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476" r:id="rId2"/>
    <p:sldId id="483" r:id="rId3"/>
    <p:sldId id="484" r:id="rId4"/>
    <p:sldId id="485" r:id="rId5"/>
    <p:sldId id="490" r:id="rId6"/>
    <p:sldId id="486" r:id="rId7"/>
    <p:sldId id="487" r:id="rId8"/>
    <p:sldId id="488" r:id="rId9"/>
    <p:sldId id="489" r:id="rId10"/>
    <p:sldId id="437" r:id="rId11"/>
    <p:sldId id="413" r:id="rId12"/>
    <p:sldId id="415" r:id="rId13"/>
    <p:sldId id="416" r:id="rId14"/>
    <p:sldId id="417" r:id="rId15"/>
    <p:sldId id="418" r:id="rId16"/>
    <p:sldId id="419" r:id="rId17"/>
    <p:sldId id="420" r:id="rId18"/>
    <p:sldId id="421" r:id="rId19"/>
    <p:sldId id="422" r:id="rId20"/>
    <p:sldId id="408" r:id="rId21"/>
    <p:sldId id="409" r:id="rId22"/>
    <p:sldId id="410" r:id="rId23"/>
    <p:sldId id="411" r:id="rId24"/>
    <p:sldId id="389" r:id="rId25"/>
    <p:sldId id="452" r:id="rId26"/>
    <p:sldId id="390" r:id="rId27"/>
    <p:sldId id="377" r:id="rId28"/>
    <p:sldId id="378" r:id="rId29"/>
    <p:sldId id="379" r:id="rId30"/>
    <p:sldId id="457" r:id="rId31"/>
    <p:sldId id="443" r:id="rId32"/>
    <p:sldId id="439" r:id="rId33"/>
    <p:sldId id="467" r:id="rId34"/>
    <p:sldId id="441" r:id="rId35"/>
    <p:sldId id="442" r:id="rId36"/>
    <p:sldId id="453" r:id="rId37"/>
    <p:sldId id="468" r:id="rId38"/>
    <p:sldId id="461" r:id="rId39"/>
    <p:sldId id="462" r:id="rId40"/>
    <p:sldId id="463" r:id="rId41"/>
    <p:sldId id="446" r:id="rId42"/>
    <p:sldId id="447" r:id="rId43"/>
    <p:sldId id="448" r:id="rId44"/>
    <p:sldId id="449" r:id="rId45"/>
    <p:sldId id="450" r:id="rId46"/>
    <p:sldId id="494" r:id="rId47"/>
    <p:sldId id="896" r:id="rId48"/>
    <p:sldId id="444" r:id="rId49"/>
    <p:sldId id="897" r:id="rId50"/>
    <p:sldId id="440" r:id="rId51"/>
    <p:sldId id="451" r:id="rId52"/>
    <p:sldId id="853" r:id="rId53"/>
    <p:sldId id="854" r:id="rId54"/>
    <p:sldId id="855" r:id="rId55"/>
    <p:sldId id="856" r:id="rId56"/>
    <p:sldId id="899" r:id="rId57"/>
    <p:sldId id="432" r:id="rId58"/>
    <p:sldId id="433" r:id="rId59"/>
    <p:sldId id="434" r:id="rId60"/>
    <p:sldId id="435" r:id="rId61"/>
    <p:sldId id="492" r:id="rId62"/>
    <p:sldId id="493" r:id="rId63"/>
    <p:sldId id="857" r:id="rId64"/>
    <p:sldId id="858" r:id="rId65"/>
    <p:sldId id="859" r:id="rId66"/>
    <p:sldId id="860" r:id="rId67"/>
    <p:sldId id="861" r:id="rId68"/>
    <p:sldId id="862" r:id="rId69"/>
    <p:sldId id="864" r:id="rId70"/>
    <p:sldId id="865" r:id="rId71"/>
    <p:sldId id="868" r:id="rId72"/>
    <p:sldId id="869" r:id="rId73"/>
    <p:sldId id="875" r:id="rId74"/>
    <p:sldId id="900" r:id="rId75"/>
    <p:sldId id="871" r:id="rId76"/>
    <p:sldId id="873" r:id="rId77"/>
    <p:sldId id="874" r:id="rId78"/>
    <p:sldId id="876" r:id="rId79"/>
    <p:sldId id="877" r:id="rId80"/>
    <p:sldId id="878" r:id="rId81"/>
    <p:sldId id="870" r:id="rId82"/>
    <p:sldId id="872" r:id="rId83"/>
    <p:sldId id="863" r:id="rId84"/>
    <p:sldId id="880" r:id="rId85"/>
    <p:sldId id="879" r:id="rId86"/>
    <p:sldId id="881" r:id="rId87"/>
    <p:sldId id="882" r:id="rId88"/>
    <p:sldId id="883" r:id="rId89"/>
    <p:sldId id="884" r:id="rId90"/>
    <p:sldId id="885" r:id="rId91"/>
    <p:sldId id="886" r:id="rId92"/>
    <p:sldId id="887" r:id="rId93"/>
    <p:sldId id="888" r:id="rId94"/>
    <p:sldId id="889" r:id="rId95"/>
    <p:sldId id="890" r:id="rId96"/>
    <p:sldId id="891" r:id="rId97"/>
    <p:sldId id="892" r:id="rId98"/>
    <p:sldId id="893" r:id="rId99"/>
    <p:sldId id="895" r:id="rId100"/>
    <p:sldId id="322" r:id="rId101"/>
  </p:sldIdLst>
  <p:sldSz cx="9144000" cy="6858000" type="screen4x3"/>
  <p:notesSz cx="6669088" cy="97536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D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70436" autoAdjust="0"/>
  </p:normalViewPr>
  <p:slideViewPr>
    <p:cSldViewPr>
      <p:cViewPr varScale="1">
        <p:scale>
          <a:sx n="113" d="100"/>
          <a:sy n="113" d="100"/>
        </p:scale>
        <p:origin x="579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1968" y="-9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80E96FDC-9104-4281-9495-83A0D894188A}" type="datetimeFigureOut">
              <a:rPr lang="el-GR" smtClean="0"/>
              <a:t>26/5/2022</a:t>
            </a:fld>
            <a:endParaRPr lang="el-GR"/>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8E02CC7B-B976-4156-9239-53B8350CF909}" type="slidenum">
              <a:rPr lang="el-GR" smtClean="0"/>
              <a:t>‹#›</a:t>
            </a:fld>
            <a:endParaRPr lang="el-GR"/>
          </a:p>
        </p:txBody>
      </p:sp>
    </p:spTree>
    <p:extLst>
      <p:ext uri="{BB962C8B-B14F-4D97-AF65-F5344CB8AC3E}">
        <p14:creationId xmlns:p14="http://schemas.microsoft.com/office/powerpoint/2010/main" val="215644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889938" cy="4876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777607" y="0"/>
            <a:ext cx="2889938" cy="4876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AFF294-1C5B-44EB-9626-6EE0355BE805}" type="datetimeFigureOut">
              <a:rPr lang="el-GR"/>
              <a:pPr>
                <a:defRPr/>
              </a:pPr>
              <a:t>26/5/2022</a:t>
            </a:fld>
            <a:endParaRPr lang="el-GR"/>
          </a:p>
        </p:txBody>
      </p:sp>
      <p:sp>
        <p:nvSpPr>
          <p:cNvPr id="4" name="Θέση εικόνας διαφάνειας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13FB35-C205-4F4A-A448-5F8FE2799ED4}" type="slidenum">
              <a:rPr lang="el-GR"/>
              <a:pPr>
                <a:defRPr/>
              </a:pPr>
              <a:t>‹#›</a:t>
            </a:fld>
            <a:endParaRPr lang="el-GR"/>
          </a:p>
        </p:txBody>
      </p:sp>
    </p:spTree>
    <p:extLst>
      <p:ext uri="{BB962C8B-B14F-4D97-AF65-F5344CB8AC3E}">
        <p14:creationId xmlns:p14="http://schemas.microsoft.com/office/powerpoint/2010/main" val="2633698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polycom.com/pvxtrial" TargetMode="External"/><Relationship Id="rId7" Type="http://schemas.openxmlformats.org/officeDocument/2006/relationships/hyperlink" Target="http://xmeeting.sourceforge.net/"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pacphone.com/" TargetMode="External"/><Relationship Id="rId5" Type="http://schemas.openxmlformats.org/officeDocument/2006/relationships/hyperlink" Target="http://www.ekiga.org/" TargetMode="External"/><Relationship Id="rId4" Type="http://schemas.openxmlformats.org/officeDocument/2006/relationships/hyperlink" Target="http://www.openh323.or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ounterpath.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html5rocks.com/en/tutorials/webrtc/basic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html5rocks.com/en/tutorials/webrtc/basics/"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n.wikipedia.org/wiki/Internet_service_provider"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en.wikipedia.org/wiki/Network_address_translation#cite_note-rfc4787-2" TargetMode="External"/><Relationship Id="rId4" Type="http://schemas.openxmlformats.org/officeDocument/2006/relationships/hyperlink" Target="https://en.wikipedia.org/wiki/Port_(computer_networking)"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en.wikipedia.org/wiki/Internet_service_provider" TargetMode="External"/><Relationship Id="rId2" Type="http://schemas.openxmlformats.org/officeDocument/2006/relationships/slide" Target="../slides/slide74.xml"/><Relationship Id="rId1" Type="http://schemas.openxmlformats.org/officeDocument/2006/relationships/notesMaster" Target="../notesMasters/notesMaster1.xml"/><Relationship Id="rId5" Type="http://schemas.openxmlformats.org/officeDocument/2006/relationships/hyperlink" Target="https://en.wikipedia.org/wiki/Network_address_translation#cite_note-rfc4787-2" TargetMode="External"/><Relationship Id="rId4" Type="http://schemas.openxmlformats.org/officeDocument/2006/relationships/hyperlink" Target="https://en.wikipedia.org/wiki/Port_(computer_networking)"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ebrtcstats.com/"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en.wikipedia.org/wiki/Multipoint_control_unit"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9213FB35-C205-4F4A-A448-5F8FE2799ED4}" type="slidenum">
              <a:rPr lang="el-GR" smtClean="0"/>
              <a:pPr>
                <a:defRPr/>
              </a:pPr>
              <a:t>1</a:t>
            </a:fld>
            <a:endParaRPr lang="el-GR"/>
          </a:p>
        </p:txBody>
      </p:sp>
    </p:spTree>
    <p:extLst>
      <p:ext uri="{BB962C8B-B14F-4D97-AF65-F5344CB8AC3E}">
        <p14:creationId xmlns:p14="http://schemas.microsoft.com/office/powerpoint/2010/main" val="152094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15817987-9F97-4E55-A27B-92819C7C1575}"/>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D6552170-3519-4504-8B45-2764F74115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b="1">
                <a:latin typeface="Arial" panose="020B0604020202020204" pitchFamily="34" charset="0"/>
              </a:rPr>
              <a:t>Παρατηρείστε στις εικόνες αυτόνομες συσκευές βιντεοδιάσκεψης για προσωπική χρήση.</a:t>
            </a:r>
          </a:p>
        </p:txBody>
      </p:sp>
    </p:spTree>
    <p:extLst>
      <p:ext uri="{BB962C8B-B14F-4D97-AF65-F5344CB8AC3E}">
        <p14:creationId xmlns:p14="http://schemas.microsoft.com/office/powerpoint/2010/main" val="147639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5F6B1E29-4D02-4F97-AD52-72D01F006C34}"/>
              </a:ext>
            </a:extLst>
          </p:cNvPr>
          <p:cNvSpPr>
            <a:spLocks noGrp="1" noRot="1" noChangeAspect="1" noChangeArrowheads="1" noTextEdit="1"/>
          </p:cNvSpPr>
          <p:nvPr>
            <p:ph type="sldImg"/>
          </p:nvPr>
        </p:nvSpPr>
        <p:spPr>
          <a:ln/>
        </p:spPr>
      </p:sp>
      <p:sp>
        <p:nvSpPr>
          <p:cNvPr id="386051" name="Rectangle 3">
            <a:extLst>
              <a:ext uri="{FF2B5EF4-FFF2-40B4-BE49-F238E27FC236}">
                <a16:creationId xmlns:a16="http://schemas.microsoft.com/office/drawing/2014/main" id="{3B2B41E5-CFB1-4A6E-BDFF-411321AF9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Για να μετατρέψετε τον προσωπικό σας υπολογιστή σε τερματικό βιντεοδιάσκεψης,  θα πρέπει να διαθέτετε εκτός από το λογισμικό βιντεοδιάσκεψης και εξοπλισμό όπως:</a:t>
            </a:r>
          </a:p>
          <a:p>
            <a:pPr>
              <a:buFontTx/>
              <a:buChar char="•"/>
            </a:pPr>
            <a:r>
              <a:rPr lang="el-GR" altLang="el-GR">
                <a:latin typeface="Arial" panose="020B0604020202020204" pitchFamily="34" charset="0"/>
              </a:rPr>
              <a:t>Webcamera</a:t>
            </a:r>
            <a:endParaRPr lang="en-US" altLang="el-GR">
              <a:latin typeface="Arial" panose="020B0604020202020204" pitchFamily="34" charset="0"/>
            </a:endParaRPr>
          </a:p>
          <a:p>
            <a:pPr>
              <a:buFontTx/>
              <a:buChar char="•"/>
            </a:pPr>
            <a:r>
              <a:rPr lang="en-US" altLang="el-GR">
                <a:latin typeface="Arial" panose="020B0604020202020204" pitchFamily="34" charset="0"/>
              </a:rPr>
              <a:t>USB</a:t>
            </a:r>
            <a:r>
              <a:rPr lang="el-GR" altLang="el-GR">
                <a:latin typeface="Arial" panose="020B0604020202020204" pitchFamily="34" charset="0"/>
              </a:rPr>
              <a:t> θύρα για τη σύνδεση της </a:t>
            </a:r>
            <a:r>
              <a:rPr lang="en-US" altLang="el-GR">
                <a:latin typeface="Arial" panose="020B0604020202020204" pitchFamily="34" charset="0"/>
              </a:rPr>
              <a:t>webcam</a:t>
            </a:r>
            <a:r>
              <a:rPr lang="el-GR" altLang="el-GR">
                <a:latin typeface="Arial" panose="020B0604020202020204" pitchFamily="34" charset="0"/>
              </a:rPr>
              <a:t> </a:t>
            </a:r>
          </a:p>
          <a:p>
            <a:pPr>
              <a:buFontTx/>
              <a:buChar char="•"/>
            </a:pPr>
            <a:r>
              <a:rPr lang="el-GR" altLang="el-GR">
                <a:latin typeface="Arial" panose="020B0604020202020204" pitchFamily="34" charset="0"/>
              </a:rPr>
              <a:t>Μικρόφωνο/Ηχεία</a:t>
            </a:r>
          </a:p>
          <a:p>
            <a:pPr>
              <a:buFontTx/>
              <a:buChar char="•"/>
            </a:pPr>
            <a:r>
              <a:rPr lang="el-GR" altLang="el-GR">
                <a:latin typeface="Arial" panose="020B0604020202020204" pitchFamily="34" charset="0"/>
              </a:rPr>
              <a:t>Κάρτα ήχου</a:t>
            </a:r>
          </a:p>
          <a:p>
            <a:pPr>
              <a:buFontTx/>
              <a:buChar char="•"/>
            </a:pPr>
            <a:r>
              <a:rPr lang="el-GR" altLang="el-GR">
                <a:latin typeface="Arial" panose="020B0604020202020204" pitchFamily="34" charset="0"/>
              </a:rPr>
              <a:t>Δικτύωση με Internet/LAN</a:t>
            </a:r>
          </a:p>
          <a:p>
            <a:pPr>
              <a:buFontTx/>
              <a:buChar char="•"/>
            </a:pPr>
            <a:endParaRPr lang="el-GR" altLang="el-GR">
              <a:latin typeface="Arial" panose="020B0604020202020204" pitchFamily="34" charset="0"/>
            </a:endParaRPr>
          </a:p>
          <a:p>
            <a:r>
              <a:rPr lang="el-GR" altLang="el-GR">
                <a:latin typeface="Arial" panose="020B0604020202020204" pitchFamily="34" charset="0"/>
              </a:rPr>
              <a:t>Στη συνέχεια θα επικεντρωθούμε στον απαραίτητο εξοπλισμό.</a:t>
            </a:r>
          </a:p>
        </p:txBody>
      </p:sp>
    </p:spTree>
    <p:extLst>
      <p:ext uri="{BB962C8B-B14F-4D97-AF65-F5344CB8AC3E}">
        <p14:creationId xmlns:p14="http://schemas.microsoft.com/office/powerpoint/2010/main" val="4781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563CAFBA-678E-4966-AE16-DCFEDFE22374}"/>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50DD9645-65CB-4602-A2A4-FE601E6DC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Όσον αφορά στη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μπορεί να είναι ενσωματωμένη, όπως συμβαίνει στους περισσότερους σύγχρονους φορητούς υπολογιστές ή να είναι ανεξάρτητη συσκευή που να συνδέεται σε μία από τις διαθέσιμες </a:t>
            </a:r>
            <a:r>
              <a:rPr lang="en-US" altLang="el-GR">
                <a:latin typeface="Arial" panose="020B0604020202020204" pitchFamily="34" charset="0"/>
              </a:rPr>
              <a:t>USB</a:t>
            </a:r>
            <a:r>
              <a:rPr lang="el-GR" altLang="el-GR">
                <a:latin typeface="Arial" panose="020B0604020202020204" pitchFamily="34" charset="0"/>
              </a:rPr>
              <a:t> θύρες του προσωπικού υπολογιστή σας.</a:t>
            </a:r>
          </a:p>
          <a:p>
            <a:r>
              <a:rPr lang="el-GR" altLang="el-GR">
                <a:latin typeface="Arial" panose="020B0604020202020204" pitchFamily="34" charset="0"/>
              </a:rPr>
              <a:t>Παρατηρείστε τις δύο εικόνες. Η πρώτη εικόνα αφορά ενσωματωμένη κάμερα σε ένα φορητό υπολογιστή και η δεύτερη μία ανεξάρτητη κάμερα.</a:t>
            </a:r>
          </a:p>
        </p:txBody>
      </p:sp>
    </p:spTree>
    <p:extLst>
      <p:ext uri="{BB962C8B-B14F-4D97-AF65-F5344CB8AC3E}">
        <p14:creationId xmlns:p14="http://schemas.microsoft.com/office/powerpoint/2010/main" val="374147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8F87B3D8-FCAC-4CD8-81A4-C8D1A02B970E}"/>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4ED3D127-D527-48E1-950D-78911735C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Είναι σκόπιμο ο υπολογιστής σας να διαθέτει θύρες τύπου USB. Παρατηρείστε στις δύο εικόνες, θύρες τύπου </a:t>
            </a:r>
            <a:r>
              <a:rPr lang="en-US" altLang="el-GR">
                <a:latin typeface="Arial" panose="020B0604020202020204" pitchFamily="34" charset="0"/>
              </a:rPr>
              <a:t>USB</a:t>
            </a:r>
            <a:r>
              <a:rPr lang="el-GR" altLang="el-GR">
                <a:latin typeface="Arial" panose="020B0604020202020204" pitchFamily="34" charset="0"/>
              </a:rPr>
              <a:t> σε υπολογιστή εργασίας και φορητό υπολογιστή. Στη μία από αυτές μπορεί να συνδεθεί η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Στη δεύτερη θύρα μπορεί να συνδεθεί το ακουστικό κεφαλής με το μικρόφωνο, εάν αυτό διαθέτει σύνδεση τύπου </a:t>
            </a:r>
            <a:r>
              <a:rPr lang="en-US" altLang="el-GR">
                <a:latin typeface="Arial" panose="020B0604020202020204" pitchFamily="34" charset="0"/>
              </a:rPr>
              <a:t>USB</a:t>
            </a:r>
            <a:r>
              <a:rPr lang="el-GR" altLang="el-GR">
                <a:latin typeface="Arial" panose="020B0604020202020204" pitchFamily="34" charset="0"/>
              </a:rPr>
              <a:t>.</a:t>
            </a:r>
          </a:p>
        </p:txBody>
      </p:sp>
    </p:spTree>
    <p:extLst>
      <p:ext uri="{BB962C8B-B14F-4D97-AF65-F5344CB8AC3E}">
        <p14:creationId xmlns:p14="http://schemas.microsoft.com/office/powerpoint/2010/main" val="320934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2DB6D75E-A013-48CE-994C-B3DD01981ECC}"/>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0A3C40DB-9E44-4C99-AE7A-305A8162AF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αυτή παρατηρείστε ένα σετ ακουστικών κεφαλής με μικρόφωνο και σύνδεση τύπου </a:t>
            </a:r>
            <a:r>
              <a:rPr lang="en-US" altLang="el-GR">
                <a:latin typeface="Arial" panose="020B0604020202020204" pitchFamily="34" charset="0"/>
              </a:rPr>
              <a:t>USB</a:t>
            </a:r>
            <a:r>
              <a:rPr lang="el-GR" altLang="el-GR">
                <a:latin typeface="Arial" panose="020B0604020202020204" pitchFamily="34" charset="0"/>
              </a:rPr>
              <a:t>. Στα ακουστικά μπορείτε να ακούτε τους συνομιλητές σας στη βιντεοδιάσκεψη, ενώ με το μικρόφωνο μπορείτε να μιλάτε. </a:t>
            </a:r>
          </a:p>
        </p:txBody>
      </p:sp>
    </p:spTree>
    <p:extLst>
      <p:ext uri="{BB962C8B-B14F-4D97-AF65-F5344CB8AC3E}">
        <p14:creationId xmlns:p14="http://schemas.microsoft.com/office/powerpoint/2010/main" val="135399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11C7B691-F08A-4E2C-8753-C41298F15BB1}"/>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A7E96909-C540-4C49-8308-86F75148B9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παρατηρείστε ένα σετ ακουστικών κεφαλής με μικρόφωνο και αναλογικές συνδέσεις. Στην περίπτωση αυτή απαιτείται να διαθέτει ο υπολογιστής σας κάρτα ήχου.</a:t>
            </a:r>
          </a:p>
        </p:txBody>
      </p:sp>
    </p:spTree>
    <p:extLst>
      <p:ext uri="{BB962C8B-B14F-4D97-AF65-F5344CB8AC3E}">
        <p14:creationId xmlns:p14="http://schemas.microsoft.com/office/powerpoint/2010/main" val="287192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9646C2DC-A2DB-4E92-9374-B13A8983FC69}"/>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4DB4A73F-4C08-4B93-BFB8-DDAFC6AD34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Στις δύο εικόνες παρατηρείστε μία κάρτα ήχου ενσωματωμένη σε ένα φορητό υπολογιστή και μία κάρτα ήχου ενός υπολογιστή εργασίας. </a:t>
            </a:r>
          </a:p>
          <a:p>
            <a:r>
              <a:rPr lang="el-GR" altLang="el-GR">
                <a:latin typeface="Arial" panose="020B0604020202020204" pitchFamily="34" charset="0"/>
              </a:rPr>
              <a:t>Στη ροζ είσοδο συνδέεται το βύσμα του μικροφώνου ενώ στην πράσινη είσοδο το βύσμα των ακουστικών ή των ηχείων.</a:t>
            </a:r>
          </a:p>
        </p:txBody>
      </p:sp>
    </p:spTree>
    <p:extLst>
      <p:ext uri="{BB962C8B-B14F-4D97-AF65-F5344CB8AC3E}">
        <p14:creationId xmlns:p14="http://schemas.microsoft.com/office/powerpoint/2010/main" val="323989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B0C565A1-CE8A-4FA0-B2F7-2247F7C70670}"/>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C6F53D3D-0A01-4EEB-8E81-4D0F9C3D15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Γενικά, δε συστήνεται η χρήση ηχείων σε μία βιντεοδιάσκεψη. Ο λόγος είναι ότι τροφοδοτούν με ήχο τα μικρόφωνα με αποτέλεσμα να δημιουργείται ανάδραση ήχου με τη μορφή μικροφωνισμών στη βιντεοδιάσκεψη. Αν παρόλ’ αυτά χρησιμοποιείται ηχεία, μία πρακτική λύση για την αποφυγή των προβλημάτων, είναι όταν δεν έχετε το λόγο στη βιντεοδιάσκεψη, να κλείνετε τον ήχο σας από το κουμπί «σίγαση» (</a:t>
            </a:r>
            <a:r>
              <a:rPr lang="en-US" altLang="el-GR">
                <a:latin typeface="Arial" panose="020B0604020202020204" pitchFamily="34" charset="0"/>
              </a:rPr>
              <a:t>mute</a:t>
            </a:r>
            <a:r>
              <a:rPr lang="el-GR" altLang="el-GR">
                <a:latin typeface="Arial" panose="020B0604020202020204" pitchFamily="34" charset="0"/>
              </a:rPr>
              <a:t>) του λογισμικού βιντεοδιάσκεψης. Αντί των ηχείων, είναι καλύτερο να χρησιμοποιούνται ακουστικά κεφαλής. Μην ξεχνάτε ότι σε μία βιντεοδιάσκεψη η ποιότητα του ήχου είναι πολύ πιο σημαντική από την ποιότητα του βίντεο.</a:t>
            </a:r>
          </a:p>
        </p:txBody>
      </p:sp>
    </p:spTree>
    <p:extLst>
      <p:ext uri="{BB962C8B-B14F-4D97-AF65-F5344CB8AC3E}">
        <p14:creationId xmlns:p14="http://schemas.microsoft.com/office/powerpoint/2010/main" val="3951146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3AFDB63A-933F-461B-B7A9-82BA644F9A14}"/>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BEA47357-5BD5-4680-856F-F9C94E350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Τέλος, όσον αφορά στο βασικό εξοπλισμό, απαιτείται και μία κάρτα δικτύου τύπου </a:t>
            </a:r>
            <a:r>
              <a:rPr lang="en-US" altLang="el-GR">
                <a:latin typeface="Arial" panose="020B0604020202020204" pitchFamily="34" charset="0"/>
              </a:rPr>
              <a:t>Ethernet</a:t>
            </a:r>
            <a:r>
              <a:rPr lang="el-GR" altLang="el-GR">
                <a:latin typeface="Arial" panose="020B0604020202020204" pitchFamily="34" charset="0"/>
              </a:rPr>
              <a:t> και διασύνδεση του υπολογιστή στο Διαδίκτυο με επαρκή ταχύτητα. Επαρκής ταχύτητα σημαίνει ελάχιστη πραγματική ταχύτητα 400 </a:t>
            </a:r>
            <a:r>
              <a:rPr lang="en-US" altLang="el-GR">
                <a:latin typeface="Arial" panose="020B0604020202020204" pitchFamily="34" charset="0"/>
              </a:rPr>
              <a:t>kbps</a:t>
            </a:r>
            <a:r>
              <a:rPr lang="el-GR" altLang="el-GR">
                <a:latin typeface="Arial" panose="020B0604020202020204" pitchFamily="34" charset="0"/>
              </a:rPr>
              <a:t> για αποστολή βίντεο και ήχου. Η απαιτούμενη ελάχιστη ταχύτητα για τη λήψη βίντεο και ήχου εξαρτάται από το συνδυασμό της τεχνολογίας που χρησιμοποιείται για βιντεοδιάσκεψη και του αριθμού των συμμετεχόντων.  Στις δύο εικόνες παρατηρείστε τη δικτυακή θύρα τύπου </a:t>
            </a:r>
            <a:r>
              <a:rPr lang="en-US" altLang="el-GR">
                <a:latin typeface="Arial" panose="020B0604020202020204" pitchFamily="34" charset="0"/>
              </a:rPr>
              <a:t>Ethernet</a:t>
            </a:r>
            <a:r>
              <a:rPr lang="el-GR" altLang="el-GR">
                <a:latin typeface="Arial" panose="020B0604020202020204" pitchFamily="34" charset="0"/>
              </a:rPr>
              <a:t> σε έναν υπολογιστή εργασίας και ένα φορητό υπολογιστή.</a:t>
            </a:r>
          </a:p>
        </p:txBody>
      </p:sp>
    </p:spTree>
    <p:extLst>
      <p:ext uri="{BB962C8B-B14F-4D97-AF65-F5344CB8AC3E}">
        <p14:creationId xmlns:p14="http://schemas.microsoft.com/office/powerpoint/2010/main" val="173366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F926136A-A0C9-4A4A-8075-51228ED2C89D}"/>
              </a:ext>
            </a:extLst>
          </p:cNvPr>
          <p:cNvSpPr>
            <a:spLocks noGrp="1" noRot="1" noChangeAspect="1" noChangeArrowheads="1" noTextEdit="1"/>
          </p:cNvSpPr>
          <p:nvPr>
            <p:ph type="sldImg"/>
          </p:nvPr>
        </p:nvSpPr>
        <p:spPr>
          <a:ln/>
        </p:spPr>
      </p:sp>
      <p:sp>
        <p:nvSpPr>
          <p:cNvPr id="371715" name="Rectangle 3">
            <a:extLst>
              <a:ext uri="{FF2B5EF4-FFF2-40B4-BE49-F238E27FC236}">
                <a16:creationId xmlns:a16="http://schemas.microsoft.com/office/drawing/2014/main" id="{ADC27C8F-AE7A-46AA-8F3C-B7B3BDCED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επικεντρωθούμε στην τρίτη κατηγορία τερματικών βιντεοδιάσκεψης, τα συστήματα δωματίου. </a:t>
            </a:r>
          </a:p>
          <a:p>
            <a:r>
              <a:rPr lang="el-GR" altLang="el-GR">
                <a:latin typeface="Arial" panose="020B0604020202020204" pitchFamily="34" charset="0"/>
              </a:rPr>
              <a:t>Τα συστήματα δωματίου έχουν σχεδιαστεί για να επιτρέπουν τη βιντεοδιάσκεψη σε ομάδες ατόμων. Στις εικόνες που απεικονίζονται βλέπετε τέτοια συστήματα. Τα συστήματα αυτά τοποθετούνται σε ειδικά διαμορφωμένους χώρους για βιντεοδιάσκεψη και είναι αυτόνομες συσκευές με ενσωματωμένη κινητή κάμερα και σύστημα μικροφώνων. Το σύστημα μικροφώνων συνήθως συνεργάζεται με την κάμερα, δηλαδή μπορεί να εντοπίζει τον ομιλητή και να δίνει εντολή στην κάμερα να εστιάσει αυτόματα σε αυτόν. Τα συστήματα δωματίου συνδέονται σε συστήματα προβολής που είναι είτε προβολικά συστήματα (</a:t>
            </a:r>
            <a:r>
              <a:rPr lang="en-US" altLang="el-GR">
                <a:latin typeface="Arial" panose="020B0604020202020204" pitchFamily="34" charset="0"/>
              </a:rPr>
              <a:t>projector</a:t>
            </a:r>
            <a:r>
              <a:rPr lang="el-GR" altLang="el-GR">
                <a:latin typeface="Arial" panose="020B0604020202020204" pitchFamily="34" charset="0"/>
              </a:rPr>
              <a:t>) που προβάλλουν σε οθόνη προβολής είτε τηλεοράσεις τύπου  </a:t>
            </a:r>
            <a:r>
              <a:rPr lang="en-US" altLang="el-GR">
                <a:latin typeface="Arial" panose="020B0604020202020204" pitchFamily="34" charset="0"/>
              </a:rPr>
              <a:t>plasma,</a:t>
            </a:r>
            <a:r>
              <a:rPr lang="el-GR" altLang="el-GR">
                <a:latin typeface="Arial" panose="020B0604020202020204" pitchFamily="34" charset="0"/>
              </a:rPr>
              <a:t>  </a:t>
            </a:r>
            <a:r>
              <a:rPr lang="en-US" altLang="el-GR">
                <a:latin typeface="Arial" panose="020B0604020202020204" pitchFamily="34" charset="0"/>
              </a:rPr>
              <a:t>LCD, LED</a:t>
            </a:r>
            <a:r>
              <a:rPr lang="el-GR" altLang="el-GR">
                <a:latin typeface="Arial" panose="020B0604020202020204" pitchFamily="34" charset="0"/>
              </a:rPr>
              <a:t>. Τέλος, ως σύστημα ήχου μπορούν να χρησιμοποιηθούν είτε τα ηχεία της συνδεδεμένης τηλεόρασης αν υπάρχει ή εξωτερικά ηχεία και ενισχυτής.</a:t>
            </a:r>
          </a:p>
        </p:txBody>
      </p:sp>
    </p:spTree>
    <p:extLst>
      <p:ext uri="{BB962C8B-B14F-4D97-AF65-F5344CB8AC3E}">
        <p14:creationId xmlns:p14="http://schemas.microsoft.com/office/powerpoint/2010/main" val="414869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9213FB35-C205-4F4A-A448-5F8FE2799ED4}" type="slidenum">
              <a:rPr lang="el-GR" smtClean="0"/>
              <a:pPr>
                <a:defRPr/>
              </a:pPr>
              <a:t>2</a:t>
            </a:fld>
            <a:endParaRPr lang="el-GR"/>
          </a:p>
        </p:txBody>
      </p:sp>
    </p:spTree>
    <p:extLst>
      <p:ext uri="{BB962C8B-B14F-4D97-AF65-F5344CB8AC3E}">
        <p14:creationId xmlns:p14="http://schemas.microsoft.com/office/powerpoint/2010/main" val="225017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6BE048CE-BA6E-47C7-B917-A0E641B9C281}"/>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1272AD5F-7B3A-403F-BA28-7549ABAB97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αυτή παρουσιάζεται ένας τυπικός χώρος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εξοπλισμένος με δύο οθόνες πλάσματος, ένα σύστημα εμπρόσθιας προβολής με προβολέα και ένα σύστημα </a:t>
            </a:r>
            <a:r>
              <a:rPr lang="el-GR" altLang="el-GR" dirty="0" err="1">
                <a:latin typeface="Arial" panose="020B0604020202020204" pitchFamily="34" charset="0"/>
              </a:rPr>
              <a:t>βιντεοδιάσκεψης</a:t>
            </a:r>
            <a:r>
              <a:rPr lang="el-GR" altLang="el-GR" dirty="0">
                <a:latin typeface="Arial" panose="020B0604020202020204" pitchFamily="34" charset="0"/>
              </a:rPr>
              <a:t> δωματίου. </a:t>
            </a:r>
          </a:p>
          <a:p>
            <a:r>
              <a:rPr lang="el-GR" altLang="el-GR" dirty="0">
                <a:latin typeface="Arial" panose="020B0604020202020204" pitchFamily="34" charset="0"/>
              </a:rPr>
              <a:t>Παρατηρείστε στη μέση το σύστημα προβολής στο οποίο απεικονίζεται το μενού διαχείρισης κλήσεων και της συσκευής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r>
              <a:rPr lang="el-GR" altLang="el-GR" dirty="0">
                <a:latin typeface="Arial" panose="020B0604020202020204" pitchFamily="34" charset="0"/>
              </a:rPr>
              <a:t>Παρατηρείστε στο πάνω μέρος του τη συσκευή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r>
              <a:rPr lang="el-GR" altLang="el-GR" dirty="0">
                <a:latin typeface="Arial" panose="020B0604020202020204" pitchFamily="34" charset="0"/>
              </a:rPr>
              <a:t>Παρατηρείστε τις δύο οθόνες δεξιά και αριστερά. Στην μία απεικονίζεται το βίντεο και στην άλλη τα περιεχόμενα ενός υπολογιστή </a:t>
            </a:r>
          </a:p>
          <a:p>
            <a:r>
              <a:rPr lang="el-GR" altLang="el-GR" dirty="0">
                <a:latin typeface="Arial" panose="020B0604020202020204" pitchFamily="34" charset="0"/>
              </a:rPr>
              <a:t>Παρατηρείστε τέλος τη διάταξη των καθισμάτων. Σχηματίζουν ένα «πι» απέναντι από την κάμερα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τις οθόνες προβολής. </a:t>
            </a:r>
            <a:endParaRPr lang="el-GR" altLang="el-GR" b="1" dirty="0">
              <a:latin typeface="Arial" panose="020B0604020202020204" pitchFamily="34" charset="0"/>
            </a:endParaRPr>
          </a:p>
        </p:txBody>
      </p:sp>
    </p:spTree>
    <p:extLst>
      <p:ext uri="{BB962C8B-B14F-4D97-AF65-F5344CB8AC3E}">
        <p14:creationId xmlns:p14="http://schemas.microsoft.com/office/powerpoint/2010/main" val="2567870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5922CD09-5833-4E44-951A-89BF21760609}"/>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C4867DF8-1461-41FE-84D0-AD4C190908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αυτή απεικονίζεται ένας άλλος τυπικός χώρος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εξοπλισμένος με μία  οθόνη πλάσματος και ένα σύστημα </a:t>
            </a:r>
            <a:r>
              <a:rPr lang="el-GR" altLang="el-GR" dirty="0" err="1">
                <a:latin typeface="Arial" panose="020B0604020202020204" pitchFamily="34" charset="0"/>
              </a:rPr>
              <a:t>βιντεοδιάσκεψης</a:t>
            </a:r>
            <a:r>
              <a:rPr lang="el-GR" altLang="el-GR" dirty="0">
                <a:latin typeface="Arial" panose="020B0604020202020204" pitchFamily="34" charset="0"/>
              </a:rPr>
              <a:t> δωματίου. </a:t>
            </a:r>
          </a:p>
          <a:p>
            <a:r>
              <a:rPr lang="el-GR" altLang="el-GR" dirty="0">
                <a:latin typeface="Arial" panose="020B0604020202020204" pitchFamily="34" charset="0"/>
              </a:rPr>
              <a:t>Παρατηρείστε στη μέση την οθόνη προβολής. </a:t>
            </a:r>
            <a:endParaRPr lang="el-GR" altLang="el-GR" b="1" dirty="0">
              <a:latin typeface="Arial" panose="020B0604020202020204" pitchFamily="34" charset="0"/>
            </a:endParaRPr>
          </a:p>
          <a:p>
            <a:r>
              <a:rPr lang="el-GR" altLang="el-GR" dirty="0">
                <a:latin typeface="Arial" panose="020B0604020202020204" pitchFamily="34" charset="0"/>
              </a:rPr>
              <a:t>Παρατηρείστε στο κάτω μέρος της οθόνης τη συσκευή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endParaRPr lang="el-GR" altLang="el-GR" b="1" dirty="0">
              <a:latin typeface="Arial" panose="020B0604020202020204" pitchFamily="34" charset="0"/>
            </a:endParaRPr>
          </a:p>
          <a:p>
            <a:r>
              <a:rPr lang="el-GR" altLang="el-GR" dirty="0">
                <a:latin typeface="Arial" panose="020B0604020202020204" pitchFamily="34" charset="0"/>
              </a:rPr>
              <a:t>Παρατηρείστε το σύστημα μικροφώνων που είναι τοποθετημένο πάνω στο τραπέζι. </a:t>
            </a:r>
            <a:endParaRPr lang="el-GR" altLang="el-GR" b="1" dirty="0">
              <a:latin typeface="Arial" panose="020B0604020202020204" pitchFamily="34" charset="0"/>
            </a:endParaRPr>
          </a:p>
          <a:p>
            <a:r>
              <a:rPr lang="el-GR" altLang="el-GR" dirty="0">
                <a:latin typeface="Arial" panose="020B0604020202020204" pitchFamily="34" charset="0"/>
              </a:rPr>
              <a:t>Παρατηρείστε τέλος τη διάταξη των καθισμάτων. Σχηματίζουν ένα «πι» απέναντι από την κάμερα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την οθόνη προβολής. Η διάταξη αυτή είναι η πλέον ενδεδειγμένη για δωμάτια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Χρησιμοποιώντας τη συγκεκριμένη διάταξη, όλα τα άτομα της ομάδας που συμμετέχουν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μπορούν να βλέπουν την οθόνη προβολής, και ταυτόχρονα να βρίσκονται μέσα στο πλάνο της κάμερας και σε αρκετά κοντινή απόσταση από το μικρόφωνο. </a:t>
            </a:r>
            <a:endParaRPr lang="el-GR" altLang="el-GR" b="1" dirty="0">
              <a:latin typeface="Arial" panose="020B0604020202020204" pitchFamily="34" charset="0"/>
            </a:endParaRPr>
          </a:p>
        </p:txBody>
      </p:sp>
    </p:spTree>
    <p:extLst>
      <p:ext uri="{BB962C8B-B14F-4D97-AF65-F5344CB8AC3E}">
        <p14:creationId xmlns:p14="http://schemas.microsoft.com/office/powerpoint/2010/main" val="358473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796CE9DB-8662-4F40-9CF8-8FCF0FCE986F}"/>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43F70F63-DF14-47BE-B1D6-87F03D4859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Στις δύο αυτές εικόνες απεικονίζονται άλλοι δύο χώροι </a:t>
            </a:r>
            <a:r>
              <a:rPr lang="el-GR" altLang="el-GR" dirty="0" err="1">
                <a:latin typeface="Arial" panose="020B0604020202020204" pitchFamily="34" charset="0"/>
              </a:rPr>
              <a:t>βιντεοδιάσκεψης</a:t>
            </a:r>
            <a:r>
              <a:rPr lang="el-GR" altLang="el-GR" dirty="0">
                <a:latin typeface="Arial" panose="020B0604020202020204" pitchFamily="34" charset="0"/>
              </a:rPr>
              <a:t> για ομάδες των τριών ατόμων, οι οποίοι παρουσιάζουν πιο απλές διατάξεις εξοπλισμού και επίπλωσης.</a:t>
            </a:r>
          </a:p>
          <a:p>
            <a:r>
              <a:rPr lang="el-GR" altLang="el-GR" dirty="0">
                <a:latin typeface="Arial" panose="020B0604020202020204" pitchFamily="34" charset="0"/>
              </a:rPr>
              <a:t>Παρατηρείστε τις</a:t>
            </a:r>
            <a:r>
              <a:rPr lang="el-GR" altLang="el-GR">
                <a:latin typeface="Arial" panose="020B0604020202020204" pitchFamily="34" charset="0"/>
              </a:rPr>
              <a:t>.  </a:t>
            </a:r>
            <a:endParaRPr lang="el-GR" altLang="el-GR" b="1" dirty="0">
              <a:latin typeface="Arial" panose="020B0604020202020204" pitchFamily="34" charset="0"/>
            </a:endParaRPr>
          </a:p>
        </p:txBody>
      </p:sp>
    </p:spTree>
    <p:extLst>
      <p:ext uri="{BB962C8B-B14F-4D97-AF65-F5344CB8AC3E}">
        <p14:creationId xmlns:p14="http://schemas.microsoft.com/office/powerpoint/2010/main" val="207810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9594DE04-7B3F-4C0F-9D5D-9081A53EA337}"/>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ECDD4FA2-76A6-4694-B84A-52DA852FFF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παρουσιάζονται οι βασικές έννοιες και όροι που σχετίζονται με τις τεχνολογίες τηλεδιάσκεψης. Ο όρος τεχνολογίες τηλεδιάσκεψης αναφέρεται στο σύνολο των συστημάτων υλικού (hardware),  λογισμικού (software), αρχιτεκτονικών και πρωτοκόλλων επικοινωνίας καθώς και σχημάτων κωδικοποίησης ήχου και βίντεο  που χρησιμοποιούνται κατά την τηλεδιάσκεψη. </a:t>
            </a:r>
          </a:p>
          <a:p>
            <a:endParaRPr lang="el-GR" altLang="el-GR">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70CDDE10-5C1A-4D42-9801-450BFF430814}"/>
              </a:ext>
            </a:extLst>
          </p:cNvPr>
          <p:cNvSpPr>
            <a:spLocks noGrp="1" noRot="1" noChangeAspect="1" noChangeArrowheads="1" noTextEdit="1"/>
          </p:cNvSpPr>
          <p:nvPr>
            <p:ph type="sldImg"/>
          </p:nvPr>
        </p:nvSpPr>
        <p:spPr>
          <a:ln/>
        </p:spPr>
      </p:sp>
      <p:sp>
        <p:nvSpPr>
          <p:cNvPr id="467971" name="Rectangle 3">
            <a:extLst>
              <a:ext uri="{FF2B5EF4-FFF2-40B4-BE49-F238E27FC236}">
                <a16:creationId xmlns:a16="http://schemas.microsoft.com/office/drawing/2014/main" id="{5F6A30E3-C24D-440D-98D0-CFCDF60F5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Ας ξεκινήσουμε με το τι είναι ένα τερματικό βιντεοδιάσκεψης. Τα τερματικά βιντεοδιάσκεψης είναι αυτόνομα συστήματα ή λογισμικά εγκατεστημένα σε υπολογιστή. Είναι εξοπλισμένα με οπτικοακουστικό υλικό, όπως κάμερα, μικρόφωνα, ηχεία κ.α.. Παρατηρείστε τις τρεις εικόνες στις οποίες απεικονίζονται διαφορετικοί τύποι τερματικών βιντεοδιάσκεψης. Η πρώτη απεικονίζει ένα σύστημα βιντεοδιάσκεψης δωματίου για την εξυπηρέτηση μίας ομάδας χρηστών. Η δεύτερη εικόνα απεικονίζει μία προσωπική συσκευή βιντεοδιάσκεψης ενώ η τρίτη ένα λογισμικό βιντεοδιάσκεψης εγκατεστημένο σε έναν υπολογιστή.</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63CBEB60-9D35-4698-9500-E0BF89955357}"/>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704C09B4-F748-4449-BD97-E7DE5620E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Τα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επικοινωνούν με άλλα τερματικά μέσω κάποιου δικτύου, όπως το Δημόσιο Ψηφιακό Δίκτυο </a:t>
            </a:r>
            <a:r>
              <a:rPr lang="en-US" altLang="el-GR" dirty="0">
                <a:latin typeface="Arial" panose="020B0604020202020204" pitchFamily="34" charset="0"/>
              </a:rPr>
              <a:t>ISDN</a:t>
            </a:r>
            <a:r>
              <a:rPr lang="el-GR" altLang="el-GR" dirty="0">
                <a:latin typeface="Arial" panose="020B0604020202020204" pitchFamily="34" charset="0"/>
              </a:rPr>
              <a:t> ή το Διαδίκτυο. Κάθε τερματικό αποστέλλει το βίντεο της κάμερας και τον ήχο του μικροφώνου στο απομακρυσμένο τερματικό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ενώ λαμβάνει το βίντεο και τον ήχο του απομακρυσμένου τερματικού.  </a:t>
            </a:r>
          </a:p>
          <a:p>
            <a:r>
              <a:rPr lang="el-GR" altLang="el-GR" dirty="0">
                <a:latin typeface="Arial" panose="020B0604020202020204" pitchFamily="34" charset="0"/>
              </a:rPr>
              <a:t>Προκειμένου δύο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να μπορούν να επικοινωνήσουν μεταξύ τους, θα πρέπει να είναι συμβατά μεταξύ τους. Για να είναι δύο τερματικά συμβατά θα πρέπει να συνδέονται στο ίδιο δίκτυο, π.χ. στο Διαδίκτυο, να υποστηρίζουν κοινά πρωτόκολλα επικοινωνίας για </a:t>
            </a:r>
            <a:r>
              <a:rPr lang="el-GR" altLang="el-GR" dirty="0" err="1">
                <a:latin typeface="Arial" panose="020B0604020202020204" pitchFamily="34" charset="0"/>
              </a:rPr>
              <a:t>βιντεοδιάσκεψη</a:t>
            </a:r>
            <a:r>
              <a:rPr lang="el-GR" altLang="el-GR" dirty="0">
                <a:latin typeface="Arial" panose="020B0604020202020204" pitchFamily="34" charset="0"/>
              </a:rPr>
              <a:t> και κοινά σχήματα κωδικοποίησης ήχου και βίντεο. Κατά συνέπεια, τερματικά που υποστηρίζουν διαφορετικά σχήματα κωδικοποίησης δεν μπορούν να επικοινωνήσουν μεταξύ τους. </a:t>
            </a:r>
            <a:endParaRPr lang="en-US" altLang="el-GR" dirty="0">
              <a:latin typeface="Arial" panose="020B0604020202020204" pitchFamily="34" charset="0"/>
            </a:endParaRPr>
          </a:p>
          <a:p>
            <a:endParaRPr lang="en-US" altLang="el-GR"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7E9D1986-9EBC-495F-A27D-8EF1D71F544B}"/>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1FF655B4-E5B9-483B-B4C6-27D276BB3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συζητήσουμε για τους τρόπους κλήσεων των τερματικών τηλεδιασκέψεων. </a:t>
            </a:r>
          </a:p>
          <a:p>
            <a:r>
              <a:rPr lang="el-GR" altLang="el-GR">
                <a:latin typeface="Arial" panose="020B0604020202020204" pitchFamily="34" charset="0"/>
              </a:rPr>
              <a:t>Τα τερματικά που διασυνδέονται στο δημόσιο </a:t>
            </a:r>
            <a:r>
              <a:rPr lang="en-US" altLang="el-GR">
                <a:latin typeface="Arial" panose="020B0604020202020204" pitchFamily="34" charset="0"/>
              </a:rPr>
              <a:t>ISDN</a:t>
            </a:r>
            <a:r>
              <a:rPr lang="el-GR" altLang="el-GR">
                <a:latin typeface="Arial" panose="020B0604020202020204" pitchFamily="34" charset="0"/>
              </a:rPr>
              <a:t> δίκτυο καλούνται μέσω του τηλεφωνικού αριθμού τους, π.χ 2109933456.</a:t>
            </a:r>
          </a:p>
          <a:p>
            <a:endParaRPr lang="el-GR" altLang="el-GR">
              <a:latin typeface="Arial" panose="020B0604020202020204" pitchFamily="34" charset="0"/>
            </a:endParaRPr>
          </a:p>
          <a:p>
            <a:r>
              <a:rPr lang="el-GR" altLang="el-GR">
                <a:latin typeface="Arial" panose="020B0604020202020204" pitchFamily="34" charset="0"/>
              </a:rPr>
              <a:t>Για τερματικά που συνδέονται στο Διαδίκτυο διακρίνουμε τους εξής τρόπους κλήσεων. </a:t>
            </a:r>
          </a:p>
          <a:p>
            <a:r>
              <a:rPr lang="el-GR" altLang="el-GR">
                <a:latin typeface="Arial" panose="020B0604020202020204" pitchFamily="34" charset="0"/>
              </a:rPr>
              <a:t>α) Κλήση με διεύθυνση τύπου </a:t>
            </a:r>
            <a:r>
              <a:rPr lang="en-US" altLang="el-GR">
                <a:latin typeface="Arial" panose="020B0604020202020204" pitchFamily="34" charset="0"/>
              </a:rPr>
              <a:t>IP</a:t>
            </a:r>
            <a:r>
              <a:rPr lang="el-GR" altLang="el-GR">
                <a:latin typeface="Arial" panose="020B0604020202020204" pitchFamily="34" charset="0"/>
              </a:rPr>
              <a:t> π.χ. 195.134.92.104, β) κλήση με τηλεφωνικό αριθμό π.χ. 2193344567, γ) κλήση με διεύθυνση τύπου </a:t>
            </a:r>
            <a:r>
              <a:rPr lang="en-US" altLang="el-GR">
                <a:latin typeface="Arial" panose="020B0604020202020204" pitchFamily="34" charset="0"/>
              </a:rPr>
              <a:t>e</a:t>
            </a:r>
            <a:r>
              <a:rPr lang="el-GR" altLang="el-GR">
                <a:latin typeface="Arial" panose="020B0604020202020204" pitchFamily="34" charset="0"/>
              </a:rPr>
              <a:t>-</a:t>
            </a:r>
            <a:r>
              <a:rPr lang="en-US" altLang="el-GR">
                <a:latin typeface="Arial" panose="020B0604020202020204" pitchFamily="34" charset="0"/>
              </a:rPr>
              <a:t>mail</a:t>
            </a:r>
            <a:r>
              <a:rPr lang="el-GR" altLang="el-GR">
                <a:latin typeface="Arial" panose="020B0604020202020204" pitchFamily="34" charset="0"/>
              </a:rPr>
              <a:t>, π.χ. </a:t>
            </a:r>
            <a:r>
              <a:rPr lang="en-US" altLang="el-GR">
                <a:latin typeface="Arial" panose="020B0604020202020204" pitchFamily="34" charset="0"/>
              </a:rPr>
              <a:t>A.Angel</a:t>
            </a:r>
            <a:r>
              <a:rPr lang="el-GR" altLang="el-GR">
                <a:latin typeface="Arial" panose="020B0604020202020204" pitchFamily="34" charset="0"/>
              </a:rPr>
              <a:t>@</a:t>
            </a:r>
            <a:r>
              <a:rPr lang="en-US" altLang="el-GR">
                <a:latin typeface="Arial" panose="020B0604020202020204" pitchFamily="34" charset="0"/>
              </a:rPr>
              <a:t>mydimos</a:t>
            </a:r>
            <a:r>
              <a:rPr lang="el-GR" altLang="el-GR">
                <a:latin typeface="Arial" panose="020B0604020202020204" pitchFamily="34" charset="0"/>
              </a:rPr>
              <a:t>.</a:t>
            </a:r>
            <a:r>
              <a:rPr lang="en-US" altLang="el-GR">
                <a:latin typeface="Arial" panose="020B0604020202020204" pitchFamily="34" charset="0"/>
              </a:rPr>
              <a:t>gr</a:t>
            </a:r>
            <a:r>
              <a:rPr lang="el-GR" altLang="el-GR">
                <a:latin typeface="Arial" panose="020B0604020202020204" pitchFamily="34" charset="0"/>
              </a:rPr>
              <a:t> και δ) με όνομα χρήστη </a:t>
            </a:r>
            <a:r>
              <a:rPr lang="en-US" altLang="el-GR">
                <a:latin typeface="Arial" panose="020B0604020202020204" pitchFamily="34" charset="0"/>
              </a:rPr>
              <a:t>Angelos</a:t>
            </a:r>
            <a:r>
              <a:rPr lang="el-GR" altLang="el-GR">
                <a:latin typeface="Arial" panose="020B0604020202020204" pitchFamily="34" charset="0"/>
              </a:rPr>
              <a:t> </a:t>
            </a:r>
            <a:r>
              <a:rPr lang="en-US" altLang="el-GR">
                <a:latin typeface="Arial" panose="020B0604020202020204" pitchFamily="34" charset="0"/>
              </a:rPr>
              <a:t>Angelopoulos</a:t>
            </a:r>
            <a:r>
              <a:rPr lang="el-GR" altLang="el-GR">
                <a:latin typeface="Arial" panose="020B0604020202020204" pitchFamily="34" charset="0"/>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730AF633-6451-4085-9755-384BB6A8A7A1}"/>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1C57B585-6ED1-467D-9BFE-0CFC4FE5C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Ένας τρόπος κλήσης τερματικών βιντεοδιάσκεψης είναι με τη χρήση της </a:t>
            </a:r>
            <a:r>
              <a:rPr lang="en-US" altLang="el-GR">
                <a:latin typeface="Arial" panose="020B0604020202020204" pitchFamily="34" charset="0"/>
              </a:rPr>
              <a:t>IP</a:t>
            </a:r>
            <a:r>
              <a:rPr lang="el-GR" altLang="el-GR">
                <a:latin typeface="Arial" panose="020B0604020202020204" pitchFamily="34" charset="0"/>
              </a:rPr>
              <a:t> διεύθυνσης. </a:t>
            </a:r>
            <a:r>
              <a:rPr lang="en-US" altLang="el-GR">
                <a:latin typeface="Arial" panose="020B0604020202020204" pitchFamily="34" charset="0"/>
              </a:rPr>
              <a:t>H </a:t>
            </a:r>
            <a:r>
              <a:rPr lang="el-GR" altLang="el-GR">
                <a:latin typeface="Arial" panose="020B0604020202020204" pitchFamily="34" charset="0"/>
              </a:rPr>
              <a:t>Ι</a:t>
            </a:r>
            <a:r>
              <a:rPr lang="en-US" altLang="el-GR">
                <a:latin typeface="Arial" panose="020B0604020202020204" pitchFamily="34" charset="0"/>
              </a:rPr>
              <a:t>P </a:t>
            </a:r>
            <a:r>
              <a:rPr lang="el-GR" altLang="el-GR">
                <a:latin typeface="Arial" panose="020B0604020202020204" pitchFamily="34" charset="0"/>
              </a:rPr>
              <a:t>διεύθυνση είναι μία αριθμητική ταυτότητα, μία λογική διεύθυνση που διαθέτουν οι συσκευές που διασυνδέονται στο Διαδίκτυο. Βάσει της διεύθυνσης αυτής οι δρομολογητές γνωρίζουν που να στέλνουν τα πακέτα δικτύου που αφορούν μία συσκευή. Οι κλήσεις με τη χρήση της ΙP διεύθυνσης σίγουρα δεν είναι ο πιο φιλικός τρόπος καθώς οι </a:t>
            </a:r>
            <a:r>
              <a:rPr lang="en-US" altLang="el-GR">
                <a:latin typeface="Arial" panose="020B0604020202020204" pitchFamily="34" charset="0"/>
              </a:rPr>
              <a:t>IP</a:t>
            </a:r>
            <a:r>
              <a:rPr lang="el-GR" altLang="el-GR">
                <a:latin typeface="Arial" panose="020B0604020202020204" pitchFamily="34" charset="0"/>
              </a:rPr>
              <a:t> διευθύνσεις είναι δύσκολο να απομνημονευθούν και επιπλέον η </a:t>
            </a:r>
            <a:r>
              <a:rPr lang="en-US" altLang="el-GR">
                <a:latin typeface="Arial" panose="020B0604020202020204" pitchFamily="34" charset="0"/>
              </a:rPr>
              <a:t>IP</a:t>
            </a:r>
            <a:r>
              <a:rPr lang="el-GR" altLang="el-GR">
                <a:latin typeface="Arial" panose="020B0604020202020204" pitchFamily="34" charset="0"/>
              </a:rPr>
              <a:t> διεύθυνση ενός τερματικού μπορεί να αλλάζει συχνά, όπως ας πούμε κατά την επανεκκίνηση του τερματικού ή κατά τη μετακίνηση του σε άλλο υποδίκτυο.</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909B21EA-93A3-4670-AB41-0C5EDD0DC5F7}"/>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EBB4F032-E7AF-4D5B-A4E2-70CF89EDB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Για την κλήση ενός τερματικού </a:t>
            </a:r>
            <a:r>
              <a:rPr lang="el-GR" altLang="el-GR" dirty="0" err="1">
                <a:latin typeface="Arial" panose="020B0604020202020204" pitchFamily="34" charset="0"/>
              </a:rPr>
              <a:t>βιντεοδιάσκεψης</a:t>
            </a:r>
            <a:r>
              <a:rPr lang="el-GR" altLang="el-GR" dirty="0">
                <a:latin typeface="Arial" panose="020B0604020202020204" pitchFamily="34" charset="0"/>
              </a:rPr>
              <a:t>, αντί της IP διεύθυνσης, μπορεί κανείς να χρησιμοποιήσει κάποιον αριθμό τύπου τηλεφωνικού αριθμού, το e-</a:t>
            </a:r>
            <a:r>
              <a:rPr lang="el-GR" altLang="el-GR" dirty="0" err="1">
                <a:latin typeface="Arial" panose="020B0604020202020204" pitchFamily="34" charset="0"/>
              </a:rPr>
              <a:t>mail</a:t>
            </a:r>
            <a:r>
              <a:rPr lang="el-GR" altLang="el-GR" dirty="0">
                <a:latin typeface="Arial" panose="020B0604020202020204" pitchFamily="34" charset="0"/>
              </a:rPr>
              <a:t> ή το όνομα του απομακρυσμένου χρήστη. Αυτοί οι τρόποι κλήσεων είναι πιο φιλικοί και εύχρηστοι καθώς οι τηλεφωνικοί αριθμοί, οι διευθύνσεις </a:t>
            </a:r>
            <a:r>
              <a:rPr lang="en-US" altLang="el-GR" dirty="0">
                <a:latin typeface="Arial" panose="020B0604020202020204" pitchFamily="34" charset="0"/>
              </a:rPr>
              <a:t>e</a:t>
            </a:r>
            <a:r>
              <a:rPr lang="el-GR" altLang="el-GR" dirty="0">
                <a:latin typeface="Arial" panose="020B0604020202020204" pitchFamily="34" charset="0"/>
              </a:rPr>
              <a:t>-</a:t>
            </a:r>
            <a:r>
              <a:rPr lang="en-US" altLang="el-GR" dirty="0">
                <a:latin typeface="Arial" panose="020B0604020202020204" pitchFamily="34" charset="0"/>
              </a:rPr>
              <a:t>mail</a:t>
            </a:r>
            <a:r>
              <a:rPr lang="el-GR" altLang="el-GR" dirty="0">
                <a:latin typeface="Arial" panose="020B0604020202020204" pitchFamily="34" charset="0"/>
              </a:rPr>
              <a:t> και τα ονόματα </a:t>
            </a:r>
            <a:r>
              <a:rPr lang="el-GR" altLang="el-GR" dirty="0" err="1">
                <a:latin typeface="Arial" panose="020B0604020202020204" pitchFamily="34" charset="0"/>
              </a:rPr>
              <a:t>απομνηνεύονται</a:t>
            </a:r>
            <a:r>
              <a:rPr lang="el-GR" altLang="el-GR" dirty="0">
                <a:latin typeface="Arial" panose="020B0604020202020204" pitchFamily="34" charset="0"/>
              </a:rPr>
              <a:t> ευκολότερα από τις διευθύνσεις </a:t>
            </a:r>
            <a:r>
              <a:rPr lang="en-US" altLang="el-GR" dirty="0">
                <a:latin typeface="Arial" panose="020B0604020202020204" pitchFamily="34" charset="0"/>
              </a:rPr>
              <a:t>IP</a:t>
            </a:r>
            <a:r>
              <a:rPr lang="el-GR" altLang="el-GR" dirty="0">
                <a:latin typeface="Arial" panose="020B0604020202020204" pitchFamily="34" charset="0"/>
              </a:rPr>
              <a:t>. Επιπλέον, οι διευθύνσεις αυτού του τύπου δεν αλλάζουν συχνά, σε αντίθεση με τις διευθύνσεις </a:t>
            </a:r>
            <a:r>
              <a:rPr lang="en-US" altLang="el-GR" dirty="0">
                <a:latin typeface="Arial" panose="020B0604020202020204" pitchFamily="34" charset="0"/>
              </a:rPr>
              <a:t>IP</a:t>
            </a:r>
            <a:r>
              <a:rPr lang="el-GR" altLang="el-GR" dirty="0">
                <a:latin typeface="Arial" panose="020B0604020202020204" pitchFamily="34" charset="0"/>
              </a:rPr>
              <a:t>. Σε αυτές τις περιπτώσεις χρησιμοποιούνται ενδιάμεσοι εξυπηρετητές που συσχετίζουν την πληροφορία π.χ., αριθμός τύπου τηλεφωνικού αριθμού ή διεύθυνση e-</a:t>
            </a:r>
            <a:r>
              <a:rPr lang="el-GR" altLang="el-GR" dirty="0" err="1">
                <a:latin typeface="Arial" panose="020B0604020202020204" pitchFamily="34" charset="0"/>
              </a:rPr>
              <a:t>mail</a:t>
            </a:r>
            <a:r>
              <a:rPr lang="el-GR" altLang="el-GR" dirty="0">
                <a:latin typeface="Arial" panose="020B0604020202020204" pitchFamily="34" charset="0"/>
              </a:rPr>
              <a:t> με την τρέχουσα ΙP διεύθυνση του συστήματος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 του υπολογιστή. Προκειμένου ένα λογισμικό/τερματικό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να χρησιμοποιήσει τους ενδιάμεσους εξυπηρετητές, προϋπόθεση είναι να έχει εγγραφεί στον αντίστοιχο εξυπηρετητή του </a:t>
            </a:r>
            <a:r>
              <a:rPr lang="el-GR" altLang="el-GR" dirty="0" err="1">
                <a:latin typeface="Arial" panose="020B0604020202020204" pitchFamily="34" charset="0"/>
              </a:rPr>
              <a:t>παρόχου</a:t>
            </a:r>
            <a:r>
              <a:rPr lang="el-GR" altLang="el-GR" dirty="0">
                <a:latin typeface="Arial" panose="020B0604020202020204" pitchFamily="34" charset="0"/>
              </a:rPr>
              <a:t> της υπηρεσίας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 τηλεφωνίας. Για παράδειγμα, ένας χρήστης που χρησιμοποιεί τερματικό που υποστηρίζει το πρωτόκολλο </a:t>
            </a:r>
            <a:r>
              <a:rPr lang="el-GR" altLang="el-GR" dirty="0" err="1">
                <a:latin typeface="Arial" panose="020B0604020202020204" pitchFamily="34" charset="0"/>
              </a:rPr>
              <a:t>βιντεοδιάσκεψης</a:t>
            </a:r>
            <a:r>
              <a:rPr lang="el-GR" altLang="el-GR" dirty="0">
                <a:latin typeface="Arial" panose="020B0604020202020204" pitchFamily="34" charset="0"/>
              </a:rPr>
              <a:t> Η.323 ή SIP πρέπει να εγγραφεί σε κάποιο Η.323 </a:t>
            </a:r>
            <a:r>
              <a:rPr lang="el-GR" altLang="el-GR" dirty="0" err="1">
                <a:latin typeface="Arial" panose="020B0604020202020204" pitchFamily="34" charset="0"/>
              </a:rPr>
              <a:t>Gatekeeper</a:t>
            </a:r>
            <a:r>
              <a:rPr lang="el-GR" altLang="el-GR" dirty="0">
                <a:latin typeface="Arial" panose="020B0604020202020204" pitchFamily="34" charset="0"/>
              </a:rPr>
              <a:t> ή SIP </a:t>
            </a:r>
            <a:r>
              <a:rPr lang="el-GR" altLang="el-GR" dirty="0" err="1">
                <a:latin typeface="Arial" panose="020B0604020202020204" pitchFamily="34" charset="0"/>
              </a:rPr>
              <a:t>Registar</a:t>
            </a:r>
            <a:r>
              <a:rPr lang="el-GR" altLang="el-GR" dirty="0">
                <a:latin typeface="Arial" panose="020B0604020202020204" pitchFamily="34" charset="0"/>
              </a:rPr>
              <a:t>, αντίστοιχα. Ένας χρήστης που χρησιμοποιεί εφαρμογές όπως το Skype</a:t>
            </a:r>
            <a:r>
              <a:rPr lang="en-US" altLang="el-GR" dirty="0">
                <a:latin typeface="Arial" panose="020B0604020202020204" pitchFamily="34" charset="0"/>
              </a:rPr>
              <a:t> </a:t>
            </a:r>
            <a:r>
              <a:rPr lang="el-GR" altLang="el-GR" dirty="0">
                <a:latin typeface="Arial" panose="020B0604020202020204" pitchFamily="34" charset="0"/>
              </a:rPr>
              <a:t>πρέπει να εγγραφεί ως χρήστης στην αντίστοιχη υπηρεσία.</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F448D82F-957A-48DB-A330-6CA87C7E37FF}"/>
              </a:ext>
            </a:extLst>
          </p:cNvPr>
          <p:cNvSpPr>
            <a:spLocks noGrp="1" noRot="1" noChangeAspect="1" noChangeArrowheads="1" noTextEdit="1"/>
          </p:cNvSpPr>
          <p:nvPr>
            <p:ph type="sldImg"/>
          </p:nvPr>
        </p:nvSpPr>
        <p:spPr>
          <a:ln/>
        </p:spPr>
      </p:sp>
      <p:sp>
        <p:nvSpPr>
          <p:cNvPr id="488451" name="Rectangle 3">
            <a:extLst>
              <a:ext uri="{FF2B5EF4-FFF2-40B4-BE49-F238E27FC236}">
                <a16:creationId xmlns:a16="http://schemas.microsoft.com/office/drawing/2014/main" id="{750EC861-A1E6-4FCF-B780-EBEDA36A0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Ανάλογα με τον αριθμό των τερματικών που συμμετέχουν σε μία βιντεοδιάσκεψη, τις διακρίνουμε σε βιντεοδιασκέψεις σημείο προς σημείο και βιντεοδιασκέψεις πολλαπλών σημείων. Στη βιντεοδιάσκεψη σημείο προς σημείο συμμετέχουν δύο τερματικά βιντεοδιάσκεψης ενώ στη βιντεοδιάσκεψη πολλαπλών σημείων, ή αλλιώς πολυμερής βιντεοδιάσκεψη, επικοινωνούν ταυτόχρονα περισσότερα από δύο τερματικά.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F6023D11-9E26-448B-AB54-17B87F6CCA07}"/>
              </a:ext>
            </a:extLst>
          </p:cNvPr>
          <p:cNvSpPr>
            <a:spLocks noGrp="1" noRot="1" noChangeAspect="1" noChangeArrowheads="1" noTextEdit="1"/>
          </p:cNvSpPr>
          <p:nvPr>
            <p:ph type="sldImg"/>
          </p:nvPr>
        </p:nvSpPr>
        <p:spPr>
          <a:ln/>
        </p:spPr>
      </p:sp>
      <p:sp>
        <p:nvSpPr>
          <p:cNvPr id="546819" name="Rectangle 3">
            <a:extLst>
              <a:ext uri="{FF2B5EF4-FFF2-40B4-BE49-F238E27FC236}">
                <a16:creationId xmlns:a16="http://schemas.microsoft.com/office/drawing/2014/main" id="{64133ECF-D8B0-44D4-A7DB-77CE15692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Ως Βιντεοδιάσκεψη ορίζεται η αμφίδρομη οπτική και ακουστική επικοινωνία σε πραγματικό πάντα χρόνο μεταξύ ατόμων που βρίσκονται σε διαφορετικές τοποθεσίες. Πέρα από τη δυνατότητα ανταλλαγής εικόνας και ήχου, επιπλέον υποστηρίζεται και η ανταλλαγή δεδομένων όπως για παράδειγμα διαφανειών, κειμένου κ.α.</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8D829834-4E7B-4548-BDDC-775778F51935}"/>
              </a:ext>
            </a:extLst>
          </p:cNvPr>
          <p:cNvSpPr>
            <a:spLocks noGrp="1" noRot="1" noChangeAspect="1" noChangeArrowheads="1" noTextEdit="1"/>
          </p:cNvSpPr>
          <p:nvPr>
            <p:ph type="sldImg"/>
          </p:nvPr>
        </p:nvSpPr>
        <p:spPr>
          <a:ln/>
        </p:spPr>
      </p:sp>
      <p:sp>
        <p:nvSpPr>
          <p:cNvPr id="450563" name="Rectangle 3">
            <a:extLst>
              <a:ext uri="{FF2B5EF4-FFF2-40B4-BE49-F238E27FC236}">
                <a16:creationId xmlns:a16="http://schemas.microsoft.com/office/drawing/2014/main" id="{AA9BFEFB-FB78-40D4-9314-E9AACF61E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αναφερθούν τα ανοικτά πρωτόκολλα και οι αρχιτεκτονικές βιντεοδιασκέψεων.</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68D90242-AB16-4B23-8461-EADC09F4492D}"/>
              </a:ext>
            </a:extLst>
          </p:cNvPr>
          <p:cNvSpPr>
            <a:spLocks noGrp="1" noRot="1" noChangeAspect="1" noChangeArrowheads="1" noTextEdit="1"/>
          </p:cNvSpPr>
          <p:nvPr>
            <p:ph type="sldImg"/>
          </p:nvPr>
        </p:nvSpPr>
        <p:spPr>
          <a:ln/>
        </p:spPr>
      </p:sp>
      <p:sp>
        <p:nvSpPr>
          <p:cNvPr id="439299" name="Rectangle 3">
            <a:extLst>
              <a:ext uri="{FF2B5EF4-FFF2-40B4-BE49-F238E27FC236}">
                <a16:creationId xmlns:a16="http://schemas.microsoft.com/office/drawing/2014/main" id="{BED42E76-9557-401D-8D5D-60D4ACA5D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Τι είναι μία σύσταση;</a:t>
            </a:r>
            <a:endParaRPr lang="en-US" altLang="el-GR" dirty="0">
              <a:latin typeface="Arial" panose="020B0604020202020204" pitchFamily="34" charset="0"/>
            </a:endParaRPr>
          </a:p>
          <a:p>
            <a:endParaRPr lang="el-GR" altLang="el-GR" dirty="0">
              <a:latin typeface="Arial" panose="020B0604020202020204" pitchFamily="34" charset="0"/>
            </a:endParaRPr>
          </a:p>
          <a:p>
            <a:r>
              <a:rPr lang="el-GR" altLang="el-GR" dirty="0">
                <a:latin typeface="Arial" panose="020B0604020202020204" pitchFamily="34" charset="0"/>
              </a:rPr>
              <a:t>Μία σύσταση περιγράφει αναλυτικά τις αρχιτεκτονικές, τα πρωτόκολλα και όλα τα συστατικά μέρη μίας τεχνολογίας.</a:t>
            </a:r>
          </a:p>
          <a:p>
            <a:endParaRPr lang="en-US" altLang="el-GR" dirty="0">
              <a:latin typeface="Arial" panose="020B0604020202020204" pitchFamily="34" charset="0"/>
            </a:endParaRPr>
          </a:p>
          <a:p>
            <a:r>
              <a:rPr lang="el-GR" altLang="el-GR" dirty="0">
                <a:latin typeface="Arial" panose="020B0604020202020204" pitchFamily="34" charset="0"/>
              </a:rPr>
              <a:t>Τι είναι οι ανοικτές συστάσεις;</a:t>
            </a:r>
          </a:p>
          <a:p>
            <a:endParaRPr lang="en-US" altLang="el-GR" dirty="0">
              <a:latin typeface="Arial" panose="020B0604020202020204" pitchFamily="34" charset="0"/>
            </a:endParaRPr>
          </a:p>
          <a:p>
            <a:r>
              <a:rPr lang="el-GR" altLang="el-GR" dirty="0">
                <a:latin typeface="Arial" panose="020B0604020202020204" pitchFamily="34" charset="0"/>
              </a:rPr>
              <a:t>Διεθνής οργανισμοί, όπως για παράδειγμα η </a:t>
            </a:r>
            <a:r>
              <a:rPr lang="en-US" altLang="el-GR" dirty="0">
                <a:latin typeface="Arial" panose="020B0604020202020204" pitchFamily="34" charset="0"/>
              </a:rPr>
              <a:t>International</a:t>
            </a:r>
            <a:r>
              <a:rPr lang="el-GR" altLang="el-GR" dirty="0">
                <a:latin typeface="Arial" panose="020B0604020202020204" pitchFamily="34" charset="0"/>
              </a:rPr>
              <a:t> </a:t>
            </a:r>
            <a:r>
              <a:rPr lang="en-US" altLang="el-GR" dirty="0">
                <a:latin typeface="Arial" panose="020B0604020202020204" pitchFamily="34" charset="0"/>
              </a:rPr>
              <a:t>Telecommunication</a:t>
            </a:r>
            <a:r>
              <a:rPr lang="el-GR" altLang="el-GR" dirty="0">
                <a:latin typeface="Arial" panose="020B0604020202020204" pitchFamily="34" charset="0"/>
              </a:rPr>
              <a:t> </a:t>
            </a:r>
            <a:r>
              <a:rPr lang="en-US" altLang="el-GR" dirty="0">
                <a:latin typeface="Arial" panose="020B0604020202020204" pitchFamily="34" charset="0"/>
              </a:rPr>
              <a:t>Unit</a:t>
            </a:r>
            <a:r>
              <a:rPr lang="el-GR" altLang="el-GR" dirty="0">
                <a:latin typeface="Arial" panose="020B0604020202020204" pitchFamily="34" charset="0"/>
              </a:rPr>
              <a:t> (ITU) και το Internet </a:t>
            </a:r>
            <a:r>
              <a:rPr lang="el-GR" altLang="el-GR" dirty="0" err="1">
                <a:latin typeface="Arial" panose="020B0604020202020204" pitchFamily="34" charset="0"/>
              </a:rPr>
              <a:t>Task</a:t>
            </a:r>
            <a:r>
              <a:rPr lang="el-GR" altLang="el-GR" dirty="0">
                <a:latin typeface="Arial" panose="020B0604020202020204" pitchFamily="34" charset="0"/>
              </a:rPr>
              <a:t> Force (IETF), ορίζουν τις διάφορες συστάσεις στην περιοχή των τηλεπικοινωνιών και του Διαδικτύου. Η αναλυτική περιγραφή τους είναι διαθέσιμη στους ενδιαφερόμενους, όπως κατασκευαστές προϊόντων, τηλεπικοινωνιακούς οργανισμούς, ερευνητικά κέντρα κ.α. Καθώς  η πρόσβαση στην περιγραφή των συστάσεων είναι ανοικτή, αυτές χαρακτηρίζονται ως ανοικτές.</a:t>
            </a:r>
          </a:p>
          <a:p>
            <a:endParaRPr lang="en-US" altLang="el-GR" dirty="0">
              <a:latin typeface="Arial" panose="020B0604020202020204" pitchFamily="34" charset="0"/>
            </a:endParaRPr>
          </a:p>
          <a:p>
            <a:r>
              <a:rPr lang="el-GR" altLang="el-GR" dirty="0">
                <a:latin typeface="Arial" panose="020B0604020202020204" pitchFamily="34" charset="0"/>
              </a:rPr>
              <a:t>Ποια τα πλεονεκτήματα από τις ανοικτές συστάσεις</a:t>
            </a:r>
            <a:r>
              <a:rPr lang="en-US" altLang="el-GR" dirty="0">
                <a:latin typeface="Arial" panose="020B0604020202020204" pitchFamily="34" charset="0"/>
              </a:rPr>
              <a:t>;</a:t>
            </a:r>
            <a:endParaRPr lang="el-GR" altLang="el-GR" dirty="0">
              <a:latin typeface="Arial" panose="020B0604020202020204" pitchFamily="34" charset="0"/>
            </a:endParaRPr>
          </a:p>
          <a:p>
            <a:endParaRPr lang="en-US" altLang="el-GR" dirty="0">
              <a:latin typeface="Arial" panose="020B0604020202020204" pitchFamily="34" charset="0"/>
            </a:endParaRPr>
          </a:p>
          <a:p>
            <a:r>
              <a:rPr lang="el-GR" altLang="el-GR" dirty="0">
                <a:latin typeface="Arial" panose="020B0604020202020204" pitchFamily="34" charset="0"/>
              </a:rPr>
              <a:t>Τα πλεονεκτήματα που προκύπτουν από τις ανοικτές συστάσεις είναι πολλά. Τα προϊόντα διαφορετικών κατασκευαστών για να είναι συμβατά μεταξύ τους πρέπει να ακολουθούν αυστηρά κοινές συστάσεις. Καθώς υπάρχει πληθώρα κατασκευαστών τηλεπικοινωνιακών προϊόντων και λογισμικών, η χρήση αυτών των διεθνών και ανοιχτών προτύπων είναι εξαιρετικά σημαντική. Επιλέγοντας προϊόντα που ακολουθούν ανοικτές συστάσεις, οι χρήστες και οι τηλεπικοινωνιακοί οργανισμοί δεν εξαρτώνται από ένα μόνο κατασκευαστή προϊόντων, αλλά έχουν τη σημαντική δυνατότητα να μπορούν να επιλέγουν συμβατά προϊόντα από διαφορετικούς κατασκευαστές, γεγονός που ενισχύει το ανταγωνισμό, την ποιότητα των προϊόντων, την πτώση των τιμών και την ελευθερία επιλογών.</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7AC29A79-95F8-4697-B44A-CA9B1807D3F6}"/>
              </a:ext>
            </a:extLst>
          </p:cNvPr>
          <p:cNvSpPr>
            <a:spLocks noGrp="1" noRot="1" noChangeAspect="1" noChangeArrowheads="1" noTextEdit="1"/>
          </p:cNvSpPr>
          <p:nvPr>
            <p:ph type="sldImg"/>
          </p:nvPr>
        </p:nvSpPr>
        <p:spPr>
          <a:ln/>
        </p:spPr>
      </p:sp>
      <p:sp>
        <p:nvSpPr>
          <p:cNvPr id="508931" name="Rectangle 3">
            <a:extLst>
              <a:ext uri="{FF2B5EF4-FFF2-40B4-BE49-F238E27FC236}">
                <a16:creationId xmlns:a16="http://schemas.microsoft.com/office/drawing/2014/main" id="{B72D7925-C9F1-4474-AE67-C8AFC7788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Ανοικτές συστάσεις που αφορούν στις τεχνολογίες βιντεοδιάσκεψης είναι οι συστάσεις Η.320</a:t>
            </a:r>
            <a:r>
              <a:rPr lang="en-US" altLang="el-GR">
                <a:latin typeface="Arial" panose="020B0604020202020204" pitchFamily="34" charset="0"/>
              </a:rPr>
              <a:t> (</a:t>
            </a:r>
            <a:r>
              <a:rPr lang="el-GR" altLang="el-GR">
                <a:latin typeface="Arial" panose="020B0604020202020204" pitchFamily="34" charset="0"/>
              </a:rPr>
              <a:t>ήτα 320) , Η.323 (ήτα 323)  και SIP, στις οποίες γίνεται αναφορά στη συνέχεια. Οι δύο πρώτες έχουν ορισθεί από την </a:t>
            </a:r>
            <a:r>
              <a:rPr lang="en-US" altLang="el-GR">
                <a:latin typeface="Arial" panose="020B0604020202020204" pitchFamily="34" charset="0"/>
              </a:rPr>
              <a:t>ITU</a:t>
            </a:r>
            <a:r>
              <a:rPr lang="el-GR" altLang="el-GR">
                <a:latin typeface="Arial" panose="020B0604020202020204" pitchFamily="34" charset="0"/>
              </a:rPr>
              <a:t> (άι τι γιου) και η τελευταία από την </a:t>
            </a:r>
            <a:r>
              <a:rPr lang="en-US" altLang="el-GR">
                <a:latin typeface="Arial" panose="020B0604020202020204" pitchFamily="34" charset="0"/>
              </a:rPr>
              <a:t>IETF</a:t>
            </a:r>
            <a:r>
              <a:rPr lang="el-GR" altLang="el-GR">
                <a:latin typeface="Arial" panose="020B0604020202020204" pitchFamily="34" charset="0"/>
              </a:rPr>
              <a:t> (άι η τι εφ).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98B79D32-1CCF-4A39-BE78-CAF5483E79AC}"/>
              </a:ext>
            </a:extLst>
          </p:cNvPr>
          <p:cNvSpPr>
            <a:spLocks noGrp="1" noRot="1" noChangeAspect="1" noChangeArrowheads="1" noTextEdit="1"/>
          </p:cNvSpPr>
          <p:nvPr>
            <p:ph type="sldImg"/>
          </p:nvPr>
        </p:nvSpPr>
        <p:spPr>
          <a:ln/>
        </p:spPr>
      </p:sp>
      <p:sp>
        <p:nvSpPr>
          <p:cNvPr id="443395" name="Rectangle 3">
            <a:extLst>
              <a:ext uri="{FF2B5EF4-FFF2-40B4-BE49-F238E27FC236}">
                <a16:creationId xmlns:a16="http://schemas.microsoft.com/office/drawing/2014/main" id="{36D5589E-1910-49BF-A6FE-F6FAC8DA3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Ιστορικά, τα πρώτα εμπορικά συστήματα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που εμφανίστηκαν ήταν προϊόντα για επικοινωνία πάνω από ψηφιακές ISDN (</a:t>
            </a:r>
            <a:r>
              <a:rPr lang="el-GR" altLang="el-GR" dirty="0" err="1">
                <a:latin typeface="Arial" panose="020B0604020202020204" pitchFamily="34" charset="0"/>
              </a:rPr>
              <a:t>Integrated</a:t>
            </a:r>
            <a:r>
              <a:rPr lang="el-GR" altLang="el-GR" dirty="0">
                <a:latin typeface="Arial" panose="020B0604020202020204" pitchFamily="34" charset="0"/>
              </a:rPr>
              <a:t> Services </a:t>
            </a:r>
            <a:r>
              <a:rPr lang="el-GR" altLang="el-GR" dirty="0" err="1">
                <a:latin typeface="Arial" panose="020B0604020202020204" pitchFamily="34" charset="0"/>
              </a:rPr>
              <a:t>Digital</a:t>
            </a:r>
            <a:r>
              <a:rPr lang="el-GR" altLang="el-GR" dirty="0">
                <a:latin typeface="Arial" panose="020B0604020202020204" pitchFamily="34" charset="0"/>
              </a:rPr>
              <a:t> </a:t>
            </a:r>
            <a:r>
              <a:rPr lang="el-GR" altLang="el-GR" dirty="0" err="1">
                <a:latin typeface="Arial" panose="020B0604020202020204" pitchFamily="34" charset="0"/>
              </a:rPr>
              <a:t>Network</a:t>
            </a:r>
            <a:r>
              <a:rPr lang="el-GR" altLang="el-GR" dirty="0">
                <a:latin typeface="Arial" panose="020B0604020202020204" pitchFamily="34" charset="0"/>
              </a:rPr>
              <a:t>) γραμμές. Τα συστήματα αυτά ακολουθούσαν την οικογένεια πρωτοκόλλων Η.320 (ήτα 320) τoυ οργανισμού προτύπων </a:t>
            </a:r>
            <a:r>
              <a:rPr lang="en-US" altLang="el-GR" dirty="0">
                <a:latin typeface="Arial" panose="020B0604020202020204" pitchFamily="34" charset="0"/>
              </a:rPr>
              <a:t>International</a:t>
            </a:r>
            <a:r>
              <a:rPr lang="el-GR" altLang="el-GR" dirty="0">
                <a:latin typeface="Arial" panose="020B0604020202020204" pitchFamily="34" charset="0"/>
              </a:rPr>
              <a:t> </a:t>
            </a:r>
            <a:r>
              <a:rPr lang="en-US" altLang="el-GR" dirty="0">
                <a:latin typeface="Arial" panose="020B0604020202020204" pitchFamily="34" charset="0"/>
              </a:rPr>
              <a:t>Telecommunication</a:t>
            </a:r>
            <a:r>
              <a:rPr lang="el-GR" altLang="el-GR" dirty="0">
                <a:latin typeface="Arial" panose="020B0604020202020204" pitchFamily="34" charset="0"/>
              </a:rPr>
              <a:t> </a:t>
            </a:r>
            <a:r>
              <a:rPr lang="en-US" altLang="el-GR" dirty="0">
                <a:latin typeface="Arial" panose="020B0604020202020204" pitchFamily="34" charset="0"/>
              </a:rPr>
              <a:t>Unit</a:t>
            </a:r>
            <a:r>
              <a:rPr lang="el-GR" altLang="el-GR" dirty="0">
                <a:latin typeface="Arial" panose="020B0604020202020204" pitchFamily="34" charset="0"/>
              </a:rPr>
              <a:t> (ITU). Με τον όρο οικογένεια πρωτοκόλλων, εννοείται μία ομάδα από πρωτόκολλα. Στα πρώτα αυτά βήματα των τεχνολογιών </a:t>
            </a:r>
            <a:r>
              <a:rPr lang="el-GR" altLang="el-GR" dirty="0" err="1">
                <a:latin typeface="Arial" panose="020B0604020202020204" pitchFamily="34" charset="0"/>
              </a:rPr>
              <a:t>βιντεοδιάσκεψης</a:t>
            </a:r>
            <a:r>
              <a:rPr lang="el-GR" altLang="el-GR" dirty="0">
                <a:latin typeface="Arial" panose="020B0604020202020204" pitchFamily="34" charset="0"/>
              </a:rPr>
              <a:t>, το κόστος χρήσης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ήταν υψηλό διότι, πρώτον, τα Η.320 τερματικά είχαν υψηλό κόστος αγοράς και δεύτερον, οι γραμμές </a:t>
            </a:r>
            <a:r>
              <a:rPr lang="en-US" altLang="el-GR" dirty="0">
                <a:latin typeface="Arial" panose="020B0604020202020204" pitchFamily="34" charset="0"/>
              </a:rPr>
              <a:t>ISDN</a:t>
            </a:r>
            <a:r>
              <a:rPr lang="el-GR" altLang="el-GR" dirty="0">
                <a:latin typeface="Arial" panose="020B0604020202020204" pitchFamily="34" charset="0"/>
              </a:rPr>
              <a:t> είχαν υψηλά τηλεπικοινωνιακά τέλη. </a:t>
            </a:r>
          </a:p>
          <a:p>
            <a:endParaRPr lang="el-GR" altLang="el-GR" dirty="0">
              <a:latin typeface="Arial" panose="020B0604020202020204" pitchFamily="34" charset="0"/>
            </a:endParaRPr>
          </a:p>
          <a:p>
            <a:r>
              <a:rPr lang="el-GR" altLang="el-GR" dirty="0">
                <a:latin typeface="Arial" panose="020B0604020202020204" pitchFamily="34" charset="0"/>
              </a:rPr>
              <a:t>Παρόλο που το κόστος απόκτησης των συσκευών Η.320 και το κόστος χρήσης των γραμμών </a:t>
            </a:r>
            <a:r>
              <a:rPr lang="en-US" altLang="el-GR" dirty="0">
                <a:latin typeface="Arial" panose="020B0604020202020204" pitchFamily="34" charset="0"/>
              </a:rPr>
              <a:t>ISDN</a:t>
            </a:r>
            <a:r>
              <a:rPr lang="el-GR" altLang="el-GR" dirty="0">
                <a:latin typeface="Arial" panose="020B0604020202020204" pitchFamily="34" charset="0"/>
              </a:rPr>
              <a:t> ήταν  υψηλό, το πλεονέκτημα, σε σχέση με άλλες τεχνολογίες, είναι ότι οι </a:t>
            </a:r>
            <a:r>
              <a:rPr lang="en-US" altLang="el-GR" dirty="0">
                <a:latin typeface="Arial" panose="020B0604020202020204" pitchFamily="34" charset="0"/>
              </a:rPr>
              <a:t>ISDN</a:t>
            </a:r>
            <a:r>
              <a:rPr lang="el-GR" altLang="el-GR" dirty="0">
                <a:latin typeface="Arial" panose="020B0604020202020204" pitchFamily="34" charset="0"/>
              </a:rPr>
              <a:t> γραμμές χρησιμοποιούνται αποκλειστικά για την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αποτέλεσμα την εγγυημένη ποιότητα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Φυσικά, όσο μεγαλύτερος είναι ο αριθμός των </a:t>
            </a:r>
            <a:r>
              <a:rPr lang="en-US" altLang="el-GR" dirty="0">
                <a:latin typeface="Arial" panose="020B0604020202020204" pitchFamily="34" charset="0"/>
              </a:rPr>
              <a:t>ISDN</a:t>
            </a:r>
            <a:r>
              <a:rPr lang="el-GR" altLang="el-GR" dirty="0">
                <a:latin typeface="Arial" panose="020B0604020202020204" pitchFamily="34" charset="0"/>
              </a:rPr>
              <a:t> γραμμών που χρησιμοποιούνται τόσο καλύτερη είναι η ποιότητα και υψηλότερο το κόστος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518F708F-0D43-4538-94A0-68DB24B66EE8}"/>
              </a:ext>
            </a:extLst>
          </p:cNvPr>
          <p:cNvSpPr>
            <a:spLocks noGrp="1" noRot="1" noChangeAspect="1" noChangeArrowheads="1" noTextEdit="1"/>
          </p:cNvSpPr>
          <p:nvPr>
            <p:ph type="sldImg"/>
          </p:nvPr>
        </p:nvSpPr>
        <p:spPr>
          <a:ln/>
        </p:spPr>
      </p:sp>
      <p:sp>
        <p:nvSpPr>
          <p:cNvPr id="445443" name="Rectangle 3">
            <a:extLst>
              <a:ext uri="{FF2B5EF4-FFF2-40B4-BE49-F238E27FC236}">
                <a16:creationId xmlns:a16="http://schemas.microsoft.com/office/drawing/2014/main" id="{A39E7282-6FF6-45C3-91FB-9C85747BE0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 συνέχεια, η σύσταση Η.320 (ήτα 320) επεκτάθηκε ώστε να υποστηρίζεται η επικοινωνία πάνω από το Διαδίκτυο – που αποτέλεσε τη νέα υποδομή επικοινωνίας. Έτσι, προέκυψε η σύσταση </a:t>
            </a:r>
            <a:r>
              <a:rPr lang="en-US" altLang="el-GR" dirty="0">
                <a:latin typeface="Arial" panose="020B0604020202020204" pitchFamily="34" charset="0"/>
              </a:rPr>
              <a:t>ITU</a:t>
            </a:r>
            <a:r>
              <a:rPr lang="el-GR" altLang="el-GR" dirty="0">
                <a:latin typeface="Arial" panose="020B0604020202020204" pitchFamily="34" charset="0"/>
              </a:rPr>
              <a:t> Η.323 (ήτα 323). Το Η.323 φέρνει μαζί του τη φιλοσοφία του κόσμου της κλασσικής τηλεφωνίας, ακριβώς διότι βασίστηκε στο Η.320. </a:t>
            </a:r>
          </a:p>
          <a:p>
            <a:endParaRPr lang="el-GR" altLang="el-GR" dirty="0">
              <a:latin typeface="Arial" panose="020B0604020202020204" pitchFamily="34" charset="0"/>
            </a:endParaRPr>
          </a:p>
          <a:p>
            <a:r>
              <a:rPr lang="el-GR" altLang="el-GR" dirty="0">
                <a:latin typeface="Arial" panose="020B0604020202020204" pitchFamily="34" charset="0"/>
              </a:rPr>
              <a:t>Στη συνέχεια ορίστηκε από το Internet </a:t>
            </a:r>
            <a:r>
              <a:rPr lang="el-GR" altLang="el-GR" dirty="0" err="1">
                <a:latin typeface="Arial" panose="020B0604020202020204" pitchFamily="34" charset="0"/>
              </a:rPr>
              <a:t>Task</a:t>
            </a:r>
            <a:r>
              <a:rPr lang="el-GR" altLang="el-GR" dirty="0">
                <a:latin typeface="Arial" panose="020B0604020202020204" pitchFamily="34" charset="0"/>
              </a:rPr>
              <a:t> Force (IETF), τον οργανισμό που καθοδηγεί τη σύσταση προτύπων του Διαδικτύου, το πρωτόκολλο </a:t>
            </a:r>
            <a:r>
              <a:rPr lang="el-GR" altLang="el-GR" dirty="0" err="1">
                <a:latin typeface="Arial" panose="020B0604020202020204" pitchFamily="34" charset="0"/>
              </a:rPr>
              <a:t>Session</a:t>
            </a:r>
            <a:r>
              <a:rPr lang="el-GR" altLang="el-GR" dirty="0">
                <a:latin typeface="Arial" panose="020B0604020202020204" pitchFamily="34" charset="0"/>
              </a:rPr>
              <a:t> </a:t>
            </a:r>
            <a:r>
              <a:rPr lang="el-GR" altLang="el-GR" dirty="0" err="1">
                <a:latin typeface="Arial" panose="020B0604020202020204" pitchFamily="34" charset="0"/>
              </a:rPr>
              <a:t>Initiation</a:t>
            </a:r>
            <a:r>
              <a:rPr lang="el-GR" altLang="el-GR" dirty="0">
                <a:latin typeface="Arial" panose="020B0604020202020204" pitchFamily="34" charset="0"/>
              </a:rPr>
              <a:t> </a:t>
            </a:r>
            <a:r>
              <a:rPr lang="el-GR" altLang="el-GR" dirty="0" err="1">
                <a:latin typeface="Arial" panose="020B0604020202020204" pitchFamily="34" charset="0"/>
              </a:rPr>
              <a:t>Protocol</a:t>
            </a:r>
            <a:r>
              <a:rPr lang="el-GR" altLang="el-GR" dirty="0">
                <a:latin typeface="Arial" panose="020B0604020202020204" pitchFamily="34" charset="0"/>
              </a:rPr>
              <a:t> (SIP), το οποίο αποτελεί το αντίπαλο του Η.323. Τα πλεονεκτήματα του </a:t>
            </a:r>
            <a:r>
              <a:rPr lang="en-US" altLang="el-GR" dirty="0">
                <a:latin typeface="Arial" panose="020B0604020202020204" pitchFamily="34" charset="0"/>
              </a:rPr>
              <a:t>SIP</a:t>
            </a:r>
            <a:r>
              <a:rPr lang="el-GR" altLang="el-GR" dirty="0">
                <a:latin typeface="Arial" panose="020B0604020202020204" pitchFamily="34" charset="0"/>
              </a:rPr>
              <a:t> είναι ότι ακολουθεί την τεχνική φιλοσοφία των πρωτοκόλλων στο οποίο βασίζεται το Διαδίκτυο, π.χ. τα μηνύματα που ανταλλάσσονται είναι τύπου κειμένου και όχι δυαδικά, με αποτέλεσμα την ευκολότερη ολοκλήρωσή του στο Διαδίκτυο.</a:t>
            </a:r>
          </a:p>
          <a:p>
            <a:endParaRPr lang="el-GR" altLang="el-GR" dirty="0">
              <a:latin typeface="Arial" panose="020B0604020202020204" pitchFamily="34" charset="0"/>
            </a:endParaRPr>
          </a:p>
          <a:p>
            <a:r>
              <a:rPr lang="el-GR" altLang="el-GR" dirty="0">
                <a:latin typeface="Arial" panose="020B0604020202020204" pitchFamily="34" charset="0"/>
              </a:rPr>
              <a:t>Καθώς όμως, η εγκαταστημένη βάση των προϊόντων Η.323/Η.320 είναι μεγάλη, η μετάβαση προς την υιοθέτηση του πρωτοκόλλου SIP είναι αργή. Έτσι, η σημερινή τάση είναι τα προϊόντα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να υποστηρίζουν τόσο το Η.323 όσο και το SIP, με το τελευταίο να έχει δυναμική άνοδο τα τελευταία χρόνια και να εξαπλώνεται κυρίως σε περιβάλλοντα σύγχρονων τηλεφωνικών κέντρων (IP-PBX) και προσωπικών υπολογιστών εξοπλισμένων με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Τέλος, ήταν σύνηθες τα αυτόνομα συστήματα να υποστηρίζουν παράλληλα τόσο το Η.323 όσο και το Η.320.</a:t>
            </a:r>
          </a:p>
          <a:p>
            <a:endParaRPr lang="el-GR" altLang="el-GR" dirty="0">
              <a:latin typeface="Arial" panose="020B0604020202020204" pitchFamily="34" charset="0"/>
            </a:endParaRPr>
          </a:p>
          <a:p>
            <a:r>
              <a:rPr lang="el-GR" altLang="el-GR" dirty="0">
                <a:latin typeface="Arial" panose="020B0604020202020204" pitchFamily="34" charset="0"/>
              </a:rPr>
              <a:t>Τα πλεονεκτήματα των συστημάτων </a:t>
            </a:r>
            <a:r>
              <a:rPr lang="el-GR" altLang="el-GR" dirty="0" err="1">
                <a:latin typeface="Arial" panose="020B0604020202020204" pitchFamily="34" charset="0"/>
              </a:rPr>
              <a:t>βιντεοδιάσκεψης</a:t>
            </a:r>
            <a:r>
              <a:rPr lang="el-GR" altLang="el-GR" dirty="0">
                <a:latin typeface="Arial" panose="020B0604020202020204" pitchFamily="34" charset="0"/>
              </a:rPr>
              <a:t> Η.323 και </a:t>
            </a:r>
            <a:r>
              <a:rPr lang="en-US" altLang="el-GR" dirty="0">
                <a:latin typeface="Arial" panose="020B0604020202020204" pitchFamily="34" charset="0"/>
              </a:rPr>
              <a:t>SIP</a:t>
            </a:r>
            <a:r>
              <a:rPr lang="el-GR" altLang="el-GR" dirty="0">
                <a:latin typeface="Arial" panose="020B0604020202020204" pitchFamily="34" charset="0"/>
              </a:rPr>
              <a:t> σε σύγκριση με το Η.320 είναι τα ακόλουθα:</a:t>
            </a:r>
          </a:p>
          <a:p>
            <a:r>
              <a:rPr lang="el-GR" altLang="el-GR" dirty="0">
                <a:latin typeface="Arial" panose="020B0604020202020204" pitchFamily="34" charset="0"/>
              </a:rPr>
              <a:t>	Πρώτον τα χαμηλά επικοινωνιακά τέλη καθώς χρησιμοποιούν τη σύνδεση στο Διαδίκτυο</a:t>
            </a:r>
          </a:p>
          <a:p>
            <a:r>
              <a:rPr lang="el-GR" altLang="el-GR" dirty="0">
                <a:latin typeface="Arial" panose="020B0604020202020204" pitchFamily="34" charset="0"/>
              </a:rPr>
              <a:t>	</a:t>
            </a:r>
          </a:p>
          <a:p>
            <a:r>
              <a:rPr lang="el-GR" altLang="el-GR" dirty="0">
                <a:latin typeface="Arial" panose="020B0604020202020204" pitchFamily="34" charset="0"/>
              </a:rPr>
              <a:t>	Δεύτερον είναι πιο προσιτά στην απόκτησή τους καθώς είναι διαθέσιμα όχι μόνο ως αυτόνομα συστήματα αλλά και ως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Το μειονέκτημα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δηλαδή με Η.323 ή </a:t>
            </a:r>
            <a:r>
              <a:rPr lang="en-US" altLang="el-GR" dirty="0">
                <a:latin typeface="Arial" panose="020B0604020202020204" pitchFamily="34" charset="0"/>
              </a:rPr>
              <a:t>SIP</a:t>
            </a:r>
            <a:r>
              <a:rPr lang="el-GR" altLang="el-GR" dirty="0">
                <a:latin typeface="Arial" panose="020B0604020202020204" pitchFamily="34" charset="0"/>
              </a:rPr>
              <a:t>, είναι ότι η ποιότητα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δεν είναι εγγυημένη, όπως συμβαίνει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πάνω από </a:t>
            </a:r>
            <a:r>
              <a:rPr lang="en-US" altLang="el-GR" dirty="0">
                <a:latin typeface="Arial" panose="020B0604020202020204" pitchFamily="34" charset="0"/>
              </a:rPr>
              <a:t>ISDN</a:t>
            </a:r>
            <a:r>
              <a:rPr lang="el-GR" altLang="el-GR" dirty="0">
                <a:latin typeface="Arial" panose="020B0604020202020204" pitchFamily="34" charset="0"/>
              </a:rPr>
              <a:t> γραμμές, δηλαδή με Η.320, καθώς τη γραμμή διασύνδεσης με το Διαδίκτυο μπορεί να μοιράζονται πολλοί χρήστες.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1121AAD7-FDE1-4F19-BFB3-83D6A9F2B616}"/>
              </a:ext>
            </a:extLst>
          </p:cNvPr>
          <p:cNvSpPr>
            <a:spLocks noGrp="1" noRot="1" noChangeAspect="1" noChangeArrowheads="1" noTextEdit="1"/>
          </p:cNvSpPr>
          <p:nvPr>
            <p:ph type="sldImg"/>
          </p:nvPr>
        </p:nvSpPr>
        <p:spPr>
          <a:ln/>
        </p:spPr>
      </p:sp>
      <p:sp>
        <p:nvSpPr>
          <p:cNvPr id="479235" name="Rectangle 3">
            <a:extLst>
              <a:ext uri="{FF2B5EF4-FFF2-40B4-BE49-F238E27FC236}">
                <a16:creationId xmlns:a16="http://schemas.microsoft.com/office/drawing/2014/main" id="{88FE2506-CB29-417D-AFEE-433D937FB5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Ο όρος τηλεφωνία πάνω από το Διαδίκτυο ή </a:t>
            </a:r>
            <a:r>
              <a:rPr lang="el-GR" altLang="el-GR" dirty="0" err="1">
                <a:latin typeface="Arial" panose="020B0604020202020204" pitchFamily="34" charset="0"/>
              </a:rPr>
              <a:t>Voice</a:t>
            </a:r>
            <a:r>
              <a:rPr lang="el-GR" altLang="el-GR" dirty="0">
                <a:latin typeface="Arial" panose="020B0604020202020204" pitchFamily="34" charset="0"/>
              </a:rPr>
              <a:t> </a:t>
            </a:r>
            <a:r>
              <a:rPr lang="el-GR" altLang="el-GR" dirty="0" err="1">
                <a:latin typeface="Arial" panose="020B0604020202020204" pitchFamily="34" charset="0"/>
              </a:rPr>
              <a:t>over</a:t>
            </a:r>
            <a:r>
              <a:rPr lang="el-GR" altLang="el-GR" dirty="0">
                <a:latin typeface="Arial" panose="020B0604020202020204" pitchFamily="34" charset="0"/>
              </a:rPr>
              <a:t> IP (</a:t>
            </a:r>
            <a:r>
              <a:rPr lang="el-GR" altLang="el-GR" dirty="0" err="1">
                <a:latin typeface="Arial" panose="020B0604020202020204" pitchFamily="34" charset="0"/>
              </a:rPr>
              <a:t>VoIP</a:t>
            </a:r>
            <a:r>
              <a:rPr lang="el-GR" altLang="el-GR" dirty="0">
                <a:latin typeface="Arial" panose="020B0604020202020204" pitchFamily="34" charset="0"/>
              </a:rPr>
              <a:t>)  αφορά φωνητική συνομιλία η οποία χρησιμοποιεί ως υποκείμενο δίκτυο </a:t>
            </a:r>
            <a:r>
              <a:rPr lang="en-US" altLang="el-GR" dirty="0">
                <a:latin typeface="Arial" panose="020B0604020202020204" pitchFamily="34" charset="0"/>
              </a:rPr>
              <a:t>IP</a:t>
            </a:r>
            <a:r>
              <a:rPr lang="el-GR" altLang="el-GR" dirty="0">
                <a:latin typeface="Arial" panose="020B0604020202020204" pitchFamily="34" charset="0"/>
              </a:rPr>
              <a:t> και όχι αναλογικές γραμμές τύπου PSTN (</a:t>
            </a:r>
            <a:r>
              <a:rPr lang="en-US" altLang="el-GR" dirty="0">
                <a:latin typeface="Arial" panose="020B0604020202020204" pitchFamily="34" charset="0"/>
              </a:rPr>
              <a:t>Public Switched Telephone Network) </a:t>
            </a:r>
            <a:r>
              <a:rPr lang="el-GR" altLang="el-GR" dirty="0">
                <a:latin typeface="Arial" panose="020B0604020202020204" pitchFamily="34" charset="0"/>
              </a:rPr>
              <a:t>ή ψηφιακές γραμμές τύπου ISDN, όπως συμβαίνει στην κλασσική τηλεφωνία.</a:t>
            </a:r>
          </a:p>
          <a:p>
            <a:endParaRPr lang="el-GR" altLang="el-GR" dirty="0">
              <a:latin typeface="Arial" panose="020B0604020202020204" pitchFamily="34" charset="0"/>
            </a:endParaRPr>
          </a:p>
          <a:p>
            <a:r>
              <a:rPr lang="el-GR" altLang="el-GR" dirty="0">
                <a:latin typeface="Arial" panose="020B0604020202020204" pitchFamily="34" charset="0"/>
              </a:rPr>
              <a:t>Η τηλεφωνία πάνω από το Διαδίκτυο αποτελεί μία υποπερίπτωση της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δηλαδή είναι τηλεδιάσκεψη μόνο με ήχο. Συνεπώς χρησιμοποιούνται τα ίδια πρωτόκολλα και η αρχιτεκτονική όπως και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δηλαδή οι συστάσεις Η.323 και </a:t>
            </a:r>
            <a:r>
              <a:rPr lang="en-US" altLang="el-GR" dirty="0">
                <a:latin typeface="Arial" panose="020B0604020202020204" pitchFamily="34" charset="0"/>
              </a:rPr>
              <a:t>SIP</a:t>
            </a:r>
            <a:r>
              <a:rPr lang="el-GR" altLang="el-GR" dirty="0">
                <a:latin typeface="Arial" panose="020B0604020202020204" pitchFamily="34" charset="0"/>
              </a:rPr>
              <a:t>. Ο τελικός χρήστης των υπηρεσιών </a:t>
            </a:r>
            <a:r>
              <a:rPr lang="el-GR" altLang="el-GR" dirty="0" err="1">
                <a:latin typeface="Arial" panose="020B0604020202020204" pitchFamily="34" charset="0"/>
              </a:rPr>
              <a:t>VoIP</a:t>
            </a:r>
            <a:r>
              <a:rPr lang="el-GR" altLang="el-GR" dirty="0">
                <a:latin typeface="Arial" panose="020B0604020202020204" pitchFamily="34" charset="0"/>
              </a:rPr>
              <a:t> χρησιμοποιεί ηλεκτρονικό υπολογιστή ή </a:t>
            </a:r>
            <a:r>
              <a:rPr lang="el-GR" altLang="el-GR" dirty="0" err="1">
                <a:latin typeface="Arial" panose="020B0604020202020204" pitchFamily="34" charset="0"/>
              </a:rPr>
              <a:t>VoIP</a:t>
            </a:r>
            <a:r>
              <a:rPr lang="el-GR" altLang="el-GR" dirty="0">
                <a:latin typeface="Arial" panose="020B0604020202020204" pitchFamily="34" charset="0"/>
              </a:rPr>
              <a:t> τηλεφωνική συσκευή, για πραγματοποιεί </a:t>
            </a:r>
            <a:r>
              <a:rPr lang="en-US" altLang="el-GR" dirty="0">
                <a:latin typeface="Arial" panose="020B0604020202020204" pitchFamily="34" charset="0"/>
              </a:rPr>
              <a:t>VoIP </a:t>
            </a:r>
            <a:r>
              <a:rPr lang="el-GR" altLang="el-GR" dirty="0">
                <a:latin typeface="Arial" panose="020B0604020202020204" pitchFamily="34" charset="0"/>
              </a:rPr>
              <a:t>κλήσεις. Επιπλέον, μπορεί να χρησιμοποιεί και κλασσικές τηλεφωνικές συσκευές.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a:extLst>
              <a:ext uri="{FF2B5EF4-FFF2-40B4-BE49-F238E27FC236}">
                <a16:creationId xmlns:a16="http://schemas.microsoft.com/office/drawing/2014/main" id="{5AB13273-6F71-4BE8-A604-167CD55BC10F}"/>
              </a:ext>
            </a:extLst>
          </p:cNvPr>
          <p:cNvSpPr txBox="1">
            <a:spLocks noGrp="1" noChangeArrowheads="1"/>
          </p:cNvSpPr>
          <p:nvPr/>
        </p:nvSpPr>
        <p:spPr bwMode="auto">
          <a:xfrm>
            <a:off x="3835400" y="9405938"/>
            <a:ext cx="29352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3E73B105-CBEE-46FB-A016-2AE2E8FA7124}" type="slidenum">
              <a:rPr lang="el-GR" altLang="el-GR" sz="1200" b="0"/>
              <a:pPr algn="r" eaLnBrk="1" hangingPunct="1"/>
              <a:t>37</a:t>
            </a:fld>
            <a:endParaRPr lang="el-GR" altLang="el-GR" sz="1200" b="0"/>
          </a:p>
        </p:txBody>
      </p:sp>
      <p:sp>
        <p:nvSpPr>
          <p:cNvPr id="512003" name="Rectangle 2">
            <a:extLst>
              <a:ext uri="{FF2B5EF4-FFF2-40B4-BE49-F238E27FC236}">
                <a16:creationId xmlns:a16="http://schemas.microsoft.com/office/drawing/2014/main" id="{CFD742AE-92B5-410D-BD4C-3536E1736AEA}"/>
              </a:ext>
            </a:extLst>
          </p:cNvPr>
          <p:cNvSpPr>
            <a:spLocks noGrp="1" noRot="1" noChangeAspect="1" noChangeArrowheads="1" noTextEdit="1"/>
          </p:cNvSpPr>
          <p:nvPr>
            <p:ph type="sldImg"/>
          </p:nvPr>
        </p:nvSpPr>
        <p:spPr>
          <a:ln/>
        </p:spPr>
      </p:sp>
      <p:sp>
        <p:nvSpPr>
          <p:cNvPr id="512004" name="Rectangle 3">
            <a:extLst>
              <a:ext uri="{FF2B5EF4-FFF2-40B4-BE49-F238E27FC236}">
                <a16:creationId xmlns:a16="http://schemas.microsoft.com/office/drawing/2014/main" id="{276758E8-5E3F-4D5E-8E7D-895270178823}"/>
              </a:ext>
            </a:extLst>
          </p:cNvPr>
          <p:cNvSpPr>
            <a:spLocks noGrp="1" noChangeArrowheads="1"/>
          </p:cNvSpPr>
          <p:nvPr>
            <p:ph type="body" idx="1"/>
          </p:nvPr>
        </p:nvSpPr>
        <p:spPr>
          <a:xfrm>
            <a:off x="677863" y="4703763"/>
            <a:ext cx="5416550"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l-GR" altLang="el-GR" dirty="0">
                <a:latin typeface="Arial" panose="020B0604020202020204" pitchFamily="34" charset="0"/>
              </a:rPr>
              <a:t>Για την υλοποίηση μίας πολυμερούς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με τη χρήση ανοικτών πρωτοκόλλων, απαιτείται η χρήση μίας ενδιάμεσης μονάδας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Όλα τα τερματικά που συμμετέχουν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 καλούν αυτήν την κεντρική ενδιάμεση μονάδα, η οποία στην ορολογία των συστάσεων Η.320 και Η.323 ονομάζεται Μονάδα Ελέγχου Πολλαπλών Σημείων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l-GR" altLang="el-GR" dirty="0" err="1">
                <a:latin typeface="Arial" panose="020B0604020202020204" pitchFamily="34" charset="0"/>
              </a:rPr>
              <a:t>Multipoint</a:t>
            </a:r>
            <a:r>
              <a:rPr lang="el-GR" altLang="el-GR" dirty="0">
                <a:latin typeface="Arial" panose="020B0604020202020204" pitchFamily="34" charset="0"/>
              </a:rPr>
              <a:t> </a:t>
            </a:r>
            <a:r>
              <a:rPr lang="el-GR" altLang="el-GR" dirty="0" err="1">
                <a:latin typeface="Arial" panose="020B0604020202020204" pitchFamily="34" charset="0"/>
              </a:rPr>
              <a:t>Control</a:t>
            </a:r>
            <a:r>
              <a:rPr lang="el-GR" altLang="el-GR" dirty="0">
                <a:latin typeface="Arial" panose="020B0604020202020204" pitchFamily="34" charset="0"/>
              </a:rPr>
              <a:t> </a:t>
            </a:r>
            <a:r>
              <a:rPr lang="el-GR" altLang="el-GR" dirty="0" err="1">
                <a:latin typeface="Arial" panose="020B0604020202020204" pitchFamily="34" charset="0"/>
              </a:rPr>
              <a:t>Unit</a:t>
            </a:r>
            <a:r>
              <a:rPr lang="el-GR" altLang="el-GR" dirty="0">
                <a:latin typeface="Arial" panose="020B0604020202020204" pitchFamily="34" charset="0"/>
              </a:rPr>
              <a:t> - MCU). </a:t>
            </a:r>
          </a:p>
          <a:p>
            <a:endParaRPr lang="el-GR" altLang="el-GR" dirty="0">
              <a:latin typeface="Arial" panose="020B0604020202020204" pitchFamily="34" charset="0"/>
            </a:endParaRPr>
          </a:p>
          <a:p>
            <a:r>
              <a:rPr lang="el-GR" altLang="el-GR" dirty="0">
                <a:latin typeface="Arial" panose="020B0604020202020204" pitchFamily="34" charset="0"/>
              </a:rPr>
              <a:t>Η Μονάδα Ελέγχου δέχεται από όλους τους χρήστες το βίντεο και τον ήχο τους, και επιλέγει να αποστείλει σε κάθε τερματικό,  είτε το βίντεο και τον ήχο του τρέχοντος ομιλητή (</a:t>
            </a:r>
            <a:r>
              <a:rPr lang="el-GR" altLang="el-GR" dirty="0" err="1">
                <a:latin typeface="Arial" panose="020B0604020202020204" pitchFamily="34" charset="0"/>
              </a:rPr>
              <a:t>voice-activated</a:t>
            </a:r>
            <a:r>
              <a:rPr lang="el-GR" altLang="el-GR" dirty="0">
                <a:latin typeface="Arial" panose="020B0604020202020204" pitchFamily="34" charset="0"/>
              </a:rPr>
              <a:t> λειτουργία), είτε το επεξεργασμένο βίντεο των Ν πιο πρόσφατων ομιλητών (</a:t>
            </a:r>
            <a:r>
              <a:rPr lang="el-GR" altLang="el-GR" dirty="0" err="1">
                <a:latin typeface="Arial" panose="020B0604020202020204" pitchFamily="34" charset="0"/>
              </a:rPr>
              <a:t>continuous-presence</a:t>
            </a:r>
            <a:r>
              <a:rPr lang="el-GR" altLang="el-GR" dirty="0">
                <a:latin typeface="Arial" panose="020B0604020202020204" pitchFamily="34" charset="0"/>
              </a:rPr>
              <a:t>- λειτουργία) και τη μίξη του ήχου όλων των συμμετεχόντων. Σε κάθε περίπτωση η Μονάδα Ελέγχου στέλνει σε όλα τα συμμετέχοντα τερματικά μόνο μία ροή βίντεο και μία ήχου. Αυτός ο τύπος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ονομάζεται </a:t>
            </a:r>
            <a:r>
              <a:rPr lang="el-GR" altLang="el-GR" dirty="0" err="1">
                <a:latin typeface="Arial" panose="020B0604020202020204" pitchFamily="34" charset="0"/>
              </a:rPr>
              <a:t>κεντρικοποιημένη</a:t>
            </a:r>
            <a:r>
              <a:rPr lang="el-GR" altLang="el-GR" dirty="0">
                <a:latin typeface="Arial" panose="020B0604020202020204" pitchFamily="34" charset="0"/>
              </a:rPr>
              <a:t> πολυμερής </a:t>
            </a:r>
            <a:r>
              <a:rPr lang="el-GR" altLang="el-GR" dirty="0" err="1">
                <a:latin typeface="Arial" panose="020B0604020202020204" pitchFamily="34" charset="0"/>
              </a:rPr>
              <a:t>βιντεοδιάσκεψη</a:t>
            </a:r>
            <a:r>
              <a:rPr lang="el-GR" altLang="el-GR" dirty="0">
                <a:latin typeface="Arial" panose="020B0604020202020204" pitchFamily="34" charset="0"/>
              </a:rPr>
              <a:t>. </a:t>
            </a:r>
          </a:p>
          <a:p>
            <a:endParaRPr lang="el-GR" altLang="el-GR" dirty="0">
              <a:latin typeface="Arial" panose="020B0604020202020204" pitchFamily="34" charset="0"/>
            </a:endParaRPr>
          </a:p>
          <a:p>
            <a:r>
              <a:rPr lang="el-GR" altLang="el-GR" dirty="0">
                <a:latin typeface="Arial" panose="020B0604020202020204" pitchFamily="34" charset="0"/>
              </a:rPr>
              <a:t>Στο σημείο αυτό, να σημειωθεί ότι για να γίνει κλήση από  ένα Η.323 τερματικό σε μία Μονάδα Ελέγχου, θα πρέπει ο χρήστης του τερματικού να το έχει </a:t>
            </a:r>
            <a:r>
              <a:rPr lang="el-GR" altLang="el-GR" dirty="0" err="1">
                <a:latin typeface="Arial" panose="020B0604020202020204" pitchFamily="34" charset="0"/>
              </a:rPr>
              <a:t>εγγραψεί</a:t>
            </a:r>
            <a:r>
              <a:rPr lang="el-GR" altLang="el-GR" dirty="0">
                <a:latin typeface="Arial" panose="020B0604020202020204" pitchFamily="34" charset="0"/>
              </a:rPr>
              <a:t> στον Η.323 </a:t>
            </a:r>
            <a:r>
              <a:rPr lang="en-US" altLang="el-GR" dirty="0">
                <a:latin typeface="Arial" panose="020B0604020202020204" pitchFamily="34" charset="0"/>
              </a:rPr>
              <a:t>Gatekeeper</a:t>
            </a:r>
            <a:r>
              <a:rPr lang="el-GR" altLang="el-GR" dirty="0">
                <a:latin typeface="Arial" panose="020B0604020202020204" pitchFamily="34" charset="0"/>
              </a:rPr>
              <a:t>, ο οποίος συσχετίζει τη </a:t>
            </a:r>
            <a:r>
              <a:rPr lang="en-US" altLang="el-GR" dirty="0">
                <a:latin typeface="Arial" panose="020B0604020202020204" pitchFamily="34" charset="0"/>
              </a:rPr>
              <a:t>IP</a:t>
            </a:r>
            <a:r>
              <a:rPr lang="el-GR" altLang="el-GR" dirty="0">
                <a:latin typeface="Arial" panose="020B0604020202020204" pitchFamily="34" charset="0"/>
              </a:rPr>
              <a:t> διεύθυνση των Η.323 τερματικών και της Μονάδας Ελέγχου με τους τηλεφωνικούς αριθμούς τους, τις </a:t>
            </a:r>
            <a:r>
              <a:rPr lang="en-US" altLang="el-GR" dirty="0">
                <a:latin typeface="Arial" panose="020B0604020202020204" pitchFamily="34" charset="0"/>
              </a:rPr>
              <a:t>e</a:t>
            </a:r>
            <a:r>
              <a:rPr lang="el-GR" altLang="el-GR" dirty="0">
                <a:latin typeface="Arial" panose="020B0604020202020204" pitchFamily="34" charset="0"/>
              </a:rPr>
              <a:t>-</a:t>
            </a:r>
            <a:r>
              <a:rPr lang="en-US" altLang="el-GR" dirty="0">
                <a:latin typeface="Arial" panose="020B0604020202020204" pitchFamily="34" charset="0"/>
              </a:rPr>
              <a:t>mail</a:t>
            </a:r>
            <a:r>
              <a:rPr lang="el-GR" altLang="el-GR" dirty="0">
                <a:latin typeface="Arial" panose="020B0604020202020204" pitchFamily="34" charset="0"/>
              </a:rPr>
              <a:t> διευθύνσεις και τα ονόματα των χρηστών.</a:t>
            </a:r>
          </a:p>
          <a:p>
            <a:r>
              <a:rPr lang="el-GR" altLang="el-GR" dirty="0">
                <a:latin typeface="Arial" panose="020B0604020202020204" pitchFamily="34" charset="0"/>
              </a:rPr>
              <a:t>Οι Μονάδες Ελέγχου Πολλαπλών Σημείων μπορούν να υποστηρίζουν τόσο Η.323 όσο και Η.320 συστήματα.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5273DAF4-C1B4-42EB-A3FA-4DA384CB76AC}"/>
              </a:ext>
            </a:extLst>
          </p:cNvPr>
          <p:cNvSpPr>
            <a:spLocks noGrp="1" noRot="1" noChangeAspect="1" noChangeArrowheads="1" noTextEdit="1"/>
          </p:cNvSpPr>
          <p:nvPr>
            <p:ph type="sldImg"/>
          </p:nvPr>
        </p:nvSpPr>
        <p:spPr>
          <a:ln/>
        </p:spPr>
      </p:sp>
      <p:sp>
        <p:nvSpPr>
          <p:cNvPr id="496643" name="Rectangle 3">
            <a:extLst>
              <a:ext uri="{FF2B5EF4-FFF2-40B4-BE49-F238E27FC236}">
                <a16:creationId xmlns:a16="http://schemas.microsoft.com/office/drawing/2014/main" id="{871F261D-FC1D-442C-AE68-28ADCE6175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Όσον αφορά στις δυνατότητες ταυτόχρονης παρουσίασης πολλών σημείων από τις μονάδες ελέγχου πολλαπλών σημείων, από τις συστάσεις υποστηρίζονται οι εξής διατάξεις: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ένας συμμετέχων ο οποίος είναι ο τρέχων ομιλητής. Στο τερματικό του τρέχοντος ομιλητή παρουσιάζεται ο τελευταίος ομιλητής. Η δυνατότητα αυτή χαρακτηρίζεται ως </a:t>
            </a:r>
            <a:r>
              <a:rPr lang="el-GR" altLang="el-GR" b="1" dirty="0" err="1">
                <a:latin typeface="Arial" panose="020B0604020202020204" pitchFamily="34" charset="0"/>
              </a:rPr>
              <a:t>voice-activated</a:t>
            </a:r>
            <a:r>
              <a:rPr lang="el-GR" altLang="el-GR" dirty="0">
                <a:latin typeface="Arial" panose="020B0604020202020204" pitchFamily="34" charset="0"/>
              </a:rPr>
              <a:t> λειτουργία. </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δύο συμμετέχοντες. Σε αυτή την περίπτωση, η οθόνη χωρίζεται στη μέση, κάθετα ή οριζόντια, και παρουσιάζονται ο τρέχων και πιο πρόσφατος ομιλητής.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4 συμμετέχοντες. Σε αυτή την περίπτωση, η οθόνη χωρίζεται σε τέσσερα ίσα παράθυρα και παρουσιάζονται ο τρέχων και οι τρεις πιο πρόσφατοι ομιλητές.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ένας και 5 συμμετέχοντες. Σε αυτή την περίπτωση, η οθόνη χωρίζεται σε έξι παράθυρα και παρουσιάζονται ο τρέχων και οι πέντε πιο πρόσφατοι ομιλητές.</a:t>
            </a:r>
          </a:p>
          <a:p>
            <a:pPr marL="171450" indent="-171450">
              <a:spcBef>
                <a:spcPts val="600"/>
              </a:spcBef>
              <a:spcAft>
                <a:spcPts val="600"/>
              </a:spcAft>
              <a:buFont typeface="Arial" panose="020B0604020202020204" pitchFamily="34" charset="0"/>
              <a:buChar char="•"/>
            </a:pPr>
            <a:r>
              <a:rPr lang="el-GR" altLang="el-GR" dirty="0">
                <a:latin typeface="Arial" panose="020B0604020202020204" pitchFamily="34" charset="0"/>
              </a:rPr>
              <a:t>9 συμμετέχοντες, όπου σε αυτή την περίπτωση, η οθόνη χωρίζεται σε εννέα ίσα παράθυρα και παρουσιάζονται ο τρέχων και οι οκτώ πιο πρόσφατοι ομιλητές.</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A24C46C0-DCD8-46A5-96C3-094095B2C456}"/>
              </a:ext>
            </a:extLst>
          </p:cNvPr>
          <p:cNvSpPr>
            <a:spLocks noGrp="1" noRot="1" noChangeAspect="1" noChangeArrowheads="1" noTextEdit="1"/>
          </p:cNvSpPr>
          <p:nvPr>
            <p:ph type="sldImg"/>
          </p:nvPr>
        </p:nvSpPr>
        <p:spPr>
          <a:ln/>
        </p:spPr>
      </p:sp>
      <p:sp>
        <p:nvSpPr>
          <p:cNvPr id="498691" name="Rectangle 3">
            <a:extLst>
              <a:ext uri="{FF2B5EF4-FFF2-40B4-BE49-F238E27FC236}">
                <a16:creationId xmlns:a16="http://schemas.microsoft.com/office/drawing/2014/main" id="{965720A9-4007-45D9-8325-FDCFA1890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αυτήν την εικόνα δείτε ένα παράδειγμα παρουσίασης τεσσάρων σημείων που συμμετέχουν σε μια πολυμερή βιντεοδιάσκεψη. Σημειώστε, ότι δε λαμβάνονται τέσσερεις διακριτές βιντεοροές αλλά μία, την οποία έχει δημιουργήσει η Μονάδα Ελέγχου Πολλαπλών Σημείων Βιντεοδιάσκεψης (MCU), από τις επιμέρους βιντεοροές που στέλνουν τα συμμετέχοντα τερματικά.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7F938BC7-11C3-4187-8F22-E213A6D1FCBF}"/>
              </a:ext>
            </a:extLst>
          </p:cNvPr>
          <p:cNvSpPr>
            <a:spLocks noGrp="1" noRot="1" noChangeAspect="1" noChangeArrowheads="1" noTextEdit="1"/>
          </p:cNvSpPr>
          <p:nvPr>
            <p:ph type="sldImg"/>
          </p:nvPr>
        </p:nvSpPr>
        <p:spPr>
          <a:ln/>
        </p:spPr>
      </p:sp>
      <p:sp>
        <p:nvSpPr>
          <p:cNvPr id="500739" name="Rectangle 3">
            <a:extLst>
              <a:ext uri="{FF2B5EF4-FFF2-40B4-BE49-F238E27FC236}">
                <a16:creationId xmlns:a16="http://schemas.microsoft.com/office/drawing/2014/main" id="{FC5CDEB3-6CA9-47C2-8C60-7A2E6D3BB1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αυτήν την εικόνα δείτε ένα παράδειγμα παρουσίασης ενός και πέντε σημείων που συμμετέχουν σε μια πολυμερή βιντεοδιάσκεψη. Στην βιντεοδιάσκεψη συμμετέχουν πέντε σημεία. Παρατηρείστε, ότι ο κύριος ομιλητής, π.χ. ο συντονιστής της συνάντησης, απεικονίζεται σε ένα μεγάλο παράθυρο. Τέλος, παρατηρείστε, ότι το έκτο, κάτω δεξιά παράθυρο είναι κενό, σε γκρι τόνο, καθώς δεν υπάρχει έκτος συνομιλητής.</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2B5D54E8-CCA4-4736-8A8E-8320CC9E8679}"/>
              </a:ext>
            </a:extLst>
          </p:cNvPr>
          <p:cNvSpPr>
            <a:spLocks noGrp="1" noRot="1" noChangeAspect="1" noChangeArrowheads="1" noTextEdit="1"/>
          </p:cNvSpPr>
          <p:nvPr>
            <p:ph type="sldImg"/>
          </p:nvPr>
        </p:nvSpPr>
        <p:spPr>
          <a:ln/>
        </p:spPr>
      </p:sp>
      <p:sp>
        <p:nvSpPr>
          <p:cNvPr id="548867" name="Rectangle 3">
            <a:extLst>
              <a:ext uri="{FF2B5EF4-FFF2-40B4-BE49-F238E27FC236}">
                <a16:creationId xmlns:a16="http://schemas.microsoft.com/office/drawing/2014/main" id="{E3181EE7-40B1-4C4F-AEB6-698AB3F190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Σήμερα, η τεχνολογική ανάπτυξη, και συγκεκριμένα η αύξηση της επεξεργαστικής ισχύος των προσωπικών υπολογιστών, η ποικιλία ποιοτικών πολυμεσικών συσκευών όπως </a:t>
            </a:r>
            <a:r>
              <a:rPr lang="en-US" altLang="el-GR">
                <a:latin typeface="Arial" panose="020B0604020202020204" pitchFamily="34" charset="0"/>
              </a:rPr>
              <a:t>web</a:t>
            </a:r>
            <a:r>
              <a:rPr lang="el-GR" altLang="el-GR">
                <a:latin typeface="Arial" panose="020B0604020202020204" pitchFamily="34" charset="0"/>
              </a:rPr>
              <a:t> κάμερες, μικρόφωνα/ ακουστικά ή ηχεία σε χαμηλό κόστος, η διάδοση της ευρυζωνικότητας, έχει καταστήσει πλέον τη χρήση της βιντεοδιάσκεψης προσιτή σε όλους. Τα εμπορικά λογισμικά βιντεοδιάσκεψης διατίθενται πλέον για προσωπικούς υπολογιστές με χαμηλό κόστος. Το ίδιο ισχύει και για τον απαραίτητο πολυμεσικό εξοπλισμό, δηλαδή κάμερες, μικρόφωνα, ακουστικά και ηχεία. Τέλος, η ευρυζωνικότητα ανθεί και όλο και περισσότερες οικίες και επαγγελματικοί χώροι συνδέονται με κατάλληλες ταχύτητες στο Διαδίκτυο, σε προσιτές τιμές. Έτσι, η χρήση λογισμικών για βιντεοδιάσκεψη είναι μία πολύ προσιτή λύση. Υπάρχουν λογισμικά  εμπορικά και ελεύθερου ή/και ανοικτού κώδικα, και λογισμικά που χρησιμοποιούν ανοικτές ή κλειστές αρχιτεκτονικές.</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323032FD-1F75-418B-BE52-BB60A670A50F}"/>
              </a:ext>
            </a:extLst>
          </p:cNvPr>
          <p:cNvSpPr>
            <a:spLocks noGrp="1" noRot="1" noChangeAspect="1" noChangeArrowheads="1" noTextEdit="1"/>
          </p:cNvSpPr>
          <p:nvPr>
            <p:ph type="sldImg"/>
          </p:nvPr>
        </p:nvSpPr>
        <p:spPr>
          <a:ln/>
        </p:spPr>
      </p:sp>
      <p:sp>
        <p:nvSpPr>
          <p:cNvPr id="455683" name="Rectangle 3">
            <a:extLst>
              <a:ext uri="{FF2B5EF4-FFF2-40B4-BE49-F238E27FC236}">
                <a16:creationId xmlns:a16="http://schemas.microsoft.com/office/drawing/2014/main" id="{2CB4EED6-4828-4EAD-BA68-085C8ACD1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 συνέχεια θα συζητήσουμε για τα λογισμικά βιντεοδιάσκεψης για υπολογιστή. Τα λογισμικά τα διακρίνουμε σε εμπορικά και ελεύθερου ή/και ανοικτού κώδικα.</a:t>
            </a:r>
          </a:p>
          <a:p>
            <a:r>
              <a:rPr lang="el-GR" altLang="el-GR">
                <a:latin typeface="Arial" panose="020B0604020202020204" pitchFamily="34" charset="0"/>
              </a:rPr>
              <a:t> </a:t>
            </a:r>
          </a:p>
          <a:p>
            <a:r>
              <a:rPr lang="el-GR" altLang="el-GR">
                <a:latin typeface="Arial" panose="020B0604020202020204" pitchFamily="34" charset="0"/>
              </a:rPr>
              <a:t>Εμπορικά λογισμικά βιντεοδιάσκεψης μπορείτε να αναζητήσετε στις εταιρίες κατασκευής υλικού και λογισμικού βιντεοδιάσκεψης (VCON, Polycom, Tandberg, Aethra, Sony). Τα πιο δημοφιλή είναι  τα εξής: </a:t>
            </a:r>
          </a:p>
          <a:p>
            <a:endParaRPr lang="el-GR" altLang="el-GR">
              <a:latin typeface="Arial" panose="020B0604020202020204" pitchFamily="34" charset="0"/>
            </a:endParaRPr>
          </a:p>
          <a:p>
            <a:r>
              <a:rPr lang="el-GR" altLang="el-GR">
                <a:latin typeface="Arial" panose="020B0604020202020204" pitchFamily="34" charset="0"/>
              </a:rPr>
              <a:t>Το λογισμικό PVX της εταιρείας </a:t>
            </a:r>
            <a:r>
              <a:rPr lang="en-US" altLang="el-GR">
                <a:latin typeface="Arial" panose="020B0604020202020204" pitchFamily="34" charset="0"/>
              </a:rPr>
              <a:t>Polycom</a:t>
            </a:r>
            <a:r>
              <a:rPr lang="el-GR" altLang="el-GR">
                <a:latin typeface="Arial" panose="020B0604020202020204" pitchFamily="34" charset="0"/>
              </a:rPr>
              <a:t> για υπολογιστές που τρέχουν λειτουργικό σύστημα </a:t>
            </a:r>
            <a:r>
              <a:rPr lang="en-US" altLang="el-GR">
                <a:latin typeface="Arial" panose="020B0604020202020204" pitchFamily="34" charset="0"/>
              </a:rPr>
              <a:t>Windows</a:t>
            </a:r>
            <a:r>
              <a:rPr lang="el-GR" altLang="el-GR">
                <a:latin typeface="Arial" panose="020B0604020202020204" pitchFamily="34" charset="0"/>
              </a:rPr>
              <a:t> </a:t>
            </a:r>
            <a:r>
              <a:rPr lang="en-US" altLang="el-GR">
                <a:latin typeface="Arial" panose="020B0604020202020204" pitchFamily="34" charset="0"/>
              </a:rPr>
              <a:t>XP</a:t>
            </a:r>
            <a:r>
              <a:rPr lang="el-GR" altLang="el-GR">
                <a:latin typeface="Arial" panose="020B0604020202020204" pitchFamily="34" charset="0"/>
              </a:rPr>
              <a:t>. </a:t>
            </a:r>
            <a:r>
              <a:rPr lang="en-US" altLang="el-GR">
                <a:latin typeface="Arial" panose="020B0604020202020204" pitchFamily="34" charset="0"/>
              </a:rPr>
              <a:t>M</a:t>
            </a:r>
            <a:r>
              <a:rPr lang="el-GR" altLang="el-GR">
                <a:latin typeface="Arial" panose="020B0604020202020204" pitchFamily="34" charset="0"/>
              </a:rPr>
              <a:t>πορείτε να κατεβάσετε μία δοκιμαστική έκδοση από τον ιστότοπο </a:t>
            </a:r>
            <a:endParaRPr lang="el-GR" altLang="el-GR">
              <a:latin typeface="Arial" panose="020B0604020202020204" pitchFamily="34" charset="0"/>
              <a:hlinkClick r:id="rId3"/>
            </a:endParaRPr>
          </a:p>
          <a:p>
            <a:r>
              <a:rPr lang="el-GR" altLang="el-GR">
                <a:latin typeface="Arial" panose="020B0604020202020204" pitchFamily="34" charset="0"/>
                <a:hlinkClick r:id="rId3"/>
              </a:rPr>
              <a:t>http://www.polycom.com/pvxtrial</a:t>
            </a:r>
            <a:r>
              <a:rPr lang="el-GR" altLang="el-GR">
                <a:latin typeface="Arial" panose="020B0604020202020204" pitchFamily="34" charset="0"/>
              </a:rPr>
              <a:t> .</a:t>
            </a:r>
          </a:p>
          <a:p>
            <a:endParaRPr lang="el-GR" altLang="el-GR">
              <a:latin typeface="Arial" panose="020B0604020202020204" pitchFamily="34" charset="0"/>
            </a:endParaRPr>
          </a:p>
          <a:p>
            <a:r>
              <a:rPr lang="el-GR" altLang="el-GR">
                <a:latin typeface="Arial" panose="020B0604020202020204" pitchFamily="34" charset="0"/>
              </a:rPr>
              <a:t>Άλλο δημοφιλές λογισμικό είναι το vPointHD της εταιρείας </a:t>
            </a:r>
            <a:r>
              <a:rPr lang="en-US" altLang="el-GR">
                <a:latin typeface="Arial" panose="020B0604020202020204" pitchFamily="34" charset="0"/>
              </a:rPr>
              <a:t>VCON</a:t>
            </a:r>
            <a:r>
              <a:rPr lang="el-GR" altLang="el-GR">
                <a:latin typeface="Arial" panose="020B0604020202020204" pitchFamily="34" charset="0"/>
              </a:rPr>
              <a:t> για υπολογιστές που τρέχουν λειτουργικό σύστημα </a:t>
            </a:r>
            <a:r>
              <a:rPr lang="en-US" altLang="el-GR">
                <a:latin typeface="Arial" panose="020B0604020202020204" pitchFamily="34" charset="0"/>
              </a:rPr>
              <a:t>Windows</a:t>
            </a:r>
            <a:r>
              <a:rPr lang="el-GR" altLang="el-GR">
                <a:latin typeface="Arial" panose="020B0604020202020204" pitchFamily="34" charset="0"/>
              </a:rPr>
              <a:t> </a:t>
            </a:r>
            <a:r>
              <a:rPr lang="en-US" altLang="el-GR">
                <a:latin typeface="Arial" panose="020B0604020202020204" pitchFamily="34" charset="0"/>
              </a:rPr>
              <a:t>XP</a:t>
            </a:r>
            <a:r>
              <a:rPr lang="el-GR" altLang="el-GR">
                <a:latin typeface="Arial" panose="020B0604020202020204" pitchFamily="34" charset="0"/>
              </a:rPr>
              <a:t>. Ο δικτυακός τόπος της εταιρείας είναι το http://www.vcon.com.</a:t>
            </a:r>
          </a:p>
          <a:p>
            <a:endParaRPr lang="el-GR" altLang="el-GR">
              <a:latin typeface="Arial" panose="020B0604020202020204" pitchFamily="34" charset="0"/>
            </a:endParaRPr>
          </a:p>
          <a:p>
            <a:r>
              <a:rPr lang="el-GR" altLang="el-GR">
                <a:latin typeface="Arial" panose="020B0604020202020204" pitchFamily="34" charset="0"/>
              </a:rPr>
              <a:t>Οι επιλογές λογισμικού ελεύθερου ή/και ανοιχτού κώδικα είναι περισσότερες και παρέχουν στο χρήστη την ελευθερία να δει και να τροποποιήσει τον κώδικα. Από την άλλη πλευρά, υπολείπονται όσον αφορά στην τεχνική υποστήριξη των χρηστών από τους δημιουργούς τους. Ακολουθεί μια λίστα τέτοιων εφαρμογών.</a:t>
            </a:r>
          </a:p>
          <a:p>
            <a:endParaRPr lang="el-GR" altLang="el-GR">
              <a:latin typeface="Arial" panose="020B0604020202020204" pitchFamily="34" charset="0"/>
            </a:endParaRPr>
          </a:p>
          <a:p>
            <a:r>
              <a:rPr lang="el-GR" altLang="el-GR">
                <a:latin typeface="Arial" panose="020B0604020202020204" pitchFamily="34" charset="0"/>
              </a:rPr>
              <a:t>Το λογισμικό OpenPhone είναι διαθέσιμο για πολλαπλά λειτουργικά συστήματα. Περισσότερες πληροφορίες μπορείτε να βρείτε στους δικτυακούς τόπους </a:t>
            </a:r>
            <a:r>
              <a:rPr lang="el-GR" altLang="el-GR">
                <a:latin typeface="Arial" panose="020B0604020202020204" pitchFamily="34" charset="0"/>
                <a:hlinkClick r:id="rId4"/>
              </a:rPr>
              <a:t>http://www.openh323.org</a:t>
            </a:r>
            <a:r>
              <a:rPr lang="el-GR" altLang="el-GR">
                <a:latin typeface="Arial" panose="020B0604020202020204" pitchFamily="34" charset="0"/>
              </a:rPr>
              <a:t> ή http://www.voxgratia.org.</a:t>
            </a:r>
          </a:p>
          <a:p>
            <a:endParaRPr lang="el-GR" altLang="el-GR">
              <a:latin typeface="Arial" panose="020B0604020202020204" pitchFamily="34" charset="0"/>
            </a:endParaRPr>
          </a:p>
          <a:p>
            <a:r>
              <a:rPr lang="el-GR" altLang="el-GR">
                <a:latin typeface="Arial" panose="020B0604020202020204" pitchFamily="34" charset="0"/>
              </a:rPr>
              <a:t>Το λογισμικό </a:t>
            </a:r>
            <a:r>
              <a:rPr lang="en-US" altLang="el-GR">
                <a:latin typeface="Arial" panose="020B0604020202020204" pitchFamily="34" charset="0"/>
              </a:rPr>
              <a:t>Ekiga</a:t>
            </a:r>
            <a:r>
              <a:rPr lang="el-GR" altLang="el-GR">
                <a:latin typeface="Arial" panose="020B0604020202020204" pitchFamily="34" charset="0"/>
              </a:rPr>
              <a:t>  είναι διαθέσιμο για πολλαπλά λειτουργικά συστήματα. Περισσότερες πληροφορίες μπορείτε να βρείτε στο δικτυακό τόπο </a:t>
            </a:r>
            <a:r>
              <a:rPr lang="el-GR" altLang="el-GR">
                <a:latin typeface="Arial" panose="020B0604020202020204" pitchFamily="34" charset="0"/>
                <a:hlinkClick r:id="rId5"/>
              </a:rPr>
              <a:t>http://www.ekiga.org</a:t>
            </a:r>
            <a:r>
              <a:rPr lang="el-GR" altLang="el-GR">
                <a:latin typeface="Arial" panose="020B0604020202020204" pitchFamily="34" charset="0"/>
              </a:rPr>
              <a:t> .</a:t>
            </a:r>
          </a:p>
          <a:p>
            <a:endParaRPr lang="el-GR" altLang="el-GR">
              <a:latin typeface="Arial" panose="020B0604020202020204" pitchFamily="34" charset="0"/>
            </a:endParaRPr>
          </a:p>
          <a:p>
            <a:r>
              <a:rPr lang="el-GR" altLang="el-GR">
                <a:latin typeface="Arial" panose="020B0604020202020204" pitchFamily="34" charset="0"/>
              </a:rPr>
              <a:t>Το λογισμικό </a:t>
            </a:r>
            <a:r>
              <a:rPr lang="en-US" altLang="el-GR">
                <a:latin typeface="Arial" panose="020B0604020202020204" pitchFamily="34" charset="0"/>
              </a:rPr>
              <a:t>Pac</a:t>
            </a:r>
            <a:r>
              <a:rPr lang="el-GR" altLang="el-GR">
                <a:latin typeface="Arial" panose="020B0604020202020204" pitchFamily="34" charset="0"/>
              </a:rPr>
              <a:t>Phone είναι διαθέσιμο μόνο για λειτουργικό σύστημα </a:t>
            </a:r>
            <a:r>
              <a:rPr lang="en-US" altLang="el-GR">
                <a:latin typeface="Arial" panose="020B0604020202020204" pitchFamily="34" charset="0"/>
              </a:rPr>
              <a:t>Windows</a:t>
            </a:r>
            <a:r>
              <a:rPr lang="el-GR" altLang="el-GR">
                <a:latin typeface="Arial" panose="020B0604020202020204" pitchFamily="34" charset="0"/>
              </a:rPr>
              <a:t> </a:t>
            </a:r>
            <a:r>
              <a:rPr lang="en-US" altLang="el-GR">
                <a:latin typeface="Arial" panose="020B0604020202020204" pitchFamily="34" charset="0"/>
              </a:rPr>
              <a:t>XP</a:t>
            </a:r>
            <a:r>
              <a:rPr lang="el-GR" altLang="el-GR">
                <a:latin typeface="Arial" panose="020B0604020202020204" pitchFamily="34" charset="0"/>
              </a:rPr>
              <a:t>. Περισσότερες πληροφορίες μπορείτε να βρείτε στο δικτυακό τόπο </a:t>
            </a:r>
            <a:r>
              <a:rPr lang="el-GR" altLang="el-GR">
                <a:latin typeface="Arial" panose="020B0604020202020204" pitchFamily="34" charset="0"/>
                <a:hlinkClick r:id="rId6"/>
              </a:rPr>
              <a:t>http://www.pacphone.com</a:t>
            </a:r>
            <a:r>
              <a:rPr lang="el-GR" altLang="el-GR">
                <a:latin typeface="Arial" panose="020B0604020202020204" pitchFamily="34" charset="0"/>
              </a:rPr>
              <a:t>. </a:t>
            </a:r>
          </a:p>
          <a:p>
            <a:endParaRPr lang="el-GR" altLang="el-GR">
              <a:latin typeface="Arial" panose="020B0604020202020204" pitchFamily="34" charset="0"/>
            </a:endParaRPr>
          </a:p>
          <a:p>
            <a:r>
              <a:rPr lang="el-GR" altLang="el-GR">
                <a:latin typeface="Arial" panose="020B0604020202020204" pitchFamily="34" charset="0"/>
              </a:rPr>
              <a:t>Το λογισμικό XMeeting είναι διαθέσιμο μόνο για λειτουργικό σύστημα </a:t>
            </a:r>
            <a:r>
              <a:rPr lang="en-US" altLang="el-GR">
                <a:latin typeface="Arial" panose="020B0604020202020204" pitchFamily="34" charset="0"/>
              </a:rPr>
              <a:t>MacOSX</a:t>
            </a:r>
            <a:r>
              <a:rPr lang="el-GR" altLang="el-GR">
                <a:latin typeface="Arial" panose="020B0604020202020204" pitchFamily="34" charset="0"/>
              </a:rPr>
              <a:t>. Περισσότερες πληροφορίες μπορείτε να βρείτε στο δικτυακό τόπο </a:t>
            </a:r>
            <a:r>
              <a:rPr lang="el-GR" altLang="el-GR">
                <a:latin typeface="Arial" panose="020B0604020202020204" pitchFamily="34" charset="0"/>
                <a:hlinkClick r:id="rId7"/>
              </a:rPr>
              <a:t>http://xmeeting.sourceforge.net</a:t>
            </a:r>
            <a:r>
              <a:rPr lang="el-GR" altLang="el-GR">
                <a:latin typeface="Arial" panose="020B0604020202020204" pitchFamily="34" charset="0"/>
              </a:rPr>
              <a:t> .  </a:t>
            </a:r>
          </a:p>
          <a:p>
            <a:endParaRPr lang="el-GR" altLang="el-GR">
              <a:latin typeface="Arial" panose="020B0604020202020204" pitchFamily="34" charset="0"/>
            </a:endParaRPr>
          </a:p>
          <a:p>
            <a:r>
              <a:rPr lang="el-GR" altLang="el-GR">
                <a:latin typeface="Arial" panose="020B0604020202020204" pitchFamily="34" charset="0"/>
              </a:rPr>
              <a:t>Σε έναν υπολογιστή μπορούν να εγκατασταθούν παραπάνω από ένα λογισμικά βιντεοδιάσκεψης που να υποστηρίζουν Η.323. Κάθε φορά όμως είναι δυνατή η χρήση μόνο ενός από αυτά, διαφορετικά θα υπάρχει πρόβλημα στη λειτουργία τους καθώς χρησιμοποιούν κοινές δικτυακές θύρες.</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797E9E6D-F151-4785-9C81-58F088933218}"/>
              </a:ext>
            </a:extLst>
          </p:cNvPr>
          <p:cNvSpPr>
            <a:spLocks noGrp="1" noRot="1" noChangeAspect="1" noChangeArrowheads="1" noTextEdit="1"/>
          </p:cNvSpPr>
          <p:nvPr>
            <p:ph type="sldImg"/>
          </p:nvPr>
        </p:nvSpPr>
        <p:spPr>
          <a:ln/>
        </p:spPr>
      </p:sp>
      <p:sp>
        <p:nvSpPr>
          <p:cNvPr id="457731" name="Rectangle 3">
            <a:extLst>
              <a:ext uri="{FF2B5EF4-FFF2-40B4-BE49-F238E27FC236}">
                <a16:creationId xmlns:a16="http://schemas.microsoft.com/office/drawing/2014/main" id="{19E1082F-6BD5-4AB7-9056-FEF1EF77E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Στις δύο αυτές εικόνες απεικονίζονται τα δύο δημοφιλή εμπορικά λογισμικά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a:latin typeface="Arial" panose="020B0604020202020204" pitchFamily="34" charset="0"/>
              </a:rPr>
              <a:t>PVX</a:t>
            </a:r>
            <a:r>
              <a:rPr lang="el-GR" altLang="el-GR" dirty="0">
                <a:latin typeface="Arial" panose="020B0604020202020204" pitchFamily="34" charset="0"/>
              </a:rPr>
              <a:t> και </a:t>
            </a:r>
            <a:r>
              <a:rPr lang="en-US" altLang="el-GR" dirty="0" err="1">
                <a:latin typeface="Arial" panose="020B0604020202020204" pitchFamily="34" charset="0"/>
              </a:rPr>
              <a:t>VpointHD</a:t>
            </a:r>
            <a:r>
              <a:rPr lang="el-GR" altLang="el-GR" dirty="0">
                <a:latin typeface="Arial" panose="020B0604020202020204" pitchFamily="34" charset="0"/>
              </a:rPr>
              <a:t> για επικοινωνία πάνω από το Διαδίκτυο. Τα λογισμικά αυτά είναι εγκατεστημένα σε υπολογιστή με λειτουργικό σύστημα Windows XP και είναι συμβατά με το πρωτόκολλο H.323. Παρατηρείστε τις εικόνες.</a:t>
            </a:r>
          </a:p>
          <a:p>
            <a:endParaRPr lang="el-GR" altLang="el-GR"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24E41AD3-A794-4C6B-BAF2-0B7605255E9A}"/>
              </a:ext>
            </a:extLst>
          </p:cNvPr>
          <p:cNvSpPr>
            <a:spLocks noGrp="1" noRot="1" noChangeAspect="1" noChangeArrowheads="1" noTextEdit="1"/>
          </p:cNvSpPr>
          <p:nvPr>
            <p:ph type="sldImg"/>
          </p:nvPr>
        </p:nvSpPr>
        <p:spPr>
          <a:ln/>
        </p:spPr>
      </p:sp>
      <p:sp>
        <p:nvSpPr>
          <p:cNvPr id="459779" name="Rectangle 3">
            <a:extLst>
              <a:ext uri="{FF2B5EF4-FFF2-40B4-BE49-F238E27FC236}">
                <a16:creationId xmlns:a16="http://schemas.microsoft.com/office/drawing/2014/main" id="{EA9C0ED9-1380-4BBE-BAF4-C7E13F5B5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Arial" panose="020B0604020202020204" pitchFamily="34" charset="0"/>
              </a:rPr>
              <a:t>To</a:t>
            </a:r>
            <a:r>
              <a:rPr lang="el-GR" altLang="el-GR">
                <a:latin typeface="Arial" panose="020B0604020202020204" pitchFamily="34" charset="0"/>
              </a:rPr>
              <a:t> εμπορικά λογισμικό </a:t>
            </a:r>
            <a:r>
              <a:rPr lang="en-US" altLang="el-GR">
                <a:latin typeface="Arial" panose="020B0604020202020204" pitchFamily="34" charset="0"/>
              </a:rPr>
              <a:t>PVX</a:t>
            </a:r>
            <a:r>
              <a:rPr lang="el-GR" altLang="el-GR">
                <a:latin typeface="Arial" panose="020B0604020202020204" pitchFamily="34" charset="0"/>
              </a:rPr>
              <a:t> της </a:t>
            </a:r>
            <a:r>
              <a:rPr lang="en-US" altLang="el-GR">
                <a:latin typeface="Arial" panose="020B0604020202020204" pitchFamily="34" charset="0"/>
              </a:rPr>
              <a:t>Polycom</a:t>
            </a:r>
            <a:r>
              <a:rPr lang="el-GR" altLang="el-GR">
                <a:latin typeface="Arial" panose="020B0604020202020204" pitchFamily="34" charset="0"/>
              </a:rPr>
              <a:t> υποστηρίζει, εκτός του Η.323, και το πρωτόκολλο </a:t>
            </a:r>
            <a:r>
              <a:rPr lang="en-US" altLang="el-GR">
                <a:latin typeface="Arial" panose="020B0604020202020204" pitchFamily="34" charset="0"/>
              </a:rPr>
              <a:t>SIP</a:t>
            </a:r>
            <a:r>
              <a:rPr lang="el-GR" altLang="el-GR">
                <a:latin typeface="Arial" panose="020B0604020202020204" pitchFamily="34" charset="0"/>
              </a:rPr>
              <a:t>. </a:t>
            </a:r>
          </a:p>
          <a:p>
            <a:endParaRPr lang="en-US" altLang="el-GR">
              <a:latin typeface="Arial" panose="020B0604020202020204" pitchFamily="34" charset="0"/>
            </a:endParaRPr>
          </a:p>
          <a:p>
            <a:r>
              <a:rPr lang="en-US" altLang="el-GR">
                <a:latin typeface="Arial" panose="020B0604020202020204" pitchFamily="34" charset="0"/>
              </a:rPr>
              <a:t>To</a:t>
            </a:r>
            <a:r>
              <a:rPr lang="el-GR" altLang="el-GR">
                <a:latin typeface="Arial" panose="020B0604020202020204" pitchFamily="34" charset="0"/>
              </a:rPr>
              <a:t> ίδιο ισχύει και για το λογισμικό ανοικτού κώδικα </a:t>
            </a:r>
            <a:r>
              <a:rPr lang="en-US" altLang="el-GR">
                <a:latin typeface="Arial" panose="020B0604020202020204" pitchFamily="34" charset="0"/>
              </a:rPr>
              <a:t>Ekiga</a:t>
            </a:r>
            <a:r>
              <a:rPr lang="el-GR" altLang="el-GR">
                <a:latin typeface="Arial" panose="020B0604020202020204" pitchFamily="34" charset="0"/>
              </a:rPr>
              <a:t>. </a:t>
            </a:r>
          </a:p>
          <a:p>
            <a:endParaRPr lang="en-US" altLang="el-GR">
              <a:latin typeface="Arial" panose="020B0604020202020204" pitchFamily="34" charset="0"/>
            </a:endParaRPr>
          </a:p>
          <a:p>
            <a:r>
              <a:rPr lang="en-US" altLang="el-GR">
                <a:latin typeface="Arial" panose="020B0604020202020204" pitchFamily="34" charset="0"/>
              </a:rPr>
              <a:t>T</a:t>
            </a:r>
            <a:r>
              <a:rPr lang="el-GR" altLang="el-GR">
                <a:latin typeface="Arial" panose="020B0604020202020204" pitchFamily="34" charset="0"/>
              </a:rPr>
              <a:t>έλος, υπάρχει και το λογισμικό X-Lite v.3.0 - EyeBeam, που είναι δωρεάν στην απλή έκδοση του, το οποίο υποστηρίζει SIP. Περισσότερες πληροφορίες μπορείτε να βρείτε στον ιστότοπο  </a:t>
            </a:r>
            <a:r>
              <a:rPr lang="el-GR" altLang="el-GR">
                <a:latin typeface="Arial" panose="020B0604020202020204" pitchFamily="34" charset="0"/>
                <a:hlinkClick r:id="rId3"/>
              </a:rPr>
              <a:t>http://www.counterpath.com/</a:t>
            </a:r>
            <a:endParaRPr lang="el-GR" altLang="el-GR">
              <a:latin typeface="Arial" panose="020B0604020202020204" pitchFamily="34" charset="0"/>
            </a:endParaRPr>
          </a:p>
          <a:p>
            <a:endParaRPr lang="el-GR" altLang="el-GR">
              <a:latin typeface="Arial" panose="020B0604020202020204" pitchFamily="34" charset="0"/>
            </a:endParaRPr>
          </a:p>
          <a:p>
            <a:r>
              <a:rPr lang="el-GR" altLang="el-GR">
                <a:latin typeface="Arial" panose="020B0604020202020204" pitchFamily="34" charset="0"/>
              </a:rPr>
              <a:t>Σε έναν υπολογιστή μπορούν να εγκατασταθούν παραπάνω από ένα λογισμικά βιντεοδιάσκεψης που να υποστηρίζουν </a:t>
            </a:r>
            <a:r>
              <a:rPr lang="en-US" altLang="el-GR">
                <a:latin typeface="Arial" panose="020B0604020202020204" pitchFamily="34" charset="0"/>
              </a:rPr>
              <a:t>SIP</a:t>
            </a:r>
            <a:r>
              <a:rPr lang="el-GR" altLang="el-GR">
                <a:latin typeface="Arial" panose="020B0604020202020204" pitchFamily="34" charset="0"/>
              </a:rPr>
              <a:t>. Κάθε φορά όμως πρέπει να χρησιμοποιείτε μόνο ένα από αυτά, διαφορετικά θα υπάρχει πρόβλημα στη λειτουργία τους καθώς χρησιμοποιούν κοινές δικτυακές θύρες.</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F2B6438C-A98E-496F-8128-F06788468CD7}"/>
              </a:ext>
            </a:extLst>
          </p:cNvPr>
          <p:cNvSpPr>
            <a:spLocks noGrp="1" noRot="1" noChangeAspect="1" noChangeArrowheads="1" noTextEdit="1"/>
          </p:cNvSpPr>
          <p:nvPr>
            <p:ph type="sldImg"/>
          </p:nvPr>
        </p:nvSpPr>
        <p:spPr>
          <a:ln/>
        </p:spPr>
      </p:sp>
      <p:sp>
        <p:nvSpPr>
          <p:cNvPr id="461827" name="Rectangle 3">
            <a:extLst>
              <a:ext uri="{FF2B5EF4-FFF2-40B4-BE49-F238E27FC236}">
                <a16:creationId xmlns:a16="http://schemas.microsoft.com/office/drawing/2014/main" id="{373CB2C1-5D3F-419A-A7B7-4A5DD81F16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απεικονίζεται το δημοφιλές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err="1">
                <a:latin typeface="Arial" panose="020B0604020202020204" pitchFamily="34" charset="0"/>
              </a:rPr>
              <a:t>xlite</a:t>
            </a:r>
            <a:r>
              <a:rPr lang="el-GR" altLang="el-GR" dirty="0">
                <a:latin typeface="Arial" panose="020B0604020202020204" pitchFamily="34" charset="0"/>
              </a:rPr>
              <a:t> για επικοινωνία πάνω από το Διαδίκτυο. Το λογισμικό αυτό είναι εγκατεστημένο σε υπολογιστή με λειτουργικό σύστημα Windows και συμβατό με το πρωτόκολλο SIP. Παρατηρείστε την εικόνα.</a:t>
            </a:r>
          </a:p>
          <a:p>
            <a:endParaRPr lang="el-GR" altLang="el-GR" b="1" dirty="0">
              <a:latin typeface="Arial" panose="020B0604020202020204" pitchFamily="34" charset="0"/>
            </a:endParaRPr>
          </a:p>
          <a:p>
            <a:r>
              <a:rPr lang="el-GR" altLang="el-GR" dirty="0">
                <a:latin typeface="Arial" panose="020B0604020202020204" pitchFamily="34" charset="0"/>
              </a:rPr>
              <a:t>Παρατηρείστε, το δεξί τμήμα όπου εμφανίζεται μία λίστα με επαφές, και η διαθεσιμότητα τους. Για παράδειγμα, ο </a:t>
            </a:r>
            <a:r>
              <a:rPr lang="en-US" altLang="el-GR" dirty="0">
                <a:latin typeface="Arial" panose="020B0604020202020204" pitchFamily="34" charset="0"/>
              </a:rPr>
              <a:t>Jeremy</a:t>
            </a:r>
            <a:r>
              <a:rPr lang="el-GR" altLang="el-GR" dirty="0">
                <a:latin typeface="Arial" panose="020B0604020202020204" pitchFamily="34" charset="0"/>
              </a:rPr>
              <a:t> είναι </a:t>
            </a:r>
            <a:r>
              <a:rPr lang="en-US" altLang="el-GR" dirty="0">
                <a:latin typeface="Arial" panose="020B0604020202020204" pitchFamily="34" charset="0"/>
              </a:rPr>
              <a:t>on</a:t>
            </a:r>
            <a:r>
              <a:rPr lang="el-GR" altLang="el-GR" dirty="0">
                <a:latin typeface="Arial" panose="020B0604020202020204" pitchFamily="34" charset="0"/>
              </a:rPr>
              <a:t> </a:t>
            </a:r>
            <a:r>
              <a:rPr lang="en-US" altLang="el-GR" dirty="0">
                <a:latin typeface="Arial" panose="020B0604020202020204" pitchFamily="34" charset="0"/>
              </a:rPr>
              <a:t>line</a:t>
            </a:r>
            <a:r>
              <a:rPr lang="el-GR" altLang="el-GR" dirty="0">
                <a:latin typeface="Arial" panose="020B0604020202020204" pitchFamily="34" charset="0"/>
              </a:rPr>
              <a:t>, η </a:t>
            </a:r>
            <a:r>
              <a:rPr lang="en-US" altLang="el-GR" dirty="0">
                <a:latin typeface="Arial" panose="020B0604020202020204" pitchFamily="34" charset="0"/>
              </a:rPr>
              <a:t>Karen</a:t>
            </a:r>
            <a:r>
              <a:rPr lang="el-GR" altLang="el-GR" dirty="0">
                <a:latin typeface="Arial" panose="020B0604020202020204" pitchFamily="34" charset="0"/>
              </a:rPr>
              <a:t> βρίσκετε σε συνομιλία, ενώ ο </a:t>
            </a:r>
            <a:r>
              <a:rPr lang="en-US" altLang="el-GR" dirty="0">
                <a:latin typeface="Arial" panose="020B0604020202020204" pitchFamily="34" charset="0"/>
              </a:rPr>
              <a:t>Sam</a:t>
            </a:r>
            <a:r>
              <a:rPr lang="el-GR" altLang="el-GR" dirty="0">
                <a:latin typeface="Arial" panose="020B0604020202020204" pitchFamily="34" charset="0"/>
              </a:rPr>
              <a:t> δεν είναι διαθέσιμος αυτή τη στιγμή.</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17EB8108-98A3-412E-89A3-BD1F35E87DF6}"/>
              </a:ext>
            </a:extLst>
          </p:cNvPr>
          <p:cNvSpPr>
            <a:spLocks noGrp="1" noRot="1" noChangeAspect="1" noChangeArrowheads="1" noTextEdit="1"/>
          </p:cNvSpPr>
          <p:nvPr>
            <p:ph type="sldImg"/>
          </p:nvPr>
        </p:nvSpPr>
        <p:spPr>
          <a:ln/>
        </p:spPr>
      </p:sp>
      <p:sp>
        <p:nvSpPr>
          <p:cNvPr id="463875" name="Rectangle 3">
            <a:extLst>
              <a:ext uri="{FF2B5EF4-FFF2-40B4-BE49-F238E27FC236}">
                <a16:creationId xmlns:a16="http://schemas.microsoft.com/office/drawing/2014/main" id="{379BF282-5BC5-4ACC-8544-365BC1147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Στην εικόνα απεικονίζεται το δημοφιλές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a:t>
            </a:r>
            <a:r>
              <a:rPr lang="en-US" altLang="el-GR" dirty="0" err="1">
                <a:latin typeface="Arial" panose="020B0604020202020204" pitchFamily="34" charset="0"/>
              </a:rPr>
              <a:t>Ekiga</a:t>
            </a:r>
            <a:r>
              <a:rPr lang="el-GR" altLang="el-GR" dirty="0">
                <a:latin typeface="Arial" panose="020B0604020202020204" pitchFamily="34" charset="0"/>
              </a:rPr>
              <a:t> για επικοινωνία πάνω από το Διαδίκτυο. Το λογισμικό αυτό είναι εγκατεστημένο σε υπολογιστή με λειτουργικό σύστημα Windows και συμβατό με το πρωτόκολλο SIP. Παρατηρείστε την εικόνα. Παρατηρείστε στο δεξί τμήμα όπου εμφανίζεται μία λίστα με επαφές, και η διαθεσιμότητα τους.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46</a:t>
            </a:fld>
            <a:endParaRPr lang="el-GR"/>
          </a:p>
        </p:txBody>
      </p:sp>
    </p:spTree>
    <p:extLst>
      <p:ext uri="{BB962C8B-B14F-4D97-AF65-F5344CB8AC3E}">
        <p14:creationId xmlns:p14="http://schemas.microsoft.com/office/powerpoint/2010/main" val="2819248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47</a:t>
            </a:fld>
            <a:endParaRPr lang="el-GR"/>
          </a:p>
        </p:txBody>
      </p:sp>
    </p:spTree>
    <p:extLst>
      <p:ext uri="{BB962C8B-B14F-4D97-AF65-F5344CB8AC3E}">
        <p14:creationId xmlns:p14="http://schemas.microsoft.com/office/powerpoint/2010/main" val="3004684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721A54C-519D-4702-AB96-45AD02B9B56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874D5183-F8E8-4B91-BBDD-213FF4698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αντιδιαστολή με τα ανοικτά πρωτόκολλα και αρχιτεκτονικές που καθορίζονται από τους διεθνείς οργανισμούς ορισμού προτύπων, είναι τα ιδιωτικά πρωτόκολλα και οι κλειστές αρχιτεκτονικές. Τα τελευταία καθορίζονται από τις εταιρείες που υλοποιούν τις υπηρεσίες και τα λογισμικά για βιντεοδιάσκεψη στο Διαδίκτυο.</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EE83AABF-36FB-4317-9468-224B6EF2C735}"/>
              </a:ext>
            </a:extLst>
          </p:cNvPr>
          <p:cNvSpPr>
            <a:spLocks noGrp="1" noRot="1" noChangeAspect="1" noChangeArrowheads="1" noTextEdit="1"/>
          </p:cNvSpPr>
          <p:nvPr>
            <p:ph type="sldImg"/>
          </p:nvPr>
        </p:nvSpPr>
        <p:spPr>
          <a:ln/>
        </p:spPr>
      </p:sp>
      <p:sp>
        <p:nvSpPr>
          <p:cNvPr id="441347" name="Rectangle 3">
            <a:extLst>
              <a:ext uri="{FF2B5EF4-FFF2-40B4-BE49-F238E27FC236}">
                <a16:creationId xmlns:a16="http://schemas.microsoft.com/office/drawing/2014/main" id="{923BB337-F235-4460-A1D2-3304E007D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Με την έκρηξη της </a:t>
            </a:r>
            <a:r>
              <a:rPr lang="el-GR" altLang="el-GR" dirty="0" err="1">
                <a:latin typeface="Arial" panose="020B0604020202020204" pitchFamily="34" charset="0"/>
              </a:rPr>
              <a:t>ευρυζωνικότητας</a:t>
            </a:r>
            <a:r>
              <a:rPr lang="el-GR" altLang="el-GR" dirty="0">
                <a:latin typeface="Arial" panose="020B0604020202020204" pitchFamily="34" charset="0"/>
              </a:rPr>
              <a:t> έχουν εμφανιστεί εταιρείες οι οποίες παρέχουν υπηρεσίες </a:t>
            </a:r>
            <a:r>
              <a:rPr lang="el-GR" altLang="el-GR" dirty="0" err="1">
                <a:latin typeface="Arial" panose="020B0604020202020204" pitchFamily="34" charset="0"/>
              </a:rPr>
              <a:t>βιντεοδιάσκεψης</a:t>
            </a:r>
            <a:r>
              <a:rPr lang="el-GR" altLang="el-GR" dirty="0">
                <a:latin typeface="Arial" panose="020B0604020202020204" pitchFamily="34" charset="0"/>
              </a:rPr>
              <a:t> πάνω από το Διαδίκτυο. Οι εταιρείες αυτές αναπτύσσουν υπηρεσίες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και λογισμικά που παρέχουν στους χρήστες του Διαδικτύου δωρεάν. Οι υπηρεσίες αυτές δεν ακολουθούν τις ανοικτές συστάσεις και αρχιτεκτονικές αλλά χρησιμοποιούν ιδιωτικά πρωτόκολλα των ίδιων των εταιρειών και κλειστές αρχιτεκτονικές. </a:t>
            </a:r>
          </a:p>
          <a:p>
            <a:endParaRPr lang="el-GR" altLang="el-GR" dirty="0">
              <a:latin typeface="Arial" panose="020B0604020202020204" pitchFamily="34" charset="0"/>
            </a:endParaRPr>
          </a:p>
          <a:p>
            <a:r>
              <a:rPr lang="el-GR" altLang="el-GR" dirty="0">
                <a:latin typeface="Arial" panose="020B0604020202020204" pitchFamily="34" charset="0"/>
              </a:rPr>
              <a:t>Οι χρήστες που εγκαθιστούν αυτά τα λογισμικά και χρησιμοποιούν τις υπηρεσίες αυτές μπορούν να επικοινωνούν μόνο με άλλους χρήστες της ίδιας υπηρεσίας. Έτσι, δημιουργούνται κλειστές κοινότητες χρηστών. Τα λογισμικά αυτά βρίσκουν μεγάλη απήχηση στους χρήστες του Διαδικτύου καθώς είναι δωρεάν. Τυπικές τέτοιες υπηρεσίες και λογισμικά είναι το Skype της </a:t>
            </a:r>
            <a:r>
              <a:rPr lang="en-US" altLang="el-GR" dirty="0">
                <a:latin typeface="Arial" panose="020B0604020202020204" pitchFamily="34" charset="0"/>
              </a:rPr>
              <a:t>Microsoft</a:t>
            </a:r>
            <a:r>
              <a:rPr lang="el-GR" altLang="el-GR" dirty="0">
                <a:latin typeface="Arial" panose="020B0604020202020204" pitchFamily="34" charset="0"/>
              </a:rPr>
              <a:t>. Ένας χρήστης που χρησιμοποιεί  τις υπηρεσίες αυτές ένας χρήστης μπορεί να επικοινωνήσει και με χρήστες τηλεφωνικού δικτύου ή χρήστες </a:t>
            </a:r>
            <a:r>
              <a:rPr lang="en-US" altLang="el-GR" dirty="0">
                <a:latin typeface="Arial" panose="020B0604020202020204" pitchFamily="34" charset="0"/>
              </a:rPr>
              <a:t>VoIP.</a:t>
            </a:r>
            <a:r>
              <a:rPr lang="el-GR" altLang="el-GR" dirty="0">
                <a:latin typeface="Arial" panose="020B0604020202020204" pitchFamily="34" charset="0"/>
              </a:rPr>
              <a:t> </a:t>
            </a:r>
          </a:p>
          <a:p>
            <a:endParaRPr lang="el-GR" altLang="el-GR"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2549F330-597F-4C63-95BB-DDF07587A036}"/>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565ADF4F-8FC6-48B7-9915-8F7FE56E3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Μία άλλη ενδιαφέρουσα τεχνολογία για την υλοποίηση υπηρεσιών βιντεοδιάσκεψης είναι η τεχνολογία </a:t>
            </a:r>
            <a:r>
              <a:rPr lang="en-US" altLang="el-GR">
                <a:latin typeface="Arial" panose="020B0604020202020204" pitchFamily="34" charset="0"/>
              </a:rPr>
              <a:t>Flash </a:t>
            </a:r>
            <a:r>
              <a:rPr lang="el-GR" altLang="el-GR">
                <a:latin typeface="Arial" panose="020B0604020202020204" pitchFamily="34" charset="0"/>
              </a:rPr>
              <a:t>της εταιρείας </a:t>
            </a:r>
            <a:r>
              <a:rPr lang="en-US" altLang="el-GR">
                <a:latin typeface="Arial" panose="020B0604020202020204" pitchFamily="34" charset="0"/>
              </a:rPr>
              <a:t>Adobe</a:t>
            </a:r>
            <a:r>
              <a:rPr lang="el-GR" altLang="el-GR">
                <a:latin typeface="Arial" panose="020B0604020202020204" pitchFamily="34" charset="0"/>
              </a:rPr>
              <a:t>. Εκτός από τον εξυπηρετητή </a:t>
            </a:r>
            <a:r>
              <a:rPr lang="en-US" altLang="el-GR">
                <a:latin typeface="Arial" panose="020B0604020202020204" pitchFamily="34" charset="0"/>
              </a:rPr>
              <a:t>Flash</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 </a:t>
            </a:r>
            <a:r>
              <a:rPr lang="el-GR" altLang="el-GR">
                <a:latin typeface="Arial" panose="020B0604020202020204" pitchFamily="34" charset="0"/>
              </a:rPr>
              <a:t>της </a:t>
            </a:r>
            <a:r>
              <a:rPr lang="en-US" altLang="el-GR">
                <a:latin typeface="Arial" panose="020B0604020202020204" pitchFamily="34" charset="0"/>
              </a:rPr>
              <a:t>Adobe</a:t>
            </a:r>
            <a:r>
              <a:rPr lang="el-GR" altLang="el-GR">
                <a:latin typeface="Arial" panose="020B0604020202020204" pitchFamily="34" charset="0"/>
              </a:rPr>
              <a:t>, ανταγωνιστικά λογισμικά  που παρέχουν παρόμοια λειτουργικότητα, είναι τα λογισμικά </a:t>
            </a:r>
            <a:r>
              <a:rPr lang="en-US" altLang="el-GR">
                <a:latin typeface="Arial" panose="020B0604020202020204" pitchFamily="34" charset="0"/>
              </a:rPr>
              <a:t>red</a:t>
            </a:r>
            <a:r>
              <a:rPr lang="el-GR" altLang="el-GR">
                <a:latin typeface="Arial" panose="020B0604020202020204" pitchFamily="34" charset="0"/>
              </a:rPr>
              <a:t>5 και </a:t>
            </a:r>
            <a:r>
              <a:rPr lang="en-US" altLang="el-GR">
                <a:latin typeface="Arial" panose="020B0604020202020204" pitchFamily="34" charset="0"/>
              </a:rPr>
              <a:t>Wowza</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a:t>
            </a:r>
            <a:r>
              <a:rPr lang="el-GR" altLang="el-GR">
                <a:latin typeface="Arial" panose="020B0604020202020204" pitchFamily="34" charset="0"/>
              </a:rPr>
              <a:t>.  Το </a:t>
            </a:r>
            <a:r>
              <a:rPr lang="en-US" altLang="el-GR">
                <a:latin typeface="Arial" panose="020B0604020202020204" pitchFamily="34" charset="0"/>
              </a:rPr>
              <a:t>red</a:t>
            </a:r>
            <a:r>
              <a:rPr lang="el-GR" altLang="el-GR">
                <a:latin typeface="Arial" panose="020B0604020202020204" pitchFamily="34" charset="0"/>
              </a:rPr>
              <a:t>5 είναι ελεύθερο λογισμικό, ανοικτού κώδικα, ενώ ο </a:t>
            </a:r>
            <a:r>
              <a:rPr lang="en-US" altLang="el-GR">
                <a:latin typeface="Arial" panose="020B0604020202020204" pitchFamily="34" charset="0"/>
              </a:rPr>
              <a:t>Wowza</a:t>
            </a:r>
            <a:r>
              <a:rPr lang="el-GR" altLang="el-GR">
                <a:latin typeface="Arial" panose="020B0604020202020204" pitchFamily="34" charset="0"/>
              </a:rPr>
              <a:t> </a:t>
            </a:r>
            <a:r>
              <a:rPr lang="en-US" altLang="el-GR">
                <a:latin typeface="Arial" panose="020B0604020202020204" pitchFamily="34" charset="0"/>
              </a:rPr>
              <a:t>Media</a:t>
            </a:r>
            <a:r>
              <a:rPr lang="el-GR" altLang="el-GR">
                <a:latin typeface="Arial" panose="020B0604020202020204" pitchFamily="34" charset="0"/>
              </a:rPr>
              <a:t> </a:t>
            </a:r>
            <a:r>
              <a:rPr lang="en-US" altLang="el-GR">
                <a:latin typeface="Arial" panose="020B0604020202020204" pitchFamily="34" charset="0"/>
              </a:rPr>
              <a:t>Server</a:t>
            </a:r>
            <a:r>
              <a:rPr lang="el-GR" altLang="el-GR">
                <a:latin typeface="Arial" panose="020B0604020202020204" pitchFamily="34" charset="0"/>
              </a:rPr>
              <a:t> είναι μεν ανοικτού κώδικα λογισμικό αλλά όχι ελεύθερο.</a:t>
            </a:r>
            <a:r>
              <a:rPr lang="en-US" altLang="el-GR">
                <a:latin typeface="Arial" panose="020B0604020202020204" pitchFamily="34" charset="0"/>
              </a:rPr>
              <a:t> O</a:t>
            </a:r>
            <a:r>
              <a:rPr lang="el-GR" altLang="el-GR">
                <a:latin typeface="Arial" panose="020B0604020202020204" pitchFamily="34" charset="0"/>
              </a:rPr>
              <a:t>ι εξυπηρετητές αυτοί μπορούν να χαρακτηριστούν ως εξυπηρετητές τύπου </a:t>
            </a:r>
            <a:r>
              <a:rPr lang="en-US" altLang="el-GR">
                <a:latin typeface="Arial" panose="020B0604020202020204" pitchFamily="34" charset="0"/>
              </a:rPr>
              <a:t>Flash Media Server. </a:t>
            </a:r>
            <a:r>
              <a:rPr lang="el-GR" altLang="el-GR">
                <a:latin typeface="Arial" panose="020B0604020202020204" pitchFamily="34" charset="0"/>
              </a:rPr>
              <a:t>Οι εφαρμογές βιντεοδιάσκεψης υλοποιούνται βασισμένες στους παραπάνω εξυπηρετητές. Οι εφαρμογές αυτές εκτελούνται από το </a:t>
            </a:r>
            <a:r>
              <a:rPr lang="en-US" altLang="el-GR">
                <a:latin typeface="Arial" panose="020B0604020202020204" pitchFamily="34" charset="0"/>
              </a:rPr>
              <a:t>Flash Media Player </a:t>
            </a:r>
            <a:r>
              <a:rPr lang="el-GR" altLang="el-GR">
                <a:latin typeface="Arial" panose="020B0604020202020204" pitchFamily="34" charset="0"/>
              </a:rPr>
              <a:t>ή άλλα συμβατά λογισμικά αναπαραγωγής, όπως ο </a:t>
            </a:r>
            <a:r>
              <a:rPr lang="en-US" altLang="el-GR">
                <a:latin typeface="Arial" panose="020B0604020202020204" pitchFamily="34" charset="0"/>
              </a:rPr>
              <a:t>gnash</a:t>
            </a:r>
            <a:r>
              <a:rPr lang="el-GR" altLang="el-GR">
                <a:latin typeface="Arial" panose="020B0604020202020204" pitchFamily="34" charset="0"/>
              </a:rPr>
              <a:t> </a:t>
            </a:r>
            <a:r>
              <a:rPr lang="en-US" altLang="el-GR">
                <a:latin typeface="Arial" panose="020B0604020202020204" pitchFamily="34" charset="0"/>
              </a:rPr>
              <a:t>player.</a:t>
            </a:r>
          </a:p>
          <a:p>
            <a:r>
              <a:rPr lang="en-US" altLang="el-GR">
                <a:latin typeface="Arial" panose="020B0604020202020204" pitchFamily="34" charset="0"/>
              </a:rPr>
              <a:t>E</a:t>
            </a:r>
            <a:r>
              <a:rPr lang="el-GR" altLang="el-GR">
                <a:latin typeface="Arial" panose="020B0604020202020204" pitchFamily="34" charset="0"/>
              </a:rPr>
              <a:t>ίναι αξιοσημείωτο ότι το λογισμικό αναπαραγωγής </a:t>
            </a:r>
            <a:r>
              <a:rPr lang="en-US" altLang="el-GR">
                <a:latin typeface="Arial" panose="020B0604020202020204" pitchFamily="34" charset="0"/>
              </a:rPr>
              <a:t>Flash</a:t>
            </a:r>
            <a:r>
              <a:rPr lang="el-GR" altLang="el-GR">
                <a:latin typeface="Arial" panose="020B0604020202020204" pitchFamily="34" charset="0"/>
              </a:rPr>
              <a:t> </a:t>
            </a:r>
            <a:r>
              <a:rPr lang="en-US" altLang="el-GR">
                <a:latin typeface="Arial" panose="020B0604020202020204" pitchFamily="34" charset="0"/>
              </a:rPr>
              <a:t>Player</a:t>
            </a:r>
            <a:r>
              <a:rPr lang="el-GR" altLang="el-GR">
                <a:latin typeface="Arial" panose="020B0604020202020204" pitchFamily="34" charset="0"/>
              </a:rPr>
              <a:t> είναι το πιο δημοφιλές λογισμικό αναπαραγωγής πολυμέσων και είναι εγκατεστημένο στην πλειονότητα των προσωπικών υπολογιστών των χρηστών του Διαδικτύου ως πρόσθετο</a:t>
            </a:r>
            <a:r>
              <a:rPr lang="en-US" altLang="el-GR">
                <a:latin typeface="Arial" panose="020B0604020202020204" pitchFamily="34" charset="0"/>
              </a:rPr>
              <a:t> (plug in)</a:t>
            </a:r>
            <a:r>
              <a:rPr lang="el-GR" altLang="el-GR">
                <a:latin typeface="Arial" panose="020B0604020202020204" pitchFamily="34" charset="0"/>
              </a:rPr>
              <a:t> στους φυλλομετρητές</a:t>
            </a:r>
            <a:r>
              <a:rPr lang="en-US" altLang="el-GR">
                <a:latin typeface="Arial" panose="020B0604020202020204" pitchFamily="34" charset="0"/>
              </a:rPr>
              <a:t> (browsers)</a:t>
            </a:r>
            <a:r>
              <a:rPr lang="el-GR" altLang="el-GR">
                <a:latin typeface="Arial" panose="020B0604020202020204" pitchFamily="34"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9B49F8EA-0A64-497B-A7C4-807B505049D5}"/>
              </a:ext>
            </a:extLst>
          </p:cNvPr>
          <p:cNvSpPr>
            <a:spLocks noGrp="1" noRot="1" noChangeAspect="1" noChangeArrowheads="1" noTextEdit="1"/>
          </p:cNvSpPr>
          <p:nvPr>
            <p:ph type="sldImg"/>
          </p:nvPr>
        </p:nvSpPr>
        <p:spPr>
          <a:ln/>
        </p:spPr>
      </p:sp>
      <p:sp>
        <p:nvSpPr>
          <p:cNvPr id="550915" name="Rectangle 3">
            <a:extLst>
              <a:ext uri="{FF2B5EF4-FFF2-40B4-BE49-F238E27FC236}">
                <a16:creationId xmlns:a16="http://schemas.microsoft.com/office/drawing/2014/main" id="{7166B74F-9F71-4623-AE1F-4FE4AC1C9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b="1">
                <a:latin typeface="Arial" panose="020B0604020202020204" pitchFamily="34" charset="0"/>
              </a:rPr>
              <a:t>Η βιντεοδιάσκεψη χρησιμοποιείται από άτομα ή ομάδες τα οποία πρέπει να  επικοινωνήσουν μεταξύ τους προκειμένου να συνεργαστούν, να ανταλλάξουν ιδέες, να αποκτήσουν πληροφορίες ή ακόμα και να πραγματοποιήσουν μία σύγχρονη τηλεκπαίδευση, να διαχειριστούν κάποιον οργανισμό ή μία κρίση, κ.α..</a:t>
            </a:r>
            <a:r>
              <a:rPr lang="el-GR" altLang="el-GR">
                <a:latin typeface="Arial" panose="020B0604020202020204" pitchFamily="34" charset="0"/>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9D7257ED-6350-40B9-9920-3DF9A21611C0}"/>
              </a:ext>
            </a:extLst>
          </p:cNvPr>
          <p:cNvSpPr txBox="1">
            <a:spLocks noGrp="1" noChangeArrowheads="1"/>
          </p:cNvSpPr>
          <p:nvPr/>
        </p:nvSpPr>
        <p:spPr bwMode="auto">
          <a:xfrm>
            <a:off x="3835400" y="9405938"/>
            <a:ext cx="29352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E820F83E-2C56-464D-A6C1-6C13FA864FBA}" type="slidenum">
              <a:rPr lang="el-GR" altLang="el-GR" sz="1200" b="0"/>
              <a:pPr algn="r" eaLnBrk="1" hangingPunct="1"/>
              <a:t>58</a:t>
            </a:fld>
            <a:endParaRPr lang="el-GR" altLang="el-GR" sz="1200" b="0"/>
          </a:p>
        </p:txBody>
      </p:sp>
      <p:sp>
        <p:nvSpPr>
          <p:cNvPr id="427011" name="Rectangle 2">
            <a:extLst>
              <a:ext uri="{FF2B5EF4-FFF2-40B4-BE49-F238E27FC236}">
                <a16:creationId xmlns:a16="http://schemas.microsoft.com/office/drawing/2014/main" id="{FA84C977-17B9-4966-8CD7-1224E954304D}"/>
              </a:ext>
            </a:extLst>
          </p:cNvPr>
          <p:cNvSpPr>
            <a:spLocks noGrp="1" noRot="1" noChangeAspect="1" noChangeArrowheads="1" noTextEdit="1"/>
          </p:cNvSpPr>
          <p:nvPr>
            <p:ph type="sldImg"/>
          </p:nvPr>
        </p:nvSpPr>
        <p:spPr>
          <a:ln/>
        </p:spPr>
      </p:sp>
      <p:sp>
        <p:nvSpPr>
          <p:cNvPr id="427012" name="Rectangle 3">
            <a:extLst>
              <a:ext uri="{FF2B5EF4-FFF2-40B4-BE49-F238E27FC236}">
                <a16:creationId xmlns:a16="http://schemas.microsoft.com/office/drawing/2014/main" id="{F081DE37-0B3F-4C37-888E-A44DC8CCDD46}"/>
              </a:ext>
            </a:extLst>
          </p:cNvPr>
          <p:cNvSpPr>
            <a:spLocks noGrp="1" noChangeArrowheads="1"/>
          </p:cNvSpPr>
          <p:nvPr>
            <p:ph type="body" idx="1"/>
          </p:nvPr>
        </p:nvSpPr>
        <p:spPr>
          <a:xfrm>
            <a:off x="677863" y="4703763"/>
            <a:ext cx="5416550" cy="4456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el-GR" altLang="el-GR">
                <a:latin typeface="Arial" panose="020B0604020202020204" pitchFamily="34" charset="0"/>
              </a:rPr>
              <a:t>Όταν χρησιμοποιείται εξυπηρετητής τύπου Flash Media Server για την υλοποίηση της βιντεοδιάσκεψης, κάθε χρήστης που συμμετέχει στην βιντεοδιάσκεψη στέλνει τις ροές του ήχου και του βίντεο του στον κεντρικό εξυπηρετητή, ο οποίος τις αναδιανέμει στους υπόλοιπους χρήστες. Έτσι, όλοι οι χρήστες λαμβάνουν την εικόνα και τον ήχο όλων των συμμετεχόντων ως ξεχωριστές ροές ήχου και βίντεο.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7DDFEE0B-A2D6-464E-82BE-B662AAE0B542}"/>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9AF2C5A1-200B-426A-9356-78C05F593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Οι τεχνολογίες τύπου </a:t>
            </a:r>
            <a:r>
              <a:rPr lang="en-US" altLang="el-GR" dirty="0">
                <a:latin typeface="Arial" panose="020B0604020202020204" pitchFamily="34" charset="0"/>
              </a:rPr>
              <a:t>Flash</a:t>
            </a:r>
            <a:r>
              <a:rPr lang="el-GR" altLang="el-GR" dirty="0">
                <a:latin typeface="Arial" panose="020B0604020202020204" pitchFamily="34" charset="0"/>
              </a:rPr>
              <a:t> βασίζονται στις τεχνολογίες του παγκόσμιου ιστού </a:t>
            </a:r>
            <a:r>
              <a:rPr lang="en-US" altLang="el-GR" dirty="0">
                <a:latin typeface="Arial" panose="020B0604020202020204" pitchFamily="34" charset="0"/>
              </a:rPr>
              <a:t>Web</a:t>
            </a:r>
            <a:r>
              <a:rPr lang="el-GR" altLang="el-GR" dirty="0">
                <a:latin typeface="Arial" panose="020B0604020202020204" pitchFamily="34" charset="0"/>
              </a:rPr>
              <a:t> και ακολουθούν τη φιλοσοφία του. Έτσι, είναι πιο φιλικές στους απλούς χρήστες που είναι εξοικειωμένοι με την απλή πλοήγηση στο Διαδίκτυο. Ο χρήστης για να συνδεθεί σε μία </a:t>
            </a:r>
            <a:r>
              <a:rPr lang="el-GR" altLang="el-GR" dirty="0" err="1">
                <a:latin typeface="Arial" panose="020B0604020202020204" pitchFamily="34" charset="0"/>
              </a:rPr>
              <a:t>βιντεοδιάσκεψη</a:t>
            </a:r>
            <a:r>
              <a:rPr lang="el-GR" altLang="el-GR" dirty="0">
                <a:latin typeface="Arial" panose="020B0604020202020204" pitchFamily="34" charset="0"/>
              </a:rPr>
              <a:t> απλώς ακολουθεί ένα σύνδεσμο ο οποίος τον οδηγεί στη </a:t>
            </a:r>
            <a:r>
              <a:rPr lang="el-GR" altLang="el-GR" dirty="0" err="1">
                <a:latin typeface="Arial" panose="020B0604020202020204" pitchFamily="34" charset="0"/>
              </a:rPr>
              <a:t>βιντεοδιάσκεψη</a:t>
            </a:r>
            <a:r>
              <a:rPr lang="el-GR" altLang="el-GR" dirty="0">
                <a:latin typeface="Arial" panose="020B0604020202020204" pitchFamily="34" charset="0"/>
              </a:rPr>
              <a:t>.</a:t>
            </a:r>
          </a:p>
          <a:p>
            <a:r>
              <a:rPr lang="el-GR" altLang="el-GR" dirty="0">
                <a:latin typeface="Arial" panose="020B0604020202020204" pitchFamily="34" charset="0"/>
              </a:rPr>
              <a:t>Επιπλέον, οι εφαρμογές που υλοποιούν πολυμερή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χρήση εξυπηρετητή τύπου </a:t>
            </a:r>
            <a:r>
              <a:rPr lang="en-US" altLang="el-GR" dirty="0">
                <a:latin typeface="Arial" panose="020B0604020202020204" pitchFamily="34" charset="0"/>
              </a:rPr>
              <a:t>Flash</a:t>
            </a:r>
            <a:r>
              <a:rPr lang="el-GR" altLang="el-GR" dirty="0">
                <a:latin typeface="Arial" panose="020B0604020202020204" pitchFamily="34" charset="0"/>
              </a:rPr>
              <a:t> </a:t>
            </a:r>
            <a:r>
              <a:rPr lang="en-US" altLang="el-GR" dirty="0">
                <a:latin typeface="Arial" panose="020B0604020202020204" pitchFamily="34" charset="0"/>
              </a:rPr>
              <a:t>Media</a:t>
            </a:r>
            <a:r>
              <a:rPr lang="el-GR" altLang="el-GR" dirty="0">
                <a:latin typeface="Arial" panose="020B0604020202020204" pitchFamily="34" charset="0"/>
              </a:rPr>
              <a:t> </a:t>
            </a:r>
            <a:r>
              <a:rPr lang="en-US" altLang="el-GR" dirty="0">
                <a:latin typeface="Arial" panose="020B0604020202020204" pitchFamily="34" charset="0"/>
              </a:rPr>
              <a:t>Server</a:t>
            </a:r>
            <a:r>
              <a:rPr lang="el-GR" altLang="el-GR" dirty="0">
                <a:latin typeface="Arial" panose="020B0604020202020204" pitchFamily="34" charset="0"/>
              </a:rPr>
              <a:t>, μπορούν να παρέχουν παράλληλα και άλλες δυνατότητες, όπως παρουσίαση της λίστας των συμμετεχόντων, περιοχή συζήτησης με κείμενο (</a:t>
            </a:r>
            <a:r>
              <a:rPr lang="en-US" altLang="el-GR" dirty="0">
                <a:latin typeface="Arial" panose="020B0604020202020204" pitchFamily="34" charset="0"/>
              </a:rPr>
              <a:t>chat</a:t>
            </a:r>
            <a:r>
              <a:rPr lang="el-GR" altLang="el-GR" dirty="0">
                <a:latin typeface="Arial" panose="020B0604020202020204" pitchFamily="34" charset="0"/>
              </a:rPr>
              <a:t>), παρακολούθηση ποιότητας σύνδεσης στον εξυπηρετητή.</a:t>
            </a:r>
          </a:p>
          <a:p>
            <a:endParaRPr lang="el-GR" altLang="el-GR" dirty="0">
              <a:latin typeface="Arial" panose="020B0604020202020204" pitchFamily="34" charset="0"/>
            </a:endParaRPr>
          </a:p>
          <a:p>
            <a:r>
              <a:rPr lang="el-GR" altLang="el-GR" dirty="0">
                <a:latin typeface="Arial" panose="020B0604020202020204" pitchFamily="34" charset="0"/>
              </a:rPr>
              <a:t>Τέλος, η πολυμερής </a:t>
            </a:r>
            <a:r>
              <a:rPr lang="el-GR" altLang="el-GR" dirty="0" err="1">
                <a:latin typeface="Arial" panose="020B0604020202020204" pitchFamily="34" charset="0"/>
              </a:rPr>
              <a:t>βιντεοδιάσκεψη</a:t>
            </a:r>
            <a:r>
              <a:rPr lang="el-GR" altLang="el-GR" dirty="0">
                <a:latin typeface="Arial" panose="020B0604020202020204" pitchFamily="34" charset="0"/>
              </a:rPr>
              <a:t> με τη χρήση εξυπηρετητή τύπου </a:t>
            </a:r>
            <a:r>
              <a:rPr lang="en-US" altLang="el-GR" dirty="0">
                <a:latin typeface="Arial" panose="020B0604020202020204" pitchFamily="34" charset="0"/>
              </a:rPr>
              <a:t>flash</a:t>
            </a:r>
            <a:r>
              <a:rPr lang="el-GR" altLang="el-GR" dirty="0">
                <a:latin typeface="Arial" panose="020B0604020202020204" pitchFamily="34" charset="0"/>
              </a:rPr>
              <a:t> </a:t>
            </a:r>
            <a:r>
              <a:rPr lang="en-US" altLang="el-GR" dirty="0">
                <a:latin typeface="Arial" panose="020B0604020202020204" pitchFamily="34" charset="0"/>
              </a:rPr>
              <a:t>media</a:t>
            </a:r>
            <a:r>
              <a:rPr lang="el-GR" altLang="el-GR" dirty="0">
                <a:latin typeface="Arial" panose="020B0604020202020204" pitchFamily="34" charset="0"/>
              </a:rPr>
              <a:t> </a:t>
            </a:r>
            <a:r>
              <a:rPr lang="en-US" altLang="el-GR" dirty="0">
                <a:latin typeface="Arial" panose="020B0604020202020204" pitchFamily="34" charset="0"/>
              </a:rPr>
              <a:t>server</a:t>
            </a:r>
            <a:r>
              <a:rPr lang="el-GR" altLang="el-GR" dirty="0">
                <a:latin typeface="Arial" panose="020B0604020202020204" pitchFamily="34" charset="0"/>
              </a:rPr>
              <a:t> δεν απαιτεί επεξεργασία των ροών βίντεο και ήχου στον εξυπηρετητή όπως μπορεί να συμβαίνει στην περίπτωση της </a:t>
            </a:r>
            <a:r>
              <a:rPr lang="el-GR" altLang="el-GR" dirty="0" err="1">
                <a:latin typeface="Arial" panose="020B0604020202020204" pitchFamily="34" charset="0"/>
              </a:rPr>
              <a:t>κεντροποιημένης</a:t>
            </a:r>
            <a:r>
              <a:rPr lang="el-GR" altLang="el-GR" dirty="0">
                <a:latin typeface="Arial" panose="020B0604020202020204" pitchFamily="34" charset="0"/>
              </a:rPr>
              <a:t> πολυμερούς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με </a:t>
            </a:r>
            <a:r>
              <a:rPr lang="en-US" altLang="el-GR" dirty="0">
                <a:latin typeface="Arial" panose="020B0604020202020204" pitchFamily="34" charset="0"/>
              </a:rPr>
              <a:t>MCU</a:t>
            </a:r>
            <a:r>
              <a:rPr lang="el-GR" altLang="el-GR" dirty="0">
                <a:latin typeface="Arial" panose="020B0604020202020204" pitchFamily="34" charset="0"/>
              </a:rPr>
              <a:t>. Αυτό συνεπάγεται χαμηλό κόστος εξοπλισμού (</a:t>
            </a:r>
            <a:r>
              <a:rPr lang="en-US" altLang="el-GR" dirty="0">
                <a:latin typeface="Arial" panose="020B0604020202020204" pitchFamily="34" charset="0"/>
              </a:rPr>
              <a:t>hardware</a:t>
            </a:r>
            <a:r>
              <a:rPr lang="el-GR" altLang="el-GR" dirty="0">
                <a:latin typeface="Arial" panose="020B0604020202020204" pitchFamily="34" charset="0"/>
              </a:rPr>
              <a:t>) καθώς δεν απαιτείται ειδικό υλικό για την επεξεργασία. </a:t>
            </a:r>
          </a:p>
          <a:p>
            <a:r>
              <a:rPr lang="el-GR" altLang="el-GR" dirty="0">
                <a:latin typeface="Arial" panose="020B0604020202020204" pitchFamily="34" charset="0"/>
              </a:rPr>
              <a:t>Από την άλλη πλευρά, απαιτείται υψηλότερη χωρητικότητα δικτύου, καθώς κάθε χρήστης λαμβάνει τις ροές ήχου και βίντεο όλων των απομακρυσμένων συνομιλητών του.</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2FA837F7-1780-47EC-93FC-D887049D92E5}"/>
              </a:ext>
            </a:extLst>
          </p:cNvPr>
          <p:cNvSpPr>
            <a:spLocks noGrp="1" noRot="1" noChangeAspect="1" noChangeArrowheads="1" noTextEdit="1"/>
          </p:cNvSpPr>
          <p:nvPr>
            <p:ph type="sldImg"/>
          </p:nvPr>
        </p:nvSpPr>
        <p:spPr>
          <a:ln/>
        </p:spPr>
      </p:sp>
      <p:sp>
        <p:nvSpPr>
          <p:cNvPr id="431107" name="Rectangle 3">
            <a:extLst>
              <a:ext uri="{FF2B5EF4-FFF2-40B4-BE49-F238E27FC236}">
                <a16:creationId xmlns:a16="http://schemas.microsoft.com/office/drawing/2014/main" id="{81278167-0465-4B9E-85B1-B321106EA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Στην εικόνα απεικονίζεται η οθόνη μιας βιντεοδιάσκεψης σε εξέλιξη η όποια χρησιμοποιεί μία εφαρμογή που βασίζεται στην τεχνολογία </a:t>
            </a:r>
            <a:r>
              <a:rPr lang="en-US" altLang="el-GR">
                <a:latin typeface="Arial" panose="020B0604020202020204" pitchFamily="34" charset="0"/>
              </a:rPr>
              <a:t>Flash</a:t>
            </a:r>
            <a:r>
              <a:rPr lang="el-GR" altLang="el-GR">
                <a:latin typeface="Arial" panose="020B0604020202020204" pitchFamily="34" charset="0"/>
              </a:rPr>
              <a:t>. Παρατηρείστε ότι συμμετέχουν 8 άτομα με </a:t>
            </a:r>
            <a:r>
              <a:rPr lang="en-US" altLang="el-GR">
                <a:latin typeface="Arial" panose="020B0604020202020204" pitchFamily="34" charset="0"/>
              </a:rPr>
              <a:t>web</a:t>
            </a:r>
            <a:r>
              <a:rPr lang="el-GR" altLang="el-GR">
                <a:latin typeface="Arial" panose="020B0604020202020204" pitchFamily="34" charset="0"/>
              </a:rPr>
              <a:t> </a:t>
            </a:r>
            <a:r>
              <a:rPr lang="en-US" altLang="el-GR">
                <a:latin typeface="Arial" panose="020B0604020202020204" pitchFamily="34" charset="0"/>
              </a:rPr>
              <a:t>camera</a:t>
            </a:r>
            <a:r>
              <a:rPr lang="el-GR" altLang="el-GR">
                <a:latin typeface="Arial" panose="020B0604020202020204" pitchFamily="34" charset="0"/>
              </a:rPr>
              <a:t> και ότι παρουσιάζονται ταυτόχρονα όλοι οι χρήστες. Υπενθυμίζεται ότι κάθε χρήστης λαμβάνει τις ροές όλων των υπολοίπων συνομιλητών του.</a:t>
            </a:r>
            <a:endParaRPr lang="en-US" altLang="el-GR">
              <a:latin typeface="Arial" panose="020B0604020202020204" pitchFamily="34" charset="0"/>
            </a:endParaRPr>
          </a:p>
          <a:p>
            <a:endParaRPr lang="el-GR" altLang="el-GR">
              <a:latin typeface="Arial" panose="020B0604020202020204" pitchFamily="34" charset="0"/>
            </a:endParaRPr>
          </a:p>
          <a:p>
            <a:r>
              <a:rPr lang="el-GR" altLang="el-GR">
                <a:latin typeface="Arial" panose="020B0604020202020204" pitchFamily="34" charset="0"/>
              </a:rPr>
              <a:t>Επίσης, παρατηρείστε, ότι παρέχεται η λίστα των συνδεδεμένων χρηστών καθώς και μία περιοχή συζήτησης με κείμενο. </a:t>
            </a:r>
          </a:p>
          <a:p>
            <a:r>
              <a:rPr lang="el-GR" altLang="el-GR">
                <a:latin typeface="Arial" panose="020B0604020202020204" pitchFamily="34" charset="0"/>
              </a:rPr>
              <a:t>Τέλος, παρατηρείστε πάνω και δεξιά στην εικόνα, την πράσινη σφαίρα η οποία υποδηλώνει την καλή σύνδεση του χρήση με τον εξυπηρετητή.</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721A54C-519D-4702-AB96-45AD02B9B56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874D5183-F8E8-4B91-BBDD-213FF4698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Σε αντιδιαστολή με τα ανοικτά πρωτόκολλα και αρχιτεκτονικές που καθορίζονται από τους διεθνείς οργανισμούς ορισμού προτύπων, είναι τα ιδιωτικά πρωτόκολλα και οι κλειστές αρχιτεκτονικές. Τα τελευταία καθορίζονται από τις εταιρείες που υλοποιούν τις υπηρεσίες και τα λογισμικά για βιντεοδιάσκεψη στο Διαδίκτυο.</a:t>
            </a:r>
          </a:p>
        </p:txBody>
      </p:sp>
    </p:spTree>
    <p:extLst>
      <p:ext uri="{BB962C8B-B14F-4D97-AF65-F5344CB8AC3E}">
        <p14:creationId xmlns:p14="http://schemas.microsoft.com/office/powerpoint/2010/main" val="4010978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EE83AABF-36FB-4317-9468-224B6EF2C735}"/>
              </a:ext>
            </a:extLst>
          </p:cNvPr>
          <p:cNvSpPr>
            <a:spLocks noGrp="1" noRot="1" noChangeAspect="1" noChangeArrowheads="1" noTextEdit="1"/>
          </p:cNvSpPr>
          <p:nvPr>
            <p:ph type="sldImg"/>
          </p:nvPr>
        </p:nvSpPr>
        <p:spPr>
          <a:ln/>
        </p:spPr>
      </p:sp>
      <p:sp>
        <p:nvSpPr>
          <p:cNvPr id="441347" name="Rectangle 3">
            <a:extLst>
              <a:ext uri="{FF2B5EF4-FFF2-40B4-BE49-F238E27FC236}">
                <a16:creationId xmlns:a16="http://schemas.microsoft.com/office/drawing/2014/main" id="{923BB337-F235-4460-A1D2-3304E007D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latin typeface="Arial" panose="020B0604020202020204" pitchFamily="34" charset="0"/>
            </a:endParaRPr>
          </a:p>
        </p:txBody>
      </p:sp>
    </p:spTree>
    <p:extLst>
      <p:ext uri="{BB962C8B-B14F-4D97-AF65-F5344CB8AC3E}">
        <p14:creationId xmlns:p14="http://schemas.microsoft.com/office/powerpoint/2010/main" val="4050419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εφάρμοσε ανοιχτά πρότυπα για επικοινωνία βίντεο, ήχου και δεδομένων σε πραγματικό χρόνο, χωρίς πρόσθετα. Η ανάγκη ήταν πραγματική:</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Πολλές υπηρεσίες ιστού χρησιμοποίησαν RTC, αλλά χρειάστηκαν λήψεις, εγγενείς εφαρμογές ή προσθήκες. Σε αυτά περιλαμβάνονται τα Skype, Facebook και Google </a:t>
            </a:r>
            <a:r>
              <a:rPr lang="el-GR" sz="1800" dirty="0" err="1">
                <a:solidFill>
                  <a:srgbClr val="000000"/>
                </a:solidFill>
                <a:effectLst/>
                <a:latin typeface="Arial" panose="020B0604020202020204" pitchFamily="34" charset="0"/>
                <a:ea typeface="Calibri" panose="020F0502020204030204" pitchFamily="34" charset="0"/>
              </a:rPr>
              <a:t>Hangouts</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Η λήψη, εγκατάσταση και ενημέρωση προσθηκών είναι περίπλοκη, επιρρεπής σε σφάλματα και ενοχλητική.</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προσθήκες είναι δύσκολο να αναπτυχθούν, να εντοπιστούν τα σφάλματα, να επιλυθούν προβλήματα, να δοκιμαστούν και να συντηρηθούν - και ενδέχεται να απαιτούν άδεια και ενοποίηση με πολύπλοκη, ακριβή τεχνολογία. Είναι συχνά δύσκολο να πείσεις τους χρήστες να εγκαταστήσουν πρώτα προσθήκες.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64</a:t>
            </a:fld>
            <a:endParaRPr lang="el-GR"/>
          </a:p>
        </p:txBody>
      </p:sp>
    </p:spTree>
    <p:extLst>
      <p:ext uri="{BB962C8B-B14F-4D97-AF65-F5344CB8AC3E}">
        <p14:creationId xmlns:p14="http://schemas.microsoft.com/office/powerpoint/2010/main" val="2728684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Οι κατευθυντήριες αρχές του έργου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είναι ότι τα API του πρέπει να είναι ανοιχτού κώδικα, δωρεάν, τυποποιημένα, ενσωματωμένα σε προγράμματα περιήγησης ιστού και πιο αποτελεσματικά από τις υπάρχουσες τεχνολογίες.</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65</a:t>
            </a:fld>
            <a:endParaRPr lang="el-GR"/>
          </a:p>
        </p:txBody>
      </p:sp>
    </p:spTree>
    <p:extLst>
      <p:ext uri="{BB962C8B-B14F-4D97-AF65-F5344CB8AC3E}">
        <p14:creationId xmlns:p14="http://schemas.microsoft.com/office/powerpoint/2010/main" val="17024852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Οι εφαρμογές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πρέπει να κάνουν πολλά πράγματα:</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Λήψη ροής ήχου, βίντεο ή άλλων δεδομένων.</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Λήψη πληροφοριών δικτύου, όπως διευθύνσεις IP, θύρες και ανταλλαγή τους με άλλους πελάτες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(γνωστοί ως </a:t>
            </a:r>
            <a:r>
              <a:rPr lang="el-GR" sz="1800" i="1" dirty="0">
                <a:solidFill>
                  <a:srgbClr val="000000"/>
                </a:solidFill>
                <a:effectLst/>
                <a:latin typeface="Arial" panose="020B0604020202020204" pitchFamily="34" charset="0"/>
                <a:ea typeface="Calibri" panose="020F0502020204030204" pitchFamily="34" charset="0"/>
              </a:rPr>
              <a:t>ομότιμοι-</a:t>
            </a:r>
            <a:r>
              <a:rPr lang="en-US" sz="1800" i="1" dirty="0">
                <a:solidFill>
                  <a:srgbClr val="000000"/>
                </a:solidFill>
                <a:effectLst/>
                <a:latin typeface="Arial" panose="020B0604020202020204" pitchFamily="34" charset="0"/>
                <a:ea typeface="Calibri" panose="020F0502020204030204" pitchFamily="34" charset="0"/>
              </a:rPr>
              <a:t>peers</a:t>
            </a:r>
            <a:r>
              <a:rPr lang="el-GR" sz="1800" dirty="0">
                <a:solidFill>
                  <a:srgbClr val="000000"/>
                </a:solidFill>
                <a:effectLst/>
                <a:latin typeface="Arial" panose="020B0604020202020204" pitchFamily="34" charset="0"/>
                <a:ea typeface="Calibri" panose="020F0502020204030204" pitchFamily="34" charset="0"/>
              </a:rPr>
              <a:t> ) για να ενεργοποιηθεί η σύνδεση, ακόμη και μέσω </a:t>
            </a:r>
            <a:r>
              <a:rPr lang="en-US" sz="1800" dirty="0">
                <a:solidFill>
                  <a:srgbClr val="000000"/>
                </a:solidFill>
                <a:effectLst/>
                <a:latin typeface="Arial" panose="020B0604020202020204" pitchFamily="34" charset="0"/>
                <a:ea typeface="Calibri" panose="020F0502020204030204" pitchFamily="34" charset="0"/>
              </a:rPr>
              <a:t>NAT </a:t>
            </a:r>
            <a:r>
              <a:rPr lang="el-GR" sz="1800" dirty="0">
                <a:solidFill>
                  <a:srgbClr val="000000"/>
                </a:solidFill>
                <a:effectLst/>
                <a:latin typeface="Arial" panose="020B0604020202020204" pitchFamily="34" charset="0"/>
                <a:ea typeface="Calibri" panose="020F0502020204030204" pitchFamily="34" charset="0"/>
              </a:rPr>
              <a:t>και τείχους προστασίας.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Συντονισμό της επικοινωνίας σηματοδότησης για την αναφορά σφαλμάτων και την εκκίνηση ή  κλείσιμο συνεδριών.</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Ανταλλαγή πληροφοριών σχετικά με την ικανότητα πολυμέσων και πελατών, όπως ανάλυση και κωδικοποιητές.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Επικοινωνία ήχου, βίντεο ή δεδομένων ροής.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66</a:t>
            </a:fld>
            <a:endParaRPr lang="el-GR"/>
          </a:p>
        </p:txBody>
      </p:sp>
    </p:spTree>
    <p:extLst>
      <p:ext uri="{BB962C8B-B14F-4D97-AF65-F5344CB8AC3E}">
        <p14:creationId xmlns:p14="http://schemas.microsoft.com/office/powerpoint/2010/main" val="515113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Για την ανταλλαγή δεδομένων ροής,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εφαρμόζει τα ακόλουθα API:</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MediaStream</a:t>
            </a:r>
            <a:r>
              <a:rPr lang="el-GR" sz="1800" dirty="0">
                <a:solidFill>
                  <a:srgbClr val="000000"/>
                </a:solidFill>
                <a:effectLst/>
                <a:latin typeface="Arial" panose="020B0604020202020204" pitchFamily="34" charset="0"/>
                <a:ea typeface="Calibri" panose="020F0502020204030204" pitchFamily="34" charset="0"/>
              </a:rPr>
              <a:t>: αποκτά πρόσβαση σε ροές δεδομένων, όπως από την κάμερα και το μικρόφωνο του χρήστη.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κλήσεις ήχου ή βίντεο, με εγκαταστάσεις για κρυπτογράφηση και διαχείριση εύρους ζώνης.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n-US" sz="1800" dirty="0" err="1">
                <a:solidFill>
                  <a:srgbClr val="000000"/>
                </a:solidFill>
                <a:effectLst/>
                <a:latin typeface="Arial" panose="020B0604020202020204" pitchFamily="34" charset="0"/>
                <a:ea typeface="Calibri" panose="020F0502020204030204" pitchFamily="34" charset="0"/>
              </a:rPr>
              <a:t>RTCDataChannel</a:t>
            </a:r>
            <a:r>
              <a:rPr lang="el-GR" sz="1800" dirty="0">
                <a:solidFill>
                  <a:srgbClr val="000000"/>
                </a:solidFill>
                <a:effectLst/>
                <a:latin typeface="Arial" panose="020B0604020202020204" pitchFamily="34" charset="0"/>
                <a:ea typeface="Calibri" panose="020F0502020204030204" pitchFamily="34" charset="0"/>
              </a:rPr>
              <a:t>: ομότιμη επικοινωνία γενικών δεδομένων.</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67</a:t>
            </a:fld>
            <a:endParaRPr lang="el-GR"/>
          </a:p>
        </p:txBody>
      </p:sp>
    </p:spTree>
    <p:extLst>
      <p:ext uri="{BB962C8B-B14F-4D97-AF65-F5344CB8AC3E}">
        <p14:creationId xmlns:p14="http://schemas.microsoft.com/office/powerpoint/2010/main" val="4197409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Σηματοδότηση: έλεγχος συνεδρίας, πληροφορίες δικτύου και μέσων</a:t>
            </a:r>
            <a:endParaRPr lang="el-GR" sz="1800" b="1" dirty="0">
              <a:effectLst/>
              <a:latin typeface="Arial" panose="020B0604020202020204" pitchFamily="34" charset="0"/>
              <a:ea typeface="Times New Roman" panose="02020603050405020304" pitchFamily="18" charset="0"/>
            </a:endParaRPr>
          </a:p>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χρησιμοποιεί το </a:t>
            </a:r>
            <a:r>
              <a:rPr lang="el-GR" sz="1800" dirty="0" err="1">
                <a:solidFill>
                  <a:srgbClr val="000000"/>
                </a:solidFill>
                <a:effectLst/>
                <a:latin typeface="Arial" panose="020B0604020202020204" pitchFamily="34" charset="0"/>
                <a:ea typeface="Times New Roman" panose="02020603050405020304" pitchFamily="18" charset="0"/>
              </a:rPr>
              <a:t>RTCPeerConnection</a:t>
            </a:r>
            <a:r>
              <a:rPr lang="el-GR" sz="1800" dirty="0">
                <a:solidFill>
                  <a:srgbClr val="000000"/>
                </a:solidFill>
                <a:effectLst/>
                <a:latin typeface="Arial" panose="020B0604020202020204" pitchFamily="34" charset="0"/>
                <a:ea typeface="Times New Roman" panose="02020603050405020304" pitchFamily="18" charset="0"/>
              </a:rPr>
              <a:t> για την επικοινωνία ροής δεδομένων μεταξύ προγραμμάτων περιήγησης (γνωστοί και ως ομότιμοι), αλλά χρειάζεται επίσης έναν μηχανισμό για τον συντονισμό της επικοινωνίας και την αποστολή μηνυμάτων ελέγχου, μια διαδικασία γνωστή ως σηματοδότηση. </a:t>
            </a:r>
            <a:r>
              <a:rPr lang="el-GR" sz="1800" u="sng" dirty="0">
                <a:solidFill>
                  <a:srgbClr val="000000"/>
                </a:solidFill>
                <a:effectLst/>
                <a:latin typeface="Arial" panose="020B0604020202020204" pitchFamily="34" charset="0"/>
                <a:ea typeface="Times New Roman" panose="02020603050405020304" pitchFamily="18" charset="0"/>
              </a:rPr>
              <a:t>Οι μέθοδοι και τα πρωτόκολλα σηματοδότησης </a:t>
            </a:r>
            <a:r>
              <a:rPr lang="el-GR" sz="1800" i="1" u="sng" dirty="0">
                <a:solidFill>
                  <a:srgbClr val="000000"/>
                </a:solidFill>
                <a:effectLst/>
                <a:latin typeface="Arial" panose="020B0604020202020204" pitchFamily="34" charset="0"/>
                <a:ea typeface="Times New Roman" panose="02020603050405020304" pitchFamily="18" charset="0"/>
              </a:rPr>
              <a:t>δεν </a:t>
            </a:r>
            <a:r>
              <a:rPr lang="el-GR" sz="1800" u="sng" dirty="0">
                <a:solidFill>
                  <a:srgbClr val="000000"/>
                </a:solidFill>
                <a:effectLst/>
                <a:latin typeface="Arial" panose="020B0604020202020204" pitchFamily="34" charset="0"/>
                <a:ea typeface="Times New Roman" panose="02020603050405020304" pitchFamily="18" charset="0"/>
              </a:rPr>
              <a:t>καθορίζονται από το </a:t>
            </a:r>
            <a:r>
              <a:rPr lang="el-GR" sz="1800" u="sng" dirty="0" err="1">
                <a:solidFill>
                  <a:srgbClr val="000000"/>
                </a:solidFill>
                <a:effectLst/>
                <a:latin typeface="Arial" panose="020B0604020202020204" pitchFamily="34" charset="0"/>
                <a:ea typeface="Times New Roman" panose="02020603050405020304" pitchFamily="18" charset="0"/>
              </a:rPr>
              <a:t>WebRTC</a:t>
            </a:r>
            <a:r>
              <a:rPr lang="el-GR" sz="1800" u="sng" dirty="0">
                <a:solidFill>
                  <a:srgbClr val="000000"/>
                </a:solidFill>
                <a:effectLst/>
                <a:latin typeface="Arial" panose="020B0604020202020204" pitchFamily="34" charset="0"/>
                <a:ea typeface="Times New Roman" panose="02020603050405020304" pitchFamily="18" charset="0"/>
              </a:rPr>
              <a:t>: η σηματοδότηση δεν αποτελεί μέρος του </a:t>
            </a:r>
            <a:r>
              <a:rPr lang="el-GR" sz="1800" u="sng" dirty="0" err="1">
                <a:solidFill>
                  <a:srgbClr val="000000"/>
                </a:solidFill>
                <a:effectLst/>
                <a:latin typeface="Arial" panose="020B0604020202020204" pitchFamily="34" charset="0"/>
                <a:ea typeface="Times New Roman" panose="02020603050405020304" pitchFamily="18" charset="0"/>
              </a:rPr>
              <a:t>RTCPeerConnection</a:t>
            </a:r>
            <a:r>
              <a:rPr lang="el-GR" sz="1800" u="sng" dirty="0">
                <a:solidFill>
                  <a:srgbClr val="000000"/>
                </a:solidFill>
                <a:effectLst/>
                <a:latin typeface="Arial" panose="020B0604020202020204" pitchFamily="34" charset="0"/>
                <a:ea typeface="Times New Roman" panose="02020603050405020304" pitchFamily="18" charset="0"/>
              </a:rPr>
              <a:t> API. [1]</a:t>
            </a:r>
            <a:endParaRPr lang="el-GR" sz="1800" dirty="0">
              <a:effectLst/>
              <a:latin typeface="Times New Roman" panose="02020603050405020304" pitchFamily="18" charset="0"/>
              <a:ea typeface="Times New Roman" panose="02020603050405020304" pitchFamily="18" charset="0"/>
            </a:endParaRPr>
          </a:p>
          <a:p>
            <a:r>
              <a:rPr lang="el-GR" sz="1800" dirty="0" err="1">
                <a:solidFill>
                  <a:srgbClr val="000000"/>
                </a:solidFill>
                <a:effectLst/>
                <a:latin typeface="Arial" panose="020B0604020202020204" pitchFamily="34" charset="0"/>
                <a:ea typeface="Calibri" panose="020F0502020204030204" pitchFamily="34" charset="0"/>
              </a:rPr>
              <a:t>Αντ</a:t>
            </a:r>
            <a:r>
              <a:rPr lang="el-GR" sz="1800" dirty="0">
                <a:solidFill>
                  <a:srgbClr val="000000"/>
                </a:solidFill>
                <a:effectLst/>
                <a:latin typeface="Arial" panose="020B0604020202020204" pitchFamily="34" charset="0"/>
                <a:ea typeface="Calibri" panose="020F0502020204030204" pitchFamily="34" charset="0"/>
              </a:rPr>
              <a:t> 'αυτού, οι προγραμματιστές εφαρμογών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μπορούν να επιλέξουν οποιοδήποτε πρωτόκολλο ανταλλαγής μηνυμάτων προτιμούν, όπως SIP ή XMPP και οποιοδήποτε κατάλληλο κανάλι αμφίδρομης επικοινωνίας.</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68</a:t>
            </a:fld>
            <a:endParaRPr lang="el-GR"/>
          </a:p>
        </p:txBody>
      </p:sp>
    </p:spTree>
    <p:extLst>
      <p:ext uri="{BB962C8B-B14F-4D97-AF65-F5344CB8AC3E}">
        <p14:creationId xmlns:p14="http://schemas.microsoft.com/office/powerpoint/2010/main" val="368597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A26437F9-133E-40C9-BF61-C0A4CD08951E}"/>
              </a:ext>
            </a:extLst>
          </p:cNvPr>
          <p:cNvSpPr>
            <a:spLocks noGrp="1" noRot="1" noChangeAspect="1" noChangeArrowheads="1" noTextEdit="1"/>
          </p:cNvSpPr>
          <p:nvPr>
            <p:ph type="sldImg"/>
          </p:nvPr>
        </p:nvSpPr>
        <p:spPr>
          <a:ln/>
        </p:spPr>
      </p:sp>
      <p:sp>
        <p:nvSpPr>
          <p:cNvPr id="552963" name="Rectangle 3">
            <a:extLst>
              <a:ext uri="{FF2B5EF4-FFF2-40B4-BE49-F238E27FC236}">
                <a16:creationId xmlns:a16="http://schemas.microsoft.com/office/drawing/2014/main" id="{E4DFCBE3-C806-4BFD-972D-AD99595EC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Ας δούμε πότε «καταφεύγουμε» στη χρήση βιντεοδιάσκεψης.</a:t>
            </a:r>
          </a:p>
          <a:p>
            <a:endParaRPr lang="el-GR" altLang="el-GR">
              <a:latin typeface="Arial" panose="020B0604020202020204" pitchFamily="34" charset="0"/>
            </a:endParaRPr>
          </a:p>
          <a:p>
            <a:r>
              <a:rPr lang="el-GR" altLang="el-GR">
                <a:latin typeface="Arial" panose="020B0604020202020204" pitchFamily="34" charset="0"/>
              </a:rPr>
              <a:t>Βεβαίως η αξιοποίηση της βιντεοδιάσκεψης για την πραγματοποίηση συναντήσεων από απόσταση είναι μονόδρομος όταν η φυσική παρουσία των συμμετεχόντων είναι αδύνατη.  Αυτό όμως δε σημαίνει ότι η βιντεοδιάσκεψη πρέπει να χρησιμοποιείται μόνο ως ύστατη λύση. Αντίθετα, είναι υποψήφια για καθημερινή χρήση, καθώς δεν απαιτεί μετακινήσεις !  </a:t>
            </a:r>
          </a:p>
          <a:p>
            <a:endParaRPr lang="el-GR" altLang="el-GR">
              <a:latin typeface="Arial" panose="020B0604020202020204" pitchFamily="34" charset="0"/>
            </a:endParaRPr>
          </a:p>
          <a:p>
            <a:r>
              <a:rPr lang="el-GR" altLang="el-GR">
                <a:latin typeface="Arial" panose="020B0604020202020204" pitchFamily="34" charset="0"/>
              </a:rPr>
              <a:t>Ας αναλύσουμε τα παραπάνω.</a:t>
            </a:r>
          </a:p>
          <a:p>
            <a:endParaRPr lang="el-GR" altLang="el-GR">
              <a:latin typeface="Arial" panose="020B0604020202020204" pitchFamily="34" charset="0"/>
            </a:endParaRPr>
          </a:p>
          <a:p>
            <a:r>
              <a:rPr lang="el-GR" altLang="el-GR">
                <a:latin typeface="Arial" panose="020B0604020202020204" pitchFamily="34" charset="0"/>
              </a:rPr>
              <a:t>Σαφέστατα όταν το πρόγραμμα των συμμετεχόντων είναι ανελαστικό, ο χρόνος και το κόστος μετακίνησης μεγάλο, τότε η χρήση της βιντεοδιάσκεψης αποτελεί μία λύση. </a:t>
            </a:r>
          </a:p>
          <a:p>
            <a:endParaRPr lang="el-GR" altLang="el-GR">
              <a:latin typeface="Arial" panose="020B0604020202020204" pitchFamily="34" charset="0"/>
            </a:endParaRPr>
          </a:p>
          <a:p>
            <a:r>
              <a:rPr lang="el-GR" altLang="el-GR">
                <a:latin typeface="Arial" panose="020B0604020202020204" pitchFamily="34" charset="0"/>
              </a:rPr>
              <a:t>Ωστόσο, η βιντεοδιάσκεψη μπορεί να χρησιμοποιηθεί ευρέως και για προγραμματισμένες ή και έκτακτες καθημερινές εργασίες και για συντονισμό, ειδικά όταν οι συμμετέχοντες είναι παραπάνω από δύο άτομα.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Η σηματοδότηση χρησιμοποιείται για την ανταλλαγή τριών τύπων πληροφοριών:</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Μηνύματα ελέγχου συνεδρίας</a:t>
            </a:r>
            <a:r>
              <a:rPr lang="el-GR" sz="1800" dirty="0">
                <a:solidFill>
                  <a:srgbClr val="000000"/>
                </a:solidFill>
                <a:effectLst/>
                <a:latin typeface="Arial" panose="020B0604020202020204" pitchFamily="34" charset="0"/>
                <a:ea typeface="Calibri" panose="020F0502020204030204" pitchFamily="34" charset="0"/>
              </a:rPr>
              <a:t>: για να </a:t>
            </a:r>
            <a:r>
              <a:rPr lang="el-GR" sz="1800" dirty="0" err="1">
                <a:solidFill>
                  <a:srgbClr val="000000"/>
                </a:solidFill>
                <a:effectLst/>
                <a:latin typeface="Arial" panose="020B0604020202020204" pitchFamily="34" charset="0"/>
                <a:ea typeface="Calibri" panose="020F0502020204030204" pitchFamily="34" charset="0"/>
              </a:rPr>
              <a:t>αρχικοποιήσουμε</a:t>
            </a:r>
            <a:r>
              <a:rPr lang="el-GR" sz="1800" dirty="0">
                <a:solidFill>
                  <a:srgbClr val="000000"/>
                </a:solidFill>
                <a:effectLst/>
                <a:latin typeface="Arial" panose="020B0604020202020204" pitchFamily="34" charset="0"/>
                <a:ea typeface="Calibri" panose="020F0502020204030204" pitchFamily="34" charset="0"/>
              </a:rPr>
              <a:t> ή να κλείσουμε την επικοινωνία και να αναφέρουμε σφάλματα.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Διαμόρφωση δικτύου</a:t>
            </a:r>
            <a:r>
              <a:rPr lang="el-GR" sz="1800" dirty="0">
                <a:solidFill>
                  <a:srgbClr val="000000"/>
                </a:solidFill>
                <a:effectLst/>
                <a:latin typeface="Arial" panose="020B0604020202020204" pitchFamily="34" charset="0"/>
                <a:ea typeface="Calibri" panose="020F0502020204030204" pitchFamily="34" charset="0"/>
              </a:rPr>
              <a:t>: στον εξωτερικό κόσμο, ποια είναι η διεύθυνση IP και η θύρα του υπολογιστή μας;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Δυνατότητες πολυμέσων</a:t>
            </a:r>
            <a:r>
              <a:rPr lang="el-GR" sz="1800" dirty="0">
                <a:solidFill>
                  <a:srgbClr val="000000"/>
                </a:solidFill>
                <a:effectLst/>
                <a:latin typeface="Arial" panose="020B0604020202020204" pitchFamily="34" charset="0"/>
                <a:ea typeface="Calibri" panose="020F0502020204030204" pitchFamily="34" charset="0"/>
              </a:rPr>
              <a:t>: με ποιους κωδικοποιητές και αναλύσεις μπορούμε να χειριστούμε το πρόγραμμα περιήγησής μας και το πρόγραμμα περιήγησης με το οποίο θέλουμε να επικοινωνήσουμε;</a:t>
            </a:r>
            <a:endParaRPr lang="el-GR" sz="1800" dirty="0">
              <a:effectLst/>
              <a:latin typeface="Arial" panose="020B0604020202020204" pitchFamily="34" charset="0"/>
              <a:ea typeface="Calibri" panose="020F0502020204030204" pitchFamily="34" charset="0"/>
            </a:endParaRPr>
          </a:p>
          <a:p>
            <a:endParaRPr lang="el-GR" dirty="0"/>
          </a:p>
          <a:p>
            <a:r>
              <a:rPr lang="en-US" dirty="0">
                <a:hlinkClick r:id="rId3"/>
              </a:rPr>
              <a:t>Get Started with WebRTC - HTML5 Rocks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69</a:t>
            </a:fld>
            <a:endParaRPr lang="el-GR"/>
          </a:p>
        </p:txBody>
      </p:sp>
    </p:spTree>
    <p:extLst>
      <p:ext uri="{BB962C8B-B14F-4D97-AF65-F5344CB8AC3E}">
        <p14:creationId xmlns:p14="http://schemas.microsoft.com/office/powerpoint/2010/main" val="3860706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Η ανταλλαγή πληροφοριών μέσω σηματοδότησης πρέπει να έχει ολοκληρωθεί με επιτυχία πριν ξεκινήσει η ροή μεταξύ των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η λεγόμενη ροή </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to</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 ή </a:t>
            </a:r>
            <a:r>
              <a:rPr lang="en-US" sz="1800" dirty="0">
                <a:solidFill>
                  <a:srgbClr val="000000"/>
                </a:solidFill>
                <a:effectLst/>
                <a:latin typeface="Arial" panose="020B0604020202020204" pitchFamily="34" charset="0"/>
                <a:ea typeface="Times New Roman" panose="02020603050405020304" pitchFamily="18" charset="0"/>
              </a:rPr>
              <a:t>p</a:t>
            </a:r>
            <a:r>
              <a:rPr lang="el-GR" sz="1800" dirty="0">
                <a:solidFill>
                  <a:srgbClr val="000000"/>
                </a:solidFill>
                <a:effectLst/>
                <a:latin typeface="Arial" panose="020B0604020202020204" pitchFamily="34" charset="0"/>
                <a:ea typeface="Times New Roman" panose="02020603050405020304" pitchFamily="18" charset="0"/>
              </a:rPr>
              <a:t>2</a:t>
            </a:r>
            <a:r>
              <a:rPr lang="en-US" sz="1800" dirty="0">
                <a:solidFill>
                  <a:srgbClr val="000000"/>
                </a:solidFill>
                <a:effectLst/>
                <a:latin typeface="Arial" panose="020B0604020202020204" pitchFamily="34" charset="0"/>
                <a:ea typeface="Times New Roman" panose="02020603050405020304" pitchFamily="18" charset="0"/>
              </a:rPr>
              <a:t>p</a:t>
            </a:r>
            <a:r>
              <a:rPr lang="el-GR" sz="1800" dirty="0">
                <a:solidFill>
                  <a:srgbClr val="000000"/>
                </a:solidFill>
                <a:effectLst/>
                <a:latin typeface="Arial" panose="020B060402020202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30000"/>
              </a:spcBef>
              <a:spcAft>
                <a:spcPts val="600"/>
              </a:spcAft>
              <a:buClrTx/>
              <a:buSzTx/>
              <a:buFontTx/>
              <a:buNone/>
              <a:tabLst/>
              <a:defRPr/>
            </a:pPr>
            <a:endParaRPr lang="el-GR" sz="1800" dirty="0">
              <a:solidFill>
                <a:srgbClr val="000000"/>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30000"/>
              </a:spcBef>
              <a:spcAft>
                <a:spcPts val="600"/>
              </a:spcAft>
              <a:buClrTx/>
              <a:buSzTx/>
              <a:buFontTx/>
              <a:buNone/>
              <a:tabLst/>
              <a:defRPr/>
            </a:pPr>
            <a:r>
              <a:rPr lang="el-GR" sz="1800" dirty="0">
                <a:solidFill>
                  <a:srgbClr val="000000"/>
                </a:solidFill>
                <a:effectLst/>
                <a:latin typeface="Arial" panose="020B0604020202020204" pitchFamily="34" charset="0"/>
                <a:ea typeface="Calibri" panose="020F0502020204030204" pitchFamily="34" charset="0"/>
              </a:rPr>
              <a:t>Μόλις ολοκληρωθεί με επιτυχία η διαδικασία σηματοδότησης, τα δεδομένα μπορούν να μεταδοθούν απευθείας από ομότιμο σε ομότιμο, μεταξύ του </a:t>
            </a:r>
            <a:r>
              <a:rPr lang="el-GR" sz="1800" dirty="0" err="1">
                <a:solidFill>
                  <a:srgbClr val="000000"/>
                </a:solidFill>
                <a:effectLst/>
                <a:latin typeface="Arial" panose="020B0604020202020204" pitchFamily="34" charset="0"/>
                <a:ea typeface="Calibri" panose="020F0502020204030204" pitchFamily="34" charset="0"/>
              </a:rPr>
              <a:t>καλούντος</a:t>
            </a:r>
            <a:r>
              <a:rPr lang="el-GR" sz="1800" dirty="0">
                <a:solidFill>
                  <a:srgbClr val="000000"/>
                </a:solidFill>
                <a:effectLst/>
                <a:latin typeface="Arial" panose="020B0604020202020204" pitchFamily="34" charset="0"/>
                <a:ea typeface="Calibri" panose="020F0502020204030204" pitchFamily="34" charset="0"/>
              </a:rPr>
              <a:t> και του καλούμενου - ή εάν αυτό αποτύχει, μέσω ενός ενδιάμεσου διακομιστή αναμετάδοσης (περισσότερα σχετικά με αυτόν παρακάτω). Η ροή δεδομένων είναι δουλειά του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algn="just">
              <a:spcAft>
                <a:spcPts val="600"/>
              </a:spcAft>
            </a:pPr>
            <a:endParaRPr lang="el-GR" sz="1800" dirty="0">
              <a:effectLst/>
              <a:latin typeface="Times New Roman" panose="02020603050405020304" pitchFamily="18" charset="0"/>
              <a:ea typeface="Times New Roman" panose="02020603050405020304" pitchFamily="18" charset="0"/>
            </a:endParaRPr>
          </a:p>
          <a:p>
            <a:endParaRPr lang="el-GR" dirty="0"/>
          </a:p>
          <a:p>
            <a:r>
              <a:rPr lang="en-US" dirty="0">
                <a:hlinkClick r:id="rId3"/>
              </a:rPr>
              <a:t>Get Started with WebRTC - HTML5 Rocks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70</a:t>
            </a:fld>
            <a:endParaRPr lang="el-GR"/>
          </a:p>
        </p:txBody>
      </p:sp>
    </p:spTree>
    <p:extLst>
      <p:ext uri="{BB962C8B-B14F-4D97-AF65-F5344CB8AC3E}">
        <p14:creationId xmlns:p14="http://schemas.microsoft.com/office/powerpoint/2010/main" val="2452944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1.5 </a:t>
            </a:r>
            <a:r>
              <a:rPr lang="en-US" sz="1800" b="1" dirty="0" err="1">
                <a:solidFill>
                  <a:srgbClr val="000000"/>
                </a:solidFill>
                <a:effectLst/>
                <a:latin typeface="Arial" panose="020B0604020202020204" pitchFamily="34" charset="0"/>
                <a:ea typeface="Times New Roman" panose="02020603050405020304" pitchFamily="18" charset="0"/>
              </a:rPr>
              <a:t>RTCPeerConnection</a:t>
            </a:r>
            <a:r>
              <a:rPr lang="en-US" sz="1800" b="1" dirty="0">
                <a:solidFill>
                  <a:srgbClr val="000000"/>
                </a:solidFill>
                <a:effectLst/>
                <a:latin typeface="Arial" panose="020B0604020202020204" pitchFamily="34" charset="0"/>
                <a:ea typeface="Times New Roman" panose="02020603050405020304" pitchFamily="18" charset="0"/>
              </a:rPr>
              <a:t> </a:t>
            </a:r>
            <a:r>
              <a:rPr lang="el-GR" sz="1800" b="1" dirty="0">
                <a:solidFill>
                  <a:srgbClr val="000000"/>
                </a:solidFill>
                <a:effectLst/>
                <a:latin typeface="Arial" panose="020B0604020202020204" pitchFamily="34" charset="0"/>
                <a:ea typeface="Times New Roman" panose="02020603050405020304" pitchFamily="18" charset="0"/>
              </a:rPr>
              <a:t>με διακομιστές</a:t>
            </a:r>
            <a:endParaRPr lang="el-GR" sz="1800" b="1" dirty="0">
              <a:effectLst/>
              <a:latin typeface="Arial" panose="020B0604020202020204" pitchFamily="34" charset="0"/>
              <a:ea typeface="Times New Roman" panose="02020603050405020304" pitchFamily="18" charset="0"/>
            </a:endParaRPr>
          </a:p>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Στον πραγματικό κόσμο,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χρειάζεται διακομιστές, όσο απλοί και να είναι, ώστε να συμβούν τα εξής:</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χρήστες ανακαλύπτουν ο ένας τον άλλον και ανταλλάσσουν λεπτομέρειες «πραγματικού κόσμου» όπως ονόματα.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εφαρμογές πελατών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a:t>
            </a:r>
            <a:r>
              <a:rPr lang="el-GR" sz="1800" dirty="0" err="1">
                <a:solidFill>
                  <a:srgbClr val="000000"/>
                </a:solidFill>
                <a:effectLst/>
                <a:latin typeface="Arial" panose="020B0604020202020204" pitchFamily="34" charset="0"/>
                <a:ea typeface="Calibri" panose="020F0502020204030204" pitchFamily="34" charset="0"/>
              </a:rPr>
              <a:t>peers</a:t>
            </a:r>
            <a:r>
              <a:rPr lang="el-GR" sz="1800" dirty="0">
                <a:solidFill>
                  <a:srgbClr val="000000"/>
                </a:solidFill>
                <a:effectLst/>
                <a:latin typeface="Arial" panose="020B0604020202020204" pitchFamily="34" charset="0"/>
                <a:ea typeface="Calibri" panose="020F0502020204030204" pitchFamily="34" charset="0"/>
              </a:rPr>
              <a:t>) ανταλλάσσουν πληροφορίες δικτύου.</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Ομότιμοι χρήστες ανταλλάσσουν δεδομένα σχετικά με μέσα όπως μορφή βίντεο και ανάλυση.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Οι εφαρμογές πελατών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διασχίζουν πύλες NAT και τείχη προστασίας.</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71</a:t>
            </a:fld>
            <a:endParaRPr lang="el-GR"/>
          </a:p>
        </p:txBody>
      </p:sp>
    </p:spTree>
    <p:extLst>
      <p:ext uri="{BB962C8B-B14F-4D97-AF65-F5344CB8AC3E}">
        <p14:creationId xmlns:p14="http://schemas.microsoft.com/office/powerpoint/2010/main" val="18006031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spcAft>
                <a:spcPts val="600"/>
              </a:spcAft>
            </a:pPr>
            <a:r>
              <a:rPr lang="el-GR" sz="1800" dirty="0">
                <a:solidFill>
                  <a:srgbClr val="000000"/>
                </a:solidFill>
                <a:effectLst/>
                <a:latin typeface="Arial" panose="020B0604020202020204" pitchFamily="34" charset="0"/>
                <a:ea typeface="Times New Roman" panose="02020603050405020304" pitchFamily="18" charset="0"/>
              </a:rPr>
              <a:t>Με άλλα λόγια, το </a:t>
            </a:r>
            <a:r>
              <a:rPr lang="el-GR" sz="1800" dirty="0" err="1">
                <a:solidFill>
                  <a:srgbClr val="000000"/>
                </a:solidFill>
                <a:effectLst/>
                <a:latin typeface="Arial" panose="020B0604020202020204" pitchFamily="34" charset="0"/>
                <a:ea typeface="Times New Roman" panose="02020603050405020304" pitchFamily="18" charset="0"/>
              </a:rPr>
              <a:t>WebRTC</a:t>
            </a:r>
            <a:r>
              <a:rPr lang="el-GR" sz="1800" dirty="0">
                <a:solidFill>
                  <a:srgbClr val="000000"/>
                </a:solidFill>
                <a:effectLst/>
                <a:latin typeface="Arial" panose="020B0604020202020204" pitchFamily="34" charset="0"/>
                <a:ea typeface="Times New Roman" panose="02020603050405020304" pitchFamily="18" charset="0"/>
              </a:rPr>
              <a:t> χρειάζεται τέσσερις τύπους λειτουργιών από την πλευρά του διακομιστή:</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Ανακάλυψη και επικοινωνία χρήστη.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Σηματοδότηση.</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Διαδρομή NAT / τείχους προστασίας.</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dirty="0">
                <a:solidFill>
                  <a:srgbClr val="000000"/>
                </a:solidFill>
                <a:effectLst/>
                <a:latin typeface="Arial" panose="020B0604020202020204" pitchFamily="34" charset="0"/>
                <a:ea typeface="Calibri" panose="020F0502020204030204" pitchFamily="34" charset="0"/>
              </a:rPr>
              <a:t>Διακομιστές αναμετάδοσης σε περίπτωση αποτυχίας επικοινωνίας </a:t>
            </a:r>
            <a:r>
              <a:rPr lang="el-GR" sz="1800" dirty="0" err="1">
                <a:solidFill>
                  <a:srgbClr val="000000"/>
                </a:solidFill>
                <a:effectLst/>
                <a:latin typeface="Arial" panose="020B0604020202020204" pitchFamily="34" charset="0"/>
                <a:ea typeface="Calibri" panose="020F0502020204030204" pitchFamily="34" charset="0"/>
              </a:rPr>
              <a:t>peer-to-peer</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72</a:t>
            </a:fld>
            <a:endParaRPr lang="el-GR"/>
          </a:p>
        </p:txBody>
      </p:sp>
    </p:spTree>
    <p:extLst>
      <p:ext uri="{BB962C8B-B14F-4D97-AF65-F5344CB8AC3E}">
        <p14:creationId xmlns:p14="http://schemas.microsoft.com/office/powerpoint/2010/main" val="490503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i="0" dirty="0">
                <a:solidFill>
                  <a:srgbClr val="202122"/>
                </a:solidFill>
                <a:effectLst/>
                <a:latin typeface="Arial" panose="020B0604020202020204" pitchFamily="34" charset="0"/>
              </a:rPr>
              <a:t>The majority of network address translators map multiple private hosts to one publicly exposed IP address. In a typical configuration, a local network uses one of the designated </a:t>
            </a:r>
            <a:r>
              <a:rPr lang="en-US" b="0" i="1" dirty="0">
                <a:solidFill>
                  <a:srgbClr val="202122"/>
                </a:solidFill>
                <a:effectLst/>
                <a:latin typeface="Arial" panose="020B0604020202020204" pitchFamily="34" charset="0"/>
              </a:rPr>
              <a:t>private</a:t>
            </a:r>
            <a:r>
              <a:rPr lang="en-US" b="0" i="0" dirty="0">
                <a:solidFill>
                  <a:srgbClr val="202122"/>
                </a:solidFill>
                <a:effectLst/>
                <a:latin typeface="Arial" panose="020B0604020202020204" pitchFamily="34" charset="0"/>
              </a:rPr>
              <a:t> IP address subnets (RFC 1918). A router in that network has a private address of that address space. The router is also connected to the Internet with a </a:t>
            </a:r>
            <a:r>
              <a:rPr lang="en-US" b="0" i="1" dirty="0">
                <a:solidFill>
                  <a:srgbClr val="202122"/>
                </a:solidFill>
                <a:effectLst/>
                <a:latin typeface="Arial" panose="020B0604020202020204" pitchFamily="34" charset="0"/>
              </a:rPr>
              <a:t>public</a:t>
            </a:r>
            <a:r>
              <a:rPr lang="en-US" b="0" i="0" dirty="0">
                <a:solidFill>
                  <a:srgbClr val="202122"/>
                </a:solidFill>
                <a:effectLst/>
                <a:latin typeface="Arial" panose="020B0604020202020204" pitchFamily="34" charset="0"/>
              </a:rPr>
              <a:t> address, typically assigned by an </a:t>
            </a:r>
            <a:r>
              <a:rPr lang="en-US" b="0" i="0" u="none" strike="noStrike" dirty="0">
                <a:solidFill>
                  <a:srgbClr val="0645AD"/>
                </a:solidFill>
                <a:effectLst/>
                <a:latin typeface="Arial" panose="020B0604020202020204" pitchFamily="34" charset="0"/>
                <a:hlinkClick r:id="rId3" tooltip="Internet service provider"/>
              </a:rPr>
              <a:t>Internet service provider</a:t>
            </a:r>
            <a:r>
              <a:rPr lang="en-US" b="0" i="0" dirty="0">
                <a:solidFill>
                  <a:srgbClr val="202122"/>
                </a:solidFill>
                <a:effectLst/>
                <a:latin typeface="Arial" panose="020B0604020202020204" pitchFamily="34" charset="0"/>
              </a:rPr>
              <a:t>. As traffic passes from the local network to the Internet, the source address in each packet is translated on the fly from a private address to the public address. The router tracks basic data about each active connection (particularly the destination address and </a:t>
            </a:r>
            <a:r>
              <a:rPr lang="en-US" b="0" i="0" u="none" strike="noStrike" dirty="0">
                <a:solidFill>
                  <a:srgbClr val="0645AD"/>
                </a:solidFill>
                <a:effectLst/>
                <a:latin typeface="Arial" panose="020B0604020202020204" pitchFamily="34" charset="0"/>
                <a:hlinkClick r:id="rId4" tooltip="Port (computer networking)"/>
              </a:rPr>
              <a:t>port</a:t>
            </a:r>
            <a:r>
              <a:rPr lang="en-US" b="0" i="0" dirty="0">
                <a:solidFill>
                  <a:srgbClr val="202122"/>
                </a:solidFill>
                <a:effectLst/>
                <a:latin typeface="Arial" panose="020B0604020202020204" pitchFamily="34" charset="0"/>
              </a:rPr>
              <a:t>). When a reply returns to the router, it uses the connection tracking data it stored during the outbound phase to determine the private address on the internal network to which to forward the reply.</a:t>
            </a:r>
            <a:r>
              <a:rPr lang="en-US" b="0" i="0" u="none" strike="noStrike" baseline="30000" dirty="0">
                <a:solidFill>
                  <a:srgbClr val="0645AD"/>
                </a:solidFill>
                <a:effectLst/>
                <a:latin typeface="Arial" panose="020B0604020202020204" pitchFamily="34" charset="0"/>
                <a:hlinkClick r:id="rId5"/>
              </a:rPr>
              <a:t>[2]</a:t>
            </a:r>
            <a:endParaRPr lang="en-US" b="0" i="0" u="none" strike="noStrike" baseline="30000" dirty="0">
              <a:solidFill>
                <a:srgbClr val="0645AD"/>
              </a:solidFill>
              <a:effectLst/>
              <a:latin typeface="Arial" panose="020B0604020202020204" pitchFamily="34" charset="0"/>
            </a:endParaRPr>
          </a:p>
          <a:p>
            <a:r>
              <a:rPr lang="en-GB" dirty="0"/>
              <a:t>https://en.wikipedia.org/wiki/Network_address_translation </a:t>
            </a:r>
            <a:endParaRPr lang="el-GR" dirty="0"/>
          </a:p>
          <a:p>
            <a:endParaRPr lang="en-GB"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73</a:t>
            </a:fld>
            <a:endParaRPr lang="el-GR"/>
          </a:p>
        </p:txBody>
      </p:sp>
    </p:spTree>
    <p:extLst>
      <p:ext uri="{BB962C8B-B14F-4D97-AF65-F5344CB8AC3E}">
        <p14:creationId xmlns:p14="http://schemas.microsoft.com/office/powerpoint/2010/main" val="1415316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i="0" dirty="0">
                <a:solidFill>
                  <a:srgbClr val="202122"/>
                </a:solidFill>
                <a:effectLst/>
                <a:latin typeface="Arial" panose="020B0604020202020204" pitchFamily="34" charset="0"/>
              </a:rPr>
              <a:t>The majority of network address translators map multiple private hosts to one publicly exposed IP address. In a typical configuration, a local network uses one of the designated </a:t>
            </a:r>
            <a:r>
              <a:rPr lang="en-US" b="0" i="1" dirty="0">
                <a:solidFill>
                  <a:srgbClr val="202122"/>
                </a:solidFill>
                <a:effectLst/>
                <a:latin typeface="Arial" panose="020B0604020202020204" pitchFamily="34" charset="0"/>
              </a:rPr>
              <a:t>private</a:t>
            </a:r>
            <a:r>
              <a:rPr lang="en-US" b="0" i="0" dirty="0">
                <a:solidFill>
                  <a:srgbClr val="202122"/>
                </a:solidFill>
                <a:effectLst/>
                <a:latin typeface="Arial" panose="020B0604020202020204" pitchFamily="34" charset="0"/>
              </a:rPr>
              <a:t> IP address subnets (RFC 1918). A router in that network has a private address of that address space. The router is also connected to the Internet with a </a:t>
            </a:r>
            <a:r>
              <a:rPr lang="en-US" b="0" i="1" dirty="0">
                <a:solidFill>
                  <a:srgbClr val="202122"/>
                </a:solidFill>
                <a:effectLst/>
                <a:latin typeface="Arial" panose="020B0604020202020204" pitchFamily="34" charset="0"/>
              </a:rPr>
              <a:t>public</a:t>
            </a:r>
            <a:r>
              <a:rPr lang="en-US" b="0" i="0" dirty="0">
                <a:solidFill>
                  <a:srgbClr val="202122"/>
                </a:solidFill>
                <a:effectLst/>
                <a:latin typeface="Arial" panose="020B0604020202020204" pitchFamily="34" charset="0"/>
              </a:rPr>
              <a:t> address, typically assigned by an </a:t>
            </a:r>
            <a:r>
              <a:rPr lang="en-US" b="0" i="0" u="none" strike="noStrike" dirty="0">
                <a:solidFill>
                  <a:srgbClr val="0645AD"/>
                </a:solidFill>
                <a:effectLst/>
                <a:latin typeface="Arial" panose="020B0604020202020204" pitchFamily="34" charset="0"/>
                <a:hlinkClick r:id="rId3" tooltip="Internet service provider"/>
              </a:rPr>
              <a:t>Internet service provider</a:t>
            </a:r>
            <a:r>
              <a:rPr lang="en-US" b="0" i="0" dirty="0">
                <a:solidFill>
                  <a:srgbClr val="202122"/>
                </a:solidFill>
                <a:effectLst/>
                <a:latin typeface="Arial" panose="020B0604020202020204" pitchFamily="34" charset="0"/>
              </a:rPr>
              <a:t>. As traffic passes from the local network to the Internet, the source address in each packet is translated on the fly from a private address to the public address. The router tracks basic data about each active connection (particularly the destination address and </a:t>
            </a:r>
            <a:r>
              <a:rPr lang="en-US" b="0" i="0" u="none" strike="noStrike" dirty="0">
                <a:solidFill>
                  <a:srgbClr val="0645AD"/>
                </a:solidFill>
                <a:effectLst/>
                <a:latin typeface="Arial" panose="020B0604020202020204" pitchFamily="34" charset="0"/>
                <a:hlinkClick r:id="rId4" tooltip="Port (computer networking)"/>
              </a:rPr>
              <a:t>port</a:t>
            </a:r>
            <a:r>
              <a:rPr lang="en-US" b="0" i="0" dirty="0">
                <a:solidFill>
                  <a:srgbClr val="202122"/>
                </a:solidFill>
                <a:effectLst/>
                <a:latin typeface="Arial" panose="020B0604020202020204" pitchFamily="34" charset="0"/>
              </a:rPr>
              <a:t>). When a reply returns to the router, it uses the connection tracking data it stored during the outbound phase to determine the private address on the internal network to which to forward the reply.</a:t>
            </a:r>
            <a:r>
              <a:rPr lang="en-US" b="0" i="0" u="none" strike="noStrike" baseline="30000" dirty="0">
                <a:solidFill>
                  <a:srgbClr val="0645AD"/>
                </a:solidFill>
                <a:effectLst/>
                <a:latin typeface="Arial" panose="020B0604020202020204" pitchFamily="34" charset="0"/>
                <a:hlinkClick r:id="rId5"/>
              </a:rPr>
              <a:t>[2]</a:t>
            </a:r>
            <a:endParaRPr lang="en-US" b="0" i="0" u="none" strike="noStrike" baseline="30000" dirty="0">
              <a:solidFill>
                <a:srgbClr val="0645AD"/>
              </a:solidFill>
              <a:effectLst/>
              <a:latin typeface="Arial" panose="020B0604020202020204" pitchFamily="34" charset="0"/>
            </a:endParaRPr>
          </a:p>
          <a:p>
            <a:r>
              <a:rPr lang="en-GB" dirty="0"/>
              <a:t>https://en.wikipedia.org/wiki/Network_address_translation </a:t>
            </a:r>
            <a:endParaRPr lang="el-GR" dirty="0"/>
          </a:p>
          <a:p>
            <a:endParaRPr lang="en-GB"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74</a:t>
            </a:fld>
            <a:endParaRPr lang="el-GR"/>
          </a:p>
        </p:txBody>
      </p:sp>
    </p:spTree>
    <p:extLst>
      <p:ext uri="{BB962C8B-B14F-4D97-AF65-F5344CB8AC3E}">
        <p14:creationId xmlns:p14="http://schemas.microsoft.com/office/powerpoint/2010/main" val="12117776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solidFill>
                  <a:srgbClr val="000000"/>
                </a:solidFill>
                <a:effectLst/>
                <a:latin typeface="Arial" panose="020B0604020202020204" pitchFamily="34" charset="0"/>
                <a:ea typeface="Times New Roman" panose="02020603050405020304" pitchFamily="18" charset="0"/>
              </a:rPr>
              <a:t>Αρκεί να πούμε ότι το πρωτόκολλο STUN (</a:t>
            </a:r>
            <a:r>
              <a:rPr lang="en-US" sz="1800" dirty="0">
                <a:solidFill>
                  <a:srgbClr val="000000"/>
                </a:solidFill>
                <a:effectLst/>
                <a:latin typeface="Arial" panose="020B0604020202020204" pitchFamily="34" charset="0"/>
                <a:ea typeface="Times New Roman" panose="02020603050405020304" pitchFamily="18" charset="0"/>
              </a:rPr>
              <a:t>STUN</a:t>
            </a:r>
            <a:r>
              <a:rPr lang="el-GR" sz="1800" dirty="0">
                <a:solidFill>
                  <a:srgbClr val="000000"/>
                </a:solidFill>
                <a:effectLst/>
                <a:latin typeface="Arial" panose="020B0604020202020204" pitchFamily="34" charset="0"/>
                <a:ea typeface="Times New Roman" panose="02020603050405020304" pitchFamily="18" charset="0"/>
              </a:rPr>
              <a:t> σημαίνει </a:t>
            </a:r>
            <a:r>
              <a:rPr lang="en-US" sz="1800" dirty="0">
                <a:solidFill>
                  <a:srgbClr val="000000"/>
                </a:solidFill>
                <a:effectLst/>
                <a:latin typeface="Arial" panose="020B0604020202020204" pitchFamily="34" charset="0"/>
                <a:ea typeface="Times New Roman" panose="02020603050405020304" pitchFamily="18" charset="0"/>
              </a:rPr>
              <a:t>Session Traversal Utilities</a:t>
            </a:r>
            <a:r>
              <a:rPr lang="el-GR" sz="1800" dirty="0">
                <a:solidFill>
                  <a:srgbClr val="000000"/>
                </a:solidFill>
                <a:effectLst/>
                <a:latin typeface="Arial" panose="020B0604020202020204" pitchFamily="34" charset="0"/>
                <a:ea typeface="Times New Roman" panose="02020603050405020304" pitchFamily="18" charset="0"/>
              </a:rPr>
              <a:t> για το </a:t>
            </a:r>
            <a:r>
              <a:rPr lang="en-US" sz="1800" dirty="0">
                <a:solidFill>
                  <a:srgbClr val="000000"/>
                </a:solidFill>
                <a:effectLst/>
                <a:latin typeface="Arial" panose="020B0604020202020204" pitchFamily="34" charset="0"/>
                <a:ea typeface="Times New Roman" panose="02020603050405020304" pitchFamily="18" charset="0"/>
              </a:rPr>
              <a:t>NAT</a:t>
            </a:r>
            <a:r>
              <a:rPr lang="el-GR" sz="1800" dirty="0">
                <a:solidFill>
                  <a:srgbClr val="000000"/>
                </a:solidFill>
                <a:effectLst/>
                <a:latin typeface="Arial" panose="020B0604020202020204" pitchFamily="34" charset="0"/>
                <a:ea typeface="Times New Roman" panose="02020603050405020304" pitchFamily="18" charset="0"/>
              </a:rPr>
              <a:t> και παρέχει στο αιτούν τελικό σημείο τη δημόσια διεύθυνση </a:t>
            </a:r>
            <a:r>
              <a:rPr lang="en-US" sz="1800" dirty="0">
                <a:solidFill>
                  <a:srgbClr val="000000"/>
                </a:solidFill>
                <a:effectLst/>
                <a:latin typeface="Arial" panose="020B0604020202020204" pitchFamily="34" charset="0"/>
                <a:ea typeface="Times New Roman" panose="02020603050405020304" pitchFamily="18" charset="0"/>
              </a:rPr>
              <a:t>IP</a:t>
            </a:r>
            <a:r>
              <a:rPr lang="el-GR" sz="1800" dirty="0">
                <a:solidFill>
                  <a:srgbClr val="000000"/>
                </a:solidFill>
                <a:effectLst/>
                <a:latin typeface="Arial" panose="020B0604020202020204" pitchFamily="34" charset="0"/>
                <a:ea typeface="Times New Roman" panose="02020603050405020304" pitchFamily="18" charset="0"/>
              </a:rPr>
              <a:t> του [2]) και η επέκτασή του TURN(</a:t>
            </a:r>
            <a:r>
              <a:rPr lang="en-US" sz="1800" dirty="0">
                <a:solidFill>
                  <a:srgbClr val="000000"/>
                </a:solidFill>
                <a:effectLst/>
                <a:latin typeface="Arial" panose="020B0604020202020204" pitchFamily="34" charset="0"/>
                <a:ea typeface="Times New Roman" panose="02020603050405020304" pitchFamily="18" charset="0"/>
              </a:rPr>
              <a:t>TURN</a:t>
            </a:r>
            <a:r>
              <a:rPr lang="el-GR" sz="1800" dirty="0">
                <a:solidFill>
                  <a:srgbClr val="000000"/>
                </a:solidFill>
                <a:effectLst/>
                <a:latin typeface="Arial" panose="020B0604020202020204" pitchFamily="34" charset="0"/>
                <a:ea typeface="Times New Roman" panose="02020603050405020304" pitchFamily="18" charset="0"/>
              </a:rPr>
              <a:t> σημαίνει </a:t>
            </a:r>
            <a:r>
              <a:rPr lang="en-US" sz="1800" dirty="0">
                <a:solidFill>
                  <a:srgbClr val="000000"/>
                </a:solidFill>
                <a:effectLst/>
                <a:latin typeface="Arial" panose="020B0604020202020204" pitchFamily="34" charset="0"/>
                <a:ea typeface="Times New Roman" panose="02020603050405020304" pitchFamily="18" charset="0"/>
              </a:rPr>
              <a:t>Traversal Using Relay NAT</a:t>
            </a:r>
            <a:r>
              <a:rPr lang="el-GR" sz="1800" dirty="0">
                <a:solidFill>
                  <a:srgbClr val="000000"/>
                </a:solidFill>
                <a:effectLst/>
                <a:latin typeface="Arial" panose="020B0604020202020204" pitchFamily="34" charset="0"/>
                <a:ea typeface="Times New Roman" panose="02020603050405020304" pitchFamily="18" charset="0"/>
              </a:rPr>
              <a:t> [2]), χρησιμοποιούνται από το πλαίσιο ICE για να επιτρέψουν στο </a:t>
            </a:r>
            <a:r>
              <a:rPr lang="el-GR" sz="1800" dirty="0" err="1">
                <a:solidFill>
                  <a:srgbClr val="000000"/>
                </a:solidFill>
                <a:effectLst/>
                <a:latin typeface="Arial" panose="020B0604020202020204" pitchFamily="34" charset="0"/>
                <a:ea typeface="Times New Roman" panose="02020603050405020304" pitchFamily="18" charset="0"/>
              </a:rPr>
              <a:t>RTCPeerConnection</a:t>
            </a:r>
            <a:r>
              <a:rPr lang="el-GR" sz="1800" dirty="0">
                <a:solidFill>
                  <a:srgbClr val="000000"/>
                </a:solidFill>
                <a:effectLst/>
                <a:latin typeface="Arial" panose="020B0604020202020204" pitchFamily="34" charset="0"/>
                <a:ea typeface="Times New Roman" panose="02020603050405020304" pitchFamily="18" charset="0"/>
              </a:rPr>
              <a:t> να αντιμετωπίσει το NAT </a:t>
            </a:r>
            <a:r>
              <a:rPr lang="el-GR" sz="1800" dirty="0" err="1">
                <a:solidFill>
                  <a:srgbClr val="000000"/>
                </a:solidFill>
                <a:effectLst/>
                <a:latin typeface="Arial" panose="020B0604020202020204" pitchFamily="34" charset="0"/>
                <a:ea typeface="Times New Roman" panose="02020603050405020304" pitchFamily="18" charset="0"/>
              </a:rPr>
              <a:t>traversal</a:t>
            </a:r>
            <a:r>
              <a:rPr lang="el-GR" sz="1800" dirty="0">
                <a:solidFill>
                  <a:srgbClr val="000000"/>
                </a:solidFill>
                <a:effectLst/>
                <a:latin typeface="Arial" panose="020B0604020202020204" pitchFamily="34" charset="0"/>
                <a:ea typeface="Times New Roman" panose="02020603050405020304" pitchFamily="18" charset="0"/>
              </a:rPr>
              <a:t> και άλλα δικτυακά προβλήματα που εμποδίζουν την αποκατάσταση μιας σύνδεσης μεταξύ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με την πρώτη προσπάθεια.</a:t>
            </a:r>
            <a:endParaRPr lang="el-GR" sz="1800" dirty="0">
              <a:effectLst/>
              <a:latin typeface="Times New Roman" panose="02020603050405020304" pitchFamily="18" charset="0"/>
              <a:ea typeface="Times New Roman" panose="02020603050405020304" pitchFamily="18" charset="0"/>
            </a:endParaRPr>
          </a:p>
          <a:p>
            <a:endParaRPr lang="el-GR" dirty="0"/>
          </a:p>
          <a:p>
            <a:r>
              <a:rPr lang="en-US" dirty="0"/>
              <a:t>https://www.3cx.com/blog/voip-howto/stun-details/</a:t>
            </a:r>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75</a:t>
            </a:fld>
            <a:endParaRPr lang="el-GR"/>
          </a:p>
        </p:txBody>
      </p:sp>
    </p:spTree>
    <p:extLst>
      <p:ext uri="{BB962C8B-B14F-4D97-AF65-F5344CB8AC3E}">
        <p14:creationId xmlns:p14="http://schemas.microsoft.com/office/powerpoint/2010/main" val="11402587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STUN ζουν στο δημόσιο Διαδίκτυο και έχουν μια απλή εργασία, να ελέγχουν τη διεύθυνση IP και θύρα ενός εισερχόμενου αιτήματος (από μια εφαρμογή που τρέχει πίσω από ένα NAT) και να στέλνουν τη διεύθυνση πίσω ως απάντηση. Με άλλα λόγια, η εφαρμογή χρησιμοποιεί έναν διακομιστή STUN για να ανακαλύψει την </a:t>
            </a:r>
            <a:r>
              <a:rPr lang="en-US" sz="1800" dirty="0">
                <a:solidFill>
                  <a:srgbClr val="000000"/>
                </a:solidFill>
                <a:effectLst/>
                <a:latin typeface="Arial" panose="020B0604020202020204" pitchFamily="34" charset="0"/>
                <a:ea typeface="Calibri" panose="020F0502020204030204" pitchFamily="34" charset="0"/>
              </a:rPr>
              <a:t>IP </a:t>
            </a:r>
            <a:r>
              <a:rPr lang="el-GR" sz="1800" dirty="0">
                <a:solidFill>
                  <a:srgbClr val="000000"/>
                </a:solidFill>
                <a:effectLst/>
                <a:latin typeface="Arial" panose="020B0604020202020204" pitchFamily="34" charset="0"/>
                <a:ea typeface="Calibri" panose="020F0502020204030204" pitchFamily="34" charset="0"/>
              </a:rPr>
              <a:t>και τη θύρα της, από μια δημόσια προοπτική. Αυτή η διαδικασία επιτρέπει σε έναν ομότιμο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να αποκτήσει μια δημόσια </a:t>
            </a:r>
            <a:r>
              <a:rPr lang="el-GR" sz="1800" dirty="0" err="1">
                <a:solidFill>
                  <a:srgbClr val="000000"/>
                </a:solidFill>
                <a:effectLst/>
                <a:latin typeface="Arial" panose="020B0604020202020204" pitchFamily="34" charset="0"/>
                <a:ea typeface="Calibri" panose="020F0502020204030204" pitchFamily="34" charset="0"/>
              </a:rPr>
              <a:t>προσβάσιμη</a:t>
            </a:r>
            <a:r>
              <a:rPr lang="el-GR" sz="1800" dirty="0">
                <a:solidFill>
                  <a:srgbClr val="000000"/>
                </a:solidFill>
                <a:effectLst/>
                <a:latin typeface="Arial" panose="020B0604020202020204" pitchFamily="34" charset="0"/>
                <a:ea typeface="Calibri" panose="020F0502020204030204" pitchFamily="34" charset="0"/>
              </a:rPr>
              <a:t> διεύθυνση και, στη συνέχεια, να τη μεταβιβάσει σε έναν άλλο ομότιμο μέσω ενός μηχανισμού σηματοδοσίας, προκειμένου να δημιουργήσει έναν άμεσο σύνδεσμο. (Στην πράξη, διαφορετικά NAT λειτουργούν με διαφορετικούς τρόπους και μπορεί να υπάρχουν πολλά επίπεδα NAT, αλλά η αρχή παραμένει η ίδια).</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STUN δεν χρειάζεται να κάνουν πολλά ή να θυμούνται πολλά, επομένως οι διακομιστές STUN σχετικά χαμηλών προδιαγραφών μπορούν να χειριστούν μεγάλο αριθμό αιτημάτων.</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περισσότερες κλήσεις </a:t>
            </a:r>
            <a:r>
              <a:rPr lang="el-GR" sz="1800" dirty="0" err="1">
                <a:solidFill>
                  <a:srgbClr val="000000"/>
                </a:solidFill>
                <a:effectLst/>
                <a:latin typeface="Arial" panose="020B0604020202020204" pitchFamily="34" charset="0"/>
                <a:ea typeface="Calibri" panose="020F0502020204030204" pitchFamily="34" charset="0"/>
              </a:rPr>
              <a:t>WebRTC</a:t>
            </a:r>
            <a:r>
              <a:rPr lang="el-GR" sz="1800" dirty="0">
                <a:solidFill>
                  <a:srgbClr val="000000"/>
                </a:solidFill>
                <a:effectLst/>
                <a:latin typeface="Arial" panose="020B0604020202020204" pitchFamily="34" charset="0"/>
                <a:ea typeface="Calibri" panose="020F0502020204030204" pitchFamily="34" charset="0"/>
              </a:rPr>
              <a:t> πραγματοποιούν επιτυχώς μια σύνδεση χρησιμοποιώντας το STUN, περίπου το 86%, σύμφωνα με το </a:t>
            </a:r>
            <a:r>
              <a:rPr lang="el-GR" sz="1800" u="none" strike="noStrike" dirty="0">
                <a:solidFill>
                  <a:srgbClr val="000000"/>
                </a:solidFill>
                <a:effectLst/>
                <a:latin typeface="Arial" panose="020B0604020202020204" pitchFamily="34" charset="0"/>
                <a:ea typeface="Calibri" panose="020F0502020204030204" pitchFamily="34" charset="0"/>
                <a:hlinkClick r:id="rId3"/>
              </a:rPr>
              <a:t>webrtcstats.com</a:t>
            </a:r>
            <a:r>
              <a:rPr lang="el-GR" sz="1800" dirty="0">
                <a:solidFill>
                  <a:srgbClr val="000000"/>
                </a:solidFill>
                <a:effectLst/>
                <a:latin typeface="Arial" panose="020B0604020202020204" pitchFamily="34" charset="0"/>
                <a:ea typeface="Calibri" panose="020F0502020204030204" pitchFamily="34" charset="0"/>
              </a:rPr>
              <a:t> , αν και αυτό μπορεί να είναι μικρότερο για κλήσεις μεταξύ </a:t>
            </a:r>
            <a:r>
              <a:rPr lang="el-GR" sz="1800" dirty="0" err="1">
                <a:solidFill>
                  <a:srgbClr val="000000"/>
                </a:solidFill>
                <a:effectLst/>
                <a:latin typeface="Arial" panose="020B0604020202020204" pitchFamily="34" charset="0"/>
                <a:ea typeface="Calibri" panose="020F0502020204030204" pitchFamily="34" charset="0"/>
              </a:rPr>
              <a:t>ομοτίμων</a:t>
            </a:r>
            <a:r>
              <a:rPr lang="el-GR" sz="1800" dirty="0">
                <a:solidFill>
                  <a:srgbClr val="000000"/>
                </a:solidFill>
                <a:effectLst/>
                <a:latin typeface="Arial" panose="020B0604020202020204" pitchFamily="34" charset="0"/>
                <a:ea typeface="Calibri" panose="020F0502020204030204" pitchFamily="34" charset="0"/>
              </a:rPr>
              <a:t> πίσω από τείχη προστασίας και πιο σύνθετες ρυθμίσεις NAT.</a:t>
            </a:r>
            <a:endParaRPr lang="el-GR" sz="1800" dirty="0">
              <a:effectLst/>
              <a:latin typeface="Arial" panose="020B0604020202020204" pitchFamily="34" charset="0"/>
              <a:ea typeface="Calibri" panose="020F0502020204030204" pitchFamily="34" charset="0"/>
            </a:endParaRPr>
          </a:p>
          <a:p>
            <a:r>
              <a:rPr lang="en-GB" dirty="0"/>
              <a:t>https://www.3cx.com/blog/voip-howto/stun-details/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76</a:t>
            </a:fld>
            <a:endParaRPr lang="el-GR"/>
          </a:p>
        </p:txBody>
      </p:sp>
    </p:spTree>
    <p:extLst>
      <p:ext uri="{BB962C8B-B14F-4D97-AF65-F5344CB8AC3E}">
        <p14:creationId xmlns:p14="http://schemas.microsoft.com/office/powerpoint/2010/main" val="1429480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77</a:t>
            </a:fld>
            <a:endParaRPr lang="el-GR"/>
          </a:p>
        </p:txBody>
      </p:sp>
    </p:spTree>
    <p:extLst>
      <p:ext uri="{BB962C8B-B14F-4D97-AF65-F5344CB8AC3E}">
        <p14:creationId xmlns:p14="http://schemas.microsoft.com/office/powerpoint/2010/main" val="24820834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600"/>
              </a:spcAft>
            </a:pPr>
            <a:r>
              <a:rPr lang="el-GR" sz="1800" b="1" dirty="0">
                <a:solidFill>
                  <a:srgbClr val="000000"/>
                </a:solidFill>
                <a:effectLst/>
                <a:latin typeface="Arial" panose="020B0604020202020204" pitchFamily="34" charset="0"/>
                <a:ea typeface="Times New Roman" panose="02020603050405020304" pitchFamily="18" charset="0"/>
              </a:rPr>
              <a:t>7 </a:t>
            </a:r>
            <a:r>
              <a:rPr lang="en-US" sz="1800" b="1" dirty="0">
                <a:solidFill>
                  <a:srgbClr val="000000"/>
                </a:solidFill>
                <a:effectLst/>
                <a:latin typeface="Arial" panose="020B0604020202020204" pitchFamily="34" charset="0"/>
                <a:ea typeface="Times New Roman" panose="02020603050405020304" pitchFamily="18" charset="0"/>
              </a:rPr>
              <a:t>TURN</a:t>
            </a:r>
            <a:endParaRPr lang="el-GR" sz="1800" b="1" dirty="0">
              <a:effectLst/>
              <a:latin typeface="Arial" panose="020B0604020202020204" pitchFamily="34" charset="0"/>
              <a:ea typeface="Times New Roman" panose="02020603050405020304" pitchFamily="18"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Το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προσπαθεί να ρυθμίσει την άμεση επικοινωνία μεταξύ των </a:t>
            </a:r>
            <a:r>
              <a:rPr lang="el-GR" sz="1800" dirty="0" err="1">
                <a:solidFill>
                  <a:srgbClr val="000000"/>
                </a:solidFill>
                <a:effectLst/>
                <a:latin typeface="Arial" panose="020B0604020202020204" pitchFamily="34" charset="0"/>
                <a:ea typeface="Calibri" panose="020F0502020204030204" pitchFamily="34" charset="0"/>
              </a:rPr>
              <a:t>ομοτίμων</a:t>
            </a:r>
            <a:r>
              <a:rPr lang="el-GR" sz="1800" dirty="0">
                <a:solidFill>
                  <a:srgbClr val="000000"/>
                </a:solidFill>
                <a:effectLst/>
                <a:latin typeface="Arial" panose="020B0604020202020204" pitchFamily="34" charset="0"/>
                <a:ea typeface="Calibri" panose="020F0502020204030204" pitchFamily="34" charset="0"/>
              </a:rPr>
              <a:t> μέσω του UDP. Εάν αποτύχει, το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 καταφεύγει στο TCP. Εάν αποτύχει και αυτό οι διακομιστές TURN μπορούν να χρησιμοποιηθούν ως εναλλακτικό μέσο, μεταδίδοντας δεδομένα μεταξύ τελικών σημείων.</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78</a:t>
            </a:fld>
            <a:endParaRPr lang="el-GR"/>
          </a:p>
        </p:txBody>
      </p:sp>
    </p:spTree>
    <p:extLst>
      <p:ext uri="{BB962C8B-B14F-4D97-AF65-F5344CB8AC3E}">
        <p14:creationId xmlns:p14="http://schemas.microsoft.com/office/powerpoint/2010/main" val="3093945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a:extLst>
              <a:ext uri="{FF2B5EF4-FFF2-40B4-BE49-F238E27FC236}">
                <a16:creationId xmlns:a16="http://schemas.microsoft.com/office/drawing/2014/main" id="{11C93355-BEA1-4E5E-A838-DB1760076944}"/>
              </a:ext>
            </a:extLst>
          </p:cNvPr>
          <p:cNvSpPr>
            <a:spLocks noGrp="1" noRot="1" noChangeAspect="1" noChangeArrowheads="1" noTextEdit="1"/>
          </p:cNvSpPr>
          <p:nvPr>
            <p:ph type="sldImg"/>
          </p:nvPr>
        </p:nvSpPr>
        <p:spPr>
          <a:ln/>
        </p:spPr>
      </p:sp>
      <p:sp>
        <p:nvSpPr>
          <p:cNvPr id="555011" name="Rectangle 3">
            <a:extLst>
              <a:ext uri="{FF2B5EF4-FFF2-40B4-BE49-F238E27FC236}">
                <a16:creationId xmlns:a16="http://schemas.microsoft.com/office/drawing/2014/main" id="{CE71C80D-FB37-4DF0-9129-2ED27FF54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Τα οφέλη από τη χρήση της βιντεοδιάσκεψης είναι πολλαπλά. </a:t>
            </a:r>
          </a:p>
          <a:p>
            <a:endParaRPr lang="el-GR" altLang="el-GR">
              <a:latin typeface="Arial" panose="020B0604020202020204" pitchFamily="34" charset="0"/>
            </a:endParaRPr>
          </a:p>
          <a:p>
            <a:r>
              <a:rPr lang="el-GR" altLang="el-GR">
                <a:latin typeface="Arial" panose="020B0604020202020204" pitchFamily="34" charset="0"/>
              </a:rPr>
              <a:t>Το πρώτο όφελος είναι ότι η χρήση της εικόνας βοηθά στην επικοινωνία, καθώς ερμηνεύονται και οι μη λεκτικές εκφράσεις αυτών που συμμετέχουν, όπως χειρονομίες, εκφράσεις προσώπου, στάση του σώματος, κ.α. Έτσι, μέσω της βιντεοδιάσκεψης ενισχύεται στους συνομιλητές η αίσθηση της άμεσης οπτικής, ακουστικής επικοινωνίας και διατηρείται σε αποδεκτό βαθμό η φυσικότητα και ο αυθορμητισμός μιας πρόσωπο με πρόσωπο επικοινωνίας. Επιπλέον, είναι δυνατή και η διαμοίραση εφαρμογών υπολογιστών, δηλαδή η κοινή θέαση από όλους τους συνομιλητές εφαρμογών που απεικονίζουν παρουσιάσεις, κείμενα, δεδομένα, λογιστικά φύλλα, κ.α. Τα παραπάνω δίνουν συγκριτικό πλεονέκτημα στη χρήση της βιντεοδιάσκεψης σε σχέση με την κλασσική τηλεφωνία, και το αποτέλεσμα είναι η ακόμη καλύτερη συνεργασία από απόσταση για λήψη αποφάσεων και διαμόρφωση κοινής εικόνας για ένα ζήτημα.</a:t>
            </a:r>
          </a:p>
          <a:p>
            <a:endParaRPr lang="el-GR" altLang="el-GR">
              <a:latin typeface="Arial" panose="020B0604020202020204" pitchFamily="34" charset="0"/>
            </a:endParaRPr>
          </a:p>
          <a:p>
            <a:r>
              <a:rPr lang="el-GR" altLang="el-GR">
                <a:latin typeface="Arial" panose="020B0604020202020204" pitchFamily="34" charset="0"/>
              </a:rPr>
              <a:t>Το δεύτερο όφελος είναι ότι παρέχει ευελιξία και κάνει δυνατή τη σχετικά άμεση οργάνωση συναντήσεων είτε συμμετέχουν δύο είτε παραπάνω άτομα, με την προϋπόθεση ότι είναι άμεσα διαθέσιμος ο τεχνικός εξοπλισμός και οι χρήστες είναι εξοικειωμένοι με τη χρήση του. Οι χρήστες μπορούν εύκολα και άμεσα να συμμετέχουν σε προγραμματισμένες, έκτακτες ή αυθόρμητες (</a:t>
            </a:r>
            <a:r>
              <a:rPr lang="en-US" altLang="el-GR">
                <a:latin typeface="Arial" panose="020B0604020202020204" pitchFamily="34" charset="0"/>
              </a:rPr>
              <a:t>ad</a:t>
            </a:r>
            <a:r>
              <a:rPr lang="el-GR" altLang="el-GR">
                <a:latin typeface="Arial" panose="020B0604020202020204" pitchFamily="34" charset="0"/>
              </a:rPr>
              <a:t> </a:t>
            </a:r>
            <a:r>
              <a:rPr lang="en-US" altLang="el-GR">
                <a:latin typeface="Arial" panose="020B0604020202020204" pitchFamily="34" charset="0"/>
              </a:rPr>
              <a:t>hoc</a:t>
            </a:r>
            <a:r>
              <a:rPr lang="el-GR" altLang="el-GR">
                <a:latin typeface="Arial" panose="020B0604020202020204" pitchFamily="34" charset="0"/>
              </a:rPr>
              <a:t>) τηλεδιασκέψεις, δύο ή περισσοτέρων ατόμων ή ομάδων, ακόμη και εάν βρίσκονται στην ίδια πόλη. </a:t>
            </a:r>
          </a:p>
          <a:p>
            <a:endParaRPr lang="el-GR" altLang="el-GR">
              <a:latin typeface="Arial" panose="020B0604020202020204" pitchFamily="34" charset="0"/>
            </a:endParaRPr>
          </a:p>
          <a:p>
            <a:r>
              <a:rPr lang="el-GR" altLang="el-GR">
                <a:latin typeface="Arial" panose="020B0604020202020204" pitchFamily="34" charset="0"/>
              </a:rPr>
              <a:t>Το τρίτο όφελος είναι ότι περιορίζει τις μετακινήσεις και το αντίστοιχο κόστος. Αυτό έχει σαν αποτέλεσμα να μπορούν να συνεργάζονται άμεσα μεγάλος αριθμός ατόμων που βρίσκονται ακόμη και σε διαφορετικές πόλεις. Μάλιστα, με την εξέλιξη της τεχνολογίας, δεν απαιτείται πλέον η μετακίνηση σε αίθουσες βιντεοδιάσκεψης. Οι συνομιλητές μπορούν να συμμετέχουν από τη θέση εργασίας τους μέσω του προσωπικού υπολογιστή τους, υπό την προϋπόθεση φυσικά να να διαθέτει </a:t>
            </a:r>
            <a:r>
              <a:rPr lang="en-US" altLang="el-GR">
                <a:latin typeface="Arial" panose="020B0604020202020204" pitchFamily="34" charset="0"/>
              </a:rPr>
              <a:t>web </a:t>
            </a:r>
            <a:r>
              <a:rPr lang="el-GR" altLang="el-GR">
                <a:latin typeface="Arial" panose="020B0604020202020204" pitchFamily="34" charset="0"/>
              </a:rPr>
              <a:t>κάμερα, μικρόφωνα και ακουστικά καθώς και να είναι συνδεμένος στο Διαδίκτυο με επαρκή ταχύτητα.</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lnSpc>
                <a:spcPct val="150000"/>
              </a:lnSpc>
              <a:spcBef>
                <a:spcPts val="600"/>
              </a:spcBef>
              <a:spcAft>
                <a:spcPts val="600"/>
              </a:spcAft>
            </a:pPr>
            <a:r>
              <a:rPr lang="el-GR" sz="1800" b="1" dirty="0">
                <a:solidFill>
                  <a:srgbClr val="000000"/>
                </a:solidFill>
                <a:effectLst/>
                <a:latin typeface="Arial" panose="020B0604020202020204" pitchFamily="34" charset="0"/>
                <a:ea typeface="Calibri" panose="020F0502020204030204" pitchFamily="34" charset="0"/>
              </a:rPr>
              <a:t>Να επισημάνουμε λοιπόν ότι το TURN χρησιμοποιείται για την αναμετάδοση ροής ήχου, βίντεο ή και δεδομένων μεταξύ </a:t>
            </a:r>
            <a:r>
              <a:rPr lang="el-GR" sz="1800" b="1" dirty="0" err="1">
                <a:solidFill>
                  <a:srgbClr val="000000"/>
                </a:solidFill>
                <a:effectLst/>
                <a:latin typeface="Arial" panose="020B0604020202020204" pitchFamily="34" charset="0"/>
                <a:ea typeface="Calibri" panose="020F0502020204030204" pitchFamily="34" charset="0"/>
              </a:rPr>
              <a:t>ομοτίμων</a:t>
            </a:r>
            <a:r>
              <a:rPr lang="el-GR" sz="1800" b="1" dirty="0">
                <a:solidFill>
                  <a:srgbClr val="000000"/>
                </a:solidFill>
                <a:effectLst/>
                <a:latin typeface="Arial" panose="020B0604020202020204" pitchFamily="34" charset="0"/>
                <a:ea typeface="Calibri" panose="020F0502020204030204" pitchFamily="34" charset="0"/>
              </a:rPr>
              <a:t>, όχι για δεδομένα σηματοδότησης.</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Οι διακομιστές TURN έχουν δημόσιες διευθύνσεις, οπότε μπορούν να εντοπιστούν από τους ομότιμους ακόμη και αν οι ομότιμοι βρίσκονται πίσω από τείχη προστασίας ή διακομιστές μεσολάβησης. Οι διακομιστές TURN έχουν μια εννοιολογικά απλή εργασία, την αναμετάδοση μιας ροής, αλλά σε αντίθεση με τους διακομιστές STUN, καταναλώνουν πιο μεγάλο εύρος ζώνης. Με άλλα λόγια, οι διακομιστές TURN πρέπει να είναι καλύτεροι.</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79</a:t>
            </a:fld>
            <a:endParaRPr lang="el-GR"/>
          </a:p>
        </p:txBody>
      </p:sp>
    </p:spTree>
    <p:extLst>
      <p:ext uri="{BB962C8B-B14F-4D97-AF65-F5344CB8AC3E}">
        <p14:creationId xmlns:p14="http://schemas.microsoft.com/office/powerpoint/2010/main" val="9392855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dirty="0">
                <a:solidFill>
                  <a:srgbClr val="000000"/>
                </a:solidFill>
                <a:effectLst/>
                <a:latin typeface="Arial" panose="020B0604020202020204" pitchFamily="34" charset="0"/>
                <a:ea typeface="Calibri" panose="020F0502020204030204" pitchFamily="34" charset="0"/>
              </a:rPr>
              <a:t>Το ICE είναι ένα πλαίσιο για τη σύνδεση δύο μερών, όπως δύο πελάτες συνομιλίας μέσω βίντεο. Αρχικά, το ICE προσπαθεί να συνδέσει τα δύο μέρη </a:t>
            </a:r>
            <a:r>
              <a:rPr lang="el-GR" sz="1800" i="1" dirty="0">
                <a:solidFill>
                  <a:srgbClr val="000000"/>
                </a:solidFill>
                <a:effectLst/>
                <a:latin typeface="Arial" panose="020B0604020202020204" pitchFamily="34" charset="0"/>
                <a:ea typeface="Calibri" panose="020F0502020204030204" pitchFamily="34" charset="0"/>
              </a:rPr>
              <a:t>απευθείας</a:t>
            </a:r>
            <a:r>
              <a:rPr lang="el-GR" sz="1800" dirty="0">
                <a:solidFill>
                  <a:srgbClr val="000000"/>
                </a:solidFill>
                <a:effectLst/>
                <a:latin typeface="Arial" panose="020B0604020202020204" pitchFamily="34" charset="0"/>
                <a:ea typeface="Calibri" panose="020F0502020204030204" pitchFamily="34" charset="0"/>
              </a:rPr>
              <a:t> , με τη χαμηλότερη δυνατή καθυστέρηση, μέσω UDP. Σε αυτήν τη διαδικασία, οι διακομιστές STUN έχουν μία μόνο εργασία: να επιτρέψουν σε έναν ομότιμο πίσω από ένα NAT να βρει τη δημόσια διεύθυνση και τη θύρα του</a:t>
            </a:r>
            <a:r>
              <a:rPr lang="en-US" sz="1800" dirty="0">
                <a:solidFill>
                  <a:srgbClr val="000000"/>
                </a:solidFill>
                <a:effectLst/>
                <a:latin typeface="Arial"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solidFill>
                  <a:srgbClr val="000000"/>
                </a:solidFill>
                <a:effectLst/>
                <a:latin typeface="Arial" panose="020B0604020202020204" pitchFamily="34" charset="0"/>
                <a:ea typeface="Calibri" panose="020F0502020204030204" pitchFamily="34" charset="0"/>
              </a:rPr>
              <a:t>Εάν το UDP αποτύχει, το ICE δοκιμάζει το TCP. Εάν η άμεση σύνδεση αποτύχει - συγκεκριμένα, λόγω ενός εταιρικού NAT </a:t>
            </a:r>
            <a:r>
              <a:rPr lang="el-GR" sz="1800" dirty="0" err="1">
                <a:solidFill>
                  <a:srgbClr val="000000"/>
                </a:solidFill>
                <a:effectLst/>
                <a:latin typeface="Arial" panose="020B0604020202020204" pitchFamily="34" charset="0"/>
                <a:ea typeface="Calibri" panose="020F0502020204030204" pitchFamily="34" charset="0"/>
              </a:rPr>
              <a:t>traversal</a:t>
            </a:r>
            <a:r>
              <a:rPr lang="el-GR" sz="1800" dirty="0">
                <a:solidFill>
                  <a:srgbClr val="000000"/>
                </a:solidFill>
                <a:effectLst/>
                <a:latin typeface="Arial" panose="020B0604020202020204" pitchFamily="34" charset="0"/>
                <a:ea typeface="Calibri" panose="020F0502020204030204" pitchFamily="34" charset="0"/>
              </a:rPr>
              <a:t> και </a:t>
            </a:r>
            <a:r>
              <a:rPr lang="el-GR" sz="1800" dirty="0" err="1">
                <a:solidFill>
                  <a:srgbClr val="000000"/>
                </a:solidFill>
                <a:effectLst/>
                <a:latin typeface="Arial" panose="020B0604020202020204" pitchFamily="34" charset="0"/>
                <a:ea typeface="Calibri" panose="020F0502020204030204" pitchFamily="34" charset="0"/>
              </a:rPr>
              <a:t>firewalls</a:t>
            </a:r>
            <a:r>
              <a:rPr lang="el-GR" sz="1800" dirty="0">
                <a:solidFill>
                  <a:srgbClr val="000000"/>
                </a:solidFill>
                <a:effectLst/>
                <a:latin typeface="Arial" panose="020B0604020202020204" pitchFamily="34" charset="0"/>
                <a:ea typeface="Calibri" panose="020F0502020204030204" pitchFamily="34" charset="0"/>
              </a:rPr>
              <a:t> - το ICE χρησιμοποιεί έναν ενδιάμεσο (</a:t>
            </a:r>
            <a:r>
              <a:rPr lang="en-US" sz="1800" dirty="0">
                <a:solidFill>
                  <a:srgbClr val="000000"/>
                </a:solidFill>
                <a:effectLst/>
                <a:latin typeface="Arial" panose="020B0604020202020204" pitchFamily="34" charset="0"/>
                <a:ea typeface="Calibri" panose="020F0502020204030204" pitchFamily="34" charset="0"/>
              </a:rPr>
              <a:t>relay</a:t>
            </a:r>
            <a:r>
              <a:rPr lang="el-GR" sz="1800" dirty="0">
                <a:solidFill>
                  <a:srgbClr val="000000"/>
                </a:solidFill>
                <a:effectLst/>
                <a:latin typeface="Arial" panose="020B0604020202020204" pitchFamily="34" charset="0"/>
                <a:ea typeface="Calibri" panose="020F0502020204030204" pitchFamily="34" charset="0"/>
              </a:rPr>
              <a:t>) διακομιστή TURN. Με άλλα λόγια, το ICE θα </a:t>
            </a:r>
            <a:r>
              <a:rPr lang="el-GR" sz="1800" dirty="0" err="1">
                <a:solidFill>
                  <a:srgbClr val="000000"/>
                </a:solidFill>
                <a:effectLst/>
                <a:latin typeface="Arial" panose="020B0604020202020204" pitchFamily="34" charset="0"/>
                <a:ea typeface="Calibri" panose="020F0502020204030204" pitchFamily="34" charset="0"/>
              </a:rPr>
              <a:t>χρησιμ-οποιήσει</a:t>
            </a:r>
            <a:r>
              <a:rPr lang="el-GR" sz="1800" dirty="0">
                <a:solidFill>
                  <a:srgbClr val="000000"/>
                </a:solidFill>
                <a:effectLst/>
                <a:latin typeface="Arial" panose="020B0604020202020204" pitchFamily="34" charset="0"/>
                <a:ea typeface="Calibri" panose="020F0502020204030204" pitchFamily="34" charset="0"/>
              </a:rPr>
              <a:t> πρώτα το STUN με UDP για άμεση σύνδεση ομότιμων και, εάν αποτύχει, θα επιστρέψει σε έναν διακομιστή αναμετάδοσης </a:t>
            </a:r>
            <a:r>
              <a:rPr lang="en-US" sz="1800" dirty="0">
                <a:solidFill>
                  <a:srgbClr val="000000"/>
                </a:solidFill>
                <a:effectLst/>
                <a:latin typeface="Arial" panose="020B0604020202020204" pitchFamily="34" charset="0"/>
                <a:ea typeface="Calibri" panose="020F0502020204030204" pitchFamily="34" charset="0"/>
              </a:rPr>
              <a:t>TURN</a:t>
            </a:r>
            <a:r>
              <a:rPr lang="el-GR" sz="1800" dirty="0">
                <a:solidFill>
                  <a:srgbClr val="000000"/>
                </a:solidFill>
                <a:effectLst/>
                <a:latin typeface="Arial" panose="020B0604020202020204" pitchFamily="34" charset="0"/>
                <a:ea typeface="Calibri" panose="020F0502020204030204" pitchFamily="34" charset="0"/>
              </a:rPr>
              <a:t>. Η έκφραση «εύρεση υποψηφίων» αναφέρεται στη διαδικασία εύρεσης </a:t>
            </a:r>
            <a:r>
              <a:rPr lang="el-GR" sz="1800" dirty="0" err="1">
                <a:solidFill>
                  <a:srgbClr val="000000"/>
                </a:solidFill>
                <a:effectLst/>
                <a:latin typeface="Arial" panose="020B0604020202020204" pitchFamily="34" charset="0"/>
                <a:ea typeface="Calibri" panose="020F0502020204030204" pitchFamily="34" charset="0"/>
              </a:rPr>
              <a:t>διεπαφών</a:t>
            </a:r>
            <a:r>
              <a:rPr lang="el-GR" sz="1800" dirty="0">
                <a:solidFill>
                  <a:srgbClr val="000000"/>
                </a:solidFill>
                <a:effectLst/>
                <a:latin typeface="Arial" panose="020B0604020202020204" pitchFamily="34" charset="0"/>
                <a:ea typeface="Calibri" panose="020F0502020204030204" pitchFamily="34" charset="0"/>
              </a:rPr>
              <a:t> δικτύου και θυρών.</a:t>
            </a:r>
            <a:endParaRPr lang="el-GR" sz="1800" dirty="0">
              <a:effectLst/>
              <a:latin typeface="Arial" panose="020B0604020202020204" pitchFamily="34" charset="0"/>
              <a:ea typeface="Calibri" panose="020F0502020204030204" pitchFamily="34" charset="0"/>
            </a:endParaRPr>
          </a:p>
          <a:p>
            <a:endParaRPr lang="en-US" dirty="0"/>
          </a:p>
          <a:p>
            <a:r>
              <a:rPr lang="en-GB" dirty="0"/>
              <a:t>https://temasys.io/guides/developers/webrtc-ice-sorcery/</a:t>
            </a:r>
          </a:p>
          <a:p>
            <a:r>
              <a:rPr lang="en-GB" dirty="0"/>
              <a:t>https://www.html5rocks.com/en/tutorials/webrtc/infrastructure/</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81</a:t>
            </a:fld>
            <a:endParaRPr lang="el-GR"/>
          </a:p>
        </p:txBody>
      </p:sp>
    </p:spTree>
    <p:extLst>
      <p:ext uri="{BB962C8B-B14F-4D97-AF65-F5344CB8AC3E}">
        <p14:creationId xmlns:p14="http://schemas.microsoft.com/office/powerpoint/2010/main" val="1768082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dirty="0"/>
              <a:t>Με άλλα λόγια, το ICE θα </a:t>
            </a:r>
            <a:r>
              <a:rPr lang="el-GR" sz="1200" dirty="0" err="1"/>
              <a:t>χρησιμ-οποιήσει</a:t>
            </a:r>
            <a:r>
              <a:rPr lang="el-GR" sz="1200" dirty="0"/>
              <a:t> πρώτα το STUN με UDP για άμεση σύνδεση ομότιμων και, εάν αποτύχει, θα επιστρέψει σε έναν διακομιστή αναμετάδοσης </a:t>
            </a:r>
            <a:r>
              <a:rPr lang="en-US" sz="1200" dirty="0"/>
              <a:t>TURN</a:t>
            </a:r>
            <a:r>
              <a:rPr lang="el-GR" sz="1200" dirty="0"/>
              <a:t>. Η έκφραση «εύρεση υποψηφίων» αναφέρεται στη διαδικασία εύρεσης </a:t>
            </a:r>
            <a:r>
              <a:rPr lang="el-GR" sz="1200" dirty="0" err="1"/>
              <a:t>διεπαφών</a:t>
            </a:r>
            <a:r>
              <a:rPr lang="el-GR" sz="1200" dirty="0"/>
              <a:t> δικτύου και θυρών.</a:t>
            </a: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82</a:t>
            </a:fld>
            <a:endParaRPr lang="el-GR"/>
          </a:p>
        </p:txBody>
      </p:sp>
    </p:spTree>
    <p:extLst>
      <p:ext uri="{BB962C8B-B14F-4D97-AF65-F5344CB8AC3E}">
        <p14:creationId xmlns:p14="http://schemas.microsoft.com/office/powerpoint/2010/main" val="39801780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https://voximplant.com/blog/an-introduction-to-selective-forwarding-units</a:t>
            </a:r>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84</a:t>
            </a:fld>
            <a:endParaRPr lang="el-GR"/>
          </a:p>
        </p:txBody>
      </p:sp>
    </p:spTree>
    <p:extLst>
      <p:ext uri="{BB962C8B-B14F-4D97-AF65-F5344CB8AC3E}">
        <p14:creationId xmlns:p14="http://schemas.microsoft.com/office/powerpoint/2010/main" val="37172609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280160" indent="-365760" algn="just">
              <a:lnSpc>
                <a:spcPct val="150000"/>
              </a:lnSpc>
              <a:spcBef>
                <a:spcPts val="1200"/>
              </a:spcBef>
              <a:spcAft>
                <a:spcPts val="300"/>
              </a:spcAft>
            </a:pPr>
            <a:r>
              <a:rPr lang="el-GR" sz="1800" b="1" dirty="0">
                <a:solidFill>
                  <a:srgbClr val="000000"/>
                </a:solidFill>
                <a:effectLst/>
                <a:latin typeface="Arial" panose="020B0604020202020204" pitchFamily="34" charset="0"/>
                <a:ea typeface="Times New Roman" panose="02020603050405020304" pitchFamily="18" charset="0"/>
              </a:rPr>
              <a:t>8 Μονάδα Ελέγχου Πολλαπλών Σημείων</a:t>
            </a:r>
            <a:endParaRPr lang="el-GR" sz="1800" b="1" dirty="0">
              <a:effectLst/>
              <a:latin typeface="Arial" panose="020B0604020202020204" pitchFamily="34" charset="0"/>
              <a:ea typeface="Times New Roman" panose="02020603050405020304" pitchFamily="18"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Μια καλύτερη επιλογή για μεγάλο αριθμό τελικών σημείων είναι να χρησιμοποιήσουμε μια </a:t>
            </a:r>
            <a:r>
              <a:rPr lang="el-GR" sz="1800" u="sng" dirty="0">
                <a:solidFill>
                  <a:srgbClr val="000000"/>
                </a:solidFill>
                <a:effectLst/>
                <a:latin typeface="Arial" panose="020B0604020202020204" pitchFamily="34" charset="0"/>
                <a:ea typeface="Calibri" panose="020F0502020204030204" pitchFamily="34" charset="0"/>
                <a:hlinkClick r:id="rId3"/>
              </a:rPr>
              <a:t>μονάδα ελέγχου πολλαπλών σημείων</a:t>
            </a:r>
            <a:r>
              <a:rPr lang="el-GR" sz="1800" dirty="0">
                <a:solidFill>
                  <a:srgbClr val="000000"/>
                </a:solidFill>
                <a:effectLst/>
                <a:latin typeface="Arial" panose="020B0604020202020204" pitchFamily="34" charset="0"/>
                <a:ea typeface="Calibri" panose="020F0502020204030204" pitchFamily="34" charset="0"/>
              </a:rPr>
              <a:t> (MCU). Αυτός είναι ένας διακομιστής που λειτουργεί ως γέφυρα για τη διανομή πολυμέσων μεταξύ μεγάλου αριθμού συμμετεχόντων. Οι MCU μπορούν να αντιμετωπίσουν διαφορετικές αναλύσεις, κωδικοποιητές και ρυθμούς καρέ σε μια διάσκεψη βίντεο, να χειριστούν τη </a:t>
            </a:r>
            <a:r>
              <a:rPr lang="el-GR" sz="1800" dirty="0" err="1">
                <a:solidFill>
                  <a:srgbClr val="000000"/>
                </a:solidFill>
                <a:effectLst/>
                <a:latin typeface="Arial" panose="020B0604020202020204" pitchFamily="34" charset="0"/>
                <a:ea typeface="Calibri" panose="020F0502020204030204" pitchFamily="34" charset="0"/>
              </a:rPr>
              <a:t>διακωδικοποίηση</a:t>
            </a:r>
            <a:r>
              <a:rPr lang="el-GR" sz="1800" dirty="0">
                <a:solidFill>
                  <a:srgbClr val="000000"/>
                </a:solidFill>
                <a:effectLst/>
                <a:latin typeface="Arial" panose="020B0604020202020204" pitchFamily="34" charset="0"/>
                <a:ea typeface="Calibri" panose="020F0502020204030204" pitchFamily="34" charset="0"/>
              </a:rPr>
              <a:t>, να κάνουν εκλεκτική προώθηση ροής και να αναμίξουν ή να εγγράψουν ήχο και βίντεο. Για κλήσεις πολλών μερών, υπάρχουν ορισμένα ζητήματα που πρέπει να ληφθούν υπόψη, συγκεκριμένα πώς να προβάλλουμε πολλές εισόδους βίντεο και να συνδυάζουμε ήχο από πολλές πηγές. Οι πλατφόρμες cloud προσπαθούν επίσης να βελτιστοποιήσουν τη δρομολόγηση της κίνησης.</a:t>
            </a:r>
            <a:endParaRPr lang="el-GR" sz="1800" dirty="0">
              <a:effectLst/>
              <a:latin typeface="Arial" panose="020B0604020202020204" pitchFamily="34" charset="0"/>
              <a:ea typeface="Calibri" panose="020F0502020204030204" pitchFamily="34" charset="0"/>
            </a:endParaRPr>
          </a:p>
          <a:p>
            <a:pPr algn="just">
              <a:lnSpc>
                <a:spcPct val="150000"/>
              </a:lnSpc>
              <a:spcBef>
                <a:spcPts val="600"/>
              </a:spcBef>
              <a:spcAft>
                <a:spcPts val="600"/>
              </a:spcAft>
            </a:pPr>
            <a:r>
              <a:rPr lang="el-GR" sz="1800" dirty="0">
                <a:solidFill>
                  <a:srgbClr val="000000"/>
                </a:solidFill>
                <a:effectLst/>
                <a:latin typeface="Arial" panose="020B0604020202020204" pitchFamily="34" charset="0"/>
                <a:ea typeface="Calibri" panose="020F0502020204030204" pitchFamily="34" charset="0"/>
              </a:rPr>
              <a:t> </a:t>
            </a: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85</a:t>
            </a:fld>
            <a:endParaRPr lang="el-GR"/>
          </a:p>
        </p:txBody>
      </p:sp>
    </p:spTree>
    <p:extLst>
      <p:ext uri="{BB962C8B-B14F-4D97-AF65-F5344CB8AC3E}">
        <p14:creationId xmlns:p14="http://schemas.microsoft.com/office/powerpoint/2010/main" val="267964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MCU είναι ένα ακριβό στοιχείο υποδομής υψηλής έντασης υπολογισμού όταν χρησιμοποιείται σε ροές υψηλού εύρους ζώνης, όπως βίντεο. Η κωδικοποίηση σε πολλές αναλύσεις επιβαρύνει το CPU. Η κλίμακα MCU είναι υψηλότερη από το πλέγμα, αλλά η χωρητικότητα της CPU διακομιστή μπορεί να περιορίσει το μέγιστο μέγεθος διάσκεψης. Ένα άλλο μειονέκτημα: το MCU παρουσιάζει συνήθως την ίδια εικόνα σε όλους τους συμμετέχοντες. οι συμμετέχοντες έχουν περιορισμένη ευελιξία να αλλάξουν τη διάταξη πλακιδίων στην οθόνη τους χωρίς να παραμορφώσουν αυτήν την εικόνα.</a:t>
            </a:r>
          </a:p>
          <a:p>
            <a:endParaRPr lang="el-GR" dirty="0"/>
          </a:p>
          <a:p>
            <a:r>
              <a:rPr lang="el-GR" dirty="0"/>
              <a:t>Από την άλλη πλευρά, το MCU ανακουφίζει εντελώς τους πελάτες της τοπικής επεξεργασίας και είναι η πιο αποτελεσματική από όλες τις εναλλακτικές λύσεις στη χρήση του εύρους ζώνης.</a:t>
            </a:r>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86</a:t>
            </a:fld>
            <a:endParaRPr lang="el-GR"/>
          </a:p>
        </p:txBody>
      </p:sp>
    </p:spTree>
    <p:extLst>
      <p:ext uri="{BB962C8B-B14F-4D97-AF65-F5344CB8AC3E}">
        <p14:creationId xmlns:p14="http://schemas.microsoft.com/office/powerpoint/2010/main" val="15948886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87</a:t>
            </a:fld>
            <a:endParaRPr lang="el-GR"/>
          </a:p>
        </p:txBody>
      </p:sp>
    </p:spTree>
    <p:extLst>
      <p:ext uri="{BB962C8B-B14F-4D97-AF65-F5344CB8AC3E}">
        <p14:creationId xmlns:p14="http://schemas.microsoft.com/office/powerpoint/2010/main" val="1275637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88</a:t>
            </a:fld>
            <a:endParaRPr lang="el-GR"/>
          </a:p>
        </p:txBody>
      </p:sp>
    </p:spTree>
    <p:extLst>
      <p:ext uri="{BB962C8B-B14F-4D97-AF65-F5344CB8AC3E}">
        <p14:creationId xmlns:p14="http://schemas.microsoft.com/office/powerpoint/2010/main" val="31567883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89</a:t>
            </a:fld>
            <a:endParaRPr lang="el-GR"/>
          </a:p>
        </p:txBody>
      </p:sp>
    </p:spTree>
    <p:extLst>
      <p:ext uri="{BB962C8B-B14F-4D97-AF65-F5344CB8AC3E}">
        <p14:creationId xmlns:p14="http://schemas.microsoft.com/office/powerpoint/2010/main" val="11824857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90</a:t>
            </a:fld>
            <a:endParaRPr lang="el-GR"/>
          </a:p>
        </p:txBody>
      </p:sp>
    </p:spTree>
    <p:extLst>
      <p:ext uri="{BB962C8B-B14F-4D97-AF65-F5344CB8AC3E}">
        <p14:creationId xmlns:p14="http://schemas.microsoft.com/office/powerpoint/2010/main" val="293157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29448596-908F-48C7-A35A-60E6F8A14F3E}"/>
              </a:ext>
            </a:extLst>
          </p:cNvPr>
          <p:cNvSpPr>
            <a:spLocks noGrp="1" noRot="1" noChangeAspect="1" noChangeArrowheads="1" noTextEdit="1"/>
          </p:cNvSpPr>
          <p:nvPr>
            <p:ph type="sldImg"/>
          </p:nvPr>
        </p:nvSpPr>
        <p:spPr>
          <a:ln/>
        </p:spPr>
      </p:sp>
      <p:sp>
        <p:nvSpPr>
          <p:cNvPr id="557059" name="Rectangle 3">
            <a:extLst>
              <a:ext uri="{FF2B5EF4-FFF2-40B4-BE49-F238E27FC236}">
                <a16:creationId xmlns:a16="http://schemas.microsoft.com/office/drawing/2014/main" id="{979EA065-CA98-4C4F-824B-DF1F437159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Πέρα από τα οφέλη που μόλις αναφέρθηκαν, υπάρχουν και μειονεκτήματα.</a:t>
            </a:r>
          </a:p>
          <a:p>
            <a:endParaRPr lang="el-GR" altLang="el-GR">
              <a:latin typeface="Arial" panose="020B0604020202020204" pitchFamily="34" charset="0"/>
            </a:endParaRPr>
          </a:p>
          <a:p>
            <a:r>
              <a:rPr lang="el-GR" altLang="el-GR">
                <a:latin typeface="Arial" panose="020B0604020202020204" pitchFamily="34" charset="0"/>
              </a:rPr>
              <a:t>Τα μειονεκτήματα της χρήσης βιντεοδιάσκεψης είναι συγκεκριμένα. Σε πρώτο επίπεδο, όπως άλλωστε αναμένεται, υπολείπεται της πρόσωπο με πρόσωπο επικοινωνίας. Τα οφέλη όμως που προκύπτουν, και αναλύθηκαν μόλις, είναι σημαντικά και αμβλύνουν το μειονέκτημα αυτό.   Το  να γνωρίζονται ήδη οι συμμετέχοντες και να υπάρχει οικειότητα μεταξύ τους, βοηθά σημαντικά στην επιτυχία μίας συνάντησης μέσω βιντεοδιάσκεψης. Έτσι, εάν υπάρχει συχνή συνεργασία, είναι θεμιτό η πρώτη συνάντηση γνωριμίας να πραγματοποιείται πρόσωπο με πρόσωπο. Επίσης, η τακτική πρόσωπο με πρόσωπο συνάντηση, για παράδειγμα μία ή δύο φορές το χρόνο βοηθά.</a:t>
            </a:r>
          </a:p>
          <a:p>
            <a:endParaRPr lang="el-GR" altLang="el-GR">
              <a:latin typeface="Arial" panose="020B0604020202020204" pitchFamily="34" charset="0"/>
            </a:endParaRPr>
          </a:p>
          <a:p>
            <a:r>
              <a:rPr lang="el-GR" altLang="el-GR">
                <a:latin typeface="Arial" panose="020B0604020202020204" pitchFamily="34" charset="0"/>
              </a:rPr>
              <a:t>Για να οργανωθεί μία βιντεοδιάσκεψη απαιτείται η αντίστοιχη οργανωτική υποστήριξη σχετικά με τη διαθεσιμότητα των συμμετεχόντων. Αυτό δεν αποτελεί ιδιαίτερο μειονέκτημα, καθώς η αντίστοιχη οργάνωση απαιτείται και για τις πρόσωπο με πρόσωπο συναντήσεις.</a:t>
            </a:r>
          </a:p>
          <a:p>
            <a:r>
              <a:rPr lang="el-GR" altLang="el-GR">
                <a:latin typeface="Arial" panose="020B0604020202020204" pitchFamily="34" charset="0"/>
              </a:rPr>
              <a:t>Οι συμμετέχοντες πρέπει να είναι εξοικειωμένοι τόσο με τον τεχνικό εξοπλισμό, όσο και με τα κοινωνικά πρωτόκολλα, δηλαδή τον τρόπο που συνδιαλέγονται μέσω της βιντεοδιάσκεψης.</a:t>
            </a:r>
          </a:p>
          <a:p>
            <a:endParaRPr lang="el-GR" altLang="el-GR">
              <a:latin typeface="Arial" panose="020B0604020202020204" pitchFamily="34" charset="0"/>
            </a:endParaRPr>
          </a:p>
          <a:p>
            <a:r>
              <a:rPr lang="el-GR" altLang="el-GR">
                <a:latin typeface="Arial" panose="020B0604020202020204" pitchFamily="34" charset="0"/>
              </a:rPr>
              <a:t>Όταν συμμετέχουν πολλά άτομα σε μία βιντεοδιάσκεψη, είναι πολύ σημαντικό να έχει ορισθεί ένας συντονιστής που να καθορίζει ποιος παίρνει το λόγο. Εάν οι συμμετέχοντες μιλάνε όλοι μαζί και επικαλύπτει ο ένας τον άλλο τότε ο βαθμός επικοινωνίας δεν είναι αποδεκτός και η βιντεοδιάσκεψη θα αποτύχει.</a:t>
            </a:r>
          </a:p>
          <a:p>
            <a:endParaRPr lang="el-GR" altLang="el-GR">
              <a:latin typeface="Arial" panose="020B0604020202020204" pitchFamily="34" charset="0"/>
            </a:endParaRPr>
          </a:p>
          <a:p>
            <a:r>
              <a:rPr lang="el-GR" altLang="el-GR">
                <a:latin typeface="Arial" panose="020B0604020202020204" pitchFamily="34" charset="0"/>
              </a:rPr>
              <a:t>Επίσης, εάν υπάρχουν τεχνικά προβλήματα τότε πάλι ο βαθμός επικοινωνίας δεν είναι αποδεκτός. Έτσι, είναι πολύ σημαντικό να παρακολουθεί τη βιντεοδιάσκεψη και ένας τεχνικός ώστε να μπορεί να επεμβαίνει και να λύνει τα όποια τεχνικά προβλήματα εμφανίζονται. Ειδικά, όταν οι συνομιλητές δεν είναι εξοικειωμένοι με τη χρησιμοποιούμενη τεχνολογία, απαιτείται να υποστηρίζονται από έναν τεχνικό ο οποίος θα βρίσκεται δίπλα τους.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91</a:t>
            </a:fld>
            <a:endParaRPr lang="el-GR"/>
          </a:p>
        </p:txBody>
      </p:sp>
    </p:spTree>
    <p:extLst>
      <p:ext uri="{BB962C8B-B14F-4D97-AF65-F5344CB8AC3E}">
        <p14:creationId xmlns:p14="http://schemas.microsoft.com/office/powerpoint/2010/main" val="10949342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a:t>Το </a:t>
            </a:r>
            <a:r>
              <a:rPr lang="el-GR" sz="1200" dirty="0" err="1"/>
              <a:t>Simulcast</a:t>
            </a:r>
            <a:r>
              <a:rPr lang="el-GR" sz="1200" dirty="0"/>
              <a:t> ανακουφίζει το πρόβλημα του Ελάχιστου  </a:t>
            </a:r>
            <a:r>
              <a:rPr lang="en-US" sz="1200" dirty="0"/>
              <a:t> </a:t>
            </a:r>
            <a:r>
              <a:rPr lang="el-GR" sz="1200" dirty="0"/>
              <a:t>Κοινού Εύρους Ζώνης. </a:t>
            </a:r>
          </a:p>
          <a:p>
            <a:r>
              <a:rPr lang="el-GR" sz="1200" dirty="0"/>
              <a:t>Κάθε πελάτης έχει πρόσβαση στις ροές υψηλότερης ποιότητας που μπορεί να υποστηρίζει το εύρος ζώνης του τοπικού δικτύου. </a:t>
            </a:r>
          </a:p>
          <a:p>
            <a:r>
              <a:rPr lang="el-GR" sz="1200" dirty="0"/>
              <a:t>Οι περιορισμοί ποιότητας επηρεάζουν μόνο τις ροές που μεταδίδονται από πελάτες που συνδέονται με δίκτυα με χαμηλή απόδοση.</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92</a:t>
            </a:fld>
            <a:endParaRPr lang="el-GR"/>
          </a:p>
        </p:txBody>
      </p:sp>
    </p:spTree>
    <p:extLst>
      <p:ext uri="{BB962C8B-B14F-4D97-AF65-F5344CB8AC3E}">
        <p14:creationId xmlns:p14="http://schemas.microsoft.com/office/powerpoint/2010/main" val="7093791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https://voximplant.com/blog/an-introduction-to-selective-forwarding-units</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9213FB35-C205-4F4A-A448-5F8FE2799ED4}" type="slidenum">
              <a:rPr lang="el-GR" smtClean="0"/>
              <a:pPr>
                <a:defRPr/>
              </a:pPr>
              <a:t>93</a:t>
            </a:fld>
            <a:endParaRPr lang="el-GR"/>
          </a:p>
        </p:txBody>
      </p:sp>
    </p:spTree>
    <p:extLst>
      <p:ext uri="{BB962C8B-B14F-4D97-AF65-F5344CB8AC3E}">
        <p14:creationId xmlns:p14="http://schemas.microsoft.com/office/powerpoint/2010/main" val="8529902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57347"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44036" name="Θέση αριθμού διαφάνειας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86D43-C2B7-4643-BAE5-E596C87CAE0D}" type="slidenum">
              <a:rPr lang="el-GR" smtClean="0"/>
              <a:pPr fontAlgn="base">
                <a:spcBef>
                  <a:spcPct val="0"/>
                </a:spcBef>
                <a:spcAft>
                  <a:spcPct val="0"/>
                </a:spcAft>
                <a:defRPr/>
              </a:pPr>
              <a:t>100</a:t>
            </a:fld>
            <a:endParaRPr lang="el-GR"/>
          </a:p>
        </p:txBody>
      </p:sp>
    </p:spTree>
    <p:extLst>
      <p:ext uri="{BB962C8B-B14F-4D97-AF65-F5344CB8AC3E}">
        <p14:creationId xmlns:p14="http://schemas.microsoft.com/office/powerpoint/2010/main" val="336739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E1EA2FD5-4F3A-4E99-B95F-3F62AEAA42CB}"/>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5EE709D5-DB54-4873-B388-B7A4BF28A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Όπως ήδη αναφέρθηκε τα τερματικά </a:t>
            </a:r>
            <a:r>
              <a:rPr lang="el-GR" altLang="el-GR" dirty="0" err="1">
                <a:latin typeface="Arial" panose="020B0604020202020204" pitchFamily="34" charset="0"/>
              </a:rPr>
              <a:t>βιντεοδιάσκεψης</a:t>
            </a:r>
            <a:r>
              <a:rPr lang="el-GR" altLang="el-GR" dirty="0">
                <a:latin typeface="Arial" panose="020B0604020202020204" pitchFamily="34" charset="0"/>
              </a:rPr>
              <a:t> διακρίνονται σε 3 κατηγορίες: Πρώτη κατηγορία είναι οι αυτόνομες συσκευές οι οποίες προορίζονται για προσωπική χρήση. Δεύτερη κατηγορία είναι οι προσωπικοί υπολογιστές στους οποίους έχει εγκατασταθεί κατάλληλο λογισμικό </a:t>
            </a:r>
            <a:r>
              <a:rPr lang="el-GR" altLang="el-GR" dirty="0" err="1">
                <a:latin typeface="Arial" panose="020B0604020202020204" pitchFamily="34" charset="0"/>
              </a:rPr>
              <a:t>βιντεοδιάσκεψης</a:t>
            </a:r>
            <a:r>
              <a:rPr lang="el-GR" altLang="el-GR" dirty="0">
                <a:latin typeface="Arial" panose="020B0604020202020204" pitchFamily="34" charset="0"/>
              </a:rPr>
              <a:t> μαζί με κάποιο βασικό εξοπλισμό, που επίσης προορίζονται για προσωπική χρήση. Τρίτη  κατηγορία είναι  οι  συσκευές δωματίου οι οποίες προορίζονται για χρήση από ομάδες χρηστών.</a:t>
            </a:r>
          </a:p>
        </p:txBody>
      </p:sp>
    </p:spTree>
    <p:extLst>
      <p:ext uri="{BB962C8B-B14F-4D97-AF65-F5344CB8AC3E}">
        <p14:creationId xmlns:p14="http://schemas.microsoft.com/office/powerpoint/2010/main" val="302536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rgbClr val="0089D0"/>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72FB85C9-ABCA-4B35-951C-02984117C70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a:spLocks noGrp="1"/>
          </p:cNvSpPr>
          <p:nvPr>
            <p:ph type="sldNum" sz="quarter" idx="10"/>
          </p:nvPr>
        </p:nvSpPr>
        <p:spPr/>
        <p:txBody>
          <a:bodyPr/>
          <a:lstStyle>
            <a:lvl1pPr>
              <a:defRPr/>
            </a:lvl1pPr>
          </a:lstStyle>
          <a:p>
            <a:pPr>
              <a:defRPr/>
            </a:pPr>
            <a:fld id="{97587AE8-D38C-4567-B158-3483FCE40B4F}"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Κεφαλίδα ενότητας">
    <p:spTree>
      <p:nvGrpSpPr>
        <p:cNvPr id="1" name=""/>
        <p:cNvGrpSpPr/>
        <p:nvPr/>
      </p:nvGrpSpPr>
      <p:grpSpPr>
        <a:xfrm>
          <a:off x="0" y="0"/>
          <a:ext cx="0" cy="0"/>
          <a:chOff x="0" y="0"/>
          <a:chExt cx="0" cy="0"/>
        </a:xfrm>
      </p:grpSpPr>
      <p:pic>
        <p:nvPicPr>
          <p:cNvPr id="4" name="Εικόνα 5"/>
          <p:cNvPicPr>
            <a:picLocks noChangeAspect="1"/>
          </p:cNvPicPr>
          <p:nvPr userDrawn="1"/>
        </p:nvPicPr>
        <p:blipFill>
          <a:blip r:embed="rId2" cstate="print"/>
          <a:srcRect/>
          <a:stretch>
            <a:fillRect/>
          </a:stretch>
        </p:blipFill>
        <p:spPr bwMode="auto">
          <a:xfrm>
            <a:off x="539750" y="506413"/>
            <a:ext cx="4602163" cy="1150937"/>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4" name="Slide Number Placeholder 4"/>
          <p:cNvSpPr txBox="1">
            <a:spLocks/>
          </p:cNvSpPr>
          <p:nvPr userDrawn="1"/>
        </p:nvSpPr>
        <p:spPr>
          <a:xfrm>
            <a:off x="0" y="6453188"/>
            <a:ext cx="533400" cy="244475"/>
          </a:xfrm>
          <a:prstGeom prst="rect">
            <a:avLst/>
          </a:prstGeom>
          <a:solidFill>
            <a:schemeClr val="accent6">
              <a:lumMod val="60000"/>
              <a:lumOff val="40000"/>
            </a:schemeClr>
          </a:solidFill>
        </p:spPr>
        <p:txBody>
          <a:bodyPr anchor="ctr">
            <a:normAutofit fontScale="85000" lnSpcReduction="20000"/>
          </a:bodyPr>
          <a:lstStyle>
            <a:lvl1pPr>
              <a:defRPr>
                <a:solidFill>
                  <a:srgbClr val="FFFFFF"/>
                </a:solidFill>
              </a:defRPr>
            </a:lvl1pPr>
          </a:lstStyle>
          <a:p>
            <a:pPr algn="ctr" fontAlgn="auto">
              <a:spcBef>
                <a:spcPts val="0"/>
              </a:spcBef>
              <a:spcAft>
                <a:spcPts val="0"/>
              </a:spcAft>
              <a:defRPr/>
            </a:pPr>
            <a:fld id="{EBD64411-0C6E-47CF-A390-D2878C7AD301}" type="slidenum">
              <a:rPr lang="en-US" sz="1400" b="1" smtClean="0">
                <a:latin typeface="+mn-lt"/>
                <a:cs typeface="+mn-cs"/>
              </a:rPr>
              <a:pPr algn="ctr" fontAlgn="auto">
                <a:spcBef>
                  <a:spcPts val="0"/>
                </a:spcBef>
                <a:spcAft>
                  <a:spcPts val="0"/>
                </a:spcAft>
                <a:defRPr/>
              </a:pPr>
              <a:t>‹#›</a:t>
            </a:fld>
            <a:endParaRPr lang="en-US" sz="1400" b="1" dirty="0">
              <a:latin typeface="+mn-lt"/>
              <a:cs typeface="+mn-cs"/>
            </a:endParaRPr>
          </a:p>
        </p:txBody>
      </p:sp>
      <p:sp>
        <p:nvSpPr>
          <p:cNvPr id="24" name="Rectangle 2"/>
          <p:cNvSpPr>
            <a:spLocks noGrp="1"/>
          </p:cNvSpPr>
          <p:nvPr>
            <p:ph type="title"/>
          </p:nvPr>
        </p:nvSpPr>
        <p:spPr/>
        <p:txBody>
          <a:bodyPr/>
          <a:lstStyle/>
          <a:p>
            <a:r>
              <a:rPr lang="el-GR" noProof="1"/>
              <a:t>Kλικ για επεξεργασία του τίτλου</a:t>
            </a:r>
            <a:endParaRPr lang="en-US" dirty="0"/>
          </a:p>
        </p:txBody>
      </p:sp>
      <p:sp>
        <p:nvSpPr>
          <p:cNvPr id="12" name="Rectangle 3"/>
          <p:cNvSpPr>
            <a:spLocks noGrp="1"/>
          </p:cNvSpPr>
          <p:nvPr>
            <p:ph type="body" idx="1"/>
          </p:nvPr>
        </p:nvSpPr>
        <p:spPr/>
        <p:txBody>
          <a:bodyPr/>
          <a:lstStyle/>
          <a:p>
            <a:pPr lvl="0"/>
            <a:r>
              <a:rPr lang="el-GR" noProof="1"/>
              <a:t>Kλικ για επεξεργασία των στυλ του υποδείγματος</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buClr>
                <a:srgbClr val="0089D0"/>
              </a:buClr>
              <a:defRPr/>
            </a:lvl1pPr>
            <a:lvl2pPr>
              <a:spcBef>
                <a:spcPts val="1200"/>
              </a:spcBef>
              <a:buClr>
                <a:srgbClr val="0089D0"/>
              </a:buClr>
              <a:defRPr/>
            </a:lvl2pPr>
            <a:lvl3pPr>
              <a:spcBef>
                <a:spcPts val="1200"/>
              </a:spcBef>
              <a:buClr>
                <a:srgbClr val="0089D0"/>
              </a:buClr>
              <a:defRPr/>
            </a:lvl3pPr>
            <a:lvl4pPr>
              <a:spcBef>
                <a:spcPts val="1200"/>
              </a:spcBef>
              <a:buClr>
                <a:srgbClr val="0089D0"/>
              </a:buClr>
              <a:defRPr/>
            </a:lvl4pPr>
            <a:lvl5pPr>
              <a:spcBef>
                <a:spcPts val="1200"/>
              </a:spcBef>
              <a:buClr>
                <a:srgbClr val="0089D0"/>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a:xfrm>
            <a:off x="107504" y="6381328"/>
            <a:ext cx="8928992" cy="365125"/>
          </a:xfrm>
        </p:spPr>
        <p:txBody>
          <a:bodyPr/>
          <a:lstStyle>
            <a:lvl1pPr algn="ctr">
              <a:defRPr/>
            </a:lvl1pPr>
          </a:lstStyle>
          <a:p>
            <a:pPr>
              <a:defRPr/>
            </a:pPr>
            <a:fld id="{0DA940F4-2900-4377-A725-F8EBF631B80C}" type="slidenum">
              <a:rPr lang="el-GR" smtClean="0"/>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16632"/>
            <a:ext cx="7772400" cy="1362075"/>
          </a:xfrm>
        </p:spPr>
        <p:txBody>
          <a:bodyPr anchor="t"/>
          <a:lstStyle>
            <a:lvl1pPr algn="ctr">
              <a:defRPr sz="4000" b="1" cap="none" baseline="0"/>
            </a:lvl1pPr>
          </a:lstStyle>
          <a:p>
            <a:r>
              <a:rPr lang="el-GR" dirty="0"/>
              <a:t>Στυλ κύριου τίτλου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buClr>
                <a:srgbClr val="0089D0"/>
              </a:buClr>
              <a:defRPr sz="2800"/>
            </a:lvl1pPr>
            <a:lvl2pPr>
              <a:buClr>
                <a:srgbClr val="0089D0"/>
              </a:buClr>
              <a:defRPr sz="2400"/>
            </a:lvl2pPr>
            <a:lvl3pPr>
              <a:buClr>
                <a:srgbClr val="0089D0"/>
              </a:buClr>
              <a:defRPr sz="2000"/>
            </a:lvl3pPr>
            <a:lvl4pPr>
              <a:buClr>
                <a:srgbClr val="0089D0"/>
              </a:buClr>
              <a:defRPr sz="1800"/>
            </a:lvl4pPr>
            <a:lvl5pPr>
              <a:buClr>
                <a:srgbClr val="0089D0"/>
              </a:buCl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46035FB-7540-4429-82BD-70348707035E}"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buClr>
                <a:srgbClr val="0089D0"/>
              </a:buClr>
              <a:defRPr sz="2400"/>
            </a:lvl1pPr>
            <a:lvl2pPr>
              <a:buClr>
                <a:srgbClr val="0089D0"/>
              </a:buClr>
              <a:defRPr sz="2000"/>
            </a:lvl2pPr>
            <a:lvl3pPr>
              <a:buClr>
                <a:srgbClr val="0089D0"/>
              </a:buClr>
              <a:defRPr sz="1800"/>
            </a:lvl3pPr>
            <a:lvl4pPr>
              <a:buClr>
                <a:srgbClr val="0089D0"/>
              </a:buClr>
              <a:defRPr sz="1600"/>
            </a:lvl4pPr>
            <a:lvl5pPr>
              <a:buClr>
                <a:srgbClr val="0089D0"/>
              </a:buCl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7" name="Θέση αριθμού διαφάνειας 5"/>
          <p:cNvSpPr>
            <a:spLocks noGrp="1"/>
          </p:cNvSpPr>
          <p:nvPr>
            <p:ph type="sldNum" sz="quarter" idx="10"/>
          </p:nvPr>
        </p:nvSpPr>
        <p:spPr/>
        <p:txBody>
          <a:bodyPr/>
          <a:lstStyle>
            <a:lvl1pPr>
              <a:defRPr/>
            </a:lvl1pPr>
          </a:lstStyle>
          <a:p>
            <a:pPr>
              <a:defRPr/>
            </a:pPr>
            <a:fld id="{644DEAEC-20EC-40BD-B5D4-AF59D1625347}"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αριθμού διαφάνειας 5"/>
          <p:cNvSpPr>
            <a:spLocks noGrp="1"/>
          </p:cNvSpPr>
          <p:nvPr>
            <p:ph type="sldNum" sz="quarter" idx="10"/>
          </p:nvPr>
        </p:nvSpPr>
        <p:spPr/>
        <p:txBody>
          <a:bodyPr/>
          <a:lstStyle>
            <a:lvl1pPr>
              <a:defRPr/>
            </a:lvl1pPr>
          </a:lstStyle>
          <a:p>
            <a:pPr>
              <a:defRPr/>
            </a:pPr>
            <a:fld id="{AED75A2F-9B5A-4DE0-8ACA-AC8FECE0AF54}"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DE8A465D-0F10-44BC-AB37-3C06BC24576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96D67664-C06E-4B48-A5FE-B8B88E8CD926}"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25" name="Τίτλος 1"/>
          <p:cNvSpPr>
            <a:spLocks noGrp="1"/>
          </p:cNvSpPr>
          <p:nvPr>
            <p:ph type="title"/>
          </p:nvPr>
        </p:nvSpPr>
        <p:spPr>
          <a:xfrm>
            <a:off x="457200" y="274638"/>
            <a:ext cx="8229600" cy="1143000"/>
          </a:xfrm>
        </p:spPr>
        <p:txBody>
          <a:bodyPr/>
          <a:lstStyle/>
          <a:p>
            <a:r>
              <a:rPr lang="el-GR" dirty="0"/>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0D9283AC-174C-4C30-923C-393CCC8CFD9C}"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F333A10B-CB89-4F94-923E-773C67437070}"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2" r:id="rId12"/>
    <p:sldLayoutId id="2147483903" r:id="rId13"/>
  </p:sldLayoutIdLst>
  <p:hf hdr="0" ftr="0" dt="0"/>
  <p:txStyles>
    <p:titleStyle>
      <a:lvl1pPr algn="ctr" rtl="0" eaLnBrk="0" fontAlgn="base" hangingPunct="0">
        <a:spcBef>
          <a:spcPct val="0"/>
        </a:spcBef>
        <a:spcAft>
          <a:spcPct val="0"/>
        </a:spcAft>
        <a:defRPr sz="4400" b="1" kern="1200">
          <a:solidFill>
            <a:srgbClr val="0089D0"/>
          </a:solidFill>
          <a:latin typeface="+mj-lt"/>
          <a:ea typeface="+mj-ea"/>
          <a:cs typeface="+mj-cs"/>
        </a:defRPr>
      </a:lvl1pPr>
      <a:lvl2pPr algn="ctr" rtl="0" eaLnBrk="0" fontAlgn="base" hangingPunct="0">
        <a:spcBef>
          <a:spcPct val="0"/>
        </a:spcBef>
        <a:spcAft>
          <a:spcPct val="0"/>
        </a:spcAft>
        <a:defRPr sz="4400" b="1">
          <a:solidFill>
            <a:srgbClr val="0089D0"/>
          </a:solidFill>
          <a:latin typeface="Calibri" pitchFamily="34" charset="0"/>
        </a:defRPr>
      </a:lvl2pPr>
      <a:lvl3pPr algn="ctr" rtl="0" eaLnBrk="0" fontAlgn="base" hangingPunct="0">
        <a:spcBef>
          <a:spcPct val="0"/>
        </a:spcBef>
        <a:spcAft>
          <a:spcPct val="0"/>
        </a:spcAft>
        <a:defRPr sz="4400" b="1">
          <a:solidFill>
            <a:srgbClr val="0089D0"/>
          </a:solidFill>
          <a:latin typeface="Calibri" pitchFamily="34" charset="0"/>
        </a:defRPr>
      </a:lvl3pPr>
      <a:lvl4pPr algn="ctr" rtl="0" eaLnBrk="0" fontAlgn="base" hangingPunct="0">
        <a:spcBef>
          <a:spcPct val="0"/>
        </a:spcBef>
        <a:spcAft>
          <a:spcPct val="0"/>
        </a:spcAft>
        <a:defRPr sz="4400" b="1">
          <a:solidFill>
            <a:srgbClr val="0089D0"/>
          </a:solidFill>
          <a:latin typeface="Calibri" pitchFamily="34" charset="0"/>
        </a:defRPr>
      </a:lvl4pPr>
      <a:lvl5pPr algn="ctr" rtl="0" eaLnBrk="0" fontAlgn="base" hangingPunct="0">
        <a:spcBef>
          <a:spcPct val="0"/>
        </a:spcBef>
        <a:spcAft>
          <a:spcPct val="0"/>
        </a:spcAft>
        <a:defRPr sz="4400" b="1">
          <a:solidFill>
            <a:srgbClr val="0089D0"/>
          </a:solidFill>
          <a:latin typeface="Calibri" pitchFamily="34" charset="0"/>
        </a:defRPr>
      </a:lvl5pPr>
      <a:lvl6pPr marL="457200" algn="ctr" rtl="0" fontAlgn="base">
        <a:spcBef>
          <a:spcPct val="0"/>
        </a:spcBef>
        <a:spcAft>
          <a:spcPct val="0"/>
        </a:spcAft>
        <a:defRPr sz="4400" b="1">
          <a:solidFill>
            <a:srgbClr val="0089D0"/>
          </a:solidFill>
          <a:latin typeface="Calibri" pitchFamily="34" charset="0"/>
        </a:defRPr>
      </a:lvl6pPr>
      <a:lvl7pPr marL="914400" algn="ctr" rtl="0" fontAlgn="base">
        <a:spcBef>
          <a:spcPct val="0"/>
        </a:spcBef>
        <a:spcAft>
          <a:spcPct val="0"/>
        </a:spcAft>
        <a:defRPr sz="4400" b="1">
          <a:solidFill>
            <a:srgbClr val="0089D0"/>
          </a:solidFill>
          <a:latin typeface="Calibri" pitchFamily="34" charset="0"/>
        </a:defRPr>
      </a:lvl7pPr>
      <a:lvl8pPr marL="1371600" algn="ctr" rtl="0" fontAlgn="base">
        <a:spcBef>
          <a:spcPct val="0"/>
        </a:spcBef>
        <a:spcAft>
          <a:spcPct val="0"/>
        </a:spcAft>
        <a:defRPr sz="4400" b="1">
          <a:solidFill>
            <a:srgbClr val="0089D0"/>
          </a:solidFill>
          <a:latin typeface="Calibri" pitchFamily="34" charset="0"/>
        </a:defRPr>
      </a:lvl8pPr>
      <a:lvl9pPr marL="1828800" algn="ctr" rtl="0" fontAlgn="base">
        <a:spcBef>
          <a:spcPct val="0"/>
        </a:spcBef>
        <a:spcAft>
          <a:spcPct val="0"/>
        </a:spcAft>
        <a:defRPr sz="4400" b="1">
          <a:solidFill>
            <a:srgbClr val="0089D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shivaranjan.com/shivaupload/windowslivewriter/"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electronicsoutfitter.com/images/items/880/135880-ac850.jp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www.best4systems.co.uk/_images/products/MotionMedia_mm225_F.jpg" TargetMode="Externa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8.wmf"/><Relationship Id="rId5" Type="http://schemas.openxmlformats.org/officeDocument/2006/relationships/image" Target="../media/image33.wmf"/><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vcon.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osflash.org/red5"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hyperlink" Target="http://www.wowzamedia.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3.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ikoula.com/en/dedicated-server/power-m" TargetMode="External"/><Relationship Id="rId2" Type="http://schemas.openxmlformats.org/officeDocument/2006/relationships/hyperlink" Target="https://jitsi.org/jitsi-videobridge-performance-evalu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06340F7-AFF8-4DBB-8847-AB214600E4F6}"/>
              </a:ext>
            </a:extLst>
          </p:cNvPr>
          <p:cNvSpPr>
            <a:spLocks noGrp="1"/>
          </p:cNvSpPr>
          <p:nvPr>
            <p:ph type="ctrTitle"/>
          </p:nvPr>
        </p:nvSpPr>
        <p:spPr/>
        <p:txBody>
          <a:bodyPr/>
          <a:lstStyle/>
          <a:p>
            <a:r>
              <a:rPr lang="el-GR" dirty="0"/>
              <a:t>Εισαγωγή στις τεχνολογίες </a:t>
            </a:r>
            <a:r>
              <a:rPr lang="el-GR" dirty="0" err="1"/>
              <a:t>βιντεοδιάσκεψης</a:t>
            </a:r>
            <a:endParaRPr lang="el-GR" dirty="0"/>
          </a:p>
        </p:txBody>
      </p:sp>
      <p:sp>
        <p:nvSpPr>
          <p:cNvPr id="5" name="Υπότιτλος 4">
            <a:extLst>
              <a:ext uri="{FF2B5EF4-FFF2-40B4-BE49-F238E27FC236}">
                <a16:creationId xmlns:a16="http://schemas.microsoft.com/office/drawing/2014/main" id="{D0AA42CB-D20E-4FBA-AD88-02E8F95E3CEF}"/>
              </a:ext>
            </a:extLst>
          </p:cNvPr>
          <p:cNvSpPr>
            <a:spLocks noGrp="1"/>
          </p:cNvSpPr>
          <p:nvPr>
            <p:ph type="subTitle" idx="1"/>
          </p:nvPr>
        </p:nvSpPr>
        <p:spPr/>
        <p:txBody>
          <a:bodyPr/>
          <a:lstStyle/>
          <a:p>
            <a:r>
              <a:rPr lang="el-GR" sz="2400" dirty="0"/>
              <a:t>Πολυμέσα και Ασύρματη Δικτύωση</a:t>
            </a:r>
          </a:p>
          <a:p>
            <a:r>
              <a:rPr lang="el-GR" sz="2400" dirty="0"/>
              <a:t>Δικτύωση πολυμέσων</a:t>
            </a:r>
          </a:p>
          <a:p>
            <a:r>
              <a:rPr lang="el-GR" sz="2000" dirty="0"/>
              <a:t>Ομάδα ασκήσεων Α3</a:t>
            </a:r>
          </a:p>
          <a:p>
            <a:r>
              <a:rPr lang="el-GR" sz="2000" dirty="0"/>
              <a:t>Παντελής Μπαλαούρας</a:t>
            </a:r>
          </a:p>
        </p:txBody>
      </p:sp>
      <p:pic>
        <p:nvPicPr>
          <p:cNvPr id="6" name="Εικόνα 5">
            <a:extLst>
              <a:ext uri="{FF2B5EF4-FFF2-40B4-BE49-F238E27FC236}">
                <a16:creationId xmlns:a16="http://schemas.microsoft.com/office/drawing/2014/main" id="{FA4F1A7F-1838-44D6-8A25-183ED3D9DDF7}"/>
              </a:ext>
            </a:extLst>
          </p:cNvPr>
          <p:cNvPicPr>
            <a:picLocks noChangeAspect="1"/>
          </p:cNvPicPr>
          <p:nvPr/>
        </p:nvPicPr>
        <p:blipFill>
          <a:blip r:embed="rId3" cstate="print"/>
          <a:srcRect/>
          <a:stretch>
            <a:fillRect/>
          </a:stretch>
        </p:blipFill>
        <p:spPr bwMode="auto">
          <a:xfrm>
            <a:off x="2270918" y="643731"/>
            <a:ext cx="4602163" cy="1150937"/>
          </a:xfrm>
          <a:prstGeom prst="rect">
            <a:avLst/>
          </a:prstGeom>
          <a:noFill/>
          <a:ln w="9525">
            <a:noFill/>
            <a:miter lim="800000"/>
            <a:headEnd/>
            <a:tailEnd/>
          </a:ln>
        </p:spPr>
      </p:pic>
    </p:spTree>
    <p:extLst>
      <p:ext uri="{BB962C8B-B14F-4D97-AF65-F5344CB8AC3E}">
        <p14:creationId xmlns:p14="http://schemas.microsoft.com/office/powerpoint/2010/main" val="427268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58BCEA30-D6EE-482C-BA2F-19702EFFEE04}"/>
              </a:ext>
            </a:extLst>
          </p:cNvPr>
          <p:cNvSpPr>
            <a:spLocks noGrp="1" noChangeArrowheads="1"/>
          </p:cNvSpPr>
          <p:nvPr>
            <p:ph type="ctrTitle" idx="4294967295"/>
          </p:nvPr>
        </p:nvSpPr>
        <p:spPr>
          <a:xfrm>
            <a:off x="685800" y="2130425"/>
            <a:ext cx="7772400" cy="1470025"/>
          </a:xfrm>
        </p:spPr>
        <p:txBody>
          <a:bodyPr/>
          <a:lstStyle/>
          <a:p>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3200">
                <a:solidFill>
                  <a:schemeClr val="hlink"/>
                </a:solidFill>
              </a:rPr>
            </a:br>
            <a:r>
              <a:rPr lang="el-GR" altLang="el-GR" sz="3200">
                <a:solidFill>
                  <a:schemeClr val="hlink"/>
                </a:solidFill>
              </a:rPr>
              <a:t> </a:t>
            </a:r>
            <a:r>
              <a:rPr lang="el-GR" altLang="el-GR">
                <a:solidFill>
                  <a:schemeClr val="tx1"/>
                </a:solidFill>
              </a:rPr>
              <a:t>Απαραίτητος εξοπλισμός</a:t>
            </a:r>
          </a:p>
        </p:txBody>
      </p:sp>
      <p:sp>
        <p:nvSpPr>
          <p:cNvPr id="434179" name="Rectangle 3">
            <a:extLst>
              <a:ext uri="{FF2B5EF4-FFF2-40B4-BE49-F238E27FC236}">
                <a16:creationId xmlns:a16="http://schemas.microsoft.com/office/drawing/2014/main" id="{472C6CAF-413A-4D3C-99AE-529BCE36DD06}"/>
              </a:ext>
            </a:extLst>
          </p:cNvPr>
          <p:cNvSpPr>
            <a:spLocks noGrp="1" noChangeArrowheads="1"/>
          </p:cNvSpPr>
          <p:nvPr>
            <p:ph type="subTitle" idx="4294967295"/>
          </p:nvPr>
        </p:nvSpPr>
        <p:spPr>
          <a:xfrm>
            <a:off x="1042988" y="4149725"/>
            <a:ext cx="7850187" cy="1752600"/>
          </a:xfrm>
        </p:spPr>
        <p:txBody>
          <a:bodyPr/>
          <a:lstStyle/>
          <a:p>
            <a:pPr marL="0" indent="0"/>
            <a:r>
              <a:rPr lang="el-GR" altLang="el-GR" sz="2800"/>
              <a:t> Προσωπικές συσκευές βιντεοδιάσκεψης</a:t>
            </a:r>
            <a:endParaRPr lang="en-US" altLang="el-GR" sz="2800"/>
          </a:p>
          <a:p>
            <a:pPr marL="0" indent="0"/>
            <a:r>
              <a:rPr lang="el-GR" altLang="el-GR" sz="2800"/>
              <a:t> Εξοπλισμός Η/Υ</a:t>
            </a:r>
          </a:p>
          <a:p>
            <a:pPr marL="0" indent="0"/>
            <a:r>
              <a:rPr lang="el-GR" altLang="el-GR" sz="2800"/>
              <a:t> Συστήματα δωματίου</a:t>
            </a:r>
          </a:p>
        </p:txBody>
      </p:sp>
    </p:spTree>
    <p:extLst>
      <p:ext uri="{BB962C8B-B14F-4D97-AF65-F5344CB8AC3E}">
        <p14:creationId xmlns:p14="http://schemas.microsoft.com/office/powerpoint/2010/main" val="16133372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6"/>
          <p:cNvSpPr>
            <a:spLocks noGrp="1"/>
          </p:cNvSpPr>
          <p:nvPr>
            <p:ph type="ctrTitle"/>
          </p:nvPr>
        </p:nvSpPr>
        <p:spPr/>
        <p:txBody>
          <a:bodyPr/>
          <a:lstStyle/>
          <a:p>
            <a:pPr eaLnBrk="1" hangingPunct="1"/>
            <a:r>
              <a:rPr lang="el-GR"/>
              <a:t>Ευχαριστώ !</a:t>
            </a:r>
          </a:p>
        </p:txBody>
      </p:sp>
      <p:sp>
        <p:nvSpPr>
          <p:cNvPr id="30723" name="Υπότιτλος 7"/>
          <p:cNvSpPr>
            <a:spLocks noGrp="1"/>
          </p:cNvSpPr>
          <p:nvPr>
            <p:ph type="subTitle" idx="1"/>
          </p:nvPr>
        </p:nvSpPr>
        <p:spPr>
          <a:xfrm>
            <a:off x="684213" y="3886200"/>
            <a:ext cx="7775575" cy="1752600"/>
          </a:xfrm>
        </p:spPr>
        <p:txBody>
          <a:bodyPr/>
          <a:lstStyle/>
          <a:p>
            <a:pPr eaLnBrk="1" hangingPunct="1"/>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3DDA3230-53A9-4EFB-8768-A791237CBFAD}"/>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Εξοπλισμός</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Προσωπικές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συσκευές βιντεοδιάσκεψης</a:t>
            </a:r>
          </a:p>
        </p:txBody>
      </p:sp>
      <p:pic>
        <p:nvPicPr>
          <p:cNvPr id="380931" name="Picture 3">
            <a:extLst>
              <a:ext uri="{FF2B5EF4-FFF2-40B4-BE49-F238E27FC236}">
                <a16:creationId xmlns:a16="http://schemas.microsoft.com/office/drawing/2014/main" id="{26D4CADF-7E64-4347-9392-E63107EDC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2" name="Picture 4">
            <a:extLst>
              <a:ext uri="{FF2B5EF4-FFF2-40B4-BE49-F238E27FC236}">
                <a16:creationId xmlns:a16="http://schemas.microsoft.com/office/drawing/2014/main" id="{900B16CF-EF7A-42A0-8D0F-D993593E1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355917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3" name="Picture 5">
            <a:extLst>
              <a:ext uri="{FF2B5EF4-FFF2-40B4-BE49-F238E27FC236}">
                <a16:creationId xmlns:a16="http://schemas.microsoft.com/office/drawing/2014/main" id="{09C0EF3D-7D06-4601-8334-A782946B6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557338"/>
            <a:ext cx="25558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0934" name="Picture 6">
            <a:extLst>
              <a:ext uri="{FF2B5EF4-FFF2-40B4-BE49-F238E27FC236}">
                <a16:creationId xmlns:a16="http://schemas.microsoft.com/office/drawing/2014/main" id="{9B24B243-F06D-4F32-9717-11F781AE0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3716338"/>
            <a:ext cx="26638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0935" name="Text Box 7">
            <a:extLst>
              <a:ext uri="{FF2B5EF4-FFF2-40B4-BE49-F238E27FC236}">
                <a16:creationId xmlns:a16="http://schemas.microsoft.com/office/drawing/2014/main" id="{53867BC7-C38D-4B3B-AB19-B7334C6202F6}"/>
              </a:ext>
            </a:extLst>
          </p:cNvPr>
          <p:cNvSpPr txBox="1">
            <a:spLocks noChangeArrowheads="1"/>
          </p:cNvSpPr>
          <p:nvPr/>
        </p:nvSpPr>
        <p:spPr bwMode="auto">
          <a:xfrm>
            <a:off x="303213" y="6424613"/>
            <a:ext cx="2774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Πηγές: </a:t>
            </a:r>
            <a:r>
              <a:rPr lang="en-US" altLang="el-GR"/>
              <a:t>Tandberg, Polycom</a:t>
            </a:r>
            <a:endParaRPr lang="el-GR" altLang="el-GR"/>
          </a:p>
        </p:txBody>
      </p:sp>
    </p:spTree>
    <p:extLst>
      <p:ext uri="{BB962C8B-B14F-4D97-AF65-F5344CB8AC3E}">
        <p14:creationId xmlns:p14="http://schemas.microsoft.com/office/powerpoint/2010/main" val="139872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EB013B17-2DCC-4D11-B1B9-6FD8F285B3F5}"/>
              </a:ext>
            </a:extLst>
          </p:cNvPr>
          <p:cNvSpPr>
            <a:spLocks noGrp="1" noChangeArrowheads="1"/>
          </p:cNvSpPr>
          <p:nvPr>
            <p:ph type="title" idx="4294967295"/>
          </p:nvPr>
        </p:nvSpPr>
        <p:spPr/>
        <p:txBody>
          <a:bodyPr/>
          <a:lstStyle/>
          <a:p>
            <a:r>
              <a:rPr lang="el-GR" altLang="el-GR" sz="3200">
                <a:solidFill>
                  <a:srgbClr val="C0C0C0"/>
                </a:solidFill>
              </a:rPr>
              <a:t>Εξοπλισμός </a:t>
            </a:r>
            <a:br>
              <a:rPr lang="el-GR" altLang="el-GR" sz="3200">
                <a:solidFill>
                  <a:srgbClr val="C0C0C0"/>
                </a:solidFill>
              </a:rPr>
            </a:br>
            <a:r>
              <a:rPr lang="el-GR" altLang="el-GR" sz="3200">
                <a:solidFill>
                  <a:schemeClr val="tx1"/>
                </a:solidFill>
              </a:rPr>
              <a:t>Βασικός εξοπλισμός για Η/Υ</a:t>
            </a:r>
          </a:p>
        </p:txBody>
      </p:sp>
      <p:sp>
        <p:nvSpPr>
          <p:cNvPr id="385027" name="Rectangle 3">
            <a:extLst>
              <a:ext uri="{FF2B5EF4-FFF2-40B4-BE49-F238E27FC236}">
                <a16:creationId xmlns:a16="http://schemas.microsoft.com/office/drawing/2014/main" id="{27A4EBD2-0985-407D-8395-91D67A78C006}"/>
              </a:ext>
            </a:extLst>
          </p:cNvPr>
          <p:cNvSpPr>
            <a:spLocks noGrp="1" noChangeArrowheads="1"/>
          </p:cNvSpPr>
          <p:nvPr>
            <p:ph type="body" idx="4294967295"/>
          </p:nvPr>
        </p:nvSpPr>
        <p:spPr>
          <a:xfrm>
            <a:off x="457200" y="1557338"/>
            <a:ext cx="8686800" cy="4608512"/>
          </a:xfrm>
        </p:spPr>
        <p:txBody>
          <a:bodyPr/>
          <a:lstStyle/>
          <a:p>
            <a:pPr>
              <a:lnSpc>
                <a:spcPct val="120000"/>
              </a:lnSpc>
            </a:pPr>
            <a:r>
              <a:rPr lang="el-GR" altLang="el-GR" sz="2800" dirty="0">
                <a:latin typeface="Arial" panose="020B0604020202020204" pitchFamily="34" charset="0"/>
              </a:rPr>
              <a:t>Λογισμικό </a:t>
            </a:r>
            <a:r>
              <a:rPr lang="el-GR" altLang="el-GR" sz="2800" dirty="0" err="1">
                <a:latin typeface="Arial" panose="020B0604020202020204" pitchFamily="34" charset="0"/>
              </a:rPr>
              <a:t>βιντεοδιάσκεψης</a:t>
            </a:r>
            <a:endParaRPr lang="el-GR" altLang="el-GR" sz="2800" dirty="0">
              <a:latin typeface="Arial" panose="020B0604020202020204" pitchFamily="34" charset="0"/>
            </a:endParaRPr>
          </a:p>
          <a:p>
            <a:pPr>
              <a:lnSpc>
                <a:spcPct val="120000"/>
              </a:lnSpc>
            </a:pPr>
            <a:r>
              <a:rPr lang="el-GR" altLang="el-GR" sz="2800" dirty="0"/>
              <a:t>Μικρόφωνο και ακουστικά κεφαλής</a:t>
            </a:r>
          </a:p>
          <a:p>
            <a:pPr>
              <a:lnSpc>
                <a:spcPct val="120000"/>
              </a:lnSpc>
            </a:pPr>
            <a:r>
              <a:rPr lang="en-US" altLang="el-GR" sz="2800" dirty="0" err="1"/>
              <a:t>Webcamera</a:t>
            </a:r>
            <a:endParaRPr lang="el-GR" altLang="el-GR" sz="2800" dirty="0"/>
          </a:p>
          <a:p>
            <a:pPr>
              <a:lnSpc>
                <a:spcPct val="120000"/>
              </a:lnSpc>
            </a:pPr>
            <a:r>
              <a:rPr lang="el-GR" altLang="el-GR" sz="2800" dirty="0"/>
              <a:t>USB θύρα για </a:t>
            </a:r>
            <a:r>
              <a:rPr lang="el-GR" altLang="el-GR" sz="2800" dirty="0" err="1"/>
              <a:t>videoconferencing</a:t>
            </a:r>
            <a:r>
              <a:rPr lang="el-GR" altLang="el-GR" sz="2800" dirty="0"/>
              <a:t> συσκευές (</a:t>
            </a:r>
            <a:r>
              <a:rPr lang="el-GR" altLang="el-GR" sz="2800" dirty="0" err="1"/>
              <a:t>webcam</a:t>
            </a:r>
            <a:r>
              <a:rPr lang="el-GR" altLang="el-GR" sz="2800" dirty="0"/>
              <a:t>, μικρόφωνα, ακουστικά) </a:t>
            </a:r>
          </a:p>
          <a:p>
            <a:pPr>
              <a:lnSpc>
                <a:spcPct val="120000"/>
              </a:lnSpc>
            </a:pPr>
            <a:r>
              <a:rPr lang="el-GR" altLang="el-GR" sz="2800" dirty="0"/>
              <a:t>Κάρτα ήχου: είσοδο και </a:t>
            </a:r>
            <a:r>
              <a:rPr lang="el-GR" altLang="el-GR" sz="2800" dirty="0">
                <a:latin typeface="Arial" panose="020B0604020202020204" pitchFamily="34" charset="0"/>
              </a:rPr>
              <a:t>έ</a:t>
            </a:r>
            <a:r>
              <a:rPr lang="el-GR" altLang="el-GR" sz="2800" dirty="0"/>
              <a:t>ξοδο ήχου</a:t>
            </a:r>
          </a:p>
          <a:p>
            <a:pPr>
              <a:lnSpc>
                <a:spcPct val="120000"/>
              </a:lnSpc>
            </a:pPr>
            <a:r>
              <a:rPr lang="el-GR" altLang="el-GR" sz="2800" dirty="0"/>
              <a:t>Δικτύωση με Internet/LAN ή </a:t>
            </a:r>
            <a:r>
              <a:rPr lang="en-US" altLang="el-GR" sz="2800" dirty="0" err="1"/>
              <a:t>WiFi</a:t>
            </a:r>
            <a:endParaRPr lang="en-US" altLang="el-GR" sz="2800" dirty="0"/>
          </a:p>
          <a:p>
            <a:pPr>
              <a:lnSpc>
                <a:spcPct val="120000"/>
              </a:lnSpc>
              <a:buFont typeface="Wingdings" panose="05000000000000000000" pitchFamily="2" charset="2"/>
              <a:buNone/>
            </a:pPr>
            <a:endParaRPr lang="el-GR" altLang="el-GR" sz="2800" dirty="0"/>
          </a:p>
          <a:p>
            <a:pPr>
              <a:lnSpc>
                <a:spcPct val="120000"/>
              </a:lnSpc>
            </a:pPr>
            <a:endParaRPr lang="el-GR" altLang="el-GR" sz="2800" dirty="0">
              <a:latin typeface="Arial" panose="020B0604020202020204" pitchFamily="34" charset="0"/>
            </a:endParaRPr>
          </a:p>
          <a:p>
            <a:pPr>
              <a:lnSpc>
                <a:spcPct val="120000"/>
              </a:lnSpc>
            </a:pPr>
            <a:endParaRPr lang="el-GR" altLang="el-GR" sz="2800" dirty="0"/>
          </a:p>
          <a:p>
            <a:pPr>
              <a:lnSpc>
                <a:spcPct val="120000"/>
              </a:lnSpc>
            </a:pPr>
            <a:endParaRPr lang="el-GR" altLang="el-GR" sz="2800" dirty="0"/>
          </a:p>
        </p:txBody>
      </p:sp>
    </p:spTree>
    <p:extLst>
      <p:ext uri="{BB962C8B-B14F-4D97-AF65-F5344CB8AC3E}">
        <p14:creationId xmlns:p14="http://schemas.microsoft.com/office/powerpoint/2010/main" val="255716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8585D736-8772-469E-B510-FAD77F33CE45}"/>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t> </a:t>
            </a:r>
            <a:br>
              <a:rPr lang="el-GR" altLang="el-GR" sz="3200"/>
            </a:br>
            <a:r>
              <a:rPr lang="en-US" altLang="el-GR" sz="3200"/>
              <a:t>Webcamera</a:t>
            </a:r>
            <a:endParaRPr lang="el-GR" altLang="el-GR" sz="3200"/>
          </a:p>
        </p:txBody>
      </p:sp>
      <p:pic>
        <p:nvPicPr>
          <p:cNvPr id="387075" name="Picture 3">
            <a:extLst>
              <a:ext uri="{FF2B5EF4-FFF2-40B4-BE49-F238E27FC236}">
                <a16:creationId xmlns:a16="http://schemas.microsoft.com/office/drawing/2014/main" id="{08089DBF-9F70-48EA-95BA-472B58DE1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2205038"/>
            <a:ext cx="3522662" cy="352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76" name="Rectangle 4">
            <a:extLst>
              <a:ext uri="{FF2B5EF4-FFF2-40B4-BE49-F238E27FC236}">
                <a16:creationId xmlns:a16="http://schemas.microsoft.com/office/drawing/2014/main" id="{E6BF1B52-1F4E-4F84-B8AA-E3C9D118F591}"/>
              </a:ext>
            </a:extLst>
          </p:cNvPr>
          <p:cNvSpPr>
            <a:spLocks noChangeArrowheads="1"/>
          </p:cNvSpPr>
          <p:nvPr/>
        </p:nvSpPr>
        <p:spPr bwMode="auto">
          <a:xfrm>
            <a:off x="0" y="6264275"/>
            <a:ext cx="4449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http://indialaptop.com/shopping/images/webcam01.jpg</a:t>
            </a:r>
          </a:p>
        </p:txBody>
      </p:sp>
      <p:pic>
        <p:nvPicPr>
          <p:cNvPr id="387077" name="Picture 5">
            <a:extLst>
              <a:ext uri="{FF2B5EF4-FFF2-40B4-BE49-F238E27FC236}">
                <a16:creationId xmlns:a16="http://schemas.microsoft.com/office/drawing/2014/main" id="{94733670-B702-4A31-AF90-B24E204DE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5184775"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78" name="Rectangle 6">
            <a:extLst>
              <a:ext uri="{FF2B5EF4-FFF2-40B4-BE49-F238E27FC236}">
                <a16:creationId xmlns:a16="http://schemas.microsoft.com/office/drawing/2014/main" id="{EC710F7C-835F-4ABB-A18C-D74E10DE3C5D}"/>
              </a:ext>
            </a:extLst>
          </p:cNvPr>
          <p:cNvSpPr>
            <a:spLocks noChangeArrowheads="1"/>
          </p:cNvSpPr>
          <p:nvPr/>
        </p:nvSpPr>
        <p:spPr bwMode="auto">
          <a:xfrm>
            <a:off x="0" y="6548438"/>
            <a:ext cx="561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http://blog.800hightech.com/wp-content/uploads/orbi-web-camera.jpg</a:t>
            </a:r>
          </a:p>
        </p:txBody>
      </p:sp>
      <p:sp>
        <p:nvSpPr>
          <p:cNvPr id="387079" name="Rectangle 7">
            <a:extLst>
              <a:ext uri="{FF2B5EF4-FFF2-40B4-BE49-F238E27FC236}">
                <a16:creationId xmlns:a16="http://schemas.microsoft.com/office/drawing/2014/main" id="{CB4CFABF-CC59-4C20-875B-7F2D0821BD97}"/>
              </a:ext>
            </a:extLst>
          </p:cNvPr>
          <p:cNvSpPr>
            <a:spLocks noChangeArrowheads="1"/>
          </p:cNvSpPr>
          <p:nvPr/>
        </p:nvSpPr>
        <p:spPr bwMode="auto">
          <a:xfrm>
            <a:off x="0" y="5949950"/>
            <a:ext cx="733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p>
        </p:txBody>
      </p:sp>
      <p:sp>
        <p:nvSpPr>
          <p:cNvPr id="387080" name="Text Box 8">
            <a:extLst>
              <a:ext uri="{FF2B5EF4-FFF2-40B4-BE49-F238E27FC236}">
                <a16:creationId xmlns:a16="http://schemas.microsoft.com/office/drawing/2014/main" id="{83B48AAD-1BF7-4325-9044-2A644791667A}"/>
              </a:ext>
            </a:extLst>
          </p:cNvPr>
          <p:cNvSpPr txBox="1">
            <a:spLocks noChangeArrowheads="1"/>
          </p:cNvSpPr>
          <p:nvPr/>
        </p:nvSpPr>
        <p:spPr bwMode="auto">
          <a:xfrm>
            <a:off x="0" y="1628775"/>
            <a:ext cx="5148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a:t>Ενσωματωμένη κάμερα</a:t>
            </a:r>
          </a:p>
        </p:txBody>
      </p:sp>
      <p:sp>
        <p:nvSpPr>
          <p:cNvPr id="387081" name="Text Box 9">
            <a:extLst>
              <a:ext uri="{FF2B5EF4-FFF2-40B4-BE49-F238E27FC236}">
                <a16:creationId xmlns:a16="http://schemas.microsoft.com/office/drawing/2014/main" id="{6DD1F25C-5CE8-4B89-946F-6D4CFF606B8E}"/>
              </a:ext>
            </a:extLst>
          </p:cNvPr>
          <p:cNvSpPr txBox="1">
            <a:spLocks noChangeArrowheads="1"/>
          </p:cNvSpPr>
          <p:nvPr/>
        </p:nvSpPr>
        <p:spPr bwMode="auto">
          <a:xfrm>
            <a:off x="5651500" y="1700213"/>
            <a:ext cx="349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a:t>Ανεξάρτητη κάμερα</a:t>
            </a:r>
          </a:p>
        </p:txBody>
      </p:sp>
    </p:spTree>
    <p:extLst>
      <p:ext uri="{BB962C8B-B14F-4D97-AF65-F5344CB8AC3E}">
        <p14:creationId xmlns:p14="http://schemas.microsoft.com/office/powerpoint/2010/main" val="403240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a:extLst>
              <a:ext uri="{FF2B5EF4-FFF2-40B4-BE49-F238E27FC236}">
                <a16:creationId xmlns:a16="http://schemas.microsoft.com/office/drawing/2014/main" id="{48477A7C-D5C6-4CA3-A8A9-EDF8F26BC742}"/>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br>
            <a:r>
              <a:rPr lang="en-US" altLang="el-GR" sz="3200"/>
              <a:t>USB </a:t>
            </a:r>
            <a:r>
              <a:rPr lang="el-GR" altLang="el-GR" sz="3200"/>
              <a:t>θύρα</a:t>
            </a:r>
          </a:p>
        </p:txBody>
      </p:sp>
      <p:pic>
        <p:nvPicPr>
          <p:cNvPr id="389123" name="Picture 3">
            <a:extLst>
              <a:ext uri="{FF2B5EF4-FFF2-40B4-BE49-F238E27FC236}">
                <a16:creationId xmlns:a16="http://schemas.microsoft.com/office/drawing/2014/main" id="{720A3296-5D24-4704-A3BA-0F0D81C68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275"/>
            <a:ext cx="4659313"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4" name="Rectangle 4">
            <a:extLst>
              <a:ext uri="{FF2B5EF4-FFF2-40B4-BE49-F238E27FC236}">
                <a16:creationId xmlns:a16="http://schemas.microsoft.com/office/drawing/2014/main" id="{B08D7BBA-B31C-4FC2-808F-EE35CC65A1F1}"/>
              </a:ext>
            </a:extLst>
          </p:cNvPr>
          <p:cNvSpPr>
            <a:spLocks noChangeArrowheads="1"/>
          </p:cNvSpPr>
          <p:nvPr/>
        </p:nvSpPr>
        <p:spPr bwMode="auto">
          <a:xfrm>
            <a:off x="0" y="5876925"/>
            <a:ext cx="5927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r>
              <a:rPr lang="en-US" altLang="el-GR" b="0"/>
              <a:t>:</a:t>
            </a:r>
          </a:p>
          <a:p>
            <a:r>
              <a:rPr lang="el-GR" altLang="el-GR" sz="1400" b="0"/>
              <a:t>http://www.pirainoenterprises.com/images/cable_connection/usb_port.jpg</a:t>
            </a:r>
          </a:p>
        </p:txBody>
      </p:sp>
      <p:pic>
        <p:nvPicPr>
          <p:cNvPr id="389125" name="Picture 5">
            <a:extLst>
              <a:ext uri="{FF2B5EF4-FFF2-40B4-BE49-F238E27FC236}">
                <a16:creationId xmlns:a16="http://schemas.microsoft.com/office/drawing/2014/main" id="{28822EB8-8B8A-439F-A44D-D43B4B9CB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825625"/>
            <a:ext cx="4427537"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6" name="Rectangle 6">
            <a:extLst>
              <a:ext uri="{FF2B5EF4-FFF2-40B4-BE49-F238E27FC236}">
                <a16:creationId xmlns:a16="http://schemas.microsoft.com/office/drawing/2014/main" id="{E77C6BAA-405E-4C4C-A902-FB998B7A68E9}"/>
              </a:ext>
            </a:extLst>
          </p:cNvPr>
          <p:cNvSpPr>
            <a:spLocks noChangeArrowheads="1"/>
          </p:cNvSpPr>
          <p:nvPr/>
        </p:nvSpPr>
        <p:spPr bwMode="auto">
          <a:xfrm>
            <a:off x="0" y="63357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400" b="0">
                <a:hlinkClick r:id="rId5"/>
              </a:rPr>
              <a:t>http://www.shivaranjan.com/shivaupload/windowslivewriter/</a:t>
            </a:r>
            <a:r>
              <a:rPr lang="el-GR" altLang="el-GR" sz="1400" b="0"/>
              <a:t>10WaystoNetworkTwoComputers_11F65/USBPort.jpg</a:t>
            </a:r>
          </a:p>
        </p:txBody>
      </p:sp>
    </p:spTree>
    <p:extLst>
      <p:ext uri="{BB962C8B-B14F-4D97-AF65-F5344CB8AC3E}">
        <p14:creationId xmlns:p14="http://schemas.microsoft.com/office/powerpoint/2010/main" val="94205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a:extLst>
              <a:ext uri="{FF2B5EF4-FFF2-40B4-BE49-F238E27FC236}">
                <a16:creationId xmlns:a16="http://schemas.microsoft.com/office/drawing/2014/main" id="{8CAE76EB-E290-488E-835A-4862522EF331}"/>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 Ακουστικά κεφαλής και μικρόφωνο</a:t>
            </a:r>
          </a:p>
        </p:txBody>
      </p:sp>
      <p:sp>
        <p:nvSpPr>
          <p:cNvPr id="391171" name="Rectangle 3">
            <a:extLst>
              <a:ext uri="{FF2B5EF4-FFF2-40B4-BE49-F238E27FC236}">
                <a16:creationId xmlns:a16="http://schemas.microsoft.com/office/drawing/2014/main" id="{89D04766-2F70-4625-86ED-F7217BCA2A45}"/>
              </a:ext>
            </a:extLst>
          </p:cNvPr>
          <p:cNvSpPr>
            <a:spLocks noGrp="1" noChangeArrowheads="1"/>
          </p:cNvSpPr>
          <p:nvPr>
            <p:ph type="body" idx="4294967295"/>
          </p:nvPr>
        </p:nvSpPr>
        <p:spPr/>
        <p:txBody>
          <a:bodyPr/>
          <a:lstStyle/>
          <a:p>
            <a:endParaRPr lang="el-GR" altLang="el-GR"/>
          </a:p>
          <a:p>
            <a:endParaRPr lang="el-GR" altLang="el-GR"/>
          </a:p>
          <a:p>
            <a:endParaRPr lang="el-GR" altLang="el-GR"/>
          </a:p>
        </p:txBody>
      </p:sp>
      <p:sp>
        <p:nvSpPr>
          <p:cNvPr id="391172" name="Rectangle 4">
            <a:extLst>
              <a:ext uri="{FF2B5EF4-FFF2-40B4-BE49-F238E27FC236}">
                <a16:creationId xmlns:a16="http://schemas.microsoft.com/office/drawing/2014/main" id="{070F8272-81B7-42CE-907D-59B637E874CF}"/>
              </a:ext>
            </a:extLst>
          </p:cNvPr>
          <p:cNvSpPr>
            <a:spLocks noChangeArrowheads="1"/>
          </p:cNvSpPr>
          <p:nvPr/>
        </p:nvSpPr>
        <p:spPr bwMode="auto">
          <a:xfrm>
            <a:off x="0" y="5935663"/>
            <a:ext cx="57896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a:t>
            </a:r>
          </a:p>
          <a:p>
            <a:r>
              <a:rPr lang="el-GR" altLang="el-GR" sz="1400" b="0">
                <a:hlinkClick r:id="rId3"/>
              </a:rPr>
              <a:t>http://www.electronicsoutfitter.com/images/items/880/135880-ac850.jpg</a:t>
            </a:r>
            <a:endParaRPr lang="el-GR" altLang="el-GR" sz="1400" b="0"/>
          </a:p>
          <a:p>
            <a:endParaRPr lang="el-GR" altLang="el-GR" sz="1400" b="0"/>
          </a:p>
        </p:txBody>
      </p:sp>
      <p:pic>
        <p:nvPicPr>
          <p:cNvPr id="391173" name="Picture 5">
            <a:extLst>
              <a:ext uri="{FF2B5EF4-FFF2-40B4-BE49-F238E27FC236}">
                <a16:creationId xmlns:a16="http://schemas.microsoft.com/office/drawing/2014/main" id="{3928B285-04E7-4F6F-83D9-2BC9A38D6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557338"/>
            <a:ext cx="43926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65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A1FE57D6-3959-4058-AD69-6416CF7B359E}"/>
              </a:ext>
            </a:extLst>
          </p:cNvPr>
          <p:cNvSpPr>
            <a:spLocks noGrp="1" noChangeArrowheads="1"/>
          </p:cNvSpPr>
          <p:nvPr>
            <p:ph type="title" idx="4294967295"/>
          </p:nvPr>
        </p:nvSpPr>
        <p:spPr/>
        <p:txBody>
          <a:bodyPr/>
          <a:lstStyle/>
          <a:p>
            <a:r>
              <a:rPr lang="el-GR" altLang="el-GR" sz="3200">
                <a:solidFill>
                  <a:srgbClr val="C0C0C0"/>
                </a:solidFill>
              </a:rPr>
              <a:t>Εξοπλισμός </a:t>
            </a:r>
            <a:br>
              <a:rPr lang="el-GR" altLang="el-GR" sz="3200">
                <a:solidFill>
                  <a:srgbClr val="C0C0C0"/>
                </a:solidFill>
              </a:rPr>
            </a:br>
            <a:r>
              <a:rPr lang="el-GR" altLang="el-GR" sz="3200"/>
              <a:t>Ακουστικά κεφαλής και μικρόφωνο</a:t>
            </a:r>
          </a:p>
        </p:txBody>
      </p:sp>
      <p:sp>
        <p:nvSpPr>
          <p:cNvPr id="393219" name="Rectangle 3">
            <a:extLst>
              <a:ext uri="{FF2B5EF4-FFF2-40B4-BE49-F238E27FC236}">
                <a16:creationId xmlns:a16="http://schemas.microsoft.com/office/drawing/2014/main" id="{54A4A385-05DF-4FE3-9A01-20668ECF08E8}"/>
              </a:ext>
            </a:extLst>
          </p:cNvPr>
          <p:cNvSpPr>
            <a:spLocks noGrp="1" noChangeArrowheads="1"/>
          </p:cNvSpPr>
          <p:nvPr>
            <p:ph type="body" idx="4294967295"/>
          </p:nvPr>
        </p:nvSpPr>
        <p:spPr/>
        <p:txBody>
          <a:bodyPr/>
          <a:lstStyle/>
          <a:p>
            <a:endParaRPr lang="el-GR" altLang="el-GR"/>
          </a:p>
          <a:p>
            <a:endParaRPr lang="el-GR" altLang="el-GR"/>
          </a:p>
          <a:p>
            <a:endParaRPr lang="el-GR" altLang="el-GR"/>
          </a:p>
        </p:txBody>
      </p:sp>
      <p:sp>
        <p:nvSpPr>
          <p:cNvPr id="393220" name="Rectangle 4">
            <a:extLst>
              <a:ext uri="{FF2B5EF4-FFF2-40B4-BE49-F238E27FC236}">
                <a16:creationId xmlns:a16="http://schemas.microsoft.com/office/drawing/2014/main" id="{43997B4A-C41B-460A-8B11-7783F3F22015}"/>
              </a:ext>
            </a:extLst>
          </p:cNvPr>
          <p:cNvSpPr>
            <a:spLocks noChangeArrowheads="1"/>
          </p:cNvSpPr>
          <p:nvPr/>
        </p:nvSpPr>
        <p:spPr bwMode="auto">
          <a:xfrm>
            <a:off x="0" y="6553200"/>
            <a:ext cx="6988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Πηγές:http://images-cdn01.associatedcontent.com/image/A2657/26576/300_26576.jpg</a:t>
            </a:r>
          </a:p>
        </p:txBody>
      </p:sp>
      <p:pic>
        <p:nvPicPr>
          <p:cNvPr id="393221" name="Picture 5">
            <a:extLst>
              <a:ext uri="{FF2B5EF4-FFF2-40B4-BE49-F238E27FC236}">
                <a16:creationId xmlns:a16="http://schemas.microsoft.com/office/drawing/2014/main" id="{8E573A66-B3A9-4A35-8C14-B4BF9A8AD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412875"/>
            <a:ext cx="41529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40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37543D2C-30FD-47AF-B397-3E6B4BAB572F}"/>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Κάρτα ήχου</a:t>
            </a:r>
          </a:p>
        </p:txBody>
      </p:sp>
      <p:pic>
        <p:nvPicPr>
          <p:cNvPr id="395267" name="Picture 3">
            <a:extLst>
              <a:ext uri="{FF2B5EF4-FFF2-40B4-BE49-F238E27FC236}">
                <a16:creationId xmlns:a16="http://schemas.microsoft.com/office/drawing/2014/main" id="{6C19B3C4-1DF2-4CD0-A80E-BBF857B4E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62"/>
          <a:stretch>
            <a:fillRect/>
          </a:stretch>
        </p:blipFill>
        <p:spPr bwMode="auto">
          <a:xfrm>
            <a:off x="5437188" y="1989138"/>
            <a:ext cx="3706812"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68" name="Rectangle 4">
            <a:extLst>
              <a:ext uri="{FF2B5EF4-FFF2-40B4-BE49-F238E27FC236}">
                <a16:creationId xmlns:a16="http://schemas.microsoft.com/office/drawing/2014/main" id="{E8A2606F-98D8-4B27-B85E-A62607D568C3}"/>
              </a:ext>
            </a:extLst>
          </p:cNvPr>
          <p:cNvSpPr>
            <a:spLocks noChangeArrowheads="1"/>
          </p:cNvSpPr>
          <p:nvPr/>
        </p:nvSpPr>
        <p:spPr bwMode="auto">
          <a:xfrm>
            <a:off x="179388" y="6553200"/>
            <a:ext cx="5888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http://www.education.purdue.edu/edit/connectors/sound_card_ports.JPG</a:t>
            </a:r>
          </a:p>
        </p:txBody>
      </p:sp>
      <p:pic>
        <p:nvPicPr>
          <p:cNvPr id="395269" name="Picture 5">
            <a:extLst>
              <a:ext uri="{FF2B5EF4-FFF2-40B4-BE49-F238E27FC236}">
                <a16:creationId xmlns:a16="http://schemas.microsoft.com/office/drawing/2014/main" id="{F6020E71-93B6-4A09-9BFD-E47FFEF8B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5292725"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70" name="Rectangle 6">
            <a:extLst>
              <a:ext uri="{FF2B5EF4-FFF2-40B4-BE49-F238E27FC236}">
                <a16:creationId xmlns:a16="http://schemas.microsoft.com/office/drawing/2014/main" id="{2A6B2622-F475-4F82-82B0-A1896945E153}"/>
              </a:ext>
            </a:extLst>
          </p:cNvPr>
          <p:cNvSpPr>
            <a:spLocks noChangeArrowheads="1"/>
          </p:cNvSpPr>
          <p:nvPr/>
        </p:nvSpPr>
        <p:spPr bwMode="auto">
          <a:xfrm>
            <a:off x="179388" y="6265863"/>
            <a:ext cx="8450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http://www.microsoft.com/library/media/1033/windowsxp/images/using/mce/expert/sound_sound_card.jpg</a:t>
            </a:r>
          </a:p>
        </p:txBody>
      </p:sp>
      <p:sp>
        <p:nvSpPr>
          <p:cNvPr id="395271" name="Rectangle 7">
            <a:extLst>
              <a:ext uri="{FF2B5EF4-FFF2-40B4-BE49-F238E27FC236}">
                <a16:creationId xmlns:a16="http://schemas.microsoft.com/office/drawing/2014/main" id="{588BAB21-EDE6-48DB-AD3A-7F62428A9C95}"/>
              </a:ext>
            </a:extLst>
          </p:cNvPr>
          <p:cNvSpPr>
            <a:spLocks noChangeArrowheads="1"/>
          </p:cNvSpPr>
          <p:nvPr/>
        </p:nvSpPr>
        <p:spPr bwMode="auto">
          <a:xfrm>
            <a:off x="0" y="5949950"/>
            <a:ext cx="79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Πηγές</a:t>
            </a:r>
            <a:r>
              <a:rPr lang="en-US" altLang="el-GR" b="0"/>
              <a:t>:</a:t>
            </a:r>
          </a:p>
        </p:txBody>
      </p:sp>
    </p:spTree>
    <p:extLst>
      <p:ext uri="{BB962C8B-B14F-4D97-AF65-F5344CB8AC3E}">
        <p14:creationId xmlns:p14="http://schemas.microsoft.com/office/powerpoint/2010/main" val="222766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2045AE6B-EA2A-45DF-B18C-41F59B852444}"/>
              </a:ext>
            </a:extLst>
          </p:cNvPr>
          <p:cNvSpPr>
            <a:spLocks noGrp="1" noChangeArrowheads="1"/>
          </p:cNvSpPr>
          <p:nvPr>
            <p:ph type="title" idx="4294967295"/>
          </p:nvPr>
        </p:nvSpPr>
        <p:spPr/>
        <p:txBody>
          <a:bodyPr/>
          <a:lstStyle/>
          <a:p>
            <a:r>
              <a:rPr lang="el-GR" altLang="el-GR" sz="3200">
                <a:solidFill>
                  <a:srgbClr val="C0C0C0"/>
                </a:solidFill>
              </a:rPr>
              <a:t>Εξοπλισμός</a:t>
            </a:r>
            <a:r>
              <a:rPr lang="el-GR" altLang="el-GR" sz="3200">
                <a:solidFill>
                  <a:schemeClr val="bg1"/>
                </a:solidFill>
              </a:rPr>
              <a:t> </a:t>
            </a:r>
            <a:br>
              <a:rPr lang="el-GR" altLang="el-GR" sz="3200">
                <a:solidFill>
                  <a:schemeClr val="bg1"/>
                </a:solidFill>
              </a:rPr>
            </a:br>
            <a:r>
              <a:rPr lang="el-GR" altLang="el-GR" sz="3200"/>
              <a:t>Ηχεία</a:t>
            </a:r>
          </a:p>
        </p:txBody>
      </p:sp>
      <p:sp>
        <p:nvSpPr>
          <p:cNvPr id="397315" name="Rectangle 3">
            <a:extLst>
              <a:ext uri="{FF2B5EF4-FFF2-40B4-BE49-F238E27FC236}">
                <a16:creationId xmlns:a16="http://schemas.microsoft.com/office/drawing/2014/main" id="{C1510063-B804-4701-BE82-8134DEAE0493}"/>
              </a:ext>
            </a:extLst>
          </p:cNvPr>
          <p:cNvSpPr>
            <a:spLocks noGrp="1" noChangeArrowheads="1"/>
          </p:cNvSpPr>
          <p:nvPr>
            <p:ph type="body" idx="4294967295"/>
          </p:nvPr>
        </p:nvSpPr>
        <p:spPr>
          <a:xfrm>
            <a:off x="0" y="1628775"/>
            <a:ext cx="4537075" cy="4608513"/>
          </a:xfrm>
        </p:spPr>
        <p:txBody>
          <a:bodyPr/>
          <a:lstStyle/>
          <a:p>
            <a:r>
              <a:rPr lang="el-GR" altLang="el-GR"/>
              <a:t>Δημιουργούν ανάδραση ήχου</a:t>
            </a:r>
          </a:p>
          <a:p>
            <a:endParaRPr lang="el-GR" altLang="el-GR" b="1">
              <a:effectLst>
                <a:outerShdw blurRad="38100" dist="38100" dir="2700000" algn="tl">
                  <a:srgbClr val="C0C0C0"/>
                </a:outerShdw>
              </a:effectLst>
            </a:endParaRPr>
          </a:p>
          <a:p>
            <a:pPr>
              <a:buFont typeface="Wingdings" panose="05000000000000000000" pitchFamily="2" charset="2"/>
              <a:buNone/>
            </a:pPr>
            <a:r>
              <a:rPr lang="el-GR" altLang="el-GR" b="1">
                <a:effectLst>
                  <a:outerShdw blurRad="38100" dist="38100" dir="2700000" algn="tl">
                    <a:srgbClr val="C0C0C0"/>
                  </a:outerShdw>
                </a:effectLst>
              </a:rPr>
              <a:t>Να αποφεύγονται !</a:t>
            </a:r>
          </a:p>
          <a:p>
            <a:pPr lvl="1">
              <a:buFont typeface="Wingdings" panose="05000000000000000000" pitchFamily="2" charset="2"/>
              <a:buNone/>
            </a:pPr>
            <a:endParaRPr lang="el-GR" altLang="el-GR"/>
          </a:p>
        </p:txBody>
      </p:sp>
      <p:pic>
        <p:nvPicPr>
          <p:cNvPr id="397316" name="Picture 4">
            <a:extLst>
              <a:ext uri="{FF2B5EF4-FFF2-40B4-BE49-F238E27FC236}">
                <a16:creationId xmlns:a16="http://schemas.microsoft.com/office/drawing/2014/main" id="{90CF3F0E-0D58-493B-A089-E1417804B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1341438"/>
            <a:ext cx="461645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7317" name="Rectangle 5">
            <a:extLst>
              <a:ext uri="{FF2B5EF4-FFF2-40B4-BE49-F238E27FC236}">
                <a16:creationId xmlns:a16="http://schemas.microsoft.com/office/drawing/2014/main" id="{01764E71-53D8-4D15-B331-D76F3A2CE1C0}"/>
              </a:ext>
            </a:extLst>
          </p:cNvPr>
          <p:cNvSpPr>
            <a:spLocks noChangeArrowheads="1"/>
          </p:cNvSpPr>
          <p:nvPr/>
        </p:nvSpPr>
        <p:spPr bwMode="auto">
          <a:xfrm>
            <a:off x="179388" y="6381750"/>
            <a:ext cx="547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Πηγή: https://obchod.activa.cz/image.php/50231/02646002694v.jpg</a:t>
            </a:r>
          </a:p>
        </p:txBody>
      </p:sp>
    </p:spTree>
    <p:extLst>
      <p:ext uri="{BB962C8B-B14F-4D97-AF65-F5344CB8AC3E}">
        <p14:creationId xmlns:p14="http://schemas.microsoft.com/office/powerpoint/2010/main" val="262475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6D7BB8EC-191E-42CE-BDE7-0E3780213FF0}"/>
              </a:ext>
            </a:extLst>
          </p:cNvPr>
          <p:cNvSpPr>
            <a:spLocks noGrp="1" noChangeArrowheads="1"/>
          </p:cNvSpPr>
          <p:nvPr>
            <p:ph type="title" idx="4294967295"/>
          </p:nvPr>
        </p:nvSpPr>
        <p:spPr>
          <a:xfrm>
            <a:off x="395288" y="549275"/>
            <a:ext cx="8229600" cy="811213"/>
          </a:xfrm>
        </p:spPr>
        <p:txBody>
          <a:bodyPr/>
          <a:lstStyle/>
          <a:p>
            <a:r>
              <a:rPr lang="el-GR" altLang="el-GR">
                <a:solidFill>
                  <a:srgbClr val="C0C0C0"/>
                </a:solidFill>
              </a:rPr>
              <a:t>Εξοπλισμός</a:t>
            </a:r>
            <a:r>
              <a:rPr lang="el-GR" altLang="el-GR" sz="3200">
                <a:solidFill>
                  <a:schemeClr val="bg1"/>
                </a:solidFill>
              </a:rPr>
              <a:t> </a:t>
            </a:r>
            <a:br>
              <a:rPr lang="el-GR" altLang="el-GR">
                <a:solidFill>
                  <a:srgbClr val="C0C0C0"/>
                </a:solidFill>
              </a:rPr>
            </a:br>
            <a:r>
              <a:rPr lang="el-GR" altLang="el-GR"/>
              <a:t>Δικτύωση με Internet/LAN</a:t>
            </a:r>
            <a:br>
              <a:rPr lang="el-GR" altLang="el-GR">
                <a:latin typeface="Arial" panose="020B0604020202020204" pitchFamily="34" charset="0"/>
              </a:rPr>
            </a:br>
            <a:endParaRPr lang="el-GR" altLang="el-GR">
              <a:latin typeface="Arial" panose="020B0604020202020204" pitchFamily="34" charset="0"/>
            </a:endParaRPr>
          </a:p>
        </p:txBody>
      </p:sp>
      <p:sp>
        <p:nvSpPr>
          <p:cNvPr id="399363" name="Rectangle 3">
            <a:extLst>
              <a:ext uri="{FF2B5EF4-FFF2-40B4-BE49-F238E27FC236}">
                <a16:creationId xmlns:a16="http://schemas.microsoft.com/office/drawing/2014/main" id="{691373D8-3DEF-4475-AC38-B79D520B0F50}"/>
              </a:ext>
            </a:extLst>
          </p:cNvPr>
          <p:cNvSpPr>
            <a:spLocks noGrp="1" noChangeArrowheads="1"/>
          </p:cNvSpPr>
          <p:nvPr>
            <p:ph type="body" idx="4294967295"/>
          </p:nvPr>
        </p:nvSpPr>
        <p:spPr/>
        <p:txBody>
          <a:bodyPr/>
          <a:lstStyle/>
          <a:p>
            <a:endParaRPr lang="el-GR" altLang="el-GR"/>
          </a:p>
        </p:txBody>
      </p:sp>
      <p:pic>
        <p:nvPicPr>
          <p:cNvPr id="399364" name="Picture 4">
            <a:extLst>
              <a:ext uri="{FF2B5EF4-FFF2-40B4-BE49-F238E27FC236}">
                <a16:creationId xmlns:a16="http://schemas.microsoft.com/office/drawing/2014/main" id="{56859F80-CE9A-49A2-A0EA-59F8CBB3A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4191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5" name="Rectangle 5">
            <a:extLst>
              <a:ext uri="{FF2B5EF4-FFF2-40B4-BE49-F238E27FC236}">
                <a16:creationId xmlns:a16="http://schemas.microsoft.com/office/drawing/2014/main" id="{94D9699D-FE84-4D68-9278-3BA46D925564}"/>
              </a:ext>
            </a:extLst>
          </p:cNvPr>
          <p:cNvSpPr>
            <a:spLocks noChangeArrowheads="1"/>
          </p:cNvSpPr>
          <p:nvPr/>
        </p:nvSpPr>
        <p:spPr bwMode="auto">
          <a:xfrm>
            <a:off x="0" y="5949950"/>
            <a:ext cx="7937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Πηγές:</a:t>
            </a:r>
          </a:p>
          <a:p>
            <a:r>
              <a:rPr lang="el-GR" altLang="el-GR" sz="1400" b="0"/>
              <a:t>http://www.systemaxdev.com/productmedia/HTMLImages/CTEN/ContentModules/ethernet-port.jpg</a:t>
            </a:r>
          </a:p>
        </p:txBody>
      </p:sp>
      <p:pic>
        <p:nvPicPr>
          <p:cNvPr id="399366" name="Picture 6">
            <a:extLst>
              <a:ext uri="{FF2B5EF4-FFF2-40B4-BE49-F238E27FC236}">
                <a16:creationId xmlns:a16="http://schemas.microsoft.com/office/drawing/2014/main" id="{C9AEBEF0-8C6F-4244-B46E-46768AF83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76475"/>
            <a:ext cx="41275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67" name="Rectangle 7">
            <a:extLst>
              <a:ext uri="{FF2B5EF4-FFF2-40B4-BE49-F238E27FC236}">
                <a16:creationId xmlns:a16="http://schemas.microsoft.com/office/drawing/2014/main" id="{7A8AF5D6-6134-4946-9BAF-AA342C3539B9}"/>
              </a:ext>
            </a:extLst>
          </p:cNvPr>
          <p:cNvSpPr>
            <a:spLocks noChangeArrowheads="1"/>
          </p:cNvSpPr>
          <p:nvPr/>
        </p:nvSpPr>
        <p:spPr bwMode="auto">
          <a:xfrm>
            <a:off x="0" y="6432550"/>
            <a:ext cx="6164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400" b="0"/>
              <a:t>http://www.ust.hk/itsc/classroom/notebook/photo/notebook_network_port.jpg</a:t>
            </a:r>
          </a:p>
        </p:txBody>
      </p:sp>
    </p:spTree>
    <p:extLst>
      <p:ext uri="{BB962C8B-B14F-4D97-AF65-F5344CB8AC3E}">
        <p14:creationId xmlns:p14="http://schemas.microsoft.com/office/powerpoint/2010/main" val="255733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altLang="en-US"/>
              <a:t>Εισαγωγή</a:t>
            </a:r>
            <a:endParaRPr lang="en-US"/>
          </a:p>
        </p:txBody>
      </p:sp>
      <p:sp>
        <p:nvSpPr>
          <p:cNvPr id="8" name="Subtitle 7"/>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381750"/>
            <a:ext cx="8928100" cy="365125"/>
          </a:xfrm>
        </p:spPr>
        <p:txBody>
          <a:bodyPr/>
          <a:lstStyle/>
          <a:p>
            <a:pPr>
              <a:defRPr/>
            </a:pPr>
            <a:fld id="{0DA940F4-2900-4377-A725-F8EBF631B80C}" type="slidenum">
              <a:rPr lang="el-GR" smtClean="0"/>
              <a:pPr>
                <a:defRPr/>
              </a:pPr>
              <a:t>2</a:t>
            </a:fld>
            <a:endParaRPr lang="el-GR" dirty="0"/>
          </a:p>
        </p:txBody>
      </p:sp>
    </p:spTree>
    <p:extLst>
      <p:ext uri="{BB962C8B-B14F-4D97-AF65-F5344CB8AC3E}">
        <p14:creationId xmlns:p14="http://schemas.microsoft.com/office/powerpoint/2010/main" val="187350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CA93CF50-5CEF-4F55-983E-A6CAD7BDD769}"/>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Εξοπλισμός για χώρους τηλεδιασκέψεων</a:t>
            </a:r>
          </a:p>
        </p:txBody>
      </p:sp>
      <p:sp>
        <p:nvSpPr>
          <p:cNvPr id="370691" name="Rectangle 3">
            <a:extLst>
              <a:ext uri="{FF2B5EF4-FFF2-40B4-BE49-F238E27FC236}">
                <a16:creationId xmlns:a16="http://schemas.microsoft.com/office/drawing/2014/main" id="{C6CE52E1-8065-49C8-929E-C0CA979E2C45}"/>
              </a:ext>
            </a:extLst>
          </p:cNvPr>
          <p:cNvSpPr>
            <a:spLocks noGrp="1" noChangeArrowheads="1"/>
          </p:cNvSpPr>
          <p:nvPr>
            <p:ph type="body" idx="4294967295"/>
          </p:nvPr>
        </p:nvSpPr>
        <p:spPr/>
        <p:txBody>
          <a:bodyPr/>
          <a:lstStyle/>
          <a:p>
            <a:endParaRPr lang="el-GR" altLang="el-GR"/>
          </a:p>
        </p:txBody>
      </p:sp>
      <p:pic>
        <p:nvPicPr>
          <p:cNvPr id="370692" name="Picture 4">
            <a:extLst>
              <a:ext uri="{FF2B5EF4-FFF2-40B4-BE49-F238E27FC236}">
                <a16:creationId xmlns:a16="http://schemas.microsoft.com/office/drawing/2014/main" id="{A93727E6-8D95-49C2-9A90-FF1D605A5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2374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0693" name="Text Box 5">
            <a:extLst>
              <a:ext uri="{FF2B5EF4-FFF2-40B4-BE49-F238E27FC236}">
                <a16:creationId xmlns:a16="http://schemas.microsoft.com/office/drawing/2014/main" id="{AC7F125B-55ED-4FCD-B555-73827F07EBA6}"/>
              </a:ext>
            </a:extLst>
          </p:cNvPr>
          <p:cNvSpPr txBox="1">
            <a:spLocks noChangeArrowheads="1"/>
          </p:cNvSpPr>
          <p:nvPr/>
        </p:nvSpPr>
        <p:spPr bwMode="auto">
          <a:xfrm>
            <a:off x="395288" y="6381750"/>
            <a:ext cx="2832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Πηγές: </a:t>
            </a:r>
            <a:r>
              <a:rPr lang="en-US" altLang="el-GR"/>
              <a:t>Polycom</a:t>
            </a:r>
            <a:r>
              <a:rPr lang="el-GR" altLang="el-GR"/>
              <a:t>, </a:t>
            </a:r>
            <a:r>
              <a:rPr lang="en-US" altLang="el-GR"/>
              <a:t>Tandberg </a:t>
            </a:r>
            <a:endParaRPr lang="el-GR" altLang="el-GR"/>
          </a:p>
        </p:txBody>
      </p:sp>
      <p:pic>
        <p:nvPicPr>
          <p:cNvPr id="370694" name="Picture 6">
            <a:extLst>
              <a:ext uri="{FF2B5EF4-FFF2-40B4-BE49-F238E27FC236}">
                <a16:creationId xmlns:a16="http://schemas.microsoft.com/office/drawing/2014/main" id="{F57234D4-AF0C-41EF-835F-1CCFB2571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33825"/>
            <a:ext cx="396081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0695" name="Picture 7">
            <a:extLst>
              <a:ext uri="{FF2B5EF4-FFF2-40B4-BE49-F238E27FC236}">
                <a16:creationId xmlns:a16="http://schemas.microsoft.com/office/drawing/2014/main" id="{C857EFF9-3420-4E2E-8142-8DC0E3107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557338"/>
            <a:ext cx="3633787"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0696" name="Picture 8">
            <a:extLst>
              <a:ext uri="{FF2B5EF4-FFF2-40B4-BE49-F238E27FC236}">
                <a16:creationId xmlns:a16="http://schemas.microsoft.com/office/drawing/2014/main" id="{5E9861DE-D8E0-4034-9F27-5217B3082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557338"/>
            <a:ext cx="2376488"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69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ABCE2D34-507E-43EA-9D05-6C21BAA368EE}"/>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Παράδειγμα δωματίου βιντεοδιάσκεψης</a:t>
            </a:r>
          </a:p>
        </p:txBody>
      </p:sp>
      <p:sp>
        <p:nvSpPr>
          <p:cNvPr id="372739" name="Rectangle 3">
            <a:extLst>
              <a:ext uri="{FF2B5EF4-FFF2-40B4-BE49-F238E27FC236}">
                <a16:creationId xmlns:a16="http://schemas.microsoft.com/office/drawing/2014/main" id="{1B66E23A-5B11-4CD1-A7FC-F22181F01D8F}"/>
              </a:ext>
            </a:extLst>
          </p:cNvPr>
          <p:cNvSpPr>
            <a:spLocks noGrp="1" noChangeArrowheads="1"/>
          </p:cNvSpPr>
          <p:nvPr>
            <p:ph type="body" idx="4294967295"/>
          </p:nvPr>
        </p:nvSpPr>
        <p:spPr/>
        <p:txBody>
          <a:bodyPr/>
          <a:lstStyle/>
          <a:p>
            <a:endParaRPr lang="el-GR" altLang="el-GR"/>
          </a:p>
        </p:txBody>
      </p:sp>
      <p:pic>
        <p:nvPicPr>
          <p:cNvPr id="372740" name="Picture 4">
            <a:extLst>
              <a:ext uri="{FF2B5EF4-FFF2-40B4-BE49-F238E27FC236}">
                <a16:creationId xmlns:a16="http://schemas.microsoft.com/office/drawing/2014/main" id="{F84CE4C9-90A9-4CC1-9A32-712517506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12875"/>
            <a:ext cx="76327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741" name="Rectangle 5">
            <a:extLst>
              <a:ext uri="{FF2B5EF4-FFF2-40B4-BE49-F238E27FC236}">
                <a16:creationId xmlns:a16="http://schemas.microsoft.com/office/drawing/2014/main" id="{A35ABE75-6F79-4AAF-99B4-43922662E1B4}"/>
              </a:ext>
            </a:extLst>
          </p:cNvPr>
          <p:cNvSpPr>
            <a:spLocks noChangeArrowheads="1"/>
          </p:cNvSpPr>
          <p:nvPr/>
        </p:nvSpPr>
        <p:spPr bwMode="auto">
          <a:xfrm>
            <a:off x="395288" y="6521450"/>
            <a:ext cx="755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Πηγή: http://www.canberra.edu.au/__data/assets/image/0020/252641/vc-room.jpg</a:t>
            </a:r>
          </a:p>
        </p:txBody>
      </p:sp>
    </p:spTree>
    <p:extLst>
      <p:ext uri="{BB962C8B-B14F-4D97-AF65-F5344CB8AC3E}">
        <p14:creationId xmlns:p14="http://schemas.microsoft.com/office/powerpoint/2010/main" val="114914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E785B656-4E21-4E4A-8CBF-EB0595DCDFE2}"/>
              </a:ext>
            </a:extLst>
          </p:cNvPr>
          <p:cNvSpPr>
            <a:spLocks noChangeArrowheads="1"/>
          </p:cNvSpPr>
          <p:nvPr/>
        </p:nvSpPr>
        <p:spPr bwMode="auto">
          <a:xfrm>
            <a:off x="468313" y="6381750"/>
            <a:ext cx="7940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b="0"/>
              <a:t>Πηγή:http://www.columbiabusinesstimes.com/wp-content/uploads/2008/07/pt2-000.jpg</a:t>
            </a:r>
          </a:p>
        </p:txBody>
      </p:sp>
      <p:sp>
        <p:nvSpPr>
          <p:cNvPr id="374787" name="Rectangle 3">
            <a:extLst>
              <a:ext uri="{FF2B5EF4-FFF2-40B4-BE49-F238E27FC236}">
                <a16:creationId xmlns:a16="http://schemas.microsoft.com/office/drawing/2014/main" id="{5DA36415-679C-4CE9-9978-527AD4C2F020}"/>
              </a:ext>
            </a:extLst>
          </p:cNvPr>
          <p:cNvSpPr>
            <a:spLocks noGrp="1" noChangeArrowheads="1"/>
          </p:cNvSpPr>
          <p:nvPr>
            <p:ph type="title" idx="4294967295"/>
          </p:nvPr>
        </p:nvSpPr>
        <p:spPr>
          <a:xfrm>
            <a:off x="0" y="357188"/>
            <a:ext cx="9144000" cy="811212"/>
          </a:xfrm>
          <a:noFill/>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Παράδειγμα δωματίου βιντεοδιάσκεψης</a:t>
            </a:r>
          </a:p>
        </p:txBody>
      </p:sp>
      <p:pic>
        <p:nvPicPr>
          <p:cNvPr id="374788" name="Picture 4">
            <a:extLst>
              <a:ext uri="{FF2B5EF4-FFF2-40B4-BE49-F238E27FC236}">
                <a16:creationId xmlns:a16="http://schemas.microsoft.com/office/drawing/2014/main" id="{26244B16-B0B1-4A9B-B5E7-B29275A76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2875"/>
            <a:ext cx="6840537"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75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9F354C26-60A3-4787-A10B-2F6AED5D7DB4}"/>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Εξοπλισμός</a:t>
            </a:r>
            <a:r>
              <a:rPr lang="el-GR" altLang="el-GR" sz="3200">
                <a:latin typeface="Arial" panose="020B0604020202020204" pitchFamily="34" charset="0"/>
              </a:rPr>
              <a:t> </a:t>
            </a:r>
            <a:br>
              <a:rPr lang="el-GR" altLang="el-GR" sz="3200">
                <a:latin typeface="Arial" panose="020B0604020202020204" pitchFamily="34" charset="0"/>
              </a:rPr>
            </a:br>
            <a:r>
              <a:rPr lang="el-GR" altLang="el-GR" sz="3200"/>
              <a:t>Πιο απλές διατάξεις</a:t>
            </a:r>
          </a:p>
        </p:txBody>
      </p:sp>
      <p:pic>
        <p:nvPicPr>
          <p:cNvPr id="376835" name="Picture 3">
            <a:extLst>
              <a:ext uri="{FF2B5EF4-FFF2-40B4-BE49-F238E27FC236}">
                <a16:creationId xmlns:a16="http://schemas.microsoft.com/office/drawing/2014/main" id="{36B7E3FF-2E61-4145-B02A-F3E30860C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5275"/>
            <a:ext cx="457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6836" name="Rectangle 4">
            <a:extLst>
              <a:ext uri="{FF2B5EF4-FFF2-40B4-BE49-F238E27FC236}">
                <a16:creationId xmlns:a16="http://schemas.microsoft.com/office/drawing/2014/main" id="{2B0F266E-818B-482D-B50F-F5F3FE99E935}"/>
              </a:ext>
            </a:extLst>
          </p:cNvPr>
          <p:cNvSpPr>
            <a:spLocks noChangeArrowheads="1"/>
          </p:cNvSpPr>
          <p:nvPr/>
        </p:nvSpPr>
        <p:spPr bwMode="auto">
          <a:xfrm>
            <a:off x="250825" y="6308725"/>
            <a:ext cx="5473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http://www.uleth.ca/videoconference/images/L1106.jpg</a:t>
            </a:r>
          </a:p>
        </p:txBody>
      </p:sp>
      <p:pic>
        <p:nvPicPr>
          <p:cNvPr id="376837" name="Picture 5">
            <a:extLst>
              <a:ext uri="{FF2B5EF4-FFF2-40B4-BE49-F238E27FC236}">
                <a16:creationId xmlns:a16="http://schemas.microsoft.com/office/drawing/2014/main" id="{85BA657D-39E2-40A2-8A5F-0F738DD30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5275"/>
            <a:ext cx="4500563" cy="3663950"/>
          </a:xfrm>
          <a:prstGeom prst="rect">
            <a:avLst/>
          </a:prstGeom>
          <a:noFill/>
          <a:extLst>
            <a:ext uri="{909E8E84-426E-40DD-AFC4-6F175D3DCCD1}">
              <a14:hiddenFill xmlns:a14="http://schemas.microsoft.com/office/drawing/2010/main">
                <a:solidFill>
                  <a:srgbClr val="FFFFFF"/>
                </a:solidFill>
              </a14:hiddenFill>
            </a:ext>
          </a:extLst>
        </p:spPr>
      </p:pic>
      <p:sp>
        <p:nvSpPr>
          <p:cNvPr id="376838" name="Rectangle 6">
            <a:extLst>
              <a:ext uri="{FF2B5EF4-FFF2-40B4-BE49-F238E27FC236}">
                <a16:creationId xmlns:a16="http://schemas.microsoft.com/office/drawing/2014/main" id="{F3054B51-9EF6-426C-8885-0647D942377A}"/>
              </a:ext>
            </a:extLst>
          </p:cNvPr>
          <p:cNvSpPr>
            <a:spLocks noChangeArrowheads="1"/>
          </p:cNvSpPr>
          <p:nvPr/>
        </p:nvSpPr>
        <p:spPr bwMode="auto">
          <a:xfrm>
            <a:off x="323850" y="5949950"/>
            <a:ext cx="571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http://www.znak.fi/user/pdonner/vclab/kuhmo-talo_vn.jpg</a:t>
            </a:r>
          </a:p>
        </p:txBody>
      </p:sp>
    </p:spTree>
    <p:extLst>
      <p:ext uri="{BB962C8B-B14F-4D97-AF65-F5344CB8AC3E}">
        <p14:creationId xmlns:p14="http://schemas.microsoft.com/office/powerpoint/2010/main" val="282801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a:extLst>
              <a:ext uri="{FF2B5EF4-FFF2-40B4-BE49-F238E27FC236}">
                <a16:creationId xmlns:a16="http://schemas.microsoft.com/office/drawing/2014/main" id="{FA29221D-2AED-4F2F-ADE5-7E3ADC3D1062}"/>
              </a:ext>
            </a:extLst>
          </p:cNvPr>
          <p:cNvSpPr>
            <a:spLocks noGrp="1" noChangeArrowheads="1"/>
          </p:cNvSpPr>
          <p:nvPr>
            <p:ph type="ctrTitle" idx="4294967295"/>
          </p:nvPr>
        </p:nvSpPr>
        <p:spPr>
          <a:xfrm>
            <a:off x="685800" y="2130425"/>
            <a:ext cx="7772400" cy="1470025"/>
          </a:xfrm>
        </p:spPr>
        <p:txBody>
          <a:bodyPr/>
          <a:lstStyle/>
          <a:p>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4800">
                <a:latin typeface="Arial" panose="020B0604020202020204" pitchFamily="34" charset="0"/>
              </a:rPr>
            </a:br>
            <a:r>
              <a:rPr lang="el-GR" altLang="el-GR" sz="4800">
                <a:latin typeface="Arial" panose="020B0604020202020204" pitchFamily="34" charset="0"/>
              </a:rPr>
              <a:t>Βασικές έννοιες και όροι τηλεδιάσκεψης</a:t>
            </a:r>
          </a:p>
        </p:txBody>
      </p:sp>
      <p:sp>
        <p:nvSpPr>
          <p:cNvPr id="328709" name="Rectangle 5">
            <a:extLst>
              <a:ext uri="{FF2B5EF4-FFF2-40B4-BE49-F238E27FC236}">
                <a16:creationId xmlns:a16="http://schemas.microsoft.com/office/drawing/2014/main" id="{B37E3674-9F0F-4790-90E4-D64F3148DDBC}"/>
              </a:ext>
            </a:extLst>
          </p:cNvPr>
          <p:cNvSpPr>
            <a:spLocks noGrp="1" noChangeArrowheads="1"/>
          </p:cNvSpPr>
          <p:nvPr>
            <p:ph type="subTitle" idx="4294967295"/>
          </p:nvPr>
        </p:nvSpPr>
        <p:spPr>
          <a:xfrm>
            <a:off x="1371600" y="3886200"/>
            <a:ext cx="6400800" cy="1752600"/>
          </a:xfrm>
        </p:spPr>
        <p:txBody>
          <a:bodyPr/>
          <a:lstStyle/>
          <a:p>
            <a:pPr marL="0" indent="0" algn="ctr">
              <a:buFont typeface="Wingdings" panose="05000000000000000000" pitchFamily="2" charset="2"/>
              <a:buNone/>
            </a:pPr>
            <a:endParaRPr lang="el-GR"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EAA0B24F-8D35-43D9-A38F-17DDE69A96D4}"/>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Τι είναι ένα τερματικό</a:t>
            </a:r>
            <a:r>
              <a:rPr lang="en-US" altLang="el-GR" sz="3200"/>
              <a:t> </a:t>
            </a:r>
            <a:r>
              <a:rPr lang="el-GR" altLang="el-GR" sz="3200"/>
              <a:t>βιντεοδιάσκεψης</a:t>
            </a:r>
          </a:p>
        </p:txBody>
      </p:sp>
      <p:sp>
        <p:nvSpPr>
          <p:cNvPr id="466947" name="Rectangle 3">
            <a:extLst>
              <a:ext uri="{FF2B5EF4-FFF2-40B4-BE49-F238E27FC236}">
                <a16:creationId xmlns:a16="http://schemas.microsoft.com/office/drawing/2014/main" id="{D74144C3-C338-43E4-84B6-0A31C123E72C}"/>
              </a:ext>
            </a:extLst>
          </p:cNvPr>
          <p:cNvSpPr>
            <a:spLocks noGrp="1" noChangeArrowheads="1"/>
          </p:cNvSpPr>
          <p:nvPr>
            <p:ph type="body" idx="4294967295"/>
          </p:nvPr>
        </p:nvSpPr>
        <p:spPr>
          <a:xfrm>
            <a:off x="457200" y="1484313"/>
            <a:ext cx="6491064" cy="4608512"/>
          </a:xfrm>
        </p:spPr>
        <p:txBody>
          <a:bodyPr/>
          <a:lstStyle/>
          <a:p>
            <a:r>
              <a:rPr lang="el-GR" altLang="el-GR" dirty="0"/>
              <a:t>Αυτόνομα συστήματα </a:t>
            </a:r>
          </a:p>
          <a:p>
            <a:pPr lvl="1"/>
            <a:r>
              <a:rPr lang="el-GR" altLang="el-GR" dirty="0"/>
              <a:t>Δωματίου</a:t>
            </a:r>
            <a:r>
              <a:rPr lang="en-US" altLang="el-GR" dirty="0"/>
              <a:t> </a:t>
            </a:r>
            <a:r>
              <a:rPr lang="el-GR" altLang="el-GR" dirty="0"/>
              <a:t>ή χώρου</a:t>
            </a:r>
          </a:p>
          <a:p>
            <a:pPr lvl="1"/>
            <a:r>
              <a:rPr lang="el-GR" altLang="el-GR" dirty="0"/>
              <a:t>Προσωπικές συσκευές</a:t>
            </a:r>
          </a:p>
          <a:p>
            <a:r>
              <a:rPr lang="el-GR" altLang="el-GR" dirty="0"/>
              <a:t>Λογισμικό σε υπολογιστή</a:t>
            </a:r>
          </a:p>
          <a:p>
            <a:pPr lvl="1"/>
            <a:r>
              <a:rPr lang="el-GR" altLang="el-GR" dirty="0"/>
              <a:t>Αυτόνομη εφαρμογή ή </a:t>
            </a:r>
            <a:r>
              <a:rPr lang="en-US" altLang="el-GR" dirty="0"/>
              <a:t>browser</a:t>
            </a:r>
            <a:endParaRPr lang="el-GR" altLang="el-GR" dirty="0"/>
          </a:p>
        </p:txBody>
      </p:sp>
      <p:pic>
        <p:nvPicPr>
          <p:cNvPr id="466949" name="Picture 5">
            <a:extLst>
              <a:ext uri="{FF2B5EF4-FFF2-40B4-BE49-F238E27FC236}">
                <a16:creationId xmlns:a16="http://schemas.microsoft.com/office/drawing/2014/main" id="{BF3B40F6-66C4-4249-B991-B6A1DAAC7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77" y="4455477"/>
            <a:ext cx="25558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50" name="Picture 6">
            <a:extLst>
              <a:ext uri="{FF2B5EF4-FFF2-40B4-BE49-F238E27FC236}">
                <a16:creationId xmlns:a16="http://schemas.microsoft.com/office/drawing/2014/main" id="{070D15FD-5053-4413-A4B5-76C50515A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340768"/>
            <a:ext cx="2871231" cy="381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51" name="Picture 7">
            <a:extLst>
              <a:ext uri="{FF2B5EF4-FFF2-40B4-BE49-F238E27FC236}">
                <a16:creationId xmlns:a16="http://schemas.microsoft.com/office/drawing/2014/main" id="{9C0EB24F-43A3-40A8-96B8-004D91205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5152650"/>
            <a:ext cx="2082701" cy="1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6952" name="Text Box 8">
            <a:extLst>
              <a:ext uri="{FF2B5EF4-FFF2-40B4-BE49-F238E27FC236}">
                <a16:creationId xmlns:a16="http://schemas.microsoft.com/office/drawing/2014/main" id="{8D7534C1-73C0-4EF5-B5E3-80867F6D2FB6}"/>
              </a:ext>
            </a:extLst>
          </p:cNvPr>
          <p:cNvSpPr txBox="1">
            <a:spLocks noChangeArrowheads="1"/>
          </p:cNvSpPr>
          <p:nvPr/>
        </p:nvSpPr>
        <p:spPr bwMode="auto">
          <a:xfrm>
            <a:off x="6011863" y="6381750"/>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a:t>
            </a:r>
            <a:r>
              <a:rPr lang="en-US" altLang="el-GR"/>
              <a:t>www.polycom.com</a:t>
            </a:r>
            <a:endParaRPr lang="el-GR" alt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63311416-F140-4584-B153-2C4C46E92FE5}"/>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Τι κάνει ένα τερματικό</a:t>
            </a:r>
            <a:r>
              <a:rPr lang="en-US" altLang="el-GR" sz="3200"/>
              <a:t> </a:t>
            </a:r>
            <a:r>
              <a:rPr lang="el-GR" altLang="el-GR" sz="3200"/>
              <a:t>βιντεοδιάσκεψης</a:t>
            </a:r>
          </a:p>
        </p:txBody>
      </p:sp>
      <p:pic>
        <p:nvPicPr>
          <p:cNvPr id="126" name="Picture 25">
            <a:extLst>
              <a:ext uri="{FF2B5EF4-FFF2-40B4-BE49-F238E27FC236}">
                <a16:creationId xmlns:a16="http://schemas.microsoft.com/office/drawing/2014/main" id="{A1A502B5-CDCA-4414-B3B1-F3D3B69157D6}"/>
              </a:ext>
            </a:extLst>
          </p:cNvPr>
          <p:cNvPicPr>
            <a:picLocks noChangeArrowheads="1"/>
          </p:cNvPicPr>
          <p:nvPr/>
        </p:nvPicPr>
        <p:blipFill>
          <a:blip r:embed="rId3"/>
          <a:srcRect/>
          <a:stretch>
            <a:fillRect/>
          </a:stretch>
        </p:blipFill>
        <p:spPr bwMode="auto">
          <a:xfrm>
            <a:off x="2700338" y="2058988"/>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grpSp>
        <p:nvGrpSpPr>
          <p:cNvPr id="331781" name="Group 141">
            <a:extLst>
              <a:ext uri="{FF2B5EF4-FFF2-40B4-BE49-F238E27FC236}">
                <a16:creationId xmlns:a16="http://schemas.microsoft.com/office/drawing/2014/main" id="{4EE8F57F-A5D0-4D39-8BB2-804920AE4462}"/>
              </a:ext>
            </a:extLst>
          </p:cNvPr>
          <p:cNvGrpSpPr>
            <a:grpSpLocks/>
          </p:cNvGrpSpPr>
          <p:nvPr/>
        </p:nvGrpSpPr>
        <p:grpSpPr bwMode="auto">
          <a:xfrm>
            <a:off x="395288" y="2420938"/>
            <a:ext cx="1217612" cy="1223962"/>
            <a:chOff x="1142976" y="1071546"/>
            <a:chExt cx="928694" cy="916570"/>
          </a:xfrm>
        </p:grpSpPr>
        <p:pic>
          <p:nvPicPr>
            <p:cNvPr id="331782" name="Picture 8" descr="h323_v7">
              <a:extLst>
                <a:ext uri="{FF2B5EF4-FFF2-40B4-BE49-F238E27FC236}">
                  <a16:creationId xmlns:a16="http://schemas.microsoft.com/office/drawing/2014/main" id="{04DA589F-64EF-4C86-A9C1-241699CAE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3" name="Picture 18">
              <a:extLst>
                <a:ext uri="{FF2B5EF4-FFF2-40B4-BE49-F238E27FC236}">
                  <a16:creationId xmlns:a16="http://schemas.microsoft.com/office/drawing/2014/main" id="{FA17A1B1-45AE-4DD9-9124-FC8131E32EA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3">
            <a:extLst>
              <a:ext uri="{FF2B5EF4-FFF2-40B4-BE49-F238E27FC236}">
                <a16:creationId xmlns:a16="http://schemas.microsoft.com/office/drawing/2014/main" id="{104215ED-CEFB-47D5-B2C0-08719F9E84B0}"/>
              </a:ext>
            </a:extLst>
          </p:cNvPr>
          <p:cNvSpPr>
            <a:spLocks noChangeArrowheads="1"/>
          </p:cNvSpPr>
          <p:nvPr/>
        </p:nvSpPr>
        <p:spPr bwMode="auto">
          <a:xfrm>
            <a:off x="3348038" y="2708275"/>
            <a:ext cx="21875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l-GR" altLang="el-GR" sz="3000" b="0">
                <a:solidFill>
                  <a:schemeClr val="bg1"/>
                </a:solidFill>
              </a:rPr>
              <a:t>Δίκτυο</a:t>
            </a:r>
          </a:p>
          <a:p>
            <a:pPr>
              <a:lnSpc>
                <a:spcPct val="90000"/>
              </a:lnSpc>
            </a:pPr>
            <a:endParaRPr lang="el-GR" altLang="el-GR" sz="3000" b="0">
              <a:solidFill>
                <a:schemeClr val="bg1"/>
              </a:solidFill>
            </a:endParaRPr>
          </a:p>
        </p:txBody>
      </p:sp>
      <p:sp>
        <p:nvSpPr>
          <p:cNvPr id="331785" name="Line 9">
            <a:extLst>
              <a:ext uri="{FF2B5EF4-FFF2-40B4-BE49-F238E27FC236}">
                <a16:creationId xmlns:a16="http://schemas.microsoft.com/office/drawing/2014/main" id="{9E09DAF3-76BF-408F-991D-1A411561E99A}"/>
              </a:ext>
            </a:extLst>
          </p:cNvPr>
          <p:cNvSpPr>
            <a:spLocks noChangeShapeType="1"/>
          </p:cNvSpPr>
          <p:nvPr/>
        </p:nvSpPr>
        <p:spPr bwMode="auto">
          <a:xfrm>
            <a:off x="1690688" y="2709863"/>
            <a:ext cx="1008062" cy="0"/>
          </a:xfrm>
          <a:prstGeom prst="line">
            <a:avLst/>
          </a:prstGeom>
          <a:noFill/>
          <a:ln w="381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6" name="Line 10">
            <a:extLst>
              <a:ext uri="{FF2B5EF4-FFF2-40B4-BE49-F238E27FC236}">
                <a16:creationId xmlns:a16="http://schemas.microsoft.com/office/drawing/2014/main" id="{ACD1484F-DEF0-4527-B9CD-0E22FA1DB261}"/>
              </a:ext>
            </a:extLst>
          </p:cNvPr>
          <p:cNvSpPr>
            <a:spLocks noChangeShapeType="1"/>
          </p:cNvSpPr>
          <p:nvPr/>
        </p:nvSpPr>
        <p:spPr bwMode="auto">
          <a:xfrm>
            <a:off x="1690688" y="2852738"/>
            <a:ext cx="100806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7" name="Line 11">
            <a:extLst>
              <a:ext uri="{FF2B5EF4-FFF2-40B4-BE49-F238E27FC236}">
                <a16:creationId xmlns:a16="http://schemas.microsoft.com/office/drawing/2014/main" id="{6103BDD3-D865-49B8-885A-B4BDE95F92D4}"/>
              </a:ext>
            </a:extLst>
          </p:cNvPr>
          <p:cNvSpPr>
            <a:spLocks noChangeShapeType="1"/>
          </p:cNvSpPr>
          <p:nvPr/>
        </p:nvSpPr>
        <p:spPr bwMode="auto">
          <a:xfrm>
            <a:off x="1690688" y="3286125"/>
            <a:ext cx="1008062" cy="0"/>
          </a:xfrm>
          <a:prstGeom prst="line">
            <a:avLst/>
          </a:prstGeom>
          <a:noFill/>
          <a:ln w="38100">
            <a:solidFill>
              <a:srgbClr val="00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8" name="Line 12">
            <a:extLst>
              <a:ext uri="{FF2B5EF4-FFF2-40B4-BE49-F238E27FC236}">
                <a16:creationId xmlns:a16="http://schemas.microsoft.com/office/drawing/2014/main" id="{3E166B83-7876-4153-A5FB-3A3B97B8DBE9}"/>
              </a:ext>
            </a:extLst>
          </p:cNvPr>
          <p:cNvSpPr>
            <a:spLocks noChangeShapeType="1"/>
          </p:cNvSpPr>
          <p:nvPr/>
        </p:nvSpPr>
        <p:spPr bwMode="auto">
          <a:xfrm>
            <a:off x="1690688" y="3429000"/>
            <a:ext cx="1008062"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89" name="Text Box 13">
            <a:extLst>
              <a:ext uri="{FF2B5EF4-FFF2-40B4-BE49-F238E27FC236}">
                <a16:creationId xmlns:a16="http://schemas.microsoft.com/office/drawing/2014/main" id="{ADC890EF-8D08-477F-A3CA-B916086DFA68}"/>
              </a:ext>
            </a:extLst>
          </p:cNvPr>
          <p:cNvSpPr txBox="1">
            <a:spLocks noChangeArrowheads="1"/>
          </p:cNvSpPr>
          <p:nvPr/>
        </p:nvSpPr>
        <p:spPr bwMode="auto">
          <a:xfrm>
            <a:off x="1619250" y="2205038"/>
            <a:ext cx="1303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3399"/>
                </a:solidFill>
              </a:rPr>
              <a:t>Ροές βίντεο</a:t>
            </a:r>
          </a:p>
        </p:txBody>
      </p:sp>
      <p:sp>
        <p:nvSpPr>
          <p:cNvPr id="331790" name="Text Box 14">
            <a:extLst>
              <a:ext uri="{FF2B5EF4-FFF2-40B4-BE49-F238E27FC236}">
                <a16:creationId xmlns:a16="http://schemas.microsoft.com/office/drawing/2014/main" id="{E914911A-9D1B-454B-AD1B-867BF35A28D6}"/>
              </a:ext>
            </a:extLst>
          </p:cNvPr>
          <p:cNvSpPr txBox="1">
            <a:spLocks noChangeArrowheads="1"/>
          </p:cNvSpPr>
          <p:nvPr/>
        </p:nvSpPr>
        <p:spPr bwMode="auto">
          <a:xfrm>
            <a:off x="1546225" y="3717925"/>
            <a:ext cx="1182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chemeClr val="hlink"/>
                </a:solidFill>
              </a:rPr>
              <a:t>Ροές ήχου</a:t>
            </a:r>
          </a:p>
        </p:txBody>
      </p:sp>
      <p:sp>
        <p:nvSpPr>
          <p:cNvPr id="2342" name="Rectangle 294">
            <a:extLst>
              <a:ext uri="{FF2B5EF4-FFF2-40B4-BE49-F238E27FC236}">
                <a16:creationId xmlns:a16="http://schemas.microsoft.com/office/drawing/2014/main" id="{D5C23FC2-A96E-4731-8498-2B9ACED355AB}"/>
              </a:ext>
            </a:extLst>
          </p:cNvPr>
          <p:cNvSpPr>
            <a:spLocks noChangeArrowheads="1"/>
          </p:cNvSpPr>
          <p:nvPr/>
        </p:nvSpPr>
        <p:spPr bwMode="auto">
          <a:xfrm>
            <a:off x="0" y="1700213"/>
            <a:ext cx="2947988"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Τερματικό βιντεοδιάσκεψης</a:t>
            </a:r>
            <a:endParaRPr lang="el-GR" altLang="el-GR" sz="1800" b="0">
              <a:latin typeface="Calibri" panose="020F0502020204030204" pitchFamily="34" charset="0"/>
            </a:endParaRPr>
          </a:p>
        </p:txBody>
      </p:sp>
      <p:grpSp>
        <p:nvGrpSpPr>
          <p:cNvPr id="331792" name="Group 141">
            <a:extLst>
              <a:ext uri="{FF2B5EF4-FFF2-40B4-BE49-F238E27FC236}">
                <a16:creationId xmlns:a16="http://schemas.microsoft.com/office/drawing/2014/main" id="{D6CB0008-9E2A-4EE0-8B15-1B2A8CFEB242}"/>
              </a:ext>
            </a:extLst>
          </p:cNvPr>
          <p:cNvGrpSpPr>
            <a:grpSpLocks/>
          </p:cNvGrpSpPr>
          <p:nvPr/>
        </p:nvGrpSpPr>
        <p:grpSpPr bwMode="auto">
          <a:xfrm>
            <a:off x="7235825" y="2349500"/>
            <a:ext cx="1217613" cy="1223963"/>
            <a:chOff x="1142976" y="1071546"/>
            <a:chExt cx="928694" cy="916570"/>
          </a:xfrm>
        </p:grpSpPr>
        <p:pic>
          <p:nvPicPr>
            <p:cNvPr id="331793" name="Picture 8" descr="h323_v7">
              <a:extLst>
                <a:ext uri="{FF2B5EF4-FFF2-40B4-BE49-F238E27FC236}">
                  <a16:creationId xmlns:a16="http://schemas.microsoft.com/office/drawing/2014/main" id="{9DC5A95A-37F6-40D0-8DA3-6270329EA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4" name="Picture 18">
              <a:extLst>
                <a:ext uri="{FF2B5EF4-FFF2-40B4-BE49-F238E27FC236}">
                  <a16:creationId xmlns:a16="http://schemas.microsoft.com/office/drawing/2014/main" id="{F2763670-35F3-49B7-A0EC-60C83006B1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1795" name="Line 19">
            <a:extLst>
              <a:ext uri="{FF2B5EF4-FFF2-40B4-BE49-F238E27FC236}">
                <a16:creationId xmlns:a16="http://schemas.microsoft.com/office/drawing/2014/main" id="{CC6D9168-9FB4-450F-980C-045422B33EC1}"/>
              </a:ext>
            </a:extLst>
          </p:cNvPr>
          <p:cNvSpPr>
            <a:spLocks noChangeShapeType="1"/>
          </p:cNvSpPr>
          <p:nvPr/>
        </p:nvSpPr>
        <p:spPr bwMode="auto">
          <a:xfrm>
            <a:off x="6083300" y="2781300"/>
            <a:ext cx="1008063" cy="0"/>
          </a:xfrm>
          <a:prstGeom prst="line">
            <a:avLst/>
          </a:prstGeom>
          <a:noFill/>
          <a:ln w="3810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6" name="Line 20">
            <a:extLst>
              <a:ext uri="{FF2B5EF4-FFF2-40B4-BE49-F238E27FC236}">
                <a16:creationId xmlns:a16="http://schemas.microsoft.com/office/drawing/2014/main" id="{53082AAB-4DF7-48B9-A5ED-EB14677E4C2D}"/>
              </a:ext>
            </a:extLst>
          </p:cNvPr>
          <p:cNvSpPr>
            <a:spLocks noChangeShapeType="1"/>
          </p:cNvSpPr>
          <p:nvPr/>
        </p:nvSpPr>
        <p:spPr bwMode="auto">
          <a:xfrm>
            <a:off x="6083300" y="2924175"/>
            <a:ext cx="1008063"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7" name="Line 21">
            <a:extLst>
              <a:ext uri="{FF2B5EF4-FFF2-40B4-BE49-F238E27FC236}">
                <a16:creationId xmlns:a16="http://schemas.microsoft.com/office/drawing/2014/main" id="{FE09D786-E226-4C79-8FF8-4D7A213CDDCA}"/>
              </a:ext>
            </a:extLst>
          </p:cNvPr>
          <p:cNvSpPr>
            <a:spLocks noChangeShapeType="1"/>
          </p:cNvSpPr>
          <p:nvPr/>
        </p:nvSpPr>
        <p:spPr bwMode="auto">
          <a:xfrm>
            <a:off x="6083300" y="3357563"/>
            <a:ext cx="1008063" cy="0"/>
          </a:xfrm>
          <a:prstGeom prst="line">
            <a:avLst/>
          </a:prstGeom>
          <a:noFill/>
          <a:ln w="38100">
            <a:solidFill>
              <a:srgbClr val="0033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8" name="Line 22">
            <a:extLst>
              <a:ext uri="{FF2B5EF4-FFF2-40B4-BE49-F238E27FC236}">
                <a16:creationId xmlns:a16="http://schemas.microsoft.com/office/drawing/2014/main" id="{D9E841FF-1478-49B2-A199-E5CBC5E30227}"/>
              </a:ext>
            </a:extLst>
          </p:cNvPr>
          <p:cNvSpPr>
            <a:spLocks noChangeShapeType="1"/>
          </p:cNvSpPr>
          <p:nvPr/>
        </p:nvSpPr>
        <p:spPr bwMode="auto">
          <a:xfrm>
            <a:off x="6083300" y="3500438"/>
            <a:ext cx="1008063"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31799" name="Text Box 23">
            <a:extLst>
              <a:ext uri="{FF2B5EF4-FFF2-40B4-BE49-F238E27FC236}">
                <a16:creationId xmlns:a16="http://schemas.microsoft.com/office/drawing/2014/main" id="{4F056097-344A-4E02-83E8-26CD698A4FC4}"/>
              </a:ext>
            </a:extLst>
          </p:cNvPr>
          <p:cNvSpPr txBox="1">
            <a:spLocks noChangeArrowheads="1"/>
          </p:cNvSpPr>
          <p:nvPr/>
        </p:nvSpPr>
        <p:spPr bwMode="auto">
          <a:xfrm>
            <a:off x="6011863" y="2276475"/>
            <a:ext cx="1303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rgbClr val="003399"/>
                </a:solidFill>
              </a:rPr>
              <a:t>Ροές βίντεο</a:t>
            </a:r>
          </a:p>
        </p:txBody>
      </p:sp>
      <p:sp>
        <p:nvSpPr>
          <p:cNvPr id="331800" name="Text Box 24">
            <a:extLst>
              <a:ext uri="{FF2B5EF4-FFF2-40B4-BE49-F238E27FC236}">
                <a16:creationId xmlns:a16="http://schemas.microsoft.com/office/drawing/2014/main" id="{29EDA816-CD5F-42AB-9600-9696B00B40B6}"/>
              </a:ext>
            </a:extLst>
          </p:cNvPr>
          <p:cNvSpPr txBox="1">
            <a:spLocks noChangeArrowheads="1"/>
          </p:cNvSpPr>
          <p:nvPr/>
        </p:nvSpPr>
        <p:spPr bwMode="auto">
          <a:xfrm>
            <a:off x="5938838" y="3789363"/>
            <a:ext cx="1182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solidFill>
                  <a:schemeClr val="hlink"/>
                </a:solidFill>
              </a:rPr>
              <a:t>Ροές ήχου</a:t>
            </a:r>
          </a:p>
        </p:txBody>
      </p:sp>
      <p:sp>
        <p:nvSpPr>
          <p:cNvPr id="2" name="Rectangle 294">
            <a:extLst>
              <a:ext uri="{FF2B5EF4-FFF2-40B4-BE49-F238E27FC236}">
                <a16:creationId xmlns:a16="http://schemas.microsoft.com/office/drawing/2014/main" id="{A2890C96-2D20-4DFD-A689-D8D1B3FA2968}"/>
              </a:ext>
            </a:extLst>
          </p:cNvPr>
          <p:cNvSpPr>
            <a:spLocks noChangeArrowheads="1"/>
          </p:cNvSpPr>
          <p:nvPr/>
        </p:nvSpPr>
        <p:spPr bwMode="auto">
          <a:xfrm>
            <a:off x="5867400" y="1773238"/>
            <a:ext cx="2947988"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Τερματικό βιντεοδιάσκεψης</a:t>
            </a:r>
            <a:endParaRPr lang="el-GR" altLang="el-GR" sz="1800" b="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C4C1AF72-0260-4373-8699-D7BC8E24464B}"/>
              </a:ext>
            </a:extLst>
          </p:cNvPr>
          <p:cNvSpPr>
            <a:spLocks noGrp="1" noChangeArrowheads="1"/>
          </p:cNvSpPr>
          <p:nvPr>
            <p:ph type="title" idx="4294967295"/>
          </p:nvPr>
        </p:nvSpPr>
        <p:spPr/>
        <p:txBody>
          <a:bodyPr/>
          <a:lstStyle/>
          <a:p>
            <a:r>
              <a:rPr lang="el-GR" altLang="el-GR" sz="3200" dirty="0">
                <a:solidFill>
                  <a:srgbClr val="C0C0C0"/>
                </a:solidFill>
              </a:rPr>
              <a:t>Βασικές έννοιες και όροι</a:t>
            </a:r>
            <a:r>
              <a:rPr lang="el-GR" altLang="el-GR" sz="3200" dirty="0"/>
              <a:t> </a:t>
            </a:r>
            <a:br>
              <a:rPr lang="el-GR" altLang="el-GR" sz="3200" dirty="0"/>
            </a:br>
            <a:r>
              <a:rPr lang="en-US" altLang="el-GR" sz="3200" dirty="0"/>
              <a:t>T</a:t>
            </a:r>
            <a:r>
              <a:rPr lang="el-GR" altLang="el-GR" sz="3200" dirty="0" err="1"/>
              <a:t>ρόποι</a:t>
            </a:r>
            <a:r>
              <a:rPr lang="el-GR" altLang="el-GR" sz="3200" dirty="0"/>
              <a:t> κλήσεων τερματικών </a:t>
            </a:r>
          </a:p>
        </p:txBody>
      </p:sp>
      <p:sp>
        <p:nvSpPr>
          <p:cNvPr id="301059" name="Rectangle 3">
            <a:extLst>
              <a:ext uri="{FF2B5EF4-FFF2-40B4-BE49-F238E27FC236}">
                <a16:creationId xmlns:a16="http://schemas.microsoft.com/office/drawing/2014/main" id="{EE67463E-045D-4C2F-8CDE-A9E2D25DA913}"/>
              </a:ext>
            </a:extLst>
          </p:cNvPr>
          <p:cNvSpPr>
            <a:spLocks noGrp="1" noChangeArrowheads="1"/>
          </p:cNvSpPr>
          <p:nvPr>
            <p:ph type="body" sz="half" idx="4294967295"/>
          </p:nvPr>
        </p:nvSpPr>
        <p:spPr>
          <a:xfrm>
            <a:off x="755576" y="2276475"/>
            <a:ext cx="3816424" cy="3457575"/>
          </a:xfrm>
          <a:ln>
            <a:solidFill>
              <a:schemeClr val="tx1"/>
            </a:solidFill>
            <a:miter lim="800000"/>
            <a:headEnd/>
            <a:tailEnd/>
          </a:ln>
        </p:spPr>
        <p:txBody>
          <a:bodyPr/>
          <a:lstStyle/>
          <a:p>
            <a:pPr>
              <a:lnSpc>
                <a:spcPct val="90000"/>
              </a:lnSpc>
            </a:pPr>
            <a:r>
              <a:rPr lang="el-GR" altLang="el-GR" sz="2400" dirty="0"/>
              <a:t>Δημόσιο </a:t>
            </a:r>
            <a:r>
              <a:rPr lang="en-US" altLang="el-GR" sz="2400" dirty="0"/>
              <a:t>ISDN</a:t>
            </a:r>
            <a:r>
              <a:rPr lang="el-GR" altLang="el-GR" sz="2400" dirty="0"/>
              <a:t> δίκτυο</a:t>
            </a:r>
            <a:endParaRPr lang="en-US" altLang="el-GR" sz="2400" dirty="0"/>
          </a:p>
          <a:p>
            <a:pPr lvl="1">
              <a:lnSpc>
                <a:spcPct val="90000"/>
              </a:lnSpc>
            </a:pPr>
            <a:r>
              <a:rPr lang="el-GR" altLang="el-GR" sz="2000" dirty="0"/>
              <a:t>Τηλεφωνικού αριθμού</a:t>
            </a:r>
          </a:p>
          <a:p>
            <a:pPr lvl="2">
              <a:lnSpc>
                <a:spcPct val="90000"/>
              </a:lnSpc>
            </a:pPr>
            <a:r>
              <a:rPr lang="el-GR" altLang="el-GR" sz="1800" dirty="0"/>
              <a:t>π.χ. 2109933456</a:t>
            </a:r>
          </a:p>
        </p:txBody>
      </p:sp>
      <p:sp>
        <p:nvSpPr>
          <p:cNvPr id="301060" name="Rectangle 4">
            <a:extLst>
              <a:ext uri="{FF2B5EF4-FFF2-40B4-BE49-F238E27FC236}">
                <a16:creationId xmlns:a16="http://schemas.microsoft.com/office/drawing/2014/main" id="{A6D51FE1-9380-4650-9C61-C843290B7966}"/>
              </a:ext>
            </a:extLst>
          </p:cNvPr>
          <p:cNvSpPr>
            <a:spLocks noGrp="1" noChangeArrowheads="1"/>
          </p:cNvSpPr>
          <p:nvPr>
            <p:ph type="body" sz="half" idx="4294967295"/>
          </p:nvPr>
        </p:nvSpPr>
        <p:spPr>
          <a:xfrm>
            <a:off x="4603490" y="2276475"/>
            <a:ext cx="3784934" cy="3411537"/>
          </a:xfrm>
          <a:ln>
            <a:solidFill>
              <a:schemeClr val="tx1"/>
            </a:solidFill>
            <a:miter lim="800000"/>
            <a:headEnd/>
            <a:tailEnd/>
          </a:ln>
        </p:spPr>
        <p:txBody>
          <a:bodyPr/>
          <a:lstStyle/>
          <a:p>
            <a:pPr>
              <a:lnSpc>
                <a:spcPct val="90000"/>
              </a:lnSpc>
            </a:pPr>
            <a:r>
              <a:rPr lang="el-GR" altLang="el-GR" sz="2400" dirty="0"/>
              <a:t>Διαδίκτυο </a:t>
            </a:r>
            <a:r>
              <a:rPr lang="en-US" altLang="el-GR" sz="2400" dirty="0"/>
              <a:t>(Internet)</a:t>
            </a:r>
          </a:p>
          <a:p>
            <a:pPr lvl="1">
              <a:lnSpc>
                <a:spcPct val="90000"/>
              </a:lnSpc>
            </a:pPr>
            <a:r>
              <a:rPr lang="el-GR" altLang="el-GR" sz="2000" dirty="0"/>
              <a:t>Διεύθυνσης </a:t>
            </a:r>
            <a:r>
              <a:rPr lang="en-US" altLang="el-GR" sz="2000" dirty="0"/>
              <a:t>IP</a:t>
            </a:r>
            <a:endParaRPr lang="el-GR" altLang="el-GR" sz="2000" dirty="0"/>
          </a:p>
          <a:p>
            <a:pPr lvl="2">
              <a:lnSpc>
                <a:spcPct val="90000"/>
              </a:lnSpc>
            </a:pPr>
            <a:r>
              <a:rPr lang="el-GR" altLang="el-GR" sz="1800" dirty="0"/>
              <a:t>π.χ. 195.134.92.104</a:t>
            </a:r>
          </a:p>
          <a:p>
            <a:pPr lvl="1">
              <a:lnSpc>
                <a:spcPct val="90000"/>
              </a:lnSpc>
            </a:pPr>
            <a:r>
              <a:rPr lang="el-GR" altLang="el-GR" sz="2000" dirty="0"/>
              <a:t>Τηλεφωνικού αριθμού</a:t>
            </a:r>
          </a:p>
          <a:p>
            <a:pPr lvl="2">
              <a:lnSpc>
                <a:spcPct val="90000"/>
              </a:lnSpc>
            </a:pPr>
            <a:r>
              <a:rPr lang="el-GR" altLang="el-GR" sz="1800" dirty="0"/>
              <a:t>π.χ. 2193344567</a:t>
            </a:r>
          </a:p>
          <a:p>
            <a:pPr lvl="1">
              <a:lnSpc>
                <a:spcPct val="90000"/>
              </a:lnSpc>
            </a:pPr>
            <a:r>
              <a:rPr lang="el-GR" altLang="el-GR" sz="2000" dirty="0"/>
              <a:t>Διεύθυνσης ηλεκτρονικού ταχυδρομείου</a:t>
            </a:r>
          </a:p>
          <a:p>
            <a:pPr lvl="2">
              <a:lnSpc>
                <a:spcPct val="90000"/>
              </a:lnSpc>
            </a:pPr>
            <a:r>
              <a:rPr lang="el-GR" altLang="el-GR" sz="1800" dirty="0"/>
              <a:t>π.χ. </a:t>
            </a:r>
            <a:r>
              <a:rPr lang="en-US" altLang="el-GR" sz="1800" dirty="0"/>
              <a:t>A.Angel@mydimos.gr</a:t>
            </a:r>
            <a:endParaRPr lang="el-GR" altLang="el-GR" sz="1800" dirty="0"/>
          </a:p>
          <a:p>
            <a:pPr lvl="1">
              <a:lnSpc>
                <a:spcPct val="90000"/>
              </a:lnSpc>
            </a:pPr>
            <a:r>
              <a:rPr lang="el-GR" altLang="el-GR" sz="2000" dirty="0"/>
              <a:t>Όνομα χρήστη</a:t>
            </a:r>
            <a:endParaRPr lang="en-US" altLang="el-GR" sz="2000" dirty="0"/>
          </a:p>
          <a:p>
            <a:pPr lvl="2">
              <a:lnSpc>
                <a:spcPct val="90000"/>
              </a:lnSpc>
            </a:pPr>
            <a:r>
              <a:rPr lang="en-US" altLang="el-GR" sz="1800" dirty="0" err="1"/>
              <a:t>Angelos</a:t>
            </a:r>
            <a:r>
              <a:rPr lang="en-US" altLang="el-GR" sz="1800" dirty="0"/>
              <a:t> Angelopoulos</a:t>
            </a:r>
            <a:r>
              <a:rPr lang="el-GR" altLang="el-GR" sz="1800" dirty="0"/>
              <a:t> </a:t>
            </a:r>
          </a:p>
          <a:p>
            <a:pPr>
              <a:lnSpc>
                <a:spcPct val="90000"/>
              </a:lnSpc>
            </a:pPr>
            <a:endParaRPr lang="el-GR" altLang="el-GR" sz="2400" dirty="0"/>
          </a:p>
        </p:txBody>
      </p:sp>
      <p:sp>
        <p:nvSpPr>
          <p:cNvPr id="301061" name="Rectangle 5">
            <a:extLst>
              <a:ext uri="{FF2B5EF4-FFF2-40B4-BE49-F238E27FC236}">
                <a16:creationId xmlns:a16="http://schemas.microsoft.com/office/drawing/2014/main" id="{C5DD0C18-D872-4A14-989F-3B3230CC4F1A}"/>
              </a:ext>
            </a:extLst>
          </p:cNvPr>
          <p:cNvSpPr>
            <a:spLocks noChangeArrowheads="1"/>
          </p:cNvSpPr>
          <p:nvPr/>
        </p:nvSpPr>
        <p:spPr bwMode="auto">
          <a:xfrm>
            <a:off x="0" y="148431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3200"/>
              <a:t>Κλήση με βάση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D779AA2D-95A6-47EE-8847-22A18DF51A6F}"/>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Κλήση με διεύθυνση </a:t>
            </a:r>
            <a:r>
              <a:rPr lang="en-US" altLang="el-GR" sz="3200"/>
              <a:t>IP</a:t>
            </a:r>
            <a:endParaRPr lang="el-GR" altLang="el-GR" sz="3200"/>
          </a:p>
        </p:txBody>
      </p:sp>
      <p:sp>
        <p:nvSpPr>
          <p:cNvPr id="303107" name="Rectangle 3">
            <a:extLst>
              <a:ext uri="{FF2B5EF4-FFF2-40B4-BE49-F238E27FC236}">
                <a16:creationId xmlns:a16="http://schemas.microsoft.com/office/drawing/2014/main" id="{51655D8C-8474-4F57-A5B1-4DCEBA4C5BF9}"/>
              </a:ext>
            </a:extLst>
          </p:cNvPr>
          <p:cNvSpPr>
            <a:spLocks noChangeArrowheads="1"/>
          </p:cNvSpPr>
          <p:nvPr/>
        </p:nvSpPr>
        <p:spPr bwMode="auto">
          <a:xfrm>
            <a:off x="6948488" y="1773238"/>
            <a:ext cx="1960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200">
                <a:effectLst>
                  <a:outerShdw blurRad="38100" dist="38100" dir="2700000" algn="tl">
                    <a:srgbClr val="C0C0C0"/>
                  </a:outerShdw>
                </a:effectLst>
                <a:latin typeface="Verdana" panose="020B0604030504040204" pitchFamily="34" charset="0"/>
              </a:rPr>
              <a:t>Τερματικό</a:t>
            </a:r>
            <a:endParaRPr lang="en-GB" altLang="el-GR" sz="1200">
              <a:effectLst>
                <a:outerShdw blurRad="38100" dist="38100" dir="2700000" algn="tl">
                  <a:srgbClr val="C0C0C0"/>
                </a:outerShdw>
              </a:effectLst>
              <a:latin typeface="Verdana" panose="020B0604030504040204" pitchFamily="34" charset="0"/>
            </a:endParaRPr>
          </a:p>
        </p:txBody>
      </p:sp>
      <p:sp>
        <p:nvSpPr>
          <p:cNvPr id="303108" name="Rectangle 4">
            <a:extLst>
              <a:ext uri="{FF2B5EF4-FFF2-40B4-BE49-F238E27FC236}">
                <a16:creationId xmlns:a16="http://schemas.microsoft.com/office/drawing/2014/main" id="{C5D6E672-5395-4D55-969C-153D9D61A773}"/>
              </a:ext>
            </a:extLst>
          </p:cNvPr>
          <p:cNvSpPr>
            <a:spLocks noChangeArrowheads="1"/>
          </p:cNvSpPr>
          <p:nvPr/>
        </p:nvSpPr>
        <p:spPr bwMode="auto">
          <a:xfrm>
            <a:off x="468313" y="177323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GB" altLang="el-GR" sz="1200">
              <a:effectLst>
                <a:outerShdw blurRad="38100" dist="38100" dir="2700000" algn="tl">
                  <a:srgbClr val="C0C0C0"/>
                </a:outerShdw>
              </a:effectLst>
              <a:latin typeface="Verdana" panose="020B0604030504040204" pitchFamily="34" charset="0"/>
            </a:endParaRPr>
          </a:p>
          <a:p>
            <a:pPr algn="ctr" eaLnBrk="0" hangingPunct="0"/>
            <a:r>
              <a:rPr lang="el-GR" altLang="el-GR" sz="1200">
                <a:effectLst>
                  <a:outerShdw blurRad="38100" dist="38100" dir="2700000" algn="tl">
                    <a:srgbClr val="C0C0C0"/>
                  </a:outerShdw>
                </a:effectLst>
                <a:latin typeface="Verdana" panose="020B0604030504040204" pitchFamily="34" charset="0"/>
              </a:rPr>
              <a:t>Τερματικό που καλεί</a:t>
            </a:r>
            <a:endParaRPr lang="en-GB" altLang="el-GR" sz="1200">
              <a:effectLst>
                <a:outerShdw blurRad="38100" dist="38100" dir="2700000" algn="tl">
                  <a:srgbClr val="C0C0C0"/>
                </a:outerShdw>
              </a:effectLst>
              <a:latin typeface="Verdana" panose="020B0604030504040204" pitchFamily="34" charset="0"/>
            </a:endParaRPr>
          </a:p>
        </p:txBody>
      </p:sp>
      <p:sp>
        <p:nvSpPr>
          <p:cNvPr id="303109" name="Line 5">
            <a:extLst>
              <a:ext uri="{FF2B5EF4-FFF2-40B4-BE49-F238E27FC236}">
                <a16:creationId xmlns:a16="http://schemas.microsoft.com/office/drawing/2014/main" id="{1C772472-A996-48E6-99BF-B4128C82BE57}"/>
              </a:ext>
            </a:extLst>
          </p:cNvPr>
          <p:cNvSpPr>
            <a:spLocks noChangeShapeType="1"/>
          </p:cNvSpPr>
          <p:nvPr/>
        </p:nvSpPr>
        <p:spPr bwMode="auto">
          <a:xfrm>
            <a:off x="1763713" y="270827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3110" name="Line 6">
            <a:extLst>
              <a:ext uri="{FF2B5EF4-FFF2-40B4-BE49-F238E27FC236}">
                <a16:creationId xmlns:a16="http://schemas.microsoft.com/office/drawing/2014/main" id="{EBBA69DE-E3C6-486A-AF93-41DBD1B5AF3D}"/>
              </a:ext>
            </a:extLst>
          </p:cNvPr>
          <p:cNvSpPr>
            <a:spLocks noChangeShapeType="1"/>
          </p:cNvSpPr>
          <p:nvPr/>
        </p:nvSpPr>
        <p:spPr bwMode="auto">
          <a:xfrm>
            <a:off x="6011863" y="2708275"/>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3111" name="Line 7">
            <a:extLst>
              <a:ext uri="{FF2B5EF4-FFF2-40B4-BE49-F238E27FC236}">
                <a16:creationId xmlns:a16="http://schemas.microsoft.com/office/drawing/2014/main" id="{FB86EBBA-1C15-4F0F-8B55-04CB62B64136}"/>
              </a:ext>
            </a:extLst>
          </p:cNvPr>
          <p:cNvSpPr>
            <a:spLocks noChangeShapeType="1"/>
          </p:cNvSpPr>
          <p:nvPr/>
        </p:nvSpPr>
        <p:spPr bwMode="auto">
          <a:xfrm>
            <a:off x="1692275" y="2924175"/>
            <a:ext cx="576103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26" name="Picture 25">
            <a:extLst>
              <a:ext uri="{FF2B5EF4-FFF2-40B4-BE49-F238E27FC236}">
                <a16:creationId xmlns:a16="http://schemas.microsoft.com/office/drawing/2014/main" id="{66FF060F-030E-4184-8A1A-415C871A4A89}"/>
              </a:ext>
            </a:extLst>
          </p:cNvPr>
          <p:cNvPicPr>
            <a:picLocks noChangeArrowheads="1"/>
          </p:cNvPicPr>
          <p:nvPr/>
        </p:nvPicPr>
        <p:blipFill>
          <a:blip r:embed="rId3"/>
          <a:srcRect/>
          <a:stretch>
            <a:fillRect/>
          </a:stretch>
        </p:blipFill>
        <p:spPr bwMode="auto">
          <a:xfrm>
            <a:off x="2700338" y="1989138"/>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2051" name="Rectangle 3">
            <a:extLst>
              <a:ext uri="{FF2B5EF4-FFF2-40B4-BE49-F238E27FC236}">
                <a16:creationId xmlns:a16="http://schemas.microsoft.com/office/drawing/2014/main" id="{68020A95-3C46-4EA7-A14D-3CD648184568}"/>
              </a:ext>
            </a:extLst>
          </p:cNvPr>
          <p:cNvSpPr>
            <a:spLocks noChangeArrowheads="1"/>
          </p:cNvSpPr>
          <p:nvPr/>
        </p:nvSpPr>
        <p:spPr bwMode="auto">
          <a:xfrm>
            <a:off x="3594100" y="262731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grpSp>
        <p:nvGrpSpPr>
          <p:cNvPr id="303114" name="Group 141">
            <a:extLst>
              <a:ext uri="{FF2B5EF4-FFF2-40B4-BE49-F238E27FC236}">
                <a16:creationId xmlns:a16="http://schemas.microsoft.com/office/drawing/2014/main" id="{908B83F2-2FB2-4FFF-9A9D-893DF50D098A}"/>
              </a:ext>
            </a:extLst>
          </p:cNvPr>
          <p:cNvGrpSpPr>
            <a:grpSpLocks/>
          </p:cNvGrpSpPr>
          <p:nvPr/>
        </p:nvGrpSpPr>
        <p:grpSpPr bwMode="auto">
          <a:xfrm>
            <a:off x="7524750" y="2276475"/>
            <a:ext cx="785813" cy="776288"/>
            <a:chOff x="1142976" y="1071546"/>
            <a:chExt cx="928694" cy="916570"/>
          </a:xfrm>
        </p:grpSpPr>
        <p:pic>
          <p:nvPicPr>
            <p:cNvPr id="303115" name="Picture 8" descr="h323_v7">
              <a:extLst>
                <a:ext uri="{FF2B5EF4-FFF2-40B4-BE49-F238E27FC236}">
                  <a16:creationId xmlns:a16="http://schemas.microsoft.com/office/drawing/2014/main" id="{EFDA7AF3-1BA8-4F8D-BA41-C24B2BA15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6" name="Picture 18">
              <a:extLst>
                <a:ext uri="{FF2B5EF4-FFF2-40B4-BE49-F238E27FC236}">
                  <a16:creationId xmlns:a16="http://schemas.microsoft.com/office/drawing/2014/main" id="{E226A8F0-36D5-4FB1-8166-D902E3B5F27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3117" name="Group 141">
            <a:extLst>
              <a:ext uri="{FF2B5EF4-FFF2-40B4-BE49-F238E27FC236}">
                <a16:creationId xmlns:a16="http://schemas.microsoft.com/office/drawing/2014/main" id="{8D23AD89-F65A-4DE5-A845-3C89DFB98920}"/>
              </a:ext>
            </a:extLst>
          </p:cNvPr>
          <p:cNvGrpSpPr>
            <a:grpSpLocks/>
          </p:cNvGrpSpPr>
          <p:nvPr/>
        </p:nvGrpSpPr>
        <p:grpSpPr bwMode="auto">
          <a:xfrm>
            <a:off x="900113" y="2276475"/>
            <a:ext cx="785812" cy="776288"/>
            <a:chOff x="1142976" y="1071546"/>
            <a:chExt cx="928694" cy="916570"/>
          </a:xfrm>
        </p:grpSpPr>
        <p:pic>
          <p:nvPicPr>
            <p:cNvPr id="303118" name="Picture 8" descr="h323_v7">
              <a:extLst>
                <a:ext uri="{FF2B5EF4-FFF2-40B4-BE49-F238E27FC236}">
                  <a16:creationId xmlns:a16="http://schemas.microsoft.com/office/drawing/2014/main" id="{A06B2D4E-4097-48A2-B311-6DC27D6CE2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9" name="Picture 18">
              <a:extLst>
                <a:ext uri="{FF2B5EF4-FFF2-40B4-BE49-F238E27FC236}">
                  <a16:creationId xmlns:a16="http://schemas.microsoft.com/office/drawing/2014/main" id="{DA5BC419-A17C-4259-80D2-9C06B488C54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3120" name="Rectangle 16">
            <a:extLst>
              <a:ext uri="{FF2B5EF4-FFF2-40B4-BE49-F238E27FC236}">
                <a16:creationId xmlns:a16="http://schemas.microsoft.com/office/drawing/2014/main" id="{238610B7-CC67-4085-AF5D-40E5EFBB5D14}"/>
              </a:ext>
            </a:extLst>
          </p:cNvPr>
          <p:cNvSpPr>
            <a:spLocks noGrp="1" noChangeArrowheads="1"/>
          </p:cNvSpPr>
          <p:nvPr>
            <p:ph type="body" idx="4294967295"/>
          </p:nvPr>
        </p:nvSpPr>
        <p:spPr>
          <a:xfrm>
            <a:off x="0" y="4076700"/>
            <a:ext cx="8893175" cy="2160588"/>
          </a:xfrm>
          <a:noFill/>
        </p:spPr>
        <p:txBody>
          <a:bodyPr/>
          <a:lstStyle/>
          <a:p>
            <a:r>
              <a:rPr lang="el-GR" altLang="el-GR"/>
              <a:t>Απευθείας κλήση με Ι</a:t>
            </a:r>
            <a:r>
              <a:rPr lang="en-US" altLang="el-GR"/>
              <a:t>P </a:t>
            </a:r>
            <a:r>
              <a:rPr lang="el-GR" altLang="el-GR"/>
              <a:t>διεύθυνση </a:t>
            </a:r>
          </a:p>
          <a:p>
            <a:pPr lvl="1"/>
            <a:r>
              <a:rPr lang="el-GR" altLang="el-GR"/>
              <a:t> Γνωστή και σταθερή</a:t>
            </a:r>
          </a:p>
          <a:p>
            <a:pPr lvl="1"/>
            <a:r>
              <a:rPr lang="el-GR" altLang="el-GR"/>
              <a:t> Ούτε φιλικός ούτε εύχρηστος τρόπος </a:t>
            </a:r>
          </a:p>
          <a:p>
            <a:pPr lvl="2"/>
            <a:r>
              <a:rPr lang="el-GR" altLang="el-GR"/>
              <a:t>μη μνημονικές οι διευθύνσεις </a:t>
            </a:r>
            <a:r>
              <a:rPr lang="en-US" altLang="el-GR"/>
              <a:t>IP</a:t>
            </a:r>
            <a:endParaRPr lang="el-GR" alt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1" name="Line 9">
            <a:extLst>
              <a:ext uri="{FF2B5EF4-FFF2-40B4-BE49-F238E27FC236}">
                <a16:creationId xmlns:a16="http://schemas.microsoft.com/office/drawing/2014/main" id="{36382C08-79CE-4795-92EB-032DB26C54E7}"/>
              </a:ext>
            </a:extLst>
          </p:cNvPr>
          <p:cNvSpPr>
            <a:spLocks noChangeShapeType="1"/>
          </p:cNvSpPr>
          <p:nvPr/>
        </p:nvSpPr>
        <p:spPr bwMode="auto">
          <a:xfrm flipH="1">
            <a:off x="4427538" y="3213100"/>
            <a:ext cx="3240087" cy="1871663"/>
          </a:xfrm>
          <a:prstGeom prst="line">
            <a:avLst/>
          </a:prstGeom>
          <a:noFill/>
          <a:ln w="38100">
            <a:solidFill>
              <a:srgbClr val="00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54" name="Rectangle 2">
            <a:extLst>
              <a:ext uri="{FF2B5EF4-FFF2-40B4-BE49-F238E27FC236}">
                <a16:creationId xmlns:a16="http://schemas.microsoft.com/office/drawing/2014/main" id="{523F56C6-3904-4F49-BBEB-A6563011CCFC}"/>
              </a:ext>
            </a:extLst>
          </p:cNvPr>
          <p:cNvSpPr>
            <a:spLocks noGrp="1" noChangeArrowheads="1"/>
          </p:cNvSpPr>
          <p:nvPr>
            <p:ph type="title" idx="4294967295"/>
          </p:nvPr>
        </p:nvSpPr>
        <p:spPr>
          <a:xfrm>
            <a:off x="0" y="260350"/>
            <a:ext cx="9144000" cy="811213"/>
          </a:xfrm>
        </p:spPr>
        <p:txBody>
          <a:bodyPr/>
          <a:lstStyle/>
          <a:p>
            <a:pPr marL="685800" indent="-685800"/>
            <a:r>
              <a:rPr lang="el-GR" altLang="el-GR">
                <a:solidFill>
                  <a:srgbClr val="C0C0C0"/>
                </a:solidFill>
              </a:rPr>
              <a:t>Βασικές έννοιες και όροι</a:t>
            </a:r>
            <a:r>
              <a:rPr lang="el-GR" altLang="el-GR"/>
              <a:t> </a:t>
            </a:r>
            <a:br>
              <a:rPr lang="el-GR" altLang="el-GR"/>
            </a:br>
            <a:r>
              <a:rPr lang="en-US" altLang="el-GR" sz="2800"/>
              <a:t>K</a:t>
            </a:r>
            <a:r>
              <a:rPr lang="el-GR" altLang="el-GR" sz="2800"/>
              <a:t>λήση με τηλ. αριθμό, </a:t>
            </a:r>
            <a:r>
              <a:rPr lang="en-US" altLang="el-GR" sz="2800"/>
              <a:t>e-mail, </a:t>
            </a:r>
            <a:r>
              <a:rPr lang="el-GR" altLang="el-GR" sz="2800"/>
              <a:t>όνομα</a:t>
            </a:r>
            <a:endParaRPr lang="el-GR" altLang="el-GR"/>
          </a:p>
        </p:txBody>
      </p:sp>
      <p:sp>
        <p:nvSpPr>
          <p:cNvPr id="305155" name="Rectangle 3">
            <a:extLst>
              <a:ext uri="{FF2B5EF4-FFF2-40B4-BE49-F238E27FC236}">
                <a16:creationId xmlns:a16="http://schemas.microsoft.com/office/drawing/2014/main" id="{D33340BE-A550-4D59-A216-886678271C99}"/>
              </a:ext>
            </a:extLst>
          </p:cNvPr>
          <p:cNvSpPr>
            <a:spLocks noChangeArrowheads="1"/>
          </p:cNvSpPr>
          <p:nvPr/>
        </p:nvSpPr>
        <p:spPr bwMode="auto">
          <a:xfrm>
            <a:off x="6948488" y="1773238"/>
            <a:ext cx="1960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200">
                <a:effectLst>
                  <a:outerShdw blurRad="38100" dist="38100" dir="2700000" algn="tl">
                    <a:srgbClr val="C0C0C0"/>
                  </a:outerShdw>
                </a:effectLst>
                <a:latin typeface="Verdana" panose="020B0604030504040204" pitchFamily="34" charset="0"/>
              </a:rPr>
              <a:t>Τερματικό</a:t>
            </a:r>
            <a:endParaRPr lang="en-GB" altLang="el-GR" sz="1200">
              <a:effectLst>
                <a:outerShdw blurRad="38100" dist="38100" dir="2700000" algn="tl">
                  <a:srgbClr val="C0C0C0"/>
                </a:outerShdw>
              </a:effectLst>
              <a:latin typeface="Verdana" panose="020B0604030504040204" pitchFamily="34" charset="0"/>
            </a:endParaRPr>
          </a:p>
        </p:txBody>
      </p:sp>
      <p:sp>
        <p:nvSpPr>
          <p:cNvPr id="305156" name="Rectangle 4">
            <a:extLst>
              <a:ext uri="{FF2B5EF4-FFF2-40B4-BE49-F238E27FC236}">
                <a16:creationId xmlns:a16="http://schemas.microsoft.com/office/drawing/2014/main" id="{60C01D11-0A36-4E87-95C2-355BE49D50BF}"/>
              </a:ext>
            </a:extLst>
          </p:cNvPr>
          <p:cNvSpPr>
            <a:spLocks noChangeArrowheads="1"/>
          </p:cNvSpPr>
          <p:nvPr/>
        </p:nvSpPr>
        <p:spPr bwMode="auto">
          <a:xfrm>
            <a:off x="468313" y="1773238"/>
            <a:ext cx="196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GB" altLang="el-GR" sz="1200">
              <a:effectLst>
                <a:outerShdw blurRad="38100" dist="38100" dir="2700000" algn="tl">
                  <a:srgbClr val="C0C0C0"/>
                </a:outerShdw>
              </a:effectLst>
              <a:latin typeface="Verdana" panose="020B0604030504040204" pitchFamily="34" charset="0"/>
            </a:endParaRPr>
          </a:p>
          <a:p>
            <a:pPr algn="ctr" eaLnBrk="0" hangingPunct="0"/>
            <a:r>
              <a:rPr lang="el-GR" altLang="el-GR" sz="1200">
                <a:effectLst>
                  <a:outerShdw blurRad="38100" dist="38100" dir="2700000" algn="tl">
                    <a:srgbClr val="C0C0C0"/>
                  </a:outerShdw>
                </a:effectLst>
                <a:latin typeface="Verdana" panose="020B0604030504040204" pitchFamily="34" charset="0"/>
              </a:rPr>
              <a:t>Τερματικό που καλεί</a:t>
            </a:r>
            <a:endParaRPr lang="en-GB" altLang="el-GR" sz="1200">
              <a:effectLst>
                <a:outerShdw blurRad="38100" dist="38100" dir="2700000" algn="tl">
                  <a:srgbClr val="C0C0C0"/>
                </a:outerShdw>
              </a:effectLst>
              <a:latin typeface="Verdana" panose="020B0604030504040204" pitchFamily="34" charset="0"/>
            </a:endParaRPr>
          </a:p>
        </p:txBody>
      </p:sp>
      <p:sp>
        <p:nvSpPr>
          <p:cNvPr id="305157" name="Rectangle 5">
            <a:extLst>
              <a:ext uri="{FF2B5EF4-FFF2-40B4-BE49-F238E27FC236}">
                <a16:creationId xmlns:a16="http://schemas.microsoft.com/office/drawing/2014/main" id="{DB7A523A-BA75-48D3-826D-C728944D8927}"/>
              </a:ext>
            </a:extLst>
          </p:cNvPr>
          <p:cNvSpPr>
            <a:spLocks noChangeArrowheads="1"/>
          </p:cNvSpPr>
          <p:nvPr/>
        </p:nvSpPr>
        <p:spPr bwMode="auto">
          <a:xfrm>
            <a:off x="5076825" y="4508500"/>
            <a:ext cx="35290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l-GR" altLang="el-GR" sz="1400" b="0" dirty="0">
                <a:latin typeface="Verdana" panose="020B0604030504040204" pitchFamily="34" charset="0"/>
              </a:rPr>
              <a:t>Μονάδα Εγγραφής στη Υπηρεσία:</a:t>
            </a:r>
          </a:p>
          <a:p>
            <a:pPr algn="ctr" eaLnBrk="0" hangingPunct="0"/>
            <a:r>
              <a:rPr lang="en-GB" altLang="el-GR" sz="1400" b="0" dirty="0">
                <a:latin typeface="Verdana" panose="020B0604030504040204" pitchFamily="34" charset="0"/>
              </a:rPr>
              <a:t>H.323 Gatekeeper</a:t>
            </a:r>
            <a:r>
              <a:rPr lang="el-GR" altLang="el-GR" sz="1400" b="0" dirty="0">
                <a:latin typeface="Verdana" panose="020B0604030504040204" pitchFamily="34" charset="0"/>
              </a:rPr>
              <a:t> /</a:t>
            </a:r>
            <a:endParaRPr lang="en-US" altLang="el-GR" sz="1400" b="0" dirty="0">
              <a:latin typeface="Verdana" panose="020B0604030504040204" pitchFamily="34" charset="0"/>
            </a:endParaRPr>
          </a:p>
          <a:p>
            <a:pPr algn="ctr" eaLnBrk="0" hangingPunct="0"/>
            <a:r>
              <a:rPr lang="en-US" altLang="el-GR" sz="1400" b="0" dirty="0">
                <a:latin typeface="Verdana" panose="020B0604030504040204" pitchFamily="34" charset="0"/>
              </a:rPr>
              <a:t> SIP </a:t>
            </a:r>
            <a:r>
              <a:rPr lang="en-US" altLang="el-GR" sz="1400" b="0" dirty="0" err="1">
                <a:latin typeface="Verdana" panose="020B0604030504040204" pitchFamily="34" charset="0"/>
              </a:rPr>
              <a:t>registar</a:t>
            </a:r>
            <a:r>
              <a:rPr lang="en-US" altLang="el-GR" sz="1400" b="0" dirty="0">
                <a:latin typeface="Verdana" panose="020B0604030504040204" pitchFamily="34" charset="0"/>
              </a:rPr>
              <a:t> / Skype service </a:t>
            </a:r>
            <a:endParaRPr lang="en-GB" altLang="el-GR" sz="1400" b="0" dirty="0">
              <a:latin typeface="Verdana" panose="020B0604030504040204" pitchFamily="34" charset="0"/>
            </a:endParaRPr>
          </a:p>
        </p:txBody>
      </p:sp>
      <p:sp>
        <p:nvSpPr>
          <p:cNvPr id="305158" name="Line 6">
            <a:extLst>
              <a:ext uri="{FF2B5EF4-FFF2-40B4-BE49-F238E27FC236}">
                <a16:creationId xmlns:a16="http://schemas.microsoft.com/office/drawing/2014/main" id="{EC8836BF-8C0F-4624-8D92-C848D6CA76AC}"/>
              </a:ext>
            </a:extLst>
          </p:cNvPr>
          <p:cNvSpPr>
            <a:spLocks noChangeShapeType="1"/>
          </p:cNvSpPr>
          <p:nvPr/>
        </p:nvSpPr>
        <p:spPr bwMode="auto">
          <a:xfrm>
            <a:off x="1835150" y="2636838"/>
            <a:ext cx="5400675"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59" name="Line 7">
            <a:extLst>
              <a:ext uri="{FF2B5EF4-FFF2-40B4-BE49-F238E27FC236}">
                <a16:creationId xmlns:a16="http://schemas.microsoft.com/office/drawing/2014/main" id="{48810078-0D21-461C-B02E-242484393954}"/>
              </a:ext>
            </a:extLst>
          </p:cNvPr>
          <p:cNvSpPr>
            <a:spLocks noChangeShapeType="1"/>
          </p:cNvSpPr>
          <p:nvPr/>
        </p:nvSpPr>
        <p:spPr bwMode="auto">
          <a:xfrm>
            <a:off x="1331913" y="3141663"/>
            <a:ext cx="2447925" cy="2016125"/>
          </a:xfrm>
          <a:prstGeom prst="line">
            <a:avLst/>
          </a:prstGeom>
          <a:noFill/>
          <a:ln w="38100">
            <a:solidFill>
              <a:srgbClr val="00CC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0" name="Line 8">
            <a:extLst>
              <a:ext uri="{FF2B5EF4-FFF2-40B4-BE49-F238E27FC236}">
                <a16:creationId xmlns:a16="http://schemas.microsoft.com/office/drawing/2014/main" id="{954635D6-A116-4135-92ED-6BEE6081DE7A}"/>
              </a:ext>
            </a:extLst>
          </p:cNvPr>
          <p:cNvSpPr>
            <a:spLocks noChangeShapeType="1"/>
          </p:cNvSpPr>
          <p:nvPr/>
        </p:nvSpPr>
        <p:spPr bwMode="auto">
          <a:xfrm flipH="1" flipV="1">
            <a:off x="1547813" y="2924175"/>
            <a:ext cx="2303462" cy="1800225"/>
          </a:xfrm>
          <a:prstGeom prst="line">
            <a:avLst/>
          </a:prstGeom>
          <a:noFill/>
          <a:ln w="38100">
            <a:solidFill>
              <a:srgbClr val="0066FF"/>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2" name="Text Box 10">
            <a:extLst>
              <a:ext uri="{FF2B5EF4-FFF2-40B4-BE49-F238E27FC236}">
                <a16:creationId xmlns:a16="http://schemas.microsoft.com/office/drawing/2014/main" id="{EAD4E157-8B91-4F69-BEB0-8CE2C1121BDF}"/>
              </a:ext>
            </a:extLst>
          </p:cNvPr>
          <p:cNvSpPr txBox="1">
            <a:spLocks noChangeArrowheads="1"/>
          </p:cNvSpPr>
          <p:nvPr/>
        </p:nvSpPr>
        <p:spPr bwMode="auto">
          <a:xfrm>
            <a:off x="0" y="4941888"/>
            <a:ext cx="314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 Εγγραφή στην υπηρεσία</a:t>
            </a:r>
          </a:p>
        </p:txBody>
      </p:sp>
      <p:sp>
        <p:nvSpPr>
          <p:cNvPr id="305163" name="Text Box 11">
            <a:extLst>
              <a:ext uri="{FF2B5EF4-FFF2-40B4-BE49-F238E27FC236}">
                <a16:creationId xmlns:a16="http://schemas.microsoft.com/office/drawing/2014/main" id="{9657A800-578E-4169-9260-2D331D3381EE}"/>
              </a:ext>
            </a:extLst>
          </p:cNvPr>
          <p:cNvSpPr txBox="1">
            <a:spLocks noChangeArrowheads="1"/>
          </p:cNvSpPr>
          <p:nvPr/>
        </p:nvSpPr>
        <p:spPr bwMode="auto">
          <a:xfrm>
            <a:off x="0" y="5300663"/>
            <a:ext cx="7451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800">
                <a:solidFill>
                  <a:srgbClr val="0066FF"/>
                </a:solidFill>
              </a:rPr>
              <a:t>2. </a:t>
            </a:r>
            <a:r>
              <a:rPr lang="en-US" altLang="el-GR" sz="1800">
                <a:solidFill>
                  <a:srgbClr val="0066FF"/>
                </a:solidFill>
              </a:rPr>
              <a:t>K</a:t>
            </a:r>
            <a:r>
              <a:rPr lang="el-GR" altLang="el-GR" sz="1800">
                <a:solidFill>
                  <a:srgbClr val="0066FF"/>
                </a:solidFill>
              </a:rPr>
              <a:t>λήση μέσω ενδιάμεσου εξυπ. με </a:t>
            </a:r>
            <a:r>
              <a:rPr lang="en-US" altLang="el-GR" sz="1800">
                <a:solidFill>
                  <a:srgbClr val="0066FF"/>
                </a:solidFill>
              </a:rPr>
              <a:t>e-mail </a:t>
            </a:r>
            <a:r>
              <a:rPr lang="el-GR" altLang="el-GR" sz="1800">
                <a:solidFill>
                  <a:srgbClr val="0066FF"/>
                </a:solidFill>
              </a:rPr>
              <a:t>ή τηλ. αριθμού</a:t>
            </a:r>
          </a:p>
        </p:txBody>
      </p:sp>
      <p:sp>
        <p:nvSpPr>
          <p:cNvPr id="305164" name="Line 12">
            <a:extLst>
              <a:ext uri="{FF2B5EF4-FFF2-40B4-BE49-F238E27FC236}">
                <a16:creationId xmlns:a16="http://schemas.microsoft.com/office/drawing/2014/main" id="{5BB10BBF-D2A3-442B-AF9A-7E1333D01D5F}"/>
              </a:ext>
            </a:extLst>
          </p:cNvPr>
          <p:cNvSpPr>
            <a:spLocks noChangeShapeType="1"/>
          </p:cNvSpPr>
          <p:nvPr/>
        </p:nvSpPr>
        <p:spPr bwMode="auto">
          <a:xfrm flipH="1" flipV="1">
            <a:off x="1835150" y="2781300"/>
            <a:ext cx="2160588" cy="1727200"/>
          </a:xfrm>
          <a:prstGeom prst="line">
            <a:avLst/>
          </a:prstGeom>
          <a:noFill/>
          <a:ln w="38100">
            <a:solidFill>
              <a:schemeClr val="accent2"/>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5165" name="Text Box 13">
            <a:extLst>
              <a:ext uri="{FF2B5EF4-FFF2-40B4-BE49-F238E27FC236}">
                <a16:creationId xmlns:a16="http://schemas.microsoft.com/office/drawing/2014/main" id="{8727CF0E-62D8-4FB1-9971-CC1BB5EC3B15}"/>
              </a:ext>
            </a:extLst>
          </p:cNvPr>
          <p:cNvSpPr txBox="1">
            <a:spLocks noChangeArrowheads="1"/>
          </p:cNvSpPr>
          <p:nvPr/>
        </p:nvSpPr>
        <p:spPr bwMode="auto">
          <a:xfrm>
            <a:off x="0" y="573405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accent2"/>
                </a:solidFill>
              </a:rPr>
              <a:t>3. Επιστροφή  </a:t>
            </a:r>
            <a:r>
              <a:rPr lang="en-US" altLang="el-GR" sz="1800">
                <a:solidFill>
                  <a:schemeClr val="accent2"/>
                </a:solidFill>
              </a:rPr>
              <a:t>IP </a:t>
            </a:r>
            <a:r>
              <a:rPr lang="el-GR" altLang="el-GR" sz="1800">
                <a:solidFill>
                  <a:schemeClr val="accent2"/>
                </a:solidFill>
              </a:rPr>
              <a:t>διεύθυνσης </a:t>
            </a:r>
          </a:p>
        </p:txBody>
      </p:sp>
      <p:pic>
        <p:nvPicPr>
          <p:cNvPr id="126" name="Picture 25">
            <a:extLst>
              <a:ext uri="{FF2B5EF4-FFF2-40B4-BE49-F238E27FC236}">
                <a16:creationId xmlns:a16="http://schemas.microsoft.com/office/drawing/2014/main" id="{1E8B275B-4F1E-4D5D-9A3F-971B513B4920}"/>
              </a:ext>
            </a:extLst>
          </p:cNvPr>
          <p:cNvPicPr>
            <a:picLocks noChangeArrowheads="1"/>
          </p:cNvPicPr>
          <p:nvPr/>
        </p:nvPicPr>
        <p:blipFill>
          <a:blip r:embed="rId3"/>
          <a:srcRect/>
          <a:stretch>
            <a:fillRect/>
          </a:stretch>
        </p:blipFill>
        <p:spPr bwMode="auto">
          <a:xfrm>
            <a:off x="2700338" y="1916113"/>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2051" name="Rectangle 3">
            <a:extLst>
              <a:ext uri="{FF2B5EF4-FFF2-40B4-BE49-F238E27FC236}">
                <a16:creationId xmlns:a16="http://schemas.microsoft.com/office/drawing/2014/main" id="{B3E20B17-DF5F-4B54-A909-282733CD4CDE}"/>
              </a:ext>
            </a:extLst>
          </p:cNvPr>
          <p:cNvSpPr>
            <a:spLocks noChangeArrowheads="1"/>
          </p:cNvSpPr>
          <p:nvPr/>
        </p:nvSpPr>
        <p:spPr bwMode="auto">
          <a:xfrm>
            <a:off x="3594100" y="262731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pic>
        <p:nvPicPr>
          <p:cNvPr id="305168" name="Picture 37" descr="ICM">
            <a:extLst>
              <a:ext uri="{FF2B5EF4-FFF2-40B4-BE49-F238E27FC236}">
                <a16:creationId xmlns:a16="http://schemas.microsoft.com/office/drawing/2014/main" id="{B24DD24C-A8AD-4463-AA20-182C4192A5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75" y="4508500"/>
            <a:ext cx="517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5169" name="Group 141">
            <a:extLst>
              <a:ext uri="{FF2B5EF4-FFF2-40B4-BE49-F238E27FC236}">
                <a16:creationId xmlns:a16="http://schemas.microsoft.com/office/drawing/2014/main" id="{AD4A8D46-50DA-473A-A83F-D229E84CFD0E}"/>
              </a:ext>
            </a:extLst>
          </p:cNvPr>
          <p:cNvGrpSpPr>
            <a:grpSpLocks/>
          </p:cNvGrpSpPr>
          <p:nvPr/>
        </p:nvGrpSpPr>
        <p:grpSpPr bwMode="auto">
          <a:xfrm>
            <a:off x="7524750" y="2276475"/>
            <a:ext cx="785813" cy="776288"/>
            <a:chOff x="1142976" y="1071546"/>
            <a:chExt cx="928694" cy="916570"/>
          </a:xfrm>
        </p:grpSpPr>
        <p:pic>
          <p:nvPicPr>
            <p:cNvPr id="305170" name="Picture 8" descr="h323_v7">
              <a:extLst>
                <a:ext uri="{FF2B5EF4-FFF2-40B4-BE49-F238E27FC236}">
                  <a16:creationId xmlns:a16="http://schemas.microsoft.com/office/drawing/2014/main" id="{C6C354CC-B871-4041-B5C2-85AF452553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1" name="Picture 18">
              <a:extLst>
                <a:ext uri="{FF2B5EF4-FFF2-40B4-BE49-F238E27FC236}">
                  <a16:creationId xmlns:a16="http://schemas.microsoft.com/office/drawing/2014/main" id="{7D039E9E-DD28-48CF-8935-F247D384C0A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5172" name="Group 141">
            <a:extLst>
              <a:ext uri="{FF2B5EF4-FFF2-40B4-BE49-F238E27FC236}">
                <a16:creationId xmlns:a16="http://schemas.microsoft.com/office/drawing/2014/main" id="{4F19A1DF-343C-4E68-91C5-EB966AF4C7F9}"/>
              </a:ext>
            </a:extLst>
          </p:cNvPr>
          <p:cNvGrpSpPr>
            <a:grpSpLocks/>
          </p:cNvGrpSpPr>
          <p:nvPr/>
        </p:nvGrpSpPr>
        <p:grpSpPr bwMode="auto">
          <a:xfrm>
            <a:off x="900113" y="2276475"/>
            <a:ext cx="785812" cy="776288"/>
            <a:chOff x="1142976" y="1071546"/>
            <a:chExt cx="928694" cy="916570"/>
          </a:xfrm>
        </p:grpSpPr>
        <p:pic>
          <p:nvPicPr>
            <p:cNvPr id="305173" name="Picture 8" descr="h323_v7">
              <a:extLst>
                <a:ext uri="{FF2B5EF4-FFF2-40B4-BE49-F238E27FC236}">
                  <a16:creationId xmlns:a16="http://schemas.microsoft.com/office/drawing/2014/main" id="{34D5EC22-65C8-4651-A5A4-3426735CCD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74" name="Picture 18">
              <a:extLst>
                <a:ext uri="{FF2B5EF4-FFF2-40B4-BE49-F238E27FC236}">
                  <a16:creationId xmlns:a16="http://schemas.microsoft.com/office/drawing/2014/main" id="{B37BB6D2-5B39-4795-B9C1-11071247C71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75" name="Text Box 23">
            <a:extLst>
              <a:ext uri="{FF2B5EF4-FFF2-40B4-BE49-F238E27FC236}">
                <a16:creationId xmlns:a16="http://schemas.microsoft.com/office/drawing/2014/main" id="{9D117B18-B455-4A70-AC3E-3425FF7FB5C2}"/>
              </a:ext>
            </a:extLst>
          </p:cNvPr>
          <p:cNvSpPr txBox="1">
            <a:spLocks noChangeArrowheads="1"/>
          </p:cNvSpPr>
          <p:nvPr/>
        </p:nvSpPr>
        <p:spPr bwMode="auto">
          <a:xfrm>
            <a:off x="0" y="6092825"/>
            <a:ext cx="7235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800">
                <a:solidFill>
                  <a:schemeClr val="hlink"/>
                </a:solidFill>
              </a:rPr>
              <a:t>4. Κλήση με Ι</a:t>
            </a:r>
            <a:r>
              <a:rPr lang="en-US" altLang="el-GR" sz="1800">
                <a:solidFill>
                  <a:schemeClr val="hlink"/>
                </a:solidFill>
              </a:rPr>
              <a:t>P </a:t>
            </a:r>
            <a:r>
              <a:rPr lang="el-GR" altLang="el-GR" sz="1800">
                <a:solidFill>
                  <a:schemeClr val="hlink"/>
                </a:solidFill>
              </a:rPr>
              <a:t>διεύθυνση που παρέχει η υπηρεσία</a:t>
            </a:r>
          </a:p>
        </p:txBody>
      </p:sp>
      <p:sp>
        <p:nvSpPr>
          <p:cNvPr id="305176" name="Text Box 24">
            <a:extLst>
              <a:ext uri="{FF2B5EF4-FFF2-40B4-BE49-F238E27FC236}">
                <a16:creationId xmlns:a16="http://schemas.microsoft.com/office/drawing/2014/main" id="{806A1D25-46AE-41F3-9FDC-AE67AEDEA358}"/>
              </a:ext>
            </a:extLst>
          </p:cNvPr>
          <p:cNvSpPr txBox="1">
            <a:spLocks noChangeArrowheads="1"/>
          </p:cNvSpPr>
          <p:nvPr/>
        </p:nvSpPr>
        <p:spPr bwMode="auto">
          <a:xfrm>
            <a:off x="1187450" y="33575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a:t>
            </a:r>
          </a:p>
        </p:txBody>
      </p:sp>
      <p:sp>
        <p:nvSpPr>
          <p:cNvPr id="305177" name="Text Box 25">
            <a:extLst>
              <a:ext uri="{FF2B5EF4-FFF2-40B4-BE49-F238E27FC236}">
                <a16:creationId xmlns:a16="http://schemas.microsoft.com/office/drawing/2014/main" id="{ED80AAED-4DF6-4D6D-84D5-44051C4D9444}"/>
              </a:ext>
            </a:extLst>
          </p:cNvPr>
          <p:cNvSpPr txBox="1">
            <a:spLocks noChangeArrowheads="1"/>
          </p:cNvSpPr>
          <p:nvPr/>
        </p:nvSpPr>
        <p:spPr bwMode="auto">
          <a:xfrm>
            <a:off x="5724525" y="36449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CC00"/>
                </a:solidFill>
              </a:rPr>
              <a:t>(1)</a:t>
            </a:r>
          </a:p>
        </p:txBody>
      </p:sp>
      <p:sp>
        <p:nvSpPr>
          <p:cNvPr id="305178" name="Text Box 26">
            <a:extLst>
              <a:ext uri="{FF2B5EF4-FFF2-40B4-BE49-F238E27FC236}">
                <a16:creationId xmlns:a16="http://schemas.microsoft.com/office/drawing/2014/main" id="{BA397174-4E1F-47E3-98E8-163929A7055C}"/>
              </a:ext>
            </a:extLst>
          </p:cNvPr>
          <p:cNvSpPr txBox="1">
            <a:spLocks noChangeArrowheads="1"/>
          </p:cNvSpPr>
          <p:nvPr/>
        </p:nvSpPr>
        <p:spPr bwMode="auto">
          <a:xfrm>
            <a:off x="6084888" y="22050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hlink"/>
                </a:solidFill>
              </a:rPr>
              <a:t>(4)</a:t>
            </a:r>
          </a:p>
        </p:txBody>
      </p:sp>
      <p:sp>
        <p:nvSpPr>
          <p:cNvPr id="305179" name="Text Box 27">
            <a:extLst>
              <a:ext uri="{FF2B5EF4-FFF2-40B4-BE49-F238E27FC236}">
                <a16:creationId xmlns:a16="http://schemas.microsoft.com/office/drawing/2014/main" id="{BF8B83D1-1986-49AD-8067-956C0B23D534}"/>
              </a:ext>
            </a:extLst>
          </p:cNvPr>
          <p:cNvSpPr txBox="1">
            <a:spLocks noChangeArrowheads="1"/>
          </p:cNvSpPr>
          <p:nvPr/>
        </p:nvSpPr>
        <p:spPr bwMode="auto">
          <a:xfrm>
            <a:off x="1908175" y="34290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rgbClr val="0066FF"/>
                </a:solidFill>
              </a:rPr>
              <a:t>(2)</a:t>
            </a:r>
          </a:p>
        </p:txBody>
      </p:sp>
      <p:sp>
        <p:nvSpPr>
          <p:cNvPr id="305180" name="Text Box 28">
            <a:extLst>
              <a:ext uri="{FF2B5EF4-FFF2-40B4-BE49-F238E27FC236}">
                <a16:creationId xmlns:a16="http://schemas.microsoft.com/office/drawing/2014/main" id="{4B325738-8959-45C3-AB0B-560ED2284476}"/>
              </a:ext>
            </a:extLst>
          </p:cNvPr>
          <p:cNvSpPr txBox="1">
            <a:spLocks noChangeArrowheads="1"/>
          </p:cNvSpPr>
          <p:nvPr/>
        </p:nvSpPr>
        <p:spPr bwMode="auto">
          <a:xfrm>
            <a:off x="3203575" y="357346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solidFill>
                  <a:schemeClr val="accent2"/>
                </a:solidFill>
              </a:rPr>
              <a:t>(3)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CC5FF0DE-3ED4-4C09-994C-358FC5176AAD}"/>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Γενικά </a:t>
            </a:r>
            <a:br>
              <a:rPr lang="el-GR" altLang="el-GR" sz="3200">
                <a:solidFill>
                  <a:srgbClr val="C0C0C0"/>
                </a:solidFill>
              </a:rPr>
            </a:br>
            <a:r>
              <a:rPr lang="el-GR" altLang="el-GR" sz="3200"/>
              <a:t>Τι είναι </a:t>
            </a:r>
            <a:r>
              <a:rPr lang="el-GR" altLang="el-GR" sz="3200">
                <a:latin typeface="Arial" panose="020B0604020202020204" pitchFamily="34" charset="0"/>
              </a:rPr>
              <a:t>η </a:t>
            </a:r>
            <a:r>
              <a:rPr lang="el-GR" altLang="el-GR" sz="3200"/>
              <a:t>βιντεοδιάσκεψη</a:t>
            </a:r>
            <a:br>
              <a:rPr lang="el-GR" altLang="el-GR" sz="3200">
                <a:latin typeface="Arial" panose="020B0604020202020204" pitchFamily="34" charset="0"/>
              </a:rPr>
            </a:br>
            <a:endParaRPr lang="el-GR" altLang="el-GR" sz="3200">
              <a:latin typeface="Arial" panose="020B0604020202020204" pitchFamily="34" charset="0"/>
            </a:endParaRPr>
          </a:p>
        </p:txBody>
      </p:sp>
      <p:sp>
        <p:nvSpPr>
          <p:cNvPr id="545795" name="Rectangle 3">
            <a:extLst>
              <a:ext uri="{FF2B5EF4-FFF2-40B4-BE49-F238E27FC236}">
                <a16:creationId xmlns:a16="http://schemas.microsoft.com/office/drawing/2014/main" id="{C103750E-897F-4059-B4C2-6FA235DA051A}"/>
              </a:ext>
            </a:extLst>
          </p:cNvPr>
          <p:cNvSpPr>
            <a:spLocks noGrp="1" noChangeArrowheads="1"/>
          </p:cNvSpPr>
          <p:nvPr>
            <p:ph type="body" idx="4294967295"/>
          </p:nvPr>
        </p:nvSpPr>
        <p:spPr>
          <a:xfrm>
            <a:off x="468313" y="1268413"/>
            <a:ext cx="8675687" cy="5373687"/>
          </a:xfrm>
        </p:spPr>
        <p:txBody>
          <a:bodyPr/>
          <a:lstStyle/>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endParaRPr lang="el-GR" altLang="el-GR" sz="2400" dirty="0">
              <a:latin typeface="Arial" panose="020B0604020202020204" pitchFamily="34" charset="0"/>
            </a:endParaRPr>
          </a:p>
          <a:p>
            <a:pPr>
              <a:lnSpc>
                <a:spcPct val="130000"/>
              </a:lnSpc>
            </a:pPr>
            <a:r>
              <a:rPr lang="el-GR" altLang="el-GR" sz="2400" dirty="0"/>
              <a:t>η αμφίδρομη οπτικοακουστική επικοινωνία σε πραγματικό χρόνο μεταξύ ατόμων που βρίσκονται σε διαφορετικές τοποθεσίες. </a:t>
            </a:r>
          </a:p>
          <a:p>
            <a:pPr>
              <a:lnSpc>
                <a:spcPct val="130000"/>
              </a:lnSpc>
            </a:pPr>
            <a:endParaRPr lang="el-GR" altLang="el-GR" sz="2400" dirty="0"/>
          </a:p>
        </p:txBody>
      </p:sp>
      <p:pic>
        <p:nvPicPr>
          <p:cNvPr id="545796" name="Picture 4">
            <a:extLst>
              <a:ext uri="{FF2B5EF4-FFF2-40B4-BE49-F238E27FC236}">
                <a16:creationId xmlns:a16="http://schemas.microsoft.com/office/drawing/2014/main" id="{99234226-99EB-4BEA-8685-FD45FA259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412875"/>
            <a:ext cx="4848225" cy="362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7DD092A3-208E-4589-8BBB-66B5D31B7CF7}"/>
              </a:ext>
            </a:extLst>
          </p:cNvPr>
          <p:cNvSpPr>
            <a:spLocks noGrp="1" noChangeArrowheads="1"/>
          </p:cNvSpPr>
          <p:nvPr>
            <p:ph type="title" idx="4294967295"/>
          </p:nvPr>
        </p:nvSpPr>
        <p:spPr/>
        <p:txBody>
          <a:bodyPr/>
          <a:lstStyle/>
          <a:p>
            <a:r>
              <a:rPr lang="el-GR" altLang="el-GR" sz="3200">
                <a:solidFill>
                  <a:srgbClr val="C0C0C0"/>
                </a:solidFill>
              </a:rPr>
              <a:t>Βασικές έννοιες και όροι</a:t>
            </a:r>
            <a:r>
              <a:rPr lang="el-GR" altLang="el-GR" sz="3200"/>
              <a:t> </a:t>
            </a:r>
            <a:br>
              <a:rPr lang="el-GR" altLang="el-GR" sz="3200"/>
            </a:br>
            <a:r>
              <a:rPr lang="el-GR" altLang="el-GR" sz="3200"/>
              <a:t>Τύποι βιντεοδιάσκεψης</a:t>
            </a:r>
          </a:p>
        </p:txBody>
      </p:sp>
      <p:sp>
        <p:nvSpPr>
          <p:cNvPr id="487427" name="Rectangle 3">
            <a:extLst>
              <a:ext uri="{FF2B5EF4-FFF2-40B4-BE49-F238E27FC236}">
                <a16:creationId xmlns:a16="http://schemas.microsoft.com/office/drawing/2014/main" id="{66750351-DF06-40A5-A3B1-49AD51C65418}"/>
              </a:ext>
            </a:extLst>
          </p:cNvPr>
          <p:cNvSpPr>
            <a:spLocks noGrp="1" noChangeArrowheads="1"/>
          </p:cNvSpPr>
          <p:nvPr>
            <p:ph type="body" idx="4294967295"/>
          </p:nvPr>
        </p:nvSpPr>
        <p:spPr>
          <a:xfrm>
            <a:off x="179388" y="1484313"/>
            <a:ext cx="8964612" cy="4608512"/>
          </a:xfrm>
        </p:spPr>
        <p:txBody>
          <a:bodyPr/>
          <a:lstStyle/>
          <a:p>
            <a:pPr>
              <a:lnSpc>
                <a:spcPct val="120000"/>
              </a:lnSpc>
              <a:buFont typeface="Wingdings" panose="05000000000000000000" pitchFamily="2" charset="2"/>
              <a:buNone/>
            </a:pPr>
            <a:r>
              <a:rPr lang="el-GR" altLang="el-GR" dirty="0"/>
              <a:t>Κριτήριο: αριθμός τερματικών </a:t>
            </a:r>
            <a:r>
              <a:rPr lang="el-GR" altLang="el-GR" dirty="0" err="1"/>
              <a:t>βιντεοδιάσκεψης</a:t>
            </a:r>
            <a:endParaRPr lang="el-GR" altLang="el-GR" dirty="0"/>
          </a:p>
          <a:p>
            <a:pPr>
              <a:lnSpc>
                <a:spcPct val="120000"/>
              </a:lnSpc>
            </a:pPr>
            <a:r>
              <a:rPr lang="el-GR" altLang="el-GR" dirty="0"/>
              <a:t>Δύο σημεία</a:t>
            </a:r>
          </a:p>
          <a:p>
            <a:pPr lvl="1">
              <a:lnSpc>
                <a:spcPct val="120000"/>
              </a:lnSpc>
            </a:pPr>
            <a:r>
              <a:rPr lang="el-GR" altLang="el-GR" dirty="0"/>
              <a:t> </a:t>
            </a:r>
            <a:r>
              <a:rPr lang="el-GR" altLang="el-GR" b="1" dirty="0">
                <a:solidFill>
                  <a:srgbClr val="0089D0"/>
                </a:solidFill>
              </a:rPr>
              <a:t>σημείο προς σημείο </a:t>
            </a:r>
            <a:r>
              <a:rPr lang="el-GR" altLang="el-GR" dirty="0" err="1"/>
              <a:t>βιντεοδιάσκεψη</a:t>
            </a:r>
            <a:endParaRPr lang="el-GR" altLang="el-GR" dirty="0"/>
          </a:p>
          <a:p>
            <a:pPr>
              <a:lnSpc>
                <a:spcPct val="120000"/>
              </a:lnSpc>
            </a:pPr>
            <a:r>
              <a:rPr lang="el-GR" altLang="el-GR" dirty="0"/>
              <a:t>Τρία και παραπάνω</a:t>
            </a:r>
          </a:p>
          <a:p>
            <a:pPr lvl="1">
              <a:lnSpc>
                <a:spcPct val="120000"/>
              </a:lnSpc>
            </a:pPr>
            <a:r>
              <a:rPr lang="el-GR" altLang="el-GR" dirty="0"/>
              <a:t> </a:t>
            </a:r>
            <a:r>
              <a:rPr lang="el-GR" altLang="el-GR" b="1" dirty="0">
                <a:solidFill>
                  <a:srgbClr val="0089D0"/>
                </a:solidFill>
              </a:rPr>
              <a:t>πολυμερής</a:t>
            </a:r>
            <a:r>
              <a:rPr lang="el-GR" altLang="el-GR" dirty="0"/>
              <a:t> </a:t>
            </a:r>
            <a:r>
              <a:rPr lang="el-GR" altLang="el-GR" dirty="0" err="1"/>
              <a:t>βιντεοδιάσκεψη</a:t>
            </a:r>
            <a:endParaRPr lang="el-GR" alt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Rectangle 4">
            <a:extLst>
              <a:ext uri="{FF2B5EF4-FFF2-40B4-BE49-F238E27FC236}">
                <a16:creationId xmlns:a16="http://schemas.microsoft.com/office/drawing/2014/main" id="{DE003313-A087-404B-8316-9FE6FE63EE08}"/>
              </a:ext>
            </a:extLst>
          </p:cNvPr>
          <p:cNvSpPr>
            <a:spLocks noGrp="1" noChangeArrowheads="1"/>
          </p:cNvSpPr>
          <p:nvPr>
            <p:ph type="ctrTitle" idx="4294967295"/>
          </p:nvPr>
        </p:nvSpPr>
        <p:spPr>
          <a:xfrm>
            <a:off x="611188" y="2636838"/>
            <a:ext cx="7772400" cy="1470025"/>
          </a:xfrm>
        </p:spPr>
        <p:txBody>
          <a:bodyPr/>
          <a:lstStyle/>
          <a:p>
            <a:r>
              <a:rPr lang="el-GR" altLang="el-GR" sz="2000">
                <a:solidFill>
                  <a:schemeClr val="hlink"/>
                </a:solidFill>
              </a:rPr>
              <a:t> </a:t>
            </a:r>
            <a:r>
              <a:rPr lang="el-GR" altLang="el-GR" sz="3200">
                <a:latin typeface="Arial" panose="020B0604020202020204" pitchFamily="34" charset="0"/>
              </a:rPr>
              <a:t>Τεχνολογίες </a:t>
            </a:r>
            <a:br>
              <a:rPr lang="el-GR" altLang="el-GR" sz="3200">
                <a:latin typeface="Arial" panose="020B0604020202020204" pitchFamily="34" charset="0"/>
              </a:rPr>
            </a:br>
            <a:r>
              <a:rPr lang="el-GR" altLang="el-GR" sz="3200">
                <a:latin typeface="Arial" panose="020B0604020202020204" pitchFamily="34" charset="0"/>
              </a:rPr>
              <a:t>τηλεδιάσκεψης</a:t>
            </a:r>
            <a:r>
              <a:rPr lang="en-US" altLang="el-GR" sz="3200">
                <a:latin typeface="Arial" panose="020B0604020202020204" pitchFamily="34" charset="0"/>
              </a:rPr>
              <a:t> </a:t>
            </a:r>
            <a:r>
              <a:rPr lang="el-GR" altLang="el-GR" sz="3200">
                <a:latin typeface="Arial" panose="020B0604020202020204" pitchFamily="34" charset="0"/>
              </a:rPr>
              <a:t>(ΤΤ)</a:t>
            </a:r>
            <a:br>
              <a:rPr lang="el-GR" altLang="el-GR" sz="3200">
                <a:latin typeface="Arial" panose="020B0604020202020204" pitchFamily="34" charset="0"/>
              </a:rPr>
            </a:br>
            <a:br>
              <a:rPr lang="el-GR" altLang="el-GR" sz="4400">
                <a:latin typeface="Arial" panose="020B0604020202020204" pitchFamily="34" charset="0"/>
              </a:rPr>
            </a:br>
            <a:r>
              <a:rPr lang="el-GR" altLang="el-GR" sz="4400">
                <a:latin typeface="Arial" panose="020B0604020202020204" pitchFamily="34" charset="0"/>
              </a:rPr>
              <a:t>Ανοικτά πρωτόκολλα και αρχιτεκτονικές</a:t>
            </a:r>
          </a:p>
        </p:txBody>
      </p:sp>
      <p:sp>
        <p:nvSpPr>
          <p:cNvPr id="446469" name="Rectangle 5">
            <a:extLst>
              <a:ext uri="{FF2B5EF4-FFF2-40B4-BE49-F238E27FC236}">
                <a16:creationId xmlns:a16="http://schemas.microsoft.com/office/drawing/2014/main" id="{C1652574-6459-4C8E-87E2-B8EF80A95E12}"/>
              </a:ext>
            </a:extLst>
          </p:cNvPr>
          <p:cNvSpPr>
            <a:spLocks noGrp="1" noChangeArrowheads="1"/>
          </p:cNvSpPr>
          <p:nvPr>
            <p:ph type="subTitle" idx="4294967295"/>
          </p:nvPr>
        </p:nvSpPr>
        <p:spPr>
          <a:xfrm>
            <a:off x="1371600" y="3886200"/>
            <a:ext cx="6400800" cy="1752600"/>
          </a:xfrm>
        </p:spPr>
        <p:txBody>
          <a:bodyPr/>
          <a:lstStyle/>
          <a:p>
            <a:pPr marL="0" indent="0" algn="ctr">
              <a:buFont typeface="Wingdings" panose="05000000000000000000" pitchFamily="2" charset="2"/>
              <a:buNone/>
            </a:pPr>
            <a:endParaRPr lang="el-GR" alt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760AB8F3-162E-4AE1-92EC-D4E00524FCBA}"/>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a:t>Ανοικτές συστάσεις</a:t>
            </a:r>
          </a:p>
        </p:txBody>
      </p:sp>
      <p:sp>
        <p:nvSpPr>
          <p:cNvPr id="438275" name="Rectangle 3">
            <a:extLst>
              <a:ext uri="{FF2B5EF4-FFF2-40B4-BE49-F238E27FC236}">
                <a16:creationId xmlns:a16="http://schemas.microsoft.com/office/drawing/2014/main" id="{43BD7547-1861-4C80-9F0C-B72CD68B840C}"/>
              </a:ext>
            </a:extLst>
          </p:cNvPr>
          <p:cNvSpPr>
            <a:spLocks noGrp="1" noChangeArrowheads="1"/>
          </p:cNvSpPr>
          <p:nvPr>
            <p:ph type="body" idx="4294967295"/>
          </p:nvPr>
        </p:nvSpPr>
        <p:spPr>
          <a:xfrm>
            <a:off x="250825" y="1484313"/>
            <a:ext cx="8893175" cy="5373687"/>
          </a:xfrm>
        </p:spPr>
        <p:txBody>
          <a:bodyPr/>
          <a:lstStyle/>
          <a:p>
            <a:pPr>
              <a:spcBef>
                <a:spcPts val="600"/>
              </a:spcBef>
              <a:spcAft>
                <a:spcPts val="600"/>
              </a:spcAft>
            </a:pPr>
            <a:r>
              <a:rPr lang="el-GR" altLang="el-GR" sz="2800" dirty="0">
                <a:latin typeface="Arial" panose="020B0604020202020204" pitchFamily="34" charset="0"/>
              </a:rPr>
              <a:t>Τι είναι μία σύσταση</a:t>
            </a:r>
          </a:p>
          <a:p>
            <a:pPr lvl="1">
              <a:spcBef>
                <a:spcPts val="600"/>
              </a:spcBef>
              <a:spcAft>
                <a:spcPts val="600"/>
              </a:spcAft>
            </a:pPr>
            <a:r>
              <a:rPr lang="el-GR" altLang="el-GR" sz="2400" dirty="0">
                <a:latin typeface="Arial" panose="020B0604020202020204" pitchFamily="34" charset="0"/>
              </a:rPr>
              <a:t>Αναλυτική περιγραφή: αρχιτεκτονικής, τα πρωτόκολλα και όλα τα συστατικά μέρη μίας τεχνολογίας.</a:t>
            </a:r>
          </a:p>
          <a:p>
            <a:pPr>
              <a:spcBef>
                <a:spcPts val="600"/>
              </a:spcBef>
              <a:spcAft>
                <a:spcPts val="600"/>
              </a:spcAft>
            </a:pPr>
            <a:r>
              <a:rPr lang="el-GR" altLang="el-GR" sz="2800" dirty="0">
                <a:latin typeface="Arial" panose="020B0604020202020204" pitchFamily="34" charset="0"/>
              </a:rPr>
              <a:t>Τι είναι οι ανοικτές συστάσεις</a:t>
            </a:r>
          </a:p>
          <a:p>
            <a:pPr lvl="1">
              <a:spcBef>
                <a:spcPts val="600"/>
              </a:spcBef>
              <a:spcAft>
                <a:spcPts val="600"/>
              </a:spcAft>
            </a:pPr>
            <a:r>
              <a:rPr lang="el-GR" altLang="el-GR" sz="2400" dirty="0">
                <a:latin typeface="Arial" panose="020B0604020202020204" pitchFamily="34" charset="0"/>
              </a:rPr>
              <a:t>Οργανισμοί ορισμού συστάσεων</a:t>
            </a:r>
          </a:p>
          <a:p>
            <a:pPr lvl="2">
              <a:spcBef>
                <a:spcPts val="600"/>
              </a:spcBef>
              <a:spcAft>
                <a:spcPts val="600"/>
              </a:spcAft>
            </a:pPr>
            <a:r>
              <a:rPr lang="en-US" altLang="el-GR" sz="2000" dirty="0"/>
              <a:t>International Telecommunication Unit </a:t>
            </a:r>
            <a:r>
              <a:rPr lang="el-GR" altLang="el-GR" sz="2000" dirty="0"/>
              <a:t>(ITU)</a:t>
            </a:r>
            <a:endParaRPr lang="en-US" altLang="el-GR" sz="2000" dirty="0"/>
          </a:p>
          <a:p>
            <a:pPr lvl="2">
              <a:spcBef>
                <a:spcPts val="600"/>
              </a:spcBef>
              <a:spcAft>
                <a:spcPts val="600"/>
              </a:spcAft>
            </a:pPr>
            <a:r>
              <a:rPr lang="el-GR" altLang="el-GR" sz="2000" dirty="0"/>
              <a:t>Internet </a:t>
            </a:r>
            <a:r>
              <a:rPr lang="el-GR" altLang="el-GR" sz="2000" dirty="0" err="1"/>
              <a:t>Task</a:t>
            </a:r>
            <a:r>
              <a:rPr lang="el-GR" altLang="el-GR" sz="2000" dirty="0"/>
              <a:t> Force (IETF)</a:t>
            </a:r>
            <a:endParaRPr lang="el-GR" altLang="el-GR" sz="2000" dirty="0">
              <a:latin typeface="Arial" panose="020B0604020202020204" pitchFamily="34" charset="0"/>
            </a:endParaRPr>
          </a:p>
          <a:p>
            <a:pPr>
              <a:spcBef>
                <a:spcPts val="600"/>
              </a:spcBef>
              <a:spcAft>
                <a:spcPts val="600"/>
              </a:spcAft>
            </a:pPr>
            <a:r>
              <a:rPr lang="el-GR" altLang="el-GR" sz="2800" dirty="0">
                <a:latin typeface="Arial" panose="020B0604020202020204" pitchFamily="34" charset="0"/>
              </a:rPr>
              <a:t>Πλεονεκτήματα από τις ανοικτές συστάσεις</a:t>
            </a:r>
            <a:endParaRPr lang="el-GR" altLang="el-GR" sz="2800" dirty="0"/>
          </a:p>
          <a:p>
            <a:pPr lvl="1">
              <a:spcBef>
                <a:spcPts val="600"/>
              </a:spcBef>
              <a:spcAft>
                <a:spcPts val="600"/>
              </a:spcAft>
            </a:pPr>
            <a:r>
              <a:rPr lang="el-GR" altLang="el-GR" sz="2400" dirty="0"/>
              <a:t>Προϊόντα συμβατά</a:t>
            </a:r>
          </a:p>
          <a:p>
            <a:pPr lvl="1">
              <a:spcBef>
                <a:spcPts val="600"/>
              </a:spcBef>
              <a:spcAft>
                <a:spcPts val="600"/>
              </a:spcAft>
            </a:pPr>
            <a:r>
              <a:rPr lang="el-GR" altLang="el-GR" sz="2400" dirty="0" err="1"/>
              <a:t>Ανεξαρτοποίηση</a:t>
            </a:r>
            <a:r>
              <a:rPr lang="el-GR" altLang="el-GR" sz="2400" dirty="0"/>
              <a:t> από οίκο κατασκευής</a:t>
            </a:r>
          </a:p>
          <a:p>
            <a:pPr>
              <a:spcBef>
                <a:spcPts val="600"/>
              </a:spcBef>
              <a:spcAft>
                <a:spcPts val="600"/>
              </a:spcAft>
            </a:pPr>
            <a:endParaRPr lang="el-GR" altLang="el-G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F7F795A3-90B5-4457-AA73-61E05E9DF73B}"/>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Ανοικτές συστάσεις</a:t>
            </a:r>
            <a:r>
              <a:rPr lang="en-US" altLang="el-GR" sz="3200"/>
              <a:t> </a:t>
            </a:r>
            <a:r>
              <a:rPr lang="el-GR" altLang="el-GR" sz="3200"/>
              <a:t>για βιντεοδιάσκεψη</a:t>
            </a:r>
          </a:p>
        </p:txBody>
      </p:sp>
      <p:sp>
        <p:nvSpPr>
          <p:cNvPr id="507907" name="Rectangle 3">
            <a:extLst>
              <a:ext uri="{FF2B5EF4-FFF2-40B4-BE49-F238E27FC236}">
                <a16:creationId xmlns:a16="http://schemas.microsoft.com/office/drawing/2014/main" id="{92B1FF22-4B43-4588-9808-9256F6FEA3E7}"/>
              </a:ext>
            </a:extLst>
          </p:cNvPr>
          <p:cNvSpPr>
            <a:spLocks noGrp="1" noChangeArrowheads="1"/>
          </p:cNvSpPr>
          <p:nvPr>
            <p:ph type="body" idx="4294967295"/>
          </p:nvPr>
        </p:nvSpPr>
        <p:spPr/>
        <p:txBody>
          <a:bodyPr/>
          <a:lstStyle/>
          <a:p>
            <a:r>
              <a:rPr lang="el-GR" altLang="el-GR" dirty="0"/>
              <a:t>Συστάσεις </a:t>
            </a:r>
            <a:r>
              <a:rPr lang="en-US" altLang="el-GR" dirty="0"/>
              <a:t>ITU</a:t>
            </a:r>
            <a:endParaRPr lang="el-GR" altLang="el-GR" dirty="0"/>
          </a:p>
          <a:p>
            <a:pPr lvl="1"/>
            <a:r>
              <a:rPr lang="en-US" altLang="el-GR" dirty="0"/>
              <a:t> </a:t>
            </a:r>
            <a:r>
              <a:rPr lang="el-GR" altLang="el-GR" b="1" dirty="0"/>
              <a:t>Η.320</a:t>
            </a:r>
            <a:r>
              <a:rPr lang="en-US" altLang="el-GR" b="1" dirty="0"/>
              <a:t> </a:t>
            </a:r>
            <a:r>
              <a:rPr lang="el-GR" altLang="el-GR" dirty="0"/>
              <a:t>για </a:t>
            </a:r>
            <a:r>
              <a:rPr lang="el-GR" altLang="el-GR" dirty="0" err="1"/>
              <a:t>βιντεοδιάσκεψη</a:t>
            </a:r>
            <a:r>
              <a:rPr lang="el-GR" altLang="el-GR" dirty="0"/>
              <a:t> πάνω από </a:t>
            </a:r>
            <a:r>
              <a:rPr lang="en-US" altLang="el-GR" dirty="0"/>
              <a:t>ISDN</a:t>
            </a:r>
          </a:p>
          <a:p>
            <a:pPr lvl="1"/>
            <a:r>
              <a:rPr lang="el-GR" altLang="el-GR" dirty="0"/>
              <a:t> </a:t>
            </a:r>
            <a:r>
              <a:rPr lang="en-US" altLang="el-GR" b="1" dirty="0"/>
              <a:t>H.323 </a:t>
            </a:r>
            <a:r>
              <a:rPr lang="el-GR" altLang="el-GR" dirty="0"/>
              <a:t>για </a:t>
            </a:r>
            <a:r>
              <a:rPr lang="el-GR" altLang="el-GR" dirty="0" err="1"/>
              <a:t>βιντεοδιάσκεψη</a:t>
            </a:r>
            <a:r>
              <a:rPr lang="el-GR" altLang="el-GR" dirty="0"/>
              <a:t> πάνω από </a:t>
            </a:r>
            <a:r>
              <a:rPr lang="en-US" altLang="el-GR" dirty="0"/>
              <a:t>IP</a:t>
            </a:r>
            <a:endParaRPr lang="el-GR" altLang="el-GR" dirty="0"/>
          </a:p>
          <a:p>
            <a:r>
              <a:rPr lang="el-GR" altLang="el-GR" dirty="0"/>
              <a:t>Σύσταση ΙΕΤ</a:t>
            </a:r>
            <a:r>
              <a:rPr lang="en-US" altLang="el-GR" dirty="0"/>
              <a:t>F</a:t>
            </a:r>
          </a:p>
          <a:p>
            <a:pPr lvl="1"/>
            <a:r>
              <a:rPr lang="el-GR" altLang="el-GR" dirty="0"/>
              <a:t> </a:t>
            </a:r>
            <a:r>
              <a:rPr lang="en-US" altLang="el-GR" b="1" dirty="0"/>
              <a:t>Session Initiation Protocol (SIP) </a:t>
            </a:r>
            <a:r>
              <a:rPr lang="el-GR" altLang="el-GR" dirty="0"/>
              <a:t>για </a:t>
            </a:r>
            <a:r>
              <a:rPr lang="el-GR" altLang="el-GR" dirty="0" err="1"/>
              <a:t>βιντεοδιάσκεψη</a:t>
            </a:r>
            <a:r>
              <a:rPr lang="el-GR" altLang="el-GR" dirty="0"/>
              <a:t> πάνω από </a:t>
            </a:r>
            <a:r>
              <a:rPr lang="en-US" altLang="el-GR" dirty="0"/>
              <a:t>IP</a:t>
            </a:r>
            <a:endParaRPr lang="el-GR" alt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72380819-550C-4793-B631-921A337C63E2}"/>
              </a:ext>
            </a:extLst>
          </p:cNvPr>
          <p:cNvSpPr>
            <a:spLocks noGrp="1" noChangeArrowheads="1"/>
          </p:cNvSpPr>
          <p:nvPr>
            <p:ph type="title" idx="4294967295"/>
          </p:nvPr>
        </p:nvSpPr>
        <p:spPr>
          <a:xfrm>
            <a:off x="-107950" y="260350"/>
            <a:ext cx="9251950"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 </a:t>
            </a:r>
            <a:r>
              <a:rPr lang="el-GR" altLang="el-GR" sz="3200">
                <a:effectLst>
                  <a:outerShdw blurRad="38100" dist="38100" dir="2700000" algn="tl">
                    <a:srgbClr val="C0C0C0"/>
                  </a:outerShdw>
                </a:effectLst>
              </a:rPr>
              <a:t>Συστήματα τύπου Η.320</a:t>
            </a:r>
          </a:p>
        </p:txBody>
      </p:sp>
      <p:sp>
        <p:nvSpPr>
          <p:cNvPr id="442371" name="Rectangle 3">
            <a:extLst>
              <a:ext uri="{FF2B5EF4-FFF2-40B4-BE49-F238E27FC236}">
                <a16:creationId xmlns:a16="http://schemas.microsoft.com/office/drawing/2014/main" id="{6D02F796-90FD-4211-9554-7CDEE33241F3}"/>
              </a:ext>
            </a:extLst>
          </p:cNvPr>
          <p:cNvSpPr>
            <a:spLocks noGrp="1" noChangeArrowheads="1"/>
          </p:cNvSpPr>
          <p:nvPr>
            <p:ph type="body" idx="4294967295"/>
          </p:nvPr>
        </p:nvSpPr>
        <p:spPr>
          <a:xfrm>
            <a:off x="176378" y="1196975"/>
            <a:ext cx="5547750" cy="3240088"/>
          </a:xfrm>
        </p:spPr>
        <p:txBody>
          <a:bodyPr/>
          <a:lstStyle/>
          <a:p>
            <a:pPr>
              <a:lnSpc>
                <a:spcPct val="150000"/>
              </a:lnSpc>
              <a:buFont typeface="Wingdings" panose="05000000000000000000" pitchFamily="2" charset="2"/>
              <a:buNone/>
            </a:pPr>
            <a:r>
              <a:rPr lang="en-US" altLang="el-GR" sz="2800" dirty="0">
                <a:effectLst>
                  <a:outerShdw blurRad="38100" dist="38100" dir="2700000" algn="tl">
                    <a:srgbClr val="C0C0C0"/>
                  </a:outerShdw>
                </a:effectLst>
              </a:rPr>
              <a:t>T</a:t>
            </a:r>
            <a:r>
              <a:rPr lang="el-GR" altLang="el-GR" sz="2800" dirty="0" err="1">
                <a:effectLst>
                  <a:outerShdw blurRad="38100" dist="38100" dir="2700000" algn="tl">
                    <a:srgbClr val="C0C0C0"/>
                  </a:outerShdw>
                </a:effectLst>
              </a:rPr>
              <a:t>ηλεδιάσκεψη</a:t>
            </a:r>
            <a:r>
              <a:rPr lang="el-GR" altLang="el-GR" sz="2800" dirty="0">
                <a:effectLst>
                  <a:outerShdw blurRad="38100" dist="38100" dir="2700000" algn="tl">
                    <a:srgbClr val="C0C0C0"/>
                  </a:outerShdw>
                </a:effectLst>
              </a:rPr>
              <a:t> πάνω από </a:t>
            </a:r>
            <a:r>
              <a:rPr lang="en-US" altLang="el-GR" sz="2800" dirty="0">
                <a:effectLst>
                  <a:outerShdw blurRad="38100" dist="38100" dir="2700000" algn="tl">
                    <a:srgbClr val="C0C0C0"/>
                  </a:outerShdw>
                </a:effectLst>
              </a:rPr>
              <a:t>ISDN </a:t>
            </a:r>
            <a:r>
              <a:rPr lang="el-GR" altLang="el-GR" sz="2800" dirty="0">
                <a:effectLst>
                  <a:outerShdw blurRad="38100" dist="38100" dir="2700000" algn="tl">
                    <a:srgbClr val="C0C0C0"/>
                  </a:outerShdw>
                </a:effectLst>
              </a:rPr>
              <a:t>γραμμές</a:t>
            </a:r>
            <a:r>
              <a:rPr lang="en-US" altLang="el-GR" sz="2800" dirty="0">
                <a:effectLst>
                  <a:outerShdw blurRad="38100" dist="38100" dir="2700000" algn="tl">
                    <a:srgbClr val="C0C0C0"/>
                  </a:outerShdw>
                </a:effectLst>
              </a:rPr>
              <a:t> </a:t>
            </a:r>
            <a:r>
              <a:rPr lang="el-GR" altLang="el-GR" sz="2000" dirty="0">
                <a:effectLst>
                  <a:outerShdw blurRad="38100" dist="38100" dir="2700000" algn="tl">
                    <a:srgbClr val="C0C0C0"/>
                  </a:outerShdw>
                </a:effectLst>
              </a:rPr>
              <a:t>(</a:t>
            </a:r>
            <a:r>
              <a:rPr lang="el-GR" altLang="el-GR" sz="2000" dirty="0" err="1">
                <a:effectLst>
                  <a:outerShdw blurRad="38100" dist="38100" dir="2700000" algn="tl">
                    <a:srgbClr val="C0C0C0"/>
                  </a:outerShdw>
                </a:effectLst>
              </a:rPr>
              <a:t>Integrated</a:t>
            </a:r>
            <a:r>
              <a:rPr lang="el-GR" altLang="el-GR" sz="2000" dirty="0">
                <a:effectLst>
                  <a:outerShdw blurRad="38100" dist="38100" dir="2700000" algn="tl">
                    <a:srgbClr val="C0C0C0"/>
                  </a:outerShdw>
                </a:effectLst>
              </a:rPr>
              <a:t> Services </a:t>
            </a:r>
            <a:r>
              <a:rPr lang="el-GR" altLang="el-GR" sz="2000" dirty="0" err="1">
                <a:effectLst>
                  <a:outerShdw blurRad="38100" dist="38100" dir="2700000" algn="tl">
                    <a:srgbClr val="C0C0C0"/>
                  </a:outerShdw>
                </a:effectLst>
              </a:rPr>
              <a:t>Digital</a:t>
            </a:r>
            <a:r>
              <a:rPr lang="el-GR" altLang="el-GR" sz="2000" dirty="0">
                <a:effectLst>
                  <a:outerShdw blurRad="38100" dist="38100" dir="2700000" algn="tl">
                    <a:srgbClr val="C0C0C0"/>
                  </a:outerShdw>
                </a:effectLst>
              </a:rPr>
              <a:t> </a:t>
            </a:r>
            <a:r>
              <a:rPr lang="el-GR" altLang="el-GR" sz="2000" dirty="0" err="1">
                <a:effectLst>
                  <a:outerShdw blurRad="38100" dist="38100" dir="2700000" algn="tl">
                    <a:srgbClr val="C0C0C0"/>
                  </a:outerShdw>
                </a:effectLst>
              </a:rPr>
              <a:t>Network</a:t>
            </a:r>
            <a:r>
              <a:rPr lang="el-GR" altLang="el-GR" sz="2000" dirty="0">
                <a:effectLst>
                  <a:outerShdw blurRad="38100" dist="38100" dir="2700000" algn="tl">
                    <a:srgbClr val="C0C0C0"/>
                  </a:outerShdw>
                </a:effectLst>
              </a:rPr>
              <a:t>) </a:t>
            </a:r>
            <a:endParaRPr lang="el-GR" altLang="el-GR" sz="2800" dirty="0">
              <a:effectLst>
                <a:outerShdw blurRad="38100" dist="38100" dir="2700000" algn="tl">
                  <a:srgbClr val="C0C0C0"/>
                </a:outerShdw>
              </a:effectLst>
            </a:endParaRPr>
          </a:p>
          <a:p>
            <a:pPr>
              <a:lnSpc>
                <a:spcPct val="150000"/>
              </a:lnSpc>
            </a:pPr>
            <a:r>
              <a:rPr lang="el-GR" altLang="el-GR" sz="2800" dirty="0"/>
              <a:t>Ακριβός τερματικός εξοπλισμός</a:t>
            </a:r>
          </a:p>
          <a:p>
            <a:pPr>
              <a:lnSpc>
                <a:spcPct val="150000"/>
              </a:lnSpc>
            </a:pPr>
            <a:r>
              <a:rPr lang="el-GR" altLang="el-GR" sz="2800" dirty="0"/>
              <a:t>Συγκριτικά υψηλά τηλεπικοινωνιακά τέλη</a:t>
            </a:r>
          </a:p>
          <a:p>
            <a:pPr>
              <a:lnSpc>
                <a:spcPct val="150000"/>
              </a:lnSpc>
            </a:pPr>
            <a:r>
              <a:rPr lang="en-US" altLang="el-GR" sz="2800" dirty="0"/>
              <a:t>M</a:t>
            </a:r>
            <a:r>
              <a:rPr lang="el-GR" altLang="el-GR" sz="2800" dirty="0" err="1"/>
              <a:t>οντέλα</a:t>
            </a:r>
            <a:r>
              <a:rPr lang="en-US" altLang="el-GR" sz="2800" dirty="0"/>
              <a:t>: A</a:t>
            </a:r>
            <a:r>
              <a:rPr lang="el-GR" altLang="el-GR" sz="2800" dirty="0" err="1"/>
              <a:t>ξιοπιστία</a:t>
            </a:r>
            <a:r>
              <a:rPr lang="el-GR" altLang="el-GR" sz="2800" dirty="0"/>
              <a:t> / υψηλό κόστος</a:t>
            </a:r>
          </a:p>
          <a:p>
            <a:pPr lvl="1">
              <a:lnSpc>
                <a:spcPct val="150000"/>
              </a:lnSpc>
            </a:pPr>
            <a:endParaRPr lang="el-GR" altLang="el-GR" sz="2000" dirty="0"/>
          </a:p>
          <a:p>
            <a:pPr lvl="1">
              <a:lnSpc>
                <a:spcPct val="150000"/>
              </a:lnSpc>
            </a:pPr>
            <a:endParaRPr lang="el-GR" altLang="el-GR" sz="2400" dirty="0"/>
          </a:p>
        </p:txBody>
      </p:sp>
      <p:pic>
        <p:nvPicPr>
          <p:cNvPr id="442373" name="Picture 5">
            <a:extLst>
              <a:ext uri="{FF2B5EF4-FFF2-40B4-BE49-F238E27FC236}">
                <a16:creationId xmlns:a16="http://schemas.microsoft.com/office/drawing/2014/main" id="{F5549E4E-C10F-42D4-AD73-EFA968F96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592" y="4184949"/>
            <a:ext cx="3709426" cy="22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374" name="Picture 6">
            <a:extLst>
              <a:ext uri="{FF2B5EF4-FFF2-40B4-BE49-F238E27FC236}">
                <a16:creationId xmlns:a16="http://schemas.microsoft.com/office/drawing/2014/main" id="{384F7A55-D685-43FE-B362-4BF10F217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340768"/>
            <a:ext cx="2520280" cy="247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375" name="Rectangle 7">
            <a:extLst>
              <a:ext uri="{FF2B5EF4-FFF2-40B4-BE49-F238E27FC236}">
                <a16:creationId xmlns:a16="http://schemas.microsoft.com/office/drawing/2014/main" id="{474ED1BB-12E2-46E4-84A2-9CFCC62B4534}"/>
              </a:ext>
            </a:extLst>
          </p:cNvPr>
          <p:cNvSpPr>
            <a:spLocks noChangeArrowheads="1"/>
          </p:cNvSpPr>
          <p:nvPr/>
        </p:nvSpPr>
        <p:spPr bwMode="auto">
          <a:xfrm>
            <a:off x="142816" y="6296368"/>
            <a:ext cx="48752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000" dirty="0"/>
              <a:t>Πηγές:</a:t>
            </a:r>
          </a:p>
          <a:p>
            <a:r>
              <a:rPr lang="el-GR" altLang="el-GR" sz="1000" dirty="0">
                <a:hlinkClick r:id="rId5"/>
              </a:rPr>
              <a:t>http://www.best4systems.co.uk/_images/products/MotionMedia_mm225_F.jpg</a:t>
            </a:r>
            <a:endParaRPr lang="en-US" altLang="el-GR" sz="1000" dirty="0"/>
          </a:p>
          <a:p>
            <a:r>
              <a:rPr lang="el-GR" altLang="el-GR" sz="1000" dirty="0"/>
              <a:t>http://www.gigaset-blog.com/bilder/20080912_sx685.jpg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E5AA858D-F4CF-4595-AE89-2BF3C2C315E5}"/>
              </a:ext>
            </a:extLst>
          </p:cNvPr>
          <p:cNvSpPr>
            <a:spLocks noGrp="1" noChangeArrowheads="1"/>
          </p:cNvSpPr>
          <p:nvPr>
            <p:ph type="title" idx="4294967295"/>
          </p:nvPr>
        </p:nvSpPr>
        <p:spPr>
          <a:xfrm>
            <a:off x="-73025" y="260350"/>
            <a:ext cx="9324975"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 </a:t>
            </a:r>
            <a:r>
              <a:rPr lang="el-GR" altLang="el-GR" sz="3200">
                <a:effectLst>
                  <a:outerShdw blurRad="38100" dist="38100" dir="2700000" algn="tl">
                    <a:srgbClr val="C0C0C0"/>
                  </a:outerShdw>
                </a:effectLst>
              </a:rPr>
              <a:t>Συστήματα τύπου Η.323 και </a:t>
            </a:r>
            <a:r>
              <a:rPr lang="en-US" altLang="el-GR" sz="3200">
                <a:effectLst>
                  <a:outerShdw blurRad="38100" dist="38100" dir="2700000" algn="tl">
                    <a:srgbClr val="C0C0C0"/>
                  </a:outerShdw>
                </a:effectLst>
              </a:rPr>
              <a:t>SIP</a:t>
            </a:r>
            <a:endParaRPr lang="el-GR" altLang="el-GR" sz="3200">
              <a:effectLst>
                <a:outerShdw blurRad="38100" dist="38100" dir="2700000" algn="tl">
                  <a:srgbClr val="C0C0C0"/>
                </a:outerShdw>
              </a:effectLst>
            </a:endParaRPr>
          </a:p>
        </p:txBody>
      </p:sp>
      <p:sp>
        <p:nvSpPr>
          <p:cNvPr id="444419" name="Rectangle 3">
            <a:extLst>
              <a:ext uri="{FF2B5EF4-FFF2-40B4-BE49-F238E27FC236}">
                <a16:creationId xmlns:a16="http://schemas.microsoft.com/office/drawing/2014/main" id="{2DCF7BFF-9572-4DFA-A80F-DE352F6ED376}"/>
              </a:ext>
            </a:extLst>
          </p:cNvPr>
          <p:cNvSpPr>
            <a:spLocks noGrp="1" noChangeArrowheads="1"/>
          </p:cNvSpPr>
          <p:nvPr>
            <p:ph type="body" idx="4294967295"/>
          </p:nvPr>
        </p:nvSpPr>
        <p:spPr>
          <a:xfrm>
            <a:off x="0" y="1412875"/>
            <a:ext cx="9144000" cy="5111750"/>
          </a:xfrm>
        </p:spPr>
        <p:txBody>
          <a:bodyPr/>
          <a:lstStyle/>
          <a:p>
            <a:pPr>
              <a:buFont typeface="Wingdings" panose="05000000000000000000" pitchFamily="2" charset="2"/>
              <a:buNone/>
            </a:pPr>
            <a:r>
              <a:rPr lang="el-GR" altLang="el-GR" dirty="0" err="1">
                <a:latin typeface="Arial" panose="020B0604020202020204" pitchFamily="34" charset="0"/>
              </a:rPr>
              <a:t>Βιντεοδιάσκε</a:t>
            </a:r>
            <a:r>
              <a:rPr lang="el-GR" altLang="el-GR" dirty="0" err="1"/>
              <a:t>ψη</a:t>
            </a:r>
            <a:r>
              <a:rPr lang="el-GR" altLang="el-GR" dirty="0"/>
              <a:t> πάνω από το Διαδίκτυο</a:t>
            </a:r>
            <a:endParaRPr lang="el-GR" altLang="el-GR" sz="4000" dirty="0">
              <a:latin typeface="Arial" panose="020B0604020202020204" pitchFamily="34" charset="0"/>
            </a:endParaRPr>
          </a:p>
          <a:p>
            <a:r>
              <a:rPr lang="el-GR" altLang="el-GR" dirty="0"/>
              <a:t>Η.323: φιλοσοφία του κόσμου της τηλεφωνίας</a:t>
            </a:r>
          </a:p>
          <a:p>
            <a:r>
              <a:rPr lang="en-US" altLang="el-GR" dirty="0"/>
              <a:t>SIP: </a:t>
            </a:r>
            <a:r>
              <a:rPr lang="el-GR" altLang="el-GR" dirty="0"/>
              <a:t>φιλοσοφία του Διαδικτύου</a:t>
            </a:r>
          </a:p>
          <a:p>
            <a:pPr lvl="1"/>
            <a:r>
              <a:rPr lang="el-GR" altLang="el-GR" dirty="0"/>
              <a:t>Αργή μετάβαση στο </a:t>
            </a:r>
            <a:r>
              <a:rPr lang="en-US" altLang="el-GR" dirty="0"/>
              <a:t>SIP</a:t>
            </a:r>
          </a:p>
          <a:p>
            <a:r>
              <a:rPr lang="el-GR" altLang="el-GR" dirty="0"/>
              <a:t>Σύγκριση με το Η.320</a:t>
            </a:r>
            <a:endParaRPr lang="en-US" altLang="el-GR" dirty="0"/>
          </a:p>
          <a:p>
            <a:pPr lvl="1"/>
            <a:r>
              <a:rPr lang="el-GR" altLang="el-GR" dirty="0"/>
              <a:t> Λογισμικά: Προσιτός </a:t>
            </a:r>
            <a:endParaRPr lang="en-US" altLang="el-GR" dirty="0"/>
          </a:p>
          <a:p>
            <a:pPr lvl="1"/>
            <a:r>
              <a:rPr lang="el-GR" altLang="el-GR" dirty="0"/>
              <a:t> Χαμηλά επικοινωνιακά τέλη</a:t>
            </a:r>
          </a:p>
          <a:p>
            <a:pPr lvl="1"/>
            <a:r>
              <a:rPr lang="el-GR" altLang="el-GR" dirty="0"/>
              <a:t> Μη εγγυημένη ποιότητα </a:t>
            </a:r>
            <a:r>
              <a:rPr lang="el-GR" altLang="el-GR" dirty="0" err="1"/>
              <a:t>βιντεοδιάσκεψης</a:t>
            </a:r>
            <a:endParaRPr lang="en-US" altLang="el-GR" dirty="0"/>
          </a:p>
          <a:p>
            <a:pPr lvl="1"/>
            <a:endParaRPr lang="el-GR" alt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4C2F1E28-1CDD-41BF-BC88-BDBCCBC07387}"/>
              </a:ext>
            </a:extLst>
          </p:cNvPr>
          <p:cNvSpPr>
            <a:spLocks noGrp="1" noChangeArrowheads="1"/>
          </p:cNvSpPr>
          <p:nvPr>
            <p:ph type="title" idx="4294967295"/>
          </p:nvPr>
        </p:nvSpPr>
        <p:spPr>
          <a:xfrm>
            <a:off x="-63500" y="260350"/>
            <a:ext cx="9324975" cy="869950"/>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Βιντεοδιάσκεψη και </a:t>
            </a:r>
            <a:r>
              <a:rPr lang="en-US" altLang="el-GR" sz="3200"/>
              <a:t>VoIP</a:t>
            </a:r>
            <a:endParaRPr lang="el-GR" altLang="el-GR" sz="3200"/>
          </a:p>
        </p:txBody>
      </p:sp>
      <p:sp>
        <p:nvSpPr>
          <p:cNvPr id="478211" name="Rectangle 3">
            <a:extLst>
              <a:ext uri="{FF2B5EF4-FFF2-40B4-BE49-F238E27FC236}">
                <a16:creationId xmlns:a16="http://schemas.microsoft.com/office/drawing/2014/main" id="{B1CB8C51-2F58-4D18-A037-2113F6B5B64F}"/>
              </a:ext>
            </a:extLst>
          </p:cNvPr>
          <p:cNvSpPr>
            <a:spLocks noGrp="1" noChangeArrowheads="1"/>
          </p:cNvSpPr>
          <p:nvPr>
            <p:ph type="body" idx="4294967295"/>
          </p:nvPr>
        </p:nvSpPr>
        <p:spPr>
          <a:xfrm>
            <a:off x="250825" y="1484313"/>
            <a:ext cx="8447088" cy="5111750"/>
          </a:xfrm>
        </p:spPr>
        <p:txBody>
          <a:bodyPr/>
          <a:lstStyle/>
          <a:p>
            <a:r>
              <a:rPr lang="el-GR" altLang="el-GR" sz="2800" dirty="0"/>
              <a:t>Τηλεφωνία πάνω από το Διαδίκτυο</a:t>
            </a:r>
            <a:r>
              <a:rPr lang="en-US" altLang="el-GR" sz="2800" b="1" u="sng" dirty="0"/>
              <a:t> </a:t>
            </a:r>
            <a:r>
              <a:rPr lang="el-GR" altLang="el-GR" sz="2800" b="1" u="sng" dirty="0"/>
              <a:t> ή </a:t>
            </a:r>
            <a:r>
              <a:rPr lang="en-US" altLang="el-GR" sz="2800" b="1" u="sng" dirty="0"/>
              <a:t>V</a:t>
            </a:r>
            <a:r>
              <a:rPr lang="en-US" altLang="el-GR" sz="2800" dirty="0"/>
              <a:t>oice over </a:t>
            </a:r>
            <a:r>
              <a:rPr lang="en-US" altLang="el-GR" sz="2800" b="1" u="sng" dirty="0"/>
              <a:t>IP</a:t>
            </a:r>
            <a:r>
              <a:rPr lang="el-GR" altLang="el-GR" sz="2800" dirty="0"/>
              <a:t> (</a:t>
            </a:r>
            <a:r>
              <a:rPr lang="en-US" altLang="el-GR" sz="2800" dirty="0"/>
              <a:t>VoIP)</a:t>
            </a:r>
            <a:endParaRPr lang="el-GR" altLang="el-GR" sz="2800" dirty="0"/>
          </a:p>
          <a:p>
            <a:pPr lvl="1"/>
            <a:r>
              <a:rPr lang="el-GR" altLang="el-GR" sz="2400" dirty="0"/>
              <a:t>Φωνητική τηλεφωνία πάνω από δίκτυο </a:t>
            </a:r>
            <a:r>
              <a:rPr lang="en-US" altLang="el-GR" sz="2400" dirty="0"/>
              <a:t>IP</a:t>
            </a:r>
            <a:endParaRPr lang="el-GR" altLang="el-GR" sz="2400" dirty="0"/>
          </a:p>
          <a:p>
            <a:r>
              <a:rPr lang="el-GR" altLang="el-GR" sz="2800" dirty="0"/>
              <a:t>Υποπερίπτωση της τηλεδιάσκεψης</a:t>
            </a:r>
          </a:p>
          <a:p>
            <a:pPr lvl="1"/>
            <a:r>
              <a:rPr lang="el-GR" altLang="el-GR" sz="2400" dirty="0"/>
              <a:t>Μόνο φωνή</a:t>
            </a:r>
          </a:p>
          <a:p>
            <a:r>
              <a:rPr lang="el-GR" altLang="el-GR" sz="2800" dirty="0"/>
              <a:t>Ίδια τεχνολογία με αυτή της </a:t>
            </a:r>
            <a:r>
              <a:rPr lang="el-GR" altLang="el-GR" sz="2800" dirty="0" err="1"/>
              <a:t>βιντεοδιάσκεψης</a:t>
            </a:r>
            <a:endParaRPr lang="en-US" altLang="el-GR" sz="2800" dirty="0"/>
          </a:p>
          <a:p>
            <a:r>
              <a:rPr lang="el-GR" altLang="el-GR" sz="2800" dirty="0"/>
              <a:t>Τερματικά</a:t>
            </a:r>
          </a:p>
          <a:p>
            <a:pPr lvl="1"/>
            <a:r>
              <a:rPr lang="el-GR" altLang="el-GR" sz="2400" dirty="0"/>
              <a:t>Λογισμικό </a:t>
            </a:r>
            <a:r>
              <a:rPr lang="en-US" altLang="el-GR" sz="2400" dirty="0"/>
              <a:t>VoIP </a:t>
            </a:r>
            <a:r>
              <a:rPr lang="el-GR" altLang="el-GR" sz="2400" dirty="0"/>
              <a:t>σε Η/Υ</a:t>
            </a:r>
          </a:p>
          <a:p>
            <a:pPr lvl="1"/>
            <a:r>
              <a:rPr lang="el-GR" altLang="el-GR" sz="2400" dirty="0"/>
              <a:t>Συσκευή </a:t>
            </a:r>
            <a:r>
              <a:rPr lang="en-US" altLang="el-GR" sz="2400" dirty="0"/>
              <a:t>VoIP</a:t>
            </a:r>
          </a:p>
          <a:p>
            <a:pPr lvl="1"/>
            <a:r>
              <a:rPr lang="el-GR" altLang="el-GR" sz="2400" dirty="0"/>
              <a:t>Κλασσικές τηλεφωνικές συσκευές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Line 11">
            <a:extLst>
              <a:ext uri="{FF2B5EF4-FFF2-40B4-BE49-F238E27FC236}">
                <a16:creationId xmlns:a16="http://schemas.microsoft.com/office/drawing/2014/main" id="{B890A4FC-2958-43F7-9D5C-D78D8DE505C0}"/>
              </a:ext>
            </a:extLst>
          </p:cNvPr>
          <p:cNvSpPr>
            <a:spLocks noChangeShapeType="1"/>
          </p:cNvSpPr>
          <p:nvPr/>
        </p:nvSpPr>
        <p:spPr bwMode="auto">
          <a:xfrm flipH="1">
            <a:off x="4427538" y="4149725"/>
            <a:ext cx="144462" cy="863600"/>
          </a:xfrm>
          <a:prstGeom prst="line">
            <a:avLst/>
          </a:prstGeom>
          <a:noFill/>
          <a:ln w="38100">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8" name="Line 10">
            <a:extLst>
              <a:ext uri="{FF2B5EF4-FFF2-40B4-BE49-F238E27FC236}">
                <a16:creationId xmlns:a16="http://schemas.microsoft.com/office/drawing/2014/main" id="{7DF4DC59-8503-49F8-BD74-CB8B8E95A6A6}"/>
              </a:ext>
            </a:extLst>
          </p:cNvPr>
          <p:cNvSpPr>
            <a:spLocks noChangeShapeType="1"/>
          </p:cNvSpPr>
          <p:nvPr/>
        </p:nvSpPr>
        <p:spPr bwMode="auto">
          <a:xfrm flipH="1" flipV="1">
            <a:off x="5219700" y="4157663"/>
            <a:ext cx="1873250" cy="784225"/>
          </a:xfrm>
          <a:prstGeom prst="line">
            <a:avLst/>
          </a:prstGeom>
          <a:noFill/>
          <a:ln w="28575">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6" name="Line 8">
            <a:extLst>
              <a:ext uri="{FF2B5EF4-FFF2-40B4-BE49-F238E27FC236}">
                <a16:creationId xmlns:a16="http://schemas.microsoft.com/office/drawing/2014/main" id="{6755252B-A27A-47A1-9C4C-BB037C39C254}"/>
              </a:ext>
            </a:extLst>
          </p:cNvPr>
          <p:cNvSpPr>
            <a:spLocks noChangeShapeType="1"/>
          </p:cNvSpPr>
          <p:nvPr/>
        </p:nvSpPr>
        <p:spPr bwMode="auto">
          <a:xfrm>
            <a:off x="1920875" y="1897063"/>
            <a:ext cx="2008188" cy="1317625"/>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sp>
        <p:nvSpPr>
          <p:cNvPr id="2338" name="Line 290">
            <a:extLst>
              <a:ext uri="{FF2B5EF4-FFF2-40B4-BE49-F238E27FC236}">
                <a16:creationId xmlns:a16="http://schemas.microsoft.com/office/drawing/2014/main" id="{3247AD45-5DBB-4BDE-979A-420DBEE4FB1C}"/>
              </a:ext>
            </a:extLst>
          </p:cNvPr>
          <p:cNvSpPr>
            <a:spLocks noChangeShapeType="1"/>
          </p:cNvSpPr>
          <p:nvPr/>
        </p:nvSpPr>
        <p:spPr bwMode="auto">
          <a:xfrm flipV="1">
            <a:off x="5643563" y="3071813"/>
            <a:ext cx="2143125" cy="501650"/>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sp>
        <p:nvSpPr>
          <p:cNvPr id="130" name="Line 8">
            <a:extLst>
              <a:ext uri="{FF2B5EF4-FFF2-40B4-BE49-F238E27FC236}">
                <a16:creationId xmlns:a16="http://schemas.microsoft.com/office/drawing/2014/main" id="{F816B5B6-7DBD-4498-8018-FD990D188F29}"/>
              </a:ext>
            </a:extLst>
          </p:cNvPr>
          <p:cNvSpPr>
            <a:spLocks noChangeShapeType="1"/>
          </p:cNvSpPr>
          <p:nvPr/>
        </p:nvSpPr>
        <p:spPr bwMode="auto">
          <a:xfrm flipV="1">
            <a:off x="1476375" y="4143375"/>
            <a:ext cx="2024063" cy="1157288"/>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pic>
        <p:nvPicPr>
          <p:cNvPr id="126" name="Picture 25">
            <a:extLst>
              <a:ext uri="{FF2B5EF4-FFF2-40B4-BE49-F238E27FC236}">
                <a16:creationId xmlns:a16="http://schemas.microsoft.com/office/drawing/2014/main" id="{A8642D6E-1056-4A89-A623-72EA69D1322B}"/>
              </a:ext>
            </a:extLst>
          </p:cNvPr>
          <p:cNvPicPr>
            <a:picLocks noChangeArrowheads="1"/>
          </p:cNvPicPr>
          <p:nvPr/>
        </p:nvPicPr>
        <p:blipFill>
          <a:blip r:embed="rId3"/>
          <a:srcRect/>
          <a:stretch>
            <a:fillRect/>
          </a:stretch>
        </p:blipFill>
        <p:spPr bwMode="auto">
          <a:xfrm>
            <a:off x="2700338" y="2781300"/>
            <a:ext cx="3357562" cy="18573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134" name="Rounded Rectangle 133">
            <a:extLst>
              <a:ext uri="{FF2B5EF4-FFF2-40B4-BE49-F238E27FC236}">
                <a16:creationId xmlns:a16="http://schemas.microsoft.com/office/drawing/2014/main" id="{90BE6ECD-7093-4168-AF3D-8B9B63DA2982}"/>
              </a:ext>
            </a:extLst>
          </p:cNvPr>
          <p:cNvSpPr/>
          <p:nvPr/>
        </p:nvSpPr>
        <p:spPr>
          <a:xfrm>
            <a:off x="20606" y="1362052"/>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2051" name="Rectangle 3">
            <a:extLst>
              <a:ext uri="{FF2B5EF4-FFF2-40B4-BE49-F238E27FC236}">
                <a16:creationId xmlns:a16="http://schemas.microsoft.com/office/drawing/2014/main" id="{CB88D79C-5576-48AB-B21F-B34D1CCA8232}"/>
              </a:ext>
            </a:extLst>
          </p:cNvPr>
          <p:cNvSpPr>
            <a:spLocks noGrp="1" noChangeArrowheads="1"/>
          </p:cNvSpPr>
          <p:nvPr>
            <p:ph type="subTitle" idx="4294967295"/>
          </p:nvPr>
        </p:nvSpPr>
        <p:spPr>
          <a:xfrm>
            <a:off x="3594100" y="3419475"/>
            <a:ext cx="2187575" cy="509588"/>
          </a:xfrm>
        </p:spPr>
        <p:txBody>
          <a:bodyPr>
            <a:normAutofit/>
          </a:bodyPr>
          <a:lstStyle/>
          <a:p>
            <a:pPr marL="0" indent="0" algn="ctr">
              <a:lnSpc>
                <a:spcPct val="90000"/>
              </a:lnSpc>
              <a:buFont typeface="Wingdings" panose="05000000000000000000" pitchFamily="2" charset="2"/>
              <a:buNone/>
            </a:pPr>
            <a:r>
              <a:rPr lang="en-US" altLang="el-GR" sz="3000">
                <a:solidFill>
                  <a:schemeClr val="bg1"/>
                </a:solidFill>
              </a:rPr>
              <a:t>Internet</a:t>
            </a:r>
            <a:endParaRPr lang="el-GR" altLang="el-GR" sz="3000">
              <a:solidFill>
                <a:schemeClr val="bg1"/>
              </a:solidFill>
            </a:endParaRPr>
          </a:p>
        </p:txBody>
      </p:sp>
      <p:sp>
        <p:nvSpPr>
          <p:cNvPr id="2145" name="Rectangle 97">
            <a:extLst>
              <a:ext uri="{FF2B5EF4-FFF2-40B4-BE49-F238E27FC236}">
                <a16:creationId xmlns:a16="http://schemas.microsoft.com/office/drawing/2014/main" id="{50B5207A-345D-4F93-B2AE-443FB84195BF}"/>
              </a:ext>
            </a:extLst>
          </p:cNvPr>
          <p:cNvSpPr>
            <a:spLocks noChangeArrowheads="1"/>
          </p:cNvSpPr>
          <p:nvPr/>
        </p:nvSpPr>
        <p:spPr bwMode="auto">
          <a:xfrm>
            <a:off x="5651500" y="1700213"/>
            <a:ext cx="23050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l-GR" sz="1400" b="0">
                <a:latin typeface="Calibri" panose="020F0502020204030204" pitchFamily="34" charset="0"/>
              </a:rPr>
              <a:t>H.323/SIP Multipoint</a:t>
            </a:r>
            <a:endParaRPr lang="el-GR" altLang="el-GR" sz="1400" b="0">
              <a:latin typeface="Calibri" panose="020F0502020204030204" pitchFamily="34" charset="0"/>
            </a:endParaRPr>
          </a:p>
          <a:p>
            <a:pPr algn="ctr"/>
            <a:r>
              <a:rPr lang="en-GB" altLang="el-GR" sz="1400" b="0">
                <a:latin typeface="Calibri" panose="020F0502020204030204" pitchFamily="34" charset="0"/>
              </a:rPr>
              <a:t> Conference </a:t>
            </a:r>
          </a:p>
          <a:p>
            <a:pPr algn="ctr"/>
            <a:r>
              <a:rPr lang="en-GB" altLang="el-GR" sz="1400" b="0">
                <a:latin typeface="Calibri" panose="020F0502020204030204" pitchFamily="34" charset="0"/>
              </a:rPr>
              <a:t>Unit (MCU)</a:t>
            </a:r>
          </a:p>
        </p:txBody>
      </p:sp>
      <p:sp>
        <p:nvSpPr>
          <p:cNvPr id="2147" name="Rectangle 99">
            <a:extLst>
              <a:ext uri="{FF2B5EF4-FFF2-40B4-BE49-F238E27FC236}">
                <a16:creationId xmlns:a16="http://schemas.microsoft.com/office/drawing/2014/main" id="{64F91F56-D45C-48B1-8B32-E4D1E84B5D04}"/>
              </a:ext>
            </a:extLst>
          </p:cNvPr>
          <p:cNvSpPr>
            <a:spLocks noChangeArrowheads="1"/>
          </p:cNvSpPr>
          <p:nvPr/>
        </p:nvSpPr>
        <p:spPr bwMode="auto">
          <a:xfrm>
            <a:off x="631825" y="1719263"/>
            <a:ext cx="2139950" cy="274637"/>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 / SIP</a:t>
            </a:r>
          </a:p>
        </p:txBody>
      </p:sp>
      <p:sp>
        <p:nvSpPr>
          <p:cNvPr id="2236" name="Rectangle 188">
            <a:extLst>
              <a:ext uri="{FF2B5EF4-FFF2-40B4-BE49-F238E27FC236}">
                <a16:creationId xmlns:a16="http://schemas.microsoft.com/office/drawing/2014/main" id="{FA836BD7-2C51-4644-8CF9-5FFC8AA01F92}"/>
              </a:ext>
            </a:extLst>
          </p:cNvPr>
          <p:cNvSpPr>
            <a:spLocks noChangeArrowheads="1"/>
          </p:cNvSpPr>
          <p:nvPr/>
        </p:nvSpPr>
        <p:spPr bwMode="auto">
          <a:xfrm>
            <a:off x="250825" y="4365625"/>
            <a:ext cx="2665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l-GR" sz="1400" b="0">
                <a:latin typeface="Calibri" panose="020F0502020204030204" pitchFamily="34" charset="0"/>
              </a:rPr>
              <a:t>H.323 Gatekeeper</a:t>
            </a:r>
          </a:p>
          <a:p>
            <a:pPr algn="ctr"/>
            <a:r>
              <a:rPr lang="en-GB" altLang="el-GR" sz="1400" b="0">
                <a:latin typeface="Calibri" panose="020F0502020204030204" pitchFamily="34" charset="0"/>
              </a:rPr>
              <a:t> / SIP registar</a:t>
            </a:r>
          </a:p>
        </p:txBody>
      </p:sp>
      <p:sp>
        <p:nvSpPr>
          <p:cNvPr id="2342" name="Rectangle 294">
            <a:extLst>
              <a:ext uri="{FF2B5EF4-FFF2-40B4-BE49-F238E27FC236}">
                <a16:creationId xmlns:a16="http://schemas.microsoft.com/office/drawing/2014/main" id="{84D2CE76-CF94-4D2F-9890-08421028E8AE}"/>
              </a:ext>
            </a:extLst>
          </p:cNvPr>
          <p:cNvSpPr>
            <a:spLocks noChangeArrowheads="1"/>
          </p:cNvSpPr>
          <p:nvPr/>
        </p:nvSpPr>
        <p:spPr bwMode="auto">
          <a:xfrm>
            <a:off x="265113" y="1433513"/>
            <a:ext cx="2627312"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pic>
        <p:nvPicPr>
          <p:cNvPr id="510992" name="Picture 37" descr="ICM">
            <a:extLst>
              <a:ext uri="{FF2B5EF4-FFF2-40B4-BE49-F238E27FC236}">
                <a16:creationId xmlns:a16="http://schemas.microsoft.com/office/drawing/2014/main" id="{09C5B25D-2926-4A69-9267-D64E019A19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4941888"/>
            <a:ext cx="3857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993" name="Picture 44">
            <a:extLst>
              <a:ext uri="{FF2B5EF4-FFF2-40B4-BE49-F238E27FC236}">
                <a16:creationId xmlns:a16="http://schemas.microsoft.com/office/drawing/2014/main" id="{5B9146E6-E21A-4609-B36E-3D2FFE2EF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13" y="2443950"/>
            <a:ext cx="863674" cy="11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0994" name="Group 141">
            <a:extLst>
              <a:ext uri="{FF2B5EF4-FFF2-40B4-BE49-F238E27FC236}">
                <a16:creationId xmlns:a16="http://schemas.microsoft.com/office/drawing/2014/main" id="{709500DA-036B-4A1B-A308-7688E6A0708C}"/>
              </a:ext>
            </a:extLst>
          </p:cNvPr>
          <p:cNvGrpSpPr>
            <a:grpSpLocks/>
          </p:cNvGrpSpPr>
          <p:nvPr/>
        </p:nvGrpSpPr>
        <p:grpSpPr bwMode="auto">
          <a:xfrm>
            <a:off x="1163638" y="2290763"/>
            <a:ext cx="785812" cy="776287"/>
            <a:chOff x="1142976" y="1071546"/>
            <a:chExt cx="928694" cy="916570"/>
          </a:xfrm>
        </p:grpSpPr>
        <p:pic>
          <p:nvPicPr>
            <p:cNvPr id="510995" name="Picture 8" descr="h323_v7">
              <a:extLst>
                <a:ext uri="{FF2B5EF4-FFF2-40B4-BE49-F238E27FC236}">
                  <a16:creationId xmlns:a16="http://schemas.microsoft.com/office/drawing/2014/main" id="{C2DC820A-95D3-409E-991B-39A9DABE14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996" name="Picture 18">
              <a:extLst>
                <a:ext uri="{FF2B5EF4-FFF2-40B4-BE49-F238E27FC236}">
                  <a16:creationId xmlns:a16="http://schemas.microsoft.com/office/drawing/2014/main" id="{C941AC69-124D-44A8-8D2C-AB4D63B9CE3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le 133">
            <a:extLst>
              <a:ext uri="{FF2B5EF4-FFF2-40B4-BE49-F238E27FC236}">
                <a16:creationId xmlns:a16="http://schemas.microsoft.com/office/drawing/2014/main" id="{FB69B117-358E-4683-9CD0-D7DA542404C7}"/>
              </a:ext>
            </a:extLst>
          </p:cNvPr>
          <p:cNvSpPr/>
          <p:nvPr/>
        </p:nvSpPr>
        <p:spPr>
          <a:xfrm>
            <a:off x="5989606" y="4745014"/>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3" name="Rectangle 99">
            <a:extLst>
              <a:ext uri="{FF2B5EF4-FFF2-40B4-BE49-F238E27FC236}">
                <a16:creationId xmlns:a16="http://schemas.microsoft.com/office/drawing/2014/main" id="{B468FBD5-312B-4DFB-8225-8B82920214B6}"/>
              </a:ext>
            </a:extLst>
          </p:cNvPr>
          <p:cNvSpPr>
            <a:spLocks noChangeArrowheads="1"/>
          </p:cNvSpPr>
          <p:nvPr/>
        </p:nvSpPr>
        <p:spPr bwMode="auto">
          <a:xfrm>
            <a:off x="6227763" y="5949950"/>
            <a:ext cx="1960562" cy="274638"/>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H.323/SIP</a:t>
            </a:r>
          </a:p>
        </p:txBody>
      </p:sp>
      <p:sp>
        <p:nvSpPr>
          <p:cNvPr id="4" name="Rectangle 294">
            <a:extLst>
              <a:ext uri="{FF2B5EF4-FFF2-40B4-BE49-F238E27FC236}">
                <a16:creationId xmlns:a16="http://schemas.microsoft.com/office/drawing/2014/main" id="{70E74A74-8762-4655-982F-6C7C01E9BC19}"/>
              </a:ext>
            </a:extLst>
          </p:cNvPr>
          <p:cNvSpPr>
            <a:spLocks noChangeArrowheads="1"/>
          </p:cNvSpPr>
          <p:nvPr/>
        </p:nvSpPr>
        <p:spPr bwMode="auto">
          <a:xfrm>
            <a:off x="6227763" y="6237288"/>
            <a:ext cx="2627312"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grpSp>
        <p:nvGrpSpPr>
          <p:cNvPr id="511002" name="Group 141">
            <a:extLst>
              <a:ext uri="{FF2B5EF4-FFF2-40B4-BE49-F238E27FC236}">
                <a16:creationId xmlns:a16="http://schemas.microsoft.com/office/drawing/2014/main" id="{9B83A10D-D2EF-49A4-9B6D-C343BAC635D1}"/>
              </a:ext>
            </a:extLst>
          </p:cNvPr>
          <p:cNvGrpSpPr>
            <a:grpSpLocks/>
          </p:cNvGrpSpPr>
          <p:nvPr/>
        </p:nvGrpSpPr>
        <p:grpSpPr bwMode="auto">
          <a:xfrm>
            <a:off x="6877050" y="5157788"/>
            <a:ext cx="785813" cy="776287"/>
            <a:chOff x="1142976" y="1071546"/>
            <a:chExt cx="928694" cy="916570"/>
          </a:xfrm>
        </p:grpSpPr>
        <p:pic>
          <p:nvPicPr>
            <p:cNvPr id="511003" name="Picture 8" descr="h323_v7">
              <a:extLst>
                <a:ext uri="{FF2B5EF4-FFF2-40B4-BE49-F238E27FC236}">
                  <a16:creationId xmlns:a16="http://schemas.microsoft.com/office/drawing/2014/main" id="{DD48EC47-2579-438A-8B63-8963DA3D6E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004" name="Picture 18">
              <a:extLst>
                <a:ext uri="{FF2B5EF4-FFF2-40B4-BE49-F238E27FC236}">
                  <a16:creationId xmlns:a16="http://schemas.microsoft.com/office/drawing/2014/main" id="{A400BFF9-FFF5-4E23-A79A-AE9E83483F0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ounded Rectangle 133">
            <a:extLst>
              <a:ext uri="{FF2B5EF4-FFF2-40B4-BE49-F238E27FC236}">
                <a16:creationId xmlns:a16="http://schemas.microsoft.com/office/drawing/2014/main" id="{43895EFA-DEE0-4CEB-B529-191231E0DBCA}"/>
              </a:ext>
            </a:extLst>
          </p:cNvPr>
          <p:cNvSpPr/>
          <p:nvPr/>
        </p:nvSpPr>
        <p:spPr>
          <a:xfrm>
            <a:off x="2289144" y="4745014"/>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6" name="Rectangle 99">
            <a:extLst>
              <a:ext uri="{FF2B5EF4-FFF2-40B4-BE49-F238E27FC236}">
                <a16:creationId xmlns:a16="http://schemas.microsoft.com/office/drawing/2014/main" id="{812A2C54-F8CD-486B-A748-762DD7A91259}"/>
              </a:ext>
            </a:extLst>
          </p:cNvPr>
          <p:cNvSpPr>
            <a:spLocks noChangeArrowheads="1"/>
          </p:cNvSpPr>
          <p:nvPr/>
        </p:nvSpPr>
        <p:spPr bwMode="auto">
          <a:xfrm>
            <a:off x="2900363" y="5102225"/>
            <a:ext cx="1960562" cy="274638"/>
          </a:xfrm>
          <a:prstGeom prst="rect">
            <a:avLst/>
          </a:prstGeom>
          <a:noFill/>
          <a:ln w="9525">
            <a:noFill/>
            <a:miter lim="800000"/>
            <a:headEnd/>
            <a:tailEnd/>
          </a:ln>
          <a:effec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200" b="0">
                <a:latin typeface="Calibri" panose="020F0502020204030204" pitchFamily="34" charset="0"/>
              </a:rPr>
              <a:t>Τερματικό τύπου </a:t>
            </a:r>
            <a:r>
              <a:rPr lang="en-GB" altLang="el-GR" sz="1200" b="0">
                <a:latin typeface="Calibri" panose="020F0502020204030204" pitchFamily="34" charset="0"/>
              </a:rPr>
              <a:t>H.323/SIP</a:t>
            </a:r>
          </a:p>
        </p:txBody>
      </p:sp>
      <p:sp>
        <p:nvSpPr>
          <p:cNvPr id="7" name="Rectangle 294">
            <a:extLst>
              <a:ext uri="{FF2B5EF4-FFF2-40B4-BE49-F238E27FC236}">
                <a16:creationId xmlns:a16="http://schemas.microsoft.com/office/drawing/2014/main" id="{472ED1E8-2DFD-4673-BEA2-07654E138B0B}"/>
              </a:ext>
            </a:extLst>
          </p:cNvPr>
          <p:cNvSpPr>
            <a:spLocks noChangeArrowheads="1"/>
          </p:cNvSpPr>
          <p:nvPr/>
        </p:nvSpPr>
        <p:spPr bwMode="auto">
          <a:xfrm>
            <a:off x="2533650" y="4816475"/>
            <a:ext cx="2627313" cy="366713"/>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Χώρος βιντεοδιάσκεψης</a:t>
            </a:r>
            <a:endParaRPr lang="el-GR" altLang="el-GR" sz="1800" b="0">
              <a:latin typeface="Calibri" panose="020F0502020204030204" pitchFamily="34" charset="0"/>
            </a:endParaRPr>
          </a:p>
        </p:txBody>
      </p:sp>
      <p:grpSp>
        <p:nvGrpSpPr>
          <p:cNvPr id="511010" name="Group 141">
            <a:extLst>
              <a:ext uri="{FF2B5EF4-FFF2-40B4-BE49-F238E27FC236}">
                <a16:creationId xmlns:a16="http://schemas.microsoft.com/office/drawing/2014/main" id="{246EA0C8-A8E4-47E7-8A6A-47B6AE3BEA70}"/>
              </a:ext>
            </a:extLst>
          </p:cNvPr>
          <p:cNvGrpSpPr>
            <a:grpSpLocks/>
          </p:cNvGrpSpPr>
          <p:nvPr/>
        </p:nvGrpSpPr>
        <p:grpSpPr bwMode="auto">
          <a:xfrm>
            <a:off x="3432175" y="5673725"/>
            <a:ext cx="785813" cy="776288"/>
            <a:chOff x="1142976" y="1071546"/>
            <a:chExt cx="928694" cy="916570"/>
          </a:xfrm>
        </p:grpSpPr>
        <p:pic>
          <p:nvPicPr>
            <p:cNvPr id="511011" name="Picture 8" descr="h323_v7">
              <a:extLst>
                <a:ext uri="{FF2B5EF4-FFF2-40B4-BE49-F238E27FC236}">
                  <a16:creationId xmlns:a16="http://schemas.microsoft.com/office/drawing/2014/main" id="{EEC7D064-9628-423D-B707-21C9F4C91B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012" name="Picture 18">
              <a:extLst>
                <a:ext uri="{FF2B5EF4-FFF2-40B4-BE49-F238E27FC236}">
                  <a16:creationId xmlns:a16="http://schemas.microsoft.com/office/drawing/2014/main" id="{BB2FF964-5C56-465B-B483-13B3E544EB8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1013" name="Rectangle 37">
            <a:extLst>
              <a:ext uri="{FF2B5EF4-FFF2-40B4-BE49-F238E27FC236}">
                <a16:creationId xmlns:a16="http://schemas.microsoft.com/office/drawing/2014/main" id="{436EC3F1-F7F0-48A8-953F-D6EF99A027F8}"/>
              </a:ext>
            </a:extLst>
          </p:cNvPr>
          <p:cNvSpPr>
            <a:spLocks noChangeArrowheads="1"/>
          </p:cNvSpPr>
          <p:nvPr/>
        </p:nvSpPr>
        <p:spPr bwMode="auto">
          <a:xfrm>
            <a:off x="-12700" y="476250"/>
            <a:ext cx="93249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Πολυμερής βιντεοδιάσκεψη</a:t>
            </a:r>
            <a:endParaRPr lang="en-US" altLang="el-GR" sz="3200"/>
          </a:p>
        </p:txBody>
      </p:sp>
      <p:sp>
        <p:nvSpPr>
          <p:cNvPr id="511014" name="Line 38">
            <a:extLst>
              <a:ext uri="{FF2B5EF4-FFF2-40B4-BE49-F238E27FC236}">
                <a16:creationId xmlns:a16="http://schemas.microsoft.com/office/drawing/2014/main" id="{DE46FBFE-675C-43D6-BF1B-D23222253649}"/>
              </a:ext>
            </a:extLst>
          </p:cNvPr>
          <p:cNvSpPr>
            <a:spLocks noChangeShapeType="1"/>
          </p:cNvSpPr>
          <p:nvPr/>
        </p:nvSpPr>
        <p:spPr bwMode="auto">
          <a:xfrm>
            <a:off x="2051050" y="2636838"/>
            <a:ext cx="5257800" cy="431800"/>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5" name="Line 39">
            <a:extLst>
              <a:ext uri="{FF2B5EF4-FFF2-40B4-BE49-F238E27FC236}">
                <a16:creationId xmlns:a16="http://schemas.microsoft.com/office/drawing/2014/main" id="{99938833-F68F-4C67-ABAE-44CB19A406BC}"/>
              </a:ext>
            </a:extLst>
          </p:cNvPr>
          <p:cNvSpPr>
            <a:spLocks noChangeShapeType="1"/>
          </p:cNvSpPr>
          <p:nvPr/>
        </p:nvSpPr>
        <p:spPr bwMode="auto">
          <a:xfrm flipV="1">
            <a:off x="4140200" y="3284538"/>
            <a:ext cx="3240088" cy="2592387"/>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6" name="Line 40">
            <a:extLst>
              <a:ext uri="{FF2B5EF4-FFF2-40B4-BE49-F238E27FC236}">
                <a16:creationId xmlns:a16="http://schemas.microsoft.com/office/drawing/2014/main" id="{E704B27A-22C6-40CB-9BA6-093858B0F52C}"/>
              </a:ext>
            </a:extLst>
          </p:cNvPr>
          <p:cNvSpPr>
            <a:spLocks noChangeShapeType="1"/>
          </p:cNvSpPr>
          <p:nvPr/>
        </p:nvSpPr>
        <p:spPr bwMode="auto">
          <a:xfrm flipV="1">
            <a:off x="7451725" y="3644900"/>
            <a:ext cx="215900" cy="1512888"/>
          </a:xfrm>
          <a:prstGeom prst="line">
            <a:avLst/>
          </a:prstGeom>
          <a:noFill/>
          <a:ln w="762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1017" name="Oval 41">
            <a:extLst>
              <a:ext uri="{FF2B5EF4-FFF2-40B4-BE49-F238E27FC236}">
                <a16:creationId xmlns:a16="http://schemas.microsoft.com/office/drawing/2014/main" id="{7DFD5B5A-08B2-488E-AF07-965E54EC9C74}"/>
              </a:ext>
            </a:extLst>
          </p:cNvPr>
          <p:cNvSpPr>
            <a:spLocks noChangeArrowheads="1"/>
          </p:cNvSpPr>
          <p:nvPr/>
        </p:nvSpPr>
        <p:spPr bwMode="auto">
          <a:xfrm>
            <a:off x="6948488" y="2205038"/>
            <a:ext cx="1727200" cy="1800225"/>
          </a:xfrm>
          <a:prstGeom prst="ellipse">
            <a:avLst/>
          </a:prstGeom>
          <a:noFill/>
          <a:ln w="3175">
            <a:solidFill>
              <a:schemeClr val="hlink"/>
            </a:solidFill>
            <a:prstDash val="lgDash"/>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BDB21AD1-BEF9-40AD-B1A4-9E1BC8CC7983}"/>
              </a:ext>
            </a:extLst>
          </p:cNvPr>
          <p:cNvSpPr>
            <a:spLocks noGrp="1" noChangeArrowheads="1"/>
          </p:cNvSpPr>
          <p:nvPr>
            <p:ph type="title" idx="4294967295"/>
          </p:nvPr>
        </p:nvSpPr>
        <p:spPr>
          <a:xfrm>
            <a:off x="-117475"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Απεικόνιση συμμετεχόντων</a:t>
            </a:r>
          </a:p>
        </p:txBody>
      </p:sp>
      <p:graphicFrame>
        <p:nvGraphicFramePr>
          <p:cNvPr id="495619" name="Object 3">
            <a:extLst>
              <a:ext uri="{FF2B5EF4-FFF2-40B4-BE49-F238E27FC236}">
                <a16:creationId xmlns:a16="http://schemas.microsoft.com/office/drawing/2014/main" id="{71FE6101-8F4A-461E-B6BC-B083E9BBB482}"/>
              </a:ext>
            </a:extLst>
          </p:cNvPr>
          <p:cNvGraphicFramePr>
            <a:graphicFrameLocks noGrp="1" noChangeAspect="1"/>
          </p:cNvGraphicFramePr>
          <p:nvPr>
            <p:ph idx="4294967295"/>
          </p:nvPr>
        </p:nvGraphicFramePr>
        <p:xfrm>
          <a:off x="684213" y="1546225"/>
          <a:ext cx="7813675" cy="5311775"/>
        </p:xfrm>
        <a:graphic>
          <a:graphicData uri="http://schemas.openxmlformats.org/presentationml/2006/ole">
            <mc:AlternateContent xmlns:mc="http://schemas.openxmlformats.org/markup-compatibility/2006">
              <mc:Choice xmlns:v="urn:schemas-microsoft-com:vml" Requires="v">
                <p:oleObj spid="_x0000_s1100" r:id="rId4" imgW="5734865" imgH="3898780" progId="Visio.Drawing.11">
                  <p:embed/>
                </p:oleObj>
              </mc:Choice>
              <mc:Fallback>
                <p:oleObj r:id="rId4" imgW="5734865" imgH="3898780" progId="Visio.Drawing.11">
                  <p:embed/>
                  <p:pic>
                    <p:nvPicPr>
                      <p:cNvPr id="495619" name="Object 3">
                        <a:extLst>
                          <a:ext uri="{FF2B5EF4-FFF2-40B4-BE49-F238E27FC236}">
                            <a16:creationId xmlns:a16="http://schemas.microsoft.com/office/drawing/2014/main" id="{71FE6101-8F4A-461E-B6BC-B083E9BBB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546225"/>
                        <a:ext cx="7813675" cy="5311775"/>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5DA30313-412A-4F20-9F9C-704B50A7E35D}"/>
              </a:ext>
            </a:extLst>
          </p:cNvPr>
          <p:cNvSpPr>
            <a:spLocks noGrp="1" noChangeArrowheads="1"/>
          </p:cNvSpPr>
          <p:nvPr>
            <p:ph type="title" idx="4294967295"/>
          </p:nvPr>
        </p:nvSpPr>
        <p:spPr>
          <a:xfrm>
            <a:off x="-107950" y="260350"/>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2800"/>
              <a:t>Παράδειγμα παρουσίασης τεσσάρων σημείων</a:t>
            </a:r>
          </a:p>
        </p:txBody>
      </p:sp>
      <p:sp>
        <p:nvSpPr>
          <p:cNvPr id="497667" name="Rectangle 3">
            <a:extLst>
              <a:ext uri="{FF2B5EF4-FFF2-40B4-BE49-F238E27FC236}">
                <a16:creationId xmlns:a16="http://schemas.microsoft.com/office/drawing/2014/main" id="{E6AAE616-BA8C-46A0-A402-2168E2BA5EB8}"/>
              </a:ext>
            </a:extLst>
          </p:cNvPr>
          <p:cNvSpPr>
            <a:spLocks noGrp="1" noChangeArrowheads="1"/>
          </p:cNvSpPr>
          <p:nvPr>
            <p:ph type="body" idx="4294967295"/>
          </p:nvPr>
        </p:nvSpPr>
        <p:spPr/>
        <p:txBody>
          <a:bodyPr/>
          <a:lstStyle/>
          <a:p>
            <a:endParaRPr lang="el-GR" altLang="el-GR"/>
          </a:p>
        </p:txBody>
      </p:sp>
      <p:pic>
        <p:nvPicPr>
          <p:cNvPr id="497668" name="Picture 4">
            <a:extLst>
              <a:ext uri="{FF2B5EF4-FFF2-40B4-BE49-F238E27FC236}">
                <a16:creationId xmlns:a16="http://schemas.microsoft.com/office/drawing/2014/main" id="{9E4E2876-1AD8-4AD3-9E88-C1C82D35A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1524000"/>
            <a:ext cx="54768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760A9382-F9E2-488A-BE59-D107768293BB}"/>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Λογισμικά βιντεοδιάσκεψης</a:t>
            </a:r>
          </a:p>
        </p:txBody>
      </p:sp>
      <p:sp>
        <p:nvSpPr>
          <p:cNvPr id="547843" name="Rectangle 3">
            <a:extLst>
              <a:ext uri="{FF2B5EF4-FFF2-40B4-BE49-F238E27FC236}">
                <a16:creationId xmlns:a16="http://schemas.microsoft.com/office/drawing/2014/main" id="{AA072C89-468F-40F7-908C-81A7B6FC5C56}"/>
              </a:ext>
            </a:extLst>
          </p:cNvPr>
          <p:cNvSpPr>
            <a:spLocks noGrp="1" noChangeArrowheads="1"/>
          </p:cNvSpPr>
          <p:nvPr>
            <p:ph type="body" idx="4294967295"/>
          </p:nvPr>
        </p:nvSpPr>
        <p:spPr>
          <a:xfrm>
            <a:off x="179388" y="1484313"/>
            <a:ext cx="8964612" cy="5113337"/>
          </a:xfrm>
        </p:spPr>
        <p:txBody>
          <a:bodyPr/>
          <a:lstStyle/>
          <a:p>
            <a:pPr>
              <a:lnSpc>
                <a:spcPct val="130000"/>
              </a:lnSpc>
            </a:pPr>
            <a:r>
              <a:rPr lang="el-GR" altLang="el-GR" b="1" dirty="0"/>
              <a:t>Προσιτή λύση</a:t>
            </a:r>
          </a:p>
          <a:p>
            <a:pPr lvl="1">
              <a:lnSpc>
                <a:spcPct val="130000"/>
              </a:lnSpc>
            </a:pPr>
            <a:r>
              <a:rPr lang="el-GR" altLang="el-GR" dirty="0"/>
              <a:t> Αύξηση της επεξεργαστικής ισχύς των Η/Υ</a:t>
            </a:r>
          </a:p>
          <a:p>
            <a:pPr lvl="1">
              <a:lnSpc>
                <a:spcPct val="130000"/>
              </a:lnSpc>
            </a:pPr>
            <a:r>
              <a:rPr lang="el-GR" altLang="el-GR" dirty="0"/>
              <a:t> Ποικιλία και χαμηλό κόστος πολυμεσικών συσκευών</a:t>
            </a:r>
          </a:p>
          <a:p>
            <a:pPr lvl="2">
              <a:lnSpc>
                <a:spcPct val="130000"/>
              </a:lnSpc>
            </a:pPr>
            <a:r>
              <a:rPr lang="en-US" altLang="el-GR" dirty="0"/>
              <a:t>Web camera</a:t>
            </a:r>
          </a:p>
          <a:p>
            <a:pPr lvl="2">
              <a:lnSpc>
                <a:spcPct val="130000"/>
              </a:lnSpc>
            </a:pPr>
            <a:r>
              <a:rPr lang="el-GR" altLang="el-GR" dirty="0"/>
              <a:t>Μικρόφωνα και ακουστικά κεφαλής</a:t>
            </a:r>
          </a:p>
          <a:p>
            <a:pPr lvl="1">
              <a:lnSpc>
                <a:spcPct val="130000"/>
              </a:lnSpc>
            </a:pPr>
            <a:r>
              <a:rPr lang="el-GR" altLang="el-GR" dirty="0" err="1"/>
              <a:t>Ευρυζωνικότητα</a:t>
            </a:r>
            <a:endParaRPr lang="el-GR" altLang="el-GR" dirty="0"/>
          </a:p>
          <a:p>
            <a:pPr>
              <a:lnSpc>
                <a:spcPct val="130000"/>
              </a:lnSpc>
            </a:pPr>
            <a:r>
              <a:rPr lang="el-GR" altLang="el-GR" b="1" dirty="0"/>
              <a:t>Δεν ήταν πάντα προσιτή λύση</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0B536823-EDA3-46BD-A8F3-074CF5D4D35E}"/>
              </a:ext>
            </a:extLst>
          </p:cNvPr>
          <p:cNvSpPr>
            <a:spLocks noGrp="1" noChangeArrowheads="1"/>
          </p:cNvSpPr>
          <p:nvPr>
            <p:ph type="title" idx="4294967295"/>
          </p:nvPr>
        </p:nvSpPr>
        <p:spPr>
          <a:xfrm>
            <a:off x="-50800" y="333375"/>
            <a:ext cx="9324975" cy="811213"/>
          </a:xfrm>
        </p:spPr>
        <p:txBody>
          <a:bodyPr/>
          <a:lstStyle/>
          <a:p>
            <a:r>
              <a:rPr lang="el-GR" altLang="el-GR" sz="3200">
                <a:solidFill>
                  <a:srgbClr val="C0C0C0"/>
                </a:solidFill>
              </a:rPr>
              <a:t>Ανοικτά πρωτόκολλα</a:t>
            </a:r>
            <a:r>
              <a:rPr lang="el-GR" altLang="el-GR" sz="3200">
                <a:solidFill>
                  <a:srgbClr val="C0C0C0"/>
                </a:solidFill>
                <a:latin typeface="Arial" panose="020B0604020202020204" pitchFamily="34" charset="0"/>
              </a:rPr>
              <a:t> </a:t>
            </a:r>
            <a:r>
              <a:rPr lang="el-GR" altLang="el-GR" sz="3200">
                <a:solidFill>
                  <a:srgbClr val="C0C0C0"/>
                </a:solidFill>
              </a:rPr>
              <a:t>και αρχιτεκτονικές</a:t>
            </a:r>
            <a:r>
              <a:rPr lang="el-GR" altLang="el-GR" sz="3200"/>
              <a:t> </a:t>
            </a:r>
            <a:br>
              <a:rPr lang="el-GR" altLang="el-GR" sz="3200"/>
            </a:br>
            <a:r>
              <a:rPr lang="el-GR" altLang="el-GR" sz="3200"/>
              <a:t>Παράδειγμα παρουσίασης 1 + 5 σημείων</a:t>
            </a:r>
          </a:p>
        </p:txBody>
      </p:sp>
      <p:sp>
        <p:nvSpPr>
          <p:cNvPr id="499715" name="Rectangle 3">
            <a:extLst>
              <a:ext uri="{FF2B5EF4-FFF2-40B4-BE49-F238E27FC236}">
                <a16:creationId xmlns:a16="http://schemas.microsoft.com/office/drawing/2014/main" id="{8BDC34EF-6F88-4D40-9F52-7FE1D31AF77B}"/>
              </a:ext>
            </a:extLst>
          </p:cNvPr>
          <p:cNvSpPr>
            <a:spLocks noGrp="1" noChangeArrowheads="1"/>
          </p:cNvSpPr>
          <p:nvPr>
            <p:ph type="body" idx="4294967295"/>
          </p:nvPr>
        </p:nvSpPr>
        <p:spPr/>
        <p:txBody>
          <a:bodyPr/>
          <a:lstStyle/>
          <a:p>
            <a:endParaRPr lang="el-GR" altLang="el-GR"/>
          </a:p>
        </p:txBody>
      </p:sp>
      <p:pic>
        <p:nvPicPr>
          <p:cNvPr id="499716" name="Picture 4">
            <a:extLst>
              <a:ext uri="{FF2B5EF4-FFF2-40B4-BE49-F238E27FC236}">
                <a16:creationId xmlns:a16="http://schemas.microsoft.com/office/drawing/2014/main" id="{AE49BEDB-597A-4437-9C7B-44EE4F5E9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99718" name="Text Box 6">
            <a:extLst>
              <a:ext uri="{FF2B5EF4-FFF2-40B4-BE49-F238E27FC236}">
                <a16:creationId xmlns:a16="http://schemas.microsoft.com/office/drawing/2014/main" id="{57E8C0FF-10DF-4E7C-AB16-A5B2A6086CA9}"/>
              </a:ext>
            </a:extLst>
          </p:cNvPr>
          <p:cNvSpPr txBox="1">
            <a:spLocks noChangeArrowheads="1"/>
          </p:cNvSpPr>
          <p:nvPr/>
        </p:nvSpPr>
        <p:spPr bwMode="auto">
          <a:xfrm>
            <a:off x="376238" y="6353175"/>
            <a:ext cx="379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Ακαδημαϊκό Διαδίκτυο - </a:t>
            </a:r>
            <a:r>
              <a:rPr lang="en-US" altLang="el-GR"/>
              <a:t>GUnet</a:t>
            </a:r>
            <a:endParaRPr lang="el-GR" alt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5C60D20F-C5CE-43E4-86A8-CB99AF4CD5A5}"/>
              </a:ext>
            </a:extLst>
          </p:cNvPr>
          <p:cNvSpPr>
            <a:spLocks noGrp="1" noChangeArrowheads="1"/>
          </p:cNvSpPr>
          <p:nvPr>
            <p:ph type="title" idx="4294967295"/>
          </p:nvPr>
        </p:nvSpPr>
        <p:spPr>
          <a:xfrm>
            <a:off x="0" y="260350"/>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Δημοφιλή Η.323  λογισμικά βιντεοδιάσκεψης</a:t>
            </a:r>
            <a:r>
              <a:rPr lang="en-US" altLang="el-GR" sz="3200"/>
              <a:t> </a:t>
            </a:r>
            <a:r>
              <a:rPr lang="el-GR" altLang="el-GR" sz="3200"/>
              <a:t>για Η/Υ</a:t>
            </a:r>
          </a:p>
        </p:txBody>
      </p:sp>
      <p:sp>
        <p:nvSpPr>
          <p:cNvPr id="454659" name="Rectangle 3">
            <a:extLst>
              <a:ext uri="{FF2B5EF4-FFF2-40B4-BE49-F238E27FC236}">
                <a16:creationId xmlns:a16="http://schemas.microsoft.com/office/drawing/2014/main" id="{947E76F4-FF3F-4556-879C-D6E6F04042C1}"/>
              </a:ext>
            </a:extLst>
          </p:cNvPr>
          <p:cNvSpPr>
            <a:spLocks noGrp="1" noChangeArrowheads="1"/>
          </p:cNvSpPr>
          <p:nvPr>
            <p:ph type="body" sz="half" idx="4294967295"/>
          </p:nvPr>
        </p:nvSpPr>
        <p:spPr>
          <a:xfrm>
            <a:off x="611188" y="1412875"/>
            <a:ext cx="7993062" cy="5256213"/>
          </a:xfrm>
          <a:solidFill>
            <a:srgbClr val="EAEAEA"/>
          </a:solidFill>
          <a:ln>
            <a:solidFill>
              <a:schemeClr val="bg2"/>
            </a:solidFill>
            <a:miter lim="800000"/>
            <a:headEnd/>
            <a:tailEnd/>
          </a:ln>
        </p:spPr>
        <p:txBody>
          <a:bodyPr/>
          <a:lstStyle/>
          <a:p>
            <a:pPr>
              <a:lnSpc>
                <a:spcPct val="120000"/>
              </a:lnSpc>
            </a:pPr>
            <a:r>
              <a:rPr lang="el-GR" altLang="el-GR" sz="3000"/>
              <a:t>Εμπορικά</a:t>
            </a:r>
          </a:p>
          <a:p>
            <a:pPr lvl="1">
              <a:lnSpc>
                <a:spcPct val="120000"/>
              </a:lnSpc>
            </a:pPr>
            <a:r>
              <a:rPr lang="en-US" altLang="el-GR" sz="2600"/>
              <a:t>Polycom PVX</a:t>
            </a:r>
            <a:r>
              <a:rPr lang="el-GR" altLang="el-GR" sz="2600"/>
              <a:t> </a:t>
            </a:r>
            <a:r>
              <a:rPr lang="el-GR" altLang="el-GR" sz="1400"/>
              <a:t>(</a:t>
            </a:r>
            <a:r>
              <a:rPr lang="en-US" altLang="el-GR" sz="1400"/>
              <a:t>Windows)</a:t>
            </a:r>
            <a:r>
              <a:rPr lang="el-GR" altLang="el-GR" sz="1400"/>
              <a:t>   </a:t>
            </a:r>
            <a:r>
              <a:rPr lang="en-US" altLang="el-GR" sz="1400"/>
              <a:t>www.polycom.com/pvxtrial</a:t>
            </a:r>
            <a:endParaRPr lang="el-GR" altLang="el-GR" sz="1400"/>
          </a:p>
          <a:p>
            <a:pPr lvl="1">
              <a:lnSpc>
                <a:spcPct val="120000"/>
              </a:lnSpc>
            </a:pPr>
            <a:r>
              <a:rPr lang="en-US" altLang="el-GR" sz="2600"/>
              <a:t>VCON VPointHD </a:t>
            </a:r>
            <a:r>
              <a:rPr lang="en-US" altLang="el-GR" sz="1400"/>
              <a:t>(</a:t>
            </a:r>
            <a:r>
              <a:rPr lang="el-GR" altLang="el-GR" sz="1400"/>
              <a:t>Windows</a:t>
            </a:r>
            <a:r>
              <a:rPr lang="en-US" altLang="el-GR" sz="1400"/>
              <a:t>) </a:t>
            </a:r>
            <a:r>
              <a:rPr lang="en-US" altLang="el-GR" sz="1400">
                <a:hlinkClick r:id="rId3"/>
              </a:rPr>
              <a:t>www.vcon.com</a:t>
            </a:r>
            <a:r>
              <a:rPr lang="en-US" altLang="el-GR" sz="1400"/>
              <a:t> </a:t>
            </a:r>
            <a:endParaRPr lang="el-GR" altLang="el-GR" sz="1400"/>
          </a:p>
          <a:p>
            <a:pPr>
              <a:lnSpc>
                <a:spcPct val="120000"/>
              </a:lnSpc>
            </a:pPr>
            <a:r>
              <a:rPr lang="el-GR" altLang="el-GR" sz="3000"/>
              <a:t>Ελεύθερου ή/και ανοικτού κώδικα</a:t>
            </a:r>
          </a:p>
          <a:p>
            <a:pPr lvl="1">
              <a:lnSpc>
                <a:spcPct val="120000"/>
              </a:lnSpc>
            </a:pPr>
            <a:r>
              <a:rPr lang="el-GR" altLang="el-GR" sz="2600"/>
              <a:t>OpenPhone</a:t>
            </a:r>
            <a:r>
              <a:rPr lang="en-US" altLang="el-GR" sz="2000"/>
              <a:t> </a:t>
            </a:r>
            <a:r>
              <a:rPr lang="en-US" altLang="el-GR" sz="1400"/>
              <a:t>(Multiplatform) www.openh323.org</a:t>
            </a:r>
          </a:p>
          <a:p>
            <a:pPr lvl="1">
              <a:lnSpc>
                <a:spcPct val="120000"/>
              </a:lnSpc>
            </a:pPr>
            <a:r>
              <a:rPr lang="en-US" altLang="el-GR" sz="2600"/>
              <a:t>Ekiga/GnomeMeeting</a:t>
            </a:r>
            <a:r>
              <a:rPr lang="en-US" altLang="el-GR" sz="2000"/>
              <a:t> </a:t>
            </a:r>
            <a:r>
              <a:rPr lang="en-US" altLang="el-GR" sz="1400"/>
              <a:t>(Multiplatform)</a:t>
            </a:r>
            <a:r>
              <a:rPr lang="en-US" altLang="el-GR" sz="2000"/>
              <a:t> </a:t>
            </a:r>
            <a:r>
              <a:rPr lang="en-US" altLang="el-GR" sz="1400"/>
              <a:t>www.ekiga.org</a:t>
            </a:r>
          </a:p>
          <a:p>
            <a:pPr lvl="1">
              <a:lnSpc>
                <a:spcPct val="120000"/>
              </a:lnSpc>
            </a:pPr>
            <a:r>
              <a:rPr lang="en-US" altLang="el-GR" sz="2600"/>
              <a:t>Pac</a:t>
            </a:r>
            <a:r>
              <a:rPr lang="el-GR" altLang="el-GR" sz="2600"/>
              <a:t>Phone</a:t>
            </a:r>
            <a:r>
              <a:rPr lang="en-US" altLang="el-GR" sz="2000"/>
              <a:t> </a:t>
            </a:r>
            <a:r>
              <a:rPr lang="en-US" altLang="el-GR" sz="1400"/>
              <a:t>(Windows)</a:t>
            </a:r>
            <a:r>
              <a:rPr lang="en-US" altLang="el-GR" sz="2000"/>
              <a:t> </a:t>
            </a:r>
            <a:r>
              <a:rPr lang="el-GR" altLang="el-GR" sz="1600"/>
              <a:t>www.pacphone.com/ </a:t>
            </a:r>
            <a:endParaRPr lang="en-US" altLang="el-GR" sz="2000"/>
          </a:p>
          <a:p>
            <a:pPr lvl="1">
              <a:lnSpc>
                <a:spcPct val="120000"/>
              </a:lnSpc>
            </a:pPr>
            <a:r>
              <a:rPr lang="en-US" altLang="el-GR" sz="2600"/>
              <a:t>XMeeting</a:t>
            </a:r>
            <a:r>
              <a:rPr lang="el-GR" altLang="el-GR" sz="2600"/>
              <a:t> </a:t>
            </a:r>
            <a:r>
              <a:rPr lang="el-GR" altLang="el-GR" sz="1400"/>
              <a:t>(Μ</a:t>
            </a:r>
            <a:r>
              <a:rPr lang="en-US" altLang="el-GR" sz="1400"/>
              <a:t>acOSX) </a:t>
            </a:r>
            <a:r>
              <a:rPr lang="el-GR" altLang="el-GR" sz="1600"/>
              <a:t>xmeeting.sourceforge.net</a:t>
            </a:r>
            <a:r>
              <a:rPr lang="en-US" altLang="el-GR" sz="1600"/>
              <a:t> </a:t>
            </a:r>
            <a:endParaRPr lang="en-US" altLang="el-GR" sz="1400"/>
          </a:p>
          <a:p>
            <a:pPr>
              <a:lnSpc>
                <a:spcPct val="120000"/>
              </a:lnSpc>
            </a:pPr>
            <a:endParaRPr lang="el-GR" altLang="el-GR" sz="1400"/>
          </a:p>
          <a:p>
            <a:pPr>
              <a:lnSpc>
                <a:spcPct val="80000"/>
              </a:lnSpc>
            </a:pPr>
            <a:endParaRPr lang="el-GR" alt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C10FF64F-D624-4B88-9920-EBE0066EE5E3}"/>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effectLst>
                  <a:outerShdw blurRad="38100" dist="38100" dir="2700000" algn="tl">
                    <a:srgbClr val="C0C0C0"/>
                  </a:outerShdw>
                </a:effectLst>
              </a:rPr>
              <a:t>Παραδείγματα -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λογισμικά βιντεοδιάσκεψης Η.323</a:t>
            </a:r>
          </a:p>
        </p:txBody>
      </p:sp>
      <p:pic>
        <p:nvPicPr>
          <p:cNvPr id="456707" name="Picture 3">
            <a:extLst>
              <a:ext uri="{FF2B5EF4-FFF2-40B4-BE49-F238E27FC236}">
                <a16:creationId xmlns:a16="http://schemas.microsoft.com/office/drawing/2014/main" id="{52B9F5E8-8966-4237-BF97-A3E10562B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4335463"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708" name="Picture 4">
            <a:extLst>
              <a:ext uri="{FF2B5EF4-FFF2-40B4-BE49-F238E27FC236}">
                <a16:creationId xmlns:a16="http://schemas.microsoft.com/office/drawing/2014/main" id="{0AEF007B-430E-41A8-8F48-E84C8C8F8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4537075"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709" name="Text Box 5">
            <a:extLst>
              <a:ext uri="{FF2B5EF4-FFF2-40B4-BE49-F238E27FC236}">
                <a16:creationId xmlns:a16="http://schemas.microsoft.com/office/drawing/2014/main" id="{DDEBD6F2-C156-48CE-B36B-4DABC0D432AD}"/>
              </a:ext>
            </a:extLst>
          </p:cNvPr>
          <p:cNvSpPr txBox="1">
            <a:spLocks noChangeArrowheads="1"/>
          </p:cNvSpPr>
          <p:nvPr/>
        </p:nvSpPr>
        <p:spPr bwMode="auto">
          <a:xfrm>
            <a:off x="158750" y="6353175"/>
            <a:ext cx="6273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a:t>Πηγή: </a:t>
            </a:r>
            <a:r>
              <a:rPr lang="en-US" altLang="el-GR"/>
              <a:t>Polycom &amp; VCON</a:t>
            </a:r>
          </a:p>
          <a:p>
            <a:r>
              <a:rPr lang="el-GR" altLang="el-GR"/>
              <a:t>http://www.c21video.com/images/emblaze/vphd80_280x280.jpg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F2BA6BCD-6909-4CAD-A5A9-9532900E23CF}"/>
              </a:ext>
            </a:extLst>
          </p:cNvPr>
          <p:cNvSpPr>
            <a:spLocks noGrp="1" noChangeArrowheads="1"/>
          </p:cNvSpPr>
          <p:nvPr>
            <p:ph type="body" sz="half" idx="4294967295"/>
          </p:nvPr>
        </p:nvSpPr>
        <p:spPr>
          <a:xfrm>
            <a:off x="684213" y="1557338"/>
            <a:ext cx="7777162" cy="5040312"/>
          </a:xfrm>
          <a:solidFill>
            <a:srgbClr val="EAEAEA"/>
          </a:solidFill>
          <a:ln>
            <a:solidFill>
              <a:schemeClr val="bg2"/>
            </a:solidFill>
            <a:miter lim="800000"/>
            <a:headEnd/>
            <a:tailEnd/>
          </a:ln>
        </p:spPr>
        <p:txBody>
          <a:bodyPr/>
          <a:lstStyle/>
          <a:p>
            <a:pPr>
              <a:lnSpc>
                <a:spcPct val="110000"/>
              </a:lnSpc>
            </a:pPr>
            <a:r>
              <a:rPr lang="el-GR" altLang="el-GR" sz="3000"/>
              <a:t>Εμπορικά</a:t>
            </a:r>
          </a:p>
          <a:p>
            <a:pPr lvl="1">
              <a:lnSpc>
                <a:spcPct val="110000"/>
              </a:lnSpc>
            </a:pPr>
            <a:r>
              <a:rPr lang="en-US" altLang="el-GR" sz="2600"/>
              <a:t>Polycom PVX</a:t>
            </a:r>
            <a:r>
              <a:rPr lang="el-GR" altLang="el-GR" sz="2600"/>
              <a:t> </a:t>
            </a:r>
            <a:r>
              <a:rPr lang="el-GR" altLang="el-GR" sz="1400"/>
              <a:t>(</a:t>
            </a:r>
            <a:r>
              <a:rPr lang="en-US" altLang="el-GR" sz="1400"/>
              <a:t>Windows)</a:t>
            </a:r>
            <a:r>
              <a:rPr lang="el-GR" altLang="el-GR" sz="1400"/>
              <a:t>   </a:t>
            </a:r>
            <a:r>
              <a:rPr lang="en-US" altLang="el-GR" sz="1400"/>
              <a:t>www.polycom.com/pvxtrial</a:t>
            </a:r>
            <a:endParaRPr lang="el-GR" altLang="el-GR" sz="1400"/>
          </a:p>
          <a:p>
            <a:pPr>
              <a:lnSpc>
                <a:spcPct val="110000"/>
              </a:lnSpc>
            </a:pPr>
            <a:r>
              <a:rPr lang="el-GR" altLang="el-GR" sz="3000"/>
              <a:t>Ελεύθερου ή/και ανοικτού κώδικα</a:t>
            </a:r>
          </a:p>
          <a:p>
            <a:pPr lvl="1">
              <a:lnSpc>
                <a:spcPct val="110000"/>
              </a:lnSpc>
            </a:pPr>
            <a:r>
              <a:rPr lang="el-GR" altLang="el-GR" sz="2600"/>
              <a:t>Ekiga</a:t>
            </a:r>
            <a:r>
              <a:rPr lang="en-US" altLang="el-GR" sz="2600"/>
              <a:t> (Multiplatform)</a:t>
            </a:r>
            <a:endParaRPr lang="el-GR" altLang="el-GR" sz="2600"/>
          </a:p>
          <a:p>
            <a:pPr lvl="1">
              <a:lnSpc>
                <a:spcPct val="110000"/>
              </a:lnSpc>
            </a:pPr>
            <a:r>
              <a:rPr lang="el-GR" altLang="el-GR" sz="2600"/>
              <a:t>X-Lite v.3.0 </a:t>
            </a:r>
            <a:r>
              <a:rPr lang="en-US" altLang="el-GR" sz="2600"/>
              <a:t>(Windows)</a:t>
            </a:r>
          </a:p>
          <a:p>
            <a:pPr lvl="1">
              <a:lnSpc>
                <a:spcPct val="110000"/>
              </a:lnSpc>
            </a:pPr>
            <a:r>
              <a:rPr lang="el-GR" altLang="el-GR" sz="2600"/>
              <a:t>SJPhone</a:t>
            </a:r>
            <a:r>
              <a:rPr lang="en-US" altLang="el-GR" sz="2600"/>
              <a:t>,</a:t>
            </a:r>
            <a:r>
              <a:rPr lang="el-GR" altLang="el-GR" sz="2600"/>
              <a:t> με audio μόνο</a:t>
            </a:r>
            <a:r>
              <a:rPr lang="en-US" altLang="el-GR" sz="2600"/>
              <a:t> </a:t>
            </a:r>
            <a:endParaRPr lang="el-GR" altLang="el-GR" sz="2600"/>
          </a:p>
          <a:p>
            <a:pPr>
              <a:lnSpc>
                <a:spcPct val="110000"/>
              </a:lnSpc>
            </a:pPr>
            <a:endParaRPr lang="el-GR" altLang="el-GR" sz="2600"/>
          </a:p>
        </p:txBody>
      </p:sp>
      <p:sp>
        <p:nvSpPr>
          <p:cNvPr id="458755" name="Rectangle 3">
            <a:extLst>
              <a:ext uri="{FF2B5EF4-FFF2-40B4-BE49-F238E27FC236}">
                <a16:creationId xmlns:a16="http://schemas.microsoft.com/office/drawing/2014/main" id="{BE8D8DBA-30BB-44DC-A8A1-2FE84D997D55}"/>
              </a:ext>
            </a:extLst>
          </p:cNvPr>
          <p:cNvSpPr>
            <a:spLocks noChangeArrowheads="1"/>
          </p:cNvSpPr>
          <p:nvPr/>
        </p:nvSpPr>
        <p:spPr bwMode="auto">
          <a:xfrm>
            <a:off x="0" y="26035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3200">
                <a:solidFill>
                  <a:srgbClr val="C0C0C0"/>
                </a:solidFill>
              </a:rPr>
              <a:t>Ανοικτά πρωτόκολλα</a:t>
            </a:r>
            <a:r>
              <a:rPr lang="el-GR" altLang="el-GR" sz="3200"/>
              <a:t> </a:t>
            </a:r>
            <a:br>
              <a:rPr lang="el-GR" altLang="el-GR" sz="3200"/>
            </a:br>
            <a:r>
              <a:rPr lang="el-GR" altLang="el-GR" sz="3200"/>
              <a:t>Δημοφιλή </a:t>
            </a:r>
            <a:r>
              <a:rPr lang="en-US" altLang="el-GR" sz="3200"/>
              <a:t>SIP</a:t>
            </a:r>
            <a:r>
              <a:rPr lang="el-GR" altLang="el-GR" sz="3200"/>
              <a:t> λογισμικά βιντεοδιάσκεψης για Η/Υ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9EF279E7-9B92-48F0-AFA2-3F89AE25DAE6}"/>
              </a:ext>
            </a:extLst>
          </p:cNvPr>
          <p:cNvSpPr>
            <a:spLocks noGrp="1" noChangeArrowheads="1"/>
          </p:cNvSpPr>
          <p:nvPr>
            <p:ph type="title" idx="4294967295"/>
          </p:nvPr>
        </p:nvSpPr>
        <p:spPr>
          <a:xfrm>
            <a:off x="0" y="333375"/>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Παραδείγματα – </a:t>
            </a:r>
            <a:r>
              <a:rPr lang="en-US" altLang="el-GR" sz="3200"/>
              <a:t>SIP </a:t>
            </a:r>
            <a:r>
              <a:rPr lang="el-GR" altLang="el-GR" sz="3200"/>
              <a:t>λογισμικά βιντεοδιάσκεψης</a:t>
            </a:r>
            <a:r>
              <a:rPr lang="en-US" altLang="el-GR" sz="3200"/>
              <a:t> </a:t>
            </a:r>
            <a:endParaRPr lang="el-GR" altLang="el-GR" sz="3200"/>
          </a:p>
        </p:txBody>
      </p:sp>
      <p:pic>
        <p:nvPicPr>
          <p:cNvPr id="460803" name="Picture 3">
            <a:extLst>
              <a:ext uri="{FF2B5EF4-FFF2-40B4-BE49-F238E27FC236}">
                <a16:creationId xmlns:a16="http://schemas.microsoft.com/office/drawing/2014/main" id="{F5CB08EA-D479-417B-BB67-F7524D22B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4525"/>
            <a:ext cx="8208963"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04" name="Text Box 4">
            <a:extLst>
              <a:ext uri="{FF2B5EF4-FFF2-40B4-BE49-F238E27FC236}">
                <a16:creationId xmlns:a16="http://schemas.microsoft.com/office/drawing/2014/main" id="{41D33458-34D7-4A65-ACDD-F3C7BD2F3389}"/>
              </a:ext>
            </a:extLst>
          </p:cNvPr>
          <p:cNvSpPr txBox="1">
            <a:spLocks noChangeArrowheads="1"/>
          </p:cNvSpPr>
          <p:nvPr/>
        </p:nvSpPr>
        <p:spPr bwMode="auto">
          <a:xfrm>
            <a:off x="3924300" y="1412875"/>
            <a:ext cx="89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800">
                <a:solidFill>
                  <a:schemeClr val="hlink"/>
                </a:solidFill>
              </a:rPr>
              <a:t>xlite</a:t>
            </a:r>
            <a:endParaRPr lang="el-GR" altLang="el-GR" sz="2800">
              <a:solidFill>
                <a:schemeClr val="hlink"/>
              </a:solidFill>
            </a:endParaRPr>
          </a:p>
        </p:txBody>
      </p:sp>
      <p:sp>
        <p:nvSpPr>
          <p:cNvPr id="460805" name="Rectangle 5">
            <a:extLst>
              <a:ext uri="{FF2B5EF4-FFF2-40B4-BE49-F238E27FC236}">
                <a16:creationId xmlns:a16="http://schemas.microsoft.com/office/drawing/2014/main" id="{88BEEC97-51B3-43A9-9725-EF063184FD88}"/>
              </a:ext>
            </a:extLst>
          </p:cNvPr>
          <p:cNvSpPr>
            <a:spLocks noChangeArrowheads="1"/>
          </p:cNvSpPr>
          <p:nvPr/>
        </p:nvSpPr>
        <p:spPr bwMode="auto">
          <a:xfrm>
            <a:off x="107950" y="6456363"/>
            <a:ext cx="3103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000"/>
              <a:t>Πηγή: http://www.collo.net/images/xlite_prev.jpg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DB31818B-6A8C-46D4-AAC8-42E18652FAEA}"/>
              </a:ext>
            </a:extLst>
          </p:cNvPr>
          <p:cNvSpPr>
            <a:spLocks noGrp="1" noChangeArrowheads="1"/>
          </p:cNvSpPr>
          <p:nvPr>
            <p:ph type="title" idx="4294967295"/>
          </p:nvPr>
        </p:nvSpPr>
        <p:spPr>
          <a:xfrm>
            <a:off x="0" y="260350"/>
            <a:ext cx="9144000" cy="811213"/>
          </a:xfrm>
        </p:spPr>
        <p:txBody>
          <a:bodyPr/>
          <a:lstStyle/>
          <a:p>
            <a:r>
              <a:rPr lang="el-GR" altLang="el-GR" sz="3200">
                <a:solidFill>
                  <a:srgbClr val="C0C0C0"/>
                </a:solidFill>
              </a:rPr>
              <a:t>Ανοικτά πρωτόκολλα</a:t>
            </a:r>
            <a:r>
              <a:rPr lang="el-GR" altLang="el-GR" sz="3200"/>
              <a:t> </a:t>
            </a:r>
            <a:br>
              <a:rPr lang="el-GR" altLang="el-GR" sz="3200"/>
            </a:br>
            <a:r>
              <a:rPr lang="el-GR" altLang="el-GR" sz="3200"/>
              <a:t>Παραδείγματα – </a:t>
            </a:r>
            <a:r>
              <a:rPr lang="en-US" altLang="el-GR" sz="3200"/>
              <a:t>SIP </a:t>
            </a:r>
            <a:r>
              <a:rPr lang="el-GR" altLang="el-GR" sz="3200"/>
              <a:t>λογισμικά βιντεοδιάσκεψης</a:t>
            </a:r>
          </a:p>
        </p:txBody>
      </p:sp>
      <p:pic>
        <p:nvPicPr>
          <p:cNvPr id="462851" name="Picture 3">
            <a:extLst>
              <a:ext uri="{FF2B5EF4-FFF2-40B4-BE49-F238E27FC236}">
                <a16:creationId xmlns:a16="http://schemas.microsoft.com/office/drawing/2014/main" id="{5D6156E7-A89A-4498-9E5B-8CBF5039F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844675"/>
            <a:ext cx="4175125"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852" name="Text Box 4">
            <a:extLst>
              <a:ext uri="{FF2B5EF4-FFF2-40B4-BE49-F238E27FC236}">
                <a16:creationId xmlns:a16="http://schemas.microsoft.com/office/drawing/2014/main" id="{6FFF5A55-F5A3-429E-ABB4-AE2625E7C23C}"/>
              </a:ext>
            </a:extLst>
          </p:cNvPr>
          <p:cNvSpPr txBox="1">
            <a:spLocks noChangeArrowheads="1"/>
          </p:cNvSpPr>
          <p:nvPr/>
        </p:nvSpPr>
        <p:spPr bwMode="auto">
          <a:xfrm>
            <a:off x="3924300" y="1412875"/>
            <a:ext cx="72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a:solidFill>
                  <a:schemeClr val="hlink"/>
                </a:solidFill>
              </a:rPr>
              <a:t>Ekiga</a:t>
            </a:r>
            <a:endParaRPr lang="el-GR" altLang="el-GR">
              <a:solidFill>
                <a:schemeClr val="hlink"/>
              </a:solidFill>
            </a:endParaRPr>
          </a:p>
        </p:txBody>
      </p:sp>
      <p:sp>
        <p:nvSpPr>
          <p:cNvPr id="462853" name="Rectangle 5">
            <a:extLst>
              <a:ext uri="{FF2B5EF4-FFF2-40B4-BE49-F238E27FC236}">
                <a16:creationId xmlns:a16="http://schemas.microsoft.com/office/drawing/2014/main" id="{A99F9618-33D0-4DE1-9D2D-50E48A382C42}"/>
              </a:ext>
            </a:extLst>
          </p:cNvPr>
          <p:cNvSpPr>
            <a:spLocks noChangeArrowheads="1"/>
          </p:cNvSpPr>
          <p:nvPr/>
        </p:nvSpPr>
        <p:spPr bwMode="auto">
          <a:xfrm>
            <a:off x="0" y="6165850"/>
            <a:ext cx="2335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mpd="dbl">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000"/>
              <a:t>Πηγή: http://ekiga.org/images/ekiga_3.png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FBE6C-2E9D-45EF-B31C-2F29C7B34401}"/>
              </a:ext>
            </a:extLst>
          </p:cNvPr>
          <p:cNvSpPr>
            <a:spLocks noGrp="1"/>
          </p:cNvSpPr>
          <p:nvPr>
            <p:ph type="title"/>
          </p:nvPr>
        </p:nvSpPr>
        <p:spPr/>
        <p:txBody>
          <a:bodyPr/>
          <a:lstStyle/>
          <a:p>
            <a:r>
              <a:rPr lang="en-US" dirty="0"/>
              <a:t>H.323</a:t>
            </a:r>
            <a:endParaRPr lang="el-GR" dirty="0"/>
          </a:p>
        </p:txBody>
      </p:sp>
      <p:sp>
        <p:nvSpPr>
          <p:cNvPr id="3" name="Θέση περιεχομένου 2">
            <a:extLst>
              <a:ext uri="{FF2B5EF4-FFF2-40B4-BE49-F238E27FC236}">
                <a16:creationId xmlns:a16="http://schemas.microsoft.com/office/drawing/2014/main" id="{F347CE61-FEA3-4721-919F-A8DD5DEE1671}"/>
              </a:ext>
            </a:extLst>
          </p:cNvPr>
          <p:cNvSpPr>
            <a:spLocks noGrp="1"/>
          </p:cNvSpPr>
          <p:nvPr>
            <p:ph idx="1"/>
          </p:nvPr>
        </p:nvSpPr>
        <p:spPr/>
        <p:txBody>
          <a:bodyPr/>
          <a:lstStyle/>
          <a:p>
            <a:r>
              <a:rPr lang="el-GR" dirty="0"/>
              <a:t>Δείτε την παρουσίαση Η323.</a:t>
            </a:r>
            <a:r>
              <a:rPr lang="en-US" dirty="0"/>
              <a:t>pptx </a:t>
            </a:r>
            <a:r>
              <a:rPr lang="el-GR" dirty="0"/>
              <a:t>και το σχετικό υλικό.</a:t>
            </a:r>
          </a:p>
        </p:txBody>
      </p:sp>
      <p:sp>
        <p:nvSpPr>
          <p:cNvPr id="4" name="Θέση αριθμού διαφάνειας 3">
            <a:extLst>
              <a:ext uri="{FF2B5EF4-FFF2-40B4-BE49-F238E27FC236}">
                <a16:creationId xmlns:a16="http://schemas.microsoft.com/office/drawing/2014/main" id="{E7038661-54D3-49C8-AB12-DFF1544753C6}"/>
              </a:ext>
            </a:extLst>
          </p:cNvPr>
          <p:cNvSpPr>
            <a:spLocks noGrp="1"/>
          </p:cNvSpPr>
          <p:nvPr>
            <p:ph type="sldNum" sz="quarter" idx="10"/>
          </p:nvPr>
        </p:nvSpPr>
        <p:spPr/>
        <p:txBody>
          <a:bodyPr/>
          <a:lstStyle/>
          <a:p>
            <a:pPr>
              <a:defRPr/>
            </a:pPr>
            <a:fld id="{0DA940F4-2900-4377-A725-F8EBF631B80C}" type="slidenum">
              <a:rPr lang="el-GR" smtClean="0"/>
              <a:pPr>
                <a:defRPr/>
              </a:pPr>
              <a:t>46</a:t>
            </a:fld>
            <a:endParaRPr lang="el-GR" dirty="0"/>
          </a:p>
        </p:txBody>
      </p:sp>
    </p:spTree>
    <p:extLst>
      <p:ext uri="{BB962C8B-B14F-4D97-AF65-F5344CB8AC3E}">
        <p14:creationId xmlns:p14="http://schemas.microsoft.com/office/powerpoint/2010/main" val="357696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FBE6C-2E9D-45EF-B31C-2F29C7B34401}"/>
              </a:ext>
            </a:extLst>
          </p:cNvPr>
          <p:cNvSpPr>
            <a:spLocks noGrp="1"/>
          </p:cNvSpPr>
          <p:nvPr>
            <p:ph type="title"/>
          </p:nvPr>
        </p:nvSpPr>
        <p:spPr/>
        <p:txBody>
          <a:bodyPr/>
          <a:lstStyle/>
          <a:p>
            <a:r>
              <a:rPr lang="en-US" dirty="0"/>
              <a:t>SIP</a:t>
            </a:r>
            <a:endParaRPr lang="el-GR" dirty="0"/>
          </a:p>
        </p:txBody>
      </p:sp>
      <p:sp>
        <p:nvSpPr>
          <p:cNvPr id="3" name="Θέση περιεχομένου 2">
            <a:extLst>
              <a:ext uri="{FF2B5EF4-FFF2-40B4-BE49-F238E27FC236}">
                <a16:creationId xmlns:a16="http://schemas.microsoft.com/office/drawing/2014/main" id="{F347CE61-FEA3-4721-919F-A8DD5DEE1671}"/>
              </a:ext>
            </a:extLst>
          </p:cNvPr>
          <p:cNvSpPr>
            <a:spLocks noGrp="1"/>
          </p:cNvSpPr>
          <p:nvPr>
            <p:ph idx="1"/>
          </p:nvPr>
        </p:nvSpPr>
        <p:spPr/>
        <p:txBody>
          <a:bodyPr/>
          <a:lstStyle/>
          <a:p>
            <a:r>
              <a:rPr lang="el-GR" dirty="0"/>
              <a:t>Δείτε την παρουσίαση </a:t>
            </a:r>
            <a:r>
              <a:rPr lang="en-US" dirty="0"/>
              <a:t>SIP</a:t>
            </a:r>
            <a:r>
              <a:rPr lang="el-GR" dirty="0"/>
              <a:t>.</a:t>
            </a:r>
            <a:r>
              <a:rPr lang="en-US" dirty="0"/>
              <a:t>pptx</a:t>
            </a:r>
            <a:r>
              <a:rPr lang="el-GR" dirty="0"/>
              <a:t> και το σχετικό υλικό.</a:t>
            </a:r>
          </a:p>
        </p:txBody>
      </p:sp>
      <p:sp>
        <p:nvSpPr>
          <p:cNvPr id="4" name="Θέση αριθμού διαφάνειας 3">
            <a:extLst>
              <a:ext uri="{FF2B5EF4-FFF2-40B4-BE49-F238E27FC236}">
                <a16:creationId xmlns:a16="http://schemas.microsoft.com/office/drawing/2014/main" id="{E7038661-54D3-49C8-AB12-DFF1544753C6}"/>
              </a:ext>
            </a:extLst>
          </p:cNvPr>
          <p:cNvSpPr>
            <a:spLocks noGrp="1"/>
          </p:cNvSpPr>
          <p:nvPr>
            <p:ph type="sldNum" sz="quarter" idx="10"/>
          </p:nvPr>
        </p:nvSpPr>
        <p:spPr/>
        <p:txBody>
          <a:bodyPr/>
          <a:lstStyle/>
          <a:p>
            <a:pPr>
              <a:defRPr/>
            </a:pPr>
            <a:fld id="{0DA940F4-2900-4377-A725-F8EBF631B80C}" type="slidenum">
              <a:rPr lang="el-GR" smtClean="0"/>
              <a:pPr>
                <a:defRPr/>
              </a:pPr>
              <a:t>47</a:t>
            </a:fld>
            <a:endParaRPr lang="el-GR" dirty="0"/>
          </a:p>
        </p:txBody>
      </p:sp>
    </p:spTree>
    <p:extLst>
      <p:ext uri="{BB962C8B-B14F-4D97-AF65-F5344CB8AC3E}">
        <p14:creationId xmlns:p14="http://schemas.microsoft.com/office/powerpoint/2010/main" val="373539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a:extLst>
              <a:ext uri="{FF2B5EF4-FFF2-40B4-BE49-F238E27FC236}">
                <a16:creationId xmlns:a16="http://schemas.microsoft.com/office/drawing/2014/main" id="{8019CAE7-F048-4873-B17A-475AFD62BDC1}"/>
              </a:ext>
            </a:extLst>
          </p:cNvPr>
          <p:cNvSpPr>
            <a:spLocks noGrp="1" noChangeArrowheads="1"/>
          </p:cNvSpPr>
          <p:nvPr>
            <p:ph type="ctrTitle" idx="4294967295"/>
          </p:nvPr>
        </p:nvSpPr>
        <p:spPr>
          <a:xfrm>
            <a:off x="685800" y="2130425"/>
            <a:ext cx="7772400" cy="1470025"/>
          </a:xfrm>
        </p:spPr>
        <p:txBody>
          <a:bodyPr/>
          <a:lstStyle/>
          <a:p>
            <a:r>
              <a:rPr lang="el-GR" altLang="el-GR" sz="3200" dirty="0">
                <a:latin typeface="Arial" panose="020B0604020202020204" pitchFamily="34" charset="0"/>
              </a:rPr>
              <a:t>Τεχνολογίες </a:t>
            </a:r>
            <a:br>
              <a:rPr lang="el-GR" altLang="el-GR" sz="3200" dirty="0">
                <a:latin typeface="Arial" panose="020B0604020202020204" pitchFamily="34" charset="0"/>
              </a:rPr>
            </a:br>
            <a:r>
              <a:rPr lang="el-GR" altLang="el-GR" sz="3200" dirty="0">
                <a:latin typeface="Arial" panose="020B0604020202020204" pitchFamily="34" charset="0"/>
              </a:rPr>
              <a:t>τηλεδιάσκεψης (ΤΤ)</a:t>
            </a:r>
            <a:br>
              <a:rPr lang="el-GR" altLang="el-GR" sz="3200" dirty="0">
                <a:latin typeface="Arial" panose="020B0604020202020204" pitchFamily="34" charset="0"/>
              </a:rPr>
            </a:br>
            <a:r>
              <a:rPr lang="en-US" altLang="el-GR" sz="6000" dirty="0">
                <a:latin typeface="Arial" panose="020B0604020202020204" pitchFamily="34" charset="0"/>
              </a:rPr>
              <a:t> </a:t>
            </a:r>
            <a:r>
              <a:rPr lang="el-GR" altLang="el-GR" sz="4000" dirty="0">
                <a:solidFill>
                  <a:schemeClr val="tx1"/>
                </a:solidFill>
              </a:rPr>
              <a:t>Ιδιωτικά (</a:t>
            </a:r>
            <a:r>
              <a:rPr lang="el-GR" altLang="el-GR" sz="4000" dirty="0" err="1">
                <a:solidFill>
                  <a:schemeClr val="tx1"/>
                </a:solidFill>
              </a:rPr>
              <a:t>ιδιοταγή</a:t>
            </a:r>
            <a:r>
              <a:rPr lang="el-GR" altLang="el-GR" sz="4000" dirty="0">
                <a:solidFill>
                  <a:schemeClr val="tx1"/>
                </a:solidFill>
              </a:rPr>
              <a:t>) πρωτόκολλα και κλειστές αρχιτεκτονικές</a:t>
            </a:r>
          </a:p>
        </p:txBody>
      </p:sp>
      <p:sp>
        <p:nvSpPr>
          <p:cNvPr id="448517" name="Rectangle 5">
            <a:extLst>
              <a:ext uri="{FF2B5EF4-FFF2-40B4-BE49-F238E27FC236}">
                <a16:creationId xmlns:a16="http://schemas.microsoft.com/office/drawing/2014/main" id="{0847A084-D654-4477-B5AA-56435DD3D15D}"/>
              </a:ext>
            </a:extLst>
          </p:cNvPr>
          <p:cNvSpPr>
            <a:spLocks noGrp="1" noChangeArrowheads="1"/>
          </p:cNvSpPr>
          <p:nvPr>
            <p:ph type="subTitle" idx="4294967295"/>
          </p:nvPr>
        </p:nvSpPr>
        <p:spPr>
          <a:xfrm>
            <a:off x="250825" y="4221163"/>
            <a:ext cx="8893175" cy="1752600"/>
          </a:xfrm>
        </p:spPr>
        <p:txBody>
          <a:bodyPr/>
          <a:lstStyle/>
          <a:p>
            <a:pPr marL="0" indent="0"/>
            <a:r>
              <a:rPr lang="en-US" altLang="el-GR" sz="3000" dirty="0"/>
              <a:t> </a:t>
            </a:r>
            <a:r>
              <a:rPr lang="el-GR" altLang="el-GR" sz="3000" dirty="0"/>
              <a:t>Υπηρεσίες </a:t>
            </a:r>
            <a:r>
              <a:rPr lang="el-GR" altLang="el-GR" sz="3000" dirty="0" err="1"/>
              <a:t>βιντεοδιάσκεψης</a:t>
            </a:r>
            <a:r>
              <a:rPr lang="el-GR" altLang="el-GR" sz="3000" dirty="0"/>
              <a:t> στο Διαδίκτυο, π.χ. </a:t>
            </a:r>
            <a:r>
              <a:rPr lang="en-US" altLang="el-GR" sz="3000" dirty="0"/>
              <a:t>Skype</a:t>
            </a:r>
            <a:endParaRPr lang="el-GR" altLang="el-GR" sz="3000" dirty="0"/>
          </a:p>
          <a:p>
            <a:pPr marL="0" indent="0"/>
            <a:r>
              <a:rPr lang="en-US" altLang="el-GR" sz="3000" dirty="0"/>
              <a:t> </a:t>
            </a:r>
            <a:r>
              <a:rPr lang="el-GR" altLang="el-GR" sz="3000" dirty="0"/>
              <a:t>Εφαρμογές τύπου </a:t>
            </a:r>
            <a:r>
              <a:rPr lang="en-US" altLang="el-GR" sz="3000" dirty="0"/>
              <a:t>FLASH</a:t>
            </a:r>
            <a:endParaRPr lang="el-GR" altLang="el-GR" sz="3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εικόνας 5">
            <a:extLst>
              <a:ext uri="{FF2B5EF4-FFF2-40B4-BE49-F238E27FC236}">
                <a16:creationId xmlns:a16="http://schemas.microsoft.com/office/drawing/2014/main" id="{34A88B53-1A2F-449F-A527-42787C41C2B0}"/>
              </a:ext>
            </a:extLst>
          </p:cNvPr>
          <p:cNvSpPr>
            <a:spLocks noGrp="1"/>
          </p:cNvSpPr>
          <p:nvPr>
            <p:ph type="pic" idx="1"/>
          </p:nvPr>
        </p:nvSpPr>
        <p:spPr/>
      </p:sp>
      <p:sp>
        <p:nvSpPr>
          <p:cNvPr id="7" name="Θέση κειμένου 6">
            <a:extLst>
              <a:ext uri="{FF2B5EF4-FFF2-40B4-BE49-F238E27FC236}">
                <a16:creationId xmlns:a16="http://schemas.microsoft.com/office/drawing/2014/main" id="{D9E69317-0E1B-450C-8551-4E3D856D74DA}"/>
              </a:ext>
            </a:extLst>
          </p:cNvPr>
          <p:cNvSpPr>
            <a:spLocks noGrp="1"/>
          </p:cNvSpPr>
          <p:nvPr>
            <p:ph type="body" sz="half" idx="2"/>
          </p:nvPr>
        </p:nvSpPr>
        <p:spPr/>
        <p:txBody>
          <a:bodyPr>
            <a:normAutofit fontScale="70000" lnSpcReduction="20000"/>
          </a:bodyPr>
          <a:lstStyle/>
          <a:p>
            <a:pPr algn="ctr"/>
            <a:r>
              <a:rPr lang="el-GR" altLang="el-GR" sz="3200" dirty="0"/>
              <a:t>Υπηρεσίες </a:t>
            </a:r>
            <a:r>
              <a:rPr lang="el-GR" altLang="el-GR" sz="3200" dirty="0" err="1"/>
              <a:t>βιντεοδιάσκεψης</a:t>
            </a:r>
            <a:r>
              <a:rPr lang="el-GR" altLang="el-GR" sz="3200" dirty="0"/>
              <a:t> στο Διαδίκτυο </a:t>
            </a:r>
            <a:endParaRPr lang="en-US" altLang="el-GR" sz="3200"/>
          </a:p>
          <a:p>
            <a:pPr algn="ctr"/>
            <a:r>
              <a:rPr lang="el-GR" sz="3200" b="1">
                <a:solidFill>
                  <a:srgbClr val="0089D0"/>
                </a:solidFill>
              </a:rPr>
              <a:t>Αυτόνομες </a:t>
            </a:r>
            <a:r>
              <a:rPr lang="el-GR" sz="3200" b="1" dirty="0">
                <a:solidFill>
                  <a:srgbClr val="0089D0"/>
                </a:solidFill>
              </a:rPr>
              <a:t>εφαρμογές</a:t>
            </a:r>
          </a:p>
        </p:txBody>
      </p:sp>
      <p:sp>
        <p:nvSpPr>
          <p:cNvPr id="5" name="Τίτλος 4">
            <a:extLst>
              <a:ext uri="{FF2B5EF4-FFF2-40B4-BE49-F238E27FC236}">
                <a16:creationId xmlns:a16="http://schemas.microsoft.com/office/drawing/2014/main" id="{AB582AF8-2A22-4BD4-9060-A81588478706}"/>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0FD3F965-4370-4A33-8750-17340376BDEE}"/>
              </a:ext>
            </a:extLst>
          </p:cNvPr>
          <p:cNvSpPr>
            <a:spLocks noGrp="1"/>
          </p:cNvSpPr>
          <p:nvPr>
            <p:ph type="sldNum" sz="quarter" idx="10"/>
          </p:nvPr>
        </p:nvSpPr>
        <p:spPr/>
        <p:txBody>
          <a:bodyPr/>
          <a:lstStyle/>
          <a:p>
            <a:pPr>
              <a:defRPr/>
            </a:pPr>
            <a:fld id="{0DA940F4-2900-4377-A725-F8EBF631B80C}" type="slidenum">
              <a:rPr lang="el-GR" smtClean="0"/>
              <a:pPr>
                <a:defRPr/>
              </a:pPr>
              <a:t>49</a:t>
            </a:fld>
            <a:endParaRPr lang="el-GR" dirty="0"/>
          </a:p>
        </p:txBody>
      </p:sp>
    </p:spTree>
    <p:extLst>
      <p:ext uri="{BB962C8B-B14F-4D97-AF65-F5344CB8AC3E}">
        <p14:creationId xmlns:p14="http://schemas.microsoft.com/office/powerpoint/2010/main" val="97540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2B9062-F75C-498F-8141-B5B4475A9E1F}"/>
              </a:ext>
            </a:extLst>
          </p:cNvPr>
          <p:cNvSpPr>
            <a:spLocks noGrp="1"/>
          </p:cNvSpPr>
          <p:nvPr>
            <p:ph type="title"/>
          </p:nvPr>
        </p:nvSpPr>
        <p:spPr/>
        <p:txBody>
          <a:bodyPr/>
          <a:lstStyle/>
          <a:p>
            <a:r>
              <a:rPr lang="el-GR" dirty="0"/>
              <a:t>Διαφορετικές τεχνολογίες</a:t>
            </a:r>
          </a:p>
        </p:txBody>
      </p:sp>
      <p:sp>
        <p:nvSpPr>
          <p:cNvPr id="3" name="Θέση περιεχομένου 2">
            <a:extLst>
              <a:ext uri="{FF2B5EF4-FFF2-40B4-BE49-F238E27FC236}">
                <a16:creationId xmlns:a16="http://schemas.microsoft.com/office/drawing/2014/main" id="{29728515-66AA-49E9-91B3-8F006E5F9E0B}"/>
              </a:ext>
            </a:extLst>
          </p:cNvPr>
          <p:cNvSpPr>
            <a:spLocks noGrp="1"/>
          </p:cNvSpPr>
          <p:nvPr>
            <p:ph idx="1"/>
          </p:nvPr>
        </p:nvSpPr>
        <p:spPr>
          <a:xfrm>
            <a:off x="349696" y="1166018"/>
            <a:ext cx="8686800" cy="4525963"/>
          </a:xfrm>
        </p:spPr>
        <p:txBody>
          <a:bodyPr/>
          <a:lstStyle/>
          <a:p>
            <a:r>
              <a:rPr lang="el-GR" sz="2400" dirty="0"/>
              <a:t>Συστήματα τηλεδιάσκεψης Η.320 &amp; Η.323</a:t>
            </a:r>
          </a:p>
          <a:p>
            <a:pPr lvl="1"/>
            <a:r>
              <a:rPr lang="el-GR" sz="2000" dirty="0"/>
              <a:t>Τερματικά συστήματα:</a:t>
            </a:r>
          </a:p>
          <a:p>
            <a:pPr lvl="2"/>
            <a:r>
              <a:rPr lang="el-GR" sz="1800" dirty="0"/>
              <a:t>Υλικό &amp; Λογισμικό σε προσωπικούς υπολογιστές</a:t>
            </a:r>
          </a:p>
          <a:p>
            <a:pPr lvl="1"/>
            <a:r>
              <a:rPr lang="el-GR" sz="2000" dirty="0"/>
              <a:t>Ενδιάμεσα συστήματα</a:t>
            </a:r>
          </a:p>
          <a:p>
            <a:r>
              <a:rPr lang="el-GR" sz="2400" dirty="0"/>
              <a:t>Συστήματα τηλεδιάσκεψης </a:t>
            </a:r>
            <a:r>
              <a:rPr lang="en-US" sz="2400" dirty="0"/>
              <a:t>SIP</a:t>
            </a:r>
          </a:p>
          <a:p>
            <a:r>
              <a:rPr lang="el-GR" sz="2400" dirty="0" err="1"/>
              <a:t>Ιδιοταγείς</a:t>
            </a:r>
            <a:r>
              <a:rPr lang="el-GR" sz="2400" dirty="0"/>
              <a:t> υπηρεσίες τηλεδιάσκεψης με αυτόνομες εφαρμογές</a:t>
            </a:r>
          </a:p>
          <a:p>
            <a:pPr lvl="1"/>
            <a:r>
              <a:rPr lang="en-US" sz="2000" dirty="0"/>
              <a:t>Skype, </a:t>
            </a:r>
            <a:r>
              <a:rPr lang="el-GR" sz="2000" dirty="0"/>
              <a:t>κ.α.</a:t>
            </a:r>
          </a:p>
          <a:p>
            <a:r>
              <a:rPr lang="el-GR" sz="2400" dirty="0"/>
              <a:t>Υπηρεσίες τηλεδιάσκεψης σε </a:t>
            </a:r>
            <a:r>
              <a:rPr lang="el-GR" sz="2400" dirty="0" err="1"/>
              <a:t>πλοηγητές</a:t>
            </a:r>
            <a:endParaRPr lang="el-GR" sz="2400" dirty="0"/>
          </a:p>
          <a:p>
            <a:pPr lvl="1"/>
            <a:r>
              <a:rPr lang="en-US" sz="2000" dirty="0"/>
              <a:t>Flash based</a:t>
            </a:r>
          </a:p>
          <a:p>
            <a:pPr lvl="1"/>
            <a:r>
              <a:rPr lang="en-US" sz="2000" dirty="0"/>
              <a:t>WebRTC</a:t>
            </a:r>
            <a:endParaRPr lang="el-GR" sz="2000" dirty="0"/>
          </a:p>
          <a:p>
            <a:r>
              <a:rPr lang="el-GR" sz="2400" dirty="0"/>
              <a:t>Υβριδικές προσεγγίσεις: </a:t>
            </a:r>
            <a:r>
              <a:rPr lang="en-US" sz="2400" dirty="0"/>
              <a:t>WebRTC </a:t>
            </a:r>
            <a:r>
              <a:rPr lang="el-GR" sz="2400" dirty="0"/>
              <a:t>σε συνδυασμό με αυτόνομες εφαρμογές: </a:t>
            </a:r>
            <a:r>
              <a:rPr lang="en-US" sz="2400" dirty="0" err="1"/>
              <a:t>Webex</a:t>
            </a:r>
            <a:r>
              <a:rPr lang="en-US" sz="2400" dirty="0"/>
              <a:t>, Zoom, Google Meet</a:t>
            </a:r>
          </a:p>
          <a:p>
            <a:pPr lvl="1"/>
            <a:endParaRPr lang="en-US" sz="2000" dirty="0"/>
          </a:p>
          <a:p>
            <a:pPr lvl="1"/>
            <a:endParaRPr lang="el-GR" sz="2000" dirty="0"/>
          </a:p>
        </p:txBody>
      </p:sp>
      <p:sp>
        <p:nvSpPr>
          <p:cNvPr id="4" name="Θέση αριθμού διαφάνειας 3">
            <a:extLst>
              <a:ext uri="{FF2B5EF4-FFF2-40B4-BE49-F238E27FC236}">
                <a16:creationId xmlns:a16="http://schemas.microsoft.com/office/drawing/2014/main" id="{A1DE93EE-F9AA-4D1B-8D25-1752E60E46D0}"/>
              </a:ext>
            </a:extLst>
          </p:cNvPr>
          <p:cNvSpPr>
            <a:spLocks noGrp="1"/>
          </p:cNvSpPr>
          <p:nvPr>
            <p:ph type="sldNum" sz="quarter" idx="10"/>
          </p:nvPr>
        </p:nvSpPr>
        <p:spPr/>
        <p:txBody>
          <a:bodyPr/>
          <a:lstStyle/>
          <a:p>
            <a:pPr>
              <a:defRPr/>
            </a:pPr>
            <a:fld id="{0DA940F4-2900-4377-A725-F8EBF631B80C}" type="slidenum">
              <a:rPr lang="el-GR" smtClean="0"/>
              <a:pPr>
                <a:defRPr/>
              </a:pPr>
              <a:t>5</a:t>
            </a:fld>
            <a:endParaRPr lang="el-GR" dirty="0"/>
          </a:p>
        </p:txBody>
      </p:sp>
    </p:spTree>
    <p:extLst>
      <p:ext uri="{BB962C8B-B14F-4D97-AF65-F5344CB8AC3E}">
        <p14:creationId xmlns:p14="http://schemas.microsoft.com/office/powerpoint/2010/main" val="641205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D0D5810-38B1-4905-A278-B8652F56E148}"/>
              </a:ext>
            </a:extLst>
          </p:cNvPr>
          <p:cNvSpPr>
            <a:spLocks noGrp="1" noChangeArrowheads="1"/>
          </p:cNvSpPr>
          <p:nvPr>
            <p:ph type="title" idx="4294967295"/>
          </p:nvPr>
        </p:nvSpPr>
        <p:spPr>
          <a:xfrm>
            <a:off x="0" y="188913"/>
            <a:ext cx="9144000" cy="979487"/>
          </a:xfrm>
        </p:spPr>
        <p:txBody>
          <a:bodyPr/>
          <a:lstStyle/>
          <a:p>
            <a:r>
              <a:rPr lang="el-GR" altLang="el-GR" sz="3200">
                <a:solidFill>
                  <a:srgbClr val="C0C0C0"/>
                </a:solidFill>
              </a:rPr>
              <a:t>Ιδιωτικά πρωτόκολλα</a:t>
            </a:r>
            <a:r>
              <a:rPr lang="el-GR" altLang="el-GR" sz="3200"/>
              <a:t> </a:t>
            </a:r>
            <a:br>
              <a:rPr lang="el-GR" altLang="el-GR" sz="3200"/>
            </a:br>
            <a:r>
              <a:rPr lang="el-GR" altLang="el-GR" sz="3200"/>
              <a:t>Υπηρεσίες βιντεοδιάσκεψης στο Διαδίκτυο</a:t>
            </a:r>
          </a:p>
        </p:txBody>
      </p:sp>
      <p:sp>
        <p:nvSpPr>
          <p:cNvPr id="440323" name="Rectangle 3">
            <a:extLst>
              <a:ext uri="{FF2B5EF4-FFF2-40B4-BE49-F238E27FC236}">
                <a16:creationId xmlns:a16="http://schemas.microsoft.com/office/drawing/2014/main" id="{DFA103C5-94D7-4C60-9826-F9995305531C}"/>
              </a:ext>
            </a:extLst>
          </p:cNvPr>
          <p:cNvSpPr>
            <a:spLocks noGrp="1" noChangeArrowheads="1"/>
          </p:cNvSpPr>
          <p:nvPr>
            <p:ph type="body" idx="4294967295"/>
          </p:nvPr>
        </p:nvSpPr>
        <p:spPr>
          <a:xfrm>
            <a:off x="250825" y="1700213"/>
            <a:ext cx="8893175" cy="4608512"/>
          </a:xfrm>
        </p:spPr>
        <p:txBody>
          <a:bodyPr/>
          <a:lstStyle/>
          <a:p>
            <a:r>
              <a:rPr lang="el-GR" altLang="el-GR" sz="2800" dirty="0"/>
              <a:t>Δωρεάν λογισμικά και υπηρεσίες </a:t>
            </a:r>
            <a:r>
              <a:rPr lang="el-GR" altLang="el-GR" sz="2800" dirty="0" err="1"/>
              <a:t>βιντεοδιάσκεψης</a:t>
            </a:r>
            <a:endParaRPr lang="el-GR" altLang="el-GR" sz="2800" dirty="0"/>
          </a:p>
          <a:p>
            <a:r>
              <a:rPr lang="el-GR" altLang="el-GR" sz="2800" dirty="0"/>
              <a:t>Βασίζονται σε ιδιωτικά </a:t>
            </a:r>
            <a:r>
              <a:rPr lang="en-US" altLang="el-GR" sz="2800" dirty="0"/>
              <a:t>(</a:t>
            </a:r>
            <a:r>
              <a:rPr lang="el-GR" altLang="el-GR" sz="2800" dirty="0" err="1"/>
              <a:t>ιδιοταγή</a:t>
            </a:r>
            <a:r>
              <a:rPr lang="en-US" altLang="el-GR" sz="2800" dirty="0"/>
              <a:t>) </a:t>
            </a:r>
            <a:r>
              <a:rPr lang="el-GR" altLang="el-GR" sz="2800" dirty="0"/>
              <a:t>πρωτόκολλα και κλειστές αρχιτεκτονικές </a:t>
            </a:r>
          </a:p>
          <a:p>
            <a:r>
              <a:rPr lang="el-GR" altLang="el-GR" sz="2800" dirty="0"/>
              <a:t>Εσωτερική επικοινωνία μέσω της υπηρεσίας </a:t>
            </a:r>
          </a:p>
          <a:p>
            <a:pPr lvl="1"/>
            <a:r>
              <a:rPr lang="el-GR" altLang="el-GR" sz="2400" dirty="0"/>
              <a:t>Κλειστές κοινότητες χρηστών</a:t>
            </a:r>
            <a:endParaRPr lang="en-US" altLang="el-GR" sz="2400" dirty="0"/>
          </a:p>
          <a:p>
            <a:r>
              <a:rPr lang="el-GR" altLang="el-GR" sz="2800" dirty="0"/>
              <a:t>Τυπικές δημοφιλής υπηρεσίες και λογισμικά</a:t>
            </a:r>
            <a:endParaRPr lang="en-US" altLang="el-GR" sz="2800" dirty="0"/>
          </a:p>
          <a:p>
            <a:pPr lvl="1"/>
            <a:r>
              <a:rPr lang="en-US" altLang="el-GR" sz="2400" dirty="0"/>
              <a:t>Skype</a:t>
            </a:r>
            <a:endParaRPr lang="el-GR" altLang="el-GR" sz="2400" dirty="0"/>
          </a:p>
          <a:p>
            <a:endParaRPr lang="el-GR" altLang="el-GR" sz="2800" dirty="0"/>
          </a:p>
          <a:p>
            <a:endParaRPr lang="el-GR" altLang="el-G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t>Voice-over-IP: Skype</a:t>
            </a:r>
            <a:endParaRPr lang="el-GR"/>
          </a:p>
        </p:txBody>
      </p:sp>
      <p:sp>
        <p:nvSpPr>
          <p:cNvPr id="47116" name="Text Box 131"/>
          <p:cNvSpPr txBox="1">
            <a:spLocks noChangeArrowheads="1"/>
          </p:cNvSpPr>
          <p:nvPr/>
        </p:nvSpPr>
        <p:spPr bwMode="auto">
          <a:xfrm>
            <a:off x="202133" y="1317625"/>
            <a:ext cx="7392035" cy="3970318"/>
          </a:xfrm>
          <a:prstGeom prst="rect">
            <a:avLst/>
          </a:prstGeom>
          <a:noFill/>
          <a:ln w="9525">
            <a:noFill/>
            <a:miter lim="800000"/>
            <a:headEnd/>
            <a:tailEnd/>
          </a:ln>
        </p:spPr>
        <p:txBody>
          <a:bodyPr wrap="square">
            <a:spAutoFit/>
          </a:bodyPr>
          <a:lstStyle/>
          <a:p>
            <a:pPr>
              <a:spcBef>
                <a:spcPct val="50000"/>
              </a:spcBef>
              <a:buClr>
                <a:schemeClr val="accent2"/>
              </a:buClr>
            </a:pPr>
            <a:r>
              <a:rPr lang="el-GR" sz="2000" b="1">
                <a:latin typeface="Gill Sans Nova" panose="020B0602020104020203" pitchFamily="34" charset="0"/>
              </a:rPr>
              <a:t> </a:t>
            </a:r>
            <a:r>
              <a:rPr lang="el-GR" sz="2400" b="1" err="1">
                <a:latin typeface="Gill Sans Nova" panose="020B0602020104020203" pitchFamily="34" charset="0"/>
              </a:rPr>
              <a:t>Ιδιοταγές</a:t>
            </a:r>
            <a:r>
              <a:rPr lang="el-GR" sz="2400" b="1">
                <a:latin typeface="Gill Sans Nova" panose="020B0602020104020203" pitchFamily="34" charset="0"/>
              </a:rPr>
              <a:t> </a:t>
            </a:r>
            <a:r>
              <a:rPr lang="el-GR" sz="2000">
                <a:latin typeface="Gill Sans Nova" panose="020B0602020104020203" pitchFamily="34" charset="0"/>
              </a:rPr>
              <a:t>πρωτόκολλο επιπέδου εφαρμογής </a:t>
            </a:r>
            <a:r>
              <a:rPr lang="el-GR">
                <a:latin typeface="Gill Sans Nova" panose="020B0602020104020203" pitchFamily="34" charset="0"/>
              </a:rPr>
              <a:t>(προκύπτει μέσω αντίστροφης μηχανικής / </a:t>
            </a:r>
            <a:r>
              <a:rPr lang="en-US">
                <a:latin typeface="Gill Sans Nova" panose="020B0602020104020203" pitchFamily="34" charset="0"/>
              </a:rPr>
              <a:t>reverse engineering</a:t>
            </a:r>
            <a:r>
              <a:rPr lang="el-GR">
                <a:latin typeface="Gill Sans Nova" panose="020B0602020104020203" pitchFamily="34" charset="0"/>
              </a:rPr>
              <a:t>)</a:t>
            </a:r>
          </a:p>
          <a:p>
            <a:pPr lvl="1">
              <a:spcBef>
                <a:spcPct val="50000"/>
              </a:spcBef>
              <a:buClr>
                <a:schemeClr val="accent2"/>
              </a:buClr>
              <a:buFont typeface="Wingdings" pitchFamily="2" charset="2"/>
              <a:buChar char="§"/>
            </a:pPr>
            <a:r>
              <a:rPr lang="el-GR" sz="1600">
                <a:latin typeface="Gill Sans Nova" panose="020B0602020104020203" pitchFamily="34" charset="0"/>
              </a:rPr>
              <a:t> </a:t>
            </a:r>
            <a:r>
              <a:rPr lang="el-GR">
                <a:latin typeface="Gill Sans Nova" panose="020B0602020104020203" pitchFamily="34" charset="0"/>
              </a:rPr>
              <a:t>κρυπτογραφημένα μηνύματα</a:t>
            </a:r>
          </a:p>
          <a:p>
            <a:pPr>
              <a:spcBef>
                <a:spcPct val="50000"/>
              </a:spcBef>
              <a:buClr>
                <a:schemeClr val="accent2"/>
              </a:buClr>
            </a:pPr>
            <a:r>
              <a:rPr lang="el-GR" sz="2000" b="1">
                <a:solidFill>
                  <a:srgbClr val="000099"/>
                </a:solidFill>
                <a:latin typeface="Gill Sans Nova" panose="020B0602020104020203" pitchFamily="34" charset="0"/>
              </a:rPr>
              <a:t>Χαρακτηριστικά:</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Δειγματοληψία: 16 ΚΗ</a:t>
            </a:r>
            <a:r>
              <a:rPr lang="en-US">
                <a:latin typeface="Gill Sans Nova" panose="020B0602020104020203" pitchFamily="34" charset="0"/>
              </a:rPr>
              <a:t>z</a:t>
            </a:r>
            <a:endParaRPr lang="el-GR">
              <a:latin typeface="Gill Sans Nova" panose="020B0602020104020203" pitchFamily="34" charset="0"/>
            </a:endParaRPr>
          </a:p>
          <a:p>
            <a:pPr marL="171450" indent="-171450">
              <a:spcBef>
                <a:spcPct val="50000"/>
              </a:spcBef>
              <a:buClr>
                <a:schemeClr val="accent2"/>
              </a:buClr>
              <a:buFont typeface="Wingdings" pitchFamily="2" charset="2"/>
              <a:buChar char="§"/>
            </a:pPr>
            <a:r>
              <a:rPr lang="el-GR">
                <a:latin typeface="Gill Sans Nova" panose="020B0602020104020203" pitchFamily="34" charset="0"/>
              </a:rPr>
              <a:t>Πολλά και διαφορετικά πρότυπα συμπίεσης για ήχο &amp; βίντεο</a:t>
            </a:r>
            <a:endParaRPr lang="en-US">
              <a:latin typeface="Gill Sans Nova" panose="020B0602020104020203" pitchFamily="34" charset="0"/>
            </a:endParaRPr>
          </a:p>
          <a:p>
            <a:pPr marL="171450" indent="-171450">
              <a:spcBef>
                <a:spcPct val="50000"/>
              </a:spcBef>
              <a:buClr>
                <a:schemeClr val="accent2"/>
              </a:buClr>
              <a:buFont typeface="Wingdings" pitchFamily="2" charset="2"/>
              <a:buChar char="§"/>
            </a:pPr>
            <a:r>
              <a:rPr lang="en-US">
                <a:latin typeface="Gill Sans Nova" panose="020B0602020104020203" pitchFamily="34" charset="0"/>
              </a:rPr>
              <a:t>UDP </a:t>
            </a:r>
            <a:r>
              <a:rPr lang="el-GR">
                <a:latin typeface="Gill Sans Nova" panose="020B0602020104020203" pitchFamily="34" charset="0"/>
              </a:rPr>
              <a:t>με </a:t>
            </a:r>
            <a:r>
              <a:rPr lang="en-US">
                <a:latin typeface="Gill Sans Nova" panose="020B0602020104020203" pitchFamily="34" charset="0"/>
              </a:rPr>
              <a:t>FEC </a:t>
            </a:r>
            <a:r>
              <a:rPr lang="el-GR">
                <a:latin typeface="Gill Sans Nova" panose="020B0602020104020203" pitchFamily="34" charset="0"/>
              </a:rPr>
              <a:t>ή </a:t>
            </a:r>
            <a:r>
              <a:rPr lang="en-US">
                <a:latin typeface="Gill Sans Nova" panose="020B0602020104020203" pitchFamily="34" charset="0"/>
              </a:rPr>
              <a:t>TCP </a:t>
            </a:r>
            <a:r>
              <a:rPr lang="el-GR">
                <a:latin typeface="Gill Sans Nova" panose="020B0602020104020203" pitchFamily="34" charset="0"/>
              </a:rPr>
              <a:t>εάν υπάρχουν </a:t>
            </a:r>
            <a:r>
              <a:rPr lang="en-US">
                <a:latin typeface="Gill Sans Nova" panose="020B0602020104020203" pitchFamily="34" charset="0"/>
              </a:rPr>
              <a:t>firewalls</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Ο </a:t>
            </a:r>
            <a:r>
              <a:rPr lang="en-US">
                <a:latin typeface="Gill Sans Nova" panose="020B0602020104020203" pitchFamily="34" charset="0"/>
              </a:rPr>
              <a:t>Skype Client (SC) </a:t>
            </a:r>
            <a:r>
              <a:rPr lang="el-GR">
                <a:latin typeface="Gill Sans Nova" panose="020B0602020104020203" pitchFamily="34" charset="0"/>
              </a:rPr>
              <a:t>προσαρμόζει την ποιότητα (άρα ρυθμό μετάδοσης) στις τρέχουσες συνθήκες του δικτύου</a:t>
            </a:r>
          </a:p>
          <a:p>
            <a:pPr marL="171450" indent="-171450">
              <a:spcBef>
                <a:spcPct val="50000"/>
              </a:spcBef>
              <a:buClr>
                <a:schemeClr val="accent2"/>
              </a:buClr>
              <a:buFont typeface="Wingdings" pitchFamily="2" charset="2"/>
              <a:buChar char="§"/>
            </a:pPr>
            <a:r>
              <a:rPr lang="el-GR">
                <a:latin typeface="Gill Sans Nova" panose="020B0602020104020203" pitchFamily="34" charset="0"/>
              </a:rPr>
              <a:t>Χρησιμοποιεί τεχνικές </a:t>
            </a:r>
            <a:r>
              <a:rPr lang="en-US">
                <a:latin typeface="Gill Sans Nova" panose="020B0602020104020203" pitchFamily="34" charset="0"/>
              </a:rPr>
              <a:t>Peer to Peer (P2P)</a:t>
            </a:r>
            <a:endParaRPr lang="el-GR">
              <a:latin typeface="Gill Sans Nova" panose="020B0602020104020203" pitchFamily="34" charset="0"/>
            </a:endParaRPr>
          </a:p>
        </p:txBody>
      </p:sp>
      <p:sp>
        <p:nvSpPr>
          <p:cNvPr id="129" name="Footer Placeholder 3">
            <a:extLst>
              <a:ext uri="{FF2B5EF4-FFF2-40B4-BE49-F238E27FC236}">
                <a16:creationId xmlns:a16="http://schemas.microsoft.com/office/drawing/2014/main" id="{D19B4016-691D-4D71-98E5-ECC75339B5D3}"/>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0" name="Footer Placeholder 3">
            <a:extLst>
              <a:ext uri="{FF2B5EF4-FFF2-40B4-BE49-F238E27FC236}">
                <a16:creationId xmlns:a16="http://schemas.microsoft.com/office/drawing/2014/main" id="{0D95986F-7CF6-4B67-BD4A-C812B85075FA}"/>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a:t>Voice-over-IP: Skype</a:t>
            </a:r>
            <a:endParaRPr lang="el-GR"/>
          </a:p>
        </p:txBody>
      </p:sp>
      <p:grpSp>
        <p:nvGrpSpPr>
          <p:cNvPr id="2" name="Group 75"/>
          <p:cNvGrpSpPr>
            <a:grpSpLocks/>
          </p:cNvGrpSpPr>
          <p:nvPr/>
        </p:nvGrpSpPr>
        <p:grpSpPr bwMode="auto">
          <a:xfrm>
            <a:off x="6210166" y="3525354"/>
            <a:ext cx="2325687" cy="1643062"/>
            <a:chOff x="3785" y="1879"/>
            <a:chExt cx="1465" cy="1035"/>
          </a:xfrm>
        </p:grpSpPr>
        <p:sp>
          <p:nvSpPr>
            <p:cNvPr id="47232" name="Line 76"/>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7233" name="Line 77"/>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7234" name="Text Box 78"/>
            <p:cNvSpPr txBox="1">
              <a:spLocks noChangeArrowheads="1"/>
            </p:cNvSpPr>
            <p:nvPr/>
          </p:nvSpPr>
          <p:spPr bwMode="auto">
            <a:xfrm>
              <a:off x="4446" y="2052"/>
              <a:ext cx="804" cy="532"/>
            </a:xfrm>
            <a:prstGeom prst="rect">
              <a:avLst/>
            </a:prstGeom>
            <a:noFill/>
            <a:ln w="9525">
              <a:noFill/>
              <a:miter lim="800000"/>
              <a:headEnd/>
              <a:tailEnd/>
            </a:ln>
          </p:spPr>
          <p:txBody>
            <a:bodyPr wrap="none">
              <a:spAutoFit/>
            </a:bodyPr>
            <a:lstStyle/>
            <a:p>
              <a:pPr marL="342900" indent="-342900">
                <a:lnSpc>
                  <a:spcPct val="90000"/>
                </a:lnSpc>
              </a:pPr>
              <a:r>
                <a:rPr lang="en-US">
                  <a:latin typeface="Arial" charset="0"/>
                  <a:ea typeface="MS PGothic" pitchFamily="34" charset="-128"/>
                </a:rPr>
                <a:t>supernode </a:t>
              </a:r>
            </a:p>
            <a:p>
              <a:pPr marL="342900" indent="-342900">
                <a:lnSpc>
                  <a:spcPct val="90000"/>
                </a:lnSpc>
              </a:pPr>
              <a:r>
                <a:rPr lang="en-US">
                  <a:latin typeface="Arial" charset="0"/>
                  <a:ea typeface="MS PGothic" pitchFamily="34" charset="-128"/>
                </a:rPr>
                <a:t>  overlay</a:t>
              </a:r>
            </a:p>
            <a:p>
              <a:pPr marL="342900" indent="-342900">
                <a:lnSpc>
                  <a:spcPct val="90000"/>
                </a:lnSpc>
              </a:pPr>
              <a:r>
                <a:rPr lang="en-US">
                  <a:latin typeface="Arial" charset="0"/>
                  <a:ea typeface="MS PGothic" pitchFamily="34" charset="-128"/>
                </a:rPr>
                <a:t>    network</a:t>
              </a:r>
            </a:p>
          </p:txBody>
        </p:sp>
      </p:grpSp>
      <p:sp>
        <p:nvSpPr>
          <p:cNvPr id="161794" name="Line 2"/>
          <p:cNvSpPr>
            <a:spLocks noChangeShapeType="1"/>
          </p:cNvSpPr>
          <p:nvPr/>
        </p:nvSpPr>
        <p:spPr bwMode="auto">
          <a:xfrm flipH="1">
            <a:off x="6243503" y="3384066"/>
            <a:ext cx="663575" cy="957263"/>
          </a:xfrm>
          <a:prstGeom prst="line">
            <a:avLst/>
          </a:prstGeom>
          <a:noFill/>
          <a:ln w="28575">
            <a:solidFill>
              <a:srgbClr val="CC0000"/>
            </a:solidFill>
            <a:round/>
            <a:headEnd/>
            <a:tailEnd/>
          </a:ln>
        </p:spPr>
        <p:txBody>
          <a:bodyPr/>
          <a:lstStyle/>
          <a:p>
            <a:endParaRPr lang="el-GR"/>
          </a:p>
        </p:txBody>
      </p:sp>
      <p:sp>
        <p:nvSpPr>
          <p:cNvPr id="161797" name="Text Box 118"/>
          <p:cNvSpPr txBox="1">
            <a:spLocks noChangeArrowheads="1"/>
          </p:cNvSpPr>
          <p:nvPr/>
        </p:nvSpPr>
        <p:spPr bwMode="auto">
          <a:xfrm>
            <a:off x="7081703" y="1701316"/>
            <a:ext cx="2138363" cy="369888"/>
          </a:xfrm>
          <a:prstGeom prst="rect">
            <a:avLst/>
          </a:prstGeom>
          <a:noFill/>
          <a:ln w="9525">
            <a:noFill/>
            <a:miter lim="800000"/>
            <a:headEnd/>
            <a:tailEnd/>
          </a:ln>
        </p:spPr>
        <p:txBody>
          <a:bodyPr wrap="none">
            <a:spAutoFit/>
          </a:bodyPr>
          <a:lstStyle/>
          <a:p>
            <a:pPr marL="342900" indent="-342900"/>
            <a:r>
              <a:rPr lang="en-US">
                <a:latin typeface="Arial" charset="0"/>
                <a:ea typeface="MS PGothic" pitchFamily="34" charset="-128"/>
              </a:rPr>
              <a:t>Skype clients (SC)</a:t>
            </a:r>
          </a:p>
        </p:txBody>
      </p:sp>
      <p:grpSp>
        <p:nvGrpSpPr>
          <p:cNvPr id="3" name="Group 141"/>
          <p:cNvGrpSpPr>
            <a:grpSpLocks/>
          </p:cNvGrpSpPr>
          <p:nvPr/>
        </p:nvGrpSpPr>
        <p:grpSpPr bwMode="auto">
          <a:xfrm>
            <a:off x="6206991" y="2298216"/>
            <a:ext cx="1247775" cy="1138238"/>
            <a:chOff x="3783" y="1106"/>
            <a:chExt cx="786" cy="717"/>
          </a:xfrm>
        </p:grpSpPr>
        <p:sp>
          <p:nvSpPr>
            <p:cNvPr id="47228"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7229"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7230"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7231"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 name="Group 119"/>
          <p:cNvGrpSpPr>
            <a:grpSpLocks/>
          </p:cNvGrpSpPr>
          <p:nvPr/>
        </p:nvGrpSpPr>
        <p:grpSpPr bwMode="auto">
          <a:xfrm>
            <a:off x="4706803" y="2402991"/>
            <a:ext cx="1233488" cy="1160463"/>
            <a:chOff x="2679" y="1182"/>
            <a:chExt cx="777" cy="731"/>
          </a:xfrm>
        </p:grpSpPr>
        <p:sp>
          <p:nvSpPr>
            <p:cNvPr id="47194" name="Text Box 120"/>
            <p:cNvSpPr txBox="1">
              <a:spLocks noChangeArrowheads="1"/>
            </p:cNvSpPr>
            <p:nvPr/>
          </p:nvSpPr>
          <p:spPr bwMode="auto">
            <a:xfrm>
              <a:off x="2679" y="1623"/>
              <a:ext cx="777" cy="290"/>
            </a:xfrm>
            <a:prstGeom prst="rect">
              <a:avLst/>
            </a:prstGeom>
            <a:noFill/>
            <a:ln w="9525">
              <a:noFill/>
              <a:miter lim="800000"/>
              <a:headEnd/>
              <a:tailEnd/>
            </a:ln>
          </p:spPr>
          <p:txBody>
            <a:bodyPr wrap="none">
              <a:spAutoFit/>
            </a:bodyPr>
            <a:lstStyle/>
            <a:p>
              <a:pPr marL="342900" indent="-342900" algn="ctr">
                <a:lnSpc>
                  <a:spcPct val="75000"/>
                </a:lnSpc>
              </a:pPr>
              <a:r>
                <a:rPr lang="en-US" sz="1600">
                  <a:latin typeface="Arial" charset="0"/>
                  <a:ea typeface="MS PGothic" pitchFamily="34" charset="-128"/>
                </a:rPr>
                <a:t>Skype </a:t>
              </a:r>
            </a:p>
            <a:p>
              <a:pPr marL="342900" indent="-342900" algn="ctr">
                <a:lnSpc>
                  <a:spcPct val="75000"/>
                </a:lnSpc>
              </a:pPr>
              <a:r>
                <a:rPr lang="en-US" sz="1600">
                  <a:latin typeface="Arial" charset="0"/>
                  <a:ea typeface="MS PGothic" pitchFamily="34" charset="-128"/>
                </a:rPr>
                <a:t>login server</a:t>
              </a:r>
            </a:p>
          </p:txBody>
        </p:sp>
        <p:grpSp>
          <p:nvGrpSpPr>
            <p:cNvPr id="47195" name="Group 86"/>
            <p:cNvGrpSpPr>
              <a:grpSpLocks/>
            </p:cNvGrpSpPr>
            <p:nvPr/>
          </p:nvGrpSpPr>
          <p:grpSpPr bwMode="auto">
            <a:xfrm>
              <a:off x="2927" y="1182"/>
              <a:ext cx="294" cy="451"/>
              <a:chOff x="4140" y="429"/>
              <a:chExt cx="1425" cy="2396"/>
            </a:xfrm>
          </p:grpSpPr>
          <p:sp>
            <p:nvSpPr>
              <p:cNvPr id="47196" name="Freeform 87"/>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7197" name="Rectangle 88"/>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a:ea typeface="MS PGothic" pitchFamily="34" charset="-128"/>
                </a:endParaRPr>
              </a:p>
            </p:txBody>
          </p:sp>
          <p:sp>
            <p:nvSpPr>
              <p:cNvPr id="47198" name="Freeform 89"/>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7199" name="Freeform 90"/>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00" name="Rectangle 91"/>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1" name="Group 92"/>
              <p:cNvGrpSpPr>
                <a:grpSpLocks/>
              </p:cNvGrpSpPr>
              <p:nvPr/>
            </p:nvGrpSpPr>
            <p:grpSpPr bwMode="auto">
              <a:xfrm>
                <a:off x="4749" y="668"/>
                <a:ext cx="581" cy="145"/>
                <a:chOff x="614" y="2568"/>
                <a:chExt cx="725" cy="139"/>
              </a:xfrm>
            </p:grpSpPr>
            <p:sp>
              <p:nvSpPr>
                <p:cNvPr id="47226" name="AutoShape 93"/>
                <p:cNvSpPr>
                  <a:spLocks noChangeArrowheads="1"/>
                </p:cNvSpPr>
                <p:nvPr/>
              </p:nvSpPr>
              <p:spPr bwMode="auto">
                <a:xfrm>
                  <a:off x="616" y="2568"/>
                  <a:ext cx="726"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7" name="AutoShape 94"/>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2" name="Rectangle 95"/>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3" name="Group 96"/>
              <p:cNvGrpSpPr>
                <a:grpSpLocks/>
              </p:cNvGrpSpPr>
              <p:nvPr/>
            </p:nvGrpSpPr>
            <p:grpSpPr bwMode="auto">
              <a:xfrm>
                <a:off x="4747" y="994"/>
                <a:ext cx="581" cy="134"/>
                <a:chOff x="614" y="2568"/>
                <a:chExt cx="725" cy="139"/>
              </a:xfrm>
            </p:grpSpPr>
            <p:sp>
              <p:nvSpPr>
                <p:cNvPr id="47224" name="AutoShape 97"/>
                <p:cNvSpPr>
                  <a:spLocks noChangeArrowheads="1"/>
                </p:cNvSpPr>
                <p:nvPr/>
              </p:nvSpPr>
              <p:spPr bwMode="auto">
                <a:xfrm>
                  <a:off x="613" y="2566"/>
                  <a:ext cx="726" cy="143"/>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5" name="AutoShape 98"/>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4" name="Rectangle 99"/>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sp>
            <p:nvSpPr>
              <p:cNvPr id="47205" name="Rectangle 100"/>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7206" name="Group 101"/>
              <p:cNvGrpSpPr>
                <a:grpSpLocks/>
              </p:cNvGrpSpPr>
              <p:nvPr/>
            </p:nvGrpSpPr>
            <p:grpSpPr bwMode="auto">
              <a:xfrm>
                <a:off x="4735" y="1627"/>
                <a:ext cx="582" cy="151"/>
                <a:chOff x="614" y="2568"/>
                <a:chExt cx="725" cy="139"/>
              </a:xfrm>
            </p:grpSpPr>
            <p:sp>
              <p:nvSpPr>
                <p:cNvPr id="47222" name="AutoShape 102"/>
                <p:cNvSpPr>
                  <a:spLocks noChangeArrowheads="1"/>
                </p:cNvSpPr>
                <p:nvPr/>
              </p:nvSpPr>
              <p:spPr bwMode="auto">
                <a:xfrm>
                  <a:off x="615" y="2570"/>
                  <a:ext cx="725" cy="137"/>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3" name="AutoShape 103"/>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7" name="Freeform 104"/>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7208" name="Group 105"/>
              <p:cNvGrpSpPr>
                <a:grpSpLocks/>
              </p:cNvGrpSpPr>
              <p:nvPr/>
            </p:nvGrpSpPr>
            <p:grpSpPr bwMode="auto">
              <a:xfrm>
                <a:off x="4739" y="1327"/>
                <a:ext cx="582" cy="139"/>
                <a:chOff x="614" y="2568"/>
                <a:chExt cx="725" cy="139"/>
              </a:xfrm>
            </p:grpSpPr>
            <p:sp>
              <p:nvSpPr>
                <p:cNvPr id="47220" name="AutoShape 106"/>
                <p:cNvSpPr>
                  <a:spLocks noChangeArrowheads="1"/>
                </p:cNvSpPr>
                <p:nvPr/>
              </p:nvSpPr>
              <p:spPr bwMode="auto">
                <a:xfrm>
                  <a:off x="617" y="2568"/>
                  <a:ext cx="725"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7221" name="AutoShape 107"/>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7209" name="Rectangle 108"/>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a:ea typeface="MS PGothic" pitchFamily="34" charset="-128"/>
                </a:endParaRPr>
              </a:p>
            </p:txBody>
          </p:sp>
          <p:sp>
            <p:nvSpPr>
              <p:cNvPr id="47210" name="Freeform 109"/>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11" name="Freeform 110"/>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212" name="Oval 111"/>
              <p:cNvSpPr>
                <a:spLocks noChangeArrowheads="1"/>
              </p:cNvSpPr>
              <p:nvPr/>
            </p:nvSpPr>
            <p:spPr bwMode="auto">
              <a:xfrm>
                <a:off x="5517" y="2612"/>
                <a:ext cx="48" cy="96"/>
              </a:xfrm>
              <a:prstGeom prst="ellipse">
                <a:avLst/>
              </a:prstGeom>
              <a:solidFill>
                <a:srgbClr val="333333"/>
              </a:solidFill>
              <a:ln w="9525">
                <a:noFill/>
                <a:round/>
                <a:headEnd/>
                <a:tailEnd/>
              </a:ln>
            </p:spPr>
            <p:txBody>
              <a:bodyPr wrap="none" anchor="ctr"/>
              <a:lstStyle/>
              <a:p>
                <a:endParaRPr lang="el-GR">
                  <a:ea typeface="MS PGothic" pitchFamily="34" charset="-128"/>
                </a:endParaRPr>
              </a:p>
            </p:txBody>
          </p:sp>
          <p:sp>
            <p:nvSpPr>
              <p:cNvPr id="47213" name="Freeform 112"/>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7214" name="AutoShape 113"/>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p:spPr>
            <p:txBody>
              <a:bodyPr wrap="none" anchor="ctr"/>
              <a:lstStyle/>
              <a:p>
                <a:endParaRPr lang="el-GR">
                  <a:ea typeface="MS PGothic" pitchFamily="34" charset="-128"/>
                </a:endParaRPr>
              </a:p>
            </p:txBody>
          </p:sp>
          <p:sp>
            <p:nvSpPr>
              <p:cNvPr id="47215" name="AutoShape 114"/>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a:ea typeface="MS PGothic" pitchFamily="34" charset="-128"/>
                </a:endParaRPr>
              </a:p>
            </p:txBody>
          </p:sp>
          <p:sp>
            <p:nvSpPr>
              <p:cNvPr id="47216" name="Oval 115"/>
              <p:cNvSpPr>
                <a:spLocks noChangeArrowheads="1"/>
              </p:cNvSpPr>
              <p:nvPr/>
            </p:nvSpPr>
            <p:spPr bwMode="auto">
              <a:xfrm>
                <a:off x="4310" y="2384"/>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7217" name="Oval 116"/>
              <p:cNvSpPr>
                <a:spLocks noChangeArrowheads="1"/>
              </p:cNvSpPr>
              <p:nvPr/>
            </p:nvSpPr>
            <p:spPr bwMode="auto">
              <a:xfrm>
                <a:off x="4484" y="2384"/>
                <a:ext cx="160" cy="143"/>
              </a:xfrm>
              <a:prstGeom prst="ellipse">
                <a:avLst/>
              </a:prstGeom>
              <a:solidFill>
                <a:srgbClr val="FF0000"/>
              </a:solidFill>
              <a:ln w="9525">
                <a:noFill/>
                <a:round/>
                <a:headEnd/>
                <a:tailEnd/>
              </a:ln>
            </p:spPr>
            <p:txBody>
              <a:bodyPr wrap="none" anchor="ctr"/>
              <a:lstStyle/>
              <a:p>
                <a:pPr algn="ctr" eaLnBrk="1" hangingPunct="1"/>
                <a:endParaRPr lang="el-GR">
                  <a:solidFill>
                    <a:srgbClr val="FF0000"/>
                  </a:solidFill>
                  <a:ea typeface="MS PGothic" pitchFamily="34" charset="-128"/>
                  <a:cs typeface="Arial" charset="0"/>
                </a:endParaRPr>
              </a:p>
            </p:txBody>
          </p:sp>
          <p:sp>
            <p:nvSpPr>
              <p:cNvPr id="47218" name="Oval 117"/>
              <p:cNvSpPr>
                <a:spLocks noChangeArrowheads="1"/>
              </p:cNvSpPr>
              <p:nvPr/>
            </p:nvSpPr>
            <p:spPr bwMode="auto">
              <a:xfrm>
                <a:off x="4663" y="2379"/>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7219" name="Rectangle 118"/>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p:spPr>
            <p:txBody>
              <a:bodyPr wrap="none" anchor="ctr"/>
              <a:lstStyle/>
              <a:p>
                <a:endParaRPr lang="el-GR">
                  <a:ea typeface="MS PGothic" pitchFamily="34" charset="-128"/>
                </a:endParaRPr>
              </a:p>
            </p:txBody>
          </p:sp>
        </p:grpSp>
      </p:grpSp>
      <p:grpSp>
        <p:nvGrpSpPr>
          <p:cNvPr id="10" name="Group 136"/>
          <p:cNvGrpSpPr>
            <a:grpSpLocks/>
          </p:cNvGrpSpPr>
          <p:nvPr/>
        </p:nvGrpSpPr>
        <p:grpSpPr bwMode="auto">
          <a:xfrm>
            <a:off x="5840278" y="1882291"/>
            <a:ext cx="2406650" cy="1390650"/>
            <a:chOff x="2089" y="3444"/>
            <a:chExt cx="1516" cy="876"/>
          </a:xfrm>
        </p:grpSpPr>
        <p:pic>
          <p:nvPicPr>
            <p:cNvPr id="47173" name="Picture 55" descr="kw_skype_logo"/>
            <p:cNvPicPr>
              <a:picLocks noChangeAspect="1" noChangeArrowheads="1"/>
            </p:cNvPicPr>
            <p:nvPr/>
          </p:nvPicPr>
          <p:blipFill>
            <a:blip r:embed="rId2" cstate="print"/>
            <a:srcRect/>
            <a:stretch>
              <a:fillRect/>
            </a:stretch>
          </p:blipFill>
          <p:spPr bwMode="auto">
            <a:xfrm>
              <a:off x="2109" y="4157"/>
              <a:ext cx="316" cy="163"/>
            </a:xfrm>
            <a:prstGeom prst="rect">
              <a:avLst/>
            </a:prstGeom>
            <a:noFill/>
            <a:ln w="9525">
              <a:noFill/>
              <a:miter lim="800000"/>
              <a:headEnd/>
              <a:tailEnd/>
            </a:ln>
          </p:spPr>
        </p:pic>
        <p:grpSp>
          <p:nvGrpSpPr>
            <p:cNvPr id="47174" name="Group 135"/>
            <p:cNvGrpSpPr>
              <a:grpSpLocks/>
            </p:cNvGrpSpPr>
            <p:nvPr/>
          </p:nvGrpSpPr>
          <p:grpSpPr bwMode="auto">
            <a:xfrm>
              <a:off x="2089" y="3444"/>
              <a:ext cx="1516" cy="787"/>
              <a:chOff x="2089" y="3444"/>
              <a:chExt cx="1516" cy="787"/>
            </a:xfrm>
          </p:grpSpPr>
          <p:pic>
            <p:nvPicPr>
              <p:cNvPr id="47175" name="Picture 55" descr="kw_skype_logo"/>
              <p:cNvPicPr>
                <a:picLocks noChangeAspect="1" noChangeArrowheads="1"/>
              </p:cNvPicPr>
              <p:nvPr/>
            </p:nvPicPr>
            <p:blipFill>
              <a:blip r:embed="rId2" cstate="print"/>
              <a:srcRect/>
              <a:stretch>
                <a:fillRect/>
              </a:stretch>
            </p:blipFill>
            <p:spPr bwMode="auto">
              <a:xfrm>
                <a:off x="3213" y="3904"/>
                <a:ext cx="316" cy="163"/>
              </a:xfrm>
              <a:prstGeom prst="rect">
                <a:avLst/>
              </a:prstGeom>
              <a:noFill/>
              <a:ln w="9525">
                <a:noFill/>
                <a:miter lim="800000"/>
                <a:headEnd/>
                <a:tailEnd/>
              </a:ln>
            </p:spPr>
          </p:pic>
          <p:pic>
            <p:nvPicPr>
              <p:cNvPr id="47176" name="Picture 55" descr="kw_skype_logo"/>
              <p:cNvPicPr>
                <a:picLocks noChangeAspect="1" noChangeArrowheads="1"/>
              </p:cNvPicPr>
              <p:nvPr/>
            </p:nvPicPr>
            <p:blipFill>
              <a:blip r:embed="rId2" cstate="print"/>
              <a:srcRect/>
              <a:stretch>
                <a:fillRect/>
              </a:stretch>
            </p:blipFill>
            <p:spPr bwMode="auto">
              <a:xfrm>
                <a:off x="2973" y="3739"/>
                <a:ext cx="316" cy="163"/>
              </a:xfrm>
              <a:prstGeom prst="rect">
                <a:avLst/>
              </a:prstGeom>
              <a:noFill/>
              <a:ln w="9525">
                <a:noFill/>
                <a:miter lim="800000"/>
                <a:headEnd/>
                <a:tailEnd/>
              </a:ln>
            </p:spPr>
          </p:pic>
          <p:pic>
            <p:nvPicPr>
              <p:cNvPr id="47177" name="Picture 55" descr="kw_skype_logo"/>
              <p:cNvPicPr>
                <a:picLocks noChangeAspect="1" noChangeArrowheads="1"/>
              </p:cNvPicPr>
              <p:nvPr/>
            </p:nvPicPr>
            <p:blipFill>
              <a:blip r:embed="rId2" cstate="print"/>
              <a:srcRect/>
              <a:stretch>
                <a:fillRect/>
              </a:stretch>
            </p:blipFill>
            <p:spPr bwMode="auto">
              <a:xfrm>
                <a:off x="2609" y="3677"/>
                <a:ext cx="316" cy="163"/>
              </a:xfrm>
              <a:prstGeom prst="rect">
                <a:avLst/>
              </a:prstGeom>
              <a:noFill/>
              <a:ln w="9525">
                <a:noFill/>
                <a:miter lim="800000"/>
                <a:headEnd/>
                <a:tailEnd/>
              </a:ln>
            </p:spPr>
          </p:pic>
          <p:pic>
            <p:nvPicPr>
              <p:cNvPr id="47178" name="Picture 55" descr="kw_skype_logo"/>
              <p:cNvPicPr>
                <a:picLocks noChangeAspect="1" noChangeArrowheads="1"/>
              </p:cNvPicPr>
              <p:nvPr/>
            </p:nvPicPr>
            <p:blipFill>
              <a:blip r:embed="rId2" cstate="print"/>
              <a:srcRect/>
              <a:stretch>
                <a:fillRect/>
              </a:stretch>
            </p:blipFill>
            <p:spPr bwMode="auto">
              <a:xfrm>
                <a:off x="2267" y="3760"/>
                <a:ext cx="316" cy="163"/>
              </a:xfrm>
              <a:prstGeom prst="rect">
                <a:avLst/>
              </a:prstGeom>
              <a:noFill/>
              <a:ln w="9525">
                <a:noFill/>
                <a:miter lim="800000"/>
                <a:headEnd/>
                <a:tailEnd/>
              </a:ln>
            </p:spPr>
          </p:pic>
          <p:grpSp>
            <p:nvGrpSpPr>
              <p:cNvPr id="47179" name="Group 120"/>
              <p:cNvGrpSpPr>
                <a:grpSpLocks/>
              </p:cNvGrpSpPr>
              <p:nvPr/>
            </p:nvGrpSpPr>
            <p:grpSpPr bwMode="auto">
              <a:xfrm flipH="1">
                <a:off x="3275" y="3678"/>
                <a:ext cx="330" cy="295"/>
                <a:chOff x="-44" y="1473"/>
                <a:chExt cx="981" cy="1105"/>
              </a:xfrm>
            </p:grpSpPr>
            <p:pic>
              <p:nvPicPr>
                <p:cNvPr id="47192" name="Picture 121"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93" name="Freeform 12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0" name="Group 123"/>
              <p:cNvGrpSpPr>
                <a:grpSpLocks/>
              </p:cNvGrpSpPr>
              <p:nvPr/>
            </p:nvGrpSpPr>
            <p:grpSpPr bwMode="auto">
              <a:xfrm flipH="1">
                <a:off x="2986" y="3519"/>
                <a:ext cx="330" cy="295"/>
                <a:chOff x="-44" y="1473"/>
                <a:chExt cx="981" cy="1105"/>
              </a:xfrm>
            </p:grpSpPr>
            <p:pic>
              <p:nvPicPr>
                <p:cNvPr id="47190" name="Picture 124"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91" name="Freeform 12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1" name="Group 126"/>
              <p:cNvGrpSpPr>
                <a:grpSpLocks/>
              </p:cNvGrpSpPr>
              <p:nvPr/>
            </p:nvGrpSpPr>
            <p:grpSpPr bwMode="auto">
              <a:xfrm>
                <a:off x="2575" y="3444"/>
                <a:ext cx="330" cy="295"/>
                <a:chOff x="-44" y="1473"/>
                <a:chExt cx="981" cy="1105"/>
              </a:xfrm>
            </p:grpSpPr>
            <p:pic>
              <p:nvPicPr>
                <p:cNvPr id="47188" name="Picture 127"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9" name="Freeform 12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2" name="Group 129"/>
              <p:cNvGrpSpPr>
                <a:grpSpLocks/>
              </p:cNvGrpSpPr>
              <p:nvPr/>
            </p:nvGrpSpPr>
            <p:grpSpPr bwMode="auto">
              <a:xfrm>
                <a:off x="2246" y="3554"/>
                <a:ext cx="330" cy="295"/>
                <a:chOff x="-44" y="1473"/>
                <a:chExt cx="981" cy="1105"/>
              </a:xfrm>
            </p:grpSpPr>
            <p:pic>
              <p:nvPicPr>
                <p:cNvPr id="47186" name="Picture 130"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7" name="Freeform 13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83" name="Group 132"/>
              <p:cNvGrpSpPr>
                <a:grpSpLocks/>
              </p:cNvGrpSpPr>
              <p:nvPr/>
            </p:nvGrpSpPr>
            <p:grpSpPr bwMode="auto">
              <a:xfrm>
                <a:off x="2089" y="3936"/>
                <a:ext cx="330" cy="295"/>
                <a:chOff x="-44" y="1473"/>
                <a:chExt cx="981" cy="1105"/>
              </a:xfrm>
            </p:grpSpPr>
            <p:pic>
              <p:nvPicPr>
                <p:cNvPr id="47184" name="Picture 133"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7185" name="Freeform 13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grpSp>
        <p:nvGrpSpPr>
          <p:cNvPr id="17" name="Group 183"/>
          <p:cNvGrpSpPr>
            <a:grpSpLocks/>
          </p:cNvGrpSpPr>
          <p:nvPr/>
        </p:nvGrpSpPr>
        <p:grpSpPr bwMode="auto">
          <a:xfrm>
            <a:off x="4698866" y="4046054"/>
            <a:ext cx="1987550" cy="1673225"/>
            <a:chOff x="2360" y="2831"/>
            <a:chExt cx="1252" cy="1054"/>
          </a:xfrm>
        </p:grpSpPr>
        <p:sp>
          <p:nvSpPr>
            <p:cNvPr id="47149" name="Line 64"/>
            <p:cNvSpPr>
              <a:spLocks noChangeShapeType="1"/>
            </p:cNvSpPr>
            <p:nvPr/>
          </p:nvSpPr>
          <p:spPr bwMode="auto">
            <a:xfrm flipV="1">
              <a:off x="2987" y="3119"/>
              <a:ext cx="287" cy="478"/>
            </a:xfrm>
            <a:prstGeom prst="line">
              <a:avLst/>
            </a:prstGeom>
            <a:noFill/>
            <a:ln w="9525">
              <a:solidFill>
                <a:schemeClr val="tx1"/>
              </a:solidFill>
              <a:round/>
              <a:headEnd/>
              <a:tailEnd/>
            </a:ln>
          </p:spPr>
          <p:txBody>
            <a:bodyPr/>
            <a:lstStyle/>
            <a:p>
              <a:endParaRPr lang="el-GR"/>
            </a:p>
          </p:txBody>
        </p:sp>
        <p:sp>
          <p:nvSpPr>
            <p:cNvPr id="47150" name="Line 65"/>
            <p:cNvSpPr>
              <a:spLocks noChangeShapeType="1"/>
            </p:cNvSpPr>
            <p:nvPr/>
          </p:nvSpPr>
          <p:spPr bwMode="auto">
            <a:xfrm flipH="1" flipV="1">
              <a:off x="3249" y="3108"/>
              <a:ext cx="166" cy="508"/>
            </a:xfrm>
            <a:prstGeom prst="line">
              <a:avLst/>
            </a:prstGeom>
            <a:noFill/>
            <a:ln w="9525">
              <a:solidFill>
                <a:schemeClr val="tx1"/>
              </a:solidFill>
              <a:round/>
              <a:headEnd/>
              <a:tailEnd/>
            </a:ln>
          </p:spPr>
          <p:txBody>
            <a:bodyPr/>
            <a:lstStyle/>
            <a:p>
              <a:endParaRPr lang="el-GR"/>
            </a:p>
          </p:txBody>
        </p:sp>
        <p:sp>
          <p:nvSpPr>
            <p:cNvPr id="47151" name="Line 66"/>
            <p:cNvSpPr>
              <a:spLocks noChangeShapeType="1"/>
            </p:cNvSpPr>
            <p:nvPr/>
          </p:nvSpPr>
          <p:spPr bwMode="auto">
            <a:xfrm flipH="1">
              <a:off x="2549" y="3266"/>
              <a:ext cx="574" cy="330"/>
            </a:xfrm>
            <a:prstGeom prst="line">
              <a:avLst/>
            </a:prstGeom>
            <a:noFill/>
            <a:ln w="9525">
              <a:solidFill>
                <a:schemeClr val="tx1"/>
              </a:solidFill>
              <a:round/>
              <a:headEnd/>
              <a:tailEnd/>
            </a:ln>
          </p:spPr>
          <p:txBody>
            <a:bodyPr/>
            <a:lstStyle/>
            <a:p>
              <a:endParaRPr lang="el-GR"/>
            </a:p>
          </p:txBody>
        </p:sp>
        <p:sp>
          <p:nvSpPr>
            <p:cNvPr id="47152" name="Line 67"/>
            <p:cNvSpPr>
              <a:spLocks noChangeShapeType="1"/>
            </p:cNvSpPr>
            <p:nvPr/>
          </p:nvSpPr>
          <p:spPr bwMode="auto">
            <a:xfrm flipH="1">
              <a:off x="2464" y="3239"/>
              <a:ext cx="548" cy="1"/>
            </a:xfrm>
            <a:prstGeom prst="line">
              <a:avLst/>
            </a:prstGeom>
            <a:noFill/>
            <a:ln w="9525">
              <a:solidFill>
                <a:schemeClr val="tx1"/>
              </a:solidFill>
              <a:round/>
              <a:headEnd/>
              <a:tailEnd/>
            </a:ln>
          </p:spPr>
          <p:txBody>
            <a:bodyPr/>
            <a:lstStyle/>
            <a:p>
              <a:endParaRPr lang="el-GR"/>
            </a:p>
          </p:txBody>
        </p:sp>
        <p:pic>
          <p:nvPicPr>
            <p:cNvPr id="47153" name="Picture 55" descr="kw_skype_logo"/>
            <p:cNvPicPr>
              <a:picLocks noChangeAspect="1" noChangeArrowheads="1"/>
            </p:cNvPicPr>
            <p:nvPr/>
          </p:nvPicPr>
          <p:blipFill>
            <a:blip r:embed="rId2" cstate="print"/>
            <a:srcRect/>
            <a:stretch>
              <a:fillRect/>
            </a:stretch>
          </p:blipFill>
          <p:spPr bwMode="auto">
            <a:xfrm>
              <a:off x="3022" y="3130"/>
              <a:ext cx="494" cy="214"/>
            </a:xfrm>
            <a:prstGeom prst="rect">
              <a:avLst/>
            </a:prstGeom>
            <a:noFill/>
            <a:ln w="9525">
              <a:noFill/>
              <a:miter lim="800000"/>
              <a:headEnd/>
              <a:tailEnd/>
            </a:ln>
          </p:spPr>
        </p:pic>
        <p:pic>
          <p:nvPicPr>
            <p:cNvPr id="47154" name="Picture 55" descr="kw_skype_logo"/>
            <p:cNvPicPr>
              <a:picLocks noChangeAspect="1" noChangeArrowheads="1"/>
            </p:cNvPicPr>
            <p:nvPr/>
          </p:nvPicPr>
          <p:blipFill>
            <a:blip r:embed="rId2" cstate="print"/>
            <a:srcRect/>
            <a:stretch>
              <a:fillRect/>
            </a:stretch>
          </p:blipFill>
          <p:spPr bwMode="auto">
            <a:xfrm>
              <a:off x="2360" y="3166"/>
              <a:ext cx="316" cy="163"/>
            </a:xfrm>
            <a:prstGeom prst="rect">
              <a:avLst/>
            </a:prstGeom>
            <a:noFill/>
            <a:ln w="9525">
              <a:noFill/>
              <a:miter lim="800000"/>
              <a:headEnd/>
              <a:tailEnd/>
            </a:ln>
          </p:spPr>
        </p:pic>
        <p:pic>
          <p:nvPicPr>
            <p:cNvPr id="47155" name="Picture 55" descr="kw_skype_logo"/>
            <p:cNvPicPr>
              <a:picLocks noChangeAspect="1" noChangeArrowheads="1"/>
            </p:cNvPicPr>
            <p:nvPr/>
          </p:nvPicPr>
          <p:blipFill>
            <a:blip r:embed="rId2" cstate="print"/>
            <a:srcRect/>
            <a:stretch>
              <a:fillRect/>
            </a:stretch>
          </p:blipFill>
          <p:spPr bwMode="auto">
            <a:xfrm>
              <a:off x="2510" y="3578"/>
              <a:ext cx="316" cy="163"/>
            </a:xfrm>
            <a:prstGeom prst="rect">
              <a:avLst/>
            </a:prstGeom>
            <a:noFill/>
            <a:ln w="9525">
              <a:noFill/>
              <a:miter lim="800000"/>
              <a:headEnd/>
              <a:tailEnd/>
            </a:ln>
          </p:spPr>
        </p:pic>
        <p:pic>
          <p:nvPicPr>
            <p:cNvPr id="47156" name="Picture 55" descr="kw_skype_logo"/>
            <p:cNvPicPr>
              <a:picLocks noChangeAspect="1" noChangeArrowheads="1"/>
            </p:cNvPicPr>
            <p:nvPr/>
          </p:nvPicPr>
          <p:blipFill>
            <a:blip r:embed="rId2" cstate="print"/>
            <a:srcRect/>
            <a:stretch>
              <a:fillRect/>
            </a:stretch>
          </p:blipFill>
          <p:spPr bwMode="auto">
            <a:xfrm>
              <a:off x="3296" y="3722"/>
              <a:ext cx="316" cy="163"/>
            </a:xfrm>
            <a:prstGeom prst="rect">
              <a:avLst/>
            </a:prstGeom>
            <a:noFill/>
            <a:ln w="9525">
              <a:noFill/>
              <a:miter lim="800000"/>
              <a:headEnd/>
              <a:tailEnd/>
            </a:ln>
          </p:spPr>
        </p:pic>
        <p:pic>
          <p:nvPicPr>
            <p:cNvPr id="47157" name="Picture 55" descr="kw_skype_logo"/>
            <p:cNvPicPr>
              <a:picLocks noChangeAspect="1" noChangeArrowheads="1"/>
            </p:cNvPicPr>
            <p:nvPr/>
          </p:nvPicPr>
          <p:blipFill>
            <a:blip r:embed="rId2" cstate="print"/>
            <a:srcRect/>
            <a:stretch>
              <a:fillRect/>
            </a:stretch>
          </p:blipFill>
          <p:spPr bwMode="auto">
            <a:xfrm>
              <a:off x="2823" y="3715"/>
              <a:ext cx="316" cy="163"/>
            </a:xfrm>
            <a:prstGeom prst="rect">
              <a:avLst/>
            </a:prstGeom>
            <a:noFill/>
            <a:ln w="9525">
              <a:noFill/>
              <a:miter lim="800000"/>
              <a:headEnd/>
              <a:tailEnd/>
            </a:ln>
          </p:spPr>
        </p:pic>
        <p:grpSp>
          <p:nvGrpSpPr>
            <p:cNvPr id="47158" name="Group 168"/>
            <p:cNvGrpSpPr>
              <a:grpSpLocks/>
            </p:cNvGrpSpPr>
            <p:nvPr/>
          </p:nvGrpSpPr>
          <p:grpSpPr bwMode="auto">
            <a:xfrm>
              <a:off x="2950" y="2831"/>
              <a:ext cx="487" cy="413"/>
              <a:chOff x="-44" y="1473"/>
              <a:chExt cx="981" cy="1105"/>
            </a:xfrm>
          </p:grpSpPr>
          <p:pic>
            <p:nvPicPr>
              <p:cNvPr id="47171" name="Picture 169"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72" name="Freeform 17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59" name="Group 171"/>
            <p:cNvGrpSpPr>
              <a:grpSpLocks/>
            </p:cNvGrpSpPr>
            <p:nvPr/>
          </p:nvGrpSpPr>
          <p:grpSpPr bwMode="auto">
            <a:xfrm>
              <a:off x="2799" y="3490"/>
              <a:ext cx="350" cy="304"/>
              <a:chOff x="-44" y="1473"/>
              <a:chExt cx="981" cy="1105"/>
            </a:xfrm>
          </p:grpSpPr>
          <p:pic>
            <p:nvPicPr>
              <p:cNvPr id="47169" name="Picture 17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70" name="Freeform 17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0" name="Group 174"/>
            <p:cNvGrpSpPr>
              <a:grpSpLocks/>
            </p:cNvGrpSpPr>
            <p:nvPr/>
          </p:nvGrpSpPr>
          <p:grpSpPr bwMode="auto">
            <a:xfrm>
              <a:off x="3190" y="3497"/>
              <a:ext cx="350" cy="304"/>
              <a:chOff x="-44" y="1473"/>
              <a:chExt cx="981" cy="1105"/>
            </a:xfrm>
          </p:grpSpPr>
          <p:pic>
            <p:nvPicPr>
              <p:cNvPr id="47167" name="Picture 17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8" name="Freeform 17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1" name="Group 177"/>
            <p:cNvGrpSpPr>
              <a:grpSpLocks/>
            </p:cNvGrpSpPr>
            <p:nvPr/>
          </p:nvGrpSpPr>
          <p:grpSpPr bwMode="auto">
            <a:xfrm flipH="1">
              <a:off x="2542" y="3346"/>
              <a:ext cx="350" cy="304"/>
              <a:chOff x="-44" y="1473"/>
              <a:chExt cx="981" cy="1105"/>
            </a:xfrm>
          </p:grpSpPr>
          <p:pic>
            <p:nvPicPr>
              <p:cNvPr id="47165" name="Picture 178"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6" name="Freeform 17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62" name="Group 180"/>
            <p:cNvGrpSpPr>
              <a:grpSpLocks/>
            </p:cNvGrpSpPr>
            <p:nvPr/>
          </p:nvGrpSpPr>
          <p:grpSpPr bwMode="auto">
            <a:xfrm flipH="1">
              <a:off x="2399" y="2955"/>
              <a:ext cx="350" cy="304"/>
              <a:chOff x="-44" y="1473"/>
              <a:chExt cx="981" cy="1105"/>
            </a:xfrm>
          </p:grpSpPr>
          <p:pic>
            <p:nvPicPr>
              <p:cNvPr id="47163" name="Picture 181"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64" name="Freeform 18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3" name="Group 140"/>
          <p:cNvGrpSpPr>
            <a:grpSpLocks/>
          </p:cNvGrpSpPr>
          <p:nvPr/>
        </p:nvGrpSpPr>
        <p:grpSpPr bwMode="auto">
          <a:xfrm>
            <a:off x="6468928" y="2822091"/>
            <a:ext cx="2649538" cy="938213"/>
            <a:chOff x="3948" y="1436"/>
            <a:chExt cx="1669" cy="591"/>
          </a:xfrm>
        </p:grpSpPr>
        <p:sp>
          <p:nvSpPr>
            <p:cNvPr id="47143" name="Text Box 119"/>
            <p:cNvSpPr txBox="1">
              <a:spLocks noChangeArrowheads="1"/>
            </p:cNvSpPr>
            <p:nvPr/>
          </p:nvSpPr>
          <p:spPr bwMode="auto">
            <a:xfrm>
              <a:off x="4419" y="1710"/>
              <a:ext cx="1198" cy="250"/>
            </a:xfrm>
            <a:prstGeom prst="rect">
              <a:avLst/>
            </a:prstGeom>
            <a:noFill/>
            <a:ln w="9525">
              <a:noFill/>
              <a:miter lim="800000"/>
              <a:headEnd/>
              <a:tailEnd/>
            </a:ln>
          </p:spPr>
          <p:txBody>
            <a:bodyPr>
              <a:spAutoFit/>
            </a:bodyPr>
            <a:lstStyle/>
            <a:p>
              <a:pPr marL="342900" indent="-342900"/>
              <a:r>
                <a:rPr lang="en-US">
                  <a:latin typeface="Arial" charset="0"/>
                  <a:ea typeface="MS PGothic" pitchFamily="34" charset="-128"/>
                </a:rPr>
                <a:t>supernode (SN</a:t>
              </a:r>
              <a:r>
                <a:rPr lang="en-US" sz="2000">
                  <a:ea typeface="MS PGothic" pitchFamily="34" charset="-128"/>
                </a:rPr>
                <a:t>)</a:t>
              </a:r>
            </a:p>
          </p:txBody>
        </p:sp>
        <p:sp>
          <p:nvSpPr>
            <p:cNvPr id="47144"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7145" name="Picture 55" descr="kw_skype_logo"/>
            <p:cNvPicPr>
              <a:picLocks noChangeAspect="1" noChangeArrowheads="1"/>
            </p:cNvPicPr>
            <p:nvPr/>
          </p:nvPicPr>
          <p:blipFill>
            <a:blip r:embed="rId2" cstate="print"/>
            <a:srcRect/>
            <a:stretch>
              <a:fillRect/>
            </a:stretch>
          </p:blipFill>
          <p:spPr bwMode="auto">
            <a:xfrm>
              <a:off x="3974" y="1813"/>
              <a:ext cx="494" cy="214"/>
            </a:xfrm>
            <a:prstGeom prst="rect">
              <a:avLst/>
            </a:prstGeom>
            <a:noFill/>
            <a:ln w="9525">
              <a:noFill/>
              <a:miter lim="800000"/>
              <a:headEnd/>
              <a:tailEnd/>
            </a:ln>
          </p:spPr>
        </p:pic>
        <p:grpSp>
          <p:nvGrpSpPr>
            <p:cNvPr id="47146" name="Group 137"/>
            <p:cNvGrpSpPr>
              <a:grpSpLocks/>
            </p:cNvGrpSpPr>
            <p:nvPr/>
          </p:nvGrpSpPr>
          <p:grpSpPr bwMode="auto">
            <a:xfrm>
              <a:off x="3948" y="1529"/>
              <a:ext cx="460" cy="405"/>
              <a:chOff x="-44" y="1473"/>
              <a:chExt cx="981" cy="1105"/>
            </a:xfrm>
          </p:grpSpPr>
          <p:pic>
            <p:nvPicPr>
              <p:cNvPr id="47147" name="Picture 138"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48" name="Freeform 13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5" name="Group 157"/>
          <p:cNvGrpSpPr>
            <a:grpSpLocks/>
          </p:cNvGrpSpPr>
          <p:nvPr/>
        </p:nvGrpSpPr>
        <p:grpSpPr bwMode="auto">
          <a:xfrm>
            <a:off x="6799128" y="4644541"/>
            <a:ext cx="2114550" cy="1673225"/>
            <a:chOff x="4156" y="2584"/>
            <a:chExt cx="1332" cy="1054"/>
          </a:xfrm>
        </p:grpSpPr>
        <p:sp>
          <p:nvSpPr>
            <p:cNvPr id="47119"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7120"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7121"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7122"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7123" name="Picture 55" descr="kw_skype_logo"/>
            <p:cNvPicPr>
              <a:picLocks noChangeAspect="1" noChangeArrowheads="1"/>
            </p:cNvPicPr>
            <p:nvPr/>
          </p:nvPicPr>
          <p:blipFill>
            <a:blip r:embed="rId2" cstate="print"/>
            <a:srcRect/>
            <a:stretch>
              <a:fillRect/>
            </a:stretch>
          </p:blipFill>
          <p:spPr bwMode="auto">
            <a:xfrm>
              <a:off x="4379" y="2883"/>
              <a:ext cx="494" cy="214"/>
            </a:xfrm>
            <a:prstGeom prst="rect">
              <a:avLst/>
            </a:prstGeom>
            <a:noFill/>
            <a:ln w="9525">
              <a:noFill/>
              <a:miter lim="800000"/>
              <a:headEnd/>
              <a:tailEnd/>
            </a:ln>
          </p:spPr>
        </p:pic>
        <p:pic>
          <p:nvPicPr>
            <p:cNvPr id="47124" name="Picture 55" descr="kw_skype_logo"/>
            <p:cNvPicPr>
              <a:picLocks noChangeAspect="1" noChangeArrowheads="1"/>
            </p:cNvPicPr>
            <p:nvPr/>
          </p:nvPicPr>
          <p:blipFill>
            <a:blip r:embed="rId2" cstate="print"/>
            <a:srcRect/>
            <a:stretch>
              <a:fillRect/>
            </a:stretch>
          </p:blipFill>
          <p:spPr bwMode="auto">
            <a:xfrm>
              <a:off x="5099" y="2878"/>
              <a:ext cx="316" cy="163"/>
            </a:xfrm>
            <a:prstGeom prst="rect">
              <a:avLst/>
            </a:prstGeom>
            <a:noFill/>
            <a:ln w="9525">
              <a:noFill/>
              <a:miter lim="800000"/>
              <a:headEnd/>
              <a:tailEnd/>
            </a:ln>
          </p:spPr>
        </p:pic>
        <p:pic>
          <p:nvPicPr>
            <p:cNvPr id="47125" name="Picture 55" descr="kw_skype_logo"/>
            <p:cNvPicPr>
              <a:picLocks noChangeAspect="1" noChangeArrowheads="1"/>
            </p:cNvPicPr>
            <p:nvPr/>
          </p:nvPicPr>
          <p:blipFill>
            <a:blip r:embed="rId2" cstate="print"/>
            <a:srcRect/>
            <a:stretch>
              <a:fillRect/>
            </a:stretch>
          </p:blipFill>
          <p:spPr bwMode="auto">
            <a:xfrm>
              <a:off x="4989" y="3283"/>
              <a:ext cx="316" cy="163"/>
            </a:xfrm>
            <a:prstGeom prst="rect">
              <a:avLst/>
            </a:prstGeom>
            <a:noFill/>
            <a:ln w="9525">
              <a:noFill/>
              <a:miter lim="800000"/>
              <a:headEnd/>
              <a:tailEnd/>
            </a:ln>
          </p:spPr>
        </p:pic>
        <p:pic>
          <p:nvPicPr>
            <p:cNvPr id="47126" name="Picture 55" descr="kw_skype_logo"/>
            <p:cNvPicPr>
              <a:picLocks noChangeAspect="1" noChangeArrowheads="1"/>
            </p:cNvPicPr>
            <p:nvPr/>
          </p:nvPicPr>
          <p:blipFill>
            <a:blip r:embed="rId2" cstate="print"/>
            <a:srcRect/>
            <a:stretch>
              <a:fillRect/>
            </a:stretch>
          </p:blipFill>
          <p:spPr bwMode="auto">
            <a:xfrm>
              <a:off x="4653" y="3475"/>
              <a:ext cx="316" cy="163"/>
            </a:xfrm>
            <a:prstGeom prst="rect">
              <a:avLst/>
            </a:prstGeom>
            <a:noFill/>
            <a:ln w="9525">
              <a:noFill/>
              <a:miter lim="800000"/>
              <a:headEnd/>
              <a:tailEnd/>
            </a:ln>
          </p:spPr>
        </p:pic>
        <p:pic>
          <p:nvPicPr>
            <p:cNvPr id="47127" name="Picture 55" descr="kw_skype_logo"/>
            <p:cNvPicPr>
              <a:picLocks noChangeAspect="1" noChangeArrowheads="1"/>
            </p:cNvPicPr>
            <p:nvPr/>
          </p:nvPicPr>
          <p:blipFill>
            <a:blip r:embed="rId2" cstate="print"/>
            <a:srcRect/>
            <a:stretch>
              <a:fillRect/>
            </a:stretch>
          </p:blipFill>
          <p:spPr bwMode="auto">
            <a:xfrm>
              <a:off x="4180" y="3468"/>
              <a:ext cx="316" cy="163"/>
            </a:xfrm>
            <a:prstGeom prst="rect">
              <a:avLst/>
            </a:prstGeom>
            <a:noFill/>
            <a:ln w="9525">
              <a:noFill/>
              <a:miter lim="800000"/>
              <a:headEnd/>
              <a:tailEnd/>
            </a:ln>
          </p:spPr>
        </p:pic>
        <p:grpSp>
          <p:nvGrpSpPr>
            <p:cNvPr id="47128" name="Group 142"/>
            <p:cNvGrpSpPr>
              <a:grpSpLocks/>
            </p:cNvGrpSpPr>
            <p:nvPr/>
          </p:nvGrpSpPr>
          <p:grpSpPr bwMode="auto">
            <a:xfrm>
              <a:off x="4307" y="2584"/>
              <a:ext cx="487" cy="413"/>
              <a:chOff x="-44" y="1473"/>
              <a:chExt cx="981" cy="1105"/>
            </a:xfrm>
          </p:grpSpPr>
          <p:pic>
            <p:nvPicPr>
              <p:cNvPr id="47141" name="Picture 143"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7142" name="Freeform 14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29" name="Group 145"/>
            <p:cNvGrpSpPr>
              <a:grpSpLocks/>
            </p:cNvGrpSpPr>
            <p:nvPr/>
          </p:nvGrpSpPr>
          <p:grpSpPr bwMode="auto">
            <a:xfrm>
              <a:off x="4156" y="3243"/>
              <a:ext cx="350" cy="304"/>
              <a:chOff x="-44" y="1473"/>
              <a:chExt cx="981" cy="1105"/>
            </a:xfrm>
          </p:grpSpPr>
          <p:pic>
            <p:nvPicPr>
              <p:cNvPr id="47139" name="Picture 146"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40" name="Freeform 147"/>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0" name="Group 148"/>
            <p:cNvGrpSpPr>
              <a:grpSpLocks/>
            </p:cNvGrpSpPr>
            <p:nvPr/>
          </p:nvGrpSpPr>
          <p:grpSpPr bwMode="auto">
            <a:xfrm>
              <a:off x="4547" y="3250"/>
              <a:ext cx="350" cy="304"/>
              <a:chOff x="-44" y="1473"/>
              <a:chExt cx="981" cy="1105"/>
            </a:xfrm>
          </p:grpSpPr>
          <p:pic>
            <p:nvPicPr>
              <p:cNvPr id="47137" name="Picture 14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8" name="Freeform 15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1" name="Group 151"/>
            <p:cNvGrpSpPr>
              <a:grpSpLocks/>
            </p:cNvGrpSpPr>
            <p:nvPr/>
          </p:nvGrpSpPr>
          <p:grpSpPr bwMode="auto">
            <a:xfrm flipH="1">
              <a:off x="5021" y="3051"/>
              <a:ext cx="350" cy="304"/>
              <a:chOff x="-44" y="1473"/>
              <a:chExt cx="981" cy="1105"/>
            </a:xfrm>
          </p:grpSpPr>
          <p:pic>
            <p:nvPicPr>
              <p:cNvPr id="47135" name="Picture 15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6" name="Freeform 15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7132" name="Group 154"/>
            <p:cNvGrpSpPr>
              <a:grpSpLocks/>
            </p:cNvGrpSpPr>
            <p:nvPr/>
          </p:nvGrpSpPr>
          <p:grpSpPr bwMode="auto">
            <a:xfrm flipH="1">
              <a:off x="5138" y="2667"/>
              <a:ext cx="350" cy="304"/>
              <a:chOff x="-44" y="1473"/>
              <a:chExt cx="981" cy="1105"/>
            </a:xfrm>
          </p:grpSpPr>
          <p:pic>
            <p:nvPicPr>
              <p:cNvPr id="47133" name="Picture 15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7134" name="Freeform 15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7116" name="Text Box 131"/>
          <p:cNvSpPr txBox="1">
            <a:spLocks noChangeArrowheads="1"/>
          </p:cNvSpPr>
          <p:nvPr/>
        </p:nvSpPr>
        <p:spPr bwMode="auto">
          <a:xfrm>
            <a:off x="202134" y="1317625"/>
            <a:ext cx="4335462" cy="3585597"/>
          </a:xfrm>
          <a:prstGeom prst="rect">
            <a:avLst/>
          </a:prstGeom>
          <a:noFill/>
          <a:ln w="9525">
            <a:noFill/>
            <a:miter lim="800000"/>
            <a:headEnd/>
            <a:tailEnd/>
          </a:ln>
        </p:spPr>
        <p:txBody>
          <a:bodyPr>
            <a:spAutoFit/>
          </a:bodyPr>
          <a:lstStyle/>
          <a:p>
            <a:pPr>
              <a:spcBef>
                <a:spcPct val="50000"/>
              </a:spcBef>
              <a:buClr>
                <a:schemeClr val="accent2"/>
              </a:buClr>
            </a:pPr>
            <a:r>
              <a:rPr lang="en-US" sz="2000" b="1">
                <a:solidFill>
                  <a:srgbClr val="000099"/>
                </a:solidFill>
                <a:latin typeface="Gill Sans Nova" panose="020B0602020104020203" pitchFamily="34" charset="0"/>
              </a:rPr>
              <a:t>P2P </a:t>
            </a:r>
            <a:r>
              <a:rPr lang="el-GR" sz="2000" b="1">
                <a:solidFill>
                  <a:srgbClr val="000099"/>
                </a:solidFill>
                <a:latin typeface="Gill Sans Nova" panose="020B0602020104020203" pitchFamily="34" charset="0"/>
              </a:rPr>
              <a:t>συστατικά:</a:t>
            </a:r>
          </a:p>
          <a:p>
            <a:pPr marL="171450" indent="-171450">
              <a:spcBef>
                <a:spcPct val="50000"/>
              </a:spcBef>
              <a:buClr>
                <a:schemeClr val="accent2"/>
              </a:buClr>
              <a:buFont typeface="Wingdings" pitchFamily="2" charset="2"/>
              <a:buChar char="§"/>
            </a:pPr>
            <a:r>
              <a:rPr lang="en-US">
                <a:solidFill>
                  <a:srgbClr val="C00000"/>
                </a:solidFill>
                <a:latin typeface="Gill Sans Nova" panose="020B0602020104020203" pitchFamily="34" charset="0"/>
              </a:rPr>
              <a:t>login server</a:t>
            </a:r>
            <a:endParaRPr lang="el-GR">
              <a:solidFill>
                <a:srgbClr val="C00000"/>
              </a:solidFill>
              <a:latin typeface="Gill Sans Nova" panose="020B0602020104020203" pitchFamily="34" charset="0"/>
            </a:endParaRPr>
          </a:p>
          <a:p>
            <a:pPr marL="171450" indent="-171450">
              <a:spcBef>
                <a:spcPct val="50000"/>
              </a:spcBef>
              <a:buClr>
                <a:schemeClr val="accent2"/>
              </a:buClr>
              <a:buFont typeface="Wingdings" pitchFamily="2" charset="2"/>
              <a:buChar char="§"/>
            </a:pPr>
            <a:r>
              <a:rPr lang="el-GR">
                <a:solidFill>
                  <a:srgbClr val="C00000"/>
                </a:solidFill>
                <a:latin typeface="Gill Sans Nova" panose="020B0602020104020203" pitchFamily="34" charset="0"/>
              </a:rPr>
              <a:t>πελάτες (</a:t>
            </a:r>
            <a:r>
              <a:rPr lang="en-US">
                <a:solidFill>
                  <a:srgbClr val="C00000"/>
                </a:solidFill>
                <a:latin typeface="Gill Sans Nova" panose="020B0602020104020203" pitchFamily="34" charset="0"/>
              </a:rPr>
              <a:t>SCs)</a:t>
            </a:r>
            <a:r>
              <a:rPr lang="el-GR">
                <a:solidFill>
                  <a:srgbClr val="C00000"/>
                </a:solidFill>
                <a:latin typeface="Gill Sans Nova" panose="020B0602020104020203" pitchFamily="34" charset="0"/>
              </a:rPr>
              <a:t>: </a:t>
            </a:r>
            <a:r>
              <a:rPr lang="el-GR">
                <a:latin typeface="Gill Sans Nova" panose="020B0602020104020203" pitchFamily="34" charset="0"/>
              </a:rPr>
              <a:t>οι ομότιμοι του </a:t>
            </a:r>
            <a:r>
              <a:rPr lang="en-US" err="1">
                <a:latin typeface="Gill Sans Nova" panose="020B0602020104020203" pitchFamily="34" charset="0"/>
              </a:rPr>
              <a:t>skype</a:t>
            </a:r>
            <a:r>
              <a:rPr lang="en-US">
                <a:latin typeface="Gill Sans Nova" panose="020B0602020104020203" pitchFamily="34" charset="0"/>
              </a:rPr>
              <a:t> </a:t>
            </a:r>
            <a:r>
              <a:rPr lang="el-GR">
                <a:latin typeface="Gill Sans Nova" panose="020B0602020104020203" pitchFamily="34" charset="0"/>
              </a:rPr>
              <a:t>συνδέονται απευθείας μεταξύ τους για </a:t>
            </a:r>
            <a:r>
              <a:rPr lang="en-US">
                <a:latin typeface="Gill Sans Nova" panose="020B0602020104020203" pitchFamily="34" charset="0"/>
              </a:rPr>
              <a:t>VoIP </a:t>
            </a:r>
            <a:r>
              <a:rPr lang="el-GR">
                <a:latin typeface="Gill Sans Nova" panose="020B0602020104020203" pitchFamily="34" charset="0"/>
              </a:rPr>
              <a:t>κλήση</a:t>
            </a:r>
          </a:p>
          <a:p>
            <a:pPr marL="628650" lvl="1" indent="-171450">
              <a:spcBef>
                <a:spcPct val="50000"/>
              </a:spcBef>
              <a:buClr>
                <a:schemeClr val="accent2"/>
              </a:buClr>
              <a:buFont typeface="Wingdings" pitchFamily="2" charset="2"/>
              <a:buChar char="§"/>
            </a:pPr>
            <a:r>
              <a:rPr lang="el-GR">
                <a:latin typeface="Gill Sans Nova" panose="020B0602020104020203" pitchFamily="34" charset="0"/>
              </a:rPr>
              <a:t>ομότιμοι αναμεταδότες</a:t>
            </a:r>
          </a:p>
          <a:p>
            <a:pPr marL="171450" indent="-171450">
              <a:spcBef>
                <a:spcPct val="50000"/>
              </a:spcBef>
              <a:buClr>
                <a:schemeClr val="accent2"/>
              </a:buClr>
              <a:buFont typeface="Wingdings" pitchFamily="2" charset="2"/>
              <a:buChar char="§"/>
            </a:pPr>
            <a:r>
              <a:rPr lang="el-GR" err="1">
                <a:solidFill>
                  <a:srgbClr val="C00000"/>
                </a:solidFill>
                <a:latin typeface="Gill Sans Nova" panose="020B0602020104020203" pitchFamily="34" charset="0"/>
              </a:rPr>
              <a:t>υπερ</a:t>
            </a:r>
            <a:r>
              <a:rPr lang="el-GR">
                <a:solidFill>
                  <a:srgbClr val="C00000"/>
                </a:solidFill>
                <a:latin typeface="Gill Sans Nova" panose="020B0602020104020203" pitchFamily="34" charset="0"/>
              </a:rPr>
              <a:t>-κόμβοι (</a:t>
            </a:r>
            <a:r>
              <a:rPr lang="en-US">
                <a:solidFill>
                  <a:srgbClr val="C00000"/>
                </a:solidFill>
                <a:latin typeface="Gill Sans Nova" panose="020B0602020104020203" pitchFamily="34" charset="0"/>
              </a:rPr>
              <a:t>super nodes – SN):</a:t>
            </a:r>
            <a:r>
              <a:rPr lang="en-US">
                <a:latin typeface="Gill Sans Nova" panose="020B0602020104020203" pitchFamily="34" charset="0"/>
              </a:rPr>
              <a:t> </a:t>
            </a:r>
            <a:r>
              <a:rPr lang="el-GR">
                <a:latin typeface="Gill Sans Nova" panose="020B0602020104020203" pitchFamily="34" charset="0"/>
              </a:rPr>
              <a:t>ομότιμοι </a:t>
            </a:r>
            <a:r>
              <a:rPr lang="en-US" err="1">
                <a:latin typeface="Gill Sans Nova" panose="020B0602020104020203" pitchFamily="34" charset="0"/>
              </a:rPr>
              <a:t>skype</a:t>
            </a:r>
            <a:r>
              <a:rPr lang="en-US">
                <a:latin typeface="Gill Sans Nova" panose="020B0602020104020203" pitchFamily="34" charset="0"/>
              </a:rPr>
              <a:t> </a:t>
            </a:r>
            <a:r>
              <a:rPr lang="el-GR">
                <a:latin typeface="Gill Sans Nova" panose="020B0602020104020203" pitchFamily="34" charset="0"/>
              </a:rPr>
              <a:t>με ειδικές λειτουργίες</a:t>
            </a:r>
          </a:p>
          <a:p>
            <a:pPr marL="171450" indent="-171450">
              <a:spcBef>
                <a:spcPct val="50000"/>
              </a:spcBef>
              <a:buClr>
                <a:schemeClr val="accent2"/>
              </a:buClr>
              <a:buFont typeface="Wingdings" pitchFamily="2" charset="2"/>
              <a:buChar char="§"/>
            </a:pPr>
            <a:r>
              <a:rPr lang="el-GR">
                <a:solidFill>
                  <a:srgbClr val="C00000"/>
                </a:solidFill>
                <a:latin typeface="Gill Sans Nova" panose="020B0602020104020203" pitchFamily="34" charset="0"/>
              </a:rPr>
              <a:t>δίκτυο επικάλυψης: </a:t>
            </a:r>
            <a:r>
              <a:rPr lang="el-GR">
                <a:latin typeface="Gill Sans Nova" panose="020B0602020104020203" pitchFamily="34" charset="0"/>
              </a:rPr>
              <a:t>μεταξύ </a:t>
            </a:r>
            <a:r>
              <a:rPr lang="en-US">
                <a:latin typeface="Gill Sans Nova" panose="020B0602020104020203" pitchFamily="34" charset="0"/>
              </a:rPr>
              <a:t>SNs </a:t>
            </a:r>
            <a:r>
              <a:rPr lang="el-GR">
                <a:latin typeface="Gill Sans Nova" panose="020B0602020104020203" pitchFamily="34" charset="0"/>
              </a:rPr>
              <a:t>για να εντοπίσει </a:t>
            </a:r>
            <a:r>
              <a:rPr lang="en-US">
                <a:latin typeface="Gill Sans Nova" panose="020B0602020104020203" pitchFamily="34" charset="0"/>
              </a:rPr>
              <a:t>SCs</a:t>
            </a:r>
            <a:endParaRPr lang="el-GR">
              <a:latin typeface="Gill Sans Nova" panose="020B0602020104020203" pitchFamily="34" charset="0"/>
            </a:endParaRPr>
          </a:p>
        </p:txBody>
      </p:sp>
      <p:sp>
        <p:nvSpPr>
          <p:cNvPr id="129" name="Footer Placeholder 3">
            <a:extLst>
              <a:ext uri="{FF2B5EF4-FFF2-40B4-BE49-F238E27FC236}">
                <a16:creationId xmlns:a16="http://schemas.microsoft.com/office/drawing/2014/main" id="{D19B4016-691D-4D71-98E5-ECC75339B5D3}"/>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0" name="Footer Placeholder 3">
            <a:extLst>
              <a:ext uri="{FF2B5EF4-FFF2-40B4-BE49-F238E27FC236}">
                <a16:creationId xmlns:a16="http://schemas.microsoft.com/office/drawing/2014/main" id="{866887D3-31BA-4B79-93BC-51D0EE0A63F2}"/>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5292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1797"/>
                                        </p:tgtEl>
                                        <p:attrNameLst>
                                          <p:attrName>style.visibility</p:attrName>
                                        </p:attrNameLst>
                                      </p:cBhvr>
                                      <p:to>
                                        <p:strVal val="visible"/>
                                      </p:to>
                                    </p:set>
                                    <p:animEffect transition="in" filter="dissolve">
                                      <p:cBhvr>
                                        <p:cTn id="10" dur="500"/>
                                        <p:tgtEl>
                                          <p:spTgt spid="161797"/>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1794"/>
                                        </p:tgtEl>
                                        <p:attrNameLst>
                                          <p:attrName>style.visibility</p:attrName>
                                        </p:attrNameLst>
                                      </p:cBhvr>
                                      <p:to>
                                        <p:strVal val="visible"/>
                                      </p:to>
                                    </p:set>
                                    <p:animEffect transition="in" filter="dissolve">
                                      <p:cBhvr>
                                        <p:cTn id="25" dur="500"/>
                                        <p:tgtEl>
                                          <p:spTgt spid="161794"/>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par>
                                <p:cTn id="30" presetID="9"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P spid="16179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US"/>
              <a:t>P2P Voice-over-IP: skype</a:t>
            </a:r>
            <a:endParaRPr lang="el-GR"/>
          </a:p>
        </p:txBody>
      </p:sp>
      <p:grpSp>
        <p:nvGrpSpPr>
          <p:cNvPr id="48131" name="Group 155"/>
          <p:cNvGrpSpPr>
            <a:grpSpLocks/>
          </p:cNvGrpSpPr>
          <p:nvPr/>
        </p:nvGrpSpPr>
        <p:grpSpPr bwMode="auto">
          <a:xfrm>
            <a:off x="4735513" y="1339850"/>
            <a:ext cx="3976687" cy="4435475"/>
            <a:chOff x="2983" y="844"/>
            <a:chExt cx="2505" cy="2794"/>
          </a:xfrm>
        </p:grpSpPr>
        <p:sp>
          <p:nvSpPr>
            <p:cNvPr id="48179" name="Line 156"/>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8180" name="Line 157"/>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8181" name="Line 158"/>
            <p:cNvSpPr>
              <a:spLocks noChangeShapeType="1"/>
            </p:cNvSpPr>
            <p:nvPr/>
          </p:nvSpPr>
          <p:spPr bwMode="auto">
            <a:xfrm flipH="1">
              <a:off x="3806" y="1790"/>
              <a:ext cx="418" cy="603"/>
            </a:xfrm>
            <a:prstGeom prst="line">
              <a:avLst/>
            </a:prstGeom>
            <a:noFill/>
            <a:ln w="28575">
              <a:solidFill>
                <a:srgbClr val="CC0000"/>
              </a:solidFill>
              <a:round/>
              <a:headEnd/>
              <a:tailEnd/>
            </a:ln>
          </p:spPr>
          <p:txBody>
            <a:bodyPr/>
            <a:lstStyle/>
            <a:p>
              <a:endParaRPr lang="el-GR"/>
            </a:p>
          </p:txBody>
        </p:sp>
        <p:grpSp>
          <p:nvGrpSpPr>
            <p:cNvPr id="48182" name="Group 159"/>
            <p:cNvGrpSpPr>
              <a:grpSpLocks/>
            </p:cNvGrpSpPr>
            <p:nvPr/>
          </p:nvGrpSpPr>
          <p:grpSpPr bwMode="auto">
            <a:xfrm>
              <a:off x="3783" y="1106"/>
              <a:ext cx="786" cy="717"/>
              <a:chOff x="3783" y="1106"/>
              <a:chExt cx="786" cy="717"/>
            </a:xfrm>
          </p:grpSpPr>
          <p:sp>
            <p:nvSpPr>
              <p:cNvPr id="48254"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8255"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8256"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8257"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8183" name="Group 164"/>
            <p:cNvGrpSpPr>
              <a:grpSpLocks/>
            </p:cNvGrpSpPr>
            <p:nvPr/>
          </p:nvGrpSpPr>
          <p:grpSpPr bwMode="auto">
            <a:xfrm>
              <a:off x="3552" y="844"/>
              <a:ext cx="1516" cy="876"/>
              <a:chOff x="2089" y="3444"/>
              <a:chExt cx="1516" cy="876"/>
            </a:xfrm>
          </p:grpSpPr>
          <p:pic>
            <p:nvPicPr>
              <p:cNvPr id="48233" name="Picture 55" descr="kw_skype_logo"/>
              <p:cNvPicPr>
                <a:picLocks noChangeAspect="1" noChangeArrowheads="1"/>
              </p:cNvPicPr>
              <p:nvPr/>
            </p:nvPicPr>
            <p:blipFill>
              <a:blip r:embed="rId2" cstate="print"/>
              <a:srcRect/>
              <a:stretch>
                <a:fillRect/>
              </a:stretch>
            </p:blipFill>
            <p:spPr bwMode="auto">
              <a:xfrm>
                <a:off x="2109" y="4157"/>
                <a:ext cx="316" cy="163"/>
              </a:xfrm>
              <a:prstGeom prst="rect">
                <a:avLst/>
              </a:prstGeom>
              <a:noFill/>
              <a:ln w="9525">
                <a:noFill/>
                <a:miter lim="800000"/>
                <a:headEnd/>
                <a:tailEnd/>
              </a:ln>
            </p:spPr>
          </p:pic>
          <p:grpSp>
            <p:nvGrpSpPr>
              <p:cNvPr id="48234" name="Group 166"/>
              <p:cNvGrpSpPr>
                <a:grpSpLocks/>
              </p:cNvGrpSpPr>
              <p:nvPr/>
            </p:nvGrpSpPr>
            <p:grpSpPr bwMode="auto">
              <a:xfrm>
                <a:off x="2089" y="3444"/>
                <a:ext cx="1516" cy="787"/>
                <a:chOff x="2089" y="3444"/>
                <a:chExt cx="1516" cy="787"/>
              </a:xfrm>
            </p:grpSpPr>
            <p:pic>
              <p:nvPicPr>
                <p:cNvPr id="48235" name="Picture 55" descr="kw_skype_logo"/>
                <p:cNvPicPr>
                  <a:picLocks noChangeAspect="1" noChangeArrowheads="1"/>
                </p:cNvPicPr>
                <p:nvPr/>
              </p:nvPicPr>
              <p:blipFill>
                <a:blip r:embed="rId2" cstate="print"/>
                <a:srcRect/>
                <a:stretch>
                  <a:fillRect/>
                </a:stretch>
              </p:blipFill>
              <p:spPr bwMode="auto">
                <a:xfrm>
                  <a:off x="3213" y="3904"/>
                  <a:ext cx="316" cy="163"/>
                </a:xfrm>
                <a:prstGeom prst="rect">
                  <a:avLst/>
                </a:prstGeom>
                <a:noFill/>
                <a:ln w="9525">
                  <a:noFill/>
                  <a:miter lim="800000"/>
                  <a:headEnd/>
                  <a:tailEnd/>
                </a:ln>
              </p:spPr>
            </p:pic>
            <p:pic>
              <p:nvPicPr>
                <p:cNvPr id="48236" name="Picture 55" descr="kw_skype_logo"/>
                <p:cNvPicPr>
                  <a:picLocks noChangeAspect="1" noChangeArrowheads="1"/>
                </p:cNvPicPr>
                <p:nvPr/>
              </p:nvPicPr>
              <p:blipFill>
                <a:blip r:embed="rId2" cstate="print"/>
                <a:srcRect/>
                <a:stretch>
                  <a:fillRect/>
                </a:stretch>
              </p:blipFill>
              <p:spPr bwMode="auto">
                <a:xfrm>
                  <a:off x="2973" y="3739"/>
                  <a:ext cx="316" cy="163"/>
                </a:xfrm>
                <a:prstGeom prst="rect">
                  <a:avLst/>
                </a:prstGeom>
                <a:noFill/>
                <a:ln w="9525">
                  <a:noFill/>
                  <a:miter lim="800000"/>
                  <a:headEnd/>
                  <a:tailEnd/>
                </a:ln>
              </p:spPr>
            </p:pic>
            <p:pic>
              <p:nvPicPr>
                <p:cNvPr id="48237" name="Picture 55" descr="kw_skype_logo"/>
                <p:cNvPicPr>
                  <a:picLocks noChangeAspect="1" noChangeArrowheads="1"/>
                </p:cNvPicPr>
                <p:nvPr/>
              </p:nvPicPr>
              <p:blipFill>
                <a:blip r:embed="rId2" cstate="print"/>
                <a:srcRect/>
                <a:stretch>
                  <a:fillRect/>
                </a:stretch>
              </p:blipFill>
              <p:spPr bwMode="auto">
                <a:xfrm>
                  <a:off x="2609" y="3677"/>
                  <a:ext cx="316" cy="163"/>
                </a:xfrm>
                <a:prstGeom prst="rect">
                  <a:avLst/>
                </a:prstGeom>
                <a:noFill/>
                <a:ln w="9525">
                  <a:noFill/>
                  <a:miter lim="800000"/>
                  <a:headEnd/>
                  <a:tailEnd/>
                </a:ln>
              </p:spPr>
            </p:pic>
            <p:pic>
              <p:nvPicPr>
                <p:cNvPr id="48238" name="Picture 55" descr="kw_skype_logo"/>
                <p:cNvPicPr>
                  <a:picLocks noChangeAspect="1" noChangeArrowheads="1"/>
                </p:cNvPicPr>
                <p:nvPr/>
              </p:nvPicPr>
              <p:blipFill>
                <a:blip r:embed="rId2" cstate="print"/>
                <a:srcRect/>
                <a:stretch>
                  <a:fillRect/>
                </a:stretch>
              </p:blipFill>
              <p:spPr bwMode="auto">
                <a:xfrm>
                  <a:off x="2267" y="3760"/>
                  <a:ext cx="316" cy="163"/>
                </a:xfrm>
                <a:prstGeom prst="rect">
                  <a:avLst/>
                </a:prstGeom>
                <a:noFill/>
                <a:ln w="9525">
                  <a:noFill/>
                  <a:miter lim="800000"/>
                  <a:headEnd/>
                  <a:tailEnd/>
                </a:ln>
              </p:spPr>
            </p:pic>
            <p:grpSp>
              <p:nvGrpSpPr>
                <p:cNvPr id="48239" name="Group 171"/>
                <p:cNvGrpSpPr>
                  <a:grpSpLocks/>
                </p:cNvGrpSpPr>
                <p:nvPr/>
              </p:nvGrpSpPr>
              <p:grpSpPr bwMode="auto">
                <a:xfrm flipH="1">
                  <a:off x="3275" y="3678"/>
                  <a:ext cx="330" cy="295"/>
                  <a:chOff x="-44" y="1473"/>
                  <a:chExt cx="981" cy="1105"/>
                </a:xfrm>
              </p:grpSpPr>
              <p:pic>
                <p:nvPicPr>
                  <p:cNvPr id="48252" name="Picture 172"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8253" name="Freeform 17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0" name="Group 174"/>
                <p:cNvGrpSpPr>
                  <a:grpSpLocks/>
                </p:cNvGrpSpPr>
                <p:nvPr/>
              </p:nvGrpSpPr>
              <p:grpSpPr bwMode="auto">
                <a:xfrm flipH="1">
                  <a:off x="2986" y="3519"/>
                  <a:ext cx="330" cy="295"/>
                  <a:chOff x="-44" y="1473"/>
                  <a:chExt cx="981" cy="1105"/>
                </a:xfrm>
              </p:grpSpPr>
              <p:pic>
                <p:nvPicPr>
                  <p:cNvPr id="48250" name="Picture 175"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8251" name="Freeform 17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1" name="Group 177"/>
                <p:cNvGrpSpPr>
                  <a:grpSpLocks/>
                </p:cNvGrpSpPr>
                <p:nvPr/>
              </p:nvGrpSpPr>
              <p:grpSpPr bwMode="auto">
                <a:xfrm>
                  <a:off x="2575" y="3444"/>
                  <a:ext cx="330" cy="295"/>
                  <a:chOff x="-44" y="1473"/>
                  <a:chExt cx="981" cy="1105"/>
                </a:xfrm>
              </p:grpSpPr>
              <p:pic>
                <p:nvPicPr>
                  <p:cNvPr id="48248" name="Picture 178"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8249" name="Freeform 17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2" name="Group 180"/>
                <p:cNvGrpSpPr>
                  <a:grpSpLocks/>
                </p:cNvGrpSpPr>
                <p:nvPr/>
              </p:nvGrpSpPr>
              <p:grpSpPr bwMode="auto">
                <a:xfrm>
                  <a:off x="2246" y="3554"/>
                  <a:ext cx="330" cy="295"/>
                  <a:chOff x="-44" y="1473"/>
                  <a:chExt cx="981" cy="1105"/>
                </a:xfrm>
              </p:grpSpPr>
              <p:pic>
                <p:nvPicPr>
                  <p:cNvPr id="48246" name="Picture 181"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8247" name="Freeform 18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43" name="Group 183"/>
                <p:cNvGrpSpPr>
                  <a:grpSpLocks/>
                </p:cNvGrpSpPr>
                <p:nvPr/>
              </p:nvGrpSpPr>
              <p:grpSpPr bwMode="auto">
                <a:xfrm>
                  <a:off x="2089" y="3936"/>
                  <a:ext cx="330" cy="295"/>
                  <a:chOff x="-44" y="1473"/>
                  <a:chExt cx="981" cy="1105"/>
                </a:xfrm>
              </p:grpSpPr>
              <p:pic>
                <p:nvPicPr>
                  <p:cNvPr id="48244" name="Picture 184"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8245" name="Freeform 18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sp>
          <p:nvSpPr>
            <p:cNvPr id="48184"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8185" name="Picture 55" descr="kw_skype_logo"/>
            <p:cNvPicPr>
              <a:picLocks noChangeAspect="1" noChangeArrowheads="1"/>
            </p:cNvPicPr>
            <p:nvPr/>
          </p:nvPicPr>
          <p:blipFill>
            <a:blip r:embed="rId2" cstate="print"/>
            <a:srcRect/>
            <a:stretch>
              <a:fillRect/>
            </a:stretch>
          </p:blipFill>
          <p:spPr bwMode="auto">
            <a:xfrm>
              <a:off x="3974" y="1813"/>
              <a:ext cx="494" cy="214"/>
            </a:xfrm>
            <a:prstGeom prst="rect">
              <a:avLst/>
            </a:prstGeom>
            <a:noFill/>
            <a:ln w="9525">
              <a:noFill/>
              <a:miter lim="800000"/>
              <a:headEnd/>
              <a:tailEnd/>
            </a:ln>
          </p:spPr>
        </p:pic>
        <p:grpSp>
          <p:nvGrpSpPr>
            <p:cNvPr id="48186" name="Group 188"/>
            <p:cNvGrpSpPr>
              <a:grpSpLocks/>
            </p:cNvGrpSpPr>
            <p:nvPr/>
          </p:nvGrpSpPr>
          <p:grpSpPr bwMode="auto">
            <a:xfrm>
              <a:off x="3948" y="1529"/>
              <a:ext cx="460" cy="405"/>
              <a:chOff x="-44" y="1473"/>
              <a:chExt cx="981" cy="1105"/>
            </a:xfrm>
          </p:grpSpPr>
          <p:pic>
            <p:nvPicPr>
              <p:cNvPr id="48231" name="Picture 189"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32" name="Freeform 19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87" name="Group 191"/>
            <p:cNvGrpSpPr>
              <a:grpSpLocks/>
            </p:cNvGrpSpPr>
            <p:nvPr/>
          </p:nvGrpSpPr>
          <p:grpSpPr bwMode="auto">
            <a:xfrm>
              <a:off x="4156" y="2584"/>
              <a:ext cx="1332" cy="1054"/>
              <a:chOff x="4156" y="2584"/>
              <a:chExt cx="1332" cy="1054"/>
            </a:xfrm>
          </p:grpSpPr>
          <p:sp>
            <p:nvSpPr>
              <p:cNvPr id="48207"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8208"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8209"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8210"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8211" name="Picture 55" descr="kw_skype_logo"/>
              <p:cNvPicPr>
                <a:picLocks noChangeAspect="1" noChangeArrowheads="1"/>
              </p:cNvPicPr>
              <p:nvPr/>
            </p:nvPicPr>
            <p:blipFill>
              <a:blip r:embed="rId2" cstate="print"/>
              <a:srcRect/>
              <a:stretch>
                <a:fillRect/>
              </a:stretch>
            </p:blipFill>
            <p:spPr bwMode="auto">
              <a:xfrm>
                <a:off x="4379" y="2883"/>
                <a:ext cx="494" cy="214"/>
              </a:xfrm>
              <a:prstGeom prst="rect">
                <a:avLst/>
              </a:prstGeom>
              <a:noFill/>
              <a:ln w="9525">
                <a:noFill/>
                <a:miter lim="800000"/>
                <a:headEnd/>
                <a:tailEnd/>
              </a:ln>
            </p:spPr>
          </p:pic>
          <p:pic>
            <p:nvPicPr>
              <p:cNvPr id="48212" name="Picture 55" descr="kw_skype_logo"/>
              <p:cNvPicPr>
                <a:picLocks noChangeAspect="1" noChangeArrowheads="1"/>
              </p:cNvPicPr>
              <p:nvPr/>
            </p:nvPicPr>
            <p:blipFill>
              <a:blip r:embed="rId2" cstate="print"/>
              <a:srcRect/>
              <a:stretch>
                <a:fillRect/>
              </a:stretch>
            </p:blipFill>
            <p:spPr bwMode="auto">
              <a:xfrm>
                <a:off x="5099" y="2878"/>
                <a:ext cx="316" cy="163"/>
              </a:xfrm>
              <a:prstGeom prst="rect">
                <a:avLst/>
              </a:prstGeom>
              <a:noFill/>
              <a:ln w="9525">
                <a:noFill/>
                <a:miter lim="800000"/>
                <a:headEnd/>
                <a:tailEnd/>
              </a:ln>
            </p:spPr>
          </p:pic>
          <p:pic>
            <p:nvPicPr>
              <p:cNvPr id="48213" name="Picture 55" descr="kw_skype_logo"/>
              <p:cNvPicPr>
                <a:picLocks noChangeAspect="1" noChangeArrowheads="1"/>
              </p:cNvPicPr>
              <p:nvPr/>
            </p:nvPicPr>
            <p:blipFill>
              <a:blip r:embed="rId2" cstate="print"/>
              <a:srcRect/>
              <a:stretch>
                <a:fillRect/>
              </a:stretch>
            </p:blipFill>
            <p:spPr bwMode="auto">
              <a:xfrm>
                <a:off x="4989" y="3283"/>
                <a:ext cx="316" cy="163"/>
              </a:xfrm>
              <a:prstGeom prst="rect">
                <a:avLst/>
              </a:prstGeom>
              <a:noFill/>
              <a:ln w="9525">
                <a:noFill/>
                <a:miter lim="800000"/>
                <a:headEnd/>
                <a:tailEnd/>
              </a:ln>
            </p:spPr>
          </p:pic>
          <p:pic>
            <p:nvPicPr>
              <p:cNvPr id="48214" name="Picture 55" descr="kw_skype_logo"/>
              <p:cNvPicPr>
                <a:picLocks noChangeAspect="1" noChangeArrowheads="1"/>
              </p:cNvPicPr>
              <p:nvPr/>
            </p:nvPicPr>
            <p:blipFill>
              <a:blip r:embed="rId2" cstate="print"/>
              <a:srcRect/>
              <a:stretch>
                <a:fillRect/>
              </a:stretch>
            </p:blipFill>
            <p:spPr bwMode="auto">
              <a:xfrm>
                <a:off x="4653" y="3475"/>
                <a:ext cx="316" cy="163"/>
              </a:xfrm>
              <a:prstGeom prst="rect">
                <a:avLst/>
              </a:prstGeom>
              <a:noFill/>
              <a:ln w="9525">
                <a:noFill/>
                <a:miter lim="800000"/>
                <a:headEnd/>
                <a:tailEnd/>
              </a:ln>
            </p:spPr>
          </p:pic>
          <p:pic>
            <p:nvPicPr>
              <p:cNvPr id="48215" name="Picture 55" descr="kw_skype_logo"/>
              <p:cNvPicPr>
                <a:picLocks noChangeAspect="1" noChangeArrowheads="1"/>
              </p:cNvPicPr>
              <p:nvPr/>
            </p:nvPicPr>
            <p:blipFill>
              <a:blip r:embed="rId2" cstate="print"/>
              <a:srcRect/>
              <a:stretch>
                <a:fillRect/>
              </a:stretch>
            </p:blipFill>
            <p:spPr bwMode="auto">
              <a:xfrm>
                <a:off x="4180" y="3468"/>
                <a:ext cx="316" cy="163"/>
              </a:xfrm>
              <a:prstGeom prst="rect">
                <a:avLst/>
              </a:prstGeom>
              <a:noFill/>
              <a:ln w="9525">
                <a:noFill/>
                <a:miter lim="800000"/>
                <a:headEnd/>
                <a:tailEnd/>
              </a:ln>
            </p:spPr>
          </p:pic>
          <p:grpSp>
            <p:nvGrpSpPr>
              <p:cNvPr id="48216" name="Group 201"/>
              <p:cNvGrpSpPr>
                <a:grpSpLocks/>
              </p:cNvGrpSpPr>
              <p:nvPr/>
            </p:nvGrpSpPr>
            <p:grpSpPr bwMode="auto">
              <a:xfrm>
                <a:off x="4307" y="2584"/>
                <a:ext cx="487" cy="413"/>
                <a:chOff x="-44" y="1473"/>
                <a:chExt cx="981" cy="1105"/>
              </a:xfrm>
            </p:grpSpPr>
            <p:pic>
              <p:nvPicPr>
                <p:cNvPr id="48229" name="Picture 202"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30" name="Freeform 20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7" name="Group 204"/>
              <p:cNvGrpSpPr>
                <a:grpSpLocks/>
              </p:cNvGrpSpPr>
              <p:nvPr/>
            </p:nvGrpSpPr>
            <p:grpSpPr bwMode="auto">
              <a:xfrm>
                <a:off x="4156" y="3243"/>
                <a:ext cx="350" cy="304"/>
                <a:chOff x="-44" y="1473"/>
                <a:chExt cx="981" cy="1105"/>
              </a:xfrm>
            </p:grpSpPr>
            <p:pic>
              <p:nvPicPr>
                <p:cNvPr id="48227" name="Picture 20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28" name="Freeform 20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8" name="Group 207"/>
              <p:cNvGrpSpPr>
                <a:grpSpLocks/>
              </p:cNvGrpSpPr>
              <p:nvPr/>
            </p:nvGrpSpPr>
            <p:grpSpPr bwMode="auto">
              <a:xfrm>
                <a:off x="4547" y="3250"/>
                <a:ext cx="350" cy="304"/>
                <a:chOff x="-44" y="1473"/>
                <a:chExt cx="981" cy="1105"/>
              </a:xfrm>
            </p:grpSpPr>
            <p:pic>
              <p:nvPicPr>
                <p:cNvPr id="48225" name="Picture 208"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26" name="Freeform 20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19" name="Group 210"/>
              <p:cNvGrpSpPr>
                <a:grpSpLocks/>
              </p:cNvGrpSpPr>
              <p:nvPr/>
            </p:nvGrpSpPr>
            <p:grpSpPr bwMode="auto">
              <a:xfrm flipH="1">
                <a:off x="5021" y="3051"/>
                <a:ext cx="350" cy="304"/>
                <a:chOff x="-44" y="1473"/>
                <a:chExt cx="981" cy="1105"/>
              </a:xfrm>
            </p:grpSpPr>
            <p:pic>
              <p:nvPicPr>
                <p:cNvPr id="48223" name="Picture 211"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24" name="Freeform 21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220" name="Group 213"/>
              <p:cNvGrpSpPr>
                <a:grpSpLocks/>
              </p:cNvGrpSpPr>
              <p:nvPr/>
            </p:nvGrpSpPr>
            <p:grpSpPr bwMode="auto">
              <a:xfrm flipH="1">
                <a:off x="5138" y="2667"/>
                <a:ext cx="350" cy="304"/>
                <a:chOff x="-44" y="1473"/>
                <a:chExt cx="981" cy="1105"/>
              </a:xfrm>
            </p:grpSpPr>
            <p:pic>
              <p:nvPicPr>
                <p:cNvPr id="48221" name="Picture 214"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22" name="Freeform 21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8188" name="Line 64"/>
            <p:cNvSpPr>
              <a:spLocks noChangeShapeType="1"/>
            </p:cNvSpPr>
            <p:nvPr/>
          </p:nvSpPr>
          <p:spPr bwMode="auto">
            <a:xfrm flipV="1">
              <a:off x="3460" y="2495"/>
              <a:ext cx="287" cy="478"/>
            </a:xfrm>
            <a:prstGeom prst="line">
              <a:avLst/>
            </a:prstGeom>
            <a:noFill/>
            <a:ln w="9525">
              <a:solidFill>
                <a:schemeClr val="tx1"/>
              </a:solidFill>
              <a:round/>
              <a:headEnd/>
              <a:tailEnd/>
            </a:ln>
          </p:spPr>
          <p:txBody>
            <a:bodyPr/>
            <a:lstStyle/>
            <a:p>
              <a:endParaRPr lang="el-GR"/>
            </a:p>
          </p:txBody>
        </p:sp>
        <p:sp>
          <p:nvSpPr>
            <p:cNvPr id="48189" name="Line 65"/>
            <p:cNvSpPr>
              <a:spLocks noChangeShapeType="1"/>
            </p:cNvSpPr>
            <p:nvPr/>
          </p:nvSpPr>
          <p:spPr bwMode="auto">
            <a:xfrm flipH="1" flipV="1">
              <a:off x="3722" y="2484"/>
              <a:ext cx="166" cy="508"/>
            </a:xfrm>
            <a:prstGeom prst="line">
              <a:avLst/>
            </a:prstGeom>
            <a:noFill/>
            <a:ln w="9525">
              <a:solidFill>
                <a:schemeClr val="tx1"/>
              </a:solidFill>
              <a:round/>
              <a:headEnd/>
              <a:tailEnd/>
            </a:ln>
          </p:spPr>
          <p:txBody>
            <a:bodyPr/>
            <a:lstStyle/>
            <a:p>
              <a:endParaRPr lang="el-GR"/>
            </a:p>
          </p:txBody>
        </p:sp>
        <p:sp>
          <p:nvSpPr>
            <p:cNvPr id="48190" name="Line 66"/>
            <p:cNvSpPr>
              <a:spLocks noChangeShapeType="1"/>
            </p:cNvSpPr>
            <p:nvPr/>
          </p:nvSpPr>
          <p:spPr bwMode="auto">
            <a:xfrm flipH="1">
              <a:off x="3022" y="2642"/>
              <a:ext cx="574" cy="330"/>
            </a:xfrm>
            <a:prstGeom prst="line">
              <a:avLst/>
            </a:prstGeom>
            <a:noFill/>
            <a:ln w="9525">
              <a:solidFill>
                <a:schemeClr val="tx1"/>
              </a:solidFill>
              <a:round/>
              <a:headEnd/>
              <a:tailEnd/>
            </a:ln>
          </p:spPr>
          <p:txBody>
            <a:bodyPr/>
            <a:lstStyle/>
            <a:p>
              <a:endParaRPr lang="el-GR"/>
            </a:p>
          </p:txBody>
        </p:sp>
        <p:pic>
          <p:nvPicPr>
            <p:cNvPr id="48191" name="Picture 55" descr="kw_skype_logo"/>
            <p:cNvPicPr>
              <a:picLocks noChangeAspect="1" noChangeArrowheads="1"/>
            </p:cNvPicPr>
            <p:nvPr/>
          </p:nvPicPr>
          <p:blipFill>
            <a:blip r:embed="rId2" cstate="print"/>
            <a:srcRect/>
            <a:stretch>
              <a:fillRect/>
            </a:stretch>
          </p:blipFill>
          <p:spPr bwMode="auto">
            <a:xfrm>
              <a:off x="3495" y="2506"/>
              <a:ext cx="494" cy="214"/>
            </a:xfrm>
            <a:prstGeom prst="rect">
              <a:avLst/>
            </a:prstGeom>
            <a:noFill/>
            <a:ln w="9525">
              <a:noFill/>
              <a:miter lim="800000"/>
              <a:headEnd/>
              <a:tailEnd/>
            </a:ln>
          </p:spPr>
        </p:pic>
        <p:pic>
          <p:nvPicPr>
            <p:cNvPr id="48192" name="Picture 55" descr="kw_skype_logo"/>
            <p:cNvPicPr>
              <a:picLocks noChangeAspect="1" noChangeArrowheads="1"/>
            </p:cNvPicPr>
            <p:nvPr/>
          </p:nvPicPr>
          <p:blipFill>
            <a:blip r:embed="rId2" cstate="print"/>
            <a:srcRect/>
            <a:stretch>
              <a:fillRect/>
            </a:stretch>
          </p:blipFill>
          <p:spPr bwMode="auto">
            <a:xfrm>
              <a:off x="2983" y="2954"/>
              <a:ext cx="316" cy="163"/>
            </a:xfrm>
            <a:prstGeom prst="rect">
              <a:avLst/>
            </a:prstGeom>
            <a:noFill/>
            <a:ln w="9525">
              <a:noFill/>
              <a:miter lim="800000"/>
              <a:headEnd/>
              <a:tailEnd/>
            </a:ln>
          </p:spPr>
        </p:pic>
        <p:pic>
          <p:nvPicPr>
            <p:cNvPr id="48193" name="Picture 55" descr="kw_skype_logo"/>
            <p:cNvPicPr>
              <a:picLocks noChangeAspect="1" noChangeArrowheads="1"/>
            </p:cNvPicPr>
            <p:nvPr/>
          </p:nvPicPr>
          <p:blipFill>
            <a:blip r:embed="rId2" cstate="print"/>
            <a:srcRect/>
            <a:stretch>
              <a:fillRect/>
            </a:stretch>
          </p:blipFill>
          <p:spPr bwMode="auto">
            <a:xfrm>
              <a:off x="3769" y="3098"/>
              <a:ext cx="316" cy="163"/>
            </a:xfrm>
            <a:prstGeom prst="rect">
              <a:avLst/>
            </a:prstGeom>
            <a:noFill/>
            <a:ln w="9525">
              <a:noFill/>
              <a:miter lim="800000"/>
              <a:headEnd/>
              <a:tailEnd/>
            </a:ln>
          </p:spPr>
        </p:pic>
        <p:pic>
          <p:nvPicPr>
            <p:cNvPr id="48194" name="Picture 55" descr="kw_skype_logo"/>
            <p:cNvPicPr>
              <a:picLocks noChangeAspect="1" noChangeArrowheads="1"/>
            </p:cNvPicPr>
            <p:nvPr/>
          </p:nvPicPr>
          <p:blipFill>
            <a:blip r:embed="rId2" cstate="print"/>
            <a:srcRect/>
            <a:stretch>
              <a:fillRect/>
            </a:stretch>
          </p:blipFill>
          <p:spPr bwMode="auto">
            <a:xfrm>
              <a:off x="3296" y="3091"/>
              <a:ext cx="316" cy="163"/>
            </a:xfrm>
            <a:prstGeom prst="rect">
              <a:avLst/>
            </a:prstGeom>
            <a:noFill/>
            <a:ln w="9525">
              <a:noFill/>
              <a:miter lim="800000"/>
              <a:headEnd/>
              <a:tailEnd/>
            </a:ln>
          </p:spPr>
        </p:pic>
        <p:grpSp>
          <p:nvGrpSpPr>
            <p:cNvPr id="48195" name="Group 223"/>
            <p:cNvGrpSpPr>
              <a:grpSpLocks/>
            </p:cNvGrpSpPr>
            <p:nvPr/>
          </p:nvGrpSpPr>
          <p:grpSpPr bwMode="auto">
            <a:xfrm>
              <a:off x="3423" y="2207"/>
              <a:ext cx="487" cy="413"/>
              <a:chOff x="-44" y="1473"/>
              <a:chExt cx="981" cy="1105"/>
            </a:xfrm>
          </p:grpSpPr>
          <p:pic>
            <p:nvPicPr>
              <p:cNvPr id="48205" name="Picture 224"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8206" name="Freeform 22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6" name="Group 226"/>
            <p:cNvGrpSpPr>
              <a:grpSpLocks/>
            </p:cNvGrpSpPr>
            <p:nvPr/>
          </p:nvGrpSpPr>
          <p:grpSpPr bwMode="auto">
            <a:xfrm>
              <a:off x="3272" y="2866"/>
              <a:ext cx="350" cy="304"/>
              <a:chOff x="-44" y="1473"/>
              <a:chExt cx="981" cy="1105"/>
            </a:xfrm>
          </p:grpSpPr>
          <p:pic>
            <p:nvPicPr>
              <p:cNvPr id="48203" name="Picture 227"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04" name="Freeform 22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7" name="Group 229"/>
            <p:cNvGrpSpPr>
              <a:grpSpLocks/>
            </p:cNvGrpSpPr>
            <p:nvPr/>
          </p:nvGrpSpPr>
          <p:grpSpPr bwMode="auto">
            <a:xfrm>
              <a:off x="3663" y="2873"/>
              <a:ext cx="350" cy="304"/>
              <a:chOff x="-44" y="1473"/>
              <a:chExt cx="981" cy="1105"/>
            </a:xfrm>
          </p:grpSpPr>
          <p:pic>
            <p:nvPicPr>
              <p:cNvPr id="48201" name="Picture 230"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02" name="Freeform 23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8198" name="Group 232"/>
            <p:cNvGrpSpPr>
              <a:grpSpLocks/>
            </p:cNvGrpSpPr>
            <p:nvPr/>
          </p:nvGrpSpPr>
          <p:grpSpPr bwMode="auto">
            <a:xfrm flipH="1">
              <a:off x="3015" y="2722"/>
              <a:ext cx="350" cy="304"/>
              <a:chOff x="-44" y="1473"/>
              <a:chExt cx="981" cy="1105"/>
            </a:xfrm>
          </p:grpSpPr>
          <p:pic>
            <p:nvPicPr>
              <p:cNvPr id="48199" name="Picture 233"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8200" name="Freeform 234"/>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162928" name="Line 112"/>
          <p:cNvSpPr>
            <a:spLocks noChangeShapeType="1"/>
          </p:cNvSpPr>
          <p:nvPr/>
        </p:nvSpPr>
        <p:spPr bwMode="auto">
          <a:xfrm>
            <a:off x="5051425" y="2808288"/>
            <a:ext cx="0" cy="1044575"/>
          </a:xfrm>
          <a:prstGeom prst="line">
            <a:avLst/>
          </a:prstGeom>
          <a:noFill/>
          <a:ln w="28575">
            <a:solidFill>
              <a:srgbClr val="CC0000"/>
            </a:solidFill>
            <a:prstDash val="dash"/>
            <a:round/>
            <a:headEnd/>
            <a:tailEnd/>
          </a:ln>
        </p:spPr>
        <p:txBody>
          <a:bodyPr/>
          <a:lstStyle/>
          <a:p>
            <a:endParaRPr lang="el-GR"/>
          </a:p>
        </p:txBody>
      </p:sp>
      <p:sp>
        <p:nvSpPr>
          <p:cNvPr id="162930" name="Line 114"/>
          <p:cNvSpPr>
            <a:spLocks noChangeShapeType="1"/>
          </p:cNvSpPr>
          <p:nvPr/>
        </p:nvSpPr>
        <p:spPr bwMode="auto">
          <a:xfrm>
            <a:off x="5119688" y="4125913"/>
            <a:ext cx="739775" cy="0"/>
          </a:xfrm>
          <a:prstGeom prst="line">
            <a:avLst/>
          </a:prstGeom>
          <a:noFill/>
          <a:ln w="28575">
            <a:solidFill>
              <a:srgbClr val="CC0000"/>
            </a:solidFill>
            <a:prstDash val="dash"/>
            <a:round/>
            <a:headEnd/>
            <a:tailEnd/>
          </a:ln>
        </p:spPr>
        <p:txBody>
          <a:bodyPr/>
          <a:lstStyle/>
          <a:p>
            <a:endParaRPr lang="el-GR"/>
          </a:p>
        </p:txBody>
      </p:sp>
      <p:sp>
        <p:nvSpPr>
          <p:cNvPr id="162931" name="Line 115"/>
          <p:cNvSpPr>
            <a:spLocks noChangeShapeType="1"/>
          </p:cNvSpPr>
          <p:nvPr/>
        </p:nvSpPr>
        <p:spPr bwMode="auto">
          <a:xfrm flipV="1">
            <a:off x="6184900" y="3265488"/>
            <a:ext cx="379413" cy="512762"/>
          </a:xfrm>
          <a:prstGeom prst="line">
            <a:avLst/>
          </a:prstGeom>
          <a:noFill/>
          <a:ln w="28575">
            <a:solidFill>
              <a:srgbClr val="CC0000"/>
            </a:solidFill>
            <a:prstDash val="dash"/>
            <a:round/>
            <a:headEnd/>
            <a:tailEnd/>
          </a:ln>
        </p:spPr>
        <p:txBody>
          <a:bodyPr/>
          <a:lstStyle/>
          <a:p>
            <a:endParaRPr lang="el-GR"/>
          </a:p>
        </p:txBody>
      </p:sp>
      <p:sp>
        <p:nvSpPr>
          <p:cNvPr id="162932" name="Line 116"/>
          <p:cNvSpPr>
            <a:spLocks noChangeShapeType="1"/>
          </p:cNvSpPr>
          <p:nvPr/>
        </p:nvSpPr>
        <p:spPr bwMode="auto">
          <a:xfrm>
            <a:off x="6351588" y="4014788"/>
            <a:ext cx="827087" cy="381000"/>
          </a:xfrm>
          <a:prstGeom prst="line">
            <a:avLst/>
          </a:prstGeom>
          <a:noFill/>
          <a:ln w="28575">
            <a:solidFill>
              <a:srgbClr val="CC0000"/>
            </a:solidFill>
            <a:prstDash val="dash"/>
            <a:round/>
            <a:headEnd/>
            <a:tailEnd/>
          </a:ln>
        </p:spPr>
        <p:txBody>
          <a:bodyPr/>
          <a:lstStyle/>
          <a:p>
            <a:endParaRPr lang="el-GR"/>
          </a:p>
        </p:txBody>
      </p:sp>
      <p:grpSp>
        <p:nvGrpSpPr>
          <p:cNvPr id="48136" name="Group 120"/>
          <p:cNvGrpSpPr>
            <a:grpSpLocks/>
          </p:cNvGrpSpPr>
          <p:nvPr/>
        </p:nvGrpSpPr>
        <p:grpSpPr bwMode="auto">
          <a:xfrm>
            <a:off x="4398963" y="2028825"/>
            <a:ext cx="1244600" cy="1171575"/>
            <a:chOff x="2675" y="1182"/>
            <a:chExt cx="784" cy="738"/>
          </a:xfrm>
        </p:grpSpPr>
        <p:sp>
          <p:nvSpPr>
            <p:cNvPr id="48145" name="Text Box 120"/>
            <p:cNvSpPr txBox="1">
              <a:spLocks noChangeArrowheads="1"/>
            </p:cNvSpPr>
            <p:nvPr/>
          </p:nvSpPr>
          <p:spPr bwMode="auto">
            <a:xfrm>
              <a:off x="2675" y="1623"/>
              <a:ext cx="784" cy="297"/>
            </a:xfrm>
            <a:prstGeom prst="rect">
              <a:avLst/>
            </a:prstGeom>
            <a:noFill/>
            <a:ln w="9525">
              <a:noFill/>
              <a:miter lim="800000"/>
              <a:headEnd/>
              <a:tailEnd/>
            </a:ln>
          </p:spPr>
          <p:txBody>
            <a:bodyPr wrap="none">
              <a:spAutoFit/>
            </a:bodyPr>
            <a:lstStyle/>
            <a:p>
              <a:pPr marL="342900" indent="-342900" algn="ctr">
                <a:lnSpc>
                  <a:spcPct val="75000"/>
                </a:lnSpc>
              </a:pPr>
              <a:r>
                <a:rPr lang="en-US" sz="1600">
                  <a:latin typeface="Arial" charset="0"/>
                  <a:ea typeface="MS PGothic" pitchFamily="34" charset="-128"/>
                </a:rPr>
                <a:t>Skype </a:t>
              </a:r>
            </a:p>
            <a:p>
              <a:pPr marL="342900" indent="-342900" algn="ctr">
                <a:lnSpc>
                  <a:spcPct val="75000"/>
                </a:lnSpc>
              </a:pPr>
              <a:r>
                <a:rPr lang="en-US" sz="1600">
                  <a:latin typeface="Arial" charset="0"/>
                  <a:ea typeface="MS PGothic" pitchFamily="34" charset="-128"/>
                </a:rPr>
                <a:t>login server</a:t>
              </a:r>
            </a:p>
          </p:txBody>
        </p:sp>
        <p:grpSp>
          <p:nvGrpSpPr>
            <p:cNvPr id="48146" name="Group 122"/>
            <p:cNvGrpSpPr>
              <a:grpSpLocks/>
            </p:cNvGrpSpPr>
            <p:nvPr/>
          </p:nvGrpSpPr>
          <p:grpSpPr bwMode="auto">
            <a:xfrm>
              <a:off x="2927" y="1182"/>
              <a:ext cx="294" cy="451"/>
              <a:chOff x="4140" y="429"/>
              <a:chExt cx="1425" cy="2396"/>
            </a:xfrm>
          </p:grpSpPr>
          <p:sp>
            <p:nvSpPr>
              <p:cNvPr id="48147" name="Freeform 123"/>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8148" name="Rectangle 124"/>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a:ea typeface="MS PGothic" pitchFamily="34" charset="-128"/>
                </a:endParaRPr>
              </a:p>
            </p:txBody>
          </p:sp>
          <p:sp>
            <p:nvSpPr>
              <p:cNvPr id="48149" name="Freeform 125"/>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8150" name="Freeform 126"/>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51" name="Rectangle 127"/>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2" name="Group 128"/>
              <p:cNvGrpSpPr>
                <a:grpSpLocks/>
              </p:cNvGrpSpPr>
              <p:nvPr/>
            </p:nvGrpSpPr>
            <p:grpSpPr bwMode="auto">
              <a:xfrm>
                <a:off x="4749" y="668"/>
                <a:ext cx="581" cy="145"/>
                <a:chOff x="614" y="2568"/>
                <a:chExt cx="725" cy="139"/>
              </a:xfrm>
            </p:grpSpPr>
            <p:sp>
              <p:nvSpPr>
                <p:cNvPr id="48177" name="AutoShape 129"/>
                <p:cNvSpPr>
                  <a:spLocks noChangeArrowheads="1"/>
                </p:cNvSpPr>
                <p:nvPr/>
              </p:nvSpPr>
              <p:spPr bwMode="auto">
                <a:xfrm>
                  <a:off x="616" y="2568"/>
                  <a:ext cx="726"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8" name="AutoShape 130"/>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3" name="Rectangle 131"/>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4" name="Group 132"/>
              <p:cNvGrpSpPr>
                <a:grpSpLocks/>
              </p:cNvGrpSpPr>
              <p:nvPr/>
            </p:nvGrpSpPr>
            <p:grpSpPr bwMode="auto">
              <a:xfrm>
                <a:off x="4747" y="994"/>
                <a:ext cx="581" cy="134"/>
                <a:chOff x="614" y="2568"/>
                <a:chExt cx="725" cy="139"/>
              </a:xfrm>
            </p:grpSpPr>
            <p:sp>
              <p:nvSpPr>
                <p:cNvPr id="48175" name="AutoShape 133"/>
                <p:cNvSpPr>
                  <a:spLocks noChangeArrowheads="1"/>
                </p:cNvSpPr>
                <p:nvPr/>
              </p:nvSpPr>
              <p:spPr bwMode="auto">
                <a:xfrm>
                  <a:off x="613" y="2566"/>
                  <a:ext cx="726" cy="143"/>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6" name="AutoShape 134"/>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5" name="Rectangle 135"/>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sp>
            <p:nvSpPr>
              <p:cNvPr id="48156" name="Rectangle 136"/>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p:spPr>
            <p:txBody>
              <a:bodyPr wrap="none" anchor="ctr"/>
              <a:lstStyle/>
              <a:p>
                <a:endParaRPr lang="el-GR">
                  <a:ea typeface="MS PGothic" pitchFamily="34" charset="-128"/>
                </a:endParaRPr>
              </a:p>
            </p:txBody>
          </p:sp>
          <p:grpSp>
            <p:nvGrpSpPr>
              <p:cNvPr id="48157" name="Group 137"/>
              <p:cNvGrpSpPr>
                <a:grpSpLocks/>
              </p:cNvGrpSpPr>
              <p:nvPr/>
            </p:nvGrpSpPr>
            <p:grpSpPr bwMode="auto">
              <a:xfrm>
                <a:off x="4735" y="1627"/>
                <a:ext cx="582" cy="151"/>
                <a:chOff x="614" y="2568"/>
                <a:chExt cx="725" cy="139"/>
              </a:xfrm>
            </p:grpSpPr>
            <p:sp>
              <p:nvSpPr>
                <p:cNvPr id="48173" name="AutoShape 138"/>
                <p:cNvSpPr>
                  <a:spLocks noChangeArrowheads="1"/>
                </p:cNvSpPr>
                <p:nvPr/>
              </p:nvSpPr>
              <p:spPr bwMode="auto">
                <a:xfrm>
                  <a:off x="615" y="2570"/>
                  <a:ext cx="725" cy="137"/>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4" name="AutoShape 139"/>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58" name="Freeform 140"/>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8159" name="Group 141"/>
              <p:cNvGrpSpPr>
                <a:grpSpLocks/>
              </p:cNvGrpSpPr>
              <p:nvPr/>
            </p:nvGrpSpPr>
            <p:grpSpPr bwMode="auto">
              <a:xfrm>
                <a:off x="4739" y="1327"/>
                <a:ext cx="582" cy="139"/>
                <a:chOff x="614" y="2568"/>
                <a:chExt cx="725" cy="139"/>
              </a:xfrm>
            </p:grpSpPr>
            <p:sp>
              <p:nvSpPr>
                <p:cNvPr id="48171" name="AutoShape 142"/>
                <p:cNvSpPr>
                  <a:spLocks noChangeArrowheads="1"/>
                </p:cNvSpPr>
                <p:nvPr/>
              </p:nvSpPr>
              <p:spPr bwMode="auto">
                <a:xfrm>
                  <a:off x="617" y="2568"/>
                  <a:ext cx="725" cy="138"/>
                </a:xfrm>
                <a:prstGeom prst="roundRect">
                  <a:avLst>
                    <a:gd name="adj" fmla="val 50000"/>
                  </a:avLst>
                </a:prstGeom>
                <a:solidFill>
                  <a:schemeClr val="tx1"/>
                </a:solidFill>
                <a:ln w="9525">
                  <a:noFill/>
                  <a:round/>
                  <a:headEnd/>
                  <a:tailEnd/>
                </a:ln>
              </p:spPr>
              <p:txBody>
                <a:bodyPr wrap="none" anchor="ctr"/>
                <a:lstStyle/>
                <a:p>
                  <a:endParaRPr lang="el-GR">
                    <a:ea typeface="MS PGothic" pitchFamily="34" charset="-128"/>
                  </a:endParaRPr>
                </a:p>
              </p:txBody>
            </p:sp>
            <p:sp>
              <p:nvSpPr>
                <p:cNvPr id="48172" name="AutoShape 143"/>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a:ea typeface="MS PGothic" pitchFamily="34" charset="-128"/>
                  </a:endParaRPr>
                </a:p>
              </p:txBody>
            </p:sp>
          </p:grpSp>
          <p:sp>
            <p:nvSpPr>
              <p:cNvPr id="48160" name="Rectangle 144"/>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a:ea typeface="MS PGothic" pitchFamily="34" charset="-128"/>
                </a:endParaRPr>
              </a:p>
            </p:txBody>
          </p:sp>
          <p:sp>
            <p:nvSpPr>
              <p:cNvPr id="48161" name="Freeform 145"/>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62" name="Freeform 146"/>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8163" name="Oval 147"/>
              <p:cNvSpPr>
                <a:spLocks noChangeArrowheads="1"/>
              </p:cNvSpPr>
              <p:nvPr/>
            </p:nvSpPr>
            <p:spPr bwMode="auto">
              <a:xfrm>
                <a:off x="5517" y="2612"/>
                <a:ext cx="48" cy="96"/>
              </a:xfrm>
              <a:prstGeom prst="ellipse">
                <a:avLst/>
              </a:prstGeom>
              <a:solidFill>
                <a:srgbClr val="333333"/>
              </a:solidFill>
              <a:ln w="9525">
                <a:noFill/>
                <a:round/>
                <a:headEnd/>
                <a:tailEnd/>
              </a:ln>
            </p:spPr>
            <p:txBody>
              <a:bodyPr wrap="none" anchor="ctr"/>
              <a:lstStyle/>
              <a:p>
                <a:endParaRPr lang="el-GR">
                  <a:ea typeface="MS PGothic" pitchFamily="34" charset="-128"/>
                </a:endParaRPr>
              </a:p>
            </p:txBody>
          </p:sp>
          <p:sp>
            <p:nvSpPr>
              <p:cNvPr id="48164" name="Freeform 148"/>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8165" name="AutoShape 149"/>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p:spPr>
            <p:txBody>
              <a:bodyPr wrap="none" anchor="ctr"/>
              <a:lstStyle/>
              <a:p>
                <a:endParaRPr lang="el-GR">
                  <a:ea typeface="MS PGothic" pitchFamily="34" charset="-128"/>
                </a:endParaRPr>
              </a:p>
            </p:txBody>
          </p:sp>
          <p:sp>
            <p:nvSpPr>
              <p:cNvPr id="48166" name="AutoShape 150"/>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a:ea typeface="MS PGothic" pitchFamily="34" charset="-128"/>
                </a:endParaRPr>
              </a:p>
            </p:txBody>
          </p:sp>
          <p:sp>
            <p:nvSpPr>
              <p:cNvPr id="48167" name="Oval 151"/>
              <p:cNvSpPr>
                <a:spLocks noChangeArrowheads="1"/>
              </p:cNvSpPr>
              <p:nvPr/>
            </p:nvSpPr>
            <p:spPr bwMode="auto">
              <a:xfrm>
                <a:off x="4310" y="2384"/>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8168" name="Oval 152"/>
              <p:cNvSpPr>
                <a:spLocks noChangeArrowheads="1"/>
              </p:cNvSpPr>
              <p:nvPr/>
            </p:nvSpPr>
            <p:spPr bwMode="auto">
              <a:xfrm>
                <a:off x="4484" y="2384"/>
                <a:ext cx="160" cy="143"/>
              </a:xfrm>
              <a:prstGeom prst="ellipse">
                <a:avLst/>
              </a:prstGeom>
              <a:solidFill>
                <a:srgbClr val="FF0000"/>
              </a:solidFill>
              <a:ln w="9525">
                <a:noFill/>
                <a:round/>
                <a:headEnd/>
                <a:tailEnd/>
              </a:ln>
            </p:spPr>
            <p:txBody>
              <a:bodyPr wrap="none" anchor="ctr"/>
              <a:lstStyle/>
              <a:p>
                <a:pPr algn="ctr" eaLnBrk="1" hangingPunct="1"/>
                <a:endParaRPr lang="el-GR">
                  <a:solidFill>
                    <a:srgbClr val="FF0000"/>
                  </a:solidFill>
                  <a:ea typeface="MS PGothic" pitchFamily="34" charset="-128"/>
                  <a:cs typeface="Arial" charset="0"/>
                </a:endParaRPr>
              </a:p>
            </p:txBody>
          </p:sp>
          <p:sp>
            <p:nvSpPr>
              <p:cNvPr id="48169" name="Oval 153"/>
              <p:cNvSpPr>
                <a:spLocks noChangeArrowheads="1"/>
              </p:cNvSpPr>
              <p:nvPr/>
            </p:nvSpPr>
            <p:spPr bwMode="auto">
              <a:xfrm>
                <a:off x="4663" y="2379"/>
                <a:ext cx="155" cy="143"/>
              </a:xfrm>
              <a:prstGeom prst="ellipse">
                <a:avLst/>
              </a:prstGeom>
              <a:solidFill>
                <a:srgbClr val="33CC33"/>
              </a:solidFill>
              <a:ln w="9525">
                <a:noFill/>
                <a:round/>
                <a:headEnd/>
                <a:tailEnd/>
              </a:ln>
            </p:spPr>
            <p:txBody>
              <a:bodyPr wrap="none" anchor="ctr"/>
              <a:lstStyle/>
              <a:p>
                <a:endParaRPr lang="el-GR">
                  <a:ea typeface="MS PGothic" pitchFamily="34" charset="-128"/>
                </a:endParaRPr>
              </a:p>
            </p:txBody>
          </p:sp>
          <p:sp>
            <p:nvSpPr>
              <p:cNvPr id="48170" name="Rectangle 154"/>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p:spPr>
            <p:txBody>
              <a:bodyPr wrap="none" anchor="ctr"/>
              <a:lstStyle/>
              <a:p>
                <a:endParaRPr lang="el-GR">
                  <a:ea typeface="MS PGothic" pitchFamily="34" charset="-128"/>
                </a:endParaRPr>
              </a:p>
            </p:txBody>
          </p:sp>
        </p:grpSp>
      </p:grpSp>
      <p:grpSp>
        <p:nvGrpSpPr>
          <p:cNvPr id="28" name="Group 103"/>
          <p:cNvGrpSpPr>
            <a:grpSpLocks/>
          </p:cNvGrpSpPr>
          <p:nvPr/>
        </p:nvGrpSpPr>
        <p:grpSpPr bwMode="auto">
          <a:xfrm>
            <a:off x="4725988" y="3783013"/>
            <a:ext cx="501650" cy="555625"/>
            <a:chOff x="4317" y="401"/>
            <a:chExt cx="316" cy="350"/>
          </a:xfrm>
        </p:grpSpPr>
        <p:pic>
          <p:nvPicPr>
            <p:cNvPr id="48143" name="Picture 55" descr="kw_skype_logo"/>
            <p:cNvPicPr>
              <a:picLocks noChangeAspect="1" noChangeArrowheads="1"/>
            </p:cNvPicPr>
            <p:nvPr/>
          </p:nvPicPr>
          <p:blipFill>
            <a:blip r:embed="rId2" cstate="print"/>
            <a:srcRect/>
            <a:stretch>
              <a:fillRect/>
            </a:stretch>
          </p:blipFill>
          <p:spPr bwMode="auto">
            <a:xfrm>
              <a:off x="4317" y="588"/>
              <a:ext cx="316" cy="163"/>
            </a:xfrm>
            <a:prstGeom prst="rect">
              <a:avLst/>
            </a:prstGeom>
            <a:noFill/>
            <a:ln w="9525">
              <a:noFill/>
              <a:miter lim="800000"/>
              <a:headEnd/>
              <a:tailEnd/>
            </a:ln>
          </p:spPr>
        </p:pic>
        <p:pic>
          <p:nvPicPr>
            <p:cNvPr id="48144" name="Picture 105" descr="desktop_computer_stylized_small"/>
            <p:cNvPicPr>
              <a:picLocks noChangeAspect="1" noChangeArrowheads="1"/>
            </p:cNvPicPr>
            <p:nvPr/>
          </p:nvPicPr>
          <p:blipFill>
            <a:blip r:embed="rId6" cstate="print"/>
            <a:srcRect/>
            <a:stretch>
              <a:fillRect/>
            </a:stretch>
          </p:blipFill>
          <p:spPr bwMode="auto">
            <a:xfrm flipH="1">
              <a:off x="4329" y="401"/>
              <a:ext cx="263" cy="280"/>
            </a:xfrm>
            <a:prstGeom prst="rect">
              <a:avLst/>
            </a:prstGeom>
            <a:noFill/>
            <a:ln w="9525">
              <a:noFill/>
              <a:miter lim="800000"/>
              <a:headEnd/>
              <a:tailEnd/>
            </a:ln>
          </p:spPr>
        </p:pic>
      </p:grpSp>
      <p:sp>
        <p:nvSpPr>
          <p:cNvPr id="162924" name="Line 108"/>
          <p:cNvSpPr>
            <a:spLocks noChangeShapeType="1"/>
          </p:cNvSpPr>
          <p:nvPr/>
        </p:nvSpPr>
        <p:spPr bwMode="auto">
          <a:xfrm>
            <a:off x="5049838" y="4198938"/>
            <a:ext cx="654050" cy="0"/>
          </a:xfrm>
          <a:prstGeom prst="line">
            <a:avLst/>
          </a:prstGeom>
          <a:noFill/>
          <a:ln w="19050">
            <a:solidFill>
              <a:srgbClr val="CC0000"/>
            </a:solidFill>
            <a:round/>
            <a:headEnd/>
            <a:tailEnd/>
          </a:ln>
        </p:spPr>
        <p:txBody>
          <a:bodyPr/>
          <a:lstStyle/>
          <a:p>
            <a:endParaRPr lang="el-GR"/>
          </a:p>
        </p:txBody>
      </p:sp>
      <p:sp>
        <p:nvSpPr>
          <p:cNvPr id="162933" name="Line 117"/>
          <p:cNvSpPr>
            <a:spLocks noChangeShapeType="1"/>
          </p:cNvSpPr>
          <p:nvPr/>
        </p:nvSpPr>
        <p:spPr bwMode="auto">
          <a:xfrm flipV="1">
            <a:off x="4995863" y="2722563"/>
            <a:ext cx="771525" cy="1066800"/>
          </a:xfrm>
          <a:prstGeom prst="line">
            <a:avLst/>
          </a:prstGeom>
          <a:noFill/>
          <a:ln w="38100">
            <a:solidFill>
              <a:srgbClr val="CC0000"/>
            </a:solidFill>
            <a:round/>
            <a:headEnd type="triangle" w="med" len="med"/>
            <a:tailEnd type="triangle" w="med" len="med"/>
          </a:ln>
        </p:spPr>
        <p:txBody>
          <a:bodyPr/>
          <a:lstStyle/>
          <a:p>
            <a:endParaRPr lang="el-GR"/>
          </a:p>
        </p:txBody>
      </p:sp>
      <p:sp>
        <p:nvSpPr>
          <p:cNvPr id="48140" name="Text Box 209"/>
          <p:cNvSpPr txBox="1">
            <a:spLocks noChangeArrowheads="1"/>
          </p:cNvSpPr>
          <p:nvPr/>
        </p:nvSpPr>
        <p:spPr bwMode="auto">
          <a:xfrm>
            <a:off x="190500" y="1228725"/>
            <a:ext cx="4335463" cy="4893647"/>
          </a:xfrm>
          <a:prstGeom prst="rect">
            <a:avLst/>
          </a:prstGeom>
          <a:noFill/>
          <a:ln w="9525">
            <a:noFill/>
            <a:miter lim="800000"/>
            <a:headEnd/>
            <a:tailEnd/>
          </a:ln>
        </p:spPr>
        <p:txBody>
          <a:bodyPr>
            <a:spAutoFit/>
          </a:bodyPr>
          <a:lstStyle/>
          <a:p>
            <a:pPr marL="342900" indent="-342900">
              <a:spcBef>
                <a:spcPct val="50000"/>
              </a:spcBef>
              <a:buClr>
                <a:schemeClr val="accent2"/>
              </a:buClr>
              <a:buFont typeface="Wingdings" pitchFamily="2" charset="2"/>
              <a:buNone/>
            </a:pPr>
            <a:r>
              <a:rPr lang="el-GR" sz="2200">
                <a:solidFill>
                  <a:srgbClr val="C00000"/>
                </a:solidFill>
                <a:latin typeface="Gill Sans Nova" panose="020B0602020104020203" pitchFamily="34" charset="0"/>
              </a:rPr>
              <a:t>Λειτουργία πελάτη </a:t>
            </a:r>
            <a:r>
              <a:rPr lang="en-US" sz="2200">
                <a:solidFill>
                  <a:srgbClr val="C00000"/>
                </a:solidFill>
                <a:latin typeface="Gill Sans Nova" panose="020B0602020104020203" pitchFamily="34" charset="0"/>
              </a:rPr>
              <a:t>skype</a:t>
            </a:r>
            <a:r>
              <a:rPr lang="el-GR" sz="2200">
                <a:solidFill>
                  <a:srgbClr val="C00000"/>
                </a:solidFill>
                <a:latin typeface="Gill Sans Nova" panose="020B0602020104020203" pitchFamily="34" charset="0"/>
              </a:rPr>
              <a:t>:</a:t>
            </a:r>
            <a:endParaRPr lang="en-US" sz="2200">
              <a:solidFill>
                <a:srgbClr val="C00000"/>
              </a:solidFill>
              <a:latin typeface="Gill Sans Nova" panose="020B0602020104020203" pitchFamily="34" charset="0"/>
            </a:endParaRP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Κάνει </a:t>
            </a:r>
            <a:r>
              <a:rPr lang="en-US" sz="2000">
                <a:latin typeface="Gill Sans Nova" panose="020B0602020104020203" pitchFamily="34" charset="0"/>
              </a:rPr>
              <a:t>log-in (username, password) </a:t>
            </a:r>
            <a:r>
              <a:rPr lang="el-GR" sz="2000">
                <a:latin typeface="Gill Sans Nova" panose="020B0602020104020203" pitchFamily="34" charset="0"/>
              </a:rPr>
              <a:t>στον κεντρικό </a:t>
            </a:r>
            <a:r>
              <a:rPr lang="en-US" sz="2000">
                <a:latin typeface="Gill Sans Nova" panose="020B0602020104020203" pitchFamily="34" charset="0"/>
              </a:rPr>
              <a:t>skype login server</a:t>
            </a:r>
            <a:endParaRPr lang="el-GR" sz="2000">
              <a:latin typeface="Gill Sans Nova" panose="020B0602020104020203" pitchFamily="34" charset="0"/>
            </a:endParaRP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Συνδέεται στο δίκτυο </a:t>
            </a:r>
            <a:r>
              <a:rPr lang="en-US" sz="2000">
                <a:latin typeface="Gill Sans Nova" panose="020B0602020104020203" pitchFamily="34" charset="0"/>
              </a:rPr>
              <a:t>skype</a:t>
            </a:r>
            <a:r>
              <a:rPr lang="el-GR" sz="2000">
                <a:latin typeface="Gill Sans Nova" panose="020B0602020104020203" pitchFamily="34" charset="0"/>
              </a:rPr>
              <a:t>, ερχόμενος σε επαφή με τα </a:t>
            </a:r>
            <a:r>
              <a:rPr lang="en-US" sz="2000">
                <a:latin typeface="Gill Sans Nova" panose="020B0602020104020203" pitchFamily="34" charset="0"/>
              </a:rPr>
              <a:t>SN (</a:t>
            </a:r>
            <a:r>
              <a:rPr lang="el-GR" sz="2000">
                <a:latin typeface="Gill Sans Nova" panose="020B0602020104020203" pitchFamily="34" charset="0"/>
              </a:rPr>
              <a:t>αποθηκευμένη </a:t>
            </a:r>
            <a:r>
              <a:rPr lang="en-US" sz="2000">
                <a:latin typeface="Gill Sans Nova" panose="020B0602020104020203" pitchFamily="34" charset="0"/>
              </a:rPr>
              <a:t>IP </a:t>
            </a:r>
            <a:r>
              <a:rPr lang="el-GR" sz="2000">
                <a:latin typeface="Gill Sans Nova" panose="020B0602020104020203" pitchFamily="34" charset="0"/>
              </a:rPr>
              <a:t>διεύθυνση) χρησιμοποιώντας </a:t>
            </a:r>
            <a:r>
              <a:rPr lang="en-US" sz="2000">
                <a:latin typeface="Gill Sans Nova" panose="020B0602020104020203" pitchFamily="34" charset="0"/>
              </a:rPr>
              <a:t>TCP</a:t>
            </a: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Αποκτά την </a:t>
            </a:r>
            <a:r>
              <a:rPr lang="en-US" sz="2000">
                <a:latin typeface="Gill Sans Nova" panose="020B0602020104020203" pitchFamily="34" charset="0"/>
              </a:rPr>
              <a:t>IP </a:t>
            </a:r>
            <a:r>
              <a:rPr lang="el-GR" sz="2000">
                <a:latin typeface="Gill Sans Nova" panose="020B0602020104020203" pitchFamily="34" charset="0"/>
              </a:rPr>
              <a:t>διεύθυνση του καλούμενου από τον </a:t>
            </a:r>
            <a:r>
              <a:rPr lang="en-US" sz="2000">
                <a:latin typeface="Gill Sans Nova" panose="020B0602020104020203" pitchFamily="34" charset="0"/>
              </a:rPr>
              <a:t>SN </a:t>
            </a:r>
            <a:r>
              <a:rPr lang="el-GR" sz="2000">
                <a:latin typeface="Gill Sans Nova" panose="020B0602020104020203" pitchFamily="34" charset="0"/>
              </a:rPr>
              <a:t>και το </a:t>
            </a:r>
            <a:r>
              <a:rPr lang="en-US" sz="2000">
                <a:latin typeface="Gill Sans Nova" panose="020B0602020104020203" pitchFamily="34" charset="0"/>
              </a:rPr>
              <a:t>SN </a:t>
            </a:r>
            <a:r>
              <a:rPr lang="el-GR" sz="2000">
                <a:latin typeface="Gill Sans Nova" panose="020B0602020104020203" pitchFamily="34" charset="0"/>
              </a:rPr>
              <a:t>δίκτυο επικάλυψης</a:t>
            </a:r>
          </a:p>
          <a:p>
            <a:pPr marL="342900" indent="-342900">
              <a:spcBef>
                <a:spcPct val="50000"/>
              </a:spcBef>
              <a:buClr>
                <a:schemeClr val="accent2"/>
              </a:buClr>
              <a:buFont typeface="Wingdings" pitchFamily="2" charset="2"/>
              <a:buAutoNum type="arabicPeriod"/>
            </a:pPr>
            <a:r>
              <a:rPr lang="el-GR" sz="2000">
                <a:latin typeface="Gill Sans Nova" panose="020B0602020104020203" pitchFamily="34" charset="0"/>
              </a:rPr>
              <a:t>Εκκινεί κλήση απευθείας στον καλούμενο</a:t>
            </a:r>
            <a:endParaRPr lang="en-US" sz="2000">
              <a:latin typeface="Gill Sans Nova" panose="020B0602020104020203" pitchFamily="34" charset="0"/>
            </a:endParaRPr>
          </a:p>
          <a:p>
            <a:pPr marL="342900" indent="-342900">
              <a:spcBef>
                <a:spcPct val="50000"/>
              </a:spcBef>
              <a:buClr>
                <a:schemeClr val="accent2"/>
              </a:buClr>
              <a:buFont typeface="Wingdings" pitchFamily="2" charset="2"/>
              <a:buAutoNum type="arabicPeriod"/>
            </a:pPr>
            <a:endParaRPr lang="el-GR" sz="2000">
              <a:latin typeface="Gill Sans Nova" panose="020B0602020104020203" pitchFamily="34" charset="0"/>
            </a:endParaRPr>
          </a:p>
        </p:txBody>
      </p:sp>
      <p:sp>
        <p:nvSpPr>
          <p:cNvPr id="128" name="Footer Placeholder 3">
            <a:extLst>
              <a:ext uri="{FF2B5EF4-FFF2-40B4-BE49-F238E27FC236}">
                <a16:creationId xmlns:a16="http://schemas.microsoft.com/office/drawing/2014/main" id="{AD468161-CA7B-4D3B-9E79-7C164141CEC4}"/>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29" name="Footer Placeholder 3">
            <a:extLst>
              <a:ext uri="{FF2B5EF4-FFF2-40B4-BE49-F238E27FC236}">
                <a16:creationId xmlns:a16="http://schemas.microsoft.com/office/drawing/2014/main" id="{134977AB-C8D2-4FB5-81AC-6863A6C69395}"/>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2928"/>
                                        </p:tgtEl>
                                        <p:attrNameLst>
                                          <p:attrName>style.visibility</p:attrName>
                                        </p:attrNameLst>
                                      </p:cBhvr>
                                      <p:to>
                                        <p:strVal val="visible"/>
                                      </p:to>
                                    </p:set>
                                    <p:animEffect transition="in" filter="dissolve">
                                      <p:cBhvr>
                                        <p:cTn id="7" dur="500"/>
                                        <p:tgtEl>
                                          <p:spTgt spid="162928"/>
                                        </p:tgtEl>
                                      </p:cBhvr>
                                    </p:animEffect>
                                  </p:childTnLst>
                                </p:cTn>
                              </p:par>
                              <p:par>
                                <p:cTn id="8" presetID="9" presetClass="exit" presetSubtype="0" fill="hold" grpId="1" nodeType="withEffect">
                                  <p:stCondLst>
                                    <p:cond delay="0"/>
                                  </p:stCondLst>
                                  <p:childTnLst>
                                    <p:animEffect transition="out" filter="dissolve">
                                      <p:cBhvr>
                                        <p:cTn id="9" dur="500"/>
                                        <p:tgtEl>
                                          <p:spTgt spid="162928"/>
                                        </p:tgtEl>
                                      </p:cBhvr>
                                    </p:animEffect>
                                    <p:set>
                                      <p:cBhvr>
                                        <p:cTn id="10" dur="1" fill="hold">
                                          <p:stCondLst>
                                            <p:cond delay="499"/>
                                          </p:stCondLst>
                                        </p:cTn>
                                        <p:tgtEl>
                                          <p:spTgt spid="162928"/>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62930"/>
                                        </p:tgtEl>
                                        <p:attrNameLst>
                                          <p:attrName>style.visibility</p:attrName>
                                        </p:attrNameLst>
                                      </p:cBhvr>
                                      <p:to>
                                        <p:strVal val="visible"/>
                                      </p:to>
                                    </p:set>
                                    <p:animEffect transition="in" filter="wipe(left)">
                                      <p:cBhvr>
                                        <p:cTn id="13" dur="1000"/>
                                        <p:tgtEl>
                                          <p:spTgt spid="16293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2932"/>
                                        </p:tgtEl>
                                        <p:attrNameLst>
                                          <p:attrName>style.visibility</p:attrName>
                                        </p:attrNameLst>
                                      </p:cBhvr>
                                      <p:to>
                                        <p:strVal val="visible"/>
                                      </p:to>
                                    </p:set>
                                    <p:animEffect transition="in" filter="wipe(left)">
                                      <p:cBhvr>
                                        <p:cTn id="17" dur="500"/>
                                        <p:tgtEl>
                                          <p:spTgt spid="1629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2931"/>
                                        </p:tgtEl>
                                        <p:attrNameLst>
                                          <p:attrName>style.visibility</p:attrName>
                                        </p:attrNameLst>
                                      </p:cBhvr>
                                      <p:to>
                                        <p:strVal val="visible"/>
                                      </p:to>
                                    </p:set>
                                    <p:animEffect transition="in" filter="wipe(down)">
                                      <p:cBhvr>
                                        <p:cTn id="20" dur="500"/>
                                        <p:tgtEl>
                                          <p:spTgt spid="1629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162930"/>
                                        </p:tgtEl>
                                      </p:cBhvr>
                                    </p:animEffect>
                                    <p:set>
                                      <p:cBhvr>
                                        <p:cTn id="25" dur="1" fill="hold">
                                          <p:stCondLst>
                                            <p:cond delay="499"/>
                                          </p:stCondLst>
                                        </p:cTn>
                                        <p:tgtEl>
                                          <p:spTgt spid="162930"/>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162931"/>
                                        </p:tgtEl>
                                      </p:cBhvr>
                                    </p:animEffect>
                                    <p:set>
                                      <p:cBhvr>
                                        <p:cTn id="28" dur="1" fill="hold">
                                          <p:stCondLst>
                                            <p:cond delay="499"/>
                                          </p:stCondLst>
                                        </p:cTn>
                                        <p:tgtEl>
                                          <p:spTgt spid="162931"/>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162932"/>
                                        </p:tgtEl>
                                      </p:cBhvr>
                                    </p:animEffect>
                                    <p:set>
                                      <p:cBhvr>
                                        <p:cTn id="31" dur="1" fill="hold">
                                          <p:stCondLst>
                                            <p:cond delay="499"/>
                                          </p:stCondLst>
                                        </p:cTn>
                                        <p:tgtEl>
                                          <p:spTgt spid="16293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62924"/>
                                        </p:tgtEl>
                                        <p:attrNameLst>
                                          <p:attrName>style.visibility</p:attrName>
                                        </p:attrNameLst>
                                      </p:cBhvr>
                                      <p:to>
                                        <p:strVal val="visible"/>
                                      </p:to>
                                    </p:set>
                                    <p:animEffect transition="in" filter="dissolve">
                                      <p:cBhvr>
                                        <p:cTn id="41" dur="500"/>
                                        <p:tgtEl>
                                          <p:spTgt spid="162924"/>
                                        </p:tgtEl>
                                      </p:cBhvr>
                                    </p:animEffect>
                                  </p:childTnLst>
                                </p:cTn>
                              </p:par>
                              <p:par>
                                <p:cTn id="42" presetID="9" presetClass="exit" presetSubtype="0" fill="hold" grpId="1" nodeType="withEffect">
                                  <p:stCondLst>
                                    <p:cond delay="0"/>
                                  </p:stCondLst>
                                  <p:childTnLst>
                                    <p:animEffect transition="out" filter="dissolve">
                                      <p:cBhvr>
                                        <p:cTn id="43" dur="500"/>
                                        <p:tgtEl>
                                          <p:spTgt spid="162924"/>
                                        </p:tgtEl>
                                      </p:cBhvr>
                                    </p:animEffect>
                                    <p:set>
                                      <p:cBhvr>
                                        <p:cTn id="44" dur="1" fill="hold">
                                          <p:stCondLst>
                                            <p:cond delay="499"/>
                                          </p:stCondLst>
                                        </p:cTn>
                                        <p:tgtEl>
                                          <p:spTgt spid="162924"/>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62933"/>
                                        </p:tgtEl>
                                        <p:attrNameLst>
                                          <p:attrName>style.visibility</p:attrName>
                                        </p:attrNameLst>
                                      </p:cBhvr>
                                      <p:to>
                                        <p:strVal val="visible"/>
                                      </p:to>
                                    </p:set>
                                    <p:animEffect transition="in" filter="dissolve">
                                      <p:cBhvr>
                                        <p:cTn id="47" dur="500"/>
                                        <p:tgtEl>
                                          <p:spTgt spid="16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28" grpId="0" animBg="1"/>
      <p:bldP spid="162928" grpId="1" animBg="1"/>
      <p:bldP spid="162930" grpId="0" animBg="1"/>
      <p:bldP spid="162930" grpId="1" animBg="1"/>
      <p:bldP spid="162931" grpId="0" animBg="1"/>
      <p:bldP spid="162931" grpId="1" animBg="1"/>
      <p:bldP spid="162932" grpId="0" animBg="1"/>
      <p:bldP spid="162932" grpId="1" animBg="1"/>
      <p:bldP spid="162924" grpId="0" animBg="1"/>
      <p:bldP spid="162924" grpId="1" animBg="1"/>
      <p:bldP spid="1629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a:t>Skype: NAT</a:t>
            </a:r>
            <a:endParaRPr lang="el-GR"/>
          </a:p>
        </p:txBody>
      </p:sp>
      <p:grpSp>
        <p:nvGrpSpPr>
          <p:cNvPr id="49155" name="Group 192"/>
          <p:cNvGrpSpPr>
            <a:grpSpLocks/>
          </p:cNvGrpSpPr>
          <p:nvPr/>
        </p:nvGrpSpPr>
        <p:grpSpPr bwMode="auto">
          <a:xfrm>
            <a:off x="4969254" y="1392348"/>
            <a:ext cx="3976688" cy="4435475"/>
            <a:chOff x="2983" y="844"/>
            <a:chExt cx="2505" cy="2794"/>
          </a:xfrm>
        </p:grpSpPr>
        <p:sp>
          <p:nvSpPr>
            <p:cNvPr id="49167" name="Line 193"/>
            <p:cNvSpPr>
              <a:spLocks noChangeShapeType="1"/>
            </p:cNvSpPr>
            <p:nvPr/>
          </p:nvSpPr>
          <p:spPr bwMode="auto">
            <a:xfrm>
              <a:off x="3785" y="2537"/>
              <a:ext cx="790" cy="377"/>
            </a:xfrm>
            <a:prstGeom prst="line">
              <a:avLst/>
            </a:prstGeom>
            <a:noFill/>
            <a:ln w="28575">
              <a:solidFill>
                <a:srgbClr val="CC0000"/>
              </a:solidFill>
              <a:round/>
              <a:headEnd/>
              <a:tailEnd/>
            </a:ln>
          </p:spPr>
          <p:txBody>
            <a:bodyPr/>
            <a:lstStyle/>
            <a:p>
              <a:endParaRPr lang="el-GR"/>
            </a:p>
          </p:txBody>
        </p:sp>
        <p:sp>
          <p:nvSpPr>
            <p:cNvPr id="49168" name="Line 194"/>
            <p:cNvSpPr>
              <a:spLocks noChangeShapeType="1"/>
            </p:cNvSpPr>
            <p:nvPr/>
          </p:nvSpPr>
          <p:spPr bwMode="auto">
            <a:xfrm>
              <a:off x="4293" y="1879"/>
              <a:ext cx="419" cy="850"/>
            </a:xfrm>
            <a:prstGeom prst="line">
              <a:avLst/>
            </a:prstGeom>
            <a:noFill/>
            <a:ln w="28575">
              <a:solidFill>
                <a:srgbClr val="CC0000"/>
              </a:solidFill>
              <a:round/>
              <a:headEnd/>
              <a:tailEnd/>
            </a:ln>
          </p:spPr>
          <p:txBody>
            <a:bodyPr/>
            <a:lstStyle/>
            <a:p>
              <a:endParaRPr lang="el-GR"/>
            </a:p>
          </p:txBody>
        </p:sp>
        <p:sp>
          <p:nvSpPr>
            <p:cNvPr id="49169" name="Line 195"/>
            <p:cNvSpPr>
              <a:spLocks noChangeShapeType="1"/>
            </p:cNvSpPr>
            <p:nvPr/>
          </p:nvSpPr>
          <p:spPr bwMode="auto">
            <a:xfrm flipH="1">
              <a:off x="3806" y="1790"/>
              <a:ext cx="418" cy="603"/>
            </a:xfrm>
            <a:prstGeom prst="line">
              <a:avLst/>
            </a:prstGeom>
            <a:noFill/>
            <a:ln w="28575">
              <a:solidFill>
                <a:srgbClr val="CC0000"/>
              </a:solidFill>
              <a:round/>
              <a:headEnd/>
              <a:tailEnd/>
            </a:ln>
          </p:spPr>
          <p:txBody>
            <a:bodyPr/>
            <a:lstStyle/>
            <a:p>
              <a:endParaRPr lang="el-GR"/>
            </a:p>
          </p:txBody>
        </p:sp>
        <p:grpSp>
          <p:nvGrpSpPr>
            <p:cNvPr id="49170" name="Group 196"/>
            <p:cNvGrpSpPr>
              <a:grpSpLocks/>
            </p:cNvGrpSpPr>
            <p:nvPr/>
          </p:nvGrpSpPr>
          <p:grpSpPr bwMode="auto">
            <a:xfrm>
              <a:off x="3783" y="1106"/>
              <a:ext cx="786" cy="717"/>
              <a:chOff x="3783" y="1106"/>
              <a:chExt cx="786" cy="717"/>
            </a:xfrm>
          </p:grpSpPr>
          <p:sp>
            <p:nvSpPr>
              <p:cNvPr id="49242" name="Line 63"/>
              <p:cNvSpPr>
                <a:spLocks noChangeShapeType="1"/>
              </p:cNvSpPr>
              <p:nvPr/>
            </p:nvSpPr>
            <p:spPr bwMode="auto">
              <a:xfrm>
                <a:off x="3783" y="1578"/>
                <a:ext cx="401" cy="227"/>
              </a:xfrm>
              <a:prstGeom prst="line">
                <a:avLst/>
              </a:prstGeom>
              <a:noFill/>
              <a:ln w="9525">
                <a:solidFill>
                  <a:schemeClr val="tx1"/>
                </a:solidFill>
                <a:round/>
                <a:headEnd/>
                <a:tailEnd/>
              </a:ln>
            </p:spPr>
            <p:txBody>
              <a:bodyPr/>
              <a:lstStyle/>
              <a:p>
                <a:endParaRPr lang="el-GR"/>
              </a:p>
            </p:txBody>
          </p:sp>
          <p:sp>
            <p:nvSpPr>
              <p:cNvPr id="49243" name="Line 64"/>
              <p:cNvSpPr>
                <a:spLocks noChangeShapeType="1"/>
              </p:cNvSpPr>
              <p:nvPr/>
            </p:nvSpPr>
            <p:spPr bwMode="auto">
              <a:xfrm>
                <a:off x="3905" y="1211"/>
                <a:ext cx="314" cy="612"/>
              </a:xfrm>
              <a:prstGeom prst="line">
                <a:avLst/>
              </a:prstGeom>
              <a:noFill/>
              <a:ln w="9525">
                <a:solidFill>
                  <a:schemeClr val="tx1"/>
                </a:solidFill>
                <a:round/>
                <a:headEnd/>
                <a:tailEnd/>
              </a:ln>
            </p:spPr>
            <p:txBody>
              <a:bodyPr/>
              <a:lstStyle/>
              <a:p>
                <a:endParaRPr lang="el-GR"/>
              </a:p>
            </p:txBody>
          </p:sp>
          <p:sp>
            <p:nvSpPr>
              <p:cNvPr id="49244" name="Line 65"/>
              <p:cNvSpPr>
                <a:spLocks noChangeShapeType="1"/>
              </p:cNvSpPr>
              <p:nvPr/>
            </p:nvSpPr>
            <p:spPr bwMode="auto">
              <a:xfrm flipH="1">
                <a:off x="4194" y="1106"/>
                <a:ext cx="9" cy="699"/>
              </a:xfrm>
              <a:prstGeom prst="line">
                <a:avLst/>
              </a:prstGeom>
              <a:noFill/>
              <a:ln w="9525">
                <a:solidFill>
                  <a:schemeClr val="tx1"/>
                </a:solidFill>
                <a:round/>
                <a:headEnd/>
                <a:tailEnd/>
              </a:ln>
            </p:spPr>
            <p:txBody>
              <a:bodyPr/>
              <a:lstStyle/>
              <a:p>
                <a:endParaRPr lang="el-GR"/>
              </a:p>
            </p:txBody>
          </p:sp>
          <p:sp>
            <p:nvSpPr>
              <p:cNvPr id="49245" name="Line 66"/>
              <p:cNvSpPr>
                <a:spLocks noChangeShapeType="1"/>
              </p:cNvSpPr>
              <p:nvPr/>
            </p:nvSpPr>
            <p:spPr bwMode="auto">
              <a:xfrm flipH="1">
                <a:off x="4194" y="1210"/>
                <a:ext cx="375" cy="604"/>
              </a:xfrm>
              <a:prstGeom prst="line">
                <a:avLst/>
              </a:prstGeom>
              <a:noFill/>
              <a:ln w="9525">
                <a:solidFill>
                  <a:schemeClr val="tx1"/>
                </a:solidFill>
                <a:round/>
                <a:headEnd/>
                <a:tailEnd/>
              </a:ln>
            </p:spPr>
            <p:txBody>
              <a:bodyPr/>
              <a:lstStyle/>
              <a:p>
                <a:endParaRPr lang="el-GR"/>
              </a:p>
            </p:txBody>
          </p:sp>
        </p:grpSp>
        <p:grpSp>
          <p:nvGrpSpPr>
            <p:cNvPr id="49171" name="Group 201"/>
            <p:cNvGrpSpPr>
              <a:grpSpLocks/>
            </p:cNvGrpSpPr>
            <p:nvPr/>
          </p:nvGrpSpPr>
          <p:grpSpPr bwMode="auto">
            <a:xfrm>
              <a:off x="3552" y="844"/>
              <a:ext cx="1516" cy="876"/>
              <a:chOff x="2089" y="3444"/>
              <a:chExt cx="1516" cy="876"/>
            </a:xfrm>
          </p:grpSpPr>
          <p:pic>
            <p:nvPicPr>
              <p:cNvPr id="49221" name="Picture 55" descr="kw_skype_logo"/>
              <p:cNvPicPr>
                <a:picLocks noChangeAspect="1" noChangeArrowheads="1"/>
              </p:cNvPicPr>
              <p:nvPr/>
            </p:nvPicPr>
            <p:blipFill>
              <a:blip r:embed="rId2" cstate="print"/>
              <a:srcRect/>
              <a:stretch>
                <a:fillRect/>
              </a:stretch>
            </p:blipFill>
            <p:spPr bwMode="auto">
              <a:xfrm>
                <a:off x="2109" y="4157"/>
                <a:ext cx="316" cy="163"/>
              </a:xfrm>
              <a:prstGeom prst="rect">
                <a:avLst/>
              </a:prstGeom>
              <a:noFill/>
              <a:ln w="9525">
                <a:noFill/>
                <a:miter lim="800000"/>
                <a:headEnd/>
                <a:tailEnd/>
              </a:ln>
            </p:spPr>
          </p:pic>
          <p:grpSp>
            <p:nvGrpSpPr>
              <p:cNvPr id="49222" name="Group 203"/>
              <p:cNvGrpSpPr>
                <a:grpSpLocks/>
              </p:cNvGrpSpPr>
              <p:nvPr/>
            </p:nvGrpSpPr>
            <p:grpSpPr bwMode="auto">
              <a:xfrm>
                <a:off x="2089" y="3444"/>
                <a:ext cx="1516" cy="787"/>
                <a:chOff x="2089" y="3444"/>
                <a:chExt cx="1516" cy="787"/>
              </a:xfrm>
            </p:grpSpPr>
            <p:pic>
              <p:nvPicPr>
                <p:cNvPr id="49223" name="Picture 55" descr="kw_skype_logo"/>
                <p:cNvPicPr>
                  <a:picLocks noChangeAspect="1" noChangeArrowheads="1"/>
                </p:cNvPicPr>
                <p:nvPr/>
              </p:nvPicPr>
              <p:blipFill>
                <a:blip r:embed="rId2" cstate="print"/>
                <a:srcRect/>
                <a:stretch>
                  <a:fillRect/>
                </a:stretch>
              </p:blipFill>
              <p:spPr bwMode="auto">
                <a:xfrm>
                  <a:off x="3213" y="3904"/>
                  <a:ext cx="316" cy="163"/>
                </a:xfrm>
                <a:prstGeom prst="rect">
                  <a:avLst/>
                </a:prstGeom>
                <a:noFill/>
                <a:ln w="9525">
                  <a:noFill/>
                  <a:miter lim="800000"/>
                  <a:headEnd/>
                  <a:tailEnd/>
                </a:ln>
              </p:spPr>
            </p:pic>
            <p:pic>
              <p:nvPicPr>
                <p:cNvPr id="49224" name="Picture 55" descr="kw_skype_logo"/>
                <p:cNvPicPr>
                  <a:picLocks noChangeAspect="1" noChangeArrowheads="1"/>
                </p:cNvPicPr>
                <p:nvPr/>
              </p:nvPicPr>
              <p:blipFill>
                <a:blip r:embed="rId2" cstate="print"/>
                <a:srcRect/>
                <a:stretch>
                  <a:fillRect/>
                </a:stretch>
              </p:blipFill>
              <p:spPr bwMode="auto">
                <a:xfrm>
                  <a:off x="2973" y="3739"/>
                  <a:ext cx="316" cy="163"/>
                </a:xfrm>
                <a:prstGeom prst="rect">
                  <a:avLst/>
                </a:prstGeom>
                <a:noFill/>
                <a:ln w="9525">
                  <a:noFill/>
                  <a:miter lim="800000"/>
                  <a:headEnd/>
                  <a:tailEnd/>
                </a:ln>
              </p:spPr>
            </p:pic>
            <p:pic>
              <p:nvPicPr>
                <p:cNvPr id="49225" name="Picture 55" descr="kw_skype_logo"/>
                <p:cNvPicPr>
                  <a:picLocks noChangeAspect="1" noChangeArrowheads="1"/>
                </p:cNvPicPr>
                <p:nvPr/>
              </p:nvPicPr>
              <p:blipFill>
                <a:blip r:embed="rId2" cstate="print"/>
                <a:srcRect/>
                <a:stretch>
                  <a:fillRect/>
                </a:stretch>
              </p:blipFill>
              <p:spPr bwMode="auto">
                <a:xfrm>
                  <a:off x="2609" y="3677"/>
                  <a:ext cx="316" cy="163"/>
                </a:xfrm>
                <a:prstGeom prst="rect">
                  <a:avLst/>
                </a:prstGeom>
                <a:noFill/>
                <a:ln w="9525">
                  <a:noFill/>
                  <a:miter lim="800000"/>
                  <a:headEnd/>
                  <a:tailEnd/>
                </a:ln>
              </p:spPr>
            </p:pic>
            <p:pic>
              <p:nvPicPr>
                <p:cNvPr id="49226" name="Picture 55" descr="kw_skype_logo"/>
                <p:cNvPicPr>
                  <a:picLocks noChangeAspect="1" noChangeArrowheads="1"/>
                </p:cNvPicPr>
                <p:nvPr/>
              </p:nvPicPr>
              <p:blipFill>
                <a:blip r:embed="rId2" cstate="print"/>
                <a:srcRect/>
                <a:stretch>
                  <a:fillRect/>
                </a:stretch>
              </p:blipFill>
              <p:spPr bwMode="auto">
                <a:xfrm>
                  <a:off x="2267" y="3760"/>
                  <a:ext cx="316" cy="163"/>
                </a:xfrm>
                <a:prstGeom prst="rect">
                  <a:avLst/>
                </a:prstGeom>
                <a:noFill/>
                <a:ln w="9525">
                  <a:noFill/>
                  <a:miter lim="800000"/>
                  <a:headEnd/>
                  <a:tailEnd/>
                </a:ln>
              </p:spPr>
            </p:pic>
            <p:grpSp>
              <p:nvGrpSpPr>
                <p:cNvPr id="49227" name="Group 208"/>
                <p:cNvGrpSpPr>
                  <a:grpSpLocks/>
                </p:cNvGrpSpPr>
                <p:nvPr/>
              </p:nvGrpSpPr>
              <p:grpSpPr bwMode="auto">
                <a:xfrm flipH="1">
                  <a:off x="3275" y="3678"/>
                  <a:ext cx="330" cy="295"/>
                  <a:chOff x="-44" y="1473"/>
                  <a:chExt cx="981" cy="1105"/>
                </a:xfrm>
              </p:grpSpPr>
              <p:pic>
                <p:nvPicPr>
                  <p:cNvPr id="49240" name="Picture 209"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41" name="Freeform 21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28" name="Group 211"/>
                <p:cNvGrpSpPr>
                  <a:grpSpLocks/>
                </p:cNvGrpSpPr>
                <p:nvPr/>
              </p:nvGrpSpPr>
              <p:grpSpPr bwMode="auto">
                <a:xfrm flipH="1">
                  <a:off x="2986" y="3519"/>
                  <a:ext cx="330" cy="295"/>
                  <a:chOff x="-44" y="1473"/>
                  <a:chExt cx="981" cy="1105"/>
                </a:xfrm>
              </p:grpSpPr>
              <p:pic>
                <p:nvPicPr>
                  <p:cNvPr id="49238" name="Picture 212"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9" name="Freeform 21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29" name="Group 214"/>
                <p:cNvGrpSpPr>
                  <a:grpSpLocks/>
                </p:cNvGrpSpPr>
                <p:nvPr/>
              </p:nvGrpSpPr>
              <p:grpSpPr bwMode="auto">
                <a:xfrm>
                  <a:off x="2575" y="3444"/>
                  <a:ext cx="330" cy="295"/>
                  <a:chOff x="-44" y="1473"/>
                  <a:chExt cx="981" cy="1105"/>
                </a:xfrm>
              </p:grpSpPr>
              <p:pic>
                <p:nvPicPr>
                  <p:cNvPr id="49236" name="Picture 215"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7" name="Freeform 21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30" name="Group 217"/>
                <p:cNvGrpSpPr>
                  <a:grpSpLocks/>
                </p:cNvGrpSpPr>
                <p:nvPr/>
              </p:nvGrpSpPr>
              <p:grpSpPr bwMode="auto">
                <a:xfrm>
                  <a:off x="2246" y="3554"/>
                  <a:ext cx="330" cy="295"/>
                  <a:chOff x="-44" y="1473"/>
                  <a:chExt cx="981" cy="1105"/>
                </a:xfrm>
              </p:grpSpPr>
              <p:pic>
                <p:nvPicPr>
                  <p:cNvPr id="49234" name="Picture 218"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5" name="Freeform 21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31" name="Group 220"/>
                <p:cNvGrpSpPr>
                  <a:grpSpLocks/>
                </p:cNvGrpSpPr>
                <p:nvPr/>
              </p:nvGrpSpPr>
              <p:grpSpPr bwMode="auto">
                <a:xfrm>
                  <a:off x="2089" y="3936"/>
                  <a:ext cx="330" cy="295"/>
                  <a:chOff x="-44" y="1473"/>
                  <a:chExt cx="981" cy="1105"/>
                </a:xfrm>
              </p:grpSpPr>
              <p:pic>
                <p:nvPicPr>
                  <p:cNvPr id="49232" name="Picture 221"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49233" name="Freeform 22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sp>
          <p:nvSpPr>
            <p:cNvPr id="49172" name="Line 67"/>
            <p:cNvSpPr>
              <a:spLocks noChangeShapeType="1"/>
            </p:cNvSpPr>
            <p:nvPr/>
          </p:nvSpPr>
          <p:spPr bwMode="auto">
            <a:xfrm flipH="1">
              <a:off x="4211" y="1436"/>
              <a:ext cx="602" cy="412"/>
            </a:xfrm>
            <a:prstGeom prst="line">
              <a:avLst/>
            </a:prstGeom>
            <a:noFill/>
            <a:ln w="9525">
              <a:solidFill>
                <a:schemeClr val="tx1"/>
              </a:solidFill>
              <a:round/>
              <a:headEnd/>
              <a:tailEnd/>
            </a:ln>
          </p:spPr>
          <p:txBody>
            <a:bodyPr/>
            <a:lstStyle/>
            <a:p>
              <a:endParaRPr lang="el-GR"/>
            </a:p>
          </p:txBody>
        </p:sp>
        <p:pic>
          <p:nvPicPr>
            <p:cNvPr id="49173" name="Picture 55" descr="kw_skype_logo"/>
            <p:cNvPicPr>
              <a:picLocks noChangeAspect="1" noChangeArrowheads="1"/>
            </p:cNvPicPr>
            <p:nvPr/>
          </p:nvPicPr>
          <p:blipFill>
            <a:blip r:embed="rId2" cstate="print"/>
            <a:srcRect/>
            <a:stretch>
              <a:fillRect/>
            </a:stretch>
          </p:blipFill>
          <p:spPr bwMode="auto">
            <a:xfrm>
              <a:off x="3974" y="1813"/>
              <a:ext cx="494" cy="214"/>
            </a:xfrm>
            <a:prstGeom prst="rect">
              <a:avLst/>
            </a:prstGeom>
            <a:noFill/>
            <a:ln w="9525">
              <a:noFill/>
              <a:miter lim="800000"/>
              <a:headEnd/>
              <a:tailEnd/>
            </a:ln>
          </p:spPr>
        </p:pic>
        <p:grpSp>
          <p:nvGrpSpPr>
            <p:cNvPr id="49174" name="Group 225"/>
            <p:cNvGrpSpPr>
              <a:grpSpLocks/>
            </p:cNvGrpSpPr>
            <p:nvPr/>
          </p:nvGrpSpPr>
          <p:grpSpPr bwMode="auto">
            <a:xfrm>
              <a:off x="3948" y="1529"/>
              <a:ext cx="460" cy="405"/>
              <a:chOff x="-44" y="1473"/>
              <a:chExt cx="981" cy="1105"/>
            </a:xfrm>
          </p:grpSpPr>
          <p:pic>
            <p:nvPicPr>
              <p:cNvPr id="49219" name="Picture 226"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220" name="Freeform 227"/>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75" name="Group 228"/>
            <p:cNvGrpSpPr>
              <a:grpSpLocks/>
            </p:cNvGrpSpPr>
            <p:nvPr/>
          </p:nvGrpSpPr>
          <p:grpSpPr bwMode="auto">
            <a:xfrm>
              <a:off x="4156" y="2584"/>
              <a:ext cx="1332" cy="1054"/>
              <a:chOff x="4156" y="2584"/>
              <a:chExt cx="1332" cy="1054"/>
            </a:xfrm>
          </p:grpSpPr>
          <p:sp>
            <p:nvSpPr>
              <p:cNvPr id="49195" name="Line 64"/>
              <p:cNvSpPr>
                <a:spLocks noChangeShapeType="1"/>
              </p:cNvSpPr>
              <p:nvPr/>
            </p:nvSpPr>
            <p:spPr bwMode="auto">
              <a:xfrm flipV="1">
                <a:off x="4344" y="2872"/>
                <a:ext cx="287" cy="478"/>
              </a:xfrm>
              <a:prstGeom prst="line">
                <a:avLst/>
              </a:prstGeom>
              <a:noFill/>
              <a:ln w="9525">
                <a:solidFill>
                  <a:schemeClr val="tx1"/>
                </a:solidFill>
                <a:round/>
                <a:headEnd/>
                <a:tailEnd/>
              </a:ln>
            </p:spPr>
            <p:txBody>
              <a:bodyPr/>
              <a:lstStyle/>
              <a:p>
                <a:endParaRPr lang="el-GR"/>
              </a:p>
            </p:txBody>
          </p:sp>
          <p:sp>
            <p:nvSpPr>
              <p:cNvPr id="49196" name="Line 65"/>
              <p:cNvSpPr>
                <a:spLocks noChangeShapeType="1"/>
              </p:cNvSpPr>
              <p:nvPr/>
            </p:nvSpPr>
            <p:spPr bwMode="auto">
              <a:xfrm flipH="1" flipV="1">
                <a:off x="4606" y="2861"/>
                <a:ext cx="166" cy="508"/>
              </a:xfrm>
              <a:prstGeom prst="line">
                <a:avLst/>
              </a:prstGeom>
              <a:noFill/>
              <a:ln w="9525">
                <a:solidFill>
                  <a:schemeClr val="tx1"/>
                </a:solidFill>
                <a:round/>
                <a:headEnd/>
                <a:tailEnd/>
              </a:ln>
            </p:spPr>
            <p:txBody>
              <a:bodyPr/>
              <a:lstStyle/>
              <a:p>
                <a:endParaRPr lang="el-GR"/>
              </a:p>
            </p:txBody>
          </p:sp>
          <p:sp>
            <p:nvSpPr>
              <p:cNvPr id="49197" name="Line 66"/>
              <p:cNvSpPr>
                <a:spLocks noChangeShapeType="1"/>
              </p:cNvSpPr>
              <p:nvPr/>
            </p:nvSpPr>
            <p:spPr bwMode="auto">
              <a:xfrm flipH="1" flipV="1">
                <a:off x="4647" y="2897"/>
                <a:ext cx="396" cy="294"/>
              </a:xfrm>
              <a:prstGeom prst="line">
                <a:avLst/>
              </a:prstGeom>
              <a:noFill/>
              <a:ln w="9525">
                <a:solidFill>
                  <a:schemeClr val="tx1"/>
                </a:solidFill>
                <a:round/>
                <a:headEnd/>
                <a:tailEnd/>
              </a:ln>
            </p:spPr>
            <p:txBody>
              <a:bodyPr/>
              <a:lstStyle/>
              <a:p>
                <a:endParaRPr lang="el-GR"/>
              </a:p>
            </p:txBody>
          </p:sp>
          <p:sp>
            <p:nvSpPr>
              <p:cNvPr id="49198" name="Line 67"/>
              <p:cNvSpPr>
                <a:spLocks noChangeShapeType="1"/>
              </p:cNvSpPr>
              <p:nvPr/>
            </p:nvSpPr>
            <p:spPr bwMode="auto">
              <a:xfrm flipH="1">
                <a:off x="4630" y="2896"/>
                <a:ext cx="548" cy="1"/>
              </a:xfrm>
              <a:prstGeom prst="line">
                <a:avLst/>
              </a:prstGeom>
              <a:noFill/>
              <a:ln w="9525">
                <a:solidFill>
                  <a:schemeClr val="tx1"/>
                </a:solidFill>
                <a:round/>
                <a:headEnd/>
                <a:tailEnd/>
              </a:ln>
            </p:spPr>
            <p:txBody>
              <a:bodyPr/>
              <a:lstStyle/>
              <a:p>
                <a:endParaRPr lang="el-GR"/>
              </a:p>
            </p:txBody>
          </p:sp>
          <p:pic>
            <p:nvPicPr>
              <p:cNvPr id="49199" name="Picture 55" descr="kw_skype_logo"/>
              <p:cNvPicPr>
                <a:picLocks noChangeAspect="1" noChangeArrowheads="1"/>
              </p:cNvPicPr>
              <p:nvPr/>
            </p:nvPicPr>
            <p:blipFill>
              <a:blip r:embed="rId2" cstate="print"/>
              <a:srcRect/>
              <a:stretch>
                <a:fillRect/>
              </a:stretch>
            </p:blipFill>
            <p:spPr bwMode="auto">
              <a:xfrm>
                <a:off x="4379" y="2883"/>
                <a:ext cx="494" cy="214"/>
              </a:xfrm>
              <a:prstGeom prst="rect">
                <a:avLst/>
              </a:prstGeom>
              <a:noFill/>
              <a:ln w="9525">
                <a:noFill/>
                <a:miter lim="800000"/>
                <a:headEnd/>
                <a:tailEnd/>
              </a:ln>
            </p:spPr>
          </p:pic>
          <p:pic>
            <p:nvPicPr>
              <p:cNvPr id="49200" name="Picture 55" descr="kw_skype_logo"/>
              <p:cNvPicPr>
                <a:picLocks noChangeAspect="1" noChangeArrowheads="1"/>
              </p:cNvPicPr>
              <p:nvPr/>
            </p:nvPicPr>
            <p:blipFill>
              <a:blip r:embed="rId2" cstate="print"/>
              <a:srcRect/>
              <a:stretch>
                <a:fillRect/>
              </a:stretch>
            </p:blipFill>
            <p:spPr bwMode="auto">
              <a:xfrm>
                <a:off x="5099" y="2878"/>
                <a:ext cx="316" cy="163"/>
              </a:xfrm>
              <a:prstGeom prst="rect">
                <a:avLst/>
              </a:prstGeom>
              <a:noFill/>
              <a:ln w="9525">
                <a:noFill/>
                <a:miter lim="800000"/>
                <a:headEnd/>
                <a:tailEnd/>
              </a:ln>
            </p:spPr>
          </p:pic>
          <p:pic>
            <p:nvPicPr>
              <p:cNvPr id="49201" name="Picture 55" descr="kw_skype_logo"/>
              <p:cNvPicPr>
                <a:picLocks noChangeAspect="1" noChangeArrowheads="1"/>
              </p:cNvPicPr>
              <p:nvPr/>
            </p:nvPicPr>
            <p:blipFill>
              <a:blip r:embed="rId2" cstate="print"/>
              <a:srcRect/>
              <a:stretch>
                <a:fillRect/>
              </a:stretch>
            </p:blipFill>
            <p:spPr bwMode="auto">
              <a:xfrm>
                <a:off x="4989" y="3283"/>
                <a:ext cx="316" cy="163"/>
              </a:xfrm>
              <a:prstGeom prst="rect">
                <a:avLst/>
              </a:prstGeom>
              <a:noFill/>
              <a:ln w="9525">
                <a:noFill/>
                <a:miter lim="800000"/>
                <a:headEnd/>
                <a:tailEnd/>
              </a:ln>
            </p:spPr>
          </p:pic>
          <p:pic>
            <p:nvPicPr>
              <p:cNvPr id="49202" name="Picture 55" descr="kw_skype_logo"/>
              <p:cNvPicPr>
                <a:picLocks noChangeAspect="1" noChangeArrowheads="1"/>
              </p:cNvPicPr>
              <p:nvPr/>
            </p:nvPicPr>
            <p:blipFill>
              <a:blip r:embed="rId2" cstate="print"/>
              <a:srcRect/>
              <a:stretch>
                <a:fillRect/>
              </a:stretch>
            </p:blipFill>
            <p:spPr bwMode="auto">
              <a:xfrm>
                <a:off x="4653" y="3475"/>
                <a:ext cx="316" cy="163"/>
              </a:xfrm>
              <a:prstGeom prst="rect">
                <a:avLst/>
              </a:prstGeom>
              <a:noFill/>
              <a:ln w="9525">
                <a:noFill/>
                <a:miter lim="800000"/>
                <a:headEnd/>
                <a:tailEnd/>
              </a:ln>
            </p:spPr>
          </p:pic>
          <p:pic>
            <p:nvPicPr>
              <p:cNvPr id="49203" name="Picture 55" descr="kw_skype_logo"/>
              <p:cNvPicPr>
                <a:picLocks noChangeAspect="1" noChangeArrowheads="1"/>
              </p:cNvPicPr>
              <p:nvPr/>
            </p:nvPicPr>
            <p:blipFill>
              <a:blip r:embed="rId2" cstate="print"/>
              <a:srcRect/>
              <a:stretch>
                <a:fillRect/>
              </a:stretch>
            </p:blipFill>
            <p:spPr bwMode="auto">
              <a:xfrm>
                <a:off x="4180" y="3468"/>
                <a:ext cx="316" cy="163"/>
              </a:xfrm>
              <a:prstGeom prst="rect">
                <a:avLst/>
              </a:prstGeom>
              <a:noFill/>
              <a:ln w="9525">
                <a:noFill/>
                <a:miter lim="800000"/>
                <a:headEnd/>
                <a:tailEnd/>
              </a:ln>
            </p:spPr>
          </p:pic>
          <p:grpSp>
            <p:nvGrpSpPr>
              <p:cNvPr id="49204" name="Group 238"/>
              <p:cNvGrpSpPr>
                <a:grpSpLocks/>
              </p:cNvGrpSpPr>
              <p:nvPr/>
            </p:nvGrpSpPr>
            <p:grpSpPr bwMode="auto">
              <a:xfrm>
                <a:off x="4307" y="2584"/>
                <a:ext cx="487" cy="413"/>
                <a:chOff x="-44" y="1473"/>
                <a:chExt cx="981" cy="1105"/>
              </a:xfrm>
            </p:grpSpPr>
            <p:pic>
              <p:nvPicPr>
                <p:cNvPr id="49217" name="Picture 239"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218" name="Freeform 24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5" name="Group 241"/>
              <p:cNvGrpSpPr>
                <a:grpSpLocks/>
              </p:cNvGrpSpPr>
              <p:nvPr/>
            </p:nvGrpSpPr>
            <p:grpSpPr bwMode="auto">
              <a:xfrm>
                <a:off x="4156" y="3243"/>
                <a:ext cx="350" cy="304"/>
                <a:chOff x="-44" y="1473"/>
                <a:chExt cx="981" cy="1105"/>
              </a:xfrm>
            </p:grpSpPr>
            <p:pic>
              <p:nvPicPr>
                <p:cNvPr id="49215" name="Picture 242"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6" name="Freeform 243"/>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6" name="Group 244"/>
              <p:cNvGrpSpPr>
                <a:grpSpLocks/>
              </p:cNvGrpSpPr>
              <p:nvPr/>
            </p:nvGrpSpPr>
            <p:grpSpPr bwMode="auto">
              <a:xfrm>
                <a:off x="4547" y="3250"/>
                <a:ext cx="350" cy="304"/>
                <a:chOff x="-44" y="1473"/>
                <a:chExt cx="981" cy="1105"/>
              </a:xfrm>
            </p:grpSpPr>
            <p:pic>
              <p:nvPicPr>
                <p:cNvPr id="49213" name="Picture 245"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4" name="Freeform 246"/>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7" name="Group 247"/>
              <p:cNvGrpSpPr>
                <a:grpSpLocks/>
              </p:cNvGrpSpPr>
              <p:nvPr/>
            </p:nvGrpSpPr>
            <p:grpSpPr bwMode="auto">
              <a:xfrm flipH="1">
                <a:off x="5021" y="3051"/>
                <a:ext cx="350" cy="304"/>
                <a:chOff x="-44" y="1473"/>
                <a:chExt cx="981" cy="1105"/>
              </a:xfrm>
            </p:grpSpPr>
            <p:pic>
              <p:nvPicPr>
                <p:cNvPr id="49211" name="Picture 248"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2" name="Freeform 249"/>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208" name="Group 250"/>
              <p:cNvGrpSpPr>
                <a:grpSpLocks/>
              </p:cNvGrpSpPr>
              <p:nvPr/>
            </p:nvGrpSpPr>
            <p:grpSpPr bwMode="auto">
              <a:xfrm flipH="1">
                <a:off x="5138" y="2667"/>
                <a:ext cx="350" cy="304"/>
                <a:chOff x="-44" y="1473"/>
                <a:chExt cx="981" cy="1105"/>
              </a:xfrm>
            </p:grpSpPr>
            <p:pic>
              <p:nvPicPr>
                <p:cNvPr id="49209" name="Picture 251"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210" name="Freeform 25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sp>
          <p:nvSpPr>
            <p:cNvPr id="49176" name="Line 64"/>
            <p:cNvSpPr>
              <a:spLocks noChangeShapeType="1"/>
            </p:cNvSpPr>
            <p:nvPr/>
          </p:nvSpPr>
          <p:spPr bwMode="auto">
            <a:xfrm flipV="1">
              <a:off x="3460" y="2495"/>
              <a:ext cx="287" cy="478"/>
            </a:xfrm>
            <a:prstGeom prst="line">
              <a:avLst/>
            </a:prstGeom>
            <a:noFill/>
            <a:ln w="9525">
              <a:solidFill>
                <a:schemeClr val="tx1"/>
              </a:solidFill>
              <a:round/>
              <a:headEnd/>
              <a:tailEnd/>
            </a:ln>
          </p:spPr>
          <p:txBody>
            <a:bodyPr/>
            <a:lstStyle/>
            <a:p>
              <a:endParaRPr lang="el-GR"/>
            </a:p>
          </p:txBody>
        </p:sp>
        <p:sp>
          <p:nvSpPr>
            <p:cNvPr id="49177" name="Line 65"/>
            <p:cNvSpPr>
              <a:spLocks noChangeShapeType="1"/>
            </p:cNvSpPr>
            <p:nvPr/>
          </p:nvSpPr>
          <p:spPr bwMode="auto">
            <a:xfrm flipH="1" flipV="1">
              <a:off x="3722" y="2484"/>
              <a:ext cx="166" cy="508"/>
            </a:xfrm>
            <a:prstGeom prst="line">
              <a:avLst/>
            </a:prstGeom>
            <a:noFill/>
            <a:ln w="9525">
              <a:solidFill>
                <a:schemeClr val="tx1"/>
              </a:solidFill>
              <a:round/>
              <a:headEnd/>
              <a:tailEnd/>
            </a:ln>
          </p:spPr>
          <p:txBody>
            <a:bodyPr/>
            <a:lstStyle/>
            <a:p>
              <a:endParaRPr lang="el-GR"/>
            </a:p>
          </p:txBody>
        </p:sp>
        <p:sp>
          <p:nvSpPr>
            <p:cNvPr id="49178" name="Line 66"/>
            <p:cNvSpPr>
              <a:spLocks noChangeShapeType="1"/>
            </p:cNvSpPr>
            <p:nvPr/>
          </p:nvSpPr>
          <p:spPr bwMode="auto">
            <a:xfrm flipH="1">
              <a:off x="3022" y="2642"/>
              <a:ext cx="574" cy="330"/>
            </a:xfrm>
            <a:prstGeom prst="line">
              <a:avLst/>
            </a:prstGeom>
            <a:noFill/>
            <a:ln w="9525">
              <a:solidFill>
                <a:schemeClr val="tx1"/>
              </a:solidFill>
              <a:round/>
              <a:headEnd/>
              <a:tailEnd/>
            </a:ln>
          </p:spPr>
          <p:txBody>
            <a:bodyPr/>
            <a:lstStyle/>
            <a:p>
              <a:endParaRPr lang="el-GR"/>
            </a:p>
          </p:txBody>
        </p:sp>
        <p:pic>
          <p:nvPicPr>
            <p:cNvPr id="49179" name="Picture 55" descr="kw_skype_logo"/>
            <p:cNvPicPr>
              <a:picLocks noChangeAspect="1" noChangeArrowheads="1"/>
            </p:cNvPicPr>
            <p:nvPr/>
          </p:nvPicPr>
          <p:blipFill>
            <a:blip r:embed="rId2" cstate="print"/>
            <a:srcRect/>
            <a:stretch>
              <a:fillRect/>
            </a:stretch>
          </p:blipFill>
          <p:spPr bwMode="auto">
            <a:xfrm>
              <a:off x="3495" y="2506"/>
              <a:ext cx="494" cy="214"/>
            </a:xfrm>
            <a:prstGeom prst="rect">
              <a:avLst/>
            </a:prstGeom>
            <a:noFill/>
            <a:ln w="9525">
              <a:noFill/>
              <a:miter lim="800000"/>
              <a:headEnd/>
              <a:tailEnd/>
            </a:ln>
          </p:spPr>
        </p:pic>
        <p:pic>
          <p:nvPicPr>
            <p:cNvPr id="49180" name="Picture 55" descr="kw_skype_logo"/>
            <p:cNvPicPr>
              <a:picLocks noChangeAspect="1" noChangeArrowheads="1"/>
            </p:cNvPicPr>
            <p:nvPr/>
          </p:nvPicPr>
          <p:blipFill>
            <a:blip r:embed="rId2" cstate="print"/>
            <a:srcRect/>
            <a:stretch>
              <a:fillRect/>
            </a:stretch>
          </p:blipFill>
          <p:spPr bwMode="auto">
            <a:xfrm>
              <a:off x="2983" y="2954"/>
              <a:ext cx="316" cy="163"/>
            </a:xfrm>
            <a:prstGeom prst="rect">
              <a:avLst/>
            </a:prstGeom>
            <a:noFill/>
            <a:ln w="9525">
              <a:noFill/>
              <a:miter lim="800000"/>
              <a:headEnd/>
              <a:tailEnd/>
            </a:ln>
          </p:spPr>
        </p:pic>
        <p:pic>
          <p:nvPicPr>
            <p:cNvPr id="49181" name="Picture 55" descr="kw_skype_logo"/>
            <p:cNvPicPr>
              <a:picLocks noChangeAspect="1" noChangeArrowheads="1"/>
            </p:cNvPicPr>
            <p:nvPr/>
          </p:nvPicPr>
          <p:blipFill>
            <a:blip r:embed="rId2" cstate="print"/>
            <a:srcRect/>
            <a:stretch>
              <a:fillRect/>
            </a:stretch>
          </p:blipFill>
          <p:spPr bwMode="auto">
            <a:xfrm>
              <a:off x="3769" y="3098"/>
              <a:ext cx="316" cy="163"/>
            </a:xfrm>
            <a:prstGeom prst="rect">
              <a:avLst/>
            </a:prstGeom>
            <a:noFill/>
            <a:ln w="9525">
              <a:noFill/>
              <a:miter lim="800000"/>
              <a:headEnd/>
              <a:tailEnd/>
            </a:ln>
          </p:spPr>
        </p:pic>
        <p:pic>
          <p:nvPicPr>
            <p:cNvPr id="49182" name="Picture 55" descr="kw_skype_logo"/>
            <p:cNvPicPr>
              <a:picLocks noChangeAspect="1" noChangeArrowheads="1"/>
            </p:cNvPicPr>
            <p:nvPr/>
          </p:nvPicPr>
          <p:blipFill>
            <a:blip r:embed="rId2" cstate="print"/>
            <a:srcRect/>
            <a:stretch>
              <a:fillRect/>
            </a:stretch>
          </p:blipFill>
          <p:spPr bwMode="auto">
            <a:xfrm>
              <a:off x="3296" y="3091"/>
              <a:ext cx="316" cy="163"/>
            </a:xfrm>
            <a:prstGeom prst="rect">
              <a:avLst/>
            </a:prstGeom>
            <a:noFill/>
            <a:ln w="9525">
              <a:noFill/>
              <a:miter lim="800000"/>
              <a:headEnd/>
              <a:tailEnd/>
            </a:ln>
          </p:spPr>
        </p:pic>
        <p:grpSp>
          <p:nvGrpSpPr>
            <p:cNvPr id="49183" name="Group 260"/>
            <p:cNvGrpSpPr>
              <a:grpSpLocks/>
            </p:cNvGrpSpPr>
            <p:nvPr/>
          </p:nvGrpSpPr>
          <p:grpSpPr bwMode="auto">
            <a:xfrm>
              <a:off x="3423" y="2207"/>
              <a:ext cx="487" cy="413"/>
              <a:chOff x="-44" y="1473"/>
              <a:chExt cx="981" cy="1105"/>
            </a:xfrm>
          </p:grpSpPr>
          <p:pic>
            <p:nvPicPr>
              <p:cNvPr id="49193" name="Picture 261" descr="desktop_computer_stylized_medium"/>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49194" name="Freeform 262"/>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4" name="Group 263"/>
            <p:cNvGrpSpPr>
              <a:grpSpLocks/>
            </p:cNvGrpSpPr>
            <p:nvPr/>
          </p:nvGrpSpPr>
          <p:grpSpPr bwMode="auto">
            <a:xfrm>
              <a:off x="3272" y="2866"/>
              <a:ext cx="350" cy="304"/>
              <a:chOff x="-44" y="1473"/>
              <a:chExt cx="981" cy="1105"/>
            </a:xfrm>
          </p:grpSpPr>
          <p:pic>
            <p:nvPicPr>
              <p:cNvPr id="49191" name="Picture 264"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92" name="Freeform 265"/>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5" name="Group 266"/>
            <p:cNvGrpSpPr>
              <a:grpSpLocks/>
            </p:cNvGrpSpPr>
            <p:nvPr/>
          </p:nvGrpSpPr>
          <p:grpSpPr bwMode="auto">
            <a:xfrm>
              <a:off x="3663" y="2873"/>
              <a:ext cx="350" cy="304"/>
              <a:chOff x="-44" y="1473"/>
              <a:chExt cx="981" cy="1105"/>
            </a:xfrm>
          </p:grpSpPr>
          <p:pic>
            <p:nvPicPr>
              <p:cNvPr id="49189" name="Picture 267"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90" name="Freeform 268"/>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49186" name="Group 269"/>
            <p:cNvGrpSpPr>
              <a:grpSpLocks/>
            </p:cNvGrpSpPr>
            <p:nvPr/>
          </p:nvGrpSpPr>
          <p:grpSpPr bwMode="auto">
            <a:xfrm flipH="1">
              <a:off x="3015" y="2722"/>
              <a:ext cx="350" cy="304"/>
              <a:chOff x="-44" y="1473"/>
              <a:chExt cx="981" cy="1105"/>
            </a:xfrm>
          </p:grpSpPr>
          <p:pic>
            <p:nvPicPr>
              <p:cNvPr id="49187" name="Picture 270"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88" name="Freeform 271"/>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pic>
        <p:nvPicPr>
          <p:cNvPr id="49156" name="Picture 36" descr="Alice"/>
          <p:cNvPicPr>
            <a:picLocks noChangeAspect="1" noChangeArrowheads="1"/>
          </p:cNvPicPr>
          <p:nvPr/>
        </p:nvPicPr>
        <p:blipFill>
          <a:blip r:embed="rId6" cstate="print"/>
          <a:srcRect/>
          <a:stretch>
            <a:fillRect/>
          </a:stretch>
        </p:blipFill>
        <p:spPr bwMode="auto">
          <a:xfrm>
            <a:off x="4931154" y="3362435"/>
            <a:ext cx="341313" cy="422275"/>
          </a:xfrm>
          <a:prstGeom prst="rect">
            <a:avLst/>
          </a:prstGeom>
          <a:noFill/>
          <a:ln w="9525">
            <a:noFill/>
            <a:miter lim="800000"/>
            <a:headEnd/>
            <a:tailEnd/>
          </a:ln>
        </p:spPr>
      </p:pic>
      <p:pic>
        <p:nvPicPr>
          <p:cNvPr id="49157" name="Picture 37" descr="Bob"/>
          <p:cNvPicPr>
            <a:picLocks noChangeAspect="1" noChangeArrowheads="1"/>
          </p:cNvPicPr>
          <p:nvPr/>
        </p:nvPicPr>
        <p:blipFill>
          <a:blip r:embed="rId7" cstate="print"/>
          <a:srcRect/>
          <a:stretch>
            <a:fillRect/>
          </a:stretch>
        </p:blipFill>
        <p:spPr bwMode="auto">
          <a:xfrm>
            <a:off x="5570917" y="2335323"/>
            <a:ext cx="431800" cy="441325"/>
          </a:xfrm>
          <a:prstGeom prst="rect">
            <a:avLst/>
          </a:prstGeom>
          <a:noFill/>
          <a:ln w="9525">
            <a:noFill/>
            <a:miter lim="800000"/>
            <a:headEnd/>
            <a:tailEnd/>
          </a:ln>
        </p:spPr>
      </p:pic>
      <p:sp>
        <p:nvSpPr>
          <p:cNvPr id="28857" name="Line 185"/>
          <p:cNvSpPr>
            <a:spLocks noChangeShapeType="1"/>
          </p:cNvSpPr>
          <p:nvPr/>
        </p:nvSpPr>
        <p:spPr bwMode="auto">
          <a:xfrm>
            <a:off x="5208967" y="3916473"/>
            <a:ext cx="882650" cy="1587"/>
          </a:xfrm>
          <a:prstGeom prst="line">
            <a:avLst/>
          </a:prstGeom>
          <a:noFill/>
          <a:ln w="57150">
            <a:solidFill>
              <a:srgbClr val="CC0000"/>
            </a:solidFill>
            <a:round/>
            <a:headEnd type="triangle" w="med" len="med"/>
            <a:tailEnd type="triangle" w="med" len="med"/>
          </a:ln>
        </p:spPr>
        <p:txBody>
          <a:bodyPr/>
          <a:lstStyle/>
          <a:p>
            <a:endParaRPr lang="el-GR"/>
          </a:p>
        </p:txBody>
      </p:sp>
      <p:sp>
        <p:nvSpPr>
          <p:cNvPr id="28858" name="Line 186"/>
          <p:cNvSpPr>
            <a:spLocks noChangeShapeType="1"/>
          </p:cNvSpPr>
          <p:nvPr/>
        </p:nvSpPr>
        <p:spPr bwMode="auto">
          <a:xfrm flipV="1">
            <a:off x="6056692" y="2883010"/>
            <a:ext cx="752475" cy="1012825"/>
          </a:xfrm>
          <a:prstGeom prst="line">
            <a:avLst/>
          </a:prstGeom>
          <a:noFill/>
          <a:ln w="57150">
            <a:solidFill>
              <a:srgbClr val="CC0000"/>
            </a:solidFill>
            <a:round/>
            <a:headEnd type="triangle" w="med" len="med"/>
            <a:tailEnd type="triangle" w="med" len="med"/>
          </a:ln>
        </p:spPr>
        <p:txBody>
          <a:bodyPr/>
          <a:lstStyle/>
          <a:p>
            <a:endParaRPr lang="el-GR"/>
          </a:p>
        </p:txBody>
      </p:sp>
      <p:sp>
        <p:nvSpPr>
          <p:cNvPr id="28859" name="Line 187"/>
          <p:cNvSpPr>
            <a:spLocks noChangeShapeType="1"/>
          </p:cNvSpPr>
          <p:nvPr/>
        </p:nvSpPr>
        <p:spPr bwMode="auto">
          <a:xfrm>
            <a:off x="6167817" y="2500423"/>
            <a:ext cx="674687" cy="371475"/>
          </a:xfrm>
          <a:prstGeom prst="line">
            <a:avLst/>
          </a:prstGeom>
          <a:noFill/>
          <a:ln w="57150">
            <a:solidFill>
              <a:srgbClr val="CC0000"/>
            </a:solidFill>
            <a:round/>
            <a:headEnd type="triangle" w="med" len="med"/>
            <a:tailEnd type="triangle" w="med" len="med"/>
          </a:ln>
        </p:spPr>
        <p:txBody>
          <a:bodyPr/>
          <a:lstStyle/>
          <a:p>
            <a:endParaRPr lang="el-GR"/>
          </a:p>
        </p:txBody>
      </p:sp>
      <p:grpSp>
        <p:nvGrpSpPr>
          <p:cNvPr id="49161" name="Group 278"/>
          <p:cNvGrpSpPr>
            <a:grpSpLocks/>
          </p:cNvGrpSpPr>
          <p:nvPr/>
        </p:nvGrpSpPr>
        <p:grpSpPr bwMode="auto">
          <a:xfrm>
            <a:off x="4664454" y="3741848"/>
            <a:ext cx="555625" cy="482600"/>
            <a:chOff x="-44" y="1473"/>
            <a:chExt cx="981" cy="1105"/>
          </a:xfrm>
        </p:grpSpPr>
        <p:pic>
          <p:nvPicPr>
            <p:cNvPr id="49165" name="Picture 279" descr="desktop_computer_stylized_medium"/>
            <p:cNvPicPr>
              <a:picLocks noChangeAspect="1" noChangeArrowheads="1"/>
            </p:cNvPicPr>
            <p:nvPr/>
          </p:nvPicPr>
          <p:blipFill>
            <a:blip r:embed="rId5" cstate="print"/>
            <a:srcRect/>
            <a:stretch>
              <a:fillRect/>
            </a:stretch>
          </p:blipFill>
          <p:spPr bwMode="auto">
            <a:xfrm flipH="1">
              <a:off x="-44" y="1473"/>
              <a:ext cx="981" cy="1105"/>
            </a:xfrm>
            <a:prstGeom prst="rect">
              <a:avLst/>
            </a:prstGeom>
            <a:noFill/>
            <a:ln w="9525">
              <a:noFill/>
              <a:miter lim="800000"/>
              <a:headEnd/>
              <a:tailEnd/>
            </a:ln>
          </p:spPr>
        </p:pic>
        <p:sp>
          <p:nvSpPr>
            <p:cNvPr id="49166" name="Freeform 28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sp>
        <p:nvSpPr>
          <p:cNvPr id="49162" name="Text Box 93"/>
          <p:cNvSpPr txBox="1">
            <a:spLocks noChangeArrowheads="1"/>
          </p:cNvSpPr>
          <p:nvPr/>
        </p:nvSpPr>
        <p:spPr bwMode="auto">
          <a:xfrm>
            <a:off x="257176" y="1327979"/>
            <a:ext cx="4640262" cy="5186035"/>
          </a:xfrm>
          <a:prstGeom prst="rect">
            <a:avLst/>
          </a:prstGeom>
          <a:noFill/>
          <a:ln w="9525">
            <a:noFill/>
            <a:miter lim="800000"/>
            <a:headEnd/>
            <a:tailEnd/>
          </a:ln>
        </p:spPr>
        <p:txBody>
          <a:bodyPr wrap="square">
            <a:spAutoFit/>
          </a:bodyPr>
          <a:lstStyle/>
          <a:p>
            <a:pPr marL="285750" indent="-285750">
              <a:spcBef>
                <a:spcPct val="50000"/>
              </a:spcBef>
              <a:buClr>
                <a:schemeClr val="accent2"/>
              </a:buClr>
              <a:buFont typeface="Wingdings" panose="05000000000000000000" pitchFamily="2" charset="2"/>
              <a:buChar char="§"/>
            </a:pPr>
            <a:r>
              <a:rPr lang="el-GR">
                <a:latin typeface="Gill Sans Nova" panose="020B0602020104020203" pitchFamily="34" charset="0"/>
              </a:rPr>
              <a:t> </a:t>
            </a:r>
            <a:r>
              <a:rPr lang="el-GR">
                <a:solidFill>
                  <a:srgbClr val="C00000"/>
                </a:solidFill>
                <a:latin typeface="Gill Sans Nova" panose="020B0602020104020203" pitchFamily="34" charset="0"/>
              </a:rPr>
              <a:t>πρόβλημα</a:t>
            </a:r>
            <a:r>
              <a:rPr lang="el-GR">
                <a:latin typeface="Gill Sans Nova" panose="020B0602020104020203" pitchFamily="34" charset="0"/>
              </a:rPr>
              <a:t>: και η</a:t>
            </a:r>
            <a:r>
              <a:rPr lang="en-US">
                <a:latin typeface="Gill Sans Nova" panose="020B0602020104020203" pitchFamily="34" charset="0"/>
              </a:rPr>
              <a:t> Alice </a:t>
            </a:r>
            <a:r>
              <a:rPr lang="el-GR">
                <a:latin typeface="Gill Sans Nova" panose="020B0602020104020203" pitchFamily="34" charset="0"/>
              </a:rPr>
              <a:t>και ο </a:t>
            </a:r>
            <a:r>
              <a:rPr lang="en-US">
                <a:latin typeface="Gill Sans Nova" panose="020B0602020104020203" pitchFamily="34" charset="0"/>
              </a:rPr>
              <a:t>Bob </a:t>
            </a:r>
            <a:r>
              <a:rPr lang="el-GR">
                <a:latin typeface="Gill Sans Nova" panose="020B0602020104020203" pitchFamily="34" charset="0"/>
              </a:rPr>
              <a:t>βρίσκονται πίσω από </a:t>
            </a:r>
            <a:r>
              <a:rPr lang="en-US">
                <a:solidFill>
                  <a:srgbClr val="C00000"/>
                </a:solidFill>
                <a:latin typeface="Gill Sans Nova" panose="020B0602020104020203" pitchFamily="34" charset="0"/>
              </a:rPr>
              <a:t>NAT</a:t>
            </a:r>
          </a:p>
          <a:p>
            <a:pPr marL="742950" lvl="1" indent="-285750">
              <a:spcBef>
                <a:spcPct val="50000"/>
              </a:spcBef>
              <a:buClr>
                <a:schemeClr val="accent2"/>
              </a:buClr>
              <a:buFont typeface="Arial" panose="020B0604020202020204" pitchFamily="34" charset="0"/>
              <a:buChar char="•"/>
            </a:pPr>
            <a:r>
              <a:rPr lang="en-US" sz="1600">
                <a:latin typeface="Gill Sans Nova" panose="020B0602020104020203" pitchFamily="34" charset="0"/>
              </a:rPr>
              <a:t>To NAT </a:t>
            </a:r>
            <a:r>
              <a:rPr lang="el-GR" sz="1600" b="1">
                <a:latin typeface="Gill Sans Nova" panose="020B0602020104020203" pitchFamily="34" charset="0"/>
              </a:rPr>
              <a:t>αποτρέπει εξωτερικούς </a:t>
            </a:r>
            <a:r>
              <a:rPr lang="el-GR" sz="1600">
                <a:latin typeface="Gill Sans Nova" panose="020B0602020104020203" pitchFamily="34" charset="0"/>
              </a:rPr>
              <a:t>ομότιμους να εκκινήσουν σύνδεση στους εσωτερικούς</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 εσωτερικός ομότιμος μπορεί να ξεκινήσει σύνδεση προς τα έξω</a:t>
            </a:r>
          </a:p>
          <a:p>
            <a:pPr marL="285750" indent="-285750">
              <a:spcBef>
                <a:spcPct val="50000"/>
              </a:spcBef>
              <a:buClr>
                <a:schemeClr val="accent2"/>
              </a:buClr>
              <a:buFont typeface="Wingdings" panose="05000000000000000000" pitchFamily="2" charset="2"/>
              <a:buChar char="§"/>
            </a:pPr>
            <a:r>
              <a:rPr lang="el-GR">
                <a:latin typeface="Gill Sans Nova" panose="020B0602020104020203" pitchFamily="34" charset="0"/>
              </a:rPr>
              <a:t> </a:t>
            </a:r>
            <a:r>
              <a:rPr lang="el-GR">
                <a:solidFill>
                  <a:schemeClr val="accent2"/>
                </a:solidFill>
                <a:latin typeface="Gill Sans Nova" panose="020B0602020104020203" pitchFamily="34" charset="0"/>
              </a:rPr>
              <a:t>λύση αναμετάδοσης</a:t>
            </a:r>
            <a:r>
              <a:rPr lang="el-GR">
                <a:latin typeface="Gill Sans Nova" panose="020B0602020104020203" pitchFamily="34" charset="0"/>
              </a:rPr>
              <a:t>: Οι </a:t>
            </a:r>
            <a:r>
              <a:rPr lang="en-US">
                <a:latin typeface="Gill Sans Nova" panose="020B0602020104020203" pitchFamily="34" charset="0"/>
              </a:rPr>
              <a:t>Alice, Bob </a:t>
            </a:r>
            <a:r>
              <a:rPr lang="el-GR">
                <a:latin typeface="Gill Sans Nova" panose="020B0602020104020203" pitchFamily="34" charset="0"/>
              </a:rPr>
              <a:t>διατηρούν ανοιχτές τις συνδέσεις προς τους </a:t>
            </a:r>
            <a:r>
              <a:rPr lang="en-US">
                <a:latin typeface="Gill Sans Nova" panose="020B0602020104020203" pitchFamily="34" charset="0"/>
              </a:rPr>
              <a:t>SN </a:t>
            </a:r>
            <a:r>
              <a:rPr lang="el-GR">
                <a:latin typeface="Gill Sans Nova" panose="020B0602020104020203" pitchFamily="34" charset="0"/>
              </a:rPr>
              <a:t>τους</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Η </a:t>
            </a:r>
            <a:r>
              <a:rPr lang="en-US" sz="1600">
                <a:latin typeface="Gill Sans Nova" panose="020B0602020104020203" pitchFamily="34" charset="0"/>
              </a:rPr>
              <a:t>Alice </a:t>
            </a:r>
            <a:r>
              <a:rPr lang="el-GR" sz="1600">
                <a:latin typeface="Gill Sans Nova" panose="020B0602020104020203" pitchFamily="34" charset="0"/>
              </a:rPr>
              <a:t>ειδοποιεί τον </a:t>
            </a:r>
            <a:r>
              <a:rPr lang="en-US" sz="1600">
                <a:latin typeface="Gill Sans Nova" panose="020B0602020104020203" pitchFamily="34" charset="0"/>
              </a:rPr>
              <a:t>SN </a:t>
            </a:r>
            <a:r>
              <a:rPr lang="el-GR" sz="1600">
                <a:latin typeface="Gill Sans Nova" panose="020B0602020104020203" pitchFamily="34" charset="0"/>
              </a:rPr>
              <a:t>της να συνδεθεί στον </a:t>
            </a:r>
            <a:r>
              <a:rPr lang="en-US" sz="1600">
                <a:latin typeface="Gill Sans Nova" panose="020B0602020104020203" pitchFamily="34" charset="0"/>
              </a:rPr>
              <a:t>Bob</a:t>
            </a: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a:t>
            </a:r>
            <a:r>
              <a:rPr lang="en-US" sz="1600">
                <a:latin typeface="Gill Sans Nova" panose="020B0602020104020203" pitchFamily="34" charset="0"/>
              </a:rPr>
              <a:t> SN </a:t>
            </a:r>
            <a:r>
              <a:rPr lang="el-GR" sz="1600">
                <a:latin typeface="Gill Sans Nova" panose="020B0602020104020203" pitchFamily="34" charset="0"/>
              </a:rPr>
              <a:t>της </a:t>
            </a:r>
            <a:r>
              <a:rPr lang="en-US" sz="1600">
                <a:latin typeface="Gill Sans Nova" panose="020B0602020104020203" pitchFamily="34" charset="0"/>
              </a:rPr>
              <a:t>Alice</a:t>
            </a:r>
            <a:r>
              <a:rPr lang="el-GR" sz="1600">
                <a:latin typeface="Gill Sans Nova" panose="020B0602020104020203" pitchFamily="34" charset="0"/>
              </a:rPr>
              <a:t> συνδέεται στον</a:t>
            </a:r>
            <a:r>
              <a:rPr lang="en-US" sz="1600">
                <a:latin typeface="Gill Sans Nova" panose="020B0602020104020203" pitchFamily="34" charset="0"/>
              </a:rPr>
              <a:t> SN</a:t>
            </a:r>
            <a:r>
              <a:rPr lang="el-GR" sz="1600">
                <a:latin typeface="Gill Sans Nova" panose="020B0602020104020203" pitchFamily="34" charset="0"/>
              </a:rPr>
              <a:t> του</a:t>
            </a:r>
            <a:r>
              <a:rPr lang="en-US" sz="1600">
                <a:latin typeface="Gill Sans Nova" panose="020B0602020104020203" pitchFamily="34" charset="0"/>
              </a:rPr>
              <a:t> Bob</a:t>
            </a:r>
            <a:endParaRPr lang="el-GR" sz="1600">
              <a:latin typeface="Gill Sans Nova" panose="020B0602020104020203" pitchFamily="34" charset="0"/>
            </a:endParaRPr>
          </a:p>
          <a:p>
            <a:pPr marL="742950" lvl="1" indent="-285750">
              <a:spcBef>
                <a:spcPct val="50000"/>
              </a:spcBef>
              <a:buClr>
                <a:schemeClr val="accent2"/>
              </a:buClr>
              <a:buFont typeface="Arial" panose="020B0604020202020204" pitchFamily="34" charset="0"/>
              <a:buChar char="•"/>
            </a:pPr>
            <a:r>
              <a:rPr lang="el-GR" sz="1600">
                <a:latin typeface="Gill Sans Nova" panose="020B0602020104020203" pitchFamily="34" charset="0"/>
              </a:rPr>
              <a:t>Ο </a:t>
            </a:r>
            <a:r>
              <a:rPr lang="en-US" sz="1600">
                <a:latin typeface="Gill Sans Nova" panose="020B0602020104020203" pitchFamily="34" charset="0"/>
              </a:rPr>
              <a:t>SN</a:t>
            </a:r>
            <a:r>
              <a:rPr lang="el-GR" sz="1600">
                <a:latin typeface="Gill Sans Nova" panose="020B0602020104020203" pitchFamily="34" charset="0"/>
              </a:rPr>
              <a:t> του</a:t>
            </a:r>
            <a:r>
              <a:rPr lang="en-US" sz="1600">
                <a:latin typeface="Gill Sans Nova" panose="020B0602020104020203" pitchFamily="34" charset="0"/>
              </a:rPr>
              <a:t> Bob</a:t>
            </a:r>
            <a:r>
              <a:rPr lang="el-GR" sz="1600">
                <a:latin typeface="Gill Sans Nova" panose="020B0602020104020203" pitchFamily="34" charset="0"/>
              </a:rPr>
              <a:t> συνδέεται με τον </a:t>
            </a:r>
            <a:r>
              <a:rPr lang="en-US" sz="1600">
                <a:latin typeface="Gill Sans Nova" panose="020B0602020104020203" pitchFamily="34" charset="0"/>
              </a:rPr>
              <a:t>Bob </a:t>
            </a:r>
            <a:r>
              <a:rPr lang="el-GR" sz="1600">
                <a:latin typeface="Gill Sans Nova" panose="020B0602020104020203" pitchFamily="34" charset="0"/>
              </a:rPr>
              <a:t>μέσω της ανοιχτής σύνδεσης που αρχικά </a:t>
            </a:r>
            <a:r>
              <a:rPr lang="el-GR" sz="1600" err="1">
                <a:latin typeface="Gill Sans Nova" panose="020B0602020104020203" pitchFamily="34" charset="0"/>
              </a:rPr>
              <a:t>εκκινήθηκε</a:t>
            </a:r>
            <a:r>
              <a:rPr lang="el-GR" sz="1600">
                <a:latin typeface="Gill Sans Nova" panose="020B0602020104020203" pitchFamily="34" charset="0"/>
              </a:rPr>
              <a:t> από τον </a:t>
            </a:r>
            <a:r>
              <a:rPr lang="en-US" sz="1600">
                <a:latin typeface="Gill Sans Nova" panose="020B0602020104020203" pitchFamily="34" charset="0"/>
              </a:rPr>
              <a:t>Bob </a:t>
            </a:r>
            <a:r>
              <a:rPr lang="el-GR" sz="1600">
                <a:latin typeface="Gill Sans Nova" panose="020B0602020104020203" pitchFamily="34" charset="0"/>
              </a:rPr>
              <a:t>στον </a:t>
            </a:r>
            <a:r>
              <a:rPr lang="en-US" sz="1600">
                <a:latin typeface="Gill Sans Nova" panose="020B0602020104020203" pitchFamily="34" charset="0"/>
              </a:rPr>
              <a:t>SN</a:t>
            </a:r>
            <a:r>
              <a:rPr lang="el-GR" sz="1600">
                <a:latin typeface="Gill Sans Nova" panose="020B0602020104020203" pitchFamily="34" charset="0"/>
              </a:rPr>
              <a:t> του</a:t>
            </a:r>
          </a:p>
        </p:txBody>
      </p:sp>
      <p:sp>
        <p:nvSpPr>
          <p:cNvPr id="92" name="Footer Placeholder 3">
            <a:extLst>
              <a:ext uri="{FF2B5EF4-FFF2-40B4-BE49-F238E27FC236}">
                <a16:creationId xmlns:a16="http://schemas.microsoft.com/office/drawing/2014/main" id="{7197A032-7F83-4AC3-BF12-30E3F879A7DB}"/>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VoIP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93" name="Footer Placeholder 3">
            <a:extLst>
              <a:ext uri="{FF2B5EF4-FFF2-40B4-BE49-F238E27FC236}">
                <a16:creationId xmlns:a16="http://schemas.microsoft.com/office/drawing/2014/main" id="{BBE3C603-01CC-4080-B765-F03352236460}"/>
              </a:ext>
            </a:extLst>
          </p:cNvPr>
          <p:cNvSpPr txBox="1">
            <a:spLocks/>
          </p:cNvSpPr>
          <p:nvPr/>
        </p:nvSpPr>
        <p:spPr bwMode="auto">
          <a:xfrm>
            <a:off x="2077765" y="6571239"/>
            <a:ext cx="642188"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Skype</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857"/>
                                        </p:tgtEl>
                                        <p:attrNameLst>
                                          <p:attrName>style.visibility</p:attrName>
                                        </p:attrNameLst>
                                      </p:cBhvr>
                                      <p:to>
                                        <p:strVal val="visible"/>
                                      </p:to>
                                    </p:set>
                                    <p:animEffect transition="in" filter="dissolve">
                                      <p:cBhvr>
                                        <p:cTn id="7" dur="500"/>
                                        <p:tgtEl>
                                          <p:spTgt spid="2885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858"/>
                                        </p:tgtEl>
                                        <p:attrNameLst>
                                          <p:attrName>style.visibility</p:attrName>
                                        </p:attrNameLst>
                                      </p:cBhvr>
                                      <p:to>
                                        <p:strVal val="visible"/>
                                      </p:to>
                                    </p:set>
                                    <p:animEffect transition="in" filter="dissolve">
                                      <p:cBhvr>
                                        <p:cTn id="11" dur="500"/>
                                        <p:tgtEl>
                                          <p:spTgt spid="2885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859"/>
                                        </p:tgtEl>
                                        <p:attrNameLst>
                                          <p:attrName>style.visibility</p:attrName>
                                        </p:attrNameLst>
                                      </p:cBhvr>
                                      <p:to>
                                        <p:strVal val="visible"/>
                                      </p:to>
                                    </p:set>
                                    <p:animEffect transition="in" filter="dissolve">
                                      <p:cBhvr>
                                        <p:cTn id="15" dur="500"/>
                                        <p:tgtEl>
                                          <p:spTgt spid="2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57" grpId="0" animBg="1"/>
      <p:bldP spid="28858" grpId="0" animBg="1"/>
      <p:bldP spid="2885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5F7598-B5F6-4C35-9919-6F6F219F7BA5}"/>
              </a:ext>
            </a:extLst>
          </p:cNvPr>
          <p:cNvSpPr>
            <a:spLocks noGrp="1"/>
          </p:cNvSpPr>
          <p:nvPr>
            <p:ph type="title"/>
          </p:nvPr>
        </p:nvSpPr>
        <p:spPr/>
        <p:txBody>
          <a:bodyPr/>
          <a:lstStyle/>
          <a:p>
            <a:r>
              <a:rPr lang="en-US" sz="3600"/>
              <a:t>Skype: </a:t>
            </a:r>
            <a:r>
              <a:rPr lang="el-GR" sz="3600"/>
              <a:t>ομότιμοι ως αναμεταδότες</a:t>
            </a:r>
          </a:p>
        </p:txBody>
      </p:sp>
      <p:pic>
        <p:nvPicPr>
          <p:cNvPr id="3" name="Εικόνα 2">
            <a:extLst>
              <a:ext uri="{FF2B5EF4-FFF2-40B4-BE49-F238E27FC236}">
                <a16:creationId xmlns:a16="http://schemas.microsoft.com/office/drawing/2014/main" id="{A41C00A1-3831-48C1-86E7-1CE6B776D609}"/>
              </a:ext>
            </a:extLst>
          </p:cNvPr>
          <p:cNvPicPr>
            <a:picLocks noChangeAspect="1"/>
          </p:cNvPicPr>
          <p:nvPr/>
        </p:nvPicPr>
        <p:blipFill>
          <a:blip r:embed="rId2"/>
          <a:stretch>
            <a:fillRect/>
          </a:stretch>
        </p:blipFill>
        <p:spPr>
          <a:xfrm>
            <a:off x="1916744" y="1372036"/>
            <a:ext cx="5602811" cy="4912527"/>
          </a:xfrm>
          <a:prstGeom prst="rect">
            <a:avLst/>
          </a:prstGeom>
        </p:spPr>
      </p:pic>
    </p:spTree>
    <p:extLst>
      <p:ext uri="{BB962C8B-B14F-4D97-AF65-F5344CB8AC3E}">
        <p14:creationId xmlns:p14="http://schemas.microsoft.com/office/powerpoint/2010/main" val="3605724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εικόνας 5">
            <a:extLst>
              <a:ext uri="{FF2B5EF4-FFF2-40B4-BE49-F238E27FC236}">
                <a16:creationId xmlns:a16="http://schemas.microsoft.com/office/drawing/2014/main" id="{34A88B53-1A2F-449F-A527-42787C41C2B0}"/>
              </a:ext>
            </a:extLst>
          </p:cNvPr>
          <p:cNvSpPr>
            <a:spLocks noGrp="1"/>
          </p:cNvSpPr>
          <p:nvPr>
            <p:ph type="pic" idx="1"/>
          </p:nvPr>
        </p:nvSpPr>
        <p:spPr/>
      </p:sp>
      <p:sp>
        <p:nvSpPr>
          <p:cNvPr id="7" name="Θέση κειμένου 6">
            <a:extLst>
              <a:ext uri="{FF2B5EF4-FFF2-40B4-BE49-F238E27FC236}">
                <a16:creationId xmlns:a16="http://schemas.microsoft.com/office/drawing/2014/main" id="{D9E69317-0E1B-450C-8551-4E3D856D74DA}"/>
              </a:ext>
            </a:extLst>
          </p:cNvPr>
          <p:cNvSpPr>
            <a:spLocks noGrp="1"/>
          </p:cNvSpPr>
          <p:nvPr>
            <p:ph type="body" sz="half" idx="2"/>
          </p:nvPr>
        </p:nvSpPr>
        <p:spPr/>
        <p:txBody>
          <a:bodyPr>
            <a:normAutofit lnSpcReduction="10000"/>
          </a:bodyPr>
          <a:lstStyle/>
          <a:p>
            <a:pPr algn="ctr"/>
            <a:r>
              <a:rPr lang="el-GR" sz="3200" b="1" dirty="0">
                <a:solidFill>
                  <a:srgbClr val="0089D0"/>
                </a:solidFill>
              </a:rPr>
              <a:t>Εφαρμογές σε </a:t>
            </a:r>
            <a:r>
              <a:rPr lang="el-GR" sz="3200" b="1" dirty="0" err="1">
                <a:solidFill>
                  <a:srgbClr val="0089D0"/>
                </a:solidFill>
              </a:rPr>
              <a:t>πλοηγητές</a:t>
            </a:r>
            <a:r>
              <a:rPr lang="el-GR" sz="3200" b="1" dirty="0">
                <a:solidFill>
                  <a:srgbClr val="0089D0"/>
                </a:solidFill>
              </a:rPr>
              <a:t> με χρήση πρόσθετου </a:t>
            </a:r>
            <a:r>
              <a:rPr lang="en-US" sz="3200" b="1" dirty="0">
                <a:solidFill>
                  <a:srgbClr val="0089D0"/>
                </a:solidFill>
              </a:rPr>
              <a:t>Flash Player</a:t>
            </a:r>
            <a:endParaRPr lang="el-GR" sz="3200" b="1" dirty="0">
              <a:solidFill>
                <a:srgbClr val="0089D0"/>
              </a:solidFill>
            </a:endParaRPr>
          </a:p>
        </p:txBody>
      </p:sp>
      <p:sp>
        <p:nvSpPr>
          <p:cNvPr id="5" name="Τίτλος 4">
            <a:extLst>
              <a:ext uri="{FF2B5EF4-FFF2-40B4-BE49-F238E27FC236}">
                <a16:creationId xmlns:a16="http://schemas.microsoft.com/office/drawing/2014/main" id="{AB582AF8-2A22-4BD4-9060-A81588478706}"/>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0FD3F965-4370-4A33-8750-17340376BDEE}"/>
              </a:ext>
            </a:extLst>
          </p:cNvPr>
          <p:cNvSpPr>
            <a:spLocks noGrp="1"/>
          </p:cNvSpPr>
          <p:nvPr>
            <p:ph type="sldNum" sz="quarter" idx="10"/>
          </p:nvPr>
        </p:nvSpPr>
        <p:spPr/>
        <p:txBody>
          <a:bodyPr/>
          <a:lstStyle/>
          <a:p>
            <a:pPr>
              <a:defRPr/>
            </a:pPr>
            <a:fld id="{0DA940F4-2900-4377-A725-F8EBF631B80C}" type="slidenum">
              <a:rPr lang="el-GR" smtClean="0"/>
              <a:pPr>
                <a:defRPr/>
              </a:pPr>
              <a:t>56</a:t>
            </a:fld>
            <a:endParaRPr lang="el-GR" dirty="0"/>
          </a:p>
        </p:txBody>
      </p:sp>
    </p:spTree>
    <p:extLst>
      <p:ext uri="{BB962C8B-B14F-4D97-AF65-F5344CB8AC3E}">
        <p14:creationId xmlns:p14="http://schemas.microsoft.com/office/powerpoint/2010/main" val="3821944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39D12090-7AD9-431F-A65F-7516ADB24DE0}"/>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Ιδιωτικά πρωτόκολλα</a:t>
            </a:r>
            <a:r>
              <a:rPr lang="el-GR" altLang="el-GR" sz="3200"/>
              <a:t> </a:t>
            </a:r>
            <a:br>
              <a:rPr lang="el-GR" altLang="el-GR" sz="3200"/>
            </a:br>
            <a:r>
              <a:rPr lang="el-GR" altLang="el-GR" sz="3200"/>
              <a:t>Εφαρμογές που βασίζονται σε τεχνολογία </a:t>
            </a:r>
            <a:r>
              <a:rPr lang="en-US" altLang="el-GR" sz="3200"/>
              <a:t>Flash</a:t>
            </a:r>
            <a:endParaRPr lang="el-GR" altLang="el-GR" sz="3200"/>
          </a:p>
        </p:txBody>
      </p:sp>
      <p:sp>
        <p:nvSpPr>
          <p:cNvPr id="423939" name="Rectangle 3">
            <a:extLst>
              <a:ext uri="{FF2B5EF4-FFF2-40B4-BE49-F238E27FC236}">
                <a16:creationId xmlns:a16="http://schemas.microsoft.com/office/drawing/2014/main" id="{04119A30-4F33-482B-94A5-BA8F421492B6}"/>
              </a:ext>
            </a:extLst>
          </p:cNvPr>
          <p:cNvSpPr>
            <a:spLocks noGrp="1" noChangeArrowheads="1"/>
          </p:cNvSpPr>
          <p:nvPr>
            <p:ph type="body" idx="4294967295"/>
          </p:nvPr>
        </p:nvSpPr>
        <p:spPr>
          <a:xfrm>
            <a:off x="179388" y="1484313"/>
            <a:ext cx="8964612" cy="5184775"/>
          </a:xfrm>
        </p:spPr>
        <p:txBody>
          <a:bodyPr/>
          <a:lstStyle/>
          <a:p>
            <a:pPr>
              <a:lnSpc>
                <a:spcPct val="90000"/>
              </a:lnSpc>
            </a:pPr>
            <a:r>
              <a:rPr lang="el-GR" altLang="el-GR" sz="2800" dirty="0"/>
              <a:t>Αξιοποιούν την τεχνολογία </a:t>
            </a:r>
            <a:r>
              <a:rPr lang="en-US" altLang="el-GR" sz="2800" dirty="0"/>
              <a:t>Flash </a:t>
            </a:r>
            <a:r>
              <a:rPr lang="el-GR" altLang="el-GR" sz="2800" dirty="0"/>
              <a:t>της </a:t>
            </a:r>
            <a:r>
              <a:rPr lang="en-US" altLang="el-GR" sz="2800" dirty="0"/>
              <a:t>Adobe</a:t>
            </a:r>
            <a:r>
              <a:rPr lang="el-GR" altLang="el-GR" sz="2800" dirty="0"/>
              <a:t> και χρησιμοποιούν τους </a:t>
            </a:r>
            <a:r>
              <a:rPr lang="el-GR" altLang="el-GR" sz="2800" dirty="0" err="1"/>
              <a:t>πλοηγητές</a:t>
            </a:r>
            <a:endParaRPr lang="el-GR" altLang="el-GR" sz="2800" dirty="0"/>
          </a:p>
          <a:p>
            <a:pPr>
              <a:lnSpc>
                <a:spcPct val="90000"/>
              </a:lnSpc>
            </a:pPr>
            <a:r>
              <a:rPr lang="el-GR" altLang="el-GR" sz="2800" dirty="0"/>
              <a:t>Δημιουργούν «δωμάτια» που είναι σύνδεσμοι</a:t>
            </a:r>
          </a:p>
          <a:p>
            <a:pPr>
              <a:lnSpc>
                <a:spcPct val="90000"/>
              </a:lnSpc>
            </a:pPr>
            <a:r>
              <a:rPr lang="el-GR" altLang="el-GR" sz="2800" dirty="0"/>
              <a:t>Εξυπηρετητής </a:t>
            </a:r>
            <a:r>
              <a:rPr lang="en-US" altLang="el-GR" sz="2800" dirty="0"/>
              <a:t>Flash Media Server</a:t>
            </a:r>
            <a:r>
              <a:rPr lang="el-GR" altLang="el-GR" sz="2800" dirty="0"/>
              <a:t> (</a:t>
            </a:r>
            <a:r>
              <a:rPr lang="en-US" altLang="el-GR" sz="2800" dirty="0"/>
              <a:t>FMS)</a:t>
            </a:r>
          </a:p>
          <a:p>
            <a:pPr>
              <a:lnSpc>
                <a:spcPct val="90000"/>
              </a:lnSpc>
            </a:pPr>
            <a:r>
              <a:rPr lang="el-GR" altLang="el-GR" sz="2800" dirty="0"/>
              <a:t>Ανταγωνιστικά  λογισμικά τύπου </a:t>
            </a:r>
            <a:r>
              <a:rPr lang="en-US" altLang="el-GR" sz="2800" dirty="0"/>
              <a:t>FMS</a:t>
            </a:r>
            <a:endParaRPr lang="el-GR" altLang="el-GR" sz="2800" dirty="0"/>
          </a:p>
          <a:p>
            <a:pPr lvl="1">
              <a:lnSpc>
                <a:spcPct val="90000"/>
              </a:lnSpc>
            </a:pPr>
            <a:r>
              <a:rPr lang="en-US" altLang="el-GR" sz="2400" dirty="0"/>
              <a:t>Red5</a:t>
            </a:r>
            <a:r>
              <a:rPr lang="el-GR" altLang="el-GR" sz="2400" dirty="0"/>
              <a:t>: </a:t>
            </a:r>
            <a:endParaRPr lang="en-US" altLang="el-GR" sz="2400" dirty="0"/>
          </a:p>
          <a:p>
            <a:pPr lvl="2">
              <a:lnSpc>
                <a:spcPct val="90000"/>
              </a:lnSpc>
            </a:pPr>
            <a:r>
              <a:rPr lang="el-GR" altLang="el-GR" sz="2000" dirty="0"/>
              <a:t>Ελεύθερο, ανοικτού κώδικα</a:t>
            </a:r>
          </a:p>
          <a:p>
            <a:pPr lvl="2">
              <a:lnSpc>
                <a:spcPct val="90000"/>
              </a:lnSpc>
            </a:pPr>
            <a:r>
              <a:rPr lang="en-US" altLang="el-GR" sz="2000" dirty="0">
                <a:hlinkClick r:id="rId3"/>
              </a:rPr>
              <a:t>http://osflash.org/red5</a:t>
            </a:r>
            <a:r>
              <a:rPr lang="en-US" altLang="el-GR" sz="2000" dirty="0"/>
              <a:t> </a:t>
            </a:r>
            <a:endParaRPr lang="el-GR" altLang="el-GR" sz="2000" dirty="0"/>
          </a:p>
          <a:p>
            <a:pPr lvl="1">
              <a:lnSpc>
                <a:spcPct val="90000"/>
              </a:lnSpc>
            </a:pPr>
            <a:r>
              <a:rPr lang="en-US" altLang="el-GR" sz="2400" dirty="0" err="1"/>
              <a:t>Wowza</a:t>
            </a:r>
            <a:r>
              <a:rPr lang="en-US" altLang="el-GR" sz="2400" dirty="0"/>
              <a:t> Media Server: </a:t>
            </a:r>
            <a:endParaRPr lang="el-GR" altLang="el-GR" sz="2400" dirty="0"/>
          </a:p>
          <a:p>
            <a:pPr lvl="2">
              <a:lnSpc>
                <a:spcPct val="90000"/>
              </a:lnSpc>
            </a:pPr>
            <a:r>
              <a:rPr lang="el-GR" altLang="el-GR" sz="2000" dirty="0"/>
              <a:t>Ανοικτό κώδικα, με άδειες χρήσης</a:t>
            </a:r>
          </a:p>
          <a:p>
            <a:pPr lvl="2">
              <a:lnSpc>
                <a:spcPct val="90000"/>
              </a:lnSpc>
            </a:pPr>
            <a:r>
              <a:rPr lang="en-US" altLang="el-GR" sz="2000" dirty="0">
                <a:hlinkClick r:id="rId4"/>
              </a:rPr>
              <a:t>http://www.wowzamedia.com/</a:t>
            </a:r>
            <a:endParaRPr lang="en-US" altLang="el-GR" sz="2000" dirty="0"/>
          </a:p>
          <a:p>
            <a:pPr>
              <a:lnSpc>
                <a:spcPct val="90000"/>
              </a:lnSpc>
            </a:pPr>
            <a:r>
              <a:rPr lang="el-GR" altLang="el-GR" sz="2800" dirty="0"/>
              <a:t>Εφαρμογές βασίζονται στους </a:t>
            </a:r>
            <a:r>
              <a:rPr lang="en-US" altLang="el-GR" sz="2800" dirty="0"/>
              <a:t>FMS</a:t>
            </a:r>
            <a:r>
              <a:rPr lang="el-GR" altLang="el-GR" sz="2800" dirty="0"/>
              <a:t>: </a:t>
            </a:r>
            <a:r>
              <a:rPr lang="en-US" altLang="el-GR" sz="2400" dirty="0"/>
              <a:t>Flash player, gnash player</a:t>
            </a:r>
            <a:endParaRPr lang="el-GR" altLang="el-GR" sz="2400" dirty="0"/>
          </a:p>
          <a:p>
            <a:pPr lvl="2">
              <a:lnSpc>
                <a:spcPct val="90000"/>
              </a:lnSpc>
            </a:pPr>
            <a:r>
              <a:rPr lang="el-GR" altLang="el-GR" sz="2000" dirty="0"/>
              <a:t>Πλειονότητα των προσωπικών υπολογιστών</a:t>
            </a:r>
            <a:endParaRPr lang="en-US" altLang="el-GR" sz="2000" dirty="0"/>
          </a:p>
          <a:p>
            <a:pPr lvl="1">
              <a:lnSpc>
                <a:spcPct val="90000"/>
              </a:lnSpc>
            </a:pPr>
            <a:endParaRPr lang="el-GR" altLang="el-GR"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Line 11">
            <a:extLst>
              <a:ext uri="{FF2B5EF4-FFF2-40B4-BE49-F238E27FC236}">
                <a16:creationId xmlns:a16="http://schemas.microsoft.com/office/drawing/2014/main" id="{148CD7EE-6094-42FB-8B98-7249884A5E94}"/>
              </a:ext>
            </a:extLst>
          </p:cNvPr>
          <p:cNvSpPr>
            <a:spLocks noChangeShapeType="1"/>
          </p:cNvSpPr>
          <p:nvPr/>
        </p:nvSpPr>
        <p:spPr bwMode="auto">
          <a:xfrm flipH="1">
            <a:off x="4427538" y="4149725"/>
            <a:ext cx="144462" cy="863600"/>
          </a:xfrm>
          <a:prstGeom prst="line">
            <a:avLst/>
          </a:prstGeom>
          <a:noFill/>
          <a:ln w="38100">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8" name="Line 10">
            <a:extLst>
              <a:ext uri="{FF2B5EF4-FFF2-40B4-BE49-F238E27FC236}">
                <a16:creationId xmlns:a16="http://schemas.microsoft.com/office/drawing/2014/main" id="{9F384584-C7CD-48A8-8BED-32B627961D8F}"/>
              </a:ext>
            </a:extLst>
          </p:cNvPr>
          <p:cNvSpPr>
            <a:spLocks noChangeShapeType="1"/>
          </p:cNvSpPr>
          <p:nvPr/>
        </p:nvSpPr>
        <p:spPr bwMode="auto">
          <a:xfrm flipH="1" flipV="1">
            <a:off x="5219700" y="4157663"/>
            <a:ext cx="1873250" cy="784225"/>
          </a:xfrm>
          <a:prstGeom prst="line">
            <a:avLst/>
          </a:prstGeom>
          <a:noFill/>
          <a:ln w="28575">
            <a:solidFill>
              <a:srgbClr val="A6A6A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2056" name="Line 8">
            <a:extLst>
              <a:ext uri="{FF2B5EF4-FFF2-40B4-BE49-F238E27FC236}">
                <a16:creationId xmlns:a16="http://schemas.microsoft.com/office/drawing/2014/main" id="{78CAADBE-549D-4709-A3D3-BB4CEBA03821}"/>
              </a:ext>
            </a:extLst>
          </p:cNvPr>
          <p:cNvSpPr>
            <a:spLocks noChangeShapeType="1"/>
          </p:cNvSpPr>
          <p:nvPr/>
        </p:nvSpPr>
        <p:spPr bwMode="auto">
          <a:xfrm>
            <a:off x="1920875" y="1897063"/>
            <a:ext cx="2008188" cy="1317625"/>
          </a:xfrm>
          <a:prstGeom prst="line">
            <a:avLst/>
          </a:prstGeom>
          <a:noFill/>
          <a:ln w="28575">
            <a:solidFill>
              <a:schemeClr val="bg1">
                <a:lumMod val="65000"/>
              </a:schemeClr>
            </a:solidFill>
            <a:round/>
            <a:headEnd type="none" w="sm" len="sm"/>
            <a:tailEnd type="none" w="sm" len="sm"/>
          </a:ln>
          <a:effectLst/>
        </p:spPr>
        <p:txBody>
          <a:bodyPr wrap="none" anchor="ctr"/>
          <a:lstStyle/>
          <a:p>
            <a:pPr>
              <a:defRPr/>
            </a:pPr>
            <a:endParaRPr lang="el-GR" sz="1800" b="0">
              <a:latin typeface="Arial" charset="0"/>
            </a:endParaRPr>
          </a:p>
        </p:txBody>
      </p:sp>
      <p:pic>
        <p:nvPicPr>
          <p:cNvPr id="126" name="Picture 25">
            <a:extLst>
              <a:ext uri="{FF2B5EF4-FFF2-40B4-BE49-F238E27FC236}">
                <a16:creationId xmlns:a16="http://schemas.microsoft.com/office/drawing/2014/main" id="{910853FB-B285-4B3F-9A67-F6CC016AC514}"/>
              </a:ext>
            </a:extLst>
          </p:cNvPr>
          <p:cNvPicPr>
            <a:picLocks noChangeArrowheads="1"/>
          </p:cNvPicPr>
          <p:nvPr/>
        </p:nvPicPr>
        <p:blipFill>
          <a:blip r:embed="rId3"/>
          <a:srcRect/>
          <a:stretch>
            <a:fillRect/>
          </a:stretch>
        </p:blipFill>
        <p:spPr bwMode="auto">
          <a:xfrm>
            <a:off x="2700338" y="2349500"/>
            <a:ext cx="4679950" cy="2289175"/>
          </a:xfrm>
          <a:prstGeom prst="rect">
            <a:avLst/>
          </a:prstGeom>
          <a:noFill/>
          <a:ln w="9525">
            <a:noFill/>
            <a:miter lim="800000"/>
            <a:headEnd/>
            <a:tailEnd/>
          </a:ln>
          <a:effectLst>
            <a:outerShdw blurRad="76200" dist="12700" dir="2700000" sy="-23000" kx="-800400" algn="bl" rotWithShape="0">
              <a:prstClr val="black">
                <a:alpha val="6000"/>
              </a:prstClr>
            </a:outerShdw>
          </a:effectLst>
        </p:spPr>
      </p:pic>
      <p:sp>
        <p:nvSpPr>
          <p:cNvPr id="134" name="Rounded Rectangle 133">
            <a:extLst>
              <a:ext uri="{FF2B5EF4-FFF2-40B4-BE49-F238E27FC236}">
                <a16:creationId xmlns:a16="http://schemas.microsoft.com/office/drawing/2014/main" id="{95060B36-7C0A-43F4-A2D8-19E5F92ECC3E}"/>
              </a:ext>
            </a:extLst>
          </p:cNvPr>
          <p:cNvSpPr/>
          <p:nvPr/>
        </p:nvSpPr>
        <p:spPr>
          <a:xfrm>
            <a:off x="20606" y="1362052"/>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sp>
        <p:nvSpPr>
          <p:cNvPr id="2051" name="Rectangle 3">
            <a:extLst>
              <a:ext uri="{FF2B5EF4-FFF2-40B4-BE49-F238E27FC236}">
                <a16:creationId xmlns:a16="http://schemas.microsoft.com/office/drawing/2014/main" id="{D3781E52-C18A-416C-B64A-5061237E7D0B}"/>
              </a:ext>
            </a:extLst>
          </p:cNvPr>
          <p:cNvSpPr>
            <a:spLocks noGrp="1" noChangeArrowheads="1"/>
          </p:cNvSpPr>
          <p:nvPr>
            <p:ph type="subTitle" idx="4294967295"/>
          </p:nvPr>
        </p:nvSpPr>
        <p:spPr>
          <a:xfrm>
            <a:off x="2771775" y="4868863"/>
            <a:ext cx="2187575" cy="509587"/>
          </a:xfrm>
        </p:spPr>
        <p:txBody>
          <a:bodyPr>
            <a:normAutofit/>
          </a:bodyPr>
          <a:lstStyle/>
          <a:p>
            <a:pPr marL="0" indent="0" algn="ctr">
              <a:lnSpc>
                <a:spcPct val="90000"/>
              </a:lnSpc>
              <a:buFont typeface="Wingdings" panose="05000000000000000000" pitchFamily="2" charset="2"/>
              <a:buNone/>
            </a:pPr>
            <a:r>
              <a:rPr lang="en-US" altLang="el-GR" sz="3000">
                <a:solidFill>
                  <a:schemeClr val="bg1"/>
                </a:solidFill>
              </a:rPr>
              <a:t>Internet</a:t>
            </a:r>
            <a:endParaRPr lang="el-GR" altLang="el-GR" sz="3000">
              <a:solidFill>
                <a:schemeClr val="bg1"/>
              </a:solidFill>
            </a:endParaRPr>
          </a:p>
        </p:txBody>
      </p:sp>
      <p:sp>
        <p:nvSpPr>
          <p:cNvPr id="2145" name="Rectangle 97">
            <a:extLst>
              <a:ext uri="{FF2B5EF4-FFF2-40B4-BE49-F238E27FC236}">
                <a16:creationId xmlns:a16="http://schemas.microsoft.com/office/drawing/2014/main" id="{BB8D6AB6-D42C-499A-96CB-278816D302AC}"/>
              </a:ext>
            </a:extLst>
          </p:cNvPr>
          <p:cNvSpPr>
            <a:spLocks noChangeArrowheads="1"/>
          </p:cNvSpPr>
          <p:nvPr/>
        </p:nvSpPr>
        <p:spPr bwMode="auto">
          <a:xfrm>
            <a:off x="4859338" y="1916113"/>
            <a:ext cx="3097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l-GR" altLang="el-GR" sz="1400" b="0">
                <a:latin typeface="Calibri" panose="020F0502020204030204" pitchFamily="34" charset="0"/>
              </a:rPr>
              <a:t>Εξυπηρετητής, </a:t>
            </a:r>
            <a:r>
              <a:rPr lang="en-US" altLang="el-GR" sz="1400" b="0">
                <a:latin typeface="Calibri" panose="020F0502020204030204" pitchFamily="34" charset="0"/>
              </a:rPr>
              <a:t>Flash Media Server</a:t>
            </a:r>
            <a:endParaRPr lang="en-GB" altLang="el-GR" sz="1400" b="0">
              <a:latin typeface="Calibri" panose="020F0502020204030204" pitchFamily="34" charset="0"/>
            </a:endParaRPr>
          </a:p>
        </p:txBody>
      </p:sp>
      <p:sp>
        <p:nvSpPr>
          <p:cNvPr id="2342" name="Rectangle 294">
            <a:extLst>
              <a:ext uri="{FF2B5EF4-FFF2-40B4-BE49-F238E27FC236}">
                <a16:creationId xmlns:a16="http://schemas.microsoft.com/office/drawing/2014/main" id="{53F996D7-7021-4CCF-83CA-E1761A28B620}"/>
              </a:ext>
            </a:extLst>
          </p:cNvPr>
          <p:cNvSpPr>
            <a:spLocks noChangeArrowheads="1"/>
          </p:cNvSpPr>
          <p:nvPr/>
        </p:nvSpPr>
        <p:spPr bwMode="auto">
          <a:xfrm>
            <a:off x="265113" y="1433513"/>
            <a:ext cx="3028778" cy="646331"/>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dirty="0"/>
              <a:t>Λογισμικό </a:t>
            </a:r>
            <a:r>
              <a:rPr lang="el-GR" altLang="el-GR" sz="1800" b="0" dirty="0" err="1"/>
              <a:t>βιντεοδιάσκεψης</a:t>
            </a:r>
            <a:r>
              <a:rPr lang="en-US" altLang="el-GR" sz="1800" b="0" dirty="0"/>
              <a:t> </a:t>
            </a:r>
            <a:endParaRPr lang="el-GR" altLang="el-GR" sz="1800" b="0" dirty="0"/>
          </a:p>
          <a:p>
            <a:pPr eaLnBrk="1" hangingPunct="1"/>
            <a:r>
              <a:rPr lang="el-GR" altLang="el-GR" sz="1800" b="0" dirty="0"/>
              <a:t>ως πρόσθετο</a:t>
            </a:r>
            <a:endParaRPr lang="el-GR" altLang="el-GR" sz="1800" b="0" dirty="0">
              <a:latin typeface="Calibri" panose="020F0502020204030204" pitchFamily="34" charset="0"/>
            </a:endParaRPr>
          </a:p>
        </p:txBody>
      </p:sp>
      <p:pic>
        <p:nvPicPr>
          <p:cNvPr id="425996" name="Picture 44">
            <a:extLst>
              <a:ext uri="{FF2B5EF4-FFF2-40B4-BE49-F238E27FC236}">
                <a16:creationId xmlns:a16="http://schemas.microsoft.com/office/drawing/2014/main" id="{7AA46421-13F7-4FE8-905B-0C1A5E33FE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2492375"/>
            <a:ext cx="7143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5997" name="Group 141">
            <a:extLst>
              <a:ext uri="{FF2B5EF4-FFF2-40B4-BE49-F238E27FC236}">
                <a16:creationId xmlns:a16="http://schemas.microsoft.com/office/drawing/2014/main" id="{EA19FFCF-A966-4D36-BDB0-4380339BB9F3}"/>
              </a:ext>
            </a:extLst>
          </p:cNvPr>
          <p:cNvGrpSpPr>
            <a:grpSpLocks/>
          </p:cNvGrpSpPr>
          <p:nvPr/>
        </p:nvGrpSpPr>
        <p:grpSpPr bwMode="auto">
          <a:xfrm>
            <a:off x="1163638" y="2290763"/>
            <a:ext cx="785812" cy="776287"/>
            <a:chOff x="1142976" y="1071546"/>
            <a:chExt cx="928694" cy="916570"/>
          </a:xfrm>
        </p:grpSpPr>
        <p:pic>
          <p:nvPicPr>
            <p:cNvPr id="425998" name="Picture 8" descr="h323_v7">
              <a:extLst>
                <a:ext uri="{FF2B5EF4-FFF2-40B4-BE49-F238E27FC236}">
                  <a16:creationId xmlns:a16="http://schemas.microsoft.com/office/drawing/2014/main" id="{3B933D59-C029-4BCA-9569-167FEDD73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999" name="Picture 18">
              <a:extLst>
                <a:ext uri="{FF2B5EF4-FFF2-40B4-BE49-F238E27FC236}">
                  <a16:creationId xmlns:a16="http://schemas.microsoft.com/office/drawing/2014/main" id="{6E290F7C-0490-448B-8B0B-649EE118A55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le 133">
            <a:extLst>
              <a:ext uri="{FF2B5EF4-FFF2-40B4-BE49-F238E27FC236}">
                <a16:creationId xmlns:a16="http://schemas.microsoft.com/office/drawing/2014/main" id="{A2FF89E7-D2C8-4F1E-A911-0FDDE36C3B5C}"/>
              </a:ext>
            </a:extLst>
          </p:cNvPr>
          <p:cNvSpPr/>
          <p:nvPr/>
        </p:nvSpPr>
        <p:spPr>
          <a:xfrm>
            <a:off x="5888006" y="4818039"/>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grpSp>
        <p:nvGrpSpPr>
          <p:cNvPr id="426003" name="Group 141">
            <a:extLst>
              <a:ext uri="{FF2B5EF4-FFF2-40B4-BE49-F238E27FC236}">
                <a16:creationId xmlns:a16="http://schemas.microsoft.com/office/drawing/2014/main" id="{5D72D1DD-E60D-4A32-82CF-79B5A13CCF91}"/>
              </a:ext>
            </a:extLst>
          </p:cNvPr>
          <p:cNvGrpSpPr>
            <a:grpSpLocks/>
          </p:cNvGrpSpPr>
          <p:nvPr/>
        </p:nvGrpSpPr>
        <p:grpSpPr bwMode="auto">
          <a:xfrm>
            <a:off x="7164388" y="5516563"/>
            <a:ext cx="785812" cy="776287"/>
            <a:chOff x="1142976" y="1071546"/>
            <a:chExt cx="928694" cy="916570"/>
          </a:xfrm>
        </p:grpSpPr>
        <p:pic>
          <p:nvPicPr>
            <p:cNvPr id="426004" name="Picture 8" descr="h323_v7">
              <a:extLst>
                <a:ext uri="{FF2B5EF4-FFF2-40B4-BE49-F238E27FC236}">
                  <a16:creationId xmlns:a16="http://schemas.microsoft.com/office/drawing/2014/main" id="{AB98E4B7-FA39-4117-8DB7-2FC8A78948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005" name="Picture 18">
              <a:extLst>
                <a:ext uri="{FF2B5EF4-FFF2-40B4-BE49-F238E27FC236}">
                  <a16:creationId xmlns:a16="http://schemas.microsoft.com/office/drawing/2014/main" id="{DF6EBF15-0DC0-457D-ABDF-8EA7A9C6FA0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133">
            <a:extLst>
              <a:ext uri="{FF2B5EF4-FFF2-40B4-BE49-F238E27FC236}">
                <a16:creationId xmlns:a16="http://schemas.microsoft.com/office/drawing/2014/main" id="{F96A638E-2FF7-4F21-A47D-5D36E4A7B05A}"/>
              </a:ext>
            </a:extLst>
          </p:cNvPr>
          <p:cNvSpPr/>
          <p:nvPr/>
        </p:nvSpPr>
        <p:spPr>
          <a:xfrm>
            <a:off x="2216119" y="4989489"/>
            <a:ext cx="3143272" cy="1857388"/>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b="0"/>
          </a:p>
        </p:txBody>
      </p:sp>
      <p:grpSp>
        <p:nvGrpSpPr>
          <p:cNvPr id="426009" name="Group 141">
            <a:extLst>
              <a:ext uri="{FF2B5EF4-FFF2-40B4-BE49-F238E27FC236}">
                <a16:creationId xmlns:a16="http://schemas.microsoft.com/office/drawing/2014/main" id="{E51BCE16-190D-4007-A9A6-5186064D89F2}"/>
              </a:ext>
            </a:extLst>
          </p:cNvPr>
          <p:cNvGrpSpPr>
            <a:grpSpLocks/>
          </p:cNvGrpSpPr>
          <p:nvPr/>
        </p:nvGrpSpPr>
        <p:grpSpPr bwMode="auto">
          <a:xfrm>
            <a:off x="3276600" y="5445125"/>
            <a:ext cx="785813" cy="776288"/>
            <a:chOff x="1142976" y="1071546"/>
            <a:chExt cx="928694" cy="916570"/>
          </a:xfrm>
        </p:grpSpPr>
        <p:pic>
          <p:nvPicPr>
            <p:cNvPr id="426010" name="Picture 8" descr="h323_v7">
              <a:extLst>
                <a:ext uri="{FF2B5EF4-FFF2-40B4-BE49-F238E27FC236}">
                  <a16:creationId xmlns:a16="http://schemas.microsoft.com/office/drawing/2014/main" id="{444EF868-17C9-42D1-88B8-51EB1EF5AD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76" y="1071546"/>
              <a:ext cx="928694" cy="9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011" name="Picture 18">
              <a:extLst>
                <a:ext uri="{FF2B5EF4-FFF2-40B4-BE49-F238E27FC236}">
                  <a16:creationId xmlns:a16="http://schemas.microsoft.com/office/drawing/2014/main" id="{F38B603C-F075-40B3-893D-7E9AA29CF67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446372"/>
              <a:ext cx="709256"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6012" name="Rectangle 28">
            <a:extLst>
              <a:ext uri="{FF2B5EF4-FFF2-40B4-BE49-F238E27FC236}">
                <a16:creationId xmlns:a16="http://schemas.microsoft.com/office/drawing/2014/main" id="{AD1E1F42-C245-4F6F-9B15-F034627A02CD}"/>
              </a:ext>
            </a:extLst>
          </p:cNvPr>
          <p:cNvSpPr>
            <a:spLocks noChangeArrowheads="1"/>
          </p:cNvSpPr>
          <p:nvPr/>
        </p:nvSpPr>
        <p:spPr bwMode="auto">
          <a:xfrm>
            <a:off x="0" y="47625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3600" b="1">
                <a:solidFill>
                  <a:srgbClr val="595959"/>
                </a:solidFill>
                <a:latin typeface="Verdana" panose="020B0604030504040204" pitchFamily="34" charset="0"/>
              </a:defRPr>
            </a:lvl1pPr>
            <a:lvl2pPr algn="ctr" eaLnBrk="0" hangingPunct="0">
              <a:defRPr sz="3600" b="1">
                <a:solidFill>
                  <a:srgbClr val="595959"/>
                </a:solidFill>
                <a:latin typeface="Verdana" panose="020B0604030504040204" pitchFamily="34" charset="0"/>
              </a:defRPr>
            </a:lvl2pPr>
            <a:lvl3pPr algn="ctr" eaLnBrk="0" hangingPunct="0">
              <a:defRPr sz="3600" b="1">
                <a:solidFill>
                  <a:srgbClr val="595959"/>
                </a:solidFill>
                <a:latin typeface="Verdana" panose="020B0604030504040204" pitchFamily="34" charset="0"/>
              </a:defRPr>
            </a:lvl3pPr>
            <a:lvl4pPr algn="ctr" eaLnBrk="0" hangingPunct="0">
              <a:defRPr sz="3600" b="1">
                <a:solidFill>
                  <a:srgbClr val="595959"/>
                </a:solidFill>
                <a:latin typeface="Verdana" panose="020B0604030504040204" pitchFamily="34" charset="0"/>
              </a:defRPr>
            </a:lvl4pPr>
            <a:lvl5pPr algn="ctr" eaLnBrk="0" hangingPunct="0">
              <a:defRPr sz="3600" b="1">
                <a:solidFill>
                  <a:srgbClr val="595959"/>
                </a:solidFill>
                <a:latin typeface="Verdana" panose="020B0604030504040204" pitchFamily="34" charset="0"/>
              </a:defRPr>
            </a:lvl5pPr>
            <a:lvl6pPr marL="457200" algn="ctr" eaLnBrk="0" fontAlgn="base" hangingPunct="0">
              <a:spcBef>
                <a:spcPct val="0"/>
              </a:spcBef>
              <a:spcAft>
                <a:spcPct val="0"/>
              </a:spcAft>
              <a:defRPr sz="3600" b="1">
                <a:solidFill>
                  <a:srgbClr val="595959"/>
                </a:solidFill>
                <a:latin typeface="Verdana" panose="020B0604030504040204" pitchFamily="34" charset="0"/>
              </a:defRPr>
            </a:lvl6pPr>
            <a:lvl7pPr marL="914400" algn="ctr" eaLnBrk="0" fontAlgn="base" hangingPunct="0">
              <a:spcBef>
                <a:spcPct val="0"/>
              </a:spcBef>
              <a:spcAft>
                <a:spcPct val="0"/>
              </a:spcAft>
              <a:defRPr sz="3600" b="1">
                <a:solidFill>
                  <a:srgbClr val="595959"/>
                </a:solidFill>
                <a:latin typeface="Verdana" panose="020B0604030504040204" pitchFamily="34" charset="0"/>
              </a:defRPr>
            </a:lvl7pPr>
            <a:lvl8pPr marL="1371600" algn="ctr" eaLnBrk="0" fontAlgn="base" hangingPunct="0">
              <a:spcBef>
                <a:spcPct val="0"/>
              </a:spcBef>
              <a:spcAft>
                <a:spcPct val="0"/>
              </a:spcAft>
              <a:defRPr sz="3600" b="1">
                <a:solidFill>
                  <a:srgbClr val="595959"/>
                </a:solidFill>
                <a:latin typeface="Verdana" panose="020B0604030504040204" pitchFamily="34" charset="0"/>
              </a:defRPr>
            </a:lvl8pPr>
            <a:lvl9pPr marL="1828800" algn="ctr" eaLnBrk="0" fontAlgn="base" hangingPunct="0">
              <a:spcBef>
                <a:spcPct val="0"/>
              </a:spcBef>
              <a:spcAft>
                <a:spcPct val="0"/>
              </a:spcAft>
              <a:defRPr sz="3600" b="1">
                <a:solidFill>
                  <a:srgbClr val="595959"/>
                </a:solidFill>
                <a:latin typeface="Verdana" panose="020B0604030504040204" pitchFamily="34" charset="0"/>
              </a:defRPr>
            </a:lvl9pPr>
          </a:lstStyle>
          <a:p>
            <a:r>
              <a:rPr lang="el-GR" altLang="el-GR" sz="2800">
                <a:solidFill>
                  <a:srgbClr val="C0C0C0"/>
                </a:solidFill>
              </a:rPr>
              <a:t>Ιδιωτικά πρωτόκολλα</a:t>
            </a:r>
            <a:r>
              <a:rPr lang="el-GR" altLang="el-GR"/>
              <a:t> </a:t>
            </a:r>
            <a:br>
              <a:rPr lang="el-GR" altLang="el-GR" sz="3200"/>
            </a:br>
            <a:r>
              <a:rPr lang="el-GR" altLang="el-GR" sz="2800"/>
              <a:t>Πολυμερής βιντεοδιάσκεψη με εξυπηρετητή </a:t>
            </a:r>
            <a:r>
              <a:rPr lang="en-US" altLang="el-GR" sz="2800"/>
              <a:t>Flash</a:t>
            </a:r>
          </a:p>
        </p:txBody>
      </p:sp>
      <p:sp>
        <p:nvSpPr>
          <p:cNvPr id="426013" name="Line 29">
            <a:extLst>
              <a:ext uri="{FF2B5EF4-FFF2-40B4-BE49-F238E27FC236}">
                <a16:creationId xmlns:a16="http://schemas.microsoft.com/office/drawing/2014/main" id="{F4DFDC38-8034-4BDB-AA30-9620C278A6A3}"/>
              </a:ext>
            </a:extLst>
          </p:cNvPr>
          <p:cNvSpPr>
            <a:spLocks noChangeShapeType="1"/>
          </p:cNvSpPr>
          <p:nvPr/>
        </p:nvSpPr>
        <p:spPr bwMode="auto">
          <a:xfrm>
            <a:off x="2051050" y="2636838"/>
            <a:ext cx="3384550" cy="287337"/>
          </a:xfrm>
          <a:prstGeom prst="line">
            <a:avLst/>
          </a:prstGeom>
          <a:noFill/>
          <a:ln w="50800" cmpd="dbl">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14" name="Line 30">
            <a:extLst>
              <a:ext uri="{FF2B5EF4-FFF2-40B4-BE49-F238E27FC236}">
                <a16:creationId xmlns:a16="http://schemas.microsoft.com/office/drawing/2014/main" id="{E18739A6-4F09-447D-AD62-C73073BFB22E}"/>
              </a:ext>
            </a:extLst>
          </p:cNvPr>
          <p:cNvSpPr>
            <a:spLocks noChangeShapeType="1"/>
          </p:cNvSpPr>
          <p:nvPr/>
        </p:nvSpPr>
        <p:spPr bwMode="auto">
          <a:xfrm flipV="1">
            <a:off x="4211638" y="3500438"/>
            <a:ext cx="1512887" cy="2305050"/>
          </a:xfrm>
          <a:prstGeom prst="line">
            <a:avLst/>
          </a:prstGeom>
          <a:noFill/>
          <a:ln w="50800" cmpd="dbl">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15" name="Line 31">
            <a:extLst>
              <a:ext uri="{FF2B5EF4-FFF2-40B4-BE49-F238E27FC236}">
                <a16:creationId xmlns:a16="http://schemas.microsoft.com/office/drawing/2014/main" id="{73E08A43-FEDB-4ACE-BC39-34BAE43242D5}"/>
              </a:ext>
            </a:extLst>
          </p:cNvPr>
          <p:cNvSpPr>
            <a:spLocks noChangeShapeType="1"/>
          </p:cNvSpPr>
          <p:nvPr/>
        </p:nvSpPr>
        <p:spPr bwMode="auto">
          <a:xfrm flipH="1" flipV="1">
            <a:off x="6011863" y="3644900"/>
            <a:ext cx="1368425" cy="2016125"/>
          </a:xfrm>
          <a:prstGeom prst="line">
            <a:avLst/>
          </a:prstGeom>
          <a:noFill/>
          <a:ln w="50800" cmpd="dbl">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 name="Rectangle 294">
            <a:extLst>
              <a:ext uri="{FF2B5EF4-FFF2-40B4-BE49-F238E27FC236}">
                <a16:creationId xmlns:a16="http://schemas.microsoft.com/office/drawing/2014/main" id="{C9C71C12-321C-4FD6-876D-B7F089591B24}"/>
              </a:ext>
            </a:extLst>
          </p:cNvPr>
          <p:cNvSpPr>
            <a:spLocks noChangeArrowheads="1"/>
          </p:cNvSpPr>
          <p:nvPr/>
        </p:nvSpPr>
        <p:spPr bwMode="auto">
          <a:xfrm>
            <a:off x="2411413" y="6491288"/>
            <a:ext cx="2940050"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Λογισμικό βιντεοδιάσκεψης</a:t>
            </a:r>
            <a:endParaRPr lang="el-GR" altLang="el-GR" sz="1800" b="0">
              <a:latin typeface="Calibri" panose="020F0502020204030204" pitchFamily="34" charset="0"/>
            </a:endParaRPr>
          </a:p>
        </p:txBody>
      </p:sp>
      <p:sp>
        <p:nvSpPr>
          <p:cNvPr id="5" name="Rectangle 294">
            <a:extLst>
              <a:ext uri="{FF2B5EF4-FFF2-40B4-BE49-F238E27FC236}">
                <a16:creationId xmlns:a16="http://schemas.microsoft.com/office/drawing/2014/main" id="{EF7B9F1E-D860-45DE-9B02-9EC09DDA4F76}"/>
              </a:ext>
            </a:extLst>
          </p:cNvPr>
          <p:cNvSpPr>
            <a:spLocks noChangeArrowheads="1"/>
          </p:cNvSpPr>
          <p:nvPr/>
        </p:nvSpPr>
        <p:spPr bwMode="auto">
          <a:xfrm>
            <a:off x="6156325" y="6237288"/>
            <a:ext cx="2940050" cy="366712"/>
          </a:xfrm>
          <a:prstGeom prst="rect">
            <a:avLst/>
          </a:prstGeom>
          <a:noFill/>
          <a:ln w="9525">
            <a:noFill/>
            <a:miter lim="800000"/>
            <a:headEnd/>
            <a:tailEnd/>
          </a:ln>
          <a:effectLst/>
        </p:spPr>
        <p:txBody>
          <a:bodyPr wrap="none">
            <a:spAutoFit/>
          </a:bodyPr>
          <a:lstStyle>
            <a:lvl1pPr eaLnBrk="0" hangingPunct="0">
              <a:defRPr sz="1600" b="1">
                <a:solidFill>
                  <a:schemeClr val="tx1"/>
                </a:solidFill>
                <a:latin typeface="Arial" panose="020B0604020202020204" pitchFamily="34" charset="0"/>
              </a:defRPr>
            </a:lvl1pPr>
            <a:lvl2pPr marL="742950" indent="-285750" eaLnBrk="0" hangingPunct="0">
              <a:defRPr sz="1600" b="1">
                <a:solidFill>
                  <a:schemeClr val="tx1"/>
                </a:solidFill>
                <a:latin typeface="Arial" panose="020B0604020202020204" pitchFamily="34" charset="0"/>
              </a:defRPr>
            </a:lvl2pPr>
            <a:lvl3pPr marL="1143000" indent="-228600" eaLnBrk="0" hangingPunct="0">
              <a:defRPr sz="1600" b="1">
                <a:solidFill>
                  <a:schemeClr val="tx1"/>
                </a:solidFill>
                <a:latin typeface="Arial" panose="020B0604020202020204" pitchFamily="34" charset="0"/>
              </a:defRPr>
            </a:lvl3pPr>
            <a:lvl4pPr marL="1600200" indent="-228600" eaLnBrk="0" hangingPunct="0">
              <a:defRPr sz="1600" b="1">
                <a:solidFill>
                  <a:schemeClr val="tx1"/>
                </a:solidFill>
                <a:latin typeface="Arial" panose="020B0604020202020204" pitchFamily="34" charset="0"/>
              </a:defRPr>
            </a:lvl4pPr>
            <a:lvl5pPr marL="2057400" indent="-228600" eaLnBrk="0" hangingPunct="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el-GR" altLang="el-GR" sz="1800" b="0"/>
              <a:t>Λογισμικό βιντεοδιάσκεψης</a:t>
            </a:r>
            <a:endParaRPr lang="el-GR" altLang="el-GR" sz="1800" b="0">
              <a:latin typeface="Calibri" panose="020F0502020204030204" pitchFamily="34" charset="0"/>
            </a:endParaRPr>
          </a:p>
        </p:txBody>
      </p:sp>
      <p:sp>
        <p:nvSpPr>
          <p:cNvPr id="6" name="Rectangle 3">
            <a:extLst>
              <a:ext uri="{FF2B5EF4-FFF2-40B4-BE49-F238E27FC236}">
                <a16:creationId xmlns:a16="http://schemas.microsoft.com/office/drawing/2014/main" id="{AC1E5040-59AF-420D-87DC-215FC3738794}"/>
              </a:ext>
            </a:extLst>
          </p:cNvPr>
          <p:cNvSpPr>
            <a:spLocks noChangeArrowheads="1"/>
          </p:cNvSpPr>
          <p:nvPr/>
        </p:nvSpPr>
        <p:spPr bwMode="auto">
          <a:xfrm>
            <a:off x="2700338" y="3357563"/>
            <a:ext cx="21875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Clr>
                <a:schemeClr val="bg2"/>
              </a:buClr>
              <a:buSzPct val="75000"/>
              <a:buFont typeface="Wingdings" panose="05000000000000000000" pitchFamily="2" charset="2"/>
              <a:defRPr sz="3200">
                <a:solidFill>
                  <a:schemeClr val="tx1"/>
                </a:solidFill>
                <a:latin typeface="Verdana" panose="020B0604030504040204" pitchFamily="34" charset="0"/>
              </a:defRPr>
            </a:lvl1pPr>
            <a:lvl2pPr marL="742950" indent="-285750" algn="ctr" eaLnBrk="0" hangingPunct="0">
              <a:spcBef>
                <a:spcPct val="20000"/>
              </a:spcBef>
              <a:buClr>
                <a:schemeClr val="accent2"/>
              </a:buClr>
              <a:buSzPct val="80000"/>
              <a:buFont typeface="Wingdings" panose="05000000000000000000" pitchFamily="2" charset="2"/>
              <a:defRPr sz="2800">
                <a:solidFill>
                  <a:schemeClr val="tx1"/>
                </a:solidFill>
                <a:latin typeface="Verdana" panose="020B0604030504040204" pitchFamily="34" charset="0"/>
              </a:defRPr>
            </a:lvl2pPr>
            <a:lvl3pPr marL="1143000" indent="-228600" algn="ctr" eaLnBrk="0" hangingPunct="0">
              <a:spcBef>
                <a:spcPct val="20000"/>
              </a:spcBef>
              <a:buClr>
                <a:schemeClr val="bg2"/>
              </a:buClr>
              <a:buSzPct val="65000"/>
              <a:buFont typeface="Wingdings" panose="05000000000000000000" pitchFamily="2" charset="2"/>
              <a:defRPr sz="2400">
                <a:solidFill>
                  <a:schemeClr val="tx1"/>
                </a:solidFill>
                <a:latin typeface="Verdana" panose="020B0604030504040204" pitchFamily="34" charset="0"/>
              </a:defRPr>
            </a:lvl3pPr>
            <a:lvl4pPr marL="1600200" indent="-228600" algn="ctr" eaLnBrk="0" hangingPunct="0">
              <a:spcBef>
                <a:spcPct val="20000"/>
              </a:spcBef>
              <a:buClr>
                <a:schemeClr val="accent2"/>
              </a:buClr>
              <a:buSzPct val="70000"/>
              <a:buFont typeface="Wingdings" panose="05000000000000000000" pitchFamily="2" charset="2"/>
              <a:defRPr sz="2000">
                <a:solidFill>
                  <a:schemeClr val="tx1"/>
                </a:solidFill>
                <a:latin typeface="Verdana" panose="020B0604030504040204" pitchFamily="34" charset="0"/>
              </a:defRPr>
            </a:lvl4pPr>
            <a:lvl5pPr marL="2057400" indent="-228600" algn="ctr" eaLnBrk="0" hangingPunct="0">
              <a:spcBef>
                <a:spcPct val="20000"/>
              </a:spcBef>
              <a:buClr>
                <a:schemeClr val="bg2"/>
              </a:buClr>
              <a:buFont typeface="Wingdings" panose="05000000000000000000" pitchFamily="2" charset="2"/>
              <a:defRPr sz="2000">
                <a:solidFill>
                  <a:schemeClr val="tx1"/>
                </a:solidFill>
                <a:latin typeface="Verdana" panose="020B0604030504040204" pitchFamily="34" charset="0"/>
              </a:defRPr>
            </a:lvl5pPr>
            <a:lvl6pPr marL="25146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6pPr>
            <a:lvl7pPr marL="29718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7pPr>
            <a:lvl8pPr marL="34290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8pPr>
            <a:lvl9pPr marL="3886200" indent="-228600" algn="ctr" eaLnBrk="0" fontAlgn="base" hangingPunct="0">
              <a:spcBef>
                <a:spcPct val="20000"/>
              </a:spcBef>
              <a:spcAft>
                <a:spcPct val="0"/>
              </a:spcAft>
              <a:buClr>
                <a:schemeClr val="bg2"/>
              </a:buClr>
              <a:buFont typeface="Wingdings" panose="05000000000000000000" pitchFamily="2" charset="2"/>
              <a:defRPr sz="2000">
                <a:solidFill>
                  <a:schemeClr val="tx1"/>
                </a:solidFill>
                <a:latin typeface="Verdana" panose="020B0604030504040204" pitchFamily="34" charset="0"/>
              </a:defRPr>
            </a:lvl9pPr>
          </a:lstStyle>
          <a:p>
            <a:pPr>
              <a:lnSpc>
                <a:spcPct val="90000"/>
              </a:lnSpc>
            </a:pPr>
            <a:r>
              <a:rPr lang="en-US" altLang="el-GR" sz="3000" b="0">
                <a:solidFill>
                  <a:schemeClr val="bg1"/>
                </a:solidFill>
              </a:rPr>
              <a:t>Internet</a:t>
            </a:r>
            <a:endParaRPr lang="el-GR" altLang="el-GR" sz="3000" b="0">
              <a:solidFill>
                <a:schemeClr val="bg1"/>
              </a:solidFill>
            </a:endParaRPr>
          </a:p>
        </p:txBody>
      </p:sp>
      <p:sp>
        <p:nvSpPr>
          <p:cNvPr id="426019" name="Line 35">
            <a:extLst>
              <a:ext uri="{FF2B5EF4-FFF2-40B4-BE49-F238E27FC236}">
                <a16:creationId xmlns:a16="http://schemas.microsoft.com/office/drawing/2014/main" id="{645D4329-D007-4BC6-AAFB-BC358A79268B}"/>
              </a:ext>
            </a:extLst>
          </p:cNvPr>
          <p:cNvSpPr>
            <a:spLocks noChangeShapeType="1"/>
          </p:cNvSpPr>
          <p:nvPr/>
        </p:nvSpPr>
        <p:spPr bwMode="auto">
          <a:xfrm flipV="1">
            <a:off x="4210050" y="3500438"/>
            <a:ext cx="1800225" cy="2590800"/>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0" name="Line 36">
            <a:extLst>
              <a:ext uri="{FF2B5EF4-FFF2-40B4-BE49-F238E27FC236}">
                <a16:creationId xmlns:a16="http://schemas.microsoft.com/office/drawing/2014/main" id="{548EF843-F70C-4CD9-AC68-09D869591161}"/>
              </a:ext>
            </a:extLst>
          </p:cNvPr>
          <p:cNvSpPr>
            <a:spLocks noChangeShapeType="1"/>
          </p:cNvSpPr>
          <p:nvPr/>
        </p:nvSpPr>
        <p:spPr bwMode="auto">
          <a:xfrm flipH="1" flipV="1">
            <a:off x="2051050" y="2349500"/>
            <a:ext cx="3384550" cy="287338"/>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1" name="Line 37">
            <a:extLst>
              <a:ext uri="{FF2B5EF4-FFF2-40B4-BE49-F238E27FC236}">
                <a16:creationId xmlns:a16="http://schemas.microsoft.com/office/drawing/2014/main" id="{0AB37108-AB40-46C4-9118-9627116A681C}"/>
              </a:ext>
            </a:extLst>
          </p:cNvPr>
          <p:cNvSpPr>
            <a:spLocks noChangeShapeType="1"/>
          </p:cNvSpPr>
          <p:nvPr/>
        </p:nvSpPr>
        <p:spPr bwMode="auto">
          <a:xfrm>
            <a:off x="6156325" y="3429000"/>
            <a:ext cx="1511300" cy="2232025"/>
          </a:xfrm>
          <a:prstGeom prst="line">
            <a:avLst/>
          </a:prstGeom>
          <a:noFill/>
          <a:ln w="50800" cmpd="dbl">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2" name="Line 38">
            <a:extLst>
              <a:ext uri="{FF2B5EF4-FFF2-40B4-BE49-F238E27FC236}">
                <a16:creationId xmlns:a16="http://schemas.microsoft.com/office/drawing/2014/main" id="{33DC0E12-1958-46A5-9EFF-4447FC181DA3}"/>
              </a:ext>
            </a:extLst>
          </p:cNvPr>
          <p:cNvSpPr>
            <a:spLocks noChangeShapeType="1"/>
          </p:cNvSpPr>
          <p:nvPr/>
        </p:nvSpPr>
        <p:spPr bwMode="auto">
          <a:xfrm flipH="1" flipV="1">
            <a:off x="6300788" y="3357563"/>
            <a:ext cx="1511300" cy="2232025"/>
          </a:xfrm>
          <a:prstGeom prst="line">
            <a:avLst/>
          </a:prstGeom>
          <a:noFill/>
          <a:ln w="50800" cmpd="dbl">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3" name="Line 39">
            <a:extLst>
              <a:ext uri="{FF2B5EF4-FFF2-40B4-BE49-F238E27FC236}">
                <a16:creationId xmlns:a16="http://schemas.microsoft.com/office/drawing/2014/main" id="{16D30795-AC02-4B97-90A7-E9A7D7D10149}"/>
              </a:ext>
            </a:extLst>
          </p:cNvPr>
          <p:cNvSpPr>
            <a:spLocks noChangeShapeType="1"/>
          </p:cNvSpPr>
          <p:nvPr/>
        </p:nvSpPr>
        <p:spPr bwMode="auto">
          <a:xfrm flipV="1">
            <a:off x="4067175" y="3500438"/>
            <a:ext cx="1441450" cy="2160587"/>
          </a:xfrm>
          <a:prstGeom prst="line">
            <a:avLst/>
          </a:prstGeom>
          <a:noFill/>
          <a:ln w="50800" cmpd="dbl">
            <a:solidFill>
              <a:srgbClr val="33CC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6024" name="Line 40">
            <a:extLst>
              <a:ext uri="{FF2B5EF4-FFF2-40B4-BE49-F238E27FC236}">
                <a16:creationId xmlns:a16="http://schemas.microsoft.com/office/drawing/2014/main" id="{7AF202CC-53DD-4269-8300-794B810DFF04}"/>
              </a:ext>
            </a:extLst>
          </p:cNvPr>
          <p:cNvSpPr>
            <a:spLocks noChangeShapeType="1"/>
          </p:cNvSpPr>
          <p:nvPr/>
        </p:nvSpPr>
        <p:spPr bwMode="auto">
          <a:xfrm flipH="1" flipV="1">
            <a:off x="2051050" y="2492375"/>
            <a:ext cx="3384550" cy="288925"/>
          </a:xfrm>
          <a:prstGeom prst="line">
            <a:avLst/>
          </a:prstGeom>
          <a:noFill/>
          <a:ln w="50800" cmpd="dbl">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5D6C14B8-0F5F-45F2-B0F5-FE4E9AE8A721}"/>
              </a:ext>
            </a:extLst>
          </p:cNvPr>
          <p:cNvSpPr>
            <a:spLocks noGrp="1" noChangeArrowheads="1"/>
          </p:cNvSpPr>
          <p:nvPr>
            <p:ph type="title" idx="4294967295"/>
          </p:nvPr>
        </p:nvSpPr>
        <p:spPr>
          <a:xfrm>
            <a:off x="0" y="357188"/>
            <a:ext cx="9144000" cy="811212"/>
          </a:xfrm>
        </p:spPr>
        <p:txBody>
          <a:bodyPr/>
          <a:lstStyle/>
          <a:p>
            <a:r>
              <a:rPr lang="el-GR" altLang="el-GR" sz="2400">
                <a:solidFill>
                  <a:srgbClr val="C0C0C0"/>
                </a:solidFill>
              </a:rPr>
              <a:t>Ιδιωτικά πρωτόκολλα</a:t>
            </a:r>
            <a:r>
              <a:rPr lang="el-GR" altLang="el-GR" sz="2800"/>
              <a:t> </a:t>
            </a:r>
            <a:br>
              <a:rPr lang="en-US" altLang="el-GR" sz="2400"/>
            </a:br>
            <a:r>
              <a:rPr lang="el-GR" altLang="el-GR" sz="2400"/>
              <a:t> Πλεονεκτήματα – Μειονεκτήματα εφαρμογών </a:t>
            </a:r>
            <a:r>
              <a:rPr lang="en-US" altLang="el-GR" sz="2400"/>
              <a:t>Flash</a:t>
            </a:r>
            <a:endParaRPr lang="el-GR" altLang="el-GR" sz="2400"/>
          </a:p>
        </p:txBody>
      </p:sp>
      <p:sp>
        <p:nvSpPr>
          <p:cNvPr id="428035" name="Rectangle 3">
            <a:extLst>
              <a:ext uri="{FF2B5EF4-FFF2-40B4-BE49-F238E27FC236}">
                <a16:creationId xmlns:a16="http://schemas.microsoft.com/office/drawing/2014/main" id="{95BDBFDC-80C5-43ED-ADD2-D49BBEB6F64C}"/>
              </a:ext>
            </a:extLst>
          </p:cNvPr>
          <p:cNvSpPr>
            <a:spLocks noGrp="1" noChangeArrowheads="1"/>
          </p:cNvSpPr>
          <p:nvPr>
            <p:ph type="body" idx="4294967295"/>
          </p:nvPr>
        </p:nvSpPr>
        <p:spPr>
          <a:xfrm>
            <a:off x="179388" y="1268413"/>
            <a:ext cx="9144000" cy="5184775"/>
          </a:xfrm>
        </p:spPr>
        <p:txBody>
          <a:bodyPr/>
          <a:lstStyle/>
          <a:p>
            <a:pPr>
              <a:lnSpc>
                <a:spcPct val="120000"/>
              </a:lnSpc>
              <a:buFont typeface="Wingdings" panose="05000000000000000000" pitchFamily="2" charset="2"/>
              <a:buNone/>
            </a:pPr>
            <a:r>
              <a:rPr lang="en-US" altLang="el-GR" sz="2400" b="1" dirty="0">
                <a:solidFill>
                  <a:srgbClr val="33CC33"/>
                </a:solidFill>
              </a:rPr>
              <a:t>(+)</a:t>
            </a:r>
            <a:r>
              <a:rPr lang="en-US" altLang="el-GR" sz="2400" dirty="0"/>
              <a:t> </a:t>
            </a:r>
            <a:r>
              <a:rPr lang="el-GR" altLang="el-GR" sz="2400" dirty="0"/>
              <a:t>Χαμηλό κόστος εξυπηρετητή</a:t>
            </a:r>
            <a:r>
              <a:rPr lang="en-US" altLang="el-GR" sz="2400" dirty="0"/>
              <a:t> </a:t>
            </a:r>
            <a:endParaRPr lang="el-GR" altLang="el-GR" sz="2400" dirty="0"/>
          </a:p>
          <a:p>
            <a:pPr lvl="1">
              <a:lnSpc>
                <a:spcPct val="120000"/>
              </a:lnSpc>
            </a:pPr>
            <a:r>
              <a:rPr lang="el-GR" altLang="el-GR" sz="2000" dirty="0"/>
              <a:t> Δεν απαιτείται ειδικό υλικό (</a:t>
            </a:r>
            <a:r>
              <a:rPr lang="en-US" altLang="el-GR" sz="2000" dirty="0"/>
              <a:t>hardware) </a:t>
            </a:r>
            <a:r>
              <a:rPr lang="el-GR" altLang="el-GR" sz="2000" dirty="0"/>
              <a:t>για επεξεργασία του βίντεο όπως στις </a:t>
            </a:r>
            <a:r>
              <a:rPr lang="en-US" altLang="el-GR" sz="2000" dirty="0"/>
              <a:t>MCU</a:t>
            </a:r>
            <a:endParaRPr lang="el-GR" altLang="el-GR" sz="2000" dirty="0"/>
          </a:p>
          <a:p>
            <a:pPr>
              <a:lnSpc>
                <a:spcPct val="120000"/>
              </a:lnSpc>
              <a:buFont typeface="Wingdings" panose="05000000000000000000" pitchFamily="2" charset="2"/>
              <a:buNone/>
            </a:pPr>
            <a:r>
              <a:rPr lang="en-US" altLang="el-GR" sz="2400" b="1" dirty="0">
                <a:solidFill>
                  <a:schemeClr val="hlink"/>
                </a:solidFill>
              </a:rPr>
              <a:t>(-)</a:t>
            </a:r>
            <a:r>
              <a:rPr lang="en-US" altLang="el-GR" sz="2400" dirty="0"/>
              <a:t> </a:t>
            </a:r>
            <a:r>
              <a:rPr lang="el-GR" altLang="el-GR" sz="2400" dirty="0"/>
              <a:t>Απαιτείται υψηλή χωρητικότητα δικτύου</a:t>
            </a:r>
          </a:p>
          <a:p>
            <a:pPr lvl="1">
              <a:lnSpc>
                <a:spcPct val="120000"/>
              </a:lnSpc>
            </a:pPr>
            <a:r>
              <a:rPr lang="el-GR" altLang="el-GR" sz="2000" dirty="0"/>
              <a:t>Κάθε χρήστης λαμβάνει τις ροές των απομακρυσμένων συνομιλητών</a:t>
            </a:r>
            <a:endParaRPr lang="en-US" altLang="el-GR" sz="2000" dirty="0"/>
          </a:p>
          <a:p>
            <a:pPr>
              <a:lnSpc>
                <a:spcPct val="120000"/>
              </a:lnSpc>
              <a:buFont typeface="Wingdings" panose="05000000000000000000" pitchFamily="2" charset="2"/>
              <a:buNone/>
            </a:pPr>
            <a:r>
              <a:rPr lang="en-US" altLang="el-GR" sz="2400" b="1" dirty="0">
                <a:solidFill>
                  <a:srgbClr val="33CC33"/>
                </a:solidFill>
              </a:rPr>
              <a:t>(+)</a:t>
            </a:r>
            <a:r>
              <a:rPr lang="en-US" altLang="el-GR" sz="2400" dirty="0">
                <a:solidFill>
                  <a:srgbClr val="33CC33"/>
                </a:solidFill>
              </a:rPr>
              <a:t> </a:t>
            </a:r>
            <a:r>
              <a:rPr lang="el-GR" altLang="el-GR" sz="2400" dirty="0"/>
              <a:t>Φιλικό:</a:t>
            </a:r>
            <a:r>
              <a:rPr lang="en-US" altLang="el-GR" sz="2400" dirty="0"/>
              <a:t> </a:t>
            </a:r>
            <a:r>
              <a:rPr lang="el-GR" altLang="el-GR" sz="2400" dirty="0"/>
              <a:t>βασίζεται στο </a:t>
            </a:r>
            <a:r>
              <a:rPr lang="en-US" altLang="el-GR" sz="2400" dirty="0"/>
              <a:t>Web </a:t>
            </a:r>
            <a:endParaRPr lang="el-GR" altLang="el-GR" sz="2400" dirty="0"/>
          </a:p>
          <a:p>
            <a:pPr lvl="1">
              <a:lnSpc>
                <a:spcPct val="120000"/>
              </a:lnSpc>
            </a:pPr>
            <a:r>
              <a:rPr lang="el-GR" altLang="el-GR" sz="2000" dirty="0"/>
              <a:t>Κλήση σε σύνδεσμο και όχι τηλεφωνικό αριθμό, </a:t>
            </a:r>
            <a:r>
              <a:rPr lang="en-US" altLang="el-GR" sz="2000" dirty="0"/>
              <a:t>e-mail, </a:t>
            </a:r>
            <a:r>
              <a:rPr lang="el-GR" altLang="el-GR" sz="2000" dirty="0"/>
              <a:t>Ι</a:t>
            </a:r>
            <a:r>
              <a:rPr lang="en-US" altLang="el-GR" sz="2000" dirty="0"/>
              <a:t>P </a:t>
            </a:r>
            <a:r>
              <a:rPr lang="el-GR" altLang="el-GR" sz="2000" dirty="0"/>
              <a:t>διεύθυνση</a:t>
            </a:r>
          </a:p>
          <a:p>
            <a:pPr lvl="1">
              <a:lnSpc>
                <a:spcPct val="120000"/>
              </a:lnSpc>
            </a:pPr>
            <a:r>
              <a:rPr lang="el-GR" altLang="el-GR" sz="2000" dirty="0"/>
              <a:t>Εμφανίζεται στο </a:t>
            </a:r>
            <a:r>
              <a:rPr lang="el-GR" altLang="el-GR" sz="2000" dirty="0" err="1"/>
              <a:t>φυλλομετρητή</a:t>
            </a:r>
            <a:endParaRPr lang="el-GR" altLang="el-GR" sz="2000" dirty="0"/>
          </a:p>
          <a:p>
            <a:pPr lvl="1">
              <a:lnSpc>
                <a:spcPct val="120000"/>
              </a:lnSpc>
            </a:pPr>
            <a:r>
              <a:rPr lang="el-GR" altLang="el-GR" sz="2000" dirty="0"/>
              <a:t>Επιπλέον δυνατότητες</a:t>
            </a:r>
          </a:p>
          <a:p>
            <a:pPr lvl="2">
              <a:lnSpc>
                <a:spcPct val="120000"/>
              </a:lnSpc>
            </a:pPr>
            <a:r>
              <a:rPr lang="el-GR" altLang="el-GR" sz="1800" dirty="0"/>
              <a:t>Λίστα συμμετεχόντων</a:t>
            </a:r>
          </a:p>
          <a:p>
            <a:pPr lvl="2">
              <a:lnSpc>
                <a:spcPct val="120000"/>
              </a:lnSpc>
            </a:pPr>
            <a:r>
              <a:rPr lang="el-GR" altLang="el-GR" sz="1800" dirty="0"/>
              <a:t>Συζήτηση με κείμενο</a:t>
            </a:r>
          </a:p>
          <a:p>
            <a:pPr lvl="1">
              <a:lnSpc>
                <a:spcPct val="120000"/>
              </a:lnSpc>
            </a:pPr>
            <a:endParaRPr lang="el-GR" alt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3ECE452F-5895-4BD0-B0FF-5A35553818B3}"/>
              </a:ext>
            </a:extLst>
          </p:cNvPr>
          <p:cNvSpPr>
            <a:spLocks noGrp="1" noChangeArrowheads="1"/>
          </p:cNvSpPr>
          <p:nvPr>
            <p:ph type="title" idx="4294967295"/>
          </p:nvPr>
        </p:nvSpPr>
        <p:spPr>
          <a:xfrm>
            <a:off x="0" y="260350"/>
            <a:ext cx="9144000" cy="869950"/>
          </a:xfrm>
        </p:spPr>
        <p:txBody>
          <a:bodyPr/>
          <a:lstStyle/>
          <a:p>
            <a:r>
              <a:rPr lang="el-GR" altLang="el-GR" sz="3200">
                <a:solidFill>
                  <a:srgbClr val="C0C0C0"/>
                </a:solidFill>
              </a:rPr>
              <a:t>Γενικά</a:t>
            </a:r>
            <a:r>
              <a:rPr lang="el-GR" altLang="el-GR" sz="3200">
                <a:effectLst>
                  <a:outerShdw blurRad="38100" dist="38100" dir="2700000" algn="tl">
                    <a:srgbClr val="C0C0C0"/>
                  </a:outerShdw>
                </a:effectLst>
              </a:rPr>
              <a:t> </a:t>
            </a:r>
            <a:br>
              <a:rPr lang="el-GR" altLang="el-GR" sz="3200">
                <a:effectLst>
                  <a:outerShdw blurRad="38100" dist="38100" dir="2700000" algn="tl">
                    <a:srgbClr val="C0C0C0"/>
                  </a:outerShdw>
                </a:effectLst>
              </a:rPr>
            </a:br>
            <a:r>
              <a:rPr lang="el-GR" altLang="el-GR" sz="3200">
                <a:effectLst>
                  <a:outerShdw blurRad="38100" dist="38100" dir="2700000" algn="tl">
                    <a:srgbClr val="C0C0C0"/>
                  </a:outerShdw>
                </a:effectLst>
              </a:rPr>
              <a:t>Πως αξιοποιείται η βιντεοδιάσκεψη</a:t>
            </a:r>
          </a:p>
        </p:txBody>
      </p:sp>
      <p:sp>
        <p:nvSpPr>
          <p:cNvPr id="549891" name="Rectangle 3">
            <a:extLst>
              <a:ext uri="{FF2B5EF4-FFF2-40B4-BE49-F238E27FC236}">
                <a16:creationId xmlns:a16="http://schemas.microsoft.com/office/drawing/2014/main" id="{86F24914-1636-40B4-BD9D-E33DCFDA8A0E}"/>
              </a:ext>
            </a:extLst>
          </p:cNvPr>
          <p:cNvSpPr>
            <a:spLocks noGrp="1" noChangeArrowheads="1"/>
          </p:cNvSpPr>
          <p:nvPr>
            <p:ph type="body" idx="4294967295"/>
          </p:nvPr>
        </p:nvSpPr>
        <p:spPr>
          <a:xfrm>
            <a:off x="250825" y="1385888"/>
            <a:ext cx="8893175" cy="5472112"/>
          </a:xfrm>
        </p:spPr>
        <p:txBody>
          <a:bodyPr/>
          <a:lstStyle/>
          <a:p>
            <a:pPr>
              <a:lnSpc>
                <a:spcPct val="120000"/>
              </a:lnSpc>
            </a:pPr>
            <a:r>
              <a:rPr lang="el-GR" altLang="el-GR"/>
              <a:t>Χρησιμοποιείται από ομάδες προκειμένου να επικοινωνήσουν μεταξύ τους για</a:t>
            </a:r>
            <a:r>
              <a:rPr lang="el-GR" altLang="el-GR">
                <a:latin typeface="Arial" panose="020B0604020202020204" pitchFamily="34" charset="0"/>
              </a:rPr>
              <a:t>:</a:t>
            </a:r>
            <a:r>
              <a:rPr lang="el-GR" altLang="el-GR"/>
              <a:t> </a:t>
            </a:r>
          </a:p>
          <a:p>
            <a:pPr lvl="1">
              <a:lnSpc>
                <a:spcPct val="120000"/>
              </a:lnSpc>
            </a:pPr>
            <a:r>
              <a:rPr lang="el-GR" altLang="el-GR"/>
              <a:t>συνεργασία </a:t>
            </a:r>
          </a:p>
          <a:p>
            <a:pPr lvl="1">
              <a:lnSpc>
                <a:spcPct val="120000"/>
              </a:lnSpc>
            </a:pPr>
            <a:r>
              <a:rPr lang="el-GR" altLang="el-GR"/>
              <a:t>ανταλλαγή ιδεών </a:t>
            </a:r>
          </a:p>
          <a:p>
            <a:pPr lvl="1">
              <a:lnSpc>
                <a:spcPct val="120000"/>
              </a:lnSpc>
            </a:pPr>
            <a:r>
              <a:rPr lang="el-GR" altLang="el-GR"/>
              <a:t>απόκτηση πληροφοριών </a:t>
            </a:r>
          </a:p>
          <a:p>
            <a:pPr lvl="1">
              <a:lnSpc>
                <a:spcPct val="120000"/>
              </a:lnSpc>
            </a:pPr>
            <a:r>
              <a:rPr lang="el-GR" altLang="el-GR"/>
              <a:t>σύγχρονη τηλεκπαίδευση</a:t>
            </a:r>
          </a:p>
          <a:p>
            <a:pPr lvl="1">
              <a:lnSpc>
                <a:spcPct val="120000"/>
              </a:lnSpc>
            </a:pPr>
            <a:r>
              <a:rPr lang="el-GR" altLang="el-GR"/>
              <a:t>διαχείριση οργανισμών</a:t>
            </a:r>
          </a:p>
          <a:p>
            <a:pPr lvl="1">
              <a:lnSpc>
                <a:spcPct val="120000"/>
              </a:lnSpc>
            </a:pPr>
            <a:r>
              <a:rPr lang="el-GR" altLang="el-GR"/>
              <a:t>διαχείριση κρίσεων </a:t>
            </a:r>
          </a:p>
          <a:p>
            <a:pPr lvl="1">
              <a:lnSpc>
                <a:spcPct val="120000"/>
              </a:lnSpc>
            </a:pPr>
            <a:endParaRPr lang="el-GR" altLang="el-GR"/>
          </a:p>
          <a:p>
            <a:pPr lvl="1">
              <a:lnSpc>
                <a:spcPct val="120000"/>
              </a:lnSpc>
            </a:pPr>
            <a:endParaRPr lang="el-GR" alt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B1315E1A-B972-47AC-B51A-108ABE3DC641}"/>
              </a:ext>
            </a:extLst>
          </p:cNvPr>
          <p:cNvSpPr>
            <a:spLocks noGrp="1" noChangeArrowheads="1"/>
          </p:cNvSpPr>
          <p:nvPr>
            <p:ph type="title" idx="4294967295"/>
          </p:nvPr>
        </p:nvSpPr>
        <p:spPr>
          <a:xfrm>
            <a:off x="0" y="314325"/>
            <a:ext cx="9144000" cy="811213"/>
          </a:xfrm>
        </p:spPr>
        <p:txBody>
          <a:bodyPr/>
          <a:lstStyle/>
          <a:p>
            <a:r>
              <a:rPr lang="el-GR" altLang="el-GR" sz="2800">
                <a:solidFill>
                  <a:srgbClr val="C0C0C0"/>
                </a:solidFill>
              </a:rPr>
              <a:t>Ιδιωτικά πρωτόκολλα</a:t>
            </a:r>
            <a:r>
              <a:rPr lang="el-GR" altLang="el-GR" sz="2800"/>
              <a:t> </a:t>
            </a:r>
            <a:br>
              <a:rPr lang="el-GR" altLang="el-GR" sz="2800"/>
            </a:br>
            <a:r>
              <a:rPr lang="el-GR" altLang="el-GR" sz="2800"/>
              <a:t>Παράδειγμα βιντεοδιάσκεψης με </a:t>
            </a:r>
            <a:r>
              <a:rPr lang="en-US" altLang="el-GR" sz="2800"/>
              <a:t>FM Server</a:t>
            </a:r>
            <a:endParaRPr lang="el-GR" altLang="el-GR" sz="2800"/>
          </a:p>
        </p:txBody>
      </p:sp>
      <p:pic>
        <p:nvPicPr>
          <p:cNvPr id="430083" name="Picture 3">
            <a:extLst>
              <a:ext uri="{FF2B5EF4-FFF2-40B4-BE49-F238E27FC236}">
                <a16:creationId xmlns:a16="http://schemas.microsoft.com/office/drawing/2014/main" id="{50F8956B-837C-4EEE-A1A5-12F292FB1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25538"/>
            <a:ext cx="7344816" cy="5593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a:extLst>
              <a:ext uri="{FF2B5EF4-FFF2-40B4-BE49-F238E27FC236}">
                <a16:creationId xmlns:a16="http://schemas.microsoft.com/office/drawing/2014/main" id="{8019CAE7-F048-4873-B17A-475AFD62BDC1}"/>
              </a:ext>
            </a:extLst>
          </p:cNvPr>
          <p:cNvSpPr>
            <a:spLocks noGrp="1" noChangeArrowheads="1"/>
          </p:cNvSpPr>
          <p:nvPr>
            <p:ph type="ctrTitle" idx="4294967295"/>
          </p:nvPr>
        </p:nvSpPr>
        <p:spPr>
          <a:xfrm>
            <a:off x="685800" y="2130425"/>
            <a:ext cx="7772400" cy="1470025"/>
          </a:xfrm>
        </p:spPr>
        <p:txBody>
          <a:bodyPr/>
          <a:lstStyle/>
          <a:p>
            <a:r>
              <a:rPr lang="el-GR" altLang="el-GR" sz="3200" dirty="0">
                <a:latin typeface="Arial" panose="020B0604020202020204" pitchFamily="34" charset="0"/>
              </a:rPr>
              <a:t>Τεχνολογίες </a:t>
            </a:r>
            <a:br>
              <a:rPr lang="el-GR" altLang="el-GR" sz="3200" dirty="0">
                <a:latin typeface="Arial" panose="020B0604020202020204" pitchFamily="34" charset="0"/>
              </a:rPr>
            </a:br>
            <a:r>
              <a:rPr lang="el-GR" altLang="el-GR" sz="3200" dirty="0">
                <a:latin typeface="Arial" panose="020B0604020202020204" pitchFamily="34" charset="0"/>
              </a:rPr>
              <a:t>τηλεδιάσκεψης (ΤΤ)</a:t>
            </a:r>
            <a:br>
              <a:rPr lang="el-GR" altLang="el-GR" sz="3200" dirty="0">
                <a:latin typeface="Arial" panose="020B0604020202020204" pitchFamily="34" charset="0"/>
              </a:rPr>
            </a:br>
            <a:r>
              <a:rPr lang="en-US" altLang="el-GR" sz="6000" dirty="0">
                <a:latin typeface="Arial" panose="020B0604020202020204" pitchFamily="34" charset="0"/>
              </a:rPr>
              <a:t> </a:t>
            </a:r>
            <a:r>
              <a:rPr lang="el-GR" altLang="el-GR" sz="4000" dirty="0">
                <a:solidFill>
                  <a:schemeClr val="tx1"/>
                </a:solidFill>
              </a:rPr>
              <a:t>Ανοικτά πρωτόκολλα και ανοικτές αρχιτεκτονικές</a:t>
            </a:r>
          </a:p>
        </p:txBody>
      </p:sp>
      <p:sp>
        <p:nvSpPr>
          <p:cNvPr id="448517" name="Rectangle 5">
            <a:extLst>
              <a:ext uri="{FF2B5EF4-FFF2-40B4-BE49-F238E27FC236}">
                <a16:creationId xmlns:a16="http://schemas.microsoft.com/office/drawing/2014/main" id="{0847A084-D654-4477-B5AA-56435DD3D15D}"/>
              </a:ext>
            </a:extLst>
          </p:cNvPr>
          <p:cNvSpPr>
            <a:spLocks noGrp="1" noChangeArrowheads="1"/>
          </p:cNvSpPr>
          <p:nvPr>
            <p:ph type="subTitle" idx="4294967295"/>
          </p:nvPr>
        </p:nvSpPr>
        <p:spPr>
          <a:xfrm>
            <a:off x="250825" y="4221163"/>
            <a:ext cx="8893175" cy="1752600"/>
          </a:xfrm>
        </p:spPr>
        <p:txBody>
          <a:bodyPr/>
          <a:lstStyle/>
          <a:p>
            <a:pPr marL="0" indent="0"/>
            <a:r>
              <a:rPr lang="en-US" altLang="el-GR" sz="3000" dirty="0"/>
              <a:t> </a:t>
            </a:r>
            <a:r>
              <a:rPr lang="el-GR" altLang="el-GR" sz="3000" dirty="0"/>
              <a:t>Υπηρεσίες </a:t>
            </a:r>
            <a:r>
              <a:rPr lang="el-GR" altLang="el-GR" sz="3000" dirty="0" err="1"/>
              <a:t>βιντεοδιάσκεψης</a:t>
            </a:r>
            <a:r>
              <a:rPr lang="el-GR" altLang="el-GR" sz="3000" dirty="0"/>
              <a:t> στο Διαδίκτυο</a:t>
            </a:r>
          </a:p>
          <a:p>
            <a:pPr marL="0" indent="0"/>
            <a:r>
              <a:rPr lang="en-US" altLang="el-GR" sz="3000" dirty="0"/>
              <a:t> </a:t>
            </a:r>
            <a:r>
              <a:rPr lang="el-GR" altLang="el-GR" sz="3000" dirty="0"/>
              <a:t>Εφαρμογές τύπου </a:t>
            </a:r>
            <a:r>
              <a:rPr lang="en-US" altLang="el-GR" sz="3000" dirty="0"/>
              <a:t>WebRTC</a:t>
            </a:r>
            <a:endParaRPr lang="el-GR" altLang="el-GR" sz="3000" dirty="0"/>
          </a:p>
        </p:txBody>
      </p:sp>
    </p:spTree>
    <p:extLst>
      <p:ext uri="{BB962C8B-B14F-4D97-AF65-F5344CB8AC3E}">
        <p14:creationId xmlns:p14="http://schemas.microsoft.com/office/powerpoint/2010/main" val="2616416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D0D5810-38B1-4905-A278-B8652F56E148}"/>
              </a:ext>
            </a:extLst>
          </p:cNvPr>
          <p:cNvSpPr>
            <a:spLocks noGrp="1" noChangeArrowheads="1"/>
          </p:cNvSpPr>
          <p:nvPr>
            <p:ph type="title" idx="4294967295"/>
          </p:nvPr>
        </p:nvSpPr>
        <p:spPr>
          <a:xfrm>
            <a:off x="0" y="188913"/>
            <a:ext cx="9144000" cy="979487"/>
          </a:xfrm>
        </p:spPr>
        <p:txBody>
          <a:bodyPr/>
          <a:lstStyle/>
          <a:p>
            <a:r>
              <a:rPr lang="en-US" altLang="el-GR" sz="3200" dirty="0">
                <a:solidFill>
                  <a:srgbClr val="C0C0C0"/>
                </a:solidFill>
              </a:rPr>
              <a:t>A</a:t>
            </a:r>
            <a:r>
              <a:rPr lang="el-GR" altLang="el-GR" sz="3200" dirty="0" err="1">
                <a:solidFill>
                  <a:srgbClr val="C0C0C0"/>
                </a:solidFill>
              </a:rPr>
              <a:t>νοικτά</a:t>
            </a:r>
            <a:r>
              <a:rPr lang="el-GR" altLang="el-GR" sz="3200" dirty="0">
                <a:solidFill>
                  <a:srgbClr val="C0C0C0"/>
                </a:solidFill>
              </a:rPr>
              <a:t> πρωτόκολλα</a:t>
            </a:r>
            <a:r>
              <a:rPr lang="el-GR" altLang="el-GR" sz="3200" dirty="0"/>
              <a:t> </a:t>
            </a:r>
            <a:br>
              <a:rPr lang="el-GR" altLang="el-GR" sz="3200" dirty="0"/>
            </a:br>
            <a:r>
              <a:rPr lang="el-GR" altLang="el-GR" sz="3200" dirty="0"/>
              <a:t>Υπηρεσίες </a:t>
            </a:r>
            <a:r>
              <a:rPr lang="el-GR" altLang="el-GR" sz="3200" dirty="0" err="1"/>
              <a:t>βιντεοδιάσκεψης</a:t>
            </a:r>
            <a:r>
              <a:rPr lang="el-GR" altLang="el-GR" sz="3200" dirty="0"/>
              <a:t> στο Διαδίκτυο</a:t>
            </a:r>
          </a:p>
        </p:txBody>
      </p:sp>
      <p:sp>
        <p:nvSpPr>
          <p:cNvPr id="440323" name="Rectangle 3">
            <a:extLst>
              <a:ext uri="{FF2B5EF4-FFF2-40B4-BE49-F238E27FC236}">
                <a16:creationId xmlns:a16="http://schemas.microsoft.com/office/drawing/2014/main" id="{DFA103C5-94D7-4C60-9826-F9995305531C}"/>
              </a:ext>
            </a:extLst>
          </p:cNvPr>
          <p:cNvSpPr>
            <a:spLocks noGrp="1" noChangeArrowheads="1"/>
          </p:cNvSpPr>
          <p:nvPr>
            <p:ph type="body" idx="4294967295"/>
          </p:nvPr>
        </p:nvSpPr>
        <p:spPr>
          <a:xfrm>
            <a:off x="250825" y="1700213"/>
            <a:ext cx="8893175" cy="4608512"/>
          </a:xfrm>
        </p:spPr>
        <p:txBody>
          <a:bodyPr/>
          <a:lstStyle/>
          <a:p>
            <a:r>
              <a:rPr lang="el-GR" altLang="el-GR" sz="2800" dirty="0"/>
              <a:t>Βασίζονται </a:t>
            </a:r>
          </a:p>
          <a:p>
            <a:pPr lvl="1"/>
            <a:r>
              <a:rPr lang="el-GR" altLang="el-GR" sz="2400" dirty="0"/>
              <a:t>σε ανοικτά πρωτόκολλα και ανοικτές αρχιτεκτονικές </a:t>
            </a:r>
          </a:p>
          <a:p>
            <a:pPr lvl="1"/>
            <a:r>
              <a:rPr lang="el-GR" altLang="el-GR" sz="2400" dirty="0"/>
              <a:t>στη χρήση των δυνατοτήτων των </a:t>
            </a:r>
            <a:r>
              <a:rPr lang="el-GR" altLang="el-GR" sz="2400" dirty="0" err="1"/>
              <a:t>πλοηγητών</a:t>
            </a:r>
            <a:endParaRPr lang="el-GR" altLang="el-GR" sz="2400" dirty="0"/>
          </a:p>
          <a:p>
            <a:r>
              <a:rPr lang="el-GR" altLang="el-GR" sz="2800" dirty="0"/>
              <a:t>Τεχνολογία </a:t>
            </a:r>
            <a:r>
              <a:rPr lang="en-US" altLang="el-GR" sz="2800" dirty="0"/>
              <a:t>WebRTC</a:t>
            </a:r>
            <a:endParaRPr lang="el-GR" altLang="el-GR" sz="2800" dirty="0"/>
          </a:p>
          <a:p>
            <a:endParaRPr lang="el-GR" altLang="el-GR" sz="2800" dirty="0"/>
          </a:p>
        </p:txBody>
      </p:sp>
    </p:spTree>
    <p:extLst>
      <p:ext uri="{BB962C8B-B14F-4D97-AF65-F5344CB8AC3E}">
        <p14:creationId xmlns:p14="http://schemas.microsoft.com/office/powerpoint/2010/main" val="3791121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4F760A-D487-42D7-9DFA-22BE76CB095D}"/>
              </a:ext>
            </a:extLst>
          </p:cNvPr>
          <p:cNvSpPr>
            <a:spLocks noGrp="1"/>
          </p:cNvSpPr>
          <p:nvPr>
            <p:ph type="title"/>
          </p:nvPr>
        </p:nvSpPr>
        <p:spPr/>
        <p:txBody>
          <a:bodyPr/>
          <a:lstStyle/>
          <a:p>
            <a:r>
              <a:rPr lang="el-GR" dirty="0"/>
              <a:t>Πρόσκληση </a:t>
            </a:r>
            <a:r>
              <a:rPr lang="en-US" dirty="0"/>
              <a:t>WebRTC</a:t>
            </a:r>
            <a:endParaRPr lang="el-GR" dirty="0"/>
          </a:p>
        </p:txBody>
      </p:sp>
      <p:sp>
        <p:nvSpPr>
          <p:cNvPr id="3" name="Θέση περιεχομένου 2">
            <a:extLst>
              <a:ext uri="{FF2B5EF4-FFF2-40B4-BE49-F238E27FC236}">
                <a16:creationId xmlns:a16="http://schemas.microsoft.com/office/drawing/2014/main" id="{178A6146-8D6F-42BF-B322-B92DD56777D4}"/>
              </a:ext>
            </a:extLst>
          </p:cNvPr>
          <p:cNvSpPr>
            <a:spLocks noGrp="1"/>
          </p:cNvSpPr>
          <p:nvPr>
            <p:ph idx="1"/>
          </p:nvPr>
        </p:nvSpPr>
        <p:spPr>
          <a:xfrm>
            <a:off x="457200" y="1600200"/>
            <a:ext cx="8229600" cy="4637112"/>
          </a:xfrm>
        </p:spPr>
        <p:txBody>
          <a:bodyPr/>
          <a:lstStyle/>
          <a:p>
            <a:r>
              <a:rPr lang="el-GR" dirty="0"/>
              <a:t>Μία από τις τελευταίες μεγάλες προκλήσεις για τον </a:t>
            </a:r>
            <a:r>
              <a:rPr lang="el-GR" b="1" dirty="0"/>
              <a:t>Παγκόσμιο Ιστό</a:t>
            </a:r>
            <a:r>
              <a:rPr lang="en-US" b="1" dirty="0"/>
              <a:t> (Web)</a:t>
            </a:r>
            <a:r>
              <a:rPr lang="el-GR" b="1" dirty="0"/>
              <a:t> </a:t>
            </a:r>
            <a:r>
              <a:rPr lang="el-GR" dirty="0"/>
              <a:t>είναι να επιτρέψει την ανθρώπινη επικοινωνία μέσω φωνής και βίντεο: </a:t>
            </a:r>
            <a:r>
              <a:rPr lang="el-GR" b="1" dirty="0"/>
              <a:t>Real </a:t>
            </a:r>
            <a:r>
              <a:rPr lang="el-GR" b="1" dirty="0" err="1"/>
              <a:t>Time</a:t>
            </a:r>
            <a:r>
              <a:rPr lang="el-GR" b="1" dirty="0"/>
              <a:t> Communication, RTC</a:t>
            </a:r>
            <a:r>
              <a:rPr lang="el-GR" dirty="0"/>
              <a:t> για συντομία. </a:t>
            </a:r>
            <a:endParaRPr lang="en-US" dirty="0"/>
          </a:p>
          <a:p>
            <a:r>
              <a:rPr lang="el-GR" dirty="0"/>
              <a:t>Το RTC πρέπει να είναι τόσο φυσικό σε μια εφαρμογή ιστού όσο και η εισαγωγή κειμένου σε έναν επεξεργαστή κειμένου. </a:t>
            </a:r>
          </a:p>
        </p:txBody>
      </p:sp>
      <p:sp>
        <p:nvSpPr>
          <p:cNvPr id="4" name="Θέση αριθμού διαφάνειας 3">
            <a:extLst>
              <a:ext uri="{FF2B5EF4-FFF2-40B4-BE49-F238E27FC236}">
                <a16:creationId xmlns:a16="http://schemas.microsoft.com/office/drawing/2014/main" id="{47DC650B-4B9E-4C50-A0A1-38C0C7B8E21E}"/>
              </a:ext>
            </a:extLst>
          </p:cNvPr>
          <p:cNvSpPr>
            <a:spLocks noGrp="1"/>
          </p:cNvSpPr>
          <p:nvPr>
            <p:ph type="sldNum" sz="quarter" idx="10"/>
          </p:nvPr>
        </p:nvSpPr>
        <p:spPr/>
        <p:txBody>
          <a:bodyPr/>
          <a:lstStyle/>
          <a:p>
            <a:pPr>
              <a:defRPr/>
            </a:pPr>
            <a:fld id="{0DA940F4-2900-4377-A725-F8EBF631B80C}" type="slidenum">
              <a:rPr lang="el-GR" smtClean="0"/>
              <a:pPr>
                <a:defRPr/>
              </a:pPr>
              <a:t>63</a:t>
            </a:fld>
            <a:endParaRPr lang="el-GR" dirty="0"/>
          </a:p>
        </p:txBody>
      </p:sp>
    </p:spTree>
    <p:extLst>
      <p:ext uri="{BB962C8B-B14F-4D97-AF65-F5344CB8AC3E}">
        <p14:creationId xmlns:p14="http://schemas.microsoft.com/office/powerpoint/2010/main" val="2311884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2FFC8-EBE4-40D4-A874-581D8AF10F82}"/>
              </a:ext>
            </a:extLst>
          </p:cNvPr>
          <p:cNvSpPr>
            <a:spLocks noGrp="1"/>
          </p:cNvSpPr>
          <p:nvPr>
            <p:ph type="title"/>
          </p:nvPr>
        </p:nvSpPr>
        <p:spPr/>
        <p:txBody>
          <a:bodyPr/>
          <a:lstStyle/>
          <a:p>
            <a:r>
              <a:rPr lang="en-US" dirty="0"/>
              <a:t> A</a:t>
            </a:r>
            <a:r>
              <a:rPr lang="el-GR" dirty="0" err="1"/>
              <a:t>νοικτά</a:t>
            </a:r>
            <a:r>
              <a:rPr lang="el-GR" dirty="0"/>
              <a:t> πρότυπα χωρίς πρόσθετα</a:t>
            </a:r>
          </a:p>
        </p:txBody>
      </p:sp>
      <p:sp>
        <p:nvSpPr>
          <p:cNvPr id="3" name="Θέση περιεχομένου 2">
            <a:extLst>
              <a:ext uri="{FF2B5EF4-FFF2-40B4-BE49-F238E27FC236}">
                <a16:creationId xmlns:a16="http://schemas.microsoft.com/office/drawing/2014/main" id="{46D4BECC-950D-4F06-A59D-F40AFCC0BC78}"/>
              </a:ext>
            </a:extLst>
          </p:cNvPr>
          <p:cNvSpPr>
            <a:spLocks noGrp="1"/>
          </p:cNvSpPr>
          <p:nvPr>
            <p:ph idx="1"/>
          </p:nvPr>
        </p:nvSpPr>
        <p:spPr>
          <a:xfrm>
            <a:off x="215008" y="1600200"/>
            <a:ext cx="8928992" cy="4525963"/>
          </a:xfrm>
        </p:spPr>
        <p:txBody>
          <a:bodyPr/>
          <a:lstStyle/>
          <a:p>
            <a:r>
              <a:rPr lang="el-GR" sz="2800" dirty="0"/>
              <a:t>Το </a:t>
            </a:r>
            <a:r>
              <a:rPr lang="el-GR" sz="2800" dirty="0" err="1"/>
              <a:t>WebRTC</a:t>
            </a:r>
            <a:r>
              <a:rPr lang="el-GR" sz="2800" dirty="0"/>
              <a:t> εφαρμόζει </a:t>
            </a:r>
            <a:r>
              <a:rPr lang="el-GR" sz="2800" b="1" dirty="0"/>
              <a:t>ανοιχτά πρότυπα </a:t>
            </a:r>
            <a:r>
              <a:rPr lang="el-GR" sz="2800" dirty="0"/>
              <a:t>για επικοινωνία βίντεο, ήχου και δεδομένων σε πραγματικό χρόνο,</a:t>
            </a:r>
            <a:r>
              <a:rPr lang="el-GR" sz="2800" b="1" dirty="0"/>
              <a:t> χωρίς πρόσθετα </a:t>
            </a:r>
            <a:r>
              <a:rPr lang="en-US" sz="2800" b="1" dirty="0"/>
              <a:t>(plug-ins)</a:t>
            </a:r>
            <a:r>
              <a:rPr lang="el-GR" sz="2800" dirty="0"/>
              <a:t>. </a:t>
            </a:r>
          </a:p>
          <a:p>
            <a:r>
              <a:rPr lang="el-GR" sz="2800" dirty="0"/>
              <a:t>Η ανάγκη είναι πραγματική:</a:t>
            </a:r>
          </a:p>
          <a:p>
            <a:pPr lvl="1"/>
            <a:r>
              <a:rPr lang="el-GR" sz="1800" dirty="0"/>
              <a:t>Πολλές υπηρεσίες ιστού χρησιμοποίησαν RTC, αλλά χρειάστηκαν λήψεις, εγγενείς εφαρμογές ή προσθήκες. Σε αυτά περιλαμβάνονται τα Skype, Facebook και Google </a:t>
            </a:r>
            <a:r>
              <a:rPr lang="el-GR" sz="1800" dirty="0" err="1"/>
              <a:t>Hangouts</a:t>
            </a:r>
            <a:r>
              <a:rPr lang="el-GR" sz="1800" dirty="0"/>
              <a:t>.</a:t>
            </a:r>
          </a:p>
          <a:p>
            <a:pPr lvl="1"/>
            <a:r>
              <a:rPr lang="el-GR" sz="1800" dirty="0"/>
              <a:t>Η λήψη, εγκατάσταση και ενημέρωση προσθηκών είναι περίπλοκη, επιρρεπής σε σφάλματα και ενοχλητική.</a:t>
            </a:r>
          </a:p>
          <a:p>
            <a:pPr lvl="1"/>
            <a:r>
              <a:rPr lang="el-GR" sz="1800" dirty="0"/>
              <a:t>Οι προσθήκες είναι δύσκολο να αναπτυχθούν, να εντοπιστούν τα σφάλματα, να επιλυθούν προβλήματα, να δοκιμαστούν και να συντηρηθούν - και ενδέχεται να απαιτούν άδεια και ενοποίηση με πολύπλοκη, ακριβή τεχνολογία. Είναι συχνά δύσκολο να πείσεις τους χρήστες να εγκαταστήσουν πρώτα προσθήκες.</a:t>
            </a:r>
          </a:p>
          <a:p>
            <a:endParaRPr lang="el-GR" sz="2800" dirty="0"/>
          </a:p>
        </p:txBody>
      </p:sp>
      <p:sp>
        <p:nvSpPr>
          <p:cNvPr id="4" name="Θέση αριθμού διαφάνειας 3">
            <a:extLst>
              <a:ext uri="{FF2B5EF4-FFF2-40B4-BE49-F238E27FC236}">
                <a16:creationId xmlns:a16="http://schemas.microsoft.com/office/drawing/2014/main" id="{AC28BE1A-B9EF-4A70-B24D-5F64BBA601D5}"/>
              </a:ext>
            </a:extLst>
          </p:cNvPr>
          <p:cNvSpPr>
            <a:spLocks noGrp="1"/>
          </p:cNvSpPr>
          <p:nvPr>
            <p:ph type="sldNum" sz="quarter" idx="10"/>
          </p:nvPr>
        </p:nvSpPr>
        <p:spPr/>
        <p:txBody>
          <a:bodyPr/>
          <a:lstStyle/>
          <a:p>
            <a:pPr>
              <a:defRPr/>
            </a:pPr>
            <a:fld id="{0DA940F4-2900-4377-A725-F8EBF631B80C}" type="slidenum">
              <a:rPr lang="el-GR" smtClean="0"/>
              <a:pPr>
                <a:defRPr/>
              </a:pPr>
              <a:t>64</a:t>
            </a:fld>
            <a:endParaRPr lang="el-GR" dirty="0"/>
          </a:p>
        </p:txBody>
      </p:sp>
    </p:spTree>
    <p:extLst>
      <p:ext uri="{BB962C8B-B14F-4D97-AF65-F5344CB8AC3E}">
        <p14:creationId xmlns:p14="http://schemas.microsoft.com/office/powerpoint/2010/main" val="3894813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E0919-B8FE-4E84-93DF-43B58F38E4D1}"/>
              </a:ext>
            </a:extLst>
          </p:cNvPr>
          <p:cNvSpPr>
            <a:spLocks noGrp="1"/>
          </p:cNvSpPr>
          <p:nvPr>
            <p:ph type="title"/>
          </p:nvPr>
        </p:nvSpPr>
        <p:spPr/>
        <p:txBody>
          <a:bodyPr/>
          <a:lstStyle/>
          <a:p>
            <a:r>
              <a:rPr lang="el-GR" dirty="0"/>
              <a:t>Αρχές του </a:t>
            </a:r>
            <a:r>
              <a:rPr lang="el-GR" dirty="0" err="1"/>
              <a:t>WebRTC</a:t>
            </a:r>
            <a:r>
              <a:rPr lang="el-GR" dirty="0"/>
              <a:t> </a:t>
            </a:r>
          </a:p>
        </p:txBody>
      </p:sp>
      <p:sp>
        <p:nvSpPr>
          <p:cNvPr id="3" name="Θέση περιεχομένου 2">
            <a:extLst>
              <a:ext uri="{FF2B5EF4-FFF2-40B4-BE49-F238E27FC236}">
                <a16:creationId xmlns:a16="http://schemas.microsoft.com/office/drawing/2014/main" id="{DD2EBDE0-4116-4639-BCDB-6134CE39D1DB}"/>
              </a:ext>
            </a:extLst>
          </p:cNvPr>
          <p:cNvSpPr>
            <a:spLocks noGrp="1"/>
          </p:cNvSpPr>
          <p:nvPr>
            <p:ph idx="1"/>
          </p:nvPr>
        </p:nvSpPr>
        <p:spPr>
          <a:xfrm>
            <a:off x="457200" y="1600200"/>
            <a:ext cx="8686800" cy="4525963"/>
          </a:xfrm>
        </p:spPr>
        <p:txBody>
          <a:bodyPr/>
          <a:lstStyle/>
          <a:p>
            <a:r>
              <a:rPr lang="el-GR" sz="2800" dirty="0"/>
              <a:t>Οι κατευθυντήριες αρχές του </a:t>
            </a:r>
            <a:r>
              <a:rPr lang="el-GR" sz="2800" dirty="0" err="1"/>
              <a:t>WebRTC</a:t>
            </a:r>
            <a:r>
              <a:rPr lang="el-GR" sz="2800" dirty="0"/>
              <a:t> είναι ότι τα API του πρέπει να είναι:</a:t>
            </a:r>
          </a:p>
          <a:p>
            <a:pPr lvl="1"/>
            <a:r>
              <a:rPr lang="el-GR" sz="2400" dirty="0"/>
              <a:t>ανοιχτού κώδικα, </a:t>
            </a:r>
          </a:p>
          <a:p>
            <a:pPr lvl="1"/>
            <a:r>
              <a:rPr lang="el-GR" sz="2400" dirty="0"/>
              <a:t>δωρεάν, </a:t>
            </a:r>
          </a:p>
          <a:p>
            <a:pPr lvl="1"/>
            <a:r>
              <a:rPr lang="el-GR" sz="2400" dirty="0"/>
              <a:t>τυποποιημένα, </a:t>
            </a:r>
          </a:p>
          <a:p>
            <a:pPr lvl="1"/>
            <a:r>
              <a:rPr lang="el-GR" sz="2400" b="1" dirty="0"/>
              <a:t>ενσωματωμένα σε προγράμματα περιήγησης ιστού </a:t>
            </a:r>
            <a:r>
              <a:rPr lang="el-GR" sz="2400" dirty="0"/>
              <a:t>και </a:t>
            </a:r>
          </a:p>
          <a:p>
            <a:pPr lvl="1"/>
            <a:r>
              <a:rPr lang="el-GR" sz="2400" dirty="0"/>
              <a:t>πιο αποτελεσματικά από τις υπάρχουσες τεχνολογίες.</a:t>
            </a:r>
          </a:p>
          <a:p>
            <a:endParaRPr lang="el-GR" sz="2800" dirty="0"/>
          </a:p>
        </p:txBody>
      </p:sp>
      <p:sp>
        <p:nvSpPr>
          <p:cNvPr id="4" name="Θέση αριθμού διαφάνειας 3">
            <a:extLst>
              <a:ext uri="{FF2B5EF4-FFF2-40B4-BE49-F238E27FC236}">
                <a16:creationId xmlns:a16="http://schemas.microsoft.com/office/drawing/2014/main" id="{D1BA8C6D-7413-4456-8041-BB7788127C4F}"/>
              </a:ext>
            </a:extLst>
          </p:cNvPr>
          <p:cNvSpPr>
            <a:spLocks noGrp="1"/>
          </p:cNvSpPr>
          <p:nvPr>
            <p:ph type="sldNum" sz="quarter" idx="10"/>
          </p:nvPr>
        </p:nvSpPr>
        <p:spPr/>
        <p:txBody>
          <a:bodyPr/>
          <a:lstStyle/>
          <a:p>
            <a:pPr>
              <a:defRPr/>
            </a:pPr>
            <a:fld id="{0DA940F4-2900-4377-A725-F8EBF631B80C}" type="slidenum">
              <a:rPr lang="el-GR" smtClean="0"/>
              <a:pPr>
                <a:defRPr/>
              </a:pPr>
              <a:t>65</a:t>
            </a:fld>
            <a:endParaRPr lang="el-GR" dirty="0"/>
          </a:p>
        </p:txBody>
      </p:sp>
    </p:spTree>
    <p:extLst>
      <p:ext uri="{BB962C8B-B14F-4D97-AF65-F5344CB8AC3E}">
        <p14:creationId xmlns:p14="http://schemas.microsoft.com/office/powerpoint/2010/main" val="2117203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1E0919-B8FE-4E84-93DF-43B58F38E4D1}"/>
              </a:ext>
            </a:extLst>
          </p:cNvPr>
          <p:cNvSpPr>
            <a:spLocks noGrp="1"/>
          </p:cNvSpPr>
          <p:nvPr>
            <p:ph type="title"/>
          </p:nvPr>
        </p:nvSpPr>
        <p:spPr/>
        <p:txBody>
          <a:bodyPr/>
          <a:lstStyle/>
          <a:p>
            <a:r>
              <a:rPr lang="el-GR" dirty="0"/>
              <a:t>Εφαρμογές </a:t>
            </a:r>
            <a:r>
              <a:rPr lang="el-GR" dirty="0" err="1"/>
              <a:t>WebRTC</a:t>
            </a:r>
            <a:r>
              <a:rPr lang="el-GR" dirty="0"/>
              <a:t>: τι πρέπει</a:t>
            </a:r>
            <a:r>
              <a:rPr lang="en-US" dirty="0"/>
              <a:t> </a:t>
            </a:r>
            <a:r>
              <a:rPr lang="el-GR" dirty="0"/>
              <a:t>να κάνουν</a:t>
            </a:r>
          </a:p>
        </p:txBody>
      </p:sp>
      <p:sp>
        <p:nvSpPr>
          <p:cNvPr id="3" name="Θέση περιεχομένου 2">
            <a:extLst>
              <a:ext uri="{FF2B5EF4-FFF2-40B4-BE49-F238E27FC236}">
                <a16:creationId xmlns:a16="http://schemas.microsoft.com/office/drawing/2014/main" id="{DD2EBDE0-4116-4639-BCDB-6134CE39D1DB}"/>
              </a:ext>
            </a:extLst>
          </p:cNvPr>
          <p:cNvSpPr>
            <a:spLocks noGrp="1"/>
          </p:cNvSpPr>
          <p:nvPr>
            <p:ph idx="1"/>
          </p:nvPr>
        </p:nvSpPr>
        <p:spPr>
          <a:xfrm>
            <a:off x="457200" y="1600200"/>
            <a:ext cx="8686800" cy="4525963"/>
          </a:xfrm>
        </p:spPr>
        <p:txBody>
          <a:bodyPr/>
          <a:lstStyle/>
          <a:p>
            <a:r>
              <a:rPr lang="el-GR" sz="2400" dirty="0"/>
              <a:t>Λήψη ροής ήχου, βίντεο ή άλλων δεδομένων και επικοινωνία</a:t>
            </a:r>
            <a:endParaRPr lang="en-US" sz="2400" dirty="0"/>
          </a:p>
          <a:p>
            <a:pPr lvl="1"/>
            <a:r>
              <a:rPr lang="el-GR" sz="2000" dirty="0"/>
              <a:t>Τοπικά και Απομακρυσμένα</a:t>
            </a:r>
          </a:p>
          <a:p>
            <a:r>
              <a:rPr lang="el-GR" sz="2400" dirty="0"/>
              <a:t>Ανταλλαγή πληροφοριών σχετικά με την ικανότητα των τοπικών μέσων πολυμέσων (μικρόφωνο, βίντεο) και απομακρυσμένων μέσων (των πελατών), όπως ανάλυση και κωδικοποιητές.</a:t>
            </a:r>
          </a:p>
          <a:p>
            <a:r>
              <a:rPr lang="el-GR" sz="2400" dirty="0"/>
              <a:t>Λήψη πληροφοριών δικτύου, όπως διευθύνσεις IP, θύρες και ανταλλαγή τους με άλλους πελάτες </a:t>
            </a:r>
            <a:r>
              <a:rPr lang="el-GR" sz="2400" dirty="0" err="1"/>
              <a:t>WebRTC</a:t>
            </a:r>
            <a:r>
              <a:rPr lang="el-GR" sz="2400" dirty="0"/>
              <a:t> (γνωστοί ως ομότιμοι-</a:t>
            </a:r>
            <a:r>
              <a:rPr lang="el-GR" sz="2400" dirty="0" err="1"/>
              <a:t>peers</a:t>
            </a:r>
            <a:r>
              <a:rPr lang="el-GR" sz="2400" dirty="0"/>
              <a:t> ) για να ενεργοποιηθεί η σύνδεση, ακόμη και μέσω NAT και τείχους προστασίας.</a:t>
            </a:r>
          </a:p>
          <a:p>
            <a:r>
              <a:rPr lang="el-GR" sz="2400" dirty="0"/>
              <a:t>Συντονισμό της σηματοδότησης για την αναφορά σφαλμάτων και την εκκίνηση ή  κλείσιμο συνεδριών.</a:t>
            </a:r>
          </a:p>
          <a:p>
            <a:endParaRPr lang="el-GR" sz="2400" dirty="0"/>
          </a:p>
        </p:txBody>
      </p:sp>
      <p:sp>
        <p:nvSpPr>
          <p:cNvPr id="4" name="Θέση αριθμού διαφάνειας 3">
            <a:extLst>
              <a:ext uri="{FF2B5EF4-FFF2-40B4-BE49-F238E27FC236}">
                <a16:creationId xmlns:a16="http://schemas.microsoft.com/office/drawing/2014/main" id="{D1BA8C6D-7413-4456-8041-BB7788127C4F}"/>
              </a:ext>
            </a:extLst>
          </p:cNvPr>
          <p:cNvSpPr>
            <a:spLocks noGrp="1"/>
          </p:cNvSpPr>
          <p:nvPr>
            <p:ph type="sldNum" sz="quarter" idx="10"/>
          </p:nvPr>
        </p:nvSpPr>
        <p:spPr/>
        <p:txBody>
          <a:bodyPr/>
          <a:lstStyle/>
          <a:p>
            <a:pPr>
              <a:defRPr/>
            </a:pPr>
            <a:fld id="{0DA940F4-2900-4377-A725-F8EBF631B80C}" type="slidenum">
              <a:rPr lang="el-GR" smtClean="0"/>
              <a:pPr>
                <a:defRPr/>
              </a:pPr>
              <a:t>66</a:t>
            </a:fld>
            <a:endParaRPr lang="el-GR" dirty="0"/>
          </a:p>
        </p:txBody>
      </p:sp>
    </p:spTree>
    <p:extLst>
      <p:ext uri="{BB962C8B-B14F-4D97-AF65-F5344CB8AC3E}">
        <p14:creationId xmlns:p14="http://schemas.microsoft.com/office/powerpoint/2010/main" val="4008870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D753D-BC56-4268-9804-6559878E5238}"/>
              </a:ext>
            </a:extLst>
          </p:cNvPr>
          <p:cNvSpPr>
            <a:spLocks noGrp="1"/>
          </p:cNvSpPr>
          <p:nvPr>
            <p:ph type="title"/>
          </p:nvPr>
        </p:nvSpPr>
        <p:spPr/>
        <p:txBody>
          <a:bodyPr/>
          <a:lstStyle/>
          <a:p>
            <a:r>
              <a:rPr lang="el-GR" dirty="0" err="1"/>
              <a:t>WebRTC</a:t>
            </a:r>
            <a:r>
              <a:rPr lang="el-GR" dirty="0"/>
              <a:t> API για ανταλλαγή δεδομένων ροής</a:t>
            </a:r>
          </a:p>
        </p:txBody>
      </p:sp>
      <p:sp>
        <p:nvSpPr>
          <p:cNvPr id="3" name="Θέση περιεχομένου 2">
            <a:extLst>
              <a:ext uri="{FF2B5EF4-FFF2-40B4-BE49-F238E27FC236}">
                <a16:creationId xmlns:a16="http://schemas.microsoft.com/office/drawing/2014/main" id="{E97CBDC7-DBC7-4B69-9091-36880A35C616}"/>
              </a:ext>
            </a:extLst>
          </p:cNvPr>
          <p:cNvSpPr>
            <a:spLocks noGrp="1"/>
          </p:cNvSpPr>
          <p:nvPr>
            <p:ph idx="1"/>
          </p:nvPr>
        </p:nvSpPr>
        <p:spPr/>
        <p:txBody>
          <a:bodyPr/>
          <a:lstStyle/>
          <a:p>
            <a:r>
              <a:rPr lang="el-GR" b="1" dirty="0" err="1"/>
              <a:t>MediaStream</a:t>
            </a:r>
            <a:r>
              <a:rPr lang="el-GR" b="1" dirty="0"/>
              <a:t> </a:t>
            </a:r>
            <a:r>
              <a:rPr lang="en-US" b="1" dirty="0"/>
              <a:t>API</a:t>
            </a:r>
            <a:r>
              <a:rPr lang="el-GR" b="1" dirty="0"/>
              <a:t>: </a:t>
            </a:r>
            <a:r>
              <a:rPr lang="el-GR" dirty="0"/>
              <a:t>αποκτά πρόσβαση σε ροές δεδομένων, όπως από την κάμερα και το μικρόφωνο του χρήστη.</a:t>
            </a:r>
          </a:p>
          <a:p>
            <a:r>
              <a:rPr lang="el-GR" b="1" dirty="0" err="1"/>
              <a:t>RTCPeerConnection</a:t>
            </a:r>
            <a:r>
              <a:rPr lang="en-US" b="1" dirty="0"/>
              <a:t> API</a:t>
            </a:r>
            <a:r>
              <a:rPr lang="el-GR" dirty="0"/>
              <a:t>: κλήσεις ήχου ή βίντεο, κρυπτογράφηση και διαχείριση εύρους ζώνης.</a:t>
            </a:r>
          </a:p>
          <a:p>
            <a:r>
              <a:rPr lang="el-GR" b="1" dirty="0" err="1"/>
              <a:t>RTCDataChannel</a:t>
            </a:r>
            <a:r>
              <a:rPr lang="en-US" b="1" dirty="0"/>
              <a:t> API</a:t>
            </a:r>
            <a:r>
              <a:rPr lang="el-GR" dirty="0"/>
              <a:t>: ομότιμη επικοινωνία γενικών δεδομένων.</a:t>
            </a:r>
          </a:p>
          <a:p>
            <a:endParaRPr lang="el-GR" dirty="0"/>
          </a:p>
        </p:txBody>
      </p:sp>
      <p:sp>
        <p:nvSpPr>
          <p:cNvPr id="4" name="Θέση αριθμού διαφάνειας 3">
            <a:extLst>
              <a:ext uri="{FF2B5EF4-FFF2-40B4-BE49-F238E27FC236}">
                <a16:creationId xmlns:a16="http://schemas.microsoft.com/office/drawing/2014/main" id="{177CC9D1-7B66-4B26-B327-408E0CAD2618}"/>
              </a:ext>
            </a:extLst>
          </p:cNvPr>
          <p:cNvSpPr>
            <a:spLocks noGrp="1"/>
          </p:cNvSpPr>
          <p:nvPr>
            <p:ph type="sldNum" sz="quarter" idx="10"/>
          </p:nvPr>
        </p:nvSpPr>
        <p:spPr/>
        <p:txBody>
          <a:bodyPr/>
          <a:lstStyle/>
          <a:p>
            <a:pPr>
              <a:defRPr/>
            </a:pPr>
            <a:fld id="{0DA940F4-2900-4377-A725-F8EBF631B80C}" type="slidenum">
              <a:rPr lang="el-GR" smtClean="0"/>
              <a:pPr>
                <a:defRPr/>
              </a:pPr>
              <a:t>67</a:t>
            </a:fld>
            <a:endParaRPr lang="el-GR" dirty="0"/>
          </a:p>
        </p:txBody>
      </p:sp>
    </p:spTree>
    <p:extLst>
      <p:ext uri="{BB962C8B-B14F-4D97-AF65-F5344CB8AC3E}">
        <p14:creationId xmlns:p14="http://schemas.microsoft.com/office/powerpoint/2010/main" val="1507474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B7949B-880D-4F16-9D6F-87260AED6044}"/>
              </a:ext>
            </a:extLst>
          </p:cNvPr>
          <p:cNvSpPr>
            <a:spLocks noGrp="1"/>
          </p:cNvSpPr>
          <p:nvPr>
            <p:ph type="title"/>
          </p:nvPr>
        </p:nvSpPr>
        <p:spPr/>
        <p:txBody>
          <a:bodyPr/>
          <a:lstStyle/>
          <a:p>
            <a:r>
              <a:rPr lang="en-US" dirty="0"/>
              <a:t>T</a:t>
            </a:r>
            <a:r>
              <a:rPr lang="el-GR" dirty="0"/>
              <a:t>ι δεν παρέχει το </a:t>
            </a:r>
            <a:r>
              <a:rPr lang="en-US" dirty="0"/>
              <a:t>WebRTC</a:t>
            </a:r>
            <a:endParaRPr lang="el-GR" dirty="0"/>
          </a:p>
        </p:txBody>
      </p:sp>
      <p:sp>
        <p:nvSpPr>
          <p:cNvPr id="3" name="Θέση περιεχομένου 2">
            <a:extLst>
              <a:ext uri="{FF2B5EF4-FFF2-40B4-BE49-F238E27FC236}">
                <a16:creationId xmlns:a16="http://schemas.microsoft.com/office/drawing/2014/main" id="{25437FCD-C850-4025-B237-FD1AB69FB1D4}"/>
              </a:ext>
            </a:extLst>
          </p:cNvPr>
          <p:cNvSpPr>
            <a:spLocks noGrp="1"/>
          </p:cNvSpPr>
          <p:nvPr>
            <p:ph idx="1"/>
          </p:nvPr>
        </p:nvSpPr>
        <p:spPr/>
        <p:txBody>
          <a:bodyPr/>
          <a:lstStyle/>
          <a:p>
            <a:r>
              <a:rPr lang="el-GR" sz="2400" b="1" dirty="0"/>
              <a:t>Σηματοδότηση: </a:t>
            </a:r>
            <a:r>
              <a:rPr lang="el-GR" sz="2400" dirty="0"/>
              <a:t>έλεγχος συνεδρίας, ανταλλαγή πληροφοριών δικτύου και μέσων</a:t>
            </a:r>
            <a:r>
              <a:rPr lang="en-US" sz="2400" dirty="0"/>
              <a:t> </a:t>
            </a:r>
            <a:r>
              <a:rPr lang="el-GR" sz="2400" dirty="0"/>
              <a:t>ανάμεσα στους συμμετέχοντες</a:t>
            </a:r>
          </a:p>
          <a:p>
            <a:pPr lvl="1"/>
            <a:r>
              <a:rPr lang="en-US" sz="2000" dirty="0"/>
              <a:t>X</a:t>
            </a:r>
            <a:r>
              <a:rPr lang="el-GR" sz="2000" dirty="0" err="1"/>
              <a:t>ρειάζεται</a:t>
            </a:r>
            <a:r>
              <a:rPr lang="el-GR" sz="2000" dirty="0"/>
              <a:t> έναν μηχανισμό για τον συντονισμό της επικοινωνίας και την αποστολή μηνυμάτων ελέγχου, μια διαδικασία γνωστή ως </a:t>
            </a:r>
            <a:r>
              <a:rPr lang="el-GR" sz="2000" b="1" dirty="0"/>
              <a:t>σηματοδότηση. </a:t>
            </a:r>
            <a:endParaRPr lang="en-US" sz="2000" b="1" dirty="0"/>
          </a:p>
          <a:p>
            <a:r>
              <a:rPr lang="el-GR" sz="2400" dirty="0"/>
              <a:t>Οι μέθοδοι και τα πρωτόκολλα σηματοδότησης </a:t>
            </a:r>
            <a:r>
              <a:rPr lang="el-GR" sz="2400" b="1" dirty="0"/>
              <a:t>δεν καθορίζονται </a:t>
            </a:r>
            <a:r>
              <a:rPr lang="el-GR" sz="2400" dirty="0"/>
              <a:t>από το </a:t>
            </a:r>
            <a:r>
              <a:rPr lang="el-GR" sz="2400" dirty="0" err="1"/>
              <a:t>WebRTC</a:t>
            </a:r>
            <a:r>
              <a:rPr lang="el-GR" sz="2400" dirty="0"/>
              <a:t>: η σηματοδότηση </a:t>
            </a:r>
            <a:r>
              <a:rPr lang="el-GR" sz="2400" b="1" dirty="0"/>
              <a:t>δεν αποτελεί </a:t>
            </a:r>
            <a:r>
              <a:rPr lang="el-GR" sz="2400" dirty="0"/>
              <a:t>μέρος του </a:t>
            </a:r>
            <a:r>
              <a:rPr lang="el-GR" sz="2400" dirty="0" err="1"/>
              <a:t>RTCPeerConnection</a:t>
            </a:r>
            <a:r>
              <a:rPr lang="el-GR" sz="2400" dirty="0"/>
              <a:t> API. </a:t>
            </a:r>
          </a:p>
          <a:p>
            <a:r>
              <a:rPr lang="el-GR" sz="2400" dirty="0"/>
              <a:t>Οι προγραμματιστές εφαρμογών </a:t>
            </a:r>
            <a:r>
              <a:rPr lang="el-GR" sz="2400" dirty="0" err="1"/>
              <a:t>WebRTC</a:t>
            </a:r>
            <a:r>
              <a:rPr lang="el-GR" sz="2400" dirty="0"/>
              <a:t> μπορούν να επιλέξουν </a:t>
            </a:r>
            <a:r>
              <a:rPr lang="el-GR" sz="2400" b="1" dirty="0"/>
              <a:t>οποιοδήποτε πρωτόκολλο ανταλλαγής μηνυμάτων προτιμούν</a:t>
            </a:r>
            <a:r>
              <a:rPr lang="el-GR" sz="2400" dirty="0"/>
              <a:t>,</a:t>
            </a:r>
          </a:p>
          <a:p>
            <a:pPr lvl="1"/>
            <a:r>
              <a:rPr lang="el-GR" sz="2000" dirty="0"/>
              <a:t>π.χ. όπως </a:t>
            </a:r>
            <a:r>
              <a:rPr lang="el-GR" sz="2000" b="1" dirty="0"/>
              <a:t>SIP</a:t>
            </a:r>
            <a:r>
              <a:rPr lang="el-GR" sz="2000" dirty="0"/>
              <a:t> ή </a:t>
            </a:r>
            <a:r>
              <a:rPr lang="el-GR" sz="2000" b="1" dirty="0"/>
              <a:t>XMPP</a:t>
            </a:r>
            <a:r>
              <a:rPr lang="el-GR" sz="2000" dirty="0"/>
              <a:t> ή</a:t>
            </a:r>
            <a:r>
              <a:rPr lang="el-GR" sz="2000" b="1" dirty="0"/>
              <a:t> </a:t>
            </a:r>
            <a:r>
              <a:rPr lang="en-US" sz="2000" b="1" dirty="0"/>
              <a:t>ICE </a:t>
            </a:r>
            <a:r>
              <a:rPr lang="el-GR" sz="2000" dirty="0"/>
              <a:t>και οποιοδήποτε κατάλληλο κανάλι αμφίδρομης επικοινωνίας.</a:t>
            </a:r>
          </a:p>
          <a:p>
            <a:endParaRPr lang="el-GR" sz="2400" dirty="0"/>
          </a:p>
        </p:txBody>
      </p:sp>
      <p:sp>
        <p:nvSpPr>
          <p:cNvPr id="4" name="Θέση αριθμού διαφάνειας 3">
            <a:extLst>
              <a:ext uri="{FF2B5EF4-FFF2-40B4-BE49-F238E27FC236}">
                <a16:creationId xmlns:a16="http://schemas.microsoft.com/office/drawing/2014/main" id="{BC86517B-4242-4AA7-8590-B6A31FC7BC30}"/>
              </a:ext>
            </a:extLst>
          </p:cNvPr>
          <p:cNvSpPr>
            <a:spLocks noGrp="1"/>
          </p:cNvSpPr>
          <p:nvPr>
            <p:ph type="sldNum" sz="quarter" idx="10"/>
          </p:nvPr>
        </p:nvSpPr>
        <p:spPr/>
        <p:txBody>
          <a:bodyPr/>
          <a:lstStyle/>
          <a:p>
            <a:pPr>
              <a:defRPr/>
            </a:pPr>
            <a:fld id="{0DA940F4-2900-4377-A725-F8EBF631B80C}" type="slidenum">
              <a:rPr lang="el-GR" smtClean="0"/>
              <a:pPr>
                <a:defRPr/>
              </a:pPr>
              <a:t>68</a:t>
            </a:fld>
            <a:endParaRPr lang="el-GR" dirty="0"/>
          </a:p>
        </p:txBody>
      </p:sp>
    </p:spTree>
    <p:extLst>
      <p:ext uri="{BB962C8B-B14F-4D97-AF65-F5344CB8AC3E}">
        <p14:creationId xmlns:p14="http://schemas.microsoft.com/office/powerpoint/2010/main" val="3960350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95C61-C613-4B5F-B9DB-179D41622523}"/>
              </a:ext>
            </a:extLst>
          </p:cNvPr>
          <p:cNvSpPr>
            <a:spLocks noGrp="1"/>
          </p:cNvSpPr>
          <p:nvPr>
            <p:ph type="title"/>
          </p:nvPr>
        </p:nvSpPr>
        <p:spPr/>
        <p:txBody>
          <a:bodyPr/>
          <a:lstStyle/>
          <a:p>
            <a:r>
              <a:rPr lang="el-GR" dirty="0"/>
              <a:t>Σηματοδότηση</a:t>
            </a:r>
          </a:p>
        </p:txBody>
      </p:sp>
      <p:sp>
        <p:nvSpPr>
          <p:cNvPr id="3" name="Θέση περιεχομένου 2">
            <a:extLst>
              <a:ext uri="{FF2B5EF4-FFF2-40B4-BE49-F238E27FC236}">
                <a16:creationId xmlns:a16="http://schemas.microsoft.com/office/drawing/2014/main" id="{EE76D522-A29E-477D-AE55-D2608EEAF40A}"/>
              </a:ext>
            </a:extLst>
          </p:cNvPr>
          <p:cNvSpPr>
            <a:spLocks noGrp="1"/>
          </p:cNvSpPr>
          <p:nvPr>
            <p:ph idx="1"/>
          </p:nvPr>
        </p:nvSpPr>
        <p:spPr>
          <a:xfrm>
            <a:off x="457200" y="1600200"/>
            <a:ext cx="8686800" cy="4525963"/>
          </a:xfrm>
        </p:spPr>
        <p:txBody>
          <a:bodyPr/>
          <a:lstStyle/>
          <a:p>
            <a:pPr marL="0" indent="0" algn="just">
              <a:spcAft>
                <a:spcPts val="600"/>
              </a:spcAft>
              <a:buNone/>
            </a:pPr>
            <a:r>
              <a:rPr lang="el-GR" sz="1800" dirty="0">
                <a:solidFill>
                  <a:srgbClr val="000000"/>
                </a:solidFill>
                <a:effectLst/>
                <a:latin typeface="Arial" panose="020B0604020202020204" pitchFamily="34" charset="0"/>
                <a:ea typeface="Times New Roman" panose="02020603050405020304" pitchFamily="18" charset="0"/>
              </a:rPr>
              <a:t>Η σηματοδότηση χρησιμοποιείται για την ανταλλαγή τριών τύπων πληροφοριών:</a:t>
            </a: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Μηνύματα ελέγχου συνεδρίας</a:t>
            </a:r>
            <a:r>
              <a:rPr lang="el-GR" sz="1800" dirty="0">
                <a:solidFill>
                  <a:srgbClr val="000000"/>
                </a:solidFill>
                <a:effectLst/>
                <a:latin typeface="Arial" panose="020B0604020202020204" pitchFamily="34" charset="0"/>
                <a:ea typeface="Calibri" panose="020F0502020204030204" pitchFamily="34" charset="0"/>
              </a:rPr>
              <a:t>: για να </a:t>
            </a:r>
            <a:r>
              <a:rPr lang="el-GR" sz="1800" dirty="0" err="1">
                <a:solidFill>
                  <a:srgbClr val="000000"/>
                </a:solidFill>
                <a:effectLst/>
                <a:latin typeface="Arial" panose="020B0604020202020204" pitchFamily="34" charset="0"/>
                <a:ea typeface="Calibri" panose="020F0502020204030204" pitchFamily="34" charset="0"/>
              </a:rPr>
              <a:t>αρχικοποιήσουμε</a:t>
            </a:r>
            <a:r>
              <a:rPr lang="el-GR" sz="1800" dirty="0">
                <a:solidFill>
                  <a:srgbClr val="000000"/>
                </a:solidFill>
                <a:effectLst/>
                <a:latin typeface="Arial" panose="020B0604020202020204" pitchFamily="34" charset="0"/>
                <a:ea typeface="Calibri" panose="020F0502020204030204" pitchFamily="34" charset="0"/>
              </a:rPr>
              <a:t> ή να κλείσουμε την επικοινωνία και να αναφέρουμε σφάλματα.</a:t>
            </a:r>
            <a:endParaRPr lang="el-GR" sz="18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latin typeface="Arial" panose="020B0604020202020204" pitchFamily="34" charset="0"/>
                <a:ea typeface="Calibri" panose="020F0502020204030204" pitchFamily="34" charset="0"/>
              </a:rPr>
              <a:t>Πληροφορίες </a:t>
            </a:r>
            <a:r>
              <a:rPr lang="el-GR" sz="1800" b="1" dirty="0">
                <a:solidFill>
                  <a:srgbClr val="000000"/>
                </a:solidFill>
                <a:effectLst/>
                <a:latin typeface="Arial" panose="020B0604020202020204" pitchFamily="34" charset="0"/>
                <a:ea typeface="Calibri" panose="020F0502020204030204" pitchFamily="34" charset="0"/>
              </a:rPr>
              <a:t>δικτύου</a:t>
            </a:r>
            <a:r>
              <a:rPr lang="el-GR" sz="1800" dirty="0">
                <a:solidFill>
                  <a:srgbClr val="000000"/>
                </a:solidFill>
                <a:effectLst/>
                <a:latin typeface="Arial" panose="020B0604020202020204" pitchFamily="34" charset="0"/>
                <a:ea typeface="Calibri" panose="020F0502020204030204" pitchFamily="34" charset="0"/>
              </a:rPr>
              <a:t>: </a:t>
            </a:r>
          </a:p>
          <a:p>
            <a:pPr lvl="1" indent="-342900" algn="just">
              <a:lnSpc>
                <a:spcPct val="150000"/>
              </a:lnSpc>
              <a:spcAft>
                <a:spcPts val="600"/>
              </a:spcAft>
              <a:buFont typeface="Symbol" panose="05050102010706020507" pitchFamily="18" charset="2"/>
              <a:buChar char=""/>
            </a:pPr>
            <a:r>
              <a:rPr lang="el-GR" sz="1400" dirty="0">
                <a:solidFill>
                  <a:srgbClr val="000000"/>
                </a:solidFill>
                <a:effectLst/>
                <a:latin typeface="Arial" panose="020B0604020202020204" pitchFamily="34" charset="0"/>
                <a:ea typeface="Calibri" panose="020F0502020204030204" pitchFamily="34" charset="0"/>
              </a:rPr>
              <a:t>προς τον εξωτερικό κόσμο, ποια είναι η διεύθυνση IP και η θύρα του υπολογιστή μας;</a:t>
            </a:r>
          </a:p>
          <a:p>
            <a:pPr lvl="1" indent="-342900" algn="just">
              <a:lnSpc>
                <a:spcPct val="150000"/>
              </a:lnSpc>
              <a:spcAft>
                <a:spcPts val="600"/>
              </a:spcAft>
              <a:buFont typeface="Symbol" panose="05050102010706020507" pitchFamily="18" charset="2"/>
              <a:buChar char=""/>
            </a:pPr>
            <a:r>
              <a:rPr lang="el-GR" sz="1400" dirty="0">
                <a:solidFill>
                  <a:srgbClr val="000000"/>
                </a:solidFill>
                <a:effectLst/>
                <a:latin typeface="Arial" panose="020B0604020202020204" pitchFamily="34" charset="0"/>
                <a:ea typeface="Calibri" panose="020F0502020204030204" pitchFamily="34" charset="0"/>
              </a:rPr>
              <a:t>Με ποιες διευ</a:t>
            </a:r>
            <a:r>
              <a:rPr lang="el-GR" sz="1400" dirty="0">
                <a:solidFill>
                  <a:srgbClr val="000000"/>
                </a:solidFill>
                <a:latin typeface="Arial" panose="020B0604020202020204" pitchFamily="34" charset="0"/>
                <a:ea typeface="Calibri" panose="020F0502020204030204" pitchFamily="34" charset="0"/>
              </a:rPr>
              <a:t>θύνσεις </a:t>
            </a:r>
            <a:r>
              <a:rPr lang="en-US" sz="1400" dirty="0">
                <a:solidFill>
                  <a:srgbClr val="000000"/>
                </a:solidFill>
                <a:latin typeface="Arial" panose="020B0604020202020204" pitchFamily="34" charset="0"/>
                <a:ea typeface="Calibri" panose="020F0502020204030204" pitchFamily="34" charset="0"/>
              </a:rPr>
              <a:t>IP </a:t>
            </a:r>
            <a:r>
              <a:rPr lang="el-GR" sz="1400" dirty="0">
                <a:solidFill>
                  <a:srgbClr val="000000"/>
                </a:solidFill>
                <a:latin typeface="Arial" panose="020B0604020202020204" pitchFamily="34" charset="0"/>
                <a:ea typeface="Calibri" panose="020F0502020204030204" pitchFamily="34" charset="0"/>
              </a:rPr>
              <a:t>και θύρες θα επικοινωνήσει ο </a:t>
            </a:r>
            <a:r>
              <a:rPr lang="el-GR" sz="1400" dirty="0" err="1">
                <a:solidFill>
                  <a:srgbClr val="000000"/>
                </a:solidFill>
                <a:latin typeface="Arial" panose="020B0604020202020204" pitchFamily="34" charset="0"/>
                <a:ea typeface="Calibri" panose="020F0502020204030204" pitchFamily="34" charset="0"/>
              </a:rPr>
              <a:t>πλοηγητής</a:t>
            </a:r>
            <a:r>
              <a:rPr lang="el-GR" sz="1400" dirty="0">
                <a:solidFill>
                  <a:srgbClr val="000000"/>
                </a:solidFill>
                <a:latin typeface="Arial" panose="020B0604020202020204" pitchFamily="34" charset="0"/>
                <a:ea typeface="Calibri" panose="020F0502020204030204" pitchFamily="34" charset="0"/>
              </a:rPr>
              <a:t> μας;</a:t>
            </a:r>
            <a:endParaRPr lang="el-GR" sz="1400" dirty="0">
              <a:effectLst/>
              <a:latin typeface="Arial" panose="020B0604020202020204" pitchFamily="34" charset="0"/>
              <a:ea typeface="Calibri" panose="020F0502020204030204" pitchFamily="34" charset="0"/>
            </a:endParaRPr>
          </a:p>
          <a:p>
            <a:pPr marL="342900" lvl="0" indent="-342900" algn="just">
              <a:lnSpc>
                <a:spcPct val="150000"/>
              </a:lnSpc>
              <a:spcAft>
                <a:spcPts val="600"/>
              </a:spcAft>
              <a:buFont typeface="Symbol" panose="05050102010706020507" pitchFamily="18" charset="2"/>
              <a:buChar char=""/>
            </a:pPr>
            <a:r>
              <a:rPr lang="el-GR" sz="1800" b="1" dirty="0">
                <a:solidFill>
                  <a:srgbClr val="000000"/>
                </a:solidFill>
                <a:effectLst/>
                <a:latin typeface="Arial" panose="020B0604020202020204" pitchFamily="34" charset="0"/>
                <a:ea typeface="Calibri" panose="020F0502020204030204" pitchFamily="34" charset="0"/>
              </a:rPr>
              <a:t>Δυνατότητες πολυμέσων</a:t>
            </a:r>
            <a:r>
              <a:rPr lang="el-GR" sz="1800" dirty="0">
                <a:solidFill>
                  <a:srgbClr val="000000"/>
                </a:solidFill>
                <a:effectLst/>
                <a:latin typeface="Arial" panose="020B0604020202020204" pitchFamily="34" charset="0"/>
                <a:ea typeface="Calibri" panose="020F0502020204030204" pitchFamily="34" charset="0"/>
              </a:rPr>
              <a:t>: με ποιους κωδικοποιητές και αναλύσεις μπορούμε να χειριστούμε το πρόγραμμα περιήγησής μας και το πρόγραμμα περιήγησης με το οποίο θέλουμε να επικοινωνήσουμε;</a:t>
            </a:r>
          </a:p>
          <a:p>
            <a:pPr marL="0" indent="0" algn="just">
              <a:lnSpc>
                <a:spcPct val="150000"/>
              </a:lnSpc>
              <a:spcAft>
                <a:spcPts val="600"/>
              </a:spcAft>
              <a:buNone/>
            </a:pP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9CD19C01-8D11-49B7-8EF3-8C2BDEEAADAD}"/>
              </a:ext>
            </a:extLst>
          </p:cNvPr>
          <p:cNvSpPr>
            <a:spLocks noGrp="1"/>
          </p:cNvSpPr>
          <p:nvPr>
            <p:ph type="sldNum" sz="quarter" idx="10"/>
          </p:nvPr>
        </p:nvSpPr>
        <p:spPr/>
        <p:txBody>
          <a:bodyPr/>
          <a:lstStyle/>
          <a:p>
            <a:pPr>
              <a:defRPr/>
            </a:pPr>
            <a:fld id="{0DA940F4-2900-4377-A725-F8EBF631B80C}" type="slidenum">
              <a:rPr lang="el-GR" smtClean="0"/>
              <a:pPr>
                <a:defRPr/>
              </a:pPr>
              <a:t>69</a:t>
            </a:fld>
            <a:endParaRPr lang="el-GR" dirty="0"/>
          </a:p>
        </p:txBody>
      </p:sp>
    </p:spTree>
    <p:extLst>
      <p:ext uri="{BB962C8B-B14F-4D97-AF65-F5344CB8AC3E}">
        <p14:creationId xmlns:p14="http://schemas.microsoft.com/office/powerpoint/2010/main" val="329343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5ACCE9EB-3AAC-4D15-8C7A-F80FADEC92B9}"/>
              </a:ext>
            </a:extLst>
          </p:cNvPr>
          <p:cNvSpPr>
            <a:spLocks noGrp="1" noChangeArrowheads="1"/>
          </p:cNvSpPr>
          <p:nvPr>
            <p:ph type="title" idx="4294967295"/>
          </p:nvPr>
        </p:nvSpPr>
        <p:spPr>
          <a:xfrm>
            <a:off x="0" y="357188"/>
            <a:ext cx="9144000" cy="811212"/>
          </a:xfrm>
        </p:spPr>
        <p:txBody>
          <a:bodyPr/>
          <a:lstStyle/>
          <a:p>
            <a:r>
              <a:rPr lang="el-GR" altLang="el-GR" sz="3200">
                <a:solidFill>
                  <a:srgbClr val="C0C0C0"/>
                </a:solidFill>
              </a:rPr>
              <a:t>Γενικά</a:t>
            </a:r>
            <a:r>
              <a:rPr lang="el-GR" altLang="el-GR" sz="3200"/>
              <a:t> </a:t>
            </a:r>
            <a:br>
              <a:rPr lang="el-GR" altLang="el-GR" sz="3200"/>
            </a:br>
            <a:r>
              <a:rPr lang="el-GR" altLang="el-GR" sz="3200"/>
              <a:t>Πότε </a:t>
            </a:r>
            <a:r>
              <a:rPr lang="en-US" altLang="el-GR" sz="3200"/>
              <a:t>“</a:t>
            </a:r>
            <a:r>
              <a:rPr lang="el-GR" altLang="el-GR" sz="3200"/>
              <a:t>καταφεύγουμε</a:t>
            </a:r>
            <a:r>
              <a:rPr lang="en-US" altLang="el-GR" sz="3200"/>
              <a:t>”</a:t>
            </a:r>
            <a:r>
              <a:rPr lang="el-GR" altLang="el-GR" sz="3200"/>
              <a:t> στην βιντεοδιάσκεψη </a:t>
            </a:r>
            <a:r>
              <a:rPr lang="en-US" altLang="el-GR" sz="3200"/>
              <a:t>;</a:t>
            </a:r>
            <a:endParaRPr lang="el-GR" altLang="el-GR" sz="3200"/>
          </a:p>
        </p:txBody>
      </p:sp>
      <p:sp>
        <p:nvSpPr>
          <p:cNvPr id="551939" name="Rectangle 3">
            <a:extLst>
              <a:ext uri="{FF2B5EF4-FFF2-40B4-BE49-F238E27FC236}">
                <a16:creationId xmlns:a16="http://schemas.microsoft.com/office/drawing/2014/main" id="{99188CAD-3FA7-4CE5-9327-4E951FBC6434}"/>
              </a:ext>
            </a:extLst>
          </p:cNvPr>
          <p:cNvSpPr>
            <a:spLocks noGrp="1" noChangeArrowheads="1"/>
          </p:cNvSpPr>
          <p:nvPr>
            <p:ph type="body" idx="4294967295"/>
          </p:nvPr>
        </p:nvSpPr>
        <p:spPr>
          <a:xfrm>
            <a:off x="0" y="1484313"/>
            <a:ext cx="9396413" cy="5040312"/>
          </a:xfrm>
        </p:spPr>
        <p:txBody>
          <a:bodyPr/>
          <a:lstStyle/>
          <a:p>
            <a:pPr>
              <a:lnSpc>
                <a:spcPct val="140000"/>
              </a:lnSpc>
            </a:pPr>
            <a:r>
              <a:rPr lang="el-GR" altLang="el-GR" dirty="0"/>
              <a:t>Υλοποίηση συναντήσεων από απόσταση όταν η φυσική παρουσία των συμμετεχόντων:</a:t>
            </a:r>
          </a:p>
          <a:p>
            <a:pPr lvl="1">
              <a:lnSpc>
                <a:spcPct val="140000"/>
              </a:lnSpc>
            </a:pPr>
            <a:r>
              <a:rPr lang="el-GR" altLang="el-GR" dirty="0"/>
              <a:t> είναι αδύνατη</a:t>
            </a:r>
          </a:p>
          <a:p>
            <a:pPr lvl="2">
              <a:lnSpc>
                <a:spcPct val="140000"/>
              </a:lnSpc>
            </a:pPr>
            <a:r>
              <a:rPr lang="el-GR" altLang="el-GR" dirty="0"/>
              <a:t>σφιχτό πρόγραμμα συμμετεχόντων</a:t>
            </a:r>
          </a:p>
          <a:p>
            <a:pPr lvl="2">
              <a:lnSpc>
                <a:spcPct val="140000"/>
              </a:lnSpc>
            </a:pPr>
            <a:r>
              <a:rPr lang="el-GR" altLang="el-GR" dirty="0"/>
              <a:t>μεγάλος χρόνος μετακίνησης</a:t>
            </a:r>
          </a:p>
          <a:p>
            <a:pPr lvl="2">
              <a:lnSpc>
                <a:spcPct val="140000"/>
              </a:lnSpc>
            </a:pPr>
            <a:r>
              <a:rPr lang="el-GR" altLang="el-GR" dirty="0"/>
              <a:t>λόγοι προστασίας της δημόσιας υγείας, π.χ. πανδημία</a:t>
            </a:r>
          </a:p>
          <a:p>
            <a:pPr lvl="1">
              <a:lnSpc>
                <a:spcPct val="140000"/>
              </a:lnSpc>
            </a:pPr>
            <a:r>
              <a:rPr lang="el-GR" altLang="el-GR" dirty="0"/>
              <a:t> ή ακριβή</a:t>
            </a:r>
          </a:p>
          <a:p>
            <a:pPr lvl="2">
              <a:lnSpc>
                <a:spcPct val="140000"/>
              </a:lnSpc>
            </a:pPr>
            <a:r>
              <a:rPr lang="el-GR" altLang="el-GR" dirty="0"/>
              <a:t>μεγάλο κόστος μετακίνησης</a:t>
            </a:r>
          </a:p>
          <a:p>
            <a:pPr lvl="2">
              <a:lnSpc>
                <a:spcPct val="140000"/>
              </a:lnSpc>
            </a:pPr>
            <a:endParaRPr lang="el-GR" altLang="el-GR" dirty="0"/>
          </a:p>
          <a:p>
            <a:pPr lvl="1">
              <a:lnSpc>
                <a:spcPct val="140000"/>
              </a:lnSpc>
            </a:pPr>
            <a:endParaRPr lang="el-GR" alt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95C61-C613-4B5F-B9DB-179D41622523}"/>
              </a:ext>
            </a:extLst>
          </p:cNvPr>
          <p:cNvSpPr>
            <a:spLocks noGrp="1"/>
          </p:cNvSpPr>
          <p:nvPr>
            <p:ph type="title"/>
          </p:nvPr>
        </p:nvSpPr>
        <p:spPr/>
        <p:txBody>
          <a:bodyPr/>
          <a:lstStyle/>
          <a:p>
            <a:r>
              <a:rPr lang="el-GR" dirty="0"/>
              <a:t>Ολοκλήρωση Σηματοδότησης</a:t>
            </a:r>
          </a:p>
        </p:txBody>
      </p:sp>
      <p:sp>
        <p:nvSpPr>
          <p:cNvPr id="3" name="Θέση περιεχομένου 2">
            <a:extLst>
              <a:ext uri="{FF2B5EF4-FFF2-40B4-BE49-F238E27FC236}">
                <a16:creationId xmlns:a16="http://schemas.microsoft.com/office/drawing/2014/main" id="{EE76D522-A29E-477D-AE55-D2608EEAF40A}"/>
              </a:ext>
            </a:extLst>
          </p:cNvPr>
          <p:cNvSpPr>
            <a:spLocks noGrp="1"/>
          </p:cNvSpPr>
          <p:nvPr>
            <p:ph idx="1"/>
          </p:nvPr>
        </p:nvSpPr>
        <p:spPr>
          <a:xfrm>
            <a:off x="457200" y="1600200"/>
            <a:ext cx="8686800" cy="4525963"/>
          </a:xfrm>
        </p:spPr>
        <p:txBody>
          <a:bodyPr/>
          <a:lstStyle/>
          <a:p>
            <a:pPr marL="0" indent="0" algn="just">
              <a:lnSpc>
                <a:spcPct val="150000"/>
              </a:lnSpc>
              <a:spcAft>
                <a:spcPts val="600"/>
              </a:spcAft>
              <a:buNone/>
            </a:pPr>
            <a:r>
              <a:rPr lang="el-GR" sz="1800" dirty="0">
                <a:solidFill>
                  <a:srgbClr val="000000"/>
                </a:solidFill>
                <a:effectLst/>
                <a:latin typeface="Arial" panose="020B0604020202020204" pitchFamily="34" charset="0"/>
                <a:ea typeface="Times New Roman" panose="02020603050405020304" pitchFamily="18" charset="0"/>
              </a:rPr>
              <a:t>Η </a:t>
            </a:r>
            <a:r>
              <a:rPr lang="el-GR" sz="1800" b="1" dirty="0">
                <a:solidFill>
                  <a:srgbClr val="000000"/>
                </a:solidFill>
                <a:effectLst/>
                <a:latin typeface="Arial" panose="020B0604020202020204" pitchFamily="34" charset="0"/>
                <a:ea typeface="Times New Roman" panose="02020603050405020304" pitchFamily="18" charset="0"/>
              </a:rPr>
              <a:t>ανταλλαγή πληροφοριών μέσω σηματοδότησης </a:t>
            </a:r>
            <a:r>
              <a:rPr lang="el-GR" sz="1800" dirty="0">
                <a:solidFill>
                  <a:srgbClr val="000000"/>
                </a:solidFill>
                <a:effectLst/>
                <a:latin typeface="Arial" panose="020B0604020202020204" pitchFamily="34" charset="0"/>
                <a:ea typeface="Times New Roman" panose="02020603050405020304" pitchFamily="18" charset="0"/>
              </a:rPr>
              <a:t>πρέπει να έχει ολοκληρωθεί με επιτυχία πριν ξεκινήσει η ροή μεταξύ των </a:t>
            </a:r>
            <a:r>
              <a:rPr lang="el-GR" sz="1800" dirty="0" err="1">
                <a:solidFill>
                  <a:srgbClr val="000000"/>
                </a:solidFill>
                <a:effectLst/>
                <a:latin typeface="Arial" panose="020B0604020202020204" pitchFamily="34" charset="0"/>
                <a:ea typeface="Times New Roman" panose="02020603050405020304" pitchFamily="18" charset="0"/>
              </a:rPr>
              <a:t>ομοτίμων</a:t>
            </a:r>
            <a:r>
              <a:rPr lang="el-GR" sz="1800" dirty="0">
                <a:solidFill>
                  <a:srgbClr val="000000"/>
                </a:solidFill>
                <a:effectLst/>
                <a:latin typeface="Arial" panose="020B0604020202020204" pitchFamily="34" charset="0"/>
                <a:ea typeface="Times New Roman" panose="02020603050405020304" pitchFamily="18" charset="0"/>
              </a:rPr>
              <a:t>, η λεγόμενη ροή </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to</a:t>
            </a:r>
            <a:r>
              <a:rPr lang="el-GR" sz="1800"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peer</a:t>
            </a:r>
            <a:r>
              <a:rPr lang="el-GR" sz="1800" dirty="0">
                <a:solidFill>
                  <a:srgbClr val="000000"/>
                </a:solidFill>
                <a:effectLst/>
                <a:latin typeface="Arial" panose="020B0604020202020204" pitchFamily="34" charset="0"/>
                <a:ea typeface="Times New Roman" panose="02020603050405020304" pitchFamily="18" charset="0"/>
              </a:rPr>
              <a:t>. </a:t>
            </a:r>
          </a:p>
          <a:p>
            <a:pPr marL="0" indent="0" algn="just">
              <a:lnSpc>
                <a:spcPct val="150000"/>
              </a:lnSpc>
              <a:spcAft>
                <a:spcPts val="600"/>
              </a:spcAft>
              <a:buNone/>
            </a:pPr>
            <a:r>
              <a:rPr lang="el-GR" sz="1800" dirty="0">
                <a:solidFill>
                  <a:srgbClr val="000000"/>
                </a:solidFill>
                <a:effectLst/>
                <a:latin typeface="Arial" panose="020B0604020202020204" pitchFamily="34" charset="0"/>
                <a:ea typeface="Calibri" panose="020F0502020204030204" pitchFamily="34" charset="0"/>
              </a:rPr>
              <a:t>Μόλις ολοκληρωθεί με επιτυχία η διαδικασία σηματοδότησης, τα δεδομένα μπορούν να μεταδοθούν </a:t>
            </a:r>
          </a:p>
          <a:p>
            <a:pPr algn="just">
              <a:lnSpc>
                <a:spcPct val="150000"/>
              </a:lnSpc>
              <a:spcAft>
                <a:spcPts val="600"/>
              </a:spcAft>
            </a:pPr>
            <a:r>
              <a:rPr lang="el-GR" sz="1800" dirty="0">
                <a:solidFill>
                  <a:srgbClr val="000000"/>
                </a:solidFill>
                <a:effectLst/>
                <a:latin typeface="Arial" panose="020B0604020202020204" pitchFamily="34" charset="0"/>
                <a:ea typeface="Calibri" panose="020F0502020204030204" pitchFamily="34" charset="0"/>
              </a:rPr>
              <a:t>απευθείας από ομότιμο σε ομότιμο, μεταξύ του </a:t>
            </a:r>
            <a:r>
              <a:rPr lang="el-GR" sz="1800" dirty="0" err="1">
                <a:solidFill>
                  <a:srgbClr val="000000"/>
                </a:solidFill>
                <a:effectLst/>
                <a:latin typeface="Arial" panose="020B0604020202020204" pitchFamily="34" charset="0"/>
                <a:ea typeface="Calibri" panose="020F0502020204030204" pitchFamily="34" charset="0"/>
              </a:rPr>
              <a:t>καλούντος</a:t>
            </a:r>
            <a:r>
              <a:rPr lang="el-GR" sz="1800" dirty="0">
                <a:solidFill>
                  <a:srgbClr val="000000"/>
                </a:solidFill>
                <a:effectLst/>
                <a:latin typeface="Arial" panose="020B0604020202020204" pitchFamily="34" charset="0"/>
                <a:ea typeface="Calibri" panose="020F0502020204030204" pitchFamily="34" charset="0"/>
              </a:rPr>
              <a:t> και του καλούμενου – </a:t>
            </a:r>
          </a:p>
          <a:p>
            <a:pPr algn="just">
              <a:lnSpc>
                <a:spcPct val="150000"/>
              </a:lnSpc>
              <a:spcAft>
                <a:spcPts val="600"/>
              </a:spcAft>
            </a:pPr>
            <a:r>
              <a:rPr lang="el-GR" sz="1800" dirty="0">
                <a:solidFill>
                  <a:srgbClr val="000000"/>
                </a:solidFill>
                <a:effectLst/>
                <a:latin typeface="Arial" panose="020B0604020202020204" pitchFamily="34" charset="0"/>
                <a:ea typeface="Calibri" panose="020F0502020204030204" pitchFamily="34" charset="0"/>
              </a:rPr>
              <a:t>ή εάν αυτό αποτύχει, μέσω ενός ενδιάμεσου διακομιστή αναμετάδοσης </a:t>
            </a:r>
          </a:p>
          <a:p>
            <a:pPr marL="0" indent="0" algn="just">
              <a:lnSpc>
                <a:spcPct val="150000"/>
              </a:lnSpc>
              <a:spcAft>
                <a:spcPts val="600"/>
              </a:spcAft>
              <a:buNone/>
            </a:pPr>
            <a:r>
              <a:rPr lang="el-GR" sz="1800" dirty="0">
                <a:solidFill>
                  <a:srgbClr val="000000"/>
                </a:solidFill>
                <a:effectLst/>
                <a:latin typeface="Arial" panose="020B0604020202020204" pitchFamily="34" charset="0"/>
                <a:ea typeface="Calibri" panose="020F0502020204030204" pitchFamily="34" charset="0"/>
              </a:rPr>
              <a:t>Η ροή δεδομένων είναι δουλειά του </a:t>
            </a:r>
            <a:r>
              <a:rPr lang="el-GR" sz="1800" dirty="0" err="1">
                <a:solidFill>
                  <a:srgbClr val="000000"/>
                </a:solidFill>
                <a:effectLst/>
                <a:latin typeface="Arial" panose="020B0604020202020204" pitchFamily="34" charset="0"/>
                <a:ea typeface="Calibri" panose="020F0502020204030204" pitchFamily="34" charset="0"/>
              </a:rPr>
              <a:t>RTCPeerConnection</a:t>
            </a:r>
            <a:r>
              <a:rPr lang="el-GR" sz="1800" dirty="0">
                <a:solidFill>
                  <a:srgbClr val="000000"/>
                </a:solidFill>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marL="0" indent="0" algn="just">
              <a:lnSpc>
                <a:spcPct val="150000"/>
              </a:lnSpc>
              <a:spcAft>
                <a:spcPts val="600"/>
              </a:spcAft>
              <a:buNone/>
            </a:pPr>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9CD19C01-8D11-49B7-8EF3-8C2BDEEAADAD}"/>
              </a:ext>
            </a:extLst>
          </p:cNvPr>
          <p:cNvSpPr>
            <a:spLocks noGrp="1"/>
          </p:cNvSpPr>
          <p:nvPr>
            <p:ph type="sldNum" sz="quarter" idx="10"/>
          </p:nvPr>
        </p:nvSpPr>
        <p:spPr/>
        <p:txBody>
          <a:bodyPr/>
          <a:lstStyle/>
          <a:p>
            <a:pPr>
              <a:defRPr/>
            </a:pPr>
            <a:fld id="{0DA940F4-2900-4377-A725-F8EBF631B80C}" type="slidenum">
              <a:rPr lang="el-GR" smtClean="0"/>
              <a:pPr>
                <a:defRPr/>
              </a:pPr>
              <a:t>70</a:t>
            </a:fld>
            <a:endParaRPr lang="el-GR" dirty="0"/>
          </a:p>
        </p:txBody>
      </p:sp>
    </p:spTree>
    <p:extLst>
      <p:ext uri="{BB962C8B-B14F-4D97-AF65-F5344CB8AC3E}">
        <p14:creationId xmlns:p14="http://schemas.microsoft.com/office/powerpoint/2010/main" val="3804585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2AD91-D809-4CB6-8CEE-5B27482BF424}"/>
              </a:ext>
            </a:extLst>
          </p:cNvPr>
          <p:cNvSpPr>
            <a:spLocks noGrp="1"/>
          </p:cNvSpPr>
          <p:nvPr>
            <p:ph type="title"/>
          </p:nvPr>
        </p:nvSpPr>
        <p:spPr/>
        <p:txBody>
          <a:bodyPr/>
          <a:lstStyle/>
          <a:p>
            <a:r>
              <a:rPr lang="el-GR" dirty="0"/>
              <a:t>Διακομιστές</a:t>
            </a:r>
          </a:p>
        </p:txBody>
      </p:sp>
      <p:sp>
        <p:nvSpPr>
          <p:cNvPr id="3" name="Θέση περιεχομένου 2">
            <a:extLst>
              <a:ext uri="{FF2B5EF4-FFF2-40B4-BE49-F238E27FC236}">
                <a16:creationId xmlns:a16="http://schemas.microsoft.com/office/drawing/2014/main" id="{D5D3E56C-354E-4101-A304-8E8C696E0197}"/>
              </a:ext>
            </a:extLst>
          </p:cNvPr>
          <p:cNvSpPr>
            <a:spLocks noGrp="1"/>
          </p:cNvSpPr>
          <p:nvPr>
            <p:ph idx="1"/>
          </p:nvPr>
        </p:nvSpPr>
        <p:spPr>
          <a:xfrm>
            <a:off x="457200" y="1600200"/>
            <a:ext cx="8507288" cy="4525963"/>
          </a:xfrm>
        </p:spPr>
        <p:txBody>
          <a:bodyPr/>
          <a:lstStyle/>
          <a:p>
            <a:pPr marL="0" indent="0">
              <a:buNone/>
            </a:pPr>
            <a:r>
              <a:rPr lang="en-US" sz="2800" dirty="0"/>
              <a:t>T</a:t>
            </a:r>
            <a:r>
              <a:rPr lang="el-GR" sz="2800" dirty="0"/>
              <a:t>ο </a:t>
            </a:r>
            <a:r>
              <a:rPr lang="el-GR" sz="2800" dirty="0" err="1"/>
              <a:t>WebRTC</a:t>
            </a:r>
            <a:r>
              <a:rPr lang="el-GR" sz="2800" dirty="0"/>
              <a:t> χρειάζεται</a:t>
            </a:r>
            <a:r>
              <a:rPr lang="el-GR" sz="2800" b="1" dirty="0"/>
              <a:t> διακομιστές </a:t>
            </a:r>
            <a:r>
              <a:rPr lang="el-GR" sz="2800" dirty="0"/>
              <a:t>ώστε</a:t>
            </a:r>
            <a:r>
              <a:rPr lang="en-US" sz="2800" dirty="0"/>
              <a:t> </a:t>
            </a:r>
            <a:r>
              <a:rPr lang="el-GR" sz="2800" dirty="0"/>
              <a:t>:</a:t>
            </a:r>
          </a:p>
          <a:p>
            <a:r>
              <a:rPr lang="el-GR" sz="2800" dirty="0"/>
              <a:t>Οι χρήστες ανακαλύπτουν ο ένας τον άλλον και ανταλλάσσουν λεπτομέρειες «πραγματικού κόσμου» όπως ονόματα.</a:t>
            </a:r>
          </a:p>
          <a:p>
            <a:r>
              <a:rPr lang="el-GR" sz="2800" dirty="0"/>
              <a:t>Οι εφαρμογές πελατών </a:t>
            </a:r>
            <a:r>
              <a:rPr lang="el-GR" sz="2800" dirty="0" err="1"/>
              <a:t>WebRTC</a:t>
            </a:r>
            <a:r>
              <a:rPr lang="el-GR" sz="2800" dirty="0"/>
              <a:t> (</a:t>
            </a:r>
            <a:r>
              <a:rPr lang="el-GR" sz="2800" dirty="0" err="1"/>
              <a:t>peers</a:t>
            </a:r>
            <a:r>
              <a:rPr lang="el-GR" sz="2800" dirty="0"/>
              <a:t>) ανταλλάσσουν πληροφορίες δικτύου.</a:t>
            </a:r>
          </a:p>
          <a:p>
            <a:r>
              <a:rPr lang="el-GR" sz="2800" dirty="0"/>
              <a:t>Ομότιμοι χρήστες ανταλλάσσουν δεδομένα σχετικά με μέσα όπως μορφή βίντεο και ανάλυση.</a:t>
            </a:r>
          </a:p>
          <a:p>
            <a:r>
              <a:rPr lang="el-GR" sz="2800" dirty="0"/>
              <a:t>Οι εφαρμογές πελατών </a:t>
            </a:r>
            <a:r>
              <a:rPr lang="el-GR" sz="2800" dirty="0" err="1"/>
              <a:t>WebRTC</a:t>
            </a:r>
            <a:r>
              <a:rPr lang="el-GR" sz="2800" dirty="0"/>
              <a:t> διασχίζουν πύλες NAT και τείχη προστασίας.</a:t>
            </a:r>
          </a:p>
          <a:p>
            <a:pPr marL="0" indent="0">
              <a:buNone/>
            </a:pPr>
            <a:endParaRPr lang="el-GR" sz="2800" dirty="0"/>
          </a:p>
        </p:txBody>
      </p:sp>
      <p:sp>
        <p:nvSpPr>
          <p:cNvPr id="4" name="Θέση αριθμού διαφάνειας 3">
            <a:extLst>
              <a:ext uri="{FF2B5EF4-FFF2-40B4-BE49-F238E27FC236}">
                <a16:creationId xmlns:a16="http://schemas.microsoft.com/office/drawing/2014/main" id="{B22EC5CC-2A62-4E9C-97A6-775C0E6EF148}"/>
              </a:ext>
            </a:extLst>
          </p:cNvPr>
          <p:cNvSpPr>
            <a:spLocks noGrp="1"/>
          </p:cNvSpPr>
          <p:nvPr>
            <p:ph type="sldNum" sz="quarter" idx="10"/>
          </p:nvPr>
        </p:nvSpPr>
        <p:spPr/>
        <p:txBody>
          <a:bodyPr/>
          <a:lstStyle/>
          <a:p>
            <a:pPr>
              <a:defRPr/>
            </a:pPr>
            <a:fld id="{0DA940F4-2900-4377-A725-F8EBF631B80C}" type="slidenum">
              <a:rPr lang="el-GR" smtClean="0"/>
              <a:pPr>
                <a:defRPr/>
              </a:pPr>
              <a:t>71</a:t>
            </a:fld>
            <a:endParaRPr lang="el-GR" dirty="0"/>
          </a:p>
        </p:txBody>
      </p:sp>
    </p:spTree>
    <p:extLst>
      <p:ext uri="{BB962C8B-B14F-4D97-AF65-F5344CB8AC3E}">
        <p14:creationId xmlns:p14="http://schemas.microsoft.com/office/powerpoint/2010/main" val="4199218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2AD91-D809-4CB6-8CEE-5B27482BF424}"/>
              </a:ext>
            </a:extLst>
          </p:cNvPr>
          <p:cNvSpPr>
            <a:spLocks noGrp="1"/>
          </p:cNvSpPr>
          <p:nvPr>
            <p:ph type="title"/>
          </p:nvPr>
        </p:nvSpPr>
        <p:spPr/>
        <p:txBody>
          <a:bodyPr/>
          <a:lstStyle/>
          <a:p>
            <a:r>
              <a:rPr lang="el-GR" dirty="0"/>
              <a:t>Διακομιστές</a:t>
            </a:r>
          </a:p>
        </p:txBody>
      </p:sp>
      <p:sp>
        <p:nvSpPr>
          <p:cNvPr id="3" name="Θέση περιεχομένου 2">
            <a:extLst>
              <a:ext uri="{FF2B5EF4-FFF2-40B4-BE49-F238E27FC236}">
                <a16:creationId xmlns:a16="http://schemas.microsoft.com/office/drawing/2014/main" id="{D5D3E56C-354E-4101-A304-8E8C696E0197}"/>
              </a:ext>
            </a:extLst>
          </p:cNvPr>
          <p:cNvSpPr>
            <a:spLocks noGrp="1"/>
          </p:cNvSpPr>
          <p:nvPr>
            <p:ph idx="1"/>
          </p:nvPr>
        </p:nvSpPr>
        <p:spPr/>
        <p:txBody>
          <a:bodyPr/>
          <a:lstStyle/>
          <a:p>
            <a:pPr marL="0" indent="0">
              <a:buNone/>
            </a:pPr>
            <a:r>
              <a:rPr lang="el-GR" dirty="0"/>
              <a:t>Το </a:t>
            </a:r>
            <a:r>
              <a:rPr lang="el-GR" dirty="0" err="1"/>
              <a:t>WebRTC</a:t>
            </a:r>
            <a:r>
              <a:rPr lang="el-GR" dirty="0"/>
              <a:t> χρειάζεται </a:t>
            </a:r>
            <a:r>
              <a:rPr lang="el-GR" b="1" dirty="0"/>
              <a:t>τέσσερις τύπους λειτουργιών </a:t>
            </a:r>
            <a:r>
              <a:rPr lang="el-GR" dirty="0"/>
              <a:t>από την πλευρά του διακομιστή:</a:t>
            </a:r>
          </a:p>
          <a:p>
            <a:r>
              <a:rPr lang="el-GR" dirty="0"/>
              <a:t>Ανακάλυψη και επικοινωνία χρήστη</a:t>
            </a:r>
          </a:p>
          <a:p>
            <a:r>
              <a:rPr lang="el-GR" dirty="0"/>
              <a:t>Σηματοδότηση</a:t>
            </a:r>
          </a:p>
          <a:p>
            <a:r>
              <a:rPr lang="el-GR" dirty="0"/>
              <a:t>Διαδρομή NAT / τείχους προστασίας</a:t>
            </a:r>
          </a:p>
          <a:p>
            <a:r>
              <a:rPr lang="el-GR" dirty="0"/>
              <a:t>Διακομιστές αναμετάδοσης σε περίπτωση αποτυχίας επικοινωνίας </a:t>
            </a:r>
            <a:r>
              <a:rPr lang="el-GR" dirty="0" err="1"/>
              <a:t>peer-to-peer</a:t>
            </a:r>
            <a:endParaRPr lang="en-US" dirty="0"/>
          </a:p>
          <a:p>
            <a:r>
              <a:rPr lang="el-GR" dirty="0"/>
              <a:t>Ενδιάμεσους διακομιστές για τη διανομή των ροών πολυμέσων</a:t>
            </a:r>
          </a:p>
          <a:p>
            <a:endParaRPr lang="el-GR" dirty="0"/>
          </a:p>
        </p:txBody>
      </p:sp>
      <p:sp>
        <p:nvSpPr>
          <p:cNvPr id="4" name="Θέση αριθμού διαφάνειας 3">
            <a:extLst>
              <a:ext uri="{FF2B5EF4-FFF2-40B4-BE49-F238E27FC236}">
                <a16:creationId xmlns:a16="http://schemas.microsoft.com/office/drawing/2014/main" id="{B22EC5CC-2A62-4E9C-97A6-775C0E6EF148}"/>
              </a:ext>
            </a:extLst>
          </p:cNvPr>
          <p:cNvSpPr>
            <a:spLocks noGrp="1"/>
          </p:cNvSpPr>
          <p:nvPr>
            <p:ph type="sldNum" sz="quarter" idx="10"/>
          </p:nvPr>
        </p:nvSpPr>
        <p:spPr/>
        <p:txBody>
          <a:bodyPr/>
          <a:lstStyle/>
          <a:p>
            <a:pPr>
              <a:defRPr/>
            </a:pPr>
            <a:fld id="{0DA940F4-2900-4377-A725-F8EBF631B80C}" type="slidenum">
              <a:rPr lang="el-GR" smtClean="0"/>
              <a:pPr>
                <a:defRPr/>
              </a:pPr>
              <a:t>72</a:t>
            </a:fld>
            <a:endParaRPr lang="el-GR" dirty="0"/>
          </a:p>
        </p:txBody>
      </p:sp>
    </p:spTree>
    <p:extLst>
      <p:ext uri="{BB962C8B-B14F-4D97-AF65-F5344CB8AC3E}">
        <p14:creationId xmlns:p14="http://schemas.microsoft.com/office/powerpoint/2010/main" val="309109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9 - Εικόνα">
            <a:extLst>
              <a:ext uri="{FF2B5EF4-FFF2-40B4-BE49-F238E27FC236}">
                <a16:creationId xmlns:a16="http://schemas.microsoft.com/office/drawing/2014/main" id="{ABA1C754-501D-4CB5-9AE8-DA26B6690258}"/>
              </a:ext>
            </a:extLst>
          </p:cNvPr>
          <p:cNvPicPr/>
          <p:nvPr/>
        </p:nvPicPr>
        <p:blipFill>
          <a:blip r:embed="rId3" cstate="print"/>
          <a:stretch>
            <a:fillRect/>
          </a:stretch>
        </p:blipFill>
        <p:spPr>
          <a:xfrm>
            <a:off x="1934845" y="390770"/>
            <a:ext cx="5274310" cy="1238885"/>
          </a:xfrm>
          <a:prstGeom prst="rect">
            <a:avLst/>
          </a:prstGeom>
        </p:spPr>
      </p:pic>
      <p:sp>
        <p:nvSpPr>
          <p:cNvPr id="7" name="TextBox 6">
            <a:extLst>
              <a:ext uri="{FF2B5EF4-FFF2-40B4-BE49-F238E27FC236}">
                <a16:creationId xmlns:a16="http://schemas.microsoft.com/office/drawing/2014/main" id="{ADA9AD18-8ED8-4C74-8786-52E53D8756C1}"/>
              </a:ext>
            </a:extLst>
          </p:cNvPr>
          <p:cNvSpPr txBox="1"/>
          <p:nvPr/>
        </p:nvSpPr>
        <p:spPr>
          <a:xfrm>
            <a:off x="2286000" y="1825950"/>
            <a:ext cx="4572000" cy="338554"/>
          </a:xfrm>
          <a:prstGeom prst="rect">
            <a:avLst/>
          </a:prstGeom>
          <a:noFill/>
        </p:spPr>
        <p:txBody>
          <a:bodyPr wrap="square">
            <a:spAutoFit/>
          </a:bodyPr>
          <a:lstStyle/>
          <a:p>
            <a:r>
              <a:rPr lang="el-GR" sz="1600" i="1" dirty="0">
                <a:solidFill>
                  <a:srgbClr val="000000"/>
                </a:solidFill>
                <a:effectLst/>
                <a:latin typeface="Arial" panose="020B0604020202020204" pitchFamily="34" charset="0"/>
                <a:ea typeface="Calibri" panose="020F0502020204030204" pitchFamily="34" charset="0"/>
              </a:rPr>
              <a:t>Ένας κόσμος χωρίς ΝΑΤ και τείχη προστασίας</a:t>
            </a:r>
            <a:endParaRPr lang="el-GR" sz="1600" i="1" dirty="0"/>
          </a:p>
        </p:txBody>
      </p:sp>
      <p:pic>
        <p:nvPicPr>
          <p:cNvPr id="8" name="10 - Εικόνα">
            <a:extLst>
              <a:ext uri="{FF2B5EF4-FFF2-40B4-BE49-F238E27FC236}">
                <a16:creationId xmlns:a16="http://schemas.microsoft.com/office/drawing/2014/main" id="{5FEAC003-0936-4A39-8926-E54A32303CEE}"/>
              </a:ext>
            </a:extLst>
          </p:cNvPr>
          <p:cNvPicPr/>
          <p:nvPr/>
        </p:nvPicPr>
        <p:blipFill>
          <a:blip r:embed="rId4" cstate="print"/>
          <a:stretch>
            <a:fillRect/>
          </a:stretch>
        </p:blipFill>
        <p:spPr>
          <a:xfrm>
            <a:off x="1763688" y="2780928"/>
            <a:ext cx="5274310" cy="3256915"/>
          </a:xfrm>
          <a:prstGeom prst="rect">
            <a:avLst/>
          </a:prstGeom>
        </p:spPr>
      </p:pic>
      <p:sp>
        <p:nvSpPr>
          <p:cNvPr id="10" name="TextBox 9">
            <a:extLst>
              <a:ext uri="{FF2B5EF4-FFF2-40B4-BE49-F238E27FC236}">
                <a16:creationId xmlns:a16="http://schemas.microsoft.com/office/drawing/2014/main" id="{707D98D3-C247-4851-8254-2ADD22BBD4F0}"/>
              </a:ext>
            </a:extLst>
          </p:cNvPr>
          <p:cNvSpPr txBox="1"/>
          <p:nvPr/>
        </p:nvSpPr>
        <p:spPr>
          <a:xfrm>
            <a:off x="2231929" y="6297953"/>
            <a:ext cx="4572000" cy="338554"/>
          </a:xfrm>
          <a:prstGeom prst="rect">
            <a:avLst/>
          </a:prstGeom>
          <a:noFill/>
        </p:spPr>
        <p:txBody>
          <a:bodyPr wrap="square">
            <a:spAutoFit/>
          </a:bodyPr>
          <a:lstStyle/>
          <a:p>
            <a:pPr algn="ctr"/>
            <a:r>
              <a:rPr lang="el-GR" sz="1600" i="1" dirty="0">
                <a:solidFill>
                  <a:srgbClr val="000000"/>
                </a:solidFill>
                <a:effectLst/>
                <a:latin typeface="Arial" panose="020B0604020202020204" pitchFamily="34" charset="0"/>
                <a:ea typeface="Calibri" panose="020F0502020204030204" pitchFamily="34" charset="0"/>
              </a:rPr>
              <a:t>Ο πραγματικός κόσμος</a:t>
            </a:r>
            <a:endParaRPr lang="el-GR" sz="1600" i="1" dirty="0"/>
          </a:p>
        </p:txBody>
      </p:sp>
    </p:spTree>
    <p:extLst>
      <p:ext uri="{BB962C8B-B14F-4D97-AF65-F5344CB8AC3E}">
        <p14:creationId xmlns:p14="http://schemas.microsoft.com/office/powerpoint/2010/main" val="3197001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0 - Εικόνα">
            <a:extLst>
              <a:ext uri="{FF2B5EF4-FFF2-40B4-BE49-F238E27FC236}">
                <a16:creationId xmlns:a16="http://schemas.microsoft.com/office/drawing/2014/main" id="{7D9B048D-F4FB-61B2-DD13-6F03ABD9753C}"/>
              </a:ext>
            </a:extLst>
          </p:cNvPr>
          <p:cNvPicPr/>
          <p:nvPr/>
        </p:nvPicPr>
        <p:blipFill>
          <a:blip r:embed="rId3" cstate="print"/>
          <a:stretch>
            <a:fillRect/>
          </a:stretch>
        </p:blipFill>
        <p:spPr>
          <a:xfrm>
            <a:off x="3575050" y="2282796"/>
            <a:ext cx="5111750" cy="3156504"/>
          </a:xfrm>
          <a:prstGeom prst="rect">
            <a:avLst/>
          </a:prstGeom>
          <a:noFill/>
        </p:spPr>
      </p:pic>
      <p:sp>
        <p:nvSpPr>
          <p:cNvPr id="3" name="Θέση περιεχομένου 2">
            <a:extLst>
              <a:ext uri="{FF2B5EF4-FFF2-40B4-BE49-F238E27FC236}">
                <a16:creationId xmlns:a16="http://schemas.microsoft.com/office/drawing/2014/main" id="{AE5B1F7F-28A3-35B3-B6CB-F72E1EB80B15}"/>
              </a:ext>
            </a:extLst>
          </p:cNvPr>
          <p:cNvSpPr>
            <a:spLocks noGrp="1"/>
          </p:cNvSpPr>
          <p:nvPr>
            <p:ph type="body" sz="half" idx="2"/>
          </p:nvPr>
        </p:nvSpPr>
        <p:spPr>
          <a:xfrm>
            <a:off x="457200" y="1556792"/>
            <a:ext cx="3008313" cy="4608512"/>
          </a:xfrm>
        </p:spPr>
        <p:txBody>
          <a:bodyPr wrap="square" anchor="t">
            <a:normAutofit fontScale="92500" lnSpcReduction="10000"/>
          </a:bodyPr>
          <a:lstStyle/>
          <a:p>
            <a:pPr>
              <a:spcBef>
                <a:spcPts val="600"/>
              </a:spcBef>
              <a:spcAft>
                <a:spcPts val="600"/>
              </a:spcAft>
            </a:pPr>
            <a:r>
              <a:rPr lang="el-GR" dirty="0"/>
              <a:t>Οι NAT παρέχουν σε μια συσκευή μια </a:t>
            </a:r>
            <a:r>
              <a:rPr lang="el-GR" b="1" dirty="0"/>
              <a:t>διεύθυνση IP </a:t>
            </a:r>
            <a:r>
              <a:rPr lang="el-GR" dirty="0"/>
              <a:t>για χρήση σε ένα </a:t>
            </a:r>
            <a:r>
              <a:rPr lang="el-GR" b="1" dirty="0"/>
              <a:t>ιδιωτικό τοπικό δίκτυο</a:t>
            </a:r>
            <a:r>
              <a:rPr lang="el-GR" dirty="0"/>
              <a:t>, αλλά αυτή η διεύθυνση </a:t>
            </a:r>
            <a:r>
              <a:rPr lang="el-GR" b="1" dirty="0"/>
              <a:t>δεν μπορεί να χρησιμοποιηθεί από εξωτερικούς </a:t>
            </a:r>
            <a:r>
              <a:rPr lang="el-GR" dirty="0"/>
              <a:t>του δικτύου συσκευές για επικοινωνία με τη συσκευή.</a:t>
            </a:r>
          </a:p>
          <a:p>
            <a:pPr>
              <a:spcBef>
                <a:spcPts val="600"/>
              </a:spcBef>
              <a:spcAft>
                <a:spcPts val="600"/>
              </a:spcAft>
            </a:pPr>
            <a:r>
              <a:rPr lang="el-GR" dirty="0"/>
              <a:t>Χωρίς δημόσια διεύθυνση, δεν υπάρχει τρόπος επικοινωνίας με τους ομότιμους </a:t>
            </a:r>
            <a:r>
              <a:rPr lang="el-GR" dirty="0" err="1"/>
              <a:t>WebRTC</a:t>
            </a:r>
            <a:r>
              <a:rPr lang="el-GR" dirty="0"/>
              <a:t>. Για να αντιμετωπίσει αυτό το πρόβλημα, το </a:t>
            </a:r>
            <a:r>
              <a:rPr lang="el-GR" dirty="0" err="1"/>
              <a:t>WebRTC</a:t>
            </a:r>
            <a:r>
              <a:rPr lang="el-GR" dirty="0"/>
              <a:t> χρησιμοποιεί STUN.</a:t>
            </a:r>
          </a:p>
          <a:p>
            <a:endParaRPr lang="en-GB" dirty="0"/>
          </a:p>
        </p:txBody>
      </p:sp>
      <p:sp>
        <p:nvSpPr>
          <p:cNvPr id="2" name="Τίτλος 1">
            <a:extLst>
              <a:ext uri="{FF2B5EF4-FFF2-40B4-BE49-F238E27FC236}">
                <a16:creationId xmlns:a16="http://schemas.microsoft.com/office/drawing/2014/main" id="{42B87891-16B7-9A13-C610-9CF71F687DEB}"/>
              </a:ext>
            </a:extLst>
          </p:cNvPr>
          <p:cNvSpPr>
            <a:spLocks noGrp="1"/>
          </p:cNvSpPr>
          <p:nvPr>
            <p:ph type="title"/>
          </p:nvPr>
        </p:nvSpPr>
        <p:spPr>
          <a:xfrm>
            <a:off x="457200" y="274638"/>
            <a:ext cx="8229600" cy="1143000"/>
          </a:xfrm>
        </p:spPr>
        <p:txBody>
          <a:bodyPr wrap="square" anchor="ctr">
            <a:normAutofit/>
          </a:bodyPr>
          <a:lstStyle/>
          <a:p>
            <a:r>
              <a:rPr lang="en-GB" dirty="0"/>
              <a:t>Network Address Translators </a:t>
            </a:r>
          </a:p>
        </p:txBody>
      </p:sp>
      <p:sp>
        <p:nvSpPr>
          <p:cNvPr id="4" name="Θέση αριθμού διαφάνειας 3">
            <a:extLst>
              <a:ext uri="{FF2B5EF4-FFF2-40B4-BE49-F238E27FC236}">
                <a16:creationId xmlns:a16="http://schemas.microsoft.com/office/drawing/2014/main" id="{809FF8A1-CEB1-C848-B3C2-A8B86E5508AD}"/>
              </a:ext>
            </a:extLst>
          </p:cNvPr>
          <p:cNvSpPr>
            <a:spLocks noGrp="1"/>
          </p:cNvSpPr>
          <p:nvPr>
            <p:ph type="sldNum" sz="quarter" idx="10"/>
          </p:nvPr>
        </p:nvSpPr>
        <p:spPr>
          <a:xfrm>
            <a:off x="6553200" y="6356350"/>
            <a:ext cx="2133600" cy="365125"/>
          </a:xfrm>
        </p:spPr>
        <p:txBody>
          <a:bodyPr anchor="ctr">
            <a:normAutofit/>
          </a:bodyPr>
          <a:lstStyle/>
          <a:p>
            <a:pPr>
              <a:spcAft>
                <a:spcPts val="600"/>
              </a:spcAft>
              <a:defRPr/>
            </a:pPr>
            <a:fld id="{0DA940F4-2900-4377-A725-F8EBF631B80C}" type="slidenum">
              <a:rPr lang="el-GR" smtClean="0"/>
              <a:pPr>
                <a:spcAft>
                  <a:spcPts val="600"/>
                </a:spcAft>
                <a:defRPr/>
              </a:pPr>
              <a:t>74</a:t>
            </a:fld>
            <a:endParaRPr lang="el-GR"/>
          </a:p>
        </p:txBody>
      </p:sp>
    </p:spTree>
    <p:extLst>
      <p:ext uri="{BB962C8B-B14F-4D97-AF65-F5344CB8AC3E}">
        <p14:creationId xmlns:p14="http://schemas.microsoft.com/office/powerpoint/2010/main" val="3241007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1ECC2-A73A-413E-9362-6F205133348C}"/>
              </a:ext>
            </a:extLst>
          </p:cNvPr>
          <p:cNvSpPr>
            <a:spLocks noGrp="1"/>
          </p:cNvSpPr>
          <p:nvPr>
            <p:ph type="title"/>
          </p:nvPr>
        </p:nvSpPr>
        <p:spPr/>
        <p:txBody>
          <a:bodyPr/>
          <a:lstStyle/>
          <a:p>
            <a:r>
              <a:rPr lang="en-US" dirty="0"/>
              <a:t>STUN &amp; TURN</a:t>
            </a:r>
            <a:endParaRPr lang="el-GR" dirty="0"/>
          </a:p>
        </p:txBody>
      </p:sp>
      <p:sp>
        <p:nvSpPr>
          <p:cNvPr id="3" name="Θέση περιεχομένου 2">
            <a:extLst>
              <a:ext uri="{FF2B5EF4-FFF2-40B4-BE49-F238E27FC236}">
                <a16:creationId xmlns:a16="http://schemas.microsoft.com/office/drawing/2014/main" id="{24B65BCA-29C2-46F1-856C-4264348F7891}"/>
              </a:ext>
            </a:extLst>
          </p:cNvPr>
          <p:cNvSpPr>
            <a:spLocks noGrp="1"/>
          </p:cNvSpPr>
          <p:nvPr>
            <p:ph idx="1"/>
          </p:nvPr>
        </p:nvSpPr>
        <p:spPr/>
        <p:txBody>
          <a:bodyPr/>
          <a:lstStyle/>
          <a:p>
            <a:r>
              <a:rPr lang="el-GR" dirty="0"/>
              <a:t>Πρωτόκολλο STUN (</a:t>
            </a:r>
            <a:r>
              <a:rPr lang="el-GR" dirty="0" err="1"/>
              <a:t>Session</a:t>
            </a:r>
            <a:r>
              <a:rPr lang="el-GR" dirty="0"/>
              <a:t> </a:t>
            </a:r>
            <a:r>
              <a:rPr lang="el-GR" dirty="0" err="1"/>
              <a:t>Traversal</a:t>
            </a:r>
            <a:r>
              <a:rPr lang="el-GR" dirty="0"/>
              <a:t> </a:t>
            </a:r>
            <a:r>
              <a:rPr lang="el-GR" dirty="0" err="1"/>
              <a:t>Utilities</a:t>
            </a:r>
            <a:r>
              <a:rPr lang="el-GR" dirty="0"/>
              <a:t> για το NAT</a:t>
            </a:r>
            <a:r>
              <a:rPr lang="en-US" dirty="0"/>
              <a:t>)</a:t>
            </a:r>
            <a:r>
              <a:rPr lang="el-GR" dirty="0"/>
              <a:t> και παρέχει στο αιτούντα τη δημόσια διεύθυνση IP και τη θύρα του.</a:t>
            </a:r>
          </a:p>
          <a:p>
            <a:r>
              <a:rPr lang="en-US" dirty="0"/>
              <a:t>TURN</a:t>
            </a:r>
            <a:r>
              <a:rPr lang="el-GR" dirty="0"/>
              <a:t> </a:t>
            </a:r>
            <a:r>
              <a:rPr lang="en-US" dirty="0"/>
              <a:t>(Traversal Using Relay NAT</a:t>
            </a:r>
            <a:r>
              <a:rPr lang="el-GR" dirty="0"/>
              <a:t>)</a:t>
            </a:r>
          </a:p>
        </p:txBody>
      </p:sp>
      <p:sp>
        <p:nvSpPr>
          <p:cNvPr id="4" name="Θέση αριθμού διαφάνειας 3">
            <a:extLst>
              <a:ext uri="{FF2B5EF4-FFF2-40B4-BE49-F238E27FC236}">
                <a16:creationId xmlns:a16="http://schemas.microsoft.com/office/drawing/2014/main" id="{A4897BF7-5188-431A-84FC-94C6D5ABA51A}"/>
              </a:ext>
            </a:extLst>
          </p:cNvPr>
          <p:cNvSpPr>
            <a:spLocks noGrp="1"/>
          </p:cNvSpPr>
          <p:nvPr>
            <p:ph type="sldNum" sz="quarter" idx="10"/>
          </p:nvPr>
        </p:nvSpPr>
        <p:spPr/>
        <p:txBody>
          <a:bodyPr/>
          <a:lstStyle/>
          <a:p>
            <a:pPr>
              <a:defRPr/>
            </a:pPr>
            <a:fld id="{0DA940F4-2900-4377-A725-F8EBF631B80C}" type="slidenum">
              <a:rPr lang="el-GR" smtClean="0"/>
              <a:pPr>
                <a:defRPr/>
              </a:pPr>
              <a:t>75</a:t>
            </a:fld>
            <a:endParaRPr lang="el-GR" dirty="0"/>
          </a:p>
        </p:txBody>
      </p:sp>
    </p:spTree>
    <p:extLst>
      <p:ext uri="{BB962C8B-B14F-4D97-AF65-F5344CB8AC3E}">
        <p14:creationId xmlns:p14="http://schemas.microsoft.com/office/powerpoint/2010/main" val="2556203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198E00-3FF6-4AE5-A09E-CE720CEA0FAD}"/>
              </a:ext>
            </a:extLst>
          </p:cNvPr>
          <p:cNvSpPr>
            <a:spLocks noGrp="1"/>
          </p:cNvSpPr>
          <p:nvPr>
            <p:ph type="title"/>
          </p:nvPr>
        </p:nvSpPr>
        <p:spPr/>
        <p:txBody>
          <a:bodyPr/>
          <a:lstStyle/>
          <a:p>
            <a:r>
              <a:rPr lang="en-US" dirty="0"/>
              <a:t>STUN server</a:t>
            </a:r>
            <a:endParaRPr lang="el-GR" dirty="0"/>
          </a:p>
        </p:txBody>
      </p:sp>
      <p:sp>
        <p:nvSpPr>
          <p:cNvPr id="3" name="Θέση περιεχομένου 2">
            <a:extLst>
              <a:ext uri="{FF2B5EF4-FFF2-40B4-BE49-F238E27FC236}">
                <a16:creationId xmlns:a16="http://schemas.microsoft.com/office/drawing/2014/main" id="{5BC39D8E-3619-4F33-B17B-4DBAE9F13EBB}"/>
              </a:ext>
            </a:extLst>
          </p:cNvPr>
          <p:cNvSpPr>
            <a:spLocks noGrp="1"/>
          </p:cNvSpPr>
          <p:nvPr>
            <p:ph idx="1"/>
          </p:nvPr>
        </p:nvSpPr>
        <p:spPr>
          <a:xfrm>
            <a:off x="32544" y="1465666"/>
            <a:ext cx="3106688" cy="4983162"/>
          </a:xfrm>
        </p:spPr>
        <p:txBody>
          <a:bodyPr/>
          <a:lstStyle/>
          <a:p>
            <a:pPr>
              <a:spcBef>
                <a:spcPts val="600"/>
              </a:spcBef>
              <a:spcAft>
                <a:spcPts val="600"/>
              </a:spcAft>
            </a:pPr>
            <a:r>
              <a:rPr lang="el-GR" sz="1800" dirty="0"/>
              <a:t>Οι διακομιστές STUN ζουν στο δημόσιο Διαδίκτυο και έχουν μια απλή εργασία, </a:t>
            </a:r>
          </a:p>
          <a:p>
            <a:pPr lvl="1">
              <a:spcBef>
                <a:spcPts val="600"/>
              </a:spcBef>
              <a:spcAft>
                <a:spcPts val="600"/>
              </a:spcAft>
            </a:pPr>
            <a:r>
              <a:rPr lang="el-GR" sz="1400" dirty="0"/>
              <a:t>να ελέγχουν τη διεύθυνση IP και θύρα ενός εισερχόμενου αιτήματος (από μια εφαρμογή που τρέχει πίσω από ένα NAT) και</a:t>
            </a:r>
          </a:p>
          <a:p>
            <a:pPr lvl="1">
              <a:spcBef>
                <a:spcPts val="600"/>
              </a:spcBef>
              <a:spcAft>
                <a:spcPts val="600"/>
              </a:spcAft>
            </a:pPr>
            <a:r>
              <a:rPr lang="el-GR" sz="1400" dirty="0"/>
              <a:t>να στέλνουν τη διεύθυνση πίσω ως απάντηση.</a:t>
            </a:r>
          </a:p>
          <a:p>
            <a:pPr marL="457200" lvl="1" indent="0">
              <a:spcBef>
                <a:spcPts val="600"/>
              </a:spcBef>
              <a:spcAft>
                <a:spcPts val="600"/>
              </a:spcAft>
              <a:buNone/>
            </a:pPr>
            <a:r>
              <a:rPr lang="el-GR" sz="1400" dirty="0"/>
              <a:t>Οι ομότιμοι μπορούν να προχωρήσουν στην επικοινωνία με το διακομιστή της σηματοδοσία</a:t>
            </a:r>
          </a:p>
        </p:txBody>
      </p:sp>
      <p:pic>
        <p:nvPicPr>
          <p:cNvPr id="5" name="11 - Εικόνα">
            <a:extLst>
              <a:ext uri="{FF2B5EF4-FFF2-40B4-BE49-F238E27FC236}">
                <a16:creationId xmlns:a16="http://schemas.microsoft.com/office/drawing/2014/main" id="{047DB02A-5F61-527C-B33B-AEC367DC0B53}"/>
              </a:ext>
            </a:extLst>
          </p:cNvPr>
          <p:cNvPicPr/>
          <p:nvPr/>
        </p:nvPicPr>
        <p:blipFill>
          <a:blip r:embed="rId3" cstate="print"/>
          <a:stretch>
            <a:fillRect/>
          </a:stretch>
        </p:blipFill>
        <p:spPr>
          <a:xfrm>
            <a:off x="3059832" y="1491975"/>
            <a:ext cx="5274310" cy="3592195"/>
          </a:xfrm>
          <a:prstGeom prst="rect">
            <a:avLst/>
          </a:prstGeom>
        </p:spPr>
      </p:pic>
      <p:sp>
        <p:nvSpPr>
          <p:cNvPr id="6" name="TextBox 5">
            <a:extLst>
              <a:ext uri="{FF2B5EF4-FFF2-40B4-BE49-F238E27FC236}">
                <a16:creationId xmlns:a16="http://schemas.microsoft.com/office/drawing/2014/main" id="{D387C533-8463-5B00-1957-2615ACE3ED1B}"/>
              </a:ext>
            </a:extLst>
          </p:cNvPr>
          <p:cNvSpPr txBox="1"/>
          <p:nvPr/>
        </p:nvSpPr>
        <p:spPr>
          <a:xfrm>
            <a:off x="0" y="6473522"/>
            <a:ext cx="9144000" cy="307777"/>
          </a:xfrm>
          <a:prstGeom prst="rect">
            <a:avLst/>
          </a:prstGeom>
          <a:noFill/>
        </p:spPr>
        <p:txBody>
          <a:bodyPr wrap="square">
            <a:spAutoFit/>
          </a:bodyPr>
          <a:lstStyle/>
          <a:p>
            <a:pPr algn="ctr"/>
            <a:r>
              <a:rPr lang="el-GR" sz="1400" i="1" dirty="0">
                <a:solidFill>
                  <a:srgbClr val="000000"/>
                </a:solidFill>
                <a:effectLst/>
                <a:latin typeface="Arial" panose="020B0604020202020204" pitchFamily="34" charset="0"/>
                <a:ea typeface="Calibri" panose="020F0502020204030204" pitchFamily="34" charset="0"/>
              </a:rPr>
              <a:t>Χρήση διακομιστών </a:t>
            </a:r>
            <a:r>
              <a:rPr lang="en-US" sz="1400" i="1" dirty="0">
                <a:solidFill>
                  <a:srgbClr val="000000"/>
                </a:solidFill>
                <a:effectLst/>
                <a:latin typeface="Arial" panose="020B0604020202020204" pitchFamily="34" charset="0"/>
                <a:ea typeface="Calibri" panose="020F0502020204030204" pitchFamily="34" charset="0"/>
              </a:rPr>
              <a:t>STUN</a:t>
            </a:r>
            <a:r>
              <a:rPr lang="el-GR" sz="1400" i="1" dirty="0">
                <a:solidFill>
                  <a:srgbClr val="000000"/>
                </a:solidFill>
                <a:effectLst/>
                <a:latin typeface="Arial" panose="020B0604020202020204" pitchFamily="34" charset="0"/>
                <a:ea typeface="Calibri" panose="020F0502020204030204" pitchFamily="34" charset="0"/>
              </a:rPr>
              <a:t> για τη λήψη δημόσιας </a:t>
            </a:r>
            <a:r>
              <a:rPr lang="en-US" sz="1400" i="1" dirty="0">
                <a:solidFill>
                  <a:srgbClr val="000000"/>
                </a:solidFill>
                <a:effectLst/>
                <a:latin typeface="Arial" panose="020B0604020202020204" pitchFamily="34" charset="0"/>
                <a:ea typeface="Calibri" panose="020F0502020204030204" pitchFamily="34" charset="0"/>
              </a:rPr>
              <a:t>IP</a:t>
            </a:r>
            <a:r>
              <a:rPr lang="el-GR" sz="1400" i="1" dirty="0">
                <a:solidFill>
                  <a:srgbClr val="000000"/>
                </a:solidFill>
                <a:effectLst/>
                <a:latin typeface="Arial" panose="020B0604020202020204" pitchFamily="34" charset="0"/>
                <a:ea typeface="Calibri" panose="020F0502020204030204" pitchFamily="34" charset="0"/>
              </a:rPr>
              <a:t> και θύρας</a:t>
            </a:r>
            <a:endParaRPr lang="el-GR" sz="1400" i="1" dirty="0"/>
          </a:p>
        </p:txBody>
      </p:sp>
    </p:spTree>
    <p:extLst>
      <p:ext uri="{BB962C8B-B14F-4D97-AF65-F5344CB8AC3E}">
        <p14:creationId xmlns:p14="http://schemas.microsoft.com/office/powerpoint/2010/main" val="2947793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9C99CE-2C24-4303-BD65-BD64EDE6CC2C}"/>
              </a:ext>
            </a:extLst>
          </p:cNvPr>
          <p:cNvSpPr>
            <a:spLocks noGrp="1"/>
          </p:cNvSpPr>
          <p:nvPr>
            <p:ph type="title"/>
          </p:nvPr>
        </p:nvSpPr>
        <p:spPr/>
        <p:txBody>
          <a:bodyPr/>
          <a:lstStyle/>
          <a:p>
            <a:r>
              <a:rPr lang="en-US" dirty="0"/>
              <a:t>STUN server</a:t>
            </a:r>
            <a:endParaRPr lang="el-GR" dirty="0"/>
          </a:p>
        </p:txBody>
      </p:sp>
      <p:sp>
        <p:nvSpPr>
          <p:cNvPr id="3" name="Θέση περιεχομένου 2">
            <a:extLst>
              <a:ext uri="{FF2B5EF4-FFF2-40B4-BE49-F238E27FC236}">
                <a16:creationId xmlns:a16="http://schemas.microsoft.com/office/drawing/2014/main" id="{2908779C-64BF-4161-B143-3B33DD4D53C2}"/>
              </a:ext>
            </a:extLst>
          </p:cNvPr>
          <p:cNvSpPr>
            <a:spLocks noGrp="1"/>
          </p:cNvSpPr>
          <p:nvPr>
            <p:ph idx="1"/>
          </p:nvPr>
        </p:nvSpPr>
        <p:spPr>
          <a:xfrm>
            <a:off x="457200" y="1340768"/>
            <a:ext cx="8229600" cy="4525963"/>
          </a:xfrm>
        </p:spPr>
        <p:txBody>
          <a:bodyPr/>
          <a:lstStyle/>
          <a:p>
            <a:pPr>
              <a:spcBef>
                <a:spcPts val="600"/>
              </a:spcBef>
              <a:spcAft>
                <a:spcPts val="600"/>
              </a:spcAft>
            </a:pPr>
            <a:r>
              <a:rPr lang="el-GR" sz="2000" dirty="0"/>
              <a:t>Με άλλα λόγια, η εφαρμογή χρησιμοποιεί έναν διακομιστή STUN για να ανακαλύψει </a:t>
            </a:r>
            <a:r>
              <a:rPr lang="el-GR" sz="2000" b="1" dirty="0"/>
              <a:t>την IP και τη θύρα της, από μια δημόσια προοπτική. </a:t>
            </a:r>
          </a:p>
          <a:p>
            <a:pPr>
              <a:spcBef>
                <a:spcPts val="600"/>
              </a:spcBef>
              <a:spcAft>
                <a:spcPts val="600"/>
              </a:spcAft>
            </a:pPr>
            <a:r>
              <a:rPr lang="el-GR" sz="2000" dirty="0"/>
              <a:t>Αυτή η διαδικασία επιτρέπει σε έναν ομότιμο </a:t>
            </a:r>
            <a:r>
              <a:rPr lang="el-GR" sz="2000" dirty="0" err="1"/>
              <a:t>WebRTC</a:t>
            </a:r>
            <a:r>
              <a:rPr lang="el-GR" sz="2000" dirty="0"/>
              <a:t> να αποκτήσει μια δημόσια </a:t>
            </a:r>
            <a:r>
              <a:rPr lang="el-GR" sz="2000" dirty="0" err="1"/>
              <a:t>προσβάσιμη</a:t>
            </a:r>
            <a:r>
              <a:rPr lang="el-GR" sz="2000" dirty="0"/>
              <a:t> διεύθυνση και, στη συνέχεια, να τη μεταβιβάσει σε </a:t>
            </a:r>
            <a:r>
              <a:rPr lang="el-GR" sz="2000" b="1" dirty="0"/>
              <a:t>έναν άλλο ομότιμο μέσω ενός μηχανισμού σηματοδοσίας</a:t>
            </a:r>
            <a:r>
              <a:rPr lang="el-GR" sz="2000" dirty="0"/>
              <a:t>, προκειμένου να δημιουργήσει έναν άμεσο σύνδεσμο. </a:t>
            </a:r>
          </a:p>
          <a:p>
            <a:pPr algn="just">
              <a:spcBef>
                <a:spcPts val="600"/>
              </a:spcBef>
              <a:spcAft>
                <a:spcPts val="600"/>
              </a:spcAft>
            </a:pPr>
            <a:r>
              <a:rPr lang="el-GR" sz="2000" dirty="0"/>
              <a:t>Οι διακομιστές STUN δεν χρειάζεται να κάνουν πολλά ή να θυμούνται πολλά, επομένως οι διακομιστές STUN σχετικά χαμηλών προδιαγραφών μπορούν να χειριστούν μεγάλο αριθμό αιτημάτων.</a:t>
            </a:r>
            <a:endParaRPr lang="en-US" sz="2000" dirty="0"/>
          </a:p>
          <a:p>
            <a:pPr algn="just">
              <a:spcBef>
                <a:spcPts val="600"/>
              </a:spcBef>
              <a:spcAft>
                <a:spcPts val="600"/>
              </a:spcAft>
            </a:pPr>
            <a:endParaRPr lang="en-US" sz="2000" dirty="0"/>
          </a:p>
          <a:p>
            <a:pPr algn="just">
              <a:spcBef>
                <a:spcPts val="600"/>
              </a:spcBef>
              <a:spcAft>
                <a:spcPts val="600"/>
              </a:spcAft>
            </a:pPr>
            <a:r>
              <a:rPr lang="el-GR" sz="2000" b="1" dirty="0"/>
              <a:t>Θεωρητικά οι ομότιμοι θα πρέπει να είναι σε θέση να επικοινωνήσουν απευθείας καθώς γνωρίζουν (από τη σηματοδοσία) τις </a:t>
            </a:r>
            <a:r>
              <a:rPr lang="en-US" sz="2000" b="1" dirty="0"/>
              <a:t>IP </a:t>
            </a:r>
            <a:r>
              <a:rPr lang="el-GR" sz="2000" b="1" dirty="0"/>
              <a:t>διευθύνσεις και  τις θύρες</a:t>
            </a:r>
          </a:p>
          <a:p>
            <a:endParaRPr lang="el-GR" sz="2000" dirty="0"/>
          </a:p>
        </p:txBody>
      </p:sp>
    </p:spTree>
    <p:extLst>
      <p:ext uri="{BB962C8B-B14F-4D97-AF65-F5344CB8AC3E}">
        <p14:creationId xmlns:p14="http://schemas.microsoft.com/office/powerpoint/2010/main" val="2796475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1C6BF-8CCF-490F-AE93-5B81CCBFC17B}"/>
              </a:ext>
            </a:extLst>
          </p:cNvPr>
          <p:cNvSpPr>
            <a:spLocks noGrp="1"/>
          </p:cNvSpPr>
          <p:nvPr>
            <p:ph type="title"/>
          </p:nvPr>
        </p:nvSpPr>
        <p:spPr/>
        <p:txBody>
          <a:bodyPr/>
          <a:lstStyle/>
          <a:p>
            <a:r>
              <a:rPr lang="el-GR" dirty="0"/>
              <a:t>TURN</a:t>
            </a:r>
            <a:r>
              <a:rPr lang="en-US" dirty="0"/>
              <a:t> Server</a:t>
            </a:r>
            <a:endParaRPr lang="el-GR" dirty="0"/>
          </a:p>
        </p:txBody>
      </p:sp>
      <p:sp>
        <p:nvSpPr>
          <p:cNvPr id="3" name="Θέση περιεχομένου 2">
            <a:extLst>
              <a:ext uri="{FF2B5EF4-FFF2-40B4-BE49-F238E27FC236}">
                <a16:creationId xmlns:a16="http://schemas.microsoft.com/office/drawing/2014/main" id="{30AF3F4C-3FC6-4C42-934E-24B493A5FD0C}"/>
              </a:ext>
            </a:extLst>
          </p:cNvPr>
          <p:cNvSpPr>
            <a:spLocks noGrp="1"/>
          </p:cNvSpPr>
          <p:nvPr>
            <p:ph idx="1"/>
          </p:nvPr>
        </p:nvSpPr>
        <p:spPr/>
        <p:txBody>
          <a:bodyPr/>
          <a:lstStyle/>
          <a:p>
            <a:pPr marL="0" indent="0">
              <a:buNone/>
            </a:pPr>
            <a:r>
              <a:rPr lang="el-GR" sz="2400" dirty="0"/>
              <a:t>Το </a:t>
            </a:r>
            <a:r>
              <a:rPr lang="el-GR" sz="2400" dirty="0" err="1"/>
              <a:t>RTCPeerConnection</a:t>
            </a:r>
            <a:r>
              <a:rPr lang="el-GR" sz="2400" dirty="0"/>
              <a:t> προσπαθεί </a:t>
            </a:r>
            <a:endParaRPr lang="en-US" sz="2400" dirty="0"/>
          </a:p>
          <a:p>
            <a:pPr marL="514350" indent="-514350">
              <a:buFont typeface="+mj-lt"/>
              <a:buAutoNum type="arabicPeriod"/>
            </a:pPr>
            <a:r>
              <a:rPr lang="el-GR" sz="2400" dirty="0"/>
              <a:t>να ρυθμίσει την άμεση επικοινωνία μεταξύ των </a:t>
            </a:r>
            <a:r>
              <a:rPr lang="el-GR" sz="2400" dirty="0" err="1"/>
              <a:t>ομοτίμων</a:t>
            </a:r>
            <a:r>
              <a:rPr lang="el-GR" sz="2400" dirty="0"/>
              <a:t> μέσω του UDP. </a:t>
            </a:r>
            <a:endParaRPr lang="en-US" sz="2400" dirty="0"/>
          </a:p>
          <a:p>
            <a:pPr marL="514350" indent="-514350">
              <a:buFont typeface="+mj-lt"/>
              <a:buAutoNum type="arabicPeriod"/>
            </a:pPr>
            <a:r>
              <a:rPr lang="el-GR" sz="2400" dirty="0"/>
              <a:t>Εάν αποτύχει</a:t>
            </a:r>
            <a:r>
              <a:rPr lang="en-US" sz="2400" dirty="0"/>
              <a:t>,</a:t>
            </a:r>
            <a:r>
              <a:rPr lang="el-GR" sz="2400" dirty="0"/>
              <a:t>π.χ.</a:t>
            </a:r>
            <a:r>
              <a:rPr lang="en-US" sz="2400" dirty="0"/>
              <a:t> </a:t>
            </a:r>
            <a:r>
              <a:rPr lang="el-GR" sz="2400" dirty="0"/>
              <a:t>λόγω </a:t>
            </a:r>
            <a:r>
              <a:rPr lang="en-US" sz="2400" dirty="0"/>
              <a:t>firewall</a:t>
            </a:r>
            <a:r>
              <a:rPr lang="el-GR" sz="2400" dirty="0"/>
              <a:t>, το </a:t>
            </a:r>
            <a:r>
              <a:rPr lang="el-GR" sz="2400" dirty="0" err="1"/>
              <a:t>RTCPeerConnection</a:t>
            </a:r>
            <a:r>
              <a:rPr lang="el-GR" sz="2400" dirty="0"/>
              <a:t> καταφεύγει στο TCP. </a:t>
            </a:r>
            <a:endParaRPr lang="en-US" sz="2400" dirty="0"/>
          </a:p>
          <a:p>
            <a:pPr marL="514350" indent="-514350">
              <a:buFont typeface="+mj-lt"/>
              <a:buAutoNum type="arabicPeriod"/>
            </a:pPr>
            <a:r>
              <a:rPr lang="el-GR" sz="2400" dirty="0"/>
              <a:t>Εάν αποτύχει και αυτό οι διακομιστές TURN μπορούν να χρησιμοποιηθούν ως εναλλακτικό μέσο, μεταδίδοντας δεδομένα μεταξύ τελικών σημείων.</a:t>
            </a:r>
          </a:p>
          <a:p>
            <a:endParaRPr lang="el-GR" sz="2400" dirty="0"/>
          </a:p>
        </p:txBody>
      </p:sp>
      <p:sp>
        <p:nvSpPr>
          <p:cNvPr id="4" name="Θέση αριθμού διαφάνειας 3">
            <a:extLst>
              <a:ext uri="{FF2B5EF4-FFF2-40B4-BE49-F238E27FC236}">
                <a16:creationId xmlns:a16="http://schemas.microsoft.com/office/drawing/2014/main" id="{98C5032A-A7FC-4DE0-A75C-7B0FCFB04241}"/>
              </a:ext>
            </a:extLst>
          </p:cNvPr>
          <p:cNvSpPr>
            <a:spLocks noGrp="1"/>
          </p:cNvSpPr>
          <p:nvPr>
            <p:ph type="sldNum" sz="quarter" idx="10"/>
          </p:nvPr>
        </p:nvSpPr>
        <p:spPr/>
        <p:txBody>
          <a:bodyPr/>
          <a:lstStyle/>
          <a:p>
            <a:pPr>
              <a:defRPr/>
            </a:pPr>
            <a:fld id="{0DA940F4-2900-4377-A725-F8EBF631B80C}" type="slidenum">
              <a:rPr lang="el-GR" smtClean="0"/>
              <a:pPr>
                <a:defRPr/>
              </a:pPr>
              <a:t>78</a:t>
            </a:fld>
            <a:endParaRPr lang="el-GR" dirty="0"/>
          </a:p>
        </p:txBody>
      </p:sp>
    </p:spTree>
    <p:extLst>
      <p:ext uri="{BB962C8B-B14F-4D97-AF65-F5344CB8AC3E}">
        <p14:creationId xmlns:p14="http://schemas.microsoft.com/office/powerpoint/2010/main" val="970614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81C6BF-8CCF-490F-AE93-5B81CCBFC17B}"/>
              </a:ext>
            </a:extLst>
          </p:cNvPr>
          <p:cNvSpPr>
            <a:spLocks noGrp="1"/>
          </p:cNvSpPr>
          <p:nvPr>
            <p:ph type="title"/>
          </p:nvPr>
        </p:nvSpPr>
        <p:spPr/>
        <p:txBody>
          <a:bodyPr/>
          <a:lstStyle/>
          <a:p>
            <a:r>
              <a:rPr lang="el-GR" dirty="0"/>
              <a:t>TURN</a:t>
            </a:r>
            <a:r>
              <a:rPr lang="en-US" dirty="0"/>
              <a:t> Server</a:t>
            </a:r>
            <a:endParaRPr lang="el-GR" dirty="0"/>
          </a:p>
        </p:txBody>
      </p:sp>
      <p:sp>
        <p:nvSpPr>
          <p:cNvPr id="3" name="Θέση περιεχομένου 2">
            <a:extLst>
              <a:ext uri="{FF2B5EF4-FFF2-40B4-BE49-F238E27FC236}">
                <a16:creationId xmlns:a16="http://schemas.microsoft.com/office/drawing/2014/main" id="{30AF3F4C-3FC6-4C42-934E-24B493A5FD0C}"/>
              </a:ext>
            </a:extLst>
          </p:cNvPr>
          <p:cNvSpPr>
            <a:spLocks noGrp="1"/>
          </p:cNvSpPr>
          <p:nvPr>
            <p:ph idx="1"/>
          </p:nvPr>
        </p:nvSpPr>
        <p:spPr>
          <a:xfrm>
            <a:off x="457200" y="1600200"/>
            <a:ext cx="8075240" cy="4525963"/>
          </a:xfrm>
        </p:spPr>
        <p:txBody>
          <a:bodyPr/>
          <a:lstStyle/>
          <a:p>
            <a:r>
              <a:rPr lang="el-GR" sz="2400" dirty="0"/>
              <a:t>Να επισημάνουμε λοιπόν ότι το TURN χρησιμοποιείται για </a:t>
            </a:r>
            <a:r>
              <a:rPr lang="el-GR" sz="2400" b="1" dirty="0"/>
              <a:t>την αναμετάδοση ροής ήχου, βίντεο ή και δεδομένων μεταξύ </a:t>
            </a:r>
            <a:r>
              <a:rPr lang="el-GR" sz="2400" b="1" dirty="0" err="1"/>
              <a:t>ομοτίμων</a:t>
            </a:r>
            <a:r>
              <a:rPr lang="el-GR" sz="2400" b="1" dirty="0"/>
              <a:t>, </a:t>
            </a:r>
            <a:r>
              <a:rPr lang="el-GR" sz="2400" dirty="0"/>
              <a:t>όχι για δεδομένα σηματοδότησης.</a:t>
            </a:r>
          </a:p>
          <a:p>
            <a:r>
              <a:rPr lang="el-GR" sz="2400" dirty="0"/>
              <a:t>Οι διακομιστές TURN έχουν δημόσιες διευθύνσεις, οπότε μπορούν να εντοπιστούν από τους ομότιμους ακόμη και αν οι ομότιμοι βρίσκονται πίσω από τείχη προστασίας ή διακομιστές μεσολάβησης.</a:t>
            </a:r>
            <a:endParaRPr lang="en-US" sz="2400" dirty="0"/>
          </a:p>
          <a:p>
            <a:r>
              <a:rPr lang="el-GR" sz="2400" dirty="0"/>
              <a:t>Οι διακομιστές TURN έχουν μια εννοιολογικά απλή εργασία, την αναμετάδοση μιας ροής, αλλά σε αντίθεση με τους διακομιστές STUN, καταναλώνουν πιο μεγάλο εύρος ζώνης.</a:t>
            </a:r>
            <a:endParaRPr lang="en-US" sz="2400" dirty="0"/>
          </a:p>
          <a:p>
            <a:pPr lvl="1"/>
            <a:r>
              <a:rPr lang="el-GR" sz="2000" dirty="0"/>
              <a:t> Με άλλα λόγια, οι διακομιστές TURN πρέπει να είναι ισχυρότεροι.</a:t>
            </a:r>
          </a:p>
          <a:p>
            <a:endParaRPr lang="el-GR" sz="2400" dirty="0"/>
          </a:p>
        </p:txBody>
      </p:sp>
      <p:sp>
        <p:nvSpPr>
          <p:cNvPr id="4" name="Θέση αριθμού διαφάνειας 3">
            <a:extLst>
              <a:ext uri="{FF2B5EF4-FFF2-40B4-BE49-F238E27FC236}">
                <a16:creationId xmlns:a16="http://schemas.microsoft.com/office/drawing/2014/main" id="{98C5032A-A7FC-4DE0-A75C-7B0FCFB04241}"/>
              </a:ext>
            </a:extLst>
          </p:cNvPr>
          <p:cNvSpPr>
            <a:spLocks noGrp="1"/>
          </p:cNvSpPr>
          <p:nvPr>
            <p:ph type="sldNum" sz="quarter" idx="10"/>
          </p:nvPr>
        </p:nvSpPr>
        <p:spPr/>
        <p:txBody>
          <a:bodyPr/>
          <a:lstStyle/>
          <a:p>
            <a:pPr>
              <a:defRPr/>
            </a:pPr>
            <a:fld id="{0DA940F4-2900-4377-A725-F8EBF631B80C}" type="slidenum">
              <a:rPr lang="el-GR" smtClean="0"/>
              <a:pPr>
                <a:defRPr/>
              </a:pPr>
              <a:t>79</a:t>
            </a:fld>
            <a:endParaRPr lang="el-GR" dirty="0"/>
          </a:p>
        </p:txBody>
      </p:sp>
    </p:spTree>
    <p:extLst>
      <p:ext uri="{BB962C8B-B14F-4D97-AF65-F5344CB8AC3E}">
        <p14:creationId xmlns:p14="http://schemas.microsoft.com/office/powerpoint/2010/main" val="28260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E5553A56-0AA7-455B-A505-7443E23947D5}"/>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t> </a:t>
            </a:r>
            <a:br>
              <a:rPr lang="el-GR" altLang="el-GR" sz="3200"/>
            </a:br>
            <a:r>
              <a:rPr lang="el-GR" altLang="el-GR" sz="3200"/>
              <a:t>Οφέλη από την βιντεοδιάσκεψη </a:t>
            </a:r>
          </a:p>
        </p:txBody>
      </p:sp>
      <p:sp>
        <p:nvSpPr>
          <p:cNvPr id="553987" name="Rectangle 3">
            <a:extLst>
              <a:ext uri="{FF2B5EF4-FFF2-40B4-BE49-F238E27FC236}">
                <a16:creationId xmlns:a16="http://schemas.microsoft.com/office/drawing/2014/main" id="{2FD0A247-D069-4677-8423-110D382DDE1E}"/>
              </a:ext>
            </a:extLst>
          </p:cNvPr>
          <p:cNvSpPr>
            <a:spLocks noGrp="1" noChangeArrowheads="1"/>
          </p:cNvSpPr>
          <p:nvPr>
            <p:ph type="body" idx="4294967295"/>
          </p:nvPr>
        </p:nvSpPr>
        <p:spPr>
          <a:xfrm>
            <a:off x="457200" y="1484313"/>
            <a:ext cx="8686800" cy="5113337"/>
          </a:xfrm>
        </p:spPr>
        <p:txBody>
          <a:bodyPr/>
          <a:lstStyle/>
          <a:p>
            <a:pPr>
              <a:lnSpc>
                <a:spcPct val="120000"/>
              </a:lnSpc>
            </a:pPr>
            <a:r>
              <a:rPr lang="el-GR" altLang="el-GR" sz="2800" dirty="0"/>
              <a:t>Οφέλη</a:t>
            </a:r>
          </a:p>
          <a:p>
            <a:pPr lvl="1">
              <a:lnSpc>
                <a:spcPct val="120000"/>
              </a:lnSpc>
            </a:pPr>
            <a:r>
              <a:rPr lang="el-GR" altLang="el-GR" sz="2400" dirty="0"/>
              <a:t>Καλύτερη επικοινωνία</a:t>
            </a:r>
          </a:p>
          <a:p>
            <a:pPr lvl="2">
              <a:lnSpc>
                <a:spcPct val="120000"/>
              </a:lnSpc>
            </a:pPr>
            <a:r>
              <a:rPr lang="el-GR" altLang="el-GR" sz="2000" dirty="0"/>
              <a:t>Οπτικοακουστική επαφή</a:t>
            </a:r>
          </a:p>
          <a:p>
            <a:pPr lvl="2">
              <a:lnSpc>
                <a:spcPct val="120000"/>
              </a:lnSpc>
            </a:pPr>
            <a:r>
              <a:rPr lang="el-GR" altLang="el-GR" sz="2000" dirty="0"/>
              <a:t>Διαμοιρασμός εφαρμογών</a:t>
            </a:r>
            <a:endParaRPr lang="en-US" altLang="el-GR" sz="2000" dirty="0"/>
          </a:p>
          <a:p>
            <a:pPr lvl="1">
              <a:lnSpc>
                <a:spcPct val="120000"/>
              </a:lnSpc>
            </a:pPr>
            <a:r>
              <a:rPr lang="el-GR" altLang="el-GR" sz="2400" dirty="0"/>
              <a:t>Ευελιξία</a:t>
            </a:r>
          </a:p>
          <a:p>
            <a:pPr lvl="2">
              <a:lnSpc>
                <a:spcPct val="120000"/>
              </a:lnSpc>
            </a:pPr>
            <a:r>
              <a:rPr lang="el-GR" altLang="el-GR" sz="2000" dirty="0"/>
              <a:t>Όχι μόνο προγραμματισμένες συναντήσεις αλλά και έκτακτες</a:t>
            </a:r>
          </a:p>
          <a:p>
            <a:pPr lvl="2">
              <a:lnSpc>
                <a:spcPct val="120000"/>
              </a:lnSpc>
            </a:pPr>
            <a:r>
              <a:rPr lang="el-GR" altLang="el-GR" sz="2000" dirty="0"/>
              <a:t>Μεγάλος αριθμός συμμετεχόντων από τη θέση εργασίας τους</a:t>
            </a:r>
          </a:p>
          <a:p>
            <a:pPr lvl="1">
              <a:lnSpc>
                <a:spcPct val="120000"/>
              </a:lnSpc>
            </a:pPr>
            <a:r>
              <a:rPr lang="el-GR" altLang="el-GR" sz="2400" dirty="0"/>
              <a:t>Μειώνει το κόστος των μετακινήσεων</a:t>
            </a:r>
          </a:p>
          <a:p>
            <a:pPr lvl="2">
              <a:lnSpc>
                <a:spcPct val="120000"/>
              </a:lnSpc>
            </a:pPr>
            <a:endParaRPr lang="el-GR" altLang="el-GR" sz="2000" dirty="0"/>
          </a:p>
          <a:p>
            <a:pPr lvl="1">
              <a:lnSpc>
                <a:spcPct val="120000"/>
              </a:lnSpc>
            </a:pPr>
            <a:endParaRPr lang="el-GR" altLang="el-GR"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2 - Εικόνα">
            <a:extLst>
              <a:ext uri="{FF2B5EF4-FFF2-40B4-BE49-F238E27FC236}">
                <a16:creationId xmlns:a16="http://schemas.microsoft.com/office/drawing/2014/main" id="{2D30D93E-4E0C-46C4-801F-5F15809D36A5}"/>
              </a:ext>
            </a:extLst>
          </p:cNvPr>
          <p:cNvPicPr/>
          <p:nvPr/>
        </p:nvPicPr>
        <p:blipFill>
          <a:blip r:embed="rId2" cstate="print"/>
          <a:stretch>
            <a:fillRect/>
          </a:stretch>
        </p:blipFill>
        <p:spPr>
          <a:xfrm>
            <a:off x="1043608" y="332656"/>
            <a:ext cx="6696744" cy="5289451"/>
          </a:xfrm>
          <a:prstGeom prst="rect">
            <a:avLst/>
          </a:prstGeom>
        </p:spPr>
      </p:pic>
      <p:sp>
        <p:nvSpPr>
          <p:cNvPr id="7" name="TextBox 6">
            <a:extLst>
              <a:ext uri="{FF2B5EF4-FFF2-40B4-BE49-F238E27FC236}">
                <a16:creationId xmlns:a16="http://schemas.microsoft.com/office/drawing/2014/main" id="{69D57588-2047-4945-AF55-DC5C7DF3CAA3}"/>
              </a:ext>
            </a:extLst>
          </p:cNvPr>
          <p:cNvSpPr txBox="1"/>
          <p:nvPr/>
        </p:nvSpPr>
        <p:spPr>
          <a:xfrm>
            <a:off x="1331640" y="5860312"/>
            <a:ext cx="7488832" cy="923330"/>
          </a:xfrm>
          <a:prstGeom prst="rect">
            <a:avLst/>
          </a:prstGeom>
          <a:noFill/>
        </p:spPr>
        <p:txBody>
          <a:bodyPr wrap="square">
            <a:spAutoFit/>
          </a:bodyPr>
          <a:lstStyle/>
          <a:p>
            <a:r>
              <a:rPr lang="el-GR" sz="1800" i="1" dirty="0">
                <a:solidFill>
                  <a:srgbClr val="000000"/>
                </a:solidFill>
                <a:effectLst/>
                <a:latin typeface="Arial" panose="020B0604020202020204" pitchFamily="34" charset="0"/>
                <a:ea typeface="Calibri" panose="020F0502020204030204" pitchFamily="34" charset="0"/>
              </a:rPr>
              <a:t>Η πλήρης  διαδικασία με </a:t>
            </a:r>
            <a:r>
              <a:rPr lang="en-US" sz="1800" i="1" dirty="0">
                <a:solidFill>
                  <a:srgbClr val="000000"/>
                </a:solidFill>
                <a:effectLst/>
                <a:latin typeface="Arial" panose="020B0604020202020204" pitchFamily="34" charset="0"/>
                <a:ea typeface="Calibri" panose="020F0502020204030204" pitchFamily="34" charset="0"/>
              </a:rPr>
              <a:t>STUN</a:t>
            </a:r>
            <a:r>
              <a:rPr lang="el-GR" sz="1800" i="1" dirty="0">
                <a:solidFill>
                  <a:srgbClr val="000000"/>
                </a:solidFill>
                <a:effectLst/>
                <a:latin typeface="Arial" panose="020B0604020202020204" pitchFamily="34" charset="0"/>
                <a:ea typeface="Calibri" panose="020F0502020204030204" pitchFamily="34" charset="0"/>
              </a:rPr>
              <a:t>, </a:t>
            </a:r>
            <a:r>
              <a:rPr lang="en-US" sz="1800" i="1" dirty="0">
                <a:solidFill>
                  <a:srgbClr val="000000"/>
                </a:solidFill>
                <a:effectLst/>
                <a:latin typeface="Arial" panose="020B0604020202020204" pitchFamily="34" charset="0"/>
                <a:ea typeface="Calibri" panose="020F0502020204030204" pitchFamily="34" charset="0"/>
              </a:rPr>
              <a:t>TURN </a:t>
            </a:r>
            <a:r>
              <a:rPr lang="el-GR" sz="1800" i="1" dirty="0">
                <a:solidFill>
                  <a:srgbClr val="000000"/>
                </a:solidFill>
                <a:effectLst/>
                <a:latin typeface="Arial" panose="020B0604020202020204" pitchFamily="34" charset="0"/>
                <a:ea typeface="Calibri" panose="020F0502020204030204" pitchFamily="34" charset="0"/>
              </a:rPr>
              <a:t>και σηματοδοσία</a:t>
            </a:r>
            <a:r>
              <a:rPr lang="en-US" i="1" dirty="0">
                <a:solidFill>
                  <a:srgbClr val="000000"/>
                </a:solidFill>
                <a:latin typeface="Arial" panose="020B0604020202020204" pitchFamily="34" charset="0"/>
                <a:ea typeface="Calibri" panose="020F0502020204030204" pitchFamily="34" charset="0"/>
              </a:rPr>
              <a:t>: </a:t>
            </a:r>
            <a:r>
              <a:rPr lang="el-GR" sz="1800" i="1" dirty="0">
                <a:solidFill>
                  <a:srgbClr val="000000"/>
                </a:solidFill>
                <a:effectLst/>
                <a:latin typeface="Arial" panose="020B0604020202020204" pitchFamily="34" charset="0"/>
                <a:ea typeface="Calibri" panose="020F0502020204030204" pitchFamily="34" charset="0"/>
              </a:rPr>
              <a:t>το καθαρό STUN δεν πέτυχε, έτσι κάθε ομότιμος καταφεύγει στη χρήση ενός διακομιστή TURN</a:t>
            </a:r>
            <a:r>
              <a:rPr lang="el-GR" sz="1800" dirty="0">
                <a:solidFill>
                  <a:srgbClr val="000000"/>
                </a:solidFill>
                <a:effectLst/>
                <a:latin typeface="Arial" panose="020B0604020202020204" pitchFamily="34" charset="0"/>
                <a:ea typeface="Calibri" panose="020F0502020204030204" pitchFamily="34" charset="0"/>
              </a:rPr>
              <a:t>.</a:t>
            </a:r>
            <a:endParaRPr lang="el-GR" dirty="0"/>
          </a:p>
        </p:txBody>
      </p:sp>
    </p:spTree>
    <p:extLst>
      <p:ext uri="{BB962C8B-B14F-4D97-AF65-F5344CB8AC3E}">
        <p14:creationId xmlns:p14="http://schemas.microsoft.com/office/powerpoint/2010/main" val="4057008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645CC-0BAF-4D3E-9290-A3E3CC4EA881}"/>
              </a:ext>
            </a:extLst>
          </p:cNvPr>
          <p:cNvSpPr>
            <a:spLocks noGrp="1"/>
          </p:cNvSpPr>
          <p:nvPr>
            <p:ph type="title"/>
          </p:nvPr>
        </p:nvSpPr>
        <p:spPr/>
        <p:txBody>
          <a:bodyPr/>
          <a:lstStyle/>
          <a:p>
            <a:r>
              <a:rPr lang="en-US" dirty="0"/>
              <a:t>ICE</a:t>
            </a:r>
            <a:r>
              <a:rPr lang="el-GR" dirty="0"/>
              <a:t> </a:t>
            </a:r>
            <a:r>
              <a:rPr lang="en-US" dirty="0"/>
              <a:t>framework</a:t>
            </a:r>
            <a:r>
              <a:rPr lang="el-GR" dirty="0"/>
              <a:t> για τη σηματοδοσία</a:t>
            </a:r>
          </a:p>
        </p:txBody>
      </p:sp>
      <p:sp>
        <p:nvSpPr>
          <p:cNvPr id="3" name="Θέση περιεχομένου 2">
            <a:extLst>
              <a:ext uri="{FF2B5EF4-FFF2-40B4-BE49-F238E27FC236}">
                <a16:creationId xmlns:a16="http://schemas.microsoft.com/office/drawing/2014/main" id="{88B62D8F-0514-46F2-941C-377E3E6F02FD}"/>
              </a:ext>
            </a:extLst>
          </p:cNvPr>
          <p:cNvSpPr>
            <a:spLocks noGrp="1"/>
          </p:cNvSpPr>
          <p:nvPr>
            <p:ph idx="1"/>
          </p:nvPr>
        </p:nvSpPr>
        <p:spPr>
          <a:xfrm>
            <a:off x="457200" y="1600200"/>
            <a:ext cx="8435280" cy="4781128"/>
          </a:xfrm>
        </p:spPr>
        <p:txBody>
          <a:bodyPr/>
          <a:lstStyle/>
          <a:p>
            <a:r>
              <a:rPr lang="el-GR" sz="2400" dirty="0"/>
              <a:t>Το </a:t>
            </a:r>
            <a:r>
              <a:rPr lang="en-GB" sz="2400" dirty="0"/>
              <a:t>Interactive Connectivity Establishment (ICE)</a:t>
            </a:r>
            <a:r>
              <a:rPr lang="el-GR" sz="2400" dirty="0"/>
              <a:t> είναι ένα πλαίσιο για τη σύνδεση δύο μερών, όπως δύο ομότιμοι πελάτες συνομιλίας μέσω βίντεο. </a:t>
            </a:r>
            <a:endParaRPr lang="en-US" sz="2400" dirty="0"/>
          </a:p>
          <a:p>
            <a:r>
              <a:rPr lang="el-GR" sz="2400" dirty="0"/>
              <a:t>Αρχικά, το ICE προσπαθεί να συνδέσει τα δύο μέρη απευθείας, με τη χαμηλότερη δυνατή καθυστέρηση, μέσω UDP</a:t>
            </a:r>
            <a:endParaRPr lang="en-US" sz="2400" dirty="0"/>
          </a:p>
          <a:p>
            <a:pPr lvl="1"/>
            <a:r>
              <a:rPr lang="el-GR" sz="2000" dirty="0"/>
              <a:t>οι διακομιστές STUN έχουν μία μόνο εργασία: να επιτρέψουν σε έναν ομότιμο πίσω από ένα NAT να βρει τη δημόσια εξωτερική διεύθυνση και τη θύρα του</a:t>
            </a:r>
            <a:endParaRPr lang="en-US" sz="2000" dirty="0"/>
          </a:p>
          <a:p>
            <a:r>
              <a:rPr lang="el-GR" sz="2400" dirty="0"/>
              <a:t>Εάν το UDP αποτύχει, το ICE δοκιμάζει το TCP.</a:t>
            </a:r>
            <a:endParaRPr lang="en-US" sz="2400" dirty="0"/>
          </a:p>
          <a:p>
            <a:r>
              <a:rPr lang="el-GR" sz="2400" dirty="0"/>
              <a:t>Εάν η άμεση σύνδεση αποτύχει - συγκεκριμένα, λόγω ενός εταιρικού NAT </a:t>
            </a:r>
            <a:r>
              <a:rPr lang="el-GR" sz="2400" dirty="0" err="1"/>
              <a:t>traversal</a:t>
            </a:r>
            <a:r>
              <a:rPr lang="el-GR" sz="2400" dirty="0"/>
              <a:t> και </a:t>
            </a:r>
            <a:r>
              <a:rPr lang="el-GR" sz="2400" dirty="0" err="1"/>
              <a:t>firewalls</a:t>
            </a:r>
            <a:r>
              <a:rPr lang="el-GR" sz="2400" dirty="0"/>
              <a:t> - το ICE χρησιμοποιεί έναν ενδιάμεσο (</a:t>
            </a:r>
            <a:r>
              <a:rPr lang="en-US" sz="2400" dirty="0"/>
              <a:t>relay</a:t>
            </a:r>
            <a:r>
              <a:rPr lang="el-GR" sz="2400" dirty="0"/>
              <a:t>) διακομιστή TURN. </a:t>
            </a:r>
            <a:endParaRPr lang="en-US" sz="2400" dirty="0"/>
          </a:p>
          <a:p>
            <a:endParaRPr lang="el-GR" sz="2400" dirty="0"/>
          </a:p>
        </p:txBody>
      </p:sp>
    </p:spTree>
    <p:extLst>
      <p:ext uri="{BB962C8B-B14F-4D97-AF65-F5344CB8AC3E}">
        <p14:creationId xmlns:p14="http://schemas.microsoft.com/office/powerpoint/2010/main" val="8288541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 Εικόνα">
            <a:extLst>
              <a:ext uri="{FF2B5EF4-FFF2-40B4-BE49-F238E27FC236}">
                <a16:creationId xmlns:a16="http://schemas.microsoft.com/office/drawing/2014/main" id="{91FD6997-724E-40A7-9DA5-6ADB07C33D0E}"/>
              </a:ext>
            </a:extLst>
          </p:cNvPr>
          <p:cNvPicPr/>
          <p:nvPr/>
        </p:nvPicPr>
        <p:blipFill>
          <a:blip r:embed="rId3" cstate="print"/>
          <a:stretch>
            <a:fillRect/>
          </a:stretch>
        </p:blipFill>
        <p:spPr>
          <a:xfrm>
            <a:off x="3635896" y="1442571"/>
            <a:ext cx="5274310" cy="3288665"/>
          </a:xfrm>
          <a:prstGeom prst="rect">
            <a:avLst/>
          </a:prstGeom>
        </p:spPr>
      </p:pic>
      <p:sp>
        <p:nvSpPr>
          <p:cNvPr id="2" name="Τίτλος 1">
            <a:extLst>
              <a:ext uri="{FF2B5EF4-FFF2-40B4-BE49-F238E27FC236}">
                <a16:creationId xmlns:a16="http://schemas.microsoft.com/office/drawing/2014/main" id="{AF35DBFA-5784-4F5C-B533-78F96B6DB47B}"/>
              </a:ext>
            </a:extLst>
          </p:cNvPr>
          <p:cNvSpPr>
            <a:spLocks noGrp="1"/>
          </p:cNvSpPr>
          <p:nvPr>
            <p:ph type="title"/>
          </p:nvPr>
        </p:nvSpPr>
        <p:spPr/>
        <p:txBody>
          <a:bodyPr/>
          <a:lstStyle/>
          <a:p>
            <a:r>
              <a:rPr lang="en-US" dirty="0"/>
              <a:t>ICE</a:t>
            </a:r>
            <a:r>
              <a:rPr lang="el-GR" dirty="0"/>
              <a:t> </a:t>
            </a:r>
            <a:r>
              <a:rPr lang="en-US" dirty="0"/>
              <a:t>framework</a:t>
            </a:r>
            <a:endParaRPr lang="el-GR" dirty="0"/>
          </a:p>
        </p:txBody>
      </p:sp>
      <p:sp>
        <p:nvSpPr>
          <p:cNvPr id="3" name="Θέση περιεχομένου 2">
            <a:extLst>
              <a:ext uri="{FF2B5EF4-FFF2-40B4-BE49-F238E27FC236}">
                <a16:creationId xmlns:a16="http://schemas.microsoft.com/office/drawing/2014/main" id="{8BD042E3-CC6F-45D2-9E32-1B7A33CCD308}"/>
              </a:ext>
            </a:extLst>
          </p:cNvPr>
          <p:cNvSpPr>
            <a:spLocks noGrp="1"/>
          </p:cNvSpPr>
          <p:nvPr>
            <p:ph idx="1"/>
          </p:nvPr>
        </p:nvSpPr>
        <p:spPr>
          <a:xfrm>
            <a:off x="457200" y="1600200"/>
            <a:ext cx="3610744" cy="4525963"/>
          </a:xfrm>
        </p:spPr>
        <p:txBody>
          <a:bodyPr/>
          <a:lstStyle/>
          <a:p>
            <a:r>
              <a:rPr lang="en-US" sz="2000" dirty="0"/>
              <a:t>T</a:t>
            </a:r>
            <a:r>
              <a:rPr lang="el-GR" sz="2000" dirty="0"/>
              <a:t>ο ICE θα χρησιμοποιήσει, εναλλακτικά:</a:t>
            </a:r>
            <a:endParaRPr lang="en-US" sz="2000" dirty="0"/>
          </a:p>
          <a:p>
            <a:pPr lvl="1"/>
            <a:r>
              <a:rPr lang="el-GR" sz="1800" dirty="0"/>
              <a:t>Απευθείας σύνδεση </a:t>
            </a:r>
            <a:r>
              <a:rPr lang="en-US" sz="1800" dirty="0"/>
              <a:t>UDP </a:t>
            </a:r>
            <a:r>
              <a:rPr lang="el-GR" sz="1800" dirty="0"/>
              <a:t>με το ομότιμο σημείο, διαφορετικά</a:t>
            </a:r>
            <a:endParaRPr lang="en-US" sz="1800" dirty="0"/>
          </a:p>
          <a:p>
            <a:pPr lvl="1"/>
            <a:r>
              <a:rPr lang="el-GR" sz="1800" dirty="0"/>
              <a:t>το STUN με UDP για άμεση σύνδεση ομότιμων και, εάν αποτύχει, </a:t>
            </a:r>
            <a:endParaRPr lang="en-US" sz="1800" dirty="0"/>
          </a:p>
          <a:p>
            <a:pPr lvl="1"/>
            <a:r>
              <a:rPr lang="el-GR" sz="1800" dirty="0"/>
              <a:t>θα επιστρέψει σε έναν διακομιστή αναμετάδοσης </a:t>
            </a:r>
            <a:r>
              <a:rPr lang="en-US" sz="1800" dirty="0"/>
              <a:t>TURN</a:t>
            </a:r>
            <a:r>
              <a:rPr lang="el-GR" sz="1800" dirty="0"/>
              <a:t> (</a:t>
            </a:r>
            <a:r>
              <a:rPr lang="en-US" sz="1800" dirty="0"/>
              <a:t>Relay server)</a:t>
            </a:r>
            <a:r>
              <a:rPr lang="el-GR" sz="1800" dirty="0"/>
              <a:t>.</a:t>
            </a:r>
            <a:endParaRPr lang="en-US" sz="1800" dirty="0"/>
          </a:p>
          <a:p>
            <a:r>
              <a:rPr lang="el-GR" sz="2000" dirty="0"/>
              <a:t>Η έκφραση «εύρεση υποψηφίων» αναφέρεται στη διαδικασία εύρεσης </a:t>
            </a:r>
            <a:r>
              <a:rPr lang="el-GR" sz="2000" dirty="0" err="1"/>
              <a:t>διεπαφών</a:t>
            </a:r>
            <a:r>
              <a:rPr lang="el-GR" sz="2000" dirty="0"/>
              <a:t> δικτύου και θυρών.</a:t>
            </a:r>
          </a:p>
          <a:p>
            <a:endParaRPr lang="el-GR" sz="2000" b="1" dirty="0"/>
          </a:p>
        </p:txBody>
      </p:sp>
      <p:sp>
        <p:nvSpPr>
          <p:cNvPr id="4" name="Θέση αριθμού διαφάνειας 3">
            <a:extLst>
              <a:ext uri="{FF2B5EF4-FFF2-40B4-BE49-F238E27FC236}">
                <a16:creationId xmlns:a16="http://schemas.microsoft.com/office/drawing/2014/main" id="{F2BB2394-BE51-488D-A433-8F3B80AFE6E8}"/>
              </a:ext>
            </a:extLst>
          </p:cNvPr>
          <p:cNvSpPr>
            <a:spLocks noGrp="1"/>
          </p:cNvSpPr>
          <p:nvPr>
            <p:ph type="sldNum" sz="quarter" idx="10"/>
          </p:nvPr>
        </p:nvSpPr>
        <p:spPr/>
        <p:txBody>
          <a:bodyPr/>
          <a:lstStyle/>
          <a:p>
            <a:pPr>
              <a:defRPr/>
            </a:pPr>
            <a:fld id="{0DA940F4-2900-4377-A725-F8EBF631B80C}" type="slidenum">
              <a:rPr lang="el-GR" smtClean="0"/>
              <a:pPr>
                <a:defRPr/>
              </a:pPr>
              <a:t>82</a:t>
            </a:fld>
            <a:endParaRPr lang="el-GR" dirty="0"/>
          </a:p>
        </p:txBody>
      </p:sp>
    </p:spTree>
    <p:extLst>
      <p:ext uri="{BB962C8B-B14F-4D97-AF65-F5344CB8AC3E}">
        <p14:creationId xmlns:p14="http://schemas.microsoft.com/office/powerpoint/2010/main" val="567594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2E6107-7CDD-4B3F-8677-4B3C85B3EC4F}"/>
              </a:ext>
            </a:extLst>
          </p:cNvPr>
          <p:cNvSpPr>
            <a:spLocks noGrp="1"/>
          </p:cNvSpPr>
          <p:nvPr>
            <p:ph type="title"/>
          </p:nvPr>
        </p:nvSpPr>
        <p:spPr/>
        <p:txBody>
          <a:bodyPr/>
          <a:lstStyle/>
          <a:p>
            <a:r>
              <a:rPr lang="en-US" sz="4400" dirty="0"/>
              <a:t>E</a:t>
            </a:r>
            <a:r>
              <a:rPr lang="en-US" sz="4400" b="1" dirty="0">
                <a:solidFill>
                  <a:srgbClr val="0089D0"/>
                </a:solidFill>
              </a:rPr>
              <a:t>x</a:t>
            </a:r>
            <a:r>
              <a:rPr lang="en-US" sz="4400" dirty="0"/>
              <a:t>tensible </a:t>
            </a:r>
            <a:r>
              <a:rPr lang="en-US" sz="4400" b="1" dirty="0">
                <a:solidFill>
                  <a:srgbClr val="0089D0"/>
                </a:solidFill>
              </a:rPr>
              <a:t>M</a:t>
            </a:r>
            <a:r>
              <a:rPr lang="en-US" sz="4400" dirty="0"/>
              <a:t>essaging and </a:t>
            </a:r>
            <a:r>
              <a:rPr lang="en-US" sz="4400" b="1" dirty="0">
                <a:solidFill>
                  <a:srgbClr val="0089D0"/>
                </a:solidFill>
              </a:rPr>
              <a:t>P</a:t>
            </a:r>
            <a:r>
              <a:rPr lang="en-US" sz="4400" dirty="0"/>
              <a:t>resence </a:t>
            </a:r>
            <a:r>
              <a:rPr lang="en-US" sz="4400" b="1" dirty="0">
                <a:solidFill>
                  <a:srgbClr val="0089D0"/>
                </a:solidFill>
              </a:rPr>
              <a:t>P</a:t>
            </a:r>
            <a:r>
              <a:rPr lang="en-US" sz="4400" dirty="0"/>
              <a:t>rotocol (</a:t>
            </a:r>
            <a:r>
              <a:rPr lang="en-US" dirty="0"/>
              <a:t>XMPP)</a:t>
            </a:r>
            <a:endParaRPr lang="el-GR" dirty="0"/>
          </a:p>
        </p:txBody>
      </p:sp>
      <p:sp>
        <p:nvSpPr>
          <p:cNvPr id="3" name="Θέση περιεχομένου 2">
            <a:extLst>
              <a:ext uri="{FF2B5EF4-FFF2-40B4-BE49-F238E27FC236}">
                <a16:creationId xmlns:a16="http://schemas.microsoft.com/office/drawing/2014/main" id="{F20CBFC6-93B4-4F2E-93A0-EC939CD003B8}"/>
              </a:ext>
            </a:extLst>
          </p:cNvPr>
          <p:cNvSpPr>
            <a:spLocks noGrp="1"/>
          </p:cNvSpPr>
          <p:nvPr>
            <p:ph idx="1"/>
          </p:nvPr>
        </p:nvSpPr>
        <p:spPr/>
        <p:txBody>
          <a:bodyPr/>
          <a:lstStyle/>
          <a:p>
            <a:r>
              <a:rPr lang="el-GR" sz="2800" dirty="0"/>
              <a:t>Το XMPP αναπτύχθηκε αρχικά στην κοινότητα ανοιχτού κώδικα </a:t>
            </a:r>
            <a:r>
              <a:rPr lang="el-GR" sz="2800" dirty="0" err="1"/>
              <a:t>Jabber</a:t>
            </a:r>
            <a:r>
              <a:rPr lang="el-GR" sz="2800" dirty="0"/>
              <a:t> για να παρέχει μια ανοιχτή, αποκεντρωμένη εναλλακτική λύση στις κλειστές υπηρεσίες άμεσων μηνυμάτων εκείνη την εποχή.</a:t>
            </a:r>
          </a:p>
          <a:p>
            <a:r>
              <a:rPr lang="el-GR" sz="2800" dirty="0"/>
              <a:t>Ένα σύνολο ανοιχτών τεχνολογιών για άμεση ανταλλαγή μηνυμάτων, παρουσία</a:t>
            </a:r>
            <a:r>
              <a:rPr lang="en-US" sz="2800" dirty="0"/>
              <a:t> </a:t>
            </a:r>
            <a:r>
              <a:rPr lang="el-GR" sz="2800" dirty="0"/>
              <a:t>(</a:t>
            </a:r>
            <a:r>
              <a:rPr lang="en-US" sz="2800" dirty="0"/>
              <a:t>presence)</a:t>
            </a:r>
            <a:r>
              <a:rPr lang="el-GR" sz="2800" dirty="0"/>
              <a:t>, συνομιλία με πολλά μέρη, κλήσεις φωνής και βίντεο, συνεργασία, </a:t>
            </a:r>
            <a:r>
              <a:rPr lang="en-US" sz="2800" dirty="0"/>
              <a:t>middleware</a:t>
            </a:r>
            <a:r>
              <a:rPr lang="el-GR" sz="2800" dirty="0"/>
              <a:t>, διανομή περιεχομένου και γενικευμένη δρομολόγηση δεδομένων XML</a:t>
            </a:r>
          </a:p>
          <a:p>
            <a:r>
              <a:rPr lang="en-US" sz="2800" dirty="0"/>
              <a:t>https://xmpp.org/</a:t>
            </a:r>
            <a:endParaRPr lang="el-GR" sz="2800" dirty="0"/>
          </a:p>
        </p:txBody>
      </p:sp>
      <p:sp>
        <p:nvSpPr>
          <p:cNvPr id="4" name="Θέση αριθμού διαφάνειας 3">
            <a:extLst>
              <a:ext uri="{FF2B5EF4-FFF2-40B4-BE49-F238E27FC236}">
                <a16:creationId xmlns:a16="http://schemas.microsoft.com/office/drawing/2014/main" id="{0BA7EA04-7FFE-4F09-9B02-1572DEA68553}"/>
              </a:ext>
            </a:extLst>
          </p:cNvPr>
          <p:cNvSpPr>
            <a:spLocks noGrp="1"/>
          </p:cNvSpPr>
          <p:nvPr>
            <p:ph type="sldNum" sz="quarter" idx="10"/>
          </p:nvPr>
        </p:nvSpPr>
        <p:spPr/>
        <p:txBody>
          <a:bodyPr/>
          <a:lstStyle/>
          <a:p>
            <a:pPr>
              <a:defRPr/>
            </a:pPr>
            <a:fld id="{0DA940F4-2900-4377-A725-F8EBF631B80C}" type="slidenum">
              <a:rPr lang="el-GR" smtClean="0"/>
              <a:pPr>
                <a:defRPr/>
              </a:pPr>
              <a:t>83</a:t>
            </a:fld>
            <a:endParaRPr lang="el-GR" dirty="0"/>
          </a:p>
        </p:txBody>
      </p:sp>
    </p:spTree>
    <p:extLst>
      <p:ext uri="{BB962C8B-B14F-4D97-AF65-F5344CB8AC3E}">
        <p14:creationId xmlns:p14="http://schemas.microsoft.com/office/powerpoint/2010/main" val="409000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14E6199-AA82-4E7D-9829-C646C19A5C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9173" y="1227964"/>
            <a:ext cx="4709459" cy="2566654"/>
          </a:xfrm>
          <a:prstGeom prst="rect">
            <a:avLst/>
          </a:prstGeom>
          <a:solidFill>
            <a:srgbClr val="FFFFFF"/>
          </a:solidFill>
        </p:spPr>
      </p:pic>
      <p:sp>
        <p:nvSpPr>
          <p:cNvPr id="2" name="Τίτλος 1">
            <a:extLst>
              <a:ext uri="{FF2B5EF4-FFF2-40B4-BE49-F238E27FC236}">
                <a16:creationId xmlns:a16="http://schemas.microsoft.com/office/drawing/2014/main" id="{12BCC93F-6B85-40A4-B1B8-A9C1A778174C}"/>
              </a:ext>
            </a:extLst>
          </p:cNvPr>
          <p:cNvSpPr>
            <a:spLocks noGrp="1"/>
          </p:cNvSpPr>
          <p:nvPr>
            <p:ph type="title"/>
          </p:nvPr>
        </p:nvSpPr>
        <p:spPr>
          <a:xfrm>
            <a:off x="457200" y="274638"/>
            <a:ext cx="8229600" cy="1143000"/>
          </a:xfrm>
        </p:spPr>
        <p:txBody>
          <a:bodyPr wrap="square" anchor="ctr">
            <a:normAutofit/>
          </a:bodyPr>
          <a:lstStyle/>
          <a:p>
            <a:r>
              <a:rPr lang="el-GR" dirty="0"/>
              <a:t>Πολυμερής τηλεδιάσκεψη</a:t>
            </a:r>
          </a:p>
        </p:txBody>
      </p:sp>
      <p:sp>
        <p:nvSpPr>
          <p:cNvPr id="3" name="Θέση περιεχομένου 2">
            <a:extLst>
              <a:ext uri="{FF2B5EF4-FFF2-40B4-BE49-F238E27FC236}">
                <a16:creationId xmlns:a16="http://schemas.microsoft.com/office/drawing/2014/main" id="{2D8BB836-4248-4B9E-B4CE-15956E4B8A33}"/>
              </a:ext>
            </a:extLst>
          </p:cNvPr>
          <p:cNvSpPr>
            <a:spLocks noGrp="1"/>
          </p:cNvSpPr>
          <p:nvPr>
            <p:ph sz="half" idx="1"/>
          </p:nvPr>
        </p:nvSpPr>
        <p:spPr>
          <a:xfrm>
            <a:off x="122600" y="1600200"/>
            <a:ext cx="4373200" cy="4525963"/>
          </a:xfrm>
        </p:spPr>
        <p:txBody>
          <a:bodyPr wrap="square" anchor="t">
            <a:normAutofit lnSpcReduction="10000"/>
          </a:bodyPr>
          <a:lstStyle/>
          <a:p>
            <a:r>
              <a:rPr lang="el-GR" sz="2400" b="1" dirty="0"/>
              <a:t>Ομότιμη επικοινωνία </a:t>
            </a:r>
            <a:r>
              <a:rPr lang="en-US" sz="2400" b="1" dirty="0"/>
              <a:t>(mesh)</a:t>
            </a:r>
            <a:endParaRPr lang="el-GR" sz="2400" b="1" dirty="0"/>
          </a:p>
          <a:p>
            <a:pPr lvl="1"/>
            <a:r>
              <a:rPr lang="el-GR" dirty="0"/>
              <a:t>Όλοι οι ομότιμοι στέλνουν ροές βίντεο και ήχου σε όλους</a:t>
            </a:r>
          </a:p>
          <a:p>
            <a:pPr lvl="1"/>
            <a:r>
              <a:rPr lang="el-GR" dirty="0"/>
              <a:t>Όλοι λαμβάνουν ροές βίντεο και ήχου από όλους</a:t>
            </a:r>
          </a:p>
          <a:p>
            <a:r>
              <a:rPr lang="el-GR" sz="2400" b="1" dirty="0"/>
              <a:t>Επικοινωνία με ενδιάμεσο</a:t>
            </a:r>
            <a:endParaRPr lang="en-US" sz="2400" b="1" dirty="0"/>
          </a:p>
          <a:p>
            <a:pPr marL="914400" lvl="1" indent="-457200">
              <a:buFont typeface="+mj-lt"/>
              <a:buAutoNum type="arabicPeriod"/>
            </a:pPr>
            <a:r>
              <a:rPr lang="el-GR" sz="2000" dirty="0"/>
              <a:t>Χρήση </a:t>
            </a:r>
            <a:r>
              <a:rPr lang="en-US" sz="2000" dirty="0"/>
              <a:t>MCU – Multipoint Control Unit </a:t>
            </a:r>
            <a:r>
              <a:rPr lang="el-GR" sz="2000" dirty="0"/>
              <a:t>ή</a:t>
            </a:r>
            <a:r>
              <a:rPr lang="en-US" sz="2000" dirty="0"/>
              <a:t> </a:t>
            </a:r>
            <a:r>
              <a:rPr lang="el-GR" sz="2000" dirty="0"/>
              <a:t>Μονάδα Ελέγχου Πολλαπλών Σημείων</a:t>
            </a:r>
            <a:endParaRPr lang="en-US" sz="2000" dirty="0"/>
          </a:p>
          <a:p>
            <a:pPr marL="914400" lvl="1" indent="-457200">
              <a:buFont typeface="+mj-lt"/>
              <a:buAutoNum type="arabicPeriod"/>
            </a:pPr>
            <a:r>
              <a:rPr lang="el-GR" sz="2000" dirty="0"/>
              <a:t>Χρήση </a:t>
            </a:r>
            <a:r>
              <a:rPr lang="en-US" sz="2000" dirty="0"/>
              <a:t>SFU </a:t>
            </a:r>
            <a:r>
              <a:rPr lang="el-GR" sz="2000" dirty="0"/>
              <a:t>- </a:t>
            </a:r>
            <a:r>
              <a:rPr lang="en-US" sz="2100" dirty="0"/>
              <a:t>Selective Forwarding Units</a:t>
            </a:r>
            <a:endParaRPr lang="el-GR" sz="2100" dirty="0"/>
          </a:p>
        </p:txBody>
      </p:sp>
      <p:sp>
        <p:nvSpPr>
          <p:cNvPr id="4" name="Θέση αριθμού διαφάνειας 3">
            <a:extLst>
              <a:ext uri="{FF2B5EF4-FFF2-40B4-BE49-F238E27FC236}">
                <a16:creationId xmlns:a16="http://schemas.microsoft.com/office/drawing/2014/main" id="{9DDF9981-69BE-49F2-B4CE-CC61FC88FC51}"/>
              </a:ext>
            </a:extLst>
          </p:cNvPr>
          <p:cNvSpPr>
            <a:spLocks noGrp="1"/>
          </p:cNvSpPr>
          <p:nvPr>
            <p:ph type="sldNum" sz="quarter" idx="10"/>
          </p:nvPr>
        </p:nvSpPr>
        <p:spPr>
          <a:xfrm>
            <a:off x="6553200" y="6356350"/>
            <a:ext cx="2133600" cy="365125"/>
          </a:xfrm>
        </p:spPr>
        <p:txBody>
          <a:bodyPr anchor="ctr">
            <a:normAutofit/>
          </a:bodyPr>
          <a:lstStyle/>
          <a:p>
            <a:pPr>
              <a:spcAft>
                <a:spcPts val="600"/>
              </a:spcAft>
              <a:defRPr/>
            </a:pPr>
            <a:fld id="{0DA940F4-2900-4377-A725-F8EBF631B80C}" type="slidenum">
              <a:rPr lang="el-GR" smtClean="0"/>
              <a:pPr>
                <a:spcAft>
                  <a:spcPts val="600"/>
                </a:spcAft>
                <a:defRPr/>
              </a:pPr>
              <a:t>84</a:t>
            </a:fld>
            <a:endParaRPr lang="el-GR"/>
          </a:p>
        </p:txBody>
      </p:sp>
      <p:pic>
        <p:nvPicPr>
          <p:cNvPr id="2052" name="Picture 4">
            <a:extLst>
              <a:ext uri="{FF2B5EF4-FFF2-40B4-BE49-F238E27FC236}">
                <a16:creationId xmlns:a16="http://schemas.microsoft.com/office/drawing/2014/main" id="{4D2D2F3B-F5BE-4928-9DAC-2B01A661C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600" y="4011956"/>
            <a:ext cx="4373200" cy="237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02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413BCA-763B-4931-8EF6-6A91A0CA2AB6}"/>
              </a:ext>
            </a:extLst>
          </p:cNvPr>
          <p:cNvSpPr>
            <a:spLocks noGrp="1"/>
          </p:cNvSpPr>
          <p:nvPr>
            <p:ph type="title"/>
          </p:nvPr>
        </p:nvSpPr>
        <p:spPr/>
        <p:txBody>
          <a:bodyPr/>
          <a:lstStyle/>
          <a:p>
            <a:r>
              <a:rPr lang="el-GR" dirty="0"/>
              <a:t>Μονάδα Ελέγχου Πολλαπλών Σημείων</a:t>
            </a:r>
            <a:r>
              <a:rPr lang="en-US" dirty="0"/>
              <a:t> </a:t>
            </a:r>
            <a:r>
              <a:rPr lang="el-GR" dirty="0"/>
              <a:t>(</a:t>
            </a:r>
            <a:r>
              <a:rPr lang="en-US" dirty="0"/>
              <a:t>MCU)</a:t>
            </a:r>
            <a:endParaRPr lang="el-GR" dirty="0"/>
          </a:p>
        </p:txBody>
      </p:sp>
      <p:sp>
        <p:nvSpPr>
          <p:cNvPr id="3" name="Θέση περιεχομένου 2">
            <a:extLst>
              <a:ext uri="{FF2B5EF4-FFF2-40B4-BE49-F238E27FC236}">
                <a16:creationId xmlns:a16="http://schemas.microsoft.com/office/drawing/2014/main" id="{53BE6570-6AB9-4577-B2F2-022F7B59EAF5}"/>
              </a:ext>
            </a:extLst>
          </p:cNvPr>
          <p:cNvSpPr>
            <a:spLocks noGrp="1"/>
          </p:cNvSpPr>
          <p:nvPr>
            <p:ph idx="1"/>
          </p:nvPr>
        </p:nvSpPr>
        <p:spPr>
          <a:xfrm>
            <a:off x="107504" y="1600199"/>
            <a:ext cx="4690864" cy="4525963"/>
          </a:xfrm>
        </p:spPr>
        <p:txBody>
          <a:bodyPr/>
          <a:lstStyle/>
          <a:p>
            <a:pPr marL="480150" indent="-285750">
              <a:spcBef>
                <a:spcPts val="600"/>
              </a:spcBef>
              <a:spcAft>
                <a:spcPts val="600"/>
              </a:spcAft>
            </a:pPr>
            <a:r>
              <a:rPr lang="en-US" sz="1800" dirty="0">
                <a:solidFill>
                  <a:srgbClr val="000000"/>
                </a:solidFill>
                <a:effectLst/>
                <a:ea typeface="Calibri" panose="020F0502020204030204" pitchFamily="34" charset="0"/>
              </a:rPr>
              <a:t>H </a:t>
            </a:r>
            <a:r>
              <a:rPr lang="en-US" sz="1800" dirty="0">
                <a:solidFill>
                  <a:srgbClr val="000000"/>
                </a:solidFill>
                <a:ea typeface="Calibri" panose="020F0502020204030204" pitchFamily="34" charset="0"/>
              </a:rPr>
              <a:t>MCU</a:t>
            </a:r>
            <a:r>
              <a:rPr lang="el-GR" sz="1800" dirty="0">
                <a:solidFill>
                  <a:srgbClr val="000000"/>
                </a:solidFill>
                <a:effectLst/>
                <a:ea typeface="Calibri" panose="020F0502020204030204" pitchFamily="34" charset="0"/>
              </a:rPr>
              <a:t> είναι ένας διακομιστής που λειτουργεί ως γέφυρα για τη διανομή πολυμέσων μεταξύ μεγάλου αριθμού συμμετεχόντων. </a:t>
            </a:r>
            <a:endParaRPr lang="en-US" sz="1800" dirty="0">
              <a:solidFill>
                <a:srgbClr val="000000"/>
              </a:solidFill>
              <a:effectLst/>
              <a:ea typeface="Calibri" panose="020F0502020204030204" pitchFamily="34" charset="0"/>
            </a:endParaRPr>
          </a:p>
          <a:p>
            <a:pPr marL="480150" indent="-285750">
              <a:spcBef>
                <a:spcPts val="600"/>
              </a:spcBef>
              <a:spcAft>
                <a:spcPts val="600"/>
              </a:spcAft>
            </a:pPr>
            <a:r>
              <a:rPr lang="el-GR" sz="1800" dirty="0">
                <a:solidFill>
                  <a:srgbClr val="000000"/>
                </a:solidFill>
                <a:effectLst/>
                <a:ea typeface="Calibri" panose="020F0502020204030204" pitchFamily="34" charset="0"/>
              </a:rPr>
              <a:t>Οι MCU μπορούν να αντιμετωπίσουν διαφορετικές αναλύσεις, κωδικοποιητές και ρυθμούς καρέ σε μια διάσκεψη βίντεο, να χειριστούν τη </a:t>
            </a:r>
            <a:r>
              <a:rPr lang="el-GR" sz="1800" dirty="0" err="1">
                <a:solidFill>
                  <a:srgbClr val="000000"/>
                </a:solidFill>
                <a:effectLst/>
                <a:ea typeface="Calibri" panose="020F0502020204030204" pitchFamily="34" charset="0"/>
              </a:rPr>
              <a:t>διακωδικοποίηση</a:t>
            </a:r>
            <a:r>
              <a:rPr lang="el-GR" sz="1800" dirty="0">
                <a:solidFill>
                  <a:srgbClr val="000000"/>
                </a:solidFill>
                <a:effectLst/>
                <a:ea typeface="Calibri" panose="020F0502020204030204" pitchFamily="34" charset="0"/>
              </a:rPr>
              <a:t>, να κάνουν επιλεκτική προώθηση ροής και να αναμίξουν ή να εγγράψουν ήχο και βίντεο.</a:t>
            </a:r>
            <a:endParaRPr lang="en-US" sz="1800" dirty="0">
              <a:solidFill>
                <a:srgbClr val="000000"/>
              </a:solidFill>
              <a:effectLst/>
              <a:ea typeface="Calibri" panose="020F0502020204030204" pitchFamily="34" charset="0"/>
            </a:endParaRPr>
          </a:p>
          <a:p>
            <a:pPr marL="480150" indent="-285750">
              <a:spcBef>
                <a:spcPts val="600"/>
              </a:spcBef>
              <a:spcAft>
                <a:spcPts val="600"/>
              </a:spcAft>
            </a:pPr>
            <a:r>
              <a:rPr lang="el-GR" sz="1800" dirty="0">
                <a:solidFill>
                  <a:srgbClr val="000000"/>
                </a:solidFill>
                <a:effectLst/>
                <a:ea typeface="Calibri" panose="020F0502020204030204" pitchFamily="34" charset="0"/>
              </a:rPr>
              <a:t>Στις πολυμερείς τηλεδιασκέψεις, υπάρχουν ορισμένα ζητήματα που πρέπει να ληφθούν υπόψη, συγκεκριμένα πώς να προβάλλουμε πολλές εισόδους βίντεο και να συνδυάζουμε ήχο από πολλές πηγές. </a:t>
            </a:r>
            <a:endParaRPr lang="en-US" sz="1800" dirty="0">
              <a:solidFill>
                <a:srgbClr val="000000"/>
              </a:solidFill>
              <a:effectLst/>
              <a:ea typeface="Calibri" panose="020F0502020204030204" pitchFamily="34" charset="0"/>
            </a:endParaRPr>
          </a:p>
          <a:p>
            <a:endParaRPr lang="el-GR" dirty="0"/>
          </a:p>
        </p:txBody>
      </p:sp>
      <p:pic>
        <p:nvPicPr>
          <p:cNvPr id="4" name="Picture 2">
            <a:extLst>
              <a:ext uri="{FF2B5EF4-FFF2-40B4-BE49-F238E27FC236}">
                <a16:creationId xmlns:a16="http://schemas.microsoft.com/office/drawing/2014/main" id="{BEC834E8-3C3A-419A-AA55-0604E04FF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02" r="6918"/>
          <a:stretch/>
        </p:blipFill>
        <p:spPr bwMode="auto">
          <a:xfrm>
            <a:off x="4691671" y="1700808"/>
            <a:ext cx="4452329" cy="291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638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20D1253-BB16-4FA3-AB92-8232654B6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02" r="28703"/>
          <a:stretch/>
        </p:blipFill>
        <p:spPr bwMode="auto">
          <a:xfrm>
            <a:off x="6156176" y="1450947"/>
            <a:ext cx="2880321" cy="2552325"/>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081B70AF-D911-4FDD-A912-DA09C591B71A}"/>
              </a:ext>
            </a:extLst>
          </p:cNvPr>
          <p:cNvSpPr>
            <a:spLocks noGrp="1"/>
          </p:cNvSpPr>
          <p:nvPr>
            <p:ph type="title"/>
          </p:nvPr>
        </p:nvSpPr>
        <p:spPr/>
        <p:txBody>
          <a:bodyPr/>
          <a:lstStyle/>
          <a:p>
            <a:r>
              <a:rPr lang="en-US" dirty="0"/>
              <a:t>MCU</a:t>
            </a:r>
            <a:endParaRPr lang="el-GR" dirty="0"/>
          </a:p>
        </p:txBody>
      </p:sp>
      <p:sp>
        <p:nvSpPr>
          <p:cNvPr id="3" name="Θέση περιεχομένου 2">
            <a:extLst>
              <a:ext uri="{FF2B5EF4-FFF2-40B4-BE49-F238E27FC236}">
                <a16:creationId xmlns:a16="http://schemas.microsoft.com/office/drawing/2014/main" id="{28780769-22EA-4017-A31A-7CABBC02D10B}"/>
              </a:ext>
            </a:extLst>
          </p:cNvPr>
          <p:cNvSpPr>
            <a:spLocks noGrp="1"/>
          </p:cNvSpPr>
          <p:nvPr>
            <p:ph idx="1"/>
          </p:nvPr>
        </p:nvSpPr>
        <p:spPr>
          <a:xfrm>
            <a:off x="133234" y="1340768"/>
            <a:ext cx="6094950" cy="4525963"/>
          </a:xfrm>
        </p:spPr>
        <p:txBody>
          <a:bodyPr/>
          <a:lstStyle/>
          <a:p>
            <a:r>
              <a:rPr lang="el-GR" sz="1800" dirty="0"/>
              <a:t>Το MCU είναι ένα ακριβό στοιχείο υποδομής υψηλής έντασης υπολογιστικής επεξεργασίας όταν χρησιμοποιείται σε ροές υψηλού εύρους ζώνης, όπως βίντεο. Η κωδικοποίηση σε πολλές αναλύσεις επιβαρύνει το CPU. </a:t>
            </a:r>
            <a:endParaRPr lang="en-US" sz="1800" dirty="0"/>
          </a:p>
          <a:p>
            <a:r>
              <a:rPr lang="el-GR" sz="1800" dirty="0"/>
              <a:t>Η MCU κλιμακώνει καλύτερα από την τοπολογία </a:t>
            </a:r>
            <a:r>
              <a:rPr lang="en-US" sz="1800" dirty="0"/>
              <a:t>Mesh (</a:t>
            </a:r>
            <a:r>
              <a:rPr lang="el-GR" sz="1800" dirty="0"/>
              <a:t>πλέγμα</a:t>
            </a:r>
            <a:r>
              <a:rPr lang="en-US" sz="1800" dirty="0"/>
              <a:t>)</a:t>
            </a:r>
            <a:r>
              <a:rPr lang="el-GR" sz="1800" dirty="0"/>
              <a:t>, αλλά η</a:t>
            </a:r>
            <a:r>
              <a:rPr lang="en-US" sz="1800" dirty="0"/>
              <a:t> </a:t>
            </a:r>
            <a:r>
              <a:rPr lang="el-GR" sz="1800" dirty="0"/>
              <a:t>χωρητικότητα επεξεργασίας της CPU της </a:t>
            </a:r>
            <a:r>
              <a:rPr lang="en-US" sz="1800" dirty="0"/>
              <a:t>MCU</a:t>
            </a:r>
            <a:r>
              <a:rPr lang="el-GR" sz="1800" dirty="0"/>
              <a:t> μπορεί να περιορίσει το μέγιστο μέγεθος διάσκεψης. </a:t>
            </a:r>
            <a:endParaRPr lang="en-US" sz="1800" dirty="0"/>
          </a:p>
          <a:p>
            <a:r>
              <a:rPr lang="el-GR" sz="1800" dirty="0"/>
              <a:t>Ένα άλλο μειονέκτημα: το MCU παρουσιάζει συνήθως την ίδια εικόνα σε όλους τους συμμετέχοντες</a:t>
            </a:r>
            <a:r>
              <a:rPr lang="en-US" sz="1800" dirty="0"/>
              <a:t>, </a:t>
            </a:r>
            <a:r>
              <a:rPr lang="el-GR" sz="1800" dirty="0"/>
              <a:t> οι οποίοι έχουν περιορισμένη ευελιξία να αλλάξουν τη διάταξη στην οθόνη τους χωρίς να παραμορφώσουν αυτήν την εικόνα.</a:t>
            </a:r>
          </a:p>
          <a:p>
            <a:r>
              <a:rPr lang="el-GR" sz="1800" dirty="0"/>
              <a:t>Από την άλλη πλευρά, το MCU ανακουφίζει εντελώς τους πελάτες (χαμηλότερες ανάγκες τοπικής επεξεργασίας) και είναι η πιο αποτελεσματική από όλες τις εναλλακτικές λύσεις στη χρήση του εύρους ζώνης.</a:t>
            </a:r>
          </a:p>
        </p:txBody>
      </p:sp>
      <p:sp>
        <p:nvSpPr>
          <p:cNvPr id="4" name="Θέση αριθμού διαφάνειας 3">
            <a:extLst>
              <a:ext uri="{FF2B5EF4-FFF2-40B4-BE49-F238E27FC236}">
                <a16:creationId xmlns:a16="http://schemas.microsoft.com/office/drawing/2014/main" id="{9120CC23-FC7F-4130-A3E7-E3F8DA99CA61}"/>
              </a:ext>
            </a:extLst>
          </p:cNvPr>
          <p:cNvSpPr>
            <a:spLocks noGrp="1"/>
          </p:cNvSpPr>
          <p:nvPr>
            <p:ph type="sldNum" sz="quarter" idx="10"/>
          </p:nvPr>
        </p:nvSpPr>
        <p:spPr/>
        <p:txBody>
          <a:bodyPr/>
          <a:lstStyle/>
          <a:p>
            <a:pPr>
              <a:defRPr/>
            </a:pPr>
            <a:fld id="{0DA940F4-2900-4377-A725-F8EBF631B80C}" type="slidenum">
              <a:rPr lang="el-GR" smtClean="0"/>
              <a:pPr>
                <a:defRPr/>
              </a:pPr>
              <a:t>86</a:t>
            </a:fld>
            <a:endParaRPr lang="el-GR" dirty="0"/>
          </a:p>
        </p:txBody>
      </p:sp>
    </p:spTree>
    <p:extLst>
      <p:ext uri="{BB962C8B-B14F-4D97-AF65-F5344CB8AC3E}">
        <p14:creationId xmlns:p14="http://schemas.microsoft.com/office/powerpoint/2010/main" val="994434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D5C6D9B-84F2-48CB-BD7A-04B494A66D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8120"/>
          <a:stretch/>
        </p:blipFill>
        <p:spPr bwMode="auto">
          <a:xfrm>
            <a:off x="4507552" y="1052736"/>
            <a:ext cx="4624947" cy="312412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552687"/>
            <a:ext cx="4114800" cy="5030675"/>
          </a:xfrm>
        </p:spPr>
        <p:txBody>
          <a:bodyPr/>
          <a:lstStyle/>
          <a:p>
            <a:r>
              <a:rPr lang="el-GR" sz="1800" dirty="0"/>
              <a:t>Το SFU επιτυγχάνει συμβιβασμό μεταξύ της Μ</a:t>
            </a:r>
            <a:r>
              <a:rPr lang="en-US" sz="1800" dirty="0" err="1"/>
              <a:t>esh</a:t>
            </a:r>
            <a:r>
              <a:rPr lang="el-GR" sz="1800" dirty="0"/>
              <a:t> τοπολογίας και του MCU περιορίζοντας τον χειρισμό των μέσων. </a:t>
            </a:r>
            <a:endParaRPr lang="en-US" sz="1800" dirty="0"/>
          </a:p>
          <a:p>
            <a:r>
              <a:rPr lang="el-GR" sz="1800" dirty="0"/>
              <a:t>Το SFU λαμβάνει ροές πολυμέσων από κάθε συμμετέχοντα και απλώς τις προωθεί στους άλλους συμμετέχοντες χωρίς αλλαγές. </a:t>
            </a:r>
            <a:endParaRPr lang="en-US" sz="1800" dirty="0"/>
          </a:p>
          <a:p>
            <a:r>
              <a:rPr lang="el-GR" sz="1800" dirty="0"/>
              <a:t>Δεν εκτελεί αποκωδικοποίηση και κωδικοποίηση ροών, η οποία επιβαρύνει την CPU ενός MCU και προσθέτει καθυστέρηση. </a:t>
            </a:r>
            <a:endParaRPr lang="en-US" sz="1800" dirty="0"/>
          </a:p>
          <a:p>
            <a:r>
              <a:rPr lang="el-GR" sz="1800" dirty="0"/>
              <a:t>Αυτό κάνει το SFU πιο επεκτάσιμο και χαμηλότερο κόστος από ένα MCU, καθώς και καλύτερη ποιότητα υπηρεσιών.</a:t>
            </a:r>
          </a:p>
          <a:p>
            <a:pPr marL="0" indent="0">
              <a:buNone/>
            </a:pPr>
            <a:endParaRPr lang="el-GR" sz="18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87</a:t>
            </a:fld>
            <a:endParaRPr lang="el-GR" dirty="0"/>
          </a:p>
        </p:txBody>
      </p:sp>
      <p:pic>
        <p:nvPicPr>
          <p:cNvPr id="6" name="Picture 2">
            <a:extLst>
              <a:ext uri="{FF2B5EF4-FFF2-40B4-BE49-F238E27FC236}">
                <a16:creationId xmlns:a16="http://schemas.microsoft.com/office/drawing/2014/main" id="{2FE99BCF-215A-E477-B48C-5C2DCFDC7F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8024" y="4176862"/>
            <a:ext cx="4415598" cy="2406500"/>
          </a:xfrm>
          <a:prstGeom prst="rect">
            <a:avLst/>
          </a:prstGeom>
          <a:solidFill>
            <a:srgbClr val="FFFFFF"/>
          </a:solidFill>
        </p:spPr>
      </p:pic>
    </p:spTree>
    <p:extLst>
      <p:ext uri="{BB962C8B-B14F-4D97-AF65-F5344CB8AC3E}">
        <p14:creationId xmlns:p14="http://schemas.microsoft.com/office/powerpoint/2010/main" val="4187331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4762872" cy="4983162"/>
          </a:xfrm>
        </p:spPr>
        <p:txBody>
          <a:bodyPr/>
          <a:lstStyle/>
          <a:p>
            <a:r>
              <a:rPr lang="el-GR" sz="2000" dirty="0"/>
              <a:t>Η απόδοση εύρους ζώνης SFU είναι καλύτερη από μια τοπολογία πλέγματος, αλλά χαμηλότερη από μια MCU. </a:t>
            </a:r>
            <a:endParaRPr lang="en-US" sz="2000" dirty="0"/>
          </a:p>
          <a:p>
            <a:r>
              <a:rPr lang="el-GR" sz="2000" dirty="0"/>
              <a:t>Σε αντίθεση με την </a:t>
            </a:r>
            <a:r>
              <a:rPr lang="en-US" sz="2000" dirty="0"/>
              <a:t>Mesh</a:t>
            </a:r>
            <a:r>
              <a:rPr lang="el-GR" sz="2000" dirty="0"/>
              <a:t>, το SFU σώζει το κανάλι της εξερχόμενης κίνησης </a:t>
            </a:r>
            <a:r>
              <a:rPr lang="en-US" sz="2000" dirty="0"/>
              <a:t>(uploading) </a:t>
            </a:r>
            <a:r>
              <a:rPr lang="el-GR" sz="2000" dirty="0"/>
              <a:t>του πελάτη από τη μετάδοση ροών που απευθύνονται σε όλους τους άλλους πελάτες. </a:t>
            </a:r>
          </a:p>
          <a:p>
            <a:r>
              <a:rPr lang="el-GR" sz="2000" dirty="0"/>
              <a:t>Όμως, το κανάλι της εισερχόμενης  κίνησης</a:t>
            </a:r>
            <a:r>
              <a:rPr lang="en-US" sz="2000" dirty="0"/>
              <a:t> (downloading)</a:t>
            </a:r>
            <a:r>
              <a:rPr lang="el-GR" sz="2000" dirty="0"/>
              <a:t> μεταδίδει</a:t>
            </a:r>
            <a:r>
              <a:rPr lang="en-US" sz="2000" dirty="0"/>
              <a:t> n-1</a:t>
            </a:r>
            <a:r>
              <a:rPr lang="el-GR" sz="2000" dirty="0"/>
              <a:t> ροές, όπου n είναι ο συνολικός αριθμός των πελατών που συμμετέχουν στο συνέδριο (υποθέτοντας την επιθυμία να δουν όλοι ταυτόχρονα).</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88</a:t>
            </a:fld>
            <a:endParaRPr lang="el-GR" dirty="0"/>
          </a:p>
        </p:txBody>
      </p:sp>
      <p:pic>
        <p:nvPicPr>
          <p:cNvPr id="5" name="Picture 2">
            <a:extLst>
              <a:ext uri="{FF2B5EF4-FFF2-40B4-BE49-F238E27FC236}">
                <a16:creationId xmlns:a16="http://schemas.microsoft.com/office/drawing/2014/main" id="{B5EE7212-1FF4-4CD8-B7D3-D8BAAE4368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31309"/>
          <a:stretch/>
        </p:blipFill>
        <p:spPr bwMode="auto">
          <a:xfrm>
            <a:off x="5743188" y="1417638"/>
            <a:ext cx="3293308" cy="31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58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4402832" cy="4525963"/>
          </a:xfrm>
        </p:spPr>
        <p:txBody>
          <a:bodyPr/>
          <a:lstStyle/>
          <a:p>
            <a:r>
              <a:rPr lang="el-GR" sz="2000" dirty="0"/>
              <a:t>Επειδή κάθε πελάτης λαμβάνει βίντεο από όλους τους άλλους πελάτες, έχει ευελιξία να οργανώσει τις ροές σε οποιαδήποτε παρουσίαση προτιμάται από τον χρήστη. </a:t>
            </a:r>
          </a:p>
          <a:p>
            <a:r>
              <a:rPr lang="el-GR" sz="2000" dirty="0"/>
              <a:t>Ο χρήστης μπορεί να επιλέξει να εμφανίσει τον ομιλητή μόνο, όλους ή οποιαδήποτε άλλη διάταξη. Αυτό καθιστά το SFU πιο ευέλικτο από το MCU.</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89</a:t>
            </a:fld>
            <a:endParaRPr lang="el-GR" dirty="0"/>
          </a:p>
        </p:txBody>
      </p:sp>
      <p:pic>
        <p:nvPicPr>
          <p:cNvPr id="6" name="Picture 2">
            <a:extLst>
              <a:ext uri="{FF2B5EF4-FFF2-40B4-BE49-F238E27FC236}">
                <a16:creationId xmlns:a16="http://schemas.microsoft.com/office/drawing/2014/main" id="{0EFAE88D-FA7E-4133-83E2-0468EB5AC8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31309"/>
          <a:stretch/>
        </p:blipFill>
        <p:spPr bwMode="auto">
          <a:xfrm>
            <a:off x="5076056" y="1417638"/>
            <a:ext cx="3960440" cy="375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1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BD7324D4-DE61-4619-9EE0-287C6D4C64D9}"/>
              </a:ext>
            </a:extLst>
          </p:cNvPr>
          <p:cNvSpPr>
            <a:spLocks noGrp="1" noChangeArrowheads="1"/>
          </p:cNvSpPr>
          <p:nvPr>
            <p:ph type="title" idx="4294967295"/>
          </p:nvPr>
        </p:nvSpPr>
        <p:spPr/>
        <p:txBody>
          <a:bodyPr/>
          <a:lstStyle/>
          <a:p>
            <a:r>
              <a:rPr lang="el-GR" altLang="el-GR" sz="3200">
                <a:solidFill>
                  <a:srgbClr val="C0C0C0"/>
                </a:solidFill>
              </a:rPr>
              <a:t>Γενικά</a:t>
            </a:r>
            <a:r>
              <a:rPr lang="el-GR" altLang="el-GR" sz="3200"/>
              <a:t> </a:t>
            </a:r>
            <a:br>
              <a:rPr lang="el-GR" altLang="el-GR" sz="3200"/>
            </a:br>
            <a:r>
              <a:rPr lang="el-GR" altLang="el-GR" sz="3200"/>
              <a:t>Μειονεκτήματα</a:t>
            </a:r>
          </a:p>
        </p:txBody>
      </p:sp>
      <p:sp>
        <p:nvSpPr>
          <p:cNvPr id="556035" name="Rectangle 3">
            <a:extLst>
              <a:ext uri="{FF2B5EF4-FFF2-40B4-BE49-F238E27FC236}">
                <a16:creationId xmlns:a16="http://schemas.microsoft.com/office/drawing/2014/main" id="{F9C7BA1A-F688-4404-B154-3976DF725809}"/>
              </a:ext>
            </a:extLst>
          </p:cNvPr>
          <p:cNvSpPr>
            <a:spLocks noGrp="1" noChangeArrowheads="1"/>
          </p:cNvSpPr>
          <p:nvPr>
            <p:ph type="body" idx="4294967295"/>
          </p:nvPr>
        </p:nvSpPr>
        <p:spPr>
          <a:xfrm>
            <a:off x="457200" y="1484313"/>
            <a:ext cx="8686800" cy="5113337"/>
          </a:xfrm>
        </p:spPr>
        <p:txBody>
          <a:bodyPr/>
          <a:lstStyle/>
          <a:p>
            <a:pPr>
              <a:lnSpc>
                <a:spcPct val="120000"/>
              </a:lnSpc>
            </a:pPr>
            <a:r>
              <a:rPr lang="el-GR" altLang="el-GR"/>
              <a:t>Μειονεκτήματα</a:t>
            </a:r>
          </a:p>
          <a:p>
            <a:pPr lvl="1">
              <a:lnSpc>
                <a:spcPct val="120000"/>
              </a:lnSpc>
            </a:pPr>
            <a:r>
              <a:rPr lang="el-GR" altLang="el-GR"/>
              <a:t> Οργανωτική υποστήριξη</a:t>
            </a:r>
          </a:p>
          <a:p>
            <a:pPr lvl="2">
              <a:lnSpc>
                <a:spcPct val="120000"/>
              </a:lnSpc>
            </a:pPr>
            <a:r>
              <a:rPr lang="el-GR" altLang="el-GR"/>
              <a:t> Χρονικός προγραμματισμός</a:t>
            </a:r>
          </a:p>
          <a:p>
            <a:pPr lvl="1">
              <a:lnSpc>
                <a:spcPct val="120000"/>
              </a:lnSpc>
            </a:pPr>
            <a:r>
              <a:rPr lang="el-GR" altLang="el-GR"/>
              <a:t> Τεχνική υποστήριξη</a:t>
            </a:r>
          </a:p>
          <a:p>
            <a:pPr lvl="2">
              <a:lnSpc>
                <a:spcPct val="120000"/>
              </a:lnSpc>
            </a:pPr>
            <a:r>
              <a:rPr lang="el-GR" altLang="el-GR"/>
              <a:t>Κόστος υποδομής</a:t>
            </a:r>
          </a:p>
          <a:p>
            <a:pPr lvl="1">
              <a:lnSpc>
                <a:spcPct val="120000"/>
              </a:lnSpc>
            </a:pPr>
            <a:r>
              <a:rPr lang="el-GR" altLang="el-GR"/>
              <a:t>Εξοικείωση από τους συμμετέχοντες στη βιντεοδιάσκεψη</a:t>
            </a:r>
          </a:p>
          <a:p>
            <a:pPr lvl="2">
              <a:lnSpc>
                <a:spcPct val="120000"/>
              </a:lnSpc>
            </a:pPr>
            <a:endParaRPr lang="el-GR" altLang="el-GR"/>
          </a:p>
          <a:p>
            <a:pPr lvl="1">
              <a:lnSpc>
                <a:spcPct val="120000"/>
              </a:lnSpc>
            </a:pPr>
            <a:endParaRPr lang="el-GR" alt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SFU (Selective Forwarding Units)</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7571184" cy="4525963"/>
          </a:xfrm>
        </p:spPr>
        <p:txBody>
          <a:bodyPr/>
          <a:lstStyle/>
          <a:p>
            <a:r>
              <a:rPr lang="el-GR" sz="1800" dirty="0"/>
              <a:t>Σε μια </a:t>
            </a:r>
            <a:r>
              <a:rPr lang="el-GR" sz="1800" b="1" dirty="0"/>
              <a:t>αρχιτεκτονική SFU, ο πελάτης με το μικρότερο εύρος ζώνης υπαγορεύει την ποιότητα βίντεο που είναι διαθέσιμη σε όλους τους πελάτες. </a:t>
            </a:r>
          </a:p>
          <a:p>
            <a:r>
              <a:rPr lang="el-GR" sz="1800" dirty="0"/>
              <a:t>Αυτό συμβαίνει επειδή οι κωδικοποιητές βίντεο προσαρμόζουν δυναμικά την ποιότητα (ανάλυση, ρυθμό κωδικοποίησης) και ποσότητα δεδομένων πολυμέσων </a:t>
            </a:r>
            <a:r>
              <a:rPr lang="en-US" sz="1800" dirty="0"/>
              <a:t>(</a:t>
            </a:r>
            <a:r>
              <a:rPr lang="el-GR" sz="1800" dirty="0" err="1"/>
              <a:t>ρυθμοαπόδοση</a:t>
            </a:r>
            <a:r>
              <a:rPr lang="el-GR" sz="1800" dirty="0"/>
              <a:t>) που μεταδίδουν με βάση τις </a:t>
            </a:r>
            <a:r>
              <a:rPr lang="el-GR" sz="1800" b="1" dirty="0"/>
              <a:t>πληροφορίες που παρέχει ο δέκτης σχετικά με το διαθέσιμο εύρος ζώνης του. </a:t>
            </a:r>
          </a:p>
          <a:p>
            <a:r>
              <a:rPr lang="el-GR" sz="1800" dirty="0"/>
              <a:t>Οι κωδικοποιητές προσαρμόζουν ανάλυση, </a:t>
            </a:r>
            <a:r>
              <a:rPr lang="el-GR" sz="1800" dirty="0" err="1"/>
              <a:t>κβαντοποίηση</a:t>
            </a:r>
            <a:r>
              <a:rPr lang="el-GR" sz="1800" dirty="0"/>
              <a:t> και ρυθμό καρέ έτσι ώστε τα πακέτα να μην χαθούν λόγω συμφόρησης. </a:t>
            </a:r>
          </a:p>
          <a:p>
            <a:r>
              <a:rPr lang="el-GR" sz="1800" dirty="0"/>
              <a:t>Εάν ένας συμμετέχων στέλνει «πάρα πολλά δεδομένα», όλοι οι άλλοι συμμετέχοντες θα μειώσουν το ρυθμό αποστολής, μειώνοντας την ποιότητα του βίντεο για όλους τους συμμετέχοντες, και όχι μόνο αυτός με προβλήματα εύρους ζώνης.</a:t>
            </a:r>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90</a:t>
            </a:fld>
            <a:endParaRPr lang="el-GR" dirty="0"/>
          </a:p>
        </p:txBody>
      </p:sp>
    </p:spTree>
    <p:extLst>
      <p:ext uri="{BB962C8B-B14F-4D97-AF65-F5344CB8AC3E}">
        <p14:creationId xmlns:p14="http://schemas.microsoft.com/office/powerpoint/2010/main" val="17833124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22341" y="1268760"/>
            <a:ext cx="3754760" cy="4525963"/>
          </a:xfrm>
        </p:spPr>
        <p:txBody>
          <a:bodyPr/>
          <a:lstStyle/>
          <a:p>
            <a:r>
              <a:rPr lang="el-GR" sz="1800" dirty="0"/>
              <a:t>Το</a:t>
            </a:r>
            <a:r>
              <a:rPr lang="en-US" sz="1800" dirty="0"/>
              <a:t> Si</a:t>
            </a:r>
            <a:r>
              <a:rPr lang="el-GR" sz="1800" dirty="0" err="1"/>
              <a:t>mulcast</a:t>
            </a:r>
            <a:r>
              <a:rPr lang="en-US" sz="1800" dirty="0"/>
              <a:t> SFU</a:t>
            </a:r>
            <a:r>
              <a:rPr lang="el-GR" sz="1800" dirty="0"/>
              <a:t> είναι η τελευταία πρόοδος στην τεχνολογία SFU. </a:t>
            </a:r>
            <a:endParaRPr lang="en-US" sz="1800" dirty="0"/>
          </a:p>
          <a:p>
            <a:r>
              <a:rPr lang="el-GR" sz="1800" dirty="0"/>
              <a:t>Έχει σχεδιαστεί για να εμποδίζει μερικούς πελάτες με περιορισμένους πόρους εύρους ζώνης να υποβαθμίσουν την ποιότητα βίντεο που είναι διαθέσιμη σε όλους. </a:t>
            </a:r>
            <a:endParaRPr lang="en-US" sz="1800" dirty="0"/>
          </a:p>
          <a:p>
            <a:r>
              <a:rPr lang="el-GR" sz="1800" dirty="0"/>
              <a:t>Χρησιμοποιώντας έναν κοινό συμφωνημένο κωδικοποιητή, κάθε πελάτης μεταδίδει τη ροή βίντεο </a:t>
            </a:r>
            <a:r>
              <a:rPr lang="el-GR" sz="1800" b="1" dirty="0"/>
              <a:t>σε πολλαπλά επίπεδα ποιότητας. </a:t>
            </a:r>
            <a:endParaRPr lang="en-US" sz="1800" b="1" dirty="0"/>
          </a:p>
          <a:p>
            <a:r>
              <a:rPr lang="el-GR" sz="1800" dirty="0"/>
              <a:t>Το SFU προωθεί την ανάλυση που προτιμά κάθε πελάτης, βάσει του διαθέσιμου εύρους ζώνης.</a:t>
            </a:r>
          </a:p>
          <a:p>
            <a:endParaRPr lang="el-GR" sz="18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91</a:t>
            </a:fld>
            <a:endParaRPr lang="el-GR" dirty="0"/>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3905235" y="1418134"/>
            <a:ext cx="5161184" cy="337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35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457200" y="1600200"/>
            <a:ext cx="5194920" cy="4525963"/>
          </a:xfrm>
        </p:spPr>
        <p:txBody>
          <a:bodyPr/>
          <a:lstStyle/>
          <a:p>
            <a:r>
              <a:rPr lang="el-GR" sz="1800" dirty="0"/>
              <a:t>Το </a:t>
            </a:r>
            <a:r>
              <a:rPr lang="el-GR" sz="1800" dirty="0" err="1"/>
              <a:t>Simulcast</a:t>
            </a:r>
            <a:r>
              <a:rPr lang="el-GR" sz="1800" dirty="0"/>
              <a:t> ανακουφίζει το πρόβλημα του Ελάχιστου  </a:t>
            </a:r>
            <a:r>
              <a:rPr lang="en-US" sz="1800" dirty="0"/>
              <a:t> </a:t>
            </a:r>
            <a:r>
              <a:rPr lang="el-GR" sz="1800" dirty="0"/>
              <a:t>Κοινού Εύρους Ζώνης. </a:t>
            </a:r>
          </a:p>
          <a:p>
            <a:r>
              <a:rPr lang="el-GR" sz="1800" dirty="0"/>
              <a:t>Κάθε πελάτης έχει πρόσβαση στις ροές υψηλότερης ποιότητας που μπορεί να υποστηρίζει το εύρος ζώνης του τοπικού δικτύου. </a:t>
            </a:r>
          </a:p>
          <a:p>
            <a:r>
              <a:rPr lang="el-GR" sz="1800" dirty="0"/>
              <a:t>Οι περιορισμοί ποιότητας επηρεάζουν μόνο τις ροές που μεταδίδονται από πελάτες που συνδέονται με δίκτυα με χαμηλή απόδοση.</a:t>
            </a:r>
          </a:p>
          <a:p>
            <a:endParaRPr lang="el-GR" sz="1400" dirty="0"/>
          </a:p>
        </p:txBody>
      </p:sp>
      <p:sp>
        <p:nvSpPr>
          <p:cNvPr id="4" name="Θέση αριθμού διαφάνειας 3">
            <a:extLst>
              <a:ext uri="{FF2B5EF4-FFF2-40B4-BE49-F238E27FC236}">
                <a16:creationId xmlns:a16="http://schemas.microsoft.com/office/drawing/2014/main" id="{5A05893C-3598-448D-A89C-E47BFFDCA171}"/>
              </a:ext>
            </a:extLst>
          </p:cNvPr>
          <p:cNvSpPr>
            <a:spLocks noGrp="1"/>
          </p:cNvSpPr>
          <p:nvPr>
            <p:ph type="sldNum" sz="quarter" idx="10"/>
          </p:nvPr>
        </p:nvSpPr>
        <p:spPr/>
        <p:txBody>
          <a:bodyPr/>
          <a:lstStyle/>
          <a:p>
            <a:pPr>
              <a:defRPr/>
            </a:pPr>
            <a:fld id="{0DA940F4-2900-4377-A725-F8EBF631B80C}" type="slidenum">
              <a:rPr lang="el-GR" smtClean="0"/>
              <a:pPr>
                <a:defRPr/>
              </a:pPr>
              <a:t>92</a:t>
            </a:fld>
            <a:endParaRPr lang="el-GR" dirty="0"/>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5652120" y="1600200"/>
            <a:ext cx="4608512" cy="301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91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50E64-273E-48C9-9C06-E070E550723B}"/>
              </a:ext>
            </a:extLst>
          </p:cNvPr>
          <p:cNvSpPr>
            <a:spLocks noGrp="1"/>
          </p:cNvSpPr>
          <p:nvPr>
            <p:ph type="title"/>
          </p:nvPr>
        </p:nvSpPr>
        <p:spPr/>
        <p:txBody>
          <a:bodyPr/>
          <a:lstStyle/>
          <a:p>
            <a:r>
              <a:rPr lang="en-US" dirty="0"/>
              <a:t>Simulcast SFU</a:t>
            </a:r>
            <a:endParaRPr lang="el-GR" dirty="0"/>
          </a:p>
        </p:txBody>
      </p:sp>
      <p:sp>
        <p:nvSpPr>
          <p:cNvPr id="3" name="Θέση περιεχομένου 2">
            <a:extLst>
              <a:ext uri="{FF2B5EF4-FFF2-40B4-BE49-F238E27FC236}">
                <a16:creationId xmlns:a16="http://schemas.microsoft.com/office/drawing/2014/main" id="{B121D1BD-3A16-47F4-8CBD-5DF10621CD18}"/>
              </a:ext>
            </a:extLst>
          </p:cNvPr>
          <p:cNvSpPr>
            <a:spLocks noGrp="1"/>
          </p:cNvSpPr>
          <p:nvPr>
            <p:ph idx="1"/>
          </p:nvPr>
        </p:nvSpPr>
        <p:spPr>
          <a:xfrm>
            <a:off x="369059" y="1169564"/>
            <a:ext cx="5194920" cy="4525963"/>
          </a:xfrm>
        </p:spPr>
        <p:txBody>
          <a:bodyPr/>
          <a:lstStyle/>
          <a:p>
            <a:pPr marL="0" indent="0">
              <a:buNone/>
            </a:pPr>
            <a:r>
              <a:rPr lang="el-GR" sz="1600" dirty="0"/>
              <a:t>Παράδειγμα: </a:t>
            </a:r>
          </a:p>
          <a:p>
            <a:pPr>
              <a:buFont typeface="+mj-lt"/>
              <a:buAutoNum type="arabicPeriod"/>
            </a:pPr>
            <a:r>
              <a:rPr lang="el-GR" sz="1600" dirty="0"/>
              <a:t>4 υπολογιστές-πελάτες που είναι συνδεδεμένοι σε μια ταυτόχρονη εκπομπή SFU από ένα </a:t>
            </a:r>
            <a:r>
              <a:rPr lang="el-GR" sz="1600" dirty="0" err="1"/>
              <a:t>ευρυζωνικό</a:t>
            </a:r>
            <a:r>
              <a:rPr lang="el-GR" sz="1600" dirty="0"/>
              <a:t> δίκτυο </a:t>
            </a:r>
          </a:p>
          <a:p>
            <a:pPr>
              <a:buFont typeface="+mj-lt"/>
              <a:buAutoNum type="arabicPeriod"/>
            </a:pPr>
            <a:r>
              <a:rPr lang="el-GR" sz="1600" dirty="0"/>
              <a:t>μία κινητή συσκευή συνδεδεμένη με 4G. </a:t>
            </a:r>
          </a:p>
          <a:p>
            <a:r>
              <a:rPr lang="el-GR" sz="1600" dirty="0"/>
              <a:t>Οι φορητοί υπολογιστές μεταδίδουν ροές </a:t>
            </a:r>
            <a:r>
              <a:rPr lang="el-GR" sz="1600" b="1" dirty="0"/>
              <a:t>υψηλής και χαμηλής ποιότητας</a:t>
            </a:r>
            <a:r>
              <a:rPr lang="el-GR" sz="1600" dirty="0"/>
              <a:t>, ενώ η κινητή συσκευή έχει μόνο αρκετό εύρος ζώνης για μετάδοση μίας ροής χαμηλής ποιότητας. </a:t>
            </a:r>
          </a:p>
          <a:p>
            <a:r>
              <a:rPr lang="el-GR" sz="1600" dirty="0"/>
              <a:t>Οι φορητοί υπολογιστές λαμβάνουν τρεις ροές υψηλής ποιότητας από το SFU, καθώς και μια ροή χαμηλής ποιότητας από την κινητή συσκευή. </a:t>
            </a:r>
          </a:p>
          <a:p>
            <a:r>
              <a:rPr lang="el-GR" sz="1600" dirty="0"/>
              <a:t>Οι χρήστες φορητών υπολογιστών απολαμβάνουν βίντεο υψηλής ποιότητας από τους</a:t>
            </a:r>
            <a:r>
              <a:rPr lang="en-US" sz="1600" dirty="0"/>
              <a:t> </a:t>
            </a:r>
            <a:r>
              <a:rPr lang="el-GR" sz="1600" dirty="0"/>
              <a:t>ομότιμους τους χωρίς να τιμωρούνται από τη σύνδεση χαμηλού εύρους ζώνης που χρησιμοποιείται από την κινητή συσκευή. </a:t>
            </a:r>
          </a:p>
          <a:p>
            <a:r>
              <a:rPr lang="el-GR" sz="1600" dirty="0"/>
              <a:t>Η κινητή συσκευή λαμβάνει μόνο χαμηλής ποιότητας ροές, ώστε να μην ξεπεράσει το διαθέσιμο εύρος ζώνης.</a:t>
            </a:r>
          </a:p>
        </p:txBody>
      </p:sp>
      <p:pic>
        <p:nvPicPr>
          <p:cNvPr id="5" name="Picture 2">
            <a:extLst>
              <a:ext uri="{FF2B5EF4-FFF2-40B4-BE49-F238E27FC236}">
                <a16:creationId xmlns:a16="http://schemas.microsoft.com/office/drawing/2014/main" id="{5B0BE012-F864-4D91-A90D-0430B1EDFD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7" r="5842"/>
          <a:stretch/>
        </p:blipFill>
        <p:spPr bwMode="auto">
          <a:xfrm>
            <a:off x="5561192" y="1417638"/>
            <a:ext cx="5059480" cy="33075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ύγραμμο βέλος σύνδεσης 6">
            <a:extLst>
              <a:ext uri="{FF2B5EF4-FFF2-40B4-BE49-F238E27FC236}">
                <a16:creationId xmlns:a16="http://schemas.microsoft.com/office/drawing/2014/main" id="{B00E2E61-07E3-477E-B212-D1A7C7DA55FC}"/>
              </a:ext>
            </a:extLst>
          </p:cNvPr>
          <p:cNvCxnSpPr/>
          <p:nvPr/>
        </p:nvCxnSpPr>
        <p:spPr>
          <a:xfrm>
            <a:off x="5940152" y="1916832"/>
            <a:ext cx="0" cy="74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CD8B4C-0F9A-4E7E-92C8-95851E302F25}"/>
              </a:ext>
            </a:extLst>
          </p:cNvPr>
          <p:cNvSpPr txBox="1"/>
          <p:nvPr/>
        </p:nvSpPr>
        <p:spPr>
          <a:xfrm>
            <a:off x="5561192" y="1162473"/>
            <a:ext cx="914400" cy="914400"/>
          </a:xfrm>
          <a:prstGeom prst="rect">
            <a:avLst/>
          </a:prstGeom>
        </p:spPr>
        <p:txBody>
          <a:bodyPr vert="horz" wrap="none" lIns="91440" tIns="45720" rIns="91440" bIns="45720" rtlCol="0" anchor="ctr">
            <a:normAutofit/>
          </a:bodyPr>
          <a:lstStyle/>
          <a:p>
            <a:r>
              <a:rPr lang="en-US" sz="1600" dirty="0"/>
              <a:t>Mobile </a:t>
            </a:r>
          </a:p>
          <a:p>
            <a:r>
              <a:rPr lang="en-US" sz="1600" dirty="0"/>
              <a:t>device</a:t>
            </a:r>
            <a:endParaRPr lang="el-GR" sz="1600" dirty="0"/>
          </a:p>
        </p:txBody>
      </p:sp>
    </p:spTree>
    <p:extLst>
      <p:ext uri="{BB962C8B-B14F-4D97-AF65-F5344CB8AC3E}">
        <p14:creationId xmlns:p14="http://schemas.microsoft.com/office/powerpoint/2010/main" val="3596047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CEA2B-2F8D-438A-AAA9-173809A75C63}"/>
              </a:ext>
            </a:extLst>
          </p:cNvPr>
          <p:cNvSpPr>
            <a:spLocks noGrp="1"/>
          </p:cNvSpPr>
          <p:nvPr>
            <p:ph type="title"/>
          </p:nvPr>
        </p:nvSpPr>
        <p:spPr/>
        <p:txBody>
          <a:bodyPr/>
          <a:lstStyle/>
          <a:p>
            <a:r>
              <a:rPr lang="en-US" dirty="0"/>
              <a:t>MCU vs. SFU vs. Mesh</a:t>
            </a:r>
            <a:endParaRPr lang="el-GR" dirty="0"/>
          </a:p>
        </p:txBody>
      </p:sp>
      <p:sp>
        <p:nvSpPr>
          <p:cNvPr id="3" name="Θέση περιεχομένου 2">
            <a:extLst>
              <a:ext uri="{FF2B5EF4-FFF2-40B4-BE49-F238E27FC236}">
                <a16:creationId xmlns:a16="http://schemas.microsoft.com/office/drawing/2014/main" id="{97D70A6A-15D1-4A4D-80B6-3E7BF94FE44A}"/>
              </a:ext>
            </a:extLst>
          </p:cNvPr>
          <p:cNvSpPr>
            <a:spLocks noGrp="1"/>
          </p:cNvSpPr>
          <p:nvPr>
            <p:ph idx="1"/>
          </p:nvPr>
        </p:nvSpPr>
        <p:spPr>
          <a:xfrm>
            <a:off x="464913" y="1449785"/>
            <a:ext cx="8229600" cy="4242196"/>
          </a:xfrm>
        </p:spPr>
        <p:txBody>
          <a:bodyPr/>
          <a:lstStyle/>
          <a:p>
            <a:r>
              <a:rPr lang="el-GR" sz="2000" dirty="0"/>
              <a:t>Ενώ υπάρχουν πολλές αντισταθμίσεις σε κάθε προσέγγιση για τη δημιουργία μιας υπηρεσίας διασκέψεων </a:t>
            </a:r>
            <a:r>
              <a:rPr lang="el-GR" sz="2000" dirty="0" err="1"/>
              <a:t>WebRTC</a:t>
            </a:r>
            <a:r>
              <a:rPr lang="el-GR" sz="2000" dirty="0"/>
              <a:t>, οι SFU έχουν γίνει η προτιμώμενη μέθοδος για προγραμματιστές. </a:t>
            </a:r>
          </a:p>
          <a:p>
            <a:r>
              <a:rPr lang="el-GR" sz="2000" dirty="0"/>
              <a:t>Η παρακάτω σύγκριση δείχνει πώς η SFU επιτυγχάνει μια συναρπαστική ισορροπία μεταξύ των εναλλακτικών.</a:t>
            </a:r>
          </a:p>
          <a:p>
            <a:endParaRPr lang="el-GR" sz="2000" dirty="0"/>
          </a:p>
        </p:txBody>
      </p:sp>
      <p:graphicFrame>
        <p:nvGraphicFramePr>
          <p:cNvPr id="5" name="Πίνακας 5">
            <a:extLst>
              <a:ext uri="{FF2B5EF4-FFF2-40B4-BE49-F238E27FC236}">
                <a16:creationId xmlns:a16="http://schemas.microsoft.com/office/drawing/2014/main" id="{2343F68D-4A9F-4769-A24D-F94C12CDD612}"/>
              </a:ext>
            </a:extLst>
          </p:cNvPr>
          <p:cNvGraphicFramePr>
            <a:graphicFrameLocks noGrp="1"/>
          </p:cNvGraphicFramePr>
          <p:nvPr>
            <p:extLst>
              <p:ext uri="{D42A27DB-BD31-4B8C-83A1-F6EECF244321}">
                <p14:modId xmlns:p14="http://schemas.microsoft.com/office/powerpoint/2010/main" val="1654916038"/>
              </p:ext>
            </p:extLst>
          </p:nvPr>
        </p:nvGraphicFramePr>
        <p:xfrm>
          <a:off x="1007604" y="3337397"/>
          <a:ext cx="7128792" cy="296672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1023677551"/>
                    </a:ext>
                  </a:extLst>
                </a:gridCol>
                <a:gridCol w="1656184">
                  <a:extLst>
                    <a:ext uri="{9D8B030D-6E8A-4147-A177-3AD203B41FA5}">
                      <a16:colId xmlns:a16="http://schemas.microsoft.com/office/drawing/2014/main" val="3788677130"/>
                    </a:ext>
                  </a:extLst>
                </a:gridCol>
                <a:gridCol w="1440160">
                  <a:extLst>
                    <a:ext uri="{9D8B030D-6E8A-4147-A177-3AD203B41FA5}">
                      <a16:colId xmlns:a16="http://schemas.microsoft.com/office/drawing/2014/main" val="497551326"/>
                    </a:ext>
                  </a:extLst>
                </a:gridCol>
                <a:gridCol w="1296144">
                  <a:extLst>
                    <a:ext uri="{9D8B030D-6E8A-4147-A177-3AD203B41FA5}">
                      <a16:colId xmlns:a16="http://schemas.microsoft.com/office/drawing/2014/main" val="2197412822"/>
                    </a:ext>
                  </a:extLst>
                </a:gridCol>
              </a:tblGrid>
              <a:tr h="370840">
                <a:tc>
                  <a:txBody>
                    <a:bodyPr/>
                    <a:lstStyle/>
                    <a:p>
                      <a:endParaRPr lang="el-GR" dirty="0"/>
                    </a:p>
                  </a:txBody>
                  <a:tcPr/>
                </a:tc>
                <a:tc>
                  <a:txBody>
                    <a:bodyPr/>
                    <a:lstStyle/>
                    <a:p>
                      <a:pPr algn="ctr"/>
                      <a:r>
                        <a:rPr lang="el-GR" sz="1800" dirty="0" err="1"/>
                        <a:t>Simulcast</a:t>
                      </a:r>
                      <a:r>
                        <a:rPr lang="el-GR" sz="1800" dirty="0"/>
                        <a:t> SFU </a:t>
                      </a:r>
                      <a:endParaRPr lang="el-GR" dirty="0"/>
                    </a:p>
                  </a:txBody>
                  <a:tcPr/>
                </a:tc>
                <a:tc>
                  <a:txBody>
                    <a:bodyPr/>
                    <a:lstStyle/>
                    <a:p>
                      <a:pPr algn="ctr"/>
                      <a:r>
                        <a:rPr lang="el-GR" sz="1800" dirty="0"/>
                        <a:t>MCU</a:t>
                      </a:r>
                      <a:endParaRPr lang="el-G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err="1"/>
                        <a:t>Peer</a:t>
                      </a:r>
                      <a:endParaRPr lang="el-GR" dirty="0"/>
                    </a:p>
                  </a:txBody>
                  <a:tcPr/>
                </a:tc>
                <a:extLst>
                  <a:ext uri="{0D108BD9-81ED-4DB2-BD59-A6C34878D82A}">
                    <a16:rowId xmlns:a16="http://schemas.microsoft.com/office/drawing/2014/main" val="2612356287"/>
                  </a:ext>
                </a:extLst>
              </a:tr>
              <a:tr h="370840">
                <a:tc>
                  <a:txBody>
                    <a:bodyPr/>
                    <a:lstStyle/>
                    <a:p>
                      <a:r>
                        <a:rPr lang="el-GR" sz="1800" dirty="0"/>
                        <a:t>Κόστος υποδομής </a:t>
                      </a:r>
                      <a:endParaRPr lang="el-GR" dirty="0"/>
                    </a:p>
                  </a:txBody>
                  <a:tcPr/>
                </a:tc>
                <a:tc>
                  <a:txBody>
                    <a:bodyPr/>
                    <a:lstStyle/>
                    <a:p>
                      <a:pPr algn="ctr"/>
                      <a:r>
                        <a:rPr lang="el-GR"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a:t>
                      </a:r>
                    </a:p>
                  </a:txBody>
                  <a:tcPr/>
                </a:tc>
                <a:tc>
                  <a:txBody>
                    <a:bodyPr/>
                    <a:lstStyle/>
                    <a:p>
                      <a:pPr algn="ctr"/>
                      <a:r>
                        <a:rPr lang="el-GR" dirty="0"/>
                        <a:t>-</a:t>
                      </a:r>
                    </a:p>
                  </a:txBody>
                  <a:tcPr/>
                </a:tc>
                <a:extLst>
                  <a:ext uri="{0D108BD9-81ED-4DB2-BD59-A6C34878D82A}">
                    <a16:rowId xmlns:a16="http://schemas.microsoft.com/office/drawing/2014/main" val="1349697455"/>
                  </a:ext>
                </a:extLst>
              </a:tr>
              <a:tr h="370840">
                <a:tc>
                  <a:txBody>
                    <a:bodyPr/>
                    <a:lstStyle/>
                    <a:p>
                      <a:r>
                        <a:rPr lang="el-GR" dirty="0"/>
                        <a:t>Κλιμάκωση</a:t>
                      </a:r>
                    </a:p>
                  </a:txBody>
                  <a:tcPr/>
                </a:tc>
                <a:tc>
                  <a:txBody>
                    <a:bodyPr/>
                    <a:lstStyle/>
                    <a:p>
                      <a:pPr algn="ctr"/>
                      <a:r>
                        <a:rPr lang="el-GR" sz="1800" dirty="0"/>
                        <a:t>Υψηλή</a:t>
                      </a:r>
                      <a:endParaRPr lang="el-GR" dirty="0"/>
                    </a:p>
                  </a:txBody>
                  <a:tcPr/>
                </a:tc>
                <a:tc>
                  <a:txBody>
                    <a:bodyPr/>
                    <a:lstStyle/>
                    <a:p>
                      <a:pPr algn="ctr"/>
                      <a:r>
                        <a:rPr lang="el-GR" sz="1800" dirty="0"/>
                        <a:t>μεσαία</a:t>
                      </a:r>
                      <a:endParaRPr lang="el-GR" dirty="0"/>
                    </a:p>
                  </a:txBody>
                  <a:tcPr/>
                </a:tc>
                <a:tc>
                  <a:txBody>
                    <a:bodyPr/>
                    <a:lstStyle/>
                    <a:p>
                      <a:pPr algn="ctr"/>
                      <a:r>
                        <a:rPr lang="el-GR" sz="1800" dirty="0"/>
                        <a:t> χαμηλή </a:t>
                      </a:r>
                      <a:endParaRPr lang="el-GR" dirty="0"/>
                    </a:p>
                  </a:txBody>
                  <a:tcPr/>
                </a:tc>
                <a:extLst>
                  <a:ext uri="{0D108BD9-81ED-4DB2-BD59-A6C34878D82A}">
                    <a16:rowId xmlns:a16="http://schemas.microsoft.com/office/drawing/2014/main" val="478684169"/>
                  </a:ext>
                </a:extLst>
              </a:tr>
              <a:tr h="370840">
                <a:tc>
                  <a:txBody>
                    <a:bodyPr/>
                    <a:lstStyle/>
                    <a:p>
                      <a:r>
                        <a:rPr lang="el-GR" sz="1800" dirty="0"/>
                        <a:t>Εύρος ζώνης πελάτη </a:t>
                      </a:r>
                      <a:endParaRPr lang="el-GR" dirty="0"/>
                    </a:p>
                  </a:txBody>
                  <a:tcPr/>
                </a:tc>
                <a:tc>
                  <a:txBody>
                    <a:bodyPr/>
                    <a:lstStyle/>
                    <a:p>
                      <a:pPr algn="ctr"/>
                      <a:r>
                        <a:rPr lang="el-GR" dirty="0"/>
                        <a:t>Μεσαίο</a:t>
                      </a:r>
                    </a:p>
                  </a:txBody>
                  <a:tcPr/>
                </a:tc>
                <a:tc>
                  <a:txBody>
                    <a:bodyPr/>
                    <a:lstStyle/>
                    <a:p>
                      <a:pPr algn="ctr"/>
                      <a:r>
                        <a:rPr lang="el-GR" dirty="0"/>
                        <a:t>Χαμηλό</a:t>
                      </a:r>
                    </a:p>
                  </a:txBody>
                  <a:tcPr/>
                </a:tc>
                <a:tc>
                  <a:txBody>
                    <a:bodyPr/>
                    <a:lstStyle/>
                    <a:p>
                      <a:pPr algn="ctr"/>
                      <a:r>
                        <a:rPr lang="el-GR" dirty="0"/>
                        <a:t>Υψηλό</a:t>
                      </a:r>
                    </a:p>
                  </a:txBody>
                  <a:tcPr/>
                </a:tc>
                <a:extLst>
                  <a:ext uri="{0D108BD9-81ED-4DB2-BD59-A6C34878D82A}">
                    <a16:rowId xmlns:a16="http://schemas.microsoft.com/office/drawing/2014/main" val="1939716789"/>
                  </a:ext>
                </a:extLst>
              </a:tr>
              <a:tr h="370840">
                <a:tc>
                  <a:txBody>
                    <a:bodyPr/>
                    <a:lstStyle/>
                    <a:p>
                      <a:r>
                        <a:rPr lang="el-GR" sz="1800" dirty="0"/>
                        <a:t>Φόρτος CPU πελάτη</a:t>
                      </a:r>
                      <a:endParaRPr lang="el-GR" dirty="0"/>
                    </a:p>
                  </a:txBody>
                  <a:tcPr/>
                </a:tc>
                <a:tc>
                  <a:txBody>
                    <a:bodyPr/>
                    <a:lstStyle/>
                    <a:p>
                      <a:pPr algn="ctr"/>
                      <a:r>
                        <a:rPr lang="el-GR" dirty="0"/>
                        <a:t>Μεσαίο</a:t>
                      </a:r>
                    </a:p>
                  </a:txBody>
                  <a:tcPr/>
                </a:tc>
                <a:tc>
                  <a:txBody>
                    <a:bodyPr/>
                    <a:lstStyle/>
                    <a:p>
                      <a:pPr algn="ctr"/>
                      <a:r>
                        <a:rPr lang="el-GR" dirty="0"/>
                        <a:t>Χαμηλό</a:t>
                      </a:r>
                    </a:p>
                  </a:txBody>
                  <a:tcPr/>
                </a:tc>
                <a:tc>
                  <a:txBody>
                    <a:bodyPr/>
                    <a:lstStyle/>
                    <a:p>
                      <a:pPr algn="ctr"/>
                      <a:r>
                        <a:rPr lang="el-GR" dirty="0"/>
                        <a:t>Υψηλό</a:t>
                      </a:r>
                    </a:p>
                  </a:txBody>
                  <a:tcPr/>
                </a:tc>
                <a:extLst>
                  <a:ext uri="{0D108BD9-81ED-4DB2-BD59-A6C34878D82A}">
                    <a16:rowId xmlns:a16="http://schemas.microsoft.com/office/drawing/2014/main" val="4100629367"/>
                  </a:ext>
                </a:extLst>
              </a:tr>
              <a:tr h="370840">
                <a:tc>
                  <a:txBody>
                    <a:bodyPr/>
                    <a:lstStyle/>
                    <a:p>
                      <a:r>
                        <a:rPr lang="el-GR" dirty="0"/>
                        <a:t>Φόρτος </a:t>
                      </a:r>
                      <a:r>
                        <a:rPr lang="en-US" dirty="0"/>
                        <a:t>CPU </a:t>
                      </a:r>
                      <a:r>
                        <a:rPr lang="el-GR" dirty="0"/>
                        <a:t>διακομιστή</a:t>
                      </a:r>
                    </a:p>
                  </a:txBody>
                  <a:tcPr/>
                </a:tc>
                <a:tc>
                  <a:txBody>
                    <a:bodyPr/>
                    <a:lstStyle/>
                    <a:p>
                      <a:pPr algn="ctr"/>
                      <a:r>
                        <a:rPr lang="el-GR" dirty="0"/>
                        <a:t>Μεσαίο</a:t>
                      </a:r>
                    </a:p>
                  </a:txBody>
                  <a:tcPr/>
                </a:tc>
                <a:tc>
                  <a:txBody>
                    <a:bodyPr/>
                    <a:lstStyle/>
                    <a:p>
                      <a:pPr algn="ctr"/>
                      <a:r>
                        <a:rPr lang="el-GR" dirty="0"/>
                        <a:t>Υψηλό</a:t>
                      </a:r>
                    </a:p>
                  </a:txBody>
                  <a:tcPr/>
                </a:tc>
                <a:tc>
                  <a:txBody>
                    <a:bodyPr/>
                    <a:lstStyle/>
                    <a:p>
                      <a:pPr algn="ctr"/>
                      <a:r>
                        <a:rPr lang="el-GR" dirty="0"/>
                        <a:t>Ν/Α</a:t>
                      </a:r>
                    </a:p>
                  </a:txBody>
                  <a:tcPr/>
                </a:tc>
                <a:extLst>
                  <a:ext uri="{0D108BD9-81ED-4DB2-BD59-A6C34878D82A}">
                    <a16:rowId xmlns:a16="http://schemas.microsoft.com/office/drawing/2014/main" val="2967042944"/>
                  </a:ext>
                </a:extLst>
              </a:tr>
              <a:tr h="370840">
                <a:tc>
                  <a:txBody>
                    <a:bodyPr/>
                    <a:lstStyle/>
                    <a:p>
                      <a:r>
                        <a:rPr lang="el-GR" dirty="0"/>
                        <a:t>Καθυστέρηση</a:t>
                      </a:r>
                    </a:p>
                  </a:txBody>
                  <a:tcPr/>
                </a:tc>
                <a:tc>
                  <a:txBody>
                    <a:bodyPr/>
                    <a:lstStyle/>
                    <a:p>
                      <a:pPr algn="ctr"/>
                      <a:r>
                        <a:rPr lang="el-GR" dirty="0"/>
                        <a:t>Μεσαία</a:t>
                      </a:r>
                    </a:p>
                  </a:txBody>
                  <a:tcPr/>
                </a:tc>
                <a:tc>
                  <a:txBody>
                    <a:bodyPr/>
                    <a:lstStyle/>
                    <a:p>
                      <a:pPr algn="ctr"/>
                      <a:r>
                        <a:rPr lang="el-GR" dirty="0"/>
                        <a:t>Υψηλή</a:t>
                      </a:r>
                    </a:p>
                  </a:txBody>
                  <a:tcPr/>
                </a:tc>
                <a:tc>
                  <a:txBody>
                    <a:bodyPr/>
                    <a:lstStyle/>
                    <a:p>
                      <a:pPr algn="ctr"/>
                      <a:r>
                        <a:rPr lang="el-GR" dirty="0"/>
                        <a:t>Χαμηλή</a:t>
                      </a:r>
                    </a:p>
                  </a:txBody>
                  <a:tcPr/>
                </a:tc>
                <a:extLst>
                  <a:ext uri="{0D108BD9-81ED-4DB2-BD59-A6C34878D82A}">
                    <a16:rowId xmlns:a16="http://schemas.microsoft.com/office/drawing/2014/main" val="3350928857"/>
                  </a:ext>
                </a:extLst>
              </a:tr>
              <a:tr h="370840">
                <a:tc>
                  <a:txBody>
                    <a:bodyPr/>
                    <a:lstStyle/>
                    <a:p>
                      <a:r>
                        <a:rPr lang="el-GR" sz="1800" dirty="0"/>
                        <a:t>Ευελιξία παρουσίασης </a:t>
                      </a:r>
                      <a:endParaRPr lang="el-GR" dirty="0"/>
                    </a:p>
                  </a:txBody>
                  <a:tcPr/>
                </a:tc>
                <a:tc>
                  <a:txBody>
                    <a:bodyPr/>
                    <a:lstStyle/>
                    <a:p>
                      <a:pPr algn="ctr"/>
                      <a:r>
                        <a:rPr lang="el-GR" sz="1800" dirty="0"/>
                        <a:t>Υψηλή</a:t>
                      </a:r>
                      <a:endParaRPr lang="el-GR" dirty="0"/>
                    </a:p>
                  </a:txBody>
                  <a:tcPr/>
                </a:tc>
                <a:tc>
                  <a:txBody>
                    <a:bodyPr/>
                    <a:lstStyle/>
                    <a:p>
                      <a:pPr algn="ctr"/>
                      <a:r>
                        <a:rPr lang="el-GR" sz="1800" dirty="0"/>
                        <a:t>Καμία </a:t>
                      </a:r>
                      <a:endParaRPr lang="el-GR" dirty="0"/>
                    </a:p>
                  </a:txBody>
                  <a:tcPr/>
                </a:tc>
                <a:tc>
                  <a:txBody>
                    <a:bodyPr/>
                    <a:lstStyle/>
                    <a:p>
                      <a:pPr algn="ctr"/>
                      <a:r>
                        <a:rPr lang="el-GR" sz="1800" dirty="0"/>
                        <a:t>Υψηλή</a:t>
                      </a:r>
                      <a:endParaRPr lang="el-GR" dirty="0"/>
                    </a:p>
                  </a:txBody>
                  <a:tcPr/>
                </a:tc>
                <a:extLst>
                  <a:ext uri="{0D108BD9-81ED-4DB2-BD59-A6C34878D82A}">
                    <a16:rowId xmlns:a16="http://schemas.microsoft.com/office/drawing/2014/main" val="1437580073"/>
                  </a:ext>
                </a:extLst>
              </a:tr>
            </a:tbl>
          </a:graphicData>
        </a:graphic>
      </p:graphicFrame>
    </p:spTree>
    <p:extLst>
      <p:ext uri="{BB962C8B-B14F-4D97-AF65-F5344CB8AC3E}">
        <p14:creationId xmlns:p14="http://schemas.microsoft.com/office/powerpoint/2010/main" val="37431593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9EF27A-27E2-4216-B07E-A00E288CD5DB}"/>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1A3055BA-0031-4814-89C5-3C93A87A2664}"/>
              </a:ext>
            </a:extLst>
          </p:cNvPr>
          <p:cNvSpPr>
            <a:spLocks noGrp="1"/>
          </p:cNvSpPr>
          <p:nvPr>
            <p:ph idx="1"/>
          </p:nvPr>
        </p:nvSpPr>
        <p:spPr/>
        <p:txBody>
          <a:bodyPr/>
          <a:lstStyle/>
          <a:p>
            <a:r>
              <a:rPr lang="el-GR" sz="2800" dirty="0"/>
              <a:t>Έχετε κληθεί να προτείνετε μία λύση για τη χρήση υπηρεσιών τηλεδιάσκεψης στην Πρωτοβάθμια και Δευτεροβάθμια Εκπαίδευση.</a:t>
            </a:r>
          </a:p>
          <a:p>
            <a:r>
              <a:rPr lang="el-GR" sz="2800" dirty="0"/>
              <a:t>Υπάρχουν 3 σενάρια τηλεδιάσκεψης:</a:t>
            </a:r>
          </a:p>
          <a:p>
            <a:pPr marL="857250" lvl="1" indent="-457200"/>
            <a:r>
              <a:rPr lang="el-GR" sz="2400" dirty="0"/>
              <a:t>Α. Μόνο ο εκπαιδευτής μεταδίδει βίντεο και ήχο συνεχώς, οι μαθητές λαμβάνουν μόνο.</a:t>
            </a:r>
          </a:p>
          <a:p>
            <a:pPr marL="857250" lvl="1" indent="-457200"/>
            <a:r>
              <a:rPr lang="el-GR" sz="2400" dirty="0"/>
              <a:t>Β. Μεταδίδουν συνεχώς (βίντεο και ήχο) ο εκπαιδευτής και ένας μόνο μαθητής.</a:t>
            </a:r>
          </a:p>
          <a:p>
            <a:pPr marL="857250" lvl="1" indent="-457200"/>
            <a:r>
              <a:rPr lang="el-GR" sz="2400" dirty="0"/>
              <a:t>Γ. Μεταδίδουν συνεχώς (βίντεο και ήχο) όλοι οι συμμετέχοντες.</a:t>
            </a:r>
          </a:p>
        </p:txBody>
      </p:sp>
      <p:sp>
        <p:nvSpPr>
          <p:cNvPr id="4" name="Θέση αριθμού διαφάνειας 3">
            <a:extLst>
              <a:ext uri="{FF2B5EF4-FFF2-40B4-BE49-F238E27FC236}">
                <a16:creationId xmlns:a16="http://schemas.microsoft.com/office/drawing/2014/main" id="{321AFAB3-C879-46A9-849C-37FFA765F9E2}"/>
              </a:ext>
            </a:extLst>
          </p:cNvPr>
          <p:cNvSpPr>
            <a:spLocks noGrp="1"/>
          </p:cNvSpPr>
          <p:nvPr>
            <p:ph type="sldNum" sz="quarter" idx="10"/>
          </p:nvPr>
        </p:nvSpPr>
        <p:spPr/>
        <p:txBody>
          <a:bodyPr/>
          <a:lstStyle/>
          <a:p>
            <a:pPr>
              <a:defRPr/>
            </a:pPr>
            <a:fld id="{0DA940F4-2900-4377-A725-F8EBF631B80C}" type="slidenum">
              <a:rPr lang="el-GR" smtClean="0"/>
              <a:pPr>
                <a:defRPr/>
              </a:pPr>
              <a:t>95</a:t>
            </a:fld>
            <a:endParaRPr lang="el-GR" dirty="0"/>
          </a:p>
        </p:txBody>
      </p:sp>
    </p:spTree>
    <p:extLst>
      <p:ext uri="{BB962C8B-B14F-4D97-AF65-F5344CB8AC3E}">
        <p14:creationId xmlns:p14="http://schemas.microsoft.com/office/powerpoint/2010/main" val="35164458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7F6FD09-A0F3-44DF-876D-E942AD9413D4}"/>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DE73B5AE-D9EF-43F7-BD3E-27C3D7E67898}"/>
              </a:ext>
            </a:extLst>
          </p:cNvPr>
          <p:cNvSpPr>
            <a:spLocks noGrp="1"/>
          </p:cNvSpPr>
          <p:nvPr>
            <p:ph sz="half" idx="1"/>
          </p:nvPr>
        </p:nvSpPr>
        <p:spPr/>
        <p:txBody>
          <a:bodyPr/>
          <a:lstStyle/>
          <a:p>
            <a:pPr marL="0" indent="0" algn="just">
              <a:lnSpc>
                <a:spcPct val="150000"/>
              </a:lnSpc>
              <a:spcBef>
                <a:spcPts val="600"/>
              </a:spcBef>
              <a:spcAft>
                <a:spcPts val="600"/>
              </a:spcAft>
              <a:buNone/>
            </a:pPr>
            <a:r>
              <a:rPr lang="el-GR" sz="1800" dirty="0">
                <a:latin typeface="Arial" panose="020B0604020202020204" pitchFamily="34" charset="0"/>
                <a:ea typeface="Calibri" panose="020F0502020204030204" pitchFamily="34" charset="0"/>
              </a:rPr>
              <a:t>Πλήθος </a:t>
            </a:r>
            <a:r>
              <a:rPr lang="el-GR" sz="1800" dirty="0">
                <a:effectLst/>
                <a:latin typeface="Arial" panose="020B0604020202020204" pitchFamily="34" charset="0"/>
                <a:ea typeface="Calibri" panose="020F0502020204030204" pitchFamily="34" charset="0"/>
              </a:rPr>
              <a:t>μαθητών ανά βαθμίδα εκπαίδευσης τα οποία και είναι:</a:t>
            </a:r>
          </a:p>
          <a:p>
            <a:pPr marL="342900" lvl="0" indent="-342900" algn="just">
              <a:lnSpc>
                <a:spcPct val="150000"/>
              </a:lnSpc>
              <a:spcBef>
                <a:spcPts val="600"/>
              </a:spcBef>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Πρωτοβάθμια</a:t>
            </a:r>
          </a:p>
          <a:p>
            <a:pPr lvl="1" indent="-342900" algn="just">
              <a:lnSpc>
                <a:spcPct val="150000"/>
              </a:lnSpc>
              <a:spcBef>
                <a:spcPts val="600"/>
              </a:spcBef>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Νηπιαγωγεία     155.090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Δημοτικά            567.880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Επιμέρους σύνολο: 722.970</a:t>
            </a:r>
          </a:p>
          <a:p>
            <a:pPr marL="342900" lvl="0" indent="-342900" algn="just">
              <a:lnSpc>
                <a:spcPct val="150000"/>
              </a:lnSpc>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Δευτεροβάθμια</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Γυμνάσια            325.850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Λύκεια                 203.940</a:t>
            </a:r>
          </a:p>
          <a:p>
            <a:pPr lvl="1" indent="-342900" algn="just">
              <a:lnSpc>
                <a:spcPct val="150000"/>
              </a:lnSpc>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ΕΠΑΛ                    108.000</a:t>
            </a:r>
          </a:p>
          <a:p>
            <a:pPr lvl="1" indent="-342900" algn="just">
              <a:lnSpc>
                <a:spcPct val="150000"/>
              </a:lnSpc>
              <a:spcAft>
                <a:spcPts val="600"/>
              </a:spcAft>
              <a:buFont typeface="Symbol" panose="05050102010706020507" pitchFamily="18" charset="2"/>
              <a:buChar char=""/>
            </a:pPr>
            <a:r>
              <a:rPr lang="el-GR" sz="1400" dirty="0">
                <a:effectLst/>
                <a:latin typeface="Arial" panose="020B0604020202020204" pitchFamily="34" charset="0"/>
                <a:ea typeface="Calibri" panose="020F0502020204030204" pitchFamily="34" charset="0"/>
              </a:rPr>
              <a:t>Επιμέρους σύνολο: 637.790</a:t>
            </a:r>
          </a:p>
        </p:txBody>
      </p:sp>
      <p:sp>
        <p:nvSpPr>
          <p:cNvPr id="6" name="Θέση περιεχομένου 5">
            <a:extLst>
              <a:ext uri="{FF2B5EF4-FFF2-40B4-BE49-F238E27FC236}">
                <a16:creationId xmlns:a16="http://schemas.microsoft.com/office/drawing/2014/main" id="{693E65D5-E135-450D-A523-1E62F70C4C9B}"/>
              </a:ext>
            </a:extLst>
          </p:cNvPr>
          <p:cNvSpPr>
            <a:spLocks noGrp="1"/>
          </p:cNvSpPr>
          <p:nvPr>
            <p:ph sz="half" idx="2"/>
          </p:nvPr>
        </p:nvSpPr>
        <p:spPr>
          <a:xfrm>
            <a:off x="4648202" y="1700808"/>
            <a:ext cx="4038600" cy="4425355"/>
          </a:xfrm>
        </p:spPr>
        <p:txBody>
          <a:bodyPr/>
          <a:lstStyle/>
          <a:p>
            <a:pPr marL="0" indent="0" algn="just">
              <a:lnSpc>
                <a:spcPct val="150000"/>
              </a:lnSpc>
              <a:spcBef>
                <a:spcPts val="600"/>
              </a:spcBef>
              <a:spcAft>
                <a:spcPts val="600"/>
              </a:spcAft>
              <a:buNone/>
            </a:pPr>
            <a:r>
              <a:rPr lang="el-GR" sz="1800" dirty="0">
                <a:effectLst/>
                <a:latin typeface="Arial" panose="020B0604020202020204" pitchFamily="34" charset="0"/>
                <a:ea typeface="Calibri" panose="020F0502020204030204" pitchFamily="34" charset="0"/>
              </a:rPr>
              <a:t>Πλήθος εκπαιδευτικών:</a:t>
            </a:r>
          </a:p>
          <a:p>
            <a:pPr marL="342900" lvl="0" indent="-342900" algn="just">
              <a:lnSpc>
                <a:spcPct val="150000"/>
              </a:lnSpc>
              <a:spcBef>
                <a:spcPts val="600"/>
              </a:spcBef>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Πρωτοβάθμια                83.300</a:t>
            </a:r>
          </a:p>
          <a:p>
            <a:pPr marL="342900" lvl="0" indent="-342900" algn="just">
              <a:lnSpc>
                <a:spcPct val="150000"/>
              </a:lnSpc>
              <a:spcAft>
                <a:spcPts val="60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Δευτεροβάθμια             74.600</a:t>
            </a:r>
          </a:p>
          <a:p>
            <a:endParaRPr lang="el-GR" dirty="0"/>
          </a:p>
          <a:p>
            <a:pPr marL="0" indent="0">
              <a:buNone/>
            </a:pPr>
            <a:r>
              <a:rPr lang="el-GR" dirty="0"/>
              <a:t>Πρόγραμμα χρήσης</a:t>
            </a:r>
          </a:p>
          <a:p>
            <a:r>
              <a:rPr lang="el-GR" sz="2000" dirty="0"/>
              <a:t>Η δευτεροβάθμια χρησιμοποιεί την υπηρεσία 8.30 – 13.15</a:t>
            </a:r>
          </a:p>
          <a:p>
            <a:r>
              <a:rPr lang="el-GR" sz="2000" dirty="0"/>
              <a:t>Η πρωτοβάθμια 14:15 – 17:00</a:t>
            </a:r>
          </a:p>
        </p:txBody>
      </p:sp>
      <p:sp>
        <p:nvSpPr>
          <p:cNvPr id="4" name="Θέση αριθμού διαφάνειας 3">
            <a:extLst>
              <a:ext uri="{FF2B5EF4-FFF2-40B4-BE49-F238E27FC236}">
                <a16:creationId xmlns:a16="http://schemas.microsoft.com/office/drawing/2014/main" id="{8E6B20FD-4CBD-4E91-8E53-AD3A3E1230F6}"/>
              </a:ext>
            </a:extLst>
          </p:cNvPr>
          <p:cNvSpPr>
            <a:spLocks noGrp="1"/>
          </p:cNvSpPr>
          <p:nvPr>
            <p:ph type="sldNum" sz="quarter" idx="10"/>
          </p:nvPr>
        </p:nvSpPr>
        <p:spPr/>
        <p:txBody>
          <a:bodyPr/>
          <a:lstStyle/>
          <a:p>
            <a:pPr>
              <a:defRPr/>
            </a:pPr>
            <a:fld id="{0DA940F4-2900-4377-A725-F8EBF631B80C}" type="slidenum">
              <a:rPr lang="el-GR" smtClean="0"/>
              <a:pPr>
                <a:defRPr/>
              </a:pPr>
              <a:t>96</a:t>
            </a:fld>
            <a:endParaRPr lang="el-GR" dirty="0"/>
          </a:p>
        </p:txBody>
      </p:sp>
    </p:spTree>
    <p:extLst>
      <p:ext uri="{BB962C8B-B14F-4D97-AF65-F5344CB8AC3E}">
        <p14:creationId xmlns:p14="http://schemas.microsoft.com/office/powerpoint/2010/main" val="40089603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D97A4D-00C6-4AD5-AAC3-1BF91D3221D5}"/>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94B12568-DA08-4247-B8FD-B112EA1EC716}"/>
              </a:ext>
            </a:extLst>
          </p:cNvPr>
          <p:cNvSpPr>
            <a:spLocks noGrp="1"/>
          </p:cNvSpPr>
          <p:nvPr>
            <p:ph idx="1"/>
          </p:nvPr>
        </p:nvSpPr>
        <p:spPr/>
        <p:txBody>
          <a:bodyPr/>
          <a:lstStyle/>
          <a:p>
            <a:r>
              <a:rPr lang="el-GR" dirty="0"/>
              <a:t>Θεωρείστε ότι ο ρυθμός μετάδοσης βίντεο και ήχου του εκάστοτε</a:t>
            </a:r>
            <a:endParaRPr lang="en-US" dirty="0"/>
          </a:p>
          <a:p>
            <a:pPr lvl="1"/>
            <a:r>
              <a:rPr lang="el-GR" dirty="0"/>
              <a:t>εκπαιδευτικού είναι </a:t>
            </a:r>
            <a:r>
              <a:rPr lang="el-GR" b="1" dirty="0"/>
              <a:t>600 </a:t>
            </a:r>
            <a:r>
              <a:rPr lang="en-US" b="1" dirty="0"/>
              <a:t>kbps</a:t>
            </a:r>
            <a:endParaRPr lang="el-GR" b="1" dirty="0"/>
          </a:p>
          <a:p>
            <a:pPr lvl="1"/>
            <a:r>
              <a:rPr lang="el-GR" dirty="0"/>
              <a:t>Μαθητή είναι </a:t>
            </a:r>
            <a:r>
              <a:rPr lang="el-GR" b="1" dirty="0"/>
              <a:t>233 </a:t>
            </a:r>
            <a:r>
              <a:rPr lang="en-US" b="1" dirty="0"/>
              <a:t>kbps</a:t>
            </a:r>
            <a:endParaRPr lang="el-GR" b="1" dirty="0"/>
          </a:p>
        </p:txBody>
      </p:sp>
      <p:sp>
        <p:nvSpPr>
          <p:cNvPr id="4" name="Θέση αριθμού διαφάνειας 3">
            <a:extLst>
              <a:ext uri="{FF2B5EF4-FFF2-40B4-BE49-F238E27FC236}">
                <a16:creationId xmlns:a16="http://schemas.microsoft.com/office/drawing/2014/main" id="{6A5A3ECA-8DDD-4C4F-BF28-E7D1E68C1883}"/>
              </a:ext>
            </a:extLst>
          </p:cNvPr>
          <p:cNvSpPr>
            <a:spLocks noGrp="1"/>
          </p:cNvSpPr>
          <p:nvPr>
            <p:ph type="sldNum" sz="quarter" idx="10"/>
          </p:nvPr>
        </p:nvSpPr>
        <p:spPr/>
        <p:txBody>
          <a:bodyPr/>
          <a:lstStyle/>
          <a:p>
            <a:pPr>
              <a:defRPr/>
            </a:pPr>
            <a:fld id="{0DA940F4-2900-4377-A725-F8EBF631B80C}" type="slidenum">
              <a:rPr lang="el-GR" smtClean="0"/>
              <a:pPr>
                <a:defRPr/>
              </a:pPr>
              <a:t>97</a:t>
            </a:fld>
            <a:endParaRPr lang="el-GR" dirty="0"/>
          </a:p>
        </p:txBody>
      </p:sp>
    </p:spTree>
    <p:extLst>
      <p:ext uri="{BB962C8B-B14F-4D97-AF65-F5344CB8AC3E}">
        <p14:creationId xmlns:p14="http://schemas.microsoft.com/office/powerpoint/2010/main" val="735978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25A58-B2E5-4918-906C-FE552B2F9B68}"/>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7FD7D597-5C5B-47D4-93BD-FE6762466CBB}"/>
              </a:ext>
            </a:extLst>
          </p:cNvPr>
          <p:cNvSpPr>
            <a:spLocks noGrp="1"/>
          </p:cNvSpPr>
          <p:nvPr>
            <p:ph idx="1"/>
          </p:nvPr>
        </p:nvSpPr>
        <p:spPr/>
        <p:txBody>
          <a:bodyPr/>
          <a:lstStyle/>
          <a:p>
            <a:r>
              <a:rPr lang="el-GR" dirty="0"/>
              <a:t>Να παρουσιάσετε μια τεκμηριωμένη και σύγχρονη πρόταση σχεδιασμού της υπηρεσίας.</a:t>
            </a:r>
          </a:p>
          <a:p>
            <a:r>
              <a:rPr lang="el-GR" dirty="0"/>
              <a:t>Να υπολογίσετε τις απαιτήσεις όσο αφορά την υποδομή:</a:t>
            </a:r>
          </a:p>
          <a:p>
            <a:pPr lvl="1"/>
            <a:r>
              <a:rPr lang="el-GR" dirty="0"/>
              <a:t>Απαίτηση εύρους ζώνης</a:t>
            </a:r>
          </a:p>
          <a:p>
            <a:pPr lvl="1"/>
            <a:r>
              <a:rPr lang="el-GR" dirty="0"/>
              <a:t>Αριθμός </a:t>
            </a:r>
            <a:r>
              <a:rPr lang="en-US" dirty="0"/>
              <a:t>servers</a:t>
            </a:r>
            <a:r>
              <a:rPr lang="el-GR" dirty="0"/>
              <a:t> με απεριόριστη σύνδεση 1 </a:t>
            </a:r>
            <a:r>
              <a:rPr lang="en-US" dirty="0"/>
              <a:t>Gbps </a:t>
            </a:r>
            <a:r>
              <a:rPr lang="el-GR" dirty="0"/>
              <a:t>έκαστος</a:t>
            </a:r>
          </a:p>
          <a:p>
            <a:pPr lvl="1"/>
            <a:r>
              <a:rPr lang="el-GR" dirty="0"/>
              <a:t>Κόστος</a:t>
            </a:r>
          </a:p>
          <a:p>
            <a:pPr lvl="1"/>
            <a:endParaRPr lang="el-GR" dirty="0"/>
          </a:p>
        </p:txBody>
      </p:sp>
      <p:sp>
        <p:nvSpPr>
          <p:cNvPr id="4" name="Θέση αριθμού διαφάνειας 3">
            <a:extLst>
              <a:ext uri="{FF2B5EF4-FFF2-40B4-BE49-F238E27FC236}">
                <a16:creationId xmlns:a16="http://schemas.microsoft.com/office/drawing/2014/main" id="{6059D661-7CD3-421E-A601-CCE5DB54CF80}"/>
              </a:ext>
            </a:extLst>
          </p:cNvPr>
          <p:cNvSpPr>
            <a:spLocks noGrp="1"/>
          </p:cNvSpPr>
          <p:nvPr>
            <p:ph type="sldNum" sz="quarter" idx="10"/>
          </p:nvPr>
        </p:nvSpPr>
        <p:spPr/>
        <p:txBody>
          <a:bodyPr/>
          <a:lstStyle/>
          <a:p>
            <a:pPr>
              <a:defRPr/>
            </a:pPr>
            <a:fld id="{0DA940F4-2900-4377-A725-F8EBF631B80C}" type="slidenum">
              <a:rPr lang="el-GR" smtClean="0"/>
              <a:pPr>
                <a:defRPr/>
              </a:pPr>
              <a:t>98</a:t>
            </a:fld>
            <a:endParaRPr lang="el-GR" dirty="0"/>
          </a:p>
        </p:txBody>
      </p:sp>
    </p:spTree>
    <p:extLst>
      <p:ext uri="{BB962C8B-B14F-4D97-AF65-F5344CB8AC3E}">
        <p14:creationId xmlns:p14="http://schemas.microsoft.com/office/powerpoint/2010/main" val="3493882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063595-72A1-4EF0-BD89-ACF915FB06C3}"/>
              </a:ext>
            </a:extLst>
          </p:cNvPr>
          <p:cNvSpPr>
            <a:spLocks noGrp="1"/>
          </p:cNvSpPr>
          <p:nvPr>
            <p:ph type="title"/>
          </p:nvPr>
        </p:nvSpPr>
        <p:spPr/>
        <p:txBody>
          <a:bodyPr/>
          <a:lstStyle/>
          <a:p>
            <a:r>
              <a:rPr lang="el-GR" dirty="0"/>
              <a:t>Άσκηση Α3</a:t>
            </a:r>
          </a:p>
        </p:txBody>
      </p:sp>
      <p:sp>
        <p:nvSpPr>
          <p:cNvPr id="3" name="Θέση περιεχομένου 2">
            <a:extLst>
              <a:ext uri="{FF2B5EF4-FFF2-40B4-BE49-F238E27FC236}">
                <a16:creationId xmlns:a16="http://schemas.microsoft.com/office/drawing/2014/main" id="{8EB9AC36-CDB9-408D-9A8C-1F2E76F2014E}"/>
              </a:ext>
            </a:extLst>
          </p:cNvPr>
          <p:cNvSpPr>
            <a:spLocks noGrp="1"/>
          </p:cNvSpPr>
          <p:nvPr>
            <p:ph idx="1"/>
          </p:nvPr>
        </p:nvSpPr>
        <p:spPr/>
        <p:txBody>
          <a:bodyPr/>
          <a:lstStyle/>
          <a:p>
            <a:r>
              <a:rPr lang="el-GR" sz="2400" dirty="0"/>
              <a:t>Χρησιμοποιείστε στοιχεία από την Εκτίμηση Απόδοσης της πλατφόρμας JITSI (</a:t>
            </a:r>
            <a:r>
              <a:rPr lang="el-GR" sz="2400" dirty="0">
                <a:hlinkClick r:id="rId2"/>
              </a:rPr>
              <a:t>https://jitsi.org/jitsi-videobridge-performance-evaluation/</a:t>
            </a:r>
            <a:r>
              <a:rPr lang="el-GR" sz="2400" dirty="0"/>
              <a:t> ) η οποία αναφέρει ότι ένα σύστημα </a:t>
            </a:r>
            <a:r>
              <a:rPr lang="el-GR" sz="2400" dirty="0" err="1"/>
              <a:t>quad</a:t>
            </a:r>
            <a:r>
              <a:rPr lang="el-GR" sz="2400" dirty="0"/>
              <a:t>-core </a:t>
            </a:r>
            <a:r>
              <a:rPr lang="el-GR" sz="2400" dirty="0" err="1"/>
              <a:t>Intel</a:t>
            </a:r>
            <a:r>
              <a:rPr lang="el-GR" sz="2400" dirty="0"/>
              <a:t> ® </a:t>
            </a:r>
            <a:r>
              <a:rPr lang="el-GR" sz="2400" dirty="0" err="1"/>
              <a:t>Xeon</a:t>
            </a:r>
            <a:r>
              <a:rPr lang="el-GR" sz="2400" dirty="0"/>
              <a:t>® E5-1620 v2 @ 3.70GHz CPU μπορεί να εξυπηρετήσει 1056 χρήστες με εξερχόμενη κίνηση 550 </a:t>
            </a:r>
            <a:r>
              <a:rPr lang="el-GR" sz="2400" dirty="0" err="1"/>
              <a:t>Mbps</a:t>
            </a:r>
            <a:r>
              <a:rPr lang="el-GR" sz="2400" dirty="0"/>
              <a:t> έχοντας φόρτο CPU 20% και κατανάλωση μνήμης 1.5 GB. </a:t>
            </a:r>
          </a:p>
          <a:p>
            <a:r>
              <a:rPr lang="el-GR" sz="2400" dirty="0"/>
              <a:t>Το κόστος ενοικίασης ενός τέτοιου συστήματος ανέρχεται στα 75 ευρώ άνευ ΦΠΑ ανά σύστημα (</a:t>
            </a:r>
            <a:r>
              <a:rPr lang="el-GR" sz="2400" dirty="0">
                <a:hlinkClick r:id="rId3"/>
              </a:rPr>
              <a:t>https://www.ikoula.com/en/dedicated-server/power-m</a:t>
            </a:r>
            <a:r>
              <a:rPr lang="el-GR" sz="2400" dirty="0"/>
              <a:t>  ).</a:t>
            </a:r>
          </a:p>
        </p:txBody>
      </p:sp>
      <p:sp>
        <p:nvSpPr>
          <p:cNvPr id="4" name="Θέση αριθμού διαφάνειας 3">
            <a:extLst>
              <a:ext uri="{FF2B5EF4-FFF2-40B4-BE49-F238E27FC236}">
                <a16:creationId xmlns:a16="http://schemas.microsoft.com/office/drawing/2014/main" id="{0F718D75-FB37-41CC-B737-5DB575386252}"/>
              </a:ext>
            </a:extLst>
          </p:cNvPr>
          <p:cNvSpPr>
            <a:spLocks noGrp="1"/>
          </p:cNvSpPr>
          <p:nvPr>
            <p:ph type="sldNum" sz="quarter" idx="10"/>
          </p:nvPr>
        </p:nvSpPr>
        <p:spPr/>
        <p:txBody>
          <a:bodyPr/>
          <a:lstStyle/>
          <a:p>
            <a:pPr>
              <a:defRPr/>
            </a:pPr>
            <a:fld id="{0DA940F4-2900-4377-A725-F8EBF631B80C}" type="slidenum">
              <a:rPr lang="el-GR" smtClean="0"/>
              <a:pPr>
                <a:defRPr/>
              </a:pPr>
              <a:t>99</a:t>
            </a:fld>
            <a:endParaRPr lang="el-GR" dirty="0"/>
          </a:p>
        </p:txBody>
      </p:sp>
    </p:spTree>
    <p:extLst>
      <p:ext uri="{BB962C8B-B14F-4D97-AF65-F5344CB8AC3E}">
        <p14:creationId xmlns:p14="http://schemas.microsoft.com/office/powerpoint/2010/main" val="44971771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7239</TotalTime>
  <Words>12309</Words>
  <Application>Microsoft Office PowerPoint</Application>
  <PresentationFormat>Προβολή στην οθόνη (4:3)</PresentationFormat>
  <Paragraphs>927</Paragraphs>
  <Slides>100</Slides>
  <Notes>83</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100</vt:i4>
      </vt:variant>
    </vt:vector>
  </HeadingPairs>
  <TitlesOfParts>
    <vt:vector size="110" baseType="lpstr">
      <vt:lpstr>Arial</vt:lpstr>
      <vt:lpstr>Calibri</vt:lpstr>
      <vt:lpstr>Gill Sans MT</vt:lpstr>
      <vt:lpstr>Gill Sans Nova</vt:lpstr>
      <vt:lpstr>Symbol</vt:lpstr>
      <vt:lpstr>Times New Roman</vt:lpstr>
      <vt:lpstr>Verdana</vt:lpstr>
      <vt:lpstr>Wingdings</vt:lpstr>
      <vt:lpstr>Θέμα του Office</vt:lpstr>
      <vt:lpstr>Visio.Drawing.11</vt:lpstr>
      <vt:lpstr>Εισαγωγή στις τεχνολογίες βιντεοδιάσκεψης</vt:lpstr>
      <vt:lpstr>Εισαγωγή</vt:lpstr>
      <vt:lpstr>Γενικά  Τι είναι η βιντεοδιάσκεψη </vt:lpstr>
      <vt:lpstr>Γενικά  Λογισμικά βιντεοδιάσκεψης</vt:lpstr>
      <vt:lpstr>Διαφορετικές τεχνολογίες</vt:lpstr>
      <vt:lpstr>Γενικά  Πως αξιοποιείται η βιντεοδιάσκεψη</vt:lpstr>
      <vt:lpstr>Γενικά  Πότε “καταφεύγουμε” στην βιντεοδιάσκεψη ;</vt:lpstr>
      <vt:lpstr>Γενικά  Οφέλη από την βιντεοδιάσκεψη </vt:lpstr>
      <vt:lpstr>Γενικά  Μειονεκτήματα</vt:lpstr>
      <vt:lpstr>Τεχνολογίες  τηλεδιάσκεψης (ΤΤ)   Απαραίτητος εξοπλισμός</vt:lpstr>
      <vt:lpstr>Εξοπλισμός  Προσωπικές  συσκευές βιντεοδιάσκεψης</vt:lpstr>
      <vt:lpstr>Εξοπλισμός  Βασικός εξοπλισμός για Η/Υ</vt:lpstr>
      <vt:lpstr>Εξοπλισμός  Webcamera</vt:lpstr>
      <vt:lpstr>Εξοπλισμός  USB θύρα</vt:lpstr>
      <vt:lpstr>Εξοπλισμός   Ακουστικά κεφαλής και μικρόφωνο</vt:lpstr>
      <vt:lpstr>Εξοπλισμός  Ακουστικά κεφαλής και μικρόφωνο</vt:lpstr>
      <vt:lpstr>Εξοπλισμός  Κάρτα ήχου</vt:lpstr>
      <vt:lpstr>Εξοπλισμός  Ηχεία</vt:lpstr>
      <vt:lpstr>Εξοπλισμός  Δικτύωση με Internet/LAN </vt:lpstr>
      <vt:lpstr>Εξοπλισμός  Εξοπλισμός για χώρους τηλεδιασκέψεων</vt:lpstr>
      <vt:lpstr>Εξοπλισμός  Παράδειγμα δωματίου βιντεοδιάσκεψης</vt:lpstr>
      <vt:lpstr>Εξοπλισμός  Παράδειγμα δωματίου βιντεοδιάσκεψης</vt:lpstr>
      <vt:lpstr>Εξοπλισμός  Πιο απλές διατάξεις</vt:lpstr>
      <vt:lpstr>Τεχνολογίες  τηλεδιάσκεψης (ΤΤ)  Βασικές έννοιες και όροι τηλεδιάσκεψης</vt:lpstr>
      <vt:lpstr>Βασικές έννοιες και όροι  Τι είναι ένα τερματικό βιντεοδιάσκεψης</vt:lpstr>
      <vt:lpstr>Βασικές έννοιες και όροι  Τι κάνει ένα τερματικό βιντεοδιάσκεψης</vt:lpstr>
      <vt:lpstr>Βασικές έννοιες και όροι  Tρόποι κλήσεων τερματικών </vt:lpstr>
      <vt:lpstr>Βασικές έννοιες και όροι  Κλήση με διεύθυνση IP</vt:lpstr>
      <vt:lpstr>Βασικές έννοιες και όροι  Kλήση με τηλ. αριθμό, e-mail, όνομα</vt:lpstr>
      <vt:lpstr>Βασικές έννοιες και όροι  Τύποι βιντεοδιάσκεψης</vt:lpstr>
      <vt:lpstr> Τεχνολογίες  τηλεδιάσκεψης (ΤΤ)  Ανοικτά πρωτόκολλα και αρχιτεκτονικές</vt:lpstr>
      <vt:lpstr>Ανοικτά πρωτόκολλα και αρχιτεκτονικές  Ανοικτές συστάσεις</vt:lpstr>
      <vt:lpstr>Ανοικτά πρωτόκολλα και αρχιτεκτονικές  Ανοικτές συστάσεις για βιντεοδιάσκεψη</vt:lpstr>
      <vt:lpstr>Ανοικτά πρωτόκολλα και αρχιτεκτονικές   Συστήματα τύπου Η.320</vt:lpstr>
      <vt:lpstr>Ανοικτά πρωτόκολλα και αρχιτεκτονικές   Συστήματα τύπου Η.323 και SIP</vt:lpstr>
      <vt:lpstr>Ανοικτά πρωτόκολλα και αρχιτεκτονικές  Βιντεοδιάσκεψη και VoIP</vt:lpstr>
      <vt:lpstr>Παρουσίαση του PowerPoint</vt:lpstr>
      <vt:lpstr>Ανοικτά πρωτόκολλα και αρχιτεκτονικές  Απεικόνιση συμμετεχόντων</vt:lpstr>
      <vt:lpstr>Ανοικτά πρωτόκολλα και αρχιτεκτονικές  Παράδειγμα παρουσίασης τεσσάρων σημείων</vt:lpstr>
      <vt:lpstr>Ανοικτά πρωτόκολλα και αρχιτεκτονικές  Παράδειγμα παρουσίασης 1 + 5 σημείων</vt:lpstr>
      <vt:lpstr>Ανοικτά πρωτόκολλα  Δημοφιλή Η.323  λογισμικά βιντεοδιάσκεψης για Η/Υ</vt:lpstr>
      <vt:lpstr>Ανοικτά πρωτόκολλα  Παραδείγματα -  λογισμικά βιντεοδιάσκεψης Η.323</vt:lpstr>
      <vt:lpstr>Παρουσίαση του PowerPoint</vt:lpstr>
      <vt:lpstr>Ανοικτά πρωτόκολλα  Παραδείγματα – SIP λογισμικά βιντεοδιάσκεψης </vt:lpstr>
      <vt:lpstr>Ανοικτά πρωτόκολλα  Παραδείγματα – SIP λογισμικά βιντεοδιάσκεψης</vt:lpstr>
      <vt:lpstr>H.323</vt:lpstr>
      <vt:lpstr>SIP</vt:lpstr>
      <vt:lpstr>Τεχνολογίες  τηλεδιάσκεψης (ΤΤ)  Ιδιωτικά (ιδιοταγή) πρωτόκολλα και κλειστές αρχιτεκτονικές</vt:lpstr>
      <vt:lpstr>Παρουσίαση του PowerPoint</vt:lpstr>
      <vt:lpstr>Ιδιωτικά πρωτόκολλα  Υπηρεσίες βιντεοδιάσκεψης στο Διαδίκτυο</vt:lpstr>
      <vt:lpstr>Voice-over-IP: Skype</vt:lpstr>
      <vt:lpstr>Voice-over-IP: Skype</vt:lpstr>
      <vt:lpstr>P2P Voice-over-IP: skype</vt:lpstr>
      <vt:lpstr>Skype: NAT</vt:lpstr>
      <vt:lpstr>Skype: ομότιμοι ως αναμεταδότες</vt:lpstr>
      <vt:lpstr>Παρουσίαση του PowerPoint</vt:lpstr>
      <vt:lpstr>Ιδιωτικά πρωτόκολλα  Εφαρμογές που βασίζονται σε τεχνολογία Flash</vt:lpstr>
      <vt:lpstr>Παρουσίαση του PowerPoint</vt:lpstr>
      <vt:lpstr>Ιδιωτικά πρωτόκολλα   Πλεονεκτήματα – Μειονεκτήματα εφαρμογών Flash</vt:lpstr>
      <vt:lpstr>Ιδιωτικά πρωτόκολλα  Παράδειγμα βιντεοδιάσκεψης με FM Server</vt:lpstr>
      <vt:lpstr>Τεχνολογίες  τηλεδιάσκεψης (ΤΤ)  Ανοικτά πρωτόκολλα και ανοικτές αρχιτεκτονικές</vt:lpstr>
      <vt:lpstr>Aνοικτά πρωτόκολλα  Υπηρεσίες βιντεοδιάσκεψης στο Διαδίκτυο</vt:lpstr>
      <vt:lpstr>Πρόσκληση WebRTC</vt:lpstr>
      <vt:lpstr> Aνοικτά πρότυπα χωρίς πρόσθετα</vt:lpstr>
      <vt:lpstr>Αρχές του WebRTC </vt:lpstr>
      <vt:lpstr>Εφαρμογές WebRTC: τι πρέπει να κάνουν</vt:lpstr>
      <vt:lpstr>WebRTC API για ανταλλαγή δεδομένων ροής</vt:lpstr>
      <vt:lpstr>Tι δεν παρέχει το WebRTC</vt:lpstr>
      <vt:lpstr>Σηματοδότηση</vt:lpstr>
      <vt:lpstr>Ολοκλήρωση Σηματοδότησης</vt:lpstr>
      <vt:lpstr>Διακομιστές</vt:lpstr>
      <vt:lpstr>Διακομιστές</vt:lpstr>
      <vt:lpstr>Παρουσίαση του PowerPoint</vt:lpstr>
      <vt:lpstr>Network Address Translators </vt:lpstr>
      <vt:lpstr>STUN &amp; TURN</vt:lpstr>
      <vt:lpstr>STUN server</vt:lpstr>
      <vt:lpstr>STUN server</vt:lpstr>
      <vt:lpstr>TURN Server</vt:lpstr>
      <vt:lpstr>TURN Server</vt:lpstr>
      <vt:lpstr>Παρουσίαση του PowerPoint</vt:lpstr>
      <vt:lpstr>ICE framework για τη σηματοδοσία</vt:lpstr>
      <vt:lpstr>ICE framework</vt:lpstr>
      <vt:lpstr>Extensible Messaging and Presence Protocol (XMPP)</vt:lpstr>
      <vt:lpstr>Πολυμερής τηλεδιάσκεψη</vt:lpstr>
      <vt:lpstr>Μονάδα Ελέγχου Πολλαπλών Σημείων (MCU)</vt:lpstr>
      <vt:lpstr>MCU</vt:lpstr>
      <vt:lpstr>SFU (Selective Forwarding Units)</vt:lpstr>
      <vt:lpstr>SFU (Selective Forwarding Units)</vt:lpstr>
      <vt:lpstr>SFU (Selective Forwarding Units)</vt:lpstr>
      <vt:lpstr>SFU (Selective Forwarding Units)</vt:lpstr>
      <vt:lpstr>Simulcast SFU</vt:lpstr>
      <vt:lpstr>Simulcast SFU</vt:lpstr>
      <vt:lpstr>Simulcast SFU</vt:lpstr>
      <vt:lpstr>MCU vs. SFU vs. Mesh</vt:lpstr>
      <vt:lpstr>Άσκηση Α3</vt:lpstr>
      <vt:lpstr>Άσκηση Α3</vt:lpstr>
      <vt:lpstr>Άσκηση Α3</vt:lpstr>
      <vt:lpstr>Άσκηση Α3</vt:lpstr>
      <vt:lpstr>Άσκηση Α3</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904</cp:revision>
  <cp:lastPrinted>2013-08-28T09:06:34Z</cp:lastPrinted>
  <dcterms:created xsi:type="dcterms:W3CDTF">2012-09-06T09:03:05Z</dcterms:created>
  <dcterms:modified xsi:type="dcterms:W3CDTF">2022-05-26T11:00:56Z</dcterms:modified>
</cp:coreProperties>
</file>