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9" r:id="rId3"/>
    <p:sldId id="285" r:id="rId4"/>
    <p:sldId id="265" r:id="rId5"/>
    <p:sldId id="289" r:id="rId6"/>
    <p:sldId id="288" r:id="rId7"/>
    <p:sldId id="287" r:id="rId8"/>
    <p:sldId id="266" r:id="rId9"/>
    <p:sldId id="290" r:id="rId10"/>
    <p:sldId id="294" r:id="rId11"/>
    <p:sldId id="286" r:id="rId12"/>
    <p:sldId id="295" r:id="rId13"/>
    <p:sldId id="296" r:id="rId14"/>
    <p:sldId id="297" r:id="rId15"/>
    <p:sldId id="271" r:id="rId16"/>
    <p:sldId id="267" r:id="rId17"/>
    <p:sldId id="298" r:id="rId18"/>
    <p:sldId id="330" r:id="rId19"/>
    <p:sldId id="299" r:id="rId20"/>
    <p:sldId id="331" r:id="rId21"/>
    <p:sldId id="268" r:id="rId22"/>
    <p:sldId id="329" r:id="rId23"/>
    <p:sldId id="300" r:id="rId24"/>
    <p:sldId id="303" r:id="rId25"/>
    <p:sldId id="304" r:id="rId26"/>
    <p:sldId id="301" r:id="rId27"/>
    <p:sldId id="302" r:id="rId28"/>
    <p:sldId id="260" r:id="rId29"/>
    <p:sldId id="269" r:id="rId30"/>
  </p:sldIdLst>
  <p:sldSz cx="9144000" cy="6858000" type="screen4x3"/>
  <p:notesSz cx="6791325" cy="99234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01"/>
    <a:srgbClr val="FFFF00"/>
    <a:srgbClr val="00FF00"/>
    <a:srgbClr val="3333CC"/>
    <a:srgbClr val="EAEAEA"/>
    <a:srgbClr val="FF3300"/>
    <a:srgbClr val="0099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146"/>
    </p:cViewPr>
  </p:sorterViewPr>
  <p:notesViewPr>
    <p:cSldViewPr snapToObjects="1">
      <p:cViewPr varScale="1">
        <p:scale>
          <a:sx n="61" d="100"/>
          <a:sy n="61" d="100"/>
        </p:scale>
        <p:origin x="-1710" y="-78"/>
      </p:cViewPr>
      <p:guideLst>
        <p:guide orient="horz" pos="3125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5E695BBA-E7A7-4967-9713-F11464BF23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C48B733-6590-4A28-A10C-0A892F6C7F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7078D98D-791D-46D8-AE61-366DF6466C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EC6CCC73-FA02-4A95-8C36-7F769C46C03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448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D6067D-4567-4238-BDD3-D45FA68829C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7F966E8C-29B9-4BF4-AFAD-C634D9FF5E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3F1F3CDF-DDC6-4F61-9162-6C4CAB7E91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32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58AD542-9998-4213-9021-127D784504E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F88EC63F-791A-47BA-82C0-350DB044F0A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1575" cy="44656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noProof="0"/>
              <a:t>Click to edit Master text styles</a:t>
            </a:r>
          </a:p>
          <a:p>
            <a:pPr lvl="1"/>
            <a:r>
              <a:rPr lang="en-US" altLang="el-GR" noProof="0"/>
              <a:t>Second level</a:t>
            </a:r>
          </a:p>
          <a:p>
            <a:pPr lvl="2"/>
            <a:r>
              <a:rPr lang="en-US" altLang="el-GR" noProof="0"/>
              <a:t>Third level</a:t>
            </a:r>
          </a:p>
          <a:p>
            <a:pPr lvl="3"/>
            <a:r>
              <a:rPr lang="en-US" altLang="el-GR" noProof="0"/>
              <a:t>Fourth level</a:t>
            </a:r>
          </a:p>
          <a:p>
            <a:pPr lvl="4"/>
            <a:r>
              <a:rPr lang="en-US" altLang="el-GR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39A5F87A-2DF7-4827-B0FD-0BB7A9EAD2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32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F48B9231-576E-4271-8CCE-C54197B59A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6575"/>
            <a:ext cx="29432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51F4B8-040B-4A63-B028-65B02175325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9CE838-3A1E-4679-BF94-AB3B94FF16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495A71-A9F7-4E6A-A325-CB0DC946C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E3A919-D5C4-4BE9-924C-7C120E14DC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C54A-8B5F-4F37-8FD0-F04D13EA7D7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2895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8E4E09-6364-49B5-BD02-25BA0E5539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4E96B6-36C1-4C96-9221-89A85CE72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6E48D1-F664-44A2-AC43-0F42CB5DA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A18D3-5B2F-4F7A-BCD6-F9028C721E8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572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2A4533-36BB-4D95-ABFF-C1A03A1162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B573B3-F763-4D88-9470-ECB21E6DAD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9ECB4E-0625-4D20-BF26-AC2F7D93A6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5B11-8624-469B-B6BA-AEBA0B43ACC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3031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C2B212D-7BFD-495B-9608-878E0AD1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042FA61-92D2-4C1C-9B4E-2A0871450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E164B6-2ECA-4C5B-9885-D0D2E60CD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5867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67014-5047-4A54-871F-91BC6755ECC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645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594B2-1A4A-4650-B22B-B4318CD62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6751F9-3794-4704-9165-0E5CC6E956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59D4BA-9002-48B6-8281-1CB9F59C0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184DD-7A18-409C-8209-1D485053AB0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3173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2C281-4FE3-4944-826B-AA6202835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9F2F9-8D46-4807-9584-C0D4352DE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7C78A9-F35D-4177-85C0-9B9D6F8BC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2FA9F-F0AC-4AB6-85A1-CF4ECB9737C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7982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B6AE05-7092-4685-9891-EC37037289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F1DDC2-5325-45F7-B80C-4199F8977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AF41F7-DC66-4396-BE52-C517D22EA7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0C9C4-F3D2-4F6F-981E-6FDAAF4BE24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9480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8E1159-2D9F-4A6C-BF10-1904186DFB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F99A76-F2B4-4176-A757-37264052C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7395D6F-EB0C-44EC-BB2B-E30D8E67A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033C2-9751-4CE1-9045-9EF4E5FD6BB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1696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EBBEC5-3DE4-4EE8-8D1B-F60F17225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31DC04-BA16-48A0-ABA2-4E165294B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991052-6EC8-4FD8-BBF3-ECEFBF36B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B0276-A77F-40CD-9B59-04C16778AB5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8366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15CBAC-57F4-48EC-B7E8-A5FD905C6E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3EA658-2BE3-4930-AF09-967F647D10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3A7BB5-6E32-4CFF-A069-CBD1A9D1C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79C9F-6B23-45B0-8D80-346E061D8DA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5906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6A2D2F-BAA0-46C1-97FE-A75954EB4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5641EF-DD36-4619-923B-B44A14CE93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FA9553-76B6-45ED-AF9F-0678271ABE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568B-44E8-40D0-A5D8-599E7C19523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6906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2AB7598-8553-46F3-B6BF-31B6EACE1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73E6A78-E538-48F9-9BE2-97F7F378D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D83AA4-9C51-4F27-AF65-CBAF78CD0E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0932C2-DAEB-4DDA-85A9-F1CA3A60D2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3AA9E7-B955-40A4-A47B-C8AC26066E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E7F957-D564-44EA-8E71-A9042443B7D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E6ADAF06-CA91-4B7C-809F-CAEFBD5AB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87630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l-GR" sz="1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41B2B02-DAF2-4955-9FD2-A29795943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l-GR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  <a:endParaRPr lang="en-US" altLang="el-G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39D22BA-D1A6-4FD0-B89C-BC2F94F1D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l-GR" dirty="0"/>
              <a:t>Introduction</a:t>
            </a:r>
          </a:p>
          <a:p>
            <a:pPr>
              <a:defRPr/>
            </a:pPr>
            <a:r>
              <a:rPr lang="en-US" altLang="el-GR" dirty="0"/>
              <a:t>The ITU-T H.323 Recommendations</a:t>
            </a:r>
          </a:p>
          <a:p>
            <a:pPr>
              <a:defRPr/>
            </a:pPr>
            <a:r>
              <a:rPr lang="en-US" altLang="el-GR" dirty="0"/>
              <a:t>Capabilities of present H.323 products </a:t>
            </a:r>
          </a:p>
          <a:p>
            <a:pPr marL="0" indent="0">
              <a:buFontTx/>
              <a:buNone/>
              <a:defRPr/>
            </a:pPr>
            <a:endParaRPr lang="en-US" alt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E09FE9E-59B0-4F45-8990-B872B596D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Types of multipoint conferences</a:t>
            </a:r>
            <a:endParaRPr lang="en-US" altLang="el-GR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542DB72-C14B-4693-9107-43BEF3145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l-GR" sz="4000"/>
              <a:t>Centralized</a:t>
            </a:r>
          </a:p>
          <a:p>
            <a:pPr>
              <a:lnSpc>
                <a:spcPct val="110000"/>
              </a:lnSpc>
            </a:pPr>
            <a:r>
              <a:rPr lang="en-US" altLang="el-GR" sz="4000"/>
              <a:t>Decentralized</a:t>
            </a:r>
          </a:p>
          <a:p>
            <a:pPr>
              <a:lnSpc>
                <a:spcPct val="110000"/>
              </a:lnSpc>
            </a:pPr>
            <a:r>
              <a:rPr lang="en-US" altLang="el-GR" sz="4000"/>
              <a:t>Hybrid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70E81FE-1BAA-4AFB-9F24-7F885E702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Centralized multipoint conferences</a:t>
            </a:r>
            <a:endParaRPr lang="en-US" altLang="el-GR" sz="3200"/>
          </a:p>
        </p:txBody>
      </p:sp>
      <p:sp>
        <p:nvSpPr>
          <p:cNvPr id="15363" name="Text Box 18">
            <a:extLst>
              <a:ext uri="{FF2B5EF4-FFF2-40B4-BE49-F238E27FC236}">
                <a16:creationId xmlns:a16="http://schemas.microsoft.com/office/drawing/2014/main" id="{15A23881-BFD4-4BC8-B144-632D52F39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1910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000" i="1"/>
              <a:t>unicast </a:t>
            </a:r>
            <a:endParaRPr lang="el-GR" altLang="el-GR" sz="2000"/>
          </a:p>
        </p:txBody>
      </p:sp>
      <p:sp>
        <p:nvSpPr>
          <p:cNvPr id="15364" name="Rectangle 30">
            <a:extLst>
              <a:ext uri="{FF2B5EF4-FFF2-40B4-BE49-F238E27FC236}">
                <a16:creationId xmlns:a16="http://schemas.microsoft.com/office/drawing/2014/main" id="{DD90F7ED-A5FE-451A-A567-691DCBB0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00" y="3013075"/>
            <a:ext cx="1771650" cy="1031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sp>
        <p:nvSpPr>
          <p:cNvPr id="15365" name="Oval 31">
            <a:extLst>
              <a:ext uri="{FF2B5EF4-FFF2-40B4-BE49-F238E27FC236}">
                <a16:creationId xmlns:a16="http://schemas.microsoft.com/office/drawing/2014/main" id="{BD893D67-9852-4DA7-931E-5255AAE64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050" y="19812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66" name="Oval 32">
            <a:extLst>
              <a:ext uri="{FF2B5EF4-FFF2-40B4-BE49-F238E27FC236}">
                <a16:creationId xmlns:a16="http://schemas.microsoft.com/office/drawing/2014/main" id="{52BCAFF4-91FD-406C-991E-06FA49B87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4316413"/>
            <a:ext cx="569913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67" name="Oval 33">
            <a:extLst>
              <a:ext uri="{FF2B5EF4-FFF2-40B4-BE49-F238E27FC236}">
                <a16:creationId xmlns:a16="http://schemas.microsoft.com/office/drawing/2014/main" id="{540AE5EF-E282-4599-96CD-6E30AEC8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75" y="3176588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68" name="Line 34">
            <a:extLst>
              <a:ext uri="{FF2B5EF4-FFF2-40B4-BE49-F238E27FC236}">
                <a16:creationId xmlns:a16="http://schemas.microsoft.com/office/drawing/2014/main" id="{DA0C3F56-E549-4076-AA30-8AC297042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9550" y="2470150"/>
            <a:ext cx="379413" cy="868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69" name="Line 35">
            <a:extLst>
              <a:ext uri="{FF2B5EF4-FFF2-40B4-BE49-F238E27FC236}">
                <a16:creationId xmlns:a16="http://schemas.microsoft.com/office/drawing/2014/main" id="{A08AB57A-2EA3-425F-8A60-4E5A73EC1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9550" y="3448050"/>
            <a:ext cx="1012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70" name="Line 36">
            <a:extLst>
              <a:ext uri="{FF2B5EF4-FFF2-40B4-BE49-F238E27FC236}">
                <a16:creationId xmlns:a16="http://schemas.microsoft.com/office/drawing/2014/main" id="{B1D4259E-1020-4335-9E12-2865EDC37D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9550" y="3665538"/>
            <a:ext cx="949325" cy="704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3829" name="Text Box 37">
            <a:extLst>
              <a:ext uri="{FF2B5EF4-FFF2-40B4-BE49-F238E27FC236}">
                <a16:creationId xmlns:a16="http://schemas.microsoft.com/office/drawing/2014/main" id="{61AA5CAA-C32C-4318-9CCD-C7FA336F6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1771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grpSp>
        <p:nvGrpSpPr>
          <p:cNvPr id="15372" name="Group 40">
            <a:extLst>
              <a:ext uri="{FF2B5EF4-FFF2-40B4-BE49-F238E27FC236}">
                <a16:creationId xmlns:a16="http://schemas.microsoft.com/office/drawing/2014/main" id="{AB4BF0AE-4AE9-4AD1-A57A-AE93D761AB8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581400"/>
            <a:ext cx="685800" cy="457200"/>
            <a:chOff x="912" y="3360"/>
            <a:chExt cx="432" cy="288"/>
          </a:xfrm>
        </p:grpSpPr>
        <p:sp>
          <p:nvSpPr>
            <p:cNvPr id="33830" name="Oval 38">
              <a:extLst>
                <a:ext uri="{FF2B5EF4-FFF2-40B4-BE49-F238E27FC236}">
                  <a16:creationId xmlns:a16="http://schemas.microsoft.com/office/drawing/2014/main" id="{A1E5AB86-894A-4593-9FF5-CE9672265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360"/>
              <a:ext cx="432" cy="28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831" name="Text Box 39">
              <a:extLst>
                <a:ext uri="{FF2B5EF4-FFF2-40B4-BE49-F238E27FC236}">
                  <a16:creationId xmlns:a16="http://schemas.microsoft.com/office/drawing/2014/main" id="{F61570B8-37B3-4F40-A2CD-642FDAD7C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" y="3367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5373" name="Rectangle 5">
            <a:extLst>
              <a:ext uri="{FF2B5EF4-FFF2-40B4-BE49-F238E27FC236}">
                <a16:creationId xmlns:a16="http://schemas.microsoft.com/office/drawing/2014/main" id="{6D0EC8F1-BB55-4755-BD94-2EFE05BBA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098675"/>
            <a:ext cx="1771650" cy="1031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sp>
        <p:nvSpPr>
          <p:cNvPr id="15374" name="Oval 6">
            <a:extLst>
              <a:ext uri="{FF2B5EF4-FFF2-40B4-BE49-F238E27FC236}">
                <a16:creationId xmlns:a16="http://schemas.microsoft.com/office/drawing/2014/main" id="{2F0082C3-2F9A-4044-A15A-020CD34C6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950" y="10668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75" name="Oval 7">
            <a:extLst>
              <a:ext uri="{FF2B5EF4-FFF2-40B4-BE49-F238E27FC236}">
                <a16:creationId xmlns:a16="http://schemas.microsoft.com/office/drawing/2014/main" id="{821224C6-9191-4596-8683-16A2CBB2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275" y="3402013"/>
            <a:ext cx="569913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76" name="Oval 8">
            <a:extLst>
              <a:ext uri="{FF2B5EF4-FFF2-40B4-BE49-F238E27FC236}">
                <a16:creationId xmlns:a16="http://schemas.microsoft.com/office/drawing/2014/main" id="{1F696190-3E18-429B-9AD2-DB6AE264C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5775" y="2262188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77" name="Line 12">
            <a:extLst>
              <a:ext uri="{FF2B5EF4-FFF2-40B4-BE49-F238E27FC236}">
                <a16:creationId xmlns:a16="http://schemas.microsoft.com/office/drawing/2014/main" id="{F20F500D-3578-4FF3-A8D9-03A35481A8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9450" y="1555750"/>
            <a:ext cx="379413" cy="868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78" name="Line 13">
            <a:extLst>
              <a:ext uri="{FF2B5EF4-FFF2-40B4-BE49-F238E27FC236}">
                <a16:creationId xmlns:a16="http://schemas.microsoft.com/office/drawing/2014/main" id="{AFA2E33E-F2AB-47A8-90AF-704B7B97E4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9450" y="2533650"/>
            <a:ext cx="1012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79" name="Line 14">
            <a:extLst>
              <a:ext uri="{FF2B5EF4-FFF2-40B4-BE49-F238E27FC236}">
                <a16:creationId xmlns:a16="http://schemas.microsoft.com/office/drawing/2014/main" id="{227265FF-28B9-4873-AF16-8D901304F7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29450" y="2751138"/>
            <a:ext cx="949325" cy="704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3812" name="Text Box 20">
            <a:extLst>
              <a:ext uri="{FF2B5EF4-FFF2-40B4-BE49-F238E27FC236}">
                <a16:creationId xmlns:a16="http://schemas.microsoft.com/office/drawing/2014/main" id="{C68D7BD1-7AF9-4554-8BE2-BAF12C84F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0" y="2133600"/>
            <a:ext cx="1771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5381" name="Text Box 50">
            <a:extLst>
              <a:ext uri="{FF2B5EF4-FFF2-40B4-BE49-F238E27FC236}">
                <a16:creationId xmlns:a16="http://schemas.microsoft.com/office/drawing/2014/main" id="{6474382F-7E01-4AE2-A1AB-134057836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150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H.323 terminal </a:t>
            </a:r>
            <a:endParaRPr lang="el-GR" altLang="el-GR" sz="2000"/>
          </a:p>
        </p:txBody>
      </p:sp>
      <p:sp>
        <p:nvSpPr>
          <p:cNvPr id="15382" name="Oval 51">
            <a:extLst>
              <a:ext uri="{FF2B5EF4-FFF2-40B4-BE49-F238E27FC236}">
                <a16:creationId xmlns:a16="http://schemas.microsoft.com/office/drawing/2014/main" id="{15861698-3E85-4840-AE9F-349ED87E8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83" name="Rectangle 54">
            <a:extLst>
              <a:ext uri="{FF2B5EF4-FFF2-40B4-BE49-F238E27FC236}">
                <a16:creationId xmlns:a16="http://schemas.microsoft.com/office/drawing/2014/main" id="{4925797D-10E6-4F6F-85B0-0384EE443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08475"/>
            <a:ext cx="1771650" cy="1031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sp>
        <p:nvSpPr>
          <p:cNvPr id="15384" name="Oval 55">
            <a:extLst>
              <a:ext uri="{FF2B5EF4-FFF2-40B4-BE49-F238E27FC236}">
                <a16:creationId xmlns:a16="http://schemas.microsoft.com/office/drawing/2014/main" id="{7F553290-4A6C-456E-B3E0-9BF7A6F58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7338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85" name="Oval 56">
            <a:extLst>
              <a:ext uri="{FF2B5EF4-FFF2-40B4-BE49-F238E27FC236}">
                <a16:creationId xmlns:a16="http://schemas.microsoft.com/office/drawing/2014/main" id="{AE85E067-26C2-4A24-A2E5-9D38D0F11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6675" y="5611813"/>
            <a:ext cx="569913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86" name="Oval 57">
            <a:extLst>
              <a:ext uri="{FF2B5EF4-FFF2-40B4-BE49-F238E27FC236}">
                <a16:creationId xmlns:a16="http://schemas.microsoft.com/office/drawing/2014/main" id="{F9599E90-150E-49EE-88D4-68E614270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7175" y="4471988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387" name="Line 58">
            <a:extLst>
              <a:ext uri="{FF2B5EF4-FFF2-40B4-BE49-F238E27FC236}">
                <a16:creationId xmlns:a16="http://schemas.microsoft.com/office/drawing/2014/main" id="{F8A37D61-F334-43E5-96A9-267482D798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419100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88" name="Line 59">
            <a:extLst>
              <a:ext uri="{FF2B5EF4-FFF2-40B4-BE49-F238E27FC236}">
                <a16:creationId xmlns:a16="http://schemas.microsoft.com/office/drawing/2014/main" id="{511C2FDF-E838-4514-9760-8BC44CD0FC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0850" y="4743450"/>
            <a:ext cx="1012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89" name="Line 60">
            <a:extLst>
              <a:ext uri="{FF2B5EF4-FFF2-40B4-BE49-F238E27FC236}">
                <a16:creationId xmlns:a16="http://schemas.microsoft.com/office/drawing/2014/main" id="{48AE91CF-EE7C-480E-85D5-658D28B2E48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86600" y="4724400"/>
            <a:ext cx="7620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3853" name="Text Box 61">
            <a:extLst>
              <a:ext uri="{FF2B5EF4-FFF2-40B4-BE49-F238E27FC236}">
                <a16:creationId xmlns:a16="http://schemas.microsoft.com/office/drawing/2014/main" id="{F33080F6-5F74-4007-A008-0118E5443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900" y="4343400"/>
            <a:ext cx="1771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grpSp>
        <p:nvGrpSpPr>
          <p:cNvPr id="15391" name="Group 62">
            <a:extLst>
              <a:ext uri="{FF2B5EF4-FFF2-40B4-BE49-F238E27FC236}">
                <a16:creationId xmlns:a16="http://schemas.microsoft.com/office/drawing/2014/main" id="{6B225D14-9BF3-452A-8A93-714D1032DEC1}"/>
              </a:ext>
            </a:extLst>
          </p:cNvPr>
          <p:cNvGrpSpPr>
            <a:grpSpLocks/>
          </p:cNvGrpSpPr>
          <p:nvPr/>
        </p:nvGrpSpPr>
        <p:grpSpPr bwMode="auto">
          <a:xfrm>
            <a:off x="6108700" y="4572000"/>
            <a:ext cx="685800" cy="457200"/>
            <a:chOff x="912" y="3360"/>
            <a:chExt cx="432" cy="288"/>
          </a:xfrm>
        </p:grpSpPr>
        <p:sp>
          <p:nvSpPr>
            <p:cNvPr id="33855" name="Oval 63">
              <a:extLst>
                <a:ext uri="{FF2B5EF4-FFF2-40B4-BE49-F238E27FC236}">
                  <a16:creationId xmlns:a16="http://schemas.microsoft.com/office/drawing/2014/main" id="{697BF6BD-F2FF-48DE-AD30-0A3CDBAB8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360"/>
              <a:ext cx="432" cy="28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856" name="Text Box 64">
              <a:extLst>
                <a:ext uri="{FF2B5EF4-FFF2-40B4-BE49-F238E27FC236}">
                  <a16:creationId xmlns:a16="http://schemas.microsoft.com/office/drawing/2014/main" id="{B264401B-E67A-4A2B-BC46-98FB5D1A1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" y="3367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5392" name="Line 69">
            <a:extLst>
              <a:ext uri="{FF2B5EF4-FFF2-40B4-BE49-F238E27FC236}">
                <a16:creationId xmlns:a16="http://schemas.microsoft.com/office/drawing/2014/main" id="{9A2898F4-988D-426B-BADE-20582F1BF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657600"/>
            <a:ext cx="31242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93" name="Line 70">
            <a:extLst>
              <a:ext uri="{FF2B5EF4-FFF2-40B4-BE49-F238E27FC236}">
                <a16:creationId xmlns:a16="http://schemas.microsoft.com/office/drawing/2014/main" id="{B8215176-7298-41BD-9F46-087A22ACC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657600"/>
            <a:ext cx="1066800" cy="7620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94" name="Text Box 71">
            <a:extLst>
              <a:ext uri="{FF2B5EF4-FFF2-40B4-BE49-F238E27FC236}">
                <a16:creationId xmlns:a16="http://schemas.microsoft.com/office/drawing/2014/main" id="{2EE25300-358C-41B2-91C8-EE9FF0310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5626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000" i="1"/>
              <a:t> </a:t>
            </a:r>
            <a:endParaRPr lang="el-GR" altLang="el-GR" sz="2000"/>
          </a:p>
        </p:txBody>
      </p:sp>
      <p:grpSp>
        <p:nvGrpSpPr>
          <p:cNvPr id="15395" name="Group 73">
            <a:extLst>
              <a:ext uri="{FF2B5EF4-FFF2-40B4-BE49-F238E27FC236}">
                <a16:creationId xmlns:a16="http://schemas.microsoft.com/office/drawing/2014/main" id="{66D49D52-BDC4-4FBE-B870-E2DED3D55B59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286000"/>
            <a:ext cx="685800" cy="457200"/>
            <a:chOff x="1200" y="2544"/>
            <a:chExt cx="432" cy="288"/>
          </a:xfrm>
        </p:grpSpPr>
        <p:sp>
          <p:nvSpPr>
            <p:cNvPr id="33866" name="Oval 74">
              <a:extLst>
                <a:ext uri="{FF2B5EF4-FFF2-40B4-BE49-F238E27FC236}">
                  <a16:creationId xmlns:a16="http://schemas.microsoft.com/office/drawing/2014/main" id="{D2306961-0E82-44C0-90CB-5B68C69A9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67" name="Text Box 75">
              <a:extLst>
                <a:ext uri="{FF2B5EF4-FFF2-40B4-BE49-F238E27FC236}">
                  <a16:creationId xmlns:a16="http://schemas.microsoft.com/office/drawing/2014/main" id="{4774060C-A757-40F3-B935-A45386BAAC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grpSp>
        <p:nvGrpSpPr>
          <p:cNvPr id="15396" name="Group 76">
            <a:extLst>
              <a:ext uri="{FF2B5EF4-FFF2-40B4-BE49-F238E27FC236}">
                <a16:creationId xmlns:a16="http://schemas.microsoft.com/office/drawing/2014/main" id="{6295BB04-2315-4994-ABC2-56038094E7AA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572000"/>
            <a:ext cx="685800" cy="457200"/>
            <a:chOff x="1200" y="2544"/>
            <a:chExt cx="432" cy="288"/>
          </a:xfrm>
        </p:grpSpPr>
        <p:sp>
          <p:nvSpPr>
            <p:cNvPr id="33869" name="Oval 77">
              <a:extLst>
                <a:ext uri="{FF2B5EF4-FFF2-40B4-BE49-F238E27FC236}">
                  <a16:creationId xmlns:a16="http://schemas.microsoft.com/office/drawing/2014/main" id="{76EBEC7E-9C9D-435A-853C-AD4C284D5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70" name="Text Box 78">
              <a:extLst>
                <a:ext uri="{FF2B5EF4-FFF2-40B4-BE49-F238E27FC236}">
                  <a16:creationId xmlns:a16="http://schemas.microsoft.com/office/drawing/2014/main" id="{88F27D3A-62B8-4C7A-B0E0-3588B5D20E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grpSp>
        <p:nvGrpSpPr>
          <p:cNvPr id="15397" name="Group 79">
            <a:extLst>
              <a:ext uri="{FF2B5EF4-FFF2-40B4-BE49-F238E27FC236}">
                <a16:creationId xmlns:a16="http://schemas.microsoft.com/office/drawing/2014/main" id="{4BFE766A-D361-4CC3-8607-945E5DC3F963}"/>
              </a:ext>
            </a:extLst>
          </p:cNvPr>
          <p:cNvGrpSpPr>
            <a:grpSpLocks/>
          </p:cNvGrpSpPr>
          <p:nvPr/>
        </p:nvGrpSpPr>
        <p:grpSpPr bwMode="auto">
          <a:xfrm>
            <a:off x="1885950" y="3570288"/>
            <a:ext cx="685800" cy="457200"/>
            <a:chOff x="1200" y="2544"/>
            <a:chExt cx="432" cy="288"/>
          </a:xfrm>
        </p:grpSpPr>
        <p:sp>
          <p:nvSpPr>
            <p:cNvPr id="33872" name="Oval 80">
              <a:extLst>
                <a:ext uri="{FF2B5EF4-FFF2-40B4-BE49-F238E27FC236}">
                  <a16:creationId xmlns:a16="http://schemas.microsoft.com/office/drawing/2014/main" id="{3A69B9FE-EFCC-4215-B89D-F7512D363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73" name="Text Box 81">
              <a:extLst>
                <a:ext uri="{FF2B5EF4-FFF2-40B4-BE49-F238E27FC236}">
                  <a16:creationId xmlns:a16="http://schemas.microsoft.com/office/drawing/2014/main" id="{11B7BF46-E79C-4DCD-8EE5-F042BF919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grpSp>
        <p:nvGrpSpPr>
          <p:cNvPr id="15398" name="Group 82">
            <a:extLst>
              <a:ext uri="{FF2B5EF4-FFF2-40B4-BE49-F238E27FC236}">
                <a16:creationId xmlns:a16="http://schemas.microsoft.com/office/drawing/2014/main" id="{28917ADC-4D91-4DA5-B3EC-FEC1B13EC08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505200"/>
            <a:ext cx="685800" cy="457200"/>
            <a:chOff x="1200" y="2544"/>
            <a:chExt cx="432" cy="288"/>
          </a:xfrm>
        </p:grpSpPr>
        <p:sp>
          <p:nvSpPr>
            <p:cNvPr id="33875" name="Oval 83">
              <a:extLst>
                <a:ext uri="{FF2B5EF4-FFF2-40B4-BE49-F238E27FC236}">
                  <a16:creationId xmlns:a16="http://schemas.microsoft.com/office/drawing/2014/main" id="{9230179A-F6F1-47C4-918E-3DCED1634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76" name="Text Box 84">
              <a:extLst>
                <a:ext uri="{FF2B5EF4-FFF2-40B4-BE49-F238E27FC236}">
                  <a16:creationId xmlns:a16="http://schemas.microsoft.com/office/drawing/2014/main" id="{D2485676-C17F-48B4-BBDB-E656B793C3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grpSp>
        <p:nvGrpSpPr>
          <p:cNvPr id="15399" name="Group 85">
            <a:extLst>
              <a:ext uri="{FF2B5EF4-FFF2-40B4-BE49-F238E27FC236}">
                <a16:creationId xmlns:a16="http://schemas.microsoft.com/office/drawing/2014/main" id="{3B92094A-D7CE-4009-B3A5-38C7BB42F0D1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4800600"/>
            <a:ext cx="685800" cy="457200"/>
            <a:chOff x="1200" y="2544"/>
            <a:chExt cx="432" cy="288"/>
          </a:xfrm>
        </p:grpSpPr>
        <p:sp>
          <p:nvSpPr>
            <p:cNvPr id="33878" name="Oval 86">
              <a:extLst>
                <a:ext uri="{FF2B5EF4-FFF2-40B4-BE49-F238E27FC236}">
                  <a16:creationId xmlns:a16="http://schemas.microsoft.com/office/drawing/2014/main" id="{F7DAE555-D3BE-4767-985B-FBBA34D97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79" name="Text Box 87">
              <a:extLst>
                <a:ext uri="{FF2B5EF4-FFF2-40B4-BE49-F238E27FC236}">
                  <a16:creationId xmlns:a16="http://schemas.microsoft.com/office/drawing/2014/main" id="{EA55E367-14A6-4791-A3C1-FB6C4EA2B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grpSp>
        <p:nvGrpSpPr>
          <p:cNvPr id="15400" name="Group 88">
            <a:extLst>
              <a:ext uri="{FF2B5EF4-FFF2-40B4-BE49-F238E27FC236}">
                <a16:creationId xmlns:a16="http://schemas.microsoft.com/office/drawing/2014/main" id="{0CB9CAEE-0A1D-45EC-918E-63221E486A5A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590800"/>
            <a:ext cx="685800" cy="457200"/>
            <a:chOff x="1200" y="2544"/>
            <a:chExt cx="432" cy="288"/>
          </a:xfrm>
        </p:grpSpPr>
        <p:sp>
          <p:nvSpPr>
            <p:cNvPr id="33881" name="Oval 89">
              <a:extLst>
                <a:ext uri="{FF2B5EF4-FFF2-40B4-BE49-F238E27FC236}">
                  <a16:creationId xmlns:a16="http://schemas.microsoft.com/office/drawing/2014/main" id="{DA720C44-A40D-4BF8-B8E0-5314F7992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82" name="Text Box 90">
              <a:extLst>
                <a:ext uri="{FF2B5EF4-FFF2-40B4-BE49-F238E27FC236}">
                  <a16:creationId xmlns:a16="http://schemas.microsoft.com/office/drawing/2014/main" id="{E9951BCD-F314-4A37-86F0-3346D5FB4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sp>
        <p:nvSpPr>
          <p:cNvPr id="15401" name="Rectangle 91">
            <a:extLst>
              <a:ext uri="{FF2B5EF4-FFF2-40B4-BE49-F238E27FC236}">
                <a16:creationId xmlns:a16="http://schemas.microsoft.com/office/drawing/2014/main" id="{BC9FFED2-3829-4BCA-ACB6-321131F35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05000"/>
            <a:ext cx="4191000" cy="2971800"/>
          </a:xfrm>
          <a:prstGeom prst="rect">
            <a:avLst/>
          </a:prstGeom>
          <a:noFill/>
          <a:ln w="9525" cap="rnd">
            <a:solidFill>
              <a:srgbClr val="0000C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5402" name="Line 93">
            <a:extLst>
              <a:ext uri="{FF2B5EF4-FFF2-40B4-BE49-F238E27FC236}">
                <a16:creationId xmlns:a16="http://schemas.microsoft.com/office/drawing/2014/main" id="{9DE5968A-4DDA-47E8-92B8-2DCF4FFA7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6172200"/>
            <a:ext cx="411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403" name="Line 94">
            <a:extLst>
              <a:ext uri="{FF2B5EF4-FFF2-40B4-BE49-F238E27FC236}">
                <a16:creationId xmlns:a16="http://schemas.microsoft.com/office/drawing/2014/main" id="{6EE2CDB6-FD4D-4014-BE84-97C6391F4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990600"/>
            <a:ext cx="411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404" name="Line 95">
            <a:extLst>
              <a:ext uri="{FF2B5EF4-FFF2-40B4-BE49-F238E27FC236}">
                <a16:creationId xmlns:a16="http://schemas.microsoft.com/office/drawing/2014/main" id="{714023B8-D694-4E44-8BEC-99D9DB1D9D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990600"/>
            <a:ext cx="0" cy="51816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405" name="Line 96">
            <a:extLst>
              <a:ext uri="{FF2B5EF4-FFF2-40B4-BE49-F238E27FC236}">
                <a16:creationId xmlns:a16="http://schemas.microsoft.com/office/drawing/2014/main" id="{6D9DF1CB-7C29-4146-8447-73EBFD85EC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63000" y="990600"/>
            <a:ext cx="0" cy="51816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406" name="Text Box 97">
            <a:extLst>
              <a:ext uri="{FF2B5EF4-FFF2-40B4-BE49-F238E27FC236}">
                <a16:creationId xmlns:a16="http://schemas.microsoft.com/office/drawing/2014/main" id="{0EBEF652-DAF0-431B-B6CF-55ACCE2DB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Audio &amp; Video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unicasting</a:t>
            </a:r>
            <a:r>
              <a:rPr lang="el-GR" altLang="el-GR" sz="2000"/>
              <a:t> </a:t>
            </a:r>
          </a:p>
        </p:txBody>
      </p:sp>
      <p:sp>
        <p:nvSpPr>
          <p:cNvPr id="15407" name="Text Box 98">
            <a:extLst>
              <a:ext uri="{FF2B5EF4-FFF2-40B4-BE49-F238E27FC236}">
                <a16:creationId xmlns:a16="http://schemas.microsoft.com/office/drawing/2014/main" id="{402712D8-0D92-408C-A9F9-06E9CA00E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9906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Audio &amp; Video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unicasting</a:t>
            </a:r>
            <a:r>
              <a:rPr lang="el-GR" altLang="el-GR" sz="2000"/>
              <a:t> </a:t>
            </a:r>
          </a:p>
        </p:txBody>
      </p:sp>
      <p:sp>
        <p:nvSpPr>
          <p:cNvPr id="15408" name="Text Box 99">
            <a:extLst>
              <a:ext uri="{FF2B5EF4-FFF2-40B4-BE49-F238E27FC236}">
                <a16:creationId xmlns:a16="http://schemas.microsoft.com/office/drawing/2014/main" id="{EE4BE5C6-D4E6-4CF7-B8A6-930ACDE51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4864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Audio &amp; Video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multicasting</a:t>
            </a:r>
            <a:r>
              <a:rPr lang="el-GR" altLang="el-GR" sz="20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CF9A840-3694-4CB6-A5D5-377A31632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Decentralized multipoint conferences</a:t>
            </a:r>
            <a:endParaRPr lang="en-US" altLang="el-GR" sz="3200"/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EB18BE5A-8053-471A-A3AA-D89564A5D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458200" cy="5140325"/>
          </a:xfrm>
          <a:prstGeom prst="rect">
            <a:avLst/>
          </a:prstGeom>
          <a:noFill/>
          <a:ln w="9525" cap="rnd">
            <a:solidFill>
              <a:srgbClr val="0000C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6388" name="Oval 60">
            <a:extLst>
              <a:ext uri="{FF2B5EF4-FFF2-40B4-BE49-F238E27FC236}">
                <a16:creationId xmlns:a16="http://schemas.microsoft.com/office/drawing/2014/main" id="{88C1946C-8B07-47A3-AB59-02BB67374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8288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6389" name="Arc 66">
            <a:extLst>
              <a:ext uri="{FF2B5EF4-FFF2-40B4-BE49-F238E27FC236}">
                <a16:creationId xmlns:a16="http://schemas.microsoft.com/office/drawing/2014/main" id="{B4B13D57-AAAB-445F-9C7C-96106D8378D2}"/>
              </a:ext>
            </a:extLst>
          </p:cNvPr>
          <p:cNvSpPr>
            <a:spLocks/>
          </p:cNvSpPr>
          <p:nvPr/>
        </p:nvSpPr>
        <p:spPr bwMode="auto">
          <a:xfrm rot="10800000">
            <a:off x="3276600" y="2743200"/>
            <a:ext cx="1328738" cy="990600"/>
          </a:xfrm>
          <a:custGeom>
            <a:avLst/>
            <a:gdLst>
              <a:gd name="T0" fmla="*/ 1602730542 w 21600"/>
              <a:gd name="T1" fmla="*/ 0 h 20473"/>
              <a:gd name="T2" fmla="*/ 2147483646 w 21600"/>
              <a:gd name="T3" fmla="*/ 2147483646 h 20473"/>
              <a:gd name="T4" fmla="*/ 0 w 21600"/>
              <a:gd name="T5" fmla="*/ 2147483646 h 204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</a:path>
              <a:path w="21600" h="20473" stroke="0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  <a:lnTo>
                  <a:pt x="0" y="20473"/>
                </a:lnTo>
                <a:lnTo>
                  <a:pt x="68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6390" name="Text Box 70">
            <a:extLst>
              <a:ext uri="{FF2B5EF4-FFF2-40B4-BE49-F238E27FC236}">
                <a16:creationId xmlns:a16="http://schemas.microsoft.com/office/drawing/2014/main" id="{5938C33C-3C8E-477F-AB0D-9C15028C0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2192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000" i="1"/>
              <a:t>Audio &amp; Video  Multicasting</a:t>
            </a:r>
            <a:r>
              <a:rPr lang="el-GR" altLang="el-GR" sz="2000"/>
              <a:t> </a:t>
            </a:r>
          </a:p>
        </p:txBody>
      </p:sp>
      <p:sp>
        <p:nvSpPr>
          <p:cNvPr id="16391" name="Arc 72">
            <a:extLst>
              <a:ext uri="{FF2B5EF4-FFF2-40B4-BE49-F238E27FC236}">
                <a16:creationId xmlns:a16="http://schemas.microsoft.com/office/drawing/2014/main" id="{44BA8344-4D50-4001-A23E-2D85C3A56790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2133600" y="2743200"/>
            <a:ext cx="1131888" cy="866775"/>
          </a:xfrm>
          <a:custGeom>
            <a:avLst/>
            <a:gdLst>
              <a:gd name="T0" fmla="*/ 883234897 w 21600"/>
              <a:gd name="T1" fmla="*/ 0 h 20709"/>
              <a:gd name="T2" fmla="*/ 2147483646 w 21600"/>
              <a:gd name="T3" fmla="*/ 1518451302 h 20709"/>
              <a:gd name="T4" fmla="*/ 0 w 21600"/>
              <a:gd name="T5" fmla="*/ 1518451302 h 207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709" fill="none" extrusionOk="0">
                <a:moveTo>
                  <a:pt x="6138" y="-1"/>
                </a:moveTo>
                <a:cubicBezTo>
                  <a:pt x="15309" y="2717"/>
                  <a:pt x="21600" y="11143"/>
                  <a:pt x="21600" y="20709"/>
                </a:cubicBezTo>
              </a:path>
              <a:path w="21600" h="20709" stroke="0" extrusionOk="0">
                <a:moveTo>
                  <a:pt x="6138" y="-1"/>
                </a:moveTo>
                <a:cubicBezTo>
                  <a:pt x="15309" y="2717"/>
                  <a:pt x="21600" y="11143"/>
                  <a:pt x="21600" y="20709"/>
                </a:cubicBezTo>
                <a:lnTo>
                  <a:pt x="0" y="20709"/>
                </a:lnTo>
                <a:lnTo>
                  <a:pt x="6138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6392" name="Oval 79">
            <a:extLst>
              <a:ext uri="{FF2B5EF4-FFF2-40B4-BE49-F238E27FC236}">
                <a16:creationId xmlns:a16="http://schemas.microsoft.com/office/drawing/2014/main" id="{3DB3B736-5743-4F65-8D40-6F21487D5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505200"/>
            <a:ext cx="569913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6393" name="Arc 80">
            <a:extLst>
              <a:ext uri="{FF2B5EF4-FFF2-40B4-BE49-F238E27FC236}">
                <a16:creationId xmlns:a16="http://schemas.microsoft.com/office/drawing/2014/main" id="{21DCD35A-FC1E-4CEB-83D9-4C94B5B7A63D}"/>
              </a:ext>
            </a:extLst>
          </p:cNvPr>
          <p:cNvSpPr>
            <a:spLocks/>
          </p:cNvSpPr>
          <p:nvPr/>
        </p:nvSpPr>
        <p:spPr bwMode="auto">
          <a:xfrm rot="387893">
            <a:off x="1981200" y="3581400"/>
            <a:ext cx="1328738" cy="990600"/>
          </a:xfrm>
          <a:custGeom>
            <a:avLst/>
            <a:gdLst>
              <a:gd name="T0" fmla="*/ 1602730542 w 21600"/>
              <a:gd name="T1" fmla="*/ 0 h 20473"/>
              <a:gd name="T2" fmla="*/ 2147483646 w 21600"/>
              <a:gd name="T3" fmla="*/ 2147483646 h 20473"/>
              <a:gd name="T4" fmla="*/ 0 w 21600"/>
              <a:gd name="T5" fmla="*/ 2147483646 h 204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</a:path>
              <a:path w="21600" h="20473" stroke="0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  <a:lnTo>
                  <a:pt x="0" y="20473"/>
                </a:lnTo>
                <a:lnTo>
                  <a:pt x="68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Arc 81">
            <a:extLst>
              <a:ext uri="{FF2B5EF4-FFF2-40B4-BE49-F238E27FC236}">
                <a16:creationId xmlns:a16="http://schemas.microsoft.com/office/drawing/2014/main" id="{A8B97987-B9A3-42AE-BA94-62DE19C6C35F}"/>
              </a:ext>
            </a:extLst>
          </p:cNvPr>
          <p:cNvSpPr>
            <a:spLocks/>
          </p:cNvSpPr>
          <p:nvPr/>
        </p:nvSpPr>
        <p:spPr bwMode="auto">
          <a:xfrm rot="392238" flipH="1">
            <a:off x="3276600" y="3657600"/>
            <a:ext cx="1131888" cy="1038225"/>
          </a:xfrm>
          <a:custGeom>
            <a:avLst/>
            <a:gdLst>
              <a:gd name="T0" fmla="*/ 875609273 w 21600"/>
              <a:gd name="T1" fmla="*/ 0 h 20725"/>
              <a:gd name="T2" fmla="*/ 2147483646 w 21600"/>
              <a:gd name="T3" fmla="*/ 2147483646 h 20725"/>
              <a:gd name="T4" fmla="*/ 0 w 21600"/>
              <a:gd name="T5" fmla="*/ 2147483646 h 207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725" fill="none" extrusionOk="0">
                <a:moveTo>
                  <a:pt x="6085" y="-1"/>
                </a:moveTo>
                <a:cubicBezTo>
                  <a:pt x="15282" y="2700"/>
                  <a:pt x="21600" y="11139"/>
                  <a:pt x="21600" y="20725"/>
                </a:cubicBezTo>
              </a:path>
              <a:path w="21600" h="20725" stroke="0" extrusionOk="0">
                <a:moveTo>
                  <a:pt x="6085" y="-1"/>
                </a:moveTo>
                <a:cubicBezTo>
                  <a:pt x="15282" y="2700"/>
                  <a:pt x="21600" y="11139"/>
                  <a:pt x="21600" y="20725"/>
                </a:cubicBezTo>
                <a:lnTo>
                  <a:pt x="0" y="20725"/>
                </a:lnTo>
                <a:lnTo>
                  <a:pt x="60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6395" name="Group 85">
            <a:extLst>
              <a:ext uri="{FF2B5EF4-FFF2-40B4-BE49-F238E27FC236}">
                <a16:creationId xmlns:a16="http://schemas.microsoft.com/office/drawing/2014/main" id="{CDA5FA32-99DB-473F-A770-C9FEA6C79F19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057400"/>
            <a:ext cx="685800" cy="457200"/>
            <a:chOff x="1200" y="2544"/>
            <a:chExt cx="432" cy="288"/>
          </a:xfrm>
        </p:grpSpPr>
        <p:sp>
          <p:nvSpPr>
            <p:cNvPr id="43091" name="Oval 83">
              <a:extLst>
                <a:ext uri="{FF2B5EF4-FFF2-40B4-BE49-F238E27FC236}">
                  <a16:creationId xmlns:a16="http://schemas.microsoft.com/office/drawing/2014/main" id="{7FFA736E-09BD-4F7B-9A87-194AE5F58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092" name="Text Box 84">
              <a:extLst>
                <a:ext uri="{FF2B5EF4-FFF2-40B4-BE49-F238E27FC236}">
                  <a16:creationId xmlns:a16="http://schemas.microsoft.com/office/drawing/2014/main" id="{F5A13544-8241-4FD2-A249-E00D7C9DD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6396" name="Oval 86">
            <a:extLst>
              <a:ext uri="{FF2B5EF4-FFF2-40B4-BE49-F238E27FC236}">
                <a16:creationId xmlns:a16="http://schemas.microsoft.com/office/drawing/2014/main" id="{57C08079-053C-412B-8579-1C3157874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2819400"/>
            <a:ext cx="1712912" cy="11747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6397" name="Group 87">
            <a:extLst>
              <a:ext uri="{FF2B5EF4-FFF2-40B4-BE49-F238E27FC236}">
                <a16:creationId xmlns:a16="http://schemas.microsoft.com/office/drawing/2014/main" id="{D9D4B87D-9211-4AC9-8E40-CD86D933B94E}"/>
              </a:ext>
            </a:extLst>
          </p:cNvPr>
          <p:cNvGrpSpPr>
            <a:grpSpLocks/>
          </p:cNvGrpSpPr>
          <p:nvPr/>
        </p:nvGrpSpPr>
        <p:grpSpPr bwMode="auto">
          <a:xfrm>
            <a:off x="1716088" y="3276600"/>
            <a:ext cx="685800" cy="457200"/>
            <a:chOff x="1200" y="2544"/>
            <a:chExt cx="432" cy="288"/>
          </a:xfrm>
        </p:grpSpPr>
        <p:sp>
          <p:nvSpPr>
            <p:cNvPr id="43096" name="Oval 88">
              <a:extLst>
                <a:ext uri="{FF2B5EF4-FFF2-40B4-BE49-F238E27FC236}">
                  <a16:creationId xmlns:a16="http://schemas.microsoft.com/office/drawing/2014/main" id="{80E1DAFF-2D9B-4891-BCC1-E4B63008B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097" name="Text Box 89">
              <a:extLst>
                <a:ext uri="{FF2B5EF4-FFF2-40B4-BE49-F238E27FC236}">
                  <a16:creationId xmlns:a16="http://schemas.microsoft.com/office/drawing/2014/main" id="{9AEE26F5-4794-4700-AD0D-2A9E80058A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6398" name="Oval 90">
            <a:extLst>
              <a:ext uri="{FF2B5EF4-FFF2-40B4-BE49-F238E27FC236}">
                <a16:creationId xmlns:a16="http://schemas.microsoft.com/office/drawing/2014/main" id="{C98A97B5-7A50-4DD5-A9C6-56C971BB0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766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6399" name="Group 91">
            <a:extLst>
              <a:ext uri="{FF2B5EF4-FFF2-40B4-BE49-F238E27FC236}">
                <a16:creationId xmlns:a16="http://schemas.microsoft.com/office/drawing/2014/main" id="{39BAF842-5B71-4B46-AFBB-C5405D7C6D5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505200"/>
            <a:ext cx="685800" cy="457200"/>
            <a:chOff x="1200" y="2544"/>
            <a:chExt cx="432" cy="288"/>
          </a:xfrm>
        </p:grpSpPr>
        <p:sp>
          <p:nvSpPr>
            <p:cNvPr id="43100" name="Oval 92">
              <a:extLst>
                <a:ext uri="{FF2B5EF4-FFF2-40B4-BE49-F238E27FC236}">
                  <a16:creationId xmlns:a16="http://schemas.microsoft.com/office/drawing/2014/main" id="{E8BDBB63-020C-483A-B807-3474FAE26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101" name="Text Box 93">
              <a:extLst>
                <a:ext uri="{FF2B5EF4-FFF2-40B4-BE49-F238E27FC236}">
                  <a16:creationId xmlns:a16="http://schemas.microsoft.com/office/drawing/2014/main" id="{F96F71A2-7451-429E-B10C-1A528F1B7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6400" name="Oval 94">
            <a:extLst>
              <a:ext uri="{FF2B5EF4-FFF2-40B4-BE49-F238E27FC236}">
                <a16:creationId xmlns:a16="http://schemas.microsoft.com/office/drawing/2014/main" id="{23636BDE-B784-43E7-B84A-327F09662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5720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6401" name="Group 95">
            <a:extLst>
              <a:ext uri="{FF2B5EF4-FFF2-40B4-BE49-F238E27FC236}">
                <a16:creationId xmlns:a16="http://schemas.microsoft.com/office/drawing/2014/main" id="{68487933-1ABA-493A-BE44-6966948A086D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800600"/>
            <a:ext cx="685800" cy="457200"/>
            <a:chOff x="1200" y="2544"/>
            <a:chExt cx="432" cy="288"/>
          </a:xfrm>
        </p:grpSpPr>
        <p:sp>
          <p:nvSpPr>
            <p:cNvPr id="43104" name="Oval 96">
              <a:extLst>
                <a:ext uri="{FF2B5EF4-FFF2-40B4-BE49-F238E27FC236}">
                  <a16:creationId xmlns:a16="http://schemas.microsoft.com/office/drawing/2014/main" id="{70362708-B449-43C1-B016-2436D7CC9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105" name="Text Box 97">
              <a:extLst>
                <a:ext uri="{FF2B5EF4-FFF2-40B4-BE49-F238E27FC236}">
                  <a16:creationId xmlns:a16="http://schemas.microsoft.com/office/drawing/2014/main" id="{A27CD518-CB46-45ED-95F7-A372D0341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grpSp>
        <p:nvGrpSpPr>
          <p:cNvPr id="16402" name="Group 110">
            <a:extLst>
              <a:ext uri="{FF2B5EF4-FFF2-40B4-BE49-F238E27FC236}">
                <a16:creationId xmlns:a16="http://schemas.microsoft.com/office/drawing/2014/main" id="{28A72168-3EA4-49F7-A3F5-5B65511AB4B4}"/>
              </a:ext>
            </a:extLst>
          </p:cNvPr>
          <p:cNvGrpSpPr>
            <a:grpSpLocks/>
          </p:cNvGrpSpPr>
          <p:nvPr/>
        </p:nvGrpSpPr>
        <p:grpSpPr bwMode="auto">
          <a:xfrm>
            <a:off x="1030288" y="2971800"/>
            <a:ext cx="685800" cy="457200"/>
            <a:chOff x="1129" y="2064"/>
            <a:chExt cx="432" cy="288"/>
          </a:xfrm>
        </p:grpSpPr>
        <p:sp>
          <p:nvSpPr>
            <p:cNvPr id="43107" name="Oval 99">
              <a:extLst>
                <a:ext uri="{FF2B5EF4-FFF2-40B4-BE49-F238E27FC236}">
                  <a16:creationId xmlns:a16="http://schemas.microsoft.com/office/drawing/2014/main" id="{D559C525-FA5E-4486-B7FD-2DC185005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064"/>
              <a:ext cx="432" cy="288"/>
            </a:xfrm>
            <a:prstGeom prst="ellipse">
              <a:avLst/>
            </a:prstGeom>
            <a:solidFill>
              <a:srgbClr val="FF9900"/>
            </a:solidFill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108" name="Text Box 100">
              <a:extLst>
                <a:ext uri="{FF2B5EF4-FFF2-40B4-BE49-F238E27FC236}">
                  <a16:creationId xmlns:a16="http://schemas.microsoft.com/office/drawing/2014/main" id="{FC24C60D-F025-4A93-A31C-2B9355E8B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7" y="2071"/>
              <a:ext cx="365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sp>
        <p:nvSpPr>
          <p:cNvPr id="43110" name="Text Box 102">
            <a:extLst>
              <a:ext uri="{FF2B5EF4-FFF2-40B4-BE49-F238E27FC236}">
                <a16:creationId xmlns:a16="http://schemas.microsoft.com/office/drawing/2014/main" id="{3D52F935-A0DE-423D-B9A3-A2EFAF925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362200"/>
            <a:ext cx="1905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GW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404" name="Text Box 103">
            <a:extLst>
              <a:ext uri="{FF2B5EF4-FFF2-40B4-BE49-F238E27FC236}">
                <a16:creationId xmlns:a16="http://schemas.microsoft.com/office/drawing/2014/main" id="{8DE7361F-1096-421B-83E2-45D1E2200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6388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H.323 terminal </a:t>
            </a:r>
            <a:endParaRPr lang="el-GR" altLang="el-GR" sz="2000"/>
          </a:p>
        </p:txBody>
      </p:sp>
      <p:sp>
        <p:nvSpPr>
          <p:cNvPr id="16405" name="Oval 104">
            <a:extLst>
              <a:ext uri="{FF2B5EF4-FFF2-40B4-BE49-F238E27FC236}">
                <a16:creationId xmlns:a16="http://schemas.microsoft.com/office/drawing/2014/main" id="{83A88513-39E6-4A5D-9512-057FA3665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6406" name="Rectangle 105">
            <a:extLst>
              <a:ext uri="{FF2B5EF4-FFF2-40B4-BE49-F238E27FC236}">
                <a16:creationId xmlns:a16="http://schemas.microsoft.com/office/drawing/2014/main" id="{01837244-882D-4CC1-96D7-84EA13556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286000"/>
            <a:ext cx="16764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sp>
        <p:nvSpPr>
          <p:cNvPr id="43115" name="Text Box 107">
            <a:extLst>
              <a:ext uri="{FF2B5EF4-FFF2-40B4-BE49-F238E27FC236}">
                <a16:creationId xmlns:a16="http://schemas.microsoft.com/office/drawing/2014/main" id="{2920F679-691B-45F6-95AF-266EDFDD1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676400"/>
            <a:ext cx="1905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408" name="Rectangle 108">
            <a:extLst>
              <a:ext uri="{FF2B5EF4-FFF2-40B4-BE49-F238E27FC236}">
                <a16:creationId xmlns:a16="http://schemas.microsoft.com/office/drawing/2014/main" id="{EA272090-8492-4BDD-9898-6A1925A80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524000"/>
            <a:ext cx="16764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grpSp>
        <p:nvGrpSpPr>
          <p:cNvPr id="16409" name="Group 111">
            <a:extLst>
              <a:ext uri="{FF2B5EF4-FFF2-40B4-BE49-F238E27FC236}">
                <a16:creationId xmlns:a16="http://schemas.microsoft.com/office/drawing/2014/main" id="{745F0D0F-76B2-407F-8733-D3D937747209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611313"/>
            <a:ext cx="685800" cy="457200"/>
            <a:chOff x="1129" y="2064"/>
            <a:chExt cx="432" cy="288"/>
          </a:xfrm>
        </p:grpSpPr>
        <p:sp>
          <p:nvSpPr>
            <p:cNvPr id="43120" name="Oval 112">
              <a:extLst>
                <a:ext uri="{FF2B5EF4-FFF2-40B4-BE49-F238E27FC236}">
                  <a16:creationId xmlns:a16="http://schemas.microsoft.com/office/drawing/2014/main" id="{FAA935F3-D2E1-4E41-98D6-AA125626D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064"/>
              <a:ext cx="432" cy="288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121" name="Text Box 113">
              <a:extLst>
                <a:ext uri="{FF2B5EF4-FFF2-40B4-BE49-F238E27FC236}">
                  <a16:creationId xmlns:a16="http://schemas.microsoft.com/office/drawing/2014/main" id="{1EBCAC9F-5911-49F8-9AE4-2C40A7F9F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7" y="207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grpSp>
        <p:nvGrpSpPr>
          <p:cNvPr id="16410" name="Group 114">
            <a:extLst>
              <a:ext uri="{FF2B5EF4-FFF2-40B4-BE49-F238E27FC236}">
                <a16:creationId xmlns:a16="http://schemas.microsoft.com/office/drawing/2014/main" id="{21286DD4-8C09-4C64-A979-30FF72FBD498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398713"/>
            <a:ext cx="685800" cy="457200"/>
            <a:chOff x="1129" y="2064"/>
            <a:chExt cx="432" cy="288"/>
          </a:xfrm>
        </p:grpSpPr>
        <p:sp>
          <p:nvSpPr>
            <p:cNvPr id="43123" name="Oval 115">
              <a:extLst>
                <a:ext uri="{FF2B5EF4-FFF2-40B4-BE49-F238E27FC236}">
                  <a16:creationId xmlns:a16="http://schemas.microsoft.com/office/drawing/2014/main" id="{D8F4C524-B018-430D-B978-6A297FFA8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064"/>
              <a:ext cx="432" cy="288"/>
            </a:xfrm>
            <a:prstGeom prst="ellipse">
              <a:avLst/>
            </a:prstGeom>
            <a:solidFill>
              <a:srgbClr val="FF9900"/>
            </a:solidFill>
            <a:ln w="28575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3124" name="Text Box 116">
              <a:extLst>
                <a:ext uri="{FF2B5EF4-FFF2-40B4-BE49-F238E27FC236}">
                  <a16:creationId xmlns:a16="http://schemas.microsoft.com/office/drawing/2014/main" id="{680564E7-793C-4970-8FDF-71CC79C4D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7" y="207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sp>
        <p:nvSpPr>
          <p:cNvPr id="16411" name="Text Box 117">
            <a:extLst>
              <a:ext uri="{FF2B5EF4-FFF2-40B4-BE49-F238E27FC236}">
                <a16:creationId xmlns:a16="http://schemas.microsoft.com/office/drawing/2014/main" id="{0AC49C23-6E49-49F7-96A6-E6997360D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102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/>
              <a:t>- 1 MP @ every H.323 terminal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400"/>
              <a:t>- 1 MC/session @ any H.323 end-point </a:t>
            </a:r>
          </a:p>
        </p:txBody>
      </p:sp>
      <p:grpSp>
        <p:nvGrpSpPr>
          <p:cNvPr id="16412" name="Group 119">
            <a:extLst>
              <a:ext uri="{FF2B5EF4-FFF2-40B4-BE49-F238E27FC236}">
                <a16:creationId xmlns:a16="http://schemas.microsoft.com/office/drawing/2014/main" id="{08A3E622-DD8F-40B0-9141-F0CB8DB8E346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200400"/>
            <a:ext cx="1371600" cy="990600"/>
            <a:chOff x="2059" y="3043"/>
            <a:chExt cx="1561" cy="759"/>
          </a:xfrm>
        </p:grpSpPr>
        <p:grpSp>
          <p:nvGrpSpPr>
            <p:cNvPr id="16416" name="Group 120">
              <a:extLst>
                <a:ext uri="{FF2B5EF4-FFF2-40B4-BE49-F238E27FC236}">
                  <a16:creationId xmlns:a16="http://schemas.microsoft.com/office/drawing/2014/main" id="{AF5A1224-4D18-4B48-BFA6-34B262E7F8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9" y="3043"/>
              <a:ext cx="1561" cy="759"/>
              <a:chOff x="2059" y="3043"/>
              <a:chExt cx="1561" cy="759"/>
            </a:xfrm>
          </p:grpSpPr>
          <p:grpSp>
            <p:nvGrpSpPr>
              <p:cNvPr id="16418" name="Group 121">
                <a:extLst>
                  <a:ext uri="{FF2B5EF4-FFF2-40B4-BE49-F238E27FC236}">
                    <a16:creationId xmlns:a16="http://schemas.microsoft.com/office/drawing/2014/main" id="{52D7F525-0133-4841-B5C1-D809112063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9" y="3112"/>
                <a:ext cx="641" cy="653"/>
                <a:chOff x="2979" y="3112"/>
                <a:chExt cx="641" cy="653"/>
              </a:xfrm>
            </p:grpSpPr>
            <p:grpSp>
              <p:nvGrpSpPr>
                <p:cNvPr id="16448" name="Group 122">
                  <a:extLst>
                    <a:ext uri="{FF2B5EF4-FFF2-40B4-BE49-F238E27FC236}">
                      <a16:creationId xmlns:a16="http://schemas.microsoft.com/office/drawing/2014/main" id="{AEFFE3AF-069F-41B8-826B-24E89C5439D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29" y="3112"/>
                  <a:ext cx="391" cy="526"/>
                  <a:chOff x="3229" y="3112"/>
                  <a:chExt cx="391" cy="526"/>
                </a:xfrm>
              </p:grpSpPr>
              <p:grpSp>
                <p:nvGrpSpPr>
                  <p:cNvPr id="16453" name="Group 123">
                    <a:extLst>
                      <a:ext uri="{FF2B5EF4-FFF2-40B4-BE49-F238E27FC236}">
                        <a16:creationId xmlns:a16="http://schemas.microsoft.com/office/drawing/2014/main" id="{A959ECCE-65F5-41D3-9453-8A84AC57D79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31" y="3182"/>
                    <a:ext cx="289" cy="382"/>
                    <a:chOff x="3331" y="3182"/>
                    <a:chExt cx="289" cy="382"/>
                  </a:xfrm>
                </p:grpSpPr>
                <p:grpSp>
                  <p:nvGrpSpPr>
                    <p:cNvPr id="16463" name="Group 124">
                      <a:extLst>
                        <a:ext uri="{FF2B5EF4-FFF2-40B4-BE49-F238E27FC236}">
                          <a16:creationId xmlns:a16="http://schemas.microsoft.com/office/drawing/2014/main" id="{96063EE4-D7AF-400D-B307-2F1F1896B1C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31" y="3182"/>
                      <a:ext cx="289" cy="382"/>
                      <a:chOff x="3331" y="3182"/>
                      <a:chExt cx="289" cy="382"/>
                    </a:xfrm>
                  </p:grpSpPr>
                  <p:grpSp>
                    <p:nvGrpSpPr>
                      <p:cNvPr id="16465" name="Group 125">
                        <a:extLst>
                          <a:ext uri="{FF2B5EF4-FFF2-40B4-BE49-F238E27FC236}">
                            <a16:creationId xmlns:a16="http://schemas.microsoft.com/office/drawing/2014/main" id="{79A89495-FF9A-42E7-8E86-0DCA6914808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07" y="3206"/>
                        <a:ext cx="213" cy="312"/>
                        <a:chOff x="3407" y="3206"/>
                        <a:chExt cx="213" cy="312"/>
                      </a:xfrm>
                    </p:grpSpPr>
                    <p:grpSp>
                      <p:nvGrpSpPr>
                        <p:cNvPr id="16469" name="Group 126">
                          <a:extLst>
                            <a:ext uri="{FF2B5EF4-FFF2-40B4-BE49-F238E27FC236}">
                              <a16:creationId xmlns:a16="http://schemas.microsoft.com/office/drawing/2014/main" id="{1B6F9FA3-09A8-4389-B5D6-F8AD14324319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431" y="3206"/>
                          <a:ext cx="189" cy="312"/>
                          <a:chOff x="3431" y="3206"/>
                          <a:chExt cx="189" cy="312"/>
                        </a:xfrm>
                      </p:grpSpPr>
                      <p:sp>
                        <p:nvSpPr>
                          <p:cNvPr id="16473" name="Oval 127">
                            <a:extLst>
                              <a:ext uri="{FF2B5EF4-FFF2-40B4-BE49-F238E27FC236}">
                                <a16:creationId xmlns:a16="http://schemas.microsoft.com/office/drawing/2014/main" id="{69C8B7CF-7BB1-4B23-AD35-85B3BE44E7B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37" y="3394"/>
                            <a:ext cx="83" cy="77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6474" name="Oval 128">
                            <a:extLst>
                              <a:ext uri="{FF2B5EF4-FFF2-40B4-BE49-F238E27FC236}">
                                <a16:creationId xmlns:a16="http://schemas.microsoft.com/office/drawing/2014/main" id="{5268F0B5-E11B-42AB-96BA-32EEAD0491E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59" y="3417"/>
                            <a:ext cx="108" cy="101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6475" name="Oval 129">
                            <a:extLst>
                              <a:ext uri="{FF2B5EF4-FFF2-40B4-BE49-F238E27FC236}">
                                <a16:creationId xmlns:a16="http://schemas.microsoft.com/office/drawing/2014/main" id="{3CE27079-CE07-4EE9-8D43-795F529818B8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09" y="3277"/>
                            <a:ext cx="85" cy="77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6476" name="Oval 130">
                            <a:extLst>
                              <a:ext uri="{FF2B5EF4-FFF2-40B4-BE49-F238E27FC236}">
                                <a16:creationId xmlns:a16="http://schemas.microsoft.com/office/drawing/2014/main" id="{53AD6A67-4621-4CFD-8849-DAFF35DC0158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31" y="3206"/>
                            <a:ext cx="112" cy="103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6477" name="Freeform 131">
                            <a:extLst>
                              <a:ext uri="{FF2B5EF4-FFF2-40B4-BE49-F238E27FC236}">
                                <a16:creationId xmlns:a16="http://schemas.microsoft.com/office/drawing/2014/main" id="{E8631EDA-5DEA-421C-A329-4DB253B04D63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12" y="3278"/>
                            <a:ext cx="76" cy="175"/>
                          </a:xfrm>
                          <a:custGeom>
                            <a:avLst/>
                            <a:gdLst>
                              <a:gd name="T0" fmla="*/ 75 w 76"/>
                              <a:gd name="T1" fmla="*/ 174 h 175"/>
                              <a:gd name="T2" fmla="*/ 44 w 76"/>
                              <a:gd name="T3" fmla="*/ 174 h 175"/>
                              <a:gd name="T4" fmla="*/ 0 w 76"/>
                              <a:gd name="T5" fmla="*/ 0 h 175"/>
                              <a:gd name="T6" fmla="*/ 46 w 76"/>
                              <a:gd name="T7" fmla="*/ 12 h 175"/>
                              <a:gd name="T8" fmla="*/ 46 w 76"/>
                              <a:gd name="T9" fmla="*/ 100 h 175"/>
                              <a:gd name="T10" fmla="*/ 75 w 76"/>
                              <a:gd name="T11" fmla="*/ 174 h 175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76" h="175">
                                <a:moveTo>
                                  <a:pt x="75" y="174"/>
                                </a:moveTo>
                                <a:lnTo>
                                  <a:pt x="44" y="174"/>
                                </a:lnTo>
                                <a:lnTo>
                                  <a:pt x="0" y="0"/>
                                </a:lnTo>
                                <a:lnTo>
                                  <a:pt x="46" y="12"/>
                                </a:lnTo>
                                <a:lnTo>
                                  <a:pt x="46" y="100"/>
                                </a:lnTo>
                                <a:lnTo>
                                  <a:pt x="75" y="174"/>
                                </a:lnTo>
                              </a:path>
                            </a:pathLst>
                          </a:custGeom>
                          <a:solidFill>
                            <a:srgbClr val="FDE3BA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 cap="rnd">
                                <a:solidFill>
                                  <a:schemeClr val="tx1"/>
                                </a:solidFill>
                                <a:round/>
                                <a:headEnd type="none" w="sm" len="sm"/>
                                <a:tailEnd type="none" w="sm" len="sm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</p:grpSp>
                    <p:sp>
                      <p:nvSpPr>
                        <p:cNvPr id="16470" name="Oval 132">
                          <a:extLst>
                            <a:ext uri="{FF2B5EF4-FFF2-40B4-BE49-F238E27FC236}">
                              <a16:creationId xmlns:a16="http://schemas.microsoft.com/office/drawing/2014/main" id="{47C57CD7-EEC2-4F45-8B5D-37B2CF3506D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07" y="3300"/>
                          <a:ext cx="164" cy="148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16471" name="Oval 133">
                          <a:extLst>
                            <a:ext uri="{FF2B5EF4-FFF2-40B4-BE49-F238E27FC236}">
                              <a16:creationId xmlns:a16="http://schemas.microsoft.com/office/drawing/2014/main" id="{52485C25-0B8F-4FFC-940F-7C107F3A9F9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07" y="3394"/>
                          <a:ext cx="112" cy="103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16472" name="Freeform 134">
                          <a:extLst>
                            <a:ext uri="{FF2B5EF4-FFF2-40B4-BE49-F238E27FC236}">
                              <a16:creationId xmlns:a16="http://schemas.microsoft.com/office/drawing/2014/main" id="{9B572490-DF49-433C-BD63-4C5A4BB7E7E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42" y="3257"/>
                          <a:ext cx="82" cy="190"/>
                        </a:xfrm>
                        <a:custGeom>
                          <a:avLst/>
                          <a:gdLst>
                            <a:gd name="T0" fmla="*/ 73 w 82"/>
                            <a:gd name="T1" fmla="*/ 31 h 190"/>
                            <a:gd name="T2" fmla="*/ 65 w 82"/>
                            <a:gd name="T3" fmla="*/ 70 h 190"/>
                            <a:gd name="T4" fmla="*/ 81 w 82"/>
                            <a:gd name="T5" fmla="*/ 165 h 190"/>
                            <a:gd name="T6" fmla="*/ 49 w 82"/>
                            <a:gd name="T7" fmla="*/ 189 h 190"/>
                            <a:gd name="T8" fmla="*/ 0 w 82"/>
                            <a:gd name="T9" fmla="*/ 78 h 190"/>
                            <a:gd name="T10" fmla="*/ 39 w 82"/>
                            <a:gd name="T11" fmla="*/ 0 h 190"/>
                            <a:gd name="T12" fmla="*/ 73 w 82"/>
                            <a:gd name="T13" fmla="*/ 31 h 19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82" h="190">
                              <a:moveTo>
                                <a:pt x="73" y="31"/>
                              </a:moveTo>
                              <a:lnTo>
                                <a:pt x="65" y="70"/>
                              </a:lnTo>
                              <a:lnTo>
                                <a:pt x="81" y="165"/>
                              </a:lnTo>
                              <a:lnTo>
                                <a:pt x="49" y="189"/>
                              </a:lnTo>
                              <a:lnTo>
                                <a:pt x="0" y="78"/>
                              </a:lnTo>
                              <a:lnTo>
                                <a:pt x="39" y="0"/>
                              </a:lnTo>
                              <a:lnTo>
                                <a:pt x="73" y="31"/>
                              </a:lnTo>
                            </a:path>
                          </a:pathLst>
                        </a:custGeom>
                        <a:solidFill>
                          <a:srgbClr val="FDE3BA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16466" name="Oval 135">
                        <a:extLst>
                          <a:ext uri="{FF2B5EF4-FFF2-40B4-BE49-F238E27FC236}">
                            <a16:creationId xmlns:a16="http://schemas.microsoft.com/office/drawing/2014/main" id="{4000A0AE-185B-409C-949D-8D0D9EE24E7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3487"/>
                        <a:ext cx="86" cy="77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16467" name="Oval 136">
                        <a:extLst>
                          <a:ext uri="{FF2B5EF4-FFF2-40B4-BE49-F238E27FC236}">
                            <a16:creationId xmlns:a16="http://schemas.microsoft.com/office/drawing/2014/main" id="{96287F52-C0E3-4E18-8EF3-73883C2E29E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1" y="3182"/>
                        <a:ext cx="110" cy="105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16468" name="Freeform 137">
                        <a:extLst>
                          <a:ext uri="{FF2B5EF4-FFF2-40B4-BE49-F238E27FC236}">
                            <a16:creationId xmlns:a16="http://schemas.microsoft.com/office/drawing/2014/main" id="{A59EB2EE-BA1E-4E05-99B5-6ED5D563092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33" y="3468"/>
                        <a:ext cx="59" cy="32"/>
                      </a:xfrm>
                      <a:custGeom>
                        <a:avLst/>
                        <a:gdLst>
                          <a:gd name="T0" fmla="*/ 58 w 59"/>
                          <a:gd name="T1" fmla="*/ 19 h 32"/>
                          <a:gd name="T2" fmla="*/ 40 w 59"/>
                          <a:gd name="T3" fmla="*/ 31 h 32"/>
                          <a:gd name="T4" fmla="*/ 0 w 59"/>
                          <a:gd name="T5" fmla="*/ 15 h 32"/>
                          <a:gd name="T6" fmla="*/ 40 w 59"/>
                          <a:gd name="T7" fmla="*/ 0 h 32"/>
                          <a:gd name="T8" fmla="*/ 58 w 59"/>
                          <a:gd name="T9" fmla="*/ 19 h 3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59" h="32">
                            <a:moveTo>
                              <a:pt x="58" y="19"/>
                            </a:moveTo>
                            <a:lnTo>
                              <a:pt x="40" y="31"/>
                            </a:lnTo>
                            <a:lnTo>
                              <a:pt x="0" y="15"/>
                            </a:lnTo>
                            <a:lnTo>
                              <a:pt x="40" y="0"/>
                            </a:lnTo>
                            <a:lnTo>
                              <a:pt x="58" y="19"/>
                            </a:lnTo>
                          </a:path>
                        </a:pathLst>
                      </a:custGeom>
                      <a:solidFill>
                        <a:srgbClr val="FDE3B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 cap="rnd">
                            <a:solidFill>
                              <a:schemeClr val="tx1"/>
                            </a:solidFill>
                            <a:round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sp>
                  <p:nvSpPr>
                    <p:cNvPr id="16464" name="Freeform 138">
                      <a:extLst>
                        <a:ext uri="{FF2B5EF4-FFF2-40B4-BE49-F238E27FC236}">
                          <a16:creationId xmlns:a16="http://schemas.microsoft.com/office/drawing/2014/main" id="{59133E3C-B06D-401A-8B1F-5D1F5B0E16B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425" y="3233"/>
                      <a:ext cx="31" cy="59"/>
                    </a:xfrm>
                    <a:custGeom>
                      <a:avLst/>
                      <a:gdLst>
                        <a:gd name="T0" fmla="*/ 15 w 31"/>
                        <a:gd name="T1" fmla="*/ 0 h 59"/>
                        <a:gd name="T2" fmla="*/ 30 w 31"/>
                        <a:gd name="T3" fmla="*/ 2 h 59"/>
                        <a:gd name="T4" fmla="*/ 23 w 31"/>
                        <a:gd name="T5" fmla="*/ 58 h 59"/>
                        <a:gd name="T6" fmla="*/ 0 w 31"/>
                        <a:gd name="T7" fmla="*/ 47 h 59"/>
                        <a:gd name="T8" fmla="*/ 15 w 31"/>
                        <a:gd name="T9" fmla="*/ 0 h 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31" h="59">
                          <a:moveTo>
                            <a:pt x="15" y="0"/>
                          </a:moveTo>
                          <a:lnTo>
                            <a:pt x="30" y="2"/>
                          </a:lnTo>
                          <a:lnTo>
                            <a:pt x="23" y="58"/>
                          </a:lnTo>
                          <a:lnTo>
                            <a:pt x="0" y="47"/>
                          </a:lnTo>
                          <a:lnTo>
                            <a:pt x="15" y="0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6454" name="Group 139">
                    <a:extLst>
                      <a:ext uri="{FF2B5EF4-FFF2-40B4-BE49-F238E27FC236}">
                        <a16:creationId xmlns:a16="http://schemas.microsoft.com/office/drawing/2014/main" id="{F8A96D26-F58C-4FF4-9941-B688C4CCF8B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29" y="3112"/>
                    <a:ext cx="264" cy="476"/>
                    <a:chOff x="3229" y="3112"/>
                    <a:chExt cx="264" cy="476"/>
                  </a:xfrm>
                </p:grpSpPr>
                <p:sp>
                  <p:nvSpPr>
                    <p:cNvPr id="16457" name="Oval 140">
                      <a:extLst>
                        <a:ext uri="{FF2B5EF4-FFF2-40B4-BE49-F238E27FC236}">
                          <a16:creationId xmlns:a16="http://schemas.microsoft.com/office/drawing/2014/main" id="{FE0AB9D3-8EF3-420F-891D-087B49C6605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53" y="3394"/>
                      <a:ext cx="212" cy="194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6458" name="Oval 141">
                      <a:extLst>
                        <a:ext uri="{FF2B5EF4-FFF2-40B4-BE49-F238E27FC236}">
                          <a16:creationId xmlns:a16="http://schemas.microsoft.com/office/drawing/2014/main" id="{4C5B8C1B-6EDF-4B79-AADE-D3F31D5D2F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0" y="3253"/>
                      <a:ext cx="213" cy="195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6459" name="Oval 142">
                      <a:extLst>
                        <a:ext uri="{FF2B5EF4-FFF2-40B4-BE49-F238E27FC236}">
                          <a16:creationId xmlns:a16="http://schemas.microsoft.com/office/drawing/2014/main" id="{2EC0237B-B7A3-4254-B607-201997ABD5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9" y="3112"/>
                      <a:ext cx="161" cy="152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6460" name="Oval 143">
                      <a:extLst>
                        <a:ext uri="{FF2B5EF4-FFF2-40B4-BE49-F238E27FC236}">
                          <a16:creationId xmlns:a16="http://schemas.microsoft.com/office/drawing/2014/main" id="{CF0B84BB-BF97-4699-97ED-518DF076230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31" y="3206"/>
                      <a:ext cx="83" cy="79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6461" name="Freeform 144">
                      <a:extLst>
                        <a:ext uri="{FF2B5EF4-FFF2-40B4-BE49-F238E27FC236}">
                          <a16:creationId xmlns:a16="http://schemas.microsoft.com/office/drawing/2014/main" id="{52086B8A-E0C2-428A-8CF5-F8A91A78302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279" y="3189"/>
                      <a:ext cx="143" cy="173"/>
                    </a:xfrm>
                    <a:custGeom>
                      <a:avLst/>
                      <a:gdLst>
                        <a:gd name="T0" fmla="*/ 101 w 143"/>
                        <a:gd name="T1" fmla="*/ 7 h 173"/>
                        <a:gd name="T2" fmla="*/ 98 w 143"/>
                        <a:gd name="T3" fmla="*/ 26 h 173"/>
                        <a:gd name="T4" fmla="*/ 131 w 143"/>
                        <a:gd name="T5" fmla="*/ 66 h 173"/>
                        <a:gd name="T6" fmla="*/ 142 w 143"/>
                        <a:gd name="T7" fmla="*/ 69 h 173"/>
                        <a:gd name="T8" fmla="*/ 94 w 143"/>
                        <a:gd name="T9" fmla="*/ 172 h 173"/>
                        <a:gd name="T10" fmla="*/ 0 w 143"/>
                        <a:gd name="T11" fmla="*/ 0 h 173"/>
                        <a:gd name="T12" fmla="*/ 101 w 143"/>
                        <a:gd name="T13" fmla="*/ 7 h 173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143" h="173">
                          <a:moveTo>
                            <a:pt x="101" y="7"/>
                          </a:moveTo>
                          <a:lnTo>
                            <a:pt x="98" y="26"/>
                          </a:lnTo>
                          <a:lnTo>
                            <a:pt x="131" y="66"/>
                          </a:lnTo>
                          <a:lnTo>
                            <a:pt x="142" y="69"/>
                          </a:lnTo>
                          <a:lnTo>
                            <a:pt x="94" y="172"/>
                          </a:lnTo>
                          <a:lnTo>
                            <a:pt x="0" y="0"/>
                          </a:lnTo>
                          <a:lnTo>
                            <a:pt x="101" y="7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6462" name="Freeform 145">
                      <a:extLst>
                        <a:ext uri="{FF2B5EF4-FFF2-40B4-BE49-F238E27FC236}">
                          <a16:creationId xmlns:a16="http://schemas.microsoft.com/office/drawing/2014/main" id="{2B115DF5-4833-4F9D-84CE-FF6FE133C09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51" y="3432"/>
                      <a:ext cx="90" cy="44"/>
                    </a:xfrm>
                    <a:custGeom>
                      <a:avLst/>
                      <a:gdLst>
                        <a:gd name="T0" fmla="*/ 78 w 90"/>
                        <a:gd name="T1" fmla="*/ 5 h 44"/>
                        <a:gd name="T2" fmla="*/ 89 w 90"/>
                        <a:gd name="T3" fmla="*/ 20 h 44"/>
                        <a:gd name="T4" fmla="*/ 0 w 90"/>
                        <a:gd name="T5" fmla="*/ 43 h 44"/>
                        <a:gd name="T6" fmla="*/ 2 w 90"/>
                        <a:gd name="T7" fmla="*/ 0 h 44"/>
                        <a:gd name="T8" fmla="*/ 78 w 90"/>
                        <a:gd name="T9" fmla="*/ 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0" h="44">
                          <a:moveTo>
                            <a:pt x="78" y="5"/>
                          </a:moveTo>
                          <a:lnTo>
                            <a:pt x="89" y="20"/>
                          </a:lnTo>
                          <a:lnTo>
                            <a:pt x="0" y="43"/>
                          </a:lnTo>
                          <a:lnTo>
                            <a:pt x="2" y="0"/>
                          </a:lnTo>
                          <a:lnTo>
                            <a:pt x="78" y="5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16455" name="Oval 146">
                    <a:extLst>
                      <a:ext uri="{FF2B5EF4-FFF2-40B4-BE49-F238E27FC236}">
                        <a16:creationId xmlns:a16="http://schemas.microsoft.com/office/drawing/2014/main" id="{1FDF4209-B7FE-4556-95CF-51B3D2033DB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9" y="3535"/>
                    <a:ext cx="112" cy="10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56" name="Freeform 147">
                    <a:extLst>
                      <a:ext uri="{FF2B5EF4-FFF2-40B4-BE49-F238E27FC236}">
                        <a16:creationId xmlns:a16="http://schemas.microsoft.com/office/drawing/2014/main" id="{B40F2773-828A-4304-B570-A07242EF0B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10" y="3522"/>
                    <a:ext cx="56" cy="55"/>
                  </a:xfrm>
                  <a:custGeom>
                    <a:avLst/>
                    <a:gdLst>
                      <a:gd name="T0" fmla="*/ 21 w 56"/>
                      <a:gd name="T1" fmla="*/ 54 h 55"/>
                      <a:gd name="T2" fmla="*/ 55 w 56"/>
                      <a:gd name="T3" fmla="*/ 35 h 55"/>
                      <a:gd name="T4" fmla="*/ 17 w 56"/>
                      <a:gd name="T5" fmla="*/ 0 h 55"/>
                      <a:gd name="T6" fmla="*/ 0 w 56"/>
                      <a:gd name="T7" fmla="*/ 20 h 55"/>
                      <a:gd name="T8" fmla="*/ 21 w 56"/>
                      <a:gd name="T9" fmla="*/ 54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56" h="55">
                        <a:moveTo>
                          <a:pt x="21" y="54"/>
                        </a:moveTo>
                        <a:lnTo>
                          <a:pt x="55" y="35"/>
                        </a:lnTo>
                        <a:lnTo>
                          <a:pt x="17" y="0"/>
                        </a:lnTo>
                        <a:lnTo>
                          <a:pt x="0" y="20"/>
                        </a:lnTo>
                        <a:lnTo>
                          <a:pt x="21" y="54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6449" name="Oval 148">
                  <a:extLst>
                    <a:ext uri="{FF2B5EF4-FFF2-40B4-BE49-F238E27FC236}">
                      <a16:creationId xmlns:a16="http://schemas.microsoft.com/office/drawing/2014/main" id="{75A9CBC6-DE64-4A61-8DC3-E8D16BEAF3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9" y="3641"/>
                  <a:ext cx="135" cy="12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50" name="Oval 149">
                  <a:extLst>
                    <a:ext uri="{FF2B5EF4-FFF2-40B4-BE49-F238E27FC236}">
                      <a16:creationId xmlns:a16="http://schemas.microsoft.com/office/drawing/2014/main" id="{62827483-A785-4FF8-BB87-89C4D8C80E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0" y="3641"/>
                  <a:ext cx="111" cy="102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51" name="Oval 150">
                  <a:extLst>
                    <a:ext uri="{FF2B5EF4-FFF2-40B4-BE49-F238E27FC236}">
                      <a16:creationId xmlns:a16="http://schemas.microsoft.com/office/drawing/2014/main" id="{B18DF66C-61A5-4834-A867-B44F370E26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70" y="3601"/>
                  <a:ext cx="112" cy="101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52" name="Freeform 151">
                  <a:extLst>
                    <a:ext uri="{FF2B5EF4-FFF2-40B4-BE49-F238E27FC236}">
                      <a16:creationId xmlns:a16="http://schemas.microsoft.com/office/drawing/2014/main" id="{C70CDDFD-58DF-471E-952E-4764CB7249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66" y="3584"/>
                  <a:ext cx="241" cy="144"/>
                </a:xfrm>
                <a:custGeom>
                  <a:avLst/>
                  <a:gdLst>
                    <a:gd name="T0" fmla="*/ 222 w 241"/>
                    <a:gd name="T1" fmla="*/ 41 h 144"/>
                    <a:gd name="T2" fmla="*/ 199 w 241"/>
                    <a:gd name="T3" fmla="*/ 51 h 144"/>
                    <a:gd name="T4" fmla="*/ 136 w 241"/>
                    <a:gd name="T5" fmla="*/ 110 h 144"/>
                    <a:gd name="T6" fmla="*/ 120 w 241"/>
                    <a:gd name="T7" fmla="*/ 132 h 144"/>
                    <a:gd name="T8" fmla="*/ 52 w 241"/>
                    <a:gd name="T9" fmla="*/ 132 h 144"/>
                    <a:gd name="T10" fmla="*/ 37 w 241"/>
                    <a:gd name="T11" fmla="*/ 143 h 144"/>
                    <a:gd name="T12" fmla="*/ 0 w 241"/>
                    <a:gd name="T13" fmla="*/ 102 h 144"/>
                    <a:gd name="T14" fmla="*/ 160 w 241"/>
                    <a:gd name="T15" fmla="*/ 0 h 144"/>
                    <a:gd name="T16" fmla="*/ 240 w 241"/>
                    <a:gd name="T17" fmla="*/ 21 h 144"/>
                    <a:gd name="T18" fmla="*/ 222 w 241"/>
                    <a:gd name="T19" fmla="*/ 41 h 14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41" h="144">
                      <a:moveTo>
                        <a:pt x="222" y="41"/>
                      </a:moveTo>
                      <a:lnTo>
                        <a:pt x="199" y="51"/>
                      </a:lnTo>
                      <a:lnTo>
                        <a:pt x="136" y="110"/>
                      </a:lnTo>
                      <a:lnTo>
                        <a:pt x="120" y="132"/>
                      </a:lnTo>
                      <a:lnTo>
                        <a:pt x="52" y="132"/>
                      </a:lnTo>
                      <a:lnTo>
                        <a:pt x="37" y="143"/>
                      </a:lnTo>
                      <a:lnTo>
                        <a:pt x="0" y="102"/>
                      </a:lnTo>
                      <a:lnTo>
                        <a:pt x="160" y="0"/>
                      </a:lnTo>
                      <a:lnTo>
                        <a:pt x="240" y="21"/>
                      </a:lnTo>
                      <a:lnTo>
                        <a:pt x="222" y="41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6419" name="Group 152">
                <a:extLst>
                  <a:ext uri="{FF2B5EF4-FFF2-40B4-BE49-F238E27FC236}">
                    <a16:creationId xmlns:a16="http://schemas.microsoft.com/office/drawing/2014/main" id="{794E450B-9CF7-40E4-9D46-CE695DC70A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59" y="3117"/>
                <a:ext cx="383" cy="450"/>
                <a:chOff x="2059" y="3117"/>
                <a:chExt cx="383" cy="450"/>
              </a:xfrm>
            </p:grpSpPr>
            <p:grpSp>
              <p:nvGrpSpPr>
                <p:cNvPr id="16433" name="Group 153">
                  <a:extLst>
                    <a:ext uri="{FF2B5EF4-FFF2-40B4-BE49-F238E27FC236}">
                      <a16:creationId xmlns:a16="http://schemas.microsoft.com/office/drawing/2014/main" id="{83725D7F-CA84-4FD3-BE3A-3CC3606DF8E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59" y="3182"/>
                  <a:ext cx="204" cy="268"/>
                  <a:chOff x="2059" y="3182"/>
                  <a:chExt cx="204" cy="268"/>
                </a:xfrm>
              </p:grpSpPr>
              <p:sp>
                <p:nvSpPr>
                  <p:cNvPr id="16444" name="Oval 154">
                    <a:extLst>
                      <a:ext uri="{FF2B5EF4-FFF2-40B4-BE49-F238E27FC236}">
                        <a16:creationId xmlns:a16="http://schemas.microsoft.com/office/drawing/2014/main" id="{A2E86CE0-274D-4BB3-90BB-2267BA7DECE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59" y="3277"/>
                    <a:ext cx="85" cy="77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45" name="Oval 155">
                    <a:extLst>
                      <a:ext uri="{FF2B5EF4-FFF2-40B4-BE49-F238E27FC236}">
                        <a16:creationId xmlns:a16="http://schemas.microsoft.com/office/drawing/2014/main" id="{0D86D916-7E27-4CBC-B3FB-503DC54DB1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77" y="3346"/>
                    <a:ext cx="111" cy="10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46" name="Oval 156">
                    <a:extLst>
                      <a:ext uri="{FF2B5EF4-FFF2-40B4-BE49-F238E27FC236}">
                        <a16:creationId xmlns:a16="http://schemas.microsoft.com/office/drawing/2014/main" id="{F529F71E-7862-4E18-9628-A8F89FCE5C4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01" y="3182"/>
                    <a:ext cx="162" cy="148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47" name="Freeform 157">
                    <a:extLst>
                      <a:ext uri="{FF2B5EF4-FFF2-40B4-BE49-F238E27FC236}">
                        <a16:creationId xmlns:a16="http://schemas.microsoft.com/office/drawing/2014/main" id="{4B9968B6-C50E-422E-B8C1-6EBD30A5C67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89" y="3289"/>
                    <a:ext cx="57" cy="78"/>
                  </a:xfrm>
                  <a:custGeom>
                    <a:avLst/>
                    <a:gdLst>
                      <a:gd name="T0" fmla="*/ 31 w 57"/>
                      <a:gd name="T1" fmla="*/ 0 h 78"/>
                      <a:gd name="T2" fmla="*/ 0 w 57"/>
                      <a:gd name="T3" fmla="*/ 13 h 78"/>
                      <a:gd name="T4" fmla="*/ 2 w 57"/>
                      <a:gd name="T5" fmla="*/ 60 h 78"/>
                      <a:gd name="T6" fmla="*/ 12 w 57"/>
                      <a:gd name="T7" fmla="*/ 77 h 78"/>
                      <a:gd name="T8" fmla="*/ 56 w 57"/>
                      <a:gd name="T9" fmla="*/ 60 h 78"/>
                      <a:gd name="T10" fmla="*/ 31 w 57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57" h="78">
                        <a:moveTo>
                          <a:pt x="31" y="0"/>
                        </a:moveTo>
                        <a:lnTo>
                          <a:pt x="0" y="13"/>
                        </a:lnTo>
                        <a:lnTo>
                          <a:pt x="2" y="60"/>
                        </a:lnTo>
                        <a:lnTo>
                          <a:pt x="12" y="77"/>
                        </a:lnTo>
                        <a:lnTo>
                          <a:pt x="56" y="60"/>
                        </a:lnTo>
                        <a:lnTo>
                          <a:pt x="31" y="0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6434" name="Group 158">
                  <a:extLst>
                    <a:ext uri="{FF2B5EF4-FFF2-40B4-BE49-F238E27FC236}">
                      <a16:creationId xmlns:a16="http://schemas.microsoft.com/office/drawing/2014/main" id="{905F3208-4909-4CDB-9843-4198FFA4C3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28" y="3117"/>
                  <a:ext cx="314" cy="450"/>
                  <a:chOff x="2128" y="3117"/>
                  <a:chExt cx="314" cy="450"/>
                </a:xfrm>
              </p:grpSpPr>
              <p:sp>
                <p:nvSpPr>
                  <p:cNvPr id="16436" name="Oval 159">
                    <a:extLst>
                      <a:ext uri="{FF2B5EF4-FFF2-40B4-BE49-F238E27FC236}">
                        <a16:creationId xmlns:a16="http://schemas.microsoft.com/office/drawing/2014/main" id="{0B2DD986-AC40-4828-B225-7C7DAA81CF7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28" y="3136"/>
                    <a:ext cx="214" cy="19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37" name="Oval 160">
                    <a:extLst>
                      <a:ext uri="{FF2B5EF4-FFF2-40B4-BE49-F238E27FC236}">
                        <a16:creationId xmlns:a16="http://schemas.microsoft.com/office/drawing/2014/main" id="{A90B9320-4C0A-42A9-A1FB-0FD0908090B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28" y="3277"/>
                    <a:ext cx="111" cy="10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38" name="Oval 161">
                    <a:extLst>
                      <a:ext uri="{FF2B5EF4-FFF2-40B4-BE49-F238E27FC236}">
                        <a16:creationId xmlns:a16="http://schemas.microsoft.com/office/drawing/2014/main" id="{A624CAFA-8F26-41A9-99EA-589A29875F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52" y="3346"/>
                    <a:ext cx="163" cy="151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39" name="Oval 162">
                    <a:extLst>
                      <a:ext uri="{FF2B5EF4-FFF2-40B4-BE49-F238E27FC236}">
                        <a16:creationId xmlns:a16="http://schemas.microsoft.com/office/drawing/2014/main" id="{BFBA77B7-EF4F-40E7-B00D-ED301CBC38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02" y="3417"/>
                    <a:ext cx="166" cy="15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40" name="Oval 163">
                    <a:extLst>
                      <a:ext uri="{FF2B5EF4-FFF2-40B4-BE49-F238E27FC236}">
                        <a16:creationId xmlns:a16="http://schemas.microsoft.com/office/drawing/2014/main" id="{A63AC19A-5D12-49CE-9286-9783CA758D6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17" y="3232"/>
                    <a:ext cx="146" cy="13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41" name="Oval 164">
                    <a:extLst>
                      <a:ext uri="{FF2B5EF4-FFF2-40B4-BE49-F238E27FC236}">
                        <a16:creationId xmlns:a16="http://schemas.microsoft.com/office/drawing/2014/main" id="{08DE7FFB-1734-4BE3-AA28-5707CDE850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47" y="3117"/>
                    <a:ext cx="83" cy="78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6442" name="Freeform 165">
                    <a:extLst>
                      <a:ext uri="{FF2B5EF4-FFF2-40B4-BE49-F238E27FC236}">
                        <a16:creationId xmlns:a16="http://schemas.microsoft.com/office/drawing/2014/main" id="{A52F8579-7344-4218-A96C-C30C597BB02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64" y="3207"/>
                    <a:ext cx="104" cy="64"/>
                  </a:xfrm>
                  <a:custGeom>
                    <a:avLst/>
                    <a:gdLst>
                      <a:gd name="T0" fmla="*/ 0 w 104"/>
                      <a:gd name="T1" fmla="*/ 15 h 64"/>
                      <a:gd name="T2" fmla="*/ 13 w 104"/>
                      <a:gd name="T3" fmla="*/ 47 h 64"/>
                      <a:gd name="T4" fmla="*/ 103 w 104"/>
                      <a:gd name="T5" fmla="*/ 63 h 64"/>
                      <a:gd name="T6" fmla="*/ 103 w 104"/>
                      <a:gd name="T7" fmla="*/ 22 h 64"/>
                      <a:gd name="T8" fmla="*/ 5 w 104"/>
                      <a:gd name="T9" fmla="*/ 0 h 64"/>
                      <a:gd name="T10" fmla="*/ 0 w 104"/>
                      <a:gd name="T11" fmla="*/ 15 h 6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04" h="64">
                        <a:moveTo>
                          <a:pt x="0" y="15"/>
                        </a:moveTo>
                        <a:lnTo>
                          <a:pt x="13" y="47"/>
                        </a:lnTo>
                        <a:lnTo>
                          <a:pt x="103" y="63"/>
                        </a:lnTo>
                        <a:lnTo>
                          <a:pt x="103" y="22"/>
                        </a:lnTo>
                        <a:lnTo>
                          <a:pt x="5" y="0"/>
                        </a:lnTo>
                        <a:lnTo>
                          <a:pt x="0" y="15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6443" name="Freeform 166">
                    <a:extLst>
                      <a:ext uri="{FF2B5EF4-FFF2-40B4-BE49-F238E27FC236}">
                        <a16:creationId xmlns:a16="http://schemas.microsoft.com/office/drawing/2014/main" id="{C53BBE32-BAA1-4A44-B765-B17C5703F1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61" y="3327"/>
                    <a:ext cx="116" cy="133"/>
                  </a:xfrm>
                  <a:custGeom>
                    <a:avLst/>
                    <a:gdLst>
                      <a:gd name="T0" fmla="*/ 71 w 116"/>
                      <a:gd name="T1" fmla="*/ 0 h 133"/>
                      <a:gd name="T2" fmla="*/ 0 w 116"/>
                      <a:gd name="T3" fmla="*/ 33 h 133"/>
                      <a:gd name="T4" fmla="*/ 28 w 116"/>
                      <a:gd name="T5" fmla="*/ 60 h 133"/>
                      <a:gd name="T6" fmla="*/ 33 w 116"/>
                      <a:gd name="T7" fmla="*/ 124 h 133"/>
                      <a:gd name="T8" fmla="*/ 49 w 116"/>
                      <a:gd name="T9" fmla="*/ 132 h 133"/>
                      <a:gd name="T10" fmla="*/ 112 w 116"/>
                      <a:gd name="T11" fmla="*/ 91 h 133"/>
                      <a:gd name="T12" fmla="*/ 115 w 116"/>
                      <a:gd name="T13" fmla="*/ 14 h 133"/>
                      <a:gd name="T14" fmla="*/ 71 w 116"/>
                      <a:gd name="T15" fmla="*/ 0 h 13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116" h="133">
                        <a:moveTo>
                          <a:pt x="71" y="0"/>
                        </a:moveTo>
                        <a:lnTo>
                          <a:pt x="0" y="33"/>
                        </a:lnTo>
                        <a:lnTo>
                          <a:pt x="28" y="60"/>
                        </a:lnTo>
                        <a:lnTo>
                          <a:pt x="33" y="124"/>
                        </a:lnTo>
                        <a:lnTo>
                          <a:pt x="49" y="132"/>
                        </a:lnTo>
                        <a:lnTo>
                          <a:pt x="112" y="91"/>
                        </a:lnTo>
                        <a:lnTo>
                          <a:pt x="115" y="14"/>
                        </a:lnTo>
                        <a:lnTo>
                          <a:pt x="71" y="0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6435" name="Freeform 167">
                  <a:extLst>
                    <a:ext uri="{FF2B5EF4-FFF2-40B4-BE49-F238E27FC236}">
                      <a16:creationId xmlns:a16="http://schemas.microsoft.com/office/drawing/2014/main" id="{4B59EE07-097B-42E7-A004-D70CF9A732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9" y="3166"/>
                  <a:ext cx="58" cy="63"/>
                </a:xfrm>
                <a:custGeom>
                  <a:avLst/>
                  <a:gdLst>
                    <a:gd name="T0" fmla="*/ 0 w 58"/>
                    <a:gd name="T1" fmla="*/ 32 h 63"/>
                    <a:gd name="T2" fmla="*/ 25 w 58"/>
                    <a:gd name="T3" fmla="*/ 0 h 63"/>
                    <a:gd name="T4" fmla="*/ 57 w 58"/>
                    <a:gd name="T5" fmla="*/ 32 h 63"/>
                    <a:gd name="T6" fmla="*/ 29 w 58"/>
                    <a:gd name="T7" fmla="*/ 62 h 63"/>
                    <a:gd name="T8" fmla="*/ 0 w 58"/>
                    <a:gd name="T9" fmla="*/ 32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8" h="63">
                      <a:moveTo>
                        <a:pt x="0" y="32"/>
                      </a:moveTo>
                      <a:lnTo>
                        <a:pt x="25" y="0"/>
                      </a:lnTo>
                      <a:lnTo>
                        <a:pt x="57" y="32"/>
                      </a:lnTo>
                      <a:lnTo>
                        <a:pt x="29" y="62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6420" name="Group 168">
                <a:extLst>
                  <a:ext uri="{FF2B5EF4-FFF2-40B4-BE49-F238E27FC236}">
                    <a16:creationId xmlns:a16="http://schemas.microsoft.com/office/drawing/2014/main" id="{12DF35DD-A617-479F-AA7D-24BA241247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3043"/>
                <a:ext cx="1134" cy="759"/>
                <a:chOff x="2256" y="3043"/>
                <a:chExt cx="1134" cy="759"/>
              </a:xfrm>
            </p:grpSpPr>
            <p:sp>
              <p:nvSpPr>
                <p:cNvPr id="16421" name="Oval 169">
                  <a:extLst>
                    <a:ext uri="{FF2B5EF4-FFF2-40B4-BE49-F238E27FC236}">
                      <a16:creationId xmlns:a16="http://schemas.microsoft.com/office/drawing/2014/main" id="{AB066E69-90D4-41B0-B46C-A4D3F8C2C5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13" y="3064"/>
                  <a:ext cx="265" cy="24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2" name="Oval 170">
                  <a:extLst>
                    <a:ext uri="{FF2B5EF4-FFF2-40B4-BE49-F238E27FC236}">
                      <a16:creationId xmlns:a16="http://schemas.microsoft.com/office/drawing/2014/main" id="{D0A57472-22C8-4D1A-8569-32269F5DA9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4" y="3043"/>
                  <a:ext cx="212" cy="19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3" name="Oval 171">
                  <a:extLst>
                    <a:ext uri="{FF2B5EF4-FFF2-40B4-BE49-F238E27FC236}">
                      <a16:creationId xmlns:a16="http://schemas.microsoft.com/office/drawing/2014/main" id="{DE49B6FB-1C65-43E3-9A3A-AB18359703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3253"/>
                  <a:ext cx="340" cy="31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4" name="Oval 172">
                  <a:extLst>
                    <a:ext uri="{FF2B5EF4-FFF2-40B4-BE49-F238E27FC236}">
                      <a16:creationId xmlns:a16="http://schemas.microsoft.com/office/drawing/2014/main" id="{591EB671-0A10-4FF5-90D6-A7436357DF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2" y="3394"/>
                  <a:ext cx="394" cy="361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5" name="Oval 173">
                  <a:extLst>
                    <a:ext uri="{FF2B5EF4-FFF2-40B4-BE49-F238E27FC236}">
                      <a16:creationId xmlns:a16="http://schemas.microsoft.com/office/drawing/2014/main" id="{6F63731A-5910-47B1-B02C-A0612962A8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46" y="3441"/>
                  <a:ext cx="289" cy="26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6" name="Oval 174">
                  <a:extLst>
                    <a:ext uri="{FF2B5EF4-FFF2-40B4-BE49-F238E27FC236}">
                      <a16:creationId xmlns:a16="http://schemas.microsoft.com/office/drawing/2014/main" id="{1F65921F-97FF-4826-9E27-3D6C301A7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0" y="3463"/>
                  <a:ext cx="214" cy="196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7" name="Oval 175">
                  <a:extLst>
                    <a:ext uri="{FF2B5EF4-FFF2-40B4-BE49-F238E27FC236}">
                      <a16:creationId xmlns:a16="http://schemas.microsoft.com/office/drawing/2014/main" id="{5BD0B07B-8C89-4D9F-9236-318201859F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3300"/>
                  <a:ext cx="214" cy="19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8" name="Oval 176">
                  <a:extLst>
                    <a:ext uri="{FF2B5EF4-FFF2-40B4-BE49-F238E27FC236}">
                      <a16:creationId xmlns:a16="http://schemas.microsoft.com/office/drawing/2014/main" id="{72AC9752-BCF3-47C5-AD1E-1EAC9C571E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8" y="3112"/>
                  <a:ext cx="341" cy="316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29" name="Oval 177">
                  <a:extLst>
                    <a:ext uri="{FF2B5EF4-FFF2-40B4-BE49-F238E27FC236}">
                      <a16:creationId xmlns:a16="http://schemas.microsoft.com/office/drawing/2014/main" id="{D44B4B1C-2EE2-4095-9A23-06113639F2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5" y="3487"/>
                  <a:ext cx="340" cy="31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30" name="Oval 178">
                  <a:extLst>
                    <a:ext uri="{FF2B5EF4-FFF2-40B4-BE49-F238E27FC236}">
                      <a16:creationId xmlns:a16="http://schemas.microsoft.com/office/drawing/2014/main" id="{FABEA88E-91FE-4ABE-9E1B-F582614F5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0" y="3136"/>
                  <a:ext cx="265" cy="24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31" name="Oval 179">
                  <a:extLst>
                    <a:ext uri="{FF2B5EF4-FFF2-40B4-BE49-F238E27FC236}">
                      <a16:creationId xmlns:a16="http://schemas.microsoft.com/office/drawing/2014/main" id="{143EE80F-8965-4D40-9896-C6B58BCABF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2" y="3043"/>
                  <a:ext cx="241" cy="218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432" name="Freeform 180">
                  <a:extLst>
                    <a:ext uri="{FF2B5EF4-FFF2-40B4-BE49-F238E27FC236}">
                      <a16:creationId xmlns:a16="http://schemas.microsoft.com/office/drawing/2014/main" id="{61834723-5369-4DA7-B47E-EDD0507DFC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45" y="3102"/>
                  <a:ext cx="986" cy="604"/>
                </a:xfrm>
                <a:custGeom>
                  <a:avLst/>
                  <a:gdLst>
                    <a:gd name="T0" fmla="*/ 303 w 986"/>
                    <a:gd name="T1" fmla="*/ 59 h 604"/>
                    <a:gd name="T2" fmla="*/ 344 w 986"/>
                    <a:gd name="T3" fmla="*/ 18 h 604"/>
                    <a:gd name="T4" fmla="*/ 527 w 986"/>
                    <a:gd name="T5" fmla="*/ 21 h 604"/>
                    <a:gd name="T6" fmla="*/ 656 w 986"/>
                    <a:gd name="T7" fmla="*/ 0 h 604"/>
                    <a:gd name="T8" fmla="*/ 823 w 986"/>
                    <a:gd name="T9" fmla="*/ 71 h 604"/>
                    <a:gd name="T10" fmla="*/ 905 w 986"/>
                    <a:gd name="T11" fmla="*/ 52 h 604"/>
                    <a:gd name="T12" fmla="*/ 949 w 986"/>
                    <a:gd name="T13" fmla="*/ 59 h 604"/>
                    <a:gd name="T14" fmla="*/ 958 w 986"/>
                    <a:gd name="T15" fmla="*/ 238 h 604"/>
                    <a:gd name="T16" fmla="*/ 985 w 986"/>
                    <a:gd name="T17" fmla="*/ 266 h 604"/>
                    <a:gd name="T18" fmla="*/ 908 w 986"/>
                    <a:gd name="T19" fmla="*/ 405 h 604"/>
                    <a:gd name="T20" fmla="*/ 826 w 986"/>
                    <a:gd name="T21" fmla="*/ 311 h 604"/>
                    <a:gd name="T22" fmla="*/ 802 w 986"/>
                    <a:gd name="T23" fmla="*/ 359 h 604"/>
                    <a:gd name="T24" fmla="*/ 686 w 986"/>
                    <a:gd name="T25" fmla="*/ 549 h 604"/>
                    <a:gd name="T26" fmla="*/ 297 w 986"/>
                    <a:gd name="T27" fmla="*/ 603 h 604"/>
                    <a:gd name="T28" fmla="*/ 96 w 986"/>
                    <a:gd name="T29" fmla="*/ 565 h 604"/>
                    <a:gd name="T30" fmla="*/ 32 w 986"/>
                    <a:gd name="T31" fmla="*/ 447 h 604"/>
                    <a:gd name="T32" fmla="*/ 32 w 986"/>
                    <a:gd name="T33" fmla="*/ 326 h 604"/>
                    <a:gd name="T34" fmla="*/ 0 w 986"/>
                    <a:gd name="T35" fmla="*/ 223 h 604"/>
                    <a:gd name="T36" fmla="*/ 303 w 986"/>
                    <a:gd name="T37" fmla="*/ 59 h 60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86" h="604">
                      <a:moveTo>
                        <a:pt x="303" y="59"/>
                      </a:moveTo>
                      <a:lnTo>
                        <a:pt x="344" y="18"/>
                      </a:lnTo>
                      <a:lnTo>
                        <a:pt x="527" y="21"/>
                      </a:lnTo>
                      <a:lnTo>
                        <a:pt x="656" y="0"/>
                      </a:lnTo>
                      <a:lnTo>
                        <a:pt x="823" y="71"/>
                      </a:lnTo>
                      <a:lnTo>
                        <a:pt x="905" y="52"/>
                      </a:lnTo>
                      <a:lnTo>
                        <a:pt x="949" y="59"/>
                      </a:lnTo>
                      <a:lnTo>
                        <a:pt x="958" y="238"/>
                      </a:lnTo>
                      <a:lnTo>
                        <a:pt x="985" y="266"/>
                      </a:lnTo>
                      <a:lnTo>
                        <a:pt x="908" y="405"/>
                      </a:lnTo>
                      <a:lnTo>
                        <a:pt x="826" y="311"/>
                      </a:lnTo>
                      <a:lnTo>
                        <a:pt x="802" y="359"/>
                      </a:lnTo>
                      <a:lnTo>
                        <a:pt x="686" y="549"/>
                      </a:lnTo>
                      <a:lnTo>
                        <a:pt x="297" y="603"/>
                      </a:lnTo>
                      <a:lnTo>
                        <a:pt x="96" y="565"/>
                      </a:lnTo>
                      <a:lnTo>
                        <a:pt x="32" y="447"/>
                      </a:lnTo>
                      <a:lnTo>
                        <a:pt x="32" y="326"/>
                      </a:lnTo>
                      <a:lnTo>
                        <a:pt x="0" y="223"/>
                      </a:lnTo>
                      <a:lnTo>
                        <a:pt x="303" y="59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16417" name="Rectangle 181">
              <a:extLst>
                <a:ext uri="{FF2B5EF4-FFF2-40B4-BE49-F238E27FC236}">
                  <a16:creationId xmlns:a16="http://schemas.microsoft.com/office/drawing/2014/main" id="{04A2C828-65AC-4199-A75F-FECB303AD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3" y="3281"/>
              <a:ext cx="210" cy="234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GB" altLang="el-GR" sz="1400" b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6413" name="Line 182">
            <a:extLst>
              <a:ext uri="{FF2B5EF4-FFF2-40B4-BE49-F238E27FC236}">
                <a16:creationId xmlns:a16="http://schemas.microsoft.com/office/drawing/2014/main" id="{DA2383F2-4F97-4D95-93B0-16F5E6A095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828800"/>
            <a:ext cx="2209800" cy="1447800"/>
          </a:xfrm>
          <a:prstGeom prst="line">
            <a:avLst/>
          </a:prstGeom>
          <a:noFill/>
          <a:ln w="2857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Line 183">
            <a:extLst>
              <a:ext uri="{FF2B5EF4-FFF2-40B4-BE49-F238E27FC236}">
                <a16:creationId xmlns:a16="http://schemas.microsoft.com/office/drawing/2014/main" id="{11A67F95-0CF7-4648-AF4F-576D583C0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514600"/>
            <a:ext cx="2133600" cy="990600"/>
          </a:xfrm>
          <a:prstGeom prst="line">
            <a:avLst/>
          </a:prstGeom>
          <a:noFill/>
          <a:ln w="2857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3192" name="Text Box 184">
            <a:extLst>
              <a:ext uri="{FF2B5EF4-FFF2-40B4-BE49-F238E27FC236}">
                <a16:creationId xmlns:a16="http://schemas.microsoft.com/office/drawing/2014/main" id="{B2F2988B-0379-4686-A5C0-889155CE4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429000"/>
            <a:ext cx="609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l-GR" altLang="el-GR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 </a:t>
            </a:r>
            <a:endParaRPr lang="el-GR" altLang="el-GR" sz="2000" b="1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105">
            <a:extLst>
              <a:ext uri="{FF2B5EF4-FFF2-40B4-BE49-F238E27FC236}">
                <a16:creationId xmlns:a16="http://schemas.microsoft.com/office/drawing/2014/main" id="{FF57D197-0292-40F0-B5D9-79D337784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1905000"/>
            <a:ext cx="2286000" cy="2743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7411" name="Line 111">
            <a:extLst>
              <a:ext uri="{FF2B5EF4-FFF2-40B4-BE49-F238E27FC236}">
                <a16:creationId xmlns:a16="http://schemas.microsoft.com/office/drawing/2014/main" id="{EE1164DD-4EB3-4BFC-A5C5-34D0A2B491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1828800"/>
            <a:ext cx="3429000" cy="1447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F43301D-D14D-4D4C-95AC-F1BDA2CDE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Hybrid multipoint, centralized audio</a:t>
            </a:r>
            <a:endParaRPr lang="en-US" altLang="el-GR" sz="3200"/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D791F5DE-0EEA-465A-86FD-520D84D4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458200" cy="5140325"/>
          </a:xfrm>
          <a:prstGeom prst="rect">
            <a:avLst/>
          </a:prstGeom>
          <a:noFill/>
          <a:ln w="9525" cap="rnd">
            <a:solidFill>
              <a:srgbClr val="0000C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7414" name="Oval 4">
            <a:extLst>
              <a:ext uri="{FF2B5EF4-FFF2-40B4-BE49-F238E27FC236}">
                <a16:creationId xmlns:a16="http://schemas.microsoft.com/office/drawing/2014/main" id="{19B85BDE-606E-4A78-9AC2-44C8C7124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8288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7415" name="Arc 5">
            <a:extLst>
              <a:ext uri="{FF2B5EF4-FFF2-40B4-BE49-F238E27FC236}">
                <a16:creationId xmlns:a16="http://schemas.microsoft.com/office/drawing/2014/main" id="{33D7FEBA-580C-43CF-98B4-012858E649B8}"/>
              </a:ext>
            </a:extLst>
          </p:cNvPr>
          <p:cNvSpPr>
            <a:spLocks/>
          </p:cNvSpPr>
          <p:nvPr/>
        </p:nvSpPr>
        <p:spPr bwMode="auto">
          <a:xfrm rot="10800000">
            <a:off x="3276600" y="2743200"/>
            <a:ext cx="1328738" cy="990600"/>
          </a:xfrm>
          <a:custGeom>
            <a:avLst/>
            <a:gdLst>
              <a:gd name="T0" fmla="*/ 1602730542 w 21600"/>
              <a:gd name="T1" fmla="*/ 0 h 20473"/>
              <a:gd name="T2" fmla="*/ 2147483646 w 21600"/>
              <a:gd name="T3" fmla="*/ 2147483646 h 20473"/>
              <a:gd name="T4" fmla="*/ 0 w 21600"/>
              <a:gd name="T5" fmla="*/ 2147483646 h 204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</a:path>
              <a:path w="21600" h="20473" stroke="0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  <a:lnTo>
                  <a:pt x="0" y="20473"/>
                </a:lnTo>
                <a:lnTo>
                  <a:pt x="68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7416" name="Text Box 6">
            <a:extLst>
              <a:ext uri="{FF2B5EF4-FFF2-40B4-BE49-F238E27FC236}">
                <a16:creationId xmlns:a16="http://schemas.microsoft.com/office/drawing/2014/main" id="{F25E20F1-6769-48A4-B2D5-672FA1903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Video  Multicasting</a:t>
            </a:r>
            <a:r>
              <a:rPr lang="el-GR" altLang="el-GR" sz="2000"/>
              <a:t> </a:t>
            </a:r>
          </a:p>
        </p:txBody>
      </p:sp>
      <p:sp>
        <p:nvSpPr>
          <p:cNvPr id="17417" name="Arc 7">
            <a:extLst>
              <a:ext uri="{FF2B5EF4-FFF2-40B4-BE49-F238E27FC236}">
                <a16:creationId xmlns:a16="http://schemas.microsoft.com/office/drawing/2014/main" id="{9BE091E8-737A-47F1-A323-A7E70FA3F87D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2133600" y="2743200"/>
            <a:ext cx="1131888" cy="866775"/>
          </a:xfrm>
          <a:custGeom>
            <a:avLst/>
            <a:gdLst>
              <a:gd name="T0" fmla="*/ 883234897 w 21600"/>
              <a:gd name="T1" fmla="*/ 0 h 20709"/>
              <a:gd name="T2" fmla="*/ 2147483646 w 21600"/>
              <a:gd name="T3" fmla="*/ 1518451302 h 20709"/>
              <a:gd name="T4" fmla="*/ 0 w 21600"/>
              <a:gd name="T5" fmla="*/ 1518451302 h 207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709" fill="none" extrusionOk="0">
                <a:moveTo>
                  <a:pt x="6138" y="-1"/>
                </a:moveTo>
                <a:cubicBezTo>
                  <a:pt x="15309" y="2717"/>
                  <a:pt x="21600" y="11143"/>
                  <a:pt x="21600" y="20709"/>
                </a:cubicBezTo>
              </a:path>
              <a:path w="21600" h="20709" stroke="0" extrusionOk="0">
                <a:moveTo>
                  <a:pt x="6138" y="-1"/>
                </a:moveTo>
                <a:cubicBezTo>
                  <a:pt x="15309" y="2717"/>
                  <a:pt x="21600" y="11143"/>
                  <a:pt x="21600" y="20709"/>
                </a:cubicBezTo>
                <a:lnTo>
                  <a:pt x="0" y="20709"/>
                </a:lnTo>
                <a:lnTo>
                  <a:pt x="6138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7418" name="Oval 8">
            <a:extLst>
              <a:ext uri="{FF2B5EF4-FFF2-40B4-BE49-F238E27FC236}">
                <a16:creationId xmlns:a16="http://schemas.microsoft.com/office/drawing/2014/main" id="{0465460E-1D33-4C13-A2CF-EF8A04913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505200"/>
            <a:ext cx="569913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7419" name="Arc 9">
            <a:extLst>
              <a:ext uri="{FF2B5EF4-FFF2-40B4-BE49-F238E27FC236}">
                <a16:creationId xmlns:a16="http://schemas.microsoft.com/office/drawing/2014/main" id="{D4DE927B-E123-4A91-8C72-E550BBD0D2A6}"/>
              </a:ext>
            </a:extLst>
          </p:cNvPr>
          <p:cNvSpPr>
            <a:spLocks/>
          </p:cNvSpPr>
          <p:nvPr/>
        </p:nvSpPr>
        <p:spPr bwMode="auto">
          <a:xfrm rot="387893">
            <a:off x="1981200" y="3581400"/>
            <a:ext cx="1328738" cy="990600"/>
          </a:xfrm>
          <a:custGeom>
            <a:avLst/>
            <a:gdLst>
              <a:gd name="T0" fmla="*/ 1602730542 w 21600"/>
              <a:gd name="T1" fmla="*/ 0 h 20473"/>
              <a:gd name="T2" fmla="*/ 2147483646 w 21600"/>
              <a:gd name="T3" fmla="*/ 2147483646 h 20473"/>
              <a:gd name="T4" fmla="*/ 0 w 21600"/>
              <a:gd name="T5" fmla="*/ 2147483646 h 204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</a:path>
              <a:path w="21600" h="20473" stroke="0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  <a:lnTo>
                  <a:pt x="0" y="20473"/>
                </a:lnTo>
                <a:lnTo>
                  <a:pt x="68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7420" name="Arc 10">
            <a:extLst>
              <a:ext uri="{FF2B5EF4-FFF2-40B4-BE49-F238E27FC236}">
                <a16:creationId xmlns:a16="http://schemas.microsoft.com/office/drawing/2014/main" id="{6E3BD9D2-719D-4664-8AE3-414D08D3B9A0}"/>
              </a:ext>
            </a:extLst>
          </p:cNvPr>
          <p:cNvSpPr>
            <a:spLocks/>
          </p:cNvSpPr>
          <p:nvPr/>
        </p:nvSpPr>
        <p:spPr bwMode="auto">
          <a:xfrm rot="392238" flipH="1">
            <a:off x="3276600" y="3657600"/>
            <a:ext cx="1131888" cy="1038225"/>
          </a:xfrm>
          <a:custGeom>
            <a:avLst/>
            <a:gdLst>
              <a:gd name="T0" fmla="*/ 875609273 w 21600"/>
              <a:gd name="T1" fmla="*/ 0 h 20725"/>
              <a:gd name="T2" fmla="*/ 2147483646 w 21600"/>
              <a:gd name="T3" fmla="*/ 2147483646 h 20725"/>
              <a:gd name="T4" fmla="*/ 0 w 21600"/>
              <a:gd name="T5" fmla="*/ 2147483646 h 207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725" fill="none" extrusionOk="0">
                <a:moveTo>
                  <a:pt x="6085" y="-1"/>
                </a:moveTo>
                <a:cubicBezTo>
                  <a:pt x="15282" y="2700"/>
                  <a:pt x="21600" y="11139"/>
                  <a:pt x="21600" y="20725"/>
                </a:cubicBezTo>
              </a:path>
              <a:path w="21600" h="20725" stroke="0" extrusionOk="0">
                <a:moveTo>
                  <a:pt x="6085" y="-1"/>
                </a:moveTo>
                <a:cubicBezTo>
                  <a:pt x="15282" y="2700"/>
                  <a:pt x="21600" y="11139"/>
                  <a:pt x="21600" y="20725"/>
                </a:cubicBezTo>
                <a:lnTo>
                  <a:pt x="0" y="20725"/>
                </a:lnTo>
                <a:lnTo>
                  <a:pt x="60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7421" name="Group 11">
            <a:extLst>
              <a:ext uri="{FF2B5EF4-FFF2-40B4-BE49-F238E27FC236}">
                <a16:creationId xmlns:a16="http://schemas.microsoft.com/office/drawing/2014/main" id="{79C712DE-FA7A-4B2F-9566-9D9FE35CDCE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057400"/>
            <a:ext cx="685800" cy="457200"/>
            <a:chOff x="1200" y="2544"/>
            <a:chExt cx="432" cy="288"/>
          </a:xfrm>
        </p:grpSpPr>
        <p:sp>
          <p:nvSpPr>
            <p:cNvPr id="44044" name="Oval 12">
              <a:extLst>
                <a:ext uri="{FF2B5EF4-FFF2-40B4-BE49-F238E27FC236}">
                  <a16:creationId xmlns:a16="http://schemas.microsoft.com/office/drawing/2014/main" id="{85E938C9-7E5A-4A2D-83A8-F96E383B0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045" name="Text Box 13">
              <a:extLst>
                <a:ext uri="{FF2B5EF4-FFF2-40B4-BE49-F238E27FC236}">
                  <a16:creationId xmlns:a16="http://schemas.microsoft.com/office/drawing/2014/main" id="{3BE03848-5584-4466-80F3-5AD9610F7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7422" name="Oval 14">
            <a:extLst>
              <a:ext uri="{FF2B5EF4-FFF2-40B4-BE49-F238E27FC236}">
                <a16:creationId xmlns:a16="http://schemas.microsoft.com/office/drawing/2014/main" id="{613055C9-A2C4-465C-93B3-3889D5A6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2819400"/>
            <a:ext cx="1712912" cy="11747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7423" name="Group 15">
            <a:extLst>
              <a:ext uri="{FF2B5EF4-FFF2-40B4-BE49-F238E27FC236}">
                <a16:creationId xmlns:a16="http://schemas.microsoft.com/office/drawing/2014/main" id="{7B02EA31-A801-415D-BF65-561DDB716F37}"/>
              </a:ext>
            </a:extLst>
          </p:cNvPr>
          <p:cNvGrpSpPr>
            <a:grpSpLocks/>
          </p:cNvGrpSpPr>
          <p:nvPr/>
        </p:nvGrpSpPr>
        <p:grpSpPr bwMode="auto">
          <a:xfrm>
            <a:off x="1716088" y="3276600"/>
            <a:ext cx="685800" cy="457200"/>
            <a:chOff x="1200" y="2544"/>
            <a:chExt cx="432" cy="288"/>
          </a:xfrm>
        </p:grpSpPr>
        <p:sp>
          <p:nvSpPr>
            <p:cNvPr id="44048" name="Oval 16">
              <a:extLst>
                <a:ext uri="{FF2B5EF4-FFF2-40B4-BE49-F238E27FC236}">
                  <a16:creationId xmlns:a16="http://schemas.microsoft.com/office/drawing/2014/main" id="{E167E80F-E086-4910-AD87-1E4377998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049" name="Text Box 17">
              <a:extLst>
                <a:ext uri="{FF2B5EF4-FFF2-40B4-BE49-F238E27FC236}">
                  <a16:creationId xmlns:a16="http://schemas.microsoft.com/office/drawing/2014/main" id="{36E9C0DD-B76E-4553-8872-7695B8845B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7424" name="Oval 18">
            <a:extLst>
              <a:ext uri="{FF2B5EF4-FFF2-40B4-BE49-F238E27FC236}">
                <a16:creationId xmlns:a16="http://schemas.microsoft.com/office/drawing/2014/main" id="{E4EA4AFC-5A9E-46C6-81D6-9607AACF1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766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7425" name="Group 19">
            <a:extLst>
              <a:ext uri="{FF2B5EF4-FFF2-40B4-BE49-F238E27FC236}">
                <a16:creationId xmlns:a16="http://schemas.microsoft.com/office/drawing/2014/main" id="{FF3FA8E9-8C77-4A91-91D8-4C07B05A5B0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505200"/>
            <a:ext cx="685800" cy="457200"/>
            <a:chOff x="1200" y="2544"/>
            <a:chExt cx="432" cy="288"/>
          </a:xfrm>
        </p:grpSpPr>
        <p:sp>
          <p:nvSpPr>
            <p:cNvPr id="44052" name="Oval 20">
              <a:extLst>
                <a:ext uri="{FF2B5EF4-FFF2-40B4-BE49-F238E27FC236}">
                  <a16:creationId xmlns:a16="http://schemas.microsoft.com/office/drawing/2014/main" id="{F95A9335-24F4-49F7-92C3-27AD8E3F9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053" name="Text Box 21">
              <a:extLst>
                <a:ext uri="{FF2B5EF4-FFF2-40B4-BE49-F238E27FC236}">
                  <a16:creationId xmlns:a16="http://schemas.microsoft.com/office/drawing/2014/main" id="{78704D54-9502-4532-93A5-A6E1FDAE5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7426" name="Oval 22">
            <a:extLst>
              <a:ext uri="{FF2B5EF4-FFF2-40B4-BE49-F238E27FC236}">
                <a16:creationId xmlns:a16="http://schemas.microsoft.com/office/drawing/2014/main" id="{80645518-B283-4EDE-9D10-12D1E5A90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5720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7427" name="Group 23">
            <a:extLst>
              <a:ext uri="{FF2B5EF4-FFF2-40B4-BE49-F238E27FC236}">
                <a16:creationId xmlns:a16="http://schemas.microsoft.com/office/drawing/2014/main" id="{B04D012D-3819-4B7F-BF5F-EDAC3B92D40B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800600"/>
            <a:ext cx="685800" cy="457200"/>
            <a:chOff x="1200" y="2544"/>
            <a:chExt cx="432" cy="288"/>
          </a:xfrm>
        </p:grpSpPr>
        <p:sp>
          <p:nvSpPr>
            <p:cNvPr id="44056" name="Oval 24">
              <a:extLst>
                <a:ext uri="{FF2B5EF4-FFF2-40B4-BE49-F238E27FC236}">
                  <a16:creationId xmlns:a16="http://schemas.microsoft.com/office/drawing/2014/main" id="{A7896E95-1825-40BE-BBDB-7484B5DB9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057" name="Text Box 25">
              <a:extLst>
                <a:ext uri="{FF2B5EF4-FFF2-40B4-BE49-F238E27FC236}">
                  <a16:creationId xmlns:a16="http://schemas.microsoft.com/office/drawing/2014/main" id="{CD9F6754-C1CD-40A0-A33A-DC241C54CB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7428" name="Text Box 30">
            <a:extLst>
              <a:ext uri="{FF2B5EF4-FFF2-40B4-BE49-F238E27FC236}">
                <a16:creationId xmlns:a16="http://schemas.microsoft.com/office/drawing/2014/main" id="{4DB909A6-60B0-4797-BAB2-72851D101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6388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H.323 terminal </a:t>
            </a:r>
            <a:endParaRPr lang="el-GR" altLang="el-GR" sz="2000"/>
          </a:p>
        </p:txBody>
      </p:sp>
      <p:sp>
        <p:nvSpPr>
          <p:cNvPr id="17429" name="Oval 31">
            <a:extLst>
              <a:ext uri="{FF2B5EF4-FFF2-40B4-BE49-F238E27FC236}">
                <a16:creationId xmlns:a16="http://schemas.microsoft.com/office/drawing/2014/main" id="{1213A3C1-0282-454C-A6B3-4B915536D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44065" name="Text Box 33">
            <a:extLst>
              <a:ext uri="{FF2B5EF4-FFF2-40B4-BE49-F238E27FC236}">
                <a16:creationId xmlns:a16="http://schemas.microsoft.com/office/drawing/2014/main" id="{044B848A-4DFA-4F97-A843-6A42552E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676400"/>
            <a:ext cx="1905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7431" name="Rectangle 34">
            <a:extLst>
              <a:ext uri="{FF2B5EF4-FFF2-40B4-BE49-F238E27FC236}">
                <a16:creationId xmlns:a16="http://schemas.microsoft.com/office/drawing/2014/main" id="{EA1FDF0A-75E0-40EE-AF11-A89F4938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600200"/>
            <a:ext cx="1676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sp>
        <p:nvSpPr>
          <p:cNvPr id="17432" name="Text Box 41">
            <a:extLst>
              <a:ext uri="{FF2B5EF4-FFF2-40B4-BE49-F238E27FC236}">
                <a16:creationId xmlns:a16="http://schemas.microsoft.com/office/drawing/2014/main" id="{62C28891-CD8D-4C9D-B7A3-35C445AA8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102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/>
              <a:t>- 1 MP for video @ every  terminal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400"/>
              <a:t>- 1 MC/session @ MCU </a:t>
            </a:r>
          </a:p>
        </p:txBody>
      </p:sp>
      <p:grpSp>
        <p:nvGrpSpPr>
          <p:cNvPr id="17433" name="Group 42">
            <a:extLst>
              <a:ext uri="{FF2B5EF4-FFF2-40B4-BE49-F238E27FC236}">
                <a16:creationId xmlns:a16="http://schemas.microsoft.com/office/drawing/2014/main" id="{463263BD-2643-4DB4-992A-ED6FB3FF83F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200400"/>
            <a:ext cx="1371600" cy="990600"/>
            <a:chOff x="2059" y="3043"/>
            <a:chExt cx="1561" cy="759"/>
          </a:xfrm>
        </p:grpSpPr>
        <p:grpSp>
          <p:nvGrpSpPr>
            <p:cNvPr id="17441" name="Group 43">
              <a:extLst>
                <a:ext uri="{FF2B5EF4-FFF2-40B4-BE49-F238E27FC236}">
                  <a16:creationId xmlns:a16="http://schemas.microsoft.com/office/drawing/2014/main" id="{0C42D9E6-50F8-4B06-A0BD-46435B01F4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9" y="3043"/>
              <a:ext cx="1561" cy="759"/>
              <a:chOff x="2059" y="3043"/>
              <a:chExt cx="1561" cy="759"/>
            </a:xfrm>
          </p:grpSpPr>
          <p:grpSp>
            <p:nvGrpSpPr>
              <p:cNvPr id="17443" name="Group 44">
                <a:extLst>
                  <a:ext uri="{FF2B5EF4-FFF2-40B4-BE49-F238E27FC236}">
                    <a16:creationId xmlns:a16="http://schemas.microsoft.com/office/drawing/2014/main" id="{09E1382F-A2E2-442D-BA56-3FDF118DF8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9" y="3112"/>
                <a:ext cx="641" cy="653"/>
                <a:chOff x="2979" y="3112"/>
                <a:chExt cx="641" cy="653"/>
              </a:xfrm>
            </p:grpSpPr>
            <p:grpSp>
              <p:nvGrpSpPr>
                <p:cNvPr id="17473" name="Group 45">
                  <a:extLst>
                    <a:ext uri="{FF2B5EF4-FFF2-40B4-BE49-F238E27FC236}">
                      <a16:creationId xmlns:a16="http://schemas.microsoft.com/office/drawing/2014/main" id="{C39380D7-A428-45CB-9ED1-105C64DBC1D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29" y="3112"/>
                  <a:ext cx="391" cy="526"/>
                  <a:chOff x="3229" y="3112"/>
                  <a:chExt cx="391" cy="526"/>
                </a:xfrm>
              </p:grpSpPr>
              <p:grpSp>
                <p:nvGrpSpPr>
                  <p:cNvPr id="17478" name="Group 46">
                    <a:extLst>
                      <a:ext uri="{FF2B5EF4-FFF2-40B4-BE49-F238E27FC236}">
                        <a16:creationId xmlns:a16="http://schemas.microsoft.com/office/drawing/2014/main" id="{96FDBC6E-31F0-456C-B756-505F50E46CD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31" y="3182"/>
                    <a:ext cx="289" cy="382"/>
                    <a:chOff x="3331" y="3182"/>
                    <a:chExt cx="289" cy="382"/>
                  </a:xfrm>
                </p:grpSpPr>
                <p:grpSp>
                  <p:nvGrpSpPr>
                    <p:cNvPr id="17488" name="Group 47">
                      <a:extLst>
                        <a:ext uri="{FF2B5EF4-FFF2-40B4-BE49-F238E27FC236}">
                          <a16:creationId xmlns:a16="http://schemas.microsoft.com/office/drawing/2014/main" id="{796AE2BE-E628-4104-B878-3CD5280622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31" y="3182"/>
                      <a:ext cx="289" cy="382"/>
                      <a:chOff x="3331" y="3182"/>
                      <a:chExt cx="289" cy="382"/>
                    </a:xfrm>
                  </p:grpSpPr>
                  <p:grpSp>
                    <p:nvGrpSpPr>
                      <p:cNvPr id="17490" name="Group 48">
                        <a:extLst>
                          <a:ext uri="{FF2B5EF4-FFF2-40B4-BE49-F238E27FC236}">
                            <a16:creationId xmlns:a16="http://schemas.microsoft.com/office/drawing/2014/main" id="{A62A2209-7A8D-4407-8D9A-F5A0D30CE6C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07" y="3206"/>
                        <a:ext cx="213" cy="312"/>
                        <a:chOff x="3407" y="3206"/>
                        <a:chExt cx="213" cy="312"/>
                      </a:xfrm>
                    </p:grpSpPr>
                    <p:grpSp>
                      <p:nvGrpSpPr>
                        <p:cNvPr id="17494" name="Group 49">
                          <a:extLst>
                            <a:ext uri="{FF2B5EF4-FFF2-40B4-BE49-F238E27FC236}">
                              <a16:creationId xmlns:a16="http://schemas.microsoft.com/office/drawing/2014/main" id="{8156BE73-54EE-4F22-869E-18A555B35633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431" y="3206"/>
                          <a:ext cx="189" cy="312"/>
                          <a:chOff x="3431" y="3206"/>
                          <a:chExt cx="189" cy="312"/>
                        </a:xfrm>
                      </p:grpSpPr>
                      <p:sp>
                        <p:nvSpPr>
                          <p:cNvPr id="17498" name="Oval 50">
                            <a:extLst>
                              <a:ext uri="{FF2B5EF4-FFF2-40B4-BE49-F238E27FC236}">
                                <a16:creationId xmlns:a16="http://schemas.microsoft.com/office/drawing/2014/main" id="{55DD8A7C-4092-4F93-A8C8-5288A695DC8A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37" y="3394"/>
                            <a:ext cx="83" cy="77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7499" name="Oval 51">
                            <a:extLst>
                              <a:ext uri="{FF2B5EF4-FFF2-40B4-BE49-F238E27FC236}">
                                <a16:creationId xmlns:a16="http://schemas.microsoft.com/office/drawing/2014/main" id="{696BA285-7583-4E1E-BBAE-4417BCDFB603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59" y="3417"/>
                            <a:ext cx="108" cy="101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7500" name="Oval 52">
                            <a:extLst>
                              <a:ext uri="{FF2B5EF4-FFF2-40B4-BE49-F238E27FC236}">
                                <a16:creationId xmlns:a16="http://schemas.microsoft.com/office/drawing/2014/main" id="{C2478536-78E0-46A3-8F5D-F763BA773B42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09" y="3277"/>
                            <a:ext cx="85" cy="77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7501" name="Oval 53">
                            <a:extLst>
                              <a:ext uri="{FF2B5EF4-FFF2-40B4-BE49-F238E27FC236}">
                                <a16:creationId xmlns:a16="http://schemas.microsoft.com/office/drawing/2014/main" id="{A516B2B1-986E-467C-9491-DB62A018396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31" y="3206"/>
                            <a:ext cx="112" cy="103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7502" name="Freeform 54">
                            <a:extLst>
                              <a:ext uri="{FF2B5EF4-FFF2-40B4-BE49-F238E27FC236}">
                                <a16:creationId xmlns:a16="http://schemas.microsoft.com/office/drawing/2014/main" id="{06E5437C-D1C9-4417-A868-B18A9D9C7AFD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12" y="3278"/>
                            <a:ext cx="76" cy="175"/>
                          </a:xfrm>
                          <a:custGeom>
                            <a:avLst/>
                            <a:gdLst>
                              <a:gd name="T0" fmla="*/ 75 w 76"/>
                              <a:gd name="T1" fmla="*/ 174 h 175"/>
                              <a:gd name="T2" fmla="*/ 44 w 76"/>
                              <a:gd name="T3" fmla="*/ 174 h 175"/>
                              <a:gd name="T4" fmla="*/ 0 w 76"/>
                              <a:gd name="T5" fmla="*/ 0 h 175"/>
                              <a:gd name="T6" fmla="*/ 46 w 76"/>
                              <a:gd name="T7" fmla="*/ 12 h 175"/>
                              <a:gd name="T8" fmla="*/ 46 w 76"/>
                              <a:gd name="T9" fmla="*/ 100 h 175"/>
                              <a:gd name="T10" fmla="*/ 75 w 76"/>
                              <a:gd name="T11" fmla="*/ 174 h 175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76" h="175">
                                <a:moveTo>
                                  <a:pt x="75" y="174"/>
                                </a:moveTo>
                                <a:lnTo>
                                  <a:pt x="44" y="174"/>
                                </a:lnTo>
                                <a:lnTo>
                                  <a:pt x="0" y="0"/>
                                </a:lnTo>
                                <a:lnTo>
                                  <a:pt x="46" y="12"/>
                                </a:lnTo>
                                <a:lnTo>
                                  <a:pt x="46" y="100"/>
                                </a:lnTo>
                                <a:lnTo>
                                  <a:pt x="75" y="174"/>
                                </a:lnTo>
                              </a:path>
                            </a:pathLst>
                          </a:custGeom>
                          <a:solidFill>
                            <a:srgbClr val="FDE3BA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 cap="rnd">
                                <a:solidFill>
                                  <a:schemeClr val="tx1"/>
                                </a:solidFill>
                                <a:round/>
                                <a:headEnd type="none" w="sm" len="sm"/>
                                <a:tailEnd type="none" w="sm" len="sm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</p:grpSp>
                    <p:sp>
                      <p:nvSpPr>
                        <p:cNvPr id="17495" name="Oval 55">
                          <a:extLst>
                            <a:ext uri="{FF2B5EF4-FFF2-40B4-BE49-F238E27FC236}">
                              <a16:creationId xmlns:a16="http://schemas.microsoft.com/office/drawing/2014/main" id="{0E328B44-FBF5-48E6-B2CA-7921EC721B8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07" y="3300"/>
                          <a:ext cx="164" cy="148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17496" name="Oval 56">
                          <a:extLst>
                            <a:ext uri="{FF2B5EF4-FFF2-40B4-BE49-F238E27FC236}">
                              <a16:creationId xmlns:a16="http://schemas.microsoft.com/office/drawing/2014/main" id="{A4985D92-2F89-4B46-8E66-F6D9B226C33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07" y="3394"/>
                          <a:ext cx="112" cy="103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17497" name="Freeform 57">
                          <a:extLst>
                            <a:ext uri="{FF2B5EF4-FFF2-40B4-BE49-F238E27FC236}">
                              <a16:creationId xmlns:a16="http://schemas.microsoft.com/office/drawing/2014/main" id="{E1C7B5E2-EC58-4797-A565-E375E90F150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42" y="3257"/>
                          <a:ext cx="82" cy="190"/>
                        </a:xfrm>
                        <a:custGeom>
                          <a:avLst/>
                          <a:gdLst>
                            <a:gd name="T0" fmla="*/ 73 w 82"/>
                            <a:gd name="T1" fmla="*/ 31 h 190"/>
                            <a:gd name="T2" fmla="*/ 65 w 82"/>
                            <a:gd name="T3" fmla="*/ 70 h 190"/>
                            <a:gd name="T4" fmla="*/ 81 w 82"/>
                            <a:gd name="T5" fmla="*/ 165 h 190"/>
                            <a:gd name="T6" fmla="*/ 49 w 82"/>
                            <a:gd name="T7" fmla="*/ 189 h 190"/>
                            <a:gd name="T8" fmla="*/ 0 w 82"/>
                            <a:gd name="T9" fmla="*/ 78 h 190"/>
                            <a:gd name="T10" fmla="*/ 39 w 82"/>
                            <a:gd name="T11" fmla="*/ 0 h 190"/>
                            <a:gd name="T12" fmla="*/ 73 w 82"/>
                            <a:gd name="T13" fmla="*/ 31 h 19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82" h="190">
                              <a:moveTo>
                                <a:pt x="73" y="31"/>
                              </a:moveTo>
                              <a:lnTo>
                                <a:pt x="65" y="70"/>
                              </a:lnTo>
                              <a:lnTo>
                                <a:pt x="81" y="165"/>
                              </a:lnTo>
                              <a:lnTo>
                                <a:pt x="49" y="189"/>
                              </a:lnTo>
                              <a:lnTo>
                                <a:pt x="0" y="78"/>
                              </a:lnTo>
                              <a:lnTo>
                                <a:pt x="39" y="0"/>
                              </a:lnTo>
                              <a:lnTo>
                                <a:pt x="73" y="31"/>
                              </a:lnTo>
                            </a:path>
                          </a:pathLst>
                        </a:custGeom>
                        <a:solidFill>
                          <a:srgbClr val="FDE3BA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17491" name="Oval 58">
                        <a:extLst>
                          <a:ext uri="{FF2B5EF4-FFF2-40B4-BE49-F238E27FC236}">
                            <a16:creationId xmlns:a16="http://schemas.microsoft.com/office/drawing/2014/main" id="{C89716DC-525F-45E3-9510-58D3F971D2E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3487"/>
                        <a:ext cx="86" cy="77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17492" name="Oval 59">
                        <a:extLst>
                          <a:ext uri="{FF2B5EF4-FFF2-40B4-BE49-F238E27FC236}">
                            <a16:creationId xmlns:a16="http://schemas.microsoft.com/office/drawing/2014/main" id="{27AF1D35-3D66-436E-B354-F73C9694CD9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1" y="3182"/>
                        <a:ext cx="110" cy="105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17493" name="Freeform 60">
                        <a:extLst>
                          <a:ext uri="{FF2B5EF4-FFF2-40B4-BE49-F238E27FC236}">
                            <a16:creationId xmlns:a16="http://schemas.microsoft.com/office/drawing/2014/main" id="{D1F02A50-CCC5-4461-8923-79ECE2C6E48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33" y="3468"/>
                        <a:ext cx="59" cy="32"/>
                      </a:xfrm>
                      <a:custGeom>
                        <a:avLst/>
                        <a:gdLst>
                          <a:gd name="T0" fmla="*/ 58 w 59"/>
                          <a:gd name="T1" fmla="*/ 19 h 32"/>
                          <a:gd name="T2" fmla="*/ 40 w 59"/>
                          <a:gd name="T3" fmla="*/ 31 h 32"/>
                          <a:gd name="T4" fmla="*/ 0 w 59"/>
                          <a:gd name="T5" fmla="*/ 15 h 32"/>
                          <a:gd name="T6" fmla="*/ 40 w 59"/>
                          <a:gd name="T7" fmla="*/ 0 h 32"/>
                          <a:gd name="T8" fmla="*/ 58 w 59"/>
                          <a:gd name="T9" fmla="*/ 19 h 3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59" h="32">
                            <a:moveTo>
                              <a:pt x="58" y="19"/>
                            </a:moveTo>
                            <a:lnTo>
                              <a:pt x="40" y="31"/>
                            </a:lnTo>
                            <a:lnTo>
                              <a:pt x="0" y="15"/>
                            </a:lnTo>
                            <a:lnTo>
                              <a:pt x="40" y="0"/>
                            </a:lnTo>
                            <a:lnTo>
                              <a:pt x="58" y="19"/>
                            </a:lnTo>
                          </a:path>
                        </a:pathLst>
                      </a:custGeom>
                      <a:solidFill>
                        <a:srgbClr val="FDE3B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 cap="rnd">
                            <a:solidFill>
                              <a:schemeClr val="tx1"/>
                            </a:solidFill>
                            <a:round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sp>
                  <p:nvSpPr>
                    <p:cNvPr id="17489" name="Freeform 61">
                      <a:extLst>
                        <a:ext uri="{FF2B5EF4-FFF2-40B4-BE49-F238E27FC236}">
                          <a16:creationId xmlns:a16="http://schemas.microsoft.com/office/drawing/2014/main" id="{D04FC6EC-04F2-4DD0-BFE5-3386EEEE90C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425" y="3233"/>
                      <a:ext cx="31" cy="59"/>
                    </a:xfrm>
                    <a:custGeom>
                      <a:avLst/>
                      <a:gdLst>
                        <a:gd name="T0" fmla="*/ 15 w 31"/>
                        <a:gd name="T1" fmla="*/ 0 h 59"/>
                        <a:gd name="T2" fmla="*/ 30 w 31"/>
                        <a:gd name="T3" fmla="*/ 2 h 59"/>
                        <a:gd name="T4" fmla="*/ 23 w 31"/>
                        <a:gd name="T5" fmla="*/ 58 h 59"/>
                        <a:gd name="T6" fmla="*/ 0 w 31"/>
                        <a:gd name="T7" fmla="*/ 47 h 59"/>
                        <a:gd name="T8" fmla="*/ 15 w 31"/>
                        <a:gd name="T9" fmla="*/ 0 h 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31" h="59">
                          <a:moveTo>
                            <a:pt x="15" y="0"/>
                          </a:moveTo>
                          <a:lnTo>
                            <a:pt x="30" y="2"/>
                          </a:lnTo>
                          <a:lnTo>
                            <a:pt x="23" y="58"/>
                          </a:lnTo>
                          <a:lnTo>
                            <a:pt x="0" y="47"/>
                          </a:lnTo>
                          <a:lnTo>
                            <a:pt x="15" y="0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7479" name="Group 62">
                    <a:extLst>
                      <a:ext uri="{FF2B5EF4-FFF2-40B4-BE49-F238E27FC236}">
                        <a16:creationId xmlns:a16="http://schemas.microsoft.com/office/drawing/2014/main" id="{C01EC5D3-862F-452C-9F4B-96A4D2AB2CA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29" y="3112"/>
                    <a:ext cx="264" cy="476"/>
                    <a:chOff x="3229" y="3112"/>
                    <a:chExt cx="264" cy="476"/>
                  </a:xfrm>
                </p:grpSpPr>
                <p:sp>
                  <p:nvSpPr>
                    <p:cNvPr id="17482" name="Oval 63">
                      <a:extLst>
                        <a:ext uri="{FF2B5EF4-FFF2-40B4-BE49-F238E27FC236}">
                          <a16:creationId xmlns:a16="http://schemas.microsoft.com/office/drawing/2014/main" id="{CB7D6588-F52A-4D52-8084-A01C04B7CE8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53" y="3394"/>
                      <a:ext cx="212" cy="194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7483" name="Oval 64">
                      <a:extLst>
                        <a:ext uri="{FF2B5EF4-FFF2-40B4-BE49-F238E27FC236}">
                          <a16:creationId xmlns:a16="http://schemas.microsoft.com/office/drawing/2014/main" id="{412643B0-A825-4E9A-9CA5-EE2264015B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0" y="3253"/>
                      <a:ext cx="213" cy="195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7484" name="Oval 65">
                      <a:extLst>
                        <a:ext uri="{FF2B5EF4-FFF2-40B4-BE49-F238E27FC236}">
                          <a16:creationId xmlns:a16="http://schemas.microsoft.com/office/drawing/2014/main" id="{1BB3A210-1B08-4873-A23A-FDF81CF0F4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9" y="3112"/>
                      <a:ext cx="161" cy="152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7485" name="Oval 66">
                      <a:extLst>
                        <a:ext uri="{FF2B5EF4-FFF2-40B4-BE49-F238E27FC236}">
                          <a16:creationId xmlns:a16="http://schemas.microsoft.com/office/drawing/2014/main" id="{BE0BA20B-57BD-4F0F-A739-C981DCEE8F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31" y="3206"/>
                      <a:ext cx="83" cy="79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7486" name="Freeform 67">
                      <a:extLst>
                        <a:ext uri="{FF2B5EF4-FFF2-40B4-BE49-F238E27FC236}">
                          <a16:creationId xmlns:a16="http://schemas.microsoft.com/office/drawing/2014/main" id="{FD034A95-3689-409C-B2CA-C62E06D98AE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279" y="3189"/>
                      <a:ext cx="143" cy="173"/>
                    </a:xfrm>
                    <a:custGeom>
                      <a:avLst/>
                      <a:gdLst>
                        <a:gd name="T0" fmla="*/ 101 w 143"/>
                        <a:gd name="T1" fmla="*/ 7 h 173"/>
                        <a:gd name="T2" fmla="*/ 98 w 143"/>
                        <a:gd name="T3" fmla="*/ 26 h 173"/>
                        <a:gd name="T4" fmla="*/ 131 w 143"/>
                        <a:gd name="T5" fmla="*/ 66 h 173"/>
                        <a:gd name="T6" fmla="*/ 142 w 143"/>
                        <a:gd name="T7" fmla="*/ 69 h 173"/>
                        <a:gd name="T8" fmla="*/ 94 w 143"/>
                        <a:gd name="T9" fmla="*/ 172 h 173"/>
                        <a:gd name="T10" fmla="*/ 0 w 143"/>
                        <a:gd name="T11" fmla="*/ 0 h 173"/>
                        <a:gd name="T12" fmla="*/ 101 w 143"/>
                        <a:gd name="T13" fmla="*/ 7 h 173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143" h="173">
                          <a:moveTo>
                            <a:pt x="101" y="7"/>
                          </a:moveTo>
                          <a:lnTo>
                            <a:pt x="98" y="26"/>
                          </a:lnTo>
                          <a:lnTo>
                            <a:pt x="131" y="66"/>
                          </a:lnTo>
                          <a:lnTo>
                            <a:pt x="142" y="69"/>
                          </a:lnTo>
                          <a:lnTo>
                            <a:pt x="94" y="172"/>
                          </a:lnTo>
                          <a:lnTo>
                            <a:pt x="0" y="0"/>
                          </a:lnTo>
                          <a:lnTo>
                            <a:pt x="101" y="7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7487" name="Freeform 68">
                      <a:extLst>
                        <a:ext uri="{FF2B5EF4-FFF2-40B4-BE49-F238E27FC236}">
                          <a16:creationId xmlns:a16="http://schemas.microsoft.com/office/drawing/2014/main" id="{C552C8B9-70B6-4FA6-AA23-3EC4A152EA2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51" y="3432"/>
                      <a:ext cx="90" cy="44"/>
                    </a:xfrm>
                    <a:custGeom>
                      <a:avLst/>
                      <a:gdLst>
                        <a:gd name="T0" fmla="*/ 78 w 90"/>
                        <a:gd name="T1" fmla="*/ 5 h 44"/>
                        <a:gd name="T2" fmla="*/ 89 w 90"/>
                        <a:gd name="T3" fmla="*/ 20 h 44"/>
                        <a:gd name="T4" fmla="*/ 0 w 90"/>
                        <a:gd name="T5" fmla="*/ 43 h 44"/>
                        <a:gd name="T6" fmla="*/ 2 w 90"/>
                        <a:gd name="T7" fmla="*/ 0 h 44"/>
                        <a:gd name="T8" fmla="*/ 78 w 90"/>
                        <a:gd name="T9" fmla="*/ 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0" h="44">
                          <a:moveTo>
                            <a:pt x="78" y="5"/>
                          </a:moveTo>
                          <a:lnTo>
                            <a:pt x="89" y="20"/>
                          </a:lnTo>
                          <a:lnTo>
                            <a:pt x="0" y="43"/>
                          </a:lnTo>
                          <a:lnTo>
                            <a:pt x="2" y="0"/>
                          </a:lnTo>
                          <a:lnTo>
                            <a:pt x="78" y="5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17480" name="Oval 69">
                    <a:extLst>
                      <a:ext uri="{FF2B5EF4-FFF2-40B4-BE49-F238E27FC236}">
                        <a16:creationId xmlns:a16="http://schemas.microsoft.com/office/drawing/2014/main" id="{5CD0F5EE-DE39-4E61-A816-6C1BA6C14D8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9" y="3535"/>
                    <a:ext cx="112" cy="10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81" name="Freeform 70">
                    <a:extLst>
                      <a:ext uri="{FF2B5EF4-FFF2-40B4-BE49-F238E27FC236}">
                        <a16:creationId xmlns:a16="http://schemas.microsoft.com/office/drawing/2014/main" id="{2DEBCD75-995E-4125-89B2-4505269CEB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10" y="3522"/>
                    <a:ext cx="56" cy="55"/>
                  </a:xfrm>
                  <a:custGeom>
                    <a:avLst/>
                    <a:gdLst>
                      <a:gd name="T0" fmla="*/ 21 w 56"/>
                      <a:gd name="T1" fmla="*/ 54 h 55"/>
                      <a:gd name="T2" fmla="*/ 55 w 56"/>
                      <a:gd name="T3" fmla="*/ 35 h 55"/>
                      <a:gd name="T4" fmla="*/ 17 w 56"/>
                      <a:gd name="T5" fmla="*/ 0 h 55"/>
                      <a:gd name="T6" fmla="*/ 0 w 56"/>
                      <a:gd name="T7" fmla="*/ 20 h 55"/>
                      <a:gd name="T8" fmla="*/ 21 w 56"/>
                      <a:gd name="T9" fmla="*/ 54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56" h="55">
                        <a:moveTo>
                          <a:pt x="21" y="54"/>
                        </a:moveTo>
                        <a:lnTo>
                          <a:pt x="55" y="35"/>
                        </a:lnTo>
                        <a:lnTo>
                          <a:pt x="17" y="0"/>
                        </a:lnTo>
                        <a:lnTo>
                          <a:pt x="0" y="20"/>
                        </a:lnTo>
                        <a:lnTo>
                          <a:pt x="21" y="54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7474" name="Oval 71">
                  <a:extLst>
                    <a:ext uri="{FF2B5EF4-FFF2-40B4-BE49-F238E27FC236}">
                      <a16:creationId xmlns:a16="http://schemas.microsoft.com/office/drawing/2014/main" id="{A51F5E4E-4DA6-4E6C-A195-B60AD481E4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9" y="3641"/>
                  <a:ext cx="135" cy="12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75" name="Oval 72">
                  <a:extLst>
                    <a:ext uri="{FF2B5EF4-FFF2-40B4-BE49-F238E27FC236}">
                      <a16:creationId xmlns:a16="http://schemas.microsoft.com/office/drawing/2014/main" id="{7BF4F2D0-28BE-4F16-A6B2-AF587541AA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0" y="3641"/>
                  <a:ext cx="111" cy="102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76" name="Oval 73">
                  <a:extLst>
                    <a:ext uri="{FF2B5EF4-FFF2-40B4-BE49-F238E27FC236}">
                      <a16:creationId xmlns:a16="http://schemas.microsoft.com/office/drawing/2014/main" id="{130774A5-482B-4B1E-9D87-4F83045B64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70" y="3601"/>
                  <a:ext cx="112" cy="101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77" name="Freeform 74">
                  <a:extLst>
                    <a:ext uri="{FF2B5EF4-FFF2-40B4-BE49-F238E27FC236}">
                      <a16:creationId xmlns:a16="http://schemas.microsoft.com/office/drawing/2014/main" id="{C1E3BCAD-3ECA-4813-84E0-C164EAC32C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66" y="3584"/>
                  <a:ext cx="241" cy="144"/>
                </a:xfrm>
                <a:custGeom>
                  <a:avLst/>
                  <a:gdLst>
                    <a:gd name="T0" fmla="*/ 222 w 241"/>
                    <a:gd name="T1" fmla="*/ 41 h 144"/>
                    <a:gd name="T2" fmla="*/ 199 w 241"/>
                    <a:gd name="T3" fmla="*/ 51 h 144"/>
                    <a:gd name="T4" fmla="*/ 136 w 241"/>
                    <a:gd name="T5" fmla="*/ 110 h 144"/>
                    <a:gd name="T6" fmla="*/ 120 w 241"/>
                    <a:gd name="T7" fmla="*/ 132 h 144"/>
                    <a:gd name="T8" fmla="*/ 52 w 241"/>
                    <a:gd name="T9" fmla="*/ 132 h 144"/>
                    <a:gd name="T10" fmla="*/ 37 w 241"/>
                    <a:gd name="T11" fmla="*/ 143 h 144"/>
                    <a:gd name="T12" fmla="*/ 0 w 241"/>
                    <a:gd name="T13" fmla="*/ 102 h 144"/>
                    <a:gd name="T14" fmla="*/ 160 w 241"/>
                    <a:gd name="T15" fmla="*/ 0 h 144"/>
                    <a:gd name="T16" fmla="*/ 240 w 241"/>
                    <a:gd name="T17" fmla="*/ 21 h 144"/>
                    <a:gd name="T18" fmla="*/ 222 w 241"/>
                    <a:gd name="T19" fmla="*/ 41 h 14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41" h="144">
                      <a:moveTo>
                        <a:pt x="222" y="41"/>
                      </a:moveTo>
                      <a:lnTo>
                        <a:pt x="199" y="51"/>
                      </a:lnTo>
                      <a:lnTo>
                        <a:pt x="136" y="110"/>
                      </a:lnTo>
                      <a:lnTo>
                        <a:pt x="120" y="132"/>
                      </a:lnTo>
                      <a:lnTo>
                        <a:pt x="52" y="132"/>
                      </a:lnTo>
                      <a:lnTo>
                        <a:pt x="37" y="143"/>
                      </a:lnTo>
                      <a:lnTo>
                        <a:pt x="0" y="102"/>
                      </a:lnTo>
                      <a:lnTo>
                        <a:pt x="160" y="0"/>
                      </a:lnTo>
                      <a:lnTo>
                        <a:pt x="240" y="21"/>
                      </a:lnTo>
                      <a:lnTo>
                        <a:pt x="222" y="41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7444" name="Group 75">
                <a:extLst>
                  <a:ext uri="{FF2B5EF4-FFF2-40B4-BE49-F238E27FC236}">
                    <a16:creationId xmlns:a16="http://schemas.microsoft.com/office/drawing/2014/main" id="{CF10B81E-25AB-4AFA-BCF4-4CB791FDF4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59" y="3117"/>
                <a:ext cx="383" cy="450"/>
                <a:chOff x="2059" y="3117"/>
                <a:chExt cx="383" cy="450"/>
              </a:xfrm>
            </p:grpSpPr>
            <p:grpSp>
              <p:nvGrpSpPr>
                <p:cNvPr id="17458" name="Group 76">
                  <a:extLst>
                    <a:ext uri="{FF2B5EF4-FFF2-40B4-BE49-F238E27FC236}">
                      <a16:creationId xmlns:a16="http://schemas.microsoft.com/office/drawing/2014/main" id="{FD8DFC17-D00E-48AF-9997-8007F92ABC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59" y="3182"/>
                  <a:ext cx="204" cy="268"/>
                  <a:chOff x="2059" y="3182"/>
                  <a:chExt cx="204" cy="268"/>
                </a:xfrm>
              </p:grpSpPr>
              <p:sp>
                <p:nvSpPr>
                  <p:cNvPr id="17469" name="Oval 77">
                    <a:extLst>
                      <a:ext uri="{FF2B5EF4-FFF2-40B4-BE49-F238E27FC236}">
                        <a16:creationId xmlns:a16="http://schemas.microsoft.com/office/drawing/2014/main" id="{3731EBA1-35CD-4E08-8570-0E5A39D3EF7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59" y="3277"/>
                    <a:ext cx="85" cy="77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70" name="Oval 78">
                    <a:extLst>
                      <a:ext uri="{FF2B5EF4-FFF2-40B4-BE49-F238E27FC236}">
                        <a16:creationId xmlns:a16="http://schemas.microsoft.com/office/drawing/2014/main" id="{AD477FA4-C879-4E62-BD34-7FCB68B617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77" y="3346"/>
                    <a:ext cx="111" cy="10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71" name="Oval 79">
                    <a:extLst>
                      <a:ext uri="{FF2B5EF4-FFF2-40B4-BE49-F238E27FC236}">
                        <a16:creationId xmlns:a16="http://schemas.microsoft.com/office/drawing/2014/main" id="{6399C0F1-18D8-4764-9B6C-1A9CEB7783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01" y="3182"/>
                    <a:ext cx="162" cy="148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72" name="Freeform 80">
                    <a:extLst>
                      <a:ext uri="{FF2B5EF4-FFF2-40B4-BE49-F238E27FC236}">
                        <a16:creationId xmlns:a16="http://schemas.microsoft.com/office/drawing/2014/main" id="{EB0183AE-EE4A-4645-A6EE-D5D138889C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89" y="3289"/>
                    <a:ext cx="57" cy="78"/>
                  </a:xfrm>
                  <a:custGeom>
                    <a:avLst/>
                    <a:gdLst>
                      <a:gd name="T0" fmla="*/ 31 w 57"/>
                      <a:gd name="T1" fmla="*/ 0 h 78"/>
                      <a:gd name="T2" fmla="*/ 0 w 57"/>
                      <a:gd name="T3" fmla="*/ 13 h 78"/>
                      <a:gd name="T4" fmla="*/ 2 w 57"/>
                      <a:gd name="T5" fmla="*/ 60 h 78"/>
                      <a:gd name="T6" fmla="*/ 12 w 57"/>
                      <a:gd name="T7" fmla="*/ 77 h 78"/>
                      <a:gd name="T8" fmla="*/ 56 w 57"/>
                      <a:gd name="T9" fmla="*/ 60 h 78"/>
                      <a:gd name="T10" fmla="*/ 31 w 57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57" h="78">
                        <a:moveTo>
                          <a:pt x="31" y="0"/>
                        </a:moveTo>
                        <a:lnTo>
                          <a:pt x="0" y="13"/>
                        </a:lnTo>
                        <a:lnTo>
                          <a:pt x="2" y="60"/>
                        </a:lnTo>
                        <a:lnTo>
                          <a:pt x="12" y="77"/>
                        </a:lnTo>
                        <a:lnTo>
                          <a:pt x="56" y="60"/>
                        </a:lnTo>
                        <a:lnTo>
                          <a:pt x="31" y="0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7459" name="Group 81">
                  <a:extLst>
                    <a:ext uri="{FF2B5EF4-FFF2-40B4-BE49-F238E27FC236}">
                      <a16:creationId xmlns:a16="http://schemas.microsoft.com/office/drawing/2014/main" id="{1B87BE9C-E1E7-43BD-97BC-B9306D4A377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28" y="3117"/>
                  <a:ext cx="314" cy="450"/>
                  <a:chOff x="2128" y="3117"/>
                  <a:chExt cx="314" cy="450"/>
                </a:xfrm>
              </p:grpSpPr>
              <p:sp>
                <p:nvSpPr>
                  <p:cNvPr id="17461" name="Oval 82">
                    <a:extLst>
                      <a:ext uri="{FF2B5EF4-FFF2-40B4-BE49-F238E27FC236}">
                        <a16:creationId xmlns:a16="http://schemas.microsoft.com/office/drawing/2014/main" id="{8BEA3BC1-9B11-4336-8FC4-DCFE8F86D8C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28" y="3136"/>
                    <a:ext cx="214" cy="19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62" name="Oval 83">
                    <a:extLst>
                      <a:ext uri="{FF2B5EF4-FFF2-40B4-BE49-F238E27FC236}">
                        <a16:creationId xmlns:a16="http://schemas.microsoft.com/office/drawing/2014/main" id="{A1B9373E-C756-47AD-BAF8-C005E01A88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28" y="3277"/>
                    <a:ext cx="111" cy="10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63" name="Oval 84">
                    <a:extLst>
                      <a:ext uri="{FF2B5EF4-FFF2-40B4-BE49-F238E27FC236}">
                        <a16:creationId xmlns:a16="http://schemas.microsoft.com/office/drawing/2014/main" id="{25C8E015-F264-4633-B567-F1D9C27B9C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52" y="3346"/>
                    <a:ext cx="163" cy="151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64" name="Oval 85">
                    <a:extLst>
                      <a:ext uri="{FF2B5EF4-FFF2-40B4-BE49-F238E27FC236}">
                        <a16:creationId xmlns:a16="http://schemas.microsoft.com/office/drawing/2014/main" id="{6238E46C-3DA7-4A95-B1B7-D1047BC128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02" y="3417"/>
                    <a:ext cx="166" cy="15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65" name="Oval 86">
                    <a:extLst>
                      <a:ext uri="{FF2B5EF4-FFF2-40B4-BE49-F238E27FC236}">
                        <a16:creationId xmlns:a16="http://schemas.microsoft.com/office/drawing/2014/main" id="{C6B79A0E-C99E-4DED-A436-54B3F6A6285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17" y="3232"/>
                    <a:ext cx="146" cy="13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66" name="Oval 87">
                    <a:extLst>
                      <a:ext uri="{FF2B5EF4-FFF2-40B4-BE49-F238E27FC236}">
                        <a16:creationId xmlns:a16="http://schemas.microsoft.com/office/drawing/2014/main" id="{3EED4885-7ACE-430C-84C4-DC47236F01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47" y="3117"/>
                    <a:ext cx="83" cy="78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7467" name="Freeform 88">
                    <a:extLst>
                      <a:ext uri="{FF2B5EF4-FFF2-40B4-BE49-F238E27FC236}">
                        <a16:creationId xmlns:a16="http://schemas.microsoft.com/office/drawing/2014/main" id="{B61188C1-8460-4ED0-B797-298501F6C3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64" y="3207"/>
                    <a:ext cx="104" cy="64"/>
                  </a:xfrm>
                  <a:custGeom>
                    <a:avLst/>
                    <a:gdLst>
                      <a:gd name="T0" fmla="*/ 0 w 104"/>
                      <a:gd name="T1" fmla="*/ 15 h 64"/>
                      <a:gd name="T2" fmla="*/ 13 w 104"/>
                      <a:gd name="T3" fmla="*/ 47 h 64"/>
                      <a:gd name="T4" fmla="*/ 103 w 104"/>
                      <a:gd name="T5" fmla="*/ 63 h 64"/>
                      <a:gd name="T6" fmla="*/ 103 w 104"/>
                      <a:gd name="T7" fmla="*/ 22 h 64"/>
                      <a:gd name="T8" fmla="*/ 5 w 104"/>
                      <a:gd name="T9" fmla="*/ 0 h 64"/>
                      <a:gd name="T10" fmla="*/ 0 w 104"/>
                      <a:gd name="T11" fmla="*/ 15 h 6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04" h="64">
                        <a:moveTo>
                          <a:pt x="0" y="15"/>
                        </a:moveTo>
                        <a:lnTo>
                          <a:pt x="13" y="47"/>
                        </a:lnTo>
                        <a:lnTo>
                          <a:pt x="103" y="63"/>
                        </a:lnTo>
                        <a:lnTo>
                          <a:pt x="103" y="22"/>
                        </a:lnTo>
                        <a:lnTo>
                          <a:pt x="5" y="0"/>
                        </a:lnTo>
                        <a:lnTo>
                          <a:pt x="0" y="15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7468" name="Freeform 89">
                    <a:extLst>
                      <a:ext uri="{FF2B5EF4-FFF2-40B4-BE49-F238E27FC236}">
                        <a16:creationId xmlns:a16="http://schemas.microsoft.com/office/drawing/2014/main" id="{BBBE7038-34BE-4B23-9B48-0BE07CC41B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61" y="3327"/>
                    <a:ext cx="116" cy="133"/>
                  </a:xfrm>
                  <a:custGeom>
                    <a:avLst/>
                    <a:gdLst>
                      <a:gd name="T0" fmla="*/ 71 w 116"/>
                      <a:gd name="T1" fmla="*/ 0 h 133"/>
                      <a:gd name="T2" fmla="*/ 0 w 116"/>
                      <a:gd name="T3" fmla="*/ 33 h 133"/>
                      <a:gd name="T4" fmla="*/ 28 w 116"/>
                      <a:gd name="T5" fmla="*/ 60 h 133"/>
                      <a:gd name="T6" fmla="*/ 33 w 116"/>
                      <a:gd name="T7" fmla="*/ 124 h 133"/>
                      <a:gd name="T8" fmla="*/ 49 w 116"/>
                      <a:gd name="T9" fmla="*/ 132 h 133"/>
                      <a:gd name="T10" fmla="*/ 112 w 116"/>
                      <a:gd name="T11" fmla="*/ 91 h 133"/>
                      <a:gd name="T12" fmla="*/ 115 w 116"/>
                      <a:gd name="T13" fmla="*/ 14 h 133"/>
                      <a:gd name="T14" fmla="*/ 71 w 116"/>
                      <a:gd name="T15" fmla="*/ 0 h 13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116" h="133">
                        <a:moveTo>
                          <a:pt x="71" y="0"/>
                        </a:moveTo>
                        <a:lnTo>
                          <a:pt x="0" y="33"/>
                        </a:lnTo>
                        <a:lnTo>
                          <a:pt x="28" y="60"/>
                        </a:lnTo>
                        <a:lnTo>
                          <a:pt x="33" y="124"/>
                        </a:lnTo>
                        <a:lnTo>
                          <a:pt x="49" y="132"/>
                        </a:lnTo>
                        <a:lnTo>
                          <a:pt x="112" y="91"/>
                        </a:lnTo>
                        <a:lnTo>
                          <a:pt x="115" y="14"/>
                        </a:lnTo>
                        <a:lnTo>
                          <a:pt x="71" y="0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7460" name="Freeform 90">
                  <a:extLst>
                    <a:ext uri="{FF2B5EF4-FFF2-40B4-BE49-F238E27FC236}">
                      <a16:creationId xmlns:a16="http://schemas.microsoft.com/office/drawing/2014/main" id="{CDD5159A-3770-4B77-A9AC-1B94C5C017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9" y="3166"/>
                  <a:ext cx="58" cy="63"/>
                </a:xfrm>
                <a:custGeom>
                  <a:avLst/>
                  <a:gdLst>
                    <a:gd name="T0" fmla="*/ 0 w 58"/>
                    <a:gd name="T1" fmla="*/ 32 h 63"/>
                    <a:gd name="T2" fmla="*/ 25 w 58"/>
                    <a:gd name="T3" fmla="*/ 0 h 63"/>
                    <a:gd name="T4" fmla="*/ 57 w 58"/>
                    <a:gd name="T5" fmla="*/ 32 h 63"/>
                    <a:gd name="T6" fmla="*/ 29 w 58"/>
                    <a:gd name="T7" fmla="*/ 62 h 63"/>
                    <a:gd name="T8" fmla="*/ 0 w 58"/>
                    <a:gd name="T9" fmla="*/ 32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8" h="63">
                      <a:moveTo>
                        <a:pt x="0" y="32"/>
                      </a:moveTo>
                      <a:lnTo>
                        <a:pt x="25" y="0"/>
                      </a:lnTo>
                      <a:lnTo>
                        <a:pt x="57" y="32"/>
                      </a:lnTo>
                      <a:lnTo>
                        <a:pt x="29" y="62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7445" name="Group 91">
                <a:extLst>
                  <a:ext uri="{FF2B5EF4-FFF2-40B4-BE49-F238E27FC236}">
                    <a16:creationId xmlns:a16="http://schemas.microsoft.com/office/drawing/2014/main" id="{2DBB1E12-2739-4114-80EB-627758644C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3043"/>
                <a:ext cx="1134" cy="759"/>
                <a:chOff x="2256" y="3043"/>
                <a:chExt cx="1134" cy="759"/>
              </a:xfrm>
            </p:grpSpPr>
            <p:sp>
              <p:nvSpPr>
                <p:cNvPr id="17446" name="Oval 92">
                  <a:extLst>
                    <a:ext uri="{FF2B5EF4-FFF2-40B4-BE49-F238E27FC236}">
                      <a16:creationId xmlns:a16="http://schemas.microsoft.com/office/drawing/2014/main" id="{977CC0CB-7A13-4B31-978D-00E5D52C97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13" y="3064"/>
                  <a:ext cx="265" cy="24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47" name="Oval 93">
                  <a:extLst>
                    <a:ext uri="{FF2B5EF4-FFF2-40B4-BE49-F238E27FC236}">
                      <a16:creationId xmlns:a16="http://schemas.microsoft.com/office/drawing/2014/main" id="{E7102784-9F23-413D-80BA-3BA5D8A944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4" y="3043"/>
                  <a:ext cx="212" cy="19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48" name="Oval 94">
                  <a:extLst>
                    <a:ext uri="{FF2B5EF4-FFF2-40B4-BE49-F238E27FC236}">
                      <a16:creationId xmlns:a16="http://schemas.microsoft.com/office/drawing/2014/main" id="{5C1E02C6-E4A3-46A7-97B5-057EE18F67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3253"/>
                  <a:ext cx="340" cy="31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49" name="Oval 95">
                  <a:extLst>
                    <a:ext uri="{FF2B5EF4-FFF2-40B4-BE49-F238E27FC236}">
                      <a16:creationId xmlns:a16="http://schemas.microsoft.com/office/drawing/2014/main" id="{C70CE1DE-1484-4A7B-8BE8-277D746F4B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2" y="3394"/>
                  <a:ext cx="394" cy="361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0" name="Oval 96">
                  <a:extLst>
                    <a:ext uri="{FF2B5EF4-FFF2-40B4-BE49-F238E27FC236}">
                      <a16:creationId xmlns:a16="http://schemas.microsoft.com/office/drawing/2014/main" id="{7AD9958D-26CB-40D8-B300-A303900A19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46" y="3441"/>
                  <a:ext cx="289" cy="26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1" name="Oval 97">
                  <a:extLst>
                    <a:ext uri="{FF2B5EF4-FFF2-40B4-BE49-F238E27FC236}">
                      <a16:creationId xmlns:a16="http://schemas.microsoft.com/office/drawing/2014/main" id="{00E2E6D3-4330-481C-987E-53567DDB86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0" y="3463"/>
                  <a:ext cx="214" cy="196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2" name="Oval 98">
                  <a:extLst>
                    <a:ext uri="{FF2B5EF4-FFF2-40B4-BE49-F238E27FC236}">
                      <a16:creationId xmlns:a16="http://schemas.microsoft.com/office/drawing/2014/main" id="{651FA21D-4075-473E-A9D1-9300A3A286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3300"/>
                  <a:ext cx="214" cy="19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3" name="Oval 99">
                  <a:extLst>
                    <a:ext uri="{FF2B5EF4-FFF2-40B4-BE49-F238E27FC236}">
                      <a16:creationId xmlns:a16="http://schemas.microsoft.com/office/drawing/2014/main" id="{BA716FC9-78A9-4BA5-92FC-A9A6FF80AE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8" y="3112"/>
                  <a:ext cx="341" cy="316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4" name="Oval 100">
                  <a:extLst>
                    <a:ext uri="{FF2B5EF4-FFF2-40B4-BE49-F238E27FC236}">
                      <a16:creationId xmlns:a16="http://schemas.microsoft.com/office/drawing/2014/main" id="{2937A450-0A17-47CB-B354-EA5066C073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5" y="3487"/>
                  <a:ext cx="340" cy="31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5" name="Oval 101">
                  <a:extLst>
                    <a:ext uri="{FF2B5EF4-FFF2-40B4-BE49-F238E27FC236}">
                      <a16:creationId xmlns:a16="http://schemas.microsoft.com/office/drawing/2014/main" id="{903A56D5-9A40-4385-9083-B5015F36FB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0" y="3136"/>
                  <a:ext cx="265" cy="24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6" name="Oval 102">
                  <a:extLst>
                    <a:ext uri="{FF2B5EF4-FFF2-40B4-BE49-F238E27FC236}">
                      <a16:creationId xmlns:a16="http://schemas.microsoft.com/office/drawing/2014/main" id="{33BF9B0B-6116-4DC4-B650-9BF813900B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2" y="3043"/>
                  <a:ext cx="241" cy="218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7457" name="Freeform 103">
                  <a:extLst>
                    <a:ext uri="{FF2B5EF4-FFF2-40B4-BE49-F238E27FC236}">
                      <a16:creationId xmlns:a16="http://schemas.microsoft.com/office/drawing/2014/main" id="{CEC4E97E-D4A1-4DB9-A151-EF2A7ADE5F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45" y="3102"/>
                  <a:ext cx="986" cy="604"/>
                </a:xfrm>
                <a:custGeom>
                  <a:avLst/>
                  <a:gdLst>
                    <a:gd name="T0" fmla="*/ 303 w 986"/>
                    <a:gd name="T1" fmla="*/ 59 h 604"/>
                    <a:gd name="T2" fmla="*/ 344 w 986"/>
                    <a:gd name="T3" fmla="*/ 18 h 604"/>
                    <a:gd name="T4" fmla="*/ 527 w 986"/>
                    <a:gd name="T5" fmla="*/ 21 h 604"/>
                    <a:gd name="T6" fmla="*/ 656 w 986"/>
                    <a:gd name="T7" fmla="*/ 0 h 604"/>
                    <a:gd name="T8" fmla="*/ 823 w 986"/>
                    <a:gd name="T9" fmla="*/ 71 h 604"/>
                    <a:gd name="T10" fmla="*/ 905 w 986"/>
                    <a:gd name="T11" fmla="*/ 52 h 604"/>
                    <a:gd name="T12" fmla="*/ 949 w 986"/>
                    <a:gd name="T13" fmla="*/ 59 h 604"/>
                    <a:gd name="T14" fmla="*/ 958 w 986"/>
                    <a:gd name="T15" fmla="*/ 238 h 604"/>
                    <a:gd name="T16" fmla="*/ 985 w 986"/>
                    <a:gd name="T17" fmla="*/ 266 h 604"/>
                    <a:gd name="T18" fmla="*/ 908 w 986"/>
                    <a:gd name="T19" fmla="*/ 405 h 604"/>
                    <a:gd name="T20" fmla="*/ 826 w 986"/>
                    <a:gd name="T21" fmla="*/ 311 h 604"/>
                    <a:gd name="T22" fmla="*/ 802 w 986"/>
                    <a:gd name="T23" fmla="*/ 359 h 604"/>
                    <a:gd name="T24" fmla="*/ 686 w 986"/>
                    <a:gd name="T25" fmla="*/ 549 h 604"/>
                    <a:gd name="T26" fmla="*/ 297 w 986"/>
                    <a:gd name="T27" fmla="*/ 603 h 604"/>
                    <a:gd name="T28" fmla="*/ 96 w 986"/>
                    <a:gd name="T29" fmla="*/ 565 h 604"/>
                    <a:gd name="T30" fmla="*/ 32 w 986"/>
                    <a:gd name="T31" fmla="*/ 447 h 604"/>
                    <a:gd name="T32" fmla="*/ 32 w 986"/>
                    <a:gd name="T33" fmla="*/ 326 h 604"/>
                    <a:gd name="T34" fmla="*/ 0 w 986"/>
                    <a:gd name="T35" fmla="*/ 223 h 604"/>
                    <a:gd name="T36" fmla="*/ 303 w 986"/>
                    <a:gd name="T37" fmla="*/ 59 h 60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86" h="604">
                      <a:moveTo>
                        <a:pt x="303" y="59"/>
                      </a:moveTo>
                      <a:lnTo>
                        <a:pt x="344" y="18"/>
                      </a:lnTo>
                      <a:lnTo>
                        <a:pt x="527" y="21"/>
                      </a:lnTo>
                      <a:lnTo>
                        <a:pt x="656" y="0"/>
                      </a:lnTo>
                      <a:lnTo>
                        <a:pt x="823" y="71"/>
                      </a:lnTo>
                      <a:lnTo>
                        <a:pt x="905" y="52"/>
                      </a:lnTo>
                      <a:lnTo>
                        <a:pt x="949" y="59"/>
                      </a:lnTo>
                      <a:lnTo>
                        <a:pt x="958" y="238"/>
                      </a:lnTo>
                      <a:lnTo>
                        <a:pt x="985" y="266"/>
                      </a:lnTo>
                      <a:lnTo>
                        <a:pt x="908" y="405"/>
                      </a:lnTo>
                      <a:lnTo>
                        <a:pt x="826" y="311"/>
                      </a:lnTo>
                      <a:lnTo>
                        <a:pt x="802" y="359"/>
                      </a:lnTo>
                      <a:lnTo>
                        <a:pt x="686" y="549"/>
                      </a:lnTo>
                      <a:lnTo>
                        <a:pt x="297" y="603"/>
                      </a:lnTo>
                      <a:lnTo>
                        <a:pt x="96" y="565"/>
                      </a:lnTo>
                      <a:lnTo>
                        <a:pt x="32" y="447"/>
                      </a:lnTo>
                      <a:lnTo>
                        <a:pt x="32" y="326"/>
                      </a:lnTo>
                      <a:lnTo>
                        <a:pt x="0" y="223"/>
                      </a:lnTo>
                      <a:lnTo>
                        <a:pt x="303" y="59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17442" name="Rectangle 104">
              <a:extLst>
                <a:ext uri="{FF2B5EF4-FFF2-40B4-BE49-F238E27FC236}">
                  <a16:creationId xmlns:a16="http://schemas.microsoft.com/office/drawing/2014/main" id="{899B382C-DAFB-4953-8786-2E2EC68C3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3" y="3281"/>
              <a:ext cx="210" cy="234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GB" altLang="el-GR" sz="1400" b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4139" name="Text Box 107">
            <a:extLst>
              <a:ext uri="{FF2B5EF4-FFF2-40B4-BE49-F238E27FC236}">
                <a16:creationId xmlns:a16="http://schemas.microsoft.com/office/drawing/2014/main" id="{F31BD7B4-324B-4BA7-8206-1A34BEE76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429000"/>
            <a:ext cx="609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l-GR" altLang="el-GR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 </a:t>
            </a:r>
            <a:endParaRPr lang="el-GR" altLang="el-GR" sz="2000" b="1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35" name="Text Box 108">
            <a:extLst>
              <a:ext uri="{FF2B5EF4-FFF2-40B4-BE49-F238E27FC236}">
                <a16:creationId xmlns:a16="http://schemas.microsoft.com/office/drawing/2014/main" id="{E8CCE62B-DE51-4D1A-B49F-F4114ABF1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066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Audio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unicasting</a:t>
            </a:r>
            <a:r>
              <a:rPr lang="el-GR" altLang="el-GR" sz="2000"/>
              <a:t> </a:t>
            </a:r>
          </a:p>
        </p:txBody>
      </p:sp>
      <p:sp>
        <p:nvSpPr>
          <p:cNvPr id="17436" name="Line 109">
            <a:extLst>
              <a:ext uri="{FF2B5EF4-FFF2-40B4-BE49-F238E27FC236}">
                <a16:creationId xmlns:a16="http://schemas.microsoft.com/office/drawing/2014/main" id="{B2FEAAD3-E9B1-473F-851B-5B383C893B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1752600"/>
            <a:ext cx="190500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7437" name="Line 110">
            <a:extLst>
              <a:ext uri="{FF2B5EF4-FFF2-40B4-BE49-F238E27FC236}">
                <a16:creationId xmlns:a16="http://schemas.microsoft.com/office/drawing/2014/main" id="{F3065D01-81A9-4323-BA15-6A3BCA1ECB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2057400"/>
            <a:ext cx="914400" cy="1219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7438" name="Group 112">
            <a:extLst>
              <a:ext uri="{FF2B5EF4-FFF2-40B4-BE49-F238E27FC236}">
                <a16:creationId xmlns:a16="http://schemas.microsoft.com/office/drawing/2014/main" id="{6AE48B66-7ABE-47BC-A572-C8FF533A3D6B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676400"/>
            <a:ext cx="685800" cy="457200"/>
            <a:chOff x="1200" y="2544"/>
            <a:chExt cx="432" cy="288"/>
          </a:xfrm>
        </p:grpSpPr>
        <p:sp>
          <p:nvSpPr>
            <p:cNvPr id="44145" name="Oval 113">
              <a:extLst>
                <a:ext uri="{FF2B5EF4-FFF2-40B4-BE49-F238E27FC236}">
                  <a16:creationId xmlns:a16="http://schemas.microsoft.com/office/drawing/2014/main" id="{788EDEA6-8574-4B79-B74D-366293E75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146" name="Text Box 114">
              <a:extLst>
                <a:ext uri="{FF2B5EF4-FFF2-40B4-BE49-F238E27FC236}">
                  <a16:creationId xmlns:a16="http://schemas.microsoft.com/office/drawing/2014/main" id="{1D733F65-0FD9-4095-979D-216EFB4EA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>
            <a:extLst>
              <a:ext uri="{FF2B5EF4-FFF2-40B4-BE49-F238E27FC236}">
                <a16:creationId xmlns:a16="http://schemas.microsoft.com/office/drawing/2014/main" id="{BF13342D-FF71-49C0-A42A-20A98496D6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1905000"/>
            <a:ext cx="2286000" cy="2743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007491DA-B5C6-4952-8BC5-121CFC2235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1828800"/>
            <a:ext cx="3429000" cy="1447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4ED17B0A-9745-40DD-ABE6-BECD1537D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Hybrid multipoint, centralized video</a:t>
            </a:r>
            <a:endParaRPr lang="en-US" altLang="el-GR" sz="320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065D779E-AB57-45DE-9D58-66C9032AD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458200" cy="5140325"/>
          </a:xfrm>
          <a:prstGeom prst="rect">
            <a:avLst/>
          </a:prstGeom>
          <a:noFill/>
          <a:ln w="9525" cap="rnd">
            <a:solidFill>
              <a:srgbClr val="0000CC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84B0353D-BEFF-41CB-BFE5-5E3127D1C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8288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8439" name="Arc 7">
            <a:extLst>
              <a:ext uri="{FF2B5EF4-FFF2-40B4-BE49-F238E27FC236}">
                <a16:creationId xmlns:a16="http://schemas.microsoft.com/office/drawing/2014/main" id="{795950B6-00EA-4FB2-B5E5-117E038C2D6F}"/>
              </a:ext>
            </a:extLst>
          </p:cNvPr>
          <p:cNvSpPr>
            <a:spLocks/>
          </p:cNvSpPr>
          <p:nvPr/>
        </p:nvSpPr>
        <p:spPr bwMode="auto">
          <a:xfrm rot="10800000">
            <a:off x="3276600" y="2743200"/>
            <a:ext cx="1328738" cy="990600"/>
          </a:xfrm>
          <a:custGeom>
            <a:avLst/>
            <a:gdLst>
              <a:gd name="T0" fmla="*/ 1602730542 w 21600"/>
              <a:gd name="T1" fmla="*/ 0 h 20473"/>
              <a:gd name="T2" fmla="*/ 2147483646 w 21600"/>
              <a:gd name="T3" fmla="*/ 2147483646 h 20473"/>
              <a:gd name="T4" fmla="*/ 0 w 21600"/>
              <a:gd name="T5" fmla="*/ 2147483646 h 204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</a:path>
              <a:path w="21600" h="20473" stroke="0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  <a:lnTo>
                  <a:pt x="0" y="20473"/>
                </a:lnTo>
                <a:lnTo>
                  <a:pt x="68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392BAE38-92D0-4B70-A221-22843ECBB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Audio  Multicasting</a:t>
            </a:r>
            <a:r>
              <a:rPr lang="el-GR" altLang="el-GR" sz="2000"/>
              <a:t> </a:t>
            </a:r>
          </a:p>
        </p:txBody>
      </p:sp>
      <p:sp>
        <p:nvSpPr>
          <p:cNvPr id="18441" name="Arc 9">
            <a:extLst>
              <a:ext uri="{FF2B5EF4-FFF2-40B4-BE49-F238E27FC236}">
                <a16:creationId xmlns:a16="http://schemas.microsoft.com/office/drawing/2014/main" id="{5B6A049F-5A3F-4C45-B6E7-41C539EA62BE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2133600" y="2743200"/>
            <a:ext cx="1131888" cy="866775"/>
          </a:xfrm>
          <a:custGeom>
            <a:avLst/>
            <a:gdLst>
              <a:gd name="T0" fmla="*/ 883234897 w 21600"/>
              <a:gd name="T1" fmla="*/ 0 h 20709"/>
              <a:gd name="T2" fmla="*/ 2147483646 w 21600"/>
              <a:gd name="T3" fmla="*/ 1518451302 h 20709"/>
              <a:gd name="T4" fmla="*/ 0 w 21600"/>
              <a:gd name="T5" fmla="*/ 1518451302 h 207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709" fill="none" extrusionOk="0">
                <a:moveTo>
                  <a:pt x="6138" y="-1"/>
                </a:moveTo>
                <a:cubicBezTo>
                  <a:pt x="15309" y="2717"/>
                  <a:pt x="21600" y="11143"/>
                  <a:pt x="21600" y="20709"/>
                </a:cubicBezTo>
              </a:path>
              <a:path w="21600" h="20709" stroke="0" extrusionOk="0">
                <a:moveTo>
                  <a:pt x="6138" y="-1"/>
                </a:moveTo>
                <a:cubicBezTo>
                  <a:pt x="15309" y="2717"/>
                  <a:pt x="21600" y="11143"/>
                  <a:pt x="21600" y="20709"/>
                </a:cubicBezTo>
                <a:lnTo>
                  <a:pt x="0" y="20709"/>
                </a:lnTo>
                <a:lnTo>
                  <a:pt x="6138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Oval 10">
            <a:extLst>
              <a:ext uri="{FF2B5EF4-FFF2-40B4-BE49-F238E27FC236}">
                <a16:creationId xmlns:a16="http://schemas.microsoft.com/office/drawing/2014/main" id="{CB42446A-B763-407A-99FA-74E26738F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505200"/>
            <a:ext cx="569913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8443" name="Arc 11">
            <a:extLst>
              <a:ext uri="{FF2B5EF4-FFF2-40B4-BE49-F238E27FC236}">
                <a16:creationId xmlns:a16="http://schemas.microsoft.com/office/drawing/2014/main" id="{1650C49E-8E8D-4999-8E59-8154DBFC2A4C}"/>
              </a:ext>
            </a:extLst>
          </p:cNvPr>
          <p:cNvSpPr>
            <a:spLocks/>
          </p:cNvSpPr>
          <p:nvPr/>
        </p:nvSpPr>
        <p:spPr bwMode="auto">
          <a:xfrm rot="387893">
            <a:off x="1981200" y="3581400"/>
            <a:ext cx="1328738" cy="990600"/>
          </a:xfrm>
          <a:custGeom>
            <a:avLst/>
            <a:gdLst>
              <a:gd name="T0" fmla="*/ 1602730542 w 21600"/>
              <a:gd name="T1" fmla="*/ 0 h 20473"/>
              <a:gd name="T2" fmla="*/ 2147483646 w 21600"/>
              <a:gd name="T3" fmla="*/ 2147483646 h 20473"/>
              <a:gd name="T4" fmla="*/ 0 w 21600"/>
              <a:gd name="T5" fmla="*/ 2147483646 h 204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</a:path>
              <a:path w="21600" h="20473" stroke="0" extrusionOk="0">
                <a:moveTo>
                  <a:pt x="6885" y="-1"/>
                </a:moveTo>
                <a:cubicBezTo>
                  <a:pt x="15677" y="2956"/>
                  <a:pt x="21600" y="11196"/>
                  <a:pt x="21600" y="20473"/>
                </a:cubicBezTo>
                <a:lnTo>
                  <a:pt x="0" y="20473"/>
                </a:lnTo>
                <a:lnTo>
                  <a:pt x="68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Arc 12">
            <a:extLst>
              <a:ext uri="{FF2B5EF4-FFF2-40B4-BE49-F238E27FC236}">
                <a16:creationId xmlns:a16="http://schemas.microsoft.com/office/drawing/2014/main" id="{00BEB7C6-0C75-42A7-9560-C28665BAAA95}"/>
              </a:ext>
            </a:extLst>
          </p:cNvPr>
          <p:cNvSpPr>
            <a:spLocks/>
          </p:cNvSpPr>
          <p:nvPr/>
        </p:nvSpPr>
        <p:spPr bwMode="auto">
          <a:xfrm rot="392238" flipH="1">
            <a:off x="3276600" y="3657600"/>
            <a:ext cx="1131888" cy="1038225"/>
          </a:xfrm>
          <a:custGeom>
            <a:avLst/>
            <a:gdLst>
              <a:gd name="T0" fmla="*/ 875609273 w 21600"/>
              <a:gd name="T1" fmla="*/ 0 h 20725"/>
              <a:gd name="T2" fmla="*/ 2147483646 w 21600"/>
              <a:gd name="T3" fmla="*/ 2147483646 h 20725"/>
              <a:gd name="T4" fmla="*/ 0 w 21600"/>
              <a:gd name="T5" fmla="*/ 2147483646 h 207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725" fill="none" extrusionOk="0">
                <a:moveTo>
                  <a:pt x="6085" y="-1"/>
                </a:moveTo>
                <a:cubicBezTo>
                  <a:pt x="15282" y="2700"/>
                  <a:pt x="21600" y="11139"/>
                  <a:pt x="21600" y="20725"/>
                </a:cubicBezTo>
              </a:path>
              <a:path w="21600" h="20725" stroke="0" extrusionOk="0">
                <a:moveTo>
                  <a:pt x="6085" y="-1"/>
                </a:moveTo>
                <a:cubicBezTo>
                  <a:pt x="15282" y="2700"/>
                  <a:pt x="21600" y="11139"/>
                  <a:pt x="21600" y="20725"/>
                </a:cubicBezTo>
                <a:lnTo>
                  <a:pt x="0" y="20725"/>
                </a:lnTo>
                <a:lnTo>
                  <a:pt x="6085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8445" name="Group 13">
            <a:extLst>
              <a:ext uri="{FF2B5EF4-FFF2-40B4-BE49-F238E27FC236}">
                <a16:creationId xmlns:a16="http://schemas.microsoft.com/office/drawing/2014/main" id="{7AE66282-1AE3-4E39-965B-FE25AF171E87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057400"/>
            <a:ext cx="685800" cy="457200"/>
            <a:chOff x="1200" y="2544"/>
            <a:chExt cx="432" cy="288"/>
          </a:xfrm>
        </p:grpSpPr>
        <p:sp>
          <p:nvSpPr>
            <p:cNvPr id="45070" name="Oval 14">
              <a:extLst>
                <a:ext uri="{FF2B5EF4-FFF2-40B4-BE49-F238E27FC236}">
                  <a16:creationId xmlns:a16="http://schemas.microsoft.com/office/drawing/2014/main" id="{AA1E7117-BAF8-4C26-BC1F-969D71DA1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071" name="Text Box 15">
              <a:extLst>
                <a:ext uri="{FF2B5EF4-FFF2-40B4-BE49-F238E27FC236}">
                  <a16:creationId xmlns:a16="http://schemas.microsoft.com/office/drawing/2014/main" id="{7B07BC12-FF7D-4DC9-BBE1-65F8C79F05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8446" name="Oval 16">
            <a:extLst>
              <a:ext uri="{FF2B5EF4-FFF2-40B4-BE49-F238E27FC236}">
                <a16:creationId xmlns:a16="http://schemas.microsoft.com/office/drawing/2014/main" id="{CF509963-6BCB-4C5F-A455-9209739C1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2819400"/>
            <a:ext cx="1712912" cy="11747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8447" name="Group 17">
            <a:extLst>
              <a:ext uri="{FF2B5EF4-FFF2-40B4-BE49-F238E27FC236}">
                <a16:creationId xmlns:a16="http://schemas.microsoft.com/office/drawing/2014/main" id="{88ACF799-459F-4774-9EF4-4218C3850C8B}"/>
              </a:ext>
            </a:extLst>
          </p:cNvPr>
          <p:cNvGrpSpPr>
            <a:grpSpLocks/>
          </p:cNvGrpSpPr>
          <p:nvPr/>
        </p:nvGrpSpPr>
        <p:grpSpPr bwMode="auto">
          <a:xfrm>
            <a:off x="1716088" y="3276600"/>
            <a:ext cx="685800" cy="457200"/>
            <a:chOff x="1200" y="2544"/>
            <a:chExt cx="432" cy="288"/>
          </a:xfrm>
        </p:grpSpPr>
        <p:sp>
          <p:nvSpPr>
            <p:cNvPr id="45074" name="Oval 18">
              <a:extLst>
                <a:ext uri="{FF2B5EF4-FFF2-40B4-BE49-F238E27FC236}">
                  <a16:creationId xmlns:a16="http://schemas.microsoft.com/office/drawing/2014/main" id="{E535CCC5-DA00-4863-B9FA-820BDC5CC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075" name="Text Box 19">
              <a:extLst>
                <a:ext uri="{FF2B5EF4-FFF2-40B4-BE49-F238E27FC236}">
                  <a16:creationId xmlns:a16="http://schemas.microsoft.com/office/drawing/2014/main" id="{34F69CB1-184F-49E4-9AEE-A970F5094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8448" name="Oval 20">
            <a:extLst>
              <a:ext uri="{FF2B5EF4-FFF2-40B4-BE49-F238E27FC236}">
                <a16:creationId xmlns:a16="http://schemas.microsoft.com/office/drawing/2014/main" id="{9771E457-BA53-498C-A32A-03D4FBA64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2766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8449" name="Group 21">
            <a:extLst>
              <a:ext uri="{FF2B5EF4-FFF2-40B4-BE49-F238E27FC236}">
                <a16:creationId xmlns:a16="http://schemas.microsoft.com/office/drawing/2014/main" id="{1AA12940-CB26-4E33-A2F5-586977E23A82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505200"/>
            <a:ext cx="685800" cy="457200"/>
            <a:chOff x="1200" y="2544"/>
            <a:chExt cx="432" cy="288"/>
          </a:xfrm>
        </p:grpSpPr>
        <p:sp>
          <p:nvSpPr>
            <p:cNvPr id="45078" name="Oval 22">
              <a:extLst>
                <a:ext uri="{FF2B5EF4-FFF2-40B4-BE49-F238E27FC236}">
                  <a16:creationId xmlns:a16="http://schemas.microsoft.com/office/drawing/2014/main" id="{C734AB0F-2E06-467E-87C9-523C03D67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079" name="Text Box 23">
              <a:extLst>
                <a:ext uri="{FF2B5EF4-FFF2-40B4-BE49-F238E27FC236}">
                  <a16:creationId xmlns:a16="http://schemas.microsoft.com/office/drawing/2014/main" id="{7AEFA44E-0040-492E-9DBF-3446143C69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8450" name="Oval 24">
            <a:extLst>
              <a:ext uri="{FF2B5EF4-FFF2-40B4-BE49-F238E27FC236}">
                <a16:creationId xmlns:a16="http://schemas.microsoft.com/office/drawing/2014/main" id="{517C320C-42D3-4616-B694-1A091C132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572000"/>
            <a:ext cx="1255713" cy="9461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18451" name="Group 25">
            <a:extLst>
              <a:ext uri="{FF2B5EF4-FFF2-40B4-BE49-F238E27FC236}">
                <a16:creationId xmlns:a16="http://schemas.microsoft.com/office/drawing/2014/main" id="{FC053CEE-F7F5-4895-9BFB-1CBDAA7AC67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800600"/>
            <a:ext cx="685800" cy="457200"/>
            <a:chOff x="1200" y="2544"/>
            <a:chExt cx="432" cy="288"/>
          </a:xfrm>
        </p:grpSpPr>
        <p:sp>
          <p:nvSpPr>
            <p:cNvPr id="45082" name="Oval 26">
              <a:extLst>
                <a:ext uri="{FF2B5EF4-FFF2-40B4-BE49-F238E27FC236}">
                  <a16:creationId xmlns:a16="http://schemas.microsoft.com/office/drawing/2014/main" id="{2A51801D-AC2F-4E44-A8CC-3BD312949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083" name="Text Box 27">
              <a:extLst>
                <a:ext uri="{FF2B5EF4-FFF2-40B4-BE49-F238E27FC236}">
                  <a16:creationId xmlns:a16="http://schemas.microsoft.com/office/drawing/2014/main" id="{D8923116-F53B-40E6-A2DE-76130470D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18452" name="Text Box 28">
            <a:extLst>
              <a:ext uri="{FF2B5EF4-FFF2-40B4-BE49-F238E27FC236}">
                <a16:creationId xmlns:a16="http://schemas.microsoft.com/office/drawing/2014/main" id="{0C538B4E-C709-4246-8687-2FA7E9E56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6388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H.323 terminal </a:t>
            </a:r>
            <a:endParaRPr lang="el-GR" altLang="el-GR" sz="2000"/>
          </a:p>
        </p:txBody>
      </p:sp>
      <p:sp>
        <p:nvSpPr>
          <p:cNvPr id="18453" name="Oval 29">
            <a:extLst>
              <a:ext uri="{FF2B5EF4-FFF2-40B4-BE49-F238E27FC236}">
                <a16:creationId xmlns:a16="http://schemas.microsoft.com/office/drawing/2014/main" id="{04BA2B1A-C65F-41B5-8CA8-CCD180795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568325" cy="4889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45086" name="Text Box 30">
            <a:extLst>
              <a:ext uri="{FF2B5EF4-FFF2-40B4-BE49-F238E27FC236}">
                <a16:creationId xmlns:a16="http://schemas.microsoft.com/office/drawing/2014/main" id="{BE67EFC4-42A0-4F4C-BC19-1F493532A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676400"/>
            <a:ext cx="1905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8455" name="Rectangle 31">
            <a:extLst>
              <a:ext uri="{FF2B5EF4-FFF2-40B4-BE49-F238E27FC236}">
                <a16:creationId xmlns:a16="http://schemas.microsoft.com/office/drawing/2014/main" id="{51D18BB9-75CC-4C1F-BF61-AE566ED11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600200"/>
            <a:ext cx="1676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sp>
        <p:nvSpPr>
          <p:cNvPr id="18456" name="Text Box 32">
            <a:extLst>
              <a:ext uri="{FF2B5EF4-FFF2-40B4-BE49-F238E27FC236}">
                <a16:creationId xmlns:a16="http://schemas.microsoft.com/office/drawing/2014/main" id="{F6610494-7C41-4001-A554-583A7F2E6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102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/>
              <a:t>- 1 MP for audio @ every  terminal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400"/>
              <a:t>- 1 MC/session @ MCU </a:t>
            </a:r>
          </a:p>
        </p:txBody>
      </p:sp>
      <p:grpSp>
        <p:nvGrpSpPr>
          <p:cNvPr id="18457" name="Group 33">
            <a:extLst>
              <a:ext uri="{FF2B5EF4-FFF2-40B4-BE49-F238E27FC236}">
                <a16:creationId xmlns:a16="http://schemas.microsoft.com/office/drawing/2014/main" id="{94CD68F0-3245-4757-B238-F5FAEC8F5839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200400"/>
            <a:ext cx="1371600" cy="990600"/>
            <a:chOff x="2059" y="3043"/>
            <a:chExt cx="1561" cy="759"/>
          </a:xfrm>
        </p:grpSpPr>
        <p:grpSp>
          <p:nvGrpSpPr>
            <p:cNvPr id="18465" name="Group 34">
              <a:extLst>
                <a:ext uri="{FF2B5EF4-FFF2-40B4-BE49-F238E27FC236}">
                  <a16:creationId xmlns:a16="http://schemas.microsoft.com/office/drawing/2014/main" id="{3E9F2058-6627-42A0-B50F-8224C54CD6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9" y="3043"/>
              <a:ext cx="1561" cy="759"/>
              <a:chOff x="2059" y="3043"/>
              <a:chExt cx="1561" cy="759"/>
            </a:xfrm>
          </p:grpSpPr>
          <p:grpSp>
            <p:nvGrpSpPr>
              <p:cNvPr id="18467" name="Group 35">
                <a:extLst>
                  <a:ext uri="{FF2B5EF4-FFF2-40B4-BE49-F238E27FC236}">
                    <a16:creationId xmlns:a16="http://schemas.microsoft.com/office/drawing/2014/main" id="{1DA78AFA-5B23-4DE4-B622-7DFBA85CDE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9" y="3112"/>
                <a:ext cx="641" cy="653"/>
                <a:chOff x="2979" y="3112"/>
                <a:chExt cx="641" cy="653"/>
              </a:xfrm>
            </p:grpSpPr>
            <p:grpSp>
              <p:nvGrpSpPr>
                <p:cNvPr id="18497" name="Group 36">
                  <a:extLst>
                    <a:ext uri="{FF2B5EF4-FFF2-40B4-BE49-F238E27FC236}">
                      <a16:creationId xmlns:a16="http://schemas.microsoft.com/office/drawing/2014/main" id="{AEC6C5CB-F7CD-4743-A08C-6701F309A33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29" y="3112"/>
                  <a:ext cx="391" cy="526"/>
                  <a:chOff x="3229" y="3112"/>
                  <a:chExt cx="391" cy="526"/>
                </a:xfrm>
              </p:grpSpPr>
              <p:grpSp>
                <p:nvGrpSpPr>
                  <p:cNvPr id="18502" name="Group 37">
                    <a:extLst>
                      <a:ext uri="{FF2B5EF4-FFF2-40B4-BE49-F238E27FC236}">
                        <a16:creationId xmlns:a16="http://schemas.microsoft.com/office/drawing/2014/main" id="{76CCDFB7-0FA7-4B3F-B34D-B7B478DE802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31" y="3182"/>
                    <a:ext cx="289" cy="382"/>
                    <a:chOff x="3331" y="3182"/>
                    <a:chExt cx="289" cy="382"/>
                  </a:xfrm>
                </p:grpSpPr>
                <p:grpSp>
                  <p:nvGrpSpPr>
                    <p:cNvPr id="18512" name="Group 38">
                      <a:extLst>
                        <a:ext uri="{FF2B5EF4-FFF2-40B4-BE49-F238E27FC236}">
                          <a16:creationId xmlns:a16="http://schemas.microsoft.com/office/drawing/2014/main" id="{92CC0122-5BE3-4DD9-93F5-672E9E5A6C4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31" y="3182"/>
                      <a:ext cx="289" cy="382"/>
                      <a:chOff x="3331" y="3182"/>
                      <a:chExt cx="289" cy="382"/>
                    </a:xfrm>
                  </p:grpSpPr>
                  <p:grpSp>
                    <p:nvGrpSpPr>
                      <p:cNvPr id="18514" name="Group 39">
                        <a:extLst>
                          <a:ext uri="{FF2B5EF4-FFF2-40B4-BE49-F238E27FC236}">
                            <a16:creationId xmlns:a16="http://schemas.microsoft.com/office/drawing/2014/main" id="{0470B323-DC39-454E-B2F5-69C89E0472C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07" y="3206"/>
                        <a:ext cx="213" cy="312"/>
                        <a:chOff x="3407" y="3206"/>
                        <a:chExt cx="213" cy="312"/>
                      </a:xfrm>
                    </p:grpSpPr>
                    <p:grpSp>
                      <p:nvGrpSpPr>
                        <p:cNvPr id="18518" name="Group 40">
                          <a:extLst>
                            <a:ext uri="{FF2B5EF4-FFF2-40B4-BE49-F238E27FC236}">
                              <a16:creationId xmlns:a16="http://schemas.microsoft.com/office/drawing/2014/main" id="{3F3B3020-A2CD-412D-A6EB-5192DBBB1042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431" y="3206"/>
                          <a:ext cx="189" cy="312"/>
                          <a:chOff x="3431" y="3206"/>
                          <a:chExt cx="189" cy="312"/>
                        </a:xfrm>
                      </p:grpSpPr>
                      <p:sp>
                        <p:nvSpPr>
                          <p:cNvPr id="18522" name="Oval 41">
                            <a:extLst>
                              <a:ext uri="{FF2B5EF4-FFF2-40B4-BE49-F238E27FC236}">
                                <a16:creationId xmlns:a16="http://schemas.microsoft.com/office/drawing/2014/main" id="{39C7A270-41F9-4A55-B653-15F887FA51A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37" y="3394"/>
                            <a:ext cx="83" cy="77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8523" name="Oval 42">
                            <a:extLst>
                              <a:ext uri="{FF2B5EF4-FFF2-40B4-BE49-F238E27FC236}">
                                <a16:creationId xmlns:a16="http://schemas.microsoft.com/office/drawing/2014/main" id="{B00E2E09-620A-4095-8F69-14585AB30A0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59" y="3417"/>
                            <a:ext cx="108" cy="101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8524" name="Oval 43">
                            <a:extLst>
                              <a:ext uri="{FF2B5EF4-FFF2-40B4-BE49-F238E27FC236}">
                                <a16:creationId xmlns:a16="http://schemas.microsoft.com/office/drawing/2014/main" id="{0804CC96-2DEE-4402-878D-C7A4F0EC1032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509" y="3277"/>
                            <a:ext cx="85" cy="77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8525" name="Oval 44">
                            <a:extLst>
                              <a:ext uri="{FF2B5EF4-FFF2-40B4-BE49-F238E27FC236}">
                                <a16:creationId xmlns:a16="http://schemas.microsoft.com/office/drawing/2014/main" id="{050AA7FF-30EE-4913-8C49-EC72F8C84853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31" y="3206"/>
                            <a:ext cx="112" cy="103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18526" name="Freeform 45">
                            <a:extLst>
                              <a:ext uri="{FF2B5EF4-FFF2-40B4-BE49-F238E27FC236}">
                                <a16:creationId xmlns:a16="http://schemas.microsoft.com/office/drawing/2014/main" id="{05A30906-9ADD-4D94-B1A6-E5B93041E095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12" y="3278"/>
                            <a:ext cx="76" cy="175"/>
                          </a:xfrm>
                          <a:custGeom>
                            <a:avLst/>
                            <a:gdLst>
                              <a:gd name="T0" fmla="*/ 75 w 76"/>
                              <a:gd name="T1" fmla="*/ 174 h 175"/>
                              <a:gd name="T2" fmla="*/ 44 w 76"/>
                              <a:gd name="T3" fmla="*/ 174 h 175"/>
                              <a:gd name="T4" fmla="*/ 0 w 76"/>
                              <a:gd name="T5" fmla="*/ 0 h 175"/>
                              <a:gd name="T6" fmla="*/ 46 w 76"/>
                              <a:gd name="T7" fmla="*/ 12 h 175"/>
                              <a:gd name="T8" fmla="*/ 46 w 76"/>
                              <a:gd name="T9" fmla="*/ 100 h 175"/>
                              <a:gd name="T10" fmla="*/ 75 w 76"/>
                              <a:gd name="T11" fmla="*/ 174 h 175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76" h="175">
                                <a:moveTo>
                                  <a:pt x="75" y="174"/>
                                </a:moveTo>
                                <a:lnTo>
                                  <a:pt x="44" y="174"/>
                                </a:lnTo>
                                <a:lnTo>
                                  <a:pt x="0" y="0"/>
                                </a:lnTo>
                                <a:lnTo>
                                  <a:pt x="46" y="12"/>
                                </a:lnTo>
                                <a:lnTo>
                                  <a:pt x="46" y="100"/>
                                </a:lnTo>
                                <a:lnTo>
                                  <a:pt x="75" y="174"/>
                                </a:lnTo>
                              </a:path>
                            </a:pathLst>
                          </a:custGeom>
                          <a:solidFill>
                            <a:srgbClr val="FDE3BA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 cap="rnd">
                                <a:solidFill>
                                  <a:schemeClr val="tx1"/>
                                </a:solidFill>
                                <a:round/>
                                <a:headEnd type="none" w="sm" len="sm"/>
                                <a:tailEnd type="none" w="sm" len="sm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</p:grpSp>
                    <p:sp>
                      <p:nvSpPr>
                        <p:cNvPr id="18519" name="Oval 46">
                          <a:extLst>
                            <a:ext uri="{FF2B5EF4-FFF2-40B4-BE49-F238E27FC236}">
                              <a16:creationId xmlns:a16="http://schemas.microsoft.com/office/drawing/2014/main" id="{FA55122A-444F-472F-9B9A-C8A8D71FE21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07" y="3300"/>
                          <a:ext cx="164" cy="148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18520" name="Oval 47">
                          <a:extLst>
                            <a:ext uri="{FF2B5EF4-FFF2-40B4-BE49-F238E27FC236}">
                              <a16:creationId xmlns:a16="http://schemas.microsoft.com/office/drawing/2014/main" id="{A86AE66B-2ABF-4CCE-B493-B0864F17743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07" y="3394"/>
                          <a:ext cx="112" cy="103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18521" name="Freeform 48">
                          <a:extLst>
                            <a:ext uri="{FF2B5EF4-FFF2-40B4-BE49-F238E27FC236}">
                              <a16:creationId xmlns:a16="http://schemas.microsoft.com/office/drawing/2014/main" id="{311F5790-8A9F-4597-BAEA-1E3BE66CE3E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42" y="3257"/>
                          <a:ext cx="82" cy="190"/>
                        </a:xfrm>
                        <a:custGeom>
                          <a:avLst/>
                          <a:gdLst>
                            <a:gd name="T0" fmla="*/ 73 w 82"/>
                            <a:gd name="T1" fmla="*/ 31 h 190"/>
                            <a:gd name="T2" fmla="*/ 65 w 82"/>
                            <a:gd name="T3" fmla="*/ 70 h 190"/>
                            <a:gd name="T4" fmla="*/ 81 w 82"/>
                            <a:gd name="T5" fmla="*/ 165 h 190"/>
                            <a:gd name="T6" fmla="*/ 49 w 82"/>
                            <a:gd name="T7" fmla="*/ 189 h 190"/>
                            <a:gd name="T8" fmla="*/ 0 w 82"/>
                            <a:gd name="T9" fmla="*/ 78 h 190"/>
                            <a:gd name="T10" fmla="*/ 39 w 82"/>
                            <a:gd name="T11" fmla="*/ 0 h 190"/>
                            <a:gd name="T12" fmla="*/ 73 w 82"/>
                            <a:gd name="T13" fmla="*/ 31 h 190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82" h="190">
                              <a:moveTo>
                                <a:pt x="73" y="31"/>
                              </a:moveTo>
                              <a:lnTo>
                                <a:pt x="65" y="70"/>
                              </a:lnTo>
                              <a:lnTo>
                                <a:pt x="81" y="165"/>
                              </a:lnTo>
                              <a:lnTo>
                                <a:pt x="49" y="189"/>
                              </a:lnTo>
                              <a:lnTo>
                                <a:pt x="0" y="78"/>
                              </a:lnTo>
                              <a:lnTo>
                                <a:pt x="39" y="0"/>
                              </a:lnTo>
                              <a:lnTo>
                                <a:pt x="73" y="31"/>
                              </a:lnTo>
                            </a:path>
                          </a:pathLst>
                        </a:custGeom>
                        <a:solidFill>
                          <a:srgbClr val="FDE3BA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18515" name="Oval 49">
                        <a:extLst>
                          <a:ext uri="{FF2B5EF4-FFF2-40B4-BE49-F238E27FC236}">
                            <a16:creationId xmlns:a16="http://schemas.microsoft.com/office/drawing/2014/main" id="{B2304280-5C54-4A76-88CC-2F40B06561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3487"/>
                        <a:ext cx="86" cy="77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18516" name="Oval 50">
                        <a:extLst>
                          <a:ext uri="{FF2B5EF4-FFF2-40B4-BE49-F238E27FC236}">
                            <a16:creationId xmlns:a16="http://schemas.microsoft.com/office/drawing/2014/main" id="{63AE0182-93BE-4EB3-9652-56C91D032E6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1" y="3182"/>
                        <a:ext cx="110" cy="105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18517" name="Freeform 51">
                        <a:extLst>
                          <a:ext uri="{FF2B5EF4-FFF2-40B4-BE49-F238E27FC236}">
                            <a16:creationId xmlns:a16="http://schemas.microsoft.com/office/drawing/2014/main" id="{A0574180-F546-49BF-A1BD-F29273A4076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33" y="3468"/>
                        <a:ext cx="59" cy="32"/>
                      </a:xfrm>
                      <a:custGeom>
                        <a:avLst/>
                        <a:gdLst>
                          <a:gd name="T0" fmla="*/ 58 w 59"/>
                          <a:gd name="T1" fmla="*/ 19 h 32"/>
                          <a:gd name="T2" fmla="*/ 40 w 59"/>
                          <a:gd name="T3" fmla="*/ 31 h 32"/>
                          <a:gd name="T4" fmla="*/ 0 w 59"/>
                          <a:gd name="T5" fmla="*/ 15 h 32"/>
                          <a:gd name="T6" fmla="*/ 40 w 59"/>
                          <a:gd name="T7" fmla="*/ 0 h 32"/>
                          <a:gd name="T8" fmla="*/ 58 w 59"/>
                          <a:gd name="T9" fmla="*/ 19 h 3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59" h="32">
                            <a:moveTo>
                              <a:pt x="58" y="19"/>
                            </a:moveTo>
                            <a:lnTo>
                              <a:pt x="40" y="31"/>
                            </a:lnTo>
                            <a:lnTo>
                              <a:pt x="0" y="15"/>
                            </a:lnTo>
                            <a:lnTo>
                              <a:pt x="40" y="0"/>
                            </a:lnTo>
                            <a:lnTo>
                              <a:pt x="58" y="19"/>
                            </a:lnTo>
                          </a:path>
                        </a:pathLst>
                      </a:custGeom>
                      <a:solidFill>
                        <a:srgbClr val="FDE3B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 cap="rnd">
                            <a:solidFill>
                              <a:schemeClr val="tx1"/>
                            </a:solidFill>
                            <a:round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sp>
                  <p:nvSpPr>
                    <p:cNvPr id="18513" name="Freeform 52">
                      <a:extLst>
                        <a:ext uri="{FF2B5EF4-FFF2-40B4-BE49-F238E27FC236}">
                          <a16:creationId xmlns:a16="http://schemas.microsoft.com/office/drawing/2014/main" id="{3679B54D-343A-49A0-A745-C7444123EEA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425" y="3233"/>
                      <a:ext cx="31" cy="59"/>
                    </a:xfrm>
                    <a:custGeom>
                      <a:avLst/>
                      <a:gdLst>
                        <a:gd name="T0" fmla="*/ 15 w 31"/>
                        <a:gd name="T1" fmla="*/ 0 h 59"/>
                        <a:gd name="T2" fmla="*/ 30 w 31"/>
                        <a:gd name="T3" fmla="*/ 2 h 59"/>
                        <a:gd name="T4" fmla="*/ 23 w 31"/>
                        <a:gd name="T5" fmla="*/ 58 h 59"/>
                        <a:gd name="T6" fmla="*/ 0 w 31"/>
                        <a:gd name="T7" fmla="*/ 47 h 59"/>
                        <a:gd name="T8" fmla="*/ 15 w 31"/>
                        <a:gd name="T9" fmla="*/ 0 h 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31" h="59">
                          <a:moveTo>
                            <a:pt x="15" y="0"/>
                          </a:moveTo>
                          <a:lnTo>
                            <a:pt x="30" y="2"/>
                          </a:lnTo>
                          <a:lnTo>
                            <a:pt x="23" y="58"/>
                          </a:lnTo>
                          <a:lnTo>
                            <a:pt x="0" y="47"/>
                          </a:lnTo>
                          <a:lnTo>
                            <a:pt x="15" y="0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8503" name="Group 53">
                    <a:extLst>
                      <a:ext uri="{FF2B5EF4-FFF2-40B4-BE49-F238E27FC236}">
                        <a16:creationId xmlns:a16="http://schemas.microsoft.com/office/drawing/2014/main" id="{7DE23B61-A48F-4238-887D-9EEF3EE19E9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29" y="3112"/>
                    <a:ext cx="264" cy="476"/>
                    <a:chOff x="3229" y="3112"/>
                    <a:chExt cx="264" cy="476"/>
                  </a:xfrm>
                </p:grpSpPr>
                <p:sp>
                  <p:nvSpPr>
                    <p:cNvPr id="18506" name="Oval 54">
                      <a:extLst>
                        <a:ext uri="{FF2B5EF4-FFF2-40B4-BE49-F238E27FC236}">
                          <a16:creationId xmlns:a16="http://schemas.microsoft.com/office/drawing/2014/main" id="{545E59C4-A4C8-4FEC-B42A-E2F41BB6A09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53" y="3394"/>
                      <a:ext cx="212" cy="194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8507" name="Oval 55">
                      <a:extLst>
                        <a:ext uri="{FF2B5EF4-FFF2-40B4-BE49-F238E27FC236}">
                          <a16:creationId xmlns:a16="http://schemas.microsoft.com/office/drawing/2014/main" id="{888AD11F-FC49-4EE5-AD33-7EA8EFB3EE6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0" y="3253"/>
                      <a:ext cx="213" cy="195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8508" name="Oval 56">
                      <a:extLst>
                        <a:ext uri="{FF2B5EF4-FFF2-40B4-BE49-F238E27FC236}">
                          <a16:creationId xmlns:a16="http://schemas.microsoft.com/office/drawing/2014/main" id="{1838276B-6326-4744-A5E4-9B224D72FDD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9" y="3112"/>
                      <a:ext cx="161" cy="152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8509" name="Oval 57">
                      <a:extLst>
                        <a:ext uri="{FF2B5EF4-FFF2-40B4-BE49-F238E27FC236}">
                          <a16:creationId xmlns:a16="http://schemas.microsoft.com/office/drawing/2014/main" id="{D3354E23-7A51-4746-898B-B6F223351EE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31" y="3206"/>
                      <a:ext cx="83" cy="79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8510" name="Freeform 58">
                      <a:extLst>
                        <a:ext uri="{FF2B5EF4-FFF2-40B4-BE49-F238E27FC236}">
                          <a16:creationId xmlns:a16="http://schemas.microsoft.com/office/drawing/2014/main" id="{D5CDDE65-412B-4E1C-BCD3-E112D728DD3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279" y="3189"/>
                      <a:ext cx="143" cy="173"/>
                    </a:xfrm>
                    <a:custGeom>
                      <a:avLst/>
                      <a:gdLst>
                        <a:gd name="T0" fmla="*/ 101 w 143"/>
                        <a:gd name="T1" fmla="*/ 7 h 173"/>
                        <a:gd name="T2" fmla="*/ 98 w 143"/>
                        <a:gd name="T3" fmla="*/ 26 h 173"/>
                        <a:gd name="T4" fmla="*/ 131 w 143"/>
                        <a:gd name="T5" fmla="*/ 66 h 173"/>
                        <a:gd name="T6" fmla="*/ 142 w 143"/>
                        <a:gd name="T7" fmla="*/ 69 h 173"/>
                        <a:gd name="T8" fmla="*/ 94 w 143"/>
                        <a:gd name="T9" fmla="*/ 172 h 173"/>
                        <a:gd name="T10" fmla="*/ 0 w 143"/>
                        <a:gd name="T11" fmla="*/ 0 h 173"/>
                        <a:gd name="T12" fmla="*/ 101 w 143"/>
                        <a:gd name="T13" fmla="*/ 7 h 173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143" h="173">
                          <a:moveTo>
                            <a:pt x="101" y="7"/>
                          </a:moveTo>
                          <a:lnTo>
                            <a:pt x="98" y="26"/>
                          </a:lnTo>
                          <a:lnTo>
                            <a:pt x="131" y="66"/>
                          </a:lnTo>
                          <a:lnTo>
                            <a:pt x="142" y="69"/>
                          </a:lnTo>
                          <a:lnTo>
                            <a:pt x="94" y="172"/>
                          </a:lnTo>
                          <a:lnTo>
                            <a:pt x="0" y="0"/>
                          </a:lnTo>
                          <a:lnTo>
                            <a:pt x="101" y="7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511" name="Freeform 59">
                      <a:extLst>
                        <a:ext uri="{FF2B5EF4-FFF2-40B4-BE49-F238E27FC236}">
                          <a16:creationId xmlns:a16="http://schemas.microsoft.com/office/drawing/2014/main" id="{6CFE4515-B49E-4EA1-83EC-5258B61791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51" y="3432"/>
                      <a:ext cx="90" cy="44"/>
                    </a:xfrm>
                    <a:custGeom>
                      <a:avLst/>
                      <a:gdLst>
                        <a:gd name="T0" fmla="*/ 78 w 90"/>
                        <a:gd name="T1" fmla="*/ 5 h 44"/>
                        <a:gd name="T2" fmla="*/ 89 w 90"/>
                        <a:gd name="T3" fmla="*/ 20 h 44"/>
                        <a:gd name="T4" fmla="*/ 0 w 90"/>
                        <a:gd name="T5" fmla="*/ 43 h 44"/>
                        <a:gd name="T6" fmla="*/ 2 w 90"/>
                        <a:gd name="T7" fmla="*/ 0 h 44"/>
                        <a:gd name="T8" fmla="*/ 78 w 90"/>
                        <a:gd name="T9" fmla="*/ 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0" h="44">
                          <a:moveTo>
                            <a:pt x="78" y="5"/>
                          </a:moveTo>
                          <a:lnTo>
                            <a:pt x="89" y="20"/>
                          </a:lnTo>
                          <a:lnTo>
                            <a:pt x="0" y="43"/>
                          </a:lnTo>
                          <a:lnTo>
                            <a:pt x="2" y="0"/>
                          </a:lnTo>
                          <a:lnTo>
                            <a:pt x="78" y="5"/>
                          </a:lnTo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rnd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18504" name="Oval 60">
                    <a:extLst>
                      <a:ext uri="{FF2B5EF4-FFF2-40B4-BE49-F238E27FC236}">
                        <a16:creationId xmlns:a16="http://schemas.microsoft.com/office/drawing/2014/main" id="{A614C30C-FF76-447B-B06E-D283E3F0FC1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9" y="3535"/>
                    <a:ext cx="112" cy="10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505" name="Freeform 61">
                    <a:extLst>
                      <a:ext uri="{FF2B5EF4-FFF2-40B4-BE49-F238E27FC236}">
                        <a16:creationId xmlns:a16="http://schemas.microsoft.com/office/drawing/2014/main" id="{EAE72CCB-0D1F-4F6C-9D0F-FF6B98EBB9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10" y="3522"/>
                    <a:ext cx="56" cy="55"/>
                  </a:xfrm>
                  <a:custGeom>
                    <a:avLst/>
                    <a:gdLst>
                      <a:gd name="T0" fmla="*/ 21 w 56"/>
                      <a:gd name="T1" fmla="*/ 54 h 55"/>
                      <a:gd name="T2" fmla="*/ 55 w 56"/>
                      <a:gd name="T3" fmla="*/ 35 h 55"/>
                      <a:gd name="T4" fmla="*/ 17 w 56"/>
                      <a:gd name="T5" fmla="*/ 0 h 55"/>
                      <a:gd name="T6" fmla="*/ 0 w 56"/>
                      <a:gd name="T7" fmla="*/ 20 h 55"/>
                      <a:gd name="T8" fmla="*/ 21 w 56"/>
                      <a:gd name="T9" fmla="*/ 54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56" h="55">
                        <a:moveTo>
                          <a:pt x="21" y="54"/>
                        </a:moveTo>
                        <a:lnTo>
                          <a:pt x="55" y="35"/>
                        </a:lnTo>
                        <a:lnTo>
                          <a:pt x="17" y="0"/>
                        </a:lnTo>
                        <a:lnTo>
                          <a:pt x="0" y="20"/>
                        </a:lnTo>
                        <a:lnTo>
                          <a:pt x="21" y="54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8498" name="Oval 62">
                  <a:extLst>
                    <a:ext uri="{FF2B5EF4-FFF2-40B4-BE49-F238E27FC236}">
                      <a16:creationId xmlns:a16="http://schemas.microsoft.com/office/drawing/2014/main" id="{128135E6-5670-493A-9211-55AEDA3189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9" y="3641"/>
                  <a:ext cx="135" cy="12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99" name="Oval 63">
                  <a:extLst>
                    <a:ext uri="{FF2B5EF4-FFF2-40B4-BE49-F238E27FC236}">
                      <a16:creationId xmlns:a16="http://schemas.microsoft.com/office/drawing/2014/main" id="{FA09CDA1-60B8-410E-9F3F-46F3A51CE2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0" y="3641"/>
                  <a:ext cx="111" cy="102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500" name="Oval 64">
                  <a:extLst>
                    <a:ext uri="{FF2B5EF4-FFF2-40B4-BE49-F238E27FC236}">
                      <a16:creationId xmlns:a16="http://schemas.microsoft.com/office/drawing/2014/main" id="{CDD61798-063E-4FE9-8669-91A1BFFB38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70" y="3601"/>
                  <a:ext cx="112" cy="101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501" name="Freeform 65">
                  <a:extLst>
                    <a:ext uri="{FF2B5EF4-FFF2-40B4-BE49-F238E27FC236}">
                      <a16:creationId xmlns:a16="http://schemas.microsoft.com/office/drawing/2014/main" id="{B9F01628-7535-4FAF-B5EA-302EA3C8D9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66" y="3584"/>
                  <a:ext cx="241" cy="144"/>
                </a:xfrm>
                <a:custGeom>
                  <a:avLst/>
                  <a:gdLst>
                    <a:gd name="T0" fmla="*/ 222 w 241"/>
                    <a:gd name="T1" fmla="*/ 41 h 144"/>
                    <a:gd name="T2" fmla="*/ 199 w 241"/>
                    <a:gd name="T3" fmla="*/ 51 h 144"/>
                    <a:gd name="T4" fmla="*/ 136 w 241"/>
                    <a:gd name="T5" fmla="*/ 110 h 144"/>
                    <a:gd name="T6" fmla="*/ 120 w 241"/>
                    <a:gd name="T7" fmla="*/ 132 h 144"/>
                    <a:gd name="T8" fmla="*/ 52 w 241"/>
                    <a:gd name="T9" fmla="*/ 132 h 144"/>
                    <a:gd name="T10" fmla="*/ 37 w 241"/>
                    <a:gd name="T11" fmla="*/ 143 h 144"/>
                    <a:gd name="T12" fmla="*/ 0 w 241"/>
                    <a:gd name="T13" fmla="*/ 102 h 144"/>
                    <a:gd name="T14" fmla="*/ 160 w 241"/>
                    <a:gd name="T15" fmla="*/ 0 h 144"/>
                    <a:gd name="T16" fmla="*/ 240 w 241"/>
                    <a:gd name="T17" fmla="*/ 21 h 144"/>
                    <a:gd name="T18" fmla="*/ 222 w 241"/>
                    <a:gd name="T19" fmla="*/ 41 h 14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41" h="144">
                      <a:moveTo>
                        <a:pt x="222" y="41"/>
                      </a:moveTo>
                      <a:lnTo>
                        <a:pt x="199" y="51"/>
                      </a:lnTo>
                      <a:lnTo>
                        <a:pt x="136" y="110"/>
                      </a:lnTo>
                      <a:lnTo>
                        <a:pt x="120" y="132"/>
                      </a:lnTo>
                      <a:lnTo>
                        <a:pt x="52" y="132"/>
                      </a:lnTo>
                      <a:lnTo>
                        <a:pt x="37" y="143"/>
                      </a:lnTo>
                      <a:lnTo>
                        <a:pt x="0" y="102"/>
                      </a:lnTo>
                      <a:lnTo>
                        <a:pt x="160" y="0"/>
                      </a:lnTo>
                      <a:lnTo>
                        <a:pt x="240" y="21"/>
                      </a:lnTo>
                      <a:lnTo>
                        <a:pt x="222" y="41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8468" name="Group 66">
                <a:extLst>
                  <a:ext uri="{FF2B5EF4-FFF2-40B4-BE49-F238E27FC236}">
                    <a16:creationId xmlns:a16="http://schemas.microsoft.com/office/drawing/2014/main" id="{2CD7342C-851F-4230-B4D5-49899E3BA1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59" y="3117"/>
                <a:ext cx="383" cy="450"/>
                <a:chOff x="2059" y="3117"/>
                <a:chExt cx="383" cy="450"/>
              </a:xfrm>
            </p:grpSpPr>
            <p:grpSp>
              <p:nvGrpSpPr>
                <p:cNvPr id="18482" name="Group 67">
                  <a:extLst>
                    <a:ext uri="{FF2B5EF4-FFF2-40B4-BE49-F238E27FC236}">
                      <a16:creationId xmlns:a16="http://schemas.microsoft.com/office/drawing/2014/main" id="{BB22C271-FBBA-40CE-A7FD-D049C2A41A8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59" y="3182"/>
                  <a:ext cx="204" cy="268"/>
                  <a:chOff x="2059" y="3182"/>
                  <a:chExt cx="204" cy="268"/>
                </a:xfrm>
              </p:grpSpPr>
              <p:sp>
                <p:nvSpPr>
                  <p:cNvPr id="18493" name="Oval 68">
                    <a:extLst>
                      <a:ext uri="{FF2B5EF4-FFF2-40B4-BE49-F238E27FC236}">
                        <a16:creationId xmlns:a16="http://schemas.microsoft.com/office/drawing/2014/main" id="{7C52E543-66F7-4411-9E9D-6837769280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59" y="3277"/>
                    <a:ext cx="85" cy="77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94" name="Oval 69">
                    <a:extLst>
                      <a:ext uri="{FF2B5EF4-FFF2-40B4-BE49-F238E27FC236}">
                        <a16:creationId xmlns:a16="http://schemas.microsoft.com/office/drawing/2014/main" id="{171E9AF5-003A-47B5-AF6E-41F68C2B67D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77" y="3346"/>
                    <a:ext cx="111" cy="10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95" name="Oval 70">
                    <a:extLst>
                      <a:ext uri="{FF2B5EF4-FFF2-40B4-BE49-F238E27FC236}">
                        <a16:creationId xmlns:a16="http://schemas.microsoft.com/office/drawing/2014/main" id="{22CAD9F0-A295-4634-B941-E9ED916A9B1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01" y="3182"/>
                    <a:ext cx="162" cy="148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96" name="Freeform 71">
                    <a:extLst>
                      <a:ext uri="{FF2B5EF4-FFF2-40B4-BE49-F238E27FC236}">
                        <a16:creationId xmlns:a16="http://schemas.microsoft.com/office/drawing/2014/main" id="{F5AD1ECF-10DA-48A3-B083-DC44C1AEFB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89" y="3289"/>
                    <a:ext cx="57" cy="78"/>
                  </a:xfrm>
                  <a:custGeom>
                    <a:avLst/>
                    <a:gdLst>
                      <a:gd name="T0" fmla="*/ 31 w 57"/>
                      <a:gd name="T1" fmla="*/ 0 h 78"/>
                      <a:gd name="T2" fmla="*/ 0 w 57"/>
                      <a:gd name="T3" fmla="*/ 13 h 78"/>
                      <a:gd name="T4" fmla="*/ 2 w 57"/>
                      <a:gd name="T5" fmla="*/ 60 h 78"/>
                      <a:gd name="T6" fmla="*/ 12 w 57"/>
                      <a:gd name="T7" fmla="*/ 77 h 78"/>
                      <a:gd name="T8" fmla="*/ 56 w 57"/>
                      <a:gd name="T9" fmla="*/ 60 h 78"/>
                      <a:gd name="T10" fmla="*/ 31 w 57"/>
                      <a:gd name="T11" fmla="*/ 0 h 7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57" h="78">
                        <a:moveTo>
                          <a:pt x="31" y="0"/>
                        </a:moveTo>
                        <a:lnTo>
                          <a:pt x="0" y="13"/>
                        </a:lnTo>
                        <a:lnTo>
                          <a:pt x="2" y="60"/>
                        </a:lnTo>
                        <a:lnTo>
                          <a:pt x="12" y="77"/>
                        </a:lnTo>
                        <a:lnTo>
                          <a:pt x="56" y="60"/>
                        </a:lnTo>
                        <a:lnTo>
                          <a:pt x="31" y="0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8483" name="Group 72">
                  <a:extLst>
                    <a:ext uri="{FF2B5EF4-FFF2-40B4-BE49-F238E27FC236}">
                      <a16:creationId xmlns:a16="http://schemas.microsoft.com/office/drawing/2014/main" id="{F976C690-698E-4AD4-B56A-6BCA429575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28" y="3117"/>
                  <a:ext cx="314" cy="450"/>
                  <a:chOff x="2128" y="3117"/>
                  <a:chExt cx="314" cy="450"/>
                </a:xfrm>
              </p:grpSpPr>
              <p:sp>
                <p:nvSpPr>
                  <p:cNvPr id="18485" name="Oval 73">
                    <a:extLst>
                      <a:ext uri="{FF2B5EF4-FFF2-40B4-BE49-F238E27FC236}">
                        <a16:creationId xmlns:a16="http://schemas.microsoft.com/office/drawing/2014/main" id="{794A4ADA-526A-4CE5-9B19-5DA53B1AC50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28" y="3136"/>
                    <a:ext cx="214" cy="19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86" name="Oval 74">
                    <a:extLst>
                      <a:ext uri="{FF2B5EF4-FFF2-40B4-BE49-F238E27FC236}">
                        <a16:creationId xmlns:a16="http://schemas.microsoft.com/office/drawing/2014/main" id="{C0572834-DEE0-4946-A40B-BD285943AD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28" y="3277"/>
                    <a:ext cx="111" cy="10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87" name="Oval 75">
                    <a:extLst>
                      <a:ext uri="{FF2B5EF4-FFF2-40B4-BE49-F238E27FC236}">
                        <a16:creationId xmlns:a16="http://schemas.microsoft.com/office/drawing/2014/main" id="{5AE24D47-5314-4E78-B7FE-F934F0E852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52" y="3346"/>
                    <a:ext cx="163" cy="151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88" name="Oval 76">
                    <a:extLst>
                      <a:ext uri="{FF2B5EF4-FFF2-40B4-BE49-F238E27FC236}">
                        <a16:creationId xmlns:a16="http://schemas.microsoft.com/office/drawing/2014/main" id="{69F91F23-8966-42DC-A7F0-E720E957AEB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02" y="3417"/>
                    <a:ext cx="166" cy="15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89" name="Oval 77">
                    <a:extLst>
                      <a:ext uri="{FF2B5EF4-FFF2-40B4-BE49-F238E27FC236}">
                        <a16:creationId xmlns:a16="http://schemas.microsoft.com/office/drawing/2014/main" id="{9E0FC0AE-D081-4AC3-944A-039A851DB2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17" y="3232"/>
                    <a:ext cx="146" cy="13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90" name="Oval 78">
                    <a:extLst>
                      <a:ext uri="{FF2B5EF4-FFF2-40B4-BE49-F238E27FC236}">
                        <a16:creationId xmlns:a16="http://schemas.microsoft.com/office/drawing/2014/main" id="{9E373922-A5C6-421B-A359-FEF1B1FB66E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47" y="3117"/>
                    <a:ext cx="83" cy="78"/>
                  </a:xfrm>
                  <a:prstGeom prst="ellipse">
                    <a:avLst/>
                  </a:prstGeom>
                  <a:solidFill>
                    <a:srgbClr val="FDE3BA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8491" name="Freeform 79">
                    <a:extLst>
                      <a:ext uri="{FF2B5EF4-FFF2-40B4-BE49-F238E27FC236}">
                        <a16:creationId xmlns:a16="http://schemas.microsoft.com/office/drawing/2014/main" id="{C8C4F9D7-6C80-42A8-87B2-BC73961001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64" y="3207"/>
                    <a:ext cx="104" cy="64"/>
                  </a:xfrm>
                  <a:custGeom>
                    <a:avLst/>
                    <a:gdLst>
                      <a:gd name="T0" fmla="*/ 0 w 104"/>
                      <a:gd name="T1" fmla="*/ 15 h 64"/>
                      <a:gd name="T2" fmla="*/ 13 w 104"/>
                      <a:gd name="T3" fmla="*/ 47 h 64"/>
                      <a:gd name="T4" fmla="*/ 103 w 104"/>
                      <a:gd name="T5" fmla="*/ 63 h 64"/>
                      <a:gd name="T6" fmla="*/ 103 w 104"/>
                      <a:gd name="T7" fmla="*/ 22 h 64"/>
                      <a:gd name="T8" fmla="*/ 5 w 104"/>
                      <a:gd name="T9" fmla="*/ 0 h 64"/>
                      <a:gd name="T10" fmla="*/ 0 w 104"/>
                      <a:gd name="T11" fmla="*/ 15 h 6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04" h="64">
                        <a:moveTo>
                          <a:pt x="0" y="15"/>
                        </a:moveTo>
                        <a:lnTo>
                          <a:pt x="13" y="47"/>
                        </a:lnTo>
                        <a:lnTo>
                          <a:pt x="103" y="63"/>
                        </a:lnTo>
                        <a:lnTo>
                          <a:pt x="103" y="22"/>
                        </a:lnTo>
                        <a:lnTo>
                          <a:pt x="5" y="0"/>
                        </a:lnTo>
                        <a:lnTo>
                          <a:pt x="0" y="15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8492" name="Freeform 80">
                    <a:extLst>
                      <a:ext uri="{FF2B5EF4-FFF2-40B4-BE49-F238E27FC236}">
                        <a16:creationId xmlns:a16="http://schemas.microsoft.com/office/drawing/2014/main" id="{947AE05A-ACB0-443B-BBB1-1530DE4004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61" y="3327"/>
                    <a:ext cx="116" cy="133"/>
                  </a:xfrm>
                  <a:custGeom>
                    <a:avLst/>
                    <a:gdLst>
                      <a:gd name="T0" fmla="*/ 71 w 116"/>
                      <a:gd name="T1" fmla="*/ 0 h 133"/>
                      <a:gd name="T2" fmla="*/ 0 w 116"/>
                      <a:gd name="T3" fmla="*/ 33 h 133"/>
                      <a:gd name="T4" fmla="*/ 28 w 116"/>
                      <a:gd name="T5" fmla="*/ 60 h 133"/>
                      <a:gd name="T6" fmla="*/ 33 w 116"/>
                      <a:gd name="T7" fmla="*/ 124 h 133"/>
                      <a:gd name="T8" fmla="*/ 49 w 116"/>
                      <a:gd name="T9" fmla="*/ 132 h 133"/>
                      <a:gd name="T10" fmla="*/ 112 w 116"/>
                      <a:gd name="T11" fmla="*/ 91 h 133"/>
                      <a:gd name="T12" fmla="*/ 115 w 116"/>
                      <a:gd name="T13" fmla="*/ 14 h 133"/>
                      <a:gd name="T14" fmla="*/ 71 w 116"/>
                      <a:gd name="T15" fmla="*/ 0 h 13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116" h="133">
                        <a:moveTo>
                          <a:pt x="71" y="0"/>
                        </a:moveTo>
                        <a:lnTo>
                          <a:pt x="0" y="33"/>
                        </a:lnTo>
                        <a:lnTo>
                          <a:pt x="28" y="60"/>
                        </a:lnTo>
                        <a:lnTo>
                          <a:pt x="33" y="124"/>
                        </a:lnTo>
                        <a:lnTo>
                          <a:pt x="49" y="132"/>
                        </a:lnTo>
                        <a:lnTo>
                          <a:pt x="112" y="91"/>
                        </a:lnTo>
                        <a:lnTo>
                          <a:pt x="115" y="14"/>
                        </a:lnTo>
                        <a:lnTo>
                          <a:pt x="71" y="0"/>
                        </a:lnTo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8484" name="Freeform 81">
                  <a:extLst>
                    <a:ext uri="{FF2B5EF4-FFF2-40B4-BE49-F238E27FC236}">
                      <a16:creationId xmlns:a16="http://schemas.microsoft.com/office/drawing/2014/main" id="{4C46231C-1DA3-4E92-9F22-B8878AB980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9" y="3166"/>
                  <a:ext cx="58" cy="63"/>
                </a:xfrm>
                <a:custGeom>
                  <a:avLst/>
                  <a:gdLst>
                    <a:gd name="T0" fmla="*/ 0 w 58"/>
                    <a:gd name="T1" fmla="*/ 32 h 63"/>
                    <a:gd name="T2" fmla="*/ 25 w 58"/>
                    <a:gd name="T3" fmla="*/ 0 h 63"/>
                    <a:gd name="T4" fmla="*/ 57 w 58"/>
                    <a:gd name="T5" fmla="*/ 32 h 63"/>
                    <a:gd name="T6" fmla="*/ 29 w 58"/>
                    <a:gd name="T7" fmla="*/ 62 h 63"/>
                    <a:gd name="T8" fmla="*/ 0 w 58"/>
                    <a:gd name="T9" fmla="*/ 32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8" h="63">
                      <a:moveTo>
                        <a:pt x="0" y="32"/>
                      </a:moveTo>
                      <a:lnTo>
                        <a:pt x="25" y="0"/>
                      </a:lnTo>
                      <a:lnTo>
                        <a:pt x="57" y="32"/>
                      </a:lnTo>
                      <a:lnTo>
                        <a:pt x="29" y="62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8469" name="Group 82">
                <a:extLst>
                  <a:ext uri="{FF2B5EF4-FFF2-40B4-BE49-F238E27FC236}">
                    <a16:creationId xmlns:a16="http://schemas.microsoft.com/office/drawing/2014/main" id="{667A979E-8BAF-46A0-A6D6-24DB73766E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3043"/>
                <a:ext cx="1134" cy="759"/>
                <a:chOff x="2256" y="3043"/>
                <a:chExt cx="1134" cy="759"/>
              </a:xfrm>
            </p:grpSpPr>
            <p:sp>
              <p:nvSpPr>
                <p:cNvPr id="18470" name="Oval 83">
                  <a:extLst>
                    <a:ext uri="{FF2B5EF4-FFF2-40B4-BE49-F238E27FC236}">
                      <a16:creationId xmlns:a16="http://schemas.microsoft.com/office/drawing/2014/main" id="{90FEA2EE-2777-411A-AC9B-30ABBDC87F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13" y="3064"/>
                  <a:ext cx="265" cy="24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1" name="Oval 84">
                  <a:extLst>
                    <a:ext uri="{FF2B5EF4-FFF2-40B4-BE49-F238E27FC236}">
                      <a16:creationId xmlns:a16="http://schemas.microsoft.com/office/drawing/2014/main" id="{01778EBB-FEAF-47CC-9E2F-F10497D6E6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4" y="3043"/>
                  <a:ext cx="212" cy="19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2" name="Oval 85">
                  <a:extLst>
                    <a:ext uri="{FF2B5EF4-FFF2-40B4-BE49-F238E27FC236}">
                      <a16:creationId xmlns:a16="http://schemas.microsoft.com/office/drawing/2014/main" id="{D6F6004D-4178-4998-9CDF-786DC82BE3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50" y="3253"/>
                  <a:ext cx="340" cy="31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3" name="Oval 86">
                  <a:extLst>
                    <a:ext uri="{FF2B5EF4-FFF2-40B4-BE49-F238E27FC236}">
                      <a16:creationId xmlns:a16="http://schemas.microsoft.com/office/drawing/2014/main" id="{1A5124BA-E556-47CD-9C00-E6A309C1B8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2" y="3394"/>
                  <a:ext cx="394" cy="361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4" name="Oval 87">
                  <a:extLst>
                    <a:ext uri="{FF2B5EF4-FFF2-40B4-BE49-F238E27FC236}">
                      <a16:creationId xmlns:a16="http://schemas.microsoft.com/office/drawing/2014/main" id="{C6520765-EDE2-45C2-851E-A7AED00991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46" y="3441"/>
                  <a:ext cx="289" cy="26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5" name="Oval 88">
                  <a:extLst>
                    <a:ext uri="{FF2B5EF4-FFF2-40B4-BE49-F238E27FC236}">
                      <a16:creationId xmlns:a16="http://schemas.microsoft.com/office/drawing/2014/main" id="{910165FF-2687-42B1-9527-51BF0B2104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0" y="3463"/>
                  <a:ext cx="214" cy="196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6" name="Oval 89">
                  <a:extLst>
                    <a:ext uri="{FF2B5EF4-FFF2-40B4-BE49-F238E27FC236}">
                      <a16:creationId xmlns:a16="http://schemas.microsoft.com/office/drawing/2014/main" id="{566A4F33-2FAD-4768-96EA-A320A5ABC7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3300"/>
                  <a:ext cx="214" cy="19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7" name="Oval 90">
                  <a:extLst>
                    <a:ext uri="{FF2B5EF4-FFF2-40B4-BE49-F238E27FC236}">
                      <a16:creationId xmlns:a16="http://schemas.microsoft.com/office/drawing/2014/main" id="{00827EEC-F70A-4B0B-9378-545590ACA0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8" y="3112"/>
                  <a:ext cx="341" cy="316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8" name="Oval 91">
                  <a:extLst>
                    <a:ext uri="{FF2B5EF4-FFF2-40B4-BE49-F238E27FC236}">
                      <a16:creationId xmlns:a16="http://schemas.microsoft.com/office/drawing/2014/main" id="{3FDDC604-69BB-452F-B16D-F4E2602DBB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5" y="3487"/>
                  <a:ext cx="340" cy="315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79" name="Oval 92">
                  <a:extLst>
                    <a:ext uri="{FF2B5EF4-FFF2-40B4-BE49-F238E27FC236}">
                      <a16:creationId xmlns:a16="http://schemas.microsoft.com/office/drawing/2014/main" id="{1378B208-2197-4CF4-A5A8-D580E625B8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00" y="3136"/>
                  <a:ext cx="265" cy="244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80" name="Oval 93">
                  <a:extLst>
                    <a:ext uri="{FF2B5EF4-FFF2-40B4-BE49-F238E27FC236}">
                      <a16:creationId xmlns:a16="http://schemas.microsoft.com/office/drawing/2014/main" id="{DED291FE-AF3B-4B49-8B7D-6A8744A95F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2" y="3043"/>
                  <a:ext cx="241" cy="218"/>
                </a:xfrm>
                <a:prstGeom prst="ellipse">
                  <a:avLst/>
                </a:prstGeom>
                <a:solidFill>
                  <a:srgbClr val="FDE3BA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8481" name="Freeform 94">
                  <a:extLst>
                    <a:ext uri="{FF2B5EF4-FFF2-40B4-BE49-F238E27FC236}">
                      <a16:creationId xmlns:a16="http://schemas.microsoft.com/office/drawing/2014/main" id="{68432E69-A40E-4B0A-8904-4AFAAB4EF5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45" y="3102"/>
                  <a:ext cx="986" cy="604"/>
                </a:xfrm>
                <a:custGeom>
                  <a:avLst/>
                  <a:gdLst>
                    <a:gd name="T0" fmla="*/ 303 w 986"/>
                    <a:gd name="T1" fmla="*/ 59 h 604"/>
                    <a:gd name="T2" fmla="*/ 344 w 986"/>
                    <a:gd name="T3" fmla="*/ 18 h 604"/>
                    <a:gd name="T4" fmla="*/ 527 w 986"/>
                    <a:gd name="T5" fmla="*/ 21 h 604"/>
                    <a:gd name="T6" fmla="*/ 656 w 986"/>
                    <a:gd name="T7" fmla="*/ 0 h 604"/>
                    <a:gd name="T8" fmla="*/ 823 w 986"/>
                    <a:gd name="T9" fmla="*/ 71 h 604"/>
                    <a:gd name="T10" fmla="*/ 905 w 986"/>
                    <a:gd name="T11" fmla="*/ 52 h 604"/>
                    <a:gd name="T12" fmla="*/ 949 w 986"/>
                    <a:gd name="T13" fmla="*/ 59 h 604"/>
                    <a:gd name="T14" fmla="*/ 958 w 986"/>
                    <a:gd name="T15" fmla="*/ 238 h 604"/>
                    <a:gd name="T16" fmla="*/ 985 w 986"/>
                    <a:gd name="T17" fmla="*/ 266 h 604"/>
                    <a:gd name="T18" fmla="*/ 908 w 986"/>
                    <a:gd name="T19" fmla="*/ 405 h 604"/>
                    <a:gd name="T20" fmla="*/ 826 w 986"/>
                    <a:gd name="T21" fmla="*/ 311 h 604"/>
                    <a:gd name="T22" fmla="*/ 802 w 986"/>
                    <a:gd name="T23" fmla="*/ 359 h 604"/>
                    <a:gd name="T24" fmla="*/ 686 w 986"/>
                    <a:gd name="T25" fmla="*/ 549 h 604"/>
                    <a:gd name="T26" fmla="*/ 297 w 986"/>
                    <a:gd name="T27" fmla="*/ 603 h 604"/>
                    <a:gd name="T28" fmla="*/ 96 w 986"/>
                    <a:gd name="T29" fmla="*/ 565 h 604"/>
                    <a:gd name="T30" fmla="*/ 32 w 986"/>
                    <a:gd name="T31" fmla="*/ 447 h 604"/>
                    <a:gd name="T32" fmla="*/ 32 w 986"/>
                    <a:gd name="T33" fmla="*/ 326 h 604"/>
                    <a:gd name="T34" fmla="*/ 0 w 986"/>
                    <a:gd name="T35" fmla="*/ 223 h 604"/>
                    <a:gd name="T36" fmla="*/ 303 w 986"/>
                    <a:gd name="T37" fmla="*/ 59 h 60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86" h="604">
                      <a:moveTo>
                        <a:pt x="303" y="59"/>
                      </a:moveTo>
                      <a:lnTo>
                        <a:pt x="344" y="18"/>
                      </a:lnTo>
                      <a:lnTo>
                        <a:pt x="527" y="21"/>
                      </a:lnTo>
                      <a:lnTo>
                        <a:pt x="656" y="0"/>
                      </a:lnTo>
                      <a:lnTo>
                        <a:pt x="823" y="71"/>
                      </a:lnTo>
                      <a:lnTo>
                        <a:pt x="905" y="52"/>
                      </a:lnTo>
                      <a:lnTo>
                        <a:pt x="949" y="59"/>
                      </a:lnTo>
                      <a:lnTo>
                        <a:pt x="958" y="238"/>
                      </a:lnTo>
                      <a:lnTo>
                        <a:pt x="985" y="266"/>
                      </a:lnTo>
                      <a:lnTo>
                        <a:pt x="908" y="405"/>
                      </a:lnTo>
                      <a:lnTo>
                        <a:pt x="826" y="311"/>
                      </a:lnTo>
                      <a:lnTo>
                        <a:pt x="802" y="359"/>
                      </a:lnTo>
                      <a:lnTo>
                        <a:pt x="686" y="549"/>
                      </a:lnTo>
                      <a:lnTo>
                        <a:pt x="297" y="603"/>
                      </a:lnTo>
                      <a:lnTo>
                        <a:pt x="96" y="565"/>
                      </a:lnTo>
                      <a:lnTo>
                        <a:pt x="32" y="447"/>
                      </a:lnTo>
                      <a:lnTo>
                        <a:pt x="32" y="326"/>
                      </a:lnTo>
                      <a:lnTo>
                        <a:pt x="0" y="223"/>
                      </a:lnTo>
                      <a:lnTo>
                        <a:pt x="303" y="59"/>
                      </a:lnTo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18466" name="Rectangle 95">
              <a:extLst>
                <a:ext uri="{FF2B5EF4-FFF2-40B4-BE49-F238E27FC236}">
                  <a16:creationId xmlns:a16="http://schemas.microsoft.com/office/drawing/2014/main" id="{AEC1B850-AFF2-4612-A63B-DA110CC68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3" y="3281"/>
              <a:ext cx="210" cy="234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GB" altLang="el-GR" sz="1400" b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152" name="Text Box 96">
            <a:extLst>
              <a:ext uri="{FF2B5EF4-FFF2-40B4-BE49-F238E27FC236}">
                <a16:creationId xmlns:a16="http://schemas.microsoft.com/office/drawing/2014/main" id="{866B69E2-F8E0-472E-9E44-0C3E0C982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429000"/>
            <a:ext cx="6096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l-GR" altLang="el-GR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 </a:t>
            </a:r>
            <a:endParaRPr lang="el-GR" altLang="el-GR" sz="2000" b="1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59" name="Text Box 97">
            <a:extLst>
              <a:ext uri="{FF2B5EF4-FFF2-40B4-BE49-F238E27FC236}">
                <a16:creationId xmlns:a16="http://schemas.microsoft.com/office/drawing/2014/main" id="{D663F2D6-5B1B-46DA-9D36-662E57CB2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066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Video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unicasting</a:t>
            </a:r>
            <a:r>
              <a:rPr lang="el-GR" altLang="el-GR" sz="2000"/>
              <a:t> </a:t>
            </a:r>
          </a:p>
        </p:txBody>
      </p:sp>
      <p:sp>
        <p:nvSpPr>
          <p:cNvPr id="18460" name="Line 98">
            <a:extLst>
              <a:ext uri="{FF2B5EF4-FFF2-40B4-BE49-F238E27FC236}">
                <a16:creationId xmlns:a16="http://schemas.microsoft.com/office/drawing/2014/main" id="{C51AD4E6-4502-477A-8FB8-E2BFCDBFC6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1752600"/>
            <a:ext cx="190500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61" name="Line 99">
            <a:extLst>
              <a:ext uri="{FF2B5EF4-FFF2-40B4-BE49-F238E27FC236}">
                <a16:creationId xmlns:a16="http://schemas.microsoft.com/office/drawing/2014/main" id="{BC525003-2459-4565-97F2-EBA6418E26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2057400"/>
            <a:ext cx="914400" cy="1219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8462" name="Group 100">
            <a:extLst>
              <a:ext uri="{FF2B5EF4-FFF2-40B4-BE49-F238E27FC236}">
                <a16:creationId xmlns:a16="http://schemas.microsoft.com/office/drawing/2014/main" id="{752DA6F1-4193-4966-8760-3587F4B5ABE4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1676400"/>
            <a:ext cx="685800" cy="457200"/>
            <a:chOff x="1200" y="2544"/>
            <a:chExt cx="432" cy="288"/>
          </a:xfrm>
        </p:grpSpPr>
        <p:sp>
          <p:nvSpPr>
            <p:cNvPr id="45157" name="Oval 101">
              <a:extLst>
                <a:ext uri="{FF2B5EF4-FFF2-40B4-BE49-F238E27FC236}">
                  <a16:creationId xmlns:a16="http://schemas.microsoft.com/office/drawing/2014/main" id="{4A0A2CAF-7909-4E77-97AA-F68435EAC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158" name="Text Box 102">
              <a:extLst>
                <a:ext uri="{FF2B5EF4-FFF2-40B4-BE49-F238E27FC236}">
                  <a16:creationId xmlns:a16="http://schemas.microsoft.com/office/drawing/2014/main" id="{414CCE48-A3F3-44FF-ADC0-C8A631A35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416A84A-D85C-4078-B157-56D9736FC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Characteristics and potential location of MC and MP</a:t>
            </a:r>
            <a:endParaRPr lang="en-US" altLang="el-GR" sz="3200"/>
          </a:p>
        </p:txBody>
      </p:sp>
      <p:pic>
        <p:nvPicPr>
          <p:cNvPr id="19459" name="Picture 30">
            <a:extLst>
              <a:ext uri="{FF2B5EF4-FFF2-40B4-BE49-F238E27FC236}">
                <a16:creationId xmlns:a16="http://schemas.microsoft.com/office/drawing/2014/main" id="{5701988E-8F2F-4E06-B4F4-CC8C84C9E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3" r="5128" b="3508"/>
          <a:stretch>
            <a:fillRect/>
          </a:stretch>
        </p:blipFill>
        <p:spPr bwMode="auto">
          <a:xfrm>
            <a:off x="-228600" y="2209800"/>
            <a:ext cx="93726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3BB94B1-84B4-4A20-A9B3-F21A21153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Defined capabilities of the H.323 MCU</a:t>
            </a:r>
            <a:endParaRPr lang="en-US" altLang="el-GR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CE60C23-72DF-4690-86B2-034492C8B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91600" cy="4114800"/>
          </a:xfrm>
        </p:spPr>
        <p:txBody>
          <a:bodyPr/>
          <a:lstStyle/>
          <a:p>
            <a:endParaRPr lang="en-US" altLang="el-GR"/>
          </a:p>
          <a:p>
            <a:r>
              <a:rPr lang="en-US" altLang="el-GR"/>
              <a:t>Must Support centralized Mult. conferences</a:t>
            </a:r>
          </a:p>
          <a:p>
            <a:r>
              <a:rPr lang="en-US" altLang="el-GR"/>
              <a:t>MP </a:t>
            </a:r>
          </a:p>
          <a:p>
            <a:pPr lvl="1"/>
            <a:r>
              <a:rPr lang="en-US" altLang="el-GR"/>
              <a:t>video switching, </a:t>
            </a:r>
          </a:p>
          <a:p>
            <a:pPr lvl="1"/>
            <a:r>
              <a:rPr lang="en-US" altLang="el-GR" i="1"/>
              <a:t>synchronization and video mixing</a:t>
            </a:r>
            <a:r>
              <a:rPr lang="en-US" altLang="el-GR"/>
              <a:t> </a:t>
            </a:r>
          </a:p>
          <a:p>
            <a:pPr lvl="1"/>
            <a:r>
              <a:rPr lang="en-US" altLang="el-GR"/>
              <a:t>synchronization and audio mixing,</a:t>
            </a:r>
          </a:p>
          <a:p>
            <a:pPr lvl="1"/>
            <a:r>
              <a:rPr lang="en-US" altLang="el-GR"/>
              <a:t> transcoding, </a:t>
            </a:r>
          </a:p>
          <a:p>
            <a:pPr lvl="1"/>
            <a:r>
              <a:rPr lang="en-US" altLang="el-GR"/>
              <a:t>T.120 data distribution</a:t>
            </a:r>
          </a:p>
          <a:p>
            <a:r>
              <a:rPr lang="en-US" altLang="el-GR"/>
              <a:t>MC</a:t>
            </a:r>
          </a:p>
          <a:p>
            <a:pPr lvl="1"/>
            <a:r>
              <a:rPr lang="en-US" altLang="el-GR"/>
              <a:t>control functions </a:t>
            </a:r>
          </a:p>
        </p:txBody>
      </p:sp>
      <p:sp>
        <p:nvSpPr>
          <p:cNvPr id="20484" name="Rectangle 54">
            <a:extLst>
              <a:ext uri="{FF2B5EF4-FFF2-40B4-BE49-F238E27FC236}">
                <a16:creationId xmlns:a16="http://schemas.microsoft.com/office/drawing/2014/main" id="{51D966F3-16E0-49D4-9CAA-BE83E2839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2209800"/>
            <a:ext cx="1771650" cy="1031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l-GR" altLang="el-GR"/>
          </a:p>
        </p:txBody>
      </p:sp>
      <p:grpSp>
        <p:nvGrpSpPr>
          <p:cNvPr id="20485" name="Group 61">
            <a:extLst>
              <a:ext uri="{FF2B5EF4-FFF2-40B4-BE49-F238E27FC236}">
                <a16:creationId xmlns:a16="http://schemas.microsoft.com/office/drawing/2014/main" id="{F4E97895-392F-4715-BEBE-79BE75B28C80}"/>
              </a:ext>
            </a:extLst>
          </p:cNvPr>
          <p:cNvGrpSpPr>
            <a:grpSpLocks/>
          </p:cNvGrpSpPr>
          <p:nvPr/>
        </p:nvGrpSpPr>
        <p:grpSpPr bwMode="auto">
          <a:xfrm>
            <a:off x="6594475" y="2449513"/>
            <a:ext cx="685800" cy="457200"/>
            <a:chOff x="1200" y="2544"/>
            <a:chExt cx="432" cy="288"/>
          </a:xfrm>
        </p:grpSpPr>
        <p:sp>
          <p:nvSpPr>
            <p:cNvPr id="13374" name="Oval 62">
              <a:extLst>
                <a:ext uri="{FF2B5EF4-FFF2-40B4-BE49-F238E27FC236}">
                  <a16:creationId xmlns:a16="http://schemas.microsoft.com/office/drawing/2014/main" id="{3F14D936-A35A-49CD-9353-4AF491335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375" name="Text Box 63">
              <a:extLst>
                <a:ext uri="{FF2B5EF4-FFF2-40B4-BE49-F238E27FC236}">
                  <a16:creationId xmlns:a16="http://schemas.microsoft.com/office/drawing/2014/main" id="{BD8CE092-2DA0-4AAD-A342-FD0ADF41E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sp>
        <p:nvSpPr>
          <p:cNvPr id="13376" name="Text Box 64">
            <a:extLst>
              <a:ext uri="{FF2B5EF4-FFF2-40B4-BE49-F238E27FC236}">
                <a16:creationId xmlns:a16="http://schemas.microsoft.com/office/drawing/2014/main" id="{BEEC1168-FACF-454E-A435-E52019082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0" y="2209800"/>
            <a:ext cx="17716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MCU</a:t>
            </a:r>
            <a:r>
              <a:rPr lang="el-GR" altLang="el-G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grpSp>
        <p:nvGrpSpPr>
          <p:cNvPr id="20487" name="Group 66">
            <a:extLst>
              <a:ext uri="{FF2B5EF4-FFF2-40B4-BE49-F238E27FC236}">
                <a16:creationId xmlns:a16="http://schemas.microsoft.com/office/drawing/2014/main" id="{7FF9C65C-84E8-4EDB-892B-693239CF6ADB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2667000"/>
            <a:ext cx="685800" cy="457200"/>
            <a:chOff x="1129" y="2064"/>
            <a:chExt cx="432" cy="288"/>
          </a:xfrm>
        </p:grpSpPr>
        <p:sp>
          <p:nvSpPr>
            <p:cNvPr id="13379" name="Oval 67">
              <a:extLst>
                <a:ext uri="{FF2B5EF4-FFF2-40B4-BE49-F238E27FC236}">
                  <a16:creationId xmlns:a16="http://schemas.microsoft.com/office/drawing/2014/main" id="{43E4E396-5CD2-4BDC-A1B3-005EE0673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064"/>
              <a:ext cx="432" cy="288"/>
            </a:xfrm>
            <a:prstGeom prst="ellipse">
              <a:avLst/>
            </a:prstGeom>
            <a:solidFill>
              <a:srgbClr val="FF9900"/>
            </a:solidFill>
            <a:ln w="28575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380" name="Text Box 68">
              <a:extLst>
                <a:ext uri="{FF2B5EF4-FFF2-40B4-BE49-F238E27FC236}">
                  <a16:creationId xmlns:a16="http://schemas.microsoft.com/office/drawing/2014/main" id="{DDC9EADD-579D-40EB-A474-E1B513B490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7" y="207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E228C55-E617-4685-85AC-2491C1684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MP functions</a:t>
            </a:r>
            <a:endParaRPr lang="en-US" altLang="el-GR"/>
          </a:p>
        </p:txBody>
      </p:sp>
      <p:sp>
        <p:nvSpPr>
          <p:cNvPr id="21507" name="Line 5">
            <a:extLst>
              <a:ext uri="{FF2B5EF4-FFF2-40B4-BE49-F238E27FC236}">
                <a16:creationId xmlns:a16="http://schemas.microsoft.com/office/drawing/2014/main" id="{DE449991-DC04-4DFC-BAFA-7B55F107F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4375" y="2449513"/>
            <a:ext cx="0" cy="13636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08" name="Oval 6">
            <a:extLst>
              <a:ext uri="{FF2B5EF4-FFF2-40B4-BE49-F238E27FC236}">
                <a16:creationId xmlns:a16="http://schemas.microsoft.com/office/drawing/2014/main" id="{A0FED148-C9A9-4A04-BDC5-CE4991F9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9425" y="1952625"/>
            <a:ext cx="471488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1509" name="Line 7">
            <a:extLst>
              <a:ext uri="{FF2B5EF4-FFF2-40B4-BE49-F238E27FC236}">
                <a16:creationId xmlns:a16="http://schemas.microsoft.com/office/drawing/2014/main" id="{A6F7A606-292A-4A23-BD0F-9173C3806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4186238"/>
            <a:ext cx="17668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0" name="Line 8">
            <a:extLst>
              <a:ext uri="{FF2B5EF4-FFF2-40B4-BE49-F238E27FC236}">
                <a16:creationId xmlns:a16="http://schemas.microsoft.com/office/drawing/2014/main" id="{9EC02572-F4FF-429E-9FC5-1E9564C436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4963" y="4062413"/>
            <a:ext cx="12969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1" name="Line 9">
            <a:extLst>
              <a:ext uri="{FF2B5EF4-FFF2-40B4-BE49-F238E27FC236}">
                <a16:creationId xmlns:a16="http://schemas.microsoft.com/office/drawing/2014/main" id="{851953D7-70F1-431A-BF29-04F4F5131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24375" y="4310063"/>
            <a:ext cx="0" cy="136525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2" name="Oval 10">
            <a:extLst>
              <a:ext uri="{FF2B5EF4-FFF2-40B4-BE49-F238E27FC236}">
                <a16:creationId xmlns:a16="http://schemas.microsoft.com/office/drawing/2014/main" id="{7E6BF256-5F80-4145-915A-6FE8560E2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9425" y="56753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1513" name="Oval 11">
            <a:extLst>
              <a:ext uri="{FF2B5EF4-FFF2-40B4-BE49-F238E27FC236}">
                <a16:creationId xmlns:a16="http://schemas.microsoft.com/office/drawing/2014/main" id="{486B89A3-FF1A-475C-B7AB-36F1713C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063" y="3938588"/>
            <a:ext cx="469900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21514" name="Group 12">
            <a:extLst>
              <a:ext uri="{FF2B5EF4-FFF2-40B4-BE49-F238E27FC236}">
                <a16:creationId xmlns:a16="http://schemas.microsoft.com/office/drawing/2014/main" id="{068A983A-DCE7-49F7-8019-90EFA81C53FD}"/>
              </a:ext>
            </a:extLst>
          </p:cNvPr>
          <p:cNvGrpSpPr>
            <a:grpSpLocks/>
          </p:cNvGrpSpPr>
          <p:nvPr/>
        </p:nvGrpSpPr>
        <p:grpSpPr bwMode="auto">
          <a:xfrm>
            <a:off x="4171950" y="3813175"/>
            <a:ext cx="823913" cy="519113"/>
            <a:chOff x="2784" y="1968"/>
            <a:chExt cx="240" cy="200"/>
          </a:xfrm>
        </p:grpSpPr>
        <p:sp>
          <p:nvSpPr>
            <p:cNvPr id="21531" name="Rectangle 13">
              <a:extLst>
                <a:ext uri="{FF2B5EF4-FFF2-40B4-BE49-F238E27FC236}">
                  <a16:creationId xmlns:a16="http://schemas.microsoft.com/office/drawing/2014/main" id="{B11FE26D-5627-4DEE-B395-5FD88A478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40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l-GR" sz="2800" b="1" i="1">
                  <a:solidFill>
                    <a:srgbClr val="FF0000"/>
                  </a:solidFill>
                </a:rPr>
                <a:t>sw</a:t>
              </a:r>
              <a:endParaRPr lang="en-GB" altLang="el-GR" sz="2000" b="1" i="1"/>
            </a:p>
          </p:txBody>
        </p:sp>
        <p:sp>
          <p:nvSpPr>
            <p:cNvPr id="21532" name="Oval 14">
              <a:extLst>
                <a:ext uri="{FF2B5EF4-FFF2-40B4-BE49-F238E27FC236}">
                  <a16:creationId xmlns:a16="http://schemas.microsoft.com/office/drawing/2014/main" id="{72F00B3D-2FAC-4E10-9F40-BD4866A13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2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21515" name="Rectangle 15">
            <a:extLst>
              <a:ext uri="{FF2B5EF4-FFF2-40B4-BE49-F238E27FC236}">
                <a16:creationId xmlns:a16="http://schemas.microsoft.com/office/drawing/2014/main" id="{266AA427-164F-4490-A315-123615500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988" y="3317875"/>
            <a:ext cx="1766887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1516" name="Rectangle 16">
            <a:extLst>
              <a:ext uri="{FF2B5EF4-FFF2-40B4-BE49-F238E27FC236}">
                <a16:creationId xmlns:a16="http://schemas.microsoft.com/office/drawing/2014/main" id="{D8234BF8-7330-4B41-AA4F-B0010DC9F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0" y="4806950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MP@MCU</a:t>
            </a:r>
          </a:p>
        </p:txBody>
      </p:sp>
      <p:sp>
        <p:nvSpPr>
          <p:cNvPr id="21517" name="Oval 17">
            <a:extLst>
              <a:ext uri="{FF2B5EF4-FFF2-40B4-BE49-F238E27FC236}">
                <a16:creationId xmlns:a16="http://schemas.microsoft.com/office/drawing/2014/main" id="{6AE784A5-2BD0-4400-BBC4-EFCA86033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38" y="3938588"/>
            <a:ext cx="471487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1518" name="Rectangle 34">
            <a:extLst>
              <a:ext uri="{FF2B5EF4-FFF2-40B4-BE49-F238E27FC236}">
                <a16:creationId xmlns:a16="http://schemas.microsoft.com/office/drawing/2014/main" id="{95D34D2F-00AA-4276-A61E-7ED251F46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7650" y="368935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</a:p>
        </p:txBody>
      </p:sp>
      <p:sp>
        <p:nvSpPr>
          <p:cNvPr id="21519" name="Rectangle 35">
            <a:extLst>
              <a:ext uri="{FF2B5EF4-FFF2-40B4-BE49-F238E27FC236}">
                <a16:creationId xmlns:a16="http://schemas.microsoft.com/office/drawing/2014/main" id="{217E2A9C-7C4D-4B34-AE3E-181640E8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5" y="256222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</a:p>
        </p:txBody>
      </p:sp>
      <p:sp>
        <p:nvSpPr>
          <p:cNvPr id="21520" name="Rectangle 36">
            <a:extLst>
              <a:ext uri="{FF2B5EF4-FFF2-40B4-BE49-F238E27FC236}">
                <a16:creationId xmlns:a16="http://schemas.microsoft.com/office/drawing/2014/main" id="{1E6D9139-C755-4D5D-8420-3F4294BFB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504666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</a:p>
        </p:txBody>
      </p:sp>
      <p:sp>
        <p:nvSpPr>
          <p:cNvPr id="21521" name="Rectangle 37">
            <a:extLst>
              <a:ext uri="{FF2B5EF4-FFF2-40B4-BE49-F238E27FC236}">
                <a16:creationId xmlns:a16="http://schemas.microsoft.com/office/drawing/2014/main" id="{D5536585-3CA3-42FA-86A2-EEA51A48E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0038" y="423545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  <a:endParaRPr lang="en-GB" altLang="el-GR" sz="1200" b="1">
              <a:solidFill>
                <a:srgbClr val="FF6600"/>
              </a:solidFill>
            </a:endParaRPr>
          </a:p>
        </p:txBody>
      </p:sp>
      <p:sp>
        <p:nvSpPr>
          <p:cNvPr id="21522" name="Text Box 38">
            <a:extLst>
              <a:ext uri="{FF2B5EF4-FFF2-40B4-BE49-F238E27FC236}">
                <a16:creationId xmlns:a16="http://schemas.microsoft.com/office/drawing/2014/main" id="{374C2727-6957-4433-A3E2-93DD65EDD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1343025"/>
            <a:ext cx="43862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 i="1"/>
              <a:t>Video/audio switching function</a:t>
            </a:r>
            <a:endParaRPr lang="el-GR" altLang="el-GR" sz="2000" i="1"/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 </a:t>
            </a:r>
            <a:endParaRPr lang="el-GR" altLang="el-GR" sz="2000"/>
          </a:p>
        </p:txBody>
      </p:sp>
      <p:sp>
        <p:nvSpPr>
          <p:cNvPr id="21523" name="Line 49">
            <a:extLst>
              <a:ext uri="{FF2B5EF4-FFF2-40B4-BE49-F238E27FC236}">
                <a16:creationId xmlns:a16="http://schemas.microsoft.com/office/drawing/2014/main" id="{E86FA8F9-3C79-411D-BA44-477EC18092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4963" y="4310063"/>
            <a:ext cx="129698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4" name="Rectangle 50">
            <a:extLst>
              <a:ext uri="{FF2B5EF4-FFF2-40B4-BE49-F238E27FC236}">
                <a16:creationId xmlns:a16="http://schemas.microsoft.com/office/drawing/2014/main" id="{D6E75453-2A07-42B3-847C-C5E1208BC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488" y="435927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FF00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1525" name="Line 51">
            <a:extLst>
              <a:ext uri="{FF2B5EF4-FFF2-40B4-BE49-F238E27FC236}">
                <a16:creationId xmlns:a16="http://schemas.microsoft.com/office/drawing/2014/main" id="{6340202F-AEA4-4A5D-966D-DCDD246870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6900" y="2449513"/>
            <a:ext cx="0" cy="136366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6" name="Rectangle 52">
            <a:extLst>
              <a:ext uri="{FF2B5EF4-FFF2-40B4-BE49-F238E27FC236}">
                <a16:creationId xmlns:a16="http://schemas.microsoft.com/office/drawing/2014/main" id="{29374E4C-0FB6-43A1-8A53-528CE84E6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5575" y="269716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FF00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1527" name="Line 67">
            <a:extLst>
              <a:ext uri="{FF2B5EF4-FFF2-40B4-BE49-F238E27FC236}">
                <a16:creationId xmlns:a16="http://schemas.microsoft.com/office/drawing/2014/main" id="{628E6013-20F8-4117-B8CC-8F23580A91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9125" y="4310063"/>
            <a:ext cx="0" cy="1365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8" name="Rectangle 69">
            <a:extLst>
              <a:ext uri="{FF2B5EF4-FFF2-40B4-BE49-F238E27FC236}">
                <a16:creationId xmlns:a16="http://schemas.microsoft.com/office/drawing/2014/main" id="{2B44D570-2D61-4004-8B0E-489C7BA8A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725" y="50292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Sd  </a:t>
            </a:r>
          </a:p>
        </p:txBody>
      </p:sp>
      <p:sp>
        <p:nvSpPr>
          <p:cNvPr id="21529" name="Rectangle 70">
            <a:extLst>
              <a:ext uri="{FF2B5EF4-FFF2-40B4-BE49-F238E27FC236}">
                <a16:creationId xmlns:a16="http://schemas.microsoft.com/office/drawing/2014/main" id="{6EB1DFB8-B976-408B-96B7-872B3ECDF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388" y="371792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Sc  </a:t>
            </a:r>
          </a:p>
        </p:txBody>
      </p:sp>
      <p:sp>
        <p:nvSpPr>
          <p:cNvPr id="21530" name="Line 71">
            <a:extLst>
              <a:ext uri="{FF2B5EF4-FFF2-40B4-BE49-F238E27FC236}">
                <a16:creationId xmlns:a16="http://schemas.microsoft.com/office/drawing/2014/main" id="{DD9DD59A-E853-417A-9434-8738D79ABF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8875" y="4037013"/>
            <a:ext cx="984250" cy="1587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743BD79-C0A4-45D0-98AF-5C4F73708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MP functions</a:t>
            </a:r>
            <a:endParaRPr lang="en-US" altLang="el-GR" dirty="0"/>
          </a:p>
        </p:txBody>
      </p:sp>
      <p:sp>
        <p:nvSpPr>
          <p:cNvPr id="22531" name="Line 18">
            <a:extLst>
              <a:ext uri="{FF2B5EF4-FFF2-40B4-BE49-F238E27FC236}">
                <a16:creationId xmlns:a16="http://schemas.microsoft.com/office/drawing/2014/main" id="{6E09BBD6-580B-48FB-966B-D53CF3841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8975" y="2449513"/>
            <a:ext cx="0" cy="13636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32" name="Oval 19">
            <a:extLst>
              <a:ext uri="{FF2B5EF4-FFF2-40B4-BE49-F238E27FC236}">
                <a16:creationId xmlns:a16="http://schemas.microsoft.com/office/drawing/2014/main" id="{FEC5E4F5-F438-45C2-A47D-0F6A8D568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025" y="1952625"/>
            <a:ext cx="471488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2533" name="Line 21">
            <a:extLst>
              <a:ext uri="{FF2B5EF4-FFF2-40B4-BE49-F238E27FC236}">
                <a16:creationId xmlns:a16="http://schemas.microsoft.com/office/drawing/2014/main" id="{95C67E1B-4FF0-48BD-A772-DE14270C0C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9563" y="4186238"/>
            <a:ext cx="1177925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34" name="Line 22">
            <a:extLst>
              <a:ext uri="{FF2B5EF4-FFF2-40B4-BE49-F238E27FC236}">
                <a16:creationId xmlns:a16="http://schemas.microsoft.com/office/drawing/2014/main" id="{1AAB063C-9474-439E-B9E9-062A64945A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8975" y="4310063"/>
            <a:ext cx="0" cy="1365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35" name="Oval 23">
            <a:extLst>
              <a:ext uri="{FF2B5EF4-FFF2-40B4-BE49-F238E27FC236}">
                <a16:creationId xmlns:a16="http://schemas.microsoft.com/office/drawing/2014/main" id="{BE388280-1514-4F7E-A683-44D4058B5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025" y="56753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2536" name="Oval 24">
            <a:extLst>
              <a:ext uri="{FF2B5EF4-FFF2-40B4-BE49-F238E27FC236}">
                <a16:creationId xmlns:a16="http://schemas.microsoft.com/office/drawing/2014/main" id="{F4BB2AA0-01A8-4B46-8FBA-6A429A79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075" y="3938588"/>
            <a:ext cx="471488" cy="495300"/>
          </a:xfrm>
          <a:prstGeom prst="ellipse">
            <a:avLst/>
          </a:prstGeom>
          <a:solidFill>
            <a:schemeClr val="folHlink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22537" name="Group 25">
            <a:extLst>
              <a:ext uri="{FF2B5EF4-FFF2-40B4-BE49-F238E27FC236}">
                <a16:creationId xmlns:a16="http://schemas.microsoft.com/office/drawing/2014/main" id="{54F7CEA2-B2F0-4910-9D7C-39A9C1C2DDEF}"/>
              </a:ext>
            </a:extLst>
          </p:cNvPr>
          <p:cNvGrpSpPr>
            <a:grpSpLocks/>
          </p:cNvGrpSpPr>
          <p:nvPr/>
        </p:nvGrpSpPr>
        <p:grpSpPr bwMode="auto">
          <a:xfrm>
            <a:off x="4027488" y="3813175"/>
            <a:ext cx="825500" cy="520700"/>
            <a:chOff x="2784" y="1968"/>
            <a:chExt cx="240" cy="201"/>
          </a:xfrm>
        </p:grpSpPr>
        <p:sp>
          <p:nvSpPr>
            <p:cNvPr id="22553" name="Rectangle 26">
              <a:extLst>
                <a:ext uri="{FF2B5EF4-FFF2-40B4-BE49-F238E27FC236}">
                  <a16:creationId xmlns:a16="http://schemas.microsoft.com/office/drawing/2014/main" id="{C7274CD2-6D32-419E-974D-3B1C9B036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40" cy="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l-GR" sz="2800" b="1" i="1">
                  <a:solidFill>
                    <a:srgbClr val="FF0000"/>
                  </a:solidFill>
                </a:rPr>
                <a:t>mix</a:t>
              </a:r>
              <a:endParaRPr lang="en-GB" altLang="el-GR" sz="2000" b="1" i="1"/>
            </a:p>
          </p:txBody>
        </p:sp>
        <p:sp>
          <p:nvSpPr>
            <p:cNvPr id="22554" name="Oval 27">
              <a:extLst>
                <a:ext uri="{FF2B5EF4-FFF2-40B4-BE49-F238E27FC236}">
                  <a16:creationId xmlns:a16="http://schemas.microsoft.com/office/drawing/2014/main" id="{BFE401F3-D55A-4A5D-B2CD-B19ECD608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2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22538" name="Rectangle 28">
            <a:extLst>
              <a:ext uri="{FF2B5EF4-FFF2-40B4-BE49-F238E27FC236}">
                <a16:creationId xmlns:a16="http://schemas.microsoft.com/office/drawing/2014/main" id="{335E3A8D-F847-41CD-A90E-7A7653C06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0" y="3317875"/>
            <a:ext cx="1981200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2539" name="Oval 29">
            <a:extLst>
              <a:ext uri="{FF2B5EF4-FFF2-40B4-BE49-F238E27FC236}">
                <a16:creationId xmlns:a16="http://schemas.microsoft.com/office/drawing/2014/main" id="{D8A801A5-5370-4F0A-AC3E-391634D9E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438" y="3938588"/>
            <a:ext cx="471487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2540" name="Line 30">
            <a:extLst>
              <a:ext uri="{FF2B5EF4-FFF2-40B4-BE49-F238E27FC236}">
                <a16:creationId xmlns:a16="http://schemas.microsoft.com/office/drawing/2014/main" id="{FFD03B1C-BCF9-463B-A7D6-39B17D2EEB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6450" y="2449513"/>
            <a:ext cx="0" cy="13636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41" name="Line 31">
            <a:extLst>
              <a:ext uri="{FF2B5EF4-FFF2-40B4-BE49-F238E27FC236}">
                <a16:creationId xmlns:a16="http://schemas.microsoft.com/office/drawing/2014/main" id="{2E7F7DF8-317F-4A65-890F-40356EF1B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1713" y="3938588"/>
            <a:ext cx="1219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42" name="Line 32">
            <a:extLst>
              <a:ext uri="{FF2B5EF4-FFF2-40B4-BE49-F238E27FC236}">
                <a16:creationId xmlns:a16="http://schemas.microsoft.com/office/drawing/2014/main" id="{1F251BF5-A42A-42B2-BC4F-0BAFAF0E7F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9563" y="4310063"/>
            <a:ext cx="11779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43" name="Line 33">
            <a:extLst>
              <a:ext uri="{FF2B5EF4-FFF2-40B4-BE49-F238E27FC236}">
                <a16:creationId xmlns:a16="http://schemas.microsoft.com/office/drawing/2014/main" id="{70F9E8F6-4E1A-4A53-B298-DDB4E28771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16450" y="4359275"/>
            <a:ext cx="0" cy="1365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44" name="Text Box 39">
            <a:extLst>
              <a:ext uri="{FF2B5EF4-FFF2-40B4-BE49-F238E27FC236}">
                <a16:creationId xmlns:a16="http://schemas.microsoft.com/office/drawing/2014/main" id="{40439E8E-7955-4897-AB7E-27B9CCB5B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1263" y="1343025"/>
            <a:ext cx="396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 i="1"/>
              <a:t>Audio/video mixing function</a:t>
            </a:r>
            <a:endParaRPr lang="el-GR" altLang="el-GR" sz="2000" i="1"/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 </a:t>
            </a:r>
            <a:endParaRPr lang="el-GR" altLang="el-GR" sz="2000"/>
          </a:p>
        </p:txBody>
      </p:sp>
      <p:sp>
        <p:nvSpPr>
          <p:cNvPr id="22545" name="Rectangle 40">
            <a:extLst>
              <a:ext uri="{FF2B5EF4-FFF2-40B4-BE49-F238E27FC236}">
                <a16:creationId xmlns:a16="http://schemas.microsoft.com/office/drawing/2014/main" id="{BF2DDB12-3559-4987-A502-9FC2DFA46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0663" y="368935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 </a:t>
            </a:r>
          </a:p>
        </p:txBody>
      </p:sp>
      <p:sp>
        <p:nvSpPr>
          <p:cNvPr id="22546" name="Rectangle 41">
            <a:extLst>
              <a:ext uri="{FF2B5EF4-FFF2-40B4-BE49-F238E27FC236}">
                <a16:creationId xmlns:a16="http://schemas.microsoft.com/office/drawing/2014/main" id="{4649A81F-799C-461C-AA79-B1CFA907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763" y="2573338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Sb </a:t>
            </a:r>
          </a:p>
        </p:txBody>
      </p:sp>
      <p:sp>
        <p:nvSpPr>
          <p:cNvPr id="22547" name="Rectangle 42">
            <a:extLst>
              <a:ext uri="{FF2B5EF4-FFF2-40B4-BE49-F238E27FC236}">
                <a16:creationId xmlns:a16="http://schemas.microsoft.com/office/drawing/2014/main" id="{615E0797-7DAA-492F-8A29-2F9C7F4F0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493077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Sd  </a:t>
            </a:r>
          </a:p>
        </p:txBody>
      </p:sp>
      <p:sp>
        <p:nvSpPr>
          <p:cNvPr id="22548" name="Rectangle 43">
            <a:extLst>
              <a:ext uri="{FF2B5EF4-FFF2-40B4-BE49-F238E27FC236}">
                <a16:creationId xmlns:a16="http://schemas.microsoft.com/office/drawing/2014/main" id="{882ADAC2-E54F-489B-8896-09AF8432D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00" y="423862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Sc  </a:t>
            </a:r>
          </a:p>
        </p:txBody>
      </p:sp>
      <p:sp>
        <p:nvSpPr>
          <p:cNvPr id="22549" name="Line 44">
            <a:extLst>
              <a:ext uri="{FF2B5EF4-FFF2-40B4-BE49-F238E27FC236}">
                <a16:creationId xmlns:a16="http://schemas.microsoft.com/office/drawing/2014/main" id="{808E8346-D6DD-4E35-9EDA-00499CB30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075" y="6096000"/>
            <a:ext cx="471488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2550" name="Rectangle 45">
            <a:extLst>
              <a:ext uri="{FF2B5EF4-FFF2-40B4-BE49-F238E27FC236}">
                <a16:creationId xmlns:a16="http://schemas.microsoft.com/office/drawing/2014/main" id="{E2DFA5FC-ABB1-43FD-BE20-662FE5922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725" y="6096000"/>
            <a:ext cx="3421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400" b="1">
                <a:solidFill>
                  <a:schemeClr val="accent2"/>
                </a:solidFill>
              </a:rPr>
              <a:t>Mixed(Sa,Sb,Sc,Sd)</a:t>
            </a:r>
            <a:r>
              <a:rPr lang="en-GB" altLang="el-GR" sz="24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2551" name="Rectangle 48">
            <a:extLst>
              <a:ext uri="{FF2B5EF4-FFF2-40B4-BE49-F238E27FC236}">
                <a16:creationId xmlns:a16="http://schemas.microsoft.com/office/drawing/2014/main" id="{8F6A3814-CE8C-4D48-8F30-10E323D67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000" y="4924425"/>
            <a:ext cx="155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MP@MCU</a:t>
            </a:r>
          </a:p>
        </p:txBody>
      </p:sp>
      <p:sp>
        <p:nvSpPr>
          <p:cNvPr id="22552" name="Line 20">
            <a:extLst>
              <a:ext uri="{FF2B5EF4-FFF2-40B4-BE49-F238E27FC236}">
                <a16:creationId xmlns:a16="http://schemas.microsoft.com/office/drawing/2014/main" id="{9C3660BD-925A-444A-90A0-11AD4EBDF2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1713" y="4186238"/>
            <a:ext cx="1101725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C8EF6A6-2F04-42A4-A2AF-A6549945E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MP functions</a:t>
            </a:r>
            <a:endParaRPr lang="en-US" altLang="el-GR"/>
          </a:p>
        </p:txBody>
      </p:sp>
      <p:sp>
        <p:nvSpPr>
          <p:cNvPr id="23555" name="Text Box 36">
            <a:extLst>
              <a:ext uri="{FF2B5EF4-FFF2-40B4-BE49-F238E27FC236}">
                <a16:creationId xmlns:a16="http://schemas.microsoft.com/office/drawing/2014/main" id="{824ABF27-710F-49E2-BC19-D0366818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138" y="1235075"/>
            <a:ext cx="472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 i="1"/>
              <a:t>Audio/video transcoding function</a:t>
            </a:r>
            <a:endParaRPr lang="el-GR" altLang="el-GR" sz="2000" i="1"/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 </a:t>
            </a:r>
            <a:endParaRPr lang="el-GR" altLang="el-GR" sz="2000"/>
          </a:p>
        </p:txBody>
      </p:sp>
      <p:sp>
        <p:nvSpPr>
          <p:cNvPr id="23556" name="Line 49">
            <a:extLst>
              <a:ext uri="{FF2B5EF4-FFF2-40B4-BE49-F238E27FC236}">
                <a16:creationId xmlns:a16="http://schemas.microsoft.com/office/drawing/2014/main" id="{1E0F434E-BFE0-44AE-8835-D228FA1B3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0588" y="2417763"/>
            <a:ext cx="0" cy="1363662"/>
          </a:xfrm>
          <a:prstGeom prst="line">
            <a:avLst/>
          </a:prstGeom>
          <a:noFill/>
          <a:ln w="44450" cmpd="dbl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557" name="Oval 50">
            <a:extLst>
              <a:ext uri="{FF2B5EF4-FFF2-40B4-BE49-F238E27FC236}">
                <a16:creationId xmlns:a16="http://schemas.microsoft.com/office/drawing/2014/main" id="{A8541DCB-B1F3-4411-813B-DF24EBE61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638" y="1920875"/>
            <a:ext cx="471487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3558" name="Line 51">
            <a:extLst>
              <a:ext uri="{FF2B5EF4-FFF2-40B4-BE49-F238E27FC236}">
                <a16:creationId xmlns:a16="http://schemas.microsoft.com/office/drawing/2014/main" id="{3F7E7FDE-DD43-41EB-8808-B8F7B067A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7338" y="4130675"/>
            <a:ext cx="776287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559" name="Line 52">
            <a:extLst>
              <a:ext uri="{FF2B5EF4-FFF2-40B4-BE49-F238E27FC236}">
                <a16:creationId xmlns:a16="http://schemas.microsoft.com/office/drawing/2014/main" id="{DF489584-717D-446A-B245-DC3B1B1849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81338" y="4054475"/>
            <a:ext cx="11430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560" name="Line 53">
            <a:extLst>
              <a:ext uri="{FF2B5EF4-FFF2-40B4-BE49-F238E27FC236}">
                <a16:creationId xmlns:a16="http://schemas.microsoft.com/office/drawing/2014/main" id="{F54B4687-8C16-4444-97A3-7F7B4E7FC4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00588" y="4278313"/>
            <a:ext cx="0" cy="13652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561" name="Oval 54">
            <a:extLst>
              <a:ext uri="{FF2B5EF4-FFF2-40B4-BE49-F238E27FC236}">
                <a16:creationId xmlns:a16="http://schemas.microsoft.com/office/drawing/2014/main" id="{A615576C-C768-4953-9798-BE853B4EA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638" y="5643563"/>
            <a:ext cx="471487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3562" name="Oval 55">
            <a:extLst>
              <a:ext uri="{FF2B5EF4-FFF2-40B4-BE49-F238E27FC236}">
                <a16:creationId xmlns:a16="http://schemas.microsoft.com/office/drawing/2014/main" id="{6978D604-A79B-4D00-813D-9778A3D73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3749675"/>
            <a:ext cx="469900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23563" name="Group 56">
            <a:extLst>
              <a:ext uri="{FF2B5EF4-FFF2-40B4-BE49-F238E27FC236}">
                <a16:creationId xmlns:a16="http://schemas.microsoft.com/office/drawing/2014/main" id="{3342CCE4-3950-407D-A0A4-3A1AF10D8D16}"/>
              </a:ext>
            </a:extLst>
          </p:cNvPr>
          <p:cNvGrpSpPr>
            <a:grpSpLocks/>
          </p:cNvGrpSpPr>
          <p:nvPr/>
        </p:nvGrpSpPr>
        <p:grpSpPr bwMode="auto">
          <a:xfrm>
            <a:off x="4224338" y="3781425"/>
            <a:ext cx="1143000" cy="519113"/>
            <a:chOff x="2784" y="1968"/>
            <a:chExt cx="240" cy="200"/>
          </a:xfrm>
        </p:grpSpPr>
        <p:sp>
          <p:nvSpPr>
            <p:cNvPr id="23579" name="Rectangle 57">
              <a:extLst>
                <a:ext uri="{FF2B5EF4-FFF2-40B4-BE49-F238E27FC236}">
                  <a16:creationId xmlns:a16="http://schemas.microsoft.com/office/drawing/2014/main" id="{C38DACFF-E7F4-48A3-A561-CC62F9983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40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l-GR" sz="2800" b="1" i="1">
                  <a:solidFill>
                    <a:srgbClr val="FF0000"/>
                  </a:solidFill>
                </a:rPr>
                <a:t>trans</a:t>
              </a:r>
              <a:endParaRPr lang="en-GB" altLang="el-GR" sz="2000" b="1" i="1"/>
            </a:p>
          </p:txBody>
        </p:sp>
        <p:sp>
          <p:nvSpPr>
            <p:cNvPr id="23580" name="Oval 58">
              <a:extLst>
                <a:ext uri="{FF2B5EF4-FFF2-40B4-BE49-F238E27FC236}">
                  <a16:creationId xmlns:a16="http://schemas.microsoft.com/office/drawing/2014/main" id="{D12A0670-E06B-4158-BB1C-EC27DFED1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2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23564" name="Rectangle 59">
            <a:extLst>
              <a:ext uri="{FF2B5EF4-FFF2-40B4-BE49-F238E27FC236}">
                <a16:creationId xmlns:a16="http://schemas.microsoft.com/office/drawing/2014/main" id="{AFCC7A70-7AB0-4669-8A9D-D851DC1D1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200" y="3286125"/>
            <a:ext cx="1766888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3565" name="Rectangle 60">
            <a:extLst>
              <a:ext uri="{FF2B5EF4-FFF2-40B4-BE49-F238E27FC236}">
                <a16:creationId xmlns:a16="http://schemas.microsoft.com/office/drawing/2014/main" id="{9E6D213E-52CB-410F-A1BE-445FCF393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138" y="4816475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MP@MCU</a:t>
            </a:r>
          </a:p>
        </p:txBody>
      </p:sp>
      <p:sp>
        <p:nvSpPr>
          <p:cNvPr id="23566" name="Oval 61">
            <a:extLst>
              <a:ext uri="{FF2B5EF4-FFF2-40B4-BE49-F238E27FC236}">
                <a16:creationId xmlns:a16="http://schemas.microsoft.com/office/drawing/2014/main" id="{8A51BACB-A911-4BD6-B188-EA738995E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050" y="3906838"/>
            <a:ext cx="471488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3567" name="Rectangle 62">
            <a:extLst>
              <a:ext uri="{FF2B5EF4-FFF2-40B4-BE49-F238E27FC236}">
                <a16:creationId xmlns:a16="http://schemas.microsoft.com/office/drawing/2014/main" id="{74ACC548-2C0C-412F-A743-10786C793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863" y="365760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 </a:t>
            </a:r>
          </a:p>
        </p:txBody>
      </p:sp>
      <p:sp>
        <p:nvSpPr>
          <p:cNvPr id="23568" name="Rectangle 63">
            <a:extLst>
              <a:ext uri="{FF2B5EF4-FFF2-40B4-BE49-F238E27FC236}">
                <a16:creationId xmlns:a16="http://schemas.microsoft.com/office/drawing/2014/main" id="{9F628646-FE4B-40E4-88A3-3C7623372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7338" y="420687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 </a:t>
            </a:r>
          </a:p>
        </p:txBody>
      </p:sp>
      <p:sp>
        <p:nvSpPr>
          <p:cNvPr id="23569" name="Rectangle 64">
            <a:extLst>
              <a:ext uri="{FF2B5EF4-FFF2-40B4-BE49-F238E27FC236}">
                <a16:creationId xmlns:a16="http://schemas.microsoft.com/office/drawing/2014/main" id="{71DDA9DD-878D-4844-8EB1-55DA19E58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263" y="502285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 </a:t>
            </a:r>
          </a:p>
        </p:txBody>
      </p:sp>
      <p:sp>
        <p:nvSpPr>
          <p:cNvPr id="23570" name="Rectangle 65">
            <a:extLst>
              <a:ext uri="{FF2B5EF4-FFF2-40B4-BE49-F238E27FC236}">
                <a16:creationId xmlns:a16="http://schemas.microsoft.com/office/drawing/2014/main" id="{464C60A4-B739-492F-9E3A-C33605477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2835275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@ QCIF</a:t>
            </a:r>
            <a:endParaRPr lang="en-GB" altLang="el-GR" sz="1200" b="1">
              <a:solidFill>
                <a:srgbClr val="006600"/>
              </a:solidFill>
            </a:endParaRPr>
          </a:p>
        </p:txBody>
      </p:sp>
      <p:sp>
        <p:nvSpPr>
          <p:cNvPr id="23571" name="Line 67">
            <a:extLst>
              <a:ext uri="{FF2B5EF4-FFF2-40B4-BE49-F238E27FC236}">
                <a16:creationId xmlns:a16="http://schemas.microsoft.com/office/drawing/2014/main" id="{9A4FDE32-8B6D-43BB-9E2F-B15E4EC91A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1175" y="4278313"/>
            <a:ext cx="1296988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572" name="Rectangle 68">
            <a:extLst>
              <a:ext uri="{FF2B5EF4-FFF2-40B4-BE49-F238E27FC236}">
                <a16:creationId xmlns:a16="http://schemas.microsoft.com/office/drawing/2014/main" id="{91F9C390-3B55-4638-838C-642AF5AD9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4283075"/>
            <a:ext cx="2438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FF00"/>
                </a:solidFill>
              </a:rPr>
              <a:t>Sb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l-GR" sz="2000" b="1">
              <a:solidFill>
                <a:srgbClr val="006600"/>
              </a:solidFill>
            </a:endParaRPr>
          </a:p>
        </p:txBody>
      </p:sp>
      <p:sp>
        <p:nvSpPr>
          <p:cNvPr id="23573" name="Line 69">
            <a:extLst>
              <a:ext uri="{FF2B5EF4-FFF2-40B4-BE49-F238E27FC236}">
                <a16:creationId xmlns:a16="http://schemas.microsoft.com/office/drawing/2014/main" id="{3D2CBBF3-CCD9-409E-9B75-6ECE28A61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3" y="2417763"/>
            <a:ext cx="0" cy="136366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574" name="Rectangle 70">
            <a:extLst>
              <a:ext uri="{FF2B5EF4-FFF2-40B4-BE49-F238E27FC236}">
                <a16:creationId xmlns:a16="http://schemas.microsoft.com/office/drawing/2014/main" id="{B0704F7A-5F4A-452A-A55D-298B8E7A6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4138" y="2759075"/>
            <a:ext cx="186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FF00"/>
                </a:solidFill>
              </a:rPr>
              <a:t>Sb</a:t>
            </a:r>
            <a:endParaRPr lang="en-GB" altLang="el-GR" sz="2000" b="1">
              <a:solidFill>
                <a:srgbClr val="006600"/>
              </a:solidFill>
            </a:endParaRPr>
          </a:p>
        </p:txBody>
      </p:sp>
      <p:sp>
        <p:nvSpPr>
          <p:cNvPr id="23575" name="Rectangle 71">
            <a:extLst>
              <a:ext uri="{FF2B5EF4-FFF2-40B4-BE49-F238E27FC236}">
                <a16:creationId xmlns:a16="http://schemas.microsoft.com/office/drawing/2014/main" id="{DEE76B26-CBA5-487D-BC17-5775774D3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738" y="3292475"/>
            <a:ext cx="59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/>
              <a:t>CIF</a:t>
            </a:r>
            <a:endParaRPr lang="en-US" altLang="el-GR" sz="2000" b="1">
              <a:solidFill>
                <a:srgbClr val="00FF00"/>
              </a:solidFill>
            </a:endParaRPr>
          </a:p>
        </p:txBody>
      </p:sp>
      <p:sp>
        <p:nvSpPr>
          <p:cNvPr id="23576" name="Rectangle 72">
            <a:extLst>
              <a:ext uri="{FF2B5EF4-FFF2-40B4-BE49-F238E27FC236}">
                <a16:creationId xmlns:a16="http://schemas.microsoft.com/office/drawing/2014/main" id="{1F9DD913-7536-405E-905C-81870F95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1997075"/>
            <a:ext cx="790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/>
              <a:t>QCIF</a:t>
            </a:r>
            <a:endParaRPr lang="en-US" altLang="el-GR" sz="2000" b="1"/>
          </a:p>
        </p:txBody>
      </p:sp>
      <p:sp>
        <p:nvSpPr>
          <p:cNvPr id="23577" name="Rectangle 73">
            <a:extLst>
              <a:ext uri="{FF2B5EF4-FFF2-40B4-BE49-F238E27FC236}">
                <a16:creationId xmlns:a16="http://schemas.microsoft.com/office/drawing/2014/main" id="{BC35D1F8-F0B0-4793-8732-219A50ECD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338" y="5730875"/>
            <a:ext cx="59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/>
              <a:t>CIF</a:t>
            </a:r>
            <a:endParaRPr lang="en-US" altLang="el-GR" sz="2000" b="1">
              <a:solidFill>
                <a:srgbClr val="00FF00"/>
              </a:solidFill>
            </a:endParaRPr>
          </a:p>
        </p:txBody>
      </p:sp>
      <p:sp>
        <p:nvSpPr>
          <p:cNvPr id="23578" name="Rectangle 74">
            <a:extLst>
              <a:ext uri="{FF2B5EF4-FFF2-40B4-BE49-F238E27FC236}">
                <a16:creationId xmlns:a16="http://schemas.microsoft.com/office/drawing/2014/main" id="{3C974CAF-8190-4A84-A0D2-877DEC5C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3521075"/>
            <a:ext cx="59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/>
              <a:t>CIF</a:t>
            </a:r>
            <a:endParaRPr lang="en-US" altLang="el-GR" sz="2000" b="1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97D461D-161B-4B05-B8D0-53616490F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915400" cy="1143000"/>
          </a:xfrm>
        </p:spPr>
        <p:txBody>
          <a:bodyPr/>
          <a:lstStyle/>
          <a:p>
            <a:pPr>
              <a:defRPr/>
            </a:pPr>
            <a:r>
              <a:rPr lang="en-US" altLang="el-GR" sz="40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ITU-T H.323 Recommendations</a:t>
            </a:r>
            <a:endParaRPr lang="en-US" altLang="el-G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CCB5BA8-25D7-4D25-AE41-F99370A59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altLang="el-GR"/>
              <a:t>H.323 entities</a:t>
            </a:r>
          </a:p>
          <a:p>
            <a:r>
              <a:rPr lang="en-US" altLang="el-GR"/>
              <a:t>Capabilities of H.323 terminals</a:t>
            </a:r>
          </a:p>
          <a:p>
            <a:pPr lvl="1"/>
            <a:r>
              <a:rPr lang="en-US" altLang="el-GR"/>
              <a:t>audio, video, data exchanging and processing</a:t>
            </a:r>
          </a:p>
          <a:p>
            <a:pPr lvl="1"/>
            <a:r>
              <a:rPr lang="en-US" altLang="el-GR"/>
              <a:t>controls issues and device control</a:t>
            </a:r>
          </a:p>
          <a:p>
            <a:r>
              <a:rPr lang="en-US" altLang="el-GR"/>
              <a:t>H.323 Multipoint Conferences</a:t>
            </a:r>
          </a:p>
          <a:p>
            <a:r>
              <a:rPr lang="en-US" altLang="el-GR"/>
              <a:t>Capabilities of the H.323 MCU</a:t>
            </a:r>
          </a:p>
          <a:p>
            <a:r>
              <a:rPr lang="en-US" altLang="el-GR"/>
              <a:t>Control issues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290B4DB-F4C7-4A16-B7C2-B231A2DF0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MP functions</a:t>
            </a:r>
            <a:endParaRPr lang="en-US" altLang="el-GR"/>
          </a:p>
        </p:txBody>
      </p:sp>
      <p:sp>
        <p:nvSpPr>
          <p:cNvPr id="24579" name="Line 3">
            <a:extLst>
              <a:ext uri="{FF2B5EF4-FFF2-40B4-BE49-F238E27FC236}">
                <a16:creationId xmlns:a16="http://schemas.microsoft.com/office/drawing/2014/main" id="{5767718A-47C6-433D-992C-FD6ACC50A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763" y="2401888"/>
            <a:ext cx="0" cy="136366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4580" name="Oval 4">
            <a:extLst>
              <a:ext uri="{FF2B5EF4-FFF2-40B4-BE49-F238E27FC236}">
                <a16:creationId xmlns:a16="http://schemas.microsoft.com/office/drawing/2014/main" id="{CCB6D83A-9AA7-4FE1-A3CF-30CAB74A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13" y="1905000"/>
            <a:ext cx="471487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4581" name="Line 5">
            <a:extLst>
              <a:ext uri="{FF2B5EF4-FFF2-40B4-BE49-F238E27FC236}">
                <a16:creationId xmlns:a16="http://schemas.microsoft.com/office/drawing/2014/main" id="{B4CF8538-3E56-483E-BAFD-ED7E4533D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8338" y="4038600"/>
            <a:ext cx="1766887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4582" name="Line 6">
            <a:extLst>
              <a:ext uri="{FF2B5EF4-FFF2-40B4-BE49-F238E27FC236}">
                <a16:creationId xmlns:a16="http://schemas.microsoft.com/office/drawing/2014/main" id="{F974FE38-131F-42BE-BDEB-FE04C4E00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1350" y="4014788"/>
            <a:ext cx="1296988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86C1E86B-92B0-409A-897C-80F3A09F56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30763" y="4262438"/>
            <a:ext cx="0" cy="13652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4584" name="Oval 8">
            <a:extLst>
              <a:ext uri="{FF2B5EF4-FFF2-40B4-BE49-F238E27FC236}">
                <a16:creationId xmlns:a16="http://schemas.microsoft.com/office/drawing/2014/main" id="{C65D8507-9696-4736-B9FD-8DC86E0E0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13" y="5627688"/>
            <a:ext cx="471487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4585" name="Oval 9">
            <a:extLst>
              <a:ext uri="{FF2B5EF4-FFF2-40B4-BE49-F238E27FC236}">
                <a16:creationId xmlns:a16="http://schemas.microsoft.com/office/drawing/2014/main" id="{0521B24A-3B73-4973-A361-B61EF8574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3765550"/>
            <a:ext cx="469900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24586" name="Group 10">
            <a:extLst>
              <a:ext uri="{FF2B5EF4-FFF2-40B4-BE49-F238E27FC236}">
                <a16:creationId xmlns:a16="http://schemas.microsoft.com/office/drawing/2014/main" id="{4C5421B9-AA3C-461A-96A5-5A32949C93C4}"/>
              </a:ext>
            </a:extLst>
          </p:cNvPr>
          <p:cNvGrpSpPr>
            <a:grpSpLocks/>
          </p:cNvGrpSpPr>
          <p:nvPr/>
        </p:nvGrpSpPr>
        <p:grpSpPr bwMode="auto">
          <a:xfrm>
            <a:off x="4478338" y="3765550"/>
            <a:ext cx="823912" cy="519113"/>
            <a:chOff x="2784" y="1968"/>
            <a:chExt cx="240" cy="200"/>
          </a:xfrm>
        </p:grpSpPr>
        <p:sp>
          <p:nvSpPr>
            <p:cNvPr id="24595" name="Rectangle 11">
              <a:extLst>
                <a:ext uri="{FF2B5EF4-FFF2-40B4-BE49-F238E27FC236}">
                  <a16:creationId xmlns:a16="http://schemas.microsoft.com/office/drawing/2014/main" id="{9E0E28FF-0ED4-4BE2-80BC-C526285AA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40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l-GR" sz="2800" b="1" i="1">
                  <a:solidFill>
                    <a:srgbClr val="FF0000"/>
                  </a:solidFill>
                </a:rPr>
                <a:t>sw</a:t>
              </a:r>
              <a:endParaRPr lang="en-GB" altLang="el-GR" sz="2000" b="1" i="1"/>
            </a:p>
          </p:txBody>
        </p:sp>
        <p:sp>
          <p:nvSpPr>
            <p:cNvPr id="24596" name="Oval 12">
              <a:extLst>
                <a:ext uri="{FF2B5EF4-FFF2-40B4-BE49-F238E27FC236}">
                  <a16:creationId xmlns:a16="http://schemas.microsoft.com/office/drawing/2014/main" id="{26724DD2-A193-44CE-8016-121DCB0C1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2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24587" name="Rectangle 13">
            <a:extLst>
              <a:ext uri="{FF2B5EF4-FFF2-40B4-BE49-F238E27FC236}">
                <a16:creationId xmlns:a16="http://schemas.microsoft.com/office/drawing/2014/main" id="{9785B01B-6C02-41E2-8610-8904AC286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5" y="3270250"/>
            <a:ext cx="1766888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4588" name="Rectangle 14">
            <a:extLst>
              <a:ext uri="{FF2B5EF4-FFF2-40B4-BE49-F238E27FC236}">
                <a16:creationId xmlns:a16="http://schemas.microsoft.com/office/drawing/2014/main" id="{DEF27B3F-6E71-43C9-B58F-0E5039CC7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300" y="4800600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MP@MCU</a:t>
            </a:r>
          </a:p>
        </p:txBody>
      </p:sp>
      <p:sp>
        <p:nvSpPr>
          <p:cNvPr id="24589" name="Oval 15">
            <a:extLst>
              <a:ext uri="{FF2B5EF4-FFF2-40B4-BE49-F238E27FC236}">
                <a16:creationId xmlns:a16="http://schemas.microsoft.com/office/drawing/2014/main" id="{7DFC34A0-CE5A-4225-8143-A14380FC8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3810000"/>
            <a:ext cx="471487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4590" name="Rectangle 31">
            <a:extLst>
              <a:ext uri="{FF2B5EF4-FFF2-40B4-BE49-F238E27FC236}">
                <a16:creationId xmlns:a16="http://schemas.microsoft.com/office/drawing/2014/main" id="{FB94773A-7658-4E09-B372-C0E116A83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8" y="364172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Da  </a:t>
            </a:r>
          </a:p>
        </p:txBody>
      </p:sp>
      <p:sp>
        <p:nvSpPr>
          <p:cNvPr id="24591" name="Rectangle 32">
            <a:extLst>
              <a:ext uri="{FF2B5EF4-FFF2-40B4-BE49-F238E27FC236}">
                <a16:creationId xmlns:a16="http://schemas.microsoft.com/office/drawing/2014/main" id="{14FC79E7-0175-4055-AB05-8CD0BFD7E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251460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Da  </a:t>
            </a:r>
          </a:p>
        </p:txBody>
      </p:sp>
      <p:sp>
        <p:nvSpPr>
          <p:cNvPr id="24592" name="Rectangle 33">
            <a:extLst>
              <a:ext uri="{FF2B5EF4-FFF2-40B4-BE49-F238E27FC236}">
                <a16:creationId xmlns:a16="http://schemas.microsoft.com/office/drawing/2014/main" id="{B9D020A9-6D30-43D7-9759-4F2715FB5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38" y="500697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Da  </a:t>
            </a:r>
          </a:p>
        </p:txBody>
      </p:sp>
      <p:sp>
        <p:nvSpPr>
          <p:cNvPr id="24593" name="Rectangle 34">
            <a:extLst>
              <a:ext uri="{FF2B5EF4-FFF2-40B4-BE49-F238E27FC236}">
                <a16:creationId xmlns:a16="http://schemas.microsoft.com/office/drawing/2014/main" id="{7051711F-A777-459D-BF69-93A195094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425" y="408781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Da  </a:t>
            </a:r>
            <a:endParaRPr lang="en-GB" altLang="el-GR" sz="1200" b="1">
              <a:solidFill>
                <a:srgbClr val="006600"/>
              </a:solidFill>
            </a:endParaRPr>
          </a:p>
        </p:txBody>
      </p:sp>
      <p:sp>
        <p:nvSpPr>
          <p:cNvPr id="24594" name="Text Box 35">
            <a:extLst>
              <a:ext uri="{FF2B5EF4-FFF2-40B4-BE49-F238E27FC236}">
                <a16:creationId xmlns:a16="http://schemas.microsoft.com/office/drawing/2014/main" id="{E8ABF4C7-4B35-4BFC-B2FC-090C6859B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1219200"/>
            <a:ext cx="3733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 i="1"/>
              <a:t>Data distribution function</a:t>
            </a:r>
            <a:endParaRPr lang="el-GR" altLang="el-GR" sz="2000" i="1"/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 i="1"/>
              <a:t> </a:t>
            </a:r>
            <a:endParaRPr lang="el-GR" altLang="el-GR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61EADB8-561B-4B73-887A-5F7EBE830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Control issues performed by MC (H.243</a:t>
            </a:r>
            <a:r>
              <a:rPr lang="en-US" altLang="el-GR" sz="3200"/>
              <a:t>)</a:t>
            </a:r>
            <a:endParaRPr lang="en-US" altLang="el-GR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B517E9B-8C68-4F6E-881D-666F8D9A7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114800"/>
          </a:xfrm>
        </p:spPr>
        <p:txBody>
          <a:bodyPr/>
          <a:lstStyle/>
          <a:p>
            <a:r>
              <a:rPr lang="el-GR" altLang="el-GR"/>
              <a:t>Α. </a:t>
            </a:r>
            <a:r>
              <a:rPr lang="en-US" altLang="el-GR"/>
              <a:t>Automatic video selection mode</a:t>
            </a:r>
          </a:p>
          <a:p>
            <a:r>
              <a:rPr lang="el-GR" altLang="el-GR"/>
              <a:t>Β. </a:t>
            </a:r>
            <a:r>
              <a:rPr lang="en-US" altLang="el-GR"/>
              <a:t>Chair-control mode</a:t>
            </a:r>
          </a:p>
          <a:p>
            <a:pPr lvl="1"/>
            <a:r>
              <a:rPr lang="en-US" altLang="el-GR"/>
              <a:t>video broadcast visualization forcing capability </a:t>
            </a:r>
          </a:p>
          <a:p>
            <a:pPr lvl="1"/>
            <a:r>
              <a:rPr lang="en-US" altLang="el-GR"/>
              <a:t>multipoint visualization</a:t>
            </a:r>
          </a:p>
          <a:p>
            <a:pPr lvl="1"/>
            <a:r>
              <a:rPr lang="en-US" altLang="el-GR"/>
              <a:t>video selection</a:t>
            </a:r>
          </a:p>
          <a:p>
            <a:r>
              <a:rPr lang="en-US" altLang="el-GR"/>
              <a:t>Any terminal can have the chair token</a:t>
            </a:r>
          </a:p>
          <a:p>
            <a:r>
              <a:rPr lang="en-US" altLang="el-GR"/>
              <a:t>Floor control - only in chair-control mode </a:t>
            </a:r>
          </a:p>
          <a:p>
            <a:r>
              <a:rPr lang="en-US" altLang="el-GR"/>
              <a:t>Camera control</a:t>
            </a:r>
          </a:p>
          <a:p>
            <a:endParaRPr lang="en-US" altLang="el-GR"/>
          </a:p>
          <a:p>
            <a:endParaRPr lang="en-US" alt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">
            <a:extLst>
              <a:ext uri="{FF2B5EF4-FFF2-40B4-BE49-F238E27FC236}">
                <a16:creationId xmlns:a16="http://schemas.microsoft.com/office/drawing/2014/main" id="{F1BD42C6-DF68-4661-AAA7-A227137080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1513" y="1868488"/>
            <a:ext cx="0" cy="13636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27" name="Oval 4">
            <a:extLst>
              <a:ext uri="{FF2B5EF4-FFF2-40B4-BE49-F238E27FC236}">
                <a16:creationId xmlns:a16="http://schemas.microsoft.com/office/drawing/2014/main" id="{278DF0F2-EA45-4A5F-B698-A8BCFB0B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1371600"/>
            <a:ext cx="471487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6628" name="Line 5">
            <a:extLst>
              <a:ext uri="{FF2B5EF4-FFF2-40B4-BE49-F238E27FC236}">
                <a16:creationId xmlns:a16="http://schemas.microsoft.com/office/drawing/2014/main" id="{DA79934A-9948-4024-91B6-CDEBC0C04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9088" y="3605213"/>
            <a:ext cx="17668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29" name="Line 6">
            <a:extLst>
              <a:ext uri="{FF2B5EF4-FFF2-40B4-BE49-F238E27FC236}">
                <a16:creationId xmlns:a16="http://schemas.microsoft.com/office/drawing/2014/main" id="{AAC40274-ABD1-48F4-98EE-032B3A6B4A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2100" y="3481388"/>
            <a:ext cx="12969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30" name="Line 7">
            <a:extLst>
              <a:ext uri="{FF2B5EF4-FFF2-40B4-BE49-F238E27FC236}">
                <a16:creationId xmlns:a16="http://schemas.microsoft.com/office/drawing/2014/main" id="{EA6D8993-9A5A-46A5-9FE5-69DA24066D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81513" y="3729038"/>
            <a:ext cx="0" cy="136525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31" name="Oval 8">
            <a:extLst>
              <a:ext uri="{FF2B5EF4-FFF2-40B4-BE49-F238E27FC236}">
                <a16:creationId xmlns:a16="http://schemas.microsoft.com/office/drawing/2014/main" id="{84105696-511D-47EC-80AD-9BF7C795D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5094288"/>
            <a:ext cx="471487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6632" name="Oval 9">
            <a:extLst>
              <a:ext uri="{FF2B5EF4-FFF2-40B4-BE49-F238E27FC236}">
                <a16:creationId xmlns:a16="http://schemas.microsoft.com/office/drawing/2014/main" id="{1D520557-832F-4CD8-88D9-C79CCB82E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357563"/>
            <a:ext cx="469900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26633" name="Group 10">
            <a:extLst>
              <a:ext uri="{FF2B5EF4-FFF2-40B4-BE49-F238E27FC236}">
                <a16:creationId xmlns:a16="http://schemas.microsoft.com/office/drawing/2014/main" id="{C72B457E-492C-4EE7-AEB4-4F345973DA91}"/>
              </a:ext>
            </a:extLst>
          </p:cNvPr>
          <p:cNvGrpSpPr>
            <a:grpSpLocks/>
          </p:cNvGrpSpPr>
          <p:nvPr/>
        </p:nvGrpSpPr>
        <p:grpSpPr bwMode="auto">
          <a:xfrm>
            <a:off x="4129088" y="3232150"/>
            <a:ext cx="823912" cy="519113"/>
            <a:chOff x="2784" y="1968"/>
            <a:chExt cx="240" cy="200"/>
          </a:xfrm>
        </p:grpSpPr>
        <p:sp>
          <p:nvSpPr>
            <p:cNvPr id="26651" name="Rectangle 11">
              <a:extLst>
                <a:ext uri="{FF2B5EF4-FFF2-40B4-BE49-F238E27FC236}">
                  <a16:creationId xmlns:a16="http://schemas.microsoft.com/office/drawing/2014/main" id="{80778536-E0C7-4BCB-9B58-9FA0A8EFD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40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l-GR" sz="2800" b="1" i="1">
                  <a:solidFill>
                    <a:srgbClr val="FF0000"/>
                  </a:solidFill>
                </a:rPr>
                <a:t>sw</a:t>
              </a:r>
              <a:endParaRPr lang="en-GB" altLang="el-GR" sz="2000" b="1" i="1"/>
            </a:p>
          </p:txBody>
        </p:sp>
        <p:sp>
          <p:nvSpPr>
            <p:cNvPr id="26652" name="Oval 12">
              <a:extLst>
                <a:ext uri="{FF2B5EF4-FFF2-40B4-BE49-F238E27FC236}">
                  <a16:creationId xmlns:a16="http://schemas.microsoft.com/office/drawing/2014/main" id="{29DBEBDC-4E0E-4984-AA20-7C70CB875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968"/>
              <a:ext cx="22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26634" name="Rectangle 13">
            <a:extLst>
              <a:ext uri="{FF2B5EF4-FFF2-40B4-BE49-F238E27FC236}">
                <a16:creationId xmlns:a16="http://schemas.microsoft.com/office/drawing/2014/main" id="{A6DB5DCD-4048-4698-A8F5-D00603DA2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25" y="2736850"/>
            <a:ext cx="1766888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6635" name="Rectangle 14">
            <a:extLst>
              <a:ext uri="{FF2B5EF4-FFF2-40B4-BE49-F238E27FC236}">
                <a16:creationId xmlns:a16="http://schemas.microsoft.com/office/drawing/2014/main" id="{CC363AE0-D66B-4FE8-9634-0E55F8D27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4225925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MP@MCU</a:t>
            </a:r>
          </a:p>
        </p:txBody>
      </p:sp>
      <p:sp>
        <p:nvSpPr>
          <p:cNvPr id="26636" name="Oval 15">
            <a:extLst>
              <a:ext uri="{FF2B5EF4-FFF2-40B4-BE49-F238E27FC236}">
                <a16:creationId xmlns:a16="http://schemas.microsoft.com/office/drawing/2014/main" id="{6BDD72C2-3C10-4717-B397-21D3E2A7C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5" y="3357563"/>
            <a:ext cx="471488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6637" name="Rectangle 16">
            <a:extLst>
              <a:ext uri="{FF2B5EF4-FFF2-40B4-BE49-F238E27FC236}">
                <a16:creationId xmlns:a16="http://schemas.microsoft.com/office/drawing/2014/main" id="{8276316C-642D-478D-8D62-87A779FC8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310832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</a:p>
        </p:txBody>
      </p:sp>
      <p:sp>
        <p:nvSpPr>
          <p:cNvPr id="26638" name="Rectangle 17">
            <a:extLst>
              <a:ext uri="{FF2B5EF4-FFF2-40B4-BE49-F238E27FC236}">
                <a16:creationId xmlns:a16="http://schemas.microsoft.com/office/drawing/2014/main" id="{E5EF8BA6-42CE-40DC-855B-170F02186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3" y="198120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</a:p>
        </p:txBody>
      </p:sp>
      <p:sp>
        <p:nvSpPr>
          <p:cNvPr id="26639" name="Rectangle 18">
            <a:extLst>
              <a:ext uri="{FF2B5EF4-FFF2-40B4-BE49-F238E27FC236}">
                <a16:creationId xmlns:a16="http://schemas.microsoft.com/office/drawing/2014/main" id="{B736E7AE-99F6-4DDB-BEA7-1D0D782F1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4465638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</a:p>
        </p:txBody>
      </p:sp>
      <p:sp>
        <p:nvSpPr>
          <p:cNvPr id="26640" name="Rectangle 19">
            <a:extLst>
              <a:ext uri="{FF2B5EF4-FFF2-40B4-BE49-F238E27FC236}">
                <a16:creationId xmlns:a16="http://schemas.microsoft.com/office/drawing/2014/main" id="{937D7635-E7C7-46EC-A6A0-D1E4B6BB3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5" y="365442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FF6600"/>
                </a:solidFill>
              </a:rPr>
              <a:t>Sa  </a:t>
            </a:r>
            <a:endParaRPr lang="en-GB" altLang="el-GR" sz="1200" b="1">
              <a:solidFill>
                <a:srgbClr val="FF6600"/>
              </a:solidFill>
            </a:endParaRPr>
          </a:p>
        </p:txBody>
      </p:sp>
      <p:sp>
        <p:nvSpPr>
          <p:cNvPr id="26641" name="Line 21">
            <a:extLst>
              <a:ext uri="{FF2B5EF4-FFF2-40B4-BE49-F238E27FC236}">
                <a16:creationId xmlns:a16="http://schemas.microsoft.com/office/drawing/2014/main" id="{AB4A7F91-F388-4D14-8400-655870EBF5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2100" y="3729038"/>
            <a:ext cx="1296988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42" name="Rectangle 22">
            <a:extLst>
              <a:ext uri="{FF2B5EF4-FFF2-40B4-BE49-F238E27FC236}">
                <a16:creationId xmlns:a16="http://schemas.microsoft.com/office/drawing/2014/main" id="{7E2ABCE3-4BF5-4BBA-8503-04D7738E3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377825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FF00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6643" name="Line 23">
            <a:extLst>
              <a:ext uri="{FF2B5EF4-FFF2-40B4-BE49-F238E27FC236}">
                <a16:creationId xmlns:a16="http://schemas.microsoft.com/office/drawing/2014/main" id="{DA978780-FD93-458A-92C8-B42A28500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4038" y="1868488"/>
            <a:ext cx="0" cy="136366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44" name="Rectangle 24">
            <a:extLst>
              <a:ext uri="{FF2B5EF4-FFF2-40B4-BE49-F238E27FC236}">
                <a16:creationId xmlns:a16="http://schemas.microsoft.com/office/drawing/2014/main" id="{70BCF539-2E1B-4D83-824E-17CAED721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3" y="2116138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FF00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6645" name="Line 25">
            <a:extLst>
              <a:ext uri="{FF2B5EF4-FFF2-40B4-BE49-F238E27FC236}">
                <a16:creationId xmlns:a16="http://schemas.microsoft.com/office/drawing/2014/main" id="{346AF605-B464-4ADC-AD09-AFB7AD2A62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86263" y="3729038"/>
            <a:ext cx="0" cy="1365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646" name="Rectangle 26">
            <a:extLst>
              <a:ext uri="{FF2B5EF4-FFF2-40B4-BE49-F238E27FC236}">
                <a16:creationId xmlns:a16="http://schemas.microsoft.com/office/drawing/2014/main" id="{E6899B20-26D9-4945-91D2-58DF2F93C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448175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Sd  </a:t>
            </a:r>
          </a:p>
        </p:txBody>
      </p:sp>
      <p:sp>
        <p:nvSpPr>
          <p:cNvPr id="26647" name="Rectangle 27">
            <a:extLst>
              <a:ext uri="{FF2B5EF4-FFF2-40B4-BE49-F238E27FC236}">
                <a16:creationId xmlns:a16="http://schemas.microsoft.com/office/drawing/2014/main" id="{3FF236EC-3105-4844-A121-74EBAEFF3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31369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Sc  </a:t>
            </a:r>
          </a:p>
        </p:txBody>
      </p:sp>
      <p:sp>
        <p:nvSpPr>
          <p:cNvPr id="26648" name="Line 28">
            <a:extLst>
              <a:ext uri="{FF2B5EF4-FFF2-40B4-BE49-F238E27FC236}">
                <a16:creationId xmlns:a16="http://schemas.microsoft.com/office/drawing/2014/main" id="{8CD97405-6F67-4C9A-BCE3-550410DE5A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26013" y="3455988"/>
            <a:ext cx="984250" cy="1587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6045" name="Text Box 29">
            <a:extLst>
              <a:ext uri="{FF2B5EF4-FFF2-40B4-BE49-F238E27FC236}">
                <a16:creationId xmlns:a16="http://schemas.microsoft.com/office/drawing/2014/main" id="{92F1B68B-47B7-4BD1-B3E7-1D9BA45BF07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Automatic video switching mode </a:t>
            </a:r>
            <a:br>
              <a:rPr lang="el-GR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l-GR" altLang="el-GR" sz="4000" i="1"/>
              <a:t> </a:t>
            </a:r>
            <a:endParaRPr lang="el-GR" altLang="el-GR" sz="4000"/>
          </a:p>
        </p:txBody>
      </p:sp>
      <p:sp>
        <p:nvSpPr>
          <p:cNvPr id="26650" name="Text Box 30">
            <a:extLst>
              <a:ext uri="{FF2B5EF4-FFF2-40B4-BE49-F238E27FC236}">
                <a16:creationId xmlns:a16="http://schemas.microsoft.com/office/drawing/2014/main" id="{D49DC8E9-0836-41DF-AC99-0F0CFAABC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907088"/>
            <a:ext cx="606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2400"/>
              <a:t>The selection mechanism is voice-activated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B39034D-6F82-4B75-9208-BB0C5D6EB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CC - Video broadcast (VCB)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2697A048-A137-4319-A6F0-ED80F7CA2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114800"/>
          </a:xfrm>
        </p:spPr>
        <p:txBody>
          <a:bodyPr/>
          <a:lstStyle/>
          <a:p>
            <a:r>
              <a:rPr lang="en-US" altLang="el-GR" sz="2400"/>
              <a:t>To determine which one of the available video streams will be transmitted to all terminals, except chairman’s </a:t>
            </a:r>
          </a:p>
        </p:txBody>
      </p:sp>
      <p:sp>
        <p:nvSpPr>
          <p:cNvPr id="27652" name="Line 5">
            <a:extLst>
              <a:ext uri="{FF2B5EF4-FFF2-40B4-BE49-F238E27FC236}">
                <a16:creationId xmlns:a16="http://schemas.microsoft.com/office/drawing/2014/main" id="{929DB948-FDCF-4664-AF34-B9BA0E71F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0700" y="2678113"/>
            <a:ext cx="0" cy="1363662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53" name="Oval 6">
            <a:extLst>
              <a:ext uri="{FF2B5EF4-FFF2-40B4-BE49-F238E27FC236}">
                <a16:creationId xmlns:a16="http://schemas.microsoft.com/office/drawing/2014/main" id="{8054C9D6-139C-44A6-8944-659631E5C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2181225"/>
            <a:ext cx="471488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7654" name="Line 7">
            <a:extLst>
              <a:ext uri="{FF2B5EF4-FFF2-40B4-BE49-F238E27FC236}">
                <a16:creationId xmlns:a16="http://schemas.microsoft.com/office/drawing/2014/main" id="{14DC28D5-A6D7-4641-A806-0AB440A8A4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1288" y="4414838"/>
            <a:ext cx="1177925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Line 8">
            <a:extLst>
              <a:ext uri="{FF2B5EF4-FFF2-40B4-BE49-F238E27FC236}">
                <a16:creationId xmlns:a16="http://schemas.microsoft.com/office/drawing/2014/main" id="{6F754813-B9D6-4153-B316-ECDE6DC759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0700" y="4538663"/>
            <a:ext cx="0" cy="1365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56" name="Oval 9">
            <a:extLst>
              <a:ext uri="{FF2B5EF4-FFF2-40B4-BE49-F238E27FC236}">
                <a16:creationId xmlns:a16="http://schemas.microsoft.com/office/drawing/2014/main" id="{2705B841-76C2-455C-BCF0-958214F8B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59039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7657" name="Oval 10">
            <a:extLst>
              <a:ext uri="{FF2B5EF4-FFF2-40B4-BE49-F238E27FC236}">
                <a16:creationId xmlns:a16="http://schemas.microsoft.com/office/drawing/2014/main" id="{ECA1E6BE-2903-4102-8E79-A05258783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67188"/>
            <a:ext cx="471488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7658" name="Rectangle 14">
            <a:extLst>
              <a:ext uri="{FF2B5EF4-FFF2-40B4-BE49-F238E27FC236}">
                <a16:creationId xmlns:a16="http://schemas.microsoft.com/office/drawing/2014/main" id="{6DEFAECC-3B36-4E10-B821-70B88B1A3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3546475"/>
            <a:ext cx="1981200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7659" name="Oval 15">
            <a:extLst>
              <a:ext uri="{FF2B5EF4-FFF2-40B4-BE49-F238E27FC236}">
                <a16:creationId xmlns:a16="http://schemas.microsoft.com/office/drawing/2014/main" id="{8E3E2D57-4F36-4B63-9AA8-A5128C82A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3" y="4167188"/>
            <a:ext cx="471487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7660" name="Line 16">
            <a:extLst>
              <a:ext uri="{FF2B5EF4-FFF2-40B4-BE49-F238E27FC236}">
                <a16:creationId xmlns:a16="http://schemas.microsoft.com/office/drawing/2014/main" id="{FB077110-ED49-48FE-9570-6803DF067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8175" y="2678113"/>
            <a:ext cx="0" cy="13636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7">
            <a:extLst>
              <a:ext uri="{FF2B5EF4-FFF2-40B4-BE49-F238E27FC236}">
                <a16:creationId xmlns:a16="http://schemas.microsoft.com/office/drawing/2014/main" id="{39CB8291-57BE-4545-92A4-4752DECCA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7238" y="4167188"/>
            <a:ext cx="1295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Line 19">
            <a:extLst>
              <a:ext uri="{FF2B5EF4-FFF2-40B4-BE49-F238E27FC236}">
                <a16:creationId xmlns:a16="http://schemas.microsoft.com/office/drawing/2014/main" id="{7EBCF54E-C69F-4C2E-AF32-2C351C27E0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8175" y="4587875"/>
            <a:ext cx="0" cy="13652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Rectangle 20">
            <a:extLst>
              <a:ext uri="{FF2B5EF4-FFF2-40B4-BE49-F238E27FC236}">
                <a16:creationId xmlns:a16="http://schemas.microsoft.com/office/drawing/2014/main" id="{D25EEF38-B6A8-47A2-9F88-751A275A9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388" y="391795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 </a:t>
            </a:r>
          </a:p>
        </p:txBody>
      </p:sp>
      <p:sp>
        <p:nvSpPr>
          <p:cNvPr id="27664" name="Rectangle 21">
            <a:extLst>
              <a:ext uri="{FF2B5EF4-FFF2-40B4-BE49-F238E27FC236}">
                <a16:creationId xmlns:a16="http://schemas.microsoft.com/office/drawing/2014/main" id="{AE060C76-1D9D-4BCD-B643-A19DE13C1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488" y="2801938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27665" name="Rectangle 22">
            <a:extLst>
              <a:ext uri="{FF2B5EF4-FFF2-40B4-BE49-F238E27FC236}">
                <a16:creationId xmlns:a16="http://schemas.microsoft.com/office/drawing/2014/main" id="{B44CFC68-56C5-4CC9-8F95-45FF859D8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5" y="515937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Sd  </a:t>
            </a:r>
          </a:p>
        </p:txBody>
      </p:sp>
      <p:sp>
        <p:nvSpPr>
          <p:cNvPr id="27666" name="Rectangle 23">
            <a:extLst>
              <a:ext uri="{FF2B5EF4-FFF2-40B4-BE49-F238E27FC236}">
                <a16:creationId xmlns:a16="http://schemas.microsoft.com/office/drawing/2014/main" id="{A798BD47-18AC-4087-9E13-A2B795ED7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446722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Sc  </a:t>
            </a:r>
          </a:p>
        </p:txBody>
      </p:sp>
      <p:sp>
        <p:nvSpPr>
          <p:cNvPr id="27667" name="Rectangle 24">
            <a:extLst>
              <a:ext uri="{FF2B5EF4-FFF2-40B4-BE49-F238E27FC236}">
                <a16:creationId xmlns:a16="http://schemas.microsoft.com/office/drawing/2014/main" id="{D52512DD-C659-4DF2-BDBF-3D0E0C5EA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581400"/>
            <a:ext cx="155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MCU</a:t>
            </a:r>
          </a:p>
        </p:txBody>
      </p:sp>
      <p:sp>
        <p:nvSpPr>
          <p:cNvPr id="27668" name="Line 25">
            <a:extLst>
              <a:ext uri="{FF2B5EF4-FFF2-40B4-BE49-F238E27FC236}">
                <a16:creationId xmlns:a16="http://schemas.microsoft.com/office/drawing/2014/main" id="{2578105B-ECDF-46B1-B0F2-9F39AA8C3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4414838"/>
            <a:ext cx="1101725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7669" name="Rectangle 26">
            <a:extLst>
              <a:ext uri="{FF2B5EF4-FFF2-40B4-BE49-F238E27FC236}">
                <a16:creationId xmlns:a16="http://schemas.microsoft.com/office/drawing/2014/main" id="{48B88027-D551-48C8-9116-C54FB1B3C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724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 i="1">
                <a:solidFill>
                  <a:schemeClr val="tx2"/>
                </a:solidFill>
              </a:rPr>
              <a:t>VCB Sb  </a:t>
            </a:r>
            <a:endParaRPr lang="en-GB" altLang="el-GR" sz="2000" b="1" i="1">
              <a:solidFill>
                <a:srgbClr val="006600"/>
              </a:solidFill>
            </a:endParaRPr>
          </a:p>
        </p:txBody>
      </p:sp>
      <p:sp>
        <p:nvSpPr>
          <p:cNvPr id="27670" name="Rectangle 27">
            <a:extLst>
              <a:ext uri="{FF2B5EF4-FFF2-40B4-BE49-F238E27FC236}">
                <a16:creationId xmlns:a16="http://schemas.microsoft.com/office/drawing/2014/main" id="{7105342B-85B7-41C0-B1F6-F19871751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100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27671" name="Rectangle 28">
            <a:extLst>
              <a:ext uri="{FF2B5EF4-FFF2-40B4-BE49-F238E27FC236}">
                <a16:creationId xmlns:a16="http://schemas.microsoft.com/office/drawing/2014/main" id="{153B9FB2-08AD-40B1-905F-C191F18CE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263" y="541020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Sb</a:t>
            </a:r>
            <a:r>
              <a:rPr lang="en-GB" altLang="el-GR" sz="2000" b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27672" name="Line 29">
            <a:extLst>
              <a:ext uri="{FF2B5EF4-FFF2-40B4-BE49-F238E27FC236}">
                <a16:creationId xmlns:a16="http://schemas.microsoft.com/office/drawing/2014/main" id="{ACB0C221-FA79-4DDF-A1B6-04964C621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648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7673" name="Group 30">
            <a:extLst>
              <a:ext uri="{FF2B5EF4-FFF2-40B4-BE49-F238E27FC236}">
                <a16:creationId xmlns:a16="http://schemas.microsoft.com/office/drawing/2014/main" id="{D7C26180-2F59-4A06-9B6A-505D5BBB1F86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572000"/>
            <a:ext cx="587375" cy="396875"/>
            <a:chOff x="1200" y="2544"/>
            <a:chExt cx="476" cy="300"/>
          </a:xfrm>
        </p:grpSpPr>
        <p:sp>
          <p:nvSpPr>
            <p:cNvPr id="48159" name="Oval 31">
              <a:extLst>
                <a:ext uri="{FF2B5EF4-FFF2-40B4-BE49-F238E27FC236}">
                  <a16:creationId xmlns:a16="http://schemas.microsoft.com/office/drawing/2014/main" id="{7C3A150E-337A-46D9-9D77-78B309439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8160" name="Text Box 32">
              <a:extLst>
                <a:ext uri="{FF2B5EF4-FFF2-40B4-BE49-F238E27FC236}">
                  <a16:creationId xmlns:a16="http://schemas.microsoft.com/office/drawing/2014/main" id="{648872B2-0BD9-4F84-A8C8-0C5976FFD9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9" y="2567"/>
              <a:ext cx="437" cy="27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l-GR" sz="18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grpSp>
        <p:nvGrpSpPr>
          <p:cNvPr id="27674" name="Group 33">
            <a:extLst>
              <a:ext uri="{FF2B5EF4-FFF2-40B4-BE49-F238E27FC236}">
                <a16:creationId xmlns:a16="http://schemas.microsoft.com/office/drawing/2014/main" id="{7B4B5E66-BCC3-4F6F-8CE5-425AC812B939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114800"/>
            <a:ext cx="685800" cy="457200"/>
            <a:chOff x="1200" y="2544"/>
            <a:chExt cx="432" cy="288"/>
          </a:xfrm>
        </p:grpSpPr>
        <p:sp>
          <p:nvSpPr>
            <p:cNvPr id="48162" name="Oval 34">
              <a:extLst>
                <a:ext uri="{FF2B5EF4-FFF2-40B4-BE49-F238E27FC236}">
                  <a16:creationId xmlns:a16="http://schemas.microsoft.com/office/drawing/2014/main" id="{C6C39207-CF62-485C-86F6-71BCEB573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8163" name="Text Box 35">
              <a:extLst>
                <a:ext uri="{FF2B5EF4-FFF2-40B4-BE49-F238E27FC236}">
                  <a16:creationId xmlns:a16="http://schemas.microsoft.com/office/drawing/2014/main" id="{BA6CB32E-3194-4291-96E8-29D97AB50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  <p:sp>
        <p:nvSpPr>
          <p:cNvPr id="27675" name="Rectangle 36">
            <a:extLst>
              <a:ext uri="{FF2B5EF4-FFF2-40B4-BE49-F238E27FC236}">
                <a16:creationId xmlns:a16="http://schemas.microsoft.com/office/drawing/2014/main" id="{EC1C2EF2-3367-4ACE-A34F-D8EB95E63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59250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Chair-control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 terminal</a:t>
            </a:r>
            <a:endParaRPr lang="en-US" altLang="el-GR" sz="1800">
              <a:latin typeface="Times New Roman" panose="02020603050405020304" pitchFamily="18" charset="0"/>
            </a:endParaRPr>
          </a:p>
        </p:txBody>
      </p:sp>
      <p:sp>
        <p:nvSpPr>
          <p:cNvPr id="27676" name="Line 38">
            <a:extLst>
              <a:ext uri="{FF2B5EF4-FFF2-40B4-BE49-F238E27FC236}">
                <a16:creationId xmlns:a16="http://schemas.microsoft.com/office/drawing/2014/main" id="{D1DB546D-0214-49B5-98EE-F5990641EE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2725" y="4538663"/>
            <a:ext cx="73025" cy="63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61CE15E-C23C-487A-BDFA-143CAC10E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CC - Video select (VCS)</a:t>
            </a:r>
            <a:endParaRPr lang="en-US" altLang="el-GR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3C3982E-7D48-48ED-AED0-87B34A4A5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114800"/>
          </a:xfrm>
        </p:spPr>
        <p:txBody>
          <a:bodyPr/>
          <a:lstStyle/>
          <a:p>
            <a:r>
              <a:rPr lang="en-US" altLang="el-GR" sz="2400"/>
              <a:t>To determine which video stream will be transmitted to chairman’s terminal </a:t>
            </a:r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9E0F0214-EFE5-4DE5-8214-21FB36C22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0700" y="2678113"/>
            <a:ext cx="0" cy="13636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8677" name="Oval 5">
            <a:extLst>
              <a:ext uri="{FF2B5EF4-FFF2-40B4-BE49-F238E27FC236}">
                <a16:creationId xmlns:a16="http://schemas.microsoft.com/office/drawing/2014/main" id="{862767B6-7CA1-4A99-8B88-EE519816C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2181225"/>
            <a:ext cx="471488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8678" name="Line 6">
            <a:extLst>
              <a:ext uri="{FF2B5EF4-FFF2-40B4-BE49-F238E27FC236}">
                <a16:creationId xmlns:a16="http://schemas.microsoft.com/office/drawing/2014/main" id="{44159D26-28B5-4918-908C-EE462E4698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1288" y="4414838"/>
            <a:ext cx="1177925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6ED852F2-65BD-4FB9-A715-6C88E7BB27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0700" y="4538663"/>
            <a:ext cx="0" cy="1365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8680" name="Oval 8">
            <a:extLst>
              <a:ext uri="{FF2B5EF4-FFF2-40B4-BE49-F238E27FC236}">
                <a16:creationId xmlns:a16="http://schemas.microsoft.com/office/drawing/2014/main" id="{47F65D4B-68A4-4139-BEC7-B8F7EE294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59039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8681" name="Oval 9">
            <a:extLst>
              <a:ext uri="{FF2B5EF4-FFF2-40B4-BE49-F238E27FC236}">
                <a16:creationId xmlns:a16="http://schemas.microsoft.com/office/drawing/2014/main" id="{34002119-F150-43BF-9BA4-C898241D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67188"/>
            <a:ext cx="471488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8682" name="Rectangle 13">
            <a:extLst>
              <a:ext uri="{FF2B5EF4-FFF2-40B4-BE49-F238E27FC236}">
                <a16:creationId xmlns:a16="http://schemas.microsoft.com/office/drawing/2014/main" id="{F3C0F29D-86AA-462E-A6A0-C9BDD99F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3546475"/>
            <a:ext cx="1717675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8683" name="Oval 14">
            <a:extLst>
              <a:ext uri="{FF2B5EF4-FFF2-40B4-BE49-F238E27FC236}">
                <a16:creationId xmlns:a16="http://schemas.microsoft.com/office/drawing/2014/main" id="{39F4DD40-A55F-454B-B630-0386F0DF0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3" y="4167188"/>
            <a:ext cx="471487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8684" name="Line 16">
            <a:extLst>
              <a:ext uri="{FF2B5EF4-FFF2-40B4-BE49-F238E27FC236}">
                <a16:creationId xmlns:a16="http://schemas.microsoft.com/office/drawing/2014/main" id="{536B2E73-481B-42C8-8CCB-C4ED7CCEB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191000"/>
            <a:ext cx="1371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8685" name="Rectangle 18">
            <a:extLst>
              <a:ext uri="{FF2B5EF4-FFF2-40B4-BE49-F238E27FC236}">
                <a16:creationId xmlns:a16="http://schemas.microsoft.com/office/drawing/2014/main" id="{7DD864FA-E94C-4109-918B-947DAC522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148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Sa  </a:t>
            </a:r>
          </a:p>
        </p:txBody>
      </p:sp>
      <p:sp>
        <p:nvSpPr>
          <p:cNvPr id="28686" name="Rectangle 19">
            <a:extLst>
              <a:ext uri="{FF2B5EF4-FFF2-40B4-BE49-F238E27FC236}">
                <a16:creationId xmlns:a16="http://schemas.microsoft.com/office/drawing/2014/main" id="{1BFD7115-93E1-4656-A96C-722D9BEDB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488" y="2801938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Sb </a:t>
            </a:r>
          </a:p>
        </p:txBody>
      </p:sp>
      <p:sp>
        <p:nvSpPr>
          <p:cNvPr id="28687" name="Rectangle 20">
            <a:extLst>
              <a:ext uri="{FF2B5EF4-FFF2-40B4-BE49-F238E27FC236}">
                <a16:creationId xmlns:a16="http://schemas.microsoft.com/office/drawing/2014/main" id="{05910285-7143-4A01-9E3F-EA6190FC3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5" y="515937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Sd  </a:t>
            </a:r>
          </a:p>
        </p:txBody>
      </p:sp>
      <p:sp>
        <p:nvSpPr>
          <p:cNvPr id="28688" name="Rectangle 21">
            <a:extLst>
              <a:ext uri="{FF2B5EF4-FFF2-40B4-BE49-F238E27FC236}">
                <a16:creationId xmlns:a16="http://schemas.microsoft.com/office/drawing/2014/main" id="{16138F6B-8EB2-47F9-A60D-7C787268D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44958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Sc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8689" name="Rectangle 22">
            <a:extLst>
              <a:ext uri="{FF2B5EF4-FFF2-40B4-BE49-F238E27FC236}">
                <a16:creationId xmlns:a16="http://schemas.microsoft.com/office/drawing/2014/main" id="{F8BF7A49-FEAB-4714-B344-7C26B9F53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155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MCU</a:t>
            </a:r>
          </a:p>
        </p:txBody>
      </p:sp>
      <p:sp>
        <p:nvSpPr>
          <p:cNvPr id="28690" name="Line 23">
            <a:extLst>
              <a:ext uri="{FF2B5EF4-FFF2-40B4-BE49-F238E27FC236}">
                <a16:creationId xmlns:a16="http://schemas.microsoft.com/office/drawing/2014/main" id="{FE0C48A7-1D2E-476F-A665-3AD7E33D8B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4414838"/>
            <a:ext cx="1101725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8691" name="Rectangle 24">
            <a:extLst>
              <a:ext uri="{FF2B5EF4-FFF2-40B4-BE49-F238E27FC236}">
                <a16:creationId xmlns:a16="http://schemas.microsoft.com/office/drawing/2014/main" id="{6556B125-8232-407F-B043-6935D1615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006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 i="1">
                <a:solidFill>
                  <a:schemeClr val="tx2"/>
                </a:solidFill>
              </a:rPr>
              <a:t>VCS Sc  </a:t>
            </a:r>
            <a:endParaRPr lang="en-GB" altLang="el-GR" sz="2000" b="1" i="1">
              <a:solidFill>
                <a:srgbClr val="006600"/>
              </a:solidFill>
            </a:endParaRPr>
          </a:p>
        </p:txBody>
      </p:sp>
      <p:sp>
        <p:nvSpPr>
          <p:cNvPr id="28692" name="Line 25">
            <a:extLst>
              <a:ext uri="{FF2B5EF4-FFF2-40B4-BE49-F238E27FC236}">
                <a16:creationId xmlns:a16="http://schemas.microsoft.com/office/drawing/2014/main" id="{442FFE52-ECBA-4884-A46A-33D14A4DE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6482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8693" name="Rectangle 27">
            <a:extLst>
              <a:ext uri="{FF2B5EF4-FFF2-40B4-BE49-F238E27FC236}">
                <a16:creationId xmlns:a16="http://schemas.microsoft.com/office/drawing/2014/main" id="{0AF46D54-04D6-4043-A248-3F780ED1C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7338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Sc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grpSp>
        <p:nvGrpSpPr>
          <p:cNvPr id="28694" name="Group 28">
            <a:extLst>
              <a:ext uri="{FF2B5EF4-FFF2-40B4-BE49-F238E27FC236}">
                <a16:creationId xmlns:a16="http://schemas.microsoft.com/office/drawing/2014/main" id="{423C6943-B9B0-4DCE-A61F-FECCBC993712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572000"/>
            <a:ext cx="587375" cy="396875"/>
            <a:chOff x="1200" y="2544"/>
            <a:chExt cx="476" cy="300"/>
          </a:xfrm>
        </p:grpSpPr>
        <p:sp>
          <p:nvSpPr>
            <p:cNvPr id="51229" name="Oval 29">
              <a:extLst>
                <a:ext uri="{FF2B5EF4-FFF2-40B4-BE49-F238E27FC236}">
                  <a16:creationId xmlns:a16="http://schemas.microsoft.com/office/drawing/2014/main" id="{54E2BBFB-E82C-4541-B596-DDEF2258B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30" name="Text Box 30">
              <a:extLst>
                <a:ext uri="{FF2B5EF4-FFF2-40B4-BE49-F238E27FC236}">
                  <a16:creationId xmlns:a16="http://schemas.microsoft.com/office/drawing/2014/main" id="{71B32171-8E16-4280-A0AA-4832A3E63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9" y="2567"/>
              <a:ext cx="437" cy="27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l-GR" sz="18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grpSp>
        <p:nvGrpSpPr>
          <p:cNvPr id="28695" name="Group 31">
            <a:extLst>
              <a:ext uri="{FF2B5EF4-FFF2-40B4-BE49-F238E27FC236}">
                <a16:creationId xmlns:a16="http://schemas.microsoft.com/office/drawing/2014/main" id="{20EF42F9-9637-4C44-BF07-AB59D8C7C166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114800"/>
            <a:ext cx="685800" cy="457200"/>
            <a:chOff x="1200" y="2544"/>
            <a:chExt cx="432" cy="288"/>
          </a:xfrm>
        </p:grpSpPr>
        <p:sp>
          <p:nvSpPr>
            <p:cNvPr id="51232" name="Oval 32">
              <a:extLst>
                <a:ext uri="{FF2B5EF4-FFF2-40B4-BE49-F238E27FC236}">
                  <a16:creationId xmlns:a16="http://schemas.microsoft.com/office/drawing/2014/main" id="{01A5AC1E-BECC-41D9-B87E-7BB4549D4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33" name="Text Box 33">
              <a:extLst>
                <a:ext uri="{FF2B5EF4-FFF2-40B4-BE49-F238E27FC236}">
                  <a16:creationId xmlns:a16="http://schemas.microsoft.com/office/drawing/2014/main" id="{7144D493-33A0-418A-BD47-1E013EDC3B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43F8A5B-87B6-4DB7-8117-554183C3F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CC - Multipoint visualization (MCV)</a:t>
            </a:r>
            <a:endParaRPr lang="en-US" altLang="el-GR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EADB81C-20F8-4950-B78E-27008A770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114800"/>
          </a:xfrm>
        </p:spPr>
        <p:txBody>
          <a:bodyPr/>
          <a:lstStyle/>
          <a:p>
            <a:r>
              <a:rPr lang="en-US" altLang="el-GR" sz="2400"/>
              <a:t>To broadcast chairman’s terminal video to all participants  </a:t>
            </a:r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B5A99FE4-6A6B-41D1-B78D-27F18B633C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0700" y="2678113"/>
            <a:ext cx="0" cy="13636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01" name="Oval 5">
            <a:extLst>
              <a:ext uri="{FF2B5EF4-FFF2-40B4-BE49-F238E27FC236}">
                <a16:creationId xmlns:a16="http://schemas.microsoft.com/office/drawing/2014/main" id="{051F3B82-5FEF-4543-BF43-EB1FA5294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2181225"/>
            <a:ext cx="471488" cy="496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66A39BEF-AA7F-4C9D-97D4-97EC8918FE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1288" y="4414838"/>
            <a:ext cx="11779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296B3F47-6C80-44F4-A3CC-6A0BCE1BD9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0700" y="4538663"/>
            <a:ext cx="0" cy="1365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04" name="Oval 8">
            <a:extLst>
              <a:ext uri="{FF2B5EF4-FFF2-40B4-BE49-F238E27FC236}">
                <a16:creationId xmlns:a16="http://schemas.microsoft.com/office/drawing/2014/main" id="{F2EA5304-E36A-4940-A175-65E99441D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59039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9705" name="Oval 9">
            <a:extLst>
              <a:ext uri="{FF2B5EF4-FFF2-40B4-BE49-F238E27FC236}">
                <a16:creationId xmlns:a16="http://schemas.microsoft.com/office/drawing/2014/main" id="{AC30933E-0DDA-4771-8B41-4C8A637E1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67188"/>
            <a:ext cx="471488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9706" name="Rectangle 13">
            <a:extLst>
              <a:ext uri="{FF2B5EF4-FFF2-40B4-BE49-F238E27FC236}">
                <a16:creationId xmlns:a16="http://schemas.microsoft.com/office/drawing/2014/main" id="{00A2B0CC-0108-4AAB-95CE-37A9E947C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3546475"/>
            <a:ext cx="1981200" cy="14890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9707" name="Oval 14">
            <a:extLst>
              <a:ext uri="{FF2B5EF4-FFF2-40B4-BE49-F238E27FC236}">
                <a16:creationId xmlns:a16="http://schemas.microsoft.com/office/drawing/2014/main" id="{CB555DE2-1509-46D6-9DF5-F3A4A4FFA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3" y="4167188"/>
            <a:ext cx="471487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29708" name="Line 15">
            <a:extLst>
              <a:ext uri="{FF2B5EF4-FFF2-40B4-BE49-F238E27FC236}">
                <a16:creationId xmlns:a16="http://schemas.microsoft.com/office/drawing/2014/main" id="{04F2FC6F-9441-4A34-8119-0078E4ACB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8175" y="2678113"/>
            <a:ext cx="0" cy="13636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09" name="Line 16">
            <a:extLst>
              <a:ext uri="{FF2B5EF4-FFF2-40B4-BE49-F238E27FC236}">
                <a16:creationId xmlns:a16="http://schemas.microsoft.com/office/drawing/2014/main" id="{48045761-A923-4297-9DC2-F9FD4DFE2D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7238" y="4167188"/>
            <a:ext cx="1295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10" name="Line 17">
            <a:extLst>
              <a:ext uri="{FF2B5EF4-FFF2-40B4-BE49-F238E27FC236}">
                <a16:creationId xmlns:a16="http://schemas.microsoft.com/office/drawing/2014/main" id="{B5241AD6-63AB-4363-B85F-CD8CABE7AC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8175" y="4587875"/>
            <a:ext cx="0" cy="13652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11" name="Rectangle 18">
            <a:extLst>
              <a:ext uri="{FF2B5EF4-FFF2-40B4-BE49-F238E27FC236}">
                <a16:creationId xmlns:a16="http://schemas.microsoft.com/office/drawing/2014/main" id="{B848DFF0-5F27-4BA3-838F-D9673F871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388" y="3917950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Sa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9712" name="Rectangle 19">
            <a:extLst>
              <a:ext uri="{FF2B5EF4-FFF2-40B4-BE49-F238E27FC236}">
                <a16:creationId xmlns:a16="http://schemas.microsoft.com/office/drawing/2014/main" id="{B2B12307-33D5-4D15-8656-8CC3AE2F0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488" y="2801938"/>
            <a:ext cx="795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Sb </a:t>
            </a:r>
          </a:p>
        </p:txBody>
      </p:sp>
      <p:sp>
        <p:nvSpPr>
          <p:cNvPr id="29713" name="Rectangle 20">
            <a:extLst>
              <a:ext uri="{FF2B5EF4-FFF2-40B4-BE49-F238E27FC236}">
                <a16:creationId xmlns:a16="http://schemas.microsoft.com/office/drawing/2014/main" id="{17AFC99E-64EF-4F05-9E2C-43D0EED24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5" y="515937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Sd  </a:t>
            </a:r>
          </a:p>
        </p:txBody>
      </p:sp>
      <p:sp>
        <p:nvSpPr>
          <p:cNvPr id="29714" name="Rectangle 21">
            <a:extLst>
              <a:ext uri="{FF2B5EF4-FFF2-40B4-BE49-F238E27FC236}">
                <a16:creationId xmlns:a16="http://schemas.microsoft.com/office/drawing/2014/main" id="{FFADEB56-4691-4943-8919-6AD47434A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4467225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6600"/>
                </a:solidFill>
              </a:rPr>
              <a:t>Sc  </a:t>
            </a:r>
          </a:p>
        </p:txBody>
      </p:sp>
      <p:sp>
        <p:nvSpPr>
          <p:cNvPr id="29715" name="Rectangle 22">
            <a:extLst>
              <a:ext uri="{FF2B5EF4-FFF2-40B4-BE49-F238E27FC236}">
                <a16:creationId xmlns:a16="http://schemas.microsoft.com/office/drawing/2014/main" id="{BC5367A0-8EC2-422A-9BFA-64F7EBCFC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81400"/>
            <a:ext cx="155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MCU</a:t>
            </a:r>
          </a:p>
        </p:txBody>
      </p:sp>
      <p:sp>
        <p:nvSpPr>
          <p:cNvPr id="29716" name="Line 23">
            <a:extLst>
              <a:ext uri="{FF2B5EF4-FFF2-40B4-BE49-F238E27FC236}">
                <a16:creationId xmlns:a16="http://schemas.microsoft.com/office/drawing/2014/main" id="{31DC7F50-B46C-47FA-96BC-1D7D66EC1F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4414838"/>
            <a:ext cx="1101725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9717" name="Rectangle 24">
            <a:extLst>
              <a:ext uri="{FF2B5EF4-FFF2-40B4-BE49-F238E27FC236}">
                <a16:creationId xmlns:a16="http://schemas.microsoft.com/office/drawing/2014/main" id="{EFAD8CA1-E63F-4A39-A28B-5BFCAB4EB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6482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 i="1">
                <a:solidFill>
                  <a:schemeClr val="tx2"/>
                </a:solidFill>
              </a:rPr>
              <a:t>MCV  </a:t>
            </a:r>
            <a:endParaRPr lang="en-GB" altLang="el-GR" sz="2000" b="1" i="1">
              <a:solidFill>
                <a:srgbClr val="006600"/>
              </a:solidFill>
            </a:endParaRPr>
          </a:p>
        </p:txBody>
      </p:sp>
      <p:sp>
        <p:nvSpPr>
          <p:cNvPr id="29718" name="Rectangle 25">
            <a:extLst>
              <a:ext uri="{FF2B5EF4-FFF2-40B4-BE49-F238E27FC236}">
                <a16:creationId xmlns:a16="http://schemas.microsoft.com/office/drawing/2014/main" id="{21FE20F8-0FCA-48F6-8D50-64E171CD7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0480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Sa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9719" name="Rectangle 26">
            <a:extLst>
              <a:ext uri="{FF2B5EF4-FFF2-40B4-BE49-F238E27FC236}">
                <a16:creationId xmlns:a16="http://schemas.microsoft.com/office/drawing/2014/main" id="{5BD9EAD9-D14E-4566-AD7B-1D5655A30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Sa</a:t>
            </a:r>
            <a:r>
              <a:rPr lang="en-GB" altLang="el-GR" sz="2000" b="1">
                <a:solidFill>
                  <a:srgbClr val="006600"/>
                </a:solidFill>
              </a:rPr>
              <a:t>  </a:t>
            </a:r>
          </a:p>
        </p:txBody>
      </p:sp>
      <p:sp>
        <p:nvSpPr>
          <p:cNvPr id="29720" name="Rectangle 27">
            <a:extLst>
              <a:ext uri="{FF2B5EF4-FFF2-40B4-BE49-F238E27FC236}">
                <a16:creationId xmlns:a16="http://schemas.microsoft.com/office/drawing/2014/main" id="{07BDEE71-E122-4CD3-9BC7-9665D8513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7244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>
                <a:solidFill>
                  <a:srgbClr val="0000CC"/>
                </a:solidFill>
              </a:rPr>
              <a:t>Sa </a:t>
            </a:r>
            <a:r>
              <a:rPr lang="en-GB" altLang="el-GR" sz="2000" b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29721" name="Line 28">
            <a:extLst>
              <a:ext uri="{FF2B5EF4-FFF2-40B4-BE49-F238E27FC236}">
                <a16:creationId xmlns:a16="http://schemas.microsoft.com/office/drawing/2014/main" id="{3206736A-49FD-4068-84E9-314562897F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6482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9722" name="Group 29">
            <a:extLst>
              <a:ext uri="{FF2B5EF4-FFF2-40B4-BE49-F238E27FC236}">
                <a16:creationId xmlns:a16="http://schemas.microsoft.com/office/drawing/2014/main" id="{15A41269-59AF-4C5F-BEA4-D69364642B74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572000"/>
            <a:ext cx="587375" cy="396875"/>
            <a:chOff x="1200" y="2544"/>
            <a:chExt cx="476" cy="300"/>
          </a:xfrm>
        </p:grpSpPr>
        <p:sp>
          <p:nvSpPr>
            <p:cNvPr id="52254" name="Oval 30">
              <a:extLst>
                <a:ext uri="{FF2B5EF4-FFF2-40B4-BE49-F238E27FC236}">
                  <a16:creationId xmlns:a16="http://schemas.microsoft.com/office/drawing/2014/main" id="{854B02A8-CEE6-4962-8234-87B549C1D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2255" name="Text Box 31">
              <a:extLst>
                <a:ext uri="{FF2B5EF4-FFF2-40B4-BE49-F238E27FC236}">
                  <a16:creationId xmlns:a16="http://schemas.microsoft.com/office/drawing/2014/main" id="{5AD52D78-AA87-40C0-AD59-9FF78197C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9" y="2567"/>
              <a:ext cx="437" cy="27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l-GR" sz="18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grpSp>
        <p:nvGrpSpPr>
          <p:cNvPr id="29723" name="Group 32">
            <a:extLst>
              <a:ext uri="{FF2B5EF4-FFF2-40B4-BE49-F238E27FC236}">
                <a16:creationId xmlns:a16="http://schemas.microsoft.com/office/drawing/2014/main" id="{2FD4040D-AC3B-4657-8BD0-41242DC228EF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114800"/>
            <a:ext cx="685800" cy="457200"/>
            <a:chOff x="1200" y="2544"/>
            <a:chExt cx="432" cy="288"/>
          </a:xfrm>
        </p:grpSpPr>
        <p:sp>
          <p:nvSpPr>
            <p:cNvPr id="52257" name="Oval 33">
              <a:extLst>
                <a:ext uri="{FF2B5EF4-FFF2-40B4-BE49-F238E27FC236}">
                  <a16:creationId xmlns:a16="http://schemas.microsoft.com/office/drawing/2014/main" id="{43F2D917-761F-4932-96B8-FE0FACEEC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2258" name="Text Box 34">
              <a:extLst>
                <a:ext uri="{FF2B5EF4-FFF2-40B4-BE49-F238E27FC236}">
                  <a16:creationId xmlns:a16="http://schemas.microsoft.com/office/drawing/2014/main" id="{1279C073-B59A-468F-ACE7-1639651493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56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MP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6BE7679-8EBD-45FD-B24B-154E97279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Floor Control issues performed by MC</a:t>
            </a:r>
            <a:endParaRPr lang="en-US" altLang="el-GR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AEDD757-6FB7-4E0F-B80D-9B1F701DB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114800"/>
          </a:xfrm>
        </p:spPr>
        <p:txBody>
          <a:bodyPr/>
          <a:lstStyle/>
          <a:p>
            <a:r>
              <a:rPr lang="en-US" altLang="el-GR" sz="2400"/>
              <a:t>Floor control is possible only in chair-control mode.</a:t>
            </a:r>
          </a:p>
          <a:p>
            <a:r>
              <a:rPr lang="en-US" altLang="el-GR" sz="2400"/>
              <a:t>Any terminal may request the floor by sending command TIF to the MCU.</a:t>
            </a:r>
          </a:p>
          <a:p>
            <a:r>
              <a:rPr lang="en-US" altLang="el-GR" sz="2400"/>
              <a:t>The MCU forwards the request to the chair-control terminal.</a:t>
            </a:r>
            <a:endParaRPr lang="en-US" altLang="el-GR"/>
          </a:p>
          <a:p>
            <a:endParaRPr lang="en-US" altLang="el-GR"/>
          </a:p>
        </p:txBody>
      </p:sp>
      <p:sp>
        <p:nvSpPr>
          <p:cNvPr id="30724" name="Oval 5">
            <a:extLst>
              <a:ext uri="{FF2B5EF4-FFF2-40B4-BE49-F238E27FC236}">
                <a16:creationId xmlns:a16="http://schemas.microsoft.com/office/drawing/2014/main" id="{A52EFE7C-85C4-416E-91DA-754E73FB2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6179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0725" name="Oval 8">
            <a:extLst>
              <a:ext uri="{FF2B5EF4-FFF2-40B4-BE49-F238E27FC236}">
                <a16:creationId xmlns:a16="http://schemas.microsoft.com/office/drawing/2014/main" id="{102B80E4-DDB2-4609-BA87-4D731C6B0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522913"/>
            <a:ext cx="471488" cy="4968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0726" name="Oval 9">
            <a:extLst>
              <a:ext uri="{FF2B5EF4-FFF2-40B4-BE49-F238E27FC236}">
                <a16:creationId xmlns:a16="http://schemas.microsoft.com/office/drawing/2014/main" id="{7B70A8A0-FE9D-4BE0-931B-280565189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608513"/>
            <a:ext cx="471488" cy="495300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0727" name="Rectangle 13">
            <a:extLst>
              <a:ext uri="{FF2B5EF4-FFF2-40B4-BE49-F238E27FC236}">
                <a16:creationId xmlns:a16="http://schemas.microsoft.com/office/drawing/2014/main" id="{AAE3AB55-C64D-49B7-8AC3-9299BF227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192588"/>
            <a:ext cx="1295400" cy="12541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0728" name="Oval 14">
            <a:extLst>
              <a:ext uri="{FF2B5EF4-FFF2-40B4-BE49-F238E27FC236}">
                <a16:creationId xmlns:a16="http://schemas.microsoft.com/office/drawing/2014/main" id="{FC29AE46-A694-4423-83CE-2451DCD9E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684713"/>
            <a:ext cx="471488" cy="4953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0729" name="Rectangle 22">
            <a:extLst>
              <a:ext uri="{FF2B5EF4-FFF2-40B4-BE49-F238E27FC236}">
                <a16:creationId xmlns:a16="http://schemas.microsoft.com/office/drawing/2014/main" id="{B53827C0-2DE1-4FD2-9C98-AA0C74C57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227513"/>
            <a:ext cx="155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800" b="1">
                <a:solidFill>
                  <a:srgbClr val="FF3300"/>
                </a:solidFill>
              </a:rPr>
              <a:t>MCU</a:t>
            </a:r>
          </a:p>
        </p:txBody>
      </p:sp>
      <p:sp>
        <p:nvSpPr>
          <p:cNvPr id="30730" name="Line 23">
            <a:extLst>
              <a:ext uri="{FF2B5EF4-FFF2-40B4-BE49-F238E27FC236}">
                <a16:creationId xmlns:a16="http://schemas.microsoft.com/office/drawing/2014/main" id="{31682B36-6F22-4AAA-9E9B-08FCCB44A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837113"/>
            <a:ext cx="1101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Rectangle 25">
            <a:extLst>
              <a:ext uri="{FF2B5EF4-FFF2-40B4-BE49-F238E27FC236}">
                <a16:creationId xmlns:a16="http://schemas.microsoft.com/office/drawing/2014/main" id="{24AA8D50-5650-4F3C-948D-3083EA2A5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91331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 i="1">
                <a:solidFill>
                  <a:schemeClr val="tx2"/>
                </a:solidFill>
              </a:rPr>
              <a:t>TIF </a:t>
            </a:r>
          </a:p>
        </p:txBody>
      </p:sp>
      <p:grpSp>
        <p:nvGrpSpPr>
          <p:cNvPr id="30732" name="Group 28">
            <a:extLst>
              <a:ext uri="{FF2B5EF4-FFF2-40B4-BE49-F238E27FC236}">
                <a16:creationId xmlns:a16="http://schemas.microsoft.com/office/drawing/2014/main" id="{9CD546B4-5F1A-44B3-AC98-ECC15E93D1BF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608513"/>
            <a:ext cx="685800" cy="457200"/>
            <a:chOff x="1200" y="2544"/>
            <a:chExt cx="432" cy="288"/>
          </a:xfrm>
        </p:grpSpPr>
        <p:sp>
          <p:nvSpPr>
            <p:cNvPr id="49181" name="Oval 29">
              <a:extLst>
                <a:ext uri="{FF2B5EF4-FFF2-40B4-BE49-F238E27FC236}">
                  <a16:creationId xmlns:a16="http://schemas.microsoft.com/office/drawing/2014/main" id="{0C1CF930-47B6-41D6-B57C-9708EB882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44"/>
              <a:ext cx="432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l-GR" altLang="el-GR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2" name="Text Box 30">
              <a:extLst>
                <a:ext uri="{FF2B5EF4-FFF2-40B4-BE49-F238E27FC236}">
                  <a16:creationId xmlns:a16="http://schemas.microsoft.com/office/drawing/2014/main" id="{A454047C-11B9-49ED-AF11-D77479E18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" y="2551"/>
              <a:ext cx="365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l-GR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MC</a:t>
              </a:r>
            </a:p>
          </p:txBody>
        </p:sp>
      </p:grpSp>
      <p:sp>
        <p:nvSpPr>
          <p:cNvPr id="30733" name="Rectangle 31">
            <a:extLst>
              <a:ext uri="{FF2B5EF4-FFF2-40B4-BE49-F238E27FC236}">
                <a16:creationId xmlns:a16="http://schemas.microsoft.com/office/drawing/2014/main" id="{8EDD240F-71C5-4DE5-824E-7A1EC5738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91331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2000" b="1" i="1">
                <a:solidFill>
                  <a:schemeClr val="tx2"/>
                </a:solidFill>
              </a:rPr>
              <a:t>TIF </a:t>
            </a:r>
          </a:p>
        </p:txBody>
      </p:sp>
      <p:sp>
        <p:nvSpPr>
          <p:cNvPr id="30734" name="Line 32">
            <a:extLst>
              <a:ext uri="{FF2B5EF4-FFF2-40B4-BE49-F238E27FC236}">
                <a16:creationId xmlns:a16="http://schemas.microsoft.com/office/drawing/2014/main" id="{4425E9AE-F51A-442E-B025-3E38117FB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837113"/>
            <a:ext cx="1101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9224843-7E37-4D88-9185-AFDC59755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Camera control (H.281)</a:t>
            </a:r>
            <a:endParaRPr lang="en-US" altLang="el-GR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B6130AB-435A-4903-A709-2D8BAAC0A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r>
              <a:rPr lang="en-US" altLang="el-GR"/>
              <a:t>A </a:t>
            </a:r>
            <a:r>
              <a:rPr lang="en-US" altLang="el-GR" b="1"/>
              <a:t>moderator</a:t>
            </a:r>
            <a:r>
              <a:rPr lang="en-US" altLang="el-GR"/>
              <a:t> is able to control the local and remote cameras that are connected to an H.323 terminal that supports H.281 standard (FECC: Far-End Camera Control)</a:t>
            </a:r>
          </a:p>
          <a:p>
            <a:endParaRPr lang="en-US" alt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507A9DD-0B21-4511-845B-825804FA7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752600"/>
            <a:ext cx="8229600" cy="1143000"/>
          </a:xfrm>
        </p:spPr>
        <p:txBody>
          <a:bodyPr/>
          <a:lstStyle/>
          <a:p>
            <a:pPr algn="l">
              <a:defRPr/>
            </a:pPr>
            <a: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Capabilities </a:t>
            </a:r>
            <a:b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present</a:t>
            </a:r>
            <a:b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H.323 </a:t>
            </a:r>
            <a:b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l-GR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terminals</a:t>
            </a:r>
            <a:endParaRPr lang="en-US" altLang="el-GR"/>
          </a:p>
        </p:txBody>
      </p:sp>
      <p:pic>
        <p:nvPicPr>
          <p:cNvPr id="32771" name="Picture 6">
            <a:extLst>
              <a:ext uri="{FF2B5EF4-FFF2-40B4-BE49-F238E27FC236}">
                <a16:creationId xmlns:a16="http://schemas.microsoft.com/office/drawing/2014/main" id="{6E80CAA5-7293-4F0A-BB7D-541277C37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9" r="22955" b="1788"/>
          <a:stretch>
            <a:fillRect/>
          </a:stretch>
        </p:blipFill>
        <p:spPr bwMode="auto">
          <a:xfrm>
            <a:off x="2514600" y="304800"/>
            <a:ext cx="6477000" cy="595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A45E52-EA68-441C-8A01-38416ECF2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Required H.323 entities</a:t>
            </a:r>
            <a:endParaRPr lang="en-US" altLang="el-GR"/>
          </a:p>
        </p:txBody>
      </p:sp>
      <p:sp>
        <p:nvSpPr>
          <p:cNvPr id="33795" name="Line 5">
            <a:extLst>
              <a:ext uri="{FF2B5EF4-FFF2-40B4-BE49-F238E27FC236}">
                <a16:creationId xmlns:a16="http://schemas.microsoft.com/office/drawing/2014/main" id="{BBDC364B-1694-40E4-9559-B5CF36EF86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9238" y="4900613"/>
            <a:ext cx="277812" cy="346075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796" name="Line 6">
            <a:extLst>
              <a:ext uri="{FF2B5EF4-FFF2-40B4-BE49-F238E27FC236}">
                <a16:creationId xmlns:a16="http://schemas.microsoft.com/office/drawing/2014/main" id="{22AE106A-9AFA-4F01-A2A3-4F621C1C8C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6938" y="4070350"/>
            <a:ext cx="138112" cy="138113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797" name="Line 7">
            <a:extLst>
              <a:ext uri="{FF2B5EF4-FFF2-40B4-BE49-F238E27FC236}">
                <a16:creationId xmlns:a16="http://schemas.microsoft.com/office/drawing/2014/main" id="{B2E5F5EC-2A2E-435E-8305-78ECC51B3F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28863" y="4278313"/>
            <a:ext cx="346075" cy="207962"/>
          </a:xfrm>
          <a:prstGeom prst="line">
            <a:avLst/>
          </a:prstGeom>
          <a:noFill/>
          <a:ln w="17463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798" name="Line 8">
            <a:extLst>
              <a:ext uri="{FF2B5EF4-FFF2-40B4-BE49-F238E27FC236}">
                <a16:creationId xmlns:a16="http://schemas.microsoft.com/office/drawing/2014/main" id="{2A92631F-1434-48B3-B50E-C2D870231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4900" y="2616200"/>
            <a:ext cx="414338" cy="346075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799" name="Line 9">
            <a:extLst>
              <a:ext uri="{FF2B5EF4-FFF2-40B4-BE49-F238E27FC236}">
                <a16:creationId xmlns:a16="http://schemas.microsoft.com/office/drawing/2014/main" id="{760CC197-E3C8-4076-85F8-AC6B966400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75" y="2892425"/>
            <a:ext cx="554038" cy="139700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800" name="Line 10">
            <a:extLst>
              <a:ext uri="{FF2B5EF4-FFF2-40B4-BE49-F238E27FC236}">
                <a16:creationId xmlns:a16="http://schemas.microsoft.com/office/drawing/2014/main" id="{038DE602-61C6-47BD-B695-F7EA7781A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1763" y="2408238"/>
            <a:ext cx="1587" cy="277812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801" name="Line 11">
            <a:extLst>
              <a:ext uri="{FF2B5EF4-FFF2-40B4-BE49-F238E27FC236}">
                <a16:creationId xmlns:a16="http://schemas.microsoft.com/office/drawing/2014/main" id="{4D414037-C9A5-4260-B9C2-58B49A72A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3175" y="4225925"/>
            <a:ext cx="676275" cy="311150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33802" name="Group 80">
            <a:extLst>
              <a:ext uri="{FF2B5EF4-FFF2-40B4-BE49-F238E27FC236}">
                <a16:creationId xmlns:a16="http://schemas.microsoft.com/office/drawing/2014/main" id="{1E8D47C3-3F65-4F3F-94B4-338B6073CE21}"/>
              </a:ext>
            </a:extLst>
          </p:cNvPr>
          <p:cNvGrpSpPr>
            <a:grpSpLocks/>
          </p:cNvGrpSpPr>
          <p:nvPr/>
        </p:nvGrpSpPr>
        <p:grpSpPr bwMode="auto">
          <a:xfrm>
            <a:off x="3159125" y="1854200"/>
            <a:ext cx="503238" cy="762000"/>
            <a:chOff x="1990" y="1168"/>
            <a:chExt cx="317" cy="480"/>
          </a:xfrm>
        </p:grpSpPr>
        <p:sp>
          <p:nvSpPr>
            <p:cNvPr id="35178" name="Rectangle 12">
              <a:extLst>
                <a:ext uri="{FF2B5EF4-FFF2-40B4-BE49-F238E27FC236}">
                  <a16:creationId xmlns:a16="http://schemas.microsoft.com/office/drawing/2014/main" id="{987D8853-9F59-4ADA-B17A-CD93BC41A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0" y="1212"/>
              <a:ext cx="169" cy="65"/>
            </a:xfrm>
            <a:prstGeom prst="rect">
              <a:avLst/>
            </a:prstGeom>
            <a:solidFill>
              <a:srgbClr val="3F00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5179" name="Rectangle 13">
              <a:extLst>
                <a:ext uri="{FF2B5EF4-FFF2-40B4-BE49-F238E27FC236}">
                  <a16:creationId xmlns:a16="http://schemas.microsoft.com/office/drawing/2014/main" id="{838E0598-DB2E-4E9F-8BE5-A5C34A80C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7" y="1168"/>
              <a:ext cx="163" cy="60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5180" name="Rectangle 14">
              <a:extLst>
                <a:ext uri="{FF2B5EF4-FFF2-40B4-BE49-F238E27FC236}">
                  <a16:creationId xmlns:a16="http://schemas.microsoft.com/office/drawing/2014/main" id="{A347EB45-5B40-4A92-A200-DCE15D6C8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" y="1244"/>
              <a:ext cx="317" cy="404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5181" name="Rectangle 15">
              <a:extLst>
                <a:ext uri="{FF2B5EF4-FFF2-40B4-BE49-F238E27FC236}">
                  <a16:creationId xmlns:a16="http://schemas.microsoft.com/office/drawing/2014/main" id="{F772C664-EC1C-4B9D-98D5-1F7FC2DD3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1272"/>
              <a:ext cx="240" cy="196"/>
            </a:xfrm>
            <a:prstGeom prst="rect">
              <a:avLst/>
            </a:prstGeom>
            <a:solidFill>
              <a:srgbClr val="919191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5182" name="Rectangle 16">
              <a:extLst>
                <a:ext uri="{FF2B5EF4-FFF2-40B4-BE49-F238E27FC236}">
                  <a16:creationId xmlns:a16="http://schemas.microsoft.com/office/drawing/2014/main" id="{8BE9214B-C822-4F94-9C16-9106073A9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1512"/>
              <a:ext cx="240" cy="92"/>
            </a:xfrm>
            <a:prstGeom prst="rect">
              <a:avLst/>
            </a:prstGeom>
            <a:solidFill>
              <a:srgbClr val="676767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5183" name="Oval 17">
              <a:extLst>
                <a:ext uri="{FF2B5EF4-FFF2-40B4-BE49-F238E27FC236}">
                  <a16:creationId xmlns:a16="http://schemas.microsoft.com/office/drawing/2014/main" id="{640C442D-1688-4D71-8686-1010BB606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1168"/>
              <a:ext cx="65" cy="60"/>
            </a:xfrm>
            <a:prstGeom prst="ellipse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35184" name="Group 79">
              <a:extLst>
                <a:ext uri="{FF2B5EF4-FFF2-40B4-BE49-F238E27FC236}">
                  <a16:creationId xmlns:a16="http://schemas.microsoft.com/office/drawing/2014/main" id="{489C2EC7-79DD-4B29-BFEC-86352C7640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9" y="1294"/>
              <a:ext cx="208" cy="147"/>
              <a:chOff x="2039" y="1294"/>
              <a:chExt cx="208" cy="147"/>
            </a:xfrm>
          </p:grpSpPr>
          <p:sp>
            <p:nvSpPr>
              <p:cNvPr id="35185" name="Rectangle 18">
                <a:extLst>
                  <a:ext uri="{FF2B5EF4-FFF2-40B4-BE49-F238E27FC236}">
                    <a16:creationId xmlns:a16="http://schemas.microsoft.com/office/drawing/2014/main" id="{66FEEF8A-015E-4F74-AAB4-074971F264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395"/>
                <a:ext cx="72" cy="46"/>
              </a:xfrm>
              <a:prstGeom prst="rect">
                <a:avLst/>
              </a:pr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86" name="Freeform 19">
                <a:extLst>
                  <a:ext uri="{FF2B5EF4-FFF2-40B4-BE49-F238E27FC236}">
                    <a16:creationId xmlns:a16="http://schemas.microsoft.com/office/drawing/2014/main" id="{CCF9DAF6-1943-4A0F-A211-A197D2437C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5" y="1391"/>
                <a:ext cx="77" cy="4"/>
              </a:xfrm>
              <a:custGeom>
                <a:avLst/>
                <a:gdLst>
                  <a:gd name="T0" fmla="*/ 5 w 77"/>
                  <a:gd name="T1" fmla="*/ 4 h 4"/>
                  <a:gd name="T2" fmla="*/ 77 w 77"/>
                  <a:gd name="T3" fmla="*/ 4 h 4"/>
                  <a:gd name="T4" fmla="*/ 68 w 77"/>
                  <a:gd name="T5" fmla="*/ 0 h 4"/>
                  <a:gd name="T6" fmla="*/ 0 w 77"/>
                  <a:gd name="T7" fmla="*/ 0 h 4"/>
                  <a:gd name="T8" fmla="*/ 5 w 77"/>
                  <a:gd name="T9" fmla="*/ 4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7" h="4">
                    <a:moveTo>
                      <a:pt x="5" y="4"/>
                    </a:moveTo>
                    <a:lnTo>
                      <a:pt x="77" y="4"/>
                    </a:lnTo>
                    <a:lnTo>
                      <a:pt x="68" y="0"/>
                    </a:lnTo>
                    <a:lnTo>
                      <a:pt x="0" y="0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71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87" name="Freeform 20">
                <a:extLst>
                  <a:ext uri="{FF2B5EF4-FFF2-40B4-BE49-F238E27FC236}">
                    <a16:creationId xmlns:a16="http://schemas.microsoft.com/office/drawing/2014/main" id="{63A3DC03-DB89-4BF4-B572-2885D6D97A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5" y="1391"/>
                <a:ext cx="5" cy="50"/>
              </a:xfrm>
              <a:custGeom>
                <a:avLst/>
                <a:gdLst>
                  <a:gd name="T0" fmla="*/ 0 w 5"/>
                  <a:gd name="T1" fmla="*/ 0 h 50"/>
                  <a:gd name="T2" fmla="*/ 5 w 5"/>
                  <a:gd name="T3" fmla="*/ 4 h 50"/>
                  <a:gd name="T4" fmla="*/ 5 w 5"/>
                  <a:gd name="T5" fmla="*/ 50 h 50"/>
                  <a:gd name="T6" fmla="*/ 0 w 5"/>
                  <a:gd name="T7" fmla="*/ 43 h 50"/>
                  <a:gd name="T8" fmla="*/ 0 w 5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0">
                    <a:moveTo>
                      <a:pt x="0" y="0"/>
                    </a:moveTo>
                    <a:lnTo>
                      <a:pt x="5" y="4"/>
                    </a:lnTo>
                    <a:lnTo>
                      <a:pt x="5" y="50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2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88" name="Freeform 21">
                <a:extLst>
                  <a:ext uri="{FF2B5EF4-FFF2-40B4-BE49-F238E27FC236}">
                    <a16:creationId xmlns:a16="http://schemas.microsoft.com/office/drawing/2014/main" id="{3CB6A798-60B8-4754-8D33-45E10A944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1348"/>
                <a:ext cx="58" cy="85"/>
              </a:xfrm>
              <a:custGeom>
                <a:avLst/>
                <a:gdLst>
                  <a:gd name="T0" fmla="*/ 26 w 58"/>
                  <a:gd name="T1" fmla="*/ 35 h 85"/>
                  <a:gd name="T2" fmla="*/ 21 w 58"/>
                  <a:gd name="T3" fmla="*/ 14 h 85"/>
                  <a:gd name="T4" fmla="*/ 19 w 58"/>
                  <a:gd name="T5" fmla="*/ 0 h 85"/>
                  <a:gd name="T6" fmla="*/ 15 w 58"/>
                  <a:gd name="T7" fmla="*/ 6 h 85"/>
                  <a:gd name="T8" fmla="*/ 9 w 58"/>
                  <a:gd name="T9" fmla="*/ 16 h 85"/>
                  <a:gd name="T10" fmla="*/ 3 w 58"/>
                  <a:gd name="T11" fmla="*/ 25 h 85"/>
                  <a:gd name="T12" fmla="*/ 0 w 58"/>
                  <a:gd name="T13" fmla="*/ 32 h 85"/>
                  <a:gd name="T14" fmla="*/ 2 w 58"/>
                  <a:gd name="T15" fmla="*/ 41 h 85"/>
                  <a:gd name="T16" fmla="*/ 4 w 58"/>
                  <a:gd name="T17" fmla="*/ 52 h 85"/>
                  <a:gd name="T18" fmla="*/ 8 w 58"/>
                  <a:gd name="T19" fmla="*/ 58 h 85"/>
                  <a:gd name="T20" fmla="*/ 16 w 58"/>
                  <a:gd name="T21" fmla="*/ 66 h 85"/>
                  <a:gd name="T22" fmla="*/ 26 w 58"/>
                  <a:gd name="T23" fmla="*/ 74 h 85"/>
                  <a:gd name="T24" fmla="*/ 34 w 58"/>
                  <a:gd name="T25" fmla="*/ 85 h 85"/>
                  <a:gd name="T26" fmla="*/ 41 w 58"/>
                  <a:gd name="T27" fmla="*/ 74 h 85"/>
                  <a:gd name="T28" fmla="*/ 49 w 58"/>
                  <a:gd name="T29" fmla="*/ 66 h 85"/>
                  <a:gd name="T30" fmla="*/ 58 w 58"/>
                  <a:gd name="T31" fmla="*/ 57 h 85"/>
                  <a:gd name="T32" fmla="*/ 46 w 58"/>
                  <a:gd name="T33" fmla="*/ 50 h 85"/>
                  <a:gd name="T34" fmla="*/ 35 w 58"/>
                  <a:gd name="T35" fmla="*/ 42 h 85"/>
                  <a:gd name="T36" fmla="*/ 26 w 58"/>
                  <a:gd name="T37" fmla="*/ 35 h 8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8" h="85">
                    <a:moveTo>
                      <a:pt x="26" y="35"/>
                    </a:moveTo>
                    <a:lnTo>
                      <a:pt x="21" y="14"/>
                    </a:lnTo>
                    <a:lnTo>
                      <a:pt x="19" y="0"/>
                    </a:lnTo>
                    <a:lnTo>
                      <a:pt x="15" y="6"/>
                    </a:lnTo>
                    <a:lnTo>
                      <a:pt x="9" y="16"/>
                    </a:lnTo>
                    <a:lnTo>
                      <a:pt x="3" y="25"/>
                    </a:lnTo>
                    <a:lnTo>
                      <a:pt x="0" y="32"/>
                    </a:lnTo>
                    <a:lnTo>
                      <a:pt x="2" y="41"/>
                    </a:lnTo>
                    <a:lnTo>
                      <a:pt x="4" y="52"/>
                    </a:lnTo>
                    <a:lnTo>
                      <a:pt x="8" y="58"/>
                    </a:lnTo>
                    <a:lnTo>
                      <a:pt x="16" y="66"/>
                    </a:lnTo>
                    <a:lnTo>
                      <a:pt x="26" y="74"/>
                    </a:lnTo>
                    <a:lnTo>
                      <a:pt x="34" y="85"/>
                    </a:lnTo>
                    <a:lnTo>
                      <a:pt x="41" y="74"/>
                    </a:lnTo>
                    <a:lnTo>
                      <a:pt x="49" y="66"/>
                    </a:lnTo>
                    <a:lnTo>
                      <a:pt x="58" y="57"/>
                    </a:lnTo>
                    <a:lnTo>
                      <a:pt x="46" y="50"/>
                    </a:lnTo>
                    <a:lnTo>
                      <a:pt x="35" y="42"/>
                    </a:lnTo>
                    <a:lnTo>
                      <a:pt x="26" y="35"/>
                    </a:lnTo>
                    <a:close/>
                  </a:path>
                </a:pathLst>
              </a:custGeom>
              <a:solidFill>
                <a:srgbClr val="FFF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89" name="Freeform 22">
                <a:extLst>
                  <a:ext uri="{FF2B5EF4-FFF2-40B4-BE49-F238E27FC236}">
                    <a16:creationId xmlns:a16="http://schemas.microsoft.com/office/drawing/2014/main" id="{4B423C8B-8AC7-46FC-9A22-FE29E797A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" y="1301"/>
                <a:ext cx="43" cy="67"/>
              </a:xfrm>
              <a:custGeom>
                <a:avLst/>
                <a:gdLst>
                  <a:gd name="T0" fmla="*/ 0 w 43"/>
                  <a:gd name="T1" fmla="*/ 15 h 67"/>
                  <a:gd name="T2" fmla="*/ 2 w 43"/>
                  <a:gd name="T3" fmla="*/ 7 h 67"/>
                  <a:gd name="T4" fmla="*/ 6 w 43"/>
                  <a:gd name="T5" fmla="*/ 3 h 67"/>
                  <a:gd name="T6" fmla="*/ 16 w 43"/>
                  <a:gd name="T7" fmla="*/ 2 h 67"/>
                  <a:gd name="T8" fmla="*/ 23 w 43"/>
                  <a:gd name="T9" fmla="*/ 0 h 67"/>
                  <a:gd name="T10" fmla="*/ 27 w 43"/>
                  <a:gd name="T11" fmla="*/ 0 h 67"/>
                  <a:gd name="T12" fmla="*/ 32 w 43"/>
                  <a:gd name="T13" fmla="*/ 3 h 67"/>
                  <a:gd name="T14" fmla="*/ 35 w 43"/>
                  <a:gd name="T15" fmla="*/ 9 h 67"/>
                  <a:gd name="T16" fmla="*/ 39 w 43"/>
                  <a:gd name="T17" fmla="*/ 16 h 67"/>
                  <a:gd name="T18" fmla="*/ 41 w 43"/>
                  <a:gd name="T19" fmla="*/ 22 h 67"/>
                  <a:gd name="T20" fmla="*/ 43 w 43"/>
                  <a:gd name="T21" fmla="*/ 30 h 67"/>
                  <a:gd name="T22" fmla="*/ 42 w 43"/>
                  <a:gd name="T23" fmla="*/ 37 h 67"/>
                  <a:gd name="T24" fmla="*/ 41 w 43"/>
                  <a:gd name="T25" fmla="*/ 42 h 67"/>
                  <a:gd name="T26" fmla="*/ 29 w 43"/>
                  <a:gd name="T27" fmla="*/ 61 h 67"/>
                  <a:gd name="T28" fmla="*/ 24 w 43"/>
                  <a:gd name="T29" fmla="*/ 67 h 67"/>
                  <a:gd name="T30" fmla="*/ 19 w 43"/>
                  <a:gd name="T31" fmla="*/ 65 h 67"/>
                  <a:gd name="T32" fmla="*/ 17 w 43"/>
                  <a:gd name="T33" fmla="*/ 63 h 67"/>
                  <a:gd name="T34" fmla="*/ 14 w 43"/>
                  <a:gd name="T35" fmla="*/ 59 h 67"/>
                  <a:gd name="T36" fmla="*/ 10 w 43"/>
                  <a:gd name="T37" fmla="*/ 57 h 67"/>
                  <a:gd name="T38" fmla="*/ 8 w 43"/>
                  <a:gd name="T39" fmla="*/ 56 h 67"/>
                  <a:gd name="T40" fmla="*/ 7 w 43"/>
                  <a:gd name="T41" fmla="*/ 53 h 67"/>
                  <a:gd name="T42" fmla="*/ 5 w 43"/>
                  <a:gd name="T43" fmla="*/ 50 h 67"/>
                  <a:gd name="T44" fmla="*/ 4 w 43"/>
                  <a:gd name="T45" fmla="*/ 46 h 67"/>
                  <a:gd name="T46" fmla="*/ 3 w 43"/>
                  <a:gd name="T47" fmla="*/ 42 h 67"/>
                  <a:gd name="T48" fmla="*/ 2 w 43"/>
                  <a:gd name="T49" fmla="*/ 39 h 67"/>
                  <a:gd name="T50" fmla="*/ 2 w 43"/>
                  <a:gd name="T51" fmla="*/ 36 h 67"/>
                  <a:gd name="T52" fmla="*/ 1 w 43"/>
                  <a:gd name="T53" fmla="*/ 33 h 67"/>
                  <a:gd name="T54" fmla="*/ 2 w 43"/>
                  <a:gd name="T55" fmla="*/ 31 h 67"/>
                  <a:gd name="T56" fmla="*/ 1 w 43"/>
                  <a:gd name="T57" fmla="*/ 30 h 67"/>
                  <a:gd name="T58" fmla="*/ 1 w 43"/>
                  <a:gd name="T59" fmla="*/ 27 h 67"/>
                  <a:gd name="T60" fmla="*/ 1 w 43"/>
                  <a:gd name="T61" fmla="*/ 23 h 67"/>
                  <a:gd name="T62" fmla="*/ 0 w 43"/>
                  <a:gd name="T63" fmla="*/ 19 h 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3" h="67">
                    <a:moveTo>
                      <a:pt x="0" y="19"/>
                    </a:moveTo>
                    <a:lnTo>
                      <a:pt x="0" y="15"/>
                    </a:lnTo>
                    <a:lnTo>
                      <a:pt x="1" y="11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2"/>
                    </a:lnTo>
                    <a:lnTo>
                      <a:pt x="32" y="3"/>
                    </a:lnTo>
                    <a:lnTo>
                      <a:pt x="34" y="6"/>
                    </a:lnTo>
                    <a:lnTo>
                      <a:pt x="35" y="9"/>
                    </a:lnTo>
                    <a:lnTo>
                      <a:pt x="37" y="12"/>
                    </a:lnTo>
                    <a:lnTo>
                      <a:pt x="39" y="16"/>
                    </a:lnTo>
                    <a:lnTo>
                      <a:pt x="40" y="19"/>
                    </a:lnTo>
                    <a:lnTo>
                      <a:pt x="41" y="22"/>
                    </a:lnTo>
                    <a:lnTo>
                      <a:pt x="42" y="25"/>
                    </a:lnTo>
                    <a:lnTo>
                      <a:pt x="43" y="30"/>
                    </a:lnTo>
                    <a:lnTo>
                      <a:pt x="42" y="34"/>
                    </a:lnTo>
                    <a:lnTo>
                      <a:pt x="42" y="37"/>
                    </a:lnTo>
                    <a:lnTo>
                      <a:pt x="40" y="41"/>
                    </a:lnTo>
                    <a:lnTo>
                      <a:pt x="41" y="42"/>
                    </a:lnTo>
                    <a:lnTo>
                      <a:pt x="31" y="59"/>
                    </a:lnTo>
                    <a:lnTo>
                      <a:pt x="29" y="61"/>
                    </a:lnTo>
                    <a:lnTo>
                      <a:pt x="26" y="65"/>
                    </a:lnTo>
                    <a:lnTo>
                      <a:pt x="24" y="67"/>
                    </a:lnTo>
                    <a:lnTo>
                      <a:pt x="21" y="66"/>
                    </a:lnTo>
                    <a:lnTo>
                      <a:pt x="19" y="65"/>
                    </a:lnTo>
                    <a:lnTo>
                      <a:pt x="17" y="64"/>
                    </a:lnTo>
                    <a:lnTo>
                      <a:pt x="17" y="63"/>
                    </a:lnTo>
                    <a:lnTo>
                      <a:pt x="16" y="60"/>
                    </a:lnTo>
                    <a:lnTo>
                      <a:pt x="14" y="59"/>
                    </a:lnTo>
                    <a:lnTo>
                      <a:pt x="12" y="58"/>
                    </a:lnTo>
                    <a:lnTo>
                      <a:pt x="10" y="57"/>
                    </a:lnTo>
                    <a:lnTo>
                      <a:pt x="9" y="57"/>
                    </a:lnTo>
                    <a:lnTo>
                      <a:pt x="8" y="56"/>
                    </a:lnTo>
                    <a:lnTo>
                      <a:pt x="8" y="54"/>
                    </a:lnTo>
                    <a:lnTo>
                      <a:pt x="7" y="53"/>
                    </a:lnTo>
                    <a:lnTo>
                      <a:pt x="6" y="51"/>
                    </a:lnTo>
                    <a:lnTo>
                      <a:pt x="5" y="50"/>
                    </a:lnTo>
                    <a:lnTo>
                      <a:pt x="5" y="48"/>
                    </a:lnTo>
                    <a:lnTo>
                      <a:pt x="4" y="46"/>
                    </a:lnTo>
                    <a:lnTo>
                      <a:pt x="4" y="44"/>
                    </a:lnTo>
                    <a:lnTo>
                      <a:pt x="3" y="42"/>
                    </a:lnTo>
                    <a:lnTo>
                      <a:pt x="3" y="40"/>
                    </a:lnTo>
                    <a:lnTo>
                      <a:pt x="2" y="39"/>
                    </a:lnTo>
                    <a:lnTo>
                      <a:pt x="2" y="38"/>
                    </a:lnTo>
                    <a:lnTo>
                      <a:pt x="2" y="36"/>
                    </a:lnTo>
                    <a:lnTo>
                      <a:pt x="2" y="34"/>
                    </a:lnTo>
                    <a:lnTo>
                      <a:pt x="1" y="33"/>
                    </a:lnTo>
                    <a:lnTo>
                      <a:pt x="1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3"/>
                    </a:lnTo>
                    <a:lnTo>
                      <a:pt x="0" y="21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0" name="Freeform 23">
                <a:extLst>
                  <a:ext uri="{FF2B5EF4-FFF2-40B4-BE49-F238E27FC236}">
                    <a16:creationId xmlns:a16="http://schemas.microsoft.com/office/drawing/2014/main" id="{28F7C659-39EA-4728-8CF5-2785A32E5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0" y="1324"/>
                <a:ext cx="8" cy="7"/>
              </a:xfrm>
              <a:custGeom>
                <a:avLst/>
                <a:gdLst>
                  <a:gd name="T0" fmla="*/ 0 w 8"/>
                  <a:gd name="T1" fmla="*/ 2 h 7"/>
                  <a:gd name="T2" fmla="*/ 1 w 8"/>
                  <a:gd name="T3" fmla="*/ 2 h 7"/>
                  <a:gd name="T4" fmla="*/ 2 w 8"/>
                  <a:gd name="T5" fmla="*/ 2 h 7"/>
                  <a:gd name="T6" fmla="*/ 2 w 8"/>
                  <a:gd name="T7" fmla="*/ 1 h 7"/>
                  <a:gd name="T8" fmla="*/ 3 w 8"/>
                  <a:gd name="T9" fmla="*/ 1 h 7"/>
                  <a:gd name="T10" fmla="*/ 4 w 8"/>
                  <a:gd name="T11" fmla="*/ 1 h 7"/>
                  <a:gd name="T12" fmla="*/ 5 w 8"/>
                  <a:gd name="T13" fmla="*/ 1 h 7"/>
                  <a:gd name="T14" fmla="*/ 6 w 8"/>
                  <a:gd name="T15" fmla="*/ 0 h 7"/>
                  <a:gd name="T16" fmla="*/ 6 w 8"/>
                  <a:gd name="T17" fmla="*/ 1 h 7"/>
                  <a:gd name="T18" fmla="*/ 7 w 8"/>
                  <a:gd name="T19" fmla="*/ 1 h 7"/>
                  <a:gd name="T20" fmla="*/ 7 w 8"/>
                  <a:gd name="T21" fmla="*/ 2 h 7"/>
                  <a:gd name="T22" fmla="*/ 8 w 8"/>
                  <a:gd name="T23" fmla="*/ 2 h 7"/>
                  <a:gd name="T24" fmla="*/ 8 w 8"/>
                  <a:gd name="T25" fmla="*/ 3 h 7"/>
                  <a:gd name="T26" fmla="*/ 8 w 8"/>
                  <a:gd name="T27" fmla="*/ 5 h 7"/>
                  <a:gd name="T28" fmla="*/ 8 w 8"/>
                  <a:gd name="T29" fmla="*/ 6 h 7"/>
                  <a:gd name="T30" fmla="*/ 7 w 8"/>
                  <a:gd name="T31" fmla="*/ 7 h 7"/>
                  <a:gd name="T32" fmla="*/ 7 w 8"/>
                  <a:gd name="T33" fmla="*/ 7 h 7"/>
                  <a:gd name="T34" fmla="*/ 7 w 8"/>
                  <a:gd name="T35" fmla="*/ 7 h 7"/>
                  <a:gd name="T36" fmla="*/ 6 w 8"/>
                  <a:gd name="T37" fmla="*/ 7 h 7"/>
                  <a:gd name="T38" fmla="*/ 6 w 8"/>
                  <a:gd name="T39" fmla="*/ 7 h 7"/>
                  <a:gd name="T40" fmla="*/ 5 w 8"/>
                  <a:gd name="T41" fmla="*/ 6 h 7"/>
                  <a:gd name="T42" fmla="*/ 5 w 8"/>
                  <a:gd name="T43" fmla="*/ 5 h 7"/>
                  <a:gd name="T44" fmla="*/ 5 w 8"/>
                  <a:gd name="T45" fmla="*/ 6 h 7"/>
                  <a:gd name="T46" fmla="*/ 4 w 8"/>
                  <a:gd name="T47" fmla="*/ 6 h 7"/>
                  <a:gd name="T48" fmla="*/ 3 w 8"/>
                  <a:gd name="T49" fmla="*/ 6 h 7"/>
                  <a:gd name="T50" fmla="*/ 3 w 8"/>
                  <a:gd name="T51" fmla="*/ 6 h 7"/>
                  <a:gd name="T52" fmla="*/ 2 w 8"/>
                  <a:gd name="T53" fmla="*/ 6 h 7"/>
                  <a:gd name="T54" fmla="*/ 2 w 8"/>
                  <a:gd name="T55" fmla="*/ 7 h 7"/>
                  <a:gd name="T56" fmla="*/ 2 w 8"/>
                  <a:gd name="T57" fmla="*/ 7 h 7"/>
                  <a:gd name="T58" fmla="*/ 2 w 8"/>
                  <a:gd name="T59" fmla="*/ 6 h 7"/>
                  <a:gd name="T60" fmla="*/ 2 w 8"/>
                  <a:gd name="T61" fmla="*/ 5 h 7"/>
                  <a:gd name="T62" fmla="*/ 2 w 8"/>
                  <a:gd name="T63" fmla="*/ 5 h 7"/>
                  <a:gd name="T64" fmla="*/ 2 w 8"/>
                  <a:gd name="T65" fmla="*/ 5 h 7"/>
                  <a:gd name="T66" fmla="*/ 2 w 8"/>
                  <a:gd name="T67" fmla="*/ 4 h 7"/>
                  <a:gd name="T68" fmla="*/ 3 w 8"/>
                  <a:gd name="T69" fmla="*/ 4 h 7"/>
                  <a:gd name="T70" fmla="*/ 2 w 8"/>
                  <a:gd name="T71" fmla="*/ 3 h 7"/>
                  <a:gd name="T72" fmla="*/ 2 w 8"/>
                  <a:gd name="T73" fmla="*/ 3 h 7"/>
                  <a:gd name="T74" fmla="*/ 2 w 8"/>
                  <a:gd name="T75" fmla="*/ 3 h 7"/>
                  <a:gd name="T76" fmla="*/ 3 w 8"/>
                  <a:gd name="T77" fmla="*/ 3 h 7"/>
                  <a:gd name="T78" fmla="*/ 4 w 8"/>
                  <a:gd name="T79" fmla="*/ 3 h 7"/>
                  <a:gd name="T80" fmla="*/ 5 w 8"/>
                  <a:gd name="T81" fmla="*/ 2 h 7"/>
                  <a:gd name="T82" fmla="*/ 5 w 8"/>
                  <a:gd name="T83" fmla="*/ 1 h 7"/>
                  <a:gd name="T84" fmla="*/ 4 w 8"/>
                  <a:gd name="T85" fmla="*/ 1 h 7"/>
                  <a:gd name="T86" fmla="*/ 4 w 8"/>
                  <a:gd name="T87" fmla="*/ 2 h 7"/>
                  <a:gd name="T88" fmla="*/ 3 w 8"/>
                  <a:gd name="T89" fmla="*/ 2 h 7"/>
                  <a:gd name="T90" fmla="*/ 3 w 8"/>
                  <a:gd name="T91" fmla="*/ 2 h 7"/>
                  <a:gd name="T92" fmla="*/ 2 w 8"/>
                  <a:gd name="T93" fmla="*/ 2 h 7"/>
                  <a:gd name="T94" fmla="*/ 2 w 8"/>
                  <a:gd name="T95" fmla="*/ 2 h 7"/>
                  <a:gd name="T96" fmla="*/ 1 w 8"/>
                  <a:gd name="T97" fmla="*/ 2 h 7"/>
                  <a:gd name="T98" fmla="*/ 0 w 8"/>
                  <a:gd name="T99" fmla="*/ 2 h 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8" h="7">
                    <a:moveTo>
                      <a:pt x="0" y="2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7"/>
                    </a:lnTo>
                    <a:lnTo>
                      <a:pt x="6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1" name="Freeform 24">
                <a:extLst>
                  <a:ext uri="{FF2B5EF4-FFF2-40B4-BE49-F238E27FC236}">
                    <a16:creationId xmlns:a16="http://schemas.microsoft.com/office/drawing/2014/main" id="{480D4703-DA03-4570-B0DC-4C2EA3C355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5" y="1306"/>
                <a:ext cx="35" cy="64"/>
              </a:xfrm>
              <a:custGeom>
                <a:avLst/>
                <a:gdLst>
                  <a:gd name="T0" fmla="*/ 9 w 35"/>
                  <a:gd name="T1" fmla="*/ 3 h 64"/>
                  <a:gd name="T2" fmla="*/ 11 w 35"/>
                  <a:gd name="T3" fmla="*/ 6 h 64"/>
                  <a:gd name="T4" fmla="*/ 13 w 35"/>
                  <a:gd name="T5" fmla="*/ 8 h 64"/>
                  <a:gd name="T6" fmla="*/ 13 w 35"/>
                  <a:gd name="T7" fmla="*/ 12 h 64"/>
                  <a:gd name="T8" fmla="*/ 14 w 35"/>
                  <a:gd name="T9" fmla="*/ 12 h 64"/>
                  <a:gd name="T10" fmla="*/ 16 w 35"/>
                  <a:gd name="T11" fmla="*/ 15 h 64"/>
                  <a:gd name="T12" fmla="*/ 14 w 35"/>
                  <a:gd name="T13" fmla="*/ 17 h 64"/>
                  <a:gd name="T14" fmla="*/ 9 w 35"/>
                  <a:gd name="T15" fmla="*/ 17 h 64"/>
                  <a:gd name="T16" fmla="*/ 5 w 35"/>
                  <a:gd name="T17" fmla="*/ 19 h 64"/>
                  <a:gd name="T18" fmla="*/ 6 w 35"/>
                  <a:gd name="T19" fmla="*/ 21 h 64"/>
                  <a:gd name="T20" fmla="*/ 7 w 35"/>
                  <a:gd name="T21" fmla="*/ 24 h 64"/>
                  <a:gd name="T22" fmla="*/ 8 w 35"/>
                  <a:gd name="T23" fmla="*/ 28 h 64"/>
                  <a:gd name="T24" fmla="*/ 10 w 35"/>
                  <a:gd name="T25" fmla="*/ 31 h 64"/>
                  <a:gd name="T26" fmla="*/ 12 w 35"/>
                  <a:gd name="T27" fmla="*/ 33 h 64"/>
                  <a:gd name="T28" fmla="*/ 8 w 35"/>
                  <a:gd name="T29" fmla="*/ 37 h 64"/>
                  <a:gd name="T30" fmla="*/ 5 w 35"/>
                  <a:gd name="T31" fmla="*/ 38 h 64"/>
                  <a:gd name="T32" fmla="*/ 2 w 35"/>
                  <a:gd name="T33" fmla="*/ 39 h 64"/>
                  <a:gd name="T34" fmla="*/ 1 w 35"/>
                  <a:gd name="T35" fmla="*/ 41 h 64"/>
                  <a:gd name="T36" fmla="*/ 3 w 35"/>
                  <a:gd name="T37" fmla="*/ 41 h 64"/>
                  <a:gd name="T38" fmla="*/ 5 w 35"/>
                  <a:gd name="T39" fmla="*/ 41 h 64"/>
                  <a:gd name="T40" fmla="*/ 8 w 35"/>
                  <a:gd name="T41" fmla="*/ 40 h 64"/>
                  <a:gd name="T42" fmla="*/ 10 w 35"/>
                  <a:gd name="T43" fmla="*/ 42 h 64"/>
                  <a:gd name="T44" fmla="*/ 7 w 35"/>
                  <a:gd name="T45" fmla="*/ 43 h 64"/>
                  <a:gd name="T46" fmla="*/ 4 w 35"/>
                  <a:gd name="T47" fmla="*/ 45 h 64"/>
                  <a:gd name="T48" fmla="*/ 5 w 35"/>
                  <a:gd name="T49" fmla="*/ 45 h 64"/>
                  <a:gd name="T50" fmla="*/ 8 w 35"/>
                  <a:gd name="T51" fmla="*/ 45 h 64"/>
                  <a:gd name="T52" fmla="*/ 9 w 35"/>
                  <a:gd name="T53" fmla="*/ 46 h 64"/>
                  <a:gd name="T54" fmla="*/ 12 w 35"/>
                  <a:gd name="T55" fmla="*/ 47 h 64"/>
                  <a:gd name="T56" fmla="*/ 10 w 35"/>
                  <a:gd name="T57" fmla="*/ 50 h 64"/>
                  <a:gd name="T58" fmla="*/ 8 w 35"/>
                  <a:gd name="T59" fmla="*/ 49 h 64"/>
                  <a:gd name="T60" fmla="*/ 7 w 35"/>
                  <a:gd name="T61" fmla="*/ 51 h 64"/>
                  <a:gd name="T62" fmla="*/ 5 w 35"/>
                  <a:gd name="T63" fmla="*/ 52 h 64"/>
                  <a:gd name="T64" fmla="*/ 34 w 35"/>
                  <a:gd name="T65" fmla="*/ 36 h 64"/>
                  <a:gd name="T66" fmla="*/ 31 w 35"/>
                  <a:gd name="T67" fmla="*/ 31 h 64"/>
                  <a:gd name="T68" fmla="*/ 28 w 35"/>
                  <a:gd name="T69" fmla="*/ 26 h 64"/>
                  <a:gd name="T70" fmla="*/ 19 w 35"/>
                  <a:gd name="T71" fmla="*/ 26 h 64"/>
                  <a:gd name="T72" fmla="*/ 17 w 35"/>
                  <a:gd name="T73" fmla="*/ 30 h 64"/>
                  <a:gd name="T74" fmla="*/ 16 w 35"/>
                  <a:gd name="T75" fmla="*/ 34 h 64"/>
                  <a:gd name="T76" fmla="*/ 15 w 35"/>
                  <a:gd name="T77" fmla="*/ 37 h 64"/>
                  <a:gd name="T78" fmla="*/ 12 w 35"/>
                  <a:gd name="T79" fmla="*/ 33 h 64"/>
                  <a:gd name="T80" fmla="*/ 10 w 35"/>
                  <a:gd name="T81" fmla="*/ 29 h 64"/>
                  <a:gd name="T82" fmla="*/ 10 w 35"/>
                  <a:gd name="T83" fmla="*/ 26 h 64"/>
                  <a:gd name="T84" fmla="*/ 12 w 35"/>
                  <a:gd name="T85" fmla="*/ 23 h 64"/>
                  <a:gd name="T86" fmla="*/ 14 w 35"/>
                  <a:gd name="T87" fmla="*/ 24 h 64"/>
                  <a:gd name="T88" fmla="*/ 17 w 35"/>
                  <a:gd name="T89" fmla="*/ 24 h 64"/>
                  <a:gd name="T90" fmla="*/ 22 w 35"/>
                  <a:gd name="T91" fmla="*/ 23 h 64"/>
                  <a:gd name="T92" fmla="*/ 31 w 35"/>
                  <a:gd name="T93" fmla="*/ 23 h 64"/>
                  <a:gd name="T94" fmla="*/ 34 w 35"/>
                  <a:gd name="T95" fmla="*/ 19 h 64"/>
                  <a:gd name="T96" fmla="*/ 25 w 35"/>
                  <a:gd name="T97" fmla="*/ 11 h 64"/>
                  <a:gd name="T98" fmla="*/ 9 w 35"/>
                  <a:gd name="T99" fmla="*/ 0 h 6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35" h="64">
                    <a:moveTo>
                      <a:pt x="7" y="1"/>
                    </a:moveTo>
                    <a:lnTo>
                      <a:pt x="7" y="2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3" y="13"/>
                    </a:lnTo>
                    <a:lnTo>
                      <a:pt x="14" y="12"/>
                    </a:lnTo>
                    <a:lnTo>
                      <a:pt x="15" y="13"/>
                    </a:lnTo>
                    <a:lnTo>
                      <a:pt x="16" y="14"/>
                    </a:lnTo>
                    <a:lnTo>
                      <a:pt x="16" y="15"/>
                    </a:lnTo>
                    <a:lnTo>
                      <a:pt x="17" y="16"/>
                    </a:lnTo>
                    <a:lnTo>
                      <a:pt x="16" y="16"/>
                    </a:lnTo>
                    <a:lnTo>
                      <a:pt x="15" y="17"/>
                    </a:lnTo>
                    <a:lnTo>
                      <a:pt x="14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0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5" y="18"/>
                    </a:lnTo>
                    <a:lnTo>
                      <a:pt x="5" y="19"/>
                    </a:lnTo>
                    <a:lnTo>
                      <a:pt x="5" y="20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6" y="22"/>
                    </a:lnTo>
                    <a:lnTo>
                      <a:pt x="6" y="23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8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10" y="31"/>
                    </a:lnTo>
                    <a:lnTo>
                      <a:pt x="11" y="32"/>
                    </a:lnTo>
                    <a:lnTo>
                      <a:pt x="11" y="33"/>
                    </a:lnTo>
                    <a:lnTo>
                      <a:pt x="12" y="33"/>
                    </a:lnTo>
                    <a:lnTo>
                      <a:pt x="12" y="34"/>
                    </a:lnTo>
                    <a:lnTo>
                      <a:pt x="10" y="36"/>
                    </a:lnTo>
                    <a:lnTo>
                      <a:pt x="9" y="37"/>
                    </a:lnTo>
                    <a:lnTo>
                      <a:pt x="8" y="37"/>
                    </a:lnTo>
                    <a:lnTo>
                      <a:pt x="7" y="37"/>
                    </a:lnTo>
                    <a:lnTo>
                      <a:pt x="6" y="38"/>
                    </a:lnTo>
                    <a:lnTo>
                      <a:pt x="5" y="38"/>
                    </a:lnTo>
                    <a:lnTo>
                      <a:pt x="4" y="39"/>
                    </a:lnTo>
                    <a:lnTo>
                      <a:pt x="3" y="39"/>
                    </a:lnTo>
                    <a:lnTo>
                      <a:pt x="2" y="39"/>
                    </a:lnTo>
                    <a:lnTo>
                      <a:pt x="2" y="40"/>
                    </a:lnTo>
                    <a:lnTo>
                      <a:pt x="0" y="40"/>
                    </a:lnTo>
                    <a:lnTo>
                      <a:pt x="1" y="41"/>
                    </a:lnTo>
                    <a:lnTo>
                      <a:pt x="1" y="42"/>
                    </a:lnTo>
                    <a:lnTo>
                      <a:pt x="2" y="41"/>
                    </a:lnTo>
                    <a:lnTo>
                      <a:pt x="3" y="41"/>
                    </a:lnTo>
                    <a:lnTo>
                      <a:pt x="4" y="41"/>
                    </a:lnTo>
                    <a:lnTo>
                      <a:pt x="5" y="41"/>
                    </a:lnTo>
                    <a:lnTo>
                      <a:pt x="6" y="41"/>
                    </a:lnTo>
                    <a:lnTo>
                      <a:pt x="7" y="40"/>
                    </a:lnTo>
                    <a:lnTo>
                      <a:pt x="8" y="40"/>
                    </a:lnTo>
                    <a:lnTo>
                      <a:pt x="9" y="40"/>
                    </a:lnTo>
                    <a:lnTo>
                      <a:pt x="10" y="40"/>
                    </a:lnTo>
                    <a:lnTo>
                      <a:pt x="10" y="41"/>
                    </a:lnTo>
                    <a:lnTo>
                      <a:pt x="10" y="42"/>
                    </a:lnTo>
                    <a:lnTo>
                      <a:pt x="9" y="42"/>
                    </a:lnTo>
                    <a:lnTo>
                      <a:pt x="8" y="43"/>
                    </a:lnTo>
                    <a:lnTo>
                      <a:pt x="7" y="43"/>
                    </a:lnTo>
                    <a:lnTo>
                      <a:pt x="5" y="43"/>
                    </a:lnTo>
                    <a:lnTo>
                      <a:pt x="4" y="43"/>
                    </a:lnTo>
                    <a:lnTo>
                      <a:pt x="4" y="44"/>
                    </a:lnTo>
                    <a:lnTo>
                      <a:pt x="4" y="45"/>
                    </a:lnTo>
                    <a:lnTo>
                      <a:pt x="4" y="46"/>
                    </a:lnTo>
                    <a:lnTo>
                      <a:pt x="5" y="46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7" y="45"/>
                    </a:lnTo>
                    <a:lnTo>
                      <a:pt x="8" y="45"/>
                    </a:lnTo>
                    <a:lnTo>
                      <a:pt x="8" y="46"/>
                    </a:lnTo>
                    <a:lnTo>
                      <a:pt x="9" y="46"/>
                    </a:lnTo>
                    <a:lnTo>
                      <a:pt x="10" y="46"/>
                    </a:lnTo>
                    <a:lnTo>
                      <a:pt x="11" y="47"/>
                    </a:lnTo>
                    <a:lnTo>
                      <a:pt x="12" y="47"/>
                    </a:lnTo>
                    <a:lnTo>
                      <a:pt x="11" y="48"/>
                    </a:lnTo>
                    <a:lnTo>
                      <a:pt x="11" y="49"/>
                    </a:lnTo>
                    <a:lnTo>
                      <a:pt x="10" y="49"/>
                    </a:lnTo>
                    <a:lnTo>
                      <a:pt x="10" y="50"/>
                    </a:lnTo>
                    <a:lnTo>
                      <a:pt x="9" y="50"/>
                    </a:lnTo>
                    <a:lnTo>
                      <a:pt x="8" y="49"/>
                    </a:lnTo>
                    <a:lnTo>
                      <a:pt x="8" y="50"/>
                    </a:lnTo>
                    <a:lnTo>
                      <a:pt x="8" y="51"/>
                    </a:lnTo>
                    <a:lnTo>
                      <a:pt x="7" y="51"/>
                    </a:lnTo>
                    <a:lnTo>
                      <a:pt x="6" y="51"/>
                    </a:lnTo>
                    <a:lnTo>
                      <a:pt x="5" y="50"/>
                    </a:lnTo>
                    <a:lnTo>
                      <a:pt x="5" y="51"/>
                    </a:lnTo>
                    <a:lnTo>
                      <a:pt x="5" y="52"/>
                    </a:lnTo>
                    <a:lnTo>
                      <a:pt x="4" y="54"/>
                    </a:lnTo>
                    <a:lnTo>
                      <a:pt x="18" y="64"/>
                    </a:lnTo>
                    <a:lnTo>
                      <a:pt x="35" y="38"/>
                    </a:lnTo>
                    <a:lnTo>
                      <a:pt x="34" y="36"/>
                    </a:lnTo>
                    <a:lnTo>
                      <a:pt x="34" y="31"/>
                    </a:lnTo>
                    <a:lnTo>
                      <a:pt x="33" y="31"/>
                    </a:lnTo>
                    <a:lnTo>
                      <a:pt x="32" y="32"/>
                    </a:lnTo>
                    <a:lnTo>
                      <a:pt x="31" y="31"/>
                    </a:lnTo>
                    <a:lnTo>
                      <a:pt x="30" y="30"/>
                    </a:lnTo>
                    <a:lnTo>
                      <a:pt x="29" y="28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6" y="26"/>
                    </a:lnTo>
                    <a:lnTo>
                      <a:pt x="23" y="25"/>
                    </a:lnTo>
                    <a:lnTo>
                      <a:pt x="21" y="25"/>
                    </a:lnTo>
                    <a:lnTo>
                      <a:pt x="19" y="26"/>
                    </a:lnTo>
                    <a:lnTo>
                      <a:pt x="19" y="27"/>
                    </a:lnTo>
                    <a:lnTo>
                      <a:pt x="18" y="28"/>
                    </a:lnTo>
                    <a:lnTo>
                      <a:pt x="18" y="29"/>
                    </a:lnTo>
                    <a:lnTo>
                      <a:pt x="17" y="30"/>
                    </a:lnTo>
                    <a:lnTo>
                      <a:pt x="16" y="31"/>
                    </a:lnTo>
                    <a:lnTo>
                      <a:pt x="16" y="32"/>
                    </a:lnTo>
                    <a:lnTo>
                      <a:pt x="16" y="34"/>
                    </a:lnTo>
                    <a:lnTo>
                      <a:pt x="16" y="35"/>
                    </a:lnTo>
                    <a:lnTo>
                      <a:pt x="16" y="36"/>
                    </a:lnTo>
                    <a:lnTo>
                      <a:pt x="16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3" y="35"/>
                    </a:lnTo>
                    <a:lnTo>
                      <a:pt x="13" y="34"/>
                    </a:lnTo>
                    <a:lnTo>
                      <a:pt x="12" y="33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10" y="29"/>
                    </a:lnTo>
                    <a:lnTo>
                      <a:pt x="9" y="28"/>
                    </a:lnTo>
                    <a:lnTo>
                      <a:pt x="10" y="27"/>
                    </a:lnTo>
                    <a:lnTo>
                      <a:pt x="10" y="26"/>
                    </a:lnTo>
                    <a:lnTo>
                      <a:pt x="10" y="25"/>
                    </a:lnTo>
                    <a:lnTo>
                      <a:pt x="11" y="24"/>
                    </a:lnTo>
                    <a:lnTo>
                      <a:pt x="11" y="23"/>
                    </a:lnTo>
                    <a:lnTo>
                      <a:pt x="12" y="23"/>
                    </a:lnTo>
                    <a:lnTo>
                      <a:pt x="13" y="23"/>
                    </a:lnTo>
                    <a:lnTo>
                      <a:pt x="13" y="24"/>
                    </a:lnTo>
                    <a:lnTo>
                      <a:pt x="14" y="24"/>
                    </a:lnTo>
                    <a:lnTo>
                      <a:pt x="15" y="24"/>
                    </a:lnTo>
                    <a:lnTo>
                      <a:pt x="15" y="25"/>
                    </a:lnTo>
                    <a:lnTo>
                      <a:pt x="17" y="24"/>
                    </a:lnTo>
                    <a:lnTo>
                      <a:pt x="18" y="24"/>
                    </a:lnTo>
                    <a:lnTo>
                      <a:pt x="19" y="23"/>
                    </a:lnTo>
                    <a:lnTo>
                      <a:pt x="20" y="22"/>
                    </a:lnTo>
                    <a:lnTo>
                      <a:pt x="22" y="23"/>
                    </a:lnTo>
                    <a:lnTo>
                      <a:pt x="23" y="23"/>
                    </a:lnTo>
                    <a:lnTo>
                      <a:pt x="25" y="24"/>
                    </a:lnTo>
                    <a:lnTo>
                      <a:pt x="28" y="24"/>
                    </a:lnTo>
                    <a:lnTo>
                      <a:pt x="31" y="23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0"/>
                    </a:lnTo>
                    <a:lnTo>
                      <a:pt x="34" y="19"/>
                    </a:lnTo>
                    <a:lnTo>
                      <a:pt x="35" y="17"/>
                    </a:lnTo>
                    <a:lnTo>
                      <a:pt x="33" y="15"/>
                    </a:lnTo>
                    <a:lnTo>
                      <a:pt x="30" y="15"/>
                    </a:lnTo>
                    <a:lnTo>
                      <a:pt x="25" y="11"/>
                    </a:lnTo>
                    <a:lnTo>
                      <a:pt x="24" y="8"/>
                    </a:lnTo>
                    <a:lnTo>
                      <a:pt x="23" y="2"/>
                    </a:lnTo>
                    <a:lnTo>
                      <a:pt x="16" y="0"/>
                    </a:lnTo>
                    <a:lnTo>
                      <a:pt x="9" y="0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2" name="Freeform 25">
                <a:extLst>
                  <a:ext uri="{FF2B5EF4-FFF2-40B4-BE49-F238E27FC236}">
                    <a16:creationId xmlns:a16="http://schemas.microsoft.com/office/drawing/2014/main" id="{E417251D-E03D-4957-83B7-F823C89472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4" y="1340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1 w 2"/>
                  <a:gd name="T3" fmla="*/ 0 h 4"/>
                  <a:gd name="T4" fmla="*/ 1 w 2"/>
                  <a:gd name="T5" fmla="*/ 1 h 4"/>
                  <a:gd name="T6" fmla="*/ 1 w 2"/>
                  <a:gd name="T7" fmla="*/ 2 h 4"/>
                  <a:gd name="T8" fmla="*/ 0 w 2"/>
                  <a:gd name="T9" fmla="*/ 3 h 4"/>
                  <a:gd name="T10" fmla="*/ 0 w 2"/>
                  <a:gd name="T11" fmla="*/ 4 h 4"/>
                  <a:gd name="T12" fmla="*/ 0 w 2"/>
                  <a:gd name="T13" fmla="*/ 4 h 4"/>
                  <a:gd name="T14" fmla="*/ 1 w 2"/>
                  <a:gd name="T15" fmla="*/ 3 h 4"/>
                  <a:gd name="T16" fmla="*/ 1 w 2"/>
                  <a:gd name="T17" fmla="*/ 2 h 4"/>
                  <a:gd name="T18" fmla="*/ 1 w 2"/>
                  <a:gd name="T19" fmla="*/ 2 h 4"/>
                  <a:gd name="T20" fmla="*/ 2 w 2"/>
                  <a:gd name="T21" fmla="*/ 1 h 4"/>
                  <a:gd name="T22" fmla="*/ 2 w 2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3" name="Freeform 26">
                <a:extLst>
                  <a:ext uri="{FF2B5EF4-FFF2-40B4-BE49-F238E27FC236}">
                    <a16:creationId xmlns:a16="http://schemas.microsoft.com/office/drawing/2014/main" id="{92152D07-B912-4F41-8820-6E5AC8214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8" y="1325"/>
                <a:ext cx="3" cy="8"/>
              </a:xfrm>
              <a:custGeom>
                <a:avLst/>
                <a:gdLst>
                  <a:gd name="T0" fmla="*/ 1 w 3"/>
                  <a:gd name="T1" fmla="*/ 0 h 8"/>
                  <a:gd name="T2" fmla="*/ 1 w 3"/>
                  <a:gd name="T3" fmla="*/ 1 h 8"/>
                  <a:gd name="T4" fmla="*/ 2 w 3"/>
                  <a:gd name="T5" fmla="*/ 2 h 8"/>
                  <a:gd name="T6" fmla="*/ 2 w 3"/>
                  <a:gd name="T7" fmla="*/ 2 h 8"/>
                  <a:gd name="T8" fmla="*/ 3 w 3"/>
                  <a:gd name="T9" fmla="*/ 4 h 8"/>
                  <a:gd name="T10" fmla="*/ 3 w 3"/>
                  <a:gd name="T11" fmla="*/ 5 h 8"/>
                  <a:gd name="T12" fmla="*/ 2 w 3"/>
                  <a:gd name="T13" fmla="*/ 7 h 8"/>
                  <a:gd name="T14" fmla="*/ 2 w 3"/>
                  <a:gd name="T15" fmla="*/ 8 h 8"/>
                  <a:gd name="T16" fmla="*/ 2 w 3"/>
                  <a:gd name="T17" fmla="*/ 8 h 8"/>
                  <a:gd name="T18" fmla="*/ 1 w 3"/>
                  <a:gd name="T19" fmla="*/ 8 h 8"/>
                  <a:gd name="T20" fmla="*/ 2 w 3"/>
                  <a:gd name="T21" fmla="*/ 7 h 8"/>
                  <a:gd name="T22" fmla="*/ 2 w 3"/>
                  <a:gd name="T23" fmla="*/ 6 h 8"/>
                  <a:gd name="T24" fmla="*/ 2 w 3"/>
                  <a:gd name="T25" fmla="*/ 5 h 8"/>
                  <a:gd name="T26" fmla="*/ 2 w 3"/>
                  <a:gd name="T27" fmla="*/ 4 h 8"/>
                  <a:gd name="T28" fmla="*/ 2 w 3"/>
                  <a:gd name="T29" fmla="*/ 2 h 8"/>
                  <a:gd name="T30" fmla="*/ 1 w 3"/>
                  <a:gd name="T31" fmla="*/ 2 h 8"/>
                  <a:gd name="T32" fmla="*/ 0 w 3"/>
                  <a:gd name="T33" fmla="*/ 1 h 8"/>
                  <a:gd name="T34" fmla="*/ 1 w 3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" h="8">
                    <a:moveTo>
                      <a:pt x="1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4" name="Freeform 27">
                <a:extLst>
                  <a:ext uri="{FF2B5EF4-FFF2-40B4-BE49-F238E27FC236}">
                    <a16:creationId xmlns:a16="http://schemas.microsoft.com/office/drawing/2014/main" id="{BAA91FAB-9E94-4EFF-BA99-741022FA4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5" y="1328"/>
                <a:ext cx="4" cy="8"/>
              </a:xfrm>
              <a:custGeom>
                <a:avLst/>
                <a:gdLst>
                  <a:gd name="T0" fmla="*/ 1 w 4"/>
                  <a:gd name="T1" fmla="*/ 4 h 8"/>
                  <a:gd name="T2" fmla="*/ 1 w 4"/>
                  <a:gd name="T3" fmla="*/ 3 h 8"/>
                  <a:gd name="T4" fmla="*/ 1 w 4"/>
                  <a:gd name="T5" fmla="*/ 2 h 8"/>
                  <a:gd name="T6" fmla="*/ 1 w 4"/>
                  <a:gd name="T7" fmla="*/ 1 h 8"/>
                  <a:gd name="T8" fmla="*/ 1 w 4"/>
                  <a:gd name="T9" fmla="*/ 1 h 8"/>
                  <a:gd name="T10" fmla="*/ 2 w 4"/>
                  <a:gd name="T11" fmla="*/ 0 h 8"/>
                  <a:gd name="T12" fmla="*/ 2 w 4"/>
                  <a:gd name="T13" fmla="*/ 0 h 8"/>
                  <a:gd name="T14" fmla="*/ 3 w 4"/>
                  <a:gd name="T15" fmla="*/ 0 h 8"/>
                  <a:gd name="T16" fmla="*/ 3 w 4"/>
                  <a:gd name="T17" fmla="*/ 1 h 8"/>
                  <a:gd name="T18" fmla="*/ 4 w 4"/>
                  <a:gd name="T19" fmla="*/ 1 h 8"/>
                  <a:gd name="T20" fmla="*/ 4 w 4"/>
                  <a:gd name="T21" fmla="*/ 2 h 8"/>
                  <a:gd name="T22" fmla="*/ 4 w 4"/>
                  <a:gd name="T23" fmla="*/ 3 h 8"/>
                  <a:gd name="T24" fmla="*/ 3 w 4"/>
                  <a:gd name="T25" fmla="*/ 4 h 8"/>
                  <a:gd name="T26" fmla="*/ 3 w 4"/>
                  <a:gd name="T27" fmla="*/ 5 h 8"/>
                  <a:gd name="T28" fmla="*/ 2 w 4"/>
                  <a:gd name="T29" fmla="*/ 5 h 8"/>
                  <a:gd name="T30" fmla="*/ 2 w 4"/>
                  <a:gd name="T31" fmla="*/ 6 h 8"/>
                  <a:gd name="T32" fmla="*/ 1 w 4"/>
                  <a:gd name="T33" fmla="*/ 8 h 8"/>
                  <a:gd name="T34" fmla="*/ 1 w 4"/>
                  <a:gd name="T35" fmla="*/ 7 h 8"/>
                  <a:gd name="T36" fmla="*/ 1 w 4"/>
                  <a:gd name="T37" fmla="*/ 7 h 8"/>
                  <a:gd name="T38" fmla="*/ 0 w 4"/>
                  <a:gd name="T39" fmla="*/ 7 h 8"/>
                  <a:gd name="T40" fmla="*/ 0 w 4"/>
                  <a:gd name="T41" fmla="*/ 6 h 8"/>
                  <a:gd name="T42" fmla="*/ 1 w 4"/>
                  <a:gd name="T43" fmla="*/ 5 h 8"/>
                  <a:gd name="T44" fmla="*/ 1 w 4"/>
                  <a:gd name="T45" fmla="*/ 4 h 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" h="8">
                    <a:moveTo>
                      <a:pt x="1" y="4"/>
                    </a:move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5" name="Freeform 28">
                <a:extLst>
                  <a:ext uri="{FF2B5EF4-FFF2-40B4-BE49-F238E27FC236}">
                    <a16:creationId xmlns:a16="http://schemas.microsoft.com/office/drawing/2014/main" id="{2B608A6B-9C15-4D7A-B038-0CEEF9C97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2" y="1327"/>
                <a:ext cx="4" cy="3"/>
              </a:xfrm>
              <a:custGeom>
                <a:avLst/>
                <a:gdLst>
                  <a:gd name="T0" fmla="*/ 0 w 4"/>
                  <a:gd name="T1" fmla="*/ 3 h 3"/>
                  <a:gd name="T2" fmla="*/ 0 w 4"/>
                  <a:gd name="T3" fmla="*/ 2 h 3"/>
                  <a:gd name="T4" fmla="*/ 1 w 4"/>
                  <a:gd name="T5" fmla="*/ 1 h 3"/>
                  <a:gd name="T6" fmla="*/ 2 w 4"/>
                  <a:gd name="T7" fmla="*/ 1 h 3"/>
                  <a:gd name="T8" fmla="*/ 3 w 4"/>
                  <a:gd name="T9" fmla="*/ 1 h 3"/>
                  <a:gd name="T10" fmla="*/ 3 w 4"/>
                  <a:gd name="T11" fmla="*/ 2 h 3"/>
                  <a:gd name="T12" fmla="*/ 4 w 4"/>
                  <a:gd name="T13" fmla="*/ 1 h 3"/>
                  <a:gd name="T14" fmla="*/ 4 w 4"/>
                  <a:gd name="T15" fmla="*/ 1 h 3"/>
                  <a:gd name="T16" fmla="*/ 4 w 4"/>
                  <a:gd name="T17" fmla="*/ 0 h 3"/>
                  <a:gd name="T18" fmla="*/ 4 w 4"/>
                  <a:gd name="T19" fmla="*/ 1 h 3"/>
                  <a:gd name="T20" fmla="*/ 4 w 4"/>
                  <a:gd name="T21" fmla="*/ 2 h 3"/>
                  <a:gd name="T22" fmla="*/ 4 w 4"/>
                  <a:gd name="T23" fmla="*/ 2 h 3"/>
                  <a:gd name="T24" fmla="*/ 3 w 4"/>
                  <a:gd name="T25" fmla="*/ 2 h 3"/>
                  <a:gd name="T26" fmla="*/ 3 w 4"/>
                  <a:gd name="T27" fmla="*/ 3 h 3"/>
                  <a:gd name="T28" fmla="*/ 2 w 4"/>
                  <a:gd name="T29" fmla="*/ 3 h 3"/>
                  <a:gd name="T30" fmla="*/ 1 w 4"/>
                  <a:gd name="T31" fmla="*/ 3 h 3"/>
                  <a:gd name="T32" fmla="*/ 0 w 4"/>
                  <a:gd name="T33" fmla="*/ 3 h 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6" name="Freeform 29">
                <a:extLst>
                  <a:ext uri="{FF2B5EF4-FFF2-40B4-BE49-F238E27FC236}">
                    <a16:creationId xmlns:a16="http://schemas.microsoft.com/office/drawing/2014/main" id="{CBE0B0BF-1C3D-4BBC-8976-25C95568F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2" y="1346"/>
                <a:ext cx="17" cy="20"/>
              </a:xfrm>
              <a:custGeom>
                <a:avLst/>
                <a:gdLst>
                  <a:gd name="T0" fmla="*/ 0 w 17"/>
                  <a:gd name="T1" fmla="*/ 13 h 20"/>
                  <a:gd name="T2" fmla="*/ 1 w 17"/>
                  <a:gd name="T3" fmla="*/ 13 h 20"/>
                  <a:gd name="T4" fmla="*/ 1 w 17"/>
                  <a:gd name="T5" fmla="*/ 12 h 20"/>
                  <a:gd name="T6" fmla="*/ 2 w 17"/>
                  <a:gd name="T7" fmla="*/ 12 h 20"/>
                  <a:gd name="T8" fmla="*/ 3 w 17"/>
                  <a:gd name="T9" fmla="*/ 12 h 20"/>
                  <a:gd name="T10" fmla="*/ 4 w 17"/>
                  <a:gd name="T11" fmla="*/ 12 h 20"/>
                  <a:gd name="T12" fmla="*/ 4 w 17"/>
                  <a:gd name="T13" fmla="*/ 12 h 20"/>
                  <a:gd name="T14" fmla="*/ 5 w 17"/>
                  <a:gd name="T15" fmla="*/ 11 h 20"/>
                  <a:gd name="T16" fmla="*/ 6 w 17"/>
                  <a:gd name="T17" fmla="*/ 12 h 20"/>
                  <a:gd name="T18" fmla="*/ 6 w 17"/>
                  <a:gd name="T19" fmla="*/ 11 h 20"/>
                  <a:gd name="T20" fmla="*/ 7 w 17"/>
                  <a:gd name="T21" fmla="*/ 10 h 20"/>
                  <a:gd name="T22" fmla="*/ 7 w 17"/>
                  <a:gd name="T23" fmla="*/ 9 h 20"/>
                  <a:gd name="T24" fmla="*/ 8 w 17"/>
                  <a:gd name="T25" fmla="*/ 8 h 20"/>
                  <a:gd name="T26" fmla="*/ 9 w 17"/>
                  <a:gd name="T27" fmla="*/ 8 h 20"/>
                  <a:gd name="T28" fmla="*/ 9 w 17"/>
                  <a:gd name="T29" fmla="*/ 7 h 20"/>
                  <a:gd name="T30" fmla="*/ 10 w 17"/>
                  <a:gd name="T31" fmla="*/ 7 h 20"/>
                  <a:gd name="T32" fmla="*/ 12 w 17"/>
                  <a:gd name="T33" fmla="*/ 6 h 20"/>
                  <a:gd name="T34" fmla="*/ 12 w 17"/>
                  <a:gd name="T35" fmla="*/ 6 h 20"/>
                  <a:gd name="T36" fmla="*/ 13 w 17"/>
                  <a:gd name="T37" fmla="*/ 6 h 20"/>
                  <a:gd name="T38" fmla="*/ 14 w 17"/>
                  <a:gd name="T39" fmla="*/ 5 h 20"/>
                  <a:gd name="T40" fmla="*/ 15 w 17"/>
                  <a:gd name="T41" fmla="*/ 4 h 20"/>
                  <a:gd name="T42" fmla="*/ 15 w 17"/>
                  <a:gd name="T43" fmla="*/ 4 h 20"/>
                  <a:gd name="T44" fmla="*/ 15 w 17"/>
                  <a:gd name="T45" fmla="*/ 2 h 20"/>
                  <a:gd name="T46" fmla="*/ 16 w 17"/>
                  <a:gd name="T47" fmla="*/ 2 h 20"/>
                  <a:gd name="T48" fmla="*/ 16 w 17"/>
                  <a:gd name="T49" fmla="*/ 1 h 20"/>
                  <a:gd name="T50" fmla="*/ 17 w 17"/>
                  <a:gd name="T51" fmla="*/ 0 h 20"/>
                  <a:gd name="T52" fmla="*/ 17 w 17"/>
                  <a:gd name="T53" fmla="*/ 1 h 20"/>
                  <a:gd name="T54" fmla="*/ 17 w 17"/>
                  <a:gd name="T55" fmla="*/ 2 h 20"/>
                  <a:gd name="T56" fmla="*/ 16 w 17"/>
                  <a:gd name="T57" fmla="*/ 4 h 20"/>
                  <a:gd name="T58" fmla="*/ 16 w 17"/>
                  <a:gd name="T59" fmla="*/ 5 h 20"/>
                  <a:gd name="T60" fmla="*/ 16 w 17"/>
                  <a:gd name="T61" fmla="*/ 6 h 20"/>
                  <a:gd name="T62" fmla="*/ 16 w 17"/>
                  <a:gd name="T63" fmla="*/ 7 h 20"/>
                  <a:gd name="T64" fmla="*/ 16 w 17"/>
                  <a:gd name="T65" fmla="*/ 8 h 20"/>
                  <a:gd name="T66" fmla="*/ 16 w 17"/>
                  <a:gd name="T67" fmla="*/ 10 h 20"/>
                  <a:gd name="T68" fmla="*/ 15 w 17"/>
                  <a:gd name="T69" fmla="*/ 12 h 20"/>
                  <a:gd name="T70" fmla="*/ 15 w 17"/>
                  <a:gd name="T71" fmla="*/ 12 h 20"/>
                  <a:gd name="T72" fmla="*/ 14 w 17"/>
                  <a:gd name="T73" fmla="*/ 12 h 20"/>
                  <a:gd name="T74" fmla="*/ 14 w 17"/>
                  <a:gd name="T75" fmla="*/ 12 h 20"/>
                  <a:gd name="T76" fmla="*/ 13 w 17"/>
                  <a:gd name="T77" fmla="*/ 12 h 20"/>
                  <a:gd name="T78" fmla="*/ 13 w 17"/>
                  <a:gd name="T79" fmla="*/ 12 h 20"/>
                  <a:gd name="T80" fmla="*/ 12 w 17"/>
                  <a:gd name="T81" fmla="*/ 12 h 20"/>
                  <a:gd name="T82" fmla="*/ 11 w 17"/>
                  <a:gd name="T83" fmla="*/ 12 h 20"/>
                  <a:gd name="T84" fmla="*/ 11 w 17"/>
                  <a:gd name="T85" fmla="*/ 12 h 20"/>
                  <a:gd name="T86" fmla="*/ 10 w 17"/>
                  <a:gd name="T87" fmla="*/ 12 h 20"/>
                  <a:gd name="T88" fmla="*/ 10 w 17"/>
                  <a:gd name="T89" fmla="*/ 13 h 20"/>
                  <a:gd name="T90" fmla="*/ 9 w 17"/>
                  <a:gd name="T91" fmla="*/ 14 h 20"/>
                  <a:gd name="T92" fmla="*/ 9 w 17"/>
                  <a:gd name="T93" fmla="*/ 14 h 20"/>
                  <a:gd name="T94" fmla="*/ 8 w 17"/>
                  <a:gd name="T95" fmla="*/ 14 h 20"/>
                  <a:gd name="T96" fmla="*/ 8 w 17"/>
                  <a:gd name="T97" fmla="*/ 14 h 20"/>
                  <a:gd name="T98" fmla="*/ 7 w 17"/>
                  <a:gd name="T99" fmla="*/ 14 h 20"/>
                  <a:gd name="T100" fmla="*/ 7 w 17"/>
                  <a:gd name="T101" fmla="*/ 15 h 20"/>
                  <a:gd name="T102" fmla="*/ 6 w 17"/>
                  <a:gd name="T103" fmla="*/ 15 h 20"/>
                  <a:gd name="T104" fmla="*/ 6 w 17"/>
                  <a:gd name="T105" fmla="*/ 16 h 20"/>
                  <a:gd name="T106" fmla="*/ 6 w 17"/>
                  <a:gd name="T107" fmla="*/ 16 h 20"/>
                  <a:gd name="T108" fmla="*/ 6 w 17"/>
                  <a:gd name="T109" fmla="*/ 17 h 20"/>
                  <a:gd name="T110" fmla="*/ 7 w 17"/>
                  <a:gd name="T111" fmla="*/ 18 h 20"/>
                  <a:gd name="T112" fmla="*/ 7 w 17"/>
                  <a:gd name="T113" fmla="*/ 18 h 20"/>
                  <a:gd name="T114" fmla="*/ 7 w 17"/>
                  <a:gd name="T115" fmla="*/ 19 h 20"/>
                  <a:gd name="T116" fmla="*/ 7 w 17"/>
                  <a:gd name="T117" fmla="*/ 19 h 20"/>
                  <a:gd name="T118" fmla="*/ 7 w 17"/>
                  <a:gd name="T119" fmla="*/ 20 h 20"/>
                  <a:gd name="T120" fmla="*/ 4 w 17"/>
                  <a:gd name="T121" fmla="*/ 19 h 20"/>
                  <a:gd name="T122" fmla="*/ 0 w 17"/>
                  <a:gd name="T123" fmla="*/ 13 h 2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7" h="20">
                    <a:moveTo>
                      <a:pt x="0" y="13"/>
                    </a:moveTo>
                    <a:lnTo>
                      <a:pt x="1" y="13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1"/>
                    </a:lnTo>
                    <a:lnTo>
                      <a:pt x="6" y="12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4" y="5"/>
                    </a:lnTo>
                    <a:lnTo>
                      <a:pt x="15" y="4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7" y="2"/>
                    </a:lnTo>
                    <a:lnTo>
                      <a:pt x="16" y="4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6" y="7"/>
                    </a:lnTo>
                    <a:lnTo>
                      <a:pt x="16" y="8"/>
                    </a:lnTo>
                    <a:lnTo>
                      <a:pt x="16" y="10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1" y="12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6"/>
                    </a:lnTo>
                    <a:lnTo>
                      <a:pt x="6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4" y="1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7" name="Freeform 30">
                <a:extLst>
                  <a:ext uri="{FF2B5EF4-FFF2-40B4-BE49-F238E27FC236}">
                    <a16:creationId xmlns:a16="http://schemas.microsoft.com/office/drawing/2014/main" id="{29496A76-1657-4E85-B951-8EFEB5536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0" y="1328"/>
                <a:ext cx="16" cy="16"/>
              </a:xfrm>
              <a:custGeom>
                <a:avLst/>
                <a:gdLst>
                  <a:gd name="T0" fmla="*/ 0 w 16"/>
                  <a:gd name="T1" fmla="*/ 16 h 16"/>
                  <a:gd name="T2" fmla="*/ 0 w 16"/>
                  <a:gd name="T3" fmla="*/ 15 h 16"/>
                  <a:gd name="T4" fmla="*/ 0 w 16"/>
                  <a:gd name="T5" fmla="*/ 14 h 16"/>
                  <a:gd name="T6" fmla="*/ 0 w 16"/>
                  <a:gd name="T7" fmla="*/ 12 h 16"/>
                  <a:gd name="T8" fmla="*/ 0 w 16"/>
                  <a:gd name="T9" fmla="*/ 10 h 16"/>
                  <a:gd name="T10" fmla="*/ 0 w 16"/>
                  <a:gd name="T11" fmla="*/ 9 h 16"/>
                  <a:gd name="T12" fmla="*/ 1 w 16"/>
                  <a:gd name="T13" fmla="*/ 8 h 16"/>
                  <a:gd name="T14" fmla="*/ 1 w 16"/>
                  <a:gd name="T15" fmla="*/ 7 h 16"/>
                  <a:gd name="T16" fmla="*/ 2 w 16"/>
                  <a:gd name="T17" fmla="*/ 6 h 16"/>
                  <a:gd name="T18" fmla="*/ 2 w 16"/>
                  <a:gd name="T19" fmla="*/ 5 h 16"/>
                  <a:gd name="T20" fmla="*/ 2 w 16"/>
                  <a:gd name="T21" fmla="*/ 4 h 16"/>
                  <a:gd name="T22" fmla="*/ 2 w 16"/>
                  <a:gd name="T23" fmla="*/ 4 h 16"/>
                  <a:gd name="T24" fmla="*/ 1 w 16"/>
                  <a:gd name="T25" fmla="*/ 3 h 16"/>
                  <a:gd name="T26" fmla="*/ 1 w 16"/>
                  <a:gd name="T27" fmla="*/ 3 h 16"/>
                  <a:gd name="T28" fmla="*/ 0 w 16"/>
                  <a:gd name="T29" fmla="*/ 2 h 16"/>
                  <a:gd name="T30" fmla="*/ 1 w 16"/>
                  <a:gd name="T31" fmla="*/ 2 h 16"/>
                  <a:gd name="T32" fmla="*/ 2 w 16"/>
                  <a:gd name="T33" fmla="*/ 2 h 16"/>
                  <a:gd name="T34" fmla="*/ 2 w 16"/>
                  <a:gd name="T35" fmla="*/ 2 h 16"/>
                  <a:gd name="T36" fmla="*/ 3 w 16"/>
                  <a:gd name="T37" fmla="*/ 1 h 16"/>
                  <a:gd name="T38" fmla="*/ 3 w 16"/>
                  <a:gd name="T39" fmla="*/ 1 h 16"/>
                  <a:gd name="T40" fmla="*/ 4 w 16"/>
                  <a:gd name="T41" fmla="*/ 1 h 16"/>
                  <a:gd name="T42" fmla="*/ 5 w 16"/>
                  <a:gd name="T43" fmla="*/ 1 h 16"/>
                  <a:gd name="T44" fmla="*/ 5 w 16"/>
                  <a:gd name="T45" fmla="*/ 0 h 16"/>
                  <a:gd name="T46" fmla="*/ 6 w 16"/>
                  <a:gd name="T47" fmla="*/ 1 h 16"/>
                  <a:gd name="T48" fmla="*/ 7 w 16"/>
                  <a:gd name="T49" fmla="*/ 1 h 16"/>
                  <a:gd name="T50" fmla="*/ 8 w 16"/>
                  <a:gd name="T51" fmla="*/ 1 h 16"/>
                  <a:gd name="T52" fmla="*/ 10 w 16"/>
                  <a:gd name="T53" fmla="*/ 2 h 16"/>
                  <a:gd name="T54" fmla="*/ 12 w 16"/>
                  <a:gd name="T55" fmla="*/ 2 h 16"/>
                  <a:gd name="T56" fmla="*/ 13 w 16"/>
                  <a:gd name="T57" fmla="*/ 2 h 16"/>
                  <a:gd name="T58" fmla="*/ 13 w 16"/>
                  <a:gd name="T59" fmla="*/ 2 h 16"/>
                  <a:gd name="T60" fmla="*/ 13 w 16"/>
                  <a:gd name="T61" fmla="*/ 1 h 16"/>
                  <a:gd name="T62" fmla="*/ 14 w 16"/>
                  <a:gd name="T63" fmla="*/ 1 h 16"/>
                  <a:gd name="T64" fmla="*/ 16 w 16"/>
                  <a:gd name="T65" fmla="*/ 0 h 16"/>
                  <a:gd name="T66" fmla="*/ 15 w 16"/>
                  <a:gd name="T67" fmla="*/ 2 h 16"/>
                  <a:gd name="T68" fmla="*/ 15 w 16"/>
                  <a:gd name="T69" fmla="*/ 3 h 16"/>
                  <a:gd name="T70" fmla="*/ 15 w 16"/>
                  <a:gd name="T71" fmla="*/ 5 h 16"/>
                  <a:gd name="T72" fmla="*/ 14 w 16"/>
                  <a:gd name="T73" fmla="*/ 4 h 16"/>
                  <a:gd name="T74" fmla="*/ 13 w 16"/>
                  <a:gd name="T75" fmla="*/ 4 h 16"/>
                  <a:gd name="T76" fmla="*/ 11 w 16"/>
                  <a:gd name="T77" fmla="*/ 4 h 16"/>
                  <a:gd name="T78" fmla="*/ 9 w 16"/>
                  <a:gd name="T79" fmla="*/ 3 h 16"/>
                  <a:gd name="T80" fmla="*/ 8 w 16"/>
                  <a:gd name="T81" fmla="*/ 3 h 16"/>
                  <a:gd name="T82" fmla="*/ 6 w 16"/>
                  <a:gd name="T83" fmla="*/ 4 h 16"/>
                  <a:gd name="T84" fmla="*/ 5 w 16"/>
                  <a:gd name="T85" fmla="*/ 4 h 16"/>
                  <a:gd name="T86" fmla="*/ 4 w 16"/>
                  <a:gd name="T87" fmla="*/ 4 h 16"/>
                  <a:gd name="T88" fmla="*/ 4 w 16"/>
                  <a:gd name="T89" fmla="*/ 6 h 16"/>
                  <a:gd name="T90" fmla="*/ 3 w 16"/>
                  <a:gd name="T91" fmla="*/ 7 h 16"/>
                  <a:gd name="T92" fmla="*/ 3 w 16"/>
                  <a:gd name="T93" fmla="*/ 8 h 16"/>
                  <a:gd name="T94" fmla="*/ 2 w 16"/>
                  <a:gd name="T95" fmla="*/ 8 h 16"/>
                  <a:gd name="T96" fmla="*/ 2 w 16"/>
                  <a:gd name="T97" fmla="*/ 9 h 16"/>
                  <a:gd name="T98" fmla="*/ 1 w 16"/>
                  <a:gd name="T99" fmla="*/ 9 h 16"/>
                  <a:gd name="T100" fmla="*/ 1 w 16"/>
                  <a:gd name="T101" fmla="*/ 11 h 16"/>
                  <a:gd name="T102" fmla="*/ 1 w 16"/>
                  <a:gd name="T103" fmla="*/ 12 h 16"/>
                  <a:gd name="T104" fmla="*/ 1 w 16"/>
                  <a:gd name="T105" fmla="*/ 14 h 16"/>
                  <a:gd name="T106" fmla="*/ 1 w 16"/>
                  <a:gd name="T107" fmla="*/ 15 h 16"/>
                  <a:gd name="T108" fmla="*/ 1 w 16"/>
                  <a:gd name="T109" fmla="*/ 16 h 16"/>
                  <a:gd name="T110" fmla="*/ 1 w 16"/>
                  <a:gd name="T111" fmla="*/ 16 h 16"/>
                  <a:gd name="T112" fmla="*/ 0 w 16"/>
                  <a:gd name="T113" fmla="*/ 16 h 1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6" h="16">
                    <a:moveTo>
                      <a:pt x="0" y="16"/>
                    </a:move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4" y="4"/>
                    </a:lnTo>
                    <a:lnTo>
                      <a:pt x="13" y="4"/>
                    </a:lnTo>
                    <a:lnTo>
                      <a:pt x="11" y="4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8" name="Freeform 31">
                <a:extLst>
                  <a:ext uri="{FF2B5EF4-FFF2-40B4-BE49-F238E27FC236}">
                    <a16:creationId xmlns:a16="http://schemas.microsoft.com/office/drawing/2014/main" id="{CBB5ADBC-941F-490E-BF16-C5DD3F6A75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4" y="1325"/>
                <a:ext cx="6" cy="5"/>
              </a:xfrm>
              <a:custGeom>
                <a:avLst/>
                <a:gdLst>
                  <a:gd name="T0" fmla="*/ 0 w 6"/>
                  <a:gd name="T1" fmla="*/ 2 h 5"/>
                  <a:gd name="T2" fmla="*/ 0 w 6"/>
                  <a:gd name="T3" fmla="*/ 2 h 5"/>
                  <a:gd name="T4" fmla="*/ 1 w 6"/>
                  <a:gd name="T5" fmla="*/ 1 h 5"/>
                  <a:gd name="T6" fmla="*/ 1 w 6"/>
                  <a:gd name="T7" fmla="*/ 1 h 5"/>
                  <a:gd name="T8" fmla="*/ 2 w 6"/>
                  <a:gd name="T9" fmla="*/ 0 h 5"/>
                  <a:gd name="T10" fmla="*/ 3 w 6"/>
                  <a:gd name="T11" fmla="*/ 0 h 5"/>
                  <a:gd name="T12" fmla="*/ 4 w 6"/>
                  <a:gd name="T13" fmla="*/ 0 h 5"/>
                  <a:gd name="T14" fmla="*/ 5 w 6"/>
                  <a:gd name="T15" fmla="*/ 1 h 5"/>
                  <a:gd name="T16" fmla="*/ 6 w 6"/>
                  <a:gd name="T17" fmla="*/ 1 h 5"/>
                  <a:gd name="T18" fmla="*/ 6 w 6"/>
                  <a:gd name="T19" fmla="*/ 1 h 5"/>
                  <a:gd name="T20" fmla="*/ 5 w 6"/>
                  <a:gd name="T21" fmla="*/ 2 h 5"/>
                  <a:gd name="T22" fmla="*/ 5 w 6"/>
                  <a:gd name="T23" fmla="*/ 2 h 5"/>
                  <a:gd name="T24" fmla="*/ 4 w 6"/>
                  <a:gd name="T25" fmla="*/ 2 h 5"/>
                  <a:gd name="T26" fmla="*/ 4 w 6"/>
                  <a:gd name="T27" fmla="*/ 2 h 5"/>
                  <a:gd name="T28" fmla="*/ 3 w 6"/>
                  <a:gd name="T29" fmla="*/ 3 h 5"/>
                  <a:gd name="T30" fmla="*/ 3 w 6"/>
                  <a:gd name="T31" fmla="*/ 3 h 5"/>
                  <a:gd name="T32" fmla="*/ 2 w 6"/>
                  <a:gd name="T33" fmla="*/ 3 h 5"/>
                  <a:gd name="T34" fmla="*/ 2 w 6"/>
                  <a:gd name="T35" fmla="*/ 2 h 5"/>
                  <a:gd name="T36" fmla="*/ 1 w 6"/>
                  <a:gd name="T37" fmla="*/ 3 h 5"/>
                  <a:gd name="T38" fmla="*/ 2 w 6"/>
                  <a:gd name="T39" fmla="*/ 3 h 5"/>
                  <a:gd name="T40" fmla="*/ 2 w 6"/>
                  <a:gd name="T41" fmla="*/ 4 h 5"/>
                  <a:gd name="T42" fmla="*/ 3 w 6"/>
                  <a:gd name="T43" fmla="*/ 4 h 5"/>
                  <a:gd name="T44" fmla="*/ 3 w 6"/>
                  <a:gd name="T45" fmla="*/ 4 h 5"/>
                  <a:gd name="T46" fmla="*/ 4 w 6"/>
                  <a:gd name="T47" fmla="*/ 4 h 5"/>
                  <a:gd name="T48" fmla="*/ 5 w 6"/>
                  <a:gd name="T49" fmla="*/ 3 h 5"/>
                  <a:gd name="T50" fmla="*/ 4 w 6"/>
                  <a:gd name="T51" fmla="*/ 4 h 5"/>
                  <a:gd name="T52" fmla="*/ 4 w 6"/>
                  <a:gd name="T53" fmla="*/ 4 h 5"/>
                  <a:gd name="T54" fmla="*/ 3 w 6"/>
                  <a:gd name="T55" fmla="*/ 5 h 5"/>
                  <a:gd name="T56" fmla="*/ 2 w 6"/>
                  <a:gd name="T57" fmla="*/ 5 h 5"/>
                  <a:gd name="T58" fmla="*/ 1 w 6"/>
                  <a:gd name="T59" fmla="*/ 4 h 5"/>
                  <a:gd name="T60" fmla="*/ 1 w 6"/>
                  <a:gd name="T61" fmla="*/ 4 h 5"/>
                  <a:gd name="T62" fmla="*/ 1 w 6"/>
                  <a:gd name="T63" fmla="*/ 4 h 5"/>
                  <a:gd name="T64" fmla="*/ 0 w 6"/>
                  <a:gd name="T65" fmla="*/ 2 h 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" h="5">
                    <a:moveTo>
                      <a:pt x="0" y="2"/>
                    </a:move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199" name="Freeform 32">
                <a:extLst>
                  <a:ext uri="{FF2B5EF4-FFF2-40B4-BE49-F238E27FC236}">
                    <a16:creationId xmlns:a16="http://schemas.microsoft.com/office/drawing/2014/main" id="{6CE361D2-A038-4197-A5FE-6EBDBB615B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7" y="1322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1 w 2"/>
                  <a:gd name="T3" fmla="*/ 1 h 4"/>
                  <a:gd name="T4" fmla="*/ 1 w 2"/>
                  <a:gd name="T5" fmla="*/ 2 h 4"/>
                  <a:gd name="T6" fmla="*/ 1 w 2"/>
                  <a:gd name="T7" fmla="*/ 3 h 4"/>
                  <a:gd name="T8" fmla="*/ 2 w 2"/>
                  <a:gd name="T9" fmla="*/ 3 h 4"/>
                  <a:gd name="T10" fmla="*/ 2 w 2"/>
                  <a:gd name="T11" fmla="*/ 4 h 4"/>
                  <a:gd name="T12" fmla="*/ 2 w 2"/>
                  <a:gd name="T13" fmla="*/ 4 h 4"/>
                  <a:gd name="T14" fmla="*/ 1 w 2"/>
                  <a:gd name="T15" fmla="*/ 4 h 4"/>
                  <a:gd name="T16" fmla="*/ 1 w 2"/>
                  <a:gd name="T17" fmla="*/ 4 h 4"/>
                  <a:gd name="T18" fmla="*/ 1 w 2"/>
                  <a:gd name="T19" fmla="*/ 3 h 4"/>
                  <a:gd name="T20" fmla="*/ 0 w 2"/>
                  <a:gd name="T21" fmla="*/ 2 h 4"/>
                  <a:gd name="T22" fmla="*/ 0 w 2"/>
                  <a:gd name="T23" fmla="*/ 2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0" name="Freeform 33">
                <a:extLst>
                  <a:ext uri="{FF2B5EF4-FFF2-40B4-BE49-F238E27FC236}">
                    <a16:creationId xmlns:a16="http://schemas.microsoft.com/office/drawing/2014/main" id="{06FC6253-5C10-4B8A-B418-3D522A4B9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7" y="1325"/>
                <a:ext cx="11" cy="18"/>
              </a:xfrm>
              <a:custGeom>
                <a:avLst/>
                <a:gdLst>
                  <a:gd name="T0" fmla="*/ 3 w 11"/>
                  <a:gd name="T1" fmla="*/ 0 h 18"/>
                  <a:gd name="T2" fmla="*/ 3 w 11"/>
                  <a:gd name="T3" fmla="*/ 0 h 18"/>
                  <a:gd name="T4" fmla="*/ 3 w 11"/>
                  <a:gd name="T5" fmla="*/ 1 h 18"/>
                  <a:gd name="T6" fmla="*/ 3 w 11"/>
                  <a:gd name="T7" fmla="*/ 2 h 18"/>
                  <a:gd name="T8" fmla="*/ 3 w 11"/>
                  <a:gd name="T9" fmla="*/ 3 h 18"/>
                  <a:gd name="T10" fmla="*/ 3 w 11"/>
                  <a:gd name="T11" fmla="*/ 4 h 18"/>
                  <a:gd name="T12" fmla="*/ 3 w 11"/>
                  <a:gd name="T13" fmla="*/ 5 h 18"/>
                  <a:gd name="T14" fmla="*/ 3 w 11"/>
                  <a:gd name="T15" fmla="*/ 5 h 18"/>
                  <a:gd name="T16" fmla="*/ 3 w 11"/>
                  <a:gd name="T17" fmla="*/ 6 h 18"/>
                  <a:gd name="T18" fmla="*/ 3 w 11"/>
                  <a:gd name="T19" fmla="*/ 7 h 18"/>
                  <a:gd name="T20" fmla="*/ 3 w 11"/>
                  <a:gd name="T21" fmla="*/ 8 h 18"/>
                  <a:gd name="T22" fmla="*/ 3 w 11"/>
                  <a:gd name="T23" fmla="*/ 9 h 18"/>
                  <a:gd name="T24" fmla="*/ 3 w 11"/>
                  <a:gd name="T25" fmla="*/ 9 h 18"/>
                  <a:gd name="T26" fmla="*/ 3 w 11"/>
                  <a:gd name="T27" fmla="*/ 10 h 18"/>
                  <a:gd name="T28" fmla="*/ 3 w 11"/>
                  <a:gd name="T29" fmla="*/ 10 h 18"/>
                  <a:gd name="T30" fmla="*/ 3 w 11"/>
                  <a:gd name="T31" fmla="*/ 11 h 18"/>
                  <a:gd name="T32" fmla="*/ 3 w 11"/>
                  <a:gd name="T33" fmla="*/ 11 h 18"/>
                  <a:gd name="T34" fmla="*/ 2 w 11"/>
                  <a:gd name="T35" fmla="*/ 11 h 18"/>
                  <a:gd name="T36" fmla="*/ 1 w 11"/>
                  <a:gd name="T37" fmla="*/ 12 h 18"/>
                  <a:gd name="T38" fmla="*/ 1 w 11"/>
                  <a:gd name="T39" fmla="*/ 13 h 18"/>
                  <a:gd name="T40" fmla="*/ 1 w 11"/>
                  <a:gd name="T41" fmla="*/ 14 h 18"/>
                  <a:gd name="T42" fmla="*/ 1 w 11"/>
                  <a:gd name="T43" fmla="*/ 14 h 18"/>
                  <a:gd name="T44" fmla="*/ 1 w 11"/>
                  <a:gd name="T45" fmla="*/ 14 h 18"/>
                  <a:gd name="T46" fmla="*/ 0 w 11"/>
                  <a:gd name="T47" fmla="*/ 13 h 18"/>
                  <a:gd name="T48" fmla="*/ 1 w 11"/>
                  <a:gd name="T49" fmla="*/ 14 h 18"/>
                  <a:gd name="T50" fmla="*/ 2 w 11"/>
                  <a:gd name="T51" fmla="*/ 15 h 18"/>
                  <a:gd name="T52" fmla="*/ 2 w 11"/>
                  <a:gd name="T53" fmla="*/ 15 h 18"/>
                  <a:gd name="T54" fmla="*/ 3 w 11"/>
                  <a:gd name="T55" fmla="*/ 15 h 18"/>
                  <a:gd name="T56" fmla="*/ 3 w 11"/>
                  <a:gd name="T57" fmla="*/ 16 h 18"/>
                  <a:gd name="T58" fmla="*/ 4 w 11"/>
                  <a:gd name="T59" fmla="*/ 16 h 18"/>
                  <a:gd name="T60" fmla="*/ 5 w 11"/>
                  <a:gd name="T61" fmla="*/ 17 h 18"/>
                  <a:gd name="T62" fmla="*/ 6 w 11"/>
                  <a:gd name="T63" fmla="*/ 16 h 18"/>
                  <a:gd name="T64" fmla="*/ 6 w 11"/>
                  <a:gd name="T65" fmla="*/ 17 h 18"/>
                  <a:gd name="T66" fmla="*/ 7 w 11"/>
                  <a:gd name="T67" fmla="*/ 17 h 18"/>
                  <a:gd name="T68" fmla="*/ 8 w 11"/>
                  <a:gd name="T69" fmla="*/ 17 h 18"/>
                  <a:gd name="T70" fmla="*/ 9 w 11"/>
                  <a:gd name="T71" fmla="*/ 18 h 18"/>
                  <a:gd name="T72" fmla="*/ 10 w 11"/>
                  <a:gd name="T73" fmla="*/ 17 h 18"/>
                  <a:gd name="T74" fmla="*/ 10 w 11"/>
                  <a:gd name="T75" fmla="*/ 17 h 18"/>
                  <a:gd name="T76" fmla="*/ 11 w 11"/>
                  <a:gd name="T77" fmla="*/ 18 h 18"/>
                  <a:gd name="T78" fmla="*/ 11 w 11"/>
                  <a:gd name="T79" fmla="*/ 17 h 18"/>
                  <a:gd name="T80" fmla="*/ 11 w 11"/>
                  <a:gd name="T81" fmla="*/ 16 h 18"/>
                  <a:gd name="T82" fmla="*/ 10 w 11"/>
                  <a:gd name="T83" fmla="*/ 15 h 18"/>
                  <a:gd name="T84" fmla="*/ 9 w 11"/>
                  <a:gd name="T85" fmla="*/ 14 h 18"/>
                  <a:gd name="T86" fmla="*/ 9 w 11"/>
                  <a:gd name="T87" fmla="*/ 13 h 18"/>
                  <a:gd name="T88" fmla="*/ 8 w 11"/>
                  <a:gd name="T89" fmla="*/ 12 h 18"/>
                  <a:gd name="T90" fmla="*/ 8 w 11"/>
                  <a:gd name="T91" fmla="*/ 11 h 18"/>
                  <a:gd name="T92" fmla="*/ 7 w 11"/>
                  <a:gd name="T93" fmla="*/ 10 h 18"/>
                  <a:gd name="T94" fmla="*/ 7 w 11"/>
                  <a:gd name="T95" fmla="*/ 10 h 18"/>
                  <a:gd name="T96" fmla="*/ 6 w 11"/>
                  <a:gd name="T97" fmla="*/ 9 h 18"/>
                  <a:gd name="T98" fmla="*/ 6 w 11"/>
                  <a:gd name="T99" fmla="*/ 8 h 18"/>
                  <a:gd name="T100" fmla="*/ 5 w 11"/>
                  <a:gd name="T101" fmla="*/ 7 h 18"/>
                  <a:gd name="T102" fmla="*/ 5 w 11"/>
                  <a:gd name="T103" fmla="*/ 7 h 18"/>
                  <a:gd name="T104" fmla="*/ 5 w 11"/>
                  <a:gd name="T105" fmla="*/ 6 h 18"/>
                  <a:gd name="T106" fmla="*/ 5 w 11"/>
                  <a:gd name="T107" fmla="*/ 5 h 18"/>
                  <a:gd name="T108" fmla="*/ 5 w 11"/>
                  <a:gd name="T109" fmla="*/ 4 h 18"/>
                  <a:gd name="T110" fmla="*/ 5 w 11"/>
                  <a:gd name="T111" fmla="*/ 4 h 18"/>
                  <a:gd name="T112" fmla="*/ 4 w 11"/>
                  <a:gd name="T113" fmla="*/ 3 h 18"/>
                  <a:gd name="T114" fmla="*/ 4 w 11"/>
                  <a:gd name="T115" fmla="*/ 3 h 18"/>
                  <a:gd name="T116" fmla="*/ 4 w 11"/>
                  <a:gd name="T117" fmla="*/ 2 h 18"/>
                  <a:gd name="T118" fmla="*/ 3 w 11"/>
                  <a:gd name="T119" fmla="*/ 1 h 18"/>
                  <a:gd name="T120" fmla="*/ 3 w 11"/>
                  <a:gd name="T121" fmla="*/ 0 h 1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" h="18">
                    <a:moveTo>
                      <a:pt x="3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5" y="17"/>
                    </a:lnTo>
                    <a:lnTo>
                      <a:pt x="6" y="16"/>
                    </a:lnTo>
                    <a:lnTo>
                      <a:pt x="6" y="17"/>
                    </a:lnTo>
                    <a:lnTo>
                      <a:pt x="7" y="17"/>
                    </a:lnTo>
                    <a:lnTo>
                      <a:pt x="8" y="17"/>
                    </a:lnTo>
                    <a:lnTo>
                      <a:pt x="9" y="18"/>
                    </a:lnTo>
                    <a:lnTo>
                      <a:pt x="10" y="17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11" y="16"/>
                    </a:lnTo>
                    <a:lnTo>
                      <a:pt x="10" y="15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1" name="Freeform 34">
                <a:extLst>
                  <a:ext uri="{FF2B5EF4-FFF2-40B4-BE49-F238E27FC236}">
                    <a16:creationId xmlns:a16="http://schemas.microsoft.com/office/drawing/2014/main" id="{2FF95906-6901-43AB-90D3-9F769BEB9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0" y="1337"/>
                <a:ext cx="4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1 w 4"/>
                  <a:gd name="T5" fmla="*/ 0 h 1"/>
                  <a:gd name="T6" fmla="*/ 1 w 4"/>
                  <a:gd name="T7" fmla="*/ 0 h 1"/>
                  <a:gd name="T8" fmla="*/ 2 w 4"/>
                  <a:gd name="T9" fmla="*/ 0 h 1"/>
                  <a:gd name="T10" fmla="*/ 3 w 4"/>
                  <a:gd name="T11" fmla="*/ 0 h 1"/>
                  <a:gd name="T12" fmla="*/ 4 w 4"/>
                  <a:gd name="T13" fmla="*/ 0 h 1"/>
                  <a:gd name="T14" fmla="*/ 3 w 4"/>
                  <a:gd name="T15" fmla="*/ 1 h 1"/>
                  <a:gd name="T16" fmla="*/ 3 w 4"/>
                  <a:gd name="T17" fmla="*/ 1 h 1"/>
                  <a:gd name="T18" fmla="*/ 2 w 4"/>
                  <a:gd name="T19" fmla="*/ 1 h 1"/>
                  <a:gd name="T20" fmla="*/ 2 w 4"/>
                  <a:gd name="T21" fmla="*/ 1 h 1"/>
                  <a:gd name="T22" fmla="*/ 2 w 4"/>
                  <a:gd name="T23" fmla="*/ 1 h 1"/>
                  <a:gd name="T24" fmla="*/ 1 w 4"/>
                  <a:gd name="T25" fmla="*/ 1 h 1"/>
                  <a:gd name="T26" fmla="*/ 0 w 4"/>
                  <a:gd name="T27" fmla="*/ 1 h 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2" name="Freeform 35">
                <a:extLst>
                  <a:ext uri="{FF2B5EF4-FFF2-40B4-BE49-F238E27FC236}">
                    <a16:creationId xmlns:a16="http://schemas.microsoft.com/office/drawing/2014/main" id="{3F1EB712-6CA6-4B53-8147-AEA0DF179A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7" y="1337"/>
                <a:ext cx="3" cy="2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1 h 2"/>
                  <a:gd name="T4" fmla="*/ 1 w 3"/>
                  <a:gd name="T5" fmla="*/ 2 h 2"/>
                  <a:gd name="T6" fmla="*/ 2 w 3"/>
                  <a:gd name="T7" fmla="*/ 2 h 2"/>
                  <a:gd name="T8" fmla="*/ 2 w 3"/>
                  <a:gd name="T9" fmla="*/ 1 h 2"/>
                  <a:gd name="T10" fmla="*/ 3 w 3"/>
                  <a:gd name="T11" fmla="*/ 1 h 2"/>
                  <a:gd name="T12" fmla="*/ 3 w 3"/>
                  <a:gd name="T13" fmla="*/ 1 h 2"/>
                  <a:gd name="T14" fmla="*/ 3 w 3"/>
                  <a:gd name="T15" fmla="*/ 0 h 2"/>
                  <a:gd name="T16" fmla="*/ 3 w 3"/>
                  <a:gd name="T17" fmla="*/ 1 h 2"/>
                  <a:gd name="T18" fmla="*/ 3 w 3"/>
                  <a:gd name="T19" fmla="*/ 2 h 2"/>
                  <a:gd name="T20" fmla="*/ 3 w 3"/>
                  <a:gd name="T21" fmla="*/ 2 h 2"/>
                  <a:gd name="T22" fmla="*/ 2 w 3"/>
                  <a:gd name="T23" fmla="*/ 2 h 2"/>
                  <a:gd name="T24" fmla="*/ 1 w 3"/>
                  <a:gd name="T25" fmla="*/ 2 h 2"/>
                  <a:gd name="T26" fmla="*/ 1 w 3"/>
                  <a:gd name="T27" fmla="*/ 2 h 2"/>
                  <a:gd name="T28" fmla="*/ 0 w 3"/>
                  <a:gd name="T29" fmla="*/ 2 h 2"/>
                  <a:gd name="T30" fmla="*/ 0 w 3"/>
                  <a:gd name="T31" fmla="*/ 1 h 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3" name="Freeform 36">
                <a:extLst>
                  <a:ext uri="{FF2B5EF4-FFF2-40B4-BE49-F238E27FC236}">
                    <a16:creationId xmlns:a16="http://schemas.microsoft.com/office/drawing/2014/main" id="{4354C9D2-CE03-4E64-9DBE-40678C970B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3" y="1337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1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  <a:gd name="T16" fmla="*/ 0 w 2"/>
                  <a:gd name="T17" fmla="*/ 1 h 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4" name="Freeform 37">
                <a:extLst>
                  <a:ext uri="{FF2B5EF4-FFF2-40B4-BE49-F238E27FC236}">
                    <a16:creationId xmlns:a16="http://schemas.microsoft.com/office/drawing/2014/main" id="{29BDF70E-5D54-4783-B4F8-99C78C6AEA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2" y="1334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1 w 2"/>
                  <a:gd name="T5" fmla="*/ 2 h 3"/>
                  <a:gd name="T6" fmla="*/ 1 w 2"/>
                  <a:gd name="T7" fmla="*/ 2 h 3"/>
                  <a:gd name="T8" fmla="*/ 2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1 h 3"/>
                  <a:gd name="T16" fmla="*/ 1 w 2"/>
                  <a:gd name="T17" fmla="*/ 1 h 3"/>
                  <a:gd name="T18" fmla="*/ 0 w 2"/>
                  <a:gd name="T19" fmla="*/ 0 h 3"/>
                  <a:gd name="T20" fmla="*/ 0 w 2"/>
                  <a:gd name="T21" fmla="*/ 1 h 3"/>
                  <a:gd name="T22" fmla="*/ 0 w 2"/>
                  <a:gd name="T23" fmla="*/ 2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5" name="Freeform 38">
                <a:extLst>
                  <a:ext uri="{FF2B5EF4-FFF2-40B4-BE49-F238E27FC236}">
                    <a16:creationId xmlns:a16="http://schemas.microsoft.com/office/drawing/2014/main" id="{DD3EF004-0BB2-4A7B-94BD-53ABB9C3AB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1294"/>
                <a:ext cx="45" cy="48"/>
              </a:xfrm>
              <a:custGeom>
                <a:avLst/>
                <a:gdLst>
                  <a:gd name="T0" fmla="*/ 0 w 45"/>
                  <a:gd name="T1" fmla="*/ 22 h 48"/>
                  <a:gd name="T2" fmla="*/ 0 w 45"/>
                  <a:gd name="T3" fmla="*/ 16 h 48"/>
                  <a:gd name="T4" fmla="*/ 2 w 45"/>
                  <a:gd name="T5" fmla="*/ 11 h 48"/>
                  <a:gd name="T6" fmla="*/ 6 w 45"/>
                  <a:gd name="T7" fmla="*/ 6 h 48"/>
                  <a:gd name="T8" fmla="*/ 10 w 45"/>
                  <a:gd name="T9" fmla="*/ 3 h 48"/>
                  <a:gd name="T10" fmla="*/ 16 w 45"/>
                  <a:gd name="T11" fmla="*/ 1 h 48"/>
                  <a:gd name="T12" fmla="*/ 21 w 45"/>
                  <a:gd name="T13" fmla="*/ 0 h 48"/>
                  <a:gd name="T14" fmla="*/ 26 w 45"/>
                  <a:gd name="T15" fmla="*/ 0 h 48"/>
                  <a:gd name="T16" fmla="*/ 30 w 45"/>
                  <a:gd name="T17" fmla="*/ 1 h 48"/>
                  <a:gd name="T18" fmla="*/ 34 w 45"/>
                  <a:gd name="T19" fmla="*/ 3 h 48"/>
                  <a:gd name="T20" fmla="*/ 38 w 45"/>
                  <a:gd name="T21" fmla="*/ 6 h 48"/>
                  <a:gd name="T22" fmla="*/ 40 w 45"/>
                  <a:gd name="T23" fmla="*/ 11 h 48"/>
                  <a:gd name="T24" fmla="*/ 42 w 45"/>
                  <a:gd name="T25" fmla="*/ 17 h 48"/>
                  <a:gd name="T26" fmla="*/ 43 w 45"/>
                  <a:gd name="T27" fmla="*/ 21 h 48"/>
                  <a:gd name="T28" fmla="*/ 44 w 45"/>
                  <a:gd name="T29" fmla="*/ 26 h 48"/>
                  <a:gd name="T30" fmla="*/ 44 w 45"/>
                  <a:gd name="T31" fmla="*/ 31 h 48"/>
                  <a:gd name="T32" fmla="*/ 45 w 45"/>
                  <a:gd name="T33" fmla="*/ 36 h 48"/>
                  <a:gd name="T34" fmla="*/ 45 w 45"/>
                  <a:gd name="T35" fmla="*/ 41 h 48"/>
                  <a:gd name="T36" fmla="*/ 43 w 45"/>
                  <a:gd name="T37" fmla="*/ 45 h 48"/>
                  <a:gd name="T38" fmla="*/ 42 w 45"/>
                  <a:gd name="T39" fmla="*/ 48 h 48"/>
                  <a:gd name="T40" fmla="*/ 40 w 45"/>
                  <a:gd name="T41" fmla="*/ 47 h 48"/>
                  <a:gd name="T42" fmla="*/ 40 w 45"/>
                  <a:gd name="T43" fmla="*/ 43 h 48"/>
                  <a:gd name="T44" fmla="*/ 42 w 45"/>
                  <a:gd name="T45" fmla="*/ 40 h 48"/>
                  <a:gd name="T46" fmla="*/ 43 w 45"/>
                  <a:gd name="T47" fmla="*/ 36 h 48"/>
                  <a:gd name="T48" fmla="*/ 43 w 45"/>
                  <a:gd name="T49" fmla="*/ 31 h 48"/>
                  <a:gd name="T50" fmla="*/ 41 w 45"/>
                  <a:gd name="T51" fmla="*/ 29 h 48"/>
                  <a:gd name="T52" fmla="*/ 39 w 45"/>
                  <a:gd name="T53" fmla="*/ 29 h 48"/>
                  <a:gd name="T54" fmla="*/ 38 w 45"/>
                  <a:gd name="T55" fmla="*/ 31 h 48"/>
                  <a:gd name="T56" fmla="*/ 36 w 45"/>
                  <a:gd name="T57" fmla="*/ 33 h 48"/>
                  <a:gd name="T58" fmla="*/ 34 w 45"/>
                  <a:gd name="T59" fmla="*/ 28 h 48"/>
                  <a:gd name="T60" fmla="*/ 32 w 45"/>
                  <a:gd name="T61" fmla="*/ 24 h 48"/>
                  <a:gd name="T62" fmla="*/ 30 w 45"/>
                  <a:gd name="T63" fmla="*/ 20 h 48"/>
                  <a:gd name="T64" fmla="*/ 29 w 45"/>
                  <a:gd name="T65" fmla="*/ 16 h 48"/>
                  <a:gd name="T66" fmla="*/ 27 w 45"/>
                  <a:gd name="T67" fmla="*/ 13 h 48"/>
                  <a:gd name="T68" fmla="*/ 23 w 45"/>
                  <a:gd name="T69" fmla="*/ 12 h 48"/>
                  <a:gd name="T70" fmla="*/ 20 w 45"/>
                  <a:gd name="T71" fmla="*/ 13 h 48"/>
                  <a:gd name="T72" fmla="*/ 17 w 45"/>
                  <a:gd name="T73" fmla="*/ 12 h 48"/>
                  <a:gd name="T74" fmla="*/ 14 w 45"/>
                  <a:gd name="T75" fmla="*/ 14 h 48"/>
                  <a:gd name="T76" fmla="*/ 11 w 45"/>
                  <a:gd name="T77" fmla="*/ 13 h 48"/>
                  <a:gd name="T78" fmla="*/ 8 w 45"/>
                  <a:gd name="T79" fmla="*/ 12 h 48"/>
                  <a:gd name="T80" fmla="*/ 6 w 45"/>
                  <a:gd name="T81" fmla="*/ 12 h 48"/>
                  <a:gd name="T82" fmla="*/ 4 w 45"/>
                  <a:gd name="T83" fmla="*/ 14 h 48"/>
                  <a:gd name="T84" fmla="*/ 3 w 45"/>
                  <a:gd name="T85" fmla="*/ 18 h 48"/>
                  <a:gd name="T86" fmla="*/ 2 w 45"/>
                  <a:gd name="T87" fmla="*/ 21 h 48"/>
                  <a:gd name="T88" fmla="*/ 1 w 45"/>
                  <a:gd name="T89" fmla="*/ 25 h 4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5" h="48">
                    <a:moveTo>
                      <a:pt x="1" y="26"/>
                    </a:moveTo>
                    <a:lnTo>
                      <a:pt x="0" y="24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2" y="11"/>
                    </a:lnTo>
                    <a:lnTo>
                      <a:pt x="4" y="9"/>
                    </a:lnTo>
                    <a:lnTo>
                      <a:pt x="5" y="8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2" y="2"/>
                    </a:lnTo>
                    <a:lnTo>
                      <a:pt x="14" y="1"/>
                    </a:lnTo>
                    <a:lnTo>
                      <a:pt x="16" y="1"/>
                    </a:lnTo>
                    <a:lnTo>
                      <a:pt x="18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4" y="3"/>
                    </a:lnTo>
                    <a:lnTo>
                      <a:pt x="35" y="4"/>
                    </a:lnTo>
                    <a:lnTo>
                      <a:pt x="36" y="5"/>
                    </a:lnTo>
                    <a:lnTo>
                      <a:pt x="38" y="6"/>
                    </a:lnTo>
                    <a:lnTo>
                      <a:pt x="38" y="8"/>
                    </a:lnTo>
                    <a:lnTo>
                      <a:pt x="39" y="9"/>
                    </a:lnTo>
                    <a:lnTo>
                      <a:pt x="40" y="11"/>
                    </a:lnTo>
                    <a:lnTo>
                      <a:pt x="41" y="13"/>
                    </a:lnTo>
                    <a:lnTo>
                      <a:pt x="42" y="15"/>
                    </a:lnTo>
                    <a:lnTo>
                      <a:pt x="42" y="17"/>
                    </a:lnTo>
                    <a:lnTo>
                      <a:pt x="42" y="19"/>
                    </a:lnTo>
                    <a:lnTo>
                      <a:pt x="42" y="20"/>
                    </a:lnTo>
                    <a:lnTo>
                      <a:pt x="43" y="21"/>
                    </a:lnTo>
                    <a:lnTo>
                      <a:pt x="43" y="23"/>
                    </a:lnTo>
                    <a:lnTo>
                      <a:pt x="43" y="25"/>
                    </a:lnTo>
                    <a:lnTo>
                      <a:pt x="44" y="26"/>
                    </a:lnTo>
                    <a:lnTo>
                      <a:pt x="44" y="28"/>
                    </a:lnTo>
                    <a:lnTo>
                      <a:pt x="44" y="29"/>
                    </a:lnTo>
                    <a:lnTo>
                      <a:pt x="44" y="31"/>
                    </a:lnTo>
                    <a:lnTo>
                      <a:pt x="45" y="33"/>
                    </a:lnTo>
                    <a:lnTo>
                      <a:pt x="45" y="34"/>
                    </a:lnTo>
                    <a:lnTo>
                      <a:pt x="45" y="36"/>
                    </a:lnTo>
                    <a:lnTo>
                      <a:pt x="45" y="38"/>
                    </a:lnTo>
                    <a:lnTo>
                      <a:pt x="45" y="39"/>
                    </a:lnTo>
                    <a:lnTo>
                      <a:pt x="45" y="41"/>
                    </a:lnTo>
                    <a:lnTo>
                      <a:pt x="45" y="42"/>
                    </a:lnTo>
                    <a:lnTo>
                      <a:pt x="44" y="44"/>
                    </a:lnTo>
                    <a:lnTo>
                      <a:pt x="43" y="45"/>
                    </a:lnTo>
                    <a:lnTo>
                      <a:pt x="43" y="46"/>
                    </a:lnTo>
                    <a:lnTo>
                      <a:pt x="42" y="47"/>
                    </a:lnTo>
                    <a:lnTo>
                      <a:pt x="42" y="48"/>
                    </a:lnTo>
                    <a:lnTo>
                      <a:pt x="41" y="48"/>
                    </a:lnTo>
                    <a:lnTo>
                      <a:pt x="40" y="47"/>
                    </a:lnTo>
                    <a:lnTo>
                      <a:pt x="40" y="45"/>
                    </a:lnTo>
                    <a:lnTo>
                      <a:pt x="40" y="44"/>
                    </a:lnTo>
                    <a:lnTo>
                      <a:pt x="40" y="43"/>
                    </a:lnTo>
                    <a:lnTo>
                      <a:pt x="41" y="42"/>
                    </a:lnTo>
                    <a:lnTo>
                      <a:pt x="42" y="41"/>
                    </a:lnTo>
                    <a:lnTo>
                      <a:pt x="42" y="40"/>
                    </a:lnTo>
                    <a:lnTo>
                      <a:pt x="43" y="38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3" y="31"/>
                    </a:lnTo>
                    <a:lnTo>
                      <a:pt x="42" y="31"/>
                    </a:lnTo>
                    <a:lnTo>
                      <a:pt x="42" y="30"/>
                    </a:lnTo>
                    <a:lnTo>
                      <a:pt x="41" y="29"/>
                    </a:lnTo>
                    <a:lnTo>
                      <a:pt x="40" y="28"/>
                    </a:lnTo>
                    <a:lnTo>
                      <a:pt x="39" y="29"/>
                    </a:lnTo>
                    <a:lnTo>
                      <a:pt x="38" y="30"/>
                    </a:lnTo>
                    <a:lnTo>
                      <a:pt x="38" y="31"/>
                    </a:lnTo>
                    <a:lnTo>
                      <a:pt x="37" y="32"/>
                    </a:lnTo>
                    <a:lnTo>
                      <a:pt x="36" y="33"/>
                    </a:lnTo>
                    <a:lnTo>
                      <a:pt x="35" y="33"/>
                    </a:lnTo>
                    <a:lnTo>
                      <a:pt x="35" y="31"/>
                    </a:lnTo>
                    <a:lnTo>
                      <a:pt x="34" y="28"/>
                    </a:lnTo>
                    <a:lnTo>
                      <a:pt x="33" y="27"/>
                    </a:lnTo>
                    <a:lnTo>
                      <a:pt x="33" y="26"/>
                    </a:lnTo>
                    <a:lnTo>
                      <a:pt x="32" y="24"/>
                    </a:lnTo>
                    <a:lnTo>
                      <a:pt x="31" y="23"/>
                    </a:lnTo>
                    <a:lnTo>
                      <a:pt x="30" y="22"/>
                    </a:lnTo>
                    <a:lnTo>
                      <a:pt x="30" y="20"/>
                    </a:lnTo>
                    <a:lnTo>
                      <a:pt x="29" y="19"/>
                    </a:lnTo>
                    <a:lnTo>
                      <a:pt x="30" y="18"/>
                    </a:lnTo>
                    <a:lnTo>
                      <a:pt x="29" y="16"/>
                    </a:lnTo>
                    <a:lnTo>
                      <a:pt x="29" y="15"/>
                    </a:lnTo>
                    <a:lnTo>
                      <a:pt x="28" y="14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4" y="13"/>
                    </a:lnTo>
                    <a:lnTo>
                      <a:pt x="23" y="12"/>
                    </a:lnTo>
                    <a:lnTo>
                      <a:pt x="22" y="12"/>
                    </a:lnTo>
                    <a:lnTo>
                      <a:pt x="21" y="13"/>
                    </a:lnTo>
                    <a:lnTo>
                      <a:pt x="20" y="13"/>
                    </a:lnTo>
                    <a:lnTo>
                      <a:pt x="19" y="13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5" y="13"/>
                    </a:lnTo>
                    <a:lnTo>
                      <a:pt x="4" y="14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3" y="18"/>
                    </a:lnTo>
                    <a:lnTo>
                      <a:pt x="2" y="19"/>
                    </a:lnTo>
                    <a:lnTo>
                      <a:pt x="2" y="20"/>
                    </a:lnTo>
                    <a:lnTo>
                      <a:pt x="2" y="21"/>
                    </a:lnTo>
                    <a:lnTo>
                      <a:pt x="2" y="22"/>
                    </a:lnTo>
                    <a:lnTo>
                      <a:pt x="2" y="24"/>
                    </a:lnTo>
                    <a:lnTo>
                      <a:pt x="1" y="25"/>
                    </a:lnTo>
                    <a:lnTo>
                      <a:pt x="1" y="26"/>
                    </a:lnTo>
                    <a:close/>
                  </a:path>
                </a:pathLst>
              </a:cu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6" name="Freeform 39">
                <a:extLst>
                  <a:ext uri="{FF2B5EF4-FFF2-40B4-BE49-F238E27FC236}">
                    <a16:creationId xmlns:a16="http://schemas.microsoft.com/office/drawing/2014/main" id="{9AB96A2F-5867-4870-9866-7C83F51117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3" y="1294"/>
                <a:ext cx="29" cy="9"/>
              </a:xfrm>
              <a:custGeom>
                <a:avLst/>
                <a:gdLst>
                  <a:gd name="T0" fmla="*/ 1 w 29"/>
                  <a:gd name="T1" fmla="*/ 7 h 9"/>
                  <a:gd name="T2" fmla="*/ 2 w 29"/>
                  <a:gd name="T3" fmla="*/ 5 h 9"/>
                  <a:gd name="T4" fmla="*/ 4 w 29"/>
                  <a:gd name="T5" fmla="*/ 4 h 9"/>
                  <a:gd name="T6" fmla="*/ 7 w 29"/>
                  <a:gd name="T7" fmla="*/ 3 h 9"/>
                  <a:gd name="T8" fmla="*/ 10 w 29"/>
                  <a:gd name="T9" fmla="*/ 1 h 9"/>
                  <a:gd name="T10" fmla="*/ 13 w 29"/>
                  <a:gd name="T11" fmla="*/ 0 h 9"/>
                  <a:gd name="T12" fmla="*/ 14 w 29"/>
                  <a:gd name="T13" fmla="*/ 0 h 9"/>
                  <a:gd name="T14" fmla="*/ 17 w 29"/>
                  <a:gd name="T15" fmla="*/ 0 h 9"/>
                  <a:gd name="T16" fmla="*/ 20 w 29"/>
                  <a:gd name="T17" fmla="*/ 0 h 9"/>
                  <a:gd name="T18" fmla="*/ 22 w 29"/>
                  <a:gd name="T19" fmla="*/ 0 h 9"/>
                  <a:gd name="T20" fmla="*/ 25 w 29"/>
                  <a:gd name="T21" fmla="*/ 2 h 9"/>
                  <a:gd name="T22" fmla="*/ 25 w 29"/>
                  <a:gd name="T23" fmla="*/ 3 h 9"/>
                  <a:gd name="T24" fmla="*/ 23 w 29"/>
                  <a:gd name="T25" fmla="*/ 2 h 9"/>
                  <a:gd name="T26" fmla="*/ 20 w 29"/>
                  <a:gd name="T27" fmla="*/ 2 h 9"/>
                  <a:gd name="T28" fmla="*/ 19 w 29"/>
                  <a:gd name="T29" fmla="*/ 2 h 9"/>
                  <a:gd name="T30" fmla="*/ 20 w 29"/>
                  <a:gd name="T31" fmla="*/ 3 h 9"/>
                  <a:gd name="T32" fmla="*/ 21 w 29"/>
                  <a:gd name="T33" fmla="*/ 4 h 9"/>
                  <a:gd name="T34" fmla="*/ 25 w 29"/>
                  <a:gd name="T35" fmla="*/ 4 h 9"/>
                  <a:gd name="T36" fmla="*/ 29 w 29"/>
                  <a:gd name="T37" fmla="*/ 6 h 9"/>
                  <a:gd name="T38" fmla="*/ 26 w 29"/>
                  <a:gd name="T39" fmla="*/ 5 h 9"/>
                  <a:gd name="T40" fmla="*/ 23 w 29"/>
                  <a:gd name="T41" fmla="*/ 4 h 9"/>
                  <a:gd name="T42" fmla="*/ 21 w 29"/>
                  <a:gd name="T43" fmla="*/ 4 h 9"/>
                  <a:gd name="T44" fmla="*/ 20 w 29"/>
                  <a:gd name="T45" fmla="*/ 4 h 9"/>
                  <a:gd name="T46" fmla="*/ 18 w 29"/>
                  <a:gd name="T47" fmla="*/ 4 h 9"/>
                  <a:gd name="T48" fmla="*/ 16 w 29"/>
                  <a:gd name="T49" fmla="*/ 3 h 9"/>
                  <a:gd name="T50" fmla="*/ 15 w 29"/>
                  <a:gd name="T51" fmla="*/ 4 h 9"/>
                  <a:gd name="T52" fmla="*/ 13 w 29"/>
                  <a:gd name="T53" fmla="*/ 3 h 9"/>
                  <a:gd name="T54" fmla="*/ 11 w 29"/>
                  <a:gd name="T55" fmla="*/ 3 h 9"/>
                  <a:gd name="T56" fmla="*/ 8 w 29"/>
                  <a:gd name="T57" fmla="*/ 3 h 9"/>
                  <a:gd name="T58" fmla="*/ 7 w 29"/>
                  <a:gd name="T59" fmla="*/ 5 h 9"/>
                  <a:gd name="T60" fmla="*/ 7 w 29"/>
                  <a:gd name="T61" fmla="*/ 5 h 9"/>
                  <a:gd name="T62" fmla="*/ 9 w 29"/>
                  <a:gd name="T63" fmla="*/ 4 h 9"/>
                  <a:gd name="T64" fmla="*/ 12 w 29"/>
                  <a:gd name="T65" fmla="*/ 4 h 9"/>
                  <a:gd name="T66" fmla="*/ 14 w 29"/>
                  <a:gd name="T67" fmla="*/ 5 h 9"/>
                  <a:gd name="T68" fmla="*/ 17 w 29"/>
                  <a:gd name="T69" fmla="*/ 5 h 9"/>
                  <a:gd name="T70" fmla="*/ 19 w 29"/>
                  <a:gd name="T71" fmla="*/ 6 h 9"/>
                  <a:gd name="T72" fmla="*/ 17 w 29"/>
                  <a:gd name="T73" fmla="*/ 6 h 9"/>
                  <a:gd name="T74" fmla="*/ 15 w 29"/>
                  <a:gd name="T75" fmla="*/ 6 h 9"/>
                  <a:gd name="T76" fmla="*/ 13 w 29"/>
                  <a:gd name="T77" fmla="*/ 5 h 9"/>
                  <a:gd name="T78" fmla="*/ 11 w 29"/>
                  <a:gd name="T79" fmla="*/ 5 h 9"/>
                  <a:gd name="T80" fmla="*/ 9 w 29"/>
                  <a:gd name="T81" fmla="*/ 6 h 9"/>
                  <a:gd name="T82" fmla="*/ 7 w 29"/>
                  <a:gd name="T83" fmla="*/ 7 h 9"/>
                  <a:gd name="T84" fmla="*/ 9 w 29"/>
                  <a:gd name="T85" fmla="*/ 7 h 9"/>
                  <a:gd name="T86" fmla="*/ 11 w 29"/>
                  <a:gd name="T87" fmla="*/ 7 h 9"/>
                  <a:gd name="T88" fmla="*/ 14 w 29"/>
                  <a:gd name="T89" fmla="*/ 7 h 9"/>
                  <a:gd name="T90" fmla="*/ 16 w 29"/>
                  <a:gd name="T91" fmla="*/ 8 h 9"/>
                  <a:gd name="T92" fmla="*/ 15 w 29"/>
                  <a:gd name="T93" fmla="*/ 8 h 9"/>
                  <a:gd name="T94" fmla="*/ 13 w 29"/>
                  <a:gd name="T95" fmla="*/ 8 h 9"/>
                  <a:gd name="T96" fmla="*/ 10 w 29"/>
                  <a:gd name="T97" fmla="*/ 9 h 9"/>
                  <a:gd name="T98" fmla="*/ 7 w 29"/>
                  <a:gd name="T99" fmla="*/ 9 h 9"/>
                  <a:gd name="T100" fmla="*/ 5 w 29"/>
                  <a:gd name="T101" fmla="*/ 9 h 9"/>
                  <a:gd name="T102" fmla="*/ 1 w 29"/>
                  <a:gd name="T103" fmla="*/ 9 h 9"/>
                  <a:gd name="T104" fmla="*/ 0 w 29"/>
                  <a:gd name="T105" fmla="*/ 8 h 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9" h="9">
                    <a:moveTo>
                      <a:pt x="0" y="8"/>
                    </a:move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10" y="1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24" y="2"/>
                    </a:lnTo>
                    <a:lnTo>
                      <a:pt x="23" y="2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7" y="5"/>
                    </a:lnTo>
                    <a:lnTo>
                      <a:pt x="29" y="6"/>
                    </a:lnTo>
                    <a:lnTo>
                      <a:pt x="27" y="6"/>
                    </a:lnTo>
                    <a:lnTo>
                      <a:pt x="26" y="5"/>
                    </a:lnTo>
                    <a:lnTo>
                      <a:pt x="24" y="5"/>
                    </a:lnTo>
                    <a:lnTo>
                      <a:pt x="23" y="4"/>
                    </a:lnTo>
                    <a:lnTo>
                      <a:pt x="22" y="4"/>
                    </a:lnTo>
                    <a:lnTo>
                      <a:pt x="21" y="4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2" y="3"/>
                    </a:lnTo>
                    <a:lnTo>
                      <a:pt x="11" y="3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6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1" y="7"/>
                    </a:lnTo>
                    <a:lnTo>
                      <a:pt x="13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6" y="8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3" y="8"/>
                    </a:lnTo>
                    <a:lnTo>
                      <a:pt x="12" y="8"/>
                    </a:lnTo>
                    <a:lnTo>
                      <a:pt x="10" y="9"/>
                    </a:lnTo>
                    <a:lnTo>
                      <a:pt x="9" y="9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7" name="Freeform 40">
                <a:extLst>
                  <a:ext uri="{FF2B5EF4-FFF2-40B4-BE49-F238E27FC236}">
                    <a16:creationId xmlns:a16="http://schemas.microsoft.com/office/drawing/2014/main" id="{43D9DD65-1F67-40FB-95D0-B2E6CDCE1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1306"/>
                <a:ext cx="4" cy="8"/>
              </a:xfrm>
              <a:custGeom>
                <a:avLst/>
                <a:gdLst>
                  <a:gd name="T0" fmla="*/ 1 w 4"/>
                  <a:gd name="T1" fmla="*/ 8 h 8"/>
                  <a:gd name="T2" fmla="*/ 1 w 4"/>
                  <a:gd name="T3" fmla="*/ 7 h 8"/>
                  <a:gd name="T4" fmla="*/ 2 w 4"/>
                  <a:gd name="T5" fmla="*/ 6 h 8"/>
                  <a:gd name="T6" fmla="*/ 1 w 4"/>
                  <a:gd name="T7" fmla="*/ 5 h 8"/>
                  <a:gd name="T8" fmla="*/ 1 w 4"/>
                  <a:gd name="T9" fmla="*/ 4 h 8"/>
                  <a:gd name="T10" fmla="*/ 2 w 4"/>
                  <a:gd name="T11" fmla="*/ 4 h 8"/>
                  <a:gd name="T12" fmla="*/ 2 w 4"/>
                  <a:gd name="T13" fmla="*/ 3 h 8"/>
                  <a:gd name="T14" fmla="*/ 3 w 4"/>
                  <a:gd name="T15" fmla="*/ 2 h 8"/>
                  <a:gd name="T16" fmla="*/ 4 w 4"/>
                  <a:gd name="T17" fmla="*/ 0 h 8"/>
                  <a:gd name="T18" fmla="*/ 3 w 4"/>
                  <a:gd name="T19" fmla="*/ 1 h 8"/>
                  <a:gd name="T20" fmla="*/ 2 w 4"/>
                  <a:gd name="T21" fmla="*/ 2 h 8"/>
                  <a:gd name="T22" fmla="*/ 1 w 4"/>
                  <a:gd name="T23" fmla="*/ 2 h 8"/>
                  <a:gd name="T24" fmla="*/ 1 w 4"/>
                  <a:gd name="T25" fmla="*/ 3 h 8"/>
                  <a:gd name="T26" fmla="*/ 0 w 4"/>
                  <a:gd name="T27" fmla="*/ 4 h 8"/>
                  <a:gd name="T28" fmla="*/ 0 w 4"/>
                  <a:gd name="T29" fmla="*/ 5 h 8"/>
                  <a:gd name="T30" fmla="*/ 1 w 4"/>
                  <a:gd name="T31" fmla="*/ 6 h 8"/>
                  <a:gd name="T32" fmla="*/ 1 w 4"/>
                  <a:gd name="T33" fmla="*/ 8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" h="8">
                    <a:moveTo>
                      <a:pt x="1" y="8"/>
                    </a:moveTo>
                    <a:lnTo>
                      <a:pt x="1" y="7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8" name="Freeform 41">
                <a:extLst>
                  <a:ext uri="{FF2B5EF4-FFF2-40B4-BE49-F238E27FC236}">
                    <a16:creationId xmlns:a16="http://schemas.microsoft.com/office/drawing/2014/main" id="{3E6E6383-66D2-4881-BC77-7B2069E3A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3" y="1382"/>
                <a:ext cx="28" cy="15"/>
              </a:xfrm>
              <a:custGeom>
                <a:avLst/>
                <a:gdLst>
                  <a:gd name="T0" fmla="*/ 12 w 28"/>
                  <a:gd name="T1" fmla="*/ 0 h 15"/>
                  <a:gd name="T2" fmla="*/ 13 w 28"/>
                  <a:gd name="T3" fmla="*/ 1 h 15"/>
                  <a:gd name="T4" fmla="*/ 15 w 28"/>
                  <a:gd name="T5" fmla="*/ 2 h 15"/>
                  <a:gd name="T6" fmla="*/ 16 w 28"/>
                  <a:gd name="T7" fmla="*/ 3 h 15"/>
                  <a:gd name="T8" fmla="*/ 17 w 28"/>
                  <a:gd name="T9" fmla="*/ 3 h 15"/>
                  <a:gd name="T10" fmla="*/ 17 w 28"/>
                  <a:gd name="T11" fmla="*/ 4 h 15"/>
                  <a:gd name="T12" fmla="*/ 18 w 28"/>
                  <a:gd name="T13" fmla="*/ 4 h 15"/>
                  <a:gd name="T14" fmla="*/ 19 w 28"/>
                  <a:gd name="T15" fmla="*/ 4 h 15"/>
                  <a:gd name="T16" fmla="*/ 20 w 28"/>
                  <a:gd name="T17" fmla="*/ 4 h 15"/>
                  <a:gd name="T18" fmla="*/ 22 w 28"/>
                  <a:gd name="T19" fmla="*/ 3 h 15"/>
                  <a:gd name="T20" fmla="*/ 28 w 28"/>
                  <a:gd name="T21" fmla="*/ 13 h 15"/>
                  <a:gd name="T22" fmla="*/ 27 w 28"/>
                  <a:gd name="T23" fmla="*/ 14 h 15"/>
                  <a:gd name="T24" fmla="*/ 26 w 28"/>
                  <a:gd name="T25" fmla="*/ 14 h 15"/>
                  <a:gd name="T26" fmla="*/ 25 w 28"/>
                  <a:gd name="T27" fmla="*/ 15 h 15"/>
                  <a:gd name="T28" fmla="*/ 25 w 28"/>
                  <a:gd name="T29" fmla="*/ 15 h 15"/>
                  <a:gd name="T30" fmla="*/ 24 w 28"/>
                  <a:gd name="T31" fmla="*/ 15 h 15"/>
                  <a:gd name="T32" fmla="*/ 23 w 28"/>
                  <a:gd name="T33" fmla="*/ 15 h 15"/>
                  <a:gd name="T34" fmla="*/ 21 w 28"/>
                  <a:gd name="T35" fmla="*/ 15 h 15"/>
                  <a:gd name="T36" fmla="*/ 20 w 28"/>
                  <a:gd name="T37" fmla="*/ 15 h 15"/>
                  <a:gd name="T38" fmla="*/ 19 w 28"/>
                  <a:gd name="T39" fmla="*/ 15 h 15"/>
                  <a:gd name="T40" fmla="*/ 18 w 28"/>
                  <a:gd name="T41" fmla="*/ 15 h 15"/>
                  <a:gd name="T42" fmla="*/ 16 w 28"/>
                  <a:gd name="T43" fmla="*/ 15 h 15"/>
                  <a:gd name="T44" fmla="*/ 15 w 28"/>
                  <a:gd name="T45" fmla="*/ 14 h 15"/>
                  <a:gd name="T46" fmla="*/ 14 w 28"/>
                  <a:gd name="T47" fmla="*/ 14 h 15"/>
                  <a:gd name="T48" fmla="*/ 14 w 28"/>
                  <a:gd name="T49" fmla="*/ 14 h 15"/>
                  <a:gd name="T50" fmla="*/ 13 w 28"/>
                  <a:gd name="T51" fmla="*/ 14 h 15"/>
                  <a:gd name="T52" fmla="*/ 12 w 28"/>
                  <a:gd name="T53" fmla="*/ 14 h 15"/>
                  <a:gd name="T54" fmla="*/ 10 w 28"/>
                  <a:gd name="T55" fmla="*/ 15 h 15"/>
                  <a:gd name="T56" fmla="*/ 8 w 28"/>
                  <a:gd name="T57" fmla="*/ 14 h 15"/>
                  <a:gd name="T58" fmla="*/ 7 w 28"/>
                  <a:gd name="T59" fmla="*/ 14 h 15"/>
                  <a:gd name="T60" fmla="*/ 6 w 28"/>
                  <a:gd name="T61" fmla="*/ 14 h 15"/>
                  <a:gd name="T62" fmla="*/ 5 w 28"/>
                  <a:gd name="T63" fmla="*/ 14 h 15"/>
                  <a:gd name="T64" fmla="*/ 5 w 28"/>
                  <a:gd name="T65" fmla="*/ 14 h 15"/>
                  <a:gd name="T66" fmla="*/ 4 w 28"/>
                  <a:gd name="T67" fmla="*/ 14 h 15"/>
                  <a:gd name="T68" fmla="*/ 3 w 28"/>
                  <a:gd name="T69" fmla="*/ 14 h 15"/>
                  <a:gd name="T70" fmla="*/ 2 w 28"/>
                  <a:gd name="T71" fmla="*/ 14 h 15"/>
                  <a:gd name="T72" fmla="*/ 1 w 28"/>
                  <a:gd name="T73" fmla="*/ 13 h 15"/>
                  <a:gd name="T74" fmla="*/ 1 w 28"/>
                  <a:gd name="T75" fmla="*/ 12 h 15"/>
                  <a:gd name="T76" fmla="*/ 0 w 28"/>
                  <a:gd name="T77" fmla="*/ 11 h 15"/>
                  <a:gd name="T78" fmla="*/ 1 w 28"/>
                  <a:gd name="T79" fmla="*/ 9 h 15"/>
                  <a:gd name="T80" fmla="*/ 1 w 28"/>
                  <a:gd name="T81" fmla="*/ 8 h 15"/>
                  <a:gd name="T82" fmla="*/ 2 w 28"/>
                  <a:gd name="T83" fmla="*/ 8 h 15"/>
                  <a:gd name="T84" fmla="*/ 3 w 28"/>
                  <a:gd name="T85" fmla="*/ 8 h 15"/>
                  <a:gd name="T86" fmla="*/ 4 w 28"/>
                  <a:gd name="T87" fmla="*/ 8 h 15"/>
                  <a:gd name="T88" fmla="*/ 5 w 28"/>
                  <a:gd name="T89" fmla="*/ 8 h 15"/>
                  <a:gd name="T90" fmla="*/ 6 w 28"/>
                  <a:gd name="T91" fmla="*/ 8 h 15"/>
                  <a:gd name="T92" fmla="*/ 7 w 28"/>
                  <a:gd name="T93" fmla="*/ 8 h 15"/>
                  <a:gd name="T94" fmla="*/ 8 w 28"/>
                  <a:gd name="T95" fmla="*/ 8 h 15"/>
                  <a:gd name="T96" fmla="*/ 9 w 28"/>
                  <a:gd name="T97" fmla="*/ 8 h 15"/>
                  <a:gd name="T98" fmla="*/ 10 w 28"/>
                  <a:gd name="T99" fmla="*/ 7 h 15"/>
                  <a:gd name="T100" fmla="*/ 11 w 28"/>
                  <a:gd name="T101" fmla="*/ 7 h 15"/>
                  <a:gd name="T102" fmla="*/ 12 w 28"/>
                  <a:gd name="T103" fmla="*/ 7 h 15"/>
                  <a:gd name="T104" fmla="*/ 12 w 28"/>
                  <a:gd name="T105" fmla="*/ 6 h 15"/>
                  <a:gd name="T106" fmla="*/ 13 w 28"/>
                  <a:gd name="T107" fmla="*/ 5 h 15"/>
                  <a:gd name="T108" fmla="*/ 13 w 28"/>
                  <a:gd name="T109" fmla="*/ 3 h 15"/>
                  <a:gd name="T110" fmla="*/ 12 w 28"/>
                  <a:gd name="T111" fmla="*/ 2 h 15"/>
                  <a:gd name="T112" fmla="*/ 12 w 28"/>
                  <a:gd name="T113" fmla="*/ 0 h 1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8" h="15">
                    <a:moveTo>
                      <a:pt x="12" y="0"/>
                    </a:moveTo>
                    <a:lnTo>
                      <a:pt x="13" y="1"/>
                    </a:lnTo>
                    <a:lnTo>
                      <a:pt x="15" y="2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20" y="4"/>
                    </a:lnTo>
                    <a:lnTo>
                      <a:pt x="22" y="3"/>
                    </a:lnTo>
                    <a:lnTo>
                      <a:pt x="28" y="13"/>
                    </a:lnTo>
                    <a:lnTo>
                      <a:pt x="27" y="14"/>
                    </a:lnTo>
                    <a:lnTo>
                      <a:pt x="26" y="14"/>
                    </a:lnTo>
                    <a:lnTo>
                      <a:pt x="25" y="15"/>
                    </a:lnTo>
                    <a:lnTo>
                      <a:pt x="24" y="15"/>
                    </a:lnTo>
                    <a:lnTo>
                      <a:pt x="23" y="15"/>
                    </a:lnTo>
                    <a:lnTo>
                      <a:pt x="21" y="15"/>
                    </a:lnTo>
                    <a:lnTo>
                      <a:pt x="20" y="15"/>
                    </a:lnTo>
                    <a:lnTo>
                      <a:pt x="19" y="15"/>
                    </a:lnTo>
                    <a:lnTo>
                      <a:pt x="18" y="15"/>
                    </a:lnTo>
                    <a:lnTo>
                      <a:pt x="16" y="15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0" y="15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2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7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3" y="5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09" name="Freeform 42">
                <a:extLst>
                  <a:ext uri="{FF2B5EF4-FFF2-40B4-BE49-F238E27FC236}">
                    <a16:creationId xmlns:a16="http://schemas.microsoft.com/office/drawing/2014/main" id="{ED7E4D2C-2E27-48CB-B247-5658960917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4" y="1390"/>
                <a:ext cx="4" cy="6"/>
              </a:xfrm>
              <a:custGeom>
                <a:avLst/>
                <a:gdLst>
                  <a:gd name="T0" fmla="*/ 1 w 4"/>
                  <a:gd name="T1" fmla="*/ 0 h 6"/>
                  <a:gd name="T2" fmla="*/ 2 w 4"/>
                  <a:gd name="T3" fmla="*/ 0 h 6"/>
                  <a:gd name="T4" fmla="*/ 3 w 4"/>
                  <a:gd name="T5" fmla="*/ 0 h 6"/>
                  <a:gd name="T6" fmla="*/ 4 w 4"/>
                  <a:gd name="T7" fmla="*/ 1 h 6"/>
                  <a:gd name="T8" fmla="*/ 4 w 4"/>
                  <a:gd name="T9" fmla="*/ 1 h 6"/>
                  <a:gd name="T10" fmla="*/ 4 w 4"/>
                  <a:gd name="T11" fmla="*/ 2 h 6"/>
                  <a:gd name="T12" fmla="*/ 4 w 4"/>
                  <a:gd name="T13" fmla="*/ 3 h 6"/>
                  <a:gd name="T14" fmla="*/ 4 w 4"/>
                  <a:gd name="T15" fmla="*/ 4 h 6"/>
                  <a:gd name="T16" fmla="*/ 4 w 4"/>
                  <a:gd name="T17" fmla="*/ 5 h 6"/>
                  <a:gd name="T18" fmla="*/ 4 w 4"/>
                  <a:gd name="T19" fmla="*/ 6 h 6"/>
                  <a:gd name="T20" fmla="*/ 3 w 4"/>
                  <a:gd name="T21" fmla="*/ 6 h 6"/>
                  <a:gd name="T22" fmla="*/ 2 w 4"/>
                  <a:gd name="T23" fmla="*/ 6 h 6"/>
                  <a:gd name="T24" fmla="*/ 1 w 4"/>
                  <a:gd name="T25" fmla="*/ 5 h 6"/>
                  <a:gd name="T26" fmla="*/ 0 w 4"/>
                  <a:gd name="T27" fmla="*/ 5 h 6"/>
                  <a:gd name="T28" fmla="*/ 0 w 4"/>
                  <a:gd name="T29" fmla="*/ 4 h 6"/>
                  <a:gd name="T30" fmla="*/ 0 w 4"/>
                  <a:gd name="T31" fmla="*/ 4 h 6"/>
                  <a:gd name="T32" fmla="*/ 0 w 4"/>
                  <a:gd name="T33" fmla="*/ 2 h 6"/>
                  <a:gd name="T34" fmla="*/ 0 w 4"/>
                  <a:gd name="T35" fmla="*/ 1 h 6"/>
                  <a:gd name="T36" fmla="*/ 0 w 4"/>
                  <a:gd name="T37" fmla="*/ 1 h 6"/>
                  <a:gd name="T38" fmla="*/ 1 w 4"/>
                  <a:gd name="T39" fmla="*/ 0 h 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" h="6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0" name="Freeform 43">
                <a:extLst>
                  <a:ext uri="{FF2B5EF4-FFF2-40B4-BE49-F238E27FC236}">
                    <a16:creationId xmlns:a16="http://schemas.microsoft.com/office/drawing/2014/main" id="{528433B0-1BB7-44E2-BBF1-4B16BD042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1382"/>
                <a:ext cx="10" cy="12"/>
              </a:xfrm>
              <a:custGeom>
                <a:avLst/>
                <a:gdLst>
                  <a:gd name="T0" fmla="*/ 0 w 10"/>
                  <a:gd name="T1" fmla="*/ 12 h 12"/>
                  <a:gd name="T2" fmla="*/ 0 w 10"/>
                  <a:gd name="T3" fmla="*/ 11 h 12"/>
                  <a:gd name="T4" fmla="*/ 0 w 10"/>
                  <a:gd name="T5" fmla="*/ 9 h 12"/>
                  <a:gd name="T6" fmla="*/ 0 w 10"/>
                  <a:gd name="T7" fmla="*/ 9 h 12"/>
                  <a:gd name="T8" fmla="*/ 1 w 10"/>
                  <a:gd name="T9" fmla="*/ 8 h 12"/>
                  <a:gd name="T10" fmla="*/ 1 w 10"/>
                  <a:gd name="T11" fmla="*/ 8 h 12"/>
                  <a:gd name="T12" fmla="*/ 2 w 10"/>
                  <a:gd name="T13" fmla="*/ 8 h 12"/>
                  <a:gd name="T14" fmla="*/ 2 w 10"/>
                  <a:gd name="T15" fmla="*/ 8 h 12"/>
                  <a:gd name="T16" fmla="*/ 3 w 10"/>
                  <a:gd name="T17" fmla="*/ 8 h 12"/>
                  <a:gd name="T18" fmla="*/ 4 w 10"/>
                  <a:gd name="T19" fmla="*/ 8 h 12"/>
                  <a:gd name="T20" fmla="*/ 5 w 10"/>
                  <a:gd name="T21" fmla="*/ 7 h 12"/>
                  <a:gd name="T22" fmla="*/ 6 w 10"/>
                  <a:gd name="T23" fmla="*/ 7 h 12"/>
                  <a:gd name="T24" fmla="*/ 7 w 10"/>
                  <a:gd name="T25" fmla="*/ 7 h 12"/>
                  <a:gd name="T26" fmla="*/ 7 w 10"/>
                  <a:gd name="T27" fmla="*/ 6 h 12"/>
                  <a:gd name="T28" fmla="*/ 8 w 10"/>
                  <a:gd name="T29" fmla="*/ 5 h 12"/>
                  <a:gd name="T30" fmla="*/ 8 w 10"/>
                  <a:gd name="T31" fmla="*/ 5 h 12"/>
                  <a:gd name="T32" fmla="*/ 7 w 10"/>
                  <a:gd name="T33" fmla="*/ 3 h 12"/>
                  <a:gd name="T34" fmla="*/ 7 w 10"/>
                  <a:gd name="T35" fmla="*/ 2 h 12"/>
                  <a:gd name="T36" fmla="*/ 7 w 10"/>
                  <a:gd name="T37" fmla="*/ 0 h 12"/>
                  <a:gd name="T38" fmla="*/ 7 w 10"/>
                  <a:gd name="T39" fmla="*/ 1 h 12"/>
                  <a:gd name="T40" fmla="*/ 8 w 10"/>
                  <a:gd name="T41" fmla="*/ 3 h 12"/>
                  <a:gd name="T42" fmla="*/ 8 w 10"/>
                  <a:gd name="T43" fmla="*/ 4 h 12"/>
                  <a:gd name="T44" fmla="*/ 9 w 10"/>
                  <a:gd name="T45" fmla="*/ 5 h 12"/>
                  <a:gd name="T46" fmla="*/ 9 w 10"/>
                  <a:gd name="T47" fmla="*/ 6 h 12"/>
                  <a:gd name="T48" fmla="*/ 10 w 10"/>
                  <a:gd name="T49" fmla="*/ 6 h 12"/>
                  <a:gd name="T50" fmla="*/ 9 w 10"/>
                  <a:gd name="T51" fmla="*/ 6 h 12"/>
                  <a:gd name="T52" fmla="*/ 8 w 10"/>
                  <a:gd name="T53" fmla="*/ 6 h 12"/>
                  <a:gd name="T54" fmla="*/ 8 w 10"/>
                  <a:gd name="T55" fmla="*/ 7 h 12"/>
                  <a:gd name="T56" fmla="*/ 7 w 10"/>
                  <a:gd name="T57" fmla="*/ 7 h 12"/>
                  <a:gd name="T58" fmla="*/ 7 w 10"/>
                  <a:gd name="T59" fmla="*/ 8 h 12"/>
                  <a:gd name="T60" fmla="*/ 7 w 10"/>
                  <a:gd name="T61" fmla="*/ 8 h 12"/>
                  <a:gd name="T62" fmla="*/ 7 w 10"/>
                  <a:gd name="T63" fmla="*/ 9 h 12"/>
                  <a:gd name="T64" fmla="*/ 8 w 10"/>
                  <a:gd name="T65" fmla="*/ 10 h 12"/>
                  <a:gd name="T66" fmla="*/ 7 w 10"/>
                  <a:gd name="T67" fmla="*/ 9 h 12"/>
                  <a:gd name="T68" fmla="*/ 7 w 10"/>
                  <a:gd name="T69" fmla="*/ 8 h 12"/>
                  <a:gd name="T70" fmla="*/ 6 w 10"/>
                  <a:gd name="T71" fmla="*/ 8 h 12"/>
                  <a:gd name="T72" fmla="*/ 6 w 10"/>
                  <a:gd name="T73" fmla="*/ 8 h 12"/>
                  <a:gd name="T74" fmla="*/ 5 w 10"/>
                  <a:gd name="T75" fmla="*/ 8 h 12"/>
                  <a:gd name="T76" fmla="*/ 5 w 10"/>
                  <a:gd name="T77" fmla="*/ 8 h 12"/>
                  <a:gd name="T78" fmla="*/ 4 w 10"/>
                  <a:gd name="T79" fmla="*/ 8 h 12"/>
                  <a:gd name="T80" fmla="*/ 3 w 10"/>
                  <a:gd name="T81" fmla="*/ 8 h 12"/>
                  <a:gd name="T82" fmla="*/ 2 w 10"/>
                  <a:gd name="T83" fmla="*/ 8 h 12"/>
                  <a:gd name="T84" fmla="*/ 1 w 10"/>
                  <a:gd name="T85" fmla="*/ 8 h 12"/>
                  <a:gd name="T86" fmla="*/ 1 w 10"/>
                  <a:gd name="T87" fmla="*/ 9 h 12"/>
                  <a:gd name="T88" fmla="*/ 0 w 10"/>
                  <a:gd name="T89" fmla="*/ 9 h 12"/>
                  <a:gd name="T90" fmla="*/ 0 w 10"/>
                  <a:gd name="T91" fmla="*/ 10 h 12"/>
                  <a:gd name="T92" fmla="*/ 0 w 10"/>
                  <a:gd name="T93" fmla="*/ 11 h 12"/>
                  <a:gd name="T94" fmla="*/ 0 w 10"/>
                  <a:gd name="T95" fmla="*/ 12 h 1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0" h="12">
                    <a:moveTo>
                      <a:pt x="0" y="12"/>
                    </a:moveTo>
                    <a:lnTo>
                      <a:pt x="0" y="1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7" y="8"/>
                    </a:lnTo>
                    <a:lnTo>
                      <a:pt x="6" y="8"/>
                    </a:lnTo>
                    <a:lnTo>
                      <a:pt x="5" y="8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1" name="Freeform 44">
                <a:extLst>
                  <a:ext uri="{FF2B5EF4-FFF2-40B4-BE49-F238E27FC236}">
                    <a16:creationId xmlns:a16="http://schemas.microsoft.com/office/drawing/2014/main" id="{7C5EB4A2-CFF3-4174-9C68-29D730959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1393"/>
                <a:ext cx="11" cy="4"/>
              </a:xfrm>
              <a:custGeom>
                <a:avLst/>
                <a:gdLst>
                  <a:gd name="T0" fmla="*/ 1 w 11"/>
                  <a:gd name="T1" fmla="*/ 2 h 4"/>
                  <a:gd name="T2" fmla="*/ 0 w 11"/>
                  <a:gd name="T3" fmla="*/ 2 h 4"/>
                  <a:gd name="T4" fmla="*/ 0 w 11"/>
                  <a:gd name="T5" fmla="*/ 3 h 4"/>
                  <a:gd name="T6" fmla="*/ 1 w 11"/>
                  <a:gd name="T7" fmla="*/ 3 h 4"/>
                  <a:gd name="T8" fmla="*/ 1 w 11"/>
                  <a:gd name="T9" fmla="*/ 3 h 4"/>
                  <a:gd name="T10" fmla="*/ 2 w 11"/>
                  <a:gd name="T11" fmla="*/ 4 h 4"/>
                  <a:gd name="T12" fmla="*/ 3 w 11"/>
                  <a:gd name="T13" fmla="*/ 3 h 4"/>
                  <a:gd name="T14" fmla="*/ 4 w 11"/>
                  <a:gd name="T15" fmla="*/ 3 h 4"/>
                  <a:gd name="T16" fmla="*/ 5 w 11"/>
                  <a:gd name="T17" fmla="*/ 3 h 4"/>
                  <a:gd name="T18" fmla="*/ 6 w 11"/>
                  <a:gd name="T19" fmla="*/ 3 h 4"/>
                  <a:gd name="T20" fmla="*/ 7 w 11"/>
                  <a:gd name="T21" fmla="*/ 3 h 4"/>
                  <a:gd name="T22" fmla="*/ 8 w 11"/>
                  <a:gd name="T23" fmla="*/ 4 h 4"/>
                  <a:gd name="T24" fmla="*/ 9 w 11"/>
                  <a:gd name="T25" fmla="*/ 4 h 4"/>
                  <a:gd name="T26" fmla="*/ 9 w 11"/>
                  <a:gd name="T27" fmla="*/ 4 h 4"/>
                  <a:gd name="T28" fmla="*/ 11 w 11"/>
                  <a:gd name="T29" fmla="*/ 4 h 4"/>
                  <a:gd name="T30" fmla="*/ 11 w 11"/>
                  <a:gd name="T31" fmla="*/ 4 h 4"/>
                  <a:gd name="T32" fmla="*/ 11 w 11"/>
                  <a:gd name="T33" fmla="*/ 4 h 4"/>
                  <a:gd name="T34" fmla="*/ 10 w 11"/>
                  <a:gd name="T35" fmla="*/ 3 h 4"/>
                  <a:gd name="T36" fmla="*/ 9 w 11"/>
                  <a:gd name="T37" fmla="*/ 3 h 4"/>
                  <a:gd name="T38" fmla="*/ 8 w 11"/>
                  <a:gd name="T39" fmla="*/ 3 h 4"/>
                  <a:gd name="T40" fmla="*/ 8 w 11"/>
                  <a:gd name="T41" fmla="*/ 3 h 4"/>
                  <a:gd name="T42" fmla="*/ 7 w 11"/>
                  <a:gd name="T43" fmla="*/ 2 h 4"/>
                  <a:gd name="T44" fmla="*/ 7 w 11"/>
                  <a:gd name="T45" fmla="*/ 2 h 4"/>
                  <a:gd name="T46" fmla="*/ 6 w 11"/>
                  <a:gd name="T47" fmla="*/ 2 h 4"/>
                  <a:gd name="T48" fmla="*/ 5 w 11"/>
                  <a:gd name="T49" fmla="*/ 2 h 4"/>
                  <a:gd name="T50" fmla="*/ 5 w 11"/>
                  <a:gd name="T51" fmla="*/ 2 h 4"/>
                  <a:gd name="T52" fmla="*/ 5 w 11"/>
                  <a:gd name="T53" fmla="*/ 2 h 4"/>
                  <a:gd name="T54" fmla="*/ 5 w 11"/>
                  <a:gd name="T55" fmla="*/ 1 h 4"/>
                  <a:gd name="T56" fmla="*/ 5 w 11"/>
                  <a:gd name="T57" fmla="*/ 1 h 4"/>
                  <a:gd name="T58" fmla="*/ 4 w 11"/>
                  <a:gd name="T59" fmla="*/ 0 h 4"/>
                  <a:gd name="T60" fmla="*/ 4 w 11"/>
                  <a:gd name="T61" fmla="*/ 1 h 4"/>
                  <a:gd name="T62" fmla="*/ 4 w 11"/>
                  <a:gd name="T63" fmla="*/ 2 h 4"/>
                  <a:gd name="T64" fmla="*/ 4 w 11"/>
                  <a:gd name="T65" fmla="*/ 2 h 4"/>
                  <a:gd name="T66" fmla="*/ 3 w 11"/>
                  <a:gd name="T67" fmla="*/ 3 h 4"/>
                  <a:gd name="T68" fmla="*/ 2 w 11"/>
                  <a:gd name="T69" fmla="*/ 3 h 4"/>
                  <a:gd name="T70" fmla="*/ 2 w 11"/>
                  <a:gd name="T71" fmla="*/ 3 h 4"/>
                  <a:gd name="T72" fmla="*/ 1 w 11"/>
                  <a:gd name="T73" fmla="*/ 3 h 4"/>
                  <a:gd name="T74" fmla="*/ 1 w 11"/>
                  <a:gd name="T75" fmla="*/ 2 h 4"/>
                  <a:gd name="T76" fmla="*/ 1 w 11"/>
                  <a:gd name="T77" fmla="*/ 2 h 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1" h="4">
                    <a:moveTo>
                      <a:pt x="1" y="2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2" name="Freeform 45">
                <a:extLst>
                  <a:ext uri="{FF2B5EF4-FFF2-40B4-BE49-F238E27FC236}">
                    <a16:creationId xmlns:a16="http://schemas.microsoft.com/office/drawing/2014/main" id="{9EDF7123-A211-42B4-9136-BE1BBC35E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7" y="1383"/>
                <a:ext cx="14" cy="13"/>
              </a:xfrm>
              <a:custGeom>
                <a:avLst/>
                <a:gdLst>
                  <a:gd name="T0" fmla="*/ 0 w 14"/>
                  <a:gd name="T1" fmla="*/ 0 h 13"/>
                  <a:gd name="T2" fmla="*/ 1 w 14"/>
                  <a:gd name="T3" fmla="*/ 1 h 13"/>
                  <a:gd name="T4" fmla="*/ 2 w 14"/>
                  <a:gd name="T5" fmla="*/ 2 h 13"/>
                  <a:gd name="T6" fmla="*/ 3 w 14"/>
                  <a:gd name="T7" fmla="*/ 2 h 13"/>
                  <a:gd name="T8" fmla="*/ 4 w 14"/>
                  <a:gd name="T9" fmla="*/ 3 h 13"/>
                  <a:gd name="T10" fmla="*/ 5 w 14"/>
                  <a:gd name="T11" fmla="*/ 3 h 13"/>
                  <a:gd name="T12" fmla="*/ 6 w 14"/>
                  <a:gd name="T13" fmla="*/ 3 h 13"/>
                  <a:gd name="T14" fmla="*/ 7 w 14"/>
                  <a:gd name="T15" fmla="*/ 3 h 13"/>
                  <a:gd name="T16" fmla="*/ 11 w 14"/>
                  <a:gd name="T17" fmla="*/ 9 h 13"/>
                  <a:gd name="T18" fmla="*/ 14 w 14"/>
                  <a:gd name="T19" fmla="*/ 13 h 13"/>
                  <a:gd name="T20" fmla="*/ 13 w 14"/>
                  <a:gd name="T21" fmla="*/ 12 h 13"/>
                  <a:gd name="T22" fmla="*/ 12 w 14"/>
                  <a:gd name="T23" fmla="*/ 11 h 13"/>
                  <a:gd name="T24" fmla="*/ 11 w 14"/>
                  <a:gd name="T25" fmla="*/ 11 h 13"/>
                  <a:gd name="T26" fmla="*/ 10 w 14"/>
                  <a:gd name="T27" fmla="*/ 9 h 13"/>
                  <a:gd name="T28" fmla="*/ 9 w 14"/>
                  <a:gd name="T29" fmla="*/ 8 h 13"/>
                  <a:gd name="T30" fmla="*/ 9 w 14"/>
                  <a:gd name="T31" fmla="*/ 7 h 13"/>
                  <a:gd name="T32" fmla="*/ 8 w 14"/>
                  <a:gd name="T33" fmla="*/ 6 h 13"/>
                  <a:gd name="T34" fmla="*/ 7 w 14"/>
                  <a:gd name="T35" fmla="*/ 4 h 13"/>
                  <a:gd name="T36" fmla="*/ 7 w 14"/>
                  <a:gd name="T37" fmla="*/ 4 h 13"/>
                  <a:gd name="T38" fmla="*/ 6 w 14"/>
                  <a:gd name="T39" fmla="*/ 4 h 13"/>
                  <a:gd name="T40" fmla="*/ 5 w 14"/>
                  <a:gd name="T41" fmla="*/ 4 h 13"/>
                  <a:gd name="T42" fmla="*/ 5 w 14"/>
                  <a:gd name="T43" fmla="*/ 4 h 13"/>
                  <a:gd name="T44" fmla="*/ 4 w 14"/>
                  <a:gd name="T45" fmla="*/ 5 h 13"/>
                  <a:gd name="T46" fmla="*/ 4 w 14"/>
                  <a:gd name="T47" fmla="*/ 5 h 13"/>
                  <a:gd name="T48" fmla="*/ 3 w 14"/>
                  <a:gd name="T49" fmla="*/ 4 h 13"/>
                  <a:gd name="T50" fmla="*/ 2 w 14"/>
                  <a:gd name="T51" fmla="*/ 3 h 13"/>
                  <a:gd name="T52" fmla="*/ 1 w 14"/>
                  <a:gd name="T53" fmla="*/ 2 h 13"/>
                  <a:gd name="T54" fmla="*/ 1 w 14"/>
                  <a:gd name="T55" fmla="*/ 1 h 13"/>
                  <a:gd name="T56" fmla="*/ 0 w 14"/>
                  <a:gd name="T57" fmla="*/ 0 h 1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4" h="13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11" y="9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2" y="11"/>
                    </a:lnTo>
                    <a:lnTo>
                      <a:pt x="11" y="11"/>
                    </a:lnTo>
                    <a:lnTo>
                      <a:pt x="10" y="9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8" y="6"/>
                    </a:lnTo>
                    <a:lnTo>
                      <a:pt x="7" y="4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3" name="Freeform 46">
                <a:extLst>
                  <a:ext uri="{FF2B5EF4-FFF2-40B4-BE49-F238E27FC236}">
                    <a16:creationId xmlns:a16="http://schemas.microsoft.com/office/drawing/2014/main" id="{16E44402-E000-4DB6-A466-F93D248C40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1345"/>
                <a:ext cx="172" cy="95"/>
              </a:xfrm>
              <a:custGeom>
                <a:avLst/>
                <a:gdLst>
                  <a:gd name="T0" fmla="*/ 2 w 172"/>
                  <a:gd name="T1" fmla="*/ 42 h 95"/>
                  <a:gd name="T2" fmla="*/ 4 w 172"/>
                  <a:gd name="T3" fmla="*/ 45 h 95"/>
                  <a:gd name="T4" fmla="*/ 6 w 172"/>
                  <a:gd name="T5" fmla="*/ 48 h 95"/>
                  <a:gd name="T6" fmla="*/ 7 w 172"/>
                  <a:gd name="T7" fmla="*/ 51 h 95"/>
                  <a:gd name="T8" fmla="*/ 24 w 172"/>
                  <a:gd name="T9" fmla="*/ 51 h 95"/>
                  <a:gd name="T10" fmla="*/ 53 w 172"/>
                  <a:gd name="T11" fmla="*/ 58 h 95"/>
                  <a:gd name="T12" fmla="*/ 68 w 172"/>
                  <a:gd name="T13" fmla="*/ 63 h 95"/>
                  <a:gd name="T14" fmla="*/ 70 w 172"/>
                  <a:gd name="T15" fmla="*/ 67 h 95"/>
                  <a:gd name="T16" fmla="*/ 72 w 172"/>
                  <a:gd name="T17" fmla="*/ 72 h 95"/>
                  <a:gd name="T18" fmla="*/ 73 w 172"/>
                  <a:gd name="T19" fmla="*/ 77 h 95"/>
                  <a:gd name="T20" fmla="*/ 75 w 172"/>
                  <a:gd name="T21" fmla="*/ 82 h 95"/>
                  <a:gd name="T22" fmla="*/ 77 w 172"/>
                  <a:gd name="T23" fmla="*/ 87 h 95"/>
                  <a:gd name="T24" fmla="*/ 79 w 172"/>
                  <a:gd name="T25" fmla="*/ 95 h 95"/>
                  <a:gd name="T26" fmla="*/ 151 w 172"/>
                  <a:gd name="T27" fmla="*/ 45 h 95"/>
                  <a:gd name="T28" fmla="*/ 143 w 172"/>
                  <a:gd name="T29" fmla="*/ 26 h 95"/>
                  <a:gd name="T30" fmla="*/ 140 w 172"/>
                  <a:gd name="T31" fmla="*/ 22 h 95"/>
                  <a:gd name="T32" fmla="*/ 138 w 172"/>
                  <a:gd name="T33" fmla="*/ 20 h 95"/>
                  <a:gd name="T34" fmla="*/ 136 w 172"/>
                  <a:gd name="T35" fmla="*/ 17 h 95"/>
                  <a:gd name="T36" fmla="*/ 133 w 172"/>
                  <a:gd name="T37" fmla="*/ 14 h 95"/>
                  <a:gd name="T38" fmla="*/ 124 w 172"/>
                  <a:gd name="T39" fmla="*/ 11 h 95"/>
                  <a:gd name="T40" fmla="*/ 92 w 172"/>
                  <a:gd name="T41" fmla="*/ 22 h 95"/>
                  <a:gd name="T42" fmla="*/ 74 w 172"/>
                  <a:gd name="T43" fmla="*/ 14 h 95"/>
                  <a:gd name="T44" fmla="*/ 70 w 172"/>
                  <a:gd name="T45" fmla="*/ 15 h 95"/>
                  <a:gd name="T46" fmla="*/ 68 w 172"/>
                  <a:gd name="T47" fmla="*/ 16 h 95"/>
                  <a:gd name="T48" fmla="*/ 66 w 172"/>
                  <a:gd name="T49" fmla="*/ 18 h 95"/>
                  <a:gd name="T50" fmla="*/ 63 w 172"/>
                  <a:gd name="T51" fmla="*/ 18 h 95"/>
                  <a:gd name="T52" fmla="*/ 61 w 172"/>
                  <a:gd name="T53" fmla="*/ 20 h 95"/>
                  <a:gd name="T54" fmla="*/ 60 w 172"/>
                  <a:gd name="T55" fmla="*/ 20 h 95"/>
                  <a:gd name="T56" fmla="*/ 58 w 172"/>
                  <a:gd name="T57" fmla="*/ 21 h 95"/>
                  <a:gd name="T58" fmla="*/ 55 w 172"/>
                  <a:gd name="T59" fmla="*/ 22 h 95"/>
                  <a:gd name="T60" fmla="*/ 52 w 172"/>
                  <a:gd name="T61" fmla="*/ 24 h 95"/>
                  <a:gd name="T62" fmla="*/ 49 w 172"/>
                  <a:gd name="T63" fmla="*/ 25 h 95"/>
                  <a:gd name="T64" fmla="*/ 46 w 172"/>
                  <a:gd name="T65" fmla="*/ 27 h 95"/>
                  <a:gd name="T66" fmla="*/ 43 w 172"/>
                  <a:gd name="T67" fmla="*/ 27 h 95"/>
                  <a:gd name="T68" fmla="*/ 41 w 172"/>
                  <a:gd name="T69" fmla="*/ 27 h 95"/>
                  <a:gd name="T70" fmla="*/ 38 w 172"/>
                  <a:gd name="T71" fmla="*/ 27 h 95"/>
                  <a:gd name="T72" fmla="*/ 35 w 172"/>
                  <a:gd name="T73" fmla="*/ 27 h 95"/>
                  <a:gd name="T74" fmla="*/ 33 w 172"/>
                  <a:gd name="T75" fmla="*/ 29 h 95"/>
                  <a:gd name="T76" fmla="*/ 31 w 172"/>
                  <a:gd name="T77" fmla="*/ 30 h 95"/>
                  <a:gd name="T78" fmla="*/ 29 w 172"/>
                  <a:gd name="T79" fmla="*/ 30 h 95"/>
                  <a:gd name="T80" fmla="*/ 26 w 172"/>
                  <a:gd name="T81" fmla="*/ 30 h 95"/>
                  <a:gd name="T82" fmla="*/ 23 w 172"/>
                  <a:gd name="T83" fmla="*/ 29 h 95"/>
                  <a:gd name="T84" fmla="*/ 20 w 172"/>
                  <a:gd name="T85" fmla="*/ 29 h 95"/>
                  <a:gd name="T86" fmla="*/ 17 w 172"/>
                  <a:gd name="T87" fmla="*/ 30 h 95"/>
                  <a:gd name="T88" fmla="*/ 14 w 172"/>
                  <a:gd name="T89" fmla="*/ 32 h 95"/>
                  <a:gd name="T90" fmla="*/ 12 w 172"/>
                  <a:gd name="T91" fmla="*/ 33 h 95"/>
                  <a:gd name="T92" fmla="*/ 10 w 172"/>
                  <a:gd name="T93" fmla="*/ 35 h 95"/>
                  <a:gd name="T94" fmla="*/ 8 w 172"/>
                  <a:gd name="T95" fmla="*/ 37 h 95"/>
                  <a:gd name="T96" fmla="*/ 6 w 172"/>
                  <a:gd name="T97" fmla="*/ 38 h 95"/>
                  <a:gd name="T98" fmla="*/ 4 w 172"/>
                  <a:gd name="T99" fmla="*/ 39 h 95"/>
                  <a:gd name="T100" fmla="*/ 2 w 172"/>
                  <a:gd name="T101" fmla="*/ 39 h 95"/>
                  <a:gd name="T102" fmla="*/ 0 w 172"/>
                  <a:gd name="T103" fmla="*/ 41 h 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72" h="95">
                    <a:moveTo>
                      <a:pt x="0" y="41"/>
                    </a:moveTo>
                    <a:lnTo>
                      <a:pt x="1" y="41"/>
                    </a:lnTo>
                    <a:lnTo>
                      <a:pt x="2" y="42"/>
                    </a:lnTo>
                    <a:lnTo>
                      <a:pt x="2" y="43"/>
                    </a:lnTo>
                    <a:lnTo>
                      <a:pt x="3" y="44"/>
                    </a:lnTo>
                    <a:lnTo>
                      <a:pt x="4" y="45"/>
                    </a:lnTo>
                    <a:lnTo>
                      <a:pt x="4" y="46"/>
                    </a:lnTo>
                    <a:lnTo>
                      <a:pt x="5" y="47"/>
                    </a:lnTo>
                    <a:lnTo>
                      <a:pt x="6" y="48"/>
                    </a:lnTo>
                    <a:lnTo>
                      <a:pt x="6" y="49"/>
                    </a:lnTo>
                    <a:lnTo>
                      <a:pt x="7" y="50"/>
                    </a:lnTo>
                    <a:lnTo>
                      <a:pt x="7" y="51"/>
                    </a:lnTo>
                    <a:lnTo>
                      <a:pt x="7" y="52"/>
                    </a:lnTo>
                    <a:lnTo>
                      <a:pt x="13" y="51"/>
                    </a:lnTo>
                    <a:lnTo>
                      <a:pt x="24" y="51"/>
                    </a:lnTo>
                    <a:lnTo>
                      <a:pt x="34" y="52"/>
                    </a:lnTo>
                    <a:lnTo>
                      <a:pt x="46" y="51"/>
                    </a:lnTo>
                    <a:lnTo>
                      <a:pt x="53" y="58"/>
                    </a:lnTo>
                    <a:lnTo>
                      <a:pt x="61" y="59"/>
                    </a:lnTo>
                    <a:lnTo>
                      <a:pt x="67" y="61"/>
                    </a:lnTo>
                    <a:lnTo>
                      <a:pt x="68" y="63"/>
                    </a:lnTo>
                    <a:lnTo>
                      <a:pt x="68" y="65"/>
                    </a:lnTo>
                    <a:lnTo>
                      <a:pt x="69" y="66"/>
                    </a:lnTo>
                    <a:lnTo>
                      <a:pt x="70" y="67"/>
                    </a:lnTo>
                    <a:lnTo>
                      <a:pt x="70" y="69"/>
                    </a:lnTo>
                    <a:lnTo>
                      <a:pt x="71" y="70"/>
                    </a:lnTo>
                    <a:lnTo>
                      <a:pt x="72" y="72"/>
                    </a:lnTo>
                    <a:lnTo>
                      <a:pt x="72" y="74"/>
                    </a:lnTo>
                    <a:lnTo>
                      <a:pt x="73" y="75"/>
                    </a:lnTo>
                    <a:lnTo>
                      <a:pt x="73" y="77"/>
                    </a:lnTo>
                    <a:lnTo>
                      <a:pt x="74" y="79"/>
                    </a:lnTo>
                    <a:lnTo>
                      <a:pt x="75" y="81"/>
                    </a:lnTo>
                    <a:lnTo>
                      <a:pt x="75" y="82"/>
                    </a:lnTo>
                    <a:lnTo>
                      <a:pt x="76" y="84"/>
                    </a:lnTo>
                    <a:lnTo>
                      <a:pt x="77" y="85"/>
                    </a:lnTo>
                    <a:lnTo>
                      <a:pt x="77" y="87"/>
                    </a:lnTo>
                    <a:lnTo>
                      <a:pt x="78" y="89"/>
                    </a:lnTo>
                    <a:lnTo>
                      <a:pt x="78" y="92"/>
                    </a:lnTo>
                    <a:lnTo>
                      <a:pt x="79" y="95"/>
                    </a:lnTo>
                    <a:lnTo>
                      <a:pt x="172" y="95"/>
                    </a:lnTo>
                    <a:lnTo>
                      <a:pt x="166" y="76"/>
                    </a:lnTo>
                    <a:lnTo>
                      <a:pt x="151" y="45"/>
                    </a:lnTo>
                    <a:lnTo>
                      <a:pt x="145" y="30"/>
                    </a:lnTo>
                    <a:lnTo>
                      <a:pt x="143" y="26"/>
                    </a:lnTo>
                    <a:lnTo>
                      <a:pt x="141" y="25"/>
                    </a:lnTo>
                    <a:lnTo>
                      <a:pt x="140" y="23"/>
                    </a:lnTo>
                    <a:lnTo>
                      <a:pt x="140" y="22"/>
                    </a:lnTo>
                    <a:lnTo>
                      <a:pt x="139" y="21"/>
                    </a:lnTo>
                    <a:lnTo>
                      <a:pt x="138" y="20"/>
                    </a:lnTo>
                    <a:lnTo>
                      <a:pt x="137" y="19"/>
                    </a:lnTo>
                    <a:lnTo>
                      <a:pt x="137" y="18"/>
                    </a:lnTo>
                    <a:lnTo>
                      <a:pt x="136" y="17"/>
                    </a:lnTo>
                    <a:lnTo>
                      <a:pt x="135" y="16"/>
                    </a:lnTo>
                    <a:lnTo>
                      <a:pt x="134" y="15"/>
                    </a:lnTo>
                    <a:lnTo>
                      <a:pt x="133" y="14"/>
                    </a:lnTo>
                    <a:lnTo>
                      <a:pt x="132" y="14"/>
                    </a:lnTo>
                    <a:lnTo>
                      <a:pt x="131" y="13"/>
                    </a:lnTo>
                    <a:lnTo>
                      <a:pt x="124" y="11"/>
                    </a:lnTo>
                    <a:lnTo>
                      <a:pt x="115" y="6"/>
                    </a:lnTo>
                    <a:lnTo>
                      <a:pt x="107" y="0"/>
                    </a:lnTo>
                    <a:lnTo>
                      <a:pt x="92" y="22"/>
                    </a:lnTo>
                    <a:lnTo>
                      <a:pt x="86" y="23"/>
                    </a:lnTo>
                    <a:lnTo>
                      <a:pt x="78" y="14"/>
                    </a:lnTo>
                    <a:lnTo>
                      <a:pt x="74" y="14"/>
                    </a:lnTo>
                    <a:lnTo>
                      <a:pt x="72" y="14"/>
                    </a:lnTo>
                    <a:lnTo>
                      <a:pt x="71" y="14"/>
                    </a:lnTo>
                    <a:lnTo>
                      <a:pt x="70" y="15"/>
                    </a:lnTo>
                    <a:lnTo>
                      <a:pt x="69" y="15"/>
                    </a:lnTo>
                    <a:lnTo>
                      <a:pt x="68" y="16"/>
                    </a:lnTo>
                    <a:lnTo>
                      <a:pt x="67" y="16"/>
                    </a:lnTo>
                    <a:lnTo>
                      <a:pt x="66" y="17"/>
                    </a:lnTo>
                    <a:lnTo>
                      <a:pt x="66" y="18"/>
                    </a:lnTo>
                    <a:lnTo>
                      <a:pt x="65" y="18"/>
                    </a:lnTo>
                    <a:lnTo>
                      <a:pt x="64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8" y="20"/>
                    </a:lnTo>
                    <a:lnTo>
                      <a:pt x="58" y="21"/>
                    </a:lnTo>
                    <a:lnTo>
                      <a:pt x="57" y="21"/>
                    </a:lnTo>
                    <a:lnTo>
                      <a:pt x="56" y="22"/>
                    </a:lnTo>
                    <a:lnTo>
                      <a:pt x="55" y="22"/>
                    </a:lnTo>
                    <a:lnTo>
                      <a:pt x="54" y="23"/>
                    </a:lnTo>
                    <a:lnTo>
                      <a:pt x="53" y="24"/>
                    </a:lnTo>
                    <a:lnTo>
                      <a:pt x="52" y="24"/>
                    </a:lnTo>
                    <a:lnTo>
                      <a:pt x="51" y="25"/>
                    </a:lnTo>
                    <a:lnTo>
                      <a:pt x="50" y="25"/>
                    </a:lnTo>
                    <a:lnTo>
                      <a:pt x="49" y="25"/>
                    </a:lnTo>
                    <a:lnTo>
                      <a:pt x="48" y="26"/>
                    </a:lnTo>
                    <a:lnTo>
                      <a:pt x="47" y="27"/>
                    </a:lnTo>
                    <a:lnTo>
                      <a:pt x="46" y="27"/>
                    </a:lnTo>
                    <a:lnTo>
                      <a:pt x="45" y="27"/>
                    </a:lnTo>
                    <a:lnTo>
                      <a:pt x="44" y="27"/>
                    </a:lnTo>
                    <a:lnTo>
                      <a:pt x="43" y="27"/>
                    </a:lnTo>
                    <a:lnTo>
                      <a:pt x="42" y="27"/>
                    </a:lnTo>
                    <a:lnTo>
                      <a:pt x="41" y="27"/>
                    </a:lnTo>
                    <a:lnTo>
                      <a:pt x="40" y="27"/>
                    </a:lnTo>
                    <a:lnTo>
                      <a:pt x="38" y="27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4" y="28"/>
                    </a:lnTo>
                    <a:lnTo>
                      <a:pt x="33" y="29"/>
                    </a:lnTo>
                    <a:lnTo>
                      <a:pt x="32" y="29"/>
                    </a:lnTo>
                    <a:lnTo>
                      <a:pt x="31" y="30"/>
                    </a:lnTo>
                    <a:lnTo>
                      <a:pt x="30" y="30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9" y="29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4" y="33"/>
                    </a:lnTo>
                    <a:lnTo>
                      <a:pt x="13" y="33"/>
                    </a:lnTo>
                    <a:lnTo>
                      <a:pt x="12" y="33"/>
                    </a:lnTo>
                    <a:lnTo>
                      <a:pt x="11" y="34"/>
                    </a:lnTo>
                    <a:lnTo>
                      <a:pt x="10" y="35"/>
                    </a:lnTo>
                    <a:lnTo>
                      <a:pt x="9" y="36"/>
                    </a:lnTo>
                    <a:lnTo>
                      <a:pt x="8" y="36"/>
                    </a:lnTo>
                    <a:lnTo>
                      <a:pt x="8" y="37"/>
                    </a:lnTo>
                    <a:lnTo>
                      <a:pt x="7" y="38"/>
                    </a:lnTo>
                    <a:lnTo>
                      <a:pt x="6" y="38"/>
                    </a:lnTo>
                    <a:lnTo>
                      <a:pt x="5" y="38"/>
                    </a:lnTo>
                    <a:lnTo>
                      <a:pt x="4" y="39"/>
                    </a:lnTo>
                    <a:lnTo>
                      <a:pt x="3" y="39"/>
                    </a:lnTo>
                    <a:lnTo>
                      <a:pt x="2" y="39"/>
                    </a:lnTo>
                    <a:lnTo>
                      <a:pt x="1" y="40"/>
                    </a:lnTo>
                    <a:lnTo>
                      <a:pt x="0" y="4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4" name="Freeform 47">
                <a:extLst>
                  <a:ext uri="{FF2B5EF4-FFF2-40B4-BE49-F238E27FC236}">
                    <a16:creationId xmlns:a16="http://schemas.microsoft.com/office/drawing/2014/main" id="{5DC96234-F4BE-4110-88DA-04600DDE6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0" y="1375"/>
                <a:ext cx="60" cy="31"/>
              </a:xfrm>
              <a:custGeom>
                <a:avLst/>
                <a:gdLst>
                  <a:gd name="T0" fmla="*/ 1 w 60"/>
                  <a:gd name="T1" fmla="*/ 19 h 31"/>
                  <a:gd name="T2" fmla="*/ 1 w 60"/>
                  <a:gd name="T3" fmla="*/ 15 h 31"/>
                  <a:gd name="T4" fmla="*/ 1 w 60"/>
                  <a:gd name="T5" fmla="*/ 12 h 31"/>
                  <a:gd name="T6" fmla="*/ 5 w 60"/>
                  <a:gd name="T7" fmla="*/ 11 h 31"/>
                  <a:gd name="T8" fmla="*/ 8 w 60"/>
                  <a:gd name="T9" fmla="*/ 10 h 31"/>
                  <a:gd name="T10" fmla="*/ 9 w 60"/>
                  <a:gd name="T11" fmla="*/ 11 h 31"/>
                  <a:gd name="T12" fmla="*/ 10 w 60"/>
                  <a:gd name="T13" fmla="*/ 10 h 31"/>
                  <a:gd name="T14" fmla="*/ 11 w 60"/>
                  <a:gd name="T15" fmla="*/ 9 h 31"/>
                  <a:gd name="T16" fmla="*/ 12 w 60"/>
                  <a:gd name="T17" fmla="*/ 8 h 31"/>
                  <a:gd name="T18" fmla="*/ 14 w 60"/>
                  <a:gd name="T19" fmla="*/ 10 h 31"/>
                  <a:gd name="T20" fmla="*/ 15 w 60"/>
                  <a:gd name="T21" fmla="*/ 9 h 31"/>
                  <a:gd name="T22" fmla="*/ 16 w 60"/>
                  <a:gd name="T23" fmla="*/ 4 h 31"/>
                  <a:gd name="T24" fmla="*/ 17 w 60"/>
                  <a:gd name="T25" fmla="*/ 8 h 31"/>
                  <a:gd name="T26" fmla="*/ 20 w 60"/>
                  <a:gd name="T27" fmla="*/ 11 h 31"/>
                  <a:gd name="T28" fmla="*/ 20 w 60"/>
                  <a:gd name="T29" fmla="*/ 10 h 31"/>
                  <a:gd name="T30" fmla="*/ 22 w 60"/>
                  <a:gd name="T31" fmla="*/ 10 h 31"/>
                  <a:gd name="T32" fmla="*/ 22 w 60"/>
                  <a:gd name="T33" fmla="*/ 6 h 31"/>
                  <a:gd name="T34" fmla="*/ 22 w 60"/>
                  <a:gd name="T35" fmla="*/ 4 h 31"/>
                  <a:gd name="T36" fmla="*/ 24 w 60"/>
                  <a:gd name="T37" fmla="*/ 6 h 31"/>
                  <a:gd name="T38" fmla="*/ 25 w 60"/>
                  <a:gd name="T39" fmla="*/ 5 h 31"/>
                  <a:gd name="T40" fmla="*/ 26 w 60"/>
                  <a:gd name="T41" fmla="*/ 5 h 31"/>
                  <a:gd name="T42" fmla="*/ 28 w 60"/>
                  <a:gd name="T43" fmla="*/ 6 h 31"/>
                  <a:gd name="T44" fmla="*/ 27 w 60"/>
                  <a:gd name="T45" fmla="*/ 1 h 31"/>
                  <a:gd name="T46" fmla="*/ 29 w 60"/>
                  <a:gd name="T47" fmla="*/ 6 h 31"/>
                  <a:gd name="T48" fmla="*/ 30 w 60"/>
                  <a:gd name="T49" fmla="*/ 12 h 31"/>
                  <a:gd name="T50" fmla="*/ 32 w 60"/>
                  <a:gd name="T51" fmla="*/ 17 h 31"/>
                  <a:gd name="T52" fmla="*/ 33 w 60"/>
                  <a:gd name="T53" fmla="*/ 17 h 31"/>
                  <a:gd name="T54" fmla="*/ 34 w 60"/>
                  <a:gd name="T55" fmla="*/ 16 h 31"/>
                  <a:gd name="T56" fmla="*/ 32 w 60"/>
                  <a:gd name="T57" fmla="*/ 11 h 31"/>
                  <a:gd name="T58" fmla="*/ 34 w 60"/>
                  <a:gd name="T59" fmla="*/ 15 h 31"/>
                  <a:gd name="T60" fmla="*/ 36 w 60"/>
                  <a:gd name="T61" fmla="*/ 18 h 31"/>
                  <a:gd name="T62" fmla="*/ 37 w 60"/>
                  <a:gd name="T63" fmla="*/ 19 h 31"/>
                  <a:gd name="T64" fmla="*/ 40 w 60"/>
                  <a:gd name="T65" fmla="*/ 19 h 31"/>
                  <a:gd name="T66" fmla="*/ 42 w 60"/>
                  <a:gd name="T67" fmla="*/ 15 h 31"/>
                  <a:gd name="T68" fmla="*/ 43 w 60"/>
                  <a:gd name="T69" fmla="*/ 18 h 31"/>
                  <a:gd name="T70" fmla="*/ 44 w 60"/>
                  <a:gd name="T71" fmla="*/ 19 h 31"/>
                  <a:gd name="T72" fmla="*/ 47 w 60"/>
                  <a:gd name="T73" fmla="*/ 15 h 31"/>
                  <a:gd name="T74" fmla="*/ 47 w 60"/>
                  <a:gd name="T75" fmla="*/ 8 h 31"/>
                  <a:gd name="T76" fmla="*/ 46 w 60"/>
                  <a:gd name="T77" fmla="*/ 0 h 31"/>
                  <a:gd name="T78" fmla="*/ 49 w 60"/>
                  <a:gd name="T79" fmla="*/ 6 h 31"/>
                  <a:gd name="T80" fmla="*/ 51 w 60"/>
                  <a:gd name="T81" fmla="*/ 12 h 31"/>
                  <a:gd name="T82" fmla="*/ 52 w 60"/>
                  <a:gd name="T83" fmla="*/ 17 h 31"/>
                  <a:gd name="T84" fmla="*/ 53 w 60"/>
                  <a:gd name="T85" fmla="*/ 20 h 31"/>
                  <a:gd name="T86" fmla="*/ 51 w 60"/>
                  <a:gd name="T87" fmla="*/ 24 h 31"/>
                  <a:gd name="T88" fmla="*/ 53 w 60"/>
                  <a:gd name="T89" fmla="*/ 23 h 31"/>
                  <a:gd name="T90" fmla="*/ 54 w 60"/>
                  <a:gd name="T91" fmla="*/ 21 h 31"/>
                  <a:gd name="T92" fmla="*/ 56 w 60"/>
                  <a:gd name="T93" fmla="*/ 24 h 31"/>
                  <a:gd name="T94" fmla="*/ 57 w 60"/>
                  <a:gd name="T95" fmla="*/ 27 h 31"/>
                  <a:gd name="T96" fmla="*/ 57 w 60"/>
                  <a:gd name="T97" fmla="*/ 23 h 31"/>
                  <a:gd name="T98" fmla="*/ 59 w 60"/>
                  <a:gd name="T99" fmla="*/ 27 h 31"/>
                  <a:gd name="T100" fmla="*/ 58 w 60"/>
                  <a:gd name="T101" fmla="*/ 31 h 31"/>
                  <a:gd name="T102" fmla="*/ 43 w 60"/>
                  <a:gd name="T103" fmla="*/ 26 h 3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0" h="31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6" y="10"/>
                    </a:lnTo>
                    <a:lnTo>
                      <a:pt x="7" y="10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11" y="10"/>
                    </a:lnTo>
                    <a:lnTo>
                      <a:pt x="9" y="8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4" y="10"/>
                    </a:lnTo>
                    <a:lnTo>
                      <a:pt x="15" y="11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5" y="8"/>
                    </a:lnTo>
                    <a:lnTo>
                      <a:pt x="15" y="6"/>
                    </a:lnTo>
                    <a:lnTo>
                      <a:pt x="15" y="5"/>
                    </a:lnTo>
                    <a:lnTo>
                      <a:pt x="16" y="4"/>
                    </a:lnTo>
                    <a:lnTo>
                      <a:pt x="16" y="6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8" y="9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20" y="11"/>
                    </a:lnTo>
                    <a:lnTo>
                      <a:pt x="21" y="12"/>
                    </a:lnTo>
                    <a:lnTo>
                      <a:pt x="20" y="11"/>
                    </a:lnTo>
                    <a:lnTo>
                      <a:pt x="20" y="10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2" y="10"/>
                    </a:lnTo>
                    <a:lnTo>
                      <a:pt x="23" y="10"/>
                    </a:lnTo>
                    <a:lnTo>
                      <a:pt x="22" y="8"/>
                    </a:lnTo>
                    <a:lnTo>
                      <a:pt x="22" y="7"/>
                    </a:lnTo>
                    <a:lnTo>
                      <a:pt x="22" y="6"/>
                    </a:lnTo>
                    <a:lnTo>
                      <a:pt x="21" y="5"/>
                    </a:lnTo>
                    <a:lnTo>
                      <a:pt x="21" y="4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3" y="5"/>
                    </a:lnTo>
                    <a:lnTo>
                      <a:pt x="24" y="6"/>
                    </a:lnTo>
                    <a:lnTo>
                      <a:pt x="25" y="7"/>
                    </a:lnTo>
                    <a:lnTo>
                      <a:pt x="26" y="7"/>
                    </a:lnTo>
                    <a:lnTo>
                      <a:pt x="25" y="5"/>
                    </a:lnTo>
                    <a:lnTo>
                      <a:pt x="25" y="4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6" y="5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8" y="8"/>
                    </a:lnTo>
                    <a:lnTo>
                      <a:pt x="28" y="6"/>
                    </a:lnTo>
                    <a:lnTo>
                      <a:pt x="27" y="4"/>
                    </a:lnTo>
                    <a:lnTo>
                      <a:pt x="27" y="2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9" y="11"/>
                    </a:lnTo>
                    <a:lnTo>
                      <a:pt x="30" y="12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1" y="15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7"/>
                    </a:lnTo>
                    <a:lnTo>
                      <a:pt x="32" y="16"/>
                    </a:lnTo>
                    <a:lnTo>
                      <a:pt x="33" y="17"/>
                    </a:lnTo>
                    <a:lnTo>
                      <a:pt x="34" y="17"/>
                    </a:lnTo>
                    <a:lnTo>
                      <a:pt x="34" y="18"/>
                    </a:lnTo>
                    <a:lnTo>
                      <a:pt x="35" y="17"/>
                    </a:lnTo>
                    <a:lnTo>
                      <a:pt x="34" y="16"/>
                    </a:lnTo>
                    <a:lnTo>
                      <a:pt x="33" y="15"/>
                    </a:lnTo>
                    <a:lnTo>
                      <a:pt x="33" y="14"/>
                    </a:lnTo>
                    <a:lnTo>
                      <a:pt x="32" y="13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5" y="16"/>
                    </a:lnTo>
                    <a:lnTo>
                      <a:pt x="36" y="16"/>
                    </a:lnTo>
                    <a:lnTo>
                      <a:pt x="36" y="17"/>
                    </a:lnTo>
                    <a:lnTo>
                      <a:pt x="36" y="18"/>
                    </a:lnTo>
                    <a:lnTo>
                      <a:pt x="36" y="19"/>
                    </a:lnTo>
                    <a:lnTo>
                      <a:pt x="37" y="20"/>
                    </a:lnTo>
                    <a:lnTo>
                      <a:pt x="37" y="19"/>
                    </a:lnTo>
                    <a:lnTo>
                      <a:pt x="38" y="19"/>
                    </a:lnTo>
                    <a:lnTo>
                      <a:pt x="39" y="18"/>
                    </a:lnTo>
                    <a:lnTo>
                      <a:pt x="40" y="19"/>
                    </a:lnTo>
                    <a:lnTo>
                      <a:pt x="41" y="19"/>
                    </a:lnTo>
                    <a:lnTo>
                      <a:pt x="42" y="18"/>
                    </a:lnTo>
                    <a:lnTo>
                      <a:pt x="42" y="17"/>
                    </a:lnTo>
                    <a:lnTo>
                      <a:pt x="42" y="15"/>
                    </a:lnTo>
                    <a:lnTo>
                      <a:pt x="42" y="16"/>
                    </a:lnTo>
                    <a:lnTo>
                      <a:pt x="43" y="16"/>
                    </a:lnTo>
                    <a:lnTo>
                      <a:pt x="43" y="17"/>
                    </a:lnTo>
                    <a:lnTo>
                      <a:pt x="43" y="18"/>
                    </a:lnTo>
                    <a:lnTo>
                      <a:pt x="42" y="19"/>
                    </a:lnTo>
                    <a:lnTo>
                      <a:pt x="43" y="19"/>
                    </a:lnTo>
                    <a:lnTo>
                      <a:pt x="44" y="19"/>
                    </a:lnTo>
                    <a:lnTo>
                      <a:pt x="45" y="18"/>
                    </a:lnTo>
                    <a:lnTo>
                      <a:pt x="46" y="17"/>
                    </a:lnTo>
                    <a:lnTo>
                      <a:pt x="47" y="16"/>
                    </a:lnTo>
                    <a:lnTo>
                      <a:pt x="47" y="15"/>
                    </a:lnTo>
                    <a:lnTo>
                      <a:pt x="47" y="14"/>
                    </a:lnTo>
                    <a:lnTo>
                      <a:pt x="47" y="13"/>
                    </a:lnTo>
                    <a:lnTo>
                      <a:pt x="47" y="11"/>
                    </a:lnTo>
                    <a:lnTo>
                      <a:pt x="47" y="8"/>
                    </a:lnTo>
                    <a:lnTo>
                      <a:pt x="47" y="6"/>
                    </a:lnTo>
                    <a:lnTo>
                      <a:pt x="47" y="4"/>
                    </a:lnTo>
                    <a:lnTo>
                      <a:pt x="46" y="2"/>
                    </a:lnTo>
                    <a:lnTo>
                      <a:pt x="46" y="0"/>
                    </a:lnTo>
                    <a:lnTo>
                      <a:pt x="47" y="1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49" y="6"/>
                    </a:lnTo>
                    <a:lnTo>
                      <a:pt x="49" y="7"/>
                    </a:lnTo>
                    <a:lnTo>
                      <a:pt x="50" y="9"/>
                    </a:lnTo>
                    <a:lnTo>
                      <a:pt x="50" y="11"/>
                    </a:lnTo>
                    <a:lnTo>
                      <a:pt x="51" y="12"/>
                    </a:lnTo>
                    <a:lnTo>
                      <a:pt x="52" y="14"/>
                    </a:lnTo>
                    <a:lnTo>
                      <a:pt x="52" y="15"/>
                    </a:lnTo>
                    <a:lnTo>
                      <a:pt x="52" y="16"/>
                    </a:lnTo>
                    <a:lnTo>
                      <a:pt x="52" y="17"/>
                    </a:lnTo>
                    <a:lnTo>
                      <a:pt x="53" y="17"/>
                    </a:lnTo>
                    <a:lnTo>
                      <a:pt x="53" y="18"/>
                    </a:lnTo>
                    <a:lnTo>
                      <a:pt x="53" y="19"/>
                    </a:lnTo>
                    <a:lnTo>
                      <a:pt x="53" y="20"/>
                    </a:lnTo>
                    <a:lnTo>
                      <a:pt x="52" y="21"/>
                    </a:lnTo>
                    <a:lnTo>
                      <a:pt x="51" y="23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2" y="25"/>
                    </a:lnTo>
                    <a:lnTo>
                      <a:pt x="53" y="24"/>
                    </a:lnTo>
                    <a:lnTo>
                      <a:pt x="53" y="23"/>
                    </a:lnTo>
                    <a:lnTo>
                      <a:pt x="53" y="22"/>
                    </a:lnTo>
                    <a:lnTo>
                      <a:pt x="54" y="21"/>
                    </a:lnTo>
                    <a:lnTo>
                      <a:pt x="54" y="20"/>
                    </a:lnTo>
                    <a:lnTo>
                      <a:pt x="54" y="21"/>
                    </a:lnTo>
                    <a:lnTo>
                      <a:pt x="55" y="21"/>
                    </a:lnTo>
                    <a:lnTo>
                      <a:pt x="55" y="22"/>
                    </a:lnTo>
                    <a:lnTo>
                      <a:pt x="55" y="23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7" y="27"/>
                    </a:lnTo>
                    <a:lnTo>
                      <a:pt x="57" y="26"/>
                    </a:lnTo>
                    <a:lnTo>
                      <a:pt x="57" y="25"/>
                    </a:lnTo>
                    <a:lnTo>
                      <a:pt x="57" y="24"/>
                    </a:lnTo>
                    <a:lnTo>
                      <a:pt x="57" y="23"/>
                    </a:lnTo>
                    <a:lnTo>
                      <a:pt x="58" y="24"/>
                    </a:lnTo>
                    <a:lnTo>
                      <a:pt x="58" y="25"/>
                    </a:lnTo>
                    <a:lnTo>
                      <a:pt x="58" y="26"/>
                    </a:lnTo>
                    <a:lnTo>
                      <a:pt x="59" y="27"/>
                    </a:lnTo>
                    <a:lnTo>
                      <a:pt x="59" y="29"/>
                    </a:lnTo>
                    <a:lnTo>
                      <a:pt x="60" y="30"/>
                    </a:lnTo>
                    <a:lnTo>
                      <a:pt x="60" y="31"/>
                    </a:lnTo>
                    <a:lnTo>
                      <a:pt x="58" y="31"/>
                    </a:lnTo>
                    <a:lnTo>
                      <a:pt x="55" y="29"/>
                    </a:lnTo>
                    <a:lnTo>
                      <a:pt x="50" y="30"/>
                    </a:lnTo>
                    <a:lnTo>
                      <a:pt x="47" y="30"/>
                    </a:lnTo>
                    <a:lnTo>
                      <a:pt x="43" y="26"/>
                    </a:lnTo>
                    <a:lnTo>
                      <a:pt x="40" y="21"/>
                    </a:lnTo>
                    <a:lnTo>
                      <a:pt x="24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5" name="Freeform 48">
                <a:extLst>
                  <a:ext uri="{FF2B5EF4-FFF2-40B4-BE49-F238E27FC236}">
                    <a16:creationId xmlns:a16="http://schemas.microsoft.com/office/drawing/2014/main" id="{C1FC0486-AD5D-44EF-AECE-85BFC0C63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0" y="1385"/>
                <a:ext cx="60" cy="22"/>
              </a:xfrm>
              <a:custGeom>
                <a:avLst/>
                <a:gdLst>
                  <a:gd name="T0" fmla="*/ 0 w 60"/>
                  <a:gd name="T1" fmla="*/ 12 h 22"/>
                  <a:gd name="T2" fmla="*/ 4 w 60"/>
                  <a:gd name="T3" fmla="*/ 12 h 22"/>
                  <a:gd name="T4" fmla="*/ 8 w 60"/>
                  <a:gd name="T5" fmla="*/ 12 h 22"/>
                  <a:gd name="T6" fmla="*/ 14 w 60"/>
                  <a:gd name="T7" fmla="*/ 12 h 22"/>
                  <a:gd name="T8" fmla="*/ 19 w 60"/>
                  <a:gd name="T9" fmla="*/ 12 h 22"/>
                  <a:gd name="T10" fmla="*/ 33 w 60"/>
                  <a:gd name="T11" fmla="*/ 12 h 22"/>
                  <a:gd name="T12" fmla="*/ 39 w 60"/>
                  <a:gd name="T13" fmla="*/ 13 h 22"/>
                  <a:gd name="T14" fmla="*/ 41 w 60"/>
                  <a:gd name="T15" fmla="*/ 15 h 22"/>
                  <a:gd name="T16" fmla="*/ 42 w 60"/>
                  <a:gd name="T17" fmla="*/ 17 h 22"/>
                  <a:gd name="T18" fmla="*/ 45 w 60"/>
                  <a:gd name="T19" fmla="*/ 19 h 22"/>
                  <a:gd name="T20" fmla="*/ 48 w 60"/>
                  <a:gd name="T21" fmla="*/ 20 h 22"/>
                  <a:gd name="T22" fmla="*/ 55 w 60"/>
                  <a:gd name="T23" fmla="*/ 19 h 22"/>
                  <a:gd name="T24" fmla="*/ 58 w 60"/>
                  <a:gd name="T25" fmla="*/ 21 h 22"/>
                  <a:gd name="T26" fmla="*/ 60 w 60"/>
                  <a:gd name="T27" fmla="*/ 21 h 22"/>
                  <a:gd name="T28" fmla="*/ 59 w 60"/>
                  <a:gd name="T29" fmla="*/ 18 h 22"/>
                  <a:gd name="T30" fmla="*/ 57 w 60"/>
                  <a:gd name="T31" fmla="*/ 13 h 22"/>
                  <a:gd name="T32" fmla="*/ 57 w 60"/>
                  <a:gd name="T33" fmla="*/ 18 h 22"/>
                  <a:gd name="T34" fmla="*/ 55 w 60"/>
                  <a:gd name="T35" fmla="*/ 18 h 22"/>
                  <a:gd name="T36" fmla="*/ 53 w 60"/>
                  <a:gd name="T37" fmla="*/ 18 h 22"/>
                  <a:gd name="T38" fmla="*/ 51 w 60"/>
                  <a:gd name="T39" fmla="*/ 16 h 22"/>
                  <a:gd name="T40" fmla="*/ 51 w 60"/>
                  <a:gd name="T41" fmla="*/ 13 h 22"/>
                  <a:gd name="T42" fmla="*/ 49 w 60"/>
                  <a:gd name="T43" fmla="*/ 16 h 22"/>
                  <a:gd name="T44" fmla="*/ 49 w 60"/>
                  <a:gd name="T45" fmla="*/ 18 h 22"/>
                  <a:gd name="T46" fmla="*/ 47 w 60"/>
                  <a:gd name="T47" fmla="*/ 19 h 22"/>
                  <a:gd name="T48" fmla="*/ 45 w 60"/>
                  <a:gd name="T49" fmla="*/ 15 h 22"/>
                  <a:gd name="T50" fmla="*/ 43 w 60"/>
                  <a:gd name="T51" fmla="*/ 12 h 22"/>
                  <a:gd name="T52" fmla="*/ 42 w 60"/>
                  <a:gd name="T53" fmla="*/ 10 h 22"/>
                  <a:gd name="T54" fmla="*/ 40 w 60"/>
                  <a:gd name="T55" fmla="*/ 11 h 22"/>
                  <a:gd name="T56" fmla="*/ 37 w 60"/>
                  <a:gd name="T57" fmla="*/ 9 h 22"/>
                  <a:gd name="T58" fmla="*/ 34 w 60"/>
                  <a:gd name="T59" fmla="*/ 7 h 22"/>
                  <a:gd name="T60" fmla="*/ 32 w 60"/>
                  <a:gd name="T61" fmla="*/ 7 h 22"/>
                  <a:gd name="T62" fmla="*/ 30 w 60"/>
                  <a:gd name="T63" fmla="*/ 4 h 22"/>
                  <a:gd name="T64" fmla="*/ 29 w 60"/>
                  <a:gd name="T65" fmla="*/ 1 h 22"/>
                  <a:gd name="T66" fmla="*/ 30 w 60"/>
                  <a:gd name="T67" fmla="*/ 7 h 22"/>
                  <a:gd name="T68" fmla="*/ 29 w 60"/>
                  <a:gd name="T69" fmla="*/ 8 h 22"/>
                  <a:gd name="T70" fmla="*/ 27 w 60"/>
                  <a:gd name="T71" fmla="*/ 11 h 22"/>
                  <a:gd name="T72" fmla="*/ 25 w 60"/>
                  <a:gd name="T73" fmla="*/ 10 h 22"/>
                  <a:gd name="T74" fmla="*/ 23 w 60"/>
                  <a:gd name="T75" fmla="*/ 10 h 22"/>
                  <a:gd name="T76" fmla="*/ 21 w 60"/>
                  <a:gd name="T77" fmla="*/ 10 h 22"/>
                  <a:gd name="T78" fmla="*/ 20 w 60"/>
                  <a:gd name="T79" fmla="*/ 10 h 22"/>
                  <a:gd name="T80" fmla="*/ 19 w 60"/>
                  <a:gd name="T81" fmla="*/ 8 h 22"/>
                  <a:gd name="T82" fmla="*/ 19 w 60"/>
                  <a:gd name="T83" fmla="*/ 8 h 22"/>
                  <a:gd name="T84" fmla="*/ 18 w 60"/>
                  <a:gd name="T85" fmla="*/ 10 h 22"/>
                  <a:gd name="T86" fmla="*/ 15 w 60"/>
                  <a:gd name="T87" fmla="*/ 11 h 22"/>
                  <a:gd name="T88" fmla="*/ 12 w 60"/>
                  <a:gd name="T89" fmla="*/ 10 h 22"/>
                  <a:gd name="T90" fmla="*/ 11 w 60"/>
                  <a:gd name="T91" fmla="*/ 9 h 22"/>
                  <a:gd name="T92" fmla="*/ 11 w 60"/>
                  <a:gd name="T93" fmla="*/ 11 h 22"/>
                  <a:gd name="T94" fmla="*/ 9 w 60"/>
                  <a:gd name="T95" fmla="*/ 10 h 22"/>
                  <a:gd name="T96" fmla="*/ 7 w 60"/>
                  <a:gd name="T97" fmla="*/ 10 h 22"/>
                  <a:gd name="T98" fmla="*/ 6 w 60"/>
                  <a:gd name="T99" fmla="*/ 8 h 22"/>
                  <a:gd name="T100" fmla="*/ 5 w 60"/>
                  <a:gd name="T101" fmla="*/ 10 h 22"/>
                  <a:gd name="T102" fmla="*/ 3 w 60"/>
                  <a:gd name="T103" fmla="*/ 10 h 22"/>
                  <a:gd name="T104" fmla="*/ 1 w 60"/>
                  <a:gd name="T105" fmla="*/ 11 h 22"/>
                  <a:gd name="T106" fmla="*/ 0 w 60"/>
                  <a:gd name="T107" fmla="*/ 11 h 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60" h="22">
                    <a:moveTo>
                      <a:pt x="0" y="10"/>
                    </a:moveTo>
                    <a:lnTo>
                      <a:pt x="0" y="11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2" y="12"/>
                    </a:lnTo>
                    <a:lnTo>
                      <a:pt x="14" y="12"/>
                    </a:lnTo>
                    <a:lnTo>
                      <a:pt x="15" y="12"/>
                    </a:lnTo>
                    <a:lnTo>
                      <a:pt x="17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5" y="12"/>
                    </a:lnTo>
                    <a:lnTo>
                      <a:pt x="29" y="12"/>
                    </a:lnTo>
                    <a:lnTo>
                      <a:pt x="33" y="12"/>
                    </a:lnTo>
                    <a:lnTo>
                      <a:pt x="36" y="12"/>
                    </a:lnTo>
                    <a:lnTo>
                      <a:pt x="38" y="12"/>
                    </a:lnTo>
                    <a:lnTo>
                      <a:pt x="39" y="12"/>
                    </a:lnTo>
                    <a:lnTo>
                      <a:pt x="39" y="13"/>
                    </a:lnTo>
                    <a:lnTo>
                      <a:pt x="40" y="13"/>
                    </a:lnTo>
                    <a:lnTo>
                      <a:pt x="41" y="14"/>
                    </a:lnTo>
                    <a:lnTo>
                      <a:pt x="41" y="15"/>
                    </a:lnTo>
                    <a:lnTo>
                      <a:pt x="41" y="16"/>
                    </a:lnTo>
                    <a:lnTo>
                      <a:pt x="41" y="17"/>
                    </a:lnTo>
                    <a:lnTo>
                      <a:pt x="42" y="17"/>
                    </a:lnTo>
                    <a:lnTo>
                      <a:pt x="43" y="17"/>
                    </a:lnTo>
                    <a:lnTo>
                      <a:pt x="44" y="18"/>
                    </a:lnTo>
                    <a:lnTo>
                      <a:pt x="45" y="19"/>
                    </a:lnTo>
                    <a:lnTo>
                      <a:pt x="45" y="20"/>
                    </a:lnTo>
                    <a:lnTo>
                      <a:pt x="46" y="20"/>
                    </a:lnTo>
                    <a:lnTo>
                      <a:pt x="47" y="20"/>
                    </a:lnTo>
                    <a:lnTo>
                      <a:pt x="48" y="20"/>
                    </a:lnTo>
                    <a:lnTo>
                      <a:pt x="50" y="20"/>
                    </a:lnTo>
                    <a:lnTo>
                      <a:pt x="52" y="20"/>
                    </a:lnTo>
                    <a:lnTo>
                      <a:pt x="54" y="20"/>
                    </a:lnTo>
                    <a:lnTo>
                      <a:pt x="55" y="19"/>
                    </a:lnTo>
                    <a:lnTo>
                      <a:pt x="56" y="20"/>
                    </a:lnTo>
                    <a:lnTo>
                      <a:pt x="57" y="20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9" y="21"/>
                    </a:lnTo>
                    <a:lnTo>
                      <a:pt x="60" y="21"/>
                    </a:lnTo>
                    <a:lnTo>
                      <a:pt x="60" y="22"/>
                    </a:lnTo>
                    <a:lnTo>
                      <a:pt x="60" y="20"/>
                    </a:lnTo>
                    <a:lnTo>
                      <a:pt x="60" y="19"/>
                    </a:lnTo>
                    <a:lnTo>
                      <a:pt x="59" y="18"/>
                    </a:lnTo>
                    <a:lnTo>
                      <a:pt x="59" y="17"/>
                    </a:lnTo>
                    <a:lnTo>
                      <a:pt x="58" y="16"/>
                    </a:lnTo>
                    <a:lnTo>
                      <a:pt x="57" y="15"/>
                    </a:lnTo>
                    <a:lnTo>
                      <a:pt x="57" y="13"/>
                    </a:lnTo>
                    <a:lnTo>
                      <a:pt x="57" y="15"/>
                    </a:lnTo>
                    <a:lnTo>
                      <a:pt x="57" y="17"/>
                    </a:lnTo>
                    <a:lnTo>
                      <a:pt x="58" y="19"/>
                    </a:lnTo>
                    <a:lnTo>
                      <a:pt x="57" y="18"/>
                    </a:lnTo>
                    <a:lnTo>
                      <a:pt x="56" y="17"/>
                    </a:lnTo>
                    <a:lnTo>
                      <a:pt x="55" y="18"/>
                    </a:lnTo>
                    <a:lnTo>
                      <a:pt x="55" y="19"/>
                    </a:lnTo>
                    <a:lnTo>
                      <a:pt x="55" y="18"/>
                    </a:lnTo>
                    <a:lnTo>
                      <a:pt x="54" y="18"/>
                    </a:lnTo>
                    <a:lnTo>
                      <a:pt x="53" y="18"/>
                    </a:lnTo>
                    <a:lnTo>
                      <a:pt x="52" y="17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1" y="13"/>
                    </a:lnTo>
                    <a:lnTo>
                      <a:pt x="51" y="12"/>
                    </a:lnTo>
                    <a:lnTo>
                      <a:pt x="51" y="13"/>
                    </a:lnTo>
                    <a:lnTo>
                      <a:pt x="50" y="14"/>
                    </a:lnTo>
                    <a:lnTo>
                      <a:pt x="50" y="15"/>
                    </a:lnTo>
                    <a:lnTo>
                      <a:pt x="50" y="16"/>
                    </a:lnTo>
                    <a:lnTo>
                      <a:pt x="49" y="16"/>
                    </a:lnTo>
                    <a:lnTo>
                      <a:pt x="48" y="16"/>
                    </a:lnTo>
                    <a:lnTo>
                      <a:pt x="49" y="17"/>
                    </a:lnTo>
                    <a:lnTo>
                      <a:pt x="49" y="18"/>
                    </a:lnTo>
                    <a:lnTo>
                      <a:pt x="49" y="19"/>
                    </a:lnTo>
                    <a:lnTo>
                      <a:pt x="48" y="19"/>
                    </a:lnTo>
                    <a:lnTo>
                      <a:pt x="47" y="19"/>
                    </a:lnTo>
                    <a:lnTo>
                      <a:pt x="47" y="18"/>
                    </a:lnTo>
                    <a:lnTo>
                      <a:pt x="46" y="17"/>
                    </a:lnTo>
                    <a:lnTo>
                      <a:pt x="46" y="16"/>
                    </a:lnTo>
                    <a:lnTo>
                      <a:pt x="45" y="15"/>
                    </a:lnTo>
                    <a:lnTo>
                      <a:pt x="44" y="14"/>
                    </a:lnTo>
                    <a:lnTo>
                      <a:pt x="43" y="13"/>
                    </a:lnTo>
                    <a:lnTo>
                      <a:pt x="43" y="12"/>
                    </a:lnTo>
                    <a:lnTo>
                      <a:pt x="43" y="11"/>
                    </a:lnTo>
                    <a:lnTo>
                      <a:pt x="42" y="10"/>
                    </a:lnTo>
                    <a:lnTo>
                      <a:pt x="42" y="9"/>
                    </a:lnTo>
                    <a:lnTo>
                      <a:pt x="41" y="10"/>
                    </a:lnTo>
                    <a:lnTo>
                      <a:pt x="40" y="10"/>
                    </a:lnTo>
                    <a:lnTo>
                      <a:pt x="40" y="11"/>
                    </a:lnTo>
                    <a:lnTo>
                      <a:pt x="39" y="11"/>
                    </a:lnTo>
                    <a:lnTo>
                      <a:pt x="38" y="11"/>
                    </a:lnTo>
                    <a:lnTo>
                      <a:pt x="37" y="10"/>
                    </a:lnTo>
                    <a:lnTo>
                      <a:pt x="37" y="9"/>
                    </a:lnTo>
                    <a:lnTo>
                      <a:pt x="36" y="9"/>
                    </a:lnTo>
                    <a:lnTo>
                      <a:pt x="35" y="8"/>
                    </a:lnTo>
                    <a:lnTo>
                      <a:pt x="35" y="7"/>
                    </a:lnTo>
                    <a:lnTo>
                      <a:pt x="34" y="7"/>
                    </a:lnTo>
                    <a:lnTo>
                      <a:pt x="34" y="6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2" y="7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31" y="5"/>
                    </a:lnTo>
                    <a:lnTo>
                      <a:pt x="30" y="4"/>
                    </a:lnTo>
                    <a:lnTo>
                      <a:pt x="30" y="3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9" y="1"/>
                    </a:lnTo>
                    <a:lnTo>
                      <a:pt x="29" y="2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7"/>
                    </a:lnTo>
                    <a:lnTo>
                      <a:pt x="30" y="6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29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7" y="11"/>
                    </a:lnTo>
                    <a:lnTo>
                      <a:pt x="26" y="11"/>
                    </a:lnTo>
                    <a:lnTo>
                      <a:pt x="26" y="10"/>
                    </a:lnTo>
                    <a:lnTo>
                      <a:pt x="25" y="11"/>
                    </a:lnTo>
                    <a:lnTo>
                      <a:pt x="25" y="10"/>
                    </a:lnTo>
                    <a:lnTo>
                      <a:pt x="24" y="10"/>
                    </a:lnTo>
                    <a:lnTo>
                      <a:pt x="24" y="9"/>
                    </a:lnTo>
                    <a:lnTo>
                      <a:pt x="24" y="10"/>
                    </a:lnTo>
                    <a:lnTo>
                      <a:pt x="23" y="10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0"/>
                    </a:lnTo>
                    <a:lnTo>
                      <a:pt x="19" y="9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8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1" y="9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1" y="11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7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6" name="Freeform 49">
                <a:extLst>
                  <a:ext uri="{FF2B5EF4-FFF2-40B4-BE49-F238E27FC236}">
                    <a16:creationId xmlns:a16="http://schemas.microsoft.com/office/drawing/2014/main" id="{7BC1BB82-503D-44B0-ABC9-22E1857A7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1389"/>
                <a:ext cx="28" cy="51"/>
              </a:xfrm>
              <a:custGeom>
                <a:avLst/>
                <a:gdLst>
                  <a:gd name="T0" fmla="*/ 6 w 28"/>
                  <a:gd name="T1" fmla="*/ 51 h 51"/>
                  <a:gd name="T2" fmla="*/ 7 w 28"/>
                  <a:gd name="T3" fmla="*/ 49 h 51"/>
                  <a:gd name="T4" fmla="*/ 6 w 28"/>
                  <a:gd name="T5" fmla="*/ 47 h 51"/>
                  <a:gd name="T6" fmla="*/ 7 w 28"/>
                  <a:gd name="T7" fmla="*/ 47 h 51"/>
                  <a:gd name="T8" fmla="*/ 8 w 28"/>
                  <a:gd name="T9" fmla="*/ 46 h 51"/>
                  <a:gd name="T10" fmla="*/ 7 w 28"/>
                  <a:gd name="T11" fmla="*/ 45 h 51"/>
                  <a:gd name="T12" fmla="*/ 6 w 28"/>
                  <a:gd name="T13" fmla="*/ 43 h 51"/>
                  <a:gd name="T14" fmla="*/ 6 w 28"/>
                  <a:gd name="T15" fmla="*/ 42 h 51"/>
                  <a:gd name="T16" fmla="*/ 4 w 28"/>
                  <a:gd name="T17" fmla="*/ 40 h 51"/>
                  <a:gd name="T18" fmla="*/ 5 w 28"/>
                  <a:gd name="T19" fmla="*/ 39 h 51"/>
                  <a:gd name="T20" fmla="*/ 6 w 28"/>
                  <a:gd name="T21" fmla="*/ 37 h 51"/>
                  <a:gd name="T22" fmla="*/ 5 w 28"/>
                  <a:gd name="T23" fmla="*/ 36 h 51"/>
                  <a:gd name="T24" fmla="*/ 4 w 28"/>
                  <a:gd name="T25" fmla="*/ 36 h 51"/>
                  <a:gd name="T26" fmla="*/ 3 w 28"/>
                  <a:gd name="T27" fmla="*/ 35 h 51"/>
                  <a:gd name="T28" fmla="*/ 4 w 28"/>
                  <a:gd name="T29" fmla="*/ 34 h 51"/>
                  <a:gd name="T30" fmla="*/ 3 w 28"/>
                  <a:gd name="T31" fmla="*/ 34 h 51"/>
                  <a:gd name="T32" fmla="*/ 1 w 28"/>
                  <a:gd name="T33" fmla="*/ 32 h 51"/>
                  <a:gd name="T34" fmla="*/ 1 w 28"/>
                  <a:gd name="T35" fmla="*/ 30 h 51"/>
                  <a:gd name="T36" fmla="*/ 1 w 28"/>
                  <a:gd name="T37" fmla="*/ 27 h 51"/>
                  <a:gd name="T38" fmla="*/ 0 w 28"/>
                  <a:gd name="T39" fmla="*/ 25 h 51"/>
                  <a:gd name="T40" fmla="*/ 0 w 28"/>
                  <a:gd name="T41" fmla="*/ 23 h 51"/>
                  <a:gd name="T42" fmla="*/ 1 w 28"/>
                  <a:gd name="T43" fmla="*/ 22 h 51"/>
                  <a:gd name="T44" fmla="*/ 1 w 28"/>
                  <a:gd name="T45" fmla="*/ 19 h 51"/>
                  <a:gd name="T46" fmla="*/ 0 w 28"/>
                  <a:gd name="T47" fmla="*/ 16 h 51"/>
                  <a:gd name="T48" fmla="*/ 1 w 28"/>
                  <a:gd name="T49" fmla="*/ 14 h 51"/>
                  <a:gd name="T50" fmla="*/ 2 w 28"/>
                  <a:gd name="T51" fmla="*/ 12 h 51"/>
                  <a:gd name="T52" fmla="*/ 2 w 28"/>
                  <a:gd name="T53" fmla="*/ 9 h 51"/>
                  <a:gd name="T54" fmla="*/ 2 w 28"/>
                  <a:gd name="T55" fmla="*/ 6 h 51"/>
                  <a:gd name="T56" fmla="*/ 3 w 28"/>
                  <a:gd name="T57" fmla="*/ 11 h 51"/>
                  <a:gd name="T58" fmla="*/ 3 w 28"/>
                  <a:gd name="T59" fmla="*/ 13 h 51"/>
                  <a:gd name="T60" fmla="*/ 3 w 28"/>
                  <a:gd name="T61" fmla="*/ 16 h 51"/>
                  <a:gd name="T62" fmla="*/ 3 w 28"/>
                  <a:gd name="T63" fmla="*/ 20 h 51"/>
                  <a:gd name="T64" fmla="*/ 4 w 28"/>
                  <a:gd name="T65" fmla="*/ 22 h 51"/>
                  <a:gd name="T66" fmla="*/ 5 w 28"/>
                  <a:gd name="T67" fmla="*/ 22 h 51"/>
                  <a:gd name="T68" fmla="*/ 6 w 28"/>
                  <a:gd name="T69" fmla="*/ 22 h 51"/>
                  <a:gd name="T70" fmla="*/ 7 w 28"/>
                  <a:gd name="T71" fmla="*/ 25 h 51"/>
                  <a:gd name="T72" fmla="*/ 9 w 28"/>
                  <a:gd name="T73" fmla="*/ 24 h 51"/>
                  <a:gd name="T74" fmla="*/ 8 w 28"/>
                  <a:gd name="T75" fmla="*/ 22 h 51"/>
                  <a:gd name="T76" fmla="*/ 8 w 28"/>
                  <a:gd name="T77" fmla="*/ 18 h 51"/>
                  <a:gd name="T78" fmla="*/ 7 w 28"/>
                  <a:gd name="T79" fmla="*/ 14 h 51"/>
                  <a:gd name="T80" fmla="*/ 7 w 28"/>
                  <a:gd name="T81" fmla="*/ 10 h 51"/>
                  <a:gd name="T82" fmla="*/ 7 w 28"/>
                  <a:gd name="T83" fmla="*/ 3 h 51"/>
                  <a:gd name="T84" fmla="*/ 8 w 28"/>
                  <a:gd name="T85" fmla="*/ 5 h 51"/>
                  <a:gd name="T86" fmla="*/ 9 w 28"/>
                  <a:gd name="T87" fmla="*/ 13 h 51"/>
                  <a:gd name="T88" fmla="*/ 9 w 28"/>
                  <a:gd name="T89" fmla="*/ 17 h 51"/>
                  <a:gd name="T90" fmla="*/ 10 w 28"/>
                  <a:gd name="T91" fmla="*/ 18 h 51"/>
                  <a:gd name="T92" fmla="*/ 17 w 28"/>
                  <a:gd name="T93" fmla="*/ 36 h 51"/>
                  <a:gd name="T94" fmla="*/ 26 w 28"/>
                  <a:gd name="T95" fmla="*/ 48 h 51"/>
                  <a:gd name="T96" fmla="*/ 24 w 28"/>
                  <a:gd name="T97" fmla="*/ 51 h 51"/>
                  <a:gd name="T98" fmla="*/ 22 w 28"/>
                  <a:gd name="T99" fmla="*/ 51 h 51"/>
                  <a:gd name="T100" fmla="*/ 20 w 28"/>
                  <a:gd name="T101" fmla="*/ 51 h 51"/>
                  <a:gd name="T102" fmla="*/ 17 w 28"/>
                  <a:gd name="T103" fmla="*/ 51 h 51"/>
                  <a:gd name="T104" fmla="*/ 13 w 28"/>
                  <a:gd name="T105" fmla="*/ 51 h 51"/>
                  <a:gd name="T106" fmla="*/ 6 w 28"/>
                  <a:gd name="T107" fmla="*/ 51 h 5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8" h="51">
                    <a:moveTo>
                      <a:pt x="6" y="51"/>
                    </a:moveTo>
                    <a:lnTo>
                      <a:pt x="6" y="51"/>
                    </a:lnTo>
                    <a:lnTo>
                      <a:pt x="7" y="50"/>
                    </a:lnTo>
                    <a:lnTo>
                      <a:pt x="7" y="49"/>
                    </a:lnTo>
                    <a:lnTo>
                      <a:pt x="6" y="48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8" y="46"/>
                    </a:lnTo>
                    <a:lnTo>
                      <a:pt x="7" y="45"/>
                    </a:lnTo>
                    <a:lnTo>
                      <a:pt x="6" y="44"/>
                    </a:lnTo>
                    <a:lnTo>
                      <a:pt x="6" y="43"/>
                    </a:lnTo>
                    <a:lnTo>
                      <a:pt x="6" y="42"/>
                    </a:lnTo>
                    <a:lnTo>
                      <a:pt x="5" y="41"/>
                    </a:lnTo>
                    <a:lnTo>
                      <a:pt x="4" y="40"/>
                    </a:lnTo>
                    <a:lnTo>
                      <a:pt x="5" y="40"/>
                    </a:lnTo>
                    <a:lnTo>
                      <a:pt x="5" y="39"/>
                    </a:lnTo>
                    <a:lnTo>
                      <a:pt x="6" y="38"/>
                    </a:lnTo>
                    <a:lnTo>
                      <a:pt x="6" y="37"/>
                    </a:lnTo>
                    <a:lnTo>
                      <a:pt x="6" y="36"/>
                    </a:lnTo>
                    <a:lnTo>
                      <a:pt x="5" y="36"/>
                    </a:lnTo>
                    <a:lnTo>
                      <a:pt x="4" y="36"/>
                    </a:lnTo>
                    <a:lnTo>
                      <a:pt x="3" y="36"/>
                    </a:lnTo>
                    <a:lnTo>
                      <a:pt x="3" y="35"/>
                    </a:lnTo>
                    <a:lnTo>
                      <a:pt x="4" y="35"/>
                    </a:lnTo>
                    <a:lnTo>
                      <a:pt x="4" y="34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1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3" y="9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22"/>
                    </a:lnTo>
                    <a:lnTo>
                      <a:pt x="4" y="22"/>
                    </a:lnTo>
                    <a:lnTo>
                      <a:pt x="4" y="23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6" y="22"/>
                    </a:lnTo>
                    <a:lnTo>
                      <a:pt x="7" y="23"/>
                    </a:lnTo>
                    <a:lnTo>
                      <a:pt x="7" y="25"/>
                    </a:lnTo>
                    <a:lnTo>
                      <a:pt x="8" y="24"/>
                    </a:lnTo>
                    <a:lnTo>
                      <a:pt x="9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7" y="20"/>
                    </a:lnTo>
                    <a:lnTo>
                      <a:pt x="8" y="18"/>
                    </a:lnTo>
                    <a:lnTo>
                      <a:pt x="8" y="16"/>
                    </a:lnTo>
                    <a:lnTo>
                      <a:pt x="7" y="14"/>
                    </a:lnTo>
                    <a:lnTo>
                      <a:pt x="7" y="13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0"/>
                    </a:lnTo>
                    <a:lnTo>
                      <a:pt x="8" y="5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9" y="15"/>
                    </a:lnTo>
                    <a:lnTo>
                      <a:pt x="9" y="17"/>
                    </a:lnTo>
                    <a:lnTo>
                      <a:pt x="10" y="19"/>
                    </a:lnTo>
                    <a:lnTo>
                      <a:pt x="10" y="18"/>
                    </a:lnTo>
                    <a:lnTo>
                      <a:pt x="13" y="25"/>
                    </a:lnTo>
                    <a:lnTo>
                      <a:pt x="17" y="36"/>
                    </a:lnTo>
                    <a:lnTo>
                      <a:pt x="17" y="47"/>
                    </a:lnTo>
                    <a:lnTo>
                      <a:pt x="26" y="48"/>
                    </a:lnTo>
                    <a:lnTo>
                      <a:pt x="28" y="50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2" y="51"/>
                    </a:lnTo>
                    <a:lnTo>
                      <a:pt x="21" y="51"/>
                    </a:lnTo>
                    <a:lnTo>
                      <a:pt x="20" y="51"/>
                    </a:lnTo>
                    <a:lnTo>
                      <a:pt x="18" y="51"/>
                    </a:lnTo>
                    <a:lnTo>
                      <a:pt x="17" y="51"/>
                    </a:lnTo>
                    <a:lnTo>
                      <a:pt x="15" y="51"/>
                    </a:lnTo>
                    <a:lnTo>
                      <a:pt x="13" y="51"/>
                    </a:lnTo>
                    <a:lnTo>
                      <a:pt x="11" y="51"/>
                    </a:lnTo>
                    <a:lnTo>
                      <a:pt x="6" y="51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7" name="Freeform 50">
                <a:extLst>
                  <a:ext uri="{FF2B5EF4-FFF2-40B4-BE49-F238E27FC236}">
                    <a16:creationId xmlns:a16="http://schemas.microsoft.com/office/drawing/2014/main" id="{6AE76EA8-BDF6-48FA-9B0D-51AD994F2D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3" y="1387"/>
                <a:ext cx="23" cy="53"/>
              </a:xfrm>
              <a:custGeom>
                <a:avLst/>
                <a:gdLst>
                  <a:gd name="T0" fmla="*/ 0 w 23"/>
                  <a:gd name="T1" fmla="*/ 2 h 53"/>
                  <a:gd name="T2" fmla="*/ 1 w 23"/>
                  <a:gd name="T3" fmla="*/ 7 h 53"/>
                  <a:gd name="T4" fmla="*/ 2 w 23"/>
                  <a:gd name="T5" fmla="*/ 12 h 53"/>
                  <a:gd name="T6" fmla="*/ 2 w 23"/>
                  <a:gd name="T7" fmla="*/ 15 h 53"/>
                  <a:gd name="T8" fmla="*/ 2 w 23"/>
                  <a:gd name="T9" fmla="*/ 16 h 53"/>
                  <a:gd name="T10" fmla="*/ 3 w 23"/>
                  <a:gd name="T11" fmla="*/ 17 h 53"/>
                  <a:gd name="T12" fmla="*/ 3 w 23"/>
                  <a:gd name="T13" fmla="*/ 20 h 53"/>
                  <a:gd name="T14" fmla="*/ 3 w 23"/>
                  <a:gd name="T15" fmla="*/ 22 h 53"/>
                  <a:gd name="T16" fmla="*/ 3 w 23"/>
                  <a:gd name="T17" fmla="*/ 23 h 53"/>
                  <a:gd name="T18" fmla="*/ 3 w 23"/>
                  <a:gd name="T19" fmla="*/ 25 h 53"/>
                  <a:gd name="T20" fmla="*/ 4 w 23"/>
                  <a:gd name="T21" fmla="*/ 27 h 53"/>
                  <a:gd name="T22" fmla="*/ 4 w 23"/>
                  <a:gd name="T23" fmla="*/ 29 h 53"/>
                  <a:gd name="T24" fmla="*/ 3 w 23"/>
                  <a:gd name="T25" fmla="*/ 30 h 53"/>
                  <a:gd name="T26" fmla="*/ 4 w 23"/>
                  <a:gd name="T27" fmla="*/ 31 h 53"/>
                  <a:gd name="T28" fmla="*/ 6 w 23"/>
                  <a:gd name="T29" fmla="*/ 31 h 53"/>
                  <a:gd name="T30" fmla="*/ 7 w 23"/>
                  <a:gd name="T31" fmla="*/ 32 h 53"/>
                  <a:gd name="T32" fmla="*/ 9 w 23"/>
                  <a:gd name="T33" fmla="*/ 35 h 53"/>
                  <a:gd name="T34" fmla="*/ 9 w 23"/>
                  <a:gd name="T35" fmla="*/ 38 h 53"/>
                  <a:gd name="T36" fmla="*/ 9 w 23"/>
                  <a:gd name="T37" fmla="*/ 40 h 53"/>
                  <a:gd name="T38" fmla="*/ 8 w 23"/>
                  <a:gd name="T39" fmla="*/ 42 h 53"/>
                  <a:gd name="T40" fmla="*/ 7 w 23"/>
                  <a:gd name="T41" fmla="*/ 43 h 53"/>
                  <a:gd name="T42" fmla="*/ 8 w 23"/>
                  <a:gd name="T43" fmla="*/ 44 h 53"/>
                  <a:gd name="T44" fmla="*/ 8 w 23"/>
                  <a:gd name="T45" fmla="*/ 46 h 53"/>
                  <a:gd name="T46" fmla="*/ 8 w 23"/>
                  <a:gd name="T47" fmla="*/ 48 h 53"/>
                  <a:gd name="T48" fmla="*/ 8 w 23"/>
                  <a:gd name="T49" fmla="*/ 50 h 53"/>
                  <a:gd name="T50" fmla="*/ 10 w 23"/>
                  <a:gd name="T51" fmla="*/ 50 h 53"/>
                  <a:gd name="T52" fmla="*/ 13 w 23"/>
                  <a:gd name="T53" fmla="*/ 51 h 53"/>
                  <a:gd name="T54" fmla="*/ 15 w 23"/>
                  <a:gd name="T55" fmla="*/ 51 h 53"/>
                  <a:gd name="T56" fmla="*/ 17 w 23"/>
                  <a:gd name="T57" fmla="*/ 51 h 53"/>
                  <a:gd name="T58" fmla="*/ 20 w 23"/>
                  <a:gd name="T59" fmla="*/ 51 h 53"/>
                  <a:gd name="T60" fmla="*/ 23 w 23"/>
                  <a:gd name="T61" fmla="*/ 53 h 53"/>
                  <a:gd name="T62" fmla="*/ 23 w 23"/>
                  <a:gd name="T63" fmla="*/ 50 h 53"/>
                  <a:gd name="T64" fmla="*/ 23 w 23"/>
                  <a:gd name="T65" fmla="*/ 47 h 53"/>
                  <a:gd name="T66" fmla="*/ 20 w 23"/>
                  <a:gd name="T67" fmla="*/ 45 h 53"/>
                  <a:gd name="T68" fmla="*/ 17 w 23"/>
                  <a:gd name="T69" fmla="*/ 41 h 53"/>
                  <a:gd name="T70" fmla="*/ 16 w 23"/>
                  <a:gd name="T71" fmla="*/ 38 h 53"/>
                  <a:gd name="T72" fmla="*/ 13 w 23"/>
                  <a:gd name="T73" fmla="*/ 35 h 53"/>
                  <a:gd name="T74" fmla="*/ 11 w 23"/>
                  <a:gd name="T75" fmla="*/ 32 h 53"/>
                  <a:gd name="T76" fmla="*/ 9 w 23"/>
                  <a:gd name="T77" fmla="*/ 28 h 53"/>
                  <a:gd name="T78" fmla="*/ 7 w 23"/>
                  <a:gd name="T79" fmla="*/ 25 h 53"/>
                  <a:gd name="T80" fmla="*/ 5 w 23"/>
                  <a:gd name="T81" fmla="*/ 22 h 53"/>
                  <a:gd name="T82" fmla="*/ 5 w 23"/>
                  <a:gd name="T83" fmla="*/ 19 h 53"/>
                  <a:gd name="T84" fmla="*/ 4 w 23"/>
                  <a:gd name="T85" fmla="*/ 17 h 53"/>
                  <a:gd name="T86" fmla="*/ 3 w 23"/>
                  <a:gd name="T87" fmla="*/ 16 h 53"/>
                  <a:gd name="T88" fmla="*/ 2 w 23"/>
                  <a:gd name="T89" fmla="*/ 15 h 53"/>
                  <a:gd name="T90" fmla="*/ 3 w 23"/>
                  <a:gd name="T91" fmla="*/ 13 h 53"/>
                  <a:gd name="T92" fmla="*/ 2 w 23"/>
                  <a:gd name="T93" fmla="*/ 12 h 53"/>
                  <a:gd name="T94" fmla="*/ 2 w 23"/>
                  <a:gd name="T95" fmla="*/ 7 h 53"/>
                  <a:gd name="T96" fmla="*/ 0 w 23"/>
                  <a:gd name="T97" fmla="*/ 1 h 5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3" h="53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1" y="7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3" y="22"/>
                    </a:lnTo>
                    <a:lnTo>
                      <a:pt x="3" y="23"/>
                    </a:lnTo>
                    <a:lnTo>
                      <a:pt x="3" y="25"/>
                    </a:lnTo>
                    <a:lnTo>
                      <a:pt x="4" y="26"/>
                    </a:lnTo>
                    <a:lnTo>
                      <a:pt x="4" y="27"/>
                    </a:lnTo>
                    <a:lnTo>
                      <a:pt x="4" y="28"/>
                    </a:lnTo>
                    <a:lnTo>
                      <a:pt x="4" y="29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4" y="31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7" y="31"/>
                    </a:lnTo>
                    <a:lnTo>
                      <a:pt x="7" y="32"/>
                    </a:lnTo>
                    <a:lnTo>
                      <a:pt x="8" y="34"/>
                    </a:lnTo>
                    <a:lnTo>
                      <a:pt x="9" y="35"/>
                    </a:lnTo>
                    <a:lnTo>
                      <a:pt x="9" y="36"/>
                    </a:lnTo>
                    <a:lnTo>
                      <a:pt x="9" y="38"/>
                    </a:lnTo>
                    <a:lnTo>
                      <a:pt x="10" y="39"/>
                    </a:lnTo>
                    <a:lnTo>
                      <a:pt x="9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7" y="42"/>
                    </a:lnTo>
                    <a:lnTo>
                      <a:pt x="7" y="43"/>
                    </a:lnTo>
                    <a:lnTo>
                      <a:pt x="7" y="44"/>
                    </a:lnTo>
                    <a:lnTo>
                      <a:pt x="8" y="44"/>
                    </a:lnTo>
                    <a:lnTo>
                      <a:pt x="8" y="45"/>
                    </a:lnTo>
                    <a:lnTo>
                      <a:pt x="8" y="46"/>
                    </a:lnTo>
                    <a:lnTo>
                      <a:pt x="8" y="47"/>
                    </a:lnTo>
                    <a:lnTo>
                      <a:pt x="8" y="48"/>
                    </a:lnTo>
                    <a:lnTo>
                      <a:pt x="8" y="49"/>
                    </a:lnTo>
                    <a:lnTo>
                      <a:pt x="8" y="50"/>
                    </a:lnTo>
                    <a:lnTo>
                      <a:pt x="9" y="50"/>
                    </a:lnTo>
                    <a:lnTo>
                      <a:pt x="10" y="50"/>
                    </a:lnTo>
                    <a:lnTo>
                      <a:pt x="11" y="50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6" y="51"/>
                    </a:lnTo>
                    <a:lnTo>
                      <a:pt x="17" y="51"/>
                    </a:lnTo>
                    <a:lnTo>
                      <a:pt x="19" y="51"/>
                    </a:lnTo>
                    <a:lnTo>
                      <a:pt x="20" y="51"/>
                    </a:lnTo>
                    <a:lnTo>
                      <a:pt x="21" y="52"/>
                    </a:lnTo>
                    <a:lnTo>
                      <a:pt x="23" y="53"/>
                    </a:lnTo>
                    <a:lnTo>
                      <a:pt x="23" y="52"/>
                    </a:lnTo>
                    <a:lnTo>
                      <a:pt x="23" y="50"/>
                    </a:lnTo>
                    <a:lnTo>
                      <a:pt x="23" y="48"/>
                    </a:lnTo>
                    <a:lnTo>
                      <a:pt x="23" y="47"/>
                    </a:lnTo>
                    <a:lnTo>
                      <a:pt x="21" y="46"/>
                    </a:lnTo>
                    <a:lnTo>
                      <a:pt x="20" y="45"/>
                    </a:lnTo>
                    <a:lnTo>
                      <a:pt x="19" y="43"/>
                    </a:lnTo>
                    <a:lnTo>
                      <a:pt x="17" y="41"/>
                    </a:lnTo>
                    <a:lnTo>
                      <a:pt x="16" y="40"/>
                    </a:lnTo>
                    <a:lnTo>
                      <a:pt x="16" y="38"/>
                    </a:lnTo>
                    <a:lnTo>
                      <a:pt x="15" y="37"/>
                    </a:lnTo>
                    <a:lnTo>
                      <a:pt x="13" y="35"/>
                    </a:lnTo>
                    <a:lnTo>
                      <a:pt x="12" y="34"/>
                    </a:lnTo>
                    <a:lnTo>
                      <a:pt x="11" y="32"/>
                    </a:lnTo>
                    <a:lnTo>
                      <a:pt x="10" y="30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7" y="25"/>
                    </a:lnTo>
                    <a:lnTo>
                      <a:pt x="6" y="24"/>
                    </a:lnTo>
                    <a:lnTo>
                      <a:pt x="5" y="22"/>
                    </a:lnTo>
                    <a:lnTo>
                      <a:pt x="5" y="21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8" name="Freeform 51">
                <a:extLst>
                  <a:ext uri="{FF2B5EF4-FFF2-40B4-BE49-F238E27FC236}">
                    <a16:creationId xmlns:a16="http://schemas.microsoft.com/office/drawing/2014/main" id="{8638C462-BB22-49B0-8BE7-B32994503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3" y="1348"/>
                <a:ext cx="33" cy="37"/>
              </a:xfrm>
              <a:custGeom>
                <a:avLst/>
                <a:gdLst>
                  <a:gd name="T0" fmla="*/ 0 w 33"/>
                  <a:gd name="T1" fmla="*/ 28 h 37"/>
                  <a:gd name="T2" fmla="*/ 2 w 33"/>
                  <a:gd name="T3" fmla="*/ 31 h 37"/>
                  <a:gd name="T4" fmla="*/ 3 w 33"/>
                  <a:gd name="T5" fmla="*/ 33 h 37"/>
                  <a:gd name="T6" fmla="*/ 4 w 33"/>
                  <a:gd name="T7" fmla="*/ 34 h 37"/>
                  <a:gd name="T8" fmla="*/ 6 w 33"/>
                  <a:gd name="T9" fmla="*/ 35 h 37"/>
                  <a:gd name="T10" fmla="*/ 7 w 33"/>
                  <a:gd name="T11" fmla="*/ 36 h 37"/>
                  <a:gd name="T12" fmla="*/ 9 w 33"/>
                  <a:gd name="T13" fmla="*/ 36 h 37"/>
                  <a:gd name="T14" fmla="*/ 11 w 33"/>
                  <a:gd name="T15" fmla="*/ 37 h 37"/>
                  <a:gd name="T16" fmla="*/ 12 w 33"/>
                  <a:gd name="T17" fmla="*/ 37 h 37"/>
                  <a:gd name="T18" fmla="*/ 12 w 33"/>
                  <a:gd name="T19" fmla="*/ 34 h 37"/>
                  <a:gd name="T20" fmla="*/ 14 w 33"/>
                  <a:gd name="T21" fmla="*/ 31 h 37"/>
                  <a:gd name="T22" fmla="*/ 14 w 33"/>
                  <a:gd name="T23" fmla="*/ 28 h 37"/>
                  <a:gd name="T24" fmla="*/ 14 w 33"/>
                  <a:gd name="T25" fmla="*/ 25 h 37"/>
                  <a:gd name="T26" fmla="*/ 15 w 33"/>
                  <a:gd name="T27" fmla="*/ 23 h 37"/>
                  <a:gd name="T28" fmla="*/ 15 w 33"/>
                  <a:gd name="T29" fmla="*/ 20 h 37"/>
                  <a:gd name="T30" fmla="*/ 15 w 33"/>
                  <a:gd name="T31" fmla="*/ 16 h 37"/>
                  <a:gd name="T32" fmla="*/ 16 w 33"/>
                  <a:gd name="T33" fmla="*/ 16 h 37"/>
                  <a:gd name="T34" fmla="*/ 17 w 33"/>
                  <a:gd name="T35" fmla="*/ 14 h 37"/>
                  <a:gd name="T36" fmla="*/ 17 w 33"/>
                  <a:gd name="T37" fmla="*/ 12 h 37"/>
                  <a:gd name="T38" fmla="*/ 18 w 33"/>
                  <a:gd name="T39" fmla="*/ 10 h 37"/>
                  <a:gd name="T40" fmla="*/ 19 w 33"/>
                  <a:gd name="T41" fmla="*/ 9 h 37"/>
                  <a:gd name="T42" fmla="*/ 21 w 33"/>
                  <a:gd name="T43" fmla="*/ 9 h 37"/>
                  <a:gd name="T44" fmla="*/ 24 w 33"/>
                  <a:gd name="T45" fmla="*/ 9 h 37"/>
                  <a:gd name="T46" fmla="*/ 26 w 33"/>
                  <a:gd name="T47" fmla="*/ 9 h 37"/>
                  <a:gd name="T48" fmla="*/ 28 w 33"/>
                  <a:gd name="T49" fmla="*/ 10 h 37"/>
                  <a:gd name="T50" fmla="*/ 30 w 33"/>
                  <a:gd name="T51" fmla="*/ 11 h 37"/>
                  <a:gd name="T52" fmla="*/ 32 w 33"/>
                  <a:gd name="T53" fmla="*/ 11 h 37"/>
                  <a:gd name="T54" fmla="*/ 32 w 33"/>
                  <a:gd name="T55" fmla="*/ 10 h 37"/>
                  <a:gd name="T56" fmla="*/ 30 w 33"/>
                  <a:gd name="T57" fmla="*/ 9 h 37"/>
                  <a:gd name="T58" fmla="*/ 27 w 33"/>
                  <a:gd name="T59" fmla="*/ 8 h 37"/>
                  <a:gd name="T60" fmla="*/ 24 w 33"/>
                  <a:gd name="T61" fmla="*/ 7 h 37"/>
                  <a:gd name="T62" fmla="*/ 20 w 33"/>
                  <a:gd name="T63" fmla="*/ 5 h 37"/>
                  <a:gd name="T64" fmla="*/ 18 w 33"/>
                  <a:gd name="T65" fmla="*/ 3 h 37"/>
                  <a:gd name="T66" fmla="*/ 15 w 33"/>
                  <a:gd name="T67" fmla="*/ 1 h 37"/>
                  <a:gd name="T68" fmla="*/ 12 w 33"/>
                  <a:gd name="T69" fmla="*/ 0 h 37"/>
                  <a:gd name="T70" fmla="*/ 11 w 33"/>
                  <a:gd name="T71" fmla="*/ 2 h 37"/>
                  <a:gd name="T72" fmla="*/ 8 w 33"/>
                  <a:gd name="T73" fmla="*/ 10 h 37"/>
                  <a:gd name="T74" fmla="*/ 6 w 33"/>
                  <a:gd name="T75" fmla="*/ 16 h 37"/>
                  <a:gd name="T76" fmla="*/ 0 w 33"/>
                  <a:gd name="T77" fmla="*/ 26 h 3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33" h="37">
                    <a:moveTo>
                      <a:pt x="0" y="26"/>
                    </a:moveTo>
                    <a:lnTo>
                      <a:pt x="0" y="28"/>
                    </a:lnTo>
                    <a:lnTo>
                      <a:pt x="1" y="30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4" y="33"/>
                    </a:lnTo>
                    <a:lnTo>
                      <a:pt x="4" y="34"/>
                    </a:lnTo>
                    <a:lnTo>
                      <a:pt x="5" y="34"/>
                    </a:lnTo>
                    <a:lnTo>
                      <a:pt x="6" y="35"/>
                    </a:lnTo>
                    <a:lnTo>
                      <a:pt x="7" y="36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10" y="36"/>
                    </a:lnTo>
                    <a:lnTo>
                      <a:pt x="11" y="37"/>
                    </a:lnTo>
                    <a:lnTo>
                      <a:pt x="12" y="37"/>
                    </a:lnTo>
                    <a:lnTo>
                      <a:pt x="12" y="36"/>
                    </a:lnTo>
                    <a:lnTo>
                      <a:pt x="12" y="34"/>
                    </a:lnTo>
                    <a:lnTo>
                      <a:pt x="13" y="32"/>
                    </a:lnTo>
                    <a:lnTo>
                      <a:pt x="14" y="31"/>
                    </a:lnTo>
                    <a:lnTo>
                      <a:pt x="14" y="29"/>
                    </a:lnTo>
                    <a:lnTo>
                      <a:pt x="14" y="28"/>
                    </a:lnTo>
                    <a:lnTo>
                      <a:pt x="14" y="26"/>
                    </a:lnTo>
                    <a:lnTo>
                      <a:pt x="14" y="25"/>
                    </a:lnTo>
                    <a:lnTo>
                      <a:pt x="14" y="24"/>
                    </a:lnTo>
                    <a:lnTo>
                      <a:pt x="15" y="23"/>
                    </a:lnTo>
                    <a:lnTo>
                      <a:pt x="15" y="21"/>
                    </a:lnTo>
                    <a:lnTo>
                      <a:pt x="15" y="20"/>
                    </a:lnTo>
                    <a:lnTo>
                      <a:pt x="15" y="18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3"/>
                    </a:lnTo>
                    <a:lnTo>
                      <a:pt x="17" y="12"/>
                    </a:lnTo>
                    <a:lnTo>
                      <a:pt x="18" y="11"/>
                    </a:lnTo>
                    <a:lnTo>
                      <a:pt x="18" y="10"/>
                    </a:lnTo>
                    <a:lnTo>
                      <a:pt x="19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9"/>
                    </a:lnTo>
                    <a:lnTo>
                      <a:pt x="27" y="10"/>
                    </a:lnTo>
                    <a:lnTo>
                      <a:pt x="28" y="10"/>
                    </a:lnTo>
                    <a:lnTo>
                      <a:pt x="29" y="10"/>
                    </a:lnTo>
                    <a:lnTo>
                      <a:pt x="30" y="11"/>
                    </a:lnTo>
                    <a:lnTo>
                      <a:pt x="31" y="11"/>
                    </a:lnTo>
                    <a:lnTo>
                      <a:pt x="32" y="11"/>
                    </a:lnTo>
                    <a:lnTo>
                      <a:pt x="33" y="11"/>
                    </a:lnTo>
                    <a:lnTo>
                      <a:pt x="32" y="10"/>
                    </a:lnTo>
                    <a:lnTo>
                      <a:pt x="31" y="10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7" y="8"/>
                    </a:lnTo>
                    <a:lnTo>
                      <a:pt x="26" y="7"/>
                    </a:lnTo>
                    <a:lnTo>
                      <a:pt x="24" y="7"/>
                    </a:lnTo>
                    <a:lnTo>
                      <a:pt x="22" y="6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1" y="2"/>
                    </a:lnTo>
                    <a:lnTo>
                      <a:pt x="10" y="3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6" y="16"/>
                    </a:lnTo>
                    <a:lnTo>
                      <a:pt x="4" y="21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19" name="Freeform 52">
                <a:extLst>
                  <a:ext uri="{FF2B5EF4-FFF2-40B4-BE49-F238E27FC236}">
                    <a16:creationId xmlns:a16="http://schemas.microsoft.com/office/drawing/2014/main" id="{24704CEE-0728-493A-A165-1860DC2837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365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1 w 2"/>
                  <a:gd name="T3" fmla="*/ 1 h 4"/>
                  <a:gd name="T4" fmla="*/ 1 w 2"/>
                  <a:gd name="T5" fmla="*/ 2 h 4"/>
                  <a:gd name="T6" fmla="*/ 1 w 2"/>
                  <a:gd name="T7" fmla="*/ 2 h 4"/>
                  <a:gd name="T8" fmla="*/ 1 w 2"/>
                  <a:gd name="T9" fmla="*/ 3 h 4"/>
                  <a:gd name="T10" fmla="*/ 2 w 2"/>
                  <a:gd name="T11" fmla="*/ 4 h 4"/>
                  <a:gd name="T12" fmla="*/ 2 w 2"/>
                  <a:gd name="T13" fmla="*/ 4 h 4"/>
                  <a:gd name="T14" fmla="*/ 2 w 2"/>
                  <a:gd name="T15" fmla="*/ 3 h 4"/>
                  <a:gd name="T16" fmla="*/ 2 w 2"/>
                  <a:gd name="T17" fmla="*/ 2 h 4"/>
                  <a:gd name="T18" fmla="*/ 2 w 2"/>
                  <a:gd name="T19" fmla="*/ 1 h 4"/>
                  <a:gd name="T20" fmla="*/ 2 w 2"/>
                  <a:gd name="T21" fmla="*/ 0 h 4"/>
                  <a:gd name="T22" fmla="*/ 1 w 2"/>
                  <a:gd name="T23" fmla="*/ 1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0" name="Freeform 53">
                <a:extLst>
                  <a:ext uri="{FF2B5EF4-FFF2-40B4-BE49-F238E27FC236}">
                    <a16:creationId xmlns:a16="http://schemas.microsoft.com/office/drawing/2014/main" id="{08F648E5-BBAF-497B-A2C6-DDA1153275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5" y="1365"/>
                <a:ext cx="20" cy="54"/>
              </a:xfrm>
              <a:custGeom>
                <a:avLst/>
                <a:gdLst>
                  <a:gd name="T0" fmla="*/ 0 w 20"/>
                  <a:gd name="T1" fmla="*/ 1 h 54"/>
                  <a:gd name="T2" fmla="*/ 1 w 20"/>
                  <a:gd name="T3" fmla="*/ 3 h 54"/>
                  <a:gd name="T4" fmla="*/ 2 w 20"/>
                  <a:gd name="T5" fmla="*/ 5 h 54"/>
                  <a:gd name="T6" fmla="*/ 3 w 20"/>
                  <a:gd name="T7" fmla="*/ 7 h 54"/>
                  <a:gd name="T8" fmla="*/ 4 w 20"/>
                  <a:gd name="T9" fmla="*/ 10 h 54"/>
                  <a:gd name="T10" fmla="*/ 5 w 20"/>
                  <a:gd name="T11" fmla="*/ 15 h 54"/>
                  <a:gd name="T12" fmla="*/ 7 w 20"/>
                  <a:gd name="T13" fmla="*/ 18 h 54"/>
                  <a:gd name="T14" fmla="*/ 8 w 20"/>
                  <a:gd name="T15" fmla="*/ 20 h 54"/>
                  <a:gd name="T16" fmla="*/ 9 w 20"/>
                  <a:gd name="T17" fmla="*/ 22 h 54"/>
                  <a:gd name="T18" fmla="*/ 11 w 20"/>
                  <a:gd name="T19" fmla="*/ 25 h 54"/>
                  <a:gd name="T20" fmla="*/ 11 w 20"/>
                  <a:gd name="T21" fmla="*/ 27 h 54"/>
                  <a:gd name="T22" fmla="*/ 12 w 20"/>
                  <a:gd name="T23" fmla="*/ 28 h 54"/>
                  <a:gd name="T24" fmla="*/ 13 w 20"/>
                  <a:gd name="T25" fmla="*/ 30 h 54"/>
                  <a:gd name="T26" fmla="*/ 14 w 20"/>
                  <a:gd name="T27" fmla="*/ 32 h 54"/>
                  <a:gd name="T28" fmla="*/ 15 w 20"/>
                  <a:gd name="T29" fmla="*/ 36 h 54"/>
                  <a:gd name="T30" fmla="*/ 16 w 20"/>
                  <a:gd name="T31" fmla="*/ 39 h 54"/>
                  <a:gd name="T32" fmla="*/ 18 w 20"/>
                  <a:gd name="T33" fmla="*/ 41 h 54"/>
                  <a:gd name="T34" fmla="*/ 20 w 20"/>
                  <a:gd name="T35" fmla="*/ 47 h 54"/>
                  <a:gd name="T36" fmla="*/ 19 w 20"/>
                  <a:gd name="T37" fmla="*/ 48 h 54"/>
                  <a:gd name="T38" fmla="*/ 20 w 20"/>
                  <a:gd name="T39" fmla="*/ 50 h 54"/>
                  <a:gd name="T40" fmla="*/ 19 w 20"/>
                  <a:gd name="T41" fmla="*/ 51 h 54"/>
                  <a:gd name="T42" fmla="*/ 18 w 20"/>
                  <a:gd name="T43" fmla="*/ 52 h 54"/>
                  <a:gd name="T44" fmla="*/ 18 w 20"/>
                  <a:gd name="T45" fmla="*/ 52 h 54"/>
                  <a:gd name="T46" fmla="*/ 17 w 20"/>
                  <a:gd name="T47" fmla="*/ 51 h 54"/>
                  <a:gd name="T48" fmla="*/ 18 w 20"/>
                  <a:gd name="T49" fmla="*/ 50 h 54"/>
                  <a:gd name="T50" fmla="*/ 18 w 20"/>
                  <a:gd name="T51" fmla="*/ 48 h 54"/>
                  <a:gd name="T52" fmla="*/ 17 w 20"/>
                  <a:gd name="T53" fmla="*/ 46 h 54"/>
                  <a:gd name="T54" fmla="*/ 17 w 20"/>
                  <a:gd name="T55" fmla="*/ 42 h 54"/>
                  <a:gd name="T56" fmla="*/ 16 w 20"/>
                  <a:gd name="T57" fmla="*/ 40 h 54"/>
                  <a:gd name="T58" fmla="*/ 15 w 20"/>
                  <a:gd name="T59" fmla="*/ 37 h 54"/>
                  <a:gd name="T60" fmla="*/ 13 w 20"/>
                  <a:gd name="T61" fmla="*/ 34 h 54"/>
                  <a:gd name="T62" fmla="*/ 13 w 20"/>
                  <a:gd name="T63" fmla="*/ 33 h 54"/>
                  <a:gd name="T64" fmla="*/ 12 w 20"/>
                  <a:gd name="T65" fmla="*/ 31 h 54"/>
                  <a:gd name="T66" fmla="*/ 11 w 20"/>
                  <a:gd name="T67" fmla="*/ 28 h 54"/>
                  <a:gd name="T68" fmla="*/ 10 w 20"/>
                  <a:gd name="T69" fmla="*/ 25 h 54"/>
                  <a:gd name="T70" fmla="*/ 8 w 20"/>
                  <a:gd name="T71" fmla="*/ 22 h 54"/>
                  <a:gd name="T72" fmla="*/ 7 w 20"/>
                  <a:gd name="T73" fmla="*/ 19 h 54"/>
                  <a:gd name="T74" fmla="*/ 6 w 20"/>
                  <a:gd name="T75" fmla="*/ 16 h 54"/>
                  <a:gd name="T76" fmla="*/ 5 w 20"/>
                  <a:gd name="T77" fmla="*/ 13 h 54"/>
                  <a:gd name="T78" fmla="*/ 4 w 20"/>
                  <a:gd name="T79" fmla="*/ 10 h 54"/>
                  <a:gd name="T80" fmla="*/ 2 w 20"/>
                  <a:gd name="T81" fmla="*/ 8 h 54"/>
                  <a:gd name="T82" fmla="*/ 2 w 20"/>
                  <a:gd name="T83" fmla="*/ 6 h 54"/>
                  <a:gd name="T84" fmla="*/ 1 w 20"/>
                  <a:gd name="T85" fmla="*/ 4 h 54"/>
                  <a:gd name="T86" fmla="*/ 0 w 20"/>
                  <a:gd name="T87" fmla="*/ 2 h 54"/>
                  <a:gd name="T88" fmla="*/ 0 w 20"/>
                  <a:gd name="T89" fmla="*/ 0 h 5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0" h="54">
                    <a:moveTo>
                      <a:pt x="0" y="0"/>
                    </a:moveTo>
                    <a:lnTo>
                      <a:pt x="0" y="1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4" y="10"/>
                    </a:lnTo>
                    <a:lnTo>
                      <a:pt x="5" y="13"/>
                    </a:lnTo>
                    <a:lnTo>
                      <a:pt x="5" y="15"/>
                    </a:lnTo>
                    <a:lnTo>
                      <a:pt x="6" y="16"/>
                    </a:lnTo>
                    <a:lnTo>
                      <a:pt x="7" y="18"/>
                    </a:lnTo>
                    <a:lnTo>
                      <a:pt x="8" y="19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2"/>
                    </a:lnTo>
                    <a:lnTo>
                      <a:pt x="10" y="24"/>
                    </a:lnTo>
                    <a:lnTo>
                      <a:pt x="11" y="25"/>
                    </a:lnTo>
                    <a:lnTo>
                      <a:pt x="11" y="27"/>
                    </a:lnTo>
                    <a:lnTo>
                      <a:pt x="12" y="28"/>
                    </a:lnTo>
                    <a:lnTo>
                      <a:pt x="13" y="29"/>
                    </a:lnTo>
                    <a:lnTo>
                      <a:pt x="13" y="30"/>
                    </a:lnTo>
                    <a:lnTo>
                      <a:pt x="13" y="31"/>
                    </a:lnTo>
                    <a:lnTo>
                      <a:pt x="14" y="32"/>
                    </a:lnTo>
                    <a:lnTo>
                      <a:pt x="14" y="35"/>
                    </a:lnTo>
                    <a:lnTo>
                      <a:pt x="15" y="36"/>
                    </a:lnTo>
                    <a:lnTo>
                      <a:pt x="15" y="37"/>
                    </a:lnTo>
                    <a:lnTo>
                      <a:pt x="16" y="39"/>
                    </a:lnTo>
                    <a:lnTo>
                      <a:pt x="17" y="40"/>
                    </a:lnTo>
                    <a:lnTo>
                      <a:pt x="18" y="41"/>
                    </a:lnTo>
                    <a:lnTo>
                      <a:pt x="19" y="45"/>
                    </a:lnTo>
                    <a:lnTo>
                      <a:pt x="20" y="47"/>
                    </a:lnTo>
                    <a:lnTo>
                      <a:pt x="19" y="48"/>
                    </a:lnTo>
                    <a:lnTo>
                      <a:pt x="20" y="49"/>
                    </a:lnTo>
                    <a:lnTo>
                      <a:pt x="20" y="50"/>
                    </a:lnTo>
                    <a:lnTo>
                      <a:pt x="19" y="50"/>
                    </a:lnTo>
                    <a:lnTo>
                      <a:pt x="19" y="51"/>
                    </a:lnTo>
                    <a:lnTo>
                      <a:pt x="18" y="51"/>
                    </a:lnTo>
                    <a:lnTo>
                      <a:pt x="18" y="52"/>
                    </a:lnTo>
                    <a:lnTo>
                      <a:pt x="18" y="54"/>
                    </a:lnTo>
                    <a:lnTo>
                      <a:pt x="18" y="52"/>
                    </a:lnTo>
                    <a:lnTo>
                      <a:pt x="17" y="52"/>
                    </a:lnTo>
                    <a:lnTo>
                      <a:pt x="17" y="51"/>
                    </a:lnTo>
                    <a:lnTo>
                      <a:pt x="17" y="50"/>
                    </a:lnTo>
                    <a:lnTo>
                      <a:pt x="18" y="50"/>
                    </a:lnTo>
                    <a:lnTo>
                      <a:pt x="19" y="49"/>
                    </a:lnTo>
                    <a:lnTo>
                      <a:pt x="18" y="48"/>
                    </a:lnTo>
                    <a:lnTo>
                      <a:pt x="18" y="47"/>
                    </a:lnTo>
                    <a:lnTo>
                      <a:pt x="17" y="46"/>
                    </a:lnTo>
                    <a:lnTo>
                      <a:pt x="19" y="45"/>
                    </a:lnTo>
                    <a:lnTo>
                      <a:pt x="17" y="42"/>
                    </a:lnTo>
                    <a:lnTo>
                      <a:pt x="16" y="41"/>
                    </a:lnTo>
                    <a:lnTo>
                      <a:pt x="16" y="40"/>
                    </a:lnTo>
                    <a:lnTo>
                      <a:pt x="16" y="39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3" y="34"/>
                    </a:lnTo>
                    <a:lnTo>
                      <a:pt x="13" y="33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1" y="30"/>
                    </a:lnTo>
                    <a:lnTo>
                      <a:pt x="11" y="28"/>
                    </a:lnTo>
                    <a:lnTo>
                      <a:pt x="10" y="26"/>
                    </a:lnTo>
                    <a:lnTo>
                      <a:pt x="10" y="25"/>
                    </a:lnTo>
                    <a:lnTo>
                      <a:pt x="9" y="23"/>
                    </a:lnTo>
                    <a:lnTo>
                      <a:pt x="8" y="22"/>
                    </a:lnTo>
                    <a:lnTo>
                      <a:pt x="7" y="20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1" name="Freeform 54">
                <a:extLst>
                  <a:ext uri="{FF2B5EF4-FFF2-40B4-BE49-F238E27FC236}">
                    <a16:creationId xmlns:a16="http://schemas.microsoft.com/office/drawing/2014/main" id="{E314B443-7272-4B32-BEA2-50FCDA2A20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6" y="1367"/>
                <a:ext cx="7" cy="29"/>
              </a:xfrm>
              <a:custGeom>
                <a:avLst/>
                <a:gdLst>
                  <a:gd name="T0" fmla="*/ 0 w 7"/>
                  <a:gd name="T1" fmla="*/ 15 h 29"/>
                  <a:gd name="T2" fmla="*/ 0 w 7"/>
                  <a:gd name="T3" fmla="*/ 13 h 29"/>
                  <a:gd name="T4" fmla="*/ 0 w 7"/>
                  <a:gd name="T5" fmla="*/ 10 h 29"/>
                  <a:gd name="T6" fmla="*/ 1 w 7"/>
                  <a:gd name="T7" fmla="*/ 9 h 29"/>
                  <a:gd name="T8" fmla="*/ 1 w 7"/>
                  <a:gd name="T9" fmla="*/ 8 h 29"/>
                  <a:gd name="T10" fmla="*/ 2 w 7"/>
                  <a:gd name="T11" fmla="*/ 7 h 29"/>
                  <a:gd name="T12" fmla="*/ 1 w 7"/>
                  <a:gd name="T13" fmla="*/ 6 h 29"/>
                  <a:gd name="T14" fmla="*/ 2 w 7"/>
                  <a:gd name="T15" fmla="*/ 5 h 29"/>
                  <a:gd name="T16" fmla="*/ 2 w 7"/>
                  <a:gd name="T17" fmla="*/ 5 h 29"/>
                  <a:gd name="T18" fmla="*/ 2 w 7"/>
                  <a:gd name="T19" fmla="*/ 4 h 29"/>
                  <a:gd name="T20" fmla="*/ 3 w 7"/>
                  <a:gd name="T21" fmla="*/ 4 h 29"/>
                  <a:gd name="T22" fmla="*/ 4 w 7"/>
                  <a:gd name="T23" fmla="*/ 3 h 29"/>
                  <a:gd name="T24" fmla="*/ 4 w 7"/>
                  <a:gd name="T25" fmla="*/ 3 h 29"/>
                  <a:gd name="T26" fmla="*/ 4 w 7"/>
                  <a:gd name="T27" fmla="*/ 2 h 29"/>
                  <a:gd name="T28" fmla="*/ 5 w 7"/>
                  <a:gd name="T29" fmla="*/ 1 h 29"/>
                  <a:gd name="T30" fmla="*/ 7 w 7"/>
                  <a:gd name="T31" fmla="*/ 0 h 29"/>
                  <a:gd name="T32" fmla="*/ 6 w 7"/>
                  <a:gd name="T33" fmla="*/ 1 h 29"/>
                  <a:gd name="T34" fmla="*/ 6 w 7"/>
                  <a:gd name="T35" fmla="*/ 2 h 29"/>
                  <a:gd name="T36" fmla="*/ 6 w 7"/>
                  <a:gd name="T37" fmla="*/ 3 h 29"/>
                  <a:gd name="T38" fmla="*/ 5 w 7"/>
                  <a:gd name="T39" fmla="*/ 3 h 29"/>
                  <a:gd name="T40" fmla="*/ 4 w 7"/>
                  <a:gd name="T41" fmla="*/ 3 h 29"/>
                  <a:gd name="T42" fmla="*/ 4 w 7"/>
                  <a:gd name="T43" fmla="*/ 4 h 29"/>
                  <a:gd name="T44" fmla="*/ 4 w 7"/>
                  <a:gd name="T45" fmla="*/ 5 h 29"/>
                  <a:gd name="T46" fmla="*/ 4 w 7"/>
                  <a:gd name="T47" fmla="*/ 5 h 29"/>
                  <a:gd name="T48" fmla="*/ 3 w 7"/>
                  <a:gd name="T49" fmla="*/ 6 h 29"/>
                  <a:gd name="T50" fmla="*/ 3 w 7"/>
                  <a:gd name="T51" fmla="*/ 6 h 29"/>
                  <a:gd name="T52" fmla="*/ 2 w 7"/>
                  <a:gd name="T53" fmla="*/ 7 h 29"/>
                  <a:gd name="T54" fmla="*/ 2 w 7"/>
                  <a:gd name="T55" fmla="*/ 8 h 29"/>
                  <a:gd name="T56" fmla="*/ 2 w 7"/>
                  <a:gd name="T57" fmla="*/ 9 h 29"/>
                  <a:gd name="T58" fmla="*/ 2 w 7"/>
                  <a:gd name="T59" fmla="*/ 10 h 29"/>
                  <a:gd name="T60" fmla="*/ 2 w 7"/>
                  <a:gd name="T61" fmla="*/ 11 h 29"/>
                  <a:gd name="T62" fmla="*/ 2 w 7"/>
                  <a:gd name="T63" fmla="*/ 12 h 29"/>
                  <a:gd name="T64" fmla="*/ 2 w 7"/>
                  <a:gd name="T65" fmla="*/ 15 h 29"/>
                  <a:gd name="T66" fmla="*/ 2 w 7"/>
                  <a:gd name="T67" fmla="*/ 17 h 29"/>
                  <a:gd name="T68" fmla="*/ 2 w 7"/>
                  <a:gd name="T69" fmla="*/ 18 h 29"/>
                  <a:gd name="T70" fmla="*/ 2 w 7"/>
                  <a:gd name="T71" fmla="*/ 19 h 29"/>
                  <a:gd name="T72" fmla="*/ 2 w 7"/>
                  <a:gd name="T73" fmla="*/ 20 h 29"/>
                  <a:gd name="T74" fmla="*/ 2 w 7"/>
                  <a:gd name="T75" fmla="*/ 22 h 29"/>
                  <a:gd name="T76" fmla="*/ 2 w 7"/>
                  <a:gd name="T77" fmla="*/ 24 h 29"/>
                  <a:gd name="T78" fmla="*/ 2 w 7"/>
                  <a:gd name="T79" fmla="*/ 25 h 29"/>
                  <a:gd name="T80" fmla="*/ 3 w 7"/>
                  <a:gd name="T81" fmla="*/ 25 h 29"/>
                  <a:gd name="T82" fmla="*/ 3 w 7"/>
                  <a:gd name="T83" fmla="*/ 26 h 29"/>
                  <a:gd name="T84" fmla="*/ 3 w 7"/>
                  <a:gd name="T85" fmla="*/ 27 h 29"/>
                  <a:gd name="T86" fmla="*/ 2 w 7"/>
                  <a:gd name="T87" fmla="*/ 28 h 29"/>
                  <a:gd name="T88" fmla="*/ 2 w 7"/>
                  <a:gd name="T89" fmla="*/ 29 h 29"/>
                  <a:gd name="T90" fmla="*/ 2 w 7"/>
                  <a:gd name="T91" fmla="*/ 28 h 29"/>
                  <a:gd name="T92" fmla="*/ 2 w 7"/>
                  <a:gd name="T93" fmla="*/ 27 h 29"/>
                  <a:gd name="T94" fmla="*/ 1 w 7"/>
                  <a:gd name="T95" fmla="*/ 26 h 29"/>
                  <a:gd name="T96" fmla="*/ 1 w 7"/>
                  <a:gd name="T97" fmla="*/ 25 h 29"/>
                  <a:gd name="T98" fmla="*/ 1 w 7"/>
                  <a:gd name="T99" fmla="*/ 25 h 29"/>
                  <a:gd name="T100" fmla="*/ 0 w 7"/>
                  <a:gd name="T101" fmla="*/ 24 h 29"/>
                  <a:gd name="T102" fmla="*/ 0 w 7"/>
                  <a:gd name="T103" fmla="*/ 23 h 29"/>
                  <a:gd name="T104" fmla="*/ 1 w 7"/>
                  <a:gd name="T105" fmla="*/ 22 h 29"/>
                  <a:gd name="T106" fmla="*/ 1 w 7"/>
                  <a:gd name="T107" fmla="*/ 21 h 29"/>
                  <a:gd name="T108" fmla="*/ 1 w 7"/>
                  <a:gd name="T109" fmla="*/ 20 h 29"/>
                  <a:gd name="T110" fmla="*/ 0 w 7"/>
                  <a:gd name="T111" fmla="*/ 19 h 29"/>
                  <a:gd name="T112" fmla="*/ 0 w 7"/>
                  <a:gd name="T113" fmla="*/ 18 h 29"/>
                  <a:gd name="T114" fmla="*/ 0 w 7"/>
                  <a:gd name="T115" fmla="*/ 17 h 29"/>
                  <a:gd name="T116" fmla="*/ 0 w 7"/>
                  <a:gd name="T117" fmla="*/ 16 h 29"/>
                  <a:gd name="T118" fmla="*/ 0 w 7"/>
                  <a:gd name="T119" fmla="*/ 15 h 2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" h="29">
                    <a:moveTo>
                      <a:pt x="0" y="15"/>
                    </a:moveTo>
                    <a:lnTo>
                      <a:pt x="0" y="13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2" y="20"/>
                    </a:lnTo>
                    <a:lnTo>
                      <a:pt x="2" y="22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2" y="28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2" name="Freeform 55">
                <a:extLst>
                  <a:ext uri="{FF2B5EF4-FFF2-40B4-BE49-F238E27FC236}">
                    <a16:creationId xmlns:a16="http://schemas.microsoft.com/office/drawing/2014/main" id="{6AC6063F-7728-465E-B91E-C4250398A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0" y="1367"/>
                <a:ext cx="37" cy="73"/>
              </a:xfrm>
              <a:custGeom>
                <a:avLst/>
                <a:gdLst>
                  <a:gd name="T0" fmla="*/ 1 w 37"/>
                  <a:gd name="T1" fmla="*/ 0 h 73"/>
                  <a:gd name="T2" fmla="*/ 3 w 37"/>
                  <a:gd name="T3" fmla="*/ 1 h 73"/>
                  <a:gd name="T4" fmla="*/ 4 w 37"/>
                  <a:gd name="T5" fmla="*/ 3 h 73"/>
                  <a:gd name="T6" fmla="*/ 5 w 37"/>
                  <a:gd name="T7" fmla="*/ 5 h 73"/>
                  <a:gd name="T8" fmla="*/ 7 w 37"/>
                  <a:gd name="T9" fmla="*/ 8 h 73"/>
                  <a:gd name="T10" fmla="*/ 6 w 37"/>
                  <a:gd name="T11" fmla="*/ 4 h 73"/>
                  <a:gd name="T12" fmla="*/ 8 w 37"/>
                  <a:gd name="T13" fmla="*/ 7 h 73"/>
                  <a:gd name="T14" fmla="*/ 11 w 37"/>
                  <a:gd name="T15" fmla="*/ 12 h 73"/>
                  <a:gd name="T16" fmla="*/ 13 w 37"/>
                  <a:gd name="T17" fmla="*/ 16 h 73"/>
                  <a:gd name="T18" fmla="*/ 14 w 37"/>
                  <a:gd name="T19" fmla="*/ 20 h 73"/>
                  <a:gd name="T20" fmla="*/ 16 w 37"/>
                  <a:gd name="T21" fmla="*/ 23 h 73"/>
                  <a:gd name="T22" fmla="*/ 18 w 37"/>
                  <a:gd name="T23" fmla="*/ 27 h 73"/>
                  <a:gd name="T24" fmla="*/ 19 w 37"/>
                  <a:gd name="T25" fmla="*/ 30 h 73"/>
                  <a:gd name="T26" fmla="*/ 21 w 37"/>
                  <a:gd name="T27" fmla="*/ 35 h 73"/>
                  <a:gd name="T28" fmla="*/ 23 w 37"/>
                  <a:gd name="T29" fmla="*/ 38 h 73"/>
                  <a:gd name="T30" fmla="*/ 24 w 37"/>
                  <a:gd name="T31" fmla="*/ 40 h 73"/>
                  <a:gd name="T32" fmla="*/ 25 w 37"/>
                  <a:gd name="T33" fmla="*/ 44 h 73"/>
                  <a:gd name="T34" fmla="*/ 27 w 37"/>
                  <a:gd name="T35" fmla="*/ 48 h 73"/>
                  <a:gd name="T36" fmla="*/ 29 w 37"/>
                  <a:gd name="T37" fmla="*/ 52 h 73"/>
                  <a:gd name="T38" fmla="*/ 31 w 37"/>
                  <a:gd name="T39" fmla="*/ 56 h 73"/>
                  <a:gd name="T40" fmla="*/ 33 w 37"/>
                  <a:gd name="T41" fmla="*/ 59 h 73"/>
                  <a:gd name="T42" fmla="*/ 34 w 37"/>
                  <a:gd name="T43" fmla="*/ 63 h 73"/>
                  <a:gd name="T44" fmla="*/ 35 w 37"/>
                  <a:gd name="T45" fmla="*/ 66 h 73"/>
                  <a:gd name="T46" fmla="*/ 35 w 37"/>
                  <a:gd name="T47" fmla="*/ 69 h 73"/>
                  <a:gd name="T48" fmla="*/ 37 w 37"/>
                  <a:gd name="T49" fmla="*/ 73 h 73"/>
                  <a:gd name="T50" fmla="*/ 18 w 37"/>
                  <a:gd name="T51" fmla="*/ 72 h 73"/>
                  <a:gd name="T52" fmla="*/ 19 w 37"/>
                  <a:gd name="T53" fmla="*/ 69 h 73"/>
                  <a:gd name="T54" fmla="*/ 21 w 37"/>
                  <a:gd name="T55" fmla="*/ 67 h 73"/>
                  <a:gd name="T56" fmla="*/ 22 w 37"/>
                  <a:gd name="T57" fmla="*/ 65 h 73"/>
                  <a:gd name="T58" fmla="*/ 22 w 37"/>
                  <a:gd name="T59" fmla="*/ 64 h 73"/>
                  <a:gd name="T60" fmla="*/ 24 w 37"/>
                  <a:gd name="T61" fmla="*/ 64 h 73"/>
                  <a:gd name="T62" fmla="*/ 25 w 37"/>
                  <a:gd name="T63" fmla="*/ 64 h 73"/>
                  <a:gd name="T64" fmla="*/ 24 w 37"/>
                  <a:gd name="T65" fmla="*/ 61 h 73"/>
                  <a:gd name="T66" fmla="*/ 24 w 37"/>
                  <a:gd name="T67" fmla="*/ 59 h 73"/>
                  <a:gd name="T68" fmla="*/ 25 w 37"/>
                  <a:gd name="T69" fmla="*/ 60 h 73"/>
                  <a:gd name="T70" fmla="*/ 26 w 37"/>
                  <a:gd name="T71" fmla="*/ 59 h 73"/>
                  <a:gd name="T72" fmla="*/ 25 w 37"/>
                  <a:gd name="T73" fmla="*/ 55 h 73"/>
                  <a:gd name="T74" fmla="*/ 23 w 37"/>
                  <a:gd name="T75" fmla="*/ 52 h 73"/>
                  <a:gd name="T76" fmla="*/ 24 w 37"/>
                  <a:gd name="T77" fmla="*/ 52 h 73"/>
                  <a:gd name="T78" fmla="*/ 26 w 37"/>
                  <a:gd name="T79" fmla="*/ 55 h 73"/>
                  <a:gd name="T80" fmla="*/ 27 w 37"/>
                  <a:gd name="T81" fmla="*/ 57 h 73"/>
                  <a:gd name="T82" fmla="*/ 28 w 37"/>
                  <a:gd name="T83" fmla="*/ 56 h 73"/>
                  <a:gd name="T84" fmla="*/ 27 w 37"/>
                  <a:gd name="T85" fmla="*/ 52 h 73"/>
                  <a:gd name="T86" fmla="*/ 25 w 37"/>
                  <a:gd name="T87" fmla="*/ 48 h 73"/>
                  <a:gd name="T88" fmla="*/ 23 w 37"/>
                  <a:gd name="T89" fmla="*/ 45 h 73"/>
                  <a:gd name="T90" fmla="*/ 21 w 37"/>
                  <a:gd name="T91" fmla="*/ 42 h 73"/>
                  <a:gd name="T92" fmla="*/ 20 w 37"/>
                  <a:gd name="T93" fmla="*/ 40 h 73"/>
                  <a:gd name="T94" fmla="*/ 19 w 37"/>
                  <a:gd name="T95" fmla="*/ 37 h 73"/>
                  <a:gd name="T96" fmla="*/ 18 w 37"/>
                  <a:gd name="T97" fmla="*/ 35 h 73"/>
                  <a:gd name="T98" fmla="*/ 16 w 37"/>
                  <a:gd name="T99" fmla="*/ 32 h 73"/>
                  <a:gd name="T100" fmla="*/ 15 w 37"/>
                  <a:gd name="T101" fmla="*/ 28 h 73"/>
                  <a:gd name="T102" fmla="*/ 13 w 37"/>
                  <a:gd name="T103" fmla="*/ 26 h 73"/>
                  <a:gd name="T104" fmla="*/ 12 w 37"/>
                  <a:gd name="T105" fmla="*/ 24 h 73"/>
                  <a:gd name="T106" fmla="*/ 10 w 37"/>
                  <a:gd name="T107" fmla="*/ 23 h 73"/>
                  <a:gd name="T108" fmla="*/ 10 w 37"/>
                  <a:gd name="T109" fmla="*/ 20 h 73"/>
                  <a:gd name="T110" fmla="*/ 8 w 37"/>
                  <a:gd name="T111" fmla="*/ 18 h 73"/>
                  <a:gd name="T112" fmla="*/ 7 w 37"/>
                  <a:gd name="T113" fmla="*/ 16 h 73"/>
                  <a:gd name="T114" fmla="*/ 6 w 37"/>
                  <a:gd name="T115" fmla="*/ 15 h 73"/>
                  <a:gd name="T116" fmla="*/ 5 w 37"/>
                  <a:gd name="T117" fmla="*/ 12 h 73"/>
                  <a:gd name="T118" fmla="*/ 4 w 37"/>
                  <a:gd name="T119" fmla="*/ 8 h 73"/>
                  <a:gd name="T120" fmla="*/ 3 w 37"/>
                  <a:gd name="T121" fmla="*/ 5 h 73"/>
                  <a:gd name="T122" fmla="*/ 2 w 37"/>
                  <a:gd name="T123" fmla="*/ 3 h 73"/>
                  <a:gd name="T124" fmla="*/ 1 w 37"/>
                  <a:gd name="T125" fmla="*/ 1 h 73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7" h="73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6" y="6"/>
                    </a:lnTo>
                    <a:lnTo>
                      <a:pt x="7" y="8"/>
                    </a:lnTo>
                    <a:lnTo>
                      <a:pt x="7" y="6"/>
                    </a:lnTo>
                    <a:lnTo>
                      <a:pt x="6" y="4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10" y="10"/>
                    </a:lnTo>
                    <a:lnTo>
                      <a:pt x="11" y="12"/>
                    </a:lnTo>
                    <a:lnTo>
                      <a:pt x="12" y="14"/>
                    </a:lnTo>
                    <a:lnTo>
                      <a:pt x="13" y="16"/>
                    </a:lnTo>
                    <a:lnTo>
                      <a:pt x="14" y="18"/>
                    </a:lnTo>
                    <a:lnTo>
                      <a:pt x="14" y="20"/>
                    </a:lnTo>
                    <a:lnTo>
                      <a:pt x="15" y="21"/>
                    </a:lnTo>
                    <a:lnTo>
                      <a:pt x="16" y="23"/>
                    </a:lnTo>
                    <a:lnTo>
                      <a:pt x="17" y="25"/>
                    </a:lnTo>
                    <a:lnTo>
                      <a:pt x="18" y="27"/>
                    </a:lnTo>
                    <a:lnTo>
                      <a:pt x="18" y="29"/>
                    </a:lnTo>
                    <a:lnTo>
                      <a:pt x="19" y="30"/>
                    </a:lnTo>
                    <a:lnTo>
                      <a:pt x="20" y="33"/>
                    </a:lnTo>
                    <a:lnTo>
                      <a:pt x="21" y="35"/>
                    </a:lnTo>
                    <a:lnTo>
                      <a:pt x="22" y="37"/>
                    </a:lnTo>
                    <a:lnTo>
                      <a:pt x="23" y="38"/>
                    </a:lnTo>
                    <a:lnTo>
                      <a:pt x="24" y="40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6" y="46"/>
                    </a:lnTo>
                    <a:lnTo>
                      <a:pt x="27" y="48"/>
                    </a:lnTo>
                    <a:lnTo>
                      <a:pt x="28" y="50"/>
                    </a:lnTo>
                    <a:lnTo>
                      <a:pt x="29" y="52"/>
                    </a:lnTo>
                    <a:lnTo>
                      <a:pt x="30" y="54"/>
                    </a:lnTo>
                    <a:lnTo>
                      <a:pt x="31" y="56"/>
                    </a:lnTo>
                    <a:lnTo>
                      <a:pt x="32" y="57"/>
                    </a:lnTo>
                    <a:lnTo>
                      <a:pt x="33" y="59"/>
                    </a:lnTo>
                    <a:lnTo>
                      <a:pt x="34" y="61"/>
                    </a:lnTo>
                    <a:lnTo>
                      <a:pt x="34" y="63"/>
                    </a:lnTo>
                    <a:lnTo>
                      <a:pt x="35" y="65"/>
                    </a:lnTo>
                    <a:lnTo>
                      <a:pt x="35" y="66"/>
                    </a:lnTo>
                    <a:lnTo>
                      <a:pt x="35" y="67"/>
                    </a:lnTo>
                    <a:lnTo>
                      <a:pt x="35" y="69"/>
                    </a:lnTo>
                    <a:lnTo>
                      <a:pt x="36" y="71"/>
                    </a:lnTo>
                    <a:lnTo>
                      <a:pt x="37" y="73"/>
                    </a:lnTo>
                    <a:lnTo>
                      <a:pt x="17" y="73"/>
                    </a:lnTo>
                    <a:lnTo>
                      <a:pt x="18" y="72"/>
                    </a:lnTo>
                    <a:lnTo>
                      <a:pt x="19" y="70"/>
                    </a:lnTo>
                    <a:lnTo>
                      <a:pt x="19" y="69"/>
                    </a:lnTo>
                    <a:lnTo>
                      <a:pt x="20" y="68"/>
                    </a:lnTo>
                    <a:lnTo>
                      <a:pt x="21" y="67"/>
                    </a:lnTo>
                    <a:lnTo>
                      <a:pt x="21" y="66"/>
                    </a:lnTo>
                    <a:lnTo>
                      <a:pt x="22" y="65"/>
                    </a:lnTo>
                    <a:lnTo>
                      <a:pt x="22" y="64"/>
                    </a:lnTo>
                    <a:lnTo>
                      <a:pt x="23" y="64"/>
                    </a:lnTo>
                    <a:lnTo>
                      <a:pt x="24" y="64"/>
                    </a:lnTo>
                    <a:lnTo>
                      <a:pt x="25" y="64"/>
                    </a:lnTo>
                    <a:lnTo>
                      <a:pt x="24" y="62"/>
                    </a:lnTo>
                    <a:lnTo>
                      <a:pt x="24" y="61"/>
                    </a:lnTo>
                    <a:lnTo>
                      <a:pt x="24" y="60"/>
                    </a:lnTo>
                    <a:lnTo>
                      <a:pt x="24" y="59"/>
                    </a:lnTo>
                    <a:lnTo>
                      <a:pt x="25" y="59"/>
                    </a:lnTo>
                    <a:lnTo>
                      <a:pt x="25" y="60"/>
                    </a:lnTo>
                    <a:lnTo>
                      <a:pt x="26" y="60"/>
                    </a:lnTo>
                    <a:lnTo>
                      <a:pt x="26" y="59"/>
                    </a:lnTo>
                    <a:lnTo>
                      <a:pt x="25" y="57"/>
                    </a:lnTo>
                    <a:lnTo>
                      <a:pt x="25" y="55"/>
                    </a:lnTo>
                    <a:lnTo>
                      <a:pt x="24" y="54"/>
                    </a:lnTo>
                    <a:lnTo>
                      <a:pt x="23" y="52"/>
                    </a:lnTo>
                    <a:lnTo>
                      <a:pt x="22" y="48"/>
                    </a:lnTo>
                    <a:lnTo>
                      <a:pt x="24" y="52"/>
                    </a:lnTo>
                    <a:lnTo>
                      <a:pt x="25" y="53"/>
                    </a:lnTo>
                    <a:lnTo>
                      <a:pt x="26" y="55"/>
                    </a:lnTo>
                    <a:lnTo>
                      <a:pt x="26" y="56"/>
                    </a:lnTo>
                    <a:lnTo>
                      <a:pt x="27" y="57"/>
                    </a:lnTo>
                    <a:lnTo>
                      <a:pt x="28" y="57"/>
                    </a:lnTo>
                    <a:lnTo>
                      <a:pt x="28" y="56"/>
                    </a:lnTo>
                    <a:lnTo>
                      <a:pt x="28" y="54"/>
                    </a:lnTo>
                    <a:lnTo>
                      <a:pt x="27" y="52"/>
                    </a:lnTo>
                    <a:lnTo>
                      <a:pt x="26" y="50"/>
                    </a:lnTo>
                    <a:lnTo>
                      <a:pt x="25" y="48"/>
                    </a:lnTo>
                    <a:lnTo>
                      <a:pt x="24" y="47"/>
                    </a:lnTo>
                    <a:lnTo>
                      <a:pt x="23" y="45"/>
                    </a:lnTo>
                    <a:lnTo>
                      <a:pt x="22" y="43"/>
                    </a:lnTo>
                    <a:lnTo>
                      <a:pt x="21" y="42"/>
                    </a:lnTo>
                    <a:lnTo>
                      <a:pt x="20" y="40"/>
                    </a:lnTo>
                    <a:lnTo>
                      <a:pt x="19" y="39"/>
                    </a:lnTo>
                    <a:lnTo>
                      <a:pt x="19" y="37"/>
                    </a:lnTo>
                    <a:lnTo>
                      <a:pt x="19" y="36"/>
                    </a:lnTo>
                    <a:lnTo>
                      <a:pt x="18" y="35"/>
                    </a:lnTo>
                    <a:lnTo>
                      <a:pt x="17" y="34"/>
                    </a:lnTo>
                    <a:lnTo>
                      <a:pt x="16" y="32"/>
                    </a:lnTo>
                    <a:lnTo>
                      <a:pt x="15" y="30"/>
                    </a:lnTo>
                    <a:lnTo>
                      <a:pt x="15" y="28"/>
                    </a:lnTo>
                    <a:lnTo>
                      <a:pt x="14" y="27"/>
                    </a:lnTo>
                    <a:lnTo>
                      <a:pt x="13" y="26"/>
                    </a:lnTo>
                    <a:lnTo>
                      <a:pt x="12" y="25"/>
                    </a:lnTo>
                    <a:lnTo>
                      <a:pt x="12" y="24"/>
                    </a:lnTo>
                    <a:lnTo>
                      <a:pt x="11" y="23"/>
                    </a:lnTo>
                    <a:lnTo>
                      <a:pt x="10" y="23"/>
                    </a:lnTo>
                    <a:lnTo>
                      <a:pt x="10" y="21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7" y="16"/>
                    </a:lnTo>
                    <a:lnTo>
                      <a:pt x="6" y="15"/>
                    </a:lnTo>
                    <a:lnTo>
                      <a:pt x="6" y="14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3" name="Freeform 56">
                <a:extLst>
                  <a:ext uri="{FF2B5EF4-FFF2-40B4-BE49-F238E27FC236}">
                    <a16:creationId xmlns:a16="http://schemas.microsoft.com/office/drawing/2014/main" id="{5205F369-9F2C-4A98-9621-8AB5E9D63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1" y="1397"/>
                <a:ext cx="2" cy="14"/>
              </a:xfrm>
              <a:custGeom>
                <a:avLst/>
                <a:gdLst>
                  <a:gd name="T0" fmla="*/ 2 w 2"/>
                  <a:gd name="T1" fmla="*/ 0 h 14"/>
                  <a:gd name="T2" fmla="*/ 2 w 2"/>
                  <a:gd name="T3" fmla="*/ 1 h 14"/>
                  <a:gd name="T4" fmla="*/ 2 w 2"/>
                  <a:gd name="T5" fmla="*/ 2 h 14"/>
                  <a:gd name="T6" fmla="*/ 2 w 2"/>
                  <a:gd name="T7" fmla="*/ 2 h 14"/>
                  <a:gd name="T8" fmla="*/ 1 w 2"/>
                  <a:gd name="T9" fmla="*/ 3 h 14"/>
                  <a:gd name="T10" fmla="*/ 1 w 2"/>
                  <a:gd name="T11" fmla="*/ 3 h 14"/>
                  <a:gd name="T12" fmla="*/ 1 w 2"/>
                  <a:gd name="T13" fmla="*/ 3 h 14"/>
                  <a:gd name="T14" fmla="*/ 2 w 2"/>
                  <a:gd name="T15" fmla="*/ 4 h 14"/>
                  <a:gd name="T16" fmla="*/ 2 w 2"/>
                  <a:gd name="T17" fmla="*/ 5 h 14"/>
                  <a:gd name="T18" fmla="*/ 2 w 2"/>
                  <a:gd name="T19" fmla="*/ 5 h 14"/>
                  <a:gd name="T20" fmla="*/ 2 w 2"/>
                  <a:gd name="T21" fmla="*/ 6 h 14"/>
                  <a:gd name="T22" fmla="*/ 1 w 2"/>
                  <a:gd name="T23" fmla="*/ 6 h 14"/>
                  <a:gd name="T24" fmla="*/ 1 w 2"/>
                  <a:gd name="T25" fmla="*/ 7 h 14"/>
                  <a:gd name="T26" fmla="*/ 1 w 2"/>
                  <a:gd name="T27" fmla="*/ 8 h 14"/>
                  <a:gd name="T28" fmla="*/ 0 w 2"/>
                  <a:gd name="T29" fmla="*/ 9 h 14"/>
                  <a:gd name="T30" fmla="*/ 0 w 2"/>
                  <a:gd name="T31" fmla="*/ 10 h 14"/>
                  <a:gd name="T32" fmla="*/ 1 w 2"/>
                  <a:gd name="T33" fmla="*/ 11 h 14"/>
                  <a:gd name="T34" fmla="*/ 1 w 2"/>
                  <a:gd name="T35" fmla="*/ 12 h 14"/>
                  <a:gd name="T36" fmla="*/ 1 w 2"/>
                  <a:gd name="T37" fmla="*/ 13 h 14"/>
                  <a:gd name="T38" fmla="*/ 1 w 2"/>
                  <a:gd name="T39" fmla="*/ 13 h 14"/>
                  <a:gd name="T40" fmla="*/ 0 w 2"/>
                  <a:gd name="T41" fmla="*/ 13 h 14"/>
                  <a:gd name="T42" fmla="*/ 0 w 2"/>
                  <a:gd name="T43" fmla="*/ 14 h 14"/>
                  <a:gd name="T44" fmla="*/ 0 w 2"/>
                  <a:gd name="T45" fmla="*/ 13 h 14"/>
                  <a:gd name="T46" fmla="*/ 0 w 2"/>
                  <a:gd name="T47" fmla="*/ 12 h 14"/>
                  <a:gd name="T48" fmla="*/ 0 w 2"/>
                  <a:gd name="T49" fmla="*/ 11 h 14"/>
                  <a:gd name="T50" fmla="*/ 0 w 2"/>
                  <a:gd name="T51" fmla="*/ 10 h 14"/>
                  <a:gd name="T52" fmla="*/ 0 w 2"/>
                  <a:gd name="T53" fmla="*/ 9 h 14"/>
                  <a:gd name="T54" fmla="*/ 0 w 2"/>
                  <a:gd name="T55" fmla="*/ 8 h 14"/>
                  <a:gd name="T56" fmla="*/ 0 w 2"/>
                  <a:gd name="T57" fmla="*/ 7 h 14"/>
                  <a:gd name="T58" fmla="*/ 0 w 2"/>
                  <a:gd name="T59" fmla="*/ 6 h 14"/>
                  <a:gd name="T60" fmla="*/ 0 w 2"/>
                  <a:gd name="T61" fmla="*/ 6 h 14"/>
                  <a:gd name="T62" fmla="*/ 1 w 2"/>
                  <a:gd name="T63" fmla="*/ 5 h 14"/>
                  <a:gd name="T64" fmla="*/ 1 w 2"/>
                  <a:gd name="T65" fmla="*/ 5 h 14"/>
                  <a:gd name="T66" fmla="*/ 1 w 2"/>
                  <a:gd name="T67" fmla="*/ 4 h 14"/>
                  <a:gd name="T68" fmla="*/ 2 w 2"/>
                  <a:gd name="T69" fmla="*/ 4 h 14"/>
                  <a:gd name="T70" fmla="*/ 1 w 2"/>
                  <a:gd name="T71" fmla="*/ 4 h 14"/>
                  <a:gd name="T72" fmla="*/ 1 w 2"/>
                  <a:gd name="T73" fmla="*/ 3 h 14"/>
                  <a:gd name="T74" fmla="*/ 0 w 2"/>
                  <a:gd name="T75" fmla="*/ 3 h 14"/>
                  <a:gd name="T76" fmla="*/ 1 w 2"/>
                  <a:gd name="T77" fmla="*/ 3 h 14"/>
                  <a:gd name="T78" fmla="*/ 1 w 2"/>
                  <a:gd name="T79" fmla="*/ 2 h 14"/>
                  <a:gd name="T80" fmla="*/ 2 w 2"/>
                  <a:gd name="T81" fmla="*/ 1 h 14"/>
                  <a:gd name="T82" fmla="*/ 2 w 2"/>
                  <a:gd name="T83" fmla="*/ 1 h 14"/>
                  <a:gd name="T84" fmla="*/ 2 w 2"/>
                  <a:gd name="T85" fmla="*/ 0 h 1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" h="14">
                    <a:moveTo>
                      <a:pt x="2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4" name="Freeform 57">
                <a:extLst>
                  <a:ext uri="{FF2B5EF4-FFF2-40B4-BE49-F238E27FC236}">
                    <a16:creationId xmlns:a16="http://schemas.microsoft.com/office/drawing/2014/main" id="{6BD73856-23B8-4D53-A56E-7E8884EF3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4" y="1429"/>
                <a:ext cx="4" cy="4"/>
              </a:xfrm>
              <a:custGeom>
                <a:avLst/>
                <a:gdLst>
                  <a:gd name="T0" fmla="*/ 1 w 4"/>
                  <a:gd name="T1" fmla="*/ 0 h 4"/>
                  <a:gd name="T2" fmla="*/ 2 w 4"/>
                  <a:gd name="T3" fmla="*/ 0 h 4"/>
                  <a:gd name="T4" fmla="*/ 2 w 4"/>
                  <a:gd name="T5" fmla="*/ 0 h 4"/>
                  <a:gd name="T6" fmla="*/ 3 w 4"/>
                  <a:gd name="T7" fmla="*/ 0 h 4"/>
                  <a:gd name="T8" fmla="*/ 3 w 4"/>
                  <a:gd name="T9" fmla="*/ 0 h 4"/>
                  <a:gd name="T10" fmla="*/ 4 w 4"/>
                  <a:gd name="T11" fmla="*/ 0 h 4"/>
                  <a:gd name="T12" fmla="*/ 4 w 4"/>
                  <a:gd name="T13" fmla="*/ 0 h 4"/>
                  <a:gd name="T14" fmla="*/ 4 w 4"/>
                  <a:gd name="T15" fmla="*/ 0 h 4"/>
                  <a:gd name="T16" fmla="*/ 4 w 4"/>
                  <a:gd name="T17" fmla="*/ 1 h 4"/>
                  <a:gd name="T18" fmla="*/ 4 w 4"/>
                  <a:gd name="T19" fmla="*/ 2 h 4"/>
                  <a:gd name="T20" fmla="*/ 3 w 4"/>
                  <a:gd name="T21" fmla="*/ 2 h 4"/>
                  <a:gd name="T22" fmla="*/ 3 w 4"/>
                  <a:gd name="T23" fmla="*/ 3 h 4"/>
                  <a:gd name="T24" fmla="*/ 2 w 4"/>
                  <a:gd name="T25" fmla="*/ 3 h 4"/>
                  <a:gd name="T26" fmla="*/ 2 w 4"/>
                  <a:gd name="T27" fmla="*/ 3 h 4"/>
                  <a:gd name="T28" fmla="*/ 1 w 4"/>
                  <a:gd name="T29" fmla="*/ 4 h 4"/>
                  <a:gd name="T30" fmla="*/ 1 w 4"/>
                  <a:gd name="T31" fmla="*/ 4 h 4"/>
                  <a:gd name="T32" fmla="*/ 0 w 4"/>
                  <a:gd name="T33" fmla="*/ 3 h 4"/>
                  <a:gd name="T34" fmla="*/ 1 w 4"/>
                  <a:gd name="T35" fmla="*/ 3 h 4"/>
                  <a:gd name="T36" fmla="*/ 1 w 4"/>
                  <a:gd name="T37" fmla="*/ 3 h 4"/>
                  <a:gd name="T38" fmla="*/ 2 w 4"/>
                  <a:gd name="T39" fmla="*/ 2 h 4"/>
                  <a:gd name="T40" fmla="*/ 2 w 4"/>
                  <a:gd name="T41" fmla="*/ 2 h 4"/>
                  <a:gd name="T42" fmla="*/ 2 w 4"/>
                  <a:gd name="T43" fmla="*/ 1 h 4"/>
                  <a:gd name="T44" fmla="*/ 1 w 4"/>
                  <a:gd name="T45" fmla="*/ 1 h 4"/>
                  <a:gd name="T46" fmla="*/ 1 w 4"/>
                  <a:gd name="T47" fmla="*/ 0 h 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" h="4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5" name="Freeform 58">
                <a:extLst>
                  <a:ext uri="{FF2B5EF4-FFF2-40B4-BE49-F238E27FC236}">
                    <a16:creationId xmlns:a16="http://schemas.microsoft.com/office/drawing/2014/main" id="{4B0297B5-A77E-45F6-8C2D-D7350B4815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9" y="1428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2 h 2"/>
                  <a:gd name="T4" fmla="*/ 2 w 7"/>
                  <a:gd name="T5" fmla="*/ 1 h 2"/>
                  <a:gd name="T6" fmla="*/ 3 w 7"/>
                  <a:gd name="T7" fmla="*/ 1 h 2"/>
                  <a:gd name="T8" fmla="*/ 3 w 7"/>
                  <a:gd name="T9" fmla="*/ 0 h 2"/>
                  <a:gd name="T10" fmla="*/ 4 w 7"/>
                  <a:gd name="T11" fmla="*/ 0 h 2"/>
                  <a:gd name="T12" fmla="*/ 4 w 7"/>
                  <a:gd name="T13" fmla="*/ 0 h 2"/>
                  <a:gd name="T14" fmla="*/ 5 w 7"/>
                  <a:gd name="T15" fmla="*/ 0 h 2"/>
                  <a:gd name="T16" fmla="*/ 5 w 7"/>
                  <a:gd name="T17" fmla="*/ 0 h 2"/>
                  <a:gd name="T18" fmla="*/ 6 w 7"/>
                  <a:gd name="T19" fmla="*/ 0 h 2"/>
                  <a:gd name="T20" fmla="*/ 6 w 7"/>
                  <a:gd name="T21" fmla="*/ 0 h 2"/>
                  <a:gd name="T22" fmla="*/ 6 w 7"/>
                  <a:gd name="T23" fmla="*/ 1 h 2"/>
                  <a:gd name="T24" fmla="*/ 7 w 7"/>
                  <a:gd name="T25" fmla="*/ 1 h 2"/>
                  <a:gd name="T26" fmla="*/ 6 w 7"/>
                  <a:gd name="T27" fmla="*/ 1 h 2"/>
                  <a:gd name="T28" fmla="*/ 5 w 7"/>
                  <a:gd name="T29" fmla="*/ 1 h 2"/>
                  <a:gd name="T30" fmla="*/ 5 w 7"/>
                  <a:gd name="T31" fmla="*/ 1 h 2"/>
                  <a:gd name="T32" fmla="*/ 4 w 7"/>
                  <a:gd name="T33" fmla="*/ 1 h 2"/>
                  <a:gd name="T34" fmla="*/ 3 w 7"/>
                  <a:gd name="T35" fmla="*/ 2 h 2"/>
                  <a:gd name="T36" fmla="*/ 2 w 7"/>
                  <a:gd name="T37" fmla="*/ 2 h 2"/>
                  <a:gd name="T38" fmla="*/ 1 w 7"/>
                  <a:gd name="T39" fmla="*/ 2 h 2"/>
                  <a:gd name="T40" fmla="*/ 0 w 7"/>
                  <a:gd name="T41" fmla="*/ 2 h 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6" name="Freeform 59">
                <a:extLst>
                  <a:ext uri="{FF2B5EF4-FFF2-40B4-BE49-F238E27FC236}">
                    <a16:creationId xmlns:a16="http://schemas.microsoft.com/office/drawing/2014/main" id="{899B00D6-F950-4C0D-8983-046FC79952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9" y="1430"/>
                <a:ext cx="8" cy="2"/>
              </a:xfrm>
              <a:custGeom>
                <a:avLst/>
                <a:gdLst>
                  <a:gd name="T0" fmla="*/ 0 w 8"/>
                  <a:gd name="T1" fmla="*/ 2 h 2"/>
                  <a:gd name="T2" fmla="*/ 1 w 8"/>
                  <a:gd name="T3" fmla="*/ 2 h 2"/>
                  <a:gd name="T4" fmla="*/ 2 w 8"/>
                  <a:gd name="T5" fmla="*/ 1 h 2"/>
                  <a:gd name="T6" fmla="*/ 3 w 8"/>
                  <a:gd name="T7" fmla="*/ 1 h 2"/>
                  <a:gd name="T8" fmla="*/ 4 w 8"/>
                  <a:gd name="T9" fmla="*/ 0 h 2"/>
                  <a:gd name="T10" fmla="*/ 5 w 8"/>
                  <a:gd name="T11" fmla="*/ 0 h 2"/>
                  <a:gd name="T12" fmla="*/ 6 w 8"/>
                  <a:gd name="T13" fmla="*/ 0 h 2"/>
                  <a:gd name="T14" fmla="*/ 7 w 8"/>
                  <a:gd name="T15" fmla="*/ 0 h 2"/>
                  <a:gd name="T16" fmla="*/ 7 w 8"/>
                  <a:gd name="T17" fmla="*/ 0 h 2"/>
                  <a:gd name="T18" fmla="*/ 8 w 8"/>
                  <a:gd name="T19" fmla="*/ 1 h 2"/>
                  <a:gd name="T20" fmla="*/ 7 w 8"/>
                  <a:gd name="T21" fmla="*/ 1 h 2"/>
                  <a:gd name="T22" fmla="*/ 7 w 8"/>
                  <a:gd name="T23" fmla="*/ 1 h 2"/>
                  <a:gd name="T24" fmla="*/ 6 w 8"/>
                  <a:gd name="T25" fmla="*/ 2 h 2"/>
                  <a:gd name="T26" fmla="*/ 5 w 8"/>
                  <a:gd name="T27" fmla="*/ 2 h 2"/>
                  <a:gd name="T28" fmla="*/ 4 w 8"/>
                  <a:gd name="T29" fmla="*/ 2 h 2"/>
                  <a:gd name="T30" fmla="*/ 3 w 8"/>
                  <a:gd name="T31" fmla="*/ 2 h 2"/>
                  <a:gd name="T32" fmla="*/ 0 w 8"/>
                  <a:gd name="T33" fmla="*/ 2 h 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8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7" name="Freeform 60">
                <a:extLst>
                  <a:ext uri="{FF2B5EF4-FFF2-40B4-BE49-F238E27FC236}">
                    <a16:creationId xmlns:a16="http://schemas.microsoft.com/office/drawing/2014/main" id="{15DC6934-33CE-4A86-BEA6-26F482013C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3" y="1370"/>
                <a:ext cx="15" cy="70"/>
              </a:xfrm>
              <a:custGeom>
                <a:avLst/>
                <a:gdLst>
                  <a:gd name="T0" fmla="*/ 1 w 15"/>
                  <a:gd name="T1" fmla="*/ 1 h 70"/>
                  <a:gd name="T2" fmla="*/ 2 w 15"/>
                  <a:gd name="T3" fmla="*/ 3 h 70"/>
                  <a:gd name="T4" fmla="*/ 1 w 15"/>
                  <a:gd name="T5" fmla="*/ 3 h 70"/>
                  <a:gd name="T6" fmla="*/ 0 w 15"/>
                  <a:gd name="T7" fmla="*/ 7 h 70"/>
                  <a:gd name="T8" fmla="*/ 0 w 15"/>
                  <a:gd name="T9" fmla="*/ 10 h 70"/>
                  <a:gd name="T10" fmla="*/ 0 w 15"/>
                  <a:gd name="T11" fmla="*/ 12 h 70"/>
                  <a:gd name="T12" fmla="*/ 1 w 15"/>
                  <a:gd name="T13" fmla="*/ 14 h 70"/>
                  <a:gd name="T14" fmla="*/ 2 w 15"/>
                  <a:gd name="T15" fmla="*/ 15 h 70"/>
                  <a:gd name="T16" fmla="*/ 2 w 15"/>
                  <a:gd name="T17" fmla="*/ 17 h 70"/>
                  <a:gd name="T18" fmla="*/ 1 w 15"/>
                  <a:gd name="T19" fmla="*/ 18 h 70"/>
                  <a:gd name="T20" fmla="*/ 1 w 15"/>
                  <a:gd name="T21" fmla="*/ 20 h 70"/>
                  <a:gd name="T22" fmla="*/ 0 w 15"/>
                  <a:gd name="T23" fmla="*/ 24 h 70"/>
                  <a:gd name="T24" fmla="*/ 0 w 15"/>
                  <a:gd name="T25" fmla="*/ 37 h 70"/>
                  <a:gd name="T26" fmla="*/ 1 w 15"/>
                  <a:gd name="T27" fmla="*/ 40 h 70"/>
                  <a:gd name="T28" fmla="*/ 1 w 15"/>
                  <a:gd name="T29" fmla="*/ 42 h 70"/>
                  <a:gd name="T30" fmla="*/ 2 w 15"/>
                  <a:gd name="T31" fmla="*/ 46 h 70"/>
                  <a:gd name="T32" fmla="*/ 2 w 15"/>
                  <a:gd name="T33" fmla="*/ 48 h 70"/>
                  <a:gd name="T34" fmla="*/ 3 w 15"/>
                  <a:gd name="T35" fmla="*/ 50 h 70"/>
                  <a:gd name="T36" fmla="*/ 3 w 15"/>
                  <a:gd name="T37" fmla="*/ 52 h 70"/>
                  <a:gd name="T38" fmla="*/ 4 w 15"/>
                  <a:gd name="T39" fmla="*/ 53 h 70"/>
                  <a:gd name="T40" fmla="*/ 5 w 15"/>
                  <a:gd name="T41" fmla="*/ 55 h 70"/>
                  <a:gd name="T42" fmla="*/ 6 w 15"/>
                  <a:gd name="T43" fmla="*/ 57 h 70"/>
                  <a:gd name="T44" fmla="*/ 6 w 15"/>
                  <a:gd name="T45" fmla="*/ 59 h 70"/>
                  <a:gd name="T46" fmla="*/ 5 w 15"/>
                  <a:gd name="T47" fmla="*/ 61 h 70"/>
                  <a:gd name="T48" fmla="*/ 4 w 15"/>
                  <a:gd name="T49" fmla="*/ 62 h 70"/>
                  <a:gd name="T50" fmla="*/ 4 w 15"/>
                  <a:gd name="T51" fmla="*/ 64 h 70"/>
                  <a:gd name="T52" fmla="*/ 2 w 15"/>
                  <a:gd name="T53" fmla="*/ 66 h 70"/>
                  <a:gd name="T54" fmla="*/ 1 w 15"/>
                  <a:gd name="T55" fmla="*/ 68 h 70"/>
                  <a:gd name="T56" fmla="*/ 1 w 15"/>
                  <a:gd name="T57" fmla="*/ 70 h 70"/>
                  <a:gd name="T58" fmla="*/ 12 w 15"/>
                  <a:gd name="T59" fmla="*/ 69 h 70"/>
                  <a:gd name="T60" fmla="*/ 12 w 15"/>
                  <a:gd name="T61" fmla="*/ 68 h 70"/>
                  <a:gd name="T62" fmla="*/ 13 w 15"/>
                  <a:gd name="T63" fmla="*/ 69 h 70"/>
                  <a:gd name="T64" fmla="*/ 13 w 15"/>
                  <a:gd name="T65" fmla="*/ 66 h 70"/>
                  <a:gd name="T66" fmla="*/ 14 w 15"/>
                  <a:gd name="T67" fmla="*/ 64 h 70"/>
                  <a:gd name="T68" fmla="*/ 14 w 15"/>
                  <a:gd name="T69" fmla="*/ 61 h 70"/>
                  <a:gd name="T70" fmla="*/ 12 w 15"/>
                  <a:gd name="T71" fmla="*/ 57 h 70"/>
                  <a:gd name="T72" fmla="*/ 10 w 15"/>
                  <a:gd name="T73" fmla="*/ 52 h 70"/>
                  <a:gd name="T74" fmla="*/ 9 w 15"/>
                  <a:gd name="T75" fmla="*/ 49 h 70"/>
                  <a:gd name="T76" fmla="*/ 9 w 15"/>
                  <a:gd name="T77" fmla="*/ 39 h 70"/>
                  <a:gd name="T78" fmla="*/ 9 w 15"/>
                  <a:gd name="T79" fmla="*/ 37 h 70"/>
                  <a:gd name="T80" fmla="*/ 9 w 15"/>
                  <a:gd name="T81" fmla="*/ 36 h 70"/>
                  <a:gd name="T82" fmla="*/ 8 w 15"/>
                  <a:gd name="T83" fmla="*/ 33 h 70"/>
                  <a:gd name="T84" fmla="*/ 7 w 15"/>
                  <a:gd name="T85" fmla="*/ 26 h 70"/>
                  <a:gd name="T86" fmla="*/ 6 w 15"/>
                  <a:gd name="T87" fmla="*/ 19 h 70"/>
                  <a:gd name="T88" fmla="*/ 7 w 15"/>
                  <a:gd name="T89" fmla="*/ 17 h 70"/>
                  <a:gd name="T90" fmla="*/ 6 w 15"/>
                  <a:gd name="T91" fmla="*/ 14 h 70"/>
                  <a:gd name="T92" fmla="*/ 6 w 15"/>
                  <a:gd name="T93" fmla="*/ 11 h 70"/>
                  <a:gd name="T94" fmla="*/ 3 w 15"/>
                  <a:gd name="T95" fmla="*/ 2 h 7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" h="70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1" y="20"/>
                    </a:lnTo>
                    <a:lnTo>
                      <a:pt x="1" y="21"/>
                    </a:lnTo>
                    <a:lnTo>
                      <a:pt x="0" y="24"/>
                    </a:lnTo>
                    <a:lnTo>
                      <a:pt x="0" y="32"/>
                    </a:lnTo>
                    <a:lnTo>
                      <a:pt x="0" y="37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1" y="41"/>
                    </a:lnTo>
                    <a:lnTo>
                      <a:pt x="1" y="42"/>
                    </a:lnTo>
                    <a:lnTo>
                      <a:pt x="1" y="44"/>
                    </a:lnTo>
                    <a:lnTo>
                      <a:pt x="2" y="46"/>
                    </a:lnTo>
                    <a:lnTo>
                      <a:pt x="2" y="47"/>
                    </a:lnTo>
                    <a:lnTo>
                      <a:pt x="2" y="48"/>
                    </a:lnTo>
                    <a:lnTo>
                      <a:pt x="2" y="49"/>
                    </a:lnTo>
                    <a:lnTo>
                      <a:pt x="3" y="50"/>
                    </a:lnTo>
                    <a:lnTo>
                      <a:pt x="3" y="52"/>
                    </a:lnTo>
                    <a:lnTo>
                      <a:pt x="4" y="52"/>
                    </a:lnTo>
                    <a:lnTo>
                      <a:pt x="4" y="53"/>
                    </a:lnTo>
                    <a:lnTo>
                      <a:pt x="4" y="54"/>
                    </a:lnTo>
                    <a:lnTo>
                      <a:pt x="5" y="55"/>
                    </a:lnTo>
                    <a:lnTo>
                      <a:pt x="6" y="56"/>
                    </a:lnTo>
                    <a:lnTo>
                      <a:pt x="6" y="57"/>
                    </a:lnTo>
                    <a:lnTo>
                      <a:pt x="6" y="58"/>
                    </a:lnTo>
                    <a:lnTo>
                      <a:pt x="6" y="59"/>
                    </a:lnTo>
                    <a:lnTo>
                      <a:pt x="6" y="60"/>
                    </a:lnTo>
                    <a:lnTo>
                      <a:pt x="5" y="61"/>
                    </a:lnTo>
                    <a:lnTo>
                      <a:pt x="4" y="62"/>
                    </a:lnTo>
                    <a:lnTo>
                      <a:pt x="4" y="63"/>
                    </a:lnTo>
                    <a:lnTo>
                      <a:pt x="4" y="64"/>
                    </a:lnTo>
                    <a:lnTo>
                      <a:pt x="3" y="65"/>
                    </a:lnTo>
                    <a:lnTo>
                      <a:pt x="2" y="66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1" y="69"/>
                    </a:lnTo>
                    <a:lnTo>
                      <a:pt x="1" y="70"/>
                    </a:lnTo>
                    <a:lnTo>
                      <a:pt x="13" y="70"/>
                    </a:lnTo>
                    <a:lnTo>
                      <a:pt x="12" y="69"/>
                    </a:lnTo>
                    <a:lnTo>
                      <a:pt x="12" y="68"/>
                    </a:lnTo>
                    <a:lnTo>
                      <a:pt x="13" y="69"/>
                    </a:lnTo>
                    <a:lnTo>
                      <a:pt x="14" y="67"/>
                    </a:lnTo>
                    <a:lnTo>
                      <a:pt x="13" y="66"/>
                    </a:lnTo>
                    <a:lnTo>
                      <a:pt x="14" y="65"/>
                    </a:lnTo>
                    <a:lnTo>
                      <a:pt x="14" y="64"/>
                    </a:lnTo>
                    <a:lnTo>
                      <a:pt x="15" y="63"/>
                    </a:lnTo>
                    <a:lnTo>
                      <a:pt x="14" y="61"/>
                    </a:lnTo>
                    <a:lnTo>
                      <a:pt x="14" y="59"/>
                    </a:lnTo>
                    <a:lnTo>
                      <a:pt x="12" y="57"/>
                    </a:lnTo>
                    <a:lnTo>
                      <a:pt x="12" y="55"/>
                    </a:lnTo>
                    <a:lnTo>
                      <a:pt x="10" y="52"/>
                    </a:lnTo>
                    <a:lnTo>
                      <a:pt x="10" y="50"/>
                    </a:lnTo>
                    <a:lnTo>
                      <a:pt x="9" y="49"/>
                    </a:lnTo>
                    <a:lnTo>
                      <a:pt x="9" y="46"/>
                    </a:lnTo>
                    <a:lnTo>
                      <a:pt x="9" y="39"/>
                    </a:lnTo>
                    <a:lnTo>
                      <a:pt x="8" y="38"/>
                    </a:lnTo>
                    <a:lnTo>
                      <a:pt x="9" y="37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9" y="34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7" y="26"/>
                    </a:lnTo>
                    <a:lnTo>
                      <a:pt x="7" y="21"/>
                    </a:lnTo>
                    <a:lnTo>
                      <a:pt x="6" y="19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6" y="16"/>
                    </a:lnTo>
                    <a:lnTo>
                      <a:pt x="6" y="14"/>
                    </a:lnTo>
                    <a:lnTo>
                      <a:pt x="6" y="13"/>
                    </a:lnTo>
                    <a:lnTo>
                      <a:pt x="6" y="11"/>
                    </a:lnTo>
                    <a:lnTo>
                      <a:pt x="7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28" name="Oval 61">
                <a:extLst>
                  <a:ext uri="{FF2B5EF4-FFF2-40B4-BE49-F238E27FC236}">
                    <a16:creationId xmlns:a16="http://schemas.microsoft.com/office/drawing/2014/main" id="{D41F57FE-05F9-44A6-9CA9-2D93F873F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4" y="1385"/>
                <a:ext cx="1" cy="1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229" name="Oval 62">
                <a:extLst>
                  <a:ext uri="{FF2B5EF4-FFF2-40B4-BE49-F238E27FC236}">
                    <a16:creationId xmlns:a16="http://schemas.microsoft.com/office/drawing/2014/main" id="{44FB2754-7489-4604-8B48-C6B33CBD3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4" y="1385"/>
                <a:ext cx="1" cy="1"/>
              </a:xfrm>
              <a:prstGeom prst="ellipse">
                <a:avLst/>
              </a:pr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230" name="Freeform 63">
                <a:extLst>
                  <a:ext uri="{FF2B5EF4-FFF2-40B4-BE49-F238E27FC236}">
                    <a16:creationId xmlns:a16="http://schemas.microsoft.com/office/drawing/2014/main" id="{FEE27012-9F36-43CD-8FAD-89BBF62E1D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0" y="1366"/>
                <a:ext cx="14" cy="74"/>
              </a:xfrm>
              <a:custGeom>
                <a:avLst/>
                <a:gdLst>
                  <a:gd name="T0" fmla="*/ 10 w 14"/>
                  <a:gd name="T1" fmla="*/ 0 h 74"/>
                  <a:gd name="T2" fmla="*/ 11 w 14"/>
                  <a:gd name="T3" fmla="*/ 1 h 74"/>
                  <a:gd name="T4" fmla="*/ 12 w 14"/>
                  <a:gd name="T5" fmla="*/ 2 h 74"/>
                  <a:gd name="T6" fmla="*/ 13 w 14"/>
                  <a:gd name="T7" fmla="*/ 4 h 74"/>
                  <a:gd name="T8" fmla="*/ 14 w 14"/>
                  <a:gd name="T9" fmla="*/ 6 h 74"/>
                  <a:gd name="T10" fmla="*/ 14 w 14"/>
                  <a:gd name="T11" fmla="*/ 10 h 74"/>
                  <a:gd name="T12" fmla="*/ 13 w 14"/>
                  <a:gd name="T13" fmla="*/ 12 h 74"/>
                  <a:gd name="T14" fmla="*/ 12 w 14"/>
                  <a:gd name="T15" fmla="*/ 13 h 74"/>
                  <a:gd name="T16" fmla="*/ 13 w 14"/>
                  <a:gd name="T17" fmla="*/ 15 h 74"/>
                  <a:gd name="T18" fmla="*/ 13 w 14"/>
                  <a:gd name="T19" fmla="*/ 20 h 74"/>
                  <a:gd name="T20" fmla="*/ 13 w 14"/>
                  <a:gd name="T21" fmla="*/ 25 h 74"/>
                  <a:gd name="T22" fmla="*/ 14 w 14"/>
                  <a:gd name="T23" fmla="*/ 30 h 74"/>
                  <a:gd name="T24" fmla="*/ 14 w 14"/>
                  <a:gd name="T25" fmla="*/ 35 h 74"/>
                  <a:gd name="T26" fmla="*/ 13 w 14"/>
                  <a:gd name="T27" fmla="*/ 39 h 74"/>
                  <a:gd name="T28" fmla="*/ 13 w 14"/>
                  <a:gd name="T29" fmla="*/ 44 h 74"/>
                  <a:gd name="T30" fmla="*/ 13 w 14"/>
                  <a:gd name="T31" fmla="*/ 49 h 74"/>
                  <a:gd name="T32" fmla="*/ 13 w 14"/>
                  <a:gd name="T33" fmla="*/ 56 h 74"/>
                  <a:gd name="T34" fmla="*/ 13 w 14"/>
                  <a:gd name="T35" fmla="*/ 61 h 74"/>
                  <a:gd name="T36" fmla="*/ 13 w 14"/>
                  <a:gd name="T37" fmla="*/ 67 h 74"/>
                  <a:gd name="T38" fmla="*/ 13 w 14"/>
                  <a:gd name="T39" fmla="*/ 72 h 74"/>
                  <a:gd name="T40" fmla="*/ 0 w 14"/>
                  <a:gd name="T41" fmla="*/ 74 h 74"/>
                  <a:gd name="T42" fmla="*/ 0 w 14"/>
                  <a:gd name="T43" fmla="*/ 68 h 74"/>
                  <a:gd name="T44" fmla="*/ 1 w 14"/>
                  <a:gd name="T45" fmla="*/ 63 h 74"/>
                  <a:gd name="T46" fmla="*/ 1 w 14"/>
                  <a:gd name="T47" fmla="*/ 57 h 74"/>
                  <a:gd name="T48" fmla="*/ 1 w 14"/>
                  <a:gd name="T49" fmla="*/ 50 h 74"/>
                  <a:gd name="T50" fmla="*/ 1 w 14"/>
                  <a:gd name="T51" fmla="*/ 45 h 74"/>
                  <a:gd name="T52" fmla="*/ 2 w 14"/>
                  <a:gd name="T53" fmla="*/ 41 h 74"/>
                  <a:gd name="T54" fmla="*/ 2 w 14"/>
                  <a:gd name="T55" fmla="*/ 35 h 74"/>
                  <a:gd name="T56" fmla="*/ 3 w 14"/>
                  <a:gd name="T57" fmla="*/ 31 h 74"/>
                  <a:gd name="T58" fmla="*/ 4 w 14"/>
                  <a:gd name="T59" fmla="*/ 26 h 74"/>
                  <a:gd name="T60" fmla="*/ 5 w 14"/>
                  <a:gd name="T61" fmla="*/ 20 h 74"/>
                  <a:gd name="T62" fmla="*/ 5 w 14"/>
                  <a:gd name="T63" fmla="*/ 15 h 74"/>
                  <a:gd name="T64" fmla="*/ 6 w 14"/>
                  <a:gd name="T65" fmla="*/ 13 h 74"/>
                  <a:gd name="T66" fmla="*/ 6 w 14"/>
                  <a:gd name="T67" fmla="*/ 12 h 74"/>
                  <a:gd name="T68" fmla="*/ 6 w 14"/>
                  <a:gd name="T69" fmla="*/ 8 h 74"/>
                  <a:gd name="T70" fmla="*/ 7 w 14"/>
                  <a:gd name="T71" fmla="*/ 4 h 74"/>
                  <a:gd name="T72" fmla="*/ 9 w 14"/>
                  <a:gd name="T73" fmla="*/ 1 h 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4" h="74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6"/>
                    </a:lnTo>
                    <a:lnTo>
                      <a:pt x="14" y="8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3" y="13"/>
                    </a:lnTo>
                    <a:lnTo>
                      <a:pt x="12" y="13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7"/>
                    </a:lnTo>
                    <a:lnTo>
                      <a:pt x="13" y="20"/>
                    </a:lnTo>
                    <a:lnTo>
                      <a:pt x="13" y="23"/>
                    </a:lnTo>
                    <a:lnTo>
                      <a:pt x="13" y="25"/>
                    </a:lnTo>
                    <a:lnTo>
                      <a:pt x="14" y="28"/>
                    </a:lnTo>
                    <a:lnTo>
                      <a:pt x="14" y="30"/>
                    </a:lnTo>
                    <a:lnTo>
                      <a:pt x="14" y="33"/>
                    </a:lnTo>
                    <a:lnTo>
                      <a:pt x="14" y="35"/>
                    </a:lnTo>
                    <a:lnTo>
                      <a:pt x="14" y="37"/>
                    </a:lnTo>
                    <a:lnTo>
                      <a:pt x="13" y="39"/>
                    </a:lnTo>
                    <a:lnTo>
                      <a:pt x="13" y="41"/>
                    </a:lnTo>
                    <a:lnTo>
                      <a:pt x="13" y="44"/>
                    </a:lnTo>
                    <a:lnTo>
                      <a:pt x="13" y="46"/>
                    </a:lnTo>
                    <a:lnTo>
                      <a:pt x="13" y="49"/>
                    </a:lnTo>
                    <a:lnTo>
                      <a:pt x="13" y="52"/>
                    </a:lnTo>
                    <a:lnTo>
                      <a:pt x="13" y="56"/>
                    </a:lnTo>
                    <a:lnTo>
                      <a:pt x="13" y="58"/>
                    </a:lnTo>
                    <a:lnTo>
                      <a:pt x="13" y="61"/>
                    </a:lnTo>
                    <a:lnTo>
                      <a:pt x="13" y="64"/>
                    </a:lnTo>
                    <a:lnTo>
                      <a:pt x="13" y="67"/>
                    </a:lnTo>
                    <a:lnTo>
                      <a:pt x="13" y="70"/>
                    </a:lnTo>
                    <a:lnTo>
                      <a:pt x="13" y="72"/>
                    </a:lnTo>
                    <a:lnTo>
                      <a:pt x="13" y="74"/>
                    </a:lnTo>
                    <a:lnTo>
                      <a:pt x="0" y="74"/>
                    </a:lnTo>
                    <a:lnTo>
                      <a:pt x="0" y="71"/>
                    </a:lnTo>
                    <a:lnTo>
                      <a:pt x="0" y="68"/>
                    </a:lnTo>
                    <a:lnTo>
                      <a:pt x="1" y="65"/>
                    </a:lnTo>
                    <a:lnTo>
                      <a:pt x="1" y="63"/>
                    </a:lnTo>
                    <a:lnTo>
                      <a:pt x="0" y="60"/>
                    </a:lnTo>
                    <a:lnTo>
                      <a:pt x="1" y="57"/>
                    </a:lnTo>
                    <a:lnTo>
                      <a:pt x="1" y="54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1" y="45"/>
                    </a:lnTo>
                    <a:lnTo>
                      <a:pt x="2" y="43"/>
                    </a:lnTo>
                    <a:lnTo>
                      <a:pt x="2" y="41"/>
                    </a:lnTo>
                    <a:lnTo>
                      <a:pt x="2" y="38"/>
                    </a:lnTo>
                    <a:lnTo>
                      <a:pt x="2" y="35"/>
                    </a:lnTo>
                    <a:lnTo>
                      <a:pt x="3" y="33"/>
                    </a:lnTo>
                    <a:lnTo>
                      <a:pt x="3" y="31"/>
                    </a:lnTo>
                    <a:lnTo>
                      <a:pt x="3" y="28"/>
                    </a:lnTo>
                    <a:lnTo>
                      <a:pt x="4" y="26"/>
                    </a:lnTo>
                    <a:lnTo>
                      <a:pt x="4" y="23"/>
                    </a:lnTo>
                    <a:lnTo>
                      <a:pt x="5" y="20"/>
                    </a:lnTo>
                    <a:lnTo>
                      <a:pt x="5" y="18"/>
                    </a:lnTo>
                    <a:lnTo>
                      <a:pt x="5" y="15"/>
                    </a:lnTo>
                    <a:lnTo>
                      <a:pt x="6" y="13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6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9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D2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1" name="Freeform 64">
                <a:extLst>
                  <a:ext uri="{FF2B5EF4-FFF2-40B4-BE49-F238E27FC236}">
                    <a16:creationId xmlns:a16="http://schemas.microsoft.com/office/drawing/2014/main" id="{DC3C748D-0C9C-476B-B48F-6B4D5CE37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6" y="1368"/>
                <a:ext cx="7" cy="7"/>
              </a:xfrm>
              <a:custGeom>
                <a:avLst/>
                <a:gdLst>
                  <a:gd name="T0" fmla="*/ 0 w 7"/>
                  <a:gd name="T1" fmla="*/ 7 h 7"/>
                  <a:gd name="T2" fmla="*/ 1 w 7"/>
                  <a:gd name="T3" fmla="*/ 6 h 7"/>
                  <a:gd name="T4" fmla="*/ 2 w 7"/>
                  <a:gd name="T5" fmla="*/ 5 h 7"/>
                  <a:gd name="T6" fmla="*/ 3 w 7"/>
                  <a:gd name="T7" fmla="*/ 4 h 7"/>
                  <a:gd name="T8" fmla="*/ 4 w 7"/>
                  <a:gd name="T9" fmla="*/ 3 h 7"/>
                  <a:gd name="T10" fmla="*/ 5 w 7"/>
                  <a:gd name="T11" fmla="*/ 2 h 7"/>
                  <a:gd name="T12" fmla="*/ 6 w 7"/>
                  <a:gd name="T13" fmla="*/ 2 h 7"/>
                  <a:gd name="T14" fmla="*/ 7 w 7"/>
                  <a:gd name="T15" fmla="*/ 2 h 7"/>
                  <a:gd name="T16" fmla="*/ 7 w 7"/>
                  <a:gd name="T17" fmla="*/ 1 h 7"/>
                  <a:gd name="T18" fmla="*/ 6 w 7"/>
                  <a:gd name="T19" fmla="*/ 0 h 7"/>
                  <a:gd name="T20" fmla="*/ 5 w 7"/>
                  <a:gd name="T21" fmla="*/ 1 h 7"/>
                  <a:gd name="T22" fmla="*/ 4 w 7"/>
                  <a:gd name="T23" fmla="*/ 2 h 7"/>
                  <a:gd name="T24" fmla="*/ 3 w 7"/>
                  <a:gd name="T25" fmla="*/ 2 h 7"/>
                  <a:gd name="T26" fmla="*/ 2 w 7"/>
                  <a:gd name="T27" fmla="*/ 2 h 7"/>
                  <a:gd name="T28" fmla="*/ 2 w 7"/>
                  <a:gd name="T29" fmla="*/ 3 h 7"/>
                  <a:gd name="T30" fmla="*/ 1 w 7"/>
                  <a:gd name="T31" fmla="*/ 5 h 7"/>
                  <a:gd name="T32" fmla="*/ 0 w 7"/>
                  <a:gd name="T33" fmla="*/ 5 h 7"/>
                  <a:gd name="T34" fmla="*/ 0 w 7"/>
                  <a:gd name="T35" fmla="*/ 6 h 7"/>
                  <a:gd name="T36" fmla="*/ 0 w 7"/>
                  <a:gd name="T37" fmla="*/ 7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" h="7">
                    <a:moveTo>
                      <a:pt x="0" y="7"/>
                    </a:moveTo>
                    <a:lnTo>
                      <a:pt x="1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2" name="Freeform 65">
                <a:extLst>
                  <a:ext uri="{FF2B5EF4-FFF2-40B4-BE49-F238E27FC236}">
                    <a16:creationId xmlns:a16="http://schemas.microsoft.com/office/drawing/2014/main" id="{AA07021F-D262-41B5-B217-F33B9D637C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7" y="1369"/>
                <a:ext cx="7" cy="10"/>
              </a:xfrm>
              <a:custGeom>
                <a:avLst/>
                <a:gdLst>
                  <a:gd name="T0" fmla="*/ 7 w 7"/>
                  <a:gd name="T1" fmla="*/ 2 h 10"/>
                  <a:gd name="T2" fmla="*/ 7 w 7"/>
                  <a:gd name="T3" fmla="*/ 3 h 10"/>
                  <a:gd name="T4" fmla="*/ 7 w 7"/>
                  <a:gd name="T5" fmla="*/ 3 h 10"/>
                  <a:gd name="T6" fmla="*/ 6 w 7"/>
                  <a:gd name="T7" fmla="*/ 4 h 10"/>
                  <a:gd name="T8" fmla="*/ 5 w 7"/>
                  <a:gd name="T9" fmla="*/ 5 h 10"/>
                  <a:gd name="T10" fmla="*/ 5 w 7"/>
                  <a:gd name="T11" fmla="*/ 5 h 10"/>
                  <a:gd name="T12" fmla="*/ 4 w 7"/>
                  <a:gd name="T13" fmla="*/ 7 h 10"/>
                  <a:gd name="T14" fmla="*/ 4 w 7"/>
                  <a:gd name="T15" fmla="*/ 7 h 10"/>
                  <a:gd name="T16" fmla="*/ 4 w 7"/>
                  <a:gd name="T17" fmla="*/ 8 h 10"/>
                  <a:gd name="T18" fmla="*/ 3 w 7"/>
                  <a:gd name="T19" fmla="*/ 9 h 10"/>
                  <a:gd name="T20" fmla="*/ 3 w 7"/>
                  <a:gd name="T21" fmla="*/ 10 h 10"/>
                  <a:gd name="T22" fmla="*/ 2 w 7"/>
                  <a:gd name="T23" fmla="*/ 10 h 10"/>
                  <a:gd name="T24" fmla="*/ 1 w 7"/>
                  <a:gd name="T25" fmla="*/ 10 h 10"/>
                  <a:gd name="T26" fmla="*/ 0 w 7"/>
                  <a:gd name="T27" fmla="*/ 10 h 10"/>
                  <a:gd name="T28" fmla="*/ 0 w 7"/>
                  <a:gd name="T29" fmla="*/ 9 h 10"/>
                  <a:gd name="T30" fmla="*/ 0 w 7"/>
                  <a:gd name="T31" fmla="*/ 9 h 10"/>
                  <a:gd name="T32" fmla="*/ 1 w 7"/>
                  <a:gd name="T33" fmla="*/ 9 h 10"/>
                  <a:gd name="T34" fmla="*/ 2 w 7"/>
                  <a:gd name="T35" fmla="*/ 9 h 10"/>
                  <a:gd name="T36" fmla="*/ 2 w 7"/>
                  <a:gd name="T37" fmla="*/ 8 h 10"/>
                  <a:gd name="T38" fmla="*/ 2 w 7"/>
                  <a:gd name="T39" fmla="*/ 6 h 10"/>
                  <a:gd name="T40" fmla="*/ 3 w 7"/>
                  <a:gd name="T41" fmla="*/ 5 h 10"/>
                  <a:gd name="T42" fmla="*/ 3 w 7"/>
                  <a:gd name="T43" fmla="*/ 5 h 10"/>
                  <a:gd name="T44" fmla="*/ 4 w 7"/>
                  <a:gd name="T45" fmla="*/ 4 h 10"/>
                  <a:gd name="T46" fmla="*/ 4 w 7"/>
                  <a:gd name="T47" fmla="*/ 3 h 10"/>
                  <a:gd name="T48" fmla="*/ 4 w 7"/>
                  <a:gd name="T49" fmla="*/ 2 h 10"/>
                  <a:gd name="T50" fmla="*/ 4 w 7"/>
                  <a:gd name="T51" fmla="*/ 2 h 10"/>
                  <a:gd name="T52" fmla="*/ 5 w 7"/>
                  <a:gd name="T53" fmla="*/ 1 h 10"/>
                  <a:gd name="T54" fmla="*/ 6 w 7"/>
                  <a:gd name="T55" fmla="*/ 0 h 10"/>
                  <a:gd name="T56" fmla="*/ 7 w 7"/>
                  <a:gd name="T57" fmla="*/ 2 h 1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" h="10">
                    <a:moveTo>
                      <a:pt x="7" y="2"/>
                    </a:moveTo>
                    <a:lnTo>
                      <a:pt x="7" y="3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1" y="10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1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3" name="Freeform 66">
                <a:extLst>
                  <a:ext uri="{FF2B5EF4-FFF2-40B4-BE49-F238E27FC236}">
                    <a16:creationId xmlns:a16="http://schemas.microsoft.com/office/drawing/2014/main" id="{B99BD136-90B9-484F-8C49-7058DC8B50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0" y="137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1 h 4"/>
                  <a:gd name="T4" fmla="*/ 4 w 4"/>
                  <a:gd name="T5" fmla="*/ 2 h 4"/>
                  <a:gd name="T6" fmla="*/ 3 w 4"/>
                  <a:gd name="T7" fmla="*/ 3 h 4"/>
                  <a:gd name="T8" fmla="*/ 2 w 4"/>
                  <a:gd name="T9" fmla="*/ 3 h 4"/>
                  <a:gd name="T10" fmla="*/ 2 w 4"/>
                  <a:gd name="T11" fmla="*/ 4 h 4"/>
                  <a:gd name="T12" fmla="*/ 1 w 4"/>
                  <a:gd name="T13" fmla="*/ 4 h 4"/>
                  <a:gd name="T14" fmla="*/ 0 w 4"/>
                  <a:gd name="T15" fmla="*/ 4 h 4"/>
                  <a:gd name="T16" fmla="*/ 1 w 4"/>
                  <a:gd name="T17" fmla="*/ 3 h 4"/>
                  <a:gd name="T18" fmla="*/ 2 w 4"/>
                  <a:gd name="T19" fmla="*/ 2 h 4"/>
                  <a:gd name="T20" fmla="*/ 3 w 4"/>
                  <a:gd name="T21" fmla="*/ 1 h 4"/>
                  <a:gd name="T22" fmla="*/ 3 w 4"/>
                  <a:gd name="T23" fmla="*/ 1 h 4"/>
                  <a:gd name="T24" fmla="*/ 4 w 4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1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4" name="Freeform 67">
                <a:extLst>
                  <a:ext uri="{FF2B5EF4-FFF2-40B4-BE49-F238E27FC236}">
                    <a16:creationId xmlns:a16="http://schemas.microsoft.com/office/drawing/2014/main" id="{DB9363AD-C424-41BB-8665-530D1166CD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8" y="1379"/>
                <a:ext cx="5" cy="12"/>
              </a:xfrm>
              <a:custGeom>
                <a:avLst/>
                <a:gdLst>
                  <a:gd name="T0" fmla="*/ 0 w 5"/>
                  <a:gd name="T1" fmla="*/ 0 h 12"/>
                  <a:gd name="T2" fmla="*/ 1 w 5"/>
                  <a:gd name="T3" fmla="*/ 0 h 12"/>
                  <a:gd name="T4" fmla="*/ 2 w 5"/>
                  <a:gd name="T5" fmla="*/ 0 h 12"/>
                  <a:gd name="T6" fmla="*/ 2 w 5"/>
                  <a:gd name="T7" fmla="*/ 0 h 12"/>
                  <a:gd name="T8" fmla="*/ 3 w 5"/>
                  <a:gd name="T9" fmla="*/ 0 h 12"/>
                  <a:gd name="T10" fmla="*/ 3 w 5"/>
                  <a:gd name="T11" fmla="*/ 1 h 12"/>
                  <a:gd name="T12" fmla="*/ 4 w 5"/>
                  <a:gd name="T13" fmla="*/ 1 h 12"/>
                  <a:gd name="T14" fmla="*/ 4 w 5"/>
                  <a:gd name="T15" fmla="*/ 2 h 12"/>
                  <a:gd name="T16" fmla="*/ 5 w 5"/>
                  <a:gd name="T17" fmla="*/ 5 h 12"/>
                  <a:gd name="T18" fmla="*/ 5 w 5"/>
                  <a:gd name="T19" fmla="*/ 7 h 12"/>
                  <a:gd name="T20" fmla="*/ 5 w 5"/>
                  <a:gd name="T21" fmla="*/ 8 h 12"/>
                  <a:gd name="T22" fmla="*/ 5 w 5"/>
                  <a:gd name="T23" fmla="*/ 10 h 12"/>
                  <a:gd name="T24" fmla="*/ 5 w 5"/>
                  <a:gd name="T25" fmla="*/ 12 h 12"/>
                  <a:gd name="T26" fmla="*/ 5 w 5"/>
                  <a:gd name="T27" fmla="*/ 10 h 12"/>
                  <a:gd name="T28" fmla="*/ 4 w 5"/>
                  <a:gd name="T29" fmla="*/ 9 h 12"/>
                  <a:gd name="T30" fmla="*/ 3 w 5"/>
                  <a:gd name="T31" fmla="*/ 7 h 12"/>
                  <a:gd name="T32" fmla="*/ 3 w 5"/>
                  <a:gd name="T33" fmla="*/ 6 h 12"/>
                  <a:gd name="T34" fmla="*/ 2 w 5"/>
                  <a:gd name="T35" fmla="*/ 5 h 12"/>
                  <a:gd name="T36" fmla="*/ 2 w 5"/>
                  <a:gd name="T37" fmla="*/ 4 h 12"/>
                  <a:gd name="T38" fmla="*/ 1 w 5"/>
                  <a:gd name="T39" fmla="*/ 4 h 12"/>
                  <a:gd name="T40" fmla="*/ 1 w 5"/>
                  <a:gd name="T41" fmla="*/ 3 h 12"/>
                  <a:gd name="T42" fmla="*/ 0 w 5"/>
                  <a:gd name="T43" fmla="*/ 3 h 12"/>
                  <a:gd name="T44" fmla="*/ 0 w 5"/>
                  <a:gd name="T45" fmla="*/ 2 h 12"/>
                  <a:gd name="T46" fmla="*/ 0 w 5"/>
                  <a:gd name="T47" fmla="*/ 1 h 12"/>
                  <a:gd name="T48" fmla="*/ 0 w 5"/>
                  <a:gd name="T49" fmla="*/ 0 h 1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" h="12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5" name="Freeform 68">
                <a:extLst>
                  <a:ext uri="{FF2B5EF4-FFF2-40B4-BE49-F238E27FC236}">
                    <a16:creationId xmlns:a16="http://schemas.microsoft.com/office/drawing/2014/main" id="{1C6DE0D3-41A5-49DB-857F-D8CD15F7D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4" y="1384"/>
                <a:ext cx="10" cy="18"/>
              </a:xfrm>
              <a:custGeom>
                <a:avLst/>
                <a:gdLst>
                  <a:gd name="T0" fmla="*/ 1 w 10"/>
                  <a:gd name="T1" fmla="*/ 0 h 18"/>
                  <a:gd name="T2" fmla="*/ 1 w 10"/>
                  <a:gd name="T3" fmla="*/ 1 h 18"/>
                  <a:gd name="T4" fmla="*/ 2 w 10"/>
                  <a:gd name="T5" fmla="*/ 2 h 18"/>
                  <a:gd name="T6" fmla="*/ 3 w 10"/>
                  <a:gd name="T7" fmla="*/ 3 h 18"/>
                  <a:gd name="T8" fmla="*/ 4 w 10"/>
                  <a:gd name="T9" fmla="*/ 4 h 18"/>
                  <a:gd name="T10" fmla="*/ 5 w 10"/>
                  <a:gd name="T11" fmla="*/ 6 h 18"/>
                  <a:gd name="T12" fmla="*/ 7 w 10"/>
                  <a:gd name="T13" fmla="*/ 8 h 18"/>
                  <a:gd name="T14" fmla="*/ 7 w 10"/>
                  <a:gd name="T15" fmla="*/ 9 h 18"/>
                  <a:gd name="T16" fmla="*/ 8 w 10"/>
                  <a:gd name="T17" fmla="*/ 10 h 18"/>
                  <a:gd name="T18" fmla="*/ 8 w 10"/>
                  <a:gd name="T19" fmla="*/ 10 h 18"/>
                  <a:gd name="T20" fmla="*/ 9 w 10"/>
                  <a:gd name="T21" fmla="*/ 11 h 18"/>
                  <a:gd name="T22" fmla="*/ 10 w 10"/>
                  <a:gd name="T23" fmla="*/ 12 h 18"/>
                  <a:gd name="T24" fmla="*/ 10 w 10"/>
                  <a:gd name="T25" fmla="*/ 13 h 18"/>
                  <a:gd name="T26" fmla="*/ 10 w 10"/>
                  <a:gd name="T27" fmla="*/ 15 h 18"/>
                  <a:gd name="T28" fmla="*/ 10 w 10"/>
                  <a:gd name="T29" fmla="*/ 18 h 18"/>
                  <a:gd name="T30" fmla="*/ 9 w 10"/>
                  <a:gd name="T31" fmla="*/ 17 h 18"/>
                  <a:gd name="T32" fmla="*/ 7 w 10"/>
                  <a:gd name="T33" fmla="*/ 16 h 18"/>
                  <a:gd name="T34" fmla="*/ 6 w 10"/>
                  <a:gd name="T35" fmla="*/ 16 h 18"/>
                  <a:gd name="T36" fmla="*/ 5 w 10"/>
                  <a:gd name="T37" fmla="*/ 15 h 18"/>
                  <a:gd name="T38" fmla="*/ 5 w 10"/>
                  <a:gd name="T39" fmla="*/ 14 h 18"/>
                  <a:gd name="T40" fmla="*/ 4 w 10"/>
                  <a:gd name="T41" fmla="*/ 12 h 18"/>
                  <a:gd name="T42" fmla="*/ 3 w 10"/>
                  <a:gd name="T43" fmla="*/ 11 h 18"/>
                  <a:gd name="T44" fmla="*/ 2 w 10"/>
                  <a:gd name="T45" fmla="*/ 10 h 18"/>
                  <a:gd name="T46" fmla="*/ 2 w 10"/>
                  <a:gd name="T47" fmla="*/ 9 h 18"/>
                  <a:gd name="T48" fmla="*/ 1 w 10"/>
                  <a:gd name="T49" fmla="*/ 8 h 18"/>
                  <a:gd name="T50" fmla="*/ 1 w 10"/>
                  <a:gd name="T51" fmla="*/ 6 h 18"/>
                  <a:gd name="T52" fmla="*/ 0 w 10"/>
                  <a:gd name="T53" fmla="*/ 5 h 18"/>
                  <a:gd name="T54" fmla="*/ 0 w 10"/>
                  <a:gd name="T55" fmla="*/ 4 h 18"/>
                  <a:gd name="T56" fmla="*/ 0 w 10"/>
                  <a:gd name="T57" fmla="*/ 3 h 18"/>
                  <a:gd name="T58" fmla="*/ 1 w 10"/>
                  <a:gd name="T59" fmla="*/ 2 h 18"/>
                  <a:gd name="T60" fmla="*/ 1 w 10"/>
                  <a:gd name="T61" fmla="*/ 1 h 18"/>
                  <a:gd name="T62" fmla="*/ 1 w 10"/>
                  <a:gd name="T63" fmla="*/ 0 h 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8">
                    <a:moveTo>
                      <a:pt x="1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5" y="6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10" y="15"/>
                    </a:lnTo>
                    <a:lnTo>
                      <a:pt x="10" y="18"/>
                    </a:lnTo>
                    <a:lnTo>
                      <a:pt x="9" y="1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4" y="12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6" name="Freeform 69">
                <a:extLst>
                  <a:ext uri="{FF2B5EF4-FFF2-40B4-BE49-F238E27FC236}">
                    <a16:creationId xmlns:a16="http://schemas.microsoft.com/office/drawing/2014/main" id="{035CE58F-E0BE-41CF-93CD-DE3386E93B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3" y="1393"/>
                <a:ext cx="10" cy="25"/>
              </a:xfrm>
              <a:custGeom>
                <a:avLst/>
                <a:gdLst>
                  <a:gd name="T0" fmla="*/ 1 w 10"/>
                  <a:gd name="T1" fmla="*/ 0 h 25"/>
                  <a:gd name="T2" fmla="*/ 0 w 10"/>
                  <a:gd name="T3" fmla="*/ 2 h 25"/>
                  <a:gd name="T4" fmla="*/ 0 w 10"/>
                  <a:gd name="T5" fmla="*/ 3 h 25"/>
                  <a:gd name="T6" fmla="*/ 0 w 10"/>
                  <a:gd name="T7" fmla="*/ 5 h 25"/>
                  <a:gd name="T8" fmla="*/ 0 w 10"/>
                  <a:gd name="T9" fmla="*/ 6 h 25"/>
                  <a:gd name="T10" fmla="*/ 0 w 10"/>
                  <a:gd name="T11" fmla="*/ 7 h 25"/>
                  <a:gd name="T12" fmla="*/ 1 w 10"/>
                  <a:gd name="T13" fmla="*/ 9 h 25"/>
                  <a:gd name="T14" fmla="*/ 2 w 10"/>
                  <a:gd name="T15" fmla="*/ 12 h 25"/>
                  <a:gd name="T16" fmla="*/ 4 w 10"/>
                  <a:gd name="T17" fmla="*/ 15 h 25"/>
                  <a:gd name="T18" fmla="*/ 5 w 10"/>
                  <a:gd name="T19" fmla="*/ 17 h 25"/>
                  <a:gd name="T20" fmla="*/ 6 w 10"/>
                  <a:gd name="T21" fmla="*/ 19 h 25"/>
                  <a:gd name="T22" fmla="*/ 7 w 10"/>
                  <a:gd name="T23" fmla="*/ 21 h 25"/>
                  <a:gd name="T24" fmla="*/ 8 w 10"/>
                  <a:gd name="T25" fmla="*/ 22 h 25"/>
                  <a:gd name="T26" fmla="*/ 10 w 10"/>
                  <a:gd name="T27" fmla="*/ 25 h 25"/>
                  <a:gd name="T28" fmla="*/ 10 w 10"/>
                  <a:gd name="T29" fmla="*/ 23 h 25"/>
                  <a:gd name="T30" fmla="*/ 10 w 10"/>
                  <a:gd name="T31" fmla="*/ 21 h 25"/>
                  <a:gd name="T32" fmla="*/ 10 w 10"/>
                  <a:gd name="T33" fmla="*/ 19 h 25"/>
                  <a:gd name="T34" fmla="*/ 9 w 10"/>
                  <a:gd name="T35" fmla="*/ 17 h 25"/>
                  <a:gd name="T36" fmla="*/ 8 w 10"/>
                  <a:gd name="T37" fmla="*/ 15 h 25"/>
                  <a:gd name="T38" fmla="*/ 7 w 10"/>
                  <a:gd name="T39" fmla="*/ 12 h 25"/>
                  <a:gd name="T40" fmla="*/ 5 w 10"/>
                  <a:gd name="T41" fmla="*/ 10 h 25"/>
                  <a:gd name="T42" fmla="*/ 4 w 10"/>
                  <a:gd name="T43" fmla="*/ 8 h 25"/>
                  <a:gd name="T44" fmla="*/ 3 w 10"/>
                  <a:gd name="T45" fmla="*/ 6 h 25"/>
                  <a:gd name="T46" fmla="*/ 2 w 10"/>
                  <a:gd name="T47" fmla="*/ 5 h 25"/>
                  <a:gd name="T48" fmla="*/ 1 w 10"/>
                  <a:gd name="T49" fmla="*/ 3 h 25"/>
                  <a:gd name="T50" fmla="*/ 1 w 10"/>
                  <a:gd name="T51" fmla="*/ 1 h 25"/>
                  <a:gd name="T52" fmla="*/ 1 w 10"/>
                  <a:gd name="T53" fmla="*/ 0 h 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0" h="25">
                    <a:moveTo>
                      <a:pt x="1" y="0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4" y="15"/>
                    </a:lnTo>
                    <a:lnTo>
                      <a:pt x="5" y="17"/>
                    </a:lnTo>
                    <a:lnTo>
                      <a:pt x="6" y="19"/>
                    </a:lnTo>
                    <a:lnTo>
                      <a:pt x="7" y="21"/>
                    </a:lnTo>
                    <a:lnTo>
                      <a:pt x="8" y="22"/>
                    </a:lnTo>
                    <a:lnTo>
                      <a:pt x="10" y="25"/>
                    </a:lnTo>
                    <a:lnTo>
                      <a:pt x="10" y="23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9" y="17"/>
                    </a:lnTo>
                    <a:lnTo>
                      <a:pt x="8" y="15"/>
                    </a:lnTo>
                    <a:lnTo>
                      <a:pt x="7" y="12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7" name="Freeform 70">
                <a:extLst>
                  <a:ext uri="{FF2B5EF4-FFF2-40B4-BE49-F238E27FC236}">
                    <a16:creationId xmlns:a16="http://schemas.microsoft.com/office/drawing/2014/main" id="{8F1CE4C3-0166-45EB-B0A2-4548A96ED1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406"/>
                <a:ext cx="12" cy="27"/>
              </a:xfrm>
              <a:custGeom>
                <a:avLst/>
                <a:gdLst>
                  <a:gd name="T0" fmla="*/ 1 w 12"/>
                  <a:gd name="T1" fmla="*/ 0 h 27"/>
                  <a:gd name="T2" fmla="*/ 2 w 12"/>
                  <a:gd name="T3" fmla="*/ 2 h 27"/>
                  <a:gd name="T4" fmla="*/ 3 w 12"/>
                  <a:gd name="T5" fmla="*/ 5 h 27"/>
                  <a:gd name="T6" fmla="*/ 4 w 12"/>
                  <a:gd name="T7" fmla="*/ 7 h 27"/>
                  <a:gd name="T8" fmla="*/ 5 w 12"/>
                  <a:gd name="T9" fmla="*/ 9 h 27"/>
                  <a:gd name="T10" fmla="*/ 6 w 12"/>
                  <a:gd name="T11" fmla="*/ 11 h 27"/>
                  <a:gd name="T12" fmla="*/ 8 w 12"/>
                  <a:gd name="T13" fmla="*/ 13 h 27"/>
                  <a:gd name="T14" fmla="*/ 9 w 12"/>
                  <a:gd name="T15" fmla="*/ 15 h 27"/>
                  <a:gd name="T16" fmla="*/ 10 w 12"/>
                  <a:gd name="T17" fmla="*/ 17 h 27"/>
                  <a:gd name="T18" fmla="*/ 10 w 12"/>
                  <a:gd name="T19" fmla="*/ 18 h 27"/>
                  <a:gd name="T20" fmla="*/ 10 w 12"/>
                  <a:gd name="T21" fmla="*/ 19 h 27"/>
                  <a:gd name="T22" fmla="*/ 11 w 12"/>
                  <a:gd name="T23" fmla="*/ 19 h 27"/>
                  <a:gd name="T24" fmla="*/ 12 w 12"/>
                  <a:gd name="T25" fmla="*/ 19 h 27"/>
                  <a:gd name="T26" fmla="*/ 12 w 12"/>
                  <a:gd name="T27" fmla="*/ 22 h 27"/>
                  <a:gd name="T28" fmla="*/ 12 w 12"/>
                  <a:gd name="T29" fmla="*/ 24 h 27"/>
                  <a:gd name="T30" fmla="*/ 12 w 12"/>
                  <a:gd name="T31" fmla="*/ 27 h 27"/>
                  <a:gd name="T32" fmla="*/ 11 w 12"/>
                  <a:gd name="T33" fmla="*/ 27 h 27"/>
                  <a:gd name="T34" fmla="*/ 10 w 12"/>
                  <a:gd name="T35" fmla="*/ 27 h 27"/>
                  <a:gd name="T36" fmla="*/ 10 w 12"/>
                  <a:gd name="T37" fmla="*/ 24 h 27"/>
                  <a:gd name="T38" fmla="*/ 9 w 12"/>
                  <a:gd name="T39" fmla="*/ 22 h 27"/>
                  <a:gd name="T40" fmla="*/ 8 w 12"/>
                  <a:gd name="T41" fmla="*/ 21 h 27"/>
                  <a:gd name="T42" fmla="*/ 8 w 12"/>
                  <a:gd name="T43" fmla="*/ 20 h 27"/>
                  <a:gd name="T44" fmla="*/ 7 w 12"/>
                  <a:gd name="T45" fmla="*/ 19 h 27"/>
                  <a:gd name="T46" fmla="*/ 6 w 12"/>
                  <a:gd name="T47" fmla="*/ 17 h 27"/>
                  <a:gd name="T48" fmla="*/ 5 w 12"/>
                  <a:gd name="T49" fmla="*/ 15 h 27"/>
                  <a:gd name="T50" fmla="*/ 4 w 12"/>
                  <a:gd name="T51" fmla="*/ 13 h 27"/>
                  <a:gd name="T52" fmla="*/ 3 w 12"/>
                  <a:gd name="T53" fmla="*/ 12 h 27"/>
                  <a:gd name="T54" fmla="*/ 2 w 12"/>
                  <a:gd name="T55" fmla="*/ 10 h 27"/>
                  <a:gd name="T56" fmla="*/ 1 w 12"/>
                  <a:gd name="T57" fmla="*/ 8 h 27"/>
                  <a:gd name="T58" fmla="*/ 1 w 12"/>
                  <a:gd name="T59" fmla="*/ 6 h 27"/>
                  <a:gd name="T60" fmla="*/ 0 w 12"/>
                  <a:gd name="T61" fmla="*/ 6 h 27"/>
                  <a:gd name="T62" fmla="*/ 0 w 12"/>
                  <a:gd name="T63" fmla="*/ 3 h 27"/>
                  <a:gd name="T64" fmla="*/ 1 w 12"/>
                  <a:gd name="T65" fmla="*/ 0 h 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" h="27">
                    <a:moveTo>
                      <a:pt x="1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1"/>
                    </a:lnTo>
                    <a:lnTo>
                      <a:pt x="8" y="13"/>
                    </a:lnTo>
                    <a:lnTo>
                      <a:pt x="9" y="15"/>
                    </a:lnTo>
                    <a:lnTo>
                      <a:pt x="10" y="17"/>
                    </a:lnTo>
                    <a:lnTo>
                      <a:pt x="10" y="18"/>
                    </a:lnTo>
                    <a:lnTo>
                      <a:pt x="10" y="19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22"/>
                    </a:lnTo>
                    <a:lnTo>
                      <a:pt x="12" y="24"/>
                    </a:lnTo>
                    <a:lnTo>
                      <a:pt x="12" y="27"/>
                    </a:lnTo>
                    <a:lnTo>
                      <a:pt x="11" y="27"/>
                    </a:lnTo>
                    <a:lnTo>
                      <a:pt x="10" y="27"/>
                    </a:lnTo>
                    <a:lnTo>
                      <a:pt x="10" y="24"/>
                    </a:lnTo>
                    <a:lnTo>
                      <a:pt x="9" y="22"/>
                    </a:lnTo>
                    <a:lnTo>
                      <a:pt x="8" y="21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2" y="10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8" name="Freeform 71">
                <a:extLst>
                  <a:ext uri="{FF2B5EF4-FFF2-40B4-BE49-F238E27FC236}">
                    <a16:creationId xmlns:a16="http://schemas.microsoft.com/office/drawing/2014/main" id="{28601DD4-402C-477E-B833-25E0D67A67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0" y="1420"/>
                <a:ext cx="12" cy="20"/>
              </a:xfrm>
              <a:custGeom>
                <a:avLst/>
                <a:gdLst>
                  <a:gd name="T0" fmla="*/ 1 w 12"/>
                  <a:gd name="T1" fmla="*/ 0 h 20"/>
                  <a:gd name="T2" fmla="*/ 2 w 12"/>
                  <a:gd name="T3" fmla="*/ 2 h 20"/>
                  <a:gd name="T4" fmla="*/ 4 w 12"/>
                  <a:gd name="T5" fmla="*/ 5 h 20"/>
                  <a:gd name="T6" fmla="*/ 5 w 12"/>
                  <a:gd name="T7" fmla="*/ 7 h 20"/>
                  <a:gd name="T8" fmla="*/ 6 w 12"/>
                  <a:gd name="T9" fmla="*/ 9 h 20"/>
                  <a:gd name="T10" fmla="*/ 7 w 12"/>
                  <a:gd name="T11" fmla="*/ 11 h 20"/>
                  <a:gd name="T12" fmla="*/ 8 w 12"/>
                  <a:gd name="T13" fmla="*/ 12 h 20"/>
                  <a:gd name="T14" fmla="*/ 9 w 12"/>
                  <a:gd name="T15" fmla="*/ 14 h 20"/>
                  <a:gd name="T16" fmla="*/ 9 w 12"/>
                  <a:gd name="T17" fmla="*/ 16 h 20"/>
                  <a:gd name="T18" fmla="*/ 10 w 12"/>
                  <a:gd name="T19" fmla="*/ 18 h 20"/>
                  <a:gd name="T20" fmla="*/ 11 w 12"/>
                  <a:gd name="T21" fmla="*/ 19 h 20"/>
                  <a:gd name="T22" fmla="*/ 12 w 12"/>
                  <a:gd name="T23" fmla="*/ 20 h 20"/>
                  <a:gd name="T24" fmla="*/ 8 w 12"/>
                  <a:gd name="T25" fmla="*/ 20 h 20"/>
                  <a:gd name="T26" fmla="*/ 7 w 12"/>
                  <a:gd name="T27" fmla="*/ 18 h 20"/>
                  <a:gd name="T28" fmla="*/ 6 w 12"/>
                  <a:gd name="T29" fmla="*/ 17 h 20"/>
                  <a:gd name="T30" fmla="*/ 5 w 12"/>
                  <a:gd name="T31" fmla="*/ 15 h 20"/>
                  <a:gd name="T32" fmla="*/ 5 w 12"/>
                  <a:gd name="T33" fmla="*/ 14 h 20"/>
                  <a:gd name="T34" fmla="*/ 4 w 12"/>
                  <a:gd name="T35" fmla="*/ 12 h 20"/>
                  <a:gd name="T36" fmla="*/ 4 w 12"/>
                  <a:gd name="T37" fmla="*/ 11 h 20"/>
                  <a:gd name="T38" fmla="*/ 3 w 12"/>
                  <a:gd name="T39" fmla="*/ 10 h 20"/>
                  <a:gd name="T40" fmla="*/ 2 w 12"/>
                  <a:gd name="T41" fmla="*/ 8 h 20"/>
                  <a:gd name="T42" fmla="*/ 0 w 12"/>
                  <a:gd name="T43" fmla="*/ 6 h 20"/>
                  <a:gd name="T44" fmla="*/ 1 w 12"/>
                  <a:gd name="T45" fmla="*/ 4 h 20"/>
                  <a:gd name="T46" fmla="*/ 1 w 12"/>
                  <a:gd name="T47" fmla="*/ 1 h 20"/>
                  <a:gd name="T48" fmla="*/ 1 w 12"/>
                  <a:gd name="T49" fmla="*/ 0 h 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" h="20">
                    <a:moveTo>
                      <a:pt x="1" y="0"/>
                    </a:moveTo>
                    <a:lnTo>
                      <a:pt x="2" y="2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6" y="9"/>
                    </a:lnTo>
                    <a:lnTo>
                      <a:pt x="7" y="11"/>
                    </a:lnTo>
                    <a:lnTo>
                      <a:pt x="8" y="12"/>
                    </a:lnTo>
                    <a:lnTo>
                      <a:pt x="9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2" y="20"/>
                    </a:lnTo>
                    <a:lnTo>
                      <a:pt x="8" y="20"/>
                    </a:lnTo>
                    <a:lnTo>
                      <a:pt x="7" y="18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2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39" name="Freeform 72">
                <a:extLst>
                  <a:ext uri="{FF2B5EF4-FFF2-40B4-BE49-F238E27FC236}">
                    <a16:creationId xmlns:a16="http://schemas.microsoft.com/office/drawing/2014/main" id="{067D2202-B0D5-43DB-994B-6D6E1F7F5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2" y="1347"/>
                <a:ext cx="13" cy="33"/>
              </a:xfrm>
              <a:custGeom>
                <a:avLst/>
                <a:gdLst>
                  <a:gd name="T0" fmla="*/ 12 w 13"/>
                  <a:gd name="T1" fmla="*/ 0 h 33"/>
                  <a:gd name="T2" fmla="*/ 13 w 13"/>
                  <a:gd name="T3" fmla="*/ 0 h 33"/>
                  <a:gd name="T4" fmla="*/ 13 w 13"/>
                  <a:gd name="T5" fmla="*/ 1 h 33"/>
                  <a:gd name="T6" fmla="*/ 13 w 13"/>
                  <a:gd name="T7" fmla="*/ 2 h 33"/>
                  <a:gd name="T8" fmla="*/ 12 w 13"/>
                  <a:gd name="T9" fmla="*/ 2 h 33"/>
                  <a:gd name="T10" fmla="*/ 12 w 13"/>
                  <a:gd name="T11" fmla="*/ 3 h 33"/>
                  <a:gd name="T12" fmla="*/ 12 w 13"/>
                  <a:gd name="T13" fmla="*/ 4 h 33"/>
                  <a:gd name="T14" fmla="*/ 11 w 13"/>
                  <a:gd name="T15" fmla="*/ 7 h 33"/>
                  <a:gd name="T16" fmla="*/ 10 w 13"/>
                  <a:gd name="T17" fmla="*/ 9 h 33"/>
                  <a:gd name="T18" fmla="*/ 10 w 13"/>
                  <a:gd name="T19" fmla="*/ 10 h 33"/>
                  <a:gd name="T20" fmla="*/ 9 w 13"/>
                  <a:gd name="T21" fmla="*/ 11 h 33"/>
                  <a:gd name="T22" fmla="*/ 9 w 13"/>
                  <a:gd name="T23" fmla="*/ 12 h 33"/>
                  <a:gd name="T24" fmla="*/ 9 w 13"/>
                  <a:gd name="T25" fmla="*/ 13 h 33"/>
                  <a:gd name="T26" fmla="*/ 8 w 13"/>
                  <a:gd name="T27" fmla="*/ 14 h 33"/>
                  <a:gd name="T28" fmla="*/ 8 w 13"/>
                  <a:gd name="T29" fmla="*/ 15 h 33"/>
                  <a:gd name="T30" fmla="*/ 7 w 13"/>
                  <a:gd name="T31" fmla="*/ 16 h 33"/>
                  <a:gd name="T32" fmla="*/ 7 w 13"/>
                  <a:gd name="T33" fmla="*/ 17 h 33"/>
                  <a:gd name="T34" fmla="*/ 6 w 13"/>
                  <a:gd name="T35" fmla="*/ 18 h 33"/>
                  <a:gd name="T36" fmla="*/ 6 w 13"/>
                  <a:gd name="T37" fmla="*/ 19 h 33"/>
                  <a:gd name="T38" fmla="*/ 6 w 13"/>
                  <a:gd name="T39" fmla="*/ 20 h 33"/>
                  <a:gd name="T40" fmla="*/ 6 w 13"/>
                  <a:gd name="T41" fmla="*/ 21 h 33"/>
                  <a:gd name="T42" fmla="*/ 6 w 13"/>
                  <a:gd name="T43" fmla="*/ 22 h 33"/>
                  <a:gd name="T44" fmla="*/ 5 w 13"/>
                  <a:gd name="T45" fmla="*/ 22 h 33"/>
                  <a:gd name="T46" fmla="*/ 5 w 13"/>
                  <a:gd name="T47" fmla="*/ 23 h 33"/>
                  <a:gd name="T48" fmla="*/ 5 w 13"/>
                  <a:gd name="T49" fmla="*/ 24 h 33"/>
                  <a:gd name="T50" fmla="*/ 5 w 13"/>
                  <a:gd name="T51" fmla="*/ 25 h 33"/>
                  <a:gd name="T52" fmla="*/ 4 w 13"/>
                  <a:gd name="T53" fmla="*/ 25 h 33"/>
                  <a:gd name="T54" fmla="*/ 3 w 13"/>
                  <a:gd name="T55" fmla="*/ 26 h 33"/>
                  <a:gd name="T56" fmla="*/ 2 w 13"/>
                  <a:gd name="T57" fmla="*/ 27 h 33"/>
                  <a:gd name="T58" fmla="*/ 2 w 13"/>
                  <a:gd name="T59" fmla="*/ 28 h 33"/>
                  <a:gd name="T60" fmla="*/ 2 w 13"/>
                  <a:gd name="T61" fmla="*/ 29 h 33"/>
                  <a:gd name="T62" fmla="*/ 2 w 13"/>
                  <a:gd name="T63" fmla="*/ 30 h 33"/>
                  <a:gd name="T64" fmla="*/ 2 w 13"/>
                  <a:gd name="T65" fmla="*/ 31 h 33"/>
                  <a:gd name="T66" fmla="*/ 1 w 13"/>
                  <a:gd name="T67" fmla="*/ 32 h 33"/>
                  <a:gd name="T68" fmla="*/ 1 w 13"/>
                  <a:gd name="T69" fmla="*/ 32 h 33"/>
                  <a:gd name="T70" fmla="*/ 0 w 13"/>
                  <a:gd name="T71" fmla="*/ 33 h 33"/>
                  <a:gd name="T72" fmla="*/ 0 w 13"/>
                  <a:gd name="T73" fmla="*/ 32 h 33"/>
                  <a:gd name="T74" fmla="*/ 0 w 13"/>
                  <a:gd name="T75" fmla="*/ 28 h 33"/>
                  <a:gd name="T76" fmla="*/ 2 w 13"/>
                  <a:gd name="T77" fmla="*/ 24 h 33"/>
                  <a:gd name="T78" fmla="*/ 9 w 13"/>
                  <a:gd name="T79" fmla="*/ 10 h 33"/>
                  <a:gd name="T80" fmla="*/ 10 w 13"/>
                  <a:gd name="T81" fmla="*/ 8 h 33"/>
                  <a:gd name="T82" fmla="*/ 11 w 13"/>
                  <a:gd name="T83" fmla="*/ 4 h 33"/>
                  <a:gd name="T84" fmla="*/ 12 w 13"/>
                  <a:gd name="T85" fmla="*/ 2 h 33"/>
                  <a:gd name="T86" fmla="*/ 12 w 13"/>
                  <a:gd name="T87" fmla="*/ 1 h 33"/>
                  <a:gd name="T88" fmla="*/ 12 w 13"/>
                  <a:gd name="T89" fmla="*/ 0 h 3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3" h="33">
                    <a:moveTo>
                      <a:pt x="12" y="0"/>
                    </a:moveTo>
                    <a:lnTo>
                      <a:pt x="13" y="0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2" y="3"/>
                    </a:lnTo>
                    <a:lnTo>
                      <a:pt x="12" y="4"/>
                    </a:lnTo>
                    <a:lnTo>
                      <a:pt x="11" y="7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8" y="14"/>
                    </a:lnTo>
                    <a:lnTo>
                      <a:pt x="8" y="15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6" y="18"/>
                    </a:lnTo>
                    <a:lnTo>
                      <a:pt x="6" y="19"/>
                    </a:lnTo>
                    <a:lnTo>
                      <a:pt x="6" y="20"/>
                    </a:lnTo>
                    <a:lnTo>
                      <a:pt x="6" y="21"/>
                    </a:lnTo>
                    <a:lnTo>
                      <a:pt x="6" y="22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5" y="24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3" y="26"/>
                    </a:lnTo>
                    <a:lnTo>
                      <a:pt x="2" y="27"/>
                    </a:lnTo>
                    <a:lnTo>
                      <a:pt x="2" y="28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1" y="32"/>
                    </a:lnTo>
                    <a:lnTo>
                      <a:pt x="0" y="33"/>
                    </a:lnTo>
                    <a:lnTo>
                      <a:pt x="0" y="32"/>
                    </a:lnTo>
                    <a:lnTo>
                      <a:pt x="0" y="28"/>
                    </a:lnTo>
                    <a:lnTo>
                      <a:pt x="2" y="24"/>
                    </a:lnTo>
                    <a:lnTo>
                      <a:pt x="9" y="10"/>
                    </a:lnTo>
                    <a:lnTo>
                      <a:pt x="10" y="8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40" name="Freeform 73">
                <a:extLst>
                  <a:ext uri="{FF2B5EF4-FFF2-40B4-BE49-F238E27FC236}">
                    <a16:creationId xmlns:a16="http://schemas.microsoft.com/office/drawing/2014/main" id="{EB697BA6-9B5D-4B63-989B-E867A8506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2" y="1343"/>
                <a:ext cx="23" cy="36"/>
              </a:xfrm>
              <a:custGeom>
                <a:avLst/>
                <a:gdLst>
                  <a:gd name="T0" fmla="*/ 17 w 23"/>
                  <a:gd name="T1" fmla="*/ 0 h 36"/>
                  <a:gd name="T2" fmla="*/ 18 w 23"/>
                  <a:gd name="T3" fmla="*/ 1 h 36"/>
                  <a:gd name="T4" fmla="*/ 19 w 23"/>
                  <a:gd name="T5" fmla="*/ 2 h 36"/>
                  <a:gd name="T6" fmla="*/ 20 w 23"/>
                  <a:gd name="T7" fmla="*/ 3 h 36"/>
                  <a:gd name="T8" fmla="*/ 21 w 23"/>
                  <a:gd name="T9" fmla="*/ 3 h 36"/>
                  <a:gd name="T10" fmla="*/ 22 w 23"/>
                  <a:gd name="T11" fmla="*/ 4 h 36"/>
                  <a:gd name="T12" fmla="*/ 23 w 23"/>
                  <a:gd name="T13" fmla="*/ 4 h 36"/>
                  <a:gd name="T14" fmla="*/ 22 w 23"/>
                  <a:gd name="T15" fmla="*/ 6 h 36"/>
                  <a:gd name="T16" fmla="*/ 17 w 23"/>
                  <a:gd name="T17" fmla="*/ 19 h 36"/>
                  <a:gd name="T18" fmla="*/ 14 w 23"/>
                  <a:gd name="T19" fmla="*/ 25 h 36"/>
                  <a:gd name="T20" fmla="*/ 13 w 23"/>
                  <a:gd name="T21" fmla="*/ 29 h 36"/>
                  <a:gd name="T22" fmla="*/ 12 w 23"/>
                  <a:gd name="T23" fmla="*/ 31 h 36"/>
                  <a:gd name="T24" fmla="*/ 12 w 23"/>
                  <a:gd name="T25" fmla="*/ 32 h 36"/>
                  <a:gd name="T26" fmla="*/ 11 w 23"/>
                  <a:gd name="T27" fmla="*/ 33 h 36"/>
                  <a:gd name="T28" fmla="*/ 11 w 23"/>
                  <a:gd name="T29" fmla="*/ 35 h 36"/>
                  <a:gd name="T30" fmla="*/ 11 w 23"/>
                  <a:gd name="T31" fmla="*/ 36 h 36"/>
                  <a:gd name="T32" fmla="*/ 10 w 23"/>
                  <a:gd name="T33" fmla="*/ 36 h 36"/>
                  <a:gd name="T34" fmla="*/ 7 w 23"/>
                  <a:gd name="T35" fmla="*/ 33 h 36"/>
                  <a:gd name="T36" fmla="*/ 4 w 23"/>
                  <a:gd name="T37" fmla="*/ 30 h 36"/>
                  <a:gd name="T38" fmla="*/ 2 w 23"/>
                  <a:gd name="T39" fmla="*/ 28 h 36"/>
                  <a:gd name="T40" fmla="*/ 1 w 23"/>
                  <a:gd name="T41" fmla="*/ 26 h 36"/>
                  <a:gd name="T42" fmla="*/ 0 w 23"/>
                  <a:gd name="T43" fmla="*/ 24 h 36"/>
                  <a:gd name="T44" fmla="*/ 2 w 23"/>
                  <a:gd name="T45" fmla="*/ 23 h 36"/>
                  <a:gd name="T46" fmla="*/ 3 w 23"/>
                  <a:gd name="T47" fmla="*/ 22 h 36"/>
                  <a:gd name="T48" fmla="*/ 5 w 23"/>
                  <a:gd name="T49" fmla="*/ 20 h 36"/>
                  <a:gd name="T50" fmla="*/ 6 w 23"/>
                  <a:gd name="T51" fmla="*/ 19 h 36"/>
                  <a:gd name="T52" fmla="*/ 7 w 23"/>
                  <a:gd name="T53" fmla="*/ 17 h 36"/>
                  <a:gd name="T54" fmla="*/ 8 w 23"/>
                  <a:gd name="T55" fmla="*/ 15 h 36"/>
                  <a:gd name="T56" fmla="*/ 10 w 23"/>
                  <a:gd name="T57" fmla="*/ 13 h 36"/>
                  <a:gd name="T58" fmla="*/ 11 w 23"/>
                  <a:gd name="T59" fmla="*/ 11 h 36"/>
                  <a:gd name="T60" fmla="*/ 12 w 23"/>
                  <a:gd name="T61" fmla="*/ 9 h 36"/>
                  <a:gd name="T62" fmla="*/ 13 w 23"/>
                  <a:gd name="T63" fmla="*/ 7 h 36"/>
                  <a:gd name="T64" fmla="*/ 14 w 23"/>
                  <a:gd name="T65" fmla="*/ 6 h 36"/>
                  <a:gd name="T66" fmla="*/ 15 w 23"/>
                  <a:gd name="T67" fmla="*/ 4 h 36"/>
                  <a:gd name="T68" fmla="*/ 16 w 23"/>
                  <a:gd name="T69" fmla="*/ 2 h 36"/>
                  <a:gd name="T70" fmla="*/ 17 w 23"/>
                  <a:gd name="T71" fmla="*/ 0 h 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3" h="36">
                    <a:moveTo>
                      <a:pt x="17" y="0"/>
                    </a:moveTo>
                    <a:lnTo>
                      <a:pt x="18" y="1"/>
                    </a:lnTo>
                    <a:lnTo>
                      <a:pt x="19" y="2"/>
                    </a:lnTo>
                    <a:lnTo>
                      <a:pt x="20" y="3"/>
                    </a:lnTo>
                    <a:lnTo>
                      <a:pt x="21" y="3"/>
                    </a:lnTo>
                    <a:lnTo>
                      <a:pt x="22" y="4"/>
                    </a:lnTo>
                    <a:lnTo>
                      <a:pt x="23" y="4"/>
                    </a:lnTo>
                    <a:lnTo>
                      <a:pt x="22" y="6"/>
                    </a:lnTo>
                    <a:lnTo>
                      <a:pt x="17" y="19"/>
                    </a:lnTo>
                    <a:lnTo>
                      <a:pt x="14" y="25"/>
                    </a:lnTo>
                    <a:lnTo>
                      <a:pt x="13" y="29"/>
                    </a:lnTo>
                    <a:lnTo>
                      <a:pt x="12" y="31"/>
                    </a:lnTo>
                    <a:lnTo>
                      <a:pt x="12" y="32"/>
                    </a:lnTo>
                    <a:lnTo>
                      <a:pt x="11" y="33"/>
                    </a:lnTo>
                    <a:lnTo>
                      <a:pt x="11" y="35"/>
                    </a:lnTo>
                    <a:lnTo>
                      <a:pt x="11" y="36"/>
                    </a:lnTo>
                    <a:lnTo>
                      <a:pt x="10" y="36"/>
                    </a:lnTo>
                    <a:lnTo>
                      <a:pt x="7" y="33"/>
                    </a:lnTo>
                    <a:lnTo>
                      <a:pt x="4" y="30"/>
                    </a:lnTo>
                    <a:lnTo>
                      <a:pt x="2" y="28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2" y="23"/>
                    </a:lnTo>
                    <a:lnTo>
                      <a:pt x="3" y="22"/>
                    </a:lnTo>
                    <a:lnTo>
                      <a:pt x="5" y="20"/>
                    </a:lnTo>
                    <a:lnTo>
                      <a:pt x="6" y="19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10" y="13"/>
                    </a:lnTo>
                    <a:lnTo>
                      <a:pt x="11" y="11"/>
                    </a:lnTo>
                    <a:lnTo>
                      <a:pt x="12" y="9"/>
                    </a:lnTo>
                    <a:lnTo>
                      <a:pt x="13" y="7"/>
                    </a:lnTo>
                    <a:lnTo>
                      <a:pt x="14" y="6"/>
                    </a:lnTo>
                    <a:lnTo>
                      <a:pt x="15" y="4"/>
                    </a:lnTo>
                    <a:lnTo>
                      <a:pt x="16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41" name="Freeform 74">
                <a:extLst>
                  <a:ext uri="{FF2B5EF4-FFF2-40B4-BE49-F238E27FC236}">
                    <a16:creationId xmlns:a16="http://schemas.microsoft.com/office/drawing/2014/main" id="{27B2F786-F29B-4DC0-83C5-932A35654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1" y="1347"/>
                <a:ext cx="14" cy="33"/>
              </a:xfrm>
              <a:custGeom>
                <a:avLst/>
                <a:gdLst>
                  <a:gd name="T0" fmla="*/ 13 w 14"/>
                  <a:gd name="T1" fmla="*/ 0 h 33"/>
                  <a:gd name="T2" fmla="*/ 14 w 14"/>
                  <a:gd name="T3" fmla="*/ 0 h 33"/>
                  <a:gd name="T4" fmla="*/ 14 w 14"/>
                  <a:gd name="T5" fmla="*/ 0 h 33"/>
                  <a:gd name="T6" fmla="*/ 14 w 14"/>
                  <a:gd name="T7" fmla="*/ 1 h 33"/>
                  <a:gd name="T8" fmla="*/ 13 w 14"/>
                  <a:gd name="T9" fmla="*/ 1 h 33"/>
                  <a:gd name="T10" fmla="*/ 13 w 14"/>
                  <a:gd name="T11" fmla="*/ 2 h 33"/>
                  <a:gd name="T12" fmla="*/ 13 w 14"/>
                  <a:gd name="T13" fmla="*/ 3 h 33"/>
                  <a:gd name="T14" fmla="*/ 12 w 14"/>
                  <a:gd name="T15" fmla="*/ 4 h 33"/>
                  <a:gd name="T16" fmla="*/ 12 w 14"/>
                  <a:gd name="T17" fmla="*/ 4 h 33"/>
                  <a:gd name="T18" fmla="*/ 12 w 14"/>
                  <a:gd name="T19" fmla="*/ 5 h 33"/>
                  <a:gd name="T20" fmla="*/ 11 w 14"/>
                  <a:gd name="T21" fmla="*/ 7 h 33"/>
                  <a:gd name="T22" fmla="*/ 11 w 14"/>
                  <a:gd name="T23" fmla="*/ 8 h 33"/>
                  <a:gd name="T24" fmla="*/ 10 w 14"/>
                  <a:gd name="T25" fmla="*/ 10 h 33"/>
                  <a:gd name="T26" fmla="*/ 10 w 14"/>
                  <a:gd name="T27" fmla="*/ 11 h 33"/>
                  <a:gd name="T28" fmla="*/ 8 w 14"/>
                  <a:gd name="T29" fmla="*/ 15 h 33"/>
                  <a:gd name="T30" fmla="*/ 7 w 14"/>
                  <a:gd name="T31" fmla="*/ 16 h 33"/>
                  <a:gd name="T32" fmla="*/ 7 w 14"/>
                  <a:gd name="T33" fmla="*/ 18 h 33"/>
                  <a:gd name="T34" fmla="*/ 6 w 14"/>
                  <a:gd name="T35" fmla="*/ 19 h 33"/>
                  <a:gd name="T36" fmla="*/ 6 w 14"/>
                  <a:gd name="T37" fmla="*/ 20 h 33"/>
                  <a:gd name="T38" fmla="*/ 5 w 14"/>
                  <a:gd name="T39" fmla="*/ 22 h 33"/>
                  <a:gd name="T40" fmla="*/ 4 w 14"/>
                  <a:gd name="T41" fmla="*/ 24 h 33"/>
                  <a:gd name="T42" fmla="*/ 4 w 14"/>
                  <a:gd name="T43" fmla="*/ 25 h 33"/>
                  <a:gd name="T44" fmla="*/ 3 w 14"/>
                  <a:gd name="T45" fmla="*/ 27 h 33"/>
                  <a:gd name="T46" fmla="*/ 2 w 14"/>
                  <a:gd name="T47" fmla="*/ 29 h 33"/>
                  <a:gd name="T48" fmla="*/ 2 w 14"/>
                  <a:gd name="T49" fmla="*/ 30 h 33"/>
                  <a:gd name="T50" fmla="*/ 2 w 14"/>
                  <a:gd name="T51" fmla="*/ 31 h 33"/>
                  <a:gd name="T52" fmla="*/ 1 w 14"/>
                  <a:gd name="T53" fmla="*/ 33 h 33"/>
                  <a:gd name="T54" fmla="*/ 1 w 14"/>
                  <a:gd name="T55" fmla="*/ 32 h 33"/>
                  <a:gd name="T56" fmla="*/ 0 w 14"/>
                  <a:gd name="T57" fmla="*/ 31 h 33"/>
                  <a:gd name="T58" fmla="*/ 0 w 14"/>
                  <a:gd name="T59" fmla="*/ 30 h 33"/>
                  <a:gd name="T60" fmla="*/ 0 w 14"/>
                  <a:gd name="T61" fmla="*/ 27 h 33"/>
                  <a:gd name="T62" fmla="*/ 1 w 14"/>
                  <a:gd name="T63" fmla="*/ 26 h 33"/>
                  <a:gd name="T64" fmla="*/ 1 w 14"/>
                  <a:gd name="T65" fmla="*/ 24 h 33"/>
                  <a:gd name="T66" fmla="*/ 2 w 14"/>
                  <a:gd name="T67" fmla="*/ 23 h 33"/>
                  <a:gd name="T68" fmla="*/ 2 w 14"/>
                  <a:gd name="T69" fmla="*/ 21 h 33"/>
                  <a:gd name="T70" fmla="*/ 4 w 14"/>
                  <a:gd name="T71" fmla="*/ 20 h 33"/>
                  <a:gd name="T72" fmla="*/ 4 w 14"/>
                  <a:gd name="T73" fmla="*/ 19 h 33"/>
                  <a:gd name="T74" fmla="*/ 5 w 14"/>
                  <a:gd name="T75" fmla="*/ 18 h 33"/>
                  <a:gd name="T76" fmla="*/ 6 w 14"/>
                  <a:gd name="T77" fmla="*/ 16 h 33"/>
                  <a:gd name="T78" fmla="*/ 7 w 14"/>
                  <a:gd name="T79" fmla="*/ 15 h 33"/>
                  <a:gd name="T80" fmla="*/ 8 w 14"/>
                  <a:gd name="T81" fmla="*/ 14 h 33"/>
                  <a:gd name="T82" fmla="*/ 8 w 14"/>
                  <a:gd name="T83" fmla="*/ 13 h 33"/>
                  <a:gd name="T84" fmla="*/ 8 w 14"/>
                  <a:gd name="T85" fmla="*/ 12 h 33"/>
                  <a:gd name="T86" fmla="*/ 9 w 14"/>
                  <a:gd name="T87" fmla="*/ 11 h 33"/>
                  <a:gd name="T88" fmla="*/ 9 w 14"/>
                  <a:gd name="T89" fmla="*/ 10 h 33"/>
                  <a:gd name="T90" fmla="*/ 10 w 14"/>
                  <a:gd name="T91" fmla="*/ 9 h 33"/>
                  <a:gd name="T92" fmla="*/ 10 w 14"/>
                  <a:gd name="T93" fmla="*/ 8 h 33"/>
                  <a:gd name="T94" fmla="*/ 10 w 14"/>
                  <a:gd name="T95" fmla="*/ 8 h 33"/>
                  <a:gd name="T96" fmla="*/ 10 w 14"/>
                  <a:gd name="T97" fmla="*/ 7 h 33"/>
                  <a:gd name="T98" fmla="*/ 10 w 14"/>
                  <a:gd name="T99" fmla="*/ 6 h 33"/>
                  <a:gd name="T100" fmla="*/ 11 w 14"/>
                  <a:gd name="T101" fmla="*/ 5 h 33"/>
                  <a:gd name="T102" fmla="*/ 11 w 14"/>
                  <a:gd name="T103" fmla="*/ 4 h 33"/>
                  <a:gd name="T104" fmla="*/ 11 w 14"/>
                  <a:gd name="T105" fmla="*/ 3 h 33"/>
                  <a:gd name="T106" fmla="*/ 12 w 14"/>
                  <a:gd name="T107" fmla="*/ 2 h 33"/>
                  <a:gd name="T108" fmla="*/ 12 w 14"/>
                  <a:gd name="T109" fmla="*/ 1 h 33"/>
                  <a:gd name="T110" fmla="*/ 12 w 14"/>
                  <a:gd name="T111" fmla="*/ 0 h 33"/>
                  <a:gd name="T112" fmla="*/ 13 w 14"/>
                  <a:gd name="T113" fmla="*/ 0 h 3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" h="33">
                    <a:moveTo>
                      <a:pt x="13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lnTo>
                      <a:pt x="12" y="5"/>
                    </a:lnTo>
                    <a:lnTo>
                      <a:pt x="11" y="7"/>
                    </a:lnTo>
                    <a:lnTo>
                      <a:pt x="11" y="8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8" y="15"/>
                    </a:lnTo>
                    <a:lnTo>
                      <a:pt x="7" y="16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6" y="20"/>
                    </a:lnTo>
                    <a:lnTo>
                      <a:pt x="5" y="22"/>
                    </a:lnTo>
                    <a:lnTo>
                      <a:pt x="4" y="24"/>
                    </a:lnTo>
                    <a:lnTo>
                      <a:pt x="4" y="25"/>
                    </a:lnTo>
                    <a:lnTo>
                      <a:pt x="3" y="27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1" y="33"/>
                    </a:lnTo>
                    <a:lnTo>
                      <a:pt x="1" y="32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6" y="16"/>
                    </a:lnTo>
                    <a:lnTo>
                      <a:pt x="7" y="15"/>
                    </a:lnTo>
                    <a:lnTo>
                      <a:pt x="8" y="14"/>
                    </a:lnTo>
                    <a:lnTo>
                      <a:pt x="8" y="13"/>
                    </a:lnTo>
                    <a:lnTo>
                      <a:pt x="8" y="12"/>
                    </a:lnTo>
                    <a:lnTo>
                      <a:pt x="9" y="11"/>
                    </a:lnTo>
                    <a:lnTo>
                      <a:pt x="9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2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42" name="Freeform 75">
                <a:extLst>
                  <a:ext uri="{FF2B5EF4-FFF2-40B4-BE49-F238E27FC236}">
                    <a16:creationId xmlns:a16="http://schemas.microsoft.com/office/drawing/2014/main" id="{223C4E3A-A906-4505-800E-E408C896A3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" y="1358"/>
                <a:ext cx="10" cy="19"/>
              </a:xfrm>
              <a:custGeom>
                <a:avLst/>
                <a:gdLst>
                  <a:gd name="T0" fmla="*/ 0 w 10"/>
                  <a:gd name="T1" fmla="*/ 1 h 19"/>
                  <a:gd name="T2" fmla="*/ 1 w 10"/>
                  <a:gd name="T3" fmla="*/ 0 h 19"/>
                  <a:gd name="T4" fmla="*/ 2 w 10"/>
                  <a:gd name="T5" fmla="*/ 1 h 19"/>
                  <a:gd name="T6" fmla="*/ 3 w 10"/>
                  <a:gd name="T7" fmla="*/ 1 h 19"/>
                  <a:gd name="T8" fmla="*/ 4 w 10"/>
                  <a:gd name="T9" fmla="*/ 2 h 19"/>
                  <a:gd name="T10" fmla="*/ 5 w 10"/>
                  <a:gd name="T11" fmla="*/ 2 h 19"/>
                  <a:gd name="T12" fmla="*/ 6 w 10"/>
                  <a:gd name="T13" fmla="*/ 3 h 19"/>
                  <a:gd name="T14" fmla="*/ 6 w 10"/>
                  <a:gd name="T15" fmla="*/ 4 h 19"/>
                  <a:gd name="T16" fmla="*/ 7 w 10"/>
                  <a:gd name="T17" fmla="*/ 4 h 19"/>
                  <a:gd name="T18" fmla="*/ 7 w 10"/>
                  <a:gd name="T19" fmla="*/ 5 h 19"/>
                  <a:gd name="T20" fmla="*/ 8 w 10"/>
                  <a:gd name="T21" fmla="*/ 6 h 19"/>
                  <a:gd name="T22" fmla="*/ 8 w 10"/>
                  <a:gd name="T23" fmla="*/ 6 h 19"/>
                  <a:gd name="T24" fmla="*/ 8 w 10"/>
                  <a:gd name="T25" fmla="*/ 7 h 19"/>
                  <a:gd name="T26" fmla="*/ 9 w 10"/>
                  <a:gd name="T27" fmla="*/ 7 h 19"/>
                  <a:gd name="T28" fmla="*/ 10 w 10"/>
                  <a:gd name="T29" fmla="*/ 8 h 19"/>
                  <a:gd name="T30" fmla="*/ 10 w 10"/>
                  <a:gd name="T31" fmla="*/ 9 h 19"/>
                  <a:gd name="T32" fmla="*/ 10 w 10"/>
                  <a:gd name="T33" fmla="*/ 10 h 19"/>
                  <a:gd name="T34" fmla="*/ 9 w 10"/>
                  <a:gd name="T35" fmla="*/ 11 h 19"/>
                  <a:gd name="T36" fmla="*/ 8 w 10"/>
                  <a:gd name="T37" fmla="*/ 12 h 19"/>
                  <a:gd name="T38" fmla="*/ 8 w 10"/>
                  <a:gd name="T39" fmla="*/ 13 h 19"/>
                  <a:gd name="T40" fmla="*/ 7 w 10"/>
                  <a:gd name="T41" fmla="*/ 14 h 19"/>
                  <a:gd name="T42" fmla="*/ 7 w 10"/>
                  <a:gd name="T43" fmla="*/ 15 h 19"/>
                  <a:gd name="T44" fmla="*/ 6 w 10"/>
                  <a:gd name="T45" fmla="*/ 16 h 19"/>
                  <a:gd name="T46" fmla="*/ 5 w 10"/>
                  <a:gd name="T47" fmla="*/ 17 h 19"/>
                  <a:gd name="T48" fmla="*/ 3 w 10"/>
                  <a:gd name="T49" fmla="*/ 18 h 19"/>
                  <a:gd name="T50" fmla="*/ 2 w 10"/>
                  <a:gd name="T51" fmla="*/ 19 h 19"/>
                  <a:gd name="T52" fmla="*/ 2 w 10"/>
                  <a:gd name="T53" fmla="*/ 17 h 19"/>
                  <a:gd name="T54" fmla="*/ 1 w 10"/>
                  <a:gd name="T55" fmla="*/ 15 h 19"/>
                  <a:gd name="T56" fmla="*/ 1 w 10"/>
                  <a:gd name="T57" fmla="*/ 13 h 19"/>
                  <a:gd name="T58" fmla="*/ 1 w 10"/>
                  <a:gd name="T59" fmla="*/ 8 h 19"/>
                  <a:gd name="T60" fmla="*/ 1 w 10"/>
                  <a:gd name="T61" fmla="*/ 3 h 19"/>
                  <a:gd name="T62" fmla="*/ 0 w 10"/>
                  <a:gd name="T63" fmla="*/ 1 h 1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9">
                    <a:moveTo>
                      <a:pt x="0" y="1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3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6" y="16"/>
                    </a:lnTo>
                    <a:lnTo>
                      <a:pt x="5" y="17"/>
                    </a:lnTo>
                    <a:lnTo>
                      <a:pt x="3" y="18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1" y="8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43" name="Freeform 76">
                <a:extLst>
                  <a:ext uri="{FF2B5EF4-FFF2-40B4-BE49-F238E27FC236}">
                    <a16:creationId xmlns:a16="http://schemas.microsoft.com/office/drawing/2014/main" id="{2E945C35-53EC-43A5-BE54-3D383E774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" y="1359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1 w 10"/>
                  <a:gd name="T3" fmla="*/ 0 h 9"/>
                  <a:gd name="T4" fmla="*/ 2 w 10"/>
                  <a:gd name="T5" fmla="*/ 0 h 9"/>
                  <a:gd name="T6" fmla="*/ 3 w 10"/>
                  <a:gd name="T7" fmla="*/ 0 h 9"/>
                  <a:gd name="T8" fmla="*/ 4 w 10"/>
                  <a:gd name="T9" fmla="*/ 0 h 9"/>
                  <a:gd name="T10" fmla="*/ 5 w 10"/>
                  <a:gd name="T11" fmla="*/ 1 h 9"/>
                  <a:gd name="T12" fmla="*/ 5 w 10"/>
                  <a:gd name="T13" fmla="*/ 1 h 9"/>
                  <a:gd name="T14" fmla="*/ 6 w 10"/>
                  <a:gd name="T15" fmla="*/ 2 h 9"/>
                  <a:gd name="T16" fmla="*/ 6 w 10"/>
                  <a:gd name="T17" fmla="*/ 3 h 9"/>
                  <a:gd name="T18" fmla="*/ 7 w 10"/>
                  <a:gd name="T19" fmla="*/ 4 h 9"/>
                  <a:gd name="T20" fmla="*/ 7 w 10"/>
                  <a:gd name="T21" fmla="*/ 4 h 9"/>
                  <a:gd name="T22" fmla="*/ 8 w 10"/>
                  <a:gd name="T23" fmla="*/ 5 h 9"/>
                  <a:gd name="T24" fmla="*/ 8 w 10"/>
                  <a:gd name="T25" fmla="*/ 5 h 9"/>
                  <a:gd name="T26" fmla="*/ 8 w 10"/>
                  <a:gd name="T27" fmla="*/ 6 h 9"/>
                  <a:gd name="T28" fmla="*/ 9 w 10"/>
                  <a:gd name="T29" fmla="*/ 6 h 9"/>
                  <a:gd name="T30" fmla="*/ 10 w 10"/>
                  <a:gd name="T31" fmla="*/ 7 h 9"/>
                  <a:gd name="T32" fmla="*/ 10 w 10"/>
                  <a:gd name="T33" fmla="*/ 7 h 9"/>
                  <a:gd name="T34" fmla="*/ 10 w 10"/>
                  <a:gd name="T35" fmla="*/ 8 h 9"/>
                  <a:gd name="T36" fmla="*/ 10 w 10"/>
                  <a:gd name="T37" fmla="*/ 9 h 9"/>
                  <a:gd name="T38" fmla="*/ 9 w 10"/>
                  <a:gd name="T39" fmla="*/ 9 h 9"/>
                  <a:gd name="T40" fmla="*/ 10 w 10"/>
                  <a:gd name="T41" fmla="*/ 8 h 9"/>
                  <a:gd name="T42" fmla="*/ 10 w 10"/>
                  <a:gd name="T43" fmla="*/ 8 h 9"/>
                  <a:gd name="T44" fmla="*/ 9 w 10"/>
                  <a:gd name="T45" fmla="*/ 8 h 9"/>
                  <a:gd name="T46" fmla="*/ 9 w 10"/>
                  <a:gd name="T47" fmla="*/ 7 h 9"/>
                  <a:gd name="T48" fmla="*/ 8 w 10"/>
                  <a:gd name="T49" fmla="*/ 7 h 9"/>
                  <a:gd name="T50" fmla="*/ 7 w 10"/>
                  <a:gd name="T51" fmla="*/ 6 h 9"/>
                  <a:gd name="T52" fmla="*/ 7 w 10"/>
                  <a:gd name="T53" fmla="*/ 5 h 9"/>
                  <a:gd name="T54" fmla="*/ 6 w 10"/>
                  <a:gd name="T55" fmla="*/ 5 h 9"/>
                  <a:gd name="T56" fmla="*/ 6 w 10"/>
                  <a:gd name="T57" fmla="*/ 4 h 9"/>
                  <a:gd name="T58" fmla="*/ 5 w 10"/>
                  <a:gd name="T59" fmla="*/ 3 h 9"/>
                  <a:gd name="T60" fmla="*/ 4 w 10"/>
                  <a:gd name="T61" fmla="*/ 3 h 9"/>
                  <a:gd name="T62" fmla="*/ 4 w 10"/>
                  <a:gd name="T63" fmla="*/ 2 h 9"/>
                  <a:gd name="T64" fmla="*/ 3 w 10"/>
                  <a:gd name="T65" fmla="*/ 2 h 9"/>
                  <a:gd name="T66" fmla="*/ 3 w 10"/>
                  <a:gd name="T67" fmla="*/ 1 h 9"/>
                  <a:gd name="T68" fmla="*/ 2 w 10"/>
                  <a:gd name="T69" fmla="*/ 0 h 9"/>
                  <a:gd name="T70" fmla="*/ 1 w 10"/>
                  <a:gd name="T71" fmla="*/ 0 h 9"/>
                  <a:gd name="T72" fmla="*/ 1 w 10"/>
                  <a:gd name="T73" fmla="*/ 0 h 9"/>
                  <a:gd name="T74" fmla="*/ 0 w 10"/>
                  <a:gd name="T75" fmla="*/ 0 h 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44" name="Freeform 77">
                <a:extLst>
                  <a:ext uri="{FF2B5EF4-FFF2-40B4-BE49-F238E27FC236}">
                    <a16:creationId xmlns:a16="http://schemas.microsoft.com/office/drawing/2014/main" id="{46C80C67-9559-498D-BA58-F2230EC0D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0" y="1370"/>
                <a:ext cx="7" cy="7"/>
              </a:xfrm>
              <a:custGeom>
                <a:avLst/>
                <a:gdLst>
                  <a:gd name="T0" fmla="*/ 7 w 7"/>
                  <a:gd name="T1" fmla="*/ 0 h 7"/>
                  <a:gd name="T2" fmla="*/ 7 w 7"/>
                  <a:gd name="T3" fmla="*/ 1 h 7"/>
                  <a:gd name="T4" fmla="*/ 6 w 7"/>
                  <a:gd name="T5" fmla="*/ 2 h 7"/>
                  <a:gd name="T6" fmla="*/ 5 w 7"/>
                  <a:gd name="T7" fmla="*/ 3 h 7"/>
                  <a:gd name="T8" fmla="*/ 5 w 7"/>
                  <a:gd name="T9" fmla="*/ 4 h 7"/>
                  <a:gd name="T10" fmla="*/ 4 w 7"/>
                  <a:gd name="T11" fmla="*/ 5 h 7"/>
                  <a:gd name="T12" fmla="*/ 3 w 7"/>
                  <a:gd name="T13" fmla="*/ 5 h 7"/>
                  <a:gd name="T14" fmla="*/ 2 w 7"/>
                  <a:gd name="T15" fmla="*/ 6 h 7"/>
                  <a:gd name="T16" fmla="*/ 1 w 7"/>
                  <a:gd name="T17" fmla="*/ 7 h 7"/>
                  <a:gd name="T18" fmla="*/ 1 w 7"/>
                  <a:gd name="T19" fmla="*/ 6 h 7"/>
                  <a:gd name="T20" fmla="*/ 1 w 7"/>
                  <a:gd name="T21" fmla="*/ 5 h 7"/>
                  <a:gd name="T22" fmla="*/ 0 w 7"/>
                  <a:gd name="T23" fmla="*/ 4 h 7"/>
                  <a:gd name="T24" fmla="*/ 0 w 7"/>
                  <a:gd name="T25" fmla="*/ 5 h 7"/>
                  <a:gd name="T26" fmla="*/ 0 w 7"/>
                  <a:gd name="T27" fmla="*/ 6 h 7"/>
                  <a:gd name="T28" fmla="*/ 1 w 7"/>
                  <a:gd name="T29" fmla="*/ 7 h 7"/>
                  <a:gd name="T30" fmla="*/ 0 w 7"/>
                  <a:gd name="T31" fmla="*/ 7 h 7"/>
                  <a:gd name="T32" fmla="*/ 1 w 7"/>
                  <a:gd name="T33" fmla="*/ 7 h 7"/>
                  <a:gd name="T34" fmla="*/ 2 w 7"/>
                  <a:gd name="T35" fmla="*/ 7 h 7"/>
                  <a:gd name="T36" fmla="*/ 2 w 7"/>
                  <a:gd name="T37" fmla="*/ 7 h 7"/>
                  <a:gd name="T38" fmla="*/ 3 w 7"/>
                  <a:gd name="T39" fmla="*/ 6 h 7"/>
                  <a:gd name="T40" fmla="*/ 4 w 7"/>
                  <a:gd name="T41" fmla="*/ 6 h 7"/>
                  <a:gd name="T42" fmla="*/ 4 w 7"/>
                  <a:gd name="T43" fmla="*/ 5 h 7"/>
                  <a:gd name="T44" fmla="*/ 5 w 7"/>
                  <a:gd name="T45" fmla="*/ 5 h 7"/>
                  <a:gd name="T46" fmla="*/ 6 w 7"/>
                  <a:gd name="T47" fmla="*/ 3 h 7"/>
                  <a:gd name="T48" fmla="*/ 6 w 7"/>
                  <a:gd name="T49" fmla="*/ 3 h 7"/>
                  <a:gd name="T50" fmla="*/ 7 w 7"/>
                  <a:gd name="T51" fmla="*/ 2 h 7"/>
                  <a:gd name="T52" fmla="*/ 7 w 7"/>
                  <a:gd name="T53" fmla="*/ 1 h 7"/>
                  <a:gd name="T54" fmla="*/ 7 w 7"/>
                  <a:gd name="T55" fmla="*/ 0 h 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" h="7">
                    <a:moveTo>
                      <a:pt x="7" y="0"/>
                    </a:moveTo>
                    <a:lnTo>
                      <a:pt x="7" y="1"/>
                    </a:lnTo>
                    <a:lnTo>
                      <a:pt x="6" y="2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245" name="Freeform 78">
                <a:extLst>
                  <a:ext uri="{FF2B5EF4-FFF2-40B4-BE49-F238E27FC236}">
                    <a16:creationId xmlns:a16="http://schemas.microsoft.com/office/drawing/2014/main" id="{9C54F0AF-DD20-46D0-818A-296964A4F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1391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2 h 3"/>
                  <a:gd name="T8" fmla="*/ 1 w 2"/>
                  <a:gd name="T9" fmla="*/ 3 h 3"/>
                  <a:gd name="T10" fmla="*/ 1 w 2"/>
                  <a:gd name="T11" fmla="*/ 1 h 3"/>
                  <a:gd name="T12" fmla="*/ 1 w 2"/>
                  <a:gd name="T13" fmla="*/ 1 h 3"/>
                  <a:gd name="T14" fmla="*/ 0 w 2"/>
                  <a:gd name="T15" fmla="*/ 0 h 3"/>
                  <a:gd name="T16" fmla="*/ 1 w 2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A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33803" name="Group 414">
            <a:extLst>
              <a:ext uri="{FF2B5EF4-FFF2-40B4-BE49-F238E27FC236}">
                <a16:creationId xmlns:a16="http://schemas.microsoft.com/office/drawing/2014/main" id="{2E094FCC-72A9-431A-98AD-E37DA1CA061C}"/>
              </a:ext>
            </a:extLst>
          </p:cNvPr>
          <p:cNvGrpSpPr>
            <a:grpSpLocks/>
          </p:cNvGrpSpPr>
          <p:nvPr/>
        </p:nvGrpSpPr>
        <p:grpSpPr bwMode="auto">
          <a:xfrm>
            <a:off x="6667500" y="2687638"/>
            <a:ext cx="771525" cy="496887"/>
            <a:chOff x="4200" y="1693"/>
            <a:chExt cx="486" cy="313"/>
          </a:xfrm>
        </p:grpSpPr>
        <p:grpSp>
          <p:nvGrpSpPr>
            <p:cNvPr id="34845" name="Group 281">
              <a:extLst>
                <a:ext uri="{FF2B5EF4-FFF2-40B4-BE49-F238E27FC236}">
                  <a16:creationId xmlns:a16="http://schemas.microsoft.com/office/drawing/2014/main" id="{C83852E7-3EF4-4A76-B800-343777A709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0" y="1693"/>
              <a:ext cx="486" cy="313"/>
              <a:chOff x="4200" y="1693"/>
              <a:chExt cx="486" cy="313"/>
            </a:xfrm>
          </p:grpSpPr>
          <p:sp>
            <p:nvSpPr>
              <p:cNvPr id="34978" name="Rectangle 81">
                <a:extLst>
                  <a:ext uri="{FF2B5EF4-FFF2-40B4-BE49-F238E27FC236}">
                    <a16:creationId xmlns:a16="http://schemas.microsoft.com/office/drawing/2014/main" id="{DB82D5D4-CB05-4CC6-BB28-FBD0CBF60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" y="1991"/>
                <a:ext cx="5" cy="11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979" name="Rectangle 82">
                <a:extLst>
                  <a:ext uri="{FF2B5EF4-FFF2-40B4-BE49-F238E27FC236}">
                    <a16:creationId xmlns:a16="http://schemas.microsoft.com/office/drawing/2014/main" id="{659AAA1B-4A09-4468-9247-3C6981C33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1" y="1964"/>
                <a:ext cx="11" cy="6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980" name="Freeform 83">
                <a:extLst>
                  <a:ext uri="{FF2B5EF4-FFF2-40B4-BE49-F238E27FC236}">
                    <a16:creationId xmlns:a16="http://schemas.microsoft.com/office/drawing/2014/main" id="{4D72458F-E1DC-44A9-A4C7-71CB23C51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0" y="1700"/>
                <a:ext cx="80" cy="294"/>
              </a:xfrm>
              <a:custGeom>
                <a:avLst/>
                <a:gdLst>
                  <a:gd name="T0" fmla="*/ 0 w 80"/>
                  <a:gd name="T1" fmla="*/ 0 h 294"/>
                  <a:gd name="T2" fmla="*/ 80 w 80"/>
                  <a:gd name="T3" fmla="*/ 0 h 294"/>
                  <a:gd name="T4" fmla="*/ 80 w 80"/>
                  <a:gd name="T5" fmla="*/ 294 h 294"/>
                  <a:gd name="T6" fmla="*/ 0 w 80"/>
                  <a:gd name="T7" fmla="*/ 265 h 294"/>
                  <a:gd name="T8" fmla="*/ 0 w 80"/>
                  <a:gd name="T9" fmla="*/ 0 h 2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0" h="294">
                    <a:moveTo>
                      <a:pt x="0" y="0"/>
                    </a:moveTo>
                    <a:lnTo>
                      <a:pt x="80" y="0"/>
                    </a:lnTo>
                    <a:lnTo>
                      <a:pt x="80" y="294"/>
                    </a:lnTo>
                    <a:lnTo>
                      <a:pt x="0" y="2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A0A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1" name="Freeform 84">
                <a:extLst>
                  <a:ext uri="{FF2B5EF4-FFF2-40B4-BE49-F238E27FC236}">
                    <a16:creationId xmlns:a16="http://schemas.microsoft.com/office/drawing/2014/main" id="{5CB400CB-3FB3-4418-A5CD-F9230A35D0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6" y="1693"/>
                <a:ext cx="360" cy="26"/>
              </a:xfrm>
              <a:custGeom>
                <a:avLst/>
                <a:gdLst>
                  <a:gd name="T0" fmla="*/ 0 w 360"/>
                  <a:gd name="T1" fmla="*/ 6 h 26"/>
                  <a:gd name="T2" fmla="*/ 0 w 360"/>
                  <a:gd name="T3" fmla="*/ 26 h 26"/>
                  <a:gd name="T4" fmla="*/ 359 w 360"/>
                  <a:gd name="T5" fmla="*/ 18 h 26"/>
                  <a:gd name="T6" fmla="*/ 360 w 360"/>
                  <a:gd name="T7" fmla="*/ 0 h 26"/>
                  <a:gd name="T8" fmla="*/ 0 w 360"/>
                  <a:gd name="T9" fmla="*/ 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0" h="26">
                    <a:moveTo>
                      <a:pt x="0" y="6"/>
                    </a:moveTo>
                    <a:lnTo>
                      <a:pt x="0" y="26"/>
                    </a:lnTo>
                    <a:lnTo>
                      <a:pt x="359" y="18"/>
                    </a:lnTo>
                    <a:lnTo>
                      <a:pt x="36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2" name="Freeform 85">
                <a:extLst>
                  <a:ext uri="{FF2B5EF4-FFF2-40B4-BE49-F238E27FC236}">
                    <a16:creationId xmlns:a16="http://schemas.microsoft.com/office/drawing/2014/main" id="{AA093FD1-E0CF-4DDB-A0E9-ECC0B0141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6" y="1711"/>
                <a:ext cx="359" cy="248"/>
              </a:xfrm>
              <a:custGeom>
                <a:avLst/>
                <a:gdLst>
                  <a:gd name="T0" fmla="*/ 0 w 359"/>
                  <a:gd name="T1" fmla="*/ 248 h 248"/>
                  <a:gd name="T2" fmla="*/ 359 w 359"/>
                  <a:gd name="T3" fmla="*/ 215 h 248"/>
                  <a:gd name="T4" fmla="*/ 359 w 359"/>
                  <a:gd name="T5" fmla="*/ 0 h 248"/>
                  <a:gd name="T6" fmla="*/ 0 w 359"/>
                  <a:gd name="T7" fmla="*/ 8 h 248"/>
                  <a:gd name="T8" fmla="*/ 0 w 359"/>
                  <a:gd name="T9" fmla="*/ 248 h 2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9" h="248">
                    <a:moveTo>
                      <a:pt x="0" y="248"/>
                    </a:moveTo>
                    <a:lnTo>
                      <a:pt x="359" y="215"/>
                    </a:lnTo>
                    <a:lnTo>
                      <a:pt x="359" y="0"/>
                    </a:lnTo>
                    <a:lnTo>
                      <a:pt x="0" y="8"/>
                    </a:lnTo>
                    <a:lnTo>
                      <a:pt x="0" y="248"/>
                    </a:lnTo>
                    <a:close/>
                  </a:path>
                </a:pathLst>
              </a:custGeom>
              <a:solidFill>
                <a:srgbClr val="E0E0E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3" name="Freeform 86">
                <a:extLst>
                  <a:ext uri="{FF2B5EF4-FFF2-40B4-BE49-F238E27FC236}">
                    <a16:creationId xmlns:a16="http://schemas.microsoft.com/office/drawing/2014/main" id="{7B11D6B8-2361-4450-BA74-1B8B57EEE7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732"/>
                <a:ext cx="14" cy="204"/>
              </a:xfrm>
              <a:custGeom>
                <a:avLst/>
                <a:gdLst>
                  <a:gd name="T0" fmla="*/ 14 w 14"/>
                  <a:gd name="T1" fmla="*/ 0 h 204"/>
                  <a:gd name="T2" fmla="*/ 0 w 14"/>
                  <a:gd name="T3" fmla="*/ 1 h 204"/>
                  <a:gd name="T4" fmla="*/ 0 w 14"/>
                  <a:gd name="T5" fmla="*/ 204 h 204"/>
                  <a:gd name="T6" fmla="*/ 14 w 14"/>
                  <a:gd name="T7" fmla="*/ 202 h 204"/>
                  <a:gd name="T8" fmla="*/ 14 w 14"/>
                  <a:gd name="T9" fmla="*/ 0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04">
                    <a:moveTo>
                      <a:pt x="14" y="0"/>
                    </a:moveTo>
                    <a:lnTo>
                      <a:pt x="0" y="1"/>
                    </a:lnTo>
                    <a:lnTo>
                      <a:pt x="0" y="204"/>
                    </a:lnTo>
                    <a:lnTo>
                      <a:pt x="14" y="202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4" name="Freeform 87">
                <a:extLst>
                  <a:ext uri="{FF2B5EF4-FFF2-40B4-BE49-F238E27FC236}">
                    <a16:creationId xmlns:a16="http://schemas.microsoft.com/office/drawing/2014/main" id="{DE652D6C-894E-4D0F-8BB8-7F0C024A0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0" y="1731"/>
                <a:ext cx="15" cy="202"/>
              </a:xfrm>
              <a:custGeom>
                <a:avLst/>
                <a:gdLst>
                  <a:gd name="T0" fmla="*/ 15 w 15"/>
                  <a:gd name="T1" fmla="*/ 0 h 202"/>
                  <a:gd name="T2" fmla="*/ 0 w 15"/>
                  <a:gd name="T3" fmla="*/ 0 h 202"/>
                  <a:gd name="T4" fmla="*/ 0 w 15"/>
                  <a:gd name="T5" fmla="*/ 202 h 202"/>
                  <a:gd name="T6" fmla="*/ 15 w 15"/>
                  <a:gd name="T7" fmla="*/ 200 h 202"/>
                  <a:gd name="T8" fmla="*/ 15 w 15"/>
                  <a:gd name="T9" fmla="*/ 0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202">
                    <a:moveTo>
                      <a:pt x="15" y="0"/>
                    </a:moveTo>
                    <a:lnTo>
                      <a:pt x="0" y="0"/>
                    </a:lnTo>
                    <a:lnTo>
                      <a:pt x="0" y="202"/>
                    </a:lnTo>
                    <a:lnTo>
                      <a:pt x="15" y="20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5" name="Freeform 88">
                <a:extLst>
                  <a:ext uri="{FF2B5EF4-FFF2-40B4-BE49-F238E27FC236}">
                    <a16:creationId xmlns:a16="http://schemas.microsoft.com/office/drawing/2014/main" id="{3D607DE5-6404-4D83-93B0-2AB0FB63B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8" y="1730"/>
                <a:ext cx="14" cy="200"/>
              </a:xfrm>
              <a:custGeom>
                <a:avLst/>
                <a:gdLst>
                  <a:gd name="T0" fmla="*/ 14 w 14"/>
                  <a:gd name="T1" fmla="*/ 0 h 200"/>
                  <a:gd name="T2" fmla="*/ 0 w 14"/>
                  <a:gd name="T3" fmla="*/ 1 h 200"/>
                  <a:gd name="T4" fmla="*/ 0 w 14"/>
                  <a:gd name="T5" fmla="*/ 200 h 200"/>
                  <a:gd name="T6" fmla="*/ 14 w 14"/>
                  <a:gd name="T7" fmla="*/ 199 h 200"/>
                  <a:gd name="T8" fmla="*/ 14 w 14"/>
                  <a:gd name="T9" fmla="*/ 0 h 2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00">
                    <a:moveTo>
                      <a:pt x="14" y="0"/>
                    </a:moveTo>
                    <a:lnTo>
                      <a:pt x="0" y="1"/>
                    </a:lnTo>
                    <a:lnTo>
                      <a:pt x="0" y="200"/>
                    </a:lnTo>
                    <a:lnTo>
                      <a:pt x="14" y="199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6" name="Freeform 89">
                <a:extLst>
                  <a:ext uri="{FF2B5EF4-FFF2-40B4-BE49-F238E27FC236}">
                    <a16:creationId xmlns:a16="http://schemas.microsoft.com/office/drawing/2014/main" id="{8AB2B5F1-7333-481D-89B4-4058BEBC1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5" y="1729"/>
                <a:ext cx="15" cy="199"/>
              </a:xfrm>
              <a:custGeom>
                <a:avLst/>
                <a:gdLst>
                  <a:gd name="T0" fmla="*/ 15 w 15"/>
                  <a:gd name="T1" fmla="*/ 0 h 199"/>
                  <a:gd name="T2" fmla="*/ 0 w 15"/>
                  <a:gd name="T3" fmla="*/ 1 h 199"/>
                  <a:gd name="T4" fmla="*/ 0 w 15"/>
                  <a:gd name="T5" fmla="*/ 199 h 199"/>
                  <a:gd name="T6" fmla="*/ 14 w 15"/>
                  <a:gd name="T7" fmla="*/ 197 h 199"/>
                  <a:gd name="T8" fmla="*/ 15 w 15"/>
                  <a:gd name="T9" fmla="*/ 0 h 1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99">
                    <a:moveTo>
                      <a:pt x="15" y="0"/>
                    </a:moveTo>
                    <a:lnTo>
                      <a:pt x="0" y="1"/>
                    </a:lnTo>
                    <a:lnTo>
                      <a:pt x="0" y="199"/>
                    </a:lnTo>
                    <a:lnTo>
                      <a:pt x="14" y="197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7" name="Freeform 90">
                <a:extLst>
                  <a:ext uri="{FF2B5EF4-FFF2-40B4-BE49-F238E27FC236}">
                    <a16:creationId xmlns:a16="http://schemas.microsoft.com/office/drawing/2014/main" id="{46DE9F62-EE17-4308-BD75-592D10E4B7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3" y="1728"/>
                <a:ext cx="14" cy="197"/>
              </a:xfrm>
              <a:custGeom>
                <a:avLst/>
                <a:gdLst>
                  <a:gd name="T0" fmla="*/ 14 w 14"/>
                  <a:gd name="T1" fmla="*/ 0 h 197"/>
                  <a:gd name="T2" fmla="*/ 0 w 14"/>
                  <a:gd name="T3" fmla="*/ 1 h 197"/>
                  <a:gd name="T4" fmla="*/ 0 w 14"/>
                  <a:gd name="T5" fmla="*/ 197 h 197"/>
                  <a:gd name="T6" fmla="*/ 14 w 14"/>
                  <a:gd name="T7" fmla="*/ 195 h 197"/>
                  <a:gd name="T8" fmla="*/ 14 w 14"/>
                  <a:gd name="T9" fmla="*/ 0 h 1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97">
                    <a:moveTo>
                      <a:pt x="14" y="0"/>
                    </a:moveTo>
                    <a:lnTo>
                      <a:pt x="0" y="1"/>
                    </a:lnTo>
                    <a:lnTo>
                      <a:pt x="0" y="197"/>
                    </a:lnTo>
                    <a:lnTo>
                      <a:pt x="14" y="195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8" name="Freeform 91">
                <a:extLst>
                  <a:ext uri="{FF2B5EF4-FFF2-40B4-BE49-F238E27FC236}">
                    <a16:creationId xmlns:a16="http://schemas.microsoft.com/office/drawing/2014/main" id="{BF5E35B1-5AD8-43C2-BD0B-58F5D8EC9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1727"/>
                <a:ext cx="14" cy="196"/>
              </a:xfrm>
              <a:custGeom>
                <a:avLst/>
                <a:gdLst>
                  <a:gd name="T0" fmla="*/ 14 w 14"/>
                  <a:gd name="T1" fmla="*/ 0 h 196"/>
                  <a:gd name="T2" fmla="*/ 0 w 14"/>
                  <a:gd name="T3" fmla="*/ 1 h 196"/>
                  <a:gd name="T4" fmla="*/ 0 w 14"/>
                  <a:gd name="T5" fmla="*/ 196 h 196"/>
                  <a:gd name="T6" fmla="*/ 14 w 14"/>
                  <a:gd name="T7" fmla="*/ 194 h 196"/>
                  <a:gd name="T8" fmla="*/ 14 w 14"/>
                  <a:gd name="T9" fmla="*/ 0 h 1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96">
                    <a:moveTo>
                      <a:pt x="14" y="0"/>
                    </a:moveTo>
                    <a:lnTo>
                      <a:pt x="0" y="1"/>
                    </a:lnTo>
                    <a:lnTo>
                      <a:pt x="0" y="196"/>
                    </a:lnTo>
                    <a:lnTo>
                      <a:pt x="14" y="19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89" name="Freeform 92">
                <a:extLst>
                  <a:ext uri="{FF2B5EF4-FFF2-40B4-BE49-F238E27FC236}">
                    <a16:creationId xmlns:a16="http://schemas.microsoft.com/office/drawing/2014/main" id="{46C5622F-CE34-449D-8170-14CEEFCC1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6" y="1726"/>
                <a:ext cx="15" cy="194"/>
              </a:xfrm>
              <a:custGeom>
                <a:avLst/>
                <a:gdLst>
                  <a:gd name="T0" fmla="*/ 15 w 15"/>
                  <a:gd name="T1" fmla="*/ 0 h 194"/>
                  <a:gd name="T2" fmla="*/ 0 w 15"/>
                  <a:gd name="T3" fmla="*/ 1 h 194"/>
                  <a:gd name="T4" fmla="*/ 0 w 15"/>
                  <a:gd name="T5" fmla="*/ 194 h 194"/>
                  <a:gd name="T6" fmla="*/ 15 w 15"/>
                  <a:gd name="T7" fmla="*/ 193 h 194"/>
                  <a:gd name="T8" fmla="*/ 15 w 15"/>
                  <a:gd name="T9" fmla="*/ 0 h 1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94">
                    <a:moveTo>
                      <a:pt x="15" y="0"/>
                    </a:moveTo>
                    <a:lnTo>
                      <a:pt x="0" y="1"/>
                    </a:lnTo>
                    <a:lnTo>
                      <a:pt x="0" y="194"/>
                    </a:lnTo>
                    <a:lnTo>
                      <a:pt x="15" y="19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0" name="Freeform 93">
                <a:extLst>
                  <a:ext uri="{FF2B5EF4-FFF2-40B4-BE49-F238E27FC236}">
                    <a16:creationId xmlns:a16="http://schemas.microsoft.com/office/drawing/2014/main" id="{9C2CED54-2C81-4B30-AEF1-EB45DA382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1726"/>
                <a:ext cx="14" cy="192"/>
              </a:xfrm>
              <a:custGeom>
                <a:avLst/>
                <a:gdLst>
                  <a:gd name="T0" fmla="*/ 14 w 14"/>
                  <a:gd name="T1" fmla="*/ 0 h 192"/>
                  <a:gd name="T2" fmla="*/ 0 w 14"/>
                  <a:gd name="T3" fmla="*/ 1 h 192"/>
                  <a:gd name="T4" fmla="*/ 0 w 14"/>
                  <a:gd name="T5" fmla="*/ 192 h 192"/>
                  <a:gd name="T6" fmla="*/ 14 w 14"/>
                  <a:gd name="T7" fmla="*/ 190 h 192"/>
                  <a:gd name="T8" fmla="*/ 14 w 14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92">
                    <a:moveTo>
                      <a:pt x="14" y="0"/>
                    </a:moveTo>
                    <a:lnTo>
                      <a:pt x="0" y="1"/>
                    </a:lnTo>
                    <a:lnTo>
                      <a:pt x="0" y="192"/>
                    </a:lnTo>
                    <a:lnTo>
                      <a:pt x="14" y="19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1" name="Freeform 94">
                <a:extLst>
                  <a:ext uri="{FF2B5EF4-FFF2-40B4-BE49-F238E27FC236}">
                    <a16:creationId xmlns:a16="http://schemas.microsoft.com/office/drawing/2014/main" id="{6FE43826-5E04-4259-B05F-9F7F817298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1726"/>
                <a:ext cx="14" cy="190"/>
              </a:xfrm>
              <a:custGeom>
                <a:avLst/>
                <a:gdLst>
                  <a:gd name="T0" fmla="*/ 14 w 14"/>
                  <a:gd name="T1" fmla="*/ 0 h 190"/>
                  <a:gd name="T2" fmla="*/ 0 w 14"/>
                  <a:gd name="T3" fmla="*/ 0 h 190"/>
                  <a:gd name="T4" fmla="*/ 0 w 14"/>
                  <a:gd name="T5" fmla="*/ 190 h 190"/>
                  <a:gd name="T6" fmla="*/ 14 w 14"/>
                  <a:gd name="T7" fmla="*/ 188 h 190"/>
                  <a:gd name="T8" fmla="*/ 14 w 14"/>
                  <a:gd name="T9" fmla="*/ 0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90">
                    <a:moveTo>
                      <a:pt x="14" y="0"/>
                    </a:moveTo>
                    <a:lnTo>
                      <a:pt x="0" y="0"/>
                    </a:lnTo>
                    <a:lnTo>
                      <a:pt x="0" y="190"/>
                    </a:lnTo>
                    <a:lnTo>
                      <a:pt x="14" y="18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2" name="Freeform 95">
                <a:extLst>
                  <a:ext uri="{FF2B5EF4-FFF2-40B4-BE49-F238E27FC236}">
                    <a16:creationId xmlns:a16="http://schemas.microsoft.com/office/drawing/2014/main" id="{873C5299-F181-41C2-A21C-5E8D56DCA8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6" y="1724"/>
                <a:ext cx="13" cy="187"/>
              </a:xfrm>
              <a:custGeom>
                <a:avLst/>
                <a:gdLst>
                  <a:gd name="T0" fmla="*/ 13 w 13"/>
                  <a:gd name="T1" fmla="*/ 0 h 187"/>
                  <a:gd name="T2" fmla="*/ 0 w 13"/>
                  <a:gd name="T3" fmla="*/ 1 h 187"/>
                  <a:gd name="T4" fmla="*/ 0 w 13"/>
                  <a:gd name="T5" fmla="*/ 187 h 187"/>
                  <a:gd name="T6" fmla="*/ 13 w 13"/>
                  <a:gd name="T7" fmla="*/ 186 h 187"/>
                  <a:gd name="T8" fmla="*/ 13 w 13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87">
                    <a:moveTo>
                      <a:pt x="13" y="0"/>
                    </a:moveTo>
                    <a:lnTo>
                      <a:pt x="0" y="1"/>
                    </a:lnTo>
                    <a:lnTo>
                      <a:pt x="0" y="187"/>
                    </a:lnTo>
                    <a:lnTo>
                      <a:pt x="13" y="18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3" name="Freeform 96">
                <a:extLst>
                  <a:ext uri="{FF2B5EF4-FFF2-40B4-BE49-F238E27FC236}">
                    <a16:creationId xmlns:a16="http://schemas.microsoft.com/office/drawing/2014/main" id="{5CC825C0-4362-47F6-BAC6-819BBEAEC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" y="1724"/>
                <a:ext cx="14" cy="185"/>
              </a:xfrm>
              <a:custGeom>
                <a:avLst/>
                <a:gdLst>
                  <a:gd name="T0" fmla="*/ 14 w 14"/>
                  <a:gd name="T1" fmla="*/ 0 h 185"/>
                  <a:gd name="T2" fmla="*/ 0 w 14"/>
                  <a:gd name="T3" fmla="*/ 0 h 185"/>
                  <a:gd name="T4" fmla="*/ 0 w 14"/>
                  <a:gd name="T5" fmla="*/ 185 h 185"/>
                  <a:gd name="T6" fmla="*/ 14 w 14"/>
                  <a:gd name="T7" fmla="*/ 184 h 185"/>
                  <a:gd name="T8" fmla="*/ 14 w 14"/>
                  <a:gd name="T9" fmla="*/ 0 h 1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85">
                    <a:moveTo>
                      <a:pt x="14" y="0"/>
                    </a:moveTo>
                    <a:lnTo>
                      <a:pt x="0" y="0"/>
                    </a:lnTo>
                    <a:lnTo>
                      <a:pt x="0" y="185"/>
                    </a:lnTo>
                    <a:lnTo>
                      <a:pt x="14" y="18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4" name="Freeform 97">
                <a:extLst>
                  <a:ext uri="{FF2B5EF4-FFF2-40B4-BE49-F238E27FC236}">
                    <a16:creationId xmlns:a16="http://schemas.microsoft.com/office/drawing/2014/main" id="{214C27CD-BEF7-455F-9792-EDB9510CF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0" y="1699"/>
                <a:ext cx="26" cy="307"/>
              </a:xfrm>
              <a:custGeom>
                <a:avLst/>
                <a:gdLst>
                  <a:gd name="T0" fmla="*/ 26 w 26"/>
                  <a:gd name="T1" fmla="*/ 0 h 307"/>
                  <a:gd name="T2" fmla="*/ 0 w 26"/>
                  <a:gd name="T3" fmla="*/ 0 h 307"/>
                  <a:gd name="T4" fmla="*/ 0 w 26"/>
                  <a:gd name="T5" fmla="*/ 307 h 307"/>
                  <a:gd name="T6" fmla="*/ 25 w 26"/>
                  <a:gd name="T7" fmla="*/ 304 h 307"/>
                  <a:gd name="T8" fmla="*/ 26 w 2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307">
                    <a:moveTo>
                      <a:pt x="26" y="0"/>
                    </a:moveTo>
                    <a:lnTo>
                      <a:pt x="0" y="0"/>
                    </a:lnTo>
                    <a:lnTo>
                      <a:pt x="0" y="307"/>
                    </a:lnTo>
                    <a:lnTo>
                      <a:pt x="25" y="304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5" name="Freeform 98">
                <a:extLst>
                  <a:ext uri="{FF2B5EF4-FFF2-40B4-BE49-F238E27FC236}">
                    <a16:creationId xmlns:a16="http://schemas.microsoft.com/office/drawing/2014/main" id="{E85A3915-1D25-415F-816E-A1319E024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6" y="1926"/>
                <a:ext cx="360" cy="77"/>
              </a:xfrm>
              <a:custGeom>
                <a:avLst/>
                <a:gdLst>
                  <a:gd name="T0" fmla="*/ 0 w 360"/>
                  <a:gd name="T1" fmla="*/ 77 h 77"/>
                  <a:gd name="T2" fmla="*/ 360 w 360"/>
                  <a:gd name="T3" fmla="*/ 43 h 77"/>
                  <a:gd name="T4" fmla="*/ 360 w 360"/>
                  <a:gd name="T5" fmla="*/ 0 h 77"/>
                  <a:gd name="T6" fmla="*/ 0 w 360"/>
                  <a:gd name="T7" fmla="*/ 33 h 77"/>
                  <a:gd name="T8" fmla="*/ 0 w 360"/>
                  <a:gd name="T9" fmla="*/ 77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0" h="77">
                    <a:moveTo>
                      <a:pt x="0" y="77"/>
                    </a:moveTo>
                    <a:lnTo>
                      <a:pt x="360" y="43"/>
                    </a:lnTo>
                    <a:lnTo>
                      <a:pt x="360" y="0"/>
                    </a:lnTo>
                    <a:lnTo>
                      <a:pt x="0" y="33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6" name="Line 99">
                <a:extLst>
                  <a:ext uri="{FF2B5EF4-FFF2-40B4-BE49-F238E27FC236}">
                    <a16:creationId xmlns:a16="http://schemas.microsoft.com/office/drawing/2014/main" id="{25D1010A-92F3-4491-8294-29005E02B5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1" y="1719"/>
                <a:ext cx="1" cy="237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7" name="Line 100">
                <a:extLst>
                  <a:ext uri="{FF2B5EF4-FFF2-40B4-BE49-F238E27FC236}">
                    <a16:creationId xmlns:a16="http://schemas.microsoft.com/office/drawing/2014/main" id="{0B5DC22C-384A-4D28-99A0-107C653450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2" y="1717"/>
                <a:ext cx="1" cy="237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8" name="Line 101">
                <a:extLst>
                  <a:ext uri="{FF2B5EF4-FFF2-40B4-BE49-F238E27FC236}">
                    <a16:creationId xmlns:a16="http://schemas.microsoft.com/office/drawing/2014/main" id="{BA888A36-79C9-4FAF-BE06-9CAF3508FB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88" y="1717"/>
                <a:ext cx="1" cy="234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99" name="Line 102">
                <a:extLst>
                  <a:ext uri="{FF2B5EF4-FFF2-40B4-BE49-F238E27FC236}">
                    <a16:creationId xmlns:a16="http://schemas.microsoft.com/office/drawing/2014/main" id="{07A92F6A-7DAF-49B7-9D4E-290740B73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1716"/>
                <a:ext cx="1" cy="233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0" name="Line 103">
                <a:extLst>
                  <a:ext uri="{FF2B5EF4-FFF2-40B4-BE49-F238E27FC236}">
                    <a16:creationId xmlns:a16="http://schemas.microsoft.com/office/drawing/2014/main" id="{4E2C82D9-E49C-4EB8-BE18-4B48BC981F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3" y="1716"/>
                <a:ext cx="1" cy="230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1" name="Freeform 104">
                <a:extLst>
                  <a:ext uri="{FF2B5EF4-FFF2-40B4-BE49-F238E27FC236}">
                    <a16:creationId xmlns:a16="http://schemas.microsoft.com/office/drawing/2014/main" id="{6C685CBE-5CB2-4068-86E3-75F3E83AB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9" y="1715"/>
                <a:ext cx="1" cy="228"/>
              </a:xfrm>
              <a:custGeom>
                <a:avLst/>
                <a:gdLst>
                  <a:gd name="T0" fmla="*/ 0 w 1"/>
                  <a:gd name="T1" fmla="*/ 0 h 228"/>
                  <a:gd name="T2" fmla="*/ 0 w 1"/>
                  <a:gd name="T3" fmla="*/ 226 h 228"/>
                  <a:gd name="T4" fmla="*/ 0 w 1"/>
                  <a:gd name="T5" fmla="*/ 228 h 2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228">
                    <a:moveTo>
                      <a:pt x="0" y="0"/>
                    </a:moveTo>
                    <a:lnTo>
                      <a:pt x="0" y="226"/>
                    </a:lnTo>
                    <a:lnTo>
                      <a:pt x="0" y="228"/>
                    </a:lnTo>
                  </a:path>
                </a:pathLst>
              </a:custGeom>
              <a:noFill/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2" name="Line 105">
                <a:extLst>
                  <a:ext uri="{FF2B5EF4-FFF2-40B4-BE49-F238E27FC236}">
                    <a16:creationId xmlns:a16="http://schemas.microsoft.com/office/drawing/2014/main" id="{B0A08079-01AB-452E-9E9C-07DF5FBFF5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" y="1715"/>
                <a:ext cx="1" cy="227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3" name="Line 106">
                <a:extLst>
                  <a:ext uri="{FF2B5EF4-FFF2-40B4-BE49-F238E27FC236}">
                    <a16:creationId xmlns:a16="http://schemas.microsoft.com/office/drawing/2014/main" id="{04AED9CE-E87D-446E-8960-FC2734343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0" y="1714"/>
                <a:ext cx="1" cy="226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4" name="Line 107">
                <a:extLst>
                  <a:ext uri="{FF2B5EF4-FFF2-40B4-BE49-F238E27FC236}">
                    <a16:creationId xmlns:a16="http://schemas.microsoft.com/office/drawing/2014/main" id="{651512D5-F749-4C1E-8BA7-6B7E32CFC2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44" y="1714"/>
                <a:ext cx="1" cy="223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5" name="Freeform 108">
                <a:extLst>
                  <a:ext uri="{FF2B5EF4-FFF2-40B4-BE49-F238E27FC236}">
                    <a16:creationId xmlns:a16="http://schemas.microsoft.com/office/drawing/2014/main" id="{EF0206C9-9102-480F-9F57-7F81591B07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8" y="1725"/>
                <a:ext cx="14" cy="205"/>
              </a:xfrm>
              <a:custGeom>
                <a:avLst/>
                <a:gdLst>
                  <a:gd name="T0" fmla="*/ 0 w 14"/>
                  <a:gd name="T1" fmla="*/ 1 h 205"/>
                  <a:gd name="T2" fmla="*/ 14 w 14"/>
                  <a:gd name="T3" fmla="*/ 0 h 205"/>
                  <a:gd name="T4" fmla="*/ 14 w 14"/>
                  <a:gd name="T5" fmla="*/ 203 h 205"/>
                  <a:gd name="T6" fmla="*/ 0 w 14"/>
                  <a:gd name="T7" fmla="*/ 205 h 205"/>
                  <a:gd name="T8" fmla="*/ 0 w 14"/>
                  <a:gd name="T9" fmla="*/ 1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05">
                    <a:moveTo>
                      <a:pt x="0" y="1"/>
                    </a:moveTo>
                    <a:lnTo>
                      <a:pt x="14" y="0"/>
                    </a:lnTo>
                    <a:lnTo>
                      <a:pt x="14" y="203"/>
                    </a:lnTo>
                    <a:lnTo>
                      <a:pt x="0" y="205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6" name="Line 109">
                <a:extLst>
                  <a:ext uri="{FF2B5EF4-FFF2-40B4-BE49-F238E27FC236}">
                    <a16:creationId xmlns:a16="http://schemas.microsoft.com/office/drawing/2014/main" id="{10FABF83-7DDD-411A-A809-27DD24593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86" y="1713"/>
                <a:ext cx="1" cy="220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7" name="Line 110">
                <a:extLst>
                  <a:ext uri="{FF2B5EF4-FFF2-40B4-BE49-F238E27FC236}">
                    <a16:creationId xmlns:a16="http://schemas.microsoft.com/office/drawing/2014/main" id="{1FD10DAC-547D-447A-A25B-2D0E1DAFB7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7" y="1712"/>
                <a:ext cx="1" cy="218"/>
              </a:xfrm>
              <a:prstGeom prst="line">
                <a:avLst/>
              </a:prstGeom>
              <a:noFill/>
              <a:ln w="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8" name="Freeform 111">
                <a:extLst>
                  <a:ext uri="{FF2B5EF4-FFF2-40B4-BE49-F238E27FC236}">
                    <a16:creationId xmlns:a16="http://schemas.microsoft.com/office/drawing/2014/main" id="{89BC99ED-9079-4FE7-BBFC-6BE0CBDDA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7" y="1888"/>
                <a:ext cx="25" cy="14"/>
              </a:xfrm>
              <a:custGeom>
                <a:avLst/>
                <a:gdLst>
                  <a:gd name="T0" fmla="*/ 25 w 25"/>
                  <a:gd name="T1" fmla="*/ 0 h 14"/>
                  <a:gd name="T2" fmla="*/ 0 w 25"/>
                  <a:gd name="T3" fmla="*/ 0 h 14"/>
                  <a:gd name="T4" fmla="*/ 1 w 25"/>
                  <a:gd name="T5" fmla="*/ 14 h 14"/>
                  <a:gd name="T6" fmla="*/ 25 w 25"/>
                  <a:gd name="T7" fmla="*/ 13 h 14"/>
                  <a:gd name="T8" fmla="*/ 25 w 25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4">
                    <a:moveTo>
                      <a:pt x="25" y="0"/>
                    </a:moveTo>
                    <a:lnTo>
                      <a:pt x="0" y="0"/>
                    </a:lnTo>
                    <a:lnTo>
                      <a:pt x="1" y="14"/>
                    </a:lnTo>
                    <a:lnTo>
                      <a:pt x="25" y="1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09" name="Oval 112">
                <a:extLst>
                  <a:ext uri="{FF2B5EF4-FFF2-40B4-BE49-F238E27FC236}">
                    <a16:creationId xmlns:a16="http://schemas.microsoft.com/office/drawing/2014/main" id="{0B30703F-FA0C-4144-9DEE-DA6F1BE2F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0" y="1811"/>
                <a:ext cx="16" cy="11"/>
              </a:xfrm>
              <a:prstGeom prst="ellipse">
                <a:avLst/>
              </a:prstGeom>
              <a:solidFill>
                <a:srgbClr val="40404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10" name="Freeform 113">
                <a:extLst>
                  <a:ext uri="{FF2B5EF4-FFF2-40B4-BE49-F238E27FC236}">
                    <a16:creationId xmlns:a16="http://schemas.microsoft.com/office/drawing/2014/main" id="{E84FE339-C881-4119-B229-0579F221E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6" y="1693"/>
                <a:ext cx="20" cy="276"/>
              </a:xfrm>
              <a:custGeom>
                <a:avLst/>
                <a:gdLst>
                  <a:gd name="T0" fmla="*/ 20 w 20"/>
                  <a:gd name="T1" fmla="*/ 0 h 276"/>
                  <a:gd name="T2" fmla="*/ 0 w 20"/>
                  <a:gd name="T3" fmla="*/ 0 h 276"/>
                  <a:gd name="T4" fmla="*/ 0 w 20"/>
                  <a:gd name="T5" fmla="*/ 276 h 276"/>
                  <a:gd name="T6" fmla="*/ 20 w 20"/>
                  <a:gd name="T7" fmla="*/ 273 h 276"/>
                  <a:gd name="T8" fmla="*/ 20 w 20"/>
                  <a:gd name="T9" fmla="*/ 0 h 2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76">
                    <a:moveTo>
                      <a:pt x="20" y="0"/>
                    </a:moveTo>
                    <a:lnTo>
                      <a:pt x="0" y="0"/>
                    </a:lnTo>
                    <a:lnTo>
                      <a:pt x="0" y="276"/>
                    </a:lnTo>
                    <a:lnTo>
                      <a:pt x="20" y="273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1" name="Freeform 114">
                <a:extLst>
                  <a:ext uri="{FF2B5EF4-FFF2-40B4-BE49-F238E27FC236}">
                    <a16:creationId xmlns:a16="http://schemas.microsoft.com/office/drawing/2014/main" id="{F75F189D-0E4D-46C7-A635-D6D390D69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8" y="1911"/>
                <a:ext cx="35" cy="5"/>
              </a:xfrm>
              <a:custGeom>
                <a:avLst/>
                <a:gdLst>
                  <a:gd name="T0" fmla="*/ 0 w 35"/>
                  <a:gd name="T1" fmla="*/ 1 h 5"/>
                  <a:gd name="T2" fmla="*/ 9 w 35"/>
                  <a:gd name="T3" fmla="*/ 5 h 5"/>
                  <a:gd name="T4" fmla="*/ 35 w 35"/>
                  <a:gd name="T5" fmla="*/ 3 h 5"/>
                  <a:gd name="T6" fmla="*/ 25 w 3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5">
                    <a:moveTo>
                      <a:pt x="0" y="1"/>
                    </a:moveTo>
                    <a:lnTo>
                      <a:pt x="9" y="5"/>
                    </a:lnTo>
                    <a:lnTo>
                      <a:pt x="35" y="3"/>
                    </a:lnTo>
                    <a:lnTo>
                      <a:pt x="25" y="0"/>
                    </a:lnTo>
                  </a:path>
                </a:pathLst>
              </a:custGeom>
              <a:noFill/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2" name="Rectangle 115">
                <a:extLst>
                  <a:ext uri="{FF2B5EF4-FFF2-40B4-BE49-F238E27FC236}">
                    <a16:creationId xmlns:a16="http://schemas.microsoft.com/office/drawing/2014/main" id="{D27B7C0D-2213-43E3-BDC4-EB98416BE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5" y="1803"/>
                <a:ext cx="32" cy="8"/>
              </a:xfrm>
              <a:prstGeom prst="rect">
                <a:avLst/>
              </a:prstGeom>
              <a:noFill/>
              <a:ln w="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13" name="Freeform 116">
                <a:extLst>
                  <a:ext uri="{FF2B5EF4-FFF2-40B4-BE49-F238E27FC236}">
                    <a16:creationId xmlns:a16="http://schemas.microsoft.com/office/drawing/2014/main" id="{A63C6A4D-56BA-46DA-957C-78312B27BF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2" y="1812"/>
                <a:ext cx="10" cy="107"/>
              </a:xfrm>
              <a:custGeom>
                <a:avLst/>
                <a:gdLst>
                  <a:gd name="T0" fmla="*/ 9 w 10"/>
                  <a:gd name="T1" fmla="*/ 0 h 107"/>
                  <a:gd name="T2" fmla="*/ 0 w 10"/>
                  <a:gd name="T3" fmla="*/ 0 h 107"/>
                  <a:gd name="T4" fmla="*/ 0 w 10"/>
                  <a:gd name="T5" fmla="*/ 107 h 107"/>
                  <a:gd name="T6" fmla="*/ 10 w 10"/>
                  <a:gd name="T7" fmla="*/ 107 h 107"/>
                  <a:gd name="T8" fmla="*/ 9 w 10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7">
                    <a:moveTo>
                      <a:pt x="9" y="0"/>
                    </a:moveTo>
                    <a:lnTo>
                      <a:pt x="0" y="0"/>
                    </a:lnTo>
                    <a:lnTo>
                      <a:pt x="0" y="107"/>
                    </a:lnTo>
                    <a:lnTo>
                      <a:pt x="10" y="107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4" name="Freeform 117">
                <a:extLst>
                  <a:ext uri="{FF2B5EF4-FFF2-40B4-BE49-F238E27FC236}">
                    <a16:creationId xmlns:a16="http://schemas.microsoft.com/office/drawing/2014/main" id="{AD56B481-C247-4B91-B2C6-2990466D2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1" y="1810"/>
                <a:ext cx="9" cy="107"/>
              </a:xfrm>
              <a:custGeom>
                <a:avLst/>
                <a:gdLst>
                  <a:gd name="T0" fmla="*/ 9 w 9"/>
                  <a:gd name="T1" fmla="*/ 0 h 107"/>
                  <a:gd name="T2" fmla="*/ 0 w 9"/>
                  <a:gd name="T3" fmla="*/ 0 h 107"/>
                  <a:gd name="T4" fmla="*/ 0 w 9"/>
                  <a:gd name="T5" fmla="*/ 107 h 107"/>
                  <a:gd name="T6" fmla="*/ 9 w 9"/>
                  <a:gd name="T7" fmla="*/ 106 h 107"/>
                  <a:gd name="T8" fmla="*/ 9 w 9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7">
                    <a:moveTo>
                      <a:pt x="9" y="0"/>
                    </a:moveTo>
                    <a:lnTo>
                      <a:pt x="0" y="0"/>
                    </a:lnTo>
                    <a:lnTo>
                      <a:pt x="0" y="107"/>
                    </a:lnTo>
                    <a:lnTo>
                      <a:pt x="9" y="10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5" name="Freeform 118">
                <a:extLst>
                  <a:ext uri="{FF2B5EF4-FFF2-40B4-BE49-F238E27FC236}">
                    <a16:creationId xmlns:a16="http://schemas.microsoft.com/office/drawing/2014/main" id="{72B800F3-3772-4E77-819C-DE726438C7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7" y="1809"/>
                <a:ext cx="10" cy="106"/>
              </a:xfrm>
              <a:custGeom>
                <a:avLst/>
                <a:gdLst>
                  <a:gd name="T0" fmla="*/ 9 w 10"/>
                  <a:gd name="T1" fmla="*/ 0 h 106"/>
                  <a:gd name="T2" fmla="*/ 0 w 10"/>
                  <a:gd name="T3" fmla="*/ 0 h 106"/>
                  <a:gd name="T4" fmla="*/ 0 w 10"/>
                  <a:gd name="T5" fmla="*/ 106 h 106"/>
                  <a:gd name="T6" fmla="*/ 10 w 10"/>
                  <a:gd name="T7" fmla="*/ 105 h 106"/>
                  <a:gd name="T8" fmla="*/ 9 w 10"/>
                  <a:gd name="T9" fmla="*/ 0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6">
                    <a:moveTo>
                      <a:pt x="9" y="0"/>
                    </a:moveTo>
                    <a:lnTo>
                      <a:pt x="0" y="0"/>
                    </a:lnTo>
                    <a:lnTo>
                      <a:pt x="0" y="106"/>
                    </a:lnTo>
                    <a:lnTo>
                      <a:pt x="10" y="105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6" name="Freeform 119">
                <a:extLst>
                  <a:ext uri="{FF2B5EF4-FFF2-40B4-BE49-F238E27FC236}">
                    <a16:creationId xmlns:a16="http://schemas.microsoft.com/office/drawing/2014/main" id="{5401209A-C277-40C3-B6E5-98F53DC50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6" y="1807"/>
                <a:ext cx="9" cy="105"/>
              </a:xfrm>
              <a:custGeom>
                <a:avLst/>
                <a:gdLst>
                  <a:gd name="T0" fmla="*/ 9 w 9"/>
                  <a:gd name="T1" fmla="*/ 0 h 105"/>
                  <a:gd name="T2" fmla="*/ 0 w 9"/>
                  <a:gd name="T3" fmla="*/ 0 h 105"/>
                  <a:gd name="T4" fmla="*/ 0 w 9"/>
                  <a:gd name="T5" fmla="*/ 105 h 105"/>
                  <a:gd name="T6" fmla="*/ 9 w 9"/>
                  <a:gd name="T7" fmla="*/ 104 h 105"/>
                  <a:gd name="T8" fmla="*/ 9 w 9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5">
                    <a:moveTo>
                      <a:pt x="9" y="0"/>
                    </a:moveTo>
                    <a:lnTo>
                      <a:pt x="0" y="0"/>
                    </a:lnTo>
                    <a:lnTo>
                      <a:pt x="0" y="105"/>
                    </a:lnTo>
                    <a:lnTo>
                      <a:pt x="9" y="104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7" name="Freeform 120">
                <a:extLst>
                  <a:ext uri="{FF2B5EF4-FFF2-40B4-BE49-F238E27FC236}">
                    <a16:creationId xmlns:a16="http://schemas.microsoft.com/office/drawing/2014/main" id="{B10C825D-2370-4189-983D-E479BB03F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2" y="1806"/>
                <a:ext cx="9" cy="105"/>
              </a:xfrm>
              <a:custGeom>
                <a:avLst/>
                <a:gdLst>
                  <a:gd name="T0" fmla="*/ 9 w 9"/>
                  <a:gd name="T1" fmla="*/ 0 h 105"/>
                  <a:gd name="T2" fmla="*/ 0 w 9"/>
                  <a:gd name="T3" fmla="*/ 0 h 105"/>
                  <a:gd name="T4" fmla="*/ 0 w 9"/>
                  <a:gd name="T5" fmla="*/ 105 h 105"/>
                  <a:gd name="T6" fmla="*/ 9 w 9"/>
                  <a:gd name="T7" fmla="*/ 104 h 105"/>
                  <a:gd name="T8" fmla="*/ 9 w 9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5">
                    <a:moveTo>
                      <a:pt x="9" y="0"/>
                    </a:moveTo>
                    <a:lnTo>
                      <a:pt x="0" y="0"/>
                    </a:lnTo>
                    <a:lnTo>
                      <a:pt x="0" y="105"/>
                    </a:lnTo>
                    <a:lnTo>
                      <a:pt x="9" y="104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8" name="Freeform 121">
                <a:extLst>
                  <a:ext uri="{FF2B5EF4-FFF2-40B4-BE49-F238E27FC236}">
                    <a16:creationId xmlns:a16="http://schemas.microsoft.com/office/drawing/2014/main" id="{F56AC284-AF4D-4A1D-A65A-FF6977535C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8" y="1805"/>
                <a:ext cx="10" cy="104"/>
              </a:xfrm>
              <a:custGeom>
                <a:avLst/>
                <a:gdLst>
                  <a:gd name="T0" fmla="*/ 10 w 10"/>
                  <a:gd name="T1" fmla="*/ 0 h 104"/>
                  <a:gd name="T2" fmla="*/ 0 w 10"/>
                  <a:gd name="T3" fmla="*/ 0 h 104"/>
                  <a:gd name="T4" fmla="*/ 1 w 10"/>
                  <a:gd name="T5" fmla="*/ 104 h 104"/>
                  <a:gd name="T6" fmla="*/ 10 w 10"/>
                  <a:gd name="T7" fmla="*/ 103 h 104"/>
                  <a:gd name="T8" fmla="*/ 10 w 10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4">
                    <a:moveTo>
                      <a:pt x="10" y="0"/>
                    </a:moveTo>
                    <a:lnTo>
                      <a:pt x="0" y="0"/>
                    </a:lnTo>
                    <a:lnTo>
                      <a:pt x="1" y="104"/>
                    </a:lnTo>
                    <a:lnTo>
                      <a:pt x="10" y="103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19" name="Freeform 122">
                <a:extLst>
                  <a:ext uri="{FF2B5EF4-FFF2-40B4-BE49-F238E27FC236}">
                    <a16:creationId xmlns:a16="http://schemas.microsoft.com/office/drawing/2014/main" id="{21A531D9-4728-42F5-8412-94E4F492C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3" y="1803"/>
                <a:ext cx="10" cy="104"/>
              </a:xfrm>
              <a:custGeom>
                <a:avLst/>
                <a:gdLst>
                  <a:gd name="T0" fmla="*/ 9 w 10"/>
                  <a:gd name="T1" fmla="*/ 0 h 104"/>
                  <a:gd name="T2" fmla="*/ 0 w 10"/>
                  <a:gd name="T3" fmla="*/ 0 h 104"/>
                  <a:gd name="T4" fmla="*/ 0 w 10"/>
                  <a:gd name="T5" fmla="*/ 104 h 104"/>
                  <a:gd name="T6" fmla="*/ 10 w 10"/>
                  <a:gd name="T7" fmla="*/ 103 h 104"/>
                  <a:gd name="T8" fmla="*/ 9 w 10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04">
                    <a:moveTo>
                      <a:pt x="9" y="0"/>
                    </a:moveTo>
                    <a:lnTo>
                      <a:pt x="0" y="0"/>
                    </a:lnTo>
                    <a:lnTo>
                      <a:pt x="0" y="104"/>
                    </a:lnTo>
                    <a:lnTo>
                      <a:pt x="10" y="10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20" name="Freeform 123">
                <a:extLst>
                  <a:ext uri="{FF2B5EF4-FFF2-40B4-BE49-F238E27FC236}">
                    <a16:creationId xmlns:a16="http://schemas.microsoft.com/office/drawing/2014/main" id="{73070180-367F-4E89-916A-FE7F3565E9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802"/>
                <a:ext cx="9" cy="103"/>
              </a:xfrm>
              <a:custGeom>
                <a:avLst/>
                <a:gdLst>
                  <a:gd name="T0" fmla="*/ 9 w 9"/>
                  <a:gd name="T1" fmla="*/ 0 h 103"/>
                  <a:gd name="T2" fmla="*/ 0 w 9"/>
                  <a:gd name="T3" fmla="*/ 0 h 103"/>
                  <a:gd name="T4" fmla="*/ 0 w 9"/>
                  <a:gd name="T5" fmla="*/ 103 h 103"/>
                  <a:gd name="T6" fmla="*/ 9 w 9"/>
                  <a:gd name="T7" fmla="*/ 102 h 103"/>
                  <a:gd name="T8" fmla="*/ 9 w 9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3">
                    <a:moveTo>
                      <a:pt x="9" y="0"/>
                    </a:moveTo>
                    <a:lnTo>
                      <a:pt x="0" y="0"/>
                    </a:lnTo>
                    <a:lnTo>
                      <a:pt x="0" y="103"/>
                    </a:lnTo>
                    <a:lnTo>
                      <a:pt x="9" y="10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21" name="Freeform 124">
                <a:extLst>
                  <a:ext uri="{FF2B5EF4-FFF2-40B4-BE49-F238E27FC236}">
                    <a16:creationId xmlns:a16="http://schemas.microsoft.com/office/drawing/2014/main" id="{B8C45A29-3C3B-4FF9-AB9C-21B178ADF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8" y="1800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0 w 9"/>
                  <a:gd name="T3" fmla="*/ 0 h 102"/>
                  <a:gd name="T4" fmla="*/ 0 w 9"/>
                  <a:gd name="T5" fmla="*/ 102 h 102"/>
                  <a:gd name="T6" fmla="*/ 9 w 9"/>
                  <a:gd name="T7" fmla="*/ 101 h 102"/>
                  <a:gd name="T8" fmla="*/ 9 w 9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0" y="0"/>
                    </a:lnTo>
                    <a:lnTo>
                      <a:pt x="0" y="102"/>
                    </a:lnTo>
                    <a:lnTo>
                      <a:pt x="9" y="10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22" name="Freeform 125">
                <a:extLst>
                  <a:ext uri="{FF2B5EF4-FFF2-40B4-BE49-F238E27FC236}">
                    <a16:creationId xmlns:a16="http://schemas.microsoft.com/office/drawing/2014/main" id="{6DD49831-E485-40C2-9C49-B90B7DF17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7" y="1798"/>
                <a:ext cx="9" cy="102"/>
              </a:xfrm>
              <a:custGeom>
                <a:avLst/>
                <a:gdLst>
                  <a:gd name="T0" fmla="*/ 9 w 9"/>
                  <a:gd name="T1" fmla="*/ 0 h 102"/>
                  <a:gd name="T2" fmla="*/ 0 w 9"/>
                  <a:gd name="T3" fmla="*/ 0 h 102"/>
                  <a:gd name="T4" fmla="*/ 0 w 9"/>
                  <a:gd name="T5" fmla="*/ 102 h 102"/>
                  <a:gd name="T6" fmla="*/ 9 w 9"/>
                  <a:gd name="T7" fmla="*/ 101 h 102"/>
                  <a:gd name="T8" fmla="*/ 9 w 9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2">
                    <a:moveTo>
                      <a:pt x="9" y="0"/>
                    </a:moveTo>
                    <a:lnTo>
                      <a:pt x="0" y="0"/>
                    </a:lnTo>
                    <a:lnTo>
                      <a:pt x="0" y="102"/>
                    </a:lnTo>
                    <a:lnTo>
                      <a:pt x="9" y="10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23" name="Freeform 126">
                <a:extLst>
                  <a:ext uri="{FF2B5EF4-FFF2-40B4-BE49-F238E27FC236}">
                    <a16:creationId xmlns:a16="http://schemas.microsoft.com/office/drawing/2014/main" id="{4A1CA51C-BA20-47BB-8D04-F087AEDE1A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" y="1937"/>
                <a:ext cx="14" cy="20"/>
              </a:xfrm>
              <a:custGeom>
                <a:avLst/>
                <a:gdLst>
                  <a:gd name="T0" fmla="*/ 1 w 14"/>
                  <a:gd name="T1" fmla="*/ 0 h 20"/>
                  <a:gd name="T2" fmla="*/ 13 w 14"/>
                  <a:gd name="T3" fmla="*/ 3 h 20"/>
                  <a:gd name="T4" fmla="*/ 14 w 14"/>
                  <a:gd name="T5" fmla="*/ 20 h 20"/>
                  <a:gd name="T6" fmla="*/ 0 w 14"/>
                  <a:gd name="T7" fmla="*/ 17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20">
                    <a:moveTo>
                      <a:pt x="1" y="0"/>
                    </a:moveTo>
                    <a:lnTo>
                      <a:pt x="13" y="3"/>
                    </a:lnTo>
                    <a:lnTo>
                      <a:pt x="14" y="20"/>
                    </a:lnTo>
                    <a:lnTo>
                      <a:pt x="0" y="17"/>
                    </a:lnTo>
                  </a:path>
                </a:pathLst>
              </a:custGeom>
              <a:noFill/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24" name="Oval 127">
                <a:extLst>
                  <a:ext uri="{FF2B5EF4-FFF2-40B4-BE49-F238E27FC236}">
                    <a16:creationId xmlns:a16="http://schemas.microsoft.com/office/drawing/2014/main" id="{4630EB12-54BD-46D8-A878-834C0874C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926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25" name="Oval 128">
                <a:extLst>
                  <a:ext uri="{FF2B5EF4-FFF2-40B4-BE49-F238E27FC236}">
                    <a16:creationId xmlns:a16="http://schemas.microsoft.com/office/drawing/2014/main" id="{E174DCEF-474B-49C0-82A4-34BA9FEDA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964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26" name="Oval 129">
                <a:extLst>
                  <a:ext uri="{FF2B5EF4-FFF2-40B4-BE49-F238E27FC236}">
                    <a16:creationId xmlns:a16="http://schemas.microsoft.com/office/drawing/2014/main" id="{1927F0F2-2173-4895-81ED-91395058E4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975"/>
                <a:ext cx="5" cy="6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27" name="Oval 130">
                <a:extLst>
                  <a:ext uri="{FF2B5EF4-FFF2-40B4-BE49-F238E27FC236}">
                    <a16:creationId xmlns:a16="http://schemas.microsoft.com/office/drawing/2014/main" id="{0CD2199B-3C63-4C26-803E-504855F71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991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28" name="Oval 131">
                <a:extLst>
                  <a:ext uri="{FF2B5EF4-FFF2-40B4-BE49-F238E27FC236}">
                    <a16:creationId xmlns:a16="http://schemas.microsoft.com/office/drawing/2014/main" id="{7C5A8C86-F208-4D06-BEB2-C9D053257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773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29" name="Oval 132">
                <a:extLst>
                  <a:ext uri="{FF2B5EF4-FFF2-40B4-BE49-F238E27FC236}">
                    <a16:creationId xmlns:a16="http://schemas.microsoft.com/office/drawing/2014/main" id="{000DFEB7-AEA9-495D-9346-7CA9477EA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735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0" name="Oval 133">
                <a:extLst>
                  <a:ext uri="{FF2B5EF4-FFF2-40B4-BE49-F238E27FC236}">
                    <a16:creationId xmlns:a16="http://schemas.microsoft.com/office/drawing/2014/main" id="{BE16C606-3CF1-4562-BA82-B7EB23B4F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724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1" name="Oval 134">
                <a:extLst>
                  <a:ext uri="{FF2B5EF4-FFF2-40B4-BE49-F238E27FC236}">
                    <a16:creationId xmlns:a16="http://schemas.microsoft.com/office/drawing/2014/main" id="{17FEBFE9-B66A-4806-98BF-750795449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" y="1708"/>
                <a:ext cx="5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2" name="Oval 135">
                <a:extLst>
                  <a:ext uri="{FF2B5EF4-FFF2-40B4-BE49-F238E27FC236}">
                    <a16:creationId xmlns:a16="http://schemas.microsoft.com/office/drawing/2014/main" id="{1F931730-F471-4D2F-BAA5-F0A5C0636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893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3" name="Oval 136">
                <a:extLst>
                  <a:ext uri="{FF2B5EF4-FFF2-40B4-BE49-F238E27FC236}">
                    <a16:creationId xmlns:a16="http://schemas.microsoft.com/office/drawing/2014/main" id="{098A074E-30FC-43B5-BFEF-37FF43695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931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4" name="Oval 137">
                <a:extLst>
                  <a:ext uri="{FF2B5EF4-FFF2-40B4-BE49-F238E27FC236}">
                    <a16:creationId xmlns:a16="http://schemas.microsoft.com/office/drawing/2014/main" id="{DF0EA1A0-3D7E-4243-AD31-1D63545817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942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5" name="Oval 138">
                <a:extLst>
                  <a:ext uri="{FF2B5EF4-FFF2-40B4-BE49-F238E27FC236}">
                    <a16:creationId xmlns:a16="http://schemas.microsoft.com/office/drawing/2014/main" id="{A71D5A0D-BB98-469D-9A57-7DAF16AD0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953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6" name="Oval 139">
                <a:extLst>
                  <a:ext uri="{FF2B5EF4-FFF2-40B4-BE49-F238E27FC236}">
                    <a16:creationId xmlns:a16="http://schemas.microsoft.com/office/drawing/2014/main" id="{94CD90D4-0786-4D25-86C0-52695BBA9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757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7" name="Oval 140">
                <a:extLst>
                  <a:ext uri="{FF2B5EF4-FFF2-40B4-BE49-F238E27FC236}">
                    <a16:creationId xmlns:a16="http://schemas.microsoft.com/office/drawing/2014/main" id="{D2ADF92A-A9C6-4EAE-A551-07A89F63A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724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8" name="Oval 141">
                <a:extLst>
                  <a:ext uri="{FF2B5EF4-FFF2-40B4-BE49-F238E27FC236}">
                    <a16:creationId xmlns:a16="http://schemas.microsoft.com/office/drawing/2014/main" id="{995DBD13-51B3-44CA-8AC7-FAC592E775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708"/>
                <a:ext cx="6" cy="5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39" name="Oval 142">
                <a:extLst>
                  <a:ext uri="{FF2B5EF4-FFF2-40B4-BE49-F238E27FC236}">
                    <a16:creationId xmlns:a16="http://schemas.microsoft.com/office/drawing/2014/main" id="{44BEE169-C968-4B06-A6FA-F40211E6B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3" y="1697"/>
                <a:ext cx="6" cy="1"/>
              </a:xfrm>
              <a:prstGeom prst="ellipse">
                <a:avLst/>
              </a:prstGeom>
              <a:solidFill>
                <a:srgbClr val="A0A0A0"/>
              </a:solidFill>
              <a:ln w="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0" name="Freeform 143">
                <a:extLst>
                  <a:ext uri="{FF2B5EF4-FFF2-40B4-BE49-F238E27FC236}">
                    <a16:creationId xmlns:a16="http://schemas.microsoft.com/office/drawing/2014/main" id="{3EF65EAD-1C7C-41C8-8D39-778754DFA6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2" y="1768"/>
                <a:ext cx="12" cy="24"/>
              </a:xfrm>
              <a:custGeom>
                <a:avLst/>
                <a:gdLst>
                  <a:gd name="T0" fmla="*/ 12 w 12"/>
                  <a:gd name="T1" fmla="*/ 0 h 24"/>
                  <a:gd name="T2" fmla="*/ 0 w 12"/>
                  <a:gd name="T3" fmla="*/ 0 h 24"/>
                  <a:gd name="T4" fmla="*/ 0 w 12"/>
                  <a:gd name="T5" fmla="*/ 23 h 24"/>
                  <a:gd name="T6" fmla="*/ 12 w 12"/>
                  <a:gd name="T7" fmla="*/ 24 h 24"/>
                  <a:gd name="T8" fmla="*/ 12 w 12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24">
                    <a:moveTo>
                      <a:pt x="12" y="0"/>
                    </a:moveTo>
                    <a:lnTo>
                      <a:pt x="0" y="0"/>
                    </a:lnTo>
                    <a:lnTo>
                      <a:pt x="0" y="23"/>
                    </a:lnTo>
                    <a:lnTo>
                      <a:pt x="12" y="2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60606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41" name="Freeform 144">
                <a:extLst>
                  <a:ext uri="{FF2B5EF4-FFF2-40B4-BE49-F238E27FC236}">
                    <a16:creationId xmlns:a16="http://schemas.microsoft.com/office/drawing/2014/main" id="{EDA0D799-B032-45AA-B6DD-34FCC5D916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2" y="1759"/>
                <a:ext cx="16" cy="33"/>
              </a:xfrm>
              <a:custGeom>
                <a:avLst/>
                <a:gdLst>
                  <a:gd name="T0" fmla="*/ 3 w 16"/>
                  <a:gd name="T1" fmla="*/ 0 h 33"/>
                  <a:gd name="T2" fmla="*/ 3 w 16"/>
                  <a:gd name="T3" fmla="*/ 6 h 33"/>
                  <a:gd name="T4" fmla="*/ 0 w 16"/>
                  <a:gd name="T5" fmla="*/ 7 h 33"/>
                  <a:gd name="T6" fmla="*/ 0 w 16"/>
                  <a:gd name="T7" fmla="*/ 32 h 33"/>
                  <a:gd name="T8" fmla="*/ 5 w 16"/>
                  <a:gd name="T9" fmla="*/ 33 h 33"/>
                  <a:gd name="T10" fmla="*/ 5 w 16"/>
                  <a:gd name="T11" fmla="*/ 9 h 33"/>
                  <a:gd name="T12" fmla="*/ 12 w 16"/>
                  <a:gd name="T13" fmla="*/ 9 h 33"/>
                  <a:gd name="T14" fmla="*/ 12 w 16"/>
                  <a:gd name="T15" fmla="*/ 32 h 33"/>
                  <a:gd name="T16" fmla="*/ 16 w 16"/>
                  <a:gd name="T17" fmla="*/ 32 h 33"/>
                  <a:gd name="T18" fmla="*/ 16 w 16"/>
                  <a:gd name="T19" fmla="*/ 7 h 33"/>
                  <a:gd name="T20" fmla="*/ 12 w 16"/>
                  <a:gd name="T21" fmla="*/ 6 h 33"/>
                  <a:gd name="T22" fmla="*/ 12 w 16"/>
                  <a:gd name="T23" fmla="*/ 0 h 33"/>
                  <a:gd name="T24" fmla="*/ 3 w 16"/>
                  <a:gd name="T25" fmla="*/ 0 h 3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6" h="33">
                    <a:moveTo>
                      <a:pt x="3" y="0"/>
                    </a:moveTo>
                    <a:lnTo>
                      <a:pt x="3" y="6"/>
                    </a:lnTo>
                    <a:lnTo>
                      <a:pt x="0" y="7"/>
                    </a:lnTo>
                    <a:lnTo>
                      <a:pt x="0" y="32"/>
                    </a:lnTo>
                    <a:lnTo>
                      <a:pt x="5" y="33"/>
                    </a:lnTo>
                    <a:lnTo>
                      <a:pt x="5" y="9"/>
                    </a:lnTo>
                    <a:lnTo>
                      <a:pt x="12" y="9"/>
                    </a:lnTo>
                    <a:lnTo>
                      <a:pt x="12" y="32"/>
                    </a:lnTo>
                    <a:lnTo>
                      <a:pt x="16" y="32"/>
                    </a:lnTo>
                    <a:lnTo>
                      <a:pt x="16" y="7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E0E0E0"/>
              </a:solidFill>
              <a:ln w="0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042" name="Rectangle 145">
                <a:extLst>
                  <a:ext uri="{FF2B5EF4-FFF2-40B4-BE49-F238E27FC236}">
                    <a16:creationId xmlns:a16="http://schemas.microsoft.com/office/drawing/2014/main" id="{13861F05-B2E9-4ED8-8692-AF6E96F84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4" y="1735"/>
                <a:ext cx="1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3" name="Rectangle 146">
                <a:extLst>
                  <a:ext uri="{FF2B5EF4-FFF2-40B4-BE49-F238E27FC236}">
                    <a16:creationId xmlns:a16="http://schemas.microsoft.com/office/drawing/2014/main" id="{7ADB5F35-78BD-40DA-BCC0-94699A1E9B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36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4" name="Rectangle 147">
                <a:extLst>
                  <a:ext uri="{FF2B5EF4-FFF2-40B4-BE49-F238E27FC236}">
                    <a16:creationId xmlns:a16="http://schemas.microsoft.com/office/drawing/2014/main" id="{3C9A5156-9770-47E2-A9AB-7CD7B54E3F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2" y="1741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5" name="Rectangle 148">
                <a:extLst>
                  <a:ext uri="{FF2B5EF4-FFF2-40B4-BE49-F238E27FC236}">
                    <a16:creationId xmlns:a16="http://schemas.microsoft.com/office/drawing/2014/main" id="{4530F593-533F-4FEB-9BF7-1754E443D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47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6" name="Rectangle 149">
                <a:extLst>
                  <a:ext uri="{FF2B5EF4-FFF2-40B4-BE49-F238E27FC236}">
                    <a16:creationId xmlns:a16="http://schemas.microsoft.com/office/drawing/2014/main" id="{20A5D08F-CCAF-4C2C-B808-F5C161574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52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7" name="Rectangle 150">
                <a:extLst>
                  <a:ext uri="{FF2B5EF4-FFF2-40B4-BE49-F238E27FC236}">
                    <a16:creationId xmlns:a16="http://schemas.microsoft.com/office/drawing/2014/main" id="{806385D5-9248-4F5C-8C9D-3F8359A99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57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8" name="Rectangle 151">
                <a:extLst>
                  <a:ext uri="{FF2B5EF4-FFF2-40B4-BE49-F238E27FC236}">
                    <a16:creationId xmlns:a16="http://schemas.microsoft.com/office/drawing/2014/main" id="{F131E315-AF06-42D9-BA86-CBA3714A6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2" y="1763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49" name="Rectangle 152">
                <a:extLst>
                  <a:ext uri="{FF2B5EF4-FFF2-40B4-BE49-F238E27FC236}">
                    <a16:creationId xmlns:a16="http://schemas.microsoft.com/office/drawing/2014/main" id="{98D10597-DE78-4577-8ED9-226DF83DC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69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0" name="Rectangle 153">
                <a:extLst>
                  <a:ext uri="{FF2B5EF4-FFF2-40B4-BE49-F238E27FC236}">
                    <a16:creationId xmlns:a16="http://schemas.microsoft.com/office/drawing/2014/main" id="{35EFCB85-3F1C-40A1-BD61-1A58772AF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75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1" name="Rectangle 154">
                <a:extLst>
                  <a:ext uri="{FF2B5EF4-FFF2-40B4-BE49-F238E27FC236}">
                    <a16:creationId xmlns:a16="http://schemas.microsoft.com/office/drawing/2014/main" id="{D7B26BDE-C08E-4202-AA8A-B6F3E5D58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80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2" name="Rectangle 155">
                <a:extLst>
                  <a:ext uri="{FF2B5EF4-FFF2-40B4-BE49-F238E27FC236}">
                    <a16:creationId xmlns:a16="http://schemas.microsoft.com/office/drawing/2014/main" id="{A19CA5AE-9719-4406-AD05-256827FDA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" y="1785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3" name="Rectangle 156">
                <a:extLst>
                  <a:ext uri="{FF2B5EF4-FFF2-40B4-BE49-F238E27FC236}">
                    <a16:creationId xmlns:a16="http://schemas.microsoft.com/office/drawing/2014/main" id="{367B1499-F1E0-4555-AFCF-AD1A8BD11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2" y="1791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4" name="Rectangle 157">
                <a:extLst>
                  <a:ext uri="{FF2B5EF4-FFF2-40B4-BE49-F238E27FC236}">
                    <a16:creationId xmlns:a16="http://schemas.microsoft.com/office/drawing/2014/main" id="{6460AEFD-270E-4F36-AE30-1935A7C13F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2" y="1796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5" name="Rectangle 158">
                <a:extLst>
                  <a:ext uri="{FF2B5EF4-FFF2-40B4-BE49-F238E27FC236}">
                    <a16:creationId xmlns:a16="http://schemas.microsoft.com/office/drawing/2014/main" id="{3BFEC690-D124-4F4D-8C4A-2E89F8C4A8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2" y="1801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6" name="Rectangle 159">
                <a:extLst>
                  <a:ext uri="{FF2B5EF4-FFF2-40B4-BE49-F238E27FC236}">
                    <a16:creationId xmlns:a16="http://schemas.microsoft.com/office/drawing/2014/main" id="{85DD2757-77EA-4EBA-8B56-84C3D3804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35"/>
                <a:ext cx="1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7" name="Rectangle 160">
                <a:extLst>
                  <a:ext uri="{FF2B5EF4-FFF2-40B4-BE49-F238E27FC236}">
                    <a16:creationId xmlns:a16="http://schemas.microsoft.com/office/drawing/2014/main" id="{9AF6BFF4-B4A6-4077-901B-5DA8384D1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35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8" name="Rectangle 161">
                <a:extLst>
                  <a:ext uri="{FF2B5EF4-FFF2-40B4-BE49-F238E27FC236}">
                    <a16:creationId xmlns:a16="http://schemas.microsoft.com/office/drawing/2014/main" id="{E8E7131D-24FE-4CEA-A03D-AAA7782336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40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59" name="Rectangle 162">
                <a:extLst>
                  <a:ext uri="{FF2B5EF4-FFF2-40B4-BE49-F238E27FC236}">
                    <a16:creationId xmlns:a16="http://schemas.microsoft.com/office/drawing/2014/main" id="{2CB24D22-A979-4ECB-9979-61C2709772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46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0" name="Rectangle 163">
                <a:extLst>
                  <a:ext uri="{FF2B5EF4-FFF2-40B4-BE49-F238E27FC236}">
                    <a16:creationId xmlns:a16="http://schemas.microsoft.com/office/drawing/2014/main" id="{9C852E2D-4B5D-42BE-9591-451A75193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51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1" name="Rectangle 164">
                <a:extLst>
                  <a:ext uri="{FF2B5EF4-FFF2-40B4-BE49-F238E27FC236}">
                    <a16:creationId xmlns:a16="http://schemas.microsoft.com/office/drawing/2014/main" id="{5A0D9B59-1D48-4DED-A958-9CDA37CA5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57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2" name="Rectangle 165">
                <a:extLst>
                  <a:ext uri="{FF2B5EF4-FFF2-40B4-BE49-F238E27FC236}">
                    <a16:creationId xmlns:a16="http://schemas.microsoft.com/office/drawing/2014/main" id="{5972B64D-7AE2-49ED-AFD2-BE0CE1E2BC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63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3" name="Rectangle 166">
                <a:extLst>
                  <a:ext uri="{FF2B5EF4-FFF2-40B4-BE49-F238E27FC236}">
                    <a16:creationId xmlns:a16="http://schemas.microsoft.com/office/drawing/2014/main" id="{80DE74F5-11C9-4FD1-B33E-46B8449AE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68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4" name="Rectangle 167">
                <a:extLst>
                  <a:ext uri="{FF2B5EF4-FFF2-40B4-BE49-F238E27FC236}">
                    <a16:creationId xmlns:a16="http://schemas.microsoft.com/office/drawing/2014/main" id="{565BCF28-2360-4B2F-B729-A52A3B584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74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5" name="Rectangle 168">
                <a:extLst>
                  <a:ext uri="{FF2B5EF4-FFF2-40B4-BE49-F238E27FC236}">
                    <a16:creationId xmlns:a16="http://schemas.microsoft.com/office/drawing/2014/main" id="{09857B82-200D-48EF-8831-F4796CB90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79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6" name="Rectangle 169">
                <a:extLst>
                  <a:ext uri="{FF2B5EF4-FFF2-40B4-BE49-F238E27FC236}">
                    <a16:creationId xmlns:a16="http://schemas.microsoft.com/office/drawing/2014/main" id="{DCC659BD-3FB0-4FE7-9E9C-52F13317E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85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7" name="Rectangle 170">
                <a:extLst>
                  <a:ext uri="{FF2B5EF4-FFF2-40B4-BE49-F238E27FC236}">
                    <a16:creationId xmlns:a16="http://schemas.microsoft.com/office/drawing/2014/main" id="{B63F9CBA-9769-4EAD-B729-226F4B96D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90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8" name="Rectangle 171">
                <a:extLst>
                  <a:ext uri="{FF2B5EF4-FFF2-40B4-BE49-F238E27FC236}">
                    <a16:creationId xmlns:a16="http://schemas.microsoft.com/office/drawing/2014/main" id="{CDE86BFA-B39C-42E8-887B-421FE13FE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795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69" name="Rectangle 172">
                <a:extLst>
                  <a:ext uri="{FF2B5EF4-FFF2-40B4-BE49-F238E27FC236}">
                    <a16:creationId xmlns:a16="http://schemas.microsoft.com/office/drawing/2014/main" id="{F501574A-916D-4806-BD81-5341E23B3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1" y="1801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0" name="Rectangle 173">
                <a:extLst>
                  <a:ext uri="{FF2B5EF4-FFF2-40B4-BE49-F238E27FC236}">
                    <a16:creationId xmlns:a16="http://schemas.microsoft.com/office/drawing/2014/main" id="{A345223C-BA73-454D-A877-CF1F96926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30"/>
                <a:ext cx="1" cy="7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1" name="Rectangle 174">
                <a:extLst>
                  <a:ext uri="{FF2B5EF4-FFF2-40B4-BE49-F238E27FC236}">
                    <a16:creationId xmlns:a16="http://schemas.microsoft.com/office/drawing/2014/main" id="{035C48AD-247B-469C-8FE0-D429A7782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34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2" name="Rectangle 175">
                <a:extLst>
                  <a:ext uri="{FF2B5EF4-FFF2-40B4-BE49-F238E27FC236}">
                    <a16:creationId xmlns:a16="http://schemas.microsoft.com/office/drawing/2014/main" id="{8F0CE963-AEB6-4AA3-BF57-8E5B42204F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39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3" name="Rectangle 176">
                <a:extLst>
                  <a:ext uri="{FF2B5EF4-FFF2-40B4-BE49-F238E27FC236}">
                    <a16:creationId xmlns:a16="http://schemas.microsoft.com/office/drawing/2014/main" id="{FB7DFED9-CEAF-4C5B-88AB-5F2401F16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45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4" name="Rectangle 177">
                <a:extLst>
                  <a:ext uri="{FF2B5EF4-FFF2-40B4-BE49-F238E27FC236}">
                    <a16:creationId xmlns:a16="http://schemas.microsoft.com/office/drawing/2014/main" id="{D4F0A5CB-FDC0-43B0-878C-8EFEF5581C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50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5" name="Rectangle 178">
                <a:extLst>
                  <a:ext uri="{FF2B5EF4-FFF2-40B4-BE49-F238E27FC236}">
                    <a16:creationId xmlns:a16="http://schemas.microsoft.com/office/drawing/2014/main" id="{3A63C976-5CC8-44B9-ACEB-48D21F833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55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6" name="Rectangle 179">
                <a:extLst>
                  <a:ext uri="{FF2B5EF4-FFF2-40B4-BE49-F238E27FC236}">
                    <a16:creationId xmlns:a16="http://schemas.microsoft.com/office/drawing/2014/main" id="{594D9A8F-2AD8-4ECE-915D-9A9EB2AB9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61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7" name="Rectangle 180">
                <a:extLst>
                  <a:ext uri="{FF2B5EF4-FFF2-40B4-BE49-F238E27FC236}">
                    <a16:creationId xmlns:a16="http://schemas.microsoft.com/office/drawing/2014/main" id="{75394925-DD09-4E4F-80FA-67981D459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67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8" name="Rectangle 181">
                <a:extLst>
                  <a:ext uri="{FF2B5EF4-FFF2-40B4-BE49-F238E27FC236}">
                    <a16:creationId xmlns:a16="http://schemas.microsoft.com/office/drawing/2014/main" id="{EFF85365-EFE2-4733-A3CA-8C1D6BD2A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72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79" name="Rectangle 182">
                <a:extLst>
                  <a:ext uri="{FF2B5EF4-FFF2-40B4-BE49-F238E27FC236}">
                    <a16:creationId xmlns:a16="http://schemas.microsoft.com/office/drawing/2014/main" id="{D230CE94-6DC9-4F8E-ADC1-18EA47932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78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0" name="Rectangle 183">
                <a:extLst>
                  <a:ext uri="{FF2B5EF4-FFF2-40B4-BE49-F238E27FC236}">
                    <a16:creationId xmlns:a16="http://schemas.microsoft.com/office/drawing/2014/main" id="{7875AF05-AB2D-47B4-8F13-E6BB5D709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83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1" name="Rectangle 184">
                <a:extLst>
                  <a:ext uri="{FF2B5EF4-FFF2-40B4-BE49-F238E27FC236}">
                    <a16:creationId xmlns:a16="http://schemas.microsoft.com/office/drawing/2014/main" id="{207FBE29-311C-488C-BDB9-60621D6F4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88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2" name="Rectangle 185">
                <a:extLst>
                  <a:ext uri="{FF2B5EF4-FFF2-40B4-BE49-F238E27FC236}">
                    <a16:creationId xmlns:a16="http://schemas.microsoft.com/office/drawing/2014/main" id="{A8FEE2A3-E0A0-4EF8-9412-70557B41D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94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3" name="Rectangle 186">
                <a:extLst>
                  <a:ext uri="{FF2B5EF4-FFF2-40B4-BE49-F238E27FC236}">
                    <a16:creationId xmlns:a16="http://schemas.microsoft.com/office/drawing/2014/main" id="{0C12F6AA-14E0-42E2-B1FE-53EFE972A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8" y="1799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4" name="Rectangle 187">
                <a:extLst>
                  <a:ext uri="{FF2B5EF4-FFF2-40B4-BE49-F238E27FC236}">
                    <a16:creationId xmlns:a16="http://schemas.microsoft.com/office/drawing/2014/main" id="{328B47F2-BB3A-4E66-88F8-C7ED9827C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" y="1730"/>
                <a:ext cx="6" cy="7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5" name="Rectangle 188">
                <a:extLst>
                  <a:ext uri="{FF2B5EF4-FFF2-40B4-BE49-F238E27FC236}">
                    <a16:creationId xmlns:a16="http://schemas.microsoft.com/office/drawing/2014/main" id="{BC534DBA-14F1-4C28-A57A-8834650431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33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6" name="Rectangle 189">
                <a:extLst>
                  <a:ext uri="{FF2B5EF4-FFF2-40B4-BE49-F238E27FC236}">
                    <a16:creationId xmlns:a16="http://schemas.microsoft.com/office/drawing/2014/main" id="{83D538BD-15AB-40C5-8172-AC1094532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" y="1738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7" name="Rectangle 190">
                <a:extLst>
                  <a:ext uri="{FF2B5EF4-FFF2-40B4-BE49-F238E27FC236}">
                    <a16:creationId xmlns:a16="http://schemas.microsoft.com/office/drawing/2014/main" id="{9003D830-0F28-4A96-991E-72E17ADCD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44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8" name="Rectangle 191">
                <a:extLst>
                  <a:ext uri="{FF2B5EF4-FFF2-40B4-BE49-F238E27FC236}">
                    <a16:creationId xmlns:a16="http://schemas.microsoft.com/office/drawing/2014/main" id="{4DD15C40-7C7C-4EAA-AF39-7578503626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49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89" name="Rectangle 192">
                <a:extLst>
                  <a:ext uri="{FF2B5EF4-FFF2-40B4-BE49-F238E27FC236}">
                    <a16:creationId xmlns:a16="http://schemas.microsoft.com/office/drawing/2014/main" id="{B8D9E734-5830-4F4A-B58F-0B03FD5297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55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0" name="Rectangle 193">
                <a:extLst>
                  <a:ext uri="{FF2B5EF4-FFF2-40B4-BE49-F238E27FC236}">
                    <a16:creationId xmlns:a16="http://schemas.microsoft.com/office/drawing/2014/main" id="{7B7E9041-F839-4E70-BA0C-AB7278D8A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" y="1760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1" name="Rectangle 194">
                <a:extLst>
                  <a:ext uri="{FF2B5EF4-FFF2-40B4-BE49-F238E27FC236}">
                    <a16:creationId xmlns:a16="http://schemas.microsoft.com/office/drawing/2014/main" id="{76706290-8021-4BDA-92A9-90726C2D1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66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2" name="Rectangle 195">
                <a:extLst>
                  <a:ext uri="{FF2B5EF4-FFF2-40B4-BE49-F238E27FC236}">
                    <a16:creationId xmlns:a16="http://schemas.microsoft.com/office/drawing/2014/main" id="{DC56E2E1-4F5A-4418-AFC8-78D048637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72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3" name="Rectangle 196">
                <a:extLst>
                  <a:ext uri="{FF2B5EF4-FFF2-40B4-BE49-F238E27FC236}">
                    <a16:creationId xmlns:a16="http://schemas.microsoft.com/office/drawing/2014/main" id="{8B4DA208-8C77-4D20-AD58-E45FAF3DE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77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4" name="Rectangle 197">
                <a:extLst>
                  <a:ext uri="{FF2B5EF4-FFF2-40B4-BE49-F238E27FC236}">
                    <a16:creationId xmlns:a16="http://schemas.microsoft.com/office/drawing/2014/main" id="{065118A5-72EC-4D2F-9F7D-6F133E280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" y="1782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5" name="Rectangle 198">
                <a:extLst>
                  <a:ext uri="{FF2B5EF4-FFF2-40B4-BE49-F238E27FC236}">
                    <a16:creationId xmlns:a16="http://schemas.microsoft.com/office/drawing/2014/main" id="{29B94D5C-AE76-4C25-B715-2D6C91831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" y="1788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6" name="Rectangle 199">
                <a:extLst>
                  <a:ext uri="{FF2B5EF4-FFF2-40B4-BE49-F238E27FC236}">
                    <a16:creationId xmlns:a16="http://schemas.microsoft.com/office/drawing/2014/main" id="{F1401A14-6205-4005-A2D1-0CAA949E3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" y="1793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7" name="Rectangle 200">
                <a:extLst>
                  <a:ext uri="{FF2B5EF4-FFF2-40B4-BE49-F238E27FC236}">
                    <a16:creationId xmlns:a16="http://schemas.microsoft.com/office/drawing/2014/main" id="{109D360A-AD60-47B7-A245-C466A6992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" y="1799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8" name="Rectangle 201">
                <a:extLst>
                  <a:ext uri="{FF2B5EF4-FFF2-40B4-BE49-F238E27FC236}">
                    <a16:creationId xmlns:a16="http://schemas.microsoft.com/office/drawing/2014/main" id="{5E0453C7-B6ED-4D15-92F4-281A97184F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30"/>
                <a:ext cx="5" cy="7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099" name="Rectangle 202">
                <a:extLst>
                  <a:ext uri="{FF2B5EF4-FFF2-40B4-BE49-F238E27FC236}">
                    <a16:creationId xmlns:a16="http://schemas.microsoft.com/office/drawing/2014/main" id="{3DC90498-154B-43E5-8E95-74C20B6D8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33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0" name="Rectangle 203">
                <a:extLst>
                  <a:ext uri="{FF2B5EF4-FFF2-40B4-BE49-F238E27FC236}">
                    <a16:creationId xmlns:a16="http://schemas.microsoft.com/office/drawing/2014/main" id="{D35C1791-559C-4F12-8EB8-77C6F8937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38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1" name="Rectangle 204">
                <a:extLst>
                  <a:ext uri="{FF2B5EF4-FFF2-40B4-BE49-F238E27FC236}">
                    <a16:creationId xmlns:a16="http://schemas.microsoft.com/office/drawing/2014/main" id="{2EB94440-068A-4147-8E6E-71911EB3F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44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2" name="Rectangle 205">
                <a:extLst>
                  <a:ext uri="{FF2B5EF4-FFF2-40B4-BE49-F238E27FC236}">
                    <a16:creationId xmlns:a16="http://schemas.microsoft.com/office/drawing/2014/main" id="{9D2F721D-8EEE-4139-ABBE-9041170C5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49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3" name="Rectangle 206">
                <a:extLst>
                  <a:ext uri="{FF2B5EF4-FFF2-40B4-BE49-F238E27FC236}">
                    <a16:creationId xmlns:a16="http://schemas.microsoft.com/office/drawing/2014/main" id="{6FD1F865-F739-476C-AB2B-8295816CF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54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4" name="Rectangle 207">
                <a:extLst>
                  <a:ext uri="{FF2B5EF4-FFF2-40B4-BE49-F238E27FC236}">
                    <a16:creationId xmlns:a16="http://schemas.microsoft.com/office/drawing/2014/main" id="{544CB73A-0C69-4029-8939-ECA29112E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60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5" name="Rectangle 208">
                <a:extLst>
                  <a:ext uri="{FF2B5EF4-FFF2-40B4-BE49-F238E27FC236}">
                    <a16:creationId xmlns:a16="http://schemas.microsoft.com/office/drawing/2014/main" id="{16971C2C-666A-4E1C-ACCC-DC34C3D1D3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66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6" name="Rectangle 209">
                <a:extLst>
                  <a:ext uri="{FF2B5EF4-FFF2-40B4-BE49-F238E27FC236}">
                    <a16:creationId xmlns:a16="http://schemas.microsoft.com/office/drawing/2014/main" id="{494BA3E7-9952-4556-8C80-85A9E5CA5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71"/>
                <a:ext cx="10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7" name="Rectangle 210">
                <a:extLst>
                  <a:ext uri="{FF2B5EF4-FFF2-40B4-BE49-F238E27FC236}">
                    <a16:creationId xmlns:a16="http://schemas.microsoft.com/office/drawing/2014/main" id="{60DE7AD5-F54B-4E3C-97C1-A24E549EB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77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8" name="Rectangle 211">
                <a:extLst>
                  <a:ext uri="{FF2B5EF4-FFF2-40B4-BE49-F238E27FC236}">
                    <a16:creationId xmlns:a16="http://schemas.microsoft.com/office/drawing/2014/main" id="{76361443-FA0D-4281-B06C-F3C4D533C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82"/>
                <a:ext cx="10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09" name="Rectangle 212">
                <a:extLst>
                  <a:ext uri="{FF2B5EF4-FFF2-40B4-BE49-F238E27FC236}">
                    <a16:creationId xmlns:a16="http://schemas.microsoft.com/office/drawing/2014/main" id="{43E974F7-71FE-402D-9EAC-A480AAC43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87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0" name="Rectangle 213">
                <a:extLst>
                  <a:ext uri="{FF2B5EF4-FFF2-40B4-BE49-F238E27FC236}">
                    <a16:creationId xmlns:a16="http://schemas.microsoft.com/office/drawing/2014/main" id="{D4253119-EF5A-4253-AA9D-6E70337B2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93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1" name="Rectangle 214">
                <a:extLst>
                  <a:ext uri="{FF2B5EF4-FFF2-40B4-BE49-F238E27FC236}">
                    <a16:creationId xmlns:a16="http://schemas.microsoft.com/office/drawing/2014/main" id="{A79CAFC2-4D46-420B-A578-C021B5F05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" y="1798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2" name="Rectangle 215">
                <a:extLst>
                  <a:ext uri="{FF2B5EF4-FFF2-40B4-BE49-F238E27FC236}">
                    <a16:creationId xmlns:a16="http://schemas.microsoft.com/office/drawing/2014/main" id="{EC635CDF-E45D-40D4-B41C-72AFAD6BC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30"/>
                <a:ext cx="1" cy="65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3" name="Rectangle 216">
                <a:extLst>
                  <a:ext uri="{FF2B5EF4-FFF2-40B4-BE49-F238E27FC236}">
                    <a16:creationId xmlns:a16="http://schemas.microsoft.com/office/drawing/2014/main" id="{C711A031-E918-48AA-8BFC-FD301508C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31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4" name="Rectangle 217">
                <a:extLst>
                  <a:ext uri="{FF2B5EF4-FFF2-40B4-BE49-F238E27FC236}">
                    <a16:creationId xmlns:a16="http://schemas.microsoft.com/office/drawing/2014/main" id="{1228C7B7-28E4-4F49-B516-AA5BC6EE5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37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5" name="Rectangle 218">
                <a:extLst>
                  <a:ext uri="{FF2B5EF4-FFF2-40B4-BE49-F238E27FC236}">
                    <a16:creationId xmlns:a16="http://schemas.microsoft.com/office/drawing/2014/main" id="{02CDA587-5AA3-4FB9-8017-E199AC085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42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6" name="Rectangle 219">
                <a:extLst>
                  <a:ext uri="{FF2B5EF4-FFF2-40B4-BE49-F238E27FC236}">
                    <a16:creationId xmlns:a16="http://schemas.microsoft.com/office/drawing/2014/main" id="{C733BE3F-1E03-4FAC-B60B-8B2967784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48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7" name="Rectangle 220">
                <a:extLst>
                  <a:ext uri="{FF2B5EF4-FFF2-40B4-BE49-F238E27FC236}">
                    <a16:creationId xmlns:a16="http://schemas.microsoft.com/office/drawing/2014/main" id="{5DB33037-D1DA-42FD-8342-E409C4109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53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8" name="Rectangle 221">
                <a:extLst>
                  <a:ext uri="{FF2B5EF4-FFF2-40B4-BE49-F238E27FC236}">
                    <a16:creationId xmlns:a16="http://schemas.microsoft.com/office/drawing/2014/main" id="{8A785E8F-13BC-49AD-9FA2-CDAA29BF1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59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19" name="Rectangle 222">
                <a:extLst>
                  <a:ext uri="{FF2B5EF4-FFF2-40B4-BE49-F238E27FC236}">
                    <a16:creationId xmlns:a16="http://schemas.microsoft.com/office/drawing/2014/main" id="{CDC8BE93-765B-470D-9B0A-79E0E81C73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64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0" name="Rectangle 223">
                <a:extLst>
                  <a:ext uri="{FF2B5EF4-FFF2-40B4-BE49-F238E27FC236}">
                    <a16:creationId xmlns:a16="http://schemas.microsoft.com/office/drawing/2014/main" id="{7C136167-8103-491D-B0BF-0C4AAA6DB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70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1" name="Rectangle 224">
                <a:extLst>
                  <a:ext uri="{FF2B5EF4-FFF2-40B4-BE49-F238E27FC236}">
                    <a16:creationId xmlns:a16="http://schemas.microsoft.com/office/drawing/2014/main" id="{CE777021-3C56-460E-BB2B-CE0BFE7C4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75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2" name="Rectangle 225">
                <a:extLst>
                  <a:ext uri="{FF2B5EF4-FFF2-40B4-BE49-F238E27FC236}">
                    <a16:creationId xmlns:a16="http://schemas.microsoft.com/office/drawing/2014/main" id="{FD11B7E2-5F55-4044-9EE3-29386BCB7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81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3" name="Rectangle 226">
                <a:extLst>
                  <a:ext uri="{FF2B5EF4-FFF2-40B4-BE49-F238E27FC236}">
                    <a16:creationId xmlns:a16="http://schemas.microsoft.com/office/drawing/2014/main" id="{F99F0F4C-2019-4675-A02D-9459A1984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86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4" name="Rectangle 227">
                <a:extLst>
                  <a:ext uri="{FF2B5EF4-FFF2-40B4-BE49-F238E27FC236}">
                    <a16:creationId xmlns:a16="http://schemas.microsoft.com/office/drawing/2014/main" id="{A37450FD-BBA0-4208-83FA-E4FBB27A2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91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5" name="Rectangle 228">
                <a:extLst>
                  <a:ext uri="{FF2B5EF4-FFF2-40B4-BE49-F238E27FC236}">
                    <a16:creationId xmlns:a16="http://schemas.microsoft.com/office/drawing/2014/main" id="{DFFEE45D-D1AC-4730-B8DE-14F8CC018E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" y="1797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6" name="Rectangle 229">
                <a:extLst>
                  <a:ext uri="{FF2B5EF4-FFF2-40B4-BE49-F238E27FC236}">
                    <a16:creationId xmlns:a16="http://schemas.microsoft.com/office/drawing/2014/main" id="{93BC23E5-7240-4A0D-853C-F9EDB3CF4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6" y="1730"/>
                <a:ext cx="1" cy="65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7" name="Rectangle 230">
                <a:extLst>
                  <a:ext uri="{FF2B5EF4-FFF2-40B4-BE49-F238E27FC236}">
                    <a16:creationId xmlns:a16="http://schemas.microsoft.com/office/drawing/2014/main" id="{09CD3C20-209A-4A84-8B9A-B16394663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30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8" name="Rectangle 231">
                <a:extLst>
                  <a:ext uri="{FF2B5EF4-FFF2-40B4-BE49-F238E27FC236}">
                    <a16:creationId xmlns:a16="http://schemas.microsoft.com/office/drawing/2014/main" id="{8C41B648-DF08-499D-9CAC-3239C4B17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3" y="1736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29" name="Rectangle 232">
                <a:extLst>
                  <a:ext uri="{FF2B5EF4-FFF2-40B4-BE49-F238E27FC236}">
                    <a16:creationId xmlns:a16="http://schemas.microsoft.com/office/drawing/2014/main" id="{AD0BAA97-7043-4A7C-BDAE-E7C9AC65D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41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0" name="Rectangle 233">
                <a:extLst>
                  <a:ext uri="{FF2B5EF4-FFF2-40B4-BE49-F238E27FC236}">
                    <a16:creationId xmlns:a16="http://schemas.microsoft.com/office/drawing/2014/main" id="{F8587CFC-EC8E-4198-B6F5-B74AC9FB7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46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1" name="Rectangle 234">
                <a:extLst>
                  <a:ext uri="{FF2B5EF4-FFF2-40B4-BE49-F238E27FC236}">
                    <a16:creationId xmlns:a16="http://schemas.microsoft.com/office/drawing/2014/main" id="{A3743B1E-A67E-466F-ADEC-862C71E19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52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2" name="Rectangle 235">
                <a:extLst>
                  <a:ext uri="{FF2B5EF4-FFF2-40B4-BE49-F238E27FC236}">
                    <a16:creationId xmlns:a16="http://schemas.microsoft.com/office/drawing/2014/main" id="{2FF57C28-C45A-414C-A0AA-C3D56D439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3" y="1757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3" name="Rectangle 236">
                <a:extLst>
                  <a:ext uri="{FF2B5EF4-FFF2-40B4-BE49-F238E27FC236}">
                    <a16:creationId xmlns:a16="http://schemas.microsoft.com/office/drawing/2014/main" id="{6C0EC27B-F130-40DF-9385-FDDDA2DB4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63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4" name="Rectangle 237">
                <a:extLst>
                  <a:ext uri="{FF2B5EF4-FFF2-40B4-BE49-F238E27FC236}">
                    <a16:creationId xmlns:a16="http://schemas.microsoft.com/office/drawing/2014/main" id="{8AD49B68-8667-420C-A706-F3FF0F69B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68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5" name="Rectangle 238">
                <a:extLst>
                  <a:ext uri="{FF2B5EF4-FFF2-40B4-BE49-F238E27FC236}">
                    <a16:creationId xmlns:a16="http://schemas.microsoft.com/office/drawing/2014/main" id="{789698C6-6225-4120-9B38-6958EEA07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74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6" name="Rectangle 239">
                <a:extLst>
                  <a:ext uri="{FF2B5EF4-FFF2-40B4-BE49-F238E27FC236}">
                    <a16:creationId xmlns:a16="http://schemas.microsoft.com/office/drawing/2014/main" id="{92133513-DFBA-49FB-89F2-20B3BDBCC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4" y="1779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7" name="Rectangle 240">
                <a:extLst>
                  <a:ext uri="{FF2B5EF4-FFF2-40B4-BE49-F238E27FC236}">
                    <a16:creationId xmlns:a16="http://schemas.microsoft.com/office/drawing/2014/main" id="{34B79EA2-191F-4EB2-AFD5-46CC62650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3" y="1784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8" name="Rectangle 241">
                <a:extLst>
                  <a:ext uri="{FF2B5EF4-FFF2-40B4-BE49-F238E27FC236}">
                    <a16:creationId xmlns:a16="http://schemas.microsoft.com/office/drawing/2014/main" id="{442D85B9-AD98-45D4-BBC0-8861A171C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3" y="1789"/>
                <a:ext cx="9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39" name="Rectangle 242">
                <a:extLst>
                  <a:ext uri="{FF2B5EF4-FFF2-40B4-BE49-F238E27FC236}">
                    <a16:creationId xmlns:a16="http://schemas.microsoft.com/office/drawing/2014/main" id="{1A5C1675-5D6C-4A3D-B607-FA89772C6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3" y="1795"/>
                <a:ext cx="9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0" name="Rectangle 243">
                <a:extLst>
                  <a:ext uri="{FF2B5EF4-FFF2-40B4-BE49-F238E27FC236}">
                    <a16:creationId xmlns:a16="http://schemas.microsoft.com/office/drawing/2014/main" id="{A3944C48-7162-449C-90FA-6662DDC97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30"/>
                <a:ext cx="1" cy="65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1" name="Rectangle 244">
                <a:extLst>
                  <a:ext uri="{FF2B5EF4-FFF2-40B4-BE49-F238E27FC236}">
                    <a16:creationId xmlns:a16="http://schemas.microsoft.com/office/drawing/2014/main" id="{816D08D9-E1E8-4862-B628-8533C927D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30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2" name="Rectangle 245">
                <a:extLst>
                  <a:ext uri="{FF2B5EF4-FFF2-40B4-BE49-F238E27FC236}">
                    <a16:creationId xmlns:a16="http://schemas.microsoft.com/office/drawing/2014/main" id="{965C2961-CFDD-4318-8383-4257B9E4F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35"/>
                <a:ext cx="7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3" name="Rectangle 246">
                <a:extLst>
                  <a:ext uri="{FF2B5EF4-FFF2-40B4-BE49-F238E27FC236}">
                    <a16:creationId xmlns:a16="http://schemas.microsoft.com/office/drawing/2014/main" id="{74DEEF47-71B7-4A4D-B561-05715C311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41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4" name="Rectangle 247">
                <a:extLst>
                  <a:ext uri="{FF2B5EF4-FFF2-40B4-BE49-F238E27FC236}">
                    <a16:creationId xmlns:a16="http://schemas.microsoft.com/office/drawing/2014/main" id="{30A4D6D5-C26E-409C-9123-DA8A53553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46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5" name="Rectangle 248">
                <a:extLst>
                  <a:ext uri="{FF2B5EF4-FFF2-40B4-BE49-F238E27FC236}">
                    <a16:creationId xmlns:a16="http://schemas.microsoft.com/office/drawing/2014/main" id="{E132442A-093A-44BF-B07A-42664599D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51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6" name="Rectangle 249">
                <a:extLst>
                  <a:ext uri="{FF2B5EF4-FFF2-40B4-BE49-F238E27FC236}">
                    <a16:creationId xmlns:a16="http://schemas.microsoft.com/office/drawing/2014/main" id="{9AA4E324-7C8B-4349-8504-488399BE8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57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7" name="Rectangle 250">
                <a:extLst>
                  <a:ext uri="{FF2B5EF4-FFF2-40B4-BE49-F238E27FC236}">
                    <a16:creationId xmlns:a16="http://schemas.microsoft.com/office/drawing/2014/main" id="{E4A0FF35-2E1B-447E-8A74-80B0D13F7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62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8" name="Rectangle 251">
                <a:extLst>
                  <a:ext uri="{FF2B5EF4-FFF2-40B4-BE49-F238E27FC236}">
                    <a16:creationId xmlns:a16="http://schemas.microsoft.com/office/drawing/2014/main" id="{BE956809-89E6-44D8-A4CA-075833BDE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68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49" name="Rectangle 252">
                <a:extLst>
                  <a:ext uri="{FF2B5EF4-FFF2-40B4-BE49-F238E27FC236}">
                    <a16:creationId xmlns:a16="http://schemas.microsoft.com/office/drawing/2014/main" id="{29C0AC6B-9035-4F40-8813-5432B617A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73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0" name="Rectangle 253">
                <a:extLst>
                  <a:ext uri="{FF2B5EF4-FFF2-40B4-BE49-F238E27FC236}">
                    <a16:creationId xmlns:a16="http://schemas.microsoft.com/office/drawing/2014/main" id="{7A84F4BE-FBC3-426F-A985-D3964E8D2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78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1" name="Rectangle 254">
                <a:extLst>
                  <a:ext uri="{FF2B5EF4-FFF2-40B4-BE49-F238E27FC236}">
                    <a16:creationId xmlns:a16="http://schemas.microsoft.com/office/drawing/2014/main" id="{F0EC085C-430B-43C9-8830-61753995D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83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2" name="Rectangle 255">
                <a:extLst>
                  <a:ext uri="{FF2B5EF4-FFF2-40B4-BE49-F238E27FC236}">
                    <a16:creationId xmlns:a16="http://schemas.microsoft.com/office/drawing/2014/main" id="{7310CAC1-21ED-42E5-BB99-BDB8C4433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88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3" name="Rectangle 256">
                <a:extLst>
                  <a:ext uri="{FF2B5EF4-FFF2-40B4-BE49-F238E27FC236}">
                    <a16:creationId xmlns:a16="http://schemas.microsoft.com/office/drawing/2014/main" id="{927201AA-A67A-4FD9-B085-136C24793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8" y="1793"/>
                <a:ext cx="7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4" name="Rectangle 257">
                <a:extLst>
                  <a:ext uri="{FF2B5EF4-FFF2-40B4-BE49-F238E27FC236}">
                    <a16:creationId xmlns:a16="http://schemas.microsoft.com/office/drawing/2014/main" id="{D0D090F3-067F-413C-A075-5D6415CBA6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1" y="1730"/>
                <a:ext cx="1" cy="65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5" name="Rectangle 258">
                <a:extLst>
                  <a:ext uri="{FF2B5EF4-FFF2-40B4-BE49-F238E27FC236}">
                    <a16:creationId xmlns:a16="http://schemas.microsoft.com/office/drawing/2014/main" id="{C23ABD20-2054-4969-A29C-EC7616355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30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6" name="Rectangle 259">
                <a:extLst>
                  <a:ext uri="{FF2B5EF4-FFF2-40B4-BE49-F238E27FC236}">
                    <a16:creationId xmlns:a16="http://schemas.microsoft.com/office/drawing/2014/main" id="{EFDD5359-4BE9-4B22-820B-DE324F647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35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7" name="Rectangle 260">
                <a:extLst>
                  <a:ext uri="{FF2B5EF4-FFF2-40B4-BE49-F238E27FC236}">
                    <a16:creationId xmlns:a16="http://schemas.microsoft.com/office/drawing/2014/main" id="{5F834934-E921-4E48-9B8D-54F6FB67E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40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8" name="Rectangle 261">
                <a:extLst>
                  <a:ext uri="{FF2B5EF4-FFF2-40B4-BE49-F238E27FC236}">
                    <a16:creationId xmlns:a16="http://schemas.microsoft.com/office/drawing/2014/main" id="{622EEC5D-E6E1-4645-B2A5-330AE54B9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45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59" name="Rectangle 262">
                <a:extLst>
                  <a:ext uri="{FF2B5EF4-FFF2-40B4-BE49-F238E27FC236}">
                    <a16:creationId xmlns:a16="http://schemas.microsoft.com/office/drawing/2014/main" id="{7E8F1C47-F6BA-4678-8CC2-1DD739B6E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51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0" name="Rectangle 263">
                <a:extLst>
                  <a:ext uri="{FF2B5EF4-FFF2-40B4-BE49-F238E27FC236}">
                    <a16:creationId xmlns:a16="http://schemas.microsoft.com/office/drawing/2014/main" id="{D3C11120-0F11-45B3-ADB6-5EAD466C31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56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1" name="Rectangle 264">
                <a:extLst>
                  <a:ext uri="{FF2B5EF4-FFF2-40B4-BE49-F238E27FC236}">
                    <a16:creationId xmlns:a16="http://schemas.microsoft.com/office/drawing/2014/main" id="{1A11C0B8-906F-4972-947C-DF42C9A2E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61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2" name="Rectangle 265">
                <a:extLst>
                  <a:ext uri="{FF2B5EF4-FFF2-40B4-BE49-F238E27FC236}">
                    <a16:creationId xmlns:a16="http://schemas.microsoft.com/office/drawing/2014/main" id="{C5D53581-739B-4164-B288-ECE0A5250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67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3" name="Rectangle 266">
                <a:extLst>
                  <a:ext uri="{FF2B5EF4-FFF2-40B4-BE49-F238E27FC236}">
                    <a16:creationId xmlns:a16="http://schemas.microsoft.com/office/drawing/2014/main" id="{0F307F25-DE6C-4A3E-9196-84D86F679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72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4" name="Rectangle 267">
                <a:extLst>
                  <a:ext uri="{FF2B5EF4-FFF2-40B4-BE49-F238E27FC236}">
                    <a16:creationId xmlns:a16="http://schemas.microsoft.com/office/drawing/2014/main" id="{2E07D87A-F1CE-4489-AC00-578ED6627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77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5" name="Rectangle 268">
                <a:extLst>
                  <a:ext uri="{FF2B5EF4-FFF2-40B4-BE49-F238E27FC236}">
                    <a16:creationId xmlns:a16="http://schemas.microsoft.com/office/drawing/2014/main" id="{BA156AC6-C1EC-4415-BC71-6C422C402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82"/>
                <a:ext cx="7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6" name="Rectangle 269">
                <a:extLst>
                  <a:ext uri="{FF2B5EF4-FFF2-40B4-BE49-F238E27FC236}">
                    <a16:creationId xmlns:a16="http://schemas.microsoft.com/office/drawing/2014/main" id="{8330BA7D-1483-4447-B096-6AFE1BB92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88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7" name="Rectangle 270">
                <a:extLst>
                  <a:ext uri="{FF2B5EF4-FFF2-40B4-BE49-F238E27FC236}">
                    <a16:creationId xmlns:a16="http://schemas.microsoft.com/office/drawing/2014/main" id="{505CEB65-0220-42D4-8C01-A3F496FF7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9" y="1793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8" name="Rectangle 271">
                <a:extLst>
                  <a:ext uri="{FF2B5EF4-FFF2-40B4-BE49-F238E27FC236}">
                    <a16:creationId xmlns:a16="http://schemas.microsoft.com/office/drawing/2014/main" id="{C52A9080-427A-472E-922D-77E54FDC5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24"/>
                <a:ext cx="1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69" name="Rectangle 272">
                <a:extLst>
                  <a:ext uri="{FF2B5EF4-FFF2-40B4-BE49-F238E27FC236}">
                    <a16:creationId xmlns:a16="http://schemas.microsoft.com/office/drawing/2014/main" id="{EFB29AC8-9598-4740-802B-04E900377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27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0" name="Rectangle 273">
                <a:extLst>
                  <a:ext uri="{FF2B5EF4-FFF2-40B4-BE49-F238E27FC236}">
                    <a16:creationId xmlns:a16="http://schemas.microsoft.com/office/drawing/2014/main" id="{9B5D6806-EAA8-4516-BC61-CA77E4AA2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33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1" name="Rectangle 274">
                <a:extLst>
                  <a:ext uri="{FF2B5EF4-FFF2-40B4-BE49-F238E27FC236}">
                    <a16:creationId xmlns:a16="http://schemas.microsoft.com/office/drawing/2014/main" id="{E39F62BB-5E4A-4C8D-857A-BB3D857E1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38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2" name="Rectangle 275">
                <a:extLst>
                  <a:ext uri="{FF2B5EF4-FFF2-40B4-BE49-F238E27FC236}">
                    <a16:creationId xmlns:a16="http://schemas.microsoft.com/office/drawing/2014/main" id="{0146B000-C675-4AAA-8502-1CC39BD59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43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3" name="Rectangle 276">
                <a:extLst>
                  <a:ext uri="{FF2B5EF4-FFF2-40B4-BE49-F238E27FC236}">
                    <a16:creationId xmlns:a16="http://schemas.microsoft.com/office/drawing/2014/main" id="{4E3D6234-4905-4493-A97A-934317ED0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48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4" name="Rectangle 277">
                <a:extLst>
                  <a:ext uri="{FF2B5EF4-FFF2-40B4-BE49-F238E27FC236}">
                    <a16:creationId xmlns:a16="http://schemas.microsoft.com/office/drawing/2014/main" id="{C978B76A-36FB-494D-A668-900F34134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54"/>
                <a:ext cx="7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5" name="Rectangle 278">
                <a:extLst>
                  <a:ext uri="{FF2B5EF4-FFF2-40B4-BE49-F238E27FC236}">
                    <a16:creationId xmlns:a16="http://schemas.microsoft.com/office/drawing/2014/main" id="{17C6F17C-B70B-4E88-ADBE-065BA63AB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59"/>
                <a:ext cx="8" cy="4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6" name="Rectangle 279">
                <a:extLst>
                  <a:ext uri="{FF2B5EF4-FFF2-40B4-BE49-F238E27FC236}">
                    <a16:creationId xmlns:a16="http://schemas.microsoft.com/office/drawing/2014/main" id="{8F029006-615C-4418-ABB2-650F53679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65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5177" name="Rectangle 280">
                <a:extLst>
                  <a:ext uri="{FF2B5EF4-FFF2-40B4-BE49-F238E27FC236}">
                    <a16:creationId xmlns:a16="http://schemas.microsoft.com/office/drawing/2014/main" id="{1CA11990-D8B7-4BFE-AFDC-D43093FFC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1770"/>
                <a:ext cx="8" cy="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34846" name="Rectangle 282">
              <a:extLst>
                <a:ext uri="{FF2B5EF4-FFF2-40B4-BE49-F238E27FC236}">
                  <a16:creationId xmlns:a16="http://schemas.microsoft.com/office/drawing/2014/main" id="{BF945402-DDD0-4A1F-A225-7E34FB9B4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775"/>
              <a:ext cx="8" cy="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47" name="Rectangle 283">
              <a:extLst>
                <a:ext uri="{FF2B5EF4-FFF2-40B4-BE49-F238E27FC236}">
                  <a16:creationId xmlns:a16="http://schemas.microsoft.com/office/drawing/2014/main" id="{1F394DF7-2644-4089-B4DB-2335ED994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780"/>
              <a:ext cx="7" cy="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48" name="Rectangle 284">
              <a:extLst>
                <a:ext uri="{FF2B5EF4-FFF2-40B4-BE49-F238E27FC236}">
                  <a16:creationId xmlns:a16="http://schemas.microsoft.com/office/drawing/2014/main" id="{AFE338D3-2964-4364-A127-3D6E89A33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785"/>
              <a:ext cx="7" cy="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49" name="Rectangle 285">
              <a:extLst>
                <a:ext uri="{FF2B5EF4-FFF2-40B4-BE49-F238E27FC236}">
                  <a16:creationId xmlns:a16="http://schemas.microsoft.com/office/drawing/2014/main" id="{C38997D8-1FC7-401D-8332-D30DF341D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791"/>
              <a:ext cx="7" cy="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50" name="Freeform 286">
              <a:extLst>
                <a:ext uri="{FF2B5EF4-FFF2-40B4-BE49-F238E27FC236}">
                  <a16:creationId xmlns:a16="http://schemas.microsoft.com/office/drawing/2014/main" id="{8D254E98-EB09-413A-A635-3C02A01B5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" y="1833"/>
              <a:ext cx="27" cy="18"/>
            </a:xfrm>
            <a:custGeom>
              <a:avLst/>
              <a:gdLst>
                <a:gd name="T0" fmla="*/ 27 w 27"/>
                <a:gd name="T1" fmla="*/ 0 h 18"/>
                <a:gd name="T2" fmla="*/ 0 w 27"/>
                <a:gd name="T3" fmla="*/ 1 h 18"/>
                <a:gd name="T4" fmla="*/ 0 w 27"/>
                <a:gd name="T5" fmla="*/ 18 h 18"/>
                <a:gd name="T6" fmla="*/ 27 w 27"/>
                <a:gd name="T7" fmla="*/ 17 h 18"/>
                <a:gd name="T8" fmla="*/ 27 w 2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18">
                  <a:moveTo>
                    <a:pt x="27" y="0"/>
                  </a:moveTo>
                  <a:lnTo>
                    <a:pt x="0" y="1"/>
                  </a:lnTo>
                  <a:lnTo>
                    <a:pt x="0" y="18"/>
                  </a:lnTo>
                  <a:lnTo>
                    <a:pt x="27" y="1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40404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1" name="Freeform 287">
              <a:extLst>
                <a:ext uri="{FF2B5EF4-FFF2-40B4-BE49-F238E27FC236}">
                  <a16:creationId xmlns:a16="http://schemas.microsoft.com/office/drawing/2014/main" id="{DD3AE270-F631-4493-BF28-7EA5DD0FD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" y="1835"/>
              <a:ext cx="17" cy="14"/>
            </a:xfrm>
            <a:custGeom>
              <a:avLst/>
              <a:gdLst>
                <a:gd name="T0" fmla="*/ 17 w 17"/>
                <a:gd name="T1" fmla="*/ 0 h 14"/>
                <a:gd name="T2" fmla="*/ 0 w 17"/>
                <a:gd name="T3" fmla="*/ 1 h 14"/>
                <a:gd name="T4" fmla="*/ 0 w 17"/>
                <a:gd name="T5" fmla="*/ 14 h 14"/>
                <a:gd name="T6" fmla="*/ 17 w 17"/>
                <a:gd name="T7" fmla="*/ 13 h 14"/>
                <a:gd name="T8" fmla="*/ 17 w 1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14">
                  <a:moveTo>
                    <a:pt x="17" y="0"/>
                  </a:moveTo>
                  <a:lnTo>
                    <a:pt x="0" y="1"/>
                  </a:lnTo>
                  <a:lnTo>
                    <a:pt x="0" y="14"/>
                  </a:lnTo>
                  <a:lnTo>
                    <a:pt x="17" y="1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852" name="Rectangle 288">
              <a:extLst>
                <a:ext uri="{FF2B5EF4-FFF2-40B4-BE49-F238E27FC236}">
                  <a16:creationId xmlns:a16="http://schemas.microsoft.com/office/drawing/2014/main" id="{7AD6A5DA-A7B5-4530-ACE7-C9AF1EAA5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" y="1844"/>
              <a:ext cx="1" cy="1"/>
            </a:xfrm>
            <a:prstGeom prst="rect">
              <a:avLst/>
            </a:pr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53" name="Freeform 289">
              <a:extLst>
                <a:ext uri="{FF2B5EF4-FFF2-40B4-BE49-F238E27FC236}">
                  <a16:creationId xmlns:a16="http://schemas.microsoft.com/office/drawing/2014/main" id="{B7E16D45-D840-4875-9C30-62B3A0977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" y="1913"/>
              <a:ext cx="6" cy="16"/>
            </a:xfrm>
            <a:custGeom>
              <a:avLst/>
              <a:gdLst>
                <a:gd name="T0" fmla="*/ 6 w 6"/>
                <a:gd name="T1" fmla="*/ 0 h 16"/>
                <a:gd name="T2" fmla="*/ 0 w 6"/>
                <a:gd name="T3" fmla="*/ 0 h 16"/>
                <a:gd name="T4" fmla="*/ 0 w 6"/>
                <a:gd name="T5" fmla="*/ 16 h 16"/>
                <a:gd name="T6" fmla="*/ 6 w 6"/>
                <a:gd name="T7" fmla="*/ 15 h 16"/>
                <a:gd name="T8" fmla="*/ 6 w 6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16">
                  <a:moveTo>
                    <a:pt x="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6" y="1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4" name="Freeform 290">
              <a:extLst>
                <a:ext uri="{FF2B5EF4-FFF2-40B4-BE49-F238E27FC236}">
                  <a16:creationId xmlns:a16="http://schemas.microsoft.com/office/drawing/2014/main" id="{05922CBF-EEB8-41BF-BB5A-CBC34CA81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0" y="1916"/>
              <a:ext cx="7" cy="15"/>
            </a:xfrm>
            <a:custGeom>
              <a:avLst/>
              <a:gdLst>
                <a:gd name="T0" fmla="*/ 7 w 7"/>
                <a:gd name="T1" fmla="*/ 0 h 15"/>
                <a:gd name="T2" fmla="*/ 0 w 7"/>
                <a:gd name="T3" fmla="*/ 0 h 15"/>
                <a:gd name="T4" fmla="*/ 0 w 7"/>
                <a:gd name="T5" fmla="*/ 15 h 15"/>
                <a:gd name="T6" fmla="*/ 7 w 7"/>
                <a:gd name="T7" fmla="*/ 14 h 15"/>
                <a:gd name="T8" fmla="*/ 7 w 7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7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5" name="Freeform 291">
              <a:extLst>
                <a:ext uri="{FF2B5EF4-FFF2-40B4-BE49-F238E27FC236}">
                  <a16:creationId xmlns:a16="http://schemas.microsoft.com/office/drawing/2014/main" id="{52357146-21ED-4E46-88E8-D13CA225C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9" y="1919"/>
              <a:ext cx="7" cy="16"/>
            </a:xfrm>
            <a:custGeom>
              <a:avLst/>
              <a:gdLst>
                <a:gd name="T0" fmla="*/ 7 w 7"/>
                <a:gd name="T1" fmla="*/ 0 h 16"/>
                <a:gd name="T2" fmla="*/ 0 w 7"/>
                <a:gd name="T3" fmla="*/ 1 h 16"/>
                <a:gd name="T4" fmla="*/ 0 w 7"/>
                <a:gd name="T5" fmla="*/ 16 h 16"/>
                <a:gd name="T6" fmla="*/ 7 w 7"/>
                <a:gd name="T7" fmla="*/ 15 h 16"/>
                <a:gd name="T8" fmla="*/ 7 w 7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6">
                  <a:moveTo>
                    <a:pt x="7" y="0"/>
                  </a:moveTo>
                  <a:lnTo>
                    <a:pt x="0" y="1"/>
                  </a:lnTo>
                  <a:lnTo>
                    <a:pt x="0" y="16"/>
                  </a:lnTo>
                  <a:lnTo>
                    <a:pt x="7" y="1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6" name="Freeform 292">
              <a:extLst>
                <a:ext uri="{FF2B5EF4-FFF2-40B4-BE49-F238E27FC236}">
                  <a16:creationId xmlns:a16="http://schemas.microsoft.com/office/drawing/2014/main" id="{67D4F885-F3B2-423B-9AFC-67216DFD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" y="1921"/>
              <a:ext cx="7" cy="16"/>
            </a:xfrm>
            <a:custGeom>
              <a:avLst/>
              <a:gdLst>
                <a:gd name="T0" fmla="*/ 7 w 7"/>
                <a:gd name="T1" fmla="*/ 0 h 16"/>
                <a:gd name="T2" fmla="*/ 0 w 7"/>
                <a:gd name="T3" fmla="*/ 1 h 16"/>
                <a:gd name="T4" fmla="*/ 0 w 7"/>
                <a:gd name="T5" fmla="*/ 16 h 16"/>
                <a:gd name="T6" fmla="*/ 7 w 7"/>
                <a:gd name="T7" fmla="*/ 15 h 16"/>
                <a:gd name="T8" fmla="*/ 7 w 7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6">
                  <a:moveTo>
                    <a:pt x="7" y="0"/>
                  </a:moveTo>
                  <a:lnTo>
                    <a:pt x="0" y="1"/>
                  </a:lnTo>
                  <a:lnTo>
                    <a:pt x="0" y="16"/>
                  </a:lnTo>
                  <a:lnTo>
                    <a:pt x="7" y="1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7" name="Freeform 293">
              <a:extLst>
                <a:ext uri="{FF2B5EF4-FFF2-40B4-BE49-F238E27FC236}">
                  <a16:creationId xmlns:a16="http://schemas.microsoft.com/office/drawing/2014/main" id="{D57BBD91-DCCA-4A8C-881B-93210D5DB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" y="1924"/>
              <a:ext cx="7" cy="16"/>
            </a:xfrm>
            <a:custGeom>
              <a:avLst/>
              <a:gdLst>
                <a:gd name="T0" fmla="*/ 7 w 7"/>
                <a:gd name="T1" fmla="*/ 0 h 16"/>
                <a:gd name="T2" fmla="*/ 0 w 7"/>
                <a:gd name="T3" fmla="*/ 0 h 16"/>
                <a:gd name="T4" fmla="*/ 0 w 7"/>
                <a:gd name="T5" fmla="*/ 16 h 16"/>
                <a:gd name="T6" fmla="*/ 7 w 7"/>
                <a:gd name="T7" fmla="*/ 15 h 16"/>
                <a:gd name="T8" fmla="*/ 7 w 7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6">
                  <a:moveTo>
                    <a:pt x="7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7" y="1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8" name="Freeform 294">
              <a:extLst>
                <a:ext uri="{FF2B5EF4-FFF2-40B4-BE49-F238E27FC236}">
                  <a16:creationId xmlns:a16="http://schemas.microsoft.com/office/drawing/2014/main" id="{3C2A7679-776D-4D2D-951D-C2DD783BD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" y="1927"/>
              <a:ext cx="6" cy="16"/>
            </a:xfrm>
            <a:custGeom>
              <a:avLst/>
              <a:gdLst>
                <a:gd name="T0" fmla="*/ 6 w 6"/>
                <a:gd name="T1" fmla="*/ 0 h 16"/>
                <a:gd name="T2" fmla="*/ 0 w 6"/>
                <a:gd name="T3" fmla="*/ 0 h 16"/>
                <a:gd name="T4" fmla="*/ 0 w 6"/>
                <a:gd name="T5" fmla="*/ 16 h 16"/>
                <a:gd name="T6" fmla="*/ 6 w 6"/>
                <a:gd name="T7" fmla="*/ 15 h 16"/>
                <a:gd name="T8" fmla="*/ 6 w 6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16">
                  <a:moveTo>
                    <a:pt x="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6" y="1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9" name="Freeform 295">
              <a:extLst>
                <a:ext uri="{FF2B5EF4-FFF2-40B4-BE49-F238E27FC236}">
                  <a16:creationId xmlns:a16="http://schemas.microsoft.com/office/drawing/2014/main" id="{8E0F7B78-6114-4CF4-98EF-C17D58BD37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8" y="1929"/>
              <a:ext cx="7" cy="16"/>
            </a:xfrm>
            <a:custGeom>
              <a:avLst/>
              <a:gdLst>
                <a:gd name="T0" fmla="*/ 7 w 7"/>
                <a:gd name="T1" fmla="*/ 0 h 16"/>
                <a:gd name="T2" fmla="*/ 0 w 7"/>
                <a:gd name="T3" fmla="*/ 1 h 16"/>
                <a:gd name="T4" fmla="*/ 0 w 7"/>
                <a:gd name="T5" fmla="*/ 16 h 16"/>
                <a:gd name="T6" fmla="*/ 7 w 7"/>
                <a:gd name="T7" fmla="*/ 15 h 16"/>
                <a:gd name="T8" fmla="*/ 7 w 7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6">
                  <a:moveTo>
                    <a:pt x="7" y="0"/>
                  </a:moveTo>
                  <a:lnTo>
                    <a:pt x="0" y="1"/>
                  </a:lnTo>
                  <a:lnTo>
                    <a:pt x="0" y="16"/>
                  </a:lnTo>
                  <a:lnTo>
                    <a:pt x="7" y="1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60" name="Freeform 296">
              <a:extLst>
                <a:ext uri="{FF2B5EF4-FFF2-40B4-BE49-F238E27FC236}">
                  <a16:creationId xmlns:a16="http://schemas.microsoft.com/office/drawing/2014/main" id="{228A0EE3-4A78-4CA6-B5EA-316A64064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1932"/>
              <a:ext cx="7" cy="15"/>
            </a:xfrm>
            <a:custGeom>
              <a:avLst/>
              <a:gdLst>
                <a:gd name="T0" fmla="*/ 7 w 7"/>
                <a:gd name="T1" fmla="*/ 0 h 15"/>
                <a:gd name="T2" fmla="*/ 0 w 7"/>
                <a:gd name="T3" fmla="*/ 0 h 15"/>
                <a:gd name="T4" fmla="*/ 0 w 7"/>
                <a:gd name="T5" fmla="*/ 15 h 15"/>
                <a:gd name="T6" fmla="*/ 7 w 7"/>
                <a:gd name="T7" fmla="*/ 14 h 15"/>
                <a:gd name="T8" fmla="*/ 7 w 7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7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61" name="Freeform 297">
              <a:extLst>
                <a:ext uri="{FF2B5EF4-FFF2-40B4-BE49-F238E27FC236}">
                  <a16:creationId xmlns:a16="http://schemas.microsoft.com/office/drawing/2014/main" id="{31CBE604-24DE-446B-87E9-15E543D41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" y="1935"/>
              <a:ext cx="7" cy="15"/>
            </a:xfrm>
            <a:custGeom>
              <a:avLst/>
              <a:gdLst>
                <a:gd name="T0" fmla="*/ 7 w 7"/>
                <a:gd name="T1" fmla="*/ 0 h 15"/>
                <a:gd name="T2" fmla="*/ 0 w 7"/>
                <a:gd name="T3" fmla="*/ 0 h 15"/>
                <a:gd name="T4" fmla="*/ 0 w 7"/>
                <a:gd name="T5" fmla="*/ 15 h 15"/>
                <a:gd name="T6" fmla="*/ 7 w 7"/>
                <a:gd name="T7" fmla="*/ 14 h 15"/>
                <a:gd name="T8" fmla="*/ 7 w 7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7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62" name="Freeform 298">
              <a:extLst>
                <a:ext uri="{FF2B5EF4-FFF2-40B4-BE49-F238E27FC236}">
                  <a16:creationId xmlns:a16="http://schemas.microsoft.com/office/drawing/2014/main" id="{86EFD907-CF51-4D8F-A085-B9B04D142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" y="1937"/>
              <a:ext cx="7" cy="15"/>
            </a:xfrm>
            <a:custGeom>
              <a:avLst/>
              <a:gdLst>
                <a:gd name="T0" fmla="*/ 7 w 7"/>
                <a:gd name="T1" fmla="*/ 0 h 15"/>
                <a:gd name="T2" fmla="*/ 0 w 7"/>
                <a:gd name="T3" fmla="*/ 0 h 15"/>
                <a:gd name="T4" fmla="*/ 0 w 7"/>
                <a:gd name="T5" fmla="*/ 15 h 15"/>
                <a:gd name="T6" fmla="*/ 7 w 7"/>
                <a:gd name="T7" fmla="*/ 14 h 15"/>
                <a:gd name="T8" fmla="*/ 7 w 7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7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63" name="Freeform 299">
              <a:extLst>
                <a:ext uri="{FF2B5EF4-FFF2-40B4-BE49-F238E27FC236}">
                  <a16:creationId xmlns:a16="http://schemas.microsoft.com/office/drawing/2014/main" id="{397B72AF-7FF3-443E-BCC2-6D718C96D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" y="1940"/>
              <a:ext cx="7" cy="15"/>
            </a:xfrm>
            <a:custGeom>
              <a:avLst/>
              <a:gdLst>
                <a:gd name="T0" fmla="*/ 7 w 7"/>
                <a:gd name="T1" fmla="*/ 0 h 15"/>
                <a:gd name="T2" fmla="*/ 0 w 7"/>
                <a:gd name="T3" fmla="*/ 0 h 15"/>
                <a:gd name="T4" fmla="*/ 0 w 7"/>
                <a:gd name="T5" fmla="*/ 15 h 15"/>
                <a:gd name="T6" fmla="*/ 7 w 7"/>
                <a:gd name="T7" fmla="*/ 14 h 15"/>
                <a:gd name="T8" fmla="*/ 7 w 7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7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0E0E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64" name="Freeform 300">
              <a:extLst>
                <a:ext uri="{FF2B5EF4-FFF2-40B4-BE49-F238E27FC236}">
                  <a16:creationId xmlns:a16="http://schemas.microsoft.com/office/drawing/2014/main" id="{AEC0CF9C-2604-4E7B-9167-2C09D60400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" y="1939"/>
              <a:ext cx="319" cy="47"/>
            </a:xfrm>
            <a:custGeom>
              <a:avLst/>
              <a:gdLst>
                <a:gd name="T0" fmla="*/ 0 w 319"/>
                <a:gd name="T1" fmla="*/ 29 h 47"/>
                <a:gd name="T2" fmla="*/ 0 w 319"/>
                <a:gd name="T3" fmla="*/ 47 h 47"/>
                <a:gd name="T4" fmla="*/ 319 w 319"/>
                <a:gd name="T5" fmla="*/ 15 h 47"/>
                <a:gd name="T6" fmla="*/ 319 w 319"/>
                <a:gd name="T7" fmla="*/ 0 h 47"/>
                <a:gd name="T8" fmla="*/ 0 w 319"/>
                <a:gd name="T9" fmla="*/ 29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9" h="47">
                  <a:moveTo>
                    <a:pt x="0" y="29"/>
                  </a:moveTo>
                  <a:lnTo>
                    <a:pt x="0" y="47"/>
                  </a:lnTo>
                  <a:lnTo>
                    <a:pt x="319" y="15"/>
                  </a:lnTo>
                  <a:lnTo>
                    <a:pt x="319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865" name="Rectangle 301">
              <a:extLst>
                <a:ext uri="{FF2B5EF4-FFF2-40B4-BE49-F238E27FC236}">
                  <a16:creationId xmlns:a16="http://schemas.microsoft.com/office/drawing/2014/main" id="{92FEC6C2-0A67-455D-BA24-2C748AE88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" y="1959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66" name="Rectangle 302">
              <a:extLst>
                <a:ext uri="{FF2B5EF4-FFF2-40B4-BE49-F238E27FC236}">
                  <a16:creationId xmlns:a16="http://schemas.microsoft.com/office/drawing/2014/main" id="{84E5279E-DD9A-4963-A989-435196720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1" y="1959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67" name="Rectangle 303">
              <a:extLst>
                <a:ext uri="{FF2B5EF4-FFF2-40B4-BE49-F238E27FC236}">
                  <a16:creationId xmlns:a16="http://schemas.microsoft.com/office/drawing/2014/main" id="{0032A3AC-71FD-4A9E-B421-D2E2D006E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2" y="1959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68" name="Rectangle 304">
              <a:extLst>
                <a:ext uri="{FF2B5EF4-FFF2-40B4-BE49-F238E27FC236}">
                  <a16:creationId xmlns:a16="http://schemas.microsoft.com/office/drawing/2014/main" id="{BF919868-3B19-40CD-AF43-60BB42B1C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" y="1953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69" name="Rectangle 305">
              <a:extLst>
                <a:ext uri="{FF2B5EF4-FFF2-40B4-BE49-F238E27FC236}">
                  <a16:creationId xmlns:a16="http://schemas.microsoft.com/office/drawing/2014/main" id="{B8DB0B5B-B35B-494A-B94D-4D1567E86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0" y="1953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0" name="Rectangle 306">
              <a:extLst>
                <a:ext uri="{FF2B5EF4-FFF2-40B4-BE49-F238E27FC236}">
                  <a16:creationId xmlns:a16="http://schemas.microsoft.com/office/drawing/2014/main" id="{72D106BC-EC7A-45DE-904D-70B39E8C6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953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1" name="Rectangle 307">
              <a:extLst>
                <a:ext uri="{FF2B5EF4-FFF2-40B4-BE49-F238E27FC236}">
                  <a16:creationId xmlns:a16="http://schemas.microsoft.com/office/drawing/2014/main" id="{275C3BAF-C44E-401B-9C78-9C0354B8C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1" y="1948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2" name="Rectangle 308">
              <a:extLst>
                <a:ext uri="{FF2B5EF4-FFF2-40B4-BE49-F238E27FC236}">
                  <a16:creationId xmlns:a16="http://schemas.microsoft.com/office/drawing/2014/main" id="{D0E4A1C0-BE40-40A2-948A-6CDBF3E58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" y="1948"/>
              <a:ext cx="1" cy="3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3" name="Rectangle 309">
              <a:extLst>
                <a:ext uri="{FF2B5EF4-FFF2-40B4-BE49-F238E27FC236}">
                  <a16:creationId xmlns:a16="http://schemas.microsoft.com/office/drawing/2014/main" id="{ABEBAA8E-5D4E-41AA-B889-1C977EC1B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3" y="1948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4" name="Rectangle 310">
              <a:extLst>
                <a:ext uri="{FF2B5EF4-FFF2-40B4-BE49-F238E27FC236}">
                  <a16:creationId xmlns:a16="http://schemas.microsoft.com/office/drawing/2014/main" id="{E5891370-6B0D-4705-AA11-BAAEBBBB9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948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5" name="Rectangle 311">
              <a:extLst>
                <a:ext uri="{FF2B5EF4-FFF2-40B4-BE49-F238E27FC236}">
                  <a16:creationId xmlns:a16="http://schemas.microsoft.com/office/drawing/2014/main" id="{EF76C0B1-027D-41AA-8726-E32AF296B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948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6" name="Rectangle 312">
              <a:extLst>
                <a:ext uri="{FF2B5EF4-FFF2-40B4-BE49-F238E27FC236}">
                  <a16:creationId xmlns:a16="http://schemas.microsoft.com/office/drawing/2014/main" id="{E4D3F8EE-948A-4C54-BAF6-723E16B99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" y="1942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7" name="Rectangle 313">
              <a:extLst>
                <a:ext uri="{FF2B5EF4-FFF2-40B4-BE49-F238E27FC236}">
                  <a16:creationId xmlns:a16="http://schemas.microsoft.com/office/drawing/2014/main" id="{CF44CCA3-B9DF-4449-910C-A46364808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" y="1942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8" name="Rectangle 314">
              <a:extLst>
                <a:ext uri="{FF2B5EF4-FFF2-40B4-BE49-F238E27FC236}">
                  <a16:creationId xmlns:a16="http://schemas.microsoft.com/office/drawing/2014/main" id="{42AC40E8-60F2-43E0-8F38-7B3567385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" y="1942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79" name="Rectangle 315">
              <a:extLst>
                <a:ext uri="{FF2B5EF4-FFF2-40B4-BE49-F238E27FC236}">
                  <a16:creationId xmlns:a16="http://schemas.microsoft.com/office/drawing/2014/main" id="{E11255F9-157E-49B0-A764-27D79A99A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4" y="1942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0" name="Rectangle 316">
              <a:extLst>
                <a:ext uri="{FF2B5EF4-FFF2-40B4-BE49-F238E27FC236}">
                  <a16:creationId xmlns:a16="http://schemas.microsoft.com/office/drawing/2014/main" id="{81EA01D4-3502-4241-B5DD-432EED6DC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4" y="1942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1" name="Rectangle 317">
              <a:extLst>
                <a:ext uri="{FF2B5EF4-FFF2-40B4-BE49-F238E27FC236}">
                  <a16:creationId xmlns:a16="http://schemas.microsoft.com/office/drawing/2014/main" id="{B234D102-44B7-4161-8437-169C88CDF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2" y="1937"/>
              <a:ext cx="1" cy="3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2" name="Rectangle 318">
              <a:extLst>
                <a:ext uri="{FF2B5EF4-FFF2-40B4-BE49-F238E27FC236}">
                  <a16:creationId xmlns:a16="http://schemas.microsoft.com/office/drawing/2014/main" id="{8C6D28EC-7DFB-4E0D-BBA3-95FBB7258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0" y="1931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3" name="Rectangle 319">
              <a:extLst>
                <a:ext uri="{FF2B5EF4-FFF2-40B4-BE49-F238E27FC236}">
                  <a16:creationId xmlns:a16="http://schemas.microsoft.com/office/drawing/2014/main" id="{DC9A7DBD-66A0-4BB7-8E18-A12134503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" y="1931"/>
              <a:ext cx="1" cy="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4" name="Rectangle 320">
              <a:extLst>
                <a:ext uri="{FF2B5EF4-FFF2-40B4-BE49-F238E27FC236}">
                  <a16:creationId xmlns:a16="http://schemas.microsoft.com/office/drawing/2014/main" id="{4B82F943-C24A-4B33-8953-906FE3462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" y="1964"/>
              <a:ext cx="1" cy="2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5" name="Freeform 321">
              <a:extLst>
                <a:ext uri="{FF2B5EF4-FFF2-40B4-BE49-F238E27FC236}">
                  <a16:creationId xmlns:a16="http://schemas.microsoft.com/office/drawing/2014/main" id="{CE2AEF0E-3C26-4843-95FA-637A20AE7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3" y="1967"/>
              <a:ext cx="12" cy="21"/>
            </a:xfrm>
            <a:custGeom>
              <a:avLst/>
              <a:gdLst>
                <a:gd name="T0" fmla="*/ 1 w 12"/>
                <a:gd name="T1" fmla="*/ 0 h 21"/>
                <a:gd name="T2" fmla="*/ 12 w 12"/>
                <a:gd name="T3" fmla="*/ 3 h 21"/>
                <a:gd name="T4" fmla="*/ 12 w 12"/>
                <a:gd name="T5" fmla="*/ 21 h 21"/>
                <a:gd name="T6" fmla="*/ 0 w 12"/>
                <a:gd name="T7" fmla="*/ 18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1">
                  <a:moveTo>
                    <a:pt x="1" y="0"/>
                  </a:moveTo>
                  <a:lnTo>
                    <a:pt x="12" y="3"/>
                  </a:lnTo>
                  <a:lnTo>
                    <a:pt x="12" y="21"/>
                  </a:lnTo>
                  <a:lnTo>
                    <a:pt x="0" y="18"/>
                  </a:lnTo>
                </a:path>
              </a:pathLst>
            </a:custGeom>
            <a:noFill/>
            <a:ln w="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886" name="Oval 322">
              <a:extLst>
                <a:ext uri="{FF2B5EF4-FFF2-40B4-BE49-F238E27FC236}">
                  <a16:creationId xmlns:a16="http://schemas.microsoft.com/office/drawing/2014/main" id="{3F460E8F-6847-4975-AB88-9ECD561AC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1724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7" name="Rectangle 323">
              <a:extLst>
                <a:ext uri="{FF2B5EF4-FFF2-40B4-BE49-F238E27FC236}">
                  <a16:creationId xmlns:a16="http://schemas.microsoft.com/office/drawing/2014/main" id="{7D3F5D0F-F17A-4902-93E3-0CF7D32CE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1724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8" name="Oval 324">
              <a:extLst>
                <a:ext uri="{FF2B5EF4-FFF2-40B4-BE49-F238E27FC236}">
                  <a16:creationId xmlns:a16="http://schemas.microsoft.com/office/drawing/2014/main" id="{0DDCED3A-16A9-4A9A-844A-1CF05E0FD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7" y="1724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89" name="Oval 325">
              <a:extLst>
                <a:ext uri="{FF2B5EF4-FFF2-40B4-BE49-F238E27FC236}">
                  <a16:creationId xmlns:a16="http://schemas.microsoft.com/office/drawing/2014/main" id="{E058B03C-81AB-4ACA-A823-142682D98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1724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0" name="Oval 326">
              <a:extLst>
                <a:ext uri="{FF2B5EF4-FFF2-40B4-BE49-F238E27FC236}">
                  <a16:creationId xmlns:a16="http://schemas.microsoft.com/office/drawing/2014/main" id="{2C750EB8-8E6B-4777-9198-7CFE3FC21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1724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1" name="Rectangle 327">
              <a:extLst>
                <a:ext uri="{FF2B5EF4-FFF2-40B4-BE49-F238E27FC236}">
                  <a16:creationId xmlns:a16="http://schemas.microsoft.com/office/drawing/2014/main" id="{96B4BD61-F810-4228-867E-20B0C0A19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1724"/>
              <a:ext cx="5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2" name="Oval 328">
              <a:extLst>
                <a:ext uri="{FF2B5EF4-FFF2-40B4-BE49-F238E27FC236}">
                  <a16:creationId xmlns:a16="http://schemas.microsoft.com/office/drawing/2014/main" id="{DE8986B8-24A7-48B2-BBC7-2F14BFF45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" y="1724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3" name="Oval 329">
              <a:extLst>
                <a:ext uri="{FF2B5EF4-FFF2-40B4-BE49-F238E27FC236}">
                  <a16:creationId xmlns:a16="http://schemas.microsoft.com/office/drawing/2014/main" id="{C65CC504-8FC8-4906-B09F-A1B54E078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1724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4" name="Oval 330">
              <a:extLst>
                <a:ext uri="{FF2B5EF4-FFF2-40B4-BE49-F238E27FC236}">
                  <a16:creationId xmlns:a16="http://schemas.microsoft.com/office/drawing/2014/main" id="{C57880E0-96DB-4FEF-ADA6-8CA5D0FC2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" y="1724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5" name="Rectangle 331">
              <a:extLst>
                <a:ext uri="{FF2B5EF4-FFF2-40B4-BE49-F238E27FC236}">
                  <a16:creationId xmlns:a16="http://schemas.microsoft.com/office/drawing/2014/main" id="{4003CBF9-B2E1-4C88-87E1-E54558CD3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1" y="1724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6" name="Oval 332">
              <a:extLst>
                <a:ext uri="{FF2B5EF4-FFF2-40B4-BE49-F238E27FC236}">
                  <a16:creationId xmlns:a16="http://schemas.microsoft.com/office/drawing/2014/main" id="{1134A97D-A9B4-4CD8-8ADC-B7F46A1E3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1" y="1724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7" name="Oval 333">
              <a:extLst>
                <a:ext uri="{FF2B5EF4-FFF2-40B4-BE49-F238E27FC236}">
                  <a16:creationId xmlns:a16="http://schemas.microsoft.com/office/drawing/2014/main" id="{F618B373-7714-4D7E-8F8F-B32B72C92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" y="1724"/>
              <a:ext cx="5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8" name="Rectangle 334">
              <a:extLst>
                <a:ext uri="{FF2B5EF4-FFF2-40B4-BE49-F238E27FC236}">
                  <a16:creationId xmlns:a16="http://schemas.microsoft.com/office/drawing/2014/main" id="{8AFB3B70-85E3-4DA9-9FCB-4AE7FD288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1724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899" name="Oval 335">
              <a:extLst>
                <a:ext uri="{FF2B5EF4-FFF2-40B4-BE49-F238E27FC236}">
                  <a16:creationId xmlns:a16="http://schemas.microsoft.com/office/drawing/2014/main" id="{49E2DA48-0762-4F4A-9629-4018237D4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1724"/>
              <a:ext cx="6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0" name="Oval 336">
              <a:extLst>
                <a:ext uri="{FF2B5EF4-FFF2-40B4-BE49-F238E27FC236}">
                  <a16:creationId xmlns:a16="http://schemas.microsoft.com/office/drawing/2014/main" id="{58C19137-B713-4BB9-8FDB-BD784B112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1719"/>
              <a:ext cx="1" cy="5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1" name="Rectangle 337">
              <a:extLst>
                <a:ext uri="{FF2B5EF4-FFF2-40B4-BE49-F238E27FC236}">
                  <a16:creationId xmlns:a16="http://schemas.microsoft.com/office/drawing/2014/main" id="{E235AE66-922E-4C80-B2E3-4E3BB7D30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1719"/>
              <a:ext cx="1" cy="5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2" name="Oval 338">
              <a:extLst>
                <a:ext uri="{FF2B5EF4-FFF2-40B4-BE49-F238E27FC236}">
                  <a16:creationId xmlns:a16="http://schemas.microsoft.com/office/drawing/2014/main" id="{B547988B-B65F-4A6C-8639-7D2CD5000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719"/>
              <a:ext cx="1" cy="5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3" name="Oval 339">
              <a:extLst>
                <a:ext uri="{FF2B5EF4-FFF2-40B4-BE49-F238E27FC236}">
                  <a16:creationId xmlns:a16="http://schemas.microsoft.com/office/drawing/2014/main" id="{B04F5732-DCD8-4B27-B080-0325EBEF0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4" name="Rectangle 340">
              <a:extLst>
                <a:ext uri="{FF2B5EF4-FFF2-40B4-BE49-F238E27FC236}">
                  <a16:creationId xmlns:a16="http://schemas.microsoft.com/office/drawing/2014/main" id="{20224749-0252-42FA-8AAF-BA35F1FE3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" y="1719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5" name="Oval 341">
              <a:extLst>
                <a:ext uri="{FF2B5EF4-FFF2-40B4-BE49-F238E27FC236}">
                  <a16:creationId xmlns:a16="http://schemas.microsoft.com/office/drawing/2014/main" id="{AB30A9BC-E9A5-4C65-A928-D4AE6E348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6" name="Oval 342">
              <a:extLst>
                <a:ext uri="{FF2B5EF4-FFF2-40B4-BE49-F238E27FC236}">
                  <a16:creationId xmlns:a16="http://schemas.microsoft.com/office/drawing/2014/main" id="{14A4FA51-2970-44EF-9E72-223EDD4B7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7" name="Rectangle 343">
              <a:extLst>
                <a:ext uri="{FF2B5EF4-FFF2-40B4-BE49-F238E27FC236}">
                  <a16:creationId xmlns:a16="http://schemas.microsoft.com/office/drawing/2014/main" id="{68D6185B-F6AC-49C0-AA70-435951FF8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9" y="1719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8" name="Oval 344">
              <a:extLst>
                <a:ext uri="{FF2B5EF4-FFF2-40B4-BE49-F238E27FC236}">
                  <a16:creationId xmlns:a16="http://schemas.microsoft.com/office/drawing/2014/main" id="{FEE506DA-1A7C-4638-9E2A-5D23DAC03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9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09" name="Oval 345">
              <a:extLst>
                <a:ext uri="{FF2B5EF4-FFF2-40B4-BE49-F238E27FC236}">
                  <a16:creationId xmlns:a16="http://schemas.microsoft.com/office/drawing/2014/main" id="{1485CA1E-3877-42F9-B2BE-020F9EF52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0" name="Rectangle 346">
              <a:extLst>
                <a:ext uri="{FF2B5EF4-FFF2-40B4-BE49-F238E27FC236}">
                  <a16:creationId xmlns:a16="http://schemas.microsoft.com/office/drawing/2014/main" id="{97B13411-5537-413F-BE4E-D28F4DB01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719"/>
              <a:ext cx="5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1" name="Oval 347">
              <a:extLst>
                <a:ext uri="{FF2B5EF4-FFF2-40B4-BE49-F238E27FC236}">
                  <a16:creationId xmlns:a16="http://schemas.microsoft.com/office/drawing/2014/main" id="{333ACFDA-AFA0-4C32-B525-AD421093A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6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2" name="Oval 348">
              <a:extLst>
                <a:ext uri="{FF2B5EF4-FFF2-40B4-BE49-F238E27FC236}">
                  <a16:creationId xmlns:a16="http://schemas.microsoft.com/office/drawing/2014/main" id="{CFDE4649-9C2F-4A18-8B03-1B8858C35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719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3" name="Oval 349">
              <a:extLst>
                <a:ext uri="{FF2B5EF4-FFF2-40B4-BE49-F238E27FC236}">
                  <a16:creationId xmlns:a16="http://schemas.microsoft.com/office/drawing/2014/main" id="{5FC8193E-7F9A-45E5-AD0B-45CA5C2CC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4" name="Rectangle 350">
              <a:extLst>
                <a:ext uri="{FF2B5EF4-FFF2-40B4-BE49-F238E27FC236}">
                  <a16:creationId xmlns:a16="http://schemas.microsoft.com/office/drawing/2014/main" id="{B4AEE7AF-937E-4489-BA3F-F98CCA857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719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5" name="Oval 351">
              <a:extLst>
                <a:ext uri="{FF2B5EF4-FFF2-40B4-BE49-F238E27FC236}">
                  <a16:creationId xmlns:a16="http://schemas.microsoft.com/office/drawing/2014/main" id="{416B2C5A-2831-4998-8C94-F1383131F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6" name="Oval 352">
              <a:extLst>
                <a:ext uri="{FF2B5EF4-FFF2-40B4-BE49-F238E27FC236}">
                  <a16:creationId xmlns:a16="http://schemas.microsoft.com/office/drawing/2014/main" id="{86DD1566-8B23-44FB-B7AE-4802443FA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7" name="Rectangle 353">
              <a:extLst>
                <a:ext uri="{FF2B5EF4-FFF2-40B4-BE49-F238E27FC236}">
                  <a16:creationId xmlns:a16="http://schemas.microsoft.com/office/drawing/2014/main" id="{6B19E731-A37F-4B74-B8B6-E6E4C826C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" y="1719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8" name="Oval 354">
              <a:extLst>
                <a:ext uri="{FF2B5EF4-FFF2-40B4-BE49-F238E27FC236}">
                  <a16:creationId xmlns:a16="http://schemas.microsoft.com/office/drawing/2014/main" id="{747A960A-CF30-406D-893C-EC6F136D5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19" name="Oval 355">
              <a:extLst>
                <a:ext uri="{FF2B5EF4-FFF2-40B4-BE49-F238E27FC236}">
                  <a16:creationId xmlns:a16="http://schemas.microsoft.com/office/drawing/2014/main" id="{A54A5823-964F-4BA2-8D3F-D7F9A0471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" y="1719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0" name="Oval 356">
              <a:extLst>
                <a:ext uri="{FF2B5EF4-FFF2-40B4-BE49-F238E27FC236}">
                  <a16:creationId xmlns:a16="http://schemas.microsoft.com/office/drawing/2014/main" id="{485C41C9-B0A3-40B0-847C-88398CEDA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2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1" name="Rectangle 357">
              <a:extLst>
                <a:ext uri="{FF2B5EF4-FFF2-40B4-BE49-F238E27FC236}">
                  <a16:creationId xmlns:a16="http://schemas.microsoft.com/office/drawing/2014/main" id="{2A157730-D4B4-4AA5-B4D1-FD5588C7F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719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2" name="Oval 358">
              <a:extLst>
                <a:ext uri="{FF2B5EF4-FFF2-40B4-BE49-F238E27FC236}">
                  <a16:creationId xmlns:a16="http://schemas.microsoft.com/office/drawing/2014/main" id="{5D13F737-5556-4D37-81B8-725A04CBC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8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3" name="Oval 359">
              <a:extLst>
                <a:ext uri="{FF2B5EF4-FFF2-40B4-BE49-F238E27FC236}">
                  <a16:creationId xmlns:a16="http://schemas.microsoft.com/office/drawing/2014/main" id="{A6D04DEB-0915-432E-95BE-B6A4C84E0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9" y="1719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4" name="Rectangle 360">
              <a:extLst>
                <a:ext uri="{FF2B5EF4-FFF2-40B4-BE49-F238E27FC236}">
                  <a16:creationId xmlns:a16="http://schemas.microsoft.com/office/drawing/2014/main" id="{017BBBD4-BA6E-4CD8-BC27-14EB0DC49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" y="1719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5" name="Oval 361">
              <a:extLst>
                <a:ext uri="{FF2B5EF4-FFF2-40B4-BE49-F238E27FC236}">
                  <a16:creationId xmlns:a16="http://schemas.microsoft.com/office/drawing/2014/main" id="{2876415F-7762-4BB6-8D5D-E9A927F8F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" y="1719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6" name="Oval 362">
              <a:extLst>
                <a:ext uri="{FF2B5EF4-FFF2-40B4-BE49-F238E27FC236}">
                  <a16:creationId xmlns:a16="http://schemas.microsoft.com/office/drawing/2014/main" id="{B66E0812-DBF1-4DE7-A940-8796E6FDF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2" y="1713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7" name="Rectangle 363">
              <a:extLst>
                <a:ext uri="{FF2B5EF4-FFF2-40B4-BE49-F238E27FC236}">
                  <a16:creationId xmlns:a16="http://schemas.microsoft.com/office/drawing/2014/main" id="{3457C871-1383-4DBD-ABD5-11657AF6D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2" y="1713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8" name="Oval 364">
              <a:extLst>
                <a:ext uri="{FF2B5EF4-FFF2-40B4-BE49-F238E27FC236}">
                  <a16:creationId xmlns:a16="http://schemas.microsoft.com/office/drawing/2014/main" id="{782F57E6-2E26-41B3-8F1A-BB8C78F48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1713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29" name="Freeform 365">
              <a:extLst>
                <a:ext uri="{FF2B5EF4-FFF2-40B4-BE49-F238E27FC236}">
                  <a16:creationId xmlns:a16="http://schemas.microsoft.com/office/drawing/2014/main" id="{4056569F-03C4-4F93-AF73-A25C1877D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" y="1714"/>
              <a:ext cx="14" cy="12"/>
            </a:xfrm>
            <a:custGeom>
              <a:avLst/>
              <a:gdLst>
                <a:gd name="T0" fmla="*/ 0 w 14"/>
                <a:gd name="T1" fmla="*/ 12 h 12"/>
                <a:gd name="T2" fmla="*/ 0 w 14"/>
                <a:gd name="T3" fmla="*/ 0 h 12"/>
                <a:gd name="T4" fmla="*/ 14 w 14"/>
                <a:gd name="T5" fmla="*/ 0 h 12"/>
                <a:gd name="T6" fmla="*/ 14 w 14"/>
                <a:gd name="T7" fmla="*/ 11 h 12"/>
                <a:gd name="T8" fmla="*/ 0 w 14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2">
                  <a:moveTo>
                    <a:pt x="0" y="1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11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0C0C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30" name="Oval 366">
              <a:extLst>
                <a:ext uri="{FF2B5EF4-FFF2-40B4-BE49-F238E27FC236}">
                  <a16:creationId xmlns:a16="http://schemas.microsoft.com/office/drawing/2014/main" id="{79D5A5F2-0F63-456A-B326-2D4DF9013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1953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1" name="Rectangle 367">
              <a:extLst>
                <a:ext uri="{FF2B5EF4-FFF2-40B4-BE49-F238E27FC236}">
                  <a16:creationId xmlns:a16="http://schemas.microsoft.com/office/drawing/2014/main" id="{171556EA-A7E5-4C55-A33C-A5760BC26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1953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2" name="Oval 368">
              <a:extLst>
                <a:ext uri="{FF2B5EF4-FFF2-40B4-BE49-F238E27FC236}">
                  <a16:creationId xmlns:a16="http://schemas.microsoft.com/office/drawing/2014/main" id="{A381344E-AB69-4B3B-B89D-BE98CF476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1953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3" name="Oval 369">
              <a:extLst>
                <a:ext uri="{FF2B5EF4-FFF2-40B4-BE49-F238E27FC236}">
                  <a16:creationId xmlns:a16="http://schemas.microsoft.com/office/drawing/2014/main" id="{E82BB7AB-7EE5-41E6-8A26-9358B06FB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3" y="1948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4" name="Rectangle 370">
              <a:extLst>
                <a:ext uri="{FF2B5EF4-FFF2-40B4-BE49-F238E27FC236}">
                  <a16:creationId xmlns:a16="http://schemas.microsoft.com/office/drawing/2014/main" id="{F889E5FB-4E02-4A91-AE6D-7B78F61D8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1948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5" name="Oval 371">
              <a:extLst>
                <a:ext uri="{FF2B5EF4-FFF2-40B4-BE49-F238E27FC236}">
                  <a16:creationId xmlns:a16="http://schemas.microsoft.com/office/drawing/2014/main" id="{6BD47492-32C2-4820-BD55-C60D669F9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1948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6" name="Oval 372">
              <a:extLst>
                <a:ext uri="{FF2B5EF4-FFF2-40B4-BE49-F238E27FC236}">
                  <a16:creationId xmlns:a16="http://schemas.microsoft.com/office/drawing/2014/main" id="{365FA075-31B6-4168-8EA1-682358739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3" y="1948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7" name="Oval 373">
              <a:extLst>
                <a:ext uri="{FF2B5EF4-FFF2-40B4-BE49-F238E27FC236}">
                  <a16:creationId xmlns:a16="http://schemas.microsoft.com/office/drawing/2014/main" id="{4F23F9F2-446E-4BE5-8E9B-6B0E68FE9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" y="1948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8" name="Rectangle 374">
              <a:extLst>
                <a:ext uri="{FF2B5EF4-FFF2-40B4-BE49-F238E27FC236}">
                  <a16:creationId xmlns:a16="http://schemas.microsoft.com/office/drawing/2014/main" id="{34A45E8E-8C30-4DE6-B0E4-2C1763ECF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" y="1948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39" name="Oval 375">
              <a:extLst>
                <a:ext uri="{FF2B5EF4-FFF2-40B4-BE49-F238E27FC236}">
                  <a16:creationId xmlns:a16="http://schemas.microsoft.com/office/drawing/2014/main" id="{8F24477B-47D0-4AAA-BFC6-173596D03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1" y="1948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0" name="Oval 376">
              <a:extLst>
                <a:ext uri="{FF2B5EF4-FFF2-40B4-BE49-F238E27FC236}">
                  <a16:creationId xmlns:a16="http://schemas.microsoft.com/office/drawing/2014/main" id="{F4BA001F-711F-49F9-A1E3-E04452E6D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" y="1948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1" name="Oval 377">
              <a:extLst>
                <a:ext uri="{FF2B5EF4-FFF2-40B4-BE49-F238E27FC236}">
                  <a16:creationId xmlns:a16="http://schemas.microsoft.com/office/drawing/2014/main" id="{20781300-0930-472D-A889-2F96D589A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" y="1942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2" name="Rectangle 378">
              <a:extLst>
                <a:ext uri="{FF2B5EF4-FFF2-40B4-BE49-F238E27FC236}">
                  <a16:creationId xmlns:a16="http://schemas.microsoft.com/office/drawing/2014/main" id="{036074C5-E05D-4358-9CEA-06E1316CC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" y="1942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3" name="Oval 379">
              <a:extLst>
                <a:ext uri="{FF2B5EF4-FFF2-40B4-BE49-F238E27FC236}">
                  <a16:creationId xmlns:a16="http://schemas.microsoft.com/office/drawing/2014/main" id="{1A640E55-89BB-45C2-B8F6-83669A77D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1942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4" name="Oval 380">
              <a:extLst>
                <a:ext uri="{FF2B5EF4-FFF2-40B4-BE49-F238E27FC236}">
                  <a16:creationId xmlns:a16="http://schemas.microsoft.com/office/drawing/2014/main" id="{88DF0FFD-DCFE-4D2D-B806-7AB9114CF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0" y="1942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5" name="Rectangle 381">
              <a:extLst>
                <a:ext uri="{FF2B5EF4-FFF2-40B4-BE49-F238E27FC236}">
                  <a16:creationId xmlns:a16="http://schemas.microsoft.com/office/drawing/2014/main" id="{89B1319D-664A-4FAD-9D6A-662C70907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0" y="1942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6" name="Oval 382">
              <a:extLst>
                <a:ext uri="{FF2B5EF4-FFF2-40B4-BE49-F238E27FC236}">
                  <a16:creationId xmlns:a16="http://schemas.microsoft.com/office/drawing/2014/main" id="{F89D7B2E-B6B7-4CCB-8B11-35CC5F19E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1942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7" name="Oval 383">
              <a:extLst>
                <a:ext uri="{FF2B5EF4-FFF2-40B4-BE49-F238E27FC236}">
                  <a16:creationId xmlns:a16="http://schemas.microsoft.com/office/drawing/2014/main" id="{78CECCF4-FCFE-42B0-B627-BA163D62F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0" y="1942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8" name="Oval 384">
              <a:extLst>
                <a:ext uri="{FF2B5EF4-FFF2-40B4-BE49-F238E27FC236}">
                  <a16:creationId xmlns:a16="http://schemas.microsoft.com/office/drawing/2014/main" id="{8ACB5182-77DF-4583-B6A7-81DBE0C7D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" y="1937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49" name="Rectangle 385">
              <a:extLst>
                <a:ext uri="{FF2B5EF4-FFF2-40B4-BE49-F238E27FC236}">
                  <a16:creationId xmlns:a16="http://schemas.microsoft.com/office/drawing/2014/main" id="{44737595-B964-4EB6-9B84-7FEB6488D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" y="1937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0" name="Oval 386">
              <a:extLst>
                <a:ext uri="{FF2B5EF4-FFF2-40B4-BE49-F238E27FC236}">
                  <a16:creationId xmlns:a16="http://schemas.microsoft.com/office/drawing/2014/main" id="{5704814B-31CE-4729-A970-7075F9A05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" y="1937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1" name="Oval 387">
              <a:extLst>
                <a:ext uri="{FF2B5EF4-FFF2-40B4-BE49-F238E27FC236}">
                  <a16:creationId xmlns:a16="http://schemas.microsoft.com/office/drawing/2014/main" id="{915A3F59-0790-41E2-9A6E-464331876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" y="1937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2" name="Oval 388">
              <a:extLst>
                <a:ext uri="{FF2B5EF4-FFF2-40B4-BE49-F238E27FC236}">
                  <a16:creationId xmlns:a16="http://schemas.microsoft.com/office/drawing/2014/main" id="{E59A865C-0A8B-478E-923D-7076804C9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937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3" name="Rectangle 389">
              <a:extLst>
                <a:ext uri="{FF2B5EF4-FFF2-40B4-BE49-F238E27FC236}">
                  <a16:creationId xmlns:a16="http://schemas.microsoft.com/office/drawing/2014/main" id="{A744992A-6F12-477D-ADA8-C9D52F191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937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4" name="Oval 390">
              <a:extLst>
                <a:ext uri="{FF2B5EF4-FFF2-40B4-BE49-F238E27FC236}">
                  <a16:creationId xmlns:a16="http://schemas.microsoft.com/office/drawing/2014/main" id="{71F00F78-FD3A-40DF-9DF2-39D3C3D61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9" y="1937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5" name="Oval 391">
              <a:extLst>
                <a:ext uri="{FF2B5EF4-FFF2-40B4-BE49-F238E27FC236}">
                  <a16:creationId xmlns:a16="http://schemas.microsoft.com/office/drawing/2014/main" id="{C3A23522-2447-4C92-A631-0C6451FA5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937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6" name="Oval 392">
              <a:extLst>
                <a:ext uri="{FF2B5EF4-FFF2-40B4-BE49-F238E27FC236}">
                  <a16:creationId xmlns:a16="http://schemas.microsoft.com/office/drawing/2014/main" id="{D2829E4C-0BBB-4C2F-836C-239A5FD86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" y="1931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7" name="Rectangle 393">
              <a:extLst>
                <a:ext uri="{FF2B5EF4-FFF2-40B4-BE49-F238E27FC236}">
                  <a16:creationId xmlns:a16="http://schemas.microsoft.com/office/drawing/2014/main" id="{182D5771-2389-45CE-8717-2758160AE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931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8" name="Oval 394">
              <a:extLst>
                <a:ext uri="{FF2B5EF4-FFF2-40B4-BE49-F238E27FC236}">
                  <a16:creationId xmlns:a16="http://schemas.microsoft.com/office/drawing/2014/main" id="{E2D3CB72-E8A7-424C-9BD6-FFBDAF321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" y="1931"/>
              <a:ext cx="5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59" name="Oval 395">
              <a:extLst>
                <a:ext uri="{FF2B5EF4-FFF2-40B4-BE49-F238E27FC236}">
                  <a16:creationId xmlns:a16="http://schemas.microsoft.com/office/drawing/2014/main" id="{8E8B1BF4-F8D8-46E7-BB91-A25E2FFFC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" y="1931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0" name="Rectangle 396">
              <a:extLst>
                <a:ext uri="{FF2B5EF4-FFF2-40B4-BE49-F238E27FC236}">
                  <a16:creationId xmlns:a16="http://schemas.microsoft.com/office/drawing/2014/main" id="{0406BDB8-BB57-4F06-B6D2-BF0B257D5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931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1" name="Oval 397">
              <a:extLst>
                <a:ext uri="{FF2B5EF4-FFF2-40B4-BE49-F238E27FC236}">
                  <a16:creationId xmlns:a16="http://schemas.microsoft.com/office/drawing/2014/main" id="{6BF3FC7C-CEDF-43DD-AD0C-1D14664D4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931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2" name="Oval 398">
              <a:extLst>
                <a:ext uri="{FF2B5EF4-FFF2-40B4-BE49-F238E27FC236}">
                  <a16:creationId xmlns:a16="http://schemas.microsoft.com/office/drawing/2014/main" id="{BE6506DF-B3DA-4087-9CB1-F8E2D85D6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" y="1931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3" name="Oval 399">
              <a:extLst>
                <a:ext uri="{FF2B5EF4-FFF2-40B4-BE49-F238E27FC236}">
                  <a16:creationId xmlns:a16="http://schemas.microsoft.com/office/drawing/2014/main" id="{1D30DCAA-E99C-4C13-AD3B-4341E2646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" y="1926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4" name="Rectangle 400">
              <a:extLst>
                <a:ext uri="{FF2B5EF4-FFF2-40B4-BE49-F238E27FC236}">
                  <a16:creationId xmlns:a16="http://schemas.microsoft.com/office/drawing/2014/main" id="{46BBE458-E9A5-490B-9898-7D600B185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" y="1926"/>
              <a:ext cx="6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5" name="Oval 401">
              <a:extLst>
                <a:ext uri="{FF2B5EF4-FFF2-40B4-BE49-F238E27FC236}">
                  <a16:creationId xmlns:a16="http://schemas.microsoft.com/office/drawing/2014/main" id="{45E7410D-E0DA-4D6F-86C6-937CE3638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" y="1926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6" name="Oval 402">
              <a:extLst>
                <a:ext uri="{FF2B5EF4-FFF2-40B4-BE49-F238E27FC236}">
                  <a16:creationId xmlns:a16="http://schemas.microsoft.com/office/drawing/2014/main" id="{DDD9F20C-C1A6-432E-9728-BD18CC5F2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" y="1926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7" name="Oval 403">
              <a:extLst>
                <a:ext uri="{FF2B5EF4-FFF2-40B4-BE49-F238E27FC236}">
                  <a16:creationId xmlns:a16="http://schemas.microsoft.com/office/drawing/2014/main" id="{39EF62F8-9770-4E85-B961-43EA36182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1926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8" name="Rectangle 404">
              <a:extLst>
                <a:ext uri="{FF2B5EF4-FFF2-40B4-BE49-F238E27FC236}">
                  <a16:creationId xmlns:a16="http://schemas.microsoft.com/office/drawing/2014/main" id="{AD922CD0-D35D-44B0-B980-88E6F9A37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2" y="1926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69" name="Oval 405">
              <a:extLst>
                <a:ext uri="{FF2B5EF4-FFF2-40B4-BE49-F238E27FC236}">
                  <a16:creationId xmlns:a16="http://schemas.microsoft.com/office/drawing/2014/main" id="{C8CC604E-3295-4246-A4A5-CF6E93067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2" y="1926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0" name="Oval 406">
              <a:extLst>
                <a:ext uri="{FF2B5EF4-FFF2-40B4-BE49-F238E27FC236}">
                  <a16:creationId xmlns:a16="http://schemas.microsoft.com/office/drawing/2014/main" id="{47056804-83B5-4B14-B3F0-994590942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1926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1" name="Oval 407">
              <a:extLst>
                <a:ext uri="{FF2B5EF4-FFF2-40B4-BE49-F238E27FC236}">
                  <a16:creationId xmlns:a16="http://schemas.microsoft.com/office/drawing/2014/main" id="{B75F50B4-B0A6-4CE1-92E7-E54A7DCF9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9" y="1921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2" name="Rectangle 408">
              <a:extLst>
                <a:ext uri="{FF2B5EF4-FFF2-40B4-BE49-F238E27FC236}">
                  <a16:creationId xmlns:a16="http://schemas.microsoft.com/office/drawing/2014/main" id="{E6FD53DE-6566-4193-AC88-3D4FB22BE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" y="1921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3" name="Oval 409">
              <a:extLst>
                <a:ext uri="{FF2B5EF4-FFF2-40B4-BE49-F238E27FC236}">
                  <a16:creationId xmlns:a16="http://schemas.microsoft.com/office/drawing/2014/main" id="{36E0AF79-0F58-45BF-9F8B-12C5D1208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" y="1921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4" name="Oval 410">
              <a:extLst>
                <a:ext uri="{FF2B5EF4-FFF2-40B4-BE49-F238E27FC236}">
                  <a16:creationId xmlns:a16="http://schemas.microsoft.com/office/drawing/2014/main" id="{0F7BD7D1-71D2-45E2-9CBC-28BEB43A0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2" y="1921"/>
              <a:ext cx="1" cy="1"/>
            </a:xfrm>
            <a:prstGeom prst="ellipse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5" name="Rectangle 411">
              <a:extLst>
                <a:ext uri="{FF2B5EF4-FFF2-40B4-BE49-F238E27FC236}">
                  <a16:creationId xmlns:a16="http://schemas.microsoft.com/office/drawing/2014/main" id="{4629B2A2-ED7E-4D52-BC85-E00879310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2" y="1921"/>
              <a:ext cx="1" cy="1"/>
            </a:xfrm>
            <a:prstGeom prst="rect">
              <a:avLst/>
            </a:prstGeom>
            <a:solidFill>
              <a:srgbClr val="E0E0E0"/>
            </a:solidFill>
            <a:ln w="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6" name="Oval 412">
              <a:extLst>
                <a:ext uri="{FF2B5EF4-FFF2-40B4-BE49-F238E27FC236}">
                  <a16:creationId xmlns:a16="http://schemas.microsoft.com/office/drawing/2014/main" id="{C736F1FB-97D9-43CE-8C3F-AF5141283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1921"/>
              <a:ext cx="1" cy="1"/>
            </a:xfrm>
            <a:prstGeom prst="ellipse">
              <a:avLst/>
            </a:prstGeom>
            <a:solidFill>
              <a:srgbClr val="A0A0A0"/>
            </a:solidFill>
            <a:ln w="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977" name="Oval 413">
              <a:extLst>
                <a:ext uri="{FF2B5EF4-FFF2-40B4-BE49-F238E27FC236}">
                  <a16:creationId xmlns:a16="http://schemas.microsoft.com/office/drawing/2014/main" id="{E227190A-4AB4-4065-920A-441053764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2" y="1921"/>
              <a:ext cx="1" cy="1"/>
            </a:xfrm>
            <a:prstGeom prst="ellipse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33804" name="Group 483">
            <a:extLst>
              <a:ext uri="{FF2B5EF4-FFF2-40B4-BE49-F238E27FC236}">
                <a16:creationId xmlns:a16="http://schemas.microsoft.com/office/drawing/2014/main" id="{33E99DF8-2FA3-41FB-8661-BEB698CC9BA5}"/>
              </a:ext>
            </a:extLst>
          </p:cNvPr>
          <p:cNvGrpSpPr>
            <a:grpSpLocks/>
          </p:cNvGrpSpPr>
          <p:nvPr/>
        </p:nvGrpSpPr>
        <p:grpSpPr bwMode="auto">
          <a:xfrm>
            <a:off x="5006975" y="1719263"/>
            <a:ext cx="485775" cy="755650"/>
            <a:chOff x="3154" y="1083"/>
            <a:chExt cx="306" cy="476"/>
          </a:xfrm>
        </p:grpSpPr>
        <p:sp>
          <p:nvSpPr>
            <p:cNvPr id="34777" name="Rectangle 415">
              <a:extLst>
                <a:ext uri="{FF2B5EF4-FFF2-40B4-BE49-F238E27FC236}">
                  <a16:creationId xmlns:a16="http://schemas.microsoft.com/office/drawing/2014/main" id="{B25CB84D-474C-439F-90F7-A659E0CAD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1125"/>
              <a:ext cx="175" cy="65"/>
            </a:xfrm>
            <a:prstGeom prst="rect">
              <a:avLst/>
            </a:prstGeom>
            <a:solidFill>
              <a:srgbClr val="3F00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78" name="Rectangle 416">
              <a:extLst>
                <a:ext uri="{FF2B5EF4-FFF2-40B4-BE49-F238E27FC236}">
                  <a16:creationId xmlns:a16="http://schemas.microsoft.com/office/drawing/2014/main" id="{029AB246-0C52-4B93-9B65-D35F33DAF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" y="1083"/>
              <a:ext cx="165" cy="56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79" name="Rectangle 417">
              <a:extLst>
                <a:ext uri="{FF2B5EF4-FFF2-40B4-BE49-F238E27FC236}">
                  <a16:creationId xmlns:a16="http://schemas.microsoft.com/office/drawing/2014/main" id="{74FA0EC1-772C-41DC-8C30-DE3E77536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4" y="1159"/>
              <a:ext cx="306" cy="400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80" name="Rectangle 418">
              <a:extLst>
                <a:ext uri="{FF2B5EF4-FFF2-40B4-BE49-F238E27FC236}">
                  <a16:creationId xmlns:a16="http://schemas.microsoft.com/office/drawing/2014/main" id="{AAADC9D2-E556-41EC-A826-6B5AF9C91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6" y="1187"/>
              <a:ext cx="242" cy="192"/>
            </a:xfrm>
            <a:prstGeom prst="rect">
              <a:avLst/>
            </a:prstGeom>
            <a:solidFill>
              <a:srgbClr val="919191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81" name="Rectangle 419">
              <a:extLst>
                <a:ext uri="{FF2B5EF4-FFF2-40B4-BE49-F238E27FC236}">
                  <a16:creationId xmlns:a16="http://schemas.microsoft.com/office/drawing/2014/main" id="{E8D854A1-C042-4DC3-87E2-83DE420D5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6" y="1426"/>
              <a:ext cx="242" cy="89"/>
            </a:xfrm>
            <a:prstGeom prst="rect">
              <a:avLst/>
            </a:prstGeom>
            <a:solidFill>
              <a:srgbClr val="676767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82" name="Oval 420">
              <a:extLst>
                <a:ext uri="{FF2B5EF4-FFF2-40B4-BE49-F238E27FC236}">
                  <a16:creationId xmlns:a16="http://schemas.microsoft.com/office/drawing/2014/main" id="{4E070973-FC32-4D55-8027-3C2A2CF56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" y="1083"/>
              <a:ext cx="62" cy="56"/>
            </a:xfrm>
            <a:prstGeom prst="ellipse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34783" name="Group 482">
              <a:extLst>
                <a:ext uri="{FF2B5EF4-FFF2-40B4-BE49-F238E27FC236}">
                  <a16:creationId xmlns:a16="http://schemas.microsoft.com/office/drawing/2014/main" id="{F9922B58-628A-428E-A984-B4E3510FA1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1" y="1206"/>
              <a:ext cx="207" cy="148"/>
              <a:chOff x="3201" y="1206"/>
              <a:chExt cx="207" cy="148"/>
            </a:xfrm>
          </p:grpSpPr>
          <p:sp>
            <p:nvSpPr>
              <p:cNvPr id="34784" name="Rectangle 421">
                <a:extLst>
                  <a:ext uri="{FF2B5EF4-FFF2-40B4-BE49-F238E27FC236}">
                    <a16:creationId xmlns:a16="http://schemas.microsoft.com/office/drawing/2014/main" id="{4F8CF348-68D0-4F96-A261-CB9C6A8424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1307"/>
                <a:ext cx="71" cy="47"/>
              </a:xfrm>
              <a:prstGeom prst="rect">
                <a:avLst/>
              </a:pr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785" name="Freeform 422">
                <a:extLst>
                  <a:ext uri="{FF2B5EF4-FFF2-40B4-BE49-F238E27FC236}">
                    <a16:creationId xmlns:a16="http://schemas.microsoft.com/office/drawing/2014/main" id="{1C39E28D-6729-4E02-8398-887BE9D97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" y="1304"/>
                <a:ext cx="77" cy="3"/>
              </a:xfrm>
              <a:custGeom>
                <a:avLst/>
                <a:gdLst>
                  <a:gd name="T0" fmla="*/ 6 w 77"/>
                  <a:gd name="T1" fmla="*/ 3 h 3"/>
                  <a:gd name="T2" fmla="*/ 77 w 77"/>
                  <a:gd name="T3" fmla="*/ 3 h 3"/>
                  <a:gd name="T4" fmla="*/ 69 w 77"/>
                  <a:gd name="T5" fmla="*/ 0 h 3"/>
                  <a:gd name="T6" fmla="*/ 0 w 77"/>
                  <a:gd name="T7" fmla="*/ 0 h 3"/>
                  <a:gd name="T8" fmla="*/ 6 w 77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7" h="3">
                    <a:moveTo>
                      <a:pt x="6" y="3"/>
                    </a:moveTo>
                    <a:lnTo>
                      <a:pt x="77" y="3"/>
                    </a:lnTo>
                    <a:lnTo>
                      <a:pt x="69" y="0"/>
                    </a:lnTo>
                    <a:lnTo>
                      <a:pt x="0" y="0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71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86" name="Freeform 423">
                <a:extLst>
                  <a:ext uri="{FF2B5EF4-FFF2-40B4-BE49-F238E27FC236}">
                    <a16:creationId xmlns:a16="http://schemas.microsoft.com/office/drawing/2014/main" id="{2FF575ED-BF63-4466-89A0-258E0F0B82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" y="1304"/>
                <a:ext cx="6" cy="50"/>
              </a:xfrm>
              <a:custGeom>
                <a:avLst/>
                <a:gdLst>
                  <a:gd name="T0" fmla="*/ 0 w 6"/>
                  <a:gd name="T1" fmla="*/ 0 h 50"/>
                  <a:gd name="T2" fmla="*/ 6 w 6"/>
                  <a:gd name="T3" fmla="*/ 3 h 50"/>
                  <a:gd name="T4" fmla="*/ 6 w 6"/>
                  <a:gd name="T5" fmla="*/ 50 h 50"/>
                  <a:gd name="T6" fmla="*/ 0 w 6"/>
                  <a:gd name="T7" fmla="*/ 43 h 50"/>
                  <a:gd name="T8" fmla="*/ 0 w 6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0">
                    <a:moveTo>
                      <a:pt x="0" y="0"/>
                    </a:moveTo>
                    <a:lnTo>
                      <a:pt x="6" y="3"/>
                    </a:lnTo>
                    <a:lnTo>
                      <a:pt x="6" y="50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2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87" name="Freeform 424">
                <a:extLst>
                  <a:ext uri="{FF2B5EF4-FFF2-40B4-BE49-F238E27FC236}">
                    <a16:creationId xmlns:a16="http://schemas.microsoft.com/office/drawing/2014/main" id="{34753BCB-0882-46E5-83DB-6EC20BF494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1260"/>
                <a:ext cx="58" cy="86"/>
              </a:xfrm>
              <a:custGeom>
                <a:avLst/>
                <a:gdLst>
                  <a:gd name="T0" fmla="*/ 25 w 58"/>
                  <a:gd name="T1" fmla="*/ 35 h 86"/>
                  <a:gd name="T2" fmla="*/ 21 w 58"/>
                  <a:gd name="T3" fmla="*/ 14 h 86"/>
                  <a:gd name="T4" fmla="*/ 18 w 58"/>
                  <a:gd name="T5" fmla="*/ 0 h 86"/>
                  <a:gd name="T6" fmla="*/ 14 w 58"/>
                  <a:gd name="T7" fmla="*/ 7 h 86"/>
                  <a:gd name="T8" fmla="*/ 8 w 58"/>
                  <a:gd name="T9" fmla="*/ 17 h 86"/>
                  <a:gd name="T10" fmla="*/ 3 w 58"/>
                  <a:gd name="T11" fmla="*/ 26 h 86"/>
                  <a:gd name="T12" fmla="*/ 0 w 58"/>
                  <a:gd name="T13" fmla="*/ 33 h 86"/>
                  <a:gd name="T14" fmla="*/ 1 w 58"/>
                  <a:gd name="T15" fmla="*/ 42 h 86"/>
                  <a:gd name="T16" fmla="*/ 3 w 58"/>
                  <a:gd name="T17" fmla="*/ 53 h 86"/>
                  <a:gd name="T18" fmla="*/ 7 w 58"/>
                  <a:gd name="T19" fmla="*/ 59 h 86"/>
                  <a:gd name="T20" fmla="*/ 15 w 58"/>
                  <a:gd name="T21" fmla="*/ 67 h 86"/>
                  <a:gd name="T22" fmla="*/ 25 w 58"/>
                  <a:gd name="T23" fmla="*/ 75 h 86"/>
                  <a:gd name="T24" fmla="*/ 34 w 58"/>
                  <a:gd name="T25" fmla="*/ 86 h 86"/>
                  <a:gd name="T26" fmla="*/ 40 w 58"/>
                  <a:gd name="T27" fmla="*/ 75 h 86"/>
                  <a:gd name="T28" fmla="*/ 48 w 58"/>
                  <a:gd name="T29" fmla="*/ 66 h 86"/>
                  <a:gd name="T30" fmla="*/ 58 w 58"/>
                  <a:gd name="T31" fmla="*/ 58 h 86"/>
                  <a:gd name="T32" fmla="*/ 46 w 58"/>
                  <a:gd name="T33" fmla="*/ 50 h 86"/>
                  <a:gd name="T34" fmla="*/ 35 w 58"/>
                  <a:gd name="T35" fmla="*/ 43 h 86"/>
                  <a:gd name="T36" fmla="*/ 25 w 58"/>
                  <a:gd name="T37" fmla="*/ 35 h 8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8" h="86">
                    <a:moveTo>
                      <a:pt x="25" y="35"/>
                    </a:moveTo>
                    <a:lnTo>
                      <a:pt x="21" y="14"/>
                    </a:lnTo>
                    <a:lnTo>
                      <a:pt x="18" y="0"/>
                    </a:lnTo>
                    <a:lnTo>
                      <a:pt x="14" y="7"/>
                    </a:lnTo>
                    <a:lnTo>
                      <a:pt x="8" y="17"/>
                    </a:lnTo>
                    <a:lnTo>
                      <a:pt x="3" y="26"/>
                    </a:lnTo>
                    <a:lnTo>
                      <a:pt x="0" y="33"/>
                    </a:lnTo>
                    <a:lnTo>
                      <a:pt x="1" y="42"/>
                    </a:lnTo>
                    <a:lnTo>
                      <a:pt x="3" y="53"/>
                    </a:lnTo>
                    <a:lnTo>
                      <a:pt x="7" y="59"/>
                    </a:lnTo>
                    <a:lnTo>
                      <a:pt x="15" y="67"/>
                    </a:lnTo>
                    <a:lnTo>
                      <a:pt x="25" y="75"/>
                    </a:lnTo>
                    <a:lnTo>
                      <a:pt x="34" y="86"/>
                    </a:lnTo>
                    <a:lnTo>
                      <a:pt x="40" y="75"/>
                    </a:lnTo>
                    <a:lnTo>
                      <a:pt x="48" y="66"/>
                    </a:lnTo>
                    <a:lnTo>
                      <a:pt x="58" y="58"/>
                    </a:lnTo>
                    <a:lnTo>
                      <a:pt x="46" y="50"/>
                    </a:lnTo>
                    <a:lnTo>
                      <a:pt x="35" y="43"/>
                    </a:lnTo>
                    <a:lnTo>
                      <a:pt x="25" y="35"/>
                    </a:lnTo>
                    <a:close/>
                  </a:path>
                </a:pathLst>
              </a:custGeom>
              <a:solidFill>
                <a:srgbClr val="FFF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88" name="Freeform 425">
                <a:extLst>
                  <a:ext uri="{FF2B5EF4-FFF2-40B4-BE49-F238E27FC236}">
                    <a16:creationId xmlns:a16="http://schemas.microsoft.com/office/drawing/2014/main" id="{1D4F18A8-6FE8-482F-AEE2-9BE01F920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0" y="1214"/>
                <a:ext cx="43" cy="67"/>
              </a:xfrm>
              <a:custGeom>
                <a:avLst/>
                <a:gdLst>
                  <a:gd name="T0" fmla="*/ 0 w 43"/>
                  <a:gd name="T1" fmla="*/ 15 h 67"/>
                  <a:gd name="T2" fmla="*/ 2 w 43"/>
                  <a:gd name="T3" fmla="*/ 7 h 67"/>
                  <a:gd name="T4" fmla="*/ 7 w 43"/>
                  <a:gd name="T5" fmla="*/ 3 h 67"/>
                  <a:gd name="T6" fmla="*/ 16 w 43"/>
                  <a:gd name="T7" fmla="*/ 1 h 67"/>
                  <a:gd name="T8" fmla="*/ 23 w 43"/>
                  <a:gd name="T9" fmla="*/ 0 h 67"/>
                  <a:gd name="T10" fmla="*/ 28 w 43"/>
                  <a:gd name="T11" fmla="*/ 0 h 67"/>
                  <a:gd name="T12" fmla="*/ 33 w 43"/>
                  <a:gd name="T13" fmla="*/ 3 h 67"/>
                  <a:gd name="T14" fmla="*/ 36 w 43"/>
                  <a:gd name="T15" fmla="*/ 9 h 67"/>
                  <a:gd name="T16" fmla="*/ 39 w 43"/>
                  <a:gd name="T17" fmla="*/ 16 h 67"/>
                  <a:gd name="T18" fmla="*/ 42 w 43"/>
                  <a:gd name="T19" fmla="*/ 22 h 67"/>
                  <a:gd name="T20" fmla="*/ 43 w 43"/>
                  <a:gd name="T21" fmla="*/ 30 h 67"/>
                  <a:gd name="T22" fmla="*/ 42 w 43"/>
                  <a:gd name="T23" fmla="*/ 37 h 67"/>
                  <a:gd name="T24" fmla="*/ 41 w 43"/>
                  <a:gd name="T25" fmla="*/ 42 h 67"/>
                  <a:gd name="T26" fmla="*/ 29 w 43"/>
                  <a:gd name="T27" fmla="*/ 61 h 67"/>
                  <a:gd name="T28" fmla="*/ 24 w 43"/>
                  <a:gd name="T29" fmla="*/ 67 h 67"/>
                  <a:gd name="T30" fmla="*/ 20 w 43"/>
                  <a:gd name="T31" fmla="*/ 65 h 67"/>
                  <a:gd name="T32" fmla="*/ 17 w 43"/>
                  <a:gd name="T33" fmla="*/ 62 h 67"/>
                  <a:gd name="T34" fmla="*/ 14 w 43"/>
                  <a:gd name="T35" fmla="*/ 59 h 67"/>
                  <a:gd name="T36" fmla="*/ 11 w 43"/>
                  <a:gd name="T37" fmla="*/ 57 h 67"/>
                  <a:gd name="T38" fmla="*/ 9 w 43"/>
                  <a:gd name="T39" fmla="*/ 55 h 67"/>
                  <a:gd name="T40" fmla="*/ 7 w 43"/>
                  <a:gd name="T41" fmla="*/ 53 h 67"/>
                  <a:gd name="T42" fmla="*/ 6 w 43"/>
                  <a:gd name="T43" fmla="*/ 50 h 67"/>
                  <a:gd name="T44" fmla="*/ 5 w 43"/>
                  <a:gd name="T45" fmla="*/ 46 h 67"/>
                  <a:gd name="T46" fmla="*/ 4 w 43"/>
                  <a:gd name="T47" fmla="*/ 42 h 67"/>
                  <a:gd name="T48" fmla="*/ 3 w 43"/>
                  <a:gd name="T49" fmla="*/ 39 h 67"/>
                  <a:gd name="T50" fmla="*/ 2 w 43"/>
                  <a:gd name="T51" fmla="*/ 36 h 67"/>
                  <a:gd name="T52" fmla="*/ 2 w 43"/>
                  <a:gd name="T53" fmla="*/ 33 h 67"/>
                  <a:gd name="T54" fmla="*/ 2 w 43"/>
                  <a:gd name="T55" fmla="*/ 31 h 67"/>
                  <a:gd name="T56" fmla="*/ 1 w 43"/>
                  <a:gd name="T57" fmla="*/ 30 h 67"/>
                  <a:gd name="T58" fmla="*/ 1 w 43"/>
                  <a:gd name="T59" fmla="*/ 27 h 67"/>
                  <a:gd name="T60" fmla="*/ 1 w 43"/>
                  <a:gd name="T61" fmla="*/ 23 h 67"/>
                  <a:gd name="T62" fmla="*/ 0 w 43"/>
                  <a:gd name="T63" fmla="*/ 19 h 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3" h="67">
                    <a:moveTo>
                      <a:pt x="0" y="19"/>
                    </a:moveTo>
                    <a:lnTo>
                      <a:pt x="0" y="15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6" y="1"/>
                    </a:lnTo>
                    <a:lnTo>
                      <a:pt x="20" y="1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1" y="1"/>
                    </a:lnTo>
                    <a:lnTo>
                      <a:pt x="33" y="3"/>
                    </a:lnTo>
                    <a:lnTo>
                      <a:pt x="35" y="6"/>
                    </a:lnTo>
                    <a:lnTo>
                      <a:pt x="36" y="9"/>
                    </a:lnTo>
                    <a:lnTo>
                      <a:pt x="38" y="12"/>
                    </a:lnTo>
                    <a:lnTo>
                      <a:pt x="39" y="16"/>
                    </a:lnTo>
                    <a:lnTo>
                      <a:pt x="40" y="19"/>
                    </a:lnTo>
                    <a:lnTo>
                      <a:pt x="42" y="22"/>
                    </a:lnTo>
                    <a:lnTo>
                      <a:pt x="43" y="25"/>
                    </a:lnTo>
                    <a:lnTo>
                      <a:pt x="43" y="30"/>
                    </a:lnTo>
                    <a:lnTo>
                      <a:pt x="43" y="34"/>
                    </a:lnTo>
                    <a:lnTo>
                      <a:pt x="42" y="37"/>
                    </a:lnTo>
                    <a:lnTo>
                      <a:pt x="41" y="41"/>
                    </a:lnTo>
                    <a:lnTo>
                      <a:pt x="41" y="42"/>
                    </a:lnTo>
                    <a:lnTo>
                      <a:pt x="31" y="59"/>
                    </a:lnTo>
                    <a:lnTo>
                      <a:pt x="29" y="61"/>
                    </a:lnTo>
                    <a:lnTo>
                      <a:pt x="26" y="65"/>
                    </a:lnTo>
                    <a:lnTo>
                      <a:pt x="24" y="67"/>
                    </a:lnTo>
                    <a:lnTo>
                      <a:pt x="22" y="66"/>
                    </a:lnTo>
                    <a:lnTo>
                      <a:pt x="20" y="65"/>
                    </a:lnTo>
                    <a:lnTo>
                      <a:pt x="18" y="64"/>
                    </a:lnTo>
                    <a:lnTo>
                      <a:pt x="17" y="62"/>
                    </a:lnTo>
                    <a:lnTo>
                      <a:pt x="16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1" y="57"/>
                    </a:lnTo>
                    <a:lnTo>
                      <a:pt x="10" y="56"/>
                    </a:lnTo>
                    <a:lnTo>
                      <a:pt x="9" y="55"/>
                    </a:lnTo>
                    <a:lnTo>
                      <a:pt x="8" y="54"/>
                    </a:lnTo>
                    <a:lnTo>
                      <a:pt x="7" y="53"/>
                    </a:lnTo>
                    <a:lnTo>
                      <a:pt x="6" y="51"/>
                    </a:lnTo>
                    <a:lnTo>
                      <a:pt x="6" y="50"/>
                    </a:lnTo>
                    <a:lnTo>
                      <a:pt x="5" y="48"/>
                    </a:lnTo>
                    <a:lnTo>
                      <a:pt x="5" y="46"/>
                    </a:lnTo>
                    <a:lnTo>
                      <a:pt x="4" y="44"/>
                    </a:lnTo>
                    <a:lnTo>
                      <a:pt x="4" y="42"/>
                    </a:lnTo>
                    <a:lnTo>
                      <a:pt x="3" y="40"/>
                    </a:lnTo>
                    <a:lnTo>
                      <a:pt x="3" y="39"/>
                    </a:lnTo>
                    <a:lnTo>
                      <a:pt x="2" y="38"/>
                    </a:lnTo>
                    <a:lnTo>
                      <a:pt x="2" y="36"/>
                    </a:lnTo>
                    <a:lnTo>
                      <a:pt x="2" y="34"/>
                    </a:lnTo>
                    <a:lnTo>
                      <a:pt x="2" y="33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3"/>
                    </a:lnTo>
                    <a:lnTo>
                      <a:pt x="1" y="21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89" name="Freeform 426">
                <a:extLst>
                  <a:ext uri="{FF2B5EF4-FFF2-40B4-BE49-F238E27FC236}">
                    <a16:creationId xmlns:a16="http://schemas.microsoft.com/office/drawing/2014/main" id="{459899AD-9E87-4EC5-9CCE-B716913F4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2" y="1237"/>
                <a:ext cx="7" cy="7"/>
              </a:xfrm>
              <a:custGeom>
                <a:avLst/>
                <a:gdLst>
                  <a:gd name="T0" fmla="*/ 0 w 7"/>
                  <a:gd name="T1" fmla="*/ 2 h 7"/>
                  <a:gd name="T2" fmla="*/ 0 w 7"/>
                  <a:gd name="T3" fmla="*/ 2 h 7"/>
                  <a:gd name="T4" fmla="*/ 1 w 7"/>
                  <a:gd name="T5" fmla="*/ 2 h 7"/>
                  <a:gd name="T6" fmla="*/ 2 w 7"/>
                  <a:gd name="T7" fmla="*/ 1 h 7"/>
                  <a:gd name="T8" fmla="*/ 2 w 7"/>
                  <a:gd name="T9" fmla="*/ 1 h 7"/>
                  <a:gd name="T10" fmla="*/ 3 w 7"/>
                  <a:gd name="T11" fmla="*/ 1 h 7"/>
                  <a:gd name="T12" fmla="*/ 4 w 7"/>
                  <a:gd name="T13" fmla="*/ 0 h 7"/>
                  <a:gd name="T14" fmla="*/ 5 w 7"/>
                  <a:gd name="T15" fmla="*/ 0 h 7"/>
                  <a:gd name="T16" fmla="*/ 6 w 7"/>
                  <a:gd name="T17" fmla="*/ 1 h 7"/>
                  <a:gd name="T18" fmla="*/ 6 w 7"/>
                  <a:gd name="T19" fmla="*/ 1 h 7"/>
                  <a:gd name="T20" fmla="*/ 7 w 7"/>
                  <a:gd name="T21" fmla="*/ 2 h 7"/>
                  <a:gd name="T22" fmla="*/ 7 w 7"/>
                  <a:gd name="T23" fmla="*/ 2 h 7"/>
                  <a:gd name="T24" fmla="*/ 7 w 7"/>
                  <a:gd name="T25" fmla="*/ 3 h 7"/>
                  <a:gd name="T26" fmla="*/ 7 w 7"/>
                  <a:gd name="T27" fmla="*/ 4 h 7"/>
                  <a:gd name="T28" fmla="*/ 7 w 7"/>
                  <a:gd name="T29" fmla="*/ 6 h 7"/>
                  <a:gd name="T30" fmla="*/ 7 w 7"/>
                  <a:gd name="T31" fmla="*/ 7 h 7"/>
                  <a:gd name="T32" fmla="*/ 7 w 7"/>
                  <a:gd name="T33" fmla="*/ 7 h 7"/>
                  <a:gd name="T34" fmla="*/ 6 w 7"/>
                  <a:gd name="T35" fmla="*/ 7 h 7"/>
                  <a:gd name="T36" fmla="*/ 5 w 7"/>
                  <a:gd name="T37" fmla="*/ 7 h 7"/>
                  <a:gd name="T38" fmla="*/ 5 w 7"/>
                  <a:gd name="T39" fmla="*/ 6 h 7"/>
                  <a:gd name="T40" fmla="*/ 5 w 7"/>
                  <a:gd name="T41" fmla="*/ 6 h 7"/>
                  <a:gd name="T42" fmla="*/ 5 w 7"/>
                  <a:gd name="T43" fmla="*/ 5 h 7"/>
                  <a:gd name="T44" fmla="*/ 4 w 7"/>
                  <a:gd name="T45" fmla="*/ 6 h 7"/>
                  <a:gd name="T46" fmla="*/ 3 w 7"/>
                  <a:gd name="T47" fmla="*/ 6 h 7"/>
                  <a:gd name="T48" fmla="*/ 3 w 7"/>
                  <a:gd name="T49" fmla="*/ 6 h 7"/>
                  <a:gd name="T50" fmla="*/ 2 w 7"/>
                  <a:gd name="T51" fmla="*/ 6 h 7"/>
                  <a:gd name="T52" fmla="*/ 2 w 7"/>
                  <a:gd name="T53" fmla="*/ 6 h 7"/>
                  <a:gd name="T54" fmla="*/ 2 w 7"/>
                  <a:gd name="T55" fmla="*/ 7 h 7"/>
                  <a:gd name="T56" fmla="*/ 1 w 7"/>
                  <a:gd name="T57" fmla="*/ 6 h 7"/>
                  <a:gd name="T58" fmla="*/ 1 w 7"/>
                  <a:gd name="T59" fmla="*/ 6 h 7"/>
                  <a:gd name="T60" fmla="*/ 1 w 7"/>
                  <a:gd name="T61" fmla="*/ 5 h 7"/>
                  <a:gd name="T62" fmla="*/ 1 w 7"/>
                  <a:gd name="T63" fmla="*/ 5 h 7"/>
                  <a:gd name="T64" fmla="*/ 2 w 7"/>
                  <a:gd name="T65" fmla="*/ 5 h 7"/>
                  <a:gd name="T66" fmla="*/ 1 w 7"/>
                  <a:gd name="T67" fmla="*/ 4 h 7"/>
                  <a:gd name="T68" fmla="*/ 2 w 7"/>
                  <a:gd name="T69" fmla="*/ 3 h 7"/>
                  <a:gd name="T70" fmla="*/ 2 w 7"/>
                  <a:gd name="T71" fmla="*/ 3 h 7"/>
                  <a:gd name="T72" fmla="*/ 1 w 7"/>
                  <a:gd name="T73" fmla="*/ 3 h 7"/>
                  <a:gd name="T74" fmla="*/ 2 w 7"/>
                  <a:gd name="T75" fmla="*/ 2 h 7"/>
                  <a:gd name="T76" fmla="*/ 3 w 7"/>
                  <a:gd name="T77" fmla="*/ 2 h 7"/>
                  <a:gd name="T78" fmla="*/ 4 w 7"/>
                  <a:gd name="T79" fmla="*/ 2 h 7"/>
                  <a:gd name="T80" fmla="*/ 4 w 7"/>
                  <a:gd name="T81" fmla="*/ 2 h 7"/>
                  <a:gd name="T82" fmla="*/ 5 w 7"/>
                  <a:gd name="T83" fmla="*/ 1 h 7"/>
                  <a:gd name="T84" fmla="*/ 4 w 7"/>
                  <a:gd name="T85" fmla="*/ 1 h 7"/>
                  <a:gd name="T86" fmla="*/ 3 w 7"/>
                  <a:gd name="T87" fmla="*/ 1 h 7"/>
                  <a:gd name="T88" fmla="*/ 3 w 7"/>
                  <a:gd name="T89" fmla="*/ 2 h 7"/>
                  <a:gd name="T90" fmla="*/ 2 w 7"/>
                  <a:gd name="T91" fmla="*/ 2 h 7"/>
                  <a:gd name="T92" fmla="*/ 2 w 7"/>
                  <a:gd name="T93" fmla="*/ 2 h 7"/>
                  <a:gd name="T94" fmla="*/ 1 w 7"/>
                  <a:gd name="T95" fmla="*/ 2 h 7"/>
                  <a:gd name="T96" fmla="*/ 1 w 7"/>
                  <a:gd name="T97" fmla="*/ 2 h 7"/>
                  <a:gd name="T98" fmla="*/ 0 w 7"/>
                  <a:gd name="T99" fmla="*/ 2 h 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" h="7">
                    <a:moveTo>
                      <a:pt x="0" y="2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0" name="Freeform 427">
                <a:extLst>
                  <a:ext uri="{FF2B5EF4-FFF2-40B4-BE49-F238E27FC236}">
                    <a16:creationId xmlns:a16="http://schemas.microsoft.com/office/drawing/2014/main" id="{D1AB26C1-01EB-409B-8984-D23F42BBB7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7" y="1219"/>
                <a:ext cx="34" cy="63"/>
              </a:xfrm>
              <a:custGeom>
                <a:avLst/>
                <a:gdLst>
                  <a:gd name="T0" fmla="*/ 8 w 34"/>
                  <a:gd name="T1" fmla="*/ 3 h 63"/>
                  <a:gd name="T2" fmla="*/ 11 w 34"/>
                  <a:gd name="T3" fmla="*/ 6 h 63"/>
                  <a:gd name="T4" fmla="*/ 13 w 34"/>
                  <a:gd name="T5" fmla="*/ 7 h 63"/>
                  <a:gd name="T6" fmla="*/ 13 w 34"/>
                  <a:gd name="T7" fmla="*/ 12 h 63"/>
                  <a:gd name="T8" fmla="*/ 13 w 34"/>
                  <a:gd name="T9" fmla="*/ 12 h 63"/>
                  <a:gd name="T10" fmla="*/ 16 w 34"/>
                  <a:gd name="T11" fmla="*/ 15 h 63"/>
                  <a:gd name="T12" fmla="*/ 13 w 34"/>
                  <a:gd name="T13" fmla="*/ 17 h 63"/>
                  <a:gd name="T14" fmla="*/ 9 w 34"/>
                  <a:gd name="T15" fmla="*/ 17 h 63"/>
                  <a:gd name="T16" fmla="*/ 4 w 34"/>
                  <a:gd name="T17" fmla="*/ 19 h 63"/>
                  <a:gd name="T18" fmla="*/ 5 w 34"/>
                  <a:gd name="T19" fmla="*/ 21 h 63"/>
                  <a:gd name="T20" fmla="*/ 6 w 34"/>
                  <a:gd name="T21" fmla="*/ 24 h 63"/>
                  <a:gd name="T22" fmla="*/ 7 w 34"/>
                  <a:gd name="T23" fmla="*/ 27 h 63"/>
                  <a:gd name="T24" fmla="*/ 9 w 34"/>
                  <a:gd name="T25" fmla="*/ 30 h 63"/>
                  <a:gd name="T26" fmla="*/ 11 w 34"/>
                  <a:gd name="T27" fmla="*/ 33 h 63"/>
                  <a:gd name="T28" fmla="*/ 8 w 34"/>
                  <a:gd name="T29" fmla="*/ 37 h 63"/>
                  <a:gd name="T30" fmla="*/ 5 w 34"/>
                  <a:gd name="T31" fmla="*/ 38 h 63"/>
                  <a:gd name="T32" fmla="*/ 2 w 34"/>
                  <a:gd name="T33" fmla="*/ 39 h 63"/>
                  <a:gd name="T34" fmla="*/ 0 w 34"/>
                  <a:gd name="T35" fmla="*/ 40 h 63"/>
                  <a:gd name="T36" fmla="*/ 2 w 34"/>
                  <a:gd name="T37" fmla="*/ 41 h 63"/>
                  <a:gd name="T38" fmla="*/ 5 w 34"/>
                  <a:gd name="T39" fmla="*/ 41 h 63"/>
                  <a:gd name="T40" fmla="*/ 7 w 34"/>
                  <a:gd name="T41" fmla="*/ 40 h 63"/>
                  <a:gd name="T42" fmla="*/ 9 w 34"/>
                  <a:gd name="T43" fmla="*/ 41 h 63"/>
                  <a:gd name="T44" fmla="*/ 6 w 34"/>
                  <a:gd name="T45" fmla="*/ 43 h 63"/>
                  <a:gd name="T46" fmla="*/ 3 w 34"/>
                  <a:gd name="T47" fmla="*/ 44 h 63"/>
                  <a:gd name="T48" fmla="*/ 5 w 34"/>
                  <a:gd name="T49" fmla="*/ 45 h 63"/>
                  <a:gd name="T50" fmla="*/ 7 w 34"/>
                  <a:gd name="T51" fmla="*/ 45 h 63"/>
                  <a:gd name="T52" fmla="*/ 9 w 34"/>
                  <a:gd name="T53" fmla="*/ 46 h 63"/>
                  <a:gd name="T54" fmla="*/ 11 w 34"/>
                  <a:gd name="T55" fmla="*/ 47 h 63"/>
                  <a:gd name="T56" fmla="*/ 9 w 34"/>
                  <a:gd name="T57" fmla="*/ 49 h 63"/>
                  <a:gd name="T58" fmla="*/ 7 w 34"/>
                  <a:gd name="T59" fmla="*/ 49 h 63"/>
                  <a:gd name="T60" fmla="*/ 6 w 34"/>
                  <a:gd name="T61" fmla="*/ 51 h 63"/>
                  <a:gd name="T62" fmla="*/ 5 w 34"/>
                  <a:gd name="T63" fmla="*/ 52 h 63"/>
                  <a:gd name="T64" fmla="*/ 34 w 34"/>
                  <a:gd name="T65" fmla="*/ 36 h 63"/>
                  <a:gd name="T66" fmla="*/ 30 w 34"/>
                  <a:gd name="T67" fmla="*/ 31 h 63"/>
                  <a:gd name="T68" fmla="*/ 27 w 34"/>
                  <a:gd name="T69" fmla="*/ 26 h 63"/>
                  <a:gd name="T70" fmla="*/ 19 w 34"/>
                  <a:gd name="T71" fmla="*/ 26 h 63"/>
                  <a:gd name="T72" fmla="*/ 17 w 34"/>
                  <a:gd name="T73" fmla="*/ 30 h 63"/>
                  <a:gd name="T74" fmla="*/ 15 w 34"/>
                  <a:gd name="T75" fmla="*/ 33 h 63"/>
                  <a:gd name="T76" fmla="*/ 15 w 34"/>
                  <a:gd name="T77" fmla="*/ 36 h 63"/>
                  <a:gd name="T78" fmla="*/ 12 w 34"/>
                  <a:gd name="T79" fmla="*/ 32 h 63"/>
                  <a:gd name="T80" fmla="*/ 9 w 34"/>
                  <a:gd name="T81" fmla="*/ 29 h 63"/>
                  <a:gd name="T82" fmla="*/ 9 w 34"/>
                  <a:gd name="T83" fmla="*/ 26 h 63"/>
                  <a:gd name="T84" fmla="*/ 11 w 34"/>
                  <a:gd name="T85" fmla="*/ 23 h 63"/>
                  <a:gd name="T86" fmla="*/ 13 w 34"/>
                  <a:gd name="T87" fmla="*/ 24 h 63"/>
                  <a:gd name="T88" fmla="*/ 16 w 34"/>
                  <a:gd name="T89" fmla="*/ 24 h 63"/>
                  <a:gd name="T90" fmla="*/ 21 w 34"/>
                  <a:gd name="T91" fmla="*/ 23 h 63"/>
                  <a:gd name="T92" fmla="*/ 30 w 34"/>
                  <a:gd name="T93" fmla="*/ 23 h 63"/>
                  <a:gd name="T94" fmla="*/ 34 w 34"/>
                  <a:gd name="T95" fmla="*/ 18 h 63"/>
                  <a:gd name="T96" fmla="*/ 25 w 34"/>
                  <a:gd name="T97" fmla="*/ 11 h 63"/>
                  <a:gd name="T98" fmla="*/ 9 w 34"/>
                  <a:gd name="T99" fmla="*/ 0 h 6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34" h="63">
                    <a:moveTo>
                      <a:pt x="6" y="1"/>
                    </a:moveTo>
                    <a:lnTo>
                      <a:pt x="7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9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2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4" y="12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6" y="15"/>
                    </a:lnTo>
                    <a:lnTo>
                      <a:pt x="16" y="16"/>
                    </a:lnTo>
                    <a:lnTo>
                      <a:pt x="15" y="17"/>
                    </a:lnTo>
                    <a:lnTo>
                      <a:pt x="13" y="17"/>
                    </a:lnTo>
                    <a:lnTo>
                      <a:pt x="12" y="16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5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8" y="29"/>
                    </a:lnTo>
                    <a:lnTo>
                      <a:pt x="9" y="30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10" y="33"/>
                    </a:lnTo>
                    <a:lnTo>
                      <a:pt x="11" y="33"/>
                    </a:lnTo>
                    <a:lnTo>
                      <a:pt x="12" y="34"/>
                    </a:lnTo>
                    <a:lnTo>
                      <a:pt x="9" y="36"/>
                    </a:lnTo>
                    <a:lnTo>
                      <a:pt x="9" y="37"/>
                    </a:lnTo>
                    <a:lnTo>
                      <a:pt x="8" y="37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5" y="38"/>
                    </a:lnTo>
                    <a:lnTo>
                      <a:pt x="4" y="39"/>
                    </a:lnTo>
                    <a:lnTo>
                      <a:pt x="3" y="38"/>
                    </a:lnTo>
                    <a:lnTo>
                      <a:pt x="2" y="39"/>
                    </a:lnTo>
                    <a:lnTo>
                      <a:pt x="1" y="40"/>
                    </a:lnTo>
                    <a:lnTo>
                      <a:pt x="0" y="40"/>
                    </a:lnTo>
                    <a:lnTo>
                      <a:pt x="0" y="42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3" y="41"/>
                    </a:lnTo>
                    <a:lnTo>
                      <a:pt x="4" y="41"/>
                    </a:lnTo>
                    <a:lnTo>
                      <a:pt x="5" y="41"/>
                    </a:lnTo>
                    <a:lnTo>
                      <a:pt x="5" y="40"/>
                    </a:lnTo>
                    <a:lnTo>
                      <a:pt x="6" y="40"/>
                    </a:lnTo>
                    <a:lnTo>
                      <a:pt x="7" y="40"/>
                    </a:lnTo>
                    <a:lnTo>
                      <a:pt x="8" y="40"/>
                    </a:lnTo>
                    <a:lnTo>
                      <a:pt x="9" y="40"/>
                    </a:lnTo>
                    <a:lnTo>
                      <a:pt x="10" y="41"/>
                    </a:lnTo>
                    <a:lnTo>
                      <a:pt x="9" y="41"/>
                    </a:lnTo>
                    <a:lnTo>
                      <a:pt x="9" y="42"/>
                    </a:lnTo>
                    <a:lnTo>
                      <a:pt x="8" y="42"/>
                    </a:lnTo>
                    <a:lnTo>
                      <a:pt x="7" y="43"/>
                    </a:lnTo>
                    <a:lnTo>
                      <a:pt x="6" y="43"/>
                    </a:lnTo>
                    <a:lnTo>
                      <a:pt x="4" y="43"/>
                    </a:lnTo>
                    <a:lnTo>
                      <a:pt x="3" y="44"/>
                    </a:lnTo>
                    <a:lnTo>
                      <a:pt x="3" y="45"/>
                    </a:lnTo>
                    <a:lnTo>
                      <a:pt x="4" y="45"/>
                    </a:lnTo>
                    <a:lnTo>
                      <a:pt x="4" y="46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7" y="45"/>
                    </a:lnTo>
                    <a:lnTo>
                      <a:pt x="8" y="45"/>
                    </a:lnTo>
                    <a:lnTo>
                      <a:pt x="8" y="46"/>
                    </a:lnTo>
                    <a:lnTo>
                      <a:pt x="9" y="46"/>
                    </a:lnTo>
                    <a:lnTo>
                      <a:pt x="10" y="46"/>
                    </a:lnTo>
                    <a:lnTo>
                      <a:pt x="11" y="46"/>
                    </a:lnTo>
                    <a:lnTo>
                      <a:pt x="11" y="47"/>
                    </a:lnTo>
                    <a:lnTo>
                      <a:pt x="10" y="48"/>
                    </a:lnTo>
                    <a:lnTo>
                      <a:pt x="10" y="49"/>
                    </a:lnTo>
                    <a:lnTo>
                      <a:pt x="9" y="49"/>
                    </a:lnTo>
                    <a:lnTo>
                      <a:pt x="9" y="50"/>
                    </a:lnTo>
                    <a:lnTo>
                      <a:pt x="8" y="49"/>
                    </a:lnTo>
                    <a:lnTo>
                      <a:pt x="7" y="49"/>
                    </a:lnTo>
                    <a:lnTo>
                      <a:pt x="7" y="50"/>
                    </a:lnTo>
                    <a:lnTo>
                      <a:pt x="7" y="51"/>
                    </a:lnTo>
                    <a:lnTo>
                      <a:pt x="6" y="51"/>
                    </a:lnTo>
                    <a:lnTo>
                      <a:pt x="6" y="50"/>
                    </a:lnTo>
                    <a:lnTo>
                      <a:pt x="5" y="50"/>
                    </a:lnTo>
                    <a:lnTo>
                      <a:pt x="5" y="51"/>
                    </a:lnTo>
                    <a:lnTo>
                      <a:pt x="5" y="52"/>
                    </a:lnTo>
                    <a:lnTo>
                      <a:pt x="4" y="54"/>
                    </a:lnTo>
                    <a:lnTo>
                      <a:pt x="18" y="63"/>
                    </a:lnTo>
                    <a:lnTo>
                      <a:pt x="34" y="38"/>
                    </a:lnTo>
                    <a:lnTo>
                      <a:pt x="34" y="36"/>
                    </a:lnTo>
                    <a:lnTo>
                      <a:pt x="34" y="30"/>
                    </a:lnTo>
                    <a:lnTo>
                      <a:pt x="32" y="31"/>
                    </a:lnTo>
                    <a:lnTo>
                      <a:pt x="31" y="31"/>
                    </a:lnTo>
                    <a:lnTo>
                      <a:pt x="30" y="31"/>
                    </a:lnTo>
                    <a:lnTo>
                      <a:pt x="29" y="29"/>
                    </a:lnTo>
                    <a:lnTo>
                      <a:pt x="29" y="28"/>
                    </a:lnTo>
                    <a:lnTo>
                      <a:pt x="29" y="26"/>
                    </a:lnTo>
                    <a:lnTo>
                      <a:pt x="27" y="26"/>
                    </a:lnTo>
                    <a:lnTo>
                      <a:pt x="25" y="25"/>
                    </a:lnTo>
                    <a:lnTo>
                      <a:pt x="23" y="25"/>
                    </a:lnTo>
                    <a:lnTo>
                      <a:pt x="20" y="25"/>
                    </a:lnTo>
                    <a:lnTo>
                      <a:pt x="19" y="26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5" y="31"/>
                    </a:lnTo>
                    <a:lnTo>
                      <a:pt x="15" y="32"/>
                    </a:lnTo>
                    <a:lnTo>
                      <a:pt x="15" y="33"/>
                    </a:lnTo>
                    <a:lnTo>
                      <a:pt x="15" y="35"/>
                    </a:lnTo>
                    <a:lnTo>
                      <a:pt x="15" y="36"/>
                    </a:lnTo>
                    <a:lnTo>
                      <a:pt x="15" y="38"/>
                    </a:lnTo>
                    <a:lnTo>
                      <a:pt x="15" y="36"/>
                    </a:lnTo>
                    <a:lnTo>
                      <a:pt x="14" y="35"/>
                    </a:lnTo>
                    <a:lnTo>
                      <a:pt x="13" y="35"/>
                    </a:lnTo>
                    <a:lnTo>
                      <a:pt x="12" y="34"/>
                    </a:lnTo>
                    <a:lnTo>
                      <a:pt x="12" y="32"/>
                    </a:lnTo>
                    <a:lnTo>
                      <a:pt x="11" y="31"/>
                    </a:lnTo>
                    <a:lnTo>
                      <a:pt x="10" y="30"/>
                    </a:lnTo>
                    <a:lnTo>
                      <a:pt x="9" y="29"/>
                    </a:lnTo>
                    <a:lnTo>
                      <a:pt x="9" y="28"/>
                    </a:lnTo>
                    <a:lnTo>
                      <a:pt x="9" y="27"/>
                    </a:lnTo>
                    <a:lnTo>
                      <a:pt x="9" y="26"/>
                    </a:lnTo>
                    <a:lnTo>
                      <a:pt x="9" y="24"/>
                    </a:lnTo>
                    <a:lnTo>
                      <a:pt x="10" y="24"/>
                    </a:lnTo>
                    <a:lnTo>
                      <a:pt x="11" y="23"/>
                    </a:lnTo>
                    <a:lnTo>
                      <a:pt x="12" y="23"/>
                    </a:lnTo>
                    <a:lnTo>
                      <a:pt x="13" y="24"/>
                    </a:lnTo>
                    <a:lnTo>
                      <a:pt x="14" y="24"/>
                    </a:lnTo>
                    <a:lnTo>
                      <a:pt x="15" y="24"/>
                    </a:lnTo>
                    <a:lnTo>
                      <a:pt x="16" y="24"/>
                    </a:lnTo>
                    <a:lnTo>
                      <a:pt x="17" y="23"/>
                    </a:lnTo>
                    <a:lnTo>
                      <a:pt x="19" y="23"/>
                    </a:lnTo>
                    <a:lnTo>
                      <a:pt x="20" y="22"/>
                    </a:lnTo>
                    <a:lnTo>
                      <a:pt x="21" y="23"/>
                    </a:lnTo>
                    <a:lnTo>
                      <a:pt x="23" y="23"/>
                    </a:lnTo>
                    <a:lnTo>
                      <a:pt x="25" y="24"/>
                    </a:lnTo>
                    <a:lnTo>
                      <a:pt x="27" y="24"/>
                    </a:lnTo>
                    <a:lnTo>
                      <a:pt x="30" y="23"/>
                    </a:lnTo>
                    <a:lnTo>
                      <a:pt x="31" y="22"/>
                    </a:lnTo>
                    <a:lnTo>
                      <a:pt x="32" y="21"/>
                    </a:lnTo>
                    <a:lnTo>
                      <a:pt x="33" y="20"/>
                    </a:lnTo>
                    <a:lnTo>
                      <a:pt x="34" y="18"/>
                    </a:lnTo>
                    <a:lnTo>
                      <a:pt x="34" y="17"/>
                    </a:lnTo>
                    <a:lnTo>
                      <a:pt x="32" y="15"/>
                    </a:lnTo>
                    <a:lnTo>
                      <a:pt x="30" y="15"/>
                    </a:lnTo>
                    <a:lnTo>
                      <a:pt x="25" y="11"/>
                    </a:lnTo>
                    <a:lnTo>
                      <a:pt x="23" y="8"/>
                    </a:lnTo>
                    <a:lnTo>
                      <a:pt x="22" y="2"/>
                    </a:lnTo>
                    <a:lnTo>
                      <a:pt x="15" y="0"/>
                    </a:lnTo>
                    <a:lnTo>
                      <a:pt x="9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1" name="Freeform 428">
                <a:extLst>
                  <a:ext uri="{FF2B5EF4-FFF2-40B4-BE49-F238E27FC236}">
                    <a16:creationId xmlns:a16="http://schemas.microsoft.com/office/drawing/2014/main" id="{76A9DCC5-88B2-4189-95C1-9FC7B0C57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5" y="1252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1 h 5"/>
                  <a:gd name="T4" fmla="*/ 1 w 2"/>
                  <a:gd name="T5" fmla="*/ 2 h 5"/>
                  <a:gd name="T6" fmla="*/ 1 w 2"/>
                  <a:gd name="T7" fmla="*/ 3 h 5"/>
                  <a:gd name="T8" fmla="*/ 1 w 2"/>
                  <a:gd name="T9" fmla="*/ 4 h 5"/>
                  <a:gd name="T10" fmla="*/ 0 w 2"/>
                  <a:gd name="T11" fmla="*/ 5 h 5"/>
                  <a:gd name="T12" fmla="*/ 1 w 2"/>
                  <a:gd name="T13" fmla="*/ 4 h 5"/>
                  <a:gd name="T14" fmla="*/ 1 w 2"/>
                  <a:gd name="T15" fmla="*/ 4 h 5"/>
                  <a:gd name="T16" fmla="*/ 2 w 2"/>
                  <a:gd name="T17" fmla="*/ 3 h 5"/>
                  <a:gd name="T18" fmla="*/ 2 w 2"/>
                  <a:gd name="T19" fmla="*/ 3 h 5"/>
                  <a:gd name="T20" fmla="*/ 2 w 2"/>
                  <a:gd name="T21" fmla="*/ 2 h 5"/>
                  <a:gd name="T22" fmla="*/ 2 w 2"/>
                  <a:gd name="T23" fmla="*/ 0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2" name="Freeform 429">
                <a:extLst>
                  <a:ext uri="{FF2B5EF4-FFF2-40B4-BE49-F238E27FC236}">
                    <a16:creationId xmlns:a16="http://schemas.microsoft.com/office/drawing/2014/main" id="{4E5A7F1D-1F2F-4552-87C4-72370F95DF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0" y="1238"/>
                <a:ext cx="2" cy="8"/>
              </a:xfrm>
              <a:custGeom>
                <a:avLst/>
                <a:gdLst>
                  <a:gd name="T0" fmla="*/ 0 w 2"/>
                  <a:gd name="T1" fmla="*/ 0 h 8"/>
                  <a:gd name="T2" fmla="*/ 1 w 2"/>
                  <a:gd name="T3" fmla="*/ 0 h 8"/>
                  <a:gd name="T4" fmla="*/ 1 w 2"/>
                  <a:gd name="T5" fmla="*/ 1 h 8"/>
                  <a:gd name="T6" fmla="*/ 2 w 2"/>
                  <a:gd name="T7" fmla="*/ 2 h 8"/>
                  <a:gd name="T8" fmla="*/ 2 w 2"/>
                  <a:gd name="T9" fmla="*/ 4 h 8"/>
                  <a:gd name="T10" fmla="*/ 2 w 2"/>
                  <a:gd name="T11" fmla="*/ 5 h 8"/>
                  <a:gd name="T12" fmla="*/ 2 w 2"/>
                  <a:gd name="T13" fmla="*/ 6 h 8"/>
                  <a:gd name="T14" fmla="*/ 1 w 2"/>
                  <a:gd name="T15" fmla="*/ 7 h 8"/>
                  <a:gd name="T16" fmla="*/ 1 w 2"/>
                  <a:gd name="T17" fmla="*/ 8 h 8"/>
                  <a:gd name="T18" fmla="*/ 1 w 2"/>
                  <a:gd name="T19" fmla="*/ 7 h 8"/>
                  <a:gd name="T20" fmla="*/ 1 w 2"/>
                  <a:gd name="T21" fmla="*/ 7 h 8"/>
                  <a:gd name="T22" fmla="*/ 1 w 2"/>
                  <a:gd name="T23" fmla="*/ 6 h 8"/>
                  <a:gd name="T24" fmla="*/ 1 w 2"/>
                  <a:gd name="T25" fmla="*/ 4 h 8"/>
                  <a:gd name="T26" fmla="*/ 1 w 2"/>
                  <a:gd name="T27" fmla="*/ 3 h 8"/>
                  <a:gd name="T28" fmla="*/ 1 w 2"/>
                  <a:gd name="T29" fmla="*/ 2 h 8"/>
                  <a:gd name="T30" fmla="*/ 0 w 2"/>
                  <a:gd name="T31" fmla="*/ 1 h 8"/>
                  <a:gd name="T32" fmla="*/ 0 w 2"/>
                  <a:gd name="T33" fmla="*/ 1 h 8"/>
                  <a:gd name="T34" fmla="*/ 0 w 2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3" name="Freeform 430">
                <a:extLst>
                  <a:ext uri="{FF2B5EF4-FFF2-40B4-BE49-F238E27FC236}">
                    <a16:creationId xmlns:a16="http://schemas.microsoft.com/office/drawing/2014/main" id="{6C456E64-449A-45A3-8459-544291A149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7" y="1241"/>
                <a:ext cx="3" cy="7"/>
              </a:xfrm>
              <a:custGeom>
                <a:avLst/>
                <a:gdLst>
                  <a:gd name="T0" fmla="*/ 1 w 3"/>
                  <a:gd name="T1" fmla="*/ 4 h 7"/>
                  <a:gd name="T2" fmla="*/ 0 w 3"/>
                  <a:gd name="T3" fmla="*/ 3 h 7"/>
                  <a:gd name="T4" fmla="*/ 0 w 3"/>
                  <a:gd name="T5" fmla="*/ 2 h 7"/>
                  <a:gd name="T6" fmla="*/ 0 w 3"/>
                  <a:gd name="T7" fmla="*/ 1 h 7"/>
                  <a:gd name="T8" fmla="*/ 1 w 3"/>
                  <a:gd name="T9" fmla="*/ 0 h 7"/>
                  <a:gd name="T10" fmla="*/ 1 w 3"/>
                  <a:gd name="T11" fmla="*/ 0 h 7"/>
                  <a:gd name="T12" fmla="*/ 2 w 3"/>
                  <a:gd name="T13" fmla="*/ 0 h 7"/>
                  <a:gd name="T14" fmla="*/ 2 w 3"/>
                  <a:gd name="T15" fmla="*/ 0 h 7"/>
                  <a:gd name="T16" fmla="*/ 3 w 3"/>
                  <a:gd name="T17" fmla="*/ 0 h 7"/>
                  <a:gd name="T18" fmla="*/ 3 w 3"/>
                  <a:gd name="T19" fmla="*/ 1 h 7"/>
                  <a:gd name="T20" fmla="*/ 3 w 3"/>
                  <a:gd name="T21" fmla="*/ 2 h 7"/>
                  <a:gd name="T22" fmla="*/ 3 w 3"/>
                  <a:gd name="T23" fmla="*/ 3 h 7"/>
                  <a:gd name="T24" fmla="*/ 3 w 3"/>
                  <a:gd name="T25" fmla="*/ 4 h 7"/>
                  <a:gd name="T26" fmla="*/ 2 w 3"/>
                  <a:gd name="T27" fmla="*/ 4 h 7"/>
                  <a:gd name="T28" fmla="*/ 2 w 3"/>
                  <a:gd name="T29" fmla="*/ 5 h 7"/>
                  <a:gd name="T30" fmla="*/ 1 w 3"/>
                  <a:gd name="T31" fmla="*/ 6 h 7"/>
                  <a:gd name="T32" fmla="*/ 1 w 3"/>
                  <a:gd name="T33" fmla="*/ 7 h 7"/>
                  <a:gd name="T34" fmla="*/ 1 w 3"/>
                  <a:gd name="T35" fmla="*/ 7 h 7"/>
                  <a:gd name="T36" fmla="*/ 0 w 3"/>
                  <a:gd name="T37" fmla="*/ 7 h 7"/>
                  <a:gd name="T38" fmla="*/ 0 w 3"/>
                  <a:gd name="T39" fmla="*/ 6 h 7"/>
                  <a:gd name="T40" fmla="*/ 0 w 3"/>
                  <a:gd name="T41" fmla="*/ 6 h 7"/>
                  <a:gd name="T42" fmla="*/ 0 w 3"/>
                  <a:gd name="T43" fmla="*/ 5 h 7"/>
                  <a:gd name="T44" fmla="*/ 1 w 3"/>
                  <a:gd name="T45" fmla="*/ 4 h 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" h="7">
                    <a:moveTo>
                      <a:pt x="1" y="4"/>
                    </a:move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4" name="Freeform 431">
                <a:extLst>
                  <a:ext uri="{FF2B5EF4-FFF2-40B4-BE49-F238E27FC236}">
                    <a16:creationId xmlns:a16="http://schemas.microsoft.com/office/drawing/2014/main" id="{0C4A69C2-B8DC-483B-B345-E5BEE79CF9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1240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1 h 3"/>
                  <a:gd name="T6" fmla="*/ 1 w 3"/>
                  <a:gd name="T7" fmla="*/ 1 h 3"/>
                  <a:gd name="T8" fmla="*/ 2 w 3"/>
                  <a:gd name="T9" fmla="*/ 1 h 3"/>
                  <a:gd name="T10" fmla="*/ 3 w 3"/>
                  <a:gd name="T11" fmla="*/ 1 h 3"/>
                  <a:gd name="T12" fmla="*/ 3 w 3"/>
                  <a:gd name="T13" fmla="*/ 1 h 3"/>
                  <a:gd name="T14" fmla="*/ 3 w 3"/>
                  <a:gd name="T15" fmla="*/ 0 h 3"/>
                  <a:gd name="T16" fmla="*/ 3 w 3"/>
                  <a:gd name="T17" fmla="*/ 0 h 3"/>
                  <a:gd name="T18" fmla="*/ 3 w 3"/>
                  <a:gd name="T19" fmla="*/ 1 h 3"/>
                  <a:gd name="T20" fmla="*/ 3 w 3"/>
                  <a:gd name="T21" fmla="*/ 1 h 3"/>
                  <a:gd name="T22" fmla="*/ 3 w 3"/>
                  <a:gd name="T23" fmla="*/ 2 h 3"/>
                  <a:gd name="T24" fmla="*/ 3 w 3"/>
                  <a:gd name="T25" fmla="*/ 2 h 3"/>
                  <a:gd name="T26" fmla="*/ 2 w 3"/>
                  <a:gd name="T27" fmla="*/ 3 h 3"/>
                  <a:gd name="T28" fmla="*/ 1 w 3"/>
                  <a:gd name="T29" fmla="*/ 3 h 3"/>
                  <a:gd name="T30" fmla="*/ 1 w 3"/>
                  <a:gd name="T31" fmla="*/ 3 h 3"/>
                  <a:gd name="T32" fmla="*/ 0 w 3"/>
                  <a:gd name="T33" fmla="*/ 2 h 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5" name="Freeform 432">
                <a:extLst>
                  <a:ext uri="{FF2B5EF4-FFF2-40B4-BE49-F238E27FC236}">
                    <a16:creationId xmlns:a16="http://schemas.microsoft.com/office/drawing/2014/main" id="{A9C8B645-1EAE-4C83-90D1-150C600E9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1259"/>
                <a:ext cx="17" cy="20"/>
              </a:xfrm>
              <a:custGeom>
                <a:avLst/>
                <a:gdLst>
                  <a:gd name="T0" fmla="*/ 0 w 17"/>
                  <a:gd name="T1" fmla="*/ 13 h 20"/>
                  <a:gd name="T2" fmla="*/ 1 w 17"/>
                  <a:gd name="T3" fmla="*/ 12 h 20"/>
                  <a:gd name="T4" fmla="*/ 2 w 17"/>
                  <a:gd name="T5" fmla="*/ 12 h 20"/>
                  <a:gd name="T6" fmla="*/ 3 w 17"/>
                  <a:gd name="T7" fmla="*/ 12 h 20"/>
                  <a:gd name="T8" fmla="*/ 4 w 17"/>
                  <a:gd name="T9" fmla="*/ 12 h 20"/>
                  <a:gd name="T10" fmla="*/ 4 w 17"/>
                  <a:gd name="T11" fmla="*/ 12 h 20"/>
                  <a:gd name="T12" fmla="*/ 5 w 17"/>
                  <a:gd name="T13" fmla="*/ 11 h 20"/>
                  <a:gd name="T14" fmla="*/ 6 w 17"/>
                  <a:gd name="T15" fmla="*/ 11 h 20"/>
                  <a:gd name="T16" fmla="*/ 6 w 17"/>
                  <a:gd name="T17" fmla="*/ 11 h 20"/>
                  <a:gd name="T18" fmla="*/ 7 w 17"/>
                  <a:gd name="T19" fmla="*/ 10 h 20"/>
                  <a:gd name="T20" fmla="*/ 8 w 17"/>
                  <a:gd name="T21" fmla="*/ 9 h 20"/>
                  <a:gd name="T22" fmla="*/ 8 w 17"/>
                  <a:gd name="T23" fmla="*/ 9 h 20"/>
                  <a:gd name="T24" fmla="*/ 8 w 17"/>
                  <a:gd name="T25" fmla="*/ 8 h 20"/>
                  <a:gd name="T26" fmla="*/ 9 w 17"/>
                  <a:gd name="T27" fmla="*/ 8 h 20"/>
                  <a:gd name="T28" fmla="*/ 10 w 17"/>
                  <a:gd name="T29" fmla="*/ 7 h 20"/>
                  <a:gd name="T30" fmla="*/ 11 w 17"/>
                  <a:gd name="T31" fmla="*/ 7 h 20"/>
                  <a:gd name="T32" fmla="*/ 12 w 17"/>
                  <a:gd name="T33" fmla="*/ 6 h 20"/>
                  <a:gd name="T34" fmla="*/ 13 w 17"/>
                  <a:gd name="T35" fmla="*/ 6 h 20"/>
                  <a:gd name="T36" fmla="*/ 14 w 17"/>
                  <a:gd name="T37" fmla="*/ 5 h 20"/>
                  <a:gd name="T38" fmla="*/ 15 w 17"/>
                  <a:gd name="T39" fmla="*/ 5 h 20"/>
                  <a:gd name="T40" fmla="*/ 15 w 17"/>
                  <a:gd name="T41" fmla="*/ 4 h 20"/>
                  <a:gd name="T42" fmla="*/ 15 w 17"/>
                  <a:gd name="T43" fmla="*/ 3 h 20"/>
                  <a:gd name="T44" fmla="*/ 16 w 17"/>
                  <a:gd name="T45" fmla="*/ 2 h 20"/>
                  <a:gd name="T46" fmla="*/ 16 w 17"/>
                  <a:gd name="T47" fmla="*/ 1 h 20"/>
                  <a:gd name="T48" fmla="*/ 17 w 17"/>
                  <a:gd name="T49" fmla="*/ 1 h 20"/>
                  <a:gd name="T50" fmla="*/ 17 w 17"/>
                  <a:gd name="T51" fmla="*/ 0 h 20"/>
                  <a:gd name="T52" fmla="*/ 17 w 17"/>
                  <a:gd name="T53" fmla="*/ 1 h 20"/>
                  <a:gd name="T54" fmla="*/ 17 w 17"/>
                  <a:gd name="T55" fmla="*/ 2 h 20"/>
                  <a:gd name="T56" fmla="*/ 17 w 17"/>
                  <a:gd name="T57" fmla="*/ 3 h 20"/>
                  <a:gd name="T58" fmla="*/ 17 w 17"/>
                  <a:gd name="T59" fmla="*/ 5 h 20"/>
                  <a:gd name="T60" fmla="*/ 16 w 17"/>
                  <a:gd name="T61" fmla="*/ 6 h 20"/>
                  <a:gd name="T62" fmla="*/ 17 w 17"/>
                  <a:gd name="T63" fmla="*/ 7 h 20"/>
                  <a:gd name="T64" fmla="*/ 16 w 17"/>
                  <a:gd name="T65" fmla="*/ 8 h 20"/>
                  <a:gd name="T66" fmla="*/ 16 w 17"/>
                  <a:gd name="T67" fmla="*/ 10 h 20"/>
                  <a:gd name="T68" fmla="*/ 16 w 17"/>
                  <a:gd name="T69" fmla="*/ 11 h 20"/>
                  <a:gd name="T70" fmla="*/ 16 w 17"/>
                  <a:gd name="T71" fmla="*/ 12 h 20"/>
                  <a:gd name="T72" fmla="*/ 15 w 17"/>
                  <a:gd name="T73" fmla="*/ 12 h 20"/>
                  <a:gd name="T74" fmla="*/ 14 w 17"/>
                  <a:gd name="T75" fmla="*/ 12 h 20"/>
                  <a:gd name="T76" fmla="*/ 14 w 17"/>
                  <a:gd name="T77" fmla="*/ 12 h 20"/>
                  <a:gd name="T78" fmla="*/ 13 w 17"/>
                  <a:gd name="T79" fmla="*/ 11 h 20"/>
                  <a:gd name="T80" fmla="*/ 13 w 17"/>
                  <a:gd name="T81" fmla="*/ 11 h 20"/>
                  <a:gd name="T82" fmla="*/ 12 w 17"/>
                  <a:gd name="T83" fmla="*/ 11 h 20"/>
                  <a:gd name="T84" fmla="*/ 11 w 17"/>
                  <a:gd name="T85" fmla="*/ 12 h 20"/>
                  <a:gd name="T86" fmla="*/ 11 w 17"/>
                  <a:gd name="T87" fmla="*/ 12 h 20"/>
                  <a:gd name="T88" fmla="*/ 10 w 17"/>
                  <a:gd name="T89" fmla="*/ 13 h 20"/>
                  <a:gd name="T90" fmla="*/ 10 w 17"/>
                  <a:gd name="T91" fmla="*/ 13 h 20"/>
                  <a:gd name="T92" fmla="*/ 9 w 17"/>
                  <a:gd name="T93" fmla="*/ 13 h 20"/>
                  <a:gd name="T94" fmla="*/ 9 w 17"/>
                  <a:gd name="T95" fmla="*/ 14 h 20"/>
                  <a:gd name="T96" fmla="*/ 8 w 17"/>
                  <a:gd name="T97" fmla="*/ 14 h 20"/>
                  <a:gd name="T98" fmla="*/ 8 w 17"/>
                  <a:gd name="T99" fmla="*/ 14 h 20"/>
                  <a:gd name="T100" fmla="*/ 7 w 17"/>
                  <a:gd name="T101" fmla="*/ 14 h 20"/>
                  <a:gd name="T102" fmla="*/ 6 w 17"/>
                  <a:gd name="T103" fmla="*/ 15 h 20"/>
                  <a:gd name="T104" fmla="*/ 7 w 17"/>
                  <a:gd name="T105" fmla="*/ 16 h 20"/>
                  <a:gd name="T106" fmla="*/ 7 w 17"/>
                  <a:gd name="T107" fmla="*/ 16 h 20"/>
                  <a:gd name="T108" fmla="*/ 7 w 17"/>
                  <a:gd name="T109" fmla="*/ 17 h 20"/>
                  <a:gd name="T110" fmla="*/ 7 w 17"/>
                  <a:gd name="T111" fmla="*/ 18 h 20"/>
                  <a:gd name="T112" fmla="*/ 7 w 17"/>
                  <a:gd name="T113" fmla="*/ 18 h 20"/>
                  <a:gd name="T114" fmla="*/ 8 w 17"/>
                  <a:gd name="T115" fmla="*/ 19 h 20"/>
                  <a:gd name="T116" fmla="*/ 8 w 17"/>
                  <a:gd name="T117" fmla="*/ 19 h 20"/>
                  <a:gd name="T118" fmla="*/ 8 w 17"/>
                  <a:gd name="T119" fmla="*/ 20 h 20"/>
                  <a:gd name="T120" fmla="*/ 4 w 17"/>
                  <a:gd name="T121" fmla="*/ 19 h 20"/>
                  <a:gd name="T122" fmla="*/ 0 w 17"/>
                  <a:gd name="T123" fmla="*/ 13 h 2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7" h="20">
                    <a:moveTo>
                      <a:pt x="0" y="13"/>
                    </a:move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7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5" y="3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7" y="5"/>
                    </a:lnTo>
                    <a:lnTo>
                      <a:pt x="16" y="6"/>
                    </a:lnTo>
                    <a:lnTo>
                      <a:pt x="17" y="7"/>
                    </a:lnTo>
                    <a:lnTo>
                      <a:pt x="16" y="8"/>
                    </a:lnTo>
                    <a:lnTo>
                      <a:pt x="16" y="10"/>
                    </a:lnTo>
                    <a:lnTo>
                      <a:pt x="16" y="11"/>
                    </a:lnTo>
                    <a:lnTo>
                      <a:pt x="16" y="12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1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8" y="19"/>
                    </a:lnTo>
                    <a:lnTo>
                      <a:pt x="8" y="20"/>
                    </a:lnTo>
                    <a:lnTo>
                      <a:pt x="4" y="1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6" name="Freeform 433">
                <a:extLst>
                  <a:ext uri="{FF2B5EF4-FFF2-40B4-BE49-F238E27FC236}">
                    <a16:creationId xmlns:a16="http://schemas.microsoft.com/office/drawing/2014/main" id="{9DA45208-A59F-4CF3-B6FE-49C6737B1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1241"/>
                <a:ext cx="16" cy="16"/>
              </a:xfrm>
              <a:custGeom>
                <a:avLst/>
                <a:gdLst>
                  <a:gd name="T0" fmla="*/ 1 w 16"/>
                  <a:gd name="T1" fmla="*/ 16 h 16"/>
                  <a:gd name="T2" fmla="*/ 0 w 16"/>
                  <a:gd name="T3" fmla="*/ 15 h 16"/>
                  <a:gd name="T4" fmla="*/ 0 w 16"/>
                  <a:gd name="T5" fmla="*/ 14 h 16"/>
                  <a:gd name="T6" fmla="*/ 0 w 16"/>
                  <a:gd name="T7" fmla="*/ 12 h 16"/>
                  <a:gd name="T8" fmla="*/ 0 w 16"/>
                  <a:gd name="T9" fmla="*/ 9 h 16"/>
                  <a:gd name="T10" fmla="*/ 0 w 16"/>
                  <a:gd name="T11" fmla="*/ 9 h 16"/>
                  <a:gd name="T12" fmla="*/ 1 w 16"/>
                  <a:gd name="T13" fmla="*/ 7 h 16"/>
                  <a:gd name="T14" fmla="*/ 2 w 16"/>
                  <a:gd name="T15" fmla="*/ 6 h 16"/>
                  <a:gd name="T16" fmla="*/ 2 w 16"/>
                  <a:gd name="T17" fmla="*/ 6 h 16"/>
                  <a:gd name="T18" fmla="*/ 3 w 16"/>
                  <a:gd name="T19" fmla="*/ 5 h 16"/>
                  <a:gd name="T20" fmla="*/ 2 w 16"/>
                  <a:gd name="T21" fmla="*/ 4 h 16"/>
                  <a:gd name="T22" fmla="*/ 2 w 16"/>
                  <a:gd name="T23" fmla="*/ 4 h 16"/>
                  <a:gd name="T24" fmla="*/ 1 w 16"/>
                  <a:gd name="T25" fmla="*/ 3 h 16"/>
                  <a:gd name="T26" fmla="*/ 1 w 16"/>
                  <a:gd name="T27" fmla="*/ 3 h 16"/>
                  <a:gd name="T28" fmla="*/ 1 w 16"/>
                  <a:gd name="T29" fmla="*/ 2 h 16"/>
                  <a:gd name="T30" fmla="*/ 1 w 16"/>
                  <a:gd name="T31" fmla="*/ 2 h 16"/>
                  <a:gd name="T32" fmla="*/ 2 w 16"/>
                  <a:gd name="T33" fmla="*/ 2 h 16"/>
                  <a:gd name="T34" fmla="*/ 3 w 16"/>
                  <a:gd name="T35" fmla="*/ 2 h 16"/>
                  <a:gd name="T36" fmla="*/ 3 w 16"/>
                  <a:gd name="T37" fmla="*/ 1 h 16"/>
                  <a:gd name="T38" fmla="*/ 4 w 16"/>
                  <a:gd name="T39" fmla="*/ 1 h 16"/>
                  <a:gd name="T40" fmla="*/ 5 w 16"/>
                  <a:gd name="T41" fmla="*/ 1 h 16"/>
                  <a:gd name="T42" fmla="*/ 5 w 16"/>
                  <a:gd name="T43" fmla="*/ 0 h 16"/>
                  <a:gd name="T44" fmla="*/ 6 w 16"/>
                  <a:gd name="T45" fmla="*/ 0 h 16"/>
                  <a:gd name="T46" fmla="*/ 6 w 16"/>
                  <a:gd name="T47" fmla="*/ 0 h 16"/>
                  <a:gd name="T48" fmla="*/ 7 w 16"/>
                  <a:gd name="T49" fmla="*/ 1 h 16"/>
                  <a:gd name="T50" fmla="*/ 9 w 16"/>
                  <a:gd name="T51" fmla="*/ 1 h 16"/>
                  <a:gd name="T52" fmla="*/ 10 w 16"/>
                  <a:gd name="T53" fmla="*/ 1 h 16"/>
                  <a:gd name="T54" fmla="*/ 12 w 16"/>
                  <a:gd name="T55" fmla="*/ 2 h 16"/>
                  <a:gd name="T56" fmla="*/ 13 w 16"/>
                  <a:gd name="T57" fmla="*/ 2 h 16"/>
                  <a:gd name="T58" fmla="*/ 13 w 16"/>
                  <a:gd name="T59" fmla="*/ 2 h 16"/>
                  <a:gd name="T60" fmla="*/ 14 w 16"/>
                  <a:gd name="T61" fmla="*/ 1 h 16"/>
                  <a:gd name="T62" fmla="*/ 15 w 16"/>
                  <a:gd name="T63" fmla="*/ 0 h 16"/>
                  <a:gd name="T64" fmla="*/ 16 w 16"/>
                  <a:gd name="T65" fmla="*/ 0 h 16"/>
                  <a:gd name="T66" fmla="*/ 16 w 16"/>
                  <a:gd name="T67" fmla="*/ 2 h 16"/>
                  <a:gd name="T68" fmla="*/ 15 w 16"/>
                  <a:gd name="T69" fmla="*/ 3 h 16"/>
                  <a:gd name="T70" fmla="*/ 16 w 16"/>
                  <a:gd name="T71" fmla="*/ 5 h 16"/>
                  <a:gd name="T72" fmla="*/ 14 w 16"/>
                  <a:gd name="T73" fmla="*/ 4 h 16"/>
                  <a:gd name="T74" fmla="*/ 13 w 16"/>
                  <a:gd name="T75" fmla="*/ 4 h 16"/>
                  <a:gd name="T76" fmla="*/ 12 w 16"/>
                  <a:gd name="T77" fmla="*/ 4 h 16"/>
                  <a:gd name="T78" fmla="*/ 9 w 16"/>
                  <a:gd name="T79" fmla="*/ 3 h 16"/>
                  <a:gd name="T80" fmla="*/ 8 w 16"/>
                  <a:gd name="T81" fmla="*/ 3 h 16"/>
                  <a:gd name="T82" fmla="*/ 7 w 16"/>
                  <a:gd name="T83" fmla="*/ 3 h 16"/>
                  <a:gd name="T84" fmla="*/ 5 w 16"/>
                  <a:gd name="T85" fmla="*/ 4 h 16"/>
                  <a:gd name="T86" fmla="*/ 5 w 16"/>
                  <a:gd name="T87" fmla="*/ 4 h 16"/>
                  <a:gd name="T88" fmla="*/ 4 w 16"/>
                  <a:gd name="T89" fmla="*/ 5 h 16"/>
                  <a:gd name="T90" fmla="*/ 4 w 16"/>
                  <a:gd name="T91" fmla="*/ 6 h 16"/>
                  <a:gd name="T92" fmla="*/ 3 w 16"/>
                  <a:gd name="T93" fmla="*/ 8 h 16"/>
                  <a:gd name="T94" fmla="*/ 3 w 16"/>
                  <a:gd name="T95" fmla="*/ 8 h 16"/>
                  <a:gd name="T96" fmla="*/ 2 w 16"/>
                  <a:gd name="T97" fmla="*/ 9 h 16"/>
                  <a:gd name="T98" fmla="*/ 1 w 16"/>
                  <a:gd name="T99" fmla="*/ 9 h 16"/>
                  <a:gd name="T100" fmla="*/ 1 w 16"/>
                  <a:gd name="T101" fmla="*/ 11 h 16"/>
                  <a:gd name="T102" fmla="*/ 2 w 16"/>
                  <a:gd name="T103" fmla="*/ 12 h 16"/>
                  <a:gd name="T104" fmla="*/ 1 w 16"/>
                  <a:gd name="T105" fmla="*/ 13 h 16"/>
                  <a:gd name="T106" fmla="*/ 2 w 16"/>
                  <a:gd name="T107" fmla="*/ 14 h 16"/>
                  <a:gd name="T108" fmla="*/ 1 w 16"/>
                  <a:gd name="T109" fmla="*/ 15 h 16"/>
                  <a:gd name="T110" fmla="*/ 1 w 16"/>
                  <a:gd name="T111" fmla="*/ 16 h 16"/>
                  <a:gd name="T112" fmla="*/ 1 w 16"/>
                  <a:gd name="T113" fmla="*/ 16 h 1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6" h="16">
                    <a:moveTo>
                      <a:pt x="1" y="16"/>
                    </a:move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9" y="1"/>
                    </a:lnTo>
                    <a:lnTo>
                      <a:pt x="10" y="1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2"/>
                    </a:lnTo>
                    <a:lnTo>
                      <a:pt x="15" y="3"/>
                    </a:lnTo>
                    <a:lnTo>
                      <a:pt x="16" y="5"/>
                    </a:lnTo>
                    <a:lnTo>
                      <a:pt x="14" y="4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2" y="12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1" y="15"/>
                    </a:lnTo>
                    <a:lnTo>
                      <a:pt x="1" y="16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7" name="Freeform 434">
                <a:extLst>
                  <a:ext uri="{FF2B5EF4-FFF2-40B4-BE49-F238E27FC236}">
                    <a16:creationId xmlns:a16="http://schemas.microsoft.com/office/drawing/2014/main" id="{15B00A46-AE39-49CE-BEAB-F9B33FF33A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5" y="1238"/>
                <a:ext cx="7" cy="4"/>
              </a:xfrm>
              <a:custGeom>
                <a:avLst/>
                <a:gdLst>
                  <a:gd name="T0" fmla="*/ 0 w 7"/>
                  <a:gd name="T1" fmla="*/ 2 h 4"/>
                  <a:gd name="T2" fmla="*/ 1 w 7"/>
                  <a:gd name="T3" fmla="*/ 2 h 4"/>
                  <a:gd name="T4" fmla="*/ 1 w 7"/>
                  <a:gd name="T5" fmla="*/ 1 h 4"/>
                  <a:gd name="T6" fmla="*/ 2 w 7"/>
                  <a:gd name="T7" fmla="*/ 1 h 4"/>
                  <a:gd name="T8" fmla="*/ 3 w 7"/>
                  <a:gd name="T9" fmla="*/ 0 h 4"/>
                  <a:gd name="T10" fmla="*/ 4 w 7"/>
                  <a:gd name="T11" fmla="*/ 0 h 4"/>
                  <a:gd name="T12" fmla="*/ 5 w 7"/>
                  <a:gd name="T13" fmla="*/ 0 h 4"/>
                  <a:gd name="T14" fmla="*/ 6 w 7"/>
                  <a:gd name="T15" fmla="*/ 0 h 4"/>
                  <a:gd name="T16" fmla="*/ 7 w 7"/>
                  <a:gd name="T17" fmla="*/ 1 h 4"/>
                  <a:gd name="T18" fmla="*/ 6 w 7"/>
                  <a:gd name="T19" fmla="*/ 1 h 4"/>
                  <a:gd name="T20" fmla="*/ 6 w 7"/>
                  <a:gd name="T21" fmla="*/ 2 h 4"/>
                  <a:gd name="T22" fmla="*/ 5 w 7"/>
                  <a:gd name="T23" fmla="*/ 2 h 4"/>
                  <a:gd name="T24" fmla="*/ 5 w 7"/>
                  <a:gd name="T25" fmla="*/ 2 h 4"/>
                  <a:gd name="T26" fmla="*/ 4 w 7"/>
                  <a:gd name="T27" fmla="*/ 2 h 4"/>
                  <a:gd name="T28" fmla="*/ 4 w 7"/>
                  <a:gd name="T29" fmla="*/ 3 h 4"/>
                  <a:gd name="T30" fmla="*/ 3 w 7"/>
                  <a:gd name="T31" fmla="*/ 3 h 4"/>
                  <a:gd name="T32" fmla="*/ 3 w 7"/>
                  <a:gd name="T33" fmla="*/ 3 h 4"/>
                  <a:gd name="T34" fmla="*/ 2 w 7"/>
                  <a:gd name="T35" fmla="*/ 2 h 4"/>
                  <a:gd name="T36" fmla="*/ 1 w 7"/>
                  <a:gd name="T37" fmla="*/ 2 h 4"/>
                  <a:gd name="T38" fmla="*/ 2 w 7"/>
                  <a:gd name="T39" fmla="*/ 3 h 4"/>
                  <a:gd name="T40" fmla="*/ 2 w 7"/>
                  <a:gd name="T41" fmla="*/ 4 h 4"/>
                  <a:gd name="T42" fmla="*/ 3 w 7"/>
                  <a:gd name="T43" fmla="*/ 4 h 4"/>
                  <a:gd name="T44" fmla="*/ 4 w 7"/>
                  <a:gd name="T45" fmla="*/ 4 h 4"/>
                  <a:gd name="T46" fmla="*/ 4 w 7"/>
                  <a:gd name="T47" fmla="*/ 4 h 4"/>
                  <a:gd name="T48" fmla="*/ 5 w 7"/>
                  <a:gd name="T49" fmla="*/ 3 h 4"/>
                  <a:gd name="T50" fmla="*/ 5 w 7"/>
                  <a:gd name="T51" fmla="*/ 4 h 4"/>
                  <a:gd name="T52" fmla="*/ 4 w 7"/>
                  <a:gd name="T53" fmla="*/ 4 h 4"/>
                  <a:gd name="T54" fmla="*/ 4 w 7"/>
                  <a:gd name="T55" fmla="*/ 4 h 4"/>
                  <a:gd name="T56" fmla="*/ 3 w 7"/>
                  <a:gd name="T57" fmla="*/ 4 h 4"/>
                  <a:gd name="T58" fmla="*/ 2 w 7"/>
                  <a:gd name="T59" fmla="*/ 4 h 4"/>
                  <a:gd name="T60" fmla="*/ 1 w 7"/>
                  <a:gd name="T61" fmla="*/ 4 h 4"/>
                  <a:gd name="T62" fmla="*/ 1 w 7"/>
                  <a:gd name="T63" fmla="*/ 4 h 4"/>
                  <a:gd name="T64" fmla="*/ 0 w 7"/>
                  <a:gd name="T65" fmla="*/ 2 h 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" h="4">
                    <a:moveTo>
                      <a:pt x="0" y="2"/>
                    </a:moveTo>
                    <a:lnTo>
                      <a:pt x="1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8" name="Freeform 435">
                <a:extLst>
                  <a:ext uri="{FF2B5EF4-FFF2-40B4-BE49-F238E27FC236}">
                    <a16:creationId xmlns:a16="http://schemas.microsoft.com/office/drawing/2014/main" id="{0D337861-A81F-4263-85C1-A714215F31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123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1 h 4"/>
                  <a:gd name="T4" fmla="*/ 0 w 1"/>
                  <a:gd name="T5" fmla="*/ 2 h 4"/>
                  <a:gd name="T6" fmla="*/ 1 w 1"/>
                  <a:gd name="T7" fmla="*/ 2 h 4"/>
                  <a:gd name="T8" fmla="*/ 1 w 1"/>
                  <a:gd name="T9" fmla="*/ 3 h 4"/>
                  <a:gd name="T10" fmla="*/ 1 w 1"/>
                  <a:gd name="T11" fmla="*/ 3 h 4"/>
                  <a:gd name="T12" fmla="*/ 1 w 1"/>
                  <a:gd name="T13" fmla="*/ 4 h 4"/>
                  <a:gd name="T14" fmla="*/ 1 w 1"/>
                  <a:gd name="T15" fmla="*/ 4 h 4"/>
                  <a:gd name="T16" fmla="*/ 0 w 1"/>
                  <a:gd name="T17" fmla="*/ 3 h 4"/>
                  <a:gd name="T18" fmla="*/ 0 w 1"/>
                  <a:gd name="T19" fmla="*/ 3 h 4"/>
                  <a:gd name="T20" fmla="*/ 0 w 1"/>
                  <a:gd name="T21" fmla="*/ 2 h 4"/>
                  <a:gd name="T22" fmla="*/ 0 w 1"/>
                  <a:gd name="T23" fmla="*/ 1 h 4"/>
                  <a:gd name="T24" fmla="*/ 0 w 1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99" name="Freeform 436">
                <a:extLst>
                  <a:ext uri="{FF2B5EF4-FFF2-40B4-BE49-F238E27FC236}">
                    <a16:creationId xmlns:a16="http://schemas.microsoft.com/office/drawing/2014/main" id="{117EF059-10AE-4160-A284-24B86CE2F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1238"/>
                <a:ext cx="11" cy="17"/>
              </a:xfrm>
              <a:custGeom>
                <a:avLst/>
                <a:gdLst>
                  <a:gd name="T0" fmla="*/ 2 w 11"/>
                  <a:gd name="T1" fmla="*/ 0 h 17"/>
                  <a:gd name="T2" fmla="*/ 2 w 11"/>
                  <a:gd name="T3" fmla="*/ 0 h 17"/>
                  <a:gd name="T4" fmla="*/ 2 w 11"/>
                  <a:gd name="T5" fmla="*/ 1 h 17"/>
                  <a:gd name="T6" fmla="*/ 3 w 11"/>
                  <a:gd name="T7" fmla="*/ 2 h 17"/>
                  <a:gd name="T8" fmla="*/ 3 w 11"/>
                  <a:gd name="T9" fmla="*/ 3 h 17"/>
                  <a:gd name="T10" fmla="*/ 3 w 11"/>
                  <a:gd name="T11" fmla="*/ 4 h 17"/>
                  <a:gd name="T12" fmla="*/ 3 w 11"/>
                  <a:gd name="T13" fmla="*/ 5 h 17"/>
                  <a:gd name="T14" fmla="*/ 3 w 11"/>
                  <a:gd name="T15" fmla="*/ 5 h 17"/>
                  <a:gd name="T16" fmla="*/ 2 w 11"/>
                  <a:gd name="T17" fmla="*/ 6 h 17"/>
                  <a:gd name="T18" fmla="*/ 2 w 11"/>
                  <a:gd name="T19" fmla="*/ 7 h 17"/>
                  <a:gd name="T20" fmla="*/ 2 w 11"/>
                  <a:gd name="T21" fmla="*/ 8 h 17"/>
                  <a:gd name="T22" fmla="*/ 3 w 11"/>
                  <a:gd name="T23" fmla="*/ 9 h 17"/>
                  <a:gd name="T24" fmla="*/ 3 w 11"/>
                  <a:gd name="T25" fmla="*/ 9 h 17"/>
                  <a:gd name="T26" fmla="*/ 3 w 11"/>
                  <a:gd name="T27" fmla="*/ 10 h 17"/>
                  <a:gd name="T28" fmla="*/ 3 w 11"/>
                  <a:gd name="T29" fmla="*/ 10 h 17"/>
                  <a:gd name="T30" fmla="*/ 2 w 11"/>
                  <a:gd name="T31" fmla="*/ 11 h 17"/>
                  <a:gd name="T32" fmla="*/ 2 w 11"/>
                  <a:gd name="T33" fmla="*/ 11 h 17"/>
                  <a:gd name="T34" fmla="*/ 1 w 11"/>
                  <a:gd name="T35" fmla="*/ 11 h 17"/>
                  <a:gd name="T36" fmla="*/ 1 w 11"/>
                  <a:gd name="T37" fmla="*/ 12 h 17"/>
                  <a:gd name="T38" fmla="*/ 1 w 11"/>
                  <a:gd name="T39" fmla="*/ 12 h 17"/>
                  <a:gd name="T40" fmla="*/ 1 w 11"/>
                  <a:gd name="T41" fmla="*/ 14 h 17"/>
                  <a:gd name="T42" fmla="*/ 0 w 11"/>
                  <a:gd name="T43" fmla="*/ 14 h 17"/>
                  <a:gd name="T44" fmla="*/ 0 w 11"/>
                  <a:gd name="T45" fmla="*/ 14 h 17"/>
                  <a:gd name="T46" fmla="*/ 0 w 11"/>
                  <a:gd name="T47" fmla="*/ 13 h 17"/>
                  <a:gd name="T48" fmla="*/ 0 w 11"/>
                  <a:gd name="T49" fmla="*/ 14 h 17"/>
                  <a:gd name="T50" fmla="*/ 1 w 11"/>
                  <a:gd name="T51" fmla="*/ 15 h 17"/>
                  <a:gd name="T52" fmla="*/ 2 w 11"/>
                  <a:gd name="T53" fmla="*/ 15 h 17"/>
                  <a:gd name="T54" fmla="*/ 2 w 11"/>
                  <a:gd name="T55" fmla="*/ 15 h 17"/>
                  <a:gd name="T56" fmla="*/ 3 w 11"/>
                  <a:gd name="T57" fmla="*/ 16 h 17"/>
                  <a:gd name="T58" fmla="*/ 3 w 11"/>
                  <a:gd name="T59" fmla="*/ 16 h 17"/>
                  <a:gd name="T60" fmla="*/ 4 w 11"/>
                  <a:gd name="T61" fmla="*/ 16 h 17"/>
                  <a:gd name="T62" fmla="*/ 5 w 11"/>
                  <a:gd name="T63" fmla="*/ 16 h 17"/>
                  <a:gd name="T64" fmla="*/ 6 w 11"/>
                  <a:gd name="T65" fmla="*/ 17 h 17"/>
                  <a:gd name="T66" fmla="*/ 7 w 11"/>
                  <a:gd name="T67" fmla="*/ 17 h 17"/>
                  <a:gd name="T68" fmla="*/ 8 w 11"/>
                  <a:gd name="T69" fmla="*/ 17 h 17"/>
                  <a:gd name="T70" fmla="*/ 8 w 11"/>
                  <a:gd name="T71" fmla="*/ 17 h 17"/>
                  <a:gd name="T72" fmla="*/ 9 w 11"/>
                  <a:gd name="T73" fmla="*/ 17 h 17"/>
                  <a:gd name="T74" fmla="*/ 10 w 11"/>
                  <a:gd name="T75" fmla="*/ 17 h 17"/>
                  <a:gd name="T76" fmla="*/ 11 w 11"/>
                  <a:gd name="T77" fmla="*/ 17 h 17"/>
                  <a:gd name="T78" fmla="*/ 10 w 11"/>
                  <a:gd name="T79" fmla="*/ 16 h 17"/>
                  <a:gd name="T80" fmla="*/ 10 w 11"/>
                  <a:gd name="T81" fmla="*/ 16 h 17"/>
                  <a:gd name="T82" fmla="*/ 10 w 11"/>
                  <a:gd name="T83" fmla="*/ 14 h 17"/>
                  <a:gd name="T84" fmla="*/ 9 w 11"/>
                  <a:gd name="T85" fmla="*/ 13 h 17"/>
                  <a:gd name="T86" fmla="*/ 8 w 11"/>
                  <a:gd name="T87" fmla="*/ 13 h 17"/>
                  <a:gd name="T88" fmla="*/ 8 w 11"/>
                  <a:gd name="T89" fmla="*/ 12 h 17"/>
                  <a:gd name="T90" fmla="*/ 7 w 11"/>
                  <a:gd name="T91" fmla="*/ 11 h 17"/>
                  <a:gd name="T92" fmla="*/ 7 w 11"/>
                  <a:gd name="T93" fmla="*/ 10 h 17"/>
                  <a:gd name="T94" fmla="*/ 6 w 11"/>
                  <a:gd name="T95" fmla="*/ 10 h 17"/>
                  <a:gd name="T96" fmla="*/ 6 w 11"/>
                  <a:gd name="T97" fmla="*/ 9 h 17"/>
                  <a:gd name="T98" fmla="*/ 5 w 11"/>
                  <a:gd name="T99" fmla="*/ 8 h 17"/>
                  <a:gd name="T100" fmla="*/ 5 w 11"/>
                  <a:gd name="T101" fmla="*/ 7 h 17"/>
                  <a:gd name="T102" fmla="*/ 4 w 11"/>
                  <a:gd name="T103" fmla="*/ 6 h 17"/>
                  <a:gd name="T104" fmla="*/ 5 w 11"/>
                  <a:gd name="T105" fmla="*/ 6 h 17"/>
                  <a:gd name="T106" fmla="*/ 4 w 11"/>
                  <a:gd name="T107" fmla="*/ 5 h 17"/>
                  <a:gd name="T108" fmla="*/ 4 w 11"/>
                  <a:gd name="T109" fmla="*/ 4 h 17"/>
                  <a:gd name="T110" fmla="*/ 4 w 11"/>
                  <a:gd name="T111" fmla="*/ 3 h 17"/>
                  <a:gd name="T112" fmla="*/ 4 w 11"/>
                  <a:gd name="T113" fmla="*/ 3 h 17"/>
                  <a:gd name="T114" fmla="*/ 3 w 11"/>
                  <a:gd name="T115" fmla="*/ 2 h 17"/>
                  <a:gd name="T116" fmla="*/ 3 w 11"/>
                  <a:gd name="T117" fmla="*/ 2 h 17"/>
                  <a:gd name="T118" fmla="*/ 3 w 11"/>
                  <a:gd name="T119" fmla="*/ 1 h 17"/>
                  <a:gd name="T120" fmla="*/ 2 w 11"/>
                  <a:gd name="T121" fmla="*/ 0 h 1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" h="17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6" y="17"/>
                    </a:lnTo>
                    <a:lnTo>
                      <a:pt x="7" y="17"/>
                    </a:lnTo>
                    <a:lnTo>
                      <a:pt x="8" y="17"/>
                    </a:lnTo>
                    <a:lnTo>
                      <a:pt x="9" y="17"/>
                    </a:lnTo>
                    <a:lnTo>
                      <a:pt x="10" y="17"/>
                    </a:lnTo>
                    <a:lnTo>
                      <a:pt x="11" y="17"/>
                    </a:lnTo>
                    <a:lnTo>
                      <a:pt x="10" y="16"/>
                    </a:lnTo>
                    <a:lnTo>
                      <a:pt x="10" y="14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2"/>
                    </a:lnTo>
                    <a:lnTo>
                      <a:pt x="7" y="11"/>
                    </a:lnTo>
                    <a:lnTo>
                      <a:pt x="7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0" name="Freeform 437">
                <a:extLst>
                  <a:ext uri="{FF2B5EF4-FFF2-40B4-BE49-F238E27FC236}">
                    <a16:creationId xmlns:a16="http://schemas.microsoft.com/office/drawing/2014/main" id="{B28F570A-3667-429A-8989-E48BF682E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2" y="1250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0 w 3"/>
                  <a:gd name="T5" fmla="*/ 0 h 1"/>
                  <a:gd name="T6" fmla="*/ 1 w 3"/>
                  <a:gd name="T7" fmla="*/ 0 h 1"/>
                  <a:gd name="T8" fmla="*/ 1 w 3"/>
                  <a:gd name="T9" fmla="*/ 0 h 1"/>
                  <a:gd name="T10" fmla="*/ 2 w 3"/>
                  <a:gd name="T11" fmla="*/ 0 h 1"/>
                  <a:gd name="T12" fmla="*/ 3 w 3"/>
                  <a:gd name="T13" fmla="*/ 0 h 1"/>
                  <a:gd name="T14" fmla="*/ 3 w 3"/>
                  <a:gd name="T15" fmla="*/ 0 h 1"/>
                  <a:gd name="T16" fmla="*/ 2 w 3"/>
                  <a:gd name="T17" fmla="*/ 1 h 1"/>
                  <a:gd name="T18" fmla="*/ 2 w 3"/>
                  <a:gd name="T19" fmla="*/ 1 h 1"/>
                  <a:gd name="T20" fmla="*/ 2 w 3"/>
                  <a:gd name="T21" fmla="*/ 1 h 1"/>
                  <a:gd name="T22" fmla="*/ 1 w 3"/>
                  <a:gd name="T23" fmla="*/ 1 h 1"/>
                  <a:gd name="T24" fmla="*/ 0 w 3"/>
                  <a:gd name="T25" fmla="*/ 1 h 1"/>
                  <a:gd name="T26" fmla="*/ 0 w 3"/>
                  <a:gd name="T27" fmla="*/ 1 h 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1" name="Freeform 438">
                <a:extLst>
                  <a:ext uri="{FF2B5EF4-FFF2-40B4-BE49-F238E27FC236}">
                    <a16:creationId xmlns:a16="http://schemas.microsoft.com/office/drawing/2014/main" id="{A372B310-8B8E-43CA-A33E-7952F12F3A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1250"/>
                <a:ext cx="3" cy="2"/>
              </a:xfrm>
              <a:custGeom>
                <a:avLst/>
                <a:gdLst>
                  <a:gd name="T0" fmla="*/ 0 w 3"/>
                  <a:gd name="T1" fmla="*/ 1 h 2"/>
                  <a:gd name="T2" fmla="*/ 0 w 3"/>
                  <a:gd name="T3" fmla="*/ 1 h 2"/>
                  <a:gd name="T4" fmla="*/ 0 w 3"/>
                  <a:gd name="T5" fmla="*/ 2 h 2"/>
                  <a:gd name="T6" fmla="*/ 1 w 3"/>
                  <a:gd name="T7" fmla="*/ 1 h 2"/>
                  <a:gd name="T8" fmla="*/ 1 w 3"/>
                  <a:gd name="T9" fmla="*/ 1 h 2"/>
                  <a:gd name="T10" fmla="*/ 2 w 3"/>
                  <a:gd name="T11" fmla="*/ 1 h 2"/>
                  <a:gd name="T12" fmla="*/ 2 w 3"/>
                  <a:gd name="T13" fmla="*/ 0 h 2"/>
                  <a:gd name="T14" fmla="*/ 3 w 3"/>
                  <a:gd name="T15" fmla="*/ 0 h 2"/>
                  <a:gd name="T16" fmla="*/ 3 w 3"/>
                  <a:gd name="T17" fmla="*/ 1 h 2"/>
                  <a:gd name="T18" fmla="*/ 2 w 3"/>
                  <a:gd name="T19" fmla="*/ 2 h 2"/>
                  <a:gd name="T20" fmla="*/ 2 w 3"/>
                  <a:gd name="T21" fmla="*/ 2 h 2"/>
                  <a:gd name="T22" fmla="*/ 1 w 3"/>
                  <a:gd name="T23" fmla="*/ 2 h 2"/>
                  <a:gd name="T24" fmla="*/ 1 w 3"/>
                  <a:gd name="T25" fmla="*/ 2 h 2"/>
                  <a:gd name="T26" fmla="*/ 0 w 3"/>
                  <a:gd name="T27" fmla="*/ 2 h 2"/>
                  <a:gd name="T28" fmla="*/ 0 w 3"/>
                  <a:gd name="T29" fmla="*/ 2 h 2"/>
                  <a:gd name="T30" fmla="*/ 0 w 3"/>
                  <a:gd name="T31" fmla="*/ 1 h 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2" name="Freeform 439">
                <a:extLst>
                  <a:ext uri="{FF2B5EF4-FFF2-40B4-BE49-F238E27FC236}">
                    <a16:creationId xmlns:a16="http://schemas.microsoft.com/office/drawing/2014/main" id="{092B1891-DFF4-4721-96CA-3DA564DB4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4" y="1250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1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2 w 2"/>
                  <a:gd name="T13" fmla="*/ 1 h 1"/>
                  <a:gd name="T14" fmla="*/ 1 w 2"/>
                  <a:gd name="T15" fmla="*/ 1 h 1"/>
                  <a:gd name="T16" fmla="*/ 0 w 2"/>
                  <a:gd name="T17" fmla="*/ 1 h 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3" name="Freeform 440">
                <a:extLst>
                  <a:ext uri="{FF2B5EF4-FFF2-40B4-BE49-F238E27FC236}">
                    <a16:creationId xmlns:a16="http://schemas.microsoft.com/office/drawing/2014/main" id="{5E3CAC3D-BBB7-4C58-BE31-965A6E69B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1247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1 w 2"/>
                  <a:gd name="T3" fmla="*/ 2 h 3"/>
                  <a:gd name="T4" fmla="*/ 1 w 2"/>
                  <a:gd name="T5" fmla="*/ 2 h 3"/>
                  <a:gd name="T6" fmla="*/ 2 w 2"/>
                  <a:gd name="T7" fmla="*/ 2 h 3"/>
                  <a:gd name="T8" fmla="*/ 2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2 w 2"/>
                  <a:gd name="T15" fmla="*/ 1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4" name="Freeform 441">
                <a:extLst>
                  <a:ext uri="{FF2B5EF4-FFF2-40B4-BE49-F238E27FC236}">
                    <a16:creationId xmlns:a16="http://schemas.microsoft.com/office/drawing/2014/main" id="{2777DEFD-8E5D-453C-8710-05B69990F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9" y="1207"/>
                <a:ext cx="46" cy="48"/>
              </a:xfrm>
              <a:custGeom>
                <a:avLst/>
                <a:gdLst>
                  <a:gd name="T0" fmla="*/ 1 w 46"/>
                  <a:gd name="T1" fmla="*/ 22 h 48"/>
                  <a:gd name="T2" fmla="*/ 0 w 46"/>
                  <a:gd name="T3" fmla="*/ 16 h 48"/>
                  <a:gd name="T4" fmla="*/ 2 w 46"/>
                  <a:gd name="T5" fmla="*/ 11 h 48"/>
                  <a:gd name="T6" fmla="*/ 7 w 46"/>
                  <a:gd name="T7" fmla="*/ 6 h 48"/>
                  <a:gd name="T8" fmla="*/ 11 w 46"/>
                  <a:gd name="T9" fmla="*/ 3 h 48"/>
                  <a:gd name="T10" fmla="*/ 17 w 46"/>
                  <a:gd name="T11" fmla="*/ 1 h 48"/>
                  <a:gd name="T12" fmla="*/ 21 w 46"/>
                  <a:gd name="T13" fmla="*/ 0 h 48"/>
                  <a:gd name="T14" fmla="*/ 27 w 46"/>
                  <a:gd name="T15" fmla="*/ 0 h 48"/>
                  <a:gd name="T16" fmla="*/ 31 w 46"/>
                  <a:gd name="T17" fmla="*/ 1 h 48"/>
                  <a:gd name="T18" fmla="*/ 34 w 46"/>
                  <a:gd name="T19" fmla="*/ 3 h 48"/>
                  <a:gd name="T20" fmla="*/ 38 w 46"/>
                  <a:gd name="T21" fmla="*/ 6 h 48"/>
                  <a:gd name="T22" fmla="*/ 41 w 46"/>
                  <a:gd name="T23" fmla="*/ 11 h 48"/>
                  <a:gd name="T24" fmla="*/ 43 w 46"/>
                  <a:gd name="T25" fmla="*/ 17 h 48"/>
                  <a:gd name="T26" fmla="*/ 43 w 46"/>
                  <a:gd name="T27" fmla="*/ 21 h 48"/>
                  <a:gd name="T28" fmla="*/ 44 w 46"/>
                  <a:gd name="T29" fmla="*/ 26 h 48"/>
                  <a:gd name="T30" fmla="*/ 45 w 46"/>
                  <a:gd name="T31" fmla="*/ 31 h 48"/>
                  <a:gd name="T32" fmla="*/ 46 w 46"/>
                  <a:gd name="T33" fmla="*/ 36 h 48"/>
                  <a:gd name="T34" fmla="*/ 45 w 46"/>
                  <a:gd name="T35" fmla="*/ 41 h 48"/>
                  <a:gd name="T36" fmla="*/ 44 w 46"/>
                  <a:gd name="T37" fmla="*/ 45 h 48"/>
                  <a:gd name="T38" fmla="*/ 42 w 46"/>
                  <a:gd name="T39" fmla="*/ 47 h 48"/>
                  <a:gd name="T40" fmla="*/ 41 w 46"/>
                  <a:gd name="T41" fmla="*/ 46 h 48"/>
                  <a:gd name="T42" fmla="*/ 41 w 46"/>
                  <a:gd name="T43" fmla="*/ 43 h 48"/>
                  <a:gd name="T44" fmla="*/ 43 w 46"/>
                  <a:gd name="T45" fmla="*/ 40 h 48"/>
                  <a:gd name="T46" fmla="*/ 44 w 46"/>
                  <a:gd name="T47" fmla="*/ 36 h 48"/>
                  <a:gd name="T48" fmla="*/ 43 w 46"/>
                  <a:gd name="T49" fmla="*/ 31 h 48"/>
                  <a:gd name="T50" fmla="*/ 42 w 46"/>
                  <a:gd name="T51" fmla="*/ 29 h 48"/>
                  <a:gd name="T52" fmla="*/ 40 w 46"/>
                  <a:gd name="T53" fmla="*/ 28 h 48"/>
                  <a:gd name="T54" fmla="*/ 39 w 46"/>
                  <a:gd name="T55" fmla="*/ 31 h 48"/>
                  <a:gd name="T56" fmla="*/ 36 w 46"/>
                  <a:gd name="T57" fmla="*/ 33 h 48"/>
                  <a:gd name="T58" fmla="*/ 35 w 46"/>
                  <a:gd name="T59" fmla="*/ 28 h 48"/>
                  <a:gd name="T60" fmla="*/ 32 w 46"/>
                  <a:gd name="T61" fmla="*/ 24 h 48"/>
                  <a:gd name="T62" fmla="*/ 30 w 46"/>
                  <a:gd name="T63" fmla="*/ 20 h 48"/>
                  <a:gd name="T64" fmla="*/ 30 w 46"/>
                  <a:gd name="T65" fmla="*/ 16 h 48"/>
                  <a:gd name="T66" fmla="*/ 27 w 46"/>
                  <a:gd name="T67" fmla="*/ 13 h 48"/>
                  <a:gd name="T68" fmla="*/ 24 w 46"/>
                  <a:gd name="T69" fmla="*/ 12 h 48"/>
                  <a:gd name="T70" fmla="*/ 21 w 46"/>
                  <a:gd name="T71" fmla="*/ 12 h 48"/>
                  <a:gd name="T72" fmla="*/ 17 w 46"/>
                  <a:gd name="T73" fmla="*/ 12 h 48"/>
                  <a:gd name="T74" fmla="*/ 15 w 46"/>
                  <a:gd name="T75" fmla="*/ 13 h 48"/>
                  <a:gd name="T76" fmla="*/ 11 w 46"/>
                  <a:gd name="T77" fmla="*/ 13 h 48"/>
                  <a:gd name="T78" fmla="*/ 9 w 46"/>
                  <a:gd name="T79" fmla="*/ 12 h 48"/>
                  <a:gd name="T80" fmla="*/ 6 w 46"/>
                  <a:gd name="T81" fmla="*/ 12 h 48"/>
                  <a:gd name="T82" fmla="*/ 4 w 46"/>
                  <a:gd name="T83" fmla="*/ 14 h 48"/>
                  <a:gd name="T84" fmla="*/ 3 w 46"/>
                  <a:gd name="T85" fmla="*/ 18 h 48"/>
                  <a:gd name="T86" fmla="*/ 3 w 46"/>
                  <a:gd name="T87" fmla="*/ 21 h 48"/>
                  <a:gd name="T88" fmla="*/ 2 w 46"/>
                  <a:gd name="T89" fmla="*/ 25 h 4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6" h="48">
                    <a:moveTo>
                      <a:pt x="1" y="26"/>
                    </a:moveTo>
                    <a:lnTo>
                      <a:pt x="1" y="24"/>
                    </a:lnTo>
                    <a:lnTo>
                      <a:pt x="1" y="22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2" y="11"/>
                    </a:lnTo>
                    <a:lnTo>
                      <a:pt x="4" y="9"/>
                    </a:lnTo>
                    <a:lnTo>
                      <a:pt x="5" y="8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29" y="1"/>
                    </a:lnTo>
                    <a:lnTo>
                      <a:pt x="31" y="1"/>
                    </a:lnTo>
                    <a:lnTo>
                      <a:pt x="32" y="1"/>
                    </a:lnTo>
                    <a:lnTo>
                      <a:pt x="33" y="2"/>
                    </a:lnTo>
                    <a:lnTo>
                      <a:pt x="34" y="3"/>
                    </a:lnTo>
                    <a:lnTo>
                      <a:pt x="36" y="4"/>
                    </a:lnTo>
                    <a:lnTo>
                      <a:pt x="37" y="5"/>
                    </a:lnTo>
                    <a:lnTo>
                      <a:pt x="38" y="6"/>
                    </a:lnTo>
                    <a:lnTo>
                      <a:pt x="39" y="7"/>
                    </a:lnTo>
                    <a:lnTo>
                      <a:pt x="40" y="9"/>
                    </a:lnTo>
                    <a:lnTo>
                      <a:pt x="41" y="11"/>
                    </a:lnTo>
                    <a:lnTo>
                      <a:pt x="42" y="13"/>
                    </a:lnTo>
                    <a:lnTo>
                      <a:pt x="42" y="15"/>
                    </a:lnTo>
                    <a:lnTo>
                      <a:pt x="43" y="17"/>
                    </a:lnTo>
                    <a:lnTo>
                      <a:pt x="43" y="19"/>
                    </a:lnTo>
                    <a:lnTo>
                      <a:pt x="43" y="20"/>
                    </a:lnTo>
                    <a:lnTo>
                      <a:pt x="43" y="21"/>
                    </a:lnTo>
                    <a:lnTo>
                      <a:pt x="43" y="23"/>
                    </a:lnTo>
                    <a:lnTo>
                      <a:pt x="44" y="25"/>
                    </a:lnTo>
                    <a:lnTo>
                      <a:pt x="44" y="26"/>
                    </a:lnTo>
                    <a:lnTo>
                      <a:pt x="44" y="27"/>
                    </a:lnTo>
                    <a:lnTo>
                      <a:pt x="44" y="29"/>
                    </a:lnTo>
                    <a:lnTo>
                      <a:pt x="45" y="31"/>
                    </a:lnTo>
                    <a:lnTo>
                      <a:pt x="45" y="32"/>
                    </a:lnTo>
                    <a:lnTo>
                      <a:pt x="45" y="34"/>
                    </a:lnTo>
                    <a:lnTo>
                      <a:pt x="46" y="36"/>
                    </a:lnTo>
                    <a:lnTo>
                      <a:pt x="46" y="38"/>
                    </a:lnTo>
                    <a:lnTo>
                      <a:pt x="46" y="39"/>
                    </a:lnTo>
                    <a:lnTo>
                      <a:pt x="45" y="41"/>
                    </a:lnTo>
                    <a:lnTo>
                      <a:pt x="45" y="42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3" y="45"/>
                    </a:lnTo>
                    <a:lnTo>
                      <a:pt x="43" y="46"/>
                    </a:lnTo>
                    <a:lnTo>
                      <a:pt x="42" y="47"/>
                    </a:lnTo>
                    <a:lnTo>
                      <a:pt x="42" y="48"/>
                    </a:lnTo>
                    <a:lnTo>
                      <a:pt x="41" y="47"/>
                    </a:lnTo>
                    <a:lnTo>
                      <a:pt x="41" y="46"/>
                    </a:lnTo>
                    <a:lnTo>
                      <a:pt x="41" y="45"/>
                    </a:lnTo>
                    <a:lnTo>
                      <a:pt x="41" y="44"/>
                    </a:lnTo>
                    <a:lnTo>
                      <a:pt x="41" y="43"/>
                    </a:lnTo>
                    <a:lnTo>
                      <a:pt x="42" y="42"/>
                    </a:lnTo>
                    <a:lnTo>
                      <a:pt x="42" y="41"/>
                    </a:lnTo>
                    <a:lnTo>
                      <a:pt x="43" y="40"/>
                    </a:lnTo>
                    <a:lnTo>
                      <a:pt x="43" y="38"/>
                    </a:lnTo>
                    <a:lnTo>
                      <a:pt x="43" y="37"/>
                    </a:lnTo>
                    <a:lnTo>
                      <a:pt x="44" y="36"/>
                    </a:lnTo>
                    <a:lnTo>
                      <a:pt x="43" y="34"/>
                    </a:lnTo>
                    <a:lnTo>
                      <a:pt x="43" y="33"/>
                    </a:lnTo>
                    <a:lnTo>
                      <a:pt x="43" y="31"/>
                    </a:lnTo>
                    <a:lnTo>
                      <a:pt x="43" y="30"/>
                    </a:lnTo>
                    <a:lnTo>
                      <a:pt x="42" y="30"/>
                    </a:lnTo>
                    <a:lnTo>
                      <a:pt x="42" y="29"/>
                    </a:lnTo>
                    <a:lnTo>
                      <a:pt x="41" y="28"/>
                    </a:lnTo>
                    <a:lnTo>
                      <a:pt x="40" y="28"/>
                    </a:lnTo>
                    <a:lnTo>
                      <a:pt x="39" y="29"/>
                    </a:lnTo>
                    <a:lnTo>
                      <a:pt x="39" y="31"/>
                    </a:lnTo>
                    <a:lnTo>
                      <a:pt x="38" y="31"/>
                    </a:lnTo>
                    <a:lnTo>
                      <a:pt x="37" y="32"/>
                    </a:lnTo>
                    <a:lnTo>
                      <a:pt x="36" y="33"/>
                    </a:lnTo>
                    <a:lnTo>
                      <a:pt x="35" y="31"/>
                    </a:lnTo>
                    <a:lnTo>
                      <a:pt x="35" y="28"/>
                    </a:lnTo>
                    <a:lnTo>
                      <a:pt x="34" y="27"/>
                    </a:lnTo>
                    <a:lnTo>
                      <a:pt x="33" y="25"/>
                    </a:lnTo>
                    <a:lnTo>
                      <a:pt x="32" y="24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0" y="20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6"/>
                    </a:lnTo>
                    <a:lnTo>
                      <a:pt x="29" y="15"/>
                    </a:lnTo>
                    <a:lnTo>
                      <a:pt x="29" y="14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5" y="12"/>
                    </a:lnTo>
                    <a:lnTo>
                      <a:pt x="24" y="12"/>
                    </a:lnTo>
                    <a:lnTo>
                      <a:pt x="23" y="12"/>
                    </a:lnTo>
                    <a:lnTo>
                      <a:pt x="22" y="12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9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6" y="13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3" y="22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1" y="26"/>
                    </a:lnTo>
                    <a:close/>
                  </a:path>
                </a:pathLst>
              </a:cu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5" name="Freeform 442">
                <a:extLst>
                  <a:ext uri="{FF2B5EF4-FFF2-40B4-BE49-F238E27FC236}">
                    <a16:creationId xmlns:a16="http://schemas.microsoft.com/office/drawing/2014/main" id="{DD816081-808B-461C-9D42-5D4C4FD12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1206"/>
                <a:ext cx="29" cy="10"/>
              </a:xfrm>
              <a:custGeom>
                <a:avLst/>
                <a:gdLst>
                  <a:gd name="T0" fmla="*/ 1 w 29"/>
                  <a:gd name="T1" fmla="*/ 8 h 10"/>
                  <a:gd name="T2" fmla="*/ 2 w 29"/>
                  <a:gd name="T3" fmla="*/ 6 h 10"/>
                  <a:gd name="T4" fmla="*/ 4 w 29"/>
                  <a:gd name="T5" fmla="*/ 5 h 10"/>
                  <a:gd name="T6" fmla="*/ 7 w 29"/>
                  <a:gd name="T7" fmla="*/ 3 h 10"/>
                  <a:gd name="T8" fmla="*/ 10 w 29"/>
                  <a:gd name="T9" fmla="*/ 2 h 10"/>
                  <a:gd name="T10" fmla="*/ 13 w 29"/>
                  <a:gd name="T11" fmla="*/ 1 h 10"/>
                  <a:gd name="T12" fmla="*/ 15 w 29"/>
                  <a:gd name="T13" fmla="*/ 0 h 10"/>
                  <a:gd name="T14" fmla="*/ 17 w 29"/>
                  <a:gd name="T15" fmla="*/ 1 h 10"/>
                  <a:gd name="T16" fmla="*/ 20 w 29"/>
                  <a:gd name="T17" fmla="*/ 1 h 10"/>
                  <a:gd name="T18" fmla="*/ 23 w 29"/>
                  <a:gd name="T19" fmla="*/ 1 h 10"/>
                  <a:gd name="T20" fmla="*/ 26 w 29"/>
                  <a:gd name="T21" fmla="*/ 3 h 10"/>
                  <a:gd name="T22" fmla="*/ 26 w 29"/>
                  <a:gd name="T23" fmla="*/ 4 h 10"/>
                  <a:gd name="T24" fmla="*/ 23 w 29"/>
                  <a:gd name="T25" fmla="*/ 3 h 10"/>
                  <a:gd name="T26" fmla="*/ 21 w 29"/>
                  <a:gd name="T27" fmla="*/ 2 h 10"/>
                  <a:gd name="T28" fmla="*/ 19 w 29"/>
                  <a:gd name="T29" fmla="*/ 3 h 10"/>
                  <a:gd name="T30" fmla="*/ 20 w 29"/>
                  <a:gd name="T31" fmla="*/ 4 h 10"/>
                  <a:gd name="T32" fmla="*/ 22 w 29"/>
                  <a:gd name="T33" fmla="*/ 4 h 10"/>
                  <a:gd name="T34" fmla="*/ 25 w 29"/>
                  <a:gd name="T35" fmla="*/ 5 h 10"/>
                  <a:gd name="T36" fmla="*/ 29 w 29"/>
                  <a:gd name="T37" fmla="*/ 7 h 10"/>
                  <a:gd name="T38" fmla="*/ 26 w 29"/>
                  <a:gd name="T39" fmla="*/ 6 h 10"/>
                  <a:gd name="T40" fmla="*/ 23 w 29"/>
                  <a:gd name="T41" fmla="*/ 5 h 10"/>
                  <a:gd name="T42" fmla="*/ 21 w 29"/>
                  <a:gd name="T43" fmla="*/ 5 h 10"/>
                  <a:gd name="T44" fmla="*/ 20 w 29"/>
                  <a:gd name="T45" fmla="*/ 5 h 10"/>
                  <a:gd name="T46" fmla="*/ 18 w 29"/>
                  <a:gd name="T47" fmla="*/ 5 h 10"/>
                  <a:gd name="T48" fmla="*/ 16 w 29"/>
                  <a:gd name="T49" fmla="*/ 4 h 10"/>
                  <a:gd name="T50" fmla="*/ 16 w 29"/>
                  <a:gd name="T51" fmla="*/ 4 h 10"/>
                  <a:gd name="T52" fmla="*/ 14 w 29"/>
                  <a:gd name="T53" fmla="*/ 4 h 10"/>
                  <a:gd name="T54" fmla="*/ 11 w 29"/>
                  <a:gd name="T55" fmla="*/ 4 h 10"/>
                  <a:gd name="T56" fmla="*/ 9 w 29"/>
                  <a:gd name="T57" fmla="*/ 4 h 10"/>
                  <a:gd name="T58" fmla="*/ 8 w 29"/>
                  <a:gd name="T59" fmla="*/ 5 h 10"/>
                  <a:gd name="T60" fmla="*/ 8 w 29"/>
                  <a:gd name="T61" fmla="*/ 6 h 10"/>
                  <a:gd name="T62" fmla="*/ 10 w 29"/>
                  <a:gd name="T63" fmla="*/ 5 h 10"/>
                  <a:gd name="T64" fmla="*/ 12 w 29"/>
                  <a:gd name="T65" fmla="*/ 5 h 10"/>
                  <a:gd name="T66" fmla="*/ 15 w 29"/>
                  <a:gd name="T67" fmla="*/ 6 h 10"/>
                  <a:gd name="T68" fmla="*/ 17 w 29"/>
                  <a:gd name="T69" fmla="*/ 6 h 10"/>
                  <a:gd name="T70" fmla="*/ 19 w 29"/>
                  <a:gd name="T71" fmla="*/ 7 h 10"/>
                  <a:gd name="T72" fmla="*/ 17 w 29"/>
                  <a:gd name="T73" fmla="*/ 7 h 10"/>
                  <a:gd name="T74" fmla="*/ 15 w 29"/>
                  <a:gd name="T75" fmla="*/ 6 h 10"/>
                  <a:gd name="T76" fmla="*/ 13 w 29"/>
                  <a:gd name="T77" fmla="*/ 6 h 10"/>
                  <a:gd name="T78" fmla="*/ 11 w 29"/>
                  <a:gd name="T79" fmla="*/ 6 h 10"/>
                  <a:gd name="T80" fmla="*/ 10 w 29"/>
                  <a:gd name="T81" fmla="*/ 7 h 10"/>
                  <a:gd name="T82" fmla="*/ 8 w 29"/>
                  <a:gd name="T83" fmla="*/ 8 h 10"/>
                  <a:gd name="T84" fmla="*/ 10 w 29"/>
                  <a:gd name="T85" fmla="*/ 8 h 10"/>
                  <a:gd name="T86" fmla="*/ 12 w 29"/>
                  <a:gd name="T87" fmla="*/ 8 h 10"/>
                  <a:gd name="T88" fmla="*/ 15 w 29"/>
                  <a:gd name="T89" fmla="*/ 8 h 10"/>
                  <a:gd name="T90" fmla="*/ 17 w 29"/>
                  <a:gd name="T91" fmla="*/ 8 h 10"/>
                  <a:gd name="T92" fmla="*/ 16 w 29"/>
                  <a:gd name="T93" fmla="*/ 8 h 10"/>
                  <a:gd name="T94" fmla="*/ 14 w 29"/>
                  <a:gd name="T95" fmla="*/ 8 h 10"/>
                  <a:gd name="T96" fmla="*/ 11 w 29"/>
                  <a:gd name="T97" fmla="*/ 9 h 10"/>
                  <a:gd name="T98" fmla="*/ 8 w 29"/>
                  <a:gd name="T99" fmla="*/ 10 h 10"/>
                  <a:gd name="T100" fmla="*/ 5 w 29"/>
                  <a:gd name="T101" fmla="*/ 9 h 10"/>
                  <a:gd name="T102" fmla="*/ 1 w 29"/>
                  <a:gd name="T103" fmla="*/ 9 h 10"/>
                  <a:gd name="T104" fmla="*/ 0 w 29"/>
                  <a:gd name="T105" fmla="*/ 9 h 1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9" h="10">
                    <a:moveTo>
                      <a:pt x="0" y="9"/>
                    </a:move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8" y="4"/>
                    </a:lnTo>
                    <a:lnTo>
                      <a:pt x="26" y="4"/>
                    </a:lnTo>
                    <a:lnTo>
                      <a:pt x="24" y="3"/>
                    </a:lnTo>
                    <a:lnTo>
                      <a:pt x="23" y="3"/>
                    </a:lnTo>
                    <a:lnTo>
                      <a:pt x="22" y="2"/>
                    </a:lnTo>
                    <a:lnTo>
                      <a:pt x="21" y="2"/>
                    </a:lnTo>
                    <a:lnTo>
                      <a:pt x="20" y="3"/>
                    </a:lnTo>
                    <a:lnTo>
                      <a:pt x="19" y="3"/>
                    </a:lnTo>
                    <a:lnTo>
                      <a:pt x="20" y="3"/>
                    </a:lnTo>
                    <a:lnTo>
                      <a:pt x="20" y="4"/>
                    </a:lnTo>
                    <a:lnTo>
                      <a:pt x="21" y="4"/>
                    </a:lnTo>
                    <a:lnTo>
                      <a:pt x="22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9" y="7"/>
                    </a:lnTo>
                    <a:lnTo>
                      <a:pt x="27" y="6"/>
                    </a:lnTo>
                    <a:lnTo>
                      <a:pt x="26" y="6"/>
                    </a:lnTo>
                    <a:lnTo>
                      <a:pt x="25" y="5"/>
                    </a:lnTo>
                    <a:lnTo>
                      <a:pt x="23" y="5"/>
                    </a:lnTo>
                    <a:lnTo>
                      <a:pt x="22" y="5"/>
                    </a:lnTo>
                    <a:lnTo>
                      <a:pt x="21" y="5"/>
                    </a:lnTo>
                    <a:lnTo>
                      <a:pt x="20" y="5"/>
                    </a:lnTo>
                    <a:lnTo>
                      <a:pt x="18" y="5"/>
                    </a:lnTo>
                    <a:lnTo>
                      <a:pt x="17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6" y="6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18" y="7"/>
                    </a:lnTo>
                    <a:lnTo>
                      <a:pt x="17" y="7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5" y="8"/>
                    </a:lnTo>
                    <a:lnTo>
                      <a:pt x="17" y="8"/>
                    </a:lnTo>
                    <a:lnTo>
                      <a:pt x="16" y="9"/>
                    </a:lnTo>
                    <a:lnTo>
                      <a:pt x="16" y="8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2" y="9"/>
                    </a:lnTo>
                    <a:lnTo>
                      <a:pt x="11" y="9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6" y="10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6" name="Freeform 443">
                <a:extLst>
                  <a:ext uri="{FF2B5EF4-FFF2-40B4-BE49-F238E27FC236}">
                    <a16:creationId xmlns:a16="http://schemas.microsoft.com/office/drawing/2014/main" id="{2A08AA1F-2665-40D7-9232-72FD92F0F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0" y="1219"/>
                <a:ext cx="3" cy="8"/>
              </a:xfrm>
              <a:custGeom>
                <a:avLst/>
                <a:gdLst>
                  <a:gd name="T0" fmla="*/ 1 w 3"/>
                  <a:gd name="T1" fmla="*/ 8 h 8"/>
                  <a:gd name="T2" fmla="*/ 1 w 3"/>
                  <a:gd name="T3" fmla="*/ 7 h 8"/>
                  <a:gd name="T4" fmla="*/ 1 w 3"/>
                  <a:gd name="T5" fmla="*/ 6 h 8"/>
                  <a:gd name="T6" fmla="*/ 1 w 3"/>
                  <a:gd name="T7" fmla="*/ 5 h 8"/>
                  <a:gd name="T8" fmla="*/ 0 w 3"/>
                  <a:gd name="T9" fmla="*/ 4 h 8"/>
                  <a:gd name="T10" fmla="*/ 1 w 3"/>
                  <a:gd name="T11" fmla="*/ 4 h 8"/>
                  <a:gd name="T12" fmla="*/ 2 w 3"/>
                  <a:gd name="T13" fmla="*/ 3 h 8"/>
                  <a:gd name="T14" fmla="*/ 2 w 3"/>
                  <a:gd name="T15" fmla="*/ 2 h 8"/>
                  <a:gd name="T16" fmla="*/ 3 w 3"/>
                  <a:gd name="T17" fmla="*/ 0 h 8"/>
                  <a:gd name="T18" fmla="*/ 2 w 3"/>
                  <a:gd name="T19" fmla="*/ 1 h 8"/>
                  <a:gd name="T20" fmla="*/ 1 w 3"/>
                  <a:gd name="T21" fmla="*/ 1 h 8"/>
                  <a:gd name="T22" fmla="*/ 1 w 3"/>
                  <a:gd name="T23" fmla="*/ 2 h 8"/>
                  <a:gd name="T24" fmla="*/ 0 w 3"/>
                  <a:gd name="T25" fmla="*/ 3 h 8"/>
                  <a:gd name="T26" fmla="*/ 0 w 3"/>
                  <a:gd name="T27" fmla="*/ 4 h 8"/>
                  <a:gd name="T28" fmla="*/ 0 w 3"/>
                  <a:gd name="T29" fmla="*/ 5 h 8"/>
                  <a:gd name="T30" fmla="*/ 0 w 3"/>
                  <a:gd name="T31" fmla="*/ 6 h 8"/>
                  <a:gd name="T32" fmla="*/ 1 w 3"/>
                  <a:gd name="T33" fmla="*/ 8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" h="8">
                    <a:moveTo>
                      <a:pt x="1" y="8"/>
                    </a:move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7" name="Freeform 444">
                <a:extLst>
                  <a:ext uri="{FF2B5EF4-FFF2-40B4-BE49-F238E27FC236}">
                    <a16:creationId xmlns:a16="http://schemas.microsoft.com/office/drawing/2014/main" id="{FD504013-D493-408A-B2ED-87B982CCB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5" y="1295"/>
                <a:ext cx="27" cy="15"/>
              </a:xfrm>
              <a:custGeom>
                <a:avLst/>
                <a:gdLst>
                  <a:gd name="T0" fmla="*/ 11 w 27"/>
                  <a:gd name="T1" fmla="*/ 0 h 15"/>
                  <a:gd name="T2" fmla="*/ 13 w 27"/>
                  <a:gd name="T3" fmla="*/ 1 h 15"/>
                  <a:gd name="T4" fmla="*/ 14 w 27"/>
                  <a:gd name="T5" fmla="*/ 2 h 15"/>
                  <a:gd name="T6" fmla="*/ 15 w 27"/>
                  <a:gd name="T7" fmla="*/ 2 h 15"/>
                  <a:gd name="T8" fmla="*/ 16 w 27"/>
                  <a:gd name="T9" fmla="*/ 3 h 15"/>
                  <a:gd name="T10" fmla="*/ 17 w 27"/>
                  <a:gd name="T11" fmla="*/ 4 h 15"/>
                  <a:gd name="T12" fmla="*/ 18 w 27"/>
                  <a:gd name="T13" fmla="*/ 4 h 15"/>
                  <a:gd name="T14" fmla="*/ 19 w 27"/>
                  <a:gd name="T15" fmla="*/ 4 h 15"/>
                  <a:gd name="T16" fmla="*/ 20 w 27"/>
                  <a:gd name="T17" fmla="*/ 3 h 15"/>
                  <a:gd name="T18" fmla="*/ 21 w 27"/>
                  <a:gd name="T19" fmla="*/ 3 h 15"/>
                  <a:gd name="T20" fmla="*/ 27 w 27"/>
                  <a:gd name="T21" fmla="*/ 13 h 15"/>
                  <a:gd name="T22" fmla="*/ 26 w 27"/>
                  <a:gd name="T23" fmla="*/ 13 h 15"/>
                  <a:gd name="T24" fmla="*/ 25 w 27"/>
                  <a:gd name="T25" fmla="*/ 14 h 15"/>
                  <a:gd name="T26" fmla="*/ 25 w 27"/>
                  <a:gd name="T27" fmla="*/ 14 h 15"/>
                  <a:gd name="T28" fmla="*/ 24 w 27"/>
                  <a:gd name="T29" fmla="*/ 15 h 15"/>
                  <a:gd name="T30" fmla="*/ 23 w 27"/>
                  <a:gd name="T31" fmla="*/ 15 h 15"/>
                  <a:gd name="T32" fmla="*/ 22 w 27"/>
                  <a:gd name="T33" fmla="*/ 15 h 15"/>
                  <a:gd name="T34" fmla="*/ 21 w 27"/>
                  <a:gd name="T35" fmla="*/ 15 h 15"/>
                  <a:gd name="T36" fmla="*/ 20 w 27"/>
                  <a:gd name="T37" fmla="*/ 15 h 15"/>
                  <a:gd name="T38" fmla="*/ 18 w 27"/>
                  <a:gd name="T39" fmla="*/ 15 h 15"/>
                  <a:gd name="T40" fmla="*/ 17 w 27"/>
                  <a:gd name="T41" fmla="*/ 15 h 15"/>
                  <a:gd name="T42" fmla="*/ 15 w 27"/>
                  <a:gd name="T43" fmla="*/ 14 h 15"/>
                  <a:gd name="T44" fmla="*/ 14 w 27"/>
                  <a:gd name="T45" fmla="*/ 14 h 15"/>
                  <a:gd name="T46" fmla="*/ 14 w 27"/>
                  <a:gd name="T47" fmla="*/ 14 h 15"/>
                  <a:gd name="T48" fmla="*/ 13 w 27"/>
                  <a:gd name="T49" fmla="*/ 14 h 15"/>
                  <a:gd name="T50" fmla="*/ 12 w 27"/>
                  <a:gd name="T51" fmla="*/ 14 h 15"/>
                  <a:gd name="T52" fmla="*/ 11 w 27"/>
                  <a:gd name="T53" fmla="*/ 14 h 15"/>
                  <a:gd name="T54" fmla="*/ 10 w 27"/>
                  <a:gd name="T55" fmla="*/ 14 h 15"/>
                  <a:gd name="T56" fmla="*/ 8 w 27"/>
                  <a:gd name="T57" fmla="*/ 14 h 15"/>
                  <a:gd name="T58" fmla="*/ 7 w 27"/>
                  <a:gd name="T59" fmla="*/ 14 h 15"/>
                  <a:gd name="T60" fmla="*/ 6 w 27"/>
                  <a:gd name="T61" fmla="*/ 14 h 15"/>
                  <a:gd name="T62" fmla="*/ 5 w 27"/>
                  <a:gd name="T63" fmla="*/ 14 h 15"/>
                  <a:gd name="T64" fmla="*/ 4 w 27"/>
                  <a:gd name="T65" fmla="*/ 14 h 15"/>
                  <a:gd name="T66" fmla="*/ 3 w 27"/>
                  <a:gd name="T67" fmla="*/ 14 h 15"/>
                  <a:gd name="T68" fmla="*/ 2 w 27"/>
                  <a:gd name="T69" fmla="*/ 14 h 15"/>
                  <a:gd name="T70" fmla="*/ 1 w 27"/>
                  <a:gd name="T71" fmla="*/ 13 h 15"/>
                  <a:gd name="T72" fmla="*/ 0 w 27"/>
                  <a:gd name="T73" fmla="*/ 13 h 15"/>
                  <a:gd name="T74" fmla="*/ 0 w 27"/>
                  <a:gd name="T75" fmla="*/ 12 h 15"/>
                  <a:gd name="T76" fmla="*/ 0 w 27"/>
                  <a:gd name="T77" fmla="*/ 10 h 15"/>
                  <a:gd name="T78" fmla="*/ 0 w 27"/>
                  <a:gd name="T79" fmla="*/ 9 h 15"/>
                  <a:gd name="T80" fmla="*/ 0 w 27"/>
                  <a:gd name="T81" fmla="*/ 8 h 15"/>
                  <a:gd name="T82" fmla="*/ 1 w 27"/>
                  <a:gd name="T83" fmla="*/ 8 h 15"/>
                  <a:gd name="T84" fmla="*/ 2 w 27"/>
                  <a:gd name="T85" fmla="*/ 7 h 15"/>
                  <a:gd name="T86" fmla="*/ 3 w 27"/>
                  <a:gd name="T87" fmla="*/ 8 h 15"/>
                  <a:gd name="T88" fmla="*/ 4 w 27"/>
                  <a:gd name="T89" fmla="*/ 8 h 15"/>
                  <a:gd name="T90" fmla="*/ 5 w 27"/>
                  <a:gd name="T91" fmla="*/ 7 h 15"/>
                  <a:gd name="T92" fmla="*/ 6 w 27"/>
                  <a:gd name="T93" fmla="*/ 8 h 15"/>
                  <a:gd name="T94" fmla="*/ 7 w 27"/>
                  <a:gd name="T95" fmla="*/ 8 h 15"/>
                  <a:gd name="T96" fmla="*/ 8 w 27"/>
                  <a:gd name="T97" fmla="*/ 8 h 15"/>
                  <a:gd name="T98" fmla="*/ 9 w 27"/>
                  <a:gd name="T99" fmla="*/ 7 h 15"/>
                  <a:gd name="T100" fmla="*/ 10 w 27"/>
                  <a:gd name="T101" fmla="*/ 7 h 15"/>
                  <a:gd name="T102" fmla="*/ 11 w 27"/>
                  <a:gd name="T103" fmla="*/ 6 h 15"/>
                  <a:gd name="T104" fmla="*/ 12 w 27"/>
                  <a:gd name="T105" fmla="*/ 6 h 15"/>
                  <a:gd name="T106" fmla="*/ 12 w 27"/>
                  <a:gd name="T107" fmla="*/ 5 h 15"/>
                  <a:gd name="T108" fmla="*/ 12 w 27"/>
                  <a:gd name="T109" fmla="*/ 3 h 15"/>
                  <a:gd name="T110" fmla="*/ 12 w 27"/>
                  <a:gd name="T111" fmla="*/ 2 h 15"/>
                  <a:gd name="T112" fmla="*/ 11 w 27"/>
                  <a:gd name="T113" fmla="*/ 0 h 1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7" h="15">
                    <a:moveTo>
                      <a:pt x="11" y="0"/>
                    </a:moveTo>
                    <a:lnTo>
                      <a:pt x="13" y="1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20" y="3"/>
                    </a:lnTo>
                    <a:lnTo>
                      <a:pt x="21" y="3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5" y="14"/>
                    </a:lnTo>
                    <a:lnTo>
                      <a:pt x="24" y="15"/>
                    </a:lnTo>
                    <a:lnTo>
                      <a:pt x="23" y="15"/>
                    </a:lnTo>
                    <a:lnTo>
                      <a:pt x="22" y="15"/>
                    </a:lnTo>
                    <a:lnTo>
                      <a:pt x="21" y="15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7" y="15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2" y="14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8" name="Freeform 445">
                <a:extLst>
                  <a:ext uri="{FF2B5EF4-FFF2-40B4-BE49-F238E27FC236}">
                    <a16:creationId xmlns:a16="http://schemas.microsoft.com/office/drawing/2014/main" id="{B9770C5D-3596-4499-816F-A89597812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5" y="1303"/>
                <a:ext cx="4" cy="6"/>
              </a:xfrm>
              <a:custGeom>
                <a:avLst/>
                <a:gdLst>
                  <a:gd name="T0" fmla="*/ 1 w 4"/>
                  <a:gd name="T1" fmla="*/ 0 h 6"/>
                  <a:gd name="T2" fmla="*/ 2 w 4"/>
                  <a:gd name="T3" fmla="*/ 0 h 6"/>
                  <a:gd name="T4" fmla="*/ 3 w 4"/>
                  <a:gd name="T5" fmla="*/ 0 h 6"/>
                  <a:gd name="T6" fmla="*/ 4 w 4"/>
                  <a:gd name="T7" fmla="*/ 0 h 6"/>
                  <a:gd name="T8" fmla="*/ 4 w 4"/>
                  <a:gd name="T9" fmla="*/ 1 h 6"/>
                  <a:gd name="T10" fmla="*/ 4 w 4"/>
                  <a:gd name="T11" fmla="*/ 1 h 6"/>
                  <a:gd name="T12" fmla="*/ 4 w 4"/>
                  <a:gd name="T13" fmla="*/ 3 h 6"/>
                  <a:gd name="T14" fmla="*/ 4 w 4"/>
                  <a:gd name="T15" fmla="*/ 4 h 6"/>
                  <a:gd name="T16" fmla="*/ 4 w 4"/>
                  <a:gd name="T17" fmla="*/ 5 h 6"/>
                  <a:gd name="T18" fmla="*/ 4 w 4"/>
                  <a:gd name="T19" fmla="*/ 5 h 6"/>
                  <a:gd name="T20" fmla="*/ 3 w 4"/>
                  <a:gd name="T21" fmla="*/ 6 h 6"/>
                  <a:gd name="T22" fmla="*/ 3 w 4"/>
                  <a:gd name="T23" fmla="*/ 5 h 6"/>
                  <a:gd name="T24" fmla="*/ 2 w 4"/>
                  <a:gd name="T25" fmla="*/ 5 h 6"/>
                  <a:gd name="T26" fmla="*/ 1 w 4"/>
                  <a:gd name="T27" fmla="*/ 5 h 6"/>
                  <a:gd name="T28" fmla="*/ 0 w 4"/>
                  <a:gd name="T29" fmla="*/ 4 h 6"/>
                  <a:gd name="T30" fmla="*/ 0 w 4"/>
                  <a:gd name="T31" fmla="*/ 3 h 6"/>
                  <a:gd name="T32" fmla="*/ 0 w 4"/>
                  <a:gd name="T33" fmla="*/ 2 h 6"/>
                  <a:gd name="T34" fmla="*/ 0 w 4"/>
                  <a:gd name="T35" fmla="*/ 1 h 6"/>
                  <a:gd name="T36" fmla="*/ 0 w 4"/>
                  <a:gd name="T37" fmla="*/ 0 h 6"/>
                  <a:gd name="T38" fmla="*/ 1 w 4"/>
                  <a:gd name="T39" fmla="*/ 0 h 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" h="6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09" name="Freeform 446">
                <a:extLst>
                  <a:ext uri="{FF2B5EF4-FFF2-40B4-BE49-F238E27FC236}">
                    <a16:creationId xmlns:a16="http://schemas.microsoft.com/office/drawing/2014/main" id="{5FCB760F-AA4E-4240-B754-801424A43F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29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0 w 11"/>
                  <a:gd name="T3" fmla="*/ 11 h 11"/>
                  <a:gd name="T4" fmla="*/ 0 w 11"/>
                  <a:gd name="T5" fmla="*/ 9 h 11"/>
                  <a:gd name="T6" fmla="*/ 1 w 11"/>
                  <a:gd name="T7" fmla="*/ 8 h 11"/>
                  <a:gd name="T8" fmla="*/ 1 w 11"/>
                  <a:gd name="T9" fmla="*/ 8 h 11"/>
                  <a:gd name="T10" fmla="*/ 1 w 11"/>
                  <a:gd name="T11" fmla="*/ 8 h 11"/>
                  <a:gd name="T12" fmla="*/ 2 w 11"/>
                  <a:gd name="T13" fmla="*/ 8 h 11"/>
                  <a:gd name="T14" fmla="*/ 3 w 11"/>
                  <a:gd name="T15" fmla="*/ 8 h 11"/>
                  <a:gd name="T16" fmla="*/ 3 w 11"/>
                  <a:gd name="T17" fmla="*/ 8 h 11"/>
                  <a:gd name="T18" fmla="*/ 4 w 11"/>
                  <a:gd name="T19" fmla="*/ 7 h 11"/>
                  <a:gd name="T20" fmla="*/ 5 w 11"/>
                  <a:gd name="T21" fmla="*/ 7 h 11"/>
                  <a:gd name="T22" fmla="*/ 6 w 11"/>
                  <a:gd name="T23" fmla="*/ 7 h 11"/>
                  <a:gd name="T24" fmla="*/ 7 w 11"/>
                  <a:gd name="T25" fmla="*/ 6 h 11"/>
                  <a:gd name="T26" fmla="*/ 8 w 11"/>
                  <a:gd name="T27" fmla="*/ 6 h 11"/>
                  <a:gd name="T28" fmla="*/ 8 w 11"/>
                  <a:gd name="T29" fmla="*/ 5 h 11"/>
                  <a:gd name="T30" fmla="*/ 8 w 11"/>
                  <a:gd name="T31" fmla="*/ 4 h 11"/>
                  <a:gd name="T32" fmla="*/ 8 w 11"/>
                  <a:gd name="T33" fmla="*/ 3 h 11"/>
                  <a:gd name="T34" fmla="*/ 8 w 11"/>
                  <a:gd name="T35" fmla="*/ 2 h 11"/>
                  <a:gd name="T36" fmla="*/ 7 w 11"/>
                  <a:gd name="T37" fmla="*/ 0 h 11"/>
                  <a:gd name="T38" fmla="*/ 8 w 11"/>
                  <a:gd name="T39" fmla="*/ 1 h 11"/>
                  <a:gd name="T40" fmla="*/ 8 w 11"/>
                  <a:gd name="T41" fmla="*/ 2 h 11"/>
                  <a:gd name="T42" fmla="*/ 8 w 11"/>
                  <a:gd name="T43" fmla="*/ 3 h 11"/>
                  <a:gd name="T44" fmla="*/ 9 w 11"/>
                  <a:gd name="T45" fmla="*/ 5 h 11"/>
                  <a:gd name="T46" fmla="*/ 10 w 11"/>
                  <a:gd name="T47" fmla="*/ 5 h 11"/>
                  <a:gd name="T48" fmla="*/ 11 w 11"/>
                  <a:gd name="T49" fmla="*/ 6 h 11"/>
                  <a:gd name="T50" fmla="*/ 10 w 11"/>
                  <a:gd name="T51" fmla="*/ 6 h 11"/>
                  <a:gd name="T52" fmla="*/ 9 w 11"/>
                  <a:gd name="T53" fmla="*/ 6 h 11"/>
                  <a:gd name="T54" fmla="*/ 8 w 11"/>
                  <a:gd name="T55" fmla="*/ 6 h 11"/>
                  <a:gd name="T56" fmla="*/ 7 w 11"/>
                  <a:gd name="T57" fmla="*/ 7 h 11"/>
                  <a:gd name="T58" fmla="*/ 7 w 11"/>
                  <a:gd name="T59" fmla="*/ 7 h 11"/>
                  <a:gd name="T60" fmla="*/ 8 w 11"/>
                  <a:gd name="T61" fmla="*/ 8 h 11"/>
                  <a:gd name="T62" fmla="*/ 8 w 11"/>
                  <a:gd name="T63" fmla="*/ 8 h 11"/>
                  <a:gd name="T64" fmla="*/ 8 w 11"/>
                  <a:gd name="T65" fmla="*/ 9 h 11"/>
                  <a:gd name="T66" fmla="*/ 8 w 11"/>
                  <a:gd name="T67" fmla="*/ 9 h 11"/>
                  <a:gd name="T68" fmla="*/ 7 w 11"/>
                  <a:gd name="T69" fmla="*/ 8 h 11"/>
                  <a:gd name="T70" fmla="*/ 7 w 11"/>
                  <a:gd name="T71" fmla="*/ 8 h 11"/>
                  <a:gd name="T72" fmla="*/ 6 w 11"/>
                  <a:gd name="T73" fmla="*/ 8 h 11"/>
                  <a:gd name="T74" fmla="*/ 6 w 11"/>
                  <a:gd name="T75" fmla="*/ 8 h 11"/>
                  <a:gd name="T76" fmla="*/ 5 w 11"/>
                  <a:gd name="T77" fmla="*/ 8 h 11"/>
                  <a:gd name="T78" fmla="*/ 4 w 11"/>
                  <a:gd name="T79" fmla="*/ 8 h 11"/>
                  <a:gd name="T80" fmla="*/ 3 w 11"/>
                  <a:gd name="T81" fmla="*/ 8 h 11"/>
                  <a:gd name="T82" fmla="*/ 3 w 11"/>
                  <a:gd name="T83" fmla="*/ 8 h 11"/>
                  <a:gd name="T84" fmla="*/ 2 w 11"/>
                  <a:gd name="T85" fmla="*/ 8 h 11"/>
                  <a:gd name="T86" fmla="*/ 1 w 11"/>
                  <a:gd name="T87" fmla="*/ 8 h 11"/>
                  <a:gd name="T88" fmla="*/ 1 w 11"/>
                  <a:gd name="T89" fmla="*/ 9 h 11"/>
                  <a:gd name="T90" fmla="*/ 1 w 11"/>
                  <a:gd name="T91" fmla="*/ 10 h 11"/>
                  <a:gd name="T92" fmla="*/ 0 w 11"/>
                  <a:gd name="T93" fmla="*/ 11 h 11"/>
                  <a:gd name="T94" fmla="*/ 0 w 11"/>
                  <a:gd name="T95" fmla="*/ 11 h 1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0" y="1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7" y="8"/>
                    </a:lnTo>
                    <a:lnTo>
                      <a:pt x="6" y="8"/>
                    </a:lnTo>
                    <a:lnTo>
                      <a:pt x="5" y="8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0" name="Freeform 447">
                <a:extLst>
                  <a:ext uri="{FF2B5EF4-FFF2-40B4-BE49-F238E27FC236}">
                    <a16:creationId xmlns:a16="http://schemas.microsoft.com/office/drawing/2014/main" id="{55C4C275-2686-4073-A82A-02C4604D3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3" y="1306"/>
                <a:ext cx="11" cy="4"/>
              </a:xfrm>
              <a:custGeom>
                <a:avLst/>
                <a:gdLst>
                  <a:gd name="T0" fmla="*/ 0 w 11"/>
                  <a:gd name="T1" fmla="*/ 1 h 4"/>
                  <a:gd name="T2" fmla="*/ 0 w 11"/>
                  <a:gd name="T3" fmla="*/ 2 h 4"/>
                  <a:gd name="T4" fmla="*/ 0 w 11"/>
                  <a:gd name="T5" fmla="*/ 3 h 4"/>
                  <a:gd name="T6" fmla="*/ 0 w 11"/>
                  <a:gd name="T7" fmla="*/ 3 h 4"/>
                  <a:gd name="T8" fmla="*/ 1 w 11"/>
                  <a:gd name="T9" fmla="*/ 3 h 4"/>
                  <a:gd name="T10" fmla="*/ 2 w 11"/>
                  <a:gd name="T11" fmla="*/ 3 h 4"/>
                  <a:gd name="T12" fmla="*/ 3 w 11"/>
                  <a:gd name="T13" fmla="*/ 3 h 4"/>
                  <a:gd name="T14" fmla="*/ 4 w 11"/>
                  <a:gd name="T15" fmla="*/ 3 h 4"/>
                  <a:gd name="T16" fmla="*/ 5 w 11"/>
                  <a:gd name="T17" fmla="*/ 3 h 4"/>
                  <a:gd name="T18" fmla="*/ 5 w 11"/>
                  <a:gd name="T19" fmla="*/ 3 h 4"/>
                  <a:gd name="T20" fmla="*/ 6 w 11"/>
                  <a:gd name="T21" fmla="*/ 3 h 4"/>
                  <a:gd name="T22" fmla="*/ 7 w 11"/>
                  <a:gd name="T23" fmla="*/ 3 h 4"/>
                  <a:gd name="T24" fmla="*/ 8 w 11"/>
                  <a:gd name="T25" fmla="*/ 4 h 4"/>
                  <a:gd name="T26" fmla="*/ 9 w 11"/>
                  <a:gd name="T27" fmla="*/ 4 h 4"/>
                  <a:gd name="T28" fmla="*/ 10 w 11"/>
                  <a:gd name="T29" fmla="*/ 4 h 4"/>
                  <a:gd name="T30" fmla="*/ 11 w 11"/>
                  <a:gd name="T31" fmla="*/ 4 h 4"/>
                  <a:gd name="T32" fmla="*/ 10 w 11"/>
                  <a:gd name="T33" fmla="*/ 3 h 4"/>
                  <a:gd name="T34" fmla="*/ 10 w 11"/>
                  <a:gd name="T35" fmla="*/ 3 h 4"/>
                  <a:gd name="T36" fmla="*/ 9 w 11"/>
                  <a:gd name="T37" fmla="*/ 3 h 4"/>
                  <a:gd name="T38" fmla="*/ 8 w 11"/>
                  <a:gd name="T39" fmla="*/ 3 h 4"/>
                  <a:gd name="T40" fmla="*/ 7 w 11"/>
                  <a:gd name="T41" fmla="*/ 2 h 4"/>
                  <a:gd name="T42" fmla="*/ 7 w 11"/>
                  <a:gd name="T43" fmla="*/ 2 h 4"/>
                  <a:gd name="T44" fmla="*/ 6 w 11"/>
                  <a:gd name="T45" fmla="*/ 2 h 4"/>
                  <a:gd name="T46" fmla="*/ 6 w 11"/>
                  <a:gd name="T47" fmla="*/ 2 h 4"/>
                  <a:gd name="T48" fmla="*/ 5 w 11"/>
                  <a:gd name="T49" fmla="*/ 2 h 4"/>
                  <a:gd name="T50" fmla="*/ 4 w 11"/>
                  <a:gd name="T51" fmla="*/ 2 h 4"/>
                  <a:gd name="T52" fmla="*/ 4 w 11"/>
                  <a:gd name="T53" fmla="*/ 2 h 4"/>
                  <a:gd name="T54" fmla="*/ 4 w 11"/>
                  <a:gd name="T55" fmla="*/ 1 h 4"/>
                  <a:gd name="T56" fmla="*/ 4 w 11"/>
                  <a:gd name="T57" fmla="*/ 0 h 4"/>
                  <a:gd name="T58" fmla="*/ 4 w 11"/>
                  <a:gd name="T59" fmla="*/ 0 h 4"/>
                  <a:gd name="T60" fmla="*/ 4 w 11"/>
                  <a:gd name="T61" fmla="*/ 1 h 4"/>
                  <a:gd name="T62" fmla="*/ 4 w 11"/>
                  <a:gd name="T63" fmla="*/ 2 h 4"/>
                  <a:gd name="T64" fmla="*/ 3 w 11"/>
                  <a:gd name="T65" fmla="*/ 2 h 4"/>
                  <a:gd name="T66" fmla="*/ 3 w 11"/>
                  <a:gd name="T67" fmla="*/ 3 h 4"/>
                  <a:gd name="T68" fmla="*/ 2 w 11"/>
                  <a:gd name="T69" fmla="*/ 3 h 4"/>
                  <a:gd name="T70" fmla="*/ 1 w 11"/>
                  <a:gd name="T71" fmla="*/ 3 h 4"/>
                  <a:gd name="T72" fmla="*/ 0 w 11"/>
                  <a:gd name="T73" fmla="*/ 2 h 4"/>
                  <a:gd name="T74" fmla="*/ 0 w 11"/>
                  <a:gd name="T75" fmla="*/ 2 h 4"/>
                  <a:gd name="T76" fmla="*/ 0 w 11"/>
                  <a:gd name="T77" fmla="*/ 1 h 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1" h="4">
                    <a:moveTo>
                      <a:pt x="0" y="1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1" name="Freeform 448">
                <a:extLst>
                  <a:ext uri="{FF2B5EF4-FFF2-40B4-BE49-F238E27FC236}">
                    <a16:creationId xmlns:a16="http://schemas.microsoft.com/office/drawing/2014/main" id="{D27977EC-71A4-4B5A-977A-F7A2E5CEA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1296"/>
                <a:ext cx="14" cy="12"/>
              </a:xfrm>
              <a:custGeom>
                <a:avLst/>
                <a:gdLst>
                  <a:gd name="T0" fmla="*/ 0 w 14"/>
                  <a:gd name="T1" fmla="*/ 0 h 12"/>
                  <a:gd name="T2" fmla="*/ 2 w 14"/>
                  <a:gd name="T3" fmla="*/ 1 h 12"/>
                  <a:gd name="T4" fmla="*/ 2 w 14"/>
                  <a:gd name="T5" fmla="*/ 1 h 12"/>
                  <a:gd name="T6" fmla="*/ 3 w 14"/>
                  <a:gd name="T7" fmla="*/ 2 h 12"/>
                  <a:gd name="T8" fmla="*/ 4 w 14"/>
                  <a:gd name="T9" fmla="*/ 3 h 12"/>
                  <a:gd name="T10" fmla="*/ 5 w 14"/>
                  <a:gd name="T11" fmla="*/ 3 h 12"/>
                  <a:gd name="T12" fmla="*/ 7 w 14"/>
                  <a:gd name="T13" fmla="*/ 2 h 12"/>
                  <a:gd name="T14" fmla="*/ 8 w 14"/>
                  <a:gd name="T15" fmla="*/ 3 h 12"/>
                  <a:gd name="T16" fmla="*/ 12 w 14"/>
                  <a:gd name="T17" fmla="*/ 9 h 12"/>
                  <a:gd name="T18" fmla="*/ 14 w 14"/>
                  <a:gd name="T19" fmla="*/ 12 h 12"/>
                  <a:gd name="T20" fmla="*/ 13 w 14"/>
                  <a:gd name="T21" fmla="*/ 12 h 12"/>
                  <a:gd name="T22" fmla="*/ 12 w 14"/>
                  <a:gd name="T23" fmla="*/ 11 h 12"/>
                  <a:gd name="T24" fmla="*/ 11 w 14"/>
                  <a:gd name="T25" fmla="*/ 10 h 12"/>
                  <a:gd name="T26" fmla="*/ 10 w 14"/>
                  <a:gd name="T27" fmla="*/ 9 h 12"/>
                  <a:gd name="T28" fmla="*/ 10 w 14"/>
                  <a:gd name="T29" fmla="*/ 8 h 12"/>
                  <a:gd name="T30" fmla="*/ 9 w 14"/>
                  <a:gd name="T31" fmla="*/ 7 h 12"/>
                  <a:gd name="T32" fmla="*/ 9 w 14"/>
                  <a:gd name="T33" fmla="*/ 5 h 12"/>
                  <a:gd name="T34" fmla="*/ 8 w 14"/>
                  <a:gd name="T35" fmla="*/ 4 h 12"/>
                  <a:gd name="T36" fmla="*/ 7 w 14"/>
                  <a:gd name="T37" fmla="*/ 4 h 12"/>
                  <a:gd name="T38" fmla="*/ 6 w 14"/>
                  <a:gd name="T39" fmla="*/ 4 h 12"/>
                  <a:gd name="T40" fmla="*/ 6 w 14"/>
                  <a:gd name="T41" fmla="*/ 4 h 12"/>
                  <a:gd name="T42" fmla="*/ 5 w 14"/>
                  <a:gd name="T43" fmla="*/ 4 h 12"/>
                  <a:gd name="T44" fmla="*/ 5 w 14"/>
                  <a:gd name="T45" fmla="*/ 5 h 12"/>
                  <a:gd name="T46" fmla="*/ 4 w 14"/>
                  <a:gd name="T47" fmla="*/ 5 h 12"/>
                  <a:gd name="T48" fmla="*/ 3 w 14"/>
                  <a:gd name="T49" fmla="*/ 4 h 12"/>
                  <a:gd name="T50" fmla="*/ 3 w 14"/>
                  <a:gd name="T51" fmla="*/ 3 h 12"/>
                  <a:gd name="T52" fmla="*/ 2 w 14"/>
                  <a:gd name="T53" fmla="*/ 2 h 12"/>
                  <a:gd name="T54" fmla="*/ 1 w 14"/>
                  <a:gd name="T55" fmla="*/ 1 h 12"/>
                  <a:gd name="T56" fmla="*/ 0 w 14"/>
                  <a:gd name="T57" fmla="*/ 0 h 1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4" h="12">
                    <a:moveTo>
                      <a:pt x="0" y="0"/>
                    </a:moveTo>
                    <a:lnTo>
                      <a:pt x="2" y="1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2" y="9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9" y="7"/>
                    </a:lnTo>
                    <a:lnTo>
                      <a:pt x="9" y="5"/>
                    </a:lnTo>
                    <a:lnTo>
                      <a:pt x="8" y="4"/>
                    </a:lnTo>
                    <a:lnTo>
                      <a:pt x="7" y="4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2" name="Freeform 449">
                <a:extLst>
                  <a:ext uri="{FF2B5EF4-FFF2-40B4-BE49-F238E27FC236}">
                    <a16:creationId xmlns:a16="http://schemas.microsoft.com/office/drawing/2014/main" id="{82E27A87-AE12-4D5F-BE1E-4C1029B7B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" y="1258"/>
                <a:ext cx="172" cy="95"/>
              </a:xfrm>
              <a:custGeom>
                <a:avLst/>
                <a:gdLst>
                  <a:gd name="T0" fmla="*/ 1 w 172"/>
                  <a:gd name="T1" fmla="*/ 42 h 95"/>
                  <a:gd name="T2" fmla="*/ 3 w 172"/>
                  <a:gd name="T3" fmla="*/ 45 h 95"/>
                  <a:gd name="T4" fmla="*/ 5 w 172"/>
                  <a:gd name="T5" fmla="*/ 48 h 95"/>
                  <a:gd name="T6" fmla="*/ 7 w 172"/>
                  <a:gd name="T7" fmla="*/ 51 h 95"/>
                  <a:gd name="T8" fmla="*/ 23 w 172"/>
                  <a:gd name="T9" fmla="*/ 51 h 95"/>
                  <a:gd name="T10" fmla="*/ 52 w 172"/>
                  <a:gd name="T11" fmla="*/ 58 h 95"/>
                  <a:gd name="T12" fmla="*/ 67 w 172"/>
                  <a:gd name="T13" fmla="*/ 63 h 95"/>
                  <a:gd name="T14" fmla="*/ 69 w 172"/>
                  <a:gd name="T15" fmla="*/ 67 h 95"/>
                  <a:gd name="T16" fmla="*/ 71 w 172"/>
                  <a:gd name="T17" fmla="*/ 72 h 95"/>
                  <a:gd name="T18" fmla="*/ 73 w 172"/>
                  <a:gd name="T19" fmla="*/ 77 h 95"/>
                  <a:gd name="T20" fmla="*/ 75 w 172"/>
                  <a:gd name="T21" fmla="*/ 82 h 95"/>
                  <a:gd name="T22" fmla="*/ 77 w 172"/>
                  <a:gd name="T23" fmla="*/ 87 h 95"/>
                  <a:gd name="T24" fmla="*/ 78 w 172"/>
                  <a:gd name="T25" fmla="*/ 95 h 95"/>
                  <a:gd name="T26" fmla="*/ 151 w 172"/>
                  <a:gd name="T27" fmla="*/ 45 h 95"/>
                  <a:gd name="T28" fmla="*/ 142 w 172"/>
                  <a:gd name="T29" fmla="*/ 25 h 95"/>
                  <a:gd name="T30" fmla="*/ 139 w 172"/>
                  <a:gd name="T31" fmla="*/ 22 h 95"/>
                  <a:gd name="T32" fmla="*/ 138 w 172"/>
                  <a:gd name="T33" fmla="*/ 20 h 95"/>
                  <a:gd name="T34" fmla="*/ 135 w 172"/>
                  <a:gd name="T35" fmla="*/ 17 h 95"/>
                  <a:gd name="T36" fmla="*/ 133 w 172"/>
                  <a:gd name="T37" fmla="*/ 14 h 95"/>
                  <a:gd name="T38" fmla="*/ 124 w 172"/>
                  <a:gd name="T39" fmla="*/ 10 h 95"/>
                  <a:gd name="T40" fmla="*/ 92 w 172"/>
                  <a:gd name="T41" fmla="*/ 22 h 95"/>
                  <a:gd name="T42" fmla="*/ 73 w 172"/>
                  <a:gd name="T43" fmla="*/ 14 h 95"/>
                  <a:gd name="T44" fmla="*/ 70 w 172"/>
                  <a:gd name="T45" fmla="*/ 14 h 95"/>
                  <a:gd name="T46" fmla="*/ 67 w 172"/>
                  <a:gd name="T47" fmla="*/ 15 h 95"/>
                  <a:gd name="T48" fmla="*/ 65 w 172"/>
                  <a:gd name="T49" fmla="*/ 18 h 95"/>
                  <a:gd name="T50" fmla="*/ 63 w 172"/>
                  <a:gd name="T51" fmla="*/ 18 h 95"/>
                  <a:gd name="T52" fmla="*/ 61 w 172"/>
                  <a:gd name="T53" fmla="*/ 19 h 95"/>
                  <a:gd name="T54" fmla="*/ 59 w 172"/>
                  <a:gd name="T55" fmla="*/ 20 h 95"/>
                  <a:gd name="T56" fmla="*/ 57 w 172"/>
                  <a:gd name="T57" fmla="*/ 20 h 95"/>
                  <a:gd name="T58" fmla="*/ 54 w 172"/>
                  <a:gd name="T59" fmla="*/ 22 h 95"/>
                  <a:gd name="T60" fmla="*/ 51 w 172"/>
                  <a:gd name="T61" fmla="*/ 24 h 95"/>
                  <a:gd name="T62" fmla="*/ 49 w 172"/>
                  <a:gd name="T63" fmla="*/ 25 h 95"/>
                  <a:gd name="T64" fmla="*/ 45 w 172"/>
                  <a:gd name="T65" fmla="*/ 27 h 95"/>
                  <a:gd name="T66" fmla="*/ 43 w 172"/>
                  <a:gd name="T67" fmla="*/ 26 h 95"/>
                  <a:gd name="T68" fmla="*/ 40 w 172"/>
                  <a:gd name="T69" fmla="*/ 27 h 95"/>
                  <a:gd name="T70" fmla="*/ 37 w 172"/>
                  <a:gd name="T71" fmla="*/ 27 h 95"/>
                  <a:gd name="T72" fmla="*/ 35 w 172"/>
                  <a:gd name="T73" fmla="*/ 27 h 95"/>
                  <a:gd name="T74" fmla="*/ 32 w 172"/>
                  <a:gd name="T75" fmla="*/ 28 h 95"/>
                  <a:gd name="T76" fmla="*/ 30 w 172"/>
                  <a:gd name="T77" fmla="*/ 29 h 95"/>
                  <a:gd name="T78" fmla="*/ 28 w 172"/>
                  <a:gd name="T79" fmla="*/ 30 h 95"/>
                  <a:gd name="T80" fmla="*/ 25 w 172"/>
                  <a:gd name="T81" fmla="*/ 30 h 95"/>
                  <a:gd name="T82" fmla="*/ 22 w 172"/>
                  <a:gd name="T83" fmla="*/ 29 h 95"/>
                  <a:gd name="T84" fmla="*/ 19 w 172"/>
                  <a:gd name="T85" fmla="*/ 28 h 95"/>
                  <a:gd name="T86" fmla="*/ 17 w 172"/>
                  <a:gd name="T87" fmla="*/ 30 h 95"/>
                  <a:gd name="T88" fmla="*/ 14 w 172"/>
                  <a:gd name="T89" fmla="*/ 32 h 95"/>
                  <a:gd name="T90" fmla="*/ 11 w 172"/>
                  <a:gd name="T91" fmla="*/ 33 h 95"/>
                  <a:gd name="T92" fmla="*/ 9 w 172"/>
                  <a:gd name="T93" fmla="*/ 35 h 95"/>
                  <a:gd name="T94" fmla="*/ 7 w 172"/>
                  <a:gd name="T95" fmla="*/ 37 h 95"/>
                  <a:gd name="T96" fmla="*/ 6 w 172"/>
                  <a:gd name="T97" fmla="*/ 37 h 95"/>
                  <a:gd name="T98" fmla="*/ 4 w 172"/>
                  <a:gd name="T99" fmla="*/ 39 h 95"/>
                  <a:gd name="T100" fmla="*/ 1 w 172"/>
                  <a:gd name="T101" fmla="*/ 39 h 95"/>
                  <a:gd name="T102" fmla="*/ 0 w 172"/>
                  <a:gd name="T103" fmla="*/ 40 h 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72" h="95">
                    <a:moveTo>
                      <a:pt x="0" y="40"/>
                    </a:moveTo>
                    <a:lnTo>
                      <a:pt x="0" y="41"/>
                    </a:lnTo>
                    <a:lnTo>
                      <a:pt x="1" y="42"/>
                    </a:lnTo>
                    <a:lnTo>
                      <a:pt x="2" y="43"/>
                    </a:lnTo>
                    <a:lnTo>
                      <a:pt x="2" y="44"/>
                    </a:lnTo>
                    <a:lnTo>
                      <a:pt x="3" y="45"/>
                    </a:lnTo>
                    <a:lnTo>
                      <a:pt x="4" y="46"/>
                    </a:lnTo>
                    <a:lnTo>
                      <a:pt x="5" y="47"/>
                    </a:lnTo>
                    <a:lnTo>
                      <a:pt x="5" y="48"/>
                    </a:lnTo>
                    <a:lnTo>
                      <a:pt x="6" y="49"/>
                    </a:lnTo>
                    <a:lnTo>
                      <a:pt x="6" y="50"/>
                    </a:lnTo>
                    <a:lnTo>
                      <a:pt x="7" y="51"/>
                    </a:lnTo>
                    <a:lnTo>
                      <a:pt x="12" y="51"/>
                    </a:lnTo>
                    <a:lnTo>
                      <a:pt x="23" y="51"/>
                    </a:lnTo>
                    <a:lnTo>
                      <a:pt x="33" y="51"/>
                    </a:lnTo>
                    <a:lnTo>
                      <a:pt x="45" y="51"/>
                    </a:lnTo>
                    <a:lnTo>
                      <a:pt x="52" y="58"/>
                    </a:lnTo>
                    <a:lnTo>
                      <a:pt x="60" y="59"/>
                    </a:lnTo>
                    <a:lnTo>
                      <a:pt x="66" y="61"/>
                    </a:lnTo>
                    <a:lnTo>
                      <a:pt x="67" y="63"/>
                    </a:lnTo>
                    <a:lnTo>
                      <a:pt x="68" y="64"/>
                    </a:lnTo>
                    <a:lnTo>
                      <a:pt x="68" y="66"/>
                    </a:lnTo>
                    <a:lnTo>
                      <a:pt x="69" y="67"/>
                    </a:lnTo>
                    <a:lnTo>
                      <a:pt x="70" y="69"/>
                    </a:lnTo>
                    <a:lnTo>
                      <a:pt x="71" y="70"/>
                    </a:lnTo>
                    <a:lnTo>
                      <a:pt x="71" y="72"/>
                    </a:lnTo>
                    <a:lnTo>
                      <a:pt x="71" y="74"/>
                    </a:lnTo>
                    <a:lnTo>
                      <a:pt x="72" y="75"/>
                    </a:lnTo>
                    <a:lnTo>
                      <a:pt x="73" y="77"/>
                    </a:lnTo>
                    <a:lnTo>
                      <a:pt x="73" y="79"/>
                    </a:lnTo>
                    <a:lnTo>
                      <a:pt x="74" y="81"/>
                    </a:lnTo>
                    <a:lnTo>
                      <a:pt x="75" y="82"/>
                    </a:lnTo>
                    <a:lnTo>
                      <a:pt x="75" y="84"/>
                    </a:lnTo>
                    <a:lnTo>
                      <a:pt x="76" y="85"/>
                    </a:lnTo>
                    <a:lnTo>
                      <a:pt x="77" y="87"/>
                    </a:lnTo>
                    <a:lnTo>
                      <a:pt x="77" y="89"/>
                    </a:lnTo>
                    <a:lnTo>
                      <a:pt x="78" y="92"/>
                    </a:lnTo>
                    <a:lnTo>
                      <a:pt x="78" y="95"/>
                    </a:lnTo>
                    <a:lnTo>
                      <a:pt x="172" y="95"/>
                    </a:lnTo>
                    <a:lnTo>
                      <a:pt x="166" y="76"/>
                    </a:lnTo>
                    <a:lnTo>
                      <a:pt x="151" y="45"/>
                    </a:lnTo>
                    <a:lnTo>
                      <a:pt x="145" y="30"/>
                    </a:lnTo>
                    <a:lnTo>
                      <a:pt x="143" y="26"/>
                    </a:lnTo>
                    <a:lnTo>
                      <a:pt x="142" y="25"/>
                    </a:lnTo>
                    <a:lnTo>
                      <a:pt x="141" y="24"/>
                    </a:lnTo>
                    <a:lnTo>
                      <a:pt x="140" y="23"/>
                    </a:lnTo>
                    <a:lnTo>
                      <a:pt x="139" y="22"/>
                    </a:lnTo>
                    <a:lnTo>
                      <a:pt x="139" y="21"/>
                    </a:lnTo>
                    <a:lnTo>
                      <a:pt x="138" y="20"/>
                    </a:lnTo>
                    <a:lnTo>
                      <a:pt x="137" y="19"/>
                    </a:lnTo>
                    <a:lnTo>
                      <a:pt x="136" y="18"/>
                    </a:lnTo>
                    <a:lnTo>
                      <a:pt x="135" y="17"/>
                    </a:lnTo>
                    <a:lnTo>
                      <a:pt x="134" y="15"/>
                    </a:lnTo>
                    <a:lnTo>
                      <a:pt x="133" y="14"/>
                    </a:lnTo>
                    <a:lnTo>
                      <a:pt x="132" y="14"/>
                    </a:lnTo>
                    <a:lnTo>
                      <a:pt x="131" y="13"/>
                    </a:lnTo>
                    <a:lnTo>
                      <a:pt x="124" y="10"/>
                    </a:lnTo>
                    <a:lnTo>
                      <a:pt x="114" y="6"/>
                    </a:lnTo>
                    <a:lnTo>
                      <a:pt x="107" y="0"/>
                    </a:lnTo>
                    <a:lnTo>
                      <a:pt x="92" y="22"/>
                    </a:lnTo>
                    <a:lnTo>
                      <a:pt x="86" y="22"/>
                    </a:lnTo>
                    <a:lnTo>
                      <a:pt x="77" y="13"/>
                    </a:lnTo>
                    <a:lnTo>
                      <a:pt x="73" y="14"/>
                    </a:lnTo>
                    <a:lnTo>
                      <a:pt x="72" y="13"/>
                    </a:lnTo>
                    <a:lnTo>
                      <a:pt x="71" y="14"/>
                    </a:lnTo>
                    <a:lnTo>
                      <a:pt x="70" y="14"/>
                    </a:lnTo>
                    <a:lnTo>
                      <a:pt x="69" y="15"/>
                    </a:lnTo>
                    <a:lnTo>
                      <a:pt x="68" y="15"/>
                    </a:lnTo>
                    <a:lnTo>
                      <a:pt x="67" y="15"/>
                    </a:lnTo>
                    <a:lnTo>
                      <a:pt x="66" y="16"/>
                    </a:lnTo>
                    <a:lnTo>
                      <a:pt x="66" y="17"/>
                    </a:lnTo>
                    <a:lnTo>
                      <a:pt x="65" y="18"/>
                    </a:lnTo>
                    <a:lnTo>
                      <a:pt x="64" y="18"/>
                    </a:lnTo>
                    <a:lnTo>
                      <a:pt x="64" y="17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1" y="19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8" y="20"/>
                    </a:lnTo>
                    <a:lnTo>
                      <a:pt x="57" y="20"/>
                    </a:lnTo>
                    <a:lnTo>
                      <a:pt x="56" y="21"/>
                    </a:lnTo>
                    <a:lnTo>
                      <a:pt x="55" y="22"/>
                    </a:lnTo>
                    <a:lnTo>
                      <a:pt x="54" y="22"/>
                    </a:lnTo>
                    <a:lnTo>
                      <a:pt x="52" y="24"/>
                    </a:lnTo>
                    <a:lnTo>
                      <a:pt x="51" y="24"/>
                    </a:lnTo>
                    <a:lnTo>
                      <a:pt x="50" y="25"/>
                    </a:lnTo>
                    <a:lnTo>
                      <a:pt x="49" y="25"/>
                    </a:lnTo>
                    <a:lnTo>
                      <a:pt x="48" y="26"/>
                    </a:lnTo>
                    <a:lnTo>
                      <a:pt x="46" y="27"/>
                    </a:lnTo>
                    <a:lnTo>
                      <a:pt x="45" y="27"/>
                    </a:lnTo>
                    <a:lnTo>
                      <a:pt x="44" y="26"/>
                    </a:lnTo>
                    <a:lnTo>
                      <a:pt x="43" y="26"/>
                    </a:lnTo>
                    <a:lnTo>
                      <a:pt x="42" y="27"/>
                    </a:lnTo>
                    <a:lnTo>
                      <a:pt x="41" y="27"/>
                    </a:lnTo>
                    <a:lnTo>
                      <a:pt x="40" y="27"/>
                    </a:lnTo>
                    <a:lnTo>
                      <a:pt x="39" y="27"/>
                    </a:lnTo>
                    <a:lnTo>
                      <a:pt x="38" y="27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4" y="27"/>
                    </a:lnTo>
                    <a:lnTo>
                      <a:pt x="33" y="28"/>
                    </a:lnTo>
                    <a:lnTo>
                      <a:pt x="32" y="28"/>
                    </a:lnTo>
                    <a:lnTo>
                      <a:pt x="32" y="29"/>
                    </a:lnTo>
                    <a:lnTo>
                      <a:pt x="31" y="29"/>
                    </a:lnTo>
                    <a:lnTo>
                      <a:pt x="30" y="29"/>
                    </a:lnTo>
                    <a:lnTo>
                      <a:pt x="30" y="30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7" y="29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9" y="28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7" y="30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2" y="33"/>
                    </a:lnTo>
                    <a:lnTo>
                      <a:pt x="11" y="33"/>
                    </a:lnTo>
                    <a:lnTo>
                      <a:pt x="11" y="34"/>
                    </a:lnTo>
                    <a:lnTo>
                      <a:pt x="10" y="34"/>
                    </a:lnTo>
                    <a:lnTo>
                      <a:pt x="9" y="35"/>
                    </a:lnTo>
                    <a:lnTo>
                      <a:pt x="8" y="35"/>
                    </a:lnTo>
                    <a:lnTo>
                      <a:pt x="8" y="36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5" y="38"/>
                    </a:lnTo>
                    <a:lnTo>
                      <a:pt x="4" y="38"/>
                    </a:lnTo>
                    <a:lnTo>
                      <a:pt x="4" y="39"/>
                    </a:lnTo>
                    <a:lnTo>
                      <a:pt x="3" y="39"/>
                    </a:lnTo>
                    <a:lnTo>
                      <a:pt x="2" y="39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3" name="Freeform 450">
                <a:extLst>
                  <a:ext uri="{FF2B5EF4-FFF2-40B4-BE49-F238E27FC236}">
                    <a16:creationId xmlns:a16="http://schemas.microsoft.com/office/drawing/2014/main" id="{AA80A99F-A2CC-42DF-A6B8-BE518F1169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2" y="1288"/>
                <a:ext cx="59" cy="31"/>
              </a:xfrm>
              <a:custGeom>
                <a:avLst/>
                <a:gdLst>
                  <a:gd name="T0" fmla="*/ 0 w 59"/>
                  <a:gd name="T1" fmla="*/ 18 h 31"/>
                  <a:gd name="T2" fmla="*/ 0 w 59"/>
                  <a:gd name="T3" fmla="*/ 15 h 31"/>
                  <a:gd name="T4" fmla="*/ 1 w 59"/>
                  <a:gd name="T5" fmla="*/ 12 h 31"/>
                  <a:gd name="T6" fmla="*/ 4 w 59"/>
                  <a:gd name="T7" fmla="*/ 10 h 31"/>
                  <a:gd name="T8" fmla="*/ 7 w 59"/>
                  <a:gd name="T9" fmla="*/ 10 h 31"/>
                  <a:gd name="T10" fmla="*/ 8 w 59"/>
                  <a:gd name="T11" fmla="*/ 10 h 31"/>
                  <a:gd name="T12" fmla="*/ 10 w 59"/>
                  <a:gd name="T13" fmla="*/ 10 h 31"/>
                  <a:gd name="T14" fmla="*/ 10 w 59"/>
                  <a:gd name="T15" fmla="*/ 9 h 31"/>
                  <a:gd name="T16" fmla="*/ 12 w 59"/>
                  <a:gd name="T17" fmla="*/ 8 h 31"/>
                  <a:gd name="T18" fmla="*/ 14 w 59"/>
                  <a:gd name="T19" fmla="*/ 10 h 31"/>
                  <a:gd name="T20" fmla="*/ 15 w 59"/>
                  <a:gd name="T21" fmla="*/ 9 h 31"/>
                  <a:gd name="T22" fmla="*/ 15 w 59"/>
                  <a:gd name="T23" fmla="*/ 4 h 31"/>
                  <a:gd name="T24" fmla="*/ 17 w 59"/>
                  <a:gd name="T25" fmla="*/ 8 h 31"/>
                  <a:gd name="T26" fmla="*/ 19 w 59"/>
                  <a:gd name="T27" fmla="*/ 11 h 31"/>
                  <a:gd name="T28" fmla="*/ 19 w 59"/>
                  <a:gd name="T29" fmla="*/ 10 h 31"/>
                  <a:gd name="T30" fmla="*/ 22 w 59"/>
                  <a:gd name="T31" fmla="*/ 10 h 31"/>
                  <a:gd name="T32" fmla="*/ 21 w 59"/>
                  <a:gd name="T33" fmla="*/ 6 h 31"/>
                  <a:gd name="T34" fmla="*/ 21 w 59"/>
                  <a:gd name="T35" fmla="*/ 3 h 31"/>
                  <a:gd name="T36" fmla="*/ 23 w 59"/>
                  <a:gd name="T37" fmla="*/ 6 h 31"/>
                  <a:gd name="T38" fmla="*/ 24 w 59"/>
                  <a:gd name="T39" fmla="*/ 5 h 31"/>
                  <a:gd name="T40" fmla="*/ 25 w 59"/>
                  <a:gd name="T41" fmla="*/ 5 h 31"/>
                  <a:gd name="T42" fmla="*/ 27 w 59"/>
                  <a:gd name="T43" fmla="*/ 6 h 31"/>
                  <a:gd name="T44" fmla="*/ 27 w 59"/>
                  <a:gd name="T45" fmla="*/ 1 h 31"/>
                  <a:gd name="T46" fmla="*/ 28 w 59"/>
                  <a:gd name="T47" fmla="*/ 6 h 31"/>
                  <a:gd name="T48" fmla="*/ 29 w 59"/>
                  <a:gd name="T49" fmla="*/ 12 h 31"/>
                  <a:gd name="T50" fmla="*/ 31 w 59"/>
                  <a:gd name="T51" fmla="*/ 16 h 31"/>
                  <a:gd name="T52" fmla="*/ 32 w 59"/>
                  <a:gd name="T53" fmla="*/ 17 h 31"/>
                  <a:gd name="T54" fmla="*/ 33 w 59"/>
                  <a:gd name="T55" fmla="*/ 16 h 31"/>
                  <a:gd name="T56" fmla="*/ 31 w 59"/>
                  <a:gd name="T57" fmla="*/ 11 h 31"/>
                  <a:gd name="T58" fmla="*/ 34 w 59"/>
                  <a:gd name="T59" fmla="*/ 15 h 31"/>
                  <a:gd name="T60" fmla="*/ 35 w 59"/>
                  <a:gd name="T61" fmla="*/ 18 h 31"/>
                  <a:gd name="T62" fmla="*/ 37 w 59"/>
                  <a:gd name="T63" fmla="*/ 19 h 31"/>
                  <a:gd name="T64" fmla="*/ 39 w 59"/>
                  <a:gd name="T65" fmla="*/ 19 h 31"/>
                  <a:gd name="T66" fmla="*/ 42 w 59"/>
                  <a:gd name="T67" fmla="*/ 15 h 31"/>
                  <a:gd name="T68" fmla="*/ 42 w 59"/>
                  <a:gd name="T69" fmla="*/ 18 h 31"/>
                  <a:gd name="T70" fmla="*/ 43 w 59"/>
                  <a:gd name="T71" fmla="*/ 19 h 31"/>
                  <a:gd name="T72" fmla="*/ 47 w 59"/>
                  <a:gd name="T73" fmla="*/ 15 h 31"/>
                  <a:gd name="T74" fmla="*/ 47 w 59"/>
                  <a:gd name="T75" fmla="*/ 8 h 31"/>
                  <a:gd name="T76" fmla="*/ 46 w 59"/>
                  <a:gd name="T77" fmla="*/ 0 h 31"/>
                  <a:gd name="T78" fmla="*/ 48 w 59"/>
                  <a:gd name="T79" fmla="*/ 5 h 31"/>
                  <a:gd name="T80" fmla="*/ 50 w 59"/>
                  <a:gd name="T81" fmla="*/ 12 h 31"/>
                  <a:gd name="T82" fmla="*/ 52 w 59"/>
                  <a:gd name="T83" fmla="*/ 17 h 31"/>
                  <a:gd name="T84" fmla="*/ 52 w 59"/>
                  <a:gd name="T85" fmla="*/ 20 h 31"/>
                  <a:gd name="T86" fmla="*/ 50 w 59"/>
                  <a:gd name="T87" fmla="*/ 24 h 31"/>
                  <a:gd name="T88" fmla="*/ 52 w 59"/>
                  <a:gd name="T89" fmla="*/ 23 h 31"/>
                  <a:gd name="T90" fmla="*/ 54 w 59"/>
                  <a:gd name="T91" fmla="*/ 20 h 31"/>
                  <a:gd name="T92" fmla="*/ 55 w 59"/>
                  <a:gd name="T93" fmla="*/ 24 h 31"/>
                  <a:gd name="T94" fmla="*/ 56 w 59"/>
                  <a:gd name="T95" fmla="*/ 27 h 31"/>
                  <a:gd name="T96" fmla="*/ 57 w 59"/>
                  <a:gd name="T97" fmla="*/ 23 h 31"/>
                  <a:gd name="T98" fmla="*/ 58 w 59"/>
                  <a:gd name="T99" fmla="*/ 27 h 31"/>
                  <a:gd name="T100" fmla="*/ 58 w 59"/>
                  <a:gd name="T101" fmla="*/ 30 h 31"/>
                  <a:gd name="T102" fmla="*/ 42 w 59"/>
                  <a:gd name="T103" fmla="*/ 26 h 3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59" h="31">
                    <a:moveTo>
                      <a:pt x="0" y="21"/>
                    </a:move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6" y="10"/>
                    </a:lnTo>
                    <a:lnTo>
                      <a:pt x="7" y="10"/>
                    </a:lnTo>
                    <a:lnTo>
                      <a:pt x="8" y="9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9" y="11"/>
                    </a:lnTo>
                    <a:lnTo>
                      <a:pt x="10" y="10"/>
                    </a:lnTo>
                    <a:lnTo>
                      <a:pt x="9" y="8"/>
                    </a:lnTo>
                    <a:lnTo>
                      <a:pt x="9" y="9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2" y="9"/>
                    </a:lnTo>
                    <a:lnTo>
                      <a:pt x="13" y="9"/>
                    </a:lnTo>
                    <a:lnTo>
                      <a:pt x="13" y="10"/>
                    </a:lnTo>
                    <a:lnTo>
                      <a:pt x="14" y="10"/>
                    </a:lnTo>
                    <a:lnTo>
                      <a:pt x="15" y="11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4" y="8"/>
                    </a:lnTo>
                    <a:lnTo>
                      <a:pt x="15" y="6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6"/>
                    </a:lnTo>
                    <a:lnTo>
                      <a:pt x="16" y="7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9" y="11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0" y="10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9"/>
                    </a:lnTo>
                    <a:lnTo>
                      <a:pt x="22" y="8"/>
                    </a:lnTo>
                    <a:lnTo>
                      <a:pt x="22" y="7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4"/>
                    </a:lnTo>
                    <a:lnTo>
                      <a:pt x="21" y="3"/>
                    </a:lnTo>
                    <a:lnTo>
                      <a:pt x="22" y="4"/>
                    </a:lnTo>
                    <a:lnTo>
                      <a:pt x="22" y="5"/>
                    </a:lnTo>
                    <a:lnTo>
                      <a:pt x="23" y="5"/>
                    </a:lnTo>
                    <a:lnTo>
                      <a:pt x="23" y="6"/>
                    </a:lnTo>
                    <a:lnTo>
                      <a:pt x="24" y="6"/>
                    </a:lnTo>
                    <a:lnTo>
                      <a:pt x="25" y="7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6"/>
                    </a:lnTo>
                    <a:lnTo>
                      <a:pt x="27" y="4"/>
                    </a:lnTo>
                    <a:lnTo>
                      <a:pt x="26" y="2"/>
                    </a:lnTo>
                    <a:lnTo>
                      <a:pt x="26" y="0"/>
                    </a:lnTo>
                    <a:lnTo>
                      <a:pt x="27" y="1"/>
                    </a:lnTo>
                    <a:lnTo>
                      <a:pt x="27" y="2"/>
                    </a:lnTo>
                    <a:lnTo>
                      <a:pt x="27" y="3"/>
                    </a:lnTo>
                    <a:lnTo>
                      <a:pt x="28" y="5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9"/>
                    </a:lnTo>
                    <a:lnTo>
                      <a:pt x="29" y="10"/>
                    </a:lnTo>
                    <a:lnTo>
                      <a:pt x="29" y="12"/>
                    </a:lnTo>
                    <a:lnTo>
                      <a:pt x="30" y="13"/>
                    </a:lnTo>
                    <a:lnTo>
                      <a:pt x="31" y="14"/>
                    </a:lnTo>
                    <a:lnTo>
                      <a:pt x="31" y="15"/>
                    </a:lnTo>
                    <a:lnTo>
                      <a:pt x="31" y="16"/>
                    </a:lnTo>
                    <a:lnTo>
                      <a:pt x="32" y="18"/>
                    </a:lnTo>
                    <a:lnTo>
                      <a:pt x="32" y="16"/>
                    </a:lnTo>
                    <a:lnTo>
                      <a:pt x="32" y="17"/>
                    </a:lnTo>
                    <a:lnTo>
                      <a:pt x="33" y="17"/>
                    </a:lnTo>
                    <a:lnTo>
                      <a:pt x="34" y="18"/>
                    </a:lnTo>
                    <a:lnTo>
                      <a:pt x="34" y="17"/>
                    </a:lnTo>
                    <a:lnTo>
                      <a:pt x="33" y="16"/>
                    </a:lnTo>
                    <a:lnTo>
                      <a:pt x="33" y="15"/>
                    </a:lnTo>
                    <a:lnTo>
                      <a:pt x="32" y="14"/>
                    </a:lnTo>
                    <a:lnTo>
                      <a:pt x="31" y="12"/>
                    </a:lnTo>
                    <a:lnTo>
                      <a:pt x="31" y="11"/>
                    </a:lnTo>
                    <a:lnTo>
                      <a:pt x="32" y="12"/>
                    </a:lnTo>
                    <a:lnTo>
                      <a:pt x="32" y="13"/>
                    </a:lnTo>
                    <a:lnTo>
                      <a:pt x="33" y="14"/>
                    </a:lnTo>
                    <a:lnTo>
                      <a:pt x="34" y="15"/>
                    </a:lnTo>
                    <a:lnTo>
                      <a:pt x="35" y="16"/>
                    </a:lnTo>
                    <a:lnTo>
                      <a:pt x="35" y="17"/>
                    </a:lnTo>
                    <a:lnTo>
                      <a:pt x="35" y="18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6" y="20"/>
                    </a:lnTo>
                    <a:lnTo>
                      <a:pt x="37" y="19"/>
                    </a:lnTo>
                    <a:lnTo>
                      <a:pt x="38" y="18"/>
                    </a:lnTo>
                    <a:lnTo>
                      <a:pt x="39" y="18"/>
                    </a:lnTo>
                    <a:lnTo>
                      <a:pt x="39" y="19"/>
                    </a:lnTo>
                    <a:lnTo>
                      <a:pt x="40" y="18"/>
                    </a:lnTo>
                    <a:lnTo>
                      <a:pt x="41" y="18"/>
                    </a:lnTo>
                    <a:lnTo>
                      <a:pt x="41" y="17"/>
                    </a:lnTo>
                    <a:lnTo>
                      <a:pt x="42" y="15"/>
                    </a:lnTo>
                    <a:lnTo>
                      <a:pt x="42" y="16"/>
                    </a:lnTo>
                    <a:lnTo>
                      <a:pt x="42" y="17"/>
                    </a:lnTo>
                    <a:lnTo>
                      <a:pt x="42" y="18"/>
                    </a:lnTo>
                    <a:lnTo>
                      <a:pt x="42" y="19"/>
                    </a:lnTo>
                    <a:lnTo>
                      <a:pt x="43" y="19"/>
                    </a:lnTo>
                    <a:lnTo>
                      <a:pt x="44" y="18"/>
                    </a:lnTo>
                    <a:lnTo>
                      <a:pt x="45" y="17"/>
                    </a:lnTo>
                    <a:lnTo>
                      <a:pt x="46" y="16"/>
                    </a:lnTo>
                    <a:lnTo>
                      <a:pt x="47" y="15"/>
                    </a:lnTo>
                    <a:lnTo>
                      <a:pt x="47" y="14"/>
                    </a:lnTo>
                    <a:lnTo>
                      <a:pt x="47" y="13"/>
                    </a:lnTo>
                    <a:lnTo>
                      <a:pt x="47" y="10"/>
                    </a:lnTo>
                    <a:lnTo>
                      <a:pt x="47" y="8"/>
                    </a:lnTo>
                    <a:lnTo>
                      <a:pt x="47" y="6"/>
                    </a:lnTo>
                    <a:lnTo>
                      <a:pt x="46" y="4"/>
                    </a:lnTo>
                    <a:lnTo>
                      <a:pt x="46" y="2"/>
                    </a:lnTo>
                    <a:lnTo>
                      <a:pt x="46" y="0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4"/>
                    </a:lnTo>
                    <a:lnTo>
                      <a:pt x="48" y="5"/>
                    </a:lnTo>
                    <a:lnTo>
                      <a:pt x="49" y="7"/>
                    </a:lnTo>
                    <a:lnTo>
                      <a:pt x="49" y="9"/>
                    </a:lnTo>
                    <a:lnTo>
                      <a:pt x="50" y="10"/>
                    </a:lnTo>
                    <a:lnTo>
                      <a:pt x="50" y="12"/>
                    </a:lnTo>
                    <a:lnTo>
                      <a:pt x="51" y="13"/>
                    </a:lnTo>
                    <a:lnTo>
                      <a:pt x="52" y="14"/>
                    </a:lnTo>
                    <a:lnTo>
                      <a:pt x="52" y="16"/>
                    </a:lnTo>
                    <a:lnTo>
                      <a:pt x="52" y="17"/>
                    </a:lnTo>
                    <a:lnTo>
                      <a:pt x="53" y="18"/>
                    </a:lnTo>
                    <a:lnTo>
                      <a:pt x="53" y="19"/>
                    </a:lnTo>
                    <a:lnTo>
                      <a:pt x="52" y="20"/>
                    </a:lnTo>
                    <a:lnTo>
                      <a:pt x="52" y="21"/>
                    </a:lnTo>
                    <a:lnTo>
                      <a:pt x="51" y="22"/>
                    </a:lnTo>
                    <a:lnTo>
                      <a:pt x="50" y="24"/>
                    </a:lnTo>
                    <a:lnTo>
                      <a:pt x="51" y="24"/>
                    </a:lnTo>
                    <a:lnTo>
                      <a:pt x="52" y="24"/>
                    </a:lnTo>
                    <a:lnTo>
                      <a:pt x="52" y="23"/>
                    </a:lnTo>
                    <a:lnTo>
                      <a:pt x="53" y="22"/>
                    </a:lnTo>
                    <a:lnTo>
                      <a:pt x="53" y="21"/>
                    </a:lnTo>
                    <a:lnTo>
                      <a:pt x="53" y="20"/>
                    </a:lnTo>
                    <a:lnTo>
                      <a:pt x="54" y="20"/>
                    </a:lnTo>
                    <a:lnTo>
                      <a:pt x="54" y="21"/>
                    </a:lnTo>
                    <a:lnTo>
                      <a:pt x="55" y="22"/>
                    </a:lnTo>
                    <a:lnTo>
                      <a:pt x="55" y="23"/>
                    </a:lnTo>
                    <a:lnTo>
                      <a:pt x="55" y="24"/>
                    </a:lnTo>
                    <a:lnTo>
                      <a:pt x="55" y="25"/>
                    </a:lnTo>
                    <a:lnTo>
                      <a:pt x="56" y="26"/>
                    </a:lnTo>
                    <a:lnTo>
                      <a:pt x="56" y="27"/>
                    </a:lnTo>
                    <a:lnTo>
                      <a:pt x="57" y="26"/>
                    </a:lnTo>
                    <a:lnTo>
                      <a:pt x="57" y="25"/>
                    </a:lnTo>
                    <a:lnTo>
                      <a:pt x="57" y="24"/>
                    </a:lnTo>
                    <a:lnTo>
                      <a:pt x="57" y="23"/>
                    </a:lnTo>
                    <a:lnTo>
                      <a:pt x="57" y="24"/>
                    </a:lnTo>
                    <a:lnTo>
                      <a:pt x="57" y="25"/>
                    </a:lnTo>
                    <a:lnTo>
                      <a:pt x="58" y="26"/>
                    </a:lnTo>
                    <a:lnTo>
                      <a:pt x="58" y="27"/>
                    </a:lnTo>
                    <a:lnTo>
                      <a:pt x="59" y="28"/>
                    </a:lnTo>
                    <a:lnTo>
                      <a:pt x="59" y="30"/>
                    </a:lnTo>
                    <a:lnTo>
                      <a:pt x="59" y="31"/>
                    </a:lnTo>
                    <a:lnTo>
                      <a:pt x="58" y="30"/>
                    </a:lnTo>
                    <a:lnTo>
                      <a:pt x="54" y="29"/>
                    </a:lnTo>
                    <a:lnTo>
                      <a:pt x="50" y="30"/>
                    </a:lnTo>
                    <a:lnTo>
                      <a:pt x="46" y="30"/>
                    </a:lnTo>
                    <a:lnTo>
                      <a:pt x="42" y="26"/>
                    </a:lnTo>
                    <a:lnTo>
                      <a:pt x="40" y="21"/>
                    </a:lnTo>
                    <a:lnTo>
                      <a:pt x="24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4" name="Freeform 451">
                <a:extLst>
                  <a:ext uri="{FF2B5EF4-FFF2-40B4-BE49-F238E27FC236}">
                    <a16:creationId xmlns:a16="http://schemas.microsoft.com/office/drawing/2014/main" id="{4BC45335-5A23-4F88-8149-24DB904EC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" y="1298"/>
                <a:ext cx="61" cy="21"/>
              </a:xfrm>
              <a:custGeom>
                <a:avLst/>
                <a:gdLst>
                  <a:gd name="T0" fmla="*/ 0 w 61"/>
                  <a:gd name="T1" fmla="*/ 12 h 21"/>
                  <a:gd name="T2" fmla="*/ 4 w 61"/>
                  <a:gd name="T3" fmla="*/ 12 h 21"/>
                  <a:gd name="T4" fmla="*/ 8 w 61"/>
                  <a:gd name="T5" fmla="*/ 12 h 21"/>
                  <a:gd name="T6" fmla="*/ 14 w 61"/>
                  <a:gd name="T7" fmla="*/ 12 h 21"/>
                  <a:gd name="T8" fmla="*/ 19 w 61"/>
                  <a:gd name="T9" fmla="*/ 12 h 21"/>
                  <a:gd name="T10" fmla="*/ 33 w 61"/>
                  <a:gd name="T11" fmla="*/ 11 h 21"/>
                  <a:gd name="T12" fmla="*/ 40 w 61"/>
                  <a:gd name="T13" fmla="*/ 13 h 21"/>
                  <a:gd name="T14" fmla="*/ 41 w 61"/>
                  <a:gd name="T15" fmla="*/ 15 h 21"/>
                  <a:gd name="T16" fmla="*/ 43 w 61"/>
                  <a:gd name="T17" fmla="*/ 17 h 21"/>
                  <a:gd name="T18" fmla="*/ 45 w 61"/>
                  <a:gd name="T19" fmla="*/ 19 h 21"/>
                  <a:gd name="T20" fmla="*/ 48 w 61"/>
                  <a:gd name="T21" fmla="*/ 20 h 21"/>
                  <a:gd name="T22" fmla="*/ 55 w 61"/>
                  <a:gd name="T23" fmla="*/ 19 h 21"/>
                  <a:gd name="T24" fmla="*/ 59 w 61"/>
                  <a:gd name="T25" fmla="*/ 21 h 21"/>
                  <a:gd name="T26" fmla="*/ 60 w 61"/>
                  <a:gd name="T27" fmla="*/ 21 h 21"/>
                  <a:gd name="T28" fmla="*/ 60 w 61"/>
                  <a:gd name="T29" fmla="*/ 18 h 21"/>
                  <a:gd name="T30" fmla="*/ 57 w 61"/>
                  <a:gd name="T31" fmla="*/ 13 h 21"/>
                  <a:gd name="T32" fmla="*/ 58 w 61"/>
                  <a:gd name="T33" fmla="*/ 18 h 21"/>
                  <a:gd name="T34" fmla="*/ 56 w 61"/>
                  <a:gd name="T35" fmla="*/ 18 h 21"/>
                  <a:gd name="T36" fmla="*/ 54 w 61"/>
                  <a:gd name="T37" fmla="*/ 17 h 21"/>
                  <a:gd name="T38" fmla="*/ 51 w 61"/>
                  <a:gd name="T39" fmla="*/ 15 h 21"/>
                  <a:gd name="T40" fmla="*/ 51 w 61"/>
                  <a:gd name="T41" fmla="*/ 13 h 21"/>
                  <a:gd name="T42" fmla="*/ 49 w 61"/>
                  <a:gd name="T43" fmla="*/ 16 h 21"/>
                  <a:gd name="T44" fmla="*/ 49 w 61"/>
                  <a:gd name="T45" fmla="*/ 18 h 21"/>
                  <a:gd name="T46" fmla="*/ 48 w 61"/>
                  <a:gd name="T47" fmla="*/ 19 h 21"/>
                  <a:gd name="T48" fmla="*/ 46 w 61"/>
                  <a:gd name="T49" fmla="*/ 15 h 21"/>
                  <a:gd name="T50" fmla="*/ 43 w 61"/>
                  <a:gd name="T51" fmla="*/ 12 h 21"/>
                  <a:gd name="T52" fmla="*/ 42 w 61"/>
                  <a:gd name="T53" fmla="*/ 10 h 21"/>
                  <a:gd name="T54" fmla="*/ 40 w 61"/>
                  <a:gd name="T55" fmla="*/ 10 h 21"/>
                  <a:gd name="T56" fmla="*/ 37 w 61"/>
                  <a:gd name="T57" fmla="*/ 9 h 21"/>
                  <a:gd name="T58" fmla="*/ 34 w 61"/>
                  <a:gd name="T59" fmla="*/ 6 h 21"/>
                  <a:gd name="T60" fmla="*/ 33 w 61"/>
                  <a:gd name="T61" fmla="*/ 7 h 21"/>
                  <a:gd name="T62" fmla="*/ 31 w 61"/>
                  <a:gd name="T63" fmla="*/ 3 h 21"/>
                  <a:gd name="T64" fmla="*/ 29 w 61"/>
                  <a:gd name="T65" fmla="*/ 1 h 21"/>
                  <a:gd name="T66" fmla="*/ 31 w 61"/>
                  <a:gd name="T67" fmla="*/ 7 h 21"/>
                  <a:gd name="T68" fmla="*/ 29 w 61"/>
                  <a:gd name="T69" fmla="*/ 8 h 21"/>
                  <a:gd name="T70" fmla="*/ 27 w 61"/>
                  <a:gd name="T71" fmla="*/ 11 h 21"/>
                  <a:gd name="T72" fmla="*/ 25 w 61"/>
                  <a:gd name="T73" fmla="*/ 10 h 21"/>
                  <a:gd name="T74" fmla="*/ 23 w 61"/>
                  <a:gd name="T75" fmla="*/ 10 h 21"/>
                  <a:gd name="T76" fmla="*/ 21 w 61"/>
                  <a:gd name="T77" fmla="*/ 10 h 21"/>
                  <a:gd name="T78" fmla="*/ 21 w 61"/>
                  <a:gd name="T79" fmla="*/ 10 h 21"/>
                  <a:gd name="T80" fmla="*/ 19 w 61"/>
                  <a:gd name="T81" fmla="*/ 8 h 21"/>
                  <a:gd name="T82" fmla="*/ 19 w 61"/>
                  <a:gd name="T83" fmla="*/ 8 h 21"/>
                  <a:gd name="T84" fmla="*/ 19 w 61"/>
                  <a:gd name="T85" fmla="*/ 10 h 21"/>
                  <a:gd name="T86" fmla="*/ 15 w 61"/>
                  <a:gd name="T87" fmla="*/ 11 h 21"/>
                  <a:gd name="T88" fmla="*/ 13 w 61"/>
                  <a:gd name="T89" fmla="*/ 10 h 21"/>
                  <a:gd name="T90" fmla="*/ 11 w 61"/>
                  <a:gd name="T91" fmla="*/ 8 h 21"/>
                  <a:gd name="T92" fmla="*/ 11 w 61"/>
                  <a:gd name="T93" fmla="*/ 10 h 21"/>
                  <a:gd name="T94" fmla="*/ 9 w 61"/>
                  <a:gd name="T95" fmla="*/ 10 h 21"/>
                  <a:gd name="T96" fmla="*/ 7 w 61"/>
                  <a:gd name="T97" fmla="*/ 10 h 21"/>
                  <a:gd name="T98" fmla="*/ 6 w 61"/>
                  <a:gd name="T99" fmla="*/ 7 h 21"/>
                  <a:gd name="T100" fmla="*/ 6 w 61"/>
                  <a:gd name="T101" fmla="*/ 10 h 21"/>
                  <a:gd name="T102" fmla="*/ 4 w 61"/>
                  <a:gd name="T103" fmla="*/ 10 h 21"/>
                  <a:gd name="T104" fmla="*/ 2 w 61"/>
                  <a:gd name="T105" fmla="*/ 10 h 21"/>
                  <a:gd name="T106" fmla="*/ 1 w 61"/>
                  <a:gd name="T107" fmla="*/ 11 h 2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61" h="21">
                    <a:moveTo>
                      <a:pt x="0" y="10"/>
                    </a:move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1"/>
                    </a:lnTo>
                    <a:lnTo>
                      <a:pt x="7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1" y="11"/>
                    </a:lnTo>
                    <a:lnTo>
                      <a:pt x="12" y="12"/>
                    </a:lnTo>
                    <a:lnTo>
                      <a:pt x="14" y="12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5" y="12"/>
                    </a:lnTo>
                    <a:lnTo>
                      <a:pt x="29" y="11"/>
                    </a:lnTo>
                    <a:lnTo>
                      <a:pt x="33" y="11"/>
                    </a:lnTo>
                    <a:lnTo>
                      <a:pt x="37" y="12"/>
                    </a:lnTo>
                    <a:lnTo>
                      <a:pt x="39" y="11"/>
                    </a:lnTo>
                    <a:lnTo>
                      <a:pt x="39" y="12"/>
                    </a:lnTo>
                    <a:lnTo>
                      <a:pt x="40" y="13"/>
                    </a:lnTo>
                    <a:lnTo>
                      <a:pt x="41" y="13"/>
                    </a:lnTo>
                    <a:lnTo>
                      <a:pt x="41" y="14"/>
                    </a:lnTo>
                    <a:lnTo>
                      <a:pt x="41" y="15"/>
                    </a:lnTo>
                    <a:lnTo>
                      <a:pt x="41" y="16"/>
                    </a:lnTo>
                    <a:lnTo>
                      <a:pt x="42" y="16"/>
                    </a:lnTo>
                    <a:lnTo>
                      <a:pt x="42" y="17"/>
                    </a:lnTo>
                    <a:lnTo>
                      <a:pt x="43" y="17"/>
                    </a:lnTo>
                    <a:lnTo>
                      <a:pt x="44" y="17"/>
                    </a:lnTo>
                    <a:lnTo>
                      <a:pt x="44" y="18"/>
                    </a:lnTo>
                    <a:lnTo>
                      <a:pt x="45" y="18"/>
                    </a:lnTo>
                    <a:lnTo>
                      <a:pt x="45" y="19"/>
                    </a:lnTo>
                    <a:lnTo>
                      <a:pt x="46" y="19"/>
                    </a:lnTo>
                    <a:lnTo>
                      <a:pt x="47" y="20"/>
                    </a:lnTo>
                    <a:lnTo>
                      <a:pt x="48" y="20"/>
                    </a:lnTo>
                    <a:lnTo>
                      <a:pt x="51" y="20"/>
                    </a:lnTo>
                    <a:lnTo>
                      <a:pt x="52" y="20"/>
                    </a:lnTo>
                    <a:lnTo>
                      <a:pt x="54" y="19"/>
                    </a:lnTo>
                    <a:lnTo>
                      <a:pt x="55" y="19"/>
                    </a:lnTo>
                    <a:lnTo>
                      <a:pt x="56" y="19"/>
                    </a:lnTo>
                    <a:lnTo>
                      <a:pt x="57" y="20"/>
                    </a:lnTo>
                    <a:lnTo>
                      <a:pt x="58" y="20"/>
                    </a:lnTo>
                    <a:lnTo>
                      <a:pt x="59" y="21"/>
                    </a:lnTo>
                    <a:lnTo>
                      <a:pt x="60" y="21"/>
                    </a:lnTo>
                    <a:lnTo>
                      <a:pt x="61" y="21"/>
                    </a:lnTo>
                    <a:lnTo>
                      <a:pt x="60" y="20"/>
                    </a:lnTo>
                    <a:lnTo>
                      <a:pt x="60" y="19"/>
                    </a:lnTo>
                    <a:lnTo>
                      <a:pt x="60" y="18"/>
                    </a:lnTo>
                    <a:lnTo>
                      <a:pt x="59" y="17"/>
                    </a:lnTo>
                    <a:lnTo>
                      <a:pt x="59" y="16"/>
                    </a:lnTo>
                    <a:lnTo>
                      <a:pt x="58" y="14"/>
                    </a:lnTo>
                    <a:lnTo>
                      <a:pt x="57" y="13"/>
                    </a:lnTo>
                    <a:lnTo>
                      <a:pt x="58" y="15"/>
                    </a:lnTo>
                    <a:lnTo>
                      <a:pt x="58" y="17"/>
                    </a:lnTo>
                    <a:lnTo>
                      <a:pt x="58" y="18"/>
                    </a:lnTo>
                    <a:lnTo>
                      <a:pt x="57" y="17"/>
                    </a:lnTo>
                    <a:lnTo>
                      <a:pt x="56" y="17"/>
                    </a:lnTo>
                    <a:lnTo>
                      <a:pt x="56" y="18"/>
                    </a:lnTo>
                    <a:lnTo>
                      <a:pt x="55" y="19"/>
                    </a:lnTo>
                    <a:lnTo>
                      <a:pt x="55" y="18"/>
                    </a:lnTo>
                    <a:lnTo>
                      <a:pt x="54" y="18"/>
                    </a:lnTo>
                    <a:lnTo>
                      <a:pt x="54" y="17"/>
                    </a:lnTo>
                    <a:lnTo>
                      <a:pt x="53" y="17"/>
                    </a:lnTo>
                    <a:lnTo>
                      <a:pt x="52" y="16"/>
                    </a:lnTo>
                    <a:lnTo>
                      <a:pt x="51" y="15"/>
                    </a:lnTo>
                    <a:lnTo>
                      <a:pt x="51" y="14"/>
                    </a:lnTo>
                    <a:lnTo>
                      <a:pt x="51" y="13"/>
                    </a:lnTo>
                    <a:lnTo>
                      <a:pt x="52" y="11"/>
                    </a:lnTo>
                    <a:lnTo>
                      <a:pt x="51" y="13"/>
                    </a:lnTo>
                    <a:lnTo>
                      <a:pt x="51" y="14"/>
                    </a:lnTo>
                    <a:lnTo>
                      <a:pt x="50" y="15"/>
                    </a:lnTo>
                    <a:lnTo>
                      <a:pt x="50" y="16"/>
                    </a:lnTo>
                    <a:lnTo>
                      <a:pt x="49" y="16"/>
                    </a:lnTo>
                    <a:lnTo>
                      <a:pt x="48" y="15"/>
                    </a:lnTo>
                    <a:lnTo>
                      <a:pt x="49" y="17"/>
                    </a:lnTo>
                    <a:lnTo>
                      <a:pt x="49" y="18"/>
                    </a:lnTo>
                    <a:lnTo>
                      <a:pt x="49" y="19"/>
                    </a:lnTo>
                    <a:lnTo>
                      <a:pt x="48" y="19"/>
                    </a:lnTo>
                    <a:lnTo>
                      <a:pt x="47" y="17"/>
                    </a:lnTo>
                    <a:lnTo>
                      <a:pt x="46" y="17"/>
                    </a:lnTo>
                    <a:lnTo>
                      <a:pt x="46" y="16"/>
                    </a:lnTo>
                    <a:lnTo>
                      <a:pt x="46" y="15"/>
                    </a:lnTo>
                    <a:lnTo>
                      <a:pt x="45" y="14"/>
                    </a:lnTo>
                    <a:lnTo>
                      <a:pt x="44" y="13"/>
                    </a:lnTo>
                    <a:lnTo>
                      <a:pt x="43" y="12"/>
                    </a:lnTo>
                    <a:lnTo>
                      <a:pt x="43" y="11"/>
                    </a:lnTo>
                    <a:lnTo>
                      <a:pt x="43" y="10"/>
                    </a:lnTo>
                    <a:lnTo>
                      <a:pt x="42" y="10"/>
                    </a:lnTo>
                    <a:lnTo>
                      <a:pt x="42" y="9"/>
                    </a:lnTo>
                    <a:lnTo>
                      <a:pt x="41" y="9"/>
                    </a:lnTo>
                    <a:lnTo>
                      <a:pt x="41" y="10"/>
                    </a:lnTo>
                    <a:lnTo>
                      <a:pt x="40" y="10"/>
                    </a:lnTo>
                    <a:lnTo>
                      <a:pt x="39" y="11"/>
                    </a:lnTo>
                    <a:lnTo>
                      <a:pt x="38" y="10"/>
                    </a:lnTo>
                    <a:lnTo>
                      <a:pt x="37" y="9"/>
                    </a:lnTo>
                    <a:lnTo>
                      <a:pt x="36" y="8"/>
                    </a:lnTo>
                    <a:lnTo>
                      <a:pt x="35" y="7"/>
                    </a:lnTo>
                    <a:lnTo>
                      <a:pt x="34" y="6"/>
                    </a:lnTo>
                    <a:lnTo>
                      <a:pt x="33" y="7"/>
                    </a:lnTo>
                    <a:lnTo>
                      <a:pt x="32" y="8"/>
                    </a:lnTo>
                    <a:lnTo>
                      <a:pt x="32" y="6"/>
                    </a:lnTo>
                    <a:lnTo>
                      <a:pt x="31" y="5"/>
                    </a:lnTo>
                    <a:lnTo>
                      <a:pt x="31" y="3"/>
                    </a:lnTo>
                    <a:lnTo>
                      <a:pt x="30" y="2"/>
                    </a:lnTo>
                    <a:lnTo>
                      <a:pt x="30" y="1"/>
                    </a:lnTo>
                    <a:lnTo>
                      <a:pt x="29" y="0"/>
                    </a:lnTo>
                    <a:lnTo>
                      <a:pt x="29" y="1"/>
                    </a:lnTo>
                    <a:lnTo>
                      <a:pt x="29" y="2"/>
                    </a:lnTo>
                    <a:lnTo>
                      <a:pt x="30" y="4"/>
                    </a:lnTo>
                    <a:lnTo>
                      <a:pt x="30" y="5"/>
                    </a:lnTo>
                    <a:lnTo>
                      <a:pt x="31" y="7"/>
                    </a:lnTo>
                    <a:lnTo>
                      <a:pt x="30" y="6"/>
                    </a:lnTo>
                    <a:lnTo>
                      <a:pt x="30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29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7" y="11"/>
                    </a:lnTo>
                    <a:lnTo>
                      <a:pt x="26" y="10"/>
                    </a:lnTo>
                    <a:lnTo>
                      <a:pt x="25" y="10"/>
                    </a:lnTo>
                    <a:lnTo>
                      <a:pt x="24" y="9"/>
                    </a:lnTo>
                    <a:lnTo>
                      <a:pt x="24" y="10"/>
                    </a:lnTo>
                    <a:lnTo>
                      <a:pt x="23" y="10"/>
                    </a:lnTo>
                    <a:lnTo>
                      <a:pt x="22" y="11"/>
                    </a:lnTo>
                    <a:lnTo>
                      <a:pt x="22" y="10"/>
                    </a:lnTo>
                    <a:lnTo>
                      <a:pt x="21" y="10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1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3" y="10"/>
                    </a:lnTo>
                    <a:lnTo>
                      <a:pt x="12" y="9"/>
                    </a:lnTo>
                    <a:lnTo>
                      <a:pt x="12" y="8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7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6" y="9"/>
                    </a:lnTo>
                    <a:lnTo>
                      <a:pt x="6" y="10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5" name="Freeform 452">
                <a:extLst>
                  <a:ext uri="{FF2B5EF4-FFF2-40B4-BE49-F238E27FC236}">
                    <a16:creationId xmlns:a16="http://schemas.microsoft.com/office/drawing/2014/main" id="{76A13B3D-7E75-4C19-82A3-B6A901C4E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7" y="1302"/>
                <a:ext cx="28" cy="51"/>
              </a:xfrm>
              <a:custGeom>
                <a:avLst/>
                <a:gdLst>
                  <a:gd name="T0" fmla="*/ 7 w 28"/>
                  <a:gd name="T1" fmla="*/ 51 h 51"/>
                  <a:gd name="T2" fmla="*/ 7 w 28"/>
                  <a:gd name="T3" fmla="*/ 49 h 51"/>
                  <a:gd name="T4" fmla="*/ 6 w 28"/>
                  <a:gd name="T5" fmla="*/ 47 h 51"/>
                  <a:gd name="T6" fmla="*/ 8 w 28"/>
                  <a:gd name="T7" fmla="*/ 47 h 51"/>
                  <a:gd name="T8" fmla="*/ 8 w 28"/>
                  <a:gd name="T9" fmla="*/ 46 h 51"/>
                  <a:gd name="T10" fmla="*/ 7 w 28"/>
                  <a:gd name="T11" fmla="*/ 44 h 51"/>
                  <a:gd name="T12" fmla="*/ 7 w 28"/>
                  <a:gd name="T13" fmla="*/ 43 h 51"/>
                  <a:gd name="T14" fmla="*/ 6 w 28"/>
                  <a:gd name="T15" fmla="*/ 41 h 51"/>
                  <a:gd name="T16" fmla="*/ 4 w 28"/>
                  <a:gd name="T17" fmla="*/ 40 h 51"/>
                  <a:gd name="T18" fmla="*/ 6 w 28"/>
                  <a:gd name="T19" fmla="*/ 39 h 51"/>
                  <a:gd name="T20" fmla="*/ 6 w 28"/>
                  <a:gd name="T21" fmla="*/ 37 h 51"/>
                  <a:gd name="T22" fmla="*/ 6 w 28"/>
                  <a:gd name="T23" fmla="*/ 35 h 51"/>
                  <a:gd name="T24" fmla="*/ 4 w 28"/>
                  <a:gd name="T25" fmla="*/ 36 h 51"/>
                  <a:gd name="T26" fmla="*/ 3 w 28"/>
                  <a:gd name="T27" fmla="*/ 35 h 51"/>
                  <a:gd name="T28" fmla="*/ 4 w 28"/>
                  <a:gd name="T29" fmla="*/ 34 h 51"/>
                  <a:gd name="T30" fmla="*/ 3 w 28"/>
                  <a:gd name="T31" fmla="*/ 33 h 51"/>
                  <a:gd name="T32" fmla="*/ 2 w 28"/>
                  <a:gd name="T33" fmla="*/ 32 h 51"/>
                  <a:gd name="T34" fmla="*/ 1 w 28"/>
                  <a:gd name="T35" fmla="*/ 29 h 51"/>
                  <a:gd name="T36" fmla="*/ 1 w 28"/>
                  <a:gd name="T37" fmla="*/ 27 h 51"/>
                  <a:gd name="T38" fmla="*/ 0 w 28"/>
                  <a:gd name="T39" fmla="*/ 24 h 51"/>
                  <a:gd name="T40" fmla="*/ 1 w 28"/>
                  <a:gd name="T41" fmla="*/ 23 h 51"/>
                  <a:gd name="T42" fmla="*/ 1 w 28"/>
                  <a:gd name="T43" fmla="*/ 21 h 51"/>
                  <a:gd name="T44" fmla="*/ 1 w 28"/>
                  <a:gd name="T45" fmla="*/ 19 h 51"/>
                  <a:gd name="T46" fmla="*/ 1 w 28"/>
                  <a:gd name="T47" fmla="*/ 15 h 51"/>
                  <a:gd name="T48" fmla="*/ 1 w 28"/>
                  <a:gd name="T49" fmla="*/ 13 h 51"/>
                  <a:gd name="T50" fmla="*/ 2 w 28"/>
                  <a:gd name="T51" fmla="*/ 12 h 51"/>
                  <a:gd name="T52" fmla="*/ 2 w 28"/>
                  <a:gd name="T53" fmla="*/ 8 h 51"/>
                  <a:gd name="T54" fmla="*/ 3 w 28"/>
                  <a:gd name="T55" fmla="*/ 6 h 51"/>
                  <a:gd name="T56" fmla="*/ 3 w 28"/>
                  <a:gd name="T57" fmla="*/ 10 h 51"/>
                  <a:gd name="T58" fmla="*/ 3 w 28"/>
                  <a:gd name="T59" fmla="*/ 13 h 51"/>
                  <a:gd name="T60" fmla="*/ 3 w 28"/>
                  <a:gd name="T61" fmla="*/ 16 h 51"/>
                  <a:gd name="T62" fmla="*/ 3 w 28"/>
                  <a:gd name="T63" fmla="*/ 20 h 51"/>
                  <a:gd name="T64" fmla="*/ 4 w 28"/>
                  <a:gd name="T65" fmla="*/ 22 h 51"/>
                  <a:gd name="T66" fmla="*/ 5 w 28"/>
                  <a:gd name="T67" fmla="*/ 22 h 51"/>
                  <a:gd name="T68" fmla="*/ 6 w 28"/>
                  <a:gd name="T69" fmla="*/ 21 h 51"/>
                  <a:gd name="T70" fmla="*/ 8 w 28"/>
                  <a:gd name="T71" fmla="*/ 25 h 51"/>
                  <a:gd name="T72" fmla="*/ 9 w 28"/>
                  <a:gd name="T73" fmla="*/ 24 h 51"/>
                  <a:gd name="T74" fmla="*/ 8 w 28"/>
                  <a:gd name="T75" fmla="*/ 22 h 51"/>
                  <a:gd name="T76" fmla="*/ 8 w 28"/>
                  <a:gd name="T77" fmla="*/ 17 h 51"/>
                  <a:gd name="T78" fmla="*/ 8 w 28"/>
                  <a:gd name="T79" fmla="*/ 14 h 51"/>
                  <a:gd name="T80" fmla="*/ 7 w 28"/>
                  <a:gd name="T81" fmla="*/ 10 h 51"/>
                  <a:gd name="T82" fmla="*/ 8 w 28"/>
                  <a:gd name="T83" fmla="*/ 3 h 51"/>
                  <a:gd name="T84" fmla="*/ 9 w 28"/>
                  <a:gd name="T85" fmla="*/ 4 h 51"/>
                  <a:gd name="T86" fmla="*/ 9 w 28"/>
                  <a:gd name="T87" fmla="*/ 13 h 51"/>
                  <a:gd name="T88" fmla="*/ 10 w 28"/>
                  <a:gd name="T89" fmla="*/ 17 h 51"/>
                  <a:gd name="T90" fmla="*/ 11 w 28"/>
                  <a:gd name="T91" fmla="*/ 18 h 51"/>
                  <a:gd name="T92" fmla="*/ 18 w 28"/>
                  <a:gd name="T93" fmla="*/ 36 h 51"/>
                  <a:gd name="T94" fmla="*/ 26 w 28"/>
                  <a:gd name="T95" fmla="*/ 48 h 51"/>
                  <a:gd name="T96" fmla="*/ 25 w 28"/>
                  <a:gd name="T97" fmla="*/ 51 h 51"/>
                  <a:gd name="T98" fmla="*/ 23 w 28"/>
                  <a:gd name="T99" fmla="*/ 51 h 51"/>
                  <a:gd name="T100" fmla="*/ 20 w 28"/>
                  <a:gd name="T101" fmla="*/ 51 h 51"/>
                  <a:gd name="T102" fmla="*/ 17 w 28"/>
                  <a:gd name="T103" fmla="*/ 51 h 51"/>
                  <a:gd name="T104" fmla="*/ 13 w 28"/>
                  <a:gd name="T105" fmla="*/ 51 h 51"/>
                  <a:gd name="T106" fmla="*/ 6 w 28"/>
                  <a:gd name="T107" fmla="*/ 51 h 5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8" h="51">
                    <a:moveTo>
                      <a:pt x="6" y="51"/>
                    </a:moveTo>
                    <a:lnTo>
                      <a:pt x="7" y="51"/>
                    </a:lnTo>
                    <a:lnTo>
                      <a:pt x="7" y="50"/>
                    </a:lnTo>
                    <a:lnTo>
                      <a:pt x="7" y="49"/>
                    </a:lnTo>
                    <a:lnTo>
                      <a:pt x="7" y="48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8" y="47"/>
                    </a:lnTo>
                    <a:lnTo>
                      <a:pt x="8" y="46"/>
                    </a:lnTo>
                    <a:lnTo>
                      <a:pt x="8" y="45"/>
                    </a:lnTo>
                    <a:lnTo>
                      <a:pt x="7" y="44"/>
                    </a:lnTo>
                    <a:lnTo>
                      <a:pt x="7" y="43"/>
                    </a:lnTo>
                    <a:lnTo>
                      <a:pt x="7" y="42"/>
                    </a:lnTo>
                    <a:lnTo>
                      <a:pt x="6" y="41"/>
                    </a:lnTo>
                    <a:lnTo>
                      <a:pt x="4" y="40"/>
                    </a:lnTo>
                    <a:lnTo>
                      <a:pt x="5" y="40"/>
                    </a:lnTo>
                    <a:lnTo>
                      <a:pt x="6" y="39"/>
                    </a:lnTo>
                    <a:lnTo>
                      <a:pt x="6" y="38"/>
                    </a:lnTo>
                    <a:lnTo>
                      <a:pt x="6" y="37"/>
                    </a:lnTo>
                    <a:lnTo>
                      <a:pt x="6" y="36"/>
                    </a:lnTo>
                    <a:lnTo>
                      <a:pt x="6" y="35"/>
                    </a:lnTo>
                    <a:lnTo>
                      <a:pt x="5" y="36"/>
                    </a:lnTo>
                    <a:lnTo>
                      <a:pt x="4" y="36"/>
                    </a:lnTo>
                    <a:lnTo>
                      <a:pt x="4" y="35"/>
                    </a:lnTo>
                    <a:lnTo>
                      <a:pt x="3" y="35"/>
                    </a:lnTo>
                    <a:lnTo>
                      <a:pt x="4" y="35"/>
                    </a:lnTo>
                    <a:lnTo>
                      <a:pt x="4" y="34"/>
                    </a:lnTo>
                    <a:lnTo>
                      <a:pt x="5" y="33"/>
                    </a:lnTo>
                    <a:lnTo>
                      <a:pt x="3" y="33"/>
                    </a:lnTo>
                    <a:lnTo>
                      <a:pt x="2" y="33"/>
                    </a:lnTo>
                    <a:lnTo>
                      <a:pt x="2" y="32"/>
                    </a:lnTo>
                    <a:lnTo>
                      <a:pt x="2" y="30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3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3" y="11"/>
                    </a:lnTo>
                    <a:lnTo>
                      <a:pt x="2" y="8"/>
                    </a:lnTo>
                    <a:lnTo>
                      <a:pt x="2" y="4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3" y="16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4" y="22"/>
                    </a:lnTo>
                    <a:lnTo>
                      <a:pt x="5" y="23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6" y="21"/>
                    </a:lnTo>
                    <a:lnTo>
                      <a:pt x="7" y="23"/>
                    </a:lnTo>
                    <a:lnTo>
                      <a:pt x="8" y="25"/>
                    </a:lnTo>
                    <a:lnTo>
                      <a:pt x="9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8" y="17"/>
                    </a:lnTo>
                    <a:lnTo>
                      <a:pt x="8" y="16"/>
                    </a:lnTo>
                    <a:lnTo>
                      <a:pt x="8" y="14"/>
                    </a:lnTo>
                    <a:lnTo>
                      <a:pt x="8" y="12"/>
                    </a:lnTo>
                    <a:lnTo>
                      <a:pt x="7" y="10"/>
                    </a:lnTo>
                    <a:lnTo>
                      <a:pt x="8" y="7"/>
                    </a:lnTo>
                    <a:lnTo>
                      <a:pt x="8" y="3"/>
                    </a:lnTo>
                    <a:lnTo>
                      <a:pt x="8" y="0"/>
                    </a:lnTo>
                    <a:lnTo>
                      <a:pt x="9" y="4"/>
                    </a:lnTo>
                    <a:lnTo>
                      <a:pt x="10" y="10"/>
                    </a:lnTo>
                    <a:lnTo>
                      <a:pt x="9" y="13"/>
                    </a:lnTo>
                    <a:lnTo>
                      <a:pt x="9" y="15"/>
                    </a:lnTo>
                    <a:lnTo>
                      <a:pt x="10" y="17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3" y="25"/>
                    </a:lnTo>
                    <a:lnTo>
                      <a:pt x="18" y="36"/>
                    </a:lnTo>
                    <a:lnTo>
                      <a:pt x="17" y="46"/>
                    </a:lnTo>
                    <a:lnTo>
                      <a:pt x="26" y="48"/>
                    </a:lnTo>
                    <a:lnTo>
                      <a:pt x="28" y="50"/>
                    </a:lnTo>
                    <a:lnTo>
                      <a:pt x="25" y="51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0" y="51"/>
                    </a:lnTo>
                    <a:lnTo>
                      <a:pt x="19" y="51"/>
                    </a:lnTo>
                    <a:lnTo>
                      <a:pt x="17" y="51"/>
                    </a:lnTo>
                    <a:lnTo>
                      <a:pt x="15" y="51"/>
                    </a:lnTo>
                    <a:lnTo>
                      <a:pt x="13" y="51"/>
                    </a:lnTo>
                    <a:lnTo>
                      <a:pt x="12" y="51"/>
                    </a:lnTo>
                    <a:lnTo>
                      <a:pt x="6" y="51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6" name="Freeform 453">
                <a:extLst>
                  <a:ext uri="{FF2B5EF4-FFF2-40B4-BE49-F238E27FC236}">
                    <a16:creationId xmlns:a16="http://schemas.microsoft.com/office/drawing/2014/main" id="{B9FA5000-5C2F-4345-AF70-B31E6BEAE3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1299"/>
                <a:ext cx="23" cy="54"/>
              </a:xfrm>
              <a:custGeom>
                <a:avLst/>
                <a:gdLst>
                  <a:gd name="T0" fmla="*/ 0 w 23"/>
                  <a:gd name="T1" fmla="*/ 3 h 54"/>
                  <a:gd name="T2" fmla="*/ 1 w 23"/>
                  <a:gd name="T3" fmla="*/ 8 h 54"/>
                  <a:gd name="T4" fmla="*/ 1 w 23"/>
                  <a:gd name="T5" fmla="*/ 13 h 54"/>
                  <a:gd name="T6" fmla="*/ 1 w 23"/>
                  <a:gd name="T7" fmla="*/ 16 h 54"/>
                  <a:gd name="T8" fmla="*/ 2 w 23"/>
                  <a:gd name="T9" fmla="*/ 17 h 54"/>
                  <a:gd name="T10" fmla="*/ 2 w 23"/>
                  <a:gd name="T11" fmla="*/ 18 h 54"/>
                  <a:gd name="T12" fmla="*/ 3 w 23"/>
                  <a:gd name="T13" fmla="*/ 21 h 54"/>
                  <a:gd name="T14" fmla="*/ 3 w 23"/>
                  <a:gd name="T15" fmla="*/ 22 h 54"/>
                  <a:gd name="T16" fmla="*/ 2 w 23"/>
                  <a:gd name="T17" fmla="*/ 24 h 54"/>
                  <a:gd name="T18" fmla="*/ 3 w 23"/>
                  <a:gd name="T19" fmla="*/ 26 h 54"/>
                  <a:gd name="T20" fmla="*/ 4 w 23"/>
                  <a:gd name="T21" fmla="*/ 28 h 54"/>
                  <a:gd name="T22" fmla="*/ 3 w 23"/>
                  <a:gd name="T23" fmla="*/ 30 h 54"/>
                  <a:gd name="T24" fmla="*/ 2 w 23"/>
                  <a:gd name="T25" fmla="*/ 31 h 54"/>
                  <a:gd name="T26" fmla="*/ 3 w 23"/>
                  <a:gd name="T27" fmla="*/ 32 h 54"/>
                  <a:gd name="T28" fmla="*/ 5 w 23"/>
                  <a:gd name="T29" fmla="*/ 32 h 54"/>
                  <a:gd name="T30" fmla="*/ 7 w 23"/>
                  <a:gd name="T31" fmla="*/ 33 h 54"/>
                  <a:gd name="T32" fmla="*/ 8 w 23"/>
                  <a:gd name="T33" fmla="*/ 36 h 54"/>
                  <a:gd name="T34" fmla="*/ 9 w 23"/>
                  <a:gd name="T35" fmla="*/ 39 h 54"/>
                  <a:gd name="T36" fmla="*/ 9 w 23"/>
                  <a:gd name="T37" fmla="*/ 41 h 54"/>
                  <a:gd name="T38" fmla="*/ 8 w 23"/>
                  <a:gd name="T39" fmla="*/ 43 h 54"/>
                  <a:gd name="T40" fmla="*/ 6 w 23"/>
                  <a:gd name="T41" fmla="*/ 44 h 54"/>
                  <a:gd name="T42" fmla="*/ 7 w 23"/>
                  <a:gd name="T43" fmla="*/ 45 h 54"/>
                  <a:gd name="T44" fmla="*/ 8 w 23"/>
                  <a:gd name="T45" fmla="*/ 47 h 54"/>
                  <a:gd name="T46" fmla="*/ 8 w 23"/>
                  <a:gd name="T47" fmla="*/ 49 h 54"/>
                  <a:gd name="T48" fmla="*/ 8 w 23"/>
                  <a:gd name="T49" fmla="*/ 50 h 54"/>
                  <a:gd name="T50" fmla="*/ 10 w 23"/>
                  <a:gd name="T51" fmla="*/ 51 h 54"/>
                  <a:gd name="T52" fmla="*/ 12 w 23"/>
                  <a:gd name="T53" fmla="*/ 51 h 54"/>
                  <a:gd name="T54" fmla="*/ 14 w 23"/>
                  <a:gd name="T55" fmla="*/ 52 h 54"/>
                  <a:gd name="T56" fmla="*/ 17 w 23"/>
                  <a:gd name="T57" fmla="*/ 52 h 54"/>
                  <a:gd name="T58" fmla="*/ 19 w 23"/>
                  <a:gd name="T59" fmla="*/ 52 h 54"/>
                  <a:gd name="T60" fmla="*/ 23 w 23"/>
                  <a:gd name="T61" fmla="*/ 54 h 54"/>
                  <a:gd name="T62" fmla="*/ 22 w 23"/>
                  <a:gd name="T63" fmla="*/ 51 h 54"/>
                  <a:gd name="T64" fmla="*/ 22 w 23"/>
                  <a:gd name="T65" fmla="*/ 48 h 54"/>
                  <a:gd name="T66" fmla="*/ 20 w 23"/>
                  <a:gd name="T67" fmla="*/ 45 h 54"/>
                  <a:gd name="T68" fmla="*/ 17 w 23"/>
                  <a:gd name="T69" fmla="*/ 42 h 54"/>
                  <a:gd name="T70" fmla="*/ 15 w 23"/>
                  <a:gd name="T71" fmla="*/ 39 h 54"/>
                  <a:gd name="T72" fmla="*/ 13 w 23"/>
                  <a:gd name="T73" fmla="*/ 36 h 54"/>
                  <a:gd name="T74" fmla="*/ 10 w 23"/>
                  <a:gd name="T75" fmla="*/ 33 h 54"/>
                  <a:gd name="T76" fmla="*/ 8 w 23"/>
                  <a:gd name="T77" fmla="*/ 29 h 54"/>
                  <a:gd name="T78" fmla="*/ 6 w 23"/>
                  <a:gd name="T79" fmla="*/ 26 h 54"/>
                  <a:gd name="T80" fmla="*/ 5 w 23"/>
                  <a:gd name="T81" fmla="*/ 23 h 54"/>
                  <a:gd name="T82" fmla="*/ 4 w 23"/>
                  <a:gd name="T83" fmla="*/ 20 h 54"/>
                  <a:gd name="T84" fmla="*/ 3 w 23"/>
                  <a:gd name="T85" fmla="*/ 18 h 54"/>
                  <a:gd name="T86" fmla="*/ 2 w 23"/>
                  <a:gd name="T87" fmla="*/ 17 h 54"/>
                  <a:gd name="T88" fmla="*/ 2 w 23"/>
                  <a:gd name="T89" fmla="*/ 16 h 54"/>
                  <a:gd name="T90" fmla="*/ 2 w 23"/>
                  <a:gd name="T91" fmla="*/ 14 h 54"/>
                  <a:gd name="T92" fmla="*/ 2 w 23"/>
                  <a:gd name="T93" fmla="*/ 13 h 54"/>
                  <a:gd name="T94" fmla="*/ 1 w 23"/>
                  <a:gd name="T95" fmla="*/ 7 h 54"/>
                  <a:gd name="T96" fmla="*/ 0 w 23"/>
                  <a:gd name="T97" fmla="*/ 2 h 5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3" h="54">
                    <a:moveTo>
                      <a:pt x="0" y="0"/>
                    </a:moveTo>
                    <a:lnTo>
                      <a:pt x="0" y="3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3" y="19"/>
                    </a:lnTo>
                    <a:lnTo>
                      <a:pt x="3" y="21"/>
                    </a:lnTo>
                    <a:lnTo>
                      <a:pt x="3" y="22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4" y="28"/>
                    </a:lnTo>
                    <a:lnTo>
                      <a:pt x="4" y="29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2" y="31"/>
                    </a:lnTo>
                    <a:lnTo>
                      <a:pt x="3" y="31"/>
                    </a:lnTo>
                    <a:lnTo>
                      <a:pt x="3" y="32"/>
                    </a:lnTo>
                    <a:lnTo>
                      <a:pt x="5" y="32"/>
                    </a:lnTo>
                    <a:lnTo>
                      <a:pt x="6" y="32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8" y="36"/>
                    </a:lnTo>
                    <a:lnTo>
                      <a:pt x="8" y="37"/>
                    </a:lnTo>
                    <a:lnTo>
                      <a:pt x="9" y="39"/>
                    </a:lnTo>
                    <a:lnTo>
                      <a:pt x="9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8" y="43"/>
                    </a:lnTo>
                    <a:lnTo>
                      <a:pt x="7" y="43"/>
                    </a:lnTo>
                    <a:lnTo>
                      <a:pt x="6" y="44"/>
                    </a:lnTo>
                    <a:lnTo>
                      <a:pt x="7" y="45"/>
                    </a:lnTo>
                    <a:lnTo>
                      <a:pt x="8" y="46"/>
                    </a:lnTo>
                    <a:lnTo>
                      <a:pt x="8" y="47"/>
                    </a:lnTo>
                    <a:lnTo>
                      <a:pt x="8" y="48"/>
                    </a:lnTo>
                    <a:lnTo>
                      <a:pt x="8" y="49"/>
                    </a:lnTo>
                    <a:lnTo>
                      <a:pt x="7" y="50"/>
                    </a:lnTo>
                    <a:lnTo>
                      <a:pt x="8" y="50"/>
                    </a:lnTo>
                    <a:lnTo>
                      <a:pt x="9" y="51"/>
                    </a:lnTo>
                    <a:lnTo>
                      <a:pt x="10" y="51"/>
                    </a:lnTo>
                    <a:lnTo>
                      <a:pt x="11" y="51"/>
                    </a:lnTo>
                    <a:lnTo>
                      <a:pt x="12" y="51"/>
                    </a:lnTo>
                    <a:lnTo>
                      <a:pt x="13" y="52"/>
                    </a:lnTo>
                    <a:lnTo>
                      <a:pt x="14" y="52"/>
                    </a:lnTo>
                    <a:lnTo>
                      <a:pt x="15" y="51"/>
                    </a:lnTo>
                    <a:lnTo>
                      <a:pt x="17" y="52"/>
                    </a:lnTo>
                    <a:lnTo>
                      <a:pt x="18" y="52"/>
                    </a:lnTo>
                    <a:lnTo>
                      <a:pt x="19" y="52"/>
                    </a:lnTo>
                    <a:lnTo>
                      <a:pt x="21" y="53"/>
                    </a:lnTo>
                    <a:lnTo>
                      <a:pt x="23" y="54"/>
                    </a:lnTo>
                    <a:lnTo>
                      <a:pt x="22" y="53"/>
                    </a:lnTo>
                    <a:lnTo>
                      <a:pt x="22" y="51"/>
                    </a:lnTo>
                    <a:lnTo>
                      <a:pt x="23" y="49"/>
                    </a:lnTo>
                    <a:lnTo>
                      <a:pt x="22" y="48"/>
                    </a:lnTo>
                    <a:lnTo>
                      <a:pt x="21" y="47"/>
                    </a:lnTo>
                    <a:lnTo>
                      <a:pt x="20" y="45"/>
                    </a:lnTo>
                    <a:lnTo>
                      <a:pt x="18" y="44"/>
                    </a:lnTo>
                    <a:lnTo>
                      <a:pt x="17" y="42"/>
                    </a:lnTo>
                    <a:lnTo>
                      <a:pt x="16" y="40"/>
                    </a:lnTo>
                    <a:lnTo>
                      <a:pt x="15" y="39"/>
                    </a:lnTo>
                    <a:lnTo>
                      <a:pt x="14" y="37"/>
                    </a:lnTo>
                    <a:lnTo>
                      <a:pt x="13" y="36"/>
                    </a:lnTo>
                    <a:lnTo>
                      <a:pt x="12" y="35"/>
                    </a:lnTo>
                    <a:lnTo>
                      <a:pt x="10" y="33"/>
                    </a:lnTo>
                    <a:lnTo>
                      <a:pt x="9" y="31"/>
                    </a:lnTo>
                    <a:lnTo>
                      <a:pt x="8" y="29"/>
                    </a:lnTo>
                    <a:lnTo>
                      <a:pt x="7" y="28"/>
                    </a:lnTo>
                    <a:lnTo>
                      <a:pt x="6" y="26"/>
                    </a:lnTo>
                    <a:lnTo>
                      <a:pt x="6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1" y="7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7" name="Freeform 454">
                <a:extLst>
                  <a:ext uri="{FF2B5EF4-FFF2-40B4-BE49-F238E27FC236}">
                    <a16:creationId xmlns:a16="http://schemas.microsoft.com/office/drawing/2014/main" id="{FDA746F2-D75B-4AE7-9DBF-AF1D71AF18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5" y="1261"/>
                <a:ext cx="33" cy="37"/>
              </a:xfrm>
              <a:custGeom>
                <a:avLst/>
                <a:gdLst>
                  <a:gd name="T0" fmla="*/ 0 w 33"/>
                  <a:gd name="T1" fmla="*/ 28 h 37"/>
                  <a:gd name="T2" fmla="*/ 1 w 33"/>
                  <a:gd name="T3" fmla="*/ 31 h 37"/>
                  <a:gd name="T4" fmla="*/ 2 w 33"/>
                  <a:gd name="T5" fmla="*/ 33 h 37"/>
                  <a:gd name="T6" fmla="*/ 4 w 33"/>
                  <a:gd name="T7" fmla="*/ 34 h 37"/>
                  <a:gd name="T8" fmla="*/ 5 w 33"/>
                  <a:gd name="T9" fmla="*/ 35 h 37"/>
                  <a:gd name="T10" fmla="*/ 7 w 33"/>
                  <a:gd name="T11" fmla="*/ 36 h 37"/>
                  <a:gd name="T12" fmla="*/ 8 w 33"/>
                  <a:gd name="T13" fmla="*/ 36 h 37"/>
                  <a:gd name="T14" fmla="*/ 10 w 33"/>
                  <a:gd name="T15" fmla="*/ 37 h 37"/>
                  <a:gd name="T16" fmla="*/ 11 w 33"/>
                  <a:gd name="T17" fmla="*/ 36 h 37"/>
                  <a:gd name="T18" fmla="*/ 12 w 33"/>
                  <a:gd name="T19" fmla="*/ 34 h 37"/>
                  <a:gd name="T20" fmla="*/ 13 w 33"/>
                  <a:gd name="T21" fmla="*/ 30 h 37"/>
                  <a:gd name="T22" fmla="*/ 14 w 33"/>
                  <a:gd name="T23" fmla="*/ 28 h 37"/>
                  <a:gd name="T24" fmla="*/ 13 w 33"/>
                  <a:gd name="T25" fmla="*/ 25 h 37"/>
                  <a:gd name="T26" fmla="*/ 14 w 33"/>
                  <a:gd name="T27" fmla="*/ 23 h 37"/>
                  <a:gd name="T28" fmla="*/ 14 w 33"/>
                  <a:gd name="T29" fmla="*/ 20 h 37"/>
                  <a:gd name="T30" fmla="*/ 14 w 33"/>
                  <a:gd name="T31" fmla="*/ 16 h 37"/>
                  <a:gd name="T32" fmla="*/ 16 w 33"/>
                  <a:gd name="T33" fmla="*/ 16 h 37"/>
                  <a:gd name="T34" fmla="*/ 16 w 33"/>
                  <a:gd name="T35" fmla="*/ 14 h 37"/>
                  <a:gd name="T36" fmla="*/ 17 w 33"/>
                  <a:gd name="T37" fmla="*/ 12 h 37"/>
                  <a:gd name="T38" fmla="*/ 17 w 33"/>
                  <a:gd name="T39" fmla="*/ 10 h 37"/>
                  <a:gd name="T40" fmla="*/ 18 w 33"/>
                  <a:gd name="T41" fmla="*/ 9 h 37"/>
                  <a:gd name="T42" fmla="*/ 21 w 33"/>
                  <a:gd name="T43" fmla="*/ 9 h 37"/>
                  <a:gd name="T44" fmla="*/ 24 w 33"/>
                  <a:gd name="T45" fmla="*/ 9 h 37"/>
                  <a:gd name="T46" fmla="*/ 25 w 33"/>
                  <a:gd name="T47" fmla="*/ 9 h 37"/>
                  <a:gd name="T48" fmla="*/ 27 w 33"/>
                  <a:gd name="T49" fmla="*/ 10 h 37"/>
                  <a:gd name="T50" fmla="*/ 29 w 33"/>
                  <a:gd name="T51" fmla="*/ 10 h 37"/>
                  <a:gd name="T52" fmla="*/ 32 w 33"/>
                  <a:gd name="T53" fmla="*/ 11 h 37"/>
                  <a:gd name="T54" fmla="*/ 32 w 33"/>
                  <a:gd name="T55" fmla="*/ 10 h 37"/>
                  <a:gd name="T56" fmla="*/ 29 w 33"/>
                  <a:gd name="T57" fmla="*/ 9 h 37"/>
                  <a:gd name="T58" fmla="*/ 27 w 33"/>
                  <a:gd name="T59" fmla="*/ 8 h 37"/>
                  <a:gd name="T60" fmla="*/ 23 w 33"/>
                  <a:gd name="T61" fmla="*/ 6 h 37"/>
                  <a:gd name="T62" fmla="*/ 20 w 33"/>
                  <a:gd name="T63" fmla="*/ 5 h 37"/>
                  <a:gd name="T64" fmla="*/ 17 w 33"/>
                  <a:gd name="T65" fmla="*/ 3 h 37"/>
                  <a:gd name="T66" fmla="*/ 14 w 33"/>
                  <a:gd name="T67" fmla="*/ 1 h 37"/>
                  <a:gd name="T68" fmla="*/ 12 w 33"/>
                  <a:gd name="T69" fmla="*/ 0 h 37"/>
                  <a:gd name="T70" fmla="*/ 10 w 33"/>
                  <a:gd name="T71" fmla="*/ 1 h 37"/>
                  <a:gd name="T72" fmla="*/ 7 w 33"/>
                  <a:gd name="T73" fmla="*/ 9 h 37"/>
                  <a:gd name="T74" fmla="*/ 5 w 33"/>
                  <a:gd name="T75" fmla="*/ 15 h 37"/>
                  <a:gd name="T76" fmla="*/ 0 w 33"/>
                  <a:gd name="T77" fmla="*/ 26 h 3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33" h="37">
                    <a:moveTo>
                      <a:pt x="0" y="26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1" y="31"/>
                    </a:lnTo>
                    <a:lnTo>
                      <a:pt x="2" y="32"/>
                    </a:lnTo>
                    <a:lnTo>
                      <a:pt x="2" y="33"/>
                    </a:lnTo>
                    <a:lnTo>
                      <a:pt x="3" y="33"/>
                    </a:lnTo>
                    <a:lnTo>
                      <a:pt x="4" y="34"/>
                    </a:lnTo>
                    <a:lnTo>
                      <a:pt x="5" y="35"/>
                    </a:lnTo>
                    <a:lnTo>
                      <a:pt x="6" y="35"/>
                    </a:lnTo>
                    <a:lnTo>
                      <a:pt x="7" y="36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1" y="37"/>
                    </a:lnTo>
                    <a:lnTo>
                      <a:pt x="11" y="36"/>
                    </a:lnTo>
                    <a:lnTo>
                      <a:pt x="12" y="34"/>
                    </a:lnTo>
                    <a:lnTo>
                      <a:pt x="12" y="32"/>
                    </a:lnTo>
                    <a:lnTo>
                      <a:pt x="13" y="30"/>
                    </a:lnTo>
                    <a:lnTo>
                      <a:pt x="13" y="29"/>
                    </a:lnTo>
                    <a:lnTo>
                      <a:pt x="14" y="28"/>
                    </a:lnTo>
                    <a:lnTo>
                      <a:pt x="14" y="26"/>
                    </a:lnTo>
                    <a:lnTo>
                      <a:pt x="13" y="25"/>
                    </a:lnTo>
                    <a:lnTo>
                      <a:pt x="14" y="24"/>
                    </a:lnTo>
                    <a:lnTo>
                      <a:pt x="14" y="23"/>
                    </a:lnTo>
                    <a:lnTo>
                      <a:pt x="14" y="21"/>
                    </a:lnTo>
                    <a:lnTo>
                      <a:pt x="14" y="20"/>
                    </a:lnTo>
                    <a:lnTo>
                      <a:pt x="14" y="18"/>
                    </a:lnTo>
                    <a:lnTo>
                      <a:pt x="14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5"/>
                    </a:lnTo>
                    <a:lnTo>
                      <a:pt x="16" y="14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1"/>
                    </a:lnTo>
                    <a:lnTo>
                      <a:pt x="17" y="10"/>
                    </a:lnTo>
                    <a:lnTo>
                      <a:pt x="18" y="9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9"/>
                    </a:lnTo>
                    <a:lnTo>
                      <a:pt x="26" y="9"/>
                    </a:lnTo>
                    <a:lnTo>
                      <a:pt x="27" y="10"/>
                    </a:lnTo>
                    <a:lnTo>
                      <a:pt x="28" y="10"/>
                    </a:lnTo>
                    <a:lnTo>
                      <a:pt x="29" y="10"/>
                    </a:lnTo>
                    <a:lnTo>
                      <a:pt x="31" y="11"/>
                    </a:lnTo>
                    <a:lnTo>
                      <a:pt x="32" y="11"/>
                    </a:lnTo>
                    <a:lnTo>
                      <a:pt x="33" y="11"/>
                    </a:lnTo>
                    <a:lnTo>
                      <a:pt x="32" y="10"/>
                    </a:lnTo>
                    <a:lnTo>
                      <a:pt x="31" y="10"/>
                    </a:lnTo>
                    <a:lnTo>
                      <a:pt x="29" y="9"/>
                    </a:lnTo>
                    <a:lnTo>
                      <a:pt x="28" y="9"/>
                    </a:lnTo>
                    <a:lnTo>
                      <a:pt x="27" y="8"/>
                    </a:lnTo>
                    <a:lnTo>
                      <a:pt x="25" y="7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1"/>
                    </a:lnTo>
                    <a:lnTo>
                      <a:pt x="10" y="3"/>
                    </a:lnTo>
                    <a:lnTo>
                      <a:pt x="7" y="9"/>
                    </a:lnTo>
                    <a:lnTo>
                      <a:pt x="7" y="11"/>
                    </a:lnTo>
                    <a:lnTo>
                      <a:pt x="5" y="15"/>
                    </a:lnTo>
                    <a:lnTo>
                      <a:pt x="3" y="21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8" name="Freeform 455">
                <a:extLst>
                  <a:ext uri="{FF2B5EF4-FFF2-40B4-BE49-F238E27FC236}">
                    <a16:creationId xmlns:a16="http://schemas.microsoft.com/office/drawing/2014/main" id="{AE8B1EB9-4A9B-423E-B747-27ECB1C14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1278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0 w 2"/>
                  <a:gd name="T3" fmla="*/ 1 h 4"/>
                  <a:gd name="T4" fmla="*/ 1 w 2"/>
                  <a:gd name="T5" fmla="*/ 1 h 4"/>
                  <a:gd name="T6" fmla="*/ 0 w 2"/>
                  <a:gd name="T7" fmla="*/ 2 h 4"/>
                  <a:gd name="T8" fmla="*/ 1 w 2"/>
                  <a:gd name="T9" fmla="*/ 3 h 4"/>
                  <a:gd name="T10" fmla="*/ 1 w 2"/>
                  <a:gd name="T11" fmla="*/ 4 h 4"/>
                  <a:gd name="T12" fmla="*/ 2 w 2"/>
                  <a:gd name="T13" fmla="*/ 4 h 4"/>
                  <a:gd name="T14" fmla="*/ 1 w 2"/>
                  <a:gd name="T15" fmla="*/ 3 h 4"/>
                  <a:gd name="T16" fmla="*/ 1 w 2"/>
                  <a:gd name="T17" fmla="*/ 2 h 4"/>
                  <a:gd name="T18" fmla="*/ 1 w 2"/>
                  <a:gd name="T19" fmla="*/ 1 h 4"/>
                  <a:gd name="T20" fmla="*/ 1 w 2"/>
                  <a:gd name="T21" fmla="*/ 0 h 4"/>
                  <a:gd name="T22" fmla="*/ 1 w 2"/>
                  <a:gd name="T23" fmla="*/ 0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19" name="Freeform 456">
                <a:extLst>
                  <a:ext uri="{FF2B5EF4-FFF2-40B4-BE49-F238E27FC236}">
                    <a16:creationId xmlns:a16="http://schemas.microsoft.com/office/drawing/2014/main" id="{932DD706-9A39-49B2-90A2-8B6EE8BFD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1278"/>
                <a:ext cx="21" cy="53"/>
              </a:xfrm>
              <a:custGeom>
                <a:avLst/>
                <a:gdLst>
                  <a:gd name="T0" fmla="*/ 1 w 21"/>
                  <a:gd name="T1" fmla="*/ 1 h 53"/>
                  <a:gd name="T2" fmla="*/ 2 w 21"/>
                  <a:gd name="T3" fmla="*/ 3 h 53"/>
                  <a:gd name="T4" fmla="*/ 2 w 21"/>
                  <a:gd name="T5" fmla="*/ 5 h 53"/>
                  <a:gd name="T6" fmla="*/ 3 w 21"/>
                  <a:gd name="T7" fmla="*/ 7 h 53"/>
                  <a:gd name="T8" fmla="*/ 4 w 21"/>
                  <a:gd name="T9" fmla="*/ 10 h 53"/>
                  <a:gd name="T10" fmla="*/ 6 w 21"/>
                  <a:gd name="T11" fmla="*/ 14 h 53"/>
                  <a:gd name="T12" fmla="*/ 7 w 21"/>
                  <a:gd name="T13" fmla="*/ 17 h 53"/>
                  <a:gd name="T14" fmla="*/ 9 w 21"/>
                  <a:gd name="T15" fmla="*/ 20 h 53"/>
                  <a:gd name="T16" fmla="*/ 10 w 21"/>
                  <a:gd name="T17" fmla="*/ 22 h 53"/>
                  <a:gd name="T18" fmla="*/ 11 w 21"/>
                  <a:gd name="T19" fmla="*/ 25 h 53"/>
                  <a:gd name="T20" fmla="*/ 12 w 21"/>
                  <a:gd name="T21" fmla="*/ 26 h 53"/>
                  <a:gd name="T22" fmla="*/ 13 w 21"/>
                  <a:gd name="T23" fmla="*/ 28 h 53"/>
                  <a:gd name="T24" fmla="*/ 13 w 21"/>
                  <a:gd name="T25" fmla="*/ 29 h 53"/>
                  <a:gd name="T26" fmla="*/ 14 w 21"/>
                  <a:gd name="T27" fmla="*/ 32 h 53"/>
                  <a:gd name="T28" fmla="*/ 15 w 21"/>
                  <a:gd name="T29" fmla="*/ 35 h 53"/>
                  <a:gd name="T30" fmla="*/ 17 w 21"/>
                  <a:gd name="T31" fmla="*/ 39 h 53"/>
                  <a:gd name="T32" fmla="*/ 18 w 21"/>
                  <a:gd name="T33" fmla="*/ 41 h 53"/>
                  <a:gd name="T34" fmla="*/ 20 w 21"/>
                  <a:gd name="T35" fmla="*/ 47 h 53"/>
                  <a:gd name="T36" fmla="*/ 20 w 21"/>
                  <a:gd name="T37" fmla="*/ 48 h 53"/>
                  <a:gd name="T38" fmla="*/ 21 w 21"/>
                  <a:gd name="T39" fmla="*/ 50 h 53"/>
                  <a:gd name="T40" fmla="*/ 19 w 21"/>
                  <a:gd name="T41" fmla="*/ 50 h 53"/>
                  <a:gd name="T42" fmla="*/ 19 w 21"/>
                  <a:gd name="T43" fmla="*/ 52 h 53"/>
                  <a:gd name="T44" fmla="*/ 18 w 21"/>
                  <a:gd name="T45" fmla="*/ 52 h 53"/>
                  <a:gd name="T46" fmla="*/ 18 w 21"/>
                  <a:gd name="T47" fmla="*/ 50 h 53"/>
                  <a:gd name="T48" fmla="*/ 18 w 21"/>
                  <a:gd name="T49" fmla="*/ 49 h 53"/>
                  <a:gd name="T50" fmla="*/ 18 w 21"/>
                  <a:gd name="T51" fmla="*/ 48 h 53"/>
                  <a:gd name="T52" fmla="*/ 18 w 21"/>
                  <a:gd name="T53" fmla="*/ 46 h 53"/>
                  <a:gd name="T54" fmla="*/ 17 w 21"/>
                  <a:gd name="T55" fmla="*/ 41 h 53"/>
                  <a:gd name="T56" fmla="*/ 17 w 21"/>
                  <a:gd name="T57" fmla="*/ 40 h 53"/>
                  <a:gd name="T58" fmla="*/ 15 w 21"/>
                  <a:gd name="T59" fmla="*/ 37 h 53"/>
                  <a:gd name="T60" fmla="*/ 14 w 21"/>
                  <a:gd name="T61" fmla="*/ 34 h 53"/>
                  <a:gd name="T62" fmla="*/ 13 w 21"/>
                  <a:gd name="T63" fmla="*/ 33 h 53"/>
                  <a:gd name="T64" fmla="*/ 12 w 21"/>
                  <a:gd name="T65" fmla="*/ 31 h 53"/>
                  <a:gd name="T66" fmla="*/ 11 w 21"/>
                  <a:gd name="T67" fmla="*/ 28 h 53"/>
                  <a:gd name="T68" fmla="*/ 10 w 21"/>
                  <a:gd name="T69" fmla="*/ 25 h 53"/>
                  <a:gd name="T70" fmla="*/ 8 w 21"/>
                  <a:gd name="T71" fmla="*/ 21 h 53"/>
                  <a:gd name="T72" fmla="*/ 7 w 21"/>
                  <a:gd name="T73" fmla="*/ 19 h 53"/>
                  <a:gd name="T74" fmla="*/ 6 w 21"/>
                  <a:gd name="T75" fmla="*/ 16 h 53"/>
                  <a:gd name="T76" fmla="*/ 5 w 21"/>
                  <a:gd name="T77" fmla="*/ 13 h 53"/>
                  <a:gd name="T78" fmla="*/ 4 w 21"/>
                  <a:gd name="T79" fmla="*/ 10 h 53"/>
                  <a:gd name="T80" fmla="*/ 3 w 21"/>
                  <a:gd name="T81" fmla="*/ 8 h 53"/>
                  <a:gd name="T82" fmla="*/ 2 w 21"/>
                  <a:gd name="T83" fmla="*/ 6 h 53"/>
                  <a:gd name="T84" fmla="*/ 1 w 21"/>
                  <a:gd name="T85" fmla="*/ 4 h 53"/>
                  <a:gd name="T86" fmla="*/ 0 w 21"/>
                  <a:gd name="T87" fmla="*/ 2 h 53"/>
                  <a:gd name="T88" fmla="*/ 1 w 21"/>
                  <a:gd name="T89" fmla="*/ 0 h 5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1" h="53">
                    <a:moveTo>
                      <a:pt x="1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5" y="13"/>
                    </a:lnTo>
                    <a:lnTo>
                      <a:pt x="6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8" y="19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10" y="22"/>
                    </a:lnTo>
                    <a:lnTo>
                      <a:pt x="11" y="23"/>
                    </a:lnTo>
                    <a:lnTo>
                      <a:pt x="11" y="25"/>
                    </a:lnTo>
                    <a:lnTo>
                      <a:pt x="12" y="25"/>
                    </a:lnTo>
                    <a:lnTo>
                      <a:pt x="12" y="26"/>
                    </a:lnTo>
                    <a:lnTo>
                      <a:pt x="12" y="28"/>
                    </a:lnTo>
                    <a:lnTo>
                      <a:pt x="13" y="28"/>
                    </a:lnTo>
                    <a:lnTo>
                      <a:pt x="13" y="29"/>
                    </a:lnTo>
                    <a:lnTo>
                      <a:pt x="13" y="31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6" y="37"/>
                    </a:lnTo>
                    <a:lnTo>
                      <a:pt x="17" y="39"/>
                    </a:lnTo>
                    <a:lnTo>
                      <a:pt x="17" y="40"/>
                    </a:lnTo>
                    <a:lnTo>
                      <a:pt x="18" y="41"/>
                    </a:lnTo>
                    <a:lnTo>
                      <a:pt x="19" y="45"/>
                    </a:lnTo>
                    <a:lnTo>
                      <a:pt x="20" y="47"/>
                    </a:lnTo>
                    <a:lnTo>
                      <a:pt x="20" y="48"/>
                    </a:lnTo>
                    <a:lnTo>
                      <a:pt x="20" y="49"/>
                    </a:lnTo>
                    <a:lnTo>
                      <a:pt x="21" y="50"/>
                    </a:lnTo>
                    <a:lnTo>
                      <a:pt x="20" y="50"/>
                    </a:lnTo>
                    <a:lnTo>
                      <a:pt x="19" y="50"/>
                    </a:lnTo>
                    <a:lnTo>
                      <a:pt x="19" y="51"/>
                    </a:lnTo>
                    <a:lnTo>
                      <a:pt x="19" y="52"/>
                    </a:lnTo>
                    <a:lnTo>
                      <a:pt x="18" y="53"/>
                    </a:lnTo>
                    <a:lnTo>
                      <a:pt x="18" y="52"/>
                    </a:lnTo>
                    <a:lnTo>
                      <a:pt x="18" y="51"/>
                    </a:lnTo>
                    <a:lnTo>
                      <a:pt x="18" y="50"/>
                    </a:lnTo>
                    <a:lnTo>
                      <a:pt x="18" y="49"/>
                    </a:lnTo>
                    <a:lnTo>
                      <a:pt x="19" y="49"/>
                    </a:lnTo>
                    <a:lnTo>
                      <a:pt x="18" y="48"/>
                    </a:lnTo>
                    <a:lnTo>
                      <a:pt x="18" y="47"/>
                    </a:lnTo>
                    <a:lnTo>
                      <a:pt x="18" y="46"/>
                    </a:lnTo>
                    <a:lnTo>
                      <a:pt x="19" y="45"/>
                    </a:lnTo>
                    <a:lnTo>
                      <a:pt x="17" y="41"/>
                    </a:lnTo>
                    <a:lnTo>
                      <a:pt x="17" y="40"/>
                    </a:lnTo>
                    <a:lnTo>
                      <a:pt x="16" y="39"/>
                    </a:lnTo>
                    <a:lnTo>
                      <a:pt x="15" y="37"/>
                    </a:lnTo>
                    <a:lnTo>
                      <a:pt x="15" y="36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3" y="33"/>
                    </a:lnTo>
                    <a:lnTo>
                      <a:pt x="13" y="32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11" y="26"/>
                    </a:lnTo>
                    <a:lnTo>
                      <a:pt x="10" y="25"/>
                    </a:lnTo>
                    <a:lnTo>
                      <a:pt x="9" y="23"/>
                    </a:lnTo>
                    <a:lnTo>
                      <a:pt x="8" y="21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0" name="Freeform 457">
                <a:extLst>
                  <a:ext uri="{FF2B5EF4-FFF2-40B4-BE49-F238E27FC236}">
                    <a16:creationId xmlns:a16="http://schemas.microsoft.com/office/drawing/2014/main" id="{C134D502-BF02-48AD-B313-50E5B3138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1279"/>
                <a:ext cx="7" cy="30"/>
              </a:xfrm>
              <a:custGeom>
                <a:avLst/>
                <a:gdLst>
                  <a:gd name="T0" fmla="*/ 1 w 7"/>
                  <a:gd name="T1" fmla="*/ 16 h 30"/>
                  <a:gd name="T2" fmla="*/ 1 w 7"/>
                  <a:gd name="T3" fmla="*/ 14 h 30"/>
                  <a:gd name="T4" fmla="*/ 1 w 7"/>
                  <a:gd name="T5" fmla="*/ 11 h 30"/>
                  <a:gd name="T6" fmla="*/ 1 w 7"/>
                  <a:gd name="T7" fmla="*/ 10 h 30"/>
                  <a:gd name="T8" fmla="*/ 2 w 7"/>
                  <a:gd name="T9" fmla="*/ 9 h 30"/>
                  <a:gd name="T10" fmla="*/ 2 w 7"/>
                  <a:gd name="T11" fmla="*/ 8 h 30"/>
                  <a:gd name="T12" fmla="*/ 2 w 7"/>
                  <a:gd name="T13" fmla="*/ 7 h 30"/>
                  <a:gd name="T14" fmla="*/ 2 w 7"/>
                  <a:gd name="T15" fmla="*/ 6 h 30"/>
                  <a:gd name="T16" fmla="*/ 2 w 7"/>
                  <a:gd name="T17" fmla="*/ 5 h 30"/>
                  <a:gd name="T18" fmla="*/ 3 w 7"/>
                  <a:gd name="T19" fmla="*/ 5 h 30"/>
                  <a:gd name="T20" fmla="*/ 4 w 7"/>
                  <a:gd name="T21" fmla="*/ 4 h 30"/>
                  <a:gd name="T22" fmla="*/ 4 w 7"/>
                  <a:gd name="T23" fmla="*/ 4 h 30"/>
                  <a:gd name="T24" fmla="*/ 5 w 7"/>
                  <a:gd name="T25" fmla="*/ 4 h 30"/>
                  <a:gd name="T26" fmla="*/ 5 w 7"/>
                  <a:gd name="T27" fmla="*/ 3 h 30"/>
                  <a:gd name="T28" fmla="*/ 6 w 7"/>
                  <a:gd name="T29" fmla="*/ 2 h 30"/>
                  <a:gd name="T30" fmla="*/ 7 w 7"/>
                  <a:gd name="T31" fmla="*/ 0 h 30"/>
                  <a:gd name="T32" fmla="*/ 6 w 7"/>
                  <a:gd name="T33" fmla="*/ 2 h 30"/>
                  <a:gd name="T34" fmla="*/ 6 w 7"/>
                  <a:gd name="T35" fmla="*/ 3 h 30"/>
                  <a:gd name="T36" fmla="*/ 6 w 7"/>
                  <a:gd name="T37" fmla="*/ 4 h 30"/>
                  <a:gd name="T38" fmla="*/ 5 w 7"/>
                  <a:gd name="T39" fmla="*/ 4 h 30"/>
                  <a:gd name="T40" fmla="*/ 5 w 7"/>
                  <a:gd name="T41" fmla="*/ 4 h 30"/>
                  <a:gd name="T42" fmla="*/ 4 w 7"/>
                  <a:gd name="T43" fmla="*/ 5 h 30"/>
                  <a:gd name="T44" fmla="*/ 4 w 7"/>
                  <a:gd name="T45" fmla="*/ 5 h 30"/>
                  <a:gd name="T46" fmla="*/ 4 w 7"/>
                  <a:gd name="T47" fmla="*/ 6 h 30"/>
                  <a:gd name="T48" fmla="*/ 4 w 7"/>
                  <a:gd name="T49" fmla="*/ 6 h 30"/>
                  <a:gd name="T50" fmla="*/ 3 w 7"/>
                  <a:gd name="T51" fmla="*/ 7 h 30"/>
                  <a:gd name="T52" fmla="*/ 3 w 7"/>
                  <a:gd name="T53" fmla="*/ 8 h 30"/>
                  <a:gd name="T54" fmla="*/ 3 w 7"/>
                  <a:gd name="T55" fmla="*/ 9 h 30"/>
                  <a:gd name="T56" fmla="*/ 3 w 7"/>
                  <a:gd name="T57" fmla="*/ 10 h 30"/>
                  <a:gd name="T58" fmla="*/ 2 w 7"/>
                  <a:gd name="T59" fmla="*/ 11 h 30"/>
                  <a:gd name="T60" fmla="*/ 2 w 7"/>
                  <a:gd name="T61" fmla="*/ 12 h 30"/>
                  <a:gd name="T62" fmla="*/ 2 w 7"/>
                  <a:gd name="T63" fmla="*/ 13 h 30"/>
                  <a:gd name="T64" fmla="*/ 2 w 7"/>
                  <a:gd name="T65" fmla="*/ 16 h 30"/>
                  <a:gd name="T66" fmla="*/ 2 w 7"/>
                  <a:gd name="T67" fmla="*/ 18 h 30"/>
                  <a:gd name="T68" fmla="*/ 2 w 7"/>
                  <a:gd name="T69" fmla="*/ 19 h 30"/>
                  <a:gd name="T70" fmla="*/ 3 w 7"/>
                  <a:gd name="T71" fmla="*/ 20 h 30"/>
                  <a:gd name="T72" fmla="*/ 3 w 7"/>
                  <a:gd name="T73" fmla="*/ 21 h 30"/>
                  <a:gd name="T74" fmla="*/ 3 w 7"/>
                  <a:gd name="T75" fmla="*/ 23 h 30"/>
                  <a:gd name="T76" fmla="*/ 2 w 7"/>
                  <a:gd name="T77" fmla="*/ 24 h 30"/>
                  <a:gd name="T78" fmla="*/ 3 w 7"/>
                  <a:gd name="T79" fmla="*/ 25 h 30"/>
                  <a:gd name="T80" fmla="*/ 3 w 7"/>
                  <a:gd name="T81" fmla="*/ 26 h 30"/>
                  <a:gd name="T82" fmla="*/ 3 w 7"/>
                  <a:gd name="T83" fmla="*/ 27 h 30"/>
                  <a:gd name="T84" fmla="*/ 3 w 7"/>
                  <a:gd name="T85" fmla="*/ 28 h 30"/>
                  <a:gd name="T86" fmla="*/ 3 w 7"/>
                  <a:gd name="T87" fmla="*/ 29 h 30"/>
                  <a:gd name="T88" fmla="*/ 2 w 7"/>
                  <a:gd name="T89" fmla="*/ 30 h 30"/>
                  <a:gd name="T90" fmla="*/ 2 w 7"/>
                  <a:gd name="T91" fmla="*/ 29 h 30"/>
                  <a:gd name="T92" fmla="*/ 2 w 7"/>
                  <a:gd name="T93" fmla="*/ 28 h 30"/>
                  <a:gd name="T94" fmla="*/ 2 w 7"/>
                  <a:gd name="T95" fmla="*/ 27 h 30"/>
                  <a:gd name="T96" fmla="*/ 1 w 7"/>
                  <a:gd name="T97" fmla="*/ 26 h 30"/>
                  <a:gd name="T98" fmla="*/ 1 w 7"/>
                  <a:gd name="T99" fmla="*/ 25 h 30"/>
                  <a:gd name="T100" fmla="*/ 1 w 7"/>
                  <a:gd name="T101" fmla="*/ 25 h 30"/>
                  <a:gd name="T102" fmla="*/ 1 w 7"/>
                  <a:gd name="T103" fmla="*/ 24 h 30"/>
                  <a:gd name="T104" fmla="*/ 1 w 7"/>
                  <a:gd name="T105" fmla="*/ 23 h 30"/>
                  <a:gd name="T106" fmla="*/ 1 w 7"/>
                  <a:gd name="T107" fmla="*/ 22 h 30"/>
                  <a:gd name="T108" fmla="*/ 1 w 7"/>
                  <a:gd name="T109" fmla="*/ 21 h 30"/>
                  <a:gd name="T110" fmla="*/ 1 w 7"/>
                  <a:gd name="T111" fmla="*/ 20 h 30"/>
                  <a:gd name="T112" fmla="*/ 0 w 7"/>
                  <a:gd name="T113" fmla="*/ 19 h 30"/>
                  <a:gd name="T114" fmla="*/ 0 w 7"/>
                  <a:gd name="T115" fmla="*/ 18 h 30"/>
                  <a:gd name="T116" fmla="*/ 1 w 7"/>
                  <a:gd name="T117" fmla="*/ 17 h 30"/>
                  <a:gd name="T118" fmla="*/ 1 w 7"/>
                  <a:gd name="T119" fmla="*/ 16 h 3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" h="30">
                    <a:moveTo>
                      <a:pt x="1" y="16"/>
                    </a:move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0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3" y="23"/>
                    </a:lnTo>
                    <a:lnTo>
                      <a:pt x="2" y="24"/>
                    </a:lnTo>
                    <a:lnTo>
                      <a:pt x="3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3" y="28"/>
                    </a:lnTo>
                    <a:lnTo>
                      <a:pt x="3" y="29"/>
                    </a:lnTo>
                    <a:lnTo>
                      <a:pt x="2" y="30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1" y="17"/>
                    </a:lnTo>
                    <a:lnTo>
                      <a:pt x="1" y="16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1" name="Freeform 458">
                <a:extLst>
                  <a:ext uri="{FF2B5EF4-FFF2-40B4-BE49-F238E27FC236}">
                    <a16:creationId xmlns:a16="http://schemas.microsoft.com/office/drawing/2014/main" id="{B3C84CF4-0EA4-414F-847C-A479D6E25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2" y="1279"/>
                <a:ext cx="36" cy="74"/>
              </a:xfrm>
              <a:custGeom>
                <a:avLst/>
                <a:gdLst>
                  <a:gd name="T0" fmla="*/ 1 w 36"/>
                  <a:gd name="T1" fmla="*/ 1 h 74"/>
                  <a:gd name="T2" fmla="*/ 2 w 36"/>
                  <a:gd name="T3" fmla="*/ 2 h 74"/>
                  <a:gd name="T4" fmla="*/ 3 w 36"/>
                  <a:gd name="T5" fmla="*/ 4 h 74"/>
                  <a:gd name="T6" fmla="*/ 5 w 36"/>
                  <a:gd name="T7" fmla="*/ 6 h 74"/>
                  <a:gd name="T8" fmla="*/ 6 w 36"/>
                  <a:gd name="T9" fmla="*/ 9 h 74"/>
                  <a:gd name="T10" fmla="*/ 6 w 36"/>
                  <a:gd name="T11" fmla="*/ 5 h 74"/>
                  <a:gd name="T12" fmla="*/ 8 w 36"/>
                  <a:gd name="T13" fmla="*/ 8 h 74"/>
                  <a:gd name="T14" fmla="*/ 11 w 36"/>
                  <a:gd name="T15" fmla="*/ 13 h 74"/>
                  <a:gd name="T16" fmla="*/ 12 w 36"/>
                  <a:gd name="T17" fmla="*/ 16 h 74"/>
                  <a:gd name="T18" fmla="*/ 14 w 36"/>
                  <a:gd name="T19" fmla="*/ 21 h 74"/>
                  <a:gd name="T20" fmla="*/ 15 w 36"/>
                  <a:gd name="T21" fmla="*/ 24 h 74"/>
                  <a:gd name="T22" fmla="*/ 17 w 36"/>
                  <a:gd name="T23" fmla="*/ 28 h 74"/>
                  <a:gd name="T24" fmla="*/ 19 w 36"/>
                  <a:gd name="T25" fmla="*/ 31 h 74"/>
                  <a:gd name="T26" fmla="*/ 21 w 36"/>
                  <a:gd name="T27" fmla="*/ 36 h 74"/>
                  <a:gd name="T28" fmla="*/ 22 w 36"/>
                  <a:gd name="T29" fmla="*/ 39 h 74"/>
                  <a:gd name="T30" fmla="*/ 24 w 36"/>
                  <a:gd name="T31" fmla="*/ 41 h 74"/>
                  <a:gd name="T32" fmla="*/ 25 w 36"/>
                  <a:gd name="T33" fmla="*/ 45 h 74"/>
                  <a:gd name="T34" fmla="*/ 27 w 36"/>
                  <a:gd name="T35" fmla="*/ 49 h 74"/>
                  <a:gd name="T36" fmla="*/ 29 w 36"/>
                  <a:gd name="T37" fmla="*/ 53 h 74"/>
                  <a:gd name="T38" fmla="*/ 30 w 36"/>
                  <a:gd name="T39" fmla="*/ 57 h 74"/>
                  <a:gd name="T40" fmla="*/ 32 w 36"/>
                  <a:gd name="T41" fmla="*/ 60 h 74"/>
                  <a:gd name="T42" fmla="*/ 34 w 36"/>
                  <a:gd name="T43" fmla="*/ 64 h 74"/>
                  <a:gd name="T44" fmla="*/ 35 w 36"/>
                  <a:gd name="T45" fmla="*/ 66 h 74"/>
                  <a:gd name="T46" fmla="*/ 35 w 36"/>
                  <a:gd name="T47" fmla="*/ 70 h 74"/>
                  <a:gd name="T48" fmla="*/ 36 w 36"/>
                  <a:gd name="T49" fmla="*/ 74 h 74"/>
                  <a:gd name="T50" fmla="*/ 18 w 36"/>
                  <a:gd name="T51" fmla="*/ 72 h 74"/>
                  <a:gd name="T52" fmla="*/ 19 w 36"/>
                  <a:gd name="T53" fmla="*/ 70 h 74"/>
                  <a:gd name="T54" fmla="*/ 20 w 36"/>
                  <a:gd name="T55" fmla="*/ 68 h 74"/>
                  <a:gd name="T56" fmla="*/ 21 w 36"/>
                  <a:gd name="T57" fmla="*/ 66 h 74"/>
                  <a:gd name="T58" fmla="*/ 21 w 36"/>
                  <a:gd name="T59" fmla="*/ 65 h 74"/>
                  <a:gd name="T60" fmla="*/ 23 w 36"/>
                  <a:gd name="T61" fmla="*/ 65 h 74"/>
                  <a:gd name="T62" fmla="*/ 24 w 36"/>
                  <a:gd name="T63" fmla="*/ 65 h 74"/>
                  <a:gd name="T64" fmla="*/ 23 w 36"/>
                  <a:gd name="T65" fmla="*/ 62 h 74"/>
                  <a:gd name="T66" fmla="*/ 24 w 36"/>
                  <a:gd name="T67" fmla="*/ 59 h 74"/>
                  <a:gd name="T68" fmla="*/ 25 w 36"/>
                  <a:gd name="T69" fmla="*/ 60 h 74"/>
                  <a:gd name="T70" fmla="*/ 25 w 36"/>
                  <a:gd name="T71" fmla="*/ 60 h 74"/>
                  <a:gd name="T72" fmla="*/ 24 w 36"/>
                  <a:gd name="T73" fmla="*/ 56 h 74"/>
                  <a:gd name="T74" fmla="*/ 23 w 36"/>
                  <a:gd name="T75" fmla="*/ 53 h 74"/>
                  <a:gd name="T76" fmla="*/ 23 w 36"/>
                  <a:gd name="T77" fmla="*/ 53 h 74"/>
                  <a:gd name="T78" fmla="*/ 25 w 36"/>
                  <a:gd name="T79" fmla="*/ 56 h 74"/>
                  <a:gd name="T80" fmla="*/ 27 w 36"/>
                  <a:gd name="T81" fmla="*/ 58 h 74"/>
                  <a:gd name="T82" fmla="*/ 27 w 36"/>
                  <a:gd name="T83" fmla="*/ 57 h 74"/>
                  <a:gd name="T84" fmla="*/ 26 w 36"/>
                  <a:gd name="T85" fmla="*/ 53 h 74"/>
                  <a:gd name="T86" fmla="*/ 24 w 36"/>
                  <a:gd name="T87" fmla="*/ 49 h 74"/>
                  <a:gd name="T88" fmla="*/ 22 w 36"/>
                  <a:gd name="T89" fmla="*/ 46 h 74"/>
                  <a:gd name="T90" fmla="*/ 21 w 36"/>
                  <a:gd name="T91" fmla="*/ 43 h 74"/>
                  <a:gd name="T92" fmla="*/ 19 w 36"/>
                  <a:gd name="T93" fmla="*/ 40 h 74"/>
                  <a:gd name="T94" fmla="*/ 19 w 36"/>
                  <a:gd name="T95" fmla="*/ 38 h 74"/>
                  <a:gd name="T96" fmla="*/ 17 w 36"/>
                  <a:gd name="T97" fmla="*/ 35 h 74"/>
                  <a:gd name="T98" fmla="*/ 16 w 36"/>
                  <a:gd name="T99" fmla="*/ 33 h 74"/>
                  <a:gd name="T100" fmla="*/ 14 w 36"/>
                  <a:gd name="T101" fmla="*/ 29 h 74"/>
                  <a:gd name="T102" fmla="*/ 12 w 36"/>
                  <a:gd name="T103" fmla="*/ 27 h 74"/>
                  <a:gd name="T104" fmla="*/ 11 w 36"/>
                  <a:gd name="T105" fmla="*/ 25 h 74"/>
                  <a:gd name="T106" fmla="*/ 10 w 36"/>
                  <a:gd name="T107" fmla="*/ 23 h 74"/>
                  <a:gd name="T108" fmla="*/ 9 w 36"/>
                  <a:gd name="T109" fmla="*/ 21 h 74"/>
                  <a:gd name="T110" fmla="*/ 7 w 36"/>
                  <a:gd name="T111" fmla="*/ 19 h 74"/>
                  <a:gd name="T112" fmla="*/ 7 w 36"/>
                  <a:gd name="T113" fmla="*/ 17 h 74"/>
                  <a:gd name="T114" fmla="*/ 6 w 36"/>
                  <a:gd name="T115" fmla="*/ 16 h 74"/>
                  <a:gd name="T116" fmla="*/ 5 w 36"/>
                  <a:gd name="T117" fmla="*/ 13 h 74"/>
                  <a:gd name="T118" fmla="*/ 3 w 36"/>
                  <a:gd name="T119" fmla="*/ 9 h 74"/>
                  <a:gd name="T120" fmla="*/ 2 w 36"/>
                  <a:gd name="T121" fmla="*/ 6 h 74"/>
                  <a:gd name="T122" fmla="*/ 1 w 36"/>
                  <a:gd name="T123" fmla="*/ 4 h 74"/>
                  <a:gd name="T124" fmla="*/ 0 w 36"/>
                  <a:gd name="T125" fmla="*/ 2 h 7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6" h="74">
                    <a:moveTo>
                      <a:pt x="0" y="0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5" y="6"/>
                    </a:lnTo>
                    <a:lnTo>
                      <a:pt x="6" y="7"/>
                    </a:lnTo>
                    <a:lnTo>
                      <a:pt x="6" y="9"/>
                    </a:lnTo>
                    <a:lnTo>
                      <a:pt x="6" y="7"/>
                    </a:lnTo>
                    <a:lnTo>
                      <a:pt x="6" y="5"/>
                    </a:lnTo>
                    <a:lnTo>
                      <a:pt x="6" y="6"/>
                    </a:lnTo>
                    <a:lnTo>
                      <a:pt x="8" y="8"/>
                    </a:lnTo>
                    <a:lnTo>
                      <a:pt x="9" y="11"/>
                    </a:lnTo>
                    <a:lnTo>
                      <a:pt x="11" y="13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3" y="19"/>
                    </a:lnTo>
                    <a:lnTo>
                      <a:pt x="14" y="21"/>
                    </a:lnTo>
                    <a:lnTo>
                      <a:pt x="14" y="22"/>
                    </a:lnTo>
                    <a:lnTo>
                      <a:pt x="15" y="24"/>
                    </a:lnTo>
                    <a:lnTo>
                      <a:pt x="16" y="26"/>
                    </a:lnTo>
                    <a:lnTo>
                      <a:pt x="17" y="28"/>
                    </a:lnTo>
                    <a:lnTo>
                      <a:pt x="18" y="30"/>
                    </a:lnTo>
                    <a:lnTo>
                      <a:pt x="19" y="31"/>
                    </a:lnTo>
                    <a:lnTo>
                      <a:pt x="20" y="34"/>
                    </a:lnTo>
                    <a:lnTo>
                      <a:pt x="21" y="36"/>
                    </a:lnTo>
                    <a:lnTo>
                      <a:pt x="22" y="38"/>
                    </a:lnTo>
                    <a:lnTo>
                      <a:pt x="22" y="39"/>
                    </a:lnTo>
                    <a:lnTo>
                      <a:pt x="24" y="41"/>
                    </a:lnTo>
                    <a:lnTo>
                      <a:pt x="24" y="43"/>
                    </a:lnTo>
                    <a:lnTo>
                      <a:pt x="25" y="45"/>
                    </a:lnTo>
                    <a:lnTo>
                      <a:pt x="26" y="47"/>
                    </a:lnTo>
                    <a:lnTo>
                      <a:pt x="27" y="49"/>
                    </a:lnTo>
                    <a:lnTo>
                      <a:pt x="27" y="51"/>
                    </a:lnTo>
                    <a:lnTo>
                      <a:pt x="29" y="53"/>
                    </a:lnTo>
                    <a:lnTo>
                      <a:pt x="30" y="55"/>
                    </a:lnTo>
                    <a:lnTo>
                      <a:pt x="30" y="57"/>
                    </a:lnTo>
                    <a:lnTo>
                      <a:pt x="31" y="58"/>
                    </a:lnTo>
                    <a:lnTo>
                      <a:pt x="32" y="60"/>
                    </a:lnTo>
                    <a:lnTo>
                      <a:pt x="33" y="62"/>
                    </a:lnTo>
                    <a:lnTo>
                      <a:pt x="34" y="64"/>
                    </a:lnTo>
                    <a:lnTo>
                      <a:pt x="35" y="66"/>
                    </a:lnTo>
                    <a:lnTo>
                      <a:pt x="35" y="68"/>
                    </a:lnTo>
                    <a:lnTo>
                      <a:pt x="35" y="70"/>
                    </a:lnTo>
                    <a:lnTo>
                      <a:pt x="35" y="72"/>
                    </a:lnTo>
                    <a:lnTo>
                      <a:pt x="36" y="74"/>
                    </a:lnTo>
                    <a:lnTo>
                      <a:pt x="17" y="74"/>
                    </a:lnTo>
                    <a:lnTo>
                      <a:pt x="18" y="72"/>
                    </a:lnTo>
                    <a:lnTo>
                      <a:pt x="18" y="71"/>
                    </a:lnTo>
                    <a:lnTo>
                      <a:pt x="19" y="70"/>
                    </a:lnTo>
                    <a:lnTo>
                      <a:pt x="19" y="69"/>
                    </a:lnTo>
                    <a:lnTo>
                      <a:pt x="20" y="68"/>
                    </a:lnTo>
                    <a:lnTo>
                      <a:pt x="21" y="67"/>
                    </a:lnTo>
                    <a:lnTo>
                      <a:pt x="21" y="66"/>
                    </a:lnTo>
                    <a:lnTo>
                      <a:pt x="21" y="65"/>
                    </a:lnTo>
                    <a:lnTo>
                      <a:pt x="22" y="65"/>
                    </a:lnTo>
                    <a:lnTo>
                      <a:pt x="23" y="65"/>
                    </a:lnTo>
                    <a:lnTo>
                      <a:pt x="24" y="65"/>
                    </a:lnTo>
                    <a:lnTo>
                      <a:pt x="24" y="63"/>
                    </a:lnTo>
                    <a:lnTo>
                      <a:pt x="23" y="62"/>
                    </a:lnTo>
                    <a:lnTo>
                      <a:pt x="23" y="61"/>
                    </a:lnTo>
                    <a:lnTo>
                      <a:pt x="24" y="59"/>
                    </a:lnTo>
                    <a:lnTo>
                      <a:pt x="24" y="60"/>
                    </a:lnTo>
                    <a:lnTo>
                      <a:pt x="25" y="60"/>
                    </a:lnTo>
                    <a:lnTo>
                      <a:pt x="26" y="61"/>
                    </a:lnTo>
                    <a:lnTo>
                      <a:pt x="25" y="60"/>
                    </a:lnTo>
                    <a:lnTo>
                      <a:pt x="25" y="58"/>
                    </a:lnTo>
                    <a:lnTo>
                      <a:pt x="24" y="56"/>
                    </a:lnTo>
                    <a:lnTo>
                      <a:pt x="24" y="54"/>
                    </a:lnTo>
                    <a:lnTo>
                      <a:pt x="23" y="53"/>
                    </a:lnTo>
                    <a:lnTo>
                      <a:pt x="21" y="49"/>
                    </a:lnTo>
                    <a:lnTo>
                      <a:pt x="23" y="53"/>
                    </a:lnTo>
                    <a:lnTo>
                      <a:pt x="24" y="54"/>
                    </a:lnTo>
                    <a:lnTo>
                      <a:pt x="25" y="56"/>
                    </a:lnTo>
                    <a:lnTo>
                      <a:pt x="26" y="57"/>
                    </a:lnTo>
                    <a:lnTo>
                      <a:pt x="27" y="58"/>
                    </a:lnTo>
                    <a:lnTo>
                      <a:pt x="27" y="57"/>
                    </a:lnTo>
                    <a:lnTo>
                      <a:pt x="27" y="55"/>
                    </a:lnTo>
                    <a:lnTo>
                      <a:pt x="26" y="53"/>
                    </a:lnTo>
                    <a:lnTo>
                      <a:pt x="25" y="51"/>
                    </a:lnTo>
                    <a:lnTo>
                      <a:pt x="24" y="49"/>
                    </a:lnTo>
                    <a:lnTo>
                      <a:pt x="23" y="47"/>
                    </a:lnTo>
                    <a:lnTo>
                      <a:pt x="22" y="46"/>
                    </a:lnTo>
                    <a:lnTo>
                      <a:pt x="21" y="44"/>
                    </a:lnTo>
                    <a:lnTo>
                      <a:pt x="21" y="43"/>
                    </a:lnTo>
                    <a:lnTo>
                      <a:pt x="20" y="41"/>
                    </a:lnTo>
                    <a:lnTo>
                      <a:pt x="19" y="40"/>
                    </a:lnTo>
                    <a:lnTo>
                      <a:pt x="19" y="39"/>
                    </a:lnTo>
                    <a:lnTo>
                      <a:pt x="19" y="38"/>
                    </a:lnTo>
                    <a:lnTo>
                      <a:pt x="18" y="37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6" y="33"/>
                    </a:lnTo>
                    <a:lnTo>
                      <a:pt x="15" y="31"/>
                    </a:lnTo>
                    <a:lnTo>
                      <a:pt x="14" y="29"/>
                    </a:lnTo>
                    <a:lnTo>
                      <a:pt x="13" y="28"/>
                    </a:lnTo>
                    <a:lnTo>
                      <a:pt x="12" y="27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4"/>
                    </a:lnTo>
                    <a:lnTo>
                      <a:pt x="10" y="23"/>
                    </a:lnTo>
                    <a:lnTo>
                      <a:pt x="10" y="22"/>
                    </a:lnTo>
                    <a:lnTo>
                      <a:pt x="9" y="21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6" y="16"/>
                    </a:lnTo>
                    <a:lnTo>
                      <a:pt x="5" y="15"/>
                    </a:lnTo>
                    <a:lnTo>
                      <a:pt x="5" y="13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2" name="Freeform 459">
                <a:extLst>
                  <a:ext uri="{FF2B5EF4-FFF2-40B4-BE49-F238E27FC236}">
                    <a16:creationId xmlns:a16="http://schemas.microsoft.com/office/drawing/2014/main" id="{CE8BE49A-627B-41D8-B1EE-0701E5696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2" y="1310"/>
                <a:ext cx="3" cy="14"/>
              </a:xfrm>
              <a:custGeom>
                <a:avLst/>
                <a:gdLst>
                  <a:gd name="T0" fmla="*/ 3 w 3"/>
                  <a:gd name="T1" fmla="*/ 0 h 14"/>
                  <a:gd name="T2" fmla="*/ 2 w 3"/>
                  <a:gd name="T3" fmla="*/ 1 h 14"/>
                  <a:gd name="T4" fmla="*/ 2 w 3"/>
                  <a:gd name="T5" fmla="*/ 1 h 14"/>
                  <a:gd name="T6" fmla="*/ 2 w 3"/>
                  <a:gd name="T7" fmla="*/ 2 h 14"/>
                  <a:gd name="T8" fmla="*/ 2 w 3"/>
                  <a:gd name="T9" fmla="*/ 2 h 14"/>
                  <a:gd name="T10" fmla="*/ 2 w 3"/>
                  <a:gd name="T11" fmla="*/ 3 h 14"/>
                  <a:gd name="T12" fmla="*/ 2 w 3"/>
                  <a:gd name="T13" fmla="*/ 3 h 14"/>
                  <a:gd name="T14" fmla="*/ 2 w 3"/>
                  <a:gd name="T15" fmla="*/ 4 h 14"/>
                  <a:gd name="T16" fmla="*/ 2 w 3"/>
                  <a:gd name="T17" fmla="*/ 5 h 14"/>
                  <a:gd name="T18" fmla="*/ 3 w 3"/>
                  <a:gd name="T19" fmla="*/ 5 h 14"/>
                  <a:gd name="T20" fmla="*/ 2 w 3"/>
                  <a:gd name="T21" fmla="*/ 5 h 14"/>
                  <a:gd name="T22" fmla="*/ 2 w 3"/>
                  <a:gd name="T23" fmla="*/ 6 h 14"/>
                  <a:gd name="T24" fmla="*/ 1 w 3"/>
                  <a:gd name="T25" fmla="*/ 7 h 14"/>
                  <a:gd name="T26" fmla="*/ 1 w 3"/>
                  <a:gd name="T27" fmla="*/ 8 h 14"/>
                  <a:gd name="T28" fmla="*/ 1 w 3"/>
                  <a:gd name="T29" fmla="*/ 9 h 14"/>
                  <a:gd name="T30" fmla="*/ 1 w 3"/>
                  <a:gd name="T31" fmla="*/ 10 h 14"/>
                  <a:gd name="T32" fmla="*/ 1 w 3"/>
                  <a:gd name="T33" fmla="*/ 11 h 14"/>
                  <a:gd name="T34" fmla="*/ 1 w 3"/>
                  <a:gd name="T35" fmla="*/ 12 h 14"/>
                  <a:gd name="T36" fmla="*/ 2 w 3"/>
                  <a:gd name="T37" fmla="*/ 13 h 14"/>
                  <a:gd name="T38" fmla="*/ 1 w 3"/>
                  <a:gd name="T39" fmla="*/ 13 h 14"/>
                  <a:gd name="T40" fmla="*/ 1 w 3"/>
                  <a:gd name="T41" fmla="*/ 13 h 14"/>
                  <a:gd name="T42" fmla="*/ 0 w 3"/>
                  <a:gd name="T43" fmla="*/ 14 h 14"/>
                  <a:gd name="T44" fmla="*/ 0 w 3"/>
                  <a:gd name="T45" fmla="*/ 13 h 14"/>
                  <a:gd name="T46" fmla="*/ 0 w 3"/>
                  <a:gd name="T47" fmla="*/ 12 h 14"/>
                  <a:gd name="T48" fmla="*/ 0 w 3"/>
                  <a:gd name="T49" fmla="*/ 11 h 14"/>
                  <a:gd name="T50" fmla="*/ 1 w 3"/>
                  <a:gd name="T51" fmla="*/ 10 h 14"/>
                  <a:gd name="T52" fmla="*/ 1 w 3"/>
                  <a:gd name="T53" fmla="*/ 9 h 14"/>
                  <a:gd name="T54" fmla="*/ 0 w 3"/>
                  <a:gd name="T55" fmla="*/ 8 h 14"/>
                  <a:gd name="T56" fmla="*/ 0 w 3"/>
                  <a:gd name="T57" fmla="*/ 6 h 14"/>
                  <a:gd name="T58" fmla="*/ 0 w 3"/>
                  <a:gd name="T59" fmla="*/ 6 h 14"/>
                  <a:gd name="T60" fmla="*/ 1 w 3"/>
                  <a:gd name="T61" fmla="*/ 6 h 14"/>
                  <a:gd name="T62" fmla="*/ 1 w 3"/>
                  <a:gd name="T63" fmla="*/ 5 h 14"/>
                  <a:gd name="T64" fmla="*/ 1 w 3"/>
                  <a:gd name="T65" fmla="*/ 5 h 14"/>
                  <a:gd name="T66" fmla="*/ 2 w 3"/>
                  <a:gd name="T67" fmla="*/ 4 h 14"/>
                  <a:gd name="T68" fmla="*/ 2 w 3"/>
                  <a:gd name="T69" fmla="*/ 4 h 14"/>
                  <a:gd name="T70" fmla="*/ 2 w 3"/>
                  <a:gd name="T71" fmla="*/ 3 h 14"/>
                  <a:gd name="T72" fmla="*/ 1 w 3"/>
                  <a:gd name="T73" fmla="*/ 3 h 14"/>
                  <a:gd name="T74" fmla="*/ 1 w 3"/>
                  <a:gd name="T75" fmla="*/ 3 h 14"/>
                  <a:gd name="T76" fmla="*/ 1 w 3"/>
                  <a:gd name="T77" fmla="*/ 3 h 14"/>
                  <a:gd name="T78" fmla="*/ 2 w 3"/>
                  <a:gd name="T79" fmla="*/ 2 h 14"/>
                  <a:gd name="T80" fmla="*/ 2 w 3"/>
                  <a:gd name="T81" fmla="*/ 1 h 14"/>
                  <a:gd name="T82" fmla="*/ 2 w 3"/>
                  <a:gd name="T83" fmla="*/ 1 h 14"/>
                  <a:gd name="T84" fmla="*/ 3 w 3"/>
                  <a:gd name="T85" fmla="*/ 0 h 1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" h="14">
                    <a:moveTo>
                      <a:pt x="3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1" y="13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3" name="Freeform 460">
                <a:extLst>
                  <a:ext uri="{FF2B5EF4-FFF2-40B4-BE49-F238E27FC236}">
                    <a16:creationId xmlns:a16="http://schemas.microsoft.com/office/drawing/2014/main" id="{33E9D102-DB07-4113-883D-F2EDACA2DC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6" y="1341"/>
                <a:ext cx="4" cy="5"/>
              </a:xfrm>
              <a:custGeom>
                <a:avLst/>
                <a:gdLst>
                  <a:gd name="T0" fmla="*/ 1 w 4"/>
                  <a:gd name="T1" fmla="*/ 1 h 5"/>
                  <a:gd name="T2" fmla="*/ 1 w 4"/>
                  <a:gd name="T3" fmla="*/ 1 h 5"/>
                  <a:gd name="T4" fmla="*/ 2 w 4"/>
                  <a:gd name="T5" fmla="*/ 1 h 5"/>
                  <a:gd name="T6" fmla="*/ 2 w 4"/>
                  <a:gd name="T7" fmla="*/ 1 h 5"/>
                  <a:gd name="T8" fmla="*/ 3 w 4"/>
                  <a:gd name="T9" fmla="*/ 1 h 5"/>
                  <a:gd name="T10" fmla="*/ 3 w 4"/>
                  <a:gd name="T11" fmla="*/ 1 h 5"/>
                  <a:gd name="T12" fmla="*/ 4 w 4"/>
                  <a:gd name="T13" fmla="*/ 0 h 5"/>
                  <a:gd name="T14" fmla="*/ 3 w 4"/>
                  <a:gd name="T15" fmla="*/ 1 h 5"/>
                  <a:gd name="T16" fmla="*/ 3 w 4"/>
                  <a:gd name="T17" fmla="*/ 2 h 5"/>
                  <a:gd name="T18" fmla="*/ 3 w 4"/>
                  <a:gd name="T19" fmla="*/ 3 h 5"/>
                  <a:gd name="T20" fmla="*/ 3 w 4"/>
                  <a:gd name="T21" fmla="*/ 3 h 5"/>
                  <a:gd name="T22" fmla="*/ 2 w 4"/>
                  <a:gd name="T23" fmla="*/ 3 h 5"/>
                  <a:gd name="T24" fmla="*/ 2 w 4"/>
                  <a:gd name="T25" fmla="*/ 4 h 5"/>
                  <a:gd name="T26" fmla="*/ 1 w 4"/>
                  <a:gd name="T27" fmla="*/ 4 h 5"/>
                  <a:gd name="T28" fmla="*/ 0 w 4"/>
                  <a:gd name="T29" fmla="*/ 5 h 5"/>
                  <a:gd name="T30" fmla="*/ 0 w 4"/>
                  <a:gd name="T31" fmla="*/ 4 h 5"/>
                  <a:gd name="T32" fmla="*/ 0 w 4"/>
                  <a:gd name="T33" fmla="*/ 4 h 5"/>
                  <a:gd name="T34" fmla="*/ 0 w 4"/>
                  <a:gd name="T35" fmla="*/ 4 h 5"/>
                  <a:gd name="T36" fmla="*/ 1 w 4"/>
                  <a:gd name="T37" fmla="*/ 4 h 5"/>
                  <a:gd name="T38" fmla="*/ 1 w 4"/>
                  <a:gd name="T39" fmla="*/ 3 h 5"/>
                  <a:gd name="T40" fmla="*/ 1 w 4"/>
                  <a:gd name="T41" fmla="*/ 3 h 5"/>
                  <a:gd name="T42" fmla="*/ 1 w 4"/>
                  <a:gd name="T43" fmla="*/ 2 h 5"/>
                  <a:gd name="T44" fmla="*/ 1 w 4"/>
                  <a:gd name="T45" fmla="*/ 1 h 5"/>
                  <a:gd name="T46" fmla="*/ 1 w 4"/>
                  <a:gd name="T47" fmla="*/ 1 h 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" h="5">
                    <a:moveTo>
                      <a:pt x="1" y="1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4" name="Freeform 461">
                <a:extLst>
                  <a:ext uri="{FF2B5EF4-FFF2-40B4-BE49-F238E27FC236}">
                    <a16:creationId xmlns:a16="http://schemas.microsoft.com/office/drawing/2014/main" id="{B3541680-37C3-4475-A343-968E0A5C16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0" y="1341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1 h 2"/>
                  <a:gd name="T4" fmla="*/ 2 w 7"/>
                  <a:gd name="T5" fmla="*/ 1 h 2"/>
                  <a:gd name="T6" fmla="*/ 3 w 7"/>
                  <a:gd name="T7" fmla="*/ 1 h 2"/>
                  <a:gd name="T8" fmla="*/ 4 w 7"/>
                  <a:gd name="T9" fmla="*/ 0 h 2"/>
                  <a:gd name="T10" fmla="*/ 4 w 7"/>
                  <a:gd name="T11" fmla="*/ 0 h 2"/>
                  <a:gd name="T12" fmla="*/ 5 w 7"/>
                  <a:gd name="T13" fmla="*/ 0 h 2"/>
                  <a:gd name="T14" fmla="*/ 5 w 7"/>
                  <a:gd name="T15" fmla="*/ 0 h 2"/>
                  <a:gd name="T16" fmla="*/ 6 w 7"/>
                  <a:gd name="T17" fmla="*/ 0 h 2"/>
                  <a:gd name="T18" fmla="*/ 6 w 7"/>
                  <a:gd name="T19" fmla="*/ 0 h 2"/>
                  <a:gd name="T20" fmla="*/ 6 w 7"/>
                  <a:gd name="T21" fmla="*/ 0 h 2"/>
                  <a:gd name="T22" fmla="*/ 7 w 7"/>
                  <a:gd name="T23" fmla="*/ 1 h 2"/>
                  <a:gd name="T24" fmla="*/ 7 w 7"/>
                  <a:gd name="T25" fmla="*/ 1 h 2"/>
                  <a:gd name="T26" fmla="*/ 6 w 7"/>
                  <a:gd name="T27" fmla="*/ 1 h 2"/>
                  <a:gd name="T28" fmla="*/ 5 w 7"/>
                  <a:gd name="T29" fmla="*/ 1 h 2"/>
                  <a:gd name="T30" fmla="*/ 5 w 7"/>
                  <a:gd name="T31" fmla="*/ 1 h 2"/>
                  <a:gd name="T32" fmla="*/ 4 w 7"/>
                  <a:gd name="T33" fmla="*/ 1 h 2"/>
                  <a:gd name="T34" fmla="*/ 4 w 7"/>
                  <a:gd name="T35" fmla="*/ 2 h 2"/>
                  <a:gd name="T36" fmla="*/ 3 w 7"/>
                  <a:gd name="T37" fmla="*/ 2 h 2"/>
                  <a:gd name="T38" fmla="*/ 2 w 7"/>
                  <a:gd name="T39" fmla="*/ 2 h 2"/>
                  <a:gd name="T40" fmla="*/ 0 w 7"/>
                  <a:gd name="T41" fmla="*/ 2 h 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5" name="Freeform 462">
                <a:extLst>
                  <a:ext uri="{FF2B5EF4-FFF2-40B4-BE49-F238E27FC236}">
                    <a16:creationId xmlns:a16="http://schemas.microsoft.com/office/drawing/2014/main" id="{1EFA0881-A14A-40BA-BFB3-B96DFB11A9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1" y="1343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0 w 7"/>
                  <a:gd name="T3" fmla="*/ 2 h 2"/>
                  <a:gd name="T4" fmla="*/ 1 w 7"/>
                  <a:gd name="T5" fmla="*/ 1 h 2"/>
                  <a:gd name="T6" fmla="*/ 2 w 7"/>
                  <a:gd name="T7" fmla="*/ 0 h 2"/>
                  <a:gd name="T8" fmla="*/ 3 w 7"/>
                  <a:gd name="T9" fmla="*/ 0 h 2"/>
                  <a:gd name="T10" fmla="*/ 4 w 7"/>
                  <a:gd name="T11" fmla="*/ 0 h 2"/>
                  <a:gd name="T12" fmla="*/ 5 w 7"/>
                  <a:gd name="T13" fmla="*/ 0 h 2"/>
                  <a:gd name="T14" fmla="*/ 7 w 7"/>
                  <a:gd name="T15" fmla="*/ 0 h 2"/>
                  <a:gd name="T16" fmla="*/ 7 w 7"/>
                  <a:gd name="T17" fmla="*/ 0 h 2"/>
                  <a:gd name="T18" fmla="*/ 7 w 7"/>
                  <a:gd name="T19" fmla="*/ 1 h 2"/>
                  <a:gd name="T20" fmla="*/ 7 w 7"/>
                  <a:gd name="T21" fmla="*/ 1 h 2"/>
                  <a:gd name="T22" fmla="*/ 6 w 7"/>
                  <a:gd name="T23" fmla="*/ 1 h 2"/>
                  <a:gd name="T24" fmla="*/ 6 w 7"/>
                  <a:gd name="T25" fmla="*/ 1 h 2"/>
                  <a:gd name="T26" fmla="*/ 5 w 7"/>
                  <a:gd name="T27" fmla="*/ 2 h 2"/>
                  <a:gd name="T28" fmla="*/ 4 w 7"/>
                  <a:gd name="T29" fmla="*/ 2 h 2"/>
                  <a:gd name="T30" fmla="*/ 2 w 7"/>
                  <a:gd name="T31" fmla="*/ 2 h 2"/>
                  <a:gd name="T32" fmla="*/ 0 w 7"/>
                  <a:gd name="T33" fmla="*/ 2 h 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0" y="2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6" name="Freeform 463">
                <a:extLst>
                  <a:ext uri="{FF2B5EF4-FFF2-40B4-BE49-F238E27FC236}">
                    <a16:creationId xmlns:a16="http://schemas.microsoft.com/office/drawing/2014/main" id="{2AEB91BA-ED3A-4D74-98B7-5A6B72C94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1283"/>
                <a:ext cx="15" cy="70"/>
              </a:xfrm>
              <a:custGeom>
                <a:avLst/>
                <a:gdLst>
                  <a:gd name="T0" fmla="*/ 1 w 15"/>
                  <a:gd name="T1" fmla="*/ 1 h 70"/>
                  <a:gd name="T2" fmla="*/ 2 w 15"/>
                  <a:gd name="T3" fmla="*/ 2 h 70"/>
                  <a:gd name="T4" fmla="*/ 2 w 15"/>
                  <a:gd name="T5" fmla="*/ 3 h 70"/>
                  <a:gd name="T6" fmla="*/ 0 w 15"/>
                  <a:gd name="T7" fmla="*/ 7 h 70"/>
                  <a:gd name="T8" fmla="*/ 0 w 15"/>
                  <a:gd name="T9" fmla="*/ 9 h 70"/>
                  <a:gd name="T10" fmla="*/ 1 w 15"/>
                  <a:gd name="T11" fmla="*/ 12 h 70"/>
                  <a:gd name="T12" fmla="*/ 2 w 15"/>
                  <a:gd name="T13" fmla="*/ 14 h 70"/>
                  <a:gd name="T14" fmla="*/ 2 w 15"/>
                  <a:gd name="T15" fmla="*/ 15 h 70"/>
                  <a:gd name="T16" fmla="*/ 2 w 15"/>
                  <a:gd name="T17" fmla="*/ 16 h 70"/>
                  <a:gd name="T18" fmla="*/ 2 w 15"/>
                  <a:gd name="T19" fmla="*/ 18 h 70"/>
                  <a:gd name="T20" fmla="*/ 2 w 15"/>
                  <a:gd name="T21" fmla="*/ 20 h 70"/>
                  <a:gd name="T22" fmla="*/ 1 w 15"/>
                  <a:gd name="T23" fmla="*/ 24 h 70"/>
                  <a:gd name="T24" fmla="*/ 1 w 15"/>
                  <a:gd name="T25" fmla="*/ 37 h 70"/>
                  <a:gd name="T26" fmla="*/ 1 w 15"/>
                  <a:gd name="T27" fmla="*/ 40 h 70"/>
                  <a:gd name="T28" fmla="*/ 1 w 15"/>
                  <a:gd name="T29" fmla="*/ 42 h 70"/>
                  <a:gd name="T30" fmla="*/ 2 w 15"/>
                  <a:gd name="T31" fmla="*/ 46 h 70"/>
                  <a:gd name="T32" fmla="*/ 2 w 15"/>
                  <a:gd name="T33" fmla="*/ 48 h 70"/>
                  <a:gd name="T34" fmla="*/ 3 w 15"/>
                  <a:gd name="T35" fmla="*/ 50 h 70"/>
                  <a:gd name="T36" fmla="*/ 4 w 15"/>
                  <a:gd name="T37" fmla="*/ 52 h 70"/>
                  <a:gd name="T38" fmla="*/ 4 w 15"/>
                  <a:gd name="T39" fmla="*/ 53 h 70"/>
                  <a:gd name="T40" fmla="*/ 5 w 15"/>
                  <a:gd name="T41" fmla="*/ 55 h 70"/>
                  <a:gd name="T42" fmla="*/ 7 w 15"/>
                  <a:gd name="T43" fmla="*/ 57 h 70"/>
                  <a:gd name="T44" fmla="*/ 6 w 15"/>
                  <a:gd name="T45" fmla="*/ 58 h 70"/>
                  <a:gd name="T46" fmla="*/ 5 w 15"/>
                  <a:gd name="T47" fmla="*/ 61 h 70"/>
                  <a:gd name="T48" fmla="*/ 4 w 15"/>
                  <a:gd name="T49" fmla="*/ 62 h 70"/>
                  <a:gd name="T50" fmla="*/ 5 w 15"/>
                  <a:gd name="T51" fmla="*/ 64 h 70"/>
                  <a:gd name="T52" fmla="*/ 3 w 15"/>
                  <a:gd name="T53" fmla="*/ 66 h 70"/>
                  <a:gd name="T54" fmla="*/ 2 w 15"/>
                  <a:gd name="T55" fmla="*/ 68 h 70"/>
                  <a:gd name="T56" fmla="*/ 1 w 15"/>
                  <a:gd name="T57" fmla="*/ 70 h 70"/>
                  <a:gd name="T58" fmla="*/ 13 w 15"/>
                  <a:gd name="T59" fmla="*/ 69 h 70"/>
                  <a:gd name="T60" fmla="*/ 13 w 15"/>
                  <a:gd name="T61" fmla="*/ 68 h 70"/>
                  <a:gd name="T62" fmla="*/ 14 w 15"/>
                  <a:gd name="T63" fmla="*/ 69 h 70"/>
                  <a:gd name="T64" fmla="*/ 14 w 15"/>
                  <a:gd name="T65" fmla="*/ 66 h 70"/>
                  <a:gd name="T66" fmla="*/ 15 w 15"/>
                  <a:gd name="T67" fmla="*/ 64 h 70"/>
                  <a:gd name="T68" fmla="*/ 15 w 15"/>
                  <a:gd name="T69" fmla="*/ 61 h 70"/>
                  <a:gd name="T70" fmla="*/ 13 w 15"/>
                  <a:gd name="T71" fmla="*/ 56 h 70"/>
                  <a:gd name="T72" fmla="*/ 11 w 15"/>
                  <a:gd name="T73" fmla="*/ 52 h 70"/>
                  <a:gd name="T74" fmla="*/ 10 w 15"/>
                  <a:gd name="T75" fmla="*/ 48 h 70"/>
                  <a:gd name="T76" fmla="*/ 10 w 15"/>
                  <a:gd name="T77" fmla="*/ 39 h 70"/>
                  <a:gd name="T78" fmla="*/ 9 w 15"/>
                  <a:gd name="T79" fmla="*/ 37 h 70"/>
                  <a:gd name="T80" fmla="*/ 10 w 15"/>
                  <a:gd name="T81" fmla="*/ 36 h 70"/>
                  <a:gd name="T82" fmla="*/ 9 w 15"/>
                  <a:gd name="T83" fmla="*/ 33 h 70"/>
                  <a:gd name="T84" fmla="*/ 8 w 15"/>
                  <a:gd name="T85" fmla="*/ 26 h 70"/>
                  <a:gd name="T86" fmla="*/ 7 w 15"/>
                  <a:gd name="T87" fmla="*/ 19 h 70"/>
                  <a:gd name="T88" fmla="*/ 7 w 15"/>
                  <a:gd name="T89" fmla="*/ 17 h 70"/>
                  <a:gd name="T90" fmla="*/ 7 w 15"/>
                  <a:gd name="T91" fmla="*/ 14 h 70"/>
                  <a:gd name="T92" fmla="*/ 7 w 15"/>
                  <a:gd name="T93" fmla="*/ 10 h 70"/>
                  <a:gd name="T94" fmla="*/ 4 w 15"/>
                  <a:gd name="T95" fmla="*/ 2 h 7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" h="70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2" y="20"/>
                    </a:lnTo>
                    <a:lnTo>
                      <a:pt x="2" y="21"/>
                    </a:lnTo>
                    <a:lnTo>
                      <a:pt x="1" y="24"/>
                    </a:lnTo>
                    <a:lnTo>
                      <a:pt x="1" y="32"/>
                    </a:lnTo>
                    <a:lnTo>
                      <a:pt x="1" y="37"/>
                    </a:lnTo>
                    <a:lnTo>
                      <a:pt x="1" y="38"/>
                    </a:lnTo>
                    <a:lnTo>
                      <a:pt x="1" y="40"/>
                    </a:lnTo>
                    <a:lnTo>
                      <a:pt x="1" y="41"/>
                    </a:lnTo>
                    <a:lnTo>
                      <a:pt x="1" y="42"/>
                    </a:lnTo>
                    <a:lnTo>
                      <a:pt x="2" y="44"/>
                    </a:lnTo>
                    <a:lnTo>
                      <a:pt x="2" y="46"/>
                    </a:lnTo>
                    <a:lnTo>
                      <a:pt x="3" y="47"/>
                    </a:lnTo>
                    <a:lnTo>
                      <a:pt x="2" y="48"/>
                    </a:lnTo>
                    <a:lnTo>
                      <a:pt x="3" y="49"/>
                    </a:lnTo>
                    <a:lnTo>
                      <a:pt x="3" y="50"/>
                    </a:lnTo>
                    <a:lnTo>
                      <a:pt x="3" y="52"/>
                    </a:lnTo>
                    <a:lnTo>
                      <a:pt x="4" y="52"/>
                    </a:lnTo>
                    <a:lnTo>
                      <a:pt x="4" y="53"/>
                    </a:lnTo>
                    <a:lnTo>
                      <a:pt x="5" y="54"/>
                    </a:lnTo>
                    <a:lnTo>
                      <a:pt x="5" y="55"/>
                    </a:lnTo>
                    <a:lnTo>
                      <a:pt x="6" y="56"/>
                    </a:lnTo>
                    <a:lnTo>
                      <a:pt x="7" y="57"/>
                    </a:lnTo>
                    <a:lnTo>
                      <a:pt x="6" y="58"/>
                    </a:lnTo>
                    <a:lnTo>
                      <a:pt x="6" y="60"/>
                    </a:lnTo>
                    <a:lnTo>
                      <a:pt x="5" y="61"/>
                    </a:lnTo>
                    <a:lnTo>
                      <a:pt x="4" y="62"/>
                    </a:lnTo>
                    <a:lnTo>
                      <a:pt x="4" y="63"/>
                    </a:lnTo>
                    <a:lnTo>
                      <a:pt x="5" y="64"/>
                    </a:lnTo>
                    <a:lnTo>
                      <a:pt x="3" y="65"/>
                    </a:lnTo>
                    <a:lnTo>
                      <a:pt x="3" y="66"/>
                    </a:lnTo>
                    <a:lnTo>
                      <a:pt x="2" y="67"/>
                    </a:lnTo>
                    <a:lnTo>
                      <a:pt x="2" y="68"/>
                    </a:lnTo>
                    <a:lnTo>
                      <a:pt x="2" y="69"/>
                    </a:lnTo>
                    <a:lnTo>
                      <a:pt x="1" y="70"/>
                    </a:lnTo>
                    <a:lnTo>
                      <a:pt x="14" y="70"/>
                    </a:lnTo>
                    <a:lnTo>
                      <a:pt x="13" y="69"/>
                    </a:lnTo>
                    <a:lnTo>
                      <a:pt x="13" y="68"/>
                    </a:lnTo>
                    <a:lnTo>
                      <a:pt x="14" y="69"/>
                    </a:lnTo>
                    <a:lnTo>
                      <a:pt x="14" y="67"/>
                    </a:lnTo>
                    <a:lnTo>
                      <a:pt x="14" y="66"/>
                    </a:lnTo>
                    <a:lnTo>
                      <a:pt x="14" y="65"/>
                    </a:lnTo>
                    <a:lnTo>
                      <a:pt x="15" y="64"/>
                    </a:lnTo>
                    <a:lnTo>
                      <a:pt x="15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3" y="56"/>
                    </a:lnTo>
                    <a:lnTo>
                      <a:pt x="12" y="54"/>
                    </a:lnTo>
                    <a:lnTo>
                      <a:pt x="11" y="52"/>
                    </a:lnTo>
                    <a:lnTo>
                      <a:pt x="10" y="50"/>
                    </a:lnTo>
                    <a:lnTo>
                      <a:pt x="10" y="48"/>
                    </a:lnTo>
                    <a:lnTo>
                      <a:pt x="10" y="46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9" y="37"/>
                    </a:lnTo>
                    <a:lnTo>
                      <a:pt x="9" y="36"/>
                    </a:lnTo>
                    <a:lnTo>
                      <a:pt x="10" y="36"/>
                    </a:lnTo>
                    <a:lnTo>
                      <a:pt x="9" y="34"/>
                    </a:lnTo>
                    <a:lnTo>
                      <a:pt x="9" y="33"/>
                    </a:lnTo>
                    <a:lnTo>
                      <a:pt x="8" y="31"/>
                    </a:lnTo>
                    <a:lnTo>
                      <a:pt x="8" y="26"/>
                    </a:lnTo>
                    <a:lnTo>
                      <a:pt x="7" y="21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7" y="15"/>
                    </a:lnTo>
                    <a:lnTo>
                      <a:pt x="7" y="14"/>
                    </a:lnTo>
                    <a:lnTo>
                      <a:pt x="7" y="12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4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27" name="Oval 464">
                <a:extLst>
                  <a:ext uri="{FF2B5EF4-FFF2-40B4-BE49-F238E27FC236}">
                    <a16:creationId xmlns:a16="http://schemas.microsoft.com/office/drawing/2014/main" id="{CD0071FF-7FCD-4258-AE01-A593FC977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5" y="1298"/>
                <a:ext cx="1" cy="1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828" name="Oval 465">
                <a:extLst>
                  <a:ext uri="{FF2B5EF4-FFF2-40B4-BE49-F238E27FC236}">
                    <a16:creationId xmlns:a16="http://schemas.microsoft.com/office/drawing/2014/main" id="{55F40E73-A436-4FED-9098-18393B0223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5" y="1298"/>
                <a:ext cx="1" cy="1"/>
              </a:xfrm>
              <a:prstGeom prst="ellipse">
                <a:avLst/>
              </a:pr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829" name="Freeform 466">
                <a:extLst>
                  <a:ext uri="{FF2B5EF4-FFF2-40B4-BE49-F238E27FC236}">
                    <a16:creationId xmlns:a16="http://schemas.microsoft.com/office/drawing/2014/main" id="{FE2E0EBC-6339-4EE9-A9D2-33E067765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1" y="1279"/>
                <a:ext cx="15" cy="74"/>
              </a:xfrm>
              <a:custGeom>
                <a:avLst/>
                <a:gdLst>
                  <a:gd name="T0" fmla="*/ 10 w 15"/>
                  <a:gd name="T1" fmla="*/ 0 h 74"/>
                  <a:gd name="T2" fmla="*/ 12 w 15"/>
                  <a:gd name="T3" fmla="*/ 0 h 74"/>
                  <a:gd name="T4" fmla="*/ 13 w 15"/>
                  <a:gd name="T5" fmla="*/ 1 h 74"/>
                  <a:gd name="T6" fmla="*/ 14 w 15"/>
                  <a:gd name="T7" fmla="*/ 3 h 74"/>
                  <a:gd name="T8" fmla="*/ 15 w 15"/>
                  <a:gd name="T9" fmla="*/ 6 h 74"/>
                  <a:gd name="T10" fmla="*/ 15 w 15"/>
                  <a:gd name="T11" fmla="*/ 9 h 74"/>
                  <a:gd name="T12" fmla="*/ 14 w 15"/>
                  <a:gd name="T13" fmla="*/ 12 h 74"/>
                  <a:gd name="T14" fmla="*/ 13 w 15"/>
                  <a:gd name="T15" fmla="*/ 13 h 74"/>
                  <a:gd name="T16" fmla="*/ 13 w 15"/>
                  <a:gd name="T17" fmla="*/ 15 h 74"/>
                  <a:gd name="T18" fmla="*/ 14 w 15"/>
                  <a:gd name="T19" fmla="*/ 19 h 74"/>
                  <a:gd name="T20" fmla="*/ 14 w 15"/>
                  <a:gd name="T21" fmla="*/ 25 h 74"/>
                  <a:gd name="T22" fmla="*/ 14 w 15"/>
                  <a:gd name="T23" fmla="*/ 30 h 74"/>
                  <a:gd name="T24" fmla="*/ 14 w 15"/>
                  <a:gd name="T25" fmla="*/ 34 h 74"/>
                  <a:gd name="T26" fmla="*/ 14 w 15"/>
                  <a:gd name="T27" fmla="*/ 39 h 74"/>
                  <a:gd name="T28" fmla="*/ 13 w 15"/>
                  <a:gd name="T29" fmla="*/ 43 h 74"/>
                  <a:gd name="T30" fmla="*/ 13 w 15"/>
                  <a:gd name="T31" fmla="*/ 49 h 74"/>
                  <a:gd name="T32" fmla="*/ 13 w 15"/>
                  <a:gd name="T33" fmla="*/ 55 h 74"/>
                  <a:gd name="T34" fmla="*/ 13 w 15"/>
                  <a:gd name="T35" fmla="*/ 61 h 74"/>
                  <a:gd name="T36" fmla="*/ 13 w 15"/>
                  <a:gd name="T37" fmla="*/ 67 h 74"/>
                  <a:gd name="T38" fmla="*/ 13 w 15"/>
                  <a:gd name="T39" fmla="*/ 72 h 74"/>
                  <a:gd name="T40" fmla="*/ 0 w 15"/>
                  <a:gd name="T41" fmla="*/ 74 h 74"/>
                  <a:gd name="T42" fmla="*/ 1 w 15"/>
                  <a:gd name="T43" fmla="*/ 68 h 74"/>
                  <a:gd name="T44" fmla="*/ 1 w 15"/>
                  <a:gd name="T45" fmla="*/ 62 h 74"/>
                  <a:gd name="T46" fmla="*/ 1 w 15"/>
                  <a:gd name="T47" fmla="*/ 57 h 74"/>
                  <a:gd name="T48" fmla="*/ 1 w 15"/>
                  <a:gd name="T49" fmla="*/ 50 h 74"/>
                  <a:gd name="T50" fmla="*/ 2 w 15"/>
                  <a:gd name="T51" fmla="*/ 45 h 74"/>
                  <a:gd name="T52" fmla="*/ 3 w 15"/>
                  <a:gd name="T53" fmla="*/ 40 h 74"/>
                  <a:gd name="T54" fmla="*/ 3 w 15"/>
                  <a:gd name="T55" fmla="*/ 35 h 74"/>
                  <a:gd name="T56" fmla="*/ 3 w 15"/>
                  <a:gd name="T57" fmla="*/ 31 h 74"/>
                  <a:gd name="T58" fmla="*/ 4 w 15"/>
                  <a:gd name="T59" fmla="*/ 26 h 74"/>
                  <a:gd name="T60" fmla="*/ 5 w 15"/>
                  <a:gd name="T61" fmla="*/ 20 h 74"/>
                  <a:gd name="T62" fmla="*/ 6 w 15"/>
                  <a:gd name="T63" fmla="*/ 15 h 74"/>
                  <a:gd name="T64" fmla="*/ 7 w 15"/>
                  <a:gd name="T65" fmla="*/ 13 h 74"/>
                  <a:gd name="T66" fmla="*/ 7 w 15"/>
                  <a:gd name="T67" fmla="*/ 12 h 74"/>
                  <a:gd name="T68" fmla="*/ 7 w 15"/>
                  <a:gd name="T69" fmla="*/ 8 h 74"/>
                  <a:gd name="T70" fmla="*/ 7 w 15"/>
                  <a:gd name="T71" fmla="*/ 4 h 74"/>
                  <a:gd name="T72" fmla="*/ 9 w 15"/>
                  <a:gd name="T73" fmla="*/ 1 h 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" h="74">
                    <a:moveTo>
                      <a:pt x="10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4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4" y="11"/>
                    </a:lnTo>
                    <a:lnTo>
                      <a:pt x="14" y="12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4" y="17"/>
                    </a:lnTo>
                    <a:lnTo>
                      <a:pt x="14" y="19"/>
                    </a:lnTo>
                    <a:lnTo>
                      <a:pt x="14" y="23"/>
                    </a:lnTo>
                    <a:lnTo>
                      <a:pt x="14" y="25"/>
                    </a:lnTo>
                    <a:lnTo>
                      <a:pt x="14" y="28"/>
                    </a:lnTo>
                    <a:lnTo>
                      <a:pt x="14" y="30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4" y="37"/>
                    </a:lnTo>
                    <a:lnTo>
                      <a:pt x="14" y="39"/>
                    </a:lnTo>
                    <a:lnTo>
                      <a:pt x="14" y="41"/>
                    </a:lnTo>
                    <a:lnTo>
                      <a:pt x="13" y="43"/>
                    </a:lnTo>
                    <a:lnTo>
                      <a:pt x="14" y="46"/>
                    </a:lnTo>
                    <a:lnTo>
                      <a:pt x="13" y="49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3" y="58"/>
                    </a:lnTo>
                    <a:lnTo>
                      <a:pt x="13" y="61"/>
                    </a:lnTo>
                    <a:lnTo>
                      <a:pt x="13" y="64"/>
                    </a:lnTo>
                    <a:lnTo>
                      <a:pt x="13" y="67"/>
                    </a:lnTo>
                    <a:lnTo>
                      <a:pt x="13" y="70"/>
                    </a:lnTo>
                    <a:lnTo>
                      <a:pt x="13" y="72"/>
                    </a:lnTo>
                    <a:lnTo>
                      <a:pt x="13" y="74"/>
                    </a:lnTo>
                    <a:lnTo>
                      <a:pt x="0" y="74"/>
                    </a:lnTo>
                    <a:lnTo>
                      <a:pt x="1" y="71"/>
                    </a:lnTo>
                    <a:lnTo>
                      <a:pt x="1" y="68"/>
                    </a:lnTo>
                    <a:lnTo>
                      <a:pt x="1" y="65"/>
                    </a:lnTo>
                    <a:lnTo>
                      <a:pt x="1" y="62"/>
                    </a:lnTo>
                    <a:lnTo>
                      <a:pt x="1" y="59"/>
                    </a:lnTo>
                    <a:lnTo>
                      <a:pt x="1" y="57"/>
                    </a:lnTo>
                    <a:lnTo>
                      <a:pt x="1" y="54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5"/>
                    </a:lnTo>
                    <a:lnTo>
                      <a:pt x="2" y="43"/>
                    </a:lnTo>
                    <a:lnTo>
                      <a:pt x="3" y="40"/>
                    </a:lnTo>
                    <a:lnTo>
                      <a:pt x="3" y="38"/>
                    </a:lnTo>
                    <a:lnTo>
                      <a:pt x="3" y="35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4" y="28"/>
                    </a:lnTo>
                    <a:lnTo>
                      <a:pt x="4" y="26"/>
                    </a:lnTo>
                    <a:lnTo>
                      <a:pt x="5" y="23"/>
                    </a:lnTo>
                    <a:lnTo>
                      <a:pt x="5" y="20"/>
                    </a:lnTo>
                    <a:lnTo>
                      <a:pt x="5" y="17"/>
                    </a:lnTo>
                    <a:lnTo>
                      <a:pt x="6" y="15"/>
                    </a:lnTo>
                    <a:lnTo>
                      <a:pt x="6" y="13"/>
                    </a:lnTo>
                    <a:lnTo>
                      <a:pt x="7" y="13"/>
                    </a:lnTo>
                    <a:lnTo>
                      <a:pt x="7" y="12"/>
                    </a:lnTo>
                    <a:lnTo>
                      <a:pt x="7" y="10"/>
                    </a:lnTo>
                    <a:lnTo>
                      <a:pt x="7" y="8"/>
                    </a:lnTo>
                    <a:lnTo>
                      <a:pt x="7" y="6"/>
                    </a:lnTo>
                    <a:lnTo>
                      <a:pt x="7" y="4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D2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0" name="Freeform 467">
                <a:extLst>
                  <a:ext uri="{FF2B5EF4-FFF2-40B4-BE49-F238E27FC236}">
                    <a16:creationId xmlns:a16="http://schemas.microsoft.com/office/drawing/2014/main" id="{745431F2-0B8A-437E-9863-81C31E9C9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281"/>
                <a:ext cx="7" cy="7"/>
              </a:xfrm>
              <a:custGeom>
                <a:avLst/>
                <a:gdLst>
                  <a:gd name="T0" fmla="*/ 0 w 7"/>
                  <a:gd name="T1" fmla="*/ 7 h 7"/>
                  <a:gd name="T2" fmla="*/ 1 w 7"/>
                  <a:gd name="T3" fmla="*/ 6 h 7"/>
                  <a:gd name="T4" fmla="*/ 2 w 7"/>
                  <a:gd name="T5" fmla="*/ 5 h 7"/>
                  <a:gd name="T6" fmla="*/ 3 w 7"/>
                  <a:gd name="T7" fmla="*/ 4 h 7"/>
                  <a:gd name="T8" fmla="*/ 3 w 7"/>
                  <a:gd name="T9" fmla="*/ 3 h 7"/>
                  <a:gd name="T10" fmla="*/ 5 w 7"/>
                  <a:gd name="T11" fmla="*/ 2 h 7"/>
                  <a:gd name="T12" fmla="*/ 6 w 7"/>
                  <a:gd name="T13" fmla="*/ 2 h 7"/>
                  <a:gd name="T14" fmla="*/ 7 w 7"/>
                  <a:gd name="T15" fmla="*/ 2 h 7"/>
                  <a:gd name="T16" fmla="*/ 7 w 7"/>
                  <a:gd name="T17" fmla="*/ 0 h 7"/>
                  <a:gd name="T18" fmla="*/ 5 w 7"/>
                  <a:gd name="T19" fmla="*/ 0 h 7"/>
                  <a:gd name="T20" fmla="*/ 4 w 7"/>
                  <a:gd name="T21" fmla="*/ 0 h 7"/>
                  <a:gd name="T22" fmla="*/ 3 w 7"/>
                  <a:gd name="T23" fmla="*/ 1 h 7"/>
                  <a:gd name="T24" fmla="*/ 3 w 7"/>
                  <a:gd name="T25" fmla="*/ 2 h 7"/>
                  <a:gd name="T26" fmla="*/ 2 w 7"/>
                  <a:gd name="T27" fmla="*/ 2 h 7"/>
                  <a:gd name="T28" fmla="*/ 1 w 7"/>
                  <a:gd name="T29" fmla="*/ 3 h 7"/>
                  <a:gd name="T30" fmla="*/ 0 w 7"/>
                  <a:gd name="T31" fmla="*/ 4 h 7"/>
                  <a:gd name="T32" fmla="*/ 0 w 7"/>
                  <a:gd name="T33" fmla="*/ 5 h 7"/>
                  <a:gd name="T34" fmla="*/ 0 w 7"/>
                  <a:gd name="T35" fmla="*/ 6 h 7"/>
                  <a:gd name="T36" fmla="*/ 0 w 7"/>
                  <a:gd name="T37" fmla="*/ 7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" h="7">
                    <a:moveTo>
                      <a:pt x="0" y="7"/>
                    </a:moveTo>
                    <a:lnTo>
                      <a:pt x="1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1" name="Freeform 468">
                <a:extLst>
                  <a:ext uri="{FF2B5EF4-FFF2-40B4-BE49-F238E27FC236}">
                    <a16:creationId xmlns:a16="http://schemas.microsoft.com/office/drawing/2014/main" id="{FAB388EA-74CF-4F9A-9AA4-371912BF2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282"/>
                <a:ext cx="8" cy="10"/>
              </a:xfrm>
              <a:custGeom>
                <a:avLst/>
                <a:gdLst>
                  <a:gd name="T0" fmla="*/ 8 w 8"/>
                  <a:gd name="T1" fmla="*/ 2 h 10"/>
                  <a:gd name="T2" fmla="*/ 8 w 8"/>
                  <a:gd name="T3" fmla="*/ 2 h 10"/>
                  <a:gd name="T4" fmla="*/ 7 w 8"/>
                  <a:gd name="T5" fmla="*/ 3 h 10"/>
                  <a:gd name="T6" fmla="*/ 6 w 8"/>
                  <a:gd name="T7" fmla="*/ 3 h 10"/>
                  <a:gd name="T8" fmla="*/ 5 w 8"/>
                  <a:gd name="T9" fmla="*/ 4 h 10"/>
                  <a:gd name="T10" fmla="*/ 5 w 8"/>
                  <a:gd name="T11" fmla="*/ 5 h 10"/>
                  <a:gd name="T12" fmla="*/ 5 w 8"/>
                  <a:gd name="T13" fmla="*/ 6 h 10"/>
                  <a:gd name="T14" fmla="*/ 4 w 8"/>
                  <a:gd name="T15" fmla="*/ 7 h 10"/>
                  <a:gd name="T16" fmla="*/ 4 w 8"/>
                  <a:gd name="T17" fmla="*/ 8 h 10"/>
                  <a:gd name="T18" fmla="*/ 4 w 8"/>
                  <a:gd name="T19" fmla="*/ 9 h 10"/>
                  <a:gd name="T20" fmla="*/ 4 w 8"/>
                  <a:gd name="T21" fmla="*/ 10 h 10"/>
                  <a:gd name="T22" fmla="*/ 3 w 8"/>
                  <a:gd name="T23" fmla="*/ 9 h 10"/>
                  <a:gd name="T24" fmla="*/ 2 w 8"/>
                  <a:gd name="T25" fmla="*/ 10 h 10"/>
                  <a:gd name="T26" fmla="*/ 1 w 8"/>
                  <a:gd name="T27" fmla="*/ 9 h 10"/>
                  <a:gd name="T28" fmla="*/ 0 w 8"/>
                  <a:gd name="T29" fmla="*/ 9 h 10"/>
                  <a:gd name="T30" fmla="*/ 1 w 8"/>
                  <a:gd name="T31" fmla="*/ 9 h 10"/>
                  <a:gd name="T32" fmla="*/ 1 w 8"/>
                  <a:gd name="T33" fmla="*/ 9 h 10"/>
                  <a:gd name="T34" fmla="*/ 2 w 8"/>
                  <a:gd name="T35" fmla="*/ 9 h 10"/>
                  <a:gd name="T36" fmla="*/ 2 w 8"/>
                  <a:gd name="T37" fmla="*/ 8 h 10"/>
                  <a:gd name="T38" fmla="*/ 3 w 8"/>
                  <a:gd name="T39" fmla="*/ 6 h 10"/>
                  <a:gd name="T40" fmla="*/ 3 w 8"/>
                  <a:gd name="T41" fmla="*/ 5 h 10"/>
                  <a:gd name="T42" fmla="*/ 4 w 8"/>
                  <a:gd name="T43" fmla="*/ 5 h 10"/>
                  <a:gd name="T44" fmla="*/ 4 w 8"/>
                  <a:gd name="T45" fmla="*/ 4 h 10"/>
                  <a:gd name="T46" fmla="*/ 4 w 8"/>
                  <a:gd name="T47" fmla="*/ 3 h 10"/>
                  <a:gd name="T48" fmla="*/ 5 w 8"/>
                  <a:gd name="T49" fmla="*/ 2 h 10"/>
                  <a:gd name="T50" fmla="*/ 5 w 8"/>
                  <a:gd name="T51" fmla="*/ 2 h 10"/>
                  <a:gd name="T52" fmla="*/ 5 w 8"/>
                  <a:gd name="T53" fmla="*/ 1 h 10"/>
                  <a:gd name="T54" fmla="*/ 6 w 8"/>
                  <a:gd name="T55" fmla="*/ 0 h 10"/>
                  <a:gd name="T56" fmla="*/ 8 w 8"/>
                  <a:gd name="T57" fmla="*/ 2 h 1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" h="10">
                    <a:moveTo>
                      <a:pt x="8" y="2"/>
                    </a:moveTo>
                    <a:lnTo>
                      <a:pt x="8" y="2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1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2" name="Freeform 469">
                <a:extLst>
                  <a:ext uri="{FF2B5EF4-FFF2-40B4-BE49-F238E27FC236}">
                    <a16:creationId xmlns:a16="http://schemas.microsoft.com/office/drawing/2014/main" id="{50B421F9-0261-4CF8-9D35-35CBD7E214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2" y="1288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3 w 4"/>
                  <a:gd name="T3" fmla="*/ 1 h 4"/>
                  <a:gd name="T4" fmla="*/ 3 w 4"/>
                  <a:gd name="T5" fmla="*/ 2 h 4"/>
                  <a:gd name="T6" fmla="*/ 3 w 4"/>
                  <a:gd name="T7" fmla="*/ 2 h 4"/>
                  <a:gd name="T8" fmla="*/ 2 w 4"/>
                  <a:gd name="T9" fmla="*/ 3 h 4"/>
                  <a:gd name="T10" fmla="*/ 1 w 4"/>
                  <a:gd name="T11" fmla="*/ 4 h 4"/>
                  <a:gd name="T12" fmla="*/ 1 w 4"/>
                  <a:gd name="T13" fmla="*/ 4 h 4"/>
                  <a:gd name="T14" fmla="*/ 0 w 4"/>
                  <a:gd name="T15" fmla="*/ 4 h 4"/>
                  <a:gd name="T16" fmla="*/ 0 w 4"/>
                  <a:gd name="T17" fmla="*/ 3 h 4"/>
                  <a:gd name="T18" fmla="*/ 1 w 4"/>
                  <a:gd name="T19" fmla="*/ 2 h 4"/>
                  <a:gd name="T20" fmla="*/ 2 w 4"/>
                  <a:gd name="T21" fmla="*/ 1 h 4"/>
                  <a:gd name="T22" fmla="*/ 3 w 4"/>
                  <a:gd name="T23" fmla="*/ 1 h 4"/>
                  <a:gd name="T24" fmla="*/ 4 w 4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3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3" name="Freeform 470">
                <a:extLst>
                  <a:ext uri="{FF2B5EF4-FFF2-40B4-BE49-F238E27FC236}">
                    <a16:creationId xmlns:a16="http://schemas.microsoft.com/office/drawing/2014/main" id="{7691FBAA-219F-4896-92A9-973B7F7B3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0" y="1291"/>
                <a:ext cx="5" cy="12"/>
              </a:xfrm>
              <a:custGeom>
                <a:avLst/>
                <a:gdLst>
                  <a:gd name="T0" fmla="*/ 0 w 5"/>
                  <a:gd name="T1" fmla="*/ 0 h 12"/>
                  <a:gd name="T2" fmla="*/ 1 w 5"/>
                  <a:gd name="T3" fmla="*/ 0 h 12"/>
                  <a:gd name="T4" fmla="*/ 1 w 5"/>
                  <a:gd name="T5" fmla="*/ 0 h 12"/>
                  <a:gd name="T6" fmla="*/ 2 w 5"/>
                  <a:gd name="T7" fmla="*/ 1 h 12"/>
                  <a:gd name="T8" fmla="*/ 2 w 5"/>
                  <a:gd name="T9" fmla="*/ 1 h 12"/>
                  <a:gd name="T10" fmla="*/ 3 w 5"/>
                  <a:gd name="T11" fmla="*/ 2 h 12"/>
                  <a:gd name="T12" fmla="*/ 3 w 5"/>
                  <a:gd name="T13" fmla="*/ 2 h 12"/>
                  <a:gd name="T14" fmla="*/ 4 w 5"/>
                  <a:gd name="T15" fmla="*/ 3 h 12"/>
                  <a:gd name="T16" fmla="*/ 4 w 5"/>
                  <a:gd name="T17" fmla="*/ 6 h 12"/>
                  <a:gd name="T18" fmla="*/ 4 w 5"/>
                  <a:gd name="T19" fmla="*/ 8 h 12"/>
                  <a:gd name="T20" fmla="*/ 5 w 5"/>
                  <a:gd name="T21" fmla="*/ 9 h 12"/>
                  <a:gd name="T22" fmla="*/ 5 w 5"/>
                  <a:gd name="T23" fmla="*/ 11 h 12"/>
                  <a:gd name="T24" fmla="*/ 5 w 5"/>
                  <a:gd name="T25" fmla="*/ 12 h 12"/>
                  <a:gd name="T26" fmla="*/ 4 w 5"/>
                  <a:gd name="T27" fmla="*/ 11 h 12"/>
                  <a:gd name="T28" fmla="*/ 3 w 5"/>
                  <a:gd name="T29" fmla="*/ 9 h 12"/>
                  <a:gd name="T30" fmla="*/ 3 w 5"/>
                  <a:gd name="T31" fmla="*/ 8 h 12"/>
                  <a:gd name="T32" fmla="*/ 2 w 5"/>
                  <a:gd name="T33" fmla="*/ 7 h 12"/>
                  <a:gd name="T34" fmla="*/ 2 w 5"/>
                  <a:gd name="T35" fmla="*/ 6 h 12"/>
                  <a:gd name="T36" fmla="*/ 1 w 5"/>
                  <a:gd name="T37" fmla="*/ 5 h 12"/>
                  <a:gd name="T38" fmla="*/ 1 w 5"/>
                  <a:gd name="T39" fmla="*/ 5 h 12"/>
                  <a:gd name="T40" fmla="*/ 0 w 5"/>
                  <a:gd name="T41" fmla="*/ 4 h 12"/>
                  <a:gd name="T42" fmla="*/ 0 w 5"/>
                  <a:gd name="T43" fmla="*/ 4 h 12"/>
                  <a:gd name="T44" fmla="*/ 0 w 5"/>
                  <a:gd name="T45" fmla="*/ 3 h 12"/>
                  <a:gd name="T46" fmla="*/ 0 w 5"/>
                  <a:gd name="T47" fmla="*/ 2 h 12"/>
                  <a:gd name="T48" fmla="*/ 0 w 5"/>
                  <a:gd name="T49" fmla="*/ 0 h 1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" h="12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4" y="6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4" name="Freeform 471">
                <a:extLst>
                  <a:ext uri="{FF2B5EF4-FFF2-40B4-BE49-F238E27FC236}">
                    <a16:creationId xmlns:a16="http://schemas.microsoft.com/office/drawing/2014/main" id="{5A3CE7E6-AEC4-434F-A228-5AB0B31853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297"/>
                <a:ext cx="9" cy="18"/>
              </a:xfrm>
              <a:custGeom>
                <a:avLst/>
                <a:gdLst>
                  <a:gd name="T0" fmla="*/ 0 w 9"/>
                  <a:gd name="T1" fmla="*/ 0 h 18"/>
                  <a:gd name="T2" fmla="*/ 1 w 9"/>
                  <a:gd name="T3" fmla="*/ 1 h 18"/>
                  <a:gd name="T4" fmla="*/ 1 w 9"/>
                  <a:gd name="T5" fmla="*/ 2 h 18"/>
                  <a:gd name="T6" fmla="*/ 2 w 9"/>
                  <a:gd name="T7" fmla="*/ 3 h 18"/>
                  <a:gd name="T8" fmla="*/ 3 w 9"/>
                  <a:gd name="T9" fmla="*/ 4 h 18"/>
                  <a:gd name="T10" fmla="*/ 4 w 9"/>
                  <a:gd name="T11" fmla="*/ 6 h 18"/>
                  <a:gd name="T12" fmla="*/ 6 w 9"/>
                  <a:gd name="T13" fmla="*/ 8 h 18"/>
                  <a:gd name="T14" fmla="*/ 6 w 9"/>
                  <a:gd name="T15" fmla="*/ 8 h 18"/>
                  <a:gd name="T16" fmla="*/ 7 w 9"/>
                  <a:gd name="T17" fmla="*/ 9 h 18"/>
                  <a:gd name="T18" fmla="*/ 8 w 9"/>
                  <a:gd name="T19" fmla="*/ 10 h 18"/>
                  <a:gd name="T20" fmla="*/ 9 w 9"/>
                  <a:gd name="T21" fmla="*/ 11 h 18"/>
                  <a:gd name="T22" fmla="*/ 9 w 9"/>
                  <a:gd name="T23" fmla="*/ 11 h 18"/>
                  <a:gd name="T24" fmla="*/ 9 w 9"/>
                  <a:gd name="T25" fmla="*/ 13 h 18"/>
                  <a:gd name="T26" fmla="*/ 9 w 9"/>
                  <a:gd name="T27" fmla="*/ 15 h 18"/>
                  <a:gd name="T28" fmla="*/ 9 w 9"/>
                  <a:gd name="T29" fmla="*/ 18 h 18"/>
                  <a:gd name="T30" fmla="*/ 8 w 9"/>
                  <a:gd name="T31" fmla="*/ 17 h 18"/>
                  <a:gd name="T32" fmla="*/ 7 w 9"/>
                  <a:gd name="T33" fmla="*/ 16 h 18"/>
                  <a:gd name="T34" fmla="*/ 6 w 9"/>
                  <a:gd name="T35" fmla="*/ 15 h 18"/>
                  <a:gd name="T36" fmla="*/ 5 w 9"/>
                  <a:gd name="T37" fmla="*/ 15 h 18"/>
                  <a:gd name="T38" fmla="*/ 4 w 9"/>
                  <a:gd name="T39" fmla="*/ 14 h 18"/>
                  <a:gd name="T40" fmla="*/ 4 w 9"/>
                  <a:gd name="T41" fmla="*/ 12 h 18"/>
                  <a:gd name="T42" fmla="*/ 3 w 9"/>
                  <a:gd name="T43" fmla="*/ 11 h 18"/>
                  <a:gd name="T44" fmla="*/ 2 w 9"/>
                  <a:gd name="T45" fmla="*/ 10 h 18"/>
                  <a:gd name="T46" fmla="*/ 2 w 9"/>
                  <a:gd name="T47" fmla="*/ 9 h 18"/>
                  <a:gd name="T48" fmla="*/ 1 w 9"/>
                  <a:gd name="T49" fmla="*/ 8 h 18"/>
                  <a:gd name="T50" fmla="*/ 0 w 9"/>
                  <a:gd name="T51" fmla="*/ 6 h 18"/>
                  <a:gd name="T52" fmla="*/ 0 w 9"/>
                  <a:gd name="T53" fmla="*/ 4 h 18"/>
                  <a:gd name="T54" fmla="*/ 0 w 9"/>
                  <a:gd name="T55" fmla="*/ 4 h 18"/>
                  <a:gd name="T56" fmla="*/ 0 w 9"/>
                  <a:gd name="T57" fmla="*/ 3 h 18"/>
                  <a:gd name="T58" fmla="*/ 0 w 9"/>
                  <a:gd name="T59" fmla="*/ 2 h 18"/>
                  <a:gd name="T60" fmla="*/ 0 w 9"/>
                  <a:gd name="T61" fmla="*/ 1 h 18"/>
                  <a:gd name="T62" fmla="*/ 0 w 9"/>
                  <a:gd name="T63" fmla="*/ 0 h 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9" h="18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6"/>
                    </a:lnTo>
                    <a:lnTo>
                      <a:pt x="6" y="8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5"/>
                    </a:lnTo>
                    <a:lnTo>
                      <a:pt x="9" y="18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2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5" name="Freeform 472">
                <a:extLst>
                  <a:ext uri="{FF2B5EF4-FFF2-40B4-BE49-F238E27FC236}">
                    <a16:creationId xmlns:a16="http://schemas.microsoft.com/office/drawing/2014/main" id="{B15FA138-0A08-4231-A3A6-7F9FABDB1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4" y="1306"/>
                <a:ext cx="11" cy="25"/>
              </a:xfrm>
              <a:custGeom>
                <a:avLst/>
                <a:gdLst>
                  <a:gd name="T0" fmla="*/ 1 w 11"/>
                  <a:gd name="T1" fmla="*/ 0 h 25"/>
                  <a:gd name="T2" fmla="*/ 1 w 11"/>
                  <a:gd name="T3" fmla="*/ 1 h 25"/>
                  <a:gd name="T4" fmla="*/ 0 w 11"/>
                  <a:gd name="T5" fmla="*/ 3 h 25"/>
                  <a:gd name="T6" fmla="*/ 0 w 11"/>
                  <a:gd name="T7" fmla="*/ 5 h 25"/>
                  <a:gd name="T8" fmla="*/ 0 w 11"/>
                  <a:gd name="T9" fmla="*/ 5 h 25"/>
                  <a:gd name="T10" fmla="*/ 1 w 11"/>
                  <a:gd name="T11" fmla="*/ 7 h 25"/>
                  <a:gd name="T12" fmla="*/ 2 w 11"/>
                  <a:gd name="T13" fmla="*/ 9 h 25"/>
                  <a:gd name="T14" fmla="*/ 3 w 11"/>
                  <a:gd name="T15" fmla="*/ 11 h 25"/>
                  <a:gd name="T16" fmla="*/ 4 w 11"/>
                  <a:gd name="T17" fmla="*/ 15 h 25"/>
                  <a:gd name="T18" fmla="*/ 5 w 11"/>
                  <a:gd name="T19" fmla="*/ 17 h 25"/>
                  <a:gd name="T20" fmla="*/ 6 w 11"/>
                  <a:gd name="T21" fmla="*/ 19 h 25"/>
                  <a:gd name="T22" fmla="*/ 7 w 11"/>
                  <a:gd name="T23" fmla="*/ 20 h 25"/>
                  <a:gd name="T24" fmla="*/ 9 w 11"/>
                  <a:gd name="T25" fmla="*/ 22 h 25"/>
                  <a:gd name="T26" fmla="*/ 10 w 11"/>
                  <a:gd name="T27" fmla="*/ 25 h 25"/>
                  <a:gd name="T28" fmla="*/ 10 w 11"/>
                  <a:gd name="T29" fmla="*/ 22 h 25"/>
                  <a:gd name="T30" fmla="*/ 11 w 11"/>
                  <a:gd name="T31" fmla="*/ 21 h 25"/>
                  <a:gd name="T32" fmla="*/ 11 w 11"/>
                  <a:gd name="T33" fmla="*/ 19 h 25"/>
                  <a:gd name="T34" fmla="*/ 10 w 11"/>
                  <a:gd name="T35" fmla="*/ 17 h 25"/>
                  <a:gd name="T36" fmla="*/ 9 w 11"/>
                  <a:gd name="T37" fmla="*/ 15 h 25"/>
                  <a:gd name="T38" fmla="*/ 7 w 11"/>
                  <a:gd name="T39" fmla="*/ 12 h 25"/>
                  <a:gd name="T40" fmla="*/ 6 w 11"/>
                  <a:gd name="T41" fmla="*/ 10 h 25"/>
                  <a:gd name="T42" fmla="*/ 4 w 11"/>
                  <a:gd name="T43" fmla="*/ 8 h 25"/>
                  <a:gd name="T44" fmla="*/ 3 w 11"/>
                  <a:gd name="T45" fmla="*/ 6 h 25"/>
                  <a:gd name="T46" fmla="*/ 2 w 11"/>
                  <a:gd name="T47" fmla="*/ 5 h 25"/>
                  <a:gd name="T48" fmla="*/ 2 w 11"/>
                  <a:gd name="T49" fmla="*/ 3 h 25"/>
                  <a:gd name="T50" fmla="*/ 1 w 11"/>
                  <a:gd name="T51" fmla="*/ 1 h 25"/>
                  <a:gd name="T52" fmla="*/ 1 w 11"/>
                  <a:gd name="T53" fmla="*/ 0 h 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" h="25">
                    <a:moveTo>
                      <a:pt x="1" y="0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2" y="9"/>
                    </a:lnTo>
                    <a:lnTo>
                      <a:pt x="3" y="11"/>
                    </a:lnTo>
                    <a:lnTo>
                      <a:pt x="4" y="15"/>
                    </a:lnTo>
                    <a:lnTo>
                      <a:pt x="5" y="17"/>
                    </a:lnTo>
                    <a:lnTo>
                      <a:pt x="6" y="19"/>
                    </a:lnTo>
                    <a:lnTo>
                      <a:pt x="7" y="20"/>
                    </a:lnTo>
                    <a:lnTo>
                      <a:pt x="9" y="22"/>
                    </a:lnTo>
                    <a:lnTo>
                      <a:pt x="10" y="25"/>
                    </a:lnTo>
                    <a:lnTo>
                      <a:pt x="10" y="22"/>
                    </a:lnTo>
                    <a:lnTo>
                      <a:pt x="11" y="21"/>
                    </a:lnTo>
                    <a:lnTo>
                      <a:pt x="11" y="19"/>
                    </a:lnTo>
                    <a:lnTo>
                      <a:pt x="10" y="17"/>
                    </a:lnTo>
                    <a:lnTo>
                      <a:pt x="9" y="15"/>
                    </a:lnTo>
                    <a:lnTo>
                      <a:pt x="7" y="12"/>
                    </a:lnTo>
                    <a:lnTo>
                      <a:pt x="6" y="10"/>
                    </a:lnTo>
                    <a:lnTo>
                      <a:pt x="4" y="8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6" name="Freeform 473">
                <a:extLst>
                  <a:ext uri="{FF2B5EF4-FFF2-40B4-BE49-F238E27FC236}">
                    <a16:creationId xmlns:a16="http://schemas.microsoft.com/office/drawing/2014/main" id="{B8AA677A-C7B8-4D70-9114-D6390D725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1319"/>
                <a:ext cx="11" cy="27"/>
              </a:xfrm>
              <a:custGeom>
                <a:avLst/>
                <a:gdLst>
                  <a:gd name="T0" fmla="*/ 1 w 11"/>
                  <a:gd name="T1" fmla="*/ 0 h 27"/>
                  <a:gd name="T2" fmla="*/ 1 w 11"/>
                  <a:gd name="T3" fmla="*/ 2 h 27"/>
                  <a:gd name="T4" fmla="*/ 3 w 11"/>
                  <a:gd name="T5" fmla="*/ 5 h 27"/>
                  <a:gd name="T6" fmla="*/ 3 w 11"/>
                  <a:gd name="T7" fmla="*/ 7 h 27"/>
                  <a:gd name="T8" fmla="*/ 4 w 11"/>
                  <a:gd name="T9" fmla="*/ 9 h 27"/>
                  <a:gd name="T10" fmla="*/ 6 w 11"/>
                  <a:gd name="T11" fmla="*/ 11 h 27"/>
                  <a:gd name="T12" fmla="*/ 7 w 11"/>
                  <a:gd name="T13" fmla="*/ 13 h 27"/>
                  <a:gd name="T14" fmla="*/ 8 w 11"/>
                  <a:gd name="T15" fmla="*/ 15 h 27"/>
                  <a:gd name="T16" fmla="*/ 9 w 11"/>
                  <a:gd name="T17" fmla="*/ 17 h 27"/>
                  <a:gd name="T18" fmla="*/ 10 w 11"/>
                  <a:gd name="T19" fmla="*/ 18 h 27"/>
                  <a:gd name="T20" fmla="*/ 10 w 11"/>
                  <a:gd name="T21" fmla="*/ 19 h 27"/>
                  <a:gd name="T22" fmla="*/ 10 w 11"/>
                  <a:gd name="T23" fmla="*/ 19 h 27"/>
                  <a:gd name="T24" fmla="*/ 11 w 11"/>
                  <a:gd name="T25" fmla="*/ 19 h 27"/>
                  <a:gd name="T26" fmla="*/ 11 w 11"/>
                  <a:gd name="T27" fmla="*/ 22 h 27"/>
                  <a:gd name="T28" fmla="*/ 11 w 11"/>
                  <a:gd name="T29" fmla="*/ 24 h 27"/>
                  <a:gd name="T30" fmla="*/ 11 w 11"/>
                  <a:gd name="T31" fmla="*/ 27 h 27"/>
                  <a:gd name="T32" fmla="*/ 11 w 11"/>
                  <a:gd name="T33" fmla="*/ 27 h 27"/>
                  <a:gd name="T34" fmla="*/ 10 w 11"/>
                  <a:gd name="T35" fmla="*/ 26 h 27"/>
                  <a:gd name="T36" fmla="*/ 9 w 11"/>
                  <a:gd name="T37" fmla="*/ 24 h 27"/>
                  <a:gd name="T38" fmla="*/ 8 w 11"/>
                  <a:gd name="T39" fmla="*/ 22 h 27"/>
                  <a:gd name="T40" fmla="*/ 8 w 11"/>
                  <a:gd name="T41" fmla="*/ 21 h 27"/>
                  <a:gd name="T42" fmla="*/ 7 w 11"/>
                  <a:gd name="T43" fmla="*/ 20 h 27"/>
                  <a:gd name="T44" fmla="*/ 6 w 11"/>
                  <a:gd name="T45" fmla="*/ 18 h 27"/>
                  <a:gd name="T46" fmla="*/ 5 w 11"/>
                  <a:gd name="T47" fmla="*/ 17 h 27"/>
                  <a:gd name="T48" fmla="*/ 4 w 11"/>
                  <a:gd name="T49" fmla="*/ 15 h 27"/>
                  <a:gd name="T50" fmla="*/ 3 w 11"/>
                  <a:gd name="T51" fmla="*/ 13 h 27"/>
                  <a:gd name="T52" fmla="*/ 2 w 11"/>
                  <a:gd name="T53" fmla="*/ 11 h 27"/>
                  <a:gd name="T54" fmla="*/ 2 w 11"/>
                  <a:gd name="T55" fmla="*/ 9 h 27"/>
                  <a:gd name="T56" fmla="*/ 1 w 11"/>
                  <a:gd name="T57" fmla="*/ 8 h 27"/>
                  <a:gd name="T58" fmla="*/ 0 w 11"/>
                  <a:gd name="T59" fmla="*/ 6 h 27"/>
                  <a:gd name="T60" fmla="*/ 0 w 11"/>
                  <a:gd name="T61" fmla="*/ 6 h 27"/>
                  <a:gd name="T62" fmla="*/ 0 w 11"/>
                  <a:gd name="T63" fmla="*/ 3 h 27"/>
                  <a:gd name="T64" fmla="*/ 1 w 11"/>
                  <a:gd name="T65" fmla="*/ 0 h 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1" h="27">
                    <a:moveTo>
                      <a:pt x="1" y="0"/>
                    </a:moveTo>
                    <a:lnTo>
                      <a:pt x="1" y="2"/>
                    </a:lnTo>
                    <a:lnTo>
                      <a:pt x="3" y="5"/>
                    </a:lnTo>
                    <a:lnTo>
                      <a:pt x="3" y="7"/>
                    </a:lnTo>
                    <a:lnTo>
                      <a:pt x="4" y="9"/>
                    </a:lnTo>
                    <a:lnTo>
                      <a:pt x="6" y="11"/>
                    </a:lnTo>
                    <a:lnTo>
                      <a:pt x="7" y="13"/>
                    </a:lnTo>
                    <a:lnTo>
                      <a:pt x="8" y="15"/>
                    </a:lnTo>
                    <a:lnTo>
                      <a:pt x="9" y="17"/>
                    </a:lnTo>
                    <a:lnTo>
                      <a:pt x="10" y="18"/>
                    </a:lnTo>
                    <a:lnTo>
                      <a:pt x="10" y="19"/>
                    </a:lnTo>
                    <a:lnTo>
                      <a:pt x="11" y="19"/>
                    </a:lnTo>
                    <a:lnTo>
                      <a:pt x="11" y="22"/>
                    </a:lnTo>
                    <a:lnTo>
                      <a:pt x="11" y="24"/>
                    </a:lnTo>
                    <a:lnTo>
                      <a:pt x="11" y="27"/>
                    </a:lnTo>
                    <a:lnTo>
                      <a:pt x="10" y="26"/>
                    </a:lnTo>
                    <a:lnTo>
                      <a:pt x="9" y="24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7" y="20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4" y="15"/>
                    </a:lnTo>
                    <a:lnTo>
                      <a:pt x="3" y="13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7" name="Freeform 474">
                <a:extLst>
                  <a:ext uri="{FF2B5EF4-FFF2-40B4-BE49-F238E27FC236}">
                    <a16:creationId xmlns:a16="http://schemas.microsoft.com/office/drawing/2014/main" id="{2529788A-B3E2-470A-9532-3DBAA454D0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2" y="1333"/>
                <a:ext cx="11" cy="20"/>
              </a:xfrm>
              <a:custGeom>
                <a:avLst/>
                <a:gdLst>
                  <a:gd name="T0" fmla="*/ 0 w 11"/>
                  <a:gd name="T1" fmla="*/ 0 h 20"/>
                  <a:gd name="T2" fmla="*/ 2 w 11"/>
                  <a:gd name="T3" fmla="*/ 2 h 20"/>
                  <a:gd name="T4" fmla="*/ 3 w 11"/>
                  <a:gd name="T5" fmla="*/ 4 h 20"/>
                  <a:gd name="T6" fmla="*/ 4 w 11"/>
                  <a:gd name="T7" fmla="*/ 7 h 20"/>
                  <a:gd name="T8" fmla="*/ 5 w 11"/>
                  <a:gd name="T9" fmla="*/ 9 h 20"/>
                  <a:gd name="T10" fmla="*/ 6 w 11"/>
                  <a:gd name="T11" fmla="*/ 11 h 20"/>
                  <a:gd name="T12" fmla="*/ 7 w 11"/>
                  <a:gd name="T13" fmla="*/ 12 h 20"/>
                  <a:gd name="T14" fmla="*/ 8 w 11"/>
                  <a:gd name="T15" fmla="*/ 14 h 20"/>
                  <a:gd name="T16" fmla="*/ 9 w 11"/>
                  <a:gd name="T17" fmla="*/ 16 h 20"/>
                  <a:gd name="T18" fmla="*/ 10 w 11"/>
                  <a:gd name="T19" fmla="*/ 18 h 20"/>
                  <a:gd name="T20" fmla="*/ 10 w 11"/>
                  <a:gd name="T21" fmla="*/ 19 h 20"/>
                  <a:gd name="T22" fmla="*/ 11 w 11"/>
                  <a:gd name="T23" fmla="*/ 20 h 20"/>
                  <a:gd name="T24" fmla="*/ 7 w 11"/>
                  <a:gd name="T25" fmla="*/ 20 h 20"/>
                  <a:gd name="T26" fmla="*/ 7 w 11"/>
                  <a:gd name="T27" fmla="*/ 18 h 20"/>
                  <a:gd name="T28" fmla="*/ 6 w 11"/>
                  <a:gd name="T29" fmla="*/ 17 h 20"/>
                  <a:gd name="T30" fmla="*/ 5 w 11"/>
                  <a:gd name="T31" fmla="*/ 15 h 20"/>
                  <a:gd name="T32" fmla="*/ 4 w 11"/>
                  <a:gd name="T33" fmla="*/ 13 h 20"/>
                  <a:gd name="T34" fmla="*/ 4 w 11"/>
                  <a:gd name="T35" fmla="*/ 12 h 20"/>
                  <a:gd name="T36" fmla="*/ 3 w 11"/>
                  <a:gd name="T37" fmla="*/ 11 h 20"/>
                  <a:gd name="T38" fmla="*/ 2 w 11"/>
                  <a:gd name="T39" fmla="*/ 9 h 20"/>
                  <a:gd name="T40" fmla="*/ 1 w 11"/>
                  <a:gd name="T41" fmla="*/ 8 h 20"/>
                  <a:gd name="T42" fmla="*/ 0 w 11"/>
                  <a:gd name="T43" fmla="*/ 6 h 20"/>
                  <a:gd name="T44" fmla="*/ 0 w 11"/>
                  <a:gd name="T45" fmla="*/ 4 h 20"/>
                  <a:gd name="T46" fmla="*/ 0 w 11"/>
                  <a:gd name="T47" fmla="*/ 1 h 20"/>
                  <a:gd name="T48" fmla="*/ 0 w 11"/>
                  <a:gd name="T49" fmla="*/ 0 h 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" h="20">
                    <a:moveTo>
                      <a:pt x="0" y="0"/>
                    </a:moveTo>
                    <a:lnTo>
                      <a:pt x="2" y="2"/>
                    </a:lnTo>
                    <a:lnTo>
                      <a:pt x="3" y="4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1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0" y="19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7" y="18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8" name="Freeform 475">
                <a:extLst>
                  <a:ext uri="{FF2B5EF4-FFF2-40B4-BE49-F238E27FC236}">
                    <a16:creationId xmlns:a16="http://schemas.microsoft.com/office/drawing/2014/main" id="{B31D6672-6AD1-493C-AE32-32CC06C27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3" y="1260"/>
                <a:ext cx="14" cy="33"/>
              </a:xfrm>
              <a:custGeom>
                <a:avLst/>
                <a:gdLst>
                  <a:gd name="T0" fmla="*/ 13 w 14"/>
                  <a:gd name="T1" fmla="*/ 0 h 33"/>
                  <a:gd name="T2" fmla="*/ 13 w 14"/>
                  <a:gd name="T3" fmla="*/ 0 h 33"/>
                  <a:gd name="T4" fmla="*/ 14 w 14"/>
                  <a:gd name="T5" fmla="*/ 1 h 33"/>
                  <a:gd name="T6" fmla="*/ 13 w 14"/>
                  <a:gd name="T7" fmla="*/ 1 h 33"/>
                  <a:gd name="T8" fmla="*/ 13 w 14"/>
                  <a:gd name="T9" fmla="*/ 2 h 33"/>
                  <a:gd name="T10" fmla="*/ 12 w 14"/>
                  <a:gd name="T11" fmla="*/ 3 h 33"/>
                  <a:gd name="T12" fmla="*/ 12 w 14"/>
                  <a:gd name="T13" fmla="*/ 4 h 33"/>
                  <a:gd name="T14" fmla="*/ 11 w 14"/>
                  <a:gd name="T15" fmla="*/ 6 h 33"/>
                  <a:gd name="T16" fmla="*/ 11 w 14"/>
                  <a:gd name="T17" fmla="*/ 8 h 33"/>
                  <a:gd name="T18" fmla="*/ 10 w 14"/>
                  <a:gd name="T19" fmla="*/ 10 h 33"/>
                  <a:gd name="T20" fmla="*/ 9 w 14"/>
                  <a:gd name="T21" fmla="*/ 11 h 33"/>
                  <a:gd name="T22" fmla="*/ 10 w 14"/>
                  <a:gd name="T23" fmla="*/ 12 h 33"/>
                  <a:gd name="T24" fmla="*/ 9 w 14"/>
                  <a:gd name="T25" fmla="*/ 13 h 33"/>
                  <a:gd name="T26" fmla="*/ 9 w 14"/>
                  <a:gd name="T27" fmla="*/ 14 h 33"/>
                  <a:gd name="T28" fmla="*/ 8 w 14"/>
                  <a:gd name="T29" fmla="*/ 15 h 33"/>
                  <a:gd name="T30" fmla="*/ 8 w 14"/>
                  <a:gd name="T31" fmla="*/ 16 h 33"/>
                  <a:gd name="T32" fmla="*/ 7 w 14"/>
                  <a:gd name="T33" fmla="*/ 17 h 33"/>
                  <a:gd name="T34" fmla="*/ 7 w 14"/>
                  <a:gd name="T35" fmla="*/ 18 h 33"/>
                  <a:gd name="T36" fmla="*/ 7 w 14"/>
                  <a:gd name="T37" fmla="*/ 19 h 33"/>
                  <a:gd name="T38" fmla="*/ 7 w 14"/>
                  <a:gd name="T39" fmla="*/ 20 h 33"/>
                  <a:gd name="T40" fmla="*/ 7 w 14"/>
                  <a:gd name="T41" fmla="*/ 21 h 33"/>
                  <a:gd name="T42" fmla="*/ 6 w 14"/>
                  <a:gd name="T43" fmla="*/ 21 h 33"/>
                  <a:gd name="T44" fmla="*/ 6 w 14"/>
                  <a:gd name="T45" fmla="*/ 22 h 33"/>
                  <a:gd name="T46" fmla="*/ 5 w 14"/>
                  <a:gd name="T47" fmla="*/ 23 h 33"/>
                  <a:gd name="T48" fmla="*/ 5 w 14"/>
                  <a:gd name="T49" fmla="*/ 24 h 33"/>
                  <a:gd name="T50" fmla="*/ 5 w 14"/>
                  <a:gd name="T51" fmla="*/ 25 h 33"/>
                  <a:gd name="T52" fmla="*/ 4 w 14"/>
                  <a:gd name="T53" fmla="*/ 25 h 33"/>
                  <a:gd name="T54" fmla="*/ 4 w 14"/>
                  <a:gd name="T55" fmla="*/ 26 h 33"/>
                  <a:gd name="T56" fmla="*/ 2 w 14"/>
                  <a:gd name="T57" fmla="*/ 27 h 33"/>
                  <a:gd name="T58" fmla="*/ 2 w 14"/>
                  <a:gd name="T59" fmla="*/ 28 h 33"/>
                  <a:gd name="T60" fmla="*/ 2 w 14"/>
                  <a:gd name="T61" fmla="*/ 29 h 33"/>
                  <a:gd name="T62" fmla="*/ 2 w 14"/>
                  <a:gd name="T63" fmla="*/ 30 h 33"/>
                  <a:gd name="T64" fmla="*/ 2 w 14"/>
                  <a:gd name="T65" fmla="*/ 31 h 33"/>
                  <a:gd name="T66" fmla="*/ 2 w 14"/>
                  <a:gd name="T67" fmla="*/ 32 h 33"/>
                  <a:gd name="T68" fmla="*/ 1 w 14"/>
                  <a:gd name="T69" fmla="*/ 31 h 33"/>
                  <a:gd name="T70" fmla="*/ 1 w 14"/>
                  <a:gd name="T71" fmla="*/ 33 h 33"/>
                  <a:gd name="T72" fmla="*/ 1 w 14"/>
                  <a:gd name="T73" fmla="*/ 31 h 33"/>
                  <a:gd name="T74" fmla="*/ 0 w 14"/>
                  <a:gd name="T75" fmla="*/ 28 h 33"/>
                  <a:gd name="T76" fmla="*/ 3 w 14"/>
                  <a:gd name="T77" fmla="*/ 24 h 33"/>
                  <a:gd name="T78" fmla="*/ 9 w 14"/>
                  <a:gd name="T79" fmla="*/ 10 h 33"/>
                  <a:gd name="T80" fmla="*/ 10 w 14"/>
                  <a:gd name="T81" fmla="*/ 8 h 33"/>
                  <a:gd name="T82" fmla="*/ 12 w 14"/>
                  <a:gd name="T83" fmla="*/ 4 h 33"/>
                  <a:gd name="T84" fmla="*/ 13 w 14"/>
                  <a:gd name="T85" fmla="*/ 2 h 33"/>
                  <a:gd name="T86" fmla="*/ 13 w 14"/>
                  <a:gd name="T87" fmla="*/ 1 h 33"/>
                  <a:gd name="T88" fmla="*/ 13 w 14"/>
                  <a:gd name="T89" fmla="*/ 0 h 3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4" h="33">
                    <a:moveTo>
                      <a:pt x="13" y="0"/>
                    </a:moveTo>
                    <a:lnTo>
                      <a:pt x="13" y="0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2" y="3"/>
                    </a:lnTo>
                    <a:lnTo>
                      <a:pt x="12" y="4"/>
                    </a:lnTo>
                    <a:lnTo>
                      <a:pt x="11" y="6"/>
                    </a:lnTo>
                    <a:lnTo>
                      <a:pt x="11" y="8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10" y="12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6" y="22"/>
                    </a:lnTo>
                    <a:lnTo>
                      <a:pt x="5" y="23"/>
                    </a:lnTo>
                    <a:lnTo>
                      <a:pt x="5" y="24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6"/>
                    </a:lnTo>
                    <a:lnTo>
                      <a:pt x="2" y="27"/>
                    </a:lnTo>
                    <a:lnTo>
                      <a:pt x="2" y="28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1" y="31"/>
                    </a:lnTo>
                    <a:lnTo>
                      <a:pt x="0" y="28"/>
                    </a:lnTo>
                    <a:lnTo>
                      <a:pt x="3" y="24"/>
                    </a:lnTo>
                    <a:lnTo>
                      <a:pt x="9" y="10"/>
                    </a:lnTo>
                    <a:lnTo>
                      <a:pt x="10" y="8"/>
                    </a:lnTo>
                    <a:lnTo>
                      <a:pt x="12" y="4"/>
                    </a:lnTo>
                    <a:lnTo>
                      <a:pt x="13" y="2"/>
                    </a:lnTo>
                    <a:lnTo>
                      <a:pt x="13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9" name="Freeform 476">
                <a:extLst>
                  <a:ext uri="{FF2B5EF4-FFF2-40B4-BE49-F238E27FC236}">
                    <a16:creationId xmlns:a16="http://schemas.microsoft.com/office/drawing/2014/main" id="{AA71977F-948A-42DB-A805-9B8B330AAA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1256"/>
                <a:ext cx="23" cy="36"/>
              </a:xfrm>
              <a:custGeom>
                <a:avLst/>
                <a:gdLst>
                  <a:gd name="T0" fmla="*/ 18 w 23"/>
                  <a:gd name="T1" fmla="*/ 0 h 36"/>
                  <a:gd name="T2" fmla="*/ 19 w 23"/>
                  <a:gd name="T3" fmla="*/ 1 h 36"/>
                  <a:gd name="T4" fmla="*/ 20 w 23"/>
                  <a:gd name="T5" fmla="*/ 2 h 36"/>
                  <a:gd name="T6" fmla="*/ 20 w 23"/>
                  <a:gd name="T7" fmla="*/ 3 h 36"/>
                  <a:gd name="T8" fmla="*/ 22 w 23"/>
                  <a:gd name="T9" fmla="*/ 3 h 36"/>
                  <a:gd name="T10" fmla="*/ 23 w 23"/>
                  <a:gd name="T11" fmla="*/ 3 h 36"/>
                  <a:gd name="T12" fmla="*/ 23 w 23"/>
                  <a:gd name="T13" fmla="*/ 4 h 36"/>
                  <a:gd name="T14" fmla="*/ 22 w 23"/>
                  <a:gd name="T15" fmla="*/ 5 h 36"/>
                  <a:gd name="T16" fmla="*/ 17 w 23"/>
                  <a:gd name="T17" fmla="*/ 19 h 36"/>
                  <a:gd name="T18" fmla="*/ 15 w 23"/>
                  <a:gd name="T19" fmla="*/ 25 h 36"/>
                  <a:gd name="T20" fmla="*/ 13 w 23"/>
                  <a:gd name="T21" fmla="*/ 28 h 36"/>
                  <a:gd name="T22" fmla="*/ 12 w 23"/>
                  <a:gd name="T23" fmla="*/ 31 h 36"/>
                  <a:gd name="T24" fmla="*/ 12 w 23"/>
                  <a:gd name="T25" fmla="*/ 32 h 36"/>
                  <a:gd name="T26" fmla="*/ 12 w 23"/>
                  <a:gd name="T27" fmla="*/ 33 h 36"/>
                  <a:gd name="T28" fmla="*/ 12 w 23"/>
                  <a:gd name="T29" fmla="*/ 34 h 36"/>
                  <a:gd name="T30" fmla="*/ 11 w 23"/>
                  <a:gd name="T31" fmla="*/ 35 h 36"/>
                  <a:gd name="T32" fmla="*/ 11 w 23"/>
                  <a:gd name="T33" fmla="*/ 36 h 36"/>
                  <a:gd name="T34" fmla="*/ 7 w 23"/>
                  <a:gd name="T35" fmla="*/ 33 h 36"/>
                  <a:gd name="T36" fmla="*/ 4 w 23"/>
                  <a:gd name="T37" fmla="*/ 30 h 36"/>
                  <a:gd name="T38" fmla="*/ 3 w 23"/>
                  <a:gd name="T39" fmla="*/ 28 h 36"/>
                  <a:gd name="T40" fmla="*/ 1 w 23"/>
                  <a:gd name="T41" fmla="*/ 26 h 36"/>
                  <a:gd name="T42" fmla="*/ 0 w 23"/>
                  <a:gd name="T43" fmla="*/ 24 h 36"/>
                  <a:gd name="T44" fmla="*/ 3 w 23"/>
                  <a:gd name="T45" fmla="*/ 23 h 36"/>
                  <a:gd name="T46" fmla="*/ 4 w 23"/>
                  <a:gd name="T47" fmla="*/ 22 h 36"/>
                  <a:gd name="T48" fmla="*/ 5 w 23"/>
                  <a:gd name="T49" fmla="*/ 20 h 36"/>
                  <a:gd name="T50" fmla="*/ 6 w 23"/>
                  <a:gd name="T51" fmla="*/ 19 h 36"/>
                  <a:gd name="T52" fmla="*/ 7 w 23"/>
                  <a:gd name="T53" fmla="*/ 17 h 36"/>
                  <a:gd name="T54" fmla="*/ 9 w 23"/>
                  <a:gd name="T55" fmla="*/ 15 h 36"/>
                  <a:gd name="T56" fmla="*/ 10 w 23"/>
                  <a:gd name="T57" fmla="*/ 13 h 36"/>
                  <a:gd name="T58" fmla="*/ 11 w 23"/>
                  <a:gd name="T59" fmla="*/ 10 h 36"/>
                  <a:gd name="T60" fmla="*/ 12 w 23"/>
                  <a:gd name="T61" fmla="*/ 9 h 36"/>
                  <a:gd name="T62" fmla="*/ 14 w 23"/>
                  <a:gd name="T63" fmla="*/ 7 h 36"/>
                  <a:gd name="T64" fmla="*/ 15 w 23"/>
                  <a:gd name="T65" fmla="*/ 6 h 36"/>
                  <a:gd name="T66" fmla="*/ 16 w 23"/>
                  <a:gd name="T67" fmla="*/ 4 h 36"/>
                  <a:gd name="T68" fmla="*/ 17 w 23"/>
                  <a:gd name="T69" fmla="*/ 2 h 36"/>
                  <a:gd name="T70" fmla="*/ 18 w 23"/>
                  <a:gd name="T71" fmla="*/ 0 h 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3" h="36">
                    <a:moveTo>
                      <a:pt x="18" y="0"/>
                    </a:moveTo>
                    <a:lnTo>
                      <a:pt x="19" y="1"/>
                    </a:lnTo>
                    <a:lnTo>
                      <a:pt x="20" y="2"/>
                    </a:lnTo>
                    <a:lnTo>
                      <a:pt x="20" y="3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3" y="4"/>
                    </a:lnTo>
                    <a:lnTo>
                      <a:pt x="22" y="5"/>
                    </a:lnTo>
                    <a:lnTo>
                      <a:pt x="17" y="19"/>
                    </a:lnTo>
                    <a:lnTo>
                      <a:pt x="15" y="25"/>
                    </a:lnTo>
                    <a:lnTo>
                      <a:pt x="13" y="28"/>
                    </a:lnTo>
                    <a:lnTo>
                      <a:pt x="12" y="31"/>
                    </a:lnTo>
                    <a:lnTo>
                      <a:pt x="12" y="32"/>
                    </a:lnTo>
                    <a:lnTo>
                      <a:pt x="12" y="33"/>
                    </a:lnTo>
                    <a:lnTo>
                      <a:pt x="12" y="34"/>
                    </a:lnTo>
                    <a:lnTo>
                      <a:pt x="11" y="35"/>
                    </a:lnTo>
                    <a:lnTo>
                      <a:pt x="11" y="36"/>
                    </a:lnTo>
                    <a:lnTo>
                      <a:pt x="7" y="33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3" y="23"/>
                    </a:lnTo>
                    <a:lnTo>
                      <a:pt x="4" y="22"/>
                    </a:lnTo>
                    <a:lnTo>
                      <a:pt x="5" y="20"/>
                    </a:lnTo>
                    <a:lnTo>
                      <a:pt x="6" y="19"/>
                    </a:lnTo>
                    <a:lnTo>
                      <a:pt x="7" y="17"/>
                    </a:lnTo>
                    <a:lnTo>
                      <a:pt x="9" y="15"/>
                    </a:lnTo>
                    <a:lnTo>
                      <a:pt x="10" y="13"/>
                    </a:lnTo>
                    <a:lnTo>
                      <a:pt x="11" y="10"/>
                    </a:lnTo>
                    <a:lnTo>
                      <a:pt x="12" y="9"/>
                    </a:lnTo>
                    <a:lnTo>
                      <a:pt x="14" y="7"/>
                    </a:lnTo>
                    <a:lnTo>
                      <a:pt x="15" y="6"/>
                    </a:lnTo>
                    <a:lnTo>
                      <a:pt x="16" y="4"/>
                    </a:lnTo>
                    <a:lnTo>
                      <a:pt x="17" y="2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40" name="Freeform 477">
                <a:extLst>
                  <a:ext uri="{FF2B5EF4-FFF2-40B4-BE49-F238E27FC236}">
                    <a16:creationId xmlns:a16="http://schemas.microsoft.com/office/drawing/2014/main" id="{30BCBDB8-4601-408D-A65F-1F6CE4646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2" y="1259"/>
                <a:ext cx="14" cy="33"/>
              </a:xfrm>
              <a:custGeom>
                <a:avLst/>
                <a:gdLst>
                  <a:gd name="T0" fmla="*/ 13 w 14"/>
                  <a:gd name="T1" fmla="*/ 0 h 33"/>
                  <a:gd name="T2" fmla="*/ 14 w 14"/>
                  <a:gd name="T3" fmla="*/ 1 h 33"/>
                  <a:gd name="T4" fmla="*/ 14 w 14"/>
                  <a:gd name="T5" fmla="*/ 1 h 33"/>
                  <a:gd name="T6" fmla="*/ 14 w 14"/>
                  <a:gd name="T7" fmla="*/ 1 h 33"/>
                  <a:gd name="T8" fmla="*/ 14 w 14"/>
                  <a:gd name="T9" fmla="*/ 2 h 33"/>
                  <a:gd name="T10" fmla="*/ 14 w 14"/>
                  <a:gd name="T11" fmla="*/ 3 h 33"/>
                  <a:gd name="T12" fmla="*/ 13 w 14"/>
                  <a:gd name="T13" fmla="*/ 3 h 33"/>
                  <a:gd name="T14" fmla="*/ 13 w 14"/>
                  <a:gd name="T15" fmla="*/ 4 h 33"/>
                  <a:gd name="T16" fmla="*/ 13 w 14"/>
                  <a:gd name="T17" fmla="*/ 5 h 33"/>
                  <a:gd name="T18" fmla="*/ 12 w 14"/>
                  <a:gd name="T19" fmla="*/ 6 h 33"/>
                  <a:gd name="T20" fmla="*/ 12 w 14"/>
                  <a:gd name="T21" fmla="*/ 8 h 33"/>
                  <a:gd name="T22" fmla="*/ 11 w 14"/>
                  <a:gd name="T23" fmla="*/ 9 h 33"/>
                  <a:gd name="T24" fmla="*/ 11 w 14"/>
                  <a:gd name="T25" fmla="*/ 11 h 33"/>
                  <a:gd name="T26" fmla="*/ 10 w 14"/>
                  <a:gd name="T27" fmla="*/ 12 h 33"/>
                  <a:gd name="T28" fmla="*/ 8 w 14"/>
                  <a:gd name="T29" fmla="*/ 16 h 33"/>
                  <a:gd name="T30" fmla="*/ 8 w 14"/>
                  <a:gd name="T31" fmla="*/ 17 h 33"/>
                  <a:gd name="T32" fmla="*/ 7 w 14"/>
                  <a:gd name="T33" fmla="*/ 18 h 33"/>
                  <a:gd name="T34" fmla="*/ 7 w 14"/>
                  <a:gd name="T35" fmla="*/ 20 h 33"/>
                  <a:gd name="T36" fmla="*/ 6 w 14"/>
                  <a:gd name="T37" fmla="*/ 21 h 33"/>
                  <a:gd name="T38" fmla="*/ 5 w 14"/>
                  <a:gd name="T39" fmla="*/ 23 h 33"/>
                  <a:gd name="T40" fmla="*/ 5 w 14"/>
                  <a:gd name="T41" fmla="*/ 25 h 33"/>
                  <a:gd name="T42" fmla="*/ 4 w 14"/>
                  <a:gd name="T43" fmla="*/ 26 h 33"/>
                  <a:gd name="T44" fmla="*/ 3 w 14"/>
                  <a:gd name="T45" fmla="*/ 28 h 33"/>
                  <a:gd name="T46" fmla="*/ 3 w 14"/>
                  <a:gd name="T47" fmla="*/ 30 h 33"/>
                  <a:gd name="T48" fmla="*/ 3 w 14"/>
                  <a:gd name="T49" fmla="*/ 31 h 33"/>
                  <a:gd name="T50" fmla="*/ 2 w 14"/>
                  <a:gd name="T51" fmla="*/ 32 h 33"/>
                  <a:gd name="T52" fmla="*/ 2 w 14"/>
                  <a:gd name="T53" fmla="*/ 33 h 33"/>
                  <a:gd name="T54" fmla="*/ 1 w 14"/>
                  <a:gd name="T55" fmla="*/ 33 h 33"/>
                  <a:gd name="T56" fmla="*/ 0 w 14"/>
                  <a:gd name="T57" fmla="*/ 32 h 33"/>
                  <a:gd name="T58" fmla="*/ 1 w 14"/>
                  <a:gd name="T59" fmla="*/ 30 h 33"/>
                  <a:gd name="T60" fmla="*/ 1 w 14"/>
                  <a:gd name="T61" fmla="*/ 28 h 33"/>
                  <a:gd name="T62" fmla="*/ 1 w 14"/>
                  <a:gd name="T63" fmla="*/ 26 h 33"/>
                  <a:gd name="T64" fmla="*/ 2 w 14"/>
                  <a:gd name="T65" fmla="*/ 25 h 33"/>
                  <a:gd name="T66" fmla="*/ 2 w 14"/>
                  <a:gd name="T67" fmla="*/ 23 h 33"/>
                  <a:gd name="T68" fmla="*/ 3 w 14"/>
                  <a:gd name="T69" fmla="*/ 22 h 33"/>
                  <a:gd name="T70" fmla="*/ 4 w 14"/>
                  <a:gd name="T71" fmla="*/ 21 h 33"/>
                  <a:gd name="T72" fmla="*/ 5 w 14"/>
                  <a:gd name="T73" fmla="*/ 20 h 33"/>
                  <a:gd name="T74" fmla="*/ 6 w 14"/>
                  <a:gd name="T75" fmla="*/ 19 h 33"/>
                  <a:gd name="T76" fmla="*/ 7 w 14"/>
                  <a:gd name="T77" fmla="*/ 17 h 33"/>
                  <a:gd name="T78" fmla="*/ 7 w 14"/>
                  <a:gd name="T79" fmla="*/ 16 h 33"/>
                  <a:gd name="T80" fmla="*/ 8 w 14"/>
                  <a:gd name="T81" fmla="*/ 15 h 33"/>
                  <a:gd name="T82" fmla="*/ 8 w 14"/>
                  <a:gd name="T83" fmla="*/ 14 h 33"/>
                  <a:gd name="T84" fmla="*/ 9 w 14"/>
                  <a:gd name="T85" fmla="*/ 13 h 33"/>
                  <a:gd name="T86" fmla="*/ 9 w 14"/>
                  <a:gd name="T87" fmla="*/ 11 h 33"/>
                  <a:gd name="T88" fmla="*/ 9 w 14"/>
                  <a:gd name="T89" fmla="*/ 11 h 33"/>
                  <a:gd name="T90" fmla="*/ 10 w 14"/>
                  <a:gd name="T91" fmla="*/ 10 h 33"/>
                  <a:gd name="T92" fmla="*/ 10 w 14"/>
                  <a:gd name="T93" fmla="*/ 9 h 33"/>
                  <a:gd name="T94" fmla="*/ 11 w 14"/>
                  <a:gd name="T95" fmla="*/ 8 h 33"/>
                  <a:gd name="T96" fmla="*/ 11 w 14"/>
                  <a:gd name="T97" fmla="*/ 8 h 33"/>
                  <a:gd name="T98" fmla="*/ 11 w 14"/>
                  <a:gd name="T99" fmla="*/ 7 h 33"/>
                  <a:gd name="T100" fmla="*/ 11 w 14"/>
                  <a:gd name="T101" fmla="*/ 6 h 33"/>
                  <a:gd name="T102" fmla="*/ 11 w 14"/>
                  <a:gd name="T103" fmla="*/ 5 h 33"/>
                  <a:gd name="T104" fmla="*/ 12 w 14"/>
                  <a:gd name="T105" fmla="*/ 4 h 33"/>
                  <a:gd name="T106" fmla="*/ 12 w 14"/>
                  <a:gd name="T107" fmla="*/ 3 h 33"/>
                  <a:gd name="T108" fmla="*/ 12 w 14"/>
                  <a:gd name="T109" fmla="*/ 2 h 33"/>
                  <a:gd name="T110" fmla="*/ 13 w 14"/>
                  <a:gd name="T111" fmla="*/ 1 h 33"/>
                  <a:gd name="T112" fmla="*/ 13 w 14"/>
                  <a:gd name="T113" fmla="*/ 0 h 3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" h="33">
                    <a:moveTo>
                      <a:pt x="13" y="0"/>
                    </a:moveTo>
                    <a:lnTo>
                      <a:pt x="14" y="1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3"/>
                    </a:lnTo>
                    <a:lnTo>
                      <a:pt x="13" y="4"/>
                    </a:lnTo>
                    <a:lnTo>
                      <a:pt x="13" y="5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11" y="9"/>
                    </a:lnTo>
                    <a:lnTo>
                      <a:pt x="11" y="11"/>
                    </a:lnTo>
                    <a:lnTo>
                      <a:pt x="10" y="12"/>
                    </a:lnTo>
                    <a:lnTo>
                      <a:pt x="8" y="16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6" y="21"/>
                    </a:lnTo>
                    <a:lnTo>
                      <a:pt x="5" y="23"/>
                    </a:lnTo>
                    <a:lnTo>
                      <a:pt x="5" y="25"/>
                    </a:lnTo>
                    <a:lnTo>
                      <a:pt x="4" y="26"/>
                    </a:lnTo>
                    <a:lnTo>
                      <a:pt x="3" y="28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2" y="33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2" y="25"/>
                    </a:lnTo>
                    <a:lnTo>
                      <a:pt x="2" y="23"/>
                    </a:lnTo>
                    <a:lnTo>
                      <a:pt x="3" y="22"/>
                    </a:lnTo>
                    <a:lnTo>
                      <a:pt x="4" y="21"/>
                    </a:lnTo>
                    <a:lnTo>
                      <a:pt x="5" y="20"/>
                    </a:lnTo>
                    <a:lnTo>
                      <a:pt x="6" y="19"/>
                    </a:lnTo>
                    <a:lnTo>
                      <a:pt x="7" y="17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8" y="14"/>
                    </a:lnTo>
                    <a:lnTo>
                      <a:pt x="9" y="13"/>
                    </a:lnTo>
                    <a:lnTo>
                      <a:pt x="9" y="11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1" y="8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11" y="5"/>
                    </a:lnTo>
                    <a:lnTo>
                      <a:pt x="12" y="4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3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41" name="Freeform 478">
                <a:extLst>
                  <a:ext uri="{FF2B5EF4-FFF2-40B4-BE49-F238E27FC236}">
                    <a16:creationId xmlns:a16="http://schemas.microsoft.com/office/drawing/2014/main" id="{5FAAD49B-BD36-45F7-B3CA-EA402AA761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0" y="127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1 w 10"/>
                  <a:gd name="T3" fmla="*/ 0 h 19"/>
                  <a:gd name="T4" fmla="*/ 2 w 10"/>
                  <a:gd name="T5" fmla="*/ 0 h 19"/>
                  <a:gd name="T6" fmla="*/ 4 w 10"/>
                  <a:gd name="T7" fmla="*/ 1 h 19"/>
                  <a:gd name="T8" fmla="*/ 5 w 10"/>
                  <a:gd name="T9" fmla="*/ 1 h 19"/>
                  <a:gd name="T10" fmla="*/ 6 w 10"/>
                  <a:gd name="T11" fmla="*/ 2 h 19"/>
                  <a:gd name="T12" fmla="*/ 6 w 10"/>
                  <a:gd name="T13" fmla="*/ 3 h 19"/>
                  <a:gd name="T14" fmla="*/ 7 w 10"/>
                  <a:gd name="T15" fmla="*/ 4 h 19"/>
                  <a:gd name="T16" fmla="*/ 7 w 10"/>
                  <a:gd name="T17" fmla="*/ 4 h 19"/>
                  <a:gd name="T18" fmla="*/ 8 w 10"/>
                  <a:gd name="T19" fmla="*/ 5 h 19"/>
                  <a:gd name="T20" fmla="*/ 8 w 10"/>
                  <a:gd name="T21" fmla="*/ 5 h 19"/>
                  <a:gd name="T22" fmla="*/ 8 w 10"/>
                  <a:gd name="T23" fmla="*/ 6 h 19"/>
                  <a:gd name="T24" fmla="*/ 9 w 10"/>
                  <a:gd name="T25" fmla="*/ 7 h 19"/>
                  <a:gd name="T26" fmla="*/ 10 w 10"/>
                  <a:gd name="T27" fmla="*/ 7 h 19"/>
                  <a:gd name="T28" fmla="*/ 10 w 10"/>
                  <a:gd name="T29" fmla="*/ 8 h 19"/>
                  <a:gd name="T30" fmla="*/ 10 w 10"/>
                  <a:gd name="T31" fmla="*/ 9 h 19"/>
                  <a:gd name="T32" fmla="*/ 10 w 10"/>
                  <a:gd name="T33" fmla="*/ 10 h 19"/>
                  <a:gd name="T34" fmla="*/ 9 w 10"/>
                  <a:gd name="T35" fmla="*/ 11 h 19"/>
                  <a:gd name="T36" fmla="*/ 8 w 10"/>
                  <a:gd name="T37" fmla="*/ 12 h 19"/>
                  <a:gd name="T38" fmla="*/ 8 w 10"/>
                  <a:gd name="T39" fmla="*/ 12 h 19"/>
                  <a:gd name="T40" fmla="*/ 8 w 10"/>
                  <a:gd name="T41" fmla="*/ 14 h 19"/>
                  <a:gd name="T42" fmla="*/ 7 w 10"/>
                  <a:gd name="T43" fmla="*/ 15 h 19"/>
                  <a:gd name="T44" fmla="*/ 6 w 10"/>
                  <a:gd name="T45" fmla="*/ 16 h 19"/>
                  <a:gd name="T46" fmla="*/ 5 w 10"/>
                  <a:gd name="T47" fmla="*/ 17 h 19"/>
                  <a:gd name="T48" fmla="*/ 4 w 10"/>
                  <a:gd name="T49" fmla="*/ 18 h 19"/>
                  <a:gd name="T50" fmla="*/ 2 w 10"/>
                  <a:gd name="T51" fmla="*/ 19 h 19"/>
                  <a:gd name="T52" fmla="*/ 2 w 10"/>
                  <a:gd name="T53" fmla="*/ 17 h 19"/>
                  <a:gd name="T54" fmla="*/ 2 w 10"/>
                  <a:gd name="T55" fmla="*/ 15 h 19"/>
                  <a:gd name="T56" fmla="*/ 1 w 10"/>
                  <a:gd name="T57" fmla="*/ 13 h 19"/>
                  <a:gd name="T58" fmla="*/ 1 w 10"/>
                  <a:gd name="T59" fmla="*/ 8 h 19"/>
                  <a:gd name="T60" fmla="*/ 1 w 10"/>
                  <a:gd name="T61" fmla="*/ 2 h 19"/>
                  <a:gd name="T62" fmla="*/ 0 w 10"/>
                  <a:gd name="T63" fmla="*/ 0 h 1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7" y="15"/>
                    </a:lnTo>
                    <a:lnTo>
                      <a:pt x="6" y="16"/>
                    </a:lnTo>
                    <a:lnTo>
                      <a:pt x="5" y="17"/>
                    </a:lnTo>
                    <a:lnTo>
                      <a:pt x="4" y="18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1" y="13"/>
                    </a:lnTo>
                    <a:lnTo>
                      <a:pt x="1" y="8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42" name="Freeform 479">
                <a:extLst>
                  <a:ext uri="{FF2B5EF4-FFF2-40B4-BE49-F238E27FC236}">
                    <a16:creationId xmlns:a16="http://schemas.microsoft.com/office/drawing/2014/main" id="{9DB61F7C-EE1D-490C-A73A-B1520764E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0" y="1271"/>
                <a:ext cx="11" cy="10"/>
              </a:xfrm>
              <a:custGeom>
                <a:avLst/>
                <a:gdLst>
                  <a:gd name="T0" fmla="*/ 0 w 11"/>
                  <a:gd name="T1" fmla="*/ 0 h 10"/>
                  <a:gd name="T2" fmla="*/ 1 w 11"/>
                  <a:gd name="T3" fmla="*/ 0 h 10"/>
                  <a:gd name="T4" fmla="*/ 2 w 11"/>
                  <a:gd name="T5" fmla="*/ 0 h 10"/>
                  <a:gd name="T6" fmla="*/ 3 w 11"/>
                  <a:gd name="T7" fmla="*/ 0 h 10"/>
                  <a:gd name="T8" fmla="*/ 4 w 11"/>
                  <a:gd name="T9" fmla="*/ 1 h 10"/>
                  <a:gd name="T10" fmla="*/ 5 w 11"/>
                  <a:gd name="T11" fmla="*/ 1 h 10"/>
                  <a:gd name="T12" fmla="*/ 6 w 11"/>
                  <a:gd name="T13" fmla="*/ 2 h 10"/>
                  <a:gd name="T14" fmla="*/ 6 w 11"/>
                  <a:gd name="T15" fmla="*/ 3 h 10"/>
                  <a:gd name="T16" fmla="*/ 7 w 11"/>
                  <a:gd name="T17" fmla="*/ 4 h 10"/>
                  <a:gd name="T18" fmla="*/ 7 w 11"/>
                  <a:gd name="T19" fmla="*/ 4 h 10"/>
                  <a:gd name="T20" fmla="*/ 8 w 11"/>
                  <a:gd name="T21" fmla="*/ 5 h 10"/>
                  <a:gd name="T22" fmla="*/ 8 w 11"/>
                  <a:gd name="T23" fmla="*/ 5 h 10"/>
                  <a:gd name="T24" fmla="*/ 9 w 11"/>
                  <a:gd name="T25" fmla="*/ 6 h 10"/>
                  <a:gd name="T26" fmla="*/ 9 w 11"/>
                  <a:gd name="T27" fmla="*/ 7 h 10"/>
                  <a:gd name="T28" fmla="*/ 10 w 11"/>
                  <a:gd name="T29" fmla="*/ 7 h 10"/>
                  <a:gd name="T30" fmla="*/ 10 w 11"/>
                  <a:gd name="T31" fmla="*/ 8 h 10"/>
                  <a:gd name="T32" fmla="*/ 10 w 11"/>
                  <a:gd name="T33" fmla="*/ 8 h 10"/>
                  <a:gd name="T34" fmla="*/ 11 w 11"/>
                  <a:gd name="T35" fmla="*/ 9 h 10"/>
                  <a:gd name="T36" fmla="*/ 10 w 11"/>
                  <a:gd name="T37" fmla="*/ 9 h 10"/>
                  <a:gd name="T38" fmla="*/ 10 w 11"/>
                  <a:gd name="T39" fmla="*/ 10 h 10"/>
                  <a:gd name="T40" fmla="*/ 10 w 11"/>
                  <a:gd name="T41" fmla="*/ 9 h 10"/>
                  <a:gd name="T42" fmla="*/ 10 w 11"/>
                  <a:gd name="T43" fmla="*/ 9 h 10"/>
                  <a:gd name="T44" fmla="*/ 10 w 11"/>
                  <a:gd name="T45" fmla="*/ 8 h 10"/>
                  <a:gd name="T46" fmla="*/ 9 w 11"/>
                  <a:gd name="T47" fmla="*/ 8 h 10"/>
                  <a:gd name="T48" fmla="*/ 8 w 11"/>
                  <a:gd name="T49" fmla="*/ 7 h 10"/>
                  <a:gd name="T50" fmla="*/ 8 w 11"/>
                  <a:gd name="T51" fmla="*/ 7 h 10"/>
                  <a:gd name="T52" fmla="*/ 7 w 11"/>
                  <a:gd name="T53" fmla="*/ 6 h 10"/>
                  <a:gd name="T54" fmla="*/ 7 w 11"/>
                  <a:gd name="T55" fmla="*/ 5 h 10"/>
                  <a:gd name="T56" fmla="*/ 6 w 11"/>
                  <a:gd name="T57" fmla="*/ 5 h 10"/>
                  <a:gd name="T58" fmla="*/ 6 w 11"/>
                  <a:gd name="T59" fmla="*/ 4 h 10"/>
                  <a:gd name="T60" fmla="*/ 5 w 11"/>
                  <a:gd name="T61" fmla="*/ 4 h 10"/>
                  <a:gd name="T62" fmla="*/ 4 w 11"/>
                  <a:gd name="T63" fmla="*/ 3 h 10"/>
                  <a:gd name="T64" fmla="*/ 4 w 11"/>
                  <a:gd name="T65" fmla="*/ 2 h 10"/>
                  <a:gd name="T66" fmla="*/ 3 w 11"/>
                  <a:gd name="T67" fmla="*/ 2 h 10"/>
                  <a:gd name="T68" fmla="*/ 3 w 11"/>
                  <a:gd name="T69" fmla="*/ 1 h 10"/>
                  <a:gd name="T70" fmla="*/ 2 w 11"/>
                  <a:gd name="T71" fmla="*/ 1 h 10"/>
                  <a:gd name="T72" fmla="*/ 1 w 11"/>
                  <a:gd name="T73" fmla="*/ 1 h 10"/>
                  <a:gd name="T74" fmla="*/ 0 w 11"/>
                  <a:gd name="T75" fmla="*/ 0 h 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" h="10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1" y="9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43" name="Freeform 480">
                <a:extLst>
                  <a:ext uri="{FF2B5EF4-FFF2-40B4-BE49-F238E27FC236}">
                    <a16:creationId xmlns:a16="http://schemas.microsoft.com/office/drawing/2014/main" id="{D0204E14-9C1A-4799-B291-7FAB94B31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2" y="1283"/>
                <a:ext cx="6" cy="7"/>
              </a:xfrm>
              <a:custGeom>
                <a:avLst/>
                <a:gdLst>
                  <a:gd name="T0" fmla="*/ 6 w 6"/>
                  <a:gd name="T1" fmla="*/ 0 h 7"/>
                  <a:gd name="T2" fmla="*/ 6 w 6"/>
                  <a:gd name="T3" fmla="*/ 1 h 7"/>
                  <a:gd name="T4" fmla="*/ 5 w 6"/>
                  <a:gd name="T5" fmla="*/ 2 h 7"/>
                  <a:gd name="T6" fmla="*/ 5 w 6"/>
                  <a:gd name="T7" fmla="*/ 3 h 7"/>
                  <a:gd name="T8" fmla="*/ 4 w 6"/>
                  <a:gd name="T9" fmla="*/ 4 h 7"/>
                  <a:gd name="T10" fmla="*/ 3 w 6"/>
                  <a:gd name="T11" fmla="*/ 5 h 7"/>
                  <a:gd name="T12" fmla="*/ 2 w 6"/>
                  <a:gd name="T13" fmla="*/ 5 h 7"/>
                  <a:gd name="T14" fmla="*/ 2 w 6"/>
                  <a:gd name="T15" fmla="*/ 6 h 7"/>
                  <a:gd name="T16" fmla="*/ 0 w 6"/>
                  <a:gd name="T17" fmla="*/ 7 h 7"/>
                  <a:gd name="T18" fmla="*/ 0 w 6"/>
                  <a:gd name="T19" fmla="*/ 6 h 7"/>
                  <a:gd name="T20" fmla="*/ 0 w 6"/>
                  <a:gd name="T21" fmla="*/ 5 h 7"/>
                  <a:gd name="T22" fmla="*/ 0 w 6"/>
                  <a:gd name="T23" fmla="*/ 3 h 7"/>
                  <a:gd name="T24" fmla="*/ 0 w 6"/>
                  <a:gd name="T25" fmla="*/ 5 h 7"/>
                  <a:gd name="T26" fmla="*/ 0 w 6"/>
                  <a:gd name="T27" fmla="*/ 5 h 7"/>
                  <a:gd name="T28" fmla="*/ 0 w 6"/>
                  <a:gd name="T29" fmla="*/ 7 h 7"/>
                  <a:gd name="T30" fmla="*/ 0 w 6"/>
                  <a:gd name="T31" fmla="*/ 7 h 7"/>
                  <a:gd name="T32" fmla="*/ 0 w 6"/>
                  <a:gd name="T33" fmla="*/ 7 h 7"/>
                  <a:gd name="T34" fmla="*/ 1 w 6"/>
                  <a:gd name="T35" fmla="*/ 7 h 7"/>
                  <a:gd name="T36" fmla="*/ 2 w 6"/>
                  <a:gd name="T37" fmla="*/ 6 h 7"/>
                  <a:gd name="T38" fmla="*/ 2 w 6"/>
                  <a:gd name="T39" fmla="*/ 6 h 7"/>
                  <a:gd name="T40" fmla="*/ 3 w 6"/>
                  <a:gd name="T41" fmla="*/ 6 h 7"/>
                  <a:gd name="T42" fmla="*/ 4 w 6"/>
                  <a:gd name="T43" fmla="*/ 5 h 7"/>
                  <a:gd name="T44" fmla="*/ 4 w 6"/>
                  <a:gd name="T45" fmla="*/ 4 h 7"/>
                  <a:gd name="T46" fmla="*/ 5 w 6"/>
                  <a:gd name="T47" fmla="*/ 3 h 7"/>
                  <a:gd name="T48" fmla="*/ 5 w 6"/>
                  <a:gd name="T49" fmla="*/ 3 h 7"/>
                  <a:gd name="T50" fmla="*/ 6 w 6"/>
                  <a:gd name="T51" fmla="*/ 2 h 7"/>
                  <a:gd name="T52" fmla="*/ 6 w 6"/>
                  <a:gd name="T53" fmla="*/ 1 h 7"/>
                  <a:gd name="T54" fmla="*/ 6 w 6"/>
                  <a:gd name="T55" fmla="*/ 0 h 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" h="7">
                    <a:moveTo>
                      <a:pt x="6" y="0"/>
                    </a:moveTo>
                    <a:lnTo>
                      <a:pt x="6" y="1"/>
                    </a:ln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44" name="Freeform 481">
                <a:extLst>
                  <a:ext uri="{FF2B5EF4-FFF2-40B4-BE49-F238E27FC236}">
                    <a16:creationId xmlns:a16="http://schemas.microsoft.com/office/drawing/2014/main" id="{30823D96-6FA8-47EF-AE04-00CF79D85A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3" y="130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1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1 h 2"/>
                  <a:gd name="T12" fmla="*/ 0 w 1"/>
                  <a:gd name="T13" fmla="*/ 0 h 2"/>
                  <a:gd name="T14" fmla="*/ 0 w 1"/>
                  <a:gd name="T15" fmla="*/ 0 h 2"/>
                  <a:gd name="T16" fmla="*/ 1 w 1"/>
                  <a:gd name="T17" fmla="*/ 0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A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33805" name="Group 552">
            <a:extLst>
              <a:ext uri="{FF2B5EF4-FFF2-40B4-BE49-F238E27FC236}">
                <a16:creationId xmlns:a16="http://schemas.microsoft.com/office/drawing/2014/main" id="{19B7407D-FEC6-45A7-821E-F2CD4B9F28C3}"/>
              </a:ext>
            </a:extLst>
          </p:cNvPr>
          <p:cNvGrpSpPr>
            <a:grpSpLocks/>
          </p:cNvGrpSpPr>
          <p:nvPr/>
        </p:nvGrpSpPr>
        <p:grpSpPr bwMode="auto">
          <a:xfrm>
            <a:off x="7032625" y="4030663"/>
            <a:ext cx="485775" cy="754062"/>
            <a:chOff x="4430" y="2539"/>
            <a:chExt cx="306" cy="475"/>
          </a:xfrm>
        </p:grpSpPr>
        <p:sp>
          <p:nvSpPr>
            <p:cNvPr id="34709" name="Rectangle 484">
              <a:extLst>
                <a:ext uri="{FF2B5EF4-FFF2-40B4-BE49-F238E27FC236}">
                  <a16:creationId xmlns:a16="http://schemas.microsoft.com/office/drawing/2014/main" id="{574A5774-E567-4079-92AD-83B6A1CC3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2" y="2580"/>
              <a:ext cx="175" cy="66"/>
            </a:xfrm>
            <a:prstGeom prst="rect">
              <a:avLst/>
            </a:prstGeom>
            <a:solidFill>
              <a:srgbClr val="3F00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10" name="Rectangle 485">
              <a:extLst>
                <a:ext uri="{FF2B5EF4-FFF2-40B4-BE49-F238E27FC236}">
                  <a16:creationId xmlns:a16="http://schemas.microsoft.com/office/drawing/2014/main" id="{95FAAC75-B300-416F-A48F-84E69BB6C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2539"/>
              <a:ext cx="165" cy="56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11" name="Rectangle 486">
              <a:extLst>
                <a:ext uri="{FF2B5EF4-FFF2-40B4-BE49-F238E27FC236}">
                  <a16:creationId xmlns:a16="http://schemas.microsoft.com/office/drawing/2014/main" id="{0128FBF3-C1AD-4588-9EDD-61767ACDA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0" y="2615"/>
              <a:ext cx="306" cy="399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12" name="Rectangle 487">
              <a:extLst>
                <a:ext uri="{FF2B5EF4-FFF2-40B4-BE49-F238E27FC236}">
                  <a16:creationId xmlns:a16="http://schemas.microsoft.com/office/drawing/2014/main" id="{66FC6694-7BFA-4CD6-9C95-D28A64E8C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2" y="2642"/>
              <a:ext cx="242" cy="192"/>
            </a:xfrm>
            <a:prstGeom prst="rect">
              <a:avLst/>
            </a:prstGeom>
            <a:solidFill>
              <a:srgbClr val="919191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13" name="Rectangle 488">
              <a:extLst>
                <a:ext uri="{FF2B5EF4-FFF2-40B4-BE49-F238E27FC236}">
                  <a16:creationId xmlns:a16="http://schemas.microsoft.com/office/drawing/2014/main" id="{2E7837B7-D94E-4514-896C-2BF513813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2" y="2877"/>
              <a:ext cx="242" cy="94"/>
            </a:xfrm>
            <a:prstGeom prst="rect">
              <a:avLst/>
            </a:prstGeom>
            <a:solidFill>
              <a:srgbClr val="676767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714" name="Oval 489">
              <a:extLst>
                <a:ext uri="{FF2B5EF4-FFF2-40B4-BE49-F238E27FC236}">
                  <a16:creationId xmlns:a16="http://schemas.microsoft.com/office/drawing/2014/main" id="{9B58B051-DD34-4A14-88AD-F10534F1C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" y="2539"/>
              <a:ext cx="62" cy="56"/>
            </a:xfrm>
            <a:prstGeom prst="ellipse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34715" name="Group 551">
              <a:extLst>
                <a:ext uri="{FF2B5EF4-FFF2-40B4-BE49-F238E27FC236}">
                  <a16:creationId xmlns:a16="http://schemas.microsoft.com/office/drawing/2014/main" id="{5DA8B89B-0BCC-48A3-90DD-079F82AE8E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7" y="2662"/>
              <a:ext cx="207" cy="147"/>
              <a:chOff x="4477" y="2662"/>
              <a:chExt cx="207" cy="147"/>
            </a:xfrm>
          </p:grpSpPr>
          <p:sp>
            <p:nvSpPr>
              <p:cNvPr id="34716" name="Rectangle 490">
                <a:extLst>
                  <a:ext uri="{FF2B5EF4-FFF2-40B4-BE49-F238E27FC236}">
                    <a16:creationId xmlns:a16="http://schemas.microsoft.com/office/drawing/2014/main" id="{D0782DE7-2364-4404-8D1C-2F898A8E0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2763"/>
                <a:ext cx="71" cy="46"/>
              </a:xfrm>
              <a:prstGeom prst="rect">
                <a:avLst/>
              </a:pr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717" name="Freeform 491">
                <a:extLst>
                  <a:ext uri="{FF2B5EF4-FFF2-40B4-BE49-F238E27FC236}">
                    <a16:creationId xmlns:a16="http://schemas.microsoft.com/office/drawing/2014/main" id="{71A3FD59-BC94-4C7C-8791-E0A971CCA6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" y="2760"/>
                <a:ext cx="77" cy="3"/>
              </a:xfrm>
              <a:custGeom>
                <a:avLst/>
                <a:gdLst>
                  <a:gd name="T0" fmla="*/ 6 w 77"/>
                  <a:gd name="T1" fmla="*/ 3 h 3"/>
                  <a:gd name="T2" fmla="*/ 77 w 77"/>
                  <a:gd name="T3" fmla="*/ 3 h 3"/>
                  <a:gd name="T4" fmla="*/ 68 w 77"/>
                  <a:gd name="T5" fmla="*/ 0 h 3"/>
                  <a:gd name="T6" fmla="*/ 0 w 77"/>
                  <a:gd name="T7" fmla="*/ 0 h 3"/>
                  <a:gd name="T8" fmla="*/ 6 w 77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7" h="3">
                    <a:moveTo>
                      <a:pt x="6" y="3"/>
                    </a:moveTo>
                    <a:lnTo>
                      <a:pt x="77" y="3"/>
                    </a:lnTo>
                    <a:lnTo>
                      <a:pt x="68" y="0"/>
                    </a:lnTo>
                    <a:lnTo>
                      <a:pt x="0" y="0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71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18" name="Freeform 492">
                <a:extLst>
                  <a:ext uri="{FF2B5EF4-FFF2-40B4-BE49-F238E27FC236}">
                    <a16:creationId xmlns:a16="http://schemas.microsoft.com/office/drawing/2014/main" id="{AB98E12F-640C-4C05-9ABB-F55E08F842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" y="2760"/>
                <a:ext cx="6" cy="49"/>
              </a:xfrm>
              <a:custGeom>
                <a:avLst/>
                <a:gdLst>
                  <a:gd name="T0" fmla="*/ 0 w 6"/>
                  <a:gd name="T1" fmla="*/ 0 h 49"/>
                  <a:gd name="T2" fmla="*/ 6 w 6"/>
                  <a:gd name="T3" fmla="*/ 3 h 49"/>
                  <a:gd name="T4" fmla="*/ 6 w 6"/>
                  <a:gd name="T5" fmla="*/ 49 h 49"/>
                  <a:gd name="T6" fmla="*/ 0 w 6"/>
                  <a:gd name="T7" fmla="*/ 43 h 49"/>
                  <a:gd name="T8" fmla="*/ 0 w 6"/>
                  <a:gd name="T9" fmla="*/ 0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49">
                    <a:moveTo>
                      <a:pt x="0" y="0"/>
                    </a:moveTo>
                    <a:lnTo>
                      <a:pt x="6" y="3"/>
                    </a:lnTo>
                    <a:lnTo>
                      <a:pt x="6" y="49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2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19" name="Freeform 493">
                <a:extLst>
                  <a:ext uri="{FF2B5EF4-FFF2-40B4-BE49-F238E27FC236}">
                    <a16:creationId xmlns:a16="http://schemas.microsoft.com/office/drawing/2014/main" id="{5F782541-38AB-4673-9DE4-CC2F62C48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7" y="2716"/>
                <a:ext cx="57" cy="85"/>
              </a:xfrm>
              <a:custGeom>
                <a:avLst/>
                <a:gdLst>
                  <a:gd name="T0" fmla="*/ 25 w 57"/>
                  <a:gd name="T1" fmla="*/ 35 h 85"/>
                  <a:gd name="T2" fmla="*/ 21 w 57"/>
                  <a:gd name="T3" fmla="*/ 14 h 85"/>
                  <a:gd name="T4" fmla="*/ 18 w 57"/>
                  <a:gd name="T5" fmla="*/ 0 h 85"/>
                  <a:gd name="T6" fmla="*/ 14 w 57"/>
                  <a:gd name="T7" fmla="*/ 6 h 85"/>
                  <a:gd name="T8" fmla="*/ 8 w 57"/>
                  <a:gd name="T9" fmla="*/ 16 h 85"/>
                  <a:gd name="T10" fmla="*/ 3 w 57"/>
                  <a:gd name="T11" fmla="*/ 26 h 85"/>
                  <a:gd name="T12" fmla="*/ 0 w 57"/>
                  <a:gd name="T13" fmla="*/ 33 h 85"/>
                  <a:gd name="T14" fmla="*/ 1 w 57"/>
                  <a:gd name="T15" fmla="*/ 42 h 85"/>
                  <a:gd name="T16" fmla="*/ 3 w 57"/>
                  <a:gd name="T17" fmla="*/ 53 h 85"/>
                  <a:gd name="T18" fmla="*/ 7 w 57"/>
                  <a:gd name="T19" fmla="*/ 58 h 85"/>
                  <a:gd name="T20" fmla="*/ 15 w 57"/>
                  <a:gd name="T21" fmla="*/ 66 h 85"/>
                  <a:gd name="T22" fmla="*/ 25 w 57"/>
                  <a:gd name="T23" fmla="*/ 75 h 85"/>
                  <a:gd name="T24" fmla="*/ 33 w 57"/>
                  <a:gd name="T25" fmla="*/ 85 h 85"/>
                  <a:gd name="T26" fmla="*/ 40 w 57"/>
                  <a:gd name="T27" fmla="*/ 75 h 85"/>
                  <a:gd name="T28" fmla="*/ 48 w 57"/>
                  <a:gd name="T29" fmla="*/ 66 h 85"/>
                  <a:gd name="T30" fmla="*/ 57 w 57"/>
                  <a:gd name="T31" fmla="*/ 57 h 85"/>
                  <a:gd name="T32" fmla="*/ 46 w 57"/>
                  <a:gd name="T33" fmla="*/ 50 h 85"/>
                  <a:gd name="T34" fmla="*/ 34 w 57"/>
                  <a:gd name="T35" fmla="*/ 42 h 85"/>
                  <a:gd name="T36" fmla="*/ 25 w 57"/>
                  <a:gd name="T37" fmla="*/ 35 h 8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7" h="85">
                    <a:moveTo>
                      <a:pt x="25" y="35"/>
                    </a:moveTo>
                    <a:lnTo>
                      <a:pt x="21" y="14"/>
                    </a:lnTo>
                    <a:lnTo>
                      <a:pt x="18" y="0"/>
                    </a:lnTo>
                    <a:lnTo>
                      <a:pt x="14" y="6"/>
                    </a:lnTo>
                    <a:lnTo>
                      <a:pt x="8" y="16"/>
                    </a:lnTo>
                    <a:lnTo>
                      <a:pt x="3" y="26"/>
                    </a:lnTo>
                    <a:lnTo>
                      <a:pt x="0" y="33"/>
                    </a:lnTo>
                    <a:lnTo>
                      <a:pt x="1" y="42"/>
                    </a:lnTo>
                    <a:lnTo>
                      <a:pt x="3" y="53"/>
                    </a:lnTo>
                    <a:lnTo>
                      <a:pt x="7" y="58"/>
                    </a:lnTo>
                    <a:lnTo>
                      <a:pt x="15" y="66"/>
                    </a:lnTo>
                    <a:lnTo>
                      <a:pt x="25" y="75"/>
                    </a:lnTo>
                    <a:lnTo>
                      <a:pt x="33" y="85"/>
                    </a:lnTo>
                    <a:lnTo>
                      <a:pt x="40" y="75"/>
                    </a:lnTo>
                    <a:lnTo>
                      <a:pt x="48" y="66"/>
                    </a:lnTo>
                    <a:lnTo>
                      <a:pt x="57" y="57"/>
                    </a:lnTo>
                    <a:lnTo>
                      <a:pt x="46" y="50"/>
                    </a:lnTo>
                    <a:lnTo>
                      <a:pt x="34" y="42"/>
                    </a:lnTo>
                    <a:lnTo>
                      <a:pt x="25" y="35"/>
                    </a:lnTo>
                    <a:close/>
                  </a:path>
                </a:pathLst>
              </a:custGeom>
              <a:solidFill>
                <a:srgbClr val="FFF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0" name="Freeform 494">
                <a:extLst>
                  <a:ext uri="{FF2B5EF4-FFF2-40B4-BE49-F238E27FC236}">
                    <a16:creationId xmlns:a16="http://schemas.microsoft.com/office/drawing/2014/main" id="{AB7D28FD-1754-4174-B3E3-E8F60CD5E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6" y="2669"/>
                <a:ext cx="43" cy="67"/>
              </a:xfrm>
              <a:custGeom>
                <a:avLst/>
                <a:gdLst>
                  <a:gd name="T0" fmla="*/ 0 w 43"/>
                  <a:gd name="T1" fmla="*/ 16 h 67"/>
                  <a:gd name="T2" fmla="*/ 2 w 43"/>
                  <a:gd name="T3" fmla="*/ 7 h 67"/>
                  <a:gd name="T4" fmla="*/ 7 w 43"/>
                  <a:gd name="T5" fmla="*/ 3 h 67"/>
                  <a:gd name="T6" fmla="*/ 16 w 43"/>
                  <a:gd name="T7" fmla="*/ 2 h 67"/>
                  <a:gd name="T8" fmla="*/ 23 w 43"/>
                  <a:gd name="T9" fmla="*/ 1 h 67"/>
                  <a:gd name="T10" fmla="*/ 28 w 43"/>
                  <a:gd name="T11" fmla="*/ 1 h 67"/>
                  <a:gd name="T12" fmla="*/ 33 w 43"/>
                  <a:gd name="T13" fmla="*/ 4 h 67"/>
                  <a:gd name="T14" fmla="*/ 36 w 43"/>
                  <a:gd name="T15" fmla="*/ 9 h 67"/>
                  <a:gd name="T16" fmla="*/ 39 w 43"/>
                  <a:gd name="T17" fmla="*/ 16 h 67"/>
                  <a:gd name="T18" fmla="*/ 42 w 43"/>
                  <a:gd name="T19" fmla="*/ 22 h 67"/>
                  <a:gd name="T20" fmla="*/ 43 w 43"/>
                  <a:gd name="T21" fmla="*/ 30 h 67"/>
                  <a:gd name="T22" fmla="*/ 42 w 43"/>
                  <a:gd name="T23" fmla="*/ 38 h 67"/>
                  <a:gd name="T24" fmla="*/ 41 w 43"/>
                  <a:gd name="T25" fmla="*/ 43 h 67"/>
                  <a:gd name="T26" fmla="*/ 29 w 43"/>
                  <a:gd name="T27" fmla="*/ 62 h 67"/>
                  <a:gd name="T28" fmla="*/ 24 w 43"/>
                  <a:gd name="T29" fmla="*/ 67 h 67"/>
                  <a:gd name="T30" fmla="*/ 20 w 43"/>
                  <a:gd name="T31" fmla="*/ 65 h 67"/>
                  <a:gd name="T32" fmla="*/ 17 w 43"/>
                  <a:gd name="T33" fmla="*/ 63 h 67"/>
                  <a:gd name="T34" fmla="*/ 14 w 43"/>
                  <a:gd name="T35" fmla="*/ 60 h 67"/>
                  <a:gd name="T36" fmla="*/ 10 w 43"/>
                  <a:gd name="T37" fmla="*/ 58 h 67"/>
                  <a:gd name="T38" fmla="*/ 9 w 43"/>
                  <a:gd name="T39" fmla="*/ 56 h 67"/>
                  <a:gd name="T40" fmla="*/ 7 w 43"/>
                  <a:gd name="T41" fmla="*/ 54 h 67"/>
                  <a:gd name="T42" fmla="*/ 6 w 43"/>
                  <a:gd name="T43" fmla="*/ 50 h 67"/>
                  <a:gd name="T44" fmla="*/ 5 w 43"/>
                  <a:gd name="T45" fmla="*/ 47 h 67"/>
                  <a:gd name="T46" fmla="*/ 4 w 43"/>
                  <a:gd name="T47" fmla="*/ 43 h 67"/>
                  <a:gd name="T48" fmla="*/ 3 w 43"/>
                  <a:gd name="T49" fmla="*/ 39 h 67"/>
                  <a:gd name="T50" fmla="*/ 2 w 43"/>
                  <a:gd name="T51" fmla="*/ 37 h 67"/>
                  <a:gd name="T52" fmla="*/ 2 w 43"/>
                  <a:gd name="T53" fmla="*/ 33 h 67"/>
                  <a:gd name="T54" fmla="*/ 2 w 43"/>
                  <a:gd name="T55" fmla="*/ 31 h 67"/>
                  <a:gd name="T56" fmla="*/ 1 w 43"/>
                  <a:gd name="T57" fmla="*/ 30 h 67"/>
                  <a:gd name="T58" fmla="*/ 1 w 43"/>
                  <a:gd name="T59" fmla="*/ 27 h 67"/>
                  <a:gd name="T60" fmla="*/ 1 w 43"/>
                  <a:gd name="T61" fmla="*/ 23 h 67"/>
                  <a:gd name="T62" fmla="*/ 0 w 43"/>
                  <a:gd name="T63" fmla="*/ 20 h 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3" h="67">
                    <a:moveTo>
                      <a:pt x="0" y="20"/>
                    </a:moveTo>
                    <a:lnTo>
                      <a:pt x="0" y="16"/>
                    </a:lnTo>
                    <a:lnTo>
                      <a:pt x="1" y="11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11" y="3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0"/>
                    </a:lnTo>
                    <a:lnTo>
                      <a:pt x="28" y="1"/>
                    </a:lnTo>
                    <a:lnTo>
                      <a:pt x="31" y="2"/>
                    </a:lnTo>
                    <a:lnTo>
                      <a:pt x="33" y="4"/>
                    </a:lnTo>
                    <a:lnTo>
                      <a:pt x="34" y="6"/>
                    </a:lnTo>
                    <a:lnTo>
                      <a:pt x="36" y="9"/>
                    </a:lnTo>
                    <a:lnTo>
                      <a:pt x="38" y="13"/>
                    </a:lnTo>
                    <a:lnTo>
                      <a:pt x="39" y="16"/>
                    </a:lnTo>
                    <a:lnTo>
                      <a:pt x="40" y="20"/>
                    </a:lnTo>
                    <a:lnTo>
                      <a:pt x="42" y="22"/>
                    </a:lnTo>
                    <a:lnTo>
                      <a:pt x="42" y="26"/>
                    </a:lnTo>
                    <a:lnTo>
                      <a:pt x="43" y="30"/>
                    </a:lnTo>
                    <a:lnTo>
                      <a:pt x="43" y="35"/>
                    </a:lnTo>
                    <a:lnTo>
                      <a:pt x="42" y="38"/>
                    </a:lnTo>
                    <a:lnTo>
                      <a:pt x="40" y="41"/>
                    </a:lnTo>
                    <a:lnTo>
                      <a:pt x="41" y="43"/>
                    </a:lnTo>
                    <a:lnTo>
                      <a:pt x="31" y="59"/>
                    </a:lnTo>
                    <a:lnTo>
                      <a:pt x="29" y="62"/>
                    </a:lnTo>
                    <a:lnTo>
                      <a:pt x="26" y="66"/>
                    </a:lnTo>
                    <a:lnTo>
                      <a:pt x="24" y="67"/>
                    </a:lnTo>
                    <a:lnTo>
                      <a:pt x="22" y="67"/>
                    </a:lnTo>
                    <a:lnTo>
                      <a:pt x="20" y="65"/>
                    </a:lnTo>
                    <a:lnTo>
                      <a:pt x="18" y="64"/>
                    </a:lnTo>
                    <a:lnTo>
                      <a:pt x="17" y="63"/>
                    </a:lnTo>
                    <a:lnTo>
                      <a:pt x="16" y="61"/>
                    </a:lnTo>
                    <a:lnTo>
                      <a:pt x="14" y="60"/>
                    </a:lnTo>
                    <a:lnTo>
                      <a:pt x="12" y="58"/>
                    </a:lnTo>
                    <a:lnTo>
                      <a:pt x="10" y="58"/>
                    </a:lnTo>
                    <a:lnTo>
                      <a:pt x="10" y="57"/>
                    </a:lnTo>
                    <a:lnTo>
                      <a:pt x="9" y="56"/>
                    </a:lnTo>
                    <a:lnTo>
                      <a:pt x="8" y="55"/>
                    </a:lnTo>
                    <a:lnTo>
                      <a:pt x="7" y="54"/>
                    </a:lnTo>
                    <a:lnTo>
                      <a:pt x="6" y="52"/>
                    </a:lnTo>
                    <a:lnTo>
                      <a:pt x="6" y="50"/>
                    </a:lnTo>
                    <a:lnTo>
                      <a:pt x="5" y="48"/>
                    </a:lnTo>
                    <a:lnTo>
                      <a:pt x="5" y="47"/>
                    </a:lnTo>
                    <a:lnTo>
                      <a:pt x="4" y="45"/>
                    </a:lnTo>
                    <a:lnTo>
                      <a:pt x="4" y="43"/>
                    </a:lnTo>
                    <a:lnTo>
                      <a:pt x="3" y="41"/>
                    </a:lnTo>
                    <a:lnTo>
                      <a:pt x="3" y="39"/>
                    </a:lnTo>
                    <a:lnTo>
                      <a:pt x="2" y="38"/>
                    </a:lnTo>
                    <a:lnTo>
                      <a:pt x="2" y="37"/>
                    </a:lnTo>
                    <a:lnTo>
                      <a:pt x="2" y="35"/>
                    </a:lnTo>
                    <a:lnTo>
                      <a:pt x="2" y="33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1" name="Freeform 495">
                <a:extLst>
                  <a:ext uri="{FF2B5EF4-FFF2-40B4-BE49-F238E27FC236}">
                    <a16:creationId xmlns:a16="http://schemas.microsoft.com/office/drawing/2014/main" id="{D9EC94FC-9CEA-4557-85CF-950B130515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8" y="2693"/>
                <a:ext cx="7" cy="7"/>
              </a:xfrm>
              <a:custGeom>
                <a:avLst/>
                <a:gdLst>
                  <a:gd name="T0" fmla="*/ 0 w 7"/>
                  <a:gd name="T1" fmla="*/ 2 h 7"/>
                  <a:gd name="T2" fmla="*/ 0 w 7"/>
                  <a:gd name="T3" fmla="*/ 2 h 7"/>
                  <a:gd name="T4" fmla="*/ 1 w 7"/>
                  <a:gd name="T5" fmla="*/ 1 h 7"/>
                  <a:gd name="T6" fmla="*/ 2 w 7"/>
                  <a:gd name="T7" fmla="*/ 1 h 7"/>
                  <a:gd name="T8" fmla="*/ 2 w 7"/>
                  <a:gd name="T9" fmla="*/ 0 h 7"/>
                  <a:gd name="T10" fmla="*/ 3 w 7"/>
                  <a:gd name="T11" fmla="*/ 0 h 7"/>
                  <a:gd name="T12" fmla="*/ 4 w 7"/>
                  <a:gd name="T13" fmla="*/ 0 h 7"/>
                  <a:gd name="T14" fmla="*/ 5 w 7"/>
                  <a:gd name="T15" fmla="*/ 0 h 7"/>
                  <a:gd name="T16" fmla="*/ 6 w 7"/>
                  <a:gd name="T17" fmla="*/ 0 h 7"/>
                  <a:gd name="T18" fmla="*/ 6 w 7"/>
                  <a:gd name="T19" fmla="*/ 1 h 7"/>
                  <a:gd name="T20" fmla="*/ 6 w 7"/>
                  <a:gd name="T21" fmla="*/ 2 h 7"/>
                  <a:gd name="T22" fmla="*/ 7 w 7"/>
                  <a:gd name="T23" fmla="*/ 1 h 7"/>
                  <a:gd name="T24" fmla="*/ 7 w 7"/>
                  <a:gd name="T25" fmla="*/ 3 h 7"/>
                  <a:gd name="T26" fmla="*/ 7 w 7"/>
                  <a:gd name="T27" fmla="*/ 4 h 7"/>
                  <a:gd name="T28" fmla="*/ 7 w 7"/>
                  <a:gd name="T29" fmla="*/ 6 h 7"/>
                  <a:gd name="T30" fmla="*/ 7 w 7"/>
                  <a:gd name="T31" fmla="*/ 6 h 7"/>
                  <a:gd name="T32" fmla="*/ 6 w 7"/>
                  <a:gd name="T33" fmla="*/ 7 h 7"/>
                  <a:gd name="T34" fmla="*/ 6 w 7"/>
                  <a:gd name="T35" fmla="*/ 7 h 7"/>
                  <a:gd name="T36" fmla="*/ 5 w 7"/>
                  <a:gd name="T37" fmla="*/ 7 h 7"/>
                  <a:gd name="T38" fmla="*/ 5 w 7"/>
                  <a:gd name="T39" fmla="*/ 6 h 7"/>
                  <a:gd name="T40" fmla="*/ 5 w 7"/>
                  <a:gd name="T41" fmla="*/ 6 h 7"/>
                  <a:gd name="T42" fmla="*/ 4 w 7"/>
                  <a:gd name="T43" fmla="*/ 5 h 7"/>
                  <a:gd name="T44" fmla="*/ 4 w 7"/>
                  <a:gd name="T45" fmla="*/ 5 h 7"/>
                  <a:gd name="T46" fmla="*/ 3 w 7"/>
                  <a:gd name="T47" fmla="*/ 6 h 7"/>
                  <a:gd name="T48" fmla="*/ 3 w 7"/>
                  <a:gd name="T49" fmla="*/ 6 h 7"/>
                  <a:gd name="T50" fmla="*/ 2 w 7"/>
                  <a:gd name="T51" fmla="*/ 6 h 7"/>
                  <a:gd name="T52" fmla="*/ 1 w 7"/>
                  <a:gd name="T53" fmla="*/ 5 h 7"/>
                  <a:gd name="T54" fmla="*/ 2 w 7"/>
                  <a:gd name="T55" fmla="*/ 6 h 7"/>
                  <a:gd name="T56" fmla="*/ 1 w 7"/>
                  <a:gd name="T57" fmla="*/ 6 h 7"/>
                  <a:gd name="T58" fmla="*/ 1 w 7"/>
                  <a:gd name="T59" fmla="*/ 6 h 7"/>
                  <a:gd name="T60" fmla="*/ 1 w 7"/>
                  <a:gd name="T61" fmla="*/ 5 h 7"/>
                  <a:gd name="T62" fmla="*/ 1 w 7"/>
                  <a:gd name="T63" fmla="*/ 4 h 7"/>
                  <a:gd name="T64" fmla="*/ 2 w 7"/>
                  <a:gd name="T65" fmla="*/ 4 h 7"/>
                  <a:gd name="T66" fmla="*/ 1 w 7"/>
                  <a:gd name="T67" fmla="*/ 4 h 7"/>
                  <a:gd name="T68" fmla="*/ 2 w 7"/>
                  <a:gd name="T69" fmla="*/ 3 h 7"/>
                  <a:gd name="T70" fmla="*/ 1 w 7"/>
                  <a:gd name="T71" fmla="*/ 3 h 7"/>
                  <a:gd name="T72" fmla="*/ 1 w 7"/>
                  <a:gd name="T73" fmla="*/ 2 h 7"/>
                  <a:gd name="T74" fmla="*/ 2 w 7"/>
                  <a:gd name="T75" fmla="*/ 2 h 7"/>
                  <a:gd name="T76" fmla="*/ 3 w 7"/>
                  <a:gd name="T77" fmla="*/ 2 h 7"/>
                  <a:gd name="T78" fmla="*/ 4 w 7"/>
                  <a:gd name="T79" fmla="*/ 2 h 7"/>
                  <a:gd name="T80" fmla="*/ 4 w 7"/>
                  <a:gd name="T81" fmla="*/ 1 h 7"/>
                  <a:gd name="T82" fmla="*/ 4 w 7"/>
                  <a:gd name="T83" fmla="*/ 1 h 7"/>
                  <a:gd name="T84" fmla="*/ 4 w 7"/>
                  <a:gd name="T85" fmla="*/ 1 h 7"/>
                  <a:gd name="T86" fmla="*/ 3 w 7"/>
                  <a:gd name="T87" fmla="*/ 1 h 7"/>
                  <a:gd name="T88" fmla="*/ 3 w 7"/>
                  <a:gd name="T89" fmla="*/ 1 h 7"/>
                  <a:gd name="T90" fmla="*/ 2 w 7"/>
                  <a:gd name="T91" fmla="*/ 2 h 7"/>
                  <a:gd name="T92" fmla="*/ 1 w 7"/>
                  <a:gd name="T93" fmla="*/ 1 h 7"/>
                  <a:gd name="T94" fmla="*/ 1 w 7"/>
                  <a:gd name="T95" fmla="*/ 2 h 7"/>
                  <a:gd name="T96" fmla="*/ 0 w 7"/>
                  <a:gd name="T97" fmla="*/ 2 h 7"/>
                  <a:gd name="T98" fmla="*/ 0 w 7"/>
                  <a:gd name="T99" fmla="*/ 2 h 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" h="7">
                    <a:moveTo>
                      <a:pt x="0" y="2"/>
                    </a:move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2" name="Freeform 496">
                <a:extLst>
                  <a:ext uri="{FF2B5EF4-FFF2-40B4-BE49-F238E27FC236}">
                    <a16:creationId xmlns:a16="http://schemas.microsoft.com/office/drawing/2014/main" id="{F50326CF-619F-4633-94CB-4A53DA8C4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3" y="2674"/>
                <a:ext cx="34" cy="64"/>
              </a:xfrm>
              <a:custGeom>
                <a:avLst/>
                <a:gdLst>
                  <a:gd name="T0" fmla="*/ 8 w 34"/>
                  <a:gd name="T1" fmla="*/ 4 h 64"/>
                  <a:gd name="T2" fmla="*/ 10 w 34"/>
                  <a:gd name="T3" fmla="*/ 7 h 64"/>
                  <a:gd name="T4" fmla="*/ 13 w 34"/>
                  <a:gd name="T5" fmla="*/ 8 h 64"/>
                  <a:gd name="T6" fmla="*/ 13 w 34"/>
                  <a:gd name="T7" fmla="*/ 12 h 64"/>
                  <a:gd name="T8" fmla="*/ 13 w 34"/>
                  <a:gd name="T9" fmla="*/ 13 h 64"/>
                  <a:gd name="T10" fmla="*/ 16 w 34"/>
                  <a:gd name="T11" fmla="*/ 15 h 64"/>
                  <a:gd name="T12" fmla="*/ 13 w 34"/>
                  <a:gd name="T13" fmla="*/ 17 h 64"/>
                  <a:gd name="T14" fmla="*/ 9 w 34"/>
                  <a:gd name="T15" fmla="*/ 18 h 64"/>
                  <a:gd name="T16" fmla="*/ 4 w 34"/>
                  <a:gd name="T17" fmla="*/ 19 h 64"/>
                  <a:gd name="T18" fmla="*/ 5 w 34"/>
                  <a:gd name="T19" fmla="*/ 22 h 64"/>
                  <a:gd name="T20" fmla="*/ 6 w 34"/>
                  <a:gd name="T21" fmla="*/ 25 h 64"/>
                  <a:gd name="T22" fmla="*/ 7 w 34"/>
                  <a:gd name="T23" fmla="*/ 28 h 64"/>
                  <a:gd name="T24" fmla="*/ 9 w 34"/>
                  <a:gd name="T25" fmla="*/ 31 h 64"/>
                  <a:gd name="T26" fmla="*/ 11 w 34"/>
                  <a:gd name="T27" fmla="*/ 34 h 64"/>
                  <a:gd name="T28" fmla="*/ 8 w 34"/>
                  <a:gd name="T29" fmla="*/ 37 h 64"/>
                  <a:gd name="T30" fmla="*/ 5 w 34"/>
                  <a:gd name="T31" fmla="*/ 39 h 64"/>
                  <a:gd name="T32" fmla="*/ 1 w 34"/>
                  <a:gd name="T33" fmla="*/ 40 h 64"/>
                  <a:gd name="T34" fmla="*/ 0 w 34"/>
                  <a:gd name="T35" fmla="*/ 41 h 64"/>
                  <a:gd name="T36" fmla="*/ 2 w 34"/>
                  <a:gd name="T37" fmla="*/ 42 h 64"/>
                  <a:gd name="T38" fmla="*/ 5 w 34"/>
                  <a:gd name="T39" fmla="*/ 41 h 64"/>
                  <a:gd name="T40" fmla="*/ 7 w 34"/>
                  <a:gd name="T41" fmla="*/ 40 h 64"/>
                  <a:gd name="T42" fmla="*/ 9 w 34"/>
                  <a:gd name="T43" fmla="*/ 42 h 64"/>
                  <a:gd name="T44" fmla="*/ 6 w 34"/>
                  <a:gd name="T45" fmla="*/ 44 h 64"/>
                  <a:gd name="T46" fmla="*/ 3 w 34"/>
                  <a:gd name="T47" fmla="*/ 45 h 64"/>
                  <a:gd name="T48" fmla="*/ 5 w 34"/>
                  <a:gd name="T49" fmla="*/ 46 h 64"/>
                  <a:gd name="T50" fmla="*/ 7 w 34"/>
                  <a:gd name="T51" fmla="*/ 46 h 64"/>
                  <a:gd name="T52" fmla="*/ 9 w 34"/>
                  <a:gd name="T53" fmla="*/ 47 h 64"/>
                  <a:gd name="T54" fmla="*/ 11 w 34"/>
                  <a:gd name="T55" fmla="*/ 47 h 64"/>
                  <a:gd name="T56" fmla="*/ 9 w 34"/>
                  <a:gd name="T57" fmla="*/ 50 h 64"/>
                  <a:gd name="T58" fmla="*/ 7 w 34"/>
                  <a:gd name="T59" fmla="*/ 49 h 64"/>
                  <a:gd name="T60" fmla="*/ 6 w 34"/>
                  <a:gd name="T61" fmla="*/ 51 h 64"/>
                  <a:gd name="T62" fmla="*/ 5 w 34"/>
                  <a:gd name="T63" fmla="*/ 53 h 64"/>
                  <a:gd name="T64" fmla="*/ 34 w 34"/>
                  <a:gd name="T65" fmla="*/ 36 h 64"/>
                  <a:gd name="T66" fmla="*/ 30 w 34"/>
                  <a:gd name="T67" fmla="*/ 31 h 64"/>
                  <a:gd name="T68" fmla="*/ 27 w 34"/>
                  <a:gd name="T69" fmla="*/ 26 h 64"/>
                  <a:gd name="T70" fmla="*/ 18 w 34"/>
                  <a:gd name="T71" fmla="*/ 27 h 64"/>
                  <a:gd name="T72" fmla="*/ 16 w 34"/>
                  <a:gd name="T73" fmla="*/ 30 h 64"/>
                  <a:gd name="T74" fmla="*/ 15 w 34"/>
                  <a:gd name="T75" fmla="*/ 34 h 64"/>
                  <a:gd name="T76" fmla="*/ 15 w 34"/>
                  <a:gd name="T77" fmla="*/ 37 h 64"/>
                  <a:gd name="T78" fmla="*/ 12 w 34"/>
                  <a:gd name="T79" fmla="*/ 33 h 64"/>
                  <a:gd name="T80" fmla="*/ 9 w 34"/>
                  <a:gd name="T81" fmla="*/ 29 h 64"/>
                  <a:gd name="T82" fmla="*/ 9 w 34"/>
                  <a:gd name="T83" fmla="*/ 27 h 64"/>
                  <a:gd name="T84" fmla="*/ 11 w 34"/>
                  <a:gd name="T85" fmla="*/ 23 h 64"/>
                  <a:gd name="T86" fmla="*/ 13 w 34"/>
                  <a:gd name="T87" fmla="*/ 24 h 64"/>
                  <a:gd name="T88" fmla="*/ 16 w 34"/>
                  <a:gd name="T89" fmla="*/ 25 h 64"/>
                  <a:gd name="T90" fmla="*/ 21 w 34"/>
                  <a:gd name="T91" fmla="*/ 23 h 64"/>
                  <a:gd name="T92" fmla="*/ 30 w 34"/>
                  <a:gd name="T93" fmla="*/ 23 h 64"/>
                  <a:gd name="T94" fmla="*/ 33 w 34"/>
                  <a:gd name="T95" fmla="*/ 19 h 64"/>
                  <a:gd name="T96" fmla="*/ 25 w 34"/>
                  <a:gd name="T97" fmla="*/ 12 h 64"/>
                  <a:gd name="T98" fmla="*/ 8 w 34"/>
                  <a:gd name="T99" fmla="*/ 0 h 6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34" h="64">
                    <a:moveTo>
                      <a:pt x="6" y="1"/>
                    </a:move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3" y="9"/>
                    </a:lnTo>
                    <a:lnTo>
                      <a:pt x="13" y="10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2" y="14"/>
                    </a:lnTo>
                    <a:lnTo>
                      <a:pt x="13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6" y="15"/>
                    </a:lnTo>
                    <a:lnTo>
                      <a:pt x="16" y="16"/>
                    </a:lnTo>
                    <a:lnTo>
                      <a:pt x="15" y="17"/>
                    </a:lnTo>
                    <a:lnTo>
                      <a:pt x="14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9" y="18"/>
                    </a:lnTo>
                    <a:lnTo>
                      <a:pt x="8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8" y="30"/>
                    </a:lnTo>
                    <a:lnTo>
                      <a:pt x="9" y="31"/>
                    </a:lnTo>
                    <a:lnTo>
                      <a:pt x="10" y="32"/>
                    </a:lnTo>
                    <a:lnTo>
                      <a:pt x="10" y="33"/>
                    </a:lnTo>
                    <a:lnTo>
                      <a:pt x="11" y="34"/>
                    </a:lnTo>
                    <a:lnTo>
                      <a:pt x="12" y="35"/>
                    </a:lnTo>
                    <a:lnTo>
                      <a:pt x="9" y="37"/>
                    </a:lnTo>
                    <a:lnTo>
                      <a:pt x="8" y="37"/>
                    </a:lnTo>
                    <a:lnTo>
                      <a:pt x="7" y="38"/>
                    </a:lnTo>
                    <a:lnTo>
                      <a:pt x="6" y="38"/>
                    </a:lnTo>
                    <a:lnTo>
                      <a:pt x="5" y="38"/>
                    </a:lnTo>
                    <a:lnTo>
                      <a:pt x="5" y="39"/>
                    </a:lnTo>
                    <a:lnTo>
                      <a:pt x="4" y="39"/>
                    </a:lnTo>
                    <a:lnTo>
                      <a:pt x="3" y="39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2"/>
                    </a:lnTo>
                    <a:lnTo>
                      <a:pt x="1" y="42"/>
                    </a:lnTo>
                    <a:lnTo>
                      <a:pt x="2" y="42"/>
                    </a:lnTo>
                    <a:lnTo>
                      <a:pt x="3" y="42"/>
                    </a:lnTo>
                    <a:lnTo>
                      <a:pt x="4" y="42"/>
                    </a:lnTo>
                    <a:lnTo>
                      <a:pt x="4" y="41"/>
                    </a:lnTo>
                    <a:lnTo>
                      <a:pt x="5" y="41"/>
                    </a:lnTo>
                    <a:lnTo>
                      <a:pt x="6" y="41"/>
                    </a:lnTo>
                    <a:lnTo>
                      <a:pt x="7" y="40"/>
                    </a:lnTo>
                    <a:lnTo>
                      <a:pt x="8" y="41"/>
                    </a:lnTo>
                    <a:lnTo>
                      <a:pt x="9" y="41"/>
                    </a:lnTo>
                    <a:lnTo>
                      <a:pt x="10" y="42"/>
                    </a:lnTo>
                    <a:lnTo>
                      <a:pt x="9" y="42"/>
                    </a:lnTo>
                    <a:lnTo>
                      <a:pt x="8" y="42"/>
                    </a:lnTo>
                    <a:lnTo>
                      <a:pt x="8" y="43"/>
                    </a:lnTo>
                    <a:lnTo>
                      <a:pt x="7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5"/>
                    </a:lnTo>
                    <a:lnTo>
                      <a:pt x="3" y="46"/>
                    </a:lnTo>
                    <a:lnTo>
                      <a:pt x="4" y="46"/>
                    </a:lnTo>
                    <a:lnTo>
                      <a:pt x="5" y="46"/>
                    </a:lnTo>
                    <a:lnTo>
                      <a:pt x="6" y="46"/>
                    </a:lnTo>
                    <a:lnTo>
                      <a:pt x="7" y="46"/>
                    </a:lnTo>
                    <a:lnTo>
                      <a:pt x="8" y="46"/>
                    </a:lnTo>
                    <a:lnTo>
                      <a:pt x="8" y="47"/>
                    </a:lnTo>
                    <a:lnTo>
                      <a:pt x="9" y="47"/>
                    </a:lnTo>
                    <a:lnTo>
                      <a:pt x="10" y="47"/>
                    </a:lnTo>
                    <a:lnTo>
                      <a:pt x="11" y="47"/>
                    </a:lnTo>
                    <a:lnTo>
                      <a:pt x="10" y="48"/>
                    </a:lnTo>
                    <a:lnTo>
                      <a:pt x="10" y="49"/>
                    </a:lnTo>
                    <a:lnTo>
                      <a:pt x="9" y="50"/>
                    </a:lnTo>
                    <a:lnTo>
                      <a:pt x="8" y="50"/>
                    </a:lnTo>
                    <a:lnTo>
                      <a:pt x="8" y="49"/>
                    </a:lnTo>
                    <a:lnTo>
                      <a:pt x="7" y="49"/>
                    </a:lnTo>
                    <a:lnTo>
                      <a:pt x="7" y="50"/>
                    </a:lnTo>
                    <a:lnTo>
                      <a:pt x="7" y="51"/>
                    </a:lnTo>
                    <a:lnTo>
                      <a:pt x="6" y="51"/>
                    </a:lnTo>
                    <a:lnTo>
                      <a:pt x="5" y="51"/>
                    </a:lnTo>
                    <a:lnTo>
                      <a:pt x="5" y="52"/>
                    </a:lnTo>
                    <a:lnTo>
                      <a:pt x="5" y="53"/>
                    </a:lnTo>
                    <a:lnTo>
                      <a:pt x="4" y="54"/>
                    </a:lnTo>
                    <a:lnTo>
                      <a:pt x="18" y="64"/>
                    </a:lnTo>
                    <a:lnTo>
                      <a:pt x="34" y="38"/>
                    </a:lnTo>
                    <a:lnTo>
                      <a:pt x="34" y="36"/>
                    </a:lnTo>
                    <a:lnTo>
                      <a:pt x="33" y="31"/>
                    </a:lnTo>
                    <a:lnTo>
                      <a:pt x="32" y="32"/>
                    </a:lnTo>
                    <a:lnTo>
                      <a:pt x="31" y="32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8"/>
                    </a:lnTo>
                    <a:lnTo>
                      <a:pt x="29" y="27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8" y="28"/>
                    </a:lnTo>
                    <a:lnTo>
                      <a:pt x="17" y="29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5" y="33"/>
                    </a:lnTo>
                    <a:lnTo>
                      <a:pt x="15" y="34"/>
                    </a:lnTo>
                    <a:lnTo>
                      <a:pt x="15" y="36"/>
                    </a:lnTo>
                    <a:lnTo>
                      <a:pt x="15" y="37"/>
                    </a:lnTo>
                    <a:lnTo>
                      <a:pt x="15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3" y="35"/>
                    </a:lnTo>
                    <a:lnTo>
                      <a:pt x="12" y="34"/>
                    </a:lnTo>
                    <a:lnTo>
                      <a:pt x="12" y="33"/>
                    </a:lnTo>
                    <a:lnTo>
                      <a:pt x="11" y="32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9" y="29"/>
                    </a:lnTo>
                    <a:lnTo>
                      <a:pt x="9" y="28"/>
                    </a:lnTo>
                    <a:lnTo>
                      <a:pt x="9" y="27"/>
                    </a:lnTo>
                    <a:lnTo>
                      <a:pt x="9" y="25"/>
                    </a:lnTo>
                    <a:lnTo>
                      <a:pt x="10" y="24"/>
                    </a:lnTo>
                    <a:lnTo>
                      <a:pt x="11" y="23"/>
                    </a:lnTo>
                    <a:lnTo>
                      <a:pt x="11" y="24"/>
                    </a:lnTo>
                    <a:lnTo>
                      <a:pt x="12" y="24"/>
                    </a:lnTo>
                    <a:lnTo>
                      <a:pt x="13" y="24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6" y="25"/>
                    </a:lnTo>
                    <a:lnTo>
                      <a:pt x="17" y="24"/>
                    </a:lnTo>
                    <a:lnTo>
                      <a:pt x="18" y="24"/>
                    </a:lnTo>
                    <a:lnTo>
                      <a:pt x="20" y="23"/>
                    </a:lnTo>
                    <a:lnTo>
                      <a:pt x="21" y="23"/>
                    </a:lnTo>
                    <a:lnTo>
                      <a:pt x="22" y="24"/>
                    </a:lnTo>
                    <a:lnTo>
                      <a:pt x="25" y="24"/>
                    </a:lnTo>
                    <a:lnTo>
                      <a:pt x="27" y="25"/>
                    </a:lnTo>
                    <a:lnTo>
                      <a:pt x="30" y="23"/>
                    </a:lnTo>
                    <a:lnTo>
                      <a:pt x="31" y="23"/>
                    </a:lnTo>
                    <a:lnTo>
                      <a:pt x="32" y="22"/>
                    </a:lnTo>
                    <a:lnTo>
                      <a:pt x="33" y="20"/>
                    </a:lnTo>
                    <a:lnTo>
                      <a:pt x="33" y="19"/>
                    </a:lnTo>
                    <a:lnTo>
                      <a:pt x="34" y="17"/>
                    </a:lnTo>
                    <a:lnTo>
                      <a:pt x="32" y="16"/>
                    </a:lnTo>
                    <a:lnTo>
                      <a:pt x="30" y="16"/>
                    </a:lnTo>
                    <a:lnTo>
                      <a:pt x="25" y="12"/>
                    </a:lnTo>
                    <a:lnTo>
                      <a:pt x="23" y="9"/>
                    </a:lnTo>
                    <a:lnTo>
                      <a:pt x="22" y="2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3" name="Freeform 497">
                <a:extLst>
                  <a:ext uri="{FF2B5EF4-FFF2-40B4-BE49-F238E27FC236}">
                    <a16:creationId xmlns:a16="http://schemas.microsoft.com/office/drawing/2014/main" id="{F34548F0-607D-4CB3-A19E-82956F5C4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1" y="270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1 h 4"/>
                  <a:gd name="T4" fmla="*/ 1 w 2"/>
                  <a:gd name="T5" fmla="*/ 2 h 4"/>
                  <a:gd name="T6" fmla="*/ 1 w 2"/>
                  <a:gd name="T7" fmla="*/ 3 h 4"/>
                  <a:gd name="T8" fmla="*/ 1 w 2"/>
                  <a:gd name="T9" fmla="*/ 3 h 4"/>
                  <a:gd name="T10" fmla="*/ 0 w 2"/>
                  <a:gd name="T11" fmla="*/ 4 h 4"/>
                  <a:gd name="T12" fmla="*/ 1 w 2"/>
                  <a:gd name="T13" fmla="*/ 4 h 4"/>
                  <a:gd name="T14" fmla="*/ 1 w 2"/>
                  <a:gd name="T15" fmla="*/ 3 h 4"/>
                  <a:gd name="T16" fmla="*/ 2 w 2"/>
                  <a:gd name="T17" fmla="*/ 3 h 4"/>
                  <a:gd name="T18" fmla="*/ 2 w 2"/>
                  <a:gd name="T19" fmla="*/ 2 h 4"/>
                  <a:gd name="T20" fmla="*/ 2 w 2"/>
                  <a:gd name="T21" fmla="*/ 1 h 4"/>
                  <a:gd name="T22" fmla="*/ 2 w 2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4" name="Freeform 498">
                <a:extLst>
                  <a:ext uri="{FF2B5EF4-FFF2-40B4-BE49-F238E27FC236}">
                    <a16:creationId xmlns:a16="http://schemas.microsoft.com/office/drawing/2014/main" id="{D4B3138A-E4A4-40DC-9781-1744117D2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6" y="2693"/>
                <a:ext cx="2" cy="9"/>
              </a:xfrm>
              <a:custGeom>
                <a:avLst/>
                <a:gdLst>
                  <a:gd name="T0" fmla="*/ 0 w 2"/>
                  <a:gd name="T1" fmla="*/ 0 h 9"/>
                  <a:gd name="T2" fmla="*/ 1 w 2"/>
                  <a:gd name="T3" fmla="*/ 1 h 9"/>
                  <a:gd name="T4" fmla="*/ 1 w 2"/>
                  <a:gd name="T5" fmla="*/ 2 h 9"/>
                  <a:gd name="T6" fmla="*/ 2 w 2"/>
                  <a:gd name="T7" fmla="*/ 3 h 9"/>
                  <a:gd name="T8" fmla="*/ 2 w 2"/>
                  <a:gd name="T9" fmla="*/ 4 h 9"/>
                  <a:gd name="T10" fmla="*/ 2 w 2"/>
                  <a:gd name="T11" fmla="*/ 6 h 9"/>
                  <a:gd name="T12" fmla="*/ 2 w 2"/>
                  <a:gd name="T13" fmla="*/ 7 h 9"/>
                  <a:gd name="T14" fmla="*/ 1 w 2"/>
                  <a:gd name="T15" fmla="*/ 8 h 9"/>
                  <a:gd name="T16" fmla="*/ 1 w 2"/>
                  <a:gd name="T17" fmla="*/ 9 h 9"/>
                  <a:gd name="T18" fmla="*/ 1 w 2"/>
                  <a:gd name="T19" fmla="*/ 8 h 9"/>
                  <a:gd name="T20" fmla="*/ 1 w 2"/>
                  <a:gd name="T21" fmla="*/ 7 h 9"/>
                  <a:gd name="T22" fmla="*/ 1 w 2"/>
                  <a:gd name="T23" fmla="*/ 6 h 9"/>
                  <a:gd name="T24" fmla="*/ 1 w 2"/>
                  <a:gd name="T25" fmla="*/ 5 h 9"/>
                  <a:gd name="T26" fmla="*/ 1 w 2"/>
                  <a:gd name="T27" fmla="*/ 4 h 9"/>
                  <a:gd name="T28" fmla="*/ 1 w 2"/>
                  <a:gd name="T29" fmla="*/ 3 h 9"/>
                  <a:gd name="T30" fmla="*/ 0 w 2"/>
                  <a:gd name="T31" fmla="*/ 2 h 9"/>
                  <a:gd name="T32" fmla="*/ 0 w 2"/>
                  <a:gd name="T33" fmla="*/ 2 h 9"/>
                  <a:gd name="T34" fmla="*/ 0 w 2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5" name="Freeform 499">
                <a:extLst>
                  <a:ext uri="{FF2B5EF4-FFF2-40B4-BE49-F238E27FC236}">
                    <a16:creationId xmlns:a16="http://schemas.microsoft.com/office/drawing/2014/main" id="{AB7E8512-3B36-4EC9-A949-A6D35A4E45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3" y="2696"/>
                <a:ext cx="3" cy="8"/>
              </a:xfrm>
              <a:custGeom>
                <a:avLst/>
                <a:gdLst>
                  <a:gd name="T0" fmla="*/ 0 w 3"/>
                  <a:gd name="T1" fmla="*/ 5 h 8"/>
                  <a:gd name="T2" fmla="*/ 0 w 3"/>
                  <a:gd name="T3" fmla="*/ 4 h 8"/>
                  <a:gd name="T4" fmla="*/ 0 w 3"/>
                  <a:gd name="T5" fmla="*/ 3 h 8"/>
                  <a:gd name="T6" fmla="*/ 0 w 3"/>
                  <a:gd name="T7" fmla="*/ 2 h 8"/>
                  <a:gd name="T8" fmla="*/ 0 w 3"/>
                  <a:gd name="T9" fmla="*/ 1 h 8"/>
                  <a:gd name="T10" fmla="*/ 1 w 3"/>
                  <a:gd name="T11" fmla="*/ 1 h 8"/>
                  <a:gd name="T12" fmla="*/ 1 w 3"/>
                  <a:gd name="T13" fmla="*/ 0 h 8"/>
                  <a:gd name="T14" fmla="*/ 2 w 3"/>
                  <a:gd name="T15" fmla="*/ 1 h 8"/>
                  <a:gd name="T16" fmla="*/ 3 w 3"/>
                  <a:gd name="T17" fmla="*/ 1 h 8"/>
                  <a:gd name="T18" fmla="*/ 3 w 3"/>
                  <a:gd name="T19" fmla="*/ 2 h 8"/>
                  <a:gd name="T20" fmla="*/ 3 w 3"/>
                  <a:gd name="T21" fmla="*/ 3 h 8"/>
                  <a:gd name="T22" fmla="*/ 3 w 3"/>
                  <a:gd name="T23" fmla="*/ 3 h 8"/>
                  <a:gd name="T24" fmla="*/ 3 w 3"/>
                  <a:gd name="T25" fmla="*/ 4 h 8"/>
                  <a:gd name="T26" fmla="*/ 2 w 3"/>
                  <a:gd name="T27" fmla="*/ 5 h 8"/>
                  <a:gd name="T28" fmla="*/ 1 w 3"/>
                  <a:gd name="T29" fmla="*/ 6 h 8"/>
                  <a:gd name="T30" fmla="*/ 1 w 3"/>
                  <a:gd name="T31" fmla="*/ 7 h 8"/>
                  <a:gd name="T32" fmla="*/ 1 w 3"/>
                  <a:gd name="T33" fmla="*/ 8 h 8"/>
                  <a:gd name="T34" fmla="*/ 1 w 3"/>
                  <a:gd name="T35" fmla="*/ 7 h 8"/>
                  <a:gd name="T36" fmla="*/ 0 w 3"/>
                  <a:gd name="T37" fmla="*/ 7 h 8"/>
                  <a:gd name="T38" fmla="*/ 0 w 3"/>
                  <a:gd name="T39" fmla="*/ 7 h 8"/>
                  <a:gd name="T40" fmla="*/ 0 w 3"/>
                  <a:gd name="T41" fmla="*/ 6 h 8"/>
                  <a:gd name="T42" fmla="*/ 0 w 3"/>
                  <a:gd name="T43" fmla="*/ 6 h 8"/>
                  <a:gd name="T44" fmla="*/ 0 w 3"/>
                  <a:gd name="T45" fmla="*/ 5 h 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" h="8">
                    <a:moveTo>
                      <a:pt x="0" y="5"/>
                    </a:move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6" name="Freeform 500">
                <a:extLst>
                  <a:ext uri="{FF2B5EF4-FFF2-40B4-BE49-F238E27FC236}">
                    <a16:creationId xmlns:a16="http://schemas.microsoft.com/office/drawing/2014/main" id="{53602257-40C3-4122-8804-565EBAAC9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9" y="2696"/>
                <a:ext cx="4" cy="2"/>
              </a:xfrm>
              <a:custGeom>
                <a:avLst/>
                <a:gdLst>
                  <a:gd name="T0" fmla="*/ 0 w 4"/>
                  <a:gd name="T1" fmla="*/ 2 h 2"/>
                  <a:gd name="T2" fmla="*/ 1 w 4"/>
                  <a:gd name="T3" fmla="*/ 1 h 2"/>
                  <a:gd name="T4" fmla="*/ 1 w 4"/>
                  <a:gd name="T5" fmla="*/ 1 h 2"/>
                  <a:gd name="T6" fmla="*/ 2 w 4"/>
                  <a:gd name="T7" fmla="*/ 1 h 2"/>
                  <a:gd name="T8" fmla="*/ 3 w 4"/>
                  <a:gd name="T9" fmla="*/ 1 h 2"/>
                  <a:gd name="T10" fmla="*/ 4 w 4"/>
                  <a:gd name="T11" fmla="*/ 1 h 2"/>
                  <a:gd name="T12" fmla="*/ 4 w 4"/>
                  <a:gd name="T13" fmla="*/ 1 h 2"/>
                  <a:gd name="T14" fmla="*/ 4 w 4"/>
                  <a:gd name="T15" fmla="*/ 0 h 2"/>
                  <a:gd name="T16" fmla="*/ 4 w 4"/>
                  <a:gd name="T17" fmla="*/ 0 h 2"/>
                  <a:gd name="T18" fmla="*/ 4 w 4"/>
                  <a:gd name="T19" fmla="*/ 0 h 2"/>
                  <a:gd name="T20" fmla="*/ 4 w 4"/>
                  <a:gd name="T21" fmla="*/ 1 h 2"/>
                  <a:gd name="T22" fmla="*/ 4 w 4"/>
                  <a:gd name="T23" fmla="*/ 1 h 2"/>
                  <a:gd name="T24" fmla="*/ 4 w 4"/>
                  <a:gd name="T25" fmla="*/ 2 h 2"/>
                  <a:gd name="T26" fmla="*/ 3 w 4"/>
                  <a:gd name="T27" fmla="*/ 2 h 2"/>
                  <a:gd name="T28" fmla="*/ 2 w 4"/>
                  <a:gd name="T29" fmla="*/ 2 h 2"/>
                  <a:gd name="T30" fmla="*/ 1 w 4"/>
                  <a:gd name="T31" fmla="*/ 2 h 2"/>
                  <a:gd name="T32" fmla="*/ 0 w 4"/>
                  <a:gd name="T33" fmla="*/ 2 h 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7" name="Freeform 501">
                <a:extLst>
                  <a:ext uri="{FF2B5EF4-FFF2-40B4-BE49-F238E27FC236}">
                    <a16:creationId xmlns:a16="http://schemas.microsoft.com/office/drawing/2014/main" id="{462CFA3A-4322-4248-98D0-88EA72F789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9" y="2714"/>
                <a:ext cx="17" cy="20"/>
              </a:xfrm>
              <a:custGeom>
                <a:avLst/>
                <a:gdLst>
                  <a:gd name="T0" fmla="*/ 0 w 17"/>
                  <a:gd name="T1" fmla="*/ 14 h 20"/>
                  <a:gd name="T2" fmla="*/ 1 w 17"/>
                  <a:gd name="T3" fmla="*/ 13 h 20"/>
                  <a:gd name="T4" fmla="*/ 2 w 17"/>
                  <a:gd name="T5" fmla="*/ 13 h 20"/>
                  <a:gd name="T6" fmla="*/ 3 w 17"/>
                  <a:gd name="T7" fmla="*/ 12 h 20"/>
                  <a:gd name="T8" fmla="*/ 4 w 17"/>
                  <a:gd name="T9" fmla="*/ 13 h 20"/>
                  <a:gd name="T10" fmla="*/ 4 w 17"/>
                  <a:gd name="T11" fmla="*/ 13 h 20"/>
                  <a:gd name="T12" fmla="*/ 5 w 17"/>
                  <a:gd name="T13" fmla="*/ 12 h 20"/>
                  <a:gd name="T14" fmla="*/ 6 w 17"/>
                  <a:gd name="T15" fmla="*/ 12 h 20"/>
                  <a:gd name="T16" fmla="*/ 6 w 17"/>
                  <a:gd name="T17" fmla="*/ 12 h 20"/>
                  <a:gd name="T18" fmla="*/ 7 w 17"/>
                  <a:gd name="T19" fmla="*/ 11 h 20"/>
                  <a:gd name="T20" fmla="*/ 8 w 17"/>
                  <a:gd name="T21" fmla="*/ 10 h 20"/>
                  <a:gd name="T22" fmla="*/ 8 w 17"/>
                  <a:gd name="T23" fmla="*/ 9 h 20"/>
                  <a:gd name="T24" fmla="*/ 8 w 17"/>
                  <a:gd name="T25" fmla="*/ 9 h 20"/>
                  <a:gd name="T26" fmla="*/ 9 w 17"/>
                  <a:gd name="T27" fmla="*/ 8 h 20"/>
                  <a:gd name="T28" fmla="*/ 10 w 17"/>
                  <a:gd name="T29" fmla="*/ 8 h 20"/>
                  <a:gd name="T30" fmla="*/ 11 w 17"/>
                  <a:gd name="T31" fmla="*/ 7 h 20"/>
                  <a:gd name="T32" fmla="*/ 12 w 17"/>
                  <a:gd name="T33" fmla="*/ 7 h 20"/>
                  <a:gd name="T34" fmla="*/ 13 w 17"/>
                  <a:gd name="T35" fmla="*/ 7 h 20"/>
                  <a:gd name="T36" fmla="*/ 14 w 17"/>
                  <a:gd name="T37" fmla="*/ 6 h 20"/>
                  <a:gd name="T38" fmla="*/ 14 w 17"/>
                  <a:gd name="T39" fmla="*/ 5 h 20"/>
                  <a:gd name="T40" fmla="*/ 15 w 17"/>
                  <a:gd name="T41" fmla="*/ 5 h 20"/>
                  <a:gd name="T42" fmla="*/ 15 w 17"/>
                  <a:gd name="T43" fmla="*/ 4 h 20"/>
                  <a:gd name="T44" fmla="*/ 16 w 17"/>
                  <a:gd name="T45" fmla="*/ 3 h 20"/>
                  <a:gd name="T46" fmla="*/ 16 w 17"/>
                  <a:gd name="T47" fmla="*/ 2 h 20"/>
                  <a:gd name="T48" fmla="*/ 16 w 17"/>
                  <a:gd name="T49" fmla="*/ 1 h 20"/>
                  <a:gd name="T50" fmla="*/ 17 w 17"/>
                  <a:gd name="T51" fmla="*/ 0 h 20"/>
                  <a:gd name="T52" fmla="*/ 17 w 17"/>
                  <a:gd name="T53" fmla="*/ 2 h 20"/>
                  <a:gd name="T54" fmla="*/ 17 w 17"/>
                  <a:gd name="T55" fmla="*/ 3 h 20"/>
                  <a:gd name="T56" fmla="*/ 17 w 17"/>
                  <a:gd name="T57" fmla="*/ 4 h 20"/>
                  <a:gd name="T58" fmla="*/ 16 w 17"/>
                  <a:gd name="T59" fmla="*/ 5 h 20"/>
                  <a:gd name="T60" fmla="*/ 16 w 17"/>
                  <a:gd name="T61" fmla="*/ 6 h 20"/>
                  <a:gd name="T62" fmla="*/ 16 w 17"/>
                  <a:gd name="T63" fmla="*/ 8 h 20"/>
                  <a:gd name="T64" fmla="*/ 16 w 17"/>
                  <a:gd name="T65" fmla="*/ 9 h 20"/>
                  <a:gd name="T66" fmla="*/ 16 w 17"/>
                  <a:gd name="T67" fmla="*/ 11 h 20"/>
                  <a:gd name="T68" fmla="*/ 16 w 17"/>
                  <a:gd name="T69" fmla="*/ 12 h 20"/>
                  <a:gd name="T70" fmla="*/ 15 w 17"/>
                  <a:gd name="T71" fmla="*/ 13 h 20"/>
                  <a:gd name="T72" fmla="*/ 15 w 17"/>
                  <a:gd name="T73" fmla="*/ 13 h 20"/>
                  <a:gd name="T74" fmla="*/ 14 w 17"/>
                  <a:gd name="T75" fmla="*/ 13 h 20"/>
                  <a:gd name="T76" fmla="*/ 14 w 17"/>
                  <a:gd name="T77" fmla="*/ 12 h 20"/>
                  <a:gd name="T78" fmla="*/ 13 w 17"/>
                  <a:gd name="T79" fmla="*/ 12 h 20"/>
                  <a:gd name="T80" fmla="*/ 12 w 17"/>
                  <a:gd name="T81" fmla="*/ 12 h 20"/>
                  <a:gd name="T82" fmla="*/ 12 w 17"/>
                  <a:gd name="T83" fmla="*/ 12 h 20"/>
                  <a:gd name="T84" fmla="*/ 11 w 17"/>
                  <a:gd name="T85" fmla="*/ 12 h 20"/>
                  <a:gd name="T86" fmla="*/ 11 w 17"/>
                  <a:gd name="T87" fmla="*/ 13 h 20"/>
                  <a:gd name="T88" fmla="*/ 10 w 17"/>
                  <a:gd name="T89" fmla="*/ 14 h 20"/>
                  <a:gd name="T90" fmla="*/ 10 w 17"/>
                  <a:gd name="T91" fmla="*/ 14 h 20"/>
                  <a:gd name="T92" fmla="*/ 9 w 17"/>
                  <a:gd name="T93" fmla="*/ 14 h 20"/>
                  <a:gd name="T94" fmla="*/ 9 w 17"/>
                  <a:gd name="T95" fmla="*/ 15 h 20"/>
                  <a:gd name="T96" fmla="*/ 8 w 17"/>
                  <a:gd name="T97" fmla="*/ 15 h 20"/>
                  <a:gd name="T98" fmla="*/ 8 w 17"/>
                  <a:gd name="T99" fmla="*/ 15 h 20"/>
                  <a:gd name="T100" fmla="*/ 7 w 17"/>
                  <a:gd name="T101" fmla="*/ 15 h 20"/>
                  <a:gd name="T102" fmla="*/ 6 w 17"/>
                  <a:gd name="T103" fmla="*/ 16 h 20"/>
                  <a:gd name="T104" fmla="*/ 6 w 17"/>
                  <a:gd name="T105" fmla="*/ 16 h 20"/>
                  <a:gd name="T106" fmla="*/ 7 w 17"/>
                  <a:gd name="T107" fmla="*/ 17 h 20"/>
                  <a:gd name="T108" fmla="*/ 7 w 17"/>
                  <a:gd name="T109" fmla="*/ 18 h 20"/>
                  <a:gd name="T110" fmla="*/ 7 w 17"/>
                  <a:gd name="T111" fmla="*/ 18 h 20"/>
                  <a:gd name="T112" fmla="*/ 7 w 17"/>
                  <a:gd name="T113" fmla="*/ 19 h 20"/>
                  <a:gd name="T114" fmla="*/ 7 w 17"/>
                  <a:gd name="T115" fmla="*/ 19 h 20"/>
                  <a:gd name="T116" fmla="*/ 8 w 17"/>
                  <a:gd name="T117" fmla="*/ 20 h 20"/>
                  <a:gd name="T118" fmla="*/ 8 w 17"/>
                  <a:gd name="T119" fmla="*/ 20 h 20"/>
                  <a:gd name="T120" fmla="*/ 4 w 17"/>
                  <a:gd name="T121" fmla="*/ 20 h 20"/>
                  <a:gd name="T122" fmla="*/ 0 w 17"/>
                  <a:gd name="T123" fmla="*/ 14 h 2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7" h="20">
                    <a:moveTo>
                      <a:pt x="0" y="14"/>
                    </a:moveTo>
                    <a:lnTo>
                      <a:pt x="1" y="13"/>
                    </a:lnTo>
                    <a:lnTo>
                      <a:pt x="2" y="13"/>
                    </a:lnTo>
                    <a:lnTo>
                      <a:pt x="3" y="12"/>
                    </a:lnTo>
                    <a:lnTo>
                      <a:pt x="4" y="13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8" y="10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3" y="7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7" y="0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6" y="9"/>
                    </a:lnTo>
                    <a:lnTo>
                      <a:pt x="16" y="11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1" y="12"/>
                    </a:lnTo>
                    <a:lnTo>
                      <a:pt x="11" y="13"/>
                    </a:lnTo>
                    <a:lnTo>
                      <a:pt x="10" y="14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8" y="15"/>
                    </a:lnTo>
                    <a:lnTo>
                      <a:pt x="7" y="15"/>
                    </a:lnTo>
                    <a:lnTo>
                      <a:pt x="6" y="16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8" y="20"/>
                    </a:lnTo>
                    <a:lnTo>
                      <a:pt x="4" y="2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8" name="Freeform 502">
                <a:extLst>
                  <a:ext uri="{FF2B5EF4-FFF2-40B4-BE49-F238E27FC236}">
                    <a16:creationId xmlns:a16="http://schemas.microsoft.com/office/drawing/2014/main" id="{335105D5-CD6F-45EC-83AE-7DE94814A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7" y="2697"/>
                <a:ext cx="16" cy="16"/>
              </a:xfrm>
              <a:custGeom>
                <a:avLst/>
                <a:gdLst>
                  <a:gd name="T0" fmla="*/ 1 w 16"/>
                  <a:gd name="T1" fmla="*/ 16 h 16"/>
                  <a:gd name="T2" fmla="*/ 0 w 16"/>
                  <a:gd name="T3" fmla="*/ 15 h 16"/>
                  <a:gd name="T4" fmla="*/ 0 w 16"/>
                  <a:gd name="T5" fmla="*/ 13 h 16"/>
                  <a:gd name="T6" fmla="*/ 0 w 16"/>
                  <a:gd name="T7" fmla="*/ 11 h 16"/>
                  <a:gd name="T8" fmla="*/ 0 w 16"/>
                  <a:gd name="T9" fmla="*/ 9 h 16"/>
                  <a:gd name="T10" fmla="*/ 0 w 16"/>
                  <a:gd name="T11" fmla="*/ 8 h 16"/>
                  <a:gd name="T12" fmla="*/ 1 w 16"/>
                  <a:gd name="T13" fmla="*/ 7 h 16"/>
                  <a:gd name="T14" fmla="*/ 1 w 16"/>
                  <a:gd name="T15" fmla="*/ 6 h 16"/>
                  <a:gd name="T16" fmla="*/ 2 w 16"/>
                  <a:gd name="T17" fmla="*/ 5 h 16"/>
                  <a:gd name="T18" fmla="*/ 2 w 16"/>
                  <a:gd name="T19" fmla="*/ 4 h 16"/>
                  <a:gd name="T20" fmla="*/ 2 w 16"/>
                  <a:gd name="T21" fmla="*/ 4 h 16"/>
                  <a:gd name="T22" fmla="*/ 2 w 16"/>
                  <a:gd name="T23" fmla="*/ 3 h 16"/>
                  <a:gd name="T24" fmla="*/ 1 w 16"/>
                  <a:gd name="T25" fmla="*/ 3 h 16"/>
                  <a:gd name="T26" fmla="*/ 1 w 16"/>
                  <a:gd name="T27" fmla="*/ 2 h 16"/>
                  <a:gd name="T28" fmla="*/ 0 w 16"/>
                  <a:gd name="T29" fmla="*/ 2 h 16"/>
                  <a:gd name="T30" fmla="*/ 1 w 16"/>
                  <a:gd name="T31" fmla="*/ 2 h 16"/>
                  <a:gd name="T32" fmla="*/ 2 w 16"/>
                  <a:gd name="T33" fmla="*/ 2 h 16"/>
                  <a:gd name="T34" fmla="*/ 2 w 16"/>
                  <a:gd name="T35" fmla="*/ 1 h 16"/>
                  <a:gd name="T36" fmla="*/ 3 w 16"/>
                  <a:gd name="T37" fmla="*/ 1 h 16"/>
                  <a:gd name="T38" fmla="*/ 4 w 16"/>
                  <a:gd name="T39" fmla="*/ 1 h 16"/>
                  <a:gd name="T40" fmla="*/ 5 w 16"/>
                  <a:gd name="T41" fmla="*/ 0 h 16"/>
                  <a:gd name="T42" fmla="*/ 5 w 16"/>
                  <a:gd name="T43" fmla="*/ 0 h 16"/>
                  <a:gd name="T44" fmla="*/ 6 w 16"/>
                  <a:gd name="T45" fmla="*/ 0 h 16"/>
                  <a:gd name="T46" fmla="*/ 6 w 16"/>
                  <a:gd name="T47" fmla="*/ 0 h 16"/>
                  <a:gd name="T48" fmla="*/ 7 w 16"/>
                  <a:gd name="T49" fmla="*/ 0 h 16"/>
                  <a:gd name="T50" fmla="*/ 8 w 16"/>
                  <a:gd name="T51" fmla="*/ 1 h 16"/>
                  <a:gd name="T52" fmla="*/ 10 w 16"/>
                  <a:gd name="T53" fmla="*/ 1 h 16"/>
                  <a:gd name="T54" fmla="*/ 12 w 16"/>
                  <a:gd name="T55" fmla="*/ 1 h 16"/>
                  <a:gd name="T56" fmla="*/ 13 w 16"/>
                  <a:gd name="T57" fmla="*/ 2 h 16"/>
                  <a:gd name="T58" fmla="*/ 13 w 16"/>
                  <a:gd name="T59" fmla="*/ 1 h 16"/>
                  <a:gd name="T60" fmla="*/ 14 w 16"/>
                  <a:gd name="T61" fmla="*/ 1 h 16"/>
                  <a:gd name="T62" fmla="*/ 14 w 16"/>
                  <a:gd name="T63" fmla="*/ 0 h 16"/>
                  <a:gd name="T64" fmla="*/ 16 w 16"/>
                  <a:gd name="T65" fmla="*/ 0 h 16"/>
                  <a:gd name="T66" fmla="*/ 15 w 16"/>
                  <a:gd name="T67" fmla="*/ 1 h 16"/>
                  <a:gd name="T68" fmla="*/ 15 w 16"/>
                  <a:gd name="T69" fmla="*/ 3 h 16"/>
                  <a:gd name="T70" fmla="*/ 16 w 16"/>
                  <a:gd name="T71" fmla="*/ 4 h 16"/>
                  <a:gd name="T72" fmla="*/ 14 w 16"/>
                  <a:gd name="T73" fmla="*/ 4 h 16"/>
                  <a:gd name="T74" fmla="*/ 13 w 16"/>
                  <a:gd name="T75" fmla="*/ 3 h 16"/>
                  <a:gd name="T76" fmla="*/ 11 w 16"/>
                  <a:gd name="T77" fmla="*/ 3 h 16"/>
                  <a:gd name="T78" fmla="*/ 9 w 16"/>
                  <a:gd name="T79" fmla="*/ 3 h 16"/>
                  <a:gd name="T80" fmla="*/ 8 w 16"/>
                  <a:gd name="T81" fmla="*/ 3 h 16"/>
                  <a:gd name="T82" fmla="*/ 6 w 16"/>
                  <a:gd name="T83" fmla="*/ 3 h 16"/>
                  <a:gd name="T84" fmla="*/ 5 w 16"/>
                  <a:gd name="T85" fmla="*/ 3 h 16"/>
                  <a:gd name="T86" fmla="*/ 4 w 16"/>
                  <a:gd name="T87" fmla="*/ 4 h 16"/>
                  <a:gd name="T88" fmla="*/ 4 w 16"/>
                  <a:gd name="T89" fmla="*/ 5 h 16"/>
                  <a:gd name="T90" fmla="*/ 4 w 16"/>
                  <a:gd name="T91" fmla="*/ 6 h 16"/>
                  <a:gd name="T92" fmla="*/ 3 w 16"/>
                  <a:gd name="T93" fmla="*/ 7 h 16"/>
                  <a:gd name="T94" fmla="*/ 2 w 16"/>
                  <a:gd name="T95" fmla="*/ 8 h 16"/>
                  <a:gd name="T96" fmla="*/ 2 w 16"/>
                  <a:gd name="T97" fmla="*/ 8 h 16"/>
                  <a:gd name="T98" fmla="*/ 1 w 16"/>
                  <a:gd name="T99" fmla="*/ 8 h 16"/>
                  <a:gd name="T100" fmla="*/ 1 w 16"/>
                  <a:gd name="T101" fmla="*/ 10 h 16"/>
                  <a:gd name="T102" fmla="*/ 1 w 16"/>
                  <a:gd name="T103" fmla="*/ 12 h 16"/>
                  <a:gd name="T104" fmla="*/ 1 w 16"/>
                  <a:gd name="T105" fmla="*/ 13 h 16"/>
                  <a:gd name="T106" fmla="*/ 1 w 16"/>
                  <a:gd name="T107" fmla="*/ 14 h 16"/>
                  <a:gd name="T108" fmla="*/ 1 w 16"/>
                  <a:gd name="T109" fmla="*/ 15 h 16"/>
                  <a:gd name="T110" fmla="*/ 1 w 16"/>
                  <a:gd name="T111" fmla="*/ 16 h 16"/>
                  <a:gd name="T112" fmla="*/ 1 w 16"/>
                  <a:gd name="T113" fmla="*/ 16 h 1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6" h="16">
                    <a:moveTo>
                      <a:pt x="1" y="16"/>
                    </a:moveTo>
                    <a:lnTo>
                      <a:pt x="0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10" y="1"/>
                    </a:lnTo>
                    <a:lnTo>
                      <a:pt x="12" y="1"/>
                    </a:lnTo>
                    <a:lnTo>
                      <a:pt x="13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6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1" y="3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1" y="16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29" name="Freeform 503">
                <a:extLst>
                  <a:ext uri="{FF2B5EF4-FFF2-40B4-BE49-F238E27FC236}">
                    <a16:creationId xmlns:a16="http://schemas.microsoft.com/office/drawing/2014/main" id="{480DB289-3241-4F92-B21C-E648B5E73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1" y="2694"/>
                <a:ext cx="7" cy="4"/>
              </a:xfrm>
              <a:custGeom>
                <a:avLst/>
                <a:gdLst>
                  <a:gd name="T0" fmla="*/ 0 w 7"/>
                  <a:gd name="T1" fmla="*/ 2 h 4"/>
                  <a:gd name="T2" fmla="*/ 0 w 7"/>
                  <a:gd name="T3" fmla="*/ 1 h 4"/>
                  <a:gd name="T4" fmla="*/ 1 w 7"/>
                  <a:gd name="T5" fmla="*/ 1 h 4"/>
                  <a:gd name="T6" fmla="*/ 2 w 7"/>
                  <a:gd name="T7" fmla="*/ 0 h 4"/>
                  <a:gd name="T8" fmla="*/ 2 w 7"/>
                  <a:gd name="T9" fmla="*/ 0 h 4"/>
                  <a:gd name="T10" fmla="*/ 4 w 7"/>
                  <a:gd name="T11" fmla="*/ 0 h 4"/>
                  <a:gd name="T12" fmla="*/ 5 w 7"/>
                  <a:gd name="T13" fmla="*/ 0 h 4"/>
                  <a:gd name="T14" fmla="*/ 6 w 7"/>
                  <a:gd name="T15" fmla="*/ 0 h 4"/>
                  <a:gd name="T16" fmla="*/ 7 w 7"/>
                  <a:gd name="T17" fmla="*/ 0 h 4"/>
                  <a:gd name="T18" fmla="*/ 6 w 7"/>
                  <a:gd name="T19" fmla="*/ 1 h 4"/>
                  <a:gd name="T20" fmla="*/ 5 w 7"/>
                  <a:gd name="T21" fmla="*/ 1 h 4"/>
                  <a:gd name="T22" fmla="*/ 5 w 7"/>
                  <a:gd name="T23" fmla="*/ 1 h 4"/>
                  <a:gd name="T24" fmla="*/ 5 w 7"/>
                  <a:gd name="T25" fmla="*/ 2 h 4"/>
                  <a:gd name="T26" fmla="*/ 4 w 7"/>
                  <a:gd name="T27" fmla="*/ 2 h 4"/>
                  <a:gd name="T28" fmla="*/ 3 w 7"/>
                  <a:gd name="T29" fmla="*/ 2 h 4"/>
                  <a:gd name="T30" fmla="*/ 3 w 7"/>
                  <a:gd name="T31" fmla="*/ 3 h 4"/>
                  <a:gd name="T32" fmla="*/ 2 w 7"/>
                  <a:gd name="T33" fmla="*/ 2 h 4"/>
                  <a:gd name="T34" fmla="*/ 2 w 7"/>
                  <a:gd name="T35" fmla="*/ 2 h 4"/>
                  <a:gd name="T36" fmla="*/ 1 w 7"/>
                  <a:gd name="T37" fmla="*/ 2 h 4"/>
                  <a:gd name="T38" fmla="*/ 2 w 7"/>
                  <a:gd name="T39" fmla="*/ 3 h 4"/>
                  <a:gd name="T40" fmla="*/ 2 w 7"/>
                  <a:gd name="T41" fmla="*/ 3 h 4"/>
                  <a:gd name="T42" fmla="*/ 3 w 7"/>
                  <a:gd name="T43" fmla="*/ 3 h 4"/>
                  <a:gd name="T44" fmla="*/ 3 w 7"/>
                  <a:gd name="T45" fmla="*/ 3 h 4"/>
                  <a:gd name="T46" fmla="*/ 4 w 7"/>
                  <a:gd name="T47" fmla="*/ 3 h 4"/>
                  <a:gd name="T48" fmla="*/ 5 w 7"/>
                  <a:gd name="T49" fmla="*/ 3 h 4"/>
                  <a:gd name="T50" fmla="*/ 5 w 7"/>
                  <a:gd name="T51" fmla="*/ 3 h 4"/>
                  <a:gd name="T52" fmla="*/ 4 w 7"/>
                  <a:gd name="T53" fmla="*/ 4 h 4"/>
                  <a:gd name="T54" fmla="*/ 3 w 7"/>
                  <a:gd name="T55" fmla="*/ 4 h 4"/>
                  <a:gd name="T56" fmla="*/ 3 w 7"/>
                  <a:gd name="T57" fmla="*/ 4 h 4"/>
                  <a:gd name="T58" fmla="*/ 2 w 7"/>
                  <a:gd name="T59" fmla="*/ 4 h 4"/>
                  <a:gd name="T60" fmla="*/ 1 w 7"/>
                  <a:gd name="T61" fmla="*/ 3 h 4"/>
                  <a:gd name="T62" fmla="*/ 1 w 7"/>
                  <a:gd name="T63" fmla="*/ 3 h 4"/>
                  <a:gd name="T64" fmla="*/ 0 w 7"/>
                  <a:gd name="T65" fmla="*/ 2 h 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" h="4">
                    <a:moveTo>
                      <a:pt x="0" y="2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0" name="Freeform 504">
                <a:extLst>
                  <a:ext uri="{FF2B5EF4-FFF2-40B4-BE49-F238E27FC236}">
                    <a16:creationId xmlns:a16="http://schemas.microsoft.com/office/drawing/2014/main" id="{99EBD9A2-F323-4587-8E9F-298DD685BD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4" y="2691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1 w 2"/>
                  <a:gd name="T3" fmla="*/ 1 h 4"/>
                  <a:gd name="T4" fmla="*/ 1 w 2"/>
                  <a:gd name="T5" fmla="*/ 1 h 4"/>
                  <a:gd name="T6" fmla="*/ 2 w 2"/>
                  <a:gd name="T7" fmla="*/ 2 h 4"/>
                  <a:gd name="T8" fmla="*/ 2 w 2"/>
                  <a:gd name="T9" fmla="*/ 2 h 4"/>
                  <a:gd name="T10" fmla="*/ 2 w 2"/>
                  <a:gd name="T11" fmla="*/ 3 h 4"/>
                  <a:gd name="T12" fmla="*/ 2 w 2"/>
                  <a:gd name="T13" fmla="*/ 3 h 4"/>
                  <a:gd name="T14" fmla="*/ 2 w 2"/>
                  <a:gd name="T15" fmla="*/ 4 h 4"/>
                  <a:gd name="T16" fmla="*/ 1 w 2"/>
                  <a:gd name="T17" fmla="*/ 3 h 4"/>
                  <a:gd name="T18" fmla="*/ 1 w 2"/>
                  <a:gd name="T19" fmla="*/ 2 h 4"/>
                  <a:gd name="T20" fmla="*/ 1 w 2"/>
                  <a:gd name="T21" fmla="*/ 2 h 4"/>
                  <a:gd name="T22" fmla="*/ 0 w 2"/>
                  <a:gd name="T23" fmla="*/ 1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1" name="Freeform 505">
                <a:extLst>
                  <a:ext uri="{FF2B5EF4-FFF2-40B4-BE49-F238E27FC236}">
                    <a16:creationId xmlns:a16="http://schemas.microsoft.com/office/drawing/2014/main" id="{EE6CAB8F-90BF-4FC1-9354-75D0760E2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4" y="2693"/>
                <a:ext cx="12" cy="18"/>
              </a:xfrm>
              <a:custGeom>
                <a:avLst/>
                <a:gdLst>
                  <a:gd name="T0" fmla="*/ 3 w 12"/>
                  <a:gd name="T1" fmla="*/ 0 h 18"/>
                  <a:gd name="T2" fmla="*/ 3 w 12"/>
                  <a:gd name="T3" fmla="*/ 1 h 18"/>
                  <a:gd name="T4" fmla="*/ 3 w 12"/>
                  <a:gd name="T5" fmla="*/ 2 h 18"/>
                  <a:gd name="T6" fmla="*/ 4 w 12"/>
                  <a:gd name="T7" fmla="*/ 3 h 18"/>
                  <a:gd name="T8" fmla="*/ 4 w 12"/>
                  <a:gd name="T9" fmla="*/ 3 h 18"/>
                  <a:gd name="T10" fmla="*/ 4 w 12"/>
                  <a:gd name="T11" fmla="*/ 4 h 18"/>
                  <a:gd name="T12" fmla="*/ 4 w 12"/>
                  <a:gd name="T13" fmla="*/ 5 h 18"/>
                  <a:gd name="T14" fmla="*/ 3 w 12"/>
                  <a:gd name="T15" fmla="*/ 6 h 18"/>
                  <a:gd name="T16" fmla="*/ 3 w 12"/>
                  <a:gd name="T17" fmla="*/ 6 h 18"/>
                  <a:gd name="T18" fmla="*/ 3 w 12"/>
                  <a:gd name="T19" fmla="*/ 7 h 18"/>
                  <a:gd name="T20" fmla="*/ 3 w 12"/>
                  <a:gd name="T21" fmla="*/ 9 h 18"/>
                  <a:gd name="T22" fmla="*/ 3 w 12"/>
                  <a:gd name="T23" fmla="*/ 9 h 18"/>
                  <a:gd name="T24" fmla="*/ 4 w 12"/>
                  <a:gd name="T25" fmla="*/ 10 h 18"/>
                  <a:gd name="T26" fmla="*/ 4 w 12"/>
                  <a:gd name="T27" fmla="*/ 10 h 18"/>
                  <a:gd name="T28" fmla="*/ 4 w 12"/>
                  <a:gd name="T29" fmla="*/ 11 h 18"/>
                  <a:gd name="T30" fmla="*/ 3 w 12"/>
                  <a:gd name="T31" fmla="*/ 11 h 18"/>
                  <a:gd name="T32" fmla="*/ 3 w 12"/>
                  <a:gd name="T33" fmla="*/ 11 h 18"/>
                  <a:gd name="T34" fmla="*/ 2 w 12"/>
                  <a:gd name="T35" fmla="*/ 12 h 18"/>
                  <a:gd name="T36" fmla="*/ 2 w 12"/>
                  <a:gd name="T37" fmla="*/ 12 h 18"/>
                  <a:gd name="T38" fmla="*/ 1 w 12"/>
                  <a:gd name="T39" fmla="*/ 13 h 18"/>
                  <a:gd name="T40" fmla="*/ 2 w 12"/>
                  <a:gd name="T41" fmla="*/ 14 h 18"/>
                  <a:gd name="T42" fmla="*/ 1 w 12"/>
                  <a:gd name="T43" fmla="*/ 14 h 18"/>
                  <a:gd name="T44" fmla="*/ 1 w 12"/>
                  <a:gd name="T45" fmla="*/ 14 h 18"/>
                  <a:gd name="T46" fmla="*/ 0 w 12"/>
                  <a:gd name="T47" fmla="*/ 14 h 18"/>
                  <a:gd name="T48" fmla="*/ 1 w 12"/>
                  <a:gd name="T49" fmla="*/ 15 h 18"/>
                  <a:gd name="T50" fmla="*/ 2 w 12"/>
                  <a:gd name="T51" fmla="*/ 16 h 18"/>
                  <a:gd name="T52" fmla="*/ 3 w 12"/>
                  <a:gd name="T53" fmla="*/ 16 h 18"/>
                  <a:gd name="T54" fmla="*/ 3 w 12"/>
                  <a:gd name="T55" fmla="*/ 16 h 18"/>
                  <a:gd name="T56" fmla="*/ 4 w 12"/>
                  <a:gd name="T57" fmla="*/ 16 h 18"/>
                  <a:gd name="T58" fmla="*/ 4 w 12"/>
                  <a:gd name="T59" fmla="*/ 17 h 18"/>
                  <a:gd name="T60" fmla="*/ 5 w 12"/>
                  <a:gd name="T61" fmla="*/ 17 h 18"/>
                  <a:gd name="T62" fmla="*/ 6 w 12"/>
                  <a:gd name="T63" fmla="*/ 17 h 18"/>
                  <a:gd name="T64" fmla="*/ 6 w 12"/>
                  <a:gd name="T65" fmla="*/ 18 h 18"/>
                  <a:gd name="T66" fmla="*/ 7 w 12"/>
                  <a:gd name="T67" fmla="*/ 18 h 18"/>
                  <a:gd name="T68" fmla="*/ 9 w 12"/>
                  <a:gd name="T69" fmla="*/ 18 h 18"/>
                  <a:gd name="T70" fmla="*/ 9 w 12"/>
                  <a:gd name="T71" fmla="*/ 18 h 18"/>
                  <a:gd name="T72" fmla="*/ 10 w 12"/>
                  <a:gd name="T73" fmla="*/ 18 h 18"/>
                  <a:gd name="T74" fmla="*/ 11 w 12"/>
                  <a:gd name="T75" fmla="*/ 18 h 18"/>
                  <a:gd name="T76" fmla="*/ 12 w 12"/>
                  <a:gd name="T77" fmla="*/ 18 h 18"/>
                  <a:gd name="T78" fmla="*/ 11 w 12"/>
                  <a:gd name="T79" fmla="*/ 17 h 18"/>
                  <a:gd name="T80" fmla="*/ 11 w 12"/>
                  <a:gd name="T81" fmla="*/ 16 h 18"/>
                  <a:gd name="T82" fmla="*/ 10 w 12"/>
                  <a:gd name="T83" fmla="*/ 15 h 18"/>
                  <a:gd name="T84" fmla="*/ 10 w 12"/>
                  <a:gd name="T85" fmla="*/ 14 h 18"/>
                  <a:gd name="T86" fmla="*/ 9 w 12"/>
                  <a:gd name="T87" fmla="*/ 13 h 18"/>
                  <a:gd name="T88" fmla="*/ 8 w 12"/>
                  <a:gd name="T89" fmla="*/ 12 h 18"/>
                  <a:gd name="T90" fmla="*/ 8 w 12"/>
                  <a:gd name="T91" fmla="*/ 11 h 18"/>
                  <a:gd name="T92" fmla="*/ 7 w 12"/>
                  <a:gd name="T93" fmla="*/ 11 h 18"/>
                  <a:gd name="T94" fmla="*/ 7 w 12"/>
                  <a:gd name="T95" fmla="*/ 10 h 18"/>
                  <a:gd name="T96" fmla="*/ 6 w 12"/>
                  <a:gd name="T97" fmla="*/ 9 h 18"/>
                  <a:gd name="T98" fmla="*/ 6 w 12"/>
                  <a:gd name="T99" fmla="*/ 9 h 18"/>
                  <a:gd name="T100" fmla="*/ 6 w 12"/>
                  <a:gd name="T101" fmla="*/ 8 h 18"/>
                  <a:gd name="T102" fmla="*/ 5 w 12"/>
                  <a:gd name="T103" fmla="*/ 7 h 18"/>
                  <a:gd name="T104" fmla="*/ 5 w 12"/>
                  <a:gd name="T105" fmla="*/ 6 h 18"/>
                  <a:gd name="T106" fmla="*/ 5 w 12"/>
                  <a:gd name="T107" fmla="*/ 6 h 18"/>
                  <a:gd name="T108" fmla="*/ 5 w 12"/>
                  <a:gd name="T109" fmla="*/ 5 h 18"/>
                  <a:gd name="T110" fmla="*/ 5 w 12"/>
                  <a:gd name="T111" fmla="*/ 4 h 18"/>
                  <a:gd name="T112" fmla="*/ 5 w 12"/>
                  <a:gd name="T113" fmla="*/ 4 h 18"/>
                  <a:gd name="T114" fmla="*/ 4 w 12"/>
                  <a:gd name="T115" fmla="*/ 3 h 18"/>
                  <a:gd name="T116" fmla="*/ 4 w 12"/>
                  <a:gd name="T117" fmla="*/ 2 h 18"/>
                  <a:gd name="T118" fmla="*/ 4 w 12"/>
                  <a:gd name="T119" fmla="*/ 1 h 18"/>
                  <a:gd name="T120" fmla="*/ 3 w 12"/>
                  <a:gd name="T121" fmla="*/ 0 h 1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2" h="18">
                    <a:moveTo>
                      <a:pt x="3" y="0"/>
                    </a:moveTo>
                    <a:lnTo>
                      <a:pt x="3" y="1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3" y="11"/>
                    </a:lnTo>
                    <a:lnTo>
                      <a:pt x="2" y="12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4" y="17"/>
                    </a:lnTo>
                    <a:lnTo>
                      <a:pt x="5" y="17"/>
                    </a:lnTo>
                    <a:lnTo>
                      <a:pt x="6" y="17"/>
                    </a:lnTo>
                    <a:lnTo>
                      <a:pt x="6" y="18"/>
                    </a:lnTo>
                    <a:lnTo>
                      <a:pt x="7" y="18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1" y="18"/>
                    </a:lnTo>
                    <a:lnTo>
                      <a:pt x="12" y="18"/>
                    </a:lnTo>
                    <a:lnTo>
                      <a:pt x="11" y="17"/>
                    </a:lnTo>
                    <a:lnTo>
                      <a:pt x="11" y="16"/>
                    </a:lnTo>
                    <a:lnTo>
                      <a:pt x="10" y="15"/>
                    </a:lnTo>
                    <a:lnTo>
                      <a:pt x="10" y="14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2" name="Freeform 506">
                <a:extLst>
                  <a:ext uri="{FF2B5EF4-FFF2-40B4-BE49-F238E27FC236}">
                    <a16:creationId xmlns:a16="http://schemas.microsoft.com/office/drawing/2014/main" id="{86B8907A-392C-4AED-A3C2-D7B816A449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7" y="2705"/>
                <a:ext cx="4" cy="2"/>
              </a:xfrm>
              <a:custGeom>
                <a:avLst/>
                <a:gdLst>
                  <a:gd name="T0" fmla="*/ 0 w 4"/>
                  <a:gd name="T1" fmla="*/ 2 h 2"/>
                  <a:gd name="T2" fmla="*/ 1 w 4"/>
                  <a:gd name="T3" fmla="*/ 1 h 2"/>
                  <a:gd name="T4" fmla="*/ 1 w 4"/>
                  <a:gd name="T5" fmla="*/ 0 h 2"/>
                  <a:gd name="T6" fmla="*/ 2 w 4"/>
                  <a:gd name="T7" fmla="*/ 0 h 2"/>
                  <a:gd name="T8" fmla="*/ 2 w 4"/>
                  <a:gd name="T9" fmla="*/ 0 h 2"/>
                  <a:gd name="T10" fmla="*/ 3 w 4"/>
                  <a:gd name="T11" fmla="*/ 1 h 2"/>
                  <a:gd name="T12" fmla="*/ 4 w 4"/>
                  <a:gd name="T13" fmla="*/ 1 h 2"/>
                  <a:gd name="T14" fmla="*/ 3 w 4"/>
                  <a:gd name="T15" fmla="*/ 1 h 2"/>
                  <a:gd name="T16" fmla="*/ 3 w 4"/>
                  <a:gd name="T17" fmla="*/ 1 h 2"/>
                  <a:gd name="T18" fmla="*/ 3 w 4"/>
                  <a:gd name="T19" fmla="*/ 1 h 2"/>
                  <a:gd name="T20" fmla="*/ 2 w 4"/>
                  <a:gd name="T21" fmla="*/ 2 h 2"/>
                  <a:gd name="T22" fmla="*/ 2 w 4"/>
                  <a:gd name="T23" fmla="*/ 2 h 2"/>
                  <a:gd name="T24" fmla="*/ 1 w 4"/>
                  <a:gd name="T25" fmla="*/ 2 h 2"/>
                  <a:gd name="T26" fmla="*/ 0 w 4"/>
                  <a:gd name="T27" fmla="*/ 2 h 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3" name="Freeform 507">
                <a:extLst>
                  <a:ext uri="{FF2B5EF4-FFF2-40B4-BE49-F238E27FC236}">
                    <a16:creationId xmlns:a16="http://schemas.microsoft.com/office/drawing/2014/main" id="{6A8C8DCB-8A24-4A2D-B8A7-E9CB5A3EA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4" y="2706"/>
                <a:ext cx="4" cy="2"/>
              </a:xfrm>
              <a:custGeom>
                <a:avLst/>
                <a:gdLst>
                  <a:gd name="T0" fmla="*/ 0 w 4"/>
                  <a:gd name="T1" fmla="*/ 1 h 2"/>
                  <a:gd name="T2" fmla="*/ 1 w 4"/>
                  <a:gd name="T3" fmla="*/ 1 h 2"/>
                  <a:gd name="T4" fmla="*/ 1 w 4"/>
                  <a:gd name="T5" fmla="*/ 1 h 2"/>
                  <a:gd name="T6" fmla="*/ 2 w 4"/>
                  <a:gd name="T7" fmla="*/ 1 h 2"/>
                  <a:gd name="T8" fmla="*/ 2 w 4"/>
                  <a:gd name="T9" fmla="*/ 1 h 2"/>
                  <a:gd name="T10" fmla="*/ 3 w 4"/>
                  <a:gd name="T11" fmla="*/ 0 h 2"/>
                  <a:gd name="T12" fmla="*/ 3 w 4"/>
                  <a:gd name="T13" fmla="*/ 0 h 2"/>
                  <a:gd name="T14" fmla="*/ 4 w 4"/>
                  <a:gd name="T15" fmla="*/ 0 h 2"/>
                  <a:gd name="T16" fmla="*/ 3 w 4"/>
                  <a:gd name="T17" fmla="*/ 0 h 2"/>
                  <a:gd name="T18" fmla="*/ 3 w 4"/>
                  <a:gd name="T19" fmla="*/ 1 h 2"/>
                  <a:gd name="T20" fmla="*/ 3 w 4"/>
                  <a:gd name="T21" fmla="*/ 1 h 2"/>
                  <a:gd name="T22" fmla="*/ 2 w 4"/>
                  <a:gd name="T23" fmla="*/ 1 h 2"/>
                  <a:gd name="T24" fmla="*/ 2 w 4"/>
                  <a:gd name="T25" fmla="*/ 2 h 2"/>
                  <a:gd name="T26" fmla="*/ 1 w 4"/>
                  <a:gd name="T27" fmla="*/ 1 h 2"/>
                  <a:gd name="T28" fmla="*/ 1 w 4"/>
                  <a:gd name="T29" fmla="*/ 1 h 2"/>
                  <a:gd name="T30" fmla="*/ 0 w 4"/>
                  <a:gd name="T31" fmla="*/ 1 h 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4" name="Freeform 508">
                <a:extLst>
                  <a:ext uri="{FF2B5EF4-FFF2-40B4-BE49-F238E27FC236}">
                    <a16:creationId xmlns:a16="http://schemas.microsoft.com/office/drawing/2014/main" id="{56009685-6E40-41DD-BA26-02EA67261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0" y="2705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2 w 2"/>
                  <a:gd name="T9" fmla="*/ 0 h 2"/>
                  <a:gd name="T10" fmla="*/ 2 w 2"/>
                  <a:gd name="T11" fmla="*/ 1 h 2"/>
                  <a:gd name="T12" fmla="*/ 2 w 2"/>
                  <a:gd name="T13" fmla="*/ 1 h 2"/>
                  <a:gd name="T14" fmla="*/ 1 w 2"/>
                  <a:gd name="T15" fmla="*/ 2 h 2"/>
                  <a:gd name="T16" fmla="*/ 0 w 2"/>
                  <a:gd name="T17" fmla="*/ 1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5" name="Freeform 509">
                <a:extLst>
                  <a:ext uri="{FF2B5EF4-FFF2-40B4-BE49-F238E27FC236}">
                    <a16:creationId xmlns:a16="http://schemas.microsoft.com/office/drawing/2014/main" id="{DA6DE4C3-768C-4FC0-BDCB-FD6E6A195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9" y="2703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2 w 2"/>
                  <a:gd name="T13" fmla="*/ 1 h 2"/>
                  <a:gd name="T14" fmla="*/ 2 w 2"/>
                  <a:gd name="T15" fmla="*/ 1 h 2"/>
                  <a:gd name="T16" fmla="*/ 1 w 2"/>
                  <a:gd name="T17" fmla="*/ 0 h 2"/>
                  <a:gd name="T18" fmla="*/ 1 w 2"/>
                  <a:gd name="T19" fmla="*/ 0 h 2"/>
                  <a:gd name="T20" fmla="*/ 0 w 2"/>
                  <a:gd name="T21" fmla="*/ 0 h 2"/>
                  <a:gd name="T22" fmla="*/ 0 w 2"/>
                  <a:gd name="T23" fmla="*/ 1 h 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6" name="Freeform 510">
                <a:extLst>
                  <a:ext uri="{FF2B5EF4-FFF2-40B4-BE49-F238E27FC236}">
                    <a16:creationId xmlns:a16="http://schemas.microsoft.com/office/drawing/2014/main" id="{58EE3EA0-B1F7-42BA-968D-E759B21C5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5" y="2662"/>
                <a:ext cx="46" cy="49"/>
              </a:xfrm>
              <a:custGeom>
                <a:avLst/>
                <a:gdLst>
                  <a:gd name="T0" fmla="*/ 0 w 46"/>
                  <a:gd name="T1" fmla="*/ 22 h 49"/>
                  <a:gd name="T2" fmla="*/ 0 w 46"/>
                  <a:gd name="T3" fmla="*/ 17 h 49"/>
                  <a:gd name="T4" fmla="*/ 2 w 46"/>
                  <a:gd name="T5" fmla="*/ 12 h 49"/>
                  <a:gd name="T6" fmla="*/ 6 w 46"/>
                  <a:gd name="T7" fmla="*/ 7 h 49"/>
                  <a:gd name="T8" fmla="*/ 11 w 46"/>
                  <a:gd name="T9" fmla="*/ 4 h 49"/>
                  <a:gd name="T10" fmla="*/ 17 w 46"/>
                  <a:gd name="T11" fmla="*/ 1 h 49"/>
                  <a:gd name="T12" fmla="*/ 21 w 46"/>
                  <a:gd name="T13" fmla="*/ 0 h 49"/>
                  <a:gd name="T14" fmla="*/ 27 w 46"/>
                  <a:gd name="T15" fmla="*/ 1 h 49"/>
                  <a:gd name="T16" fmla="*/ 30 w 46"/>
                  <a:gd name="T17" fmla="*/ 2 h 49"/>
                  <a:gd name="T18" fmla="*/ 34 w 46"/>
                  <a:gd name="T19" fmla="*/ 4 h 49"/>
                  <a:gd name="T20" fmla="*/ 38 w 46"/>
                  <a:gd name="T21" fmla="*/ 7 h 49"/>
                  <a:gd name="T22" fmla="*/ 41 w 46"/>
                  <a:gd name="T23" fmla="*/ 12 h 49"/>
                  <a:gd name="T24" fmla="*/ 43 w 46"/>
                  <a:gd name="T25" fmla="*/ 18 h 49"/>
                  <a:gd name="T26" fmla="*/ 43 w 46"/>
                  <a:gd name="T27" fmla="*/ 22 h 49"/>
                  <a:gd name="T28" fmla="*/ 44 w 46"/>
                  <a:gd name="T29" fmla="*/ 27 h 49"/>
                  <a:gd name="T30" fmla="*/ 44 w 46"/>
                  <a:gd name="T31" fmla="*/ 31 h 49"/>
                  <a:gd name="T32" fmla="*/ 46 w 46"/>
                  <a:gd name="T33" fmla="*/ 37 h 49"/>
                  <a:gd name="T34" fmla="*/ 45 w 46"/>
                  <a:gd name="T35" fmla="*/ 41 h 49"/>
                  <a:gd name="T36" fmla="*/ 44 w 46"/>
                  <a:gd name="T37" fmla="*/ 45 h 49"/>
                  <a:gd name="T38" fmla="*/ 42 w 46"/>
                  <a:gd name="T39" fmla="*/ 48 h 49"/>
                  <a:gd name="T40" fmla="*/ 41 w 46"/>
                  <a:gd name="T41" fmla="*/ 47 h 49"/>
                  <a:gd name="T42" fmla="*/ 41 w 46"/>
                  <a:gd name="T43" fmla="*/ 43 h 49"/>
                  <a:gd name="T44" fmla="*/ 42 w 46"/>
                  <a:gd name="T45" fmla="*/ 40 h 49"/>
                  <a:gd name="T46" fmla="*/ 43 w 46"/>
                  <a:gd name="T47" fmla="*/ 36 h 49"/>
                  <a:gd name="T48" fmla="*/ 43 w 46"/>
                  <a:gd name="T49" fmla="*/ 32 h 49"/>
                  <a:gd name="T50" fmla="*/ 42 w 46"/>
                  <a:gd name="T51" fmla="*/ 30 h 49"/>
                  <a:gd name="T52" fmla="*/ 40 w 46"/>
                  <a:gd name="T53" fmla="*/ 29 h 49"/>
                  <a:gd name="T54" fmla="*/ 39 w 46"/>
                  <a:gd name="T55" fmla="*/ 32 h 49"/>
                  <a:gd name="T56" fmla="*/ 36 w 46"/>
                  <a:gd name="T57" fmla="*/ 33 h 49"/>
                  <a:gd name="T58" fmla="*/ 34 w 46"/>
                  <a:gd name="T59" fmla="*/ 29 h 49"/>
                  <a:gd name="T60" fmla="*/ 32 w 46"/>
                  <a:gd name="T61" fmla="*/ 25 h 49"/>
                  <a:gd name="T62" fmla="*/ 30 w 46"/>
                  <a:gd name="T63" fmla="*/ 21 h 49"/>
                  <a:gd name="T64" fmla="*/ 30 w 46"/>
                  <a:gd name="T65" fmla="*/ 17 h 49"/>
                  <a:gd name="T66" fmla="*/ 27 w 46"/>
                  <a:gd name="T67" fmla="*/ 14 h 49"/>
                  <a:gd name="T68" fmla="*/ 23 w 46"/>
                  <a:gd name="T69" fmla="*/ 13 h 49"/>
                  <a:gd name="T70" fmla="*/ 21 w 46"/>
                  <a:gd name="T71" fmla="*/ 13 h 49"/>
                  <a:gd name="T72" fmla="*/ 17 w 46"/>
                  <a:gd name="T73" fmla="*/ 13 h 49"/>
                  <a:gd name="T74" fmla="*/ 14 w 46"/>
                  <a:gd name="T75" fmla="*/ 14 h 49"/>
                  <a:gd name="T76" fmla="*/ 11 w 46"/>
                  <a:gd name="T77" fmla="*/ 14 h 49"/>
                  <a:gd name="T78" fmla="*/ 8 w 46"/>
                  <a:gd name="T79" fmla="*/ 13 h 49"/>
                  <a:gd name="T80" fmla="*/ 6 w 46"/>
                  <a:gd name="T81" fmla="*/ 13 h 49"/>
                  <a:gd name="T82" fmla="*/ 4 w 46"/>
                  <a:gd name="T83" fmla="*/ 15 h 49"/>
                  <a:gd name="T84" fmla="*/ 3 w 46"/>
                  <a:gd name="T85" fmla="*/ 18 h 49"/>
                  <a:gd name="T86" fmla="*/ 2 w 46"/>
                  <a:gd name="T87" fmla="*/ 22 h 49"/>
                  <a:gd name="T88" fmla="*/ 2 w 46"/>
                  <a:gd name="T89" fmla="*/ 26 h 4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6" h="49">
                    <a:moveTo>
                      <a:pt x="1" y="27"/>
                    </a:moveTo>
                    <a:lnTo>
                      <a:pt x="1" y="25"/>
                    </a:lnTo>
                    <a:lnTo>
                      <a:pt x="0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9" y="5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5" y="2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30" y="2"/>
                    </a:lnTo>
                    <a:lnTo>
                      <a:pt x="31" y="2"/>
                    </a:lnTo>
                    <a:lnTo>
                      <a:pt x="33" y="3"/>
                    </a:lnTo>
                    <a:lnTo>
                      <a:pt x="34" y="4"/>
                    </a:lnTo>
                    <a:lnTo>
                      <a:pt x="36" y="5"/>
                    </a:lnTo>
                    <a:lnTo>
                      <a:pt x="37" y="6"/>
                    </a:lnTo>
                    <a:lnTo>
                      <a:pt x="38" y="7"/>
                    </a:lnTo>
                    <a:lnTo>
                      <a:pt x="39" y="8"/>
                    </a:lnTo>
                    <a:lnTo>
                      <a:pt x="40" y="10"/>
                    </a:lnTo>
                    <a:lnTo>
                      <a:pt x="41" y="12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3" y="18"/>
                    </a:lnTo>
                    <a:lnTo>
                      <a:pt x="43" y="19"/>
                    </a:lnTo>
                    <a:lnTo>
                      <a:pt x="43" y="20"/>
                    </a:lnTo>
                    <a:lnTo>
                      <a:pt x="43" y="22"/>
                    </a:lnTo>
                    <a:lnTo>
                      <a:pt x="43" y="24"/>
                    </a:lnTo>
                    <a:lnTo>
                      <a:pt x="44" y="26"/>
                    </a:lnTo>
                    <a:lnTo>
                      <a:pt x="44" y="27"/>
                    </a:lnTo>
                    <a:lnTo>
                      <a:pt x="44" y="28"/>
                    </a:lnTo>
                    <a:lnTo>
                      <a:pt x="44" y="29"/>
                    </a:lnTo>
                    <a:lnTo>
                      <a:pt x="44" y="31"/>
                    </a:lnTo>
                    <a:lnTo>
                      <a:pt x="45" y="33"/>
                    </a:lnTo>
                    <a:lnTo>
                      <a:pt x="45" y="35"/>
                    </a:lnTo>
                    <a:lnTo>
                      <a:pt x="46" y="37"/>
                    </a:lnTo>
                    <a:lnTo>
                      <a:pt x="46" y="39"/>
                    </a:lnTo>
                    <a:lnTo>
                      <a:pt x="45" y="40"/>
                    </a:lnTo>
                    <a:lnTo>
                      <a:pt x="45" y="41"/>
                    </a:lnTo>
                    <a:lnTo>
                      <a:pt x="45" y="43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3" y="46"/>
                    </a:lnTo>
                    <a:lnTo>
                      <a:pt x="43" y="47"/>
                    </a:lnTo>
                    <a:lnTo>
                      <a:pt x="42" y="48"/>
                    </a:lnTo>
                    <a:lnTo>
                      <a:pt x="42" y="49"/>
                    </a:lnTo>
                    <a:lnTo>
                      <a:pt x="41" y="48"/>
                    </a:lnTo>
                    <a:lnTo>
                      <a:pt x="41" y="47"/>
                    </a:lnTo>
                    <a:lnTo>
                      <a:pt x="41" y="46"/>
                    </a:lnTo>
                    <a:lnTo>
                      <a:pt x="40" y="45"/>
                    </a:lnTo>
                    <a:lnTo>
                      <a:pt x="41" y="43"/>
                    </a:lnTo>
                    <a:lnTo>
                      <a:pt x="42" y="42"/>
                    </a:lnTo>
                    <a:lnTo>
                      <a:pt x="42" y="40"/>
                    </a:lnTo>
                    <a:lnTo>
                      <a:pt x="43" y="39"/>
                    </a:lnTo>
                    <a:lnTo>
                      <a:pt x="43" y="38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1"/>
                    </a:lnTo>
                    <a:lnTo>
                      <a:pt x="42" y="30"/>
                    </a:lnTo>
                    <a:lnTo>
                      <a:pt x="41" y="29"/>
                    </a:lnTo>
                    <a:lnTo>
                      <a:pt x="40" y="29"/>
                    </a:lnTo>
                    <a:lnTo>
                      <a:pt x="39" y="30"/>
                    </a:lnTo>
                    <a:lnTo>
                      <a:pt x="39" y="32"/>
                    </a:lnTo>
                    <a:lnTo>
                      <a:pt x="38" y="32"/>
                    </a:lnTo>
                    <a:lnTo>
                      <a:pt x="37" y="33"/>
                    </a:lnTo>
                    <a:lnTo>
                      <a:pt x="36" y="33"/>
                    </a:lnTo>
                    <a:lnTo>
                      <a:pt x="35" y="31"/>
                    </a:lnTo>
                    <a:lnTo>
                      <a:pt x="34" y="29"/>
                    </a:lnTo>
                    <a:lnTo>
                      <a:pt x="34" y="27"/>
                    </a:lnTo>
                    <a:lnTo>
                      <a:pt x="33" y="26"/>
                    </a:lnTo>
                    <a:lnTo>
                      <a:pt x="32" y="25"/>
                    </a:lnTo>
                    <a:lnTo>
                      <a:pt x="31" y="24"/>
                    </a:lnTo>
                    <a:lnTo>
                      <a:pt x="30" y="23"/>
                    </a:lnTo>
                    <a:lnTo>
                      <a:pt x="30" y="21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7"/>
                    </a:lnTo>
                    <a:lnTo>
                      <a:pt x="29" y="16"/>
                    </a:lnTo>
                    <a:lnTo>
                      <a:pt x="29" y="14"/>
                    </a:lnTo>
                    <a:lnTo>
                      <a:pt x="27" y="14"/>
                    </a:lnTo>
                    <a:lnTo>
                      <a:pt x="26" y="13"/>
                    </a:lnTo>
                    <a:lnTo>
                      <a:pt x="25" y="13"/>
                    </a:lnTo>
                    <a:lnTo>
                      <a:pt x="23" y="13"/>
                    </a:lnTo>
                    <a:lnTo>
                      <a:pt x="22" y="13"/>
                    </a:lnTo>
                    <a:lnTo>
                      <a:pt x="21" y="13"/>
                    </a:lnTo>
                    <a:lnTo>
                      <a:pt x="19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4" y="14"/>
                    </a:lnTo>
                    <a:lnTo>
                      <a:pt x="12" y="13"/>
                    </a:lnTo>
                    <a:lnTo>
                      <a:pt x="11" y="14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7" y="12"/>
                    </a:lnTo>
                    <a:lnTo>
                      <a:pt x="6" y="13"/>
                    </a:lnTo>
                    <a:lnTo>
                      <a:pt x="5" y="14"/>
                    </a:lnTo>
                    <a:lnTo>
                      <a:pt x="4" y="15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2" y="22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1" y="27"/>
                    </a:lnTo>
                    <a:close/>
                  </a:path>
                </a:pathLst>
              </a:cu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7" name="Freeform 511">
                <a:extLst>
                  <a:ext uri="{FF2B5EF4-FFF2-40B4-BE49-F238E27FC236}">
                    <a16:creationId xmlns:a16="http://schemas.microsoft.com/office/drawing/2014/main" id="{2935FDAA-C54E-47C9-81FD-35A3F2CA3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" y="2662"/>
                <a:ext cx="29" cy="10"/>
              </a:xfrm>
              <a:custGeom>
                <a:avLst/>
                <a:gdLst>
                  <a:gd name="T0" fmla="*/ 1 w 29"/>
                  <a:gd name="T1" fmla="*/ 7 h 10"/>
                  <a:gd name="T2" fmla="*/ 2 w 29"/>
                  <a:gd name="T3" fmla="*/ 6 h 10"/>
                  <a:gd name="T4" fmla="*/ 4 w 29"/>
                  <a:gd name="T5" fmla="*/ 5 h 10"/>
                  <a:gd name="T6" fmla="*/ 7 w 29"/>
                  <a:gd name="T7" fmla="*/ 3 h 10"/>
                  <a:gd name="T8" fmla="*/ 10 w 29"/>
                  <a:gd name="T9" fmla="*/ 2 h 10"/>
                  <a:gd name="T10" fmla="*/ 13 w 29"/>
                  <a:gd name="T11" fmla="*/ 0 h 10"/>
                  <a:gd name="T12" fmla="*/ 15 w 29"/>
                  <a:gd name="T13" fmla="*/ 0 h 10"/>
                  <a:gd name="T14" fmla="*/ 17 w 29"/>
                  <a:gd name="T15" fmla="*/ 0 h 10"/>
                  <a:gd name="T16" fmla="*/ 20 w 29"/>
                  <a:gd name="T17" fmla="*/ 0 h 10"/>
                  <a:gd name="T18" fmla="*/ 23 w 29"/>
                  <a:gd name="T19" fmla="*/ 1 h 10"/>
                  <a:gd name="T20" fmla="*/ 25 w 29"/>
                  <a:gd name="T21" fmla="*/ 3 h 10"/>
                  <a:gd name="T22" fmla="*/ 26 w 29"/>
                  <a:gd name="T23" fmla="*/ 3 h 10"/>
                  <a:gd name="T24" fmla="*/ 23 w 29"/>
                  <a:gd name="T25" fmla="*/ 2 h 10"/>
                  <a:gd name="T26" fmla="*/ 21 w 29"/>
                  <a:gd name="T27" fmla="*/ 2 h 10"/>
                  <a:gd name="T28" fmla="*/ 19 w 29"/>
                  <a:gd name="T29" fmla="*/ 3 h 10"/>
                  <a:gd name="T30" fmla="*/ 20 w 29"/>
                  <a:gd name="T31" fmla="*/ 3 h 10"/>
                  <a:gd name="T32" fmla="*/ 22 w 29"/>
                  <a:gd name="T33" fmla="*/ 4 h 10"/>
                  <a:gd name="T34" fmla="*/ 25 w 29"/>
                  <a:gd name="T35" fmla="*/ 5 h 10"/>
                  <a:gd name="T36" fmla="*/ 29 w 29"/>
                  <a:gd name="T37" fmla="*/ 7 h 10"/>
                  <a:gd name="T38" fmla="*/ 26 w 29"/>
                  <a:gd name="T39" fmla="*/ 6 h 10"/>
                  <a:gd name="T40" fmla="*/ 23 w 29"/>
                  <a:gd name="T41" fmla="*/ 5 h 10"/>
                  <a:gd name="T42" fmla="*/ 21 w 29"/>
                  <a:gd name="T43" fmla="*/ 5 h 10"/>
                  <a:gd name="T44" fmla="*/ 20 w 29"/>
                  <a:gd name="T45" fmla="*/ 5 h 10"/>
                  <a:gd name="T46" fmla="*/ 18 w 29"/>
                  <a:gd name="T47" fmla="*/ 4 h 10"/>
                  <a:gd name="T48" fmla="*/ 16 w 29"/>
                  <a:gd name="T49" fmla="*/ 4 h 10"/>
                  <a:gd name="T50" fmla="*/ 16 w 29"/>
                  <a:gd name="T51" fmla="*/ 4 h 10"/>
                  <a:gd name="T52" fmla="*/ 14 w 29"/>
                  <a:gd name="T53" fmla="*/ 4 h 10"/>
                  <a:gd name="T54" fmla="*/ 11 w 29"/>
                  <a:gd name="T55" fmla="*/ 4 h 10"/>
                  <a:gd name="T56" fmla="*/ 9 w 29"/>
                  <a:gd name="T57" fmla="*/ 4 h 10"/>
                  <a:gd name="T58" fmla="*/ 7 w 29"/>
                  <a:gd name="T59" fmla="*/ 5 h 10"/>
                  <a:gd name="T60" fmla="*/ 8 w 29"/>
                  <a:gd name="T61" fmla="*/ 5 h 10"/>
                  <a:gd name="T62" fmla="*/ 10 w 29"/>
                  <a:gd name="T63" fmla="*/ 5 h 10"/>
                  <a:gd name="T64" fmla="*/ 12 w 29"/>
                  <a:gd name="T65" fmla="*/ 5 h 10"/>
                  <a:gd name="T66" fmla="*/ 15 w 29"/>
                  <a:gd name="T67" fmla="*/ 5 h 10"/>
                  <a:gd name="T68" fmla="*/ 17 w 29"/>
                  <a:gd name="T69" fmla="*/ 5 h 10"/>
                  <a:gd name="T70" fmla="*/ 19 w 29"/>
                  <a:gd name="T71" fmla="*/ 6 h 10"/>
                  <a:gd name="T72" fmla="*/ 17 w 29"/>
                  <a:gd name="T73" fmla="*/ 6 h 10"/>
                  <a:gd name="T74" fmla="*/ 15 w 29"/>
                  <a:gd name="T75" fmla="*/ 6 h 10"/>
                  <a:gd name="T76" fmla="*/ 13 w 29"/>
                  <a:gd name="T77" fmla="*/ 6 h 10"/>
                  <a:gd name="T78" fmla="*/ 11 w 29"/>
                  <a:gd name="T79" fmla="*/ 6 h 10"/>
                  <a:gd name="T80" fmla="*/ 9 w 29"/>
                  <a:gd name="T81" fmla="*/ 6 h 10"/>
                  <a:gd name="T82" fmla="*/ 8 w 29"/>
                  <a:gd name="T83" fmla="*/ 7 h 10"/>
                  <a:gd name="T84" fmla="*/ 10 w 29"/>
                  <a:gd name="T85" fmla="*/ 8 h 10"/>
                  <a:gd name="T86" fmla="*/ 12 w 29"/>
                  <a:gd name="T87" fmla="*/ 8 h 10"/>
                  <a:gd name="T88" fmla="*/ 14 w 29"/>
                  <a:gd name="T89" fmla="*/ 7 h 10"/>
                  <a:gd name="T90" fmla="*/ 17 w 29"/>
                  <a:gd name="T91" fmla="*/ 8 h 10"/>
                  <a:gd name="T92" fmla="*/ 15 w 29"/>
                  <a:gd name="T93" fmla="*/ 8 h 10"/>
                  <a:gd name="T94" fmla="*/ 13 w 29"/>
                  <a:gd name="T95" fmla="*/ 8 h 10"/>
                  <a:gd name="T96" fmla="*/ 11 w 29"/>
                  <a:gd name="T97" fmla="*/ 9 h 10"/>
                  <a:gd name="T98" fmla="*/ 8 w 29"/>
                  <a:gd name="T99" fmla="*/ 10 h 10"/>
                  <a:gd name="T100" fmla="*/ 5 w 29"/>
                  <a:gd name="T101" fmla="*/ 9 h 10"/>
                  <a:gd name="T102" fmla="*/ 1 w 29"/>
                  <a:gd name="T103" fmla="*/ 9 h 10"/>
                  <a:gd name="T104" fmla="*/ 0 w 29"/>
                  <a:gd name="T105" fmla="*/ 8 h 1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9" h="10">
                    <a:moveTo>
                      <a:pt x="0" y="8"/>
                    </a:moveTo>
                    <a:lnTo>
                      <a:pt x="1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5" y="3"/>
                    </a:lnTo>
                    <a:lnTo>
                      <a:pt x="27" y="4"/>
                    </a:lnTo>
                    <a:lnTo>
                      <a:pt x="26" y="3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2" y="2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2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7" y="5"/>
                    </a:lnTo>
                    <a:lnTo>
                      <a:pt x="29" y="7"/>
                    </a:lnTo>
                    <a:lnTo>
                      <a:pt x="27" y="6"/>
                    </a:lnTo>
                    <a:lnTo>
                      <a:pt x="26" y="6"/>
                    </a:lnTo>
                    <a:lnTo>
                      <a:pt x="25" y="5"/>
                    </a:lnTo>
                    <a:lnTo>
                      <a:pt x="23" y="5"/>
                    </a:lnTo>
                    <a:lnTo>
                      <a:pt x="22" y="5"/>
                    </a:lnTo>
                    <a:lnTo>
                      <a:pt x="21" y="5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2" y="8"/>
                    </a:lnTo>
                    <a:lnTo>
                      <a:pt x="13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3" y="8"/>
                    </a:lnTo>
                    <a:lnTo>
                      <a:pt x="12" y="9"/>
                    </a:lnTo>
                    <a:lnTo>
                      <a:pt x="11" y="9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8" name="Freeform 512">
                <a:extLst>
                  <a:ext uri="{FF2B5EF4-FFF2-40B4-BE49-F238E27FC236}">
                    <a16:creationId xmlns:a16="http://schemas.microsoft.com/office/drawing/2014/main" id="{86AF8EF4-51BC-40AA-A99D-8FFB11B17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6" y="2675"/>
                <a:ext cx="3" cy="7"/>
              </a:xfrm>
              <a:custGeom>
                <a:avLst/>
                <a:gdLst>
                  <a:gd name="T0" fmla="*/ 1 w 3"/>
                  <a:gd name="T1" fmla="*/ 7 h 7"/>
                  <a:gd name="T2" fmla="*/ 1 w 3"/>
                  <a:gd name="T3" fmla="*/ 6 h 7"/>
                  <a:gd name="T4" fmla="*/ 1 w 3"/>
                  <a:gd name="T5" fmla="*/ 5 h 7"/>
                  <a:gd name="T6" fmla="*/ 1 w 3"/>
                  <a:gd name="T7" fmla="*/ 4 h 7"/>
                  <a:gd name="T8" fmla="*/ 0 w 3"/>
                  <a:gd name="T9" fmla="*/ 4 h 7"/>
                  <a:gd name="T10" fmla="*/ 1 w 3"/>
                  <a:gd name="T11" fmla="*/ 3 h 7"/>
                  <a:gd name="T12" fmla="*/ 2 w 3"/>
                  <a:gd name="T13" fmla="*/ 2 h 7"/>
                  <a:gd name="T14" fmla="*/ 2 w 3"/>
                  <a:gd name="T15" fmla="*/ 1 h 7"/>
                  <a:gd name="T16" fmla="*/ 3 w 3"/>
                  <a:gd name="T17" fmla="*/ 0 h 7"/>
                  <a:gd name="T18" fmla="*/ 2 w 3"/>
                  <a:gd name="T19" fmla="*/ 0 h 7"/>
                  <a:gd name="T20" fmla="*/ 1 w 3"/>
                  <a:gd name="T21" fmla="*/ 1 h 7"/>
                  <a:gd name="T22" fmla="*/ 0 w 3"/>
                  <a:gd name="T23" fmla="*/ 2 h 7"/>
                  <a:gd name="T24" fmla="*/ 0 w 3"/>
                  <a:gd name="T25" fmla="*/ 3 h 7"/>
                  <a:gd name="T26" fmla="*/ 0 w 3"/>
                  <a:gd name="T27" fmla="*/ 4 h 7"/>
                  <a:gd name="T28" fmla="*/ 0 w 3"/>
                  <a:gd name="T29" fmla="*/ 5 h 7"/>
                  <a:gd name="T30" fmla="*/ 0 w 3"/>
                  <a:gd name="T31" fmla="*/ 6 h 7"/>
                  <a:gd name="T32" fmla="*/ 1 w 3"/>
                  <a:gd name="T33" fmla="*/ 7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" h="7">
                    <a:moveTo>
                      <a:pt x="1" y="7"/>
                    </a:move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39" name="Freeform 513">
                <a:extLst>
                  <a:ext uri="{FF2B5EF4-FFF2-40B4-BE49-F238E27FC236}">
                    <a16:creationId xmlns:a16="http://schemas.microsoft.com/office/drawing/2014/main" id="{F7AC1DD3-CBFD-482E-B307-C51750FFA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1" y="2751"/>
                <a:ext cx="27" cy="15"/>
              </a:xfrm>
              <a:custGeom>
                <a:avLst/>
                <a:gdLst>
                  <a:gd name="T0" fmla="*/ 11 w 27"/>
                  <a:gd name="T1" fmla="*/ 0 h 15"/>
                  <a:gd name="T2" fmla="*/ 13 w 27"/>
                  <a:gd name="T3" fmla="*/ 0 h 15"/>
                  <a:gd name="T4" fmla="*/ 14 w 27"/>
                  <a:gd name="T5" fmla="*/ 1 h 15"/>
                  <a:gd name="T6" fmla="*/ 15 w 27"/>
                  <a:gd name="T7" fmla="*/ 2 h 15"/>
                  <a:gd name="T8" fmla="*/ 16 w 27"/>
                  <a:gd name="T9" fmla="*/ 3 h 15"/>
                  <a:gd name="T10" fmla="*/ 17 w 27"/>
                  <a:gd name="T11" fmla="*/ 3 h 15"/>
                  <a:gd name="T12" fmla="*/ 17 w 27"/>
                  <a:gd name="T13" fmla="*/ 3 h 15"/>
                  <a:gd name="T14" fmla="*/ 19 w 27"/>
                  <a:gd name="T15" fmla="*/ 3 h 15"/>
                  <a:gd name="T16" fmla="*/ 20 w 27"/>
                  <a:gd name="T17" fmla="*/ 3 h 15"/>
                  <a:gd name="T18" fmla="*/ 21 w 27"/>
                  <a:gd name="T19" fmla="*/ 3 h 15"/>
                  <a:gd name="T20" fmla="*/ 27 w 27"/>
                  <a:gd name="T21" fmla="*/ 13 h 15"/>
                  <a:gd name="T22" fmla="*/ 26 w 27"/>
                  <a:gd name="T23" fmla="*/ 13 h 15"/>
                  <a:gd name="T24" fmla="*/ 25 w 27"/>
                  <a:gd name="T25" fmla="*/ 14 h 15"/>
                  <a:gd name="T26" fmla="*/ 25 w 27"/>
                  <a:gd name="T27" fmla="*/ 14 h 15"/>
                  <a:gd name="T28" fmla="*/ 24 w 27"/>
                  <a:gd name="T29" fmla="*/ 14 h 15"/>
                  <a:gd name="T30" fmla="*/ 23 w 27"/>
                  <a:gd name="T31" fmla="*/ 15 h 15"/>
                  <a:gd name="T32" fmla="*/ 22 w 27"/>
                  <a:gd name="T33" fmla="*/ 15 h 15"/>
                  <a:gd name="T34" fmla="*/ 21 w 27"/>
                  <a:gd name="T35" fmla="*/ 15 h 15"/>
                  <a:gd name="T36" fmla="*/ 20 w 27"/>
                  <a:gd name="T37" fmla="*/ 15 h 15"/>
                  <a:gd name="T38" fmla="*/ 18 w 27"/>
                  <a:gd name="T39" fmla="*/ 14 h 15"/>
                  <a:gd name="T40" fmla="*/ 17 w 27"/>
                  <a:gd name="T41" fmla="*/ 14 h 15"/>
                  <a:gd name="T42" fmla="*/ 15 w 27"/>
                  <a:gd name="T43" fmla="*/ 14 h 15"/>
                  <a:gd name="T44" fmla="*/ 14 w 27"/>
                  <a:gd name="T45" fmla="*/ 14 h 15"/>
                  <a:gd name="T46" fmla="*/ 14 w 27"/>
                  <a:gd name="T47" fmla="*/ 14 h 15"/>
                  <a:gd name="T48" fmla="*/ 13 w 27"/>
                  <a:gd name="T49" fmla="*/ 14 h 15"/>
                  <a:gd name="T50" fmla="*/ 12 w 27"/>
                  <a:gd name="T51" fmla="*/ 14 h 15"/>
                  <a:gd name="T52" fmla="*/ 11 w 27"/>
                  <a:gd name="T53" fmla="*/ 14 h 15"/>
                  <a:gd name="T54" fmla="*/ 10 w 27"/>
                  <a:gd name="T55" fmla="*/ 14 h 15"/>
                  <a:gd name="T56" fmla="*/ 8 w 27"/>
                  <a:gd name="T57" fmla="*/ 13 h 15"/>
                  <a:gd name="T58" fmla="*/ 7 w 27"/>
                  <a:gd name="T59" fmla="*/ 13 h 15"/>
                  <a:gd name="T60" fmla="*/ 6 w 27"/>
                  <a:gd name="T61" fmla="*/ 14 h 15"/>
                  <a:gd name="T62" fmla="*/ 5 w 27"/>
                  <a:gd name="T63" fmla="*/ 13 h 15"/>
                  <a:gd name="T64" fmla="*/ 4 w 27"/>
                  <a:gd name="T65" fmla="*/ 13 h 15"/>
                  <a:gd name="T66" fmla="*/ 3 w 27"/>
                  <a:gd name="T67" fmla="*/ 13 h 15"/>
                  <a:gd name="T68" fmla="*/ 2 w 27"/>
                  <a:gd name="T69" fmla="*/ 13 h 15"/>
                  <a:gd name="T70" fmla="*/ 1 w 27"/>
                  <a:gd name="T71" fmla="*/ 13 h 15"/>
                  <a:gd name="T72" fmla="*/ 0 w 27"/>
                  <a:gd name="T73" fmla="*/ 12 h 15"/>
                  <a:gd name="T74" fmla="*/ 0 w 27"/>
                  <a:gd name="T75" fmla="*/ 11 h 15"/>
                  <a:gd name="T76" fmla="*/ 0 w 27"/>
                  <a:gd name="T77" fmla="*/ 10 h 15"/>
                  <a:gd name="T78" fmla="*/ 0 w 27"/>
                  <a:gd name="T79" fmla="*/ 9 h 15"/>
                  <a:gd name="T80" fmla="*/ 0 w 27"/>
                  <a:gd name="T81" fmla="*/ 8 h 15"/>
                  <a:gd name="T82" fmla="*/ 1 w 27"/>
                  <a:gd name="T83" fmla="*/ 7 h 15"/>
                  <a:gd name="T84" fmla="*/ 2 w 27"/>
                  <a:gd name="T85" fmla="*/ 7 h 15"/>
                  <a:gd name="T86" fmla="*/ 3 w 27"/>
                  <a:gd name="T87" fmla="*/ 7 h 15"/>
                  <a:gd name="T88" fmla="*/ 4 w 27"/>
                  <a:gd name="T89" fmla="*/ 7 h 15"/>
                  <a:gd name="T90" fmla="*/ 5 w 27"/>
                  <a:gd name="T91" fmla="*/ 7 h 15"/>
                  <a:gd name="T92" fmla="*/ 6 w 27"/>
                  <a:gd name="T93" fmla="*/ 7 h 15"/>
                  <a:gd name="T94" fmla="*/ 7 w 27"/>
                  <a:gd name="T95" fmla="*/ 7 h 15"/>
                  <a:gd name="T96" fmla="*/ 8 w 27"/>
                  <a:gd name="T97" fmla="*/ 7 h 15"/>
                  <a:gd name="T98" fmla="*/ 9 w 27"/>
                  <a:gd name="T99" fmla="*/ 7 h 15"/>
                  <a:gd name="T100" fmla="*/ 10 w 27"/>
                  <a:gd name="T101" fmla="*/ 7 h 15"/>
                  <a:gd name="T102" fmla="*/ 11 w 27"/>
                  <a:gd name="T103" fmla="*/ 6 h 15"/>
                  <a:gd name="T104" fmla="*/ 12 w 27"/>
                  <a:gd name="T105" fmla="*/ 5 h 15"/>
                  <a:gd name="T106" fmla="*/ 12 w 27"/>
                  <a:gd name="T107" fmla="*/ 4 h 15"/>
                  <a:gd name="T108" fmla="*/ 12 w 27"/>
                  <a:gd name="T109" fmla="*/ 3 h 15"/>
                  <a:gd name="T110" fmla="*/ 11 w 27"/>
                  <a:gd name="T111" fmla="*/ 1 h 15"/>
                  <a:gd name="T112" fmla="*/ 11 w 27"/>
                  <a:gd name="T113" fmla="*/ 0 h 1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7" h="15">
                    <a:moveTo>
                      <a:pt x="11" y="0"/>
                    </a:moveTo>
                    <a:lnTo>
                      <a:pt x="13" y="0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20" y="3"/>
                    </a:lnTo>
                    <a:lnTo>
                      <a:pt x="21" y="3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5" y="14"/>
                    </a:lnTo>
                    <a:lnTo>
                      <a:pt x="24" y="14"/>
                    </a:lnTo>
                    <a:lnTo>
                      <a:pt x="23" y="15"/>
                    </a:lnTo>
                    <a:lnTo>
                      <a:pt x="22" y="15"/>
                    </a:lnTo>
                    <a:lnTo>
                      <a:pt x="21" y="15"/>
                    </a:lnTo>
                    <a:lnTo>
                      <a:pt x="20" y="15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0" name="Freeform 514">
                <a:extLst>
                  <a:ext uri="{FF2B5EF4-FFF2-40B4-BE49-F238E27FC236}">
                    <a16:creationId xmlns:a16="http://schemas.microsoft.com/office/drawing/2014/main" id="{F26A59BD-6127-4CF9-8F3E-A3108F7916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1" y="2758"/>
                <a:ext cx="4" cy="6"/>
              </a:xfrm>
              <a:custGeom>
                <a:avLst/>
                <a:gdLst>
                  <a:gd name="T0" fmla="*/ 1 w 4"/>
                  <a:gd name="T1" fmla="*/ 1 h 6"/>
                  <a:gd name="T2" fmla="*/ 2 w 4"/>
                  <a:gd name="T3" fmla="*/ 0 h 6"/>
                  <a:gd name="T4" fmla="*/ 3 w 4"/>
                  <a:gd name="T5" fmla="*/ 1 h 6"/>
                  <a:gd name="T6" fmla="*/ 4 w 4"/>
                  <a:gd name="T7" fmla="*/ 1 h 6"/>
                  <a:gd name="T8" fmla="*/ 4 w 4"/>
                  <a:gd name="T9" fmla="*/ 1 h 6"/>
                  <a:gd name="T10" fmla="*/ 4 w 4"/>
                  <a:gd name="T11" fmla="*/ 2 h 6"/>
                  <a:gd name="T12" fmla="*/ 4 w 4"/>
                  <a:gd name="T13" fmla="*/ 3 h 6"/>
                  <a:gd name="T14" fmla="*/ 4 w 4"/>
                  <a:gd name="T15" fmla="*/ 4 h 6"/>
                  <a:gd name="T16" fmla="*/ 4 w 4"/>
                  <a:gd name="T17" fmla="*/ 5 h 6"/>
                  <a:gd name="T18" fmla="*/ 4 w 4"/>
                  <a:gd name="T19" fmla="*/ 6 h 6"/>
                  <a:gd name="T20" fmla="*/ 3 w 4"/>
                  <a:gd name="T21" fmla="*/ 6 h 6"/>
                  <a:gd name="T22" fmla="*/ 2 w 4"/>
                  <a:gd name="T23" fmla="*/ 6 h 6"/>
                  <a:gd name="T24" fmla="*/ 2 w 4"/>
                  <a:gd name="T25" fmla="*/ 6 h 6"/>
                  <a:gd name="T26" fmla="*/ 1 w 4"/>
                  <a:gd name="T27" fmla="*/ 5 h 6"/>
                  <a:gd name="T28" fmla="*/ 0 w 4"/>
                  <a:gd name="T29" fmla="*/ 5 h 6"/>
                  <a:gd name="T30" fmla="*/ 0 w 4"/>
                  <a:gd name="T31" fmla="*/ 4 h 6"/>
                  <a:gd name="T32" fmla="*/ 0 w 4"/>
                  <a:gd name="T33" fmla="*/ 3 h 6"/>
                  <a:gd name="T34" fmla="*/ 0 w 4"/>
                  <a:gd name="T35" fmla="*/ 2 h 6"/>
                  <a:gd name="T36" fmla="*/ 0 w 4"/>
                  <a:gd name="T37" fmla="*/ 1 h 6"/>
                  <a:gd name="T38" fmla="*/ 1 w 4"/>
                  <a:gd name="T39" fmla="*/ 1 h 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" h="6">
                    <a:moveTo>
                      <a:pt x="1" y="1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D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1" name="Freeform 515">
                <a:extLst>
                  <a:ext uri="{FF2B5EF4-FFF2-40B4-BE49-F238E27FC236}">
                    <a16:creationId xmlns:a16="http://schemas.microsoft.com/office/drawing/2014/main" id="{9DD65E98-6E51-49FE-A5F3-54FE18262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275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0 w 11"/>
                  <a:gd name="T3" fmla="*/ 10 h 11"/>
                  <a:gd name="T4" fmla="*/ 0 w 11"/>
                  <a:gd name="T5" fmla="*/ 9 h 11"/>
                  <a:gd name="T6" fmla="*/ 0 w 11"/>
                  <a:gd name="T7" fmla="*/ 8 h 11"/>
                  <a:gd name="T8" fmla="*/ 1 w 11"/>
                  <a:gd name="T9" fmla="*/ 8 h 11"/>
                  <a:gd name="T10" fmla="*/ 1 w 11"/>
                  <a:gd name="T11" fmla="*/ 7 h 11"/>
                  <a:gd name="T12" fmla="*/ 2 w 11"/>
                  <a:gd name="T13" fmla="*/ 7 h 11"/>
                  <a:gd name="T14" fmla="*/ 3 w 11"/>
                  <a:gd name="T15" fmla="*/ 7 h 11"/>
                  <a:gd name="T16" fmla="*/ 3 w 11"/>
                  <a:gd name="T17" fmla="*/ 7 h 11"/>
                  <a:gd name="T18" fmla="*/ 4 w 11"/>
                  <a:gd name="T19" fmla="*/ 7 h 11"/>
                  <a:gd name="T20" fmla="*/ 5 w 11"/>
                  <a:gd name="T21" fmla="*/ 7 h 11"/>
                  <a:gd name="T22" fmla="*/ 6 w 11"/>
                  <a:gd name="T23" fmla="*/ 6 h 11"/>
                  <a:gd name="T24" fmla="*/ 7 w 11"/>
                  <a:gd name="T25" fmla="*/ 6 h 11"/>
                  <a:gd name="T26" fmla="*/ 8 w 11"/>
                  <a:gd name="T27" fmla="*/ 5 h 11"/>
                  <a:gd name="T28" fmla="*/ 8 w 11"/>
                  <a:gd name="T29" fmla="*/ 4 h 11"/>
                  <a:gd name="T30" fmla="*/ 8 w 11"/>
                  <a:gd name="T31" fmla="*/ 4 h 11"/>
                  <a:gd name="T32" fmla="*/ 8 w 11"/>
                  <a:gd name="T33" fmla="*/ 3 h 11"/>
                  <a:gd name="T34" fmla="*/ 7 w 11"/>
                  <a:gd name="T35" fmla="*/ 1 h 11"/>
                  <a:gd name="T36" fmla="*/ 7 w 11"/>
                  <a:gd name="T37" fmla="*/ 0 h 11"/>
                  <a:gd name="T38" fmla="*/ 8 w 11"/>
                  <a:gd name="T39" fmla="*/ 1 h 11"/>
                  <a:gd name="T40" fmla="*/ 8 w 11"/>
                  <a:gd name="T41" fmla="*/ 2 h 11"/>
                  <a:gd name="T42" fmla="*/ 8 w 11"/>
                  <a:gd name="T43" fmla="*/ 3 h 11"/>
                  <a:gd name="T44" fmla="*/ 9 w 11"/>
                  <a:gd name="T45" fmla="*/ 4 h 11"/>
                  <a:gd name="T46" fmla="*/ 9 w 11"/>
                  <a:gd name="T47" fmla="*/ 5 h 11"/>
                  <a:gd name="T48" fmla="*/ 11 w 11"/>
                  <a:gd name="T49" fmla="*/ 6 h 11"/>
                  <a:gd name="T50" fmla="*/ 10 w 11"/>
                  <a:gd name="T51" fmla="*/ 6 h 11"/>
                  <a:gd name="T52" fmla="*/ 9 w 11"/>
                  <a:gd name="T53" fmla="*/ 6 h 11"/>
                  <a:gd name="T54" fmla="*/ 8 w 11"/>
                  <a:gd name="T55" fmla="*/ 6 h 11"/>
                  <a:gd name="T56" fmla="*/ 7 w 11"/>
                  <a:gd name="T57" fmla="*/ 7 h 11"/>
                  <a:gd name="T58" fmla="*/ 7 w 11"/>
                  <a:gd name="T59" fmla="*/ 7 h 11"/>
                  <a:gd name="T60" fmla="*/ 7 w 11"/>
                  <a:gd name="T61" fmla="*/ 7 h 11"/>
                  <a:gd name="T62" fmla="*/ 8 w 11"/>
                  <a:gd name="T63" fmla="*/ 8 h 11"/>
                  <a:gd name="T64" fmla="*/ 8 w 11"/>
                  <a:gd name="T65" fmla="*/ 9 h 11"/>
                  <a:gd name="T66" fmla="*/ 8 w 11"/>
                  <a:gd name="T67" fmla="*/ 8 h 11"/>
                  <a:gd name="T68" fmla="*/ 7 w 11"/>
                  <a:gd name="T69" fmla="*/ 8 h 11"/>
                  <a:gd name="T70" fmla="*/ 7 w 11"/>
                  <a:gd name="T71" fmla="*/ 7 h 11"/>
                  <a:gd name="T72" fmla="*/ 6 w 11"/>
                  <a:gd name="T73" fmla="*/ 7 h 11"/>
                  <a:gd name="T74" fmla="*/ 5 w 11"/>
                  <a:gd name="T75" fmla="*/ 7 h 11"/>
                  <a:gd name="T76" fmla="*/ 5 w 11"/>
                  <a:gd name="T77" fmla="*/ 8 h 11"/>
                  <a:gd name="T78" fmla="*/ 4 w 11"/>
                  <a:gd name="T79" fmla="*/ 8 h 11"/>
                  <a:gd name="T80" fmla="*/ 3 w 11"/>
                  <a:gd name="T81" fmla="*/ 8 h 11"/>
                  <a:gd name="T82" fmla="*/ 3 w 11"/>
                  <a:gd name="T83" fmla="*/ 8 h 11"/>
                  <a:gd name="T84" fmla="*/ 2 w 11"/>
                  <a:gd name="T85" fmla="*/ 8 h 11"/>
                  <a:gd name="T86" fmla="*/ 1 w 11"/>
                  <a:gd name="T87" fmla="*/ 8 h 11"/>
                  <a:gd name="T88" fmla="*/ 1 w 11"/>
                  <a:gd name="T89" fmla="*/ 9 h 11"/>
                  <a:gd name="T90" fmla="*/ 0 w 11"/>
                  <a:gd name="T91" fmla="*/ 10 h 11"/>
                  <a:gd name="T92" fmla="*/ 0 w 11"/>
                  <a:gd name="T93" fmla="*/ 10 h 11"/>
                  <a:gd name="T94" fmla="*/ 0 w 11"/>
                  <a:gd name="T95" fmla="*/ 11 h 1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2" name="Freeform 516">
                <a:extLst>
                  <a:ext uri="{FF2B5EF4-FFF2-40B4-BE49-F238E27FC236}">
                    <a16:creationId xmlns:a16="http://schemas.microsoft.com/office/drawing/2014/main" id="{293414B0-A5EA-48B7-A37B-9A29943A12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9" y="2762"/>
                <a:ext cx="11" cy="3"/>
              </a:xfrm>
              <a:custGeom>
                <a:avLst/>
                <a:gdLst>
                  <a:gd name="T0" fmla="*/ 0 w 11"/>
                  <a:gd name="T1" fmla="*/ 1 h 3"/>
                  <a:gd name="T2" fmla="*/ 0 w 11"/>
                  <a:gd name="T3" fmla="*/ 2 h 3"/>
                  <a:gd name="T4" fmla="*/ 0 w 11"/>
                  <a:gd name="T5" fmla="*/ 2 h 3"/>
                  <a:gd name="T6" fmla="*/ 0 w 11"/>
                  <a:gd name="T7" fmla="*/ 3 h 3"/>
                  <a:gd name="T8" fmla="*/ 1 w 11"/>
                  <a:gd name="T9" fmla="*/ 3 h 3"/>
                  <a:gd name="T10" fmla="*/ 2 w 11"/>
                  <a:gd name="T11" fmla="*/ 3 h 3"/>
                  <a:gd name="T12" fmla="*/ 3 w 11"/>
                  <a:gd name="T13" fmla="*/ 3 h 3"/>
                  <a:gd name="T14" fmla="*/ 3 w 11"/>
                  <a:gd name="T15" fmla="*/ 3 h 3"/>
                  <a:gd name="T16" fmla="*/ 4 w 11"/>
                  <a:gd name="T17" fmla="*/ 3 h 3"/>
                  <a:gd name="T18" fmla="*/ 5 w 11"/>
                  <a:gd name="T19" fmla="*/ 3 h 3"/>
                  <a:gd name="T20" fmla="*/ 6 w 11"/>
                  <a:gd name="T21" fmla="*/ 3 h 3"/>
                  <a:gd name="T22" fmla="*/ 7 w 11"/>
                  <a:gd name="T23" fmla="*/ 3 h 3"/>
                  <a:gd name="T24" fmla="*/ 8 w 11"/>
                  <a:gd name="T25" fmla="*/ 3 h 3"/>
                  <a:gd name="T26" fmla="*/ 9 w 11"/>
                  <a:gd name="T27" fmla="*/ 3 h 3"/>
                  <a:gd name="T28" fmla="*/ 10 w 11"/>
                  <a:gd name="T29" fmla="*/ 3 h 3"/>
                  <a:gd name="T30" fmla="*/ 11 w 11"/>
                  <a:gd name="T31" fmla="*/ 3 h 3"/>
                  <a:gd name="T32" fmla="*/ 10 w 11"/>
                  <a:gd name="T33" fmla="*/ 3 h 3"/>
                  <a:gd name="T34" fmla="*/ 9 w 11"/>
                  <a:gd name="T35" fmla="*/ 3 h 3"/>
                  <a:gd name="T36" fmla="*/ 9 w 11"/>
                  <a:gd name="T37" fmla="*/ 3 h 3"/>
                  <a:gd name="T38" fmla="*/ 8 w 11"/>
                  <a:gd name="T39" fmla="*/ 2 h 3"/>
                  <a:gd name="T40" fmla="*/ 7 w 11"/>
                  <a:gd name="T41" fmla="*/ 2 h 3"/>
                  <a:gd name="T42" fmla="*/ 7 w 11"/>
                  <a:gd name="T43" fmla="*/ 2 h 3"/>
                  <a:gd name="T44" fmla="*/ 6 w 11"/>
                  <a:gd name="T45" fmla="*/ 1 h 3"/>
                  <a:gd name="T46" fmla="*/ 6 w 11"/>
                  <a:gd name="T47" fmla="*/ 1 h 3"/>
                  <a:gd name="T48" fmla="*/ 5 w 11"/>
                  <a:gd name="T49" fmla="*/ 1 h 3"/>
                  <a:gd name="T50" fmla="*/ 4 w 11"/>
                  <a:gd name="T51" fmla="*/ 2 h 3"/>
                  <a:gd name="T52" fmla="*/ 4 w 11"/>
                  <a:gd name="T53" fmla="*/ 1 h 3"/>
                  <a:gd name="T54" fmla="*/ 4 w 11"/>
                  <a:gd name="T55" fmla="*/ 1 h 3"/>
                  <a:gd name="T56" fmla="*/ 4 w 11"/>
                  <a:gd name="T57" fmla="*/ 0 h 3"/>
                  <a:gd name="T58" fmla="*/ 4 w 11"/>
                  <a:gd name="T59" fmla="*/ 0 h 3"/>
                  <a:gd name="T60" fmla="*/ 4 w 11"/>
                  <a:gd name="T61" fmla="*/ 0 h 3"/>
                  <a:gd name="T62" fmla="*/ 3 w 11"/>
                  <a:gd name="T63" fmla="*/ 1 h 3"/>
                  <a:gd name="T64" fmla="*/ 3 w 11"/>
                  <a:gd name="T65" fmla="*/ 2 h 3"/>
                  <a:gd name="T66" fmla="*/ 2 w 11"/>
                  <a:gd name="T67" fmla="*/ 2 h 3"/>
                  <a:gd name="T68" fmla="*/ 2 w 11"/>
                  <a:gd name="T69" fmla="*/ 2 h 3"/>
                  <a:gd name="T70" fmla="*/ 1 w 11"/>
                  <a:gd name="T71" fmla="*/ 2 h 3"/>
                  <a:gd name="T72" fmla="*/ 0 w 11"/>
                  <a:gd name="T73" fmla="*/ 2 h 3"/>
                  <a:gd name="T74" fmla="*/ 0 w 11"/>
                  <a:gd name="T75" fmla="*/ 2 h 3"/>
                  <a:gd name="T76" fmla="*/ 0 w 11"/>
                  <a:gd name="T77" fmla="*/ 1 h 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1" h="3">
                    <a:moveTo>
                      <a:pt x="0" y="1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0" y="3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3" name="Freeform 517">
                <a:extLst>
                  <a:ext uri="{FF2B5EF4-FFF2-40B4-BE49-F238E27FC236}">
                    <a16:creationId xmlns:a16="http://schemas.microsoft.com/office/drawing/2014/main" id="{08C1CA87-B022-490C-9ED9-032CE8DE1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4" y="2752"/>
                <a:ext cx="14" cy="12"/>
              </a:xfrm>
              <a:custGeom>
                <a:avLst/>
                <a:gdLst>
                  <a:gd name="T0" fmla="*/ 0 w 14"/>
                  <a:gd name="T1" fmla="*/ 0 h 12"/>
                  <a:gd name="T2" fmla="*/ 1 w 14"/>
                  <a:gd name="T3" fmla="*/ 0 h 12"/>
                  <a:gd name="T4" fmla="*/ 2 w 14"/>
                  <a:gd name="T5" fmla="*/ 1 h 12"/>
                  <a:gd name="T6" fmla="*/ 3 w 14"/>
                  <a:gd name="T7" fmla="*/ 2 h 12"/>
                  <a:gd name="T8" fmla="*/ 4 w 14"/>
                  <a:gd name="T9" fmla="*/ 2 h 12"/>
                  <a:gd name="T10" fmla="*/ 5 w 14"/>
                  <a:gd name="T11" fmla="*/ 2 h 12"/>
                  <a:gd name="T12" fmla="*/ 7 w 14"/>
                  <a:gd name="T13" fmla="*/ 2 h 12"/>
                  <a:gd name="T14" fmla="*/ 8 w 14"/>
                  <a:gd name="T15" fmla="*/ 3 h 12"/>
                  <a:gd name="T16" fmla="*/ 12 w 14"/>
                  <a:gd name="T17" fmla="*/ 9 h 12"/>
                  <a:gd name="T18" fmla="*/ 14 w 14"/>
                  <a:gd name="T19" fmla="*/ 12 h 12"/>
                  <a:gd name="T20" fmla="*/ 13 w 14"/>
                  <a:gd name="T21" fmla="*/ 12 h 12"/>
                  <a:gd name="T22" fmla="*/ 12 w 14"/>
                  <a:gd name="T23" fmla="*/ 11 h 12"/>
                  <a:gd name="T24" fmla="*/ 11 w 14"/>
                  <a:gd name="T25" fmla="*/ 10 h 12"/>
                  <a:gd name="T26" fmla="*/ 10 w 14"/>
                  <a:gd name="T27" fmla="*/ 9 h 12"/>
                  <a:gd name="T28" fmla="*/ 10 w 14"/>
                  <a:gd name="T29" fmla="*/ 7 h 12"/>
                  <a:gd name="T30" fmla="*/ 9 w 14"/>
                  <a:gd name="T31" fmla="*/ 6 h 12"/>
                  <a:gd name="T32" fmla="*/ 8 w 14"/>
                  <a:gd name="T33" fmla="*/ 5 h 12"/>
                  <a:gd name="T34" fmla="*/ 8 w 14"/>
                  <a:gd name="T35" fmla="*/ 4 h 12"/>
                  <a:gd name="T36" fmla="*/ 7 w 14"/>
                  <a:gd name="T37" fmla="*/ 3 h 12"/>
                  <a:gd name="T38" fmla="*/ 6 w 14"/>
                  <a:gd name="T39" fmla="*/ 3 h 12"/>
                  <a:gd name="T40" fmla="*/ 6 w 14"/>
                  <a:gd name="T41" fmla="*/ 3 h 12"/>
                  <a:gd name="T42" fmla="*/ 5 w 14"/>
                  <a:gd name="T43" fmla="*/ 4 h 12"/>
                  <a:gd name="T44" fmla="*/ 5 w 14"/>
                  <a:gd name="T45" fmla="*/ 5 h 12"/>
                  <a:gd name="T46" fmla="*/ 4 w 14"/>
                  <a:gd name="T47" fmla="*/ 4 h 12"/>
                  <a:gd name="T48" fmla="*/ 3 w 14"/>
                  <a:gd name="T49" fmla="*/ 4 h 12"/>
                  <a:gd name="T50" fmla="*/ 3 w 14"/>
                  <a:gd name="T51" fmla="*/ 3 h 12"/>
                  <a:gd name="T52" fmla="*/ 2 w 14"/>
                  <a:gd name="T53" fmla="*/ 2 h 12"/>
                  <a:gd name="T54" fmla="*/ 1 w 14"/>
                  <a:gd name="T55" fmla="*/ 1 h 12"/>
                  <a:gd name="T56" fmla="*/ 0 w 14"/>
                  <a:gd name="T57" fmla="*/ 0 h 1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4" h="12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2" y="9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10" y="7"/>
                    </a:lnTo>
                    <a:lnTo>
                      <a:pt x="9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4" name="Freeform 518">
                <a:extLst>
                  <a:ext uri="{FF2B5EF4-FFF2-40B4-BE49-F238E27FC236}">
                    <a16:creationId xmlns:a16="http://schemas.microsoft.com/office/drawing/2014/main" id="{8B5514CD-38C1-4C5A-8AE2-829D0FFB38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0" y="2714"/>
                <a:ext cx="173" cy="95"/>
              </a:xfrm>
              <a:custGeom>
                <a:avLst/>
                <a:gdLst>
                  <a:gd name="T0" fmla="*/ 2 w 173"/>
                  <a:gd name="T1" fmla="*/ 42 h 95"/>
                  <a:gd name="T2" fmla="*/ 4 w 173"/>
                  <a:gd name="T3" fmla="*/ 44 h 95"/>
                  <a:gd name="T4" fmla="*/ 6 w 173"/>
                  <a:gd name="T5" fmla="*/ 48 h 95"/>
                  <a:gd name="T6" fmla="*/ 7 w 173"/>
                  <a:gd name="T7" fmla="*/ 50 h 95"/>
                  <a:gd name="T8" fmla="*/ 24 w 173"/>
                  <a:gd name="T9" fmla="*/ 51 h 95"/>
                  <a:gd name="T10" fmla="*/ 53 w 173"/>
                  <a:gd name="T11" fmla="*/ 58 h 95"/>
                  <a:gd name="T12" fmla="*/ 68 w 173"/>
                  <a:gd name="T13" fmla="*/ 63 h 95"/>
                  <a:gd name="T14" fmla="*/ 70 w 173"/>
                  <a:gd name="T15" fmla="*/ 67 h 95"/>
                  <a:gd name="T16" fmla="*/ 72 w 173"/>
                  <a:gd name="T17" fmla="*/ 72 h 95"/>
                  <a:gd name="T18" fmla="*/ 74 w 173"/>
                  <a:gd name="T19" fmla="*/ 76 h 95"/>
                  <a:gd name="T20" fmla="*/ 75 w 173"/>
                  <a:gd name="T21" fmla="*/ 82 h 95"/>
                  <a:gd name="T22" fmla="*/ 78 w 173"/>
                  <a:gd name="T23" fmla="*/ 87 h 95"/>
                  <a:gd name="T24" fmla="*/ 79 w 173"/>
                  <a:gd name="T25" fmla="*/ 95 h 95"/>
                  <a:gd name="T26" fmla="*/ 151 w 173"/>
                  <a:gd name="T27" fmla="*/ 44 h 95"/>
                  <a:gd name="T28" fmla="*/ 143 w 173"/>
                  <a:gd name="T29" fmla="*/ 25 h 95"/>
                  <a:gd name="T30" fmla="*/ 140 w 173"/>
                  <a:gd name="T31" fmla="*/ 21 h 95"/>
                  <a:gd name="T32" fmla="*/ 139 w 173"/>
                  <a:gd name="T33" fmla="*/ 19 h 95"/>
                  <a:gd name="T34" fmla="*/ 136 w 173"/>
                  <a:gd name="T35" fmla="*/ 16 h 95"/>
                  <a:gd name="T36" fmla="*/ 134 w 173"/>
                  <a:gd name="T37" fmla="*/ 14 h 95"/>
                  <a:gd name="T38" fmla="*/ 124 w 173"/>
                  <a:gd name="T39" fmla="*/ 10 h 95"/>
                  <a:gd name="T40" fmla="*/ 93 w 173"/>
                  <a:gd name="T41" fmla="*/ 22 h 95"/>
                  <a:gd name="T42" fmla="*/ 74 w 173"/>
                  <a:gd name="T43" fmla="*/ 13 h 95"/>
                  <a:gd name="T44" fmla="*/ 71 w 173"/>
                  <a:gd name="T45" fmla="*/ 14 h 95"/>
                  <a:gd name="T46" fmla="*/ 68 w 173"/>
                  <a:gd name="T47" fmla="*/ 15 h 95"/>
                  <a:gd name="T48" fmla="*/ 66 w 173"/>
                  <a:gd name="T49" fmla="*/ 17 h 95"/>
                  <a:gd name="T50" fmla="*/ 63 w 173"/>
                  <a:gd name="T51" fmla="*/ 17 h 95"/>
                  <a:gd name="T52" fmla="*/ 62 w 173"/>
                  <a:gd name="T53" fmla="*/ 19 h 95"/>
                  <a:gd name="T54" fmla="*/ 60 w 173"/>
                  <a:gd name="T55" fmla="*/ 19 h 95"/>
                  <a:gd name="T56" fmla="*/ 58 w 173"/>
                  <a:gd name="T57" fmla="*/ 20 h 95"/>
                  <a:gd name="T58" fmla="*/ 55 w 173"/>
                  <a:gd name="T59" fmla="*/ 21 h 95"/>
                  <a:gd name="T60" fmla="*/ 52 w 173"/>
                  <a:gd name="T61" fmla="*/ 24 h 95"/>
                  <a:gd name="T62" fmla="*/ 50 w 173"/>
                  <a:gd name="T63" fmla="*/ 25 h 95"/>
                  <a:gd name="T64" fmla="*/ 46 w 173"/>
                  <a:gd name="T65" fmla="*/ 27 h 95"/>
                  <a:gd name="T66" fmla="*/ 44 w 173"/>
                  <a:gd name="T67" fmla="*/ 26 h 95"/>
                  <a:gd name="T68" fmla="*/ 41 w 173"/>
                  <a:gd name="T69" fmla="*/ 27 h 95"/>
                  <a:gd name="T70" fmla="*/ 38 w 173"/>
                  <a:gd name="T71" fmla="*/ 27 h 95"/>
                  <a:gd name="T72" fmla="*/ 36 w 173"/>
                  <a:gd name="T73" fmla="*/ 27 h 95"/>
                  <a:gd name="T74" fmla="*/ 33 w 173"/>
                  <a:gd name="T75" fmla="*/ 28 h 95"/>
                  <a:gd name="T76" fmla="*/ 31 w 173"/>
                  <a:gd name="T77" fmla="*/ 29 h 95"/>
                  <a:gd name="T78" fmla="*/ 29 w 173"/>
                  <a:gd name="T79" fmla="*/ 29 h 95"/>
                  <a:gd name="T80" fmla="*/ 26 w 173"/>
                  <a:gd name="T81" fmla="*/ 29 h 95"/>
                  <a:gd name="T82" fmla="*/ 23 w 173"/>
                  <a:gd name="T83" fmla="*/ 28 h 95"/>
                  <a:gd name="T84" fmla="*/ 20 w 173"/>
                  <a:gd name="T85" fmla="*/ 28 h 95"/>
                  <a:gd name="T86" fmla="*/ 18 w 173"/>
                  <a:gd name="T87" fmla="*/ 30 h 95"/>
                  <a:gd name="T88" fmla="*/ 15 w 173"/>
                  <a:gd name="T89" fmla="*/ 32 h 95"/>
                  <a:gd name="T90" fmla="*/ 12 w 173"/>
                  <a:gd name="T91" fmla="*/ 33 h 95"/>
                  <a:gd name="T92" fmla="*/ 10 w 173"/>
                  <a:gd name="T93" fmla="*/ 34 h 95"/>
                  <a:gd name="T94" fmla="*/ 8 w 173"/>
                  <a:gd name="T95" fmla="*/ 36 h 95"/>
                  <a:gd name="T96" fmla="*/ 7 w 173"/>
                  <a:gd name="T97" fmla="*/ 37 h 95"/>
                  <a:gd name="T98" fmla="*/ 4 w 173"/>
                  <a:gd name="T99" fmla="*/ 38 h 95"/>
                  <a:gd name="T100" fmla="*/ 2 w 173"/>
                  <a:gd name="T101" fmla="*/ 39 h 95"/>
                  <a:gd name="T102" fmla="*/ 0 w 173"/>
                  <a:gd name="T103" fmla="*/ 40 h 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73" h="95">
                    <a:moveTo>
                      <a:pt x="0" y="40"/>
                    </a:moveTo>
                    <a:lnTo>
                      <a:pt x="1" y="41"/>
                    </a:lnTo>
                    <a:lnTo>
                      <a:pt x="2" y="42"/>
                    </a:lnTo>
                    <a:lnTo>
                      <a:pt x="3" y="43"/>
                    </a:lnTo>
                    <a:lnTo>
                      <a:pt x="4" y="44"/>
                    </a:lnTo>
                    <a:lnTo>
                      <a:pt x="5" y="45"/>
                    </a:lnTo>
                    <a:lnTo>
                      <a:pt x="5" y="46"/>
                    </a:lnTo>
                    <a:lnTo>
                      <a:pt x="6" y="48"/>
                    </a:lnTo>
                    <a:lnTo>
                      <a:pt x="7" y="49"/>
                    </a:lnTo>
                    <a:lnTo>
                      <a:pt x="7" y="50"/>
                    </a:lnTo>
                    <a:lnTo>
                      <a:pt x="8" y="51"/>
                    </a:lnTo>
                    <a:lnTo>
                      <a:pt x="13" y="51"/>
                    </a:lnTo>
                    <a:lnTo>
                      <a:pt x="24" y="51"/>
                    </a:lnTo>
                    <a:lnTo>
                      <a:pt x="34" y="51"/>
                    </a:lnTo>
                    <a:lnTo>
                      <a:pt x="46" y="50"/>
                    </a:lnTo>
                    <a:lnTo>
                      <a:pt x="53" y="58"/>
                    </a:lnTo>
                    <a:lnTo>
                      <a:pt x="61" y="58"/>
                    </a:lnTo>
                    <a:lnTo>
                      <a:pt x="67" y="60"/>
                    </a:lnTo>
                    <a:lnTo>
                      <a:pt x="68" y="63"/>
                    </a:lnTo>
                    <a:lnTo>
                      <a:pt x="69" y="64"/>
                    </a:lnTo>
                    <a:lnTo>
                      <a:pt x="69" y="65"/>
                    </a:lnTo>
                    <a:lnTo>
                      <a:pt x="70" y="67"/>
                    </a:lnTo>
                    <a:lnTo>
                      <a:pt x="71" y="68"/>
                    </a:lnTo>
                    <a:lnTo>
                      <a:pt x="71" y="70"/>
                    </a:lnTo>
                    <a:lnTo>
                      <a:pt x="72" y="72"/>
                    </a:lnTo>
                    <a:lnTo>
                      <a:pt x="72" y="73"/>
                    </a:lnTo>
                    <a:lnTo>
                      <a:pt x="73" y="75"/>
                    </a:lnTo>
                    <a:lnTo>
                      <a:pt x="74" y="76"/>
                    </a:lnTo>
                    <a:lnTo>
                      <a:pt x="74" y="78"/>
                    </a:lnTo>
                    <a:lnTo>
                      <a:pt x="75" y="80"/>
                    </a:lnTo>
                    <a:lnTo>
                      <a:pt x="75" y="82"/>
                    </a:lnTo>
                    <a:lnTo>
                      <a:pt x="76" y="83"/>
                    </a:lnTo>
                    <a:lnTo>
                      <a:pt x="77" y="85"/>
                    </a:lnTo>
                    <a:lnTo>
                      <a:pt x="78" y="87"/>
                    </a:lnTo>
                    <a:lnTo>
                      <a:pt x="78" y="89"/>
                    </a:lnTo>
                    <a:lnTo>
                      <a:pt x="79" y="91"/>
                    </a:lnTo>
                    <a:lnTo>
                      <a:pt x="79" y="95"/>
                    </a:lnTo>
                    <a:lnTo>
                      <a:pt x="173" y="95"/>
                    </a:lnTo>
                    <a:lnTo>
                      <a:pt x="167" y="76"/>
                    </a:lnTo>
                    <a:lnTo>
                      <a:pt x="151" y="44"/>
                    </a:lnTo>
                    <a:lnTo>
                      <a:pt x="146" y="30"/>
                    </a:lnTo>
                    <a:lnTo>
                      <a:pt x="144" y="26"/>
                    </a:lnTo>
                    <a:lnTo>
                      <a:pt x="143" y="25"/>
                    </a:lnTo>
                    <a:lnTo>
                      <a:pt x="142" y="24"/>
                    </a:lnTo>
                    <a:lnTo>
                      <a:pt x="141" y="23"/>
                    </a:lnTo>
                    <a:lnTo>
                      <a:pt x="140" y="21"/>
                    </a:lnTo>
                    <a:lnTo>
                      <a:pt x="140" y="20"/>
                    </a:lnTo>
                    <a:lnTo>
                      <a:pt x="139" y="19"/>
                    </a:lnTo>
                    <a:lnTo>
                      <a:pt x="138" y="18"/>
                    </a:lnTo>
                    <a:lnTo>
                      <a:pt x="137" y="17"/>
                    </a:lnTo>
                    <a:lnTo>
                      <a:pt x="136" y="16"/>
                    </a:lnTo>
                    <a:lnTo>
                      <a:pt x="135" y="15"/>
                    </a:lnTo>
                    <a:lnTo>
                      <a:pt x="135" y="14"/>
                    </a:lnTo>
                    <a:lnTo>
                      <a:pt x="134" y="14"/>
                    </a:lnTo>
                    <a:lnTo>
                      <a:pt x="133" y="13"/>
                    </a:lnTo>
                    <a:lnTo>
                      <a:pt x="132" y="13"/>
                    </a:lnTo>
                    <a:lnTo>
                      <a:pt x="124" y="10"/>
                    </a:lnTo>
                    <a:lnTo>
                      <a:pt x="115" y="5"/>
                    </a:lnTo>
                    <a:lnTo>
                      <a:pt x="107" y="0"/>
                    </a:lnTo>
                    <a:lnTo>
                      <a:pt x="93" y="22"/>
                    </a:lnTo>
                    <a:lnTo>
                      <a:pt x="87" y="22"/>
                    </a:lnTo>
                    <a:lnTo>
                      <a:pt x="78" y="13"/>
                    </a:lnTo>
                    <a:lnTo>
                      <a:pt x="74" y="13"/>
                    </a:lnTo>
                    <a:lnTo>
                      <a:pt x="73" y="13"/>
                    </a:lnTo>
                    <a:lnTo>
                      <a:pt x="72" y="13"/>
                    </a:lnTo>
                    <a:lnTo>
                      <a:pt x="71" y="14"/>
                    </a:lnTo>
                    <a:lnTo>
                      <a:pt x="70" y="14"/>
                    </a:lnTo>
                    <a:lnTo>
                      <a:pt x="69" y="15"/>
                    </a:lnTo>
                    <a:lnTo>
                      <a:pt x="68" y="15"/>
                    </a:lnTo>
                    <a:lnTo>
                      <a:pt x="67" y="16"/>
                    </a:lnTo>
                    <a:lnTo>
                      <a:pt x="66" y="17"/>
                    </a:lnTo>
                    <a:lnTo>
                      <a:pt x="65" y="17"/>
                    </a:lnTo>
                    <a:lnTo>
                      <a:pt x="64" y="17"/>
                    </a:lnTo>
                    <a:lnTo>
                      <a:pt x="63" y="17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1" y="19"/>
                    </a:lnTo>
                    <a:lnTo>
                      <a:pt x="60" y="20"/>
                    </a:lnTo>
                    <a:lnTo>
                      <a:pt x="60" y="19"/>
                    </a:lnTo>
                    <a:lnTo>
                      <a:pt x="59" y="19"/>
                    </a:lnTo>
                    <a:lnTo>
                      <a:pt x="59" y="20"/>
                    </a:lnTo>
                    <a:lnTo>
                      <a:pt x="58" y="20"/>
                    </a:lnTo>
                    <a:lnTo>
                      <a:pt x="57" y="21"/>
                    </a:lnTo>
                    <a:lnTo>
                      <a:pt x="56" y="21"/>
                    </a:lnTo>
                    <a:lnTo>
                      <a:pt x="55" y="21"/>
                    </a:lnTo>
                    <a:lnTo>
                      <a:pt x="54" y="22"/>
                    </a:lnTo>
                    <a:lnTo>
                      <a:pt x="53" y="23"/>
                    </a:lnTo>
                    <a:lnTo>
                      <a:pt x="52" y="24"/>
                    </a:lnTo>
                    <a:lnTo>
                      <a:pt x="51" y="24"/>
                    </a:lnTo>
                    <a:lnTo>
                      <a:pt x="50" y="25"/>
                    </a:lnTo>
                    <a:lnTo>
                      <a:pt x="48" y="25"/>
                    </a:lnTo>
                    <a:lnTo>
                      <a:pt x="47" y="26"/>
                    </a:lnTo>
                    <a:lnTo>
                      <a:pt x="46" y="27"/>
                    </a:lnTo>
                    <a:lnTo>
                      <a:pt x="46" y="26"/>
                    </a:lnTo>
                    <a:lnTo>
                      <a:pt x="45" y="26"/>
                    </a:lnTo>
                    <a:lnTo>
                      <a:pt x="44" y="26"/>
                    </a:lnTo>
                    <a:lnTo>
                      <a:pt x="43" y="26"/>
                    </a:lnTo>
                    <a:lnTo>
                      <a:pt x="42" y="27"/>
                    </a:lnTo>
                    <a:lnTo>
                      <a:pt x="41" y="27"/>
                    </a:lnTo>
                    <a:lnTo>
                      <a:pt x="40" y="27"/>
                    </a:lnTo>
                    <a:lnTo>
                      <a:pt x="39" y="27"/>
                    </a:lnTo>
                    <a:lnTo>
                      <a:pt x="38" y="27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2" y="29"/>
                    </a:lnTo>
                    <a:lnTo>
                      <a:pt x="31" y="29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8"/>
                    </a:lnTo>
                    <a:lnTo>
                      <a:pt x="22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20" y="29"/>
                    </a:lnTo>
                    <a:lnTo>
                      <a:pt x="19" y="29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1"/>
                    </a:lnTo>
                    <a:lnTo>
                      <a:pt x="15" y="32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2" y="33"/>
                    </a:lnTo>
                    <a:lnTo>
                      <a:pt x="11" y="33"/>
                    </a:lnTo>
                    <a:lnTo>
                      <a:pt x="11" y="34"/>
                    </a:lnTo>
                    <a:lnTo>
                      <a:pt x="10" y="34"/>
                    </a:lnTo>
                    <a:lnTo>
                      <a:pt x="9" y="35"/>
                    </a:lnTo>
                    <a:lnTo>
                      <a:pt x="9" y="36"/>
                    </a:lnTo>
                    <a:lnTo>
                      <a:pt x="8" y="36"/>
                    </a:lnTo>
                    <a:lnTo>
                      <a:pt x="8" y="37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5" y="38"/>
                    </a:lnTo>
                    <a:lnTo>
                      <a:pt x="4" y="38"/>
                    </a:lnTo>
                    <a:lnTo>
                      <a:pt x="3" y="38"/>
                    </a:lnTo>
                    <a:lnTo>
                      <a:pt x="2" y="39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5" name="Freeform 519">
                <a:extLst>
                  <a:ext uri="{FF2B5EF4-FFF2-40B4-BE49-F238E27FC236}">
                    <a16:creationId xmlns:a16="http://schemas.microsoft.com/office/drawing/2014/main" id="{4733BE68-B318-4385-98ED-B32DD2CEDB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7" y="2743"/>
                <a:ext cx="60" cy="31"/>
              </a:xfrm>
              <a:custGeom>
                <a:avLst/>
                <a:gdLst>
                  <a:gd name="T0" fmla="*/ 1 w 60"/>
                  <a:gd name="T1" fmla="*/ 19 h 31"/>
                  <a:gd name="T2" fmla="*/ 1 w 60"/>
                  <a:gd name="T3" fmla="*/ 15 h 31"/>
                  <a:gd name="T4" fmla="*/ 1 w 60"/>
                  <a:gd name="T5" fmla="*/ 12 h 31"/>
                  <a:gd name="T6" fmla="*/ 5 w 60"/>
                  <a:gd name="T7" fmla="*/ 11 h 31"/>
                  <a:gd name="T8" fmla="*/ 8 w 60"/>
                  <a:gd name="T9" fmla="*/ 11 h 31"/>
                  <a:gd name="T10" fmla="*/ 9 w 60"/>
                  <a:gd name="T11" fmla="*/ 11 h 31"/>
                  <a:gd name="T12" fmla="*/ 11 w 60"/>
                  <a:gd name="T13" fmla="*/ 11 h 31"/>
                  <a:gd name="T14" fmla="*/ 11 w 60"/>
                  <a:gd name="T15" fmla="*/ 10 h 31"/>
                  <a:gd name="T16" fmla="*/ 13 w 60"/>
                  <a:gd name="T17" fmla="*/ 9 h 31"/>
                  <a:gd name="T18" fmla="*/ 15 w 60"/>
                  <a:gd name="T19" fmla="*/ 11 h 31"/>
                  <a:gd name="T20" fmla="*/ 15 w 60"/>
                  <a:gd name="T21" fmla="*/ 9 h 31"/>
                  <a:gd name="T22" fmla="*/ 16 w 60"/>
                  <a:gd name="T23" fmla="*/ 5 h 31"/>
                  <a:gd name="T24" fmla="*/ 18 w 60"/>
                  <a:gd name="T25" fmla="*/ 9 h 31"/>
                  <a:gd name="T26" fmla="*/ 20 w 60"/>
                  <a:gd name="T27" fmla="*/ 12 h 31"/>
                  <a:gd name="T28" fmla="*/ 20 w 60"/>
                  <a:gd name="T29" fmla="*/ 11 h 31"/>
                  <a:gd name="T30" fmla="*/ 23 w 60"/>
                  <a:gd name="T31" fmla="*/ 11 h 31"/>
                  <a:gd name="T32" fmla="*/ 22 w 60"/>
                  <a:gd name="T33" fmla="*/ 7 h 31"/>
                  <a:gd name="T34" fmla="*/ 22 w 60"/>
                  <a:gd name="T35" fmla="*/ 4 h 31"/>
                  <a:gd name="T36" fmla="*/ 24 w 60"/>
                  <a:gd name="T37" fmla="*/ 6 h 31"/>
                  <a:gd name="T38" fmla="*/ 25 w 60"/>
                  <a:gd name="T39" fmla="*/ 6 h 31"/>
                  <a:gd name="T40" fmla="*/ 26 w 60"/>
                  <a:gd name="T41" fmla="*/ 6 h 31"/>
                  <a:gd name="T42" fmla="*/ 28 w 60"/>
                  <a:gd name="T43" fmla="*/ 6 h 31"/>
                  <a:gd name="T44" fmla="*/ 28 w 60"/>
                  <a:gd name="T45" fmla="*/ 2 h 31"/>
                  <a:gd name="T46" fmla="*/ 29 w 60"/>
                  <a:gd name="T47" fmla="*/ 7 h 31"/>
                  <a:gd name="T48" fmla="*/ 30 w 60"/>
                  <a:gd name="T49" fmla="*/ 12 h 31"/>
                  <a:gd name="T50" fmla="*/ 32 w 60"/>
                  <a:gd name="T51" fmla="*/ 17 h 31"/>
                  <a:gd name="T52" fmla="*/ 33 w 60"/>
                  <a:gd name="T53" fmla="*/ 17 h 31"/>
                  <a:gd name="T54" fmla="*/ 34 w 60"/>
                  <a:gd name="T55" fmla="*/ 17 h 31"/>
                  <a:gd name="T56" fmla="*/ 32 w 60"/>
                  <a:gd name="T57" fmla="*/ 12 h 31"/>
                  <a:gd name="T58" fmla="*/ 35 w 60"/>
                  <a:gd name="T59" fmla="*/ 15 h 31"/>
                  <a:gd name="T60" fmla="*/ 36 w 60"/>
                  <a:gd name="T61" fmla="*/ 19 h 31"/>
                  <a:gd name="T62" fmla="*/ 38 w 60"/>
                  <a:gd name="T63" fmla="*/ 20 h 31"/>
                  <a:gd name="T64" fmla="*/ 40 w 60"/>
                  <a:gd name="T65" fmla="*/ 20 h 31"/>
                  <a:gd name="T66" fmla="*/ 42 w 60"/>
                  <a:gd name="T67" fmla="*/ 16 h 31"/>
                  <a:gd name="T68" fmla="*/ 43 w 60"/>
                  <a:gd name="T69" fmla="*/ 18 h 31"/>
                  <a:gd name="T70" fmla="*/ 44 w 60"/>
                  <a:gd name="T71" fmla="*/ 20 h 31"/>
                  <a:gd name="T72" fmla="*/ 47 w 60"/>
                  <a:gd name="T73" fmla="*/ 16 h 31"/>
                  <a:gd name="T74" fmla="*/ 47 w 60"/>
                  <a:gd name="T75" fmla="*/ 9 h 31"/>
                  <a:gd name="T76" fmla="*/ 47 w 60"/>
                  <a:gd name="T77" fmla="*/ 0 h 31"/>
                  <a:gd name="T78" fmla="*/ 49 w 60"/>
                  <a:gd name="T79" fmla="*/ 6 h 31"/>
                  <a:gd name="T80" fmla="*/ 51 w 60"/>
                  <a:gd name="T81" fmla="*/ 13 h 31"/>
                  <a:gd name="T82" fmla="*/ 52 w 60"/>
                  <a:gd name="T83" fmla="*/ 18 h 31"/>
                  <a:gd name="T84" fmla="*/ 53 w 60"/>
                  <a:gd name="T85" fmla="*/ 21 h 31"/>
                  <a:gd name="T86" fmla="*/ 51 w 60"/>
                  <a:gd name="T87" fmla="*/ 25 h 31"/>
                  <a:gd name="T88" fmla="*/ 53 w 60"/>
                  <a:gd name="T89" fmla="*/ 23 h 31"/>
                  <a:gd name="T90" fmla="*/ 55 w 60"/>
                  <a:gd name="T91" fmla="*/ 21 h 31"/>
                  <a:gd name="T92" fmla="*/ 56 w 60"/>
                  <a:gd name="T93" fmla="*/ 25 h 31"/>
                  <a:gd name="T94" fmla="*/ 57 w 60"/>
                  <a:gd name="T95" fmla="*/ 27 h 31"/>
                  <a:gd name="T96" fmla="*/ 57 w 60"/>
                  <a:gd name="T97" fmla="*/ 23 h 31"/>
                  <a:gd name="T98" fmla="*/ 59 w 60"/>
                  <a:gd name="T99" fmla="*/ 28 h 31"/>
                  <a:gd name="T100" fmla="*/ 59 w 60"/>
                  <a:gd name="T101" fmla="*/ 31 h 31"/>
                  <a:gd name="T102" fmla="*/ 43 w 60"/>
                  <a:gd name="T103" fmla="*/ 27 h 3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0" h="31">
                    <a:moveTo>
                      <a:pt x="0" y="22"/>
                    </a:move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2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8" y="11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1" y="11"/>
                    </a:lnTo>
                    <a:lnTo>
                      <a:pt x="10" y="9"/>
                    </a:lnTo>
                    <a:lnTo>
                      <a:pt x="11" y="10"/>
                    </a:lnTo>
                    <a:lnTo>
                      <a:pt x="12" y="9"/>
                    </a:lnTo>
                    <a:lnTo>
                      <a:pt x="13" y="9"/>
                    </a:lnTo>
                    <a:lnTo>
                      <a:pt x="13" y="10"/>
                    </a:lnTo>
                    <a:lnTo>
                      <a:pt x="14" y="10"/>
                    </a:lnTo>
                    <a:lnTo>
                      <a:pt x="15" y="11"/>
                    </a:lnTo>
                    <a:lnTo>
                      <a:pt x="16" y="11"/>
                    </a:lnTo>
                    <a:lnTo>
                      <a:pt x="15" y="9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8" y="9"/>
                    </a:lnTo>
                    <a:lnTo>
                      <a:pt x="18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20" y="12"/>
                    </a:lnTo>
                    <a:lnTo>
                      <a:pt x="21" y="12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3" y="10"/>
                    </a:lnTo>
                    <a:lnTo>
                      <a:pt x="23" y="9"/>
                    </a:lnTo>
                    <a:lnTo>
                      <a:pt x="22" y="8"/>
                    </a:lnTo>
                    <a:lnTo>
                      <a:pt x="22" y="7"/>
                    </a:lnTo>
                    <a:lnTo>
                      <a:pt x="22" y="5"/>
                    </a:lnTo>
                    <a:lnTo>
                      <a:pt x="22" y="4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3" y="4"/>
                    </a:lnTo>
                    <a:lnTo>
                      <a:pt x="23" y="5"/>
                    </a:lnTo>
                    <a:lnTo>
                      <a:pt x="24" y="6"/>
                    </a:lnTo>
                    <a:lnTo>
                      <a:pt x="25" y="7"/>
                    </a:lnTo>
                    <a:lnTo>
                      <a:pt x="26" y="7"/>
                    </a:lnTo>
                    <a:lnTo>
                      <a:pt x="25" y="6"/>
                    </a:lnTo>
                    <a:lnTo>
                      <a:pt x="25" y="5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8" y="7"/>
                    </a:lnTo>
                    <a:lnTo>
                      <a:pt x="28" y="8"/>
                    </a:lnTo>
                    <a:lnTo>
                      <a:pt x="28" y="6"/>
                    </a:lnTo>
                    <a:lnTo>
                      <a:pt x="28" y="5"/>
                    </a:lnTo>
                    <a:lnTo>
                      <a:pt x="27" y="3"/>
                    </a:lnTo>
                    <a:lnTo>
                      <a:pt x="27" y="1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30" y="11"/>
                    </a:lnTo>
                    <a:lnTo>
                      <a:pt x="30" y="12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2" y="16"/>
                    </a:lnTo>
                    <a:lnTo>
                      <a:pt x="32" y="17"/>
                    </a:lnTo>
                    <a:lnTo>
                      <a:pt x="33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4" y="18"/>
                    </a:lnTo>
                    <a:lnTo>
                      <a:pt x="35" y="18"/>
                    </a:lnTo>
                    <a:lnTo>
                      <a:pt x="34" y="17"/>
                    </a:lnTo>
                    <a:lnTo>
                      <a:pt x="34" y="16"/>
                    </a:lnTo>
                    <a:lnTo>
                      <a:pt x="33" y="14"/>
                    </a:lnTo>
                    <a:lnTo>
                      <a:pt x="32" y="13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5" y="16"/>
                    </a:lnTo>
                    <a:lnTo>
                      <a:pt x="36" y="17"/>
                    </a:lnTo>
                    <a:lnTo>
                      <a:pt x="36" y="19"/>
                    </a:lnTo>
                    <a:lnTo>
                      <a:pt x="36" y="20"/>
                    </a:lnTo>
                    <a:lnTo>
                      <a:pt x="37" y="20"/>
                    </a:lnTo>
                    <a:lnTo>
                      <a:pt x="38" y="20"/>
                    </a:lnTo>
                    <a:lnTo>
                      <a:pt x="38" y="19"/>
                    </a:lnTo>
                    <a:lnTo>
                      <a:pt x="39" y="18"/>
                    </a:lnTo>
                    <a:lnTo>
                      <a:pt x="40" y="19"/>
                    </a:lnTo>
                    <a:lnTo>
                      <a:pt x="40" y="20"/>
                    </a:lnTo>
                    <a:lnTo>
                      <a:pt x="41" y="19"/>
                    </a:lnTo>
                    <a:lnTo>
                      <a:pt x="42" y="19"/>
                    </a:lnTo>
                    <a:lnTo>
                      <a:pt x="42" y="18"/>
                    </a:lnTo>
                    <a:lnTo>
                      <a:pt x="42" y="16"/>
                    </a:lnTo>
                    <a:lnTo>
                      <a:pt x="43" y="16"/>
                    </a:lnTo>
                    <a:lnTo>
                      <a:pt x="43" y="17"/>
                    </a:lnTo>
                    <a:lnTo>
                      <a:pt x="43" y="18"/>
                    </a:lnTo>
                    <a:lnTo>
                      <a:pt x="43" y="19"/>
                    </a:lnTo>
                    <a:lnTo>
                      <a:pt x="43" y="20"/>
                    </a:lnTo>
                    <a:lnTo>
                      <a:pt x="44" y="20"/>
                    </a:lnTo>
                    <a:lnTo>
                      <a:pt x="45" y="19"/>
                    </a:lnTo>
                    <a:lnTo>
                      <a:pt x="46" y="18"/>
                    </a:lnTo>
                    <a:lnTo>
                      <a:pt x="47" y="17"/>
                    </a:lnTo>
                    <a:lnTo>
                      <a:pt x="47" y="16"/>
                    </a:lnTo>
                    <a:lnTo>
                      <a:pt x="48" y="15"/>
                    </a:lnTo>
                    <a:lnTo>
                      <a:pt x="48" y="13"/>
                    </a:lnTo>
                    <a:lnTo>
                      <a:pt x="48" y="11"/>
                    </a:lnTo>
                    <a:lnTo>
                      <a:pt x="47" y="9"/>
                    </a:lnTo>
                    <a:lnTo>
                      <a:pt x="48" y="6"/>
                    </a:lnTo>
                    <a:lnTo>
                      <a:pt x="47" y="4"/>
                    </a:lnTo>
                    <a:lnTo>
                      <a:pt x="47" y="2"/>
                    </a:lnTo>
                    <a:lnTo>
                      <a:pt x="47" y="0"/>
                    </a:lnTo>
                    <a:lnTo>
                      <a:pt x="47" y="1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49" y="6"/>
                    </a:lnTo>
                    <a:lnTo>
                      <a:pt x="50" y="8"/>
                    </a:lnTo>
                    <a:lnTo>
                      <a:pt x="50" y="9"/>
                    </a:lnTo>
                    <a:lnTo>
                      <a:pt x="51" y="11"/>
                    </a:lnTo>
                    <a:lnTo>
                      <a:pt x="51" y="13"/>
                    </a:lnTo>
                    <a:lnTo>
                      <a:pt x="52" y="14"/>
                    </a:lnTo>
                    <a:lnTo>
                      <a:pt x="53" y="15"/>
                    </a:lnTo>
                    <a:lnTo>
                      <a:pt x="52" y="16"/>
                    </a:lnTo>
                    <a:lnTo>
                      <a:pt x="52" y="18"/>
                    </a:lnTo>
                    <a:lnTo>
                      <a:pt x="53" y="18"/>
                    </a:lnTo>
                    <a:lnTo>
                      <a:pt x="54" y="18"/>
                    </a:lnTo>
                    <a:lnTo>
                      <a:pt x="53" y="20"/>
                    </a:lnTo>
                    <a:lnTo>
                      <a:pt x="53" y="21"/>
                    </a:lnTo>
                    <a:lnTo>
                      <a:pt x="53" y="22"/>
                    </a:lnTo>
                    <a:lnTo>
                      <a:pt x="52" y="23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2" y="25"/>
                    </a:lnTo>
                    <a:lnTo>
                      <a:pt x="53" y="24"/>
                    </a:lnTo>
                    <a:lnTo>
                      <a:pt x="53" y="23"/>
                    </a:lnTo>
                    <a:lnTo>
                      <a:pt x="54" y="22"/>
                    </a:lnTo>
                    <a:lnTo>
                      <a:pt x="54" y="21"/>
                    </a:lnTo>
                    <a:lnTo>
                      <a:pt x="54" y="20"/>
                    </a:lnTo>
                    <a:lnTo>
                      <a:pt x="55" y="21"/>
                    </a:lnTo>
                    <a:lnTo>
                      <a:pt x="55" y="22"/>
                    </a:lnTo>
                    <a:lnTo>
                      <a:pt x="55" y="23"/>
                    </a:lnTo>
                    <a:lnTo>
                      <a:pt x="56" y="23"/>
                    </a:lnTo>
                    <a:lnTo>
                      <a:pt x="56" y="25"/>
                    </a:lnTo>
                    <a:lnTo>
                      <a:pt x="56" y="26"/>
                    </a:lnTo>
                    <a:lnTo>
                      <a:pt x="56" y="27"/>
                    </a:lnTo>
                    <a:lnTo>
                      <a:pt x="57" y="27"/>
                    </a:lnTo>
                    <a:lnTo>
                      <a:pt x="58" y="27"/>
                    </a:lnTo>
                    <a:lnTo>
                      <a:pt x="58" y="26"/>
                    </a:lnTo>
                    <a:lnTo>
                      <a:pt x="57" y="24"/>
                    </a:lnTo>
                    <a:lnTo>
                      <a:pt x="57" y="23"/>
                    </a:lnTo>
                    <a:lnTo>
                      <a:pt x="58" y="25"/>
                    </a:lnTo>
                    <a:lnTo>
                      <a:pt x="58" y="26"/>
                    </a:lnTo>
                    <a:lnTo>
                      <a:pt x="59" y="27"/>
                    </a:lnTo>
                    <a:lnTo>
                      <a:pt x="59" y="28"/>
                    </a:lnTo>
                    <a:lnTo>
                      <a:pt x="60" y="29"/>
                    </a:lnTo>
                    <a:lnTo>
                      <a:pt x="60" y="30"/>
                    </a:lnTo>
                    <a:lnTo>
                      <a:pt x="60" y="31"/>
                    </a:lnTo>
                    <a:lnTo>
                      <a:pt x="59" y="31"/>
                    </a:lnTo>
                    <a:lnTo>
                      <a:pt x="55" y="30"/>
                    </a:lnTo>
                    <a:lnTo>
                      <a:pt x="50" y="30"/>
                    </a:lnTo>
                    <a:lnTo>
                      <a:pt x="47" y="30"/>
                    </a:lnTo>
                    <a:lnTo>
                      <a:pt x="43" y="27"/>
                    </a:lnTo>
                    <a:lnTo>
                      <a:pt x="40" y="22"/>
                    </a:lnTo>
                    <a:lnTo>
                      <a:pt x="25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6" name="Freeform 520">
                <a:extLst>
                  <a:ext uri="{FF2B5EF4-FFF2-40B4-BE49-F238E27FC236}">
                    <a16:creationId xmlns:a16="http://schemas.microsoft.com/office/drawing/2014/main" id="{0B8E54A6-1258-4D4D-8645-EFC5DFE50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7" y="2753"/>
                <a:ext cx="61" cy="22"/>
              </a:xfrm>
              <a:custGeom>
                <a:avLst/>
                <a:gdLst>
                  <a:gd name="T0" fmla="*/ 0 w 61"/>
                  <a:gd name="T1" fmla="*/ 12 h 22"/>
                  <a:gd name="T2" fmla="*/ 4 w 61"/>
                  <a:gd name="T3" fmla="*/ 12 h 22"/>
                  <a:gd name="T4" fmla="*/ 8 w 61"/>
                  <a:gd name="T5" fmla="*/ 12 h 22"/>
                  <a:gd name="T6" fmla="*/ 14 w 61"/>
                  <a:gd name="T7" fmla="*/ 12 h 22"/>
                  <a:gd name="T8" fmla="*/ 19 w 61"/>
                  <a:gd name="T9" fmla="*/ 12 h 22"/>
                  <a:gd name="T10" fmla="*/ 33 w 61"/>
                  <a:gd name="T11" fmla="*/ 12 h 22"/>
                  <a:gd name="T12" fmla="*/ 40 w 61"/>
                  <a:gd name="T13" fmla="*/ 13 h 22"/>
                  <a:gd name="T14" fmla="*/ 41 w 61"/>
                  <a:gd name="T15" fmla="*/ 15 h 22"/>
                  <a:gd name="T16" fmla="*/ 43 w 61"/>
                  <a:gd name="T17" fmla="*/ 18 h 22"/>
                  <a:gd name="T18" fmla="*/ 45 w 61"/>
                  <a:gd name="T19" fmla="*/ 19 h 22"/>
                  <a:gd name="T20" fmla="*/ 48 w 61"/>
                  <a:gd name="T21" fmla="*/ 21 h 22"/>
                  <a:gd name="T22" fmla="*/ 55 w 61"/>
                  <a:gd name="T23" fmla="*/ 20 h 22"/>
                  <a:gd name="T24" fmla="*/ 58 w 61"/>
                  <a:gd name="T25" fmla="*/ 22 h 22"/>
                  <a:gd name="T26" fmla="*/ 60 w 61"/>
                  <a:gd name="T27" fmla="*/ 21 h 22"/>
                  <a:gd name="T28" fmla="*/ 60 w 61"/>
                  <a:gd name="T29" fmla="*/ 19 h 22"/>
                  <a:gd name="T30" fmla="*/ 57 w 61"/>
                  <a:gd name="T31" fmla="*/ 14 h 22"/>
                  <a:gd name="T32" fmla="*/ 57 w 61"/>
                  <a:gd name="T33" fmla="*/ 19 h 22"/>
                  <a:gd name="T34" fmla="*/ 56 w 61"/>
                  <a:gd name="T35" fmla="*/ 18 h 22"/>
                  <a:gd name="T36" fmla="*/ 54 w 61"/>
                  <a:gd name="T37" fmla="*/ 18 h 22"/>
                  <a:gd name="T38" fmla="*/ 51 w 61"/>
                  <a:gd name="T39" fmla="*/ 16 h 22"/>
                  <a:gd name="T40" fmla="*/ 51 w 61"/>
                  <a:gd name="T41" fmla="*/ 14 h 22"/>
                  <a:gd name="T42" fmla="*/ 49 w 61"/>
                  <a:gd name="T43" fmla="*/ 16 h 22"/>
                  <a:gd name="T44" fmla="*/ 49 w 61"/>
                  <a:gd name="T45" fmla="*/ 19 h 22"/>
                  <a:gd name="T46" fmla="*/ 48 w 61"/>
                  <a:gd name="T47" fmla="*/ 19 h 22"/>
                  <a:gd name="T48" fmla="*/ 46 w 61"/>
                  <a:gd name="T49" fmla="*/ 16 h 22"/>
                  <a:gd name="T50" fmla="*/ 43 w 61"/>
                  <a:gd name="T51" fmla="*/ 12 h 22"/>
                  <a:gd name="T52" fmla="*/ 42 w 61"/>
                  <a:gd name="T53" fmla="*/ 10 h 22"/>
                  <a:gd name="T54" fmla="*/ 40 w 61"/>
                  <a:gd name="T55" fmla="*/ 11 h 22"/>
                  <a:gd name="T56" fmla="*/ 37 w 61"/>
                  <a:gd name="T57" fmla="*/ 10 h 22"/>
                  <a:gd name="T58" fmla="*/ 34 w 61"/>
                  <a:gd name="T59" fmla="*/ 7 h 22"/>
                  <a:gd name="T60" fmla="*/ 33 w 61"/>
                  <a:gd name="T61" fmla="*/ 8 h 22"/>
                  <a:gd name="T62" fmla="*/ 31 w 61"/>
                  <a:gd name="T63" fmla="*/ 4 h 22"/>
                  <a:gd name="T64" fmla="*/ 29 w 61"/>
                  <a:gd name="T65" fmla="*/ 2 h 22"/>
                  <a:gd name="T66" fmla="*/ 31 w 61"/>
                  <a:gd name="T67" fmla="*/ 8 h 22"/>
                  <a:gd name="T68" fmla="*/ 29 w 61"/>
                  <a:gd name="T69" fmla="*/ 9 h 22"/>
                  <a:gd name="T70" fmla="*/ 27 w 61"/>
                  <a:gd name="T71" fmla="*/ 12 h 22"/>
                  <a:gd name="T72" fmla="*/ 25 w 61"/>
                  <a:gd name="T73" fmla="*/ 11 h 22"/>
                  <a:gd name="T74" fmla="*/ 23 w 61"/>
                  <a:gd name="T75" fmla="*/ 11 h 22"/>
                  <a:gd name="T76" fmla="*/ 21 w 61"/>
                  <a:gd name="T77" fmla="*/ 10 h 22"/>
                  <a:gd name="T78" fmla="*/ 21 w 61"/>
                  <a:gd name="T79" fmla="*/ 10 h 22"/>
                  <a:gd name="T80" fmla="*/ 19 w 61"/>
                  <a:gd name="T81" fmla="*/ 8 h 22"/>
                  <a:gd name="T82" fmla="*/ 19 w 61"/>
                  <a:gd name="T83" fmla="*/ 9 h 22"/>
                  <a:gd name="T84" fmla="*/ 19 w 61"/>
                  <a:gd name="T85" fmla="*/ 10 h 22"/>
                  <a:gd name="T86" fmla="*/ 15 w 61"/>
                  <a:gd name="T87" fmla="*/ 11 h 22"/>
                  <a:gd name="T88" fmla="*/ 12 w 61"/>
                  <a:gd name="T89" fmla="*/ 11 h 22"/>
                  <a:gd name="T90" fmla="*/ 11 w 61"/>
                  <a:gd name="T91" fmla="*/ 9 h 22"/>
                  <a:gd name="T92" fmla="*/ 11 w 61"/>
                  <a:gd name="T93" fmla="*/ 11 h 22"/>
                  <a:gd name="T94" fmla="*/ 9 w 61"/>
                  <a:gd name="T95" fmla="*/ 10 h 22"/>
                  <a:gd name="T96" fmla="*/ 7 w 61"/>
                  <a:gd name="T97" fmla="*/ 11 h 22"/>
                  <a:gd name="T98" fmla="*/ 6 w 61"/>
                  <a:gd name="T99" fmla="*/ 8 h 22"/>
                  <a:gd name="T100" fmla="*/ 6 w 61"/>
                  <a:gd name="T101" fmla="*/ 11 h 22"/>
                  <a:gd name="T102" fmla="*/ 4 w 61"/>
                  <a:gd name="T103" fmla="*/ 11 h 22"/>
                  <a:gd name="T104" fmla="*/ 2 w 61"/>
                  <a:gd name="T105" fmla="*/ 11 h 22"/>
                  <a:gd name="T106" fmla="*/ 1 w 61"/>
                  <a:gd name="T107" fmla="*/ 11 h 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61" h="22">
                    <a:moveTo>
                      <a:pt x="0" y="10"/>
                    </a:moveTo>
                    <a:lnTo>
                      <a:pt x="0" y="11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2" y="12"/>
                    </a:lnTo>
                    <a:lnTo>
                      <a:pt x="14" y="12"/>
                    </a:lnTo>
                    <a:lnTo>
                      <a:pt x="15" y="12"/>
                    </a:lnTo>
                    <a:lnTo>
                      <a:pt x="16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5" y="12"/>
                    </a:lnTo>
                    <a:lnTo>
                      <a:pt x="29" y="12"/>
                    </a:lnTo>
                    <a:lnTo>
                      <a:pt x="33" y="12"/>
                    </a:lnTo>
                    <a:lnTo>
                      <a:pt x="37" y="12"/>
                    </a:lnTo>
                    <a:lnTo>
                      <a:pt x="39" y="12"/>
                    </a:lnTo>
                    <a:lnTo>
                      <a:pt x="39" y="13"/>
                    </a:lnTo>
                    <a:lnTo>
                      <a:pt x="40" y="13"/>
                    </a:lnTo>
                    <a:lnTo>
                      <a:pt x="40" y="14"/>
                    </a:lnTo>
                    <a:lnTo>
                      <a:pt x="41" y="14"/>
                    </a:lnTo>
                    <a:lnTo>
                      <a:pt x="41" y="15"/>
                    </a:lnTo>
                    <a:lnTo>
                      <a:pt x="41" y="16"/>
                    </a:lnTo>
                    <a:lnTo>
                      <a:pt x="42" y="17"/>
                    </a:lnTo>
                    <a:lnTo>
                      <a:pt x="43" y="18"/>
                    </a:lnTo>
                    <a:lnTo>
                      <a:pt x="44" y="18"/>
                    </a:lnTo>
                    <a:lnTo>
                      <a:pt x="44" y="19"/>
                    </a:lnTo>
                    <a:lnTo>
                      <a:pt x="45" y="19"/>
                    </a:lnTo>
                    <a:lnTo>
                      <a:pt x="46" y="20"/>
                    </a:lnTo>
                    <a:lnTo>
                      <a:pt x="47" y="21"/>
                    </a:lnTo>
                    <a:lnTo>
                      <a:pt x="48" y="21"/>
                    </a:lnTo>
                    <a:lnTo>
                      <a:pt x="50" y="20"/>
                    </a:lnTo>
                    <a:lnTo>
                      <a:pt x="52" y="21"/>
                    </a:lnTo>
                    <a:lnTo>
                      <a:pt x="54" y="20"/>
                    </a:lnTo>
                    <a:lnTo>
                      <a:pt x="55" y="20"/>
                    </a:lnTo>
                    <a:lnTo>
                      <a:pt x="56" y="20"/>
                    </a:lnTo>
                    <a:lnTo>
                      <a:pt x="57" y="20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9" y="22"/>
                    </a:lnTo>
                    <a:lnTo>
                      <a:pt x="60" y="21"/>
                    </a:lnTo>
                    <a:lnTo>
                      <a:pt x="61" y="22"/>
                    </a:lnTo>
                    <a:lnTo>
                      <a:pt x="60" y="21"/>
                    </a:lnTo>
                    <a:lnTo>
                      <a:pt x="60" y="20"/>
                    </a:lnTo>
                    <a:lnTo>
                      <a:pt x="60" y="19"/>
                    </a:lnTo>
                    <a:lnTo>
                      <a:pt x="59" y="17"/>
                    </a:lnTo>
                    <a:lnTo>
                      <a:pt x="58" y="16"/>
                    </a:lnTo>
                    <a:lnTo>
                      <a:pt x="58" y="15"/>
                    </a:lnTo>
                    <a:lnTo>
                      <a:pt x="57" y="14"/>
                    </a:lnTo>
                    <a:lnTo>
                      <a:pt x="57" y="16"/>
                    </a:lnTo>
                    <a:lnTo>
                      <a:pt x="58" y="17"/>
                    </a:lnTo>
                    <a:lnTo>
                      <a:pt x="58" y="19"/>
                    </a:lnTo>
                    <a:lnTo>
                      <a:pt x="57" y="19"/>
                    </a:lnTo>
                    <a:lnTo>
                      <a:pt x="57" y="18"/>
                    </a:lnTo>
                    <a:lnTo>
                      <a:pt x="56" y="18"/>
                    </a:lnTo>
                    <a:lnTo>
                      <a:pt x="55" y="19"/>
                    </a:lnTo>
                    <a:lnTo>
                      <a:pt x="54" y="18"/>
                    </a:lnTo>
                    <a:lnTo>
                      <a:pt x="53" y="18"/>
                    </a:lnTo>
                    <a:lnTo>
                      <a:pt x="52" y="17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1" y="14"/>
                    </a:lnTo>
                    <a:lnTo>
                      <a:pt x="51" y="12"/>
                    </a:lnTo>
                    <a:lnTo>
                      <a:pt x="51" y="14"/>
                    </a:lnTo>
                    <a:lnTo>
                      <a:pt x="50" y="15"/>
                    </a:lnTo>
                    <a:lnTo>
                      <a:pt x="50" y="16"/>
                    </a:lnTo>
                    <a:lnTo>
                      <a:pt x="49" y="16"/>
                    </a:lnTo>
                    <a:lnTo>
                      <a:pt x="48" y="16"/>
                    </a:lnTo>
                    <a:lnTo>
                      <a:pt x="49" y="18"/>
                    </a:lnTo>
                    <a:lnTo>
                      <a:pt x="49" y="19"/>
                    </a:lnTo>
                    <a:lnTo>
                      <a:pt x="49" y="20"/>
                    </a:lnTo>
                    <a:lnTo>
                      <a:pt x="48" y="20"/>
                    </a:lnTo>
                    <a:lnTo>
                      <a:pt x="48" y="19"/>
                    </a:lnTo>
                    <a:lnTo>
                      <a:pt x="47" y="18"/>
                    </a:lnTo>
                    <a:lnTo>
                      <a:pt x="46" y="17"/>
                    </a:lnTo>
                    <a:lnTo>
                      <a:pt x="46" y="16"/>
                    </a:lnTo>
                    <a:lnTo>
                      <a:pt x="45" y="15"/>
                    </a:lnTo>
                    <a:lnTo>
                      <a:pt x="44" y="14"/>
                    </a:lnTo>
                    <a:lnTo>
                      <a:pt x="43" y="13"/>
                    </a:lnTo>
                    <a:lnTo>
                      <a:pt x="43" y="12"/>
                    </a:lnTo>
                    <a:lnTo>
                      <a:pt x="43" y="11"/>
                    </a:lnTo>
                    <a:lnTo>
                      <a:pt x="42" y="11"/>
                    </a:lnTo>
                    <a:lnTo>
                      <a:pt x="42" y="10"/>
                    </a:lnTo>
                    <a:lnTo>
                      <a:pt x="42" y="9"/>
                    </a:lnTo>
                    <a:lnTo>
                      <a:pt x="41" y="10"/>
                    </a:lnTo>
                    <a:lnTo>
                      <a:pt x="40" y="11"/>
                    </a:lnTo>
                    <a:lnTo>
                      <a:pt x="39" y="11"/>
                    </a:lnTo>
                    <a:lnTo>
                      <a:pt x="38" y="11"/>
                    </a:lnTo>
                    <a:lnTo>
                      <a:pt x="37" y="10"/>
                    </a:lnTo>
                    <a:lnTo>
                      <a:pt x="36" y="9"/>
                    </a:lnTo>
                    <a:lnTo>
                      <a:pt x="36" y="8"/>
                    </a:lnTo>
                    <a:lnTo>
                      <a:pt x="35" y="8"/>
                    </a:lnTo>
                    <a:lnTo>
                      <a:pt x="34" y="7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31" y="4"/>
                    </a:lnTo>
                    <a:lnTo>
                      <a:pt x="30" y="3"/>
                    </a:lnTo>
                    <a:lnTo>
                      <a:pt x="30" y="2"/>
                    </a:lnTo>
                    <a:lnTo>
                      <a:pt x="29" y="0"/>
                    </a:lnTo>
                    <a:lnTo>
                      <a:pt x="29" y="2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0" y="7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29" y="10"/>
                    </a:lnTo>
                    <a:lnTo>
                      <a:pt x="28" y="11"/>
                    </a:lnTo>
                    <a:lnTo>
                      <a:pt x="27" y="12"/>
                    </a:lnTo>
                    <a:lnTo>
                      <a:pt x="27" y="11"/>
                    </a:lnTo>
                    <a:lnTo>
                      <a:pt x="26" y="11"/>
                    </a:lnTo>
                    <a:lnTo>
                      <a:pt x="25" y="11"/>
                    </a:lnTo>
                    <a:lnTo>
                      <a:pt x="24" y="10"/>
                    </a:lnTo>
                    <a:lnTo>
                      <a:pt x="23" y="11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8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0"/>
                    </a:lnTo>
                    <a:lnTo>
                      <a:pt x="18" y="11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1" y="11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7" name="Freeform 521">
                <a:extLst>
                  <a:ext uri="{FF2B5EF4-FFF2-40B4-BE49-F238E27FC236}">
                    <a16:creationId xmlns:a16="http://schemas.microsoft.com/office/drawing/2014/main" id="{D52F168B-E766-431D-AF81-D86490B8D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2757"/>
                <a:ext cx="28" cy="52"/>
              </a:xfrm>
              <a:custGeom>
                <a:avLst/>
                <a:gdLst>
                  <a:gd name="T0" fmla="*/ 7 w 28"/>
                  <a:gd name="T1" fmla="*/ 51 h 52"/>
                  <a:gd name="T2" fmla="*/ 7 w 28"/>
                  <a:gd name="T3" fmla="*/ 50 h 52"/>
                  <a:gd name="T4" fmla="*/ 6 w 28"/>
                  <a:gd name="T5" fmla="*/ 47 h 52"/>
                  <a:gd name="T6" fmla="*/ 7 w 28"/>
                  <a:gd name="T7" fmla="*/ 47 h 52"/>
                  <a:gd name="T8" fmla="*/ 8 w 28"/>
                  <a:gd name="T9" fmla="*/ 46 h 52"/>
                  <a:gd name="T10" fmla="*/ 7 w 28"/>
                  <a:gd name="T11" fmla="*/ 45 h 52"/>
                  <a:gd name="T12" fmla="*/ 7 w 28"/>
                  <a:gd name="T13" fmla="*/ 44 h 52"/>
                  <a:gd name="T14" fmla="*/ 6 w 28"/>
                  <a:gd name="T15" fmla="*/ 42 h 52"/>
                  <a:gd name="T16" fmla="*/ 4 w 28"/>
                  <a:gd name="T17" fmla="*/ 41 h 52"/>
                  <a:gd name="T18" fmla="*/ 6 w 28"/>
                  <a:gd name="T19" fmla="*/ 40 h 52"/>
                  <a:gd name="T20" fmla="*/ 6 w 28"/>
                  <a:gd name="T21" fmla="*/ 38 h 52"/>
                  <a:gd name="T22" fmla="*/ 5 w 28"/>
                  <a:gd name="T23" fmla="*/ 36 h 52"/>
                  <a:gd name="T24" fmla="*/ 4 w 28"/>
                  <a:gd name="T25" fmla="*/ 36 h 52"/>
                  <a:gd name="T26" fmla="*/ 3 w 28"/>
                  <a:gd name="T27" fmla="*/ 36 h 52"/>
                  <a:gd name="T28" fmla="*/ 4 w 28"/>
                  <a:gd name="T29" fmla="*/ 35 h 52"/>
                  <a:gd name="T30" fmla="*/ 3 w 28"/>
                  <a:gd name="T31" fmla="*/ 34 h 52"/>
                  <a:gd name="T32" fmla="*/ 2 w 28"/>
                  <a:gd name="T33" fmla="*/ 32 h 52"/>
                  <a:gd name="T34" fmla="*/ 1 w 28"/>
                  <a:gd name="T35" fmla="*/ 30 h 52"/>
                  <a:gd name="T36" fmla="*/ 1 w 28"/>
                  <a:gd name="T37" fmla="*/ 27 h 52"/>
                  <a:gd name="T38" fmla="*/ 0 w 28"/>
                  <a:gd name="T39" fmla="*/ 25 h 52"/>
                  <a:gd name="T40" fmla="*/ 1 w 28"/>
                  <a:gd name="T41" fmla="*/ 24 h 52"/>
                  <a:gd name="T42" fmla="*/ 1 w 28"/>
                  <a:gd name="T43" fmla="*/ 22 h 52"/>
                  <a:gd name="T44" fmla="*/ 1 w 28"/>
                  <a:gd name="T45" fmla="*/ 19 h 52"/>
                  <a:gd name="T46" fmla="*/ 1 w 28"/>
                  <a:gd name="T47" fmla="*/ 16 h 52"/>
                  <a:gd name="T48" fmla="*/ 1 w 28"/>
                  <a:gd name="T49" fmla="*/ 14 h 52"/>
                  <a:gd name="T50" fmla="*/ 2 w 28"/>
                  <a:gd name="T51" fmla="*/ 12 h 52"/>
                  <a:gd name="T52" fmla="*/ 2 w 28"/>
                  <a:gd name="T53" fmla="*/ 9 h 52"/>
                  <a:gd name="T54" fmla="*/ 2 w 28"/>
                  <a:gd name="T55" fmla="*/ 7 h 52"/>
                  <a:gd name="T56" fmla="*/ 3 w 28"/>
                  <a:gd name="T57" fmla="*/ 11 h 52"/>
                  <a:gd name="T58" fmla="*/ 3 w 28"/>
                  <a:gd name="T59" fmla="*/ 14 h 52"/>
                  <a:gd name="T60" fmla="*/ 3 w 28"/>
                  <a:gd name="T61" fmla="*/ 17 h 52"/>
                  <a:gd name="T62" fmla="*/ 3 w 28"/>
                  <a:gd name="T63" fmla="*/ 21 h 52"/>
                  <a:gd name="T64" fmla="*/ 4 w 28"/>
                  <a:gd name="T65" fmla="*/ 23 h 52"/>
                  <a:gd name="T66" fmla="*/ 5 w 28"/>
                  <a:gd name="T67" fmla="*/ 22 h 52"/>
                  <a:gd name="T68" fmla="*/ 6 w 28"/>
                  <a:gd name="T69" fmla="*/ 22 h 52"/>
                  <a:gd name="T70" fmla="*/ 7 w 28"/>
                  <a:gd name="T71" fmla="*/ 26 h 52"/>
                  <a:gd name="T72" fmla="*/ 9 w 28"/>
                  <a:gd name="T73" fmla="*/ 24 h 52"/>
                  <a:gd name="T74" fmla="*/ 8 w 28"/>
                  <a:gd name="T75" fmla="*/ 23 h 52"/>
                  <a:gd name="T76" fmla="*/ 8 w 28"/>
                  <a:gd name="T77" fmla="*/ 18 h 52"/>
                  <a:gd name="T78" fmla="*/ 8 w 28"/>
                  <a:gd name="T79" fmla="*/ 15 h 52"/>
                  <a:gd name="T80" fmla="*/ 7 w 28"/>
                  <a:gd name="T81" fmla="*/ 11 h 52"/>
                  <a:gd name="T82" fmla="*/ 8 w 28"/>
                  <a:gd name="T83" fmla="*/ 4 h 52"/>
                  <a:gd name="T84" fmla="*/ 9 w 28"/>
                  <a:gd name="T85" fmla="*/ 5 h 52"/>
                  <a:gd name="T86" fmla="*/ 9 w 28"/>
                  <a:gd name="T87" fmla="*/ 14 h 52"/>
                  <a:gd name="T88" fmla="*/ 10 w 28"/>
                  <a:gd name="T89" fmla="*/ 18 h 52"/>
                  <a:gd name="T90" fmla="*/ 11 w 28"/>
                  <a:gd name="T91" fmla="*/ 18 h 52"/>
                  <a:gd name="T92" fmla="*/ 18 w 28"/>
                  <a:gd name="T93" fmla="*/ 37 h 52"/>
                  <a:gd name="T94" fmla="*/ 26 w 28"/>
                  <a:gd name="T95" fmla="*/ 48 h 52"/>
                  <a:gd name="T96" fmla="*/ 25 w 28"/>
                  <a:gd name="T97" fmla="*/ 52 h 52"/>
                  <a:gd name="T98" fmla="*/ 22 w 28"/>
                  <a:gd name="T99" fmla="*/ 51 h 52"/>
                  <a:gd name="T100" fmla="*/ 20 w 28"/>
                  <a:gd name="T101" fmla="*/ 51 h 52"/>
                  <a:gd name="T102" fmla="*/ 17 w 28"/>
                  <a:gd name="T103" fmla="*/ 52 h 52"/>
                  <a:gd name="T104" fmla="*/ 13 w 28"/>
                  <a:gd name="T105" fmla="*/ 52 h 52"/>
                  <a:gd name="T106" fmla="*/ 6 w 28"/>
                  <a:gd name="T107" fmla="*/ 52 h 5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8" h="52">
                    <a:moveTo>
                      <a:pt x="6" y="52"/>
                    </a:moveTo>
                    <a:lnTo>
                      <a:pt x="7" y="51"/>
                    </a:lnTo>
                    <a:lnTo>
                      <a:pt x="7" y="50"/>
                    </a:lnTo>
                    <a:lnTo>
                      <a:pt x="7" y="49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8" y="47"/>
                    </a:lnTo>
                    <a:lnTo>
                      <a:pt x="8" y="46"/>
                    </a:lnTo>
                    <a:lnTo>
                      <a:pt x="7" y="45"/>
                    </a:lnTo>
                    <a:lnTo>
                      <a:pt x="6" y="45"/>
                    </a:lnTo>
                    <a:lnTo>
                      <a:pt x="7" y="44"/>
                    </a:lnTo>
                    <a:lnTo>
                      <a:pt x="7" y="43"/>
                    </a:lnTo>
                    <a:lnTo>
                      <a:pt x="6" y="42"/>
                    </a:lnTo>
                    <a:lnTo>
                      <a:pt x="5" y="41"/>
                    </a:lnTo>
                    <a:lnTo>
                      <a:pt x="4" y="41"/>
                    </a:lnTo>
                    <a:lnTo>
                      <a:pt x="5" y="40"/>
                    </a:lnTo>
                    <a:lnTo>
                      <a:pt x="6" y="40"/>
                    </a:lnTo>
                    <a:lnTo>
                      <a:pt x="6" y="39"/>
                    </a:lnTo>
                    <a:lnTo>
                      <a:pt x="6" y="38"/>
                    </a:lnTo>
                    <a:lnTo>
                      <a:pt x="6" y="36"/>
                    </a:lnTo>
                    <a:lnTo>
                      <a:pt x="5" y="36"/>
                    </a:lnTo>
                    <a:lnTo>
                      <a:pt x="4" y="36"/>
                    </a:lnTo>
                    <a:lnTo>
                      <a:pt x="3" y="36"/>
                    </a:lnTo>
                    <a:lnTo>
                      <a:pt x="4" y="35"/>
                    </a:lnTo>
                    <a:lnTo>
                      <a:pt x="5" y="34"/>
                    </a:lnTo>
                    <a:lnTo>
                      <a:pt x="3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3" y="9"/>
                    </a:lnTo>
                    <a:lnTo>
                      <a:pt x="3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4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4" y="23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6" y="22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8" y="25"/>
                    </a:lnTo>
                    <a:lnTo>
                      <a:pt x="9" y="24"/>
                    </a:lnTo>
                    <a:lnTo>
                      <a:pt x="8" y="23"/>
                    </a:lnTo>
                    <a:lnTo>
                      <a:pt x="8" y="21"/>
                    </a:lnTo>
                    <a:lnTo>
                      <a:pt x="8" y="18"/>
                    </a:lnTo>
                    <a:lnTo>
                      <a:pt x="8" y="16"/>
                    </a:lnTo>
                    <a:lnTo>
                      <a:pt x="8" y="15"/>
                    </a:lnTo>
                    <a:lnTo>
                      <a:pt x="8" y="13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9" y="5"/>
                    </a:lnTo>
                    <a:lnTo>
                      <a:pt x="9" y="10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10" y="18"/>
                    </a:lnTo>
                    <a:lnTo>
                      <a:pt x="10" y="20"/>
                    </a:lnTo>
                    <a:lnTo>
                      <a:pt x="11" y="18"/>
                    </a:lnTo>
                    <a:lnTo>
                      <a:pt x="13" y="26"/>
                    </a:lnTo>
                    <a:lnTo>
                      <a:pt x="18" y="37"/>
                    </a:lnTo>
                    <a:lnTo>
                      <a:pt x="17" y="47"/>
                    </a:lnTo>
                    <a:lnTo>
                      <a:pt x="26" y="48"/>
                    </a:lnTo>
                    <a:lnTo>
                      <a:pt x="28" y="50"/>
                    </a:lnTo>
                    <a:lnTo>
                      <a:pt x="25" y="52"/>
                    </a:lnTo>
                    <a:lnTo>
                      <a:pt x="23" y="52"/>
                    </a:lnTo>
                    <a:lnTo>
                      <a:pt x="22" y="51"/>
                    </a:lnTo>
                    <a:lnTo>
                      <a:pt x="21" y="51"/>
                    </a:lnTo>
                    <a:lnTo>
                      <a:pt x="20" y="51"/>
                    </a:lnTo>
                    <a:lnTo>
                      <a:pt x="19" y="51"/>
                    </a:lnTo>
                    <a:lnTo>
                      <a:pt x="17" y="52"/>
                    </a:lnTo>
                    <a:lnTo>
                      <a:pt x="15" y="52"/>
                    </a:lnTo>
                    <a:lnTo>
                      <a:pt x="13" y="52"/>
                    </a:lnTo>
                    <a:lnTo>
                      <a:pt x="11" y="52"/>
                    </a:lnTo>
                    <a:lnTo>
                      <a:pt x="6" y="5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8" name="Freeform 522">
                <a:extLst>
                  <a:ext uri="{FF2B5EF4-FFF2-40B4-BE49-F238E27FC236}">
                    <a16:creationId xmlns:a16="http://schemas.microsoft.com/office/drawing/2014/main" id="{C15E2380-92E2-4DE6-BE49-A423FEEB1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0" y="2755"/>
                <a:ext cx="24" cy="54"/>
              </a:xfrm>
              <a:custGeom>
                <a:avLst/>
                <a:gdLst>
                  <a:gd name="T0" fmla="*/ 1 w 24"/>
                  <a:gd name="T1" fmla="*/ 2 h 54"/>
                  <a:gd name="T2" fmla="*/ 2 w 24"/>
                  <a:gd name="T3" fmla="*/ 8 h 54"/>
                  <a:gd name="T4" fmla="*/ 2 w 24"/>
                  <a:gd name="T5" fmla="*/ 13 h 54"/>
                  <a:gd name="T6" fmla="*/ 2 w 24"/>
                  <a:gd name="T7" fmla="*/ 15 h 54"/>
                  <a:gd name="T8" fmla="*/ 2 w 24"/>
                  <a:gd name="T9" fmla="*/ 17 h 54"/>
                  <a:gd name="T10" fmla="*/ 3 w 24"/>
                  <a:gd name="T11" fmla="*/ 18 h 54"/>
                  <a:gd name="T12" fmla="*/ 4 w 24"/>
                  <a:gd name="T13" fmla="*/ 20 h 54"/>
                  <a:gd name="T14" fmla="*/ 3 w 24"/>
                  <a:gd name="T15" fmla="*/ 22 h 54"/>
                  <a:gd name="T16" fmla="*/ 3 w 24"/>
                  <a:gd name="T17" fmla="*/ 24 h 54"/>
                  <a:gd name="T18" fmla="*/ 4 w 24"/>
                  <a:gd name="T19" fmla="*/ 26 h 54"/>
                  <a:gd name="T20" fmla="*/ 5 w 24"/>
                  <a:gd name="T21" fmla="*/ 28 h 54"/>
                  <a:gd name="T22" fmla="*/ 4 w 24"/>
                  <a:gd name="T23" fmla="*/ 29 h 54"/>
                  <a:gd name="T24" fmla="*/ 3 w 24"/>
                  <a:gd name="T25" fmla="*/ 31 h 54"/>
                  <a:gd name="T26" fmla="*/ 4 w 24"/>
                  <a:gd name="T27" fmla="*/ 31 h 54"/>
                  <a:gd name="T28" fmla="*/ 6 w 24"/>
                  <a:gd name="T29" fmla="*/ 31 h 54"/>
                  <a:gd name="T30" fmla="*/ 8 w 24"/>
                  <a:gd name="T31" fmla="*/ 33 h 54"/>
                  <a:gd name="T32" fmla="*/ 9 w 24"/>
                  <a:gd name="T33" fmla="*/ 35 h 54"/>
                  <a:gd name="T34" fmla="*/ 10 w 24"/>
                  <a:gd name="T35" fmla="*/ 38 h 54"/>
                  <a:gd name="T36" fmla="*/ 10 w 24"/>
                  <a:gd name="T37" fmla="*/ 41 h 54"/>
                  <a:gd name="T38" fmla="*/ 8 w 24"/>
                  <a:gd name="T39" fmla="*/ 42 h 54"/>
                  <a:gd name="T40" fmla="*/ 7 w 24"/>
                  <a:gd name="T41" fmla="*/ 44 h 54"/>
                  <a:gd name="T42" fmla="*/ 8 w 24"/>
                  <a:gd name="T43" fmla="*/ 45 h 54"/>
                  <a:gd name="T44" fmla="*/ 9 w 24"/>
                  <a:gd name="T45" fmla="*/ 46 h 54"/>
                  <a:gd name="T46" fmla="*/ 8 w 24"/>
                  <a:gd name="T47" fmla="*/ 49 h 54"/>
                  <a:gd name="T48" fmla="*/ 9 w 24"/>
                  <a:gd name="T49" fmla="*/ 50 h 54"/>
                  <a:gd name="T50" fmla="*/ 11 w 24"/>
                  <a:gd name="T51" fmla="*/ 50 h 54"/>
                  <a:gd name="T52" fmla="*/ 13 w 24"/>
                  <a:gd name="T53" fmla="*/ 51 h 54"/>
                  <a:gd name="T54" fmla="*/ 15 w 24"/>
                  <a:gd name="T55" fmla="*/ 51 h 54"/>
                  <a:gd name="T56" fmla="*/ 18 w 24"/>
                  <a:gd name="T57" fmla="*/ 51 h 54"/>
                  <a:gd name="T58" fmla="*/ 20 w 24"/>
                  <a:gd name="T59" fmla="*/ 52 h 54"/>
                  <a:gd name="T60" fmla="*/ 24 w 24"/>
                  <a:gd name="T61" fmla="*/ 54 h 54"/>
                  <a:gd name="T62" fmla="*/ 23 w 24"/>
                  <a:gd name="T63" fmla="*/ 51 h 54"/>
                  <a:gd name="T64" fmla="*/ 23 w 24"/>
                  <a:gd name="T65" fmla="*/ 48 h 54"/>
                  <a:gd name="T66" fmla="*/ 20 w 24"/>
                  <a:gd name="T67" fmla="*/ 45 h 54"/>
                  <a:gd name="T68" fmla="*/ 18 w 24"/>
                  <a:gd name="T69" fmla="*/ 42 h 54"/>
                  <a:gd name="T70" fmla="*/ 16 w 24"/>
                  <a:gd name="T71" fmla="*/ 38 h 54"/>
                  <a:gd name="T72" fmla="*/ 14 w 24"/>
                  <a:gd name="T73" fmla="*/ 36 h 54"/>
                  <a:gd name="T74" fmla="*/ 11 w 24"/>
                  <a:gd name="T75" fmla="*/ 32 h 54"/>
                  <a:gd name="T76" fmla="*/ 9 w 24"/>
                  <a:gd name="T77" fmla="*/ 29 h 54"/>
                  <a:gd name="T78" fmla="*/ 7 w 24"/>
                  <a:gd name="T79" fmla="*/ 26 h 54"/>
                  <a:gd name="T80" fmla="*/ 6 w 24"/>
                  <a:gd name="T81" fmla="*/ 23 h 54"/>
                  <a:gd name="T82" fmla="*/ 5 w 24"/>
                  <a:gd name="T83" fmla="*/ 20 h 54"/>
                  <a:gd name="T84" fmla="*/ 4 w 24"/>
                  <a:gd name="T85" fmla="*/ 18 h 54"/>
                  <a:gd name="T86" fmla="*/ 3 w 24"/>
                  <a:gd name="T87" fmla="*/ 17 h 54"/>
                  <a:gd name="T88" fmla="*/ 3 w 24"/>
                  <a:gd name="T89" fmla="*/ 15 h 54"/>
                  <a:gd name="T90" fmla="*/ 3 w 24"/>
                  <a:gd name="T91" fmla="*/ 14 h 54"/>
                  <a:gd name="T92" fmla="*/ 3 w 24"/>
                  <a:gd name="T93" fmla="*/ 13 h 54"/>
                  <a:gd name="T94" fmla="*/ 2 w 24"/>
                  <a:gd name="T95" fmla="*/ 7 h 54"/>
                  <a:gd name="T96" fmla="*/ 1 w 24"/>
                  <a:gd name="T97" fmla="*/ 1 h 5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4" h="54">
                    <a:moveTo>
                      <a:pt x="0" y="0"/>
                    </a:moveTo>
                    <a:lnTo>
                      <a:pt x="1" y="2"/>
                    </a:lnTo>
                    <a:lnTo>
                      <a:pt x="1" y="4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1"/>
                    </a:lnTo>
                    <a:lnTo>
                      <a:pt x="3" y="22"/>
                    </a:lnTo>
                    <a:lnTo>
                      <a:pt x="3" y="23"/>
                    </a:lnTo>
                    <a:lnTo>
                      <a:pt x="3" y="24"/>
                    </a:lnTo>
                    <a:lnTo>
                      <a:pt x="3" y="25"/>
                    </a:lnTo>
                    <a:lnTo>
                      <a:pt x="4" y="26"/>
                    </a:lnTo>
                    <a:lnTo>
                      <a:pt x="4" y="27"/>
                    </a:lnTo>
                    <a:lnTo>
                      <a:pt x="5" y="28"/>
                    </a:lnTo>
                    <a:lnTo>
                      <a:pt x="4" y="29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4" y="31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7" y="32"/>
                    </a:lnTo>
                    <a:lnTo>
                      <a:pt x="8" y="33"/>
                    </a:lnTo>
                    <a:lnTo>
                      <a:pt x="8" y="34"/>
                    </a:lnTo>
                    <a:lnTo>
                      <a:pt x="9" y="35"/>
                    </a:lnTo>
                    <a:lnTo>
                      <a:pt x="9" y="37"/>
                    </a:lnTo>
                    <a:lnTo>
                      <a:pt x="10" y="38"/>
                    </a:lnTo>
                    <a:lnTo>
                      <a:pt x="10" y="40"/>
                    </a:lnTo>
                    <a:lnTo>
                      <a:pt x="10" y="41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8" y="43"/>
                    </a:lnTo>
                    <a:lnTo>
                      <a:pt x="7" y="44"/>
                    </a:lnTo>
                    <a:lnTo>
                      <a:pt x="8" y="45"/>
                    </a:lnTo>
                    <a:lnTo>
                      <a:pt x="9" y="45"/>
                    </a:lnTo>
                    <a:lnTo>
                      <a:pt x="9" y="46"/>
                    </a:lnTo>
                    <a:lnTo>
                      <a:pt x="9" y="48"/>
                    </a:lnTo>
                    <a:lnTo>
                      <a:pt x="8" y="49"/>
                    </a:lnTo>
                    <a:lnTo>
                      <a:pt x="8" y="50"/>
                    </a:lnTo>
                    <a:lnTo>
                      <a:pt x="9" y="50"/>
                    </a:lnTo>
                    <a:lnTo>
                      <a:pt x="10" y="50"/>
                    </a:lnTo>
                    <a:lnTo>
                      <a:pt x="11" y="50"/>
                    </a:lnTo>
                    <a:lnTo>
                      <a:pt x="12" y="51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6" y="51"/>
                    </a:lnTo>
                    <a:lnTo>
                      <a:pt x="18" y="51"/>
                    </a:lnTo>
                    <a:lnTo>
                      <a:pt x="19" y="51"/>
                    </a:lnTo>
                    <a:lnTo>
                      <a:pt x="20" y="52"/>
                    </a:lnTo>
                    <a:lnTo>
                      <a:pt x="22" y="53"/>
                    </a:lnTo>
                    <a:lnTo>
                      <a:pt x="24" y="54"/>
                    </a:lnTo>
                    <a:lnTo>
                      <a:pt x="23" y="52"/>
                    </a:lnTo>
                    <a:lnTo>
                      <a:pt x="23" y="51"/>
                    </a:lnTo>
                    <a:lnTo>
                      <a:pt x="24" y="49"/>
                    </a:lnTo>
                    <a:lnTo>
                      <a:pt x="23" y="48"/>
                    </a:lnTo>
                    <a:lnTo>
                      <a:pt x="22" y="46"/>
                    </a:lnTo>
                    <a:lnTo>
                      <a:pt x="20" y="45"/>
                    </a:lnTo>
                    <a:lnTo>
                      <a:pt x="19" y="44"/>
                    </a:lnTo>
                    <a:lnTo>
                      <a:pt x="18" y="42"/>
                    </a:lnTo>
                    <a:lnTo>
                      <a:pt x="17" y="40"/>
                    </a:lnTo>
                    <a:lnTo>
                      <a:pt x="16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2" y="34"/>
                    </a:lnTo>
                    <a:lnTo>
                      <a:pt x="11" y="32"/>
                    </a:lnTo>
                    <a:lnTo>
                      <a:pt x="10" y="31"/>
                    </a:lnTo>
                    <a:lnTo>
                      <a:pt x="9" y="29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6" y="24"/>
                    </a:lnTo>
                    <a:lnTo>
                      <a:pt x="6" y="23"/>
                    </a:lnTo>
                    <a:lnTo>
                      <a:pt x="5" y="21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2" y="7"/>
                    </a:lnTo>
                    <a:lnTo>
                      <a:pt x="1" y="4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49" name="Freeform 523">
                <a:extLst>
                  <a:ext uri="{FF2B5EF4-FFF2-40B4-BE49-F238E27FC236}">
                    <a16:creationId xmlns:a16="http://schemas.microsoft.com/office/drawing/2014/main" id="{DACC473B-3551-49B8-9C57-AFFE0EB068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0" y="2716"/>
                <a:ext cx="34" cy="38"/>
              </a:xfrm>
              <a:custGeom>
                <a:avLst/>
                <a:gdLst>
                  <a:gd name="T0" fmla="*/ 1 w 34"/>
                  <a:gd name="T1" fmla="*/ 29 h 38"/>
                  <a:gd name="T2" fmla="*/ 2 w 34"/>
                  <a:gd name="T3" fmla="*/ 32 h 38"/>
                  <a:gd name="T4" fmla="*/ 3 w 34"/>
                  <a:gd name="T5" fmla="*/ 33 h 38"/>
                  <a:gd name="T6" fmla="*/ 5 w 34"/>
                  <a:gd name="T7" fmla="*/ 34 h 38"/>
                  <a:gd name="T8" fmla="*/ 6 w 34"/>
                  <a:gd name="T9" fmla="*/ 35 h 38"/>
                  <a:gd name="T10" fmla="*/ 8 w 34"/>
                  <a:gd name="T11" fmla="*/ 36 h 38"/>
                  <a:gd name="T12" fmla="*/ 9 w 34"/>
                  <a:gd name="T13" fmla="*/ 36 h 38"/>
                  <a:gd name="T14" fmla="*/ 11 w 34"/>
                  <a:gd name="T15" fmla="*/ 37 h 38"/>
                  <a:gd name="T16" fmla="*/ 12 w 34"/>
                  <a:gd name="T17" fmla="*/ 37 h 38"/>
                  <a:gd name="T18" fmla="*/ 13 w 34"/>
                  <a:gd name="T19" fmla="*/ 35 h 38"/>
                  <a:gd name="T20" fmla="*/ 14 w 34"/>
                  <a:gd name="T21" fmla="*/ 31 h 38"/>
                  <a:gd name="T22" fmla="*/ 15 w 34"/>
                  <a:gd name="T23" fmla="*/ 28 h 38"/>
                  <a:gd name="T24" fmla="*/ 14 w 34"/>
                  <a:gd name="T25" fmla="*/ 25 h 38"/>
                  <a:gd name="T26" fmla="*/ 15 w 34"/>
                  <a:gd name="T27" fmla="*/ 24 h 38"/>
                  <a:gd name="T28" fmla="*/ 15 w 34"/>
                  <a:gd name="T29" fmla="*/ 20 h 38"/>
                  <a:gd name="T30" fmla="*/ 15 w 34"/>
                  <a:gd name="T31" fmla="*/ 17 h 38"/>
                  <a:gd name="T32" fmla="*/ 16 w 34"/>
                  <a:gd name="T33" fmla="*/ 16 h 38"/>
                  <a:gd name="T34" fmla="*/ 17 w 34"/>
                  <a:gd name="T35" fmla="*/ 14 h 38"/>
                  <a:gd name="T36" fmla="*/ 18 w 34"/>
                  <a:gd name="T37" fmla="*/ 13 h 38"/>
                  <a:gd name="T38" fmla="*/ 18 w 34"/>
                  <a:gd name="T39" fmla="*/ 11 h 38"/>
                  <a:gd name="T40" fmla="*/ 19 w 34"/>
                  <a:gd name="T41" fmla="*/ 10 h 38"/>
                  <a:gd name="T42" fmla="*/ 22 w 34"/>
                  <a:gd name="T43" fmla="*/ 9 h 38"/>
                  <a:gd name="T44" fmla="*/ 24 w 34"/>
                  <a:gd name="T45" fmla="*/ 10 h 38"/>
                  <a:gd name="T46" fmla="*/ 26 w 34"/>
                  <a:gd name="T47" fmla="*/ 10 h 38"/>
                  <a:gd name="T48" fmla="*/ 28 w 34"/>
                  <a:gd name="T49" fmla="*/ 11 h 38"/>
                  <a:gd name="T50" fmla="*/ 30 w 34"/>
                  <a:gd name="T51" fmla="*/ 11 h 38"/>
                  <a:gd name="T52" fmla="*/ 32 w 34"/>
                  <a:gd name="T53" fmla="*/ 11 h 38"/>
                  <a:gd name="T54" fmla="*/ 32 w 34"/>
                  <a:gd name="T55" fmla="*/ 11 h 38"/>
                  <a:gd name="T56" fmla="*/ 30 w 34"/>
                  <a:gd name="T57" fmla="*/ 10 h 38"/>
                  <a:gd name="T58" fmla="*/ 28 w 34"/>
                  <a:gd name="T59" fmla="*/ 9 h 38"/>
                  <a:gd name="T60" fmla="*/ 24 w 34"/>
                  <a:gd name="T61" fmla="*/ 7 h 38"/>
                  <a:gd name="T62" fmla="*/ 21 w 34"/>
                  <a:gd name="T63" fmla="*/ 5 h 38"/>
                  <a:gd name="T64" fmla="*/ 18 w 34"/>
                  <a:gd name="T65" fmla="*/ 4 h 38"/>
                  <a:gd name="T66" fmla="*/ 15 w 34"/>
                  <a:gd name="T67" fmla="*/ 2 h 38"/>
                  <a:gd name="T68" fmla="*/ 13 w 34"/>
                  <a:gd name="T69" fmla="*/ 0 h 38"/>
                  <a:gd name="T70" fmla="*/ 11 w 34"/>
                  <a:gd name="T71" fmla="*/ 2 h 38"/>
                  <a:gd name="T72" fmla="*/ 8 w 34"/>
                  <a:gd name="T73" fmla="*/ 10 h 38"/>
                  <a:gd name="T74" fmla="*/ 6 w 34"/>
                  <a:gd name="T75" fmla="*/ 16 h 38"/>
                  <a:gd name="T76" fmla="*/ 0 w 34"/>
                  <a:gd name="T77" fmla="*/ 27 h 3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34" h="38">
                    <a:moveTo>
                      <a:pt x="0" y="27"/>
                    </a:moveTo>
                    <a:lnTo>
                      <a:pt x="1" y="29"/>
                    </a:lnTo>
                    <a:lnTo>
                      <a:pt x="1" y="31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4" y="34"/>
                    </a:lnTo>
                    <a:lnTo>
                      <a:pt x="5" y="34"/>
                    </a:lnTo>
                    <a:lnTo>
                      <a:pt x="5" y="35"/>
                    </a:lnTo>
                    <a:lnTo>
                      <a:pt x="6" y="35"/>
                    </a:lnTo>
                    <a:lnTo>
                      <a:pt x="7" y="36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1" y="37"/>
                    </a:lnTo>
                    <a:lnTo>
                      <a:pt x="12" y="38"/>
                    </a:lnTo>
                    <a:lnTo>
                      <a:pt x="12" y="37"/>
                    </a:lnTo>
                    <a:lnTo>
                      <a:pt x="12" y="36"/>
                    </a:lnTo>
                    <a:lnTo>
                      <a:pt x="13" y="35"/>
                    </a:lnTo>
                    <a:lnTo>
                      <a:pt x="13" y="33"/>
                    </a:lnTo>
                    <a:lnTo>
                      <a:pt x="14" y="31"/>
                    </a:lnTo>
                    <a:lnTo>
                      <a:pt x="14" y="30"/>
                    </a:lnTo>
                    <a:lnTo>
                      <a:pt x="15" y="28"/>
                    </a:lnTo>
                    <a:lnTo>
                      <a:pt x="14" y="27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5" y="24"/>
                    </a:lnTo>
                    <a:lnTo>
                      <a:pt x="15" y="21"/>
                    </a:lnTo>
                    <a:lnTo>
                      <a:pt x="15" y="20"/>
                    </a:lnTo>
                    <a:lnTo>
                      <a:pt x="15" y="18"/>
                    </a:lnTo>
                    <a:lnTo>
                      <a:pt x="15" y="17"/>
                    </a:lnTo>
                    <a:lnTo>
                      <a:pt x="16" y="17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3"/>
                    </a:lnTo>
                    <a:lnTo>
                      <a:pt x="18" y="13"/>
                    </a:lnTo>
                    <a:lnTo>
                      <a:pt x="18" y="12"/>
                    </a:lnTo>
                    <a:lnTo>
                      <a:pt x="18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9"/>
                    </a:lnTo>
                    <a:lnTo>
                      <a:pt x="24" y="9"/>
                    </a:lnTo>
                    <a:lnTo>
                      <a:pt x="24" y="10"/>
                    </a:lnTo>
                    <a:lnTo>
                      <a:pt x="25" y="10"/>
                    </a:lnTo>
                    <a:lnTo>
                      <a:pt x="26" y="10"/>
                    </a:lnTo>
                    <a:lnTo>
                      <a:pt x="27" y="10"/>
                    </a:lnTo>
                    <a:lnTo>
                      <a:pt x="28" y="11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1" y="11"/>
                    </a:lnTo>
                    <a:lnTo>
                      <a:pt x="32" y="11"/>
                    </a:lnTo>
                    <a:lnTo>
                      <a:pt x="34" y="12"/>
                    </a:lnTo>
                    <a:lnTo>
                      <a:pt x="32" y="11"/>
                    </a:lnTo>
                    <a:lnTo>
                      <a:pt x="32" y="10"/>
                    </a:lnTo>
                    <a:lnTo>
                      <a:pt x="30" y="10"/>
                    </a:lnTo>
                    <a:lnTo>
                      <a:pt x="29" y="9"/>
                    </a:lnTo>
                    <a:lnTo>
                      <a:pt x="28" y="9"/>
                    </a:lnTo>
                    <a:lnTo>
                      <a:pt x="26" y="8"/>
                    </a:lnTo>
                    <a:lnTo>
                      <a:pt x="24" y="7"/>
                    </a:lnTo>
                    <a:lnTo>
                      <a:pt x="23" y="6"/>
                    </a:lnTo>
                    <a:lnTo>
                      <a:pt x="21" y="5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3" y="0"/>
                    </a:lnTo>
                    <a:lnTo>
                      <a:pt x="12" y="1"/>
                    </a:lnTo>
                    <a:lnTo>
                      <a:pt x="11" y="2"/>
                    </a:lnTo>
                    <a:lnTo>
                      <a:pt x="11" y="3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6"/>
                    </a:lnTo>
                    <a:lnTo>
                      <a:pt x="4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0" name="Freeform 524">
                <a:extLst>
                  <a:ext uri="{FF2B5EF4-FFF2-40B4-BE49-F238E27FC236}">
                    <a16:creationId xmlns:a16="http://schemas.microsoft.com/office/drawing/2014/main" id="{D6DF7DD2-AD08-4EEA-A1B7-6825F4CE4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5" y="2734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0 w 2"/>
                  <a:gd name="T3" fmla="*/ 0 h 4"/>
                  <a:gd name="T4" fmla="*/ 0 w 2"/>
                  <a:gd name="T5" fmla="*/ 1 h 4"/>
                  <a:gd name="T6" fmla="*/ 0 w 2"/>
                  <a:gd name="T7" fmla="*/ 2 h 4"/>
                  <a:gd name="T8" fmla="*/ 0 w 2"/>
                  <a:gd name="T9" fmla="*/ 3 h 4"/>
                  <a:gd name="T10" fmla="*/ 1 w 2"/>
                  <a:gd name="T11" fmla="*/ 3 h 4"/>
                  <a:gd name="T12" fmla="*/ 2 w 2"/>
                  <a:gd name="T13" fmla="*/ 4 h 4"/>
                  <a:gd name="T14" fmla="*/ 1 w 2"/>
                  <a:gd name="T15" fmla="*/ 3 h 4"/>
                  <a:gd name="T16" fmla="*/ 1 w 2"/>
                  <a:gd name="T17" fmla="*/ 2 h 4"/>
                  <a:gd name="T18" fmla="*/ 1 w 2"/>
                  <a:gd name="T19" fmla="*/ 1 h 4"/>
                  <a:gd name="T20" fmla="*/ 1 w 2"/>
                  <a:gd name="T21" fmla="*/ 0 h 4"/>
                  <a:gd name="T22" fmla="*/ 1 w 2"/>
                  <a:gd name="T23" fmla="*/ 0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1" name="Freeform 525">
                <a:extLst>
                  <a:ext uri="{FF2B5EF4-FFF2-40B4-BE49-F238E27FC236}">
                    <a16:creationId xmlns:a16="http://schemas.microsoft.com/office/drawing/2014/main" id="{E57034D4-EB0A-45EF-B475-B9265A1E22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2" y="2734"/>
                <a:ext cx="20" cy="53"/>
              </a:xfrm>
              <a:custGeom>
                <a:avLst/>
                <a:gdLst>
                  <a:gd name="T0" fmla="*/ 1 w 20"/>
                  <a:gd name="T1" fmla="*/ 1 h 53"/>
                  <a:gd name="T2" fmla="*/ 1 w 20"/>
                  <a:gd name="T3" fmla="*/ 3 h 53"/>
                  <a:gd name="T4" fmla="*/ 2 w 20"/>
                  <a:gd name="T5" fmla="*/ 4 h 53"/>
                  <a:gd name="T6" fmla="*/ 3 w 20"/>
                  <a:gd name="T7" fmla="*/ 7 h 53"/>
                  <a:gd name="T8" fmla="*/ 4 w 20"/>
                  <a:gd name="T9" fmla="*/ 10 h 53"/>
                  <a:gd name="T10" fmla="*/ 6 w 20"/>
                  <a:gd name="T11" fmla="*/ 14 h 53"/>
                  <a:gd name="T12" fmla="*/ 7 w 20"/>
                  <a:gd name="T13" fmla="*/ 17 h 53"/>
                  <a:gd name="T14" fmla="*/ 8 w 20"/>
                  <a:gd name="T15" fmla="*/ 20 h 53"/>
                  <a:gd name="T16" fmla="*/ 10 w 20"/>
                  <a:gd name="T17" fmla="*/ 22 h 53"/>
                  <a:gd name="T18" fmla="*/ 11 w 20"/>
                  <a:gd name="T19" fmla="*/ 24 h 53"/>
                  <a:gd name="T20" fmla="*/ 12 w 20"/>
                  <a:gd name="T21" fmla="*/ 26 h 53"/>
                  <a:gd name="T22" fmla="*/ 12 w 20"/>
                  <a:gd name="T23" fmla="*/ 28 h 53"/>
                  <a:gd name="T24" fmla="*/ 13 w 20"/>
                  <a:gd name="T25" fmla="*/ 29 h 53"/>
                  <a:gd name="T26" fmla="*/ 14 w 20"/>
                  <a:gd name="T27" fmla="*/ 32 h 53"/>
                  <a:gd name="T28" fmla="*/ 15 w 20"/>
                  <a:gd name="T29" fmla="*/ 35 h 53"/>
                  <a:gd name="T30" fmla="*/ 16 w 20"/>
                  <a:gd name="T31" fmla="*/ 38 h 53"/>
                  <a:gd name="T32" fmla="*/ 18 w 20"/>
                  <a:gd name="T33" fmla="*/ 40 h 53"/>
                  <a:gd name="T34" fmla="*/ 20 w 20"/>
                  <a:gd name="T35" fmla="*/ 47 h 53"/>
                  <a:gd name="T36" fmla="*/ 19 w 20"/>
                  <a:gd name="T37" fmla="*/ 48 h 53"/>
                  <a:gd name="T38" fmla="*/ 20 w 20"/>
                  <a:gd name="T39" fmla="*/ 50 h 53"/>
                  <a:gd name="T40" fmla="*/ 19 w 20"/>
                  <a:gd name="T41" fmla="*/ 50 h 53"/>
                  <a:gd name="T42" fmla="*/ 18 w 20"/>
                  <a:gd name="T43" fmla="*/ 52 h 53"/>
                  <a:gd name="T44" fmla="*/ 18 w 20"/>
                  <a:gd name="T45" fmla="*/ 52 h 53"/>
                  <a:gd name="T46" fmla="*/ 18 w 20"/>
                  <a:gd name="T47" fmla="*/ 50 h 53"/>
                  <a:gd name="T48" fmla="*/ 18 w 20"/>
                  <a:gd name="T49" fmla="*/ 49 h 53"/>
                  <a:gd name="T50" fmla="*/ 18 w 20"/>
                  <a:gd name="T51" fmla="*/ 47 h 53"/>
                  <a:gd name="T52" fmla="*/ 18 w 20"/>
                  <a:gd name="T53" fmla="*/ 45 h 53"/>
                  <a:gd name="T54" fmla="*/ 17 w 20"/>
                  <a:gd name="T55" fmla="*/ 41 h 53"/>
                  <a:gd name="T56" fmla="*/ 17 w 20"/>
                  <a:gd name="T57" fmla="*/ 40 h 53"/>
                  <a:gd name="T58" fmla="*/ 15 w 20"/>
                  <a:gd name="T59" fmla="*/ 36 h 53"/>
                  <a:gd name="T60" fmla="*/ 14 w 20"/>
                  <a:gd name="T61" fmla="*/ 34 h 53"/>
                  <a:gd name="T62" fmla="*/ 13 w 20"/>
                  <a:gd name="T63" fmla="*/ 33 h 53"/>
                  <a:gd name="T64" fmla="*/ 12 w 20"/>
                  <a:gd name="T65" fmla="*/ 31 h 53"/>
                  <a:gd name="T66" fmla="*/ 11 w 20"/>
                  <a:gd name="T67" fmla="*/ 27 h 53"/>
                  <a:gd name="T68" fmla="*/ 10 w 20"/>
                  <a:gd name="T69" fmla="*/ 24 h 53"/>
                  <a:gd name="T70" fmla="*/ 8 w 20"/>
                  <a:gd name="T71" fmla="*/ 21 h 53"/>
                  <a:gd name="T72" fmla="*/ 7 w 20"/>
                  <a:gd name="T73" fmla="*/ 18 h 53"/>
                  <a:gd name="T74" fmla="*/ 6 w 20"/>
                  <a:gd name="T75" fmla="*/ 16 h 53"/>
                  <a:gd name="T76" fmla="*/ 5 w 20"/>
                  <a:gd name="T77" fmla="*/ 12 h 53"/>
                  <a:gd name="T78" fmla="*/ 4 w 20"/>
                  <a:gd name="T79" fmla="*/ 10 h 53"/>
                  <a:gd name="T80" fmla="*/ 3 w 20"/>
                  <a:gd name="T81" fmla="*/ 8 h 53"/>
                  <a:gd name="T82" fmla="*/ 2 w 20"/>
                  <a:gd name="T83" fmla="*/ 5 h 53"/>
                  <a:gd name="T84" fmla="*/ 1 w 20"/>
                  <a:gd name="T85" fmla="*/ 3 h 53"/>
                  <a:gd name="T86" fmla="*/ 0 w 20"/>
                  <a:gd name="T87" fmla="*/ 1 h 53"/>
                  <a:gd name="T88" fmla="*/ 1 w 20"/>
                  <a:gd name="T89" fmla="*/ 0 h 5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0" h="53">
                    <a:moveTo>
                      <a:pt x="1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4" y="10"/>
                    </a:lnTo>
                    <a:lnTo>
                      <a:pt x="5" y="12"/>
                    </a:lnTo>
                    <a:lnTo>
                      <a:pt x="6" y="14"/>
                    </a:lnTo>
                    <a:lnTo>
                      <a:pt x="6" y="16"/>
                    </a:lnTo>
                    <a:lnTo>
                      <a:pt x="7" y="17"/>
                    </a:lnTo>
                    <a:lnTo>
                      <a:pt x="8" y="18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10" y="22"/>
                    </a:lnTo>
                    <a:lnTo>
                      <a:pt x="11" y="23"/>
                    </a:lnTo>
                    <a:lnTo>
                      <a:pt x="11" y="24"/>
                    </a:lnTo>
                    <a:lnTo>
                      <a:pt x="11" y="25"/>
                    </a:lnTo>
                    <a:lnTo>
                      <a:pt x="12" y="26"/>
                    </a:lnTo>
                    <a:lnTo>
                      <a:pt x="12" y="27"/>
                    </a:lnTo>
                    <a:lnTo>
                      <a:pt x="12" y="28"/>
                    </a:lnTo>
                    <a:lnTo>
                      <a:pt x="13" y="28"/>
                    </a:lnTo>
                    <a:lnTo>
                      <a:pt x="13" y="29"/>
                    </a:lnTo>
                    <a:lnTo>
                      <a:pt x="13" y="30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5" y="35"/>
                    </a:lnTo>
                    <a:lnTo>
                      <a:pt x="16" y="36"/>
                    </a:lnTo>
                    <a:lnTo>
                      <a:pt x="16" y="38"/>
                    </a:lnTo>
                    <a:lnTo>
                      <a:pt x="17" y="39"/>
                    </a:lnTo>
                    <a:lnTo>
                      <a:pt x="18" y="40"/>
                    </a:lnTo>
                    <a:lnTo>
                      <a:pt x="19" y="45"/>
                    </a:lnTo>
                    <a:lnTo>
                      <a:pt x="20" y="47"/>
                    </a:lnTo>
                    <a:lnTo>
                      <a:pt x="19" y="48"/>
                    </a:lnTo>
                    <a:lnTo>
                      <a:pt x="20" y="49"/>
                    </a:lnTo>
                    <a:lnTo>
                      <a:pt x="20" y="50"/>
                    </a:lnTo>
                    <a:lnTo>
                      <a:pt x="19" y="50"/>
                    </a:lnTo>
                    <a:lnTo>
                      <a:pt x="19" y="51"/>
                    </a:lnTo>
                    <a:lnTo>
                      <a:pt x="18" y="52"/>
                    </a:lnTo>
                    <a:lnTo>
                      <a:pt x="18" y="53"/>
                    </a:lnTo>
                    <a:lnTo>
                      <a:pt x="18" y="52"/>
                    </a:lnTo>
                    <a:lnTo>
                      <a:pt x="18" y="51"/>
                    </a:lnTo>
                    <a:lnTo>
                      <a:pt x="18" y="50"/>
                    </a:lnTo>
                    <a:lnTo>
                      <a:pt x="18" y="49"/>
                    </a:lnTo>
                    <a:lnTo>
                      <a:pt x="19" y="49"/>
                    </a:lnTo>
                    <a:lnTo>
                      <a:pt x="18" y="47"/>
                    </a:lnTo>
                    <a:lnTo>
                      <a:pt x="18" y="46"/>
                    </a:lnTo>
                    <a:lnTo>
                      <a:pt x="18" y="45"/>
                    </a:lnTo>
                    <a:lnTo>
                      <a:pt x="19" y="45"/>
                    </a:lnTo>
                    <a:lnTo>
                      <a:pt x="17" y="41"/>
                    </a:lnTo>
                    <a:lnTo>
                      <a:pt x="17" y="40"/>
                    </a:lnTo>
                    <a:lnTo>
                      <a:pt x="16" y="38"/>
                    </a:lnTo>
                    <a:lnTo>
                      <a:pt x="15" y="36"/>
                    </a:lnTo>
                    <a:lnTo>
                      <a:pt x="14" y="35"/>
                    </a:lnTo>
                    <a:lnTo>
                      <a:pt x="14" y="34"/>
                    </a:lnTo>
                    <a:lnTo>
                      <a:pt x="13" y="33"/>
                    </a:lnTo>
                    <a:lnTo>
                      <a:pt x="13" y="32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7"/>
                    </a:lnTo>
                    <a:lnTo>
                      <a:pt x="11" y="25"/>
                    </a:lnTo>
                    <a:lnTo>
                      <a:pt x="10" y="24"/>
                    </a:lnTo>
                    <a:lnTo>
                      <a:pt x="9" y="23"/>
                    </a:lnTo>
                    <a:lnTo>
                      <a:pt x="8" y="21"/>
                    </a:lnTo>
                    <a:lnTo>
                      <a:pt x="8" y="20"/>
                    </a:lnTo>
                    <a:lnTo>
                      <a:pt x="7" y="18"/>
                    </a:lnTo>
                    <a:lnTo>
                      <a:pt x="6" y="17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2" name="Freeform 526">
                <a:extLst>
                  <a:ext uri="{FF2B5EF4-FFF2-40B4-BE49-F238E27FC236}">
                    <a16:creationId xmlns:a16="http://schemas.microsoft.com/office/drawing/2014/main" id="{FBDA5FB3-7EB7-4088-AD3D-4D4CAF9166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3" y="2735"/>
                <a:ext cx="7" cy="30"/>
              </a:xfrm>
              <a:custGeom>
                <a:avLst/>
                <a:gdLst>
                  <a:gd name="T0" fmla="*/ 1 w 7"/>
                  <a:gd name="T1" fmla="*/ 15 h 30"/>
                  <a:gd name="T2" fmla="*/ 1 w 7"/>
                  <a:gd name="T3" fmla="*/ 13 h 30"/>
                  <a:gd name="T4" fmla="*/ 1 w 7"/>
                  <a:gd name="T5" fmla="*/ 11 h 30"/>
                  <a:gd name="T6" fmla="*/ 1 w 7"/>
                  <a:gd name="T7" fmla="*/ 10 h 30"/>
                  <a:gd name="T8" fmla="*/ 2 w 7"/>
                  <a:gd name="T9" fmla="*/ 9 h 30"/>
                  <a:gd name="T10" fmla="*/ 2 w 7"/>
                  <a:gd name="T11" fmla="*/ 8 h 30"/>
                  <a:gd name="T12" fmla="*/ 2 w 7"/>
                  <a:gd name="T13" fmla="*/ 6 h 30"/>
                  <a:gd name="T14" fmla="*/ 2 w 7"/>
                  <a:gd name="T15" fmla="*/ 6 h 30"/>
                  <a:gd name="T16" fmla="*/ 2 w 7"/>
                  <a:gd name="T17" fmla="*/ 5 h 30"/>
                  <a:gd name="T18" fmla="*/ 3 w 7"/>
                  <a:gd name="T19" fmla="*/ 5 h 30"/>
                  <a:gd name="T20" fmla="*/ 3 w 7"/>
                  <a:gd name="T21" fmla="*/ 4 h 30"/>
                  <a:gd name="T22" fmla="*/ 4 w 7"/>
                  <a:gd name="T23" fmla="*/ 4 h 30"/>
                  <a:gd name="T24" fmla="*/ 4 w 7"/>
                  <a:gd name="T25" fmla="*/ 3 h 30"/>
                  <a:gd name="T26" fmla="*/ 5 w 7"/>
                  <a:gd name="T27" fmla="*/ 2 h 30"/>
                  <a:gd name="T28" fmla="*/ 5 w 7"/>
                  <a:gd name="T29" fmla="*/ 2 h 30"/>
                  <a:gd name="T30" fmla="*/ 7 w 7"/>
                  <a:gd name="T31" fmla="*/ 0 h 30"/>
                  <a:gd name="T32" fmla="*/ 6 w 7"/>
                  <a:gd name="T33" fmla="*/ 1 h 30"/>
                  <a:gd name="T34" fmla="*/ 6 w 7"/>
                  <a:gd name="T35" fmla="*/ 2 h 30"/>
                  <a:gd name="T36" fmla="*/ 6 w 7"/>
                  <a:gd name="T37" fmla="*/ 3 h 30"/>
                  <a:gd name="T38" fmla="*/ 5 w 7"/>
                  <a:gd name="T39" fmla="*/ 3 h 30"/>
                  <a:gd name="T40" fmla="*/ 5 w 7"/>
                  <a:gd name="T41" fmla="*/ 4 h 30"/>
                  <a:gd name="T42" fmla="*/ 4 w 7"/>
                  <a:gd name="T43" fmla="*/ 4 h 30"/>
                  <a:gd name="T44" fmla="*/ 4 w 7"/>
                  <a:gd name="T45" fmla="*/ 5 h 30"/>
                  <a:gd name="T46" fmla="*/ 4 w 7"/>
                  <a:gd name="T47" fmla="*/ 6 h 30"/>
                  <a:gd name="T48" fmla="*/ 4 w 7"/>
                  <a:gd name="T49" fmla="*/ 6 h 30"/>
                  <a:gd name="T50" fmla="*/ 3 w 7"/>
                  <a:gd name="T51" fmla="*/ 7 h 30"/>
                  <a:gd name="T52" fmla="*/ 3 w 7"/>
                  <a:gd name="T53" fmla="*/ 8 h 30"/>
                  <a:gd name="T54" fmla="*/ 2 w 7"/>
                  <a:gd name="T55" fmla="*/ 9 h 30"/>
                  <a:gd name="T56" fmla="*/ 2 w 7"/>
                  <a:gd name="T57" fmla="*/ 10 h 30"/>
                  <a:gd name="T58" fmla="*/ 2 w 7"/>
                  <a:gd name="T59" fmla="*/ 10 h 30"/>
                  <a:gd name="T60" fmla="*/ 2 w 7"/>
                  <a:gd name="T61" fmla="*/ 12 h 30"/>
                  <a:gd name="T62" fmla="*/ 2 w 7"/>
                  <a:gd name="T63" fmla="*/ 13 h 30"/>
                  <a:gd name="T64" fmla="*/ 2 w 7"/>
                  <a:gd name="T65" fmla="*/ 15 h 30"/>
                  <a:gd name="T66" fmla="*/ 2 w 7"/>
                  <a:gd name="T67" fmla="*/ 17 h 30"/>
                  <a:gd name="T68" fmla="*/ 2 w 7"/>
                  <a:gd name="T69" fmla="*/ 18 h 30"/>
                  <a:gd name="T70" fmla="*/ 2 w 7"/>
                  <a:gd name="T71" fmla="*/ 20 h 30"/>
                  <a:gd name="T72" fmla="*/ 3 w 7"/>
                  <a:gd name="T73" fmla="*/ 21 h 30"/>
                  <a:gd name="T74" fmla="*/ 2 w 7"/>
                  <a:gd name="T75" fmla="*/ 23 h 30"/>
                  <a:gd name="T76" fmla="*/ 2 w 7"/>
                  <a:gd name="T77" fmla="*/ 24 h 30"/>
                  <a:gd name="T78" fmla="*/ 2 w 7"/>
                  <a:gd name="T79" fmla="*/ 25 h 30"/>
                  <a:gd name="T80" fmla="*/ 3 w 7"/>
                  <a:gd name="T81" fmla="*/ 26 h 30"/>
                  <a:gd name="T82" fmla="*/ 3 w 7"/>
                  <a:gd name="T83" fmla="*/ 27 h 30"/>
                  <a:gd name="T84" fmla="*/ 3 w 7"/>
                  <a:gd name="T85" fmla="*/ 28 h 30"/>
                  <a:gd name="T86" fmla="*/ 2 w 7"/>
                  <a:gd name="T87" fmla="*/ 29 h 30"/>
                  <a:gd name="T88" fmla="*/ 2 w 7"/>
                  <a:gd name="T89" fmla="*/ 30 h 30"/>
                  <a:gd name="T90" fmla="*/ 2 w 7"/>
                  <a:gd name="T91" fmla="*/ 29 h 30"/>
                  <a:gd name="T92" fmla="*/ 2 w 7"/>
                  <a:gd name="T93" fmla="*/ 28 h 30"/>
                  <a:gd name="T94" fmla="*/ 2 w 7"/>
                  <a:gd name="T95" fmla="*/ 27 h 30"/>
                  <a:gd name="T96" fmla="*/ 1 w 7"/>
                  <a:gd name="T97" fmla="*/ 26 h 30"/>
                  <a:gd name="T98" fmla="*/ 1 w 7"/>
                  <a:gd name="T99" fmla="*/ 25 h 30"/>
                  <a:gd name="T100" fmla="*/ 1 w 7"/>
                  <a:gd name="T101" fmla="*/ 24 h 30"/>
                  <a:gd name="T102" fmla="*/ 1 w 7"/>
                  <a:gd name="T103" fmla="*/ 24 h 30"/>
                  <a:gd name="T104" fmla="*/ 1 w 7"/>
                  <a:gd name="T105" fmla="*/ 23 h 30"/>
                  <a:gd name="T106" fmla="*/ 1 w 7"/>
                  <a:gd name="T107" fmla="*/ 22 h 30"/>
                  <a:gd name="T108" fmla="*/ 1 w 7"/>
                  <a:gd name="T109" fmla="*/ 20 h 30"/>
                  <a:gd name="T110" fmla="*/ 1 w 7"/>
                  <a:gd name="T111" fmla="*/ 19 h 30"/>
                  <a:gd name="T112" fmla="*/ 0 w 7"/>
                  <a:gd name="T113" fmla="*/ 18 h 30"/>
                  <a:gd name="T114" fmla="*/ 0 w 7"/>
                  <a:gd name="T115" fmla="*/ 17 h 30"/>
                  <a:gd name="T116" fmla="*/ 0 w 7"/>
                  <a:gd name="T117" fmla="*/ 16 h 30"/>
                  <a:gd name="T118" fmla="*/ 1 w 7"/>
                  <a:gd name="T119" fmla="*/ 15 h 3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" h="30">
                    <a:moveTo>
                      <a:pt x="1" y="15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3" y="28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3" name="Freeform 527">
                <a:extLst>
                  <a:ext uri="{FF2B5EF4-FFF2-40B4-BE49-F238E27FC236}">
                    <a16:creationId xmlns:a16="http://schemas.microsoft.com/office/drawing/2014/main" id="{F5263022-D9F4-4966-BC5C-A143520DB3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8" y="2735"/>
                <a:ext cx="36" cy="74"/>
              </a:xfrm>
              <a:custGeom>
                <a:avLst/>
                <a:gdLst>
                  <a:gd name="T0" fmla="*/ 1 w 36"/>
                  <a:gd name="T1" fmla="*/ 0 h 74"/>
                  <a:gd name="T2" fmla="*/ 2 w 36"/>
                  <a:gd name="T3" fmla="*/ 2 h 74"/>
                  <a:gd name="T4" fmla="*/ 3 w 36"/>
                  <a:gd name="T5" fmla="*/ 3 h 74"/>
                  <a:gd name="T6" fmla="*/ 5 w 36"/>
                  <a:gd name="T7" fmla="*/ 6 h 74"/>
                  <a:gd name="T8" fmla="*/ 6 w 36"/>
                  <a:gd name="T9" fmla="*/ 8 h 74"/>
                  <a:gd name="T10" fmla="*/ 6 w 36"/>
                  <a:gd name="T11" fmla="*/ 5 h 74"/>
                  <a:gd name="T12" fmla="*/ 7 w 36"/>
                  <a:gd name="T13" fmla="*/ 8 h 74"/>
                  <a:gd name="T14" fmla="*/ 10 w 36"/>
                  <a:gd name="T15" fmla="*/ 13 h 74"/>
                  <a:gd name="T16" fmla="*/ 12 w 36"/>
                  <a:gd name="T17" fmla="*/ 16 h 74"/>
                  <a:gd name="T18" fmla="*/ 14 w 36"/>
                  <a:gd name="T19" fmla="*/ 20 h 74"/>
                  <a:gd name="T20" fmla="*/ 15 w 36"/>
                  <a:gd name="T21" fmla="*/ 24 h 74"/>
                  <a:gd name="T22" fmla="*/ 17 w 36"/>
                  <a:gd name="T23" fmla="*/ 28 h 74"/>
                  <a:gd name="T24" fmla="*/ 18 w 36"/>
                  <a:gd name="T25" fmla="*/ 31 h 74"/>
                  <a:gd name="T26" fmla="*/ 21 w 36"/>
                  <a:gd name="T27" fmla="*/ 35 h 74"/>
                  <a:gd name="T28" fmla="*/ 22 w 36"/>
                  <a:gd name="T29" fmla="*/ 39 h 74"/>
                  <a:gd name="T30" fmla="*/ 24 w 36"/>
                  <a:gd name="T31" fmla="*/ 41 h 74"/>
                  <a:gd name="T32" fmla="*/ 25 w 36"/>
                  <a:gd name="T33" fmla="*/ 45 h 74"/>
                  <a:gd name="T34" fmla="*/ 26 w 36"/>
                  <a:gd name="T35" fmla="*/ 49 h 74"/>
                  <a:gd name="T36" fmla="*/ 28 w 36"/>
                  <a:gd name="T37" fmla="*/ 52 h 74"/>
                  <a:gd name="T38" fmla="*/ 30 w 36"/>
                  <a:gd name="T39" fmla="*/ 57 h 74"/>
                  <a:gd name="T40" fmla="*/ 32 w 36"/>
                  <a:gd name="T41" fmla="*/ 59 h 74"/>
                  <a:gd name="T42" fmla="*/ 34 w 36"/>
                  <a:gd name="T43" fmla="*/ 64 h 74"/>
                  <a:gd name="T44" fmla="*/ 35 w 36"/>
                  <a:gd name="T45" fmla="*/ 66 h 74"/>
                  <a:gd name="T46" fmla="*/ 35 w 36"/>
                  <a:gd name="T47" fmla="*/ 69 h 74"/>
                  <a:gd name="T48" fmla="*/ 36 w 36"/>
                  <a:gd name="T49" fmla="*/ 74 h 74"/>
                  <a:gd name="T50" fmla="*/ 17 w 36"/>
                  <a:gd name="T51" fmla="*/ 72 h 74"/>
                  <a:gd name="T52" fmla="*/ 18 w 36"/>
                  <a:gd name="T53" fmla="*/ 69 h 74"/>
                  <a:gd name="T54" fmla="*/ 20 w 36"/>
                  <a:gd name="T55" fmla="*/ 67 h 74"/>
                  <a:gd name="T56" fmla="*/ 21 w 36"/>
                  <a:gd name="T57" fmla="*/ 66 h 74"/>
                  <a:gd name="T58" fmla="*/ 21 w 36"/>
                  <a:gd name="T59" fmla="*/ 64 h 74"/>
                  <a:gd name="T60" fmla="*/ 23 w 36"/>
                  <a:gd name="T61" fmla="*/ 65 h 74"/>
                  <a:gd name="T62" fmla="*/ 24 w 36"/>
                  <a:gd name="T63" fmla="*/ 64 h 74"/>
                  <a:gd name="T64" fmla="*/ 23 w 36"/>
                  <a:gd name="T65" fmla="*/ 61 h 74"/>
                  <a:gd name="T66" fmla="*/ 23 w 36"/>
                  <a:gd name="T67" fmla="*/ 59 h 74"/>
                  <a:gd name="T68" fmla="*/ 25 w 36"/>
                  <a:gd name="T69" fmla="*/ 60 h 74"/>
                  <a:gd name="T70" fmla="*/ 25 w 36"/>
                  <a:gd name="T71" fmla="*/ 59 h 74"/>
                  <a:gd name="T72" fmla="*/ 24 w 36"/>
                  <a:gd name="T73" fmla="*/ 56 h 74"/>
                  <a:gd name="T74" fmla="*/ 23 w 36"/>
                  <a:gd name="T75" fmla="*/ 52 h 74"/>
                  <a:gd name="T76" fmla="*/ 23 w 36"/>
                  <a:gd name="T77" fmla="*/ 52 h 74"/>
                  <a:gd name="T78" fmla="*/ 25 w 36"/>
                  <a:gd name="T79" fmla="*/ 55 h 74"/>
                  <a:gd name="T80" fmla="*/ 27 w 36"/>
                  <a:gd name="T81" fmla="*/ 57 h 74"/>
                  <a:gd name="T82" fmla="*/ 27 w 36"/>
                  <a:gd name="T83" fmla="*/ 56 h 74"/>
                  <a:gd name="T84" fmla="*/ 26 w 36"/>
                  <a:gd name="T85" fmla="*/ 53 h 74"/>
                  <a:gd name="T86" fmla="*/ 24 w 36"/>
                  <a:gd name="T87" fmla="*/ 49 h 74"/>
                  <a:gd name="T88" fmla="*/ 22 w 36"/>
                  <a:gd name="T89" fmla="*/ 45 h 74"/>
                  <a:gd name="T90" fmla="*/ 21 w 36"/>
                  <a:gd name="T91" fmla="*/ 42 h 74"/>
                  <a:gd name="T92" fmla="*/ 19 w 36"/>
                  <a:gd name="T93" fmla="*/ 40 h 74"/>
                  <a:gd name="T94" fmla="*/ 18 w 36"/>
                  <a:gd name="T95" fmla="*/ 38 h 74"/>
                  <a:gd name="T96" fmla="*/ 17 w 36"/>
                  <a:gd name="T97" fmla="*/ 35 h 74"/>
                  <a:gd name="T98" fmla="*/ 16 w 36"/>
                  <a:gd name="T99" fmla="*/ 32 h 74"/>
                  <a:gd name="T100" fmla="*/ 14 w 36"/>
                  <a:gd name="T101" fmla="*/ 29 h 74"/>
                  <a:gd name="T102" fmla="*/ 12 w 36"/>
                  <a:gd name="T103" fmla="*/ 26 h 74"/>
                  <a:gd name="T104" fmla="*/ 11 w 36"/>
                  <a:gd name="T105" fmla="*/ 25 h 74"/>
                  <a:gd name="T106" fmla="*/ 10 w 36"/>
                  <a:gd name="T107" fmla="*/ 23 h 74"/>
                  <a:gd name="T108" fmla="*/ 9 w 36"/>
                  <a:gd name="T109" fmla="*/ 20 h 74"/>
                  <a:gd name="T110" fmla="*/ 7 w 36"/>
                  <a:gd name="T111" fmla="*/ 19 h 74"/>
                  <a:gd name="T112" fmla="*/ 7 w 36"/>
                  <a:gd name="T113" fmla="*/ 17 h 74"/>
                  <a:gd name="T114" fmla="*/ 6 w 36"/>
                  <a:gd name="T115" fmla="*/ 15 h 74"/>
                  <a:gd name="T116" fmla="*/ 5 w 36"/>
                  <a:gd name="T117" fmla="*/ 13 h 74"/>
                  <a:gd name="T118" fmla="*/ 3 w 36"/>
                  <a:gd name="T119" fmla="*/ 9 h 74"/>
                  <a:gd name="T120" fmla="*/ 2 w 36"/>
                  <a:gd name="T121" fmla="*/ 5 h 74"/>
                  <a:gd name="T122" fmla="*/ 1 w 36"/>
                  <a:gd name="T123" fmla="*/ 4 h 74"/>
                  <a:gd name="T124" fmla="*/ 0 w 36"/>
                  <a:gd name="T125" fmla="*/ 1 h 7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6" h="74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5" y="6"/>
                    </a:lnTo>
                    <a:lnTo>
                      <a:pt x="5" y="7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6" y="5"/>
                    </a:lnTo>
                    <a:lnTo>
                      <a:pt x="6" y="6"/>
                    </a:lnTo>
                    <a:lnTo>
                      <a:pt x="7" y="8"/>
                    </a:lnTo>
                    <a:lnTo>
                      <a:pt x="9" y="10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2" y="16"/>
                    </a:lnTo>
                    <a:lnTo>
                      <a:pt x="13" y="18"/>
                    </a:lnTo>
                    <a:lnTo>
                      <a:pt x="14" y="20"/>
                    </a:lnTo>
                    <a:lnTo>
                      <a:pt x="14" y="22"/>
                    </a:lnTo>
                    <a:lnTo>
                      <a:pt x="15" y="24"/>
                    </a:lnTo>
                    <a:lnTo>
                      <a:pt x="16" y="26"/>
                    </a:lnTo>
                    <a:lnTo>
                      <a:pt x="17" y="28"/>
                    </a:lnTo>
                    <a:lnTo>
                      <a:pt x="18" y="29"/>
                    </a:lnTo>
                    <a:lnTo>
                      <a:pt x="18" y="31"/>
                    </a:lnTo>
                    <a:lnTo>
                      <a:pt x="20" y="33"/>
                    </a:lnTo>
                    <a:lnTo>
                      <a:pt x="21" y="35"/>
                    </a:lnTo>
                    <a:lnTo>
                      <a:pt x="21" y="37"/>
                    </a:lnTo>
                    <a:lnTo>
                      <a:pt x="22" y="39"/>
                    </a:lnTo>
                    <a:lnTo>
                      <a:pt x="23" y="40"/>
                    </a:lnTo>
                    <a:lnTo>
                      <a:pt x="24" y="41"/>
                    </a:lnTo>
                    <a:lnTo>
                      <a:pt x="24" y="42"/>
                    </a:lnTo>
                    <a:lnTo>
                      <a:pt x="25" y="45"/>
                    </a:lnTo>
                    <a:lnTo>
                      <a:pt x="26" y="47"/>
                    </a:lnTo>
                    <a:lnTo>
                      <a:pt x="26" y="49"/>
                    </a:lnTo>
                    <a:lnTo>
                      <a:pt x="27" y="50"/>
                    </a:lnTo>
                    <a:lnTo>
                      <a:pt x="28" y="52"/>
                    </a:lnTo>
                    <a:lnTo>
                      <a:pt x="30" y="55"/>
                    </a:lnTo>
                    <a:lnTo>
                      <a:pt x="30" y="57"/>
                    </a:lnTo>
                    <a:lnTo>
                      <a:pt x="31" y="58"/>
                    </a:lnTo>
                    <a:lnTo>
                      <a:pt x="32" y="59"/>
                    </a:lnTo>
                    <a:lnTo>
                      <a:pt x="33" y="62"/>
                    </a:lnTo>
                    <a:lnTo>
                      <a:pt x="34" y="64"/>
                    </a:lnTo>
                    <a:lnTo>
                      <a:pt x="34" y="65"/>
                    </a:lnTo>
                    <a:lnTo>
                      <a:pt x="35" y="66"/>
                    </a:lnTo>
                    <a:lnTo>
                      <a:pt x="34" y="68"/>
                    </a:lnTo>
                    <a:lnTo>
                      <a:pt x="35" y="69"/>
                    </a:lnTo>
                    <a:lnTo>
                      <a:pt x="35" y="72"/>
                    </a:lnTo>
                    <a:lnTo>
                      <a:pt x="36" y="74"/>
                    </a:lnTo>
                    <a:lnTo>
                      <a:pt x="17" y="74"/>
                    </a:lnTo>
                    <a:lnTo>
                      <a:pt x="17" y="72"/>
                    </a:lnTo>
                    <a:lnTo>
                      <a:pt x="18" y="71"/>
                    </a:lnTo>
                    <a:lnTo>
                      <a:pt x="18" y="69"/>
                    </a:lnTo>
                    <a:lnTo>
                      <a:pt x="19" y="69"/>
                    </a:lnTo>
                    <a:lnTo>
                      <a:pt x="20" y="67"/>
                    </a:lnTo>
                    <a:lnTo>
                      <a:pt x="21" y="67"/>
                    </a:lnTo>
                    <a:lnTo>
                      <a:pt x="21" y="66"/>
                    </a:lnTo>
                    <a:lnTo>
                      <a:pt x="21" y="65"/>
                    </a:lnTo>
                    <a:lnTo>
                      <a:pt x="21" y="64"/>
                    </a:lnTo>
                    <a:lnTo>
                      <a:pt x="22" y="65"/>
                    </a:lnTo>
                    <a:lnTo>
                      <a:pt x="23" y="65"/>
                    </a:lnTo>
                    <a:lnTo>
                      <a:pt x="24" y="65"/>
                    </a:lnTo>
                    <a:lnTo>
                      <a:pt x="24" y="64"/>
                    </a:lnTo>
                    <a:lnTo>
                      <a:pt x="24" y="63"/>
                    </a:lnTo>
                    <a:lnTo>
                      <a:pt x="23" y="61"/>
                    </a:lnTo>
                    <a:lnTo>
                      <a:pt x="23" y="60"/>
                    </a:lnTo>
                    <a:lnTo>
                      <a:pt x="23" y="59"/>
                    </a:lnTo>
                    <a:lnTo>
                      <a:pt x="24" y="60"/>
                    </a:lnTo>
                    <a:lnTo>
                      <a:pt x="25" y="60"/>
                    </a:lnTo>
                    <a:lnTo>
                      <a:pt x="26" y="60"/>
                    </a:lnTo>
                    <a:lnTo>
                      <a:pt x="25" y="59"/>
                    </a:lnTo>
                    <a:lnTo>
                      <a:pt x="25" y="58"/>
                    </a:lnTo>
                    <a:lnTo>
                      <a:pt x="24" y="56"/>
                    </a:lnTo>
                    <a:lnTo>
                      <a:pt x="24" y="54"/>
                    </a:lnTo>
                    <a:lnTo>
                      <a:pt x="23" y="52"/>
                    </a:lnTo>
                    <a:lnTo>
                      <a:pt x="21" y="49"/>
                    </a:lnTo>
                    <a:lnTo>
                      <a:pt x="23" y="52"/>
                    </a:lnTo>
                    <a:lnTo>
                      <a:pt x="24" y="54"/>
                    </a:lnTo>
                    <a:lnTo>
                      <a:pt x="25" y="55"/>
                    </a:lnTo>
                    <a:lnTo>
                      <a:pt x="26" y="57"/>
                    </a:lnTo>
                    <a:lnTo>
                      <a:pt x="27" y="57"/>
                    </a:lnTo>
                    <a:lnTo>
                      <a:pt x="27" y="58"/>
                    </a:lnTo>
                    <a:lnTo>
                      <a:pt x="27" y="56"/>
                    </a:lnTo>
                    <a:lnTo>
                      <a:pt x="27" y="55"/>
                    </a:lnTo>
                    <a:lnTo>
                      <a:pt x="26" y="53"/>
                    </a:lnTo>
                    <a:lnTo>
                      <a:pt x="25" y="51"/>
                    </a:lnTo>
                    <a:lnTo>
                      <a:pt x="24" y="49"/>
                    </a:lnTo>
                    <a:lnTo>
                      <a:pt x="23" y="47"/>
                    </a:lnTo>
                    <a:lnTo>
                      <a:pt x="22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0" y="41"/>
                    </a:lnTo>
                    <a:lnTo>
                      <a:pt x="19" y="40"/>
                    </a:lnTo>
                    <a:lnTo>
                      <a:pt x="19" y="39"/>
                    </a:lnTo>
                    <a:lnTo>
                      <a:pt x="18" y="38"/>
                    </a:lnTo>
                    <a:lnTo>
                      <a:pt x="18" y="37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6" y="32"/>
                    </a:lnTo>
                    <a:lnTo>
                      <a:pt x="15" y="30"/>
                    </a:lnTo>
                    <a:lnTo>
                      <a:pt x="14" y="29"/>
                    </a:lnTo>
                    <a:lnTo>
                      <a:pt x="13" y="28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4"/>
                    </a:lnTo>
                    <a:lnTo>
                      <a:pt x="10" y="23"/>
                    </a:lnTo>
                    <a:lnTo>
                      <a:pt x="9" y="22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6" y="16"/>
                    </a:lnTo>
                    <a:lnTo>
                      <a:pt x="6" y="15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4" name="Freeform 528">
                <a:extLst>
                  <a:ext uri="{FF2B5EF4-FFF2-40B4-BE49-F238E27FC236}">
                    <a16:creationId xmlns:a16="http://schemas.microsoft.com/office/drawing/2014/main" id="{A064E94B-75D2-455E-9268-8D2C1EC1C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8" y="2766"/>
                <a:ext cx="3" cy="13"/>
              </a:xfrm>
              <a:custGeom>
                <a:avLst/>
                <a:gdLst>
                  <a:gd name="T0" fmla="*/ 2 w 3"/>
                  <a:gd name="T1" fmla="*/ 0 h 13"/>
                  <a:gd name="T2" fmla="*/ 2 w 3"/>
                  <a:gd name="T3" fmla="*/ 1 h 13"/>
                  <a:gd name="T4" fmla="*/ 2 w 3"/>
                  <a:gd name="T5" fmla="*/ 1 h 13"/>
                  <a:gd name="T6" fmla="*/ 2 w 3"/>
                  <a:gd name="T7" fmla="*/ 1 h 13"/>
                  <a:gd name="T8" fmla="*/ 2 w 3"/>
                  <a:gd name="T9" fmla="*/ 2 h 13"/>
                  <a:gd name="T10" fmla="*/ 2 w 3"/>
                  <a:gd name="T11" fmla="*/ 2 h 13"/>
                  <a:gd name="T12" fmla="*/ 2 w 3"/>
                  <a:gd name="T13" fmla="*/ 3 h 13"/>
                  <a:gd name="T14" fmla="*/ 2 w 3"/>
                  <a:gd name="T15" fmla="*/ 3 h 13"/>
                  <a:gd name="T16" fmla="*/ 2 w 3"/>
                  <a:gd name="T17" fmla="*/ 4 h 13"/>
                  <a:gd name="T18" fmla="*/ 3 w 3"/>
                  <a:gd name="T19" fmla="*/ 4 h 13"/>
                  <a:gd name="T20" fmla="*/ 2 w 3"/>
                  <a:gd name="T21" fmla="*/ 5 h 13"/>
                  <a:gd name="T22" fmla="*/ 2 w 3"/>
                  <a:gd name="T23" fmla="*/ 6 h 13"/>
                  <a:gd name="T24" fmla="*/ 1 w 3"/>
                  <a:gd name="T25" fmla="*/ 7 h 13"/>
                  <a:gd name="T26" fmla="*/ 1 w 3"/>
                  <a:gd name="T27" fmla="*/ 8 h 13"/>
                  <a:gd name="T28" fmla="*/ 1 w 3"/>
                  <a:gd name="T29" fmla="*/ 8 h 13"/>
                  <a:gd name="T30" fmla="*/ 1 w 3"/>
                  <a:gd name="T31" fmla="*/ 10 h 13"/>
                  <a:gd name="T32" fmla="*/ 1 w 3"/>
                  <a:gd name="T33" fmla="*/ 11 h 13"/>
                  <a:gd name="T34" fmla="*/ 1 w 3"/>
                  <a:gd name="T35" fmla="*/ 11 h 13"/>
                  <a:gd name="T36" fmla="*/ 1 w 3"/>
                  <a:gd name="T37" fmla="*/ 13 h 13"/>
                  <a:gd name="T38" fmla="*/ 1 w 3"/>
                  <a:gd name="T39" fmla="*/ 13 h 13"/>
                  <a:gd name="T40" fmla="*/ 1 w 3"/>
                  <a:gd name="T41" fmla="*/ 13 h 13"/>
                  <a:gd name="T42" fmla="*/ 0 w 3"/>
                  <a:gd name="T43" fmla="*/ 13 h 13"/>
                  <a:gd name="T44" fmla="*/ 0 w 3"/>
                  <a:gd name="T45" fmla="*/ 13 h 13"/>
                  <a:gd name="T46" fmla="*/ 0 w 3"/>
                  <a:gd name="T47" fmla="*/ 12 h 13"/>
                  <a:gd name="T48" fmla="*/ 0 w 3"/>
                  <a:gd name="T49" fmla="*/ 11 h 13"/>
                  <a:gd name="T50" fmla="*/ 1 w 3"/>
                  <a:gd name="T51" fmla="*/ 10 h 13"/>
                  <a:gd name="T52" fmla="*/ 0 w 3"/>
                  <a:gd name="T53" fmla="*/ 9 h 13"/>
                  <a:gd name="T54" fmla="*/ 0 w 3"/>
                  <a:gd name="T55" fmla="*/ 7 h 13"/>
                  <a:gd name="T56" fmla="*/ 0 w 3"/>
                  <a:gd name="T57" fmla="*/ 6 h 13"/>
                  <a:gd name="T58" fmla="*/ 0 w 3"/>
                  <a:gd name="T59" fmla="*/ 5 h 13"/>
                  <a:gd name="T60" fmla="*/ 0 w 3"/>
                  <a:gd name="T61" fmla="*/ 5 h 13"/>
                  <a:gd name="T62" fmla="*/ 1 w 3"/>
                  <a:gd name="T63" fmla="*/ 5 h 13"/>
                  <a:gd name="T64" fmla="*/ 1 w 3"/>
                  <a:gd name="T65" fmla="*/ 4 h 13"/>
                  <a:gd name="T66" fmla="*/ 2 w 3"/>
                  <a:gd name="T67" fmla="*/ 4 h 13"/>
                  <a:gd name="T68" fmla="*/ 2 w 3"/>
                  <a:gd name="T69" fmla="*/ 3 h 13"/>
                  <a:gd name="T70" fmla="*/ 2 w 3"/>
                  <a:gd name="T71" fmla="*/ 3 h 13"/>
                  <a:gd name="T72" fmla="*/ 1 w 3"/>
                  <a:gd name="T73" fmla="*/ 3 h 13"/>
                  <a:gd name="T74" fmla="*/ 1 w 3"/>
                  <a:gd name="T75" fmla="*/ 2 h 13"/>
                  <a:gd name="T76" fmla="*/ 1 w 3"/>
                  <a:gd name="T77" fmla="*/ 2 h 13"/>
                  <a:gd name="T78" fmla="*/ 1 w 3"/>
                  <a:gd name="T79" fmla="*/ 2 h 13"/>
                  <a:gd name="T80" fmla="*/ 2 w 3"/>
                  <a:gd name="T81" fmla="*/ 1 h 13"/>
                  <a:gd name="T82" fmla="*/ 2 w 3"/>
                  <a:gd name="T83" fmla="*/ 0 h 13"/>
                  <a:gd name="T84" fmla="*/ 2 w 3"/>
                  <a:gd name="T85" fmla="*/ 0 h 1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" h="13">
                    <a:moveTo>
                      <a:pt x="2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5" name="Freeform 529">
                <a:extLst>
                  <a:ext uri="{FF2B5EF4-FFF2-40B4-BE49-F238E27FC236}">
                    <a16:creationId xmlns:a16="http://schemas.microsoft.com/office/drawing/2014/main" id="{060C69A2-0BEB-46A7-83AA-EA8EF2E8A1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2" y="2797"/>
                <a:ext cx="3" cy="4"/>
              </a:xfrm>
              <a:custGeom>
                <a:avLst/>
                <a:gdLst>
                  <a:gd name="T0" fmla="*/ 1 w 3"/>
                  <a:gd name="T1" fmla="*/ 0 h 4"/>
                  <a:gd name="T2" fmla="*/ 1 w 3"/>
                  <a:gd name="T3" fmla="*/ 1 h 4"/>
                  <a:gd name="T4" fmla="*/ 1 w 3"/>
                  <a:gd name="T5" fmla="*/ 1 h 4"/>
                  <a:gd name="T6" fmla="*/ 2 w 3"/>
                  <a:gd name="T7" fmla="*/ 1 h 4"/>
                  <a:gd name="T8" fmla="*/ 2 w 3"/>
                  <a:gd name="T9" fmla="*/ 1 h 4"/>
                  <a:gd name="T10" fmla="*/ 3 w 3"/>
                  <a:gd name="T11" fmla="*/ 0 h 4"/>
                  <a:gd name="T12" fmla="*/ 3 w 3"/>
                  <a:gd name="T13" fmla="*/ 0 h 4"/>
                  <a:gd name="T14" fmla="*/ 3 w 3"/>
                  <a:gd name="T15" fmla="*/ 1 h 4"/>
                  <a:gd name="T16" fmla="*/ 3 w 3"/>
                  <a:gd name="T17" fmla="*/ 1 h 4"/>
                  <a:gd name="T18" fmla="*/ 3 w 3"/>
                  <a:gd name="T19" fmla="*/ 2 h 4"/>
                  <a:gd name="T20" fmla="*/ 2 w 3"/>
                  <a:gd name="T21" fmla="*/ 3 h 4"/>
                  <a:gd name="T22" fmla="*/ 2 w 3"/>
                  <a:gd name="T23" fmla="*/ 3 h 4"/>
                  <a:gd name="T24" fmla="*/ 2 w 3"/>
                  <a:gd name="T25" fmla="*/ 4 h 4"/>
                  <a:gd name="T26" fmla="*/ 1 w 3"/>
                  <a:gd name="T27" fmla="*/ 4 h 4"/>
                  <a:gd name="T28" fmla="*/ 0 w 3"/>
                  <a:gd name="T29" fmla="*/ 4 h 4"/>
                  <a:gd name="T30" fmla="*/ 0 w 3"/>
                  <a:gd name="T31" fmla="*/ 4 h 4"/>
                  <a:gd name="T32" fmla="*/ 0 w 3"/>
                  <a:gd name="T33" fmla="*/ 4 h 4"/>
                  <a:gd name="T34" fmla="*/ 0 w 3"/>
                  <a:gd name="T35" fmla="*/ 3 h 4"/>
                  <a:gd name="T36" fmla="*/ 1 w 3"/>
                  <a:gd name="T37" fmla="*/ 3 h 4"/>
                  <a:gd name="T38" fmla="*/ 1 w 3"/>
                  <a:gd name="T39" fmla="*/ 3 h 4"/>
                  <a:gd name="T40" fmla="*/ 1 w 3"/>
                  <a:gd name="T41" fmla="*/ 2 h 4"/>
                  <a:gd name="T42" fmla="*/ 1 w 3"/>
                  <a:gd name="T43" fmla="*/ 2 h 4"/>
                  <a:gd name="T44" fmla="*/ 1 w 3"/>
                  <a:gd name="T45" fmla="*/ 1 h 4"/>
                  <a:gd name="T46" fmla="*/ 1 w 3"/>
                  <a:gd name="T47" fmla="*/ 0 h 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6" name="Freeform 530">
                <a:extLst>
                  <a:ext uri="{FF2B5EF4-FFF2-40B4-BE49-F238E27FC236}">
                    <a16:creationId xmlns:a16="http://schemas.microsoft.com/office/drawing/2014/main" id="{C23C8463-B2FD-410A-A6A8-DBB99FCE18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6" y="2796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1 w 7"/>
                  <a:gd name="T3" fmla="*/ 2 h 3"/>
                  <a:gd name="T4" fmla="*/ 2 w 7"/>
                  <a:gd name="T5" fmla="*/ 1 h 3"/>
                  <a:gd name="T6" fmla="*/ 3 w 7"/>
                  <a:gd name="T7" fmla="*/ 1 h 3"/>
                  <a:gd name="T8" fmla="*/ 3 w 7"/>
                  <a:gd name="T9" fmla="*/ 1 h 3"/>
                  <a:gd name="T10" fmla="*/ 4 w 7"/>
                  <a:gd name="T11" fmla="*/ 0 h 3"/>
                  <a:gd name="T12" fmla="*/ 4 w 7"/>
                  <a:gd name="T13" fmla="*/ 0 h 3"/>
                  <a:gd name="T14" fmla="*/ 5 w 7"/>
                  <a:gd name="T15" fmla="*/ 1 h 3"/>
                  <a:gd name="T16" fmla="*/ 6 w 7"/>
                  <a:gd name="T17" fmla="*/ 0 h 3"/>
                  <a:gd name="T18" fmla="*/ 6 w 7"/>
                  <a:gd name="T19" fmla="*/ 0 h 3"/>
                  <a:gd name="T20" fmla="*/ 6 w 7"/>
                  <a:gd name="T21" fmla="*/ 1 h 3"/>
                  <a:gd name="T22" fmla="*/ 6 w 7"/>
                  <a:gd name="T23" fmla="*/ 1 h 3"/>
                  <a:gd name="T24" fmla="*/ 7 w 7"/>
                  <a:gd name="T25" fmla="*/ 2 h 3"/>
                  <a:gd name="T26" fmla="*/ 6 w 7"/>
                  <a:gd name="T27" fmla="*/ 1 h 3"/>
                  <a:gd name="T28" fmla="*/ 5 w 7"/>
                  <a:gd name="T29" fmla="*/ 1 h 3"/>
                  <a:gd name="T30" fmla="*/ 5 w 7"/>
                  <a:gd name="T31" fmla="*/ 2 h 3"/>
                  <a:gd name="T32" fmla="*/ 4 w 7"/>
                  <a:gd name="T33" fmla="*/ 2 h 3"/>
                  <a:gd name="T34" fmla="*/ 4 w 7"/>
                  <a:gd name="T35" fmla="*/ 2 h 3"/>
                  <a:gd name="T36" fmla="*/ 3 w 7"/>
                  <a:gd name="T37" fmla="*/ 2 h 3"/>
                  <a:gd name="T38" fmla="*/ 1 w 7"/>
                  <a:gd name="T39" fmla="*/ 3 h 3"/>
                  <a:gd name="T40" fmla="*/ 0 w 7"/>
                  <a:gd name="T41" fmla="*/ 3 h 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7" name="Freeform 531">
                <a:extLst>
                  <a:ext uri="{FF2B5EF4-FFF2-40B4-BE49-F238E27FC236}">
                    <a16:creationId xmlns:a16="http://schemas.microsoft.com/office/drawing/2014/main" id="{E0B3622E-CFCA-437B-8981-5C3A506F9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7" y="2798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0 w 7"/>
                  <a:gd name="T3" fmla="*/ 2 h 3"/>
                  <a:gd name="T4" fmla="*/ 1 w 7"/>
                  <a:gd name="T5" fmla="*/ 2 h 3"/>
                  <a:gd name="T6" fmla="*/ 2 w 7"/>
                  <a:gd name="T7" fmla="*/ 1 h 3"/>
                  <a:gd name="T8" fmla="*/ 3 w 7"/>
                  <a:gd name="T9" fmla="*/ 1 h 3"/>
                  <a:gd name="T10" fmla="*/ 4 w 7"/>
                  <a:gd name="T11" fmla="*/ 1 h 3"/>
                  <a:gd name="T12" fmla="*/ 5 w 7"/>
                  <a:gd name="T13" fmla="*/ 0 h 3"/>
                  <a:gd name="T14" fmla="*/ 6 w 7"/>
                  <a:gd name="T15" fmla="*/ 1 h 3"/>
                  <a:gd name="T16" fmla="*/ 7 w 7"/>
                  <a:gd name="T17" fmla="*/ 1 h 3"/>
                  <a:gd name="T18" fmla="*/ 7 w 7"/>
                  <a:gd name="T19" fmla="*/ 1 h 3"/>
                  <a:gd name="T20" fmla="*/ 7 w 7"/>
                  <a:gd name="T21" fmla="*/ 1 h 3"/>
                  <a:gd name="T22" fmla="*/ 6 w 7"/>
                  <a:gd name="T23" fmla="*/ 2 h 3"/>
                  <a:gd name="T24" fmla="*/ 5 w 7"/>
                  <a:gd name="T25" fmla="*/ 2 h 3"/>
                  <a:gd name="T26" fmla="*/ 5 w 7"/>
                  <a:gd name="T27" fmla="*/ 2 h 3"/>
                  <a:gd name="T28" fmla="*/ 3 w 7"/>
                  <a:gd name="T29" fmla="*/ 3 h 3"/>
                  <a:gd name="T30" fmla="*/ 2 w 7"/>
                  <a:gd name="T31" fmla="*/ 3 h 3"/>
                  <a:gd name="T32" fmla="*/ 0 w 7"/>
                  <a:gd name="T33" fmla="*/ 3 h 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8" name="Freeform 532">
                <a:extLst>
                  <a:ext uri="{FF2B5EF4-FFF2-40B4-BE49-F238E27FC236}">
                    <a16:creationId xmlns:a16="http://schemas.microsoft.com/office/drawing/2014/main" id="{8368DC86-3023-4F30-98A1-F81557C72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0" y="2738"/>
                <a:ext cx="15" cy="71"/>
              </a:xfrm>
              <a:custGeom>
                <a:avLst/>
                <a:gdLst>
                  <a:gd name="T0" fmla="*/ 1 w 15"/>
                  <a:gd name="T1" fmla="*/ 2 h 71"/>
                  <a:gd name="T2" fmla="*/ 2 w 15"/>
                  <a:gd name="T3" fmla="*/ 3 h 71"/>
                  <a:gd name="T4" fmla="*/ 2 w 15"/>
                  <a:gd name="T5" fmla="*/ 4 h 71"/>
                  <a:gd name="T6" fmla="*/ 0 w 15"/>
                  <a:gd name="T7" fmla="*/ 7 h 71"/>
                  <a:gd name="T8" fmla="*/ 0 w 15"/>
                  <a:gd name="T9" fmla="*/ 10 h 71"/>
                  <a:gd name="T10" fmla="*/ 1 w 15"/>
                  <a:gd name="T11" fmla="*/ 13 h 71"/>
                  <a:gd name="T12" fmla="*/ 2 w 15"/>
                  <a:gd name="T13" fmla="*/ 15 h 71"/>
                  <a:gd name="T14" fmla="*/ 2 w 15"/>
                  <a:gd name="T15" fmla="*/ 16 h 71"/>
                  <a:gd name="T16" fmla="*/ 2 w 15"/>
                  <a:gd name="T17" fmla="*/ 17 h 71"/>
                  <a:gd name="T18" fmla="*/ 1 w 15"/>
                  <a:gd name="T19" fmla="*/ 19 h 71"/>
                  <a:gd name="T20" fmla="*/ 1 w 15"/>
                  <a:gd name="T21" fmla="*/ 21 h 71"/>
                  <a:gd name="T22" fmla="*/ 1 w 15"/>
                  <a:gd name="T23" fmla="*/ 25 h 71"/>
                  <a:gd name="T24" fmla="*/ 1 w 15"/>
                  <a:gd name="T25" fmla="*/ 38 h 71"/>
                  <a:gd name="T26" fmla="*/ 1 w 15"/>
                  <a:gd name="T27" fmla="*/ 40 h 71"/>
                  <a:gd name="T28" fmla="*/ 1 w 15"/>
                  <a:gd name="T29" fmla="*/ 43 h 71"/>
                  <a:gd name="T30" fmla="*/ 2 w 15"/>
                  <a:gd name="T31" fmla="*/ 46 h 71"/>
                  <a:gd name="T32" fmla="*/ 2 w 15"/>
                  <a:gd name="T33" fmla="*/ 49 h 71"/>
                  <a:gd name="T34" fmla="*/ 3 w 15"/>
                  <a:gd name="T35" fmla="*/ 51 h 71"/>
                  <a:gd name="T36" fmla="*/ 4 w 15"/>
                  <a:gd name="T37" fmla="*/ 53 h 71"/>
                  <a:gd name="T38" fmla="*/ 4 w 15"/>
                  <a:gd name="T39" fmla="*/ 53 h 71"/>
                  <a:gd name="T40" fmla="*/ 5 w 15"/>
                  <a:gd name="T41" fmla="*/ 55 h 71"/>
                  <a:gd name="T42" fmla="*/ 7 w 15"/>
                  <a:gd name="T43" fmla="*/ 57 h 71"/>
                  <a:gd name="T44" fmla="*/ 6 w 15"/>
                  <a:gd name="T45" fmla="*/ 59 h 71"/>
                  <a:gd name="T46" fmla="*/ 5 w 15"/>
                  <a:gd name="T47" fmla="*/ 61 h 71"/>
                  <a:gd name="T48" fmla="*/ 4 w 15"/>
                  <a:gd name="T49" fmla="*/ 63 h 71"/>
                  <a:gd name="T50" fmla="*/ 4 w 15"/>
                  <a:gd name="T51" fmla="*/ 64 h 71"/>
                  <a:gd name="T52" fmla="*/ 3 w 15"/>
                  <a:gd name="T53" fmla="*/ 66 h 71"/>
                  <a:gd name="T54" fmla="*/ 1 w 15"/>
                  <a:gd name="T55" fmla="*/ 69 h 71"/>
                  <a:gd name="T56" fmla="*/ 1 w 15"/>
                  <a:gd name="T57" fmla="*/ 71 h 71"/>
                  <a:gd name="T58" fmla="*/ 12 w 15"/>
                  <a:gd name="T59" fmla="*/ 70 h 71"/>
                  <a:gd name="T60" fmla="*/ 13 w 15"/>
                  <a:gd name="T61" fmla="*/ 69 h 71"/>
                  <a:gd name="T62" fmla="*/ 14 w 15"/>
                  <a:gd name="T63" fmla="*/ 69 h 71"/>
                  <a:gd name="T64" fmla="*/ 14 w 15"/>
                  <a:gd name="T65" fmla="*/ 66 h 71"/>
                  <a:gd name="T66" fmla="*/ 15 w 15"/>
                  <a:gd name="T67" fmla="*/ 64 h 71"/>
                  <a:gd name="T68" fmla="*/ 15 w 15"/>
                  <a:gd name="T69" fmla="*/ 61 h 71"/>
                  <a:gd name="T70" fmla="*/ 13 w 15"/>
                  <a:gd name="T71" fmla="*/ 57 h 71"/>
                  <a:gd name="T72" fmla="*/ 11 w 15"/>
                  <a:gd name="T73" fmla="*/ 53 h 71"/>
                  <a:gd name="T74" fmla="*/ 9 w 15"/>
                  <a:gd name="T75" fmla="*/ 49 h 71"/>
                  <a:gd name="T76" fmla="*/ 9 w 15"/>
                  <a:gd name="T77" fmla="*/ 39 h 71"/>
                  <a:gd name="T78" fmla="*/ 9 w 15"/>
                  <a:gd name="T79" fmla="*/ 38 h 71"/>
                  <a:gd name="T80" fmla="*/ 9 w 15"/>
                  <a:gd name="T81" fmla="*/ 36 h 71"/>
                  <a:gd name="T82" fmla="*/ 9 w 15"/>
                  <a:gd name="T83" fmla="*/ 33 h 71"/>
                  <a:gd name="T84" fmla="*/ 8 w 15"/>
                  <a:gd name="T85" fmla="*/ 26 h 71"/>
                  <a:gd name="T86" fmla="*/ 6 w 15"/>
                  <a:gd name="T87" fmla="*/ 20 h 71"/>
                  <a:gd name="T88" fmla="*/ 7 w 15"/>
                  <a:gd name="T89" fmla="*/ 18 h 71"/>
                  <a:gd name="T90" fmla="*/ 7 w 15"/>
                  <a:gd name="T91" fmla="*/ 14 h 71"/>
                  <a:gd name="T92" fmla="*/ 7 w 15"/>
                  <a:gd name="T93" fmla="*/ 11 h 71"/>
                  <a:gd name="T94" fmla="*/ 3 w 15"/>
                  <a:gd name="T95" fmla="*/ 2 h 7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" h="71">
                    <a:moveTo>
                      <a:pt x="0" y="0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1" y="19"/>
                    </a:lnTo>
                    <a:lnTo>
                      <a:pt x="1" y="20"/>
                    </a:lnTo>
                    <a:lnTo>
                      <a:pt x="1" y="21"/>
                    </a:lnTo>
                    <a:lnTo>
                      <a:pt x="2" y="22"/>
                    </a:lnTo>
                    <a:lnTo>
                      <a:pt x="1" y="25"/>
                    </a:lnTo>
                    <a:lnTo>
                      <a:pt x="1" y="33"/>
                    </a:lnTo>
                    <a:lnTo>
                      <a:pt x="1" y="38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1" y="42"/>
                    </a:lnTo>
                    <a:lnTo>
                      <a:pt x="1" y="43"/>
                    </a:lnTo>
                    <a:lnTo>
                      <a:pt x="2" y="44"/>
                    </a:lnTo>
                    <a:lnTo>
                      <a:pt x="2" y="46"/>
                    </a:lnTo>
                    <a:lnTo>
                      <a:pt x="2" y="47"/>
                    </a:lnTo>
                    <a:lnTo>
                      <a:pt x="2" y="49"/>
                    </a:lnTo>
                    <a:lnTo>
                      <a:pt x="3" y="50"/>
                    </a:lnTo>
                    <a:lnTo>
                      <a:pt x="3" y="51"/>
                    </a:lnTo>
                    <a:lnTo>
                      <a:pt x="3" y="52"/>
                    </a:lnTo>
                    <a:lnTo>
                      <a:pt x="4" y="53"/>
                    </a:lnTo>
                    <a:lnTo>
                      <a:pt x="5" y="54"/>
                    </a:lnTo>
                    <a:lnTo>
                      <a:pt x="5" y="55"/>
                    </a:lnTo>
                    <a:lnTo>
                      <a:pt x="6" y="56"/>
                    </a:lnTo>
                    <a:lnTo>
                      <a:pt x="7" y="57"/>
                    </a:lnTo>
                    <a:lnTo>
                      <a:pt x="6" y="58"/>
                    </a:lnTo>
                    <a:lnTo>
                      <a:pt x="6" y="59"/>
                    </a:lnTo>
                    <a:lnTo>
                      <a:pt x="6" y="60"/>
                    </a:lnTo>
                    <a:lnTo>
                      <a:pt x="5" y="61"/>
                    </a:lnTo>
                    <a:lnTo>
                      <a:pt x="5" y="62"/>
                    </a:lnTo>
                    <a:lnTo>
                      <a:pt x="4" y="63"/>
                    </a:lnTo>
                    <a:lnTo>
                      <a:pt x="4" y="64"/>
                    </a:lnTo>
                    <a:lnTo>
                      <a:pt x="3" y="65"/>
                    </a:lnTo>
                    <a:lnTo>
                      <a:pt x="3" y="66"/>
                    </a:lnTo>
                    <a:lnTo>
                      <a:pt x="2" y="68"/>
                    </a:lnTo>
                    <a:lnTo>
                      <a:pt x="1" y="69"/>
                    </a:lnTo>
                    <a:lnTo>
                      <a:pt x="2" y="70"/>
                    </a:lnTo>
                    <a:lnTo>
                      <a:pt x="1" y="71"/>
                    </a:lnTo>
                    <a:lnTo>
                      <a:pt x="14" y="71"/>
                    </a:lnTo>
                    <a:lnTo>
                      <a:pt x="12" y="70"/>
                    </a:lnTo>
                    <a:lnTo>
                      <a:pt x="13" y="69"/>
                    </a:lnTo>
                    <a:lnTo>
                      <a:pt x="14" y="69"/>
                    </a:lnTo>
                    <a:lnTo>
                      <a:pt x="14" y="68"/>
                    </a:lnTo>
                    <a:lnTo>
                      <a:pt x="14" y="66"/>
                    </a:lnTo>
                    <a:lnTo>
                      <a:pt x="14" y="65"/>
                    </a:lnTo>
                    <a:lnTo>
                      <a:pt x="15" y="64"/>
                    </a:lnTo>
                    <a:lnTo>
                      <a:pt x="15" y="63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3"/>
                    </a:lnTo>
                    <a:lnTo>
                      <a:pt x="10" y="51"/>
                    </a:lnTo>
                    <a:lnTo>
                      <a:pt x="9" y="49"/>
                    </a:lnTo>
                    <a:lnTo>
                      <a:pt x="10" y="46"/>
                    </a:lnTo>
                    <a:lnTo>
                      <a:pt x="9" y="39"/>
                    </a:lnTo>
                    <a:lnTo>
                      <a:pt x="9" y="38"/>
                    </a:lnTo>
                    <a:lnTo>
                      <a:pt x="9" y="37"/>
                    </a:lnTo>
                    <a:lnTo>
                      <a:pt x="9" y="36"/>
                    </a:lnTo>
                    <a:lnTo>
                      <a:pt x="9" y="35"/>
                    </a:lnTo>
                    <a:lnTo>
                      <a:pt x="9" y="33"/>
                    </a:lnTo>
                    <a:lnTo>
                      <a:pt x="8" y="31"/>
                    </a:lnTo>
                    <a:lnTo>
                      <a:pt x="8" y="26"/>
                    </a:lnTo>
                    <a:lnTo>
                      <a:pt x="7" y="21"/>
                    </a:lnTo>
                    <a:lnTo>
                      <a:pt x="6" y="20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6" y="13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59" name="Oval 533">
                <a:extLst>
                  <a:ext uri="{FF2B5EF4-FFF2-40B4-BE49-F238E27FC236}">
                    <a16:creationId xmlns:a16="http://schemas.microsoft.com/office/drawing/2014/main" id="{FC807960-AB17-495C-8067-53068411E2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1" y="2753"/>
                <a:ext cx="1" cy="1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760" name="Oval 534">
                <a:extLst>
                  <a:ext uri="{FF2B5EF4-FFF2-40B4-BE49-F238E27FC236}">
                    <a16:creationId xmlns:a16="http://schemas.microsoft.com/office/drawing/2014/main" id="{E40C7EBD-DA6D-428D-AC95-8FA731A7B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1" y="2753"/>
                <a:ext cx="1" cy="1"/>
              </a:xfrm>
              <a:prstGeom prst="ellipse">
                <a:avLst/>
              </a:pr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761" name="Freeform 535">
                <a:extLst>
                  <a:ext uri="{FF2B5EF4-FFF2-40B4-BE49-F238E27FC236}">
                    <a16:creationId xmlns:a16="http://schemas.microsoft.com/office/drawing/2014/main" id="{76D122BB-B52C-4E0C-AEDB-FD83EDBC5F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7" y="2735"/>
                <a:ext cx="15" cy="74"/>
              </a:xfrm>
              <a:custGeom>
                <a:avLst/>
                <a:gdLst>
                  <a:gd name="T0" fmla="*/ 10 w 15"/>
                  <a:gd name="T1" fmla="*/ 0 h 74"/>
                  <a:gd name="T2" fmla="*/ 12 w 15"/>
                  <a:gd name="T3" fmla="*/ 0 h 74"/>
                  <a:gd name="T4" fmla="*/ 13 w 15"/>
                  <a:gd name="T5" fmla="*/ 1 h 74"/>
                  <a:gd name="T6" fmla="*/ 13 w 15"/>
                  <a:gd name="T7" fmla="*/ 3 h 74"/>
                  <a:gd name="T8" fmla="*/ 15 w 15"/>
                  <a:gd name="T9" fmla="*/ 6 h 74"/>
                  <a:gd name="T10" fmla="*/ 14 w 15"/>
                  <a:gd name="T11" fmla="*/ 9 h 74"/>
                  <a:gd name="T12" fmla="*/ 14 w 15"/>
                  <a:gd name="T13" fmla="*/ 11 h 74"/>
                  <a:gd name="T14" fmla="*/ 12 w 15"/>
                  <a:gd name="T15" fmla="*/ 13 h 74"/>
                  <a:gd name="T16" fmla="*/ 13 w 15"/>
                  <a:gd name="T17" fmla="*/ 14 h 74"/>
                  <a:gd name="T18" fmla="*/ 13 w 15"/>
                  <a:gd name="T19" fmla="*/ 19 h 74"/>
                  <a:gd name="T20" fmla="*/ 14 w 15"/>
                  <a:gd name="T21" fmla="*/ 25 h 74"/>
                  <a:gd name="T22" fmla="*/ 14 w 15"/>
                  <a:gd name="T23" fmla="*/ 30 h 74"/>
                  <a:gd name="T24" fmla="*/ 14 w 15"/>
                  <a:gd name="T25" fmla="*/ 34 h 74"/>
                  <a:gd name="T26" fmla="*/ 14 w 15"/>
                  <a:gd name="T27" fmla="*/ 38 h 74"/>
                  <a:gd name="T28" fmla="*/ 13 w 15"/>
                  <a:gd name="T29" fmla="*/ 43 h 74"/>
                  <a:gd name="T30" fmla="*/ 13 w 15"/>
                  <a:gd name="T31" fmla="*/ 49 h 74"/>
                  <a:gd name="T32" fmla="*/ 13 w 15"/>
                  <a:gd name="T33" fmla="*/ 55 h 74"/>
                  <a:gd name="T34" fmla="*/ 13 w 15"/>
                  <a:gd name="T35" fmla="*/ 61 h 74"/>
                  <a:gd name="T36" fmla="*/ 13 w 15"/>
                  <a:gd name="T37" fmla="*/ 66 h 74"/>
                  <a:gd name="T38" fmla="*/ 13 w 15"/>
                  <a:gd name="T39" fmla="*/ 72 h 74"/>
                  <a:gd name="T40" fmla="*/ 0 w 15"/>
                  <a:gd name="T41" fmla="*/ 74 h 74"/>
                  <a:gd name="T42" fmla="*/ 1 w 15"/>
                  <a:gd name="T43" fmla="*/ 67 h 74"/>
                  <a:gd name="T44" fmla="*/ 1 w 15"/>
                  <a:gd name="T45" fmla="*/ 62 h 74"/>
                  <a:gd name="T46" fmla="*/ 1 w 15"/>
                  <a:gd name="T47" fmla="*/ 56 h 74"/>
                  <a:gd name="T48" fmla="*/ 1 w 15"/>
                  <a:gd name="T49" fmla="*/ 50 h 74"/>
                  <a:gd name="T50" fmla="*/ 2 w 15"/>
                  <a:gd name="T51" fmla="*/ 45 h 74"/>
                  <a:gd name="T52" fmla="*/ 2 w 15"/>
                  <a:gd name="T53" fmla="*/ 40 h 74"/>
                  <a:gd name="T54" fmla="*/ 3 w 15"/>
                  <a:gd name="T55" fmla="*/ 35 h 74"/>
                  <a:gd name="T56" fmla="*/ 3 w 15"/>
                  <a:gd name="T57" fmla="*/ 31 h 74"/>
                  <a:gd name="T58" fmla="*/ 4 w 15"/>
                  <a:gd name="T59" fmla="*/ 26 h 74"/>
                  <a:gd name="T60" fmla="*/ 5 w 15"/>
                  <a:gd name="T61" fmla="*/ 20 h 74"/>
                  <a:gd name="T62" fmla="*/ 6 w 15"/>
                  <a:gd name="T63" fmla="*/ 15 h 74"/>
                  <a:gd name="T64" fmla="*/ 7 w 15"/>
                  <a:gd name="T65" fmla="*/ 12 h 74"/>
                  <a:gd name="T66" fmla="*/ 7 w 15"/>
                  <a:gd name="T67" fmla="*/ 11 h 74"/>
                  <a:gd name="T68" fmla="*/ 7 w 15"/>
                  <a:gd name="T69" fmla="*/ 8 h 74"/>
                  <a:gd name="T70" fmla="*/ 7 w 15"/>
                  <a:gd name="T71" fmla="*/ 3 h 74"/>
                  <a:gd name="T72" fmla="*/ 9 w 15"/>
                  <a:gd name="T73" fmla="*/ 0 h 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" h="74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5" y="4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4" y="17"/>
                    </a:lnTo>
                    <a:lnTo>
                      <a:pt x="13" y="19"/>
                    </a:lnTo>
                    <a:lnTo>
                      <a:pt x="13" y="22"/>
                    </a:lnTo>
                    <a:lnTo>
                      <a:pt x="14" y="25"/>
                    </a:lnTo>
                    <a:lnTo>
                      <a:pt x="14" y="27"/>
                    </a:lnTo>
                    <a:lnTo>
                      <a:pt x="14" y="30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4" y="36"/>
                    </a:lnTo>
                    <a:lnTo>
                      <a:pt x="14" y="38"/>
                    </a:lnTo>
                    <a:lnTo>
                      <a:pt x="14" y="41"/>
                    </a:lnTo>
                    <a:lnTo>
                      <a:pt x="13" y="43"/>
                    </a:lnTo>
                    <a:lnTo>
                      <a:pt x="13" y="46"/>
                    </a:lnTo>
                    <a:lnTo>
                      <a:pt x="13" y="49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3" y="57"/>
                    </a:lnTo>
                    <a:lnTo>
                      <a:pt x="13" y="61"/>
                    </a:lnTo>
                    <a:lnTo>
                      <a:pt x="13" y="64"/>
                    </a:lnTo>
                    <a:lnTo>
                      <a:pt x="13" y="66"/>
                    </a:lnTo>
                    <a:lnTo>
                      <a:pt x="13" y="69"/>
                    </a:lnTo>
                    <a:lnTo>
                      <a:pt x="13" y="72"/>
                    </a:lnTo>
                    <a:lnTo>
                      <a:pt x="13" y="74"/>
                    </a:lnTo>
                    <a:lnTo>
                      <a:pt x="0" y="74"/>
                    </a:lnTo>
                    <a:lnTo>
                      <a:pt x="1" y="70"/>
                    </a:lnTo>
                    <a:lnTo>
                      <a:pt x="1" y="67"/>
                    </a:lnTo>
                    <a:lnTo>
                      <a:pt x="1" y="65"/>
                    </a:lnTo>
                    <a:lnTo>
                      <a:pt x="1" y="62"/>
                    </a:lnTo>
                    <a:lnTo>
                      <a:pt x="1" y="59"/>
                    </a:lnTo>
                    <a:lnTo>
                      <a:pt x="1" y="56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6"/>
                    </a:lnTo>
                    <a:lnTo>
                      <a:pt x="2" y="45"/>
                    </a:lnTo>
                    <a:lnTo>
                      <a:pt x="2" y="42"/>
                    </a:lnTo>
                    <a:lnTo>
                      <a:pt x="2" y="40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4" y="28"/>
                    </a:lnTo>
                    <a:lnTo>
                      <a:pt x="4" y="26"/>
                    </a:lnTo>
                    <a:lnTo>
                      <a:pt x="4" y="22"/>
                    </a:lnTo>
                    <a:lnTo>
                      <a:pt x="5" y="20"/>
                    </a:lnTo>
                    <a:lnTo>
                      <a:pt x="5" y="17"/>
                    </a:lnTo>
                    <a:lnTo>
                      <a:pt x="6" y="15"/>
                    </a:lnTo>
                    <a:lnTo>
                      <a:pt x="6" y="13"/>
                    </a:lnTo>
                    <a:lnTo>
                      <a:pt x="7" y="12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D2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2" name="Freeform 536">
                <a:extLst>
                  <a:ext uri="{FF2B5EF4-FFF2-40B4-BE49-F238E27FC236}">
                    <a16:creationId xmlns:a16="http://schemas.microsoft.com/office/drawing/2014/main" id="{EAFD88E0-E4FE-450E-9AB1-8CB918C7C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2737"/>
                <a:ext cx="7" cy="7"/>
              </a:xfrm>
              <a:custGeom>
                <a:avLst/>
                <a:gdLst>
                  <a:gd name="T0" fmla="*/ 0 w 7"/>
                  <a:gd name="T1" fmla="*/ 7 h 7"/>
                  <a:gd name="T2" fmla="*/ 0 w 7"/>
                  <a:gd name="T3" fmla="*/ 6 h 7"/>
                  <a:gd name="T4" fmla="*/ 2 w 7"/>
                  <a:gd name="T5" fmla="*/ 5 h 7"/>
                  <a:gd name="T6" fmla="*/ 2 w 7"/>
                  <a:gd name="T7" fmla="*/ 4 h 7"/>
                  <a:gd name="T8" fmla="*/ 3 w 7"/>
                  <a:gd name="T9" fmla="*/ 3 h 7"/>
                  <a:gd name="T10" fmla="*/ 4 w 7"/>
                  <a:gd name="T11" fmla="*/ 2 h 7"/>
                  <a:gd name="T12" fmla="*/ 6 w 7"/>
                  <a:gd name="T13" fmla="*/ 1 h 7"/>
                  <a:gd name="T14" fmla="*/ 7 w 7"/>
                  <a:gd name="T15" fmla="*/ 1 h 7"/>
                  <a:gd name="T16" fmla="*/ 6 w 7"/>
                  <a:gd name="T17" fmla="*/ 0 h 7"/>
                  <a:gd name="T18" fmla="*/ 5 w 7"/>
                  <a:gd name="T19" fmla="*/ 0 h 7"/>
                  <a:gd name="T20" fmla="*/ 4 w 7"/>
                  <a:gd name="T21" fmla="*/ 0 h 7"/>
                  <a:gd name="T22" fmla="*/ 3 w 7"/>
                  <a:gd name="T23" fmla="*/ 1 h 7"/>
                  <a:gd name="T24" fmla="*/ 3 w 7"/>
                  <a:gd name="T25" fmla="*/ 1 h 7"/>
                  <a:gd name="T26" fmla="*/ 2 w 7"/>
                  <a:gd name="T27" fmla="*/ 2 h 7"/>
                  <a:gd name="T28" fmla="*/ 1 w 7"/>
                  <a:gd name="T29" fmla="*/ 3 h 7"/>
                  <a:gd name="T30" fmla="*/ 0 w 7"/>
                  <a:gd name="T31" fmla="*/ 4 h 7"/>
                  <a:gd name="T32" fmla="*/ 0 w 7"/>
                  <a:gd name="T33" fmla="*/ 5 h 7"/>
                  <a:gd name="T34" fmla="*/ 0 w 7"/>
                  <a:gd name="T35" fmla="*/ 6 h 7"/>
                  <a:gd name="T36" fmla="*/ 0 w 7"/>
                  <a:gd name="T37" fmla="*/ 7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" h="7">
                    <a:moveTo>
                      <a:pt x="0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3" name="Freeform 537">
                <a:extLst>
                  <a:ext uri="{FF2B5EF4-FFF2-40B4-BE49-F238E27FC236}">
                    <a16:creationId xmlns:a16="http://schemas.microsoft.com/office/drawing/2014/main" id="{FBBB7A09-D630-44B0-9D05-DBD800047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2738"/>
                <a:ext cx="8" cy="9"/>
              </a:xfrm>
              <a:custGeom>
                <a:avLst/>
                <a:gdLst>
                  <a:gd name="T0" fmla="*/ 7 w 8"/>
                  <a:gd name="T1" fmla="*/ 1 h 9"/>
                  <a:gd name="T2" fmla="*/ 8 w 8"/>
                  <a:gd name="T3" fmla="*/ 2 h 9"/>
                  <a:gd name="T4" fmla="*/ 7 w 8"/>
                  <a:gd name="T5" fmla="*/ 2 h 9"/>
                  <a:gd name="T6" fmla="*/ 6 w 8"/>
                  <a:gd name="T7" fmla="*/ 3 h 9"/>
                  <a:gd name="T8" fmla="*/ 5 w 8"/>
                  <a:gd name="T9" fmla="*/ 4 h 9"/>
                  <a:gd name="T10" fmla="*/ 5 w 8"/>
                  <a:gd name="T11" fmla="*/ 5 h 9"/>
                  <a:gd name="T12" fmla="*/ 4 w 8"/>
                  <a:gd name="T13" fmla="*/ 6 h 9"/>
                  <a:gd name="T14" fmla="*/ 4 w 8"/>
                  <a:gd name="T15" fmla="*/ 6 h 9"/>
                  <a:gd name="T16" fmla="*/ 4 w 8"/>
                  <a:gd name="T17" fmla="*/ 7 h 9"/>
                  <a:gd name="T18" fmla="*/ 4 w 8"/>
                  <a:gd name="T19" fmla="*/ 8 h 9"/>
                  <a:gd name="T20" fmla="*/ 4 w 8"/>
                  <a:gd name="T21" fmla="*/ 9 h 9"/>
                  <a:gd name="T22" fmla="*/ 3 w 8"/>
                  <a:gd name="T23" fmla="*/ 9 h 9"/>
                  <a:gd name="T24" fmla="*/ 2 w 8"/>
                  <a:gd name="T25" fmla="*/ 9 h 9"/>
                  <a:gd name="T26" fmla="*/ 0 w 8"/>
                  <a:gd name="T27" fmla="*/ 9 h 9"/>
                  <a:gd name="T28" fmla="*/ 0 w 8"/>
                  <a:gd name="T29" fmla="*/ 9 h 9"/>
                  <a:gd name="T30" fmla="*/ 1 w 8"/>
                  <a:gd name="T31" fmla="*/ 9 h 9"/>
                  <a:gd name="T32" fmla="*/ 1 w 8"/>
                  <a:gd name="T33" fmla="*/ 8 h 9"/>
                  <a:gd name="T34" fmla="*/ 2 w 8"/>
                  <a:gd name="T35" fmla="*/ 8 h 9"/>
                  <a:gd name="T36" fmla="*/ 2 w 8"/>
                  <a:gd name="T37" fmla="*/ 7 h 9"/>
                  <a:gd name="T38" fmla="*/ 3 w 8"/>
                  <a:gd name="T39" fmla="*/ 6 h 9"/>
                  <a:gd name="T40" fmla="*/ 3 w 8"/>
                  <a:gd name="T41" fmla="*/ 5 h 9"/>
                  <a:gd name="T42" fmla="*/ 3 w 8"/>
                  <a:gd name="T43" fmla="*/ 4 h 9"/>
                  <a:gd name="T44" fmla="*/ 4 w 8"/>
                  <a:gd name="T45" fmla="*/ 3 h 9"/>
                  <a:gd name="T46" fmla="*/ 4 w 8"/>
                  <a:gd name="T47" fmla="*/ 3 h 9"/>
                  <a:gd name="T48" fmla="*/ 4 w 8"/>
                  <a:gd name="T49" fmla="*/ 2 h 9"/>
                  <a:gd name="T50" fmla="*/ 5 w 8"/>
                  <a:gd name="T51" fmla="*/ 1 h 9"/>
                  <a:gd name="T52" fmla="*/ 5 w 8"/>
                  <a:gd name="T53" fmla="*/ 1 h 9"/>
                  <a:gd name="T54" fmla="*/ 6 w 8"/>
                  <a:gd name="T55" fmla="*/ 0 h 9"/>
                  <a:gd name="T56" fmla="*/ 7 w 8"/>
                  <a:gd name="T57" fmla="*/ 1 h 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" h="9">
                    <a:moveTo>
                      <a:pt x="7" y="1"/>
                    </a:moveTo>
                    <a:lnTo>
                      <a:pt x="8" y="2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2" y="9"/>
                    </a:lnTo>
                    <a:lnTo>
                      <a:pt x="0" y="9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4" name="Freeform 538">
                <a:extLst>
                  <a:ext uri="{FF2B5EF4-FFF2-40B4-BE49-F238E27FC236}">
                    <a16:creationId xmlns:a16="http://schemas.microsoft.com/office/drawing/2014/main" id="{FFF245FF-0348-4749-B153-195463502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8" y="274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1 h 4"/>
                  <a:gd name="T4" fmla="*/ 3 w 3"/>
                  <a:gd name="T5" fmla="*/ 2 h 4"/>
                  <a:gd name="T6" fmla="*/ 2 w 3"/>
                  <a:gd name="T7" fmla="*/ 2 h 4"/>
                  <a:gd name="T8" fmla="*/ 2 w 3"/>
                  <a:gd name="T9" fmla="*/ 3 h 4"/>
                  <a:gd name="T10" fmla="*/ 1 w 3"/>
                  <a:gd name="T11" fmla="*/ 4 h 4"/>
                  <a:gd name="T12" fmla="*/ 1 w 3"/>
                  <a:gd name="T13" fmla="*/ 4 h 4"/>
                  <a:gd name="T14" fmla="*/ 0 w 3"/>
                  <a:gd name="T15" fmla="*/ 3 h 4"/>
                  <a:gd name="T16" fmla="*/ 0 w 3"/>
                  <a:gd name="T17" fmla="*/ 3 h 4"/>
                  <a:gd name="T18" fmla="*/ 1 w 3"/>
                  <a:gd name="T19" fmla="*/ 2 h 4"/>
                  <a:gd name="T20" fmla="*/ 2 w 3"/>
                  <a:gd name="T21" fmla="*/ 1 h 4"/>
                  <a:gd name="T22" fmla="*/ 3 w 3"/>
                  <a:gd name="T23" fmla="*/ 0 h 4"/>
                  <a:gd name="T24" fmla="*/ 3 w 3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5" name="Freeform 539">
                <a:extLst>
                  <a:ext uri="{FF2B5EF4-FFF2-40B4-BE49-F238E27FC236}">
                    <a16:creationId xmlns:a16="http://schemas.microsoft.com/office/drawing/2014/main" id="{924645DC-95EA-4921-B7F3-D39405C60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" y="2747"/>
                <a:ext cx="6" cy="12"/>
              </a:xfrm>
              <a:custGeom>
                <a:avLst/>
                <a:gdLst>
                  <a:gd name="T0" fmla="*/ 1 w 6"/>
                  <a:gd name="T1" fmla="*/ 0 h 12"/>
                  <a:gd name="T2" fmla="*/ 2 w 6"/>
                  <a:gd name="T3" fmla="*/ 0 h 12"/>
                  <a:gd name="T4" fmla="*/ 2 w 6"/>
                  <a:gd name="T5" fmla="*/ 0 h 12"/>
                  <a:gd name="T6" fmla="*/ 3 w 6"/>
                  <a:gd name="T7" fmla="*/ 0 h 12"/>
                  <a:gd name="T8" fmla="*/ 3 w 6"/>
                  <a:gd name="T9" fmla="*/ 1 h 12"/>
                  <a:gd name="T10" fmla="*/ 4 w 6"/>
                  <a:gd name="T11" fmla="*/ 1 h 12"/>
                  <a:gd name="T12" fmla="*/ 4 w 6"/>
                  <a:gd name="T13" fmla="*/ 1 h 12"/>
                  <a:gd name="T14" fmla="*/ 5 w 6"/>
                  <a:gd name="T15" fmla="*/ 3 h 12"/>
                  <a:gd name="T16" fmla="*/ 5 w 6"/>
                  <a:gd name="T17" fmla="*/ 5 h 12"/>
                  <a:gd name="T18" fmla="*/ 5 w 6"/>
                  <a:gd name="T19" fmla="*/ 7 h 12"/>
                  <a:gd name="T20" fmla="*/ 5 w 6"/>
                  <a:gd name="T21" fmla="*/ 9 h 12"/>
                  <a:gd name="T22" fmla="*/ 6 w 6"/>
                  <a:gd name="T23" fmla="*/ 10 h 12"/>
                  <a:gd name="T24" fmla="*/ 5 w 6"/>
                  <a:gd name="T25" fmla="*/ 12 h 12"/>
                  <a:gd name="T26" fmla="*/ 5 w 6"/>
                  <a:gd name="T27" fmla="*/ 11 h 12"/>
                  <a:gd name="T28" fmla="*/ 4 w 6"/>
                  <a:gd name="T29" fmla="*/ 9 h 12"/>
                  <a:gd name="T30" fmla="*/ 4 w 6"/>
                  <a:gd name="T31" fmla="*/ 8 h 12"/>
                  <a:gd name="T32" fmla="*/ 3 w 6"/>
                  <a:gd name="T33" fmla="*/ 6 h 12"/>
                  <a:gd name="T34" fmla="*/ 3 w 6"/>
                  <a:gd name="T35" fmla="*/ 5 h 12"/>
                  <a:gd name="T36" fmla="*/ 2 w 6"/>
                  <a:gd name="T37" fmla="*/ 5 h 12"/>
                  <a:gd name="T38" fmla="*/ 2 w 6"/>
                  <a:gd name="T39" fmla="*/ 4 h 12"/>
                  <a:gd name="T40" fmla="*/ 1 w 6"/>
                  <a:gd name="T41" fmla="*/ 4 h 12"/>
                  <a:gd name="T42" fmla="*/ 1 w 6"/>
                  <a:gd name="T43" fmla="*/ 3 h 12"/>
                  <a:gd name="T44" fmla="*/ 1 w 6"/>
                  <a:gd name="T45" fmla="*/ 3 h 12"/>
                  <a:gd name="T46" fmla="*/ 0 w 6"/>
                  <a:gd name="T47" fmla="*/ 1 h 12"/>
                  <a:gd name="T48" fmla="*/ 1 w 6"/>
                  <a:gd name="T49" fmla="*/ 0 h 1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" h="12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6" name="Freeform 540">
                <a:extLst>
                  <a:ext uri="{FF2B5EF4-FFF2-40B4-BE49-F238E27FC236}">
                    <a16:creationId xmlns:a16="http://schemas.microsoft.com/office/drawing/2014/main" id="{E781DCEA-4AA6-4964-8861-E190723A4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1" y="2753"/>
                <a:ext cx="10" cy="17"/>
              </a:xfrm>
              <a:custGeom>
                <a:avLst/>
                <a:gdLst>
                  <a:gd name="T0" fmla="*/ 1 w 10"/>
                  <a:gd name="T1" fmla="*/ 0 h 17"/>
                  <a:gd name="T2" fmla="*/ 2 w 10"/>
                  <a:gd name="T3" fmla="*/ 1 h 17"/>
                  <a:gd name="T4" fmla="*/ 2 w 10"/>
                  <a:gd name="T5" fmla="*/ 2 h 17"/>
                  <a:gd name="T6" fmla="*/ 3 w 10"/>
                  <a:gd name="T7" fmla="*/ 3 h 17"/>
                  <a:gd name="T8" fmla="*/ 4 w 10"/>
                  <a:gd name="T9" fmla="*/ 4 h 17"/>
                  <a:gd name="T10" fmla="*/ 5 w 10"/>
                  <a:gd name="T11" fmla="*/ 5 h 17"/>
                  <a:gd name="T12" fmla="*/ 7 w 10"/>
                  <a:gd name="T13" fmla="*/ 7 h 17"/>
                  <a:gd name="T14" fmla="*/ 7 w 10"/>
                  <a:gd name="T15" fmla="*/ 8 h 17"/>
                  <a:gd name="T16" fmla="*/ 8 w 10"/>
                  <a:gd name="T17" fmla="*/ 9 h 17"/>
                  <a:gd name="T18" fmla="*/ 9 w 10"/>
                  <a:gd name="T19" fmla="*/ 10 h 17"/>
                  <a:gd name="T20" fmla="*/ 10 w 10"/>
                  <a:gd name="T21" fmla="*/ 11 h 17"/>
                  <a:gd name="T22" fmla="*/ 10 w 10"/>
                  <a:gd name="T23" fmla="*/ 11 h 17"/>
                  <a:gd name="T24" fmla="*/ 10 w 10"/>
                  <a:gd name="T25" fmla="*/ 13 h 17"/>
                  <a:gd name="T26" fmla="*/ 10 w 10"/>
                  <a:gd name="T27" fmla="*/ 15 h 17"/>
                  <a:gd name="T28" fmla="*/ 10 w 10"/>
                  <a:gd name="T29" fmla="*/ 17 h 17"/>
                  <a:gd name="T30" fmla="*/ 9 w 10"/>
                  <a:gd name="T31" fmla="*/ 17 h 17"/>
                  <a:gd name="T32" fmla="*/ 8 w 10"/>
                  <a:gd name="T33" fmla="*/ 16 h 17"/>
                  <a:gd name="T34" fmla="*/ 6 w 10"/>
                  <a:gd name="T35" fmla="*/ 15 h 17"/>
                  <a:gd name="T36" fmla="*/ 6 w 10"/>
                  <a:gd name="T37" fmla="*/ 14 h 17"/>
                  <a:gd name="T38" fmla="*/ 5 w 10"/>
                  <a:gd name="T39" fmla="*/ 13 h 17"/>
                  <a:gd name="T40" fmla="*/ 5 w 10"/>
                  <a:gd name="T41" fmla="*/ 12 h 17"/>
                  <a:gd name="T42" fmla="*/ 4 w 10"/>
                  <a:gd name="T43" fmla="*/ 11 h 17"/>
                  <a:gd name="T44" fmla="*/ 3 w 10"/>
                  <a:gd name="T45" fmla="*/ 10 h 17"/>
                  <a:gd name="T46" fmla="*/ 2 w 10"/>
                  <a:gd name="T47" fmla="*/ 9 h 17"/>
                  <a:gd name="T48" fmla="*/ 2 w 10"/>
                  <a:gd name="T49" fmla="*/ 7 h 17"/>
                  <a:gd name="T50" fmla="*/ 1 w 10"/>
                  <a:gd name="T51" fmla="*/ 6 h 17"/>
                  <a:gd name="T52" fmla="*/ 0 w 10"/>
                  <a:gd name="T53" fmla="*/ 4 h 17"/>
                  <a:gd name="T54" fmla="*/ 1 w 10"/>
                  <a:gd name="T55" fmla="*/ 3 h 17"/>
                  <a:gd name="T56" fmla="*/ 1 w 10"/>
                  <a:gd name="T57" fmla="*/ 2 h 17"/>
                  <a:gd name="T58" fmla="*/ 1 w 10"/>
                  <a:gd name="T59" fmla="*/ 2 h 17"/>
                  <a:gd name="T60" fmla="*/ 1 w 10"/>
                  <a:gd name="T61" fmla="*/ 1 h 17"/>
                  <a:gd name="T62" fmla="*/ 1 w 10"/>
                  <a:gd name="T63" fmla="*/ 0 h 1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7">
                    <a:moveTo>
                      <a:pt x="1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8" y="9"/>
                    </a:lnTo>
                    <a:lnTo>
                      <a:pt x="9" y="10"/>
                    </a:lnTo>
                    <a:lnTo>
                      <a:pt x="10" y="11"/>
                    </a:lnTo>
                    <a:lnTo>
                      <a:pt x="10" y="13"/>
                    </a:lnTo>
                    <a:lnTo>
                      <a:pt x="10" y="15"/>
                    </a:lnTo>
                    <a:lnTo>
                      <a:pt x="10" y="17"/>
                    </a:lnTo>
                    <a:lnTo>
                      <a:pt x="9" y="17"/>
                    </a:lnTo>
                    <a:lnTo>
                      <a:pt x="8" y="16"/>
                    </a:lnTo>
                    <a:lnTo>
                      <a:pt x="6" y="15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7" name="Freeform 541">
                <a:extLst>
                  <a:ext uri="{FF2B5EF4-FFF2-40B4-BE49-F238E27FC236}">
                    <a16:creationId xmlns:a16="http://schemas.microsoft.com/office/drawing/2014/main" id="{8B4F1C3F-F48E-4ADF-9F92-26B11548C7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0" y="2761"/>
                <a:ext cx="11" cy="25"/>
              </a:xfrm>
              <a:custGeom>
                <a:avLst/>
                <a:gdLst>
                  <a:gd name="T0" fmla="*/ 1 w 11"/>
                  <a:gd name="T1" fmla="*/ 0 h 25"/>
                  <a:gd name="T2" fmla="*/ 1 w 11"/>
                  <a:gd name="T3" fmla="*/ 2 h 25"/>
                  <a:gd name="T4" fmla="*/ 0 w 11"/>
                  <a:gd name="T5" fmla="*/ 4 h 25"/>
                  <a:gd name="T6" fmla="*/ 0 w 11"/>
                  <a:gd name="T7" fmla="*/ 5 h 25"/>
                  <a:gd name="T8" fmla="*/ 0 w 11"/>
                  <a:gd name="T9" fmla="*/ 6 h 25"/>
                  <a:gd name="T10" fmla="*/ 1 w 11"/>
                  <a:gd name="T11" fmla="*/ 7 h 25"/>
                  <a:gd name="T12" fmla="*/ 2 w 11"/>
                  <a:gd name="T13" fmla="*/ 10 h 25"/>
                  <a:gd name="T14" fmla="*/ 3 w 11"/>
                  <a:gd name="T15" fmla="*/ 12 h 25"/>
                  <a:gd name="T16" fmla="*/ 4 w 11"/>
                  <a:gd name="T17" fmla="*/ 15 h 25"/>
                  <a:gd name="T18" fmla="*/ 5 w 11"/>
                  <a:gd name="T19" fmla="*/ 18 h 25"/>
                  <a:gd name="T20" fmla="*/ 6 w 11"/>
                  <a:gd name="T21" fmla="*/ 20 h 25"/>
                  <a:gd name="T22" fmla="*/ 7 w 11"/>
                  <a:gd name="T23" fmla="*/ 21 h 25"/>
                  <a:gd name="T24" fmla="*/ 9 w 11"/>
                  <a:gd name="T25" fmla="*/ 22 h 25"/>
                  <a:gd name="T26" fmla="*/ 10 w 11"/>
                  <a:gd name="T27" fmla="*/ 25 h 25"/>
                  <a:gd name="T28" fmla="*/ 10 w 11"/>
                  <a:gd name="T29" fmla="*/ 23 h 25"/>
                  <a:gd name="T30" fmla="*/ 11 w 11"/>
                  <a:gd name="T31" fmla="*/ 21 h 25"/>
                  <a:gd name="T32" fmla="*/ 10 w 11"/>
                  <a:gd name="T33" fmla="*/ 20 h 25"/>
                  <a:gd name="T34" fmla="*/ 9 w 11"/>
                  <a:gd name="T35" fmla="*/ 17 h 25"/>
                  <a:gd name="T36" fmla="*/ 9 w 11"/>
                  <a:gd name="T37" fmla="*/ 15 h 25"/>
                  <a:gd name="T38" fmla="*/ 7 w 11"/>
                  <a:gd name="T39" fmla="*/ 13 h 25"/>
                  <a:gd name="T40" fmla="*/ 5 w 11"/>
                  <a:gd name="T41" fmla="*/ 10 h 25"/>
                  <a:gd name="T42" fmla="*/ 4 w 11"/>
                  <a:gd name="T43" fmla="*/ 9 h 25"/>
                  <a:gd name="T44" fmla="*/ 3 w 11"/>
                  <a:gd name="T45" fmla="*/ 7 h 25"/>
                  <a:gd name="T46" fmla="*/ 2 w 11"/>
                  <a:gd name="T47" fmla="*/ 5 h 25"/>
                  <a:gd name="T48" fmla="*/ 2 w 11"/>
                  <a:gd name="T49" fmla="*/ 3 h 25"/>
                  <a:gd name="T50" fmla="*/ 1 w 11"/>
                  <a:gd name="T51" fmla="*/ 2 h 25"/>
                  <a:gd name="T52" fmla="*/ 1 w 11"/>
                  <a:gd name="T53" fmla="*/ 0 h 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" h="25">
                    <a:moveTo>
                      <a:pt x="1" y="0"/>
                    </a:move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2" y="10"/>
                    </a:lnTo>
                    <a:lnTo>
                      <a:pt x="3" y="12"/>
                    </a:lnTo>
                    <a:lnTo>
                      <a:pt x="4" y="15"/>
                    </a:lnTo>
                    <a:lnTo>
                      <a:pt x="5" y="18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10" y="25"/>
                    </a:lnTo>
                    <a:lnTo>
                      <a:pt x="10" y="23"/>
                    </a:lnTo>
                    <a:lnTo>
                      <a:pt x="11" y="21"/>
                    </a:lnTo>
                    <a:lnTo>
                      <a:pt x="10" y="20"/>
                    </a:lnTo>
                    <a:lnTo>
                      <a:pt x="9" y="17"/>
                    </a:lnTo>
                    <a:lnTo>
                      <a:pt x="9" y="15"/>
                    </a:lnTo>
                    <a:lnTo>
                      <a:pt x="7" y="13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8" name="Freeform 542">
                <a:extLst>
                  <a:ext uri="{FF2B5EF4-FFF2-40B4-BE49-F238E27FC236}">
                    <a16:creationId xmlns:a16="http://schemas.microsoft.com/office/drawing/2014/main" id="{4A859FC2-4CCF-48FC-88A7-A39A4ED27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8" y="2775"/>
                <a:ext cx="12" cy="27"/>
              </a:xfrm>
              <a:custGeom>
                <a:avLst/>
                <a:gdLst>
                  <a:gd name="T0" fmla="*/ 1 w 12"/>
                  <a:gd name="T1" fmla="*/ 0 h 27"/>
                  <a:gd name="T2" fmla="*/ 2 w 12"/>
                  <a:gd name="T3" fmla="*/ 2 h 27"/>
                  <a:gd name="T4" fmla="*/ 4 w 12"/>
                  <a:gd name="T5" fmla="*/ 5 h 27"/>
                  <a:gd name="T6" fmla="*/ 4 w 12"/>
                  <a:gd name="T7" fmla="*/ 6 h 27"/>
                  <a:gd name="T8" fmla="*/ 5 w 12"/>
                  <a:gd name="T9" fmla="*/ 8 h 27"/>
                  <a:gd name="T10" fmla="*/ 7 w 12"/>
                  <a:gd name="T11" fmla="*/ 11 h 27"/>
                  <a:gd name="T12" fmla="*/ 8 w 12"/>
                  <a:gd name="T13" fmla="*/ 13 h 27"/>
                  <a:gd name="T14" fmla="*/ 9 w 12"/>
                  <a:gd name="T15" fmla="*/ 15 h 27"/>
                  <a:gd name="T16" fmla="*/ 10 w 12"/>
                  <a:gd name="T17" fmla="*/ 17 h 27"/>
                  <a:gd name="T18" fmla="*/ 10 w 12"/>
                  <a:gd name="T19" fmla="*/ 18 h 27"/>
                  <a:gd name="T20" fmla="*/ 11 w 12"/>
                  <a:gd name="T21" fmla="*/ 18 h 27"/>
                  <a:gd name="T22" fmla="*/ 11 w 12"/>
                  <a:gd name="T23" fmla="*/ 19 h 27"/>
                  <a:gd name="T24" fmla="*/ 12 w 12"/>
                  <a:gd name="T25" fmla="*/ 19 h 27"/>
                  <a:gd name="T26" fmla="*/ 12 w 12"/>
                  <a:gd name="T27" fmla="*/ 21 h 27"/>
                  <a:gd name="T28" fmla="*/ 12 w 12"/>
                  <a:gd name="T29" fmla="*/ 24 h 27"/>
                  <a:gd name="T30" fmla="*/ 12 w 12"/>
                  <a:gd name="T31" fmla="*/ 27 h 27"/>
                  <a:gd name="T32" fmla="*/ 11 w 12"/>
                  <a:gd name="T33" fmla="*/ 27 h 27"/>
                  <a:gd name="T34" fmla="*/ 11 w 12"/>
                  <a:gd name="T35" fmla="*/ 26 h 27"/>
                  <a:gd name="T36" fmla="*/ 10 w 12"/>
                  <a:gd name="T37" fmla="*/ 24 h 27"/>
                  <a:gd name="T38" fmla="*/ 9 w 12"/>
                  <a:gd name="T39" fmla="*/ 22 h 27"/>
                  <a:gd name="T40" fmla="*/ 9 w 12"/>
                  <a:gd name="T41" fmla="*/ 20 h 27"/>
                  <a:gd name="T42" fmla="*/ 8 w 12"/>
                  <a:gd name="T43" fmla="*/ 19 h 27"/>
                  <a:gd name="T44" fmla="*/ 7 w 12"/>
                  <a:gd name="T45" fmla="*/ 18 h 27"/>
                  <a:gd name="T46" fmla="*/ 6 w 12"/>
                  <a:gd name="T47" fmla="*/ 16 h 27"/>
                  <a:gd name="T48" fmla="*/ 5 w 12"/>
                  <a:gd name="T49" fmla="*/ 15 h 27"/>
                  <a:gd name="T50" fmla="*/ 4 w 12"/>
                  <a:gd name="T51" fmla="*/ 13 h 27"/>
                  <a:gd name="T52" fmla="*/ 3 w 12"/>
                  <a:gd name="T53" fmla="*/ 11 h 27"/>
                  <a:gd name="T54" fmla="*/ 2 w 12"/>
                  <a:gd name="T55" fmla="*/ 9 h 27"/>
                  <a:gd name="T56" fmla="*/ 2 w 12"/>
                  <a:gd name="T57" fmla="*/ 7 h 27"/>
                  <a:gd name="T58" fmla="*/ 1 w 12"/>
                  <a:gd name="T59" fmla="*/ 6 h 27"/>
                  <a:gd name="T60" fmla="*/ 0 w 12"/>
                  <a:gd name="T61" fmla="*/ 5 h 27"/>
                  <a:gd name="T62" fmla="*/ 1 w 12"/>
                  <a:gd name="T63" fmla="*/ 3 h 27"/>
                  <a:gd name="T64" fmla="*/ 1 w 12"/>
                  <a:gd name="T65" fmla="*/ 0 h 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" h="27">
                    <a:moveTo>
                      <a:pt x="1" y="0"/>
                    </a:moveTo>
                    <a:lnTo>
                      <a:pt x="2" y="2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5" y="8"/>
                    </a:lnTo>
                    <a:lnTo>
                      <a:pt x="7" y="11"/>
                    </a:lnTo>
                    <a:lnTo>
                      <a:pt x="8" y="13"/>
                    </a:lnTo>
                    <a:lnTo>
                      <a:pt x="9" y="15"/>
                    </a:lnTo>
                    <a:lnTo>
                      <a:pt x="10" y="17"/>
                    </a:lnTo>
                    <a:lnTo>
                      <a:pt x="10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21"/>
                    </a:lnTo>
                    <a:lnTo>
                      <a:pt x="12" y="24"/>
                    </a:lnTo>
                    <a:lnTo>
                      <a:pt x="12" y="27"/>
                    </a:lnTo>
                    <a:lnTo>
                      <a:pt x="11" y="27"/>
                    </a:lnTo>
                    <a:lnTo>
                      <a:pt x="11" y="26"/>
                    </a:lnTo>
                    <a:lnTo>
                      <a:pt x="10" y="24"/>
                    </a:lnTo>
                    <a:lnTo>
                      <a:pt x="9" y="22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6" y="16"/>
                    </a:lnTo>
                    <a:lnTo>
                      <a:pt x="5" y="15"/>
                    </a:lnTo>
                    <a:lnTo>
                      <a:pt x="4" y="13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69" name="Freeform 543">
                <a:extLst>
                  <a:ext uri="{FF2B5EF4-FFF2-40B4-BE49-F238E27FC236}">
                    <a16:creationId xmlns:a16="http://schemas.microsoft.com/office/drawing/2014/main" id="{028BFDB0-B45B-4EB6-8DF9-52C01C73E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8" y="2788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2 w 11"/>
                  <a:gd name="T3" fmla="*/ 3 h 21"/>
                  <a:gd name="T4" fmla="*/ 3 w 11"/>
                  <a:gd name="T5" fmla="*/ 5 h 21"/>
                  <a:gd name="T6" fmla="*/ 4 w 11"/>
                  <a:gd name="T7" fmla="*/ 7 h 21"/>
                  <a:gd name="T8" fmla="*/ 5 w 11"/>
                  <a:gd name="T9" fmla="*/ 9 h 21"/>
                  <a:gd name="T10" fmla="*/ 6 w 11"/>
                  <a:gd name="T11" fmla="*/ 11 h 21"/>
                  <a:gd name="T12" fmla="*/ 7 w 11"/>
                  <a:gd name="T13" fmla="*/ 13 h 21"/>
                  <a:gd name="T14" fmla="*/ 8 w 11"/>
                  <a:gd name="T15" fmla="*/ 14 h 21"/>
                  <a:gd name="T16" fmla="*/ 9 w 11"/>
                  <a:gd name="T17" fmla="*/ 16 h 21"/>
                  <a:gd name="T18" fmla="*/ 10 w 11"/>
                  <a:gd name="T19" fmla="*/ 18 h 21"/>
                  <a:gd name="T20" fmla="*/ 10 w 11"/>
                  <a:gd name="T21" fmla="*/ 20 h 21"/>
                  <a:gd name="T22" fmla="*/ 11 w 11"/>
                  <a:gd name="T23" fmla="*/ 21 h 21"/>
                  <a:gd name="T24" fmla="*/ 7 w 11"/>
                  <a:gd name="T25" fmla="*/ 21 h 21"/>
                  <a:gd name="T26" fmla="*/ 6 w 11"/>
                  <a:gd name="T27" fmla="*/ 19 h 21"/>
                  <a:gd name="T28" fmla="*/ 6 w 11"/>
                  <a:gd name="T29" fmla="*/ 17 h 21"/>
                  <a:gd name="T30" fmla="*/ 5 w 11"/>
                  <a:gd name="T31" fmla="*/ 16 h 21"/>
                  <a:gd name="T32" fmla="*/ 4 w 11"/>
                  <a:gd name="T33" fmla="*/ 14 h 21"/>
                  <a:gd name="T34" fmla="*/ 3 w 11"/>
                  <a:gd name="T35" fmla="*/ 13 h 21"/>
                  <a:gd name="T36" fmla="*/ 3 w 11"/>
                  <a:gd name="T37" fmla="*/ 11 h 21"/>
                  <a:gd name="T38" fmla="*/ 2 w 11"/>
                  <a:gd name="T39" fmla="*/ 10 h 21"/>
                  <a:gd name="T40" fmla="*/ 1 w 11"/>
                  <a:gd name="T41" fmla="*/ 8 h 21"/>
                  <a:gd name="T42" fmla="*/ 0 w 11"/>
                  <a:gd name="T43" fmla="*/ 7 h 21"/>
                  <a:gd name="T44" fmla="*/ 0 w 11"/>
                  <a:gd name="T45" fmla="*/ 4 h 21"/>
                  <a:gd name="T46" fmla="*/ 0 w 11"/>
                  <a:gd name="T47" fmla="*/ 2 h 21"/>
                  <a:gd name="T48" fmla="*/ 0 w 11"/>
                  <a:gd name="T49" fmla="*/ 0 h 2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2" y="3"/>
                    </a:lnTo>
                    <a:lnTo>
                      <a:pt x="3" y="5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1"/>
                    </a:lnTo>
                    <a:lnTo>
                      <a:pt x="7" y="13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0" y="20"/>
                    </a:lnTo>
                    <a:lnTo>
                      <a:pt x="11" y="21"/>
                    </a:lnTo>
                    <a:lnTo>
                      <a:pt x="7" y="21"/>
                    </a:lnTo>
                    <a:lnTo>
                      <a:pt x="6" y="19"/>
                    </a:lnTo>
                    <a:lnTo>
                      <a:pt x="6" y="17"/>
                    </a:lnTo>
                    <a:lnTo>
                      <a:pt x="5" y="16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0" name="Freeform 544">
                <a:extLst>
                  <a:ext uri="{FF2B5EF4-FFF2-40B4-BE49-F238E27FC236}">
                    <a16:creationId xmlns:a16="http://schemas.microsoft.com/office/drawing/2014/main" id="{F6017836-1E84-41E0-8104-C5949EEBB1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" y="2715"/>
                <a:ext cx="14" cy="34"/>
              </a:xfrm>
              <a:custGeom>
                <a:avLst/>
                <a:gdLst>
                  <a:gd name="T0" fmla="*/ 13 w 14"/>
                  <a:gd name="T1" fmla="*/ 0 h 34"/>
                  <a:gd name="T2" fmla="*/ 13 w 14"/>
                  <a:gd name="T3" fmla="*/ 1 h 34"/>
                  <a:gd name="T4" fmla="*/ 14 w 14"/>
                  <a:gd name="T5" fmla="*/ 1 h 34"/>
                  <a:gd name="T6" fmla="*/ 13 w 14"/>
                  <a:gd name="T7" fmla="*/ 2 h 34"/>
                  <a:gd name="T8" fmla="*/ 13 w 14"/>
                  <a:gd name="T9" fmla="*/ 3 h 34"/>
                  <a:gd name="T10" fmla="*/ 12 w 14"/>
                  <a:gd name="T11" fmla="*/ 4 h 34"/>
                  <a:gd name="T12" fmla="*/ 12 w 14"/>
                  <a:gd name="T13" fmla="*/ 5 h 34"/>
                  <a:gd name="T14" fmla="*/ 11 w 14"/>
                  <a:gd name="T15" fmla="*/ 7 h 34"/>
                  <a:gd name="T16" fmla="*/ 11 w 14"/>
                  <a:gd name="T17" fmla="*/ 9 h 34"/>
                  <a:gd name="T18" fmla="*/ 10 w 14"/>
                  <a:gd name="T19" fmla="*/ 11 h 34"/>
                  <a:gd name="T20" fmla="*/ 9 w 14"/>
                  <a:gd name="T21" fmla="*/ 12 h 34"/>
                  <a:gd name="T22" fmla="*/ 9 w 14"/>
                  <a:gd name="T23" fmla="*/ 13 h 34"/>
                  <a:gd name="T24" fmla="*/ 9 w 14"/>
                  <a:gd name="T25" fmla="*/ 14 h 34"/>
                  <a:gd name="T26" fmla="*/ 9 w 14"/>
                  <a:gd name="T27" fmla="*/ 14 h 34"/>
                  <a:gd name="T28" fmla="*/ 8 w 14"/>
                  <a:gd name="T29" fmla="*/ 15 h 34"/>
                  <a:gd name="T30" fmla="*/ 8 w 14"/>
                  <a:gd name="T31" fmla="*/ 16 h 34"/>
                  <a:gd name="T32" fmla="*/ 7 w 14"/>
                  <a:gd name="T33" fmla="*/ 17 h 34"/>
                  <a:gd name="T34" fmla="*/ 7 w 14"/>
                  <a:gd name="T35" fmla="*/ 19 h 34"/>
                  <a:gd name="T36" fmla="*/ 7 w 14"/>
                  <a:gd name="T37" fmla="*/ 20 h 34"/>
                  <a:gd name="T38" fmla="*/ 7 w 14"/>
                  <a:gd name="T39" fmla="*/ 21 h 34"/>
                  <a:gd name="T40" fmla="*/ 7 w 14"/>
                  <a:gd name="T41" fmla="*/ 22 h 34"/>
                  <a:gd name="T42" fmla="*/ 6 w 14"/>
                  <a:gd name="T43" fmla="*/ 22 h 34"/>
                  <a:gd name="T44" fmla="*/ 6 w 14"/>
                  <a:gd name="T45" fmla="*/ 23 h 34"/>
                  <a:gd name="T46" fmla="*/ 5 w 14"/>
                  <a:gd name="T47" fmla="*/ 23 h 34"/>
                  <a:gd name="T48" fmla="*/ 5 w 14"/>
                  <a:gd name="T49" fmla="*/ 24 h 34"/>
                  <a:gd name="T50" fmla="*/ 5 w 14"/>
                  <a:gd name="T51" fmla="*/ 25 h 34"/>
                  <a:gd name="T52" fmla="*/ 4 w 14"/>
                  <a:gd name="T53" fmla="*/ 26 h 34"/>
                  <a:gd name="T54" fmla="*/ 4 w 14"/>
                  <a:gd name="T55" fmla="*/ 26 h 34"/>
                  <a:gd name="T56" fmla="*/ 2 w 14"/>
                  <a:gd name="T57" fmla="*/ 28 h 34"/>
                  <a:gd name="T58" fmla="*/ 2 w 14"/>
                  <a:gd name="T59" fmla="*/ 29 h 34"/>
                  <a:gd name="T60" fmla="*/ 2 w 14"/>
                  <a:gd name="T61" fmla="*/ 30 h 34"/>
                  <a:gd name="T62" fmla="*/ 2 w 14"/>
                  <a:gd name="T63" fmla="*/ 30 h 34"/>
                  <a:gd name="T64" fmla="*/ 2 w 14"/>
                  <a:gd name="T65" fmla="*/ 31 h 34"/>
                  <a:gd name="T66" fmla="*/ 2 w 14"/>
                  <a:gd name="T67" fmla="*/ 32 h 34"/>
                  <a:gd name="T68" fmla="*/ 1 w 14"/>
                  <a:gd name="T69" fmla="*/ 32 h 34"/>
                  <a:gd name="T70" fmla="*/ 1 w 14"/>
                  <a:gd name="T71" fmla="*/ 34 h 34"/>
                  <a:gd name="T72" fmla="*/ 0 w 14"/>
                  <a:gd name="T73" fmla="*/ 32 h 34"/>
                  <a:gd name="T74" fmla="*/ 0 w 14"/>
                  <a:gd name="T75" fmla="*/ 29 h 34"/>
                  <a:gd name="T76" fmla="*/ 3 w 14"/>
                  <a:gd name="T77" fmla="*/ 25 h 34"/>
                  <a:gd name="T78" fmla="*/ 9 w 14"/>
                  <a:gd name="T79" fmla="*/ 10 h 34"/>
                  <a:gd name="T80" fmla="*/ 10 w 14"/>
                  <a:gd name="T81" fmla="*/ 9 h 34"/>
                  <a:gd name="T82" fmla="*/ 11 w 14"/>
                  <a:gd name="T83" fmla="*/ 4 h 34"/>
                  <a:gd name="T84" fmla="*/ 12 w 14"/>
                  <a:gd name="T85" fmla="*/ 2 h 34"/>
                  <a:gd name="T86" fmla="*/ 13 w 14"/>
                  <a:gd name="T87" fmla="*/ 2 h 34"/>
                  <a:gd name="T88" fmla="*/ 13 w 14"/>
                  <a:gd name="T89" fmla="*/ 0 h 3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4" h="34">
                    <a:moveTo>
                      <a:pt x="13" y="0"/>
                    </a:moveTo>
                    <a:lnTo>
                      <a:pt x="13" y="1"/>
                    </a:lnTo>
                    <a:lnTo>
                      <a:pt x="14" y="1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lnTo>
                      <a:pt x="12" y="5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0" y="11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6" y="22"/>
                    </a:lnTo>
                    <a:lnTo>
                      <a:pt x="6" y="23"/>
                    </a:lnTo>
                    <a:lnTo>
                      <a:pt x="5" y="23"/>
                    </a:lnTo>
                    <a:lnTo>
                      <a:pt x="5" y="24"/>
                    </a:lnTo>
                    <a:lnTo>
                      <a:pt x="5" y="25"/>
                    </a:lnTo>
                    <a:lnTo>
                      <a:pt x="4" y="26"/>
                    </a:lnTo>
                    <a:lnTo>
                      <a:pt x="2" y="28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1" y="32"/>
                    </a:lnTo>
                    <a:lnTo>
                      <a:pt x="1" y="34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3" y="25"/>
                    </a:lnTo>
                    <a:lnTo>
                      <a:pt x="9" y="10"/>
                    </a:lnTo>
                    <a:lnTo>
                      <a:pt x="10" y="9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1" name="Freeform 545">
                <a:extLst>
                  <a:ext uri="{FF2B5EF4-FFF2-40B4-BE49-F238E27FC236}">
                    <a16:creationId xmlns:a16="http://schemas.microsoft.com/office/drawing/2014/main" id="{DA1E536F-1350-4368-9E9B-A20236A31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" y="2712"/>
                <a:ext cx="23" cy="36"/>
              </a:xfrm>
              <a:custGeom>
                <a:avLst/>
                <a:gdLst>
                  <a:gd name="T0" fmla="*/ 18 w 23"/>
                  <a:gd name="T1" fmla="*/ 0 h 36"/>
                  <a:gd name="T2" fmla="*/ 19 w 23"/>
                  <a:gd name="T3" fmla="*/ 1 h 36"/>
                  <a:gd name="T4" fmla="*/ 20 w 23"/>
                  <a:gd name="T5" fmla="*/ 2 h 36"/>
                  <a:gd name="T6" fmla="*/ 20 w 23"/>
                  <a:gd name="T7" fmla="*/ 2 h 36"/>
                  <a:gd name="T8" fmla="*/ 21 w 23"/>
                  <a:gd name="T9" fmla="*/ 3 h 36"/>
                  <a:gd name="T10" fmla="*/ 22 w 23"/>
                  <a:gd name="T11" fmla="*/ 3 h 36"/>
                  <a:gd name="T12" fmla="*/ 23 w 23"/>
                  <a:gd name="T13" fmla="*/ 3 h 36"/>
                  <a:gd name="T14" fmla="*/ 22 w 23"/>
                  <a:gd name="T15" fmla="*/ 5 h 36"/>
                  <a:gd name="T16" fmla="*/ 17 w 23"/>
                  <a:gd name="T17" fmla="*/ 19 h 36"/>
                  <a:gd name="T18" fmla="*/ 14 w 23"/>
                  <a:gd name="T19" fmla="*/ 24 h 36"/>
                  <a:gd name="T20" fmla="*/ 13 w 23"/>
                  <a:gd name="T21" fmla="*/ 28 h 36"/>
                  <a:gd name="T22" fmla="*/ 12 w 23"/>
                  <a:gd name="T23" fmla="*/ 31 h 36"/>
                  <a:gd name="T24" fmla="*/ 12 w 23"/>
                  <a:gd name="T25" fmla="*/ 31 h 36"/>
                  <a:gd name="T26" fmla="*/ 12 w 23"/>
                  <a:gd name="T27" fmla="*/ 33 h 36"/>
                  <a:gd name="T28" fmla="*/ 11 w 23"/>
                  <a:gd name="T29" fmla="*/ 34 h 36"/>
                  <a:gd name="T30" fmla="*/ 11 w 23"/>
                  <a:gd name="T31" fmla="*/ 35 h 36"/>
                  <a:gd name="T32" fmla="*/ 10 w 23"/>
                  <a:gd name="T33" fmla="*/ 36 h 36"/>
                  <a:gd name="T34" fmla="*/ 7 w 23"/>
                  <a:gd name="T35" fmla="*/ 33 h 36"/>
                  <a:gd name="T36" fmla="*/ 4 w 23"/>
                  <a:gd name="T37" fmla="*/ 30 h 36"/>
                  <a:gd name="T38" fmla="*/ 3 w 23"/>
                  <a:gd name="T39" fmla="*/ 28 h 36"/>
                  <a:gd name="T40" fmla="*/ 1 w 23"/>
                  <a:gd name="T41" fmla="*/ 25 h 36"/>
                  <a:gd name="T42" fmla="*/ 0 w 23"/>
                  <a:gd name="T43" fmla="*/ 23 h 36"/>
                  <a:gd name="T44" fmla="*/ 2 w 23"/>
                  <a:gd name="T45" fmla="*/ 23 h 36"/>
                  <a:gd name="T46" fmla="*/ 4 w 23"/>
                  <a:gd name="T47" fmla="*/ 21 h 36"/>
                  <a:gd name="T48" fmla="*/ 5 w 23"/>
                  <a:gd name="T49" fmla="*/ 19 h 36"/>
                  <a:gd name="T50" fmla="*/ 6 w 23"/>
                  <a:gd name="T51" fmla="*/ 18 h 36"/>
                  <a:gd name="T52" fmla="*/ 7 w 23"/>
                  <a:gd name="T53" fmla="*/ 16 h 36"/>
                  <a:gd name="T54" fmla="*/ 9 w 23"/>
                  <a:gd name="T55" fmla="*/ 14 h 36"/>
                  <a:gd name="T56" fmla="*/ 10 w 23"/>
                  <a:gd name="T57" fmla="*/ 13 h 36"/>
                  <a:gd name="T58" fmla="*/ 11 w 23"/>
                  <a:gd name="T59" fmla="*/ 10 h 36"/>
                  <a:gd name="T60" fmla="*/ 12 w 23"/>
                  <a:gd name="T61" fmla="*/ 8 h 36"/>
                  <a:gd name="T62" fmla="*/ 14 w 23"/>
                  <a:gd name="T63" fmla="*/ 7 h 36"/>
                  <a:gd name="T64" fmla="*/ 14 w 23"/>
                  <a:gd name="T65" fmla="*/ 5 h 36"/>
                  <a:gd name="T66" fmla="*/ 15 w 23"/>
                  <a:gd name="T67" fmla="*/ 3 h 36"/>
                  <a:gd name="T68" fmla="*/ 17 w 23"/>
                  <a:gd name="T69" fmla="*/ 1 h 36"/>
                  <a:gd name="T70" fmla="*/ 18 w 23"/>
                  <a:gd name="T71" fmla="*/ 0 h 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3" h="36">
                    <a:moveTo>
                      <a:pt x="18" y="0"/>
                    </a:moveTo>
                    <a:lnTo>
                      <a:pt x="19" y="1"/>
                    </a:lnTo>
                    <a:lnTo>
                      <a:pt x="20" y="2"/>
                    </a:lnTo>
                    <a:lnTo>
                      <a:pt x="21" y="3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2" y="5"/>
                    </a:lnTo>
                    <a:lnTo>
                      <a:pt x="17" y="19"/>
                    </a:lnTo>
                    <a:lnTo>
                      <a:pt x="14" y="24"/>
                    </a:lnTo>
                    <a:lnTo>
                      <a:pt x="13" y="28"/>
                    </a:lnTo>
                    <a:lnTo>
                      <a:pt x="12" y="31"/>
                    </a:lnTo>
                    <a:lnTo>
                      <a:pt x="12" y="33"/>
                    </a:lnTo>
                    <a:lnTo>
                      <a:pt x="11" y="34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7" y="33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1" y="25"/>
                    </a:lnTo>
                    <a:lnTo>
                      <a:pt x="0" y="23"/>
                    </a:lnTo>
                    <a:lnTo>
                      <a:pt x="2" y="23"/>
                    </a:lnTo>
                    <a:lnTo>
                      <a:pt x="4" y="21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7" y="16"/>
                    </a:lnTo>
                    <a:lnTo>
                      <a:pt x="9" y="14"/>
                    </a:lnTo>
                    <a:lnTo>
                      <a:pt x="10" y="13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4" y="7"/>
                    </a:lnTo>
                    <a:lnTo>
                      <a:pt x="14" y="5"/>
                    </a:lnTo>
                    <a:lnTo>
                      <a:pt x="15" y="3"/>
                    </a:lnTo>
                    <a:lnTo>
                      <a:pt x="17" y="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2" name="Freeform 546">
                <a:extLst>
                  <a:ext uri="{FF2B5EF4-FFF2-40B4-BE49-F238E27FC236}">
                    <a16:creationId xmlns:a16="http://schemas.microsoft.com/office/drawing/2014/main" id="{8C0A1503-89D6-43F8-A9F2-5ED8752927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" y="2715"/>
                <a:ext cx="14" cy="33"/>
              </a:xfrm>
              <a:custGeom>
                <a:avLst/>
                <a:gdLst>
                  <a:gd name="T0" fmla="*/ 13 w 14"/>
                  <a:gd name="T1" fmla="*/ 0 h 33"/>
                  <a:gd name="T2" fmla="*/ 14 w 14"/>
                  <a:gd name="T3" fmla="*/ 0 h 33"/>
                  <a:gd name="T4" fmla="*/ 14 w 14"/>
                  <a:gd name="T5" fmla="*/ 1 h 33"/>
                  <a:gd name="T6" fmla="*/ 14 w 14"/>
                  <a:gd name="T7" fmla="*/ 1 h 33"/>
                  <a:gd name="T8" fmla="*/ 14 w 14"/>
                  <a:gd name="T9" fmla="*/ 1 h 33"/>
                  <a:gd name="T10" fmla="*/ 14 w 14"/>
                  <a:gd name="T11" fmla="*/ 2 h 33"/>
                  <a:gd name="T12" fmla="*/ 13 w 14"/>
                  <a:gd name="T13" fmla="*/ 3 h 33"/>
                  <a:gd name="T14" fmla="*/ 13 w 14"/>
                  <a:gd name="T15" fmla="*/ 4 h 33"/>
                  <a:gd name="T16" fmla="*/ 12 w 14"/>
                  <a:gd name="T17" fmla="*/ 5 h 33"/>
                  <a:gd name="T18" fmla="*/ 12 w 14"/>
                  <a:gd name="T19" fmla="*/ 6 h 33"/>
                  <a:gd name="T20" fmla="*/ 12 w 14"/>
                  <a:gd name="T21" fmla="*/ 7 h 33"/>
                  <a:gd name="T22" fmla="*/ 11 w 14"/>
                  <a:gd name="T23" fmla="*/ 8 h 33"/>
                  <a:gd name="T24" fmla="*/ 11 w 14"/>
                  <a:gd name="T25" fmla="*/ 10 h 33"/>
                  <a:gd name="T26" fmla="*/ 10 w 14"/>
                  <a:gd name="T27" fmla="*/ 12 h 33"/>
                  <a:gd name="T28" fmla="*/ 8 w 14"/>
                  <a:gd name="T29" fmla="*/ 15 h 33"/>
                  <a:gd name="T30" fmla="*/ 8 w 14"/>
                  <a:gd name="T31" fmla="*/ 17 h 33"/>
                  <a:gd name="T32" fmla="*/ 7 w 14"/>
                  <a:gd name="T33" fmla="*/ 18 h 33"/>
                  <a:gd name="T34" fmla="*/ 6 w 14"/>
                  <a:gd name="T35" fmla="*/ 19 h 33"/>
                  <a:gd name="T36" fmla="*/ 6 w 14"/>
                  <a:gd name="T37" fmla="*/ 21 h 33"/>
                  <a:gd name="T38" fmla="*/ 5 w 14"/>
                  <a:gd name="T39" fmla="*/ 22 h 33"/>
                  <a:gd name="T40" fmla="*/ 5 w 14"/>
                  <a:gd name="T41" fmla="*/ 24 h 33"/>
                  <a:gd name="T42" fmla="*/ 4 w 14"/>
                  <a:gd name="T43" fmla="*/ 26 h 33"/>
                  <a:gd name="T44" fmla="*/ 3 w 14"/>
                  <a:gd name="T45" fmla="*/ 28 h 33"/>
                  <a:gd name="T46" fmla="*/ 3 w 14"/>
                  <a:gd name="T47" fmla="*/ 30 h 33"/>
                  <a:gd name="T48" fmla="*/ 3 w 14"/>
                  <a:gd name="T49" fmla="*/ 31 h 33"/>
                  <a:gd name="T50" fmla="*/ 2 w 14"/>
                  <a:gd name="T51" fmla="*/ 32 h 33"/>
                  <a:gd name="T52" fmla="*/ 2 w 14"/>
                  <a:gd name="T53" fmla="*/ 33 h 33"/>
                  <a:gd name="T54" fmla="*/ 1 w 14"/>
                  <a:gd name="T55" fmla="*/ 33 h 33"/>
                  <a:gd name="T56" fmla="*/ 0 w 14"/>
                  <a:gd name="T57" fmla="*/ 32 h 33"/>
                  <a:gd name="T58" fmla="*/ 0 w 14"/>
                  <a:gd name="T59" fmla="*/ 30 h 33"/>
                  <a:gd name="T60" fmla="*/ 1 w 14"/>
                  <a:gd name="T61" fmla="*/ 28 h 33"/>
                  <a:gd name="T62" fmla="*/ 1 w 14"/>
                  <a:gd name="T63" fmla="*/ 26 h 33"/>
                  <a:gd name="T64" fmla="*/ 1 w 14"/>
                  <a:gd name="T65" fmla="*/ 24 h 33"/>
                  <a:gd name="T66" fmla="*/ 2 w 14"/>
                  <a:gd name="T67" fmla="*/ 23 h 33"/>
                  <a:gd name="T68" fmla="*/ 3 w 14"/>
                  <a:gd name="T69" fmla="*/ 22 h 33"/>
                  <a:gd name="T70" fmla="*/ 4 w 14"/>
                  <a:gd name="T71" fmla="*/ 20 h 33"/>
                  <a:gd name="T72" fmla="*/ 5 w 14"/>
                  <a:gd name="T73" fmla="*/ 19 h 33"/>
                  <a:gd name="T74" fmla="*/ 6 w 14"/>
                  <a:gd name="T75" fmla="*/ 18 h 33"/>
                  <a:gd name="T76" fmla="*/ 6 w 14"/>
                  <a:gd name="T77" fmla="*/ 17 h 33"/>
                  <a:gd name="T78" fmla="*/ 7 w 14"/>
                  <a:gd name="T79" fmla="*/ 16 h 33"/>
                  <a:gd name="T80" fmla="*/ 8 w 14"/>
                  <a:gd name="T81" fmla="*/ 15 h 33"/>
                  <a:gd name="T82" fmla="*/ 8 w 14"/>
                  <a:gd name="T83" fmla="*/ 14 h 33"/>
                  <a:gd name="T84" fmla="*/ 9 w 14"/>
                  <a:gd name="T85" fmla="*/ 12 h 33"/>
                  <a:gd name="T86" fmla="*/ 9 w 14"/>
                  <a:gd name="T87" fmla="*/ 11 h 33"/>
                  <a:gd name="T88" fmla="*/ 9 w 14"/>
                  <a:gd name="T89" fmla="*/ 10 h 33"/>
                  <a:gd name="T90" fmla="*/ 10 w 14"/>
                  <a:gd name="T91" fmla="*/ 10 h 33"/>
                  <a:gd name="T92" fmla="*/ 10 w 14"/>
                  <a:gd name="T93" fmla="*/ 9 h 33"/>
                  <a:gd name="T94" fmla="*/ 10 w 14"/>
                  <a:gd name="T95" fmla="*/ 8 h 33"/>
                  <a:gd name="T96" fmla="*/ 10 w 14"/>
                  <a:gd name="T97" fmla="*/ 7 h 33"/>
                  <a:gd name="T98" fmla="*/ 11 w 14"/>
                  <a:gd name="T99" fmla="*/ 6 h 33"/>
                  <a:gd name="T100" fmla="*/ 11 w 14"/>
                  <a:gd name="T101" fmla="*/ 5 h 33"/>
                  <a:gd name="T102" fmla="*/ 11 w 14"/>
                  <a:gd name="T103" fmla="*/ 4 h 33"/>
                  <a:gd name="T104" fmla="*/ 12 w 14"/>
                  <a:gd name="T105" fmla="*/ 3 h 33"/>
                  <a:gd name="T106" fmla="*/ 12 w 14"/>
                  <a:gd name="T107" fmla="*/ 2 h 33"/>
                  <a:gd name="T108" fmla="*/ 12 w 14"/>
                  <a:gd name="T109" fmla="*/ 1 h 33"/>
                  <a:gd name="T110" fmla="*/ 13 w 14"/>
                  <a:gd name="T111" fmla="*/ 1 h 33"/>
                  <a:gd name="T112" fmla="*/ 13 w 14"/>
                  <a:gd name="T113" fmla="*/ 0 h 3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" h="33">
                    <a:moveTo>
                      <a:pt x="13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3" y="3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1" y="8"/>
                    </a:lnTo>
                    <a:lnTo>
                      <a:pt x="11" y="10"/>
                    </a:lnTo>
                    <a:lnTo>
                      <a:pt x="10" y="12"/>
                    </a:lnTo>
                    <a:lnTo>
                      <a:pt x="8" y="15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6" y="21"/>
                    </a:lnTo>
                    <a:lnTo>
                      <a:pt x="5" y="22"/>
                    </a:lnTo>
                    <a:lnTo>
                      <a:pt x="5" y="24"/>
                    </a:lnTo>
                    <a:lnTo>
                      <a:pt x="4" y="26"/>
                    </a:lnTo>
                    <a:lnTo>
                      <a:pt x="3" y="28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2" y="33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0" y="30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2" y="23"/>
                    </a:lnTo>
                    <a:lnTo>
                      <a:pt x="3" y="22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8" y="14"/>
                    </a:lnTo>
                    <a:lnTo>
                      <a:pt x="9" y="12"/>
                    </a:lnTo>
                    <a:lnTo>
                      <a:pt x="9" y="11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3" name="Freeform 547">
                <a:extLst>
                  <a:ext uri="{FF2B5EF4-FFF2-40B4-BE49-F238E27FC236}">
                    <a16:creationId xmlns:a16="http://schemas.microsoft.com/office/drawing/2014/main" id="{F55BC331-D77D-42FE-9141-B4BDDD738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6" y="2727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1 w 10"/>
                  <a:gd name="T3" fmla="*/ 0 h 18"/>
                  <a:gd name="T4" fmla="*/ 2 w 10"/>
                  <a:gd name="T5" fmla="*/ 0 h 18"/>
                  <a:gd name="T6" fmla="*/ 4 w 10"/>
                  <a:gd name="T7" fmla="*/ 0 h 18"/>
                  <a:gd name="T8" fmla="*/ 5 w 10"/>
                  <a:gd name="T9" fmla="*/ 1 h 18"/>
                  <a:gd name="T10" fmla="*/ 6 w 10"/>
                  <a:gd name="T11" fmla="*/ 1 h 18"/>
                  <a:gd name="T12" fmla="*/ 6 w 10"/>
                  <a:gd name="T13" fmla="*/ 2 h 18"/>
                  <a:gd name="T14" fmla="*/ 6 w 10"/>
                  <a:gd name="T15" fmla="*/ 3 h 18"/>
                  <a:gd name="T16" fmla="*/ 7 w 10"/>
                  <a:gd name="T17" fmla="*/ 4 h 18"/>
                  <a:gd name="T18" fmla="*/ 7 w 10"/>
                  <a:gd name="T19" fmla="*/ 5 h 18"/>
                  <a:gd name="T20" fmla="*/ 8 w 10"/>
                  <a:gd name="T21" fmla="*/ 5 h 18"/>
                  <a:gd name="T22" fmla="*/ 8 w 10"/>
                  <a:gd name="T23" fmla="*/ 6 h 18"/>
                  <a:gd name="T24" fmla="*/ 9 w 10"/>
                  <a:gd name="T25" fmla="*/ 6 h 18"/>
                  <a:gd name="T26" fmla="*/ 9 w 10"/>
                  <a:gd name="T27" fmla="*/ 7 h 18"/>
                  <a:gd name="T28" fmla="*/ 10 w 10"/>
                  <a:gd name="T29" fmla="*/ 8 h 18"/>
                  <a:gd name="T30" fmla="*/ 10 w 10"/>
                  <a:gd name="T31" fmla="*/ 9 h 18"/>
                  <a:gd name="T32" fmla="*/ 10 w 10"/>
                  <a:gd name="T33" fmla="*/ 9 h 18"/>
                  <a:gd name="T34" fmla="*/ 9 w 10"/>
                  <a:gd name="T35" fmla="*/ 10 h 18"/>
                  <a:gd name="T36" fmla="*/ 8 w 10"/>
                  <a:gd name="T37" fmla="*/ 11 h 18"/>
                  <a:gd name="T38" fmla="*/ 8 w 10"/>
                  <a:gd name="T39" fmla="*/ 12 h 18"/>
                  <a:gd name="T40" fmla="*/ 7 w 10"/>
                  <a:gd name="T41" fmla="*/ 13 h 18"/>
                  <a:gd name="T42" fmla="*/ 7 w 10"/>
                  <a:gd name="T43" fmla="*/ 14 h 18"/>
                  <a:gd name="T44" fmla="*/ 6 w 10"/>
                  <a:gd name="T45" fmla="*/ 15 h 18"/>
                  <a:gd name="T46" fmla="*/ 5 w 10"/>
                  <a:gd name="T47" fmla="*/ 16 h 18"/>
                  <a:gd name="T48" fmla="*/ 4 w 10"/>
                  <a:gd name="T49" fmla="*/ 18 h 18"/>
                  <a:gd name="T50" fmla="*/ 2 w 10"/>
                  <a:gd name="T51" fmla="*/ 18 h 18"/>
                  <a:gd name="T52" fmla="*/ 2 w 10"/>
                  <a:gd name="T53" fmla="*/ 17 h 18"/>
                  <a:gd name="T54" fmla="*/ 2 w 10"/>
                  <a:gd name="T55" fmla="*/ 14 h 18"/>
                  <a:gd name="T56" fmla="*/ 1 w 10"/>
                  <a:gd name="T57" fmla="*/ 12 h 18"/>
                  <a:gd name="T58" fmla="*/ 1 w 10"/>
                  <a:gd name="T59" fmla="*/ 8 h 18"/>
                  <a:gd name="T60" fmla="*/ 1 w 10"/>
                  <a:gd name="T61" fmla="*/ 2 h 18"/>
                  <a:gd name="T62" fmla="*/ 0 w 10"/>
                  <a:gd name="T63" fmla="*/ 0 h 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5" y="16"/>
                    </a:lnTo>
                    <a:lnTo>
                      <a:pt x="4" y="18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1" y="12"/>
                    </a:lnTo>
                    <a:lnTo>
                      <a:pt x="1" y="8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4" name="Freeform 548">
                <a:extLst>
                  <a:ext uri="{FF2B5EF4-FFF2-40B4-BE49-F238E27FC236}">
                    <a16:creationId xmlns:a16="http://schemas.microsoft.com/office/drawing/2014/main" id="{7D135B1A-C4CC-4E68-8F6F-FA8692B1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6" y="2727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1 w 10"/>
                  <a:gd name="T3" fmla="*/ 0 h 10"/>
                  <a:gd name="T4" fmla="*/ 2 w 10"/>
                  <a:gd name="T5" fmla="*/ 0 h 10"/>
                  <a:gd name="T6" fmla="*/ 3 w 10"/>
                  <a:gd name="T7" fmla="*/ 0 h 10"/>
                  <a:gd name="T8" fmla="*/ 4 w 10"/>
                  <a:gd name="T9" fmla="*/ 0 h 10"/>
                  <a:gd name="T10" fmla="*/ 5 w 10"/>
                  <a:gd name="T11" fmla="*/ 1 h 10"/>
                  <a:gd name="T12" fmla="*/ 6 w 10"/>
                  <a:gd name="T13" fmla="*/ 2 h 10"/>
                  <a:gd name="T14" fmla="*/ 6 w 10"/>
                  <a:gd name="T15" fmla="*/ 2 h 10"/>
                  <a:gd name="T16" fmla="*/ 7 w 10"/>
                  <a:gd name="T17" fmla="*/ 3 h 10"/>
                  <a:gd name="T18" fmla="*/ 7 w 10"/>
                  <a:gd name="T19" fmla="*/ 4 h 10"/>
                  <a:gd name="T20" fmla="*/ 7 w 10"/>
                  <a:gd name="T21" fmla="*/ 4 h 10"/>
                  <a:gd name="T22" fmla="*/ 8 w 10"/>
                  <a:gd name="T23" fmla="*/ 5 h 10"/>
                  <a:gd name="T24" fmla="*/ 8 w 10"/>
                  <a:gd name="T25" fmla="*/ 6 h 10"/>
                  <a:gd name="T26" fmla="*/ 9 w 10"/>
                  <a:gd name="T27" fmla="*/ 6 h 10"/>
                  <a:gd name="T28" fmla="*/ 9 w 10"/>
                  <a:gd name="T29" fmla="*/ 7 h 10"/>
                  <a:gd name="T30" fmla="*/ 10 w 10"/>
                  <a:gd name="T31" fmla="*/ 7 h 10"/>
                  <a:gd name="T32" fmla="*/ 10 w 10"/>
                  <a:gd name="T33" fmla="*/ 8 h 10"/>
                  <a:gd name="T34" fmla="*/ 10 w 10"/>
                  <a:gd name="T35" fmla="*/ 9 h 10"/>
                  <a:gd name="T36" fmla="*/ 10 w 10"/>
                  <a:gd name="T37" fmla="*/ 9 h 10"/>
                  <a:gd name="T38" fmla="*/ 10 w 10"/>
                  <a:gd name="T39" fmla="*/ 10 h 10"/>
                  <a:gd name="T40" fmla="*/ 10 w 10"/>
                  <a:gd name="T41" fmla="*/ 9 h 10"/>
                  <a:gd name="T42" fmla="*/ 10 w 10"/>
                  <a:gd name="T43" fmla="*/ 8 h 10"/>
                  <a:gd name="T44" fmla="*/ 9 w 10"/>
                  <a:gd name="T45" fmla="*/ 8 h 10"/>
                  <a:gd name="T46" fmla="*/ 9 w 10"/>
                  <a:gd name="T47" fmla="*/ 8 h 10"/>
                  <a:gd name="T48" fmla="*/ 8 w 10"/>
                  <a:gd name="T49" fmla="*/ 7 h 10"/>
                  <a:gd name="T50" fmla="*/ 8 w 10"/>
                  <a:gd name="T51" fmla="*/ 7 h 10"/>
                  <a:gd name="T52" fmla="*/ 7 w 10"/>
                  <a:gd name="T53" fmla="*/ 6 h 10"/>
                  <a:gd name="T54" fmla="*/ 7 w 10"/>
                  <a:gd name="T55" fmla="*/ 5 h 10"/>
                  <a:gd name="T56" fmla="*/ 6 w 10"/>
                  <a:gd name="T57" fmla="*/ 4 h 10"/>
                  <a:gd name="T58" fmla="*/ 6 w 10"/>
                  <a:gd name="T59" fmla="*/ 4 h 10"/>
                  <a:gd name="T60" fmla="*/ 5 w 10"/>
                  <a:gd name="T61" fmla="*/ 3 h 10"/>
                  <a:gd name="T62" fmla="*/ 4 w 10"/>
                  <a:gd name="T63" fmla="*/ 3 h 10"/>
                  <a:gd name="T64" fmla="*/ 3 w 10"/>
                  <a:gd name="T65" fmla="*/ 2 h 10"/>
                  <a:gd name="T66" fmla="*/ 3 w 10"/>
                  <a:gd name="T67" fmla="*/ 1 h 10"/>
                  <a:gd name="T68" fmla="*/ 3 w 10"/>
                  <a:gd name="T69" fmla="*/ 1 h 10"/>
                  <a:gd name="T70" fmla="*/ 2 w 10"/>
                  <a:gd name="T71" fmla="*/ 1 h 10"/>
                  <a:gd name="T72" fmla="*/ 1 w 10"/>
                  <a:gd name="T73" fmla="*/ 0 h 10"/>
                  <a:gd name="T74" fmla="*/ 0 w 10"/>
                  <a:gd name="T75" fmla="*/ 0 h 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5" name="Freeform 549">
                <a:extLst>
                  <a:ext uri="{FF2B5EF4-FFF2-40B4-BE49-F238E27FC236}">
                    <a16:creationId xmlns:a16="http://schemas.microsoft.com/office/drawing/2014/main" id="{74C8CB31-6F40-4BDE-B8A7-980DDC914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8" y="2739"/>
                <a:ext cx="6" cy="7"/>
              </a:xfrm>
              <a:custGeom>
                <a:avLst/>
                <a:gdLst>
                  <a:gd name="T0" fmla="*/ 6 w 6"/>
                  <a:gd name="T1" fmla="*/ 0 h 7"/>
                  <a:gd name="T2" fmla="*/ 6 w 6"/>
                  <a:gd name="T3" fmla="*/ 0 h 7"/>
                  <a:gd name="T4" fmla="*/ 5 w 6"/>
                  <a:gd name="T5" fmla="*/ 1 h 7"/>
                  <a:gd name="T6" fmla="*/ 5 w 6"/>
                  <a:gd name="T7" fmla="*/ 2 h 7"/>
                  <a:gd name="T8" fmla="*/ 4 w 6"/>
                  <a:gd name="T9" fmla="*/ 3 h 7"/>
                  <a:gd name="T10" fmla="*/ 3 w 6"/>
                  <a:gd name="T11" fmla="*/ 4 h 7"/>
                  <a:gd name="T12" fmla="*/ 2 w 6"/>
                  <a:gd name="T13" fmla="*/ 5 h 7"/>
                  <a:gd name="T14" fmla="*/ 2 w 6"/>
                  <a:gd name="T15" fmla="*/ 6 h 7"/>
                  <a:gd name="T16" fmla="*/ 0 w 6"/>
                  <a:gd name="T17" fmla="*/ 6 h 7"/>
                  <a:gd name="T18" fmla="*/ 0 w 6"/>
                  <a:gd name="T19" fmla="*/ 6 h 7"/>
                  <a:gd name="T20" fmla="*/ 0 w 6"/>
                  <a:gd name="T21" fmla="*/ 5 h 7"/>
                  <a:gd name="T22" fmla="*/ 0 w 6"/>
                  <a:gd name="T23" fmla="*/ 3 h 7"/>
                  <a:gd name="T24" fmla="*/ 0 w 6"/>
                  <a:gd name="T25" fmla="*/ 4 h 7"/>
                  <a:gd name="T26" fmla="*/ 0 w 6"/>
                  <a:gd name="T27" fmla="*/ 5 h 7"/>
                  <a:gd name="T28" fmla="*/ 0 w 6"/>
                  <a:gd name="T29" fmla="*/ 6 h 7"/>
                  <a:gd name="T30" fmla="*/ 0 w 6"/>
                  <a:gd name="T31" fmla="*/ 7 h 7"/>
                  <a:gd name="T32" fmla="*/ 0 w 6"/>
                  <a:gd name="T33" fmla="*/ 7 h 7"/>
                  <a:gd name="T34" fmla="*/ 1 w 6"/>
                  <a:gd name="T35" fmla="*/ 6 h 7"/>
                  <a:gd name="T36" fmla="*/ 2 w 6"/>
                  <a:gd name="T37" fmla="*/ 6 h 7"/>
                  <a:gd name="T38" fmla="*/ 2 w 6"/>
                  <a:gd name="T39" fmla="*/ 6 h 7"/>
                  <a:gd name="T40" fmla="*/ 3 w 6"/>
                  <a:gd name="T41" fmla="*/ 5 h 7"/>
                  <a:gd name="T42" fmla="*/ 4 w 6"/>
                  <a:gd name="T43" fmla="*/ 5 h 7"/>
                  <a:gd name="T44" fmla="*/ 4 w 6"/>
                  <a:gd name="T45" fmla="*/ 4 h 7"/>
                  <a:gd name="T46" fmla="*/ 5 w 6"/>
                  <a:gd name="T47" fmla="*/ 3 h 7"/>
                  <a:gd name="T48" fmla="*/ 5 w 6"/>
                  <a:gd name="T49" fmla="*/ 2 h 7"/>
                  <a:gd name="T50" fmla="*/ 6 w 6"/>
                  <a:gd name="T51" fmla="*/ 2 h 7"/>
                  <a:gd name="T52" fmla="*/ 6 w 6"/>
                  <a:gd name="T53" fmla="*/ 1 h 7"/>
                  <a:gd name="T54" fmla="*/ 6 w 6"/>
                  <a:gd name="T55" fmla="*/ 0 h 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" h="7">
                    <a:moveTo>
                      <a:pt x="6" y="0"/>
                    </a:move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776" name="Freeform 550">
                <a:extLst>
                  <a:ext uri="{FF2B5EF4-FFF2-40B4-BE49-F238E27FC236}">
                    <a16:creationId xmlns:a16="http://schemas.microsoft.com/office/drawing/2014/main" id="{E76C16EB-E8B8-46F0-8DE0-237401E11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9" y="275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1 w 1"/>
                  <a:gd name="T5" fmla="*/ 2 h 3"/>
                  <a:gd name="T6" fmla="*/ 1 w 1"/>
                  <a:gd name="T7" fmla="*/ 2 h 3"/>
                  <a:gd name="T8" fmla="*/ 0 w 1"/>
                  <a:gd name="T9" fmla="*/ 3 h 3"/>
                  <a:gd name="T10" fmla="*/ 0 w 1"/>
                  <a:gd name="T11" fmla="*/ 2 h 3"/>
                  <a:gd name="T12" fmla="*/ 0 w 1"/>
                  <a:gd name="T13" fmla="*/ 1 h 3"/>
                  <a:gd name="T14" fmla="*/ 0 w 1"/>
                  <a:gd name="T15" fmla="*/ 0 h 3"/>
                  <a:gd name="T16" fmla="*/ 1 w 1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A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33806" name="Group 616">
            <a:extLst>
              <a:ext uri="{FF2B5EF4-FFF2-40B4-BE49-F238E27FC236}">
                <a16:creationId xmlns:a16="http://schemas.microsoft.com/office/drawing/2014/main" id="{7B1A0216-2A6F-4870-8F06-44FDC97C447F}"/>
              </a:ext>
            </a:extLst>
          </p:cNvPr>
          <p:cNvGrpSpPr>
            <a:grpSpLocks/>
          </p:cNvGrpSpPr>
          <p:nvPr/>
        </p:nvGrpSpPr>
        <p:grpSpPr bwMode="auto">
          <a:xfrm>
            <a:off x="3335338" y="2609850"/>
            <a:ext cx="3179762" cy="2693988"/>
            <a:chOff x="2101" y="1644"/>
            <a:chExt cx="2003" cy="1697"/>
          </a:xfrm>
        </p:grpSpPr>
        <p:grpSp>
          <p:nvGrpSpPr>
            <p:cNvPr id="34646" name="Group 613">
              <a:extLst>
                <a:ext uri="{FF2B5EF4-FFF2-40B4-BE49-F238E27FC236}">
                  <a16:creationId xmlns:a16="http://schemas.microsoft.com/office/drawing/2014/main" id="{60A49F0A-8DCA-4554-BD92-3D7DBD7241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01" y="1644"/>
              <a:ext cx="2003" cy="1697"/>
              <a:chOff x="2101" y="1644"/>
              <a:chExt cx="2003" cy="1697"/>
            </a:xfrm>
          </p:grpSpPr>
          <p:grpSp>
            <p:nvGrpSpPr>
              <p:cNvPr id="34649" name="Group 583">
                <a:extLst>
                  <a:ext uri="{FF2B5EF4-FFF2-40B4-BE49-F238E27FC236}">
                    <a16:creationId xmlns:a16="http://schemas.microsoft.com/office/drawing/2014/main" id="{962140B8-8CE0-4F84-A6CE-A70C9D960A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85" y="1803"/>
                <a:ext cx="819" cy="1457"/>
                <a:chOff x="3285" y="1803"/>
                <a:chExt cx="819" cy="1457"/>
              </a:xfrm>
            </p:grpSpPr>
            <p:grpSp>
              <p:nvGrpSpPr>
                <p:cNvPr id="34679" name="Group 578">
                  <a:extLst>
                    <a:ext uri="{FF2B5EF4-FFF2-40B4-BE49-F238E27FC236}">
                      <a16:creationId xmlns:a16="http://schemas.microsoft.com/office/drawing/2014/main" id="{0C3436AC-1BCF-44F2-875D-91237B3CAA9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06" y="1803"/>
                  <a:ext cx="498" cy="1173"/>
                  <a:chOff x="3606" y="1803"/>
                  <a:chExt cx="498" cy="1173"/>
                </a:xfrm>
              </p:grpSpPr>
              <p:grpSp>
                <p:nvGrpSpPr>
                  <p:cNvPr id="34684" name="Group 568">
                    <a:extLst>
                      <a:ext uri="{FF2B5EF4-FFF2-40B4-BE49-F238E27FC236}">
                        <a16:creationId xmlns:a16="http://schemas.microsoft.com/office/drawing/2014/main" id="{187F2FC6-50BD-4744-AC16-25A42DC082B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737" y="1961"/>
                    <a:ext cx="367" cy="852"/>
                    <a:chOff x="3737" y="1961"/>
                    <a:chExt cx="367" cy="852"/>
                  </a:xfrm>
                </p:grpSpPr>
                <p:grpSp>
                  <p:nvGrpSpPr>
                    <p:cNvPr id="34694" name="Group 566">
                      <a:extLst>
                        <a:ext uri="{FF2B5EF4-FFF2-40B4-BE49-F238E27FC236}">
                          <a16:creationId xmlns:a16="http://schemas.microsoft.com/office/drawing/2014/main" id="{34DDE7B0-BD79-4866-A91E-FAF517CB4D8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37" y="1961"/>
                      <a:ext cx="367" cy="852"/>
                      <a:chOff x="3737" y="1961"/>
                      <a:chExt cx="367" cy="852"/>
                    </a:xfrm>
                  </p:grpSpPr>
                  <p:grpSp>
                    <p:nvGrpSpPr>
                      <p:cNvPr id="34696" name="Group 562">
                        <a:extLst>
                          <a:ext uri="{FF2B5EF4-FFF2-40B4-BE49-F238E27FC236}">
                            <a16:creationId xmlns:a16="http://schemas.microsoft.com/office/drawing/2014/main" id="{792D0D86-D2D6-45E7-A188-0B644305216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835" y="2010"/>
                        <a:ext cx="269" cy="699"/>
                        <a:chOff x="3835" y="2010"/>
                        <a:chExt cx="269" cy="699"/>
                      </a:xfrm>
                    </p:grpSpPr>
                    <p:grpSp>
                      <p:nvGrpSpPr>
                        <p:cNvPr id="34700" name="Group 558">
                          <a:extLst>
                            <a:ext uri="{FF2B5EF4-FFF2-40B4-BE49-F238E27FC236}">
                              <a16:creationId xmlns:a16="http://schemas.microsoft.com/office/drawing/2014/main" id="{DBFF720D-56C7-43DA-AA79-42F52FD09D14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862" y="2010"/>
                          <a:ext cx="242" cy="699"/>
                          <a:chOff x="3862" y="2010"/>
                          <a:chExt cx="242" cy="699"/>
                        </a:xfrm>
                      </p:grpSpPr>
                      <p:sp>
                        <p:nvSpPr>
                          <p:cNvPr id="34704" name="Oval 553">
                            <a:extLst>
                              <a:ext uri="{FF2B5EF4-FFF2-40B4-BE49-F238E27FC236}">
                                <a16:creationId xmlns:a16="http://schemas.microsoft.com/office/drawing/2014/main" id="{8E03FF2D-39CA-4715-A83C-8A9BBD5C45E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999" y="2435"/>
                            <a:ext cx="105" cy="165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705" name="Oval 554">
                            <a:extLst>
                              <a:ext uri="{FF2B5EF4-FFF2-40B4-BE49-F238E27FC236}">
                                <a16:creationId xmlns:a16="http://schemas.microsoft.com/office/drawing/2014/main" id="{2C227050-2DCE-47BC-A76F-CE2D3D08226C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901" y="2484"/>
                            <a:ext cx="132" cy="225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706" name="Oval 555">
                            <a:extLst>
                              <a:ext uri="{FF2B5EF4-FFF2-40B4-BE49-F238E27FC236}">
                                <a16:creationId xmlns:a16="http://schemas.microsoft.com/office/drawing/2014/main" id="{A9A637F8-684D-4D57-82E5-CF2DF10114A2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966" y="2173"/>
                            <a:ext cx="105" cy="165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707" name="Oval 556">
                            <a:extLst>
                              <a:ext uri="{FF2B5EF4-FFF2-40B4-BE49-F238E27FC236}">
                                <a16:creationId xmlns:a16="http://schemas.microsoft.com/office/drawing/2014/main" id="{AEEC9ECB-9A5F-4492-9BFC-5AC37AE5790C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862" y="2010"/>
                            <a:ext cx="144" cy="230"/>
                          </a:xfrm>
                          <a:prstGeom prst="ellipse">
                            <a:avLst/>
                          </a:prstGeom>
                          <a:solidFill>
                            <a:srgbClr val="FDE3BA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708" name="Freeform 557">
                            <a:extLst>
                              <a:ext uri="{FF2B5EF4-FFF2-40B4-BE49-F238E27FC236}">
                                <a16:creationId xmlns:a16="http://schemas.microsoft.com/office/drawing/2014/main" id="{DFA0CCFC-9012-4ECB-9CEE-DE108AD3D83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964" y="2171"/>
                            <a:ext cx="98" cy="393"/>
                          </a:xfrm>
                          <a:custGeom>
                            <a:avLst/>
                            <a:gdLst>
                              <a:gd name="T0" fmla="*/ 98 w 98"/>
                              <a:gd name="T1" fmla="*/ 393 h 393"/>
                              <a:gd name="T2" fmla="*/ 60 w 98"/>
                              <a:gd name="T3" fmla="*/ 393 h 393"/>
                              <a:gd name="T4" fmla="*/ 0 w 98"/>
                              <a:gd name="T5" fmla="*/ 0 h 393"/>
                              <a:gd name="T6" fmla="*/ 60 w 98"/>
                              <a:gd name="T7" fmla="*/ 28 h 393"/>
                              <a:gd name="T8" fmla="*/ 60 w 98"/>
                              <a:gd name="T9" fmla="*/ 224 h 393"/>
                              <a:gd name="T10" fmla="*/ 98 w 98"/>
                              <a:gd name="T11" fmla="*/ 393 h 393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98" h="393">
                                <a:moveTo>
                                  <a:pt x="98" y="393"/>
                                </a:moveTo>
                                <a:lnTo>
                                  <a:pt x="60" y="393"/>
                                </a:lnTo>
                                <a:lnTo>
                                  <a:pt x="0" y="0"/>
                                </a:lnTo>
                                <a:lnTo>
                                  <a:pt x="60" y="28"/>
                                </a:lnTo>
                                <a:lnTo>
                                  <a:pt x="60" y="224"/>
                                </a:lnTo>
                                <a:lnTo>
                                  <a:pt x="98" y="393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FDE3B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</p:grpSp>
                    <p:sp>
                      <p:nvSpPr>
                        <p:cNvPr id="34701" name="Oval 559">
                          <a:extLst>
                            <a:ext uri="{FF2B5EF4-FFF2-40B4-BE49-F238E27FC236}">
                              <a16:creationId xmlns:a16="http://schemas.microsoft.com/office/drawing/2014/main" id="{289CE5F1-0E2D-4D84-A216-745FAB58393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35" y="2222"/>
                          <a:ext cx="203" cy="329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7938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34702" name="Oval 560">
                          <a:extLst>
                            <a:ext uri="{FF2B5EF4-FFF2-40B4-BE49-F238E27FC236}">
                              <a16:creationId xmlns:a16="http://schemas.microsoft.com/office/drawing/2014/main" id="{851DE79C-437D-4C80-A9E3-A6572207B0C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35" y="2435"/>
                          <a:ext cx="138" cy="225"/>
                        </a:xfrm>
                        <a:prstGeom prst="ellipse">
                          <a:avLst/>
                        </a:prstGeom>
                        <a:solidFill>
                          <a:srgbClr val="FDE3BA"/>
                        </a:solidFill>
                        <a:ln w="7938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34703" name="Freeform 561">
                          <a:extLst>
                            <a:ext uri="{FF2B5EF4-FFF2-40B4-BE49-F238E27FC236}">
                              <a16:creationId xmlns:a16="http://schemas.microsoft.com/office/drawing/2014/main" id="{EBC8481C-1763-491E-B4B2-AA702434460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77" y="2122"/>
                          <a:ext cx="103" cy="426"/>
                        </a:xfrm>
                        <a:custGeom>
                          <a:avLst/>
                          <a:gdLst>
                            <a:gd name="T0" fmla="*/ 93 w 103"/>
                            <a:gd name="T1" fmla="*/ 71 h 426"/>
                            <a:gd name="T2" fmla="*/ 82 w 103"/>
                            <a:gd name="T3" fmla="*/ 158 h 426"/>
                            <a:gd name="T4" fmla="*/ 103 w 103"/>
                            <a:gd name="T5" fmla="*/ 371 h 426"/>
                            <a:gd name="T6" fmla="*/ 60 w 103"/>
                            <a:gd name="T7" fmla="*/ 426 h 426"/>
                            <a:gd name="T8" fmla="*/ 0 w 103"/>
                            <a:gd name="T9" fmla="*/ 175 h 426"/>
                            <a:gd name="T10" fmla="*/ 49 w 103"/>
                            <a:gd name="T11" fmla="*/ 0 h 426"/>
                            <a:gd name="T12" fmla="*/ 93 w 103"/>
                            <a:gd name="T13" fmla="*/ 71 h 426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103" h="426">
                              <a:moveTo>
                                <a:pt x="93" y="71"/>
                              </a:moveTo>
                              <a:lnTo>
                                <a:pt x="82" y="158"/>
                              </a:lnTo>
                              <a:lnTo>
                                <a:pt x="103" y="371"/>
                              </a:lnTo>
                              <a:lnTo>
                                <a:pt x="60" y="426"/>
                              </a:lnTo>
                              <a:lnTo>
                                <a:pt x="0" y="175"/>
                              </a:lnTo>
                              <a:lnTo>
                                <a:pt x="49" y="0"/>
                              </a:lnTo>
                              <a:lnTo>
                                <a:pt x="93" y="7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DE3BA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34697" name="Oval 563">
                        <a:extLst>
                          <a:ext uri="{FF2B5EF4-FFF2-40B4-BE49-F238E27FC236}">
                            <a16:creationId xmlns:a16="http://schemas.microsoft.com/office/drawing/2014/main" id="{B07D1A8B-7D93-4F81-83C4-BAB3F11813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835" y="2642"/>
                        <a:ext cx="105" cy="171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793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34698" name="Oval 564">
                        <a:extLst>
                          <a:ext uri="{FF2B5EF4-FFF2-40B4-BE49-F238E27FC236}">
                            <a16:creationId xmlns:a16="http://schemas.microsoft.com/office/drawing/2014/main" id="{86864414-8788-4F32-A409-58CC2A6653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37" y="1961"/>
                        <a:ext cx="138" cy="230"/>
                      </a:xfrm>
                      <a:prstGeom prst="ellipse">
                        <a:avLst/>
                      </a:prstGeom>
                      <a:solidFill>
                        <a:srgbClr val="FDE3BA"/>
                      </a:solidFill>
                      <a:ln w="793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34699" name="Freeform 565">
                        <a:extLst>
                          <a:ext uri="{FF2B5EF4-FFF2-40B4-BE49-F238E27FC236}">
                            <a16:creationId xmlns:a16="http://schemas.microsoft.com/office/drawing/2014/main" id="{45A16BEF-DED5-4B98-8FAE-F3782D8A648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60" y="2597"/>
                        <a:ext cx="77" cy="70"/>
                      </a:xfrm>
                      <a:custGeom>
                        <a:avLst/>
                        <a:gdLst>
                          <a:gd name="T0" fmla="*/ 77 w 77"/>
                          <a:gd name="T1" fmla="*/ 43 h 70"/>
                          <a:gd name="T2" fmla="*/ 55 w 77"/>
                          <a:gd name="T3" fmla="*/ 70 h 70"/>
                          <a:gd name="T4" fmla="*/ 0 w 77"/>
                          <a:gd name="T5" fmla="*/ 32 h 70"/>
                          <a:gd name="T6" fmla="*/ 55 w 77"/>
                          <a:gd name="T7" fmla="*/ 0 h 70"/>
                          <a:gd name="T8" fmla="*/ 77 w 77"/>
                          <a:gd name="T9" fmla="*/ 43 h 7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77" h="70">
                            <a:moveTo>
                              <a:pt x="77" y="43"/>
                            </a:moveTo>
                            <a:lnTo>
                              <a:pt x="55" y="70"/>
                            </a:lnTo>
                            <a:lnTo>
                              <a:pt x="0" y="32"/>
                            </a:lnTo>
                            <a:lnTo>
                              <a:pt x="55" y="0"/>
                            </a:lnTo>
                            <a:lnTo>
                              <a:pt x="77" y="43"/>
                            </a:lnTo>
                            <a:close/>
                          </a:path>
                        </a:pathLst>
                      </a:custGeom>
                      <a:solidFill>
                        <a:srgbClr val="FDE3B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sp>
                  <p:nvSpPr>
                    <p:cNvPr id="34695" name="Freeform 567">
                      <a:extLst>
                        <a:ext uri="{FF2B5EF4-FFF2-40B4-BE49-F238E27FC236}">
                          <a16:creationId xmlns:a16="http://schemas.microsoft.com/office/drawing/2014/main" id="{A7AD05B9-AE7F-468F-8BDA-FBAADC011C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855" y="2068"/>
                      <a:ext cx="38" cy="131"/>
                    </a:xfrm>
                    <a:custGeom>
                      <a:avLst/>
                      <a:gdLst>
                        <a:gd name="T0" fmla="*/ 16 w 38"/>
                        <a:gd name="T1" fmla="*/ 0 h 131"/>
                        <a:gd name="T2" fmla="*/ 38 w 38"/>
                        <a:gd name="T3" fmla="*/ 5 h 131"/>
                        <a:gd name="T4" fmla="*/ 27 w 38"/>
                        <a:gd name="T5" fmla="*/ 131 h 131"/>
                        <a:gd name="T6" fmla="*/ 0 w 38"/>
                        <a:gd name="T7" fmla="*/ 109 h 131"/>
                        <a:gd name="T8" fmla="*/ 16 w 38"/>
                        <a:gd name="T9" fmla="*/ 0 h 1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38" h="131">
                          <a:moveTo>
                            <a:pt x="16" y="0"/>
                          </a:moveTo>
                          <a:lnTo>
                            <a:pt x="38" y="5"/>
                          </a:lnTo>
                          <a:lnTo>
                            <a:pt x="27" y="131"/>
                          </a:lnTo>
                          <a:lnTo>
                            <a:pt x="0" y="109"/>
                          </a:lnTo>
                          <a:lnTo>
                            <a:pt x="16" y="0"/>
                          </a:lnTo>
                          <a:close/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34685" name="Group 575">
                    <a:extLst>
                      <a:ext uri="{FF2B5EF4-FFF2-40B4-BE49-F238E27FC236}">
                        <a16:creationId xmlns:a16="http://schemas.microsoft.com/office/drawing/2014/main" id="{E989B424-E03C-4695-8AF6-EA0EB528C8E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06" y="1803"/>
                    <a:ext cx="334" cy="1064"/>
                    <a:chOff x="3606" y="1803"/>
                    <a:chExt cx="334" cy="1064"/>
                  </a:xfrm>
                </p:grpSpPr>
                <p:sp>
                  <p:nvSpPr>
                    <p:cNvPr id="34688" name="Oval 569">
                      <a:extLst>
                        <a:ext uri="{FF2B5EF4-FFF2-40B4-BE49-F238E27FC236}">
                          <a16:creationId xmlns:a16="http://schemas.microsoft.com/office/drawing/2014/main" id="{F2EBE370-A4E8-4076-A48D-DC38184C1D6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33" y="2435"/>
                      <a:ext cx="269" cy="432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689" name="Oval 570">
                      <a:extLst>
                        <a:ext uri="{FF2B5EF4-FFF2-40B4-BE49-F238E27FC236}">
                          <a16:creationId xmlns:a16="http://schemas.microsoft.com/office/drawing/2014/main" id="{CCF2DE81-EFE2-4B9D-935E-768EC1D61B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72" y="2119"/>
                      <a:ext cx="268" cy="432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690" name="Oval 571">
                      <a:extLst>
                        <a:ext uri="{FF2B5EF4-FFF2-40B4-BE49-F238E27FC236}">
                          <a16:creationId xmlns:a16="http://schemas.microsoft.com/office/drawing/2014/main" id="{F6AC3068-F446-40EC-AE91-27F31E0D2E4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6" y="1803"/>
                      <a:ext cx="198" cy="334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691" name="Oval 572">
                      <a:extLst>
                        <a:ext uri="{FF2B5EF4-FFF2-40B4-BE49-F238E27FC236}">
                          <a16:creationId xmlns:a16="http://schemas.microsoft.com/office/drawing/2014/main" id="{BB27DDB6-E12E-45C8-8FBC-C403554B989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37" y="2010"/>
                      <a:ext cx="100" cy="176"/>
                    </a:xfrm>
                    <a:prstGeom prst="ellipse">
                      <a:avLst/>
                    </a:prstGeom>
                    <a:solidFill>
                      <a:srgbClr val="FDE3BA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692" name="Freeform 573">
                      <a:extLst>
                        <a:ext uri="{FF2B5EF4-FFF2-40B4-BE49-F238E27FC236}">
                          <a16:creationId xmlns:a16="http://schemas.microsoft.com/office/drawing/2014/main" id="{B74C3EF8-B6BF-4381-A53F-155B3F1627B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64" y="1970"/>
                      <a:ext cx="186" cy="387"/>
                    </a:xfrm>
                    <a:custGeom>
                      <a:avLst/>
                      <a:gdLst>
                        <a:gd name="T0" fmla="*/ 131 w 186"/>
                        <a:gd name="T1" fmla="*/ 16 h 387"/>
                        <a:gd name="T2" fmla="*/ 126 w 186"/>
                        <a:gd name="T3" fmla="*/ 60 h 387"/>
                        <a:gd name="T4" fmla="*/ 169 w 186"/>
                        <a:gd name="T5" fmla="*/ 147 h 387"/>
                        <a:gd name="T6" fmla="*/ 186 w 186"/>
                        <a:gd name="T7" fmla="*/ 158 h 387"/>
                        <a:gd name="T8" fmla="*/ 120 w 186"/>
                        <a:gd name="T9" fmla="*/ 387 h 387"/>
                        <a:gd name="T10" fmla="*/ 0 w 186"/>
                        <a:gd name="T11" fmla="*/ 0 h 387"/>
                        <a:gd name="T12" fmla="*/ 131 w 186"/>
                        <a:gd name="T13" fmla="*/ 16 h 387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186" h="387">
                          <a:moveTo>
                            <a:pt x="131" y="16"/>
                          </a:moveTo>
                          <a:lnTo>
                            <a:pt x="126" y="60"/>
                          </a:lnTo>
                          <a:lnTo>
                            <a:pt x="169" y="147"/>
                          </a:lnTo>
                          <a:lnTo>
                            <a:pt x="186" y="158"/>
                          </a:lnTo>
                          <a:lnTo>
                            <a:pt x="120" y="387"/>
                          </a:lnTo>
                          <a:lnTo>
                            <a:pt x="0" y="0"/>
                          </a:lnTo>
                          <a:lnTo>
                            <a:pt x="131" y="16"/>
                          </a:lnTo>
                          <a:close/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4693" name="Freeform 574">
                      <a:extLst>
                        <a:ext uri="{FF2B5EF4-FFF2-40B4-BE49-F238E27FC236}">
                          <a16:creationId xmlns:a16="http://schemas.microsoft.com/office/drawing/2014/main" id="{4625CCB6-83F3-4345-A6DC-4464ED7090A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757" y="2515"/>
                      <a:ext cx="114" cy="98"/>
                    </a:xfrm>
                    <a:custGeom>
                      <a:avLst/>
                      <a:gdLst>
                        <a:gd name="T0" fmla="*/ 103 w 114"/>
                        <a:gd name="T1" fmla="*/ 11 h 98"/>
                        <a:gd name="T2" fmla="*/ 114 w 114"/>
                        <a:gd name="T3" fmla="*/ 49 h 98"/>
                        <a:gd name="T4" fmla="*/ 0 w 114"/>
                        <a:gd name="T5" fmla="*/ 98 h 98"/>
                        <a:gd name="T6" fmla="*/ 5 w 114"/>
                        <a:gd name="T7" fmla="*/ 0 h 98"/>
                        <a:gd name="T8" fmla="*/ 103 w 114"/>
                        <a:gd name="T9" fmla="*/ 11 h 9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114" h="98">
                          <a:moveTo>
                            <a:pt x="103" y="11"/>
                          </a:moveTo>
                          <a:lnTo>
                            <a:pt x="114" y="49"/>
                          </a:lnTo>
                          <a:lnTo>
                            <a:pt x="0" y="98"/>
                          </a:lnTo>
                          <a:lnTo>
                            <a:pt x="5" y="0"/>
                          </a:lnTo>
                          <a:lnTo>
                            <a:pt x="103" y="11"/>
                          </a:lnTo>
                          <a:close/>
                        </a:path>
                      </a:pathLst>
                    </a:custGeom>
                    <a:solidFill>
                      <a:srgbClr val="FDE3BA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34686" name="Oval 576">
                    <a:extLst>
                      <a:ext uri="{FF2B5EF4-FFF2-40B4-BE49-F238E27FC236}">
                        <a16:creationId xmlns:a16="http://schemas.microsoft.com/office/drawing/2014/main" id="{1BEB8F91-2226-4BE2-B27D-F9A16CDA88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06" y="2751"/>
                    <a:ext cx="138" cy="225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87" name="Freeform 577">
                    <a:extLst>
                      <a:ext uri="{FF2B5EF4-FFF2-40B4-BE49-F238E27FC236}">
                        <a16:creationId xmlns:a16="http://schemas.microsoft.com/office/drawing/2014/main" id="{44A672A5-7570-4815-A973-3FBB9817A98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08" y="2717"/>
                    <a:ext cx="71" cy="119"/>
                  </a:xfrm>
                  <a:custGeom>
                    <a:avLst/>
                    <a:gdLst>
                      <a:gd name="T0" fmla="*/ 27 w 71"/>
                      <a:gd name="T1" fmla="*/ 119 h 119"/>
                      <a:gd name="T2" fmla="*/ 71 w 71"/>
                      <a:gd name="T3" fmla="*/ 81 h 119"/>
                      <a:gd name="T4" fmla="*/ 22 w 71"/>
                      <a:gd name="T5" fmla="*/ 0 h 119"/>
                      <a:gd name="T6" fmla="*/ 0 w 71"/>
                      <a:gd name="T7" fmla="*/ 49 h 119"/>
                      <a:gd name="T8" fmla="*/ 27 w 71"/>
                      <a:gd name="T9" fmla="*/ 119 h 11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71" h="119">
                        <a:moveTo>
                          <a:pt x="27" y="119"/>
                        </a:moveTo>
                        <a:lnTo>
                          <a:pt x="71" y="81"/>
                        </a:lnTo>
                        <a:lnTo>
                          <a:pt x="22" y="0"/>
                        </a:lnTo>
                        <a:lnTo>
                          <a:pt x="0" y="49"/>
                        </a:lnTo>
                        <a:lnTo>
                          <a:pt x="27" y="119"/>
                        </a:lnTo>
                        <a:close/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34680" name="Oval 579">
                  <a:extLst>
                    <a:ext uri="{FF2B5EF4-FFF2-40B4-BE49-F238E27FC236}">
                      <a16:creationId xmlns:a16="http://schemas.microsoft.com/office/drawing/2014/main" id="{5FC051EF-F47D-4914-891F-5E91D034A2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86"/>
                  <a:ext cx="165" cy="274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81" name="Oval 580">
                  <a:extLst>
                    <a:ext uri="{FF2B5EF4-FFF2-40B4-BE49-F238E27FC236}">
                      <a16:creationId xmlns:a16="http://schemas.microsoft.com/office/drawing/2014/main" id="{F8728D0E-384F-4E52-80F1-E274BE4100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37" y="2986"/>
                  <a:ext cx="138" cy="225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82" name="Oval 581">
                  <a:extLst>
                    <a:ext uri="{FF2B5EF4-FFF2-40B4-BE49-F238E27FC236}">
                      <a16:creationId xmlns:a16="http://schemas.microsoft.com/office/drawing/2014/main" id="{A7AA333F-73AF-4886-AAF4-D7C2A2EC84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30" y="2898"/>
                  <a:ext cx="138" cy="220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83" name="Freeform 582">
                  <a:extLst>
                    <a:ext uri="{FF2B5EF4-FFF2-40B4-BE49-F238E27FC236}">
                      <a16:creationId xmlns:a16="http://schemas.microsoft.com/office/drawing/2014/main" id="{921F58D3-45AF-438B-895B-6F42CAEE6E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2" y="2858"/>
                  <a:ext cx="310" cy="322"/>
                </a:xfrm>
                <a:custGeom>
                  <a:avLst/>
                  <a:gdLst>
                    <a:gd name="T0" fmla="*/ 283 w 310"/>
                    <a:gd name="T1" fmla="*/ 93 h 322"/>
                    <a:gd name="T2" fmla="*/ 256 w 310"/>
                    <a:gd name="T3" fmla="*/ 115 h 322"/>
                    <a:gd name="T4" fmla="*/ 174 w 310"/>
                    <a:gd name="T5" fmla="*/ 246 h 322"/>
                    <a:gd name="T6" fmla="*/ 152 w 310"/>
                    <a:gd name="T7" fmla="*/ 295 h 322"/>
                    <a:gd name="T8" fmla="*/ 65 w 310"/>
                    <a:gd name="T9" fmla="*/ 295 h 322"/>
                    <a:gd name="T10" fmla="*/ 49 w 310"/>
                    <a:gd name="T11" fmla="*/ 322 h 322"/>
                    <a:gd name="T12" fmla="*/ 0 w 310"/>
                    <a:gd name="T13" fmla="*/ 229 h 322"/>
                    <a:gd name="T14" fmla="*/ 207 w 310"/>
                    <a:gd name="T15" fmla="*/ 0 h 322"/>
                    <a:gd name="T16" fmla="*/ 310 w 310"/>
                    <a:gd name="T17" fmla="*/ 44 h 322"/>
                    <a:gd name="T18" fmla="*/ 283 w 310"/>
                    <a:gd name="T19" fmla="*/ 93 h 32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0" h="322">
                      <a:moveTo>
                        <a:pt x="283" y="93"/>
                      </a:moveTo>
                      <a:lnTo>
                        <a:pt x="256" y="115"/>
                      </a:lnTo>
                      <a:lnTo>
                        <a:pt x="174" y="246"/>
                      </a:lnTo>
                      <a:lnTo>
                        <a:pt x="152" y="295"/>
                      </a:lnTo>
                      <a:lnTo>
                        <a:pt x="65" y="295"/>
                      </a:lnTo>
                      <a:lnTo>
                        <a:pt x="49" y="322"/>
                      </a:lnTo>
                      <a:lnTo>
                        <a:pt x="0" y="229"/>
                      </a:lnTo>
                      <a:lnTo>
                        <a:pt x="207" y="0"/>
                      </a:lnTo>
                      <a:lnTo>
                        <a:pt x="310" y="44"/>
                      </a:lnTo>
                      <a:lnTo>
                        <a:pt x="283" y="93"/>
                      </a:lnTo>
                      <a:close/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34650" name="Group 599">
                <a:extLst>
                  <a:ext uri="{FF2B5EF4-FFF2-40B4-BE49-F238E27FC236}">
                    <a16:creationId xmlns:a16="http://schemas.microsoft.com/office/drawing/2014/main" id="{AA33CF09-0350-4ACD-A3FC-DBD861FA40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01" y="1813"/>
                <a:ext cx="487" cy="1005"/>
                <a:chOff x="2101" y="1813"/>
                <a:chExt cx="487" cy="1005"/>
              </a:xfrm>
            </p:grpSpPr>
            <p:grpSp>
              <p:nvGrpSpPr>
                <p:cNvPr id="34664" name="Group 588">
                  <a:extLst>
                    <a:ext uri="{FF2B5EF4-FFF2-40B4-BE49-F238E27FC236}">
                      <a16:creationId xmlns:a16="http://schemas.microsoft.com/office/drawing/2014/main" id="{E8528475-F347-4D3D-95B0-9512238E2DE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1" y="1961"/>
                  <a:ext cx="258" cy="595"/>
                  <a:chOff x="2101" y="1961"/>
                  <a:chExt cx="258" cy="595"/>
                </a:xfrm>
              </p:grpSpPr>
              <p:sp>
                <p:nvSpPr>
                  <p:cNvPr id="34675" name="Oval 584">
                    <a:extLst>
                      <a:ext uri="{FF2B5EF4-FFF2-40B4-BE49-F238E27FC236}">
                        <a16:creationId xmlns:a16="http://schemas.microsoft.com/office/drawing/2014/main" id="{C763149B-8587-462D-BCA6-5D063E9C0DC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01" y="2173"/>
                    <a:ext cx="105" cy="165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6" name="Oval 585">
                    <a:extLst>
                      <a:ext uri="{FF2B5EF4-FFF2-40B4-BE49-F238E27FC236}">
                        <a16:creationId xmlns:a16="http://schemas.microsoft.com/office/drawing/2014/main" id="{4FD573E3-C2D2-4F80-B7DB-055E746BEA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23" y="2326"/>
                    <a:ext cx="138" cy="23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7" name="Oval 586">
                    <a:extLst>
                      <a:ext uri="{FF2B5EF4-FFF2-40B4-BE49-F238E27FC236}">
                        <a16:creationId xmlns:a16="http://schemas.microsoft.com/office/drawing/2014/main" id="{FCDE25C1-9F52-459C-B3BA-D4B217527FB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56" y="1961"/>
                    <a:ext cx="203" cy="323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8" name="Freeform 587">
                    <a:extLst>
                      <a:ext uri="{FF2B5EF4-FFF2-40B4-BE49-F238E27FC236}">
                        <a16:creationId xmlns:a16="http://schemas.microsoft.com/office/drawing/2014/main" id="{F743651E-659A-47C7-97CB-091E03AF9B4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37" y="2193"/>
                    <a:ext cx="71" cy="175"/>
                  </a:xfrm>
                  <a:custGeom>
                    <a:avLst/>
                    <a:gdLst>
                      <a:gd name="T0" fmla="*/ 39 w 71"/>
                      <a:gd name="T1" fmla="*/ 0 h 175"/>
                      <a:gd name="T2" fmla="*/ 0 w 71"/>
                      <a:gd name="T3" fmla="*/ 33 h 175"/>
                      <a:gd name="T4" fmla="*/ 0 w 71"/>
                      <a:gd name="T5" fmla="*/ 136 h 175"/>
                      <a:gd name="T6" fmla="*/ 17 w 71"/>
                      <a:gd name="T7" fmla="*/ 175 h 175"/>
                      <a:gd name="T8" fmla="*/ 71 w 71"/>
                      <a:gd name="T9" fmla="*/ 136 h 175"/>
                      <a:gd name="T10" fmla="*/ 39 w 71"/>
                      <a:gd name="T11" fmla="*/ 0 h 17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71" h="175">
                        <a:moveTo>
                          <a:pt x="39" y="0"/>
                        </a:moveTo>
                        <a:lnTo>
                          <a:pt x="0" y="33"/>
                        </a:lnTo>
                        <a:lnTo>
                          <a:pt x="0" y="136"/>
                        </a:lnTo>
                        <a:lnTo>
                          <a:pt x="17" y="175"/>
                        </a:lnTo>
                        <a:lnTo>
                          <a:pt x="71" y="136"/>
                        </a:lnTo>
                        <a:lnTo>
                          <a:pt x="39" y="0"/>
                        </a:lnTo>
                        <a:close/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34665" name="Group 597">
                  <a:extLst>
                    <a:ext uri="{FF2B5EF4-FFF2-40B4-BE49-F238E27FC236}">
                      <a16:creationId xmlns:a16="http://schemas.microsoft.com/office/drawing/2014/main" id="{A071966B-A8B0-404C-B833-CB75E52465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89" y="1813"/>
                  <a:ext cx="399" cy="1005"/>
                  <a:chOff x="2189" y="1813"/>
                  <a:chExt cx="399" cy="1005"/>
                </a:xfrm>
              </p:grpSpPr>
              <p:sp>
                <p:nvSpPr>
                  <p:cNvPr id="34667" name="Oval 589">
                    <a:extLst>
                      <a:ext uri="{FF2B5EF4-FFF2-40B4-BE49-F238E27FC236}">
                        <a16:creationId xmlns:a16="http://schemas.microsoft.com/office/drawing/2014/main" id="{A217B45A-7297-4049-803B-3234DD3F43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19" y="1857"/>
                    <a:ext cx="269" cy="427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68" name="Oval 590">
                    <a:extLst>
                      <a:ext uri="{FF2B5EF4-FFF2-40B4-BE49-F238E27FC236}">
                        <a16:creationId xmlns:a16="http://schemas.microsoft.com/office/drawing/2014/main" id="{1BDC5D42-CBFF-466E-B295-721717E122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89" y="2173"/>
                    <a:ext cx="137" cy="225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69" name="Oval 591">
                    <a:extLst>
                      <a:ext uri="{FF2B5EF4-FFF2-40B4-BE49-F238E27FC236}">
                        <a16:creationId xmlns:a16="http://schemas.microsoft.com/office/drawing/2014/main" id="{BFA6FA91-AC27-446B-90E6-C314F2E1E9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21" y="2326"/>
                    <a:ext cx="203" cy="33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0" name="Oval 592">
                    <a:extLst>
                      <a:ext uri="{FF2B5EF4-FFF2-40B4-BE49-F238E27FC236}">
                        <a16:creationId xmlns:a16="http://schemas.microsoft.com/office/drawing/2014/main" id="{5C9EC3B8-CD4F-4A0D-8E00-F2B258A93B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87" y="2484"/>
                    <a:ext cx="208" cy="334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1" name="Oval 593">
                    <a:extLst>
                      <a:ext uri="{FF2B5EF4-FFF2-40B4-BE49-F238E27FC236}">
                        <a16:creationId xmlns:a16="http://schemas.microsoft.com/office/drawing/2014/main" id="{2865B624-2F49-4531-861C-86089AA2A52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03" y="2070"/>
                    <a:ext cx="181" cy="290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2" name="Oval 594">
                    <a:extLst>
                      <a:ext uri="{FF2B5EF4-FFF2-40B4-BE49-F238E27FC236}">
                        <a16:creationId xmlns:a16="http://schemas.microsoft.com/office/drawing/2014/main" id="{D283CAD1-3101-478F-82A8-DCCB87E778E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72" y="1813"/>
                    <a:ext cx="100" cy="171"/>
                  </a:xfrm>
                  <a:prstGeom prst="ellipse">
                    <a:avLst/>
                  </a:prstGeom>
                  <a:solidFill>
                    <a:srgbClr val="FDE3BA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673" name="Freeform 595">
                    <a:extLst>
                      <a:ext uri="{FF2B5EF4-FFF2-40B4-BE49-F238E27FC236}">
                        <a16:creationId xmlns:a16="http://schemas.microsoft.com/office/drawing/2014/main" id="{F1FEC0D2-B987-41AD-9784-5D4869B0A1C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1" y="2013"/>
                    <a:ext cx="131" cy="142"/>
                  </a:xfrm>
                  <a:custGeom>
                    <a:avLst/>
                    <a:gdLst>
                      <a:gd name="T0" fmla="*/ 0 w 131"/>
                      <a:gd name="T1" fmla="*/ 33 h 142"/>
                      <a:gd name="T2" fmla="*/ 16 w 131"/>
                      <a:gd name="T3" fmla="*/ 104 h 142"/>
                      <a:gd name="T4" fmla="*/ 131 w 131"/>
                      <a:gd name="T5" fmla="*/ 142 h 142"/>
                      <a:gd name="T6" fmla="*/ 131 w 131"/>
                      <a:gd name="T7" fmla="*/ 49 h 142"/>
                      <a:gd name="T8" fmla="*/ 5 w 131"/>
                      <a:gd name="T9" fmla="*/ 0 h 142"/>
                      <a:gd name="T10" fmla="*/ 0 w 131"/>
                      <a:gd name="T11" fmla="*/ 33 h 14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131" h="142">
                        <a:moveTo>
                          <a:pt x="0" y="33"/>
                        </a:moveTo>
                        <a:lnTo>
                          <a:pt x="16" y="104"/>
                        </a:lnTo>
                        <a:lnTo>
                          <a:pt x="131" y="142"/>
                        </a:lnTo>
                        <a:lnTo>
                          <a:pt x="131" y="49"/>
                        </a:lnTo>
                        <a:lnTo>
                          <a:pt x="5" y="0"/>
                        </a:lnTo>
                        <a:lnTo>
                          <a:pt x="0" y="33"/>
                        </a:lnTo>
                        <a:close/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4674" name="Freeform 596">
                    <a:extLst>
                      <a:ext uri="{FF2B5EF4-FFF2-40B4-BE49-F238E27FC236}">
                        <a16:creationId xmlns:a16="http://schemas.microsoft.com/office/drawing/2014/main" id="{47CB4414-618F-4B34-A2BA-3AE6B69EBD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30" y="2280"/>
                    <a:ext cx="147" cy="295"/>
                  </a:xfrm>
                  <a:custGeom>
                    <a:avLst/>
                    <a:gdLst>
                      <a:gd name="T0" fmla="*/ 93 w 147"/>
                      <a:gd name="T1" fmla="*/ 0 h 295"/>
                      <a:gd name="T2" fmla="*/ 0 w 147"/>
                      <a:gd name="T3" fmla="*/ 77 h 295"/>
                      <a:gd name="T4" fmla="*/ 33 w 147"/>
                      <a:gd name="T5" fmla="*/ 137 h 295"/>
                      <a:gd name="T6" fmla="*/ 44 w 147"/>
                      <a:gd name="T7" fmla="*/ 278 h 295"/>
                      <a:gd name="T8" fmla="*/ 60 w 147"/>
                      <a:gd name="T9" fmla="*/ 295 h 295"/>
                      <a:gd name="T10" fmla="*/ 142 w 147"/>
                      <a:gd name="T11" fmla="*/ 202 h 295"/>
                      <a:gd name="T12" fmla="*/ 147 w 147"/>
                      <a:gd name="T13" fmla="*/ 33 h 295"/>
                      <a:gd name="T14" fmla="*/ 93 w 147"/>
                      <a:gd name="T15" fmla="*/ 0 h 29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147" h="295">
                        <a:moveTo>
                          <a:pt x="93" y="0"/>
                        </a:moveTo>
                        <a:lnTo>
                          <a:pt x="0" y="77"/>
                        </a:lnTo>
                        <a:lnTo>
                          <a:pt x="33" y="137"/>
                        </a:lnTo>
                        <a:lnTo>
                          <a:pt x="44" y="278"/>
                        </a:lnTo>
                        <a:lnTo>
                          <a:pt x="60" y="295"/>
                        </a:lnTo>
                        <a:lnTo>
                          <a:pt x="142" y="202"/>
                        </a:lnTo>
                        <a:lnTo>
                          <a:pt x="147" y="33"/>
                        </a:lnTo>
                        <a:lnTo>
                          <a:pt x="93" y="0"/>
                        </a:lnTo>
                        <a:close/>
                      </a:path>
                    </a:pathLst>
                  </a:custGeom>
                  <a:solidFill>
                    <a:srgbClr val="FDE3B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34666" name="Freeform 598">
                  <a:extLst>
                    <a:ext uri="{FF2B5EF4-FFF2-40B4-BE49-F238E27FC236}">
                      <a16:creationId xmlns:a16="http://schemas.microsoft.com/office/drawing/2014/main" id="{7B9A38CC-B2D1-4C3A-AD26-00F2DA6C8E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9" y="1921"/>
                  <a:ext cx="71" cy="136"/>
                </a:xfrm>
                <a:custGeom>
                  <a:avLst/>
                  <a:gdLst>
                    <a:gd name="T0" fmla="*/ 0 w 71"/>
                    <a:gd name="T1" fmla="*/ 70 h 136"/>
                    <a:gd name="T2" fmla="*/ 33 w 71"/>
                    <a:gd name="T3" fmla="*/ 0 h 136"/>
                    <a:gd name="T4" fmla="*/ 71 w 71"/>
                    <a:gd name="T5" fmla="*/ 70 h 136"/>
                    <a:gd name="T6" fmla="*/ 33 w 71"/>
                    <a:gd name="T7" fmla="*/ 136 h 136"/>
                    <a:gd name="T8" fmla="*/ 0 w 71"/>
                    <a:gd name="T9" fmla="*/ 70 h 1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1" h="136">
                      <a:moveTo>
                        <a:pt x="0" y="70"/>
                      </a:moveTo>
                      <a:lnTo>
                        <a:pt x="33" y="0"/>
                      </a:lnTo>
                      <a:lnTo>
                        <a:pt x="71" y="70"/>
                      </a:lnTo>
                      <a:lnTo>
                        <a:pt x="33" y="136"/>
                      </a:lnTo>
                      <a:lnTo>
                        <a:pt x="0" y="70"/>
                      </a:lnTo>
                      <a:close/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34651" name="Group 612">
                <a:extLst>
                  <a:ext uri="{FF2B5EF4-FFF2-40B4-BE49-F238E27FC236}">
                    <a16:creationId xmlns:a16="http://schemas.microsoft.com/office/drawing/2014/main" id="{7B1ED6E5-F6C7-4E5A-AB3D-B643A7097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52" y="1644"/>
                <a:ext cx="1457" cy="1697"/>
                <a:chOff x="2352" y="1644"/>
                <a:chExt cx="1457" cy="1697"/>
              </a:xfrm>
            </p:grpSpPr>
            <p:sp>
              <p:nvSpPr>
                <p:cNvPr id="34652" name="Oval 600">
                  <a:extLst>
                    <a:ext uri="{FF2B5EF4-FFF2-40B4-BE49-F238E27FC236}">
                      <a16:creationId xmlns:a16="http://schemas.microsoft.com/office/drawing/2014/main" id="{DD72CD66-779C-48E4-BCBD-E63941E13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0" y="1694"/>
                  <a:ext cx="340" cy="546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3" name="Oval 601">
                  <a:extLst>
                    <a:ext uri="{FF2B5EF4-FFF2-40B4-BE49-F238E27FC236}">
                      <a16:creationId xmlns:a16="http://schemas.microsoft.com/office/drawing/2014/main" id="{BBE96275-6AAE-4DC6-A5F8-61AFCB5DD6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0" y="1644"/>
                  <a:ext cx="269" cy="433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4" name="Oval 602">
                  <a:extLst>
                    <a:ext uri="{FF2B5EF4-FFF2-40B4-BE49-F238E27FC236}">
                      <a16:creationId xmlns:a16="http://schemas.microsoft.com/office/drawing/2014/main" id="{3BA06075-84A3-458E-8EA3-40BCE50B07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72" y="2119"/>
                  <a:ext cx="437" cy="699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5" name="Oval 603">
                  <a:extLst>
                    <a:ext uri="{FF2B5EF4-FFF2-40B4-BE49-F238E27FC236}">
                      <a16:creationId xmlns:a16="http://schemas.microsoft.com/office/drawing/2014/main" id="{9D8F80CD-8F38-4604-9F17-B92A6896A7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6" y="2435"/>
                  <a:ext cx="503" cy="803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6" name="Oval 604">
                  <a:extLst>
                    <a:ext uri="{FF2B5EF4-FFF2-40B4-BE49-F238E27FC236}">
                      <a16:creationId xmlns:a16="http://schemas.microsoft.com/office/drawing/2014/main" id="{971AE1C9-86D4-4A9B-8412-43A63A909B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41" y="2539"/>
                  <a:ext cx="367" cy="590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7" name="Oval 605">
                  <a:extLst>
                    <a:ext uri="{FF2B5EF4-FFF2-40B4-BE49-F238E27FC236}">
                      <a16:creationId xmlns:a16="http://schemas.microsoft.com/office/drawing/2014/main" id="{C3759093-068B-4C92-AD8F-11D7B1ABB2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5" y="2588"/>
                  <a:ext cx="268" cy="437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8" name="Oval 606">
                  <a:extLst>
                    <a:ext uri="{FF2B5EF4-FFF2-40B4-BE49-F238E27FC236}">
                      <a16:creationId xmlns:a16="http://schemas.microsoft.com/office/drawing/2014/main" id="{6B0BE750-C15C-4A1B-96A4-7815F03DA2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2222"/>
                  <a:ext cx="274" cy="433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59" name="Oval 607">
                  <a:extLst>
                    <a:ext uri="{FF2B5EF4-FFF2-40B4-BE49-F238E27FC236}">
                      <a16:creationId xmlns:a16="http://schemas.microsoft.com/office/drawing/2014/main" id="{868221A9-BE8A-4148-ADC1-357415CAA6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3" y="1803"/>
                  <a:ext cx="438" cy="704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60" name="Oval 608">
                  <a:extLst>
                    <a:ext uri="{FF2B5EF4-FFF2-40B4-BE49-F238E27FC236}">
                      <a16:creationId xmlns:a16="http://schemas.microsoft.com/office/drawing/2014/main" id="{26C38F77-EBF6-4EDB-BC58-1973EB84E7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1" y="2642"/>
                  <a:ext cx="432" cy="699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61" name="Oval 609">
                  <a:extLst>
                    <a:ext uri="{FF2B5EF4-FFF2-40B4-BE49-F238E27FC236}">
                      <a16:creationId xmlns:a16="http://schemas.microsoft.com/office/drawing/2014/main" id="{9B7F3CBA-E771-488A-83EF-3FFE7F89F3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37" y="1857"/>
                  <a:ext cx="340" cy="541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62" name="Oval 610">
                  <a:extLst>
                    <a:ext uri="{FF2B5EF4-FFF2-40B4-BE49-F238E27FC236}">
                      <a16:creationId xmlns:a16="http://schemas.microsoft.com/office/drawing/2014/main" id="{D04F83C3-E27C-4625-94FF-FCC272632B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39" y="1644"/>
                  <a:ext cx="307" cy="487"/>
                </a:xfrm>
                <a:prstGeom prst="ellipse">
                  <a:avLst/>
                </a:prstGeom>
                <a:solidFill>
                  <a:srgbClr val="FDE3BA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663" name="Freeform 611">
                  <a:extLst>
                    <a:ext uri="{FF2B5EF4-FFF2-40B4-BE49-F238E27FC236}">
                      <a16:creationId xmlns:a16="http://schemas.microsoft.com/office/drawing/2014/main" id="{C396C36D-0C5A-42FA-9D8B-93666F2216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5" y="1779"/>
                  <a:ext cx="1265" cy="1346"/>
                </a:xfrm>
                <a:custGeom>
                  <a:avLst/>
                  <a:gdLst>
                    <a:gd name="T0" fmla="*/ 392 w 1265"/>
                    <a:gd name="T1" fmla="*/ 131 h 1346"/>
                    <a:gd name="T2" fmla="*/ 441 w 1265"/>
                    <a:gd name="T3" fmla="*/ 38 h 1346"/>
                    <a:gd name="T4" fmla="*/ 676 w 1265"/>
                    <a:gd name="T5" fmla="*/ 43 h 1346"/>
                    <a:gd name="T6" fmla="*/ 845 w 1265"/>
                    <a:gd name="T7" fmla="*/ 0 h 1346"/>
                    <a:gd name="T8" fmla="*/ 1057 w 1265"/>
                    <a:gd name="T9" fmla="*/ 158 h 1346"/>
                    <a:gd name="T10" fmla="*/ 1166 w 1265"/>
                    <a:gd name="T11" fmla="*/ 114 h 1346"/>
                    <a:gd name="T12" fmla="*/ 1221 w 1265"/>
                    <a:gd name="T13" fmla="*/ 131 h 1346"/>
                    <a:gd name="T14" fmla="*/ 1232 w 1265"/>
                    <a:gd name="T15" fmla="*/ 529 h 1346"/>
                    <a:gd name="T16" fmla="*/ 1265 w 1265"/>
                    <a:gd name="T17" fmla="*/ 594 h 1346"/>
                    <a:gd name="T18" fmla="*/ 1166 w 1265"/>
                    <a:gd name="T19" fmla="*/ 905 h 1346"/>
                    <a:gd name="T20" fmla="*/ 1063 w 1265"/>
                    <a:gd name="T21" fmla="*/ 692 h 1346"/>
                    <a:gd name="T22" fmla="*/ 1030 w 1265"/>
                    <a:gd name="T23" fmla="*/ 801 h 1346"/>
                    <a:gd name="T24" fmla="*/ 883 w 1265"/>
                    <a:gd name="T25" fmla="*/ 1226 h 1346"/>
                    <a:gd name="T26" fmla="*/ 381 w 1265"/>
                    <a:gd name="T27" fmla="*/ 1346 h 1346"/>
                    <a:gd name="T28" fmla="*/ 125 w 1265"/>
                    <a:gd name="T29" fmla="*/ 1265 h 1346"/>
                    <a:gd name="T30" fmla="*/ 43 w 1265"/>
                    <a:gd name="T31" fmla="*/ 997 h 1346"/>
                    <a:gd name="T32" fmla="*/ 43 w 1265"/>
                    <a:gd name="T33" fmla="*/ 730 h 1346"/>
                    <a:gd name="T34" fmla="*/ 0 w 1265"/>
                    <a:gd name="T35" fmla="*/ 496 h 1346"/>
                    <a:gd name="T36" fmla="*/ 392 w 1265"/>
                    <a:gd name="T37" fmla="*/ 131 h 134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265" h="1346">
                      <a:moveTo>
                        <a:pt x="392" y="131"/>
                      </a:moveTo>
                      <a:lnTo>
                        <a:pt x="441" y="38"/>
                      </a:lnTo>
                      <a:lnTo>
                        <a:pt x="676" y="43"/>
                      </a:lnTo>
                      <a:lnTo>
                        <a:pt x="845" y="0"/>
                      </a:lnTo>
                      <a:lnTo>
                        <a:pt x="1057" y="158"/>
                      </a:lnTo>
                      <a:lnTo>
                        <a:pt x="1166" y="114"/>
                      </a:lnTo>
                      <a:lnTo>
                        <a:pt x="1221" y="131"/>
                      </a:lnTo>
                      <a:lnTo>
                        <a:pt x="1232" y="529"/>
                      </a:lnTo>
                      <a:lnTo>
                        <a:pt x="1265" y="594"/>
                      </a:lnTo>
                      <a:lnTo>
                        <a:pt x="1166" y="905"/>
                      </a:lnTo>
                      <a:lnTo>
                        <a:pt x="1063" y="692"/>
                      </a:lnTo>
                      <a:lnTo>
                        <a:pt x="1030" y="801"/>
                      </a:lnTo>
                      <a:lnTo>
                        <a:pt x="883" y="1226"/>
                      </a:lnTo>
                      <a:lnTo>
                        <a:pt x="381" y="1346"/>
                      </a:lnTo>
                      <a:lnTo>
                        <a:pt x="125" y="1265"/>
                      </a:lnTo>
                      <a:lnTo>
                        <a:pt x="43" y="997"/>
                      </a:lnTo>
                      <a:lnTo>
                        <a:pt x="43" y="730"/>
                      </a:lnTo>
                      <a:lnTo>
                        <a:pt x="0" y="496"/>
                      </a:lnTo>
                      <a:lnTo>
                        <a:pt x="392" y="131"/>
                      </a:lnTo>
                      <a:close/>
                    </a:path>
                  </a:pathLst>
                </a:custGeom>
                <a:solidFill>
                  <a:srgbClr val="FDE3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34647" name="Rectangle 614">
              <a:extLst>
                <a:ext uri="{FF2B5EF4-FFF2-40B4-BE49-F238E27FC236}">
                  <a16:creationId xmlns:a16="http://schemas.microsoft.com/office/drawing/2014/main" id="{662BC08A-3B05-4D5B-98B5-9FA9196ED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" y="2182"/>
              <a:ext cx="239" cy="207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48" name="Rectangle 615">
              <a:extLst>
                <a:ext uri="{FF2B5EF4-FFF2-40B4-BE49-F238E27FC236}">
                  <a16:creationId xmlns:a16="http://schemas.microsoft.com/office/drawing/2014/main" id="{69544269-D3EA-4446-B108-6406DA3E0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8" y="2215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l-GR" sz="1600" b="1">
                  <a:solidFill>
                    <a:srgbClr val="808080"/>
                  </a:solidFill>
                </a:rPr>
                <a:t>IP</a:t>
              </a:r>
              <a:endParaRPr lang="en-US" altLang="el-GR" sz="2400"/>
            </a:p>
          </p:txBody>
        </p:sp>
      </p:grpSp>
      <p:sp>
        <p:nvSpPr>
          <p:cNvPr id="33807" name="Rectangle 617">
            <a:extLst>
              <a:ext uri="{FF2B5EF4-FFF2-40B4-BE49-F238E27FC236}">
                <a16:creationId xmlns:a16="http://schemas.microsoft.com/office/drawing/2014/main" id="{6333F5D4-8E65-4C59-8473-96ABE7825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063" y="2132013"/>
            <a:ext cx="17145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08" name="Rectangle 618">
            <a:extLst>
              <a:ext uri="{FF2B5EF4-FFF2-40B4-BE49-F238E27FC236}">
                <a16:creationId xmlns:a16="http://schemas.microsoft.com/office/drawing/2014/main" id="{79C6E90B-B402-4A07-8D87-E396356FB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184400"/>
            <a:ext cx="9461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H.323 &amp; T.120 </a:t>
            </a:r>
            <a:endParaRPr lang="en-US" altLang="el-GR" sz="2400"/>
          </a:p>
        </p:txBody>
      </p:sp>
      <p:sp>
        <p:nvSpPr>
          <p:cNvPr id="33809" name="Rectangle 619">
            <a:extLst>
              <a:ext uri="{FF2B5EF4-FFF2-40B4-BE49-F238E27FC236}">
                <a16:creationId xmlns:a16="http://schemas.microsoft.com/office/drawing/2014/main" id="{263CFD6E-E5B3-4783-AF4C-333883FE8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09800"/>
            <a:ext cx="6651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Multipoint</a:t>
            </a:r>
            <a:endParaRPr lang="en-US" altLang="el-GR" sz="2400"/>
          </a:p>
        </p:txBody>
      </p:sp>
      <p:sp>
        <p:nvSpPr>
          <p:cNvPr id="33810" name="Rectangle 620">
            <a:extLst>
              <a:ext uri="{FF2B5EF4-FFF2-40B4-BE49-F238E27FC236}">
                <a16:creationId xmlns:a16="http://schemas.microsoft.com/office/drawing/2014/main" id="{FBF30804-59BA-457E-89D8-99F9EB360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6238" y="2357438"/>
            <a:ext cx="15668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 Conference Unit (MCU)</a:t>
            </a:r>
            <a:endParaRPr lang="en-US" altLang="el-GR" sz="2400"/>
          </a:p>
        </p:txBody>
      </p:sp>
      <p:sp>
        <p:nvSpPr>
          <p:cNvPr id="33811" name="Rectangle 621">
            <a:extLst>
              <a:ext uri="{FF2B5EF4-FFF2-40B4-BE49-F238E27FC236}">
                <a16:creationId xmlns:a16="http://schemas.microsoft.com/office/drawing/2014/main" id="{DB048B24-DDD8-4118-BA33-379D36B78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1438275"/>
            <a:ext cx="17827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12" name="Rectangle 622">
            <a:extLst>
              <a:ext uri="{FF2B5EF4-FFF2-40B4-BE49-F238E27FC236}">
                <a16:creationId xmlns:a16="http://schemas.microsoft.com/office/drawing/2014/main" id="{763DB33D-4C5B-424C-B724-A7C3F6B53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492250"/>
            <a:ext cx="3730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H.323</a:t>
            </a:r>
            <a:endParaRPr lang="en-US" altLang="el-GR" sz="2400"/>
          </a:p>
        </p:txBody>
      </p:sp>
      <p:sp>
        <p:nvSpPr>
          <p:cNvPr id="33813" name="Rectangle 623">
            <a:extLst>
              <a:ext uri="{FF2B5EF4-FFF2-40B4-BE49-F238E27FC236}">
                <a16:creationId xmlns:a16="http://schemas.microsoft.com/office/drawing/2014/main" id="{D01B2930-A257-4B06-A6D5-74A711E6F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8" y="1665288"/>
            <a:ext cx="5810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Terminal</a:t>
            </a:r>
            <a:endParaRPr lang="en-US" altLang="el-GR" sz="2400"/>
          </a:p>
        </p:txBody>
      </p:sp>
      <p:grpSp>
        <p:nvGrpSpPr>
          <p:cNvPr id="33814" name="Group 643">
            <a:extLst>
              <a:ext uri="{FF2B5EF4-FFF2-40B4-BE49-F238E27FC236}">
                <a16:creationId xmlns:a16="http://schemas.microsoft.com/office/drawing/2014/main" id="{49996731-A803-4B61-B720-5FE59B0EC57F}"/>
              </a:ext>
            </a:extLst>
          </p:cNvPr>
          <p:cNvGrpSpPr>
            <a:grpSpLocks/>
          </p:cNvGrpSpPr>
          <p:nvPr/>
        </p:nvGrpSpPr>
        <p:grpSpPr bwMode="auto">
          <a:xfrm>
            <a:off x="2605088" y="4070350"/>
            <a:ext cx="839787" cy="242888"/>
            <a:chOff x="1641" y="2564"/>
            <a:chExt cx="529" cy="153"/>
          </a:xfrm>
        </p:grpSpPr>
        <p:grpSp>
          <p:nvGrpSpPr>
            <p:cNvPr id="34627" name="Group 630">
              <a:extLst>
                <a:ext uri="{FF2B5EF4-FFF2-40B4-BE49-F238E27FC236}">
                  <a16:creationId xmlns:a16="http://schemas.microsoft.com/office/drawing/2014/main" id="{221B1F34-E2B8-4AA3-BC93-FC665ABF36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41" y="2564"/>
              <a:ext cx="529" cy="153"/>
              <a:chOff x="1641" y="2564"/>
              <a:chExt cx="529" cy="153"/>
            </a:xfrm>
          </p:grpSpPr>
          <p:sp>
            <p:nvSpPr>
              <p:cNvPr id="34640" name="Freeform 624">
                <a:extLst>
                  <a:ext uri="{FF2B5EF4-FFF2-40B4-BE49-F238E27FC236}">
                    <a16:creationId xmlns:a16="http://schemas.microsoft.com/office/drawing/2014/main" id="{6FDD68B5-D3A5-4840-85D7-65A6768CB6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1" y="2564"/>
                <a:ext cx="529" cy="153"/>
              </a:xfrm>
              <a:custGeom>
                <a:avLst/>
                <a:gdLst>
                  <a:gd name="T0" fmla="*/ 77 w 529"/>
                  <a:gd name="T1" fmla="*/ 0 h 153"/>
                  <a:gd name="T2" fmla="*/ 0 w 529"/>
                  <a:gd name="T3" fmla="*/ 76 h 153"/>
                  <a:gd name="T4" fmla="*/ 0 w 529"/>
                  <a:gd name="T5" fmla="*/ 153 h 153"/>
                  <a:gd name="T6" fmla="*/ 458 w 529"/>
                  <a:gd name="T7" fmla="*/ 153 h 153"/>
                  <a:gd name="T8" fmla="*/ 529 w 529"/>
                  <a:gd name="T9" fmla="*/ 82 h 153"/>
                  <a:gd name="T10" fmla="*/ 529 w 529"/>
                  <a:gd name="T11" fmla="*/ 0 h 153"/>
                  <a:gd name="T12" fmla="*/ 77 w 529"/>
                  <a:gd name="T13" fmla="*/ 0 h 1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9" h="153">
                    <a:moveTo>
                      <a:pt x="77" y="0"/>
                    </a:moveTo>
                    <a:lnTo>
                      <a:pt x="0" y="76"/>
                    </a:lnTo>
                    <a:lnTo>
                      <a:pt x="0" y="153"/>
                    </a:lnTo>
                    <a:lnTo>
                      <a:pt x="458" y="153"/>
                    </a:lnTo>
                    <a:lnTo>
                      <a:pt x="529" y="82"/>
                    </a:lnTo>
                    <a:lnTo>
                      <a:pt x="52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41" name="Freeform 625">
                <a:extLst>
                  <a:ext uri="{FF2B5EF4-FFF2-40B4-BE49-F238E27FC236}">
                    <a16:creationId xmlns:a16="http://schemas.microsoft.com/office/drawing/2014/main" id="{E40C8B3A-0353-4A41-A026-3B7A4D2DA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1" y="2564"/>
                <a:ext cx="529" cy="76"/>
              </a:xfrm>
              <a:custGeom>
                <a:avLst/>
                <a:gdLst>
                  <a:gd name="T0" fmla="*/ 0 w 529"/>
                  <a:gd name="T1" fmla="*/ 76 h 76"/>
                  <a:gd name="T2" fmla="*/ 458 w 529"/>
                  <a:gd name="T3" fmla="*/ 76 h 76"/>
                  <a:gd name="T4" fmla="*/ 529 w 529"/>
                  <a:gd name="T5" fmla="*/ 0 h 76"/>
                  <a:gd name="T6" fmla="*/ 77 w 529"/>
                  <a:gd name="T7" fmla="*/ 0 h 76"/>
                  <a:gd name="T8" fmla="*/ 0 w 529"/>
                  <a:gd name="T9" fmla="*/ 76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9" h="76">
                    <a:moveTo>
                      <a:pt x="0" y="76"/>
                    </a:moveTo>
                    <a:lnTo>
                      <a:pt x="458" y="76"/>
                    </a:lnTo>
                    <a:lnTo>
                      <a:pt x="529" y="0"/>
                    </a:lnTo>
                    <a:lnTo>
                      <a:pt x="77" y="0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42" name="Freeform 626">
                <a:extLst>
                  <a:ext uri="{FF2B5EF4-FFF2-40B4-BE49-F238E27FC236}">
                    <a16:creationId xmlns:a16="http://schemas.microsoft.com/office/drawing/2014/main" id="{F26D504F-6790-4CC4-809F-FA2A58EC2C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9" y="2564"/>
                <a:ext cx="71" cy="153"/>
              </a:xfrm>
              <a:custGeom>
                <a:avLst/>
                <a:gdLst>
                  <a:gd name="T0" fmla="*/ 0 w 71"/>
                  <a:gd name="T1" fmla="*/ 76 h 153"/>
                  <a:gd name="T2" fmla="*/ 71 w 71"/>
                  <a:gd name="T3" fmla="*/ 0 h 153"/>
                  <a:gd name="T4" fmla="*/ 71 w 71"/>
                  <a:gd name="T5" fmla="*/ 82 h 153"/>
                  <a:gd name="T6" fmla="*/ 0 w 71"/>
                  <a:gd name="T7" fmla="*/ 153 h 153"/>
                  <a:gd name="T8" fmla="*/ 0 w 71"/>
                  <a:gd name="T9" fmla="*/ 76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" h="153">
                    <a:moveTo>
                      <a:pt x="0" y="76"/>
                    </a:moveTo>
                    <a:lnTo>
                      <a:pt x="71" y="0"/>
                    </a:lnTo>
                    <a:lnTo>
                      <a:pt x="71" y="82"/>
                    </a:lnTo>
                    <a:lnTo>
                      <a:pt x="0" y="153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6767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43" name="Freeform 627">
                <a:extLst>
                  <a:ext uri="{FF2B5EF4-FFF2-40B4-BE49-F238E27FC236}">
                    <a16:creationId xmlns:a16="http://schemas.microsoft.com/office/drawing/2014/main" id="{25D82632-20D6-41D5-A9E5-877AF9134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1" y="2564"/>
                <a:ext cx="529" cy="153"/>
              </a:xfrm>
              <a:custGeom>
                <a:avLst/>
                <a:gdLst>
                  <a:gd name="T0" fmla="*/ 414 w 97"/>
                  <a:gd name="T1" fmla="*/ 0 h 28"/>
                  <a:gd name="T2" fmla="*/ 0 w 97"/>
                  <a:gd name="T3" fmla="*/ 421 h 28"/>
                  <a:gd name="T4" fmla="*/ 0 w 97"/>
                  <a:gd name="T5" fmla="*/ 836 h 28"/>
                  <a:gd name="T6" fmla="*/ 2498 w 97"/>
                  <a:gd name="T7" fmla="*/ 836 h 28"/>
                  <a:gd name="T8" fmla="*/ 2885 w 97"/>
                  <a:gd name="T9" fmla="*/ 448 h 28"/>
                  <a:gd name="T10" fmla="*/ 2885 w 97"/>
                  <a:gd name="T11" fmla="*/ 0 h 28"/>
                  <a:gd name="T12" fmla="*/ 414 w 97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7" h="28">
                    <a:moveTo>
                      <a:pt x="14" y="0"/>
                    </a:moveTo>
                    <a:lnTo>
                      <a:pt x="0" y="14"/>
                    </a:lnTo>
                    <a:lnTo>
                      <a:pt x="0" y="28"/>
                    </a:lnTo>
                    <a:lnTo>
                      <a:pt x="84" y="28"/>
                    </a:lnTo>
                    <a:lnTo>
                      <a:pt x="97" y="15"/>
                    </a:lnTo>
                    <a:lnTo>
                      <a:pt x="97" y="0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44" name="Freeform 628">
                <a:extLst>
                  <a:ext uri="{FF2B5EF4-FFF2-40B4-BE49-F238E27FC236}">
                    <a16:creationId xmlns:a16="http://schemas.microsoft.com/office/drawing/2014/main" id="{0B1604B6-3284-4B7A-A911-B95C04B53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1" y="2564"/>
                <a:ext cx="529" cy="76"/>
              </a:xfrm>
              <a:custGeom>
                <a:avLst/>
                <a:gdLst>
                  <a:gd name="T0" fmla="*/ 0 w 97"/>
                  <a:gd name="T1" fmla="*/ 413 h 14"/>
                  <a:gd name="T2" fmla="*/ 2498 w 97"/>
                  <a:gd name="T3" fmla="*/ 413 h 14"/>
                  <a:gd name="T4" fmla="*/ 2885 w 97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14">
                    <a:moveTo>
                      <a:pt x="0" y="14"/>
                    </a:moveTo>
                    <a:lnTo>
                      <a:pt x="84" y="14"/>
                    </a:lnTo>
                    <a:lnTo>
                      <a:pt x="97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45" name="Line 629">
                <a:extLst>
                  <a:ext uri="{FF2B5EF4-FFF2-40B4-BE49-F238E27FC236}">
                    <a16:creationId xmlns:a16="http://schemas.microsoft.com/office/drawing/2014/main" id="{9D1BC76E-5489-4FA5-AEE7-BDD0ED2F7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9" y="2640"/>
                <a:ext cx="1" cy="77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628" name="Rectangle 631">
              <a:extLst>
                <a:ext uri="{FF2B5EF4-FFF2-40B4-BE49-F238E27FC236}">
                  <a16:creationId xmlns:a16="http://schemas.microsoft.com/office/drawing/2014/main" id="{BBCAF115-51AB-4D94-B994-D4A29ABF1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2659"/>
              <a:ext cx="94" cy="34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29" name="Rectangle 632">
              <a:extLst>
                <a:ext uri="{FF2B5EF4-FFF2-40B4-BE49-F238E27FC236}">
                  <a16:creationId xmlns:a16="http://schemas.microsoft.com/office/drawing/2014/main" id="{46BE92DA-A553-48CA-97B1-0A2786B1D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1" y="2664"/>
              <a:ext cx="6" cy="23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30" name="Rectangle 633">
              <a:extLst>
                <a:ext uri="{FF2B5EF4-FFF2-40B4-BE49-F238E27FC236}">
                  <a16:creationId xmlns:a16="http://schemas.microsoft.com/office/drawing/2014/main" id="{A6D58E22-659C-4AFB-9578-8DE401A4B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1" y="2664"/>
              <a:ext cx="2" cy="23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31" name="Rectangle 634">
              <a:extLst>
                <a:ext uri="{FF2B5EF4-FFF2-40B4-BE49-F238E27FC236}">
                  <a16:creationId xmlns:a16="http://schemas.microsoft.com/office/drawing/2014/main" id="{98293647-140E-4112-A45D-5C9186507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" y="2667"/>
              <a:ext cx="114" cy="11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32" name="Line 635">
              <a:extLst>
                <a:ext uri="{FF2B5EF4-FFF2-40B4-BE49-F238E27FC236}">
                  <a16:creationId xmlns:a16="http://schemas.microsoft.com/office/drawing/2014/main" id="{C7092C09-B8ED-40CA-ADE4-225DA27C3E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5" y="2673"/>
              <a:ext cx="9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633" name="Oval 636">
              <a:extLst>
                <a:ext uri="{FF2B5EF4-FFF2-40B4-BE49-F238E27FC236}">
                  <a16:creationId xmlns:a16="http://schemas.microsoft.com/office/drawing/2014/main" id="{CE506009-FE4D-4E05-A10E-9CA7BF359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2675"/>
              <a:ext cx="12" cy="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34" name="Rectangle 637">
              <a:extLst>
                <a:ext uri="{FF2B5EF4-FFF2-40B4-BE49-F238E27FC236}">
                  <a16:creationId xmlns:a16="http://schemas.microsoft.com/office/drawing/2014/main" id="{91E97568-9BA8-463A-85C8-20F90185C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2697"/>
              <a:ext cx="110" cy="12"/>
            </a:xfrm>
            <a:prstGeom prst="rect">
              <a:avLst/>
            </a:prstGeom>
            <a:solidFill>
              <a:srgbClr val="DDDDDD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635" name="Line 638">
              <a:extLst>
                <a:ext uri="{FF2B5EF4-FFF2-40B4-BE49-F238E27FC236}">
                  <a16:creationId xmlns:a16="http://schemas.microsoft.com/office/drawing/2014/main" id="{23A008C2-CF49-46AA-9E2F-3463737D1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9" y="2706"/>
              <a:ext cx="66" cy="1"/>
            </a:xfrm>
            <a:prstGeom prst="line">
              <a:avLst/>
            </a:pr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636" name="Line 639">
              <a:extLst>
                <a:ext uri="{FF2B5EF4-FFF2-40B4-BE49-F238E27FC236}">
                  <a16:creationId xmlns:a16="http://schemas.microsoft.com/office/drawing/2014/main" id="{E4252FC3-6394-4AD1-8DCA-99B4344D3C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2" y="2706"/>
              <a:ext cx="33" cy="1"/>
            </a:xfrm>
            <a:prstGeom prst="line">
              <a:avLst/>
            </a:pr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637" name="Line 640">
              <a:extLst>
                <a:ext uri="{FF2B5EF4-FFF2-40B4-BE49-F238E27FC236}">
                  <a16:creationId xmlns:a16="http://schemas.microsoft.com/office/drawing/2014/main" id="{C84921DD-342F-4A19-AFEF-983EB25E24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2" y="2618"/>
              <a:ext cx="1" cy="3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638" name="Line 641">
              <a:extLst>
                <a:ext uri="{FF2B5EF4-FFF2-40B4-BE49-F238E27FC236}">
                  <a16:creationId xmlns:a16="http://schemas.microsoft.com/office/drawing/2014/main" id="{7D4B866D-6C02-407E-AF01-034AE202E7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3" y="2607"/>
              <a:ext cx="1" cy="3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639" name="Line 642">
              <a:extLst>
                <a:ext uri="{FF2B5EF4-FFF2-40B4-BE49-F238E27FC236}">
                  <a16:creationId xmlns:a16="http://schemas.microsoft.com/office/drawing/2014/main" id="{483019DF-4E24-4036-9683-4052AF2F9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9" y="2591"/>
              <a:ext cx="1" cy="3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3815" name="Rectangle 644">
            <a:extLst>
              <a:ext uri="{FF2B5EF4-FFF2-40B4-BE49-F238E27FC236}">
                <a16:creationId xmlns:a16="http://schemas.microsoft.com/office/drawing/2014/main" id="{22C08A41-395D-490F-87A0-B0C72D229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938" y="4486275"/>
            <a:ext cx="9080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16" name="Rectangle 645">
            <a:extLst>
              <a:ext uri="{FF2B5EF4-FFF2-40B4-BE49-F238E27FC236}">
                <a16:creationId xmlns:a16="http://schemas.microsoft.com/office/drawing/2014/main" id="{E8BC4BF2-CA6A-4349-BC14-F44965B37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0663" y="4538663"/>
            <a:ext cx="7842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H.323/H.320</a:t>
            </a:r>
            <a:endParaRPr lang="en-US" altLang="el-GR" sz="2400"/>
          </a:p>
        </p:txBody>
      </p:sp>
      <p:sp>
        <p:nvSpPr>
          <p:cNvPr id="33817" name="Rectangle 646">
            <a:extLst>
              <a:ext uri="{FF2B5EF4-FFF2-40B4-BE49-F238E27FC236}">
                <a16:creationId xmlns:a16="http://schemas.microsoft.com/office/drawing/2014/main" id="{1181BEE8-3FF7-42E9-B599-816F9BCF0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5" y="4711700"/>
            <a:ext cx="5730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Gateway</a:t>
            </a:r>
            <a:endParaRPr lang="en-US" altLang="el-GR" sz="2400"/>
          </a:p>
        </p:txBody>
      </p:sp>
      <p:sp>
        <p:nvSpPr>
          <p:cNvPr id="33818" name="Line 647">
            <a:extLst>
              <a:ext uri="{FF2B5EF4-FFF2-40B4-BE49-F238E27FC236}">
                <a16:creationId xmlns:a16="http://schemas.microsoft.com/office/drawing/2014/main" id="{9BDF06E2-630B-4D6C-AC45-81EAE2F3B1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0788" y="3654425"/>
            <a:ext cx="346075" cy="623888"/>
          </a:xfrm>
          <a:prstGeom prst="line">
            <a:avLst/>
          </a:prstGeom>
          <a:noFill/>
          <a:ln w="17463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33819" name="Group 716">
            <a:extLst>
              <a:ext uri="{FF2B5EF4-FFF2-40B4-BE49-F238E27FC236}">
                <a16:creationId xmlns:a16="http://schemas.microsoft.com/office/drawing/2014/main" id="{C742730C-06ED-4CB1-8CFC-AEC5733ADE42}"/>
              </a:ext>
            </a:extLst>
          </p:cNvPr>
          <p:cNvGrpSpPr>
            <a:grpSpLocks/>
          </p:cNvGrpSpPr>
          <p:nvPr/>
        </p:nvGrpSpPr>
        <p:grpSpPr bwMode="auto">
          <a:xfrm>
            <a:off x="946150" y="2895600"/>
            <a:ext cx="496888" cy="755650"/>
            <a:chOff x="596" y="1824"/>
            <a:chExt cx="313" cy="476"/>
          </a:xfrm>
        </p:grpSpPr>
        <p:sp>
          <p:nvSpPr>
            <p:cNvPr id="34559" name="Rectangle 648">
              <a:extLst>
                <a:ext uri="{FF2B5EF4-FFF2-40B4-BE49-F238E27FC236}">
                  <a16:creationId xmlns:a16="http://schemas.microsoft.com/office/drawing/2014/main" id="{75CF3997-E0AB-4F44-9251-5C728467A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1866"/>
              <a:ext cx="169" cy="65"/>
            </a:xfrm>
            <a:prstGeom prst="rect">
              <a:avLst/>
            </a:prstGeom>
            <a:solidFill>
              <a:srgbClr val="3F00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560" name="Rectangle 649">
              <a:extLst>
                <a:ext uri="{FF2B5EF4-FFF2-40B4-BE49-F238E27FC236}">
                  <a16:creationId xmlns:a16="http://schemas.microsoft.com/office/drawing/2014/main" id="{D201E1D8-795B-4A5A-993A-C0585232A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1824"/>
              <a:ext cx="159" cy="56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561" name="Rectangle 650">
              <a:extLst>
                <a:ext uri="{FF2B5EF4-FFF2-40B4-BE49-F238E27FC236}">
                  <a16:creationId xmlns:a16="http://schemas.microsoft.com/office/drawing/2014/main" id="{97275D42-9640-4FDF-9C56-CB88FB847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" y="1901"/>
              <a:ext cx="313" cy="399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562" name="Rectangle 651">
              <a:extLst>
                <a:ext uri="{FF2B5EF4-FFF2-40B4-BE49-F238E27FC236}">
                  <a16:creationId xmlns:a16="http://schemas.microsoft.com/office/drawing/2014/main" id="{DF24BBA3-3759-483B-A241-DE48A8397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" y="1928"/>
              <a:ext cx="235" cy="192"/>
            </a:xfrm>
            <a:prstGeom prst="rect">
              <a:avLst/>
            </a:prstGeom>
            <a:solidFill>
              <a:srgbClr val="919191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563" name="Rectangle 652">
              <a:extLst>
                <a:ext uri="{FF2B5EF4-FFF2-40B4-BE49-F238E27FC236}">
                  <a16:creationId xmlns:a16="http://schemas.microsoft.com/office/drawing/2014/main" id="{192FC22A-092C-462F-89B8-6E250B354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" y="2168"/>
              <a:ext cx="235" cy="89"/>
            </a:xfrm>
            <a:prstGeom prst="rect">
              <a:avLst/>
            </a:prstGeom>
            <a:solidFill>
              <a:srgbClr val="676767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564" name="Oval 653">
              <a:extLst>
                <a:ext uri="{FF2B5EF4-FFF2-40B4-BE49-F238E27FC236}">
                  <a16:creationId xmlns:a16="http://schemas.microsoft.com/office/drawing/2014/main" id="{428A8F46-9E0C-415C-849D-678D67186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" y="1824"/>
              <a:ext cx="62" cy="56"/>
            </a:xfrm>
            <a:prstGeom prst="ellipse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34565" name="Group 715">
              <a:extLst>
                <a:ext uri="{FF2B5EF4-FFF2-40B4-BE49-F238E27FC236}">
                  <a16:creationId xmlns:a16="http://schemas.microsoft.com/office/drawing/2014/main" id="{85E0B2B6-6F0A-479E-9067-611F75DFC8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3" y="1948"/>
              <a:ext cx="208" cy="147"/>
              <a:chOff x="643" y="1948"/>
              <a:chExt cx="208" cy="147"/>
            </a:xfrm>
          </p:grpSpPr>
          <p:sp>
            <p:nvSpPr>
              <p:cNvPr id="34566" name="Rectangle 654">
                <a:extLst>
                  <a:ext uri="{FF2B5EF4-FFF2-40B4-BE49-F238E27FC236}">
                    <a16:creationId xmlns:a16="http://schemas.microsoft.com/office/drawing/2014/main" id="{40F0EA25-A2EB-45E9-B26C-058274F4C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" y="2049"/>
                <a:ext cx="71" cy="46"/>
              </a:xfrm>
              <a:prstGeom prst="rect">
                <a:avLst/>
              </a:pr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567" name="Freeform 655">
                <a:extLst>
                  <a:ext uri="{FF2B5EF4-FFF2-40B4-BE49-F238E27FC236}">
                    <a16:creationId xmlns:a16="http://schemas.microsoft.com/office/drawing/2014/main" id="{A2113563-DE00-4978-B94F-936424112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" y="2046"/>
                <a:ext cx="77" cy="3"/>
              </a:xfrm>
              <a:custGeom>
                <a:avLst/>
                <a:gdLst>
                  <a:gd name="T0" fmla="*/ 6 w 77"/>
                  <a:gd name="T1" fmla="*/ 3 h 3"/>
                  <a:gd name="T2" fmla="*/ 77 w 77"/>
                  <a:gd name="T3" fmla="*/ 3 h 3"/>
                  <a:gd name="T4" fmla="*/ 68 w 77"/>
                  <a:gd name="T5" fmla="*/ 0 h 3"/>
                  <a:gd name="T6" fmla="*/ 0 w 77"/>
                  <a:gd name="T7" fmla="*/ 0 h 3"/>
                  <a:gd name="T8" fmla="*/ 6 w 77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7" h="3">
                    <a:moveTo>
                      <a:pt x="6" y="3"/>
                    </a:moveTo>
                    <a:lnTo>
                      <a:pt x="77" y="3"/>
                    </a:lnTo>
                    <a:lnTo>
                      <a:pt x="68" y="0"/>
                    </a:lnTo>
                    <a:lnTo>
                      <a:pt x="0" y="0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71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68" name="Freeform 656">
                <a:extLst>
                  <a:ext uri="{FF2B5EF4-FFF2-40B4-BE49-F238E27FC236}">
                    <a16:creationId xmlns:a16="http://schemas.microsoft.com/office/drawing/2014/main" id="{F2025860-5384-4CF2-8C9D-15AAA6366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" y="2046"/>
                <a:ext cx="6" cy="49"/>
              </a:xfrm>
              <a:custGeom>
                <a:avLst/>
                <a:gdLst>
                  <a:gd name="T0" fmla="*/ 0 w 6"/>
                  <a:gd name="T1" fmla="*/ 0 h 49"/>
                  <a:gd name="T2" fmla="*/ 6 w 6"/>
                  <a:gd name="T3" fmla="*/ 3 h 49"/>
                  <a:gd name="T4" fmla="*/ 6 w 6"/>
                  <a:gd name="T5" fmla="*/ 49 h 49"/>
                  <a:gd name="T6" fmla="*/ 0 w 6"/>
                  <a:gd name="T7" fmla="*/ 42 h 49"/>
                  <a:gd name="T8" fmla="*/ 0 w 6"/>
                  <a:gd name="T9" fmla="*/ 0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49">
                    <a:moveTo>
                      <a:pt x="0" y="0"/>
                    </a:moveTo>
                    <a:lnTo>
                      <a:pt x="6" y="3"/>
                    </a:lnTo>
                    <a:lnTo>
                      <a:pt x="6" y="49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2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69" name="Freeform 657">
                <a:extLst>
                  <a:ext uri="{FF2B5EF4-FFF2-40B4-BE49-F238E27FC236}">
                    <a16:creationId xmlns:a16="http://schemas.microsoft.com/office/drawing/2014/main" id="{FE0218D7-7703-40C6-A15D-D8AD9E64BE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" y="2002"/>
                <a:ext cx="58" cy="85"/>
              </a:xfrm>
              <a:custGeom>
                <a:avLst/>
                <a:gdLst>
                  <a:gd name="T0" fmla="*/ 26 w 58"/>
                  <a:gd name="T1" fmla="*/ 35 h 85"/>
                  <a:gd name="T2" fmla="*/ 21 w 58"/>
                  <a:gd name="T3" fmla="*/ 14 h 85"/>
                  <a:gd name="T4" fmla="*/ 19 w 58"/>
                  <a:gd name="T5" fmla="*/ 0 h 85"/>
                  <a:gd name="T6" fmla="*/ 15 w 58"/>
                  <a:gd name="T7" fmla="*/ 6 h 85"/>
                  <a:gd name="T8" fmla="*/ 9 w 58"/>
                  <a:gd name="T9" fmla="*/ 16 h 85"/>
                  <a:gd name="T10" fmla="*/ 4 w 58"/>
                  <a:gd name="T11" fmla="*/ 25 h 85"/>
                  <a:gd name="T12" fmla="*/ 0 w 58"/>
                  <a:gd name="T13" fmla="*/ 32 h 85"/>
                  <a:gd name="T14" fmla="*/ 2 w 58"/>
                  <a:gd name="T15" fmla="*/ 42 h 85"/>
                  <a:gd name="T16" fmla="*/ 4 w 58"/>
                  <a:gd name="T17" fmla="*/ 53 h 85"/>
                  <a:gd name="T18" fmla="*/ 8 w 58"/>
                  <a:gd name="T19" fmla="*/ 58 h 85"/>
                  <a:gd name="T20" fmla="*/ 16 w 58"/>
                  <a:gd name="T21" fmla="*/ 66 h 85"/>
                  <a:gd name="T22" fmla="*/ 26 w 58"/>
                  <a:gd name="T23" fmla="*/ 75 h 85"/>
                  <a:gd name="T24" fmla="*/ 34 w 58"/>
                  <a:gd name="T25" fmla="*/ 85 h 85"/>
                  <a:gd name="T26" fmla="*/ 41 w 58"/>
                  <a:gd name="T27" fmla="*/ 74 h 85"/>
                  <a:gd name="T28" fmla="*/ 49 w 58"/>
                  <a:gd name="T29" fmla="*/ 66 h 85"/>
                  <a:gd name="T30" fmla="*/ 58 w 58"/>
                  <a:gd name="T31" fmla="*/ 57 h 85"/>
                  <a:gd name="T32" fmla="*/ 47 w 58"/>
                  <a:gd name="T33" fmla="*/ 50 h 85"/>
                  <a:gd name="T34" fmla="*/ 35 w 58"/>
                  <a:gd name="T35" fmla="*/ 42 h 85"/>
                  <a:gd name="T36" fmla="*/ 26 w 58"/>
                  <a:gd name="T37" fmla="*/ 35 h 8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8" h="85">
                    <a:moveTo>
                      <a:pt x="26" y="35"/>
                    </a:moveTo>
                    <a:lnTo>
                      <a:pt x="21" y="14"/>
                    </a:lnTo>
                    <a:lnTo>
                      <a:pt x="19" y="0"/>
                    </a:lnTo>
                    <a:lnTo>
                      <a:pt x="15" y="6"/>
                    </a:lnTo>
                    <a:lnTo>
                      <a:pt x="9" y="16"/>
                    </a:lnTo>
                    <a:lnTo>
                      <a:pt x="4" y="25"/>
                    </a:lnTo>
                    <a:lnTo>
                      <a:pt x="0" y="32"/>
                    </a:lnTo>
                    <a:lnTo>
                      <a:pt x="2" y="42"/>
                    </a:lnTo>
                    <a:lnTo>
                      <a:pt x="4" y="53"/>
                    </a:lnTo>
                    <a:lnTo>
                      <a:pt x="8" y="58"/>
                    </a:lnTo>
                    <a:lnTo>
                      <a:pt x="16" y="66"/>
                    </a:lnTo>
                    <a:lnTo>
                      <a:pt x="26" y="75"/>
                    </a:lnTo>
                    <a:lnTo>
                      <a:pt x="34" y="85"/>
                    </a:lnTo>
                    <a:lnTo>
                      <a:pt x="41" y="74"/>
                    </a:lnTo>
                    <a:lnTo>
                      <a:pt x="49" y="66"/>
                    </a:lnTo>
                    <a:lnTo>
                      <a:pt x="58" y="57"/>
                    </a:lnTo>
                    <a:lnTo>
                      <a:pt x="47" y="50"/>
                    </a:lnTo>
                    <a:lnTo>
                      <a:pt x="35" y="42"/>
                    </a:lnTo>
                    <a:lnTo>
                      <a:pt x="26" y="35"/>
                    </a:lnTo>
                    <a:close/>
                  </a:path>
                </a:pathLst>
              </a:custGeom>
              <a:solidFill>
                <a:srgbClr val="FFF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0" name="Freeform 658">
                <a:extLst>
                  <a:ext uri="{FF2B5EF4-FFF2-40B4-BE49-F238E27FC236}">
                    <a16:creationId xmlns:a16="http://schemas.microsoft.com/office/drawing/2014/main" id="{022126A9-7CB2-4117-B472-1BC7B49F86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3" y="1955"/>
                <a:ext cx="43" cy="67"/>
              </a:xfrm>
              <a:custGeom>
                <a:avLst/>
                <a:gdLst>
                  <a:gd name="T0" fmla="*/ 0 w 43"/>
                  <a:gd name="T1" fmla="*/ 15 h 67"/>
                  <a:gd name="T2" fmla="*/ 2 w 43"/>
                  <a:gd name="T3" fmla="*/ 7 h 67"/>
                  <a:gd name="T4" fmla="*/ 6 w 43"/>
                  <a:gd name="T5" fmla="*/ 3 h 67"/>
                  <a:gd name="T6" fmla="*/ 16 w 43"/>
                  <a:gd name="T7" fmla="*/ 2 h 67"/>
                  <a:gd name="T8" fmla="*/ 23 w 43"/>
                  <a:gd name="T9" fmla="*/ 1 h 67"/>
                  <a:gd name="T10" fmla="*/ 28 w 43"/>
                  <a:gd name="T11" fmla="*/ 1 h 67"/>
                  <a:gd name="T12" fmla="*/ 32 w 43"/>
                  <a:gd name="T13" fmla="*/ 4 h 67"/>
                  <a:gd name="T14" fmla="*/ 36 w 43"/>
                  <a:gd name="T15" fmla="*/ 9 h 67"/>
                  <a:gd name="T16" fmla="*/ 39 w 43"/>
                  <a:gd name="T17" fmla="*/ 16 h 67"/>
                  <a:gd name="T18" fmla="*/ 42 w 43"/>
                  <a:gd name="T19" fmla="*/ 22 h 67"/>
                  <a:gd name="T20" fmla="*/ 43 w 43"/>
                  <a:gd name="T21" fmla="*/ 30 h 67"/>
                  <a:gd name="T22" fmla="*/ 42 w 43"/>
                  <a:gd name="T23" fmla="*/ 38 h 67"/>
                  <a:gd name="T24" fmla="*/ 41 w 43"/>
                  <a:gd name="T25" fmla="*/ 43 h 67"/>
                  <a:gd name="T26" fmla="*/ 29 w 43"/>
                  <a:gd name="T27" fmla="*/ 61 h 67"/>
                  <a:gd name="T28" fmla="*/ 24 w 43"/>
                  <a:gd name="T29" fmla="*/ 67 h 67"/>
                  <a:gd name="T30" fmla="*/ 19 w 43"/>
                  <a:gd name="T31" fmla="*/ 65 h 67"/>
                  <a:gd name="T32" fmla="*/ 17 w 43"/>
                  <a:gd name="T33" fmla="*/ 63 h 67"/>
                  <a:gd name="T34" fmla="*/ 14 w 43"/>
                  <a:gd name="T35" fmla="*/ 60 h 67"/>
                  <a:gd name="T36" fmla="*/ 10 w 43"/>
                  <a:gd name="T37" fmla="*/ 57 h 67"/>
                  <a:gd name="T38" fmla="*/ 9 w 43"/>
                  <a:gd name="T39" fmla="*/ 56 h 67"/>
                  <a:gd name="T40" fmla="*/ 7 w 43"/>
                  <a:gd name="T41" fmla="*/ 53 h 67"/>
                  <a:gd name="T42" fmla="*/ 5 w 43"/>
                  <a:gd name="T43" fmla="*/ 50 h 67"/>
                  <a:gd name="T44" fmla="*/ 4 w 43"/>
                  <a:gd name="T45" fmla="*/ 46 h 67"/>
                  <a:gd name="T46" fmla="*/ 3 w 43"/>
                  <a:gd name="T47" fmla="*/ 43 h 67"/>
                  <a:gd name="T48" fmla="*/ 2 w 43"/>
                  <a:gd name="T49" fmla="*/ 39 h 67"/>
                  <a:gd name="T50" fmla="*/ 2 w 43"/>
                  <a:gd name="T51" fmla="*/ 36 h 67"/>
                  <a:gd name="T52" fmla="*/ 2 w 43"/>
                  <a:gd name="T53" fmla="*/ 33 h 67"/>
                  <a:gd name="T54" fmla="*/ 2 w 43"/>
                  <a:gd name="T55" fmla="*/ 31 h 67"/>
                  <a:gd name="T56" fmla="*/ 1 w 43"/>
                  <a:gd name="T57" fmla="*/ 30 h 67"/>
                  <a:gd name="T58" fmla="*/ 1 w 43"/>
                  <a:gd name="T59" fmla="*/ 27 h 67"/>
                  <a:gd name="T60" fmla="*/ 1 w 43"/>
                  <a:gd name="T61" fmla="*/ 23 h 67"/>
                  <a:gd name="T62" fmla="*/ 0 w 43"/>
                  <a:gd name="T63" fmla="*/ 20 h 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3" h="67">
                    <a:moveTo>
                      <a:pt x="0" y="20"/>
                    </a:moveTo>
                    <a:lnTo>
                      <a:pt x="0" y="15"/>
                    </a:lnTo>
                    <a:lnTo>
                      <a:pt x="1" y="11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11" y="3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0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2" y="4"/>
                    </a:lnTo>
                    <a:lnTo>
                      <a:pt x="34" y="6"/>
                    </a:lnTo>
                    <a:lnTo>
                      <a:pt x="36" y="9"/>
                    </a:lnTo>
                    <a:lnTo>
                      <a:pt x="37" y="13"/>
                    </a:lnTo>
                    <a:lnTo>
                      <a:pt x="39" y="16"/>
                    </a:lnTo>
                    <a:lnTo>
                      <a:pt x="40" y="19"/>
                    </a:lnTo>
                    <a:lnTo>
                      <a:pt x="42" y="22"/>
                    </a:lnTo>
                    <a:lnTo>
                      <a:pt x="42" y="25"/>
                    </a:lnTo>
                    <a:lnTo>
                      <a:pt x="43" y="30"/>
                    </a:lnTo>
                    <a:lnTo>
                      <a:pt x="43" y="34"/>
                    </a:lnTo>
                    <a:lnTo>
                      <a:pt x="42" y="38"/>
                    </a:lnTo>
                    <a:lnTo>
                      <a:pt x="40" y="41"/>
                    </a:lnTo>
                    <a:lnTo>
                      <a:pt x="41" y="43"/>
                    </a:lnTo>
                    <a:lnTo>
                      <a:pt x="31" y="59"/>
                    </a:lnTo>
                    <a:lnTo>
                      <a:pt x="29" y="61"/>
                    </a:lnTo>
                    <a:lnTo>
                      <a:pt x="26" y="66"/>
                    </a:lnTo>
                    <a:lnTo>
                      <a:pt x="24" y="67"/>
                    </a:lnTo>
                    <a:lnTo>
                      <a:pt x="22" y="66"/>
                    </a:lnTo>
                    <a:lnTo>
                      <a:pt x="19" y="65"/>
                    </a:lnTo>
                    <a:lnTo>
                      <a:pt x="18" y="64"/>
                    </a:lnTo>
                    <a:lnTo>
                      <a:pt x="17" y="63"/>
                    </a:lnTo>
                    <a:lnTo>
                      <a:pt x="16" y="61"/>
                    </a:lnTo>
                    <a:lnTo>
                      <a:pt x="14" y="60"/>
                    </a:lnTo>
                    <a:lnTo>
                      <a:pt x="12" y="58"/>
                    </a:lnTo>
                    <a:lnTo>
                      <a:pt x="10" y="57"/>
                    </a:lnTo>
                    <a:lnTo>
                      <a:pt x="9" y="57"/>
                    </a:lnTo>
                    <a:lnTo>
                      <a:pt x="9" y="56"/>
                    </a:lnTo>
                    <a:lnTo>
                      <a:pt x="8" y="55"/>
                    </a:lnTo>
                    <a:lnTo>
                      <a:pt x="7" y="53"/>
                    </a:lnTo>
                    <a:lnTo>
                      <a:pt x="6" y="52"/>
                    </a:lnTo>
                    <a:lnTo>
                      <a:pt x="5" y="50"/>
                    </a:lnTo>
                    <a:lnTo>
                      <a:pt x="5" y="48"/>
                    </a:lnTo>
                    <a:lnTo>
                      <a:pt x="4" y="46"/>
                    </a:lnTo>
                    <a:lnTo>
                      <a:pt x="4" y="45"/>
                    </a:lnTo>
                    <a:lnTo>
                      <a:pt x="3" y="43"/>
                    </a:lnTo>
                    <a:lnTo>
                      <a:pt x="3" y="41"/>
                    </a:lnTo>
                    <a:lnTo>
                      <a:pt x="2" y="39"/>
                    </a:lnTo>
                    <a:lnTo>
                      <a:pt x="2" y="38"/>
                    </a:lnTo>
                    <a:lnTo>
                      <a:pt x="2" y="36"/>
                    </a:lnTo>
                    <a:lnTo>
                      <a:pt x="2" y="35"/>
                    </a:lnTo>
                    <a:lnTo>
                      <a:pt x="2" y="33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3"/>
                    </a:lnTo>
                    <a:lnTo>
                      <a:pt x="0" y="2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1" name="Freeform 659">
                <a:extLst>
                  <a:ext uri="{FF2B5EF4-FFF2-40B4-BE49-F238E27FC236}">
                    <a16:creationId xmlns:a16="http://schemas.microsoft.com/office/drawing/2014/main" id="{280FF74A-F4A2-4B48-AF01-EE4F2E372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" y="1979"/>
                <a:ext cx="7" cy="7"/>
              </a:xfrm>
              <a:custGeom>
                <a:avLst/>
                <a:gdLst>
                  <a:gd name="T0" fmla="*/ 0 w 7"/>
                  <a:gd name="T1" fmla="*/ 2 h 7"/>
                  <a:gd name="T2" fmla="*/ 0 w 7"/>
                  <a:gd name="T3" fmla="*/ 1 h 7"/>
                  <a:gd name="T4" fmla="*/ 1 w 7"/>
                  <a:gd name="T5" fmla="*/ 1 h 7"/>
                  <a:gd name="T6" fmla="*/ 1 w 7"/>
                  <a:gd name="T7" fmla="*/ 0 h 7"/>
                  <a:gd name="T8" fmla="*/ 2 w 7"/>
                  <a:gd name="T9" fmla="*/ 0 h 7"/>
                  <a:gd name="T10" fmla="*/ 3 w 7"/>
                  <a:gd name="T11" fmla="*/ 0 h 7"/>
                  <a:gd name="T12" fmla="*/ 4 w 7"/>
                  <a:gd name="T13" fmla="*/ 0 h 7"/>
                  <a:gd name="T14" fmla="*/ 5 w 7"/>
                  <a:gd name="T15" fmla="*/ 0 h 7"/>
                  <a:gd name="T16" fmla="*/ 5 w 7"/>
                  <a:gd name="T17" fmla="*/ 0 h 7"/>
                  <a:gd name="T18" fmla="*/ 6 w 7"/>
                  <a:gd name="T19" fmla="*/ 1 h 7"/>
                  <a:gd name="T20" fmla="*/ 6 w 7"/>
                  <a:gd name="T21" fmla="*/ 1 h 7"/>
                  <a:gd name="T22" fmla="*/ 7 w 7"/>
                  <a:gd name="T23" fmla="*/ 1 h 7"/>
                  <a:gd name="T24" fmla="*/ 7 w 7"/>
                  <a:gd name="T25" fmla="*/ 2 h 7"/>
                  <a:gd name="T26" fmla="*/ 7 w 7"/>
                  <a:gd name="T27" fmla="*/ 4 h 7"/>
                  <a:gd name="T28" fmla="*/ 7 w 7"/>
                  <a:gd name="T29" fmla="*/ 5 h 7"/>
                  <a:gd name="T30" fmla="*/ 7 w 7"/>
                  <a:gd name="T31" fmla="*/ 6 h 7"/>
                  <a:gd name="T32" fmla="*/ 6 w 7"/>
                  <a:gd name="T33" fmla="*/ 7 h 7"/>
                  <a:gd name="T34" fmla="*/ 6 w 7"/>
                  <a:gd name="T35" fmla="*/ 7 h 7"/>
                  <a:gd name="T36" fmla="*/ 5 w 7"/>
                  <a:gd name="T37" fmla="*/ 6 h 7"/>
                  <a:gd name="T38" fmla="*/ 5 w 7"/>
                  <a:gd name="T39" fmla="*/ 6 h 7"/>
                  <a:gd name="T40" fmla="*/ 5 w 7"/>
                  <a:gd name="T41" fmla="*/ 5 h 7"/>
                  <a:gd name="T42" fmla="*/ 4 w 7"/>
                  <a:gd name="T43" fmla="*/ 5 h 7"/>
                  <a:gd name="T44" fmla="*/ 4 w 7"/>
                  <a:gd name="T45" fmla="*/ 5 h 7"/>
                  <a:gd name="T46" fmla="*/ 3 w 7"/>
                  <a:gd name="T47" fmla="*/ 5 h 7"/>
                  <a:gd name="T48" fmla="*/ 2 w 7"/>
                  <a:gd name="T49" fmla="*/ 5 h 7"/>
                  <a:gd name="T50" fmla="*/ 2 w 7"/>
                  <a:gd name="T51" fmla="*/ 5 h 7"/>
                  <a:gd name="T52" fmla="*/ 1 w 7"/>
                  <a:gd name="T53" fmla="*/ 5 h 7"/>
                  <a:gd name="T54" fmla="*/ 2 w 7"/>
                  <a:gd name="T55" fmla="*/ 6 h 7"/>
                  <a:gd name="T56" fmla="*/ 1 w 7"/>
                  <a:gd name="T57" fmla="*/ 6 h 7"/>
                  <a:gd name="T58" fmla="*/ 1 w 7"/>
                  <a:gd name="T59" fmla="*/ 5 h 7"/>
                  <a:gd name="T60" fmla="*/ 1 w 7"/>
                  <a:gd name="T61" fmla="*/ 5 h 7"/>
                  <a:gd name="T62" fmla="*/ 1 w 7"/>
                  <a:gd name="T63" fmla="*/ 4 h 7"/>
                  <a:gd name="T64" fmla="*/ 1 w 7"/>
                  <a:gd name="T65" fmla="*/ 4 h 7"/>
                  <a:gd name="T66" fmla="*/ 1 w 7"/>
                  <a:gd name="T67" fmla="*/ 3 h 7"/>
                  <a:gd name="T68" fmla="*/ 2 w 7"/>
                  <a:gd name="T69" fmla="*/ 3 h 7"/>
                  <a:gd name="T70" fmla="*/ 1 w 7"/>
                  <a:gd name="T71" fmla="*/ 3 h 7"/>
                  <a:gd name="T72" fmla="*/ 1 w 7"/>
                  <a:gd name="T73" fmla="*/ 2 h 7"/>
                  <a:gd name="T74" fmla="*/ 1 w 7"/>
                  <a:gd name="T75" fmla="*/ 2 h 7"/>
                  <a:gd name="T76" fmla="*/ 2 w 7"/>
                  <a:gd name="T77" fmla="*/ 2 h 7"/>
                  <a:gd name="T78" fmla="*/ 4 w 7"/>
                  <a:gd name="T79" fmla="*/ 2 h 7"/>
                  <a:gd name="T80" fmla="*/ 4 w 7"/>
                  <a:gd name="T81" fmla="*/ 1 h 7"/>
                  <a:gd name="T82" fmla="*/ 4 w 7"/>
                  <a:gd name="T83" fmla="*/ 0 h 7"/>
                  <a:gd name="T84" fmla="*/ 4 w 7"/>
                  <a:gd name="T85" fmla="*/ 1 h 7"/>
                  <a:gd name="T86" fmla="*/ 3 w 7"/>
                  <a:gd name="T87" fmla="*/ 1 h 7"/>
                  <a:gd name="T88" fmla="*/ 3 w 7"/>
                  <a:gd name="T89" fmla="*/ 1 h 7"/>
                  <a:gd name="T90" fmla="*/ 2 w 7"/>
                  <a:gd name="T91" fmla="*/ 1 h 7"/>
                  <a:gd name="T92" fmla="*/ 1 w 7"/>
                  <a:gd name="T93" fmla="*/ 1 h 7"/>
                  <a:gd name="T94" fmla="*/ 1 w 7"/>
                  <a:gd name="T95" fmla="*/ 1 h 7"/>
                  <a:gd name="T96" fmla="*/ 0 w 7"/>
                  <a:gd name="T97" fmla="*/ 2 h 7"/>
                  <a:gd name="T98" fmla="*/ 0 w 7"/>
                  <a:gd name="T99" fmla="*/ 2 h 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" h="7">
                    <a:moveTo>
                      <a:pt x="0" y="2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6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2" name="Freeform 660">
                <a:extLst>
                  <a:ext uri="{FF2B5EF4-FFF2-40B4-BE49-F238E27FC236}">
                    <a16:creationId xmlns:a16="http://schemas.microsoft.com/office/drawing/2014/main" id="{A83B34B9-AE55-4FDA-962C-28FB4DD4C9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" y="1960"/>
                <a:ext cx="34" cy="64"/>
              </a:xfrm>
              <a:custGeom>
                <a:avLst/>
                <a:gdLst>
                  <a:gd name="T0" fmla="*/ 8 w 34"/>
                  <a:gd name="T1" fmla="*/ 3 h 64"/>
                  <a:gd name="T2" fmla="*/ 10 w 34"/>
                  <a:gd name="T3" fmla="*/ 6 h 64"/>
                  <a:gd name="T4" fmla="*/ 12 w 34"/>
                  <a:gd name="T5" fmla="*/ 8 h 64"/>
                  <a:gd name="T6" fmla="*/ 12 w 34"/>
                  <a:gd name="T7" fmla="*/ 12 h 64"/>
                  <a:gd name="T8" fmla="*/ 13 w 34"/>
                  <a:gd name="T9" fmla="*/ 13 h 64"/>
                  <a:gd name="T10" fmla="*/ 16 w 34"/>
                  <a:gd name="T11" fmla="*/ 15 h 64"/>
                  <a:gd name="T12" fmla="*/ 13 w 34"/>
                  <a:gd name="T13" fmla="*/ 17 h 64"/>
                  <a:gd name="T14" fmla="*/ 9 w 34"/>
                  <a:gd name="T15" fmla="*/ 18 h 64"/>
                  <a:gd name="T16" fmla="*/ 4 w 34"/>
                  <a:gd name="T17" fmla="*/ 19 h 64"/>
                  <a:gd name="T18" fmla="*/ 5 w 34"/>
                  <a:gd name="T19" fmla="*/ 21 h 64"/>
                  <a:gd name="T20" fmla="*/ 6 w 34"/>
                  <a:gd name="T21" fmla="*/ 25 h 64"/>
                  <a:gd name="T22" fmla="*/ 7 w 34"/>
                  <a:gd name="T23" fmla="*/ 28 h 64"/>
                  <a:gd name="T24" fmla="*/ 9 w 34"/>
                  <a:gd name="T25" fmla="*/ 31 h 64"/>
                  <a:gd name="T26" fmla="*/ 11 w 34"/>
                  <a:gd name="T27" fmla="*/ 34 h 64"/>
                  <a:gd name="T28" fmla="*/ 8 w 34"/>
                  <a:gd name="T29" fmla="*/ 37 h 64"/>
                  <a:gd name="T30" fmla="*/ 4 w 34"/>
                  <a:gd name="T31" fmla="*/ 38 h 64"/>
                  <a:gd name="T32" fmla="*/ 1 w 34"/>
                  <a:gd name="T33" fmla="*/ 39 h 64"/>
                  <a:gd name="T34" fmla="*/ 0 w 34"/>
                  <a:gd name="T35" fmla="*/ 41 h 64"/>
                  <a:gd name="T36" fmla="*/ 2 w 34"/>
                  <a:gd name="T37" fmla="*/ 42 h 64"/>
                  <a:gd name="T38" fmla="*/ 5 w 34"/>
                  <a:gd name="T39" fmla="*/ 41 h 64"/>
                  <a:gd name="T40" fmla="*/ 7 w 34"/>
                  <a:gd name="T41" fmla="*/ 40 h 64"/>
                  <a:gd name="T42" fmla="*/ 9 w 34"/>
                  <a:gd name="T43" fmla="*/ 42 h 64"/>
                  <a:gd name="T44" fmla="*/ 6 w 34"/>
                  <a:gd name="T45" fmla="*/ 43 h 64"/>
                  <a:gd name="T46" fmla="*/ 3 w 34"/>
                  <a:gd name="T47" fmla="*/ 45 h 64"/>
                  <a:gd name="T48" fmla="*/ 4 w 34"/>
                  <a:gd name="T49" fmla="*/ 46 h 64"/>
                  <a:gd name="T50" fmla="*/ 7 w 34"/>
                  <a:gd name="T51" fmla="*/ 46 h 64"/>
                  <a:gd name="T52" fmla="*/ 8 w 34"/>
                  <a:gd name="T53" fmla="*/ 47 h 64"/>
                  <a:gd name="T54" fmla="*/ 11 w 34"/>
                  <a:gd name="T55" fmla="*/ 47 h 64"/>
                  <a:gd name="T56" fmla="*/ 9 w 34"/>
                  <a:gd name="T57" fmla="*/ 50 h 64"/>
                  <a:gd name="T58" fmla="*/ 7 w 34"/>
                  <a:gd name="T59" fmla="*/ 49 h 64"/>
                  <a:gd name="T60" fmla="*/ 6 w 34"/>
                  <a:gd name="T61" fmla="*/ 51 h 64"/>
                  <a:gd name="T62" fmla="*/ 4 w 34"/>
                  <a:gd name="T63" fmla="*/ 52 h 64"/>
                  <a:gd name="T64" fmla="*/ 34 w 34"/>
                  <a:gd name="T65" fmla="*/ 36 h 64"/>
                  <a:gd name="T66" fmla="*/ 30 w 34"/>
                  <a:gd name="T67" fmla="*/ 31 h 64"/>
                  <a:gd name="T68" fmla="*/ 27 w 34"/>
                  <a:gd name="T69" fmla="*/ 26 h 64"/>
                  <a:gd name="T70" fmla="*/ 18 w 34"/>
                  <a:gd name="T71" fmla="*/ 26 h 64"/>
                  <a:gd name="T72" fmla="*/ 16 w 34"/>
                  <a:gd name="T73" fmla="*/ 30 h 64"/>
                  <a:gd name="T74" fmla="*/ 15 w 34"/>
                  <a:gd name="T75" fmla="*/ 34 h 64"/>
                  <a:gd name="T76" fmla="*/ 15 w 34"/>
                  <a:gd name="T77" fmla="*/ 37 h 64"/>
                  <a:gd name="T78" fmla="*/ 11 w 34"/>
                  <a:gd name="T79" fmla="*/ 33 h 64"/>
                  <a:gd name="T80" fmla="*/ 9 w 34"/>
                  <a:gd name="T81" fmla="*/ 29 h 64"/>
                  <a:gd name="T82" fmla="*/ 9 w 34"/>
                  <a:gd name="T83" fmla="*/ 27 h 64"/>
                  <a:gd name="T84" fmla="*/ 11 w 34"/>
                  <a:gd name="T85" fmla="*/ 23 h 64"/>
                  <a:gd name="T86" fmla="*/ 13 w 34"/>
                  <a:gd name="T87" fmla="*/ 24 h 64"/>
                  <a:gd name="T88" fmla="*/ 16 w 34"/>
                  <a:gd name="T89" fmla="*/ 25 h 64"/>
                  <a:gd name="T90" fmla="*/ 21 w 34"/>
                  <a:gd name="T91" fmla="*/ 23 h 64"/>
                  <a:gd name="T92" fmla="*/ 30 w 34"/>
                  <a:gd name="T93" fmla="*/ 23 h 64"/>
                  <a:gd name="T94" fmla="*/ 33 w 34"/>
                  <a:gd name="T95" fmla="*/ 19 h 64"/>
                  <a:gd name="T96" fmla="*/ 25 w 34"/>
                  <a:gd name="T97" fmla="*/ 11 h 64"/>
                  <a:gd name="T98" fmla="*/ 8 w 34"/>
                  <a:gd name="T99" fmla="*/ 0 h 6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34" h="64">
                    <a:moveTo>
                      <a:pt x="6" y="1"/>
                    </a:moveTo>
                    <a:lnTo>
                      <a:pt x="7" y="2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3" y="10"/>
                    </a:lnTo>
                    <a:lnTo>
                      <a:pt x="13" y="11"/>
                    </a:lnTo>
                    <a:lnTo>
                      <a:pt x="12" y="12"/>
                    </a:lnTo>
                    <a:lnTo>
                      <a:pt x="12" y="13"/>
                    </a:lnTo>
                    <a:lnTo>
                      <a:pt x="13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6" y="15"/>
                    </a:lnTo>
                    <a:lnTo>
                      <a:pt x="16" y="16"/>
                    </a:lnTo>
                    <a:lnTo>
                      <a:pt x="15" y="16"/>
                    </a:lnTo>
                    <a:lnTo>
                      <a:pt x="14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4" y="19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8" y="29"/>
                    </a:lnTo>
                    <a:lnTo>
                      <a:pt x="8" y="30"/>
                    </a:lnTo>
                    <a:lnTo>
                      <a:pt x="9" y="31"/>
                    </a:lnTo>
                    <a:lnTo>
                      <a:pt x="9" y="32"/>
                    </a:lnTo>
                    <a:lnTo>
                      <a:pt x="10" y="32"/>
                    </a:lnTo>
                    <a:lnTo>
                      <a:pt x="10" y="33"/>
                    </a:lnTo>
                    <a:lnTo>
                      <a:pt x="11" y="34"/>
                    </a:lnTo>
                    <a:lnTo>
                      <a:pt x="9" y="37"/>
                    </a:lnTo>
                    <a:lnTo>
                      <a:pt x="8" y="37"/>
                    </a:lnTo>
                    <a:lnTo>
                      <a:pt x="7" y="37"/>
                    </a:lnTo>
                    <a:lnTo>
                      <a:pt x="6" y="38"/>
                    </a:lnTo>
                    <a:lnTo>
                      <a:pt x="5" y="38"/>
                    </a:lnTo>
                    <a:lnTo>
                      <a:pt x="4" y="38"/>
                    </a:lnTo>
                    <a:lnTo>
                      <a:pt x="4" y="39"/>
                    </a:lnTo>
                    <a:lnTo>
                      <a:pt x="3" y="39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2"/>
                    </a:lnTo>
                    <a:lnTo>
                      <a:pt x="1" y="42"/>
                    </a:lnTo>
                    <a:lnTo>
                      <a:pt x="2" y="42"/>
                    </a:lnTo>
                    <a:lnTo>
                      <a:pt x="3" y="42"/>
                    </a:lnTo>
                    <a:lnTo>
                      <a:pt x="4" y="42"/>
                    </a:lnTo>
                    <a:lnTo>
                      <a:pt x="4" y="41"/>
                    </a:lnTo>
                    <a:lnTo>
                      <a:pt x="5" y="41"/>
                    </a:lnTo>
                    <a:lnTo>
                      <a:pt x="6" y="41"/>
                    </a:lnTo>
                    <a:lnTo>
                      <a:pt x="6" y="40"/>
                    </a:lnTo>
                    <a:lnTo>
                      <a:pt x="7" y="40"/>
                    </a:lnTo>
                    <a:lnTo>
                      <a:pt x="8" y="40"/>
                    </a:lnTo>
                    <a:lnTo>
                      <a:pt x="9" y="41"/>
                    </a:lnTo>
                    <a:lnTo>
                      <a:pt x="10" y="41"/>
                    </a:lnTo>
                    <a:lnTo>
                      <a:pt x="9" y="42"/>
                    </a:lnTo>
                    <a:lnTo>
                      <a:pt x="8" y="42"/>
                    </a:lnTo>
                    <a:lnTo>
                      <a:pt x="8" y="43"/>
                    </a:lnTo>
                    <a:lnTo>
                      <a:pt x="7" y="43"/>
                    </a:lnTo>
                    <a:lnTo>
                      <a:pt x="6" y="43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5"/>
                    </a:lnTo>
                    <a:lnTo>
                      <a:pt x="3" y="46"/>
                    </a:lnTo>
                    <a:lnTo>
                      <a:pt x="4" y="46"/>
                    </a:lnTo>
                    <a:lnTo>
                      <a:pt x="5" y="45"/>
                    </a:lnTo>
                    <a:lnTo>
                      <a:pt x="6" y="46"/>
                    </a:lnTo>
                    <a:lnTo>
                      <a:pt x="7" y="46"/>
                    </a:lnTo>
                    <a:lnTo>
                      <a:pt x="7" y="45"/>
                    </a:lnTo>
                    <a:lnTo>
                      <a:pt x="7" y="46"/>
                    </a:lnTo>
                    <a:lnTo>
                      <a:pt x="8" y="46"/>
                    </a:lnTo>
                    <a:lnTo>
                      <a:pt x="8" y="47"/>
                    </a:lnTo>
                    <a:lnTo>
                      <a:pt x="9" y="47"/>
                    </a:lnTo>
                    <a:lnTo>
                      <a:pt x="10" y="47"/>
                    </a:lnTo>
                    <a:lnTo>
                      <a:pt x="11" y="47"/>
                    </a:lnTo>
                    <a:lnTo>
                      <a:pt x="10" y="48"/>
                    </a:lnTo>
                    <a:lnTo>
                      <a:pt x="10" y="49"/>
                    </a:lnTo>
                    <a:lnTo>
                      <a:pt x="9" y="49"/>
                    </a:lnTo>
                    <a:lnTo>
                      <a:pt x="9" y="50"/>
                    </a:lnTo>
                    <a:lnTo>
                      <a:pt x="8" y="50"/>
                    </a:lnTo>
                    <a:lnTo>
                      <a:pt x="8" y="49"/>
                    </a:lnTo>
                    <a:lnTo>
                      <a:pt x="7" y="49"/>
                    </a:lnTo>
                    <a:lnTo>
                      <a:pt x="7" y="50"/>
                    </a:lnTo>
                    <a:lnTo>
                      <a:pt x="7" y="51"/>
                    </a:lnTo>
                    <a:lnTo>
                      <a:pt x="6" y="51"/>
                    </a:lnTo>
                    <a:lnTo>
                      <a:pt x="5" y="51"/>
                    </a:lnTo>
                    <a:lnTo>
                      <a:pt x="4" y="51"/>
                    </a:lnTo>
                    <a:lnTo>
                      <a:pt x="4" y="52"/>
                    </a:lnTo>
                    <a:lnTo>
                      <a:pt x="4" y="54"/>
                    </a:lnTo>
                    <a:lnTo>
                      <a:pt x="18" y="64"/>
                    </a:lnTo>
                    <a:lnTo>
                      <a:pt x="34" y="38"/>
                    </a:lnTo>
                    <a:lnTo>
                      <a:pt x="34" y="36"/>
                    </a:lnTo>
                    <a:lnTo>
                      <a:pt x="33" y="31"/>
                    </a:lnTo>
                    <a:lnTo>
                      <a:pt x="32" y="32"/>
                    </a:lnTo>
                    <a:lnTo>
                      <a:pt x="31" y="32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8" y="28"/>
                    </a:lnTo>
                    <a:lnTo>
                      <a:pt x="29" y="27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8" y="26"/>
                    </a:lnTo>
                    <a:lnTo>
                      <a:pt x="18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5" y="33"/>
                    </a:lnTo>
                    <a:lnTo>
                      <a:pt x="15" y="34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3" y="35"/>
                    </a:lnTo>
                    <a:lnTo>
                      <a:pt x="12" y="34"/>
                    </a:lnTo>
                    <a:lnTo>
                      <a:pt x="11" y="33"/>
                    </a:lnTo>
                    <a:lnTo>
                      <a:pt x="11" y="32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9" y="25"/>
                    </a:lnTo>
                    <a:lnTo>
                      <a:pt x="10" y="24"/>
                    </a:lnTo>
                    <a:lnTo>
                      <a:pt x="10" y="23"/>
                    </a:lnTo>
                    <a:lnTo>
                      <a:pt x="11" y="23"/>
                    </a:lnTo>
                    <a:lnTo>
                      <a:pt x="11" y="24"/>
                    </a:lnTo>
                    <a:lnTo>
                      <a:pt x="12" y="24"/>
                    </a:lnTo>
                    <a:lnTo>
                      <a:pt x="13" y="24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6" y="25"/>
                    </a:lnTo>
                    <a:lnTo>
                      <a:pt x="17" y="24"/>
                    </a:lnTo>
                    <a:lnTo>
                      <a:pt x="18" y="24"/>
                    </a:lnTo>
                    <a:lnTo>
                      <a:pt x="19" y="23"/>
                    </a:lnTo>
                    <a:lnTo>
                      <a:pt x="21" y="23"/>
                    </a:lnTo>
                    <a:lnTo>
                      <a:pt x="22" y="24"/>
                    </a:lnTo>
                    <a:lnTo>
                      <a:pt x="25" y="24"/>
                    </a:lnTo>
                    <a:lnTo>
                      <a:pt x="27" y="25"/>
                    </a:lnTo>
                    <a:lnTo>
                      <a:pt x="30" y="23"/>
                    </a:lnTo>
                    <a:lnTo>
                      <a:pt x="31" y="23"/>
                    </a:lnTo>
                    <a:lnTo>
                      <a:pt x="32" y="22"/>
                    </a:lnTo>
                    <a:lnTo>
                      <a:pt x="33" y="20"/>
                    </a:lnTo>
                    <a:lnTo>
                      <a:pt x="33" y="19"/>
                    </a:lnTo>
                    <a:lnTo>
                      <a:pt x="34" y="17"/>
                    </a:lnTo>
                    <a:lnTo>
                      <a:pt x="32" y="15"/>
                    </a:lnTo>
                    <a:lnTo>
                      <a:pt x="29" y="16"/>
                    </a:lnTo>
                    <a:lnTo>
                      <a:pt x="25" y="11"/>
                    </a:lnTo>
                    <a:lnTo>
                      <a:pt x="23" y="8"/>
                    </a:lnTo>
                    <a:lnTo>
                      <a:pt x="22" y="2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3" name="Freeform 661">
                <a:extLst>
                  <a:ext uri="{FF2B5EF4-FFF2-40B4-BE49-F238E27FC236}">
                    <a16:creationId xmlns:a16="http://schemas.microsoft.com/office/drawing/2014/main" id="{3220179C-5890-4A09-A5A5-2A34E14E4E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1994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1 h 4"/>
                  <a:gd name="T4" fmla="*/ 1 w 2"/>
                  <a:gd name="T5" fmla="*/ 2 h 4"/>
                  <a:gd name="T6" fmla="*/ 1 w 2"/>
                  <a:gd name="T7" fmla="*/ 3 h 4"/>
                  <a:gd name="T8" fmla="*/ 1 w 2"/>
                  <a:gd name="T9" fmla="*/ 3 h 4"/>
                  <a:gd name="T10" fmla="*/ 0 w 2"/>
                  <a:gd name="T11" fmla="*/ 4 h 4"/>
                  <a:gd name="T12" fmla="*/ 1 w 2"/>
                  <a:gd name="T13" fmla="*/ 4 h 4"/>
                  <a:gd name="T14" fmla="*/ 1 w 2"/>
                  <a:gd name="T15" fmla="*/ 3 h 4"/>
                  <a:gd name="T16" fmla="*/ 1 w 2"/>
                  <a:gd name="T17" fmla="*/ 2 h 4"/>
                  <a:gd name="T18" fmla="*/ 2 w 2"/>
                  <a:gd name="T19" fmla="*/ 2 h 4"/>
                  <a:gd name="T20" fmla="*/ 2 w 2"/>
                  <a:gd name="T21" fmla="*/ 1 h 4"/>
                  <a:gd name="T22" fmla="*/ 2 w 2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4" name="Freeform 662">
                <a:extLst>
                  <a:ext uri="{FF2B5EF4-FFF2-40B4-BE49-F238E27FC236}">
                    <a16:creationId xmlns:a16="http://schemas.microsoft.com/office/drawing/2014/main" id="{DD4D5B71-DDD3-4D83-A5E2-1E629B1A0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" y="1979"/>
                <a:ext cx="3" cy="9"/>
              </a:xfrm>
              <a:custGeom>
                <a:avLst/>
                <a:gdLst>
                  <a:gd name="T0" fmla="*/ 1 w 3"/>
                  <a:gd name="T1" fmla="*/ 0 h 9"/>
                  <a:gd name="T2" fmla="*/ 2 w 3"/>
                  <a:gd name="T3" fmla="*/ 1 h 9"/>
                  <a:gd name="T4" fmla="*/ 2 w 3"/>
                  <a:gd name="T5" fmla="*/ 2 h 9"/>
                  <a:gd name="T6" fmla="*/ 3 w 3"/>
                  <a:gd name="T7" fmla="*/ 3 h 9"/>
                  <a:gd name="T8" fmla="*/ 3 w 3"/>
                  <a:gd name="T9" fmla="*/ 4 h 9"/>
                  <a:gd name="T10" fmla="*/ 3 w 3"/>
                  <a:gd name="T11" fmla="*/ 6 h 9"/>
                  <a:gd name="T12" fmla="*/ 3 w 3"/>
                  <a:gd name="T13" fmla="*/ 7 h 9"/>
                  <a:gd name="T14" fmla="*/ 2 w 3"/>
                  <a:gd name="T15" fmla="*/ 8 h 9"/>
                  <a:gd name="T16" fmla="*/ 2 w 3"/>
                  <a:gd name="T17" fmla="*/ 9 h 9"/>
                  <a:gd name="T18" fmla="*/ 2 w 3"/>
                  <a:gd name="T19" fmla="*/ 8 h 9"/>
                  <a:gd name="T20" fmla="*/ 2 w 3"/>
                  <a:gd name="T21" fmla="*/ 7 h 9"/>
                  <a:gd name="T22" fmla="*/ 2 w 3"/>
                  <a:gd name="T23" fmla="*/ 6 h 9"/>
                  <a:gd name="T24" fmla="*/ 2 w 3"/>
                  <a:gd name="T25" fmla="*/ 5 h 9"/>
                  <a:gd name="T26" fmla="*/ 2 w 3"/>
                  <a:gd name="T27" fmla="*/ 4 h 9"/>
                  <a:gd name="T28" fmla="*/ 2 w 3"/>
                  <a:gd name="T29" fmla="*/ 3 h 9"/>
                  <a:gd name="T30" fmla="*/ 1 w 3"/>
                  <a:gd name="T31" fmla="*/ 2 h 9"/>
                  <a:gd name="T32" fmla="*/ 0 w 3"/>
                  <a:gd name="T33" fmla="*/ 1 h 9"/>
                  <a:gd name="T34" fmla="*/ 1 w 3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" h="9">
                    <a:moveTo>
                      <a:pt x="1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5" name="Freeform 663">
                <a:extLst>
                  <a:ext uri="{FF2B5EF4-FFF2-40B4-BE49-F238E27FC236}">
                    <a16:creationId xmlns:a16="http://schemas.microsoft.com/office/drawing/2014/main" id="{6941F4B5-8D9A-4CCD-8B7A-67C756FD0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" y="1982"/>
                <a:ext cx="3" cy="8"/>
              </a:xfrm>
              <a:custGeom>
                <a:avLst/>
                <a:gdLst>
                  <a:gd name="T0" fmla="*/ 0 w 3"/>
                  <a:gd name="T1" fmla="*/ 4 h 8"/>
                  <a:gd name="T2" fmla="*/ 0 w 3"/>
                  <a:gd name="T3" fmla="*/ 4 h 8"/>
                  <a:gd name="T4" fmla="*/ 0 w 3"/>
                  <a:gd name="T5" fmla="*/ 3 h 8"/>
                  <a:gd name="T6" fmla="*/ 0 w 3"/>
                  <a:gd name="T7" fmla="*/ 2 h 8"/>
                  <a:gd name="T8" fmla="*/ 0 w 3"/>
                  <a:gd name="T9" fmla="*/ 1 h 8"/>
                  <a:gd name="T10" fmla="*/ 1 w 3"/>
                  <a:gd name="T11" fmla="*/ 0 h 8"/>
                  <a:gd name="T12" fmla="*/ 1 w 3"/>
                  <a:gd name="T13" fmla="*/ 0 h 8"/>
                  <a:gd name="T14" fmla="*/ 2 w 3"/>
                  <a:gd name="T15" fmla="*/ 0 h 8"/>
                  <a:gd name="T16" fmla="*/ 2 w 3"/>
                  <a:gd name="T17" fmla="*/ 1 h 8"/>
                  <a:gd name="T18" fmla="*/ 3 w 3"/>
                  <a:gd name="T19" fmla="*/ 2 h 8"/>
                  <a:gd name="T20" fmla="*/ 3 w 3"/>
                  <a:gd name="T21" fmla="*/ 2 h 8"/>
                  <a:gd name="T22" fmla="*/ 3 w 3"/>
                  <a:gd name="T23" fmla="*/ 3 h 8"/>
                  <a:gd name="T24" fmla="*/ 2 w 3"/>
                  <a:gd name="T25" fmla="*/ 4 h 8"/>
                  <a:gd name="T26" fmla="*/ 2 w 3"/>
                  <a:gd name="T27" fmla="*/ 5 h 8"/>
                  <a:gd name="T28" fmla="*/ 1 w 3"/>
                  <a:gd name="T29" fmla="*/ 6 h 8"/>
                  <a:gd name="T30" fmla="*/ 1 w 3"/>
                  <a:gd name="T31" fmla="*/ 7 h 8"/>
                  <a:gd name="T32" fmla="*/ 1 w 3"/>
                  <a:gd name="T33" fmla="*/ 8 h 8"/>
                  <a:gd name="T34" fmla="*/ 0 w 3"/>
                  <a:gd name="T35" fmla="*/ 7 h 8"/>
                  <a:gd name="T36" fmla="*/ 0 w 3"/>
                  <a:gd name="T37" fmla="*/ 7 h 8"/>
                  <a:gd name="T38" fmla="*/ 0 w 3"/>
                  <a:gd name="T39" fmla="*/ 7 h 8"/>
                  <a:gd name="T40" fmla="*/ 0 w 3"/>
                  <a:gd name="T41" fmla="*/ 6 h 8"/>
                  <a:gd name="T42" fmla="*/ 0 w 3"/>
                  <a:gd name="T43" fmla="*/ 6 h 8"/>
                  <a:gd name="T44" fmla="*/ 0 w 3"/>
                  <a:gd name="T45" fmla="*/ 4 h 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" h="8">
                    <a:moveTo>
                      <a:pt x="0" y="4"/>
                    </a:move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6" name="Freeform 664">
                <a:extLst>
                  <a:ext uri="{FF2B5EF4-FFF2-40B4-BE49-F238E27FC236}">
                    <a16:creationId xmlns:a16="http://schemas.microsoft.com/office/drawing/2014/main" id="{8366464E-4A9B-41E7-924E-B35D8E969A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6" y="1982"/>
                <a:ext cx="4" cy="2"/>
              </a:xfrm>
              <a:custGeom>
                <a:avLst/>
                <a:gdLst>
                  <a:gd name="T0" fmla="*/ 0 w 4"/>
                  <a:gd name="T1" fmla="*/ 2 h 2"/>
                  <a:gd name="T2" fmla="*/ 1 w 4"/>
                  <a:gd name="T3" fmla="*/ 1 h 2"/>
                  <a:gd name="T4" fmla="*/ 1 w 4"/>
                  <a:gd name="T5" fmla="*/ 1 h 2"/>
                  <a:gd name="T6" fmla="*/ 2 w 4"/>
                  <a:gd name="T7" fmla="*/ 0 h 2"/>
                  <a:gd name="T8" fmla="*/ 3 w 4"/>
                  <a:gd name="T9" fmla="*/ 0 h 2"/>
                  <a:gd name="T10" fmla="*/ 3 w 4"/>
                  <a:gd name="T11" fmla="*/ 1 h 2"/>
                  <a:gd name="T12" fmla="*/ 4 w 4"/>
                  <a:gd name="T13" fmla="*/ 1 h 2"/>
                  <a:gd name="T14" fmla="*/ 4 w 4"/>
                  <a:gd name="T15" fmla="*/ 0 h 2"/>
                  <a:gd name="T16" fmla="*/ 4 w 4"/>
                  <a:gd name="T17" fmla="*/ 0 h 2"/>
                  <a:gd name="T18" fmla="*/ 4 w 4"/>
                  <a:gd name="T19" fmla="*/ 0 h 2"/>
                  <a:gd name="T20" fmla="*/ 4 w 4"/>
                  <a:gd name="T21" fmla="*/ 1 h 2"/>
                  <a:gd name="T22" fmla="*/ 4 w 4"/>
                  <a:gd name="T23" fmla="*/ 1 h 2"/>
                  <a:gd name="T24" fmla="*/ 4 w 4"/>
                  <a:gd name="T25" fmla="*/ 2 h 2"/>
                  <a:gd name="T26" fmla="*/ 3 w 4"/>
                  <a:gd name="T27" fmla="*/ 2 h 2"/>
                  <a:gd name="T28" fmla="*/ 2 w 4"/>
                  <a:gd name="T29" fmla="*/ 2 h 2"/>
                  <a:gd name="T30" fmla="*/ 1 w 4"/>
                  <a:gd name="T31" fmla="*/ 2 h 2"/>
                  <a:gd name="T32" fmla="*/ 0 w 4"/>
                  <a:gd name="T33" fmla="*/ 2 h 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7" name="Freeform 665">
                <a:extLst>
                  <a:ext uri="{FF2B5EF4-FFF2-40B4-BE49-F238E27FC236}">
                    <a16:creationId xmlns:a16="http://schemas.microsoft.com/office/drawing/2014/main" id="{8A8689F5-DFFD-4343-977F-7FA58BB03B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6" y="2000"/>
                <a:ext cx="17" cy="20"/>
              </a:xfrm>
              <a:custGeom>
                <a:avLst/>
                <a:gdLst>
                  <a:gd name="T0" fmla="*/ 0 w 17"/>
                  <a:gd name="T1" fmla="*/ 14 h 20"/>
                  <a:gd name="T2" fmla="*/ 1 w 17"/>
                  <a:gd name="T3" fmla="*/ 13 h 20"/>
                  <a:gd name="T4" fmla="*/ 2 w 17"/>
                  <a:gd name="T5" fmla="*/ 12 h 20"/>
                  <a:gd name="T6" fmla="*/ 3 w 17"/>
                  <a:gd name="T7" fmla="*/ 12 h 20"/>
                  <a:gd name="T8" fmla="*/ 4 w 17"/>
                  <a:gd name="T9" fmla="*/ 12 h 20"/>
                  <a:gd name="T10" fmla="*/ 4 w 17"/>
                  <a:gd name="T11" fmla="*/ 13 h 20"/>
                  <a:gd name="T12" fmla="*/ 5 w 17"/>
                  <a:gd name="T13" fmla="*/ 12 h 20"/>
                  <a:gd name="T14" fmla="*/ 6 w 17"/>
                  <a:gd name="T15" fmla="*/ 12 h 20"/>
                  <a:gd name="T16" fmla="*/ 6 w 17"/>
                  <a:gd name="T17" fmla="*/ 12 h 20"/>
                  <a:gd name="T18" fmla="*/ 7 w 17"/>
                  <a:gd name="T19" fmla="*/ 11 h 20"/>
                  <a:gd name="T20" fmla="*/ 8 w 17"/>
                  <a:gd name="T21" fmla="*/ 10 h 20"/>
                  <a:gd name="T22" fmla="*/ 8 w 17"/>
                  <a:gd name="T23" fmla="*/ 9 h 20"/>
                  <a:gd name="T24" fmla="*/ 8 w 17"/>
                  <a:gd name="T25" fmla="*/ 8 h 20"/>
                  <a:gd name="T26" fmla="*/ 9 w 17"/>
                  <a:gd name="T27" fmla="*/ 8 h 20"/>
                  <a:gd name="T28" fmla="*/ 10 w 17"/>
                  <a:gd name="T29" fmla="*/ 8 h 20"/>
                  <a:gd name="T30" fmla="*/ 11 w 17"/>
                  <a:gd name="T31" fmla="*/ 7 h 20"/>
                  <a:gd name="T32" fmla="*/ 12 w 17"/>
                  <a:gd name="T33" fmla="*/ 7 h 20"/>
                  <a:gd name="T34" fmla="*/ 12 w 17"/>
                  <a:gd name="T35" fmla="*/ 6 h 20"/>
                  <a:gd name="T36" fmla="*/ 13 w 17"/>
                  <a:gd name="T37" fmla="*/ 6 h 20"/>
                  <a:gd name="T38" fmla="*/ 14 w 17"/>
                  <a:gd name="T39" fmla="*/ 5 h 20"/>
                  <a:gd name="T40" fmla="*/ 15 w 17"/>
                  <a:gd name="T41" fmla="*/ 5 h 20"/>
                  <a:gd name="T42" fmla="*/ 15 w 17"/>
                  <a:gd name="T43" fmla="*/ 4 h 20"/>
                  <a:gd name="T44" fmla="*/ 16 w 17"/>
                  <a:gd name="T45" fmla="*/ 3 h 20"/>
                  <a:gd name="T46" fmla="*/ 16 w 17"/>
                  <a:gd name="T47" fmla="*/ 2 h 20"/>
                  <a:gd name="T48" fmla="*/ 16 w 17"/>
                  <a:gd name="T49" fmla="*/ 1 h 20"/>
                  <a:gd name="T50" fmla="*/ 17 w 17"/>
                  <a:gd name="T51" fmla="*/ 0 h 20"/>
                  <a:gd name="T52" fmla="*/ 17 w 17"/>
                  <a:gd name="T53" fmla="*/ 1 h 20"/>
                  <a:gd name="T54" fmla="*/ 17 w 17"/>
                  <a:gd name="T55" fmla="*/ 3 h 20"/>
                  <a:gd name="T56" fmla="*/ 17 w 17"/>
                  <a:gd name="T57" fmla="*/ 4 h 20"/>
                  <a:gd name="T58" fmla="*/ 16 w 17"/>
                  <a:gd name="T59" fmla="*/ 5 h 20"/>
                  <a:gd name="T60" fmla="*/ 16 w 17"/>
                  <a:gd name="T61" fmla="*/ 6 h 20"/>
                  <a:gd name="T62" fmla="*/ 16 w 17"/>
                  <a:gd name="T63" fmla="*/ 8 h 20"/>
                  <a:gd name="T64" fmla="*/ 16 w 17"/>
                  <a:gd name="T65" fmla="*/ 9 h 20"/>
                  <a:gd name="T66" fmla="*/ 16 w 17"/>
                  <a:gd name="T67" fmla="*/ 10 h 20"/>
                  <a:gd name="T68" fmla="*/ 16 w 17"/>
                  <a:gd name="T69" fmla="*/ 12 h 20"/>
                  <a:gd name="T70" fmla="*/ 15 w 17"/>
                  <a:gd name="T71" fmla="*/ 12 h 20"/>
                  <a:gd name="T72" fmla="*/ 15 w 17"/>
                  <a:gd name="T73" fmla="*/ 13 h 20"/>
                  <a:gd name="T74" fmla="*/ 14 w 17"/>
                  <a:gd name="T75" fmla="*/ 12 h 20"/>
                  <a:gd name="T76" fmla="*/ 13 w 17"/>
                  <a:gd name="T77" fmla="*/ 12 h 20"/>
                  <a:gd name="T78" fmla="*/ 13 w 17"/>
                  <a:gd name="T79" fmla="*/ 12 h 20"/>
                  <a:gd name="T80" fmla="*/ 12 w 17"/>
                  <a:gd name="T81" fmla="*/ 12 h 20"/>
                  <a:gd name="T82" fmla="*/ 12 w 17"/>
                  <a:gd name="T83" fmla="*/ 12 h 20"/>
                  <a:gd name="T84" fmla="*/ 11 w 17"/>
                  <a:gd name="T85" fmla="*/ 12 h 20"/>
                  <a:gd name="T86" fmla="*/ 11 w 17"/>
                  <a:gd name="T87" fmla="*/ 13 h 20"/>
                  <a:gd name="T88" fmla="*/ 10 w 17"/>
                  <a:gd name="T89" fmla="*/ 14 h 20"/>
                  <a:gd name="T90" fmla="*/ 10 w 17"/>
                  <a:gd name="T91" fmla="*/ 14 h 20"/>
                  <a:gd name="T92" fmla="*/ 9 w 17"/>
                  <a:gd name="T93" fmla="*/ 14 h 20"/>
                  <a:gd name="T94" fmla="*/ 9 w 17"/>
                  <a:gd name="T95" fmla="*/ 14 h 20"/>
                  <a:gd name="T96" fmla="*/ 8 w 17"/>
                  <a:gd name="T97" fmla="*/ 15 h 20"/>
                  <a:gd name="T98" fmla="*/ 8 w 17"/>
                  <a:gd name="T99" fmla="*/ 14 h 20"/>
                  <a:gd name="T100" fmla="*/ 7 w 17"/>
                  <a:gd name="T101" fmla="*/ 15 h 20"/>
                  <a:gd name="T102" fmla="*/ 6 w 17"/>
                  <a:gd name="T103" fmla="*/ 16 h 20"/>
                  <a:gd name="T104" fmla="*/ 6 w 17"/>
                  <a:gd name="T105" fmla="*/ 16 h 20"/>
                  <a:gd name="T106" fmla="*/ 6 w 17"/>
                  <a:gd name="T107" fmla="*/ 17 h 20"/>
                  <a:gd name="T108" fmla="*/ 7 w 17"/>
                  <a:gd name="T109" fmla="*/ 17 h 20"/>
                  <a:gd name="T110" fmla="*/ 7 w 17"/>
                  <a:gd name="T111" fmla="*/ 18 h 20"/>
                  <a:gd name="T112" fmla="*/ 7 w 17"/>
                  <a:gd name="T113" fmla="*/ 19 h 20"/>
                  <a:gd name="T114" fmla="*/ 7 w 17"/>
                  <a:gd name="T115" fmla="*/ 19 h 20"/>
                  <a:gd name="T116" fmla="*/ 8 w 17"/>
                  <a:gd name="T117" fmla="*/ 20 h 20"/>
                  <a:gd name="T118" fmla="*/ 8 w 17"/>
                  <a:gd name="T119" fmla="*/ 20 h 20"/>
                  <a:gd name="T120" fmla="*/ 4 w 17"/>
                  <a:gd name="T121" fmla="*/ 19 h 20"/>
                  <a:gd name="T122" fmla="*/ 0 w 17"/>
                  <a:gd name="T123" fmla="*/ 14 h 2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7" h="20">
                    <a:moveTo>
                      <a:pt x="0" y="14"/>
                    </a:moveTo>
                    <a:lnTo>
                      <a:pt x="1" y="13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4" y="13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8" y="10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6" y="9"/>
                    </a:lnTo>
                    <a:lnTo>
                      <a:pt x="16" y="10"/>
                    </a:lnTo>
                    <a:lnTo>
                      <a:pt x="16" y="12"/>
                    </a:lnTo>
                    <a:lnTo>
                      <a:pt x="15" y="12"/>
                    </a:lnTo>
                    <a:lnTo>
                      <a:pt x="15" y="13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1" y="12"/>
                    </a:lnTo>
                    <a:lnTo>
                      <a:pt x="11" y="13"/>
                    </a:lnTo>
                    <a:lnTo>
                      <a:pt x="10" y="14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8" y="14"/>
                    </a:lnTo>
                    <a:lnTo>
                      <a:pt x="7" y="15"/>
                    </a:lnTo>
                    <a:lnTo>
                      <a:pt x="6" y="16"/>
                    </a:lnTo>
                    <a:lnTo>
                      <a:pt x="6" y="17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8" y="20"/>
                    </a:lnTo>
                    <a:lnTo>
                      <a:pt x="4" y="19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8" name="Freeform 666">
                <a:extLst>
                  <a:ext uri="{FF2B5EF4-FFF2-40B4-BE49-F238E27FC236}">
                    <a16:creationId xmlns:a16="http://schemas.microsoft.com/office/drawing/2014/main" id="{B6F22BDF-935A-4BB5-8CD7-01066DDA11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" y="1982"/>
                <a:ext cx="16" cy="17"/>
              </a:xfrm>
              <a:custGeom>
                <a:avLst/>
                <a:gdLst>
                  <a:gd name="T0" fmla="*/ 1 w 16"/>
                  <a:gd name="T1" fmla="*/ 17 h 17"/>
                  <a:gd name="T2" fmla="*/ 0 w 16"/>
                  <a:gd name="T3" fmla="*/ 15 h 17"/>
                  <a:gd name="T4" fmla="*/ 0 w 16"/>
                  <a:gd name="T5" fmla="*/ 14 h 17"/>
                  <a:gd name="T6" fmla="*/ 0 w 16"/>
                  <a:gd name="T7" fmla="*/ 12 h 17"/>
                  <a:gd name="T8" fmla="*/ 0 w 16"/>
                  <a:gd name="T9" fmla="*/ 10 h 17"/>
                  <a:gd name="T10" fmla="*/ 0 w 16"/>
                  <a:gd name="T11" fmla="*/ 9 h 17"/>
                  <a:gd name="T12" fmla="*/ 1 w 16"/>
                  <a:gd name="T13" fmla="*/ 8 h 17"/>
                  <a:gd name="T14" fmla="*/ 1 w 16"/>
                  <a:gd name="T15" fmla="*/ 7 h 17"/>
                  <a:gd name="T16" fmla="*/ 2 w 16"/>
                  <a:gd name="T17" fmla="*/ 6 h 17"/>
                  <a:gd name="T18" fmla="*/ 2 w 16"/>
                  <a:gd name="T19" fmla="*/ 5 h 17"/>
                  <a:gd name="T20" fmla="*/ 2 w 16"/>
                  <a:gd name="T21" fmla="*/ 5 h 17"/>
                  <a:gd name="T22" fmla="*/ 2 w 16"/>
                  <a:gd name="T23" fmla="*/ 4 h 17"/>
                  <a:gd name="T24" fmla="*/ 1 w 16"/>
                  <a:gd name="T25" fmla="*/ 4 h 17"/>
                  <a:gd name="T26" fmla="*/ 1 w 16"/>
                  <a:gd name="T27" fmla="*/ 3 h 17"/>
                  <a:gd name="T28" fmla="*/ 0 w 16"/>
                  <a:gd name="T29" fmla="*/ 3 h 17"/>
                  <a:gd name="T30" fmla="*/ 1 w 16"/>
                  <a:gd name="T31" fmla="*/ 2 h 17"/>
                  <a:gd name="T32" fmla="*/ 2 w 16"/>
                  <a:gd name="T33" fmla="*/ 3 h 17"/>
                  <a:gd name="T34" fmla="*/ 2 w 16"/>
                  <a:gd name="T35" fmla="*/ 2 h 17"/>
                  <a:gd name="T36" fmla="*/ 3 w 16"/>
                  <a:gd name="T37" fmla="*/ 2 h 17"/>
                  <a:gd name="T38" fmla="*/ 4 w 16"/>
                  <a:gd name="T39" fmla="*/ 1 h 17"/>
                  <a:gd name="T40" fmla="*/ 4 w 16"/>
                  <a:gd name="T41" fmla="*/ 1 h 17"/>
                  <a:gd name="T42" fmla="*/ 5 w 16"/>
                  <a:gd name="T43" fmla="*/ 1 h 17"/>
                  <a:gd name="T44" fmla="*/ 6 w 16"/>
                  <a:gd name="T45" fmla="*/ 0 h 17"/>
                  <a:gd name="T46" fmla="*/ 6 w 16"/>
                  <a:gd name="T47" fmla="*/ 1 h 17"/>
                  <a:gd name="T48" fmla="*/ 7 w 16"/>
                  <a:gd name="T49" fmla="*/ 1 h 17"/>
                  <a:gd name="T50" fmla="*/ 8 w 16"/>
                  <a:gd name="T51" fmla="*/ 2 h 17"/>
                  <a:gd name="T52" fmla="*/ 10 w 16"/>
                  <a:gd name="T53" fmla="*/ 2 h 17"/>
                  <a:gd name="T54" fmla="*/ 12 w 16"/>
                  <a:gd name="T55" fmla="*/ 2 h 17"/>
                  <a:gd name="T56" fmla="*/ 13 w 16"/>
                  <a:gd name="T57" fmla="*/ 2 h 17"/>
                  <a:gd name="T58" fmla="*/ 13 w 16"/>
                  <a:gd name="T59" fmla="*/ 2 h 17"/>
                  <a:gd name="T60" fmla="*/ 14 w 16"/>
                  <a:gd name="T61" fmla="*/ 1 h 17"/>
                  <a:gd name="T62" fmla="*/ 14 w 16"/>
                  <a:gd name="T63" fmla="*/ 1 h 17"/>
                  <a:gd name="T64" fmla="*/ 16 w 16"/>
                  <a:gd name="T65" fmla="*/ 1 h 17"/>
                  <a:gd name="T66" fmla="*/ 15 w 16"/>
                  <a:gd name="T67" fmla="*/ 2 h 17"/>
                  <a:gd name="T68" fmla="*/ 15 w 16"/>
                  <a:gd name="T69" fmla="*/ 3 h 17"/>
                  <a:gd name="T70" fmla="*/ 15 w 16"/>
                  <a:gd name="T71" fmla="*/ 5 h 17"/>
                  <a:gd name="T72" fmla="*/ 14 w 16"/>
                  <a:gd name="T73" fmla="*/ 5 h 17"/>
                  <a:gd name="T74" fmla="*/ 13 w 16"/>
                  <a:gd name="T75" fmla="*/ 4 h 17"/>
                  <a:gd name="T76" fmla="*/ 11 w 16"/>
                  <a:gd name="T77" fmla="*/ 4 h 17"/>
                  <a:gd name="T78" fmla="*/ 9 w 16"/>
                  <a:gd name="T79" fmla="*/ 4 h 17"/>
                  <a:gd name="T80" fmla="*/ 8 w 16"/>
                  <a:gd name="T81" fmla="*/ 4 h 17"/>
                  <a:gd name="T82" fmla="*/ 6 w 16"/>
                  <a:gd name="T83" fmla="*/ 4 h 17"/>
                  <a:gd name="T84" fmla="*/ 5 w 16"/>
                  <a:gd name="T85" fmla="*/ 4 h 17"/>
                  <a:gd name="T86" fmla="*/ 4 w 16"/>
                  <a:gd name="T87" fmla="*/ 5 h 17"/>
                  <a:gd name="T88" fmla="*/ 4 w 16"/>
                  <a:gd name="T89" fmla="*/ 6 h 17"/>
                  <a:gd name="T90" fmla="*/ 3 w 16"/>
                  <a:gd name="T91" fmla="*/ 7 h 17"/>
                  <a:gd name="T92" fmla="*/ 3 w 16"/>
                  <a:gd name="T93" fmla="*/ 8 h 17"/>
                  <a:gd name="T94" fmla="*/ 2 w 16"/>
                  <a:gd name="T95" fmla="*/ 8 h 17"/>
                  <a:gd name="T96" fmla="*/ 2 w 16"/>
                  <a:gd name="T97" fmla="*/ 9 h 17"/>
                  <a:gd name="T98" fmla="*/ 1 w 16"/>
                  <a:gd name="T99" fmla="*/ 9 h 17"/>
                  <a:gd name="T100" fmla="*/ 1 w 16"/>
                  <a:gd name="T101" fmla="*/ 11 h 17"/>
                  <a:gd name="T102" fmla="*/ 1 w 16"/>
                  <a:gd name="T103" fmla="*/ 13 h 17"/>
                  <a:gd name="T104" fmla="*/ 1 w 16"/>
                  <a:gd name="T105" fmla="*/ 14 h 17"/>
                  <a:gd name="T106" fmla="*/ 1 w 16"/>
                  <a:gd name="T107" fmla="*/ 15 h 17"/>
                  <a:gd name="T108" fmla="*/ 1 w 16"/>
                  <a:gd name="T109" fmla="*/ 16 h 17"/>
                  <a:gd name="T110" fmla="*/ 1 w 16"/>
                  <a:gd name="T111" fmla="*/ 16 h 17"/>
                  <a:gd name="T112" fmla="*/ 1 w 16"/>
                  <a:gd name="T113" fmla="*/ 17 h 1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6" h="17">
                    <a:moveTo>
                      <a:pt x="1" y="17"/>
                    </a:move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6" y="1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4"/>
                    </a:lnTo>
                    <a:lnTo>
                      <a:pt x="11" y="4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79" name="Freeform 667">
                <a:extLst>
                  <a:ext uri="{FF2B5EF4-FFF2-40B4-BE49-F238E27FC236}">
                    <a16:creationId xmlns:a16="http://schemas.microsoft.com/office/drawing/2014/main" id="{6EF228F4-9A1E-4563-B4E0-FB54C19F42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" y="1979"/>
                <a:ext cx="6" cy="5"/>
              </a:xfrm>
              <a:custGeom>
                <a:avLst/>
                <a:gdLst>
                  <a:gd name="T0" fmla="*/ 0 w 6"/>
                  <a:gd name="T1" fmla="*/ 3 h 5"/>
                  <a:gd name="T2" fmla="*/ 0 w 6"/>
                  <a:gd name="T3" fmla="*/ 2 h 5"/>
                  <a:gd name="T4" fmla="*/ 1 w 6"/>
                  <a:gd name="T5" fmla="*/ 2 h 5"/>
                  <a:gd name="T6" fmla="*/ 2 w 6"/>
                  <a:gd name="T7" fmla="*/ 1 h 5"/>
                  <a:gd name="T8" fmla="*/ 2 w 6"/>
                  <a:gd name="T9" fmla="*/ 1 h 5"/>
                  <a:gd name="T10" fmla="*/ 3 w 6"/>
                  <a:gd name="T11" fmla="*/ 0 h 5"/>
                  <a:gd name="T12" fmla="*/ 5 w 6"/>
                  <a:gd name="T13" fmla="*/ 1 h 5"/>
                  <a:gd name="T14" fmla="*/ 6 w 6"/>
                  <a:gd name="T15" fmla="*/ 1 h 5"/>
                  <a:gd name="T16" fmla="*/ 6 w 6"/>
                  <a:gd name="T17" fmla="*/ 1 h 5"/>
                  <a:gd name="T18" fmla="*/ 6 w 6"/>
                  <a:gd name="T19" fmla="*/ 2 h 5"/>
                  <a:gd name="T20" fmla="*/ 5 w 6"/>
                  <a:gd name="T21" fmla="*/ 2 h 5"/>
                  <a:gd name="T22" fmla="*/ 5 w 6"/>
                  <a:gd name="T23" fmla="*/ 2 h 5"/>
                  <a:gd name="T24" fmla="*/ 4 w 6"/>
                  <a:gd name="T25" fmla="*/ 3 h 5"/>
                  <a:gd name="T26" fmla="*/ 4 w 6"/>
                  <a:gd name="T27" fmla="*/ 3 h 5"/>
                  <a:gd name="T28" fmla="*/ 3 w 6"/>
                  <a:gd name="T29" fmla="*/ 3 h 5"/>
                  <a:gd name="T30" fmla="*/ 3 w 6"/>
                  <a:gd name="T31" fmla="*/ 3 h 5"/>
                  <a:gd name="T32" fmla="*/ 2 w 6"/>
                  <a:gd name="T33" fmla="*/ 3 h 5"/>
                  <a:gd name="T34" fmla="*/ 2 w 6"/>
                  <a:gd name="T35" fmla="*/ 3 h 5"/>
                  <a:gd name="T36" fmla="*/ 1 w 6"/>
                  <a:gd name="T37" fmla="*/ 3 h 5"/>
                  <a:gd name="T38" fmla="*/ 2 w 6"/>
                  <a:gd name="T39" fmla="*/ 3 h 5"/>
                  <a:gd name="T40" fmla="*/ 2 w 6"/>
                  <a:gd name="T41" fmla="*/ 4 h 5"/>
                  <a:gd name="T42" fmla="*/ 3 w 6"/>
                  <a:gd name="T43" fmla="*/ 4 h 5"/>
                  <a:gd name="T44" fmla="*/ 3 w 6"/>
                  <a:gd name="T45" fmla="*/ 4 h 5"/>
                  <a:gd name="T46" fmla="*/ 4 w 6"/>
                  <a:gd name="T47" fmla="*/ 4 h 5"/>
                  <a:gd name="T48" fmla="*/ 5 w 6"/>
                  <a:gd name="T49" fmla="*/ 4 h 5"/>
                  <a:gd name="T50" fmla="*/ 5 w 6"/>
                  <a:gd name="T51" fmla="*/ 4 h 5"/>
                  <a:gd name="T52" fmla="*/ 4 w 6"/>
                  <a:gd name="T53" fmla="*/ 5 h 5"/>
                  <a:gd name="T54" fmla="*/ 3 w 6"/>
                  <a:gd name="T55" fmla="*/ 5 h 5"/>
                  <a:gd name="T56" fmla="*/ 2 w 6"/>
                  <a:gd name="T57" fmla="*/ 5 h 5"/>
                  <a:gd name="T58" fmla="*/ 2 w 6"/>
                  <a:gd name="T59" fmla="*/ 5 h 5"/>
                  <a:gd name="T60" fmla="*/ 1 w 6"/>
                  <a:gd name="T61" fmla="*/ 4 h 5"/>
                  <a:gd name="T62" fmla="*/ 1 w 6"/>
                  <a:gd name="T63" fmla="*/ 4 h 5"/>
                  <a:gd name="T64" fmla="*/ 0 w 6"/>
                  <a:gd name="T65" fmla="*/ 3 h 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" h="5">
                    <a:moveTo>
                      <a:pt x="0" y="3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0" name="Freeform 668">
                <a:extLst>
                  <a:ext uri="{FF2B5EF4-FFF2-40B4-BE49-F238E27FC236}">
                    <a16:creationId xmlns:a16="http://schemas.microsoft.com/office/drawing/2014/main" id="{7FDDFEF8-D1D0-4E2B-812F-0BAED8FC7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" y="1977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1 w 2"/>
                  <a:gd name="T3" fmla="*/ 1 h 3"/>
                  <a:gd name="T4" fmla="*/ 1 w 2"/>
                  <a:gd name="T5" fmla="*/ 1 h 3"/>
                  <a:gd name="T6" fmla="*/ 2 w 2"/>
                  <a:gd name="T7" fmla="*/ 2 h 3"/>
                  <a:gd name="T8" fmla="*/ 2 w 2"/>
                  <a:gd name="T9" fmla="*/ 2 h 3"/>
                  <a:gd name="T10" fmla="*/ 2 w 2"/>
                  <a:gd name="T11" fmla="*/ 3 h 3"/>
                  <a:gd name="T12" fmla="*/ 2 w 2"/>
                  <a:gd name="T13" fmla="*/ 3 h 3"/>
                  <a:gd name="T14" fmla="*/ 1 w 2"/>
                  <a:gd name="T15" fmla="*/ 3 h 3"/>
                  <a:gd name="T16" fmla="*/ 1 w 2"/>
                  <a:gd name="T17" fmla="*/ 3 h 3"/>
                  <a:gd name="T18" fmla="*/ 1 w 2"/>
                  <a:gd name="T19" fmla="*/ 2 h 3"/>
                  <a:gd name="T20" fmla="*/ 1 w 2"/>
                  <a:gd name="T21" fmla="*/ 1 h 3"/>
                  <a:gd name="T22" fmla="*/ 0 w 2"/>
                  <a:gd name="T23" fmla="*/ 1 h 3"/>
                  <a:gd name="T24" fmla="*/ 0 w 2"/>
                  <a:gd name="T25" fmla="*/ 0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1" name="Freeform 669">
                <a:extLst>
                  <a:ext uri="{FF2B5EF4-FFF2-40B4-BE49-F238E27FC236}">
                    <a16:creationId xmlns:a16="http://schemas.microsoft.com/office/drawing/2014/main" id="{CF16CD81-E1F4-4906-9F0C-33870E97A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" y="1979"/>
                <a:ext cx="11" cy="18"/>
              </a:xfrm>
              <a:custGeom>
                <a:avLst/>
                <a:gdLst>
                  <a:gd name="T0" fmla="*/ 3 w 11"/>
                  <a:gd name="T1" fmla="*/ 0 h 18"/>
                  <a:gd name="T2" fmla="*/ 3 w 11"/>
                  <a:gd name="T3" fmla="*/ 1 h 18"/>
                  <a:gd name="T4" fmla="*/ 3 w 11"/>
                  <a:gd name="T5" fmla="*/ 2 h 18"/>
                  <a:gd name="T6" fmla="*/ 3 w 11"/>
                  <a:gd name="T7" fmla="*/ 2 h 18"/>
                  <a:gd name="T8" fmla="*/ 4 w 11"/>
                  <a:gd name="T9" fmla="*/ 3 h 18"/>
                  <a:gd name="T10" fmla="*/ 4 w 11"/>
                  <a:gd name="T11" fmla="*/ 4 h 18"/>
                  <a:gd name="T12" fmla="*/ 4 w 11"/>
                  <a:gd name="T13" fmla="*/ 5 h 18"/>
                  <a:gd name="T14" fmla="*/ 3 w 11"/>
                  <a:gd name="T15" fmla="*/ 6 h 18"/>
                  <a:gd name="T16" fmla="*/ 3 w 11"/>
                  <a:gd name="T17" fmla="*/ 6 h 18"/>
                  <a:gd name="T18" fmla="*/ 3 w 11"/>
                  <a:gd name="T19" fmla="*/ 7 h 18"/>
                  <a:gd name="T20" fmla="*/ 3 w 11"/>
                  <a:gd name="T21" fmla="*/ 8 h 18"/>
                  <a:gd name="T22" fmla="*/ 3 w 11"/>
                  <a:gd name="T23" fmla="*/ 9 h 18"/>
                  <a:gd name="T24" fmla="*/ 4 w 11"/>
                  <a:gd name="T25" fmla="*/ 9 h 18"/>
                  <a:gd name="T26" fmla="*/ 4 w 11"/>
                  <a:gd name="T27" fmla="*/ 10 h 18"/>
                  <a:gd name="T28" fmla="*/ 4 w 11"/>
                  <a:gd name="T29" fmla="*/ 10 h 18"/>
                  <a:gd name="T30" fmla="*/ 3 w 11"/>
                  <a:gd name="T31" fmla="*/ 11 h 18"/>
                  <a:gd name="T32" fmla="*/ 3 w 11"/>
                  <a:gd name="T33" fmla="*/ 11 h 18"/>
                  <a:gd name="T34" fmla="*/ 2 w 11"/>
                  <a:gd name="T35" fmla="*/ 11 h 18"/>
                  <a:gd name="T36" fmla="*/ 1 w 11"/>
                  <a:gd name="T37" fmla="*/ 12 h 18"/>
                  <a:gd name="T38" fmla="*/ 1 w 11"/>
                  <a:gd name="T39" fmla="*/ 13 h 18"/>
                  <a:gd name="T40" fmla="*/ 1 w 11"/>
                  <a:gd name="T41" fmla="*/ 14 h 18"/>
                  <a:gd name="T42" fmla="*/ 1 w 11"/>
                  <a:gd name="T43" fmla="*/ 14 h 18"/>
                  <a:gd name="T44" fmla="*/ 1 w 11"/>
                  <a:gd name="T45" fmla="*/ 14 h 18"/>
                  <a:gd name="T46" fmla="*/ 0 w 11"/>
                  <a:gd name="T47" fmla="*/ 13 h 18"/>
                  <a:gd name="T48" fmla="*/ 1 w 11"/>
                  <a:gd name="T49" fmla="*/ 14 h 18"/>
                  <a:gd name="T50" fmla="*/ 2 w 11"/>
                  <a:gd name="T51" fmla="*/ 15 h 18"/>
                  <a:gd name="T52" fmla="*/ 3 w 11"/>
                  <a:gd name="T53" fmla="*/ 16 h 18"/>
                  <a:gd name="T54" fmla="*/ 3 w 11"/>
                  <a:gd name="T55" fmla="*/ 15 h 18"/>
                  <a:gd name="T56" fmla="*/ 3 w 11"/>
                  <a:gd name="T57" fmla="*/ 16 h 18"/>
                  <a:gd name="T58" fmla="*/ 4 w 11"/>
                  <a:gd name="T59" fmla="*/ 17 h 18"/>
                  <a:gd name="T60" fmla="*/ 5 w 11"/>
                  <a:gd name="T61" fmla="*/ 17 h 18"/>
                  <a:gd name="T62" fmla="*/ 6 w 11"/>
                  <a:gd name="T63" fmla="*/ 17 h 18"/>
                  <a:gd name="T64" fmla="*/ 6 w 11"/>
                  <a:gd name="T65" fmla="*/ 17 h 18"/>
                  <a:gd name="T66" fmla="*/ 7 w 11"/>
                  <a:gd name="T67" fmla="*/ 18 h 18"/>
                  <a:gd name="T68" fmla="*/ 9 w 11"/>
                  <a:gd name="T69" fmla="*/ 17 h 18"/>
                  <a:gd name="T70" fmla="*/ 9 w 11"/>
                  <a:gd name="T71" fmla="*/ 18 h 18"/>
                  <a:gd name="T72" fmla="*/ 10 w 11"/>
                  <a:gd name="T73" fmla="*/ 18 h 18"/>
                  <a:gd name="T74" fmla="*/ 11 w 11"/>
                  <a:gd name="T75" fmla="*/ 18 h 18"/>
                  <a:gd name="T76" fmla="*/ 11 w 11"/>
                  <a:gd name="T77" fmla="*/ 18 h 18"/>
                  <a:gd name="T78" fmla="*/ 11 w 11"/>
                  <a:gd name="T79" fmla="*/ 17 h 18"/>
                  <a:gd name="T80" fmla="*/ 11 w 11"/>
                  <a:gd name="T81" fmla="*/ 16 h 18"/>
                  <a:gd name="T82" fmla="*/ 10 w 11"/>
                  <a:gd name="T83" fmla="*/ 15 h 18"/>
                  <a:gd name="T84" fmla="*/ 9 w 11"/>
                  <a:gd name="T85" fmla="*/ 14 h 18"/>
                  <a:gd name="T86" fmla="*/ 9 w 11"/>
                  <a:gd name="T87" fmla="*/ 13 h 18"/>
                  <a:gd name="T88" fmla="*/ 8 w 11"/>
                  <a:gd name="T89" fmla="*/ 12 h 18"/>
                  <a:gd name="T90" fmla="*/ 8 w 11"/>
                  <a:gd name="T91" fmla="*/ 11 h 18"/>
                  <a:gd name="T92" fmla="*/ 7 w 11"/>
                  <a:gd name="T93" fmla="*/ 10 h 18"/>
                  <a:gd name="T94" fmla="*/ 7 w 11"/>
                  <a:gd name="T95" fmla="*/ 10 h 18"/>
                  <a:gd name="T96" fmla="*/ 6 w 11"/>
                  <a:gd name="T97" fmla="*/ 9 h 18"/>
                  <a:gd name="T98" fmla="*/ 6 w 11"/>
                  <a:gd name="T99" fmla="*/ 8 h 18"/>
                  <a:gd name="T100" fmla="*/ 6 w 11"/>
                  <a:gd name="T101" fmla="*/ 8 h 18"/>
                  <a:gd name="T102" fmla="*/ 5 w 11"/>
                  <a:gd name="T103" fmla="*/ 7 h 18"/>
                  <a:gd name="T104" fmla="*/ 5 w 11"/>
                  <a:gd name="T105" fmla="*/ 6 h 18"/>
                  <a:gd name="T106" fmla="*/ 5 w 11"/>
                  <a:gd name="T107" fmla="*/ 5 h 18"/>
                  <a:gd name="T108" fmla="*/ 5 w 11"/>
                  <a:gd name="T109" fmla="*/ 5 h 18"/>
                  <a:gd name="T110" fmla="*/ 5 w 11"/>
                  <a:gd name="T111" fmla="*/ 4 h 18"/>
                  <a:gd name="T112" fmla="*/ 4 w 11"/>
                  <a:gd name="T113" fmla="*/ 3 h 18"/>
                  <a:gd name="T114" fmla="*/ 4 w 11"/>
                  <a:gd name="T115" fmla="*/ 3 h 18"/>
                  <a:gd name="T116" fmla="*/ 4 w 11"/>
                  <a:gd name="T117" fmla="*/ 2 h 18"/>
                  <a:gd name="T118" fmla="*/ 3 w 11"/>
                  <a:gd name="T119" fmla="*/ 1 h 18"/>
                  <a:gd name="T120" fmla="*/ 3 w 11"/>
                  <a:gd name="T121" fmla="*/ 0 h 1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" h="18">
                    <a:moveTo>
                      <a:pt x="3" y="0"/>
                    </a:moveTo>
                    <a:lnTo>
                      <a:pt x="3" y="1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6"/>
                    </a:lnTo>
                    <a:lnTo>
                      <a:pt x="4" y="17"/>
                    </a:lnTo>
                    <a:lnTo>
                      <a:pt x="5" y="17"/>
                    </a:lnTo>
                    <a:lnTo>
                      <a:pt x="6" y="17"/>
                    </a:lnTo>
                    <a:lnTo>
                      <a:pt x="7" y="18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11" y="16"/>
                    </a:lnTo>
                    <a:lnTo>
                      <a:pt x="10" y="15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2" name="Freeform 670">
                <a:extLst>
                  <a:ext uri="{FF2B5EF4-FFF2-40B4-BE49-F238E27FC236}">
                    <a16:creationId xmlns:a16="http://schemas.microsoft.com/office/drawing/2014/main" id="{A6221E60-AD72-458B-9ADF-13CB224E18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" y="1991"/>
                <a:ext cx="4" cy="2"/>
              </a:xfrm>
              <a:custGeom>
                <a:avLst/>
                <a:gdLst>
                  <a:gd name="T0" fmla="*/ 0 w 4"/>
                  <a:gd name="T1" fmla="*/ 1 h 2"/>
                  <a:gd name="T2" fmla="*/ 1 w 4"/>
                  <a:gd name="T3" fmla="*/ 1 h 2"/>
                  <a:gd name="T4" fmla="*/ 1 w 4"/>
                  <a:gd name="T5" fmla="*/ 0 h 2"/>
                  <a:gd name="T6" fmla="*/ 2 w 4"/>
                  <a:gd name="T7" fmla="*/ 0 h 2"/>
                  <a:gd name="T8" fmla="*/ 2 w 4"/>
                  <a:gd name="T9" fmla="*/ 0 h 2"/>
                  <a:gd name="T10" fmla="*/ 3 w 4"/>
                  <a:gd name="T11" fmla="*/ 0 h 2"/>
                  <a:gd name="T12" fmla="*/ 4 w 4"/>
                  <a:gd name="T13" fmla="*/ 1 h 2"/>
                  <a:gd name="T14" fmla="*/ 3 w 4"/>
                  <a:gd name="T15" fmla="*/ 1 h 2"/>
                  <a:gd name="T16" fmla="*/ 3 w 4"/>
                  <a:gd name="T17" fmla="*/ 1 h 2"/>
                  <a:gd name="T18" fmla="*/ 3 w 4"/>
                  <a:gd name="T19" fmla="*/ 1 h 2"/>
                  <a:gd name="T20" fmla="*/ 2 w 4"/>
                  <a:gd name="T21" fmla="*/ 1 h 2"/>
                  <a:gd name="T22" fmla="*/ 2 w 4"/>
                  <a:gd name="T23" fmla="*/ 2 h 2"/>
                  <a:gd name="T24" fmla="*/ 1 w 4"/>
                  <a:gd name="T25" fmla="*/ 2 h 2"/>
                  <a:gd name="T26" fmla="*/ 0 w 4"/>
                  <a:gd name="T27" fmla="*/ 1 h 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3" name="Freeform 671">
                <a:extLst>
                  <a:ext uri="{FF2B5EF4-FFF2-40B4-BE49-F238E27FC236}">
                    <a16:creationId xmlns:a16="http://schemas.microsoft.com/office/drawing/2014/main" id="{1BA946A9-261B-47FB-A6BF-A3411ED3D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" y="1991"/>
                <a:ext cx="4" cy="2"/>
              </a:xfrm>
              <a:custGeom>
                <a:avLst/>
                <a:gdLst>
                  <a:gd name="T0" fmla="*/ 0 w 4"/>
                  <a:gd name="T1" fmla="*/ 1 h 2"/>
                  <a:gd name="T2" fmla="*/ 1 w 4"/>
                  <a:gd name="T3" fmla="*/ 2 h 2"/>
                  <a:gd name="T4" fmla="*/ 1 w 4"/>
                  <a:gd name="T5" fmla="*/ 2 h 2"/>
                  <a:gd name="T6" fmla="*/ 2 w 4"/>
                  <a:gd name="T7" fmla="*/ 2 h 2"/>
                  <a:gd name="T8" fmla="*/ 2 w 4"/>
                  <a:gd name="T9" fmla="*/ 2 h 2"/>
                  <a:gd name="T10" fmla="*/ 3 w 4"/>
                  <a:gd name="T11" fmla="*/ 1 h 2"/>
                  <a:gd name="T12" fmla="*/ 3 w 4"/>
                  <a:gd name="T13" fmla="*/ 1 h 2"/>
                  <a:gd name="T14" fmla="*/ 4 w 4"/>
                  <a:gd name="T15" fmla="*/ 0 h 2"/>
                  <a:gd name="T16" fmla="*/ 3 w 4"/>
                  <a:gd name="T17" fmla="*/ 1 h 2"/>
                  <a:gd name="T18" fmla="*/ 3 w 4"/>
                  <a:gd name="T19" fmla="*/ 2 h 2"/>
                  <a:gd name="T20" fmla="*/ 3 w 4"/>
                  <a:gd name="T21" fmla="*/ 2 h 2"/>
                  <a:gd name="T22" fmla="*/ 2 w 4"/>
                  <a:gd name="T23" fmla="*/ 2 h 2"/>
                  <a:gd name="T24" fmla="*/ 2 w 4"/>
                  <a:gd name="T25" fmla="*/ 2 h 2"/>
                  <a:gd name="T26" fmla="*/ 1 w 4"/>
                  <a:gd name="T27" fmla="*/ 2 h 2"/>
                  <a:gd name="T28" fmla="*/ 1 w 4"/>
                  <a:gd name="T29" fmla="*/ 2 h 2"/>
                  <a:gd name="T30" fmla="*/ 0 w 4"/>
                  <a:gd name="T31" fmla="*/ 1 h 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4" name="Freeform 672">
                <a:extLst>
                  <a:ext uri="{FF2B5EF4-FFF2-40B4-BE49-F238E27FC236}">
                    <a16:creationId xmlns:a16="http://schemas.microsoft.com/office/drawing/2014/main" id="{13061ABA-6040-4898-8936-034496D98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7" y="1991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1 h 2"/>
                  <a:gd name="T14" fmla="*/ 1 w 2"/>
                  <a:gd name="T15" fmla="*/ 2 h 2"/>
                  <a:gd name="T16" fmla="*/ 0 w 2"/>
                  <a:gd name="T17" fmla="*/ 1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5" name="Freeform 673">
                <a:extLst>
                  <a:ext uri="{FF2B5EF4-FFF2-40B4-BE49-F238E27FC236}">
                    <a16:creationId xmlns:a16="http://schemas.microsoft.com/office/drawing/2014/main" id="{1B21FA84-A2A4-44E8-846B-373A8178D1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6" y="198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1 h 2"/>
                  <a:gd name="T4" fmla="*/ 1 w 2"/>
                  <a:gd name="T5" fmla="*/ 1 h 2"/>
                  <a:gd name="T6" fmla="*/ 1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2 w 2"/>
                  <a:gd name="T13" fmla="*/ 1 h 2"/>
                  <a:gd name="T14" fmla="*/ 2 w 2"/>
                  <a:gd name="T15" fmla="*/ 0 h 2"/>
                  <a:gd name="T16" fmla="*/ 1 w 2"/>
                  <a:gd name="T17" fmla="*/ 0 h 2"/>
                  <a:gd name="T18" fmla="*/ 0 w 2"/>
                  <a:gd name="T19" fmla="*/ 0 h 2"/>
                  <a:gd name="T20" fmla="*/ 0 w 2"/>
                  <a:gd name="T21" fmla="*/ 0 h 2"/>
                  <a:gd name="T22" fmla="*/ 0 w 2"/>
                  <a:gd name="T23" fmla="*/ 1 h 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6" name="Freeform 674">
                <a:extLst>
                  <a:ext uri="{FF2B5EF4-FFF2-40B4-BE49-F238E27FC236}">
                    <a16:creationId xmlns:a16="http://schemas.microsoft.com/office/drawing/2014/main" id="{2466DF22-EFD4-4D16-A6B4-68E784DAD2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" y="1948"/>
                <a:ext cx="46" cy="49"/>
              </a:xfrm>
              <a:custGeom>
                <a:avLst/>
                <a:gdLst>
                  <a:gd name="T0" fmla="*/ 0 w 46"/>
                  <a:gd name="T1" fmla="*/ 22 h 49"/>
                  <a:gd name="T2" fmla="*/ 0 w 46"/>
                  <a:gd name="T3" fmla="*/ 17 h 49"/>
                  <a:gd name="T4" fmla="*/ 2 w 46"/>
                  <a:gd name="T5" fmla="*/ 12 h 49"/>
                  <a:gd name="T6" fmla="*/ 6 w 46"/>
                  <a:gd name="T7" fmla="*/ 7 h 49"/>
                  <a:gd name="T8" fmla="*/ 11 w 46"/>
                  <a:gd name="T9" fmla="*/ 4 h 49"/>
                  <a:gd name="T10" fmla="*/ 17 w 46"/>
                  <a:gd name="T11" fmla="*/ 1 h 49"/>
                  <a:gd name="T12" fmla="*/ 21 w 46"/>
                  <a:gd name="T13" fmla="*/ 0 h 49"/>
                  <a:gd name="T14" fmla="*/ 26 w 46"/>
                  <a:gd name="T15" fmla="*/ 0 h 49"/>
                  <a:gd name="T16" fmla="*/ 30 w 46"/>
                  <a:gd name="T17" fmla="*/ 1 h 49"/>
                  <a:gd name="T18" fmla="*/ 34 w 46"/>
                  <a:gd name="T19" fmla="*/ 3 h 49"/>
                  <a:gd name="T20" fmla="*/ 38 w 46"/>
                  <a:gd name="T21" fmla="*/ 7 h 49"/>
                  <a:gd name="T22" fmla="*/ 40 w 46"/>
                  <a:gd name="T23" fmla="*/ 11 h 49"/>
                  <a:gd name="T24" fmla="*/ 42 w 46"/>
                  <a:gd name="T25" fmla="*/ 17 h 49"/>
                  <a:gd name="T26" fmla="*/ 43 w 46"/>
                  <a:gd name="T27" fmla="*/ 22 h 49"/>
                  <a:gd name="T28" fmla="*/ 44 w 46"/>
                  <a:gd name="T29" fmla="*/ 27 h 49"/>
                  <a:gd name="T30" fmla="*/ 44 w 46"/>
                  <a:gd name="T31" fmla="*/ 31 h 49"/>
                  <a:gd name="T32" fmla="*/ 45 w 46"/>
                  <a:gd name="T33" fmla="*/ 37 h 49"/>
                  <a:gd name="T34" fmla="*/ 45 w 46"/>
                  <a:gd name="T35" fmla="*/ 41 h 49"/>
                  <a:gd name="T36" fmla="*/ 44 w 46"/>
                  <a:gd name="T37" fmla="*/ 45 h 49"/>
                  <a:gd name="T38" fmla="*/ 42 w 46"/>
                  <a:gd name="T39" fmla="*/ 48 h 49"/>
                  <a:gd name="T40" fmla="*/ 41 w 46"/>
                  <a:gd name="T41" fmla="*/ 47 h 49"/>
                  <a:gd name="T42" fmla="*/ 41 w 46"/>
                  <a:gd name="T43" fmla="*/ 43 h 49"/>
                  <a:gd name="T44" fmla="*/ 42 w 46"/>
                  <a:gd name="T45" fmla="*/ 40 h 49"/>
                  <a:gd name="T46" fmla="*/ 43 w 46"/>
                  <a:gd name="T47" fmla="*/ 36 h 49"/>
                  <a:gd name="T48" fmla="*/ 43 w 46"/>
                  <a:gd name="T49" fmla="*/ 32 h 49"/>
                  <a:gd name="T50" fmla="*/ 42 w 46"/>
                  <a:gd name="T51" fmla="*/ 29 h 49"/>
                  <a:gd name="T52" fmla="*/ 40 w 46"/>
                  <a:gd name="T53" fmla="*/ 29 h 49"/>
                  <a:gd name="T54" fmla="*/ 38 w 46"/>
                  <a:gd name="T55" fmla="*/ 31 h 49"/>
                  <a:gd name="T56" fmla="*/ 36 w 46"/>
                  <a:gd name="T57" fmla="*/ 33 h 49"/>
                  <a:gd name="T58" fmla="*/ 34 w 46"/>
                  <a:gd name="T59" fmla="*/ 29 h 49"/>
                  <a:gd name="T60" fmla="*/ 32 w 46"/>
                  <a:gd name="T61" fmla="*/ 25 h 49"/>
                  <a:gd name="T62" fmla="*/ 30 w 46"/>
                  <a:gd name="T63" fmla="*/ 21 h 49"/>
                  <a:gd name="T64" fmla="*/ 29 w 46"/>
                  <a:gd name="T65" fmla="*/ 17 h 49"/>
                  <a:gd name="T66" fmla="*/ 27 w 46"/>
                  <a:gd name="T67" fmla="*/ 13 h 49"/>
                  <a:gd name="T68" fmla="*/ 23 w 46"/>
                  <a:gd name="T69" fmla="*/ 12 h 49"/>
                  <a:gd name="T70" fmla="*/ 20 w 46"/>
                  <a:gd name="T71" fmla="*/ 13 h 49"/>
                  <a:gd name="T72" fmla="*/ 17 w 46"/>
                  <a:gd name="T73" fmla="*/ 12 h 49"/>
                  <a:gd name="T74" fmla="*/ 14 w 46"/>
                  <a:gd name="T75" fmla="*/ 14 h 49"/>
                  <a:gd name="T76" fmla="*/ 11 w 46"/>
                  <a:gd name="T77" fmla="*/ 13 h 49"/>
                  <a:gd name="T78" fmla="*/ 8 w 46"/>
                  <a:gd name="T79" fmla="*/ 13 h 49"/>
                  <a:gd name="T80" fmla="*/ 6 w 46"/>
                  <a:gd name="T81" fmla="*/ 13 h 49"/>
                  <a:gd name="T82" fmla="*/ 4 w 46"/>
                  <a:gd name="T83" fmla="*/ 15 h 49"/>
                  <a:gd name="T84" fmla="*/ 3 w 46"/>
                  <a:gd name="T85" fmla="*/ 18 h 49"/>
                  <a:gd name="T86" fmla="*/ 2 w 46"/>
                  <a:gd name="T87" fmla="*/ 21 h 49"/>
                  <a:gd name="T88" fmla="*/ 2 w 46"/>
                  <a:gd name="T89" fmla="*/ 26 h 4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6" h="49">
                    <a:moveTo>
                      <a:pt x="1" y="27"/>
                    </a:moveTo>
                    <a:lnTo>
                      <a:pt x="1" y="25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4" y="9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9" y="5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5" y="2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0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3" y="3"/>
                    </a:lnTo>
                    <a:lnTo>
                      <a:pt x="34" y="3"/>
                    </a:lnTo>
                    <a:lnTo>
                      <a:pt x="36" y="5"/>
                    </a:lnTo>
                    <a:lnTo>
                      <a:pt x="37" y="6"/>
                    </a:lnTo>
                    <a:lnTo>
                      <a:pt x="38" y="7"/>
                    </a:lnTo>
                    <a:lnTo>
                      <a:pt x="39" y="8"/>
                    </a:lnTo>
                    <a:lnTo>
                      <a:pt x="39" y="9"/>
                    </a:lnTo>
                    <a:lnTo>
                      <a:pt x="40" y="11"/>
                    </a:lnTo>
                    <a:lnTo>
                      <a:pt x="41" y="14"/>
                    </a:lnTo>
                    <a:lnTo>
                      <a:pt x="42" y="16"/>
                    </a:lnTo>
                    <a:lnTo>
                      <a:pt x="42" y="17"/>
                    </a:lnTo>
                    <a:lnTo>
                      <a:pt x="43" y="19"/>
                    </a:lnTo>
                    <a:lnTo>
                      <a:pt x="43" y="20"/>
                    </a:lnTo>
                    <a:lnTo>
                      <a:pt x="43" y="22"/>
                    </a:lnTo>
                    <a:lnTo>
                      <a:pt x="43" y="24"/>
                    </a:lnTo>
                    <a:lnTo>
                      <a:pt x="43" y="25"/>
                    </a:lnTo>
                    <a:lnTo>
                      <a:pt x="44" y="27"/>
                    </a:lnTo>
                    <a:lnTo>
                      <a:pt x="44" y="28"/>
                    </a:lnTo>
                    <a:lnTo>
                      <a:pt x="44" y="29"/>
                    </a:lnTo>
                    <a:lnTo>
                      <a:pt x="44" y="31"/>
                    </a:lnTo>
                    <a:lnTo>
                      <a:pt x="45" y="33"/>
                    </a:lnTo>
                    <a:lnTo>
                      <a:pt x="45" y="35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5" y="40"/>
                    </a:lnTo>
                    <a:lnTo>
                      <a:pt x="45" y="41"/>
                    </a:lnTo>
                    <a:lnTo>
                      <a:pt x="45" y="42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3" y="46"/>
                    </a:lnTo>
                    <a:lnTo>
                      <a:pt x="42" y="47"/>
                    </a:lnTo>
                    <a:lnTo>
                      <a:pt x="42" y="48"/>
                    </a:lnTo>
                    <a:lnTo>
                      <a:pt x="42" y="49"/>
                    </a:lnTo>
                    <a:lnTo>
                      <a:pt x="41" y="48"/>
                    </a:lnTo>
                    <a:lnTo>
                      <a:pt x="41" y="47"/>
                    </a:lnTo>
                    <a:lnTo>
                      <a:pt x="40" y="46"/>
                    </a:lnTo>
                    <a:lnTo>
                      <a:pt x="40" y="45"/>
                    </a:lnTo>
                    <a:lnTo>
                      <a:pt x="41" y="43"/>
                    </a:lnTo>
                    <a:lnTo>
                      <a:pt x="42" y="41"/>
                    </a:lnTo>
                    <a:lnTo>
                      <a:pt x="42" y="40"/>
                    </a:lnTo>
                    <a:lnTo>
                      <a:pt x="43" y="39"/>
                    </a:lnTo>
                    <a:lnTo>
                      <a:pt x="43" y="38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1"/>
                    </a:lnTo>
                    <a:lnTo>
                      <a:pt x="42" y="30"/>
                    </a:lnTo>
                    <a:lnTo>
                      <a:pt x="42" y="29"/>
                    </a:lnTo>
                    <a:lnTo>
                      <a:pt x="41" y="29"/>
                    </a:lnTo>
                    <a:lnTo>
                      <a:pt x="40" y="29"/>
                    </a:lnTo>
                    <a:lnTo>
                      <a:pt x="39" y="29"/>
                    </a:lnTo>
                    <a:lnTo>
                      <a:pt x="39" y="30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7" y="32"/>
                    </a:lnTo>
                    <a:lnTo>
                      <a:pt x="36" y="33"/>
                    </a:lnTo>
                    <a:lnTo>
                      <a:pt x="35" y="31"/>
                    </a:lnTo>
                    <a:lnTo>
                      <a:pt x="34" y="29"/>
                    </a:lnTo>
                    <a:lnTo>
                      <a:pt x="34" y="27"/>
                    </a:lnTo>
                    <a:lnTo>
                      <a:pt x="33" y="26"/>
                    </a:lnTo>
                    <a:lnTo>
                      <a:pt x="32" y="25"/>
                    </a:lnTo>
                    <a:lnTo>
                      <a:pt x="31" y="23"/>
                    </a:lnTo>
                    <a:lnTo>
                      <a:pt x="30" y="22"/>
                    </a:lnTo>
                    <a:lnTo>
                      <a:pt x="30" y="21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29" y="17"/>
                    </a:lnTo>
                    <a:lnTo>
                      <a:pt x="29" y="15"/>
                    </a:lnTo>
                    <a:lnTo>
                      <a:pt x="28" y="14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4" y="13"/>
                    </a:lnTo>
                    <a:lnTo>
                      <a:pt x="23" y="12"/>
                    </a:lnTo>
                    <a:lnTo>
                      <a:pt x="23" y="13"/>
                    </a:lnTo>
                    <a:lnTo>
                      <a:pt x="21" y="13"/>
                    </a:lnTo>
                    <a:lnTo>
                      <a:pt x="20" y="13"/>
                    </a:lnTo>
                    <a:lnTo>
                      <a:pt x="19" y="13"/>
                    </a:lnTo>
                    <a:lnTo>
                      <a:pt x="18" y="13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7" y="12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4" y="15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2" y="21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1" y="27"/>
                    </a:lnTo>
                    <a:close/>
                  </a:path>
                </a:pathLst>
              </a:cu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7" name="Freeform 675">
                <a:extLst>
                  <a:ext uri="{FF2B5EF4-FFF2-40B4-BE49-F238E27FC236}">
                    <a16:creationId xmlns:a16="http://schemas.microsoft.com/office/drawing/2014/main" id="{8589E179-D26B-460D-BEEC-35495B80C2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7" y="1948"/>
                <a:ext cx="29" cy="9"/>
              </a:xfrm>
              <a:custGeom>
                <a:avLst/>
                <a:gdLst>
                  <a:gd name="T0" fmla="*/ 1 w 29"/>
                  <a:gd name="T1" fmla="*/ 7 h 9"/>
                  <a:gd name="T2" fmla="*/ 2 w 29"/>
                  <a:gd name="T3" fmla="*/ 6 h 9"/>
                  <a:gd name="T4" fmla="*/ 4 w 29"/>
                  <a:gd name="T5" fmla="*/ 4 h 9"/>
                  <a:gd name="T6" fmla="*/ 7 w 29"/>
                  <a:gd name="T7" fmla="*/ 3 h 9"/>
                  <a:gd name="T8" fmla="*/ 10 w 29"/>
                  <a:gd name="T9" fmla="*/ 1 h 9"/>
                  <a:gd name="T10" fmla="*/ 13 w 29"/>
                  <a:gd name="T11" fmla="*/ 0 h 9"/>
                  <a:gd name="T12" fmla="*/ 15 w 29"/>
                  <a:gd name="T13" fmla="*/ 0 h 9"/>
                  <a:gd name="T14" fmla="*/ 17 w 29"/>
                  <a:gd name="T15" fmla="*/ 0 h 9"/>
                  <a:gd name="T16" fmla="*/ 20 w 29"/>
                  <a:gd name="T17" fmla="*/ 0 h 9"/>
                  <a:gd name="T18" fmla="*/ 22 w 29"/>
                  <a:gd name="T19" fmla="*/ 1 h 9"/>
                  <a:gd name="T20" fmla="*/ 25 w 29"/>
                  <a:gd name="T21" fmla="*/ 2 h 9"/>
                  <a:gd name="T22" fmla="*/ 26 w 29"/>
                  <a:gd name="T23" fmla="*/ 3 h 9"/>
                  <a:gd name="T24" fmla="*/ 23 w 29"/>
                  <a:gd name="T25" fmla="*/ 2 h 9"/>
                  <a:gd name="T26" fmla="*/ 21 w 29"/>
                  <a:gd name="T27" fmla="*/ 2 h 9"/>
                  <a:gd name="T28" fmla="*/ 19 w 29"/>
                  <a:gd name="T29" fmla="*/ 2 h 9"/>
                  <a:gd name="T30" fmla="*/ 20 w 29"/>
                  <a:gd name="T31" fmla="*/ 3 h 9"/>
                  <a:gd name="T32" fmla="*/ 22 w 29"/>
                  <a:gd name="T33" fmla="*/ 4 h 9"/>
                  <a:gd name="T34" fmla="*/ 25 w 29"/>
                  <a:gd name="T35" fmla="*/ 5 h 9"/>
                  <a:gd name="T36" fmla="*/ 29 w 29"/>
                  <a:gd name="T37" fmla="*/ 6 h 9"/>
                  <a:gd name="T38" fmla="*/ 26 w 29"/>
                  <a:gd name="T39" fmla="*/ 5 h 9"/>
                  <a:gd name="T40" fmla="*/ 23 w 29"/>
                  <a:gd name="T41" fmla="*/ 5 h 9"/>
                  <a:gd name="T42" fmla="*/ 21 w 29"/>
                  <a:gd name="T43" fmla="*/ 4 h 9"/>
                  <a:gd name="T44" fmla="*/ 20 w 29"/>
                  <a:gd name="T45" fmla="*/ 5 h 9"/>
                  <a:gd name="T46" fmla="*/ 18 w 29"/>
                  <a:gd name="T47" fmla="*/ 4 h 9"/>
                  <a:gd name="T48" fmla="*/ 16 w 29"/>
                  <a:gd name="T49" fmla="*/ 3 h 9"/>
                  <a:gd name="T50" fmla="*/ 15 w 29"/>
                  <a:gd name="T51" fmla="*/ 4 h 9"/>
                  <a:gd name="T52" fmla="*/ 13 w 29"/>
                  <a:gd name="T53" fmla="*/ 4 h 9"/>
                  <a:gd name="T54" fmla="*/ 11 w 29"/>
                  <a:gd name="T55" fmla="*/ 3 h 9"/>
                  <a:gd name="T56" fmla="*/ 8 w 29"/>
                  <a:gd name="T57" fmla="*/ 4 h 9"/>
                  <a:gd name="T58" fmla="*/ 7 w 29"/>
                  <a:gd name="T59" fmla="*/ 5 h 9"/>
                  <a:gd name="T60" fmla="*/ 8 w 29"/>
                  <a:gd name="T61" fmla="*/ 5 h 9"/>
                  <a:gd name="T62" fmla="*/ 10 w 29"/>
                  <a:gd name="T63" fmla="*/ 5 h 9"/>
                  <a:gd name="T64" fmla="*/ 12 w 29"/>
                  <a:gd name="T65" fmla="*/ 5 h 9"/>
                  <a:gd name="T66" fmla="*/ 14 w 29"/>
                  <a:gd name="T67" fmla="*/ 5 h 9"/>
                  <a:gd name="T68" fmla="*/ 17 w 29"/>
                  <a:gd name="T69" fmla="*/ 5 h 9"/>
                  <a:gd name="T70" fmla="*/ 19 w 29"/>
                  <a:gd name="T71" fmla="*/ 6 h 9"/>
                  <a:gd name="T72" fmla="*/ 17 w 29"/>
                  <a:gd name="T73" fmla="*/ 6 h 9"/>
                  <a:gd name="T74" fmla="*/ 15 w 29"/>
                  <a:gd name="T75" fmla="*/ 6 h 9"/>
                  <a:gd name="T76" fmla="*/ 13 w 29"/>
                  <a:gd name="T77" fmla="*/ 5 h 9"/>
                  <a:gd name="T78" fmla="*/ 11 w 29"/>
                  <a:gd name="T79" fmla="*/ 6 h 9"/>
                  <a:gd name="T80" fmla="*/ 9 w 29"/>
                  <a:gd name="T81" fmla="*/ 6 h 9"/>
                  <a:gd name="T82" fmla="*/ 8 w 29"/>
                  <a:gd name="T83" fmla="*/ 7 h 9"/>
                  <a:gd name="T84" fmla="*/ 9 w 29"/>
                  <a:gd name="T85" fmla="*/ 8 h 9"/>
                  <a:gd name="T86" fmla="*/ 11 w 29"/>
                  <a:gd name="T87" fmla="*/ 7 h 9"/>
                  <a:gd name="T88" fmla="*/ 14 w 29"/>
                  <a:gd name="T89" fmla="*/ 7 h 9"/>
                  <a:gd name="T90" fmla="*/ 17 w 29"/>
                  <a:gd name="T91" fmla="*/ 8 h 9"/>
                  <a:gd name="T92" fmla="*/ 15 w 29"/>
                  <a:gd name="T93" fmla="*/ 8 h 9"/>
                  <a:gd name="T94" fmla="*/ 13 w 29"/>
                  <a:gd name="T95" fmla="*/ 8 h 9"/>
                  <a:gd name="T96" fmla="*/ 11 w 29"/>
                  <a:gd name="T97" fmla="*/ 9 h 9"/>
                  <a:gd name="T98" fmla="*/ 8 w 29"/>
                  <a:gd name="T99" fmla="*/ 9 h 9"/>
                  <a:gd name="T100" fmla="*/ 5 w 29"/>
                  <a:gd name="T101" fmla="*/ 9 h 9"/>
                  <a:gd name="T102" fmla="*/ 1 w 29"/>
                  <a:gd name="T103" fmla="*/ 9 h 9"/>
                  <a:gd name="T104" fmla="*/ 0 w 29"/>
                  <a:gd name="T105" fmla="*/ 8 h 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9" h="9">
                    <a:moveTo>
                      <a:pt x="0" y="8"/>
                    </a:moveTo>
                    <a:lnTo>
                      <a:pt x="1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10" y="1"/>
                    </a:lnTo>
                    <a:lnTo>
                      <a:pt x="12" y="1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5" y="2"/>
                    </a:lnTo>
                    <a:lnTo>
                      <a:pt x="27" y="4"/>
                    </a:lnTo>
                    <a:lnTo>
                      <a:pt x="26" y="3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19" y="2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2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7" y="5"/>
                    </a:lnTo>
                    <a:lnTo>
                      <a:pt x="29" y="6"/>
                    </a:lnTo>
                    <a:lnTo>
                      <a:pt x="27" y="6"/>
                    </a:lnTo>
                    <a:lnTo>
                      <a:pt x="26" y="5"/>
                    </a:lnTo>
                    <a:lnTo>
                      <a:pt x="25" y="5"/>
                    </a:lnTo>
                    <a:lnTo>
                      <a:pt x="23" y="5"/>
                    </a:lnTo>
                    <a:lnTo>
                      <a:pt x="22" y="4"/>
                    </a:lnTo>
                    <a:lnTo>
                      <a:pt x="21" y="4"/>
                    </a:lnTo>
                    <a:lnTo>
                      <a:pt x="20" y="4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1" y="3"/>
                    </a:lnTo>
                    <a:lnTo>
                      <a:pt x="9" y="3"/>
                    </a:lnTo>
                    <a:lnTo>
                      <a:pt x="8" y="4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3" y="5"/>
                    </a:lnTo>
                    <a:lnTo>
                      <a:pt x="12" y="6"/>
                    </a:lnTo>
                    <a:lnTo>
                      <a:pt x="11" y="6"/>
                    </a:lnTo>
                    <a:lnTo>
                      <a:pt x="10" y="5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3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3" y="8"/>
                    </a:lnTo>
                    <a:lnTo>
                      <a:pt x="12" y="8"/>
                    </a:lnTo>
                    <a:lnTo>
                      <a:pt x="11" y="9"/>
                    </a:lnTo>
                    <a:lnTo>
                      <a:pt x="9" y="9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8" name="Freeform 676">
                <a:extLst>
                  <a:ext uri="{FF2B5EF4-FFF2-40B4-BE49-F238E27FC236}">
                    <a16:creationId xmlns:a16="http://schemas.microsoft.com/office/drawing/2014/main" id="{3B661DBA-CF64-40B5-A30D-57F028C28E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" y="1961"/>
                <a:ext cx="4" cy="7"/>
              </a:xfrm>
              <a:custGeom>
                <a:avLst/>
                <a:gdLst>
                  <a:gd name="T0" fmla="*/ 1 w 4"/>
                  <a:gd name="T1" fmla="*/ 7 h 7"/>
                  <a:gd name="T2" fmla="*/ 2 w 4"/>
                  <a:gd name="T3" fmla="*/ 6 h 7"/>
                  <a:gd name="T4" fmla="*/ 2 w 4"/>
                  <a:gd name="T5" fmla="*/ 5 h 7"/>
                  <a:gd name="T6" fmla="*/ 1 w 4"/>
                  <a:gd name="T7" fmla="*/ 4 h 7"/>
                  <a:gd name="T8" fmla="*/ 1 w 4"/>
                  <a:gd name="T9" fmla="*/ 4 h 7"/>
                  <a:gd name="T10" fmla="*/ 2 w 4"/>
                  <a:gd name="T11" fmla="*/ 3 h 7"/>
                  <a:gd name="T12" fmla="*/ 2 w 4"/>
                  <a:gd name="T13" fmla="*/ 2 h 7"/>
                  <a:gd name="T14" fmla="*/ 3 w 4"/>
                  <a:gd name="T15" fmla="*/ 1 h 7"/>
                  <a:gd name="T16" fmla="*/ 4 w 4"/>
                  <a:gd name="T17" fmla="*/ 0 h 7"/>
                  <a:gd name="T18" fmla="*/ 3 w 4"/>
                  <a:gd name="T19" fmla="*/ 0 h 7"/>
                  <a:gd name="T20" fmla="*/ 2 w 4"/>
                  <a:gd name="T21" fmla="*/ 1 h 7"/>
                  <a:gd name="T22" fmla="*/ 1 w 4"/>
                  <a:gd name="T23" fmla="*/ 2 h 7"/>
                  <a:gd name="T24" fmla="*/ 1 w 4"/>
                  <a:gd name="T25" fmla="*/ 3 h 7"/>
                  <a:gd name="T26" fmla="*/ 1 w 4"/>
                  <a:gd name="T27" fmla="*/ 3 h 7"/>
                  <a:gd name="T28" fmla="*/ 0 w 4"/>
                  <a:gd name="T29" fmla="*/ 4 h 7"/>
                  <a:gd name="T30" fmla="*/ 1 w 4"/>
                  <a:gd name="T31" fmla="*/ 6 h 7"/>
                  <a:gd name="T32" fmla="*/ 1 w 4"/>
                  <a:gd name="T33" fmla="*/ 7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" h="7">
                    <a:moveTo>
                      <a:pt x="1" y="7"/>
                    </a:moveTo>
                    <a:lnTo>
                      <a:pt x="2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89" name="Freeform 677">
                <a:extLst>
                  <a:ext uri="{FF2B5EF4-FFF2-40B4-BE49-F238E27FC236}">
                    <a16:creationId xmlns:a16="http://schemas.microsoft.com/office/drawing/2014/main" id="{9E36E1AF-B10E-433F-91B8-726F15924B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" y="2037"/>
                <a:ext cx="27" cy="15"/>
              </a:xfrm>
              <a:custGeom>
                <a:avLst/>
                <a:gdLst>
                  <a:gd name="T0" fmla="*/ 11 w 27"/>
                  <a:gd name="T1" fmla="*/ 0 h 15"/>
                  <a:gd name="T2" fmla="*/ 12 w 27"/>
                  <a:gd name="T3" fmla="*/ 0 h 15"/>
                  <a:gd name="T4" fmla="*/ 14 w 27"/>
                  <a:gd name="T5" fmla="*/ 1 h 15"/>
                  <a:gd name="T6" fmla="*/ 15 w 27"/>
                  <a:gd name="T7" fmla="*/ 2 h 15"/>
                  <a:gd name="T8" fmla="*/ 16 w 27"/>
                  <a:gd name="T9" fmla="*/ 3 h 15"/>
                  <a:gd name="T10" fmla="*/ 17 w 27"/>
                  <a:gd name="T11" fmla="*/ 3 h 15"/>
                  <a:gd name="T12" fmla="*/ 17 w 27"/>
                  <a:gd name="T13" fmla="*/ 3 h 15"/>
                  <a:gd name="T14" fmla="*/ 18 w 27"/>
                  <a:gd name="T15" fmla="*/ 3 h 15"/>
                  <a:gd name="T16" fmla="*/ 20 w 27"/>
                  <a:gd name="T17" fmla="*/ 3 h 15"/>
                  <a:gd name="T18" fmla="*/ 21 w 27"/>
                  <a:gd name="T19" fmla="*/ 3 h 15"/>
                  <a:gd name="T20" fmla="*/ 27 w 27"/>
                  <a:gd name="T21" fmla="*/ 13 h 15"/>
                  <a:gd name="T22" fmla="*/ 26 w 27"/>
                  <a:gd name="T23" fmla="*/ 13 h 15"/>
                  <a:gd name="T24" fmla="*/ 25 w 27"/>
                  <a:gd name="T25" fmla="*/ 13 h 15"/>
                  <a:gd name="T26" fmla="*/ 25 w 27"/>
                  <a:gd name="T27" fmla="*/ 14 h 15"/>
                  <a:gd name="T28" fmla="*/ 24 w 27"/>
                  <a:gd name="T29" fmla="*/ 14 h 15"/>
                  <a:gd name="T30" fmla="*/ 23 w 27"/>
                  <a:gd name="T31" fmla="*/ 14 h 15"/>
                  <a:gd name="T32" fmla="*/ 22 w 27"/>
                  <a:gd name="T33" fmla="*/ 15 h 15"/>
                  <a:gd name="T34" fmla="*/ 21 w 27"/>
                  <a:gd name="T35" fmla="*/ 15 h 15"/>
                  <a:gd name="T36" fmla="*/ 19 w 27"/>
                  <a:gd name="T37" fmla="*/ 14 h 15"/>
                  <a:gd name="T38" fmla="*/ 18 w 27"/>
                  <a:gd name="T39" fmla="*/ 14 h 15"/>
                  <a:gd name="T40" fmla="*/ 17 w 27"/>
                  <a:gd name="T41" fmla="*/ 14 h 15"/>
                  <a:gd name="T42" fmla="*/ 15 w 27"/>
                  <a:gd name="T43" fmla="*/ 14 h 15"/>
                  <a:gd name="T44" fmla="*/ 14 w 27"/>
                  <a:gd name="T45" fmla="*/ 14 h 15"/>
                  <a:gd name="T46" fmla="*/ 13 w 27"/>
                  <a:gd name="T47" fmla="*/ 13 h 15"/>
                  <a:gd name="T48" fmla="*/ 13 w 27"/>
                  <a:gd name="T49" fmla="*/ 13 h 15"/>
                  <a:gd name="T50" fmla="*/ 12 w 27"/>
                  <a:gd name="T51" fmla="*/ 13 h 15"/>
                  <a:gd name="T52" fmla="*/ 11 w 27"/>
                  <a:gd name="T53" fmla="*/ 14 h 15"/>
                  <a:gd name="T54" fmla="*/ 10 w 27"/>
                  <a:gd name="T55" fmla="*/ 14 h 15"/>
                  <a:gd name="T56" fmla="*/ 7 w 27"/>
                  <a:gd name="T57" fmla="*/ 13 h 15"/>
                  <a:gd name="T58" fmla="*/ 7 w 27"/>
                  <a:gd name="T59" fmla="*/ 13 h 15"/>
                  <a:gd name="T60" fmla="*/ 6 w 27"/>
                  <a:gd name="T61" fmla="*/ 13 h 15"/>
                  <a:gd name="T62" fmla="*/ 5 w 27"/>
                  <a:gd name="T63" fmla="*/ 13 h 15"/>
                  <a:gd name="T64" fmla="*/ 4 w 27"/>
                  <a:gd name="T65" fmla="*/ 13 h 15"/>
                  <a:gd name="T66" fmla="*/ 3 w 27"/>
                  <a:gd name="T67" fmla="*/ 13 h 15"/>
                  <a:gd name="T68" fmla="*/ 2 w 27"/>
                  <a:gd name="T69" fmla="*/ 13 h 15"/>
                  <a:gd name="T70" fmla="*/ 1 w 27"/>
                  <a:gd name="T71" fmla="*/ 13 h 15"/>
                  <a:gd name="T72" fmla="*/ 0 w 27"/>
                  <a:gd name="T73" fmla="*/ 12 h 15"/>
                  <a:gd name="T74" fmla="*/ 0 w 27"/>
                  <a:gd name="T75" fmla="*/ 11 h 15"/>
                  <a:gd name="T76" fmla="*/ 0 w 27"/>
                  <a:gd name="T77" fmla="*/ 10 h 15"/>
                  <a:gd name="T78" fmla="*/ 0 w 27"/>
                  <a:gd name="T79" fmla="*/ 9 h 15"/>
                  <a:gd name="T80" fmla="*/ 0 w 27"/>
                  <a:gd name="T81" fmla="*/ 8 h 15"/>
                  <a:gd name="T82" fmla="*/ 1 w 27"/>
                  <a:gd name="T83" fmla="*/ 7 h 15"/>
                  <a:gd name="T84" fmla="*/ 2 w 27"/>
                  <a:gd name="T85" fmla="*/ 7 h 15"/>
                  <a:gd name="T86" fmla="*/ 3 w 27"/>
                  <a:gd name="T87" fmla="*/ 7 h 15"/>
                  <a:gd name="T88" fmla="*/ 4 w 27"/>
                  <a:gd name="T89" fmla="*/ 7 h 15"/>
                  <a:gd name="T90" fmla="*/ 5 w 27"/>
                  <a:gd name="T91" fmla="*/ 7 h 15"/>
                  <a:gd name="T92" fmla="*/ 6 w 27"/>
                  <a:gd name="T93" fmla="*/ 7 h 15"/>
                  <a:gd name="T94" fmla="*/ 7 w 27"/>
                  <a:gd name="T95" fmla="*/ 7 h 15"/>
                  <a:gd name="T96" fmla="*/ 8 w 27"/>
                  <a:gd name="T97" fmla="*/ 7 h 15"/>
                  <a:gd name="T98" fmla="*/ 9 w 27"/>
                  <a:gd name="T99" fmla="*/ 7 h 15"/>
                  <a:gd name="T100" fmla="*/ 10 w 27"/>
                  <a:gd name="T101" fmla="*/ 6 h 15"/>
                  <a:gd name="T102" fmla="*/ 11 w 27"/>
                  <a:gd name="T103" fmla="*/ 6 h 15"/>
                  <a:gd name="T104" fmla="*/ 12 w 27"/>
                  <a:gd name="T105" fmla="*/ 5 h 15"/>
                  <a:gd name="T106" fmla="*/ 12 w 27"/>
                  <a:gd name="T107" fmla="*/ 4 h 15"/>
                  <a:gd name="T108" fmla="*/ 12 w 27"/>
                  <a:gd name="T109" fmla="*/ 2 h 15"/>
                  <a:gd name="T110" fmla="*/ 11 w 27"/>
                  <a:gd name="T111" fmla="*/ 1 h 15"/>
                  <a:gd name="T112" fmla="*/ 11 w 27"/>
                  <a:gd name="T113" fmla="*/ 0 h 1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7" h="15">
                    <a:moveTo>
                      <a:pt x="11" y="0"/>
                    </a:moveTo>
                    <a:lnTo>
                      <a:pt x="12" y="0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8" y="3"/>
                    </a:lnTo>
                    <a:lnTo>
                      <a:pt x="20" y="3"/>
                    </a:lnTo>
                    <a:lnTo>
                      <a:pt x="21" y="3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4" y="14"/>
                    </a:lnTo>
                    <a:lnTo>
                      <a:pt x="23" y="14"/>
                    </a:lnTo>
                    <a:lnTo>
                      <a:pt x="22" y="15"/>
                    </a:lnTo>
                    <a:lnTo>
                      <a:pt x="21" y="15"/>
                    </a:lnTo>
                    <a:lnTo>
                      <a:pt x="19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2" y="13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0" name="Freeform 678">
                <a:extLst>
                  <a:ext uri="{FF2B5EF4-FFF2-40B4-BE49-F238E27FC236}">
                    <a16:creationId xmlns:a16="http://schemas.microsoft.com/office/drawing/2014/main" id="{A0CA3ED8-B837-432C-B0B5-4F20D0018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" y="2044"/>
                <a:ext cx="4" cy="6"/>
              </a:xfrm>
              <a:custGeom>
                <a:avLst/>
                <a:gdLst>
                  <a:gd name="T0" fmla="*/ 1 w 4"/>
                  <a:gd name="T1" fmla="*/ 0 h 6"/>
                  <a:gd name="T2" fmla="*/ 2 w 4"/>
                  <a:gd name="T3" fmla="*/ 0 h 6"/>
                  <a:gd name="T4" fmla="*/ 3 w 4"/>
                  <a:gd name="T5" fmla="*/ 0 h 6"/>
                  <a:gd name="T6" fmla="*/ 4 w 4"/>
                  <a:gd name="T7" fmla="*/ 1 h 6"/>
                  <a:gd name="T8" fmla="*/ 4 w 4"/>
                  <a:gd name="T9" fmla="*/ 1 h 6"/>
                  <a:gd name="T10" fmla="*/ 4 w 4"/>
                  <a:gd name="T11" fmla="*/ 2 h 6"/>
                  <a:gd name="T12" fmla="*/ 4 w 4"/>
                  <a:gd name="T13" fmla="*/ 3 h 6"/>
                  <a:gd name="T14" fmla="*/ 4 w 4"/>
                  <a:gd name="T15" fmla="*/ 4 h 6"/>
                  <a:gd name="T16" fmla="*/ 4 w 4"/>
                  <a:gd name="T17" fmla="*/ 5 h 6"/>
                  <a:gd name="T18" fmla="*/ 4 w 4"/>
                  <a:gd name="T19" fmla="*/ 6 h 6"/>
                  <a:gd name="T20" fmla="*/ 3 w 4"/>
                  <a:gd name="T21" fmla="*/ 6 h 6"/>
                  <a:gd name="T22" fmla="*/ 2 w 4"/>
                  <a:gd name="T23" fmla="*/ 6 h 6"/>
                  <a:gd name="T24" fmla="*/ 1 w 4"/>
                  <a:gd name="T25" fmla="*/ 6 h 6"/>
                  <a:gd name="T26" fmla="*/ 1 w 4"/>
                  <a:gd name="T27" fmla="*/ 5 h 6"/>
                  <a:gd name="T28" fmla="*/ 0 w 4"/>
                  <a:gd name="T29" fmla="*/ 5 h 6"/>
                  <a:gd name="T30" fmla="*/ 0 w 4"/>
                  <a:gd name="T31" fmla="*/ 4 h 6"/>
                  <a:gd name="T32" fmla="*/ 0 w 4"/>
                  <a:gd name="T33" fmla="*/ 3 h 6"/>
                  <a:gd name="T34" fmla="*/ 0 w 4"/>
                  <a:gd name="T35" fmla="*/ 2 h 6"/>
                  <a:gd name="T36" fmla="*/ 0 w 4"/>
                  <a:gd name="T37" fmla="*/ 1 h 6"/>
                  <a:gd name="T38" fmla="*/ 1 w 4"/>
                  <a:gd name="T39" fmla="*/ 0 h 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" h="6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1" name="Freeform 679">
                <a:extLst>
                  <a:ext uri="{FF2B5EF4-FFF2-40B4-BE49-F238E27FC236}">
                    <a16:creationId xmlns:a16="http://schemas.microsoft.com/office/drawing/2014/main" id="{6A112841-1F04-4433-A88B-5B791D07E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" y="2037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0 w 10"/>
                  <a:gd name="T3" fmla="*/ 10 h 11"/>
                  <a:gd name="T4" fmla="*/ 0 w 10"/>
                  <a:gd name="T5" fmla="*/ 9 h 11"/>
                  <a:gd name="T6" fmla="*/ 0 w 10"/>
                  <a:gd name="T7" fmla="*/ 8 h 11"/>
                  <a:gd name="T8" fmla="*/ 1 w 10"/>
                  <a:gd name="T9" fmla="*/ 7 h 11"/>
                  <a:gd name="T10" fmla="*/ 1 w 10"/>
                  <a:gd name="T11" fmla="*/ 7 h 11"/>
                  <a:gd name="T12" fmla="*/ 2 w 10"/>
                  <a:gd name="T13" fmla="*/ 7 h 11"/>
                  <a:gd name="T14" fmla="*/ 2 w 10"/>
                  <a:gd name="T15" fmla="*/ 7 h 11"/>
                  <a:gd name="T16" fmla="*/ 3 w 10"/>
                  <a:gd name="T17" fmla="*/ 7 h 11"/>
                  <a:gd name="T18" fmla="*/ 4 w 10"/>
                  <a:gd name="T19" fmla="*/ 7 h 11"/>
                  <a:gd name="T20" fmla="*/ 5 w 10"/>
                  <a:gd name="T21" fmla="*/ 7 h 11"/>
                  <a:gd name="T22" fmla="*/ 6 w 10"/>
                  <a:gd name="T23" fmla="*/ 6 h 11"/>
                  <a:gd name="T24" fmla="*/ 7 w 10"/>
                  <a:gd name="T25" fmla="*/ 6 h 11"/>
                  <a:gd name="T26" fmla="*/ 8 w 10"/>
                  <a:gd name="T27" fmla="*/ 5 h 11"/>
                  <a:gd name="T28" fmla="*/ 8 w 10"/>
                  <a:gd name="T29" fmla="*/ 4 h 11"/>
                  <a:gd name="T30" fmla="*/ 8 w 10"/>
                  <a:gd name="T31" fmla="*/ 4 h 11"/>
                  <a:gd name="T32" fmla="*/ 8 w 10"/>
                  <a:gd name="T33" fmla="*/ 2 h 11"/>
                  <a:gd name="T34" fmla="*/ 7 w 10"/>
                  <a:gd name="T35" fmla="*/ 1 h 11"/>
                  <a:gd name="T36" fmla="*/ 7 w 10"/>
                  <a:gd name="T37" fmla="*/ 0 h 11"/>
                  <a:gd name="T38" fmla="*/ 7 w 10"/>
                  <a:gd name="T39" fmla="*/ 1 h 11"/>
                  <a:gd name="T40" fmla="*/ 8 w 10"/>
                  <a:gd name="T41" fmla="*/ 2 h 11"/>
                  <a:gd name="T42" fmla="*/ 8 w 10"/>
                  <a:gd name="T43" fmla="*/ 3 h 11"/>
                  <a:gd name="T44" fmla="*/ 9 w 10"/>
                  <a:gd name="T45" fmla="*/ 4 h 11"/>
                  <a:gd name="T46" fmla="*/ 9 w 10"/>
                  <a:gd name="T47" fmla="*/ 5 h 11"/>
                  <a:gd name="T48" fmla="*/ 10 w 10"/>
                  <a:gd name="T49" fmla="*/ 5 h 11"/>
                  <a:gd name="T50" fmla="*/ 9 w 10"/>
                  <a:gd name="T51" fmla="*/ 5 h 11"/>
                  <a:gd name="T52" fmla="*/ 8 w 10"/>
                  <a:gd name="T53" fmla="*/ 5 h 11"/>
                  <a:gd name="T54" fmla="*/ 8 w 10"/>
                  <a:gd name="T55" fmla="*/ 6 h 11"/>
                  <a:gd name="T56" fmla="*/ 7 w 10"/>
                  <a:gd name="T57" fmla="*/ 6 h 11"/>
                  <a:gd name="T58" fmla="*/ 7 w 10"/>
                  <a:gd name="T59" fmla="*/ 7 h 11"/>
                  <a:gd name="T60" fmla="*/ 7 w 10"/>
                  <a:gd name="T61" fmla="*/ 7 h 11"/>
                  <a:gd name="T62" fmla="*/ 8 w 10"/>
                  <a:gd name="T63" fmla="*/ 8 h 11"/>
                  <a:gd name="T64" fmla="*/ 8 w 10"/>
                  <a:gd name="T65" fmla="*/ 9 h 11"/>
                  <a:gd name="T66" fmla="*/ 7 w 10"/>
                  <a:gd name="T67" fmla="*/ 8 h 11"/>
                  <a:gd name="T68" fmla="*/ 7 w 10"/>
                  <a:gd name="T69" fmla="*/ 8 h 11"/>
                  <a:gd name="T70" fmla="*/ 6 w 10"/>
                  <a:gd name="T71" fmla="*/ 7 h 11"/>
                  <a:gd name="T72" fmla="*/ 6 w 10"/>
                  <a:gd name="T73" fmla="*/ 7 h 11"/>
                  <a:gd name="T74" fmla="*/ 5 w 10"/>
                  <a:gd name="T75" fmla="*/ 7 h 11"/>
                  <a:gd name="T76" fmla="*/ 5 w 10"/>
                  <a:gd name="T77" fmla="*/ 7 h 11"/>
                  <a:gd name="T78" fmla="*/ 4 w 10"/>
                  <a:gd name="T79" fmla="*/ 8 h 11"/>
                  <a:gd name="T80" fmla="*/ 3 w 10"/>
                  <a:gd name="T81" fmla="*/ 8 h 11"/>
                  <a:gd name="T82" fmla="*/ 2 w 10"/>
                  <a:gd name="T83" fmla="*/ 7 h 11"/>
                  <a:gd name="T84" fmla="*/ 2 w 10"/>
                  <a:gd name="T85" fmla="*/ 8 h 11"/>
                  <a:gd name="T86" fmla="*/ 1 w 10"/>
                  <a:gd name="T87" fmla="*/ 8 h 11"/>
                  <a:gd name="T88" fmla="*/ 1 w 10"/>
                  <a:gd name="T89" fmla="*/ 9 h 11"/>
                  <a:gd name="T90" fmla="*/ 0 w 10"/>
                  <a:gd name="T91" fmla="*/ 9 h 11"/>
                  <a:gd name="T92" fmla="*/ 0 w 10"/>
                  <a:gd name="T93" fmla="*/ 10 h 11"/>
                  <a:gd name="T94" fmla="*/ 0 w 10"/>
                  <a:gd name="T95" fmla="*/ 11 h 1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9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7" y="8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2" name="Freeform 680">
                <a:extLst>
                  <a:ext uri="{FF2B5EF4-FFF2-40B4-BE49-F238E27FC236}">
                    <a16:creationId xmlns:a16="http://schemas.microsoft.com/office/drawing/2014/main" id="{072222FA-0CCA-4CE2-87E3-1077478852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" y="2047"/>
                <a:ext cx="11" cy="4"/>
              </a:xfrm>
              <a:custGeom>
                <a:avLst/>
                <a:gdLst>
                  <a:gd name="T0" fmla="*/ 0 w 11"/>
                  <a:gd name="T1" fmla="*/ 2 h 4"/>
                  <a:gd name="T2" fmla="*/ 0 w 11"/>
                  <a:gd name="T3" fmla="*/ 2 h 4"/>
                  <a:gd name="T4" fmla="*/ 0 w 11"/>
                  <a:gd name="T5" fmla="*/ 3 h 4"/>
                  <a:gd name="T6" fmla="*/ 0 w 11"/>
                  <a:gd name="T7" fmla="*/ 3 h 4"/>
                  <a:gd name="T8" fmla="*/ 1 w 11"/>
                  <a:gd name="T9" fmla="*/ 4 h 4"/>
                  <a:gd name="T10" fmla="*/ 2 w 11"/>
                  <a:gd name="T11" fmla="*/ 4 h 4"/>
                  <a:gd name="T12" fmla="*/ 3 w 11"/>
                  <a:gd name="T13" fmla="*/ 4 h 4"/>
                  <a:gd name="T14" fmla="*/ 3 w 11"/>
                  <a:gd name="T15" fmla="*/ 4 h 4"/>
                  <a:gd name="T16" fmla="*/ 4 w 11"/>
                  <a:gd name="T17" fmla="*/ 3 h 4"/>
                  <a:gd name="T18" fmla="*/ 5 w 11"/>
                  <a:gd name="T19" fmla="*/ 3 h 4"/>
                  <a:gd name="T20" fmla="*/ 6 w 11"/>
                  <a:gd name="T21" fmla="*/ 4 h 4"/>
                  <a:gd name="T22" fmla="*/ 7 w 11"/>
                  <a:gd name="T23" fmla="*/ 4 h 4"/>
                  <a:gd name="T24" fmla="*/ 8 w 11"/>
                  <a:gd name="T25" fmla="*/ 4 h 4"/>
                  <a:gd name="T26" fmla="*/ 9 w 11"/>
                  <a:gd name="T27" fmla="*/ 4 h 4"/>
                  <a:gd name="T28" fmla="*/ 10 w 11"/>
                  <a:gd name="T29" fmla="*/ 4 h 4"/>
                  <a:gd name="T30" fmla="*/ 11 w 11"/>
                  <a:gd name="T31" fmla="*/ 4 h 4"/>
                  <a:gd name="T32" fmla="*/ 10 w 11"/>
                  <a:gd name="T33" fmla="*/ 4 h 4"/>
                  <a:gd name="T34" fmla="*/ 9 w 11"/>
                  <a:gd name="T35" fmla="*/ 4 h 4"/>
                  <a:gd name="T36" fmla="*/ 8 w 11"/>
                  <a:gd name="T37" fmla="*/ 3 h 4"/>
                  <a:gd name="T38" fmla="*/ 7 w 11"/>
                  <a:gd name="T39" fmla="*/ 3 h 4"/>
                  <a:gd name="T40" fmla="*/ 7 w 11"/>
                  <a:gd name="T41" fmla="*/ 3 h 4"/>
                  <a:gd name="T42" fmla="*/ 7 w 11"/>
                  <a:gd name="T43" fmla="*/ 2 h 4"/>
                  <a:gd name="T44" fmla="*/ 6 w 11"/>
                  <a:gd name="T45" fmla="*/ 2 h 4"/>
                  <a:gd name="T46" fmla="*/ 5 w 11"/>
                  <a:gd name="T47" fmla="*/ 2 h 4"/>
                  <a:gd name="T48" fmla="*/ 5 w 11"/>
                  <a:gd name="T49" fmla="*/ 2 h 4"/>
                  <a:gd name="T50" fmla="*/ 4 w 11"/>
                  <a:gd name="T51" fmla="*/ 2 h 4"/>
                  <a:gd name="T52" fmla="*/ 4 w 11"/>
                  <a:gd name="T53" fmla="*/ 2 h 4"/>
                  <a:gd name="T54" fmla="*/ 4 w 11"/>
                  <a:gd name="T55" fmla="*/ 1 h 4"/>
                  <a:gd name="T56" fmla="*/ 4 w 11"/>
                  <a:gd name="T57" fmla="*/ 1 h 4"/>
                  <a:gd name="T58" fmla="*/ 3 w 11"/>
                  <a:gd name="T59" fmla="*/ 0 h 4"/>
                  <a:gd name="T60" fmla="*/ 3 w 11"/>
                  <a:gd name="T61" fmla="*/ 1 h 4"/>
                  <a:gd name="T62" fmla="*/ 3 w 11"/>
                  <a:gd name="T63" fmla="*/ 2 h 4"/>
                  <a:gd name="T64" fmla="*/ 3 w 11"/>
                  <a:gd name="T65" fmla="*/ 3 h 4"/>
                  <a:gd name="T66" fmla="*/ 2 w 11"/>
                  <a:gd name="T67" fmla="*/ 3 h 4"/>
                  <a:gd name="T68" fmla="*/ 2 w 11"/>
                  <a:gd name="T69" fmla="*/ 3 h 4"/>
                  <a:gd name="T70" fmla="*/ 1 w 11"/>
                  <a:gd name="T71" fmla="*/ 3 h 4"/>
                  <a:gd name="T72" fmla="*/ 0 w 11"/>
                  <a:gd name="T73" fmla="*/ 3 h 4"/>
                  <a:gd name="T74" fmla="*/ 0 w 11"/>
                  <a:gd name="T75" fmla="*/ 2 h 4"/>
                  <a:gd name="T76" fmla="*/ 0 w 11"/>
                  <a:gd name="T77" fmla="*/ 2 h 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1" h="4">
                    <a:moveTo>
                      <a:pt x="0" y="2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3" name="Freeform 681">
                <a:extLst>
                  <a:ext uri="{FF2B5EF4-FFF2-40B4-BE49-F238E27FC236}">
                    <a16:creationId xmlns:a16="http://schemas.microsoft.com/office/drawing/2014/main" id="{9EDB25F0-3EB5-4AA5-930A-3676D4BDE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" y="2038"/>
                <a:ext cx="14" cy="12"/>
              </a:xfrm>
              <a:custGeom>
                <a:avLst/>
                <a:gdLst>
                  <a:gd name="T0" fmla="*/ 0 w 14"/>
                  <a:gd name="T1" fmla="*/ 0 h 12"/>
                  <a:gd name="T2" fmla="*/ 1 w 14"/>
                  <a:gd name="T3" fmla="*/ 0 h 12"/>
                  <a:gd name="T4" fmla="*/ 2 w 14"/>
                  <a:gd name="T5" fmla="*/ 1 h 12"/>
                  <a:gd name="T6" fmla="*/ 3 w 14"/>
                  <a:gd name="T7" fmla="*/ 2 h 12"/>
                  <a:gd name="T8" fmla="*/ 4 w 14"/>
                  <a:gd name="T9" fmla="*/ 2 h 12"/>
                  <a:gd name="T10" fmla="*/ 5 w 14"/>
                  <a:gd name="T11" fmla="*/ 2 h 12"/>
                  <a:gd name="T12" fmla="*/ 6 w 14"/>
                  <a:gd name="T13" fmla="*/ 2 h 12"/>
                  <a:gd name="T14" fmla="*/ 7 w 14"/>
                  <a:gd name="T15" fmla="*/ 3 h 12"/>
                  <a:gd name="T16" fmla="*/ 12 w 14"/>
                  <a:gd name="T17" fmla="*/ 8 h 12"/>
                  <a:gd name="T18" fmla="*/ 14 w 14"/>
                  <a:gd name="T19" fmla="*/ 12 h 12"/>
                  <a:gd name="T20" fmla="*/ 13 w 14"/>
                  <a:gd name="T21" fmla="*/ 11 h 12"/>
                  <a:gd name="T22" fmla="*/ 12 w 14"/>
                  <a:gd name="T23" fmla="*/ 11 h 12"/>
                  <a:gd name="T24" fmla="*/ 11 w 14"/>
                  <a:gd name="T25" fmla="*/ 10 h 12"/>
                  <a:gd name="T26" fmla="*/ 10 w 14"/>
                  <a:gd name="T27" fmla="*/ 9 h 12"/>
                  <a:gd name="T28" fmla="*/ 9 w 14"/>
                  <a:gd name="T29" fmla="*/ 7 h 12"/>
                  <a:gd name="T30" fmla="*/ 9 w 14"/>
                  <a:gd name="T31" fmla="*/ 6 h 12"/>
                  <a:gd name="T32" fmla="*/ 8 w 14"/>
                  <a:gd name="T33" fmla="*/ 5 h 12"/>
                  <a:gd name="T34" fmla="*/ 7 w 14"/>
                  <a:gd name="T35" fmla="*/ 4 h 12"/>
                  <a:gd name="T36" fmla="*/ 7 w 14"/>
                  <a:gd name="T37" fmla="*/ 3 h 12"/>
                  <a:gd name="T38" fmla="*/ 6 w 14"/>
                  <a:gd name="T39" fmla="*/ 3 h 12"/>
                  <a:gd name="T40" fmla="*/ 5 w 14"/>
                  <a:gd name="T41" fmla="*/ 3 h 12"/>
                  <a:gd name="T42" fmla="*/ 5 w 14"/>
                  <a:gd name="T43" fmla="*/ 4 h 12"/>
                  <a:gd name="T44" fmla="*/ 4 w 14"/>
                  <a:gd name="T45" fmla="*/ 4 h 12"/>
                  <a:gd name="T46" fmla="*/ 4 w 14"/>
                  <a:gd name="T47" fmla="*/ 4 h 12"/>
                  <a:gd name="T48" fmla="*/ 3 w 14"/>
                  <a:gd name="T49" fmla="*/ 4 h 12"/>
                  <a:gd name="T50" fmla="*/ 2 w 14"/>
                  <a:gd name="T51" fmla="*/ 3 h 12"/>
                  <a:gd name="T52" fmla="*/ 2 w 14"/>
                  <a:gd name="T53" fmla="*/ 1 h 12"/>
                  <a:gd name="T54" fmla="*/ 1 w 14"/>
                  <a:gd name="T55" fmla="*/ 0 h 12"/>
                  <a:gd name="T56" fmla="*/ 0 w 14"/>
                  <a:gd name="T57" fmla="*/ 0 h 1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4" h="12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3"/>
                    </a:lnTo>
                    <a:lnTo>
                      <a:pt x="12" y="8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9" y="7"/>
                    </a:lnTo>
                    <a:lnTo>
                      <a:pt x="9" y="6"/>
                    </a:lnTo>
                    <a:lnTo>
                      <a:pt x="8" y="5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4" name="Freeform 682">
                <a:extLst>
                  <a:ext uri="{FF2B5EF4-FFF2-40B4-BE49-F238E27FC236}">
                    <a16:creationId xmlns:a16="http://schemas.microsoft.com/office/drawing/2014/main" id="{553AA5E4-FB85-4FB0-9196-9E7BBD5FD3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7" y="2000"/>
                <a:ext cx="173" cy="95"/>
              </a:xfrm>
              <a:custGeom>
                <a:avLst/>
                <a:gdLst>
                  <a:gd name="T0" fmla="*/ 2 w 173"/>
                  <a:gd name="T1" fmla="*/ 41 h 95"/>
                  <a:gd name="T2" fmla="*/ 4 w 173"/>
                  <a:gd name="T3" fmla="*/ 44 h 95"/>
                  <a:gd name="T4" fmla="*/ 6 w 173"/>
                  <a:gd name="T5" fmla="*/ 47 h 95"/>
                  <a:gd name="T6" fmla="*/ 7 w 173"/>
                  <a:gd name="T7" fmla="*/ 50 h 95"/>
                  <a:gd name="T8" fmla="*/ 24 w 173"/>
                  <a:gd name="T9" fmla="*/ 51 h 95"/>
                  <a:gd name="T10" fmla="*/ 53 w 173"/>
                  <a:gd name="T11" fmla="*/ 58 h 95"/>
                  <a:gd name="T12" fmla="*/ 68 w 173"/>
                  <a:gd name="T13" fmla="*/ 62 h 95"/>
                  <a:gd name="T14" fmla="*/ 70 w 173"/>
                  <a:gd name="T15" fmla="*/ 67 h 95"/>
                  <a:gd name="T16" fmla="*/ 72 w 173"/>
                  <a:gd name="T17" fmla="*/ 72 h 95"/>
                  <a:gd name="T18" fmla="*/ 73 w 173"/>
                  <a:gd name="T19" fmla="*/ 76 h 95"/>
                  <a:gd name="T20" fmla="*/ 75 w 173"/>
                  <a:gd name="T21" fmla="*/ 81 h 95"/>
                  <a:gd name="T22" fmla="*/ 77 w 173"/>
                  <a:gd name="T23" fmla="*/ 86 h 95"/>
                  <a:gd name="T24" fmla="*/ 79 w 173"/>
                  <a:gd name="T25" fmla="*/ 95 h 95"/>
                  <a:gd name="T26" fmla="*/ 151 w 173"/>
                  <a:gd name="T27" fmla="*/ 44 h 95"/>
                  <a:gd name="T28" fmla="*/ 143 w 173"/>
                  <a:gd name="T29" fmla="*/ 25 h 95"/>
                  <a:gd name="T30" fmla="*/ 140 w 173"/>
                  <a:gd name="T31" fmla="*/ 21 h 95"/>
                  <a:gd name="T32" fmla="*/ 139 w 173"/>
                  <a:gd name="T33" fmla="*/ 19 h 95"/>
                  <a:gd name="T34" fmla="*/ 136 w 173"/>
                  <a:gd name="T35" fmla="*/ 16 h 95"/>
                  <a:gd name="T36" fmla="*/ 134 w 173"/>
                  <a:gd name="T37" fmla="*/ 14 h 95"/>
                  <a:gd name="T38" fmla="*/ 124 w 173"/>
                  <a:gd name="T39" fmla="*/ 10 h 95"/>
                  <a:gd name="T40" fmla="*/ 93 w 173"/>
                  <a:gd name="T41" fmla="*/ 21 h 95"/>
                  <a:gd name="T42" fmla="*/ 74 w 173"/>
                  <a:gd name="T43" fmla="*/ 13 h 95"/>
                  <a:gd name="T44" fmla="*/ 71 w 173"/>
                  <a:gd name="T45" fmla="*/ 14 h 95"/>
                  <a:gd name="T46" fmla="*/ 68 w 173"/>
                  <a:gd name="T47" fmla="*/ 15 h 95"/>
                  <a:gd name="T48" fmla="*/ 66 w 173"/>
                  <a:gd name="T49" fmla="*/ 17 h 95"/>
                  <a:gd name="T50" fmla="*/ 63 w 173"/>
                  <a:gd name="T51" fmla="*/ 17 h 95"/>
                  <a:gd name="T52" fmla="*/ 61 w 173"/>
                  <a:gd name="T53" fmla="*/ 19 h 95"/>
                  <a:gd name="T54" fmla="*/ 60 w 173"/>
                  <a:gd name="T55" fmla="*/ 19 h 95"/>
                  <a:gd name="T56" fmla="*/ 58 w 173"/>
                  <a:gd name="T57" fmla="*/ 20 h 95"/>
                  <a:gd name="T58" fmla="*/ 55 w 173"/>
                  <a:gd name="T59" fmla="*/ 21 h 95"/>
                  <a:gd name="T60" fmla="*/ 52 w 173"/>
                  <a:gd name="T61" fmla="*/ 24 h 95"/>
                  <a:gd name="T62" fmla="*/ 50 w 173"/>
                  <a:gd name="T63" fmla="*/ 25 h 95"/>
                  <a:gd name="T64" fmla="*/ 46 w 173"/>
                  <a:gd name="T65" fmla="*/ 27 h 95"/>
                  <a:gd name="T66" fmla="*/ 43 w 173"/>
                  <a:gd name="T67" fmla="*/ 26 h 95"/>
                  <a:gd name="T68" fmla="*/ 41 w 173"/>
                  <a:gd name="T69" fmla="*/ 27 h 95"/>
                  <a:gd name="T70" fmla="*/ 38 w 173"/>
                  <a:gd name="T71" fmla="*/ 26 h 95"/>
                  <a:gd name="T72" fmla="*/ 35 w 173"/>
                  <a:gd name="T73" fmla="*/ 27 h 95"/>
                  <a:gd name="T74" fmla="*/ 33 w 173"/>
                  <a:gd name="T75" fmla="*/ 28 h 95"/>
                  <a:gd name="T76" fmla="*/ 31 w 173"/>
                  <a:gd name="T77" fmla="*/ 29 h 95"/>
                  <a:gd name="T78" fmla="*/ 29 w 173"/>
                  <a:gd name="T79" fmla="*/ 29 h 95"/>
                  <a:gd name="T80" fmla="*/ 26 w 173"/>
                  <a:gd name="T81" fmla="*/ 29 h 95"/>
                  <a:gd name="T82" fmla="*/ 23 w 173"/>
                  <a:gd name="T83" fmla="*/ 28 h 95"/>
                  <a:gd name="T84" fmla="*/ 20 w 173"/>
                  <a:gd name="T85" fmla="*/ 28 h 95"/>
                  <a:gd name="T86" fmla="*/ 17 w 173"/>
                  <a:gd name="T87" fmla="*/ 29 h 95"/>
                  <a:gd name="T88" fmla="*/ 15 w 173"/>
                  <a:gd name="T89" fmla="*/ 31 h 95"/>
                  <a:gd name="T90" fmla="*/ 12 w 173"/>
                  <a:gd name="T91" fmla="*/ 32 h 95"/>
                  <a:gd name="T92" fmla="*/ 10 w 173"/>
                  <a:gd name="T93" fmla="*/ 34 h 95"/>
                  <a:gd name="T94" fmla="*/ 8 w 173"/>
                  <a:gd name="T95" fmla="*/ 36 h 95"/>
                  <a:gd name="T96" fmla="*/ 6 w 173"/>
                  <a:gd name="T97" fmla="*/ 37 h 95"/>
                  <a:gd name="T98" fmla="*/ 4 w 173"/>
                  <a:gd name="T99" fmla="*/ 38 h 95"/>
                  <a:gd name="T100" fmla="*/ 2 w 173"/>
                  <a:gd name="T101" fmla="*/ 38 h 95"/>
                  <a:gd name="T102" fmla="*/ 0 w 173"/>
                  <a:gd name="T103" fmla="*/ 40 h 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73" h="95">
                    <a:moveTo>
                      <a:pt x="0" y="40"/>
                    </a:moveTo>
                    <a:lnTo>
                      <a:pt x="1" y="41"/>
                    </a:lnTo>
                    <a:lnTo>
                      <a:pt x="2" y="41"/>
                    </a:lnTo>
                    <a:lnTo>
                      <a:pt x="2" y="42"/>
                    </a:lnTo>
                    <a:lnTo>
                      <a:pt x="3" y="43"/>
                    </a:lnTo>
                    <a:lnTo>
                      <a:pt x="4" y="44"/>
                    </a:lnTo>
                    <a:lnTo>
                      <a:pt x="5" y="45"/>
                    </a:lnTo>
                    <a:lnTo>
                      <a:pt x="5" y="46"/>
                    </a:lnTo>
                    <a:lnTo>
                      <a:pt x="6" y="47"/>
                    </a:lnTo>
                    <a:lnTo>
                      <a:pt x="7" y="49"/>
                    </a:lnTo>
                    <a:lnTo>
                      <a:pt x="7" y="50"/>
                    </a:lnTo>
                    <a:lnTo>
                      <a:pt x="7" y="51"/>
                    </a:lnTo>
                    <a:lnTo>
                      <a:pt x="13" y="51"/>
                    </a:lnTo>
                    <a:lnTo>
                      <a:pt x="24" y="51"/>
                    </a:lnTo>
                    <a:lnTo>
                      <a:pt x="34" y="51"/>
                    </a:lnTo>
                    <a:lnTo>
                      <a:pt x="46" y="50"/>
                    </a:lnTo>
                    <a:lnTo>
                      <a:pt x="53" y="58"/>
                    </a:lnTo>
                    <a:lnTo>
                      <a:pt x="61" y="58"/>
                    </a:lnTo>
                    <a:lnTo>
                      <a:pt x="67" y="60"/>
                    </a:lnTo>
                    <a:lnTo>
                      <a:pt x="68" y="62"/>
                    </a:lnTo>
                    <a:lnTo>
                      <a:pt x="69" y="64"/>
                    </a:lnTo>
                    <a:lnTo>
                      <a:pt x="69" y="65"/>
                    </a:lnTo>
                    <a:lnTo>
                      <a:pt x="70" y="67"/>
                    </a:lnTo>
                    <a:lnTo>
                      <a:pt x="71" y="68"/>
                    </a:lnTo>
                    <a:lnTo>
                      <a:pt x="71" y="70"/>
                    </a:lnTo>
                    <a:lnTo>
                      <a:pt x="72" y="72"/>
                    </a:lnTo>
                    <a:lnTo>
                      <a:pt x="72" y="73"/>
                    </a:lnTo>
                    <a:lnTo>
                      <a:pt x="73" y="75"/>
                    </a:lnTo>
                    <a:lnTo>
                      <a:pt x="73" y="76"/>
                    </a:lnTo>
                    <a:lnTo>
                      <a:pt x="74" y="78"/>
                    </a:lnTo>
                    <a:lnTo>
                      <a:pt x="75" y="80"/>
                    </a:lnTo>
                    <a:lnTo>
                      <a:pt x="75" y="81"/>
                    </a:lnTo>
                    <a:lnTo>
                      <a:pt x="76" y="83"/>
                    </a:lnTo>
                    <a:lnTo>
                      <a:pt x="77" y="84"/>
                    </a:lnTo>
                    <a:lnTo>
                      <a:pt x="77" y="86"/>
                    </a:lnTo>
                    <a:lnTo>
                      <a:pt x="78" y="88"/>
                    </a:lnTo>
                    <a:lnTo>
                      <a:pt x="79" y="91"/>
                    </a:lnTo>
                    <a:lnTo>
                      <a:pt x="79" y="95"/>
                    </a:lnTo>
                    <a:lnTo>
                      <a:pt x="173" y="95"/>
                    </a:lnTo>
                    <a:lnTo>
                      <a:pt x="167" y="76"/>
                    </a:lnTo>
                    <a:lnTo>
                      <a:pt x="151" y="44"/>
                    </a:lnTo>
                    <a:lnTo>
                      <a:pt x="146" y="30"/>
                    </a:lnTo>
                    <a:lnTo>
                      <a:pt x="144" y="25"/>
                    </a:lnTo>
                    <a:lnTo>
                      <a:pt x="143" y="25"/>
                    </a:lnTo>
                    <a:lnTo>
                      <a:pt x="142" y="24"/>
                    </a:lnTo>
                    <a:lnTo>
                      <a:pt x="141" y="23"/>
                    </a:lnTo>
                    <a:lnTo>
                      <a:pt x="140" y="21"/>
                    </a:lnTo>
                    <a:lnTo>
                      <a:pt x="140" y="20"/>
                    </a:lnTo>
                    <a:lnTo>
                      <a:pt x="139" y="20"/>
                    </a:lnTo>
                    <a:lnTo>
                      <a:pt x="139" y="19"/>
                    </a:lnTo>
                    <a:lnTo>
                      <a:pt x="138" y="18"/>
                    </a:lnTo>
                    <a:lnTo>
                      <a:pt x="137" y="17"/>
                    </a:lnTo>
                    <a:lnTo>
                      <a:pt x="136" y="16"/>
                    </a:lnTo>
                    <a:lnTo>
                      <a:pt x="135" y="15"/>
                    </a:lnTo>
                    <a:lnTo>
                      <a:pt x="135" y="14"/>
                    </a:lnTo>
                    <a:lnTo>
                      <a:pt x="134" y="14"/>
                    </a:lnTo>
                    <a:lnTo>
                      <a:pt x="132" y="13"/>
                    </a:lnTo>
                    <a:lnTo>
                      <a:pt x="131" y="13"/>
                    </a:lnTo>
                    <a:lnTo>
                      <a:pt x="124" y="10"/>
                    </a:lnTo>
                    <a:lnTo>
                      <a:pt x="115" y="5"/>
                    </a:lnTo>
                    <a:lnTo>
                      <a:pt x="107" y="0"/>
                    </a:lnTo>
                    <a:lnTo>
                      <a:pt x="93" y="21"/>
                    </a:lnTo>
                    <a:lnTo>
                      <a:pt x="87" y="22"/>
                    </a:lnTo>
                    <a:lnTo>
                      <a:pt x="78" y="13"/>
                    </a:lnTo>
                    <a:lnTo>
                      <a:pt x="74" y="13"/>
                    </a:lnTo>
                    <a:lnTo>
                      <a:pt x="73" y="13"/>
                    </a:lnTo>
                    <a:lnTo>
                      <a:pt x="71" y="13"/>
                    </a:lnTo>
                    <a:lnTo>
                      <a:pt x="71" y="14"/>
                    </a:lnTo>
                    <a:lnTo>
                      <a:pt x="70" y="14"/>
                    </a:lnTo>
                    <a:lnTo>
                      <a:pt x="69" y="14"/>
                    </a:lnTo>
                    <a:lnTo>
                      <a:pt x="68" y="15"/>
                    </a:lnTo>
                    <a:lnTo>
                      <a:pt x="67" y="15"/>
                    </a:lnTo>
                    <a:lnTo>
                      <a:pt x="66" y="16"/>
                    </a:lnTo>
                    <a:lnTo>
                      <a:pt x="66" y="17"/>
                    </a:lnTo>
                    <a:lnTo>
                      <a:pt x="65" y="17"/>
                    </a:lnTo>
                    <a:lnTo>
                      <a:pt x="64" y="17"/>
                    </a:lnTo>
                    <a:lnTo>
                      <a:pt x="63" y="17"/>
                    </a:lnTo>
                    <a:lnTo>
                      <a:pt x="62" y="18"/>
                    </a:lnTo>
                    <a:lnTo>
                      <a:pt x="61" y="19"/>
                    </a:lnTo>
                    <a:lnTo>
                      <a:pt x="60" y="19"/>
                    </a:lnTo>
                    <a:lnTo>
                      <a:pt x="59" y="19"/>
                    </a:lnTo>
                    <a:lnTo>
                      <a:pt x="58" y="20"/>
                    </a:lnTo>
                    <a:lnTo>
                      <a:pt x="57" y="21"/>
                    </a:lnTo>
                    <a:lnTo>
                      <a:pt x="56" y="21"/>
                    </a:lnTo>
                    <a:lnTo>
                      <a:pt x="55" y="21"/>
                    </a:lnTo>
                    <a:lnTo>
                      <a:pt x="54" y="22"/>
                    </a:lnTo>
                    <a:lnTo>
                      <a:pt x="53" y="23"/>
                    </a:lnTo>
                    <a:lnTo>
                      <a:pt x="52" y="24"/>
                    </a:lnTo>
                    <a:lnTo>
                      <a:pt x="51" y="24"/>
                    </a:lnTo>
                    <a:lnTo>
                      <a:pt x="50" y="25"/>
                    </a:lnTo>
                    <a:lnTo>
                      <a:pt x="48" y="25"/>
                    </a:lnTo>
                    <a:lnTo>
                      <a:pt x="47" y="26"/>
                    </a:lnTo>
                    <a:lnTo>
                      <a:pt x="46" y="27"/>
                    </a:lnTo>
                    <a:lnTo>
                      <a:pt x="45" y="26"/>
                    </a:lnTo>
                    <a:lnTo>
                      <a:pt x="44" y="26"/>
                    </a:lnTo>
                    <a:lnTo>
                      <a:pt x="43" y="26"/>
                    </a:lnTo>
                    <a:lnTo>
                      <a:pt x="42" y="26"/>
                    </a:lnTo>
                    <a:lnTo>
                      <a:pt x="41" y="26"/>
                    </a:lnTo>
                    <a:lnTo>
                      <a:pt x="41" y="27"/>
                    </a:lnTo>
                    <a:lnTo>
                      <a:pt x="40" y="27"/>
                    </a:lnTo>
                    <a:lnTo>
                      <a:pt x="39" y="27"/>
                    </a:lnTo>
                    <a:lnTo>
                      <a:pt x="38" y="26"/>
                    </a:lnTo>
                    <a:lnTo>
                      <a:pt x="37" y="26"/>
                    </a:lnTo>
                    <a:lnTo>
                      <a:pt x="36" y="26"/>
                    </a:lnTo>
                    <a:lnTo>
                      <a:pt x="35" y="27"/>
                    </a:lnTo>
                    <a:lnTo>
                      <a:pt x="34" y="27"/>
                    </a:lnTo>
                    <a:lnTo>
                      <a:pt x="33" y="28"/>
                    </a:lnTo>
                    <a:lnTo>
                      <a:pt x="32" y="28"/>
                    </a:lnTo>
                    <a:lnTo>
                      <a:pt x="32" y="29"/>
                    </a:lnTo>
                    <a:lnTo>
                      <a:pt x="31" y="29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8"/>
                    </a:lnTo>
                    <a:lnTo>
                      <a:pt x="22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9" y="28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7" y="30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2" y="32"/>
                    </a:lnTo>
                    <a:lnTo>
                      <a:pt x="11" y="33"/>
                    </a:lnTo>
                    <a:lnTo>
                      <a:pt x="11" y="34"/>
                    </a:lnTo>
                    <a:lnTo>
                      <a:pt x="10" y="34"/>
                    </a:lnTo>
                    <a:lnTo>
                      <a:pt x="9" y="35"/>
                    </a:lnTo>
                    <a:lnTo>
                      <a:pt x="8" y="36"/>
                    </a:lnTo>
                    <a:lnTo>
                      <a:pt x="8" y="37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5" y="38"/>
                    </a:lnTo>
                    <a:lnTo>
                      <a:pt x="4" y="38"/>
                    </a:lnTo>
                    <a:lnTo>
                      <a:pt x="3" y="38"/>
                    </a:lnTo>
                    <a:lnTo>
                      <a:pt x="2" y="38"/>
                    </a:lnTo>
                    <a:lnTo>
                      <a:pt x="1" y="39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5" name="Freeform 683">
                <a:extLst>
                  <a:ext uri="{FF2B5EF4-FFF2-40B4-BE49-F238E27FC236}">
                    <a16:creationId xmlns:a16="http://schemas.microsoft.com/office/drawing/2014/main" id="{9AC9DA0A-95AB-4A73-B887-8967F1A01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" y="2029"/>
                <a:ext cx="60" cy="31"/>
              </a:xfrm>
              <a:custGeom>
                <a:avLst/>
                <a:gdLst>
                  <a:gd name="T0" fmla="*/ 1 w 60"/>
                  <a:gd name="T1" fmla="*/ 19 h 31"/>
                  <a:gd name="T2" fmla="*/ 1 w 60"/>
                  <a:gd name="T3" fmla="*/ 15 h 31"/>
                  <a:gd name="T4" fmla="*/ 1 w 60"/>
                  <a:gd name="T5" fmla="*/ 12 h 31"/>
                  <a:gd name="T6" fmla="*/ 5 w 60"/>
                  <a:gd name="T7" fmla="*/ 11 h 31"/>
                  <a:gd name="T8" fmla="*/ 8 w 60"/>
                  <a:gd name="T9" fmla="*/ 11 h 31"/>
                  <a:gd name="T10" fmla="*/ 9 w 60"/>
                  <a:gd name="T11" fmla="*/ 11 h 31"/>
                  <a:gd name="T12" fmla="*/ 10 w 60"/>
                  <a:gd name="T13" fmla="*/ 11 h 31"/>
                  <a:gd name="T14" fmla="*/ 11 w 60"/>
                  <a:gd name="T15" fmla="*/ 9 h 31"/>
                  <a:gd name="T16" fmla="*/ 13 w 60"/>
                  <a:gd name="T17" fmla="*/ 9 h 31"/>
                  <a:gd name="T18" fmla="*/ 15 w 60"/>
                  <a:gd name="T19" fmla="*/ 10 h 31"/>
                  <a:gd name="T20" fmla="*/ 15 w 60"/>
                  <a:gd name="T21" fmla="*/ 9 h 31"/>
                  <a:gd name="T22" fmla="*/ 16 w 60"/>
                  <a:gd name="T23" fmla="*/ 5 h 31"/>
                  <a:gd name="T24" fmla="*/ 18 w 60"/>
                  <a:gd name="T25" fmla="*/ 9 h 31"/>
                  <a:gd name="T26" fmla="*/ 20 w 60"/>
                  <a:gd name="T27" fmla="*/ 11 h 31"/>
                  <a:gd name="T28" fmla="*/ 20 w 60"/>
                  <a:gd name="T29" fmla="*/ 10 h 31"/>
                  <a:gd name="T30" fmla="*/ 22 w 60"/>
                  <a:gd name="T31" fmla="*/ 11 h 31"/>
                  <a:gd name="T32" fmla="*/ 22 w 60"/>
                  <a:gd name="T33" fmla="*/ 6 h 31"/>
                  <a:gd name="T34" fmla="*/ 22 w 60"/>
                  <a:gd name="T35" fmla="*/ 4 h 31"/>
                  <a:gd name="T36" fmla="*/ 24 w 60"/>
                  <a:gd name="T37" fmla="*/ 6 h 31"/>
                  <a:gd name="T38" fmla="*/ 25 w 60"/>
                  <a:gd name="T39" fmla="*/ 6 h 31"/>
                  <a:gd name="T40" fmla="*/ 26 w 60"/>
                  <a:gd name="T41" fmla="*/ 5 h 31"/>
                  <a:gd name="T42" fmla="*/ 28 w 60"/>
                  <a:gd name="T43" fmla="*/ 6 h 31"/>
                  <a:gd name="T44" fmla="*/ 27 w 60"/>
                  <a:gd name="T45" fmla="*/ 2 h 31"/>
                  <a:gd name="T46" fmla="*/ 29 w 60"/>
                  <a:gd name="T47" fmla="*/ 7 h 31"/>
                  <a:gd name="T48" fmla="*/ 30 w 60"/>
                  <a:gd name="T49" fmla="*/ 12 h 31"/>
                  <a:gd name="T50" fmla="*/ 32 w 60"/>
                  <a:gd name="T51" fmla="*/ 17 h 31"/>
                  <a:gd name="T52" fmla="*/ 33 w 60"/>
                  <a:gd name="T53" fmla="*/ 17 h 31"/>
                  <a:gd name="T54" fmla="*/ 34 w 60"/>
                  <a:gd name="T55" fmla="*/ 17 h 31"/>
                  <a:gd name="T56" fmla="*/ 32 w 60"/>
                  <a:gd name="T57" fmla="*/ 11 h 31"/>
                  <a:gd name="T58" fmla="*/ 35 w 60"/>
                  <a:gd name="T59" fmla="*/ 15 h 31"/>
                  <a:gd name="T60" fmla="*/ 36 w 60"/>
                  <a:gd name="T61" fmla="*/ 18 h 31"/>
                  <a:gd name="T62" fmla="*/ 37 w 60"/>
                  <a:gd name="T63" fmla="*/ 20 h 31"/>
                  <a:gd name="T64" fmla="*/ 40 w 60"/>
                  <a:gd name="T65" fmla="*/ 19 h 31"/>
                  <a:gd name="T66" fmla="*/ 42 w 60"/>
                  <a:gd name="T67" fmla="*/ 16 h 31"/>
                  <a:gd name="T68" fmla="*/ 43 w 60"/>
                  <a:gd name="T69" fmla="*/ 18 h 31"/>
                  <a:gd name="T70" fmla="*/ 44 w 60"/>
                  <a:gd name="T71" fmla="*/ 19 h 31"/>
                  <a:gd name="T72" fmla="*/ 47 w 60"/>
                  <a:gd name="T73" fmla="*/ 16 h 31"/>
                  <a:gd name="T74" fmla="*/ 47 w 60"/>
                  <a:gd name="T75" fmla="*/ 8 h 31"/>
                  <a:gd name="T76" fmla="*/ 46 w 60"/>
                  <a:gd name="T77" fmla="*/ 0 h 31"/>
                  <a:gd name="T78" fmla="*/ 49 w 60"/>
                  <a:gd name="T79" fmla="*/ 6 h 31"/>
                  <a:gd name="T80" fmla="*/ 51 w 60"/>
                  <a:gd name="T81" fmla="*/ 13 h 31"/>
                  <a:gd name="T82" fmla="*/ 52 w 60"/>
                  <a:gd name="T83" fmla="*/ 17 h 31"/>
                  <a:gd name="T84" fmla="*/ 53 w 60"/>
                  <a:gd name="T85" fmla="*/ 21 h 31"/>
                  <a:gd name="T86" fmla="*/ 51 w 60"/>
                  <a:gd name="T87" fmla="*/ 25 h 31"/>
                  <a:gd name="T88" fmla="*/ 53 w 60"/>
                  <a:gd name="T89" fmla="*/ 23 h 31"/>
                  <a:gd name="T90" fmla="*/ 54 w 60"/>
                  <a:gd name="T91" fmla="*/ 21 h 31"/>
                  <a:gd name="T92" fmla="*/ 56 w 60"/>
                  <a:gd name="T93" fmla="*/ 25 h 31"/>
                  <a:gd name="T94" fmla="*/ 57 w 60"/>
                  <a:gd name="T95" fmla="*/ 27 h 31"/>
                  <a:gd name="T96" fmla="*/ 57 w 60"/>
                  <a:gd name="T97" fmla="*/ 23 h 31"/>
                  <a:gd name="T98" fmla="*/ 59 w 60"/>
                  <a:gd name="T99" fmla="*/ 28 h 31"/>
                  <a:gd name="T100" fmla="*/ 59 w 60"/>
                  <a:gd name="T101" fmla="*/ 31 h 31"/>
                  <a:gd name="T102" fmla="*/ 43 w 60"/>
                  <a:gd name="T103" fmla="*/ 26 h 3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0" h="31">
                    <a:moveTo>
                      <a:pt x="0" y="22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1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8" y="11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2" y="9"/>
                    </a:lnTo>
                    <a:lnTo>
                      <a:pt x="13" y="9"/>
                    </a:lnTo>
                    <a:lnTo>
                      <a:pt x="13" y="10"/>
                    </a:lnTo>
                    <a:lnTo>
                      <a:pt x="14" y="10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0"/>
                    </a:lnTo>
                    <a:lnTo>
                      <a:pt x="15" y="9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8" y="9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1" y="12"/>
                    </a:lnTo>
                    <a:lnTo>
                      <a:pt x="20" y="11"/>
                    </a:lnTo>
                    <a:lnTo>
                      <a:pt x="20" y="10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3" y="10"/>
                    </a:lnTo>
                    <a:lnTo>
                      <a:pt x="23" y="9"/>
                    </a:lnTo>
                    <a:lnTo>
                      <a:pt x="22" y="7"/>
                    </a:lnTo>
                    <a:lnTo>
                      <a:pt x="22" y="6"/>
                    </a:lnTo>
                    <a:lnTo>
                      <a:pt x="22" y="5"/>
                    </a:lnTo>
                    <a:lnTo>
                      <a:pt x="22" y="4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3" y="5"/>
                    </a:lnTo>
                    <a:lnTo>
                      <a:pt x="24" y="6"/>
                    </a:lnTo>
                    <a:lnTo>
                      <a:pt x="25" y="7"/>
                    </a:lnTo>
                    <a:lnTo>
                      <a:pt x="26" y="7"/>
                    </a:lnTo>
                    <a:lnTo>
                      <a:pt x="25" y="6"/>
                    </a:lnTo>
                    <a:lnTo>
                      <a:pt x="25" y="4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7"/>
                    </a:lnTo>
                    <a:lnTo>
                      <a:pt x="28" y="8"/>
                    </a:lnTo>
                    <a:lnTo>
                      <a:pt x="28" y="6"/>
                    </a:lnTo>
                    <a:lnTo>
                      <a:pt x="28" y="4"/>
                    </a:lnTo>
                    <a:lnTo>
                      <a:pt x="27" y="3"/>
                    </a:lnTo>
                    <a:lnTo>
                      <a:pt x="27" y="1"/>
                    </a:lnTo>
                    <a:lnTo>
                      <a:pt x="27" y="2"/>
                    </a:lnTo>
                    <a:lnTo>
                      <a:pt x="28" y="3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9" y="11"/>
                    </a:lnTo>
                    <a:lnTo>
                      <a:pt x="30" y="12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2" y="15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7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4" y="18"/>
                    </a:lnTo>
                    <a:lnTo>
                      <a:pt x="35" y="17"/>
                    </a:lnTo>
                    <a:lnTo>
                      <a:pt x="34" y="17"/>
                    </a:lnTo>
                    <a:lnTo>
                      <a:pt x="34" y="15"/>
                    </a:lnTo>
                    <a:lnTo>
                      <a:pt x="33" y="14"/>
                    </a:lnTo>
                    <a:lnTo>
                      <a:pt x="32" y="13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4" y="14"/>
                    </a:lnTo>
                    <a:lnTo>
                      <a:pt x="35" y="15"/>
                    </a:lnTo>
                    <a:lnTo>
                      <a:pt x="35" y="16"/>
                    </a:lnTo>
                    <a:lnTo>
                      <a:pt x="36" y="17"/>
                    </a:lnTo>
                    <a:lnTo>
                      <a:pt x="36" y="18"/>
                    </a:lnTo>
                    <a:lnTo>
                      <a:pt x="36" y="19"/>
                    </a:lnTo>
                    <a:lnTo>
                      <a:pt x="37" y="20"/>
                    </a:lnTo>
                    <a:lnTo>
                      <a:pt x="38" y="19"/>
                    </a:lnTo>
                    <a:lnTo>
                      <a:pt x="39" y="18"/>
                    </a:lnTo>
                    <a:lnTo>
                      <a:pt x="40" y="19"/>
                    </a:lnTo>
                    <a:lnTo>
                      <a:pt x="41" y="19"/>
                    </a:lnTo>
                    <a:lnTo>
                      <a:pt x="42" y="19"/>
                    </a:lnTo>
                    <a:lnTo>
                      <a:pt x="42" y="17"/>
                    </a:lnTo>
                    <a:lnTo>
                      <a:pt x="42" y="16"/>
                    </a:lnTo>
                    <a:lnTo>
                      <a:pt x="43" y="16"/>
                    </a:lnTo>
                    <a:lnTo>
                      <a:pt x="43" y="17"/>
                    </a:lnTo>
                    <a:lnTo>
                      <a:pt x="43" y="18"/>
                    </a:lnTo>
                    <a:lnTo>
                      <a:pt x="43" y="19"/>
                    </a:lnTo>
                    <a:lnTo>
                      <a:pt x="43" y="20"/>
                    </a:lnTo>
                    <a:lnTo>
                      <a:pt x="44" y="19"/>
                    </a:lnTo>
                    <a:lnTo>
                      <a:pt x="45" y="19"/>
                    </a:lnTo>
                    <a:lnTo>
                      <a:pt x="46" y="17"/>
                    </a:lnTo>
                    <a:lnTo>
                      <a:pt x="47" y="17"/>
                    </a:lnTo>
                    <a:lnTo>
                      <a:pt x="47" y="16"/>
                    </a:lnTo>
                    <a:lnTo>
                      <a:pt x="48" y="15"/>
                    </a:lnTo>
                    <a:lnTo>
                      <a:pt x="48" y="13"/>
                    </a:lnTo>
                    <a:lnTo>
                      <a:pt x="47" y="11"/>
                    </a:lnTo>
                    <a:lnTo>
                      <a:pt x="47" y="8"/>
                    </a:lnTo>
                    <a:lnTo>
                      <a:pt x="47" y="6"/>
                    </a:lnTo>
                    <a:lnTo>
                      <a:pt x="47" y="4"/>
                    </a:lnTo>
                    <a:lnTo>
                      <a:pt x="47" y="2"/>
                    </a:lnTo>
                    <a:lnTo>
                      <a:pt x="46" y="0"/>
                    </a:lnTo>
                    <a:lnTo>
                      <a:pt x="47" y="1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49" y="6"/>
                    </a:lnTo>
                    <a:lnTo>
                      <a:pt x="50" y="8"/>
                    </a:lnTo>
                    <a:lnTo>
                      <a:pt x="50" y="9"/>
                    </a:lnTo>
                    <a:lnTo>
                      <a:pt x="51" y="11"/>
                    </a:lnTo>
                    <a:lnTo>
                      <a:pt x="51" y="13"/>
                    </a:lnTo>
                    <a:lnTo>
                      <a:pt x="52" y="14"/>
                    </a:lnTo>
                    <a:lnTo>
                      <a:pt x="52" y="15"/>
                    </a:lnTo>
                    <a:lnTo>
                      <a:pt x="52" y="16"/>
                    </a:lnTo>
                    <a:lnTo>
                      <a:pt x="52" y="17"/>
                    </a:lnTo>
                    <a:lnTo>
                      <a:pt x="53" y="18"/>
                    </a:lnTo>
                    <a:lnTo>
                      <a:pt x="53" y="19"/>
                    </a:lnTo>
                    <a:lnTo>
                      <a:pt x="53" y="21"/>
                    </a:lnTo>
                    <a:lnTo>
                      <a:pt x="52" y="22"/>
                    </a:lnTo>
                    <a:lnTo>
                      <a:pt x="52" y="23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2" y="25"/>
                    </a:lnTo>
                    <a:lnTo>
                      <a:pt x="53" y="24"/>
                    </a:lnTo>
                    <a:lnTo>
                      <a:pt x="53" y="23"/>
                    </a:lnTo>
                    <a:lnTo>
                      <a:pt x="54" y="22"/>
                    </a:lnTo>
                    <a:lnTo>
                      <a:pt x="54" y="21"/>
                    </a:lnTo>
                    <a:lnTo>
                      <a:pt x="54" y="20"/>
                    </a:lnTo>
                    <a:lnTo>
                      <a:pt x="54" y="21"/>
                    </a:lnTo>
                    <a:lnTo>
                      <a:pt x="55" y="22"/>
                    </a:lnTo>
                    <a:lnTo>
                      <a:pt x="56" y="23"/>
                    </a:lnTo>
                    <a:lnTo>
                      <a:pt x="56" y="25"/>
                    </a:lnTo>
                    <a:lnTo>
                      <a:pt x="56" y="26"/>
                    </a:lnTo>
                    <a:lnTo>
                      <a:pt x="56" y="27"/>
                    </a:lnTo>
                    <a:lnTo>
                      <a:pt x="57" y="27"/>
                    </a:lnTo>
                    <a:lnTo>
                      <a:pt x="57" y="26"/>
                    </a:lnTo>
                    <a:lnTo>
                      <a:pt x="57" y="24"/>
                    </a:lnTo>
                    <a:lnTo>
                      <a:pt x="57" y="23"/>
                    </a:lnTo>
                    <a:lnTo>
                      <a:pt x="58" y="25"/>
                    </a:lnTo>
                    <a:lnTo>
                      <a:pt x="59" y="26"/>
                    </a:lnTo>
                    <a:lnTo>
                      <a:pt x="59" y="28"/>
                    </a:lnTo>
                    <a:lnTo>
                      <a:pt x="59" y="29"/>
                    </a:lnTo>
                    <a:lnTo>
                      <a:pt x="60" y="30"/>
                    </a:lnTo>
                    <a:lnTo>
                      <a:pt x="60" y="31"/>
                    </a:lnTo>
                    <a:lnTo>
                      <a:pt x="59" y="31"/>
                    </a:lnTo>
                    <a:lnTo>
                      <a:pt x="55" y="29"/>
                    </a:lnTo>
                    <a:lnTo>
                      <a:pt x="50" y="30"/>
                    </a:lnTo>
                    <a:lnTo>
                      <a:pt x="47" y="30"/>
                    </a:lnTo>
                    <a:lnTo>
                      <a:pt x="43" y="26"/>
                    </a:lnTo>
                    <a:lnTo>
                      <a:pt x="40" y="22"/>
                    </a:lnTo>
                    <a:lnTo>
                      <a:pt x="25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6" name="Freeform 684">
                <a:extLst>
                  <a:ext uri="{FF2B5EF4-FFF2-40B4-BE49-F238E27FC236}">
                    <a16:creationId xmlns:a16="http://schemas.microsoft.com/office/drawing/2014/main" id="{AA669A6A-563B-452C-A1A7-0150300BB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" y="2039"/>
                <a:ext cx="60" cy="22"/>
              </a:xfrm>
              <a:custGeom>
                <a:avLst/>
                <a:gdLst>
                  <a:gd name="T0" fmla="*/ 0 w 60"/>
                  <a:gd name="T1" fmla="*/ 12 h 22"/>
                  <a:gd name="T2" fmla="*/ 4 w 60"/>
                  <a:gd name="T3" fmla="*/ 12 h 22"/>
                  <a:gd name="T4" fmla="*/ 8 w 60"/>
                  <a:gd name="T5" fmla="*/ 12 h 22"/>
                  <a:gd name="T6" fmla="*/ 14 w 60"/>
                  <a:gd name="T7" fmla="*/ 12 h 22"/>
                  <a:gd name="T8" fmla="*/ 19 w 60"/>
                  <a:gd name="T9" fmla="*/ 12 h 22"/>
                  <a:gd name="T10" fmla="*/ 33 w 60"/>
                  <a:gd name="T11" fmla="*/ 12 h 22"/>
                  <a:gd name="T12" fmla="*/ 40 w 60"/>
                  <a:gd name="T13" fmla="*/ 13 h 22"/>
                  <a:gd name="T14" fmla="*/ 41 w 60"/>
                  <a:gd name="T15" fmla="*/ 15 h 22"/>
                  <a:gd name="T16" fmla="*/ 42 w 60"/>
                  <a:gd name="T17" fmla="*/ 18 h 22"/>
                  <a:gd name="T18" fmla="*/ 45 w 60"/>
                  <a:gd name="T19" fmla="*/ 19 h 22"/>
                  <a:gd name="T20" fmla="*/ 48 w 60"/>
                  <a:gd name="T21" fmla="*/ 20 h 22"/>
                  <a:gd name="T22" fmla="*/ 55 w 60"/>
                  <a:gd name="T23" fmla="*/ 20 h 22"/>
                  <a:gd name="T24" fmla="*/ 58 w 60"/>
                  <a:gd name="T25" fmla="*/ 21 h 22"/>
                  <a:gd name="T26" fmla="*/ 60 w 60"/>
                  <a:gd name="T27" fmla="*/ 21 h 22"/>
                  <a:gd name="T28" fmla="*/ 60 w 60"/>
                  <a:gd name="T29" fmla="*/ 19 h 22"/>
                  <a:gd name="T30" fmla="*/ 57 w 60"/>
                  <a:gd name="T31" fmla="*/ 14 h 22"/>
                  <a:gd name="T32" fmla="*/ 57 w 60"/>
                  <a:gd name="T33" fmla="*/ 18 h 22"/>
                  <a:gd name="T34" fmla="*/ 55 w 60"/>
                  <a:gd name="T35" fmla="*/ 18 h 22"/>
                  <a:gd name="T36" fmla="*/ 54 w 60"/>
                  <a:gd name="T37" fmla="*/ 18 h 22"/>
                  <a:gd name="T38" fmla="*/ 51 w 60"/>
                  <a:gd name="T39" fmla="*/ 16 h 22"/>
                  <a:gd name="T40" fmla="*/ 51 w 60"/>
                  <a:gd name="T41" fmla="*/ 14 h 22"/>
                  <a:gd name="T42" fmla="*/ 49 w 60"/>
                  <a:gd name="T43" fmla="*/ 16 h 22"/>
                  <a:gd name="T44" fmla="*/ 49 w 60"/>
                  <a:gd name="T45" fmla="*/ 19 h 22"/>
                  <a:gd name="T46" fmla="*/ 48 w 60"/>
                  <a:gd name="T47" fmla="*/ 19 h 22"/>
                  <a:gd name="T48" fmla="*/ 46 w 60"/>
                  <a:gd name="T49" fmla="*/ 16 h 22"/>
                  <a:gd name="T50" fmla="*/ 43 w 60"/>
                  <a:gd name="T51" fmla="*/ 12 h 22"/>
                  <a:gd name="T52" fmla="*/ 42 w 60"/>
                  <a:gd name="T53" fmla="*/ 10 h 22"/>
                  <a:gd name="T54" fmla="*/ 40 w 60"/>
                  <a:gd name="T55" fmla="*/ 11 h 22"/>
                  <a:gd name="T56" fmla="*/ 37 w 60"/>
                  <a:gd name="T57" fmla="*/ 10 h 22"/>
                  <a:gd name="T58" fmla="*/ 34 w 60"/>
                  <a:gd name="T59" fmla="*/ 7 h 22"/>
                  <a:gd name="T60" fmla="*/ 32 w 60"/>
                  <a:gd name="T61" fmla="*/ 8 h 22"/>
                  <a:gd name="T62" fmla="*/ 30 w 60"/>
                  <a:gd name="T63" fmla="*/ 4 h 22"/>
                  <a:gd name="T64" fmla="*/ 29 w 60"/>
                  <a:gd name="T65" fmla="*/ 1 h 22"/>
                  <a:gd name="T66" fmla="*/ 30 w 60"/>
                  <a:gd name="T67" fmla="*/ 7 h 22"/>
                  <a:gd name="T68" fmla="*/ 29 w 60"/>
                  <a:gd name="T69" fmla="*/ 8 h 22"/>
                  <a:gd name="T70" fmla="*/ 27 w 60"/>
                  <a:gd name="T71" fmla="*/ 11 h 22"/>
                  <a:gd name="T72" fmla="*/ 25 w 60"/>
                  <a:gd name="T73" fmla="*/ 11 h 22"/>
                  <a:gd name="T74" fmla="*/ 23 w 60"/>
                  <a:gd name="T75" fmla="*/ 10 h 22"/>
                  <a:gd name="T76" fmla="*/ 21 w 60"/>
                  <a:gd name="T77" fmla="*/ 10 h 22"/>
                  <a:gd name="T78" fmla="*/ 21 w 60"/>
                  <a:gd name="T79" fmla="*/ 10 h 22"/>
                  <a:gd name="T80" fmla="*/ 19 w 60"/>
                  <a:gd name="T81" fmla="*/ 8 h 22"/>
                  <a:gd name="T82" fmla="*/ 19 w 60"/>
                  <a:gd name="T83" fmla="*/ 9 h 22"/>
                  <a:gd name="T84" fmla="*/ 18 w 60"/>
                  <a:gd name="T85" fmla="*/ 10 h 22"/>
                  <a:gd name="T86" fmla="*/ 15 w 60"/>
                  <a:gd name="T87" fmla="*/ 11 h 22"/>
                  <a:gd name="T88" fmla="*/ 12 w 60"/>
                  <a:gd name="T89" fmla="*/ 10 h 22"/>
                  <a:gd name="T90" fmla="*/ 11 w 60"/>
                  <a:gd name="T91" fmla="*/ 9 h 22"/>
                  <a:gd name="T92" fmla="*/ 11 w 60"/>
                  <a:gd name="T93" fmla="*/ 11 h 22"/>
                  <a:gd name="T94" fmla="*/ 9 w 60"/>
                  <a:gd name="T95" fmla="*/ 10 h 22"/>
                  <a:gd name="T96" fmla="*/ 7 w 60"/>
                  <a:gd name="T97" fmla="*/ 10 h 22"/>
                  <a:gd name="T98" fmla="*/ 6 w 60"/>
                  <a:gd name="T99" fmla="*/ 8 h 22"/>
                  <a:gd name="T100" fmla="*/ 5 w 60"/>
                  <a:gd name="T101" fmla="*/ 10 h 22"/>
                  <a:gd name="T102" fmla="*/ 4 w 60"/>
                  <a:gd name="T103" fmla="*/ 10 h 22"/>
                  <a:gd name="T104" fmla="*/ 1 w 60"/>
                  <a:gd name="T105" fmla="*/ 11 h 22"/>
                  <a:gd name="T106" fmla="*/ 1 w 60"/>
                  <a:gd name="T107" fmla="*/ 11 h 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60" h="22">
                    <a:moveTo>
                      <a:pt x="0" y="10"/>
                    </a:moveTo>
                    <a:lnTo>
                      <a:pt x="0" y="11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2" y="12"/>
                    </a:lnTo>
                    <a:lnTo>
                      <a:pt x="14" y="12"/>
                    </a:lnTo>
                    <a:lnTo>
                      <a:pt x="16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5" y="12"/>
                    </a:lnTo>
                    <a:lnTo>
                      <a:pt x="29" y="12"/>
                    </a:lnTo>
                    <a:lnTo>
                      <a:pt x="33" y="12"/>
                    </a:lnTo>
                    <a:lnTo>
                      <a:pt x="37" y="12"/>
                    </a:lnTo>
                    <a:lnTo>
                      <a:pt x="38" y="12"/>
                    </a:lnTo>
                    <a:lnTo>
                      <a:pt x="39" y="13"/>
                    </a:lnTo>
                    <a:lnTo>
                      <a:pt x="40" y="13"/>
                    </a:lnTo>
                    <a:lnTo>
                      <a:pt x="41" y="14"/>
                    </a:lnTo>
                    <a:lnTo>
                      <a:pt x="41" y="15"/>
                    </a:lnTo>
                    <a:lnTo>
                      <a:pt x="41" y="16"/>
                    </a:lnTo>
                    <a:lnTo>
                      <a:pt x="41" y="17"/>
                    </a:lnTo>
                    <a:lnTo>
                      <a:pt x="42" y="17"/>
                    </a:lnTo>
                    <a:lnTo>
                      <a:pt x="42" y="18"/>
                    </a:lnTo>
                    <a:lnTo>
                      <a:pt x="43" y="18"/>
                    </a:lnTo>
                    <a:lnTo>
                      <a:pt x="44" y="18"/>
                    </a:lnTo>
                    <a:lnTo>
                      <a:pt x="44" y="19"/>
                    </a:lnTo>
                    <a:lnTo>
                      <a:pt x="45" y="19"/>
                    </a:lnTo>
                    <a:lnTo>
                      <a:pt x="46" y="20"/>
                    </a:lnTo>
                    <a:lnTo>
                      <a:pt x="47" y="20"/>
                    </a:lnTo>
                    <a:lnTo>
                      <a:pt x="48" y="20"/>
                    </a:lnTo>
                    <a:lnTo>
                      <a:pt x="50" y="20"/>
                    </a:lnTo>
                    <a:lnTo>
                      <a:pt x="52" y="20"/>
                    </a:lnTo>
                    <a:lnTo>
                      <a:pt x="54" y="20"/>
                    </a:lnTo>
                    <a:lnTo>
                      <a:pt x="55" y="20"/>
                    </a:lnTo>
                    <a:lnTo>
                      <a:pt x="56" y="20"/>
                    </a:lnTo>
                    <a:lnTo>
                      <a:pt x="57" y="20"/>
                    </a:lnTo>
                    <a:lnTo>
                      <a:pt x="57" y="21"/>
                    </a:lnTo>
                    <a:lnTo>
                      <a:pt x="58" y="21"/>
                    </a:lnTo>
                    <a:lnTo>
                      <a:pt x="59" y="22"/>
                    </a:lnTo>
                    <a:lnTo>
                      <a:pt x="60" y="21"/>
                    </a:lnTo>
                    <a:lnTo>
                      <a:pt x="60" y="22"/>
                    </a:lnTo>
                    <a:lnTo>
                      <a:pt x="60" y="21"/>
                    </a:lnTo>
                    <a:lnTo>
                      <a:pt x="60" y="20"/>
                    </a:lnTo>
                    <a:lnTo>
                      <a:pt x="60" y="19"/>
                    </a:lnTo>
                    <a:lnTo>
                      <a:pt x="59" y="17"/>
                    </a:lnTo>
                    <a:lnTo>
                      <a:pt x="58" y="16"/>
                    </a:lnTo>
                    <a:lnTo>
                      <a:pt x="58" y="15"/>
                    </a:lnTo>
                    <a:lnTo>
                      <a:pt x="57" y="14"/>
                    </a:lnTo>
                    <a:lnTo>
                      <a:pt x="57" y="15"/>
                    </a:lnTo>
                    <a:lnTo>
                      <a:pt x="58" y="17"/>
                    </a:lnTo>
                    <a:lnTo>
                      <a:pt x="58" y="19"/>
                    </a:lnTo>
                    <a:lnTo>
                      <a:pt x="57" y="18"/>
                    </a:lnTo>
                    <a:lnTo>
                      <a:pt x="56" y="18"/>
                    </a:lnTo>
                    <a:lnTo>
                      <a:pt x="56" y="17"/>
                    </a:lnTo>
                    <a:lnTo>
                      <a:pt x="55" y="18"/>
                    </a:lnTo>
                    <a:lnTo>
                      <a:pt x="55" y="19"/>
                    </a:lnTo>
                    <a:lnTo>
                      <a:pt x="55" y="18"/>
                    </a:lnTo>
                    <a:lnTo>
                      <a:pt x="54" y="18"/>
                    </a:lnTo>
                    <a:lnTo>
                      <a:pt x="53" y="17"/>
                    </a:lnTo>
                    <a:lnTo>
                      <a:pt x="52" y="17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1" y="14"/>
                    </a:lnTo>
                    <a:lnTo>
                      <a:pt x="51" y="12"/>
                    </a:lnTo>
                    <a:lnTo>
                      <a:pt x="51" y="14"/>
                    </a:lnTo>
                    <a:lnTo>
                      <a:pt x="50" y="15"/>
                    </a:lnTo>
                    <a:lnTo>
                      <a:pt x="50" y="16"/>
                    </a:lnTo>
                    <a:lnTo>
                      <a:pt x="49" y="16"/>
                    </a:lnTo>
                    <a:lnTo>
                      <a:pt x="48" y="16"/>
                    </a:lnTo>
                    <a:lnTo>
                      <a:pt x="49" y="17"/>
                    </a:lnTo>
                    <a:lnTo>
                      <a:pt x="49" y="19"/>
                    </a:lnTo>
                    <a:lnTo>
                      <a:pt x="49" y="20"/>
                    </a:lnTo>
                    <a:lnTo>
                      <a:pt x="48" y="19"/>
                    </a:lnTo>
                    <a:lnTo>
                      <a:pt x="47" y="18"/>
                    </a:lnTo>
                    <a:lnTo>
                      <a:pt x="46" y="17"/>
                    </a:lnTo>
                    <a:lnTo>
                      <a:pt x="46" y="16"/>
                    </a:lnTo>
                    <a:lnTo>
                      <a:pt x="45" y="15"/>
                    </a:lnTo>
                    <a:lnTo>
                      <a:pt x="44" y="14"/>
                    </a:lnTo>
                    <a:lnTo>
                      <a:pt x="43" y="13"/>
                    </a:lnTo>
                    <a:lnTo>
                      <a:pt x="43" y="12"/>
                    </a:lnTo>
                    <a:lnTo>
                      <a:pt x="43" y="11"/>
                    </a:lnTo>
                    <a:lnTo>
                      <a:pt x="42" y="11"/>
                    </a:lnTo>
                    <a:lnTo>
                      <a:pt x="42" y="10"/>
                    </a:lnTo>
                    <a:lnTo>
                      <a:pt x="42" y="9"/>
                    </a:lnTo>
                    <a:lnTo>
                      <a:pt x="41" y="10"/>
                    </a:lnTo>
                    <a:lnTo>
                      <a:pt x="40" y="10"/>
                    </a:lnTo>
                    <a:lnTo>
                      <a:pt x="40" y="11"/>
                    </a:lnTo>
                    <a:lnTo>
                      <a:pt x="39" y="11"/>
                    </a:lnTo>
                    <a:lnTo>
                      <a:pt x="38" y="11"/>
                    </a:lnTo>
                    <a:lnTo>
                      <a:pt x="37" y="11"/>
                    </a:lnTo>
                    <a:lnTo>
                      <a:pt x="37" y="10"/>
                    </a:lnTo>
                    <a:lnTo>
                      <a:pt x="36" y="9"/>
                    </a:lnTo>
                    <a:lnTo>
                      <a:pt x="35" y="8"/>
                    </a:lnTo>
                    <a:lnTo>
                      <a:pt x="35" y="7"/>
                    </a:lnTo>
                    <a:lnTo>
                      <a:pt x="34" y="7"/>
                    </a:lnTo>
                    <a:lnTo>
                      <a:pt x="33" y="7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30" y="4"/>
                    </a:lnTo>
                    <a:lnTo>
                      <a:pt x="30" y="3"/>
                    </a:lnTo>
                    <a:lnTo>
                      <a:pt x="29" y="2"/>
                    </a:lnTo>
                    <a:lnTo>
                      <a:pt x="29" y="0"/>
                    </a:lnTo>
                    <a:lnTo>
                      <a:pt x="29" y="1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7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8" y="11"/>
                    </a:lnTo>
                    <a:lnTo>
                      <a:pt x="27" y="11"/>
                    </a:lnTo>
                    <a:lnTo>
                      <a:pt x="26" y="11"/>
                    </a:lnTo>
                    <a:lnTo>
                      <a:pt x="25" y="11"/>
                    </a:lnTo>
                    <a:lnTo>
                      <a:pt x="24" y="10"/>
                    </a:lnTo>
                    <a:lnTo>
                      <a:pt x="23" y="10"/>
                    </a:lnTo>
                    <a:lnTo>
                      <a:pt x="23" y="11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0" y="11"/>
                    </a:lnTo>
                    <a:lnTo>
                      <a:pt x="20" y="10"/>
                    </a:lnTo>
                    <a:lnTo>
                      <a:pt x="19" y="9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1" y="11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5" y="8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7" name="Freeform 685">
                <a:extLst>
                  <a:ext uri="{FF2B5EF4-FFF2-40B4-BE49-F238E27FC236}">
                    <a16:creationId xmlns:a16="http://schemas.microsoft.com/office/drawing/2014/main" id="{0924D933-5C08-4C93-BD92-682196693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0" y="2043"/>
                <a:ext cx="28" cy="52"/>
              </a:xfrm>
              <a:custGeom>
                <a:avLst/>
                <a:gdLst>
                  <a:gd name="T0" fmla="*/ 7 w 28"/>
                  <a:gd name="T1" fmla="*/ 51 h 52"/>
                  <a:gd name="T2" fmla="*/ 7 w 28"/>
                  <a:gd name="T3" fmla="*/ 50 h 52"/>
                  <a:gd name="T4" fmla="*/ 6 w 28"/>
                  <a:gd name="T5" fmla="*/ 47 h 52"/>
                  <a:gd name="T6" fmla="*/ 7 w 28"/>
                  <a:gd name="T7" fmla="*/ 47 h 52"/>
                  <a:gd name="T8" fmla="*/ 8 w 28"/>
                  <a:gd name="T9" fmla="*/ 46 h 52"/>
                  <a:gd name="T10" fmla="*/ 7 w 28"/>
                  <a:gd name="T11" fmla="*/ 45 h 52"/>
                  <a:gd name="T12" fmla="*/ 6 w 28"/>
                  <a:gd name="T13" fmla="*/ 44 h 52"/>
                  <a:gd name="T14" fmla="*/ 6 w 28"/>
                  <a:gd name="T15" fmla="*/ 42 h 52"/>
                  <a:gd name="T16" fmla="*/ 4 w 28"/>
                  <a:gd name="T17" fmla="*/ 41 h 52"/>
                  <a:gd name="T18" fmla="*/ 5 w 28"/>
                  <a:gd name="T19" fmla="*/ 39 h 52"/>
                  <a:gd name="T20" fmla="*/ 6 w 28"/>
                  <a:gd name="T21" fmla="*/ 37 h 52"/>
                  <a:gd name="T22" fmla="*/ 5 w 28"/>
                  <a:gd name="T23" fmla="*/ 36 h 52"/>
                  <a:gd name="T24" fmla="*/ 4 w 28"/>
                  <a:gd name="T25" fmla="*/ 36 h 52"/>
                  <a:gd name="T26" fmla="*/ 3 w 28"/>
                  <a:gd name="T27" fmla="*/ 35 h 52"/>
                  <a:gd name="T28" fmla="*/ 4 w 28"/>
                  <a:gd name="T29" fmla="*/ 35 h 52"/>
                  <a:gd name="T30" fmla="*/ 3 w 28"/>
                  <a:gd name="T31" fmla="*/ 34 h 52"/>
                  <a:gd name="T32" fmla="*/ 2 w 28"/>
                  <a:gd name="T33" fmla="*/ 32 h 52"/>
                  <a:gd name="T34" fmla="*/ 1 w 28"/>
                  <a:gd name="T35" fmla="*/ 30 h 52"/>
                  <a:gd name="T36" fmla="*/ 1 w 28"/>
                  <a:gd name="T37" fmla="*/ 27 h 52"/>
                  <a:gd name="T38" fmla="*/ 0 w 28"/>
                  <a:gd name="T39" fmla="*/ 25 h 52"/>
                  <a:gd name="T40" fmla="*/ 1 w 28"/>
                  <a:gd name="T41" fmla="*/ 23 h 52"/>
                  <a:gd name="T42" fmla="*/ 1 w 28"/>
                  <a:gd name="T43" fmla="*/ 22 h 52"/>
                  <a:gd name="T44" fmla="*/ 1 w 28"/>
                  <a:gd name="T45" fmla="*/ 19 h 52"/>
                  <a:gd name="T46" fmla="*/ 0 w 28"/>
                  <a:gd name="T47" fmla="*/ 16 h 52"/>
                  <a:gd name="T48" fmla="*/ 1 w 28"/>
                  <a:gd name="T49" fmla="*/ 14 h 52"/>
                  <a:gd name="T50" fmla="*/ 2 w 28"/>
                  <a:gd name="T51" fmla="*/ 12 h 52"/>
                  <a:gd name="T52" fmla="*/ 2 w 28"/>
                  <a:gd name="T53" fmla="*/ 9 h 52"/>
                  <a:gd name="T54" fmla="*/ 2 w 28"/>
                  <a:gd name="T55" fmla="*/ 7 h 52"/>
                  <a:gd name="T56" fmla="*/ 3 w 28"/>
                  <a:gd name="T57" fmla="*/ 11 h 52"/>
                  <a:gd name="T58" fmla="*/ 3 w 28"/>
                  <a:gd name="T59" fmla="*/ 14 h 52"/>
                  <a:gd name="T60" fmla="*/ 3 w 28"/>
                  <a:gd name="T61" fmla="*/ 16 h 52"/>
                  <a:gd name="T62" fmla="*/ 3 w 28"/>
                  <a:gd name="T63" fmla="*/ 20 h 52"/>
                  <a:gd name="T64" fmla="*/ 4 w 28"/>
                  <a:gd name="T65" fmla="*/ 23 h 52"/>
                  <a:gd name="T66" fmla="*/ 5 w 28"/>
                  <a:gd name="T67" fmla="*/ 22 h 52"/>
                  <a:gd name="T68" fmla="*/ 6 w 28"/>
                  <a:gd name="T69" fmla="*/ 22 h 52"/>
                  <a:gd name="T70" fmla="*/ 7 w 28"/>
                  <a:gd name="T71" fmla="*/ 25 h 52"/>
                  <a:gd name="T72" fmla="*/ 9 w 28"/>
                  <a:gd name="T73" fmla="*/ 24 h 52"/>
                  <a:gd name="T74" fmla="*/ 8 w 28"/>
                  <a:gd name="T75" fmla="*/ 23 h 52"/>
                  <a:gd name="T76" fmla="*/ 8 w 28"/>
                  <a:gd name="T77" fmla="*/ 18 h 52"/>
                  <a:gd name="T78" fmla="*/ 8 w 28"/>
                  <a:gd name="T79" fmla="*/ 15 h 52"/>
                  <a:gd name="T80" fmla="*/ 7 w 28"/>
                  <a:gd name="T81" fmla="*/ 10 h 52"/>
                  <a:gd name="T82" fmla="*/ 8 w 28"/>
                  <a:gd name="T83" fmla="*/ 4 h 52"/>
                  <a:gd name="T84" fmla="*/ 8 w 28"/>
                  <a:gd name="T85" fmla="*/ 5 h 52"/>
                  <a:gd name="T86" fmla="*/ 9 w 28"/>
                  <a:gd name="T87" fmla="*/ 14 h 52"/>
                  <a:gd name="T88" fmla="*/ 10 w 28"/>
                  <a:gd name="T89" fmla="*/ 17 h 52"/>
                  <a:gd name="T90" fmla="*/ 11 w 28"/>
                  <a:gd name="T91" fmla="*/ 18 h 52"/>
                  <a:gd name="T92" fmla="*/ 17 w 28"/>
                  <a:gd name="T93" fmla="*/ 36 h 52"/>
                  <a:gd name="T94" fmla="*/ 26 w 28"/>
                  <a:gd name="T95" fmla="*/ 48 h 52"/>
                  <a:gd name="T96" fmla="*/ 25 w 28"/>
                  <a:gd name="T97" fmla="*/ 52 h 52"/>
                  <a:gd name="T98" fmla="*/ 22 w 28"/>
                  <a:gd name="T99" fmla="*/ 51 h 52"/>
                  <a:gd name="T100" fmla="*/ 20 w 28"/>
                  <a:gd name="T101" fmla="*/ 51 h 52"/>
                  <a:gd name="T102" fmla="*/ 17 w 28"/>
                  <a:gd name="T103" fmla="*/ 51 h 52"/>
                  <a:gd name="T104" fmla="*/ 13 w 28"/>
                  <a:gd name="T105" fmla="*/ 52 h 52"/>
                  <a:gd name="T106" fmla="*/ 6 w 28"/>
                  <a:gd name="T107" fmla="*/ 52 h 5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8" h="52">
                    <a:moveTo>
                      <a:pt x="6" y="52"/>
                    </a:moveTo>
                    <a:lnTo>
                      <a:pt x="7" y="51"/>
                    </a:lnTo>
                    <a:lnTo>
                      <a:pt x="7" y="50"/>
                    </a:lnTo>
                    <a:lnTo>
                      <a:pt x="6" y="49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8" y="47"/>
                    </a:lnTo>
                    <a:lnTo>
                      <a:pt x="8" y="46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6" y="44"/>
                    </a:lnTo>
                    <a:lnTo>
                      <a:pt x="6" y="42"/>
                    </a:lnTo>
                    <a:lnTo>
                      <a:pt x="5" y="41"/>
                    </a:lnTo>
                    <a:lnTo>
                      <a:pt x="4" y="41"/>
                    </a:lnTo>
                    <a:lnTo>
                      <a:pt x="5" y="40"/>
                    </a:lnTo>
                    <a:lnTo>
                      <a:pt x="5" y="39"/>
                    </a:lnTo>
                    <a:lnTo>
                      <a:pt x="6" y="39"/>
                    </a:lnTo>
                    <a:lnTo>
                      <a:pt x="6" y="37"/>
                    </a:lnTo>
                    <a:lnTo>
                      <a:pt x="6" y="36"/>
                    </a:lnTo>
                    <a:lnTo>
                      <a:pt x="5" y="36"/>
                    </a:lnTo>
                    <a:lnTo>
                      <a:pt x="4" y="36"/>
                    </a:lnTo>
                    <a:lnTo>
                      <a:pt x="3" y="36"/>
                    </a:lnTo>
                    <a:lnTo>
                      <a:pt x="3" y="35"/>
                    </a:lnTo>
                    <a:lnTo>
                      <a:pt x="4" y="35"/>
                    </a:lnTo>
                    <a:lnTo>
                      <a:pt x="4" y="34"/>
                    </a:lnTo>
                    <a:lnTo>
                      <a:pt x="3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3" y="9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3" y="14"/>
                    </a:lnTo>
                    <a:lnTo>
                      <a:pt x="3" y="16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22"/>
                    </a:lnTo>
                    <a:lnTo>
                      <a:pt x="4" y="23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6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8" y="25"/>
                    </a:lnTo>
                    <a:lnTo>
                      <a:pt x="9" y="24"/>
                    </a:lnTo>
                    <a:lnTo>
                      <a:pt x="8" y="23"/>
                    </a:lnTo>
                    <a:lnTo>
                      <a:pt x="8" y="21"/>
                    </a:lnTo>
                    <a:lnTo>
                      <a:pt x="8" y="18"/>
                    </a:lnTo>
                    <a:lnTo>
                      <a:pt x="8" y="16"/>
                    </a:lnTo>
                    <a:lnTo>
                      <a:pt x="8" y="15"/>
                    </a:lnTo>
                    <a:lnTo>
                      <a:pt x="7" y="13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8" y="5"/>
                    </a:lnTo>
                    <a:lnTo>
                      <a:pt x="9" y="10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10" y="17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3" y="26"/>
                    </a:lnTo>
                    <a:lnTo>
                      <a:pt x="17" y="36"/>
                    </a:lnTo>
                    <a:lnTo>
                      <a:pt x="17" y="47"/>
                    </a:lnTo>
                    <a:lnTo>
                      <a:pt x="26" y="48"/>
                    </a:lnTo>
                    <a:lnTo>
                      <a:pt x="28" y="50"/>
                    </a:lnTo>
                    <a:lnTo>
                      <a:pt x="25" y="52"/>
                    </a:lnTo>
                    <a:lnTo>
                      <a:pt x="23" y="52"/>
                    </a:lnTo>
                    <a:lnTo>
                      <a:pt x="22" y="51"/>
                    </a:lnTo>
                    <a:lnTo>
                      <a:pt x="21" y="51"/>
                    </a:lnTo>
                    <a:lnTo>
                      <a:pt x="20" y="51"/>
                    </a:lnTo>
                    <a:lnTo>
                      <a:pt x="18" y="51"/>
                    </a:lnTo>
                    <a:lnTo>
                      <a:pt x="17" y="51"/>
                    </a:lnTo>
                    <a:lnTo>
                      <a:pt x="15" y="52"/>
                    </a:lnTo>
                    <a:lnTo>
                      <a:pt x="13" y="52"/>
                    </a:lnTo>
                    <a:lnTo>
                      <a:pt x="11" y="52"/>
                    </a:lnTo>
                    <a:lnTo>
                      <a:pt x="6" y="5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8" name="Freeform 686">
                <a:extLst>
                  <a:ext uri="{FF2B5EF4-FFF2-40B4-BE49-F238E27FC236}">
                    <a16:creationId xmlns:a16="http://schemas.microsoft.com/office/drawing/2014/main" id="{F06BC38D-1E10-490E-8AF4-315EF4240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7" y="2041"/>
                <a:ext cx="24" cy="54"/>
              </a:xfrm>
              <a:custGeom>
                <a:avLst/>
                <a:gdLst>
                  <a:gd name="T0" fmla="*/ 1 w 24"/>
                  <a:gd name="T1" fmla="*/ 2 h 54"/>
                  <a:gd name="T2" fmla="*/ 1 w 24"/>
                  <a:gd name="T3" fmla="*/ 8 h 54"/>
                  <a:gd name="T4" fmla="*/ 2 w 24"/>
                  <a:gd name="T5" fmla="*/ 13 h 54"/>
                  <a:gd name="T6" fmla="*/ 2 w 24"/>
                  <a:gd name="T7" fmla="*/ 15 h 54"/>
                  <a:gd name="T8" fmla="*/ 2 w 24"/>
                  <a:gd name="T9" fmla="*/ 16 h 54"/>
                  <a:gd name="T10" fmla="*/ 3 w 24"/>
                  <a:gd name="T11" fmla="*/ 18 h 54"/>
                  <a:gd name="T12" fmla="*/ 4 w 24"/>
                  <a:gd name="T13" fmla="*/ 20 h 54"/>
                  <a:gd name="T14" fmla="*/ 3 w 24"/>
                  <a:gd name="T15" fmla="*/ 22 h 54"/>
                  <a:gd name="T16" fmla="*/ 3 w 24"/>
                  <a:gd name="T17" fmla="*/ 24 h 54"/>
                  <a:gd name="T18" fmla="*/ 4 w 24"/>
                  <a:gd name="T19" fmla="*/ 25 h 54"/>
                  <a:gd name="T20" fmla="*/ 4 w 24"/>
                  <a:gd name="T21" fmla="*/ 28 h 54"/>
                  <a:gd name="T22" fmla="*/ 4 w 24"/>
                  <a:gd name="T23" fmla="*/ 29 h 54"/>
                  <a:gd name="T24" fmla="*/ 3 w 24"/>
                  <a:gd name="T25" fmla="*/ 31 h 54"/>
                  <a:gd name="T26" fmla="*/ 4 w 24"/>
                  <a:gd name="T27" fmla="*/ 31 h 54"/>
                  <a:gd name="T28" fmla="*/ 6 w 24"/>
                  <a:gd name="T29" fmla="*/ 31 h 54"/>
                  <a:gd name="T30" fmla="*/ 7 w 24"/>
                  <a:gd name="T31" fmla="*/ 33 h 54"/>
                  <a:gd name="T32" fmla="*/ 9 w 24"/>
                  <a:gd name="T33" fmla="*/ 35 h 54"/>
                  <a:gd name="T34" fmla="*/ 9 w 24"/>
                  <a:gd name="T35" fmla="*/ 38 h 54"/>
                  <a:gd name="T36" fmla="*/ 10 w 24"/>
                  <a:gd name="T37" fmla="*/ 40 h 54"/>
                  <a:gd name="T38" fmla="*/ 8 w 24"/>
                  <a:gd name="T39" fmla="*/ 42 h 54"/>
                  <a:gd name="T40" fmla="*/ 7 w 24"/>
                  <a:gd name="T41" fmla="*/ 43 h 54"/>
                  <a:gd name="T42" fmla="*/ 8 w 24"/>
                  <a:gd name="T43" fmla="*/ 44 h 54"/>
                  <a:gd name="T44" fmla="*/ 8 w 24"/>
                  <a:gd name="T45" fmla="*/ 46 h 54"/>
                  <a:gd name="T46" fmla="*/ 8 w 24"/>
                  <a:gd name="T47" fmla="*/ 48 h 54"/>
                  <a:gd name="T48" fmla="*/ 9 w 24"/>
                  <a:gd name="T49" fmla="*/ 50 h 54"/>
                  <a:gd name="T50" fmla="*/ 10 w 24"/>
                  <a:gd name="T51" fmla="*/ 50 h 54"/>
                  <a:gd name="T52" fmla="*/ 13 w 24"/>
                  <a:gd name="T53" fmla="*/ 51 h 54"/>
                  <a:gd name="T54" fmla="*/ 15 w 24"/>
                  <a:gd name="T55" fmla="*/ 51 h 54"/>
                  <a:gd name="T56" fmla="*/ 17 w 24"/>
                  <a:gd name="T57" fmla="*/ 51 h 54"/>
                  <a:gd name="T58" fmla="*/ 20 w 24"/>
                  <a:gd name="T59" fmla="*/ 52 h 54"/>
                  <a:gd name="T60" fmla="*/ 24 w 24"/>
                  <a:gd name="T61" fmla="*/ 54 h 54"/>
                  <a:gd name="T62" fmla="*/ 23 w 24"/>
                  <a:gd name="T63" fmla="*/ 50 h 54"/>
                  <a:gd name="T64" fmla="*/ 23 w 24"/>
                  <a:gd name="T65" fmla="*/ 48 h 54"/>
                  <a:gd name="T66" fmla="*/ 20 w 24"/>
                  <a:gd name="T67" fmla="*/ 45 h 54"/>
                  <a:gd name="T68" fmla="*/ 18 w 24"/>
                  <a:gd name="T69" fmla="*/ 42 h 54"/>
                  <a:gd name="T70" fmla="*/ 16 w 24"/>
                  <a:gd name="T71" fmla="*/ 38 h 54"/>
                  <a:gd name="T72" fmla="*/ 14 w 24"/>
                  <a:gd name="T73" fmla="*/ 36 h 54"/>
                  <a:gd name="T74" fmla="*/ 11 w 24"/>
                  <a:gd name="T75" fmla="*/ 32 h 54"/>
                  <a:gd name="T76" fmla="*/ 9 w 24"/>
                  <a:gd name="T77" fmla="*/ 29 h 54"/>
                  <a:gd name="T78" fmla="*/ 7 w 24"/>
                  <a:gd name="T79" fmla="*/ 26 h 54"/>
                  <a:gd name="T80" fmla="*/ 6 w 24"/>
                  <a:gd name="T81" fmla="*/ 22 h 54"/>
                  <a:gd name="T82" fmla="*/ 5 w 24"/>
                  <a:gd name="T83" fmla="*/ 19 h 54"/>
                  <a:gd name="T84" fmla="*/ 4 w 24"/>
                  <a:gd name="T85" fmla="*/ 18 h 54"/>
                  <a:gd name="T86" fmla="*/ 3 w 24"/>
                  <a:gd name="T87" fmla="*/ 17 h 54"/>
                  <a:gd name="T88" fmla="*/ 3 w 24"/>
                  <a:gd name="T89" fmla="*/ 15 h 54"/>
                  <a:gd name="T90" fmla="*/ 3 w 24"/>
                  <a:gd name="T91" fmla="*/ 14 h 54"/>
                  <a:gd name="T92" fmla="*/ 2 w 24"/>
                  <a:gd name="T93" fmla="*/ 12 h 54"/>
                  <a:gd name="T94" fmla="*/ 2 w 24"/>
                  <a:gd name="T95" fmla="*/ 7 h 54"/>
                  <a:gd name="T96" fmla="*/ 1 w 24"/>
                  <a:gd name="T97" fmla="*/ 1 h 5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4" h="54">
                    <a:moveTo>
                      <a:pt x="0" y="0"/>
                    </a:moveTo>
                    <a:lnTo>
                      <a:pt x="1" y="2"/>
                    </a:lnTo>
                    <a:lnTo>
                      <a:pt x="1" y="4"/>
                    </a:lnTo>
                    <a:lnTo>
                      <a:pt x="1" y="8"/>
                    </a:lnTo>
                    <a:lnTo>
                      <a:pt x="2" y="10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1"/>
                    </a:lnTo>
                    <a:lnTo>
                      <a:pt x="3" y="22"/>
                    </a:lnTo>
                    <a:lnTo>
                      <a:pt x="3" y="23"/>
                    </a:lnTo>
                    <a:lnTo>
                      <a:pt x="3" y="24"/>
                    </a:lnTo>
                    <a:lnTo>
                      <a:pt x="3" y="25"/>
                    </a:lnTo>
                    <a:lnTo>
                      <a:pt x="4" y="25"/>
                    </a:lnTo>
                    <a:lnTo>
                      <a:pt x="4" y="26"/>
                    </a:lnTo>
                    <a:lnTo>
                      <a:pt x="4" y="28"/>
                    </a:lnTo>
                    <a:lnTo>
                      <a:pt x="4" y="29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4" y="31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7" y="32"/>
                    </a:lnTo>
                    <a:lnTo>
                      <a:pt x="7" y="33"/>
                    </a:lnTo>
                    <a:lnTo>
                      <a:pt x="8" y="34"/>
                    </a:lnTo>
                    <a:lnTo>
                      <a:pt x="9" y="35"/>
                    </a:lnTo>
                    <a:lnTo>
                      <a:pt x="9" y="37"/>
                    </a:lnTo>
                    <a:lnTo>
                      <a:pt x="9" y="38"/>
                    </a:lnTo>
                    <a:lnTo>
                      <a:pt x="10" y="39"/>
                    </a:lnTo>
                    <a:lnTo>
                      <a:pt x="10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8" y="43"/>
                    </a:lnTo>
                    <a:lnTo>
                      <a:pt x="7" y="43"/>
                    </a:lnTo>
                    <a:lnTo>
                      <a:pt x="7" y="44"/>
                    </a:lnTo>
                    <a:lnTo>
                      <a:pt x="8" y="44"/>
                    </a:lnTo>
                    <a:lnTo>
                      <a:pt x="9" y="45"/>
                    </a:lnTo>
                    <a:lnTo>
                      <a:pt x="8" y="46"/>
                    </a:lnTo>
                    <a:lnTo>
                      <a:pt x="9" y="48"/>
                    </a:lnTo>
                    <a:lnTo>
                      <a:pt x="8" y="48"/>
                    </a:lnTo>
                    <a:lnTo>
                      <a:pt x="8" y="50"/>
                    </a:lnTo>
                    <a:lnTo>
                      <a:pt x="9" y="50"/>
                    </a:lnTo>
                    <a:lnTo>
                      <a:pt x="10" y="50"/>
                    </a:lnTo>
                    <a:lnTo>
                      <a:pt x="12" y="50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6" y="51"/>
                    </a:lnTo>
                    <a:lnTo>
                      <a:pt x="17" y="51"/>
                    </a:lnTo>
                    <a:lnTo>
                      <a:pt x="19" y="51"/>
                    </a:lnTo>
                    <a:lnTo>
                      <a:pt x="20" y="52"/>
                    </a:lnTo>
                    <a:lnTo>
                      <a:pt x="21" y="52"/>
                    </a:lnTo>
                    <a:lnTo>
                      <a:pt x="24" y="54"/>
                    </a:lnTo>
                    <a:lnTo>
                      <a:pt x="23" y="52"/>
                    </a:lnTo>
                    <a:lnTo>
                      <a:pt x="23" y="50"/>
                    </a:lnTo>
                    <a:lnTo>
                      <a:pt x="23" y="49"/>
                    </a:lnTo>
                    <a:lnTo>
                      <a:pt x="23" y="48"/>
                    </a:lnTo>
                    <a:lnTo>
                      <a:pt x="22" y="46"/>
                    </a:lnTo>
                    <a:lnTo>
                      <a:pt x="20" y="45"/>
                    </a:lnTo>
                    <a:lnTo>
                      <a:pt x="19" y="43"/>
                    </a:lnTo>
                    <a:lnTo>
                      <a:pt x="18" y="42"/>
                    </a:lnTo>
                    <a:lnTo>
                      <a:pt x="17" y="40"/>
                    </a:lnTo>
                    <a:lnTo>
                      <a:pt x="16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2" y="34"/>
                    </a:lnTo>
                    <a:lnTo>
                      <a:pt x="11" y="32"/>
                    </a:lnTo>
                    <a:lnTo>
                      <a:pt x="10" y="31"/>
                    </a:lnTo>
                    <a:lnTo>
                      <a:pt x="9" y="29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6" y="24"/>
                    </a:lnTo>
                    <a:lnTo>
                      <a:pt x="6" y="22"/>
                    </a:lnTo>
                    <a:lnTo>
                      <a:pt x="5" y="21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1" y="4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599" name="Freeform 687">
                <a:extLst>
                  <a:ext uri="{FF2B5EF4-FFF2-40B4-BE49-F238E27FC236}">
                    <a16:creationId xmlns:a16="http://schemas.microsoft.com/office/drawing/2014/main" id="{22934EFE-4B38-4041-8EE9-F0C35FD0A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2002"/>
                <a:ext cx="33" cy="37"/>
              </a:xfrm>
              <a:custGeom>
                <a:avLst/>
                <a:gdLst>
                  <a:gd name="T0" fmla="*/ 1 w 33"/>
                  <a:gd name="T1" fmla="*/ 29 h 37"/>
                  <a:gd name="T2" fmla="*/ 2 w 33"/>
                  <a:gd name="T3" fmla="*/ 32 h 37"/>
                  <a:gd name="T4" fmla="*/ 3 w 33"/>
                  <a:gd name="T5" fmla="*/ 33 h 37"/>
                  <a:gd name="T6" fmla="*/ 5 w 33"/>
                  <a:gd name="T7" fmla="*/ 34 h 37"/>
                  <a:gd name="T8" fmla="*/ 6 w 33"/>
                  <a:gd name="T9" fmla="*/ 35 h 37"/>
                  <a:gd name="T10" fmla="*/ 7 w 33"/>
                  <a:gd name="T11" fmla="*/ 36 h 37"/>
                  <a:gd name="T12" fmla="*/ 9 w 33"/>
                  <a:gd name="T13" fmla="*/ 36 h 37"/>
                  <a:gd name="T14" fmla="*/ 11 w 33"/>
                  <a:gd name="T15" fmla="*/ 37 h 37"/>
                  <a:gd name="T16" fmla="*/ 12 w 33"/>
                  <a:gd name="T17" fmla="*/ 37 h 37"/>
                  <a:gd name="T18" fmla="*/ 12 w 33"/>
                  <a:gd name="T19" fmla="*/ 35 h 37"/>
                  <a:gd name="T20" fmla="*/ 14 w 33"/>
                  <a:gd name="T21" fmla="*/ 31 h 37"/>
                  <a:gd name="T22" fmla="*/ 14 w 33"/>
                  <a:gd name="T23" fmla="*/ 28 h 37"/>
                  <a:gd name="T24" fmla="*/ 14 w 33"/>
                  <a:gd name="T25" fmla="*/ 25 h 37"/>
                  <a:gd name="T26" fmla="*/ 15 w 33"/>
                  <a:gd name="T27" fmla="*/ 23 h 37"/>
                  <a:gd name="T28" fmla="*/ 15 w 33"/>
                  <a:gd name="T29" fmla="*/ 20 h 37"/>
                  <a:gd name="T30" fmla="*/ 15 w 33"/>
                  <a:gd name="T31" fmla="*/ 17 h 37"/>
                  <a:gd name="T32" fmla="*/ 16 w 33"/>
                  <a:gd name="T33" fmla="*/ 16 h 37"/>
                  <a:gd name="T34" fmla="*/ 17 w 33"/>
                  <a:gd name="T35" fmla="*/ 14 h 37"/>
                  <a:gd name="T36" fmla="*/ 18 w 33"/>
                  <a:gd name="T37" fmla="*/ 12 h 37"/>
                  <a:gd name="T38" fmla="*/ 18 w 33"/>
                  <a:gd name="T39" fmla="*/ 11 h 37"/>
                  <a:gd name="T40" fmla="*/ 19 w 33"/>
                  <a:gd name="T41" fmla="*/ 9 h 37"/>
                  <a:gd name="T42" fmla="*/ 22 w 33"/>
                  <a:gd name="T43" fmla="*/ 9 h 37"/>
                  <a:gd name="T44" fmla="*/ 24 w 33"/>
                  <a:gd name="T45" fmla="*/ 10 h 37"/>
                  <a:gd name="T46" fmla="*/ 26 w 33"/>
                  <a:gd name="T47" fmla="*/ 10 h 37"/>
                  <a:gd name="T48" fmla="*/ 28 w 33"/>
                  <a:gd name="T49" fmla="*/ 10 h 37"/>
                  <a:gd name="T50" fmla="*/ 30 w 33"/>
                  <a:gd name="T51" fmla="*/ 11 h 37"/>
                  <a:gd name="T52" fmla="*/ 32 w 33"/>
                  <a:gd name="T53" fmla="*/ 11 h 37"/>
                  <a:gd name="T54" fmla="*/ 32 w 33"/>
                  <a:gd name="T55" fmla="*/ 11 h 37"/>
                  <a:gd name="T56" fmla="*/ 30 w 33"/>
                  <a:gd name="T57" fmla="*/ 10 h 37"/>
                  <a:gd name="T58" fmla="*/ 28 w 33"/>
                  <a:gd name="T59" fmla="*/ 8 h 37"/>
                  <a:gd name="T60" fmla="*/ 24 w 33"/>
                  <a:gd name="T61" fmla="*/ 7 h 37"/>
                  <a:gd name="T62" fmla="*/ 21 w 33"/>
                  <a:gd name="T63" fmla="*/ 5 h 37"/>
                  <a:gd name="T64" fmla="*/ 18 w 33"/>
                  <a:gd name="T65" fmla="*/ 4 h 37"/>
                  <a:gd name="T66" fmla="*/ 15 w 33"/>
                  <a:gd name="T67" fmla="*/ 2 h 37"/>
                  <a:gd name="T68" fmla="*/ 12 w 33"/>
                  <a:gd name="T69" fmla="*/ 0 h 37"/>
                  <a:gd name="T70" fmla="*/ 11 w 33"/>
                  <a:gd name="T71" fmla="*/ 2 h 37"/>
                  <a:gd name="T72" fmla="*/ 8 w 33"/>
                  <a:gd name="T73" fmla="*/ 10 h 37"/>
                  <a:gd name="T74" fmla="*/ 6 w 33"/>
                  <a:gd name="T75" fmla="*/ 16 h 37"/>
                  <a:gd name="T76" fmla="*/ 0 w 33"/>
                  <a:gd name="T77" fmla="*/ 27 h 3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33" h="37">
                    <a:moveTo>
                      <a:pt x="0" y="27"/>
                    </a:moveTo>
                    <a:lnTo>
                      <a:pt x="1" y="29"/>
                    </a:lnTo>
                    <a:lnTo>
                      <a:pt x="1" y="31"/>
                    </a:lnTo>
                    <a:lnTo>
                      <a:pt x="2" y="32"/>
                    </a:lnTo>
                    <a:lnTo>
                      <a:pt x="2" y="33"/>
                    </a:lnTo>
                    <a:lnTo>
                      <a:pt x="3" y="33"/>
                    </a:lnTo>
                    <a:lnTo>
                      <a:pt x="4" y="34"/>
                    </a:lnTo>
                    <a:lnTo>
                      <a:pt x="5" y="34"/>
                    </a:lnTo>
                    <a:lnTo>
                      <a:pt x="5" y="35"/>
                    </a:lnTo>
                    <a:lnTo>
                      <a:pt x="6" y="35"/>
                    </a:lnTo>
                    <a:lnTo>
                      <a:pt x="7" y="36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1" y="37"/>
                    </a:lnTo>
                    <a:lnTo>
                      <a:pt x="12" y="37"/>
                    </a:lnTo>
                    <a:lnTo>
                      <a:pt x="12" y="36"/>
                    </a:lnTo>
                    <a:lnTo>
                      <a:pt x="12" y="35"/>
                    </a:lnTo>
                    <a:lnTo>
                      <a:pt x="13" y="33"/>
                    </a:lnTo>
                    <a:lnTo>
                      <a:pt x="14" y="31"/>
                    </a:lnTo>
                    <a:lnTo>
                      <a:pt x="14" y="29"/>
                    </a:lnTo>
                    <a:lnTo>
                      <a:pt x="14" y="28"/>
                    </a:lnTo>
                    <a:lnTo>
                      <a:pt x="14" y="26"/>
                    </a:lnTo>
                    <a:lnTo>
                      <a:pt x="14" y="25"/>
                    </a:lnTo>
                    <a:lnTo>
                      <a:pt x="15" y="23"/>
                    </a:lnTo>
                    <a:lnTo>
                      <a:pt x="15" y="21"/>
                    </a:lnTo>
                    <a:lnTo>
                      <a:pt x="15" y="20"/>
                    </a:lnTo>
                    <a:lnTo>
                      <a:pt x="15" y="18"/>
                    </a:lnTo>
                    <a:lnTo>
                      <a:pt x="15" y="17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3"/>
                    </a:lnTo>
                    <a:lnTo>
                      <a:pt x="18" y="12"/>
                    </a:lnTo>
                    <a:lnTo>
                      <a:pt x="18" y="11"/>
                    </a:lnTo>
                    <a:lnTo>
                      <a:pt x="18" y="10"/>
                    </a:lnTo>
                    <a:lnTo>
                      <a:pt x="19" y="9"/>
                    </a:lnTo>
                    <a:lnTo>
                      <a:pt x="20" y="9"/>
                    </a:lnTo>
                    <a:lnTo>
                      <a:pt x="22" y="9"/>
                    </a:lnTo>
                    <a:lnTo>
                      <a:pt x="24" y="9"/>
                    </a:lnTo>
                    <a:lnTo>
                      <a:pt x="24" y="10"/>
                    </a:lnTo>
                    <a:lnTo>
                      <a:pt x="25" y="10"/>
                    </a:lnTo>
                    <a:lnTo>
                      <a:pt x="26" y="10"/>
                    </a:lnTo>
                    <a:lnTo>
                      <a:pt x="27" y="10"/>
                    </a:lnTo>
                    <a:lnTo>
                      <a:pt x="28" y="10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1" y="11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2" y="11"/>
                    </a:lnTo>
                    <a:lnTo>
                      <a:pt x="31" y="10"/>
                    </a:lnTo>
                    <a:lnTo>
                      <a:pt x="30" y="10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6" y="8"/>
                    </a:lnTo>
                    <a:lnTo>
                      <a:pt x="24" y="7"/>
                    </a:lnTo>
                    <a:lnTo>
                      <a:pt x="22" y="6"/>
                    </a:lnTo>
                    <a:lnTo>
                      <a:pt x="21" y="5"/>
                    </a:lnTo>
                    <a:lnTo>
                      <a:pt x="19" y="4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1" y="2"/>
                    </a:lnTo>
                    <a:lnTo>
                      <a:pt x="11" y="3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6"/>
                    </a:lnTo>
                    <a:lnTo>
                      <a:pt x="4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0" name="Freeform 688">
                <a:extLst>
                  <a:ext uri="{FF2B5EF4-FFF2-40B4-BE49-F238E27FC236}">
                    <a16:creationId xmlns:a16="http://schemas.microsoft.com/office/drawing/2014/main" id="{D17F9BCC-AA95-41DE-AFD5-B1216A625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" y="2020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0 w 2"/>
                  <a:gd name="T3" fmla="*/ 0 h 4"/>
                  <a:gd name="T4" fmla="*/ 0 w 2"/>
                  <a:gd name="T5" fmla="*/ 1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2 w 2"/>
                  <a:gd name="T13" fmla="*/ 4 h 4"/>
                  <a:gd name="T14" fmla="*/ 1 w 2"/>
                  <a:gd name="T15" fmla="*/ 3 h 4"/>
                  <a:gd name="T16" fmla="*/ 1 w 2"/>
                  <a:gd name="T17" fmla="*/ 1 h 4"/>
                  <a:gd name="T18" fmla="*/ 1 w 2"/>
                  <a:gd name="T19" fmla="*/ 1 h 4"/>
                  <a:gd name="T20" fmla="*/ 1 w 2"/>
                  <a:gd name="T21" fmla="*/ 0 h 4"/>
                  <a:gd name="T22" fmla="*/ 1 w 2"/>
                  <a:gd name="T23" fmla="*/ 0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1" name="Freeform 689">
                <a:extLst>
                  <a:ext uri="{FF2B5EF4-FFF2-40B4-BE49-F238E27FC236}">
                    <a16:creationId xmlns:a16="http://schemas.microsoft.com/office/drawing/2014/main" id="{EF8324D4-EDA6-484A-A81A-B23C8B76ED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9" y="2020"/>
                <a:ext cx="20" cy="53"/>
              </a:xfrm>
              <a:custGeom>
                <a:avLst/>
                <a:gdLst>
                  <a:gd name="T0" fmla="*/ 1 w 20"/>
                  <a:gd name="T1" fmla="*/ 1 h 53"/>
                  <a:gd name="T2" fmla="*/ 1 w 20"/>
                  <a:gd name="T3" fmla="*/ 3 h 53"/>
                  <a:gd name="T4" fmla="*/ 2 w 20"/>
                  <a:gd name="T5" fmla="*/ 4 h 53"/>
                  <a:gd name="T6" fmla="*/ 3 w 20"/>
                  <a:gd name="T7" fmla="*/ 7 h 53"/>
                  <a:gd name="T8" fmla="*/ 4 w 20"/>
                  <a:gd name="T9" fmla="*/ 10 h 53"/>
                  <a:gd name="T10" fmla="*/ 6 w 20"/>
                  <a:gd name="T11" fmla="*/ 14 h 53"/>
                  <a:gd name="T12" fmla="*/ 7 w 20"/>
                  <a:gd name="T13" fmla="*/ 17 h 53"/>
                  <a:gd name="T14" fmla="*/ 8 w 20"/>
                  <a:gd name="T15" fmla="*/ 20 h 53"/>
                  <a:gd name="T16" fmla="*/ 10 w 20"/>
                  <a:gd name="T17" fmla="*/ 22 h 53"/>
                  <a:gd name="T18" fmla="*/ 11 w 20"/>
                  <a:gd name="T19" fmla="*/ 24 h 53"/>
                  <a:gd name="T20" fmla="*/ 12 w 20"/>
                  <a:gd name="T21" fmla="*/ 26 h 53"/>
                  <a:gd name="T22" fmla="*/ 12 w 20"/>
                  <a:gd name="T23" fmla="*/ 27 h 53"/>
                  <a:gd name="T24" fmla="*/ 13 w 20"/>
                  <a:gd name="T25" fmla="*/ 29 h 53"/>
                  <a:gd name="T26" fmla="*/ 14 w 20"/>
                  <a:gd name="T27" fmla="*/ 31 h 53"/>
                  <a:gd name="T28" fmla="*/ 15 w 20"/>
                  <a:gd name="T29" fmla="*/ 35 h 53"/>
                  <a:gd name="T30" fmla="*/ 16 w 20"/>
                  <a:gd name="T31" fmla="*/ 38 h 53"/>
                  <a:gd name="T32" fmla="*/ 18 w 20"/>
                  <a:gd name="T33" fmla="*/ 40 h 53"/>
                  <a:gd name="T34" fmla="*/ 20 w 20"/>
                  <a:gd name="T35" fmla="*/ 47 h 53"/>
                  <a:gd name="T36" fmla="*/ 19 w 20"/>
                  <a:gd name="T37" fmla="*/ 48 h 53"/>
                  <a:gd name="T38" fmla="*/ 20 w 20"/>
                  <a:gd name="T39" fmla="*/ 50 h 53"/>
                  <a:gd name="T40" fmla="*/ 19 w 20"/>
                  <a:gd name="T41" fmla="*/ 50 h 53"/>
                  <a:gd name="T42" fmla="*/ 18 w 20"/>
                  <a:gd name="T43" fmla="*/ 52 h 53"/>
                  <a:gd name="T44" fmla="*/ 18 w 20"/>
                  <a:gd name="T45" fmla="*/ 52 h 53"/>
                  <a:gd name="T46" fmla="*/ 17 w 20"/>
                  <a:gd name="T47" fmla="*/ 50 h 53"/>
                  <a:gd name="T48" fmla="*/ 18 w 20"/>
                  <a:gd name="T49" fmla="*/ 49 h 53"/>
                  <a:gd name="T50" fmla="*/ 18 w 20"/>
                  <a:gd name="T51" fmla="*/ 47 h 53"/>
                  <a:gd name="T52" fmla="*/ 17 w 20"/>
                  <a:gd name="T53" fmla="*/ 45 h 53"/>
                  <a:gd name="T54" fmla="*/ 17 w 20"/>
                  <a:gd name="T55" fmla="*/ 41 h 53"/>
                  <a:gd name="T56" fmla="*/ 16 w 20"/>
                  <a:gd name="T57" fmla="*/ 39 h 53"/>
                  <a:gd name="T58" fmla="*/ 15 w 20"/>
                  <a:gd name="T59" fmla="*/ 36 h 53"/>
                  <a:gd name="T60" fmla="*/ 14 w 20"/>
                  <a:gd name="T61" fmla="*/ 33 h 53"/>
                  <a:gd name="T62" fmla="*/ 13 w 20"/>
                  <a:gd name="T63" fmla="*/ 33 h 53"/>
                  <a:gd name="T64" fmla="*/ 12 w 20"/>
                  <a:gd name="T65" fmla="*/ 30 h 53"/>
                  <a:gd name="T66" fmla="*/ 11 w 20"/>
                  <a:gd name="T67" fmla="*/ 27 h 53"/>
                  <a:gd name="T68" fmla="*/ 10 w 20"/>
                  <a:gd name="T69" fmla="*/ 24 h 53"/>
                  <a:gd name="T70" fmla="*/ 8 w 20"/>
                  <a:gd name="T71" fmla="*/ 21 h 53"/>
                  <a:gd name="T72" fmla="*/ 7 w 20"/>
                  <a:gd name="T73" fmla="*/ 18 h 53"/>
                  <a:gd name="T74" fmla="*/ 6 w 20"/>
                  <a:gd name="T75" fmla="*/ 16 h 53"/>
                  <a:gd name="T76" fmla="*/ 5 w 20"/>
                  <a:gd name="T77" fmla="*/ 12 h 53"/>
                  <a:gd name="T78" fmla="*/ 4 w 20"/>
                  <a:gd name="T79" fmla="*/ 10 h 53"/>
                  <a:gd name="T80" fmla="*/ 3 w 20"/>
                  <a:gd name="T81" fmla="*/ 8 h 53"/>
                  <a:gd name="T82" fmla="*/ 2 w 20"/>
                  <a:gd name="T83" fmla="*/ 5 h 53"/>
                  <a:gd name="T84" fmla="*/ 1 w 20"/>
                  <a:gd name="T85" fmla="*/ 3 h 53"/>
                  <a:gd name="T86" fmla="*/ 0 w 20"/>
                  <a:gd name="T87" fmla="*/ 1 h 53"/>
                  <a:gd name="T88" fmla="*/ 0 w 20"/>
                  <a:gd name="T89" fmla="*/ 0 h 5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0" h="53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4" y="10"/>
                    </a:lnTo>
                    <a:lnTo>
                      <a:pt x="5" y="12"/>
                    </a:lnTo>
                    <a:lnTo>
                      <a:pt x="6" y="14"/>
                    </a:lnTo>
                    <a:lnTo>
                      <a:pt x="6" y="16"/>
                    </a:lnTo>
                    <a:lnTo>
                      <a:pt x="7" y="17"/>
                    </a:lnTo>
                    <a:lnTo>
                      <a:pt x="8" y="18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1" y="24"/>
                    </a:lnTo>
                    <a:lnTo>
                      <a:pt x="11" y="25"/>
                    </a:lnTo>
                    <a:lnTo>
                      <a:pt x="12" y="26"/>
                    </a:lnTo>
                    <a:lnTo>
                      <a:pt x="12" y="27"/>
                    </a:lnTo>
                    <a:lnTo>
                      <a:pt x="13" y="28"/>
                    </a:lnTo>
                    <a:lnTo>
                      <a:pt x="13" y="29"/>
                    </a:lnTo>
                    <a:lnTo>
                      <a:pt x="13" y="30"/>
                    </a:lnTo>
                    <a:lnTo>
                      <a:pt x="14" y="31"/>
                    </a:lnTo>
                    <a:lnTo>
                      <a:pt x="14" y="34"/>
                    </a:lnTo>
                    <a:lnTo>
                      <a:pt x="15" y="35"/>
                    </a:lnTo>
                    <a:lnTo>
                      <a:pt x="16" y="36"/>
                    </a:lnTo>
                    <a:lnTo>
                      <a:pt x="16" y="38"/>
                    </a:lnTo>
                    <a:lnTo>
                      <a:pt x="17" y="39"/>
                    </a:lnTo>
                    <a:lnTo>
                      <a:pt x="18" y="40"/>
                    </a:lnTo>
                    <a:lnTo>
                      <a:pt x="19" y="45"/>
                    </a:lnTo>
                    <a:lnTo>
                      <a:pt x="20" y="47"/>
                    </a:lnTo>
                    <a:lnTo>
                      <a:pt x="19" y="48"/>
                    </a:lnTo>
                    <a:lnTo>
                      <a:pt x="20" y="49"/>
                    </a:lnTo>
                    <a:lnTo>
                      <a:pt x="20" y="50"/>
                    </a:lnTo>
                    <a:lnTo>
                      <a:pt x="19" y="50"/>
                    </a:lnTo>
                    <a:lnTo>
                      <a:pt x="19" y="51"/>
                    </a:lnTo>
                    <a:lnTo>
                      <a:pt x="18" y="52"/>
                    </a:lnTo>
                    <a:lnTo>
                      <a:pt x="18" y="53"/>
                    </a:lnTo>
                    <a:lnTo>
                      <a:pt x="18" y="52"/>
                    </a:lnTo>
                    <a:lnTo>
                      <a:pt x="17" y="51"/>
                    </a:lnTo>
                    <a:lnTo>
                      <a:pt x="17" y="50"/>
                    </a:lnTo>
                    <a:lnTo>
                      <a:pt x="18" y="49"/>
                    </a:lnTo>
                    <a:lnTo>
                      <a:pt x="19" y="48"/>
                    </a:lnTo>
                    <a:lnTo>
                      <a:pt x="18" y="47"/>
                    </a:lnTo>
                    <a:lnTo>
                      <a:pt x="18" y="46"/>
                    </a:lnTo>
                    <a:lnTo>
                      <a:pt x="17" y="45"/>
                    </a:lnTo>
                    <a:lnTo>
                      <a:pt x="19" y="45"/>
                    </a:lnTo>
                    <a:lnTo>
                      <a:pt x="17" y="41"/>
                    </a:lnTo>
                    <a:lnTo>
                      <a:pt x="17" y="40"/>
                    </a:lnTo>
                    <a:lnTo>
                      <a:pt x="16" y="39"/>
                    </a:lnTo>
                    <a:lnTo>
                      <a:pt x="16" y="38"/>
                    </a:lnTo>
                    <a:lnTo>
                      <a:pt x="15" y="36"/>
                    </a:lnTo>
                    <a:lnTo>
                      <a:pt x="14" y="35"/>
                    </a:lnTo>
                    <a:lnTo>
                      <a:pt x="14" y="33"/>
                    </a:lnTo>
                    <a:lnTo>
                      <a:pt x="13" y="33"/>
                    </a:lnTo>
                    <a:lnTo>
                      <a:pt x="12" y="32"/>
                    </a:lnTo>
                    <a:lnTo>
                      <a:pt x="12" y="30"/>
                    </a:lnTo>
                    <a:lnTo>
                      <a:pt x="12" y="29"/>
                    </a:lnTo>
                    <a:lnTo>
                      <a:pt x="11" y="27"/>
                    </a:lnTo>
                    <a:lnTo>
                      <a:pt x="10" y="25"/>
                    </a:lnTo>
                    <a:lnTo>
                      <a:pt x="10" y="24"/>
                    </a:lnTo>
                    <a:lnTo>
                      <a:pt x="9" y="22"/>
                    </a:lnTo>
                    <a:lnTo>
                      <a:pt x="8" y="21"/>
                    </a:lnTo>
                    <a:lnTo>
                      <a:pt x="7" y="20"/>
                    </a:lnTo>
                    <a:lnTo>
                      <a:pt x="7" y="18"/>
                    </a:lnTo>
                    <a:lnTo>
                      <a:pt x="6" y="17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2" name="Freeform 690">
                <a:extLst>
                  <a:ext uri="{FF2B5EF4-FFF2-40B4-BE49-F238E27FC236}">
                    <a16:creationId xmlns:a16="http://schemas.microsoft.com/office/drawing/2014/main" id="{0AC1B0EE-0F44-4444-B79F-A099DC439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" y="2021"/>
                <a:ext cx="7" cy="30"/>
              </a:xfrm>
              <a:custGeom>
                <a:avLst/>
                <a:gdLst>
                  <a:gd name="T0" fmla="*/ 1 w 7"/>
                  <a:gd name="T1" fmla="*/ 15 h 30"/>
                  <a:gd name="T2" fmla="*/ 1 w 7"/>
                  <a:gd name="T3" fmla="*/ 13 h 30"/>
                  <a:gd name="T4" fmla="*/ 1 w 7"/>
                  <a:gd name="T5" fmla="*/ 11 h 30"/>
                  <a:gd name="T6" fmla="*/ 1 w 7"/>
                  <a:gd name="T7" fmla="*/ 10 h 30"/>
                  <a:gd name="T8" fmla="*/ 1 w 7"/>
                  <a:gd name="T9" fmla="*/ 8 h 30"/>
                  <a:gd name="T10" fmla="*/ 2 w 7"/>
                  <a:gd name="T11" fmla="*/ 7 h 30"/>
                  <a:gd name="T12" fmla="*/ 2 w 7"/>
                  <a:gd name="T13" fmla="*/ 6 h 30"/>
                  <a:gd name="T14" fmla="*/ 2 w 7"/>
                  <a:gd name="T15" fmla="*/ 5 h 30"/>
                  <a:gd name="T16" fmla="*/ 2 w 7"/>
                  <a:gd name="T17" fmla="*/ 5 h 30"/>
                  <a:gd name="T18" fmla="*/ 3 w 7"/>
                  <a:gd name="T19" fmla="*/ 4 h 30"/>
                  <a:gd name="T20" fmla="*/ 3 w 7"/>
                  <a:gd name="T21" fmla="*/ 4 h 30"/>
                  <a:gd name="T22" fmla="*/ 4 w 7"/>
                  <a:gd name="T23" fmla="*/ 4 h 30"/>
                  <a:gd name="T24" fmla="*/ 4 w 7"/>
                  <a:gd name="T25" fmla="*/ 3 h 30"/>
                  <a:gd name="T26" fmla="*/ 5 w 7"/>
                  <a:gd name="T27" fmla="*/ 2 h 30"/>
                  <a:gd name="T28" fmla="*/ 5 w 7"/>
                  <a:gd name="T29" fmla="*/ 1 h 30"/>
                  <a:gd name="T30" fmla="*/ 7 w 7"/>
                  <a:gd name="T31" fmla="*/ 0 h 30"/>
                  <a:gd name="T32" fmla="*/ 6 w 7"/>
                  <a:gd name="T33" fmla="*/ 1 h 30"/>
                  <a:gd name="T34" fmla="*/ 6 w 7"/>
                  <a:gd name="T35" fmla="*/ 2 h 30"/>
                  <a:gd name="T36" fmla="*/ 6 w 7"/>
                  <a:gd name="T37" fmla="*/ 3 h 30"/>
                  <a:gd name="T38" fmla="*/ 5 w 7"/>
                  <a:gd name="T39" fmla="*/ 3 h 30"/>
                  <a:gd name="T40" fmla="*/ 5 w 7"/>
                  <a:gd name="T41" fmla="*/ 4 h 30"/>
                  <a:gd name="T42" fmla="*/ 4 w 7"/>
                  <a:gd name="T43" fmla="*/ 4 h 30"/>
                  <a:gd name="T44" fmla="*/ 4 w 7"/>
                  <a:gd name="T45" fmla="*/ 5 h 30"/>
                  <a:gd name="T46" fmla="*/ 4 w 7"/>
                  <a:gd name="T47" fmla="*/ 5 h 30"/>
                  <a:gd name="T48" fmla="*/ 3 w 7"/>
                  <a:gd name="T49" fmla="*/ 6 h 30"/>
                  <a:gd name="T50" fmla="*/ 3 w 7"/>
                  <a:gd name="T51" fmla="*/ 6 h 30"/>
                  <a:gd name="T52" fmla="*/ 3 w 7"/>
                  <a:gd name="T53" fmla="*/ 7 h 30"/>
                  <a:gd name="T54" fmla="*/ 2 w 7"/>
                  <a:gd name="T55" fmla="*/ 8 h 30"/>
                  <a:gd name="T56" fmla="*/ 2 w 7"/>
                  <a:gd name="T57" fmla="*/ 9 h 30"/>
                  <a:gd name="T58" fmla="*/ 2 w 7"/>
                  <a:gd name="T59" fmla="*/ 10 h 30"/>
                  <a:gd name="T60" fmla="*/ 2 w 7"/>
                  <a:gd name="T61" fmla="*/ 12 h 30"/>
                  <a:gd name="T62" fmla="*/ 2 w 7"/>
                  <a:gd name="T63" fmla="*/ 13 h 30"/>
                  <a:gd name="T64" fmla="*/ 2 w 7"/>
                  <a:gd name="T65" fmla="*/ 15 h 30"/>
                  <a:gd name="T66" fmla="*/ 2 w 7"/>
                  <a:gd name="T67" fmla="*/ 17 h 30"/>
                  <a:gd name="T68" fmla="*/ 2 w 7"/>
                  <a:gd name="T69" fmla="*/ 18 h 30"/>
                  <a:gd name="T70" fmla="*/ 2 w 7"/>
                  <a:gd name="T71" fmla="*/ 19 h 30"/>
                  <a:gd name="T72" fmla="*/ 2 w 7"/>
                  <a:gd name="T73" fmla="*/ 21 h 30"/>
                  <a:gd name="T74" fmla="*/ 2 w 7"/>
                  <a:gd name="T75" fmla="*/ 22 h 30"/>
                  <a:gd name="T76" fmla="*/ 2 w 7"/>
                  <a:gd name="T77" fmla="*/ 24 h 30"/>
                  <a:gd name="T78" fmla="*/ 2 w 7"/>
                  <a:gd name="T79" fmla="*/ 25 h 30"/>
                  <a:gd name="T80" fmla="*/ 3 w 7"/>
                  <a:gd name="T81" fmla="*/ 26 h 30"/>
                  <a:gd name="T82" fmla="*/ 3 w 7"/>
                  <a:gd name="T83" fmla="*/ 27 h 30"/>
                  <a:gd name="T84" fmla="*/ 3 w 7"/>
                  <a:gd name="T85" fmla="*/ 27 h 30"/>
                  <a:gd name="T86" fmla="*/ 2 w 7"/>
                  <a:gd name="T87" fmla="*/ 28 h 30"/>
                  <a:gd name="T88" fmla="*/ 2 w 7"/>
                  <a:gd name="T89" fmla="*/ 30 h 30"/>
                  <a:gd name="T90" fmla="*/ 2 w 7"/>
                  <a:gd name="T91" fmla="*/ 28 h 30"/>
                  <a:gd name="T92" fmla="*/ 2 w 7"/>
                  <a:gd name="T93" fmla="*/ 27 h 30"/>
                  <a:gd name="T94" fmla="*/ 2 w 7"/>
                  <a:gd name="T95" fmla="*/ 26 h 30"/>
                  <a:gd name="T96" fmla="*/ 1 w 7"/>
                  <a:gd name="T97" fmla="*/ 26 h 30"/>
                  <a:gd name="T98" fmla="*/ 1 w 7"/>
                  <a:gd name="T99" fmla="*/ 25 h 30"/>
                  <a:gd name="T100" fmla="*/ 1 w 7"/>
                  <a:gd name="T101" fmla="*/ 24 h 30"/>
                  <a:gd name="T102" fmla="*/ 1 w 7"/>
                  <a:gd name="T103" fmla="*/ 23 h 30"/>
                  <a:gd name="T104" fmla="*/ 1 w 7"/>
                  <a:gd name="T105" fmla="*/ 23 h 30"/>
                  <a:gd name="T106" fmla="*/ 1 w 7"/>
                  <a:gd name="T107" fmla="*/ 22 h 30"/>
                  <a:gd name="T108" fmla="*/ 1 w 7"/>
                  <a:gd name="T109" fmla="*/ 20 h 30"/>
                  <a:gd name="T110" fmla="*/ 1 w 7"/>
                  <a:gd name="T111" fmla="*/ 19 h 30"/>
                  <a:gd name="T112" fmla="*/ 0 w 7"/>
                  <a:gd name="T113" fmla="*/ 18 h 30"/>
                  <a:gd name="T114" fmla="*/ 0 w 7"/>
                  <a:gd name="T115" fmla="*/ 17 h 30"/>
                  <a:gd name="T116" fmla="*/ 0 w 7"/>
                  <a:gd name="T117" fmla="*/ 16 h 30"/>
                  <a:gd name="T118" fmla="*/ 1 w 7"/>
                  <a:gd name="T119" fmla="*/ 15 h 3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" h="30">
                    <a:moveTo>
                      <a:pt x="1" y="15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2" y="21"/>
                    </a:lnTo>
                    <a:lnTo>
                      <a:pt x="2" y="22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2" y="28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2" y="26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3" name="Freeform 691">
                <a:extLst>
                  <a:ext uri="{FF2B5EF4-FFF2-40B4-BE49-F238E27FC236}">
                    <a16:creationId xmlns:a16="http://schemas.microsoft.com/office/drawing/2014/main" id="{54356049-74CE-4C16-AD3D-95C518BD34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" y="2021"/>
                <a:ext cx="37" cy="74"/>
              </a:xfrm>
              <a:custGeom>
                <a:avLst/>
                <a:gdLst>
                  <a:gd name="T0" fmla="*/ 1 w 37"/>
                  <a:gd name="T1" fmla="*/ 0 h 74"/>
                  <a:gd name="T2" fmla="*/ 3 w 37"/>
                  <a:gd name="T3" fmla="*/ 1 h 74"/>
                  <a:gd name="T4" fmla="*/ 4 w 37"/>
                  <a:gd name="T5" fmla="*/ 3 h 74"/>
                  <a:gd name="T6" fmla="*/ 6 w 37"/>
                  <a:gd name="T7" fmla="*/ 5 h 74"/>
                  <a:gd name="T8" fmla="*/ 7 w 37"/>
                  <a:gd name="T9" fmla="*/ 8 h 74"/>
                  <a:gd name="T10" fmla="*/ 7 w 37"/>
                  <a:gd name="T11" fmla="*/ 5 h 74"/>
                  <a:gd name="T12" fmla="*/ 8 w 37"/>
                  <a:gd name="T13" fmla="*/ 7 h 74"/>
                  <a:gd name="T14" fmla="*/ 11 w 37"/>
                  <a:gd name="T15" fmla="*/ 12 h 74"/>
                  <a:gd name="T16" fmla="*/ 13 w 37"/>
                  <a:gd name="T17" fmla="*/ 16 h 74"/>
                  <a:gd name="T18" fmla="*/ 14 w 37"/>
                  <a:gd name="T19" fmla="*/ 20 h 74"/>
                  <a:gd name="T20" fmla="*/ 16 w 37"/>
                  <a:gd name="T21" fmla="*/ 23 h 74"/>
                  <a:gd name="T22" fmla="*/ 18 w 37"/>
                  <a:gd name="T23" fmla="*/ 27 h 74"/>
                  <a:gd name="T24" fmla="*/ 19 w 37"/>
                  <a:gd name="T25" fmla="*/ 31 h 74"/>
                  <a:gd name="T26" fmla="*/ 21 w 37"/>
                  <a:gd name="T27" fmla="*/ 35 h 74"/>
                  <a:gd name="T28" fmla="*/ 23 w 37"/>
                  <a:gd name="T29" fmla="*/ 38 h 74"/>
                  <a:gd name="T30" fmla="*/ 24 w 37"/>
                  <a:gd name="T31" fmla="*/ 41 h 74"/>
                  <a:gd name="T32" fmla="*/ 26 w 37"/>
                  <a:gd name="T33" fmla="*/ 45 h 74"/>
                  <a:gd name="T34" fmla="*/ 27 w 37"/>
                  <a:gd name="T35" fmla="*/ 48 h 74"/>
                  <a:gd name="T36" fmla="*/ 29 w 37"/>
                  <a:gd name="T37" fmla="*/ 52 h 74"/>
                  <a:gd name="T38" fmla="*/ 31 w 37"/>
                  <a:gd name="T39" fmla="*/ 56 h 74"/>
                  <a:gd name="T40" fmla="*/ 33 w 37"/>
                  <a:gd name="T41" fmla="*/ 59 h 74"/>
                  <a:gd name="T42" fmla="*/ 34 w 37"/>
                  <a:gd name="T43" fmla="*/ 63 h 74"/>
                  <a:gd name="T44" fmla="*/ 35 w 37"/>
                  <a:gd name="T45" fmla="*/ 66 h 74"/>
                  <a:gd name="T46" fmla="*/ 36 w 37"/>
                  <a:gd name="T47" fmla="*/ 69 h 74"/>
                  <a:gd name="T48" fmla="*/ 37 w 37"/>
                  <a:gd name="T49" fmla="*/ 74 h 74"/>
                  <a:gd name="T50" fmla="*/ 18 w 37"/>
                  <a:gd name="T51" fmla="*/ 72 h 74"/>
                  <a:gd name="T52" fmla="*/ 19 w 37"/>
                  <a:gd name="T53" fmla="*/ 69 h 74"/>
                  <a:gd name="T54" fmla="*/ 21 w 37"/>
                  <a:gd name="T55" fmla="*/ 67 h 74"/>
                  <a:gd name="T56" fmla="*/ 22 w 37"/>
                  <a:gd name="T57" fmla="*/ 66 h 74"/>
                  <a:gd name="T58" fmla="*/ 22 w 37"/>
                  <a:gd name="T59" fmla="*/ 64 h 74"/>
                  <a:gd name="T60" fmla="*/ 24 w 37"/>
                  <a:gd name="T61" fmla="*/ 65 h 74"/>
                  <a:gd name="T62" fmla="*/ 25 w 37"/>
                  <a:gd name="T63" fmla="*/ 64 h 74"/>
                  <a:gd name="T64" fmla="*/ 24 w 37"/>
                  <a:gd name="T65" fmla="*/ 61 h 74"/>
                  <a:gd name="T66" fmla="*/ 24 w 37"/>
                  <a:gd name="T67" fmla="*/ 59 h 74"/>
                  <a:gd name="T68" fmla="*/ 26 w 37"/>
                  <a:gd name="T69" fmla="*/ 60 h 74"/>
                  <a:gd name="T70" fmla="*/ 26 w 37"/>
                  <a:gd name="T71" fmla="*/ 59 h 74"/>
                  <a:gd name="T72" fmla="*/ 25 w 37"/>
                  <a:gd name="T73" fmla="*/ 56 h 74"/>
                  <a:gd name="T74" fmla="*/ 24 w 37"/>
                  <a:gd name="T75" fmla="*/ 52 h 74"/>
                  <a:gd name="T76" fmla="*/ 24 w 37"/>
                  <a:gd name="T77" fmla="*/ 52 h 74"/>
                  <a:gd name="T78" fmla="*/ 26 w 37"/>
                  <a:gd name="T79" fmla="*/ 55 h 74"/>
                  <a:gd name="T80" fmla="*/ 27 w 37"/>
                  <a:gd name="T81" fmla="*/ 57 h 74"/>
                  <a:gd name="T82" fmla="*/ 28 w 37"/>
                  <a:gd name="T83" fmla="*/ 56 h 74"/>
                  <a:gd name="T84" fmla="*/ 27 w 37"/>
                  <a:gd name="T85" fmla="*/ 52 h 74"/>
                  <a:gd name="T86" fmla="*/ 25 w 37"/>
                  <a:gd name="T87" fmla="*/ 48 h 74"/>
                  <a:gd name="T88" fmla="*/ 23 w 37"/>
                  <a:gd name="T89" fmla="*/ 45 h 74"/>
                  <a:gd name="T90" fmla="*/ 21 w 37"/>
                  <a:gd name="T91" fmla="*/ 42 h 74"/>
                  <a:gd name="T92" fmla="*/ 20 w 37"/>
                  <a:gd name="T93" fmla="*/ 40 h 74"/>
                  <a:gd name="T94" fmla="*/ 19 w 37"/>
                  <a:gd name="T95" fmla="*/ 38 h 74"/>
                  <a:gd name="T96" fmla="*/ 18 w 37"/>
                  <a:gd name="T97" fmla="*/ 35 h 74"/>
                  <a:gd name="T98" fmla="*/ 16 w 37"/>
                  <a:gd name="T99" fmla="*/ 32 h 74"/>
                  <a:gd name="T100" fmla="*/ 15 w 37"/>
                  <a:gd name="T101" fmla="*/ 29 h 74"/>
                  <a:gd name="T102" fmla="*/ 13 w 37"/>
                  <a:gd name="T103" fmla="*/ 26 h 74"/>
                  <a:gd name="T104" fmla="*/ 12 w 37"/>
                  <a:gd name="T105" fmla="*/ 25 h 74"/>
                  <a:gd name="T106" fmla="*/ 10 w 37"/>
                  <a:gd name="T107" fmla="*/ 23 h 74"/>
                  <a:gd name="T108" fmla="*/ 10 w 37"/>
                  <a:gd name="T109" fmla="*/ 20 h 74"/>
                  <a:gd name="T110" fmla="*/ 8 w 37"/>
                  <a:gd name="T111" fmla="*/ 19 h 74"/>
                  <a:gd name="T112" fmla="*/ 7 w 37"/>
                  <a:gd name="T113" fmla="*/ 17 h 74"/>
                  <a:gd name="T114" fmla="*/ 7 w 37"/>
                  <a:gd name="T115" fmla="*/ 15 h 74"/>
                  <a:gd name="T116" fmla="*/ 6 w 37"/>
                  <a:gd name="T117" fmla="*/ 13 h 74"/>
                  <a:gd name="T118" fmla="*/ 4 w 37"/>
                  <a:gd name="T119" fmla="*/ 8 h 74"/>
                  <a:gd name="T120" fmla="*/ 3 w 37"/>
                  <a:gd name="T121" fmla="*/ 5 h 74"/>
                  <a:gd name="T122" fmla="*/ 2 w 37"/>
                  <a:gd name="T123" fmla="*/ 3 h 74"/>
                  <a:gd name="T124" fmla="*/ 1 w 37"/>
                  <a:gd name="T125" fmla="*/ 1 h 7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7" h="74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5" y="4"/>
                    </a:lnTo>
                    <a:lnTo>
                      <a:pt x="6" y="5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10" y="10"/>
                    </a:lnTo>
                    <a:lnTo>
                      <a:pt x="11" y="12"/>
                    </a:lnTo>
                    <a:lnTo>
                      <a:pt x="12" y="14"/>
                    </a:lnTo>
                    <a:lnTo>
                      <a:pt x="13" y="16"/>
                    </a:lnTo>
                    <a:lnTo>
                      <a:pt x="14" y="18"/>
                    </a:lnTo>
                    <a:lnTo>
                      <a:pt x="14" y="20"/>
                    </a:lnTo>
                    <a:lnTo>
                      <a:pt x="15" y="22"/>
                    </a:lnTo>
                    <a:lnTo>
                      <a:pt x="16" y="23"/>
                    </a:lnTo>
                    <a:lnTo>
                      <a:pt x="17" y="25"/>
                    </a:lnTo>
                    <a:lnTo>
                      <a:pt x="18" y="27"/>
                    </a:lnTo>
                    <a:lnTo>
                      <a:pt x="19" y="29"/>
                    </a:lnTo>
                    <a:lnTo>
                      <a:pt x="19" y="31"/>
                    </a:lnTo>
                    <a:lnTo>
                      <a:pt x="20" y="33"/>
                    </a:lnTo>
                    <a:lnTo>
                      <a:pt x="21" y="35"/>
                    </a:lnTo>
                    <a:lnTo>
                      <a:pt x="22" y="37"/>
                    </a:lnTo>
                    <a:lnTo>
                      <a:pt x="23" y="38"/>
                    </a:lnTo>
                    <a:lnTo>
                      <a:pt x="24" y="40"/>
                    </a:lnTo>
                    <a:lnTo>
                      <a:pt x="24" y="41"/>
                    </a:lnTo>
                    <a:lnTo>
                      <a:pt x="25" y="42"/>
                    </a:lnTo>
                    <a:lnTo>
                      <a:pt x="26" y="45"/>
                    </a:lnTo>
                    <a:lnTo>
                      <a:pt x="26" y="46"/>
                    </a:lnTo>
                    <a:lnTo>
                      <a:pt x="27" y="48"/>
                    </a:lnTo>
                    <a:lnTo>
                      <a:pt x="28" y="50"/>
                    </a:lnTo>
                    <a:lnTo>
                      <a:pt x="29" y="52"/>
                    </a:lnTo>
                    <a:lnTo>
                      <a:pt x="30" y="54"/>
                    </a:lnTo>
                    <a:lnTo>
                      <a:pt x="31" y="56"/>
                    </a:lnTo>
                    <a:lnTo>
                      <a:pt x="32" y="57"/>
                    </a:lnTo>
                    <a:lnTo>
                      <a:pt x="33" y="59"/>
                    </a:lnTo>
                    <a:lnTo>
                      <a:pt x="34" y="62"/>
                    </a:lnTo>
                    <a:lnTo>
                      <a:pt x="34" y="63"/>
                    </a:lnTo>
                    <a:lnTo>
                      <a:pt x="35" y="65"/>
                    </a:lnTo>
                    <a:lnTo>
                      <a:pt x="35" y="66"/>
                    </a:lnTo>
                    <a:lnTo>
                      <a:pt x="35" y="68"/>
                    </a:lnTo>
                    <a:lnTo>
                      <a:pt x="36" y="69"/>
                    </a:lnTo>
                    <a:lnTo>
                      <a:pt x="36" y="72"/>
                    </a:lnTo>
                    <a:lnTo>
                      <a:pt x="37" y="74"/>
                    </a:lnTo>
                    <a:lnTo>
                      <a:pt x="17" y="74"/>
                    </a:lnTo>
                    <a:lnTo>
                      <a:pt x="18" y="72"/>
                    </a:lnTo>
                    <a:lnTo>
                      <a:pt x="19" y="71"/>
                    </a:lnTo>
                    <a:lnTo>
                      <a:pt x="19" y="69"/>
                    </a:lnTo>
                    <a:lnTo>
                      <a:pt x="20" y="68"/>
                    </a:lnTo>
                    <a:lnTo>
                      <a:pt x="21" y="67"/>
                    </a:lnTo>
                    <a:lnTo>
                      <a:pt x="21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4"/>
                    </a:lnTo>
                    <a:lnTo>
                      <a:pt x="23" y="64"/>
                    </a:lnTo>
                    <a:lnTo>
                      <a:pt x="24" y="65"/>
                    </a:lnTo>
                    <a:lnTo>
                      <a:pt x="25" y="64"/>
                    </a:lnTo>
                    <a:lnTo>
                      <a:pt x="24" y="62"/>
                    </a:lnTo>
                    <a:lnTo>
                      <a:pt x="24" y="61"/>
                    </a:lnTo>
                    <a:lnTo>
                      <a:pt x="24" y="60"/>
                    </a:lnTo>
                    <a:lnTo>
                      <a:pt x="24" y="59"/>
                    </a:lnTo>
                    <a:lnTo>
                      <a:pt x="25" y="59"/>
                    </a:lnTo>
                    <a:lnTo>
                      <a:pt x="26" y="60"/>
                    </a:lnTo>
                    <a:lnTo>
                      <a:pt x="27" y="60"/>
                    </a:lnTo>
                    <a:lnTo>
                      <a:pt x="26" y="59"/>
                    </a:lnTo>
                    <a:lnTo>
                      <a:pt x="25" y="57"/>
                    </a:lnTo>
                    <a:lnTo>
                      <a:pt x="25" y="56"/>
                    </a:lnTo>
                    <a:lnTo>
                      <a:pt x="24" y="54"/>
                    </a:lnTo>
                    <a:lnTo>
                      <a:pt x="24" y="52"/>
                    </a:lnTo>
                    <a:lnTo>
                      <a:pt x="22" y="49"/>
                    </a:lnTo>
                    <a:lnTo>
                      <a:pt x="24" y="52"/>
                    </a:lnTo>
                    <a:lnTo>
                      <a:pt x="25" y="54"/>
                    </a:lnTo>
                    <a:lnTo>
                      <a:pt x="26" y="55"/>
                    </a:lnTo>
                    <a:lnTo>
                      <a:pt x="27" y="56"/>
                    </a:lnTo>
                    <a:lnTo>
                      <a:pt x="27" y="57"/>
                    </a:lnTo>
                    <a:lnTo>
                      <a:pt x="28" y="58"/>
                    </a:lnTo>
                    <a:lnTo>
                      <a:pt x="28" y="56"/>
                    </a:lnTo>
                    <a:lnTo>
                      <a:pt x="28" y="54"/>
                    </a:lnTo>
                    <a:lnTo>
                      <a:pt x="27" y="52"/>
                    </a:lnTo>
                    <a:lnTo>
                      <a:pt x="26" y="50"/>
                    </a:lnTo>
                    <a:lnTo>
                      <a:pt x="25" y="48"/>
                    </a:lnTo>
                    <a:lnTo>
                      <a:pt x="24" y="47"/>
                    </a:lnTo>
                    <a:lnTo>
                      <a:pt x="23" y="45"/>
                    </a:lnTo>
                    <a:lnTo>
                      <a:pt x="22" y="43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0" y="40"/>
                    </a:lnTo>
                    <a:lnTo>
                      <a:pt x="20" y="39"/>
                    </a:lnTo>
                    <a:lnTo>
                      <a:pt x="19" y="38"/>
                    </a:lnTo>
                    <a:lnTo>
                      <a:pt x="19" y="36"/>
                    </a:lnTo>
                    <a:lnTo>
                      <a:pt x="18" y="35"/>
                    </a:lnTo>
                    <a:lnTo>
                      <a:pt x="17" y="34"/>
                    </a:lnTo>
                    <a:lnTo>
                      <a:pt x="16" y="32"/>
                    </a:lnTo>
                    <a:lnTo>
                      <a:pt x="16" y="30"/>
                    </a:lnTo>
                    <a:lnTo>
                      <a:pt x="15" y="29"/>
                    </a:lnTo>
                    <a:lnTo>
                      <a:pt x="14" y="27"/>
                    </a:lnTo>
                    <a:lnTo>
                      <a:pt x="13" y="26"/>
                    </a:lnTo>
                    <a:lnTo>
                      <a:pt x="13" y="25"/>
                    </a:lnTo>
                    <a:lnTo>
                      <a:pt x="12" y="25"/>
                    </a:lnTo>
                    <a:lnTo>
                      <a:pt x="11" y="24"/>
                    </a:lnTo>
                    <a:lnTo>
                      <a:pt x="10" y="23"/>
                    </a:lnTo>
                    <a:lnTo>
                      <a:pt x="10" y="22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7" y="16"/>
                    </a:lnTo>
                    <a:lnTo>
                      <a:pt x="7" y="15"/>
                    </a:lnTo>
                    <a:lnTo>
                      <a:pt x="6" y="14"/>
                    </a:lnTo>
                    <a:lnTo>
                      <a:pt x="6" y="13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4" y="7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4" name="Freeform 692">
                <a:extLst>
                  <a:ext uri="{FF2B5EF4-FFF2-40B4-BE49-F238E27FC236}">
                    <a16:creationId xmlns:a16="http://schemas.microsoft.com/office/drawing/2014/main" id="{E9194A81-32AF-45F4-A3F4-4B846C3758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5" y="2051"/>
                <a:ext cx="2" cy="14"/>
              </a:xfrm>
              <a:custGeom>
                <a:avLst/>
                <a:gdLst>
                  <a:gd name="T0" fmla="*/ 2 w 2"/>
                  <a:gd name="T1" fmla="*/ 0 h 14"/>
                  <a:gd name="T2" fmla="*/ 2 w 2"/>
                  <a:gd name="T3" fmla="*/ 1 h 14"/>
                  <a:gd name="T4" fmla="*/ 2 w 2"/>
                  <a:gd name="T5" fmla="*/ 2 h 14"/>
                  <a:gd name="T6" fmla="*/ 2 w 2"/>
                  <a:gd name="T7" fmla="*/ 2 h 14"/>
                  <a:gd name="T8" fmla="*/ 2 w 2"/>
                  <a:gd name="T9" fmla="*/ 3 h 14"/>
                  <a:gd name="T10" fmla="*/ 2 w 2"/>
                  <a:gd name="T11" fmla="*/ 3 h 14"/>
                  <a:gd name="T12" fmla="*/ 2 w 2"/>
                  <a:gd name="T13" fmla="*/ 4 h 14"/>
                  <a:gd name="T14" fmla="*/ 2 w 2"/>
                  <a:gd name="T15" fmla="*/ 4 h 14"/>
                  <a:gd name="T16" fmla="*/ 2 w 2"/>
                  <a:gd name="T17" fmla="*/ 5 h 14"/>
                  <a:gd name="T18" fmla="*/ 2 w 2"/>
                  <a:gd name="T19" fmla="*/ 5 h 14"/>
                  <a:gd name="T20" fmla="*/ 2 w 2"/>
                  <a:gd name="T21" fmla="*/ 6 h 14"/>
                  <a:gd name="T22" fmla="*/ 2 w 2"/>
                  <a:gd name="T23" fmla="*/ 7 h 14"/>
                  <a:gd name="T24" fmla="*/ 1 w 2"/>
                  <a:gd name="T25" fmla="*/ 7 h 14"/>
                  <a:gd name="T26" fmla="*/ 1 w 2"/>
                  <a:gd name="T27" fmla="*/ 8 h 14"/>
                  <a:gd name="T28" fmla="*/ 1 w 2"/>
                  <a:gd name="T29" fmla="*/ 9 h 14"/>
                  <a:gd name="T30" fmla="*/ 1 w 2"/>
                  <a:gd name="T31" fmla="*/ 10 h 14"/>
                  <a:gd name="T32" fmla="*/ 1 w 2"/>
                  <a:gd name="T33" fmla="*/ 11 h 14"/>
                  <a:gd name="T34" fmla="*/ 1 w 2"/>
                  <a:gd name="T35" fmla="*/ 12 h 14"/>
                  <a:gd name="T36" fmla="*/ 1 w 2"/>
                  <a:gd name="T37" fmla="*/ 14 h 14"/>
                  <a:gd name="T38" fmla="*/ 1 w 2"/>
                  <a:gd name="T39" fmla="*/ 14 h 14"/>
                  <a:gd name="T40" fmla="*/ 0 w 2"/>
                  <a:gd name="T41" fmla="*/ 14 h 14"/>
                  <a:gd name="T42" fmla="*/ 0 w 2"/>
                  <a:gd name="T43" fmla="*/ 14 h 14"/>
                  <a:gd name="T44" fmla="*/ 0 w 2"/>
                  <a:gd name="T45" fmla="*/ 13 h 14"/>
                  <a:gd name="T46" fmla="*/ 0 w 2"/>
                  <a:gd name="T47" fmla="*/ 13 h 14"/>
                  <a:gd name="T48" fmla="*/ 0 w 2"/>
                  <a:gd name="T49" fmla="*/ 11 h 14"/>
                  <a:gd name="T50" fmla="*/ 0 w 2"/>
                  <a:gd name="T51" fmla="*/ 10 h 14"/>
                  <a:gd name="T52" fmla="*/ 0 w 2"/>
                  <a:gd name="T53" fmla="*/ 9 h 14"/>
                  <a:gd name="T54" fmla="*/ 0 w 2"/>
                  <a:gd name="T55" fmla="*/ 8 h 14"/>
                  <a:gd name="T56" fmla="*/ 0 w 2"/>
                  <a:gd name="T57" fmla="*/ 7 h 14"/>
                  <a:gd name="T58" fmla="*/ 0 w 2"/>
                  <a:gd name="T59" fmla="*/ 6 h 14"/>
                  <a:gd name="T60" fmla="*/ 0 w 2"/>
                  <a:gd name="T61" fmla="*/ 6 h 14"/>
                  <a:gd name="T62" fmla="*/ 1 w 2"/>
                  <a:gd name="T63" fmla="*/ 6 h 14"/>
                  <a:gd name="T64" fmla="*/ 1 w 2"/>
                  <a:gd name="T65" fmla="*/ 5 h 14"/>
                  <a:gd name="T66" fmla="*/ 2 w 2"/>
                  <a:gd name="T67" fmla="*/ 5 h 14"/>
                  <a:gd name="T68" fmla="*/ 2 w 2"/>
                  <a:gd name="T69" fmla="*/ 4 h 14"/>
                  <a:gd name="T70" fmla="*/ 1 w 2"/>
                  <a:gd name="T71" fmla="*/ 4 h 14"/>
                  <a:gd name="T72" fmla="*/ 1 w 2"/>
                  <a:gd name="T73" fmla="*/ 4 h 14"/>
                  <a:gd name="T74" fmla="*/ 1 w 2"/>
                  <a:gd name="T75" fmla="*/ 3 h 14"/>
                  <a:gd name="T76" fmla="*/ 1 w 2"/>
                  <a:gd name="T77" fmla="*/ 3 h 14"/>
                  <a:gd name="T78" fmla="*/ 1 w 2"/>
                  <a:gd name="T79" fmla="*/ 3 h 14"/>
                  <a:gd name="T80" fmla="*/ 2 w 2"/>
                  <a:gd name="T81" fmla="*/ 2 h 14"/>
                  <a:gd name="T82" fmla="*/ 2 w 2"/>
                  <a:gd name="T83" fmla="*/ 1 h 14"/>
                  <a:gd name="T84" fmla="*/ 2 w 2"/>
                  <a:gd name="T85" fmla="*/ 0 h 1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" h="14">
                    <a:moveTo>
                      <a:pt x="2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5" name="Freeform 693">
                <a:extLst>
                  <a:ext uri="{FF2B5EF4-FFF2-40B4-BE49-F238E27FC236}">
                    <a16:creationId xmlns:a16="http://schemas.microsoft.com/office/drawing/2014/main" id="{9CABDBD0-AD8B-478F-9DCA-2F96488462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8" y="2083"/>
                <a:ext cx="4" cy="4"/>
              </a:xfrm>
              <a:custGeom>
                <a:avLst/>
                <a:gdLst>
                  <a:gd name="T0" fmla="*/ 1 w 4"/>
                  <a:gd name="T1" fmla="*/ 0 h 4"/>
                  <a:gd name="T2" fmla="*/ 2 w 4"/>
                  <a:gd name="T3" fmla="*/ 0 h 4"/>
                  <a:gd name="T4" fmla="*/ 2 w 4"/>
                  <a:gd name="T5" fmla="*/ 1 h 4"/>
                  <a:gd name="T6" fmla="*/ 3 w 4"/>
                  <a:gd name="T7" fmla="*/ 1 h 4"/>
                  <a:gd name="T8" fmla="*/ 3 w 4"/>
                  <a:gd name="T9" fmla="*/ 1 h 4"/>
                  <a:gd name="T10" fmla="*/ 4 w 4"/>
                  <a:gd name="T11" fmla="*/ 0 h 4"/>
                  <a:gd name="T12" fmla="*/ 4 w 4"/>
                  <a:gd name="T13" fmla="*/ 0 h 4"/>
                  <a:gd name="T14" fmla="*/ 4 w 4"/>
                  <a:gd name="T15" fmla="*/ 1 h 4"/>
                  <a:gd name="T16" fmla="*/ 4 w 4"/>
                  <a:gd name="T17" fmla="*/ 1 h 4"/>
                  <a:gd name="T18" fmla="*/ 4 w 4"/>
                  <a:gd name="T19" fmla="*/ 2 h 4"/>
                  <a:gd name="T20" fmla="*/ 3 w 4"/>
                  <a:gd name="T21" fmla="*/ 2 h 4"/>
                  <a:gd name="T22" fmla="*/ 3 w 4"/>
                  <a:gd name="T23" fmla="*/ 3 h 4"/>
                  <a:gd name="T24" fmla="*/ 2 w 4"/>
                  <a:gd name="T25" fmla="*/ 3 h 4"/>
                  <a:gd name="T26" fmla="*/ 2 w 4"/>
                  <a:gd name="T27" fmla="*/ 4 h 4"/>
                  <a:gd name="T28" fmla="*/ 1 w 4"/>
                  <a:gd name="T29" fmla="*/ 4 h 4"/>
                  <a:gd name="T30" fmla="*/ 1 w 4"/>
                  <a:gd name="T31" fmla="*/ 4 h 4"/>
                  <a:gd name="T32" fmla="*/ 0 w 4"/>
                  <a:gd name="T33" fmla="*/ 3 h 4"/>
                  <a:gd name="T34" fmla="*/ 1 w 4"/>
                  <a:gd name="T35" fmla="*/ 3 h 4"/>
                  <a:gd name="T36" fmla="*/ 1 w 4"/>
                  <a:gd name="T37" fmla="*/ 3 h 4"/>
                  <a:gd name="T38" fmla="*/ 2 w 4"/>
                  <a:gd name="T39" fmla="*/ 2 h 4"/>
                  <a:gd name="T40" fmla="*/ 2 w 4"/>
                  <a:gd name="T41" fmla="*/ 2 h 4"/>
                  <a:gd name="T42" fmla="*/ 2 w 4"/>
                  <a:gd name="T43" fmla="*/ 1 h 4"/>
                  <a:gd name="T44" fmla="*/ 2 w 4"/>
                  <a:gd name="T45" fmla="*/ 1 h 4"/>
                  <a:gd name="T46" fmla="*/ 1 w 4"/>
                  <a:gd name="T47" fmla="*/ 0 h 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" h="4">
                    <a:moveTo>
                      <a:pt x="1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6" name="Freeform 694">
                <a:extLst>
                  <a:ext uri="{FF2B5EF4-FFF2-40B4-BE49-F238E27FC236}">
                    <a16:creationId xmlns:a16="http://schemas.microsoft.com/office/drawing/2014/main" id="{B416FFF5-CACD-4723-A95E-012B0A6066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3" y="2082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2 h 2"/>
                  <a:gd name="T4" fmla="*/ 2 w 7"/>
                  <a:gd name="T5" fmla="*/ 1 h 2"/>
                  <a:gd name="T6" fmla="*/ 3 w 7"/>
                  <a:gd name="T7" fmla="*/ 1 h 2"/>
                  <a:gd name="T8" fmla="*/ 3 w 7"/>
                  <a:gd name="T9" fmla="*/ 1 h 2"/>
                  <a:gd name="T10" fmla="*/ 4 w 7"/>
                  <a:gd name="T11" fmla="*/ 0 h 2"/>
                  <a:gd name="T12" fmla="*/ 4 w 7"/>
                  <a:gd name="T13" fmla="*/ 0 h 2"/>
                  <a:gd name="T14" fmla="*/ 5 w 7"/>
                  <a:gd name="T15" fmla="*/ 0 h 2"/>
                  <a:gd name="T16" fmla="*/ 5 w 7"/>
                  <a:gd name="T17" fmla="*/ 0 h 2"/>
                  <a:gd name="T18" fmla="*/ 6 w 7"/>
                  <a:gd name="T19" fmla="*/ 0 h 2"/>
                  <a:gd name="T20" fmla="*/ 6 w 7"/>
                  <a:gd name="T21" fmla="*/ 1 h 2"/>
                  <a:gd name="T22" fmla="*/ 6 w 7"/>
                  <a:gd name="T23" fmla="*/ 1 h 2"/>
                  <a:gd name="T24" fmla="*/ 7 w 7"/>
                  <a:gd name="T25" fmla="*/ 2 h 2"/>
                  <a:gd name="T26" fmla="*/ 6 w 7"/>
                  <a:gd name="T27" fmla="*/ 1 h 2"/>
                  <a:gd name="T28" fmla="*/ 5 w 7"/>
                  <a:gd name="T29" fmla="*/ 1 h 2"/>
                  <a:gd name="T30" fmla="*/ 5 w 7"/>
                  <a:gd name="T31" fmla="*/ 1 h 2"/>
                  <a:gd name="T32" fmla="*/ 4 w 7"/>
                  <a:gd name="T33" fmla="*/ 2 h 2"/>
                  <a:gd name="T34" fmla="*/ 3 w 7"/>
                  <a:gd name="T35" fmla="*/ 2 h 2"/>
                  <a:gd name="T36" fmla="*/ 3 w 7"/>
                  <a:gd name="T37" fmla="*/ 2 h 2"/>
                  <a:gd name="T38" fmla="*/ 1 w 7"/>
                  <a:gd name="T39" fmla="*/ 2 h 2"/>
                  <a:gd name="T40" fmla="*/ 0 w 7"/>
                  <a:gd name="T41" fmla="*/ 2 h 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7" name="Freeform 695">
                <a:extLst>
                  <a:ext uri="{FF2B5EF4-FFF2-40B4-BE49-F238E27FC236}">
                    <a16:creationId xmlns:a16="http://schemas.microsoft.com/office/drawing/2014/main" id="{E69B06D7-DF8E-4BA8-819D-AE41EBFA7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3" y="2084"/>
                <a:ext cx="8" cy="3"/>
              </a:xfrm>
              <a:custGeom>
                <a:avLst/>
                <a:gdLst>
                  <a:gd name="T0" fmla="*/ 0 w 8"/>
                  <a:gd name="T1" fmla="*/ 3 h 3"/>
                  <a:gd name="T2" fmla="*/ 1 w 8"/>
                  <a:gd name="T3" fmla="*/ 2 h 3"/>
                  <a:gd name="T4" fmla="*/ 2 w 8"/>
                  <a:gd name="T5" fmla="*/ 1 h 3"/>
                  <a:gd name="T6" fmla="*/ 3 w 8"/>
                  <a:gd name="T7" fmla="*/ 1 h 3"/>
                  <a:gd name="T8" fmla="*/ 4 w 8"/>
                  <a:gd name="T9" fmla="*/ 1 h 3"/>
                  <a:gd name="T10" fmla="*/ 5 w 8"/>
                  <a:gd name="T11" fmla="*/ 0 h 3"/>
                  <a:gd name="T12" fmla="*/ 6 w 8"/>
                  <a:gd name="T13" fmla="*/ 0 h 3"/>
                  <a:gd name="T14" fmla="*/ 7 w 8"/>
                  <a:gd name="T15" fmla="*/ 0 h 3"/>
                  <a:gd name="T16" fmla="*/ 7 w 8"/>
                  <a:gd name="T17" fmla="*/ 1 h 3"/>
                  <a:gd name="T18" fmla="*/ 8 w 8"/>
                  <a:gd name="T19" fmla="*/ 1 h 3"/>
                  <a:gd name="T20" fmla="*/ 8 w 8"/>
                  <a:gd name="T21" fmla="*/ 1 h 3"/>
                  <a:gd name="T22" fmla="*/ 7 w 8"/>
                  <a:gd name="T23" fmla="*/ 1 h 3"/>
                  <a:gd name="T24" fmla="*/ 6 w 8"/>
                  <a:gd name="T25" fmla="*/ 2 h 3"/>
                  <a:gd name="T26" fmla="*/ 5 w 8"/>
                  <a:gd name="T27" fmla="*/ 2 h 3"/>
                  <a:gd name="T28" fmla="*/ 4 w 8"/>
                  <a:gd name="T29" fmla="*/ 2 h 3"/>
                  <a:gd name="T30" fmla="*/ 3 w 8"/>
                  <a:gd name="T31" fmla="*/ 3 h 3"/>
                  <a:gd name="T32" fmla="*/ 0 w 8"/>
                  <a:gd name="T33" fmla="*/ 3 h 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8" name="Freeform 696">
                <a:extLst>
                  <a:ext uri="{FF2B5EF4-FFF2-40B4-BE49-F238E27FC236}">
                    <a16:creationId xmlns:a16="http://schemas.microsoft.com/office/drawing/2014/main" id="{F9801304-E33A-457B-ADFA-3C949A59A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2024"/>
                <a:ext cx="15" cy="71"/>
              </a:xfrm>
              <a:custGeom>
                <a:avLst/>
                <a:gdLst>
                  <a:gd name="T0" fmla="*/ 1 w 15"/>
                  <a:gd name="T1" fmla="*/ 1 h 71"/>
                  <a:gd name="T2" fmla="*/ 2 w 15"/>
                  <a:gd name="T3" fmla="*/ 3 h 71"/>
                  <a:gd name="T4" fmla="*/ 2 w 15"/>
                  <a:gd name="T5" fmla="*/ 4 h 71"/>
                  <a:gd name="T6" fmla="*/ 0 w 15"/>
                  <a:gd name="T7" fmla="*/ 7 h 71"/>
                  <a:gd name="T8" fmla="*/ 0 w 15"/>
                  <a:gd name="T9" fmla="*/ 10 h 71"/>
                  <a:gd name="T10" fmla="*/ 0 w 15"/>
                  <a:gd name="T11" fmla="*/ 13 h 71"/>
                  <a:gd name="T12" fmla="*/ 1 w 15"/>
                  <a:gd name="T13" fmla="*/ 14 h 71"/>
                  <a:gd name="T14" fmla="*/ 2 w 15"/>
                  <a:gd name="T15" fmla="*/ 16 h 71"/>
                  <a:gd name="T16" fmla="*/ 2 w 15"/>
                  <a:gd name="T17" fmla="*/ 17 h 71"/>
                  <a:gd name="T18" fmla="*/ 1 w 15"/>
                  <a:gd name="T19" fmla="*/ 18 h 71"/>
                  <a:gd name="T20" fmla="*/ 1 w 15"/>
                  <a:gd name="T21" fmla="*/ 21 h 71"/>
                  <a:gd name="T22" fmla="*/ 0 w 15"/>
                  <a:gd name="T23" fmla="*/ 25 h 71"/>
                  <a:gd name="T24" fmla="*/ 0 w 15"/>
                  <a:gd name="T25" fmla="*/ 38 h 71"/>
                  <a:gd name="T26" fmla="*/ 1 w 15"/>
                  <a:gd name="T27" fmla="*/ 40 h 71"/>
                  <a:gd name="T28" fmla="*/ 1 w 15"/>
                  <a:gd name="T29" fmla="*/ 43 h 71"/>
                  <a:gd name="T30" fmla="*/ 2 w 15"/>
                  <a:gd name="T31" fmla="*/ 46 h 71"/>
                  <a:gd name="T32" fmla="*/ 2 w 15"/>
                  <a:gd name="T33" fmla="*/ 49 h 71"/>
                  <a:gd name="T34" fmla="*/ 3 w 15"/>
                  <a:gd name="T35" fmla="*/ 51 h 71"/>
                  <a:gd name="T36" fmla="*/ 4 w 15"/>
                  <a:gd name="T37" fmla="*/ 52 h 71"/>
                  <a:gd name="T38" fmla="*/ 4 w 15"/>
                  <a:gd name="T39" fmla="*/ 53 h 71"/>
                  <a:gd name="T40" fmla="*/ 5 w 15"/>
                  <a:gd name="T41" fmla="*/ 55 h 71"/>
                  <a:gd name="T42" fmla="*/ 6 w 15"/>
                  <a:gd name="T43" fmla="*/ 57 h 71"/>
                  <a:gd name="T44" fmla="*/ 6 w 15"/>
                  <a:gd name="T45" fmla="*/ 59 h 71"/>
                  <a:gd name="T46" fmla="*/ 5 w 15"/>
                  <a:gd name="T47" fmla="*/ 61 h 71"/>
                  <a:gd name="T48" fmla="*/ 4 w 15"/>
                  <a:gd name="T49" fmla="*/ 63 h 71"/>
                  <a:gd name="T50" fmla="*/ 4 w 15"/>
                  <a:gd name="T51" fmla="*/ 64 h 71"/>
                  <a:gd name="T52" fmla="*/ 2 w 15"/>
                  <a:gd name="T53" fmla="*/ 66 h 71"/>
                  <a:gd name="T54" fmla="*/ 1 w 15"/>
                  <a:gd name="T55" fmla="*/ 68 h 71"/>
                  <a:gd name="T56" fmla="*/ 1 w 15"/>
                  <a:gd name="T57" fmla="*/ 71 h 71"/>
                  <a:gd name="T58" fmla="*/ 12 w 15"/>
                  <a:gd name="T59" fmla="*/ 70 h 71"/>
                  <a:gd name="T60" fmla="*/ 13 w 15"/>
                  <a:gd name="T61" fmla="*/ 69 h 71"/>
                  <a:gd name="T62" fmla="*/ 14 w 15"/>
                  <a:gd name="T63" fmla="*/ 69 h 71"/>
                  <a:gd name="T64" fmla="*/ 14 w 15"/>
                  <a:gd name="T65" fmla="*/ 66 h 71"/>
                  <a:gd name="T66" fmla="*/ 15 w 15"/>
                  <a:gd name="T67" fmla="*/ 64 h 71"/>
                  <a:gd name="T68" fmla="*/ 15 w 15"/>
                  <a:gd name="T69" fmla="*/ 61 h 71"/>
                  <a:gd name="T70" fmla="*/ 13 w 15"/>
                  <a:gd name="T71" fmla="*/ 57 h 71"/>
                  <a:gd name="T72" fmla="*/ 11 w 15"/>
                  <a:gd name="T73" fmla="*/ 52 h 71"/>
                  <a:gd name="T74" fmla="*/ 9 w 15"/>
                  <a:gd name="T75" fmla="*/ 49 h 71"/>
                  <a:gd name="T76" fmla="*/ 9 w 15"/>
                  <a:gd name="T77" fmla="*/ 39 h 71"/>
                  <a:gd name="T78" fmla="*/ 9 w 15"/>
                  <a:gd name="T79" fmla="*/ 38 h 71"/>
                  <a:gd name="T80" fmla="*/ 9 w 15"/>
                  <a:gd name="T81" fmla="*/ 36 h 71"/>
                  <a:gd name="T82" fmla="*/ 9 w 15"/>
                  <a:gd name="T83" fmla="*/ 33 h 71"/>
                  <a:gd name="T84" fmla="*/ 8 w 15"/>
                  <a:gd name="T85" fmla="*/ 26 h 71"/>
                  <a:gd name="T86" fmla="*/ 6 w 15"/>
                  <a:gd name="T87" fmla="*/ 19 h 71"/>
                  <a:gd name="T88" fmla="*/ 7 w 15"/>
                  <a:gd name="T89" fmla="*/ 18 h 71"/>
                  <a:gd name="T90" fmla="*/ 6 w 15"/>
                  <a:gd name="T91" fmla="*/ 14 h 71"/>
                  <a:gd name="T92" fmla="*/ 7 w 15"/>
                  <a:gd name="T93" fmla="*/ 11 h 71"/>
                  <a:gd name="T94" fmla="*/ 3 w 15"/>
                  <a:gd name="T95" fmla="*/ 2 h 7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" h="71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1" y="21"/>
                    </a:lnTo>
                    <a:lnTo>
                      <a:pt x="0" y="25"/>
                    </a:lnTo>
                    <a:lnTo>
                      <a:pt x="1" y="33"/>
                    </a:lnTo>
                    <a:lnTo>
                      <a:pt x="0" y="38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1" y="42"/>
                    </a:lnTo>
                    <a:lnTo>
                      <a:pt x="1" y="43"/>
                    </a:lnTo>
                    <a:lnTo>
                      <a:pt x="2" y="44"/>
                    </a:lnTo>
                    <a:lnTo>
                      <a:pt x="2" y="46"/>
                    </a:lnTo>
                    <a:lnTo>
                      <a:pt x="2" y="47"/>
                    </a:lnTo>
                    <a:lnTo>
                      <a:pt x="2" y="49"/>
                    </a:lnTo>
                    <a:lnTo>
                      <a:pt x="3" y="51"/>
                    </a:lnTo>
                    <a:lnTo>
                      <a:pt x="3" y="52"/>
                    </a:lnTo>
                    <a:lnTo>
                      <a:pt x="4" y="52"/>
                    </a:lnTo>
                    <a:lnTo>
                      <a:pt x="4" y="53"/>
                    </a:lnTo>
                    <a:lnTo>
                      <a:pt x="4" y="54"/>
                    </a:lnTo>
                    <a:lnTo>
                      <a:pt x="5" y="55"/>
                    </a:lnTo>
                    <a:lnTo>
                      <a:pt x="6" y="56"/>
                    </a:lnTo>
                    <a:lnTo>
                      <a:pt x="6" y="57"/>
                    </a:lnTo>
                    <a:lnTo>
                      <a:pt x="6" y="58"/>
                    </a:lnTo>
                    <a:lnTo>
                      <a:pt x="6" y="59"/>
                    </a:lnTo>
                    <a:lnTo>
                      <a:pt x="6" y="60"/>
                    </a:lnTo>
                    <a:lnTo>
                      <a:pt x="5" y="61"/>
                    </a:lnTo>
                    <a:lnTo>
                      <a:pt x="4" y="62"/>
                    </a:lnTo>
                    <a:lnTo>
                      <a:pt x="4" y="63"/>
                    </a:lnTo>
                    <a:lnTo>
                      <a:pt x="4" y="64"/>
                    </a:lnTo>
                    <a:lnTo>
                      <a:pt x="3" y="65"/>
                    </a:lnTo>
                    <a:lnTo>
                      <a:pt x="2" y="66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1" y="69"/>
                    </a:lnTo>
                    <a:lnTo>
                      <a:pt x="1" y="71"/>
                    </a:lnTo>
                    <a:lnTo>
                      <a:pt x="14" y="71"/>
                    </a:lnTo>
                    <a:lnTo>
                      <a:pt x="12" y="70"/>
                    </a:lnTo>
                    <a:lnTo>
                      <a:pt x="12" y="69"/>
                    </a:lnTo>
                    <a:lnTo>
                      <a:pt x="13" y="69"/>
                    </a:lnTo>
                    <a:lnTo>
                      <a:pt x="14" y="69"/>
                    </a:lnTo>
                    <a:lnTo>
                      <a:pt x="14" y="68"/>
                    </a:lnTo>
                    <a:lnTo>
                      <a:pt x="14" y="66"/>
                    </a:lnTo>
                    <a:lnTo>
                      <a:pt x="14" y="65"/>
                    </a:lnTo>
                    <a:lnTo>
                      <a:pt x="15" y="64"/>
                    </a:lnTo>
                    <a:lnTo>
                      <a:pt x="15" y="63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10" y="51"/>
                    </a:lnTo>
                    <a:lnTo>
                      <a:pt x="9" y="49"/>
                    </a:lnTo>
                    <a:lnTo>
                      <a:pt x="9" y="46"/>
                    </a:lnTo>
                    <a:lnTo>
                      <a:pt x="9" y="39"/>
                    </a:lnTo>
                    <a:lnTo>
                      <a:pt x="9" y="38"/>
                    </a:lnTo>
                    <a:lnTo>
                      <a:pt x="9" y="37"/>
                    </a:lnTo>
                    <a:lnTo>
                      <a:pt x="9" y="36"/>
                    </a:lnTo>
                    <a:lnTo>
                      <a:pt x="9" y="35"/>
                    </a:lnTo>
                    <a:lnTo>
                      <a:pt x="9" y="33"/>
                    </a:lnTo>
                    <a:lnTo>
                      <a:pt x="8" y="31"/>
                    </a:lnTo>
                    <a:lnTo>
                      <a:pt x="8" y="26"/>
                    </a:lnTo>
                    <a:lnTo>
                      <a:pt x="7" y="21"/>
                    </a:lnTo>
                    <a:lnTo>
                      <a:pt x="6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6"/>
                    </a:lnTo>
                    <a:lnTo>
                      <a:pt x="6" y="14"/>
                    </a:lnTo>
                    <a:lnTo>
                      <a:pt x="6" y="13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09" name="Oval 697">
                <a:extLst>
                  <a:ext uri="{FF2B5EF4-FFF2-40B4-BE49-F238E27FC236}">
                    <a16:creationId xmlns:a16="http://schemas.microsoft.com/office/drawing/2014/main" id="{F1501DDE-795A-4C54-9098-A62253168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039"/>
                <a:ext cx="1" cy="1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610" name="Oval 698">
                <a:extLst>
                  <a:ext uri="{FF2B5EF4-FFF2-40B4-BE49-F238E27FC236}">
                    <a16:creationId xmlns:a16="http://schemas.microsoft.com/office/drawing/2014/main" id="{5A0FCA87-4C83-46D3-9207-207F9B4FC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039"/>
                <a:ext cx="1" cy="1"/>
              </a:xfrm>
              <a:prstGeom prst="ellipse">
                <a:avLst/>
              </a:pr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4611" name="Freeform 699">
                <a:extLst>
                  <a:ext uri="{FF2B5EF4-FFF2-40B4-BE49-F238E27FC236}">
                    <a16:creationId xmlns:a16="http://schemas.microsoft.com/office/drawing/2014/main" id="{0A1F6603-CF50-47C2-81F2-09E3DCE80A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" y="2021"/>
                <a:ext cx="15" cy="74"/>
              </a:xfrm>
              <a:custGeom>
                <a:avLst/>
                <a:gdLst>
                  <a:gd name="T0" fmla="*/ 10 w 15"/>
                  <a:gd name="T1" fmla="*/ 0 h 74"/>
                  <a:gd name="T2" fmla="*/ 12 w 15"/>
                  <a:gd name="T3" fmla="*/ 0 h 74"/>
                  <a:gd name="T4" fmla="*/ 13 w 15"/>
                  <a:gd name="T5" fmla="*/ 1 h 74"/>
                  <a:gd name="T6" fmla="*/ 13 w 15"/>
                  <a:gd name="T7" fmla="*/ 3 h 74"/>
                  <a:gd name="T8" fmla="*/ 15 w 15"/>
                  <a:gd name="T9" fmla="*/ 6 h 74"/>
                  <a:gd name="T10" fmla="*/ 14 w 15"/>
                  <a:gd name="T11" fmla="*/ 9 h 74"/>
                  <a:gd name="T12" fmla="*/ 14 w 15"/>
                  <a:gd name="T13" fmla="*/ 11 h 74"/>
                  <a:gd name="T14" fmla="*/ 12 w 15"/>
                  <a:gd name="T15" fmla="*/ 13 h 74"/>
                  <a:gd name="T16" fmla="*/ 13 w 15"/>
                  <a:gd name="T17" fmla="*/ 14 h 74"/>
                  <a:gd name="T18" fmla="*/ 13 w 15"/>
                  <a:gd name="T19" fmla="*/ 19 h 74"/>
                  <a:gd name="T20" fmla="*/ 14 w 15"/>
                  <a:gd name="T21" fmla="*/ 25 h 74"/>
                  <a:gd name="T22" fmla="*/ 14 w 15"/>
                  <a:gd name="T23" fmla="*/ 30 h 74"/>
                  <a:gd name="T24" fmla="*/ 14 w 15"/>
                  <a:gd name="T25" fmla="*/ 34 h 74"/>
                  <a:gd name="T26" fmla="*/ 14 w 15"/>
                  <a:gd name="T27" fmla="*/ 38 h 74"/>
                  <a:gd name="T28" fmla="*/ 13 w 15"/>
                  <a:gd name="T29" fmla="*/ 43 h 74"/>
                  <a:gd name="T30" fmla="*/ 13 w 15"/>
                  <a:gd name="T31" fmla="*/ 48 h 74"/>
                  <a:gd name="T32" fmla="*/ 13 w 15"/>
                  <a:gd name="T33" fmla="*/ 55 h 74"/>
                  <a:gd name="T34" fmla="*/ 13 w 15"/>
                  <a:gd name="T35" fmla="*/ 60 h 74"/>
                  <a:gd name="T36" fmla="*/ 13 w 15"/>
                  <a:gd name="T37" fmla="*/ 66 h 74"/>
                  <a:gd name="T38" fmla="*/ 13 w 15"/>
                  <a:gd name="T39" fmla="*/ 72 h 74"/>
                  <a:gd name="T40" fmla="*/ 0 w 15"/>
                  <a:gd name="T41" fmla="*/ 74 h 74"/>
                  <a:gd name="T42" fmla="*/ 1 w 15"/>
                  <a:gd name="T43" fmla="*/ 67 h 74"/>
                  <a:gd name="T44" fmla="*/ 1 w 15"/>
                  <a:gd name="T45" fmla="*/ 62 h 74"/>
                  <a:gd name="T46" fmla="*/ 1 w 15"/>
                  <a:gd name="T47" fmla="*/ 56 h 74"/>
                  <a:gd name="T48" fmla="*/ 1 w 15"/>
                  <a:gd name="T49" fmla="*/ 50 h 74"/>
                  <a:gd name="T50" fmla="*/ 1 w 15"/>
                  <a:gd name="T51" fmla="*/ 44 h 74"/>
                  <a:gd name="T52" fmla="*/ 2 w 15"/>
                  <a:gd name="T53" fmla="*/ 40 h 74"/>
                  <a:gd name="T54" fmla="*/ 3 w 15"/>
                  <a:gd name="T55" fmla="*/ 35 h 74"/>
                  <a:gd name="T56" fmla="*/ 3 w 15"/>
                  <a:gd name="T57" fmla="*/ 30 h 74"/>
                  <a:gd name="T58" fmla="*/ 4 w 15"/>
                  <a:gd name="T59" fmla="*/ 25 h 74"/>
                  <a:gd name="T60" fmla="*/ 5 w 15"/>
                  <a:gd name="T61" fmla="*/ 19 h 74"/>
                  <a:gd name="T62" fmla="*/ 6 w 15"/>
                  <a:gd name="T63" fmla="*/ 15 h 74"/>
                  <a:gd name="T64" fmla="*/ 6 w 15"/>
                  <a:gd name="T65" fmla="*/ 12 h 74"/>
                  <a:gd name="T66" fmla="*/ 7 w 15"/>
                  <a:gd name="T67" fmla="*/ 11 h 74"/>
                  <a:gd name="T68" fmla="*/ 6 w 15"/>
                  <a:gd name="T69" fmla="*/ 7 h 74"/>
                  <a:gd name="T70" fmla="*/ 7 w 15"/>
                  <a:gd name="T71" fmla="*/ 3 h 74"/>
                  <a:gd name="T72" fmla="*/ 9 w 15"/>
                  <a:gd name="T73" fmla="*/ 0 h 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" h="74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4" y="4"/>
                    </a:lnTo>
                    <a:lnTo>
                      <a:pt x="15" y="6"/>
                    </a:lnTo>
                    <a:lnTo>
                      <a:pt x="14" y="7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3" y="17"/>
                    </a:lnTo>
                    <a:lnTo>
                      <a:pt x="13" y="19"/>
                    </a:lnTo>
                    <a:lnTo>
                      <a:pt x="13" y="22"/>
                    </a:lnTo>
                    <a:lnTo>
                      <a:pt x="14" y="25"/>
                    </a:lnTo>
                    <a:lnTo>
                      <a:pt x="14" y="27"/>
                    </a:lnTo>
                    <a:lnTo>
                      <a:pt x="14" y="30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4" y="36"/>
                    </a:lnTo>
                    <a:lnTo>
                      <a:pt x="14" y="38"/>
                    </a:lnTo>
                    <a:lnTo>
                      <a:pt x="13" y="40"/>
                    </a:lnTo>
                    <a:lnTo>
                      <a:pt x="13" y="43"/>
                    </a:lnTo>
                    <a:lnTo>
                      <a:pt x="13" y="45"/>
                    </a:lnTo>
                    <a:lnTo>
                      <a:pt x="13" y="48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3" y="57"/>
                    </a:lnTo>
                    <a:lnTo>
                      <a:pt x="13" y="60"/>
                    </a:lnTo>
                    <a:lnTo>
                      <a:pt x="13" y="63"/>
                    </a:lnTo>
                    <a:lnTo>
                      <a:pt x="13" y="66"/>
                    </a:lnTo>
                    <a:lnTo>
                      <a:pt x="13" y="69"/>
                    </a:lnTo>
                    <a:lnTo>
                      <a:pt x="13" y="72"/>
                    </a:lnTo>
                    <a:lnTo>
                      <a:pt x="13" y="74"/>
                    </a:lnTo>
                    <a:lnTo>
                      <a:pt x="0" y="74"/>
                    </a:lnTo>
                    <a:lnTo>
                      <a:pt x="0" y="70"/>
                    </a:lnTo>
                    <a:lnTo>
                      <a:pt x="1" y="67"/>
                    </a:lnTo>
                    <a:lnTo>
                      <a:pt x="1" y="65"/>
                    </a:lnTo>
                    <a:lnTo>
                      <a:pt x="1" y="62"/>
                    </a:lnTo>
                    <a:lnTo>
                      <a:pt x="1" y="59"/>
                    </a:lnTo>
                    <a:lnTo>
                      <a:pt x="1" y="56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6"/>
                    </a:lnTo>
                    <a:lnTo>
                      <a:pt x="1" y="44"/>
                    </a:lnTo>
                    <a:lnTo>
                      <a:pt x="2" y="42"/>
                    </a:lnTo>
                    <a:lnTo>
                      <a:pt x="2" y="40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4" y="25"/>
                    </a:lnTo>
                    <a:lnTo>
                      <a:pt x="4" y="22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6" y="15"/>
                    </a:lnTo>
                    <a:lnTo>
                      <a:pt x="6" y="13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6" y="7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D2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2" name="Freeform 700">
                <a:extLst>
                  <a:ext uri="{FF2B5EF4-FFF2-40B4-BE49-F238E27FC236}">
                    <a16:creationId xmlns:a16="http://schemas.microsoft.com/office/drawing/2014/main" id="{6AFC3EDA-164C-4BDB-A1DC-C23763326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" y="2023"/>
                <a:ext cx="7" cy="6"/>
              </a:xfrm>
              <a:custGeom>
                <a:avLst/>
                <a:gdLst>
                  <a:gd name="T0" fmla="*/ 0 w 7"/>
                  <a:gd name="T1" fmla="*/ 6 h 6"/>
                  <a:gd name="T2" fmla="*/ 1 w 7"/>
                  <a:gd name="T3" fmla="*/ 6 h 6"/>
                  <a:gd name="T4" fmla="*/ 2 w 7"/>
                  <a:gd name="T5" fmla="*/ 5 h 6"/>
                  <a:gd name="T6" fmla="*/ 3 w 7"/>
                  <a:gd name="T7" fmla="*/ 3 h 6"/>
                  <a:gd name="T8" fmla="*/ 4 w 7"/>
                  <a:gd name="T9" fmla="*/ 3 h 6"/>
                  <a:gd name="T10" fmla="*/ 5 w 7"/>
                  <a:gd name="T11" fmla="*/ 2 h 6"/>
                  <a:gd name="T12" fmla="*/ 6 w 7"/>
                  <a:gd name="T13" fmla="*/ 1 h 6"/>
                  <a:gd name="T14" fmla="*/ 7 w 7"/>
                  <a:gd name="T15" fmla="*/ 1 h 6"/>
                  <a:gd name="T16" fmla="*/ 7 w 7"/>
                  <a:gd name="T17" fmla="*/ 0 h 6"/>
                  <a:gd name="T18" fmla="*/ 6 w 7"/>
                  <a:gd name="T19" fmla="*/ 0 h 6"/>
                  <a:gd name="T20" fmla="*/ 5 w 7"/>
                  <a:gd name="T21" fmla="*/ 0 h 6"/>
                  <a:gd name="T22" fmla="*/ 4 w 7"/>
                  <a:gd name="T23" fmla="*/ 1 h 6"/>
                  <a:gd name="T24" fmla="*/ 4 w 7"/>
                  <a:gd name="T25" fmla="*/ 1 h 6"/>
                  <a:gd name="T26" fmla="*/ 2 w 7"/>
                  <a:gd name="T27" fmla="*/ 2 h 6"/>
                  <a:gd name="T28" fmla="*/ 2 w 7"/>
                  <a:gd name="T29" fmla="*/ 3 h 6"/>
                  <a:gd name="T30" fmla="*/ 1 w 7"/>
                  <a:gd name="T31" fmla="*/ 4 h 6"/>
                  <a:gd name="T32" fmla="*/ 0 w 7"/>
                  <a:gd name="T33" fmla="*/ 4 h 6"/>
                  <a:gd name="T34" fmla="*/ 0 w 7"/>
                  <a:gd name="T35" fmla="*/ 5 h 6"/>
                  <a:gd name="T36" fmla="*/ 0 w 7"/>
                  <a:gd name="T37" fmla="*/ 6 h 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lnTo>
                      <a:pt x="1" y="6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3" name="Freeform 701">
                <a:extLst>
                  <a:ext uri="{FF2B5EF4-FFF2-40B4-BE49-F238E27FC236}">
                    <a16:creationId xmlns:a16="http://schemas.microsoft.com/office/drawing/2014/main" id="{AFEC50A4-E822-4142-916B-334916C7E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1" y="2024"/>
                <a:ext cx="8" cy="9"/>
              </a:xfrm>
              <a:custGeom>
                <a:avLst/>
                <a:gdLst>
                  <a:gd name="T0" fmla="*/ 7 w 8"/>
                  <a:gd name="T1" fmla="*/ 1 h 9"/>
                  <a:gd name="T2" fmla="*/ 8 w 8"/>
                  <a:gd name="T3" fmla="*/ 2 h 9"/>
                  <a:gd name="T4" fmla="*/ 7 w 8"/>
                  <a:gd name="T5" fmla="*/ 2 h 9"/>
                  <a:gd name="T6" fmla="*/ 6 w 8"/>
                  <a:gd name="T7" fmla="*/ 3 h 9"/>
                  <a:gd name="T8" fmla="*/ 5 w 8"/>
                  <a:gd name="T9" fmla="*/ 4 h 9"/>
                  <a:gd name="T10" fmla="*/ 5 w 8"/>
                  <a:gd name="T11" fmla="*/ 5 h 9"/>
                  <a:gd name="T12" fmla="*/ 4 w 8"/>
                  <a:gd name="T13" fmla="*/ 6 h 9"/>
                  <a:gd name="T14" fmla="*/ 4 w 8"/>
                  <a:gd name="T15" fmla="*/ 6 h 9"/>
                  <a:gd name="T16" fmla="*/ 4 w 8"/>
                  <a:gd name="T17" fmla="*/ 7 h 9"/>
                  <a:gd name="T18" fmla="*/ 4 w 8"/>
                  <a:gd name="T19" fmla="*/ 8 h 9"/>
                  <a:gd name="T20" fmla="*/ 3 w 8"/>
                  <a:gd name="T21" fmla="*/ 9 h 9"/>
                  <a:gd name="T22" fmla="*/ 2 w 8"/>
                  <a:gd name="T23" fmla="*/ 9 h 9"/>
                  <a:gd name="T24" fmla="*/ 1 w 8"/>
                  <a:gd name="T25" fmla="*/ 9 h 9"/>
                  <a:gd name="T26" fmla="*/ 0 w 8"/>
                  <a:gd name="T27" fmla="*/ 9 h 9"/>
                  <a:gd name="T28" fmla="*/ 0 w 8"/>
                  <a:gd name="T29" fmla="*/ 9 h 9"/>
                  <a:gd name="T30" fmla="*/ 1 w 8"/>
                  <a:gd name="T31" fmla="*/ 9 h 9"/>
                  <a:gd name="T32" fmla="*/ 1 w 8"/>
                  <a:gd name="T33" fmla="*/ 8 h 9"/>
                  <a:gd name="T34" fmla="*/ 2 w 8"/>
                  <a:gd name="T35" fmla="*/ 8 h 9"/>
                  <a:gd name="T36" fmla="*/ 2 w 8"/>
                  <a:gd name="T37" fmla="*/ 7 h 9"/>
                  <a:gd name="T38" fmla="*/ 2 w 8"/>
                  <a:gd name="T39" fmla="*/ 6 h 9"/>
                  <a:gd name="T40" fmla="*/ 3 w 8"/>
                  <a:gd name="T41" fmla="*/ 5 h 9"/>
                  <a:gd name="T42" fmla="*/ 3 w 8"/>
                  <a:gd name="T43" fmla="*/ 4 h 9"/>
                  <a:gd name="T44" fmla="*/ 4 w 8"/>
                  <a:gd name="T45" fmla="*/ 3 h 9"/>
                  <a:gd name="T46" fmla="*/ 4 w 8"/>
                  <a:gd name="T47" fmla="*/ 2 h 9"/>
                  <a:gd name="T48" fmla="*/ 4 w 8"/>
                  <a:gd name="T49" fmla="*/ 2 h 9"/>
                  <a:gd name="T50" fmla="*/ 5 w 8"/>
                  <a:gd name="T51" fmla="*/ 1 h 9"/>
                  <a:gd name="T52" fmla="*/ 5 w 8"/>
                  <a:gd name="T53" fmla="*/ 1 h 9"/>
                  <a:gd name="T54" fmla="*/ 6 w 8"/>
                  <a:gd name="T55" fmla="*/ 0 h 9"/>
                  <a:gd name="T56" fmla="*/ 7 w 8"/>
                  <a:gd name="T57" fmla="*/ 1 h 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" h="9">
                    <a:moveTo>
                      <a:pt x="7" y="1"/>
                    </a:moveTo>
                    <a:lnTo>
                      <a:pt x="8" y="2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3" y="9"/>
                    </a:lnTo>
                    <a:lnTo>
                      <a:pt x="2" y="9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4" name="Freeform 702">
                <a:extLst>
                  <a:ext uri="{FF2B5EF4-FFF2-40B4-BE49-F238E27FC236}">
                    <a16:creationId xmlns:a16="http://schemas.microsoft.com/office/drawing/2014/main" id="{80165940-FA06-44C2-9E25-53002C0330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" y="2030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0 h 4"/>
                  <a:gd name="T4" fmla="*/ 3 w 3"/>
                  <a:gd name="T5" fmla="*/ 1 h 4"/>
                  <a:gd name="T6" fmla="*/ 2 w 3"/>
                  <a:gd name="T7" fmla="*/ 2 h 4"/>
                  <a:gd name="T8" fmla="*/ 2 w 3"/>
                  <a:gd name="T9" fmla="*/ 3 h 4"/>
                  <a:gd name="T10" fmla="*/ 1 w 3"/>
                  <a:gd name="T11" fmla="*/ 4 h 4"/>
                  <a:gd name="T12" fmla="*/ 0 w 3"/>
                  <a:gd name="T13" fmla="*/ 3 h 4"/>
                  <a:gd name="T14" fmla="*/ 0 w 3"/>
                  <a:gd name="T15" fmla="*/ 3 h 4"/>
                  <a:gd name="T16" fmla="*/ 0 w 3"/>
                  <a:gd name="T17" fmla="*/ 2 h 4"/>
                  <a:gd name="T18" fmla="*/ 1 w 3"/>
                  <a:gd name="T19" fmla="*/ 2 h 4"/>
                  <a:gd name="T20" fmla="*/ 2 w 3"/>
                  <a:gd name="T21" fmla="*/ 1 h 4"/>
                  <a:gd name="T22" fmla="*/ 3 w 3"/>
                  <a:gd name="T23" fmla="*/ 0 h 4"/>
                  <a:gd name="T24" fmla="*/ 3 w 3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5" name="Freeform 703">
                <a:extLst>
                  <a:ext uri="{FF2B5EF4-FFF2-40B4-BE49-F238E27FC236}">
                    <a16:creationId xmlns:a16="http://schemas.microsoft.com/office/drawing/2014/main" id="{4B38A6AF-4009-4C7B-8D05-208273191C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" y="2033"/>
                <a:ext cx="5" cy="12"/>
              </a:xfrm>
              <a:custGeom>
                <a:avLst/>
                <a:gdLst>
                  <a:gd name="T0" fmla="*/ 0 w 5"/>
                  <a:gd name="T1" fmla="*/ 0 h 12"/>
                  <a:gd name="T2" fmla="*/ 2 w 5"/>
                  <a:gd name="T3" fmla="*/ 0 h 12"/>
                  <a:gd name="T4" fmla="*/ 2 w 5"/>
                  <a:gd name="T5" fmla="*/ 0 h 12"/>
                  <a:gd name="T6" fmla="*/ 3 w 5"/>
                  <a:gd name="T7" fmla="*/ 0 h 12"/>
                  <a:gd name="T8" fmla="*/ 3 w 5"/>
                  <a:gd name="T9" fmla="*/ 1 h 12"/>
                  <a:gd name="T10" fmla="*/ 3 w 5"/>
                  <a:gd name="T11" fmla="*/ 1 h 12"/>
                  <a:gd name="T12" fmla="*/ 4 w 5"/>
                  <a:gd name="T13" fmla="*/ 1 h 12"/>
                  <a:gd name="T14" fmla="*/ 5 w 5"/>
                  <a:gd name="T15" fmla="*/ 3 h 12"/>
                  <a:gd name="T16" fmla="*/ 5 w 5"/>
                  <a:gd name="T17" fmla="*/ 5 h 12"/>
                  <a:gd name="T18" fmla="*/ 5 w 5"/>
                  <a:gd name="T19" fmla="*/ 7 h 12"/>
                  <a:gd name="T20" fmla="*/ 5 w 5"/>
                  <a:gd name="T21" fmla="*/ 9 h 12"/>
                  <a:gd name="T22" fmla="*/ 5 w 5"/>
                  <a:gd name="T23" fmla="*/ 10 h 12"/>
                  <a:gd name="T24" fmla="*/ 5 w 5"/>
                  <a:gd name="T25" fmla="*/ 12 h 12"/>
                  <a:gd name="T26" fmla="*/ 5 w 5"/>
                  <a:gd name="T27" fmla="*/ 10 h 12"/>
                  <a:gd name="T28" fmla="*/ 4 w 5"/>
                  <a:gd name="T29" fmla="*/ 9 h 12"/>
                  <a:gd name="T30" fmla="*/ 4 w 5"/>
                  <a:gd name="T31" fmla="*/ 7 h 12"/>
                  <a:gd name="T32" fmla="*/ 3 w 5"/>
                  <a:gd name="T33" fmla="*/ 6 h 12"/>
                  <a:gd name="T34" fmla="*/ 2 w 5"/>
                  <a:gd name="T35" fmla="*/ 5 h 12"/>
                  <a:gd name="T36" fmla="*/ 2 w 5"/>
                  <a:gd name="T37" fmla="*/ 5 h 12"/>
                  <a:gd name="T38" fmla="*/ 2 w 5"/>
                  <a:gd name="T39" fmla="*/ 4 h 12"/>
                  <a:gd name="T40" fmla="*/ 1 w 5"/>
                  <a:gd name="T41" fmla="*/ 4 h 12"/>
                  <a:gd name="T42" fmla="*/ 1 w 5"/>
                  <a:gd name="T43" fmla="*/ 3 h 12"/>
                  <a:gd name="T44" fmla="*/ 0 w 5"/>
                  <a:gd name="T45" fmla="*/ 2 h 12"/>
                  <a:gd name="T46" fmla="*/ 0 w 5"/>
                  <a:gd name="T47" fmla="*/ 1 h 12"/>
                  <a:gd name="T48" fmla="*/ 0 w 5"/>
                  <a:gd name="T49" fmla="*/ 0 h 1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" h="12">
                    <a:moveTo>
                      <a:pt x="0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6" name="Freeform 704">
                <a:extLst>
                  <a:ext uri="{FF2B5EF4-FFF2-40B4-BE49-F238E27FC236}">
                    <a16:creationId xmlns:a16="http://schemas.microsoft.com/office/drawing/2014/main" id="{5AD125BC-3553-4901-958F-783CF781E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" y="2039"/>
                <a:ext cx="10" cy="17"/>
              </a:xfrm>
              <a:custGeom>
                <a:avLst/>
                <a:gdLst>
                  <a:gd name="T0" fmla="*/ 1 w 10"/>
                  <a:gd name="T1" fmla="*/ 0 h 17"/>
                  <a:gd name="T2" fmla="*/ 2 w 10"/>
                  <a:gd name="T3" fmla="*/ 1 h 17"/>
                  <a:gd name="T4" fmla="*/ 2 w 10"/>
                  <a:gd name="T5" fmla="*/ 1 h 17"/>
                  <a:gd name="T6" fmla="*/ 3 w 10"/>
                  <a:gd name="T7" fmla="*/ 2 h 17"/>
                  <a:gd name="T8" fmla="*/ 4 w 10"/>
                  <a:gd name="T9" fmla="*/ 4 h 17"/>
                  <a:gd name="T10" fmla="*/ 5 w 10"/>
                  <a:gd name="T11" fmla="*/ 5 h 17"/>
                  <a:gd name="T12" fmla="*/ 7 w 10"/>
                  <a:gd name="T13" fmla="*/ 7 h 17"/>
                  <a:gd name="T14" fmla="*/ 7 w 10"/>
                  <a:gd name="T15" fmla="*/ 8 h 17"/>
                  <a:gd name="T16" fmla="*/ 8 w 10"/>
                  <a:gd name="T17" fmla="*/ 9 h 17"/>
                  <a:gd name="T18" fmla="*/ 8 w 10"/>
                  <a:gd name="T19" fmla="*/ 9 h 17"/>
                  <a:gd name="T20" fmla="*/ 9 w 10"/>
                  <a:gd name="T21" fmla="*/ 10 h 17"/>
                  <a:gd name="T22" fmla="*/ 10 w 10"/>
                  <a:gd name="T23" fmla="*/ 11 h 17"/>
                  <a:gd name="T24" fmla="*/ 10 w 10"/>
                  <a:gd name="T25" fmla="*/ 13 h 17"/>
                  <a:gd name="T26" fmla="*/ 10 w 10"/>
                  <a:gd name="T27" fmla="*/ 15 h 17"/>
                  <a:gd name="T28" fmla="*/ 10 w 10"/>
                  <a:gd name="T29" fmla="*/ 17 h 17"/>
                  <a:gd name="T30" fmla="*/ 9 w 10"/>
                  <a:gd name="T31" fmla="*/ 16 h 17"/>
                  <a:gd name="T32" fmla="*/ 8 w 10"/>
                  <a:gd name="T33" fmla="*/ 16 h 17"/>
                  <a:gd name="T34" fmla="*/ 6 w 10"/>
                  <a:gd name="T35" fmla="*/ 15 h 17"/>
                  <a:gd name="T36" fmla="*/ 6 w 10"/>
                  <a:gd name="T37" fmla="*/ 14 h 17"/>
                  <a:gd name="T38" fmla="*/ 5 w 10"/>
                  <a:gd name="T39" fmla="*/ 13 h 17"/>
                  <a:gd name="T40" fmla="*/ 4 w 10"/>
                  <a:gd name="T41" fmla="*/ 11 h 17"/>
                  <a:gd name="T42" fmla="*/ 4 w 10"/>
                  <a:gd name="T43" fmla="*/ 10 h 17"/>
                  <a:gd name="T44" fmla="*/ 3 w 10"/>
                  <a:gd name="T45" fmla="*/ 9 h 17"/>
                  <a:gd name="T46" fmla="*/ 2 w 10"/>
                  <a:gd name="T47" fmla="*/ 9 h 17"/>
                  <a:gd name="T48" fmla="*/ 2 w 10"/>
                  <a:gd name="T49" fmla="*/ 7 h 17"/>
                  <a:gd name="T50" fmla="*/ 1 w 10"/>
                  <a:gd name="T51" fmla="*/ 5 h 17"/>
                  <a:gd name="T52" fmla="*/ 0 w 10"/>
                  <a:gd name="T53" fmla="*/ 4 h 17"/>
                  <a:gd name="T54" fmla="*/ 0 w 10"/>
                  <a:gd name="T55" fmla="*/ 3 h 17"/>
                  <a:gd name="T56" fmla="*/ 1 w 10"/>
                  <a:gd name="T57" fmla="*/ 2 h 17"/>
                  <a:gd name="T58" fmla="*/ 1 w 10"/>
                  <a:gd name="T59" fmla="*/ 1 h 17"/>
                  <a:gd name="T60" fmla="*/ 1 w 10"/>
                  <a:gd name="T61" fmla="*/ 0 h 17"/>
                  <a:gd name="T62" fmla="*/ 1 w 10"/>
                  <a:gd name="T63" fmla="*/ 0 h 1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7">
                    <a:moveTo>
                      <a:pt x="1" y="0"/>
                    </a:moveTo>
                    <a:lnTo>
                      <a:pt x="2" y="1"/>
                    </a:lnTo>
                    <a:lnTo>
                      <a:pt x="3" y="2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8" y="9"/>
                    </a:lnTo>
                    <a:lnTo>
                      <a:pt x="9" y="10"/>
                    </a:lnTo>
                    <a:lnTo>
                      <a:pt x="10" y="11"/>
                    </a:lnTo>
                    <a:lnTo>
                      <a:pt x="10" y="13"/>
                    </a:lnTo>
                    <a:lnTo>
                      <a:pt x="10" y="15"/>
                    </a:lnTo>
                    <a:lnTo>
                      <a:pt x="10" y="17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6" y="15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7" name="Freeform 705">
                <a:extLst>
                  <a:ext uri="{FF2B5EF4-FFF2-40B4-BE49-F238E27FC236}">
                    <a16:creationId xmlns:a16="http://schemas.microsoft.com/office/drawing/2014/main" id="{F26531EA-7084-47E3-A9F6-0D59C5C7DC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7" y="2047"/>
                <a:ext cx="10" cy="25"/>
              </a:xfrm>
              <a:custGeom>
                <a:avLst/>
                <a:gdLst>
                  <a:gd name="T0" fmla="*/ 1 w 10"/>
                  <a:gd name="T1" fmla="*/ 0 h 25"/>
                  <a:gd name="T2" fmla="*/ 0 w 10"/>
                  <a:gd name="T3" fmla="*/ 2 h 25"/>
                  <a:gd name="T4" fmla="*/ 0 w 10"/>
                  <a:gd name="T5" fmla="*/ 4 h 25"/>
                  <a:gd name="T6" fmla="*/ 0 w 10"/>
                  <a:gd name="T7" fmla="*/ 5 h 25"/>
                  <a:gd name="T8" fmla="*/ 0 w 10"/>
                  <a:gd name="T9" fmla="*/ 6 h 25"/>
                  <a:gd name="T10" fmla="*/ 0 w 10"/>
                  <a:gd name="T11" fmla="*/ 7 h 25"/>
                  <a:gd name="T12" fmla="*/ 1 w 10"/>
                  <a:gd name="T13" fmla="*/ 9 h 25"/>
                  <a:gd name="T14" fmla="*/ 2 w 10"/>
                  <a:gd name="T15" fmla="*/ 12 h 25"/>
                  <a:gd name="T16" fmla="*/ 4 w 10"/>
                  <a:gd name="T17" fmla="*/ 15 h 25"/>
                  <a:gd name="T18" fmla="*/ 5 w 10"/>
                  <a:gd name="T19" fmla="*/ 17 h 25"/>
                  <a:gd name="T20" fmla="*/ 6 w 10"/>
                  <a:gd name="T21" fmla="*/ 20 h 25"/>
                  <a:gd name="T22" fmla="*/ 7 w 10"/>
                  <a:gd name="T23" fmla="*/ 21 h 25"/>
                  <a:gd name="T24" fmla="*/ 8 w 10"/>
                  <a:gd name="T25" fmla="*/ 22 h 25"/>
                  <a:gd name="T26" fmla="*/ 10 w 10"/>
                  <a:gd name="T27" fmla="*/ 25 h 25"/>
                  <a:gd name="T28" fmla="*/ 10 w 10"/>
                  <a:gd name="T29" fmla="*/ 23 h 25"/>
                  <a:gd name="T30" fmla="*/ 10 w 10"/>
                  <a:gd name="T31" fmla="*/ 21 h 25"/>
                  <a:gd name="T32" fmla="*/ 10 w 10"/>
                  <a:gd name="T33" fmla="*/ 19 h 25"/>
                  <a:gd name="T34" fmla="*/ 9 w 10"/>
                  <a:gd name="T35" fmla="*/ 17 h 25"/>
                  <a:gd name="T36" fmla="*/ 8 w 10"/>
                  <a:gd name="T37" fmla="*/ 15 h 25"/>
                  <a:gd name="T38" fmla="*/ 7 w 10"/>
                  <a:gd name="T39" fmla="*/ 13 h 25"/>
                  <a:gd name="T40" fmla="*/ 5 w 10"/>
                  <a:gd name="T41" fmla="*/ 10 h 25"/>
                  <a:gd name="T42" fmla="*/ 4 w 10"/>
                  <a:gd name="T43" fmla="*/ 8 h 25"/>
                  <a:gd name="T44" fmla="*/ 3 w 10"/>
                  <a:gd name="T45" fmla="*/ 6 h 25"/>
                  <a:gd name="T46" fmla="*/ 2 w 10"/>
                  <a:gd name="T47" fmla="*/ 5 h 25"/>
                  <a:gd name="T48" fmla="*/ 2 w 10"/>
                  <a:gd name="T49" fmla="*/ 3 h 25"/>
                  <a:gd name="T50" fmla="*/ 1 w 10"/>
                  <a:gd name="T51" fmla="*/ 2 h 25"/>
                  <a:gd name="T52" fmla="*/ 1 w 10"/>
                  <a:gd name="T53" fmla="*/ 0 h 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0" h="25">
                    <a:moveTo>
                      <a:pt x="1" y="0"/>
                    </a:move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4" y="15"/>
                    </a:lnTo>
                    <a:lnTo>
                      <a:pt x="5" y="17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8" y="22"/>
                    </a:lnTo>
                    <a:lnTo>
                      <a:pt x="10" y="25"/>
                    </a:lnTo>
                    <a:lnTo>
                      <a:pt x="10" y="23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9" y="17"/>
                    </a:lnTo>
                    <a:lnTo>
                      <a:pt x="8" y="15"/>
                    </a:lnTo>
                    <a:lnTo>
                      <a:pt x="7" y="13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8" name="Freeform 706">
                <a:extLst>
                  <a:ext uri="{FF2B5EF4-FFF2-40B4-BE49-F238E27FC236}">
                    <a16:creationId xmlns:a16="http://schemas.microsoft.com/office/drawing/2014/main" id="{2F47C797-8987-40A6-99E2-5AE8FCFE3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" y="2061"/>
                <a:ext cx="12" cy="27"/>
              </a:xfrm>
              <a:custGeom>
                <a:avLst/>
                <a:gdLst>
                  <a:gd name="T0" fmla="*/ 1 w 12"/>
                  <a:gd name="T1" fmla="*/ 0 h 27"/>
                  <a:gd name="T2" fmla="*/ 2 w 12"/>
                  <a:gd name="T3" fmla="*/ 2 h 27"/>
                  <a:gd name="T4" fmla="*/ 3 w 12"/>
                  <a:gd name="T5" fmla="*/ 5 h 27"/>
                  <a:gd name="T6" fmla="*/ 4 w 12"/>
                  <a:gd name="T7" fmla="*/ 6 h 27"/>
                  <a:gd name="T8" fmla="*/ 5 w 12"/>
                  <a:gd name="T9" fmla="*/ 8 h 27"/>
                  <a:gd name="T10" fmla="*/ 7 w 12"/>
                  <a:gd name="T11" fmla="*/ 10 h 27"/>
                  <a:gd name="T12" fmla="*/ 8 w 12"/>
                  <a:gd name="T13" fmla="*/ 13 h 27"/>
                  <a:gd name="T14" fmla="*/ 9 w 12"/>
                  <a:gd name="T15" fmla="*/ 14 h 27"/>
                  <a:gd name="T16" fmla="*/ 10 w 12"/>
                  <a:gd name="T17" fmla="*/ 16 h 27"/>
                  <a:gd name="T18" fmla="*/ 10 w 12"/>
                  <a:gd name="T19" fmla="*/ 17 h 27"/>
                  <a:gd name="T20" fmla="*/ 11 w 12"/>
                  <a:gd name="T21" fmla="*/ 18 h 27"/>
                  <a:gd name="T22" fmla="*/ 11 w 12"/>
                  <a:gd name="T23" fmla="*/ 18 h 27"/>
                  <a:gd name="T24" fmla="*/ 12 w 12"/>
                  <a:gd name="T25" fmla="*/ 19 h 27"/>
                  <a:gd name="T26" fmla="*/ 12 w 12"/>
                  <a:gd name="T27" fmla="*/ 21 h 27"/>
                  <a:gd name="T28" fmla="*/ 12 w 12"/>
                  <a:gd name="T29" fmla="*/ 24 h 27"/>
                  <a:gd name="T30" fmla="*/ 12 w 12"/>
                  <a:gd name="T31" fmla="*/ 26 h 27"/>
                  <a:gd name="T32" fmla="*/ 11 w 12"/>
                  <a:gd name="T33" fmla="*/ 27 h 27"/>
                  <a:gd name="T34" fmla="*/ 11 w 12"/>
                  <a:gd name="T35" fmla="*/ 26 h 27"/>
                  <a:gd name="T36" fmla="*/ 10 w 12"/>
                  <a:gd name="T37" fmla="*/ 24 h 27"/>
                  <a:gd name="T38" fmla="*/ 9 w 12"/>
                  <a:gd name="T39" fmla="*/ 22 h 27"/>
                  <a:gd name="T40" fmla="*/ 9 w 12"/>
                  <a:gd name="T41" fmla="*/ 20 h 27"/>
                  <a:gd name="T42" fmla="*/ 8 w 12"/>
                  <a:gd name="T43" fmla="*/ 19 h 27"/>
                  <a:gd name="T44" fmla="*/ 7 w 12"/>
                  <a:gd name="T45" fmla="*/ 18 h 27"/>
                  <a:gd name="T46" fmla="*/ 6 w 12"/>
                  <a:gd name="T47" fmla="*/ 16 h 27"/>
                  <a:gd name="T48" fmla="*/ 5 w 12"/>
                  <a:gd name="T49" fmla="*/ 14 h 27"/>
                  <a:gd name="T50" fmla="*/ 4 w 12"/>
                  <a:gd name="T51" fmla="*/ 13 h 27"/>
                  <a:gd name="T52" fmla="*/ 3 w 12"/>
                  <a:gd name="T53" fmla="*/ 11 h 27"/>
                  <a:gd name="T54" fmla="*/ 2 w 12"/>
                  <a:gd name="T55" fmla="*/ 9 h 27"/>
                  <a:gd name="T56" fmla="*/ 2 w 12"/>
                  <a:gd name="T57" fmla="*/ 7 h 27"/>
                  <a:gd name="T58" fmla="*/ 1 w 12"/>
                  <a:gd name="T59" fmla="*/ 6 h 27"/>
                  <a:gd name="T60" fmla="*/ 0 w 12"/>
                  <a:gd name="T61" fmla="*/ 5 h 27"/>
                  <a:gd name="T62" fmla="*/ 1 w 12"/>
                  <a:gd name="T63" fmla="*/ 3 h 27"/>
                  <a:gd name="T64" fmla="*/ 1 w 12"/>
                  <a:gd name="T65" fmla="*/ 0 h 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" h="27">
                    <a:moveTo>
                      <a:pt x="1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5" y="8"/>
                    </a:lnTo>
                    <a:lnTo>
                      <a:pt x="7" y="10"/>
                    </a:lnTo>
                    <a:lnTo>
                      <a:pt x="8" y="13"/>
                    </a:lnTo>
                    <a:lnTo>
                      <a:pt x="9" y="14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1" y="18"/>
                    </a:lnTo>
                    <a:lnTo>
                      <a:pt x="12" y="19"/>
                    </a:lnTo>
                    <a:lnTo>
                      <a:pt x="12" y="21"/>
                    </a:lnTo>
                    <a:lnTo>
                      <a:pt x="12" y="24"/>
                    </a:lnTo>
                    <a:lnTo>
                      <a:pt x="12" y="26"/>
                    </a:lnTo>
                    <a:lnTo>
                      <a:pt x="11" y="27"/>
                    </a:lnTo>
                    <a:lnTo>
                      <a:pt x="11" y="26"/>
                    </a:lnTo>
                    <a:lnTo>
                      <a:pt x="10" y="24"/>
                    </a:lnTo>
                    <a:lnTo>
                      <a:pt x="9" y="22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19" name="Freeform 707">
                <a:extLst>
                  <a:ext uri="{FF2B5EF4-FFF2-40B4-BE49-F238E27FC236}">
                    <a16:creationId xmlns:a16="http://schemas.microsoft.com/office/drawing/2014/main" id="{C1FBD882-728D-49B9-A139-B1E6E6DC1C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" y="2074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2 w 11"/>
                  <a:gd name="T3" fmla="*/ 2 h 21"/>
                  <a:gd name="T4" fmla="*/ 3 w 11"/>
                  <a:gd name="T5" fmla="*/ 5 h 21"/>
                  <a:gd name="T6" fmla="*/ 4 w 11"/>
                  <a:gd name="T7" fmla="*/ 7 h 21"/>
                  <a:gd name="T8" fmla="*/ 5 w 11"/>
                  <a:gd name="T9" fmla="*/ 9 h 21"/>
                  <a:gd name="T10" fmla="*/ 6 w 11"/>
                  <a:gd name="T11" fmla="*/ 11 h 21"/>
                  <a:gd name="T12" fmla="*/ 7 w 11"/>
                  <a:gd name="T13" fmla="*/ 12 h 21"/>
                  <a:gd name="T14" fmla="*/ 8 w 11"/>
                  <a:gd name="T15" fmla="*/ 14 h 21"/>
                  <a:gd name="T16" fmla="*/ 9 w 11"/>
                  <a:gd name="T17" fmla="*/ 16 h 21"/>
                  <a:gd name="T18" fmla="*/ 10 w 11"/>
                  <a:gd name="T19" fmla="*/ 18 h 21"/>
                  <a:gd name="T20" fmla="*/ 10 w 11"/>
                  <a:gd name="T21" fmla="*/ 19 h 21"/>
                  <a:gd name="T22" fmla="*/ 11 w 11"/>
                  <a:gd name="T23" fmla="*/ 21 h 21"/>
                  <a:gd name="T24" fmla="*/ 7 w 11"/>
                  <a:gd name="T25" fmla="*/ 21 h 21"/>
                  <a:gd name="T26" fmla="*/ 6 w 11"/>
                  <a:gd name="T27" fmla="*/ 19 h 21"/>
                  <a:gd name="T28" fmla="*/ 6 w 11"/>
                  <a:gd name="T29" fmla="*/ 17 h 21"/>
                  <a:gd name="T30" fmla="*/ 5 w 11"/>
                  <a:gd name="T31" fmla="*/ 15 h 21"/>
                  <a:gd name="T32" fmla="*/ 4 w 11"/>
                  <a:gd name="T33" fmla="*/ 14 h 21"/>
                  <a:gd name="T34" fmla="*/ 3 w 11"/>
                  <a:gd name="T35" fmla="*/ 12 h 21"/>
                  <a:gd name="T36" fmla="*/ 3 w 11"/>
                  <a:gd name="T37" fmla="*/ 11 h 21"/>
                  <a:gd name="T38" fmla="*/ 2 w 11"/>
                  <a:gd name="T39" fmla="*/ 10 h 21"/>
                  <a:gd name="T40" fmla="*/ 1 w 11"/>
                  <a:gd name="T41" fmla="*/ 8 h 21"/>
                  <a:gd name="T42" fmla="*/ 0 w 11"/>
                  <a:gd name="T43" fmla="*/ 7 h 21"/>
                  <a:gd name="T44" fmla="*/ 0 w 11"/>
                  <a:gd name="T45" fmla="*/ 4 h 21"/>
                  <a:gd name="T46" fmla="*/ 0 w 11"/>
                  <a:gd name="T47" fmla="*/ 2 h 21"/>
                  <a:gd name="T48" fmla="*/ 0 w 11"/>
                  <a:gd name="T49" fmla="*/ 0 h 2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1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7" y="21"/>
                    </a:lnTo>
                    <a:lnTo>
                      <a:pt x="6" y="19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0" name="Freeform 708">
                <a:extLst>
                  <a:ext uri="{FF2B5EF4-FFF2-40B4-BE49-F238E27FC236}">
                    <a16:creationId xmlns:a16="http://schemas.microsoft.com/office/drawing/2014/main" id="{C548C3EC-D2DF-4FCB-A0EB-36D0D9B3CD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" y="2001"/>
                <a:ext cx="13" cy="34"/>
              </a:xfrm>
              <a:custGeom>
                <a:avLst/>
                <a:gdLst>
                  <a:gd name="T0" fmla="*/ 12 w 13"/>
                  <a:gd name="T1" fmla="*/ 0 h 34"/>
                  <a:gd name="T2" fmla="*/ 13 w 13"/>
                  <a:gd name="T3" fmla="*/ 1 h 34"/>
                  <a:gd name="T4" fmla="*/ 13 w 13"/>
                  <a:gd name="T5" fmla="*/ 1 h 34"/>
                  <a:gd name="T6" fmla="*/ 13 w 13"/>
                  <a:gd name="T7" fmla="*/ 2 h 34"/>
                  <a:gd name="T8" fmla="*/ 13 w 13"/>
                  <a:gd name="T9" fmla="*/ 2 h 34"/>
                  <a:gd name="T10" fmla="*/ 12 w 13"/>
                  <a:gd name="T11" fmla="*/ 3 h 34"/>
                  <a:gd name="T12" fmla="*/ 12 w 13"/>
                  <a:gd name="T13" fmla="*/ 5 h 34"/>
                  <a:gd name="T14" fmla="*/ 11 w 13"/>
                  <a:gd name="T15" fmla="*/ 7 h 34"/>
                  <a:gd name="T16" fmla="*/ 10 w 13"/>
                  <a:gd name="T17" fmla="*/ 9 h 34"/>
                  <a:gd name="T18" fmla="*/ 10 w 13"/>
                  <a:gd name="T19" fmla="*/ 11 h 34"/>
                  <a:gd name="T20" fmla="*/ 9 w 13"/>
                  <a:gd name="T21" fmla="*/ 12 h 34"/>
                  <a:gd name="T22" fmla="*/ 9 w 13"/>
                  <a:gd name="T23" fmla="*/ 13 h 34"/>
                  <a:gd name="T24" fmla="*/ 9 w 13"/>
                  <a:gd name="T25" fmla="*/ 13 h 34"/>
                  <a:gd name="T26" fmla="*/ 9 w 13"/>
                  <a:gd name="T27" fmla="*/ 14 h 34"/>
                  <a:gd name="T28" fmla="*/ 8 w 13"/>
                  <a:gd name="T29" fmla="*/ 15 h 34"/>
                  <a:gd name="T30" fmla="*/ 8 w 13"/>
                  <a:gd name="T31" fmla="*/ 16 h 34"/>
                  <a:gd name="T32" fmla="*/ 7 w 13"/>
                  <a:gd name="T33" fmla="*/ 17 h 34"/>
                  <a:gd name="T34" fmla="*/ 7 w 13"/>
                  <a:gd name="T35" fmla="*/ 18 h 34"/>
                  <a:gd name="T36" fmla="*/ 6 w 13"/>
                  <a:gd name="T37" fmla="*/ 19 h 34"/>
                  <a:gd name="T38" fmla="*/ 7 w 13"/>
                  <a:gd name="T39" fmla="*/ 21 h 34"/>
                  <a:gd name="T40" fmla="*/ 7 w 13"/>
                  <a:gd name="T41" fmla="*/ 21 h 34"/>
                  <a:gd name="T42" fmla="*/ 6 w 13"/>
                  <a:gd name="T43" fmla="*/ 22 h 34"/>
                  <a:gd name="T44" fmla="*/ 6 w 13"/>
                  <a:gd name="T45" fmla="*/ 22 h 34"/>
                  <a:gd name="T46" fmla="*/ 5 w 13"/>
                  <a:gd name="T47" fmla="*/ 23 h 34"/>
                  <a:gd name="T48" fmla="*/ 5 w 13"/>
                  <a:gd name="T49" fmla="*/ 24 h 34"/>
                  <a:gd name="T50" fmla="*/ 5 w 13"/>
                  <a:gd name="T51" fmla="*/ 25 h 34"/>
                  <a:gd name="T52" fmla="*/ 4 w 13"/>
                  <a:gd name="T53" fmla="*/ 26 h 34"/>
                  <a:gd name="T54" fmla="*/ 3 w 13"/>
                  <a:gd name="T55" fmla="*/ 26 h 34"/>
                  <a:gd name="T56" fmla="*/ 2 w 13"/>
                  <a:gd name="T57" fmla="*/ 27 h 34"/>
                  <a:gd name="T58" fmla="*/ 2 w 13"/>
                  <a:gd name="T59" fmla="*/ 28 h 34"/>
                  <a:gd name="T60" fmla="*/ 2 w 13"/>
                  <a:gd name="T61" fmla="*/ 29 h 34"/>
                  <a:gd name="T62" fmla="*/ 2 w 13"/>
                  <a:gd name="T63" fmla="*/ 30 h 34"/>
                  <a:gd name="T64" fmla="*/ 2 w 13"/>
                  <a:gd name="T65" fmla="*/ 31 h 34"/>
                  <a:gd name="T66" fmla="*/ 2 w 13"/>
                  <a:gd name="T67" fmla="*/ 32 h 34"/>
                  <a:gd name="T68" fmla="*/ 1 w 13"/>
                  <a:gd name="T69" fmla="*/ 32 h 34"/>
                  <a:gd name="T70" fmla="*/ 0 w 13"/>
                  <a:gd name="T71" fmla="*/ 34 h 34"/>
                  <a:gd name="T72" fmla="*/ 0 w 13"/>
                  <a:gd name="T73" fmla="*/ 32 h 34"/>
                  <a:gd name="T74" fmla="*/ 0 w 13"/>
                  <a:gd name="T75" fmla="*/ 29 h 34"/>
                  <a:gd name="T76" fmla="*/ 3 w 13"/>
                  <a:gd name="T77" fmla="*/ 25 h 34"/>
                  <a:gd name="T78" fmla="*/ 9 w 13"/>
                  <a:gd name="T79" fmla="*/ 10 h 34"/>
                  <a:gd name="T80" fmla="*/ 10 w 13"/>
                  <a:gd name="T81" fmla="*/ 9 h 34"/>
                  <a:gd name="T82" fmla="*/ 11 w 13"/>
                  <a:gd name="T83" fmla="*/ 4 h 34"/>
                  <a:gd name="T84" fmla="*/ 12 w 13"/>
                  <a:gd name="T85" fmla="*/ 2 h 34"/>
                  <a:gd name="T86" fmla="*/ 12 w 13"/>
                  <a:gd name="T87" fmla="*/ 1 h 34"/>
                  <a:gd name="T88" fmla="*/ 12 w 13"/>
                  <a:gd name="T89" fmla="*/ 0 h 3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3" h="34">
                    <a:moveTo>
                      <a:pt x="12" y="0"/>
                    </a:moveTo>
                    <a:lnTo>
                      <a:pt x="13" y="1"/>
                    </a:lnTo>
                    <a:lnTo>
                      <a:pt x="13" y="2"/>
                    </a:lnTo>
                    <a:lnTo>
                      <a:pt x="12" y="3"/>
                    </a:lnTo>
                    <a:lnTo>
                      <a:pt x="12" y="5"/>
                    </a:lnTo>
                    <a:lnTo>
                      <a:pt x="11" y="7"/>
                    </a:lnTo>
                    <a:lnTo>
                      <a:pt x="10" y="9"/>
                    </a:lnTo>
                    <a:lnTo>
                      <a:pt x="10" y="11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7" y="21"/>
                    </a:lnTo>
                    <a:lnTo>
                      <a:pt x="6" y="22"/>
                    </a:lnTo>
                    <a:lnTo>
                      <a:pt x="5" y="23"/>
                    </a:lnTo>
                    <a:lnTo>
                      <a:pt x="5" y="24"/>
                    </a:lnTo>
                    <a:lnTo>
                      <a:pt x="5" y="25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2" y="27"/>
                    </a:lnTo>
                    <a:lnTo>
                      <a:pt x="2" y="28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1" y="32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3" y="25"/>
                    </a:lnTo>
                    <a:lnTo>
                      <a:pt x="9" y="10"/>
                    </a:lnTo>
                    <a:lnTo>
                      <a:pt x="10" y="9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1" name="Freeform 709">
                <a:extLst>
                  <a:ext uri="{FF2B5EF4-FFF2-40B4-BE49-F238E27FC236}">
                    <a16:creationId xmlns:a16="http://schemas.microsoft.com/office/drawing/2014/main" id="{932AA280-C3B4-4EAF-8F01-840ABAED7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" y="1998"/>
                <a:ext cx="23" cy="36"/>
              </a:xfrm>
              <a:custGeom>
                <a:avLst/>
                <a:gdLst>
                  <a:gd name="T0" fmla="*/ 18 w 23"/>
                  <a:gd name="T1" fmla="*/ 0 h 36"/>
                  <a:gd name="T2" fmla="*/ 19 w 23"/>
                  <a:gd name="T3" fmla="*/ 0 h 36"/>
                  <a:gd name="T4" fmla="*/ 20 w 23"/>
                  <a:gd name="T5" fmla="*/ 2 h 36"/>
                  <a:gd name="T6" fmla="*/ 20 w 23"/>
                  <a:gd name="T7" fmla="*/ 2 h 36"/>
                  <a:gd name="T8" fmla="*/ 21 w 23"/>
                  <a:gd name="T9" fmla="*/ 3 h 36"/>
                  <a:gd name="T10" fmla="*/ 22 w 23"/>
                  <a:gd name="T11" fmla="*/ 3 h 36"/>
                  <a:gd name="T12" fmla="*/ 23 w 23"/>
                  <a:gd name="T13" fmla="*/ 3 h 36"/>
                  <a:gd name="T14" fmla="*/ 22 w 23"/>
                  <a:gd name="T15" fmla="*/ 5 h 36"/>
                  <a:gd name="T16" fmla="*/ 17 w 23"/>
                  <a:gd name="T17" fmla="*/ 18 h 36"/>
                  <a:gd name="T18" fmla="*/ 14 w 23"/>
                  <a:gd name="T19" fmla="*/ 24 h 36"/>
                  <a:gd name="T20" fmla="*/ 13 w 23"/>
                  <a:gd name="T21" fmla="*/ 28 h 36"/>
                  <a:gd name="T22" fmla="*/ 12 w 23"/>
                  <a:gd name="T23" fmla="*/ 30 h 36"/>
                  <a:gd name="T24" fmla="*/ 12 w 23"/>
                  <a:gd name="T25" fmla="*/ 31 h 36"/>
                  <a:gd name="T26" fmla="*/ 12 w 23"/>
                  <a:gd name="T27" fmla="*/ 33 h 36"/>
                  <a:gd name="T28" fmla="*/ 11 w 23"/>
                  <a:gd name="T29" fmla="*/ 34 h 36"/>
                  <a:gd name="T30" fmla="*/ 11 w 23"/>
                  <a:gd name="T31" fmla="*/ 35 h 36"/>
                  <a:gd name="T32" fmla="*/ 10 w 23"/>
                  <a:gd name="T33" fmla="*/ 36 h 36"/>
                  <a:gd name="T34" fmla="*/ 7 w 23"/>
                  <a:gd name="T35" fmla="*/ 33 h 36"/>
                  <a:gd name="T36" fmla="*/ 4 w 23"/>
                  <a:gd name="T37" fmla="*/ 29 h 36"/>
                  <a:gd name="T38" fmla="*/ 2 w 23"/>
                  <a:gd name="T39" fmla="*/ 27 h 36"/>
                  <a:gd name="T40" fmla="*/ 1 w 23"/>
                  <a:gd name="T41" fmla="*/ 25 h 36"/>
                  <a:gd name="T42" fmla="*/ 0 w 23"/>
                  <a:gd name="T43" fmla="*/ 23 h 36"/>
                  <a:gd name="T44" fmla="*/ 2 w 23"/>
                  <a:gd name="T45" fmla="*/ 22 h 36"/>
                  <a:gd name="T46" fmla="*/ 4 w 23"/>
                  <a:gd name="T47" fmla="*/ 21 h 36"/>
                  <a:gd name="T48" fmla="*/ 5 w 23"/>
                  <a:gd name="T49" fmla="*/ 19 h 36"/>
                  <a:gd name="T50" fmla="*/ 6 w 23"/>
                  <a:gd name="T51" fmla="*/ 18 h 36"/>
                  <a:gd name="T52" fmla="*/ 7 w 23"/>
                  <a:gd name="T53" fmla="*/ 16 h 36"/>
                  <a:gd name="T54" fmla="*/ 8 w 23"/>
                  <a:gd name="T55" fmla="*/ 14 h 36"/>
                  <a:gd name="T56" fmla="*/ 10 w 23"/>
                  <a:gd name="T57" fmla="*/ 12 h 36"/>
                  <a:gd name="T58" fmla="*/ 11 w 23"/>
                  <a:gd name="T59" fmla="*/ 10 h 36"/>
                  <a:gd name="T60" fmla="*/ 12 w 23"/>
                  <a:gd name="T61" fmla="*/ 8 h 36"/>
                  <a:gd name="T62" fmla="*/ 14 w 23"/>
                  <a:gd name="T63" fmla="*/ 7 h 36"/>
                  <a:gd name="T64" fmla="*/ 14 w 23"/>
                  <a:gd name="T65" fmla="*/ 5 h 36"/>
                  <a:gd name="T66" fmla="*/ 15 w 23"/>
                  <a:gd name="T67" fmla="*/ 3 h 36"/>
                  <a:gd name="T68" fmla="*/ 16 w 23"/>
                  <a:gd name="T69" fmla="*/ 1 h 36"/>
                  <a:gd name="T70" fmla="*/ 18 w 23"/>
                  <a:gd name="T71" fmla="*/ 0 h 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3" h="36">
                    <a:moveTo>
                      <a:pt x="18" y="0"/>
                    </a:moveTo>
                    <a:lnTo>
                      <a:pt x="19" y="0"/>
                    </a:lnTo>
                    <a:lnTo>
                      <a:pt x="20" y="2"/>
                    </a:lnTo>
                    <a:lnTo>
                      <a:pt x="21" y="3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2" y="5"/>
                    </a:lnTo>
                    <a:lnTo>
                      <a:pt x="17" y="18"/>
                    </a:lnTo>
                    <a:lnTo>
                      <a:pt x="14" y="24"/>
                    </a:lnTo>
                    <a:lnTo>
                      <a:pt x="13" y="28"/>
                    </a:lnTo>
                    <a:lnTo>
                      <a:pt x="12" y="30"/>
                    </a:lnTo>
                    <a:lnTo>
                      <a:pt x="12" y="31"/>
                    </a:lnTo>
                    <a:lnTo>
                      <a:pt x="12" y="33"/>
                    </a:lnTo>
                    <a:lnTo>
                      <a:pt x="11" y="34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7" y="33"/>
                    </a:lnTo>
                    <a:lnTo>
                      <a:pt x="4" y="29"/>
                    </a:lnTo>
                    <a:lnTo>
                      <a:pt x="2" y="27"/>
                    </a:lnTo>
                    <a:lnTo>
                      <a:pt x="1" y="25"/>
                    </a:lnTo>
                    <a:lnTo>
                      <a:pt x="0" y="23"/>
                    </a:lnTo>
                    <a:lnTo>
                      <a:pt x="2" y="22"/>
                    </a:lnTo>
                    <a:lnTo>
                      <a:pt x="4" y="21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7" y="16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4" y="7"/>
                    </a:lnTo>
                    <a:lnTo>
                      <a:pt x="14" y="5"/>
                    </a:lnTo>
                    <a:lnTo>
                      <a:pt x="15" y="3"/>
                    </a:lnTo>
                    <a:lnTo>
                      <a:pt x="16" y="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2" name="Freeform 710">
                <a:extLst>
                  <a:ext uri="{FF2B5EF4-FFF2-40B4-BE49-F238E27FC236}">
                    <a16:creationId xmlns:a16="http://schemas.microsoft.com/office/drawing/2014/main" id="{846F2533-BB58-4B2F-A425-885804494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" y="2001"/>
                <a:ext cx="14" cy="33"/>
              </a:xfrm>
              <a:custGeom>
                <a:avLst/>
                <a:gdLst>
                  <a:gd name="T0" fmla="*/ 13 w 14"/>
                  <a:gd name="T1" fmla="*/ 0 h 33"/>
                  <a:gd name="T2" fmla="*/ 14 w 14"/>
                  <a:gd name="T3" fmla="*/ 0 h 33"/>
                  <a:gd name="T4" fmla="*/ 14 w 14"/>
                  <a:gd name="T5" fmla="*/ 0 h 33"/>
                  <a:gd name="T6" fmla="*/ 14 w 14"/>
                  <a:gd name="T7" fmla="*/ 1 h 33"/>
                  <a:gd name="T8" fmla="*/ 14 w 14"/>
                  <a:gd name="T9" fmla="*/ 1 h 33"/>
                  <a:gd name="T10" fmla="*/ 13 w 14"/>
                  <a:gd name="T11" fmla="*/ 2 h 33"/>
                  <a:gd name="T12" fmla="*/ 13 w 14"/>
                  <a:gd name="T13" fmla="*/ 3 h 33"/>
                  <a:gd name="T14" fmla="*/ 13 w 14"/>
                  <a:gd name="T15" fmla="*/ 4 h 33"/>
                  <a:gd name="T16" fmla="*/ 12 w 14"/>
                  <a:gd name="T17" fmla="*/ 5 h 33"/>
                  <a:gd name="T18" fmla="*/ 12 w 14"/>
                  <a:gd name="T19" fmla="*/ 6 h 33"/>
                  <a:gd name="T20" fmla="*/ 12 w 14"/>
                  <a:gd name="T21" fmla="*/ 7 h 33"/>
                  <a:gd name="T22" fmla="*/ 11 w 14"/>
                  <a:gd name="T23" fmla="*/ 8 h 33"/>
                  <a:gd name="T24" fmla="*/ 10 w 14"/>
                  <a:gd name="T25" fmla="*/ 10 h 33"/>
                  <a:gd name="T26" fmla="*/ 10 w 14"/>
                  <a:gd name="T27" fmla="*/ 12 h 33"/>
                  <a:gd name="T28" fmla="*/ 8 w 14"/>
                  <a:gd name="T29" fmla="*/ 15 h 33"/>
                  <a:gd name="T30" fmla="*/ 7 w 14"/>
                  <a:gd name="T31" fmla="*/ 17 h 33"/>
                  <a:gd name="T32" fmla="*/ 7 w 14"/>
                  <a:gd name="T33" fmla="*/ 18 h 33"/>
                  <a:gd name="T34" fmla="*/ 6 w 14"/>
                  <a:gd name="T35" fmla="*/ 19 h 33"/>
                  <a:gd name="T36" fmla="*/ 6 w 14"/>
                  <a:gd name="T37" fmla="*/ 21 h 33"/>
                  <a:gd name="T38" fmla="*/ 5 w 14"/>
                  <a:gd name="T39" fmla="*/ 22 h 33"/>
                  <a:gd name="T40" fmla="*/ 4 w 14"/>
                  <a:gd name="T41" fmla="*/ 24 h 33"/>
                  <a:gd name="T42" fmla="*/ 4 w 14"/>
                  <a:gd name="T43" fmla="*/ 26 h 33"/>
                  <a:gd name="T44" fmla="*/ 3 w 14"/>
                  <a:gd name="T45" fmla="*/ 28 h 33"/>
                  <a:gd name="T46" fmla="*/ 3 w 14"/>
                  <a:gd name="T47" fmla="*/ 29 h 33"/>
                  <a:gd name="T48" fmla="*/ 2 w 14"/>
                  <a:gd name="T49" fmla="*/ 31 h 33"/>
                  <a:gd name="T50" fmla="*/ 2 w 14"/>
                  <a:gd name="T51" fmla="*/ 32 h 33"/>
                  <a:gd name="T52" fmla="*/ 1 w 14"/>
                  <a:gd name="T53" fmla="*/ 33 h 33"/>
                  <a:gd name="T54" fmla="*/ 1 w 14"/>
                  <a:gd name="T55" fmla="*/ 32 h 33"/>
                  <a:gd name="T56" fmla="*/ 0 w 14"/>
                  <a:gd name="T57" fmla="*/ 32 h 33"/>
                  <a:gd name="T58" fmla="*/ 0 w 14"/>
                  <a:gd name="T59" fmla="*/ 30 h 33"/>
                  <a:gd name="T60" fmla="*/ 0 w 14"/>
                  <a:gd name="T61" fmla="*/ 27 h 33"/>
                  <a:gd name="T62" fmla="*/ 1 w 14"/>
                  <a:gd name="T63" fmla="*/ 26 h 33"/>
                  <a:gd name="T64" fmla="*/ 1 w 14"/>
                  <a:gd name="T65" fmla="*/ 24 h 33"/>
                  <a:gd name="T66" fmla="*/ 2 w 14"/>
                  <a:gd name="T67" fmla="*/ 23 h 33"/>
                  <a:gd name="T68" fmla="*/ 3 w 14"/>
                  <a:gd name="T69" fmla="*/ 21 h 33"/>
                  <a:gd name="T70" fmla="*/ 4 w 14"/>
                  <a:gd name="T71" fmla="*/ 20 h 33"/>
                  <a:gd name="T72" fmla="*/ 5 w 14"/>
                  <a:gd name="T73" fmla="*/ 19 h 33"/>
                  <a:gd name="T74" fmla="*/ 5 w 14"/>
                  <a:gd name="T75" fmla="*/ 18 h 33"/>
                  <a:gd name="T76" fmla="*/ 6 w 14"/>
                  <a:gd name="T77" fmla="*/ 17 h 33"/>
                  <a:gd name="T78" fmla="*/ 7 w 14"/>
                  <a:gd name="T79" fmla="*/ 16 h 33"/>
                  <a:gd name="T80" fmla="*/ 8 w 14"/>
                  <a:gd name="T81" fmla="*/ 14 h 33"/>
                  <a:gd name="T82" fmla="*/ 8 w 14"/>
                  <a:gd name="T83" fmla="*/ 13 h 33"/>
                  <a:gd name="T84" fmla="*/ 9 w 14"/>
                  <a:gd name="T85" fmla="*/ 12 h 33"/>
                  <a:gd name="T86" fmla="*/ 9 w 14"/>
                  <a:gd name="T87" fmla="*/ 11 h 33"/>
                  <a:gd name="T88" fmla="*/ 9 w 14"/>
                  <a:gd name="T89" fmla="*/ 10 h 33"/>
                  <a:gd name="T90" fmla="*/ 10 w 14"/>
                  <a:gd name="T91" fmla="*/ 9 h 33"/>
                  <a:gd name="T92" fmla="*/ 10 w 14"/>
                  <a:gd name="T93" fmla="*/ 9 h 33"/>
                  <a:gd name="T94" fmla="*/ 10 w 14"/>
                  <a:gd name="T95" fmla="*/ 8 h 33"/>
                  <a:gd name="T96" fmla="*/ 10 w 14"/>
                  <a:gd name="T97" fmla="*/ 7 h 33"/>
                  <a:gd name="T98" fmla="*/ 11 w 14"/>
                  <a:gd name="T99" fmla="*/ 6 h 33"/>
                  <a:gd name="T100" fmla="*/ 11 w 14"/>
                  <a:gd name="T101" fmla="*/ 5 h 33"/>
                  <a:gd name="T102" fmla="*/ 11 w 14"/>
                  <a:gd name="T103" fmla="*/ 4 h 33"/>
                  <a:gd name="T104" fmla="*/ 11 w 14"/>
                  <a:gd name="T105" fmla="*/ 3 h 33"/>
                  <a:gd name="T106" fmla="*/ 12 w 14"/>
                  <a:gd name="T107" fmla="*/ 2 h 33"/>
                  <a:gd name="T108" fmla="*/ 12 w 14"/>
                  <a:gd name="T109" fmla="*/ 1 h 33"/>
                  <a:gd name="T110" fmla="*/ 13 w 14"/>
                  <a:gd name="T111" fmla="*/ 0 h 33"/>
                  <a:gd name="T112" fmla="*/ 13 w 14"/>
                  <a:gd name="T113" fmla="*/ 0 h 3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" h="33">
                    <a:moveTo>
                      <a:pt x="13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1" y="8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6" y="21"/>
                    </a:lnTo>
                    <a:lnTo>
                      <a:pt x="5" y="22"/>
                    </a:lnTo>
                    <a:lnTo>
                      <a:pt x="4" y="24"/>
                    </a:lnTo>
                    <a:lnTo>
                      <a:pt x="4" y="26"/>
                    </a:lnTo>
                    <a:lnTo>
                      <a:pt x="3" y="28"/>
                    </a:lnTo>
                    <a:lnTo>
                      <a:pt x="3" y="29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1" y="33"/>
                    </a:lnTo>
                    <a:lnTo>
                      <a:pt x="1" y="32"/>
                    </a:lnTo>
                    <a:lnTo>
                      <a:pt x="0" y="32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2" y="23"/>
                    </a:lnTo>
                    <a:lnTo>
                      <a:pt x="3" y="21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5" y="18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8" y="14"/>
                    </a:lnTo>
                    <a:lnTo>
                      <a:pt x="8" y="13"/>
                    </a:lnTo>
                    <a:lnTo>
                      <a:pt x="9" y="12"/>
                    </a:lnTo>
                    <a:lnTo>
                      <a:pt x="9" y="11"/>
                    </a:lnTo>
                    <a:lnTo>
                      <a:pt x="9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3" name="Freeform 711">
                <a:extLst>
                  <a:ext uri="{FF2B5EF4-FFF2-40B4-BE49-F238E27FC236}">
                    <a16:creationId xmlns:a16="http://schemas.microsoft.com/office/drawing/2014/main" id="{F65F43F7-1A73-470C-B15F-B9A03B0A93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" y="2013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1 w 10"/>
                  <a:gd name="T3" fmla="*/ 0 h 18"/>
                  <a:gd name="T4" fmla="*/ 2 w 10"/>
                  <a:gd name="T5" fmla="*/ 0 h 18"/>
                  <a:gd name="T6" fmla="*/ 3 w 10"/>
                  <a:gd name="T7" fmla="*/ 0 h 18"/>
                  <a:gd name="T8" fmla="*/ 5 w 10"/>
                  <a:gd name="T9" fmla="*/ 1 h 18"/>
                  <a:gd name="T10" fmla="*/ 5 w 10"/>
                  <a:gd name="T11" fmla="*/ 1 h 18"/>
                  <a:gd name="T12" fmla="*/ 6 w 10"/>
                  <a:gd name="T13" fmla="*/ 2 h 18"/>
                  <a:gd name="T14" fmla="*/ 6 w 10"/>
                  <a:gd name="T15" fmla="*/ 3 h 18"/>
                  <a:gd name="T16" fmla="*/ 7 w 10"/>
                  <a:gd name="T17" fmla="*/ 4 h 18"/>
                  <a:gd name="T18" fmla="*/ 7 w 10"/>
                  <a:gd name="T19" fmla="*/ 4 h 18"/>
                  <a:gd name="T20" fmla="*/ 8 w 10"/>
                  <a:gd name="T21" fmla="*/ 5 h 18"/>
                  <a:gd name="T22" fmla="*/ 8 w 10"/>
                  <a:gd name="T23" fmla="*/ 5 h 18"/>
                  <a:gd name="T24" fmla="*/ 8 w 10"/>
                  <a:gd name="T25" fmla="*/ 6 h 18"/>
                  <a:gd name="T26" fmla="*/ 9 w 10"/>
                  <a:gd name="T27" fmla="*/ 6 h 18"/>
                  <a:gd name="T28" fmla="*/ 10 w 10"/>
                  <a:gd name="T29" fmla="*/ 8 h 18"/>
                  <a:gd name="T30" fmla="*/ 10 w 10"/>
                  <a:gd name="T31" fmla="*/ 8 h 18"/>
                  <a:gd name="T32" fmla="*/ 10 w 10"/>
                  <a:gd name="T33" fmla="*/ 9 h 18"/>
                  <a:gd name="T34" fmla="*/ 9 w 10"/>
                  <a:gd name="T35" fmla="*/ 10 h 18"/>
                  <a:gd name="T36" fmla="*/ 8 w 10"/>
                  <a:gd name="T37" fmla="*/ 11 h 18"/>
                  <a:gd name="T38" fmla="*/ 8 w 10"/>
                  <a:gd name="T39" fmla="*/ 12 h 18"/>
                  <a:gd name="T40" fmla="*/ 7 w 10"/>
                  <a:gd name="T41" fmla="*/ 13 h 18"/>
                  <a:gd name="T42" fmla="*/ 7 w 10"/>
                  <a:gd name="T43" fmla="*/ 14 h 18"/>
                  <a:gd name="T44" fmla="*/ 6 w 10"/>
                  <a:gd name="T45" fmla="*/ 15 h 18"/>
                  <a:gd name="T46" fmla="*/ 5 w 10"/>
                  <a:gd name="T47" fmla="*/ 16 h 18"/>
                  <a:gd name="T48" fmla="*/ 3 w 10"/>
                  <a:gd name="T49" fmla="*/ 17 h 18"/>
                  <a:gd name="T50" fmla="*/ 2 w 10"/>
                  <a:gd name="T51" fmla="*/ 18 h 18"/>
                  <a:gd name="T52" fmla="*/ 2 w 10"/>
                  <a:gd name="T53" fmla="*/ 16 h 18"/>
                  <a:gd name="T54" fmla="*/ 1 w 10"/>
                  <a:gd name="T55" fmla="*/ 14 h 18"/>
                  <a:gd name="T56" fmla="*/ 1 w 10"/>
                  <a:gd name="T57" fmla="*/ 12 h 18"/>
                  <a:gd name="T58" fmla="*/ 1 w 10"/>
                  <a:gd name="T59" fmla="*/ 7 h 18"/>
                  <a:gd name="T60" fmla="*/ 1 w 10"/>
                  <a:gd name="T61" fmla="*/ 2 h 18"/>
                  <a:gd name="T62" fmla="*/ 0 w 10"/>
                  <a:gd name="T63" fmla="*/ 0 h 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5" y="16"/>
                    </a:lnTo>
                    <a:lnTo>
                      <a:pt x="3" y="17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7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4" name="Freeform 712">
                <a:extLst>
                  <a:ext uri="{FF2B5EF4-FFF2-40B4-BE49-F238E27FC236}">
                    <a16:creationId xmlns:a16="http://schemas.microsoft.com/office/drawing/2014/main" id="{8A55D3DA-50B6-474C-A7A8-C12AF13F3D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" y="2013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1 w 10"/>
                  <a:gd name="T3" fmla="*/ 0 h 10"/>
                  <a:gd name="T4" fmla="*/ 2 w 10"/>
                  <a:gd name="T5" fmla="*/ 0 h 10"/>
                  <a:gd name="T6" fmla="*/ 3 w 10"/>
                  <a:gd name="T7" fmla="*/ 0 h 10"/>
                  <a:gd name="T8" fmla="*/ 4 w 10"/>
                  <a:gd name="T9" fmla="*/ 0 h 10"/>
                  <a:gd name="T10" fmla="*/ 5 w 10"/>
                  <a:gd name="T11" fmla="*/ 1 h 10"/>
                  <a:gd name="T12" fmla="*/ 6 w 10"/>
                  <a:gd name="T13" fmla="*/ 1 h 10"/>
                  <a:gd name="T14" fmla="*/ 6 w 10"/>
                  <a:gd name="T15" fmla="*/ 2 h 10"/>
                  <a:gd name="T16" fmla="*/ 6 w 10"/>
                  <a:gd name="T17" fmla="*/ 3 h 10"/>
                  <a:gd name="T18" fmla="*/ 7 w 10"/>
                  <a:gd name="T19" fmla="*/ 4 h 10"/>
                  <a:gd name="T20" fmla="*/ 7 w 10"/>
                  <a:gd name="T21" fmla="*/ 4 h 10"/>
                  <a:gd name="T22" fmla="*/ 8 w 10"/>
                  <a:gd name="T23" fmla="*/ 5 h 10"/>
                  <a:gd name="T24" fmla="*/ 8 w 10"/>
                  <a:gd name="T25" fmla="*/ 6 h 10"/>
                  <a:gd name="T26" fmla="*/ 9 w 10"/>
                  <a:gd name="T27" fmla="*/ 6 h 10"/>
                  <a:gd name="T28" fmla="*/ 9 w 10"/>
                  <a:gd name="T29" fmla="*/ 6 h 10"/>
                  <a:gd name="T30" fmla="*/ 10 w 10"/>
                  <a:gd name="T31" fmla="*/ 7 h 10"/>
                  <a:gd name="T32" fmla="*/ 10 w 10"/>
                  <a:gd name="T33" fmla="*/ 8 h 10"/>
                  <a:gd name="T34" fmla="*/ 10 w 10"/>
                  <a:gd name="T35" fmla="*/ 8 h 10"/>
                  <a:gd name="T36" fmla="*/ 10 w 10"/>
                  <a:gd name="T37" fmla="*/ 9 h 10"/>
                  <a:gd name="T38" fmla="*/ 10 w 10"/>
                  <a:gd name="T39" fmla="*/ 10 h 10"/>
                  <a:gd name="T40" fmla="*/ 10 w 10"/>
                  <a:gd name="T41" fmla="*/ 9 h 10"/>
                  <a:gd name="T42" fmla="*/ 10 w 10"/>
                  <a:gd name="T43" fmla="*/ 8 h 10"/>
                  <a:gd name="T44" fmla="*/ 9 w 10"/>
                  <a:gd name="T45" fmla="*/ 8 h 10"/>
                  <a:gd name="T46" fmla="*/ 9 w 10"/>
                  <a:gd name="T47" fmla="*/ 7 h 10"/>
                  <a:gd name="T48" fmla="*/ 8 w 10"/>
                  <a:gd name="T49" fmla="*/ 7 h 10"/>
                  <a:gd name="T50" fmla="*/ 7 w 10"/>
                  <a:gd name="T51" fmla="*/ 6 h 10"/>
                  <a:gd name="T52" fmla="*/ 7 w 10"/>
                  <a:gd name="T53" fmla="*/ 6 h 10"/>
                  <a:gd name="T54" fmla="*/ 6 w 10"/>
                  <a:gd name="T55" fmla="*/ 5 h 10"/>
                  <a:gd name="T56" fmla="*/ 6 w 10"/>
                  <a:gd name="T57" fmla="*/ 4 h 10"/>
                  <a:gd name="T58" fmla="*/ 5 w 10"/>
                  <a:gd name="T59" fmla="*/ 4 h 10"/>
                  <a:gd name="T60" fmla="*/ 5 w 10"/>
                  <a:gd name="T61" fmla="*/ 3 h 10"/>
                  <a:gd name="T62" fmla="*/ 4 w 10"/>
                  <a:gd name="T63" fmla="*/ 2 h 10"/>
                  <a:gd name="T64" fmla="*/ 3 w 10"/>
                  <a:gd name="T65" fmla="*/ 2 h 10"/>
                  <a:gd name="T66" fmla="*/ 3 w 10"/>
                  <a:gd name="T67" fmla="*/ 1 h 10"/>
                  <a:gd name="T68" fmla="*/ 2 w 10"/>
                  <a:gd name="T69" fmla="*/ 1 h 10"/>
                  <a:gd name="T70" fmla="*/ 2 w 10"/>
                  <a:gd name="T71" fmla="*/ 0 h 10"/>
                  <a:gd name="T72" fmla="*/ 1 w 10"/>
                  <a:gd name="T73" fmla="*/ 0 h 10"/>
                  <a:gd name="T74" fmla="*/ 0 w 10"/>
                  <a:gd name="T75" fmla="*/ 0 h 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5" name="Freeform 713">
                <a:extLst>
                  <a:ext uri="{FF2B5EF4-FFF2-40B4-BE49-F238E27FC236}">
                    <a16:creationId xmlns:a16="http://schemas.microsoft.com/office/drawing/2014/main" id="{F8B733E0-8228-40D8-93C8-887C0D795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" y="2024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1 h 8"/>
                  <a:gd name="T4" fmla="*/ 6 w 7"/>
                  <a:gd name="T5" fmla="*/ 2 h 8"/>
                  <a:gd name="T6" fmla="*/ 6 w 7"/>
                  <a:gd name="T7" fmla="*/ 3 h 8"/>
                  <a:gd name="T8" fmla="*/ 5 w 7"/>
                  <a:gd name="T9" fmla="*/ 4 h 8"/>
                  <a:gd name="T10" fmla="*/ 4 w 7"/>
                  <a:gd name="T11" fmla="*/ 5 h 8"/>
                  <a:gd name="T12" fmla="*/ 3 w 7"/>
                  <a:gd name="T13" fmla="*/ 6 h 8"/>
                  <a:gd name="T14" fmla="*/ 2 w 7"/>
                  <a:gd name="T15" fmla="*/ 6 h 8"/>
                  <a:gd name="T16" fmla="*/ 1 w 7"/>
                  <a:gd name="T17" fmla="*/ 7 h 8"/>
                  <a:gd name="T18" fmla="*/ 1 w 7"/>
                  <a:gd name="T19" fmla="*/ 6 h 8"/>
                  <a:gd name="T20" fmla="*/ 1 w 7"/>
                  <a:gd name="T21" fmla="*/ 5 h 8"/>
                  <a:gd name="T22" fmla="*/ 0 w 7"/>
                  <a:gd name="T23" fmla="*/ 4 h 8"/>
                  <a:gd name="T24" fmla="*/ 0 w 7"/>
                  <a:gd name="T25" fmla="*/ 5 h 8"/>
                  <a:gd name="T26" fmla="*/ 1 w 7"/>
                  <a:gd name="T27" fmla="*/ 6 h 8"/>
                  <a:gd name="T28" fmla="*/ 1 w 7"/>
                  <a:gd name="T29" fmla="*/ 7 h 8"/>
                  <a:gd name="T30" fmla="*/ 1 w 7"/>
                  <a:gd name="T31" fmla="*/ 8 h 8"/>
                  <a:gd name="T32" fmla="*/ 1 w 7"/>
                  <a:gd name="T33" fmla="*/ 7 h 8"/>
                  <a:gd name="T34" fmla="*/ 2 w 7"/>
                  <a:gd name="T35" fmla="*/ 7 h 8"/>
                  <a:gd name="T36" fmla="*/ 3 w 7"/>
                  <a:gd name="T37" fmla="*/ 7 h 8"/>
                  <a:gd name="T38" fmla="*/ 3 w 7"/>
                  <a:gd name="T39" fmla="*/ 7 h 8"/>
                  <a:gd name="T40" fmla="*/ 4 w 7"/>
                  <a:gd name="T41" fmla="*/ 6 h 8"/>
                  <a:gd name="T42" fmla="*/ 5 w 7"/>
                  <a:gd name="T43" fmla="*/ 6 h 8"/>
                  <a:gd name="T44" fmla="*/ 5 w 7"/>
                  <a:gd name="T45" fmla="*/ 5 h 8"/>
                  <a:gd name="T46" fmla="*/ 6 w 7"/>
                  <a:gd name="T47" fmla="*/ 4 h 8"/>
                  <a:gd name="T48" fmla="*/ 6 w 7"/>
                  <a:gd name="T49" fmla="*/ 3 h 8"/>
                  <a:gd name="T50" fmla="*/ 7 w 7"/>
                  <a:gd name="T51" fmla="*/ 2 h 8"/>
                  <a:gd name="T52" fmla="*/ 7 w 7"/>
                  <a:gd name="T53" fmla="*/ 2 h 8"/>
                  <a:gd name="T54" fmla="*/ 7 w 7"/>
                  <a:gd name="T55" fmla="*/ 0 h 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626" name="Freeform 714">
                <a:extLst>
                  <a:ext uri="{FF2B5EF4-FFF2-40B4-BE49-F238E27FC236}">
                    <a16:creationId xmlns:a16="http://schemas.microsoft.com/office/drawing/2014/main" id="{1C9DD542-CD72-405A-8A5F-1C77A6BA4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" y="2045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2 h 3"/>
                  <a:gd name="T8" fmla="*/ 1 w 2"/>
                  <a:gd name="T9" fmla="*/ 3 h 3"/>
                  <a:gd name="T10" fmla="*/ 1 w 2"/>
                  <a:gd name="T11" fmla="*/ 1 h 3"/>
                  <a:gd name="T12" fmla="*/ 1 w 2"/>
                  <a:gd name="T13" fmla="*/ 1 h 3"/>
                  <a:gd name="T14" fmla="*/ 0 w 2"/>
                  <a:gd name="T15" fmla="*/ 0 h 3"/>
                  <a:gd name="T16" fmla="*/ 2 w 2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9A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33820" name="Group 781">
            <a:extLst>
              <a:ext uri="{FF2B5EF4-FFF2-40B4-BE49-F238E27FC236}">
                <a16:creationId xmlns:a16="http://schemas.microsoft.com/office/drawing/2014/main" id="{756BA607-351F-41A7-A10B-FEA737300EC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14800"/>
            <a:ext cx="2071688" cy="1585913"/>
            <a:chOff x="291" y="2566"/>
            <a:chExt cx="1305" cy="999"/>
          </a:xfrm>
        </p:grpSpPr>
        <p:grpSp>
          <p:nvGrpSpPr>
            <p:cNvPr id="34495" name="Group 777">
              <a:extLst>
                <a:ext uri="{FF2B5EF4-FFF2-40B4-BE49-F238E27FC236}">
                  <a16:creationId xmlns:a16="http://schemas.microsoft.com/office/drawing/2014/main" id="{FFEBD632-1CC9-4526-A0AA-08AE45F97F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" y="2566"/>
              <a:ext cx="1305" cy="999"/>
              <a:chOff x="291" y="2566"/>
              <a:chExt cx="1305" cy="999"/>
            </a:xfrm>
          </p:grpSpPr>
          <p:grpSp>
            <p:nvGrpSpPr>
              <p:cNvPr id="34499" name="Group 747">
                <a:extLst>
                  <a:ext uri="{FF2B5EF4-FFF2-40B4-BE49-F238E27FC236}">
                    <a16:creationId xmlns:a16="http://schemas.microsoft.com/office/drawing/2014/main" id="{E9ECCCE5-0132-4D50-9ADB-F70FADAE6A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65" y="2659"/>
                <a:ext cx="531" cy="857"/>
                <a:chOff x="1065" y="2659"/>
                <a:chExt cx="531" cy="857"/>
              </a:xfrm>
            </p:grpSpPr>
            <p:grpSp>
              <p:nvGrpSpPr>
                <p:cNvPr id="34529" name="Group 742">
                  <a:extLst>
                    <a:ext uri="{FF2B5EF4-FFF2-40B4-BE49-F238E27FC236}">
                      <a16:creationId xmlns:a16="http://schemas.microsoft.com/office/drawing/2014/main" id="{FF148515-E510-4BFE-99E3-9270D84B524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73" y="2659"/>
                  <a:ext cx="323" cy="688"/>
                  <a:chOff x="1273" y="2659"/>
                  <a:chExt cx="323" cy="688"/>
                </a:xfrm>
              </p:grpSpPr>
              <p:grpSp>
                <p:nvGrpSpPr>
                  <p:cNvPr id="34534" name="Group 732">
                    <a:extLst>
                      <a:ext uri="{FF2B5EF4-FFF2-40B4-BE49-F238E27FC236}">
                        <a16:creationId xmlns:a16="http://schemas.microsoft.com/office/drawing/2014/main" id="{6BE96A6E-CE69-4262-B70D-8E6A60BE240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60" y="2751"/>
                    <a:ext cx="236" cy="498"/>
                    <a:chOff x="1360" y="2751"/>
                    <a:chExt cx="236" cy="498"/>
                  </a:xfrm>
                </p:grpSpPr>
                <p:grpSp>
                  <p:nvGrpSpPr>
                    <p:cNvPr id="34544" name="Group 730">
                      <a:extLst>
                        <a:ext uri="{FF2B5EF4-FFF2-40B4-BE49-F238E27FC236}">
                          <a16:creationId xmlns:a16="http://schemas.microsoft.com/office/drawing/2014/main" id="{C8E5B545-A9DE-41E4-84B0-B266EEDC1B8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60" y="2751"/>
                      <a:ext cx="236" cy="498"/>
                      <a:chOff x="1360" y="2751"/>
                      <a:chExt cx="236" cy="498"/>
                    </a:xfrm>
                  </p:grpSpPr>
                  <p:grpSp>
                    <p:nvGrpSpPr>
                      <p:cNvPr id="34546" name="Group 726">
                        <a:extLst>
                          <a:ext uri="{FF2B5EF4-FFF2-40B4-BE49-F238E27FC236}">
                            <a16:creationId xmlns:a16="http://schemas.microsoft.com/office/drawing/2014/main" id="{A94DCC39-ED3B-47EB-A6AE-5C6548902E5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20" y="2784"/>
                        <a:ext cx="176" cy="405"/>
                        <a:chOff x="1420" y="2784"/>
                        <a:chExt cx="176" cy="405"/>
                      </a:xfrm>
                    </p:grpSpPr>
                    <p:grpSp>
                      <p:nvGrpSpPr>
                        <p:cNvPr id="34550" name="Group 722">
                          <a:extLst>
                            <a:ext uri="{FF2B5EF4-FFF2-40B4-BE49-F238E27FC236}">
                              <a16:creationId xmlns:a16="http://schemas.microsoft.com/office/drawing/2014/main" id="{B10BB164-239E-46ED-A8E9-801408A6DC95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42" y="2784"/>
                          <a:ext cx="154" cy="405"/>
                          <a:chOff x="1442" y="2784"/>
                          <a:chExt cx="154" cy="405"/>
                        </a:xfrm>
                      </p:grpSpPr>
                      <p:sp>
                        <p:nvSpPr>
                          <p:cNvPr id="34554" name="Oval 717">
                            <a:extLst>
                              <a:ext uri="{FF2B5EF4-FFF2-40B4-BE49-F238E27FC236}">
                                <a16:creationId xmlns:a16="http://schemas.microsoft.com/office/drawing/2014/main" id="{924C5954-1555-4F5C-9736-8732610045C1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529" y="3029"/>
                            <a:ext cx="67" cy="100"/>
                          </a:xfrm>
                          <a:prstGeom prst="ellipse">
                            <a:avLst/>
                          </a:prstGeom>
                          <a:solidFill>
                            <a:srgbClr val="FFE5F2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555" name="Oval 718">
                            <a:extLst>
                              <a:ext uri="{FF2B5EF4-FFF2-40B4-BE49-F238E27FC236}">
                                <a16:creationId xmlns:a16="http://schemas.microsoft.com/office/drawing/2014/main" id="{984EE8F7-2DF7-4037-AB6C-4626DC14ECB5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63" y="3062"/>
                            <a:ext cx="89" cy="127"/>
                          </a:xfrm>
                          <a:prstGeom prst="ellipse">
                            <a:avLst/>
                          </a:prstGeom>
                          <a:solidFill>
                            <a:srgbClr val="FFE5F2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556" name="Oval 719">
                            <a:extLst>
                              <a:ext uri="{FF2B5EF4-FFF2-40B4-BE49-F238E27FC236}">
                                <a16:creationId xmlns:a16="http://schemas.microsoft.com/office/drawing/2014/main" id="{FE4ACA07-AA13-4269-B523-7030053A1E0C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507" y="2877"/>
                            <a:ext cx="67" cy="99"/>
                          </a:xfrm>
                          <a:prstGeom prst="ellipse">
                            <a:avLst/>
                          </a:prstGeom>
                          <a:solidFill>
                            <a:srgbClr val="FFE5F2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557" name="Oval 720">
                            <a:extLst>
                              <a:ext uri="{FF2B5EF4-FFF2-40B4-BE49-F238E27FC236}">
                                <a16:creationId xmlns:a16="http://schemas.microsoft.com/office/drawing/2014/main" id="{7D6331C0-288F-4F9C-8901-E3ED603655A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42" y="2784"/>
                            <a:ext cx="88" cy="132"/>
                          </a:xfrm>
                          <a:prstGeom prst="ellipse">
                            <a:avLst/>
                          </a:prstGeom>
                          <a:solidFill>
                            <a:srgbClr val="FFE5F2"/>
                          </a:solidFill>
                          <a:ln w="7938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>
                            <a:lvl1pPr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pPr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  <p:sp>
                        <p:nvSpPr>
                          <p:cNvPr id="34558" name="Freeform 721">
                            <a:extLst>
                              <a:ext uri="{FF2B5EF4-FFF2-40B4-BE49-F238E27FC236}">
                                <a16:creationId xmlns:a16="http://schemas.microsoft.com/office/drawing/2014/main" id="{458A9B1D-D55B-4499-9AD2-F61ACA9DD7A0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505" y="2875"/>
                            <a:ext cx="65" cy="229"/>
                          </a:xfrm>
                          <a:custGeom>
                            <a:avLst/>
                            <a:gdLst>
                              <a:gd name="T0" fmla="*/ 65 w 65"/>
                              <a:gd name="T1" fmla="*/ 229 h 229"/>
                              <a:gd name="T2" fmla="*/ 38 w 65"/>
                              <a:gd name="T3" fmla="*/ 229 h 229"/>
                              <a:gd name="T4" fmla="*/ 0 w 65"/>
                              <a:gd name="T5" fmla="*/ 0 h 229"/>
                              <a:gd name="T6" fmla="*/ 44 w 65"/>
                              <a:gd name="T7" fmla="*/ 16 h 229"/>
                              <a:gd name="T8" fmla="*/ 44 w 65"/>
                              <a:gd name="T9" fmla="*/ 130 h 229"/>
                              <a:gd name="T10" fmla="*/ 65 w 65"/>
                              <a:gd name="T11" fmla="*/ 229 h 229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65" h="229">
                                <a:moveTo>
                                  <a:pt x="65" y="229"/>
                                </a:moveTo>
                                <a:lnTo>
                                  <a:pt x="38" y="229"/>
                                </a:lnTo>
                                <a:lnTo>
                                  <a:pt x="0" y="0"/>
                                </a:lnTo>
                                <a:lnTo>
                                  <a:pt x="44" y="16"/>
                                </a:lnTo>
                                <a:lnTo>
                                  <a:pt x="44" y="130"/>
                                </a:lnTo>
                                <a:lnTo>
                                  <a:pt x="65" y="229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FFE5F2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</p:grpSp>
                    <p:sp>
                      <p:nvSpPr>
                        <p:cNvPr id="34551" name="Oval 723">
                          <a:extLst>
                            <a:ext uri="{FF2B5EF4-FFF2-40B4-BE49-F238E27FC236}">
                              <a16:creationId xmlns:a16="http://schemas.microsoft.com/office/drawing/2014/main" id="{09CCD4C2-E8C9-4D4F-807C-10E8B6FAD41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0" y="2904"/>
                          <a:ext cx="138" cy="192"/>
                        </a:xfrm>
                        <a:prstGeom prst="ellipse">
                          <a:avLst/>
                        </a:prstGeom>
                        <a:solidFill>
                          <a:srgbClr val="FFE5F2"/>
                        </a:solidFill>
                        <a:ln w="7938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34552" name="Oval 724">
                          <a:extLst>
                            <a:ext uri="{FF2B5EF4-FFF2-40B4-BE49-F238E27FC236}">
                              <a16:creationId xmlns:a16="http://schemas.microsoft.com/office/drawing/2014/main" id="{C2A31B4D-68D1-4547-99D6-4495AD2A8F8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0" y="3029"/>
                          <a:ext cx="94" cy="133"/>
                        </a:xfrm>
                        <a:prstGeom prst="ellipse">
                          <a:avLst/>
                        </a:prstGeom>
                        <a:solidFill>
                          <a:srgbClr val="FFE5F2"/>
                        </a:solidFill>
                        <a:ln w="7938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sp>
                      <p:nvSpPr>
                        <p:cNvPr id="34553" name="Freeform 725">
                          <a:extLst>
                            <a:ext uri="{FF2B5EF4-FFF2-40B4-BE49-F238E27FC236}">
                              <a16:creationId xmlns:a16="http://schemas.microsoft.com/office/drawing/2014/main" id="{105FF2D1-F02F-4C9C-B62D-A154670CE07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50" y="2847"/>
                          <a:ext cx="66" cy="251"/>
                        </a:xfrm>
                        <a:custGeom>
                          <a:avLst/>
                          <a:gdLst>
                            <a:gd name="T0" fmla="*/ 60 w 66"/>
                            <a:gd name="T1" fmla="*/ 44 h 251"/>
                            <a:gd name="T2" fmla="*/ 55 w 66"/>
                            <a:gd name="T3" fmla="*/ 93 h 251"/>
                            <a:gd name="T4" fmla="*/ 66 w 66"/>
                            <a:gd name="T5" fmla="*/ 218 h 251"/>
                            <a:gd name="T6" fmla="*/ 39 w 66"/>
                            <a:gd name="T7" fmla="*/ 251 h 251"/>
                            <a:gd name="T8" fmla="*/ 0 w 66"/>
                            <a:gd name="T9" fmla="*/ 104 h 251"/>
                            <a:gd name="T10" fmla="*/ 33 w 66"/>
                            <a:gd name="T11" fmla="*/ 0 h 251"/>
                            <a:gd name="T12" fmla="*/ 60 w 66"/>
                            <a:gd name="T13" fmla="*/ 44 h 251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0" t="0" r="r" b="b"/>
                          <a:pathLst>
                            <a:path w="66" h="251">
                              <a:moveTo>
                                <a:pt x="60" y="44"/>
                              </a:moveTo>
                              <a:lnTo>
                                <a:pt x="55" y="93"/>
                              </a:lnTo>
                              <a:lnTo>
                                <a:pt x="66" y="218"/>
                              </a:lnTo>
                              <a:lnTo>
                                <a:pt x="39" y="251"/>
                              </a:lnTo>
                              <a:lnTo>
                                <a:pt x="0" y="104"/>
                              </a:lnTo>
                              <a:lnTo>
                                <a:pt x="33" y="0"/>
                              </a:lnTo>
                              <a:lnTo>
                                <a:pt x="60" y="44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E5F2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34547" name="Oval 727">
                        <a:extLst>
                          <a:ext uri="{FF2B5EF4-FFF2-40B4-BE49-F238E27FC236}">
                            <a16:creationId xmlns:a16="http://schemas.microsoft.com/office/drawing/2014/main" id="{10C73EF2-9386-4DD6-B82F-9D7FAC187E5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20" y="3155"/>
                        <a:ext cx="72" cy="94"/>
                      </a:xfrm>
                      <a:prstGeom prst="ellipse">
                        <a:avLst/>
                      </a:prstGeom>
                      <a:solidFill>
                        <a:srgbClr val="FFE5F2"/>
                      </a:solidFill>
                      <a:ln w="793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34548" name="Oval 728">
                        <a:extLst>
                          <a:ext uri="{FF2B5EF4-FFF2-40B4-BE49-F238E27FC236}">
                            <a16:creationId xmlns:a16="http://schemas.microsoft.com/office/drawing/2014/main" id="{E366796E-8AA3-4A5D-9C9C-A21200DC07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60" y="2751"/>
                        <a:ext cx="88" cy="133"/>
                      </a:xfrm>
                      <a:prstGeom prst="ellipse">
                        <a:avLst/>
                      </a:prstGeom>
                      <a:solidFill>
                        <a:srgbClr val="FFE5F2"/>
                      </a:solidFill>
                      <a:ln w="793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34549" name="Freeform 729">
                        <a:extLst>
                          <a:ext uri="{FF2B5EF4-FFF2-40B4-BE49-F238E27FC236}">
                            <a16:creationId xmlns:a16="http://schemas.microsoft.com/office/drawing/2014/main" id="{620DCA0B-CB97-47B4-B33C-037BF8ECD12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440" y="3125"/>
                        <a:ext cx="49" cy="44"/>
                      </a:xfrm>
                      <a:custGeom>
                        <a:avLst/>
                        <a:gdLst>
                          <a:gd name="T0" fmla="*/ 49 w 49"/>
                          <a:gd name="T1" fmla="*/ 28 h 44"/>
                          <a:gd name="T2" fmla="*/ 38 w 49"/>
                          <a:gd name="T3" fmla="*/ 44 h 44"/>
                          <a:gd name="T4" fmla="*/ 0 w 49"/>
                          <a:gd name="T5" fmla="*/ 22 h 44"/>
                          <a:gd name="T6" fmla="*/ 38 w 49"/>
                          <a:gd name="T7" fmla="*/ 0 h 44"/>
                          <a:gd name="T8" fmla="*/ 49 w 49"/>
                          <a:gd name="T9" fmla="*/ 28 h 4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49" h="44">
                            <a:moveTo>
                              <a:pt x="49" y="28"/>
                            </a:moveTo>
                            <a:lnTo>
                              <a:pt x="38" y="44"/>
                            </a:lnTo>
                            <a:lnTo>
                              <a:pt x="0" y="22"/>
                            </a:lnTo>
                            <a:lnTo>
                              <a:pt x="38" y="0"/>
                            </a:lnTo>
                            <a:lnTo>
                              <a:pt x="49" y="28"/>
                            </a:lnTo>
                            <a:close/>
                          </a:path>
                        </a:pathLst>
                      </a:custGeom>
                      <a:solidFill>
                        <a:srgbClr val="FFE5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sp>
                  <p:nvSpPr>
                    <p:cNvPr id="34545" name="Freeform 731">
                      <a:extLst>
                        <a:ext uri="{FF2B5EF4-FFF2-40B4-BE49-F238E27FC236}">
                          <a16:creationId xmlns:a16="http://schemas.microsoft.com/office/drawing/2014/main" id="{06F7E872-4455-4AE1-93B3-EAEA50E3D89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34" y="2815"/>
                      <a:ext cx="27" cy="76"/>
                    </a:xfrm>
                    <a:custGeom>
                      <a:avLst/>
                      <a:gdLst>
                        <a:gd name="T0" fmla="*/ 11 w 27"/>
                        <a:gd name="T1" fmla="*/ 0 h 76"/>
                        <a:gd name="T2" fmla="*/ 27 w 27"/>
                        <a:gd name="T3" fmla="*/ 5 h 76"/>
                        <a:gd name="T4" fmla="*/ 22 w 27"/>
                        <a:gd name="T5" fmla="*/ 76 h 76"/>
                        <a:gd name="T6" fmla="*/ 0 w 27"/>
                        <a:gd name="T7" fmla="*/ 65 h 76"/>
                        <a:gd name="T8" fmla="*/ 11 w 27"/>
                        <a:gd name="T9" fmla="*/ 0 h 7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27" h="76">
                          <a:moveTo>
                            <a:pt x="11" y="0"/>
                          </a:moveTo>
                          <a:lnTo>
                            <a:pt x="27" y="5"/>
                          </a:lnTo>
                          <a:lnTo>
                            <a:pt x="22" y="76"/>
                          </a:lnTo>
                          <a:lnTo>
                            <a:pt x="0" y="65"/>
                          </a:lnTo>
                          <a:lnTo>
                            <a:pt x="11" y="0"/>
                          </a:lnTo>
                          <a:close/>
                        </a:path>
                      </a:pathLst>
                    </a:custGeom>
                    <a:solidFill>
                      <a:srgbClr val="FFE5F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34535" name="Group 739">
                    <a:extLst>
                      <a:ext uri="{FF2B5EF4-FFF2-40B4-BE49-F238E27FC236}">
                        <a16:creationId xmlns:a16="http://schemas.microsoft.com/office/drawing/2014/main" id="{F5503A34-DD96-43F1-8EF3-1370C746C19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73" y="2659"/>
                    <a:ext cx="219" cy="623"/>
                    <a:chOff x="1273" y="2659"/>
                    <a:chExt cx="219" cy="623"/>
                  </a:xfrm>
                </p:grpSpPr>
                <p:sp>
                  <p:nvSpPr>
                    <p:cNvPr id="34538" name="Oval 733">
                      <a:extLst>
                        <a:ext uri="{FF2B5EF4-FFF2-40B4-BE49-F238E27FC236}">
                          <a16:creationId xmlns:a16="http://schemas.microsoft.com/office/drawing/2014/main" id="{B589F5DF-74A7-4F29-B44E-B44C33DB8A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4" y="3029"/>
                      <a:ext cx="171" cy="253"/>
                    </a:xfrm>
                    <a:prstGeom prst="ellipse">
                      <a:avLst/>
                    </a:prstGeom>
                    <a:solidFill>
                      <a:srgbClr val="FFE5F2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539" name="Oval 734">
                      <a:extLst>
                        <a:ext uri="{FF2B5EF4-FFF2-40B4-BE49-F238E27FC236}">
                          <a16:creationId xmlns:a16="http://schemas.microsoft.com/office/drawing/2014/main" id="{312C0072-B344-488C-8C05-742109B524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44"/>
                      <a:ext cx="176" cy="252"/>
                    </a:xfrm>
                    <a:prstGeom prst="ellipse">
                      <a:avLst/>
                    </a:prstGeom>
                    <a:solidFill>
                      <a:srgbClr val="FFE5F2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540" name="Oval 735">
                      <a:extLst>
                        <a:ext uri="{FF2B5EF4-FFF2-40B4-BE49-F238E27FC236}">
                          <a16:creationId xmlns:a16="http://schemas.microsoft.com/office/drawing/2014/main" id="{843DFEBF-D4C0-444A-94F5-57902F28A5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73" y="2659"/>
                      <a:ext cx="132" cy="197"/>
                    </a:xfrm>
                    <a:prstGeom prst="ellipse">
                      <a:avLst/>
                    </a:prstGeom>
                    <a:solidFill>
                      <a:srgbClr val="FFE5F2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541" name="Oval 736">
                      <a:extLst>
                        <a:ext uri="{FF2B5EF4-FFF2-40B4-BE49-F238E27FC236}">
                          <a16:creationId xmlns:a16="http://schemas.microsoft.com/office/drawing/2014/main" id="{C71F9543-AF6F-43E5-B13C-0FF349726AC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60" y="2784"/>
                      <a:ext cx="67" cy="100"/>
                    </a:xfrm>
                    <a:prstGeom prst="ellipse">
                      <a:avLst/>
                    </a:prstGeom>
                    <a:solidFill>
                      <a:srgbClr val="FFE5F2"/>
                    </a:solidFill>
                    <a:ln w="7938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34542" name="Freeform 737">
                      <a:extLst>
                        <a:ext uri="{FF2B5EF4-FFF2-40B4-BE49-F238E27FC236}">
                          <a16:creationId xmlns:a16="http://schemas.microsoft.com/office/drawing/2014/main" id="{8241A918-3869-47D1-881E-C7CC82B93EB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314" y="2755"/>
                      <a:ext cx="120" cy="229"/>
                    </a:xfrm>
                    <a:custGeom>
                      <a:avLst/>
                      <a:gdLst>
                        <a:gd name="T0" fmla="*/ 82 w 120"/>
                        <a:gd name="T1" fmla="*/ 11 h 229"/>
                        <a:gd name="T2" fmla="*/ 82 w 120"/>
                        <a:gd name="T3" fmla="*/ 38 h 229"/>
                        <a:gd name="T4" fmla="*/ 109 w 120"/>
                        <a:gd name="T5" fmla="*/ 87 h 229"/>
                        <a:gd name="T6" fmla="*/ 120 w 120"/>
                        <a:gd name="T7" fmla="*/ 92 h 229"/>
                        <a:gd name="T8" fmla="*/ 76 w 120"/>
                        <a:gd name="T9" fmla="*/ 229 h 229"/>
                        <a:gd name="T10" fmla="*/ 0 w 120"/>
                        <a:gd name="T11" fmla="*/ 0 h 229"/>
                        <a:gd name="T12" fmla="*/ 82 w 120"/>
                        <a:gd name="T13" fmla="*/ 11 h 22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120" h="229">
                          <a:moveTo>
                            <a:pt x="82" y="11"/>
                          </a:moveTo>
                          <a:lnTo>
                            <a:pt x="82" y="38"/>
                          </a:lnTo>
                          <a:lnTo>
                            <a:pt x="109" y="87"/>
                          </a:lnTo>
                          <a:lnTo>
                            <a:pt x="120" y="92"/>
                          </a:lnTo>
                          <a:lnTo>
                            <a:pt x="76" y="229"/>
                          </a:lnTo>
                          <a:lnTo>
                            <a:pt x="0" y="0"/>
                          </a:lnTo>
                          <a:lnTo>
                            <a:pt x="82" y="11"/>
                          </a:lnTo>
                          <a:close/>
                        </a:path>
                      </a:pathLst>
                    </a:custGeom>
                    <a:solidFill>
                      <a:srgbClr val="FFE5F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4543" name="Freeform 738">
                      <a:extLst>
                        <a:ext uri="{FF2B5EF4-FFF2-40B4-BE49-F238E27FC236}">
                          <a16:creationId xmlns:a16="http://schemas.microsoft.com/office/drawing/2014/main" id="{B8C14090-3944-4FA7-9CEA-F1964072C18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374" y="3076"/>
                      <a:ext cx="76" cy="60"/>
                    </a:xfrm>
                    <a:custGeom>
                      <a:avLst/>
                      <a:gdLst>
                        <a:gd name="T0" fmla="*/ 66 w 76"/>
                        <a:gd name="T1" fmla="*/ 11 h 60"/>
                        <a:gd name="T2" fmla="*/ 76 w 76"/>
                        <a:gd name="T3" fmla="*/ 28 h 60"/>
                        <a:gd name="T4" fmla="*/ 0 w 76"/>
                        <a:gd name="T5" fmla="*/ 60 h 60"/>
                        <a:gd name="T6" fmla="*/ 0 w 76"/>
                        <a:gd name="T7" fmla="*/ 0 h 60"/>
                        <a:gd name="T8" fmla="*/ 66 w 76"/>
                        <a:gd name="T9" fmla="*/ 11 h 6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76" h="60">
                          <a:moveTo>
                            <a:pt x="66" y="11"/>
                          </a:moveTo>
                          <a:lnTo>
                            <a:pt x="76" y="28"/>
                          </a:lnTo>
                          <a:lnTo>
                            <a:pt x="0" y="60"/>
                          </a:lnTo>
                          <a:lnTo>
                            <a:pt x="0" y="0"/>
                          </a:lnTo>
                          <a:lnTo>
                            <a:pt x="66" y="11"/>
                          </a:lnTo>
                          <a:close/>
                        </a:path>
                      </a:pathLst>
                    </a:custGeom>
                    <a:solidFill>
                      <a:srgbClr val="FFE5F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34536" name="Oval 740">
                    <a:extLst>
                      <a:ext uri="{FF2B5EF4-FFF2-40B4-BE49-F238E27FC236}">
                        <a16:creationId xmlns:a16="http://schemas.microsoft.com/office/drawing/2014/main" id="{51F46462-0540-4DC5-BB40-A143263F94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73" y="3215"/>
                    <a:ext cx="88" cy="132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37" name="Freeform 741">
                    <a:extLst>
                      <a:ext uri="{FF2B5EF4-FFF2-40B4-BE49-F238E27FC236}">
                        <a16:creationId xmlns:a16="http://schemas.microsoft.com/office/drawing/2014/main" id="{67769D1E-823F-4680-B61C-9ED02C2346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36" y="3196"/>
                    <a:ext cx="49" cy="71"/>
                  </a:xfrm>
                  <a:custGeom>
                    <a:avLst/>
                    <a:gdLst>
                      <a:gd name="T0" fmla="*/ 22 w 49"/>
                      <a:gd name="T1" fmla="*/ 71 h 71"/>
                      <a:gd name="T2" fmla="*/ 49 w 49"/>
                      <a:gd name="T3" fmla="*/ 49 h 71"/>
                      <a:gd name="T4" fmla="*/ 16 w 49"/>
                      <a:gd name="T5" fmla="*/ 0 h 71"/>
                      <a:gd name="T6" fmla="*/ 0 w 49"/>
                      <a:gd name="T7" fmla="*/ 28 h 71"/>
                      <a:gd name="T8" fmla="*/ 22 w 49"/>
                      <a:gd name="T9" fmla="*/ 71 h 7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49" h="71">
                        <a:moveTo>
                          <a:pt x="22" y="71"/>
                        </a:moveTo>
                        <a:lnTo>
                          <a:pt x="49" y="49"/>
                        </a:lnTo>
                        <a:lnTo>
                          <a:pt x="16" y="0"/>
                        </a:lnTo>
                        <a:lnTo>
                          <a:pt x="0" y="28"/>
                        </a:lnTo>
                        <a:lnTo>
                          <a:pt x="22" y="71"/>
                        </a:lnTo>
                        <a:close/>
                      </a:path>
                    </a:pathLst>
                  </a:custGeom>
                  <a:solidFill>
                    <a:srgbClr val="FFE5F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34530" name="Oval 743">
                  <a:extLst>
                    <a:ext uri="{FF2B5EF4-FFF2-40B4-BE49-F238E27FC236}">
                      <a16:creationId xmlns:a16="http://schemas.microsoft.com/office/drawing/2014/main" id="{3E0C055B-7598-4DBA-B013-CC8CE66983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5" y="3356"/>
                  <a:ext cx="105" cy="160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31" name="Oval 744">
                  <a:extLst>
                    <a:ext uri="{FF2B5EF4-FFF2-40B4-BE49-F238E27FC236}">
                      <a16:creationId xmlns:a16="http://schemas.microsoft.com/office/drawing/2014/main" id="{7F7E231C-2928-4DEE-87AA-49BA14AE09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3356"/>
                  <a:ext cx="89" cy="133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32" name="Oval 745">
                  <a:extLst>
                    <a:ext uri="{FF2B5EF4-FFF2-40B4-BE49-F238E27FC236}">
                      <a16:creationId xmlns:a16="http://schemas.microsoft.com/office/drawing/2014/main" id="{17F9484B-BF34-4602-A236-C0244F57C6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23" y="3302"/>
                  <a:ext cx="89" cy="132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33" name="Freeform 746">
                  <a:extLst>
                    <a:ext uri="{FF2B5EF4-FFF2-40B4-BE49-F238E27FC236}">
                      <a16:creationId xmlns:a16="http://schemas.microsoft.com/office/drawing/2014/main" id="{AF98EBB3-51A0-449C-BC69-625DB2C462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34" y="3278"/>
                  <a:ext cx="202" cy="191"/>
                </a:xfrm>
                <a:custGeom>
                  <a:avLst/>
                  <a:gdLst>
                    <a:gd name="T0" fmla="*/ 186 w 202"/>
                    <a:gd name="T1" fmla="*/ 55 h 191"/>
                    <a:gd name="T2" fmla="*/ 169 w 202"/>
                    <a:gd name="T3" fmla="*/ 71 h 191"/>
                    <a:gd name="T4" fmla="*/ 115 w 202"/>
                    <a:gd name="T5" fmla="*/ 147 h 191"/>
                    <a:gd name="T6" fmla="*/ 98 w 202"/>
                    <a:gd name="T7" fmla="*/ 175 h 191"/>
                    <a:gd name="T8" fmla="*/ 44 w 202"/>
                    <a:gd name="T9" fmla="*/ 175 h 191"/>
                    <a:gd name="T10" fmla="*/ 33 w 202"/>
                    <a:gd name="T11" fmla="*/ 191 h 191"/>
                    <a:gd name="T12" fmla="*/ 0 w 202"/>
                    <a:gd name="T13" fmla="*/ 136 h 191"/>
                    <a:gd name="T14" fmla="*/ 137 w 202"/>
                    <a:gd name="T15" fmla="*/ 0 h 191"/>
                    <a:gd name="T16" fmla="*/ 202 w 202"/>
                    <a:gd name="T17" fmla="*/ 27 h 191"/>
                    <a:gd name="T18" fmla="*/ 186 w 202"/>
                    <a:gd name="T19" fmla="*/ 55 h 19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02" h="191">
                      <a:moveTo>
                        <a:pt x="186" y="55"/>
                      </a:moveTo>
                      <a:lnTo>
                        <a:pt x="169" y="71"/>
                      </a:lnTo>
                      <a:lnTo>
                        <a:pt x="115" y="147"/>
                      </a:lnTo>
                      <a:lnTo>
                        <a:pt x="98" y="175"/>
                      </a:lnTo>
                      <a:lnTo>
                        <a:pt x="44" y="175"/>
                      </a:lnTo>
                      <a:lnTo>
                        <a:pt x="33" y="191"/>
                      </a:lnTo>
                      <a:lnTo>
                        <a:pt x="0" y="136"/>
                      </a:lnTo>
                      <a:lnTo>
                        <a:pt x="137" y="0"/>
                      </a:lnTo>
                      <a:lnTo>
                        <a:pt x="202" y="27"/>
                      </a:lnTo>
                      <a:lnTo>
                        <a:pt x="186" y="55"/>
                      </a:lnTo>
                      <a:close/>
                    </a:path>
                  </a:pathLst>
                </a:custGeom>
                <a:solidFill>
                  <a:srgbClr val="FFE5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34500" name="Group 763">
                <a:extLst>
                  <a:ext uri="{FF2B5EF4-FFF2-40B4-BE49-F238E27FC236}">
                    <a16:creationId xmlns:a16="http://schemas.microsoft.com/office/drawing/2014/main" id="{AB06551B-B0CE-4884-8BCF-0E91628F06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1" y="2664"/>
                <a:ext cx="318" cy="590"/>
                <a:chOff x="291" y="2664"/>
                <a:chExt cx="318" cy="590"/>
              </a:xfrm>
            </p:grpSpPr>
            <p:grpSp>
              <p:nvGrpSpPr>
                <p:cNvPr id="34514" name="Group 752">
                  <a:extLst>
                    <a:ext uri="{FF2B5EF4-FFF2-40B4-BE49-F238E27FC236}">
                      <a16:creationId xmlns:a16="http://schemas.microsoft.com/office/drawing/2014/main" id="{313E3A8D-A4E3-4B21-A050-3288F3E8031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1" y="2751"/>
                  <a:ext cx="171" cy="351"/>
                  <a:chOff x="291" y="2751"/>
                  <a:chExt cx="171" cy="351"/>
                </a:xfrm>
              </p:grpSpPr>
              <p:sp>
                <p:nvSpPr>
                  <p:cNvPr id="34525" name="Oval 748">
                    <a:extLst>
                      <a:ext uri="{FF2B5EF4-FFF2-40B4-BE49-F238E27FC236}">
                        <a16:creationId xmlns:a16="http://schemas.microsoft.com/office/drawing/2014/main" id="{18087C60-1C92-47B4-8769-8DACA4C7D6E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1" y="2877"/>
                    <a:ext cx="67" cy="99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6" name="Oval 749">
                    <a:extLst>
                      <a:ext uri="{FF2B5EF4-FFF2-40B4-BE49-F238E27FC236}">
                        <a16:creationId xmlns:a16="http://schemas.microsoft.com/office/drawing/2014/main" id="{556A9ECD-8316-489C-9163-0C656AB328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7" y="2969"/>
                    <a:ext cx="89" cy="133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7" name="Oval 750">
                    <a:extLst>
                      <a:ext uri="{FF2B5EF4-FFF2-40B4-BE49-F238E27FC236}">
                        <a16:creationId xmlns:a16="http://schemas.microsoft.com/office/drawing/2014/main" id="{048A0C1B-C266-4633-804B-9317FCC145F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9" y="2751"/>
                    <a:ext cx="133" cy="192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8" name="Freeform 751">
                    <a:extLst>
                      <a:ext uri="{FF2B5EF4-FFF2-40B4-BE49-F238E27FC236}">
                        <a16:creationId xmlns:a16="http://schemas.microsoft.com/office/drawing/2014/main" id="{84E4D223-1E3E-4148-B036-F110259E2F5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6" y="2891"/>
                    <a:ext cx="44" cy="98"/>
                  </a:xfrm>
                  <a:custGeom>
                    <a:avLst/>
                    <a:gdLst>
                      <a:gd name="T0" fmla="*/ 28 w 44"/>
                      <a:gd name="T1" fmla="*/ 0 h 98"/>
                      <a:gd name="T2" fmla="*/ 0 w 44"/>
                      <a:gd name="T3" fmla="*/ 16 h 98"/>
                      <a:gd name="T4" fmla="*/ 0 w 44"/>
                      <a:gd name="T5" fmla="*/ 76 h 98"/>
                      <a:gd name="T6" fmla="*/ 11 w 44"/>
                      <a:gd name="T7" fmla="*/ 98 h 98"/>
                      <a:gd name="T8" fmla="*/ 44 w 44"/>
                      <a:gd name="T9" fmla="*/ 76 h 98"/>
                      <a:gd name="T10" fmla="*/ 28 w 44"/>
                      <a:gd name="T11" fmla="*/ 0 h 9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4" h="98">
                        <a:moveTo>
                          <a:pt x="28" y="0"/>
                        </a:moveTo>
                        <a:lnTo>
                          <a:pt x="0" y="16"/>
                        </a:lnTo>
                        <a:lnTo>
                          <a:pt x="0" y="76"/>
                        </a:lnTo>
                        <a:lnTo>
                          <a:pt x="11" y="98"/>
                        </a:lnTo>
                        <a:lnTo>
                          <a:pt x="44" y="76"/>
                        </a:lnTo>
                        <a:lnTo>
                          <a:pt x="28" y="0"/>
                        </a:lnTo>
                        <a:close/>
                      </a:path>
                    </a:pathLst>
                  </a:custGeom>
                  <a:solidFill>
                    <a:srgbClr val="FFE5F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34515" name="Group 761">
                  <a:extLst>
                    <a:ext uri="{FF2B5EF4-FFF2-40B4-BE49-F238E27FC236}">
                      <a16:creationId xmlns:a16="http://schemas.microsoft.com/office/drawing/2014/main" id="{E368E930-63D5-4281-9418-5961DBE916C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51" y="2664"/>
                  <a:ext cx="258" cy="590"/>
                  <a:chOff x="351" y="2664"/>
                  <a:chExt cx="258" cy="590"/>
                </a:xfrm>
              </p:grpSpPr>
              <p:sp>
                <p:nvSpPr>
                  <p:cNvPr id="34517" name="Oval 753">
                    <a:extLst>
                      <a:ext uri="{FF2B5EF4-FFF2-40B4-BE49-F238E27FC236}">
                        <a16:creationId xmlns:a16="http://schemas.microsoft.com/office/drawing/2014/main" id="{91D9425C-6367-4674-9CFB-4E2114AFA7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3" y="2691"/>
                    <a:ext cx="176" cy="252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18" name="Oval 754">
                    <a:extLst>
                      <a:ext uri="{FF2B5EF4-FFF2-40B4-BE49-F238E27FC236}">
                        <a16:creationId xmlns:a16="http://schemas.microsoft.com/office/drawing/2014/main" id="{BA0B237F-ECB6-4329-B9DF-E3A8C3AC223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1" y="2877"/>
                    <a:ext cx="89" cy="132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19" name="Oval 755">
                    <a:extLst>
                      <a:ext uri="{FF2B5EF4-FFF2-40B4-BE49-F238E27FC236}">
                        <a16:creationId xmlns:a16="http://schemas.microsoft.com/office/drawing/2014/main" id="{57D67E63-BF4B-4149-A8BF-A1A9FE635AC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73" y="2969"/>
                    <a:ext cx="132" cy="193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0" name="Oval 756">
                    <a:extLst>
                      <a:ext uri="{FF2B5EF4-FFF2-40B4-BE49-F238E27FC236}">
                        <a16:creationId xmlns:a16="http://schemas.microsoft.com/office/drawing/2014/main" id="{80EBB07B-0F7B-4854-848B-9C0647DFA11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11" y="3062"/>
                    <a:ext cx="138" cy="192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1" name="Oval 757">
                    <a:extLst>
                      <a:ext uri="{FF2B5EF4-FFF2-40B4-BE49-F238E27FC236}">
                        <a16:creationId xmlns:a16="http://schemas.microsoft.com/office/drawing/2014/main" id="{BB55E5F6-B9B6-4CB0-AED3-E7917B457EB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7" y="2817"/>
                    <a:ext cx="116" cy="170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2" name="Oval 758">
                    <a:extLst>
                      <a:ext uri="{FF2B5EF4-FFF2-40B4-BE49-F238E27FC236}">
                        <a16:creationId xmlns:a16="http://schemas.microsoft.com/office/drawing/2014/main" id="{A73EF805-49E4-4C14-8574-A15B0989E98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36" y="2664"/>
                    <a:ext cx="62" cy="100"/>
                  </a:xfrm>
                  <a:prstGeom prst="ellipse">
                    <a:avLst/>
                  </a:prstGeom>
                  <a:solidFill>
                    <a:srgbClr val="FFE5F2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34523" name="Freeform 759">
                    <a:extLst>
                      <a:ext uri="{FF2B5EF4-FFF2-40B4-BE49-F238E27FC236}">
                        <a16:creationId xmlns:a16="http://schemas.microsoft.com/office/drawing/2014/main" id="{7B53F734-D2A1-472C-A580-87F7D954C1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4" y="2782"/>
                    <a:ext cx="87" cy="82"/>
                  </a:xfrm>
                  <a:custGeom>
                    <a:avLst/>
                    <a:gdLst>
                      <a:gd name="T0" fmla="*/ 0 w 87"/>
                      <a:gd name="T1" fmla="*/ 22 h 82"/>
                      <a:gd name="T2" fmla="*/ 10 w 87"/>
                      <a:gd name="T3" fmla="*/ 60 h 82"/>
                      <a:gd name="T4" fmla="*/ 87 w 87"/>
                      <a:gd name="T5" fmla="*/ 82 h 82"/>
                      <a:gd name="T6" fmla="*/ 87 w 87"/>
                      <a:gd name="T7" fmla="*/ 27 h 82"/>
                      <a:gd name="T8" fmla="*/ 0 w 87"/>
                      <a:gd name="T9" fmla="*/ 0 h 82"/>
                      <a:gd name="T10" fmla="*/ 0 w 87"/>
                      <a:gd name="T11" fmla="*/ 22 h 8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87" h="82">
                        <a:moveTo>
                          <a:pt x="0" y="22"/>
                        </a:moveTo>
                        <a:lnTo>
                          <a:pt x="10" y="60"/>
                        </a:lnTo>
                        <a:lnTo>
                          <a:pt x="87" y="82"/>
                        </a:lnTo>
                        <a:lnTo>
                          <a:pt x="87" y="27"/>
                        </a:lnTo>
                        <a:lnTo>
                          <a:pt x="0" y="0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FFE5F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4524" name="Freeform 760">
                    <a:extLst>
                      <a:ext uri="{FF2B5EF4-FFF2-40B4-BE49-F238E27FC236}">
                        <a16:creationId xmlns:a16="http://schemas.microsoft.com/office/drawing/2014/main" id="{3B17E647-6BAD-4C79-8E4D-6B137823E2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6" y="2940"/>
                    <a:ext cx="98" cy="175"/>
                  </a:xfrm>
                  <a:custGeom>
                    <a:avLst/>
                    <a:gdLst>
                      <a:gd name="T0" fmla="*/ 60 w 98"/>
                      <a:gd name="T1" fmla="*/ 0 h 175"/>
                      <a:gd name="T2" fmla="*/ 0 w 98"/>
                      <a:gd name="T3" fmla="*/ 44 h 175"/>
                      <a:gd name="T4" fmla="*/ 22 w 98"/>
                      <a:gd name="T5" fmla="*/ 82 h 175"/>
                      <a:gd name="T6" fmla="*/ 28 w 98"/>
                      <a:gd name="T7" fmla="*/ 164 h 175"/>
                      <a:gd name="T8" fmla="*/ 38 w 98"/>
                      <a:gd name="T9" fmla="*/ 175 h 175"/>
                      <a:gd name="T10" fmla="*/ 93 w 98"/>
                      <a:gd name="T11" fmla="*/ 120 h 175"/>
                      <a:gd name="T12" fmla="*/ 98 w 98"/>
                      <a:gd name="T13" fmla="*/ 16 h 175"/>
                      <a:gd name="T14" fmla="*/ 60 w 98"/>
                      <a:gd name="T15" fmla="*/ 0 h 17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98" h="175">
                        <a:moveTo>
                          <a:pt x="60" y="0"/>
                        </a:moveTo>
                        <a:lnTo>
                          <a:pt x="0" y="44"/>
                        </a:lnTo>
                        <a:lnTo>
                          <a:pt x="22" y="82"/>
                        </a:lnTo>
                        <a:lnTo>
                          <a:pt x="28" y="164"/>
                        </a:lnTo>
                        <a:lnTo>
                          <a:pt x="38" y="175"/>
                        </a:lnTo>
                        <a:lnTo>
                          <a:pt x="93" y="120"/>
                        </a:lnTo>
                        <a:lnTo>
                          <a:pt x="98" y="16"/>
                        </a:lnTo>
                        <a:lnTo>
                          <a:pt x="60" y="0"/>
                        </a:lnTo>
                        <a:close/>
                      </a:path>
                    </a:pathLst>
                  </a:custGeom>
                  <a:solidFill>
                    <a:srgbClr val="FFE5F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34516" name="Freeform 762">
                  <a:extLst>
                    <a:ext uri="{FF2B5EF4-FFF2-40B4-BE49-F238E27FC236}">
                      <a16:creationId xmlns:a16="http://schemas.microsoft.com/office/drawing/2014/main" id="{2AE4DDA7-70D8-457A-BE83-00E9FC1DA5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4" y="2727"/>
                  <a:ext cx="49" cy="82"/>
                </a:xfrm>
                <a:custGeom>
                  <a:avLst/>
                  <a:gdLst>
                    <a:gd name="T0" fmla="*/ 0 w 49"/>
                    <a:gd name="T1" fmla="*/ 44 h 82"/>
                    <a:gd name="T2" fmla="*/ 21 w 49"/>
                    <a:gd name="T3" fmla="*/ 0 h 82"/>
                    <a:gd name="T4" fmla="*/ 49 w 49"/>
                    <a:gd name="T5" fmla="*/ 44 h 82"/>
                    <a:gd name="T6" fmla="*/ 27 w 49"/>
                    <a:gd name="T7" fmla="*/ 82 h 82"/>
                    <a:gd name="T8" fmla="*/ 0 w 49"/>
                    <a:gd name="T9" fmla="*/ 44 h 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9" h="82">
                      <a:moveTo>
                        <a:pt x="0" y="44"/>
                      </a:moveTo>
                      <a:lnTo>
                        <a:pt x="21" y="0"/>
                      </a:lnTo>
                      <a:lnTo>
                        <a:pt x="49" y="44"/>
                      </a:lnTo>
                      <a:lnTo>
                        <a:pt x="27" y="82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FFE5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34501" name="Group 776">
                <a:extLst>
                  <a:ext uri="{FF2B5EF4-FFF2-40B4-BE49-F238E27FC236}">
                    <a16:creationId xmlns:a16="http://schemas.microsoft.com/office/drawing/2014/main" id="{B49878B8-DA4B-4EC3-B900-35B26A3C3B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0" y="2566"/>
                <a:ext cx="945" cy="999"/>
                <a:chOff x="460" y="2566"/>
                <a:chExt cx="945" cy="999"/>
              </a:xfrm>
            </p:grpSpPr>
            <p:sp>
              <p:nvSpPr>
                <p:cNvPr id="34502" name="Oval 764">
                  <a:extLst>
                    <a:ext uri="{FF2B5EF4-FFF2-40B4-BE49-F238E27FC236}">
                      <a16:creationId xmlns:a16="http://schemas.microsoft.com/office/drawing/2014/main" id="{C8126BAD-9AA3-4944-9623-A56F197E9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5" y="2593"/>
                  <a:ext cx="219" cy="323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3" name="Oval 765">
                  <a:extLst>
                    <a:ext uri="{FF2B5EF4-FFF2-40B4-BE49-F238E27FC236}">
                      <a16:creationId xmlns:a16="http://schemas.microsoft.com/office/drawing/2014/main" id="{D946A58D-58B3-44CB-80D7-AF0DFBEED6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51" y="2566"/>
                  <a:ext cx="176" cy="252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4" name="Oval 766">
                  <a:extLst>
                    <a:ext uri="{FF2B5EF4-FFF2-40B4-BE49-F238E27FC236}">
                      <a16:creationId xmlns:a16="http://schemas.microsoft.com/office/drawing/2014/main" id="{FFC2D69F-4B67-4102-82E7-A6C7A8F19A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5" y="2844"/>
                  <a:ext cx="280" cy="410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5" name="Oval 767">
                  <a:extLst>
                    <a:ext uri="{FF2B5EF4-FFF2-40B4-BE49-F238E27FC236}">
                      <a16:creationId xmlns:a16="http://schemas.microsoft.com/office/drawing/2014/main" id="{84417C3E-E2E5-4B0E-B989-DC5E795763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4" y="3029"/>
                  <a:ext cx="328" cy="476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6" name="Oval 768">
                  <a:extLst>
                    <a:ext uri="{FF2B5EF4-FFF2-40B4-BE49-F238E27FC236}">
                      <a16:creationId xmlns:a16="http://schemas.microsoft.com/office/drawing/2014/main" id="{85EC674E-56F8-4199-85EB-A1536C662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38" y="3095"/>
                  <a:ext cx="236" cy="345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7" name="Oval 769">
                  <a:extLst>
                    <a:ext uri="{FF2B5EF4-FFF2-40B4-BE49-F238E27FC236}">
                      <a16:creationId xmlns:a16="http://schemas.microsoft.com/office/drawing/2014/main" id="{E20DA84A-160A-4562-B1F7-822981AC1B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3122"/>
                  <a:ext cx="176" cy="258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8" name="Oval 770">
                  <a:extLst>
                    <a:ext uri="{FF2B5EF4-FFF2-40B4-BE49-F238E27FC236}">
                      <a16:creationId xmlns:a16="http://schemas.microsoft.com/office/drawing/2014/main" id="{EA2EAF23-B136-4FA7-8A25-09699AC8B5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" y="2909"/>
                  <a:ext cx="171" cy="253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09" name="Oval 771">
                  <a:extLst>
                    <a:ext uri="{FF2B5EF4-FFF2-40B4-BE49-F238E27FC236}">
                      <a16:creationId xmlns:a16="http://schemas.microsoft.com/office/drawing/2014/main" id="{2C0D180E-7FFC-4E34-A842-5DD0B7CEDF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2" y="2659"/>
                  <a:ext cx="285" cy="415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10" name="Oval 772">
                  <a:extLst>
                    <a:ext uri="{FF2B5EF4-FFF2-40B4-BE49-F238E27FC236}">
                      <a16:creationId xmlns:a16="http://schemas.microsoft.com/office/drawing/2014/main" id="{73BC3ACC-4290-4D4F-A6AA-5525984112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8" y="3155"/>
                  <a:ext cx="285" cy="410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11" name="Oval 773">
                  <a:extLst>
                    <a:ext uri="{FF2B5EF4-FFF2-40B4-BE49-F238E27FC236}">
                      <a16:creationId xmlns:a16="http://schemas.microsoft.com/office/drawing/2014/main" id="{8B05A505-834D-4362-8A66-F18E5E3D0F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2691"/>
                  <a:ext cx="220" cy="318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12" name="Oval 774">
                  <a:extLst>
                    <a:ext uri="{FF2B5EF4-FFF2-40B4-BE49-F238E27FC236}">
                      <a16:creationId xmlns:a16="http://schemas.microsoft.com/office/drawing/2014/main" id="{9C0B65DB-4C57-42ED-A430-5D0200E350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8" y="2566"/>
                  <a:ext cx="198" cy="285"/>
                </a:xfrm>
                <a:prstGeom prst="ellipse">
                  <a:avLst/>
                </a:prstGeom>
                <a:solidFill>
                  <a:srgbClr val="FFE5F2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4513" name="Freeform 775">
                  <a:extLst>
                    <a:ext uri="{FF2B5EF4-FFF2-40B4-BE49-F238E27FC236}">
                      <a16:creationId xmlns:a16="http://schemas.microsoft.com/office/drawing/2014/main" id="{15409A33-2834-45E7-A692-79F8A0DEFD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9" y="2640"/>
                  <a:ext cx="829" cy="802"/>
                </a:xfrm>
                <a:custGeom>
                  <a:avLst/>
                  <a:gdLst>
                    <a:gd name="T0" fmla="*/ 256 w 829"/>
                    <a:gd name="T1" fmla="*/ 82 h 802"/>
                    <a:gd name="T2" fmla="*/ 289 w 829"/>
                    <a:gd name="T3" fmla="*/ 27 h 802"/>
                    <a:gd name="T4" fmla="*/ 442 w 829"/>
                    <a:gd name="T5" fmla="*/ 33 h 802"/>
                    <a:gd name="T6" fmla="*/ 551 w 829"/>
                    <a:gd name="T7" fmla="*/ 0 h 802"/>
                    <a:gd name="T8" fmla="*/ 692 w 829"/>
                    <a:gd name="T9" fmla="*/ 98 h 802"/>
                    <a:gd name="T10" fmla="*/ 758 w 829"/>
                    <a:gd name="T11" fmla="*/ 71 h 802"/>
                    <a:gd name="T12" fmla="*/ 796 w 829"/>
                    <a:gd name="T13" fmla="*/ 82 h 802"/>
                    <a:gd name="T14" fmla="*/ 807 w 829"/>
                    <a:gd name="T15" fmla="*/ 316 h 802"/>
                    <a:gd name="T16" fmla="*/ 829 w 829"/>
                    <a:gd name="T17" fmla="*/ 355 h 802"/>
                    <a:gd name="T18" fmla="*/ 763 w 829"/>
                    <a:gd name="T19" fmla="*/ 540 h 802"/>
                    <a:gd name="T20" fmla="*/ 692 w 829"/>
                    <a:gd name="T21" fmla="*/ 415 h 802"/>
                    <a:gd name="T22" fmla="*/ 676 w 829"/>
                    <a:gd name="T23" fmla="*/ 475 h 802"/>
                    <a:gd name="T24" fmla="*/ 578 w 829"/>
                    <a:gd name="T25" fmla="*/ 731 h 802"/>
                    <a:gd name="T26" fmla="*/ 251 w 829"/>
                    <a:gd name="T27" fmla="*/ 802 h 802"/>
                    <a:gd name="T28" fmla="*/ 82 w 829"/>
                    <a:gd name="T29" fmla="*/ 747 h 802"/>
                    <a:gd name="T30" fmla="*/ 27 w 829"/>
                    <a:gd name="T31" fmla="*/ 594 h 802"/>
                    <a:gd name="T32" fmla="*/ 27 w 829"/>
                    <a:gd name="T33" fmla="*/ 431 h 802"/>
                    <a:gd name="T34" fmla="*/ 0 w 829"/>
                    <a:gd name="T35" fmla="*/ 300 h 802"/>
                    <a:gd name="T36" fmla="*/ 256 w 829"/>
                    <a:gd name="T37" fmla="*/ 82 h 80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829" h="802">
                      <a:moveTo>
                        <a:pt x="256" y="82"/>
                      </a:moveTo>
                      <a:lnTo>
                        <a:pt x="289" y="27"/>
                      </a:lnTo>
                      <a:lnTo>
                        <a:pt x="442" y="33"/>
                      </a:lnTo>
                      <a:lnTo>
                        <a:pt x="551" y="0"/>
                      </a:lnTo>
                      <a:lnTo>
                        <a:pt x="692" y="98"/>
                      </a:lnTo>
                      <a:lnTo>
                        <a:pt x="758" y="71"/>
                      </a:lnTo>
                      <a:lnTo>
                        <a:pt x="796" y="82"/>
                      </a:lnTo>
                      <a:lnTo>
                        <a:pt x="807" y="316"/>
                      </a:lnTo>
                      <a:lnTo>
                        <a:pt x="829" y="355"/>
                      </a:lnTo>
                      <a:lnTo>
                        <a:pt x="763" y="540"/>
                      </a:lnTo>
                      <a:lnTo>
                        <a:pt x="692" y="415"/>
                      </a:lnTo>
                      <a:lnTo>
                        <a:pt x="676" y="475"/>
                      </a:lnTo>
                      <a:lnTo>
                        <a:pt x="578" y="731"/>
                      </a:lnTo>
                      <a:lnTo>
                        <a:pt x="251" y="802"/>
                      </a:lnTo>
                      <a:lnTo>
                        <a:pt x="82" y="747"/>
                      </a:lnTo>
                      <a:lnTo>
                        <a:pt x="27" y="594"/>
                      </a:lnTo>
                      <a:lnTo>
                        <a:pt x="27" y="431"/>
                      </a:lnTo>
                      <a:lnTo>
                        <a:pt x="0" y="300"/>
                      </a:lnTo>
                      <a:lnTo>
                        <a:pt x="256" y="82"/>
                      </a:lnTo>
                      <a:close/>
                    </a:path>
                  </a:pathLst>
                </a:custGeom>
                <a:solidFill>
                  <a:srgbClr val="FFE5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34496" name="Rectangle 778">
              <a:extLst>
                <a:ext uri="{FF2B5EF4-FFF2-40B4-BE49-F238E27FC236}">
                  <a16:creationId xmlns:a16="http://schemas.microsoft.com/office/drawing/2014/main" id="{0B39C4EF-9F27-4B7D-B0EF-837724574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880"/>
              <a:ext cx="420" cy="213"/>
            </a:xfrm>
            <a:prstGeom prst="rect">
              <a:avLst/>
            </a:prstGeom>
            <a:solidFill>
              <a:srgbClr val="FFE5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97" name="Rectangle 779">
              <a:extLst>
                <a:ext uri="{FF2B5EF4-FFF2-40B4-BE49-F238E27FC236}">
                  <a16:creationId xmlns:a16="http://schemas.microsoft.com/office/drawing/2014/main" id="{9132A650-4A76-4496-B341-B43694274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13"/>
              <a:ext cx="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98" name="Rectangle 780">
              <a:extLst>
                <a:ext uri="{FF2B5EF4-FFF2-40B4-BE49-F238E27FC236}">
                  <a16:creationId xmlns:a16="http://schemas.microsoft.com/office/drawing/2014/main" id="{FD346471-BF08-4B8E-BD5C-F6C746509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2913"/>
              <a:ext cx="3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l-GR" sz="1600" b="1">
                  <a:solidFill>
                    <a:srgbClr val="808080"/>
                  </a:solidFill>
                </a:rPr>
                <a:t>ISDN</a:t>
              </a:r>
              <a:endParaRPr lang="en-US" altLang="el-GR" sz="2400"/>
            </a:p>
          </p:txBody>
        </p:sp>
      </p:grpSp>
      <p:sp>
        <p:nvSpPr>
          <p:cNvPr id="33821" name="Rectangle 782">
            <a:extLst>
              <a:ext uri="{FF2B5EF4-FFF2-40B4-BE49-F238E27FC236}">
                <a16:creationId xmlns:a16="http://schemas.microsoft.com/office/drawing/2014/main" id="{B5DC012E-3254-4C68-A737-592196AD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5178425"/>
            <a:ext cx="9683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22" name="Rectangle 783">
            <a:extLst>
              <a:ext uri="{FF2B5EF4-FFF2-40B4-BE49-F238E27FC236}">
                <a16:creationId xmlns:a16="http://schemas.microsoft.com/office/drawing/2014/main" id="{70193AD0-62C8-4971-B242-C1284CB87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229225"/>
            <a:ext cx="4413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300" b="1">
                <a:solidFill>
                  <a:srgbClr val="000000"/>
                </a:solidFill>
              </a:rPr>
              <a:t>H.323</a:t>
            </a:r>
            <a:endParaRPr lang="en-US" altLang="el-GR" sz="2400"/>
          </a:p>
        </p:txBody>
      </p:sp>
      <p:sp>
        <p:nvSpPr>
          <p:cNvPr id="33823" name="Rectangle 784">
            <a:extLst>
              <a:ext uri="{FF2B5EF4-FFF2-40B4-BE49-F238E27FC236}">
                <a16:creationId xmlns:a16="http://schemas.microsoft.com/office/drawing/2014/main" id="{E0ABEA9C-B379-454B-A370-64A5CCAD4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763" y="5419725"/>
            <a:ext cx="9017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300" b="1">
                <a:solidFill>
                  <a:srgbClr val="000000"/>
                </a:solidFill>
              </a:rPr>
              <a:t>Gatekeeper</a:t>
            </a:r>
            <a:endParaRPr lang="en-US" altLang="el-GR" sz="2400"/>
          </a:p>
        </p:txBody>
      </p:sp>
      <p:grpSp>
        <p:nvGrpSpPr>
          <p:cNvPr id="33824" name="Group 800">
            <a:extLst>
              <a:ext uri="{FF2B5EF4-FFF2-40B4-BE49-F238E27FC236}">
                <a16:creationId xmlns:a16="http://schemas.microsoft.com/office/drawing/2014/main" id="{7B0DE49B-72AC-49E1-8D9B-F77947624A2D}"/>
              </a:ext>
            </a:extLst>
          </p:cNvPr>
          <p:cNvGrpSpPr>
            <a:grpSpLocks/>
          </p:cNvGrpSpPr>
          <p:nvPr/>
        </p:nvGrpSpPr>
        <p:grpSpPr bwMode="auto">
          <a:xfrm>
            <a:off x="3783013" y="5038725"/>
            <a:ext cx="250825" cy="676275"/>
            <a:chOff x="2383" y="3174"/>
            <a:chExt cx="158" cy="426"/>
          </a:xfrm>
        </p:grpSpPr>
        <p:grpSp>
          <p:nvGrpSpPr>
            <p:cNvPr id="34480" name="Group 787">
              <a:extLst>
                <a:ext uri="{FF2B5EF4-FFF2-40B4-BE49-F238E27FC236}">
                  <a16:creationId xmlns:a16="http://schemas.microsoft.com/office/drawing/2014/main" id="{D247DB03-BBB7-472D-B68C-F547F6A506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3" y="3174"/>
              <a:ext cx="158" cy="426"/>
              <a:chOff x="2383" y="3174"/>
              <a:chExt cx="158" cy="426"/>
            </a:xfrm>
          </p:grpSpPr>
          <p:sp>
            <p:nvSpPr>
              <p:cNvPr id="34493" name="Freeform 785">
                <a:extLst>
                  <a:ext uri="{FF2B5EF4-FFF2-40B4-BE49-F238E27FC236}">
                    <a16:creationId xmlns:a16="http://schemas.microsoft.com/office/drawing/2014/main" id="{59B40C72-4FFA-420D-A5F1-D775C17F0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3" y="3174"/>
                <a:ext cx="158" cy="426"/>
              </a:xfrm>
              <a:custGeom>
                <a:avLst/>
                <a:gdLst>
                  <a:gd name="T0" fmla="*/ 43 w 158"/>
                  <a:gd name="T1" fmla="*/ 0 h 426"/>
                  <a:gd name="T2" fmla="*/ 0 w 158"/>
                  <a:gd name="T3" fmla="*/ 39 h 426"/>
                  <a:gd name="T4" fmla="*/ 0 w 158"/>
                  <a:gd name="T5" fmla="*/ 426 h 426"/>
                  <a:gd name="T6" fmla="*/ 120 w 158"/>
                  <a:gd name="T7" fmla="*/ 426 h 426"/>
                  <a:gd name="T8" fmla="*/ 158 w 158"/>
                  <a:gd name="T9" fmla="*/ 388 h 426"/>
                  <a:gd name="T10" fmla="*/ 158 w 158"/>
                  <a:gd name="T11" fmla="*/ 0 h 426"/>
                  <a:gd name="T12" fmla="*/ 43 w 158"/>
                  <a:gd name="T13" fmla="*/ 0 h 4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8" h="426">
                    <a:moveTo>
                      <a:pt x="43" y="0"/>
                    </a:moveTo>
                    <a:lnTo>
                      <a:pt x="0" y="39"/>
                    </a:lnTo>
                    <a:lnTo>
                      <a:pt x="0" y="426"/>
                    </a:lnTo>
                    <a:lnTo>
                      <a:pt x="120" y="426"/>
                    </a:lnTo>
                    <a:lnTo>
                      <a:pt x="158" y="388"/>
                    </a:lnTo>
                    <a:lnTo>
                      <a:pt x="158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320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494" name="Freeform 786">
                <a:extLst>
                  <a:ext uri="{FF2B5EF4-FFF2-40B4-BE49-F238E27FC236}">
                    <a16:creationId xmlns:a16="http://schemas.microsoft.com/office/drawing/2014/main" id="{3AC086D4-D1A8-48DD-B3F1-56E1B7033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3" y="3174"/>
                <a:ext cx="158" cy="426"/>
              </a:xfrm>
              <a:custGeom>
                <a:avLst/>
                <a:gdLst>
                  <a:gd name="T0" fmla="*/ 43 w 158"/>
                  <a:gd name="T1" fmla="*/ 0 h 426"/>
                  <a:gd name="T2" fmla="*/ 0 w 158"/>
                  <a:gd name="T3" fmla="*/ 39 h 426"/>
                  <a:gd name="T4" fmla="*/ 0 w 158"/>
                  <a:gd name="T5" fmla="*/ 426 h 426"/>
                  <a:gd name="T6" fmla="*/ 120 w 158"/>
                  <a:gd name="T7" fmla="*/ 426 h 426"/>
                  <a:gd name="T8" fmla="*/ 158 w 158"/>
                  <a:gd name="T9" fmla="*/ 388 h 426"/>
                  <a:gd name="T10" fmla="*/ 158 w 158"/>
                  <a:gd name="T11" fmla="*/ 0 h 426"/>
                  <a:gd name="T12" fmla="*/ 43 w 158"/>
                  <a:gd name="T13" fmla="*/ 0 h 4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8" h="426">
                    <a:moveTo>
                      <a:pt x="43" y="0"/>
                    </a:moveTo>
                    <a:lnTo>
                      <a:pt x="0" y="39"/>
                    </a:lnTo>
                    <a:lnTo>
                      <a:pt x="0" y="426"/>
                    </a:lnTo>
                    <a:lnTo>
                      <a:pt x="120" y="426"/>
                    </a:lnTo>
                    <a:lnTo>
                      <a:pt x="158" y="388"/>
                    </a:lnTo>
                    <a:lnTo>
                      <a:pt x="158" y="0"/>
                    </a:lnTo>
                    <a:lnTo>
                      <a:pt x="43" y="0"/>
                    </a:lnTo>
                  </a:path>
                </a:pathLst>
              </a:custGeom>
              <a:noFill/>
              <a:ln w="7938">
                <a:solidFill>
                  <a:srgbClr val="DADAD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481" name="Line 788">
              <a:extLst>
                <a:ext uri="{FF2B5EF4-FFF2-40B4-BE49-F238E27FC236}">
                  <a16:creationId xmlns:a16="http://schemas.microsoft.com/office/drawing/2014/main" id="{0F4FBCEF-E377-48C2-84DF-E1FA9B912A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88" y="3213"/>
              <a:ext cx="120" cy="1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2" name="Line 789">
              <a:extLst>
                <a:ext uri="{FF2B5EF4-FFF2-40B4-BE49-F238E27FC236}">
                  <a16:creationId xmlns:a16="http://schemas.microsoft.com/office/drawing/2014/main" id="{E1D06317-DE07-414D-84BF-6CBBA0383F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08" y="3174"/>
              <a:ext cx="33" cy="39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3" name="Line 790">
              <a:extLst>
                <a:ext uri="{FF2B5EF4-FFF2-40B4-BE49-F238E27FC236}">
                  <a16:creationId xmlns:a16="http://schemas.microsoft.com/office/drawing/2014/main" id="{14714F2C-90CD-4871-B29E-38337D09F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3" y="3213"/>
              <a:ext cx="5" cy="387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4" name="Rectangle 791">
              <a:extLst>
                <a:ext uri="{FF2B5EF4-FFF2-40B4-BE49-F238E27FC236}">
                  <a16:creationId xmlns:a16="http://schemas.microsoft.com/office/drawing/2014/main" id="{135300B6-1960-4D1B-8A28-104680150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3269"/>
              <a:ext cx="89" cy="34"/>
            </a:xfrm>
            <a:prstGeom prst="rect">
              <a:avLst/>
            </a:prstGeom>
            <a:solidFill>
              <a:srgbClr val="DADADA"/>
            </a:solidFill>
            <a:ln w="7938">
              <a:solidFill>
                <a:srgbClr val="DADADA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85" name="Line 792">
              <a:extLst>
                <a:ext uri="{FF2B5EF4-FFF2-40B4-BE49-F238E27FC236}">
                  <a16:creationId xmlns:a16="http://schemas.microsoft.com/office/drawing/2014/main" id="{A4E5FDFC-0FF7-44E8-80F4-CABDB5169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3322"/>
              <a:ext cx="5" cy="256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6" name="Line 793">
              <a:extLst>
                <a:ext uri="{FF2B5EF4-FFF2-40B4-BE49-F238E27FC236}">
                  <a16:creationId xmlns:a16="http://schemas.microsoft.com/office/drawing/2014/main" id="{C8A36217-9637-45E9-A933-823E929C9F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3316"/>
              <a:ext cx="1" cy="256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7" name="Line 794">
              <a:extLst>
                <a:ext uri="{FF2B5EF4-FFF2-40B4-BE49-F238E27FC236}">
                  <a16:creationId xmlns:a16="http://schemas.microsoft.com/office/drawing/2014/main" id="{EEBA25AB-2A27-4DA9-B111-FB3E260889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3" y="3316"/>
              <a:ext cx="1" cy="256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8" name="Line 795">
              <a:extLst>
                <a:ext uri="{FF2B5EF4-FFF2-40B4-BE49-F238E27FC236}">
                  <a16:creationId xmlns:a16="http://schemas.microsoft.com/office/drawing/2014/main" id="{1514165A-3E6A-42B5-B0D0-3CB9DD015C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5" y="3322"/>
              <a:ext cx="1" cy="256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89" name="Line 796">
              <a:extLst>
                <a:ext uri="{FF2B5EF4-FFF2-40B4-BE49-F238E27FC236}">
                  <a16:creationId xmlns:a16="http://schemas.microsoft.com/office/drawing/2014/main" id="{F6CB5E07-2745-45B9-9593-5CEBEEE5F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1" y="3316"/>
              <a:ext cx="5" cy="256"/>
            </a:xfrm>
            <a:prstGeom prst="line">
              <a:avLst/>
            </a:prstGeom>
            <a:noFill/>
            <a:ln w="7938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490" name="Rectangle 797">
              <a:extLst>
                <a:ext uri="{FF2B5EF4-FFF2-40B4-BE49-F238E27FC236}">
                  <a16:creationId xmlns:a16="http://schemas.microsoft.com/office/drawing/2014/main" id="{95631342-A194-4C54-84A6-78B44BAB6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7" y="3236"/>
              <a:ext cx="12" cy="2"/>
            </a:xfrm>
            <a:prstGeom prst="rect">
              <a:avLst/>
            </a:prstGeom>
            <a:solidFill>
              <a:srgbClr val="DDDDDD"/>
            </a:solidFill>
            <a:ln w="7938">
              <a:solidFill>
                <a:srgbClr val="DADADA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91" name="Rectangle 798">
              <a:extLst>
                <a:ext uri="{FF2B5EF4-FFF2-40B4-BE49-F238E27FC236}">
                  <a16:creationId xmlns:a16="http://schemas.microsoft.com/office/drawing/2014/main" id="{092BC3F8-6F6B-4DBB-9B09-A49810BCA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3236"/>
              <a:ext cx="18" cy="2"/>
            </a:xfrm>
            <a:prstGeom prst="rect">
              <a:avLst/>
            </a:prstGeom>
            <a:solidFill>
              <a:srgbClr val="DDDDDD"/>
            </a:solidFill>
            <a:ln w="7938">
              <a:solidFill>
                <a:srgbClr val="DADADA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92" name="Rectangle 799">
              <a:extLst>
                <a:ext uri="{FF2B5EF4-FFF2-40B4-BE49-F238E27FC236}">
                  <a16:creationId xmlns:a16="http://schemas.microsoft.com/office/drawing/2014/main" id="{4477EE58-D08E-48B6-96C2-909C23CA1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3236"/>
              <a:ext cx="17" cy="2"/>
            </a:xfrm>
            <a:prstGeom prst="rect">
              <a:avLst/>
            </a:prstGeom>
            <a:solidFill>
              <a:srgbClr val="DDDDDD"/>
            </a:solidFill>
            <a:ln w="7938">
              <a:solidFill>
                <a:srgbClr val="DADADA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33825" name="Rectangle 871">
            <a:extLst>
              <a:ext uri="{FF2B5EF4-FFF2-40B4-BE49-F238E27FC236}">
                <a16:creationId xmlns:a16="http://schemas.microsoft.com/office/drawing/2014/main" id="{10E6E502-E61B-4A3B-8BC2-838CF0E7E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395663"/>
            <a:ext cx="9017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26" name="Rectangle 872">
            <a:extLst>
              <a:ext uri="{FF2B5EF4-FFF2-40B4-BE49-F238E27FC236}">
                <a16:creationId xmlns:a16="http://schemas.microsoft.com/office/drawing/2014/main" id="{00720F68-3A79-491D-8C3A-2348BF4A8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100" y="3448050"/>
            <a:ext cx="3730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H.323</a:t>
            </a:r>
            <a:endParaRPr lang="en-US" altLang="el-GR" sz="2400"/>
          </a:p>
        </p:txBody>
      </p:sp>
      <p:sp>
        <p:nvSpPr>
          <p:cNvPr id="33827" name="Rectangle 873">
            <a:extLst>
              <a:ext uri="{FF2B5EF4-FFF2-40B4-BE49-F238E27FC236}">
                <a16:creationId xmlns:a16="http://schemas.microsoft.com/office/drawing/2014/main" id="{6E4D30D4-EBB4-474F-B008-3E671820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100" y="3621088"/>
            <a:ext cx="5810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Terminal</a:t>
            </a:r>
            <a:endParaRPr lang="en-US" altLang="el-GR" sz="2400"/>
          </a:p>
        </p:txBody>
      </p:sp>
      <p:sp>
        <p:nvSpPr>
          <p:cNvPr id="33828" name="Rectangle 874">
            <a:extLst>
              <a:ext uri="{FF2B5EF4-FFF2-40B4-BE49-F238E27FC236}">
                <a16:creationId xmlns:a16="http://schemas.microsoft.com/office/drawing/2014/main" id="{938DE03F-BD15-41D3-B418-3730A7132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1881188"/>
            <a:ext cx="17827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29" name="Rectangle 875">
            <a:extLst>
              <a:ext uri="{FF2B5EF4-FFF2-40B4-BE49-F238E27FC236}">
                <a16:creationId xmlns:a16="http://schemas.microsoft.com/office/drawing/2014/main" id="{E1D1C66E-8218-4662-B1D4-8AFF763C5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1350" y="1933575"/>
            <a:ext cx="3730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H.323</a:t>
            </a:r>
            <a:endParaRPr lang="en-US" altLang="el-GR" sz="2400"/>
          </a:p>
        </p:txBody>
      </p:sp>
      <p:sp>
        <p:nvSpPr>
          <p:cNvPr id="33830" name="Rectangle 876">
            <a:extLst>
              <a:ext uri="{FF2B5EF4-FFF2-40B4-BE49-F238E27FC236}">
                <a16:creationId xmlns:a16="http://schemas.microsoft.com/office/drawing/2014/main" id="{FFBF71E1-D4A4-4806-9BFE-8AD41C812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2097088"/>
            <a:ext cx="5810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Terminal</a:t>
            </a:r>
            <a:endParaRPr lang="en-US" altLang="el-GR" sz="2400"/>
          </a:p>
        </p:txBody>
      </p:sp>
      <p:sp>
        <p:nvSpPr>
          <p:cNvPr id="33831" name="Rectangle 877">
            <a:extLst>
              <a:ext uri="{FF2B5EF4-FFF2-40B4-BE49-F238E27FC236}">
                <a16:creationId xmlns:a16="http://schemas.microsoft.com/office/drawing/2014/main" id="{A0F577C8-B3E8-43B5-8E97-1E59ED759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2400300"/>
            <a:ext cx="17827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32" name="Rectangle 878">
            <a:extLst>
              <a:ext uri="{FF2B5EF4-FFF2-40B4-BE49-F238E27FC236}">
                <a16:creationId xmlns:a16="http://schemas.microsoft.com/office/drawing/2014/main" id="{B6B14C80-CDBA-4FF2-AD50-69428F28A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452688"/>
            <a:ext cx="3730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H.320</a:t>
            </a:r>
            <a:endParaRPr lang="en-US" altLang="el-GR" sz="2400"/>
          </a:p>
        </p:txBody>
      </p:sp>
      <p:sp>
        <p:nvSpPr>
          <p:cNvPr id="33833" name="Rectangle 879">
            <a:extLst>
              <a:ext uri="{FF2B5EF4-FFF2-40B4-BE49-F238E27FC236}">
                <a16:creationId xmlns:a16="http://schemas.microsoft.com/office/drawing/2014/main" id="{4570B00D-CC11-42EF-8562-B6D9D1689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825" y="2616200"/>
            <a:ext cx="5810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Terminal</a:t>
            </a:r>
            <a:endParaRPr lang="en-US" altLang="el-GR" sz="2400"/>
          </a:p>
        </p:txBody>
      </p:sp>
      <p:grpSp>
        <p:nvGrpSpPr>
          <p:cNvPr id="33834" name="Group 1020">
            <a:extLst>
              <a:ext uri="{FF2B5EF4-FFF2-40B4-BE49-F238E27FC236}">
                <a16:creationId xmlns:a16="http://schemas.microsoft.com/office/drawing/2014/main" id="{8E419B64-AB39-4399-817F-E154394C7DAE}"/>
              </a:ext>
            </a:extLst>
          </p:cNvPr>
          <p:cNvGrpSpPr>
            <a:grpSpLocks/>
          </p:cNvGrpSpPr>
          <p:nvPr/>
        </p:nvGrpSpPr>
        <p:grpSpPr bwMode="auto">
          <a:xfrm>
            <a:off x="2536825" y="1162050"/>
            <a:ext cx="1808163" cy="1531938"/>
            <a:chOff x="1598" y="732"/>
            <a:chExt cx="1139" cy="965"/>
          </a:xfrm>
        </p:grpSpPr>
        <p:sp>
          <p:nvSpPr>
            <p:cNvPr id="34340" name="Rectangle 880">
              <a:extLst>
                <a:ext uri="{FF2B5EF4-FFF2-40B4-BE49-F238E27FC236}">
                  <a16:creationId xmlns:a16="http://schemas.microsoft.com/office/drawing/2014/main" id="{94D8E7E6-F424-49E9-9BCB-31A9E17F2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73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1" name="Rectangle 881">
              <a:extLst>
                <a:ext uri="{FF2B5EF4-FFF2-40B4-BE49-F238E27FC236}">
                  <a16:creationId xmlns:a16="http://schemas.microsoft.com/office/drawing/2014/main" id="{A9BA9856-645A-45E0-9015-3396EFF77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77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2" name="Rectangle 882">
              <a:extLst>
                <a:ext uri="{FF2B5EF4-FFF2-40B4-BE49-F238E27FC236}">
                  <a16:creationId xmlns:a16="http://schemas.microsoft.com/office/drawing/2014/main" id="{11D14E04-454B-430A-AAA4-D15B91110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79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3" name="Rectangle 883">
              <a:extLst>
                <a:ext uri="{FF2B5EF4-FFF2-40B4-BE49-F238E27FC236}">
                  <a16:creationId xmlns:a16="http://schemas.microsoft.com/office/drawing/2014/main" id="{3177E68B-1F5B-4C39-9870-F26436A0F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83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4" name="Rectangle 884">
              <a:extLst>
                <a:ext uri="{FF2B5EF4-FFF2-40B4-BE49-F238E27FC236}">
                  <a16:creationId xmlns:a16="http://schemas.microsoft.com/office/drawing/2014/main" id="{0310474A-340D-42A2-B934-6DF05ECA6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85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5" name="Rectangle 885">
              <a:extLst>
                <a:ext uri="{FF2B5EF4-FFF2-40B4-BE49-F238E27FC236}">
                  <a16:creationId xmlns:a16="http://schemas.microsoft.com/office/drawing/2014/main" id="{947F7120-FB6F-4E8E-B68A-4906416C9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89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6" name="Rectangle 886">
              <a:extLst>
                <a:ext uri="{FF2B5EF4-FFF2-40B4-BE49-F238E27FC236}">
                  <a16:creationId xmlns:a16="http://schemas.microsoft.com/office/drawing/2014/main" id="{550FF53C-7EF8-456B-A1A7-CEAD62153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91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7" name="Rectangle 887">
              <a:extLst>
                <a:ext uri="{FF2B5EF4-FFF2-40B4-BE49-F238E27FC236}">
                  <a16:creationId xmlns:a16="http://schemas.microsoft.com/office/drawing/2014/main" id="{89BD7745-E97A-48C9-A77A-B428041C6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95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8" name="Rectangle 888">
              <a:extLst>
                <a:ext uri="{FF2B5EF4-FFF2-40B4-BE49-F238E27FC236}">
                  <a16:creationId xmlns:a16="http://schemas.microsoft.com/office/drawing/2014/main" id="{FD71602B-209F-4B02-9028-FE420C74C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97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49" name="Rectangle 889">
              <a:extLst>
                <a:ext uri="{FF2B5EF4-FFF2-40B4-BE49-F238E27FC236}">
                  <a16:creationId xmlns:a16="http://schemas.microsoft.com/office/drawing/2014/main" id="{1A0C7DF5-9340-41B6-9C76-FF6987528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01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0" name="Rectangle 890">
              <a:extLst>
                <a:ext uri="{FF2B5EF4-FFF2-40B4-BE49-F238E27FC236}">
                  <a16:creationId xmlns:a16="http://schemas.microsoft.com/office/drawing/2014/main" id="{4500BC62-9609-4FFD-B0BF-A5ED01965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03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1" name="Rectangle 891">
              <a:extLst>
                <a:ext uri="{FF2B5EF4-FFF2-40B4-BE49-F238E27FC236}">
                  <a16:creationId xmlns:a16="http://schemas.microsoft.com/office/drawing/2014/main" id="{EE941D60-ED9E-4059-8681-995C8E028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07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2" name="Rectangle 892">
              <a:extLst>
                <a:ext uri="{FF2B5EF4-FFF2-40B4-BE49-F238E27FC236}">
                  <a16:creationId xmlns:a16="http://schemas.microsoft.com/office/drawing/2014/main" id="{D388396F-A3AC-4364-A13B-711B85D5F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09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3" name="Rectangle 893">
              <a:extLst>
                <a:ext uri="{FF2B5EF4-FFF2-40B4-BE49-F238E27FC236}">
                  <a16:creationId xmlns:a16="http://schemas.microsoft.com/office/drawing/2014/main" id="{E73774B0-27C1-469A-9E7B-1F56C9257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13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4" name="Rectangle 894">
              <a:extLst>
                <a:ext uri="{FF2B5EF4-FFF2-40B4-BE49-F238E27FC236}">
                  <a16:creationId xmlns:a16="http://schemas.microsoft.com/office/drawing/2014/main" id="{372965B2-6CB0-438E-8CA6-5F4F347C7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15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5" name="Rectangle 895">
              <a:extLst>
                <a:ext uri="{FF2B5EF4-FFF2-40B4-BE49-F238E27FC236}">
                  <a16:creationId xmlns:a16="http://schemas.microsoft.com/office/drawing/2014/main" id="{6321E3B2-D4B7-4FD9-86A4-1C8AC4EFD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19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6" name="Rectangle 896">
              <a:extLst>
                <a:ext uri="{FF2B5EF4-FFF2-40B4-BE49-F238E27FC236}">
                  <a16:creationId xmlns:a16="http://schemas.microsoft.com/office/drawing/2014/main" id="{523E9BAD-8079-4943-8C76-9B976CF22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21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7" name="Rectangle 897">
              <a:extLst>
                <a:ext uri="{FF2B5EF4-FFF2-40B4-BE49-F238E27FC236}">
                  <a16:creationId xmlns:a16="http://schemas.microsoft.com/office/drawing/2014/main" id="{5DE5F62D-04B9-4731-8A47-07A165E44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25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8" name="Rectangle 898">
              <a:extLst>
                <a:ext uri="{FF2B5EF4-FFF2-40B4-BE49-F238E27FC236}">
                  <a16:creationId xmlns:a16="http://schemas.microsoft.com/office/drawing/2014/main" id="{EAE54ED5-8312-45B6-BBE5-D88EE42C7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27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59" name="Rectangle 899">
              <a:extLst>
                <a:ext uri="{FF2B5EF4-FFF2-40B4-BE49-F238E27FC236}">
                  <a16:creationId xmlns:a16="http://schemas.microsoft.com/office/drawing/2014/main" id="{AFA690AA-8071-4599-A42E-22017D7A8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31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0" name="Rectangle 900">
              <a:extLst>
                <a:ext uri="{FF2B5EF4-FFF2-40B4-BE49-F238E27FC236}">
                  <a16:creationId xmlns:a16="http://schemas.microsoft.com/office/drawing/2014/main" id="{3949CA18-B3E9-4296-A8F2-EA2A6DA1C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33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1" name="Rectangle 901">
              <a:extLst>
                <a:ext uri="{FF2B5EF4-FFF2-40B4-BE49-F238E27FC236}">
                  <a16:creationId xmlns:a16="http://schemas.microsoft.com/office/drawing/2014/main" id="{FF3759B9-B679-4FF5-B456-EF79E742A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37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2" name="Rectangle 902">
              <a:extLst>
                <a:ext uri="{FF2B5EF4-FFF2-40B4-BE49-F238E27FC236}">
                  <a16:creationId xmlns:a16="http://schemas.microsoft.com/office/drawing/2014/main" id="{BD2F897C-6A93-49FA-A2D6-DDE5C9E79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392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3" name="Rectangle 903">
              <a:extLst>
                <a:ext uri="{FF2B5EF4-FFF2-40B4-BE49-F238E27FC236}">
                  <a16:creationId xmlns:a16="http://schemas.microsoft.com/office/drawing/2014/main" id="{99370F7B-7964-4BB6-BC3C-EBE8F5604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43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4" name="Rectangle 904">
              <a:extLst>
                <a:ext uri="{FF2B5EF4-FFF2-40B4-BE49-F238E27FC236}">
                  <a16:creationId xmlns:a16="http://schemas.microsoft.com/office/drawing/2014/main" id="{8DEE3C27-EA23-4A57-ADB7-4D70CA557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452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5" name="Rectangle 905">
              <a:extLst>
                <a:ext uri="{FF2B5EF4-FFF2-40B4-BE49-F238E27FC236}">
                  <a16:creationId xmlns:a16="http://schemas.microsoft.com/office/drawing/2014/main" id="{627B239F-2F27-4B42-88B2-FBC1C2541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49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6" name="Rectangle 906">
              <a:extLst>
                <a:ext uri="{FF2B5EF4-FFF2-40B4-BE49-F238E27FC236}">
                  <a16:creationId xmlns:a16="http://schemas.microsoft.com/office/drawing/2014/main" id="{1B36B399-BD37-4B32-A581-B6A3F0D1A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512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7" name="Rectangle 907">
              <a:extLst>
                <a:ext uri="{FF2B5EF4-FFF2-40B4-BE49-F238E27FC236}">
                  <a16:creationId xmlns:a16="http://schemas.microsoft.com/office/drawing/2014/main" id="{D6C51124-1434-47C0-90F0-0BD674F71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55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8" name="Rectangle 908">
              <a:extLst>
                <a:ext uri="{FF2B5EF4-FFF2-40B4-BE49-F238E27FC236}">
                  <a16:creationId xmlns:a16="http://schemas.microsoft.com/office/drawing/2014/main" id="{52E916B8-9C9B-45A2-B49D-E258C9267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572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69" name="Rectangle 909">
              <a:extLst>
                <a:ext uri="{FF2B5EF4-FFF2-40B4-BE49-F238E27FC236}">
                  <a16:creationId xmlns:a16="http://schemas.microsoft.com/office/drawing/2014/main" id="{E278E6A2-D005-4E38-80D1-06396FE02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61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0" name="Rectangle 910">
              <a:extLst>
                <a:ext uri="{FF2B5EF4-FFF2-40B4-BE49-F238E27FC236}">
                  <a16:creationId xmlns:a16="http://schemas.microsoft.com/office/drawing/2014/main" id="{FAEB7B12-3683-4DF4-BF1C-3F1FEFF86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632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1" name="Rectangle 911">
              <a:extLst>
                <a:ext uri="{FF2B5EF4-FFF2-40B4-BE49-F238E27FC236}">
                  <a16:creationId xmlns:a16="http://schemas.microsoft.com/office/drawing/2014/main" id="{6C7980C6-F74D-48EE-9ECB-3678F162A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67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2" name="Rectangle 912">
              <a:extLst>
                <a:ext uri="{FF2B5EF4-FFF2-40B4-BE49-F238E27FC236}">
                  <a16:creationId xmlns:a16="http://schemas.microsoft.com/office/drawing/2014/main" id="{CE893B59-C3D3-49E1-88C6-B5807B2F2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3" name="Rectangle 913">
              <a:extLst>
                <a:ext uri="{FF2B5EF4-FFF2-40B4-BE49-F238E27FC236}">
                  <a16:creationId xmlns:a16="http://schemas.microsoft.com/office/drawing/2014/main" id="{84364FEF-BA1C-4CFE-8A5D-A15715974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4" name="Rectangle 914">
              <a:extLst>
                <a:ext uri="{FF2B5EF4-FFF2-40B4-BE49-F238E27FC236}">
                  <a16:creationId xmlns:a16="http://schemas.microsoft.com/office/drawing/2014/main" id="{B52C15EF-94B3-489B-9934-B23478986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5" name="Rectangle 915">
              <a:extLst>
                <a:ext uri="{FF2B5EF4-FFF2-40B4-BE49-F238E27FC236}">
                  <a16:creationId xmlns:a16="http://schemas.microsoft.com/office/drawing/2014/main" id="{E7DA7494-D41C-4DCD-9EDF-F0B2B2168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6" name="Rectangle 916">
              <a:extLst>
                <a:ext uri="{FF2B5EF4-FFF2-40B4-BE49-F238E27FC236}">
                  <a16:creationId xmlns:a16="http://schemas.microsoft.com/office/drawing/2014/main" id="{B034C5D4-2063-4985-A416-6C5EE83C7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7" name="Rectangle 917">
              <a:extLst>
                <a:ext uri="{FF2B5EF4-FFF2-40B4-BE49-F238E27FC236}">
                  <a16:creationId xmlns:a16="http://schemas.microsoft.com/office/drawing/2014/main" id="{59CB0C1E-6E1F-48BA-A60A-B21E946D1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8" name="Rectangle 918">
              <a:extLst>
                <a:ext uri="{FF2B5EF4-FFF2-40B4-BE49-F238E27FC236}">
                  <a16:creationId xmlns:a16="http://schemas.microsoft.com/office/drawing/2014/main" id="{3A3C8FFC-E20A-46F2-B0AA-A22AC3D23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79" name="Rectangle 919">
              <a:extLst>
                <a:ext uri="{FF2B5EF4-FFF2-40B4-BE49-F238E27FC236}">
                  <a16:creationId xmlns:a16="http://schemas.microsoft.com/office/drawing/2014/main" id="{DA06CAB1-CB1B-461F-818B-BF7C508FE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0" name="Rectangle 920">
              <a:extLst>
                <a:ext uri="{FF2B5EF4-FFF2-40B4-BE49-F238E27FC236}">
                  <a16:creationId xmlns:a16="http://schemas.microsoft.com/office/drawing/2014/main" id="{37E3329E-2539-4D26-AC85-40CFD8CC6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1" name="Rectangle 921">
              <a:extLst>
                <a:ext uri="{FF2B5EF4-FFF2-40B4-BE49-F238E27FC236}">
                  <a16:creationId xmlns:a16="http://schemas.microsoft.com/office/drawing/2014/main" id="{5CD14F56-D4C6-411D-B0DF-B48D70E50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2" name="Rectangle 922">
              <a:extLst>
                <a:ext uri="{FF2B5EF4-FFF2-40B4-BE49-F238E27FC236}">
                  <a16:creationId xmlns:a16="http://schemas.microsoft.com/office/drawing/2014/main" id="{D9AE3B42-1CEA-4A69-A9D1-C47B3AC40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3" name="Rectangle 923">
              <a:extLst>
                <a:ext uri="{FF2B5EF4-FFF2-40B4-BE49-F238E27FC236}">
                  <a16:creationId xmlns:a16="http://schemas.microsoft.com/office/drawing/2014/main" id="{B3EF3700-F419-474D-AA51-15C40889F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4" name="Rectangle 924">
              <a:extLst>
                <a:ext uri="{FF2B5EF4-FFF2-40B4-BE49-F238E27FC236}">
                  <a16:creationId xmlns:a16="http://schemas.microsoft.com/office/drawing/2014/main" id="{41DDF563-0DF5-4B7B-BB56-53309D2FF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5" name="Rectangle 925">
              <a:extLst>
                <a:ext uri="{FF2B5EF4-FFF2-40B4-BE49-F238E27FC236}">
                  <a16:creationId xmlns:a16="http://schemas.microsoft.com/office/drawing/2014/main" id="{DDF56D59-B469-4643-A53F-CE0A18362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6" name="Rectangle 926">
              <a:extLst>
                <a:ext uri="{FF2B5EF4-FFF2-40B4-BE49-F238E27FC236}">
                  <a16:creationId xmlns:a16="http://schemas.microsoft.com/office/drawing/2014/main" id="{A39CF61F-D997-4452-A2DE-E95C65015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7" name="Rectangle 927">
              <a:extLst>
                <a:ext uri="{FF2B5EF4-FFF2-40B4-BE49-F238E27FC236}">
                  <a16:creationId xmlns:a16="http://schemas.microsoft.com/office/drawing/2014/main" id="{6D288099-52DC-4F15-B33F-4DDF3F6E0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8" name="Rectangle 928">
              <a:extLst>
                <a:ext uri="{FF2B5EF4-FFF2-40B4-BE49-F238E27FC236}">
                  <a16:creationId xmlns:a16="http://schemas.microsoft.com/office/drawing/2014/main" id="{D4B52E0F-F7D4-4B3D-9C3E-148A63BF3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8" y="169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89" name="Rectangle 929">
              <a:extLst>
                <a:ext uri="{FF2B5EF4-FFF2-40B4-BE49-F238E27FC236}">
                  <a16:creationId xmlns:a16="http://schemas.microsoft.com/office/drawing/2014/main" id="{29ECA5A3-445A-4809-9EE2-5DF49BFBC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0" name="Rectangle 930">
              <a:extLst>
                <a:ext uri="{FF2B5EF4-FFF2-40B4-BE49-F238E27FC236}">
                  <a16:creationId xmlns:a16="http://schemas.microsoft.com/office/drawing/2014/main" id="{A012AA41-2452-4FD2-BB1C-A713F5D76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1" name="Rectangle 931">
              <a:extLst>
                <a:ext uri="{FF2B5EF4-FFF2-40B4-BE49-F238E27FC236}">
                  <a16:creationId xmlns:a16="http://schemas.microsoft.com/office/drawing/2014/main" id="{59C0B55D-78C8-42B6-9689-500F6CC5C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2" name="Rectangle 932">
              <a:extLst>
                <a:ext uri="{FF2B5EF4-FFF2-40B4-BE49-F238E27FC236}">
                  <a16:creationId xmlns:a16="http://schemas.microsoft.com/office/drawing/2014/main" id="{7A9975DF-7DBC-4CCB-961C-0051ED88D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3" name="Rectangle 933">
              <a:extLst>
                <a:ext uri="{FF2B5EF4-FFF2-40B4-BE49-F238E27FC236}">
                  <a16:creationId xmlns:a16="http://schemas.microsoft.com/office/drawing/2014/main" id="{DB75A3A6-D779-4F6B-A2CE-496AFD554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4" name="Rectangle 934">
              <a:extLst>
                <a:ext uri="{FF2B5EF4-FFF2-40B4-BE49-F238E27FC236}">
                  <a16:creationId xmlns:a16="http://schemas.microsoft.com/office/drawing/2014/main" id="{93DB5114-DB6F-4B3A-BC00-D9BCB4B59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5" name="Rectangle 935">
              <a:extLst>
                <a:ext uri="{FF2B5EF4-FFF2-40B4-BE49-F238E27FC236}">
                  <a16:creationId xmlns:a16="http://schemas.microsoft.com/office/drawing/2014/main" id="{4A4DB00F-083C-418F-B283-E418C6C10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6" name="Rectangle 936">
              <a:extLst>
                <a:ext uri="{FF2B5EF4-FFF2-40B4-BE49-F238E27FC236}">
                  <a16:creationId xmlns:a16="http://schemas.microsoft.com/office/drawing/2014/main" id="{792966E1-C66C-4FC7-BACF-FB3A34D51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7" name="Rectangle 937">
              <a:extLst>
                <a:ext uri="{FF2B5EF4-FFF2-40B4-BE49-F238E27FC236}">
                  <a16:creationId xmlns:a16="http://schemas.microsoft.com/office/drawing/2014/main" id="{7B835811-F546-4AD5-A20D-8B7A55FBE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8" name="Rectangle 938">
              <a:extLst>
                <a:ext uri="{FF2B5EF4-FFF2-40B4-BE49-F238E27FC236}">
                  <a16:creationId xmlns:a16="http://schemas.microsoft.com/office/drawing/2014/main" id="{C884479B-D583-477C-9258-00ED5B43D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99" name="Rectangle 939">
              <a:extLst>
                <a:ext uri="{FF2B5EF4-FFF2-40B4-BE49-F238E27FC236}">
                  <a16:creationId xmlns:a16="http://schemas.microsoft.com/office/drawing/2014/main" id="{EC04B5F3-812C-4C7F-B09F-892819C5E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0" name="Rectangle 940">
              <a:extLst>
                <a:ext uri="{FF2B5EF4-FFF2-40B4-BE49-F238E27FC236}">
                  <a16:creationId xmlns:a16="http://schemas.microsoft.com/office/drawing/2014/main" id="{C9A4986A-CDFE-417F-8C6D-61E9FEBDC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1" name="Rectangle 941">
              <a:extLst>
                <a:ext uri="{FF2B5EF4-FFF2-40B4-BE49-F238E27FC236}">
                  <a16:creationId xmlns:a16="http://schemas.microsoft.com/office/drawing/2014/main" id="{3F8DB875-8C88-4B60-8488-5AD1D21CE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2" name="Rectangle 942">
              <a:extLst>
                <a:ext uri="{FF2B5EF4-FFF2-40B4-BE49-F238E27FC236}">
                  <a16:creationId xmlns:a16="http://schemas.microsoft.com/office/drawing/2014/main" id="{31614C50-51EB-402D-B6AF-3807B7528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3" name="Rectangle 943">
              <a:extLst>
                <a:ext uri="{FF2B5EF4-FFF2-40B4-BE49-F238E27FC236}">
                  <a16:creationId xmlns:a16="http://schemas.microsoft.com/office/drawing/2014/main" id="{39D19574-6222-4426-8C90-6EF32D766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" y="169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4" name="Rectangle 944">
              <a:extLst>
                <a:ext uri="{FF2B5EF4-FFF2-40B4-BE49-F238E27FC236}">
                  <a16:creationId xmlns:a16="http://schemas.microsoft.com/office/drawing/2014/main" id="{9B1F3467-899E-441D-A00E-D70A2BBC1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5" name="Rectangle 945">
              <a:extLst>
                <a:ext uri="{FF2B5EF4-FFF2-40B4-BE49-F238E27FC236}">
                  <a16:creationId xmlns:a16="http://schemas.microsoft.com/office/drawing/2014/main" id="{2F112356-EF0B-43B8-8EA5-BDAB7AC1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69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6" name="Rectangle 946">
              <a:extLst>
                <a:ext uri="{FF2B5EF4-FFF2-40B4-BE49-F238E27FC236}">
                  <a16:creationId xmlns:a16="http://schemas.microsoft.com/office/drawing/2014/main" id="{2534D7F4-5C0A-42D2-AAFA-C8FB8DBD6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7" name="Rectangle 947">
              <a:extLst>
                <a:ext uri="{FF2B5EF4-FFF2-40B4-BE49-F238E27FC236}">
                  <a16:creationId xmlns:a16="http://schemas.microsoft.com/office/drawing/2014/main" id="{1F1B2342-5D8A-4B81-875E-906C05369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5" y="169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8" name="Rectangle 948">
              <a:extLst>
                <a:ext uri="{FF2B5EF4-FFF2-40B4-BE49-F238E27FC236}">
                  <a16:creationId xmlns:a16="http://schemas.microsoft.com/office/drawing/2014/main" id="{341ADF3F-0749-4AFE-A1A2-5584BDC7B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7" y="169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09" name="Rectangle 949">
              <a:extLst>
                <a:ext uri="{FF2B5EF4-FFF2-40B4-BE49-F238E27FC236}">
                  <a16:creationId xmlns:a16="http://schemas.microsoft.com/office/drawing/2014/main" id="{760B3E11-798F-4696-BAF4-572F89A03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5" y="169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0" name="Rectangle 950">
              <a:extLst>
                <a:ext uri="{FF2B5EF4-FFF2-40B4-BE49-F238E27FC236}">
                  <a16:creationId xmlns:a16="http://schemas.microsoft.com/office/drawing/2014/main" id="{DA1E9A48-4017-4A81-825C-8355EA592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66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1" name="Rectangle 951">
              <a:extLst>
                <a:ext uri="{FF2B5EF4-FFF2-40B4-BE49-F238E27FC236}">
                  <a16:creationId xmlns:a16="http://schemas.microsoft.com/office/drawing/2014/main" id="{E9040E81-EFCF-4A7E-8032-8F8DBEEFE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2" name="Rectangle 952">
              <a:extLst>
                <a:ext uri="{FF2B5EF4-FFF2-40B4-BE49-F238E27FC236}">
                  <a16:creationId xmlns:a16="http://schemas.microsoft.com/office/drawing/2014/main" id="{0D0227EA-B7E1-4114-9AE1-DD2BFC900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60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3" name="Rectangle 953">
              <a:extLst>
                <a:ext uri="{FF2B5EF4-FFF2-40B4-BE49-F238E27FC236}">
                  <a16:creationId xmlns:a16="http://schemas.microsoft.com/office/drawing/2014/main" id="{2875CEE4-EC85-41BD-B27F-2B7BF4E9F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5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4" name="Rectangle 954">
              <a:extLst>
                <a:ext uri="{FF2B5EF4-FFF2-40B4-BE49-F238E27FC236}">
                  <a16:creationId xmlns:a16="http://schemas.microsoft.com/office/drawing/2014/main" id="{09F45100-80DC-4435-87FE-F3A1BAF82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54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5" name="Rectangle 955">
              <a:extLst>
                <a:ext uri="{FF2B5EF4-FFF2-40B4-BE49-F238E27FC236}">
                  <a16:creationId xmlns:a16="http://schemas.microsoft.com/office/drawing/2014/main" id="{C8AC4159-CD21-46D7-9041-253C2A0AC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52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6" name="Rectangle 956">
              <a:extLst>
                <a:ext uri="{FF2B5EF4-FFF2-40B4-BE49-F238E27FC236}">
                  <a16:creationId xmlns:a16="http://schemas.microsoft.com/office/drawing/2014/main" id="{797F8CA2-6E3A-45E2-995A-B5672B31D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48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7" name="Rectangle 957">
              <a:extLst>
                <a:ext uri="{FF2B5EF4-FFF2-40B4-BE49-F238E27FC236}">
                  <a16:creationId xmlns:a16="http://schemas.microsoft.com/office/drawing/2014/main" id="{8D87D25E-5BFD-443D-824A-E24E626A5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46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8" name="Rectangle 958">
              <a:extLst>
                <a:ext uri="{FF2B5EF4-FFF2-40B4-BE49-F238E27FC236}">
                  <a16:creationId xmlns:a16="http://schemas.microsoft.com/office/drawing/2014/main" id="{C58C5FAA-343D-4E58-9453-08CEA9BC2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42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19" name="Rectangle 959">
              <a:extLst>
                <a:ext uri="{FF2B5EF4-FFF2-40B4-BE49-F238E27FC236}">
                  <a16:creationId xmlns:a16="http://schemas.microsoft.com/office/drawing/2014/main" id="{47515D4F-71C3-492B-B376-9E4BB8D5B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40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0" name="Rectangle 960">
              <a:extLst>
                <a:ext uri="{FF2B5EF4-FFF2-40B4-BE49-F238E27FC236}">
                  <a16:creationId xmlns:a16="http://schemas.microsoft.com/office/drawing/2014/main" id="{88F1E82A-0A33-4A1F-BB1C-EE27A5B7E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36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1" name="Rectangle 961">
              <a:extLst>
                <a:ext uri="{FF2B5EF4-FFF2-40B4-BE49-F238E27FC236}">
                  <a16:creationId xmlns:a16="http://schemas.microsoft.com/office/drawing/2014/main" id="{64F4EE50-B8EA-4EA7-A7D2-737EA3D5C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34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2" name="Rectangle 962">
              <a:extLst>
                <a:ext uri="{FF2B5EF4-FFF2-40B4-BE49-F238E27FC236}">
                  <a16:creationId xmlns:a16="http://schemas.microsoft.com/office/drawing/2014/main" id="{A3355029-C894-4D9D-AF2A-214D48919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30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3" name="Rectangle 963">
              <a:extLst>
                <a:ext uri="{FF2B5EF4-FFF2-40B4-BE49-F238E27FC236}">
                  <a16:creationId xmlns:a16="http://schemas.microsoft.com/office/drawing/2014/main" id="{25618617-1207-44E7-935B-C1017168F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2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4" name="Rectangle 964">
              <a:extLst>
                <a:ext uri="{FF2B5EF4-FFF2-40B4-BE49-F238E27FC236}">
                  <a16:creationId xmlns:a16="http://schemas.microsoft.com/office/drawing/2014/main" id="{8BC757EE-3C85-4F5E-9907-4570E8A95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244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5" name="Rectangle 965">
              <a:extLst>
                <a:ext uri="{FF2B5EF4-FFF2-40B4-BE49-F238E27FC236}">
                  <a16:creationId xmlns:a16="http://schemas.microsoft.com/office/drawing/2014/main" id="{3735B7FB-A03B-4EE8-A87D-4382ABAAF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22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6" name="Rectangle 966">
              <a:extLst>
                <a:ext uri="{FF2B5EF4-FFF2-40B4-BE49-F238E27FC236}">
                  <a16:creationId xmlns:a16="http://schemas.microsoft.com/office/drawing/2014/main" id="{078B6E0B-F9B6-4385-B1B4-357089C51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185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7" name="Rectangle 967">
              <a:extLst>
                <a:ext uri="{FF2B5EF4-FFF2-40B4-BE49-F238E27FC236}">
                  <a16:creationId xmlns:a16="http://schemas.microsoft.com/office/drawing/2014/main" id="{19D2008F-76BD-43D7-8D5B-140A919E8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16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8" name="Rectangle 968">
              <a:extLst>
                <a:ext uri="{FF2B5EF4-FFF2-40B4-BE49-F238E27FC236}">
                  <a16:creationId xmlns:a16="http://schemas.microsoft.com/office/drawing/2014/main" id="{FABC8031-DA15-4CF3-A8AD-142919732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125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29" name="Rectangle 969">
              <a:extLst>
                <a:ext uri="{FF2B5EF4-FFF2-40B4-BE49-F238E27FC236}">
                  <a16:creationId xmlns:a16="http://schemas.microsoft.com/office/drawing/2014/main" id="{2F704BF1-74B0-4CE8-96AA-97F07E467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10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0" name="Rectangle 970">
              <a:extLst>
                <a:ext uri="{FF2B5EF4-FFF2-40B4-BE49-F238E27FC236}">
                  <a16:creationId xmlns:a16="http://schemas.microsoft.com/office/drawing/2014/main" id="{CA1C72EF-EEF6-4A95-967A-B55EA7E87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065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1" name="Rectangle 971">
              <a:extLst>
                <a:ext uri="{FF2B5EF4-FFF2-40B4-BE49-F238E27FC236}">
                  <a16:creationId xmlns:a16="http://schemas.microsoft.com/office/drawing/2014/main" id="{563D5B4F-4A53-4E9F-942F-5B200562A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04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2" name="Rectangle 972">
              <a:extLst>
                <a:ext uri="{FF2B5EF4-FFF2-40B4-BE49-F238E27FC236}">
                  <a16:creationId xmlns:a16="http://schemas.microsoft.com/office/drawing/2014/main" id="{AF64E193-DC4A-4AAC-83C5-DE2FC138A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005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3" name="Rectangle 973">
              <a:extLst>
                <a:ext uri="{FF2B5EF4-FFF2-40B4-BE49-F238E27FC236}">
                  <a16:creationId xmlns:a16="http://schemas.microsoft.com/office/drawing/2014/main" id="{ED44F702-7F0B-4F3B-B958-10F48D6B3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9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4" name="Rectangle 974">
              <a:extLst>
                <a:ext uri="{FF2B5EF4-FFF2-40B4-BE49-F238E27FC236}">
                  <a16:creationId xmlns:a16="http://schemas.microsoft.com/office/drawing/2014/main" id="{8FF99B5A-8F5C-4D0D-B230-13D2C2343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945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5" name="Rectangle 975">
              <a:extLst>
                <a:ext uri="{FF2B5EF4-FFF2-40B4-BE49-F238E27FC236}">
                  <a16:creationId xmlns:a16="http://schemas.microsoft.com/office/drawing/2014/main" id="{4C2B6E1B-6DC8-4C21-9801-1A1BB926C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92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6" name="Rectangle 976">
              <a:extLst>
                <a:ext uri="{FF2B5EF4-FFF2-40B4-BE49-F238E27FC236}">
                  <a16:creationId xmlns:a16="http://schemas.microsoft.com/office/drawing/2014/main" id="{7A6F5EC7-74DF-4EFB-B6D6-CE41276FE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885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7" name="Rectangle 977">
              <a:extLst>
                <a:ext uri="{FF2B5EF4-FFF2-40B4-BE49-F238E27FC236}">
                  <a16:creationId xmlns:a16="http://schemas.microsoft.com/office/drawing/2014/main" id="{6FF2BA6D-3D7D-4A9E-B7D5-0B26BEDC6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86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8" name="Rectangle 978">
              <a:extLst>
                <a:ext uri="{FF2B5EF4-FFF2-40B4-BE49-F238E27FC236}">
                  <a16:creationId xmlns:a16="http://schemas.microsoft.com/office/drawing/2014/main" id="{4E1D3852-3BEB-45D8-9633-14BB84760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82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39" name="Rectangle 979">
              <a:extLst>
                <a:ext uri="{FF2B5EF4-FFF2-40B4-BE49-F238E27FC236}">
                  <a16:creationId xmlns:a16="http://schemas.microsoft.com/office/drawing/2014/main" id="{27B2247A-58A3-4FE7-B016-ED060BF3C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80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0" name="Rectangle 980">
              <a:extLst>
                <a:ext uri="{FF2B5EF4-FFF2-40B4-BE49-F238E27FC236}">
                  <a16:creationId xmlns:a16="http://schemas.microsoft.com/office/drawing/2014/main" id="{0223EC80-A00F-4588-86F2-DD6EAAC40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76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1" name="Rectangle 981">
              <a:extLst>
                <a:ext uri="{FF2B5EF4-FFF2-40B4-BE49-F238E27FC236}">
                  <a16:creationId xmlns:a16="http://schemas.microsoft.com/office/drawing/2014/main" id="{8C7AD4C3-03AA-4027-BA1E-3206830DC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74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2" name="Rectangle 982">
              <a:extLst>
                <a:ext uri="{FF2B5EF4-FFF2-40B4-BE49-F238E27FC236}">
                  <a16:creationId xmlns:a16="http://schemas.microsoft.com/office/drawing/2014/main" id="{A292AAE3-FC2F-487C-B964-651D86D57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3" name="Rectangle 983">
              <a:extLst>
                <a:ext uri="{FF2B5EF4-FFF2-40B4-BE49-F238E27FC236}">
                  <a16:creationId xmlns:a16="http://schemas.microsoft.com/office/drawing/2014/main" id="{01AFEDAD-C395-4D80-B0A6-E498BD21E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4" name="Rectangle 984">
              <a:extLst>
                <a:ext uri="{FF2B5EF4-FFF2-40B4-BE49-F238E27FC236}">
                  <a16:creationId xmlns:a16="http://schemas.microsoft.com/office/drawing/2014/main" id="{526DE111-4EA7-42CA-BB46-9F83BA813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5" name="Rectangle 985">
              <a:extLst>
                <a:ext uri="{FF2B5EF4-FFF2-40B4-BE49-F238E27FC236}">
                  <a16:creationId xmlns:a16="http://schemas.microsoft.com/office/drawing/2014/main" id="{9537817E-250F-431B-8A18-6739D4648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6" name="Rectangle 986">
              <a:extLst>
                <a:ext uri="{FF2B5EF4-FFF2-40B4-BE49-F238E27FC236}">
                  <a16:creationId xmlns:a16="http://schemas.microsoft.com/office/drawing/2014/main" id="{C3880181-F631-464A-8CA1-D30984BC8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7" name="Rectangle 987">
              <a:extLst>
                <a:ext uri="{FF2B5EF4-FFF2-40B4-BE49-F238E27FC236}">
                  <a16:creationId xmlns:a16="http://schemas.microsoft.com/office/drawing/2014/main" id="{66EA1B77-84FE-41C7-A52B-6FCEFB5E9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8" name="Rectangle 988">
              <a:extLst>
                <a:ext uri="{FF2B5EF4-FFF2-40B4-BE49-F238E27FC236}">
                  <a16:creationId xmlns:a16="http://schemas.microsoft.com/office/drawing/2014/main" id="{DFD22292-2B71-439B-8708-E5A2C06EA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49" name="Rectangle 989">
              <a:extLst>
                <a:ext uri="{FF2B5EF4-FFF2-40B4-BE49-F238E27FC236}">
                  <a16:creationId xmlns:a16="http://schemas.microsoft.com/office/drawing/2014/main" id="{03662E4C-2B09-4F70-8B93-5DDF7D3D4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0" name="Rectangle 990">
              <a:extLst>
                <a:ext uri="{FF2B5EF4-FFF2-40B4-BE49-F238E27FC236}">
                  <a16:creationId xmlns:a16="http://schemas.microsoft.com/office/drawing/2014/main" id="{6D6CF416-2E9F-49AC-A300-EF6DF8C98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1" name="Rectangle 991">
              <a:extLst>
                <a:ext uri="{FF2B5EF4-FFF2-40B4-BE49-F238E27FC236}">
                  <a16:creationId xmlns:a16="http://schemas.microsoft.com/office/drawing/2014/main" id="{600268E1-1C7D-41B6-B333-07A291D12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2" name="Rectangle 992">
              <a:extLst>
                <a:ext uri="{FF2B5EF4-FFF2-40B4-BE49-F238E27FC236}">
                  <a16:creationId xmlns:a16="http://schemas.microsoft.com/office/drawing/2014/main" id="{4D102704-A807-48F5-BEC8-F6FB29A7F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3" name="Rectangle 993">
              <a:extLst>
                <a:ext uri="{FF2B5EF4-FFF2-40B4-BE49-F238E27FC236}">
                  <a16:creationId xmlns:a16="http://schemas.microsoft.com/office/drawing/2014/main" id="{CB130337-89D6-4475-8F81-F4D6D0A25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4" name="Rectangle 994">
              <a:extLst>
                <a:ext uri="{FF2B5EF4-FFF2-40B4-BE49-F238E27FC236}">
                  <a16:creationId xmlns:a16="http://schemas.microsoft.com/office/drawing/2014/main" id="{41DBC793-2863-438C-8713-40DDF65D2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5" y="732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5" name="Rectangle 995">
              <a:extLst>
                <a:ext uri="{FF2B5EF4-FFF2-40B4-BE49-F238E27FC236}">
                  <a16:creationId xmlns:a16="http://schemas.microsoft.com/office/drawing/2014/main" id="{DF57423A-AF93-4A29-97EE-2CCECA48B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6" name="Rectangle 996">
              <a:extLst>
                <a:ext uri="{FF2B5EF4-FFF2-40B4-BE49-F238E27FC236}">
                  <a16:creationId xmlns:a16="http://schemas.microsoft.com/office/drawing/2014/main" id="{2EB976D3-2961-4FFC-9E77-138E35A75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7" name="Rectangle 997">
              <a:extLst>
                <a:ext uri="{FF2B5EF4-FFF2-40B4-BE49-F238E27FC236}">
                  <a16:creationId xmlns:a16="http://schemas.microsoft.com/office/drawing/2014/main" id="{2C95791E-1921-43CC-9A9D-66395779D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8" name="Rectangle 998">
              <a:extLst>
                <a:ext uri="{FF2B5EF4-FFF2-40B4-BE49-F238E27FC236}">
                  <a16:creationId xmlns:a16="http://schemas.microsoft.com/office/drawing/2014/main" id="{50D9781E-1AD8-4683-AA92-D7AB7A5E6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59" name="Rectangle 999">
              <a:extLst>
                <a:ext uri="{FF2B5EF4-FFF2-40B4-BE49-F238E27FC236}">
                  <a16:creationId xmlns:a16="http://schemas.microsoft.com/office/drawing/2014/main" id="{F75EFC35-1859-4AA0-8296-717184E8E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0" name="Rectangle 1000">
              <a:extLst>
                <a:ext uri="{FF2B5EF4-FFF2-40B4-BE49-F238E27FC236}">
                  <a16:creationId xmlns:a16="http://schemas.microsoft.com/office/drawing/2014/main" id="{FFB62A05-C206-4BFA-9C13-42246FE8B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1" name="Rectangle 1001">
              <a:extLst>
                <a:ext uri="{FF2B5EF4-FFF2-40B4-BE49-F238E27FC236}">
                  <a16:creationId xmlns:a16="http://schemas.microsoft.com/office/drawing/2014/main" id="{B0732D78-83C5-4A52-88AC-66FF5500B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2" name="Rectangle 1002">
              <a:extLst>
                <a:ext uri="{FF2B5EF4-FFF2-40B4-BE49-F238E27FC236}">
                  <a16:creationId xmlns:a16="http://schemas.microsoft.com/office/drawing/2014/main" id="{937C0840-E4C0-44F4-9A11-B0B069909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3" name="Rectangle 1003">
              <a:extLst>
                <a:ext uri="{FF2B5EF4-FFF2-40B4-BE49-F238E27FC236}">
                  <a16:creationId xmlns:a16="http://schemas.microsoft.com/office/drawing/2014/main" id="{B046E9C6-802A-44D3-ACBA-D7EE33556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4" name="Rectangle 1004">
              <a:extLst>
                <a:ext uri="{FF2B5EF4-FFF2-40B4-BE49-F238E27FC236}">
                  <a16:creationId xmlns:a16="http://schemas.microsoft.com/office/drawing/2014/main" id="{B99211FC-1292-48C2-870A-87E250212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5" name="Rectangle 1005">
              <a:extLst>
                <a:ext uri="{FF2B5EF4-FFF2-40B4-BE49-F238E27FC236}">
                  <a16:creationId xmlns:a16="http://schemas.microsoft.com/office/drawing/2014/main" id="{07C809E6-BD66-4BFE-927A-FA97C224C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6" name="Rectangle 1006">
              <a:extLst>
                <a:ext uri="{FF2B5EF4-FFF2-40B4-BE49-F238E27FC236}">
                  <a16:creationId xmlns:a16="http://schemas.microsoft.com/office/drawing/2014/main" id="{0EC26E06-0ADE-4786-AF91-87312F6F1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7" name="Rectangle 1007">
              <a:extLst>
                <a:ext uri="{FF2B5EF4-FFF2-40B4-BE49-F238E27FC236}">
                  <a16:creationId xmlns:a16="http://schemas.microsoft.com/office/drawing/2014/main" id="{6CD1FE09-D2CE-4C4D-9BE8-4E46F25F9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8" name="Rectangle 1008">
              <a:extLst>
                <a:ext uri="{FF2B5EF4-FFF2-40B4-BE49-F238E27FC236}">
                  <a16:creationId xmlns:a16="http://schemas.microsoft.com/office/drawing/2014/main" id="{28872533-75FB-44FC-8862-3B283ECAB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69" name="Rectangle 1009">
              <a:extLst>
                <a:ext uri="{FF2B5EF4-FFF2-40B4-BE49-F238E27FC236}">
                  <a16:creationId xmlns:a16="http://schemas.microsoft.com/office/drawing/2014/main" id="{688724C4-6EE9-426F-82A2-9098A940B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0" name="Rectangle 1010">
              <a:extLst>
                <a:ext uri="{FF2B5EF4-FFF2-40B4-BE49-F238E27FC236}">
                  <a16:creationId xmlns:a16="http://schemas.microsoft.com/office/drawing/2014/main" id="{E59DEF91-E667-4BE4-8C5F-BA8B72A77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1" name="Rectangle 1011">
              <a:extLst>
                <a:ext uri="{FF2B5EF4-FFF2-40B4-BE49-F238E27FC236}">
                  <a16:creationId xmlns:a16="http://schemas.microsoft.com/office/drawing/2014/main" id="{15169C74-806D-498A-B269-69927970F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" y="732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2" name="Rectangle 1012">
              <a:extLst>
                <a:ext uri="{FF2B5EF4-FFF2-40B4-BE49-F238E27FC236}">
                  <a16:creationId xmlns:a16="http://schemas.microsoft.com/office/drawing/2014/main" id="{95033161-6DFF-4AC3-8AA3-63B7EB804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3" name="Rectangle 1013">
              <a:extLst>
                <a:ext uri="{FF2B5EF4-FFF2-40B4-BE49-F238E27FC236}">
                  <a16:creationId xmlns:a16="http://schemas.microsoft.com/office/drawing/2014/main" id="{6B570F32-9457-47E2-A7F6-B806D29AE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73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4" name="Rectangle 1014">
              <a:extLst>
                <a:ext uri="{FF2B5EF4-FFF2-40B4-BE49-F238E27FC236}">
                  <a16:creationId xmlns:a16="http://schemas.microsoft.com/office/drawing/2014/main" id="{4D174B8A-AF31-438F-A30D-26D460327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5" name="Rectangle 1015">
              <a:extLst>
                <a:ext uri="{FF2B5EF4-FFF2-40B4-BE49-F238E27FC236}">
                  <a16:creationId xmlns:a16="http://schemas.microsoft.com/office/drawing/2014/main" id="{813BA52E-FE40-4424-BA2A-C2F979106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3" y="73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6" name="Rectangle 1016">
              <a:extLst>
                <a:ext uri="{FF2B5EF4-FFF2-40B4-BE49-F238E27FC236}">
                  <a16:creationId xmlns:a16="http://schemas.microsoft.com/office/drawing/2014/main" id="{3188479E-19E6-47C6-A355-35335F726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7" name="Rectangle 1017">
              <a:extLst>
                <a:ext uri="{FF2B5EF4-FFF2-40B4-BE49-F238E27FC236}">
                  <a16:creationId xmlns:a16="http://schemas.microsoft.com/office/drawing/2014/main" id="{E221C192-715A-453F-8E07-F48E9AC04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3" y="73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8" name="Rectangle 1018">
              <a:extLst>
                <a:ext uri="{FF2B5EF4-FFF2-40B4-BE49-F238E27FC236}">
                  <a16:creationId xmlns:a16="http://schemas.microsoft.com/office/drawing/2014/main" id="{62945762-2842-4701-8309-B22DE5A01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" y="732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479" name="Rectangle 1019">
              <a:extLst>
                <a:ext uri="{FF2B5EF4-FFF2-40B4-BE49-F238E27FC236}">
                  <a16:creationId xmlns:a16="http://schemas.microsoft.com/office/drawing/2014/main" id="{E6CF901E-610A-4CD5-818E-B7799EF45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" y="732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33835" name="Group 1161">
            <a:extLst>
              <a:ext uri="{FF2B5EF4-FFF2-40B4-BE49-F238E27FC236}">
                <a16:creationId xmlns:a16="http://schemas.microsoft.com/office/drawing/2014/main" id="{EBADED7B-CC4F-4A98-B04B-95D2976EE9A6}"/>
              </a:ext>
            </a:extLst>
          </p:cNvPr>
          <p:cNvGrpSpPr>
            <a:grpSpLocks/>
          </p:cNvGrpSpPr>
          <p:nvPr/>
        </p:nvGrpSpPr>
        <p:grpSpPr bwMode="auto">
          <a:xfrm>
            <a:off x="6665913" y="3333750"/>
            <a:ext cx="1808162" cy="1531938"/>
            <a:chOff x="4199" y="2100"/>
            <a:chExt cx="1139" cy="965"/>
          </a:xfrm>
        </p:grpSpPr>
        <p:sp>
          <p:nvSpPr>
            <p:cNvPr id="34200" name="Rectangle 1021">
              <a:extLst>
                <a:ext uri="{FF2B5EF4-FFF2-40B4-BE49-F238E27FC236}">
                  <a16:creationId xmlns:a16="http://schemas.microsoft.com/office/drawing/2014/main" id="{3C6904DB-696B-4B90-8FC1-8BEB8DE42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10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1" name="Rectangle 1022">
              <a:extLst>
                <a:ext uri="{FF2B5EF4-FFF2-40B4-BE49-F238E27FC236}">
                  <a16:creationId xmlns:a16="http://schemas.microsoft.com/office/drawing/2014/main" id="{191B770F-1E9F-49BF-8DD4-E9EE9A11C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139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2" name="Rectangle 1023">
              <a:extLst>
                <a:ext uri="{FF2B5EF4-FFF2-40B4-BE49-F238E27FC236}">
                  <a16:creationId xmlns:a16="http://schemas.microsoft.com/office/drawing/2014/main" id="{E0A576F6-0484-46B1-B788-0651875DE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16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3" name="Rectangle 1024">
              <a:extLst>
                <a:ext uri="{FF2B5EF4-FFF2-40B4-BE49-F238E27FC236}">
                  <a16:creationId xmlns:a16="http://schemas.microsoft.com/office/drawing/2014/main" id="{FE3AC15E-AC1A-4F1D-B34F-1946CAC7B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199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4" name="Rectangle 1025">
              <a:extLst>
                <a:ext uri="{FF2B5EF4-FFF2-40B4-BE49-F238E27FC236}">
                  <a16:creationId xmlns:a16="http://schemas.microsoft.com/office/drawing/2014/main" id="{3FE9C8B9-2CBE-4135-818C-9E1D47CEF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22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5" name="Rectangle 1026">
              <a:extLst>
                <a:ext uri="{FF2B5EF4-FFF2-40B4-BE49-F238E27FC236}">
                  <a16:creationId xmlns:a16="http://schemas.microsoft.com/office/drawing/2014/main" id="{91CF9776-C050-42E1-A0A7-6DE4546D0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259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6" name="Rectangle 1027">
              <a:extLst>
                <a:ext uri="{FF2B5EF4-FFF2-40B4-BE49-F238E27FC236}">
                  <a16:creationId xmlns:a16="http://schemas.microsoft.com/office/drawing/2014/main" id="{83F36F93-75EC-41F3-AF18-72135B164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28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7" name="Rectangle 1028">
              <a:extLst>
                <a:ext uri="{FF2B5EF4-FFF2-40B4-BE49-F238E27FC236}">
                  <a16:creationId xmlns:a16="http://schemas.microsoft.com/office/drawing/2014/main" id="{EA8B1E18-77EA-45CE-BF55-5237E0B3A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319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8" name="Rectangle 1029">
              <a:extLst>
                <a:ext uri="{FF2B5EF4-FFF2-40B4-BE49-F238E27FC236}">
                  <a16:creationId xmlns:a16="http://schemas.microsoft.com/office/drawing/2014/main" id="{35FF7368-D373-4F7B-BA5A-660AAB0DB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34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09" name="Rectangle 1030">
              <a:extLst>
                <a:ext uri="{FF2B5EF4-FFF2-40B4-BE49-F238E27FC236}">
                  <a16:creationId xmlns:a16="http://schemas.microsoft.com/office/drawing/2014/main" id="{AF7F255B-E74F-4EDD-94C2-E43E55527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37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0" name="Rectangle 1031">
              <a:extLst>
                <a:ext uri="{FF2B5EF4-FFF2-40B4-BE49-F238E27FC236}">
                  <a16:creationId xmlns:a16="http://schemas.microsoft.com/office/drawing/2014/main" id="{8036EA21-6085-4655-B2C6-85D0F2718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40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1" name="Rectangle 1032">
              <a:extLst>
                <a:ext uri="{FF2B5EF4-FFF2-40B4-BE49-F238E27FC236}">
                  <a16:creationId xmlns:a16="http://schemas.microsoft.com/office/drawing/2014/main" id="{85E1169E-D11A-4D45-ADBB-1E8CE3278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43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2" name="Rectangle 1033">
              <a:extLst>
                <a:ext uri="{FF2B5EF4-FFF2-40B4-BE49-F238E27FC236}">
                  <a16:creationId xmlns:a16="http://schemas.microsoft.com/office/drawing/2014/main" id="{9174E6F4-C696-40E9-9F8C-072E67AC1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46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3" name="Rectangle 1034">
              <a:extLst>
                <a:ext uri="{FF2B5EF4-FFF2-40B4-BE49-F238E27FC236}">
                  <a16:creationId xmlns:a16="http://schemas.microsoft.com/office/drawing/2014/main" id="{770B2E25-331F-4C03-B0E4-76E74BF74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49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4" name="Rectangle 1035">
              <a:extLst>
                <a:ext uri="{FF2B5EF4-FFF2-40B4-BE49-F238E27FC236}">
                  <a16:creationId xmlns:a16="http://schemas.microsoft.com/office/drawing/2014/main" id="{319AC641-FC62-4345-8C2A-61F93095C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52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5" name="Rectangle 1036">
              <a:extLst>
                <a:ext uri="{FF2B5EF4-FFF2-40B4-BE49-F238E27FC236}">
                  <a16:creationId xmlns:a16="http://schemas.microsoft.com/office/drawing/2014/main" id="{0E11A7FC-9EDD-4E26-93F1-A20193801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55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6" name="Rectangle 1037">
              <a:extLst>
                <a:ext uri="{FF2B5EF4-FFF2-40B4-BE49-F238E27FC236}">
                  <a16:creationId xmlns:a16="http://schemas.microsoft.com/office/drawing/2014/main" id="{FAB95982-4597-4A4C-9BB0-F2DDE8668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58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7" name="Rectangle 1038">
              <a:extLst>
                <a:ext uri="{FF2B5EF4-FFF2-40B4-BE49-F238E27FC236}">
                  <a16:creationId xmlns:a16="http://schemas.microsoft.com/office/drawing/2014/main" id="{B4562B03-7A45-4F6C-8D95-103415135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61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8" name="Rectangle 1039">
              <a:extLst>
                <a:ext uri="{FF2B5EF4-FFF2-40B4-BE49-F238E27FC236}">
                  <a16:creationId xmlns:a16="http://schemas.microsoft.com/office/drawing/2014/main" id="{48F1B3CE-67B5-4A9D-984B-B7548CD73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64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19" name="Rectangle 1040">
              <a:extLst>
                <a:ext uri="{FF2B5EF4-FFF2-40B4-BE49-F238E27FC236}">
                  <a16:creationId xmlns:a16="http://schemas.microsoft.com/office/drawing/2014/main" id="{34C1F33C-72D7-4392-9A36-EE9E9BE1E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67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0" name="Rectangle 1041">
              <a:extLst>
                <a:ext uri="{FF2B5EF4-FFF2-40B4-BE49-F238E27FC236}">
                  <a16:creationId xmlns:a16="http://schemas.microsoft.com/office/drawing/2014/main" id="{9245CF3C-7A7A-49FE-A5D0-91CE61273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70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1" name="Rectangle 1042">
              <a:extLst>
                <a:ext uri="{FF2B5EF4-FFF2-40B4-BE49-F238E27FC236}">
                  <a16:creationId xmlns:a16="http://schemas.microsoft.com/office/drawing/2014/main" id="{333105BA-A234-4245-A5D7-F3F613454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73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2" name="Rectangle 1043">
              <a:extLst>
                <a:ext uri="{FF2B5EF4-FFF2-40B4-BE49-F238E27FC236}">
                  <a16:creationId xmlns:a16="http://schemas.microsoft.com/office/drawing/2014/main" id="{B3DCCBA3-151F-4370-80D9-97684A385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76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3" name="Rectangle 1044">
              <a:extLst>
                <a:ext uri="{FF2B5EF4-FFF2-40B4-BE49-F238E27FC236}">
                  <a16:creationId xmlns:a16="http://schemas.microsoft.com/office/drawing/2014/main" id="{ABF12385-5275-46F2-BA77-3386D8D44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79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4" name="Rectangle 1045">
              <a:extLst>
                <a:ext uri="{FF2B5EF4-FFF2-40B4-BE49-F238E27FC236}">
                  <a16:creationId xmlns:a16="http://schemas.microsoft.com/office/drawing/2014/main" id="{7A305182-6D5B-4B37-AE53-834D0E7E4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82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5" name="Rectangle 1046">
              <a:extLst>
                <a:ext uri="{FF2B5EF4-FFF2-40B4-BE49-F238E27FC236}">
                  <a16:creationId xmlns:a16="http://schemas.microsoft.com/office/drawing/2014/main" id="{13F41086-7873-47C8-BB80-8865BF4EB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85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6" name="Rectangle 1047">
              <a:extLst>
                <a:ext uri="{FF2B5EF4-FFF2-40B4-BE49-F238E27FC236}">
                  <a16:creationId xmlns:a16="http://schemas.microsoft.com/office/drawing/2014/main" id="{F0155CFB-38BB-46A0-8AEA-2DA31698C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88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7" name="Rectangle 1048">
              <a:extLst>
                <a:ext uri="{FF2B5EF4-FFF2-40B4-BE49-F238E27FC236}">
                  <a16:creationId xmlns:a16="http://schemas.microsoft.com/office/drawing/2014/main" id="{43B0DEC3-A610-478B-9691-A3D1D8583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91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8" name="Rectangle 1049">
              <a:extLst>
                <a:ext uri="{FF2B5EF4-FFF2-40B4-BE49-F238E27FC236}">
                  <a16:creationId xmlns:a16="http://schemas.microsoft.com/office/drawing/2014/main" id="{F936F439-3DD8-4961-B78D-66568C139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94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29" name="Rectangle 1050">
              <a:extLst>
                <a:ext uri="{FF2B5EF4-FFF2-40B4-BE49-F238E27FC236}">
                  <a16:creationId xmlns:a16="http://schemas.microsoft.com/office/drawing/2014/main" id="{D788637E-A951-459F-B5B8-26465A33E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297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0" name="Rectangle 1051">
              <a:extLst>
                <a:ext uri="{FF2B5EF4-FFF2-40B4-BE49-F238E27FC236}">
                  <a16:creationId xmlns:a16="http://schemas.microsoft.com/office/drawing/2014/main" id="{83016978-19A8-4500-BB52-695D367E1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3000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1" name="Rectangle 1052">
              <a:extLst>
                <a:ext uri="{FF2B5EF4-FFF2-40B4-BE49-F238E27FC236}">
                  <a16:creationId xmlns:a16="http://schemas.microsoft.com/office/drawing/2014/main" id="{21B09E16-1E4D-45C1-AF60-1FF9B18A0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3038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2" name="Rectangle 1053">
              <a:extLst>
                <a:ext uri="{FF2B5EF4-FFF2-40B4-BE49-F238E27FC236}">
                  <a16:creationId xmlns:a16="http://schemas.microsoft.com/office/drawing/2014/main" id="{DCAA50D6-A9CE-4C10-BA77-DCEDE4BBD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3060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3" name="Rectangle 1054">
              <a:extLst>
                <a:ext uri="{FF2B5EF4-FFF2-40B4-BE49-F238E27FC236}">
                  <a16:creationId xmlns:a16="http://schemas.microsoft.com/office/drawing/2014/main" id="{B5849DE6-D6FF-4DA2-91DD-5A5FF186F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4" name="Rectangle 1055">
              <a:extLst>
                <a:ext uri="{FF2B5EF4-FFF2-40B4-BE49-F238E27FC236}">
                  <a16:creationId xmlns:a16="http://schemas.microsoft.com/office/drawing/2014/main" id="{6F697694-645B-4D1D-AEDB-49FA5AA44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" y="3060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5" name="Rectangle 1056">
              <a:extLst>
                <a:ext uri="{FF2B5EF4-FFF2-40B4-BE49-F238E27FC236}">
                  <a16:creationId xmlns:a16="http://schemas.microsoft.com/office/drawing/2014/main" id="{A4D9899C-BDFF-4459-9F57-167418E5B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6" name="Rectangle 1057">
              <a:extLst>
                <a:ext uri="{FF2B5EF4-FFF2-40B4-BE49-F238E27FC236}">
                  <a16:creationId xmlns:a16="http://schemas.microsoft.com/office/drawing/2014/main" id="{C377016B-C150-4B24-82E6-ADD1E074D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7" name="Rectangle 1058">
              <a:extLst>
                <a:ext uri="{FF2B5EF4-FFF2-40B4-BE49-F238E27FC236}">
                  <a16:creationId xmlns:a16="http://schemas.microsoft.com/office/drawing/2014/main" id="{BE8FEF99-F2DF-4F10-B5A6-252F47681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8" name="Rectangle 1059">
              <a:extLst>
                <a:ext uri="{FF2B5EF4-FFF2-40B4-BE49-F238E27FC236}">
                  <a16:creationId xmlns:a16="http://schemas.microsoft.com/office/drawing/2014/main" id="{ACA877FF-A1DE-4B28-A5CB-5086E8E77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39" name="Rectangle 1060">
              <a:extLst>
                <a:ext uri="{FF2B5EF4-FFF2-40B4-BE49-F238E27FC236}">
                  <a16:creationId xmlns:a16="http://schemas.microsoft.com/office/drawing/2014/main" id="{D97B62A8-3A1F-4904-98A5-CC76FC763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0" name="Rectangle 1061">
              <a:extLst>
                <a:ext uri="{FF2B5EF4-FFF2-40B4-BE49-F238E27FC236}">
                  <a16:creationId xmlns:a16="http://schemas.microsoft.com/office/drawing/2014/main" id="{B7F074BE-B70E-438E-A8BB-512A00444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1" name="Rectangle 1062">
              <a:extLst>
                <a:ext uri="{FF2B5EF4-FFF2-40B4-BE49-F238E27FC236}">
                  <a16:creationId xmlns:a16="http://schemas.microsoft.com/office/drawing/2014/main" id="{EF8E8434-8FF0-4062-BECC-80EBD1973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2" name="Rectangle 1063">
              <a:extLst>
                <a:ext uri="{FF2B5EF4-FFF2-40B4-BE49-F238E27FC236}">
                  <a16:creationId xmlns:a16="http://schemas.microsoft.com/office/drawing/2014/main" id="{3C5E2735-21E6-4099-BA1C-99721161E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3" name="Rectangle 1064">
              <a:extLst>
                <a:ext uri="{FF2B5EF4-FFF2-40B4-BE49-F238E27FC236}">
                  <a16:creationId xmlns:a16="http://schemas.microsoft.com/office/drawing/2014/main" id="{133D9D05-7958-48CF-944F-6CDF3ADCE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4" name="Rectangle 1065">
              <a:extLst>
                <a:ext uri="{FF2B5EF4-FFF2-40B4-BE49-F238E27FC236}">
                  <a16:creationId xmlns:a16="http://schemas.microsoft.com/office/drawing/2014/main" id="{F0087944-B82A-40AA-A649-E2AE59768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5" name="Rectangle 1066">
              <a:extLst>
                <a:ext uri="{FF2B5EF4-FFF2-40B4-BE49-F238E27FC236}">
                  <a16:creationId xmlns:a16="http://schemas.microsoft.com/office/drawing/2014/main" id="{006200A3-2E91-4610-A26B-B30C7854F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6" name="Rectangle 1067">
              <a:extLst>
                <a:ext uri="{FF2B5EF4-FFF2-40B4-BE49-F238E27FC236}">
                  <a16:creationId xmlns:a16="http://schemas.microsoft.com/office/drawing/2014/main" id="{DECF2C3C-F59F-4B49-A347-B2A61201A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7" name="Rectangle 1068">
              <a:extLst>
                <a:ext uri="{FF2B5EF4-FFF2-40B4-BE49-F238E27FC236}">
                  <a16:creationId xmlns:a16="http://schemas.microsoft.com/office/drawing/2014/main" id="{31893AD1-4FCF-4859-A103-52FD39BB7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8" name="Rectangle 1069">
              <a:extLst>
                <a:ext uri="{FF2B5EF4-FFF2-40B4-BE49-F238E27FC236}">
                  <a16:creationId xmlns:a16="http://schemas.microsoft.com/office/drawing/2014/main" id="{0B2CD084-A03A-4476-A33D-8E5620639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49" name="Rectangle 1070">
              <a:extLst>
                <a:ext uri="{FF2B5EF4-FFF2-40B4-BE49-F238E27FC236}">
                  <a16:creationId xmlns:a16="http://schemas.microsoft.com/office/drawing/2014/main" id="{44ABE2F2-4178-47EA-A571-71CDAF2F2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0" name="Rectangle 1071">
              <a:extLst>
                <a:ext uri="{FF2B5EF4-FFF2-40B4-BE49-F238E27FC236}">
                  <a16:creationId xmlns:a16="http://schemas.microsoft.com/office/drawing/2014/main" id="{D28085FF-5344-40E1-9901-A41D49570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1" name="Rectangle 1072">
              <a:extLst>
                <a:ext uri="{FF2B5EF4-FFF2-40B4-BE49-F238E27FC236}">
                  <a16:creationId xmlns:a16="http://schemas.microsoft.com/office/drawing/2014/main" id="{9B4814AC-5E3F-46EB-B3F5-0FA5A36E0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7" y="306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2" name="Rectangle 1073">
              <a:extLst>
                <a:ext uri="{FF2B5EF4-FFF2-40B4-BE49-F238E27FC236}">
                  <a16:creationId xmlns:a16="http://schemas.microsoft.com/office/drawing/2014/main" id="{41C8A2F5-223F-4009-9A3F-4ECA133A7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3" name="Rectangle 1074">
              <a:extLst>
                <a:ext uri="{FF2B5EF4-FFF2-40B4-BE49-F238E27FC236}">
                  <a16:creationId xmlns:a16="http://schemas.microsoft.com/office/drawing/2014/main" id="{450097A9-3749-4672-918F-049A851E6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4" name="Rectangle 1075">
              <a:extLst>
                <a:ext uri="{FF2B5EF4-FFF2-40B4-BE49-F238E27FC236}">
                  <a16:creationId xmlns:a16="http://schemas.microsoft.com/office/drawing/2014/main" id="{38AF265A-F1B4-4604-9392-8B1B5B0BD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5" name="Rectangle 1076">
              <a:extLst>
                <a:ext uri="{FF2B5EF4-FFF2-40B4-BE49-F238E27FC236}">
                  <a16:creationId xmlns:a16="http://schemas.microsoft.com/office/drawing/2014/main" id="{3457213A-3CC4-4C4B-B5B4-5572AFB7F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6" name="Rectangle 1077">
              <a:extLst>
                <a:ext uri="{FF2B5EF4-FFF2-40B4-BE49-F238E27FC236}">
                  <a16:creationId xmlns:a16="http://schemas.microsoft.com/office/drawing/2014/main" id="{F1432E45-F0B4-43DA-88B1-8AEC17321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7" name="Rectangle 1078">
              <a:extLst>
                <a:ext uri="{FF2B5EF4-FFF2-40B4-BE49-F238E27FC236}">
                  <a16:creationId xmlns:a16="http://schemas.microsoft.com/office/drawing/2014/main" id="{5DC25B04-7B52-4757-9932-3486F4F0C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8" name="Rectangle 1079">
              <a:extLst>
                <a:ext uri="{FF2B5EF4-FFF2-40B4-BE49-F238E27FC236}">
                  <a16:creationId xmlns:a16="http://schemas.microsoft.com/office/drawing/2014/main" id="{188F8054-1790-4D14-AD5E-96DDC97D5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59" name="Rectangle 1080">
              <a:extLst>
                <a:ext uri="{FF2B5EF4-FFF2-40B4-BE49-F238E27FC236}">
                  <a16:creationId xmlns:a16="http://schemas.microsoft.com/office/drawing/2014/main" id="{06565ACA-7930-499A-90E6-FE4E074A6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0" name="Rectangle 1081">
              <a:extLst>
                <a:ext uri="{FF2B5EF4-FFF2-40B4-BE49-F238E27FC236}">
                  <a16:creationId xmlns:a16="http://schemas.microsoft.com/office/drawing/2014/main" id="{45FFC704-E723-4C02-B9DA-DD0EAA102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1" name="Rectangle 1082">
              <a:extLst>
                <a:ext uri="{FF2B5EF4-FFF2-40B4-BE49-F238E27FC236}">
                  <a16:creationId xmlns:a16="http://schemas.microsoft.com/office/drawing/2014/main" id="{4EA1EA33-4FCB-4164-A9D2-F85F9FD66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2" name="Rectangle 1083">
              <a:extLst>
                <a:ext uri="{FF2B5EF4-FFF2-40B4-BE49-F238E27FC236}">
                  <a16:creationId xmlns:a16="http://schemas.microsoft.com/office/drawing/2014/main" id="{3913427F-0461-401C-92D6-938833547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3" name="Rectangle 1084">
              <a:extLst>
                <a:ext uri="{FF2B5EF4-FFF2-40B4-BE49-F238E27FC236}">
                  <a16:creationId xmlns:a16="http://schemas.microsoft.com/office/drawing/2014/main" id="{506B00CF-84B6-4258-9551-162287D58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4" name="Rectangle 1085">
              <a:extLst>
                <a:ext uri="{FF2B5EF4-FFF2-40B4-BE49-F238E27FC236}">
                  <a16:creationId xmlns:a16="http://schemas.microsoft.com/office/drawing/2014/main" id="{F7ACC371-156A-46D9-AFD6-B43D67752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5" name="Rectangle 1086">
              <a:extLst>
                <a:ext uri="{FF2B5EF4-FFF2-40B4-BE49-F238E27FC236}">
                  <a16:creationId xmlns:a16="http://schemas.microsoft.com/office/drawing/2014/main" id="{6B33CDF5-3A32-4D3B-8886-657E21527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6" name="Rectangle 1087">
              <a:extLst>
                <a:ext uri="{FF2B5EF4-FFF2-40B4-BE49-F238E27FC236}">
                  <a16:creationId xmlns:a16="http://schemas.microsoft.com/office/drawing/2014/main" id="{7E25628B-A92D-4F96-A58C-4F798D5D1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7" name="Rectangle 1088">
              <a:extLst>
                <a:ext uri="{FF2B5EF4-FFF2-40B4-BE49-F238E27FC236}">
                  <a16:creationId xmlns:a16="http://schemas.microsoft.com/office/drawing/2014/main" id="{3B889FF8-B9CD-4748-B979-022C57295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8" name="Rectangle 1089">
              <a:extLst>
                <a:ext uri="{FF2B5EF4-FFF2-40B4-BE49-F238E27FC236}">
                  <a16:creationId xmlns:a16="http://schemas.microsoft.com/office/drawing/2014/main" id="{78A503F3-2C7D-4453-8976-447746F92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8" y="3060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69" name="Rectangle 1090">
              <a:extLst>
                <a:ext uri="{FF2B5EF4-FFF2-40B4-BE49-F238E27FC236}">
                  <a16:creationId xmlns:a16="http://schemas.microsoft.com/office/drawing/2014/main" id="{F0B22073-7E57-4026-B6EB-5C7DCB5EC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6" y="3060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0" name="Rectangle 1091">
              <a:extLst>
                <a:ext uri="{FF2B5EF4-FFF2-40B4-BE49-F238E27FC236}">
                  <a16:creationId xmlns:a16="http://schemas.microsoft.com/office/drawing/2014/main" id="{888F1B02-07BD-406C-AC25-112E93193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303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1" name="Rectangle 1092">
              <a:extLst>
                <a:ext uri="{FF2B5EF4-FFF2-40B4-BE49-F238E27FC236}">
                  <a16:creationId xmlns:a16="http://schemas.microsoft.com/office/drawing/2014/main" id="{ADD311E8-4BDE-4788-922B-E1EB204E4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301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2" name="Rectangle 1093">
              <a:extLst>
                <a:ext uri="{FF2B5EF4-FFF2-40B4-BE49-F238E27FC236}">
                  <a16:creationId xmlns:a16="http://schemas.microsoft.com/office/drawing/2014/main" id="{494AE8E6-5B66-4C36-83B9-9F474DA14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97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3" name="Rectangle 1094">
              <a:extLst>
                <a:ext uri="{FF2B5EF4-FFF2-40B4-BE49-F238E27FC236}">
                  <a16:creationId xmlns:a16="http://schemas.microsoft.com/office/drawing/2014/main" id="{333C7442-E9EA-4EF4-8D14-4FB23933E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95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4" name="Rectangle 1095">
              <a:extLst>
                <a:ext uri="{FF2B5EF4-FFF2-40B4-BE49-F238E27FC236}">
                  <a16:creationId xmlns:a16="http://schemas.microsoft.com/office/drawing/2014/main" id="{A0B7E542-72A1-4C78-A888-7E71780D8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91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5" name="Rectangle 1096">
              <a:extLst>
                <a:ext uri="{FF2B5EF4-FFF2-40B4-BE49-F238E27FC236}">
                  <a16:creationId xmlns:a16="http://schemas.microsoft.com/office/drawing/2014/main" id="{09420313-D51C-4EEE-B327-E19DA20CC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89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6" name="Rectangle 1097">
              <a:extLst>
                <a:ext uri="{FF2B5EF4-FFF2-40B4-BE49-F238E27FC236}">
                  <a16:creationId xmlns:a16="http://schemas.microsoft.com/office/drawing/2014/main" id="{BC1FD0DB-9E3B-462C-A386-1D4785312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85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7" name="Rectangle 1098">
              <a:extLst>
                <a:ext uri="{FF2B5EF4-FFF2-40B4-BE49-F238E27FC236}">
                  <a16:creationId xmlns:a16="http://schemas.microsoft.com/office/drawing/2014/main" id="{9A75E6DA-875C-4836-AD04-D475DE139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83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8" name="Rectangle 1099">
              <a:extLst>
                <a:ext uri="{FF2B5EF4-FFF2-40B4-BE49-F238E27FC236}">
                  <a16:creationId xmlns:a16="http://schemas.microsoft.com/office/drawing/2014/main" id="{9674FE71-AFC9-48F7-A7D8-F731E1F2E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79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79" name="Rectangle 1100">
              <a:extLst>
                <a:ext uri="{FF2B5EF4-FFF2-40B4-BE49-F238E27FC236}">
                  <a16:creationId xmlns:a16="http://schemas.microsoft.com/office/drawing/2014/main" id="{C2651CF8-3E70-40AD-9D78-AD1DC93C8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77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0" name="Rectangle 1101">
              <a:extLst>
                <a:ext uri="{FF2B5EF4-FFF2-40B4-BE49-F238E27FC236}">
                  <a16:creationId xmlns:a16="http://schemas.microsoft.com/office/drawing/2014/main" id="{953A9888-239C-45D3-A810-278E54213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73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1" name="Rectangle 1102">
              <a:extLst>
                <a:ext uri="{FF2B5EF4-FFF2-40B4-BE49-F238E27FC236}">
                  <a16:creationId xmlns:a16="http://schemas.microsoft.com/office/drawing/2014/main" id="{B3899959-4CD5-4881-9620-210EFC30E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71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2" name="Rectangle 1103">
              <a:extLst>
                <a:ext uri="{FF2B5EF4-FFF2-40B4-BE49-F238E27FC236}">
                  <a16:creationId xmlns:a16="http://schemas.microsoft.com/office/drawing/2014/main" id="{35AB2816-8CF4-4494-91A1-57E4B4A9C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67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3" name="Rectangle 1104">
              <a:extLst>
                <a:ext uri="{FF2B5EF4-FFF2-40B4-BE49-F238E27FC236}">
                  <a16:creationId xmlns:a16="http://schemas.microsoft.com/office/drawing/2014/main" id="{5338CAD4-4D68-4F86-9CDA-2E5DBEF88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65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4" name="Rectangle 1105">
              <a:extLst>
                <a:ext uri="{FF2B5EF4-FFF2-40B4-BE49-F238E27FC236}">
                  <a16:creationId xmlns:a16="http://schemas.microsoft.com/office/drawing/2014/main" id="{95750FEF-EF5B-424C-AE25-B7E4BABC3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61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5" name="Rectangle 1106">
              <a:extLst>
                <a:ext uri="{FF2B5EF4-FFF2-40B4-BE49-F238E27FC236}">
                  <a16:creationId xmlns:a16="http://schemas.microsoft.com/office/drawing/2014/main" id="{96A7C5FF-D870-4726-B502-3E7B776B0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59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6" name="Rectangle 1107">
              <a:extLst>
                <a:ext uri="{FF2B5EF4-FFF2-40B4-BE49-F238E27FC236}">
                  <a16:creationId xmlns:a16="http://schemas.microsoft.com/office/drawing/2014/main" id="{4B899229-5A31-4C78-BD97-0AA6138CC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55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7" name="Rectangle 1108">
              <a:extLst>
                <a:ext uri="{FF2B5EF4-FFF2-40B4-BE49-F238E27FC236}">
                  <a16:creationId xmlns:a16="http://schemas.microsoft.com/office/drawing/2014/main" id="{818B2735-69CA-4250-BBB4-8303AD58E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53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8" name="Rectangle 1109">
              <a:extLst>
                <a:ext uri="{FF2B5EF4-FFF2-40B4-BE49-F238E27FC236}">
                  <a16:creationId xmlns:a16="http://schemas.microsoft.com/office/drawing/2014/main" id="{2CC8CD76-122B-408F-942C-C84AF83EF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49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89" name="Rectangle 1110">
              <a:extLst>
                <a:ext uri="{FF2B5EF4-FFF2-40B4-BE49-F238E27FC236}">
                  <a16:creationId xmlns:a16="http://schemas.microsoft.com/office/drawing/2014/main" id="{9F0D8C4A-8A68-4198-A829-E98917F41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47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0" name="Rectangle 1111">
              <a:extLst>
                <a:ext uri="{FF2B5EF4-FFF2-40B4-BE49-F238E27FC236}">
                  <a16:creationId xmlns:a16="http://schemas.microsoft.com/office/drawing/2014/main" id="{D96B65CB-B888-4342-9256-F7F499FE0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43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1" name="Rectangle 1112">
              <a:extLst>
                <a:ext uri="{FF2B5EF4-FFF2-40B4-BE49-F238E27FC236}">
                  <a16:creationId xmlns:a16="http://schemas.microsoft.com/office/drawing/2014/main" id="{8C87A7D0-07D1-4FB0-AD88-A67497DFA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41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2" name="Rectangle 1113">
              <a:extLst>
                <a:ext uri="{FF2B5EF4-FFF2-40B4-BE49-F238E27FC236}">
                  <a16:creationId xmlns:a16="http://schemas.microsoft.com/office/drawing/2014/main" id="{062884B0-CCD0-4737-8046-85F4E2228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37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3" name="Rectangle 1114">
              <a:extLst>
                <a:ext uri="{FF2B5EF4-FFF2-40B4-BE49-F238E27FC236}">
                  <a16:creationId xmlns:a16="http://schemas.microsoft.com/office/drawing/2014/main" id="{21A57756-066E-449D-BA82-814504539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35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4" name="Rectangle 1115">
              <a:extLst>
                <a:ext uri="{FF2B5EF4-FFF2-40B4-BE49-F238E27FC236}">
                  <a16:creationId xmlns:a16="http://schemas.microsoft.com/office/drawing/2014/main" id="{68B465C8-5683-4252-B328-E8A2C8ABB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31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5" name="Rectangle 1116">
              <a:extLst>
                <a:ext uri="{FF2B5EF4-FFF2-40B4-BE49-F238E27FC236}">
                  <a16:creationId xmlns:a16="http://schemas.microsoft.com/office/drawing/2014/main" id="{40FD1F90-6FC7-476F-9E5B-7D6BBED94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29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6" name="Rectangle 1117">
              <a:extLst>
                <a:ext uri="{FF2B5EF4-FFF2-40B4-BE49-F238E27FC236}">
                  <a16:creationId xmlns:a16="http://schemas.microsoft.com/office/drawing/2014/main" id="{37C33DF7-807A-4B63-906C-F4C3D391C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25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7" name="Rectangle 1118">
              <a:extLst>
                <a:ext uri="{FF2B5EF4-FFF2-40B4-BE49-F238E27FC236}">
                  <a16:creationId xmlns:a16="http://schemas.microsoft.com/office/drawing/2014/main" id="{7CE715E7-6A3D-474E-A009-7A89268B9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23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8" name="Rectangle 1119">
              <a:extLst>
                <a:ext uri="{FF2B5EF4-FFF2-40B4-BE49-F238E27FC236}">
                  <a16:creationId xmlns:a16="http://schemas.microsoft.com/office/drawing/2014/main" id="{0C121420-2471-4A4D-BFDC-8AD6C934B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19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299" name="Rectangle 1120">
              <a:extLst>
                <a:ext uri="{FF2B5EF4-FFF2-40B4-BE49-F238E27FC236}">
                  <a16:creationId xmlns:a16="http://schemas.microsoft.com/office/drawing/2014/main" id="{17C708B4-936B-45E5-8030-EB187412E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17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0" name="Rectangle 1121">
              <a:extLst>
                <a:ext uri="{FF2B5EF4-FFF2-40B4-BE49-F238E27FC236}">
                  <a16:creationId xmlns:a16="http://schemas.microsoft.com/office/drawing/2014/main" id="{CE1CCCFC-9DBE-44F7-AE3A-791A6733A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13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1" name="Rectangle 1122">
              <a:extLst>
                <a:ext uri="{FF2B5EF4-FFF2-40B4-BE49-F238E27FC236}">
                  <a16:creationId xmlns:a16="http://schemas.microsoft.com/office/drawing/2014/main" id="{FF4763D8-9B4A-43E2-8711-37D1DF53E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" y="211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2" name="Rectangle 1123">
              <a:extLst>
                <a:ext uri="{FF2B5EF4-FFF2-40B4-BE49-F238E27FC236}">
                  <a16:creationId xmlns:a16="http://schemas.microsoft.com/office/drawing/2014/main" id="{03B9BEC4-71AA-4E93-BCF4-078B3E9EE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5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3" name="Rectangle 1124">
              <a:extLst>
                <a:ext uri="{FF2B5EF4-FFF2-40B4-BE49-F238E27FC236}">
                  <a16:creationId xmlns:a16="http://schemas.microsoft.com/office/drawing/2014/main" id="{A6354DC2-6110-432F-9216-1EF8D7F62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4" name="Rectangle 1125">
              <a:extLst>
                <a:ext uri="{FF2B5EF4-FFF2-40B4-BE49-F238E27FC236}">
                  <a16:creationId xmlns:a16="http://schemas.microsoft.com/office/drawing/2014/main" id="{0175568A-3066-4C23-89BB-0BF619BBF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5" name="Rectangle 1126">
              <a:extLst>
                <a:ext uri="{FF2B5EF4-FFF2-40B4-BE49-F238E27FC236}">
                  <a16:creationId xmlns:a16="http://schemas.microsoft.com/office/drawing/2014/main" id="{8309D210-B159-4447-9B69-8BC721ED9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6" name="Rectangle 1127">
              <a:extLst>
                <a:ext uri="{FF2B5EF4-FFF2-40B4-BE49-F238E27FC236}">
                  <a16:creationId xmlns:a16="http://schemas.microsoft.com/office/drawing/2014/main" id="{5CFB3F8F-0C19-451F-A32C-1A557A27B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5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7" name="Rectangle 1128">
              <a:extLst>
                <a:ext uri="{FF2B5EF4-FFF2-40B4-BE49-F238E27FC236}">
                  <a16:creationId xmlns:a16="http://schemas.microsoft.com/office/drawing/2014/main" id="{B3E6F247-4419-4161-906E-4882E771C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8" name="Rectangle 1129">
              <a:extLst>
                <a:ext uri="{FF2B5EF4-FFF2-40B4-BE49-F238E27FC236}">
                  <a16:creationId xmlns:a16="http://schemas.microsoft.com/office/drawing/2014/main" id="{D0227011-C18C-41C8-AB28-6D35168D6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5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09" name="Rectangle 1130">
              <a:extLst>
                <a:ext uri="{FF2B5EF4-FFF2-40B4-BE49-F238E27FC236}">
                  <a16:creationId xmlns:a16="http://schemas.microsoft.com/office/drawing/2014/main" id="{316DEB82-0138-4FDF-815C-BBDEF6EA4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0" name="Rectangle 1131">
              <a:extLst>
                <a:ext uri="{FF2B5EF4-FFF2-40B4-BE49-F238E27FC236}">
                  <a16:creationId xmlns:a16="http://schemas.microsoft.com/office/drawing/2014/main" id="{0ECB2CF0-AE61-4238-B14E-4927C4E7A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5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1" name="Rectangle 1132">
              <a:extLst>
                <a:ext uri="{FF2B5EF4-FFF2-40B4-BE49-F238E27FC236}">
                  <a16:creationId xmlns:a16="http://schemas.microsoft.com/office/drawing/2014/main" id="{08633C14-142B-4679-A58F-AE35E988C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2" name="Rectangle 1133">
              <a:extLst>
                <a:ext uri="{FF2B5EF4-FFF2-40B4-BE49-F238E27FC236}">
                  <a16:creationId xmlns:a16="http://schemas.microsoft.com/office/drawing/2014/main" id="{986E12A5-003B-4250-8900-0B30995B1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3" name="Rectangle 1134">
              <a:extLst>
                <a:ext uri="{FF2B5EF4-FFF2-40B4-BE49-F238E27FC236}">
                  <a16:creationId xmlns:a16="http://schemas.microsoft.com/office/drawing/2014/main" id="{64565ECA-CC3B-4774-B79D-280B6F37B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4" name="Rectangle 1135">
              <a:extLst>
                <a:ext uri="{FF2B5EF4-FFF2-40B4-BE49-F238E27FC236}">
                  <a16:creationId xmlns:a16="http://schemas.microsoft.com/office/drawing/2014/main" id="{FE4B90E8-0F9B-466B-A4ED-2276C66A0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5" name="Rectangle 1136">
              <a:extLst>
                <a:ext uri="{FF2B5EF4-FFF2-40B4-BE49-F238E27FC236}">
                  <a16:creationId xmlns:a16="http://schemas.microsoft.com/office/drawing/2014/main" id="{BA89767F-F2A8-4CE8-B41C-00301E13E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6" name="Rectangle 1137">
              <a:extLst>
                <a:ext uri="{FF2B5EF4-FFF2-40B4-BE49-F238E27FC236}">
                  <a16:creationId xmlns:a16="http://schemas.microsoft.com/office/drawing/2014/main" id="{72B829B2-3FD8-4960-A2E4-22322C462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7" name="Rectangle 1138">
              <a:extLst>
                <a:ext uri="{FF2B5EF4-FFF2-40B4-BE49-F238E27FC236}">
                  <a16:creationId xmlns:a16="http://schemas.microsoft.com/office/drawing/2014/main" id="{FA98FC57-2003-4E48-93F7-8A5EAEBFB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8" name="Rectangle 1139">
              <a:extLst>
                <a:ext uri="{FF2B5EF4-FFF2-40B4-BE49-F238E27FC236}">
                  <a16:creationId xmlns:a16="http://schemas.microsoft.com/office/drawing/2014/main" id="{5ABE4DCC-8398-408D-8057-9F66D7CB5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19" name="Rectangle 1140">
              <a:extLst>
                <a:ext uri="{FF2B5EF4-FFF2-40B4-BE49-F238E27FC236}">
                  <a16:creationId xmlns:a16="http://schemas.microsoft.com/office/drawing/2014/main" id="{F180B5E2-A6F1-4B5F-B681-A70B9AE64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0" name="Rectangle 1141">
              <a:extLst>
                <a:ext uri="{FF2B5EF4-FFF2-40B4-BE49-F238E27FC236}">
                  <a16:creationId xmlns:a16="http://schemas.microsoft.com/office/drawing/2014/main" id="{4B685B36-BA47-4A82-A7D9-5914F677F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1" name="Rectangle 1142">
              <a:extLst>
                <a:ext uri="{FF2B5EF4-FFF2-40B4-BE49-F238E27FC236}">
                  <a16:creationId xmlns:a16="http://schemas.microsoft.com/office/drawing/2014/main" id="{893A4F11-45C9-495B-BDB7-F81699067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2" name="Rectangle 1143">
              <a:extLst>
                <a:ext uri="{FF2B5EF4-FFF2-40B4-BE49-F238E27FC236}">
                  <a16:creationId xmlns:a16="http://schemas.microsoft.com/office/drawing/2014/main" id="{9A4D0FD7-E2B2-4A11-838A-E298A4680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3" name="Rectangle 1144">
              <a:extLst>
                <a:ext uri="{FF2B5EF4-FFF2-40B4-BE49-F238E27FC236}">
                  <a16:creationId xmlns:a16="http://schemas.microsoft.com/office/drawing/2014/main" id="{DDC37552-2496-4852-99D4-BF9DB2E80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4" name="Rectangle 1145">
              <a:extLst>
                <a:ext uri="{FF2B5EF4-FFF2-40B4-BE49-F238E27FC236}">
                  <a16:creationId xmlns:a16="http://schemas.microsoft.com/office/drawing/2014/main" id="{0A1B6667-5852-4169-900F-22800809E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5" name="Rectangle 1146">
              <a:extLst>
                <a:ext uri="{FF2B5EF4-FFF2-40B4-BE49-F238E27FC236}">
                  <a16:creationId xmlns:a16="http://schemas.microsoft.com/office/drawing/2014/main" id="{880BEFA3-ADFE-4CEF-A4CA-DF23670A3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6" name="Rectangle 1147">
              <a:extLst>
                <a:ext uri="{FF2B5EF4-FFF2-40B4-BE49-F238E27FC236}">
                  <a16:creationId xmlns:a16="http://schemas.microsoft.com/office/drawing/2014/main" id="{08972ABF-DD1A-40A4-8C99-1D4FD29BA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6" y="2100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7" name="Rectangle 1148">
              <a:extLst>
                <a:ext uri="{FF2B5EF4-FFF2-40B4-BE49-F238E27FC236}">
                  <a16:creationId xmlns:a16="http://schemas.microsoft.com/office/drawing/2014/main" id="{43E7CC2B-9069-4A59-9DA0-A6FDA2A53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8" name="Rectangle 1149">
              <a:extLst>
                <a:ext uri="{FF2B5EF4-FFF2-40B4-BE49-F238E27FC236}">
                  <a16:creationId xmlns:a16="http://schemas.microsoft.com/office/drawing/2014/main" id="{11AD9A3A-092F-40E5-BE09-D9361EE83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29" name="Rectangle 1150">
              <a:extLst>
                <a:ext uri="{FF2B5EF4-FFF2-40B4-BE49-F238E27FC236}">
                  <a16:creationId xmlns:a16="http://schemas.microsoft.com/office/drawing/2014/main" id="{B3C43F81-70ED-488E-9D72-6BB42FF6A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0" name="Rectangle 1151">
              <a:extLst>
                <a:ext uri="{FF2B5EF4-FFF2-40B4-BE49-F238E27FC236}">
                  <a16:creationId xmlns:a16="http://schemas.microsoft.com/office/drawing/2014/main" id="{DD4BC462-34A3-4B86-866F-71DA5F093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1" name="Rectangle 1152">
              <a:extLst>
                <a:ext uri="{FF2B5EF4-FFF2-40B4-BE49-F238E27FC236}">
                  <a16:creationId xmlns:a16="http://schemas.microsoft.com/office/drawing/2014/main" id="{E757444C-0206-4C39-B508-FBDA47D7E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2" name="Rectangle 1153">
              <a:extLst>
                <a:ext uri="{FF2B5EF4-FFF2-40B4-BE49-F238E27FC236}">
                  <a16:creationId xmlns:a16="http://schemas.microsoft.com/office/drawing/2014/main" id="{13C3E2BF-1776-4D72-A5A2-D4BE50952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3" name="Rectangle 1154">
              <a:extLst>
                <a:ext uri="{FF2B5EF4-FFF2-40B4-BE49-F238E27FC236}">
                  <a16:creationId xmlns:a16="http://schemas.microsoft.com/office/drawing/2014/main" id="{AE46140D-C181-4FFF-97BE-65A79B464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4" name="Rectangle 1155">
              <a:extLst>
                <a:ext uri="{FF2B5EF4-FFF2-40B4-BE49-F238E27FC236}">
                  <a16:creationId xmlns:a16="http://schemas.microsoft.com/office/drawing/2014/main" id="{866047B6-650A-42C0-AF93-6F8141031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5" name="Rectangle 1156">
              <a:extLst>
                <a:ext uri="{FF2B5EF4-FFF2-40B4-BE49-F238E27FC236}">
                  <a16:creationId xmlns:a16="http://schemas.microsoft.com/office/drawing/2014/main" id="{5490B0FA-5655-410D-A467-5A6E05DCD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6" name="Rectangle 1157">
              <a:extLst>
                <a:ext uri="{FF2B5EF4-FFF2-40B4-BE49-F238E27FC236}">
                  <a16:creationId xmlns:a16="http://schemas.microsoft.com/office/drawing/2014/main" id="{C1748EEB-941D-4579-B118-852BE40FC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7" name="Rectangle 1158">
              <a:extLst>
                <a:ext uri="{FF2B5EF4-FFF2-40B4-BE49-F238E27FC236}">
                  <a16:creationId xmlns:a16="http://schemas.microsoft.com/office/drawing/2014/main" id="{8D4DA76E-8737-40BA-B6F2-FFADF8EBE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8" name="Rectangle 1159">
              <a:extLst>
                <a:ext uri="{FF2B5EF4-FFF2-40B4-BE49-F238E27FC236}">
                  <a16:creationId xmlns:a16="http://schemas.microsoft.com/office/drawing/2014/main" id="{D583A09E-9216-43D4-BA5D-94020C986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2100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339" name="Rectangle 1160">
              <a:extLst>
                <a:ext uri="{FF2B5EF4-FFF2-40B4-BE49-F238E27FC236}">
                  <a16:creationId xmlns:a16="http://schemas.microsoft.com/office/drawing/2014/main" id="{4068041D-9395-4748-890C-4E7FC008B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100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33836" name="Group 1302">
            <a:extLst>
              <a:ext uri="{FF2B5EF4-FFF2-40B4-BE49-F238E27FC236}">
                <a16:creationId xmlns:a16="http://schemas.microsoft.com/office/drawing/2014/main" id="{BAC2A076-9880-4A87-9898-AE2A99C25390}"/>
              </a:ext>
            </a:extLst>
          </p:cNvPr>
          <p:cNvGrpSpPr>
            <a:grpSpLocks/>
          </p:cNvGrpSpPr>
          <p:nvPr/>
        </p:nvGrpSpPr>
        <p:grpSpPr bwMode="auto">
          <a:xfrm>
            <a:off x="4718050" y="1084263"/>
            <a:ext cx="1808163" cy="1531937"/>
            <a:chOff x="2972" y="683"/>
            <a:chExt cx="1139" cy="965"/>
          </a:xfrm>
        </p:grpSpPr>
        <p:sp>
          <p:nvSpPr>
            <p:cNvPr id="34060" name="Rectangle 1162">
              <a:extLst>
                <a:ext uri="{FF2B5EF4-FFF2-40B4-BE49-F238E27FC236}">
                  <a16:creationId xmlns:a16="http://schemas.microsoft.com/office/drawing/2014/main" id="{BCFC7B0D-91F9-45F6-92BA-B50E5FABC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68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1" name="Rectangle 1163">
              <a:extLst>
                <a:ext uri="{FF2B5EF4-FFF2-40B4-BE49-F238E27FC236}">
                  <a16:creationId xmlns:a16="http://schemas.microsoft.com/office/drawing/2014/main" id="{847555FB-FF65-44B4-8D0F-BCE223262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72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2" name="Rectangle 1164">
              <a:extLst>
                <a:ext uri="{FF2B5EF4-FFF2-40B4-BE49-F238E27FC236}">
                  <a16:creationId xmlns:a16="http://schemas.microsoft.com/office/drawing/2014/main" id="{366DADC2-F403-4758-B4DE-8CCF1F460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74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3" name="Rectangle 1165">
              <a:extLst>
                <a:ext uri="{FF2B5EF4-FFF2-40B4-BE49-F238E27FC236}">
                  <a16:creationId xmlns:a16="http://schemas.microsoft.com/office/drawing/2014/main" id="{B2229321-7FD6-4AC0-AC03-FC5D96F63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78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4" name="Rectangle 1166">
              <a:extLst>
                <a:ext uri="{FF2B5EF4-FFF2-40B4-BE49-F238E27FC236}">
                  <a16:creationId xmlns:a16="http://schemas.microsoft.com/office/drawing/2014/main" id="{35F35666-9D60-479F-A3FD-769BF8F2F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80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5" name="Rectangle 1167">
              <a:extLst>
                <a:ext uri="{FF2B5EF4-FFF2-40B4-BE49-F238E27FC236}">
                  <a16:creationId xmlns:a16="http://schemas.microsoft.com/office/drawing/2014/main" id="{5EB7320A-F252-44B0-8F93-C73C0A8AA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841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6" name="Rectangle 1168">
              <a:extLst>
                <a:ext uri="{FF2B5EF4-FFF2-40B4-BE49-F238E27FC236}">
                  <a16:creationId xmlns:a16="http://schemas.microsoft.com/office/drawing/2014/main" id="{5EDCED1A-FC73-4245-AC7E-183AC464E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86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7" name="Rectangle 1169">
              <a:extLst>
                <a:ext uri="{FF2B5EF4-FFF2-40B4-BE49-F238E27FC236}">
                  <a16:creationId xmlns:a16="http://schemas.microsoft.com/office/drawing/2014/main" id="{09D692E1-0511-40C4-BFDC-6B9E2253E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90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8" name="Rectangle 1170">
              <a:extLst>
                <a:ext uri="{FF2B5EF4-FFF2-40B4-BE49-F238E27FC236}">
                  <a16:creationId xmlns:a16="http://schemas.microsoft.com/office/drawing/2014/main" id="{40DB2D4A-3738-47AA-AE06-276562D2A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92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69" name="Rectangle 1171">
              <a:extLst>
                <a:ext uri="{FF2B5EF4-FFF2-40B4-BE49-F238E27FC236}">
                  <a16:creationId xmlns:a16="http://schemas.microsoft.com/office/drawing/2014/main" id="{7FCFB7E1-B727-473E-A9D1-3477C4167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96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0" name="Rectangle 1172">
              <a:extLst>
                <a:ext uri="{FF2B5EF4-FFF2-40B4-BE49-F238E27FC236}">
                  <a16:creationId xmlns:a16="http://schemas.microsoft.com/office/drawing/2014/main" id="{D6BF1ABE-FA9C-4171-8D92-E747AAE3F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98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1" name="Rectangle 1173">
              <a:extLst>
                <a:ext uri="{FF2B5EF4-FFF2-40B4-BE49-F238E27FC236}">
                  <a16:creationId xmlns:a16="http://schemas.microsoft.com/office/drawing/2014/main" id="{498B98AC-D333-4609-BA7D-7A5821FA9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02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2" name="Rectangle 1174">
              <a:extLst>
                <a:ext uri="{FF2B5EF4-FFF2-40B4-BE49-F238E27FC236}">
                  <a16:creationId xmlns:a16="http://schemas.microsoft.com/office/drawing/2014/main" id="{D0FBD5B1-92EA-4F1C-91DD-29DD865D0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04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3" name="Rectangle 1175">
              <a:extLst>
                <a:ext uri="{FF2B5EF4-FFF2-40B4-BE49-F238E27FC236}">
                  <a16:creationId xmlns:a16="http://schemas.microsoft.com/office/drawing/2014/main" id="{444BBF80-6FDB-424A-8F20-809782011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08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4" name="Rectangle 1176">
              <a:extLst>
                <a:ext uri="{FF2B5EF4-FFF2-40B4-BE49-F238E27FC236}">
                  <a16:creationId xmlns:a16="http://schemas.microsoft.com/office/drawing/2014/main" id="{97BE5704-7362-4238-8B70-11A19417C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10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5" name="Rectangle 1177">
              <a:extLst>
                <a:ext uri="{FF2B5EF4-FFF2-40B4-BE49-F238E27FC236}">
                  <a16:creationId xmlns:a16="http://schemas.microsoft.com/office/drawing/2014/main" id="{281DDA9C-981B-457D-89C9-B368C8935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14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6" name="Rectangle 1178">
              <a:extLst>
                <a:ext uri="{FF2B5EF4-FFF2-40B4-BE49-F238E27FC236}">
                  <a16:creationId xmlns:a16="http://schemas.microsoft.com/office/drawing/2014/main" id="{2EBD5A49-C768-4926-B6A2-DA293E0C2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163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7" name="Rectangle 1179">
              <a:extLst>
                <a:ext uri="{FF2B5EF4-FFF2-40B4-BE49-F238E27FC236}">
                  <a16:creationId xmlns:a16="http://schemas.microsoft.com/office/drawing/2014/main" id="{ED0703F4-B5BE-403C-9012-B0C67E5B4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20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8" name="Rectangle 1180">
              <a:extLst>
                <a:ext uri="{FF2B5EF4-FFF2-40B4-BE49-F238E27FC236}">
                  <a16:creationId xmlns:a16="http://schemas.microsoft.com/office/drawing/2014/main" id="{3902858F-C429-41C9-B5DF-74E6D8B81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22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79" name="Rectangle 1181">
              <a:extLst>
                <a:ext uri="{FF2B5EF4-FFF2-40B4-BE49-F238E27FC236}">
                  <a16:creationId xmlns:a16="http://schemas.microsoft.com/office/drawing/2014/main" id="{84501DCA-F91F-46CB-B731-9ED214D30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26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0" name="Rectangle 1182">
              <a:extLst>
                <a:ext uri="{FF2B5EF4-FFF2-40B4-BE49-F238E27FC236}">
                  <a16:creationId xmlns:a16="http://schemas.microsoft.com/office/drawing/2014/main" id="{ED8EF512-92A0-4AE2-8F8D-9FA2488A6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28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1" name="Rectangle 1183">
              <a:extLst>
                <a:ext uri="{FF2B5EF4-FFF2-40B4-BE49-F238E27FC236}">
                  <a16:creationId xmlns:a16="http://schemas.microsoft.com/office/drawing/2014/main" id="{5A4C001F-33B8-4C90-A64C-52732E142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32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2" name="Rectangle 1184">
              <a:extLst>
                <a:ext uri="{FF2B5EF4-FFF2-40B4-BE49-F238E27FC236}">
                  <a16:creationId xmlns:a16="http://schemas.microsoft.com/office/drawing/2014/main" id="{F3C32F7B-22F1-4345-93A2-356B586B1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34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3" name="Rectangle 1185">
              <a:extLst>
                <a:ext uri="{FF2B5EF4-FFF2-40B4-BE49-F238E27FC236}">
                  <a16:creationId xmlns:a16="http://schemas.microsoft.com/office/drawing/2014/main" id="{2B131AA1-DD9B-4379-964A-556C0DB86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38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4" name="Rectangle 1186">
              <a:extLst>
                <a:ext uri="{FF2B5EF4-FFF2-40B4-BE49-F238E27FC236}">
                  <a16:creationId xmlns:a16="http://schemas.microsoft.com/office/drawing/2014/main" id="{35B986D8-BB31-4595-A03D-61B8E22BD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40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5" name="Rectangle 1187">
              <a:extLst>
                <a:ext uri="{FF2B5EF4-FFF2-40B4-BE49-F238E27FC236}">
                  <a16:creationId xmlns:a16="http://schemas.microsoft.com/office/drawing/2014/main" id="{32D2031F-AD48-4C62-B3A9-A1FF7CB6F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44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6" name="Rectangle 1188">
              <a:extLst>
                <a:ext uri="{FF2B5EF4-FFF2-40B4-BE49-F238E27FC236}">
                  <a16:creationId xmlns:a16="http://schemas.microsoft.com/office/drawing/2014/main" id="{1B04C92A-C52A-4FB2-A1B7-36DF95198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46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7" name="Rectangle 1189">
              <a:extLst>
                <a:ext uri="{FF2B5EF4-FFF2-40B4-BE49-F238E27FC236}">
                  <a16:creationId xmlns:a16="http://schemas.microsoft.com/office/drawing/2014/main" id="{64E2D21A-2F2C-4F5D-8E45-4E5BF7C63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50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8" name="Rectangle 1190">
              <a:extLst>
                <a:ext uri="{FF2B5EF4-FFF2-40B4-BE49-F238E27FC236}">
                  <a16:creationId xmlns:a16="http://schemas.microsoft.com/office/drawing/2014/main" id="{DB59C826-9879-4014-99F4-A21B51D8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52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89" name="Rectangle 1191">
              <a:extLst>
                <a:ext uri="{FF2B5EF4-FFF2-40B4-BE49-F238E27FC236}">
                  <a16:creationId xmlns:a16="http://schemas.microsoft.com/office/drawing/2014/main" id="{0170FC34-A5A9-4C47-8712-D2C9200F5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56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0" name="Rectangle 1192">
              <a:extLst>
                <a:ext uri="{FF2B5EF4-FFF2-40B4-BE49-F238E27FC236}">
                  <a16:creationId xmlns:a16="http://schemas.microsoft.com/office/drawing/2014/main" id="{7380CF52-66CB-4175-8976-AD0356161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583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1" name="Rectangle 1193">
              <a:extLst>
                <a:ext uri="{FF2B5EF4-FFF2-40B4-BE49-F238E27FC236}">
                  <a16:creationId xmlns:a16="http://schemas.microsoft.com/office/drawing/2014/main" id="{95500198-4DAC-4A62-A505-A272A3E54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621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2" name="Rectangle 1194">
              <a:extLst>
                <a:ext uri="{FF2B5EF4-FFF2-40B4-BE49-F238E27FC236}">
                  <a16:creationId xmlns:a16="http://schemas.microsoft.com/office/drawing/2014/main" id="{95DBC6BB-3871-4551-BC39-B900CD321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3" name="Rectangle 1195">
              <a:extLst>
                <a:ext uri="{FF2B5EF4-FFF2-40B4-BE49-F238E27FC236}">
                  <a16:creationId xmlns:a16="http://schemas.microsoft.com/office/drawing/2014/main" id="{8D407A1A-3273-4D98-8DBB-3C5FD0824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4" name="Rectangle 1196">
              <a:extLst>
                <a:ext uri="{FF2B5EF4-FFF2-40B4-BE49-F238E27FC236}">
                  <a16:creationId xmlns:a16="http://schemas.microsoft.com/office/drawing/2014/main" id="{9BA11B66-146D-42EF-A519-CAABA3C2E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2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5" name="Rectangle 1197">
              <a:extLst>
                <a:ext uri="{FF2B5EF4-FFF2-40B4-BE49-F238E27FC236}">
                  <a16:creationId xmlns:a16="http://schemas.microsoft.com/office/drawing/2014/main" id="{1D4129FC-84A1-4A1C-9598-F41D2A293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6" name="Rectangle 1198">
              <a:extLst>
                <a:ext uri="{FF2B5EF4-FFF2-40B4-BE49-F238E27FC236}">
                  <a16:creationId xmlns:a16="http://schemas.microsoft.com/office/drawing/2014/main" id="{E523F06D-181D-4551-AB01-BF14AE7DB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7" name="Rectangle 1199">
              <a:extLst>
                <a:ext uri="{FF2B5EF4-FFF2-40B4-BE49-F238E27FC236}">
                  <a16:creationId xmlns:a16="http://schemas.microsoft.com/office/drawing/2014/main" id="{5CBC3E04-75A8-41D7-93B9-9116427D5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8" name="Rectangle 1200">
              <a:extLst>
                <a:ext uri="{FF2B5EF4-FFF2-40B4-BE49-F238E27FC236}">
                  <a16:creationId xmlns:a16="http://schemas.microsoft.com/office/drawing/2014/main" id="{8191109D-FDEF-4F55-8C81-BB7A8E948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99" name="Rectangle 1201">
              <a:extLst>
                <a:ext uri="{FF2B5EF4-FFF2-40B4-BE49-F238E27FC236}">
                  <a16:creationId xmlns:a16="http://schemas.microsoft.com/office/drawing/2014/main" id="{066BD00A-E597-4131-B4F5-BE2AABD2C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0" name="Rectangle 1202">
              <a:extLst>
                <a:ext uri="{FF2B5EF4-FFF2-40B4-BE49-F238E27FC236}">
                  <a16:creationId xmlns:a16="http://schemas.microsoft.com/office/drawing/2014/main" id="{BFB6AD32-35FE-497F-AB0D-F372D9DCB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1" name="Rectangle 1203">
              <a:extLst>
                <a:ext uri="{FF2B5EF4-FFF2-40B4-BE49-F238E27FC236}">
                  <a16:creationId xmlns:a16="http://schemas.microsoft.com/office/drawing/2014/main" id="{72B82D9B-BBD1-447A-925F-D026E4438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2" name="Rectangle 1204">
              <a:extLst>
                <a:ext uri="{FF2B5EF4-FFF2-40B4-BE49-F238E27FC236}">
                  <a16:creationId xmlns:a16="http://schemas.microsoft.com/office/drawing/2014/main" id="{CDDE1AED-32BB-47F6-A773-8D71DCB94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3" name="Rectangle 1205">
              <a:extLst>
                <a:ext uri="{FF2B5EF4-FFF2-40B4-BE49-F238E27FC236}">
                  <a16:creationId xmlns:a16="http://schemas.microsoft.com/office/drawing/2014/main" id="{586BC1C4-E810-47C5-9123-05EFA261D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4" name="Rectangle 1206">
              <a:extLst>
                <a:ext uri="{FF2B5EF4-FFF2-40B4-BE49-F238E27FC236}">
                  <a16:creationId xmlns:a16="http://schemas.microsoft.com/office/drawing/2014/main" id="{6669AF7C-21CD-4636-AC86-0CCCE394D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5" name="Rectangle 1207">
              <a:extLst>
                <a:ext uri="{FF2B5EF4-FFF2-40B4-BE49-F238E27FC236}">
                  <a16:creationId xmlns:a16="http://schemas.microsoft.com/office/drawing/2014/main" id="{8F2B478F-A7AF-4D41-A4DC-3458DDDBC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6" name="Rectangle 1208">
              <a:extLst>
                <a:ext uri="{FF2B5EF4-FFF2-40B4-BE49-F238E27FC236}">
                  <a16:creationId xmlns:a16="http://schemas.microsoft.com/office/drawing/2014/main" id="{2F509BFB-C77A-4ECF-8AAC-34C9B82BB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7" name="Rectangle 1209">
              <a:extLst>
                <a:ext uri="{FF2B5EF4-FFF2-40B4-BE49-F238E27FC236}">
                  <a16:creationId xmlns:a16="http://schemas.microsoft.com/office/drawing/2014/main" id="{26F277CF-F442-48CA-A817-EF9673E53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8" name="Rectangle 1210">
              <a:extLst>
                <a:ext uri="{FF2B5EF4-FFF2-40B4-BE49-F238E27FC236}">
                  <a16:creationId xmlns:a16="http://schemas.microsoft.com/office/drawing/2014/main" id="{471BE71C-BC76-430E-9A31-B43B95F76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09" name="Rectangle 1211">
              <a:extLst>
                <a:ext uri="{FF2B5EF4-FFF2-40B4-BE49-F238E27FC236}">
                  <a16:creationId xmlns:a16="http://schemas.microsoft.com/office/drawing/2014/main" id="{1FE6E537-A6E7-4084-B508-FF099123C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0" name="Rectangle 1212">
              <a:extLst>
                <a:ext uri="{FF2B5EF4-FFF2-40B4-BE49-F238E27FC236}">
                  <a16:creationId xmlns:a16="http://schemas.microsoft.com/office/drawing/2014/main" id="{F3A79FFF-45B1-443D-BC19-2529C69ED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" y="1642"/>
              <a:ext cx="21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1" name="Rectangle 1213">
              <a:extLst>
                <a:ext uri="{FF2B5EF4-FFF2-40B4-BE49-F238E27FC236}">
                  <a16:creationId xmlns:a16="http://schemas.microsoft.com/office/drawing/2014/main" id="{7CC6EB42-A0EF-4985-BDCC-7B1D16D45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2" name="Rectangle 1214">
              <a:extLst>
                <a:ext uri="{FF2B5EF4-FFF2-40B4-BE49-F238E27FC236}">
                  <a16:creationId xmlns:a16="http://schemas.microsoft.com/office/drawing/2014/main" id="{67FC5D63-E8C3-4C38-AA2C-B65AD4150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3" name="Rectangle 1215">
              <a:extLst>
                <a:ext uri="{FF2B5EF4-FFF2-40B4-BE49-F238E27FC236}">
                  <a16:creationId xmlns:a16="http://schemas.microsoft.com/office/drawing/2014/main" id="{63071E6C-C3ED-4958-8E08-8D5296F7E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4" name="Rectangle 1216">
              <a:extLst>
                <a:ext uri="{FF2B5EF4-FFF2-40B4-BE49-F238E27FC236}">
                  <a16:creationId xmlns:a16="http://schemas.microsoft.com/office/drawing/2014/main" id="{951B6969-751B-435D-817E-DB363CB52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5" name="Rectangle 1217">
              <a:extLst>
                <a:ext uri="{FF2B5EF4-FFF2-40B4-BE49-F238E27FC236}">
                  <a16:creationId xmlns:a16="http://schemas.microsoft.com/office/drawing/2014/main" id="{576A1954-0875-4BB2-AA8D-B68C9CA3C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6" name="Rectangle 1218">
              <a:extLst>
                <a:ext uri="{FF2B5EF4-FFF2-40B4-BE49-F238E27FC236}">
                  <a16:creationId xmlns:a16="http://schemas.microsoft.com/office/drawing/2014/main" id="{415FAC95-FEF2-44FF-8CFD-44D5C5C18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7" name="Rectangle 1219">
              <a:extLst>
                <a:ext uri="{FF2B5EF4-FFF2-40B4-BE49-F238E27FC236}">
                  <a16:creationId xmlns:a16="http://schemas.microsoft.com/office/drawing/2014/main" id="{8F31895B-7D45-4EAE-A8C0-C4EE1EF99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8" name="Rectangle 1220">
              <a:extLst>
                <a:ext uri="{FF2B5EF4-FFF2-40B4-BE49-F238E27FC236}">
                  <a16:creationId xmlns:a16="http://schemas.microsoft.com/office/drawing/2014/main" id="{9B1FBAF9-AFCF-4A90-A043-AA3D3EEB0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19" name="Rectangle 1221">
              <a:extLst>
                <a:ext uri="{FF2B5EF4-FFF2-40B4-BE49-F238E27FC236}">
                  <a16:creationId xmlns:a16="http://schemas.microsoft.com/office/drawing/2014/main" id="{8BA3D611-7991-4212-945E-D19D06813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0" name="Rectangle 1222">
              <a:extLst>
                <a:ext uri="{FF2B5EF4-FFF2-40B4-BE49-F238E27FC236}">
                  <a16:creationId xmlns:a16="http://schemas.microsoft.com/office/drawing/2014/main" id="{B3996C85-56FB-4F67-A7B9-E3486926F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1" name="Rectangle 1223">
              <a:extLst>
                <a:ext uri="{FF2B5EF4-FFF2-40B4-BE49-F238E27FC236}">
                  <a16:creationId xmlns:a16="http://schemas.microsoft.com/office/drawing/2014/main" id="{D6732EB3-6461-4393-A674-78975475F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2" name="Rectangle 1224">
              <a:extLst>
                <a:ext uri="{FF2B5EF4-FFF2-40B4-BE49-F238E27FC236}">
                  <a16:creationId xmlns:a16="http://schemas.microsoft.com/office/drawing/2014/main" id="{4687BDB9-B1CD-4423-8D53-E4B46EE8E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3" name="Rectangle 1225">
              <a:extLst>
                <a:ext uri="{FF2B5EF4-FFF2-40B4-BE49-F238E27FC236}">
                  <a16:creationId xmlns:a16="http://schemas.microsoft.com/office/drawing/2014/main" id="{F87ED2C6-B3D5-4484-A550-EF797E13A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4" name="Rectangle 1226">
              <a:extLst>
                <a:ext uri="{FF2B5EF4-FFF2-40B4-BE49-F238E27FC236}">
                  <a16:creationId xmlns:a16="http://schemas.microsoft.com/office/drawing/2014/main" id="{D737B37D-F7B0-486C-BCF2-3B96851E0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5" name="Rectangle 1227">
              <a:extLst>
                <a:ext uri="{FF2B5EF4-FFF2-40B4-BE49-F238E27FC236}">
                  <a16:creationId xmlns:a16="http://schemas.microsoft.com/office/drawing/2014/main" id="{9262FA90-EF9A-4FBE-B147-7F78A28DC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6" name="Rectangle 1228">
              <a:extLst>
                <a:ext uri="{FF2B5EF4-FFF2-40B4-BE49-F238E27FC236}">
                  <a16:creationId xmlns:a16="http://schemas.microsoft.com/office/drawing/2014/main" id="{9A025C2B-F8A8-4EAF-A8E4-4586F01C8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7" name="Rectangle 1229">
              <a:extLst>
                <a:ext uri="{FF2B5EF4-FFF2-40B4-BE49-F238E27FC236}">
                  <a16:creationId xmlns:a16="http://schemas.microsoft.com/office/drawing/2014/main" id="{5A486405-352A-40EE-8D23-52678AB58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" y="1642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8" name="Rectangle 1230">
              <a:extLst>
                <a:ext uri="{FF2B5EF4-FFF2-40B4-BE49-F238E27FC236}">
                  <a16:creationId xmlns:a16="http://schemas.microsoft.com/office/drawing/2014/main" id="{F7CA8370-B408-4D8D-BCC5-C6C381A77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" y="164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29" name="Rectangle 1231">
              <a:extLst>
                <a:ext uri="{FF2B5EF4-FFF2-40B4-BE49-F238E27FC236}">
                  <a16:creationId xmlns:a16="http://schemas.microsoft.com/office/drawing/2014/main" id="{5CDC3F08-6AE0-454B-85CC-15E6E99E3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164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0" name="Rectangle 1232">
              <a:extLst>
                <a:ext uri="{FF2B5EF4-FFF2-40B4-BE49-F238E27FC236}">
                  <a16:creationId xmlns:a16="http://schemas.microsoft.com/office/drawing/2014/main" id="{16DEF166-6E5E-4761-8A2A-0DC46B056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61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1" name="Rectangle 1233">
              <a:extLst>
                <a:ext uri="{FF2B5EF4-FFF2-40B4-BE49-F238E27FC236}">
                  <a16:creationId xmlns:a16="http://schemas.microsoft.com/office/drawing/2014/main" id="{6615FC63-E045-4C6D-99A6-6A5925125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593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2" name="Rectangle 1234">
              <a:extLst>
                <a:ext uri="{FF2B5EF4-FFF2-40B4-BE49-F238E27FC236}">
                  <a16:creationId xmlns:a16="http://schemas.microsoft.com/office/drawing/2014/main" id="{58298F56-927F-466D-A189-2D8056E85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55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3" name="Rectangle 1235">
              <a:extLst>
                <a:ext uri="{FF2B5EF4-FFF2-40B4-BE49-F238E27FC236}">
                  <a16:creationId xmlns:a16="http://schemas.microsoft.com/office/drawing/2014/main" id="{2CF372AC-CEE6-47DB-8F0E-346302ED3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533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4" name="Rectangle 1236">
              <a:extLst>
                <a:ext uri="{FF2B5EF4-FFF2-40B4-BE49-F238E27FC236}">
                  <a16:creationId xmlns:a16="http://schemas.microsoft.com/office/drawing/2014/main" id="{35CDACEC-19CE-4AA6-8334-55D682D76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49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5" name="Rectangle 1237">
              <a:extLst>
                <a:ext uri="{FF2B5EF4-FFF2-40B4-BE49-F238E27FC236}">
                  <a16:creationId xmlns:a16="http://schemas.microsoft.com/office/drawing/2014/main" id="{FCD44100-1C12-4FC2-A19F-2BBF4AE6D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473"/>
              <a:ext cx="5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6" name="Rectangle 1238">
              <a:extLst>
                <a:ext uri="{FF2B5EF4-FFF2-40B4-BE49-F238E27FC236}">
                  <a16:creationId xmlns:a16="http://schemas.microsoft.com/office/drawing/2014/main" id="{67BB7762-47D3-40F2-ADC8-26E100CCD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43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7" name="Rectangle 1239">
              <a:extLst>
                <a:ext uri="{FF2B5EF4-FFF2-40B4-BE49-F238E27FC236}">
                  <a16:creationId xmlns:a16="http://schemas.microsoft.com/office/drawing/2014/main" id="{420F7261-4083-4945-ADB9-640649007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41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8" name="Rectangle 1240">
              <a:extLst>
                <a:ext uri="{FF2B5EF4-FFF2-40B4-BE49-F238E27FC236}">
                  <a16:creationId xmlns:a16="http://schemas.microsoft.com/office/drawing/2014/main" id="{A664D3FC-77B5-43FA-ADAE-409696790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37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39" name="Rectangle 1241">
              <a:extLst>
                <a:ext uri="{FF2B5EF4-FFF2-40B4-BE49-F238E27FC236}">
                  <a16:creationId xmlns:a16="http://schemas.microsoft.com/office/drawing/2014/main" id="{57C360C1-396B-4AF6-BDD6-2CDEFDA1F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35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0" name="Rectangle 1242">
              <a:extLst>
                <a:ext uri="{FF2B5EF4-FFF2-40B4-BE49-F238E27FC236}">
                  <a16:creationId xmlns:a16="http://schemas.microsoft.com/office/drawing/2014/main" id="{F8636A36-7E90-426A-8351-47D9ADDE2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31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1" name="Rectangle 1243">
              <a:extLst>
                <a:ext uri="{FF2B5EF4-FFF2-40B4-BE49-F238E27FC236}">
                  <a16:creationId xmlns:a16="http://schemas.microsoft.com/office/drawing/2014/main" id="{2F3FD7C0-CC5E-41E8-B3DD-7873E9C35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29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2" name="Rectangle 1244">
              <a:extLst>
                <a:ext uri="{FF2B5EF4-FFF2-40B4-BE49-F238E27FC236}">
                  <a16:creationId xmlns:a16="http://schemas.microsoft.com/office/drawing/2014/main" id="{C7C2582D-55B4-414D-94D2-6CD265556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25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3" name="Rectangle 1245">
              <a:extLst>
                <a:ext uri="{FF2B5EF4-FFF2-40B4-BE49-F238E27FC236}">
                  <a16:creationId xmlns:a16="http://schemas.microsoft.com/office/drawing/2014/main" id="{C3B87504-CFBA-463C-968F-53FC7EC93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23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4" name="Rectangle 1246">
              <a:extLst>
                <a:ext uri="{FF2B5EF4-FFF2-40B4-BE49-F238E27FC236}">
                  <a16:creationId xmlns:a16="http://schemas.microsoft.com/office/drawing/2014/main" id="{1796E2BD-DA14-4F9D-8DC6-8D7CCC561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19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5" name="Rectangle 1247">
              <a:extLst>
                <a:ext uri="{FF2B5EF4-FFF2-40B4-BE49-F238E27FC236}">
                  <a16:creationId xmlns:a16="http://schemas.microsoft.com/office/drawing/2014/main" id="{E167FD7C-3928-459B-9521-0510CC09A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17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6" name="Rectangle 1248">
              <a:extLst>
                <a:ext uri="{FF2B5EF4-FFF2-40B4-BE49-F238E27FC236}">
                  <a16:creationId xmlns:a16="http://schemas.microsoft.com/office/drawing/2014/main" id="{0A270F6B-B61B-4A95-85FA-9C351F44A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13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7" name="Rectangle 1249">
              <a:extLst>
                <a:ext uri="{FF2B5EF4-FFF2-40B4-BE49-F238E27FC236}">
                  <a16:creationId xmlns:a16="http://schemas.microsoft.com/office/drawing/2014/main" id="{0169D0B0-E9E6-4BD7-84D0-7FF33BF60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11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8" name="Rectangle 1250">
              <a:extLst>
                <a:ext uri="{FF2B5EF4-FFF2-40B4-BE49-F238E27FC236}">
                  <a16:creationId xmlns:a16="http://schemas.microsoft.com/office/drawing/2014/main" id="{EFCE2097-8D9D-4600-8B01-857872E57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075"/>
              <a:ext cx="5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49" name="Rectangle 1251">
              <a:extLst>
                <a:ext uri="{FF2B5EF4-FFF2-40B4-BE49-F238E27FC236}">
                  <a16:creationId xmlns:a16="http://schemas.microsoft.com/office/drawing/2014/main" id="{E4B32848-956A-4D53-A300-85221098B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05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0" name="Rectangle 1252">
              <a:extLst>
                <a:ext uri="{FF2B5EF4-FFF2-40B4-BE49-F238E27FC236}">
                  <a16:creationId xmlns:a16="http://schemas.microsoft.com/office/drawing/2014/main" id="{BA4BC6F4-5AB2-4BC5-A820-82EDD88CA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016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1" name="Rectangle 1253">
              <a:extLst>
                <a:ext uri="{FF2B5EF4-FFF2-40B4-BE49-F238E27FC236}">
                  <a16:creationId xmlns:a16="http://schemas.microsoft.com/office/drawing/2014/main" id="{084B4242-2900-4B24-A4FE-ACF6E92E2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99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2" name="Rectangle 1254">
              <a:extLst>
                <a:ext uri="{FF2B5EF4-FFF2-40B4-BE49-F238E27FC236}">
                  <a16:creationId xmlns:a16="http://schemas.microsoft.com/office/drawing/2014/main" id="{F9C00267-00EC-4D7B-B87A-20A75CA24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956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3" name="Rectangle 1255">
              <a:extLst>
                <a:ext uri="{FF2B5EF4-FFF2-40B4-BE49-F238E27FC236}">
                  <a16:creationId xmlns:a16="http://schemas.microsoft.com/office/drawing/2014/main" id="{8A7EAEEB-CDAB-4C54-AFF0-13196BB23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93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4" name="Rectangle 1256">
              <a:extLst>
                <a:ext uri="{FF2B5EF4-FFF2-40B4-BE49-F238E27FC236}">
                  <a16:creationId xmlns:a16="http://schemas.microsoft.com/office/drawing/2014/main" id="{C94C50C5-12E4-48F1-8E8C-DF891D0CD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896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5" name="Rectangle 1257">
              <a:extLst>
                <a:ext uri="{FF2B5EF4-FFF2-40B4-BE49-F238E27FC236}">
                  <a16:creationId xmlns:a16="http://schemas.microsoft.com/office/drawing/2014/main" id="{6B21BFAE-96BC-49C8-B038-54ACFA0D4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87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6" name="Rectangle 1258">
              <a:extLst>
                <a:ext uri="{FF2B5EF4-FFF2-40B4-BE49-F238E27FC236}">
                  <a16:creationId xmlns:a16="http://schemas.microsoft.com/office/drawing/2014/main" id="{1515118D-ADD3-40E6-8C67-6820F30F4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836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7" name="Rectangle 1259">
              <a:extLst>
                <a:ext uri="{FF2B5EF4-FFF2-40B4-BE49-F238E27FC236}">
                  <a16:creationId xmlns:a16="http://schemas.microsoft.com/office/drawing/2014/main" id="{602CB6E1-E0DA-4C22-A263-7FFA8E067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81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8" name="Rectangle 1260">
              <a:extLst>
                <a:ext uri="{FF2B5EF4-FFF2-40B4-BE49-F238E27FC236}">
                  <a16:creationId xmlns:a16="http://schemas.microsoft.com/office/drawing/2014/main" id="{FB39E859-25BA-4DF2-A624-3DE2255B2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776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59" name="Rectangle 1261">
              <a:extLst>
                <a:ext uri="{FF2B5EF4-FFF2-40B4-BE49-F238E27FC236}">
                  <a16:creationId xmlns:a16="http://schemas.microsoft.com/office/drawing/2014/main" id="{CB9AFF23-7B83-4B3A-96E5-F06C99F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75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0" name="Rectangle 1262">
              <a:extLst>
                <a:ext uri="{FF2B5EF4-FFF2-40B4-BE49-F238E27FC236}">
                  <a16:creationId xmlns:a16="http://schemas.microsoft.com/office/drawing/2014/main" id="{4B73CF17-5C03-48BF-B19E-4D0F64000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716"/>
              <a:ext cx="5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1" name="Rectangle 1263">
              <a:extLst>
                <a:ext uri="{FF2B5EF4-FFF2-40B4-BE49-F238E27FC236}">
                  <a16:creationId xmlns:a16="http://schemas.microsoft.com/office/drawing/2014/main" id="{81379A58-32E6-47D4-8D27-E1DBCD0D0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694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2" name="Rectangle 1264">
              <a:extLst>
                <a:ext uri="{FF2B5EF4-FFF2-40B4-BE49-F238E27FC236}">
                  <a16:creationId xmlns:a16="http://schemas.microsoft.com/office/drawing/2014/main" id="{E2B4AF8B-6121-4147-B8AE-01C38F4C3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" y="68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3" name="Rectangle 1265">
              <a:extLst>
                <a:ext uri="{FF2B5EF4-FFF2-40B4-BE49-F238E27FC236}">
                  <a16:creationId xmlns:a16="http://schemas.microsoft.com/office/drawing/2014/main" id="{A996679D-1D51-4EC7-A9F3-09D9A3797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4" name="Rectangle 1266">
              <a:extLst>
                <a:ext uri="{FF2B5EF4-FFF2-40B4-BE49-F238E27FC236}">
                  <a16:creationId xmlns:a16="http://schemas.microsoft.com/office/drawing/2014/main" id="{4B983A60-F5C4-4036-9791-74EC336F5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9" y="68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5" name="Rectangle 1267">
              <a:extLst>
                <a:ext uri="{FF2B5EF4-FFF2-40B4-BE49-F238E27FC236}">
                  <a16:creationId xmlns:a16="http://schemas.microsoft.com/office/drawing/2014/main" id="{D5ED9378-7641-4AF9-94E4-4D566F16B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6" name="Rectangle 1268">
              <a:extLst>
                <a:ext uri="{FF2B5EF4-FFF2-40B4-BE49-F238E27FC236}">
                  <a16:creationId xmlns:a16="http://schemas.microsoft.com/office/drawing/2014/main" id="{3038AAF5-3C25-438D-BCA9-1177CF2A7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9" y="68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7" name="Rectangle 1269">
              <a:extLst>
                <a:ext uri="{FF2B5EF4-FFF2-40B4-BE49-F238E27FC236}">
                  <a16:creationId xmlns:a16="http://schemas.microsoft.com/office/drawing/2014/main" id="{2DE8072A-EDE8-4F4F-A290-A1FAD0381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8" name="Rectangle 1270">
              <a:extLst>
                <a:ext uri="{FF2B5EF4-FFF2-40B4-BE49-F238E27FC236}">
                  <a16:creationId xmlns:a16="http://schemas.microsoft.com/office/drawing/2014/main" id="{37AFAFAA-0B15-4B09-8F3D-74C6F8AC9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" y="68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69" name="Rectangle 1271">
              <a:extLst>
                <a:ext uri="{FF2B5EF4-FFF2-40B4-BE49-F238E27FC236}">
                  <a16:creationId xmlns:a16="http://schemas.microsoft.com/office/drawing/2014/main" id="{947B25C3-20C7-4A0E-86FC-FA2AD5568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0" name="Rectangle 1272">
              <a:extLst>
                <a:ext uri="{FF2B5EF4-FFF2-40B4-BE49-F238E27FC236}">
                  <a16:creationId xmlns:a16="http://schemas.microsoft.com/office/drawing/2014/main" id="{73B39944-90D2-4DCF-85E1-2AAC68104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68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1" name="Rectangle 1273">
              <a:extLst>
                <a:ext uri="{FF2B5EF4-FFF2-40B4-BE49-F238E27FC236}">
                  <a16:creationId xmlns:a16="http://schemas.microsoft.com/office/drawing/2014/main" id="{BC095B33-3C34-439F-B84E-8A62104DF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2" name="Rectangle 1274">
              <a:extLst>
                <a:ext uri="{FF2B5EF4-FFF2-40B4-BE49-F238E27FC236}">
                  <a16:creationId xmlns:a16="http://schemas.microsoft.com/office/drawing/2014/main" id="{76B30499-0228-4E43-8C1C-4FED84FD8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3" name="Rectangle 1275">
              <a:extLst>
                <a:ext uri="{FF2B5EF4-FFF2-40B4-BE49-F238E27FC236}">
                  <a16:creationId xmlns:a16="http://schemas.microsoft.com/office/drawing/2014/main" id="{5CBD5E79-CAF8-45DE-9482-ED4B71039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4" name="Rectangle 1276">
              <a:extLst>
                <a:ext uri="{FF2B5EF4-FFF2-40B4-BE49-F238E27FC236}">
                  <a16:creationId xmlns:a16="http://schemas.microsoft.com/office/drawing/2014/main" id="{82B9C632-10DC-41E7-8E09-A6A44EB69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5" name="Rectangle 1277">
              <a:extLst>
                <a:ext uri="{FF2B5EF4-FFF2-40B4-BE49-F238E27FC236}">
                  <a16:creationId xmlns:a16="http://schemas.microsoft.com/office/drawing/2014/main" id="{D3B57890-AE2E-47E8-AD78-245366061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6" name="Rectangle 1278">
              <a:extLst>
                <a:ext uri="{FF2B5EF4-FFF2-40B4-BE49-F238E27FC236}">
                  <a16:creationId xmlns:a16="http://schemas.microsoft.com/office/drawing/2014/main" id="{103A136C-1926-4286-882B-B0DFF8737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7" name="Rectangle 1279">
              <a:extLst>
                <a:ext uri="{FF2B5EF4-FFF2-40B4-BE49-F238E27FC236}">
                  <a16:creationId xmlns:a16="http://schemas.microsoft.com/office/drawing/2014/main" id="{AC83EE74-7C74-45A0-8F65-B5E53C743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8" name="Rectangle 1280">
              <a:extLst>
                <a:ext uri="{FF2B5EF4-FFF2-40B4-BE49-F238E27FC236}">
                  <a16:creationId xmlns:a16="http://schemas.microsoft.com/office/drawing/2014/main" id="{6FD7ECD6-E433-411F-8ABD-A64E835EF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79" name="Rectangle 1281">
              <a:extLst>
                <a:ext uri="{FF2B5EF4-FFF2-40B4-BE49-F238E27FC236}">
                  <a16:creationId xmlns:a16="http://schemas.microsoft.com/office/drawing/2014/main" id="{CC7FA1A4-870F-4DD6-95F8-795B1A445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0" name="Rectangle 1282">
              <a:extLst>
                <a:ext uri="{FF2B5EF4-FFF2-40B4-BE49-F238E27FC236}">
                  <a16:creationId xmlns:a16="http://schemas.microsoft.com/office/drawing/2014/main" id="{31D3D953-C687-4BE9-921A-945D694D5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1" name="Rectangle 1283">
              <a:extLst>
                <a:ext uri="{FF2B5EF4-FFF2-40B4-BE49-F238E27FC236}">
                  <a16:creationId xmlns:a16="http://schemas.microsoft.com/office/drawing/2014/main" id="{34C953F9-0087-435D-AAD5-9EA41CE03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2" name="Rectangle 1284">
              <a:extLst>
                <a:ext uri="{FF2B5EF4-FFF2-40B4-BE49-F238E27FC236}">
                  <a16:creationId xmlns:a16="http://schemas.microsoft.com/office/drawing/2014/main" id="{3CF21BB8-1079-4B52-8C86-6BD0B516A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3" name="Rectangle 1285">
              <a:extLst>
                <a:ext uri="{FF2B5EF4-FFF2-40B4-BE49-F238E27FC236}">
                  <a16:creationId xmlns:a16="http://schemas.microsoft.com/office/drawing/2014/main" id="{7EBE1969-C39F-457C-BA11-8CCF10F3A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4" name="Rectangle 1286">
              <a:extLst>
                <a:ext uri="{FF2B5EF4-FFF2-40B4-BE49-F238E27FC236}">
                  <a16:creationId xmlns:a16="http://schemas.microsoft.com/office/drawing/2014/main" id="{844E8BBF-5C13-4330-A1C6-51207AFCF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5" name="Rectangle 1287">
              <a:extLst>
                <a:ext uri="{FF2B5EF4-FFF2-40B4-BE49-F238E27FC236}">
                  <a16:creationId xmlns:a16="http://schemas.microsoft.com/office/drawing/2014/main" id="{6CF726CE-AB8A-4756-9C59-4D47D6E8E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6" name="Rectangle 1288">
              <a:extLst>
                <a:ext uri="{FF2B5EF4-FFF2-40B4-BE49-F238E27FC236}">
                  <a16:creationId xmlns:a16="http://schemas.microsoft.com/office/drawing/2014/main" id="{113862A4-F045-47A7-BEDA-61F448C40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7" name="Rectangle 1289">
              <a:extLst>
                <a:ext uri="{FF2B5EF4-FFF2-40B4-BE49-F238E27FC236}">
                  <a16:creationId xmlns:a16="http://schemas.microsoft.com/office/drawing/2014/main" id="{A802E0B5-96A5-4553-9AFF-BEA14CE38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7" y="68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8" name="Rectangle 1290">
              <a:extLst>
                <a:ext uri="{FF2B5EF4-FFF2-40B4-BE49-F238E27FC236}">
                  <a16:creationId xmlns:a16="http://schemas.microsoft.com/office/drawing/2014/main" id="{E699D4A9-519B-4B52-9C78-E15DFF08F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89" name="Rectangle 1291">
              <a:extLst>
                <a:ext uri="{FF2B5EF4-FFF2-40B4-BE49-F238E27FC236}">
                  <a16:creationId xmlns:a16="http://schemas.microsoft.com/office/drawing/2014/main" id="{8168C7D3-4465-449F-B59D-0AAD00802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" y="68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0" name="Rectangle 1292">
              <a:extLst>
                <a:ext uri="{FF2B5EF4-FFF2-40B4-BE49-F238E27FC236}">
                  <a16:creationId xmlns:a16="http://schemas.microsoft.com/office/drawing/2014/main" id="{5AA234EE-475D-4619-8C07-9FA221976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1" name="Rectangle 1293">
              <a:extLst>
                <a:ext uri="{FF2B5EF4-FFF2-40B4-BE49-F238E27FC236}">
                  <a16:creationId xmlns:a16="http://schemas.microsoft.com/office/drawing/2014/main" id="{251D163A-E9B6-4E98-884E-EBAA222FA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68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2" name="Rectangle 1294">
              <a:extLst>
                <a:ext uri="{FF2B5EF4-FFF2-40B4-BE49-F238E27FC236}">
                  <a16:creationId xmlns:a16="http://schemas.microsoft.com/office/drawing/2014/main" id="{03F7297B-4FF3-4885-8794-7A52346CC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3" name="Rectangle 1295">
              <a:extLst>
                <a:ext uri="{FF2B5EF4-FFF2-40B4-BE49-F238E27FC236}">
                  <a16:creationId xmlns:a16="http://schemas.microsoft.com/office/drawing/2014/main" id="{E80FB9E8-5B7B-4FC8-B9E1-15D96A8A1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68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4" name="Rectangle 1296">
              <a:extLst>
                <a:ext uri="{FF2B5EF4-FFF2-40B4-BE49-F238E27FC236}">
                  <a16:creationId xmlns:a16="http://schemas.microsoft.com/office/drawing/2014/main" id="{EBEF7597-B56A-4FE6-A5DC-29CF2E370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5" name="Rectangle 1297">
              <a:extLst>
                <a:ext uri="{FF2B5EF4-FFF2-40B4-BE49-F238E27FC236}">
                  <a16:creationId xmlns:a16="http://schemas.microsoft.com/office/drawing/2014/main" id="{1D806660-F6AE-4F33-9F0D-DADD66201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" y="68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6" name="Rectangle 1298">
              <a:extLst>
                <a:ext uri="{FF2B5EF4-FFF2-40B4-BE49-F238E27FC236}">
                  <a16:creationId xmlns:a16="http://schemas.microsoft.com/office/drawing/2014/main" id="{6F5D3981-92D1-4A69-A8DE-9BAF01186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7" name="Rectangle 1299">
              <a:extLst>
                <a:ext uri="{FF2B5EF4-FFF2-40B4-BE49-F238E27FC236}">
                  <a16:creationId xmlns:a16="http://schemas.microsoft.com/office/drawing/2014/main" id="{D6C100A6-5C14-43D2-A71F-6ED15277D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7" y="68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8" name="Rectangle 1300">
              <a:extLst>
                <a:ext uri="{FF2B5EF4-FFF2-40B4-BE49-F238E27FC236}">
                  <a16:creationId xmlns:a16="http://schemas.microsoft.com/office/drawing/2014/main" id="{F05F0278-142E-478A-B4B5-13773ED2B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9" y="68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199" name="Rectangle 1301">
              <a:extLst>
                <a:ext uri="{FF2B5EF4-FFF2-40B4-BE49-F238E27FC236}">
                  <a16:creationId xmlns:a16="http://schemas.microsoft.com/office/drawing/2014/main" id="{D487165E-1F34-4070-A1B5-FD4C2FDAD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7" y="68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33837" name="Group 1443">
            <a:extLst>
              <a:ext uri="{FF2B5EF4-FFF2-40B4-BE49-F238E27FC236}">
                <a16:creationId xmlns:a16="http://schemas.microsoft.com/office/drawing/2014/main" id="{E77CF76B-112D-44A1-AEB3-1102C3520FF3}"/>
              </a:ext>
            </a:extLst>
          </p:cNvPr>
          <p:cNvGrpSpPr>
            <a:grpSpLocks/>
          </p:cNvGrpSpPr>
          <p:nvPr/>
        </p:nvGrpSpPr>
        <p:grpSpPr bwMode="auto">
          <a:xfrm>
            <a:off x="5608638" y="4910138"/>
            <a:ext cx="1809750" cy="1531937"/>
            <a:chOff x="3533" y="3093"/>
            <a:chExt cx="1140" cy="965"/>
          </a:xfrm>
        </p:grpSpPr>
        <p:sp>
          <p:nvSpPr>
            <p:cNvPr id="33920" name="Rectangle 1303">
              <a:extLst>
                <a:ext uri="{FF2B5EF4-FFF2-40B4-BE49-F238E27FC236}">
                  <a16:creationId xmlns:a16="http://schemas.microsoft.com/office/drawing/2014/main" id="{2294F19C-BE9C-49B7-9E88-A4CD44C0B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093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1" name="Rectangle 1304">
              <a:extLst>
                <a:ext uri="{FF2B5EF4-FFF2-40B4-BE49-F238E27FC236}">
                  <a16:creationId xmlns:a16="http://schemas.microsoft.com/office/drawing/2014/main" id="{32E67147-F3D0-4573-A112-47BDBD91C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13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2" name="Rectangle 1305">
              <a:extLst>
                <a:ext uri="{FF2B5EF4-FFF2-40B4-BE49-F238E27FC236}">
                  <a16:creationId xmlns:a16="http://schemas.microsoft.com/office/drawing/2014/main" id="{C2E29236-4059-47C6-94B5-392582355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153"/>
              <a:ext cx="6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3" name="Rectangle 1306">
              <a:extLst>
                <a:ext uri="{FF2B5EF4-FFF2-40B4-BE49-F238E27FC236}">
                  <a16:creationId xmlns:a16="http://schemas.microsoft.com/office/drawing/2014/main" id="{81112424-471C-4838-B911-7AE263F8F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19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4" name="Rectangle 1307">
              <a:extLst>
                <a:ext uri="{FF2B5EF4-FFF2-40B4-BE49-F238E27FC236}">
                  <a16:creationId xmlns:a16="http://schemas.microsoft.com/office/drawing/2014/main" id="{6E980F79-440C-4E7D-A27E-65544976E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213"/>
              <a:ext cx="6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5" name="Rectangle 1308">
              <a:extLst>
                <a:ext uri="{FF2B5EF4-FFF2-40B4-BE49-F238E27FC236}">
                  <a16:creationId xmlns:a16="http://schemas.microsoft.com/office/drawing/2014/main" id="{F67EB105-3CC9-4214-9E36-F07DD03B4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25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6" name="Rectangle 1309">
              <a:extLst>
                <a:ext uri="{FF2B5EF4-FFF2-40B4-BE49-F238E27FC236}">
                  <a16:creationId xmlns:a16="http://schemas.microsoft.com/office/drawing/2014/main" id="{8FA07E28-BA6A-4F18-AC50-44C6BEA98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273"/>
              <a:ext cx="6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7" name="Rectangle 1310">
              <a:extLst>
                <a:ext uri="{FF2B5EF4-FFF2-40B4-BE49-F238E27FC236}">
                  <a16:creationId xmlns:a16="http://schemas.microsoft.com/office/drawing/2014/main" id="{9DD7AF53-8D62-4265-9579-83DD0DBB8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31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8" name="Rectangle 1311">
              <a:extLst>
                <a:ext uri="{FF2B5EF4-FFF2-40B4-BE49-F238E27FC236}">
                  <a16:creationId xmlns:a16="http://schemas.microsoft.com/office/drawing/2014/main" id="{053E0480-B3F7-4D4D-814B-C9BE3F896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333"/>
              <a:ext cx="6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29" name="Rectangle 1312">
              <a:extLst>
                <a:ext uri="{FF2B5EF4-FFF2-40B4-BE49-F238E27FC236}">
                  <a16:creationId xmlns:a16="http://schemas.microsoft.com/office/drawing/2014/main" id="{F5CD8F65-E5A7-4A5A-8A56-FE0656B5D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37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0" name="Rectangle 1313">
              <a:extLst>
                <a:ext uri="{FF2B5EF4-FFF2-40B4-BE49-F238E27FC236}">
                  <a16:creationId xmlns:a16="http://schemas.microsoft.com/office/drawing/2014/main" id="{8D5ADCCE-148B-4597-98B8-BD1A4FAEA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393"/>
              <a:ext cx="6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1" name="Rectangle 1314">
              <a:extLst>
                <a:ext uri="{FF2B5EF4-FFF2-40B4-BE49-F238E27FC236}">
                  <a16:creationId xmlns:a16="http://schemas.microsoft.com/office/drawing/2014/main" id="{B7E02B6D-AA61-496E-9923-9CEE4B18F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43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2" name="Rectangle 1315">
              <a:extLst>
                <a:ext uri="{FF2B5EF4-FFF2-40B4-BE49-F238E27FC236}">
                  <a16:creationId xmlns:a16="http://schemas.microsoft.com/office/drawing/2014/main" id="{4060D2E1-1D3D-445A-B6A0-0D99CED0A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453"/>
              <a:ext cx="6" cy="21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3" name="Rectangle 1316">
              <a:extLst>
                <a:ext uri="{FF2B5EF4-FFF2-40B4-BE49-F238E27FC236}">
                  <a16:creationId xmlns:a16="http://schemas.microsoft.com/office/drawing/2014/main" id="{0661296B-7F00-4E65-AC2A-1C1D4988C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49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4" name="Rectangle 1317">
              <a:extLst>
                <a:ext uri="{FF2B5EF4-FFF2-40B4-BE49-F238E27FC236}">
                  <a16:creationId xmlns:a16="http://schemas.microsoft.com/office/drawing/2014/main" id="{37F0111B-FB77-4B03-8066-4B67F7960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51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5" name="Rectangle 1318">
              <a:extLst>
                <a:ext uri="{FF2B5EF4-FFF2-40B4-BE49-F238E27FC236}">
                  <a16:creationId xmlns:a16="http://schemas.microsoft.com/office/drawing/2014/main" id="{9A8B6887-43E1-4EDD-A244-225B9EC03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55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6" name="Rectangle 1319">
              <a:extLst>
                <a:ext uri="{FF2B5EF4-FFF2-40B4-BE49-F238E27FC236}">
                  <a16:creationId xmlns:a16="http://schemas.microsoft.com/office/drawing/2014/main" id="{56AA850C-57ED-47E3-A55C-1956C510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57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7" name="Rectangle 1320">
              <a:extLst>
                <a:ext uri="{FF2B5EF4-FFF2-40B4-BE49-F238E27FC236}">
                  <a16:creationId xmlns:a16="http://schemas.microsoft.com/office/drawing/2014/main" id="{8A1CCF20-65F9-45DF-87CD-AE60A8FCB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61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8" name="Rectangle 1321">
              <a:extLst>
                <a:ext uri="{FF2B5EF4-FFF2-40B4-BE49-F238E27FC236}">
                  <a16:creationId xmlns:a16="http://schemas.microsoft.com/office/drawing/2014/main" id="{D4A6E71A-81FE-4C77-89F5-BE66C1CF3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63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39" name="Rectangle 1322">
              <a:extLst>
                <a:ext uri="{FF2B5EF4-FFF2-40B4-BE49-F238E27FC236}">
                  <a16:creationId xmlns:a16="http://schemas.microsoft.com/office/drawing/2014/main" id="{88CEDDE7-7758-4CDD-9FC4-CCDF6FFD7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67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0" name="Rectangle 1323">
              <a:extLst>
                <a:ext uri="{FF2B5EF4-FFF2-40B4-BE49-F238E27FC236}">
                  <a16:creationId xmlns:a16="http://schemas.microsoft.com/office/drawing/2014/main" id="{27E7A328-7D6B-4CAC-A86A-C319355D8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69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1" name="Rectangle 1324">
              <a:extLst>
                <a:ext uri="{FF2B5EF4-FFF2-40B4-BE49-F238E27FC236}">
                  <a16:creationId xmlns:a16="http://schemas.microsoft.com/office/drawing/2014/main" id="{A650F77B-D188-401B-B3D1-586073920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73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2" name="Rectangle 1325">
              <a:extLst>
                <a:ext uri="{FF2B5EF4-FFF2-40B4-BE49-F238E27FC236}">
                  <a16:creationId xmlns:a16="http://schemas.microsoft.com/office/drawing/2014/main" id="{CF4FFA45-DAF8-44DA-AAF5-3FC05DFA6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75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3" name="Rectangle 1326">
              <a:extLst>
                <a:ext uri="{FF2B5EF4-FFF2-40B4-BE49-F238E27FC236}">
                  <a16:creationId xmlns:a16="http://schemas.microsoft.com/office/drawing/2014/main" id="{CB48102B-D74B-4777-B16E-F4428528E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79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4" name="Rectangle 1327">
              <a:extLst>
                <a:ext uri="{FF2B5EF4-FFF2-40B4-BE49-F238E27FC236}">
                  <a16:creationId xmlns:a16="http://schemas.microsoft.com/office/drawing/2014/main" id="{F7CFA0B7-2B5F-44F3-B7E8-88464C559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81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5" name="Rectangle 1328">
              <a:extLst>
                <a:ext uri="{FF2B5EF4-FFF2-40B4-BE49-F238E27FC236}">
                  <a16:creationId xmlns:a16="http://schemas.microsoft.com/office/drawing/2014/main" id="{B339A0FD-A3C0-4CA3-B444-FB78BE1CF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851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6" name="Rectangle 1329">
              <a:extLst>
                <a:ext uri="{FF2B5EF4-FFF2-40B4-BE49-F238E27FC236}">
                  <a16:creationId xmlns:a16="http://schemas.microsoft.com/office/drawing/2014/main" id="{B650AEE9-17CE-44A6-9A1B-B5301C353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87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7" name="Rectangle 1330">
              <a:extLst>
                <a:ext uri="{FF2B5EF4-FFF2-40B4-BE49-F238E27FC236}">
                  <a16:creationId xmlns:a16="http://schemas.microsoft.com/office/drawing/2014/main" id="{667FDD2F-3DD7-448A-A8C1-B2E10713E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910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8" name="Rectangle 1331">
              <a:extLst>
                <a:ext uri="{FF2B5EF4-FFF2-40B4-BE49-F238E27FC236}">
                  <a16:creationId xmlns:a16="http://schemas.microsoft.com/office/drawing/2014/main" id="{7CFB99A7-9AA1-4D35-9BC4-8A3E67D1D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93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49" name="Rectangle 1332">
              <a:extLst>
                <a:ext uri="{FF2B5EF4-FFF2-40B4-BE49-F238E27FC236}">
                  <a16:creationId xmlns:a16="http://schemas.microsoft.com/office/drawing/2014/main" id="{B7FCF3BA-D182-46A3-B494-2D7909AA2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970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0" name="Rectangle 1333">
              <a:extLst>
                <a:ext uri="{FF2B5EF4-FFF2-40B4-BE49-F238E27FC236}">
                  <a16:creationId xmlns:a16="http://schemas.microsoft.com/office/drawing/2014/main" id="{FBC5180D-D4F8-4402-986E-663E3915D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3992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1" name="Rectangle 1334">
              <a:extLst>
                <a:ext uri="{FF2B5EF4-FFF2-40B4-BE49-F238E27FC236}">
                  <a16:creationId xmlns:a16="http://schemas.microsoft.com/office/drawing/2014/main" id="{ABB5867F-3DA2-41B7-846F-7B150295C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4030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2" name="Rectangle 1335">
              <a:extLst>
                <a:ext uri="{FF2B5EF4-FFF2-40B4-BE49-F238E27FC236}">
                  <a16:creationId xmlns:a16="http://schemas.microsoft.com/office/drawing/2014/main" id="{70E17C12-9E8C-4251-98B6-6872471B3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3" name="Rectangle 1336">
              <a:extLst>
                <a:ext uri="{FF2B5EF4-FFF2-40B4-BE49-F238E27FC236}">
                  <a16:creationId xmlns:a16="http://schemas.microsoft.com/office/drawing/2014/main" id="{430C17E3-630E-41CE-9C89-BBFAB80DE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4" name="Rectangle 1337">
              <a:extLst>
                <a:ext uri="{FF2B5EF4-FFF2-40B4-BE49-F238E27FC236}">
                  <a16:creationId xmlns:a16="http://schemas.microsoft.com/office/drawing/2014/main" id="{F4580BD7-AD08-429D-A053-D28C7809A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5" name="Rectangle 1338">
              <a:extLst>
                <a:ext uri="{FF2B5EF4-FFF2-40B4-BE49-F238E27FC236}">
                  <a16:creationId xmlns:a16="http://schemas.microsoft.com/office/drawing/2014/main" id="{BC861FEA-6D6C-43B4-91AB-996AC9689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6" name="Rectangle 1339">
              <a:extLst>
                <a:ext uri="{FF2B5EF4-FFF2-40B4-BE49-F238E27FC236}">
                  <a16:creationId xmlns:a16="http://schemas.microsoft.com/office/drawing/2014/main" id="{8EBE79FD-80C9-4F95-9D47-D91A88A05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7" name="Rectangle 1340">
              <a:extLst>
                <a:ext uri="{FF2B5EF4-FFF2-40B4-BE49-F238E27FC236}">
                  <a16:creationId xmlns:a16="http://schemas.microsoft.com/office/drawing/2014/main" id="{08298EFB-9A1E-453E-8174-D6E01112A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8" name="Rectangle 1341">
              <a:extLst>
                <a:ext uri="{FF2B5EF4-FFF2-40B4-BE49-F238E27FC236}">
                  <a16:creationId xmlns:a16="http://schemas.microsoft.com/office/drawing/2014/main" id="{760F6297-CDC0-4BF8-A22D-AB8801D8F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59" name="Rectangle 1342">
              <a:extLst>
                <a:ext uri="{FF2B5EF4-FFF2-40B4-BE49-F238E27FC236}">
                  <a16:creationId xmlns:a16="http://schemas.microsoft.com/office/drawing/2014/main" id="{3F0EB6B6-282E-4DF1-BA9B-3BB2CD136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0" name="Rectangle 1343">
              <a:extLst>
                <a:ext uri="{FF2B5EF4-FFF2-40B4-BE49-F238E27FC236}">
                  <a16:creationId xmlns:a16="http://schemas.microsoft.com/office/drawing/2014/main" id="{4D567CE7-873D-4016-88D0-F11233B56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1" name="Rectangle 1344">
              <a:extLst>
                <a:ext uri="{FF2B5EF4-FFF2-40B4-BE49-F238E27FC236}">
                  <a16:creationId xmlns:a16="http://schemas.microsoft.com/office/drawing/2014/main" id="{6980B47C-A937-4694-84E8-ACB2F8CBD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2" name="Rectangle 1345">
              <a:extLst>
                <a:ext uri="{FF2B5EF4-FFF2-40B4-BE49-F238E27FC236}">
                  <a16:creationId xmlns:a16="http://schemas.microsoft.com/office/drawing/2014/main" id="{545AAB46-C502-4089-AE8F-692FFCDE5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3" name="Rectangle 1346">
              <a:extLst>
                <a:ext uri="{FF2B5EF4-FFF2-40B4-BE49-F238E27FC236}">
                  <a16:creationId xmlns:a16="http://schemas.microsoft.com/office/drawing/2014/main" id="{A9E1E8C6-B68C-41E2-8835-BBE85AC7C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4" name="Rectangle 1347">
              <a:extLst>
                <a:ext uri="{FF2B5EF4-FFF2-40B4-BE49-F238E27FC236}">
                  <a16:creationId xmlns:a16="http://schemas.microsoft.com/office/drawing/2014/main" id="{CFC45843-8E6E-4321-B0F9-37122AD55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5" name="Rectangle 1348">
              <a:extLst>
                <a:ext uri="{FF2B5EF4-FFF2-40B4-BE49-F238E27FC236}">
                  <a16:creationId xmlns:a16="http://schemas.microsoft.com/office/drawing/2014/main" id="{D5BB835D-B90B-4BB4-A2F5-A56E5BEEB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6" name="Rectangle 1349">
              <a:extLst>
                <a:ext uri="{FF2B5EF4-FFF2-40B4-BE49-F238E27FC236}">
                  <a16:creationId xmlns:a16="http://schemas.microsoft.com/office/drawing/2014/main" id="{7353A4F7-95CF-425C-8781-BB4061830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7" name="Rectangle 1350">
              <a:extLst>
                <a:ext uri="{FF2B5EF4-FFF2-40B4-BE49-F238E27FC236}">
                  <a16:creationId xmlns:a16="http://schemas.microsoft.com/office/drawing/2014/main" id="{806EC048-F5D0-4839-B5FB-F42A1872A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8" name="Rectangle 1351">
              <a:extLst>
                <a:ext uri="{FF2B5EF4-FFF2-40B4-BE49-F238E27FC236}">
                  <a16:creationId xmlns:a16="http://schemas.microsoft.com/office/drawing/2014/main" id="{AD1D1A43-40E9-4C4D-81F9-2C69EBB02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69" name="Rectangle 1352">
              <a:extLst>
                <a:ext uri="{FF2B5EF4-FFF2-40B4-BE49-F238E27FC236}">
                  <a16:creationId xmlns:a16="http://schemas.microsoft.com/office/drawing/2014/main" id="{96CDDC3B-EE2F-452E-84A3-C6D3E366B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0" name="Rectangle 1353">
              <a:extLst>
                <a:ext uri="{FF2B5EF4-FFF2-40B4-BE49-F238E27FC236}">
                  <a16:creationId xmlns:a16="http://schemas.microsoft.com/office/drawing/2014/main" id="{B19D0A61-89F3-430B-A9CA-C55E2EA5F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1" name="Rectangle 1354">
              <a:extLst>
                <a:ext uri="{FF2B5EF4-FFF2-40B4-BE49-F238E27FC236}">
                  <a16:creationId xmlns:a16="http://schemas.microsoft.com/office/drawing/2014/main" id="{AD0A0D89-C98F-4C85-A4FA-83CE259BF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2" name="Rectangle 1355">
              <a:extLst>
                <a:ext uri="{FF2B5EF4-FFF2-40B4-BE49-F238E27FC236}">
                  <a16:creationId xmlns:a16="http://schemas.microsoft.com/office/drawing/2014/main" id="{33E44279-C58C-4AF2-93B1-E6E472D34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3" name="Rectangle 1356">
              <a:extLst>
                <a:ext uri="{FF2B5EF4-FFF2-40B4-BE49-F238E27FC236}">
                  <a16:creationId xmlns:a16="http://schemas.microsoft.com/office/drawing/2014/main" id="{F92601F1-41B8-4164-A849-DD94F9634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4" name="Rectangle 1357">
              <a:extLst>
                <a:ext uri="{FF2B5EF4-FFF2-40B4-BE49-F238E27FC236}">
                  <a16:creationId xmlns:a16="http://schemas.microsoft.com/office/drawing/2014/main" id="{EEE80F5F-CA46-499D-8D81-9138E02B3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5" name="Rectangle 1358">
              <a:extLst>
                <a:ext uri="{FF2B5EF4-FFF2-40B4-BE49-F238E27FC236}">
                  <a16:creationId xmlns:a16="http://schemas.microsoft.com/office/drawing/2014/main" id="{C63F9780-6074-4167-AC27-D8E08742F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6" name="Rectangle 1359">
              <a:extLst>
                <a:ext uri="{FF2B5EF4-FFF2-40B4-BE49-F238E27FC236}">
                  <a16:creationId xmlns:a16="http://schemas.microsoft.com/office/drawing/2014/main" id="{788DB5F7-335F-4844-B290-826521A96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7" name="Rectangle 1360">
              <a:extLst>
                <a:ext uri="{FF2B5EF4-FFF2-40B4-BE49-F238E27FC236}">
                  <a16:creationId xmlns:a16="http://schemas.microsoft.com/office/drawing/2014/main" id="{5737A38C-19DA-4B24-BEAC-ED999C726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8" name="Rectangle 1361">
              <a:extLst>
                <a:ext uri="{FF2B5EF4-FFF2-40B4-BE49-F238E27FC236}">
                  <a16:creationId xmlns:a16="http://schemas.microsoft.com/office/drawing/2014/main" id="{8E945CFC-74E9-45A5-8CAA-1AA16C934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79" name="Rectangle 1362">
              <a:extLst>
                <a:ext uri="{FF2B5EF4-FFF2-40B4-BE49-F238E27FC236}">
                  <a16:creationId xmlns:a16="http://schemas.microsoft.com/office/drawing/2014/main" id="{90A8C953-F069-4072-BF10-6EE1BA945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0" name="Rectangle 1363">
              <a:extLst>
                <a:ext uri="{FF2B5EF4-FFF2-40B4-BE49-F238E27FC236}">
                  <a16:creationId xmlns:a16="http://schemas.microsoft.com/office/drawing/2014/main" id="{2B2029E3-A762-4E7A-B778-66D058F35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1" name="Rectangle 1364">
              <a:extLst>
                <a:ext uri="{FF2B5EF4-FFF2-40B4-BE49-F238E27FC236}">
                  <a16:creationId xmlns:a16="http://schemas.microsoft.com/office/drawing/2014/main" id="{6E1FD554-BF77-42F7-9A1D-8605BAC9A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2" name="Rectangle 1365">
              <a:extLst>
                <a:ext uri="{FF2B5EF4-FFF2-40B4-BE49-F238E27FC236}">
                  <a16:creationId xmlns:a16="http://schemas.microsoft.com/office/drawing/2014/main" id="{DDAAE118-23B8-4AC6-9FC1-DDD2B1BE2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3" name="Rectangle 1366">
              <a:extLst>
                <a:ext uri="{FF2B5EF4-FFF2-40B4-BE49-F238E27FC236}">
                  <a16:creationId xmlns:a16="http://schemas.microsoft.com/office/drawing/2014/main" id="{9345EDD8-0E54-436C-BB96-9A2B7B884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4" name="Rectangle 1367">
              <a:extLst>
                <a:ext uri="{FF2B5EF4-FFF2-40B4-BE49-F238E27FC236}">
                  <a16:creationId xmlns:a16="http://schemas.microsoft.com/office/drawing/2014/main" id="{8724DCB5-3D5E-4F6E-89FD-56A884921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5" name="Rectangle 1368">
              <a:extLst>
                <a:ext uri="{FF2B5EF4-FFF2-40B4-BE49-F238E27FC236}">
                  <a16:creationId xmlns:a16="http://schemas.microsoft.com/office/drawing/2014/main" id="{67CC9E85-76C8-420B-B91C-DC0311E6F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6" name="Rectangle 1369">
              <a:extLst>
                <a:ext uri="{FF2B5EF4-FFF2-40B4-BE49-F238E27FC236}">
                  <a16:creationId xmlns:a16="http://schemas.microsoft.com/office/drawing/2014/main" id="{27C86E52-191A-4D4A-BFE4-78DE27F70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7" name="Rectangle 1370">
              <a:extLst>
                <a:ext uri="{FF2B5EF4-FFF2-40B4-BE49-F238E27FC236}">
                  <a16:creationId xmlns:a16="http://schemas.microsoft.com/office/drawing/2014/main" id="{B8078C69-A503-49C9-AC63-CD4386B8D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8" name="Rectangle 1371">
              <a:extLst>
                <a:ext uri="{FF2B5EF4-FFF2-40B4-BE49-F238E27FC236}">
                  <a16:creationId xmlns:a16="http://schemas.microsoft.com/office/drawing/2014/main" id="{9839B21A-3D87-409A-B798-6F376E18F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4052"/>
              <a:ext cx="22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89" name="Rectangle 1372">
              <a:extLst>
                <a:ext uri="{FF2B5EF4-FFF2-40B4-BE49-F238E27FC236}">
                  <a16:creationId xmlns:a16="http://schemas.microsoft.com/office/drawing/2014/main" id="{51F1FE81-8429-45C8-929C-1CAF11FA9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" y="4052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0" name="Rectangle 1373">
              <a:extLst>
                <a:ext uri="{FF2B5EF4-FFF2-40B4-BE49-F238E27FC236}">
                  <a16:creationId xmlns:a16="http://schemas.microsoft.com/office/drawing/2014/main" id="{550264CD-C0BE-44BF-B391-771BE6578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402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1" name="Rectangle 1374">
              <a:extLst>
                <a:ext uri="{FF2B5EF4-FFF2-40B4-BE49-F238E27FC236}">
                  <a16:creationId xmlns:a16="http://schemas.microsoft.com/office/drawing/2014/main" id="{237CAAC5-70F8-421D-B7E4-752526DBF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400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2" name="Rectangle 1375">
              <a:extLst>
                <a:ext uri="{FF2B5EF4-FFF2-40B4-BE49-F238E27FC236}">
                  <a16:creationId xmlns:a16="http://schemas.microsoft.com/office/drawing/2014/main" id="{1504823B-5303-4FDA-8876-637E2DAF7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96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3" name="Rectangle 1376">
              <a:extLst>
                <a:ext uri="{FF2B5EF4-FFF2-40B4-BE49-F238E27FC236}">
                  <a16:creationId xmlns:a16="http://schemas.microsoft.com/office/drawing/2014/main" id="{229ACD6B-C9B5-47BB-9DBB-D30FA3E2E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94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4" name="Rectangle 1377">
              <a:extLst>
                <a:ext uri="{FF2B5EF4-FFF2-40B4-BE49-F238E27FC236}">
                  <a16:creationId xmlns:a16="http://schemas.microsoft.com/office/drawing/2014/main" id="{6DF63A93-95D3-4FB4-9B8B-B1F5586DE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90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5" name="Rectangle 1378">
              <a:extLst>
                <a:ext uri="{FF2B5EF4-FFF2-40B4-BE49-F238E27FC236}">
                  <a16:creationId xmlns:a16="http://schemas.microsoft.com/office/drawing/2014/main" id="{5A99C99E-72E8-4DEA-9FB5-ED75BD035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88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6" name="Rectangle 1379">
              <a:extLst>
                <a:ext uri="{FF2B5EF4-FFF2-40B4-BE49-F238E27FC236}">
                  <a16:creationId xmlns:a16="http://schemas.microsoft.com/office/drawing/2014/main" id="{0641750C-27C2-4721-8957-91ADDB996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84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7" name="Rectangle 1380">
              <a:extLst>
                <a:ext uri="{FF2B5EF4-FFF2-40B4-BE49-F238E27FC236}">
                  <a16:creationId xmlns:a16="http://schemas.microsoft.com/office/drawing/2014/main" id="{ADCEE248-90E7-4368-9951-481784FFF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82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8" name="Rectangle 1381">
              <a:extLst>
                <a:ext uri="{FF2B5EF4-FFF2-40B4-BE49-F238E27FC236}">
                  <a16:creationId xmlns:a16="http://schemas.microsoft.com/office/drawing/2014/main" id="{56471E3D-C7C7-43A8-A55D-4E465F8CF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78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999" name="Rectangle 1382">
              <a:extLst>
                <a:ext uri="{FF2B5EF4-FFF2-40B4-BE49-F238E27FC236}">
                  <a16:creationId xmlns:a16="http://schemas.microsoft.com/office/drawing/2014/main" id="{DEA530B3-8E85-4FF9-BDD2-AAD6B7E84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76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0" name="Rectangle 1383">
              <a:extLst>
                <a:ext uri="{FF2B5EF4-FFF2-40B4-BE49-F238E27FC236}">
                  <a16:creationId xmlns:a16="http://schemas.microsoft.com/office/drawing/2014/main" id="{D5E7527B-A71D-4FDF-B405-F4F8728BF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72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1" name="Rectangle 1384">
              <a:extLst>
                <a:ext uri="{FF2B5EF4-FFF2-40B4-BE49-F238E27FC236}">
                  <a16:creationId xmlns:a16="http://schemas.microsoft.com/office/drawing/2014/main" id="{2094B14C-E8A3-4BDE-8B7E-86168CC1C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70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2" name="Rectangle 1385">
              <a:extLst>
                <a:ext uri="{FF2B5EF4-FFF2-40B4-BE49-F238E27FC236}">
                  <a16:creationId xmlns:a16="http://schemas.microsoft.com/office/drawing/2014/main" id="{E13D3578-187A-4EAF-A006-237365DD6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66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3" name="Rectangle 1386">
              <a:extLst>
                <a:ext uri="{FF2B5EF4-FFF2-40B4-BE49-F238E27FC236}">
                  <a16:creationId xmlns:a16="http://schemas.microsoft.com/office/drawing/2014/main" id="{2E9AAADE-D5CC-4F8D-80E8-23837B8C0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64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4" name="Rectangle 1387">
              <a:extLst>
                <a:ext uri="{FF2B5EF4-FFF2-40B4-BE49-F238E27FC236}">
                  <a16:creationId xmlns:a16="http://schemas.microsoft.com/office/drawing/2014/main" id="{B77CE875-ABBF-462C-B272-8755772CB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60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5" name="Rectangle 1388">
              <a:extLst>
                <a:ext uri="{FF2B5EF4-FFF2-40B4-BE49-F238E27FC236}">
                  <a16:creationId xmlns:a16="http://schemas.microsoft.com/office/drawing/2014/main" id="{F02AC5F7-333B-417E-AD23-DFD1388D9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58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6" name="Rectangle 1389">
              <a:extLst>
                <a:ext uri="{FF2B5EF4-FFF2-40B4-BE49-F238E27FC236}">
                  <a16:creationId xmlns:a16="http://schemas.microsoft.com/office/drawing/2014/main" id="{FD1830E7-7493-4B43-9E03-C3E3DAB59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54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7" name="Rectangle 1390">
              <a:extLst>
                <a:ext uri="{FF2B5EF4-FFF2-40B4-BE49-F238E27FC236}">
                  <a16:creationId xmlns:a16="http://schemas.microsoft.com/office/drawing/2014/main" id="{11994F28-98E5-47CB-8D76-8E3B27969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52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8" name="Rectangle 1391">
              <a:extLst>
                <a:ext uri="{FF2B5EF4-FFF2-40B4-BE49-F238E27FC236}">
                  <a16:creationId xmlns:a16="http://schemas.microsoft.com/office/drawing/2014/main" id="{3CA78006-B3B2-46F8-A7C8-CE15BB243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48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09" name="Rectangle 1392">
              <a:extLst>
                <a:ext uri="{FF2B5EF4-FFF2-40B4-BE49-F238E27FC236}">
                  <a16:creationId xmlns:a16="http://schemas.microsoft.com/office/drawing/2014/main" id="{EA7A04F8-BECA-4B40-896D-B0BF420C1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46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0" name="Rectangle 1393">
              <a:extLst>
                <a:ext uri="{FF2B5EF4-FFF2-40B4-BE49-F238E27FC236}">
                  <a16:creationId xmlns:a16="http://schemas.microsoft.com/office/drawing/2014/main" id="{14C7DED7-5E16-49CE-B65B-3BBAED39E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42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1" name="Rectangle 1394">
              <a:extLst>
                <a:ext uri="{FF2B5EF4-FFF2-40B4-BE49-F238E27FC236}">
                  <a16:creationId xmlns:a16="http://schemas.microsoft.com/office/drawing/2014/main" id="{D2BCBCA4-F7B9-4D8A-8663-55E3F2F60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40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2" name="Rectangle 1395">
              <a:extLst>
                <a:ext uri="{FF2B5EF4-FFF2-40B4-BE49-F238E27FC236}">
                  <a16:creationId xmlns:a16="http://schemas.microsoft.com/office/drawing/2014/main" id="{1FF2DD18-1DE5-4764-A3CB-F233C78D3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36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3" name="Rectangle 1396">
              <a:extLst>
                <a:ext uri="{FF2B5EF4-FFF2-40B4-BE49-F238E27FC236}">
                  <a16:creationId xmlns:a16="http://schemas.microsoft.com/office/drawing/2014/main" id="{54EA919F-BC15-4896-B33F-C845D557B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343"/>
              <a:ext cx="6" cy="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4" name="Rectangle 1397">
              <a:extLst>
                <a:ext uri="{FF2B5EF4-FFF2-40B4-BE49-F238E27FC236}">
                  <a16:creationId xmlns:a16="http://schemas.microsoft.com/office/drawing/2014/main" id="{D18D29FB-AF9A-4407-BE62-398AD58CF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30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5" name="Rectangle 1398">
              <a:extLst>
                <a:ext uri="{FF2B5EF4-FFF2-40B4-BE49-F238E27FC236}">
                  <a16:creationId xmlns:a16="http://schemas.microsoft.com/office/drawing/2014/main" id="{2273549C-B49D-45A5-9193-FEF29C9B8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284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6" name="Rectangle 1399">
              <a:extLst>
                <a:ext uri="{FF2B5EF4-FFF2-40B4-BE49-F238E27FC236}">
                  <a16:creationId xmlns:a16="http://schemas.microsoft.com/office/drawing/2014/main" id="{8B751314-11A5-41AE-B23D-EC53667E5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24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7" name="Rectangle 1400">
              <a:extLst>
                <a:ext uri="{FF2B5EF4-FFF2-40B4-BE49-F238E27FC236}">
                  <a16:creationId xmlns:a16="http://schemas.microsoft.com/office/drawing/2014/main" id="{8431EDC7-ED9D-4E10-99E0-EC0BF7F90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224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8" name="Rectangle 1401">
              <a:extLst>
                <a:ext uri="{FF2B5EF4-FFF2-40B4-BE49-F238E27FC236}">
                  <a16:creationId xmlns:a16="http://schemas.microsoft.com/office/drawing/2014/main" id="{5E3B0BA7-F1CB-419C-8D66-BF7FADF2C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18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19" name="Rectangle 1402">
              <a:extLst>
                <a:ext uri="{FF2B5EF4-FFF2-40B4-BE49-F238E27FC236}">
                  <a16:creationId xmlns:a16="http://schemas.microsoft.com/office/drawing/2014/main" id="{76E72D3C-7747-4B3F-A583-C5D56E0AF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164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0" name="Rectangle 1403">
              <a:extLst>
                <a:ext uri="{FF2B5EF4-FFF2-40B4-BE49-F238E27FC236}">
                  <a16:creationId xmlns:a16="http://schemas.microsoft.com/office/drawing/2014/main" id="{12386B4A-074E-4206-A551-1BED93A64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125"/>
              <a:ext cx="6" cy="2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1" name="Rectangle 1404">
              <a:extLst>
                <a:ext uri="{FF2B5EF4-FFF2-40B4-BE49-F238E27FC236}">
                  <a16:creationId xmlns:a16="http://schemas.microsoft.com/office/drawing/2014/main" id="{A7184EB9-1196-431A-ADCE-357EBC01F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3104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2" name="Rectangle 1405">
              <a:extLst>
                <a:ext uri="{FF2B5EF4-FFF2-40B4-BE49-F238E27FC236}">
                  <a16:creationId xmlns:a16="http://schemas.microsoft.com/office/drawing/2014/main" id="{B4C33A4D-CC7D-407A-B294-1FB48D832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3" name="Rectangle 1406">
              <a:extLst>
                <a:ext uri="{FF2B5EF4-FFF2-40B4-BE49-F238E27FC236}">
                  <a16:creationId xmlns:a16="http://schemas.microsoft.com/office/drawing/2014/main" id="{4873E134-DAF3-4057-9142-0B00071CB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8" y="309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4" name="Rectangle 1407">
              <a:extLst>
                <a:ext uri="{FF2B5EF4-FFF2-40B4-BE49-F238E27FC236}">
                  <a16:creationId xmlns:a16="http://schemas.microsoft.com/office/drawing/2014/main" id="{C8883B94-A7D7-4511-BB89-D38922E8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5" name="Rectangle 1408">
              <a:extLst>
                <a:ext uri="{FF2B5EF4-FFF2-40B4-BE49-F238E27FC236}">
                  <a16:creationId xmlns:a16="http://schemas.microsoft.com/office/drawing/2014/main" id="{852D46E6-DECE-44C6-A7D3-FC1DB1CD2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" y="309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6" name="Rectangle 1409">
              <a:extLst>
                <a:ext uri="{FF2B5EF4-FFF2-40B4-BE49-F238E27FC236}">
                  <a16:creationId xmlns:a16="http://schemas.microsoft.com/office/drawing/2014/main" id="{2818C3FE-90CD-4D07-857C-DA5B99125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7" name="Rectangle 1410">
              <a:extLst>
                <a:ext uri="{FF2B5EF4-FFF2-40B4-BE49-F238E27FC236}">
                  <a16:creationId xmlns:a16="http://schemas.microsoft.com/office/drawing/2014/main" id="{89762E19-9BDF-4E2D-BE3B-45636130D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" y="309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8" name="Rectangle 1411">
              <a:extLst>
                <a:ext uri="{FF2B5EF4-FFF2-40B4-BE49-F238E27FC236}">
                  <a16:creationId xmlns:a16="http://schemas.microsoft.com/office/drawing/2014/main" id="{C85DAA36-5107-4588-94EA-361294878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29" name="Rectangle 1412">
              <a:extLst>
                <a:ext uri="{FF2B5EF4-FFF2-40B4-BE49-F238E27FC236}">
                  <a16:creationId xmlns:a16="http://schemas.microsoft.com/office/drawing/2014/main" id="{AAFB34AA-2866-4E9F-9DEB-1169C87A7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309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0" name="Rectangle 1413">
              <a:extLst>
                <a:ext uri="{FF2B5EF4-FFF2-40B4-BE49-F238E27FC236}">
                  <a16:creationId xmlns:a16="http://schemas.microsoft.com/office/drawing/2014/main" id="{7DA452EA-B560-4961-A486-AE59E10CF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1" name="Rectangle 1414">
              <a:extLst>
                <a:ext uri="{FF2B5EF4-FFF2-40B4-BE49-F238E27FC236}">
                  <a16:creationId xmlns:a16="http://schemas.microsoft.com/office/drawing/2014/main" id="{C2580C88-9039-4774-A269-05CFBF193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8" y="309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2" name="Rectangle 1415">
              <a:extLst>
                <a:ext uri="{FF2B5EF4-FFF2-40B4-BE49-F238E27FC236}">
                  <a16:creationId xmlns:a16="http://schemas.microsoft.com/office/drawing/2014/main" id="{9FD51472-607D-4D74-89F3-C2CB7C152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3" name="Rectangle 1416">
              <a:extLst>
                <a:ext uri="{FF2B5EF4-FFF2-40B4-BE49-F238E27FC236}">
                  <a16:creationId xmlns:a16="http://schemas.microsoft.com/office/drawing/2014/main" id="{7112DA9D-5801-4716-AE4A-94FD372DB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" y="3093"/>
              <a:ext cx="6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4" name="Rectangle 1417">
              <a:extLst>
                <a:ext uri="{FF2B5EF4-FFF2-40B4-BE49-F238E27FC236}">
                  <a16:creationId xmlns:a16="http://schemas.microsoft.com/office/drawing/2014/main" id="{93EF8047-24A9-4228-A5F4-AA336BCAB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5" name="Rectangle 1418">
              <a:extLst>
                <a:ext uri="{FF2B5EF4-FFF2-40B4-BE49-F238E27FC236}">
                  <a16:creationId xmlns:a16="http://schemas.microsoft.com/office/drawing/2014/main" id="{2B015052-2F65-4F86-BF0A-4C845F3EE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6" name="Rectangle 1419">
              <a:extLst>
                <a:ext uri="{FF2B5EF4-FFF2-40B4-BE49-F238E27FC236}">
                  <a16:creationId xmlns:a16="http://schemas.microsoft.com/office/drawing/2014/main" id="{2626FAFC-4C3C-4440-9FE9-1F2484527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7" name="Rectangle 1420">
              <a:extLst>
                <a:ext uri="{FF2B5EF4-FFF2-40B4-BE49-F238E27FC236}">
                  <a16:creationId xmlns:a16="http://schemas.microsoft.com/office/drawing/2014/main" id="{5ADD0D76-B0C4-4C70-876D-40F3618A4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8" name="Rectangle 1421">
              <a:extLst>
                <a:ext uri="{FF2B5EF4-FFF2-40B4-BE49-F238E27FC236}">
                  <a16:creationId xmlns:a16="http://schemas.microsoft.com/office/drawing/2014/main" id="{EDDDAC91-8ABA-49FC-8F99-F85589CE6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39" name="Rectangle 1422">
              <a:extLst>
                <a:ext uri="{FF2B5EF4-FFF2-40B4-BE49-F238E27FC236}">
                  <a16:creationId xmlns:a16="http://schemas.microsoft.com/office/drawing/2014/main" id="{7F055791-51E3-44D1-8B00-25FA58A32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0" name="Rectangle 1423">
              <a:extLst>
                <a:ext uri="{FF2B5EF4-FFF2-40B4-BE49-F238E27FC236}">
                  <a16:creationId xmlns:a16="http://schemas.microsoft.com/office/drawing/2014/main" id="{A0950BA2-9D3C-4D46-83AA-F80603801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1" name="Rectangle 1424">
              <a:extLst>
                <a:ext uri="{FF2B5EF4-FFF2-40B4-BE49-F238E27FC236}">
                  <a16:creationId xmlns:a16="http://schemas.microsoft.com/office/drawing/2014/main" id="{D66B2EC8-525B-4BA4-B409-440499448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2" name="Rectangle 1425">
              <a:extLst>
                <a:ext uri="{FF2B5EF4-FFF2-40B4-BE49-F238E27FC236}">
                  <a16:creationId xmlns:a16="http://schemas.microsoft.com/office/drawing/2014/main" id="{5C4FA98B-3135-44EF-9274-7A7BB3377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3" name="Rectangle 1426">
              <a:extLst>
                <a:ext uri="{FF2B5EF4-FFF2-40B4-BE49-F238E27FC236}">
                  <a16:creationId xmlns:a16="http://schemas.microsoft.com/office/drawing/2014/main" id="{7CA53CA5-D64F-4060-B650-F8D522D60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4" name="Rectangle 1427">
              <a:extLst>
                <a:ext uri="{FF2B5EF4-FFF2-40B4-BE49-F238E27FC236}">
                  <a16:creationId xmlns:a16="http://schemas.microsoft.com/office/drawing/2014/main" id="{94F77BBA-99BE-4469-8F6A-217D36BBB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5" name="Rectangle 1428">
              <a:extLst>
                <a:ext uri="{FF2B5EF4-FFF2-40B4-BE49-F238E27FC236}">
                  <a16:creationId xmlns:a16="http://schemas.microsoft.com/office/drawing/2014/main" id="{E1CC4EC8-9C54-4B0E-AD2C-1EA15C5E1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6" name="Rectangle 1429">
              <a:extLst>
                <a:ext uri="{FF2B5EF4-FFF2-40B4-BE49-F238E27FC236}">
                  <a16:creationId xmlns:a16="http://schemas.microsoft.com/office/drawing/2014/main" id="{73119D19-1B71-4949-A5AF-9C95D6AC4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7" name="Rectangle 1430">
              <a:extLst>
                <a:ext uri="{FF2B5EF4-FFF2-40B4-BE49-F238E27FC236}">
                  <a16:creationId xmlns:a16="http://schemas.microsoft.com/office/drawing/2014/main" id="{285B3A8B-A335-4F62-9463-166B10D42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8" name="Rectangle 1431">
              <a:extLst>
                <a:ext uri="{FF2B5EF4-FFF2-40B4-BE49-F238E27FC236}">
                  <a16:creationId xmlns:a16="http://schemas.microsoft.com/office/drawing/2014/main" id="{359C1EDA-7FF0-4303-96D4-DD74B6164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93"/>
              <a:ext cx="22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49" name="Rectangle 1432">
              <a:extLst>
                <a:ext uri="{FF2B5EF4-FFF2-40B4-BE49-F238E27FC236}">
                  <a16:creationId xmlns:a16="http://schemas.microsoft.com/office/drawing/2014/main" id="{BBA0D099-69CE-4773-BC47-7B504945D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0" name="Rectangle 1433">
              <a:extLst>
                <a:ext uri="{FF2B5EF4-FFF2-40B4-BE49-F238E27FC236}">
                  <a16:creationId xmlns:a16="http://schemas.microsoft.com/office/drawing/2014/main" id="{79BCBE75-D2C7-416E-AA77-6DDB9CBB7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309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1" name="Rectangle 1434">
              <a:extLst>
                <a:ext uri="{FF2B5EF4-FFF2-40B4-BE49-F238E27FC236}">
                  <a16:creationId xmlns:a16="http://schemas.microsoft.com/office/drawing/2014/main" id="{7655992E-0CBA-4816-9608-C6B74249D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2" name="Rectangle 1435">
              <a:extLst>
                <a:ext uri="{FF2B5EF4-FFF2-40B4-BE49-F238E27FC236}">
                  <a16:creationId xmlns:a16="http://schemas.microsoft.com/office/drawing/2014/main" id="{38CE0A6C-A8F4-4F79-837C-B043010B3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1" y="309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3" name="Rectangle 1436">
              <a:extLst>
                <a:ext uri="{FF2B5EF4-FFF2-40B4-BE49-F238E27FC236}">
                  <a16:creationId xmlns:a16="http://schemas.microsoft.com/office/drawing/2014/main" id="{FC4498BD-FB6B-4955-A842-B78B5FF64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4" name="Rectangle 1437">
              <a:extLst>
                <a:ext uri="{FF2B5EF4-FFF2-40B4-BE49-F238E27FC236}">
                  <a16:creationId xmlns:a16="http://schemas.microsoft.com/office/drawing/2014/main" id="{8A93BE78-B1D2-4D84-B5CC-E0C410AE3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09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5" name="Rectangle 1438">
              <a:extLst>
                <a:ext uri="{FF2B5EF4-FFF2-40B4-BE49-F238E27FC236}">
                  <a16:creationId xmlns:a16="http://schemas.microsoft.com/office/drawing/2014/main" id="{ECE4D798-3196-4F63-AC0A-D13460EE7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6" name="Rectangle 1439">
              <a:extLst>
                <a:ext uri="{FF2B5EF4-FFF2-40B4-BE49-F238E27FC236}">
                  <a16:creationId xmlns:a16="http://schemas.microsoft.com/office/drawing/2014/main" id="{1C0F5092-CC7D-42A9-BAED-75B2A59DF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1" y="309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7" name="Rectangle 1440">
              <a:extLst>
                <a:ext uri="{FF2B5EF4-FFF2-40B4-BE49-F238E27FC236}">
                  <a16:creationId xmlns:a16="http://schemas.microsoft.com/office/drawing/2014/main" id="{E66F0D3E-6F34-48BB-BAC6-09002FE3C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8" name="Rectangle 1441">
              <a:extLst>
                <a:ext uri="{FF2B5EF4-FFF2-40B4-BE49-F238E27FC236}">
                  <a16:creationId xmlns:a16="http://schemas.microsoft.com/office/drawing/2014/main" id="{6FEE24EA-E5A1-4ADB-9E98-DA578EE33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1" y="3093"/>
              <a:ext cx="21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4059" name="Rectangle 1442">
              <a:extLst>
                <a:ext uri="{FF2B5EF4-FFF2-40B4-BE49-F238E27FC236}">
                  <a16:creationId xmlns:a16="http://schemas.microsoft.com/office/drawing/2014/main" id="{60D06107-4FE1-46AA-8E89-A8FE7A354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" y="3093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33838" name="Group 1512">
            <a:extLst>
              <a:ext uri="{FF2B5EF4-FFF2-40B4-BE49-F238E27FC236}">
                <a16:creationId xmlns:a16="http://schemas.microsoft.com/office/drawing/2014/main" id="{C4F955A3-2F37-41A2-870E-4C07B684C29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5467350"/>
            <a:ext cx="495300" cy="746125"/>
            <a:chOff x="3792" y="3444"/>
            <a:chExt cx="312" cy="470"/>
          </a:xfrm>
        </p:grpSpPr>
        <p:sp>
          <p:nvSpPr>
            <p:cNvPr id="33852" name="Rectangle 1444">
              <a:extLst>
                <a:ext uri="{FF2B5EF4-FFF2-40B4-BE49-F238E27FC236}">
                  <a16:creationId xmlns:a16="http://schemas.microsoft.com/office/drawing/2014/main" id="{FA55197A-A8F0-405B-802F-5E9FECB62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3485"/>
              <a:ext cx="169" cy="66"/>
            </a:xfrm>
            <a:prstGeom prst="rect">
              <a:avLst/>
            </a:prstGeom>
            <a:solidFill>
              <a:srgbClr val="3F00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853" name="Rectangle 1445">
              <a:extLst>
                <a:ext uri="{FF2B5EF4-FFF2-40B4-BE49-F238E27FC236}">
                  <a16:creationId xmlns:a16="http://schemas.microsoft.com/office/drawing/2014/main" id="{598B879D-E88E-4BC7-A28D-2379CCF5A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444"/>
              <a:ext cx="160" cy="56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854" name="Rectangle 1446">
              <a:extLst>
                <a:ext uri="{FF2B5EF4-FFF2-40B4-BE49-F238E27FC236}">
                  <a16:creationId xmlns:a16="http://schemas.microsoft.com/office/drawing/2014/main" id="{7AC495A4-D75B-416A-AF8C-F03556D5B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3520"/>
              <a:ext cx="312" cy="394"/>
            </a:xfrm>
            <a:prstGeom prst="rect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855" name="Rectangle 1447">
              <a:extLst>
                <a:ext uri="{FF2B5EF4-FFF2-40B4-BE49-F238E27FC236}">
                  <a16:creationId xmlns:a16="http://schemas.microsoft.com/office/drawing/2014/main" id="{3B2799D5-9888-4ECF-A742-616F55AB7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3547"/>
              <a:ext cx="236" cy="187"/>
            </a:xfrm>
            <a:prstGeom prst="rect">
              <a:avLst/>
            </a:prstGeom>
            <a:solidFill>
              <a:srgbClr val="919191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856" name="Rectangle 1448">
              <a:extLst>
                <a:ext uri="{FF2B5EF4-FFF2-40B4-BE49-F238E27FC236}">
                  <a16:creationId xmlns:a16="http://schemas.microsoft.com/office/drawing/2014/main" id="{49C379A8-203A-400C-8B5B-ABBD06A5F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3782"/>
              <a:ext cx="236" cy="94"/>
            </a:xfrm>
            <a:prstGeom prst="rect">
              <a:avLst/>
            </a:prstGeom>
            <a:solidFill>
              <a:srgbClr val="676767"/>
            </a:solidFill>
            <a:ln w="7938">
              <a:solidFill>
                <a:srgbClr val="47474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33857" name="Oval 1449">
              <a:extLst>
                <a:ext uri="{FF2B5EF4-FFF2-40B4-BE49-F238E27FC236}">
                  <a16:creationId xmlns:a16="http://schemas.microsoft.com/office/drawing/2014/main" id="{132F4937-5A50-4719-870B-4078D729B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" y="3444"/>
              <a:ext cx="62" cy="56"/>
            </a:xfrm>
            <a:prstGeom prst="ellipse">
              <a:avLst/>
            </a:prstGeom>
            <a:solidFill>
              <a:srgbClr val="CECECE"/>
            </a:solidFill>
            <a:ln w="7938">
              <a:solidFill>
                <a:srgbClr val="474747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33858" name="Group 1511">
              <a:extLst>
                <a:ext uri="{FF2B5EF4-FFF2-40B4-BE49-F238E27FC236}">
                  <a16:creationId xmlns:a16="http://schemas.microsoft.com/office/drawing/2014/main" id="{61CE3119-EC2A-4014-868E-25003AA2AA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9" y="3567"/>
              <a:ext cx="207" cy="147"/>
              <a:chOff x="3839" y="3567"/>
              <a:chExt cx="207" cy="147"/>
            </a:xfrm>
          </p:grpSpPr>
          <p:sp>
            <p:nvSpPr>
              <p:cNvPr id="33859" name="Rectangle 1450">
                <a:extLst>
                  <a:ext uri="{FF2B5EF4-FFF2-40B4-BE49-F238E27FC236}">
                    <a16:creationId xmlns:a16="http://schemas.microsoft.com/office/drawing/2014/main" id="{347F41E1-E55C-4D00-8945-BA6DE2C25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0" y="3668"/>
                <a:ext cx="71" cy="46"/>
              </a:xfrm>
              <a:prstGeom prst="rect">
                <a:avLst/>
              </a:pr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3860" name="Freeform 1451">
                <a:extLst>
                  <a:ext uri="{FF2B5EF4-FFF2-40B4-BE49-F238E27FC236}">
                    <a16:creationId xmlns:a16="http://schemas.microsoft.com/office/drawing/2014/main" id="{CF08BD78-A3E0-4D33-A136-C76699C9CE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3665"/>
                <a:ext cx="77" cy="3"/>
              </a:xfrm>
              <a:custGeom>
                <a:avLst/>
                <a:gdLst>
                  <a:gd name="T0" fmla="*/ 6 w 77"/>
                  <a:gd name="T1" fmla="*/ 3 h 3"/>
                  <a:gd name="T2" fmla="*/ 77 w 77"/>
                  <a:gd name="T3" fmla="*/ 3 h 3"/>
                  <a:gd name="T4" fmla="*/ 69 w 77"/>
                  <a:gd name="T5" fmla="*/ 0 h 3"/>
                  <a:gd name="T6" fmla="*/ 0 w 77"/>
                  <a:gd name="T7" fmla="*/ 0 h 3"/>
                  <a:gd name="T8" fmla="*/ 6 w 77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7" h="3">
                    <a:moveTo>
                      <a:pt x="6" y="3"/>
                    </a:moveTo>
                    <a:lnTo>
                      <a:pt x="77" y="3"/>
                    </a:lnTo>
                    <a:lnTo>
                      <a:pt x="69" y="0"/>
                    </a:lnTo>
                    <a:lnTo>
                      <a:pt x="0" y="0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71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1" name="Freeform 1452">
                <a:extLst>
                  <a:ext uri="{FF2B5EF4-FFF2-40B4-BE49-F238E27FC236}">
                    <a16:creationId xmlns:a16="http://schemas.microsoft.com/office/drawing/2014/main" id="{BDF7A954-08BD-4419-BFCB-0133DCD60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3665"/>
                <a:ext cx="6" cy="49"/>
              </a:xfrm>
              <a:custGeom>
                <a:avLst/>
                <a:gdLst>
                  <a:gd name="T0" fmla="*/ 0 w 6"/>
                  <a:gd name="T1" fmla="*/ 0 h 49"/>
                  <a:gd name="T2" fmla="*/ 6 w 6"/>
                  <a:gd name="T3" fmla="*/ 3 h 49"/>
                  <a:gd name="T4" fmla="*/ 6 w 6"/>
                  <a:gd name="T5" fmla="*/ 49 h 49"/>
                  <a:gd name="T6" fmla="*/ 0 w 6"/>
                  <a:gd name="T7" fmla="*/ 43 h 49"/>
                  <a:gd name="T8" fmla="*/ 0 w 6"/>
                  <a:gd name="T9" fmla="*/ 0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49">
                    <a:moveTo>
                      <a:pt x="0" y="0"/>
                    </a:moveTo>
                    <a:lnTo>
                      <a:pt x="6" y="3"/>
                    </a:lnTo>
                    <a:lnTo>
                      <a:pt x="6" y="49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2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2" name="Freeform 1453">
                <a:extLst>
                  <a:ext uri="{FF2B5EF4-FFF2-40B4-BE49-F238E27FC236}">
                    <a16:creationId xmlns:a16="http://schemas.microsoft.com/office/drawing/2014/main" id="{227174B7-743C-4A79-810E-CAC1BB0141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3621"/>
                <a:ext cx="58" cy="86"/>
              </a:xfrm>
              <a:custGeom>
                <a:avLst/>
                <a:gdLst>
                  <a:gd name="T0" fmla="*/ 25 w 58"/>
                  <a:gd name="T1" fmla="*/ 35 h 86"/>
                  <a:gd name="T2" fmla="*/ 21 w 58"/>
                  <a:gd name="T3" fmla="*/ 14 h 86"/>
                  <a:gd name="T4" fmla="*/ 18 w 58"/>
                  <a:gd name="T5" fmla="*/ 0 h 86"/>
                  <a:gd name="T6" fmla="*/ 14 w 58"/>
                  <a:gd name="T7" fmla="*/ 6 h 86"/>
                  <a:gd name="T8" fmla="*/ 8 w 58"/>
                  <a:gd name="T9" fmla="*/ 16 h 86"/>
                  <a:gd name="T10" fmla="*/ 3 w 58"/>
                  <a:gd name="T11" fmla="*/ 26 h 86"/>
                  <a:gd name="T12" fmla="*/ 0 w 58"/>
                  <a:gd name="T13" fmla="*/ 33 h 86"/>
                  <a:gd name="T14" fmla="*/ 1 w 58"/>
                  <a:gd name="T15" fmla="*/ 42 h 86"/>
                  <a:gd name="T16" fmla="*/ 3 w 58"/>
                  <a:gd name="T17" fmla="*/ 53 h 86"/>
                  <a:gd name="T18" fmla="*/ 7 w 58"/>
                  <a:gd name="T19" fmla="*/ 58 h 86"/>
                  <a:gd name="T20" fmla="*/ 15 w 58"/>
                  <a:gd name="T21" fmla="*/ 66 h 86"/>
                  <a:gd name="T22" fmla="*/ 25 w 58"/>
                  <a:gd name="T23" fmla="*/ 75 h 86"/>
                  <a:gd name="T24" fmla="*/ 33 w 58"/>
                  <a:gd name="T25" fmla="*/ 86 h 86"/>
                  <a:gd name="T26" fmla="*/ 40 w 58"/>
                  <a:gd name="T27" fmla="*/ 75 h 86"/>
                  <a:gd name="T28" fmla="*/ 48 w 58"/>
                  <a:gd name="T29" fmla="*/ 66 h 86"/>
                  <a:gd name="T30" fmla="*/ 58 w 58"/>
                  <a:gd name="T31" fmla="*/ 57 h 86"/>
                  <a:gd name="T32" fmla="*/ 46 w 58"/>
                  <a:gd name="T33" fmla="*/ 50 h 86"/>
                  <a:gd name="T34" fmla="*/ 35 w 58"/>
                  <a:gd name="T35" fmla="*/ 42 h 86"/>
                  <a:gd name="T36" fmla="*/ 25 w 58"/>
                  <a:gd name="T37" fmla="*/ 35 h 8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8" h="86">
                    <a:moveTo>
                      <a:pt x="25" y="35"/>
                    </a:moveTo>
                    <a:lnTo>
                      <a:pt x="21" y="14"/>
                    </a:lnTo>
                    <a:lnTo>
                      <a:pt x="18" y="0"/>
                    </a:lnTo>
                    <a:lnTo>
                      <a:pt x="14" y="6"/>
                    </a:lnTo>
                    <a:lnTo>
                      <a:pt x="8" y="16"/>
                    </a:lnTo>
                    <a:lnTo>
                      <a:pt x="3" y="26"/>
                    </a:lnTo>
                    <a:lnTo>
                      <a:pt x="0" y="33"/>
                    </a:lnTo>
                    <a:lnTo>
                      <a:pt x="1" y="42"/>
                    </a:lnTo>
                    <a:lnTo>
                      <a:pt x="3" y="53"/>
                    </a:lnTo>
                    <a:lnTo>
                      <a:pt x="7" y="58"/>
                    </a:lnTo>
                    <a:lnTo>
                      <a:pt x="15" y="66"/>
                    </a:lnTo>
                    <a:lnTo>
                      <a:pt x="25" y="75"/>
                    </a:lnTo>
                    <a:lnTo>
                      <a:pt x="33" y="86"/>
                    </a:lnTo>
                    <a:lnTo>
                      <a:pt x="40" y="75"/>
                    </a:lnTo>
                    <a:lnTo>
                      <a:pt x="48" y="66"/>
                    </a:lnTo>
                    <a:lnTo>
                      <a:pt x="58" y="57"/>
                    </a:lnTo>
                    <a:lnTo>
                      <a:pt x="46" y="50"/>
                    </a:lnTo>
                    <a:lnTo>
                      <a:pt x="35" y="42"/>
                    </a:lnTo>
                    <a:lnTo>
                      <a:pt x="25" y="35"/>
                    </a:lnTo>
                    <a:close/>
                  </a:path>
                </a:pathLst>
              </a:custGeom>
              <a:solidFill>
                <a:srgbClr val="FFF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3" name="Freeform 1454">
                <a:extLst>
                  <a:ext uri="{FF2B5EF4-FFF2-40B4-BE49-F238E27FC236}">
                    <a16:creationId xmlns:a16="http://schemas.microsoft.com/office/drawing/2014/main" id="{CB04379F-01B6-455E-8056-9C7E0DBAB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8" y="3574"/>
                <a:ext cx="43" cy="67"/>
              </a:xfrm>
              <a:custGeom>
                <a:avLst/>
                <a:gdLst>
                  <a:gd name="T0" fmla="*/ 0 w 43"/>
                  <a:gd name="T1" fmla="*/ 16 h 67"/>
                  <a:gd name="T2" fmla="*/ 2 w 43"/>
                  <a:gd name="T3" fmla="*/ 7 h 67"/>
                  <a:gd name="T4" fmla="*/ 7 w 43"/>
                  <a:gd name="T5" fmla="*/ 4 h 67"/>
                  <a:gd name="T6" fmla="*/ 16 w 43"/>
                  <a:gd name="T7" fmla="*/ 2 h 67"/>
                  <a:gd name="T8" fmla="*/ 23 w 43"/>
                  <a:gd name="T9" fmla="*/ 1 h 67"/>
                  <a:gd name="T10" fmla="*/ 28 w 43"/>
                  <a:gd name="T11" fmla="*/ 1 h 67"/>
                  <a:gd name="T12" fmla="*/ 33 w 43"/>
                  <a:gd name="T13" fmla="*/ 4 h 67"/>
                  <a:gd name="T14" fmla="*/ 36 w 43"/>
                  <a:gd name="T15" fmla="*/ 9 h 67"/>
                  <a:gd name="T16" fmla="*/ 39 w 43"/>
                  <a:gd name="T17" fmla="*/ 16 h 67"/>
                  <a:gd name="T18" fmla="*/ 42 w 43"/>
                  <a:gd name="T19" fmla="*/ 22 h 67"/>
                  <a:gd name="T20" fmla="*/ 43 w 43"/>
                  <a:gd name="T21" fmla="*/ 30 h 67"/>
                  <a:gd name="T22" fmla="*/ 42 w 43"/>
                  <a:gd name="T23" fmla="*/ 38 h 67"/>
                  <a:gd name="T24" fmla="*/ 41 w 43"/>
                  <a:gd name="T25" fmla="*/ 43 h 67"/>
                  <a:gd name="T26" fmla="*/ 29 w 43"/>
                  <a:gd name="T27" fmla="*/ 62 h 67"/>
                  <a:gd name="T28" fmla="*/ 24 w 43"/>
                  <a:gd name="T29" fmla="*/ 67 h 67"/>
                  <a:gd name="T30" fmla="*/ 20 w 43"/>
                  <a:gd name="T31" fmla="*/ 65 h 67"/>
                  <a:gd name="T32" fmla="*/ 17 w 43"/>
                  <a:gd name="T33" fmla="*/ 63 h 67"/>
                  <a:gd name="T34" fmla="*/ 14 w 43"/>
                  <a:gd name="T35" fmla="*/ 60 h 67"/>
                  <a:gd name="T36" fmla="*/ 11 w 43"/>
                  <a:gd name="T37" fmla="*/ 58 h 67"/>
                  <a:gd name="T38" fmla="*/ 9 w 43"/>
                  <a:gd name="T39" fmla="*/ 56 h 67"/>
                  <a:gd name="T40" fmla="*/ 7 w 43"/>
                  <a:gd name="T41" fmla="*/ 54 h 67"/>
                  <a:gd name="T42" fmla="*/ 6 w 43"/>
                  <a:gd name="T43" fmla="*/ 50 h 67"/>
                  <a:gd name="T44" fmla="*/ 5 w 43"/>
                  <a:gd name="T45" fmla="*/ 47 h 67"/>
                  <a:gd name="T46" fmla="*/ 4 w 43"/>
                  <a:gd name="T47" fmla="*/ 43 h 67"/>
                  <a:gd name="T48" fmla="*/ 3 w 43"/>
                  <a:gd name="T49" fmla="*/ 39 h 67"/>
                  <a:gd name="T50" fmla="*/ 2 w 43"/>
                  <a:gd name="T51" fmla="*/ 37 h 67"/>
                  <a:gd name="T52" fmla="*/ 2 w 43"/>
                  <a:gd name="T53" fmla="*/ 33 h 67"/>
                  <a:gd name="T54" fmla="*/ 2 w 43"/>
                  <a:gd name="T55" fmla="*/ 31 h 67"/>
                  <a:gd name="T56" fmla="*/ 1 w 43"/>
                  <a:gd name="T57" fmla="*/ 30 h 67"/>
                  <a:gd name="T58" fmla="*/ 1 w 43"/>
                  <a:gd name="T59" fmla="*/ 27 h 67"/>
                  <a:gd name="T60" fmla="*/ 1 w 43"/>
                  <a:gd name="T61" fmla="*/ 23 h 67"/>
                  <a:gd name="T62" fmla="*/ 0 w 43"/>
                  <a:gd name="T63" fmla="*/ 20 h 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3" h="67">
                    <a:moveTo>
                      <a:pt x="0" y="20"/>
                    </a:moveTo>
                    <a:lnTo>
                      <a:pt x="0" y="16"/>
                    </a:lnTo>
                    <a:lnTo>
                      <a:pt x="1" y="11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4"/>
                    </a:lnTo>
                    <a:lnTo>
                      <a:pt x="11" y="3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0"/>
                    </a:lnTo>
                    <a:lnTo>
                      <a:pt x="28" y="1"/>
                    </a:lnTo>
                    <a:lnTo>
                      <a:pt x="31" y="2"/>
                    </a:lnTo>
                    <a:lnTo>
                      <a:pt x="33" y="4"/>
                    </a:lnTo>
                    <a:lnTo>
                      <a:pt x="35" y="6"/>
                    </a:lnTo>
                    <a:lnTo>
                      <a:pt x="36" y="9"/>
                    </a:lnTo>
                    <a:lnTo>
                      <a:pt x="38" y="13"/>
                    </a:lnTo>
                    <a:lnTo>
                      <a:pt x="39" y="16"/>
                    </a:lnTo>
                    <a:lnTo>
                      <a:pt x="40" y="20"/>
                    </a:lnTo>
                    <a:lnTo>
                      <a:pt x="42" y="22"/>
                    </a:lnTo>
                    <a:lnTo>
                      <a:pt x="42" y="26"/>
                    </a:lnTo>
                    <a:lnTo>
                      <a:pt x="43" y="30"/>
                    </a:lnTo>
                    <a:lnTo>
                      <a:pt x="43" y="35"/>
                    </a:lnTo>
                    <a:lnTo>
                      <a:pt x="42" y="38"/>
                    </a:lnTo>
                    <a:lnTo>
                      <a:pt x="40" y="41"/>
                    </a:lnTo>
                    <a:lnTo>
                      <a:pt x="41" y="43"/>
                    </a:lnTo>
                    <a:lnTo>
                      <a:pt x="31" y="59"/>
                    </a:lnTo>
                    <a:lnTo>
                      <a:pt x="29" y="62"/>
                    </a:lnTo>
                    <a:lnTo>
                      <a:pt x="26" y="66"/>
                    </a:lnTo>
                    <a:lnTo>
                      <a:pt x="24" y="67"/>
                    </a:lnTo>
                    <a:lnTo>
                      <a:pt x="22" y="67"/>
                    </a:lnTo>
                    <a:lnTo>
                      <a:pt x="20" y="65"/>
                    </a:lnTo>
                    <a:lnTo>
                      <a:pt x="18" y="64"/>
                    </a:lnTo>
                    <a:lnTo>
                      <a:pt x="17" y="63"/>
                    </a:lnTo>
                    <a:lnTo>
                      <a:pt x="16" y="61"/>
                    </a:lnTo>
                    <a:lnTo>
                      <a:pt x="14" y="60"/>
                    </a:lnTo>
                    <a:lnTo>
                      <a:pt x="13" y="58"/>
                    </a:lnTo>
                    <a:lnTo>
                      <a:pt x="11" y="58"/>
                    </a:lnTo>
                    <a:lnTo>
                      <a:pt x="10" y="57"/>
                    </a:lnTo>
                    <a:lnTo>
                      <a:pt x="9" y="56"/>
                    </a:lnTo>
                    <a:lnTo>
                      <a:pt x="8" y="55"/>
                    </a:lnTo>
                    <a:lnTo>
                      <a:pt x="7" y="54"/>
                    </a:lnTo>
                    <a:lnTo>
                      <a:pt x="6" y="52"/>
                    </a:lnTo>
                    <a:lnTo>
                      <a:pt x="6" y="50"/>
                    </a:lnTo>
                    <a:lnTo>
                      <a:pt x="5" y="48"/>
                    </a:lnTo>
                    <a:lnTo>
                      <a:pt x="5" y="47"/>
                    </a:lnTo>
                    <a:lnTo>
                      <a:pt x="4" y="45"/>
                    </a:lnTo>
                    <a:lnTo>
                      <a:pt x="4" y="43"/>
                    </a:lnTo>
                    <a:lnTo>
                      <a:pt x="3" y="41"/>
                    </a:lnTo>
                    <a:lnTo>
                      <a:pt x="3" y="39"/>
                    </a:lnTo>
                    <a:lnTo>
                      <a:pt x="2" y="38"/>
                    </a:lnTo>
                    <a:lnTo>
                      <a:pt x="2" y="37"/>
                    </a:lnTo>
                    <a:lnTo>
                      <a:pt x="2" y="35"/>
                    </a:lnTo>
                    <a:lnTo>
                      <a:pt x="2" y="33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4" name="Freeform 1455">
                <a:extLst>
                  <a:ext uri="{FF2B5EF4-FFF2-40B4-BE49-F238E27FC236}">
                    <a16:creationId xmlns:a16="http://schemas.microsoft.com/office/drawing/2014/main" id="{211AB354-2B3E-4DD8-A779-801459BE8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0" y="3598"/>
                <a:ext cx="7" cy="7"/>
              </a:xfrm>
              <a:custGeom>
                <a:avLst/>
                <a:gdLst>
                  <a:gd name="T0" fmla="*/ 0 w 7"/>
                  <a:gd name="T1" fmla="*/ 2 h 7"/>
                  <a:gd name="T2" fmla="*/ 0 w 7"/>
                  <a:gd name="T3" fmla="*/ 2 h 7"/>
                  <a:gd name="T4" fmla="*/ 1 w 7"/>
                  <a:gd name="T5" fmla="*/ 1 h 7"/>
                  <a:gd name="T6" fmla="*/ 2 w 7"/>
                  <a:gd name="T7" fmla="*/ 1 h 7"/>
                  <a:gd name="T8" fmla="*/ 2 w 7"/>
                  <a:gd name="T9" fmla="*/ 1 h 7"/>
                  <a:gd name="T10" fmla="*/ 3 w 7"/>
                  <a:gd name="T11" fmla="*/ 1 h 7"/>
                  <a:gd name="T12" fmla="*/ 4 w 7"/>
                  <a:gd name="T13" fmla="*/ 0 h 7"/>
                  <a:gd name="T14" fmla="*/ 5 w 7"/>
                  <a:gd name="T15" fmla="*/ 0 h 7"/>
                  <a:gd name="T16" fmla="*/ 6 w 7"/>
                  <a:gd name="T17" fmla="*/ 0 h 7"/>
                  <a:gd name="T18" fmla="*/ 6 w 7"/>
                  <a:gd name="T19" fmla="*/ 1 h 7"/>
                  <a:gd name="T20" fmla="*/ 7 w 7"/>
                  <a:gd name="T21" fmla="*/ 2 h 7"/>
                  <a:gd name="T22" fmla="*/ 7 w 7"/>
                  <a:gd name="T23" fmla="*/ 2 h 7"/>
                  <a:gd name="T24" fmla="*/ 7 w 7"/>
                  <a:gd name="T25" fmla="*/ 3 h 7"/>
                  <a:gd name="T26" fmla="*/ 7 w 7"/>
                  <a:gd name="T27" fmla="*/ 4 h 7"/>
                  <a:gd name="T28" fmla="*/ 7 w 7"/>
                  <a:gd name="T29" fmla="*/ 6 h 7"/>
                  <a:gd name="T30" fmla="*/ 7 w 7"/>
                  <a:gd name="T31" fmla="*/ 6 h 7"/>
                  <a:gd name="T32" fmla="*/ 7 w 7"/>
                  <a:gd name="T33" fmla="*/ 7 h 7"/>
                  <a:gd name="T34" fmla="*/ 6 w 7"/>
                  <a:gd name="T35" fmla="*/ 7 h 7"/>
                  <a:gd name="T36" fmla="*/ 5 w 7"/>
                  <a:gd name="T37" fmla="*/ 7 h 7"/>
                  <a:gd name="T38" fmla="*/ 5 w 7"/>
                  <a:gd name="T39" fmla="*/ 6 h 7"/>
                  <a:gd name="T40" fmla="*/ 5 w 7"/>
                  <a:gd name="T41" fmla="*/ 6 h 7"/>
                  <a:gd name="T42" fmla="*/ 5 w 7"/>
                  <a:gd name="T43" fmla="*/ 5 h 7"/>
                  <a:gd name="T44" fmla="*/ 4 w 7"/>
                  <a:gd name="T45" fmla="*/ 5 h 7"/>
                  <a:gd name="T46" fmla="*/ 3 w 7"/>
                  <a:gd name="T47" fmla="*/ 6 h 7"/>
                  <a:gd name="T48" fmla="*/ 3 w 7"/>
                  <a:gd name="T49" fmla="*/ 6 h 7"/>
                  <a:gd name="T50" fmla="*/ 2 w 7"/>
                  <a:gd name="T51" fmla="*/ 6 h 7"/>
                  <a:gd name="T52" fmla="*/ 1 w 7"/>
                  <a:gd name="T53" fmla="*/ 5 h 7"/>
                  <a:gd name="T54" fmla="*/ 2 w 7"/>
                  <a:gd name="T55" fmla="*/ 6 h 7"/>
                  <a:gd name="T56" fmla="*/ 1 w 7"/>
                  <a:gd name="T57" fmla="*/ 6 h 7"/>
                  <a:gd name="T58" fmla="*/ 1 w 7"/>
                  <a:gd name="T59" fmla="*/ 6 h 7"/>
                  <a:gd name="T60" fmla="*/ 1 w 7"/>
                  <a:gd name="T61" fmla="*/ 5 h 7"/>
                  <a:gd name="T62" fmla="*/ 1 w 7"/>
                  <a:gd name="T63" fmla="*/ 4 h 7"/>
                  <a:gd name="T64" fmla="*/ 2 w 7"/>
                  <a:gd name="T65" fmla="*/ 4 h 7"/>
                  <a:gd name="T66" fmla="*/ 1 w 7"/>
                  <a:gd name="T67" fmla="*/ 4 h 7"/>
                  <a:gd name="T68" fmla="*/ 2 w 7"/>
                  <a:gd name="T69" fmla="*/ 3 h 7"/>
                  <a:gd name="T70" fmla="*/ 1 w 7"/>
                  <a:gd name="T71" fmla="*/ 3 h 7"/>
                  <a:gd name="T72" fmla="*/ 1 w 7"/>
                  <a:gd name="T73" fmla="*/ 2 h 7"/>
                  <a:gd name="T74" fmla="*/ 2 w 7"/>
                  <a:gd name="T75" fmla="*/ 2 h 7"/>
                  <a:gd name="T76" fmla="*/ 3 w 7"/>
                  <a:gd name="T77" fmla="*/ 2 h 7"/>
                  <a:gd name="T78" fmla="*/ 4 w 7"/>
                  <a:gd name="T79" fmla="*/ 2 h 7"/>
                  <a:gd name="T80" fmla="*/ 4 w 7"/>
                  <a:gd name="T81" fmla="*/ 1 h 7"/>
                  <a:gd name="T82" fmla="*/ 5 w 7"/>
                  <a:gd name="T83" fmla="*/ 1 h 7"/>
                  <a:gd name="T84" fmla="*/ 4 w 7"/>
                  <a:gd name="T85" fmla="*/ 1 h 7"/>
                  <a:gd name="T86" fmla="*/ 3 w 7"/>
                  <a:gd name="T87" fmla="*/ 1 h 7"/>
                  <a:gd name="T88" fmla="*/ 3 w 7"/>
                  <a:gd name="T89" fmla="*/ 1 h 7"/>
                  <a:gd name="T90" fmla="*/ 2 w 7"/>
                  <a:gd name="T91" fmla="*/ 2 h 7"/>
                  <a:gd name="T92" fmla="*/ 2 w 7"/>
                  <a:gd name="T93" fmla="*/ 2 h 7"/>
                  <a:gd name="T94" fmla="*/ 1 w 7"/>
                  <a:gd name="T95" fmla="*/ 2 h 7"/>
                  <a:gd name="T96" fmla="*/ 1 w 7"/>
                  <a:gd name="T97" fmla="*/ 2 h 7"/>
                  <a:gd name="T98" fmla="*/ 0 w 7"/>
                  <a:gd name="T99" fmla="*/ 2 h 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7" h="7">
                    <a:moveTo>
                      <a:pt x="0" y="2"/>
                    </a:moveTo>
                    <a:lnTo>
                      <a:pt x="0" y="2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5" name="Freeform 1456">
                <a:extLst>
                  <a:ext uri="{FF2B5EF4-FFF2-40B4-BE49-F238E27FC236}">
                    <a16:creationId xmlns:a16="http://schemas.microsoft.com/office/drawing/2014/main" id="{BD89B47E-D104-45DC-A525-5D4BF5086C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5" y="3579"/>
                <a:ext cx="34" cy="64"/>
              </a:xfrm>
              <a:custGeom>
                <a:avLst/>
                <a:gdLst>
                  <a:gd name="T0" fmla="*/ 8 w 34"/>
                  <a:gd name="T1" fmla="*/ 4 h 64"/>
                  <a:gd name="T2" fmla="*/ 11 w 34"/>
                  <a:gd name="T3" fmla="*/ 7 h 64"/>
                  <a:gd name="T4" fmla="*/ 13 w 34"/>
                  <a:gd name="T5" fmla="*/ 8 h 64"/>
                  <a:gd name="T6" fmla="*/ 13 w 34"/>
                  <a:gd name="T7" fmla="*/ 12 h 64"/>
                  <a:gd name="T8" fmla="*/ 13 w 34"/>
                  <a:gd name="T9" fmla="*/ 13 h 64"/>
                  <a:gd name="T10" fmla="*/ 16 w 34"/>
                  <a:gd name="T11" fmla="*/ 15 h 64"/>
                  <a:gd name="T12" fmla="*/ 13 w 34"/>
                  <a:gd name="T13" fmla="*/ 17 h 64"/>
                  <a:gd name="T14" fmla="*/ 9 w 34"/>
                  <a:gd name="T15" fmla="*/ 18 h 64"/>
                  <a:gd name="T16" fmla="*/ 4 w 34"/>
                  <a:gd name="T17" fmla="*/ 19 h 64"/>
                  <a:gd name="T18" fmla="*/ 5 w 34"/>
                  <a:gd name="T19" fmla="*/ 22 h 64"/>
                  <a:gd name="T20" fmla="*/ 6 w 34"/>
                  <a:gd name="T21" fmla="*/ 25 h 64"/>
                  <a:gd name="T22" fmla="*/ 7 w 34"/>
                  <a:gd name="T23" fmla="*/ 28 h 64"/>
                  <a:gd name="T24" fmla="*/ 9 w 34"/>
                  <a:gd name="T25" fmla="*/ 31 h 64"/>
                  <a:gd name="T26" fmla="*/ 11 w 34"/>
                  <a:gd name="T27" fmla="*/ 34 h 64"/>
                  <a:gd name="T28" fmla="*/ 8 w 34"/>
                  <a:gd name="T29" fmla="*/ 37 h 64"/>
                  <a:gd name="T30" fmla="*/ 5 w 34"/>
                  <a:gd name="T31" fmla="*/ 39 h 64"/>
                  <a:gd name="T32" fmla="*/ 2 w 34"/>
                  <a:gd name="T33" fmla="*/ 40 h 64"/>
                  <a:gd name="T34" fmla="*/ 0 w 34"/>
                  <a:gd name="T35" fmla="*/ 41 h 64"/>
                  <a:gd name="T36" fmla="*/ 2 w 34"/>
                  <a:gd name="T37" fmla="*/ 42 h 64"/>
                  <a:gd name="T38" fmla="*/ 5 w 34"/>
                  <a:gd name="T39" fmla="*/ 41 h 64"/>
                  <a:gd name="T40" fmla="*/ 7 w 34"/>
                  <a:gd name="T41" fmla="*/ 40 h 64"/>
                  <a:gd name="T42" fmla="*/ 9 w 34"/>
                  <a:gd name="T43" fmla="*/ 42 h 64"/>
                  <a:gd name="T44" fmla="*/ 6 w 34"/>
                  <a:gd name="T45" fmla="*/ 44 h 64"/>
                  <a:gd name="T46" fmla="*/ 3 w 34"/>
                  <a:gd name="T47" fmla="*/ 45 h 64"/>
                  <a:gd name="T48" fmla="*/ 5 w 34"/>
                  <a:gd name="T49" fmla="*/ 46 h 64"/>
                  <a:gd name="T50" fmla="*/ 7 w 34"/>
                  <a:gd name="T51" fmla="*/ 46 h 64"/>
                  <a:gd name="T52" fmla="*/ 9 w 34"/>
                  <a:gd name="T53" fmla="*/ 47 h 64"/>
                  <a:gd name="T54" fmla="*/ 11 w 34"/>
                  <a:gd name="T55" fmla="*/ 47 h 64"/>
                  <a:gd name="T56" fmla="*/ 9 w 34"/>
                  <a:gd name="T57" fmla="*/ 50 h 64"/>
                  <a:gd name="T58" fmla="*/ 7 w 34"/>
                  <a:gd name="T59" fmla="*/ 50 h 64"/>
                  <a:gd name="T60" fmla="*/ 6 w 34"/>
                  <a:gd name="T61" fmla="*/ 51 h 64"/>
                  <a:gd name="T62" fmla="*/ 5 w 34"/>
                  <a:gd name="T63" fmla="*/ 53 h 64"/>
                  <a:gd name="T64" fmla="*/ 34 w 34"/>
                  <a:gd name="T65" fmla="*/ 36 h 64"/>
                  <a:gd name="T66" fmla="*/ 30 w 34"/>
                  <a:gd name="T67" fmla="*/ 31 h 64"/>
                  <a:gd name="T68" fmla="*/ 27 w 34"/>
                  <a:gd name="T69" fmla="*/ 26 h 64"/>
                  <a:gd name="T70" fmla="*/ 19 w 34"/>
                  <a:gd name="T71" fmla="*/ 27 h 64"/>
                  <a:gd name="T72" fmla="*/ 17 w 34"/>
                  <a:gd name="T73" fmla="*/ 30 h 64"/>
                  <a:gd name="T74" fmla="*/ 15 w 34"/>
                  <a:gd name="T75" fmla="*/ 34 h 64"/>
                  <a:gd name="T76" fmla="*/ 15 w 34"/>
                  <a:gd name="T77" fmla="*/ 37 h 64"/>
                  <a:gd name="T78" fmla="*/ 12 w 34"/>
                  <a:gd name="T79" fmla="*/ 33 h 64"/>
                  <a:gd name="T80" fmla="*/ 9 w 34"/>
                  <a:gd name="T81" fmla="*/ 29 h 64"/>
                  <a:gd name="T82" fmla="*/ 9 w 34"/>
                  <a:gd name="T83" fmla="*/ 27 h 64"/>
                  <a:gd name="T84" fmla="*/ 11 w 34"/>
                  <a:gd name="T85" fmla="*/ 23 h 64"/>
                  <a:gd name="T86" fmla="*/ 13 w 34"/>
                  <a:gd name="T87" fmla="*/ 25 h 64"/>
                  <a:gd name="T88" fmla="*/ 16 w 34"/>
                  <a:gd name="T89" fmla="*/ 25 h 64"/>
                  <a:gd name="T90" fmla="*/ 21 w 34"/>
                  <a:gd name="T91" fmla="*/ 24 h 64"/>
                  <a:gd name="T92" fmla="*/ 30 w 34"/>
                  <a:gd name="T93" fmla="*/ 24 h 64"/>
                  <a:gd name="T94" fmla="*/ 34 w 34"/>
                  <a:gd name="T95" fmla="*/ 19 h 64"/>
                  <a:gd name="T96" fmla="*/ 25 w 34"/>
                  <a:gd name="T97" fmla="*/ 12 h 64"/>
                  <a:gd name="T98" fmla="*/ 9 w 34"/>
                  <a:gd name="T99" fmla="*/ 0 h 6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34" h="64">
                    <a:moveTo>
                      <a:pt x="6" y="1"/>
                    </a:move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3" y="9"/>
                    </a:lnTo>
                    <a:lnTo>
                      <a:pt x="13" y="10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2" y="14"/>
                    </a:lnTo>
                    <a:lnTo>
                      <a:pt x="13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6" y="15"/>
                    </a:lnTo>
                    <a:lnTo>
                      <a:pt x="16" y="16"/>
                    </a:lnTo>
                    <a:lnTo>
                      <a:pt x="16" y="17"/>
                    </a:lnTo>
                    <a:lnTo>
                      <a:pt x="15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9" y="18"/>
                    </a:lnTo>
                    <a:lnTo>
                      <a:pt x="8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6" y="26"/>
                    </a:lnTo>
                    <a:lnTo>
                      <a:pt x="6" y="27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8" y="30"/>
                    </a:lnTo>
                    <a:lnTo>
                      <a:pt x="9" y="30"/>
                    </a:lnTo>
                    <a:lnTo>
                      <a:pt x="9" y="31"/>
                    </a:lnTo>
                    <a:lnTo>
                      <a:pt x="10" y="32"/>
                    </a:lnTo>
                    <a:lnTo>
                      <a:pt x="10" y="33"/>
                    </a:lnTo>
                    <a:lnTo>
                      <a:pt x="11" y="34"/>
                    </a:lnTo>
                    <a:lnTo>
                      <a:pt x="12" y="35"/>
                    </a:lnTo>
                    <a:lnTo>
                      <a:pt x="9" y="37"/>
                    </a:lnTo>
                    <a:lnTo>
                      <a:pt x="8" y="37"/>
                    </a:lnTo>
                    <a:lnTo>
                      <a:pt x="7" y="38"/>
                    </a:lnTo>
                    <a:lnTo>
                      <a:pt x="6" y="38"/>
                    </a:lnTo>
                    <a:lnTo>
                      <a:pt x="5" y="39"/>
                    </a:lnTo>
                    <a:lnTo>
                      <a:pt x="4" y="39"/>
                    </a:lnTo>
                    <a:lnTo>
                      <a:pt x="3" y="39"/>
                    </a:lnTo>
                    <a:lnTo>
                      <a:pt x="1" y="39"/>
                    </a:lnTo>
                    <a:lnTo>
                      <a:pt x="2" y="40"/>
                    </a:lnTo>
                    <a:lnTo>
                      <a:pt x="1" y="40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2"/>
                    </a:lnTo>
                    <a:lnTo>
                      <a:pt x="1" y="42"/>
                    </a:lnTo>
                    <a:lnTo>
                      <a:pt x="2" y="42"/>
                    </a:lnTo>
                    <a:lnTo>
                      <a:pt x="3" y="42"/>
                    </a:lnTo>
                    <a:lnTo>
                      <a:pt x="4" y="42"/>
                    </a:lnTo>
                    <a:lnTo>
                      <a:pt x="4" y="41"/>
                    </a:lnTo>
                    <a:lnTo>
                      <a:pt x="5" y="41"/>
                    </a:lnTo>
                    <a:lnTo>
                      <a:pt x="6" y="41"/>
                    </a:lnTo>
                    <a:lnTo>
                      <a:pt x="7" y="41"/>
                    </a:lnTo>
                    <a:lnTo>
                      <a:pt x="7" y="40"/>
                    </a:lnTo>
                    <a:lnTo>
                      <a:pt x="8" y="41"/>
                    </a:lnTo>
                    <a:lnTo>
                      <a:pt x="9" y="41"/>
                    </a:lnTo>
                    <a:lnTo>
                      <a:pt x="10" y="42"/>
                    </a:lnTo>
                    <a:lnTo>
                      <a:pt x="9" y="42"/>
                    </a:lnTo>
                    <a:lnTo>
                      <a:pt x="9" y="43"/>
                    </a:lnTo>
                    <a:lnTo>
                      <a:pt x="8" y="43"/>
                    </a:lnTo>
                    <a:lnTo>
                      <a:pt x="7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5"/>
                    </a:lnTo>
                    <a:lnTo>
                      <a:pt x="3" y="46"/>
                    </a:lnTo>
                    <a:lnTo>
                      <a:pt x="4" y="46"/>
                    </a:lnTo>
                    <a:lnTo>
                      <a:pt x="5" y="46"/>
                    </a:lnTo>
                    <a:lnTo>
                      <a:pt x="6" y="46"/>
                    </a:lnTo>
                    <a:lnTo>
                      <a:pt x="7" y="46"/>
                    </a:lnTo>
                    <a:lnTo>
                      <a:pt x="8" y="46"/>
                    </a:lnTo>
                    <a:lnTo>
                      <a:pt x="8" y="47"/>
                    </a:lnTo>
                    <a:lnTo>
                      <a:pt x="9" y="47"/>
                    </a:lnTo>
                    <a:lnTo>
                      <a:pt x="10" y="47"/>
                    </a:lnTo>
                    <a:lnTo>
                      <a:pt x="11" y="47"/>
                    </a:lnTo>
                    <a:lnTo>
                      <a:pt x="10" y="48"/>
                    </a:lnTo>
                    <a:lnTo>
                      <a:pt x="10" y="49"/>
                    </a:lnTo>
                    <a:lnTo>
                      <a:pt x="10" y="50"/>
                    </a:lnTo>
                    <a:lnTo>
                      <a:pt x="9" y="50"/>
                    </a:lnTo>
                    <a:lnTo>
                      <a:pt x="8" y="50"/>
                    </a:lnTo>
                    <a:lnTo>
                      <a:pt x="8" y="49"/>
                    </a:lnTo>
                    <a:lnTo>
                      <a:pt x="7" y="50"/>
                    </a:lnTo>
                    <a:lnTo>
                      <a:pt x="7" y="51"/>
                    </a:lnTo>
                    <a:lnTo>
                      <a:pt x="6" y="51"/>
                    </a:lnTo>
                    <a:lnTo>
                      <a:pt x="5" y="51"/>
                    </a:lnTo>
                    <a:lnTo>
                      <a:pt x="5" y="52"/>
                    </a:lnTo>
                    <a:lnTo>
                      <a:pt x="5" y="53"/>
                    </a:lnTo>
                    <a:lnTo>
                      <a:pt x="4" y="54"/>
                    </a:lnTo>
                    <a:lnTo>
                      <a:pt x="18" y="64"/>
                    </a:lnTo>
                    <a:lnTo>
                      <a:pt x="34" y="38"/>
                    </a:lnTo>
                    <a:lnTo>
                      <a:pt x="34" y="36"/>
                    </a:lnTo>
                    <a:lnTo>
                      <a:pt x="34" y="31"/>
                    </a:lnTo>
                    <a:lnTo>
                      <a:pt x="32" y="32"/>
                    </a:lnTo>
                    <a:lnTo>
                      <a:pt x="31" y="32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7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9" y="27"/>
                    </a:lnTo>
                    <a:lnTo>
                      <a:pt x="18" y="28"/>
                    </a:lnTo>
                    <a:lnTo>
                      <a:pt x="17" y="29"/>
                    </a:lnTo>
                    <a:lnTo>
                      <a:pt x="17" y="30"/>
                    </a:lnTo>
                    <a:lnTo>
                      <a:pt x="16" y="31"/>
                    </a:lnTo>
                    <a:lnTo>
                      <a:pt x="15" y="32"/>
                    </a:lnTo>
                    <a:lnTo>
                      <a:pt x="15" y="33"/>
                    </a:lnTo>
                    <a:lnTo>
                      <a:pt x="15" y="34"/>
                    </a:lnTo>
                    <a:lnTo>
                      <a:pt x="15" y="36"/>
                    </a:lnTo>
                    <a:lnTo>
                      <a:pt x="15" y="37"/>
                    </a:lnTo>
                    <a:lnTo>
                      <a:pt x="15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3" y="35"/>
                    </a:lnTo>
                    <a:lnTo>
                      <a:pt x="12" y="34"/>
                    </a:lnTo>
                    <a:lnTo>
                      <a:pt x="12" y="33"/>
                    </a:lnTo>
                    <a:lnTo>
                      <a:pt x="11" y="32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9" y="29"/>
                    </a:lnTo>
                    <a:lnTo>
                      <a:pt x="9" y="28"/>
                    </a:lnTo>
                    <a:lnTo>
                      <a:pt x="9" y="27"/>
                    </a:lnTo>
                    <a:lnTo>
                      <a:pt x="9" y="25"/>
                    </a:lnTo>
                    <a:lnTo>
                      <a:pt x="10" y="25"/>
                    </a:lnTo>
                    <a:lnTo>
                      <a:pt x="11" y="24"/>
                    </a:lnTo>
                    <a:lnTo>
                      <a:pt x="11" y="23"/>
                    </a:lnTo>
                    <a:lnTo>
                      <a:pt x="11" y="24"/>
                    </a:lnTo>
                    <a:lnTo>
                      <a:pt x="12" y="24"/>
                    </a:lnTo>
                    <a:lnTo>
                      <a:pt x="13" y="24"/>
                    </a:lnTo>
                    <a:lnTo>
                      <a:pt x="13" y="25"/>
                    </a:lnTo>
                    <a:lnTo>
                      <a:pt x="14" y="24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6" y="25"/>
                    </a:lnTo>
                    <a:lnTo>
                      <a:pt x="17" y="24"/>
                    </a:lnTo>
                    <a:lnTo>
                      <a:pt x="19" y="24"/>
                    </a:lnTo>
                    <a:lnTo>
                      <a:pt x="20" y="23"/>
                    </a:lnTo>
                    <a:lnTo>
                      <a:pt x="21" y="24"/>
                    </a:lnTo>
                    <a:lnTo>
                      <a:pt x="23" y="24"/>
                    </a:lnTo>
                    <a:lnTo>
                      <a:pt x="25" y="24"/>
                    </a:lnTo>
                    <a:lnTo>
                      <a:pt x="27" y="25"/>
                    </a:lnTo>
                    <a:lnTo>
                      <a:pt x="30" y="24"/>
                    </a:lnTo>
                    <a:lnTo>
                      <a:pt x="31" y="23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4" y="19"/>
                    </a:lnTo>
                    <a:lnTo>
                      <a:pt x="34" y="17"/>
                    </a:lnTo>
                    <a:lnTo>
                      <a:pt x="32" y="16"/>
                    </a:lnTo>
                    <a:lnTo>
                      <a:pt x="30" y="16"/>
                    </a:lnTo>
                    <a:lnTo>
                      <a:pt x="25" y="12"/>
                    </a:lnTo>
                    <a:lnTo>
                      <a:pt x="23" y="9"/>
                    </a:lnTo>
                    <a:lnTo>
                      <a:pt x="22" y="2"/>
                    </a:lnTo>
                    <a:lnTo>
                      <a:pt x="15" y="0"/>
                    </a:lnTo>
                    <a:lnTo>
                      <a:pt x="9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6" name="Freeform 1457">
                <a:extLst>
                  <a:ext uri="{FF2B5EF4-FFF2-40B4-BE49-F238E27FC236}">
                    <a16:creationId xmlns:a16="http://schemas.microsoft.com/office/drawing/2014/main" id="{D4522524-062E-49A3-8208-4C4B8E321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" y="3613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1 h 4"/>
                  <a:gd name="T4" fmla="*/ 1 w 2"/>
                  <a:gd name="T5" fmla="*/ 2 h 4"/>
                  <a:gd name="T6" fmla="*/ 1 w 2"/>
                  <a:gd name="T7" fmla="*/ 3 h 4"/>
                  <a:gd name="T8" fmla="*/ 1 w 2"/>
                  <a:gd name="T9" fmla="*/ 4 h 4"/>
                  <a:gd name="T10" fmla="*/ 0 w 2"/>
                  <a:gd name="T11" fmla="*/ 4 h 4"/>
                  <a:gd name="T12" fmla="*/ 1 w 2"/>
                  <a:gd name="T13" fmla="*/ 4 h 4"/>
                  <a:gd name="T14" fmla="*/ 1 w 2"/>
                  <a:gd name="T15" fmla="*/ 4 h 4"/>
                  <a:gd name="T16" fmla="*/ 2 w 2"/>
                  <a:gd name="T17" fmla="*/ 3 h 4"/>
                  <a:gd name="T18" fmla="*/ 2 w 2"/>
                  <a:gd name="T19" fmla="*/ 2 h 4"/>
                  <a:gd name="T20" fmla="*/ 2 w 2"/>
                  <a:gd name="T21" fmla="*/ 1 h 4"/>
                  <a:gd name="T22" fmla="*/ 2 w 2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7" name="Freeform 1458">
                <a:extLst>
                  <a:ext uri="{FF2B5EF4-FFF2-40B4-BE49-F238E27FC236}">
                    <a16:creationId xmlns:a16="http://schemas.microsoft.com/office/drawing/2014/main" id="{8226C170-A260-429A-8A42-A9D3023A4D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8" y="3598"/>
                <a:ext cx="2" cy="9"/>
              </a:xfrm>
              <a:custGeom>
                <a:avLst/>
                <a:gdLst>
                  <a:gd name="T0" fmla="*/ 0 w 2"/>
                  <a:gd name="T1" fmla="*/ 0 h 9"/>
                  <a:gd name="T2" fmla="*/ 1 w 2"/>
                  <a:gd name="T3" fmla="*/ 1 h 9"/>
                  <a:gd name="T4" fmla="*/ 1 w 2"/>
                  <a:gd name="T5" fmla="*/ 2 h 9"/>
                  <a:gd name="T6" fmla="*/ 2 w 2"/>
                  <a:gd name="T7" fmla="*/ 3 h 9"/>
                  <a:gd name="T8" fmla="*/ 2 w 2"/>
                  <a:gd name="T9" fmla="*/ 4 h 9"/>
                  <a:gd name="T10" fmla="*/ 2 w 2"/>
                  <a:gd name="T11" fmla="*/ 6 h 9"/>
                  <a:gd name="T12" fmla="*/ 2 w 2"/>
                  <a:gd name="T13" fmla="*/ 7 h 9"/>
                  <a:gd name="T14" fmla="*/ 1 w 2"/>
                  <a:gd name="T15" fmla="*/ 8 h 9"/>
                  <a:gd name="T16" fmla="*/ 1 w 2"/>
                  <a:gd name="T17" fmla="*/ 9 h 9"/>
                  <a:gd name="T18" fmla="*/ 1 w 2"/>
                  <a:gd name="T19" fmla="*/ 8 h 9"/>
                  <a:gd name="T20" fmla="*/ 1 w 2"/>
                  <a:gd name="T21" fmla="*/ 7 h 9"/>
                  <a:gd name="T22" fmla="*/ 1 w 2"/>
                  <a:gd name="T23" fmla="*/ 6 h 9"/>
                  <a:gd name="T24" fmla="*/ 1 w 2"/>
                  <a:gd name="T25" fmla="*/ 5 h 9"/>
                  <a:gd name="T26" fmla="*/ 1 w 2"/>
                  <a:gd name="T27" fmla="*/ 4 h 9"/>
                  <a:gd name="T28" fmla="*/ 1 w 2"/>
                  <a:gd name="T29" fmla="*/ 3 h 9"/>
                  <a:gd name="T30" fmla="*/ 0 w 2"/>
                  <a:gd name="T31" fmla="*/ 2 h 9"/>
                  <a:gd name="T32" fmla="*/ 0 w 2"/>
                  <a:gd name="T33" fmla="*/ 2 h 9"/>
                  <a:gd name="T34" fmla="*/ 0 w 2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8" name="Freeform 1459">
                <a:extLst>
                  <a:ext uri="{FF2B5EF4-FFF2-40B4-BE49-F238E27FC236}">
                    <a16:creationId xmlns:a16="http://schemas.microsoft.com/office/drawing/2014/main" id="{E7218C2B-8A49-424E-ABF3-FB6DFF3D9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5" y="3602"/>
                <a:ext cx="3" cy="7"/>
              </a:xfrm>
              <a:custGeom>
                <a:avLst/>
                <a:gdLst>
                  <a:gd name="T0" fmla="*/ 1 w 3"/>
                  <a:gd name="T1" fmla="*/ 4 h 7"/>
                  <a:gd name="T2" fmla="*/ 0 w 3"/>
                  <a:gd name="T3" fmla="*/ 3 h 7"/>
                  <a:gd name="T4" fmla="*/ 0 w 3"/>
                  <a:gd name="T5" fmla="*/ 2 h 7"/>
                  <a:gd name="T6" fmla="*/ 0 w 3"/>
                  <a:gd name="T7" fmla="*/ 1 h 7"/>
                  <a:gd name="T8" fmla="*/ 0 w 3"/>
                  <a:gd name="T9" fmla="*/ 0 h 7"/>
                  <a:gd name="T10" fmla="*/ 1 w 3"/>
                  <a:gd name="T11" fmla="*/ 0 h 7"/>
                  <a:gd name="T12" fmla="*/ 1 w 3"/>
                  <a:gd name="T13" fmla="*/ 0 h 7"/>
                  <a:gd name="T14" fmla="*/ 2 w 3"/>
                  <a:gd name="T15" fmla="*/ 0 h 7"/>
                  <a:gd name="T16" fmla="*/ 3 w 3"/>
                  <a:gd name="T17" fmla="*/ 0 h 7"/>
                  <a:gd name="T18" fmla="*/ 3 w 3"/>
                  <a:gd name="T19" fmla="*/ 1 h 7"/>
                  <a:gd name="T20" fmla="*/ 3 w 3"/>
                  <a:gd name="T21" fmla="*/ 2 h 7"/>
                  <a:gd name="T22" fmla="*/ 3 w 3"/>
                  <a:gd name="T23" fmla="*/ 3 h 7"/>
                  <a:gd name="T24" fmla="*/ 3 w 3"/>
                  <a:gd name="T25" fmla="*/ 4 h 7"/>
                  <a:gd name="T26" fmla="*/ 2 w 3"/>
                  <a:gd name="T27" fmla="*/ 4 h 7"/>
                  <a:gd name="T28" fmla="*/ 2 w 3"/>
                  <a:gd name="T29" fmla="*/ 5 h 7"/>
                  <a:gd name="T30" fmla="*/ 1 w 3"/>
                  <a:gd name="T31" fmla="*/ 6 h 7"/>
                  <a:gd name="T32" fmla="*/ 1 w 3"/>
                  <a:gd name="T33" fmla="*/ 7 h 7"/>
                  <a:gd name="T34" fmla="*/ 1 w 3"/>
                  <a:gd name="T35" fmla="*/ 7 h 7"/>
                  <a:gd name="T36" fmla="*/ 0 w 3"/>
                  <a:gd name="T37" fmla="*/ 6 h 7"/>
                  <a:gd name="T38" fmla="*/ 0 w 3"/>
                  <a:gd name="T39" fmla="*/ 6 h 7"/>
                  <a:gd name="T40" fmla="*/ 0 w 3"/>
                  <a:gd name="T41" fmla="*/ 5 h 7"/>
                  <a:gd name="T42" fmla="*/ 0 w 3"/>
                  <a:gd name="T43" fmla="*/ 5 h 7"/>
                  <a:gd name="T44" fmla="*/ 1 w 3"/>
                  <a:gd name="T45" fmla="*/ 4 h 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" h="7">
                    <a:moveTo>
                      <a:pt x="1" y="4"/>
                    </a:move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9" name="Freeform 1460">
                <a:extLst>
                  <a:ext uri="{FF2B5EF4-FFF2-40B4-BE49-F238E27FC236}">
                    <a16:creationId xmlns:a16="http://schemas.microsoft.com/office/drawing/2014/main" id="{CBBE5FB2-F264-4FD8-B9BF-4DE2914C8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1" y="3601"/>
                <a:ext cx="4" cy="2"/>
              </a:xfrm>
              <a:custGeom>
                <a:avLst/>
                <a:gdLst>
                  <a:gd name="T0" fmla="*/ 0 w 4"/>
                  <a:gd name="T1" fmla="*/ 2 h 2"/>
                  <a:gd name="T2" fmla="*/ 1 w 4"/>
                  <a:gd name="T3" fmla="*/ 1 h 2"/>
                  <a:gd name="T4" fmla="*/ 1 w 4"/>
                  <a:gd name="T5" fmla="*/ 1 h 2"/>
                  <a:gd name="T6" fmla="*/ 2 w 4"/>
                  <a:gd name="T7" fmla="*/ 1 h 2"/>
                  <a:gd name="T8" fmla="*/ 3 w 4"/>
                  <a:gd name="T9" fmla="*/ 1 h 2"/>
                  <a:gd name="T10" fmla="*/ 4 w 4"/>
                  <a:gd name="T11" fmla="*/ 1 h 2"/>
                  <a:gd name="T12" fmla="*/ 4 w 4"/>
                  <a:gd name="T13" fmla="*/ 1 h 2"/>
                  <a:gd name="T14" fmla="*/ 4 w 4"/>
                  <a:gd name="T15" fmla="*/ 0 h 2"/>
                  <a:gd name="T16" fmla="*/ 4 w 4"/>
                  <a:gd name="T17" fmla="*/ 0 h 2"/>
                  <a:gd name="T18" fmla="*/ 4 w 4"/>
                  <a:gd name="T19" fmla="*/ 0 h 2"/>
                  <a:gd name="T20" fmla="*/ 4 w 4"/>
                  <a:gd name="T21" fmla="*/ 1 h 2"/>
                  <a:gd name="T22" fmla="*/ 4 w 4"/>
                  <a:gd name="T23" fmla="*/ 1 h 2"/>
                  <a:gd name="T24" fmla="*/ 4 w 4"/>
                  <a:gd name="T25" fmla="*/ 2 h 2"/>
                  <a:gd name="T26" fmla="*/ 3 w 4"/>
                  <a:gd name="T27" fmla="*/ 2 h 2"/>
                  <a:gd name="T28" fmla="*/ 2 w 4"/>
                  <a:gd name="T29" fmla="*/ 2 h 2"/>
                  <a:gd name="T30" fmla="*/ 2 w 4"/>
                  <a:gd name="T31" fmla="*/ 2 h 2"/>
                  <a:gd name="T32" fmla="*/ 0 w 4"/>
                  <a:gd name="T33" fmla="*/ 2 h 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0" name="Freeform 1461">
                <a:extLst>
                  <a:ext uri="{FF2B5EF4-FFF2-40B4-BE49-F238E27FC236}">
                    <a16:creationId xmlns:a16="http://schemas.microsoft.com/office/drawing/2014/main" id="{F7ED283E-D3D4-4402-BB6D-6D1A1BE91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" y="3620"/>
                <a:ext cx="17" cy="20"/>
              </a:xfrm>
              <a:custGeom>
                <a:avLst/>
                <a:gdLst>
                  <a:gd name="T0" fmla="*/ 0 w 17"/>
                  <a:gd name="T1" fmla="*/ 13 h 20"/>
                  <a:gd name="T2" fmla="*/ 1 w 17"/>
                  <a:gd name="T3" fmla="*/ 12 h 20"/>
                  <a:gd name="T4" fmla="*/ 2 w 17"/>
                  <a:gd name="T5" fmla="*/ 12 h 20"/>
                  <a:gd name="T6" fmla="*/ 3 w 17"/>
                  <a:gd name="T7" fmla="*/ 12 h 20"/>
                  <a:gd name="T8" fmla="*/ 4 w 17"/>
                  <a:gd name="T9" fmla="*/ 12 h 20"/>
                  <a:gd name="T10" fmla="*/ 4 w 17"/>
                  <a:gd name="T11" fmla="*/ 12 h 20"/>
                  <a:gd name="T12" fmla="*/ 5 w 17"/>
                  <a:gd name="T13" fmla="*/ 11 h 20"/>
                  <a:gd name="T14" fmla="*/ 6 w 17"/>
                  <a:gd name="T15" fmla="*/ 11 h 20"/>
                  <a:gd name="T16" fmla="*/ 6 w 17"/>
                  <a:gd name="T17" fmla="*/ 11 h 20"/>
                  <a:gd name="T18" fmla="*/ 7 w 17"/>
                  <a:gd name="T19" fmla="*/ 10 h 20"/>
                  <a:gd name="T20" fmla="*/ 8 w 17"/>
                  <a:gd name="T21" fmla="*/ 9 h 20"/>
                  <a:gd name="T22" fmla="*/ 8 w 17"/>
                  <a:gd name="T23" fmla="*/ 8 h 20"/>
                  <a:gd name="T24" fmla="*/ 8 w 17"/>
                  <a:gd name="T25" fmla="*/ 8 h 20"/>
                  <a:gd name="T26" fmla="*/ 9 w 17"/>
                  <a:gd name="T27" fmla="*/ 7 h 20"/>
                  <a:gd name="T28" fmla="*/ 10 w 17"/>
                  <a:gd name="T29" fmla="*/ 7 h 20"/>
                  <a:gd name="T30" fmla="*/ 11 w 17"/>
                  <a:gd name="T31" fmla="*/ 6 h 20"/>
                  <a:gd name="T32" fmla="*/ 12 w 17"/>
                  <a:gd name="T33" fmla="*/ 6 h 20"/>
                  <a:gd name="T34" fmla="*/ 13 w 17"/>
                  <a:gd name="T35" fmla="*/ 6 h 20"/>
                  <a:gd name="T36" fmla="*/ 14 w 17"/>
                  <a:gd name="T37" fmla="*/ 5 h 20"/>
                  <a:gd name="T38" fmla="*/ 14 w 17"/>
                  <a:gd name="T39" fmla="*/ 4 h 20"/>
                  <a:gd name="T40" fmla="*/ 15 w 17"/>
                  <a:gd name="T41" fmla="*/ 4 h 20"/>
                  <a:gd name="T42" fmla="*/ 15 w 17"/>
                  <a:gd name="T43" fmla="*/ 3 h 20"/>
                  <a:gd name="T44" fmla="*/ 16 w 17"/>
                  <a:gd name="T45" fmla="*/ 2 h 20"/>
                  <a:gd name="T46" fmla="*/ 16 w 17"/>
                  <a:gd name="T47" fmla="*/ 1 h 20"/>
                  <a:gd name="T48" fmla="*/ 17 w 17"/>
                  <a:gd name="T49" fmla="*/ 0 h 20"/>
                  <a:gd name="T50" fmla="*/ 17 w 17"/>
                  <a:gd name="T51" fmla="*/ 0 h 20"/>
                  <a:gd name="T52" fmla="*/ 17 w 17"/>
                  <a:gd name="T53" fmla="*/ 1 h 20"/>
                  <a:gd name="T54" fmla="*/ 17 w 17"/>
                  <a:gd name="T55" fmla="*/ 2 h 20"/>
                  <a:gd name="T56" fmla="*/ 17 w 17"/>
                  <a:gd name="T57" fmla="*/ 3 h 20"/>
                  <a:gd name="T58" fmla="*/ 17 w 17"/>
                  <a:gd name="T59" fmla="*/ 4 h 20"/>
                  <a:gd name="T60" fmla="*/ 16 w 17"/>
                  <a:gd name="T61" fmla="*/ 5 h 20"/>
                  <a:gd name="T62" fmla="*/ 17 w 17"/>
                  <a:gd name="T63" fmla="*/ 7 h 20"/>
                  <a:gd name="T64" fmla="*/ 16 w 17"/>
                  <a:gd name="T65" fmla="*/ 8 h 20"/>
                  <a:gd name="T66" fmla="*/ 16 w 17"/>
                  <a:gd name="T67" fmla="*/ 10 h 20"/>
                  <a:gd name="T68" fmla="*/ 16 w 17"/>
                  <a:gd name="T69" fmla="*/ 11 h 20"/>
                  <a:gd name="T70" fmla="*/ 15 w 17"/>
                  <a:gd name="T71" fmla="*/ 12 h 20"/>
                  <a:gd name="T72" fmla="*/ 15 w 17"/>
                  <a:gd name="T73" fmla="*/ 12 h 20"/>
                  <a:gd name="T74" fmla="*/ 14 w 17"/>
                  <a:gd name="T75" fmla="*/ 12 h 20"/>
                  <a:gd name="T76" fmla="*/ 14 w 17"/>
                  <a:gd name="T77" fmla="*/ 11 h 20"/>
                  <a:gd name="T78" fmla="*/ 13 w 17"/>
                  <a:gd name="T79" fmla="*/ 11 h 20"/>
                  <a:gd name="T80" fmla="*/ 12 w 17"/>
                  <a:gd name="T81" fmla="*/ 11 h 20"/>
                  <a:gd name="T82" fmla="*/ 12 w 17"/>
                  <a:gd name="T83" fmla="*/ 11 h 20"/>
                  <a:gd name="T84" fmla="*/ 11 w 17"/>
                  <a:gd name="T85" fmla="*/ 12 h 20"/>
                  <a:gd name="T86" fmla="*/ 11 w 17"/>
                  <a:gd name="T87" fmla="*/ 12 h 20"/>
                  <a:gd name="T88" fmla="*/ 10 w 17"/>
                  <a:gd name="T89" fmla="*/ 13 h 20"/>
                  <a:gd name="T90" fmla="*/ 10 w 17"/>
                  <a:gd name="T91" fmla="*/ 13 h 20"/>
                  <a:gd name="T92" fmla="*/ 9 w 17"/>
                  <a:gd name="T93" fmla="*/ 13 h 20"/>
                  <a:gd name="T94" fmla="*/ 9 w 17"/>
                  <a:gd name="T95" fmla="*/ 14 h 20"/>
                  <a:gd name="T96" fmla="*/ 8 w 17"/>
                  <a:gd name="T97" fmla="*/ 14 h 20"/>
                  <a:gd name="T98" fmla="*/ 8 w 17"/>
                  <a:gd name="T99" fmla="*/ 14 h 20"/>
                  <a:gd name="T100" fmla="*/ 7 w 17"/>
                  <a:gd name="T101" fmla="*/ 14 h 20"/>
                  <a:gd name="T102" fmla="*/ 6 w 17"/>
                  <a:gd name="T103" fmla="*/ 15 h 20"/>
                  <a:gd name="T104" fmla="*/ 6 w 17"/>
                  <a:gd name="T105" fmla="*/ 15 h 20"/>
                  <a:gd name="T106" fmla="*/ 7 w 17"/>
                  <a:gd name="T107" fmla="*/ 16 h 20"/>
                  <a:gd name="T108" fmla="*/ 7 w 17"/>
                  <a:gd name="T109" fmla="*/ 17 h 20"/>
                  <a:gd name="T110" fmla="*/ 7 w 17"/>
                  <a:gd name="T111" fmla="*/ 17 h 20"/>
                  <a:gd name="T112" fmla="*/ 7 w 17"/>
                  <a:gd name="T113" fmla="*/ 18 h 20"/>
                  <a:gd name="T114" fmla="*/ 8 w 17"/>
                  <a:gd name="T115" fmla="*/ 18 h 20"/>
                  <a:gd name="T116" fmla="*/ 8 w 17"/>
                  <a:gd name="T117" fmla="*/ 19 h 20"/>
                  <a:gd name="T118" fmla="*/ 8 w 17"/>
                  <a:gd name="T119" fmla="*/ 20 h 20"/>
                  <a:gd name="T120" fmla="*/ 4 w 17"/>
                  <a:gd name="T121" fmla="*/ 19 h 20"/>
                  <a:gd name="T122" fmla="*/ 0 w 17"/>
                  <a:gd name="T123" fmla="*/ 13 h 2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7" h="20">
                    <a:moveTo>
                      <a:pt x="0" y="13"/>
                    </a:move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14" y="5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3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7" y="7"/>
                    </a:lnTo>
                    <a:lnTo>
                      <a:pt x="16" y="8"/>
                    </a:lnTo>
                    <a:lnTo>
                      <a:pt x="16" y="10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1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20"/>
                    </a:lnTo>
                    <a:lnTo>
                      <a:pt x="4" y="1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1" name="Freeform 1462">
                <a:extLst>
                  <a:ext uri="{FF2B5EF4-FFF2-40B4-BE49-F238E27FC236}">
                    <a16:creationId xmlns:a16="http://schemas.microsoft.com/office/drawing/2014/main" id="{B1833333-7A4F-413B-9228-3708C7CC46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3602"/>
                <a:ext cx="16" cy="16"/>
              </a:xfrm>
              <a:custGeom>
                <a:avLst/>
                <a:gdLst>
                  <a:gd name="T0" fmla="*/ 1 w 16"/>
                  <a:gd name="T1" fmla="*/ 16 h 16"/>
                  <a:gd name="T2" fmla="*/ 0 w 16"/>
                  <a:gd name="T3" fmla="*/ 15 h 16"/>
                  <a:gd name="T4" fmla="*/ 0 w 16"/>
                  <a:gd name="T5" fmla="*/ 13 h 16"/>
                  <a:gd name="T6" fmla="*/ 0 w 16"/>
                  <a:gd name="T7" fmla="*/ 11 h 16"/>
                  <a:gd name="T8" fmla="*/ 0 w 16"/>
                  <a:gd name="T9" fmla="*/ 9 h 16"/>
                  <a:gd name="T10" fmla="*/ 0 w 16"/>
                  <a:gd name="T11" fmla="*/ 8 h 16"/>
                  <a:gd name="T12" fmla="*/ 1 w 16"/>
                  <a:gd name="T13" fmla="*/ 7 h 16"/>
                  <a:gd name="T14" fmla="*/ 1 w 16"/>
                  <a:gd name="T15" fmla="*/ 6 h 16"/>
                  <a:gd name="T16" fmla="*/ 2 w 16"/>
                  <a:gd name="T17" fmla="*/ 5 h 16"/>
                  <a:gd name="T18" fmla="*/ 2 w 16"/>
                  <a:gd name="T19" fmla="*/ 4 h 16"/>
                  <a:gd name="T20" fmla="*/ 2 w 16"/>
                  <a:gd name="T21" fmla="*/ 4 h 16"/>
                  <a:gd name="T22" fmla="*/ 2 w 16"/>
                  <a:gd name="T23" fmla="*/ 3 h 16"/>
                  <a:gd name="T24" fmla="*/ 1 w 16"/>
                  <a:gd name="T25" fmla="*/ 3 h 16"/>
                  <a:gd name="T26" fmla="*/ 1 w 16"/>
                  <a:gd name="T27" fmla="*/ 2 h 16"/>
                  <a:gd name="T28" fmla="*/ 1 w 16"/>
                  <a:gd name="T29" fmla="*/ 2 h 16"/>
                  <a:gd name="T30" fmla="*/ 1 w 16"/>
                  <a:gd name="T31" fmla="*/ 2 h 16"/>
                  <a:gd name="T32" fmla="*/ 2 w 16"/>
                  <a:gd name="T33" fmla="*/ 2 h 16"/>
                  <a:gd name="T34" fmla="*/ 2 w 16"/>
                  <a:gd name="T35" fmla="*/ 1 h 16"/>
                  <a:gd name="T36" fmla="*/ 3 w 16"/>
                  <a:gd name="T37" fmla="*/ 1 h 16"/>
                  <a:gd name="T38" fmla="*/ 4 w 16"/>
                  <a:gd name="T39" fmla="*/ 1 h 16"/>
                  <a:gd name="T40" fmla="*/ 5 w 16"/>
                  <a:gd name="T41" fmla="*/ 0 h 16"/>
                  <a:gd name="T42" fmla="*/ 5 w 16"/>
                  <a:gd name="T43" fmla="*/ 0 h 16"/>
                  <a:gd name="T44" fmla="*/ 6 w 16"/>
                  <a:gd name="T45" fmla="*/ 0 h 16"/>
                  <a:gd name="T46" fmla="*/ 6 w 16"/>
                  <a:gd name="T47" fmla="*/ 0 h 16"/>
                  <a:gd name="T48" fmla="*/ 7 w 16"/>
                  <a:gd name="T49" fmla="*/ 0 h 16"/>
                  <a:gd name="T50" fmla="*/ 9 w 16"/>
                  <a:gd name="T51" fmla="*/ 1 h 16"/>
                  <a:gd name="T52" fmla="*/ 10 w 16"/>
                  <a:gd name="T53" fmla="*/ 1 h 16"/>
                  <a:gd name="T54" fmla="*/ 12 w 16"/>
                  <a:gd name="T55" fmla="*/ 2 h 16"/>
                  <a:gd name="T56" fmla="*/ 13 w 16"/>
                  <a:gd name="T57" fmla="*/ 2 h 16"/>
                  <a:gd name="T58" fmla="*/ 13 w 16"/>
                  <a:gd name="T59" fmla="*/ 1 h 16"/>
                  <a:gd name="T60" fmla="*/ 14 w 16"/>
                  <a:gd name="T61" fmla="*/ 1 h 16"/>
                  <a:gd name="T62" fmla="*/ 14 w 16"/>
                  <a:gd name="T63" fmla="*/ 0 h 16"/>
                  <a:gd name="T64" fmla="*/ 16 w 16"/>
                  <a:gd name="T65" fmla="*/ 0 h 16"/>
                  <a:gd name="T66" fmla="*/ 15 w 16"/>
                  <a:gd name="T67" fmla="*/ 1 h 16"/>
                  <a:gd name="T68" fmla="*/ 15 w 16"/>
                  <a:gd name="T69" fmla="*/ 3 h 16"/>
                  <a:gd name="T70" fmla="*/ 16 w 16"/>
                  <a:gd name="T71" fmla="*/ 4 h 16"/>
                  <a:gd name="T72" fmla="*/ 14 w 16"/>
                  <a:gd name="T73" fmla="*/ 4 h 16"/>
                  <a:gd name="T74" fmla="*/ 13 w 16"/>
                  <a:gd name="T75" fmla="*/ 4 h 16"/>
                  <a:gd name="T76" fmla="*/ 12 w 16"/>
                  <a:gd name="T77" fmla="*/ 3 h 16"/>
                  <a:gd name="T78" fmla="*/ 9 w 16"/>
                  <a:gd name="T79" fmla="*/ 3 h 16"/>
                  <a:gd name="T80" fmla="*/ 8 w 16"/>
                  <a:gd name="T81" fmla="*/ 3 h 16"/>
                  <a:gd name="T82" fmla="*/ 7 w 16"/>
                  <a:gd name="T83" fmla="*/ 3 h 16"/>
                  <a:gd name="T84" fmla="*/ 5 w 16"/>
                  <a:gd name="T85" fmla="*/ 3 h 16"/>
                  <a:gd name="T86" fmla="*/ 4 w 16"/>
                  <a:gd name="T87" fmla="*/ 4 h 16"/>
                  <a:gd name="T88" fmla="*/ 4 w 16"/>
                  <a:gd name="T89" fmla="*/ 5 h 16"/>
                  <a:gd name="T90" fmla="*/ 4 w 16"/>
                  <a:gd name="T91" fmla="*/ 6 h 16"/>
                  <a:gd name="T92" fmla="*/ 3 w 16"/>
                  <a:gd name="T93" fmla="*/ 7 h 16"/>
                  <a:gd name="T94" fmla="*/ 2 w 16"/>
                  <a:gd name="T95" fmla="*/ 8 h 16"/>
                  <a:gd name="T96" fmla="*/ 2 w 16"/>
                  <a:gd name="T97" fmla="*/ 8 h 16"/>
                  <a:gd name="T98" fmla="*/ 1 w 16"/>
                  <a:gd name="T99" fmla="*/ 9 h 16"/>
                  <a:gd name="T100" fmla="*/ 1 w 16"/>
                  <a:gd name="T101" fmla="*/ 10 h 16"/>
                  <a:gd name="T102" fmla="*/ 2 w 16"/>
                  <a:gd name="T103" fmla="*/ 12 h 16"/>
                  <a:gd name="T104" fmla="*/ 1 w 16"/>
                  <a:gd name="T105" fmla="*/ 13 h 16"/>
                  <a:gd name="T106" fmla="*/ 2 w 16"/>
                  <a:gd name="T107" fmla="*/ 14 h 16"/>
                  <a:gd name="T108" fmla="*/ 1 w 16"/>
                  <a:gd name="T109" fmla="*/ 15 h 16"/>
                  <a:gd name="T110" fmla="*/ 1 w 16"/>
                  <a:gd name="T111" fmla="*/ 16 h 16"/>
                  <a:gd name="T112" fmla="*/ 1 w 16"/>
                  <a:gd name="T113" fmla="*/ 16 h 1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6" h="16">
                    <a:moveTo>
                      <a:pt x="1" y="16"/>
                    </a:moveTo>
                    <a:lnTo>
                      <a:pt x="0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1"/>
                    </a:lnTo>
                    <a:lnTo>
                      <a:pt x="10" y="1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6" y="4"/>
                    </a:lnTo>
                    <a:lnTo>
                      <a:pt x="14" y="4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1" y="15"/>
                    </a:lnTo>
                    <a:lnTo>
                      <a:pt x="1" y="16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2" name="Freeform 1463">
                <a:extLst>
                  <a:ext uri="{FF2B5EF4-FFF2-40B4-BE49-F238E27FC236}">
                    <a16:creationId xmlns:a16="http://schemas.microsoft.com/office/drawing/2014/main" id="{21AE2184-3CDE-499F-9E9F-36A3089851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3599"/>
                <a:ext cx="7" cy="4"/>
              </a:xfrm>
              <a:custGeom>
                <a:avLst/>
                <a:gdLst>
                  <a:gd name="T0" fmla="*/ 0 w 7"/>
                  <a:gd name="T1" fmla="*/ 2 h 4"/>
                  <a:gd name="T2" fmla="*/ 1 w 7"/>
                  <a:gd name="T3" fmla="*/ 1 h 4"/>
                  <a:gd name="T4" fmla="*/ 1 w 7"/>
                  <a:gd name="T5" fmla="*/ 1 h 4"/>
                  <a:gd name="T6" fmla="*/ 2 w 7"/>
                  <a:gd name="T7" fmla="*/ 0 h 4"/>
                  <a:gd name="T8" fmla="*/ 2 w 7"/>
                  <a:gd name="T9" fmla="*/ 0 h 4"/>
                  <a:gd name="T10" fmla="*/ 4 w 7"/>
                  <a:gd name="T11" fmla="*/ 0 h 4"/>
                  <a:gd name="T12" fmla="*/ 5 w 7"/>
                  <a:gd name="T13" fmla="*/ 0 h 4"/>
                  <a:gd name="T14" fmla="*/ 6 w 7"/>
                  <a:gd name="T15" fmla="*/ 0 h 4"/>
                  <a:gd name="T16" fmla="*/ 7 w 7"/>
                  <a:gd name="T17" fmla="*/ 1 h 4"/>
                  <a:gd name="T18" fmla="*/ 6 w 7"/>
                  <a:gd name="T19" fmla="*/ 1 h 4"/>
                  <a:gd name="T20" fmla="*/ 6 w 7"/>
                  <a:gd name="T21" fmla="*/ 1 h 4"/>
                  <a:gd name="T22" fmla="*/ 5 w 7"/>
                  <a:gd name="T23" fmla="*/ 1 h 4"/>
                  <a:gd name="T24" fmla="*/ 5 w 7"/>
                  <a:gd name="T25" fmla="*/ 2 h 4"/>
                  <a:gd name="T26" fmla="*/ 4 w 7"/>
                  <a:gd name="T27" fmla="*/ 2 h 4"/>
                  <a:gd name="T28" fmla="*/ 3 w 7"/>
                  <a:gd name="T29" fmla="*/ 2 h 4"/>
                  <a:gd name="T30" fmla="*/ 3 w 7"/>
                  <a:gd name="T31" fmla="*/ 3 h 4"/>
                  <a:gd name="T32" fmla="*/ 2 w 7"/>
                  <a:gd name="T33" fmla="*/ 2 h 4"/>
                  <a:gd name="T34" fmla="*/ 2 w 7"/>
                  <a:gd name="T35" fmla="*/ 2 h 4"/>
                  <a:gd name="T36" fmla="*/ 1 w 7"/>
                  <a:gd name="T37" fmla="*/ 2 h 4"/>
                  <a:gd name="T38" fmla="*/ 2 w 7"/>
                  <a:gd name="T39" fmla="*/ 3 h 4"/>
                  <a:gd name="T40" fmla="*/ 2 w 7"/>
                  <a:gd name="T41" fmla="*/ 3 h 4"/>
                  <a:gd name="T42" fmla="*/ 3 w 7"/>
                  <a:gd name="T43" fmla="*/ 3 h 4"/>
                  <a:gd name="T44" fmla="*/ 3 w 7"/>
                  <a:gd name="T45" fmla="*/ 3 h 4"/>
                  <a:gd name="T46" fmla="*/ 4 w 7"/>
                  <a:gd name="T47" fmla="*/ 3 h 4"/>
                  <a:gd name="T48" fmla="*/ 5 w 7"/>
                  <a:gd name="T49" fmla="*/ 3 h 4"/>
                  <a:gd name="T50" fmla="*/ 5 w 7"/>
                  <a:gd name="T51" fmla="*/ 3 h 4"/>
                  <a:gd name="T52" fmla="*/ 4 w 7"/>
                  <a:gd name="T53" fmla="*/ 4 h 4"/>
                  <a:gd name="T54" fmla="*/ 3 w 7"/>
                  <a:gd name="T55" fmla="*/ 4 h 4"/>
                  <a:gd name="T56" fmla="*/ 3 w 7"/>
                  <a:gd name="T57" fmla="*/ 4 h 4"/>
                  <a:gd name="T58" fmla="*/ 2 w 7"/>
                  <a:gd name="T59" fmla="*/ 4 h 4"/>
                  <a:gd name="T60" fmla="*/ 1 w 7"/>
                  <a:gd name="T61" fmla="*/ 4 h 4"/>
                  <a:gd name="T62" fmla="*/ 1 w 7"/>
                  <a:gd name="T63" fmla="*/ 3 h 4"/>
                  <a:gd name="T64" fmla="*/ 0 w 7"/>
                  <a:gd name="T65" fmla="*/ 2 h 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" h="4">
                    <a:moveTo>
                      <a:pt x="0" y="2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3" name="Freeform 1464">
                <a:extLst>
                  <a:ext uri="{FF2B5EF4-FFF2-40B4-BE49-F238E27FC236}">
                    <a16:creationId xmlns:a16="http://schemas.microsoft.com/office/drawing/2014/main" id="{C6E90AF2-9E0D-4043-B1B5-7CE2D3EEC4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6" y="3596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1 w 2"/>
                  <a:gd name="T3" fmla="*/ 1 h 4"/>
                  <a:gd name="T4" fmla="*/ 1 w 2"/>
                  <a:gd name="T5" fmla="*/ 1 h 4"/>
                  <a:gd name="T6" fmla="*/ 2 w 2"/>
                  <a:gd name="T7" fmla="*/ 2 h 4"/>
                  <a:gd name="T8" fmla="*/ 2 w 2"/>
                  <a:gd name="T9" fmla="*/ 2 h 4"/>
                  <a:gd name="T10" fmla="*/ 2 w 2"/>
                  <a:gd name="T11" fmla="*/ 3 h 4"/>
                  <a:gd name="T12" fmla="*/ 2 w 2"/>
                  <a:gd name="T13" fmla="*/ 3 h 4"/>
                  <a:gd name="T14" fmla="*/ 2 w 2"/>
                  <a:gd name="T15" fmla="*/ 4 h 4"/>
                  <a:gd name="T16" fmla="*/ 1 w 2"/>
                  <a:gd name="T17" fmla="*/ 3 h 4"/>
                  <a:gd name="T18" fmla="*/ 1 w 2"/>
                  <a:gd name="T19" fmla="*/ 2 h 4"/>
                  <a:gd name="T20" fmla="*/ 1 w 2"/>
                  <a:gd name="T21" fmla="*/ 2 h 4"/>
                  <a:gd name="T22" fmla="*/ 0 w 2"/>
                  <a:gd name="T23" fmla="*/ 1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4" name="Freeform 1465">
                <a:extLst>
                  <a:ext uri="{FF2B5EF4-FFF2-40B4-BE49-F238E27FC236}">
                    <a16:creationId xmlns:a16="http://schemas.microsoft.com/office/drawing/2014/main" id="{E12DB6AD-ED84-4552-B52B-E41608650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7" y="3598"/>
                <a:ext cx="11" cy="18"/>
              </a:xfrm>
              <a:custGeom>
                <a:avLst/>
                <a:gdLst>
                  <a:gd name="T0" fmla="*/ 2 w 11"/>
                  <a:gd name="T1" fmla="*/ 0 h 18"/>
                  <a:gd name="T2" fmla="*/ 2 w 11"/>
                  <a:gd name="T3" fmla="*/ 1 h 18"/>
                  <a:gd name="T4" fmla="*/ 2 w 11"/>
                  <a:gd name="T5" fmla="*/ 2 h 18"/>
                  <a:gd name="T6" fmla="*/ 3 w 11"/>
                  <a:gd name="T7" fmla="*/ 3 h 18"/>
                  <a:gd name="T8" fmla="*/ 3 w 11"/>
                  <a:gd name="T9" fmla="*/ 4 h 18"/>
                  <a:gd name="T10" fmla="*/ 3 w 11"/>
                  <a:gd name="T11" fmla="*/ 5 h 18"/>
                  <a:gd name="T12" fmla="*/ 3 w 11"/>
                  <a:gd name="T13" fmla="*/ 6 h 18"/>
                  <a:gd name="T14" fmla="*/ 2 w 11"/>
                  <a:gd name="T15" fmla="*/ 6 h 18"/>
                  <a:gd name="T16" fmla="*/ 2 w 11"/>
                  <a:gd name="T17" fmla="*/ 6 h 18"/>
                  <a:gd name="T18" fmla="*/ 2 w 11"/>
                  <a:gd name="T19" fmla="*/ 7 h 18"/>
                  <a:gd name="T20" fmla="*/ 2 w 11"/>
                  <a:gd name="T21" fmla="*/ 9 h 18"/>
                  <a:gd name="T22" fmla="*/ 3 w 11"/>
                  <a:gd name="T23" fmla="*/ 9 h 18"/>
                  <a:gd name="T24" fmla="*/ 3 w 11"/>
                  <a:gd name="T25" fmla="*/ 10 h 18"/>
                  <a:gd name="T26" fmla="*/ 3 w 11"/>
                  <a:gd name="T27" fmla="*/ 10 h 18"/>
                  <a:gd name="T28" fmla="*/ 3 w 11"/>
                  <a:gd name="T29" fmla="*/ 11 h 18"/>
                  <a:gd name="T30" fmla="*/ 2 w 11"/>
                  <a:gd name="T31" fmla="*/ 11 h 18"/>
                  <a:gd name="T32" fmla="*/ 2 w 11"/>
                  <a:gd name="T33" fmla="*/ 11 h 18"/>
                  <a:gd name="T34" fmla="*/ 1 w 11"/>
                  <a:gd name="T35" fmla="*/ 12 h 18"/>
                  <a:gd name="T36" fmla="*/ 1 w 11"/>
                  <a:gd name="T37" fmla="*/ 12 h 18"/>
                  <a:gd name="T38" fmla="*/ 0 w 11"/>
                  <a:gd name="T39" fmla="*/ 13 h 18"/>
                  <a:gd name="T40" fmla="*/ 1 w 11"/>
                  <a:gd name="T41" fmla="*/ 14 h 18"/>
                  <a:gd name="T42" fmla="*/ 0 w 11"/>
                  <a:gd name="T43" fmla="*/ 14 h 18"/>
                  <a:gd name="T44" fmla="*/ 0 w 11"/>
                  <a:gd name="T45" fmla="*/ 14 h 18"/>
                  <a:gd name="T46" fmla="*/ 0 w 11"/>
                  <a:gd name="T47" fmla="*/ 14 h 18"/>
                  <a:gd name="T48" fmla="*/ 0 w 11"/>
                  <a:gd name="T49" fmla="*/ 15 h 18"/>
                  <a:gd name="T50" fmla="*/ 1 w 11"/>
                  <a:gd name="T51" fmla="*/ 16 h 18"/>
                  <a:gd name="T52" fmla="*/ 2 w 11"/>
                  <a:gd name="T53" fmla="*/ 16 h 18"/>
                  <a:gd name="T54" fmla="*/ 2 w 11"/>
                  <a:gd name="T55" fmla="*/ 16 h 18"/>
                  <a:gd name="T56" fmla="*/ 3 w 11"/>
                  <a:gd name="T57" fmla="*/ 16 h 18"/>
                  <a:gd name="T58" fmla="*/ 3 w 11"/>
                  <a:gd name="T59" fmla="*/ 17 h 18"/>
                  <a:gd name="T60" fmla="*/ 4 w 11"/>
                  <a:gd name="T61" fmla="*/ 17 h 18"/>
                  <a:gd name="T62" fmla="*/ 5 w 11"/>
                  <a:gd name="T63" fmla="*/ 17 h 18"/>
                  <a:gd name="T64" fmla="*/ 6 w 11"/>
                  <a:gd name="T65" fmla="*/ 18 h 18"/>
                  <a:gd name="T66" fmla="*/ 6 w 11"/>
                  <a:gd name="T67" fmla="*/ 18 h 18"/>
                  <a:gd name="T68" fmla="*/ 8 w 11"/>
                  <a:gd name="T69" fmla="*/ 18 h 18"/>
                  <a:gd name="T70" fmla="*/ 8 w 11"/>
                  <a:gd name="T71" fmla="*/ 18 h 18"/>
                  <a:gd name="T72" fmla="*/ 9 w 11"/>
                  <a:gd name="T73" fmla="*/ 18 h 18"/>
                  <a:gd name="T74" fmla="*/ 10 w 11"/>
                  <a:gd name="T75" fmla="*/ 18 h 18"/>
                  <a:gd name="T76" fmla="*/ 11 w 11"/>
                  <a:gd name="T77" fmla="*/ 18 h 18"/>
                  <a:gd name="T78" fmla="*/ 10 w 11"/>
                  <a:gd name="T79" fmla="*/ 17 h 18"/>
                  <a:gd name="T80" fmla="*/ 10 w 11"/>
                  <a:gd name="T81" fmla="*/ 16 h 18"/>
                  <a:gd name="T82" fmla="*/ 10 w 11"/>
                  <a:gd name="T83" fmla="*/ 15 h 18"/>
                  <a:gd name="T84" fmla="*/ 9 w 11"/>
                  <a:gd name="T85" fmla="*/ 14 h 18"/>
                  <a:gd name="T86" fmla="*/ 8 w 11"/>
                  <a:gd name="T87" fmla="*/ 13 h 18"/>
                  <a:gd name="T88" fmla="*/ 7 w 11"/>
                  <a:gd name="T89" fmla="*/ 12 h 18"/>
                  <a:gd name="T90" fmla="*/ 7 w 11"/>
                  <a:gd name="T91" fmla="*/ 11 h 18"/>
                  <a:gd name="T92" fmla="*/ 7 w 11"/>
                  <a:gd name="T93" fmla="*/ 11 h 18"/>
                  <a:gd name="T94" fmla="*/ 6 w 11"/>
                  <a:gd name="T95" fmla="*/ 10 h 18"/>
                  <a:gd name="T96" fmla="*/ 5 w 11"/>
                  <a:gd name="T97" fmla="*/ 10 h 18"/>
                  <a:gd name="T98" fmla="*/ 5 w 11"/>
                  <a:gd name="T99" fmla="*/ 9 h 18"/>
                  <a:gd name="T100" fmla="*/ 5 w 11"/>
                  <a:gd name="T101" fmla="*/ 8 h 18"/>
                  <a:gd name="T102" fmla="*/ 4 w 11"/>
                  <a:gd name="T103" fmla="*/ 7 h 18"/>
                  <a:gd name="T104" fmla="*/ 4 w 11"/>
                  <a:gd name="T105" fmla="*/ 6 h 18"/>
                  <a:gd name="T106" fmla="*/ 4 w 11"/>
                  <a:gd name="T107" fmla="*/ 6 h 18"/>
                  <a:gd name="T108" fmla="*/ 4 w 11"/>
                  <a:gd name="T109" fmla="*/ 5 h 18"/>
                  <a:gd name="T110" fmla="*/ 4 w 11"/>
                  <a:gd name="T111" fmla="*/ 4 h 18"/>
                  <a:gd name="T112" fmla="*/ 4 w 11"/>
                  <a:gd name="T113" fmla="*/ 4 h 18"/>
                  <a:gd name="T114" fmla="*/ 3 w 11"/>
                  <a:gd name="T115" fmla="*/ 3 h 18"/>
                  <a:gd name="T116" fmla="*/ 3 w 11"/>
                  <a:gd name="T117" fmla="*/ 2 h 18"/>
                  <a:gd name="T118" fmla="*/ 3 w 11"/>
                  <a:gd name="T119" fmla="*/ 1 h 18"/>
                  <a:gd name="T120" fmla="*/ 2 w 11"/>
                  <a:gd name="T121" fmla="*/ 0 h 1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1" h="18">
                    <a:moveTo>
                      <a:pt x="2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1" y="12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4" y="17"/>
                    </a:lnTo>
                    <a:lnTo>
                      <a:pt x="5" y="17"/>
                    </a:lnTo>
                    <a:lnTo>
                      <a:pt x="6" y="18"/>
                    </a:lnTo>
                    <a:lnTo>
                      <a:pt x="8" y="18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1" y="18"/>
                    </a:lnTo>
                    <a:lnTo>
                      <a:pt x="10" y="17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7" y="12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5" y="10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5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5" name="Freeform 1466">
                <a:extLst>
                  <a:ext uri="{FF2B5EF4-FFF2-40B4-BE49-F238E27FC236}">
                    <a16:creationId xmlns:a16="http://schemas.microsoft.com/office/drawing/2014/main" id="{16787AAE-60CC-4FF8-8ACF-47D5C8AA8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9" y="3610"/>
                <a:ext cx="4" cy="2"/>
              </a:xfrm>
              <a:custGeom>
                <a:avLst/>
                <a:gdLst>
                  <a:gd name="T0" fmla="*/ 0 w 4"/>
                  <a:gd name="T1" fmla="*/ 2 h 2"/>
                  <a:gd name="T2" fmla="*/ 1 w 4"/>
                  <a:gd name="T3" fmla="*/ 1 h 2"/>
                  <a:gd name="T4" fmla="*/ 1 w 4"/>
                  <a:gd name="T5" fmla="*/ 1 h 2"/>
                  <a:gd name="T6" fmla="*/ 2 w 4"/>
                  <a:gd name="T7" fmla="*/ 0 h 2"/>
                  <a:gd name="T8" fmla="*/ 2 w 4"/>
                  <a:gd name="T9" fmla="*/ 0 h 2"/>
                  <a:gd name="T10" fmla="*/ 3 w 4"/>
                  <a:gd name="T11" fmla="*/ 1 h 2"/>
                  <a:gd name="T12" fmla="*/ 4 w 4"/>
                  <a:gd name="T13" fmla="*/ 1 h 2"/>
                  <a:gd name="T14" fmla="*/ 3 w 4"/>
                  <a:gd name="T15" fmla="*/ 1 h 2"/>
                  <a:gd name="T16" fmla="*/ 3 w 4"/>
                  <a:gd name="T17" fmla="*/ 1 h 2"/>
                  <a:gd name="T18" fmla="*/ 3 w 4"/>
                  <a:gd name="T19" fmla="*/ 1 h 2"/>
                  <a:gd name="T20" fmla="*/ 3 w 4"/>
                  <a:gd name="T21" fmla="*/ 2 h 2"/>
                  <a:gd name="T22" fmla="*/ 2 w 4"/>
                  <a:gd name="T23" fmla="*/ 2 h 2"/>
                  <a:gd name="T24" fmla="*/ 1 w 4"/>
                  <a:gd name="T25" fmla="*/ 2 h 2"/>
                  <a:gd name="T26" fmla="*/ 0 w 4"/>
                  <a:gd name="T27" fmla="*/ 2 h 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6" name="Freeform 1467">
                <a:extLst>
                  <a:ext uri="{FF2B5EF4-FFF2-40B4-BE49-F238E27FC236}">
                    <a16:creationId xmlns:a16="http://schemas.microsoft.com/office/drawing/2014/main" id="{4AA3FD55-9919-47D2-BA3E-3630C2D614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7" y="3611"/>
                <a:ext cx="3" cy="2"/>
              </a:xfrm>
              <a:custGeom>
                <a:avLst/>
                <a:gdLst>
                  <a:gd name="T0" fmla="*/ 0 w 3"/>
                  <a:gd name="T1" fmla="*/ 1 h 2"/>
                  <a:gd name="T2" fmla="*/ 0 w 3"/>
                  <a:gd name="T3" fmla="*/ 1 h 2"/>
                  <a:gd name="T4" fmla="*/ 0 w 3"/>
                  <a:gd name="T5" fmla="*/ 1 h 2"/>
                  <a:gd name="T6" fmla="*/ 1 w 3"/>
                  <a:gd name="T7" fmla="*/ 1 h 2"/>
                  <a:gd name="T8" fmla="*/ 1 w 3"/>
                  <a:gd name="T9" fmla="*/ 1 h 2"/>
                  <a:gd name="T10" fmla="*/ 2 w 3"/>
                  <a:gd name="T11" fmla="*/ 0 h 2"/>
                  <a:gd name="T12" fmla="*/ 2 w 3"/>
                  <a:gd name="T13" fmla="*/ 0 h 2"/>
                  <a:gd name="T14" fmla="*/ 3 w 3"/>
                  <a:gd name="T15" fmla="*/ 0 h 2"/>
                  <a:gd name="T16" fmla="*/ 2 w 3"/>
                  <a:gd name="T17" fmla="*/ 0 h 2"/>
                  <a:gd name="T18" fmla="*/ 2 w 3"/>
                  <a:gd name="T19" fmla="*/ 1 h 2"/>
                  <a:gd name="T20" fmla="*/ 2 w 3"/>
                  <a:gd name="T21" fmla="*/ 1 h 2"/>
                  <a:gd name="T22" fmla="*/ 1 w 3"/>
                  <a:gd name="T23" fmla="*/ 2 h 2"/>
                  <a:gd name="T24" fmla="*/ 1 w 3"/>
                  <a:gd name="T25" fmla="*/ 2 h 2"/>
                  <a:gd name="T26" fmla="*/ 0 w 3"/>
                  <a:gd name="T27" fmla="*/ 2 h 2"/>
                  <a:gd name="T28" fmla="*/ 0 w 3"/>
                  <a:gd name="T29" fmla="*/ 1 h 2"/>
                  <a:gd name="T30" fmla="*/ 0 w 3"/>
                  <a:gd name="T31" fmla="*/ 1 h 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7" name="Freeform 1468">
                <a:extLst>
                  <a:ext uri="{FF2B5EF4-FFF2-40B4-BE49-F238E27FC236}">
                    <a16:creationId xmlns:a16="http://schemas.microsoft.com/office/drawing/2014/main" id="{F35F6D07-C99E-4C20-8605-FD62B25CC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3611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1 w 2"/>
                  <a:gd name="T3" fmla="*/ 0 h 1"/>
                  <a:gd name="T4" fmla="*/ 1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2 w 2"/>
                  <a:gd name="T13" fmla="*/ 0 h 1"/>
                  <a:gd name="T14" fmla="*/ 1 w 2"/>
                  <a:gd name="T15" fmla="*/ 1 h 1"/>
                  <a:gd name="T16" fmla="*/ 0 w 2"/>
                  <a:gd name="T17" fmla="*/ 0 h 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8" name="Freeform 1469">
                <a:extLst>
                  <a:ext uri="{FF2B5EF4-FFF2-40B4-BE49-F238E27FC236}">
                    <a16:creationId xmlns:a16="http://schemas.microsoft.com/office/drawing/2014/main" id="{48EB55D0-6F75-4A13-BAE9-C6C95FA2D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" y="3608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2 w 2"/>
                  <a:gd name="T13" fmla="*/ 1 h 2"/>
                  <a:gd name="T14" fmla="*/ 2 w 2"/>
                  <a:gd name="T15" fmla="*/ 1 h 2"/>
                  <a:gd name="T16" fmla="*/ 1 w 2"/>
                  <a:gd name="T17" fmla="*/ 0 h 2"/>
                  <a:gd name="T18" fmla="*/ 1 w 2"/>
                  <a:gd name="T19" fmla="*/ 0 h 2"/>
                  <a:gd name="T20" fmla="*/ 0 w 2"/>
                  <a:gd name="T21" fmla="*/ 0 h 2"/>
                  <a:gd name="T22" fmla="*/ 0 w 2"/>
                  <a:gd name="T23" fmla="*/ 1 h 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9" name="Freeform 1470">
                <a:extLst>
                  <a:ext uri="{FF2B5EF4-FFF2-40B4-BE49-F238E27FC236}">
                    <a16:creationId xmlns:a16="http://schemas.microsoft.com/office/drawing/2014/main" id="{932410BE-6F0A-42BA-93FC-5658DDEC76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7" y="3567"/>
                <a:ext cx="46" cy="49"/>
              </a:xfrm>
              <a:custGeom>
                <a:avLst/>
                <a:gdLst>
                  <a:gd name="T0" fmla="*/ 1 w 46"/>
                  <a:gd name="T1" fmla="*/ 22 h 49"/>
                  <a:gd name="T2" fmla="*/ 0 w 46"/>
                  <a:gd name="T3" fmla="*/ 17 h 49"/>
                  <a:gd name="T4" fmla="*/ 2 w 46"/>
                  <a:gd name="T5" fmla="*/ 12 h 49"/>
                  <a:gd name="T6" fmla="*/ 7 w 46"/>
                  <a:gd name="T7" fmla="*/ 7 h 49"/>
                  <a:gd name="T8" fmla="*/ 11 w 46"/>
                  <a:gd name="T9" fmla="*/ 4 h 49"/>
                  <a:gd name="T10" fmla="*/ 17 w 46"/>
                  <a:gd name="T11" fmla="*/ 1 h 49"/>
                  <a:gd name="T12" fmla="*/ 21 w 46"/>
                  <a:gd name="T13" fmla="*/ 0 h 49"/>
                  <a:gd name="T14" fmla="*/ 27 w 46"/>
                  <a:gd name="T15" fmla="*/ 1 h 49"/>
                  <a:gd name="T16" fmla="*/ 30 w 46"/>
                  <a:gd name="T17" fmla="*/ 2 h 49"/>
                  <a:gd name="T18" fmla="*/ 34 w 46"/>
                  <a:gd name="T19" fmla="*/ 4 h 49"/>
                  <a:gd name="T20" fmla="*/ 38 w 46"/>
                  <a:gd name="T21" fmla="*/ 7 h 49"/>
                  <a:gd name="T22" fmla="*/ 41 w 46"/>
                  <a:gd name="T23" fmla="*/ 12 h 49"/>
                  <a:gd name="T24" fmla="*/ 43 w 46"/>
                  <a:gd name="T25" fmla="*/ 18 h 49"/>
                  <a:gd name="T26" fmla="*/ 43 w 46"/>
                  <a:gd name="T27" fmla="*/ 22 h 49"/>
                  <a:gd name="T28" fmla="*/ 44 w 46"/>
                  <a:gd name="T29" fmla="*/ 27 h 49"/>
                  <a:gd name="T30" fmla="*/ 45 w 46"/>
                  <a:gd name="T31" fmla="*/ 31 h 49"/>
                  <a:gd name="T32" fmla="*/ 46 w 46"/>
                  <a:gd name="T33" fmla="*/ 37 h 49"/>
                  <a:gd name="T34" fmla="*/ 45 w 46"/>
                  <a:gd name="T35" fmla="*/ 41 h 49"/>
                  <a:gd name="T36" fmla="*/ 44 w 46"/>
                  <a:gd name="T37" fmla="*/ 45 h 49"/>
                  <a:gd name="T38" fmla="*/ 42 w 46"/>
                  <a:gd name="T39" fmla="*/ 48 h 49"/>
                  <a:gd name="T40" fmla="*/ 41 w 46"/>
                  <a:gd name="T41" fmla="*/ 47 h 49"/>
                  <a:gd name="T42" fmla="*/ 41 w 46"/>
                  <a:gd name="T43" fmla="*/ 43 h 49"/>
                  <a:gd name="T44" fmla="*/ 42 w 46"/>
                  <a:gd name="T45" fmla="*/ 40 h 49"/>
                  <a:gd name="T46" fmla="*/ 44 w 46"/>
                  <a:gd name="T47" fmla="*/ 36 h 49"/>
                  <a:gd name="T48" fmla="*/ 43 w 46"/>
                  <a:gd name="T49" fmla="*/ 32 h 49"/>
                  <a:gd name="T50" fmla="*/ 42 w 46"/>
                  <a:gd name="T51" fmla="*/ 30 h 49"/>
                  <a:gd name="T52" fmla="*/ 40 w 46"/>
                  <a:gd name="T53" fmla="*/ 29 h 49"/>
                  <a:gd name="T54" fmla="*/ 39 w 46"/>
                  <a:gd name="T55" fmla="*/ 32 h 49"/>
                  <a:gd name="T56" fmla="*/ 36 w 46"/>
                  <a:gd name="T57" fmla="*/ 33 h 49"/>
                  <a:gd name="T58" fmla="*/ 34 w 46"/>
                  <a:gd name="T59" fmla="*/ 29 h 49"/>
                  <a:gd name="T60" fmla="*/ 32 w 46"/>
                  <a:gd name="T61" fmla="*/ 25 h 49"/>
                  <a:gd name="T62" fmla="*/ 30 w 46"/>
                  <a:gd name="T63" fmla="*/ 21 h 49"/>
                  <a:gd name="T64" fmla="*/ 30 w 46"/>
                  <a:gd name="T65" fmla="*/ 17 h 49"/>
                  <a:gd name="T66" fmla="*/ 27 w 46"/>
                  <a:gd name="T67" fmla="*/ 14 h 49"/>
                  <a:gd name="T68" fmla="*/ 24 w 46"/>
                  <a:gd name="T69" fmla="*/ 13 h 49"/>
                  <a:gd name="T70" fmla="*/ 21 w 46"/>
                  <a:gd name="T71" fmla="*/ 13 h 49"/>
                  <a:gd name="T72" fmla="*/ 17 w 46"/>
                  <a:gd name="T73" fmla="*/ 13 h 49"/>
                  <a:gd name="T74" fmla="*/ 14 w 46"/>
                  <a:gd name="T75" fmla="*/ 14 h 49"/>
                  <a:gd name="T76" fmla="*/ 11 w 46"/>
                  <a:gd name="T77" fmla="*/ 14 h 49"/>
                  <a:gd name="T78" fmla="*/ 9 w 46"/>
                  <a:gd name="T79" fmla="*/ 13 h 49"/>
                  <a:gd name="T80" fmla="*/ 6 w 46"/>
                  <a:gd name="T81" fmla="*/ 13 h 49"/>
                  <a:gd name="T82" fmla="*/ 4 w 46"/>
                  <a:gd name="T83" fmla="*/ 15 h 49"/>
                  <a:gd name="T84" fmla="*/ 3 w 46"/>
                  <a:gd name="T85" fmla="*/ 18 h 49"/>
                  <a:gd name="T86" fmla="*/ 3 w 46"/>
                  <a:gd name="T87" fmla="*/ 22 h 49"/>
                  <a:gd name="T88" fmla="*/ 2 w 46"/>
                  <a:gd name="T89" fmla="*/ 26 h 4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6" h="49">
                    <a:moveTo>
                      <a:pt x="1" y="27"/>
                    </a:moveTo>
                    <a:lnTo>
                      <a:pt x="1" y="25"/>
                    </a:lnTo>
                    <a:lnTo>
                      <a:pt x="1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5" y="8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9" y="5"/>
                    </a:lnTo>
                    <a:lnTo>
                      <a:pt x="11" y="4"/>
                    </a:lnTo>
                    <a:lnTo>
                      <a:pt x="13" y="3"/>
                    </a:lnTo>
                    <a:lnTo>
                      <a:pt x="15" y="2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29" y="2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3" y="3"/>
                    </a:lnTo>
                    <a:lnTo>
                      <a:pt x="34" y="4"/>
                    </a:lnTo>
                    <a:lnTo>
                      <a:pt x="36" y="5"/>
                    </a:lnTo>
                    <a:lnTo>
                      <a:pt x="37" y="6"/>
                    </a:lnTo>
                    <a:lnTo>
                      <a:pt x="38" y="7"/>
                    </a:lnTo>
                    <a:lnTo>
                      <a:pt x="39" y="8"/>
                    </a:lnTo>
                    <a:lnTo>
                      <a:pt x="40" y="10"/>
                    </a:lnTo>
                    <a:lnTo>
                      <a:pt x="41" y="12"/>
                    </a:lnTo>
                    <a:lnTo>
                      <a:pt x="42" y="14"/>
                    </a:lnTo>
                    <a:lnTo>
                      <a:pt x="42" y="16"/>
                    </a:lnTo>
                    <a:lnTo>
                      <a:pt x="43" y="18"/>
                    </a:lnTo>
                    <a:lnTo>
                      <a:pt x="43" y="19"/>
                    </a:lnTo>
                    <a:lnTo>
                      <a:pt x="43" y="21"/>
                    </a:lnTo>
                    <a:lnTo>
                      <a:pt x="43" y="22"/>
                    </a:lnTo>
                    <a:lnTo>
                      <a:pt x="43" y="24"/>
                    </a:lnTo>
                    <a:lnTo>
                      <a:pt x="44" y="26"/>
                    </a:lnTo>
                    <a:lnTo>
                      <a:pt x="44" y="27"/>
                    </a:lnTo>
                    <a:lnTo>
                      <a:pt x="44" y="28"/>
                    </a:lnTo>
                    <a:lnTo>
                      <a:pt x="44" y="30"/>
                    </a:lnTo>
                    <a:lnTo>
                      <a:pt x="45" y="31"/>
                    </a:lnTo>
                    <a:lnTo>
                      <a:pt x="45" y="33"/>
                    </a:lnTo>
                    <a:lnTo>
                      <a:pt x="45" y="35"/>
                    </a:lnTo>
                    <a:lnTo>
                      <a:pt x="46" y="37"/>
                    </a:lnTo>
                    <a:lnTo>
                      <a:pt x="46" y="39"/>
                    </a:lnTo>
                    <a:lnTo>
                      <a:pt x="46" y="40"/>
                    </a:lnTo>
                    <a:lnTo>
                      <a:pt x="45" y="41"/>
                    </a:lnTo>
                    <a:lnTo>
                      <a:pt x="45" y="43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3" y="46"/>
                    </a:lnTo>
                    <a:lnTo>
                      <a:pt x="43" y="47"/>
                    </a:lnTo>
                    <a:lnTo>
                      <a:pt x="42" y="48"/>
                    </a:lnTo>
                    <a:lnTo>
                      <a:pt x="42" y="49"/>
                    </a:lnTo>
                    <a:lnTo>
                      <a:pt x="41" y="48"/>
                    </a:lnTo>
                    <a:lnTo>
                      <a:pt x="41" y="47"/>
                    </a:lnTo>
                    <a:lnTo>
                      <a:pt x="41" y="46"/>
                    </a:lnTo>
                    <a:lnTo>
                      <a:pt x="41" y="45"/>
                    </a:lnTo>
                    <a:lnTo>
                      <a:pt x="41" y="43"/>
                    </a:lnTo>
                    <a:lnTo>
                      <a:pt x="42" y="42"/>
                    </a:lnTo>
                    <a:lnTo>
                      <a:pt x="42" y="40"/>
                    </a:lnTo>
                    <a:lnTo>
                      <a:pt x="43" y="39"/>
                    </a:lnTo>
                    <a:lnTo>
                      <a:pt x="43" y="38"/>
                    </a:lnTo>
                    <a:lnTo>
                      <a:pt x="44" y="36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1"/>
                    </a:lnTo>
                    <a:lnTo>
                      <a:pt x="42" y="30"/>
                    </a:lnTo>
                    <a:lnTo>
                      <a:pt x="41" y="29"/>
                    </a:lnTo>
                    <a:lnTo>
                      <a:pt x="40" y="29"/>
                    </a:lnTo>
                    <a:lnTo>
                      <a:pt x="39" y="30"/>
                    </a:lnTo>
                    <a:lnTo>
                      <a:pt x="39" y="32"/>
                    </a:lnTo>
                    <a:lnTo>
                      <a:pt x="38" y="32"/>
                    </a:lnTo>
                    <a:lnTo>
                      <a:pt x="37" y="33"/>
                    </a:lnTo>
                    <a:lnTo>
                      <a:pt x="36" y="33"/>
                    </a:lnTo>
                    <a:lnTo>
                      <a:pt x="35" y="31"/>
                    </a:lnTo>
                    <a:lnTo>
                      <a:pt x="34" y="29"/>
                    </a:lnTo>
                    <a:lnTo>
                      <a:pt x="34" y="27"/>
                    </a:lnTo>
                    <a:lnTo>
                      <a:pt x="33" y="26"/>
                    </a:lnTo>
                    <a:lnTo>
                      <a:pt x="32" y="25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1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7"/>
                    </a:lnTo>
                    <a:lnTo>
                      <a:pt x="29" y="16"/>
                    </a:lnTo>
                    <a:lnTo>
                      <a:pt x="29" y="15"/>
                    </a:lnTo>
                    <a:lnTo>
                      <a:pt x="27" y="14"/>
                    </a:lnTo>
                    <a:lnTo>
                      <a:pt x="26" y="14"/>
                    </a:lnTo>
                    <a:lnTo>
                      <a:pt x="25" y="13"/>
                    </a:lnTo>
                    <a:lnTo>
                      <a:pt x="24" y="13"/>
                    </a:lnTo>
                    <a:lnTo>
                      <a:pt x="23" y="13"/>
                    </a:lnTo>
                    <a:lnTo>
                      <a:pt x="22" y="13"/>
                    </a:lnTo>
                    <a:lnTo>
                      <a:pt x="21" y="13"/>
                    </a:lnTo>
                    <a:lnTo>
                      <a:pt x="19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4" y="14"/>
                    </a:lnTo>
                    <a:lnTo>
                      <a:pt x="12" y="13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4" y="15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3" y="22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1" y="27"/>
                    </a:lnTo>
                    <a:close/>
                  </a:path>
                </a:pathLst>
              </a:custGeom>
              <a:solidFill>
                <a:srgbClr val="A66E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0" name="Freeform 1471">
                <a:extLst>
                  <a:ext uri="{FF2B5EF4-FFF2-40B4-BE49-F238E27FC236}">
                    <a16:creationId xmlns:a16="http://schemas.microsoft.com/office/drawing/2014/main" id="{B901ACF8-952B-40C7-8C7F-E939BE728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2" y="3567"/>
                <a:ext cx="29" cy="10"/>
              </a:xfrm>
              <a:custGeom>
                <a:avLst/>
                <a:gdLst>
                  <a:gd name="T0" fmla="*/ 1 w 29"/>
                  <a:gd name="T1" fmla="*/ 7 h 10"/>
                  <a:gd name="T2" fmla="*/ 2 w 29"/>
                  <a:gd name="T3" fmla="*/ 6 h 10"/>
                  <a:gd name="T4" fmla="*/ 4 w 29"/>
                  <a:gd name="T5" fmla="*/ 5 h 10"/>
                  <a:gd name="T6" fmla="*/ 7 w 29"/>
                  <a:gd name="T7" fmla="*/ 3 h 10"/>
                  <a:gd name="T8" fmla="*/ 10 w 29"/>
                  <a:gd name="T9" fmla="*/ 2 h 10"/>
                  <a:gd name="T10" fmla="*/ 13 w 29"/>
                  <a:gd name="T11" fmla="*/ 1 h 10"/>
                  <a:gd name="T12" fmla="*/ 15 w 29"/>
                  <a:gd name="T13" fmla="*/ 0 h 10"/>
                  <a:gd name="T14" fmla="*/ 17 w 29"/>
                  <a:gd name="T15" fmla="*/ 0 h 10"/>
                  <a:gd name="T16" fmla="*/ 20 w 29"/>
                  <a:gd name="T17" fmla="*/ 0 h 10"/>
                  <a:gd name="T18" fmla="*/ 23 w 29"/>
                  <a:gd name="T19" fmla="*/ 1 h 10"/>
                  <a:gd name="T20" fmla="*/ 25 w 29"/>
                  <a:gd name="T21" fmla="*/ 3 h 10"/>
                  <a:gd name="T22" fmla="*/ 26 w 29"/>
                  <a:gd name="T23" fmla="*/ 3 h 10"/>
                  <a:gd name="T24" fmla="*/ 23 w 29"/>
                  <a:gd name="T25" fmla="*/ 2 h 10"/>
                  <a:gd name="T26" fmla="*/ 21 w 29"/>
                  <a:gd name="T27" fmla="*/ 2 h 10"/>
                  <a:gd name="T28" fmla="*/ 19 w 29"/>
                  <a:gd name="T29" fmla="*/ 3 h 10"/>
                  <a:gd name="T30" fmla="*/ 20 w 29"/>
                  <a:gd name="T31" fmla="*/ 3 h 10"/>
                  <a:gd name="T32" fmla="*/ 22 w 29"/>
                  <a:gd name="T33" fmla="*/ 4 h 10"/>
                  <a:gd name="T34" fmla="*/ 25 w 29"/>
                  <a:gd name="T35" fmla="*/ 5 h 10"/>
                  <a:gd name="T36" fmla="*/ 29 w 29"/>
                  <a:gd name="T37" fmla="*/ 7 h 10"/>
                  <a:gd name="T38" fmla="*/ 26 w 29"/>
                  <a:gd name="T39" fmla="*/ 6 h 10"/>
                  <a:gd name="T40" fmla="*/ 23 w 29"/>
                  <a:gd name="T41" fmla="*/ 5 h 10"/>
                  <a:gd name="T42" fmla="*/ 21 w 29"/>
                  <a:gd name="T43" fmla="*/ 5 h 10"/>
                  <a:gd name="T44" fmla="*/ 20 w 29"/>
                  <a:gd name="T45" fmla="*/ 5 h 10"/>
                  <a:gd name="T46" fmla="*/ 18 w 29"/>
                  <a:gd name="T47" fmla="*/ 4 h 10"/>
                  <a:gd name="T48" fmla="*/ 16 w 29"/>
                  <a:gd name="T49" fmla="*/ 4 h 10"/>
                  <a:gd name="T50" fmla="*/ 16 w 29"/>
                  <a:gd name="T51" fmla="*/ 4 h 10"/>
                  <a:gd name="T52" fmla="*/ 14 w 29"/>
                  <a:gd name="T53" fmla="*/ 4 h 10"/>
                  <a:gd name="T54" fmla="*/ 11 w 29"/>
                  <a:gd name="T55" fmla="*/ 4 h 10"/>
                  <a:gd name="T56" fmla="*/ 9 w 29"/>
                  <a:gd name="T57" fmla="*/ 4 h 10"/>
                  <a:gd name="T58" fmla="*/ 8 w 29"/>
                  <a:gd name="T59" fmla="*/ 5 h 10"/>
                  <a:gd name="T60" fmla="*/ 8 w 29"/>
                  <a:gd name="T61" fmla="*/ 6 h 10"/>
                  <a:gd name="T62" fmla="*/ 10 w 29"/>
                  <a:gd name="T63" fmla="*/ 5 h 10"/>
                  <a:gd name="T64" fmla="*/ 12 w 29"/>
                  <a:gd name="T65" fmla="*/ 5 h 10"/>
                  <a:gd name="T66" fmla="*/ 15 w 29"/>
                  <a:gd name="T67" fmla="*/ 5 h 10"/>
                  <a:gd name="T68" fmla="*/ 17 w 29"/>
                  <a:gd name="T69" fmla="*/ 6 h 10"/>
                  <a:gd name="T70" fmla="*/ 19 w 29"/>
                  <a:gd name="T71" fmla="*/ 7 h 10"/>
                  <a:gd name="T72" fmla="*/ 17 w 29"/>
                  <a:gd name="T73" fmla="*/ 6 h 10"/>
                  <a:gd name="T74" fmla="*/ 15 w 29"/>
                  <a:gd name="T75" fmla="*/ 6 h 10"/>
                  <a:gd name="T76" fmla="*/ 13 w 29"/>
                  <a:gd name="T77" fmla="*/ 6 h 10"/>
                  <a:gd name="T78" fmla="*/ 11 w 29"/>
                  <a:gd name="T79" fmla="*/ 6 h 10"/>
                  <a:gd name="T80" fmla="*/ 9 w 29"/>
                  <a:gd name="T81" fmla="*/ 6 h 10"/>
                  <a:gd name="T82" fmla="*/ 8 w 29"/>
                  <a:gd name="T83" fmla="*/ 7 h 10"/>
                  <a:gd name="T84" fmla="*/ 10 w 29"/>
                  <a:gd name="T85" fmla="*/ 8 h 10"/>
                  <a:gd name="T86" fmla="*/ 12 w 29"/>
                  <a:gd name="T87" fmla="*/ 8 h 10"/>
                  <a:gd name="T88" fmla="*/ 15 w 29"/>
                  <a:gd name="T89" fmla="*/ 7 h 10"/>
                  <a:gd name="T90" fmla="*/ 17 w 29"/>
                  <a:gd name="T91" fmla="*/ 8 h 10"/>
                  <a:gd name="T92" fmla="*/ 16 w 29"/>
                  <a:gd name="T93" fmla="*/ 8 h 10"/>
                  <a:gd name="T94" fmla="*/ 14 w 29"/>
                  <a:gd name="T95" fmla="*/ 8 h 10"/>
                  <a:gd name="T96" fmla="*/ 11 w 29"/>
                  <a:gd name="T97" fmla="*/ 9 h 10"/>
                  <a:gd name="T98" fmla="*/ 8 w 29"/>
                  <a:gd name="T99" fmla="*/ 10 h 10"/>
                  <a:gd name="T100" fmla="*/ 5 w 29"/>
                  <a:gd name="T101" fmla="*/ 9 h 10"/>
                  <a:gd name="T102" fmla="*/ 1 w 29"/>
                  <a:gd name="T103" fmla="*/ 9 h 10"/>
                  <a:gd name="T104" fmla="*/ 0 w 29"/>
                  <a:gd name="T105" fmla="*/ 8 h 1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9" h="10">
                    <a:moveTo>
                      <a:pt x="0" y="8"/>
                    </a:moveTo>
                    <a:lnTo>
                      <a:pt x="1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5" y="3"/>
                    </a:lnTo>
                    <a:lnTo>
                      <a:pt x="28" y="4"/>
                    </a:lnTo>
                    <a:lnTo>
                      <a:pt x="26" y="3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2" y="2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2" y="4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7" y="5"/>
                    </a:lnTo>
                    <a:lnTo>
                      <a:pt x="29" y="7"/>
                    </a:lnTo>
                    <a:lnTo>
                      <a:pt x="27" y="6"/>
                    </a:lnTo>
                    <a:lnTo>
                      <a:pt x="26" y="6"/>
                    </a:lnTo>
                    <a:lnTo>
                      <a:pt x="25" y="5"/>
                    </a:lnTo>
                    <a:lnTo>
                      <a:pt x="23" y="5"/>
                    </a:lnTo>
                    <a:lnTo>
                      <a:pt x="22" y="5"/>
                    </a:lnTo>
                    <a:lnTo>
                      <a:pt x="21" y="5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5" y="7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4" y="8"/>
                    </a:lnTo>
                    <a:lnTo>
                      <a:pt x="12" y="9"/>
                    </a:lnTo>
                    <a:lnTo>
                      <a:pt x="11" y="9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6" y="10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1" name="Freeform 1472">
                <a:extLst>
                  <a:ext uri="{FF2B5EF4-FFF2-40B4-BE49-F238E27FC236}">
                    <a16:creationId xmlns:a16="http://schemas.microsoft.com/office/drawing/2014/main" id="{96C66D2C-9419-4AEB-81C4-A3021784D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8" y="3580"/>
                <a:ext cx="3" cy="7"/>
              </a:xfrm>
              <a:custGeom>
                <a:avLst/>
                <a:gdLst>
                  <a:gd name="T0" fmla="*/ 1 w 3"/>
                  <a:gd name="T1" fmla="*/ 7 h 7"/>
                  <a:gd name="T2" fmla="*/ 1 w 3"/>
                  <a:gd name="T3" fmla="*/ 6 h 7"/>
                  <a:gd name="T4" fmla="*/ 1 w 3"/>
                  <a:gd name="T5" fmla="*/ 5 h 7"/>
                  <a:gd name="T6" fmla="*/ 1 w 3"/>
                  <a:gd name="T7" fmla="*/ 4 h 7"/>
                  <a:gd name="T8" fmla="*/ 0 w 3"/>
                  <a:gd name="T9" fmla="*/ 4 h 7"/>
                  <a:gd name="T10" fmla="*/ 1 w 3"/>
                  <a:gd name="T11" fmla="*/ 3 h 7"/>
                  <a:gd name="T12" fmla="*/ 2 w 3"/>
                  <a:gd name="T13" fmla="*/ 2 h 7"/>
                  <a:gd name="T14" fmla="*/ 2 w 3"/>
                  <a:gd name="T15" fmla="*/ 1 h 7"/>
                  <a:gd name="T16" fmla="*/ 3 w 3"/>
                  <a:gd name="T17" fmla="*/ 0 h 7"/>
                  <a:gd name="T18" fmla="*/ 2 w 3"/>
                  <a:gd name="T19" fmla="*/ 0 h 7"/>
                  <a:gd name="T20" fmla="*/ 1 w 3"/>
                  <a:gd name="T21" fmla="*/ 1 h 7"/>
                  <a:gd name="T22" fmla="*/ 1 w 3"/>
                  <a:gd name="T23" fmla="*/ 2 h 7"/>
                  <a:gd name="T24" fmla="*/ 0 w 3"/>
                  <a:gd name="T25" fmla="*/ 3 h 7"/>
                  <a:gd name="T26" fmla="*/ 0 w 3"/>
                  <a:gd name="T27" fmla="*/ 4 h 7"/>
                  <a:gd name="T28" fmla="*/ 0 w 3"/>
                  <a:gd name="T29" fmla="*/ 5 h 7"/>
                  <a:gd name="T30" fmla="*/ 0 w 3"/>
                  <a:gd name="T31" fmla="*/ 6 h 7"/>
                  <a:gd name="T32" fmla="*/ 1 w 3"/>
                  <a:gd name="T33" fmla="*/ 7 h 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" h="7">
                    <a:moveTo>
                      <a:pt x="1" y="7"/>
                    </a:moveTo>
                    <a:lnTo>
                      <a:pt x="1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9E4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2" name="Freeform 1473">
                <a:extLst>
                  <a:ext uri="{FF2B5EF4-FFF2-40B4-BE49-F238E27FC236}">
                    <a16:creationId xmlns:a16="http://schemas.microsoft.com/office/drawing/2014/main" id="{ED658314-D511-4ED7-BB22-B59ABBEC2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3" y="3656"/>
                <a:ext cx="27" cy="15"/>
              </a:xfrm>
              <a:custGeom>
                <a:avLst/>
                <a:gdLst>
                  <a:gd name="T0" fmla="*/ 11 w 27"/>
                  <a:gd name="T1" fmla="*/ 0 h 15"/>
                  <a:gd name="T2" fmla="*/ 13 w 27"/>
                  <a:gd name="T3" fmla="*/ 0 h 15"/>
                  <a:gd name="T4" fmla="*/ 14 w 27"/>
                  <a:gd name="T5" fmla="*/ 1 h 15"/>
                  <a:gd name="T6" fmla="*/ 15 w 27"/>
                  <a:gd name="T7" fmla="*/ 2 h 15"/>
                  <a:gd name="T8" fmla="*/ 16 w 27"/>
                  <a:gd name="T9" fmla="*/ 3 h 15"/>
                  <a:gd name="T10" fmla="*/ 17 w 27"/>
                  <a:gd name="T11" fmla="*/ 3 h 15"/>
                  <a:gd name="T12" fmla="*/ 18 w 27"/>
                  <a:gd name="T13" fmla="*/ 3 h 15"/>
                  <a:gd name="T14" fmla="*/ 19 w 27"/>
                  <a:gd name="T15" fmla="*/ 3 h 15"/>
                  <a:gd name="T16" fmla="*/ 20 w 27"/>
                  <a:gd name="T17" fmla="*/ 3 h 15"/>
                  <a:gd name="T18" fmla="*/ 21 w 27"/>
                  <a:gd name="T19" fmla="*/ 3 h 15"/>
                  <a:gd name="T20" fmla="*/ 27 w 27"/>
                  <a:gd name="T21" fmla="*/ 13 h 15"/>
                  <a:gd name="T22" fmla="*/ 26 w 27"/>
                  <a:gd name="T23" fmla="*/ 13 h 15"/>
                  <a:gd name="T24" fmla="*/ 25 w 27"/>
                  <a:gd name="T25" fmla="*/ 14 h 15"/>
                  <a:gd name="T26" fmla="*/ 25 w 27"/>
                  <a:gd name="T27" fmla="*/ 14 h 15"/>
                  <a:gd name="T28" fmla="*/ 24 w 27"/>
                  <a:gd name="T29" fmla="*/ 14 h 15"/>
                  <a:gd name="T30" fmla="*/ 23 w 27"/>
                  <a:gd name="T31" fmla="*/ 15 h 15"/>
                  <a:gd name="T32" fmla="*/ 22 w 27"/>
                  <a:gd name="T33" fmla="*/ 15 h 15"/>
                  <a:gd name="T34" fmla="*/ 21 w 27"/>
                  <a:gd name="T35" fmla="*/ 15 h 15"/>
                  <a:gd name="T36" fmla="*/ 20 w 27"/>
                  <a:gd name="T37" fmla="*/ 15 h 15"/>
                  <a:gd name="T38" fmla="*/ 18 w 27"/>
                  <a:gd name="T39" fmla="*/ 14 h 15"/>
                  <a:gd name="T40" fmla="*/ 17 w 27"/>
                  <a:gd name="T41" fmla="*/ 14 h 15"/>
                  <a:gd name="T42" fmla="*/ 15 w 27"/>
                  <a:gd name="T43" fmla="*/ 14 h 15"/>
                  <a:gd name="T44" fmla="*/ 14 w 27"/>
                  <a:gd name="T45" fmla="*/ 14 h 15"/>
                  <a:gd name="T46" fmla="*/ 14 w 27"/>
                  <a:gd name="T47" fmla="*/ 14 h 15"/>
                  <a:gd name="T48" fmla="*/ 13 w 27"/>
                  <a:gd name="T49" fmla="*/ 14 h 15"/>
                  <a:gd name="T50" fmla="*/ 12 w 27"/>
                  <a:gd name="T51" fmla="*/ 14 h 15"/>
                  <a:gd name="T52" fmla="*/ 11 w 27"/>
                  <a:gd name="T53" fmla="*/ 14 h 15"/>
                  <a:gd name="T54" fmla="*/ 10 w 27"/>
                  <a:gd name="T55" fmla="*/ 14 h 15"/>
                  <a:gd name="T56" fmla="*/ 8 w 27"/>
                  <a:gd name="T57" fmla="*/ 13 h 15"/>
                  <a:gd name="T58" fmla="*/ 7 w 27"/>
                  <a:gd name="T59" fmla="*/ 13 h 15"/>
                  <a:gd name="T60" fmla="*/ 6 w 27"/>
                  <a:gd name="T61" fmla="*/ 14 h 15"/>
                  <a:gd name="T62" fmla="*/ 5 w 27"/>
                  <a:gd name="T63" fmla="*/ 13 h 15"/>
                  <a:gd name="T64" fmla="*/ 4 w 27"/>
                  <a:gd name="T65" fmla="*/ 13 h 15"/>
                  <a:gd name="T66" fmla="*/ 3 w 27"/>
                  <a:gd name="T67" fmla="*/ 13 h 15"/>
                  <a:gd name="T68" fmla="*/ 2 w 27"/>
                  <a:gd name="T69" fmla="*/ 13 h 15"/>
                  <a:gd name="T70" fmla="*/ 1 w 27"/>
                  <a:gd name="T71" fmla="*/ 13 h 15"/>
                  <a:gd name="T72" fmla="*/ 0 w 27"/>
                  <a:gd name="T73" fmla="*/ 12 h 15"/>
                  <a:gd name="T74" fmla="*/ 0 w 27"/>
                  <a:gd name="T75" fmla="*/ 11 h 15"/>
                  <a:gd name="T76" fmla="*/ 0 w 27"/>
                  <a:gd name="T77" fmla="*/ 10 h 15"/>
                  <a:gd name="T78" fmla="*/ 0 w 27"/>
                  <a:gd name="T79" fmla="*/ 9 h 15"/>
                  <a:gd name="T80" fmla="*/ 0 w 27"/>
                  <a:gd name="T81" fmla="*/ 8 h 15"/>
                  <a:gd name="T82" fmla="*/ 1 w 27"/>
                  <a:gd name="T83" fmla="*/ 7 h 15"/>
                  <a:gd name="T84" fmla="*/ 2 w 27"/>
                  <a:gd name="T85" fmla="*/ 7 h 15"/>
                  <a:gd name="T86" fmla="*/ 3 w 27"/>
                  <a:gd name="T87" fmla="*/ 7 h 15"/>
                  <a:gd name="T88" fmla="*/ 4 w 27"/>
                  <a:gd name="T89" fmla="*/ 7 h 15"/>
                  <a:gd name="T90" fmla="*/ 5 w 27"/>
                  <a:gd name="T91" fmla="*/ 7 h 15"/>
                  <a:gd name="T92" fmla="*/ 6 w 27"/>
                  <a:gd name="T93" fmla="*/ 7 h 15"/>
                  <a:gd name="T94" fmla="*/ 7 w 27"/>
                  <a:gd name="T95" fmla="*/ 7 h 15"/>
                  <a:gd name="T96" fmla="*/ 8 w 27"/>
                  <a:gd name="T97" fmla="*/ 7 h 15"/>
                  <a:gd name="T98" fmla="*/ 9 w 27"/>
                  <a:gd name="T99" fmla="*/ 7 h 15"/>
                  <a:gd name="T100" fmla="*/ 10 w 27"/>
                  <a:gd name="T101" fmla="*/ 7 h 15"/>
                  <a:gd name="T102" fmla="*/ 11 w 27"/>
                  <a:gd name="T103" fmla="*/ 6 h 15"/>
                  <a:gd name="T104" fmla="*/ 12 w 27"/>
                  <a:gd name="T105" fmla="*/ 5 h 15"/>
                  <a:gd name="T106" fmla="*/ 12 w 27"/>
                  <a:gd name="T107" fmla="*/ 4 h 15"/>
                  <a:gd name="T108" fmla="*/ 12 w 27"/>
                  <a:gd name="T109" fmla="*/ 3 h 15"/>
                  <a:gd name="T110" fmla="*/ 12 w 27"/>
                  <a:gd name="T111" fmla="*/ 1 h 15"/>
                  <a:gd name="T112" fmla="*/ 11 w 27"/>
                  <a:gd name="T113" fmla="*/ 0 h 1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7" h="15">
                    <a:moveTo>
                      <a:pt x="11" y="0"/>
                    </a:moveTo>
                    <a:lnTo>
                      <a:pt x="13" y="0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8" y="3"/>
                    </a:lnTo>
                    <a:lnTo>
                      <a:pt x="19" y="3"/>
                    </a:lnTo>
                    <a:lnTo>
                      <a:pt x="20" y="3"/>
                    </a:lnTo>
                    <a:lnTo>
                      <a:pt x="21" y="3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5" y="14"/>
                    </a:lnTo>
                    <a:lnTo>
                      <a:pt x="24" y="14"/>
                    </a:lnTo>
                    <a:lnTo>
                      <a:pt x="23" y="15"/>
                    </a:lnTo>
                    <a:lnTo>
                      <a:pt x="22" y="15"/>
                    </a:lnTo>
                    <a:lnTo>
                      <a:pt x="21" y="15"/>
                    </a:lnTo>
                    <a:lnTo>
                      <a:pt x="20" y="15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3"/>
                    </a:lnTo>
                    <a:lnTo>
                      <a:pt x="12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9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3" name="Freeform 1474">
                <a:extLst>
                  <a:ext uri="{FF2B5EF4-FFF2-40B4-BE49-F238E27FC236}">
                    <a16:creationId xmlns:a16="http://schemas.microsoft.com/office/drawing/2014/main" id="{D2015E3B-E22F-4D06-BF39-DD7CB0C2B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3" y="3664"/>
                <a:ext cx="4" cy="5"/>
              </a:xfrm>
              <a:custGeom>
                <a:avLst/>
                <a:gdLst>
                  <a:gd name="T0" fmla="*/ 1 w 4"/>
                  <a:gd name="T1" fmla="*/ 0 h 5"/>
                  <a:gd name="T2" fmla="*/ 2 w 4"/>
                  <a:gd name="T3" fmla="*/ 0 h 5"/>
                  <a:gd name="T4" fmla="*/ 3 w 4"/>
                  <a:gd name="T5" fmla="*/ 0 h 5"/>
                  <a:gd name="T6" fmla="*/ 4 w 4"/>
                  <a:gd name="T7" fmla="*/ 0 h 5"/>
                  <a:gd name="T8" fmla="*/ 4 w 4"/>
                  <a:gd name="T9" fmla="*/ 0 h 5"/>
                  <a:gd name="T10" fmla="*/ 4 w 4"/>
                  <a:gd name="T11" fmla="*/ 1 h 5"/>
                  <a:gd name="T12" fmla="*/ 4 w 4"/>
                  <a:gd name="T13" fmla="*/ 2 h 5"/>
                  <a:gd name="T14" fmla="*/ 4 w 4"/>
                  <a:gd name="T15" fmla="*/ 3 h 5"/>
                  <a:gd name="T16" fmla="*/ 4 w 4"/>
                  <a:gd name="T17" fmla="*/ 4 h 5"/>
                  <a:gd name="T18" fmla="*/ 4 w 4"/>
                  <a:gd name="T19" fmla="*/ 5 h 5"/>
                  <a:gd name="T20" fmla="*/ 3 w 4"/>
                  <a:gd name="T21" fmla="*/ 5 h 5"/>
                  <a:gd name="T22" fmla="*/ 3 w 4"/>
                  <a:gd name="T23" fmla="*/ 5 h 5"/>
                  <a:gd name="T24" fmla="*/ 2 w 4"/>
                  <a:gd name="T25" fmla="*/ 5 h 5"/>
                  <a:gd name="T26" fmla="*/ 1 w 4"/>
                  <a:gd name="T27" fmla="*/ 5 h 5"/>
                  <a:gd name="T28" fmla="*/ 0 w 4"/>
                  <a:gd name="T29" fmla="*/ 4 h 5"/>
                  <a:gd name="T30" fmla="*/ 0 w 4"/>
                  <a:gd name="T31" fmla="*/ 3 h 5"/>
                  <a:gd name="T32" fmla="*/ 0 w 4"/>
                  <a:gd name="T33" fmla="*/ 2 h 5"/>
                  <a:gd name="T34" fmla="*/ 0 w 4"/>
                  <a:gd name="T35" fmla="*/ 1 h 5"/>
                  <a:gd name="T36" fmla="*/ 0 w 4"/>
                  <a:gd name="T37" fmla="*/ 0 h 5"/>
                  <a:gd name="T38" fmla="*/ 1 w 4"/>
                  <a:gd name="T39" fmla="*/ 0 h 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" h="5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D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4" name="Freeform 1475">
                <a:extLst>
                  <a:ext uri="{FF2B5EF4-FFF2-40B4-BE49-F238E27FC236}">
                    <a16:creationId xmlns:a16="http://schemas.microsoft.com/office/drawing/2014/main" id="{485897CA-87F3-4BFE-AC71-6E39501BA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7" y="3656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0 w 11"/>
                  <a:gd name="T3" fmla="*/ 10 h 11"/>
                  <a:gd name="T4" fmla="*/ 0 w 11"/>
                  <a:gd name="T5" fmla="*/ 9 h 11"/>
                  <a:gd name="T6" fmla="*/ 0 w 11"/>
                  <a:gd name="T7" fmla="*/ 8 h 11"/>
                  <a:gd name="T8" fmla="*/ 1 w 11"/>
                  <a:gd name="T9" fmla="*/ 8 h 11"/>
                  <a:gd name="T10" fmla="*/ 1 w 11"/>
                  <a:gd name="T11" fmla="*/ 7 h 11"/>
                  <a:gd name="T12" fmla="*/ 2 w 11"/>
                  <a:gd name="T13" fmla="*/ 7 h 11"/>
                  <a:gd name="T14" fmla="*/ 3 w 11"/>
                  <a:gd name="T15" fmla="*/ 7 h 11"/>
                  <a:gd name="T16" fmla="*/ 3 w 11"/>
                  <a:gd name="T17" fmla="*/ 7 h 11"/>
                  <a:gd name="T18" fmla="*/ 4 w 11"/>
                  <a:gd name="T19" fmla="*/ 7 h 11"/>
                  <a:gd name="T20" fmla="*/ 5 w 11"/>
                  <a:gd name="T21" fmla="*/ 7 h 11"/>
                  <a:gd name="T22" fmla="*/ 6 w 11"/>
                  <a:gd name="T23" fmla="*/ 7 h 11"/>
                  <a:gd name="T24" fmla="*/ 7 w 11"/>
                  <a:gd name="T25" fmla="*/ 6 h 11"/>
                  <a:gd name="T26" fmla="*/ 8 w 11"/>
                  <a:gd name="T27" fmla="*/ 5 h 11"/>
                  <a:gd name="T28" fmla="*/ 8 w 11"/>
                  <a:gd name="T29" fmla="*/ 5 h 11"/>
                  <a:gd name="T30" fmla="*/ 8 w 11"/>
                  <a:gd name="T31" fmla="*/ 4 h 11"/>
                  <a:gd name="T32" fmla="*/ 8 w 11"/>
                  <a:gd name="T33" fmla="*/ 3 h 11"/>
                  <a:gd name="T34" fmla="*/ 7 w 11"/>
                  <a:gd name="T35" fmla="*/ 1 h 11"/>
                  <a:gd name="T36" fmla="*/ 7 w 11"/>
                  <a:gd name="T37" fmla="*/ 0 h 11"/>
                  <a:gd name="T38" fmla="*/ 8 w 11"/>
                  <a:gd name="T39" fmla="*/ 1 h 11"/>
                  <a:gd name="T40" fmla="*/ 8 w 11"/>
                  <a:gd name="T41" fmla="*/ 2 h 11"/>
                  <a:gd name="T42" fmla="*/ 8 w 11"/>
                  <a:gd name="T43" fmla="*/ 3 h 11"/>
                  <a:gd name="T44" fmla="*/ 9 w 11"/>
                  <a:gd name="T45" fmla="*/ 4 h 11"/>
                  <a:gd name="T46" fmla="*/ 9 w 11"/>
                  <a:gd name="T47" fmla="*/ 5 h 11"/>
                  <a:gd name="T48" fmla="*/ 11 w 11"/>
                  <a:gd name="T49" fmla="*/ 6 h 11"/>
                  <a:gd name="T50" fmla="*/ 10 w 11"/>
                  <a:gd name="T51" fmla="*/ 6 h 11"/>
                  <a:gd name="T52" fmla="*/ 9 w 11"/>
                  <a:gd name="T53" fmla="*/ 6 h 11"/>
                  <a:gd name="T54" fmla="*/ 8 w 11"/>
                  <a:gd name="T55" fmla="*/ 6 h 11"/>
                  <a:gd name="T56" fmla="*/ 7 w 11"/>
                  <a:gd name="T57" fmla="*/ 7 h 11"/>
                  <a:gd name="T58" fmla="*/ 7 w 11"/>
                  <a:gd name="T59" fmla="*/ 7 h 11"/>
                  <a:gd name="T60" fmla="*/ 7 w 11"/>
                  <a:gd name="T61" fmla="*/ 8 h 11"/>
                  <a:gd name="T62" fmla="*/ 8 w 11"/>
                  <a:gd name="T63" fmla="*/ 8 h 11"/>
                  <a:gd name="T64" fmla="*/ 8 w 11"/>
                  <a:gd name="T65" fmla="*/ 9 h 11"/>
                  <a:gd name="T66" fmla="*/ 8 w 11"/>
                  <a:gd name="T67" fmla="*/ 8 h 11"/>
                  <a:gd name="T68" fmla="*/ 7 w 11"/>
                  <a:gd name="T69" fmla="*/ 8 h 11"/>
                  <a:gd name="T70" fmla="*/ 7 w 11"/>
                  <a:gd name="T71" fmla="*/ 7 h 11"/>
                  <a:gd name="T72" fmla="*/ 6 w 11"/>
                  <a:gd name="T73" fmla="*/ 7 h 11"/>
                  <a:gd name="T74" fmla="*/ 5 w 11"/>
                  <a:gd name="T75" fmla="*/ 7 h 11"/>
                  <a:gd name="T76" fmla="*/ 5 w 11"/>
                  <a:gd name="T77" fmla="*/ 8 h 11"/>
                  <a:gd name="T78" fmla="*/ 4 w 11"/>
                  <a:gd name="T79" fmla="*/ 8 h 11"/>
                  <a:gd name="T80" fmla="*/ 3 w 11"/>
                  <a:gd name="T81" fmla="*/ 8 h 11"/>
                  <a:gd name="T82" fmla="*/ 3 w 11"/>
                  <a:gd name="T83" fmla="*/ 8 h 11"/>
                  <a:gd name="T84" fmla="*/ 2 w 11"/>
                  <a:gd name="T85" fmla="*/ 8 h 11"/>
                  <a:gd name="T86" fmla="*/ 1 w 11"/>
                  <a:gd name="T87" fmla="*/ 8 h 11"/>
                  <a:gd name="T88" fmla="*/ 1 w 11"/>
                  <a:gd name="T89" fmla="*/ 9 h 11"/>
                  <a:gd name="T90" fmla="*/ 0 w 11"/>
                  <a:gd name="T91" fmla="*/ 10 h 11"/>
                  <a:gd name="T92" fmla="*/ 0 w 11"/>
                  <a:gd name="T93" fmla="*/ 10 h 11"/>
                  <a:gd name="T94" fmla="*/ 0 w 11"/>
                  <a:gd name="T95" fmla="*/ 11 h 1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5" name="Freeform 1476">
                <a:extLst>
                  <a:ext uri="{FF2B5EF4-FFF2-40B4-BE49-F238E27FC236}">
                    <a16:creationId xmlns:a16="http://schemas.microsoft.com/office/drawing/2014/main" id="{4633A505-E4C9-46AA-8715-8FAE86DA9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1" y="3667"/>
                <a:ext cx="11" cy="3"/>
              </a:xfrm>
              <a:custGeom>
                <a:avLst/>
                <a:gdLst>
                  <a:gd name="T0" fmla="*/ 0 w 11"/>
                  <a:gd name="T1" fmla="*/ 1 h 3"/>
                  <a:gd name="T2" fmla="*/ 0 w 11"/>
                  <a:gd name="T3" fmla="*/ 2 h 3"/>
                  <a:gd name="T4" fmla="*/ 0 w 11"/>
                  <a:gd name="T5" fmla="*/ 2 h 3"/>
                  <a:gd name="T6" fmla="*/ 0 w 11"/>
                  <a:gd name="T7" fmla="*/ 3 h 3"/>
                  <a:gd name="T8" fmla="*/ 1 w 11"/>
                  <a:gd name="T9" fmla="*/ 3 h 3"/>
                  <a:gd name="T10" fmla="*/ 2 w 11"/>
                  <a:gd name="T11" fmla="*/ 3 h 3"/>
                  <a:gd name="T12" fmla="*/ 3 w 11"/>
                  <a:gd name="T13" fmla="*/ 3 h 3"/>
                  <a:gd name="T14" fmla="*/ 4 w 11"/>
                  <a:gd name="T15" fmla="*/ 3 h 3"/>
                  <a:gd name="T16" fmla="*/ 4 w 11"/>
                  <a:gd name="T17" fmla="*/ 3 h 3"/>
                  <a:gd name="T18" fmla="*/ 5 w 11"/>
                  <a:gd name="T19" fmla="*/ 3 h 3"/>
                  <a:gd name="T20" fmla="*/ 6 w 11"/>
                  <a:gd name="T21" fmla="*/ 3 h 3"/>
                  <a:gd name="T22" fmla="*/ 7 w 11"/>
                  <a:gd name="T23" fmla="*/ 3 h 3"/>
                  <a:gd name="T24" fmla="*/ 8 w 11"/>
                  <a:gd name="T25" fmla="*/ 3 h 3"/>
                  <a:gd name="T26" fmla="*/ 9 w 11"/>
                  <a:gd name="T27" fmla="*/ 3 h 3"/>
                  <a:gd name="T28" fmla="*/ 10 w 11"/>
                  <a:gd name="T29" fmla="*/ 3 h 3"/>
                  <a:gd name="T30" fmla="*/ 11 w 11"/>
                  <a:gd name="T31" fmla="*/ 3 h 3"/>
                  <a:gd name="T32" fmla="*/ 10 w 11"/>
                  <a:gd name="T33" fmla="*/ 3 h 3"/>
                  <a:gd name="T34" fmla="*/ 9 w 11"/>
                  <a:gd name="T35" fmla="*/ 3 h 3"/>
                  <a:gd name="T36" fmla="*/ 9 w 11"/>
                  <a:gd name="T37" fmla="*/ 3 h 3"/>
                  <a:gd name="T38" fmla="*/ 8 w 11"/>
                  <a:gd name="T39" fmla="*/ 2 h 3"/>
                  <a:gd name="T40" fmla="*/ 7 w 11"/>
                  <a:gd name="T41" fmla="*/ 2 h 3"/>
                  <a:gd name="T42" fmla="*/ 7 w 11"/>
                  <a:gd name="T43" fmla="*/ 2 h 3"/>
                  <a:gd name="T44" fmla="*/ 6 w 11"/>
                  <a:gd name="T45" fmla="*/ 1 h 3"/>
                  <a:gd name="T46" fmla="*/ 6 w 11"/>
                  <a:gd name="T47" fmla="*/ 1 h 3"/>
                  <a:gd name="T48" fmla="*/ 5 w 11"/>
                  <a:gd name="T49" fmla="*/ 1 h 3"/>
                  <a:gd name="T50" fmla="*/ 4 w 11"/>
                  <a:gd name="T51" fmla="*/ 2 h 3"/>
                  <a:gd name="T52" fmla="*/ 4 w 11"/>
                  <a:gd name="T53" fmla="*/ 1 h 3"/>
                  <a:gd name="T54" fmla="*/ 4 w 11"/>
                  <a:gd name="T55" fmla="*/ 1 h 3"/>
                  <a:gd name="T56" fmla="*/ 4 w 11"/>
                  <a:gd name="T57" fmla="*/ 0 h 3"/>
                  <a:gd name="T58" fmla="*/ 4 w 11"/>
                  <a:gd name="T59" fmla="*/ 0 h 3"/>
                  <a:gd name="T60" fmla="*/ 4 w 11"/>
                  <a:gd name="T61" fmla="*/ 0 h 3"/>
                  <a:gd name="T62" fmla="*/ 3 w 11"/>
                  <a:gd name="T63" fmla="*/ 1 h 3"/>
                  <a:gd name="T64" fmla="*/ 3 w 11"/>
                  <a:gd name="T65" fmla="*/ 2 h 3"/>
                  <a:gd name="T66" fmla="*/ 3 w 11"/>
                  <a:gd name="T67" fmla="*/ 2 h 3"/>
                  <a:gd name="T68" fmla="*/ 2 w 11"/>
                  <a:gd name="T69" fmla="*/ 2 h 3"/>
                  <a:gd name="T70" fmla="*/ 1 w 11"/>
                  <a:gd name="T71" fmla="*/ 2 h 3"/>
                  <a:gd name="T72" fmla="*/ 0 w 11"/>
                  <a:gd name="T73" fmla="*/ 2 h 3"/>
                  <a:gd name="T74" fmla="*/ 0 w 11"/>
                  <a:gd name="T75" fmla="*/ 2 h 3"/>
                  <a:gd name="T76" fmla="*/ 0 w 11"/>
                  <a:gd name="T77" fmla="*/ 1 h 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1" h="3">
                    <a:moveTo>
                      <a:pt x="0" y="1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0" y="3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6" name="Freeform 1477">
                <a:extLst>
                  <a:ext uri="{FF2B5EF4-FFF2-40B4-BE49-F238E27FC236}">
                    <a16:creationId xmlns:a16="http://schemas.microsoft.com/office/drawing/2014/main" id="{FD5821C1-0DC2-4219-8B77-4128EBD5B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3657"/>
                <a:ext cx="14" cy="12"/>
              </a:xfrm>
              <a:custGeom>
                <a:avLst/>
                <a:gdLst>
                  <a:gd name="T0" fmla="*/ 0 w 14"/>
                  <a:gd name="T1" fmla="*/ 0 h 12"/>
                  <a:gd name="T2" fmla="*/ 1 w 14"/>
                  <a:gd name="T3" fmla="*/ 0 h 12"/>
                  <a:gd name="T4" fmla="*/ 2 w 14"/>
                  <a:gd name="T5" fmla="*/ 1 h 12"/>
                  <a:gd name="T6" fmla="*/ 3 w 14"/>
                  <a:gd name="T7" fmla="*/ 2 h 12"/>
                  <a:gd name="T8" fmla="*/ 4 w 14"/>
                  <a:gd name="T9" fmla="*/ 2 h 12"/>
                  <a:gd name="T10" fmla="*/ 5 w 14"/>
                  <a:gd name="T11" fmla="*/ 2 h 12"/>
                  <a:gd name="T12" fmla="*/ 7 w 14"/>
                  <a:gd name="T13" fmla="*/ 2 h 12"/>
                  <a:gd name="T14" fmla="*/ 8 w 14"/>
                  <a:gd name="T15" fmla="*/ 3 h 12"/>
                  <a:gd name="T16" fmla="*/ 12 w 14"/>
                  <a:gd name="T17" fmla="*/ 9 h 12"/>
                  <a:gd name="T18" fmla="*/ 14 w 14"/>
                  <a:gd name="T19" fmla="*/ 12 h 12"/>
                  <a:gd name="T20" fmla="*/ 13 w 14"/>
                  <a:gd name="T21" fmla="*/ 12 h 12"/>
                  <a:gd name="T22" fmla="*/ 12 w 14"/>
                  <a:gd name="T23" fmla="*/ 11 h 12"/>
                  <a:gd name="T24" fmla="*/ 11 w 14"/>
                  <a:gd name="T25" fmla="*/ 10 h 12"/>
                  <a:gd name="T26" fmla="*/ 10 w 14"/>
                  <a:gd name="T27" fmla="*/ 9 h 12"/>
                  <a:gd name="T28" fmla="*/ 10 w 14"/>
                  <a:gd name="T29" fmla="*/ 7 h 12"/>
                  <a:gd name="T30" fmla="*/ 9 w 14"/>
                  <a:gd name="T31" fmla="*/ 6 h 12"/>
                  <a:gd name="T32" fmla="*/ 8 w 14"/>
                  <a:gd name="T33" fmla="*/ 5 h 12"/>
                  <a:gd name="T34" fmla="*/ 8 w 14"/>
                  <a:gd name="T35" fmla="*/ 4 h 12"/>
                  <a:gd name="T36" fmla="*/ 7 w 14"/>
                  <a:gd name="T37" fmla="*/ 3 h 12"/>
                  <a:gd name="T38" fmla="*/ 6 w 14"/>
                  <a:gd name="T39" fmla="*/ 3 h 12"/>
                  <a:gd name="T40" fmla="*/ 6 w 14"/>
                  <a:gd name="T41" fmla="*/ 3 h 12"/>
                  <a:gd name="T42" fmla="*/ 5 w 14"/>
                  <a:gd name="T43" fmla="*/ 4 h 12"/>
                  <a:gd name="T44" fmla="*/ 5 w 14"/>
                  <a:gd name="T45" fmla="*/ 5 h 12"/>
                  <a:gd name="T46" fmla="*/ 4 w 14"/>
                  <a:gd name="T47" fmla="*/ 4 h 12"/>
                  <a:gd name="T48" fmla="*/ 3 w 14"/>
                  <a:gd name="T49" fmla="*/ 4 h 12"/>
                  <a:gd name="T50" fmla="*/ 3 w 14"/>
                  <a:gd name="T51" fmla="*/ 3 h 12"/>
                  <a:gd name="T52" fmla="*/ 2 w 14"/>
                  <a:gd name="T53" fmla="*/ 2 h 12"/>
                  <a:gd name="T54" fmla="*/ 1 w 14"/>
                  <a:gd name="T55" fmla="*/ 1 h 12"/>
                  <a:gd name="T56" fmla="*/ 0 w 14"/>
                  <a:gd name="T57" fmla="*/ 0 h 1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4" h="12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2" y="9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10" y="7"/>
                    </a:lnTo>
                    <a:lnTo>
                      <a:pt x="9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7" name="Freeform 1478">
                <a:extLst>
                  <a:ext uri="{FF2B5EF4-FFF2-40B4-BE49-F238E27FC236}">
                    <a16:creationId xmlns:a16="http://schemas.microsoft.com/office/drawing/2014/main" id="{71B9A7AB-C0D3-4B45-B70F-71ABBAB23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3" y="3619"/>
                <a:ext cx="172" cy="95"/>
              </a:xfrm>
              <a:custGeom>
                <a:avLst/>
                <a:gdLst>
                  <a:gd name="T0" fmla="*/ 1 w 172"/>
                  <a:gd name="T1" fmla="*/ 42 h 95"/>
                  <a:gd name="T2" fmla="*/ 3 w 172"/>
                  <a:gd name="T3" fmla="*/ 44 h 95"/>
                  <a:gd name="T4" fmla="*/ 5 w 172"/>
                  <a:gd name="T5" fmla="*/ 48 h 95"/>
                  <a:gd name="T6" fmla="*/ 6 w 172"/>
                  <a:gd name="T7" fmla="*/ 50 h 95"/>
                  <a:gd name="T8" fmla="*/ 23 w 172"/>
                  <a:gd name="T9" fmla="*/ 51 h 95"/>
                  <a:gd name="T10" fmla="*/ 52 w 172"/>
                  <a:gd name="T11" fmla="*/ 58 h 95"/>
                  <a:gd name="T12" fmla="*/ 67 w 172"/>
                  <a:gd name="T13" fmla="*/ 63 h 95"/>
                  <a:gd name="T14" fmla="*/ 69 w 172"/>
                  <a:gd name="T15" fmla="*/ 67 h 95"/>
                  <a:gd name="T16" fmla="*/ 71 w 172"/>
                  <a:gd name="T17" fmla="*/ 72 h 95"/>
                  <a:gd name="T18" fmla="*/ 73 w 172"/>
                  <a:gd name="T19" fmla="*/ 77 h 95"/>
                  <a:gd name="T20" fmla="*/ 75 w 172"/>
                  <a:gd name="T21" fmla="*/ 82 h 95"/>
                  <a:gd name="T22" fmla="*/ 77 w 172"/>
                  <a:gd name="T23" fmla="*/ 87 h 95"/>
                  <a:gd name="T24" fmla="*/ 78 w 172"/>
                  <a:gd name="T25" fmla="*/ 95 h 95"/>
                  <a:gd name="T26" fmla="*/ 151 w 172"/>
                  <a:gd name="T27" fmla="*/ 45 h 95"/>
                  <a:gd name="T28" fmla="*/ 142 w 172"/>
                  <a:gd name="T29" fmla="*/ 25 h 95"/>
                  <a:gd name="T30" fmla="*/ 139 w 172"/>
                  <a:gd name="T31" fmla="*/ 21 h 95"/>
                  <a:gd name="T32" fmla="*/ 138 w 172"/>
                  <a:gd name="T33" fmla="*/ 19 h 95"/>
                  <a:gd name="T34" fmla="*/ 135 w 172"/>
                  <a:gd name="T35" fmla="*/ 16 h 95"/>
                  <a:gd name="T36" fmla="*/ 133 w 172"/>
                  <a:gd name="T37" fmla="*/ 14 h 95"/>
                  <a:gd name="T38" fmla="*/ 124 w 172"/>
                  <a:gd name="T39" fmla="*/ 10 h 95"/>
                  <a:gd name="T40" fmla="*/ 92 w 172"/>
                  <a:gd name="T41" fmla="*/ 22 h 95"/>
                  <a:gd name="T42" fmla="*/ 73 w 172"/>
                  <a:gd name="T43" fmla="*/ 13 h 95"/>
                  <a:gd name="T44" fmla="*/ 70 w 172"/>
                  <a:gd name="T45" fmla="*/ 14 h 95"/>
                  <a:gd name="T46" fmla="*/ 67 w 172"/>
                  <a:gd name="T47" fmla="*/ 15 h 95"/>
                  <a:gd name="T48" fmla="*/ 65 w 172"/>
                  <a:gd name="T49" fmla="*/ 17 h 95"/>
                  <a:gd name="T50" fmla="*/ 62 w 172"/>
                  <a:gd name="T51" fmla="*/ 17 h 95"/>
                  <a:gd name="T52" fmla="*/ 61 w 172"/>
                  <a:gd name="T53" fmla="*/ 19 h 95"/>
                  <a:gd name="T54" fmla="*/ 59 w 172"/>
                  <a:gd name="T55" fmla="*/ 19 h 95"/>
                  <a:gd name="T56" fmla="*/ 57 w 172"/>
                  <a:gd name="T57" fmla="*/ 20 h 95"/>
                  <a:gd name="T58" fmla="*/ 54 w 172"/>
                  <a:gd name="T59" fmla="*/ 21 h 95"/>
                  <a:gd name="T60" fmla="*/ 51 w 172"/>
                  <a:gd name="T61" fmla="*/ 24 h 95"/>
                  <a:gd name="T62" fmla="*/ 49 w 172"/>
                  <a:gd name="T63" fmla="*/ 25 h 95"/>
                  <a:gd name="T64" fmla="*/ 45 w 172"/>
                  <a:gd name="T65" fmla="*/ 27 h 95"/>
                  <a:gd name="T66" fmla="*/ 43 w 172"/>
                  <a:gd name="T67" fmla="*/ 26 h 95"/>
                  <a:gd name="T68" fmla="*/ 40 w 172"/>
                  <a:gd name="T69" fmla="*/ 27 h 95"/>
                  <a:gd name="T70" fmla="*/ 37 w 172"/>
                  <a:gd name="T71" fmla="*/ 27 h 95"/>
                  <a:gd name="T72" fmla="*/ 35 w 172"/>
                  <a:gd name="T73" fmla="*/ 27 h 95"/>
                  <a:gd name="T74" fmla="*/ 32 w 172"/>
                  <a:gd name="T75" fmla="*/ 28 h 95"/>
                  <a:gd name="T76" fmla="*/ 30 w 172"/>
                  <a:gd name="T77" fmla="*/ 29 h 95"/>
                  <a:gd name="T78" fmla="*/ 28 w 172"/>
                  <a:gd name="T79" fmla="*/ 29 h 95"/>
                  <a:gd name="T80" fmla="*/ 25 w 172"/>
                  <a:gd name="T81" fmla="*/ 29 h 95"/>
                  <a:gd name="T82" fmla="*/ 22 w 172"/>
                  <a:gd name="T83" fmla="*/ 28 h 95"/>
                  <a:gd name="T84" fmla="*/ 19 w 172"/>
                  <a:gd name="T85" fmla="*/ 28 h 95"/>
                  <a:gd name="T86" fmla="*/ 17 w 172"/>
                  <a:gd name="T87" fmla="*/ 30 h 95"/>
                  <a:gd name="T88" fmla="*/ 14 w 172"/>
                  <a:gd name="T89" fmla="*/ 32 h 95"/>
                  <a:gd name="T90" fmla="*/ 11 w 172"/>
                  <a:gd name="T91" fmla="*/ 33 h 95"/>
                  <a:gd name="T92" fmla="*/ 9 w 172"/>
                  <a:gd name="T93" fmla="*/ 34 h 95"/>
                  <a:gd name="T94" fmla="*/ 7 w 172"/>
                  <a:gd name="T95" fmla="*/ 36 h 95"/>
                  <a:gd name="T96" fmla="*/ 6 w 172"/>
                  <a:gd name="T97" fmla="*/ 37 h 95"/>
                  <a:gd name="T98" fmla="*/ 3 w 172"/>
                  <a:gd name="T99" fmla="*/ 38 h 95"/>
                  <a:gd name="T100" fmla="*/ 1 w 172"/>
                  <a:gd name="T101" fmla="*/ 39 h 95"/>
                  <a:gd name="T102" fmla="*/ 0 w 172"/>
                  <a:gd name="T103" fmla="*/ 40 h 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72" h="95">
                    <a:moveTo>
                      <a:pt x="0" y="40"/>
                    </a:moveTo>
                    <a:lnTo>
                      <a:pt x="0" y="41"/>
                    </a:lnTo>
                    <a:lnTo>
                      <a:pt x="1" y="42"/>
                    </a:lnTo>
                    <a:lnTo>
                      <a:pt x="2" y="43"/>
                    </a:lnTo>
                    <a:lnTo>
                      <a:pt x="3" y="44"/>
                    </a:lnTo>
                    <a:lnTo>
                      <a:pt x="4" y="45"/>
                    </a:lnTo>
                    <a:lnTo>
                      <a:pt x="4" y="46"/>
                    </a:lnTo>
                    <a:lnTo>
                      <a:pt x="5" y="48"/>
                    </a:lnTo>
                    <a:lnTo>
                      <a:pt x="6" y="49"/>
                    </a:lnTo>
                    <a:lnTo>
                      <a:pt x="6" y="50"/>
                    </a:lnTo>
                    <a:lnTo>
                      <a:pt x="7" y="51"/>
                    </a:lnTo>
                    <a:lnTo>
                      <a:pt x="12" y="51"/>
                    </a:lnTo>
                    <a:lnTo>
                      <a:pt x="23" y="51"/>
                    </a:lnTo>
                    <a:lnTo>
                      <a:pt x="33" y="51"/>
                    </a:lnTo>
                    <a:lnTo>
                      <a:pt x="45" y="50"/>
                    </a:lnTo>
                    <a:lnTo>
                      <a:pt x="52" y="58"/>
                    </a:lnTo>
                    <a:lnTo>
                      <a:pt x="60" y="58"/>
                    </a:lnTo>
                    <a:lnTo>
                      <a:pt x="66" y="60"/>
                    </a:lnTo>
                    <a:lnTo>
                      <a:pt x="67" y="63"/>
                    </a:lnTo>
                    <a:lnTo>
                      <a:pt x="68" y="64"/>
                    </a:lnTo>
                    <a:lnTo>
                      <a:pt x="68" y="65"/>
                    </a:lnTo>
                    <a:lnTo>
                      <a:pt x="69" y="67"/>
                    </a:lnTo>
                    <a:lnTo>
                      <a:pt x="70" y="68"/>
                    </a:lnTo>
                    <a:lnTo>
                      <a:pt x="71" y="70"/>
                    </a:lnTo>
                    <a:lnTo>
                      <a:pt x="71" y="72"/>
                    </a:lnTo>
                    <a:lnTo>
                      <a:pt x="71" y="73"/>
                    </a:lnTo>
                    <a:lnTo>
                      <a:pt x="72" y="75"/>
                    </a:lnTo>
                    <a:lnTo>
                      <a:pt x="73" y="77"/>
                    </a:lnTo>
                    <a:lnTo>
                      <a:pt x="73" y="78"/>
                    </a:lnTo>
                    <a:lnTo>
                      <a:pt x="74" y="80"/>
                    </a:lnTo>
                    <a:lnTo>
                      <a:pt x="75" y="82"/>
                    </a:lnTo>
                    <a:lnTo>
                      <a:pt x="75" y="83"/>
                    </a:lnTo>
                    <a:lnTo>
                      <a:pt x="76" y="85"/>
                    </a:lnTo>
                    <a:lnTo>
                      <a:pt x="77" y="87"/>
                    </a:lnTo>
                    <a:lnTo>
                      <a:pt x="77" y="89"/>
                    </a:lnTo>
                    <a:lnTo>
                      <a:pt x="78" y="92"/>
                    </a:lnTo>
                    <a:lnTo>
                      <a:pt x="78" y="95"/>
                    </a:lnTo>
                    <a:lnTo>
                      <a:pt x="172" y="95"/>
                    </a:lnTo>
                    <a:lnTo>
                      <a:pt x="166" y="76"/>
                    </a:lnTo>
                    <a:lnTo>
                      <a:pt x="151" y="45"/>
                    </a:lnTo>
                    <a:lnTo>
                      <a:pt x="145" y="30"/>
                    </a:lnTo>
                    <a:lnTo>
                      <a:pt x="143" y="26"/>
                    </a:lnTo>
                    <a:lnTo>
                      <a:pt x="142" y="25"/>
                    </a:lnTo>
                    <a:lnTo>
                      <a:pt x="141" y="24"/>
                    </a:lnTo>
                    <a:lnTo>
                      <a:pt x="140" y="23"/>
                    </a:lnTo>
                    <a:lnTo>
                      <a:pt x="139" y="21"/>
                    </a:lnTo>
                    <a:lnTo>
                      <a:pt x="139" y="20"/>
                    </a:lnTo>
                    <a:lnTo>
                      <a:pt x="138" y="19"/>
                    </a:lnTo>
                    <a:lnTo>
                      <a:pt x="137" y="18"/>
                    </a:lnTo>
                    <a:lnTo>
                      <a:pt x="136" y="18"/>
                    </a:lnTo>
                    <a:lnTo>
                      <a:pt x="135" y="16"/>
                    </a:lnTo>
                    <a:lnTo>
                      <a:pt x="134" y="15"/>
                    </a:lnTo>
                    <a:lnTo>
                      <a:pt x="133" y="14"/>
                    </a:lnTo>
                    <a:lnTo>
                      <a:pt x="132" y="13"/>
                    </a:lnTo>
                    <a:lnTo>
                      <a:pt x="131" y="13"/>
                    </a:lnTo>
                    <a:lnTo>
                      <a:pt x="124" y="10"/>
                    </a:lnTo>
                    <a:lnTo>
                      <a:pt x="114" y="6"/>
                    </a:lnTo>
                    <a:lnTo>
                      <a:pt x="106" y="0"/>
                    </a:lnTo>
                    <a:lnTo>
                      <a:pt x="92" y="22"/>
                    </a:lnTo>
                    <a:lnTo>
                      <a:pt x="86" y="22"/>
                    </a:lnTo>
                    <a:lnTo>
                      <a:pt x="77" y="13"/>
                    </a:lnTo>
                    <a:lnTo>
                      <a:pt x="73" y="13"/>
                    </a:lnTo>
                    <a:lnTo>
                      <a:pt x="72" y="13"/>
                    </a:lnTo>
                    <a:lnTo>
                      <a:pt x="71" y="13"/>
                    </a:lnTo>
                    <a:lnTo>
                      <a:pt x="70" y="14"/>
                    </a:lnTo>
                    <a:lnTo>
                      <a:pt x="69" y="14"/>
                    </a:lnTo>
                    <a:lnTo>
                      <a:pt x="68" y="15"/>
                    </a:lnTo>
                    <a:lnTo>
                      <a:pt x="67" y="15"/>
                    </a:lnTo>
                    <a:lnTo>
                      <a:pt x="66" y="16"/>
                    </a:lnTo>
                    <a:lnTo>
                      <a:pt x="65" y="17"/>
                    </a:lnTo>
                    <a:lnTo>
                      <a:pt x="64" y="17"/>
                    </a:lnTo>
                    <a:lnTo>
                      <a:pt x="63" y="17"/>
                    </a:lnTo>
                    <a:lnTo>
                      <a:pt x="62" y="17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9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19"/>
                    </a:lnTo>
                    <a:lnTo>
                      <a:pt x="58" y="20"/>
                    </a:lnTo>
                    <a:lnTo>
                      <a:pt x="57" y="20"/>
                    </a:lnTo>
                    <a:lnTo>
                      <a:pt x="56" y="21"/>
                    </a:lnTo>
                    <a:lnTo>
                      <a:pt x="55" y="21"/>
                    </a:lnTo>
                    <a:lnTo>
                      <a:pt x="54" y="21"/>
                    </a:lnTo>
                    <a:lnTo>
                      <a:pt x="53" y="22"/>
                    </a:lnTo>
                    <a:lnTo>
                      <a:pt x="52" y="23"/>
                    </a:lnTo>
                    <a:lnTo>
                      <a:pt x="51" y="24"/>
                    </a:lnTo>
                    <a:lnTo>
                      <a:pt x="50" y="24"/>
                    </a:lnTo>
                    <a:lnTo>
                      <a:pt x="49" y="25"/>
                    </a:lnTo>
                    <a:lnTo>
                      <a:pt x="48" y="25"/>
                    </a:lnTo>
                    <a:lnTo>
                      <a:pt x="46" y="26"/>
                    </a:lnTo>
                    <a:lnTo>
                      <a:pt x="45" y="27"/>
                    </a:lnTo>
                    <a:lnTo>
                      <a:pt x="44" y="26"/>
                    </a:lnTo>
                    <a:lnTo>
                      <a:pt x="43" y="26"/>
                    </a:lnTo>
                    <a:lnTo>
                      <a:pt x="42" y="26"/>
                    </a:lnTo>
                    <a:lnTo>
                      <a:pt x="41" y="27"/>
                    </a:lnTo>
                    <a:lnTo>
                      <a:pt x="40" y="27"/>
                    </a:lnTo>
                    <a:lnTo>
                      <a:pt x="39" y="27"/>
                    </a:lnTo>
                    <a:lnTo>
                      <a:pt x="38" y="27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4" y="27"/>
                    </a:lnTo>
                    <a:lnTo>
                      <a:pt x="33" y="28"/>
                    </a:lnTo>
                    <a:lnTo>
                      <a:pt x="32" y="28"/>
                    </a:lnTo>
                    <a:lnTo>
                      <a:pt x="32" y="29"/>
                    </a:lnTo>
                    <a:lnTo>
                      <a:pt x="31" y="29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9" y="28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2" y="32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10" y="34"/>
                    </a:lnTo>
                    <a:lnTo>
                      <a:pt x="9" y="34"/>
                    </a:lnTo>
                    <a:lnTo>
                      <a:pt x="8" y="35"/>
                    </a:lnTo>
                    <a:lnTo>
                      <a:pt x="8" y="36"/>
                    </a:lnTo>
                    <a:lnTo>
                      <a:pt x="7" y="36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5" y="37"/>
                    </a:lnTo>
                    <a:lnTo>
                      <a:pt x="4" y="38"/>
                    </a:lnTo>
                    <a:lnTo>
                      <a:pt x="3" y="38"/>
                    </a:lnTo>
                    <a:lnTo>
                      <a:pt x="2" y="38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8" name="Freeform 1479">
                <a:extLst>
                  <a:ext uri="{FF2B5EF4-FFF2-40B4-BE49-F238E27FC236}">
                    <a16:creationId xmlns:a16="http://schemas.microsoft.com/office/drawing/2014/main" id="{87F859D1-EAC2-45D6-9607-33376FBCDF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3648"/>
                <a:ext cx="60" cy="31"/>
              </a:xfrm>
              <a:custGeom>
                <a:avLst/>
                <a:gdLst>
                  <a:gd name="T0" fmla="*/ 1 w 60"/>
                  <a:gd name="T1" fmla="*/ 19 h 31"/>
                  <a:gd name="T2" fmla="*/ 1 w 60"/>
                  <a:gd name="T3" fmla="*/ 16 h 31"/>
                  <a:gd name="T4" fmla="*/ 2 w 60"/>
                  <a:gd name="T5" fmla="*/ 13 h 31"/>
                  <a:gd name="T6" fmla="*/ 5 w 60"/>
                  <a:gd name="T7" fmla="*/ 11 h 31"/>
                  <a:gd name="T8" fmla="*/ 8 w 60"/>
                  <a:gd name="T9" fmla="*/ 11 h 31"/>
                  <a:gd name="T10" fmla="*/ 9 w 60"/>
                  <a:gd name="T11" fmla="*/ 11 h 31"/>
                  <a:gd name="T12" fmla="*/ 11 w 60"/>
                  <a:gd name="T13" fmla="*/ 11 h 31"/>
                  <a:gd name="T14" fmla="*/ 11 w 60"/>
                  <a:gd name="T15" fmla="*/ 10 h 31"/>
                  <a:gd name="T16" fmla="*/ 13 w 60"/>
                  <a:gd name="T17" fmla="*/ 9 h 31"/>
                  <a:gd name="T18" fmla="*/ 15 w 60"/>
                  <a:gd name="T19" fmla="*/ 11 h 31"/>
                  <a:gd name="T20" fmla="*/ 16 w 60"/>
                  <a:gd name="T21" fmla="*/ 9 h 31"/>
                  <a:gd name="T22" fmla="*/ 16 w 60"/>
                  <a:gd name="T23" fmla="*/ 5 h 31"/>
                  <a:gd name="T24" fmla="*/ 18 w 60"/>
                  <a:gd name="T25" fmla="*/ 9 h 31"/>
                  <a:gd name="T26" fmla="*/ 20 w 60"/>
                  <a:gd name="T27" fmla="*/ 12 h 31"/>
                  <a:gd name="T28" fmla="*/ 20 w 60"/>
                  <a:gd name="T29" fmla="*/ 11 h 31"/>
                  <a:gd name="T30" fmla="*/ 23 w 60"/>
                  <a:gd name="T31" fmla="*/ 11 h 31"/>
                  <a:gd name="T32" fmla="*/ 22 w 60"/>
                  <a:gd name="T33" fmla="*/ 7 h 31"/>
                  <a:gd name="T34" fmla="*/ 22 w 60"/>
                  <a:gd name="T35" fmla="*/ 4 h 31"/>
                  <a:gd name="T36" fmla="*/ 24 w 60"/>
                  <a:gd name="T37" fmla="*/ 6 h 31"/>
                  <a:gd name="T38" fmla="*/ 25 w 60"/>
                  <a:gd name="T39" fmla="*/ 6 h 31"/>
                  <a:gd name="T40" fmla="*/ 26 w 60"/>
                  <a:gd name="T41" fmla="*/ 6 h 31"/>
                  <a:gd name="T42" fmla="*/ 28 w 60"/>
                  <a:gd name="T43" fmla="*/ 7 h 31"/>
                  <a:gd name="T44" fmla="*/ 28 w 60"/>
                  <a:gd name="T45" fmla="*/ 2 h 31"/>
                  <a:gd name="T46" fmla="*/ 29 w 60"/>
                  <a:gd name="T47" fmla="*/ 7 h 31"/>
                  <a:gd name="T48" fmla="*/ 30 w 60"/>
                  <a:gd name="T49" fmla="*/ 12 h 31"/>
                  <a:gd name="T50" fmla="*/ 32 w 60"/>
                  <a:gd name="T51" fmla="*/ 17 h 31"/>
                  <a:gd name="T52" fmla="*/ 33 w 60"/>
                  <a:gd name="T53" fmla="*/ 17 h 31"/>
                  <a:gd name="T54" fmla="*/ 34 w 60"/>
                  <a:gd name="T55" fmla="*/ 17 h 31"/>
                  <a:gd name="T56" fmla="*/ 32 w 60"/>
                  <a:gd name="T57" fmla="*/ 12 h 31"/>
                  <a:gd name="T58" fmla="*/ 35 w 60"/>
                  <a:gd name="T59" fmla="*/ 15 h 31"/>
                  <a:gd name="T60" fmla="*/ 36 w 60"/>
                  <a:gd name="T61" fmla="*/ 19 h 31"/>
                  <a:gd name="T62" fmla="*/ 38 w 60"/>
                  <a:gd name="T63" fmla="*/ 20 h 31"/>
                  <a:gd name="T64" fmla="*/ 40 w 60"/>
                  <a:gd name="T65" fmla="*/ 20 h 31"/>
                  <a:gd name="T66" fmla="*/ 43 w 60"/>
                  <a:gd name="T67" fmla="*/ 16 h 31"/>
                  <a:gd name="T68" fmla="*/ 43 w 60"/>
                  <a:gd name="T69" fmla="*/ 18 h 31"/>
                  <a:gd name="T70" fmla="*/ 44 w 60"/>
                  <a:gd name="T71" fmla="*/ 20 h 31"/>
                  <a:gd name="T72" fmla="*/ 48 w 60"/>
                  <a:gd name="T73" fmla="*/ 16 h 31"/>
                  <a:gd name="T74" fmla="*/ 48 w 60"/>
                  <a:gd name="T75" fmla="*/ 9 h 31"/>
                  <a:gd name="T76" fmla="*/ 47 w 60"/>
                  <a:gd name="T77" fmla="*/ 0 h 31"/>
                  <a:gd name="T78" fmla="*/ 49 w 60"/>
                  <a:gd name="T79" fmla="*/ 6 h 31"/>
                  <a:gd name="T80" fmla="*/ 51 w 60"/>
                  <a:gd name="T81" fmla="*/ 13 h 31"/>
                  <a:gd name="T82" fmla="*/ 53 w 60"/>
                  <a:gd name="T83" fmla="*/ 18 h 31"/>
                  <a:gd name="T84" fmla="*/ 53 w 60"/>
                  <a:gd name="T85" fmla="*/ 21 h 31"/>
                  <a:gd name="T86" fmla="*/ 51 w 60"/>
                  <a:gd name="T87" fmla="*/ 25 h 31"/>
                  <a:gd name="T88" fmla="*/ 53 w 60"/>
                  <a:gd name="T89" fmla="*/ 23 h 31"/>
                  <a:gd name="T90" fmla="*/ 55 w 60"/>
                  <a:gd name="T91" fmla="*/ 21 h 31"/>
                  <a:gd name="T92" fmla="*/ 56 w 60"/>
                  <a:gd name="T93" fmla="*/ 25 h 31"/>
                  <a:gd name="T94" fmla="*/ 57 w 60"/>
                  <a:gd name="T95" fmla="*/ 27 h 31"/>
                  <a:gd name="T96" fmla="*/ 58 w 60"/>
                  <a:gd name="T97" fmla="*/ 23 h 31"/>
                  <a:gd name="T98" fmla="*/ 59 w 60"/>
                  <a:gd name="T99" fmla="*/ 28 h 31"/>
                  <a:gd name="T100" fmla="*/ 59 w 60"/>
                  <a:gd name="T101" fmla="*/ 31 h 31"/>
                  <a:gd name="T102" fmla="*/ 43 w 60"/>
                  <a:gd name="T103" fmla="*/ 27 h 3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0" h="31">
                    <a:moveTo>
                      <a:pt x="0" y="22"/>
                    </a:move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2" y="18"/>
                    </a:lnTo>
                    <a:lnTo>
                      <a:pt x="1" y="17"/>
                    </a:lnTo>
                    <a:lnTo>
                      <a:pt x="2" y="16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8" y="11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1" y="11"/>
                    </a:lnTo>
                    <a:lnTo>
                      <a:pt x="10" y="9"/>
                    </a:lnTo>
                    <a:lnTo>
                      <a:pt x="11" y="10"/>
                    </a:lnTo>
                    <a:lnTo>
                      <a:pt x="12" y="9"/>
                    </a:lnTo>
                    <a:lnTo>
                      <a:pt x="13" y="9"/>
                    </a:lnTo>
                    <a:lnTo>
                      <a:pt x="14" y="10"/>
                    </a:lnTo>
                    <a:lnTo>
                      <a:pt x="15" y="11"/>
                    </a:lnTo>
                    <a:lnTo>
                      <a:pt x="16" y="11"/>
                    </a:lnTo>
                    <a:lnTo>
                      <a:pt x="16" y="9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8" y="9"/>
                    </a:lnTo>
                    <a:lnTo>
                      <a:pt x="18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20" y="12"/>
                    </a:lnTo>
                    <a:lnTo>
                      <a:pt x="21" y="12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3" y="10"/>
                    </a:lnTo>
                    <a:lnTo>
                      <a:pt x="23" y="9"/>
                    </a:lnTo>
                    <a:lnTo>
                      <a:pt x="22" y="8"/>
                    </a:lnTo>
                    <a:lnTo>
                      <a:pt x="22" y="7"/>
                    </a:lnTo>
                    <a:lnTo>
                      <a:pt x="22" y="5"/>
                    </a:lnTo>
                    <a:lnTo>
                      <a:pt x="22" y="4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3" y="4"/>
                    </a:lnTo>
                    <a:lnTo>
                      <a:pt x="23" y="5"/>
                    </a:lnTo>
                    <a:lnTo>
                      <a:pt x="24" y="6"/>
                    </a:lnTo>
                    <a:lnTo>
                      <a:pt x="25" y="7"/>
                    </a:lnTo>
                    <a:lnTo>
                      <a:pt x="26" y="8"/>
                    </a:lnTo>
                    <a:lnTo>
                      <a:pt x="25" y="6"/>
                    </a:lnTo>
                    <a:lnTo>
                      <a:pt x="25" y="5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8" y="8"/>
                    </a:lnTo>
                    <a:lnTo>
                      <a:pt x="28" y="7"/>
                    </a:lnTo>
                    <a:lnTo>
                      <a:pt x="28" y="5"/>
                    </a:lnTo>
                    <a:lnTo>
                      <a:pt x="27" y="3"/>
                    </a:lnTo>
                    <a:lnTo>
                      <a:pt x="27" y="1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30" y="11"/>
                    </a:lnTo>
                    <a:lnTo>
                      <a:pt x="30" y="12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2" y="16"/>
                    </a:lnTo>
                    <a:lnTo>
                      <a:pt x="32" y="17"/>
                    </a:lnTo>
                    <a:lnTo>
                      <a:pt x="33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4" y="18"/>
                    </a:lnTo>
                    <a:lnTo>
                      <a:pt x="35" y="18"/>
                    </a:lnTo>
                    <a:lnTo>
                      <a:pt x="34" y="17"/>
                    </a:lnTo>
                    <a:lnTo>
                      <a:pt x="34" y="16"/>
                    </a:lnTo>
                    <a:lnTo>
                      <a:pt x="33" y="14"/>
                    </a:lnTo>
                    <a:lnTo>
                      <a:pt x="32" y="13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6" y="16"/>
                    </a:lnTo>
                    <a:lnTo>
                      <a:pt x="36" y="17"/>
                    </a:lnTo>
                    <a:lnTo>
                      <a:pt x="36" y="18"/>
                    </a:lnTo>
                    <a:lnTo>
                      <a:pt x="36" y="19"/>
                    </a:lnTo>
                    <a:lnTo>
                      <a:pt x="36" y="20"/>
                    </a:lnTo>
                    <a:lnTo>
                      <a:pt x="37" y="20"/>
                    </a:lnTo>
                    <a:lnTo>
                      <a:pt x="38" y="20"/>
                    </a:lnTo>
                    <a:lnTo>
                      <a:pt x="38" y="19"/>
                    </a:lnTo>
                    <a:lnTo>
                      <a:pt x="39" y="18"/>
                    </a:lnTo>
                    <a:lnTo>
                      <a:pt x="40" y="19"/>
                    </a:lnTo>
                    <a:lnTo>
                      <a:pt x="40" y="20"/>
                    </a:lnTo>
                    <a:lnTo>
                      <a:pt x="41" y="19"/>
                    </a:lnTo>
                    <a:lnTo>
                      <a:pt x="42" y="19"/>
                    </a:lnTo>
                    <a:lnTo>
                      <a:pt x="42" y="18"/>
                    </a:lnTo>
                    <a:lnTo>
                      <a:pt x="43" y="16"/>
                    </a:lnTo>
                    <a:lnTo>
                      <a:pt x="43" y="17"/>
                    </a:lnTo>
                    <a:lnTo>
                      <a:pt x="43" y="18"/>
                    </a:lnTo>
                    <a:lnTo>
                      <a:pt x="43" y="20"/>
                    </a:lnTo>
                    <a:lnTo>
                      <a:pt x="44" y="20"/>
                    </a:lnTo>
                    <a:lnTo>
                      <a:pt x="45" y="19"/>
                    </a:lnTo>
                    <a:lnTo>
                      <a:pt x="46" y="18"/>
                    </a:lnTo>
                    <a:lnTo>
                      <a:pt x="47" y="17"/>
                    </a:lnTo>
                    <a:lnTo>
                      <a:pt x="48" y="16"/>
                    </a:lnTo>
                    <a:lnTo>
                      <a:pt x="48" y="15"/>
                    </a:lnTo>
                    <a:lnTo>
                      <a:pt x="48" y="13"/>
                    </a:lnTo>
                    <a:lnTo>
                      <a:pt x="48" y="11"/>
                    </a:lnTo>
                    <a:lnTo>
                      <a:pt x="48" y="9"/>
                    </a:lnTo>
                    <a:lnTo>
                      <a:pt x="48" y="6"/>
                    </a:lnTo>
                    <a:lnTo>
                      <a:pt x="47" y="4"/>
                    </a:lnTo>
                    <a:lnTo>
                      <a:pt x="47" y="2"/>
                    </a:lnTo>
                    <a:lnTo>
                      <a:pt x="47" y="0"/>
                    </a:lnTo>
                    <a:lnTo>
                      <a:pt x="47" y="1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49" y="6"/>
                    </a:lnTo>
                    <a:lnTo>
                      <a:pt x="50" y="8"/>
                    </a:lnTo>
                    <a:lnTo>
                      <a:pt x="50" y="10"/>
                    </a:lnTo>
                    <a:lnTo>
                      <a:pt x="51" y="11"/>
                    </a:lnTo>
                    <a:lnTo>
                      <a:pt x="51" y="13"/>
                    </a:lnTo>
                    <a:lnTo>
                      <a:pt x="52" y="14"/>
                    </a:lnTo>
                    <a:lnTo>
                      <a:pt x="53" y="15"/>
                    </a:lnTo>
                    <a:lnTo>
                      <a:pt x="52" y="16"/>
                    </a:lnTo>
                    <a:lnTo>
                      <a:pt x="53" y="18"/>
                    </a:lnTo>
                    <a:lnTo>
                      <a:pt x="54" y="18"/>
                    </a:lnTo>
                    <a:lnTo>
                      <a:pt x="53" y="20"/>
                    </a:lnTo>
                    <a:lnTo>
                      <a:pt x="53" y="21"/>
                    </a:lnTo>
                    <a:lnTo>
                      <a:pt x="53" y="22"/>
                    </a:lnTo>
                    <a:lnTo>
                      <a:pt x="52" y="23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2" y="25"/>
                    </a:lnTo>
                    <a:lnTo>
                      <a:pt x="53" y="24"/>
                    </a:lnTo>
                    <a:lnTo>
                      <a:pt x="53" y="23"/>
                    </a:lnTo>
                    <a:lnTo>
                      <a:pt x="54" y="22"/>
                    </a:lnTo>
                    <a:lnTo>
                      <a:pt x="54" y="21"/>
                    </a:lnTo>
                    <a:lnTo>
                      <a:pt x="54" y="20"/>
                    </a:lnTo>
                    <a:lnTo>
                      <a:pt x="55" y="21"/>
                    </a:lnTo>
                    <a:lnTo>
                      <a:pt x="55" y="22"/>
                    </a:lnTo>
                    <a:lnTo>
                      <a:pt x="55" y="23"/>
                    </a:lnTo>
                    <a:lnTo>
                      <a:pt x="56" y="24"/>
                    </a:lnTo>
                    <a:lnTo>
                      <a:pt x="56" y="25"/>
                    </a:lnTo>
                    <a:lnTo>
                      <a:pt x="56" y="26"/>
                    </a:lnTo>
                    <a:lnTo>
                      <a:pt x="56" y="27"/>
                    </a:lnTo>
                    <a:lnTo>
                      <a:pt x="57" y="27"/>
                    </a:lnTo>
                    <a:lnTo>
                      <a:pt x="58" y="27"/>
                    </a:lnTo>
                    <a:lnTo>
                      <a:pt x="58" y="26"/>
                    </a:lnTo>
                    <a:lnTo>
                      <a:pt x="58" y="24"/>
                    </a:lnTo>
                    <a:lnTo>
                      <a:pt x="58" y="23"/>
                    </a:lnTo>
                    <a:lnTo>
                      <a:pt x="58" y="25"/>
                    </a:lnTo>
                    <a:lnTo>
                      <a:pt x="58" y="26"/>
                    </a:lnTo>
                    <a:lnTo>
                      <a:pt x="59" y="27"/>
                    </a:lnTo>
                    <a:lnTo>
                      <a:pt x="59" y="28"/>
                    </a:lnTo>
                    <a:lnTo>
                      <a:pt x="60" y="29"/>
                    </a:lnTo>
                    <a:lnTo>
                      <a:pt x="60" y="30"/>
                    </a:lnTo>
                    <a:lnTo>
                      <a:pt x="60" y="31"/>
                    </a:lnTo>
                    <a:lnTo>
                      <a:pt x="59" y="31"/>
                    </a:lnTo>
                    <a:lnTo>
                      <a:pt x="55" y="30"/>
                    </a:lnTo>
                    <a:lnTo>
                      <a:pt x="51" y="30"/>
                    </a:lnTo>
                    <a:lnTo>
                      <a:pt x="47" y="30"/>
                    </a:lnTo>
                    <a:lnTo>
                      <a:pt x="43" y="27"/>
                    </a:lnTo>
                    <a:lnTo>
                      <a:pt x="40" y="22"/>
                    </a:lnTo>
                    <a:lnTo>
                      <a:pt x="25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9" name="Freeform 1480">
                <a:extLst>
                  <a:ext uri="{FF2B5EF4-FFF2-40B4-BE49-F238E27FC236}">
                    <a16:creationId xmlns:a16="http://schemas.microsoft.com/office/drawing/2014/main" id="{A290800E-8049-431C-80B1-D46538019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3658"/>
                <a:ext cx="61" cy="22"/>
              </a:xfrm>
              <a:custGeom>
                <a:avLst/>
                <a:gdLst>
                  <a:gd name="T0" fmla="*/ 0 w 61"/>
                  <a:gd name="T1" fmla="*/ 12 h 22"/>
                  <a:gd name="T2" fmla="*/ 4 w 61"/>
                  <a:gd name="T3" fmla="*/ 12 h 22"/>
                  <a:gd name="T4" fmla="*/ 8 w 61"/>
                  <a:gd name="T5" fmla="*/ 12 h 22"/>
                  <a:gd name="T6" fmla="*/ 14 w 61"/>
                  <a:gd name="T7" fmla="*/ 12 h 22"/>
                  <a:gd name="T8" fmla="*/ 19 w 61"/>
                  <a:gd name="T9" fmla="*/ 12 h 22"/>
                  <a:gd name="T10" fmla="*/ 33 w 61"/>
                  <a:gd name="T11" fmla="*/ 12 h 22"/>
                  <a:gd name="T12" fmla="*/ 40 w 61"/>
                  <a:gd name="T13" fmla="*/ 13 h 22"/>
                  <a:gd name="T14" fmla="*/ 41 w 61"/>
                  <a:gd name="T15" fmla="*/ 16 h 22"/>
                  <a:gd name="T16" fmla="*/ 43 w 61"/>
                  <a:gd name="T17" fmla="*/ 18 h 22"/>
                  <a:gd name="T18" fmla="*/ 45 w 61"/>
                  <a:gd name="T19" fmla="*/ 19 h 22"/>
                  <a:gd name="T20" fmla="*/ 48 w 61"/>
                  <a:gd name="T21" fmla="*/ 21 h 22"/>
                  <a:gd name="T22" fmla="*/ 55 w 61"/>
                  <a:gd name="T23" fmla="*/ 20 h 22"/>
                  <a:gd name="T24" fmla="*/ 58 w 61"/>
                  <a:gd name="T25" fmla="*/ 22 h 22"/>
                  <a:gd name="T26" fmla="*/ 60 w 61"/>
                  <a:gd name="T27" fmla="*/ 21 h 22"/>
                  <a:gd name="T28" fmla="*/ 60 w 61"/>
                  <a:gd name="T29" fmla="*/ 19 h 22"/>
                  <a:gd name="T30" fmla="*/ 57 w 61"/>
                  <a:gd name="T31" fmla="*/ 14 h 22"/>
                  <a:gd name="T32" fmla="*/ 58 w 61"/>
                  <a:gd name="T33" fmla="*/ 19 h 22"/>
                  <a:gd name="T34" fmla="*/ 56 w 61"/>
                  <a:gd name="T35" fmla="*/ 18 h 22"/>
                  <a:gd name="T36" fmla="*/ 54 w 61"/>
                  <a:gd name="T37" fmla="*/ 18 h 22"/>
                  <a:gd name="T38" fmla="*/ 51 w 61"/>
                  <a:gd name="T39" fmla="*/ 16 h 22"/>
                  <a:gd name="T40" fmla="*/ 51 w 61"/>
                  <a:gd name="T41" fmla="*/ 14 h 22"/>
                  <a:gd name="T42" fmla="*/ 49 w 61"/>
                  <a:gd name="T43" fmla="*/ 16 h 22"/>
                  <a:gd name="T44" fmla="*/ 49 w 61"/>
                  <a:gd name="T45" fmla="*/ 19 h 22"/>
                  <a:gd name="T46" fmla="*/ 48 w 61"/>
                  <a:gd name="T47" fmla="*/ 19 h 22"/>
                  <a:gd name="T48" fmla="*/ 46 w 61"/>
                  <a:gd name="T49" fmla="*/ 16 h 22"/>
                  <a:gd name="T50" fmla="*/ 43 w 61"/>
                  <a:gd name="T51" fmla="*/ 13 h 22"/>
                  <a:gd name="T52" fmla="*/ 42 w 61"/>
                  <a:gd name="T53" fmla="*/ 10 h 22"/>
                  <a:gd name="T54" fmla="*/ 40 w 61"/>
                  <a:gd name="T55" fmla="*/ 11 h 22"/>
                  <a:gd name="T56" fmla="*/ 37 w 61"/>
                  <a:gd name="T57" fmla="*/ 10 h 22"/>
                  <a:gd name="T58" fmla="*/ 34 w 61"/>
                  <a:gd name="T59" fmla="*/ 7 h 22"/>
                  <a:gd name="T60" fmla="*/ 33 w 61"/>
                  <a:gd name="T61" fmla="*/ 8 h 22"/>
                  <a:gd name="T62" fmla="*/ 31 w 61"/>
                  <a:gd name="T63" fmla="*/ 4 h 22"/>
                  <a:gd name="T64" fmla="*/ 29 w 61"/>
                  <a:gd name="T65" fmla="*/ 2 h 22"/>
                  <a:gd name="T66" fmla="*/ 31 w 61"/>
                  <a:gd name="T67" fmla="*/ 8 h 22"/>
                  <a:gd name="T68" fmla="*/ 29 w 61"/>
                  <a:gd name="T69" fmla="*/ 9 h 22"/>
                  <a:gd name="T70" fmla="*/ 27 w 61"/>
                  <a:gd name="T71" fmla="*/ 12 h 22"/>
                  <a:gd name="T72" fmla="*/ 25 w 61"/>
                  <a:gd name="T73" fmla="*/ 11 h 22"/>
                  <a:gd name="T74" fmla="*/ 23 w 61"/>
                  <a:gd name="T75" fmla="*/ 11 h 22"/>
                  <a:gd name="T76" fmla="*/ 21 w 61"/>
                  <a:gd name="T77" fmla="*/ 10 h 22"/>
                  <a:gd name="T78" fmla="*/ 21 w 61"/>
                  <a:gd name="T79" fmla="*/ 10 h 22"/>
                  <a:gd name="T80" fmla="*/ 19 w 61"/>
                  <a:gd name="T81" fmla="*/ 8 h 22"/>
                  <a:gd name="T82" fmla="*/ 19 w 61"/>
                  <a:gd name="T83" fmla="*/ 9 h 22"/>
                  <a:gd name="T84" fmla="*/ 19 w 61"/>
                  <a:gd name="T85" fmla="*/ 10 h 22"/>
                  <a:gd name="T86" fmla="*/ 15 w 61"/>
                  <a:gd name="T87" fmla="*/ 11 h 22"/>
                  <a:gd name="T88" fmla="*/ 13 w 61"/>
                  <a:gd name="T89" fmla="*/ 11 h 22"/>
                  <a:gd name="T90" fmla="*/ 11 w 61"/>
                  <a:gd name="T91" fmla="*/ 9 h 22"/>
                  <a:gd name="T92" fmla="*/ 11 w 61"/>
                  <a:gd name="T93" fmla="*/ 11 h 22"/>
                  <a:gd name="T94" fmla="*/ 9 w 61"/>
                  <a:gd name="T95" fmla="*/ 10 h 22"/>
                  <a:gd name="T96" fmla="*/ 7 w 61"/>
                  <a:gd name="T97" fmla="*/ 11 h 22"/>
                  <a:gd name="T98" fmla="*/ 6 w 61"/>
                  <a:gd name="T99" fmla="*/ 8 h 22"/>
                  <a:gd name="T100" fmla="*/ 6 w 61"/>
                  <a:gd name="T101" fmla="*/ 11 h 22"/>
                  <a:gd name="T102" fmla="*/ 4 w 61"/>
                  <a:gd name="T103" fmla="*/ 11 h 22"/>
                  <a:gd name="T104" fmla="*/ 2 w 61"/>
                  <a:gd name="T105" fmla="*/ 11 h 22"/>
                  <a:gd name="T106" fmla="*/ 1 w 61"/>
                  <a:gd name="T107" fmla="*/ 11 h 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61" h="22">
                    <a:moveTo>
                      <a:pt x="0" y="10"/>
                    </a:moveTo>
                    <a:lnTo>
                      <a:pt x="0" y="11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2" y="12"/>
                    </a:lnTo>
                    <a:lnTo>
                      <a:pt x="14" y="12"/>
                    </a:lnTo>
                    <a:lnTo>
                      <a:pt x="15" y="12"/>
                    </a:lnTo>
                    <a:lnTo>
                      <a:pt x="16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5" y="12"/>
                    </a:lnTo>
                    <a:lnTo>
                      <a:pt x="29" y="12"/>
                    </a:lnTo>
                    <a:lnTo>
                      <a:pt x="33" y="12"/>
                    </a:lnTo>
                    <a:lnTo>
                      <a:pt x="37" y="12"/>
                    </a:lnTo>
                    <a:lnTo>
                      <a:pt x="39" y="12"/>
                    </a:lnTo>
                    <a:lnTo>
                      <a:pt x="39" y="13"/>
                    </a:lnTo>
                    <a:lnTo>
                      <a:pt x="40" y="13"/>
                    </a:lnTo>
                    <a:lnTo>
                      <a:pt x="40" y="14"/>
                    </a:lnTo>
                    <a:lnTo>
                      <a:pt x="41" y="14"/>
                    </a:lnTo>
                    <a:lnTo>
                      <a:pt x="41" y="15"/>
                    </a:lnTo>
                    <a:lnTo>
                      <a:pt x="41" y="16"/>
                    </a:lnTo>
                    <a:lnTo>
                      <a:pt x="42" y="17"/>
                    </a:lnTo>
                    <a:lnTo>
                      <a:pt x="43" y="18"/>
                    </a:lnTo>
                    <a:lnTo>
                      <a:pt x="44" y="18"/>
                    </a:lnTo>
                    <a:lnTo>
                      <a:pt x="45" y="19"/>
                    </a:lnTo>
                    <a:lnTo>
                      <a:pt x="46" y="20"/>
                    </a:lnTo>
                    <a:lnTo>
                      <a:pt x="47" y="21"/>
                    </a:lnTo>
                    <a:lnTo>
                      <a:pt x="48" y="21"/>
                    </a:lnTo>
                    <a:lnTo>
                      <a:pt x="51" y="20"/>
                    </a:lnTo>
                    <a:lnTo>
                      <a:pt x="52" y="21"/>
                    </a:lnTo>
                    <a:lnTo>
                      <a:pt x="54" y="20"/>
                    </a:lnTo>
                    <a:lnTo>
                      <a:pt x="55" y="20"/>
                    </a:lnTo>
                    <a:lnTo>
                      <a:pt x="56" y="20"/>
                    </a:lnTo>
                    <a:lnTo>
                      <a:pt x="57" y="20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9" y="22"/>
                    </a:lnTo>
                    <a:lnTo>
                      <a:pt x="60" y="22"/>
                    </a:lnTo>
                    <a:lnTo>
                      <a:pt x="60" y="21"/>
                    </a:lnTo>
                    <a:lnTo>
                      <a:pt x="61" y="22"/>
                    </a:lnTo>
                    <a:lnTo>
                      <a:pt x="60" y="21"/>
                    </a:lnTo>
                    <a:lnTo>
                      <a:pt x="60" y="20"/>
                    </a:lnTo>
                    <a:lnTo>
                      <a:pt x="60" y="19"/>
                    </a:lnTo>
                    <a:lnTo>
                      <a:pt x="59" y="18"/>
                    </a:lnTo>
                    <a:lnTo>
                      <a:pt x="59" y="16"/>
                    </a:lnTo>
                    <a:lnTo>
                      <a:pt x="58" y="15"/>
                    </a:lnTo>
                    <a:lnTo>
                      <a:pt x="57" y="14"/>
                    </a:lnTo>
                    <a:lnTo>
                      <a:pt x="58" y="16"/>
                    </a:lnTo>
                    <a:lnTo>
                      <a:pt x="58" y="18"/>
                    </a:lnTo>
                    <a:lnTo>
                      <a:pt x="58" y="19"/>
                    </a:lnTo>
                    <a:lnTo>
                      <a:pt x="57" y="18"/>
                    </a:lnTo>
                    <a:lnTo>
                      <a:pt x="56" y="18"/>
                    </a:lnTo>
                    <a:lnTo>
                      <a:pt x="55" y="19"/>
                    </a:lnTo>
                    <a:lnTo>
                      <a:pt x="54" y="18"/>
                    </a:lnTo>
                    <a:lnTo>
                      <a:pt x="53" y="18"/>
                    </a:lnTo>
                    <a:lnTo>
                      <a:pt x="52" y="17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1" y="14"/>
                    </a:lnTo>
                    <a:lnTo>
                      <a:pt x="52" y="12"/>
                    </a:lnTo>
                    <a:lnTo>
                      <a:pt x="51" y="14"/>
                    </a:lnTo>
                    <a:lnTo>
                      <a:pt x="51" y="15"/>
                    </a:lnTo>
                    <a:lnTo>
                      <a:pt x="50" y="16"/>
                    </a:lnTo>
                    <a:lnTo>
                      <a:pt x="49" y="16"/>
                    </a:lnTo>
                    <a:lnTo>
                      <a:pt x="48" y="16"/>
                    </a:lnTo>
                    <a:lnTo>
                      <a:pt x="49" y="18"/>
                    </a:lnTo>
                    <a:lnTo>
                      <a:pt x="49" y="19"/>
                    </a:lnTo>
                    <a:lnTo>
                      <a:pt x="49" y="20"/>
                    </a:lnTo>
                    <a:lnTo>
                      <a:pt x="48" y="20"/>
                    </a:lnTo>
                    <a:lnTo>
                      <a:pt x="48" y="19"/>
                    </a:lnTo>
                    <a:lnTo>
                      <a:pt x="47" y="18"/>
                    </a:lnTo>
                    <a:lnTo>
                      <a:pt x="46" y="17"/>
                    </a:lnTo>
                    <a:lnTo>
                      <a:pt x="46" y="16"/>
                    </a:lnTo>
                    <a:lnTo>
                      <a:pt x="45" y="15"/>
                    </a:lnTo>
                    <a:lnTo>
                      <a:pt x="44" y="14"/>
                    </a:lnTo>
                    <a:lnTo>
                      <a:pt x="44" y="13"/>
                    </a:lnTo>
                    <a:lnTo>
                      <a:pt x="43" y="13"/>
                    </a:lnTo>
                    <a:lnTo>
                      <a:pt x="43" y="12"/>
                    </a:lnTo>
                    <a:lnTo>
                      <a:pt x="43" y="11"/>
                    </a:lnTo>
                    <a:lnTo>
                      <a:pt x="42" y="11"/>
                    </a:lnTo>
                    <a:lnTo>
                      <a:pt x="42" y="10"/>
                    </a:lnTo>
                    <a:lnTo>
                      <a:pt x="42" y="9"/>
                    </a:lnTo>
                    <a:lnTo>
                      <a:pt x="41" y="10"/>
                    </a:lnTo>
                    <a:lnTo>
                      <a:pt x="41" y="11"/>
                    </a:lnTo>
                    <a:lnTo>
                      <a:pt x="40" y="11"/>
                    </a:lnTo>
                    <a:lnTo>
                      <a:pt x="39" y="11"/>
                    </a:lnTo>
                    <a:lnTo>
                      <a:pt x="38" y="11"/>
                    </a:lnTo>
                    <a:lnTo>
                      <a:pt x="37" y="10"/>
                    </a:lnTo>
                    <a:lnTo>
                      <a:pt x="36" y="9"/>
                    </a:lnTo>
                    <a:lnTo>
                      <a:pt x="36" y="8"/>
                    </a:lnTo>
                    <a:lnTo>
                      <a:pt x="35" y="8"/>
                    </a:lnTo>
                    <a:lnTo>
                      <a:pt x="34" y="7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1" y="5"/>
                    </a:lnTo>
                    <a:lnTo>
                      <a:pt x="31" y="4"/>
                    </a:lnTo>
                    <a:lnTo>
                      <a:pt x="30" y="3"/>
                    </a:lnTo>
                    <a:lnTo>
                      <a:pt x="30" y="2"/>
                    </a:lnTo>
                    <a:lnTo>
                      <a:pt x="29" y="0"/>
                    </a:lnTo>
                    <a:lnTo>
                      <a:pt x="29" y="2"/>
                    </a:lnTo>
                    <a:lnTo>
                      <a:pt x="29" y="3"/>
                    </a:lnTo>
                    <a:lnTo>
                      <a:pt x="29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0" y="7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29" y="10"/>
                    </a:lnTo>
                    <a:lnTo>
                      <a:pt x="28" y="11"/>
                    </a:lnTo>
                    <a:lnTo>
                      <a:pt x="27" y="12"/>
                    </a:lnTo>
                    <a:lnTo>
                      <a:pt x="27" y="11"/>
                    </a:lnTo>
                    <a:lnTo>
                      <a:pt x="26" y="11"/>
                    </a:lnTo>
                    <a:lnTo>
                      <a:pt x="25" y="11"/>
                    </a:lnTo>
                    <a:lnTo>
                      <a:pt x="25" y="10"/>
                    </a:lnTo>
                    <a:lnTo>
                      <a:pt x="24" y="10"/>
                    </a:lnTo>
                    <a:lnTo>
                      <a:pt x="23" y="11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1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8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0"/>
                    </a:lnTo>
                    <a:lnTo>
                      <a:pt x="18" y="11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1" y="11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0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6" y="10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4" y="11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0" name="Freeform 1481">
                <a:extLst>
                  <a:ext uri="{FF2B5EF4-FFF2-40B4-BE49-F238E27FC236}">
                    <a16:creationId xmlns:a16="http://schemas.microsoft.com/office/drawing/2014/main" id="{F6670A93-2046-4793-9DEB-B9356CEC6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5" y="3662"/>
                <a:ext cx="28" cy="52"/>
              </a:xfrm>
              <a:custGeom>
                <a:avLst/>
                <a:gdLst>
                  <a:gd name="T0" fmla="*/ 7 w 28"/>
                  <a:gd name="T1" fmla="*/ 51 h 52"/>
                  <a:gd name="T2" fmla="*/ 7 w 28"/>
                  <a:gd name="T3" fmla="*/ 50 h 52"/>
                  <a:gd name="T4" fmla="*/ 6 w 28"/>
                  <a:gd name="T5" fmla="*/ 47 h 52"/>
                  <a:gd name="T6" fmla="*/ 7 w 28"/>
                  <a:gd name="T7" fmla="*/ 47 h 52"/>
                  <a:gd name="T8" fmla="*/ 8 w 28"/>
                  <a:gd name="T9" fmla="*/ 46 h 52"/>
                  <a:gd name="T10" fmla="*/ 7 w 28"/>
                  <a:gd name="T11" fmla="*/ 45 h 52"/>
                  <a:gd name="T12" fmla="*/ 7 w 28"/>
                  <a:gd name="T13" fmla="*/ 44 h 52"/>
                  <a:gd name="T14" fmla="*/ 6 w 28"/>
                  <a:gd name="T15" fmla="*/ 42 h 52"/>
                  <a:gd name="T16" fmla="*/ 4 w 28"/>
                  <a:gd name="T17" fmla="*/ 41 h 52"/>
                  <a:gd name="T18" fmla="*/ 6 w 28"/>
                  <a:gd name="T19" fmla="*/ 40 h 52"/>
                  <a:gd name="T20" fmla="*/ 6 w 28"/>
                  <a:gd name="T21" fmla="*/ 38 h 52"/>
                  <a:gd name="T22" fmla="*/ 6 w 28"/>
                  <a:gd name="T23" fmla="*/ 36 h 52"/>
                  <a:gd name="T24" fmla="*/ 4 w 28"/>
                  <a:gd name="T25" fmla="*/ 36 h 52"/>
                  <a:gd name="T26" fmla="*/ 3 w 28"/>
                  <a:gd name="T27" fmla="*/ 36 h 52"/>
                  <a:gd name="T28" fmla="*/ 4 w 28"/>
                  <a:gd name="T29" fmla="*/ 35 h 52"/>
                  <a:gd name="T30" fmla="*/ 3 w 28"/>
                  <a:gd name="T31" fmla="*/ 34 h 52"/>
                  <a:gd name="T32" fmla="*/ 2 w 28"/>
                  <a:gd name="T33" fmla="*/ 32 h 52"/>
                  <a:gd name="T34" fmla="*/ 1 w 28"/>
                  <a:gd name="T35" fmla="*/ 30 h 52"/>
                  <a:gd name="T36" fmla="*/ 1 w 28"/>
                  <a:gd name="T37" fmla="*/ 27 h 52"/>
                  <a:gd name="T38" fmla="*/ 0 w 28"/>
                  <a:gd name="T39" fmla="*/ 25 h 52"/>
                  <a:gd name="T40" fmla="*/ 1 w 28"/>
                  <a:gd name="T41" fmla="*/ 24 h 52"/>
                  <a:gd name="T42" fmla="*/ 1 w 28"/>
                  <a:gd name="T43" fmla="*/ 22 h 52"/>
                  <a:gd name="T44" fmla="*/ 1 w 28"/>
                  <a:gd name="T45" fmla="*/ 19 h 52"/>
                  <a:gd name="T46" fmla="*/ 1 w 28"/>
                  <a:gd name="T47" fmla="*/ 16 h 52"/>
                  <a:gd name="T48" fmla="*/ 1 w 28"/>
                  <a:gd name="T49" fmla="*/ 14 h 52"/>
                  <a:gd name="T50" fmla="*/ 2 w 28"/>
                  <a:gd name="T51" fmla="*/ 12 h 52"/>
                  <a:gd name="T52" fmla="*/ 2 w 28"/>
                  <a:gd name="T53" fmla="*/ 9 h 52"/>
                  <a:gd name="T54" fmla="*/ 3 w 28"/>
                  <a:gd name="T55" fmla="*/ 7 h 52"/>
                  <a:gd name="T56" fmla="*/ 3 w 28"/>
                  <a:gd name="T57" fmla="*/ 11 h 52"/>
                  <a:gd name="T58" fmla="*/ 3 w 28"/>
                  <a:gd name="T59" fmla="*/ 14 h 52"/>
                  <a:gd name="T60" fmla="*/ 3 w 28"/>
                  <a:gd name="T61" fmla="*/ 17 h 52"/>
                  <a:gd name="T62" fmla="*/ 3 w 28"/>
                  <a:gd name="T63" fmla="*/ 21 h 52"/>
                  <a:gd name="T64" fmla="*/ 4 w 28"/>
                  <a:gd name="T65" fmla="*/ 23 h 52"/>
                  <a:gd name="T66" fmla="*/ 5 w 28"/>
                  <a:gd name="T67" fmla="*/ 22 h 52"/>
                  <a:gd name="T68" fmla="*/ 6 w 28"/>
                  <a:gd name="T69" fmla="*/ 22 h 52"/>
                  <a:gd name="T70" fmla="*/ 8 w 28"/>
                  <a:gd name="T71" fmla="*/ 26 h 52"/>
                  <a:gd name="T72" fmla="*/ 9 w 28"/>
                  <a:gd name="T73" fmla="*/ 24 h 52"/>
                  <a:gd name="T74" fmla="*/ 8 w 28"/>
                  <a:gd name="T75" fmla="*/ 23 h 52"/>
                  <a:gd name="T76" fmla="*/ 8 w 28"/>
                  <a:gd name="T77" fmla="*/ 18 h 52"/>
                  <a:gd name="T78" fmla="*/ 8 w 28"/>
                  <a:gd name="T79" fmla="*/ 15 h 52"/>
                  <a:gd name="T80" fmla="*/ 7 w 28"/>
                  <a:gd name="T81" fmla="*/ 11 h 52"/>
                  <a:gd name="T82" fmla="*/ 8 w 28"/>
                  <a:gd name="T83" fmla="*/ 4 h 52"/>
                  <a:gd name="T84" fmla="*/ 9 w 28"/>
                  <a:gd name="T85" fmla="*/ 5 h 52"/>
                  <a:gd name="T86" fmla="*/ 9 w 28"/>
                  <a:gd name="T87" fmla="*/ 14 h 52"/>
                  <a:gd name="T88" fmla="*/ 10 w 28"/>
                  <a:gd name="T89" fmla="*/ 18 h 52"/>
                  <a:gd name="T90" fmla="*/ 11 w 28"/>
                  <a:gd name="T91" fmla="*/ 18 h 52"/>
                  <a:gd name="T92" fmla="*/ 18 w 28"/>
                  <a:gd name="T93" fmla="*/ 37 h 52"/>
                  <a:gd name="T94" fmla="*/ 26 w 28"/>
                  <a:gd name="T95" fmla="*/ 49 h 52"/>
                  <a:gd name="T96" fmla="*/ 25 w 28"/>
                  <a:gd name="T97" fmla="*/ 52 h 52"/>
                  <a:gd name="T98" fmla="*/ 23 w 28"/>
                  <a:gd name="T99" fmla="*/ 51 h 52"/>
                  <a:gd name="T100" fmla="*/ 20 w 28"/>
                  <a:gd name="T101" fmla="*/ 51 h 52"/>
                  <a:gd name="T102" fmla="*/ 17 w 28"/>
                  <a:gd name="T103" fmla="*/ 52 h 52"/>
                  <a:gd name="T104" fmla="*/ 13 w 28"/>
                  <a:gd name="T105" fmla="*/ 52 h 52"/>
                  <a:gd name="T106" fmla="*/ 6 w 28"/>
                  <a:gd name="T107" fmla="*/ 52 h 5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8" h="52">
                    <a:moveTo>
                      <a:pt x="6" y="52"/>
                    </a:moveTo>
                    <a:lnTo>
                      <a:pt x="7" y="51"/>
                    </a:lnTo>
                    <a:lnTo>
                      <a:pt x="7" y="50"/>
                    </a:lnTo>
                    <a:lnTo>
                      <a:pt x="7" y="49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8" y="47"/>
                    </a:lnTo>
                    <a:lnTo>
                      <a:pt x="8" y="46"/>
                    </a:lnTo>
                    <a:lnTo>
                      <a:pt x="7" y="45"/>
                    </a:lnTo>
                    <a:lnTo>
                      <a:pt x="7" y="44"/>
                    </a:lnTo>
                    <a:lnTo>
                      <a:pt x="7" y="43"/>
                    </a:lnTo>
                    <a:lnTo>
                      <a:pt x="6" y="42"/>
                    </a:lnTo>
                    <a:lnTo>
                      <a:pt x="5" y="42"/>
                    </a:lnTo>
                    <a:lnTo>
                      <a:pt x="4" y="41"/>
                    </a:lnTo>
                    <a:lnTo>
                      <a:pt x="5" y="40"/>
                    </a:lnTo>
                    <a:lnTo>
                      <a:pt x="6" y="40"/>
                    </a:lnTo>
                    <a:lnTo>
                      <a:pt x="6" y="39"/>
                    </a:lnTo>
                    <a:lnTo>
                      <a:pt x="6" y="38"/>
                    </a:lnTo>
                    <a:lnTo>
                      <a:pt x="6" y="36"/>
                    </a:lnTo>
                    <a:lnTo>
                      <a:pt x="5" y="36"/>
                    </a:lnTo>
                    <a:lnTo>
                      <a:pt x="4" y="36"/>
                    </a:lnTo>
                    <a:lnTo>
                      <a:pt x="3" y="36"/>
                    </a:lnTo>
                    <a:lnTo>
                      <a:pt x="4" y="35"/>
                    </a:lnTo>
                    <a:lnTo>
                      <a:pt x="5" y="34"/>
                    </a:lnTo>
                    <a:lnTo>
                      <a:pt x="3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2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3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4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4" y="23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6" y="22"/>
                    </a:lnTo>
                    <a:lnTo>
                      <a:pt x="7" y="24"/>
                    </a:lnTo>
                    <a:lnTo>
                      <a:pt x="8" y="26"/>
                    </a:lnTo>
                    <a:lnTo>
                      <a:pt x="9" y="25"/>
                    </a:lnTo>
                    <a:lnTo>
                      <a:pt x="9" y="24"/>
                    </a:lnTo>
                    <a:lnTo>
                      <a:pt x="8" y="24"/>
                    </a:lnTo>
                    <a:lnTo>
                      <a:pt x="8" y="23"/>
                    </a:lnTo>
                    <a:lnTo>
                      <a:pt x="8" y="21"/>
                    </a:lnTo>
                    <a:lnTo>
                      <a:pt x="8" y="18"/>
                    </a:lnTo>
                    <a:lnTo>
                      <a:pt x="8" y="16"/>
                    </a:lnTo>
                    <a:lnTo>
                      <a:pt x="8" y="15"/>
                    </a:lnTo>
                    <a:lnTo>
                      <a:pt x="8" y="13"/>
                    </a:lnTo>
                    <a:lnTo>
                      <a:pt x="7" y="11"/>
                    </a:lnTo>
                    <a:lnTo>
                      <a:pt x="8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9" y="5"/>
                    </a:lnTo>
                    <a:lnTo>
                      <a:pt x="10" y="11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10" y="18"/>
                    </a:lnTo>
                    <a:lnTo>
                      <a:pt x="10" y="20"/>
                    </a:lnTo>
                    <a:lnTo>
                      <a:pt x="11" y="18"/>
                    </a:lnTo>
                    <a:lnTo>
                      <a:pt x="13" y="26"/>
                    </a:lnTo>
                    <a:lnTo>
                      <a:pt x="18" y="37"/>
                    </a:lnTo>
                    <a:lnTo>
                      <a:pt x="17" y="47"/>
                    </a:lnTo>
                    <a:lnTo>
                      <a:pt x="26" y="49"/>
                    </a:lnTo>
                    <a:lnTo>
                      <a:pt x="28" y="50"/>
                    </a:lnTo>
                    <a:lnTo>
                      <a:pt x="25" y="52"/>
                    </a:lnTo>
                    <a:lnTo>
                      <a:pt x="24" y="52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0" y="51"/>
                    </a:lnTo>
                    <a:lnTo>
                      <a:pt x="19" y="51"/>
                    </a:lnTo>
                    <a:lnTo>
                      <a:pt x="17" y="52"/>
                    </a:lnTo>
                    <a:lnTo>
                      <a:pt x="15" y="52"/>
                    </a:lnTo>
                    <a:lnTo>
                      <a:pt x="13" y="52"/>
                    </a:lnTo>
                    <a:lnTo>
                      <a:pt x="11" y="52"/>
                    </a:lnTo>
                    <a:lnTo>
                      <a:pt x="6" y="52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1" name="Freeform 1482">
                <a:extLst>
                  <a:ext uri="{FF2B5EF4-FFF2-40B4-BE49-F238E27FC236}">
                    <a16:creationId xmlns:a16="http://schemas.microsoft.com/office/drawing/2014/main" id="{2897D372-64D1-4BBD-848B-EC11841C6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3" y="3660"/>
                <a:ext cx="23" cy="54"/>
              </a:xfrm>
              <a:custGeom>
                <a:avLst/>
                <a:gdLst>
                  <a:gd name="T0" fmla="*/ 0 w 23"/>
                  <a:gd name="T1" fmla="*/ 2 h 54"/>
                  <a:gd name="T2" fmla="*/ 1 w 23"/>
                  <a:gd name="T3" fmla="*/ 8 h 54"/>
                  <a:gd name="T4" fmla="*/ 1 w 23"/>
                  <a:gd name="T5" fmla="*/ 13 h 54"/>
                  <a:gd name="T6" fmla="*/ 1 w 23"/>
                  <a:gd name="T7" fmla="*/ 15 h 54"/>
                  <a:gd name="T8" fmla="*/ 2 w 23"/>
                  <a:gd name="T9" fmla="*/ 17 h 54"/>
                  <a:gd name="T10" fmla="*/ 2 w 23"/>
                  <a:gd name="T11" fmla="*/ 18 h 54"/>
                  <a:gd name="T12" fmla="*/ 3 w 23"/>
                  <a:gd name="T13" fmla="*/ 20 h 54"/>
                  <a:gd name="T14" fmla="*/ 3 w 23"/>
                  <a:gd name="T15" fmla="*/ 22 h 54"/>
                  <a:gd name="T16" fmla="*/ 2 w 23"/>
                  <a:gd name="T17" fmla="*/ 24 h 54"/>
                  <a:gd name="T18" fmla="*/ 3 w 23"/>
                  <a:gd name="T19" fmla="*/ 26 h 54"/>
                  <a:gd name="T20" fmla="*/ 4 w 23"/>
                  <a:gd name="T21" fmla="*/ 28 h 54"/>
                  <a:gd name="T22" fmla="*/ 3 w 23"/>
                  <a:gd name="T23" fmla="*/ 29 h 54"/>
                  <a:gd name="T24" fmla="*/ 2 w 23"/>
                  <a:gd name="T25" fmla="*/ 31 h 54"/>
                  <a:gd name="T26" fmla="*/ 3 w 23"/>
                  <a:gd name="T27" fmla="*/ 31 h 54"/>
                  <a:gd name="T28" fmla="*/ 5 w 23"/>
                  <a:gd name="T29" fmla="*/ 31 h 54"/>
                  <a:gd name="T30" fmla="*/ 7 w 23"/>
                  <a:gd name="T31" fmla="*/ 33 h 54"/>
                  <a:gd name="T32" fmla="*/ 8 w 23"/>
                  <a:gd name="T33" fmla="*/ 35 h 54"/>
                  <a:gd name="T34" fmla="*/ 9 w 23"/>
                  <a:gd name="T35" fmla="*/ 38 h 54"/>
                  <a:gd name="T36" fmla="*/ 9 w 23"/>
                  <a:gd name="T37" fmla="*/ 41 h 54"/>
                  <a:gd name="T38" fmla="*/ 8 w 23"/>
                  <a:gd name="T39" fmla="*/ 42 h 54"/>
                  <a:gd name="T40" fmla="*/ 6 w 23"/>
                  <a:gd name="T41" fmla="*/ 44 h 54"/>
                  <a:gd name="T42" fmla="*/ 7 w 23"/>
                  <a:gd name="T43" fmla="*/ 45 h 54"/>
                  <a:gd name="T44" fmla="*/ 8 w 23"/>
                  <a:gd name="T45" fmla="*/ 46 h 54"/>
                  <a:gd name="T46" fmla="*/ 7 w 23"/>
                  <a:gd name="T47" fmla="*/ 49 h 54"/>
                  <a:gd name="T48" fmla="*/ 8 w 23"/>
                  <a:gd name="T49" fmla="*/ 50 h 54"/>
                  <a:gd name="T50" fmla="*/ 10 w 23"/>
                  <a:gd name="T51" fmla="*/ 50 h 54"/>
                  <a:gd name="T52" fmla="*/ 12 w 23"/>
                  <a:gd name="T53" fmla="*/ 51 h 54"/>
                  <a:gd name="T54" fmla="*/ 14 w 23"/>
                  <a:gd name="T55" fmla="*/ 51 h 54"/>
                  <a:gd name="T56" fmla="*/ 17 w 23"/>
                  <a:gd name="T57" fmla="*/ 51 h 54"/>
                  <a:gd name="T58" fmla="*/ 19 w 23"/>
                  <a:gd name="T59" fmla="*/ 52 h 54"/>
                  <a:gd name="T60" fmla="*/ 23 w 23"/>
                  <a:gd name="T61" fmla="*/ 54 h 54"/>
                  <a:gd name="T62" fmla="*/ 22 w 23"/>
                  <a:gd name="T63" fmla="*/ 51 h 54"/>
                  <a:gd name="T64" fmla="*/ 22 w 23"/>
                  <a:gd name="T65" fmla="*/ 48 h 54"/>
                  <a:gd name="T66" fmla="*/ 20 w 23"/>
                  <a:gd name="T67" fmla="*/ 45 h 54"/>
                  <a:gd name="T68" fmla="*/ 17 w 23"/>
                  <a:gd name="T69" fmla="*/ 42 h 54"/>
                  <a:gd name="T70" fmla="*/ 15 w 23"/>
                  <a:gd name="T71" fmla="*/ 38 h 54"/>
                  <a:gd name="T72" fmla="*/ 13 w 23"/>
                  <a:gd name="T73" fmla="*/ 36 h 54"/>
                  <a:gd name="T74" fmla="*/ 10 w 23"/>
                  <a:gd name="T75" fmla="*/ 33 h 54"/>
                  <a:gd name="T76" fmla="*/ 8 w 23"/>
                  <a:gd name="T77" fmla="*/ 29 h 54"/>
                  <a:gd name="T78" fmla="*/ 6 w 23"/>
                  <a:gd name="T79" fmla="*/ 26 h 54"/>
                  <a:gd name="T80" fmla="*/ 5 w 23"/>
                  <a:gd name="T81" fmla="*/ 23 h 54"/>
                  <a:gd name="T82" fmla="*/ 4 w 23"/>
                  <a:gd name="T83" fmla="*/ 20 h 54"/>
                  <a:gd name="T84" fmla="*/ 3 w 23"/>
                  <a:gd name="T85" fmla="*/ 18 h 54"/>
                  <a:gd name="T86" fmla="*/ 2 w 23"/>
                  <a:gd name="T87" fmla="*/ 17 h 54"/>
                  <a:gd name="T88" fmla="*/ 2 w 23"/>
                  <a:gd name="T89" fmla="*/ 15 h 54"/>
                  <a:gd name="T90" fmla="*/ 2 w 23"/>
                  <a:gd name="T91" fmla="*/ 14 h 54"/>
                  <a:gd name="T92" fmla="*/ 2 w 23"/>
                  <a:gd name="T93" fmla="*/ 13 h 54"/>
                  <a:gd name="T94" fmla="*/ 1 w 23"/>
                  <a:gd name="T95" fmla="*/ 7 h 54"/>
                  <a:gd name="T96" fmla="*/ 0 w 23"/>
                  <a:gd name="T97" fmla="*/ 1 h 5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3" h="54">
                    <a:moveTo>
                      <a:pt x="0" y="0"/>
                    </a:moveTo>
                    <a:lnTo>
                      <a:pt x="0" y="2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3" y="22"/>
                    </a:lnTo>
                    <a:lnTo>
                      <a:pt x="2" y="23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4" y="28"/>
                    </a:lnTo>
                    <a:lnTo>
                      <a:pt x="4" y="29"/>
                    </a:lnTo>
                    <a:lnTo>
                      <a:pt x="3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3" y="31"/>
                    </a:lnTo>
                    <a:lnTo>
                      <a:pt x="4" y="31"/>
                    </a:lnTo>
                    <a:lnTo>
                      <a:pt x="5" y="31"/>
                    </a:lnTo>
                    <a:lnTo>
                      <a:pt x="6" y="32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8" y="35"/>
                    </a:lnTo>
                    <a:lnTo>
                      <a:pt x="8" y="37"/>
                    </a:lnTo>
                    <a:lnTo>
                      <a:pt x="9" y="38"/>
                    </a:lnTo>
                    <a:lnTo>
                      <a:pt x="9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7" y="43"/>
                    </a:lnTo>
                    <a:lnTo>
                      <a:pt x="6" y="44"/>
                    </a:lnTo>
                    <a:lnTo>
                      <a:pt x="7" y="45"/>
                    </a:lnTo>
                    <a:lnTo>
                      <a:pt x="8" y="46"/>
                    </a:lnTo>
                    <a:lnTo>
                      <a:pt x="8" y="48"/>
                    </a:lnTo>
                    <a:lnTo>
                      <a:pt x="7" y="49"/>
                    </a:lnTo>
                    <a:lnTo>
                      <a:pt x="7" y="50"/>
                    </a:lnTo>
                    <a:lnTo>
                      <a:pt x="8" y="50"/>
                    </a:lnTo>
                    <a:lnTo>
                      <a:pt x="9" y="50"/>
                    </a:lnTo>
                    <a:lnTo>
                      <a:pt x="10" y="50"/>
                    </a:lnTo>
                    <a:lnTo>
                      <a:pt x="11" y="51"/>
                    </a:lnTo>
                    <a:lnTo>
                      <a:pt x="12" y="51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7" y="51"/>
                    </a:lnTo>
                    <a:lnTo>
                      <a:pt x="18" y="51"/>
                    </a:lnTo>
                    <a:lnTo>
                      <a:pt x="19" y="52"/>
                    </a:lnTo>
                    <a:lnTo>
                      <a:pt x="21" y="53"/>
                    </a:lnTo>
                    <a:lnTo>
                      <a:pt x="23" y="54"/>
                    </a:lnTo>
                    <a:lnTo>
                      <a:pt x="22" y="52"/>
                    </a:lnTo>
                    <a:lnTo>
                      <a:pt x="22" y="51"/>
                    </a:lnTo>
                    <a:lnTo>
                      <a:pt x="23" y="49"/>
                    </a:lnTo>
                    <a:lnTo>
                      <a:pt x="22" y="48"/>
                    </a:lnTo>
                    <a:lnTo>
                      <a:pt x="21" y="47"/>
                    </a:lnTo>
                    <a:lnTo>
                      <a:pt x="20" y="45"/>
                    </a:lnTo>
                    <a:lnTo>
                      <a:pt x="18" y="44"/>
                    </a:lnTo>
                    <a:lnTo>
                      <a:pt x="17" y="42"/>
                    </a:lnTo>
                    <a:lnTo>
                      <a:pt x="16" y="40"/>
                    </a:lnTo>
                    <a:lnTo>
                      <a:pt x="15" y="38"/>
                    </a:lnTo>
                    <a:lnTo>
                      <a:pt x="14" y="37"/>
                    </a:lnTo>
                    <a:lnTo>
                      <a:pt x="13" y="36"/>
                    </a:lnTo>
                    <a:lnTo>
                      <a:pt x="12" y="35"/>
                    </a:lnTo>
                    <a:lnTo>
                      <a:pt x="10" y="33"/>
                    </a:lnTo>
                    <a:lnTo>
                      <a:pt x="9" y="31"/>
                    </a:lnTo>
                    <a:lnTo>
                      <a:pt x="8" y="29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6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2" name="Freeform 1483">
                <a:extLst>
                  <a:ext uri="{FF2B5EF4-FFF2-40B4-BE49-F238E27FC236}">
                    <a16:creationId xmlns:a16="http://schemas.microsoft.com/office/drawing/2014/main" id="{095F2C67-A99F-43C6-B134-B7354569C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2" y="3621"/>
                <a:ext cx="34" cy="38"/>
              </a:xfrm>
              <a:custGeom>
                <a:avLst/>
                <a:gdLst>
                  <a:gd name="T0" fmla="*/ 1 w 34"/>
                  <a:gd name="T1" fmla="*/ 29 h 38"/>
                  <a:gd name="T2" fmla="*/ 2 w 34"/>
                  <a:gd name="T3" fmla="*/ 32 h 38"/>
                  <a:gd name="T4" fmla="*/ 3 w 34"/>
                  <a:gd name="T5" fmla="*/ 33 h 38"/>
                  <a:gd name="T6" fmla="*/ 5 w 34"/>
                  <a:gd name="T7" fmla="*/ 34 h 38"/>
                  <a:gd name="T8" fmla="*/ 6 w 34"/>
                  <a:gd name="T9" fmla="*/ 35 h 38"/>
                  <a:gd name="T10" fmla="*/ 8 w 34"/>
                  <a:gd name="T11" fmla="*/ 36 h 38"/>
                  <a:gd name="T12" fmla="*/ 9 w 34"/>
                  <a:gd name="T13" fmla="*/ 36 h 38"/>
                  <a:gd name="T14" fmla="*/ 11 w 34"/>
                  <a:gd name="T15" fmla="*/ 37 h 38"/>
                  <a:gd name="T16" fmla="*/ 12 w 34"/>
                  <a:gd name="T17" fmla="*/ 37 h 38"/>
                  <a:gd name="T18" fmla="*/ 13 w 34"/>
                  <a:gd name="T19" fmla="*/ 35 h 38"/>
                  <a:gd name="T20" fmla="*/ 14 w 34"/>
                  <a:gd name="T21" fmla="*/ 31 h 38"/>
                  <a:gd name="T22" fmla="*/ 15 w 34"/>
                  <a:gd name="T23" fmla="*/ 28 h 38"/>
                  <a:gd name="T24" fmla="*/ 14 w 34"/>
                  <a:gd name="T25" fmla="*/ 25 h 38"/>
                  <a:gd name="T26" fmla="*/ 15 w 34"/>
                  <a:gd name="T27" fmla="*/ 24 h 38"/>
                  <a:gd name="T28" fmla="*/ 15 w 34"/>
                  <a:gd name="T29" fmla="*/ 20 h 38"/>
                  <a:gd name="T30" fmla="*/ 15 w 34"/>
                  <a:gd name="T31" fmla="*/ 17 h 38"/>
                  <a:gd name="T32" fmla="*/ 17 w 34"/>
                  <a:gd name="T33" fmla="*/ 16 h 38"/>
                  <a:gd name="T34" fmla="*/ 17 w 34"/>
                  <a:gd name="T35" fmla="*/ 14 h 38"/>
                  <a:gd name="T36" fmla="*/ 18 w 34"/>
                  <a:gd name="T37" fmla="*/ 13 h 38"/>
                  <a:gd name="T38" fmla="*/ 18 w 34"/>
                  <a:gd name="T39" fmla="*/ 11 h 38"/>
                  <a:gd name="T40" fmla="*/ 19 w 34"/>
                  <a:gd name="T41" fmla="*/ 10 h 38"/>
                  <a:gd name="T42" fmla="*/ 22 w 34"/>
                  <a:gd name="T43" fmla="*/ 9 h 38"/>
                  <a:gd name="T44" fmla="*/ 25 w 34"/>
                  <a:gd name="T45" fmla="*/ 10 h 38"/>
                  <a:gd name="T46" fmla="*/ 26 w 34"/>
                  <a:gd name="T47" fmla="*/ 10 h 38"/>
                  <a:gd name="T48" fmla="*/ 28 w 34"/>
                  <a:gd name="T49" fmla="*/ 11 h 38"/>
                  <a:gd name="T50" fmla="*/ 30 w 34"/>
                  <a:gd name="T51" fmla="*/ 11 h 38"/>
                  <a:gd name="T52" fmla="*/ 32 w 34"/>
                  <a:gd name="T53" fmla="*/ 11 h 38"/>
                  <a:gd name="T54" fmla="*/ 32 w 34"/>
                  <a:gd name="T55" fmla="*/ 11 h 38"/>
                  <a:gd name="T56" fmla="*/ 30 w 34"/>
                  <a:gd name="T57" fmla="*/ 10 h 38"/>
                  <a:gd name="T58" fmla="*/ 28 w 34"/>
                  <a:gd name="T59" fmla="*/ 9 h 38"/>
                  <a:gd name="T60" fmla="*/ 24 w 34"/>
                  <a:gd name="T61" fmla="*/ 7 h 38"/>
                  <a:gd name="T62" fmla="*/ 21 w 34"/>
                  <a:gd name="T63" fmla="*/ 5 h 38"/>
                  <a:gd name="T64" fmla="*/ 18 w 34"/>
                  <a:gd name="T65" fmla="*/ 4 h 38"/>
                  <a:gd name="T66" fmla="*/ 15 w 34"/>
                  <a:gd name="T67" fmla="*/ 2 h 38"/>
                  <a:gd name="T68" fmla="*/ 13 w 34"/>
                  <a:gd name="T69" fmla="*/ 0 h 38"/>
                  <a:gd name="T70" fmla="*/ 11 w 34"/>
                  <a:gd name="T71" fmla="*/ 2 h 38"/>
                  <a:gd name="T72" fmla="*/ 8 w 34"/>
                  <a:gd name="T73" fmla="*/ 10 h 38"/>
                  <a:gd name="T74" fmla="*/ 6 w 34"/>
                  <a:gd name="T75" fmla="*/ 16 h 38"/>
                  <a:gd name="T76" fmla="*/ 0 w 34"/>
                  <a:gd name="T77" fmla="*/ 27 h 3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34" h="38">
                    <a:moveTo>
                      <a:pt x="0" y="27"/>
                    </a:moveTo>
                    <a:lnTo>
                      <a:pt x="1" y="29"/>
                    </a:lnTo>
                    <a:lnTo>
                      <a:pt x="1" y="31"/>
                    </a:lnTo>
                    <a:lnTo>
                      <a:pt x="2" y="32"/>
                    </a:lnTo>
                    <a:lnTo>
                      <a:pt x="3" y="33"/>
                    </a:lnTo>
                    <a:lnTo>
                      <a:pt x="4" y="34"/>
                    </a:lnTo>
                    <a:lnTo>
                      <a:pt x="5" y="34"/>
                    </a:lnTo>
                    <a:lnTo>
                      <a:pt x="5" y="35"/>
                    </a:lnTo>
                    <a:lnTo>
                      <a:pt x="6" y="35"/>
                    </a:lnTo>
                    <a:lnTo>
                      <a:pt x="7" y="36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1" y="37"/>
                    </a:lnTo>
                    <a:lnTo>
                      <a:pt x="12" y="38"/>
                    </a:lnTo>
                    <a:lnTo>
                      <a:pt x="12" y="37"/>
                    </a:lnTo>
                    <a:lnTo>
                      <a:pt x="12" y="36"/>
                    </a:lnTo>
                    <a:lnTo>
                      <a:pt x="13" y="35"/>
                    </a:lnTo>
                    <a:lnTo>
                      <a:pt x="13" y="33"/>
                    </a:lnTo>
                    <a:lnTo>
                      <a:pt x="14" y="31"/>
                    </a:lnTo>
                    <a:lnTo>
                      <a:pt x="14" y="30"/>
                    </a:lnTo>
                    <a:lnTo>
                      <a:pt x="15" y="28"/>
                    </a:lnTo>
                    <a:lnTo>
                      <a:pt x="14" y="27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5" y="24"/>
                    </a:lnTo>
                    <a:lnTo>
                      <a:pt x="15" y="21"/>
                    </a:lnTo>
                    <a:lnTo>
                      <a:pt x="15" y="20"/>
                    </a:lnTo>
                    <a:lnTo>
                      <a:pt x="15" y="18"/>
                    </a:lnTo>
                    <a:lnTo>
                      <a:pt x="15" y="17"/>
                    </a:lnTo>
                    <a:lnTo>
                      <a:pt x="16" y="17"/>
                    </a:lnTo>
                    <a:lnTo>
                      <a:pt x="17" y="16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3"/>
                    </a:lnTo>
                    <a:lnTo>
                      <a:pt x="18" y="13"/>
                    </a:lnTo>
                    <a:lnTo>
                      <a:pt x="18" y="12"/>
                    </a:lnTo>
                    <a:lnTo>
                      <a:pt x="18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0"/>
                    </a:lnTo>
                    <a:lnTo>
                      <a:pt x="27" y="10"/>
                    </a:lnTo>
                    <a:lnTo>
                      <a:pt x="28" y="11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1" y="11"/>
                    </a:lnTo>
                    <a:lnTo>
                      <a:pt x="32" y="11"/>
                    </a:lnTo>
                    <a:lnTo>
                      <a:pt x="34" y="12"/>
                    </a:lnTo>
                    <a:lnTo>
                      <a:pt x="32" y="11"/>
                    </a:lnTo>
                    <a:lnTo>
                      <a:pt x="32" y="10"/>
                    </a:lnTo>
                    <a:lnTo>
                      <a:pt x="30" y="10"/>
                    </a:lnTo>
                    <a:lnTo>
                      <a:pt x="29" y="9"/>
                    </a:lnTo>
                    <a:lnTo>
                      <a:pt x="28" y="9"/>
                    </a:lnTo>
                    <a:lnTo>
                      <a:pt x="26" y="8"/>
                    </a:lnTo>
                    <a:lnTo>
                      <a:pt x="24" y="7"/>
                    </a:lnTo>
                    <a:lnTo>
                      <a:pt x="23" y="6"/>
                    </a:lnTo>
                    <a:lnTo>
                      <a:pt x="21" y="5"/>
                    </a:lnTo>
                    <a:lnTo>
                      <a:pt x="20" y="5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3" y="0"/>
                    </a:lnTo>
                    <a:lnTo>
                      <a:pt x="12" y="1"/>
                    </a:lnTo>
                    <a:lnTo>
                      <a:pt x="11" y="2"/>
                    </a:lnTo>
                    <a:lnTo>
                      <a:pt x="11" y="3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6"/>
                    </a:lnTo>
                    <a:lnTo>
                      <a:pt x="4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3" name="Freeform 1484">
                <a:extLst>
                  <a:ext uri="{FF2B5EF4-FFF2-40B4-BE49-F238E27FC236}">
                    <a16:creationId xmlns:a16="http://schemas.microsoft.com/office/drawing/2014/main" id="{E7442359-CB9F-472C-B8CA-2BC151A98A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7" y="3639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0 w 2"/>
                  <a:gd name="T3" fmla="*/ 0 h 4"/>
                  <a:gd name="T4" fmla="*/ 1 w 2"/>
                  <a:gd name="T5" fmla="*/ 1 h 4"/>
                  <a:gd name="T6" fmla="*/ 0 w 2"/>
                  <a:gd name="T7" fmla="*/ 2 h 4"/>
                  <a:gd name="T8" fmla="*/ 1 w 2"/>
                  <a:gd name="T9" fmla="*/ 3 h 4"/>
                  <a:gd name="T10" fmla="*/ 1 w 2"/>
                  <a:gd name="T11" fmla="*/ 3 h 4"/>
                  <a:gd name="T12" fmla="*/ 2 w 2"/>
                  <a:gd name="T13" fmla="*/ 4 h 4"/>
                  <a:gd name="T14" fmla="*/ 1 w 2"/>
                  <a:gd name="T15" fmla="*/ 3 h 4"/>
                  <a:gd name="T16" fmla="*/ 1 w 2"/>
                  <a:gd name="T17" fmla="*/ 2 h 4"/>
                  <a:gd name="T18" fmla="*/ 1 w 2"/>
                  <a:gd name="T19" fmla="*/ 1 h 4"/>
                  <a:gd name="T20" fmla="*/ 1 w 2"/>
                  <a:gd name="T21" fmla="*/ 0 h 4"/>
                  <a:gd name="T22" fmla="*/ 1 w 2"/>
                  <a:gd name="T23" fmla="*/ 0 h 4"/>
                  <a:gd name="T24" fmla="*/ 0 w 2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4" name="Freeform 1485">
                <a:extLst>
                  <a:ext uri="{FF2B5EF4-FFF2-40B4-BE49-F238E27FC236}">
                    <a16:creationId xmlns:a16="http://schemas.microsoft.com/office/drawing/2014/main" id="{98379629-5904-4166-BC22-D5D99F850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3639"/>
                <a:ext cx="20" cy="53"/>
              </a:xfrm>
              <a:custGeom>
                <a:avLst/>
                <a:gdLst>
                  <a:gd name="T0" fmla="*/ 1 w 20"/>
                  <a:gd name="T1" fmla="*/ 1 h 53"/>
                  <a:gd name="T2" fmla="*/ 2 w 20"/>
                  <a:gd name="T3" fmla="*/ 3 h 53"/>
                  <a:gd name="T4" fmla="*/ 2 w 20"/>
                  <a:gd name="T5" fmla="*/ 4 h 53"/>
                  <a:gd name="T6" fmla="*/ 3 w 20"/>
                  <a:gd name="T7" fmla="*/ 7 h 53"/>
                  <a:gd name="T8" fmla="*/ 4 w 20"/>
                  <a:gd name="T9" fmla="*/ 10 h 53"/>
                  <a:gd name="T10" fmla="*/ 6 w 20"/>
                  <a:gd name="T11" fmla="*/ 14 h 53"/>
                  <a:gd name="T12" fmla="*/ 7 w 20"/>
                  <a:gd name="T13" fmla="*/ 17 h 53"/>
                  <a:gd name="T14" fmla="*/ 9 w 20"/>
                  <a:gd name="T15" fmla="*/ 20 h 53"/>
                  <a:gd name="T16" fmla="*/ 10 w 20"/>
                  <a:gd name="T17" fmla="*/ 22 h 53"/>
                  <a:gd name="T18" fmla="*/ 11 w 20"/>
                  <a:gd name="T19" fmla="*/ 24 h 53"/>
                  <a:gd name="T20" fmla="*/ 12 w 20"/>
                  <a:gd name="T21" fmla="*/ 26 h 53"/>
                  <a:gd name="T22" fmla="*/ 13 w 20"/>
                  <a:gd name="T23" fmla="*/ 28 h 53"/>
                  <a:gd name="T24" fmla="*/ 13 w 20"/>
                  <a:gd name="T25" fmla="*/ 29 h 53"/>
                  <a:gd name="T26" fmla="*/ 14 w 20"/>
                  <a:gd name="T27" fmla="*/ 32 h 53"/>
                  <a:gd name="T28" fmla="*/ 15 w 20"/>
                  <a:gd name="T29" fmla="*/ 35 h 53"/>
                  <a:gd name="T30" fmla="*/ 17 w 20"/>
                  <a:gd name="T31" fmla="*/ 38 h 53"/>
                  <a:gd name="T32" fmla="*/ 18 w 20"/>
                  <a:gd name="T33" fmla="*/ 40 h 53"/>
                  <a:gd name="T34" fmla="*/ 20 w 20"/>
                  <a:gd name="T35" fmla="*/ 47 h 53"/>
                  <a:gd name="T36" fmla="*/ 19 w 20"/>
                  <a:gd name="T37" fmla="*/ 48 h 53"/>
                  <a:gd name="T38" fmla="*/ 20 w 20"/>
                  <a:gd name="T39" fmla="*/ 50 h 53"/>
                  <a:gd name="T40" fmla="*/ 19 w 20"/>
                  <a:gd name="T41" fmla="*/ 50 h 53"/>
                  <a:gd name="T42" fmla="*/ 18 w 20"/>
                  <a:gd name="T43" fmla="*/ 52 h 53"/>
                  <a:gd name="T44" fmla="*/ 18 w 20"/>
                  <a:gd name="T45" fmla="*/ 52 h 53"/>
                  <a:gd name="T46" fmla="*/ 18 w 20"/>
                  <a:gd name="T47" fmla="*/ 50 h 53"/>
                  <a:gd name="T48" fmla="*/ 18 w 20"/>
                  <a:gd name="T49" fmla="*/ 49 h 53"/>
                  <a:gd name="T50" fmla="*/ 18 w 20"/>
                  <a:gd name="T51" fmla="*/ 47 h 53"/>
                  <a:gd name="T52" fmla="*/ 18 w 20"/>
                  <a:gd name="T53" fmla="*/ 45 h 53"/>
                  <a:gd name="T54" fmla="*/ 17 w 20"/>
                  <a:gd name="T55" fmla="*/ 41 h 53"/>
                  <a:gd name="T56" fmla="*/ 17 w 20"/>
                  <a:gd name="T57" fmla="*/ 40 h 53"/>
                  <a:gd name="T58" fmla="*/ 15 w 20"/>
                  <a:gd name="T59" fmla="*/ 36 h 53"/>
                  <a:gd name="T60" fmla="*/ 14 w 20"/>
                  <a:gd name="T61" fmla="*/ 34 h 53"/>
                  <a:gd name="T62" fmla="*/ 13 w 20"/>
                  <a:gd name="T63" fmla="*/ 33 h 53"/>
                  <a:gd name="T64" fmla="*/ 12 w 20"/>
                  <a:gd name="T65" fmla="*/ 31 h 53"/>
                  <a:gd name="T66" fmla="*/ 11 w 20"/>
                  <a:gd name="T67" fmla="*/ 27 h 53"/>
                  <a:gd name="T68" fmla="*/ 10 w 20"/>
                  <a:gd name="T69" fmla="*/ 24 h 53"/>
                  <a:gd name="T70" fmla="*/ 8 w 20"/>
                  <a:gd name="T71" fmla="*/ 21 h 53"/>
                  <a:gd name="T72" fmla="*/ 7 w 20"/>
                  <a:gd name="T73" fmla="*/ 18 h 53"/>
                  <a:gd name="T74" fmla="*/ 6 w 20"/>
                  <a:gd name="T75" fmla="*/ 16 h 53"/>
                  <a:gd name="T76" fmla="*/ 5 w 20"/>
                  <a:gd name="T77" fmla="*/ 12 h 53"/>
                  <a:gd name="T78" fmla="*/ 4 w 20"/>
                  <a:gd name="T79" fmla="*/ 10 h 53"/>
                  <a:gd name="T80" fmla="*/ 3 w 20"/>
                  <a:gd name="T81" fmla="*/ 8 h 53"/>
                  <a:gd name="T82" fmla="*/ 2 w 20"/>
                  <a:gd name="T83" fmla="*/ 5 h 53"/>
                  <a:gd name="T84" fmla="*/ 1 w 20"/>
                  <a:gd name="T85" fmla="*/ 3 h 53"/>
                  <a:gd name="T86" fmla="*/ 0 w 20"/>
                  <a:gd name="T87" fmla="*/ 1 h 53"/>
                  <a:gd name="T88" fmla="*/ 1 w 20"/>
                  <a:gd name="T89" fmla="*/ 0 h 5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0" h="53">
                    <a:moveTo>
                      <a:pt x="1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5" y="12"/>
                    </a:lnTo>
                    <a:lnTo>
                      <a:pt x="6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8" y="19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10" y="22"/>
                    </a:lnTo>
                    <a:lnTo>
                      <a:pt x="11" y="23"/>
                    </a:lnTo>
                    <a:lnTo>
                      <a:pt x="11" y="24"/>
                    </a:lnTo>
                    <a:lnTo>
                      <a:pt x="12" y="25"/>
                    </a:lnTo>
                    <a:lnTo>
                      <a:pt x="12" y="26"/>
                    </a:lnTo>
                    <a:lnTo>
                      <a:pt x="12" y="27"/>
                    </a:lnTo>
                    <a:lnTo>
                      <a:pt x="13" y="28"/>
                    </a:lnTo>
                    <a:lnTo>
                      <a:pt x="13" y="29"/>
                    </a:lnTo>
                    <a:lnTo>
                      <a:pt x="13" y="30"/>
                    </a:lnTo>
                    <a:lnTo>
                      <a:pt x="14" y="32"/>
                    </a:lnTo>
                    <a:lnTo>
                      <a:pt x="15" y="34"/>
                    </a:lnTo>
                    <a:lnTo>
                      <a:pt x="15" y="35"/>
                    </a:lnTo>
                    <a:lnTo>
                      <a:pt x="16" y="36"/>
                    </a:lnTo>
                    <a:lnTo>
                      <a:pt x="17" y="38"/>
                    </a:lnTo>
                    <a:lnTo>
                      <a:pt x="17" y="39"/>
                    </a:lnTo>
                    <a:lnTo>
                      <a:pt x="18" y="40"/>
                    </a:lnTo>
                    <a:lnTo>
                      <a:pt x="19" y="45"/>
                    </a:lnTo>
                    <a:lnTo>
                      <a:pt x="20" y="47"/>
                    </a:lnTo>
                    <a:lnTo>
                      <a:pt x="19" y="48"/>
                    </a:lnTo>
                    <a:lnTo>
                      <a:pt x="20" y="49"/>
                    </a:lnTo>
                    <a:lnTo>
                      <a:pt x="20" y="50"/>
                    </a:lnTo>
                    <a:lnTo>
                      <a:pt x="19" y="50"/>
                    </a:lnTo>
                    <a:lnTo>
                      <a:pt x="19" y="51"/>
                    </a:lnTo>
                    <a:lnTo>
                      <a:pt x="18" y="52"/>
                    </a:lnTo>
                    <a:lnTo>
                      <a:pt x="18" y="53"/>
                    </a:lnTo>
                    <a:lnTo>
                      <a:pt x="18" y="52"/>
                    </a:lnTo>
                    <a:lnTo>
                      <a:pt x="18" y="51"/>
                    </a:lnTo>
                    <a:lnTo>
                      <a:pt x="18" y="50"/>
                    </a:lnTo>
                    <a:lnTo>
                      <a:pt x="18" y="49"/>
                    </a:lnTo>
                    <a:lnTo>
                      <a:pt x="19" y="49"/>
                    </a:lnTo>
                    <a:lnTo>
                      <a:pt x="18" y="47"/>
                    </a:lnTo>
                    <a:lnTo>
                      <a:pt x="18" y="46"/>
                    </a:lnTo>
                    <a:lnTo>
                      <a:pt x="18" y="45"/>
                    </a:lnTo>
                    <a:lnTo>
                      <a:pt x="19" y="45"/>
                    </a:lnTo>
                    <a:lnTo>
                      <a:pt x="17" y="41"/>
                    </a:lnTo>
                    <a:lnTo>
                      <a:pt x="17" y="40"/>
                    </a:lnTo>
                    <a:lnTo>
                      <a:pt x="16" y="38"/>
                    </a:lnTo>
                    <a:lnTo>
                      <a:pt x="15" y="36"/>
                    </a:lnTo>
                    <a:lnTo>
                      <a:pt x="15" y="35"/>
                    </a:lnTo>
                    <a:lnTo>
                      <a:pt x="14" y="34"/>
                    </a:lnTo>
                    <a:lnTo>
                      <a:pt x="13" y="33"/>
                    </a:lnTo>
                    <a:lnTo>
                      <a:pt x="13" y="32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7"/>
                    </a:lnTo>
                    <a:lnTo>
                      <a:pt x="11" y="25"/>
                    </a:lnTo>
                    <a:lnTo>
                      <a:pt x="10" y="24"/>
                    </a:lnTo>
                    <a:lnTo>
                      <a:pt x="9" y="23"/>
                    </a:lnTo>
                    <a:lnTo>
                      <a:pt x="8" y="21"/>
                    </a:lnTo>
                    <a:lnTo>
                      <a:pt x="8" y="20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5" name="Freeform 1486">
                <a:extLst>
                  <a:ext uri="{FF2B5EF4-FFF2-40B4-BE49-F238E27FC236}">
                    <a16:creationId xmlns:a16="http://schemas.microsoft.com/office/drawing/2014/main" id="{D5A9DA93-ED61-4539-8B07-7F81D49F3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3640"/>
                <a:ext cx="7" cy="30"/>
              </a:xfrm>
              <a:custGeom>
                <a:avLst/>
                <a:gdLst>
                  <a:gd name="T0" fmla="*/ 1 w 7"/>
                  <a:gd name="T1" fmla="*/ 15 h 30"/>
                  <a:gd name="T2" fmla="*/ 1 w 7"/>
                  <a:gd name="T3" fmla="*/ 13 h 30"/>
                  <a:gd name="T4" fmla="*/ 1 w 7"/>
                  <a:gd name="T5" fmla="*/ 11 h 30"/>
                  <a:gd name="T6" fmla="*/ 1 w 7"/>
                  <a:gd name="T7" fmla="*/ 10 h 30"/>
                  <a:gd name="T8" fmla="*/ 2 w 7"/>
                  <a:gd name="T9" fmla="*/ 9 h 30"/>
                  <a:gd name="T10" fmla="*/ 2 w 7"/>
                  <a:gd name="T11" fmla="*/ 8 h 30"/>
                  <a:gd name="T12" fmla="*/ 2 w 7"/>
                  <a:gd name="T13" fmla="*/ 7 h 30"/>
                  <a:gd name="T14" fmla="*/ 2 w 7"/>
                  <a:gd name="T15" fmla="*/ 6 h 30"/>
                  <a:gd name="T16" fmla="*/ 2 w 7"/>
                  <a:gd name="T17" fmla="*/ 5 h 30"/>
                  <a:gd name="T18" fmla="*/ 3 w 7"/>
                  <a:gd name="T19" fmla="*/ 5 h 30"/>
                  <a:gd name="T20" fmla="*/ 3 w 7"/>
                  <a:gd name="T21" fmla="*/ 4 h 30"/>
                  <a:gd name="T22" fmla="*/ 4 w 7"/>
                  <a:gd name="T23" fmla="*/ 4 h 30"/>
                  <a:gd name="T24" fmla="*/ 4 w 7"/>
                  <a:gd name="T25" fmla="*/ 3 h 30"/>
                  <a:gd name="T26" fmla="*/ 5 w 7"/>
                  <a:gd name="T27" fmla="*/ 2 h 30"/>
                  <a:gd name="T28" fmla="*/ 5 w 7"/>
                  <a:gd name="T29" fmla="*/ 2 h 30"/>
                  <a:gd name="T30" fmla="*/ 7 w 7"/>
                  <a:gd name="T31" fmla="*/ 0 h 30"/>
                  <a:gd name="T32" fmla="*/ 6 w 7"/>
                  <a:gd name="T33" fmla="*/ 1 h 30"/>
                  <a:gd name="T34" fmla="*/ 6 w 7"/>
                  <a:gd name="T35" fmla="*/ 2 h 30"/>
                  <a:gd name="T36" fmla="*/ 6 w 7"/>
                  <a:gd name="T37" fmla="*/ 3 h 30"/>
                  <a:gd name="T38" fmla="*/ 5 w 7"/>
                  <a:gd name="T39" fmla="*/ 4 h 30"/>
                  <a:gd name="T40" fmla="*/ 5 w 7"/>
                  <a:gd name="T41" fmla="*/ 4 h 30"/>
                  <a:gd name="T42" fmla="*/ 4 w 7"/>
                  <a:gd name="T43" fmla="*/ 4 h 30"/>
                  <a:gd name="T44" fmla="*/ 4 w 7"/>
                  <a:gd name="T45" fmla="*/ 5 h 30"/>
                  <a:gd name="T46" fmla="*/ 4 w 7"/>
                  <a:gd name="T47" fmla="*/ 6 h 30"/>
                  <a:gd name="T48" fmla="*/ 4 w 7"/>
                  <a:gd name="T49" fmla="*/ 6 h 30"/>
                  <a:gd name="T50" fmla="*/ 3 w 7"/>
                  <a:gd name="T51" fmla="*/ 7 h 30"/>
                  <a:gd name="T52" fmla="*/ 3 w 7"/>
                  <a:gd name="T53" fmla="*/ 8 h 30"/>
                  <a:gd name="T54" fmla="*/ 2 w 7"/>
                  <a:gd name="T55" fmla="*/ 9 h 30"/>
                  <a:gd name="T56" fmla="*/ 3 w 7"/>
                  <a:gd name="T57" fmla="*/ 10 h 30"/>
                  <a:gd name="T58" fmla="*/ 2 w 7"/>
                  <a:gd name="T59" fmla="*/ 11 h 30"/>
                  <a:gd name="T60" fmla="*/ 2 w 7"/>
                  <a:gd name="T61" fmla="*/ 12 h 30"/>
                  <a:gd name="T62" fmla="*/ 2 w 7"/>
                  <a:gd name="T63" fmla="*/ 13 h 30"/>
                  <a:gd name="T64" fmla="*/ 2 w 7"/>
                  <a:gd name="T65" fmla="*/ 15 h 30"/>
                  <a:gd name="T66" fmla="*/ 2 w 7"/>
                  <a:gd name="T67" fmla="*/ 17 h 30"/>
                  <a:gd name="T68" fmla="*/ 2 w 7"/>
                  <a:gd name="T69" fmla="*/ 18 h 30"/>
                  <a:gd name="T70" fmla="*/ 2 w 7"/>
                  <a:gd name="T71" fmla="*/ 20 h 30"/>
                  <a:gd name="T72" fmla="*/ 3 w 7"/>
                  <a:gd name="T73" fmla="*/ 21 h 30"/>
                  <a:gd name="T74" fmla="*/ 3 w 7"/>
                  <a:gd name="T75" fmla="*/ 23 h 30"/>
                  <a:gd name="T76" fmla="*/ 2 w 7"/>
                  <a:gd name="T77" fmla="*/ 24 h 30"/>
                  <a:gd name="T78" fmla="*/ 3 w 7"/>
                  <a:gd name="T79" fmla="*/ 25 h 30"/>
                  <a:gd name="T80" fmla="*/ 3 w 7"/>
                  <a:gd name="T81" fmla="*/ 26 h 30"/>
                  <a:gd name="T82" fmla="*/ 3 w 7"/>
                  <a:gd name="T83" fmla="*/ 27 h 30"/>
                  <a:gd name="T84" fmla="*/ 3 w 7"/>
                  <a:gd name="T85" fmla="*/ 28 h 30"/>
                  <a:gd name="T86" fmla="*/ 3 w 7"/>
                  <a:gd name="T87" fmla="*/ 29 h 30"/>
                  <a:gd name="T88" fmla="*/ 2 w 7"/>
                  <a:gd name="T89" fmla="*/ 30 h 30"/>
                  <a:gd name="T90" fmla="*/ 2 w 7"/>
                  <a:gd name="T91" fmla="*/ 29 h 30"/>
                  <a:gd name="T92" fmla="*/ 2 w 7"/>
                  <a:gd name="T93" fmla="*/ 28 h 30"/>
                  <a:gd name="T94" fmla="*/ 2 w 7"/>
                  <a:gd name="T95" fmla="*/ 27 h 30"/>
                  <a:gd name="T96" fmla="*/ 1 w 7"/>
                  <a:gd name="T97" fmla="*/ 26 h 30"/>
                  <a:gd name="T98" fmla="*/ 1 w 7"/>
                  <a:gd name="T99" fmla="*/ 25 h 30"/>
                  <a:gd name="T100" fmla="*/ 1 w 7"/>
                  <a:gd name="T101" fmla="*/ 24 h 30"/>
                  <a:gd name="T102" fmla="*/ 1 w 7"/>
                  <a:gd name="T103" fmla="*/ 24 h 30"/>
                  <a:gd name="T104" fmla="*/ 1 w 7"/>
                  <a:gd name="T105" fmla="*/ 23 h 30"/>
                  <a:gd name="T106" fmla="*/ 1 w 7"/>
                  <a:gd name="T107" fmla="*/ 22 h 30"/>
                  <a:gd name="T108" fmla="*/ 1 w 7"/>
                  <a:gd name="T109" fmla="*/ 21 h 30"/>
                  <a:gd name="T110" fmla="*/ 1 w 7"/>
                  <a:gd name="T111" fmla="*/ 19 h 30"/>
                  <a:gd name="T112" fmla="*/ 0 w 7"/>
                  <a:gd name="T113" fmla="*/ 18 h 30"/>
                  <a:gd name="T114" fmla="*/ 0 w 7"/>
                  <a:gd name="T115" fmla="*/ 17 h 30"/>
                  <a:gd name="T116" fmla="*/ 1 w 7"/>
                  <a:gd name="T117" fmla="*/ 16 h 30"/>
                  <a:gd name="T118" fmla="*/ 1 w 7"/>
                  <a:gd name="T119" fmla="*/ 15 h 3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" h="30">
                    <a:moveTo>
                      <a:pt x="1" y="15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3" y="23"/>
                    </a:lnTo>
                    <a:lnTo>
                      <a:pt x="2" y="24"/>
                    </a:lnTo>
                    <a:lnTo>
                      <a:pt x="3" y="25"/>
                    </a:lnTo>
                    <a:lnTo>
                      <a:pt x="3" y="26"/>
                    </a:lnTo>
                    <a:lnTo>
                      <a:pt x="3" y="27"/>
                    </a:lnTo>
                    <a:lnTo>
                      <a:pt x="3" y="28"/>
                    </a:lnTo>
                    <a:lnTo>
                      <a:pt x="3" y="29"/>
                    </a:lnTo>
                    <a:lnTo>
                      <a:pt x="2" y="30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6" name="Freeform 1487">
                <a:extLst>
                  <a:ext uri="{FF2B5EF4-FFF2-40B4-BE49-F238E27FC236}">
                    <a16:creationId xmlns:a16="http://schemas.microsoft.com/office/drawing/2014/main" id="{20DCCBA6-2417-47EE-B967-D639B1F2F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0" y="3640"/>
                <a:ext cx="36" cy="74"/>
              </a:xfrm>
              <a:custGeom>
                <a:avLst/>
                <a:gdLst>
                  <a:gd name="T0" fmla="*/ 1 w 36"/>
                  <a:gd name="T1" fmla="*/ 0 h 74"/>
                  <a:gd name="T2" fmla="*/ 2 w 36"/>
                  <a:gd name="T3" fmla="*/ 2 h 74"/>
                  <a:gd name="T4" fmla="*/ 3 w 36"/>
                  <a:gd name="T5" fmla="*/ 3 h 74"/>
                  <a:gd name="T6" fmla="*/ 5 w 36"/>
                  <a:gd name="T7" fmla="*/ 6 h 74"/>
                  <a:gd name="T8" fmla="*/ 6 w 36"/>
                  <a:gd name="T9" fmla="*/ 8 h 74"/>
                  <a:gd name="T10" fmla="*/ 6 w 36"/>
                  <a:gd name="T11" fmla="*/ 5 h 74"/>
                  <a:gd name="T12" fmla="*/ 8 w 36"/>
                  <a:gd name="T13" fmla="*/ 8 h 74"/>
                  <a:gd name="T14" fmla="*/ 10 w 36"/>
                  <a:gd name="T15" fmla="*/ 13 h 74"/>
                  <a:gd name="T16" fmla="*/ 12 w 36"/>
                  <a:gd name="T17" fmla="*/ 16 h 74"/>
                  <a:gd name="T18" fmla="*/ 14 w 36"/>
                  <a:gd name="T19" fmla="*/ 20 h 74"/>
                  <a:gd name="T20" fmla="*/ 15 w 36"/>
                  <a:gd name="T21" fmla="*/ 24 h 74"/>
                  <a:gd name="T22" fmla="*/ 17 w 36"/>
                  <a:gd name="T23" fmla="*/ 28 h 74"/>
                  <a:gd name="T24" fmla="*/ 19 w 36"/>
                  <a:gd name="T25" fmla="*/ 31 h 74"/>
                  <a:gd name="T26" fmla="*/ 21 w 36"/>
                  <a:gd name="T27" fmla="*/ 35 h 74"/>
                  <a:gd name="T28" fmla="*/ 22 w 36"/>
                  <a:gd name="T29" fmla="*/ 39 h 74"/>
                  <a:gd name="T30" fmla="*/ 24 w 36"/>
                  <a:gd name="T31" fmla="*/ 41 h 74"/>
                  <a:gd name="T32" fmla="*/ 25 w 36"/>
                  <a:gd name="T33" fmla="*/ 45 h 74"/>
                  <a:gd name="T34" fmla="*/ 26 w 36"/>
                  <a:gd name="T35" fmla="*/ 49 h 74"/>
                  <a:gd name="T36" fmla="*/ 29 w 36"/>
                  <a:gd name="T37" fmla="*/ 52 h 74"/>
                  <a:gd name="T38" fmla="*/ 30 w 36"/>
                  <a:gd name="T39" fmla="*/ 57 h 74"/>
                  <a:gd name="T40" fmla="*/ 32 w 36"/>
                  <a:gd name="T41" fmla="*/ 60 h 74"/>
                  <a:gd name="T42" fmla="*/ 34 w 36"/>
                  <a:gd name="T43" fmla="*/ 64 h 74"/>
                  <a:gd name="T44" fmla="*/ 35 w 36"/>
                  <a:gd name="T45" fmla="*/ 66 h 74"/>
                  <a:gd name="T46" fmla="*/ 35 w 36"/>
                  <a:gd name="T47" fmla="*/ 69 h 74"/>
                  <a:gd name="T48" fmla="*/ 36 w 36"/>
                  <a:gd name="T49" fmla="*/ 74 h 74"/>
                  <a:gd name="T50" fmla="*/ 17 w 36"/>
                  <a:gd name="T51" fmla="*/ 72 h 74"/>
                  <a:gd name="T52" fmla="*/ 18 w 36"/>
                  <a:gd name="T53" fmla="*/ 70 h 74"/>
                  <a:gd name="T54" fmla="*/ 20 w 36"/>
                  <a:gd name="T55" fmla="*/ 67 h 74"/>
                  <a:gd name="T56" fmla="*/ 21 w 36"/>
                  <a:gd name="T57" fmla="*/ 66 h 74"/>
                  <a:gd name="T58" fmla="*/ 21 w 36"/>
                  <a:gd name="T59" fmla="*/ 64 h 74"/>
                  <a:gd name="T60" fmla="*/ 23 w 36"/>
                  <a:gd name="T61" fmla="*/ 65 h 74"/>
                  <a:gd name="T62" fmla="*/ 24 w 36"/>
                  <a:gd name="T63" fmla="*/ 64 h 74"/>
                  <a:gd name="T64" fmla="*/ 23 w 36"/>
                  <a:gd name="T65" fmla="*/ 61 h 74"/>
                  <a:gd name="T66" fmla="*/ 23 w 36"/>
                  <a:gd name="T67" fmla="*/ 59 h 74"/>
                  <a:gd name="T68" fmla="*/ 25 w 36"/>
                  <a:gd name="T69" fmla="*/ 60 h 74"/>
                  <a:gd name="T70" fmla="*/ 25 w 36"/>
                  <a:gd name="T71" fmla="*/ 59 h 74"/>
                  <a:gd name="T72" fmla="*/ 24 w 36"/>
                  <a:gd name="T73" fmla="*/ 56 h 74"/>
                  <a:gd name="T74" fmla="*/ 23 w 36"/>
                  <a:gd name="T75" fmla="*/ 52 h 74"/>
                  <a:gd name="T76" fmla="*/ 23 w 36"/>
                  <a:gd name="T77" fmla="*/ 52 h 74"/>
                  <a:gd name="T78" fmla="*/ 25 w 36"/>
                  <a:gd name="T79" fmla="*/ 56 h 74"/>
                  <a:gd name="T80" fmla="*/ 27 w 36"/>
                  <a:gd name="T81" fmla="*/ 57 h 74"/>
                  <a:gd name="T82" fmla="*/ 27 w 36"/>
                  <a:gd name="T83" fmla="*/ 56 h 74"/>
                  <a:gd name="T84" fmla="*/ 26 w 36"/>
                  <a:gd name="T85" fmla="*/ 53 h 74"/>
                  <a:gd name="T86" fmla="*/ 24 w 36"/>
                  <a:gd name="T87" fmla="*/ 49 h 74"/>
                  <a:gd name="T88" fmla="*/ 22 w 36"/>
                  <a:gd name="T89" fmla="*/ 46 h 74"/>
                  <a:gd name="T90" fmla="*/ 21 w 36"/>
                  <a:gd name="T91" fmla="*/ 42 h 74"/>
                  <a:gd name="T92" fmla="*/ 19 w 36"/>
                  <a:gd name="T93" fmla="*/ 40 h 74"/>
                  <a:gd name="T94" fmla="*/ 18 w 36"/>
                  <a:gd name="T95" fmla="*/ 38 h 74"/>
                  <a:gd name="T96" fmla="*/ 17 w 36"/>
                  <a:gd name="T97" fmla="*/ 35 h 74"/>
                  <a:gd name="T98" fmla="*/ 16 w 36"/>
                  <a:gd name="T99" fmla="*/ 32 h 74"/>
                  <a:gd name="T100" fmla="*/ 14 w 36"/>
                  <a:gd name="T101" fmla="*/ 29 h 74"/>
                  <a:gd name="T102" fmla="*/ 12 w 36"/>
                  <a:gd name="T103" fmla="*/ 26 h 74"/>
                  <a:gd name="T104" fmla="*/ 11 w 36"/>
                  <a:gd name="T105" fmla="*/ 25 h 74"/>
                  <a:gd name="T106" fmla="*/ 10 w 36"/>
                  <a:gd name="T107" fmla="*/ 23 h 74"/>
                  <a:gd name="T108" fmla="*/ 9 w 36"/>
                  <a:gd name="T109" fmla="*/ 21 h 74"/>
                  <a:gd name="T110" fmla="*/ 7 w 36"/>
                  <a:gd name="T111" fmla="*/ 19 h 74"/>
                  <a:gd name="T112" fmla="*/ 7 w 36"/>
                  <a:gd name="T113" fmla="*/ 17 h 74"/>
                  <a:gd name="T114" fmla="*/ 6 w 36"/>
                  <a:gd name="T115" fmla="*/ 15 h 74"/>
                  <a:gd name="T116" fmla="*/ 5 w 36"/>
                  <a:gd name="T117" fmla="*/ 13 h 74"/>
                  <a:gd name="T118" fmla="*/ 3 w 36"/>
                  <a:gd name="T119" fmla="*/ 9 h 74"/>
                  <a:gd name="T120" fmla="*/ 2 w 36"/>
                  <a:gd name="T121" fmla="*/ 6 h 74"/>
                  <a:gd name="T122" fmla="*/ 1 w 36"/>
                  <a:gd name="T123" fmla="*/ 4 h 74"/>
                  <a:gd name="T124" fmla="*/ 0 w 36"/>
                  <a:gd name="T125" fmla="*/ 1 h 7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6" h="74">
                    <a:moveTo>
                      <a:pt x="0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5" y="6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6" y="5"/>
                    </a:lnTo>
                    <a:lnTo>
                      <a:pt x="6" y="6"/>
                    </a:lnTo>
                    <a:lnTo>
                      <a:pt x="8" y="8"/>
                    </a:lnTo>
                    <a:lnTo>
                      <a:pt x="9" y="10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2" y="16"/>
                    </a:lnTo>
                    <a:lnTo>
                      <a:pt x="13" y="18"/>
                    </a:lnTo>
                    <a:lnTo>
                      <a:pt x="14" y="20"/>
                    </a:lnTo>
                    <a:lnTo>
                      <a:pt x="14" y="22"/>
                    </a:lnTo>
                    <a:lnTo>
                      <a:pt x="15" y="24"/>
                    </a:lnTo>
                    <a:lnTo>
                      <a:pt x="16" y="26"/>
                    </a:lnTo>
                    <a:lnTo>
                      <a:pt x="17" y="28"/>
                    </a:lnTo>
                    <a:lnTo>
                      <a:pt x="18" y="29"/>
                    </a:lnTo>
                    <a:lnTo>
                      <a:pt x="19" y="31"/>
                    </a:lnTo>
                    <a:lnTo>
                      <a:pt x="20" y="33"/>
                    </a:lnTo>
                    <a:lnTo>
                      <a:pt x="21" y="35"/>
                    </a:lnTo>
                    <a:lnTo>
                      <a:pt x="21" y="37"/>
                    </a:lnTo>
                    <a:lnTo>
                      <a:pt x="22" y="39"/>
                    </a:lnTo>
                    <a:lnTo>
                      <a:pt x="23" y="40"/>
                    </a:lnTo>
                    <a:lnTo>
                      <a:pt x="24" y="41"/>
                    </a:lnTo>
                    <a:lnTo>
                      <a:pt x="24" y="43"/>
                    </a:lnTo>
                    <a:lnTo>
                      <a:pt x="25" y="45"/>
                    </a:lnTo>
                    <a:lnTo>
                      <a:pt x="26" y="47"/>
                    </a:lnTo>
                    <a:lnTo>
                      <a:pt x="26" y="49"/>
                    </a:lnTo>
                    <a:lnTo>
                      <a:pt x="27" y="50"/>
                    </a:lnTo>
                    <a:lnTo>
                      <a:pt x="29" y="52"/>
                    </a:lnTo>
                    <a:lnTo>
                      <a:pt x="30" y="55"/>
                    </a:lnTo>
                    <a:lnTo>
                      <a:pt x="30" y="57"/>
                    </a:lnTo>
                    <a:lnTo>
                      <a:pt x="31" y="58"/>
                    </a:lnTo>
                    <a:lnTo>
                      <a:pt x="32" y="60"/>
                    </a:lnTo>
                    <a:lnTo>
                      <a:pt x="33" y="62"/>
                    </a:lnTo>
                    <a:lnTo>
                      <a:pt x="34" y="64"/>
                    </a:lnTo>
                    <a:lnTo>
                      <a:pt x="34" y="65"/>
                    </a:lnTo>
                    <a:lnTo>
                      <a:pt x="35" y="66"/>
                    </a:lnTo>
                    <a:lnTo>
                      <a:pt x="35" y="68"/>
                    </a:lnTo>
                    <a:lnTo>
                      <a:pt x="35" y="69"/>
                    </a:lnTo>
                    <a:lnTo>
                      <a:pt x="35" y="72"/>
                    </a:lnTo>
                    <a:lnTo>
                      <a:pt x="36" y="74"/>
                    </a:lnTo>
                    <a:lnTo>
                      <a:pt x="17" y="74"/>
                    </a:lnTo>
                    <a:lnTo>
                      <a:pt x="17" y="72"/>
                    </a:lnTo>
                    <a:lnTo>
                      <a:pt x="18" y="71"/>
                    </a:lnTo>
                    <a:lnTo>
                      <a:pt x="18" y="70"/>
                    </a:lnTo>
                    <a:lnTo>
                      <a:pt x="19" y="69"/>
                    </a:lnTo>
                    <a:lnTo>
                      <a:pt x="20" y="67"/>
                    </a:lnTo>
                    <a:lnTo>
                      <a:pt x="21" y="67"/>
                    </a:lnTo>
                    <a:lnTo>
                      <a:pt x="21" y="66"/>
                    </a:lnTo>
                    <a:lnTo>
                      <a:pt x="21" y="65"/>
                    </a:lnTo>
                    <a:lnTo>
                      <a:pt x="21" y="64"/>
                    </a:lnTo>
                    <a:lnTo>
                      <a:pt x="22" y="65"/>
                    </a:lnTo>
                    <a:lnTo>
                      <a:pt x="23" y="65"/>
                    </a:lnTo>
                    <a:lnTo>
                      <a:pt x="24" y="65"/>
                    </a:lnTo>
                    <a:lnTo>
                      <a:pt x="24" y="64"/>
                    </a:lnTo>
                    <a:lnTo>
                      <a:pt x="24" y="63"/>
                    </a:lnTo>
                    <a:lnTo>
                      <a:pt x="23" y="61"/>
                    </a:lnTo>
                    <a:lnTo>
                      <a:pt x="23" y="60"/>
                    </a:lnTo>
                    <a:lnTo>
                      <a:pt x="23" y="59"/>
                    </a:lnTo>
                    <a:lnTo>
                      <a:pt x="24" y="60"/>
                    </a:lnTo>
                    <a:lnTo>
                      <a:pt x="25" y="60"/>
                    </a:lnTo>
                    <a:lnTo>
                      <a:pt x="26" y="60"/>
                    </a:lnTo>
                    <a:lnTo>
                      <a:pt x="25" y="59"/>
                    </a:lnTo>
                    <a:lnTo>
                      <a:pt x="25" y="58"/>
                    </a:lnTo>
                    <a:lnTo>
                      <a:pt x="24" y="56"/>
                    </a:lnTo>
                    <a:lnTo>
                      <a:pt x="24" y="54"/>
                    </a:lnTo>
                    <a:lnTo>
                      <a:pt x="23" y="52"/>
                    </a:lnTo>
                    <a:lnTo>
                      <a:pt x="21" y="49"/>
                    </a:lnTo>
                    <a:lnTo>
                      <a:pt x="23" y="52"/>
                    </a:lnTo>
                    <a:lnTo>
                      <a:pt x="24" y="54"/>
                    </a:lnTo>
                    <a:lnTo>
                      <a:pt x="25" y="56"/>
                    </a:lnTo>
                    <a:lnTo>
                      <a:pt x="26" y="57"/>
                    </a:lnTo>
                    <a:lnTo>
                      <a:pt x="27" y="57"/>
                    </a:lnTo>
                    <a:lnTo>
                      <a:pt x="27" y="58"/>
                    </a:lnTo>
                    <a:lnTo>
                      <a:pt x="27" y="56"/>
                    </a:lnTo>
                    <a:lnTo>
                      <a:pt x="27" y="55"/>
                    </a:lnTo>
                    <a:lnTo>
                      <a:pt x="26" y="53"/>
                    </a:lnTo>
                    <a:lnTo>
                      <a:pt x="25" y="51"/>
                    </a:lnTo>
                    <a:lnTo>
                      <a:pt x="24" y="49"/>
                    </a:lnTo>
                    <a:lnTo>
                      <a:pt x="23" y="47"/>
                    </a:lnTo>
                    <a:lnTo>
                      <a:pt x="22" y="46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0" y="41"/>
                    </a:lnTo>
                    <a:lnTo>
                      <a:pt x="19" y="40"/>
                    </a:lnTo>
                    <a:lnTo>
                      <a:pt x="19" y="39"/>
                    </a:lnTo>
                    <a:lnTo>
                      <a:pt x="18" y="38"/>
                    </a:lnTo>
                    <a:lnTo>
                      <a:pt x="18" y="37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6" y="32"/>
                    </a:lnTo>
                    <a:lnTo>
                      <a:pt x="15" y="30"/>
                    </a:lnTo>
                    <a:lnTo>
                      <a:pt x="14" y="29"/>
                    </a:lnTo>
                    <a:lnTo>
                      <a:pt x="13" y="28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4"/>
                    </a:lnTo>
                    <a:lnTo>
                      <a:pt x="10" y="23"/>
                    </a:lnTo>
                    <a:lnTo>
                      <a:pt x="10" y="22"/>
                    </a:lnTo>
                    <a:lnTo>
                      <a:pt x="9" y="21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6" y="16"/>
                    </a:lnTo>
                    <a:lnTo>
                      <a:pt x="6" y="15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7" name="Freeform 1488">
                <a:extLst>
                  <a:ext uri="{FF2B5EF4-FFF2-40B4-BE49-F238E27FC236}">
                    <a16:creationId xmlns:a16="http://schemas.microsoft.com/office/drawing/2014/main" id="{01EFDC8F-4B1B-4A9C-A8C7-F29FB4BA0E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3671"/>
                <a:ext cx="3" cy="13"/>
              </a:xfrm>
              <a:custGeom>
                <a:avLst/>
                <a:gdLst>
                  <a:gd name="T0" fmla="*/ 3 w 3"/>
                  <a:gd name="T1" fmla="*/ 0 h 13"/>
                  <a:gd name="T2" fmla="*/ 2 w 3"/>
                  <a:gd name="T3" fmla="*/ 1 h 13"/>
                  <a:gd name="T4" fmla="*/ 2 w 3"/>
                  <a:gd name="T5" fmla="*/ 1 h 13"/>
                  <a:gd name="T6" fmla="*/ 2 w 3"/>
                  <a:gd name="T7" fmla="*/ 2 h 13"/>
                  <a:gd name="T8" fmla="*/ 2 w 3"/>
                  <a:gd name="T9" fmla="*/ 2 h 13"/>
                  <a:gd name="T10" fmla="*/ 2 w 3"/>
                  <a:gd name="T11" fmla="*/ 3 h 13"/>
                  <a:gd name="T12" fmla="*/ 2 w 3"/>
                  <a:gd name="T13" fmla="*/ 3 h 13"/>
                  <a:gd name="T14" fmla="*/ 2 w 3"/>
                  <a:gd name="T15" fmla="*/ 4 h 13"/>
                  <a:gd name="T16" fmla="*/ 2 w 3"/>
                  <a:gd name="T17" fmla="*/ 4 h 13"/>
                  <a:gd name="T18" fmla="*/ 3 w 3"/>
                  <a:gd name="T19" fmla="*/ 5 h 13"/>
                  <a:gd name="T20" fmla="*/ 2 w 3"/>
                  <a:gd name="T21" fmla="*/ 5 h 13"/>
                  <a:gd name="T22" fmla="*/ 2 w 3"/>
                  <a:gd name="T23" fmla="*/ 6 h 13"/>
                  <a:gd name="T24" fmla="*/ 1 w 3"/>
                  <a:gd name="T25" fmla="*/ 7 h 13"/>
                  <a:gd name="T26" fmla="*/ 1 w 3"/>
                  <a:gd name="T27" fmla="*/ 8 h 13"/>
                  <a:gd name="T28" fmla="*/ 1 w 3"/>
                  <a:gd name="T29" fmla="*/ 8 h 13"/>
                  <a:gd name="T30" fmla="*/ 1 w 3"/>
                  <a:gd name="T31" fmla="*/ 10 h 13"/>
                  <a:gd name="T32" fmla="*/ 1 w 3"/>
                  <a:gd name="T33" fmla="*/ 11 h 13"/>
                  <a:gd name="T34" fmla="*/ 1 w 3"/>
                  <a:gd name="T35" fmla="*/ 12 h 13"/>
                  <a:gd name="T36" fmla="*/ 2 w 3"/>
                  <a:gd name="T37" fmla="*/ 13 h 13"/>
                  <a:gd name="T38" fmla="*/ 1 w 3"/>
                  <a:gd name="T39" fmla="*/ 13 h 13"/>
                  <a:gd name="T40" fmla="*/ 1 w 3"/>
                  <a:gd name="T41" fmla="*/ 13 h 13"/>
                  <a:gd name="T42" fmla="*/ 0 w 3"/>
                  <a:gd name="T43" fmla="*/ 13 h 13"/>
                  <a:gd name="T44" fmla="*/ 0 w 3"/>
                  <a:gd name="T45" fmla="*/ 13 h 13"/>
                  <a:gd name="T46" fmla="*/ 0 w 3"/>
                  <a:gd name="T47" fmla="*/ 12 h 13"/>
                  <a:gd name="T48" fmla="*/ 0 w 3"/>
                  <a:gd name="T49" fmla="*/ 11 h 13"/>
                  <a:gd name="T50" fmla="*/ 1 w 3"/>
                  <a:gd name="T51" fmla="*/ 10 h 13"/>
                  <a:gd name="T52" fmla="*/ 1 w 3"/>
                  <a:gd name="T53" fmla="*/ 9 h 13"/>
                  <a:gd name="T54" fmla="*/ 0 w 3"/>
                  <a:gd name="T55" fmla="*/ 7 h 13"/>
                  <a:gd name="T56" fmla="*/ 0 w 3"/>
                  <a:gd name="T57" fmla="*/ 6 h 13"/>
                  <a:gd name="T58" fmla="*/ 0 w 3"/>
                  <a:gd name="T59" fmla="*/ 5 h 13"/>
                  <a:gd name="T60" fmla="*/ 1 w 3"/>
                  <a:gd name="T61" fmla="*/ 5 h 13"/>
                  <a:gd name="T62" fmla="*/ 1 w 3"/>
                  <a:gd name="T63" fmla="*/ 5 h 13"/>
                  <a:gd name="T64" fmla="*/ 1 w 3"/>
                  <a:gd name="T65" fmla="*/ 5 h 13"/>
                  <a:gd name="T66" fmla="*/ 2 w 3"/>
                  <a:gd name="T67" fmla="*/ 4 h 13"/>
                  <a:gd name="T68" fmla="*/ 2 w 3"/>
                  <a:gd name="T69" fmla="*/ 4 h 13"/>
                  <a:gd name="T70" fmla="*/ 2 w 3"/>
                  <a:gd name="T71" fmla="*/ 3 h 13"/>
                  <a:gd name="T72" fmla="*/ 1 w 3"/>
                  <a:gd name="T73" fmla="*/ 3 h 13"/>
                  <a:gd name="T74" fmla="*/ 1 w 3"/>
                  <a:gd name="T75" fmla="*/ 2 h 13"/>
                  <a:gd name="T76" fmla="*/ 1 w 3"/>
                  <a:gd name="T77" fmla="*/ 2 h 13"/>
                  <a:gd name="T78" fmla="*/ 1 w 3"/>
                  <a:gd name="T79" fmla="*/ 2 h 13"/>
                  <a:gd name="T80" fmla="*/ 2 w 3"/>
                  <a:gd name="T81" fmla="*/ 1 h 13"/>
                  <a:gd name="T82" fmla="*/ 2 w 3"/>
                  <a:gd name="T83" fmla="*/ 0 h 13"/>
                  <a:gd name="T84" fmla="*/ 3 w 3"/>
                  <a:gd name="T85" fmla="*/ 0 h 1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" h="13">
                    <a:moveTo>
                      <a:pt x="3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8" name="Freeform 1489">
                <a:extLst>
                  <a:ext uri="{FF2B5EF4-FFF2-40B4-BE49-F238E27FC236}">
                    <a16:creationId xmlns:a16="http://schemas.microsoft.com/office/drawing/2014/main" id="{A7425244-0026-45A7-BF9A-A60225CB6A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4" y="3702"/>
                <a:ext cx="3" cy="4"/>
              </a:xfrm>
              <a:custGeom>
                <a:avLst/>
                <a:gdLst>
                  <a:gd name="T0" fmla="*/ 1 w 3"/>
                  <a:gd name="T1" fmla="*/ 0 h 4"/>
                  <a:gd name="T2" fmla="*/ 1 w 3"/>
                  <a:gd name="T3" fmla="*/ 1 h 4"/>
                  <a:gd name="T4" fmla="*/ 2 w 3"/>
                  <a:gd name="T5" fmla="*/ 1 h 4"/>
                  <a:gd name="T6" fmla="*/ 2 w 3"/>
                  <a:gd name="T7" fmla="*/ 1 h 4"/>
                  <a:gd name="T8" fmla="*/ 2 w 3"/>
                  <a:gd name="T9" fmla="*/ 1 h 4"/>
                  <a:gd name="T10" fmla="*/ 3 w 3"/>
                  <a:gd name="T11" fmla="*/ 1 h 4"/>
                  <a:gd name="T12" fmla="*/ 3 w 3"/>
                  <a:gd name="T13" fmla="*/ 0 h 4"/>
                  <a:gd name="T14" fmla="*/ 3 w 3"/>
                  <a:gd name="T15" fmla="*/ 1 h 4"/>
                  <a:gd name="T16" fmla="*/ 3 w 3"/>
                  <a:gd name="T17" fmla="*/ 2 h 4"/>
                  <a:gd name="T18" fmla="*/ 3 w 3"/>
                  <a:gd name="T19" fmla="*/ 2 h 4"/>
                  <a:gd name="T20" fmla="*/ 2 w 3"/>
                  <a:gd name="T21" fmla="*/ 3 h 4"/>
                  <a:gd name="T22" fmla="*/ 2 w 3"/>
                  <a:gd name="T23" fmla="*/ 3 h 4"/>
                  <a:gd name="T24" fmla="*/ 2 w 3"/>
                  <a:gd name="T25" fmla="*/ 4 h 4"/>
                  <a:gd name="T26" fmla="*/ 1 w 3"/>
                  <a:gd name="T27" fmla="*/ 4 h 4"/>
                  <a:gd name="T28" fmla="*/ 0 w 3"/>
                  <a:gd name="T29" fmla="*/ 4 h 4"/>
                  <a:gd name="T30" fmla="*/ 0 w 3"/>
                  <a:gd name="T31" fmla="*/ 4 h 4"/>
                  <a:gd name="T32" fmla="*/ 0 w 3"/>
                  <a:gd name="T33" fmla="*/ 4 h 4"/>
                  <a:gd name="T34" fmla="*/ 0 w 3"/>
                  <a:gd name="T35" fmla="*/ 3 h 4"/>
                  <a:gd name="T36" fmla="*/ 1 w 3"/>
                  <a:gd name="T37" fmla="*/ 3 h 4"/>
                  <a:gd name="T38" fmla="*/ 1 w 3"/>
                  <a:gd name="T39" fmla="*/ 3 h 4"/>
                  <a:gd name="T40" fmla="*/ 1 w 3"/>
                  <a:gd name="T41" fmla="*/ 2 h 4"/>
                  <a:gd name="T42" fmla="*/ 1 w 3"/>
                  <a:gd name="T43" fmla="*/ 2 h 4"/>
                  <a:gd name="T44" fmla="*/ 1 w 3"/>
                  <a:gd name="T45" fmla="*/ 1 h 4"/>
                  <a:gd name="T46" fmla="*/ 1 w 3"/>
                  <a:gd name="T47" fmla="*/ 0 h 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9" name="Freeform 1490">
                <a:extLst>
                  <a:ext uri="{FF2B5EF4-FFF2-40B4-BE49-F238E27FC236}">
                    <a16:creationId xmlns:a16="http://schemas.microsoft.com/office/drawing/2014/main" id="{861AD5F2-4E8E-4771-8AE7-D2297A72F4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8" y="3701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1 w 7"/>
                  <a:gd name="T3" fmla="*/ 2 h 3"/>
                  <a:gd name="T4" fmla="*/ 2 w 7"/>
                  <a:gd name="T5" fmla="*/ 2 h 3"/>
                  <a:gd name="T6" fmla="*/ 3 w 7"/>
                  <a:gd name="T7" fmla="*/ 1 h 3"/>
                  <a:gd name="T8" fmla="*/ 3 w 7"/>
                  <a:gd name="T9" fmla="*/ 1 h 3"/>
                  <a:gd name="T10" fmla="*/ 4 w 7"/>
                  <a:gd name="T11" fmla="*/ 0 h 3"/>
                  <a:gd name="T12" fmla="*/ 4 w 7"/>
                  <a:gd name="T13" fmla="*/ 1 h 3"/>
                  <a:gd name="T14" fmla="*/ 5 w 7"/>
                  <a:gd name="T15" fmla="*/ 1 h 3"/>
                  <a:gd name="T16" fmla="*/ 6 w 7"/>
                  <a:gd name="T17" fmla="*/ 1 h 3"/>
                  <a:gd name="T18" fmla="*/ 6 w 7"/>
                  <a:gd name="T19" fmla="*/ 0 h 3"/>
                  <a:gd name="T20" fmla="*/ 6 w 7"/>
                  <a:gd name="T21" fmla="*/ 1 h 3"/>
                  <a:gd name="T22" fmla="*/ 6 w 7"/>
                  <a:gd name="T23" fmla="*/ 1 h 3"/>
                  <a:gd name="T24" fmla="*/ 7 w 7"/>
                  <a:gd name="T25" fmla="*/ 2 h 3"/>
                  <a:gd name="T26" fmla="*/ 6 w 7"/>
                  <a:gd name="T27" fmla="*/ 1 h 3"/>
                  <a:gd name="T28" fmla="*/ 5 w 7"/>
                  <a:gd name="T29" fmla="*/ 1 h 3"/>
                  <a:gd name="T30" fmla="*/ 5 w 7"/>
                  <a:gd name="T31" fmla="*/ 2 h 3"/>
                  <a:gd name="T32" fmla="*/ 4 w 7"/>
                  <a:gd name="T33" fmla="*/ 2 h 3"/>
                  <a:gd name="T34" fmla="*/ 4 w 7"/>
                  <a:gd name="T35" fmla="*/ 2 h 3"/>
                  <a:gd name="T36" fmla="*/ 3 w 7"/>
                  <a:gd name="T37" fmla="*/ 3 h 3"/>
                  <a:gd name="T38" fmla="*/ 2 w 7"/>
                  <a:gd name="T39" fmla="*/ 3 h 3"/>
                  <a:gd name="T40" fmla="*/ 0 w 7"/>
                  <a:gd name="T41" fmla="*/ 3 h 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0" name="Freeform 1491">
                <a:extLst>
                  <a:ext uri="{FF2B5EF4-FFF2-40B4-BE49-F238E27FC236}">
                    <a16:creationId xmlns:a16="http://schemas.microsoft.com/office/drawing/2014/main" id="{9AD5DA7D-1338-4C91-A236-9A0A06612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9" y="3704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0 w 7"/>
                  <a:gd name="T3" fmla="*/ 1 h 2"/>
                  <a:gd name="T4" fmla="*/ 1 w 7"/>
                  <a:gd name="T5" fmla="*/ 1 h 2"/>
                  <a:gd name="T6" fmla="*/ 2 w 7"/>
                  <a:gd name="T7" fmla="*/ 0 h 2"/>
                  <a:gd name="T8" fmla="*/ 3 w 7"/>
                  <a:gd name="T9" fmla="*/ 0 h 2"/>
                  <a:gd name="T10" fmla="*/ 4 w 7"/>
                  <a:gd name="T11" fmla="*/ 0 h 2"/>
                  <a:gd name="T12" fmla="*/ 5 w 7"/>
                  <a:gd name="T13" fmla="*/ 0 h 2"/>
                  <a:gd name="T14" fmla="*/ 6 w 7"/>
                  <a:gd name="T15" fmla="*/ 0 h 2"/>
                  <a:gd name="T16" fmla="*/ 7 w 7"/>
                  <a:gd name="T17" fmla="*/ 0 h 2"/>
                  <a:gd name="T18" fmla="*/ 7 w 7"/>
                  <a:gd name="T19" fmla="*/ 0 h 2"/>
                  <a:gd name="T20" fmla="*/ 7 w 7"/>
                  <a:gd name="T21" fmla="*/ 0 h 2"/>
                  <a:gd name="T22" fmla="*/ 6 w 7"/>
                  <a:gd name="T23" fmla="*/ 1 h 2"/>
                  <a:gd name="T24" fmla="*/ 5 w 7"/>
                  <a:gd name="T25" fmla="*/ 1 h 2"/>
                  <a:gd name="T26" fmla="*/ 5 w 7"/>
                  <a:gd name="T27" fmla="*/ 1 h 2"/>
                  <a:gd name="T28" fmla="*/ 3 w 7"/>
                  <a:gd name="T29" fmla="*/ 2 h 2"/>
                  <a:gd name="T30" fmla="*/ 2 w 7"/>
                  <a:gd name="T31" fmla="*/ 2 h 2"/>
                  <a:gd name="T32" fmla="*/ 0 w 7"/>
                  <a:gd name="T33" fmla="*/ 2 h 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1" name="Freeform 1492">
                <a:extLst>
                  <a:ext uri="{FF2B5EF4-FFF2-40B4-BE49-F238E27FC236}">
                    <a16:creationId xmlns:a16="http://schemas.microsoft.com/office/drawing/2014/main" id="{4D614C24-404C-40C2-9EE3-875CC0D6CE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2" y="3643"/>
                <a:ext cx="15" cy="71"/>
              </a:xfrm>
              <a:custGeom>
                <a:avLst/>
                <a:gdLst>
                  <a:gd name="T0" fmla="*/ 1 w 15"/>
                  <a:gd name="T1" fmla="*/ 2 h 71"/>
                  <a:gd name="T2" fmla="*/ 2 w 15"/>
                  <a:gd name="T3" fmla="*/ 3 h 71"/>
                  <a:gd name="T4" fmla="*/ 2 w 15"/>
                  <a:gd name="T5" fmla="*/ 4 h 71"/>
                  <a:gd name="T6" fmla="*/ 0 w 15"/>
                  <a:gd name="T7" fmla="*/ 7 h 71"/>
                  <a:gd name="T8" fmla="*/ 0 w 15"/>
                  <a:gd name="T9" fmla="*/ 10 h 71"/>
                  <a:gd name="T10" fmla="*/ 1 w 15"/>
                  <a:gd name="T11" fmla="*/ 13 h 71"/>
                  <a:gd name="T12" fmla="*/ 2 w 15"/>
                  <a:gd name="T13" fmla="*/ 15 h 71"/>
                  <a:gd name="T14" fmla="*/ 2 w 15"/>
                  <a:gd name="T15" fmla="*/ 16 h 71"/>
                  <a:gd name="T16" fmla="*/ 2 w 15"/>
                  <a:gd name="T17" fmla="*/ 17 h 71"/>
                  <a:gd name="T18" fmla="*/ 1 w 15"/>
                  <a:gd name="T19" fmla="*/ 19 h 71"/>
                  <a:gd name="T20" fmla="*/ 2 w 15"/>
                  <a:gd name="T21" fmla="*/ 21 h 71"/>
                  <a:gd name="T22" fmla="*/ 1 w 15"/>
                  <a:gd name="T23" fmla="*/ 25 h 71"/>
                  <a:gd name="T24" fmla="*/ 1 w 15"/>
                  <a:gd name="T25" fmla="*/ 38 h 71"/>
                  <a:gd name="T26" fmla="*/ 1 w 15"/>
                  <a:gd name="T27" fmla="*/ 40 h 71"/>
                  <a:gd name="T28" fmla="*/ 1 w 15"/>
                  <a:gd name="T29" fmla="*/ 43 h 71"/>
                  <a:gd name="T30" fmla="*/ 2 w 15"/>
                  <a:gd name="T31" fmla="*/ 46 h 71"/>
                  <a:gd name="T32" fmla="*/ 2 w 15"/>
                  <a:gd name="T33" fmla="*/ 49 h 71"/>
                  <a:gd name="T34" fmla="*/ 3 w 15"/>
                  <a:gd name="T35" fmla="*/ 51 h 71"/>
                  <a:gd name="T36" fmla="*/ 4 w 15"/>
                  <a:gd name="T37" fmla="*/ 53 h 71"/>
                  <a:gd name="T38" fmla="*/ 4 w 15"/>
                  <a:gd name="T39" fmla="*/ 54 h 71"/>
                  <a:gd name="T40" fmla="*/ 5 w 15"/>
                  <a:gd name="T41" fmla="*/ 55 h 71"/>
                  <a:gd name="T42" fmla="*/ 7 w 15"/>
                  <a:gd name="T43" fmla="*/ 57 h 71"/>
                  <a:gd name="T44" fmla="*/ 6 w 15"/>
                  <a:gd name="T45" fmla="*/ 59 h 71"/>
                  <a:gd name="T46" fmla="*/ 5 w 15"/>
                  <a:gd name="T47" fmla="*/ 61 h 71"/>
                  <a:gd name="T48" fmla="*/ 4 w 15"/>
                  <a:gd name="T49" fmla="*/ 63 h 71"/>
                  <a:gd name="T50" fmla="*/ 5 w 15"/>
                  <a:gd name="T51" fmla="*/ 64 h 71"/>
                  <a:gd name="T52" fmla="*/ 3 w 15"/>
                  <a:gd name="T53" fmla="*/ 66 h 71"/>
                  <a:gd name="T54" fmla="*/ 1 w 15"/>
                  <a:gd name="T55" fmla="*/ 69 h 71"/>
                  <a:gd name="T56" fmla="*/ 1 w 15"/>
                  <a:gd name="T57" fmla="*/ 71 h 71"/>
                  <a:gd name="T58" fmla="*/ 13 w 15"/>
                  <a:gd name="T59" fmla="*/ 70 h 71"/>
                  <a:gd name="T60" fmla="*/ 13 w 15"/>
                  <a:gd name="T61" fmla="*/ 69 h 71"/>
                  <a:gd name="T62" fmla="*/ 14 w 15"/>
                  <a:gd name="T63" fmla="*/ 69 h 71"/>
                  <a:gd name="T64" fmla="*/ 14 w 15"/>
                  <a:gd name="T65" fmla="*/ 66 h 71"/>
                  <a:gd name="T66" fmla="*/ 15 w 15"/>
                  <a:gd name="T67" fmla="*/ 64 h 71"/>
                  <a:gd name="T68" fmla="*/ 15 w 15"/>
                  <a:gd name="T69" fmla="*/ 62 h 71"/>
                  <a:gd name="T70" fmla="*/ 13 w 15"/>
                  <a:gd name="T71" fmla="*/ 57 h 71"/>
                  <a:gd name="T72" fmla="*/ 11 w 15"/>
                  <a:gd name="T73" fmla="*/ 53 h 71"/>
                  <a:gd name="T74" fmla="*/ 9 w 15"/>
                  <a:gd name="T75" fmla="*/ 49 h 71"/>
                  <a:gd name="T76" fmla="*/ 9 w 15"/>
                  <a:gd name="T77" fmla="*/ 40 h 71"/>
                  <a:gd name="T78" fmla="*/ 9 w 15"/>
                  <a:gd name="T79" fmla="*/ 38 h 71"/>
                  <a:gd name="T80" fmla="*/ 9 w 15"/>
                  <a:gd name="T81" fmla="*/ 36 h 71"/>
                  <a:gd name="T82" fmla="*/ 9 w 15"/>
                  <a:gd name="T83" fmla="*/ 34 h 71"/>
                  <a:gd name="T84" fmla="*/ 8 w 15"/>
                  <a:gd name="T85" fmla="*/ 26 h 71"/>
                  <a:gd name="T86" fmla="*/ 7 w 15"/>
                  <a:gd name="T87" fmla="*/ 20 h 71"/>
                  <a:gd name="T88" fmla="*/ 7 w 15"/>
                  <a:gd name="T89" fmla="*/ 18 h 71"/>
                  <a:gd name="T90" fmla="*/ 7 w 15"/>
                  <a:gd name="T91" fmla="*/ 14 h 71"/>
                  <a:gd name="T92" fmla="*/ 7 w 15"/>
                  <a:gd name="T93" fmla="*/ 11 h 71"/>
                  <a:gd name="T94" fmla="*/ 4 w 15"/>
                  <a:gd name="T95" fmla="*/ 2 h 7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" h="71">
                    <a:moveTo>
                      <a:pt x="0" y="0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1" y="19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2"/>
                    </a:lnTo>
                    <a:lnTo>
                      <a:pt x="1" y="25"/>
                    </a:lnTo>
                    <a:lnTo>
                      <a:pt x="1" y="33"/>
                    </a:lnTo>
                    <a:lnTo>
                      <a:pt x="1" y="38"/>
                    </a:lnTo>
                    <a:lnTo>
                      <a:pt x="1" y="39"/>
                    </a:lnTo>
                    <a:lnTo>
                      <a:pt x="1" y="40"/>
                    </a:lnTo>
                    <a:lnTo>
                      <a:pt x="1" y="42"/>
                    </a:lnTo>
                    <a:lnTo>
                      <a:pt x="1" y="43"/>
                    </a:lnTo>
                    <a:lnTo>
                      <a:pt x="2" y="45"/>
                    </a:lnTo>
                    <a:lnTo>
                      <a:pt x="2" y="46"/>
                    </a:lnTo>
                    <a:lnTo>
                      <a:pt x="3" y="48"/>
                    </a:lnTo>
                    <a:lnTo>
                      <a:pt x="2" y="49"/>
                    </a:lnTo>
                    <a:lnTo>
                      <a:pt x="3" y="50"/>
                    </a:lnTo>
                    <a:lnTo>
                      <a:pt x="3" y="51"/>
                    </a:lnTo>
                    <a:lnTo>
                      <a:pt x="3" y="52"/>
                    </a:lnTo>
                    <a:lnTo>
                      <a:pt x="4" y="53"/>
                    </a:lnTo>
                    <a:lnTo>
                      <a:pt x="4" y="54"/>
                    </a:lnTo>
                    <a:lnTo>
                      <a:pt x="5" y="54"/>
                    </a:lnTo>
                    <a:lnTo>
                      <a:pt x="5" y="55"/>
                    </a:lnTo>
                    <a:lnTo>
                      <a:pt x="6" y="57"/>
                    </a:lnTo>
                    <a:lnTo>
                      <a:pt x="7" y="57"/>
                    </a:lnTo>
                    <a:lnTo>
                      <a:pt x="6" y="58"/>
                    </a:lnTo>
                    <a:lnTo>
                      <a:pt x="6" y="59"/>
                    </a:lnTo>
                    <a:lnTo>
                      <a:pt x="6" y="60"/>
                    </a:lnTo>
                    <a:lnTo>
                      <a:pt x="5" y="61"/>
                    </a:lnTo>
                    <a:lnTo>
                      <a:pt x="5" y="62"/>
                    </a:lnTo>
                    <a:lnTo>
                      <a:pt x="4" y="63"/>
                    </a:lnTo>
                    <a:lnTo>
                      <a:pt x="4" y="64"/>
                    </a:lnTo>
                    <a:lnTo>
                      <a:pt x="5" y="64"/>
                    </a:lnTo>
                    <a:lnTo>
                      <a:pt x="3" y="65"/>
                    </a:lnTo>
                    <a:lnTo>
                      <a:pt x="3" y="66"/>
                    </a:lnTo>
                    <a:lnTo>
                      <a:pt x="2" y="68"/>
                    </a:lnTo>
                    <a:lnTo>
                      <a:pt x="1" y="69"/>
                    </a:lnTo>
                    <a:lnTo>
                      <a:pt x="2" y="70"/>
                    </a:lnTo>
                    <a:lnTo>
                      <a:pt x="1" y="71"/>
                    </a:lnTo>
                    <a:lnTo>
                      <a:pt x="14" y="71"/>
                    </a:lnTo>
                    <a:lnTo>
                      <a:pt x="13" y="70"/>
                    </a:lnTo>
                    <a:lnTo>
                      <a:pt x="13" y="69"/>
                    </a:lnTo>
                    <a:lnTo>
                      <a:pt x="14" y="69"/>
                    </a:lnTo>
                    <a:lnTo>
                      <a:pt x="14" y="68"/>
                    </a:lnTo>
                    <a:lnTo>
                      <a:pt x="14" y="66"/>
                    </a:lnTo>
                    <a:lnTo>
                      <a:pt x="14" y="65"/>
                    </a:lnTo>
                    <a:lnTo>
                      <a:pt x="15" y="64"/>
                    </a:lnTo>
                    <a:lnTo>
                      <a:pt x="15" y="63"/>
                    </a:lnTo>
                    <a:lnTo>
                      <a:pt x="15" y="62"/>
                    </a:lnTo>
                    <a:lnTo>
                      <a:pt x="14" y="60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3"/>
                    </a:lnTo>
                    <a:lnTo>
                      <a:pt x="10" y="51"/>
                    </a:lnTo>
                    <a:lnTo>
                      <a:pt x="9" y="49"/>
                    </a:lnTo>
                    <a:lnTo>
                      <a:pt x="10" y="46"/>
                    </a:lnTo>
                    <a:lnTo>
                      <a:pt x="9" y="40"/>
                    </a:lnTo>
                    <a:lnTo>
                      <a:pt x="9" y="39"/>
                    </a:lnTo>
                    <a:lnTo>
                      <a:pt x="9" y="38"/>
                    </a:lnTo>
                    <a:lnTo>
                      <a:pt x="9" y="37"/>
                    </a:lnTo>
                    <a:lnTo>
                      <a:pt x="9" y="36"/>
                    </a:lnTo>
                    <a:lnTo>
                      <a:pt x="9" y="35"/>
                    </a:lnTo>
                    <a:lnTo>
                      <a:pt x="9" y="34"/>
                    </a:lnTo>
                    <a:lnTo>
                      <a:pt x="8" y="31"/>
                    </a:lnTo>
                    <a:lnTo>
                      <a:pt x="8" y="26"/>
                    </a:lnTo>
                    <a:lnTo>
                      <a:pt x="7" y="21"/>
                    </a:lnTo>
                    <a:lnTo>
                      <a:pt x="7" y="20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6" y="13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4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2" name="Oval 1493">
                <a:extLst>
                  <a:ext uri="{FF2B5EF4-FFF2-40B4-BE49-F238E27FC236}">
                    <a16:creationId xmlns:a16="http://schemas.microsoft.com/office/drawing/2014/main" id="{DCC38209-0019-4B4C-A363-BC2E3D97C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3658"/>
                <a:ext cx="1" cy="1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3903" name="Oval 1494">
                <a:extLst>
                  <a:ext uri="{FF2B5EF4-FFF2-40B4-BE49-F238E27FC236}">
                    <a16:creationId xmlns:a16="http://schemas.microsoft.com/office/drawing/2014/main" id="{3ADA2D10-2091-4FE7-9EFC-761DFDF29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3658"/>
                <a:ext cx="1" cy="1"/>
              </a:xfrm>
              <a:prstGeom prst="ellipse">
                <a:avLst/>
              </a:prstGeom>
              <a:solidFill>
                <a:srgbClr val="C1C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3904" name="Freeform 1495">
                <a:extLst>
                  <a:ext uri="{FF2B5EF4-FFF2-40B4-BE49-F238E27FC236}">
                    <a16:creationId xmlns:a16="http://schemas.microsoft.com/office/drawing/2014/main" id="{384A029E-1566-43F1-8BFD-AD43023BB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9" y="3640"/>
                <a:ext cx="15" cy="74"/>
              </a:xfrm>
              <a:custGeom>
                <a:avLst/>
                <a:gdLst>
                  <a:gd name="T0" fmla="*/ 10 w 15"/>
                  <a:gd name="T1" fmla="*/ 0 h 74"/>
                  <a:gd name="T2" fmla="*/ 12 w 15"/>
                  <a:gd name="T3" fmla="*/ 0 h 74"/>
                  <a:gd name="T4" fmla="*/ 13 w 15"/>
                  <a:gd name="T5" fmla="*/ 1 h 74"/>
                  <a:gd name="T6" fmla="*/ 14 w 15"/>
                  <a:gd name="T7" fmla="*/ 3 h 74"/>
                  <a:gd name="T8" fmla="*/ 15 w 15"/>
                  <a:gd name="T9" fmla="*/ 6 h 74"/>
                  <a:gd name="T10" fmla="*/ 14 w 15"/>
                  <a:gd name="T11" fmla="*/ 9 h 74"/>
                  <a:gd name="T12" fmla="*/ 14 w 15"/>
                  <a:gd name="T13" fmla="*/ 11 h 74"/>
                  <a:gd name="T14" fmla="*/ 13 w 15"/>
                  <a:gd name="T15" fmla="*/ 13 h 74"/>
                  <a:gd name="T16" fmla="*/ 13 w 15"/>
                  <a:gd name="T17" fmla="*/ 14 h 74"/>
                  <a:gd name="T18" fmla="*/ 14 w 15"/>
                  <a:gd name="T19" fmla="*/ 19 h 74"/>
                  <a:gd name="T20" fmla="*/ 14 w 15"/>
                  <a:gd name="T21" fmla="*/ 25 h 74"/>
                  <a:gd name="T22" fmla="*/ 14 w 15"/>
                  <a:gd name="T23" fmla="*/ 30 h 74"/>
                  <a:gd name="T24" fmla="*/ 14 w 15"/>
                  <a:gd name="T25" fmla="*/ 34 h 74"/>
                  <a:gd name="T26" fmla="*/ 14 w 15"/>
                  <a:gd name="T27" fmla="*/ 38 h 74"/>
                  <a:gd name="T28" fmla="*/ 13 w 15"/>
                  <a:gd name="T29" fmla="*/ 43 h 74"/>
                  <a:gd name="T30" fmla="*/ 13 w 15"/>
                  <a:gd name="T31" fmla="*/ 49 h 74"/>
                  <a:gd name="T32" fmla="*/ 13 w 15"/>
                  <a:gd name="T33" fmla="*/ 55 h 74"/>
                  <a:gd name="T34" fmla="*/ 13 w 15"/>
                  <a:gd name="T35" fmla="*/ 61 h 74"/>
                  <a:gd name="T36" fmla="*/ 13 w 15"/>
                  <a:gd name="T37" fmla="*/ 66 h 74"/>
                  <a:gd name="T38" fmla="*/ 13 w 15"/>
                  <a:gd name="T39" fmla="*/ 72 h 74"/>
                  <a:gd name="T40" fmla="*/ 0 w 15"/>
                  <a:gd name="T41" fmla="*/ 74 h 74"/>
                  <a:gd name="T42" fmla="*/ 1 w 15"/>
                  <a:gd name="T43" fmla="*/ 67 h 74"/>
                  <a:gd name="T44" fmla="*/ 1 w 15"/>
                  <a:gd name="T45" fmla="*/ 62 h 74"/>
                  <a:gd name="T46" fmla="*/ 1 w 15"/>
                  <a:gd name="T47" fmla="*/ 57 h 74"/>
                  <a:gd name="T48" fmla="*/ 1 w 15"/>
                  <a:gd name="T49" fmla="*/ 50 h 74"/>
                  <a:gd name="T50" fmla="*/ 2 w 15"/>
                  <a:gd name="T51" fmla="*/ 45 h 74"/>
                  <a:gd name="T52" fmla="*/ 2 w 15"/>
                  <a:gd name="T53" fmla="*/ 40 h 74"/>
                  <a:gd name="T54" fmla="*/ 3 w 15"/>
                  <a:gd name="T55" fmla="*/ 35 h 74"/>
                  <a:gd name="T56" fmla="*/ 3 w 15"/>
                  <a:gd name="T57" fmla="*/ 31 h 74"/>
                  <a:gd name="T58" fmla="*/ 4 w 15"/>
                  <a:gd name="T59" fmla="*/ 26 h 74"/>
                  <a:gd name="T60" fmla="*/ 5 w 15"/>
                  <a:gd name="T61" fmla="*/ 20 h 74"/>
                  <a:gd name="T62" fmla="*/ 6 w 15"/>
                  <a:gd name="T63" fmla="*/ 15 h 74"/>
                  <a:gd name="T64" fmla="*/ 7 w 15"/>
                  <a:gd name="T65" fmla="*/ 12 h 74"/>
                  <a:gd name="T66" fmla="*/ 7 w 15"/>
                  <a:gd name="T67" fmla="*/ 11 h 74"/>
                  <a:gd name="T68" fmla="*/ 7 w 15"/>
                  <a:gd name="T69" fmla="*/ 8 h 74"/>
                  <a:gd name="T70" fmla="*/ 7 w 15"/>
                  <a:gd name="T71" fmla="*/ 3 h 74"/>
                  <a:gd name="T72" fmla="*/ 9 w 15"/>
                  <a:gd name="T73" fmla="*/ 0 h 7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" h="74">
                    <a:moveTo>
                      <a:pt x="10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1"/>
                    </a:lnTo>
                    <a:lnTo>
                      <a:pt x="13" y="2"/>
                    </a:lnTo>
                    <a:lnTo>
                      <a:pt x="14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4" y="17"/>
                    </a:lnTo>
                    <a:lnTo>
                      <a:pt x="14" y="19"/>
                    </a:lnTo>
                    <a:lnTo>
                      <a:pt x="13" y="22"/>
                    </a:lnTo>
                    <a:lnTo>
                      <a:pt x="14" y="25"/>
                    </a:lnTo>
                    <a:lnTo>
                      <a:pt x="14" y="27"/>
                    </a:lnTo>
                    <a:lnTo>
                      <a:pt x="14" y="30"/>
                    </a:lnTo>
                    <a:lnTo>
                      <a:pt x="14" y="32"/>
                    </a:lnTo>
                    <a:lnTo>
                      <a:pt x="14" y="34"/>
                    </a:lnTo>
                    <a:lnTo>
                      <a:pt x="14" y="36"/>
                    </a:lnTo>
                    <a:lnTo>
                      <a:pt x="14" y="38"/>
                    </a:lnTo>
                    <a:lnTo>
                      <a:pt x="14" y="41"/>
                    </a:lnTo>
                    <a:lnTo>
                      <a:pt x="13" y="43"/>
                    </a:lnTo>
                    <a:lnTo>
                      <a:pt x="14" y="46"/>
                    </a:lnTo>
                    <a:lnTo>
                      <a:pt x="13" y="49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3" y="57"/>
                    </a:lnTo>
                    <a:lnTo>
                      <a:pt x="13" y="61"/>
                    </a:lnTo>
                    <a:lnTo>
                      <a:pt x="13" y="64"/>
                    </a:lnTo>
                    <a:lnTo>
                      <a:pt x="13" y="66"/>
                    </a:lnTo>
                    <a:lnTo>
                      <a:pt x="13" y="69"/>
                    </a:lnTo>
                    <a:lnTo>
                      <a:pt x="13" y="72"/>
                    </a:lnTo>
                    <a:lnTo>
                      <a:pt x="13" y="74"/>
                    </a:lnTo>
                    <a:lnTo>
                      <a:pt x="0" y="74"/>
                    </a:lnTo>
                    <a:lnTo>
                      <a:pt x="1" y="70"/>
                    </a:lnTo>
                    <a:lnTo>
                      <a:pt x="1" y="67"/>
                    </a:lnTo>
                    <a:lnTo>
                      <a:pt x="1" y="65"/>
                    </a:lnTo>
                    <a:lnTo>
                      <a:pt x="1" y="62"/>
                    </a:lnTo>
                    <a:lnTo>
                      <a:pt x="1" y="59"/>
                    </a:lnTo>
                    <a:lnTo>
                      <a:pt x="1" y="57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6"/>
                    </a:lnTo>
                    <a:lnTo>
                      <a:pt x="2" y="45"/>
                    </a:lnTo>
                    <a:lnTo>
                      <a:pt x="2" y="42"/>
                    </a:lnTo>
                    <a:lnTo>
                      <a:pt x="2" y="40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4" y="28"/>
                    </a:lnTo>
                    <a:lnTo>
                      <a:pt x="4" y="26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5" y="17"/>
                    </a:lnTo>
                    <a:lnTo>
                      <a:pt x="6" y="15"/>
                    </a:lnTo>
                    <a:lnTo>
                      <a:pt x="6" y="13"/>
                    </a:lnTo>
                    <a:lnTo>
                      <a:pt x="7" y="12"/>
                    </a:lnTo>
                    <a:lnTo>
                      <a:pt x="7" y="11"/>
                    </a:lnTo>
                    <a:lnTo>
                      <a:pt x="7" y="10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9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D2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5" name="Freeform 1496">
                <a:extLst>
                  <a:ext uri="{FF2B5EF4-FFF2-40B4-BE49-F238E27FC236}">
                    <a16:creationId xmlns:a16="http://schemas.microsoft.com/office/drawing/2014/main" id="{9DBE9909-D072-4BAA-B6D6-3D38C92024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6" y="3642"/>
                <a:ext cx="7" cy="7"/>
              </a:xfrm>
              <a:custGeom>
                <a:avLst/>
                <a:gdLst>
                  <a:gd name="T0" fmla="*/ 0 w 7"/>
                  <a:gd name="T1" fmla="*/ 7 h 7"/>
                  <a:gd name="T2" fmla="*/ 0 w 7"/>
                  <a:gd name="T3" fmla="*/ 6 h 7"/>
                  <a:gd name="T4" fmla="*/ 2 w 7"/>
                  <a:gd name="T5" fmla="*/ 5 h 7"/>
                  <a:gd name="T6" fmla="*/ 2 w 7"/>
                  <a:gd name="T7" fmla="*/ 4 h 7"/>
                  <a:gd name="T8" fmla="*/ 3 w 7"/>
                  <a:gd name="T9" fmla="*/ 3 h 7"/>
                  <a:gd name="T10" fmla="*/ 4 w 7"/>
                  <a:gd name="T11" fmla="*/ 2 h 7"/>
                  <a:gd name="T12" fmla="*/ 6 w 7"/>
                  <a:gd name="T13" fmla="*/ 2 h 7"/>
                  <a:gd name="T14" fmla="*/ 7 w 7"/>
                  <a:gd name="T15" fmla="*/ 1 h 7"/>
                  <a:gd name="T16" fmla="*/ 6 w 7"/>
                  <a:gd name="T17" fmla="*/ 0 h 7"/>
                  <a:gd name="T18" fmla="*/ 5 w 7"/>
                  <a:gd name="T19" fmla="*/ 0 h 7"/>
                  <a:gd name="T20" fmla="*/ 4 w 7"/>
                  <a:gd name="T21" fmla="*/ 0 h 7"/>
                  <a:gd name="T22" fmla="*/ 3 w 7"/>
                  <a:gd name="T23" fmla="*/ 1 h 7"/>
                  <a:gd name="T24" fmla="*/ 3 w 7"/>
                  <a:gd name="T25" fmla="*/ 1 h 7"/>
                  <a:gd name="T26" fmla="*/ 2 w 7"/>
                  <a:gd name="T27" fmla="*/ 2 h 7"/>
                  <a:gd name="T28" fmla="*/ 1 w 7"/>
                  <a:gd name="T29" fmla="*/ 3 h 7"/>
                  <a:gd name="T30" fmla="*/ 0 w 7"/>
                  <a:gd name="T31" fmla="*/ 4 h 7"/>
                  <a:gd name="T32" fmla="*/ 0 w 7"/>
                  <a:gd name="T33" fmla="*/ 5 h 7"/>
                  <a:gd name="T34" fmla="*/ 0 w 7"/>
                  <a:gd name="T35" fmla="*/ 6 h 7"/>
                  <a:gd name="T36" fmla="*/ 0 w 7"/>
                  <a:gd name="T37" fmla="*/ 7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" h="7">
                    <a:moveTo>
                      <a:pt x="0" y="7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6" name="Freeform 1497">
                <a:extLst>
                  <a:ext uri="{FF2B5EF4-FFF2-40B4-BE49-F238E27FC236}">
                    <a16:creationId xmlns:a16="http://schemas.microsoft.com/office/drawing/2014/main" id="{F2BB8F8B-9C38-445B-8143-6730A4563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6" y="3643"/>
                <a:ext cx="8" cy="9"/>
              </a:xfrm>
              <a:custGeom>
                <a:avLst/>
                <a:gdLst>
                  <a:gd name="T0" fmla="*/ 8 w 8"/>
                  <a:gd name="T1" fmla="*/ 1 h 9"/>
                  <a:gd name="T2" fmla="*/ 8 w 8"/>
                  <a:gd name="T3" fmla="*/ 2 h 9"/>
                  <a:gd name="T4" fmla="*/ 7 w 8"/>
                  <a:gd name="T5" fmla="*/ 2 h 9"/>
                  <a:gd name="T6" fmla="*/ 6 w 8"/>
                  <a:gd name="T7" fmla="*/ 3 h 9"/>
                  <a:gd name="T8" fmla="*/ 5 w 8"/>
                  <a:gd name="T9" fmla="*/ 4 h 9"/>
                  <a:gd name="T10" fmla="*/ 5 w 8"/>
                  <a:gd name="T11" fmla="*/ 5 h 9"/>
                  <a:gd name="T12" fmla="*/ 4 w 8"/>
                  <a:gd name="T13" fmla="*/ 6 h 9"/>
                  <a:gd name="T14" fmla="*/ 4 w 8"/>
                  <a:gd name="T15" fmla="*/ 6 h 9"/>
                  <a:gd name="T16" fmla="*/ 4 w 8"/>
                  <a:gd name="T17" fmla="*/ 7 h 9"/>
                  <a:gd name="T18" fmla="*/ 4 w 8"/>
                  <a:gd name="T19" fmla="*/ 8 h 9"/>
                  <a:gd name="T20" fmla="*/ 4 w 8"/>
                  <a:gd name="T21" fmla="*/ 9 h 9"/>
                  <a:gd name="T22" fmla="*/ 3 w 8"/>
                  <a:gd name="T23" fmla="*/ 9 h 9"/>
                  <a:gd name="T24" fmla="*/ 2 w 8"/>
                  <a:gd name="T25" fmla="*/ 9 h 9"/>
                  <a:gd name="T26" fmla="*/ 0 w 8"/>
                  <a:gd name="T27" fmla="*/ 9 h 9"/>
                  <a:gd name="T28" fmla="*/ 0 w 8"/>
                  <a:gd name="T29" fmla="*/ 9 h 9"/>
                  <a:gd name="T30" fmla="*/ 1 w 8"/>
                  <a:gd name="T31" fmla="*/ 9 h 9"/>
                  <a:gd name="T32" fmla="*/ 1 w 8"/>
                  <a:gd name="T33" fmla="*/ 9 h 9"/>
                  <a:gd name="T34" fmla="*/ 2 w 8"/>
                  <a:gd name="T35" fmla="*/ 8 h 9"/>
                  <a:gd name="T36" fmla="*/ 2 w 8"/>
                  <a:gd name="T37" fmla="*/ 7 h 9"/>
                  <a:gd name="T38" fmla="*/ 3 w 8"/>
                  <a:gd name="T39" fmla="*/ 6 h 9"/>
                  <a:gd name="T40" fmla="*/ 3 w 8"/>
                  <a:gd name="T41" fmla="*/ 5 h 9"/>
                  <a:gd name="T42" fmla="*/ 3 w 8"/>
                  <a:gd name="T43" fmla="*/ 4 h 9"/>
                  <a:gd name="T44" fmla="*/ 4 w 8"/>
                  <a:gd name="T45" fmla="*/ 4 h 9"/>
                  <a:gd name="T46" fmla="*/ 4 w 8"/>
                  <a:gd name="T47" fmla="*/ 3 h 9"/>
                  <a:gd name="T48" fmla="*/ 4 w 8"/>
                  <a:gd name="T49" fmla="*/ 2 h 9"/>
                  <a:gd name="T50" fmla="*/ 5 w 8"/>
                  <a:gd name="T51" fmla="*/ 1 h 9"/>
                  <a:gd name="T52" fmla="*/ 5 w 8"/>
                  <a:gd name="T53" fmla="*/ 1 h 9"/>
                  <a:gd name="T54" fmla="*/ 6 w 8"/>
                  <a:gd name="T55" fmla="*/ 0 h 9"/>
                  <a:gd name="T56" fmla="*/ 8 w 8"/>
                  <a:gd name="T57" fmla="*/ 1 h 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" h="9">
                    <a:moveTo>
                      <a:pt x="8" y="1"/>
                    </a:moveTo>
                    <a:lnTo>
                      <a:pt x="8" y="2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2" y="9"/>
                    </a:lnTo>
                    <a:lnTo>
                      <a:pt x="0" y="9"/>
                    </a:lnTo>
                    <a:lnTo>
                      <a:pt x="1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7" name="Freeform 1498">
                <a:extLst>
                  <a:ext uri="{FF2B5EF4-FFF2-40B4-BE49-F238E27FC236}">
                    <a16:creationId xmlns:a16="http://schemas.microsoft.com/office/drawing/2014/main" id="{243C3CF4-B564-4BFF-861D-FC33E6273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0" y="3649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1 h 4"/>
                  <a:gd name="T4" fmla="*/ 3 w 3"/>
                  <a:gd name="T5" fmla="*/ 2 h 4"/>
                  <a:gd name="T6" fmla="*/ 3 w 3"/>
                  <a:gd name="T7" fmla="*/ 2 h 4"/>
                  <a:gd name="T8" fmla="*/ 2 w 3"/>
                  <a:gd name="T9" fmla="*/ 3 h 4"/>
                  <a:gd name="T10" fmla="*/ 1 w 3"/>
                  <a:gd name="T11" fmla="*/ 4 h 4"/>
                  <a:gd name="T12" fmla="*/ 1 w 3"/>
                  <a:gd name="T13" fmla="*/ 4 h 4"/>
                  <a:gd name="T14" fmla="*/ 0 w 3"/>
                  <a:gd name="T15" fmla="*/ 3 h 4"/>
                  <a:gd name="T16" fmla="*/ 0 w 3"/>
                  <a:gd name="T17" fmla="*/ 3 h 4"/>
                  <a:gd name="T18" fmla="*/ 1 w 3"/>
                  <a:gd name="T19" fmla="*/ 2 h 4"/>
                  <a:gd name="T20" fmla="*/ 2 w 3"/>
                  <a:gd name="T21" fmla="*/ 1 h 4"/>
                  <a:gd name="T22" fmla="*/ 3 w 3"/>
                  <a:gd name="T23" fmla="*/ 0 h 4"/>
                  <a:gd name="T24" fmla="*/ 3 w 3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8" name="Freeform 1499">
                <a:extLst>
                  <a:ext uri="{FF2B5EF4-FFF2-40B4-BE49-F238E27FC236}">
                    <a16:creationId xmlns:a16="http://schemas.microsoft.com/office/drawing/2014/main" id="{99C785B3-5496-48D5-B406-88BD10C7C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7" y="3652"/>
                <a:ext cx="6" cy="12"/>
              </a:xfrm>
              <a:custGeom>
                <a:avLst/>
                <a:gdLst>
                  <a:gd name="T0" fmla="*/ 1 w 6"/>
                  <a:gd name="T1" fmla="*/ 0 h 12"/>
                  <a:gd name="T2" fmla="*/ 2 w 6"/>
                  <a:gd name="T3" fmla="*/ 0 h 12"/>
                  <a:gd name="T4" fmla="*/ 2 w 6"/>
                  <a:gd name="T5" fmla="*/ 0 h 12"/>
                  <a:gd name="T6" fmla="*/ 3 w 6"/>
                  <a:gd name="T7" fmla="*/ 0 h 12"/>
                  <a:gd name="T8" fmla="*/ 3 w 6"/>
                  <a:gd name="T9" fmla="*/ 1 h 12"/>
                  <a:gd name="T10" fmla="*/ 4 w 6"/>
                  <a:gd name="T11" fmla="*/ 1 h 12"/>
                  <a:gd name="T12" fmla="*/ 4 w 6"/>
                  <a:gd name="T13" fmla="*/ 2 h 12"/>
                  <a:gd name="T14" fmla="*/ 5 w 6"/>
                  <a:gd name="T15" fmla="*/ 3 h 12"/>
                  <a:gd name="T16" fmla="*/ 5 w 6"/>
                  <a:gd name="T17" fmla="*/ 5 h 12"/>
                  <a:gd name="T18" fmla="*/ 5 w 6"/>
                  <a:gd name="T19" fmla="*/ 7 h 12"/>
                  <a:gd name="T20" fmla="*/ 6 w 6"/>
                  <a:gd name="T21" fmla="*/ 9 h 12"/>
                  <a:gd name="T22" fmla="*/ 6 w 6"/>
                  <a:gd name="T23" fmla="*/ 10 h 12"/>
                  <a:gd name="T24" fmla="*/ 6 w 6"/>
                  <a:gd name="T25" fmla="*/ 12 h 12"/>
                  <a:gd name="T26" fmla="*/ 5 w 6"/>
                  <a:gd name="T27" fmla="*/ 11 h 12"/>
                  <a:gd name="T28" fmla="*/ 4 w 6"/>
                  <a:gd name="T29" fmla="*/ 9 h 12"/>
                  <a:gd name="T30" fmla="*/ 4 w 6"/>
                  <a:gd name="T31" fmla="*/ 8 h 12"/>
                  <a:gd name="T32" fmla="*/ 3 w 6"/>
                  <a:gd name="T33" fmla="*/ 6 h 12"/>
                  <a:gd name="T34" fmla="*/ 3 w 6"/>
                  <a:gd name="T35" fmla="*/ 6 h 12"/>
                  <a:gd name="T36" fmla="*/ 2 w 6"/>
                  <a:gd name="T37" fmla="*/ 5 h 12"/>
                  <a:gd name="T38" fmla="*/ 2 w 6"/>
                  <a:gd name="T39" fmla="*/ 4 h 12"/>
                  <a:gd name="T40" fmla="*/ 1 w 6"/>
                  <a:gd name="T41" fmla="*/ 4 h 12"/>
                  <a:gd name="T42" fmla="*/ 1 w 6"/>
                  <a:gd name="T43" fmla="*/ 3 h 12"/>
                  <a:gd name="T44" fmla="*/ 1 w 6"/>
                  <a:gd name="T45" fmla="*/ 3 h 12"/>
                  <a:gd name="T46" fmla="*/ 0 w 6"/>
                  <a:gd name="T47" fmla="*/ 1 h 12"/>
                  <a:gd name="T48" fmla="*/ 1 w 6"/>
                  <a:gd name="T49" fmla="*/ 0 h 1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" h="12">
                    <a:moveTo>
                      <a:pt x="1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6" y="9"/>
                    </a:lnTo>
                    <a:lnTo>
                      <a:pt x="6" y="10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9" name="Freeform 1500">
                <a:extLst>
                  <a:ext uri="{FF2B5EF4-FFF2-40B4-BE49-F238E27FC236}">
                    <a16:creationId xmlns:a16="http://schemas.microsoft.com/office/drawing/2014/main" id="{563BDE7D-551C-4679-BD8D-2BD5DC132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4" y="3658"/>
                <a:ext cx="9" cy="17"/>
              </a:xfrm>
              <a:custGeom>
                <a:avLst/>
                <a:gdLst>
                  <a:gd name="T0" fmla="*/ 0 w 9"/>
                  <a:gd name="T1" fmla="*/ 0 h 17"/>
                  <a:gd name="T2" fmla="*/ 1 w 9"/>
                  <a:gd name="T3" fmla="*/ 1 h 17"/>
                  <a:gd name="T4" fmla="*/ 1 w 9"/>
                  <a:gd name="T5" fmla="*/ 2 h 17"/>
                  <a:gd name="T6" fmla="*/ 2 w 9"/>
                  <a:gd name="T7" fmla="*/ 3 h 17"/>
                  <a:gd name="T8" fmla="*/ 3 w 9"/>
                  <a:gd name="T9" fmla="*/ 4 h 17"/>
                  <a:gd name="T10" fmla="*/ 4 w 9"/>
                  <a:gd name="T11" fmla="*/ 5 h 17"/>
                  <a:gd name="T12" fmla="*/ 6 w 9"/>
                  <a:gd name="T13" fmla="*/ 7 h 17"/>
                  <a:gd name="T14" fmla="*/ 6 w 9"/>
                  <a:gd name="T15" fmla="*/ 8 h 17"/>
                  <a:gd name="T16" fmla="*/ 7 w 9"/>
                  <a:gd name="T17" fmla="*/ 9 h 17"/>
                  <a:gd name="T18" fmla="*/ 8 w 9"/>
                  <a:gd name="T19" fmla="*/ 10 h 17"/>
                  <a:gd name="T20" fmla="*/ 9 w 9"/>
                  <a:gd name="T21" fmla="*/ 11 h 17"/>
                  <a:gd name="T22" fmla="*/ 9 w 9"/>
                  <a:gd name="T23" fmla="*/ 11 h 17"/>
                  <a:gd name="T24" fmla="*/ 9 w 9"/>
                  <a:gd name="T25" fmla="*/ 13 h 17"/>
                  <a:gd name="T26" fmla="*/ 9 w 9"/>
                  <a:gd name="T27" fmla="*/ 15 h 17"/>
                  <a:gd name="T28" fmla="*/ 9 w 9"/>
                  <a:gd name="T29" fmla="*/ 17 h 17"/>
                  <a:gd name="T30" fmla="*/ 8 w 9"/>
                  <a:gd name="T31" fmla="*/ 17 h 17"/>
                  <a:gd name="T32" fmla="*/ 7 w 9"/>
                  <a:gd name="T33" fmla="*/ 16 h 17"/>
                  <a:gd name="T34" fmla="*/ 6 w 9"/>
                  <a:gd name="T35" fmla="*/ 15 h 17"/>
                  <a:gd name="T36" fmla="*/ 5 w 9"/>
                  <a:gd name="T37" fmla="*/ 14 h 17"/>
                  <a:gd name="T38" fmla="*/ 4 w 9"/>
                  <a:gd name="T39" fmla="*/ 13 h 17"/>
                  <a:gd name="T40" fmla="*/ 4 w 9"/>
                  <a:gd name="T41" fmla="*/ 12 h 17"/>
                  <a:gd name="T42" fmla="*/ 3 w 9"/>
                  <a:gd name="T43" fmla="*/ 11 h 17"/>
                  <a:gd name="T44" fmla="*/ 2 w 9"/>
                  <a:gd name="T45" fmla="*/ 10 h 17"/>
                  <a:gd name="T46" fmla="*/ 1 w 9"/>
                  <a:gd name="T47" fmla="*/ 9 h 17"/>
                  <a:gd name="T48" fmla="*/ 1 w 9"/>
                  <a:gd name="T49" fmla="*/ 7 h 17"/>
                  <a:gd name="T50" fmla="*/ 0 w 9"/>
                  <a:gd name="T51" fmla="*/ 6 h 17"/>
                  <a:gd name="T52" fmla="*/ 0 w 9"/>
                  <a:gd name="T53" fmla="*/ 4 h 17"/>
                  <a:gd name="T54" fmla="*/ 0 w 9"/>
                  <a:gd name="T55" fmla="*/ 3 h 17"/>
                  <a:gd name="T56" fmla="*/ 0 w 9"/>
                  <a:gd name="T57" fmla="*/ 2 h 17"/>
                  <a:gd name="T58" fmla="*/ 0 w 9"/>
                  <a:gd name="T59" fmla="*/ 2 h 17"/>
                  <a:gd name="T60" fmla="*/ 0 w 9"/>
                  <a:gd name="T61" fmla="*/ 1 h 17"/>
                  <a:gd name="T62" fmla="*/ 0 w 9"/>
                  <a:gd name="T63" fmla="*/ 0 h 1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9" h="17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5"/>
                    </a:lnTo>
                    <a:lnTo>
                      <a:pt x="9" y="17"/>
                    </a:lnTo>
                    <a:lnTo>
                      <a:pt x="8" y="17"/>
                    </a:lnTo>
                    <a:lnTo>
                      <a:pt x="7" y="16"/>
                    </a:lnTo>
                    <a:lnTo>
                      <a:pt x="6" y="15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0" name="Freeform 1501">
                <a:extLst>
                  <a:ext uri="{FF2B5EF4-FFF2-40B4-BE49-F238E27FC236}">
                    <a16:creationId xmlns:a16="http://schemas.microsoft.com/office/drawing/2014/main" id="{7F221627-E33E-4E7E-A76C-C49B45013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3666"/>
                <a:ext cx="11" cy="25"/>
              </a:xfrm>
              <a:custGeom>
                <a:avLst/>
                <a:gdLst>
                  <a:gd name="T0" fmla="*/ 1 w 11"/>
                  <a:gd name="T1" fmla="*/ 0 h 25"/>
                  <a:gd name="T2" fmla="*/ 1 w 11"/>
                  <a:gd name="T3" fmla="*/ 2 h 25"/>
                  <a:gd name="T4" fmla="*/ 0 w 11"/>
                  <a:gd name="T5" fmla="*/ 4 h 25"/>
                  <a:gd name="T6" fmla="*/ 0 w 11"/>
                  <a:gd name="T7" fmla="*/ 5 h 25"/>
                  <a:gd name="T8" fmla="*/ 0 w 11"/>
                  <a:gd name="T9" fmla="*/ 6 h 25"/>
                  <a:gd name="T10" fmla="*/ 1 w 11"/>
                  <a:gd name="T11" fmla="*/ 7 h 25"/>
                  <a:gd name="T12" fmla="*/ 2 w 11"/>
                  <a:gd name="T13" fmla="*/ 10 h 25"/>
                  <a:gd name="T14" fmla="*/ 3 w 11"/>
                  <a:gd name="T15" fmla="*/ 12 h 25"/>
                  <a:gd name="T16" fmla="*/ 4 w 11"/>
                  <a:gd name="T17" fmla="*/ 15 h 25"/>
                  <a:gd name="T18" fmla="*/ 5 w 11"/>
                  <a:gd name="T19" fmla="*/ 18 h 25"/>
                  <a:gd name="T20" fmla="*/ 6 w 11"/>
                  <a:gd name="T21" fmla="*/ 20 h 25"/>
                  <a:gd name="T22" fmla="*/ 7 w 11"/>
                  <a:gd name="T23" fmla="*/ 21 h 25"/>
                  <a:gd name="T24" fmla="*/ 9 w 11"/>
                  <a:gd name="T25" fmla="*/ 22 h 25"/>
                  <a:gd name="T26" fmla="*/ 10 w 11"/>
                  <a:gd name="T27" fmla="*/ 25 h 25"/>
                  <a:gd name="T28" fmla="*/ 10 w 11"/>
                  <a:gd name="T29" fmla="*/ 23 h 25"/>
                  <a:gd name="T30" fmla="*/ 11 w 11"/>
                  <a:gd name="T31" fmla="*/ 21 h 25"/>
                  <a:gd name="T32" fmla="*/ 10 w 11"/>
                  <a:gd name="T33" fmla="*/ 20 h 25"/>
                  <a:gd name="T34" fmla="*/ 10 w 11"/>
                  <a:gd name="T35" fmla="*/ 17 h 25"/>
                  <a:gd name="T36" fmla="*/ 9 w 11"/>
                  <a:gd name="T37" fmla="*/ 15 h 25"/>
                  <a:gd name="T38" fmla="*/ 7 w 11"/>
                  <a:gd name="T39" fmla="*/ 13 h 25"/>
                  <a:gd name="T40" fmla="*/ 5 w 11"/>
                  <a:gd name="T41" fmla="*/ 10 h 25"/>
                  <a:gd name="T42" fmla="*/ 4 w 11"/>
                  <a:gd name="T43" fmla="*/ 9 h 25"/>
                  <a:gd name="T44" fmla="*/ 3 w 11"/>
                  <a:gd name="T45" fmla="*/ 7 h 25"/>
                  <a:gd name="T46" fmla="*/ 2 w 11"/>
                  <a:gd name="T47" fmla="*/ 5 h 25"/>
                  <a:gd name="T48" fmla="*/ 2 w 11"/>
                  <a:gd name="T49" fmla="*/ 3 h 25"/>
                  <a:gd name="T50" fmla="*/ 1 w 11"/>
                  <a:gd name="T51" fmla="*/ 2 h 25"/>
                  <a:gd name="T52" fmla="*/ 1 w 11"/>
                  <a:gd name="T53" fmla="*/ 0 h 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" h="25">
                    <a:moveTo>
                      <a:pt x="1" y="0"/>
                    </a:move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2" y="10"/>
                    </a:lnTo>
                    <a:lnTo>
                      <a:pt x="3" y="12"/>
                    </a:lnTo>
                    <a:lnTo>
                      <a:pt x="4" y="15"/>
                    </a:lnTo>
                    <a:lnTo>
                      <a:pt x="5" y="18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10" y="25"/>
                    </a:lnTo>
                    <a:lnTo>
                      <a:pt x="10" y="23"/>
                    </a:lnTo>
                    <a:lnTo>
                      <a:pt x="11" y="21"/>
                    </a:lnTo>
                    <a:lnTo>
                      <a:pt x="10" y="20"/>
                    </a:lnTo>
                    <a:lnTo>
                      <a:pt x="10" y="17"/>
                    </a:lnTo>
                    <a:lnTo>
                      <a:pt x="9" y="15"/>
                    </a:lnTo>
                    <a:lnTo>
                      <a:pt x="7" y="13"/>
                    </a:lnTo>
                    <a:lnTo>
                      <a:pt x="5" y="10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1" name="Freeform 1502">
                <a:extLst>
                  <a:ext uri="{FF2B5EF4-FFF2-40B4-BE49-F238E27FC236}">
                    <a16:creationId xmlns:a16="http://schemas.microsoft.com/office/drawing/2014/main" id="{D8C7E2BA-2988-4451-9862-D3FD4E845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" y="3680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1 w 11"/>
                  <a:gd name="T3" fmla="*/ 2 h 27"/>
                  <a:gd name="T4" fmla="*/ 3 w 11"/>
                  <a:gd name="T5" fmla="*/ 5 h 27"/>
                  <a:gd name="T6" fmla="*/ 3 w 11"/>
                  <a:gd name="T7" fmla="*/ 6 h 27"/>
                  <a:gd name="T8" fmla="*/ 4 w 11"/>
                  <a:gd name="T9" fmla="*/ 8 h 27"/>
                  <a:gd name="T10" fmla="*/ 6 w 11"/>
                  <a:gd name="T11" fmla="*/ 11 h 27"/>
                  <a:gd name="T12" fmla="*/ 7 w 11"/>
                  <a:gd name="T13" fmla="*/ 13 h 27"/>
                  <a:gd name="T14" fmla="*/ 8 w 11"/>
                  <a:gd name="T15" fmla="*/ 15 h 27"/>
                  <a:gd name="T16" fmla="*/ 9 w 11"/>
                  <a:gd name="T17" fmla="*/ 17 h 27"/>
                  <a:gd name="T18" fmla="*/ 9 w 11"/>
                  <a:gd name="T19" fmla="*/ 18 h 27"/>
                  <a:gd name="T20" fmla="*/ 10 w 11"/>
                  <a:gd name="T21" fmla="*/ 18 h 27"/>
                  <a:gd name="T22" fmla="*/ 10 w 11"/>
                  <a:gd name="T23" fmla="*/ 19 h 27"/>
                  <a:gd name="T24" fmla="*/ 11 w 11"/>
                  <a:gd name="T25" fmla="*/ 19 h 27"/>
                  <a:gd name="T26" fmla="*/ 11 w 11"/>
                  <a:gd name="T27" fmla="*/ 22 h 27"/>
                  <a:gd name="T28" fmla="*/ 11 w 11"/>
                  <a:gd name="T29" fmla="*/ 24 h 27"/>
                  <a:gd name="T30" fmla="*/ 11 w 11"/>
                  <a:gd name="T31" fmla="*/ 27 h 27"/>
                  <a:gd name="T32" fmla="*/ 11 w 11"/>
                  <a:gd name="T33" fmla="*/ 27 h 27"/>
                  <a:gd name="T34" fmla="*/ 10 w 11"/>
                  <a:gd name="T35" fmla="*/ 26 h 27"/>
                  <a:gd name="T36" fmla="*/ 9 w 11"/>
                  <a:gd name="T37" fmla="*/ 24 h 27"/>
                  <a:gd name="T38" fmla="*/ 8 w 11"/>
                  <a:gd name="T39" fmla="*/ 22 h 27"/>
                  <a:gd name="T40" fmla="*/ 8 w 11"/>
                  <a:gd name="T41" fmla="*/ 20 h 27"/>
                  <a:gd name="T42" fmla="*/ 7 w 11"/>
                  <a:gd name="T43" fmla="*/ 19 h 27"/>
                  <a:gd name="T44" fmla="*/ 6 w 11"/>
                  <a:gd name="T45" fmla="*/ 18 h 27"/>
                  <a:gd name="T46" fmla="*/ 5 w 11"/>
                  <a:gd name="T47" fmla="*/ 16 h 27"/>
                  <a:gd name="T48" fmla="*/ 4 w 11"/>
                  <a:gd name="T49" fmla="*/ 15 h 27"/>
                  <a:gd name="T50" fmla="*/ 3 w 11"/>
                  <a:gd name="T51" fmla="*/ 13 h 27"/>
                  <a:gd name="T52" fmla="*/ 2 w 11"/>
                  <a:gd name="T53" fmla="*/ 11 h 27"/>
                  <a:gd name="T54" fmla="*/ 1 w 11"/>
                  <a:gd name="T55" fmla="*/ 9 h 27"/>
                  <a:gd name="T56" fmla="*/ 1 w 11"/>
                  <a:gd name="T57" fmla="*/ 7 h 27"/>
                  <a:gd name="T58" fmla="*/ 0 w 11"/>
                  <a:gd name="T59" fmla="*/ 6 h 27"/>
                  <a:gd name="T60" fmla="*/ 0 w 11"/>
                  <a:gd name="T61" fmla="*/ 5 h 27"/>
                  <a:gd name="T62" fmla="*/ 0 w 11"/>
                  <a:gd name="T63" fmla="*/ 3 h 27"/>
                  <a:gd name="T64" fmla="*/ 0 w 11"/>
                  <a:gd name="T65" fmla="*/ 0 h 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1" y="2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4" y="8"/>
                    </a:lnTo>
                    <a:lnTo>
                      <a:pt x="6" y="11"/>
                    </a:lnTo>
                    <a:lnTo>
                      <a:pt x="7" y="13"/>
                    </a:lnTo>
                    <a:lnTo>
                      <a:pt x="8" y="15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0" y="19"/>
                    </a:lnTo>
                    <a:lnTo>
                      <a:pt x="11" y="19"/>
                    </a:lnTo>
                    <a:lnTo>
                      <a:pt x="11" y="22"/>
                    </a:lnTo>
                    <a:lnTo>
                      <a:pt x="11" y="24"/>
                    </a:lnTo>
                    <a:lnTo>
                      <a:pt x="11" y="27"/>
                    </a:lnTo>
                    <a:lnTo>
                      <a:pt x="10" y="26"/>
                    </a:lnTo>
                    <a:lnTo>
                      <a:pt x="9" y="24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5" y="16"/>
                    </a:lnTo>
                    <a:lnTo>
                      <a:pt x="4" y="15"/>
                    </a:lnTo>
                    <a:lnTo>
                      <a:pt x="3" y="13"/>
                    </a:lnTo>
                    <a:lnTo>
                      <a:pt x="2" y="11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2" name="Freeform 1503">
                <a:extLst>
                  <a:ext uri="{FF2B5EF4-FFF2-40B4-BE49-F238E27FC236}">
                    <a16:creationId xmlns:a16="http://schemas.microsoft.com/office/drawing/2014/main" id="{BAC126FC-ED38-4FAA-8FBC-957997820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0" y="3693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2 w 11"/>
                  <a:gd name="T3" fmla="*/ 3 h 21"/>
                  <a:gd name="T4" fmla="*/ 3 w 11"/>
                  <a:gd name="T5" fmla="*/ 5 h 21"/>
                  <a:gd name="T6" fmla="*/ 4 w 11"/>
                  <a:gd name="T7" fmla="*/ 8 h 21"/>
                  <a:gd name="T8" fmla="*/ 5 w 11"/>
                  <a:gd name="T9" fmla="*/ 10 h 21"/>
                  <a:gd name="T10" fmla="*/ 6 w 11"/>
                  <a:gd name="T11" fmla="*/ 11 h 21"/>
                  <a:gd name="T12" fmla="*/ 7 w 11"/>
                  <a:gd name="T13" fmla="*/ 13 h 21"/>
                  <a:gd name="T14" fmla="*/ 8 w 11"/>
                  <a:gd name="T15" fmla="*/ 14 h 21"/>
                  <a:gd name="T16" fmla="*/ 9 w 11"/>
                  <a:gd name="T17" fmla="*/ 16 h 21"/>
                  <a:gd name="T18" fmla="*/ 10 w 11"/>
                  <a:gd name="T19" fmla="*/ 18 h 21"/>
                  <a:gd name="T20" fmla="*/ 10 w 11"/>
                  <a:gd name="T21" fmla="*/ 20 h 21"/>
                  <a:gd name="T22" fmla="*/ 11 w 11"/>
                  <a:gd name="T23" fmla="*/ 21 h 21"/>
                  <a:gd name="T24" fmla="*/ 7 w 11"/>
                  <a:gd name="T25" fmla="*/ 21 h 21"/>
                  <a:gd name="T26" fmla="*/ 6 w 11"/>
                  <a:gd name="T27" fmla="*/ 19 h 21"/>
                  <a:gd name="T28" fmla="*/ 6 w 11"/>
                  <a:gd name="T29" fmla="*/ 17 h 21"/>
                  <a:gd name="T30" fmla="*/ 5 w 11"/>
                  <a:gd name="T31" fmla="*/ 16 h 21"/>
                  <a:gd name="T32" fmla="*/ 4 w 11"/>
                  <a:gd name="T33" fmla="*/ 14 h 21"/>
                  <a:gd name="T34" fmla="*/ 4 w 11"/>
                  <a:gd name="T35" fmla="*/ 13 h 21"/>
                  <a:gd name="T36" fmla="*/ 3 w 11"/>
                  <a:gd name="T37" fmla="*/ 12 h 21"/>
                  <a:gd name="T38" fmla="*/ 2 w 11"/>
                  <a:gd name="T39" fmla="*/ 10 h 21"/>
                  <a:gd name="T40" fmla="*/ 1 w 11"/>
                  <a:gd name="T41" fmla="*/ 8 h 21"/>
                  <a:gd name="T42" fmla="*/ 0 w 11"/>
                  <a:gd name="T43" fmla="*/ 7 h 21"/>
                  <a:gd name="T44" fmla="*/ 0 w 11"/>
                  <a:gd name="T45" fmla="*/ 4 h 21"/>
                  <a:gd name="T46" fmla="*/ 0 w 11"/>
                  <a:gd name="T47" fmla="*/ 2 h 21"/>
                  <a:gd name="T48" fmla="*/ 0 w 11"/>
                  <a:gd name="T49" fmla="*/ 0 h 2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2" y="3"/>
                    </a:lnTo>
                    <a:lnTo>
                      <a:pt x="3" y="5"/>
                    </a:lnTo>
                    <a:lnTo>
                      <a:pt x="4" y="8"/>
                    </a:lnTo>
                    <a:lnTo>
                      <a:pt x="5" y="10"/>
                    </a:lnTo>
                    <a:lnTo>
                      <a:pt x="6" y="11"/>
                    </a:lnTo>
                    <a:lnTo>
                      <a:pt x="7" y="13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0" y="20"/>
                    </a:lnTo>
                    <a:lnTo>
                      <a:pt x="11" y="21"/>
                    </a:lnTo>
                    <a:lnTo>
                      <a:pt x="7" y="21"/>
                    </a:lnTo>
                    <a:lnTo>
                      <a:pt x="6" y="19"/>
                    </a:lnTo>
                    <a:lnTo>
                      <a:pt x="6" y="17"/>
                    </a:lnTo>
                    <a:lnTo>
                      <a:pt x="5" y="16"/>
                    </a:lnTo>
                    <a:lnTo>
                      <a:pt x="4" y="14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2" y="10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3" name="Freeform 1504">
                <a:extLst>
                  <a:ext uri="{FF2B5EF4-FFF2-40B4-BE49-F238E27FC236}">
                    <a16:creationId xmlns:a16="http://schemas.microsoft.com/office/drawing/2014/main" id="{B534FFD1-79C2-4A13-B00D-D5E55B6433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3620"/>
                <a:ext cx="14" cy="34"/>
              </a:xfrm>
              <a:custGeom>
                <a:avLst/>
                <a:gdLst>
                  <a:gd name="T0" fmla="*/ 13 w 14"/>
                  <a:gd name="T1" fmla="*/ 0 h 34"/>
                  <a:gd name="T2" fmla="*/ 13 w 14"/>
                  <a:gd name="T3" fmla="*/ 1 h 34"/>
                  <a:gd name="T4" fmla="*/ 14 w 14"/>
                  <a:gd name="T5" fmla="*/ 1 h 34"/>
                  <a:gd name="T6" fmla="*/ 13 w 14"/>
                  <a:gd name="T7" fmla="*/ 2 h 34"/>
                  <a:gd name="T8" fmla="*/ 13 w 14"/>
                  <a:gd name="T9" fmla="*/ 3 h 34"/>
                  <a:gd name="T10" fmla="*/ 12 w 14"/>
                  <a:gd name="T11" fmla="*/ 4 h 34"/>
                  <a:gd name="T12" fmla="*/ 12 w 14"/>
                  <a:gd name="T13" fmla="*/ 5 h 34"/>
                  <a:gd name="T14" fmla="*/ 11 w 14"/>
                  <a:gd name="T15" fmla="*/ 7 h 34"/>
                  <a:gd name="T16" fmla="*/ 11 w 14"/>
                  <a:gd name="T17" fmla="*/ 9 h 34"/>
                  <a:gd name="T18" fmla="*/ 10 w 14"/>
                  <a:gd name="T19" fmla="*/ 11 h 34"/>
                  <a:gd name="T20" fmla="*/ 9 w 14"/>
                  <a:gd name="T21" fmla="*/ 12 h 34"/>
                  <a:gd name="T22" fmla="*/ 9 w 14"/>
                  <a:gd name="T23" fmla="*/ 13 h 34"/>
                  <a:gd name="T24" fmla="*/ 9 w 14"/>
                  <a:gd name="T25" fmla="*/ 14 h 34"/>
                  <a:gd name="T26" fmla="*/ 9 w 14"/>
                  <a:gd name="T27" fmla="*/ 15 h 34"/>
                  <a:gd name="T28" fmla="*/ 8 w 14"/>
                  <a:gd name="T29" fmla="*/ 15 h 34"/>
                  <a:gd name="T30" fmla="*/ 8 w 14"/>
                  <a:gd name="T31" fmla="*/ 16 h 34"/>
                  <a:gd name="T32" fmla="*/ 7 w 14"/>
                  <a:gd name="T33" fmla="*/ 17 h 34"/>
                  <a:gd name="T34" fmla="*/ 7 w 14"/>
                  <a:gd name="T35" fmla="*/ 19 h 34"/>
                  <a:gd name="T36" fmla="*/ 7 w 14"/>
                  <a:gd name="T37" fmla="*/ 20 h 34"/>
                  <a:gd name="T38" fmla="*/ 7 w 14"/>
                  <a:gd name="T39" fmla="*/ 21 h 34"/>
                  <a:gd name="T40" fmla="*/ 7 w 14"/>
                  <a:gd name="T41" fmla="*/ 22 h 34"/>
                  <a:gd name="T42" fmla="*/ 6 w 14"/>
                  <a:gd name="T43" fmla="*/ 22 h 34"/>
                  <a:gd name="T44" fmla="*/ 6 w 14"/>
                  <a:gd name="T45" fmla="*/ 23 h 34"/>
                  <a:gd name="T46" fmla="*/ 5 w 14"/>
                  <a:gd name="T47" fmla="*/ 23 h 34"/>
                  <a:gd name="T48" fmla="*/ 5 w 14"/>
                  <a:gd name="T49" fmla="*/ 25 h 34"/>
                  <a:gd name="T50" fmla="*/ 5 w 14"/>
                  <a:gd name="T51" fmla="*/ 26 h 34"/>
                  <a:gd name="T52" fmla="*/ 4 w 14"/>
                  <a:gd name="T53" fmla="*/ 26 h 34"/>
                  <a:gd name="T54" fmla="*/ 4 w 14"/>
                  <a:gd name="T55" fmla="*/ 26 h 34"/>
                  <a:gd name="T56" fmla="*/ 2 w 14"/>
                  <a:gd name="T57" fmla="*/ 28 h 34"/>
                  <a:gd name="T58" fmla="*/ 2 w 14"/>
                  <a:gd name="T59" fmla="*/ 29 h 34"/>
                  <a:gd name="T60" fmla="*/ 2 w 14"/>
                  <a:gd name="T61" fmla="*/ 30 h 34"/>
                  <a:gd name="T62" fmla="*/ 2 w 14"/>
                  <a:gd name="T63" fmla="*/ 31 h 34"/>
                  <a:gd name="T64" fmla="*/ 2 w 14"/>
                  <a:gd name="T65" fmla="*/ 31 h 34"/>
                  <a:gd name="T66" fmla="*/ 2 w 14"/>
                  <a:gd name="T67" fmla="*/ 32 h 34"/>
                  <a:gd name="T68" fmla="*/ 1 w 14"/>
                  <a:gd name="T69" fmla="*/ 32 h 34"/>
                  <a:gd name="T70" fmla="*/ 1 w 14"/>
                  <a:gd name="T71" fmla="*/ 34 h 34"/>
                  <a:gd name="T72" fmla="*/ 0 w 14"/>
                  <a:gd name="T73" fmla="*/ 32 h 34"/>
                  <a:gd name="T74" fmla="*/ 0 w 14"/>
                  <a:gd name="T75" fmla="*/ 29 h 34"/>
                  <a:gd name="T76" fmla="*/ 3 w 14"/>
                  <a:gd name="T77" fmla="*/ 25 h 34"/>
                  <a:gd name="T78" fmla="*/ 9 w 14"/>
                  <a:gd name="T79" fmla="*/ 11 h 34"/>
                  <a:gd name="T80" fmla="*/ 10 w 14"/>
                  <a:gd name="T81" fmla="*/ 9 h 34"/>
                  <a:gd name="T82" fmla="*/ 11 w 14"/>
                  <a:gd name="T83" fmla="*/ 4 h 34"/>
                  <a:gd name="T84" fmla="*/ 12 w 14"/>
                  <a:gd name="T85" fmla="*/ 2 h 34"/>
                  <a:gd name="T86" fmla="*/ 13 w 14"/>
                  <a:gd name="T87" fmla="*/ 2 h 34"/>
                  <a:gd name="T88" fmla="*/ 13 w 14"/>
                  <a:gd name="T89" fmla="*/ 0 h 3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4" h="34">
                    <a:moveTo>
                      <a:pt x="13" y="0"/>
                    </a:moveTo>
                    <a:lnTo>
                      <a:pt x="13" y="1"/>
                    </a:lnTo>
                    <a:lnTo>
                      <a:pt x="14" y="1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lnTo>
                      <a:pt x="12" y="5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0" y="11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8" y="15"/>
                    </a:lnTo>
                    <a:lnTo>
                      <a:pt x="8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6" y="22"/>
                    </a:lnTo>
                    <a:lnTo>
                      <a:pt x="6" y="23"/>
                    </a:lnTo>
                    <a:lnTo>
                      <a:pt x="5" y="23"/>
                    </a:lnTo>
                    <a:lnTo>
                      <a:pt x="5" y="25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2" y="28"/>
                    </a:lnTo>
                    <a:lnTo>
                      <a:pt x="2" y="29"/>
                    </a:lnTo>
                    <a:lnTo>
                      <a:pt x="2" y="30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1" y="32"/>
                    </a:lnTo>
                    <a:lnTo>
                      <a:pt x="1" y="34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3" y="25"/>
                    </a:lnTo>
                    <a:lnTo>
                      <a:pt x="9" y="11"/>
                    </a:lnTo>
                    <a:lnTo>
                      <a:pt x="10" y="9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3" y="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4" name="Freeform 1505">
                <a:extLst>
                  <a:ext uri="{FF2B5EF4-FFF2-40B4-BE49-F238E27FC236}">
                    <a16:creationId xmlns:a16="http://schemas.microsoft.com/office/drawing/2014/main" id="{0098BFD9-1567-4B4F-83AC-1AA24E6394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1" y="3617"/>
                <a:ext cx="23" cy="36"/>
              </a:xfrm>
              <a:custGeom>
                <a:avLst/>
                <a:gdLst>
                  <a:gd name="T0" fmla="*/ 18 w 23"/>
                  <a:gd name="T1" fmla="*/ 0 h 36"/>
                  <a:gd name="T2" fmla="*/ 19 w 23"/>
                  <a:gd name="T3" fmla="*/ 1 h 36"/>
                  <a:gd name="T4" fmla="*/ 20 w 23"/>
                  <a:gd name="T5" fmla="*/ 2 h 36"/>
                  <a:gd name="T6" fmla="*/ 20 w 23"/>
                  <a:gd name="T7" fmla="*/ 2 h 36"/>
                  <a:gd name="T8" fmla="*/ 22 w 23"/>
                  <a:gd name="T9" fmla="*/ 3 h 36"/>
                  <a:gd name="T10" fmla="*/ 22 w 23"/>
                  <a:gd name="T11" fmla="*/ 3 h 36"/>
                  <a:gd name="T12" fmla="*/ 23 w 23"/>
                  <a:gd name="T13" fmla="*/ 3 h 36"/>
                  <a:gd name="T14" fmla="*/ 22 w 23"/>
                  <a:gd name="T15" fmla="*/ 5 h 36"/>
                  <a:gd name="T16" fmla="*/ 17 w 23"/>
                  <a:gd name="T17" fmla="*/ 19 h 36"/>
                  <a:gd name="T18" fmla="*/ 14 w 23"/>
                  <a:gd name="T19" fmla="*/ 24 h 36"/>
                  <a:gd name="T20" fmla="*/ 13 w 23"/>
                  <a:gd name="T21" fmla="*/ 28 h 36"/>
                  <a:gd name="T22" fmla="*/ 12 w 23"/>
                  <a:gd name="T23" fmla="*/ 31 h 36"/>
                  <a:gd name="T24" fmla="*/ 12 w 23"/>
                  <a:gd name="T25" fmla="*/ 31 h 36"/>
                  <a:gd name="T26" fmla="*/ 12 w 23"/>
                  <a:gd name="T27" fmla="*/ 33 h 36"/>
                  <a:gd name="T28" fmla="*/ 11 w 23"/>
                  <a:gd name="T29" fmla="*/ 34 h 36"/>
                  <a:gd name="T30" fmla="*/ 11 w 23"/>
                  <a:gd name="T31" fmla="*/ 35 h 36"/>
                  <a:gd name="T32" fmla="*/ 11 w 23"/>
                  <a:gd name="T33" fmla="*/ 36 h 36"/>
                  <a:gd name="T34" fmla="*/ 7 w 23"/>
                  <a:gd name="T35" fmla="*/ 33 h 36"/>
                  <a:gd name="T36" fmla="*/ 4 w 23"/>
                  <a:gd name="T37" fmla="*/ 30 h 36"/>
                  <a:gd name="T38" fmla="*/ 3 w 23"/>
                  <a:gd name="T39" fmla="*/ 28 h 36"/>
                  <a:gd name="T40" fmla="*/ 1 w 23"/>
                  <a:gd name="T41" fmla="*/ 26 h 36"/>
                  <a:gd name="T42" fmla="*/ 0 w 23"/>
                  <a:gd name="T43" fmla="*/ 23 h 36"/>
                  <a:gd name="T44" fmla="*/ 2 w 23"/>
                  <a:gd name="T45" fmla="*/ 23 h 36"/>
                  <a:gd name="T46" fmla="*/ 4 w 23"/>
                  <a:gd name="T47" fmla="*/ 22 h 36"/>
                  <a:gd name="T48" fmla="*/ 5 w 23"/>
                  <a:gd name="T49" fmla="*/ 19 h 36"/>
                  <a:gd name="T50" fmla="*/ 6 w 23"/>
                  <a:gd name="T51" fmla="*/ 18 h 36"/>
                  <a:gd name="T52" fmla="*/ 7 w 23"/>
                  <a:gd name="T53" fmla="*/ 16 h 36"/>
                  <a:gd name="T54" fmla="*/ 9 w 23"/>
                  <a:gd name="T55" fmla="*/ 14 h 36"/>
                  <a:gd name="T56" fmla="*/ 10 w 23"/>
                  <a:gd name="T57" fmla="*/ 13 h 36"/>
                  <a:gd name="T58" fmla="*/ 11 w 23"/>
                  <a:gd name="T59" fmla="*/ 10 h 36"/>
                  <a:gd name="T60" fmla="*/ 12 w 23"/>
                  <a:gd name="T61" fmla="*/ 8 h 36"/>
                  <a:gd name="T62" fmla="*/ 14 w 23"/>
                  <a:gd name="T63" fmla="*/ 7 h 36"/>
                  <a:gd name="T64" fmla="*/ 15 w 23"/>
                  <a:gd name="T65" fmla="*/ 6 h 36"/>
                  <a:gd name="T66" fmla="*/ 15 w 23"/>
                  <a:gd name="T67" fmla="*/ 3 h 36"/>
                  <a:gd name="T68" fmla="*/ 17 w 23"/>
                  <a:gd name="T69" fmla="*/ 2 h 36"/>
                  <a:gd name="T70" fmla="*/ 18 w 23"/>
                  <a:gd name="T71" fmla="*/ 0 h 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3" h="36">
                    <a:moveTo>
                      <a:pt x="18" y="0"/>
                    </a:moveTo>
                    <a:lnTo>
                      <a:pt x="19" y="1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2" y="5"/>
                    </a:lnTo>
                    <a:lnTo>
                      <a:pt x="17" y="19"/>
                    </a:lnTo>
                    <a:lnTo>
                      <a:pt x="14" y="24"/>
                    </a:lnTo>
                    <a:lnTo>
                      <a:pt x="13" y="28"/>
                    </a:lnTo>
                    <a:lnTo>
                      <a:pt x="12" y="31"/>
                    </a:lnTo>
                    <a:lnTo>
                      <a:pt x="12" y="33"/>
                    </a:lnTo>
                    <a:lnTo>
                      <a:pt x="11" y="34"/>
                    </a:lnTo>
                    <a:lnTo>
                      <a:pt x="11" y="35"/>
                    </a:lnTo>
                    <a:lnTo>
                      <a:pt x="11" y="36"/>
                    </a:lnTo>
                    <a:lnTo>
                      <a:pt x="7" y="33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1" y="26"/>
                    </a:lnTo>
                    <a:lnTo>
                      <a:pt x="0" y="23"/>
                    </a:lnTo>
                    <a:lnTo>
                      <a:pt x="2" y="23"/>
                    </a:lnTo>
                    <a:lnTo>
                      <a:pt x="4" y="22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7" y="16"/>
                    </a:lnTo>
                    <a:lnTo>
                      <a:pt x="9" y="14"/>
                    </a:lnTo>
                    <a:lnTo>
                      <a:pt x="10" y="13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4" y="7"/>
                    </a:lnTo>
                    <a:lnTo>
                      <a:pt x="15" y="6"/>
                    </a:lnTo>
                    <a:lnTo>
                      <a:pt x="15" y="3"/>
                    </a:lnTo>
                    <a:lnTo>
                      <a:pt x="17" y="2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5" name="Freeform 1506">
                <a:extLst>
                  <a:ext uri="{FF2B5EF4-FFF2-40B4-BE49-F238E27FC236}">
                    <a16:creationId xmlns:a16="http://schemas.microsoft.com/office/drawing/2014/main" id="{D0D88712-2F3E-4598-816C-F88993DD7D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0" y="3620"/>
                <a:ext cx="14" cy="33"/>
              </a:xfrm>
              <a:custGeom>
                <a:avLst/>
                <a:gdLst>
                  <a:gd name="T0" fmla="*/ 13 w 14"/>
                  <a:gd name="T1" fmla="*/ 0 h 33"/>
                  <a:gd name="T2" fmla="*/ 14 w 14"/>
                  <a:gd name="T3" fmla="*/ 0 h 33"/>
                  <a:gd name="T4" fmla="*/ 14 w 14"/>
                  <a:gd name="T5" fmla="*/ 1 h 33"/>
                  <a:gd name="T6" fmla="*/ 14 w 14"/>
                  <a:gd name="T7" fmla="*/ 1 h 33"/>
                  <a:gd name="T8" fmla="*/ 14 w 14"/>
                  <a:gd name="T9" fmla="*/ 2 h 33"/>
                  <a:gd name="T10" fmla="*/ 14 w 14"/>
                  <a:gd name="T11" fmla="*/ 2 h 33"/>
                  <a:gd name="T12" fmla="*/ 13 w 14"/>
                  <a:gd name="T13" fmla="*/ 3 h 33"/>
                  <a:gd name="T14" fmla="*/ 13 w 14"/>
                  <a:gd name="T15" fmla="*/ 4 h 33"/>
                  <a:gd name="T16" fmla="*/ 12 w 14"/>
                  <a:gd name="T17" fmla="*/ 5 h 33"/>
                  <a:gd name="T18" fmla="*/ 12 w 14"/>
                  <a:gd name="T19" fmla="*/ 6 h 33"/>
                  <a:gd name="T20" fmla="*/ 12 w 14"/>
                  <a:gd name="T21" fmla="*/ 7 h 33"/>
                  <a:gd name="T22" fmla="*/ 11 w 14"/>
                  <a:gd name="T23" fmla="*/ 8 h 33"/>
                  <a:gd name="T24" fmla="*/ 11 w 14"/>
                  <a:gd name="T25" fmla="*/ 10 h 33"/>
                  <a:gd name="T26" fmla="*/ 10 w 14"/>
                  <a:gd name="T27" fmla="*/ 12 h 33"/>
                  <a:gd name="T28" fmla="*/ 8 w 14"/>
                  <a:gd name="T29" fmla="*/ 15 h 33"/>
                  <a:gd name="T30" fmla="*/ 8 w 14"/>
                  <a:gd name="T31" fmla="*/ 17 h 33"/>
                  <a:gd name="T32" fmla="*/ 7 w 14"/>
                  <a:gd name="T33" fmla="*/ 18 h 33"/>
                  <a:gd name="T34" fmla="*/ 6 w 14"/>
                  <a:gd name="T35" fmla="*/ 19 h 33"/>
                  <a:gd name="T36" fmla="*/ 6 w 14"/>
                  <a:gd name="T37" fmla="*/ 21 h 33"/>
                  <a:gd name="T38" fmla="*/ 5 w 14"/>
                  <a:gd name="T39" fmla="*/ 22 h 33"/>
                  <a:gd name="T40" fmla="*/ 5 w 14"/>
                  <a:gd name="T41" fmla="*/ 24 h 33"/>
                  <a:gd name="T42" fmla="*/ 4 w 14"/>
                  <a:gd name="T43" fmla="*/ 26 h 33"/>
                  <a:gd name="T44" fmla="*/ 3 w 14"/>
                  <a:gd name="T45" fmla="*/ 28 h 33"/>
                  <a:gd name="T46" fmla="*/ 3 w 14"/>
                  <a:gd name="T47" fmla="*/ 30 h 33"/>
                  <a:gd name="T48" fmla="*/ 3 w 14"/>
                  <a:gd name="T49" fmla="*/ 31 h 33"/>
                  <a:gd name="T50" fmla="*/ 2 w 14"/>
                  <a:gd name="T51" fmla="*/ 32 h 33"/>
                  <a:gd name="T52" fmla="*/ 2 w 14"/>
                  <a:gd name="T53" fmla="*/ 33 h 33"/>
                  <a:gd name="T54" fmla="*/ 1 w 14"/>
                  <a:gd name="T55" fmla="*/ 33 h 33"/>
                  <a:gd name="T56" fmla="*/ 0 w 14"/>
                  <a:gd name="T57" fmla="*/ 32 h 33"/>
                  <a:gd name="T58" fmla="*/ 1 w 14"/>
                  <a:gd name="T59" fmla="*/ 30 h 33"/>
                  <a:gd name="T60" fmla="*/ 1 w 14"/>
                  <a:gd name="T61" fmla="*/ 28 h 33"/>
                  <a:gd name="T62" fmla="*/ 1 w 14"/>
                  <a:gd name="T63" fmla="*/ 26 h 33"/>
                  <a:gd name="T64" fmla="*/ 2 w 14"/>
                  <a:gd name="T65" fmla="*/ 24 h 33"/>
                  <a:gd name="T66" fmla="*/ 2 w 14"/>
                  <a:gd name="T67" fmla="*/ 23 h 33"/>
                  <a:gd name="T68" fmla="*/ 3 w 14"/>
                  <a:gd name="T69" fmla="*/ 22 h 33"/>
                  <a:gd name="T70" fmla="*/ 4 w 14"/>
                  <a:gd name="T71" fmla="*/ 20 h 33"/>
                  <a:gd name="T72" fmla="*/ 5 w 14"/>
                  <a:gd name="T73" fmla="*/ 19 h 33"/>
                  <a:gd name="T74" fmla="*/ 6 w 14"/>
                  <a:gd name="T75" fmla="*/ 18 h 33"/>
                  <a:gd name="T76" fmla="*/ 6 w 14"/>
                  <a:gd name="T77" fmla="*/ 17 h 33"/>
                  <a:gd name="T78" fmla="*/ 7 w 14"/>
                  <a:gd name="T79" fmla="*/ 16 h 33"/>
                  <a:gd name="T80" fmla="*/ 8 w 14"/>
                  <a:gd name="T81" fmla="*/ 15 h 33"/>
                  <a:gd name="T82" fmla="*/ 8 w 14"/>
                  <a:gd name="T83" fmla="*/ 14 h 33"/>
                  <a:gd name="T84" fmla="*/ 9 w 14"/>
                  <a:gd name="T85" fmla="*/ 12 h 33"/>
                  <a:gd name="T86" fmla="*/ 9 w 14"/>
                  <a:gd name="T87" fmla="*/ 11 h 33"/>
                  <a:gd name="T88" fmla="*/ 9 w 14"/>
                  <a:gd name="T89" fmla="*/ 10 h 33"/>
                  <a:gd name="T90" fmla="*/ 10 w 14"/>
                  <a:gd name="T91" fmla="*/ 10 h 33"/>
                  <a:gd name="T92" fmla="*/ 10 w 14"/>
                  <a:gd name="T93" fmla="*/ 9 h 33"/>
                  <a:gd name="T94" fmla="*/ 10 w 14"/>
                  <a:gd name="T95" fmla="*/ 8 h 33"/>
                  <a:gd name="T96" fmla="*/ 11 w 14"/>
                  <a:gd name="T97" fmla="*/ 7 h 33"/>
                  <a:gd name="T98" fmla="*/ 11 w 14"/>
                  <a:gd name="T99" fmla="*/ 6 h 33"/>
                  <a:gd name="T100" fmla="*/ 11 w 14"/>
                  <a:gd name="T101" fmla="*/ 5 h 33"/>
                  <a:gd name="T102" fmla="*/ 11 w 14"/>
                  <a:gd name="T103" fmla="*/ 4 h 33"/>
                  <a:gd name="T104" fmla="*/ 12 w 14"/>
                  <a:gd name="T105" fmla="*/ 3 h 33"/>
                  <a:gd name="T106" fmla="*/ 12 w 14"/>
                  <a:gd name="T107" fmla="*/ 2 h 33"/>
                  <a:gd name="T108" fmla="*/ 12 w 14"/>
                  <a:gd name="T109" fmla="*/ 1 h 33"/>
                  <a:gd name="T110" fmla="*/ 13 w 14"/>
                  <a:gd name="T111" fmla="*/ 1 h 33"/>
                  <a:gd name="T112" fmla="*/ 13 w 14"/>
                  <a:gd name="T113" fmla="*/ 0 h 3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" h="33">
                    <a:moveTo>
                      <a:pt x="13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3" y="3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1" y="8"/>
                    </a:lnTo>
                    <a:lnTo>
                      <a:pt x="11" y="10"/>
                    </a:lnTo>
                    <a:lnTo>
                      <a:pt x="10" y="12"/>
                    </a:lnTo>
                    <a:lnTo>
                      <a:pt x="8" y="15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6" y="21"/>
                    </a:lnTo>
                    <a:lnTo>
                      <a:pt x="5" y="22"/>
                    </a:lnTo>
                    <a:lnTo>
                      <a:pt x="5" y="24"/>
                    </a:lnTo>
                    <a:lnTo>
                      <a:pt x="4" y="26"/>
                    </a:lnTo>
                    <a:lnTo>
                      <a:pt x="3" y="28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2" y="33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3" y="22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8" y="14"/>
                    </a:lnTo>
                    <a:lnTo>
                      <a:pt x="9" y="12"/>
                    </a:lnTo>
                    <a:lnTo>
                      <a:pt x="9" y="11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6" name="Freeform 1507">
                <a:extLst>
                  <a:ext uri="{FF2B5EF4-FFF2-40B4-BE49-F238E27FC236}">
                    <a16:creationId xmlns:a16="http://schemas.microsoft.com/office/drawing/2014/main" id="{F63D8FAA-708D-440C-98AB-A7D466DE5A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8" y="3632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1 w 10"/>
                  <a:gd name="T3" fmla="*/ 0 h 18"/>
                  <a:gd name="T4" fmla="*/ 2 w 10"/>
                  <a:gd name="T5" fmla="*/ 0 h 18"/>
                  <a:gd name="T6" fmla="*/ 4 w 10"/>
                  <a:gd name="T7" fmla="*/ 0 h 18"/>
                  <a:gd name="T8" fmla="*/ 5 w 10"/>
                  <a:gd name="T9" fmla="*/ 1 h 18"/>
                  <a:gd name="T10" fmla="*/ 6 w 10"/>
                  <a:gd name="T11" fmla="*/ 2 h 18"/>
                  <a:gd name="T12" fmla="*/ 6 w 10"/>
                  <a:gd name="T13" fmla="*/ 2 h 18"/>
                  <a:gd name="T14" fmla="*/ 6 w 10"/>
                  <a:gd name="T15" fmla="*/ 3 h 18"/>
                  <a:gd name="T16" fmla="*/ 7 w 10"/>
                  <a:gd name="T17" fmla="*/ 4 h 18"/>
                  <a:gd name="T18" fmla="*/ 8 w 10"/>
                  <a:gd name="T19" fmla="*/ 5 h 18"/>
                  <a:gd name="T20" fmla="*/ 8 w 10"/>
                  <a:gd name="T21" fmla="*/ 5 h 18"/>
                  <a:gd name="T22" fmla="*/ 8 w 10"/>
                  <a:gd name="T23" fmla="*/ 6 h 18"/>
                  <a:gd name="T24" fmla="*/ 9 w 10"/>
                  <a:gd name="T25" fmla="*/ 6 h 18"/>
                  <a:gd name="T26" fmla="*/ 10 w 10"/>
                  <a:gd name="T27" fmla="*/ 7 h 18"/>
                  <a:gd name="T28" fmla="*/ 10 w 10"/>
                  <a:gd name="T29" fmla="*/ 8 h 18"/>
                  <a:gd name="T30" fmla="*/ 10 w 10"/>
                  <a:gd name="T31" fmla="*/ 9 h 18"/>
                  <a:gd name="T32" fmla="*/ 10 w 10"/>
                  <a:gd name="T33" fmla="*/ 9 h 18"/>
                  <a:gd name="T34" fmla="*/ 9 w 10"/>
                  <a:gd name="T35" fmla="*/ 10 h 18"/>
                  <a:gd name="T36" fmla="*/ 8 w 10"/>
                  <a:gd name="T37" fmla="*/ 11 h 18"/>
                  <a:gd name="T38" fmla="*/ 8 w 10"/>
                  <a:gd name="T39" fmla="*/ 12 h 18"/>
                  <a:gd name="T40" fmla="*/ 8 w 10"/>
                  <a:gd name="T41" fmla="*/ 13 h 18"/>
                  <a:gd name="T42" fmla="*/ 7 w 10"/>
                  <a:gd name="T43" fmla="*/ 14 h 18"/>
                  <a:gd name="T44" fmla="*/ 6 w 10"/>
                  <a:gd name="T45" fmla="*/ 15 h 18"/>
                  <a:gd name="T46" fmla="*/ 5 w 10"/>
                  <a:gd name="T47" fmla="*/ 16 h 18"/>
                  <a:gd name="T48" fmla="*/ 4 w 10"/>
                  <a:gd name="T49" fmla="*/ 18 h 18"/>
                  <a:gd name="T50" fmla="*/ 2 w 10"/>
                  <a:gd name="T51" fmla="*/ 18 h 18"/>
                  <a:gd name="T52" fmla="*/ 2 w 10"/>
                  <a:gd name="T53" fmla="*/ 17 h 18"/>
                  <a:gd name="T54" fmla="*/ 2 w 10"/>
                  <a:gd name="T55" fmla="*/ 14 h 18"/>
                  <a:gd name="T56" fmla="*/ 1 w 10"/>
                  <a:gd name="T57" fmla="*/ 12 h 18"/>
                  <a:gd name="T58" fmla="*/ 1 w 10"/>
                  <a:gd name="T59" fmla="*/ 8 h 18"/>
                  <a:gd name="T60" fmla="*/ 1 w 10"/>
                  <a:gd name="T61" fmla="*/ 2 h 18"/>
                  <a:gd name="T62" fmla="*/ 0 w 10"/>
                  <a:gd name="T63" fmla="*/ 0 h 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3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5" y="16"/>
                    </a:lnTo>
                    <a:lnTo>
                      <a:pt x="4" y="18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1" y="12"/>
                    </a:lnTo>
                    <a:lnTo>
                      <a:pt x="1" y="8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7" name="Freeform 1508">
                <a:extLst>
                  <a:ext uri="{FF2B5EF4-FFF2-40B4-BE49-F238E27FC236}">
                    <a16:creationId xmlns:a16="http://schemas.microsoft.com/office/drawing/2014/main" id="{9D18024D-A7B4-4730-A7FA-D6912E5C2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8" y="3632"/>
                <a:ext cx="11" cy="10"/>
              </a:xfrm>
              <a:custGeom>
                <a:avLst/>
                <a:gdLst>
                  <a:gd name="T0" fmla="*/ 0 w 11"/>
                  <a:gd name="T1" fmla="*/ 0 h 10"/>
                  <a:gd name="T2" fmla="*/ 1 w 11"/>
                  <a:gd name="T3" fmla="*/ 0 h 10"/>
                  <a:gd name="T4" fmla="*/ 2 w 11"/>
                  <a:gd name="T5" fmla="*/ 0 h 10"/>
                  <a:gd name="T6" fmla="*/ 3 w 11"/>
                  <a:gd name="T7" fmla="*/ 0 h 10"/>
                  <a:gd name="T8" fmla="*/ 4 w 11"/>
                  <a:gd name="T9" fmla="*/ 1 h 10"/>
                  <a:gd name="T10" fmla="*/ 5 w 11"/>
                  <a:gd name="T11" fmla="*/ 1 h 10"/>
                  <a:gd name="T12" fmla="*/ 6 w 11"/>
                  <a:gd name="T13" fmla="*/ 2 h 10"/>
                  <a:gd name="T14" fmla="*/ 6 w 11"/>
                  <a:gd name="T15" fmla="*/ 2 h 10"/>
                  <a:gd name="T16" fmla="*/ 7 w 11"/>
                  <a:gd name="T17" fmla="*/ 3 h 10"/>
                  <a:gd name="T18" fmla="*/ 7 w 11"/>
                  <a:gd name="T19" fmla="*/ 4 h 10"/>
                  <a:gd name="T20" fmla="*/ 8 w 11"/>
                  <a:gd name="T21" fmla="*/ 4 h 10"/>
                  <a:gd name="T22" fmla="*/ 8 w 11"/>
                  <a:gd name="T23" fmla="*/ 5 h 10"/>
                  <a:gd name="T24" fmla="*/ 8 w 11"/>
                  <a:gd name="T25" fmla="*/ 6 h 10"/>
                  <a:gd name="T26" fmla="*/ 9 w 11"/>
                  <a:gd name="T27" fmla="*/ 6 h 10"/>
                  <a:gd name="T28" fmla="*/ 10 w 11"/>
                  <a:gd name="T29" fmla="*/ 7 h 10"/>
                  <a:gd name="T30" fmla="*/ 10 w 11"/>
                  <a:gd name="T31" fmla="*/ 7 h 10"/>
                  <a:gd name="T32" fmla="*/ 10 w 11"/>
                  <a:gd name="T33" fmla="*/ 8 h 10"/>
                  <a:gd name="T34" fmla="*/ 11 w 11"/>
                  <a:gd name="T35" fmla="*/ 9 h 10"/>
                  <a:gd name="T36" fmla="*/ 10 w 11"/>
                  <a:gd name="T37" fmla="*/ 9 h 10"/>
                  <a:gd name="T38" fmla="*/ 10 w 11"/>
                  <a:gd name="T39" fmla="*/ 10 h 10"/>
                  <a:gd name="T40" fmla="*/ 10 w 11"/>
                  <a:gd name="T41" fmla="*/ 9 h 10"/>
                  <a:gd name="T42" fmla="*/ 10 w 11"/>
                  <a:gd name="T43" fmla="*/ 8 h 10"/>
                  <a:gd name="T44" fmla="*/ 10 w 11"/>
                  <a:gd name="T45" fmla="*/ 8 h 10"/>
                  <a:gd name="T46" fmla="*/ 9 w 11"/>
                  <a:gd name="T47" fmla="*/ 8 h 10"/>
                  <a:gd name="T48" fmla="*/ 8 w 11"/>
                  <a:gd name="T49" fmla="*/ 7 h 10"/>
                  <a:gd name="T50" fmla="*/ 8 w 11"/>
                  <a:gd name="T51" fmla="*/ 7 h 10"/>
                  <a:gd name="T52" fmla="*/ 7 w 11"/>
                  <a:gd name="T53" fmla="*/ 6 h 10"/>
                  <a:gd name="T54" fmla="*/ 7 w 11"/>
                  <a:gd name="T55" fmla="*/ 5 h 10"/>
                  <a:gd name="T56" fmla="*/ 6 w 11"/>
                  <a:gd name="T57" fmla="*/ 4 h 10"/>
                  <a:gd name="T58" fmla="*/ 6 w 11"/>
                  <a:gd name="T59" fmla="*/ 4 h 10"/>
                  <a:gd name="T60" fmla="*/ 5 w 11"/>
                  <a:gd name="T61" fmla="*/ 3 h 10"/>
                  <a:gd name="T62" fmla="*/ 4 w 11"/>
                  <a:gd name="T63" fmla="*/ 3 h 10"/>
                  <a:gd name="T64" fmla="*/ 4 w 11"/>
                  <a:gd name="T65" fmla="*/ 2 h 10"/>
                  <a:gd name="T66" fmla="*/ 3 w 11"/>
                  <a:gd name="T67" fmla="*/ 1 h 10"/>
                  <a:gd name="T68" fmla="*/ 3 w 11"/>
                  <a:gd name="T69" fmla="*/ 1 h 10"/>
                  <a:gd name="T70" fmla="*/ 2 w 11"/>
                  <a:gd name="T71" fmla="*/ 1 h 10"/>
                  <a:gd name="T72" fmla="*/ 1 w 11"/>
                  <a:gd name="T73" fmla="*/ 0 h 10"/>
                  <a:gd name="T74" fmla="*/ 0 w 11"/>
                  <a:gd name="T75" fmla="*/ 0 h 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" h="10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1" y="9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8" name="Freeform 1509">
                <a:extLst>
                  <a:ext uri="{FF2B5EF4-FFF2-40B4-BE49-F238E27FC236}">
                    <a16:creationId xmlns:a16="http://schemas.microsoft.com/office/drawing/2014/main" id="{0DF2CE05-894D-4648-8DB9-3D488D0AE6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0" y="3644"/>
                <a:ext cx="6" cy="7"/>
              </a:xfrm>
              <a:custGeom>
                <a:avLst/>
                <a:gdLst>
                  <a:gd name="T0" fmla="*/ 6 w 6"/>
                  <a:gd name="T1" fmla="*/ 0 h 7"/>
                  <a:gd name="T2" fmla="*/ 6 w 6"/>
                  <a:gd name="T3" fmla="*/ 0 h 7"/>
                  <a:gd name="T4" fmla="*/ 5 w 6"/>
                  <a:gd name="T5" fmla="*/ 2 h 7"/>
                  <a:gd name="T6" fmla="*/ 5 w 6"/>
                  <a:gd name="T7" fmla="*/ 2 h 7"/>
                  <a:gd name="T8" fmla="*/ 4 w 6"/>
                  <a:gd name="T9" fmla="*/ 3 h 7"/>
                  <a:gd name="T10" fmla="*/ 3 w 6"/>
                  <a:gd name="T11" fmla="*/ 4 h 7"/>
                  <a:gd name="T12" fmla="*/ 2 w 6"/>
                  <a:gd name="T13" fmla="*/ 5 h 7"/>
                  <a:gd name="T14" fmla="*/ 2 w 6"/>
                  <a:gd name="T15" fmla="*/ 6 h 7"/>
                  <a:gd name="T16" fmla="*/ 0 w 6"/>
                  <a:gd name="T17" fmla="*/ 6 h 7"/>
                  <a:gd name="T18" fmla="*/ 0 w 6"/>
                  <a:gd name="T19" fmla="*/ 6 h 7"/>
                  <a:gd name="T20" fmla="*/ 0 w 6"/>
                  <a:gd name="T21" fmla="*/ 5 h 7"/>
                  <a:gd name="T22" fmla="*/ 0 w 6"/>
                  <a:gd name="T23" fmla="*/ 3 h 7"/>
                  <a:gd name="T24" fmla="*/ 0 w 6"/>
                  <a:gd name="T25" fmla="*/ 4 h 7"/>
                  <a:gd name="T26" fmla="*/ 0 w 6"/>
                  <a:gd name="T27" fmla="*/ 5 h 7"/>
                  <a:gd name="T28" fmla="*/ 0 w 6"/>
                  <a:gd name="T29" fmla="*/ 6 h 7"/>
                  <a:gd name="T30" fmla="*/ 0 w 6"/>
                  <a:gd name="T31" fmla="*/ 7 h 7"/>
                  <a:gd name="T32" fmla="*/ 0 w 6"/>
                  <a:gd name="T33" fmla="*/ 7 h 7"/>
                  <a:gd name="T34" fmla="*/ 1 w 6"/>
                  <a:gd name="T35" fmla="*/ 6 h 7"/>
                  <a:gd name="T36" fmla="*/ 2 w 6"/>
                  <a:gd name="T37" fmla="*/ 6 h 7"/>
                  <a:gd name="T38" fmla="*/ 2 w 6"/>
                  <a:gd name="T39" fmla="*/ 6 h 7"/>
                  <a:gd name="T40" fmla="*/ 3 w 6"/>
                  <a:gd name="T41" fmla="*/ 5 h 7"/>
                  <a:gd name="T42" fmla="*/ 4 w 6"/>
                  <a:gd name="T43" fmla="*/ 5 h 7"/>
                  <a:gd name="T44" fmla="*/ 4 w 6"/>
                  <a:gd name="T45" fmla="*/ 4 h 7"/>
                  <a:gd name="T46" fmla="*/ 5 w 6"/>
                  <a:gd name="T47" fmla="*/ 3 h 7"/>
                  <a:gd name="T48" fmla="*/ 5 w 6"/>
                  <a:gd name="T49" fmla="*/ 2 h 7"/>
                  <a:gd name="T50" fmla="*/ 6 w 6"/>
                  <a:gd name="T51" fmla="*/ 2 h 7"/>
                  <a:gd name="T52" fmla="*/ 6 w 6"/>
                  <a:gd name="T53" fmla="*/ 1 h 7"/>
                  <a:gd name="T54" fmla="*/ 6 w 6"/>
                  <a:gd name="T55" fmla="*/ 0 h 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" h="7">
                    <a:moveTo>
                      <a:pt x="6" y="0"/>
                    </a:moveTo>
                    <a:lnTo>
                      <a:pt x="6" y="0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9" name="Freeform 1510">
                <a:extLst>
                  <a:ext uri="{FF2B5EF4-FFF2-40B4-BE49-F238E27FC236}">
                    <a16:creationId xmlns:a16="http://schemas.microsoft.com/office/drawing/2014/main" id="{2A65DD98-AE00-4FB3-B54D-EDDFFC109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1" y="3664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1 w 1"/>
                  <a:gd name="T5" fmla="*/ 2 h 3"/>
                  <a:gd name="T6" fmla="*/ 1 w 1"/>
                  <a:gd name="T7" fmla="*/ 2 h 3"/>
                  <a:gd name="T8" fmla="*/ 0 w 1"/>
                  <a:gd name="T9" fmla="*/ 3 h 3"/>
                  <a:gd name="T10" fmla="*/ 0 w 1"/>
                  <a:gd name="T11" fmla="*/ 2 h 3"/>
                  <a:gd name="T12" fmla="*/ 0 w 1"/>
                  <a:gd name="T13" fmla="*/ 1 h 3"/>
                  <a:gd name="T14" fmla="*/ 0 w 1"/>
                  <a:gd name="T15" fmla="*/ 0 h 3"/>
                  <a:gd name="T16" fmla="*/ 1 w 1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A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33839" name="Rectangle 1513">
            <a:extLst>
              <a:ext uri="{FF2B5EF4-FFF2-40B4-BE49-F238E27FC236}">
                <a16:creationId xmlns:a16="http://schemas.microsoft.com/office/drawing/2014/main" id="{C0B5CDCD-B880-4C6C-AF65-01819E868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5022850"/>
            <a:ext cx="8048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40" name="Rectangle 1514">
            <a:extLst>
              <a:ext uri="{FF2B5EF4-FFF2-40B4-BE49-F238E27FC236}">
                <a16:creationId xmlns:a16="http://schemas.microsoft.com/office/drawing/2014/main" id="{4A965A1B-D35E-400F-8256-9EDC43A34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138" y="5075238"/>
            <a:ext cx="3730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H.323</a:t>
            </a:r>
            <a:endParaRPr lang="en-US" altLang="el-GR" sz="2400"/>
          </a:p>
        </p:txBody>
      </p:sp>
      <p:sp>
        <p:nvSpPr>
          <p:cNvPr id="33841" name="Rectangle 1515">
            <a:extLst>
              <a:ext uri="{FF2B5EF4-FFF2-40B4-BE49-F238E27FC236}">
                <a16:creationId xmlns:a16="http://schemas.microsoft.com/office/drawing/2014/main" id="{07B88E09-9B3D-42AA-BADF-323BBF91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138" y="5238750"/>
            <a:ext cx="5810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 b="1">
                <a:solidFill>
                  <a:srgbClr val="000000"/>
                </a:solidFill>
              </a:rPr>
              <a:t>Terminal</a:t>
            </a:r>
            <a:endParaRPr lang="en-US" altLang="el-GR" sz="2400"/>
          </a:p>
        </p:txBody>
      </p:sp>
      <p:sp>
        <p:nvSpPr>
          <p:cNvPr id="33842" name="Line 1516">
            <a:extLst>
              <a:ext uri="{FF2B5EF4-FFF2-40B4-BE49-F238E27FC236}">
                <a16:creationId xmlns:a16="http://schemas.microsoft.com/office/drawing/2014/main" id="{AAC79B0B-761B-4335-A803-38C83F83A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2588" y="5073650"/>
            <a:ext cx="579437" cy="927100"/>
          </a:xfrm>
          <a:prstGeom prst="line">
            <a:avLst/>
          </a:prstGeom>
          <a:noFill/>
          <a:ln w="17463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843" name="Rectangle 1517">
            <a:extLst>
              <a:ext uri="{FF2B5EF4-FFF2-40B4-BE49-F238E27FC236}">
                <a16:creationId xmlns:a16="http://schemas.microsoft.com/office/drawing/2014/main" id="{8370D6E6-F1F9-40DA-BEEE-93B16A78F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275" y="6103938"/>
            <a:ext cx="9175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44" name="Rectangle 1518">
            <a:extLst>
              <a:ext uri="{FF2B5EF4-FFF2-40B4-BE49-F238E27FC236}">
                <a16:creationId xmlns:a16="http://schemas.microsoft.com/office/drawing/2014/main" id="{1B3D45DC-5E8A-4328-A3EF-E3FC79AA1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6156325"/>
            <a:ext cx="2016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>
                <a:solidFill>
                  <a:srgbClr val="000000"/>
                </a:solidFill>
              </a:rPr>
              <a:t>Wz</a:t>
            </a:r>
            <a:endParaRPr lang="en-US" altLang="el-GR" sz="2400"/>
          </a:p>
        </p:txBody>
      </p:sp>
      <p:sp>
        <p:nvSpPr>
          <p:cNvPr id="33845" name="Rectangle 1519">
            <a:extLst>
              <a:ext uri="{FF2B5EF4-FFF2-40B4-BE49-F238E27FC236}">
                <a16:creationId xmlns:a16="http://schemas.microsoft.com/office/drawing/2014/main" id="{B4E9F261-7FED-4F0A-8069-88337E3BA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175" y="3395663"/>
            <a:ext cx="9175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46" name="Rectangle 1520">
            <a:extLst>
              <a:ext uri="{FF2B5EF4-FFF2-40B4-BE49-F238E27FC236}">
                <a16:creationId xmlns:a16="http://schemas.microsoft.com/office/drawing/2014/main" id="{6548A98C-8599-48E6-A104-8BD42417E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488" y="3448050"/>
            <a:ext cx="2016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>
                <a:solidFill>
                  <a:srgbClr val="000000"/>
                </a:solidFill>
              </a:rPr>
              <a:t>Wy</a:t>
            </a:r>
            <a:endParaRPr lang="en-US" altLang="el-GR" sz="2400"/>
          </a:p>
        </p:txBody>
      </p:sp>
      <p:sp>
        <p:nvSpPr>
          <p:cNvPr id="33847" name="Rectangle 1521">
            <a:extLst>
              <a:ext uri="{FF2B5EF4-FFF2-40B4-BE49-F238E27FC236}">
                <a16:creationId xmlns:a16="http://schemas.microsoft.com/office/drawing/2014/main" id="{CA55918B-8CAB-479A-9399-B975B06B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5513" y="1084263"/>
            <a:ext cx="17827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48" name="Rectangle 1522">
            <a:extLst>
              <a:ext uri="{FF2B5EF4-FFF2-40B4-BE49-F238E27FC236}">
                <a16:creationId xmlns:a16="http://schemas.microsoft.com/office/drawing/2014/main" id="{52044CC4-402C-44AD-AADD-2D7860024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850" y="1144588"/>
            <a:ext cx="2016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>
                <a:solidFill>
                  <a:srgbClr val="000000"/>
                </a:solidFill>
              </a:rPr>
              <a:t>Wx</a:t>
            </a:r>
            <a:endParaRPr lang="en-US" altLang="el-GR" sz="2400"/>
          </a:p>
        </p:txBody>
      </p:sp>
      <p:sp>
        <p:nvSpPr>
          <p:cNvPr id="33849" name="Rectangle 1523">
            <a:extLst>
              <a:ext uri="{FF2B5EF4-FFF2-40B4-BE49-F238E27FC236}">
                <a16:creationId xmlns:a16="http://schemas.microsoft.com/office/drawing/2014/main" id="{3C026205-F201-45AE-8B01-4AD3AF343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1187450"/>
            <a:ext cx="17827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3850" name="Rectangle 1524">
            <a:extLst>
              <a:ext uri="{FF2B5EF4-FFF2-40B4-BE49-F238E27FC236}">
                <a16:creationId xmlns:a16="http://schemas.microsoft.com/office/drawing/2014/main" id="{BA358CF5-82A7-427C-9922-035B88034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3" y="1249363"/>
            <a:ext cx="1635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100">
                <a:solidFill>
                  <a:srgbClr val="000000"/>
                </a:solidFill>
              </a:rPr>
              <a:t>Wi</a:t>
            </a:r>
            <a:endParaRPr lang="en-US" altLang="el-GR" sz="2400"/>
          </a:p>
        </p:txBody>
      </p:sp>
      <p:sp>
        <p:nvSpPr>
          <p:cNvPr id="33851" name="Rectangle 1541">
            <a:extLst>
              <a:ext uri="{FF2B5EF4-FFF2-40B4-BE49-F238E27FC236}">
                <a16:creationId xmlns:a16="http://schemas.microsoft.com/office/drawing/2014/main" id="{BE295E4A-5E1A-412B-91B9-CA15B0E24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25" y="5991225"/>
            <a:ext cx="18526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E687A6B-6714-4E90-A268-BBA1FB83B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915400" cy="1143000"/>
          </a:xfrm>
        </p:spPr>
        <p:txBody>
          <a:bodyPr/>
          <a:lstStyle/>
          <a:p>
            <a:pPr>
              <a:defRPr/>
            </a:pPr>
            <a:r>
              <a:rPr lang="en-US" altLang="el-GR"/>
              <a:t> </a:t>
            </a:r>
            <a:r>
              <a:rPr lang="en-US" altLang="el-GR" b="1">
                <a:effectLst>
                  <a:outerShdw blurRad="38100" dist="38100" dir="2700000" algn="tl">
                    <a:srgbClr val="C0C0C0"/>
                  </a:outerShdw>
                </a:effectLst>
              </a:rPr>
              <a:t>H.323 Entities</a:t>
            </a:r>
            <a:endParaRPr lang="en-US" altLang="el-G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EF42416-DF90-406C-8228-E6D82BF9B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114800"/>
          </a:xfrm>
        </p:spPr>
        <p:txBody>
          <a:bodyPr/>
          <a:lstStyle/>
          <a:p>
            <a:r>
              <a:rPr lang="en-US" altLang="el-GR"/>
              <a:t>H.323 terminal</a:t>
            </a:r>
          </a:p>
          <a:p>
            <a:r>
              <a:rPr lang="en-US" altLang="el-GR"/>
              <a:t>H.323 Multipoint Control Unit    </a:t>
            </a:r>
            <a:r>
              <a:rPr lang="en-US" altLang="el-GR" i="1">
                <a:solidFill>
                  <a:schemeClr val="accent2"/>
                </a:solidFill>
              </a:rPr>
              <a:t>end-points</a:t>
            </a:r>
            <a:endParaRPr lang="en-US" altLang="el-GR" i="1"/>
          </a:p>
          <a:p>
            <a:r>
              <a:rPr lang="en-US" altLang="el-GR"/>
              <a:t>H.323/H.32* Gateway</a:t>
            </a:r>
          </a:p>
          <a:p>
            <a:r>
              <a:rPr lang="en-US" altLang="el-GR"/>
              <a:t>H.323 Gatekeeper</a:t>
            </a:r>
          </a:p>
        </p:txBody>
      </p:sp>
      <p:pic>
        <p:nvPicPr>
          <p:cNvPr id="7172" name="Picture 5">
            <a:extLst>
              <a:ext uri="{FF2B5EF4-FFF2-40B4-BE49-F238E27FC236}">
                <a16:creationId xmlns:a16="http://schemas.microsoft.com/office/drawing/2014/main" id="{31FAB717-6519-400A-8EA2-A50AE79C4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87630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AutoShape 6">
            <a:extLst>
              <a:ext uri="{FF2B5EF4-FFF2-40B4-BE49-F238E27FC236}">
                <a16:creationId xmlns:a16="http://schemas.microsoft.com/office/drawing/2014/main" id="{8B5D6180-4BEA-4218-BCD3-5096166B2A30}"/>
              </a:ext>
            </a:extLst>
          </p:cNvPr>
          <p:cNvSpPr>
            <a:spLocks/>
          </p:cNvSpPr>
          <p:nvPr/>
        </p:nvSpPr>
        <p:spPr bwMode="auto">
          <a:xfrm>
            <a:off x="6400800" y="1752600"/>
            <a:ext cx="76200" cy="16002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7">
            <a:extLst>
              <a:ext uri="{FF2B5EF4-FFF2-40B4-BE49-F238E27FC236}">
                <a16:creationId xmlns:a16="http://schemas.microsoft.com/office/drawing/2014/main" id="{F2CB5E88-E972-443E-950F-5CD52EF91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410200"/>
            <a:ext cx="3352800" cy="990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7B744FF5-8A7F-4D2C-8BC1-2BC37EACD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Defined audio capabilities of H.323 terminals</a:t>
            </a:r>
            <a:endParaRPr lang="en-US" altLang="el-GR" sz="3200"/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3035A016-ED39-4B0D-8B5E-9AAF60126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2133600" cy="2590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8197" name="Text Box 8">
            <a:extLst>
              <a:ext uri="{FF2B5EF4-FFF2-40B4-BE49-F238E27FC236}">
                <a16:creationId xmlns:a16="http://schemas.microsoft.com/office/drawing/2014/main" id="{1E9FA4F9-BC63-413C-818A-A6E0886E2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148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H.323 terminal</a:t>
            </a:r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C623535F-C355-4FAE-9520-434378D16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90800"/>
            <a:ext cx="2057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med" len="med"/>
            <a:tailEnd type="triangl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1274" name="Oval 10">
            <a:extLst>
              <a:ext uri="{FF2B5EF4-FFF2-40B4-BE49-F238E27FC236}">
                <a16:creationId xmlns:a16="http://schemas.microsoft.com/office/drawing/2014/main" id="{B24A5570-46AF-4447-8A75-80C53E622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14600"/>
            <a:ext cx="3048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8200" name="Line 11">
            <a:extLst>
              <a:ext uri="{FF2B5EF4-FFF2-40B4-BE49-F238E27FC236}">
                <a16:creationId xmlns:a16="http://schemas.microsoft.com/office/drawing/2014/main" id="{403BFE20-AAE6-4CA6-8456-A0C8EB3F49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657600"/>
            <a:ext cx="20574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Oval 12">
            <a:extLst>
              <a:ext uri="{FF2B5EF4-FFF2-40B4-BE49-F238E27FC236}">
                <a16:creationId xmlns:a16="http://schemas.microsoft.com/office/drawing/2014/main" id="{FA1C24B0-A3A9-4D0B-96FD-850C444EC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FF99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l-GR" altLang="el-GR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202" name="Text Box 13">
            <a:extLst>
              <a:ext uri="{FF2B5EF4-FFF2-40B4-BE49-F238E27FC236}">
                <a16:creationId xmlns:a16="http://schemas.microsoft.com/office/drawing/2014/main" id="{CE334130-CE17-4DAF-826F-6951B9455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Audio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codec(s)</a:t>
            </a:r>
          </a:p>
        </p:txBody>
      </p:sp>
      <p:sp>
        <p:nvSpPr>
          <p:cNvPr id="8203" name="Text Box 14">
            <a:extLst>
              <a:ext uri="{FF2B5EF4-FFF2-40B4-BE49-F238E27FC236}">
                <a16:creationId xmlns:a16="http://schemas.microsoft.com/office/drawing/2014/main" id="{2853A237-DAD7-4520-93A8-310E349A7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43200"/>
            <a:ext cx="125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Audio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channel(s)</a:t>
            </a:r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A06BE90A-8B05-409E-9F68-0ECD3D2A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8" y="2133600"/>
            <a:ext cx="21907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G.711 A-law, </a:t>
            </a:r>
            <a:r>
              <a:rPr lang="el-GR" altLang="el-GR" sz="1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μ-</a:t>
            </a:r>
            <a:r>
              <a:rPr lang="en-US" altLang="el-GR" sz="1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law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80" name="Text Box 16">
            <a:extLst>
              <a:ext uri="{FF2B5EF4-FFF2-40B4-BE49-F238E27FC236}">
                <a16:creationId xmlns:a16="http://schemas.microsoft.com/office/drawing/2014/main" id="{C944BFAA-3EC5-4C12-9A00-05E9EB5F1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8" y="2667000"/>
            <a:ext cx="1746250" cy="9159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G.722, G.723, </a:t>
            </a:r>
          </a:p>
          <a:p>
            <a:pPr>
              <a:defRPr/>
            </a:pPr>
            <a:r>
              <a:rPr lang="en-US" altLang="el-GR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G.728, G.729,</a:t>
            </a:r>
            <a:endParaRPr lang="en-US" altLang="el-GR" sz="180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el-GR" sz="1800" i="1">
                <a:solidFill>
                  <a:srgbClr val="FF9900"/>
                </a:solidFill>
              </a:rPr>
              <a:t>MPEG-1 audio</a:t>
            </a: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6" name="Line 18">
            <a:extLst>
              <a:ext uri="{FF2B5EF4-FFF2-40B4-BE49-F238E27FC236}">
                <a16:creationId xmlns:a16="http://schemas.microsoft.com/office/drawing/2014/main" id="{F68276CF-9864-443F-A888-BA2E26745C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20574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Oval 19">
            <a:extLst>
              <a:ext uri="{FF2B5EF4-FFF2-40B4-BE49-F238E27FC236}">
                <a16:creationId xmlns:a16="http://schemas.microsoft.com/office/drawing/2014/main" id="{308C87AF-0E45-4389-9AFB-E7BF16EA8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862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995C00"/>
            </a:prstShdw>
          </a:effectLst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8208" name="Text Box 20">
            <a:extLst>
              <a:ext uri="{FF2B5EF4-FFF2-40B4-BE49-F238E27FC236}">
                <a16:creationId xmlns:a16="http://schemas.microsoft.com/office/drawing/2014/main" id="{6A5BD099-0E1F-410B-A036-8C4D1BC3B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447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i="1"/>
              <a:t>Coding schemes</a:t>
            </a:r>
            <a:endParaRPr lang="en-US" altLang="el-GR" sz="1800"/>
          </a:p>
        </p:txBody>
      </p:sp>
      <p:sp>
        <p:nvSpPr>
          <p:cNvPr id="8209" name="Rectangle 21">
            <a:extLst>
              <a:ext uri="{FF2B5EF4-FFF2-40B4-BE49-F238E27FC236}">
                <a16:creationId xmlns:a16="http://schemas.microsoft.com/office/drawing/2014/main" id="{3B3E3FFA-D24F-49FE-ACF5-216373E37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905000"/>
            <a:ext cx="2133600" cy="16002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FBCD3AED-6DE4-4A5B-8B87-852335844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438400"/>
            <a:ext cx="1600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med" len="med"/>
            <a:tailEnd type="triangl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8211" name="Line 23">
            <a:extLst>
              <a:ext uri="{FF2B5EF4-FFF2-40B4-BE49-F238E27FC236}">
                <a16:creationId xmlns:a16="http://schemas.microsoft.com/office/drawing/2014/main" id="{B6D51ED3-AA8C-4286-B50D-22560B186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6670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24">
            <a:extLst>
              <a:ext uri="{FF2B5EF4-FFF2-40B4-BE49-F238E27FC236}">
                <a16:creationId xmlns:a16="http://schemas.microsoft.com/office/drawing/2014/main" id="{BA450FCB-1536-4E0E-98EB-52A8033AC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8956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289" name="Text Box 25">
            <a:extLst>
              <a:ext uri="{FF2B5EF4-FFF2-40B4-BE49-F238E27FC236}">
                <a16:creationId xmlns:a16="http://schemas.microsoft.com/office/drawing/2014/main" id="{C8D6CB4A-46EB-4872-BF7C-7A2D57E93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86400"/>
            <a:ext cx="31908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Green for mandatory features</a:t>
            </a:r>
          </a:p>
        </p:txBody>
      </p:sp>
      <p:sp>
        <p:nvSpPr>
          <p:cNvPr id="11290" name="Text Box 26">
            <a:extLst>
              <a:ext uri="{FF2B5EF4-FFF2-40B4-BE49-F238E27FC236}">
                <a16:creationId xmlns:a16="http://schemas.microsoft.com/office/drawing/2014/main" id="{F6692B4A-882A-4FE1-A71D-6AAA39CAE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943600"/>
            <a:ext cx="3200400" cy="3762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Orange for optional features</a:t>
            </a:r>
          </a:p>
        </p:txBody>
      </p:sp>
      <p:sp>
        <p:nvSpPr>
          <p:cNvPr id="8215" name="Text Box 28">
            <a:extLst>
              <a:ext uri="{FF2B5EF4-FFF2-40B4-BE49-F238E27FC236}">
                <a16:creationId xmlns:a16="http://schemas.microsoft.com/office/drawing/2014/main" id="{4E29B1D0-727C-4D0D-8FFC-27E322A25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1242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H.323 terminal</a:t>
            </a:r>
          </a:p>
        </p:txBody>
      </p:sp>
      <p:sp>
        <p:nvSpPr>
          <p:cNvPr id="8216" name="AutoShape 30">
            <a:extLst>
              <a:ext uri="{FF2B5EF4-FFF2-40B4-BE49-F238E27FC236}">
                <a16:creationId xmlns:a16="http://schemas.microsoft.com/office/drawing/2014/main" id="{E156D806-ACE6-4784-B46C-BA72A255F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362200"/>
            <a:ext cx="609600" cy="609600"/>
          </a:xfrm>
          <a:prstGeom prst="flowChartSummingJunction">
            <a:avLst/>
          </a:prstGeom>
          <a:solidFill>
            <a:srgbClr val="EAEAEA"/>
          </a:solidFill>
          <a:ln w="19050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l-GR" altLang="el-GR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7" name="Text Box 33">
            <a:extLst>
              <a:ext uri="{FF2B5EF4-FFF2-40B4-BE49-F238E27FC236}">
                <a16:creationId xmlns:a16="http://schemas.microsoft.com/office/drawing/2014/main" id="{D2A0A7C7-EDAE-4C0F-B719-B7C00832C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981200"/>
            <a:ext cx="84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Audio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mixing</a:t>
            </a:r>
          </a:p>
        </p:txBody>
      </p:sp>
      <p:sp>
        <p:nvSpPr>
          <p:cNvPr id="8218" name="Text Box 34">
            <a:extLst>
              <a:ext uri="{FF2B5EF4-FFF2-40B4-BE49-F238E27FC236}">
                <a16:creationId xmlns:a16="http://schemas.microsoft.com/office/drawing/2014/main" id="{A327F5EF-E35B-48F2-AFFE-9CBEAEE30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038600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FF9900"/>
                </a:solidFill>
              </a:rPr>
              <a:t>multicast</a:t>
            </a:r>
            <a:endParaRPr lang="en-US" altLang="el-GR" sz="1800" i="1">
              <a:solidFill>
                <a:schemeClr val="accent1"/>
              </a:solidFill>
            </a:endParaRPr>
          </a:p>
        </p:txBody>
      </p:sp>
      <p:sp>
        <p:nvSpPr>
          <p:cNvPr id="11299" name="Text Box 35">
            <a:extLst>
              <a:ext uri="{FF2B5EF4-FFF2-40B4-BE49-F238E27FC236}">
                <a16:creationId xmlns:a16="http://schemas.microsoft.com/office/drawing/2014/main" id="{A071FFA5-AEA0-4168-8594-628EF11D2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124200"/>
            <a:ext cx="10858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 i="1">
                <a:solidFill>
                  <a:srgbClr val="FF9900"/>
                </a:solidFill>
              </a:rPr>
              <a:t>multicast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20" name="AutoShape 31">
            <a:extLst>
              <a:ext uri="{FF2B5EF4-FFF2-40B4-BE49-F238E27FC236}">
                <a16:creationId xmlns:a16="http://schemas.microsoft.com/office/drawing/2014/main" id="{B319828E-B182-4907-8F49-C9A876CFB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91000"/>
            <a:ext cx="1219200" cy="533400"/>
          </a:xfrm>
          <a:prstGeom prst="rightArrow">
            <a:avLst>
              <a:gd name="adj1" fmla="val 50000"/>
              <a:gd name="adj2" fmla="val 5714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8221" name="AutoShape 32">
            <a:extLst>
              <a:ext uri="{FF2B5EF4-FFF2-40B4-BE49-F238E27FC236}">
                <a16:creationId xmlns:a16="http://schemas.microsoft.com/office/drawing/2014/main" id="{06204BBD-D279-46BB-933D-DD1AFD2518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48400" y="45720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1300" name="Text Box 36">
            <a:extLst>
              <a:ext uri="{FF2B5EF4-FFF2-40B4-BE49-F238E27FC236}">
                <a16:creationId xmlns:a16="http://schemas.microsoft.com/office/drawing/2014/main" id="{45346B1D-E87F-4678-BB70-447ADC285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8064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G.729</a:t>
            </a:r>
          </a:p>
        </p:txBody>
      </p:sp>
      <p:sp>
        <p:nvSpPr>
          <p:cNvPr id="11301" name="Text Box 37">
            <a:extLst>
              <a:ext uri="{FF2B5EF4-FFF2-40B4-BE49-F238E27FC236}">
                <a16:creationId xmlns:a16="http://schemas.microsoft.com/office/drawing/2014/main" id="{5FE4210B-12DE-40CC-854A-FD36A53C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8064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G.728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03" name="Text Box 39">
            <a:extLst>
              <a:ext uri="{FF2B5EF4-FFF2-40B4-BE49-F238E27FC236}">
                <a16:creationId xmlns:a16="http://schemas.microsoft.com/office/drawing/2014/main" id="{EE94DE98-40AA-4899-AE95-812D01E4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105400"/>
            <a:ext cx="23177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Assymetric operation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25" name="Rectangle 40">
            <a:extLst>
              <a:ext uri="{FF2B5EF4-FFF2-40B4-BE49-F238E27FC236}">
                <a16:creationId xmlns:a16="http://schemas.microsoft.com/office/drawing/2014/main" id="{9AAA25E5-3E53-46AB-9160-8C0C8A119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038600"/>
            <a:ext cx="2819400" cy="1447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EFE5B44-F7A3-4A1A-8FF2-474907E38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410200"/>
            <a:ext cx="3352800" cy="990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103988B-44FC-4DEB-8D91-D10FE01DF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Defined visual capabilities of H.323 terminals</a:t>
            </a:r>
            <a:endParaRPr lang="en-US" altLang="el-GR" sz="32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7766FB2-9473-4FC4-A004-CF62A5CD0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2133600" cy="2590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4FE7F425-59C1-4A24-9400-4A03BDCCB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148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H.323 terminal</a:t>
            </a:r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90CF3722-F637-4788-BEAD-CE0C3C413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90800"/>
            <a:ext cx="20574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Oval 7">
            <a:extLst>
              <a:ext uri="{FF2B5EF4-FFF2-40B4-BE49-F238E27FC236}">
                <a16:creationId xmlns:a16="http://schemas.microsoft.com/office/drawing/2014/main" id="{3A292FB1-EBB2-4E96-A590-52D519C94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146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995C00"/>
            </a:prstShdw>
          </a:effectLst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BF0F8B76-078D-497F-80AE-832849749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657600"/>
            <a:ext cx="20574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6873" name="Oval 9">
            <a:extLst>
              <a:ext uri="{FF2B5EF4-FFF2-40B4-BE49-F238E27FC236}">
                <a16:creationId xmlns:a16="http://schemas.microsoft.com/office/drawing/2014/main" id="{9FF83341-D02B-45DC-8611-B7CEE8940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FF99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l-GR" altLang="el-GR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C7424BAA-353D-4669-A4F7-5863B2DFE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Video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codec(s)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F145A694-42D4-4567-977B-2C9BA989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43200"/>
            <a:ext cx="125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Video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channel(s)</a:t>
            </a:r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73352AE4-1A92-4A51-9F13-60C666B78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8" y="2133600"/>
            <a:ext cx="14033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H.261 QCIF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2C87297D-732F-46A8-B1CA-E9B2C120E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2622550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H.261 CIF,</a:t>
            </a: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n-US" altLang="el-GR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H.263 SQCIF,QCIF,</a:t>
            </a: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n-US" altLang="el-GR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CIF</a:t>
            </a: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l-GR" sz="1800" i="1">
                <a:solidFill>
                  <a:srgbClr val="FF9900"/>
                </a:solidFill>
              </a:rPr>
              <a:t>4CIF, 16CIF</a:t>
            </a:r>
            <a:endParaRPr lang="en-US" altLang="el-GR" sz="180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30" name="Line 15">
            <a:extLst>
              <a:ext uri="{FF2B5EF4-FFF2-40B4-BE49-F238E27FC236}">
                <a16:creationId xmlns:a16="http://schemas.microsoft.com/office/drawing/2014/main" id="{2683443E-9441-4FA3-8426-BCF605CD08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20574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231" name="Oval 16">
            <a:extLst>
              <a:ext uri="{FF2B5EF4-FFF2-40B4-BE49-F238E27FC236}">
                <a16:creationId xmlns:a16="http://schemas.microsoft.com/office/drawing/2014/main" id="{011177D8-C17D-472E-AB83-5D65E05E4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862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995C00"/>
            </a:prstShdw>
          </a:effectLst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232" name="Text Box 17">
            <a:extLst>
              <a:ext uri="{FF2B5EF4-FFF2-40B4-BE49-F238E27FC236}">
                <a16:creationId xmlns:a16="http://schemas.microsoft.com/office/drawing/2014/main" id="{7459FE96-32BE-47BA-BDB8-C14BD1005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447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i="1"/>
              <a:t>Coding schemes</a:t>
            </a:r>
            <a:endParaRPr lang="en-US" altLang="el-GR" sz="1800"/>
          </a:p>
        </p:txBody>
      </p:sp>
      <p:sp>
        <p:nvSpPr>
          <p:cNvPr id="9233" name="Rectangle 18">
            <a:extLst>
              <a:ext uri="{FF2B5EF4-FFF2-40B4-BE49-F238E27FC236}">
                <a16:creationId xmlns:a16="http://schemas.microsoft.com/office/drawing/2014/main" id="{67111B0E-A90D-48F4-B5FD-02F4DBBA0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905000"/>
            <a:ext cx="2514600" cy="1828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234" name="Line 19">
            <a:extLst>
              <a:ext uri="{FF2B5EF4-FFF2-40B4-BE49-F238E27FC236}">
                <a16:creationId xmlns:a16="http://schemas.microsoft.com/office/drawing/2014/main" id="{4BB0F33A-96ED-4B50-8645-31183992D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438400"/>
            <a:ext cx="16002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235" name="Line 20">
            <a:extLst>
              <a:ext uri="{FF2B5EF4-FFF2-40B4-BE49-F238E27FC236}">
                <a16:creationId xmlns:a16="http://schemas.microsoft.com/office/drawing/2014/main" id="{5A0B5338-B2F4-40E1-85FE-6FF6B65F4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6670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236" name="Line 21">
            <a:extLst>
              <a:ext uri="{FF2B5EF4-FFF2-40B4-BE49-F238E27FC236}">
                <a16:creationId xmlns:a16="http://schemas.microsoft.com/office/drawing/2014/main" id="{F1EE4FE4-FCC5-4B8B-822B-C2F3DBF2C5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8956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6886" name="Text Box 22">
            <a:extLst>
              <a:ext uri="{FF2B5EF4-FFF2-40B4-BE49-F238E27FC236}">
                <a16:creationId xmlns:a16="http://schemas.microsoft.com/office/drawing/2014/main" id="{1847BB30-ED76-4B2F-945A-B0EE08FD3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86400"/>
            <a:ext cx="31908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Green for mandatory features</a:t>
            </a:r>
          </a:p>
        </p:txBody>
      </p:sp>
      <p:sp>
        <p:nvSpPr>
          <p:cNvPr id="36887" name="Text Box 23">
            <a:extLst>
              <a:ext uri="{FF2B5EF4-FFF2-40B4-BE49-F238E27FC236}">
                <a16:creationId xmlns:a16="http://schemas.microsoft.com/office/drawing/2014/main" id="{F8F56FD0-24B7-4DE0-8DF8-C31EA7AF5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943600"/>
            <a:ext cx="3200400" cy="3762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Orange for optional features</a:t>
            </a:r>
          </a:p>
        </p:txBody>
      </p:sp>
      <p:sp>
        <p:nvSpPr>
          <p:cNvPr id="9239" name="Text Box 24">
            <a:extLst>
              <a:ext uri="{FF2B5EF4-FFF2-40B4-BE49-F238E27FC236}">
                <a16:creationId xmlns:a16="http://schemas.microsoft.com/office/drawing/2014/main" id="{D77F8A44-3A21-4D84-B25C-944F348B2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3528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H.323 terminal</a:t>
            </a:r>
          </a:p>
        </p:txBody>
      </p:sp>
      <p:sp>
        <p:nvSpPr>
          <p:cNvPr id="9240" name="AutoShape 25">
            <a:extLst>
              <a:ext uri="{FF2B5EF4-FFF2-40B4-BE49-F238E27FC236}">
                <a16:creationId xmlns:a16="http://schemas.microsoft.com/office/drawing/2014/main" id="{E4A78669-8CA7-406C-B91C-7C07BEB72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609600" cy="609600"/>
          </a:xfrm>
          <a:prstGeom prst="flowChartSummingJunction">
            <a:avLst/>
          </a:prstGeom>
          <a:solidFill>
            <a:srgbClr val="EAEAEA"/>
          </a:solidFill>
          <a:ln w="19050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l-GR" altLang="el-GR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0" name="Text Box 26">
            <a:extLst>
              <a:ext uri="{FF2B5EF4-FFF2-40B4-BE49-F238E27FC236}">
                <a16:creationId xmlns:a16="http://schemas.microsoft.com/office/drawing/2014/main" id="{E1A6A7BD-1918-4BB7-9272-DB30E806C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981200"/>
            <a:ext cx="1447800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l-GR" sz="1800"/>
              <a:t>Video</a:t>
            </a:r>
          </a:p>
          <a:p>
            <a:pPr algn="ctr">
              <a:defRPr/>
            </a:pPr>
            <a:r>
              <a:rPr lang="en-US" altLang="el-GR" sz="1800"/>
              <a:t>mixing</a:t>
            </a:r>
          </a:p>
          <a:p>
            <a:pPr algn="ctr">
              <a:defRPr/>
            </a:pPr>
            <a:r>
              <a:rPr lang="en-US" altLang="el-GR" sz="1800" i="1"/>
              <a:t>or</a:t>
            </a:r>
            <a:endParaRPr lang="en-US" altLang="el-GR" sz="1800"/>
          </a:p>
          <a:p>
            <a:pPr algn="ctr">
              <a:defRPr/>
            </a:pPr>
            <a:r>
              <a:rPr lang="en-US" altLang="el-GR" sz="1800"/>
              <a:t>switching</a:t>
            </a:r>
            <a:endParaRPr lang="en-US" altLang="el-GR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91" name="Text Box 27">
            <a:extLst>
              <a:ext uri="{FF2B5EF4-FFF2-40B4-BE49-F238E27FC236}">
                <a16:creationId xmlns:a16="http://schemas.microsoft.com/office/drawing/2014/main" id="{772F6CE9-552E-423D-B762-B97909FB5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038600"/>
            <a:ext cx="10858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 i="1">
                <a:solidFill>
                  <a:srgbClr val="FF9900"/>
                </a:solidFill>
              </a:rPr>
              <a:t>multicast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43" name="Text Box 28">
            <a:extLst>
              <a:ext uri="{FF2B5EF4-FFF2-40B4-BE49-F238E27FC236}">
                <a16:creationId xmlns:a16="http://schemas.microsoft.com/office/drawing/2014/main" id="{DFE83F2E-FE1B-409A-80A9-CE9B0EF34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124200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FF9900"/>
                </a:solidFill>
              </a:rPr>
              <a:t>multicast</a:t>
            </a:r>
            <a:endParaRPr lang="en-US" altLang="el-GR" sz="1800" i="1">
              <a:solidFill>
                <a:schemeClr val="accent1"/>
              </a:solidFill>
            </a:endParaRPr>
          </a:p>
        </p:txBody>
      </p:sp>
      <p:sp>
        <p:nvSpPr>
          <p:cNvPr id="9244" name="AutoShape 29">
            <a:extLst>
              <a:ext uri="{FF2B5EF4-FFF2-40B4-BE49-F238E27FC236}">
                <a16:creationId xmlns:a16="http://schemas.microsoft.com/office/drawing/2014/main" id="{9A4B7966-D2C6-4666-8D70-D07DB1B9F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91000"/>
            <a:ext cx="1219200" cy="533400"/>
          </a:xfrm>
          <a:prstGeom prst="rightArrow">
            <a:avLst>
              <a:gd name="adj1" fmla="val 50000"/>
              <a:gd name="adj2" fmla="val 5714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245" name="AutoShape 30">
            <a:extLst>
              <a:ext uri="{FF2B5EF4-FFF2-40B4-BE49-F238E27FC236}">
                <a16:creationId xmlns:a16="http://schemas.microsoft.com/office/drawing/2014/main" id="{86D5ABE5-033C-4BD2-91DA-E3112569F17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48400" y="45720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6895" name="Text Box 31">
            <a:extLst>
              <a:ext uri="{FF2B5EF4-FFF2-40B4-BE49-F238E27FC236}">
                <a16:creationId xmlns:a16="http://schemas.microsoft.com/office/drawing/2014/main" id="{A3768EDC-372C-4DD8-A3A1-7B9B8FA7A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7302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QCIF</a:t>
            </a:r>
          </a:p>
        </p:txBody>
      </p:sp>
      <p:sp>
        <p:nvSpPr>
          <p:cNvPr id="36896" name="Text Box 32">
            <a:extLst>
              <a:ext uri="{FF2B5EF4-FFF2-40B4-BE49-F238E27FC236}">
                <a16:creationId xmlns:a16="http://schemas.microsoft.com/office/drawing/2014/main" id="{3EC50186-ADA8-4C5B-A6D7-F107BC2AF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5524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CIF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97" name="Text Box 33">
            <a:extLst>
              <a:ext uri="{FF2B5EF4-FFF2-40B4-BE49-F238E27FC236}">
                <a16:creationId xmlns:a16="http://schemas.microsoft.com/office/drawing/2014/main" id="{158BD5B0-98EF-4BA6-8672-13E880358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105400"/>
            <a:ext cx="23177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Assymetric operation</a:t>
            </a:r>
            <a:endParaRPr lang="en-US" altLang="el-GR" sz="1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49" name="Rectangle 34">
            <a:extLst>
              <a:ext uri="{FF2B5EF4-FFF2-40B4-BE49-F238E27FC236}">
                <a16:creationId xmlns:a16="http://schemas.microsoft.com/office/drawing/2014/main" id="{20FEC3FC-4C0D-4536-B3BE-403ED5F5F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038600"/>
            <a:ext cx="2819400" cy="1447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pSp>
        <p:nvGrpSpPr>
          <p:cNvPr id="9250" name="Group 35">
            <a:extLst>
              <a:ext uri="{FF2B5EF4-FFF2-40B4-BE49-F238E27FC236}">
                <a16:creationId xmlns:a16="http://schemas.microsoft.com/office/drawing/2014/main" id="{0BE1B802-20B8-449A-A9FE-B3065D3F4439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2743200"/>
            <a:ext cx="762000" cy="533400"/>
            <a:chOff x="2208" y="3072"/>
            <a:chExt cx="480" cy="336"/>
          </a:xfrm>
        </p:grpSpPr>
        <p:sp>
          <p:nvSpPr>
            <p:cNvPr id="9251" name="Rectangle 36">
              <a:extLst>
                <a:ext uri="{FF2B5EF4-FFF2-40B4-BE49-F238E27FC236}">
                  <a16:creationId xmlns:a16="http://schemas.microsoft.com/office/drawing/2014/main" id="{52503F8E-DD6B-4F2E-96B1-63DFACC5D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072"/>
              <a:ext cx="480" cy="336"/>
            </a:xfrm>
            <a:prstGeom prst="rect">
              <a:avLst/>
            </a:prstGeom>
            <a:solidFill>
              <a:srgbClr val="EAEAEA"/>
            </a:solidFill>
            <a:ln w="2857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cxnSp>
          <p:nvCxnSpPr>
            <p:cNvPr id="9252" name="AutoShape 37">
              <a:extLst>
                <a:ext uri="{FF2B5EF4-FFF2-40B4-BE49-F238E27FC236}">
                  <a16:creationId xmlns:a16="http://schemas.microsoft.com/office/drawing/2014/main" id="{53CFB5DC-3E12-4E0F-8E12-52538A3A239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6" y="3120"/>
              <a:ext cx="384" cy="192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C1C9738-DB5F-42E2-A470-D3D9453B0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410200"/>
            <a:ext cx="3352800" cy="990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A36484A-C4D3-411D-8E9A-D4F0D4464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Defined data capabilities of H.323 terminals</a:t>
            </a:r>
            <a:endParaRPr lang="en-US" altLang="el-GR" sz="320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2AC21CE-501B-455E-B598-5B9BE078D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2133600" cy="2590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627753E0-4F5D-403F-BBFA-A3A67D5AC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148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H.323 terminal</a:t>
            </a: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26732D10-D610-46FF-8B90-1B0A648D8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90800"/>
            <a:ext cx="20574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47" name="Oval 7">
            <a:extLst>
              <a:ext uri="{FF2B5EF4-FFF2-40B4-BE49-F238E27FC236}">
                <a16:creationId xmlns:a16="http://schemas.microsoft.com/office/drawing/2014/main" id="{F60004F2-FD07-422D-BC1E-F7DC2D3BB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146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995C00"/>
            </a:prstShdw>
          </a:effectLst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D18C59D4-F1C4-430F-A07D-E787A018C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657600"/>
            <a:ext cx="20574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21F61A54-8183-4B7D-BF77-1E17E2041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814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FF99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l-GR" altLang="el-GR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8B40D500-3C35-4C4F-978A-F92AB08AD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T.120 entity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AD7B0546-421F-49AE-B373-2F81BADD4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43200"/>
            <a:ext cx="125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Data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channel(s)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23592D05-2F41-4D67-AE95-7F7AA3716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8" y="2133600"/>
            <a:ext cx="7683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T.120</a:t>
            </a:r>
          </a:p>
        </p:txBody>
      </p:sp>
      <p:sp>
        <p:nvSpPr>
          <p:cNvPr id="10253" name="Line 15">
            <a:extLst>
              <a:ext uri="{FF2B5EF4-FFF2-40B4-BE49-F238E27FC236}">
                <a16:creationId xmlns:a16="http://schemas.microsoft.com/office/drawing/2014/main" id="{958BF157-4286-49C4-B2F5-005E57457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962400"/>
            <a:ext cx="20574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54" name="Oval 16">
            <a:extLst>
              <a:ext uri="{FF2B5EF4-FFF2-40B4-BE49-F238E27FC236}">
                <a16:creationId xmlns:a16="http://schemas.microsoft.com/office/drawing/2014/main" id="{B872B1F0-8135-4EA9-8471-4CA707B9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86200"/>
            <a:ext cx="304800" cy="228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995C00"/>
            </a:prstShdw>
          </a:effectLst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0255" name="Rectangle 18">
            <a:extLst>
              <a:ext uri="{FF2B5EF4-FFF2-40B4-BE49-F238E27FC236}">
                <a16:creationId xmlns:a16="http://schemas.microsoft.com/office/drawing/2014/main" id="{49E4A4E1-EEDB-47FC-9D30-6FF63F085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905000"/>
            <a:ext cx="2286000" cy="182880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0256" name="Line 20">
            <a:extLst>
              <a:ext uri="{FF2B5EF4-FFF2-40B4-BE49-F238E27FC236}">
                <a16:creationId xmlns:a16="http://schemas.microsoft.com/office/drawing/2014/main" id="{05AF7AD1-00F9-4885-BEA8-A365DEAB5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6670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57" name="Line 21">
            <a:extLst>
              <a:ext uri="{FF2B5EF4-FFF2-40B4-BE49-F238E27FC236}">
                <a16:creationId xmlns:a16="http://schemas.microsoft.com/office/drawing/2014/main" id="{6B3AB3D0-F249-4E40-A523-2D0915856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8956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5862" name="Text Box 22">
            <a:extLst>
              <a:ext uri="{FF2B5EF4-FFF2-40B4-BE49-F238E27FC236}">
                <a16:creationId xmlns:a16="http://schemas.microsoft.com/office/drawing/2014/main" id="{F70BCE82-8485-4AAD-AC18-2A52687E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86400"/>
            <a:ext cx="31908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Green for mandatory features</a:t>
            </a:r>
          </a:p>
        </p:txBody>
      </p:sp>
      <p:sp>
        <p:nvSpPr>
          <p:cNvPr id="35863" name="Text Box 23">
            <a:extLst>
              <a:ext uri="{FF2B5EF4-FFF2-40B4-BE49-F238E27FC236}">
                <a16:creationId xmlns:a16="http://schemas.microsoft.com/office/drawing/2014/main" id="{D04CA96A-A998-4225-AAE2-9A5A337F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943600"/>
            <a:ext cx="3200400" cy="3762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l-GR" sz="18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Orange for optional features</a:t>
            </a:r>
          </a:p>
        </p:txBody>
      </p:sp>
      <p:sp>
        <p:nvSpPr>
          <p:cNvPr id="10260" name="Text Box 24">
            <a:extLst>
              <a:ext uri="{FF2B5EF4-FFF2-40B4-BE49-F238E27FC236}">
                <a16:creationId xmlns:a16="http://schemas.microsoft.com/office/drawing/2014/main" id="{1B8CCEF3-09E5-4E0F-90FF-C049CA8BF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3528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H.323 terminal</a:t>
            </a:r>
          </a:p>
        </p:txBody>
      </p:sp>
      <p:sp>
        <p:nvSpPr>
          <p:cNvPr id="10261" name="Line 38">
            <a:extLst>
              <a:ext uri="{FF2B5EF4-FFF2-40B4-BE49-F238E27FC236}">
                <a16:creationId xmlns:a16="http://schemas.microsoft.com/office/drawing/2014/main" id="{91643054-AA66-424D-99C0-94301687FC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362200"/>
            <a:ext cx="1600200" cy="0"/>
          </a:xfrm>
          <a:prstGeom prst="line">
            <a:avLst/>
          </a:prstGeom>
          <a:noFill/>
          <a:ln w="38100">
            <a:solidFill>
              <a:srgbClr val="FF9900"/>
            </a:solidFill>
            <a:prstDash val="dash"/>
            <a:round/>
            <a:headEnd type="oval" w="med" len="med"/>
            <a:tailEnd type="triangle" w="med" len="med"/>
          </a:ln>
          <a:effectLst>
            <a:prstShdw prst="shdw17" dist="17961" dir="2700000">
              <a:srgbClr val="995C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62" name="Text Box 39">
            <a:extLst>
              <a:ext uri="{FF2B5EF4-FFF2-40B4-BE49-F238E27FC236}">
                <a16:creationId xmlns:a16="http://schemas.microsoft.com/office/drawing/2014/main" id="{2EE630A1-F104-45E6-8EF7-3749F827D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5902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2400"/>
              <a:t>- One or more data channel(s)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2400"/>
              <a:t>- Unidirectional or bi-directional channel(s)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5D70200-0E5D-4915-9D7C-3127A9706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Audio-visual capabilities of H.323 terminals</a:t>
            </a:r>
            <a:endParaRPr lang="en-US" altLang="el-GR" sz="3200"/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CDE6F06F-0C44-4DA8-B34A-612C9BAE1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2438400"/>
            <a:ext cx="118110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8A7AF5-8761-4CA4-BFC0-C693EA877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l-G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Capability set (CS) of an H.323 terminal</a:t>
            </a:r>
            <a:endParaRPr lang="en-US" altLang="el-GR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B7D2757-0B82-499C-8B39-DD0A797C5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686800" cy="4114800"/>
          </a:xfrm>
        </p:spPr>
        <p:txBody>
          <a:bodyPr/>
          <a:lstStyle/>
          <a:p>
            <a:r>
              <a:rPr lang="en-US" altLang="el-GR"/>
              <a:t>H.245 procedure to exchange CS</a:t>
            </a:r>
          </a:p>
          <a:p>
            <a:r>
              <a:rPr lang="en-US" altLang="el-GR" b="1"/>
              <a:t>Decoder capability set </a:t>
            </a:r>
          </a:p>
          <a:p>
            <a:pPr lvl="1"/>
            <a:r>
              <a:rPr lang="en-US" altLang="el-GR"/>
              <a:t>video &amp; audio bit rate,</a:t>
            </a:r>
          </a:p>
          <a:p>
            <a:pPr lvl="1"/>
            <a:r>
              <a:rPr lang="en-US" altLang="el-GR"/>
              <a:t>video, audio format, </a:t>
            </a:r>
          </a:p>
          <a:p>
            <a:pPr lvl="1"/>
            <a:r>
              <a:rPr lang="en-US" altLang="el-GR"/>
              <a:t>algorithm options accepted by decoder</a:t>
            </a:r>
          </a:p>
          <a:p>
            <a:r>
              <a:rPr lang="en-US" altLang="el-GR"/>
              <a:t>Number of simultaneous audio, video decoding</a:t>
            </a:r>
          </a:p>
          <a:p>
            <a:r>
              <a:rPr lang="en-US" altLang="el-GR"/>
              <a:t>Encoder: is free to transmit anything in the agreed set.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02303E1-D159-41F5-9432-7216334A4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l-GR" b="1">
                <a:effectLst>
                  <a:outerShdw blurRad="38100" dist="38100" dir="2700000" algn="tl">
                    <a:srgbClr val="C0C0C0"/>
                  </a:outerShdw>
                </a:effectLst>
              </a:rPr>
              <a:t>H.323 Multipoint Conferences</a:t>
            </a:r>
            <a:endParaRPr lang="en-US" altLang="el-GR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3ED3967-9914-4DA3-B12E-A9DB5DDE9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114800"/>
          </a:xfrm>
        </p:spPr>
        <p:txBody>
          <a:bodyPr/>
          <a:lstStyle/>
          <a:p>
            <a:r>
              <a:rPr lang="en-US" altLang="el-GR" sz="2800" b="1"/>
              <a:t>Multipoint Controller </a:t>
            </a:r>
            <a:r>
              <a:rPr lang="en-US" altLang="el-GR" sz="2800"/>
              <a:t>(MC)</a:t>
            </a:r>
          </a:p>
          <a:p>
            <a:pPr lvl="1"/>
            <a:r>
              <a:rPr lang="en-US" altLang="el-GR" sz="2400"/>
              <a:t>control functions (e.g., chair control) </a:t>
            </a:r>
          </a:p>
          <a:p>
            <a:pPr lvl="1"/>
            <a:r>
              <a:rPr lang="en-US" altLang="el-GR" sz="2400"/>
              <a:t>controls MP</a:t>
            </a:r>
          </a:p>
          <a:p>
            <a:r>
              <a:rPr lang="en-US" altLang="el-GR" sz="2800" b="1"/>
              <a:t>Multipoint Processor </a:t>
            </a:r>
            <a:r>
              <a:rPr lang="en-US" altLang="el-GR" sz="2800"/>
              <a:t>(MP) </a:t>
            </a:r>
          </a:p>
          <a:p>
            <a:pPr lvl="1"/>
            <a:r>
              <a:rPr lang="en-US" altLang="el-GR" sz="2400"/>
              <a:t>video </a:t>
            </a:r>
          </a:p>
          <a:p>
            <a:pPr lvl="2"/>
            <a:r>
              <a:rPr lang="en-US" altLang="el-GR" sz="2000"/>
              <a:t>switching, </a:t>
            </a:r>
          </a:p>
          <a:p>
            <a:pPr lvl="2"/>
            <a:r>
              <a:rPr lang="en-US" altLang="el-GR" sz="2000"/>
              <a:t>mixing, </a:t>
            </a:r>
          </a:p>
          <a:p>
            <a:pPr lvl="2"/>
            <a:r>
              <a:rPr lang="en-US" altLang="el-GR" sz="2000"/>
              <a:t>transcoding</a:t>
            </a:r>
          </a:p>
          <a:p>
            <a:pPr lvl="1"/>
            <a:r>
              <a:rPr lang="en-US" altLang="el-GR" sz="2400"/>
              <a:t>Audio</a:t>
            </a:r>
          </a:p>
          <a:p>
            <a:pPr lvl="2"/>
            <a:r>
              <a:rPr lang="en-US" altLang="el-GR" sz="2000"/>
              <a:t>mixing, </a:t>
            </a:r>
          </a:p>
          <a:p>
            <a:pPr lvl="2"/>
            <a:r>
              <a:rPr lang="en-US" altLang="el-GR" sz="2000"/>
              <a:t>transcoding</a:t>
            </a:r>
          </a:p>
          <a:p>
            <a:pPr lvl="1"/>
            <a:r>
              <a:rPr lang="en-US" altLang="el-GR" sz="2400"/>
              <a:t>T.120 data distribution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2734</TotalTime>
  <Words>980</Words>
  <Application>Microsoft Office PowerPoint</Application>
  <PresentationFormat>Προβολή στην οθόνη (4:3)</PresentationFormat>
  <Paragraphs>318</Paragraphs>
  <Slides>29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2" baseType="lpstr">
      <vt:lpstr>Arial</vt:lpstr>
      <vt:lpstr>Times New Roman</vt:lpstr>
      <vt:lpstr>Blank Presentation.pot</vt:lpstr>
      <vt:lpstr>Outline</vt:lpstr>
      <vt:lpstr>The ITU-T H.323 Recommendations</vt:lpstr>
      <vt:lpstr> H.323 Entities</vt:lpstr>
      <vt:lpstr>Defined audio capabilities of H.323 terminals</vt:lpstr>
      <vt:lpstr>Defined visual capabilities of H.323 terminals</vt:lpstr>
      <vt:lpstr>Defined data capabilities of H.323 terminals</vt:lpstr>
      <vt:lpstr>Audio-visual capabilities of H.323 terminals</vt:lpstr>
      <vt:lpstr>Capability set (CS) of an H.323 terminal</vt:lpstr>
      <vt:lpstr>H.323 Multipoint Conferences</vt:lpstr>
      <vt:lpstr>Types of multipoint conferences</vt:lpstr>
      <vt:lpstr>Centralized multipoint conferences</vt:lpstr>
      <vt:lpstr>Decentralized multipoint conferences</vt:lpstr>
      <vt:lpstr>Hybrid multipoint, centralized audio</vt:lpstr>
      <vt:lpstr>Hybrid multipoint, centralized video</vt:lpstr>
      <vt:lpstr>Characteristics and potential location of MC and MP</vt:lpstr>
      <vt:lpstr>Defined capabilities of the H.323 MCU</vt:lpstr>
      <vt:lpstr>MP functions</vt:lpstr>
      <vt:lpstr>MP functions</vt:lpstr>
      <vt:lpstr>MP functions</vt:lpstr>
      <vt:lpstr>MP functions</vt:lpstr>
      <vt:lpstr>Control issues performed by MC (H.243)</vt:lpstr>
      <vt:lpstr>Automatic video switching mode   </vt:lpstr>
      <vt:lpstr>CC - Video broadcast (VCB)</vt:lpstr>
      <vt:lpstr>CC - Video select (VCS)</vt:lpstr>
      <vt:lpstr>CC - Multipoint visualization (MCV)</vt:lpstr>
      <vt:lpstr>Floor Control issues performed by MC</vt:lpstr>
      <vt:lpstr>Camera control (H.281)</vt:lpstr>
      <vt:lpstr>Capabilities  of present H.323  terminals</vt:lpstr>
      <vt:lpstr>Required H.323 entities</vt:lpstr>
    </vt:vector>
  </TitlesOfParts>
  <Company>UoA, NOC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P.Balaouras</dc:creator>
  <cp:lastModifiedBy>pantelis balaouras</cp:lastModifiedBy>
  <cp:revision>370</cp:revision>
  <cp:lastPrinted>2000-05-19T09:32:30Z</cp:lastPrinted>
  <dcterms:created xsi:type="dcterms:W3CDTF">2000-05-08T11:24:56Z</dcterms:created>
  <dcterms:modified xsi:type="dcterms:W3CDTF">2021-05-27T14:55:09Z</dcterms:modified>
</cp:coreProperties>
</file>