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476" r:id="rId2"/>
    <p:sldId id="494" r:id="rId3"/>
    <p:sldId id="256" r:id="rId4"/>
    <p:sldId id="257" r:id="rId5"/>
    <p:sldId id="477" r:id="rId6"/>
    <p:sldId id="261" r:id="rId7"/>
    <p:sldId id="480" r:id="rId8"/>
    <p:sldId id="258" r:id="rId9"/>
    <p:sldId id="259" r:id="rId10"/>
    <p:sldId id="260" r:id="rId11"/>
    <p:sldId id="492" r:id="rId12"/>
    <p:sldId id="482" r:id="rId13"/>
    <p:sldId id="262" r:id="rId14"/>
    <p:sldId id="263" r:id="rId15"/>
    <p:sldId id="484" r:id="rId16"/>
    <p:sldId id="264" r:id="rId17"/>
    <p:sldId id="486" r:id="rId18"/>
    <p:sldId id="265" r:id="rId19"/>
    <p:sldId id="266" r:id="rId20"/>
    <p:sldId id="487" r:id="rId21"/>
    <p:sldId id="489" r:id="rId22"/>
    <p:sldId id="488" r:id="rId23"/>
    <p:sldId id="267" r:id="rId24"/>
    <p:sldId id="268" r:id="rId25"/>
    <p:sldId id="491" r:id="rId26"/>
    <p:sldId id="269" r:id="rId27"/>
    <p:sldId id="270" r:id="rId28"/>
    <p:sldId id="493" r:id="rId29"/>
  </p:sldIdLst>
  <p:sldSz cx="16256000" cy="9144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483C3"/>
    <a:srgbClr val="F8F9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4D3C70-1FCF-4B9D-A2D7-CAD52359723D}" v="56" dt="2026-03-12T13:00:18.0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65133" autoAdjust="0"/>
  </p:normalViewPr>
  <p:slideViewPr>
    <p:cSldViewPr>
      <p:cViewPr varScale="1">
        <p:scale>
          <a:sx n="58" d="100"/>
          <a:sy n="58" d="100"/>
        </p:scale>
        <p:origin x="840" y="2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63F8D67B-A8BB-4E49-A40D-C1BC24EFDE5E}"/>
    <pc:docChg chg="undo custSel addSld delSld modSld sldOrd">
      <pc:chgData name="Pantelis Balaouras" userId="25e8755020fc1734" providerId="LiveId" clId="{63F8D67B-A8BB-4E49-A40D-C1BC24EFDE5E}" dt="2026-03-12T13:00:59.293" v="1792" actId="20577"/>
      <pc:docMkLst>
        <pc:docMk/>
      </pc:docMkLst>
      <pc:sldChg chg="addSp modSp modNotesTx">
        <pc:chgData name="Pantelis Balaouras" userId="25e8755020fc1734" providerId="LiveId" clId="{63F8D67B-A8BB-4E49-A40D-C1BC24EFDE5E}" dt="2026-03-12T10:35:47.151" v="1065"/>
        <pc:sldMkLst>
          <pc:docMk/>
          <pc:sldMk cId="0" sldId="257"/>
        </pc:sldMkLst>
        <pc:picChg chg="add mod">
          <ac:chgData name="Pantelis Balaouras" userId="25e8755020fc1734" providerId="LiveId" clId="{63F8D67B-A8BB-4E49-A40D-C1BC24EFDE5E}" dt="2026-03-12T10:35:47.151" v="1065"/>
          <ac:picMkLst>
            <pc:docMk/>
            <pc:sldMk cId="0" sldId="257"/>
            <ac:picMk id="3" creationId="{2B7AB8BA-8C6D-88A6-9A05-3A3E54C486E2}"/>
          </ac:picMkLst>
        </pc:picChg>
      </pc:sldChg>
      <pc:sldChg chg="modSp mod ord modNotesTx">
        <pc:chgData name="Pantelis Balaouras" userId="25e8755020fc1734" providerId="LiveId" clId="{63F8D67B-A8BB-4E49-A40D-C1BC24EFDE5E}" dt="2026-03-11T16:57:12.812" v="1045" actId="1076"/>
        <pc:sldMkLst>
          <pc:docMk/>
          <pc:sldMk cId="0" sldId="261"/>
        </pc:sldMkLst>
        <pc:picChg chg="mod">
          <ac:chgData name="Pantelis Balaouras" userId="25e8755020fc1734" providerId="LiveId" clId="{63F8D67B-A8BB-4E49-A40D-C1BC24EFDE5E}" dt="2026-03-11T16:57:12.812" v="1045" actId="1076"/>
          <ac:picMkLst>
            <pc:docMk/>
            <pc:sldMk cId="0" sldId="261"/>
            <ac:picMk id="2" creationId="{00000000-0000-0000-0000-000000000000}"/>
          </ac:picMkLst>
        </pc:picChg>
      </pc:sldChg>
      <pc:sldChg chg="modNotesTx">
        <pc:chgData name="Pantelis Balaouras" userId="25e8755020fc1734" providerId="LiveId" clId="{63F8D67B-A8BB-4E49-A40D-C1BC24EFDE5E}" dt="2026-03-11T16:38:22.231" v="427" actId="20577"/>
        <pc:sldMkLst>
          <pc:docMk/>
          <pc:sldMk cId="0" sldId="262"/>
        </pc:sldMkLst>
      </pc:sldChg>
      <pc:sldChg chg="modNotesTx">
        <pc:chgData name="Pantelis Balaouras" userId="25e8755020fc1734" providerId="LiveId" clId="{63F8D67B-A8BB-4E49-A40D-C1BC24EFDE5E}" dt="2026-03-11T16:39:37.471" v="428" actId="20577"/>
        <pc:sldMkLst>
          <pc:docMk/>
          <pc:sldMk cId="0" sldId="263"/>
        </pc:sldMkLst>
      </pc:sldChg>
      <pc:sldChg chg="addSp delSp modSp mod setBg modNotesTx">
        <pc:chgData name="Pantelis Balaouras" userId="25e8755020fc1734" providerId="LiveId" clId="{63F8D67B-A8BB-4E49-A40D-C1BC24EFDE5E}" dt="2026-03-12T10:49:34.341" v="1237" actId="26606"/>
        <pc:sldMkLst>
          <pc:docMk/>
          <pc:sldMk cId="0" sldId="264"/>
        </pc:sldMkLst>
        <pc:spChg chg="add del">
          <ac:chgData name="Pantelis Balaouras" userId="25e8755020fc1734" providerId="LiveId" clId="{63F8D67B-A8BB-4E49-A40D-C1BC24EFDE5E}" dt="2026-03-12T10:49:34.341" v="1237" actId="26606"/>
          <ac:spMkLst>
            <pc:docMk/>
            <pc:sldMk cId="0" sldId="264"/>
            <ac:spMk id="7" creationId="{AB8C311F-7253-4AED-9701-7FC0708C41C7}"/>
          </ac:spMkLst>
        </pc:spChg>
        <pc:spChg chg="add del">
          <ac:chgData name="Pantelis Balaouras" userId="25e8755020fc1734" providerId="LiveId" clId="{63F8D67B-A8BB-4E49-A40D-C1BC24EFDE5E}" dt="2026-03-12T10:49:34.341" v="1237" actId="26606"/>
          <ac:spMkLst>
            <pc:docMk/>
            <pc:sldMk cId="0" sldId="264"/>
            <ac:spMk id="9" creationId="{FD073016-B734-483B-8953-5BADEE145112}"/>
          </ac:spMkLst>
        </pc:spChg>
        <pc:spChg chg="add del">
          <ac:chgData name="Pantelis Balaouras" userId="25e8755020fc1734" providerId="LiveId" clId="{63F8D67B-A8BB-4E49-A40D-C1BC24EFDE5E}" dt="2026-03-12T10:49:34.341" v="1237" actId="26606"/>
          <ac:spMkLst>
            <pc:docMk/>
            <pc:sldMk cId="0" sldId="264"/>
            <ac:spMk id="11" creationId="{90A7EAB6-59D3-4325-8DE6-E0CA4009CE53}"/>
          </ac:spMkLst>
        </pc:spChg>
        <pc:spChg chg="add del">
          <ac:chgData name="Pantelis Balaouras" userId="25e8755020fc1734" providerId="LiveId" clId="{63F8D67B-A8BB-4E49-A40D-C1BC24EFDE5E}" dt="2026-03-12T10:49:34.341" v="1237" actId="26606"/>
          <ac:spMkLst>
            <pc:docMk/>
            <pc:sldMk cId="0" sldId="264"/>
            <ac:spMk id="13" creationId="{A8D57A06-A426-446D-B02C-A2DC6B62E45E}"/>
          </ac:spMkLst>
        </pc:spChg>
        <pc:picChg chg="mod">
          <ac:chgData name="Pantelis Balaouras" userId="25e8755020fc1734" providerId="LiveId" clId="{63F8D67B-A8BB-4E49-A40D-C1BC24EFDE5E}" dt="2026-03-12T10:49:34.341" v="1237" actId="26606"/>
          <ac:picMkLst>
            <pc:docMk/>
            <pc:sldMk cId="0" sldId="264"/>
            <ac:picMk id="2" creationId="{00000000-0000-0000-0000-000000000000}"/>
          </ac:picMkLst>
        </pc:picChg>
      </pc:sldChg>
      <pc:sldChg chg="modNotesTx">
        <pc:chgData name="Pantelis Balaouras" userId="25e8755020fc1734" providerId="LiveId" clId="{63F8D67B-A8BB-4E49-A40D-C1BC24EFDE5E}" dt="2026-03-11T16:45:25.597" v="747" actId="6549"/>
        <pc:sldMkLst>
          <pc:docMk/>
          <pc:sldMk cId="0" sldId="266"/>
        </pc:sldMkLst>
      </pc:sldChg>
      <pc:sldChg chg="modNotesTx">
        <pc:chgData name="Pantelis Balaouras" userId="25e8755020fc1734" providerId="LiveId" clId="{63F8D67B-A8BB-4E49-A40D-C1BC24EFDE5E}" dt="2026-03-12T10:42:44.951" v="1097" actId="20577"/>
        <pc:sldMkLst>
          <pc:docMk/>
          <pc:sldMk cId="0" sldId="267"/>
        </pc:sldMkLst>
      </pc:sldChg>
      <pc:sldChg chg="modNotesTx">
        <pc:chgData name="Pantelis Balaouras" userId="25e8755020fc1734" providerId="LiveId" clId="{63F8D67B-A8BB-4E49-A40D-C1BC24EFDE5E}" dt="2026-03-12T10:42:26.771" v="1093" actId="20577"/>
        <pc:sldMkLst>
          <pc:docMk/>
          <pc:sldMk cId="0" sldId="268"/>
        </pc:sldMkLst>
      </pc:sldChg>
      <pc:sldChg chg="new del">
        <pc:chgData name="Pantelis Balaouras" userId="25e8755020fc1734" providerId="LiveId" clId="{63F8D67B-A8BB-4E49-A40D-C1BC24EFDE5E}" dt="2026-03-11T16:50:37.467" v="964" actId="47"/>
        <pc:sldMkLst>
          <pc:docMk/>
          <pc:sldMk cId="454576397" sldId="271"/>
        </pc:sldMkLst>
      </pc:sldChg>
      <pc:sldChg chg="addSp delSp modSp add mod setBg">
        <pc:chgData name="Pantelis Balaouras" userId="25e8755020fc1734" providerId="LiveId" clId="{63F8D67B-A8BB-4E49-A40D-C1BC24EFDE5E}" dt="2026-03-12T12:54:58.022" v="1754" actId="207"/>
        <pc:sldMkLst>
          <pc:docMk/>
          <pc:sldMk cId="4272684949" sldId="476"/>
        </pc:sldMkLst>
        <pc:spChg chg="mod">
          <ac:chgData name="Pantelis Balaouras" userId="25e8755020fc1734" providerId="LiveId" clId="{63F8D67B-A8BB-4E49-A40D-C1BC24EFDE5E}" dt="2026-03-12T12:54:58.022" v="1754" actId="207"/>
          <ac:spMkLst>
            <pc:docMk/>
            <pc:sldMk cId="4272684949" sldId="476"/>
            <ac:spMk id="4" creationId="{506340F7-AFF8-4DBB-8847-AB214600E4F6}"/>
          </ac:spMkLst>
        </pc:spChg>
        <pc:spChg chg="mod">
          <ac:chgData name="Pantelis Balaouras" userId="25e8755020fc1734" providerId="LiveId" clId="{63F8D67B-A8BB-4E49-A40D-C1BC24EFDE5E}" dt="2026-03-12T12:54:17.191" v="1743" actId="1076"/>
          <ac:spMkLst>
            <pc:docMk/>
            <pc:sldMk cId="4272684949" sldId="476"/>
            <ac:spMk id="5" creationId="{D0AA42CB-D20E-4FBA-AD88-02E8F95E3CEF}"/>
          </ac:spMkLst>
        </pc:spChg>
        <pc:spChg chg="add">
          <ac:chgData name="Pantelis Balaouras" userId="25e8755020fc1734" providerId="LiveId" clId="{63F8D67B-A8BB-4E49-A40D-C1BC24EFDE5E}" dt="2026-03-11T16:51:50.245" v="969"/>
          <ac:spMkLst>
            <pc:docMk/>
            <pc:sldMk cId="4272684949" sldId="476"/>
            <ac:spMk id="7" creationId="{A8332D50-5D18-8777-A64A-DA991AEE8427}"/>
          </ac:spMkLst>
        </pc:spChg>
        <pc:spChg chg="add mod">
          <ac:chgData name="Pantelis Balaouras" userId="25e8755020fc1734" providerId="LiveId" clId="{63F8D67B-A8BB-4E49-A40D-C1BC24EFDE5E}" dt="2026-03-11T16:56:54.519" v="1043" actId="1582"/>
          <ac:spMkLst>
            <pc:docMk/>
            <pc:sldMk cId="4272684949" sldId="476"/>
            <ac:spMk id="10" creationId="{39FBEF2E-5A89-47ED-99AE-76342CBB8046}"/>
          </ac:spMkLst>
        </pc:spChg>
        <pc:picChg chg="add mod modCrop">
          <ac:chgData name="Pantelis Balaouras" userId="25e8755020fc1734" providerId="LiveId" clId="{63F8D67B-A8BB-4E49-A40D-C1BC24EFDE5E}" dt="2026-03-12T12:54:48.171" v="1753" actId="1076"/>
          <ac:picMkLst>
            <pc:docMk/>
            <pc:sldMk cId="4272684949" sldId="476"/>
            <ac:picMk id="2" creationId="{9A18266E-5F62-1FC5-E3E5-92B26AFF1AF9}"/>
          </ac:picMkLst>
        </pc:picChg>
        <pc:picChg chg="add mod">
          <ac:chgData name="Pantelis Balaouras" userId="25e8755020fc1734" providerId="LiveId" clId="{63F8D67B-A8BB-4E49-A40D-C1BC24EFDE5E}" dt="2026-03-11T16:50:54.539" v="966" actId="1076"/>
          <ac:picMkLst>
            <pc:docMk/>
            <pc:sldMk cId="4272684949" sldId="476"/>
            <ac:picMk id="3" creationId="{F84BFD80-CE02-61D4-5AE3-284C2C10F3F9}"/>
          </ac:picMkLst>
        </pc:picChg>
        <pc:picChg chg="del mod">
          <ac:chgData name="Pantelis Balaouras" userId="25e8755020fc1734" providerId="LiveId" clId="{63F8D67B-A8BB-4E49-A40D-C1BC24EFDE5E}" dt="2026-03-11T16:51:54.392" v="970" actId="478"/>
          <ac:picMkLst>
            <pc:docMk/>
            <pc:sldMk cId="4272684949" sldId="476"/>
            <ac:picMk id="6" creationId="{FA4F1A7F-1838-44D6-8A25-183ED3D9DDF7}"/>
          </ac:picMkLst>
        </pc:picChg>
        <pc:picChg chg="add mod">
          <ac:chgData name="Pantelis Balaouras" userId="25e8755020fc1734" providerId="LiveId" clId="{63F8D67B-A8BB-4E49-A40D-C1BC24EFDE5E}" dt="2026-03-12T12:53:52.270" v="1719" actId="1076"/>
          <ac:picMkLst>
            <pc:docMk/>
            <pc:sldMk cId="4272684949" sldId="476"/>
            <ac:picMk id="9" creationId="{9EF9ECB1-E0D5-32E0-88BB-E8730F6F98ED}"/>
          </ac:picMkLst>
        </pc:picChg>
      </pc:sldChg>
      <pc:sldChg chg="addSp modSp new">
        <pc:chgData name="Pantelis Balaouras" userId="25e8755020fc1734" providerId="LiveId" clId="{63F8D67B-A8BB-4E49-A40D-C1BC24EFDE5E}" dt="2026-03-12T10:35:56.137" v="1067"/>
        <pc:sldMkLst>
          <pc:docMk/>
          <pc:sldMk cId="3931905393" sldId="477"/>
        </pc:sldMkLst>
        <pc:picChg chg="add mod">
          <ac:chgData name="Pantelis Balaouras" userId="25e8755020fc1734" providerId="LiveId" clId="{63F8D67B-A8BB-4E49-A40D-C1BC24EFDE5E}" dt="2026-03-12T10:35:56.137" v="1067"/>
          <ac:picMkLst>
            <pc:docMk/>
            <pc:sldMk cId="3931905393" sldId="477"/>
            <ac:picMk id="2" creationId="{3A6900D9-8121-2895-5CE4-2F9E9D1E40CC}"/>
          </ac:picMkLst>
        </pc:picChg>
      </pc:sldChg>
      <pc:sldChg chg="new del">
        <pc:chgData name="Pantelis Balaouras" userId="25e8755020fc1734" providerId="LiveId" clId="{63F8D67B-A8BB-4E49-A40D-C1BC24EFDE5E}" dt="2026-03-12T10:36:44.850" v="1077" actId="47"/>
        <pc:sldMkLst>
          <pc:docMk/>
          <pc:sldMk cId="3897522819" sldId="478"/>
        </pc:sldMkLst>
      </pc:sldChg>
      <pc:sldChg chg="modSp add del mod">
        <pc:chgData name="Pantelis Balaouras" userId="25e8755020fc1734" providerId="LiveId" clId="{63F8D67B-A8BB-4E49-A40D-C1BC24EFDE5E}" dt="2026-03-12T10:36:35.316" v="1074"/>
        <pc:sldMkLst>
          <pc:docMk/>
          <pc:sldMk cId="0" sldId="479"/>
        </pc:sldMkLst>
        <pc:picChg chg="mod">
          <ac:chgData name="Pantelis Balaouras" userId="25e8755020fc1734" providerId="LiveId" clId="{63F8D67B-A8BB-4E49-A40D-C1BC24EFDE5E}" dt="2026-03-12T10:36:34.374" v="1073" actId="1076"/>
          <ac:picMkLst>
            <pc:docMk/>
            <pc:sldMk cId="0" sldId="479"/>
            <ac:picMk id="2" creationId="{00000000-0000-0000-0000-000000000000}"/>
          </ac:picMkLst>
        </pc:picChg>
      </pc:sldChg>
      <pc:sldChg chg="new del">
        <pc:chgData name="Pantelis Balaouras" userId="25e8755020fc1734" providerId="LiveId" clId="{63F8D67B-A8BB-4E49-A40D-C1BC24EFDE5E}" dt="2026-03-12T10:36:53.530" v="1078" actId="47"/>
        <pc:sldMkLst>
          <pc:docMk/>
          <pc:sldMk cId="798936025" sldId="479"/>
        </pc:sldMkLst>
      </pc:sldChg>
      <pc:sldChg chg="add">
        <pc:chgData name="Pantelis Balaouras" userId="25e8755020fc1734" providerId="LiveId" clId="{63F8D67B-A8BB-4E49-A40D-C1BC24EFDE5E}" dt="2026-03-12T10:36:42.804" v="1076"/>
        <pc:sldMkLst>
          <pc:docMk/>
          <pc:sldMk cId="0" sldId="480"/>
        </pc:sldMkLst>
      </pc:sldChg>
      <pc:sldChg chg="new del">
        <pc:chgData name="Pantelis Balaouras" userId="25e8755020fc1734" providerId="LiveId" clId="{63F8D67B-A8BB-4E49-A40D-C1BC24EFDE5E}" dt="2026-03-12T10:37:33.119" v="1081" actId="47"/>
        <pc:sldMkLst>
          <pc:docMk/>
          <pc:sldMk cId="1684817640" sldId="481"/>
        </pc:sldMkLst>
      </pc:sldChg>
      <pc:sldChg chg="addSp delSp modSp add mod setBg">
        <pc:chgData name="Pantelis Balaouras" userId="25e8755020fc1734" providerId="LiveId" clId="{63F8D67B-A8BB-4E49-A40D-C1BC24EFDE5E}" dt="2026-03-12T10:51:48.756" v="1239" actId="26606"/>
        <pc:sldMkLst>
          <pc:docMk/>
          <pc:sldMk cId="0" sldId="482"/>
        </pc:sldMkLst>
        <pc:spChg chg="add del">
          <ac:chgData name="Pantelis Balaouras" userId="25e8755020fc1734" providerId="LiveId" clId="{63F8D67B-A8BB-4E49-A40D-C1BC24EFDE5E}" dt="2026-03-12T10:51:48.756" v="1239" actId="26606"/>
          <ac:spMkLst>
            <pc:docMk/>
            <pc:sldMk cId="0" sldId="482"/>
            <ac:spMk id="7" creationId="{16B067B1-F4E5-4FDF-813D-C9E872E80075}"/>
          </ac:spMkLst>
        </pc:spChg>
        <pc:spChg chg="add">
          <ac:chgData name="Pantelis Balaouras" userId="25e8755020fc1734" providerId="LiveId" clId="{63F8D67B-A8BB-4E49-A40D-C1BC24EFDE5E}" dt="2026-03-12T10:51:48.756" v="1239" actId="26606"/>
          <ac:spMkLst>
            <pc:docMk/>
            <pc:sldMk cId="0" sldId="482"/>
            <ac:spMk id="12" creationId="{16B067B1-F4E5-4FDF-813D-C9E872E80075}"/>
          </ac:spMkLst>
        </pc:spChg>
        <pc:picChg chg="mod">
          <ac:chgData name="Pantelis Balaouras" userId="25e8755020fc1734" providerId="LiveId" clId="{63F8D67B-A8BB-4E49-A40D-C1BC24EFDE5E}" dt="2026-03-12T10:51:27.673" v="1238" actId="26606"/>
          <ac:picMkLst>
            <pc:docMk/>
            <pc:sldMk cId="0" sldId="482"/>
            <ac:picMk id="2" creationId="{00000000-0000-0000-0000-000000000000}"/>
          </ac:picMkLst>
        </pc:picChg>
      </pc:sldChg>
      <pc:sldChg chg="new del">
        <pc:chgData name="Pantelis Balaouras" userId="25e8755020fc1734" providerId="LiveId" clId="{63F8D67B-A8BB-4E49-A40D-C1BC24EFDE5E}" dt="2026-03-12T10:38:44.236" v="1084" actId="47"/>
        <pc:sldMkLst>
          <pc:docMk/>
          <pc:sldMk cId="3995319695" sldId="483"/>
        </pc:sldMkLst>
      </pc:sldChg>
      <pc:sldChg chg="add">
        <pc:chgData name="Pantelis Balaouras" userId="25e8755020fc1734" providerId="LiveId" clId="{63F8D67B-A8BB-4E49-A40D-C1BC24EFDE5E}" dt="2026-03-12T10:38:42.039" v="1083"/>
        <pc:sldMkLst>
          <pc:docMk/>
          <pc:sldMk cId="0" sldId="484"/>
        </pc:sldMkLst>
      </pc:sldChg>
      <pc:sldChg chg="new del">
        <pc:chgData name="Pantelis Balaouras" userId="25e8755020fc1734" providerId="LiveId" clId="{63F8D67B-A8BB-4E49-A40D-C1BC24EFDE5E}" dt="2026-03-12T10:40:12.825" v="1087" actId="47"/>
        <pc:sldMkLst>
          <pc:docMk/>
          <pc:sldMk cId="1696887211" sldId="485"/>
        </pc:sldMkLst>
      </pc:sldChg>
      <pc:sldChg chg="add">
        <pc:chgData name="Pantelis Balaouras" userId="25e8755020fc1734" providerId="LiveId" clId="{63F8D67B-A8BB-4E49-A40D-C1BC24EFDE5E}" dt="2026-03-12T10:40:10.650" v="1086"/>
        <pc:sldMkLst>
          <pc:docMk/>
          <pc:sldMk cId="0" sldId="486"/>
        </pc:sldMkLst>
      </pc:sldChg>
      <pc:sldChg chg="add">
        <pc:chgData name="Pantelis Balaouras" userId="25e8755020fc1734" providerId="LiveId" clId="{63F8D67B-A8BB-4E49-A40D-C1BC24EFDE5E}" dt="2026-03-12T10:40:56.167" v="1088"/>
        <pc:sldMkLst>
          <pc:docMk/>
          <pc:sldMk cId="0" sldId="487"/>
        </pc:sldMkLst>
      </pc:sldChg>
      <pc:sldChg chg="addSp modSp add mod ord setBg">
        <pc:chgData name="Pantelis Balaouras" userId="25e8755020fc1734" providerId="LiveId" clId="{63F8D67B-A8BB-4E49-A40D-C1BC24EFDE5E}" dt="2026-03-12T10:51:57.252" v="1240" actId="26606"/>
        <pc:sldMkLst>
          <pc:docMk/>
          <pc:sldMk cId="0" sldId="488"/>
        </pc:sldMkLst>
        <pc:spChg chg="add">
          <ac:chgData name="Pantelis Balaouras" userId="25e8755020fc1734" providerId="LiveId" clId="{63F8D67B-A8BB-4E49-A40D-C1BC24EFDE5E}" dt="2026-03-12T10:51:57.252" v="1240" actId="26606"/>
          <ac:spMkLst>
            <pc:docMk/>
            <pc:sldMk cId="0" sldId="488"/>
            <ac:spMk id="7" creationId="{16B067B1-F4E5-4FDF-813D-C9E872E80075}"/>
          </ac:spMkLst>
        </pc:spChg>
        <pc:picChg chg="mod">
          <ac:chgData name="Pantelis Balaouras" userId="25e8755020fc1734" providerId="LiveId" clId="{63F8D67B-A8BB-4E49-A40D-C1BC24EFDE5E}" dt="2026-03-12T10:51:57.252" v="1240" actId="26606"/>
          <ac:picMkLst>
            <pc:docMk/>
            <pc:sldMk cId="0" sldId="488"/>
            <ac:picMk id="2" creationId="{00000000-0000-0000-0000-000000000000}"/>
          </ac:picMkLst>
        </pc:picChg>
      </pc:sldChg>
      <pc:sldChg chg="addSp modSp new mod modClrScheme chgLayout">
        <pc:chgData name="Pantelis Balaouras" userId="25e8755020fc1734" providerId="LiveId" clId="{63F8D67B-A8BB-4E49-A40D-C1BC24EFDE5E}" dt="2026-03-12T10:45:23.286" v="1235"/>
        <pc:sldMkLst>
          <pc:docMk/>
          <pc:sldMk cId="1449953524" sldId="489"/>
        </pc:sldMkLst>
        <pc:spChg chg="add mod">
          <ac:chgData name="Pantelis Balaouras" userId="25e8755020fc1734" providerId="LiveId" clId="{63F8D67B-A8BB-4E49-A40D-C1BC24EFDE5E}" dt="2026-03-12T10:43:12.154" v="1114" actId="20577"/>
          <ac:spMkLst>
            <pc:docMk/>
            <pc:sldMk cId="1449953524" sldId="489"/>
            <ac:spMk id="2" creationId="{CE574AD3-7294-8F73-8600-3F42C5D1EFD2}"/>
          </ac:spMkLst>
        </pc:spChg>
        <pc:spChg chg="add mod">
          <ac:chgData name="Pantelis Balaouras" userId="25e8755020fc1734" providerId="LiveId" clId="{63F8D67B-A8BB-4E49-A40D-C1BC24EFDE5E}" dt="2026-03-12T10:43:35.609" v="1155" actId="403"/>
          <ac:spMkLst>
            <pc:docMk/>
            <pc:sldMk cId="1449953524" sldId="489"/>
            <ac:spMk id="3" creationId="{5B313EDC-27C1-9ECD-E0FF-B34AB1FCCAD3}"/>
          </ac:spMkLst>
        </pc:spChg>
        <pc:spChg chg="add mod">
          <ac:chgData name="Pantelis Balaouras" userId="25e8755020fc1734" providerId="LiveId" clId="{63F8D67B-A8BB-4E49-A40D-C1BC24EFDE5E}" dt="2026-03-12T10:45:23.286" v="1235"/>
          <ac:spMkLst>
            <pc:docMk/>
            <pc:sldMk cId="1449953524" sldId="489"/>
            <ac:spMk id="4" creationId="{91E57932-699D-E4F5-DE67-26076278C701}"/>
          </ac:spMkLst>
        </pc:spChg>
      </pc:sldChg>
      <pc:sldChg chg="new del">
        <pc:chgData name="Pantelis Balaouras" userId="25e8755020fc1734" providerId="LiveId" clId="{63F8D67B-A8BB-4E49-A40D-C1BC24EFDE5E}" dt="2026-03-12T10:44:20.271" v="1158" actId="47"/>
        <pc:sldMkLst>
          <pc:docMk/>
          <pc:sldMk cId="3816005931" sldId="490"/>
        </pc:sldMkLst>
      </pc:sldChg>
      <pc:sldChg chg="add">
        <pc:chgData name="Pantelis Balaouras" userId="25e8755020fc1734" providerId="LiveId" clId="{63F8D67B-A8BB-4E49-A40D-C1BC24EFDE5E}" dt="2026-03-12T10:44:18.558" v="1157"/>
        <pc:sldMkLst>
          <pc:docMk/>
          <pc:sldMk cId="0" sldId="491"/>
        </pc:sldMkLst>
      </pc:sldChg>
      <pc:sldChg chg="addSp modSp add mod">
        <pc:chgData name="Pantelis Balaouras" userId="25e8755020fc1734" providerId="LiveId" clId="{63F8D67B-A8BB-4E49-A40D-C1BC24EFDE5E}" dt="2026-03-12T10:45:19.820" v="1234"/>
        <pc:sldMkLst>
          <pc:docMk/>
          <pc:sldMk cId="1864302736" sldId="492"/>
        </pc:sldMkLst>
        <pc:spChg chg="mod">
          <ac:chgData name="Pantelis Balaouras" userId="25e8755020fc1734" providerId="LiveId" clId="{63F8D67B-A8BB-4E49-A40D-C1BC24EFDE5E}" dt="2026-03-12T10:45:10.069" v="1233" actId="20577"/>
          <ac:spMkLst>
            <pc:docMk/>
            <pc:sldMk cId="1864302736" sldId="492"/>
            <ac:spMk id="2" creationId="{854DDB1A-5179-CEE1-15F1-0D89F1DD8ECB}"/>
          </ac:spMkLst>
        </pc:spChg>
        <pc:spChg chg="mod">
          <ac:chgData name="Pantelis Balaouras" userId="25e8755020fc1734" providerId="LiveId" clId="{63F8D67B-A8BB-4E49-A40D-C1BC24EFDE5E}" dt="2026-03-12T10:45:01.026" v="1217" actId="20577"/>
          <ac:spMkLst>
            <pc:docMk/>
            <pc:sldMk cId="1864302736" sldId="492"/>
            <ac:spMk id="3" creationId="{8C6BD44F-68A2-C231-BB22-7875658A29E2}"/>
          </ac:spMkLst>
        </pc:spChg>
        <pc:spChg chg="add mod">
          <ac:chgData name="Pantelis Balaouras" userId="25e8755020fc1734" providerId="LiveId" clId="{63F8D67B-A8BB-4E49-A40D-C1BC24EFDE5E}" dt="2026-03-12T10:45:19.820" v="1234"/>
          <ac:spMkLst>
            <pc:docMk/>
            <pc:sldMk cId="1864302736" sldId="492"/>
            <ac:spMk id="4" creationId="{784BC987-1EA7-D612-1BB9-DEAC10FD8117}"/>
          </ac:spMkLst>
        </pc:spChg>
      </pc:sldChg>
      <pc:sldChg chg="addSp delSp modSp new mod setBg modClrScheme chgLayout">
        <pc:chgData name="Pantelis Balaouras" userId="25e8755020fc1734" providerId="LiveId" clId="{63F8D67B-A8BB-4E49-A40D-C1BC24EFDE5E}" dt="2026-03-12T12:59:03.801" v="1763" actId="14100"/>
        <pc:sldMkLst>
          <pc:docMk/>
          <pc:sldMk cId="3772832140" sldId="493"/>
        </pc:sldMkLst>
        <pc:spChg chg="add mod">
          <ac:chgData name="Pantelis Balaouras" userId="25e8755020fc1734" providerId="LiveId" clId="{63F8D67B-A8BB-4E49-A40D-C1BC24EFDE5E}" dt="2026-03-12T12:58:49.884" v="1762" actId="20577"/>
          <ac:spMkLst>
            <pc:docMk/>
            <pc:sldMk cId="3772832140" sldId="493"/>
            <ac:spMk id="2" creationId="{52D5B0C6-9D4A-F91E-077F-C9FCF3F0E6D4}"/>
          </ac:spMkLst>
        </pc:spChg>
        <pc:spChg chg="add mod">
          <ac:chgData name="Pantelis Balaouras" userId="25e8755020fc1734" providerId="LiveId" clId="{63F8D67B-A8BB-4E49-A40D-C1BC24EFDE5E}" dt="2026-03-12T12:59:03.801" v="1763" actId="14100"/>
          <ac:spMkLst>
            <pc:docMk/>
            <pc:sldMk cId="3772832140" sldId="493"/>
            <ac:spMk id="3" creationId="{9F6196D8-C25C-FBBE-4DFC-53D3BEC8CF1C}"/>
          </ac:spMkLst>
        </pc:spChg>
        <pc:spChg chg="add del">
          <ac:chgData name="Pantelis Balaouras" userId="25e8755020fc1734" providerId="LiveId" clId="{63F8D67B-A8BB-4E49-A40D-C1BC24EFDE5E}" dt="2026-03-12T12:50:46.745" v="1685" actId="26606"/>
          <ac:spMkLst>
            <pc:docMk/>
            <pc:sldMk cId="3772832140" sldId="493"/>
            <ac:spMk id="8" creationId="{4BC99CB9-DDAD-44A2-8A1C-E3AF4E72DF5C}"/>
          </ac:spMkLst>
        </pc:spChg>
        <pc:spChg chg="add del">
          <ac:chgData name="Pantelis Balaouras" userId="25e8755020fc1734" providerId="LiveId" clId="{63F8D67B-A8BB-4E49-A40D-C1BC24EFDE5E}" dt="2026-03-12T12:50:46.745" v="1685" actId="26606"/>
          <ac:spMkLst>
            <pc:docMk/>
            <pc:sldMk cId="3772832140" sldId="493"/>
            <ac:spMk id="10" creationId="{64053CBF-3932-45FF-8285-EE5146085F3A}"/>
          </ac:spMkLst>
        </pc:spChg>
        <pc:spChg chg="add">
          <ac:chgData name="Pantelis Balaouras" userId="25e8755020fc1734" providerId="LiveId" clId="{63F8D67B-A8BB-4E49-A40D-C1BC24EFDE5E}" dt="2026-03-12T12:50:46.745" v="1685" actId="26606"/>
          <ac:spMkLst>
            <pc:docMk/>
            <pc:sldMk cId="3772832140" sldId="493"/>
            <ac:spMk id="27" creationId="{43C823D3-D619-407C-89E0-C6F6B1E7A42A}"/>
          </ac:spMkLst>
        </pc:spChg>
        <pc:spChg chg="add">
          <ac:chgData name="Pantelis Balaouras" userId="25e8755020fc1734" providerId="LiveId" clId="{63F8D67B-A8BB-4E49-A40D-C1BC24EFDE5E}" dt="2026-03-12T12:50:46.745" v="1685" actId="26606"/>
          <ac:spMkLst>
            <pc:docMk/>
            <pc:sldMk cId="3772832140" sldId="493"/>
            <ac:spMk id="29" creationId="{047F8E3E-2FFA-4A0F-B3C7-E57ADDCFB415}"/>
          </ac:spMkLst>
        </pc:spChg>
        <pc:grpChg chg="add del">
          <ac:chgData name="Pantelis Balaouras" userId="25e8755020fc1734" providerId="LiveId" clId="{63F8D67B-A8BB-4E49-A40D-C1BC24EFDE5E}" dt="2026-03-12T12:50:46.745" v="1685" actId="26606"/>
          <ac:grpSpMkLst>
            <pc:docMk/>
            <pc:sldMk cId="3772832140" sldId="493"/>
            <ac:grpSpMk id="12" creationId="{2E751C04-BEA6-446B-A678-9C74819EBD4C}"/>
          </ac:grpSpMkLst>
        </pc:grpChg>
        <pc:grpChg chg="add del">
          <ac:chgData name="Pantelis Balaouras" userId="25e8755020fc1734" providerId="LiveId" clId="{63F8D67B-A8BB-4E49-A40D-C1BC24EFDE5E}" dt="2026-03-12T12:50:46.745" v="1685" actId="26606"/>
          <ac:grpSpMkLst>
            <pc:docMk/>
            <pc:sldMk cId="3772832140" sldId="493"/>
            <ac:grpSpMk id="18" creationId="{B63ACBA3-DEFD-4C6D-BBA0-64468FA99C2D}"/>
          </ac:grpSpMkLst>
        </pc:grpChg>
        <pc:grpChg chg="add">
          <ac:chgData name="Pantelis Balaouras" userId="25e8755020fc1734" providerId="LiveId" clId="{63F8D67B-A8BB-4E49-A40D-C1BC24EFDE5E}" dt="2026-03-12T12:50:46.745" v="1685" actId="26606"/>
          <ac:grpSpMkLst>
            <pc:docMk/>
            <pc:sldMk cId="3772832140" sldId="493"/>
            <ac:grpSpMk id="31" creationId="{33D939F1-7ABE-4D0E-946A-43F37F556AFD}"/>
          </ac:grpSpMkLst>
        </pc:grpChg>
        <pc:grpChg chg="add">
          <ac:chgData name="Pantelis Balaouras" userId="25e8755020fc1734" providerId="LiveId" clId="{63F8D67B-A8BB-4E49-A40D-C1BC24EFDE5E}" dt="2026-03-12T12:50:46.745" v="1685" actId="26606"/>
          <ac:grpSpMkLst>
            <pc:docMk/>
            <pc:sldMk cId="3772832140" sldId="493"/>
            <ac:grpSpMk id="37" creationId="{9DB3963A-4187-4A72-9DA4-CA6BADE22931}"/>
          </ac:grpSpMkLst>
        </pc:grpChg>
      </pc:sldChg>
      <pc:sldChg chg="modSp add mod">
        <pc:chgData name="Pantelis Balaouras" userId="25e8755020fc1734" providerId="LiveId" clId="{63F8D67B-A8BB-4E49-A40D-C1BC24EFDE5E}" dt="2026-03-12T13:00:59.293" v="1792" actId="20577"/>
        <pc:sldMkLst>
          <pc:docMk/>
          <pc:sldMk cId="3685869289" sldId="494"/>
        </pc:sldMkLst>
        <pc:spChg chg="mod">
          <ac:chgData name="Pantelis Balaouras" userId="25e8755020fc1734" providerId="LiveId" clId="{63F8D67B-A8BB-4E49-A40D-C1BC24EFDE5E}" dt="2026-03-12T13:00:59.293" v="1792" actId="20577"/>
          <ac:spMkLst>
            <pc:docMk/>
            <pc:sldMk cId="3685869289" sldId="494"/>
            <ac:spMk id="2" creationId="{3374DDDB-04C8-FDA6-655A-A8289CC5FC86}"/>
          </ac:spMkLst>
        </pc:spChg>
        <pc:spChg chg="mod">
          <ac:chgData name="Pantelis Balaouras" userId="25e8755020fc1734" providerId="LiveId" clId="{63F8D67B-A8BB-4E49-A40D-C1BC24EFDE5E}" dt="2026-03-12T13:00:49.697" v="1786" actId="20577"/>
          <ac:spMkLst>
            <pc:docMk/>
            <pc:sldMk cId="3685869289" sldId="494"/>
            <ac:spMk id="3" creationId="{935D4A7D-E4CE-69B6-22F8-8384D793355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0D902C-AE11-415F-8AD1-53B5CC0FC814}" type="datetimeFigureOut">
              <a:rPr lang="el-GR" smtClean="0"/>
              <a:t>12/3/2026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4D55D3-E610-4749-91E7-F256EB2A8EEB}" type="slidenum">
              <a:rPr lang="el-GR" smtClean="0"/>
              <a:t>‹#›</a:t>
            </a:fld>
            <a:endParaRPr lang="el-GR"/>
          </a:p>
        </p:txBody>
      </p:sp>
    </p:spTree>
    <p:extLst>
      <p:ext uri="{BB962C8B-B14F-4D97-AF65-F5344CB8AC3E}">
        <p14:creationId xmlns:p14="http://schemas.microsoft.com/office/powerpoint/2010/main" val="86342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a:defRPr/>
            </a:pPr>
            <a:fld id="{9213FB35-C205-4F4A-A448-5F8FE2799ED4}" type="slidenum">
              <a:rPr lang="el-GR" smtClean="0"/>
              <a:pPr>
                <a:defRPr/>
              </a:pPr>
              <a:t>1</a:t>
            </a:fld>
            <a:endParaRPr lang="el-GR"/>
          </a:p>
        </p:txBody>
      </p:sp>
    </p:spTree>
    <p:extLst>
      <p:ext uri="{BB962C8B-B14F-4D97-AF65-F5344CB8AC3E}">
        <p14:creationId xmlns:p14="http://schemas.microsoft.com/office/powerpoint/2010/main" val="1520945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altLang="en-US" dirty="0"/>
              <a:t>Η παρούσα ενότητα εστιάζει στις τεχνολογίες μετάδοσης πολυμεσικού υλικού. Στα πλαίσια λοιπόν αυτής, αναπτύσσονται τα τεχνολογικά θέματα που αφορούν στη ζωντανή μετάδοση και στη κατά απαίτηση μετάδοση υλικού, δηλαδή βίντεο και ήχου.</a:t>
            </a:r>
            <a:endParaRPr lang="en-US" altLang="en-US" dirty="0"/>
          </a:p>
          <a:p>
            <a:endParaRPr lang="el-GR" dirty="0"/>
          </a:p>
        </p:txBody>
      </p:sp>
      <p:sp>
        <p:nvSpPr>
          <p:cNvPr id="4" name="Slide Number Placeholder 3"/>
          <p:cNvSpPr>
            <a:spLocks noGrp="1"/>
          </p:cNvSpPr>
          <p:nvPr>
            <p:ph type="sldNum" sz="quarter" idx="5"/>
          </p:nvPr>
        </p:nvSpPr>
        <p:spPr/>
        <p:txBody>
          <a:bodyPr/>
          <a:lstStyle/>
          <a:p>
            <a:fld id="{5C4D55D3-E610-4749-91E7-F256EB2A8EEB}" type="slidenum">
              <a:rPr lang="el-GR" smtClean="0"/>
              <a:t>3</a:t>
            </a:fld>
            <a:endParaRPr lang="el-GR"/>
          </a:p>
        </p:txBody>
      </p:sp>
    </p:spTree>
    <p:extLst>
      <p:ext uri="{BB962C8B-B14F-4D97-AF65-F5344CB8AC3E}">
        <p14:creationId xmlns:p14="http://schemas.microsoft.com/office/powerpoint/2010/main" val="1499641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kern="1200" dirty="0">
                <a:solidFill>
                  <a:schemeClr val="tx1"/>
                </a:solidFill>
                <a:effectLst/>
                <a:latin typeface="+mn-lt"/>
                <a:ea typeface="+mn-ea"/>
                <a:cs typeface="+mn-cs"/>
              </a:rPr>
              <a:t>Ας δούμε ένα παράδειγμα χρήσης της μετάδοσης πολυμεσικών ροών στον τομέα της εκπαίδευσης.</a:t>
            </a:r>
          </a:p>
          <a:p>
            <a:r>
              <a:rPr lang="el-GR" sz="1200" kern="1200" dirty="0">
                <a:solidFill>
                  <a:schemeClr val="tx1"/>
                </a:solidFill>
                <a:effectLst/>
                <a:latin typeface="+mn-lt"/>
                <a:ea typeface="+mn-ea"/>
                <a:cs typeface="+mn-cs"/>
              </a:rPr>
              <a:t>Εκπαιδευτικές και ενημερωτικές δραστηριότητες που πραγματοποιούνται στο πλαίσιο του εκπαιδευτικού και ερευνητικού έργου των Πανεπιστημίων είναι δυνατόν να μεταδίδονται ζωντανά στο Διαδίκτυο ώστε να τις παρακολουθούν οι ενδιαφερόμενοι χρήστες του Διαδικτύου  από απόσταση. Η όλη δραστηριότητα, δηλαδή η ζωντανή μετάδοση, μπορεί ταυτόχρονα να καταγράφεται ώστε να είναι διαθέσιμη στους ενδιαφερόμενους και σε δεύτερο χρόνο. Παρέχεται δηλαδή η δυνατότητα σε οποιοδήποτε που δεν μπορεί ή επιθυμεί να είναι παρόν σε μια διάλεξη ή εκδήλωση να μπορεί να την παρακολουθήσει από το σπίτι του ή την κινητή συσκευή του είτε ζωντανά ή όποια άλλη στιγμή επιθυμεί. </a:t>
            </a:r>
          </a:p>
          <a:p>
            <a:r>
              <a:rPr lang="el-GR" sz="1200" kern="1200" dirty="0">
                <a:solidFill>
                  <a:schemeClr val="tx1"/>
                </a:solidFill>
                <a:effectLst/>
                <a:latin typeface="+mn-lt"/>
                <a:ea typeface="+mn-ea"/>
                <a:cs typeface="+mn-cs"/>
              </a:rPr>
              <a:t>Η καταγραφή των δραστηριοτήτων μπορεί να συνδυαστεί και με την αρχειοθέτησή τους. </a:t>
            </a:r>
          </a:p>
          <a:p>
            <a:r>
              <a:rPr lang="el-GR" sz="1200" kern="1200" dirty="0">
                <a:solidFill>
                  <a:schemeClr val="tx1"/>
                </a:solidFill>
                <a:effectLst/>
                <a:latin typeface="+mn-lt"/>
                <a:ea typeface="+mn-ea"/>
                <a:cs typeface="+mn-cs"/>
              </a:rPr>
              <a:t>Η ζωντανή μετάδοση γεγονότων δεν είναι σαν τη </a:t>
            </a:r>
            <a:r>
              <a:rPr lang="el-GR" sz="1200" kern="1200" dirty="0" err="1">
                <a:solidFill>
                  <a:schemeClr val="tx1"/>
                </a:solidFill>
                <a:effectLst/>
                <a:latin typeface="+mn-lt"/>
                <a:ea typeface="+mn-ea"/>
                <a:cs typeface="+mn-cs"/>
              </a:rPr>
              <a:t>βιντεοδιάσκεψη</a:t>
            </a:r>
            <a:r>
              <a:rPr lang="el-GR" sz="1200" kern="1200" dirty="0">
                <a:solidFill>
                  <a:schemeClr val="tx1"/>
                </a:solidFill>
                <a:effectLst/>
                <a:latin typeface="+mn-lt"/>
                <a:ea typeface="+mn-ea"/>
                <a:cs typeface="+mn-cs"/>
              </a:rPr>
              <a:t>, δεν παρέχει δηλαδή δυνατότητες αλληλεπίδρασης ανάμεσα στον ομιλητή και το απομακρυσμένο ακροατήριο, αλλά είναι </a:t>
            </a:r>
            <a:r>
              <a:rPr lang="el-GR" sz="1200" kern="1200" dirty="0" err="1">
                <a:solidFill>
                  <a:schemeClr val="tx1"/>
                </a:solidFill>
                <a:effectLst/>
                <a:latin typeface="+mn-lt"/>
                <a:ea typeface="+mn-ea"/>
                <a:cs typeface="+mn-cs"/>
              </a:rPr>
              <a:t>μονόδρομη</a:t>
            </a:r>
            <a:r>
              <a:rPr lang="el-GR" sz="1200" kern="1200" dirty="0">
                <a:solidFill>
                  <a:schemeClr val="tx1"/>
                </a:solidFill>
                <a:effectLst/>
                <a:latin typeface="+mn-lt"/>
                <a:ea typeface="+mn-ea"/>
                <a:cs typeface="+mn-cs"/>
              </a:rPr>
              <a:t>. </a:t>
            </a:r>
          </a:p>
          <a:p>
            <a:endParaRPr lang="el-GR" dirty="0"/>
          </a:p>
        </p:txBody>
      </p:sp>
      <p:sp>
        <p:nvSpPr>
          <p:cNvPr id="4" name="Slide Number Placeholder 3"/>
          <p:cNvSpPr>
            <a:spLocks noGrp="1"/>
          </p:cNvSpPr>
          <p:nvPr>
            <p:ph type="sldNum" sz="quarter" idx="5"/>
          </p:nvPr>
        </p:nvSpPr>
        <p:spPr/>
        <p:txBody>
          <a:bodyPr/>
          <a:lstStyle/>
          <a:p>
            <a:fld id="{5C4D55D3-E610-4749-91E7-F256EB2A8EEB}" type="slidenum">
              <a:rPr lang="el-GR" smtClean="0"/>
              <a:t>4</a:t>
            </a:fld>
            <a:endParaRPr lang="el-GR"/>
          </a:p>
        </p:txBody>
      </p:sp>
    </p:spTree>
    <p:extLst>
      <p:ext uri="{BB962C8B-B14F-4D97-AF65-F5344CB8AC3E}">
        <p14:creationId xmlns:p14="http://schemas.microsoft.com/office/powerpoint/2010/main" val="3405047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altLang="en-US" dirty="0"/>
              <a:t>Ο όρος </a:t>
            </a:r>
            <a:r>
              <a:rPr lang="el-GR" altLang="en-US" dirty="0" err="1"/>
              <a:t>πολυμεσική</a:t>
            </a:r>
            <a:r>
              <a:rPr lang="el-GR" altLang="en-US" dirty="0"/>
              <a:t> ροή (</a:t>
            </a:r>
            <a:r>
              <a:rPr lang="en-US" altLang="en-US" dirty="0"/>
              <a:t>stream</a:t>
            </a:r>
            <a:r>
              <a:rPr lang="el-GR" altLang="en-US" dirty="0"/>
              <a:t>) στο Διαδίκτυο αφορά σε μία ροή πακέτων δικτύου  που περιέχουν </a:t>
            </a:r>
            <a:r>
              <a:rPr lang="el-GR" altLang="en-US" dirty="0" err="1"/>
              <a:t>πολυμεσικά</a:t>
            </a:r>
            <a:r>
              <a:rPr lang="el-GR" altLang="en-US" dirty="0"/>
              <a:t> δεδομένα, δηλαδή βίντεο ή ήχο, εικόνες. Η </a:t>
            </a:r>
            <a:r>
              <a:rPr lang="el-GR" altLang="en-US" dirty="0" err="1"/>
              <a:t>πολυμεσική</a:t>
            </a:r>
            <a:r>
              <a:rPr lang="el-GR" altLang="en-US" dirty="0"/>
              <a:t> ροή προέρχεται από ένα εξυπηρετητή και κατευθύνεται προς ένα τελικό χρήστη.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altLang="en-US" dirty="0"/>
              <a:t>Μία </a:t>
            </a:r>
            <a:r>
              <a:rPr lang="el-GR" altLang="en-US" dirty="0" err="1"/>
              <a:t>πολυμεσική</a:t>
            </a:r>
            <a:r>
              <a:rPr lang="el-GR" altLang="en-US" dirty="0"/>
              <a:t> ροή αφορά συνήθως σε ένα γεγονός, μία εκδήλωση, όπως μία διάλεξη σεμιναρίου ή συνεδρίου,  μίας αθλητικής ή πολιτιστικής εκδήλωσης, που μεταδίδεται μέσω του Διαδικτύου είτε σε </a:t>
            </a:r>
            <a:r>
              <a:rPr lang="el-GR" altLang="en-US" b="1" i="1" dirty="0"/>
              <a:t>πραγματικό χρόνο</a:t>
            </a:r>
            <a:r>
              <a:rPr lang="el-GR" altLang="en-US" dirty="0"/>
              <a:t>, δηλαδή σύγχρονη επικοινωνία και αφορά μία «ζωντανή» μετάδοση, είτε σε </a:t>
            </a:r>
            <a:r>
              <a:rPr lang="el-GR" altLang="en-US" b="1" i="1" dirty="0"/>
              <a:t>μη πραγματικό χρόνο</a:t>
            </a:r>
            <a:r>
              <a:rPr lang="el-GR" altLang="en-US" dirty="0"/>
              <a:t>, αφορά δηλαδή μία δραστηριότητα που έχει καταγραφεί και μεταδίδεται σε δεύτερο χρόνο, κατά απαίτηση του χρήστη, ή αλλιώς κατά παραγγελία του και παρακολουθείται ασύγχρονα.</a:t>
            </a:r>
          </a:p>
          <a:p>
            <a:endParaRPr lang="el-GR" dirty="0"/>
          </a:p>
        </p:txBody>
      </p:sp>
      <p:sp>
        <p:nvSpPr>
          <p:cNvPr id="4" name="Slide Number Placeholder 3"/>
          <p:cNvSpPr>
            <a:spLocks noGrp="1"/>
          </p:cNvSpPr>
          <p:nvPr>
            <p:ph type="sldNum" sz="quarter" idx="5"/>
          </p:nvPr>
        </p:nvSpPr>
        <p:spPr/>
        <p:txBody>
          <a:bodyPr/>
          <a:lstStyle/>
          <a:p>
            <a:fld id="{5C4D55D3-E610-4749-91E7-F256EB2A8EEB}" type="slidenum">
              <a:rPr lang="el-GR" smtClean="0"/>
              <a:t>6</a:t>
            </a:fld>
            <a:endParaRPr lang="el-GR"/>
          </a:p>
        </p:txBody>
      </p:sp>
    </p:spTree>
    <p:extLst>
      <p:ext uri="{BB962C8B-B14F-4D97-AF65-F5344CB8AC3E}">
        <p14:creationId xmlns:p14="http://schemas.microsoft.com/office/powerpoint/2010/main" val="1763947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ltLang="en-US" dirty="0"/>
              <a:t>Ο όρος </a:t>
            </a:r>
            <a:r>
              <a:rPr lang="el-GR" altLang="en-US" dirty="0" err="1"/>
              <a:t>πολυμεσική</a:t>
            </a:r>
            <a:r>
              <a:rPr lang="el-GR" altLang="en-US" dirty="0"/>
              <a:t> ροή (</a:t>
            </a:r>
            <a:r>
              <a:rPr lang="en-US" altLang="en-US" dirty="0"/>
              <a:t>stream</a:t>
            </a:r>
            <a:r>
              <a:rPr lang="el-GR" altLang="en-US" dirty="0"/>
              <a:t>) στο Διαδίκτυο αφορά σε μία ροή πακέτων δικτύου  που περιέχουν </a:t>
            </a:r>
            <a:r>
              <a:rPr lang="el-GR" altLang="en-US" dirty="0" err="1"/>
              <a:t>πολυμεσικά</a:t>
            </a:r>
            <a:r>
              <a:rPr lang="el-GR" altLang="en-US" dirty="0"/>
              <a:t> δεδομένα, δηλαδή βίντεο ή ήχο, εικόνες. Η </a:t>
            </a:r>
            <a:r>
              <a:rPr lang="el-GR" altLang="en-US" dirty="0" err="1"/>
              <a:t>πολυμεσική</a:t>
            </a:r>
            <a:r>
              <a:rPr lang="el-GR" altLang="en-US" dirty="0"/>
              <a:t> ροή προέρχεται από ένα εξυπηρετητή και κατευθύνεται προς ένα τελικό χρήστη. </a:t>
            </a:r>
          </a:p>
          <a:p>
            <a:r>
              <a:rPr lang="el-GR" altLang="en-US" dirty="0"/>
              <a:t>Μία ροή μπορεί να μεταφέρει δεδομένα μόνο βίντεο ή μόνο ήχο ή βίντεο και ήχου μαζί.</a:t>
            </a:r>
          </a:p>
          <a:p>
            <a:endParaRPr lang="el-GR" dirty="0"/>
          </a:p>
        </p:txBody>
      </p:sp>
      <p:sp>
        <p:nvSpPr>
          <p:cNvPr id="4" name="Slide Number Placeholder 3"/>
          <p:cNvSpPr>
            <a:spLocks noGrp="1"/>
          </p:cNvSpPr>
          <p:nvPr>
            <p:ph type="sldNum" sz="quarter" idx="5"/>
          </p:nvPr>
        </p:nvSpPr>
        <p:spPr/>
        <p:txBody>
          <a:bodyPr/>
          <a:lstStyle/>
          <a:p>
            <a:fld id="{5C4D55D3-E610-4749-91E7-F256EB2A8EEB}" type="slidenum">
              <a:rPr lang="el-GR" smtClean="0"/>
              <a:t>8</a:t>
            </a:fld>
            <a:endParaRPr lang="el-GR"/>
          </a:p>
        </p:txBody>
      </p:sp>
    </p:spTree>
    <p:extLst>
      <p:ext uri="{BB962C8B-B14F-4D97-AF65-F5344CB8AC3E}">
        <p14:creationId xmlns:p14="http://schemas.microsoft.com/office/powerpoint/2010/main" val="2080811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ltLang="en-US" dirty="0"/>
              <a:t>Σε κάθε </a:t>
            </a:r>
            <a:r>
              <a:rPr lang="el-GR" altLang="en-US" dirty="0" err="1"/>
              <a:t>πολυμεσική</a:t>
            </a:r>
            <a:r>
              <a:rPr lang="el-GR" altLang="en-US" dirty="0"/>
              <a:t> ροή που είναι διαθέσιμη στο Διαδίκτυο αντιστοιχεί μία διεύθυνση  τύπου  </a:t>
            </a:r>
            <a:r>
              <a:rPr lang="el-GR" altLang="en-US" dirty="0" err="1"/>
              <a:t>Uniform</a:t>
            </a:r>
            <a:r>
              <a:rPr lang="el-GR" altLang="en-US" dirty="0"/>
              <a:t> </a:t>
            </a:r>
            <a:r>
              <a:rPr lang="el-GR" altLang="en-US" dirty="0" err="1"/>
              <a:t>Resource</a:t>
            </a:r>
            <a:r>
              <a:rPr lang="el-GR" altLang="en-US" dirty="0"/>
              <a:t> </a:t>
            </a:r>
            <a:r>
              <a:rPr lang="el-GR" altLang="en-US" dirty="0" err="1"/>
              <a:t>Locator</a:t>
            </a:r>
            <a:r>
              <a:rPr lang="el-GR" altLang="en-US" dirty="0"/>
              <a:t> ή URL, που είναι ένας δείκτης θέσεως και  η οποία ακολουθεί την εξής μορφή:</a:t>
            </a:r>
          </a:p>
          <a:p>
            <a:endParaRPr lang="el-GR" altLang="en-US" dirty="0"/>
          </a:p>
          <a:p>
            <a:r>
              <a:rPr lang="el-GR" altLang="en-US" dirty="0"/>
              <a:t>ΠΡΩΤΟΚΟΛΛΟ άνω κάτω τελεία δύο //</a:t>
            </a:r>
            <a:r>
              <a:rPr lang="el-GR" altLang="en-US" baseline="0" dirty="0"/>
              <a:t> </a:t>
            </a:r>
            <a:r>
              <a:rPr lang="el-GR" altLang="en-US" dirty="0"/>
              <a:t> ΟΝΟΜΑ_ΕΞΥΠΗΡΕΤΗΤΗ άνω κάτω τελεία ΘΥΡΑ </a:t>
            </a:r>
            <a:r>
              <a:rPr lang="el-GR" altLang="en-US" dirty="0" err="1"/>
              <a:t>μπακ</a:t>
            </a:r>
            <a:r>
              <a:rPr lang="el-GR" altLang="en-US" dirty="0"/>
              <a:t> </a:t>
            </a:r>
            <a:r>
              <a:rPr lang="el-GR" altLang="en-US" dirty="0" err="1"/>
              <a:t>σλας</a:t>
            </a:r>
            <a:r>
              <a:rPr lang="el-GR" altLang="en-US" dirty="0"/>
              <a:t> ΑΡΧΕΙΟ</a:t>
            </a:r>
          </a:p>
          <a:p>
            <a:r>
              <a:rPr lang="el-GR" altLang="en-US" dirty="0"/>
              <a:t>Ένα παράδειγμα </a:t>
            </a:r>
            <a:r>
              <a:rPr lang="en-US" altLang="en-US" dirty="0"/>
              <a:t>URL </a:t>
            </a:r>
            <a:r>
              <a:rPr lang="el-GR" altLang="en-US" dirty="0"/>
              <a:t>είναι αυτό που βλέπετε στη διαφάνεια.</a:t>
            </a:r>
          </a:p>
          <a:p>
            <a:endParaRPr lang="el-GR" altLang="en-US" dirty="0"/>
          </a:p>
          <a:p>
            <a:r>
              <a:rPr lang="el-GR" altLang="en-US" dirty="0"/>
              <a:t>Σε κάθε </a:t>
            </a:r>
            <a:r>
              <a:rPr lang="en-US" altLang="en-US" dirty="0"/>
              <a:t>URL </a:t>
            </a:r>
            <a:r>
              <a:rPr lang="el-GR" altLang="en-US" dirty="0"/>
              <a:t>διακρίνουμε: </a:t>
            </a:r>
          </a:p>
          <a:p>
            <a:r>
              <a:rPr lang="el-GR" altLang="en-US" dirty="0"/>
              <a:t>	Πρώτον, το ΠΡΩΤΟΚΟΛΛΟ που είναι το χρησιμοποιούμενο πρωτόκολλο, ένα δηλαδή από τα </a:t>
            </a:r>
            <a:r>
              <a:rPr lang="el-GR" altLang="en-US" dirty="0" err="1"/>
              <a:t>rtsp</a:t>
            </a:r>
            <a:r>
              <a:rPr lang="el-GR" altLang="en-US" dirty="0"/>
              <a:t>, </a:t>
            </a:r>
            <a:r>
              <a:rPr lang="el-GR" altLang="en-US" dirty="0" err="1"/>
              <a:t>mms</a:t>
            </a:r>
            <a:r>
              <a:rPr lang="el-GR" altLang="en-US" dirty="0"/>
              <a:t> και </a:t>
            </a:r>
            <a:r>
              <a:rPr lang="el-GR" altLang="en-US" dirty="0" err="1"/>
              <a:t>http</a:t>
            </a:r>
            <a:r>
              <a:rPr lang="el-GR" altLang="en-US" dirty="0"/>
              <a:t>.</a:t>
            </a:r>
          </a:p>
          <a:p>
            <a:r>
              <a:rPr lang="el-GR" altLang="en-US" dirty="0"/>
              <a:t>	Δεύτερον, το ΟΝΟΜΑ_ΕΞΥΠΗΡΕΤΗΤΗ που είναι το όνομα διαδικτύου του εξυπηρετητή μετάδοσης ροών , π.χ. </a:t>
            </a:r>
            <a:r>
              <a:rPr lang="el-GR" altLang="en-US" dirty="0" err="1"/>
              <a:t>vod</a:t>
            </a:r>
            <a:r>
              <a:rPr lang="el-GR" altLang="en-US" dirty="0"/>
              <a:t>.</a:t>
            </a:r>
            <a:r>
              <a:rPr lang="en-US" altLang="en-US" dirty="0" err="1"/>
              <a:t>gunet</a:t>
            </a:r>
            <a:r>
              <a:rPr lang="el-GR" altLang="en-US" dirty="0"/>
              <a:t>.</a:t>
            </a:r>
            <a:r>
              <a:rPr lang="el-GR" altLang="en-US" dirty="0" err="1"/>
              <a:t>gr</a:t>
            </a:r>
            <a:endParaRPr lang="el-GR" altLang="en-US" dirty="0"/>
          </a:p>
          <a:p>
            <a:r>
              <a:rPr lang="el-GR" altLang="en-US" dirty="0"/>
              <a:t>	Τρίτον, τη ΘΥΡΑ  που είναι η θύρα επικοινωνίας του πρωτοκόλλου. Εάν είναι κενή, χωρίς το σύμβολο άνω κάτω τελεία  </a:t>
            </a:r>
            <a:r>
              <a:rPr lang="el-GR" altLang="en-US" dirty="0" err="1"/>
              <a:t>υποεννοείται</a:t>
            </a:r>
            <a:r>
              <a:rPr lang="el-GR" altLang="en-US" dirty="0"/>
              <a:t> ότι είναι η θύρα 554.</a:t>
            </a:r>
          </a:p>
          <a:p>
            <a:r>
              <a:rPr lang="el-GR" altLang="en-US" dirty="0"/>
              <a:t>	Τέταρτον, το ΑΡΧΕΙΟ που είναι το όνομα του αρχείου που αντιστοιχεί στη </a:t>
            </a:r>
            <a:r>
              <a:rPr lang="el-GR" altLang="en-US" dirty="0" err="1"/>
              <a:t>πολυμεσική</a:t>
            </a:r>
            <a:r>
              <a:rPr lang="el-GR" altLang="en-US" dirty="0"/>
              <a:t> ροή, π.χ. </a:t>
            </a:r>
            <a:r>
              <a:rPr lang="en-US" altLang="en-US" dirty="0"/>
              <a:t>live.mp4 .</a:t>
            </a:r>
            <a:endParaRPr lang="el-GR" altLang="en-US" dirty="0"/>
          </a:p>
          <a:p>
            <a:endParaRPr lang="el-GR" dirty="0"/>
          </a:p>
        </p:txBody>
      </p:sp>
      <p:sp>
        <p:nvSpPr>
          <p:cNvPr id="4" name="Slide Number Placeholder 3"/>
          <p:cNvSpPr>
            <a:spLocks noGrp="1"/>
          </p:cNvSpPr>
          <p:nvPr>
            <p:ph type="sldNum" sz="quarter" idx="5"/>
          </p:nvPr>
        </p:nvSpPr>
        <p:spPr/>
        <p:txBody>
          <a:bodyPr/>
          <a:lstStyle/>
          <a:p>
            <a:fld id="{5C4D55D3-E610-4749-91E7-F256EB2A8EEB}" type="slidenum">
              <a:rPr lang="el-GR" smtClean="0"/>
              <a:t>9</a:t>
            </a:fld>
            <a:endParaRPr lang="el-GR"/>
          </a:p>
        </p:txBody>
      </p:sp>
    </p:spTree>
    <p:extLst>
      <p:ext uri="{BB962C8B-B14F-4D97-AF65-F5344CB8AC3E}">
        <p14:creationId xmlns:p14="http://schemas.microsoft.com/office/powerpoint/2010/main" val="676913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ltLang="en-US" dirty="0"/>
              <a:t>Τα πρωτόκολλα χρησιμοποιούνται για την επικοινωνία των λογισμικών αναπαραγωγής ροών (</a:t>
            </a:r>
            <a:r>
              <a:rPr lang="en-US" altLang="en-US" dirty="0"/>
              <a:t>player) </a:t>
            </a:r>
            <a:r>
              <a:rPr lang="el-GR" altLang="en-US" dirty="0"/>
              <a:t>με τους εξυπηρετητές ροών</a:t>
            </a:r>
            <a:r>
              <a:rPr lang="en-US" altLang="en-US" dirty="0"/>
              <a:t> (streaming servers)</a:t>
            </a:r>
            <a:r>
              <a:rPr lang="el-GR" altLang="en-US" dirty="0"/>
              <a:t>.</a:t>
            </a:r>
          </a:p>
          <a:p>
            <a:r>
              <a:rPr lang="el-GR" altLang="en-US" dirty="0"/>
              <a:t>Κατά τη μετάδοση ροών χρησιμοποιούνται τα εξής πρωτόκολλα.</a:t>
            </a:r>
          </a:p>
          <a:p>
            <a:endParaRPr lang="en-US" altLang="en-US" dirty="0"/>
          </a:p>
          <a:p>
            <a:r>
              <a:rPr lang="el-GR" altLang="en-US" dirty="0"/>
              <a:t>Πρώτον, </a:t>
            </a:r>
            <a:r>
              <a:rPr lang="el-GR" altLang="en-US" dirty="0" err="1"/>
              <a:t>τo</a:t>
            </a:r>
            <a:r>
              <a:rPr lang="el-GR" altLang="en-US" dirty="0"/>
              <a:t> </a:t>
            </a:r>
            <a:r>
              <a:rPr lang="el-GR" altLang="en-US" dirty="0" err="1"/>
              <a:t>rtsp</a:t>
            </a:r>
            <a:r>
              <a:rPr lang="el-GR" altLang="en-US" dirty="0"/>
              <a:t> που είναι το ακρωνύμιο του  Real </a:t>
            </a:r>
            <a:r>
              <a:rPr lang="el-GR" altLang="en-US" dirty="0" err="1"/>
              <a:t>Time</a:t>
            </a:r>
            <a:r>
              <a:rPr lang="el-GR" altLang="en-US" dirty="0"/>
              <a:t> </a:t>
            </a:r>
            <a:r>
              <a:rPr lang="el-GR" altLang="en-US" dirty="0" err="1"/>
              <a:t>Streaming</a:t>
            </a:r>
            <a:r>
              <a:rPr lang="el-GR" altLang="en-US" dirty="0"/>
              <a:t> </a:t>
            </a:r>
            <a:r>
              <a:rPr lang="el-GR" altLang="en-US" dirty="0" err="1"/>
              <a:t>Protocol</a:t>
            </a:r>
            <a:r>
              <a:rPr lang="el-GR" altLang="en-US" dirty="0"/>
              <a:t>. Αποτελεί ένα ανοικτό πρωτόκολλο που έχει οριστεί από το Internet </a:t>
            </a:r>
            <a:r>
              <a:rPr lang="el-GR" altLang="en-US" dirty="0" err="1"/>
              <a:t>Engineering</a:t>
            </a:r>
            <a:r>
              <a:rPr lang="el-GR" altLang="en-US" dirty="0"/>
              <a:t>  </a:t>
            </a:r>
            <a:r>
              <a:rPr lang="el-GR" altLang="en-US" dirty="0" err="1"/>
              <a:t>Task</a:t>
            </a:r>
            <a:r>
              <a:rPr lang="el-GR" altLang="en-US" dirty="0"/>
              <a:t> Force για την επικοινωνία με εξυπηρετητές ροών, είναι δηλαδή το επίσημο πρωτόκολλο για το Διαδίκτυο.</a:t>
            </a:r>
          </a:p>
          <a:p>
            <a:endParaRPr lang="el-GR" altLang="en-US" dirty="0"/>
          </a:p>
          <a:p>
            <a:r>
              <a:rPr lang="el-GR" altLang="en-US" dirty="0"/>
              <a:t>Δεύτερον, το </a:t>
            </a:r>
            <a:r>
              <a:rPr lang="el-GR" altLang="en-US" dirty="0" err="1"/>
              <a:t>mms</a:t>
            </a:r>
            <a:r>
              <a:rPr lang="el-GR" altLang="en-US" dirty="0"/>
              <a:t> που είναι το ακρωνύμιο του Microsoft </a:t>
            </a:r>
            <a:r>
              <a:rPr lang="el-GR" altLang="en-US" dirty="0" err="1"/>
              <a:t>Multimedia</a:t>
            </a:r>
            <a:r>
              <a:rPr lang="el-GR" altLang="en-US" dirty="0"/>
              <a:t> Services. Αποτελεί ένα ιδιωτικό πρωτόκολλο της Microsoft για την επικοινωνία με Windows </a:t>
            </a:r>
            <a:r>
              <a:rPr lang="el-GR" altLang="en-US" dirty="0" err="1"/>
              <a:t>Media</a:t>
            </a:r>
            <a:r>
              <a:rPr lang="el-GR" altLang="en-US" dirty="0"/>
              <a:t> Server και άλλους συμβατούς εξυπηρετητές ροών.</a:t>
            </a:r>
          </a:p>
          <a:p>
            <a:endParaRPr lang="el-GR" altLang="en-US" dirty="0"/>
          </a:p>
          <a:p>
            <a:r>
              <a:rPr lang="el-GR" altLang="en-US" dirty="0"/>
              <a:t>Τρίτον, το </a:t>
            </a:r>
            <a:r>
              <a:rPr lang="el-GR" altLang="en-US" dirty="0" err="1"/>
              <a:t>http</a:t>
            </a:r>
            <a:r>
              <a:rPr lang="el-GR" altLang="en-US" dirty="0"/>
              <a:t> που είναι το γνωστό </a:t>
            </a:r>
            <a:r>
              <a:rPr lang="el-GR" altLang="en-US" dirty="0" err="1"/>
              <a:t>Hypertext</a:t>
            </a:r>
            <a:r>
              <a:rPr lang="el-GR" altLang="en-US" dirty="0"/>
              <a:t> </a:t>
            </a:r>
            <a:r>
              <a:rPr lang="el-GR" altLang="en-US" dirty="0" err="1"/>
              <a:t>Transfer</a:t>
            </a:r>
            <a:r>
              <a:rPr lang="el-GR" altLang="en-US" dirty="0"/>
              <a:t> </a:t>
            </a:r>
            <a:r>
              <a:rPr lang="el-GR" altLang="en-US" dirty="0" err="1"/>
              <a:t>Protocol</a:t>
            </a:r>
            <a:r>
              <a:rPr lang="el-GR" altLang="en-US" dirty="0"/>
              <a:t> που χρησιμοποιείται στο Διαδίκτυο για πρόσβαση σε ιστοσελίδες. Χρησιμοποιείται για πρόσβαση σε αρχεία τύπου δείκτες τα οποία έχουν ειδική κατάληξη συσχετισμένη με το λογισμικό αναπαραγωγής προκειμένου να καλείται αυτό αυτόματα. </a:t>
            </a:r>
            <a:endParaRPr lang="en-US" altLang="en-US"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l-GR" sz="1200" kern="1200" dirty="0">
                <a:solidFill>
                  <a:schemeClr val="tx1"/>
                </a:solidFill>
                <a:effectLst/>
                <a:latin typeface="+mn-lt"/>
                <a:ea typeface="+mn-ea"/>
                <a:cs typeface="+mn-cs"/>
              </a:rPr>
              <a:t>Το </a:t>
            </a:r>
            <a:r>
              <a:rPr lang="el-GR" sz="1200" kern="1200" dirty="0" err="1">
                <a:solidFill>
                  <a:schemeClr val="tx1"/>
                </a:solidFill>
                <a:effectLst/>
                <a:latin typeface="+mn-lt"/>
                <a:ea typeface="+mn-ea"/>
                <a:cs typeface="+mn-cs"/>
              </a:rPr>
              <a:t>rtmp</a:t>
            </a:r>
            <a:r>
              <a:rPr lang="el-GR" sz="1200" kern="1200" dirty="0">
                <a:solidFill>
                  <a:schemeClr val="tx1"/>
                </a:solidFill>
                <a:effectLst/>
                <a:latin typeface="+mn-lt"/>
                <a:ea typeface="+mn-ea"/>
                <a:cs typeface="+mn-cs"/>
              </a:rPr>
              <a:t> αντιστοιχεί στο Real </a:t>
            </a:r>
            <a:r>
              <a:rPr lang="el-GR" sz="1200" kern="1200" dirty="0" err="1">
                <a:solidFill>
                  <a:schemeClr val="tx1"/>
                </a:solidFill>
                <a:effectLst/>
                <a:latin typeface="+mn-lt"/>
                <a:ea typeface="+mn-ea"/>
                <a:cs typeface="+mn-cs"/>
              </a:rPr>
              <a:t>Time</a:t>
            </a:r>
            <a:r>
              <a:rPr lang="el-GR" sz="1200" kern="1200" dirty="0">
                <a:solidFill>
                  <a:schemeClr val="tx1"/>
                </a:solidFill>
                <a:effectLst/>
                <a:latin typeface="+mn-lt"/>
                <a:ea typeface="+mn-ea"/>
                <a:cs typeface="+mn-cs"/>
              </a:rPr>
              <a:t> </a:t>
            </a:r>
            <a:r>
              <a:rPr lang="el-GR" sz="1200" kern="1200" dirty="0" err="1">
                <a:solidFill>
                  <a:schemeClr val="tx1"/>
                </a:solidFill>
                <a:effectLst/>
                <a:latin typeface="+mn-lt"/>
                <a:ea typeface="+mn-ea"/>
                <a:cs typeface="+mn-cs"/>
              </a:rPr>
              <a:t>Messaging</a:t>
            </a:r>
            <a:r>
              <a:rPr lang="el-GR" sz="1200" kern="1200" dirty="0">
                <a:solidFill>
                  <a:schemeClr val="tx1"/>
                </a:solidFill>
                <a:effectLst/>
                <a:latin typeface="+mn-lt"/>
                <a:ea typeface="+mn-ea"/>
                <a:cs typeface="+mn-cs"/>
              </a:rPr>
              <a:t> </a:t>
            </a:r>
            <a:r>
              <a:rPr lang="el-GR" sz="1200" kern="1200" dirty="0" err="1">
                <a:solidFill>
                  <a:schemeClr val="tx1"/>
                </a:solidFill>
                <a:effectLst/>
                <a:latin typeface="+mn-lt"/>
                <a:ea typeface="+mn-ea"/>
                <a:cs typeface="+mn-cs"/>
              </a:rPr>
              <a:t>Protocol</a:t>
            </a:r>
            <a:r>
              <a:rPr lang="el-GR" sz="1200" kern="1200" dirty="0">
                <a:solidFill>
                  <a:schemeClr val="tx1"/>
                </a:solidFill>
                <a:effectLst/>
                <a:latin typeface="+mn-lt"/>
                <a:ea typeface="+mn-ea"/>
                <a:cs typeface="+mn-cs"/>
              </a:rPr>
              <a:t>, ένα πρωτόκολλο που επιτρέπει την επικοινωνία με </a:t>
            </a:r>
            <a:r>
              <a:rPr lang="el-GR" sz="1200" kern="1200" dirty="0" err="1">
                <a:solidFill>
                  <a:schemeClr val="tx1"/>
                </a:solidFill>
                <a:effectLst/>
                <a:latin typeface="+mn-lt"/>
                <a:ea typeface="+mn-ea"/>
                <a:cs typeface="+mn-cs"/>
              </a:rPr>
              <a:t>video</a:t>
            </a:r>
            <a:r>
              <a:rPr lang="el-GR" sz="1200" kern="1200" dirty="0">
                <a:solidFill>
                  <a:schemeClr val="tx1"/>
                </a:solidFill>
                <a:effectLst/>
                <a:latin typeface="+mn-lt"/>
                <a:ea typeface="+mn-ea"/>
                <a:cs typeface="+mn-cs"/>
              </a:rPr>
              <a:t> </a:t>
            </a:r>
            <a:r>
              <a:rPr lang="el-GR" sz="1200" kern="1200" dirty="0" err="1">
                <a:solidFill>
                  <a:schemeClr val="tx1"/>
                </a:solidFill>
                <a:effectLst/>
                <a:latin typeface="+mn-lt"/>
                <a:ea typeface="+mn-ea"/>
                <a:cs typeface="+mn-cs"/>
              </a:rPr>
              <a:t>streaming</a:t>
            </a:r>
            <a:r>
              <a:rPr lang="el-GR" sz="1200" kern="1200" dirty="0">
                <a:solidFill>
                  <a:schemeClr val="tx1"/>
                </a:solidFill>
                <a:effectLst/>
                <a:latin typeface="+mn-lt"/>
                <a:ea typeface="+mn-ea"/>
                <a:cs typeface="+mn-cs"/>
              </a:rPr>
              <a:t> </a:t>
            </a:r>
            <a:r>
              <a:rPr lang="el-GR" sz="1200" kern="1200" dirty="0" err="1">
                <a:solidFill>
                  <a:schemeClr val="tx1"/>
                </a:solidFill>
                <a:effectLst/>
                <a:latin typeface="+mn-lt"/>
                <a:ea typeface="+mn-ea"/>
                <a:cs typeface="+mn-cs"/>
              </a:rPr>
              <a:t>servers</a:t>
            </a:r>
            <a:r>
              <a:rPr lang="el-GR" sz="1200" kern="1200" dirty="0">
                <a:solidFill>
                  <a:schemeClr val="tx1"/>
                </a:solidFill>
                <a:effectLst/>
                <a:latin typeface="+mn-lt"/>
                <a:ea typeface="+mn-ea"/>
                <a:cs typeface="+mn-cs"/>
              </a:rPr>
              <a:t>  οποίο </a:t>
            </a:r>
            <a:r>
              <a:rPr lang="el-GR" sz="1200" kern="1200" dirty="0" err="1">
                <a:solidFill>
                  <a:schemeClr val="tx1"/>
                </a:solidFill>
                <a:effectLst/>
                <a:latin typeface="+mn-lt"/>
                <a:ea typeface="+mn-ea"/>
                <a:cs typeface="+mn-cs"/>
              </a:rPr>
              <a:t>ανάπτυχθηκε</a:t>
            </a:r>
            <a:r>
              <a:rPr lang="el-GR" sz="1200" kern="1200" dirty="0">
                <a:solidFill>
                  <a:schemeClr val="tx1"/>
                </a:solidFill>
                <a:effectLst/>
                <a:latin typeface="+mn-lt"/>
                <a:ea typeface="+mn-ea"/>
                <a:cs typeface="+mn-cs"/>
              </a:rPr>
              <a:t> αρχικά από την </a:t>
            </a:r>
            <a:r>
              <a:rPr lang="el-GR" sz="1200" kern="1200" dirty="0" err="1">
                <a:solidFill>
                  <a:schemeClr val="tx1"/>
                </a:solidFill>
                <a:effectLst/>
                <a:latin typeface="+mn-lt"/>
                <a:ea typeface="+mn-ea"/>
                <a:cs typeface="+mn-cs"/>
              </a:rPr>
              <a:t>Adobe</a:t>
            </a:r>
            <a:r>
              <a:rPr lang="el-GR" sz="1200" kern="1200" dirty="0">
                <a:solidFill>
                  <a:schemeClr val="tx1"/>
                </a:solidFill>
                <a:effectLst/>
                <a:latin typeface="+mn-lt"/>
                <a:ea typeface="+mn-ea"/>
                <a:cs typeface="+mn-cs"/>
              </a:rPr>
              <a:t> για την επικοινωνία με το </a:t>
            </a:r>
            <a:r>
              <a:rPr lang="el-GR" sz="1200" kern="1200" dirty="0" err="1">
                <a:solidFill>
                  <a:schemeClr val="tx1"/>
                </a:solidFill>
                <a:effectLst/>
                <a:latin typeface="+mn-lt"/>
                <a:ea typeface="+mn-ea"/>
                <a:cs typeface="+mn-cs"/>
              </a:rPr>
              <a:t>Adobe</a:t>
            </a:r>
            <a:r>
              <a:rPr lang="el-GR" sz="1200" kern="1200" dirty="0">
                <a:solidFill>
                  <a:schemeClr val="tx1"/>
                </a:solidFill>
                <a:effectLst/>
                <a:latin typeface="+mn-lt"/>
                <a:ea typeface="+mn-ea"/>
                <a:cs typeface="+mn-cs"/>
              </a:rPr>
              <a:t> Flash </a:t>
            </a:r>
            <a:r>
              <a:rPr lang="el-GR" sz="1200" kern="1200" dirty="0" err="1">
                <a:solidFill>
                  <a:schemeClr val="tx1"/>
                </a:solidFill>
                <a:effectLst/>
                <a:latin typeface="+mn-lt"/>
                <a:ea typeface="+mn-ea"/>
                <a:cs typeface="+mn-cs"/>
              </a:rPr>
              <a:t>Media</a:t>
            </a:r>
            <a:r>
              <a:rPr lang="el-GR" sz="1200" kern="1200" dirty="0">
                <a:solidFill>
                  <a:schemeClr val="tx1"/>
                </a:solidFill>
                <a:effectLst/>
                <a:latin typeface="+mn-lt"/>
                <a:ea typeface="+mn-ea"/>
                <a:cs typeface="+mn-cs"/>
              </a:rPr>
              <a:t> Server και αποτελεί πλέον ένα </a:t>
            </a:r>
            <a:r>
              <a:rPr lang="el-GR" sz="1200" kern="1200" dirty="0" err="1">
                <a:solidFill>
                  <a:schemeClr val="tx1"/>
                </a:solidFill>
                <a:effectLst/>
                <a:latin typeface="+mn-lt"/>
                <a:ea typeface="+mn-ea"/>
                <a:cs typeface="+mn-cs"/>
              </a:rPr>
              <a:t>defacto</a:t>
            </a:r>
            <a:r>
              <a:rPr lang="el-GR" sz="1200" kern="1200" dirty="0">
                <a:solidFill>
                  <a:schemeClr val="tx1"/>
                </a:solidFill>
                <a:effectLst/>
                <a:latin typeface="+mn-lt"/>
                <a:ea typeface="+mn-ea"/>
                <a:cs typeface="+mn-cs"/>
              </a:rPr>
              <a:t> και ανοικτό πρότυπο.</a:t>
            </a:r>
          </a:p>
          <a:p>
            <a:endParaRPr lang="el-GR" dirty="0"/>
          </a:p>
        </p:txBody>
      </p:sp>
      <p:sp>
        <p:nvSpPr>
          <p:cNvPr id="4" name="Slide Number Placeholder 3"/>
          <p:cNvSpPr>
            <a:spLocks noGrp="1"/>
          </p:cNvSpPr>
          <p:nvPr>
            <p:ph type="sldNum" sz="quarter" idx="5"/>
          </p:nvPr>
        </p:nvSpPr>
        <p:spPr/>
        <p:txBody>
          <a:bodyPr/>
          <a:lstStyle/>
          <a:p>
            <a:fld id="{5C4D55D3-E610-4749-91E7-F256EB2A8EEB}" type="slidenum">
              <a:rPr lang="el-GR" smtClean="0"/>
              <a:t>10</a:t>
            </a:fld>
            <a:endParaRPr lang="el-GR"/>
          </a:p>
        </p:txBody>
      </p:sp>
    </p:spTree>
    <p:extLst>
      <p:ext uri="{BB962C8B-B14F-4D97-AF65-F5344CB8AC3E}">
        <p14:creationId xmlns:p14="http://schemas.microsoft.com/office/powerpoint/2010/main" val="4058556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ltLang="en-US" dirty="0"/>
              <a:t>Η απαιτούμενη υποδομή είναι το υλικό και λογισμικό που πρέπει να χρησιμοποιήσει κανείς προκειμένου να πραγματοποιήσει μία ζωντανή μετάδοση ενός γεγονότος μέσω του Διαδικτύου.  Ας δούμε ένα</a:t>
            </a:r>
            <a:r>
              <a:rPr lang="en-US" altLang="en-US" dirty="0"/>
              <a:t> -</a:t>
            </a:r>
            <a:r>
              <a:rPr lang="el-GR" altLang="en-US" dirty="0"/>
              <a:t> ένα τα απαραίτητα στοιχεία.</a:t>
            </a:r>
          </a:p>
          <a:p>
            <a:r>
              <a:rPr lang="el-GR" altLang="en-US" dirty="0"/>
              <a:t>Πρώτον απαιτούνται μία Βιντεοκάμερα και ένα μικρόφωνο.</a:t>
            </a:r>
          </a:p>
          <a:p>
            <a:endParaRPr lang="el-GR" dirty="0"/>
          </a:p>
          <a:p>
            <a:r>
              <a:rPr lang="el-GR" altLang="en-US" dirty="0"/>
              <a:t>Δεύτερον, απαιτείται ένα σύστημα παραγωγής ροής όπως φορητός υπολογιστής με εγκαταστημένο το λογισμικό παραγωγής ροής. Στο σύστημα αυτό συνδέονται η βιντεοκάμερα και το μικρόφωνο.</a:t>
            </a:r>
          </a:p>
          <a:p>
            <a:pPr marL="0" marR="0" lvl="0" indent="0" algn="l" defTabSz="914400" rtl="0" eaLnBrk="1" fontAlgn="auto" latinLnBrk="0" hangingPunct="1">
              <a:lnSpc>
                <a:spcPct val="100000"/>
              </a:lnSpc>
              <a:spcBef>
                <a:spcPts val="0"/>
              </a:spcBef>
              <a:spcAft>
                <a:spcPts val="0"/>
              </a:spcAft>
              <a:buClrTx/>
              <a:buSzTx/>
              <a:buFontTx/>
              <a:buNone/>
              <a:tabLst/>
              <a:defRPr/>
            </a:pPr>
            <a:r>
              <a:rPr lang="el-GR" altLang="en-US" dirty="0"/>
              <a:t>Είναι προφανές ότι το σύστημα παραγωγής ροής πρέπει να είναι διασυνδεμένο στο Διαδίκτυο.</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altLang="en-US" dirty="0"/>
              <a:t>Το επόμενο στοιχείο που απαιτείται είναι ένας εξυπηρετητής μετάδοσης ροών ή αλλιώς </a:t>
            </a:r>
            <a:r>
              <a:rPr lang="el-GR" altLang="en-US" dirty="0" err="1"/>
              <a:t>streaming</a:t>
            </a:r>
            <a:r>
              <a:rPr lang="el-GR" altLang="en-US" dirty="0"/>
              <a:t> </a:t>
            </a:r>
            <a:r>
              <a:rPr lang="el-GR" altLang="en-US" dirty="0" err="1"/>
              <a:t>server</a:t>
            </a:r>
            <a:r>
              <a:rPr lang="el-GR" alt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altLang="en-US" dirty="0"/>
          </a:p>
          <a:p>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altLang="en-US" dirty="0"/>
              <a:t>Οι χρήστες χρησιμοποιούν το λογισμικό αναπαραγωγής ροών (</a:t>
            </a:r>
            <a:r>
              <a:rPr lang="el-GR" altLang="en-US" dirty="0" err="1"/>
              <a:t>player</a:t>
            </a:r>
            <a:r>
              <a:rPr lang="el-GR" altLang="en-US" dirty="0"/>
              <a:t>) προκειμένου να συνδεθούν στον εξυπηρετητή και να λάβουν τις ροές ήχου και βίντεο.</a:t>
            </a:r>
          </a:p>
          <a:p>
            <a:endParaRPr lang="el-GR" dirty="0"/>
          </a:p>
        </p:txBody>
      </p:sp>
      <p:sp>
        <p:nvSpPr>
          <p:cNvPr id="4" name="Slide Number Placeholder 3"/>
          <p:cNvSpPr>
            <a:spLocks noGrp="1"/>
          </p:cNvSpPr>
          <p:nvPr>
            <p:ph type="sldNum" sz="quarter" idx="5"/>
          </p:nvPr>
        </p:nvSpPr>
        <p:spPr/>
        <p:txBody>
          <a:bodyPr/>
          <a:lstStyle/>
          <a:p>
            <a:fld id="{5C4D55D3-E610-4749-91E7-F256EB2A8EEB}" type="slidenum">
              <a:rPr lang="el-GR" smtClean="0"/>
              <a:t>13</a:t>
            </a:fld>
            <a:endParaRPr lang="el-GR"/>
          </a:p>
        </p:txBody>
      </p:sp>
    </p:spTree>
    <p:extLst>
      <p:ext uri="{BB962C8B-B14F-4D97-AF65-F5344CB8AC3E}">
        <p14:creationId xmlns:p14="http://schemas.microsoft.com/office/powerpoint/2010/main" val="625391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ltLang="en-US" i="1" dirty="0"/>
              <a:t>Όσο αφορά στο μικρόφωνο, ο</a:t>
            </a:r>
            <a:r>
              <a:rPr lang="el-GR" altLang="en-US" dirty="0"/>
              <a:t> εξοπλισμός μπορεί να ποικίλει από ένα απλό μικρόφωνο υπολογιστή έως μία μικροφωνική εγκατάσταση. </a:t>
            </a:r>
          </a:p>
          <a:p>
            <a:r>
              <a:rPr lang="el-GR" altLang="en-US" dirty="0"/>
              <a:t>Πρέπει να τονιστεί ότι η </a:t>
            </a:r>
            <a:r>
              <a:rPr lang="el-GR" altLang="en-US" b="1" dirty="0"/>
              <a:t>εξασφάλιση της ποιότητας του ήχου είναι το πιο σημαντικό ζήτημα σε μια ζωντανή μετάδοση</a:t>
            </a:r>
            <a:r>
              <a:rPr lang="el-GR" altLang="en-US" dirty="0"/>
              <a:t>, καθώς οι τελικοί χρήστες μπορεί να είναι ανεκτικοί στην κακή ποιότητα του βίντεο </a:t>
            </a:r>
            <a:r>
              <a:rPr lang="el-GR" altLang="en-US" b="1" dirty="0"/>
              <a:t>αλλά όχι</a:t>
            </a:r>
            <a:r>
              <a:rPr lang="el-GR" altLang="en-US" dirty="0"/>
              <a:t> και στο κακό ήχο ! </a:t>
            </a:r>
          </a:p>
          <a:p>
            <a:endParaRPr lang="el-GR" altLang="en-US" dirty="0"/>
          </a:p>
          <a:p>
            <a:r>
              <a:rPr lang="el-GR" altLang="en-US" dirty="0"/>
              <a:t>Ως πηγή ήχου, θα πρέπει να χρησιμοποιηθεί η έξοδος της μικροφωνικής εγκατάστασης εάν υπάρχει,  ώστε να είναι καλή η ποιότητα του ήχου αλλά και για να μεταδίδονται οι ερωτήσεις από το ακροατήριο. Αυτό σημαίνει ότι θα πρέπει να συνδέσετε την έξοδο της μικροφωνικής εγκατάστασης στην είσοδο  ήχου της κάμερας, εφόσον η κάμερα διαθέτει είσοδο ήχου, και υπάρχει συμβατότητα καλωδίωσης και συνδέσεων. Διαφορετικά, συνδέστε την έξοδο της μικροφωνικής εγκατάστασης στο σύστημα παραγωγής ροών,  στην είσοδο Line IN της κάρτας ήχου στον υπολογιστή μετάδοσης. Η </a:t>
            </a:r>
            <a:r>
              <a:rPr lang="en-US" altLang="en-US" dirty="0"/>
              <a:t>Line-in </a:t>
            </a:r>
            <a:r>
              <a:rPr lang="el-GR" altLang="en-US" dirty="0"/>
              <a:t>είναι η γαλάζια θύρα.</a:t>
            </a:r>
          </a:p>
          <a:p>
            <a:endParaRPr lang="el-GR" altLang="en-US" dirty="0"/>
          </a:p>
          <a:p>
            <a:r>
              <a:rPr lang="el-GR" altLang="en-US" dirty="0"/>
              <a:t>Σε περίπτωση που καταγράφεται η εκδήλωση, φροντίστε να συνδέσετε την έξοδο της μικροφωνικής και στη συσκευή καταγραφής, π.χ. </a:t>
            </a:r>
            <a:r>
              <a:rPr lang="en-US" altLang="en-US" dirty="0"/>
              <a:t>DVD</a:t>
            </a:r>
            <a:r>
              <a:rPr lang="el-GR" altLang="en-US" dirty="0"/>
              <a:t> </a:t>
            </a:r>
            <a:r>
              <a:rPr lang="en-US" altLang="en-US" dirty="0"/>
              <a:t>recorder</a:t>
            </a:r>
            <a:r>
              <a:rPr lang="el-GR" altLang="en-US" dirty="0"/>
              <a:t>.</a:t>
            </a:r>
          </a:p>
          <a:p>
            <a:endParaRPr lang="el-GR" dirty="0"/>
          </a:p>
          <a:p>
            <a:r>
              <a:rPr lang="el-GR" altLang="en-US" dirty="0"/>
              <a:t>Όσο αφορά στη βιντεοκάμερα, αυτή μπορεί να ποικίλει από μία απλή </a:t>
            </a:r>
            <a:r>
              <a:rPr lang="el-GR" altLang="en-US" dirty="0" err="1"/>
              <a:t>webcamera</a:t>
            </a:r>
            <a:r>
              <a:rPr lang="el-GR" altLang="en-US" dirty="0"/>
              <a:t> με </a:t>
            </a:r>
            <a:r>
              <a:rPr lang="el-GR" altLang="en-US" dirty="0" err="1"/>
              <a:t>usb</a:t>
            </a:r>
            <a:r>
              <a:rPr lang="el-GR" altLang="en-US" dirty="0"/>
              <a:t> έξοδο ή μία οικιακή κάμερα χειρός με έξοδο USΒ και DV-</a:t>
            </a:r>
            <a:r>
              <a:rPr lang="el-GR" altLang="en-US" dirty="0" err="1"/>
              <a:t>out</a:t>
            </a:r>
            <a:r>
              <a:rPr lang="el-GR" altLang="en-US" dirty="0"/>
              <a:t> έως επαγγελματική κάμερα με έξοδο DV-</a:t>
            </a:r>
            <a:r>
              <a:rPr lang="el-GR" altLang="en-US" dirty="0" err="1"/>
              <a:t>out</a:t>
            </a:r>
            <a:r>
              <a:rPr lang="el-GR" altLang="en-US" dirty="0"/>
              <a:t>. </a:t>
            </a:r>
          </a:p>
          <a:p>
            <a:endParaRPr lang="el-GR" altLang="en-US" dirty="0"/>
          </a:p>
          <a:p>
            <a:r>
              <a:rPr lang="el-GR" altLang="en-US" dirty="0"/>
              <a:t>Σε περίπτωση αναγκαστικής χρήσης αναλογικής εξόδου βίντεο τότε απαιτείται και μία κάρτα σύλληψης αναλογικού βίντεο στο σύστημα παραγωγής ροής η οποία θα ψηφιοποιεί το αναλογικό σήμα.</a:t>
            </a:r>
          </a:p>
          <a:p>
            <a:endParaRPr lang="el-GR" dirty="0"/>
          </a:p>
        </p:txBody>
      </p:sp>
      <p:sp>
        <p:nvSpPr>
          <p:cNvPr id="4" name="Slide Number Placeholder 3"/>
          <p:cNvSpPr>
            <a:spLocks noGrp="1"/>
          </p:cNvSpPr>
          <p:nvPr>
            <p:ph type="sldNum" sz="quarter" idx="5"/>
          </p:nvPr>
        </p:nvSpPr>
        <p:spPr/>
        <p:txBody>
          <a:bodyPr/>
          <a:lstStyle/>
          <a:p>
            <a:fld id="{5C4D55D3-E610-4749-91E7-F256EB2A8EEB}" type="slidenum">
              <a:rPr lang="el-GR" smtClean="0"/>
              <a:t>14</a:t>
            </a:fld>
            <a:endParaRPr lang="el-GR"/>
          </a:p>
        </p:txBody>
      </p:sp>
    </p:spTree>
    <p:extLst>
      <p:ext uri="{BB962C8B-B14F-4D97-AF65-F5344CB8AC3E}">
        <p14:creationId xmlns:p14="http://schemas.microsoft.com/office/powerpoint/2010/main" val="3785072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ltLang="en-US" dirty="0"/>
              <a:t>Το σύστημα παραγωγής ροής, όπως απορρέει και από την ονομασία του, παράγει τις ροές βίντεο και ήχου, τις οποίες και μεταδίδει σε ένα εξυπηρετητή μετάδοσης ροών ή αλλιώς </a:t>
            </a:r>
            <a:r>
              <a:rPr lang="el-GR" altLang="en-US" dirty="0" err="1"/>
              <a:t>video</a:t>
            </a:r>
            <a:r>
              <a:rPr lang="el-GR" altLang="en-US" dirty="0"/>
              <a:t> </a:t>
            </a:r>
            <a:r>
              <a:rPr lang="el-GR" altLang="en-US" dirty="0" err="1"/>
              <a:t>streaming</a:t>
            </a:r>
            <a:r>
              <a:rPr lang="el-GR" altLang="en-US" dirty="0"/>
              <a:t> </a:t>
            </a:r>
            <a:r>
              <a:rPr lang="el-GR" altLang="en-US" dirty="0" err="1"/>
              <a:t>server</a:t>
            </a:r>
            <a:r>
              <a:rPr lang="el-GR" altLang="en-US" dirty="0"/>
              <a:t>. </a:t>
            </a:r>
          </a:p>
          <a:p>
            <a:endParaRPr lang="el-GR" altLang="en-US" dirty="0"/>
          </a:p>
          <a:p>
            <a:r>
              <a:rPr lang="en-US" altLang="en-US" dirty="0"/>
              <a:t>E</a:t>
            </a:r>
            <a:r>
              <a:rPr lang="el-GR" altLang="en-US" dirty="0" err="1"/>
              <a:t>ιδικότερα</a:t>
            </a:r>
            <a:r>
              <a:rPr lang="el-GR" altLang="en-US" dirty="0"/>
              <a:t>, το σύστημα αυτό (υλικό και λογισμικό) αναλαμβάνει τη ψηφιοποίηση των αναλογικών σημάτων βίντεο και ήχου όταν οι πηγές είναι αναλογικές, την κωδικοποίηση του βίντεο και ήχου σε κατάλληλη μορφή για μετάδοση πάνω από το Διαδίκτυο και τέλος τη μετάδοση των ροών στον εξυπηρετητή μετάδοσης.</a:t>
            </a:r>
          </a:p>
          <a:p>
            <a:r>
              <a:rPr lang="el-GR" altLang="en-US" dirty="0"/>
              <a:t>Σε περίπτωση αυστηρών απαιτήσεων που απορρέουν από την εμπορική εκμετάλλευση της υποδομής, υπάρχουν εμπορικά τέτοια συστήματα αυξημένης αξιοπιστίας.</a:t>
            </a:r>
          </a:p>
          <a:p>
            <a:r>
              <a:rPr lang="el-GR" altLang="en-US" dirty="0"/>
              <a:t>Σε διαφορετική περίπτωση, το σύστημα μπορεί να είναι ένας τυπικός Η/Υ εξοπλισμένος με το κατάλληλο λογισμικό κωδικοποίησης και παραγωγής ροής και προαιρετικά με μία ή περισσότερες κάρτες σύλληψης βίντεο και ήχου σε περίπτωση αναλογικών σημάτων.</a:t>
            </a:r>
          </a:p>
          <a:p>
            <a:endParaRPr lang="en-US" dirty="0"/>
          </a:p>
          <a:p>
            <a:r>
              <a:rPr lang="en-US" sz="1200" b="1" kern="1200" dirty="0">
                <a:solidFill>
                  <a:schemeClr val="tx1"/>
                </a:solidFill>
                <a:effectLst/>
                <a:latin typeface="+mn-lt"/>
                <a:ea typeface="+mn-ea"/>
                <a:cs typeface="+mn-cs"/>
              </a:rPr>
              <a:t>IP K</a:t>
            </a:r>
            <a:r>
              <a:rPr lang="el-GR" sz="1200" b="1" kern="1200" dirty="0" err="1">
                <a:solidFill>
                  <a:schemeClr val="tx1"/>
                </a:solidFill>
                <a:effectLst/>
                <a:latin typeface="+mn-lt"/>
                <a:ea typeface="+mn-ea"/>
                <a:cs typeface="+mn-cs"/>
              </a:rPr>
              <a:t>άμερα</a:t>
            </a:r>
            <a:endParaRPr lang="el-GR" sz="1200" b="1"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Για περιπτώσεις χώρων όπου πραγματοποιούνται συστηματικά ζωντανές μεταδόσεις ή καταγραφές μία λύση είναι η μόνιμη εγκατάσταση IP κάμερας, μικροφώνου(ων) και </a:t>
            </a:r>
            <a:r>
              <a:rPr lang="el-GR" sz="1200" kern="1200" dirty="0" err="1">
                <a:solidFill>
                  <a:schemeClr val="tx1"/>
                </a:solidFill>
                <a:effectLst/>
                <a:latin typeface="+mn-lt"/>
                <a:ea typeface="+mn-ea"/>
                <a:cs typeface="+mn-cs"/>
              </a:rPr>
              <a:t>μίκτη</a:t>
            </a:r>
            <a:r>
              <a:rPr lang="el-GR" sz="1200" kern="1200" dirty="0">
                <a:solidFill>
                  <a:schemeClr val="tx1"/>
                </a:solidFill>
                <a:effectLst/>
                <a:latin typeface="+mn-lt"/>
                <a:ea typeface="+mn-ea"/>
                <a:cs typeface="+mn-cs"/>
              </a:rPr>
              <a:t> ήχου στον χώρο. </a:t>
            </a:r>
            <a:r>
              <a:rPr lang="en-US" sz="1200" kern="1200" dirty="0">
                <a:solidFill>
                  <a:schemeClr val="tx1"/>
                </a:solidFill>
                <a:effectLst/>
                <a:latin typeface="+mn-lt"/>
                <a:ea typeface="+mn-ea"/>
                <a:cs typeface="+mn-cs"/>
              </a:rPr>
              <a:t>M</a:t>
            </a:r>
            <a:r>
              <a:rPr lang="el-GR" sz="1200" kern="1200" dirty="0" err="1">
                <a:solidFill>
                  <a:schemeClr val="tx1"/>
                </a:solidFill>
                <a:effectLst/>
                <a:latin typeface="+mn-lt"/>
                <a:ea typeface="+mn-ea"/>
                <a:cs typeface="+mn-cs"/>
              </a:rPr>
              <a:t>ιά</a:t>
            </a:r>
            <a:r>
              <a:rPr lang="el-GR"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IP </a:t>
            </a:r>
            <a:r>
              <a:rPr lang="el-GR" sz="1200" kern="1200" dirty="0">
                <a:solidFill>
                  <a:schemeClr val="tx1"/>
                </a:solidFill>
                <a:effectLst/>
                <a:latin typeface="+mn-lt"/>
                <a:ea typeface="+mn-ea"/>
                <a:cs typeface="+mn-cs"/>
              </a:rPr>
              <a:t>κάμερα ουσιαστικά συνδυάζει σε μία συσκευή 3 πράγματα: βιντεοκάμερα, το σύστημα παραγωγής ροής και το λογισμικό παραγωγής ροής. Όσο αφορά στη συνδεσμολογία, τα μικρόφωνα συνδέονται στις XLR εισόδους του </a:t>
            </a:r>
            <a:r>
              <a:rPr lang="el-GR" sz="1200" kern="1200" dirty="0" err="1">
                <a:solidFill>
                  <a:schemeClr val="tx1"/>
                </a:solidFill>
                <a:effectLst/>
                <a:latin typeface="+mn-lt"/>
                <a:ea typeface="+mn-ea"/>
                <a:cs typeface="+mn-cs"/>
              </a:rPr>
              <a:t>μίκτη</a:t>
            </a:r>
            <a:r>
              <a:rPr lang="el-GR" sz="1200" kern="1200" dirty="0">
                <a:solidFill>
                  <a:schemeClr val="tx1"/>
                </a:solidFill>
                <a:effectLst/>
                <a:latin typeface="+mn-lt"/>
                <a:ea typeface="+mn-ea"/>
                <a:cs typeface="+mn-cs"/>
              </a:rPr>
              <a:t> ενώ η έξοδος του </a:t>
            </a:r>
            <a:r>
              <a:rPr lang="el-GR" sz="1200" kern="1200" dirty="0" err="1">
                <a:solidFill>
                  <a:schemeClr val="tx1"/>
                </a:solidFill>
                <a:effectLst/>
                <a:latin typeface="+mn-lt"/>
                <a:ea typeface="+mn-ea"/>
                <a:cs typeface="+mn-cs"/>
              </a:rPr>
              <a:t>μίκτη</a:t>
            </a:r>
            <a:r>
              <a:rPr lang="el-GR" sz="1200" kern="1200" dirty="0">
                <a:solidFill>
                  <a:schemeClr val="tx1"/>
                </a:solidFill>
                <a:effectLst/>
                <a:latin typeface="+mn-lt"/>
                <a:ea typeface="+mn-ea"/>
                <a:cs typeface="+mn-cs"/>
              </a:rPr>
              <a:t> οδηγείται στη </a:t>
            </a:r>
            <a:r>
              <a:rPr lang="el-GR" sz="1200" kern="1200" dirty="0" err="1">
                <a:solidFill>
                  <a:schemeClr val="tx1"/>
                </a:solidFill>
                <a:effectLst/>
                <a:latin typeface="+mn-lt"/>
                <a:ea typeface="+mn-ea"/>
                <a:cs typeface="+mn-cs"/>
              </a:rPr>
              <a:t>line</a:t>
            </a:r>
            <a:r>
              <a:rPr lang="el-GR" sz="1200" kern="1200" dirty="0">
                <a:solidFill>
                  <a:schemeClr val="tx1"/>
                </a:solidFill>
                <a:effectLst/>
                <a:latin typeface="+mn-lt"/>
                <a:ea typeface="+mn-ea"/>
                <a:cs typeface="+mn-cs"/>
              </a:rPr>
              <a:t> in είσοδο της ΙP κάμερες. Οι IP κάμερες υποστηρίζουν κωδικοποίηση H.264/AAC ενώ επικοινωνούν με τους </a:t>
            </a:r>
            <a:r>
              <a:rPr lang="en-US" sz="1200" kern="1200" dirty="0">
                <a:solidFill>
                  <a:schemeClr val="tx1"/>
                </a:solidFill>
                <a:effectLst/>
                <a:latin typeface="+mn-lt"/>
                <a:ea typeface="+mn-ea"/>
                <a:cs typeface="+mn-cs"/>
              </a:rPr>
              <a:t>video streaming server</a:t>
            </a:r>
            <a:r>
              <a:rPr lang="el-GR" sz="1200" kern="1200" dirty="0">
                <a:solidFill>
                  <a:schemeClr val="tx1"/>
                </a:solidFill>
                <a:effectLst/>
                <a:latin typeface="+mn-lt"/>
                <a:ea typeface="+mn-ea"/>
                <a:cs typeface="+mn-cs"/>
              </a:rPr>
              <a:t> μέσω του πρωτοκόλλου </a:t>
            </a:r>
            <a:r>
              <a:rPr lang="el-GR" sz="1200" kern="1200" dirty="0" err="1">
                <a:solidFill>
                  <a:schemeClr val="tx1"/>
                </a:solidFill>
                <a:effectLst/>
                <a:latin typeface="+mn-lt"/>
                <a:ea typeface="+mn-ea"/>
                <a:cs typeface="+mn-cs"/>
              </a:rPr>
              <a:t>rtsp</a:t>
            </a:r>
            <a:r>
              <a:rPr lang="el-GR" sz="1200" kern="1200" dirty="0">
                <a:solidFill>
                  <a:schemeClr val="tx1"/>
                </a:solidFill>
                <a:effectLst/>
                <a:latin typeface="+mn-lt"/>
                <a:ea typeface="+mn-ea"/>
                <a:cs typeface="+mn-cs"/>
              </a:rPr>
              <a:t>. Οι σύγχρονες IP κάμερες υποστηρίζουν διάφορες αναλύσεις, 720p, 1080p ή ακόμη μεγαλύτερες.</a:t>
            </a:r>
          </a:p>
          <a:p>
            <a:endParaRPr lang="el-GR" altLang="en-US" dirty="0"/>
          </a:p>
          <a:p>
            <a:endParaRPr lang="el-GR" dirty="0"/>
          </a:p>
          <a:p>
            <a:r>
              <a:rPr lang="el-GR" altLang="en-US" dirty="0"/>
              <a:t>Όσο αφορά στο  λογισμικό παραγωγής ροής, αυτό είναι μέρος του συστήματος παραγωγής ροής. </a:t>
            </a:r>
          </a:p>
          <a:p>
            <a:endParaRPr lang="el-GR" alt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To</a:t>
            </a:r>
            <a:r>
              <a:rPr lang="el-GR" sz="1200" kern="1200" dirty="0">
                <a:solidFill>
                  <a:schemeClr val="tx1"/>
                </a:solidFill>
                <a:effectLst/>
                <a:latin typeface="+mn-lt"/>
                <a:ea typeface="+mn-ea"/>
                <a:cs typeface="+mn-cs"/>
              </a:rPr>
              <a:t> λογισμικό αυτό αναλαμβάνει την κωδικοποίηση (</a:t>
            </a:r>
            <a:r>
              <a:rPr lang="en-US" sz="1200" kern="1200" dirty="0">
                <a:solidFill>
                  <a:schemeClr val="tx1"/>
                </a:solidFill>
                <a:effectLst/>
                <a:latin typeface="+mn-lt"/>
                <a:ea typeface="+mn-ea"/>
                <a:cs typeface="+mn-cs"/>
              </a:rPr>
              <a:t>encoding</a:t>
            </a:r>
            <a:r>
              <a:rPr lang="el-GR" sz="1200" kern="1200" dirty="0">
                <a:solidFill>
                  <a:schemeClr val="tx1"/>
                </a:solidFill>
                <a:effectLst/>
                <a:latin typeface="+mn-lt"/>
                <a:ea typeface="+mn-ea"/>
                <a:cs typeface="+mn-cs"/>
              </a:rPr>
              <a:t> ή </a:t>
            </a:r>
            <a:r>
              <a:rPr lang="en-US" sz="1200" kern="1200" dirty="0">
                <a:solidFill>
                  <a:schemeClr val="tx1"/>
                </a:solidFill>
                <a:effectLst/>
                <a:latin typeface="+mn-lt"/>
                <a:ea typeface="+mn-ea"/>
                <a:cs typeface="+mn-cs"/>
              </a:rPr>
              <a:t>compressing</a:t>
            </a:r>
            <a:r>
              <a:rPr lang="el-GR" sz="1200" kern="1200" dirty="0">
                <a:solidFill>
                  <a:schemeClr val="tx1"/>
                </a:solidFill>
                <a:effectLst/>
                <a:latin typeface="+mn-lt"/>
                <a:ea typeface="+mn-ea"/>
                <a:cs typeface="+mn-cs"/>
              </a:rPr>
              <a:t>) του ψηφιακού σήματος σε συγκεκριμένη ανάλυση εικόνας π.χ. 320 Χ 240 </a:t>
            </a:r>
            <a:r>
              <a:rPr lang="en-US" sz="1200" kern="1200" dirty="0">
                <a:solidFill>
                  <a:schemeClr val="tx1"/>
                </a:solidFill>
                <a:effectLst/>
                <a:latin typeface="+mn-lt"/>
                <a:ea typeface="+mn-ea"/>
                <a:cs typeface="+mn-cs"/>
              </a:rPr>
              <a:t>pixels</a:t>
            </a:r>
            <a:r>
              <a:rPr lang="el-GR" sz="1200" kern="1200" dirty="0">
                <a:solidFill>
                  <a:schemeClr val="tx1"/>
                </a:solidFill>
                <a:effectLst/>
                <a:latin typeface="+mn-lt"/>
                <a:ea typeface="+mn-ea"/>
                <a:cs typeface="+mn-cs"/>
              </a:rPr>
              <a:t>, και ρυθμό κωδικοποίησης εφαρμόζοντας τα κατάλληλα σχήματα κωδικοποίησης βίντεο και ήχου. Παράγονται δύο διαφορετικές ροές, μία για το βίντεο και μία για τον ήχο. Τα σχήματα κωδικοποίησης που χρησιμοποιούνται έχουν σχεδιαστεί για τη μετάδοση ροών πάνω από το Διαδίκτυο. Τυπικά σχήματα είναι τα </a:t>
            </a:r>
            <a:r>
              <a:rPr lang="en-US" sz="1200" kern="1200" dirty="0">
                <a:solidFill>
                  <a:schemeClr val="tx1"/>
                </a:solidFill>
                <a:effectLst/>
                <a:latin typeface="+mn-lt"/>
                <a:ea typeface="+mn-ea"/>
                <a:cs typeface="+mn-cs"/>
              </a:rPr>
              <a:t>MPEG</a:t>
            </a:r>
            <a:r>
              <a:rPr lang="el-GR" sz="1200" kern="1200" dirty="0">
                <a:solidFill>
                  <a:schemeClr val="tx1"/>
                </a:solidFill>
                <a:effectLst/>
                <a:latin typeface="+mn-lt"/>
                <a:ea typeface="+mn-ea"/>
                <a:cs typeface="+mn-cs"/>
              </a:rPr>
              <a:t>-4, </a:t>
            </a:r>
            <a:r>
              <a:rPr lang="en-US" sz="1200" kern="1200" dirty="0">
                <a:solidFill>
                  <a:schemeClr val="tx1"/>
                </a:solidFill>
                <a:effectLst/>
                <a:latin typeface="+mn-lt"/>
                <a:ea typeface="+mn-ea"/>
                <a:cs typeface="+mn-cs"/>
              </a:rPr>
              <a:t>H</a:t>
            </a:r>
            <a:r>
              <a:rPr lang="el-GR" sz="1200" kern="1200" dirty="0">
                <a:solidFill>
                  <a:schemeClr val="tx1"/>
                </a:solidFill>
                <a:effectLst/>
                <a:latin typeface="+mn-lt"/>
                <a:ea typeface="+mn-ea"/>
                <a:cs typeface="+mn-cs"/>
              </a:rPr>
              <a:t>.261, </a:t>
            </a:r>
            <a:r>
              <a:rPr lang="en-US" sz="1200" kern="1200" dirty="0">
                <a:solidFill>
                  <a:schemeClr val="tx1"/>
                </a:solidFill>
                <a:effectLst/>
                <a:latin typeface="+mn-lt"/>
                <a:ea typeface="+mn-ea"/>
                <a:cs typeface="+mn-cs"/>
              </a:rPr>
              <a:t>H</a:t>
            </a:r>
            <a:r>
              <a:rPr lang="el-GR" sz="1200" kern="1200" dirty="0">
                <a:solidFill>
                  <a:schemeClr val="tx1"/>
                </a:solidFill>
                <a:effectLst/>
                <a:latin typeface="+mn-lt"/>
                <a:ea typeface="+mn-ea"/>
                <a:cs typeface="+mn-cs"/>
              </a:rPr>
              <a:t>.263, </a:t>
            </a:r>
            <a:r>
              <a:rPr lang="en-US" sz="1200" kern="1200" dirty="0">
                <a:solidFill>
                  <a:schemeClr val="tx1"/>
                </a:solidFill>
                <a:effectLst/>
                <a:latin typeface="+mn-lt"/>
                <a:ea typeface="+mn-ea"/>
                <a:cs typeface="+mn-cs"/>
              </a:rPr>
              <a:t>H</a:t>
            </a:r>
            <a:r>
              <a:rPr lang="el-GR" sz="1200" kern="1200" dirty="0">
                <a:solidFill>
                  <a:schemeClr val="tx1"/>
                </a:solidFill>
                <a:effectLst/>
                <a:latin typeface="+mn-lt"/>
                <a:ea typeface="+mn-ea"/>
                <a:cs typeface="+mn-cs"/>
              </a:rPr>
              <a:t>.264, </a:t>
            </a:r>
            <a:r>
              <a:rPr lang="en-US" sz="1200" kern="1200" dirty="0" err="1">
                <a:solidFill>
                  <a:schemeClr val="tx1"/>
                </a:solidFill>
                <a:effectLst/>
                <a:latin typeface="+mn-lt"/>
                <a:ea typeface="+mn-ea"/>
                <a:cs typeface="+mn-cs"/>
              </a:rPr>
              <a:t>RealVideo</a:t>
            </a:r>
            <a:r>
              <a:rPr lang="el-GR"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FlashVideo</a:t>
            </a:r>
            <a:r>
              <a:rPr lang="el-GR"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Window Media Video</a:t>
            </a:r>
            <a:r>
              <a:rPr lang="el-GR" sz="1200" kern="1200" dirty="0">
                <a:solidFill>
                  <a:schemeClr val="tx1"/>
                </a:solidFill>
                <a:effectLst/>
                <a:latin typeface="+mn-lt"/>
                <a:ea typeface="+mn-ea"/>
                <a:cs typeface="+mn-cs"/>
              </a:rPr>
              <a:t> και </a:t>
            </a:r>
            <a:r>
              <a:rPr lang="en-US" sz="1200" kern="1200" dirty="0">
                <a:solidFill>
                  <a:schemeClr val="tx1"/>
                </a:solidFill>
                <a:effectLst/>
                <a:latin typeface="+mn-lt"/>
                <a:ea typeface="+mn-ea"/>
                <a:cs typeface="+mn-cs"/>
              </a:rPr>
              <a:t>MP</a:t>
            </a:r>
            <a:r>
              <a:rPr lang="el-GR" sz="1200" kern="1200" dirty="0">
                <a:solidFill>
                  <a:schemeClr val="tx1"/>
                </a:solidFill>
                <a:effectLst/>
                <a:latin typeface="+mn-lt"/>
                <a:ea typeface="+mn-ea"/>
                <a:cs typeface="+mn-cs"/>
              </a:rPr>
              <a:t>3, </a:t>
            </a:r>
            <a:r>
              <a:rPr lang="en-US" sz="1200" kern="1200" dirty="0">
                <a:solidFill>
                  <a:schemeClr val="tx1"/>
                </a:solidFill>
                <a:effectLst/>
                <a:latin typeface="+mn-lt"/>
                <a:ea typeface="+mn-ea"/>
                <a:cs typeface="+mn-cs"/>
              </a:rPr>
              <a:t>AAC</a:t>
            </a:r>
            <a:r>
              <a:rPr lang="el-GR"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G</a:t>
            </a:r>
            <a:r>
              <a:rPr lang="el-GR" sz="1200" kern="1200" dirty="0">
                <a:solidFill>
                  <a:schemeClr val="tx1"/>
                </a:solidFill>
                <a:effectLst/>
                <a:latin typeface="+mn-lt"/>
                <a:ea typeface="+mn-ea"/>
                <a:cs typeface="+mn-cs"/>
              </a:rPr>
              <a:t>.721, </a:t>
            </a:r>
            <a:r>
              <a:rPr lang="en-US" sz="1200" kern="1200" dirty="0">
                <a:solidFill>
                  <a:schemeClr val="tx1"/>
                </a:solidFill>
                <a:effectLst/>
                <a:latin typeface="+mn-lt"/>
                <a:ea typeface="+mn-ea"/>
                <a:cs typeface="+mn-cs"/>
              </a:rPr>
              <a:t>RealAudio</a:t>
            </a:r>
            <a:r>
              <a:rPr lang="el-GR"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Windows Media Audio</a:t>
            </a:r>
            <a:r>
              <a:rPr lang="el-GR" sz="1200" kern="1200" dirty="0">
                <a:solidFill>
                  <a:schemeClr val="tx1"/>
                </a:solidFill>
                <a:effectLst/>
                <a:latin typeface="+mn-lt"/>
                <a:ea typeface="+mn-ea"/>
                <a:cs typeface="+mn-cs"/>
              </a:rPr>
              <a:t>, για το βίντεο και ήχο, αντίστοιχα. </a:t>
            </a:r>
            <a:r>
              <a:rPr lang="en-US" sz="1200" kern="1200" dirty="0">
                <a:solidFill>
                  <a:schemeClr val="tx1"/>
                </a:solidFill>
                <a:effectLst/>
                <a:latin typeface="+mn-lt"/>
                <a:ea typeface="+mn-ea"/>
                <a:cs typeface="+mn-cs"/>
              </a:rPr>
              <a:t>To</a:t>
            </a:r>
            <a:r>
              <a:rPr lang="el-GR" sz="1200" kern="1200" dirty="0">
                <a:solidFill>
                  <a:schemeClr val="tx1"/>
                </a:solidFill>
                <a:effectLst/>
                <a:latin typeface="+mn-lt"/>
                <a:ea typeface="+mn-ea"/>
                <a:cs typeface="+mn-cs"/>
              </a:rPr>
              <a:t> λογισμικό αυτό μεταδίδει τις ροές σε ένα συγκεκριμένο εξυπηρετητή μετάδοσης (</a:t>
            </a:r>
            <a:r>
              <a:rPr lang="en-US" sz="1200" kern="1200" dirty="0">
                <a:solidFill>
                  <a:schemeClr val="tx1"/>
                </a:solidFill>
                <a:effectLst/>
                <a:latin typeface="+mn-lt"/>
                <a:ea typeface="+mn-ea"/>
                <a:cs typeface="+mn-cs"/>
              </a:rPr>
              <a:t>streaming server</a:t>
            </a:r>
            <a:r>
              <a:rPr lang="el-GR" sz="1200" kern="1200" dirty="0">
                <a:solidFill>
                  <a:schemeClr val="tx1"/>
                </a:solidFill>
                <a:effectLst/>
                <a:latin typeface="+mn-lt"/>
                <a:ea typeface="+mn-ea"/>
                <a:cs typeface="+mn-cs"/>
              </a:rPr>
              <a:t>) (δείτε την Εικόνα 2). </a:t>
            </a:r>
            <a:endParaRPr lang="el-GR" b="1" dirty="0"/>
          </a:p>
          <a:p>
            <a:endParaRPr lang="el-GR" dirty="0"/>
          </a:p>
        </p:txBody>
      </p:sp>
      <p:sp>
        <p:nvSpPr>
          <p:cNvPr id="4" name="Slide Number Placeholder 3"/>
          <p:cNvSpPr>
            <a:spLocks noGrp="1"/>
          </p:cNvSpPr>
          <p:nvPr>
            <p:ph type="sldNum" sz="quarter" idx="5"/>
          </p:nvPr>
        </p:nvSpPr>
        <p:spPr/>
        <p:txBody>
          <a:bodyPr/>
          <a:lstStyle/>
          <a:p>
            <a:fld id="{5C4D55D3-E610-4749-91E7-F256EB2A8EEB}" type="slidenum">
              <a:rPr lang="el-GR" smtClean="0"/>
              <a:t>16</a:t>
            </a:fld>
            <a:endParaRPr lang="el-GR"/>
          </a:p>
        </p:txBody>
      </p:sp>
    </p:spTree>
    <p:extLst>
      <p:ext uri="{BB962C8B-B14F-4D97-AF65-F5344CB8AC3E}">
        <p14:creationId xmlns:p14="http://schemas.microsoft.com/office/powerpoint/2010/main" val="1024662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ltLang="en-US" dirty="0"/>
              <a:t>Όσο αφορά στο σύστημα εξυπηρετητή μετάδοσης ροών, το σύστημα αυτό αποτελείται από ένα υπολογιστικό σύστημα τύπου εξυπηρετητή (</a:t>
            </a:r>
            <a:r>
              <a:rPr lang="el-GR" altLang="en-US" dirty="0" err="1"/>
              <a:t>server</a:t>
            </a:r>
            <a:r>
              <a:rPr lang="el-GR" altLang="en-US" dirty="0"/>
              <a:t>) και ένα λογισμικό μετάδοσης ροών το οποίο αναλαμβάνει την αναμετάδοση των εισερχόμενων ροών προς τους τελικούς χρήστες. Όπως φαίνεται στη διαφάνεια, δέχεται από το σύστημα παραγωγής ροής τις ροές βίντεο και ήχου τις οποίες </a:t>
            </a:r>
            <a:r>
              <a:rPr lang="el-GR" altLang="en-US" dirty="0" err="1"/>
              <a:t>κλωνοποιεί</a:t>
            </a:r>
            <a:r>
              <a:rPr lang="el-GR" altLang="en-US" dirty="0"/>
              <a:t> και αποστέλλει σε κάθε τελικό χρήστη χρησιμοποιώντας τα πρωτόκολλα TCP ή UDP.</a:t>
            </a:r>
          </a:p>
          <a:p>
            <a:endParaRPr lang="el-GR" altLang="en-US" dirty="0"/>
          </a:p>
          <a:p>
            <a:r>
              <a:rPr lang="el-GR" altLang="en-US" dirty="0"/>
              <a:t> Επιπλέον, ανάλογα με το τύπο του εξυπηρετητή, μπορεί να αναγνωρίζει την ταχύτητα της δικτυακής διασύνδεσης του κάθε χρήστη και αποστέλλει τη ροή βίντεο που αντιστοιχεί σε αυτήν, π.χ. 56 </a:t>
            </a:r>
            <a:r>
              <a:rPr lang="en-US" altLang="en-US" dirty="0"/>
              <a:t>kbps</a:t>
            </a:r>
            <a:r>
              <a:rPr lang="el-GR" altLang="en-US" dirty="0"/>
              <a:t> σε χρήστες με </a:t>
            </a:r>
            <a:r>
              <a:rPr lang="en-US" altLang="en-US" dirty="0"/>
              <a:t>ISDN</a:t>
            </a:r>
            <a:r>
              <a:rPr lang="el-GR" altLang="en-US" dirty="0"/>
              <a:t> </a:t>
            </a:r>
            <a:r>
              <a:rPr lang="en-US" altLang="en-US" dirty="0"/>
              <a:t>modem</a:t>
            </a:r>
            <a:r>
              <a:rPr lang="el-GR" altLang="en-US" dirty="0"/>
              <a:t> και 384 </a:t>
            </a:r>
            <a:r>
              <a:rPr lang="en-US" altLang="en-US" dirty="0"/>
              <a:t>kbps</a:t>
            </a:r>
            <a:r>
              <a:rPr lang="el-GR" altLang="en-US" dirty="0"/>
              <a:t> σε χρήστες με </a:t>
            </a:r>
            <a:r>
              <a:rPr lang="en-US" altLang="en-US" dirty="0"/>
              <a:t>ADSL</a:t>
            </a:r>
            <a:r>
              <a:rPr lang="el-GR" altLang="en-US" dirty="0"/>
              <a:t> </a:t>
            </a:r>
            <a:r>
              <a:rPr lang="en-US" altLang="en-US" dirty="0"/>
              <a:t>modem</a:t>
            </a:r>
            <a:r>
              <a:rPr lang="el-GR" altLang="en-US" dirty="0"/>
              <a:t>. </a:t>
            </a:r>
          </a:p>
          <a:p>
            <a:endParaRPr lang="el-GR" altLang="en-US" dirty="0"/>
          </a:p>
          <a:p>
            <a:r>
              <a:rPr lang="el-GR" sz="1200" kern="1200" dirty="0">
                <a:solidFill>
                  <a:schemeClr val="tx1"/>
                </a:solidFill>
                <a:effectLst/>
                <a:latin typeface="+mn-lt"/>
                <a:ea typeface="+mn-ea"/>
                <a:cs typeface="+mn-cs"/>
              </a:rPr>
              <a:t>Τυπικά λογισμικά είναι </a:t>
            </a:r>
            <a:r>
              <a:rPr lang="en-US" sz="1200" kern="1200" dirty="0">
                <a:solidFill>
                  <a:schemeClr val="tx1"/>
                </a:solidFill>
                <a:effectLst/>
                <a:latin typeface="+mn-lt"/>
                <a:ea typeface="+mn-ea"/>
                <a:cs typeface="+mn-cs"/>
              </a:rPr>
              <a:t>o Flash Streaming Server</a:t>
            </a:r>
            <a:r>
              <a:rPr lang="el-GR" sz="1200" kern="1200" dirty="0">
                <a:solidFill>
                  <a:schemeClr val="tx1"/>
                </a:solidFill>
                <a:effectLst/>
                <a:latin typeface="+mn-lt"/>
                <a:ea typeface="+mn-ea"/>
                <a:cs typeface="+mn-cs"/>
              </a:rPr>
              <a:t> της εταιρείας </a:t>
            </a:r>
            <a:r>
              <a:rPr lang="en-US" sz="1200" kern="1200" dirty="0">
                <a:solidFill>
                  <a:schemeClr val="tx1"/>
                </a:solidFill>
                <a:effectLst/>
                <a:latin typeface="+mn-lt"/>
                <a:ea typeface="+mn-ea"/>
                <a:cs typeface="+mn-cs"/>
              </a:rPr>
              <a:t>Adobe</a:t>
            </a:r>
            <a:r>
              <a:rPr lang="el-GR" sz="1200" kern="1200" dirty="0">
                <a:solidFill>
                  <a:schemeClr val="tx1"/>
                </a:solidFill>
                <a:effectLst/>
                <a:latin typeface="+mn-lt"/>
                <a:ea typeface="+mn-ea"/>
                <a:cs typeface="+mn-cs"/>
              </a:rPr>
              <a:t>, ο </a:t>
            </a:r>
            <a:r>
              <a:rPr lang="en-US" sz="1200" kern="1200" dirty="0" err="1">
                <a:solidFill>
                  <a:schemeClr val="tx1"/>
                </a:solidFill>
                <a:effectLst/>
                <a:latin typeface="+mn-lt"/>
                <a:ea typeface="+mn-ea"/>
                <a:cs typeface="+mn-cs"/>
              </a:rPr>
              <a:t>Wowza</a:t>
            </a:r>
            <a:r>
              <a:rPr lang="en-US" sz="1200" kern="1200" dirty="0">
                <a:solidFill>
                  <a:schemeClr val="tx1"/>
                </a:solidFill>
                <a:effectLst/>
                <a:latin typeface="+mn-lt"/>
                <a:ea typeface="+mn-ea"/>
                <a:cs typeface="+mn-cs"/>
              </a:rPr>
              <a:t> Media Server </a:t>
            </a:r>
            <a:r>
              <a:rPr lang="el-GR" sz="1200" kern="1200" dirty="0">
                <a:solidFill>
                  <a:schemeClr val="tx1"/>
                </a:solidFill>
                <a:effectLst/>
                <a:latin typeface="+mn-lt"/>
                <a:ea typeface="+mn-ea"/>
                <a:cs typeface="+mn-cs"/>
              </a:rPr>
              <a:t>της </a:t>
            </a:r>
            <a:r>
              <a:rPr lang="en-US" sz="1200" kern="1200" dirty="0" err="1">
                <a:solidFill>
                  <a:schemeClr val="tx1"/>
                </a:solidFill>
                <a:effectLst/>
                <a:latin typeface="+mn-lt"/>
                <a:ea typeface="+mn-ea"/>
                <a:cs typeface="+mn-cs"/>
              </a:rPr>
              <a:t>Wowza</a:t>
            </a:r>
            <a:r>
              <a:rPr lang="en-US" sz="1200" kern="1200" dirty="0">
                <a:solidFill>
                  <a:schemeClr val="tx1"/>
                </a:solidFill>
                <a:effectLst/>
                <a:latin typeface="+mn-lt"/>
                <a:ea typeface="+mn-ea"/>
                <a:cs typeface="+mn-cs"/>
              </a:rPr>
              <a:t> Media</a:t>
            </a:r>
            <a:r>
              <a:rPr lang="el-GR"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 </a:t>
            </a:r>
            <a:r>
              <a:rPr lang="el-GR" sz="1200" kern="1200" dirty="0">
                <a:solidFill>
                  <a:schemeClr val="tx1"/>
                </a:solidFill>
                <a:effectLst/>
                <a:latin typeface="+mn-lt"/>
                <a:ea typeface="+mn-ea"/>
                <a:cs typeface="+mn-cs"/>
              </a:rPr>
              <a:t>ανοικτού κώδικα </a:t>
            </a:r>
            <a:r>
              <a:rPr lang="en-US" sz="1200" kern="1200" dirty="0">
                <a:solidFill>
                  <a:schemeClr val="tx1"/>
                </a:solidFill>
                <a:effectLst/>
                <a:latin typeface="+mn-lt"/>
                <a:ea typeface="+mn-ea"/>
                <a:cs typeface="+mn-cs"/>
              </a:rPr>
              <a:t>RED</a:t>
            </a:r>
            <a:r>
              <a:rPr lang="el-GR" sz="1200" kern="1200" dirty="0">
                <a:solidFill>
                  <a:schemeClr val="tx1"/>
                </a:solidFill>
                <a:effectLst/>
                <a:latin typeface="+mn-lt"/>
                <a:ea typeface="+mn-ea"/>
                <a:cs typeface="+mn-cs"/>
              </a:rPr>
              <a:t>5, </a:t>
            </a:r>
            <a:r>
              <a:rPr lang="en-US" sz="1200" kern="1200" dirty="0">
                <a:solidFill>
                  <a:schemeClr val="tx1"/>
                </a:solidFill>
                <a:effectLst/>
                <a:latin typeface="+mn-lt"/>
                <a:ea typeface="+mn-ea"/>
                <a:cs typeface="+mn-cs"/>
              </a:rPr>
              <a:t>o Windows Media Server</a:t>
            </a:r>
            <a:r>
              <a:rPr lang="el-GR" sz="1200" kern="1200" dirty="0">
                <a:solidFill>
                  <a:schemeClr val="tx1"/>
                </a:solidFill>
                <a:effectLst/>
                <a:latin typeface="+mn-lt"/>
                <a:ea typeface="+mn-ea"/>
                <a:cs typeface="+mn-cs"/>
              </a:rPr>
              <a:t> της εταιρείας </a:t>
            </a:r>
            <a:r>
              <a:rPr lang="en-US" sz="1200" kern="1200" dirty="0">
                <a:solidFill>
                  <a:schemeClr val="tx1"/>
                </a:solidFill>
                <a:effectLst/>
                <a:latin typeface="+mn-lt"/>
                <a:ea typeface="+mn-ea"/>
                <a:cs typeface="+mn-cs"/>
              </a:rPr>
              <a:t>Microsoft</a:t>
            </a:r>
            <a:r>
              <a:rPr lang="el-GR" sz="1200" kern="1200" dirty="0">
                <a:solidFill>
                  <a:schemeClr val="tx1"/>
                </a:solidFill>
                <a:effectLst/>
                <a:latin typeface="+mn-lt"/>
                <a:ea typeface="+mn-ea"/>
                <a:cs typeface="+mn-cs"/>
              </a:rPr>
              <a:t> ενώ παλαιότερα ήταν επίσης δημοφιλής ο </a:t>
            </a:r>
            <a:r>
              <a:rPr lang="en-US" sz="1200" kern="1200" dirty="0">
                <a:solidFill>
                  <a:schemeClr val="tx1"/>
                </a:solidFill>
                <a:effectLst/>
                <a:latin typeface="+mn-lt"/>
                <a:ea typeface="+mn-ea"/>
                <a:cs typeface="+mn-cs"/>
              </a:rPr>
              <a:t>Helix Server</a:t>
            </a:r>
            <a:r>
              <a:rPr lang="el-GR" sz="1200" kern="1200" dirty="0">
                <a:solidFill>
                  <a:schemeClr val="tx1"/>
                </a:solidFill>
                <a:effectLst/>
                <a:latin typeface="+mn-lt"/>
                <a:ea typeface="+mn-ea"/>
                <a:cs typeface="+mn-cs"/>
              </a:rPr>
              <a:t> της εταιρείας </a:t>
            </a:r>
            <a:r>
              <a:rPr lang="en-US" sz="1200" kern="1200" dirty="0">
                <a:solidFill>
                  <a:schemeClr val="tx1"/>
                </a:solidFill>
                <a:effectLst/>
                <a:latin typeface="+mn-lt"/>
                <a:ea typeface="+mn-ea"/>
                <a:cs typeface="+mn-cs"/>
              </a:rPr>
              <a:t>RealNetworks</a:t>
            </a:r>
            <a:r>
              <a:rPr lang="el-GR" sz="1200" kern="1200" dirty="0">
                <a:solidFill>
                  <a:schemeClr val="tx1"/>
                </a:solidFill>
                <a:effectLst/>
                <a:latin typeface="+mn-lt"/>
                <a:ea typeface="+mn-ea"/>
                <a:cs typeface="+mn-cs"/>
              </a:rPr>
              <a:t> και ο </a:t>
            </a:r>
            <a:r>
              <a:rPr lang="en-US" sz="1200" kern="1200" dirty="0">
                <a:solidFill>
                  <a:schemeClr val="tx1"/>
                </a:solidFill>
                <a:effectLst/>
                <a:latin typeface="+mn-lt"/>
                <a:ea typeface="+mn-ea"/>
                <a:cs typeface="+mn-cs"/>
              </a:rPr>
              <a:t>QuickTime</a:t>
            </a:r>
            <a:r>
              <a:rPr lang="el-GR" sz="1200" kern="1200" dirty="0">
                <a:solidFill>
                  <a:schemeClr val="tx1"/>
                </a:solidFill>
                <a:effectLst/>
                <a:latin typeface="+mn-lt"/>
                <a:ea typeface="+mn-ea"/>
                <a:cs typeface="+mn-cs"/>
              </a:rPr>
              <a:t> / </a:t>
            </a:r>
            <a:r>
              <a:rPr lang="en-US" sz="1200" kern="1200" dirty="0">
                <a:solidFill>
                  <a:schemeClr val="tx1"/>
                </a:solidFill>
                <a:effectLst/>
                <a:latin typeface="+mn-lt"/>
                <a:ea typeface="+mn-ea"/>
                <a:cs typeface="+mn-cs"/>
              </a:rPr>
              <a:t>Darwin Streaming Server</a:t>
            </a:r>
            <a:r>
              <a:rPr lang="el-GR" sz="1200" kern="1200" dirty="0">
                <a:solidFill>
                  <a:schemeClr val="tx1"/>
                </a:solidFill>
                <a:effectLst/>
                <a:latin typeface="+mn-lt"/>
                <a:ea typeface="+mn-ea"/>
                <a:cs typeface="+mn-cs"/>
              </a:rPr>
              <a:t> της εταιρείας </a:t>
            </a:r>
            <a:r>
              <a:rPr lang="en-US" sz="1200" kern="1200" dirty="0">
                <a:solidFill>
                  <a:schemeClr val="tx1"/>
                </a:solidFill>
                <a:effectLst/>
                <a:latin typeface="+mn-lt"/>
                <a:ea typeface="+mn-ea"/>
                <a:cs typeface="+mn-cs"/>
              </a:rPr>
              <a:t>Apple</a:t>
            </a:r>
            <a:r>
              <a:rPr lang="el-GR" sz="1200" kern="1200" dirty="0">
                <a:solidFill>
                  <a:schemeClr val="tx1"/>
                </a:solidFill>
                <a:effectLst/>
                <a:latin typeface="+mn-lt"/>
                <a:ea typeface="+mn-ea"/>
                <a:cs typeface="+mn-cs"/>
              </a:rPr>
              <a:t>. </a:t>
            </a:r>
            <a:endParaRPr lang="el-GR" dirty="0"/>
          </a:p>
          <a:p>
            <a:endParaRPr lang="el-GR" dirty="0"/>
          </a:p>
        </p:txBody>
      </p:sp>
      <p:sp>
        <p:nvSpPr>
          <p:cNvPr id="4" name="Slide Number Placeholder 3"/>
          <p:cNvSpPr>
            <a:spLocks noGrp="1"/>
          </p:cNvSpPr>
          <p:nvPr>
            <p:ph type="sldNum" sz="quarter" idx="5"/>
          </p:nvPr>
        </p:nvSpPr>
        <p:spPr/>
        <p:txBody>
          <a:bodyPr/>
          <a:lstStyle/>
          <a:p>
            <a:fld id="{5C4D55D3-E610-4749-91E7-F256EB2A8EEB}" type="slidenum">
              <a:rPr lang="el-GR" smtClean="0"/>
              <a:t>18</a:t>
            </a:fld>
            <a:endParaRPr lang="el-GR"/>
          </a:p>
        </p:txBody>
      </p:sp>
    </p:spTree>
    <p:extLst>
      <p:ext uri="{BB962C8B-B14F-4D97-AF65-F5344CB8AC3E}">
        <p14:creationId xmlns:p14="http://schemas.microsoft.com/office/powerpoint/2010/main" val="1537598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a:p>
            <a:endParaRPr lang="el-GR" dirty="0"/>
          </a:p>
          <a:p>
            <a:r>
              <a:rPr lang="el-GR" altLang="en-US" dirty="0"/>
              <a:t>Όσο αφορά στο λογισμικό αναπαραγωγής ροών , αυτό αποτελεί </a:t>
            </a:r>
            <a:r>
              <a:rPr lang="el-GR" sz="1200" kern="1200" dirty="0">
                <a:solidFill>
                  <a:schemeClr val="tx1"/>
                </a:solidFill>
                <a:effectLst/>
                <a:latin typeface="+mn-lt"/>
                <a:ea typeface="+mn-ea"/>
                <a:cs typeface="+mn-cs"/>
              </a:rPr>
              <a:t>που εγκαθιστά ο τελικός χρήστης στον Η/Υ του είτε ως </a:t>
            </a:r>
            <a:r>
              <a:rPr lang="en-US" sz="1200" kern="1200" dirty="0">
                <a:solidFill>
                  <a:schemeClr val="tx1"/>
                </a:solidFill>
                <a:effectLst/>
                <a:latin typeface="+mn-lt"/>
                <a:ea typeface="+mn-ea"/>
                <a:cs typeface="+mn-cs"/>
              </a:rPr>
              <a:t>plugin</a:t>
            </a:r>
            <a:r>
              <a:rPr lang="el-GR" sz="1200" kern="1200" dirty="0">
                <a:solidFill>
                  <a:schemeClr val="tx1"/>
                </a:solidFill>
                <a:effectLst/>
                <a:latin typeface="+mn-lt"/>
                <a:ea typeface="+mn-ea"/>
                <a:cs typeface="+mn-cs"/>
              </a:rPr>
              <a:t> στο </a:t>
            </a:r>
            <a:r>
              <a:rPr lang="en-US" sz="1200" kern="1200" dirty="0">
                <a:solidFill>
                  <a:schemeClr val="tx1"/>
                </a:solidFill>
                <a:effectLst/>
                <a:latin typeface="+mn-lt"/>
                <a:ea typeface="+mn-ea"/>
                <a:cs typeface="+mn-cs"/>
              </a:rPr>
              <a:t>browser</a:t>
            </a:r>
            <a:r>
              <a:rPr lang="el-GR" sz="1200" kern="1200" dirty="0">
                <a:solidFill>
                  <a:schemeClr val="tx1"/>
                </a:solidFill>
                <a:effectLst/>
                <a:latin typeface="+mn-lt"/>
                <a:ea typeface="+mn-ea"/>
                <a:cs typeface="+mn-cs"/>
              </a:rPr>
              <a:t> είτε ως αυτόνομο λογισμικό.</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Στην περίπτωση που είναι εγκατεστημένο ως </a:t>
            </a:r>
            <a:r>
              <a:rPr lang="en-US" sz="1200" kern="1200" dirty="0">
                <a:solidFill>
                  <a:schemeClr val="tx1"/>
                </a:solidFill>
                <a:effectLst/>
                <a:latin typeface="+mn-lt"/>
                <a:ea typeface="+mn-ea"/>
                <a:cs typeface="+mn-cs"/>
              </a:rPr>
              <a:t>plugin </a:t>
            </a:r>
            <a:r>
              <a:rPr lang="el-GR" sz="1200" kern="1200" dirty="0">
                <a:solidFill>
                  <a:schemeClr val="tx1"/>
                </a:solidFill>
                <a:effectLst/>
                <a:latin typeface="+mn-lt"/>
                <a:ea typeface="+mn-ea"/>
                <a:cs typeface="+mn-cs"/>
              </a:rPr>
              <a:t>τότε η εμφάνιση του </a:t>
            </a:r>
            <a:r>
              <a:rPr lang="en-US" sz="1200" kern="1200" dirty="0">
                <a:solidFill>
                  <a:schemeClr val="tx1"/>
                </a:solidFill>
                <a:effectLst/>
                <a:latin typeface="+mn-lt"/>
                <a:ea typeface="+mn-ea"/>
                <a:cs typeface="+mn-cs"/>
              </a:rPr>
              <a:t>player </a:t>
            </a:r>
            <a:r>
              <a:rPr lang="el-GR" sz="1200" kern="1200" dirty="0">
                <a:solidFill>
                  <a:schemeClr val="tx1"/>
                </a:solidFill>
                <a:effectLst/>
                <a:latin typeface="+mn-lt"/>
                <a:ea typeface="+mn-ea"/>
                <a:cs typeface="+mn-cs"/>
              </a:rPr>
              <a:t>είναι αυτόματη στο </a:t>
            </a:r>
            <a:r>
              <a:rPr lang="en-US" sz="1200" kern="1200" dirty="0">
                <a:solidFill>
                  <a:schemeClr val="tx1"/>
                </a:solidFill>
                <a:effectLst/>
                <a:latin typeface="+mn-lt"/>
                <a:ea typeface="+mn-ea"/>
                <a:cs typeface="+mn-cs"/>
              </a:rPr>
              <a:t>browser </a:t>
            </a:r>
            <a:r>
              <a:rPr lang="el-GR" sz="1200" kern="1200" dirty="0">
                <a:solidFill>
                  <a:schemeClr val="tx1"/>
                </a:solidFill>
                <a:effectLst/>
                <a:latin typeface="+mn-lt"/>
                <a:ea typeface="+mn-ea"/>
                <a:cs typeface="+mn-cs"/>
              </a:rPr>
              <a:t>και ακολουθεί την επιλογή του συνδέσμου από το χρήστη. Χαρακτηριστικά λογισμικά που χρησιμοποιήθηκαν στο πρόσφατο παρελθόν είναι ο </a:t>
            </a:r>
            <a:r>
              <a:rPr lang="en-US" sz="1200" kern="1200" dirty="0" err="1">
                <a:solidFill>
                  <a:schemeClr val="tx1"/>
                </a:solidFill>
                <a:effectLst/>
                <a:latin typeface="+mn-lt"/>
                <a:ea typeface="+mn-ea"/>
                <a:cs typeface="+mn-cs"/>
              </a:rPr>
              <a:t>flowplayer</a:t>
            </a:r>
            <a:r>
              <a:rPr lang="en-US" sz="1200" kern="1200" dirty="0">
                <a:solidFill>
                  <a:schemeClr val="tx1"/>
                </a:solidFill>
                <a:effectLst/>
                <a:latin typeface="+mn-lt"/>
                <a:ea typeface="+mn-ea"/>
                <a:cs typeface="+mn-cs"/>
              </a:rPr>
              <a:t> </a:t>
            </a:r>
            <a:r>
              <a:rPr lang="el-GR" sz="1200" kern="1200" dirty="0">
                <a:solidFill>
                  <a:schemeClr val="tx1"/>
                </a:solidFill>
                <a:effectLst/>
                <a:latin typeface="+mn-lt"/>
                <a:ea typeface="+mn-ea"/>
                <a:cs typeface="+mn-cs"/>
              </a:rPr>
              <a:t>και ο </a:t>
            </a:r>
            <a:r>
              <a:rPr lang="en-US" sz="1200" kern="1200" dirty="0" err="1">
                <a:solidFill>
                  <a:schemeClr val="tx1"/>
                </a:solidFill>
                <a:effectLst/>
                <a:latin typeface="+mn-lt"/>
                <a:ea typeface="+mn-ea"/>
                <a:cs typeface="+mn-cs"/>
              </a:rPr>
              <a:t>jw</a:t>
            </a:r>
            <a:r>
              <a:rPr lang="en-US" sz="1200" kern="1200" dirty="0">
                <a:solidFill>
                  <a:schemeClr val="tx1"/>
                </a:solidFill>
                <a:effectLst/>
                <a:latin typeface="+mn-lt"/>
                <a:ea typeface="+mn-ea"/>
                <a:cs typeface="+mn-cs"/>
              </a:rPr>
              <a:t> player </a:t>
            </a:r>
            <a:r>
              <a:rPr lang="el-GR" sz="1200" kern="1200" dirty="0">
                <a:solidFill>
                  <a:schemeClr val="tx1"/>
                </a:solidFill>
                <a:effectLst/>
                <a:latin typeface="+mn-lt"/>
                <a:ea typeface="+mn-ea"/>
                <a:cs typeface="+mn-cs"/>
              </a:rPr>
              <a:t>που βασίζονταν στο </a:t>
            </a:r>
            <a:r>
              <a:rPr lang="en-US" sz="1200" kern="1200" dirty="0">
                <a:solidFill>
                  <a:schemeClr val="tx1"/>
                </a:solidFill>
                <a:effectLst/>
                <a:latin typeface="+mn-lt"/>
                <a:ea typeface="+mn-ea"/>
                <a:cs typeface="+mn-cs"/>
              </a:rPr>
              <a:t>flash player</a:t>
            </a:r>
            <a:r>
              <a:rPr lang="el-GR" sz="1200" kern="1200" dirty="0">
                <a:solidFill>
                  <a:schemeClr val="tx1"/>
                </a:solidFill>
                <a:effectLst/>
                <a:latin typeface="+mn-lt"/>
                <a:ea typeface="+mn-ea"/>
                <a:cs typeface="+mn-cs"/>
              </a:rPr>
              <a:t>, ενώ σήμερα η αναπαραγωγή βασίζεται στις </a:t>
            </a:r>
            <a:r>
              <a:rPr lang="el-GR" sz="1200" kern="1200" dirty="0" err="1">
                <a:solidFill>
                  <a:schemeClr val="tx1"/>
                </a:solidFill>
                <a:effectLst/>
                <a:latin typeface="+mn-lt"/>
                <a:ea typeface="+mn-ea"/>
                <a:cs typeface="+mn-cs"/>
              </a:rPr>
              <a:t>δυνατοτήτες</a:t>
            </a:r>
            <a:r>
              <a:rPr lang="el-GR" sz="1200" kern="1200" dirty="0">
                <a:solidFill>
                  <a:schemeClr val="tx1"/>
                </a:solidFill>
                <a:effectLst/>
                <a:latin typeface="+mn-lt"/>
                <a:ea typeface="+mn-ea"/>
                <a:cs typeface="+mn-cs"/>
              </a:rPr>
              <a:t> αναπαραγωγής των </a:t>
            </a:r>
            <a:r>
              <a:rPr lang="el-GR" sz="1200" kern="1200" dirty="0" err="1">
                <a:solidFill>
                  <a:schemeClr val="tx1"/>
                </a:solidFill>
                <a:effectLst/>
                <a:latin typeface="+mn-lt"/>
                <a:ea typeface="+mn-ea"/>
                <a:cs typeface="+mn-cs"/>
              </a:rPr>
              <a:t>πλοηγητών</a:t>
            </a:r>
            <a:r>
              <a:rPr lang="el-GR" sz="1200" kern="1200" dirty="0">
                <a:solidFill>
                  <a:schemeClr val="tx1"/>
                </a:solidFill>
                <a:effectLst/>
                <a:latin typeface="+mn-lt"/>
                <a:ea typeface="+mn-ea"/>
                <a:cs typeface="+mn-cs"/>
              </a:rPr>
              <a:t> που ακολουθούν ή αλλιώς είναι συμβατοί με το πρωτόκολλο </a:t>
            </a:r>
            <a:r>
              <a:rPr lang="en-US" sz="1200" kern="1200" dirty="0">
                <a:solidFill>
                  <a:schemeClr val="tx1"/>
                </a:solidFill>
                <a:effectLst/>
                <a:latin typeface="+mn-lt"/>
                <a:ea typeface="+mn-ea"/>
                <a:cs typeface="+mn-cs"/>
              </a:rPr>
              <a:t>HTML</a:t>
            </a:r>
            <a:r>
              <a:rPr lang="el-GR" sz="1200" kern="1200" dirty="0">
                <a:solidFill>
                  <a:schemeClr val="tx1"/>
                </a:solidFill>
                <a:effectLst/>
                <a:latin typeface="+mn-lt"/>
                <a:ea typeface="+mn-ea"/>
                <a:cs typeface="+mn-cs"/>
              </a:rPr>
              <a:t>5.</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Στην περίπτωση του αυτόνομου λογισμικού, προκειμένου να παρακολουθήσει ένας τελικός χρήστης μία ζωντανή μετάδοση πρέπει να ανοίξει το λογισμικό αναπαραγωγής (</a:t>
            </a:r>
            <a:r>
              <a:rPr lang="en-US" sz="1200" kern="1200" dirty="0">
                <a:solidFill>
                  <a:schemeClr val="tx1"/>
                </a:solidFill>
                <a:effectLst/>
                <a:latin typeface="+mn-lt"/>
                <a:ea typeface="+mn-ea"/>
                <a:cs typeface="+mn-cs"/>
              </a:rPr>
              <a:t>player</a:t>
            </a:r>
            <a:r>
              <a:rPr lang="el-GR" sz="1200" kern="1200" dirty="0">
                <a:solidFill>
                  <a:schemeClr val="tx1"/>
                </a:solidFill>
                <a:effectLst/>
                <a:latin typeface="+mn-lt"/>
                <a:ea typeface="+mn-ea"/>
                <a:cs typeface="+mn-cs"/>
              </a:rPr>
              <a:t>). Κάθε λογισμικό αναπαραγωγής έχει μία επιλογή “</a:t>
            </a:r>
            <a:r>
              <a:rPr lang="en-US" sz="1200" kern="1200" dirty="0">
                <a:solidFill>
                  <a:schemeClr val="tx1"/>
                </a:solidFill>
                <a:effectLst/>
                <a:latin typeface="+mn-lt"/>
                <a:ea typeface="+mn-ea"/>
                <a:cs typeface="+mn-cs"/>
              </a:rPr>
              <a:t>Open URL</a:t>
            </a:r>
            <a:r>
              <a:rPr lang="el-GR"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a:t>
            </a:r>
            <a:r>
              <a:rPr lang="el-GR" sz="1200" kern="1200" dirty="0">
                <a:solidFill>
                  <a:schemeClr val="tx1"/>
                </a:solidFill>
                <a:effectLst/>
                <a:latin typeface="+mn-lt"/>
                <a:ea typeface="+mn-ea"/>
                <a:cs typeface="+mn-cs"/>
              </a:rPr>
              <a:t> χρήστης πρέπει να θέσει σε αυτό το σημείο το </a:t>
            </a:r>
            <a:r>
              <a:rPr lang="en-US" sz="1200" kern="1200" dirty="0">
                <a:solidFill>
                  <a:schemeClr val="tx1"/>
                </a:solidFill>
                <a:effectLst/>
                <a:latin typeface="+mn-lt"/>
                <a:ea typeface="+mn-ea"/>
                <a:cs typeface="+mn-cs"/>
              </a:rPr>
              <a:t>URL</a:t>
            </a:r>
            <a:r>
              <a:rPr lang="el-GR" sz="1200" kern="1200" dirty="0">
                <a:solidFill>
                  <a:schemeClr val="tx1"/>
                </a:solidFill>
                <a:effectLst/>
                <a:latin typeface="+mn-lt"/>
                <a:ea typeface="+mn-ea"/>
                <a:cs typeface="+mn-cs"/>
              </a:rPr>
              <a:t> που αντιστοιχεί στην μετάδοση. Στη συνέχεια, το λογισμικό αναπαραγωγής θα επικοινωνήσει με το εξυπηρετητή ροής που αναφέρεται στο </a:t>
            </a:r>
            <a:r>
              <a:rPr lang="en-US" sz="1200" kern="1200" dirty="0">
                <a:solidFill>
                  <a:schemeClr val="tx1"/>
                </a:solidFill>
                <a:effectLst/>
                <a:latin typeface="+mn-lt"/>
                <a:ea typeface="+mn-ea"/>
                <a:cs typeface="+mn-cs"/>
              </a:rPr>
              <a:t>URL</a:t>
            </a:r>
            <a:r>
              <a:rPr lang="el-GR" sz="1200" kern="1200" dirty="0">
                <a:solidFill>
                  <a:schemeClr val="tx1"/>
                </a:solidFill>
                <a:effectLst/>
                <a:latin typeface="+mn-lt"/>
                <a:ea typeface="+mn-ea"/>
                <a:cs typeface="+mn-cs"/>
              </a:rPr>
              <a:t>, στη συγκεκριμένη θύρα χρησιμοποιώντας το συγκεκριμένο πρωτόκολλο και θα αιτηθεί το συγκεκριμένο περιεχόμενο. Τυπικά λογισμικά αναπαραγωγής πολυμεσικών ροών ήταν οι </a:t>
            </a:r>
            <a:r>
              <a:rPr lang="en-US" sz="1200" kern="1200" dirty="0">
                <a:solidFill>
                  <a:schemeClr val="tx1"/>
                </a:solidFill>
                <a:effectLst/>
                <a:latin typeface="+mn-lt"/>
                <a:ea typeface="+mn-ea"/>
                <a:cs typeface="+mn-cs"/>
              </a:rPr>
              <a:t>Windows Media Player</a:t>
            </a:r>
            <a:r>
              <a:rPr lang="el-GR"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RealPlayer</a:t>
            </a:r>
            <a:r>
              <a:rPr lang="el-GR"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QuickTime Player</a:t>
            </a:r>
            <a:r>
              <a:rPr lang="el-GR"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Flash Player</a:t>
            </a:r>
            <a:r>
              <a:rPr lang="el-GR"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VLC</a:t>
            </a:r>
            <a:r>
              <a:rPr lang="el-GR"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Mplayer</a:t>
            </a:r>
            <a:r>
              <a:rPr lang="el-GR" sz="1200" kern="1200" dirty="0">
                <a:solidFill>
                  <a:schemeClr val="tx1"/>
                </a:solidFill>
                <a:effectLst/>
                <a:latin typeface="+mn-lt"/>
                <a:ea typeface="+mn-ea"/>
                <a:cs typeface="+mn-cs"/>
              </a:rPr>
              <a:t> κ.α. </a:t>
            </a:r>
          </a:p>
          <a:p>
            <a:endParaRPr lang="el-GR" dirty="0"/>
          </a:p>
          <a:p>
            <a:endParaRPr lang="el-GR" dirty="0"/>
          </a:p>
        </p:txBody>
      </p:sp>
      <p:sp>
        <p:nvSpPr>
          <p:cNvPr id="4" name="Slide Number Placeholder 3"/>
          <p:cNvSpPr>
            <a:spLocks noGrp="1"/>
          </p:cNvSpPr>
          <p:nvPr>
            <p:ph type="sldNum" sz="quarter" idx="5"/>
          </p:nvPr>
        </p:nvSpPr>
        <p:spPr/>
        <p:txBody>
          <a:bodyPr/>
          <a:lstStyle/>
          <a:p>
            <a:fld id="{5C4D55D3-E610-4749-91E7-F256EB2A8EEB}" type="slidenum">
              <a:rPr lang="el-GR" smtClean="0"/>
              <a:t>19</a:t>
            </a:fld>
            <a:endParaRPr lang="el-GR"/>
          </a:p>
        </p:txBody>
      </p:sp>
    </p:spTree>
    <p:extLst>
      <p:ext uri="{BB962C8B-B14F-4D97-AF65-F5344CB8AC3E}">
        <p14:creationId xmlns:p14="http://schemas.microsoft.com/office/powerpoint/2010/main" val="13005447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ltLang="en-US" dirty="0"/>
              <a:t>Στη συνέχεια εστιάζουμε στα θέματα της μετάδοσης πολυμεσικού υλικού κατά απαίτηση του χρήστη.</a:t>
            </a:r>
          </a:p>
          <a:p>
            <a:r>
              <a:rPr lang="el-GR" altLang="en-US" dirty="0"/>
              <a:t>Η υπηρεσία αυτή παρέχει την κατά απαίτηση προσπέλαση σε πολυμεσικό περιεχόμενο που είναι αποθηκευμένα σε συστήματα μετάδοσης ροών (</a:t>
            </a:r>
            <a:r>
              <a:rPr lang="el-GR" altLang="en-US" dirty="0" err="1"/>
              <a:t>video</a:t>
            </a:r>
            <a:r>
              <a:rPr lang="el-GR" altLang="en-US" dirty="0"/>
              <a:t> </a:t>
            </a:r>
            <a:r>
              <a:rPr lang="el-GR" altLang="en-US" dirty="0" err="1"/>
              <a:t>streaming</a:t>
            </a:r>
            <a:r>
              <a:rPr lang="el-GR" altLang="en-US" dirty="0"/>
              <a:t> </a:t>
            </a:r>
            <a:r>
              <a:rPr lang="el-GR" altLang="en-US" dirty="0" err="1"/>
              <a:t>servers</a:t>
            </a:r>
            <a:r>
              <a:rPr lang="el-GR" altLang="en-US" dirty="0"/>
              <a:t>). </a:t>
            </a:r>
            <a:endParaRPr lang="en-US" altLang="en-US" dirty="0"/>
          </a:p>
          <a:p>
            <a:endParaRPr lang="el-GR" dirty="0"/>
          </a:p>
        </p:txBody>
      </p:sp>
      <p:sp>
        <p:nvSpPr>
          <p:cNvPr id="4" name="Slide Number Placeholder 3"/>
          <p:cNvSpPr>
            <a:spLocks noGrp="1"/>
          </p:cNvSpPr>
          <p:nvPr>
            <p:ph type="sldNum" sz="quarter" idx="5"/>
          </p:nvPr>
        </p:nvSpPr>
        <p:spPr/>
        <p:txBody>
          <a:bodyPr/>
          <a:lstStyle/>
          <a:p>
            <a:fld id="{5C4D55D3-E610-4749-91E7-F256EB2A8EEB}" type="slidenum">
              <a:rPr lang="el-GR" smtClean="0"/>
              <a:t>22</a:t>
            </a:fld>
            <a:endParaRPr lang="el-GR"/>
          </a:p>
        </p:txBody>
      </p:sp>
    </p:spTree>
    <p:extLst>
      <p:ext uri="{BB962C8B-B14F-4D97-AF65-F5344CB8AC3E}">
        <p14:creationId xmlns:p14="http://schemas.microsoft.com/office/powerpoint/2010/main" val="479275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ltLang="en-US" dirty="0"/>
              <a:t>Στη συνέχεια εστιάζουμε στα θέματα της μετάδοσης πολυμεσικού υλικού κατά απαίτηση του χρήστη.</a:t>
            </a:r>
          </a:p>
          <a:p>
            <a:r>
              <a:rPr lang="el-GR" altLang="en-US" dirty="0"/>
              <a:t>Η υπηρεσία αυτή παρέχει την κατά απαίτηση προσπέλαση σε πολυμεσικό περιεχόμενο που είναι αποθηκευμένα σε συστήματα μετάδοσης ροών (</a:t>
            </a:r>
            <a:r>
              <a:rPr lang="el-GR" altLang="en-US" dirty="0" err="1"/>
              <a:t>video</a:t>
            </a:r>
            <a:r>
              <a:rPr lang="el-GR" altLang="en-US" dirty="0"/>
              <a:t> </a:t>
            </a:r>
            <a:r>
              <a:rPr lang="el-GR" altLang="en-US" dirty="0" err="1"/>
              <a:t>streaming</a:t>
            </a:r>
            <a:r>
              <a:rPr lang="el-GR" altLang="en-US" dirty="0"/>
              <a:t> </a:t>
            </a:r>
            <a:r>
              <a:rPr lang="el-GR" altLang="en-US" dirty="0" err="1"/>
              <a:t>servers</a:t>
            </a:r>
            <a:r>
              <a:rPr lang="el-GR" altLang="en-US" dirty="0"/>
              <a:t>). </a:t>
            </a:r>
            <a:endParaRPr lang="en-US" altLang="en-US" dirty="0"/>
          </a:p>
          <a:p>
            <a:endParaRPr lang="en-US" altLang="en-US" dirty="0"/>
          </a:p>
          <a:p>
            <a:r>
              <a:rPr lang="el-GR" altLang="en-US" dirty="0"/>
              <a:t>Κάθε σύστημα αποτελείται από υλικό και λογισμικό. Το λογισμικό που υλοποιεί τον εξυπηρετητή μετάδοσης ροών δεν μεταδίδει όλους τους τύπους βίντεο και ήχου αλλά μόνο συγκεκριμένους. </a:t>
            </a:r>
          </a:p>
          <a:p>
            <a:endParaRPr lang="el-GR" altLang="en-US" dirty="0"/>
          </a:p>
          <a:p>
            <a:r>
              <a:rPr lang="el-GR" altLang="en-US" dirty="0"/>
              <a:t>Για παράδειγμα, ιστορικά, ο Windows </a:t>
            </a:r>
            <a:r>
              <a:rPr lang="el-GR" altLang="en-US" dirty="0" err="1"/>
              <a:t>Media</a:t>
            </a:r>
            <a:r>
              <a:rPr lang="el-GR" altLang="en-US" dirty="0"/>
              <a:t> Server χειριζόταν αρχεία τύπου Windows </a:t>
            </a:r>
            <a:r>
              <a:rPr lang="el-GR" altLang="en-US" dirty="0" err="1"/>
              <a:t>Media</a:t>
            </a:r>
            <a:r>
              <a:rPr lang="el-GR" altLang="en-US" dirty="0"/>
              <a:t> </a:t>
            </a:r>
            <a:r>
              <a:rPr lang="el-GR" altLang="en-US" dirty="0" err="1"/>
              <a:t>Video</a:t>
            </a:r>
            <a:r>
              <a:rPr lang="el-GR" altLang="en-US" dirty="0"/>
              <a:t> και Windows </a:t>
            </a:r>
            <a:r>
              <a:rPr lang="el-GR" altLang="en-US" dirty="0" err="1"/>
              <a:t>Media</a:t>
            </a:r>
            <a:r>
              <a:rPr lang="el-GR" altLang="en-US" dirty="0"/>
              <a:t> </a:t>
            </a:r>
            <a:r>
              <a:rPr lang="el-GR" altLang="en-US" dirty="0" err="1"/>
              <a:t>Audio</a:t>
            </a:r>
            <a:r>
              <a:rPr lang="el-GR" altLang="en-US" dirty="0"/>
              <a:t>. Ο </a:t>
            </a:r>
            <a:r>
              <a:rPr lang="el-GR" altLang="en-US" dirty="0" err="1"/>
              <a:t>Helix</a:t>
            </a:r>
            <a:r>
              <a:rPr lang="el-GR" altLang="en-US" dirty="0"/>
              <a:t> </a:t>
            </a:r>
            <a:r>
              <a:rPr lang="el-GR" altLang="en-US" dirty="0" err="1"/>
              <a:t>Universal</a:t>
            </a:r>
            <a:r>
              <a:rPr lang="el-GR" altLang="en-US" dirty="0"/>
              <a:t> Server χειριζόταν τους προηγούμενους τύπου και  επιπλέον τους τύπους </a:t>
            </a:r>
            <a:r>
              <a:rPr lang="el-GR" altLang="en-US" dirty="0" err="1"/>
              <a:t>RealVideo</a:t>
            </a:r>
            <a:r>
              <a:rPr lang="el-GR" altLang="en-US" dirty="0"/>
              <a:t>, </a:t>
            </a:r>
            <a:r>
              <a:rPr lang="el-GR" altLang="en-US" dirty="0" err="1"/>
              <a:t>RealAudio</a:t>
            </a:r>
            <a:r>
              <a:rPr lang="el-GR" altLang="en-US" dirty="0"/>
              <a:t>, mpeg-4 και mp3.  Οι σύγχρονοι </a:t>
            </a:r>
            <a:r>
              <a:rPr lang="en-GB" altLang="en-US" dirty="0"/>
              <a:t>Media Servers, </a:t>
            </a:r>
            <a:r>
              <a:rPr lang="el-GR" altLang="en-US" dirty="0"/>
              <a:t>χειρίζονται αρχεία ανοικτού τύπου όπως </a:t>
            </a:r>
            <a:r>
              <a:rPr lang="en-GB" altLang="en-US" dirty="0"/>
              <a:t>H.264 (MPEG-4) </a:t>
            </a:r>
            <a:r>
              <a:rPr lang="el-GR" altLang="en-US" dirty="0"/>
              <a:t>και </a:t>
            </a:r>
            <a:r>
              <a:rPr lang="en-GB" altLang="en-US" dirty="0"/>
              <a:t>AAC </a:t>
            </a:r>
            <a:r>
              <a:rPr lang="el-GR" altLang="en-US" dirty="0"/>
              <a:t>για τον ήχο.</a:t>
            </a:r>
          </a:p>
          <a:p>
            <a:endParaRPr lang="el-GR" altLang="en-US" dirty="0"/>
          </a:p>
          <a:p>
            <a:r>
              <a:rPr lang="el-GR" altLang="en-US" dirty="0"/>
              <a:t>Επομένως κάθε περιεχόμενο πρέπει να είναι κωδικοποιημένο σε κατάλληλη μορφή προκειμένου να είναι διαθέσιμο μέσω ενός συγκεκριμένου εξυπηρετητή μεταδόσεων ροών.</a:t>
            </a:r>
          </a:p>
          <a:p>
            <a:endParaRPr lang="el-GR" dirty="0"/>
          </a:p>
        </p:txBody>
      </p:sp>
      <p:sp>
        <p:nvSpPr>
          <p:cNvPr id="4" name="Slide Number Placeholder 3"/>
          <p:cNvSpPr>
            <a:spLocks noGrp="1"/>
          </p:cNvSpPr>
          <p:nvPr>
            <p:ph type="sldNum" sz="quarter" idx="5"/>
          </p:nvPr>
        </p:nvSpPr>
        <p:spPr/>
        <p:txBody>
          <a:bodyPr/>
          <a:lstStyle/>
          <a:p>
            <a:fld id="{5C4D55D3-E610-4749-91E7-F256EB2A8EEB}" type="slidenum">
              <a:rPr lang="el-GR" smtClean="0"/>
              <a:t>23</a:t>
            </a:fld>
            <a:endParaRPr lang="el-GR"/>
          </a:p>
        </p:txBody>
      </p:sp>
    </p:spTree>
    <p:extLst>
      <p:ext uri="{BB962C8B-B14F-4D97-AF65-F5344CB8AC3E}">
        <p14:creationId xmlns:p14="http://schemas.microsoft.com/office/powerpoint/2010/main" val="2057641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ltLang="en-US" dirty="0"/>
              <a:t>Προκειμένου να δημοσιοποιηθεί ένα αρχείο βίντεο στο Διαδίκτυο, δηλαδή να διατεθεί μέσω αυτού, θα πρέπει να αναρτηθεί, δηλαδή να μεταφερθεί σε ένα εξυπηρετητή μετάδοσης ροής.</a:t>
            </a:r>
          </a:p>
          <a:p>
            <a:r>
              <a:rPr lang="el-GR" altLang="en-US" dirty="0"/>
              <a:t>Ο διαχειριστής της υπηρεσίας  παρέχει πληροφορίες σχετικά με τον τρόπο ανάρτησης αρχείων σε κάθε τέτοιο εξυπηρετητή. Τυπική περίπτωση είναι η παροχή λογαριασμών σε χρήστες και δυνατότητας ανάρτησης αρχείων σε αυτούς. </a:t>
            </a:r>
          </a:p>
          <a:p>
            <a:endParaRPr lang="en-US" altLang="en-US" dirty="0"/>
          </a:p>
          <a:p>
            <a:r>
              <a:rPr lang="el-GR" altLang="en-US" dirty="0"/>
              <a:t>Οι χρήστες που αναρτούν το αρχείο πρέπει να παρέχουν και σχετικές πληροφορίες, συνήθως σύμφωνα με κάποιο πρότυπο που περιγράφει τις απαιτούμενες πληροφορίες και τη δομή τους, όπως το </a:t>
            </a:r>
            <a:r>
              <a:rPr lang="el-GR" altLang="en-US" dirty="0" err="1"/>
              <a:t>DublinCore</a:t>
            </a:r>
            <a:r>
              <a:rPr lang="el-GR" altLang="en-US" dirty="0"/>
              <a:t>. Για παράδειγμα, τίτλος περιεχομένου, εκδήλωση, στοιχεία ομιλητή κ.α. Η πληροφορία αυτή αξιοποιείται από υπηρεσίες αναζήτησης περιεχομένου. </a:t>
            </a:r>
          </a:p>
          <a:p>
            <a:endParaRPr lang="el-GR" dirty="0"/>
          </a:p>
          <a:p>
            <a:r>
              <a:rPr lang="el-GR" altLang="en-US" dirty="0"/>
              <a:t>Προκειμένου ένας τελικός χρήστης να ενημερώνεται για το πολυμεσικό περιεχόμενο ενός εξυπηρετητή ροών πρέπει το περιεχόμενο να ανακοινώνεται σε ένα δικτυακό τόπο. </a:t>
            </a:r>
          </a:p>
          <a:p>
            <a:r>
              <a:rPr lang="el-GR" altLang="en-US" dirty="0"/>
              <a:t>Ο δικτυακός τόπος μπορεί να αποτελείται από στατικές ή δυναμικές σελίδες.</a:t>
            </a:r>
          </a:p>
          <a:p>
            <a:r>
              <a:rPr lang="el-GR" altLang="en-US" dirty="0"/>
              <a:t>Στην περίπτωση των στατικών σελίδων, κάθε φορά που αναρτάται ένα αρχείο βίντεο ο διαχειριστής των σελίδων θα πρέπει να τις ενημερώνει. </a:t>
            </a:r>
          </a:p>
          <a:p>
            <a:r>
              <a:rPr lang="el-GR" altLang="en-US" dirty="0"/>
              <a:t>Στην  περίπτωση των δυναμικών σελίδων, οι σελίδες δημιουργούνται δυναμικά βάσει των πληροφοριών που δίδει ο χρήστης κατά τη διαδικασία ανάρτησης του περιεχομένου. </a:t>
            </a:r>
          </a:p>
          <a:p>
            <a:r>
              <a:rPr lang="el-GR" altLang="en-US" dirty="0"/>
              <a:t>Παραδείγματα τέτοιων υπηρεσιών θα βρείτε στους συνδέσμους που φαίνονται στη διαφάνεια.</a:t>
            </a:r>
          </a:p>
          <a:p>
            <a:endParaRPr lang="el-GR" dirty="0"/>
          </a:p>
        </p:txBody>
      </p:sp>
      <p:sp>
        <p:nvSpPr>
          <p:cNvPr id="4" name="Slide Number Placeholder 3"/>
          <p:cNvSpPr>
            <a:spLocks noGrp="1"/>
          </p:cNvSpPr>
          <p:nvPr>
            <p:ph type="sldNum" sz="quarter" idx="5"/>
          </p:nvPr>
        </p:nvSpPr>
        <p:spPr/>
        <p:txBody>
          <a:bodyPr/>
          <a:lstStyle/>
          <a:p>
            <a:fld id="{5C4D55D3-E610-4749-91E7-F256EB2A8EEB}" type="slidenum">
              <a:rPr lang="el-GR" smtClean="0"/>
              <a:t>24</a:t>
            </a:fld>
            <a:endParaRPr lang="el-GR"/>
          </a:p>
        </p:txBody>
      </p:sp>
    </p:spTree>
    <p:extLst>
      <p:ext uri="{BB962C8B-B14F-4D97-AF65-F5344CB8AC3E}">
        <p14:creationId xmlns:p14="http://schemas.microsoft.com/office/powerpoint/2010/main" val="3792128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hyperlink" Target="https://eclass.uoa.gr/modules/units/index.php?course=DI570&amp;id=2783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9F5"/>
        </a:solidFill>
        <a:effectLst/>
      </p:bgPr>
    </p:bg>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506340F7-AFF8-4DBB-8847-AB214600E4F6}"/>
              </a:ext>
            </a:extLst>
          </p:cNvPr>
          <p:cNvSpPr>
            <a:spLocks noGrp="1"/>
          </p:cNvSpPr>
          <p:nvPr>
            <p:ph type="ctrTitle"/>
          </p:nvPr>
        </p:nvSpPr>
        <p:spPr>
          <a:xfrm>
            <a:off x="355600" y="3337969"/>
            <a:ext cx="15544800" cy="1470025"/>
          </a:xfrm>
        </p:spPr>
        <p:txBody>
          <a:bodyPr/>
          <a:lstStyle/>
          <a:p>
            <a:r>
              <a:rPr lang="el-GR" b="1" dirty="0">
                <a:solidFill>
                  <a:srgbClr val="3483C3"/>
                </a:solidFill>
              </a:rPr>
              <a:t>Εισαγωγή στις τεχνολογίες μετάδοσης ροών πολυμέσων</a:t>
            </a:r>
          </a:p>
        </p:txBody>
      </p:sp>
      <p:sp>
        <p:nvSpPr>
          <p:cNvPr id="5" name="Υπότιτλος 4">
            <a:extLst>
              <a:ext uri="{FF2B5EF4-FFF2-40B4-BE49-F238E27FC236}">
                <a16:creationId xmlns:a16="http://schemas.microsoft.com/office/drawing/2014/main" id="{D0AA42CB-D20E-4FBA-AD88-02E8F95E3CEF}"/>
              </a:ext>
            </a:extLst>
          </p:cNvPr>
          <p:cNvSpPr>
            <a:spLocks noGrp="1"/>
          </p:cNvSpPr>
          <p:nvPr>
            <p:ph type="subTitle" idx="1"/>
          </p:nvPr>
        </p:nvSpPr>
        <p:spPr>
          <a:xfrm>
            <a:off x="1727200" y="6760147"/>
            <a:ext cx="12268200" cy="2244725"/>
          </a:xfrm>
        </p:spPr>
        <p:txBody>
          <a:bodyPr>
            <a:normAutofit/>
          </a:bodyPr>
          <a:lstStyle/>
          <a:p>
            <a:r>
              <a:rPr lang="el-GR" dirty="0"/>
              <a:t>Πολυμέσα και Ασύρματη Δικτύωση</a:t>
            </a:r>
          </a:p>
          <a:p>
            <a:r>
              <a:rPr lang="el-GR" sz="2667" dirty="0"/>
              <a:t>Ομάδες ασκήσεων Α1 &amp; Α2</a:t>
            </a:r>
          </a:p>
          <a:p>
            <a:r>
              <a:rPr lang="el-GR" sz="2667" dirty="0"/>
              <a:t>Δρ. Παντελής Μπαλαούρας, Ε.Δ.Ι.Π.</a:t>
            </a:r>
          </a:p>
          <a:p>
            <a:r>
              <a:rPr lang="el-GR" sz="2667" dirty="0"/>
              <a:t>Τμήμα Πληροφορικής και Τηλεπικοινωνιών</a:t>
            </a:r>
          </a:p>
        </p:txBody>
      </p:sp>
      <p:pic>
        <p:nvPicPr>
          <p:cNvPr id="3" name="Picture 2">
            <a:extLst>
              <a:ext uri="{FF2B5EF4-FFF2-40B4-BE49-F238E27FC236}">
                <a16:creationId xmlns:a16="http://schemas.microsoft.com/office/drawing/2014/main" id="{F84BFD80-CE02-61D4-5AE3-284C2C10F3F9}"/>
              </a:ext>
            </a:extLst>
          </p:cNvPr>
          <p:cNvPicPr>
            <a:picLocks noChangeAspect="1"/>
          </p:cNvPicPr>
          <p:nvPr/>
        </p:nvPicPr>
        <p:blipFill>
          <a:blip r:embed="rId3"/>
          <a:stretch>
            <a:fillRect/>
          </a:stretch>
        </p:blipFill>
        <p:spPr>
          <a:xfrm>
            <a:off x="11658600" y="3301176"/>
            <a:ext cx="504895" cy="504895"/>
          </a:xfrm>
          <a:prstGeom prst="rect">
            <a:avLst/>
          </a:prstGeom>
        </p:spPr>
      </p:pic>
      <p:pic>
        <p:nvPicPr>
          <p:cNvPr id="9" name="Picture 8">
            <a:extLst>
              <a:ext uri="{FF2B5EF4-FFF2-40B4-BE49-F238E27FC236}">
                <a16:creationId xmlns:a16="http://schemas.microsoft.com/office/drawing/2014/main" id="{9EF9ECB1-E0D5-32E0-88BB-E8730F6F98ED}"/>
              </a:ext>
            </a:extLst>
          </p:cNvPr>
          <p:cNvPicPr>
            <a:picLocks noChangeAspect="1"/>
          </p:cNvPicPr>
          <p:nvPr/>
        </p:nvPicPr>
        <p:blipFill>
          <a:blip r:embed="rId4"/>
          <a:stretch>
            <a:fillRect/>
          </a:stretch>
        </p:blipFill>
        <p:spPr>
          <a:xfrm>
            <a:off x="3823656" y="665607"/>
            <a:ext cx="8955652" cy="2976032"/>
          </a:xfrm>
          <a:prstGeom prst="ellipse">
            <a:avLst/>
          </a:prstGeom>
          <a:ln>
            <a:noFill/>
          </a:ln>
          <a:effectLst>
            <a:softEdge rad="112500"/>
          </a:effectLst>
        </p:spPr>
      </p:pic>
      <p:sp>
        <p:nvSpPr>
          <p:cNvPr id="10" name="Rectangle 9">
            <a:extLst>
              <a:ext uri="{FF2B5EF4-FFF2-40B4-BE49-F238E27FC236}">
                <a16:creationId xmlns:a16="http://schemas.microsoft.com/office/drawing/2014/main" id="{39FBEF2E-5A89-47ED-99AE-76342CBB8046}"/>
              </a:ext>
            </a:extLst>
          </p:cNvPr>
          <p:cNvSpPr/>
          <p:nvPr/>
        </p:nvSpPr>
        <p:spPr>
          <a:xfrm>
            <a:off x="355600" y="304800"/>
            <a:ext cx="15544800" cy="8534400"/>
          </a:xfrm>
          <a:prstGeom prst="rect">
            <a:avLst/>
          </a:prstGeom>
          <a:noFill/>
          <a:ln w="3175">
            <a:solidFill>
              <a:srgbClr val="3483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2" name="Picture 2">
            <a:extLst>
              <a:ext uri="{FF2B5EF4-FFF2-40B4-BE49-F238E27FC236}">
                <a16:creationId xmlns:a16="http://schemas.microsoft.com/office/drawing/2014/main" id="{9A18266E-5F62-1FC5-E3E5-92B26AFF1AF9}"/>
              </a:ext>
            </a:extLst>
          </p:cNvPr>
          <p:cNvPicPr>
            <a:picLocks noChangeAspect="1"/>
          </p:cNvPicPr>
          <p:nvPr/>
        </p:nvPicPr>
        <p:blipFill>
          <a:blip r:embed="rId5"/>
          <a:srcRect t="32311" b="6606"/>
          <a:stretch>
            <a:fillRect/>
          </a:stretch>
        </p:blipFill>
        <p:spPr>
          <a:xfrm>
            <a:off x="5156200" y="4807994"/>
            <a:ext cx="5243201" cy="1786481"/>
          </a:xfrm>
          <a:prstGeom prst="rect">
            <a:avLst/>
          </a:prstGeom>
        </p:spPr>
      </p:pic>
    </p:spTree>
    <p:extLst>
      <p:ext uri="{BB962C8B-B14F-4D97-AF65-F5344CB8AC3E}">
        <p14:creationId xmlns:p14="http://schemas.microsoft.com/office/powerpoint/2010/main" val="4272684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D54D2-3FEE-A9B2-ED4C-89225EB786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74DDDB-04C8-FDA6-655A-A8289CC5FC86}"/>
              </a:ext>
            </a:extLst>
          </p:cNvPr>
          <p:cNvSpPr>
            <a:spLocks noGrp="1"/>
          </p:cNvSpPr>
          <p:nvPr>
            <p:ph type="title"/>
          </p:nvPr>
        </p:nvSpPr>
        <p:spPr/>
        <p:txBody>
          <a:bodyPr/>
          <a:lstStyle/>
          <a:p>
            <a:endParaRPr lang="el-GR" dirty="0"/>
          </a:p>
        </p:txBody>
      </p:sp>
      <p:sp>
        <p:nvSpPr>
          <p:cNvPr id="3" name="Text Placeholder 2">
            <a:extLst>
              <a:ext uri="{FF2B5EF4-FFF2-40B4-BE49-F238E27FC236}">
                <a16:creationId xmlns:a16="http://schemas.microsoft.com/office/drawing/2014/main" id="{935D4A7D-E4CE-69B6-22F8-8384D793355A}"/>
              </a:ext>
            </a:extLst>
          </p:cNvPr>
          <p:cNvSpPr>
            <a:spLocks noGrp="1"/>
          </p:cNvSpPr>
          <p:nvPr>
            <p:ph type="body" idx="1"/>
          </p:nvPr>
        </p:nvSpPr>
        <p:spPr/>
        <p:txBody>
          <a:bodyPr>
            <a:normAutofit/>
          </a:bodyPr>
          <a:lstStyle/>
          <a:p>
            <a:r>
              <a:rPr lang="el-GR" sz="3600" dirty="0"/>
              <a:t>Εισαγωγή</a:t>
            </a:r>
          </a:p>
        </p:txBody>
      </p:sp>
      <p:sp>
        <p:nvSpPr>
          <p:cNvPr id="4" name="Rectangle 3">
            <a:extLst>
              <a:ext uri="{FF2B5EF4-FFF2-40B4-BE49-F238E27FC236}">
                <a16:creationId xmlns:a16="http://schemas.microsoft.com/office/drawing/2014/main" id="{35E257AC-5A52-F628-2E3A-8E518142A692}"/>
              </a:ext>
            </a:extLst>
          </p:cNvPr>
          <p:cNvSpPr/>
          <p:nvPr/>
        </p:nvSpPr>
        <p:spPr>
          <a:xfrm>
            <a:off x="355600" y="304800"/>
            <a:ext cx="15544800" cy="8534400"/>
          </a:xfrm>
          <a:prstGeom prst="rect">
            <a:avLst/>
          </a:prstGeom>
          <a:noFill/>
          <a:ln w="3175">
            <a:solidFill>
              <a:srgbClr val="3483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685869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38100"/>
            <a:ext cx="16256000" cy="90678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38100"/>
            <a:ext cx="16256000" cy="9067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A6900D9-8121-2895-5CE4-2F9E9D1E40CC}"/>
              </a:ext>
            </a:extLst>
          </p:cNvPr>
          <p:cNvPicPr>
            <a:picLocks noChangeAspect="1"/>
          </p:cNvPicPr>
          <p:nvPr/>
        </p:nvPicPr>
        <p:blipFill>
          <a:blip r:embed="rId2"/>
          <a:stretch>
            <a:fillRect/>
          </a:stretch>
        </p:blipFill>
        <p:spPr>
          <a:xfrm>
            <a:off x="0" y="38100"/>
            <a:ext cx="16256000" cy="9067800"/>
          </a:xfrm>
          <a:prstGeom prst="rect">
            <a:avLst/>
          </a:prstGeom>
        </p:spPr>
      </p:pic>
    </p:spTree>
    <p:extLst>
      <p:ext uri="{BB962C8B-B14F-4D97-AF65-F5344CB8AC3E}">
        <p14:creationId xmlns:p14="http://schemas.microsoft.com/office/powerpoint/2010/main" val="3931905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38100"/>
            <a:ext cx="16256000" cy="90678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38100"/>
            <a:ext cx="16256000" cy="90678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38100"/>
            <a:ext cx="16256000" cy="90678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38100"/>
            <a:ext cx="16256000" cy="90678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B4519-EF9E-47ED-A6BA-25FBECCF75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4DDB1A-5179-CEE1-15F1-0D89F1DD8ECB}"/>
              </a:ext>
            </a:extLst>
          </p:cNvPr>
          <p:cNvSpPr>
            <a:spLocks noGrp="1"/>
          </p:cNvSpPr>
          <p:nvPr>
            <p:ph type="title"/>
          </p:nvPr>
        </p:nvSpPr>
        <p:spPr/>
        <p:txBody>
          <a:bodyPr/>
          <a:lstStyle/>
          <a:p>
            <a:r>
              <a:rPr lang="en-GB" dirty="0"/>
              <a:t>Live Streaming</a:t>
            </a:r>
            <a:endParaRPr lang="el-GR" dirty="0"/>
          </a:p>
        </p:txBody>
      </p:sp>
      <p:sp>
        <p:nvSpPr>
          <p:cNvPr id="3" name="Text Placeholder 2">
            <a:extLst>
              <a:ext uri="{FF2B5EF4-FFF2-40B4-BE49-F238E27FC236}">
                <a16:creationId xmlns:a16="http://schemas.microsoft.com/office/drawing/2014/main" id="{8C6BD44F-68A2-C231-BB22-7875658A29E2}"/>
              </a:ext>
            </a:extLst>
          </p:cNvPr>
          <p:cNvSpPr>
            <a:spLocks noGrp="1"/>
          </p:cNvSpPr>
          <p:nvPr>
            <p:ph type="body" idx="1"/>
          </p:nvPr>
        </p:nvSpPr>
        <p:spPr/>
        <p:txBody>
          <a:bodyPr>
            <a:normAutofit/>
          </a:bodyPr>
          <a:lstStyle/>
          <a:p>
            <a:r>
              <a:rPr lang="el-GR" sz="3600" dirty="0"/>
              <a:t>Ζωντανή μετάδοση ροών πολυμέσων</a:t>
            </a:r>
          </a:p>
        </p:txBody>
      </p:sp>
      <p:sp>
        <p:nvSpPr>
          <p:cNvPr id="4" name="Rectangle 3">
            <a:extLst>
              <a:ext uri="{FF2B5EF4-FFF2-40B4-BE49-F238E27FC236}">
                <a16:creationId xmlns:a16="http://schemas.microsoft.com/office/drawing/2014/main" id="{784BC987-1EA7-D612-1BB9-DEAC10FD8117}"/>
              </a:ext>
            </a:extLst>
          </p:cNvPr>
          <p:cNvSpPr/>
          <p:nvPr/>
        </p:nvSpPr>
        <p:spPr>
          <a:xfrm>
            <a:off x="355600" y="304800"/>
            <a:ext cx="15544800" cy="8534400"/>
          </a:xfrm>
          <a:prstGeom prst="rect">
            <a:avLst/>
          </a:prstGeom>
          <a:noFill/>
          <a:ln w="3175">
            <a:solidFill>
              <a:srgbClr val="3483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864302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6B067B1-F4E5-4FDF-813D-C9E872E80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6256000" cy="9144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p:cNvPicPr>
            <a:picLocks noChangeAspect="1"/>
          </p:cNvPicPr>
          <p:nvPr/>
        </p:nvPicPr>
        <p:blipFill>
          <a:blip r:embed="rId2"/>
          <a:srcRect b="1839"/>
          <a:stretch>
            <a:fillRect/>
          </a:stretch>
        </p:blipFill>
        <p:spPr>
          <a:xfrm>
            <a:off x="410366" y="348582"/>
            <a:ext cx="15435267" cy="844683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38100"/>
            <a:ext cx="16256000" cy="90678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38100"/>
            <a:ext cx="16256000" cy="90678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38100"/>
            <a:ext cx="16256000" cy="90678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38100"/>
            <a:ext cx="16256000" cy="90678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38100"/>
            <a:ext cx="16256000" cy="90678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4AD3-7294-8F73-8600-3F42C5D1EFD2}"/>
              </a:ext>
            </a:extLst>
          </p:cNvPr>
          <p:cNvSpPr>
            <a:spLocks noGrp="1"/>
          </p:cNvSpPr>
          <p:nvPr>
            <p:ph type="title"/>
          </p:nvPr>
        </p:nvSpPr>
        <p:spPr/>
        <p:txBody>
          <a:bodyPr/>
          <a:lstStyle/>
          <a:p>
            <a:r>
              <a:rPr lang="en-US" dirty="0"/>
              <a:t>Video on demand</a:t>
            </a:r>
            <a:endParaRPr lang="el-GR" dirty="0"/>
          </a:p>
        </p:txBody>
      </p:sp>
      <p:sp>
        <p:nvSpPr>
          <p:cNvPr id="3" name="Text Placeholder 2">
            <a:extLst>
              <a:ext uri="{FF2B5EF4-FFF2-40B4-BE49-F238E27FC236}">
                <a16:creationId xmlns:a16="http://schemas.microsoft.com/office/drawing/2014/main" id="{5B313EDC-27C1-9ECD-E0FF-B34AB1FCCAD3}"/>
              </a:ext>
            </a:extLst>
          </p:cNvPr>
          <p:cNvSpPr>
            <a:spLocks noGrp="1"/>
          </p:cNvSpPr>
          <p:nvPr>
            <p:ph type="body" idx="1"/>
          </p:nvPr>
        </p:nvSpPr>
        <p:spPr/>
        <p:txBody>
          <a:bodyPr>
            <a:normAutofit/>
          </a:bodyPr>
          <a:lstStyle/>
          <a:p>
            <a:r>
              <a:rPr lang="el-GR" sz="3600" dirty="0"/>
              <a:t>Βίντεο κατά απαίτηση</a:t>
            </a:r>
          </a:p>
        </p:txBody>
      </p:sp>
      <p:sp>
        <p:nvSpPr>
          <p:cNvPr id="4" name="Rectangle 3">
            <a:extLst>
              <a:ext uri="{FF2B5EF4-FFF2-40B4-BE49-F238E27FC236}">
                <a16:creationId xmlns:a16="http://schemas.microsoft.com/office/drawing/2014/main" id="{91E57932-699D-E4F5-DE67-26076278C701}"/>
              </a:ext>
            </a:extLst>
          </p:cNvPr>
          <p:cNvSpPr/>
          <p:nvPr/>
        </p:nvSpPr>
        <p:spPr>
          <a:xfrm>
            <a:off x="355600" y="304800"/>
            <a:ext cx="15544800" cy="8534400"/>
          </a:xfrm>
          <a:prstGeom prst="rect">
            <a:avLst/>
          </a:prstGeom>
          <a:noFill/>
          <a:ln w="3175">
            <a:solidFill>
              <a:srgbClr val="3483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449953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6B067B1-F4E5-4FDF-813D-C9E872E80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6256000" cy="9144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p:cNvPicPr>
            <a:picLocks noChangeAspect="1"/>
          </p:cNvPicPr>
          <p:nvPr/>
        </p:nvPicPr>
        <p:blipFill>
          <a:blip r:embed="rId3"/>
          <a:srcRect t="1840"/>
          <a:stretch>
            <a:fillRect/>
          </a:stretch>
        </p:blipFill>
        <p:spPr>
          <a:xfrm>
            <a:off x="410366" y="348582"/>
            <a:ext cx="15435267" cy="844683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38100"/>
            <a:ext cx="16256000" cy="90678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38100"/>
            <a:ext cx="16256000" cy="90678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6255593" cy="9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 y="0"/>
            <a:ext cx="16255594" cy="9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52D5B0C6-9D4A-F91E-077F-C9FCF3F0E6D4}"/>
              </a:ext>
            </a:extLst>
          </p:cNvPr>
          <p:cNvSpPr>
            <a:spLocks noGrp="1"/>
          </p:cNvSpPr>
          <p:nvPr>
            <p:ph type="title"/>
          </p:nvPr>
        </p:nvSpPr>
        <p:spPr>
          <a:xfrm>
            <a:off x="1571419" y="437730"/>
            <a:ext cx="13111397" cy="1767417"/>
          </a:xfrm>
        </p:spPr>
        <p:txBody>
          <a:bodyPr anchor="b">
            <a:normAutofit/>
          </a:bodyPr>
          <a:lstStyle/>
          <a:p>
            <a:endParaRPr lang="el-GR" sz="4800" dirty="0">
              <a:solidFill>
                <a:schemeClr val="tx2"/>
              </a:solidFill>
            </a:endParaRPr>
          </a:p>
        </p:txBody>
      </p:sp>
      <p:grpSp>
        <p:nvGrpSpPr>
          <p:cNvPr id="31" name="Group 30">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461468" cy="3347817"/>
            <a:chOff x="-305" y="-1"/>
            <a:chExt cx="3832880" cy="2876136"/>
          </a:xfrm>
        </p:grpSpPr>
        <p:sp>
          <p:nvSpPr>
            <p:cNvPr id="32" name="Freeform: Shape 31">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9F6196D8-C25C-FBBE-4DFC-53D3BEC8CF1C}"/>
              </a:ext>
            </a:extLst>
          </p:cNvPr>
          <p:cNvSpPr>
            <a:spLocks noGrp="1"/>
          </p:cNvSpPr>
          <p:nvPr>
            <p:ph idx="1"/>
          </p:nvPr>
        </p:nvSpPr>
        <p:spPr>
          <a:xfrm>
            <a:off x="1572301" y="2743200"/>
            <a:ext cx="13794699" cy="5562599"/>
          </a:xfrm>
        </p:spPr>
        <p:txBody>
          <a:bodyPr>
            <a:normAutofit/>
          </a:bodyPr>
          <a:lstStyle/>
          <a:p>
            <a:r>
              <a:rPr lang="en-GB" dirty="0">
                <a:solidFill>
                  <a:schemeClr val="tx2"/>
                </a:solidFill>
              </a:rPr>
              <a:t>H </a:t>
            </a:r>
            <a:r>
              <a:rPr lang="el-GR" dirty="0">
                <a:solidFill>
                  <a:schemeClr val="tx2"/>
                </a:solidFill>
              </a:rPr>
              <a:t>παρούσα παρουσίαση έχει </a:t>
            </a:r>
            <a:r>
              <a:rPr lang="el-GR" dirty="0" err="1">
                <a:solidFill>
                  <a:schemeClr val="tx2"/>
                </a:solidFill>
              </a:rPr>
              <a:t>οπτικοποιηθεί</a:t>
            </a:r>
            <a:r>
              <a:rPr lang="el-GR" dirty="0">
                <a:solidFill>
                  <a:schemeClr val="tx2"/>
                </a:solidFill>
              </a:rPr>
              <a:t> με χρήση του εργαλείου ΤΝ (ΑΙ) </a:t>
            </a:r>
            <a:r>
              <a:rPr lang="en-GB" dirty="0" err="1">
                <a:solidFill>
                  <a:schemeClr val="tx2"/>
                </a:solidFill>
              </a:rPr>
              <a:t>NotebookLM</a:t>
            </a:r>
            <a:r>
              <a:rPr lang="en-GB" dirty="0">
                <a:solidFill>
                  <a:schemeClr val="tx2"/>
                </a:solidFill>
              </a:rPr>
              <a:t> </a:t>
            </a:r>
            <a:r>
              <a:rPr lang="el-GR" dirty="0">
                <a:solidFill>
                  <a:schemeClr val="tx2"/>
                </a:solidFill>
              </a:rPr>
              <a:t>της </a:t>
            </a:r>
            <a:r>
              <a:rPr lang="en-GB" dirty="0">
                <a:solidFill>
                  <a:schemeClr val="tx2"/>
                </a:solidFill>
              </a:rPr>
              <a:t>Google.</a:t>
            </a:r>
          </a:p>
          <a:p>
            <a:r>
              <a:rPr lang="el-GR" dirty="0">
                <a:solidFill>
                  <a:schemeClr val="tx2"/>
                </a:solidFill>
              </a:rPr>
              <a:t>Για την δημιουργία του έχουν χρησιμοποιηθεί οι εξής πηγές:</a:t>
            </a:r>
          </a:p>
          <a:p>
            <a:pPr lvl="1"/>
            <a:r>
              <a:rPr lang="el-GR" sz="3200" dirty="0">
                <a:solidFill>
                  <a:schemeClr val="tx2"/>
                </a:solidFill>
              </a:rPr>
              <a:t>Υλικό Αναφοράς: Εισαγωγή στις τεχνολογίες μετάδοσης (Κείμενο &amp; Παρουσίαση)</a:t>
            </a:r>
          </a:p>
          <a:p>
            <a:pPr lvl="2"/>
            <a:r>
              <a:rPr lang="en-US" sz="3200" dirty="0">
                <a:solidFill>
                  <a:schemeClr val="tx2"/>
                </a:solidFill>
                <a:hlinkClick r:id="rId2"/>
              </a:rPr>
              <a:t>https://eclass.uoa.gr/modules/units/index.php?course=DI570&amp;id=27830</a:t>
            </a:r>
            <a:r>
              <a:rPr lang="el-GR" sz="3200" dirty="0">
                <a:solidFill>
                  <a:schemeClr val="tx2"/>
                </a:solidFill>
              </a:rPr>
              <a:t> </a:t>
            </a:r>
          </a:p>
          <a:p>
            <a:pPr lvl="2"/>
            <a:endParaRPr lang="el-GR" sz="3200" dirty="0">
              <a:solidFill>
                <a:schemeClr val="tx2"/>
              </a:solidFill>
            </a:endParaRPr>
          </a:p>
          <a:p>
            <a:r>
              <a:rPr lang="el-GR" dirty="0">
                <a:solidFill>
                  <a:schemeClr val="tx2"/>
                </a:solidFill>
              </a:rPr>
              <a:t>Συγγραφέας: Δρ. Παντελής Μπαλαούρας, Ε.Δ.Ι.Π., Τμήμα Πληροφορικής &amp; Τηλεπικοινωνιών, Ε.Κ.Π.Α.</a:t>
            </a:r>
          </a:p>
        </p:txBody>
      </p:sp>
      <p:grpSp>
        <p:nvGrpSpPr>
          <p:cNvPr id="37" name="Group 36">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2097040" y="4979117"/>
            <a:ext cx="5171552" cy="3158212"/>
            <a:chOff x="6867015" y="-1"/>
            <a:chExt cx="5324985" cy="3251912"/>
          </a:xfrm>
          <a:solidFill>
            <a:schemeClr val="accent5">
              <a:alpha val="10000"/>
            </a:schemeClr>
          </a:solidFill>
        </p:grpSpPr>
        <p:sp>
          <p:nvSpPr>
            <p:cNvPr id="38" name="Freeform: Shape 37">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728321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195</TotalTime>
  <Words>2436</Words>
  <Application>Microsoft Office PowerPoint</Application>
  <PresentationFormat>Custom</PresentationFormat>
  <Paragraphs>126</Paragraphs>
  <Slides>28</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Aptos</vt:lpstr>
      <vt:lpstr>Arial</vt:lpstr>
      <vt:lpstr>Calibri</vt:lpstr>
      <vt:lpstr>Office Theme</vt:lpstr>
      <vt:lpstr>Εισαγωγή στις τεχνολογίες μετάδοσης ροών πολυμέσων</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Live Streaming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Video on demand</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Pantelis Balaouras</cp:lastModifiedBy>
  <cp:revision>1</cp:revision>
  <dcterms:created xsi:type="dcterms:W3CDTF">2006-08-16T00:00:00Z</dcterms:created>
  <dcterms:modified xsi:type="dcterms:W3CDTF">2026-03-12T13:01:00Z</dcterms:modified>
</cp:coreProperties>
</file>