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6"/>
  </p:notesMasterIdLst>
  <p:handoutMasterIdLst>
    <p:handoutMasterId r:id="rId17"/>
  </p:handoutMasterIdLst>
  <p:sldIdLst>
    <p:sldId id="836" r:id="rId2"/>
    <p:sldId id="881" r:id="rId3"/>
    <p:sldId id="900" r:id="rId4"/>
    <p:sldId id="908" r:id="rId5"/>
    <p:sldId id="882" r:id="rId6"/>
    <p:sldId id="907" r:id="rId7"/>
    <p:sldId id="915" r:id="rId8"/>
    <p:sldId id="910" r:id="rId9"/>
    <p:sldId id="885" r:id="rId10"/>
    <p:sldId id="911" r:id="rId11"/>
    <p:sldId id="912" r:id="rId12"/>
    <p:sldId id="913" r:id="rId13"/>
    <p:sldId id="914" r:id="rId14"/>
    <p:sldId id="468" r:id="rId15"/>
  </p:sldIdLst>
  <p:sldSz cx="9144000" cy="6858000" type="screen4x3"/>
  <p:notesSz cx="6724650" cy="9774238"/>
  <p:defaultTextStyle>
    <a:defPPr>
      <a:defRPr lang="en-US"/>
    </a:defPPr>
    <a:lvl1pPr algn="l" rtl="0" eaLnBrk="0" fontAlgn="base" hangingPunct="0">
      <a:spcBef>
        <a:spcPct val="0"/>
      </a:spcBef>
      <a:spcAft>
        <a:spcPct val="0"/>
      </a:spcAft>
      <a:defRPr kern="1200">
        <a:solidFill>
          <a:schemeClr val="tx1"/>
        </a:solidFill>
        <a:latin typeface="Comic Sans MS"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79" userDrawn="1">
          <p15:clr>
            <a:srgbClr val="A4A3A4"/>
          </p15:clr>
        </p15:guide>
        <p15:guide id="2" pos="211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DC2B19"/>
    <a:srgbClr val="007FFF"/>
    <a:srgbClr val="CB2727"/>
    <a:srgbClr val="DCDCDC"/>
    <a:srgbClr val="CBE8FB"/>
    <a:srgbClr val="FFFF00"/>
    <a:srgbClr val="DDDDDD"/>
    <a:srgbClr val="FFCC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EEC8B8-991F-4792-AC8F-3A4B5344F1ED}" v="2" dt="2025-03-20T11:47:38.718"/>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91" autoAdjust="0"/>
    <p:restoredTop sz="80320" autoAdjust="0"/>
  </p:normalViewPr>
  <p:slideViewPr>
    <p:cSldViewPr snapToGrid="0">
      <p:cViewPr varScale="1">
        <p:scale>
          <a:sx n="78" d="100"/>
          <a:sy n="78" d="100"/>
        </p:scale>
        <p:origin x="2094" y="294"/>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079"/>
        <p:guide pos="211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50EEC8B8-991F-4792-AC8F-3A4B5344F1ED}"/>
    <pc:docChg chg="undo custSel addSld modSld">
      <pc:chgData name="Pantelis Balaouras" userId="25e8755020fc1734" providerId="LiveId" clId="{50EEC8B8-991F-4792-AC8F-3A4B5344F1ED}" dt="2025-03-20T11:48:33.881" v="387" actId="14100"/>
      <pc:docMkLst>
        <pc:docMk/>
      </pc:docMkLst>
      <pc:sldChg chg="modSp mod">
        <pc:chgData name="Pantelis Balaouras" userId="25e8755020fc1734" providerId="LiveId" clId="{50EEC8B8-991F-4792-AC8F-3A4B5344F1ED}" dt="2025-03-20T10:36:36.840" v="1" actId="20577"/>
        <pc:sldMkLst>
          <pc:docMk/>
          <pc:sldMk cId="2323993427" sldId="836"/>
        </pc:sldMkLst>
        <pc:spChg chg="mod">
          <ac:chgData name="Pantelis Balaouras" userId="25e8755020fc1734" providerId="LiveId" clId="{50EEC8B8-991F-4792-AC8F-3A4B5344F1ED}" dt="2025-03-20T10:36:36.840" v="1" actId="20577"/>
          <ac:spMkLst>
            <pc:docMk/>
            <pc:sldMk cId="2323993427" sldId="836"/>
            <ac:spMk id="5" creationId="{10CE7402-06C9-4A5A-B324-1380498D10B6}"/>
          </ac:spMkLst>
        </pc:spChg>
      </pc:sldChg>
      <pc:sldChg chg="modSp mod modNotesTx">
        <pc:chgData name="Pantelis Balaouras" userId="25e8755020fc1734" providerId="LiveId" clId="{50EEC8B8-991F-4792-AC8F-3A4B5344F1ED}" dt="2025-03-20T11:44:43.504" v="337"/>
        <pc:sldMkLst>
          <pc:docMk/>
          <pc:sldMk cId="2102040334" sldId="881"/>
        </pc:sldMkLst>
        <pc:spChg chg="mod">
          <ac:chgData name="Pantelis Balaouras" userId="25e8755020fc1734" providerId="LiveId" clId="{50EEC8B8-991F-4792-AC8F-3A4B5344F1ED}" dt="2025-03-20T11:44:26.565" v="336" actId="113"/>
          <ac:spMkLst>
            <pc:docMk/>
            <pc:sldMk cId="2102040334" sldId="881"/>
            <ac:spMk id="3" creationId="{219562C1-97AF-21AF-9811-37CE18EC0D1D}"/>
          </ac:spMkLst>
        </pc:spChg>
      </pc:sldChg>
      <pc:sldChg chg="modSp mod modNotesTx">
        <pc:chgData name="Pantelis Balaouras" userId="25e8755020fc1734" providerId="LiveId" clId="{50EEC8B8-991F-4792-AC8F-3A4B5344F1ED}" dt="2025-03-20T11:47:13.027" v="346" actId="20577"/>
        <pc:sldMkLst>
          <pc:docMk/>
          <pc:sldMk cId="813066039" sldId="882"/>
        </pc:sldMkLst>
        <pc:spChg chg="mod">
          <ac:chgData name="Pantelis Balaouras" userId="25e8755020fc1734" providerId="LiveId" clId="{50EEC8B8-991F-4792-AC8F-3A4B5344F1ED}" dt="2025-03-20T11:47:13.027" v="346" actId="20577"/>
          <ac:spMkLst>
            <pc:docMk/>
            <pc:sldMk cId="813066039" sldId="882"/>
            <ac:spMk id="3" creationId="{219562C1-97AF-21AF-9811-37CE18EC0D1D}"/>
          </ac:spMkLst>
        </pc:spChg>
      </pc:sldChg>
      <pc:sldChg chg="modSp mod">
        <pc:chgData name="Pantelis Balaouras" userId="25e8755020fc1734" providerId="LiveId" clId="{50EEC8B8-991F-4792-AC8F-3A4B5344F1ED}" dt="2025-03-20T10:44:17.928" v="148" actId="6549"/>
        <pc:sldMkLst>
          <pc:docMk/>
          <pc:sldMk cId="1923533534" sldId="885"/>
        </pc:sldMkLst>
        <pc:spChg chg="mod">
          <ac:chgData name="Pantelis Balaouras" userId="25e8755020fc1734" providerId="LiveId" clId="{50EEC8B8-991F-4792-AC8F-3A4B5344F1ED}" dt="2025-03-20T10:44:17.928" v="148" actId="6549"/>
          <ac:spMkLst>
            <pc:docMk/>
            <pc:sldMk cId="1923533534" sldId="885"/>
            <ac:spMk id="3" creationId="{219562C1-97AF-21AF-9811-37CE18EC0D1D}"/>
          </ac:spMkLst>
        </pc:spChg>
      </pc:sldChg>
      <pc:sldChg chg="modSp mod">
        <pc:chgData name="Pantelis Balaouras" userId="25e8755020fc1734" providerId="LiveId" clId="{50EEC8B8-991F-4792-AC8F-3A4B5344F1ED}" dt="2025-03-20T11:39:35.285" v="335" actId="115"/>
        <pc:sldMkLst>
          <pc:docMk/>
          <pc:sldMk cId="3229734132" sldId="900"/>
        </pc:sldMkLst>
        <pc:spChg chg="mod">
          <ac:chgData name="Pantelis Balaouras" userId="25e8755020fc1734" providerId="LiveId" clId="{50EEC8B8-991F-4792-AC8F-3A4B5344F1ED}" dt="2025-03-20T11:39:35.285" v="335" actId="115"/>
          <ac:spMkLst>
            <pc:docMk/>
            <pc:sldMk cId="3229734132" sldId="900"/>
            <ac:spMk id="3" creationId="{219562C1-97AF-21AF-9811-37CE18EC0D1D}"/>
          </ac:spMkLst>
        </pc:spChg>
      </pc:sldChg>
      <pc:sldChg chg="addSp delSp modSp mod">
        <pc:chgData name="Pantelis Balaouras" userId="25e8755020fc1734" providerId="LiveId" clId="{50EEC8B8-991F-4792-AC8F-3A4B5344F1ED}" dt="2025-03-20T11:48:33.881" v="387" actId="14100"/>
        <pc:sldMkLst>
          <pc:docMk/>
          <pc:sldMk cId="1943714601" sldId="907"/>
        </pc:sldMkLst>
        <pc:spChg chg="add del mod">
          <ac:chgData name="Pantelis Balaouras" userId="25e8755020fc1734" providerId="LiveId" clId="{50EEC8B8-991F-4792-AC8F-3A4B5344F1ED}" dt="2025-03-20T11:48:07.904" v="353" actId="478"/>
          <ac:spMkLst>
            <pc:docMk/>
            <pc:sldMk cId="1943714601" sldId="907"/>
            <ac:spMk id="3" creationId="{2FA42FB7-EAD3-03F0-3C30-13B6465ACAB0}"/>
          </ac:spMkLst>
        </pc:spChg>
        <pc:spChg chg="mod">
          <ac:chgData name="Pantelis Balaouras" userId="25e8755020fc1734" providerId="LiveId" clId="{50EEC8B8-991F-4792-AC8F-3A4B5344F1ED}" dt="2025-03-20T11:48:29.926" v="386" actId="6549"/>
          <ac:spMkLst>
            <pc:docMk/>
            <pc:sldMk cId="1943714601" sldId="907"/>
            <ac:spMk id="4" creationId="{6F39CE72-20D2-E877-DC6F-8353A399CB1F}"/>
          </ac:spMkLst>
        </pc:spChg>
        <pc:spChg chg="mod">
          <ac:chgData name="Pantelis Balaouras" userId="25e8755020fc1734" providerId="LiveId" clId="{50EEC8B8-991F-4792-AC8F-3A4B5344F1ED}" dt="2025-03-20T11:48:33.881" v="387" actId="14100"/>
          <ac:spMkLst>
            <pc:docMk/>
            <pc:sldMk cId="1943714601" sldId="907"/>
            <ac:spMk id="5" creationId="{77E4BCD5-E348-BC30-A51E-0D5E25640020}"/>
          </ac:spMkLst>
        </pc:spChg>
        <pc:spChg chg="del">
          <ac:chgData name="Pantelis Balaouras" userId="25e8755020fc1734" providerId="LiveId" clId="{50EEC8B8-991F-4792-AC8F-3A4B5344F1ED}" dt="2025-03-20T11:47:58.263" v="351" actId="478"/>
          <ac:spMkLst>
            <pc:docMk/>
            <pc:sldMk cId="1943714601" sldId="907"/>
            <ac:spMk id="6" creationId="{0075710E-153D-5D32-58E4-934107ACA10B}"/>
          </ac:spMkLst>
        </pc:spChg>
      </pc:sldChg>
      <pc:sldChg chg="modSp mod">
        <pc:chgData name="Pantelis Balaouras" userId="25e8755020fc1734" providerId="LiveId" clId="{50EEC8B8-991F-4792-AC8F-3A4B5344F1ED}" dt="2025-03-20T10:43:47.760" v="140" actId="113"/>
        <pc:sldMkLst>
          <pc:docMk/>
          <pc:sldMk cId="918659714" sldId="910"/>
        </pc:sldMkLst>
        <pc:spChg chg="mod">
          <ac:chgData name="Pantelis Balaouras" userId="25e8755020fc1734" providerId="LiveId" clId="{50EEC8B8-991F-4792-AC8F-3A4B5344F1ED}" dt="2025-03-20T10:43:21.077" v="133" actId="2711"/>
          <ac:spMkLst>
            <pc:docMk/>
            <pc:sldMk cId="918659714" sldId="910"/>
            <ac:spMk id="3" creationId="{E5E4297D-BD40-171E-2574-FDF5FDC699DD}"/>
          </ac:spMkLst>
        </pc:spChg>
        <pc:spChg chg="mod">
          <ac:chgData name="Pantelis Balaouras" userId="25e8755020fc1734" providerId="LiveId" clId="{50EEC8B8-991F-4792-AC8F-3A4B5344F1ED}" dt="2025-03-20T10:43:06.173" v="132" actId="20577"/>
          <ac:spMkLst>
            <pc:docMk/>
            <pc:sldMk cId="918659714" sldId="910"/>
            <ac:spMk id="6" creationId="{C749F939-3456-4C23-4E78-DEECA2A45BCC}"/>
          </ac:spMkLst>
        </pc:spChg>
        <pc:graphicFrameChg chg="modGraphic">
          <ac:chgData name="Pantelis Balaouras" userId="25e8755020fc1734" providerId="LiveId" clId="{50EEC8B8-991F-4792-AC8F-3A4B5344F1ED}" dt="2025-03-20T10:43:47.760" v="140" actId="113"/>
          <ac:graphicFrameMkLst>
            <pc:docMk/>
            <pc:sldMk cId="918659714" sldId="910"/>
            <ac:graphicFrameMk id="4" creationId="{0948FD1A-2B82-609E-2EC1-07D071B06E08}"/>
          </ac:graphicFrameMkLst>
        </pc:graphicFrameChg>
      </pc:sldChg>
      <pc:sldChg chg="modSp mod modNotesTx">
        <pc:chgData name="Pantelis Balaouras" userId="25e8755020fc1734" providerId="LiveId" clId="{50EEC8B8-991F-4792-AC8F-3A4B5344F1ED}" dt="2025-03-20T10:47:36.101" v="221" actId="20577"/>
        <pc:sldMkLst>
          <pc:docMk/>
          <pc:sldMk cId="503135452" sldId="913"/>
        </pc:sldMkLst>
        <pc:spChg chg="mod">
          <ac:chgData name="Pantelis Balaouras" userId="25e8755020fc1734" providerId="LiveId" clId="{50EEC8B8-991F-4792-AC8F-3A4B5344F1ED}" dt="2025-03-20T10:47:36.101" v="221" actId="20577"/>
          <ac:spMkLst>
            <pc:docMk/>
            <pc:sldMk cId="503135452" sldId="913"/>
            <ac:spMk id="3" creationId="{219562C1-97AF-21AF-9811-37CE18EC0D1D}"/>
          </ac:spMkLst>
        </pc:spChg>
      </pc:sldChg>
      <pc:sldChg chg="modSp mod modNotesTx">
        <pc:chgData name="Pantelis Balaouras" userId="25e8755020fc1734" providerId="LiveId" clId="{50EEC8B8-991F-4792-AC8F-3A4B5344F1ED}" dt="2025-03-20T10:49:02.269" v="252" actId="6549"/>
        <pc:sldMkLst>
          <pc:docMk/>
          <pc:sldMk cId="2697012736" sldId="914"/>
        </pc:sldMkLst>
        <pc:spChg chg="mod">
          <ac:chgData name="Pantelis Balaouras" userId="25e8755020fc1734" providerId="LiveId" clId="{50EEC8B8-991F-4792-AC8F-3A4B5344F1ED}" dt="2025-03-20T10:48:57.812" v="251" actId="313"/>
          <ac:spMkLst>
            <pc:docMk/>
            <pc:sldMk cId="2697012736" sldId="914"/>
            <ac:spMk id="3" creationId="{219562C1-97AF-21AF-9811-37CE18EC0D1D}"/>
          </ac:spMkLst>
        </pc:spChg>
      </pc:sldChg>
      <pc:sldChg chg="addSp delSp modSp add mod">
        <pc:chgData name="Pantelis Balaouras" userId="25e8755020fc1734" providerId="LiveId" clId="{50EEC8B8-991F-4792-AC8F-3A4B5344F1ED}" dt="2025-03-20T11:47:55.298" v="350" actId="1076"/>
        <pc:sldMkLst>
          <pc:docMk/>
          <pc:sldMk cId="590190624" sldId="915"/>
        </pc:sldMkLst>
        <pc:spChg chg="add del mod">
          <ac:chgData name="Pantelis Balaouras" userId="25e8755020fc1734" providerId="LiveId" clId="{50EEC8B8-991F-4792-AC8F-3A4B5344F1ED}" dt="2025-03-20T11:47:49.714" v="349" actId="478"/>
          <ac:spMkLst>
            <pc:docMk/>
            <pc:sldMk cId="590190624" sldId="915"/>
            <ac:spMk id="3" creationId="{6B4D0BE0-BA65-4EDC-C045-F2C103039323}"/>
          </ac:spMkLst>
        </pc:spChg>
        <pc:spChg chg="del">
          <ac:chgData name="Pantelis Balaouras" userId="25e8755020fc1734" providerId="LiveId" clId="{50EEC8B8-991F-4792-AC8F-3A4B5344F1ED}" dt="2025-03-20T11:47:46.033" v="348" actId="478"/>
          <ac:spMkLst>
            <pc:docMk/>
            <pc:sldMk cId="590190624" sldId="915"/>
            <ac:spMk id="5" creationId="{51AAD5D1-D123-0ABA-B497-3878E845636D}"/>
          </ac:spMkLst>
        </pc:spChg>
        <pc:spChg chg="mod">
          <ac:chgData name="Pantelis Balaouras" userId="25e8755020fc1734" providerId="LiveId" clId="{50EEC8B8-991F-4792-AC8F-3A4B5344F1ED}" dt="2025-03-20T11:47:55.298" v="350" actId="1076"/>
          <ac:spMkLst>
            <pc:docMk/>
            <pc:sldMk cId="590190624" sldId="915"/>
            <ac:spMk id="6" creationId="{AB4968D6-8B23-5CB8-4E5C-85C8D7BBE8FC}"/>
          </ac:spMkLst>
        </pc:spChg>
      </pc:sldChg>
    </pc:docChg>
  </pc:docChgLst>
  <pc:docChgLst>
    <pc:chgData name="pantelis balaouras" userId="25e8755020fc1734" providerId="LiveId" clId="{42ABCF25-8AFC-4DCE-A728-5CD9E00C2541}"/>
    <pc:docChg chg="undo custSel addSld delSld modSld sldOrd">
      <pc:chgData name="pantelis balaouras" userId="25e8755020fc1734" providerId="LiveId" clId="{42ABCF25-8AFC-4DCE-A728-5CD9E00C2541}" dt="2024-04-18T15:16:39.905" v="392" actId="6549"/>
      <pc:docMkLst>
        <pc:docMk/>
      </pc:docMkLst>
      <pc:sldChg chg="modSp mod">
        <pc:chgData name="pantelis balaouras" userId="25e8755020fc1734" providerId="LiveId" clId="{42ABCF25-8AFC-4DCE-A728-5CD9E00C2541}" dt="2024-04-18T15:16:39.905" v="392" actId="6549"/>
        <pc:sldMkLst>
          <pc:docMk/>
          <pc:sldMk cId="2958063096" sldId="468"/>
        </pc:sldMkLst>
      </pc:sldChg>
      <pc:sldChg chg="modSp mod">
        <pc:chgData name="pantelis balaouras" userId="25e8755020fc1734" providerId="LiveId" clId="{42ABCF25-8AFC-4DCE-A728-5CD9E00C2541}" dt="2024-04-18T14:31:11.432" v="35" actId="6549"/>
        <pc:sldMkLst>
          <pc:docMk/>
          <pc:sldMk cId="2323993427" sldId="836"/>
        </pc:sldMkLst>
      </pc:sldChg>
      <pc:sldChg chg="modSp mod modNotesTx">
        <pc:chgData name="pantelis balaouras" userId="25e8755020fc1734" providerId="LiveId" clId="{42ABCF25-8AFC-4DCE-A728-5CD9E00C2541}" dt="2024-04-18T14:33:53.769" v="130" actId="6549"/>
        <pc:sldMkLst>
          <pc:docMk/>
          <pc:sldMk cId="2102040334" sldId="881"/>
        </pc:sldMkLst>
      </pc:sldChg>
      <pc:sldChg chg="modSp mod modNotesTx">
        <pc:chgData name="pantelis balaouras" userId="25e8755020fc1734" providerId="LiveId" clId="{42ABCF25-8AFC-4DCE-A728-5CD9E00C2541}" dt="2024-04-18T14:51:14.113" v="203" actId="20577"/>
        <pc:sldMkLst>
          <pc:docMk/>
          <pc:sldMk cId="813066039" sldId="882"/>
        </pc:sldMkLst>
      </pc:sldChg>
      <pc:sldChg chg="del">
        <pc:chgData name="pantelis balaouras" userId="25e8755020fc1734" providerId="LiveId" clId="{42ABCF25-8AFC-4DCE-A728-5CD9E00C2541}" dt="2024-04-18T15:00:50.169" v="326" actId="47"/>
        <pc:sldMkLst>
          <pc:docMk/>
          <pc:sldMk cId="1863489658" sldId="883"/>
        </pc:sldMkLst>
      </pc:sldChg>
      <pc:sldChg chg="addSp modSp mod modNotesTx">
        <pc:chgData name="pantelis balaouras" userId="25e8755020fc1734" providerId="LiveId" clId="{42ABCF25-8AFC-4DCE-A728-5CD9E00C2541}" dt="2024-04-18T15:01:04.338" v="328"/>
        <pc:sldMkLst>
          <pc:docMk/>
          <pc:sldMk cId="1923533534" sldId="885"/>
        </pc:sldMkLst>
      </pc:sldChg>
      <pc:sldChg chg="del">
        <pc:chgData name="pantelis balaouras" userId="25e8755020fc1734" providerId="LiveId" clId="{42ABCF25-8AFC-4DCE-A728-5CD9E00C2541}" dt="2024-04-18T15:16:32.386" v="385" actId="47"/>
        <pc:sldMkLst>
          <pc:docMk/>
          <pc:sldMk cId="3927369538" sldId="886"/>
        </pc:sldMkLst>
      </pc:sldChg>
      <pc:sldChg chg="del">
        <pc:chgData name="pantelis balaouras" userId="25e8755020fc1734" providerId="LiveId" clId="{42ABCF25-8AFC-4DCE-A728-5CD9E00C2541}" dt="2024-04-18T15:16:32.386" v="385" actId="47"/>
        <pc:sldMkLst>
          <pc:docMk/>
          <pc:sldMk cId="1188664673" sldId="887"/>
        </pc:sldMkLst>
      </pc:sldChg>
      <pc:sldChg chg="del">
        <pc:chgData name="pantelis balaouras" userId="25e8755020fc1734" providerId="LiveId" clId="{42ABCF25-8AFC-4DCE-A728-5CD9E00C2541}" dt="2024-04-18T15:16:32.386" v="385" actId="47"/>
        <pc:sldMkLst>
          <pc:docMk/>
          <pc:sldMk cId="3218731869" sldId="888"/>
        </pc:sldMkLst>
      </pc:sldChg>
      <pc:sldChg chg="del">
        <pc:chgData name="pantelis balaouras" userId="25e8755020fc1734" providerId="LiveId" clId="{42ABCF25-8AFC-4DCE-A728-5CD9E00C2541}" dt="2024-04-18T15:16:32.386" v="385" actId="47"/>
        <pc:sldMkLst>
          <pc:docMk/>
          <pc:sldMk cId="3273728777" sldId="889"/>
        </pc:sldMkLst>
      </pc:sldChg>
      <pc:sldChg chg="del">
        <pc:chgData name="pantelis balaouras" userId="25e8755020fc1734" providerId="LiveId" clId="{42ABCF25-8AFC-4DCE-A728-5CD9E00C2541}" dt="2024-04-18T15:16:32.386" v="385" actId="47"/>
        <pc:sldMkLst>
          <pc:docMk/>
          <pc:sldMk cId="3727519451" sldId="890"/>
        </pc:sldMkLst>
      </pc:sldChg>
      <pc:sldChg chg="del">
        <pc:chgData name="pantelis balaouras" userId="25e8755020fc1734" providerId="LiveId" clId="{42ABCF25-8AFC-4DCE-A728-5CD9E00C2541}" dt="2024-04-18T15:16:32.386" v="385" actId="47"/>
        <pc:sldMkLst>
          <pc:docMk/>
          <pc:sldMk cId="3789055271" sldId="891"/>
        </pc:sldMkLst>
      </pc:sldChg>
      <pc:sldChg chg="del">
        <pc:chgData name="pantelis balaouras" userId="25e8755020fc1734" providerId="LiveId" clId="{42ABCF25-8AFC-4DCE-A728-5CD9E00C2541}" dt="2024-04-18T15:16:32.386" v="385" actId="47"/>
        <pc:sldMkLst>
          <pc:docMk/>
          <pc:sldMk cId="651105050" sldId="892"/>
        </pc:sldMkLst>
      </pc:sldChg>
      <pc:sldChg chg="del">
        <pc:chgData name="pantelis balaouras" userId="25e8755020fc1734" providerId="LiveId" clId="{42ABCF25-8AFC-4DCE-A728-5CD9E00C2541}" dt="2024-04-18T15:16:32.386" v="385" actId="47"/>
        <pc:sldMkLst>
          <pc:docMk/>
          <pc:sldMk cId="4231639747" sldId="893"/>
        </pc:sldMkLst>
      </pc:sldChg>
      <pc:sldChg chg="del">
        <pc:chgData name="pantelis balaouras" userId="25e8755020fc1734" providerId="LiveId" clId="{42ABCF25-8AFC-4DCE-A728-5CD9E00C2541}" dt="2024-04-18T15:16:32.386" v="385" actId="47"/>
        <pc:sldMkLst>
          <pc:docMk/>
          <pc:sldMk cId="3218090628" sldId="894"/>
        </pc:sldMkLst>
      </pc:sldChg>
      <pc:sldChg chg="del">
        <pc:chgData name="pantelis balaouras" userId="25e8755020fc1734" providerId="LiveId" clId="{42ABCF25-8AFC-4DCE-A728-5CD9E00C2541}" dt="2024-04-18T15:16:32.386" v="385" actId="47"/>
        <pc:sldMkLst>
          <pc:docMk/>
          <pc:sldMk cId="2784066427" sldId="895"/>
        </pc:sldMkLst>
      </pc:sldChg>
      <pc:sldChg chg="del">
        <pc:chgData name="pantelis balaouras" userId="25e8755020fc1734" providerId="LiveId" clId="{42ABCF25-8AFC-4DCE-A728-5CD9E00C2541}" dt="2024-04-18T15:16:32.386" v="385" actId="47"/>
        <pc:sldMkLst>
          <pc:docMk/>
          <pc:sldMk cId="518882416" sldId="896"/>
        </pc:sldMkLst>
      </pc:sldChg>
      <pc:sldChg chg="del">
        <pc:chgData name="pantelis balaouras" userId="25e8755020fc1734" providerId="LiveId" clId="{42ABCF25-8AFC-4DCE-A728-5CD9E00C2541}" dt="2024-04-18T15:16:32.386" v="385" actId="47"/>
        <pc:sldMkLst>
          <pc:docMk/>
          <pc:sldMk cId="3137146047" sldId="897"/>
        </pc:sldMkLst>
      </pc:sldChg>
      <pc:sldChg chg="del">
        <pc:chgData name="pantelis balaouras" userId="25e8755020fc1734" providerId="LiveId" clId="{42ABCF25-8AFC-4DCE-A728-5CD9E00C2541}" dt="2024-04-18T15:16:32.386" v="385" actId="47"/>
        <pc:sldMkLst>
          <pc:docMk/>
          <pc:sldMk cId="3035217794" sldId="898"/>
        </pc:sldMkLst>
      </pc:sldChg>
      <pc:sldChg chg="del">
        <pc:chgData name="pantelis balaouras" userId="25e8755020fc1734" providerId="LiveId" clId="{42ABCF25-8AFC-4DCE-A728-5CD9E00C2541}" dt="2024-04-18T15:16:32.386" v="385" actId="47"/>
        <pc:sldMkLst>
          <pc:docMk/>
          <pc:sldMk cId="371779028" sldId="899"/>
        </pc:sldMkLst>
      </pc:sldChg>
      <pc:sldChg chg="modSp mod modNotesTx">
        <pc:chgData name="pantelis balaouras" userId="25e8755020fc1734" providerId="LiveId" clId="{42ABCF25-8AFC-4DCE-A728-5CD9E00C2541}" dt="2024-04-18T14:35:15.659" v="147" actId="948"/>
        <pc:sldMkLst>
          <pc:docMk/>
          <pc:sldMk cId="3229734132" sldId="900"/>
        </pc:sldMkLst>
      </pc:sldChg>
      <pc:sldChg chg="del">
        <pc:chgData name="pantelis balaouras" userId="25e8755020fc1734" providerId="LiveId" clId="{42ABCF25-8AFC-4DCE-A728-5CD9E00C2541}" dt="2024-04-18T15:16:32.386" v="385" actId="47"/>
        <pc:sldMkLst>
          <pc:docMk/>
          <pc:sldMk cId="3597916632" sldId="901"/>
        </pc:sldMkLst>
      </pc:sldChg>
      <pc:sldChg chg="del">
        <pc:chgData name="pantelis balaouras" userId="25e8755020fc1734" providerId="LiveId" clId="{42ABCF25-8AFC-4DCE-A728-5CD9E00C2541}" dt="2024-04-18T15:16:32.386" v="385" actId="47"/>
        <pc:sldMkLst>
          <pc:docMk/>
          <pc:sldMk cId="1455292722" sldId="902"/>
        </pc:sldMkLst>
      </pc:sldChg>
      <pc:sldChg chg="del">
        <pc:chgData name="pantelis balaouras" userId="25e8755020fc1734" providerId="LiveId" clId="{42ABCF25-8AFC-4DCE-A728-5CD9E00C2541}" dt="2024-04-18T15:16:32.386" v="385" actId="47"/>
        <pc:sldMkLst>
          <pc:docMk/>
          <pc:sldMk cId="3013536818" sldId="903"/>
        </pc:sldMkLst>
      </pc:sldChg>
      <pc:sldChg chg="del">
        <pc:chgData name="pantelis balaouras" userId="25e8755020fc1734" providerId="LiveId" clId="{42ABCF25-8AFC-4DCE-A728-5CD9E00C2541}" dt="2024-04-18T15:16:32.386" v="385" actId="47"/>
        <pc:sldMkLst>
          <pc:docMk/>
          <pc:sldMk cId="2469348512" sldId="904"/>
        </pc:sldMkLst>
      </pc:sldChg>
      <pc:sldChg chg="del">
        <pc:chgData name="pantelis balaouras" userId="25e8755020fc1734" providerId="LiveId" clId="{42ABCF25-8AFC-4DCE-A728-5CD9E00C2541}" dt="2024-04-18T15:16:32.386" v="385" actId="47"/>
        <pc:sldMkLst>
          <pc:docMk/>
          <pc:sldMk cId="2108717710" sldId="905"/>
        </pc:sldMkLst>
      </pc:sldChg>
      <pc:sldChg chg="del">
        <pc:chgData name="pantelis balaouras" userId="25e8755020fc1734" providerId="LiveId" clId="{42ABCF25-8AFC-4DCE-A728-5CD9E00C2541}" dt="2024-04-18T15:16:32.386" v="385" actId="47"/>
        <pc:sldMkLst>
          <pc:docMk/>
          <pc:sldMk cId="3572058308" sldId="906"/>
        </pc:sldMkLst>
      </pc:sldChg>
      <pc:sldChg chg="addSp delSp modSp new mod modClrScheme chgLayout modNotesTx">
        <pc:chgData name="pantelis balaouras" userId="25e8755020fc1734" providerId="LiveId" clId="{42ABCF25-8AFC-4DCE-A728-5CD9E00C2541}" dt="2024-04-18T14:38:44.584" v="184" actId="1076"/>
        <pc:sldMkLst>
          <pc:docMk/>
          <pc:sldMk cId="1943714601" sldId="907"/>
        </pc:sldMkLst>
      </pc:sldChg>
      <pc:sldChg chg="addSp delSp modSp new mod">
        <pc:chgData name="pantelis balaouras" userId="25e8755020fc1734" providerId="LiveId" clId="{42ABCF25-8AFC-4DCE-A728-5CD9E00C2541}" dt="2024-04-18T14:51:09.441" v="201" actId="20577"/>
        <pc:sldMkLst>
          <pc:docMk/>
          <pc:sldMk cId="2420656973" sldId="908"/>
        </pc:sldMkLst>
      </pc:sldChg>
      <pc:sldChg chg="new del">
        <pc:chgData name="pantelis balaouras" userId="25e8755020fc1734" providerId="LiveId" clId="{42ABCF25-8AFC-4DCE-A728-5CD9E00C2541}" dt="2024-04-18T15:00:46.738" v="325" actId="47"/>
        <pc:sldMkLst>
          <pc:docMk/>
          <pc:sldMk cId="577637373" sldId="909"/>
        </pc:sldMkLst>
      </pc:sldChg>
      <pc:sldChg chg="addSp delSp modSp new mod modClrScheme chgLayout">
        <pc:chgData name="pantelis balaouras" userId="25e8755020fc1734" providerId="LiveId" clId="{42ABCF25-8AFC-4DCE-A728-5CD9E00C2541}" dt="2024-04-18T14:55:00.909" v="230" actId="207"/>
        <pc:sldMkLst>
          <pc:docMk/>
          <pc:sldMk cId="918659714" sldId="910"/>
        </pc:sldMkLst>
      </pc:sldChg>
      <pc:sldChg chg="new del">
        <pc:chgData name="pantelis balaouras" userId="25e8755020fc1734" providerId="LiveId" clId="{42ABCF25-8AFC-4DCE-A728-5CD9E00C2541}" dt="2024-04-18T14:55:24.381" v="232" actId="47"/>
        <pc:sldMkLst>
          <pc:docMk/>
          <pc:sldMk cId="743831234" sldId="911"/>
        </pc:sldMkLst>
      </pc:sldChg>
      <pc:sldChg chg="modSp add mod modNotesTx">
        <pc:chgData name="pantelis balaouras" userId="25e8755020fc1734" providerId="LiveId" clId="{42ABCF25-8AFC-4DCE-A728-5CD9E00C2541}" dt="2024-04-18T15:01:14.476" v="329"/>
        <pc:sldMkLst>
          <pc:docMk/>
          <pc:sldMk cId="1951856476" sldId="911"/>
        </pc:sldMkLst>
      </pc:sldChg>
      <pc:sldChg chg="add del">
        <pc:chgData name="pantelis balaouras" userId="25e8755020fc1734" providerId="LiveId" clId="{42ABCF25-8AFC-4DCE-A728-5CD9E00C2541}" dt="2024-04-18T14:58:34.275" v="296"/>
        <pc:sldMkLst>
          <pc:docMk/>
          <pc:sldMk cId="2574260024" sldId="911"/>
        </pc:sldMkLst>
      </pc:sldChg>
      <pc:sldChg chg="modSp add mod modNotesTx">
        <pc:chgData name="pantelis balaouras" userId="25e8755020fc1734" providerId="LiveId" clId="{42ABCF25-8AFC-4DCE-A728-5CD9E00C2541}" dt="2024-04-18T15:12:17.212" v="338"/>
        <pc:sldMkLst>
          <pc:docMk/>
          <pc:sldMk cId="1043913187" sldId="912"/>
        </pc:sldMkLst>
      </pc:sldChg>
      <pc:sldChg chg="modSp add mod modNotesTx">
        <pc:chgData name="pantelis balaouras" userId="25e8755020fc1734" providerId="LiveId" clId="{42ABCF25-8AFC-4DCE-A728-5CD9E00C2541}" dt="2024-04-18T15:13:50.806" v="354"/>
        <pc:sldMkLst>
          <pc:docMk/>
          <pc:sldMk cId="503135452" sldId="913"/>
        </pc:sldMkLst>
      </pc:sldChg>
      <pc:sldChg chg="addSp delSp modSp add mod ord setBg modClrScheme setClrOvrMap chgLayout modNotesTx">
        <pc:chgData name="pantelis balaouras" userId="25e8755020fc1734" providerId="LiveId" clId="{42ABCF25-8AFC-4DCE-A728-5CD9E00C2541}" dt="2024-04-18T15:16:21.881" v="384" actId="14100"/>
        <pc:sldMkLst>
          <pc:docMk/>
          <pc:sldMk cId="2697012736" sldId="91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4015" cy="489047"/>
          </a:xfrm>
          <a:prstGeom prst="rect">
            <a:avLst/>
          </a:prstGeom>
        </p:spPr>
        <p:txBody>
          <a:bodyPr vert="horz" lIns="92294" tIns="46147" rIns="92294" bIns="46147" rtlCol="0"/>
          <a:lstStyle>
            <a:lvl1pPr algn="l">
              <a:defRPr sz="1200"/>
            </a:lvl1pPr>
          </a:lstStyle>
          <a:p>
            <a:pPr>
              <a:defRPr/>
            </a:pPr>
            <a:endParaRPr lang="el-GR"/>
          </a:p>
        </p:txBody>
      </p:sp>
      <p:sp>
        <p:nvSpPr>
          <p:cNvPr id="3" name="2 - Θέση ημερομηνίας"/>
          <p:cNvSpPr>
            <a:spLocks noGrp="1"/>
          </p:cNvSpPr>
          <p:nvPr>
            <p:ph type="dt" sz="quarter" idx="1"/>
          </p:nvPr>
        </p:nvSpPr>
        <p:spPr>
          <a:xfrm>
            <a:off x="3809121" y="0"/>
            <a:ext cx="2914015" cy="489047"/>
          </a:xfrm>
          <a:prstGeom prst="rect">
            <a:avLst/>
          </a:prstGeom>
        </p:spPr>
        <p:txBody>
          <a:bodyPr vert="horz" lIns="92294" tIns="46147" rIns="92294" bIns="46147" rtlCol="0"/>
          <a:lstStyle>
            <a:lvl1pPr algn="r">
              <a:defRPr sz="1200"/>
            </a:lvl1pPr>
          </a:lstStyle>
          <a:p>
            <a:pPr>
              <a:defRPr/>
            </a:pPr>
            <a:fld id="{20A8EC0F-606D-4E9F-BB21-2B6C667229F6}" type="datetimeFigureOut">
              <a:rPr lang="el-GR"/>
              <a:pPr>
                <a:defRPr/>
              </a:pPr>
              <a:t>20/3/2025</a:t>
            </a:fld>
            <a:endParaRPr lang="el-GR"/>
          </a:p>
        </p:txBody>
      </p:sp>
      <p:sp>
        <p:nvSpPr>
          <p:cNvPr id="4" name="3 - Θέση υποσέλιδου"/>
          <p:cNvSpPr>
            <a:spLocks noGrp="1"/>
          </p:cNvSpPr>
          <p:nvPr>
            <p:ph type="ftr" sz="quarter" idx="2"/>
          </p:nvPr>
        </p:nvSpPr>
        <p:spPr>
          <a:xfrm>
            <a:off x="0" y="9283524"/>
            <a:ext cx="2914015" cy="489047"/>
          </a:xfrm>
          <a:prstGeom prst="rect">
            <a:avLst/>
          </a:prstGeom>
        </p:spPr>
        <p:txBody>
          <a:bodyPr vert="horz" lIns="92294" tIns="46147" rIns="92294" bIns="46147" rtlCol="0" anchor="b"/>
          <a:lstStyle>
            <a:lvl1pPr algn="l">
              <a:defRPr sz="1200"/>
            </a:lvl1pPr>
          </a:lstStyle>
          <a:p>
            <a:pPr>
              <a:defRPr/>
            </a:pPr>
            <a:r>
              <a:rPr lang="el-GR"/>
              <a:t>Δίκτυα Επικοινωνιών ΙΙ - Δικτύωση Πολυμέσων</a:t>
            </a:r>
          </a:p>
        </p:txBody>
      </p:sp>
      <p:sp>
        <p:nvSpPr>
          <p:cNvPr id="5" name="4 - Θέση αριθμού διαφάνειας"/>
          <p:cNvSpPr>
            <a:spLocks noGrp="1"/>
          </p:cNvSpPr>
          <p:nvPr>
            <p:ph type="sldNum" sz="quarter" idx="3"/>
          </p:nvPr>
        </p:nvSpPr>
        <p:spPr>
          <a:xfrm>
            <a:off x="3809121" y="9283524"/>
            <a:ext cx="2914015" cy="489047"/>
          </a:xfrm>
          <a:prstGeom prst="rect">
            <a:avLst/>
          </a:prstGeom>
        </p:spPr>
        <p:txBody>
          <a:bodyPr vert="horz" lIns="92294" tIns="46147" rIns="92294" bIns="46147" rtlCol="0" anchor="b"/>
          <a:lstStyle>
            <a:lvl1pPr algn="r">
              <a:defRPr sz="1200"/>
            </a:lvl1pPr>
          </a:lstStyle>
          <a:p>
            <a:pPr>
              <a:defRPr/>
            </a:pPr>
            <a:fld id="{170F8DE1-C50E-4D2A-B2DE-94308876BA9D}" type="slidenum">
              <a:rPr lang="el-GR"/>
              <a:pPr>
                <a:defRPr/>
              </a:pPr>
              <a:t>‹#›</a:t>
            </a:fld>
            <a:endParaRPr lang="el-GR"/>
          </a:p>
        </p:txBody>
      </p:sp>
    </p:spTree>
    <p:extLst>
      <p:ext uri="{BB962C8B-B14F-4D97-AF65-F5344CB8AC3E}">
        <p14:creationId xmlns:p14="http://schemas.microsoft.com/office/powerpoint/2010/main" val="23361387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14015" cy="489047"/>
          </a:xfrm>
          <a:prstGeom prst="rect">
            <a:avLst/>
          </a:prstGeom>
          <a:noFill/>
          <a:ln w="9525">
            <a:noFill/>
            <a:miter lim="800000"/>
            <a:headEnd/>
            <a:tailEnd/>
          </a:ln>
          <a:effectLst/>
        </p:spPr>
        <p:txBody>
          <a:bodyPr vert="horz" wrap="square" lIns="94270" tIns="47134" rIns="94270" bIns="47134" numCol="1" anchor="t" anchorCtr="0" compatLnSpc="1">
            <a:prstTxWarp prst="textNoShape">
              <a:avLst/>
            </a:prstTxWarp>
          </a:bodyPr>
          <a:lstStyle>
            <a:lvl1pPr defTabSz="942168">
              <a:defRPr sz="1200">
                <a:latin typeface="Times New Roman" pitchFamily="18" charset="0"/>
              </a:defRPr>
            </a:lvl1pPr>
          </a:lstStyle>
          <a:p>
            <a:pPr>
              <a:defRPr/>
            </a:pPr>
            <a:endParaRPr lang="en-US"/>
          </a:p>
        </p:txBody>
      </p:sp>
      <p:sp>
        <p:nvSpPr>
          <p:cNvPr id="3075" name="Rectangle 3"/>
          <p:cNvSpPr>
            <a:spLocks noGrp="1" noChangeArrowheads="1"/>
          </p:cNvSpPr>
          <p:nvPr>
            <p:ph type="dt" idx="1"/>
          </p:nvPr>
        </p:nvSpPr>
        <p:spPr bwMode="auto">
          <a:xfrm>
            <a:off x="3810636" y="0"/>
            <a:ext cx="2914015" cy="489047"/>
          </a:xfrm>
          <a:prstGeom prst="rect">
            <a:avLst/>
          </a:prstGeom>
          <a:noFill/>
          <a:ln w="9525">
            <a:noFill/>
            <a:miter lim="800000"/>
            <a:headEnd/>
            <a:tailEnd/>
          </a:ln>
          <a:effectLst/>
        </p:spPr>
        <p:txBody>
          <a:bodyPr vert="horz" wrap="square" lIns="94270" tIns="47134" rIns="94270" bIns="47134" numCol="1" anchor="t" anchorCtr="0" compatLnSpc="1">
            <a:prstTxWarp prst="textNoShape">
              <a:avLst/>
            </a:prstTxWarp>
          </a:bodyPr>
          <a:lstStyle>
            <a:lvl1pPr algn="r" defTabSz="942168">
              <a:defRPr sz="1200">
                <a:latin typeface="Times New Roman" pitchFamily="18" charset="0"/>
              </a:defRPr>
            </a:lvl1pPr>
          </a:lstStyle>
          <a:p>
            <a:pPr>
              <a:defRPr/>
            </a:pPr>
            <a:endParaRPr lang="en-US"/>
          </a:p>
        </p:txBody>
      </p:sp>
      <p:sp>
        <p:nvSpPr>
          <p:cNvPr id="90116" name="Rectangle 4"/>
          <p:cNvSpPr>
            <a:spLocks noGrp="1" noRot="1" noChangeAspect="1" noChangeArrowheads="1" noTextEdit="1"/>
          </p:cNvSpPr>
          <p:nvPr>
            <p:ph type="sldImg" idx="2"/>
          </p:nvPr>
        </p:nvSpPr>
        <p:spPr bwMode="auto">
          <a:xfrm>
            <a:off x="917575" y="731838"/>
            <a:ext cx="4889500" cy="36671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896622" y="4643432"/>
            <a:ext cx="4931409" cy="4398074"/>
          </a:xfrm>
          <a:prstGeom prst="rect">
            <a:avLst/>
          </a:prstGeom>
          <a:noFill/>
          <a:ln w="9525">
            <a:noFill/>
            <a:miter lim="800000"/>
            <a:headEnd/>
            <a:tailEnd/>
          </a:ln>
          <a:effectLst/>
        </p:spPr>
        <p:txBody>
          <a:bodyPr vert="horz" wrap="square" lIns="94270" tIns="47134" rIns="94270" bIns="4713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285194"/>
            <a:ext cx="2914015" cy="489046"/>
          </a:xfrm>
          <a:prstGeom prst="rect">
            <a:avLst/>
          </a:prstGeom>
          <a:noFill/>
          <a:ln w="9525">
            <a:noFill/>
            <a:miter lim="800000"/>
            <a:headEnd/>
            <a:tailEnd/>
          </a:ln>
          <a:effectLst/>
        </p:spPr>
        <p:txBody>
          <a:bodyPr vert="horz" wrap="square" lIns="94270" tIns="47134" rIns="94270" bIns="47134" numCol="1" anchor="b" anchorCtr="0" compatLnSpc="1">
            <a:prstTxWarp prst="textNoShape">
              <a:avLst/>
            </a:prstTxWarp>
          </a:bodyPr>
          <a:lstStyle>
            <a:lvl1pPr defTabSz="942168">
              <a:defRPr sz="1200">
                <a:latin typeface="Times New Roman" pitchFamily="18" charset="0"/>
              </a:defRPr>
            </a:lvl1pPr>
          </a:lstStyle>
          <a:p>
            <a:pPr>
              <a:defRPr/>
            </a:pPr>
            <a:r>
              <a:rPr lang="el-GR"/>
              <a:t>Δίκτυα Επικοινωνιών ΙΙ - Δικτύωση Πολυμέσων</a:t>
            </a:r>
            <a:endParaRPr lang="en-US"/>
          </a:p>
        </p:txBody>
      </p:sp>
      <p:sp>
        <p:nvSpPr>
          <p:cNvPr id="3079" name="Rectangle 7"/>
          <p:cNvSpPr>
            <a:spLocks noGrp="1" noChangeArrowheads="1"/>
          </p:cNvSpPr>
          <p:nvPr>
            <p:ph type="sldNum" sz="quarter" idx="5"/>
          </p:nvPr>
        </p:nvSpPr>
        <p:spPr bwMode="auto">
          <a:xfrm>
            <a:off x="3810636" y="9285194"/>
            <a:ext cx="2914015" cy="489046"/>
          </a:xfrm>
          <a:prstGeom prst="rect">
            <a:avLst/>
          </a:prstGeom>
          <a:noFill/>
          <a:ln w="9525">
            <a:noFill/>
            <a:miter lim="800000"/>
            <a:headEnd/>
            <a:tailEnd/>
          </a:ln>
          <a:effectLst/>
        </p:spPr>
        <p:txBody>
          <a:bodyPr vert="horz" wrap="square" lIns="94270" tIns="47134" rIns="94270" bIns="47134" numCol="1" anchor="b" anchorCtr="0" compatLnSpc="1">
            <a:prstTxWarp prst="textNoShape">
              <a:avLst/>
            </a:prstTxWarp>
          </a:bodyPr>
          <a:lstStyle>
            <a:lvl1pPr algn="r" defTabSz="942168">
              <a:defRPr sz="1200">
                <a:latin typeface="Times New Roman" pitchFamily="18" charset="0"/>
              </a:defRPr>
            </a:lvl1pPr>
          </a:lstStyle>
          <a:p>
            <a:pPr>
              <a:defRPr/>
            </a:pPr>
            <a:fld id="{8DEB89C5-30B1-4C9D-962D-134DB3B7179B}" type="slidenum">
              <a:rPr lang="en-US"/>
              <a:pPr>
                <a:defRPr/>
              </a:pPr>
              <a:t>‹#›</a:t>
            </a:fld>
            <a:endParaRPr lang="en-US"/>
          </a:p>
        </p:txBody>
      </p:sp>
    </p:spTree>
    <p:extLst>
      <p:ext uri="{BB962C8B-B14F-4D97-AF65-F5344CB8AC3E}">
        <p14:creationId xmlns:p14="http://schemas.microsoft.com/office/powerpoint/2010/main" val="395524672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just" defTabSz="914400" rtl="0" eaLnBrk="0" fontAlgn="base" latinLnBrk="0" hangingPunct="0">
              <a:lnSpc>
                <a:spcPct val="115000"/>
              </a:lnSpc>
              <a:spcBef>
                <a:spcPct val="30000"/>
              </a:spcBef>
              <a:spcAft>
                <a:spcPts val="1000"/>
              </a:spcAft>
              <a:buClrTx/>
              <a:buSzTx/>
              <a:buFontTx/>
              <a:buNone/>
              <a:tabLst/>
              <a:defRPr/>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Το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Session Description Protocol</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l-GR" sz="3600" dirty="0"/>
              <a:t>αποτελεί ένα πρωτόκολλο περιγραφής συνόδου το οποίο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εξυπηρετεί την περιγραφή «συνόδων» πολυμέσων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multimedia sessions</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με την ανακοίνωση συνόδων, την πρόσκληση σε συνόδους και άλλους τύπους αρχικοποίησης συνόδων πολυμέσων. </a:t>
            </a:r>
          </a:p>
          <a:p>
            <a:pPr marL="0" marR="0" lvl="0" indent="0" algn="just" defTabSz="914400" rtl="0" eaLnBrk="0" fontAlgn="base" latinLnBrk="0" hangingPunct="0">
              <a:lnSpc>
                <a:spcPct val="115000"/>
              </a:lnSpc>
              <a:spcBef>
                <a:spcPct val="30000"/>
              </a:spcBef>
              <a:spcAft>
                <a:spcPts val="1000"/>
              </a:spcAft>
              <a:buClrTx/>
              <a:buSzTx/>
              <a:buFontTx/>
              <a:buNone/>
              <a:tabLst/>
              <a:defRPr/>
            </a:pP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marR="0" lvl="0" indent="0" algn="just" defTabSz="914400" rtl="0" eaLnBrk="0" fontAlgn="base" latinLnBrk="0" hangingPunct="0">
              <a:lnSpc>
                <a:spcPct val="115000"/>
              </a:lnSpc>
              <a:spcBef>
                <a:spcPct val="30000"/>
              </a:spcBef>
              <a:spcAft>
                <a:spcPts val="1000"/>
              </a:spcAft>
              <a:buClrTx/>
              <a:buSzTx/>
              <a:buFontTx/>
              <a:buNone/>
              <a:tabLst/>
              <a:defRPr/>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Ως σύνοδος ή συνεδρία πολυμέσων χαρακτηρίζεται ένα σύνολο αποστολέων και αποδεκτών πολυμέσων και των ροών δεδομένων που ανταλλάσσονται μεταξύ τους δημιουργώντας μία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πολυμεσική</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παρουσίαση.</a:t>
            </a:r>
          </a:p>
          <a:p>
            <a:pPr marL="0" marR="0" lvl="0" indent="0" algn="just" defTabSz="914400" rtl="0" eaLnBrk="0" fontAlgn="base" latinLnBrk="0" hangingPunct="0">
              <a:lnSpc>
                <a:spcPct val="115000"/>
              </a:lnSpc>
              <a:spcBef>
                <a:spcPct val="30000"/>
              </a:spcBef>
              <a:spcAft>
                <a:spcPts val="1000"/>
              </a:spcAft>
              <a:buClrTx/>
              <a:buSzTx/>
              <a:buFontTx/>
              <a:buNone/>
              <a:tabLst/>
              <a:defRPr/>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Μια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πολυμεσική</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συνδιάσκεψη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multimedia</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conference</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είναι ένα παράδειγμα συνόδου πολυμέσων.</a:t>
            </a:r>
          </a:p>
          <a:p>
            <a:pPr algn="just">
              <a:lnSpc>
                <a:spcPct val="115000"/>
              </a:lnSpc>
              <a:spcAft>
                <a:spcPts val="1000"/>
              </a:spcAft>
            </a:pPr>
            <a:endParaRPr lang="el-GR" dirty="0"/>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2</a:t>
            </a:fld>
            <a:endParaRPr lang="en-US"/>
          </a:p>
        </p:txBody>
      </p:sp>
    </p:spTree>
    <p:extLst>
      <p:ext uri="{BB962C8B-B14F-4D97-AF65-F5344CB8AC3E}">
        <p14:creationId xmlns:p14="http://schemas.microsoft.com/office/powerpoint/2010/main" val="2916327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342900" lvl="0" indent="-342900">
              <a:lnSpc>
                <a:spcPct val="115000"/>
              </a:lnSpc>
              <a:spcAft>
                <a:spcPts val="1000"/>
              </a:spcAft>
              <a:buClr>
                <a:srgbClr val="000000"/>
              </a:buClr>
              <a:buFont typeface="Symbol" panose="05050102010706020507" pitchFamily="18" charset="2"/>
              <a:buChar char=""/>
              <a:tabLst>
                <a:tab pos="228600" algn="l"/>
              </a:tabLst>
            </a:pPr>
            <a:r>
              <a:rPr lang="el-GR" sz="1800" b="1"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Attributes</a:t>
            </a:r>
            <a:r>
              <a:rPr lang="el-GR" sz="1800" b="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Το πεδίο a περιέχει τα χαρακτηριστικά της ροής που προηγείται και μπορεί να χρησιμοποιηθεί ώστε να επεκτείνει το SDP προκειμένου να παρέχει περισσότερη πληροφορία για τις ροές. Μερικά από τα χαρακτηριστικά που </a:t>
            </a:r>
            <a:r>
              <a:rPr lang="el-GR" sz="180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χαρακτηριστικά στα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πλαίσια του SDP φαίνονται στον πίνακα 2. </a:t>
            </a:r>
          </a:p>
          <a:p>
            <a:pPr algn="just">
              <a:lnSpc>
                <a:spcPct val="115000"/>
              </a:lnSpc>
              <a:spcAft>
                <a:spcPts val="1000"/>
              </a:spcAft>
            </a:pPr>
            <a:r>
              <a:rPr lang="el-GR" sz="1800" b="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b="1"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Attribute</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b="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Όνομα</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rtpmap</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RTP/AVP</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a=cat: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Κατηγορία της συνεδρίας</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a=tool:</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Όνομα του εργαλείου που χρησιμοποιείται για τη δημιουργία SDP</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recvonly</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Κατάσταση λήψης μόνο</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sendrecv</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Κατάσταση αποστολής και λήψης</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sendonly</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Κατάσταση αποστολής μόνο</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a=type:</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Είδος της διάσκεψης</a:t>
            </a:r>
          </a:p>
          <a:p>
            <a:pPr marL="0" lvl="0" indent="0">
              <a:lnSpc>
                <a:spcPct val="115000"/>
              </a:lnSpc>
              <a:spcAft>
                <a:spcPts val="1000"/>
              </a:spcAft>
              <a:buClr>
                <a:srgbClr val="000000"/>
              </a:buClr>
              <a:buFont typeface="Symbol" panose="05050102010706020507" pitchFamily="18" charset="2"/>
              <a:buNone/>
              <a:tabLst>
                <a:tab pos="228600" algn="l"/>
              </a:tabLst>
            </a:pP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13</a:t>
            </a:fld>
            <a:endParaRPr lang="en-US"/>
          </a:p>
        </p:txBody>
      </p:sp>
    </p:spTree>
    <p:extLst>
      <p:ext uri="{BB962C8B-B14F-4D97-AF65-F5344CB8AC3E}">
        <p14:creationId xmlns:p14="http://schemas.microsoft.com/office/powerpoint/2010/main" val="1094346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33425"/>
            <a:ext cx="4889500" cy="3667125"/>
          </a:xfrm>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22315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Η περιγραφή που κάνει το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είναι σε μορφή κειμένου και αποτελείται από πεδία που παρέχουν απαραίτητα στοιχεία, ώστε κάποιος να μπορεί να ενημερωθεί για την ύπαρξη μιας συνόδου πολυμέσων και να συμμετέχει σε αυτήν. Τέτοια στοιχεία είναι:</a:t>
            </a:r>
          </a:p>
          <a:p>
            <a:pPr marL="342900" lvl="0" indent="-342900" algn="just">
              <a:lnSpc>
                <a:spcPct val="115000"/>
              </a:lnSpc>
              <a:spcAft>
                <a:spcPts val="1000"/>
              </a:spcAft>
              <a:buFont typeface="Symbol" panose="05050102010706020507" pitchFamily="18" charset="2"/>
              <a:buChar char=""/>
              <a:tabLst>
                <a:tab pos="228600" algn="l"/>
                <a:tab pos="457200" algn="l"/>
              </a:tabLs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Το όνομα και ο σκοπός της συνόδου.</a:t>
            </a:r>
          </a:p>
          <a:p>
            <a:pPr marL="342900" lvl="0" indent="-342900" algn="just">
              <a:lnSpc>
                <a:spcPct val="115000"/>
              </a:lnSpc>
              <a:spcAft>
                <a:spcPts val="1000"/>
              </a:spcAft>
              <a:buFont typeface="Symbol" panose="05050102010706020507" pitchFamily="18" charset="2"/>
              <a:buChar char=""/>
              <a:tabLst>
                <a:tab pos="228600" algn="l"/>
                <a:tab pos="457200" algn="l"/>
              </a:tabLs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Ο χρόνος διεξαγωγής της συνόδου.</a:t>
            </a:r>
          </a:p>
          <a:p>
            <a:pPr marL="342900" lvl="0" indent="-342900" algn="just">
              <a:lnSpc>
                <a:spcPct val="115000"/>
              </a:lnSpc>
              <a:spcAft>
                <a:spcPts val="1000"/>
              </a:spcAft>
              <a:buFont typeface="Symbol" panose="05050102010706020507" pitchFamily="18" charset="2"/>
              <a:buChar char=""/>
              <a:tabLst>
                <a:tab pos="228600" algn="l"/>
                <a:tab pos="457200" algn="l"/>
              </a:tabLs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Τα μέσα που συνθέτουν την παρουσίαση.</a:t>
            </a:r>
          </a:p>
          <a:p>
            <a:pPr marL="342900" lvl="0" indent="-342900" algn="just">
              <a:lnSpc>
                <a:spcPct val="115000"/>
              </a:lnSpc>
              <a:spcAft>
                <a:spcPts val="1000"/>
              </a:spcAft>
              <a:buFont typeface="Symbol" panose="05050102010706020507" pitchFamily="18" charset="2"/>
              <a:buChar char=""/>
              <a:tabLst>
                <a:tab pos="228600" algn="l"/>
                <a:tab pos="457200" algn="l"/>
              </a:tabLs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Πληροφορίες απαραίτητες για τη λήψη των μέσων (διευθύνσεις,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ports</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πρωτόκολλα μεταφοράς, τύπος μέσων, κωδικοποίηση κλπ.).</a:t>
            </a:r>
          </a:p>
          <a:p>
            <a:pPr marL="342900" lvl="0" indent="-342900" algn="just">
              <a:lnSpc>
                <a:spcPct val="115000"/>
              </a:lnSpc>
              <a:spcAft>
                <a:spcPts val="1000"/>
              </a:spcAft>
              <a:buFont typeface="Symbol" panose="05050102010706020507" pitchFamily="18" charset="2"/>
              <a:buChar char=""/>
              <a:tabLst>
                <a:tab pos="228600" algn="l"/>
                <a:tab pos="457200" algn="l"/>
              </a:tabLs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Πρόσθετες χρήσιμες πληροφορίες (π.χ. απαραίτητο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bandwidth</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στοιχεία των υπευθύνων της συνόδου).</a:t>
            </a:r>
          </a:p>
          <a:p>
            <a:endParaRPr lang="el-GR" dirty="0"/>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3</a:t>
            </a:fld>
            <a:endParaRPr lang="en-US"/>
          </a:p>
        </p:txBody>
      </p:sp>
    </p:spTree>
    <p:extLst>
      <p:ext uri="{BB962C8B-B14F-4D97-AF65-F5344CB8AC3E}">
        <p14:creationId xmlns:p14="http://schemas.microsoft.com/office/powerpoint/2010/main" val="271455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Μια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περιγραφή μπορεί να μην αναφέρεται σε μια σύνοδο, αλλά μόνο σε ένα μέσο, για το οποίο έχει αιτηθεί ένας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client</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a:t>
            </a: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Οι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περιγραφές αποτελούνται από γραμμές κειμένου της μορφής:</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type</a:t>
            </a:r>
            <a:r>
              <a:rPr lang="el-GR"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=&lt;</a:t>
            </a:r>
            <a:r>
              <a:rPr lang="en-US"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value</a:t>
            </a:r>
            <a:r>
              <a:rPr lang="el-GR"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&gt;</a:t>
            </a:r>
            <a:r>
              <a:rPr lang="en-US"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όπου το πεδίο </a:t>
            </a:r>
            <a:r>
              <a:rPr lang="en-US"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type</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είναι ένας χαρακτήρας που συμβολίζει μια συγκεκριμένη παράμετρο και το πεδίο </a:t>
            </a:r>
            <a:r>
              <a:rPr lang="el-GR"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&lt;</a:t>
            </a:r>
            <a:r>
              <a:rPr lang="en-US"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value</a:t>
            </a:r>
            <a:r>
              <a:rPr lang="el-GR" sz="1800" i="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&gt;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είναι μια γραμμή κειμένου, που αποτελεί την τιμή αυτής της παραμέτρου. </a:t>
            </a:r>
            <a:endParaRPr lang="el-GR" dirty="0"/>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5</a:t>
            </a:fld>
            <a:endParaRPr lang="en-US"/>
          </a:p>
        </p:txBody>
      </p:sp>
    </p:spTree>
    <p:extLst>
      <p:ext uri="{BB962C8B-B14F-4D97-AF65-F5344CB8AC3E}">
        <p14:creationId xmlns:p14="http://schemas.microsoft.com/office/powerpoint/2010/main" val="3537139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Ένα παράδειγμα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περιγραφής:</a:t>
            </a: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v</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mhandley</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2890844526 2890842807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IN IP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4 126.16.64.4</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SDP Seminar</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 Seminar on the session description protocol</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u=http://www.cs.ucl.ac.uk/staff/M.Handley/sdp.03.ps</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e=mjh@isi.edu (Mark </a:t>
            </a:r>
            <a:r>
              <a:rPr lang="de-DE"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Handley</a:t>
            </a: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c=IN IP4 224.2.17.12/127</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t=2873397496 2873404696</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recvonly</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m=audio 49170 RTP/AVP 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m=video 51372 RTP/AVP 31</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m=application 32416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udp</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wb</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orient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portrait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Μια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περιγραφή δεν μεταφέρεται αυτόνομη, αλλά περιλαμβάνεται σε μηνύματα άλλων πρωτοκόλλων (π.χ.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RTSP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SIP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HTTP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κατά τη διαδικασία εγκαθίδρυσης συνόδου ή περιγραφής κάποιου μέσου.</a:t>
            </a:r>
          </a:p>
          <a:p>
            <a:endParaRPr lang="el-GR" dirty="0"/>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6</a:t>
            </a:fld>
            <a:endParaRPr lang="en-US"/>
          </a:p>
        </p:txBody>
      </p:sp>
    </p:spTree>
    <p:extLst>
      <p:ext uri="{BB962C8B-B14F-4D97-AF65-F5344CB8AC3E}">
        <p14:creationId xmlns:p14="http://schemas.microsoft.com/office/powerpoint/2010/main" val="3721327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EAE50-17CC-CCA3-AD63-5C15676DF7D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E4FE022-2586-A01B-EDDE-4FDE8AC93EC2}"/>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7D10115-4B3E-AB4F-9013-5346706090CF}"/>
              </a:ext>
            </a:extLst>
          </p:cNvPr>
          <p:cNvSpPr>
            <a:spLocks noGrp="1"/>
          </p:cNvSpPr>
          <p:nvPr>
            <p:ph type="body" idx="1"/>
          </p:nvPr>
        </p:nvSpPr>
        <p:spPr/>
        <p:txBody>
          <a:bodyPr/>
          <a:lstStyle/>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Ένα παράδειγμα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περιγραφής:</a:t>
            </a: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v</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mhandley</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2890844526 2890842807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IN IP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4 126.16.64.4</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SDP Seminar</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 Seminar on the session description protocol</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u=http://www.cs.ucl.ac.uk/staff/M.Handley/sdp.03.ps</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e=mjh@isi.edu (Mark </a:t>
            </a:r>
            <a:r>
              <a:rPr lang="de-DE"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Handley</a:t>
            </a: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c=IN IP4 224.2.17.12/127</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t=2873397496 2873404696</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recvonly</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m=audio 49170 RTP/AVP 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m=video 51372 RTP/AVP 31</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m=application 32416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udp</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wb</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457200" algn="just">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orient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portrait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Μια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SDP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περιγραφή δεν μεταφέρεται αυτόνομη, αλλά περιλαμβάνεται σε μηνύματα άλλων πρωτοκόλλων (π.χ.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RTSP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SIP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HTTP</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κατά τη διαδικασία εγκαθίδρυσης συνόδου ή περιγραφής κάποιου μέσου.</a:t>
            </a:r>
          </a:p>
          <a:p>
            <a:endParaRPr lang="el-GR" dirty="0"/>
          </a:p>
        </p:txBody>
      </p:sp>
      <p:sp>
        <p:nvSpPr>
          <p:cNvPr id="4" name="Θέση υποσέλιδου 3">
            <a:extLst>
              <a:ext uri="{FF2B5EF4-FFF2-40B4-BE49-F238E27FC236}">
                <a16:creationId xmlns:a16="http://schemas.microsoft.com/office/drawing/2014/main" id="{A669C553-0E71-204D-F4A1-EC15D328B5A9}"/>
              </a:ext>
            </a:extLst>
          </p:cNvPr>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a:extLst>
              <a:ext uri="{FF2B5EF4-FFF2-40B4-BE49-F238E27FC236}">
                <a16:creationId xmlns:a16="http://schemas.microsoft.com/office/drawing/2014/main" id="{29D7CEB9-219C-2902-0A4F-3ECE5EB4A481}"/>
              </a:ext>
            </a:extLst>
          </p:cNvPr>
          <p:cNvSpPr>
            <a:spLocks noGrp="1"/>
          </p:cNvSpPr>
          <p:nvPr>
            <p:ph type="sldNum" sz="quarter" idx="5"/>
          </p:nvPr>
        </p:nvSpPr>
        <p:spPr/>
        <p:txBody>
          <a:bodyPr/>
          <a:lstStyle/>
          <a:p>
            <a:pPr>
              <a:defRPr/>
            </a:pPr>
            <a:fld id="{8DEB89C5-30B1-4C9D-962D-134DB3B7179B}" type="slidenum">
              <a:rPr lang="en-US" smtClean="0"/>
              <a:pPr>
                <a:defRPr/>
              </a:pPr>
              <a:t>7</a:t>
            </a:fld>
            <a:endParaRPr lang="en-US"/>
          </a:p>
        </p:txBody>
      </p:sp>
    </p:spTree>
    <p:extLst>
      <p:ext uri="{BB962C8B-B14F-4D97-AF65-F5344CB8AC3E}">
        <p14:creationId xmlns:p14="http://schemas.microsoft.com/office/powerpoint/2010/main" val="3046398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lvl="0" indent="0">
              <a:lnSpc>
                <a:spcPct val="115000"/>
              </a:lnSpc>
              <a:spcAft>
                <a:spcPts val="1000"/>
              </a:spcAft>
              <a:buClr>
                <a:srgbClr val="000000"/>
              </a:buClr>
              <a:buNone/>
              <a:tabLst>
                <a:tab pos="228600" algn="l"/>
              </a:tabLst>
            </a:pPr>
            <a:r>
              <a:rPr lang="el-GR" sz="1800" b="1" dirty="0" err="1"/>
              <a:t>Protocol</a:t>
            </a:r>
            <a:r>
              <a:rPr lang="el-GR" sz="1800" b="1" dirty="0"/>
              <a:t> </a:t>
            </a:r>
            <a:r>
              <a:rPr lang="el-GR" sz="1800" b="1" dirty="0" err="1"/>
              <a:t>Version</a:t>
            </a:r>
            <a:r>
              <a:rPr lang="el-GR" sz="1800" b="1" dirty="0"/>
              <a:t> (v)</a:t>
            </a:r>
          </a:p>
          <a:p>
            <a:pPr marL="0" indent="0">
              <a:lnSpc>
                <a:spcPct val="115000"/>
              </a:lnSpc>
              <a:spcAft>
                <a:spcPts val="1000"/>
              </a:spcAft>
              <a:buNone/>
            </a:pPr>
            <a:r>
              <a:rPr lang="el-GR" sz="1800" dirty="0"/>
              <a:t>Το πεδίο v περιέχει την έκδοση του SDP που χρησιμοποιείται. Επειδή η πρόσφατη έκδοση του SDP είναι η 0, ένα έγκυρο μήνυμα SDP θα αρχίζει πάντα με την γραμμή v=0.</a:t>
            </a:r>
          </a:p>
          <a:p>
            <a:pPr marL="0" lvl="0" indent="0">
              <a:lnSpc>
                <a:spcPct val="115000"/>
              </a:lnSpc>
              <a:spcAft>
                <a:spcPts val="1000"/>
              </a:spcAft>
              <a:buClr>
                <a:srgbClr val="000000"/>
              </a:buClr>
              <a:buNone/>
              <a:tabLst>
                <a:tab pos="228600" algn="l"/>
              </a:tabLst>
            </a:pPr>
            <a:r>
              <a:rPr lang="el-GR" sz="1800" b="1" dirty="0" err="1"/>
              <a:t>Origin</a:t>
            </a:r>
            <a:r>
              <a:rPr lang="el-GR" sz="1800" b="1" dirty="0"/>
              <a:t> (o)</a:t>
            </a:r>
          </a:p>
          <a:p>
            <a:pPr marL="0" indent="0">
              <a:lnSpc>
                <a:spcPct val="115000"/>
              </a:lnSpc>
              <a:spcAft>
                <a:spcPts val="1000"/>
              </a:spcAft>
              <a:buNone/>
            </a:pPr>
            <a:r>
              <a:rPr lang="el-GR" sz="1800" dirty="0"/>
              <a:t>Το πεδίο o περιέχει πληροφορία σχετικά με τον δημιουργό της συνεδρίας και χαρακτηριστικά της συνεδρίας. Με τη βοήθεια του συγκεκριμένου πεδίου μία συνεδρία χαρακτηρίζεται μοναδικά. Η αναλυτική σύνταξη του πεδίου ο είναι</a:t>
            </a:r>
            <a:r>
              <a:rPr lang="en-US" sz="1800" dirty="0"/>
              <a:t>:</a:t>
            </a:r>
            <a:br>
              <a:rPr lang="en-US"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br>
            <a:r>
              <a:rPr lang="el-GR"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4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=username  session-id   version   network-type address-type address</a:t>
            </a:r>
            <a:endParaRPr lang="el-GR"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lnSpc>
                <a:spcPct val="115000"/>
              </a:lnSpc>
              <a:spcAft>
                <a:spcPts val="1000"/>
              </a:spcAft>
              <a:buNone/>
            </a:pPr>
            <a:r>
              <a:rPr lang="el-GR"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πχ </a:t>
            </a:r>
            <a:r>
              <a:rPr lang="en-US"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it-IT" sz="14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o=Marconi 2890844526 2890844526 IN  IP4  tower.radio.org</a:t>
            </a:r>
            <a:endParaRPr lang="el-GR" sz="14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gn="just">
              <a:lnSpc>
                <a:spcPct val="115000"/>
              </a:lnSpc>
              <a:spcAft>
                <a:spcPts val="1000"/>
              </a:spcAft>
            </a:pP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9</a:t>
            </a:fld>
            <a:endParaRPr lang="en-US"/>
          </a:p>
        </p:txBody>
      </p:sp>
    </p:spTree>
    <p:extLst>
      <p:ext uri="{BB962C8B-B14F-4D97-AF65-F5344CB8AC3E}">
        <p14:creationId xmlns:p14="http://schemas.microsoft.com/office/powerpoint/2010/main" val="3133024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lvl="0" indent="0">
              <a:lnSpc>
                <a:spcPct val="115000"/>
              </a:lnSpc>
              <a:spcAft>
                <a:spcPts val="1000"/>
              </a:spcAft>
              <a:buClr>
                <a:srgbClr val="000000"/>
              </a:buClr>
              <a:buNone/>
              <a:tabLst>
                <a:tab pos="228600" algn="l"/>
              </a:tabLst>
            </a:pPr>
            <a:r>
              <a:rPr lang="el-GR" sz="1800" b="1" dirty="0" err="1"/>
              <a:t>Subject</a:t>
            </a:r>
            <a:r>
              <a:rPr lang="el-GR" sz="1800" b="1" dirty="0"/>
              <a:t> (s)</a:t>
            </a:r>
          </a:p>
          <a:p>
            <a:pPr marL="0" indent="0">
              <a:lnSpc>
                <a:spcPct val="115000"/>
              </a:lnSpc>
              <a:spcAft>
                <a:spcPts val="1000"/>
              </a:spcAft>
              <a:buNone/>
            </a:pPr>
            <a:r>
              <a:rPr lang="el-GR" sz="1800" dirty="0"/>
              <a:t>Το πεδίο s περιέχει ένα όνομα για τη συνεδρία. Μπορεί να περιέχει έναν οποιοδήποτε μη μηδενικό σύνολο χαρακτήρων.</a:t>
            </a:r>
          </a:p>
          <a:p>
            <a:pPr marL="0" lvl="0" indent="0">
              <a:lnSpc>
                <a:spcPct val="115000"/>
              </a:lnSpc>
              <a:spcAft>
                <a:spcPts val="1000"/>
              </a:spcAft>
              <a:buClr>
                <a:srgbClr val="000000"/>
              </a:buClr>
              <a:buNone/>
              <a:tabLst>
                <a:tab pos="228600" algn="l"/>
              </a:tabLst>
            </a:pPr>
            <a:r>
              <a:rPr lang="el-GR" sz="1800" b="1" dirty="0"/>
              <a:t>Connection (c)</a:t>
            </a:r>
          </a:p>
          <a:p>
            <a:pPr marL="0" indent="0">
              <a:lnSpc>
                <a:spcPct val="115000"/>
              </a:lnSpc>
              <a:spcAft>
                <a:spcPts val="1000"/>
              </a:spcAft>
              <a:buNone/>
            </a:pPr>
            <a:r>
              <a:rPr lang="el-GR" sz="1800" dirty="0"/>
              <a:t>Το πεδίο c περιέχει πληροφορία για την σύνδεση των ροών (</a:t>
            </a:r>
            <a:r>
              <a:rPr lang="el-GR" sz="1800" dirty="0" err="1"/>
              <a:t>media</a:t>
            </a:r>
            <a:r>
              <a:rPr lang="el-GR" sz="1800" dirty="0"/>
              <a:t>). Η αναλυτική σύνταξη του πεδίου είναι: </a:t>
            </a:r>
          </a:p>
          <a:p>
            <a:pPr marL="0" indent="0">
              <a:lnSpc>
                <a:spcPct val="115000"/>
              </a:lnSpc>
              <a:spcAft>
                <a:spcPts val="1000"/>
              </a:spcAft>
              <a:buNone/>
            </a:pPr>
            <a:r>
              <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c</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network</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type address</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type connection</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address</a:t>
            </a:r>
            <a:endPar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spcBef>
                <a:spcPts val="600"/>
              </a:spcBef>
              <a:spcAft>
                <a:spcPts val="600"/>
              </a:spcAft>
              <a:buNone/>
            </a:pPr>
            <a:r>
              <a:rPr lang="el-GR" sz="1800" i="1" dirty="0" err="1"/>
              <a:t>Νetwork-type</a:t>
            </a:r>
            <a:r>
              <a:rPr lang="el-GR" sz="1800" i="1" dirty="0"/>
              <a:t>: IN (δηλώνει ότι το δίκτυο είναι το Internet)</a:t>
            </a:r>
          </a:p>
          <a:p>
            <a:pPr marL="0" indent="0">
              <a:spcBef>
                <a:spcPts val="600"/>
              </a:spcBef>
              <a:spcAft>
                <a:spcPts val="600"/>
              </a:spcAft>
              <a:buNone/>
            </a:pPr>
            <a:r>
              <a:rPr lang="el-GR" sz="1800" i="1" dirty="0" err="1"/>
              <a:t>Address-type</a:t>
            </a:r>
            <a:r>
              <a:rPr lang="el-GR" sz="1800" i="1" dirty="0"/>
              <a:t>: ΙP4 (δηλώνει ότι θα χρησιμοποιείται </a:t>
            </a:r>
            <a:r>
              <a:rPr lang="el-GR" sz="1800" i="1" dirty="0" err="1"/>
              <a:t>διευθυνσιοδότηση</a:t>
            </a:r>
            <a:r>
              <a:rPr lang="el-GR" sz="1800" i="1" dirty="0"/>
              <a:t> Ipv4)</a:t>
            </a:r>
          </a:p>
          <a:p>
            <a:pPr marL="0" indent="0">
              <a:spcBef>
                <a:spcPts val="600"/>
              </a:spcBef>
              <a:spcAft>
                <a:spcPts val="600"/>
              </a:spcAft>
              <a:buNone/>
            </a:pPr>
            <a:r>
              <a:rPr lang="el-GR" sz="1800" i="1" dirty="0"/>
              <a:t>Connection-</a:t>
            </a:r>
            <a:r>
              <a:rPr lang="el-GR" sz="1800" i="1" dirty="0" err="1"/>
              <a:t>address</a:t>
            </a:r>
            <a:r>
              <a:rPr lang="el-GR" sz="1800" i="1" dirty="0"/>
              <a:t>: είναι η IP διεύθυνση που θα στέλνονται τα πακέτα των ροών της συνεδρίας. </a:t>
            </a:r>
          </a:p>
          <a:p>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συνεδρία.</a:t>
            </a:r>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10</a:t>
            </a:fld>
            <a:endParaRPr lang="en-US"/>
          </a:p>
        </p:txBody>
      </p:sp>
    </p:spTree>
    <p:extLst>
      <p:ext uri="{BB962C8B-B14F-4D97-AF65-F5344CB8AC3E}">
        <p14:creationId xmlns:p14="http://schemas.microsoft.com/office/powerpoint/2010/main" val="780191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342900" lvl="0" indent="-342900">
              <a:lnSpc>
                <a:spcPct val="115000"/>
              </a:lnSpc>
              <a:spcAft>
                <a:spcPts val="1000"/>
              </a:spcAft>
              <a:buClr>
                <a:srgbClr val="000000"/>
              </a:buClr>
              <a:buFont typeface="Symbol" panose="05050102010706020507" pitchFamily="18" charset="2"/>
              <a:buChar char=""/>
              <a:tabLst>
                <a:tab pos="228600" algn="l"/>
              </a:tabLst>
            </a:pPr>
            <a:r>
              <a:rPr lang="el-GR" sz="1800" b="1"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Time</a:t>
            </a:r>
            <a:r>
              <a:rPr lang="el-GR" sz="1800" b="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Το πεδίο t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περιέxει</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την χρονική στιγμή έναρξης και λήξης της συνεδρίας. Η αναλυτική σύνταξη του πεδίου είναι</a:t>
            </a: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start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time stop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time</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Εάν χρησιμοποιούμε σαν χρονική στιγμή έναρξης και λήξης το 0 δηλώνουμε ότι η συνεδρία είναι μόνιμη.</a:t>
            </a:r>
          </a:p>
          <a:p>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συνεδρία.</a:t>
            </a:r>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11</a:t>
            </a:fld>
            <a:endParaRPr lang="en-US"/>
          </a:p>
        </p:txBody>
      </p:sp>
    </p:spTree>
    <p:extLst>
      <p:ext uri="{BB962C8B-B14F-4D97-AF65-F5344CB8AC3E}">
        <p14:creationId xmlns:p14="http://schemas.microsoft.com/office/powerpoint/2010/main" val="2393511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342900" lvl="0" indent="-342900">
              <a:lnSpc>
                <a:spcPct val="115000"/>
              </a:lnSpc>
              <a:spcAft>
                <a:spcPts val="1000"/>
              </a:spcAft>
              <a:buClr>
                <a:srgbClr val="000000"/>
              </a:buClr>
              <a:buFont typeface="Symbol" panose="05050102010706020507" pitchFamily="18" charset="2"/>
              <a:buChar char=""/>
              <a:tabLst>
                <a:tab pos="228600" algn="l"/>
              </a:tabLst>
            </a:pPr>
            <a:r>
              <a:rPr lang="el-GR" sz="1800" b="1"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Media</a:t>
            </a:r>
            <a:r>
              <a:rPr lang="el-GR" sz="1800" b="1"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(m)</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Το πεδίο m παρέχει πληροφορίες για το είδος της ροής πληροφορίας που μεταδίδεται στα πλαίσια της συνεδρίας. Οι παράμετροι που περιέχει το πεδίο αυτό είναι:</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media port transport format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list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lnSpc>
                <a:spcPct val="115000"/>
              </a:lnSpc>
              <a:spcAft>
                <a:spcPts val="1000"/>
              </a:spcAft>
            </a:pP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H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παράμετρος</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media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μπορεί να είναι</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 audio, video, application, data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ή</a:t>
            </a:r>
            <a:r>
              <a:rPr lang="en-US"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control.  </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Η παράμετρος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port</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περιέχει τον αριθμό της θύρας. Η παράμετρος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transport</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περιέχει το πρωτόκολλο μεταφοράς που θα χρησιμοποιηθεί και το οποίο μπορεί να είναι είτε RTP/AVP είτε UDP. Η λίστα τύπων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format-list</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περιέχει περισσότερη πληροφορία για τη ροή πληροφορίας στην οποία αναφέρεται. Συνήθως περιέχει διάφορα είδη ωφέλιμου φορτίου της ροής. Μπορούν να χρησιμοποιηθούν περισσότερα από ένα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εόδη</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κωδικοποίησης για την συνεδρία. Στο επόμενο παράδειγμα </a:t>
            </a:r>
            <a:r>
              <a:rPr lang="el-GR" sz="1800" dirty="0" err="1">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παραθέτονται</a:t>
            </a: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τρεις διαφορετικές κωδικοποιήσεις :</a:t>
            </a:r>
          </a:p>
          <a:p>
            <a:pPr>
              <a:lnSpc>
                <a:spcPct val="115000"/>
              </a:lnSpc>
              <a:spcAft>
                <a:spcPts val="1000"/>
              </a:spcAft>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audio</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45678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RTP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AVP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0  6  8 </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lvl="0" indent="0">
              <a:lnSpc>
                <a:spcPct val="115000"/>
              </a:lnSpc>
              <a:spcAft>
                <a:spcPts val="1000"/>
              </a:spcAft>
              <a:buClr>
                <a:srgbClr val="000000"/>
              </a:buClr>
              <a:buFont typeface="Symbol" panose="05050102010706020507" pitchFamily="18" charset="2"/>
              <a:buNone/>
              <a:tabLst>
                <a:tab pos="228600" algn="l"/>
              </a:tabLst>
            </a:pP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p:txBody>
      </p:sp>
      <p:sp>
        <p:nvSpPr>
          <p:cNvPr id="4" name="Θέση υποσέλιδου 3"/>
          <p:cNvSpPr>
            <a:spLocks noGrp="1"/>
          </p:cNvSpPr>
          <p:nvPr>
            <p:ph type="ftr" sz="quarter" idx="4"/>
          </p:nvPr>
        </p:nvSpPr>
        <p:spPr/>
        <p:txBody>
          <a:bodyPr/>
          <a:lstStyle/>
          <a:p>
            <a:pPr>
              <a:defRPr/>
            </a:pPr>
            <a:r>
              <a:rPr lang="el-GR"/>
              <a:t>Δίκτυα Επικοινωνιών ΙΙ - Δικτύωση Πολυμέσων</a:t>
            </a:r>
            <a:endParaRPr lang="en-US"/>
          </a:p>
        </p:txBody>
      </p:sp>
      <p:sp>
        <p:nvSpPr>
          <p:cNvPr id="5" name="Θέση αριθμού διαφάνειας 4"/>
          <p:cNvSpPr>
            <a:spLocks noGrp="1"/>
          </p:cNvSpPr>
          <p:nvPr>
            <p:ph type="sldNum" sz="quarter" idx="5"/>
          </p:nvPr>
        </p:nvSpPr>
        <p:spPr/>
        <p:txBody>
          <a:bodyPr/>
          <a:lstStyle/>
          <a:p>
            <a:pPr>
              <a:defRPr/>
            </a:pPr>
            <a:fld id="{8DEB89C5-30B1-4C9D-962D-134DB3B7179B}" type="slidenum">
              <a:rPr lang="en-US" smtClean="0"/>
              <a:pPr>
                <a:defRPr/>
              </a:pPr>
              <a:t>12</a:t>
            </a:fld>
            <a:endParaRPr lang="en-US"/>
          </a:p>
        </p:txBody>
      </p:sp>
    </p:spTree>
    <p:extLst>
      <p:ext uri="{BB962C8B-B14F-4D97-AF65-F5344CB8AC3E}">
        <p14:creationId xmlns:p14="http://schemas.microsoft.com/office/powerpoint/2010/main" val="432887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defRPr b="1"/>
            </a:lvl1p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Κάντε κλικ για να επεξεργαστείτε τον υπότιτλο του υποδείγματος</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0" y="1"/>
            <a:ext cx="9144000" cy="1197032"/>
          </a:xfrm>
        </p:spPr>
        <p:txBody>
          <a:bodyPr/>
          <a:lstStyle>
            <a:lvl1pPr>
              <a:defRPr b="1"/>
            </a:lvl1pPr>
          </a:lstStyle>
          <a:p>
            <a:r>
              <a:rPr lang="el-GR" err="1"/>
              <a:t>Kλικ</a:t>
            </a:r>
            <a:r>
              <a:rPr lang="el-GR"/>
              <a:t>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362700" y="228600"/>
            <a:ext cx="1943100" cy="6019800"/>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533400" y="228600"/>
            <a:ext cx="5676900" cy="6019800"/>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349135" y="228600"/>
            <a:ext cx="8345977" cy="871538"/>
          </a:xfrm>
        </p:spPr>
        <p:txBody>
          <a:bodyPr/>
          <a:lstStyle>
            <a:lvl1pPr>
              <a:defRPr b="1"/>
            </a:lvl1pPr>
          </a:lstStyle>
          <a:p>
            <a:r>
              <a:rPr lang="el-GR" err="1"/>
              <a:t>Kλικ</a:t>
            </a:r>
            <a:r>
              <a:rPr lang="el-GR"/>
              <a:t> για επεξεργασία του τίτλου</a:t>
            </a:r>
          </a:p>
        </p:txBody>
      </p:sp>
      <p:sp>
        <p:nvSpPr>
          <p:cNvPr id="3" name="2 - Θέση κειμένου"/>
          <p:cNvSpPr>
            <a:spLocks noGrp="1"/>
          </p:cNvSpPr>
          <p:nvPr>
            <p:ph type="body" sz="half" idx="1"/>
          </p:nvPr>
        </p:nvSpPr>
        <p:spPr>
          <a:xfrm>
            <a:off x="349135" y="1339850"/>
            <a:ext cx="3994265" cy="4908550"/>
          </a:xfrm>
        </p:spPr>
        <p:txBody>
          <a:bodyPr/>
          <a:lstStyle>
            <a:lvl1pPr>
              <a:defRPr/>
            </a:lvl1pPr>
            <a:lvl2pPr>
              <a:defRPr/>
            </a:lvl2pPr>
            <a:lvl3pPr>
              <a:defRPr/>
            </a:lvl3pPr>
            <a:lvl4pPr>
              <a:defRPr/>
            </a:lvl4pPr>
            <a:lvl5pPr>
              <a:defRPr/>
            </a:lvl5pPr>
          </a:lstStyle>
          <a:p>
            <a:pPr lvl="0"/>
            <a:r>
              <a:rPr lang="el-GR" err="1"/>
              <a:t>Kλικ</a:t>
            </a:r>
            <a:r>
              <a:rPr lang="el-GR"/>
              <a:t>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495800" y="1339850"/>
            <a:ext cx="4199312" cy="4908550"/>
          </a:xfrm>
        </p:spPr>
        <p:txBody>
          <a:bodyPr/>
          <a:lstStyle/>
          <a:p>
            <a:pPr lvl="0"/>
            <a:r>
              <a:rPr lang="el-GR" err="1"/>
              <a:t>Kλικ</a:t>
            </a:r>
            <a:r>
              <a:rPr lang="el-GR"/>
              <a:t>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88720"/>
          </a:xfrm>
        </p:spPr>
        <p:txBody>
          <a:bodyPr/>
          <a:lstStyle>
            <a:lvl1pPr>
              <a:defRPr b="1">
                <a:latin typeface="Gill Sans Nova" panose="020B0602020104020203" pitchFamily="34" charset="0"/>
              </a:defRPr>
            </a:lvl1pPr>
          </a:lstStyle>
          <a:p>
            <a:r>
              <a:rPr lang="el-GR" err="1"/>
              <a:t>Kλικ</a:t>
            </a:r>
            <a:r>
              <a:rPr lang="el-GR"/>
              <a:t> για επεξεργασία του τίτλου</a:t>
            </a:r>
          </a:p>
        </p:txBody>
      </p:sp>
      <p:sp>
        <p:nvSpPr>
          <p:cNvPr id="3" name="2 - Θέση περιεχομένου"/>
          <p:cNvSpPr>
            <a:spLocks noGrp="1"/>
          </p:cNvSpPr>
          <p:nvPr>
            <p:ph idx="1"/>
          </p:nvPr>
        </p:nvSpPr>
        <p:spPr/>
        <p:txBody>
          <a:bodyPr/>
          <a:lstStyle>
            <a:lvl1pPr>
              <a:defRPr>
                <a:latin typeface="Gill Sans Nova" panose="020B0602020104020203" pitchFamily="34" charset="0"/>
              </a:defRPr>
            </a:lvl1pPr>
            <a:lvl2pPr>
              <a:defRPr>
                <a:latin typeface="Gill Sans Nova" panose="020B0602020104020203" pitchFamily="34" charset="0"/>
              </a:defRPr>
            </a:lvl2pPr>
            <a:lvl3pPr marL="1143000" indent="-228600">
              <a:buClr>
                <a:srgbClr val="000099"/>
              </a:buClr>
              <a:buFont typeface="Wingdings" panose="05000000000000000000" pitchFamily="2" charset="2"/>
              <a:buChar char="§"/>
              <a:defRPr>
                <a:latin typeface="Gill Sans Nova" panose="020B0602020104020203" pitchFamily="34" charset="0"/>
              </a:defRPr>
            </a:lvl3pPr>
            <a:lvl4pPr>
              <a:buClr>
                <a:srgbClr val="000099"/>
              </a:buClr>
              <a:defRPr>
                <a:latin typeface="Gill Sans Nova" panose="020B0602020104020203" pitchFamily="34" charset="0"/>
              </a:defRPr>
            </a:lvl4pPr>
            <a:lvl5pPr>
              <a:buClr>
                <a:srgbClr val="000099"/>
              </a:buClr>
              <a:defRPr>
                <a:latin typeface="Gill Sans Nova" panose="020B0602020104020203" pitchFamily="34" charset="0"/>
              </a:defRPr>
            </a:lvl5pPr>
          </a:lstStyle>
          <a:p>
            <a:pPr lvl="0"/>
            <a:r>
              <a:rPr lang="el-GR" err="1"/>
              <a:t>Kλικ</a:t>
            </a:r>
            <a:r>
              <a:rPr lang="el-GR"/>
              <a:t>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3999" cy="1138844"/>
          </a:xfrm>
        </p:spPr>
        <p:txBody>
          <a:bodyPr/>
          <a:lstStyle>
            <a:lvl1pPr>
              <a:defRPr b="1" u="none"/>
            </a:lvl1pPr>
          </a:lstStyle>
          <a:p>
            <a:r>
              <a:rPr lang="el-GR" err="1"/>
              <a:t>Kλικ</a:t>
            </a:r>
            <a:r>
              <a:rPr lang="el-GR"/>
              <a:t> για επεξεργασία του τίτλου</a:t>
            </a:r>
          </a:p>
        </p:txBody>
      </p:sp>
      <p:sp>
        <p:nvSpPr>
          <p:cNvPr id="3" name="2 - Θέση περιεχομένου"/>
          <p:cNvSpPr>
            <a:spLocks noGrp="1"/>
          </p:cNvSpPr>
          <p:nvPr>
            <p:ph sz="half" idx="1"/>
          </p:nvPr>
        </p:nvSpPr>
        <p:spPr>
          <a:xfrm>
            <a:off x="290945" y="1339850"/>
            <a:ext cx="4052455" cy="4908550"/>
          </a:xfrm>
        </p:spPr>
        <p:txBody>
          <a:bodyPr/>
          <a:lstStyle>
            <a:lvl1pPr>
              <a:defRPr sz="2800">
                <a:latin typeface="Gill Sans Nova" panose="020B0602020104020203" pitchFamily="34" charset="0"/>
              </a:defRPr>
            </a:lvl1pPr>
            <a:lvl2pPr>
              <a:defRPr sz="2400">
                <a:latin typeface="Gill Sans Nova" panose="020B0602020104020203" pitchFamily="34" charset="0"/>
              </a:defRPr>
            </a:lvl2pPr>
            <a:lvl3pPr>
              <a:defRPr sz="2000">
                <a:latin typeface="Gill Sans Nova" panose="020B0602020104020203" pitchFamily="34" charset="0"/>
              </a:defRPr>
            </a:lvl3pPr>
            <a:lvl4pPr>
              <a:defRPr sz="1800">
                <a:latin typeface="Gill Sans Nova" panose="020B0602020104020203" pitchFamily="34" charset="0"/>
              </a:defRPr>
            </a:lvl4pPr>
            <a:lvl5pPr>
              <a:defRPr sz="1800">
                <a:latin typeface="Gill Sans Nova" panose="020B0602020104020203" pitchFamily="34" charset="0"/>
              </a:defRPr>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495799" y="1339850"/>
            <a:ext cx="4249189" cy="4908550"/>
          </a:xfrm>
        </p:spPr>
        <p:txBody>
          <a:bodyPr/>
          <a:lstStyle>
            <a:lvl1pPr>
              <a:defRPr sz="2800">
                <a:latin typeface="Gill Sans Nova" panose="020B0602020104020203" pitchFamily="34" charset="0"/>
              </a:defRPr>
            </a:lvl1pPr>
            <a:lvl2pPr>
              <a:defRPr sz="2400">
                <a:latin typeface="Gill Sans Nova" panose="020B0602020104020203" pitchFamily="34" charset="0"/>
              </a:defRPr>
            </a:lvl2pPr>
            <a:lvl3pPr>
              <a:defRPr sz="2000">
                <a:latin typeface="Gill Sans Nova" panose="020B0602020104020203" pitchFamily="34" charset="0"/>
              </a:defRPr>
            </a:lvl3pPr>
            <a:lvl4pPr>
              <a:defRPr sz="1800">
                <a:latin typeface="Gill Sans Nova" panose="020B0602020104020203" pitchFamily="34" charset="0"/>
              </a:defRPr>
            </a:lvl4pPr>
            <a:lvl5pPr>
              <a:defRPr sz="1800">
                <a:latin typeface="Gill Sans Nova" panose="020B0602020104020203" pitchFamily="34" charset="0"/>
              </a:defRPr>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38844"/>
          </a:xfrm>
        </p:spPr>
        <p:txBody>
          <a:bodyPr/>
          <a:lstStyle>
            <a:lvl1pPr>
              <a:defRPr b="1" u="none"/>
            </a:lvl1pPr>
          </a:lstStyle>
          <a:p>
            <a:r>
              <a:rPr lang="el-GR" err="1"/>
              <a:t>Kλικ</a:t>
            </a:r>
            <a:r>
              <a:rPr lang="el-GR"/>
              <a:t>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88720"/>
          </a:xfrm>
        </p:spPr>
        <p:txBody>
          <a:bodyPr/>
          <a:lstStyle>
            <a:lvl1pPr>
              <a:defRPr b="1" u="none"/>
            </a:lvl1pPr>
          </a:lstStyle>
          <a:p>
            <a:r>
              <a:rPr lang="el-GR" err="1"/>
              <a:t>Kλικ</a:t>
            </a:r>
            <a:r>
              <a:rPr lang="el-GR"/>
              <a:t> για επεξεργασία του τίτλου</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u="none"/>
            </a:lvl1pPr>
          </a:lstStyle>
          <a:p>
            <a:r>
              <a:rPr lang="el-GR" err="1"/>
              <a:t>Kλικ</a:t>
            </a:r>
            <a:r>
              <a:rPr lang="el-GR"/>
              <a:t>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533400" y="228600"/>
            <a:ext cx="7772400" cy="871538"/>
          </a:xfrm>
          <a:prstGeom prst="rect">
            <a:avLst/>
          </a:prstGeom>
          <a:noFill/>
          <a:ln>
            <a:noFill/>
          </a:ln>
        </p:spPr>
        <p:txBody>
          <a:bodyPr vert="horz" wrap="square" lIns="91440" tIns="45720" rIns="91440" bIns="45720" numCol="1" anchor="ctr" anchorCtr="0" compatLnSpc="1">
            <a:prstTxWarp prst="textNoShape">
              <a:avLst/>
            </a:prstTxWarp>
          </a:bodyPr>
          <a:lstStyle/>
          <a:p>
            <a:pPr lvl="0" algn="l"/>
            <a:r>
              <a:rPr lang="en-US"/>
              <a:t>Click to edit Master title style</a:t>
            </a:r>
          </a:p>
        </p:txBody>
      </p:sp>
      <p:sp>
        <p:nvSpPr>
          <p:cNvPr id="11267" name="Rectangle 3"/>
          <p:cNvSpPr>
            <a:spLocks noGrp="1" noChangeArrowheads="1"/>
          </p:cNvSpPr>
          <p:nvPr>
            <p:ph type="body" idx="1"/>
          </p:nvPr>
        </p:nvSpPr>
        <p:spPr bwMode="auto">
          <a:xfrm>
            <a:off x="533400" y="1537854"/>
            <a:ext cx="7772400" cy="471054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9D7A8C60-6ECA-4E89-901B-1ACB9FC649BC}"/>
              </a:ext>
            </a:extLst>
          </p:cNvPr>
          <p:cNvSpPr txBox="1">
            <a:spLocks/>
          </p:cNvSpPr>
          <p:nvPr userDrawn="1"/>
        </p:nvSpPr>
        <p:spPr bwMode="auto">
          <a:xfrm>
            <a:off x="-8313" y="6572011"/>
            <a:ext cx="1579419" cy="286761"/>
          </a:xfrm>
          <a:prstGeom prst="rect">
            <a:avLst/>
          </a:prstGeom>
          <a:solidFill>
            <a:schemeClr val="bg2">
              <a:lumMod val="20000"/>
              <a:lumOff val="80000"/>
            </a:schemeClr>
          </a:solidFill>
          <a:ln w="9525">
            <a:noFill/>
            <a:miter lim="800000"/>
            <a:headEnd/>
            <a:tailEnd/>
          </a:ln>
        </p:spPr>
        <p:txBody>
          <a:bodyPr/>
          <a:lstStyle/>
          <a:p>
            <a:pPr algn="l"/>
            <a:r>
              <a:rPr lang="el-GR" sz="1100" b="0">
                <a:solidFill>
                  <a:schemeClr val="bg1"/>
                </a:solidFill>
                <a:effectLst>
                  <a:outerShdw blurRad="38100" dist="38100" dir="2700000" algn="tl">
                    <a:srgbClr val="000000">
                      <a:alpha val="43137"/>
                    </a:srgbClr>
                  </a:outerShdw>
                </a:effectLst>
                <a:latin typeface="Arial" charset="0"/>
                <a:cs typeface="Arial" charset="0"/>
              </a:rPr>
              <a:t>Δικτύωση Πολυμέσων</a:t>
            </a:r>
            <a:endParaRPr lang="en-US" sz="1100" b="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6" name="Slide Number Placeholder 4">
            <a:extLst>
              <a:ext uri="{FF2B5EF4-FFF2-40B4-BE49-F238E27FC236}">
                <a16:creationId xmlns:a16="http://schemas.microsoft.com/office/drawing/2014/main" id="{606B08FB-0FC3-4939-AE8E-80AC6AB88439}"/>
              </a:ext>
            </a:extLst>
          </p:cNvPr>
          <p:cNvSpPr txBox="1">
            <a:spLocks/>
          </p:cNvSpPr>
          <p:nvPr userDrawn="1"/>
        </p:nvSpPr>
        <p:spPr bwMode="auto">
          <a:xfrm>
            <a:off x="8678487" y="6612774"/>
            <a:ext cx="465513" cy="245226"/>
          </a:xfrm>
          <a:prstGeom prst="rect">
            <a:avLst/>
          </a:prstGeom>
          <a:solidFill>
            <a:schemeClr val="bg2">
              <a:lumMod val="20000"/>
              <a:lumOff val="80000"/>
            </a:schemeClr>
          </a:solidFill>
          <a:ln w="9525">
            <a:noFill/>
            <a:miter lim="800000"/>
            <a:headEnd/>
            <a:tailEnd/>
          </a:ln>
        </p:spPr>
        <p:txBody>
          <a:bodyPr/>
          <a:lstStyle/>
          <a:p>
            <a:pPr algn="r"/>
            <a:fld id="{3B797150-EC14-4C18-B922-8D029638E608}" type="slidenum">
              <a:rPr lang="en-US" sz="1200" b="1" smtClean="0">
                <a:solidFill>
                  <a:schemeClr val="bg1"/>
                </a:solidFill>
                <a:effectLst>
                  <a:outerShdw blurRad="38100" dist="38100" dir="2700000" algn="tl">
                    <a:srgbClr val="000000">
                      <a:alpha val="43137"/>
                    </a:srgbClr>
                  </a:outerShdw>
                </a:effectLst>
                <a:latin typeface="Arial" charset="0"/>
                <a:ea typeface="MS PGothic" pitchFamily="34" charset="-128"/>
                <a:cs typeface="Arial" charset="0"/>
              </a:rPr>
              <a:pPr algn="r"/>
              <a:t>‹#›</a:t>
            </a:fld>
            <a:endParaRPr lang="en-US" sz="1200" b="1">
              <a:solidFill>
                <a:schemeClr val="bg1"/>
              </a:solidFill>
              <a:effectLst>
                <a:outerShdw blurRad="38100" dist="38100" dir="2700000" algn="tl">
                  <a:srgbClr val="000000">
                    <a:alpha val="43137"/>
                  </a:srgbClr>
                </a:outerShdw>
              </a:effectLst>
              <a:latin typeface="Arial" charset="0"/>
              <a:ea typeface="MS PGothic" pitchFamily="34" charset="-128"/>
              <a:cs typeface="Arial" charset="0"/>
            </a:endParaRPr>
          </a:p>
        </p:txBody>
      </p:sp>
      <p:pic>
        <p:nvPicPr>
          <p:cNvPr id="7" name="Picture 50" descr="underline_base">
            <a:extLst>
              <a:ext uri="{FF2B5EF4-FFF2-40B4-BE49-F238E27FC236}">
                <a16:creationId xmlns:a16="http://schemas.microsoft.com/office/drawing/2014/main" id="{28277F31-D775-4573-B9B0-19DBE5F5B244}"/>
              </a:ext>
            </a:extLst>
          </p:cNvPr>
          <p:cNvPicPr>
            <a:picLocks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75006" y="1133445"/>
            <a:ext cx="7537450"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lang="en-US" sz="4000" b="1" u="none" dirty="0">
          <a:solidFill>
            <a:srgbClr val="000099"/>
          </a:solidFill>
          <a:latin typeface="Gill Sans Nova" panose="020B0602020104020203" pitchFamily="34" charset="0"/>
          <a:ea typeface="ＭＳ Ｐゴシック" charset="0"/>
          <a:cs typeface="+mj-cs"/>
        </a:defRPr>
      </a:lvl1pPr>
      <a:lvl2pPr algn="ctr" rtl="0" eaLnBrk="0" fontAlgn="base" hangingPunct="0">
        <a:spcBef>
          <a:spcPct val="0"/>
        </a:spcBef>
        <a:spcAft>
          <a:spcPct val="0"/>
        </a:spcAft>
        <a:defRPr sz="3200" u="sng">
          <a:solidFill>
            <a:schemeClr val="accent2"/>
          </a:solidFill>
          <a:latin typeface="Comic Sans MS" pitchFamily="66" charset="0"/>
        </a:defRPr>
      </a:lvl2pPr>
      <a:lvl3pPr algn="ctr" rtl="0" eaLnBrk="0" fontAlgn="base" hangingPunct="0">
        <a:spcBef>
          <a:spcPct val="0"/>
        </a:spcBef>
        <a:spcAft>
          <a:spcPct val="0"/>
        </a:spcAft>
        <a:defRPr sz="3200" u="sng">
          <a:solidFill>
            <a:schemeClr val="accent2"/>
          </a:solidFill>
          <a:latin typeface="Comic Sans MS" pitchFamily="66" charset="0"/>
        </a:defRPr>
      </a:lvl3pPr>
      <a:lvl4pPr algn="ctr" rtl="0" eaLnBrk="0" fontAlgn="base" hangingPunct="0">
        <a:spcBef>
          <a:spcPct val="0"/>
        </a:spcBef>
        <a:spcAft>
          <a:spcPct val="0"/>
        </a:spcAft>
        <a:defRPr sz="3200" u="sng">
          <a:solidFill>
            <a:schemeClr val="accent2"/>
          </a:solidFill>
          <a:latin typeface="Comic Sans MS" pitchFamily="66" charset="0"/>
        </a:defRPr>
      </a:lvl4pPr>
      <a:lvl5pPr algn="ctr" rtl="0" eaLnBrk="0" fontAlgn="base" hangingPunct="0">
        <a:spcBef>
          <a:spcPct val="0"/>
        </a:spcBef>
        <a:spcAft>
          <a:spcPct val="0"/>
        </a:spcAft>
        <a:defRPr sz="3200" u="sng">
          <a:solidFill>
            <a:schemeClr val="accent2"/>
          </a:solidFill>
          <a:latin typeface="Comic Sans MS" pitchFamily="66" charset="0"/>
        </a:defRPr>
      </a:lvl5pPr>
      <a:lvl6pPr marL="457200" algn="ctr" rtl="0" eaLnBrk="0" fontAlgn="base" hangingPunct="0">
        <a:spcBef>
          <a:spcPct val="0"/>
        </a:spcBef>
        <a:spcAft>
          <a:spcPct val="0"/>
        </a:spcAft>
        <a:defRPr sz="3200" u="sng">
          <a:solidFill>
            <a:schemeClr val="accent2"/>
          </a:solidFill>
          <a:latin typeface="Comic Sans MS" pitchFamily="66" charset="0"/>
        </a:defRPr>
      </a:lvl6pPr>
      <a:lvl7pPr marL="914400" algn="ctr" rtl="0" eaLnBrk="0" fontAlgn="base" hangingPunct="0">
        <a:spcBef>
          <a:spcPct val="0"/>
        </a:spcBef>
        <a:spcAft>
          <a:spcPct val="0"/>
        </a:spcAft>
        <a:defRPr sz="3200" u="sng">
          <a:solidFill>
            <a:schemeClr val="accent2"/>
          </a:solidFill>
          <a:latin typeface="Comic Sans MS" pitchFamily="66" charset="0"/>
        </a:defRPr>
      </a:lvl7pPr>
      <a:lvl8pPr marL="1371600" algn="ctr" rtl="0" eaLnBrk="0" fontAlgn="base" hangingPunct="0">
        <a:spcBef>
          <a:spcPct val="0"/>
        </a:spcBef>
        <a:spcAft>
          <a:spcPct val="0"/>
        </a:spcAft>
        <a:defRPr sz="3200" u="sng">
          <a:solidFill>
            <a:schemeClr val="accent2"/>
          </a:solidFill>
          <a:latin typeface="Comic Sans MS" pitchFamily="66" charset="0"/>
        </a:defRPr>
      </a:lvl8pPr>
      <a:lvl9pPr marL="1828800" algn="ctr" rtl="0" eaLnBrk="0" fontAlgn="base" hangingPunct="0">
        <a:spcBef>
          <a:spcPct val="0"/>
        </a:spcBef>
        <a:spcAft>
          <a:spcPct val="0"/>
        </a:spcAft>
        <a:defRPr sz="3200" u="sng">
          <a:solidFill>
            <a:schemeClr val="accent2"/>
          </a:solidFill>
          <a:latin typeface="Comic Sans MS" pitchFamily="66" charset="0"/>
        </a:defRPr>
      </a:lvl9pPr>
    </p:titleStyle>
    <p:bodyStyle>
      <a:lvl1pPr marL="342900" indent="-342900" algn="l" rtl="0" eaLnBrk="0" fontAlgn="base" hangingPunct="0">
        <a:spcBef>
          <a:spcPts val="400"/>
        </a:spcBef>
        <a:spcAft>
          <a:spcPct val="0"/>
        </a:spcAft>
        <a:buClr>
          <a:schemeClr val="accent2"/>
        </a:buClr>
        <a:buSzPct val="120000"/>
        <a:buFont typeface="Wingdings" panose="05000000000000000000" pitchFamily="2" charset="2"/>
        <a:buChar char="§"/>
        <a:defRPr sz="2400">
          <a:solidFill>
            <a:schemeClr val="tx1"/>
          </a:solidFill>
          <a:latin typeface="+mn-lt"/>
          <a:ea typeface="+mn-ea"/>
          <a:cs typeface="+mn-cs"/>
        </a:defRPr>
      </a:lvl1pPr>
      <a:lvl2pPr marL="742950" indent="-285750" algn="l" rtl="0" eaLnBrk="0" fontAlgn="base" hangingPunct="0">
        <a:spcBef>
          <a:spcPts val="400"/>
        </a:spcBef>
        <a:spcAft>
          <a:spcPct val="0"/>
        </a:spcAft>
        <a:buClr>
          <a:srgbClr val="333399"/>
        </a:buClr>
        <a:buSzPct val="120000"/>
        <a:buFont typeface="Arial" panose="020B0604020202020204" pitchFamily="34" charset="0"/>
        <a:buChar char="•"/>
        <a:defRPr sz="2000">
          <a:solidFill>
            <a:schemeClr val="tx1"/>
          </a:solidFill>
          <a:latin typeface="+mn-lt"/>
        </a:defRPr>
      </a:lvl2pPr>
      <a:lvl3pPr marL="1143000" indent="-228600" algn="l" rtl="0" eaLnBrk="0" fontAlgn="base" hangingPunct="0">
        <a:spcBef>
          <a:spcPts val="400"/>
        </a:spcBef>
        <a:spcAft>
          <a:spcPct val="0"/>
        </a:spcAft>
        <a:buChar char="•"/>
        <a:defRPr>
          <a:solidFill>
            <a:schemeClr val="tx1"/>
          </a:solidFill>
          <a:latin typeface="+mn-lt"/>
        </a:defRPr>
      </a:lvl3pPr>
      <a:lvl4pPr marL="1600200" indent="-228600" algn="l" rtl="0" eaLnBrk="0" fontAlgn="base" hangingPunct="0">
        <a:spcBef>
          <a:spcPts val="400"/>
        </a:spcBef>
        <a:spcAft>
          <a:spcPct val="0"/>
        </a:spcAft>
        <a:buChar char="–"/>
        <a:defRPr>
          <a:solidFill>
            <a:schemeClr val="tx1"/>
          </a:solidFill>
          <a:latin typeface="Times New Roman" pitchFamily="18" charset="0"/>
        </a:defRPr>
      </a:lvl4pPr>
      <a:lvl5pPr marL="2057400" indent="-228600" algn="l" rtl="0" eaLnBrk="0" fontAlgn="base" hangingPunct="0">
        <a:spcBef>
          <a:spcPts val="400"/>
        </a:spcBef>
        <a:spcAft>
          <a:spcPct val="0"/>
        </a:spcAft>
        <a:buChar char="»"/>
        <a:defRPr>
          <a:solidFill>
            <a:schemeClr val="tx1"/>
          </a:solidFill>
          <a:latin typeface="Times New Roman" pitchFamily="18" charset="0"/>
        </a:defRPr>
      </a:lvl5pPr>
      <a:lvl6pPr marL="2514600" indent="-228600" algn="l" rtl="0" eaLnBrk="0" fontAlgn="base" hangingPunct="0">
        <a:spcBef>
          <a:spcPct val="20000"/>
        </a:spcBef>
        <a:spcAft>
          <a:spcPct val="0"/>
        </a:spcAft>
        <a:buChar char="»"/>
        <a:defRPr>
          <a:solidFill>
            <a:schemeClr val="tx1"/>
          </a:solidFill>
          <a:latin typeface="Times New Roman" pitchFamily="18" charset="0"/>
        </a:defRPr>
      </a:lvl6pPr>
      <a:lvl7pPr marL="2971800" indent="-228600" algn="l" rtl="0" eaLnBrk="0" fontAlgn="base" hangingPunct="0">
        <a:spcBef>
          <a:spcPct val="20000"/>
        </a:spcBef>
        <a:spcAft>
          <a:spcPct val="0"/>
        </a:spcAft>
        <a:buChar char="»"/>
        <a:defRPr>
          <a:solidFill>
            <a:schemeClr val="tx1"/>
          </a:solidFill>
          <a:latin typeface="Times New Roman" pitchFamily="18" charset="0"/>
        </a:defRPr>
      </a:lvl7pPr>
      <a:lvl8pPr marL="3429000" indent="-228600" algn="l" rtl="0" eaLnBrk="0" fontAlgn="base" hangingPunct="0">
        <a:spcBef>
          <a:spcPct val="20000"/>
        </a:spcBef>
        <a:spcAft>
          <a:spcPct val="0"/>
        </a:spcAft>
        <a:buChar char="»"/>
        <a:defRPr>
          <a:solidFill>
            <a:schemeClr val="tx1"/>
          </a:solidFill>
          <a:latin typeface="Times New Roman" pitchFamily="18" charset="0"/>
        </a:defRPr>
      </a:lvl8pPr>
      <a:lvl9pPr marL="3886200" indent="-228600" algn="l" rtl="0" eaLnBrk="0" fontAlgn="base" hangingPunct="0">
        <a:spcBef>
          <a:spcPct val="20000"/>
        </a:spcBef>
        <a:spcAft>
          <a:spcPct val="0"/>
        </a:spcAft>
        <a:buChar char="»"/>
        <a:defRPr>
          <a:solidFill>
            <a:schemeClr val="tx1"/>
          </a:solidFill>
          <a:latin typeface="Times New Roman" pitchFamily="18" charset="0"/>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586BF2EE-864A-4A1E-BC55-79E029408D8E}"/>
              </a:ext>
            </a:extLst>
          </p:cNvPr>
          <p:cNvSpPr>
            <a:spLocks noGrp="1"/>
          </p:cNvSpPr>
          <p:nvPr>
            <p:ph type="ctrTitle"/>
          </p:nvPr>
        </p:nvSpPr>
        <p:spPr>
          <a:xfrm>
            <a:off x="685799" y="1666962"/>
            <a:ext cx="7772400" cy="1470025"/>
          </a:xfrm>
        </p:spPr>
        <p:txBody>
          <a:bodyPr/>
          <a:lstStyle/>
          <a:p>
            <a:r>
              <a:rPr lang="el-GR" dirty="0"/>
              <a:t>Πολυμέσα και Ασύρματη Δικτύωση</a:t>
            </a:r>
          </a:p>
        </p:txBody>
      </p:sp>
      <p:sp>
        <p:nvSpPr>
          <p:cNvPr id="5" name="Υπότιτλος 4">
            <a:extLst>
              <a:ext uri="{FF2B5EF4-FFF2-40B4-BE49-F238E27FC236}">
                <a16:creationId xmlns:a16="http://schemas.microsoft.com/office/drawing/2014/main" id="{10CE7402-06C9-4A5A-B324-1380498D10B6}"/>
              </a:ext>
            </a:extLst>
          </p:cNvPr>
          <p:cNvSpPr>
            <a:spLocks noGrp="1"/>
          </p:cNvSpPr>
          <p:nvPr>
            <p:ph type="subTitle" idx="1"/>
          </p:nvPr>
        </p:nvSpPr>
        <p:spPr>
          <a:xfrm>
            <a:off x="906086" y="3136987"/>
            <a:ext cx="7331825" cy="2456412"/>
          </a:xfrm>
        </p:spPr>
        <p:txBody>
          <a:bodyPr/>
          <a:lstStyle/>
          <a:p>
            <a:r>
              <a:rPr lang="el-GR" sz="3200" b="1" dirty="0">
                <a:solidFill>
                  <a:srgbClr val="C00000"/>
                </a:solidFill>
              </a:rPr>
              <a:t>Θεματική Ενότητα: </a:t>
            </a:r>
          </a:p>
          <a:p>
            <a:r>
              <a:rPr lang="el-GR" sz="3200" b="1" dirty="0">
                <a:solidFill>
                  <a:srgbClr val="C00000"/>
                </a:solidFill>
              </a:rPr>
              <a:t>Δικτύωση Πολυμέσων</a:t>
            </a:r>
            <a:endParaRPr lang="en-US" sz="3200" b="1" dirty="0">
              <a:solidFill>
                <a:srgbClr val="C00000"/>
              </a:solidFill>
            </a:endParaRPr>
          </a:p>
          <a:p>
            <a:r>
              <a:rPr lang="el-GR" sz="2000" b="1" dirty="0">
                <a:solidFill>
                  <a:srgbClr val="C00000"/>
                </a:solidFill>
              </a:rPr>
              <a:t>2025</a:t>
            </a:r>
            <a:endParaRPr lang="en-US" sz="2000" b="1" dirty="0">
              <a:solidFill>
                <a:srgbClr val="C00000"/>
              </a:solidFill>
            </a:endParaRPr>
          </a:p>
          <a:p>
            <a:r>
              <a:rPr lang="en-US" sz="2800" b="1" dirty="0"/>
              <a:t>Session Description Protocol (SDP)</a:t>
            </a:r>
            <a:endParaRPr lang="el-GR" sz="2800" b="1" dirty="0"/>
          </a:p>
          <a:p>
            <a:endParaRPr lang="el-GR" dirty="0"/>
          </a:p>
          <a:p>
            <a:r>
              <a:rPr lang="el-GR" sz="2000" dirty="0"/>
              <a:t>Διδάσκων: Παντελής Μπαλαούρας</a:t>
            </a:r>
            <a:endParaRPr lang="en-US" sz="2000" dirty="0"/>
          </a:p>
          <a:p>
            <a:r>
              <a:rPr lang="el-GR" sz="2000" dirty="0"/>
              <a:t>Τμήμα Πληροφορικής και Τηλεπικοινωνιών</a:t>
            </a:r>
            <a:br>
              <a:rPr lang="el-GR" sz="2000" dirty="0"/>
            </a:br>
            <a:r>
              <a:rPr lang="el-GR" sz="2000" dirty="0"/>
              <a:t>Εθνικό &amp; Καποδιστριακό Πανεπιστήμιο Αθηνών</a:t>
            </a:r>
            <a:br>
              <a:rPr lang="el-GR" dirty="0"/>
            </a:br>
            <a:endParaRPr lang="el-GR" dirty="0"/>
          </a:p>
          <a:p>
            <a:endParaRPr lang="el-GR" dirty="0"/>
          </a:p>
        </p:txBody>
      </p:sp>
      <p:pic>
        <p:nvPicPr>
          <p:cNvPr id="6" name="Picture 4" descr="Λογότυπο Εθνικόν και Καποδιστριακόν Πανεπιστήμιον Αθηνών">
            <a:extLst>
              <a:ext uri="{FF2B5EF4-FFF2-40B4-BE49-F238E27FC236}">
                <a16:creationId xmlns:a16="http://schemas.microsoft.com/office/drawing/2014/main" id="{0CEB2483-63A7-487C-9FE5-8D23A858AE32}"/>
              </a:ext>
            </a:extLst>
          </p:cNvPr>
          <p:cNvPicPr>
            <a:picLocks noChangeAspect="1"/>
          </p:cNvPicPr>
          <p:nvPr/>
        </p:nvPicPr>
        <p:blipFill>
          <a:blip r:embed="rId2"/>
          <a:stretch>
            <a:fillRect/>
          </a:stretch>
        </p:blipFill>
        <p:spPr>
          <a:xfrm>
            <a:off x="179512" y="188640"/>
            <a:ext cx="4147938" cy="817388"/>
          </a:xfrm>
          <a:prstGeom prst="rect">
            <a:avLst/>
          </a:prstGeom>
        </p:spPr>
      </p:pic>
    </p:spTree>
    <p:extLst>
      <p:ext uri="{BB962C8B-B14F-4D97-AF65-F5344CB8AC3E}">
        <p14:creationId xmlns:p14="http://schemas.microsoft.com/office/powerpoint/2010/main" val="2323993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Περιγραφή πεδίων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431529"/>
            <a:ext cx="8525540" cy="4710545"/>
          </a:xfrm>
        </p:spPr>
        <p:txBody>
          <a:bodyPr/>
          <a:lstStyle/>
          <a:p>
            <a:pPr marL="0" lvl="0" indent="0">
              <a:lnSpc>
                <a:spcPct val="115000"/>
              </a:lnSpc>
              <a:spcAft>
                <a:spcPts val="1000"/>
              </a:spcAft>
              <a:buClr>
                <a:srgbClr val="000000"/>
              </a:buClr>
              <a:buNone/>
              <a:tabLst>
                <a:tab pos="228600" algn="l"/>
              </a:tabLst>
            </a:pPr>
            <a:r>
              <a:rPr lang="el-GR" sz="2000" b="1" dirty="0" err="1"/>
              <a:t>Subject</a:t>
            </a:r>
            <a:r>
              <a:rPr lang="el-GR" sz="2000" b="1" dirty="0"/>
              <a:t> (s)</a:t>
            </a:r>
          </a:p>
          <a:p>
            <a:pPr marL="0" indent="0">
              <a:lnSpc>
                <a:spcPct val="115000"/>
              </a:lnSpc>
              <a:spcAft>
                <a:spcPts val="1000"/>
              </a:spcAft>
              <a:buNone/>
            </a:pPr>
            <a:r>
              <a:rPr lang="el-GR" sz="2000" dirty="0"/>
              <a:t>Το πεδίο s περιέχει ένα όνομα για τη συνεδρία. Μπορεί να περιέχει έναν οποιοδήποτε μη μηδενικό σύνολο χαρακτήρων.</a:t>
            </a:r>
          </a:p>
          <a:p>
            <a:pPr marL="0" lvl="0" indent="0">
              <a:lnSpc>
                <a:spcPct val="115000"/>
              </a:lnSpc>
              <a:spcAft>
                <a:spcPts val="1000"/>
              </a:spcAft>
              <a:buClr>
                <a:srgbClr val="000000"/>
              </a:buClr>
              <a:buNone/>
              <a:tabLst>
                <a:tab pos="228600" algn="l"/>
              </a:tabLst>
            </a:pPr>
            <a:r>
              <a:rPr lang="el-GR" sz="2000" b="1" dirty="0"/>
              <a:t>Connection (c)</a:t>
            </a:r>
          </a:p>
          <a:p>
            <a:pPr marL="0" indent="0">
              <a:lnSpc>
                <a:spcPct val="115000"/>
              </a:lnSpc>
              <a:spcAft>
                <a:spcPts val="1000"/>
              </a:spcAft>
              <a:buNone/>
            </a:pPr>
            <a:r>
              <a:rPr lang="el-GR" sz="2000" dirty="0"/>
              <a:t>Το πεδίο c περιέχει πληροφορία για την σύνδεση των ροών (</a:t>
            </a:r>
            <a:r>
              <a:rPr lang="el-GR" sz="2000" dirty="0" err="1"/>
              <a:t>media</a:t>
            </a:r>
            <a:r>
              <a:rPr lang="el-GR" sz="2000" dirty="0"/>
              <a:t>). Η αναλυτική σύνταξη του πεδίου είναι: </a:t>
            </a:r>
          </a:p>
          <a:p>
            <a:pPr marL="0" indent="0">
              <a:lnSpc>
                <a:spcPct val="115000"/>
              </a:lnSpc>
              <a:spcAft>
                <a:spcPts val="1000"/>
              </a:spcAft>
              <a:buNone/>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c</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network</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type address</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type connection</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address</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spcBef>
                <a:spcPts val="600"/>
              </a:spcBef>
              <a:spcAft>
                <a:spcPts val="600"/>
              </a:spcAft>
              <a:buNone/>
            </a:pPr>
            <a:r>
              <a:rPr lang="el-GR" sz="2000" i="1" dirty="0" err="1"/>
              <a:t>Νetwork-type</a:t>
            </a:r>
            <a:r>
              <a:rPr lang="el-GR" sz="2000" i="1" dirty="0"/>
              <a:t>: IN (δηλώνει ότι το δίκτυο είναι το Internet)</a:t>
            </a:r>
          </a:p>
          <a:p>
            <a:pPr marL="0" indent="0">
              <a:spcBef>
                <a:spcPts val="600"/>
              </a:spcBef>
              <a:spcAft>
                <a:spcPts val="600"/>
              </a:spcAft>
              <a:buNone/>
            </a:pPr>
            <a:r>
              <a:rPr lang="el-GR" sz="2000" i="1" dirty="0" err="1"/>
              <a:t>Address-type</a:t>
            </a:r>
            <a:r>
              <a:rPr lang="el-GR" sz="2000" i="1" dirty="0"/>
              <a:t>: ΙP4 (δηλώνει ότι θα χρησιμοποιείται </a:t>
            </a:r>
            <a:r>
              <a:rPr lang="el-GR" sz="2000" i="1" dirty="0" err="1"/>
              <a:t>διευθυνσιοδότηση</a:t>
            </a:r>
            <a:r>
              <a:rPr lang="el-GR" sz="2000" i="1" dirty="0"/>
              <a:t> Ipv4)</a:t>
            </a:r>
          </a:p>
          <a:p>
            <a:pPr marL="0" indent="0">
              <a:spcBef>
                <a:spcPts val="600"/>
              </a:spcBef>
              <a:spcAft>
                <a:spcPts val="600"/>
              </a:spcAft>
              <a:buNone/>
            </a:pPr>
            <a:r>
              <a:rPr lang="el-GR" sz="2000" i="1" dirty="0"/>
              <a:t>Connection-</a:t>
            </a:r>
            <a:r>
              <a:rPr lang="el-GR" sz="2000" i="1" dirty="0" err="1"/>
              <a:t>address</a:t>
            </a:r>
            <a:r>
              <a:rPr lang="el-GR" sz="2000" i="1" dirty="0"/>
              <a:t>: είναι η IP διεύθυνση που θα στέλνονται τα πακέτα των ροών της συνεδρίας. </a:t>
            </a:r>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SDP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1951856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Περιγραφή πεδίων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431529"/>
            <a:ext cx="8525540" cy="4710545"/>
          </a:xfrm>
        </p:spPr>
        <p:txBody>
          <a:bodyPr/>
          <a:lstStyle/>
          <a:p>
            <a:pPr marL="0" lvl="0" indent="0">
              <a:lnSpc>
                <a:spcPct val="115000"/>
              </a:lnSpc>
              <a:spcAft>
                <a:spcPts val="1000"/>
              </a:spcAft>
              <a:buClr>
                <a:srgbClr val="000000"/>
              </a:buClr>
              <a:buNone/>
              <a:tabLst>
                <a:tab pos="228600" algn="l"/>
              </a:tabLst>
            </a:pPr>
            <a:r>
              <a:rPr lang="el-GR" sz="2000" b="1" dirty="0" err="1"/>
              <a:t>Time</a:t>
            </a:r>
            <a:r>
              <a:rPr lang="el-GR" sz="2000" b="1" dirty="0"/>
              <a:t> (t)</a:t>
            </a:r>
          </a:p>
          <a:p>
            <a:pPr marL="0" indent="0">
              <a:lnSpc>
                <a:spcPct val="115000"/>
              </a:lnSpc>
              <a:spcAft>
                <a:spcPts val="1000"/>
              </a:spcAft>
              <a:buNone/>
            </a:pPr>
            <a:r>
              <a:rPr lang="el-GR" sz="2000" dirty="0"/>
              <a:t>Το πεδίο t </a:t>
            </a:r>
            <a:r>
              <a:rPr lang="el-GR" sz="2000" dirty="0" err="1"/>
              <a:t>περιέxει</a:t>
            </a:r>
            <a:r>
              <a:rPr lang="el-GR" sz="2000" dirty="0"/>
              <a:t> την χρονική στιγμή έναρξης και λήξης της συνεδρίας. Η αναλυτική σύνταξη του πεδίου είναι</a:t>
            </a:r>
          </a:p>
          <a:p>
            <a:pPr marL="0" indent="0">
              <a:lnSpc>
                <a:spcPct val="115000"/>
              </a:lnSpc>
              <a:spcAft>
                <a:spcPts val="1000"/>
              </a:spcAft>
              <a:buNone/>
            </a:pPr>
            <a:r>
              <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start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time stop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time</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lnSpc>
                <a:spcPct val="115000"/>
              </a:lnSpc>
              <a:spcAft>
                <a:spcPts val="1000"/>
              </a:spcAft>
              <a:buNone/>
            </a:pPr>
            <a:r>
              <a:rPr lang="el-GR" sz="2000" dirty="0"/>
              <a:t>Εάν χρησιμοποιούμε σαν χρονική στιγμή έναρξης και λήξης το 0 δηλώνουμε ότι η συνεδρία είναι μόνιμη.</a:t>
            </a:r>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SDP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104391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Περιγραφή πεδίων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431529"/>
            <a:ext cx="8525540" cy="5022434"/>
          </a:xfrm>
        </p:spPr>
        <p:txBody>
          <a:bodyPr/>
          <a:lstStyle/>
          <a:p>
            <a:pPr marL="0" lvl="0" indent="0">
              <a:spcBef>
                <a:spcPts val="300"/>
              </a:spcBef>
              <a:spcAft>
                <a:spcPts val="300"/>
              </a:spcAft>
              <a:buNone/>
              <a:tabLst>
                <a:tab pos="228600" algn="l"/>
              </a:tabLst>
            </a:pPr>
            <a:r>
              <a:rPr lang="el-GR" sz="1800" b="1" dirty="0" err="1"/>
              <a:t>Media</a:t>
            </a:r>
            <a:r>
              <a:rPr lang="el-GR" sz="1800" b="1" dirty="0"/>
              <a:t> (m)</a:t>
            </a:r>
          </a:p>
          <a:p>
            <a:pPr>
              <a:spcBef>
                <a:spcPts val="300"/>
              </a:spcBef>
              <a:spcAft>
                <a:spcPts val="300"/>
              </a:spcAft>
            </a:pPr>
            <a:r>
              <a:rPr lang="el-GR" sz="1800" dirty="0"/>
              <a:t>Το πεδίο m παρέχει πληροφορίες για το είδος της ροής πληροφορίας που μεταδίδεται στα πλαίσια της συνεδρίας. Οι παράμετροι που περιέχει το πεδίο αυτό είναι:</a:t>
            </a:r>
          </a:p>
          <a:p>
            <a:pPr marL="0" indent="0" algn="ctr">
              <a:spcBef>
                <a:spcPts val="300"/>
              </a:spcBef>
              <a:spcAft>
                <a:spcPts val="300"/>
              </a:spcAft>
              <a:buNone/>
            </a:pP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media port transport format</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list</a:t>
            </a:r>
            <a:endPar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a:spcBef>
                <a:spcPts val="300"/>
              </a:spcBef>
              <a:spcAft>
                <a:spcPts val="300"/>
              </a:spcAft>
            </a:pPr>
            <a:r>
              <a:rPr lang="en-US" sz="1800" dirty="0"/>
              <a:t>H </a:t>
            </a:r>
            <a:r>
              <a:rPr lang="el-GR" sz="1800" dirty="0"/>
              <a:t>παράμετρος</a:t>
            </a:r>
            <a:r>
              <a:rPr lang="en-US" sz="1800" dirty="0"/>
              <a:t> media </a:t>
            </a:r>
            <a:r>
              <a:rPr lang="el-GR" sz="1800" dirty="0"/>
              <a:t>μπορεί να είναι</a:t>
            </a:r>
            <a:r>
              <a:rPr lang="en-US" sz="1800" dirty="0"/>
              <a:t> : audio, video, application, data </a:t>
            </a:r>
            <a:r>
              <a:rPr lang="el-GR" sz="1800" dirty="0"/>
              <a:t>ή</a:t>
            </a:r>
            <a:r>
              <a:rPr lang="en-US" sz="1800" dirty="0"/>
              <a:t> control.  </a:t>
            </a:r>
          </a:p>
          <a:p>
            <a:pPr>
              <a:spcBef>
                <a:spcPts val="300"/>
              </a:spcBef>
              <a:spcAft>
                <a:spcPts val="300"/>
              </a:spcAft>
            </a:pPr>
            <a:r>
              <a:rPr lang="el-GR" sz="1800" dirty="0"/>
              <a:t>Η παράμετρος </a:t>
            </a:r>
            <a:r>
              <a:rPr lang="el-GR" sz="1800" dirty="0" err="1"/>
              <a:t>port</a:t>
            </a:r>
            <a:r>
              <a:rPr lang="el-GR" sz="1800" dirty="0"/>
              <a:t> περιέχει τον αριθμό της θύρας. </a:t>
            </a:r>
            <a:endParaRPr lang="en-US" sz="1800" dirty="0"/>
          </a:p>
          <a:p>
            <a:pPr>
              <a:spcBef>
                <a:spcPts val="300"/>
              </a:spcBef>
              <a:spcAft>
                <a:spcPts val="300"/>
              </a:spcAft>
            </a:pPr>
            <a:r>
              <a:rPr lang="el-GR" sz="1800" dirty="0"/>
              <a:t>Η παράμετρος </a:t>
            </a:r>
            <a:r>
              <a:rPr lang="el-GR" sz="1800" dirty="0" err="1"/>
              <a:t>transport</a:t>
            </a:r>
            <a:r>
              <a:rPr lang="el-GR" sz="1800" dirty="0"/>
              <a:t> περιέχει το πρωτόκολλο μεταφοράς που θα χρησιμοποιηθεί και το οποίο μπορεί να είναι είτε RTP/AVP είτε UDP. </a:t>
            </a:r>
            <a:endParaRPr lang="en-US" sz="1800" dirty="0"/>
          </a:p>
          <a:p>
            <a:pPr>
              <a:spcBef>
                <a:spcPts val="300"/>
              </a:spcBef>
              <a:spcAft>
                <a:spcPts val="300"/>
              </a:spcAft>
            </a:pPr>
            <a:r>
              <a:rPr lang="el-GR" sz="1800" dirty="0"/>
              <a:t>Η λίστα τύπων (</a:t>
            </a:r>
            <a:r>
              <a:rPr lang="el-GR" sz="1800" dirty="0" err="1"/>
              <a:t>format-list</a:t>
            </a:r>
            <a:r>
              <a:rPr lang="el-GR" sz="1800" dirty="0"/>
              <a:t>) περιέχει περισσότερη πληροφορία για τη ροή πληροφορίας στην οποία αναφέρεται. Συνήθως περιέχει διάφορα είδη ωφέλιμου φορτίου της ροής. Μπορούν να χρησιμοποιηθούν περισσότερα από ένα είδη κωδικοποίησης για την συνεδρία. </a:t>
            </a:r>
            <a:endParaRPr lang="en-US" sz="1800" dirty="0"/>
          </a:p>
          <a:p>
            <a:pPr marL="0" indent="0">
              <a:spcBef>
                <a:spcPts val="300"/>
              </a:spcBef>
              <a:spcAft>
                <a:spcPts val="300"/>
              </a:spcAft>
              <a:buNone/>
            </a:pPr>
            <a:r>
              <a:rPr lang="el-GR" sz="1800" dirty="0"/>
              <a:t>Παράδειγμα :</a:t>
            </a:r>
          </a:p>
          <a:p>
            <a:pPr marL="0" indent="0">
              <a:spcBef>
                <a:spcPts val="300"/>
              </a:spcBef>
              <a:spcAft>
                <a:spcPts val="300"/>
              </a:spcAft>
              <a:buNone/>
            </a:pP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audio</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45678 </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RTP</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AVP</a:t>
            </a:r>
            <a:r>
              <a:rPr lang="el-GR"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0  6  8 </a:t>
            </a:r>
            <a:endPar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SDP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503135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a:xfrm>
            <a:off x="0" y="0"/>
            <a:ext cx="9144000" cy="1138844"/>
          </a:xfrm>
        </p:spPr>
        <p:txBody>
          <a:bodyPr vert="horz" wrap="square" lIns="91440" tIns="45720" rIns="91440" bIns="45720" numCol="1" anchor="ctr" anchorCtr="0" compatLnSpc="1">
            <a:prstTxWarp prst="textNoShape">
              <a:avLst/>
            </a:prstTxWarp>
            <a:normAutofit/>
          </a:bodyPr>
          <a:lstStyle/>
          <a:p>
            <a:r>
              <a:rPr lang="el-GR" dirty="0"/>
              <a:t>Περιγραφή πεδίων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sz="half" idx="2"/>
          </p:nvPr>
        </p:nvSpPr>
        <p:spPr>
          <a:xfrm>
            <a:off x="492695" y="1855386"/>
            <a:ext cx="4040188" cy="3951288"/>
          </a:xfrm>
        </p:spPr>
        <p:txBody>
          <a:bodyPr vert="horz" wrap="square" lIns="91440" tIns="45720" rIns="91440" bIns="45720" numCol="1" anchor="t" anchorCtr="0" compatLnSpc="1">
            <a:prstTxWarp prst="textNoShape">
              <a:avLst/>
            </a:prstTxWarp>
            <a:normAutofit/>
          </a:bodyPr>
          <a:lstStyle/>
          <a:p>
            <a:pPr marL="0" indent="0">
              <a:lnSpc>
                <a:spcPct val="90000"/>
              </a:lnSpc>
              <a:buClr>
                <a:srgbClr val="000000"/>
              </a:buClr>
              <a:buNone/>
              <a:tabLst>
                <a:tab pos="228600" algn="l"/>
              </a:tabLst>
            </a:pPr>
            <a:r>
              <a:rPr lang="el-GR" sz="2000" b="1" dirty="0" err="1">
                <a:latin typeface="Gill Sans Nova" panose="020B0602020104020203" pitchFamily="34" charset="0"/>
              </a:rPr>
              <a:t>Attributes</a:t>
            </a:r>
            <a:r>
              <a:rPr lang="el-GR" sz="2000" b="1" dirty="0">
                <a:latin typeface="Gill Sans Nova" panose="020B0602020104020203" pitchFamily="34" charset="0"/>
              </a:rPr>
              <a:t> (a)</a:t>
            </a:r>
          </a:p>
          <a:p>
            <a:pPr marL="0" indent="0">
              <a:lnSpc>
                <a:spcPct val="90000"/>
              </a:lnSpc>
              <a:buNone/>
            </a:pPr>
            <a:r>
              <a:rPr lang="el-GR" sz="2000" dirty="0">
                <a:latin typeface="Gill Sans Nova" panose="020B0602020104020203" pitchFamily="34" charset="0"/>
              </a:rPr>
              <a:t>Το πεδίο a περιέχει τα </a:t>
            </a:r>
            <a:r>
              <a:rPr lang="el-GR" sz="2000" b="1" dirty="0">
                <a:latin typeface="Gill Sans Nova" panose="020B0602020104020203" pitchFamily="34" charset="0"/>
              </a:rPr>
              <a:t>χαρακτηριστικά της ροής </a:t>
            </a:r>
            <a:r>
              <a:rPr lang="el-GR" sz="2000" dirty="0">
                <a:latin typeface="Gill Sans Nova" panose="020B0602020104020203" pitchFamily="34" charset="0"/>
              </a:rPr>
              <a:t>που προηγείται και μπορεί να χρησιμοποιηθεί ώστε να επεκτείνει το SDP προκειμένου να παρέχει περισσότερη πληροφορία για τις ροές. </a:t>
            </a:r>
          </a:p>
          <a:p>
            <a:pPr marL="0" indent="0">
              <a:lnSpc>
                <a:spcPct val="90000"/>
              </a:lnSpc>
              <a:buNone/>
            </a:pPr>
            <a:r>
              <a:rPr lang="el-GR" sz="2000" dirty="0">
                <a:latin typeface="Gill Sans Nova" panose="020B0602020104020203" pitchFamily="34" charset="0"/>
              </a:rPr>
              <a:t>Μερικά από τα χαρακτηριστικά που  χρησιμοποιούνται στα πλαίσια του SDP φαίνονται στον πίνακα 2. </a:t>
            </a:r>
          </a:p>
        </p:txBody>
      </p:sp>
      <p:graphicFrame>
        <p:nvGraphicFramePr>
          <p:cNvPr id="7" name="Θέση περιεχομένου 6">
            <a:extLst>
              <a:ext uri="{FF2B5EF4-FFF2-40B4-BE49-F238E27FC236}">
                <a16:creationId xmlns:a16="http://schemas.microsoft.com/office/drawing/2014/main" id="{16D44C21-1262-4881-B276-CC1F39D684A0}"/>
              </a:ext>
            </a:extLst>
          </p:cNvPr>
          <p:cNvGraphicFramePr>
            <a:graphicFrameLocks noGrp="1"/>
          </p:cNvGraphicFramePr>
          <p:nvPr>
            <p:ph sz="quarter" idx="4"/>
            <p:extLst>
              <p:ext uri="{D42A27DB-BD31-4B8C-83A1-F6EECF244321}">
                <p14:modId xmlns:p14="http://schemas.microsoft.com/office/powerpoint/2010/main" val="3519322300"/>
              </p:ext>
            </p:extLst>
          </p:nvPr>
        </p:nvGraphicFramePr>
        <p:xfrm>
          <a:off x="4680522" y="1855382"/>
          <a:ext cx="4165766" cy="3951292"/>
        </p:xfrm>
        <a:graphic>
          <a:graphicData uri="http://schemas.openxmlformats.org/drawingml/2006/table">
            <a:tbl>
              <a:tblPr firstRow="1" bandRow="1">
                <a:solidFill>
                  <a:srgbClr val="F7F7F7"/>
                </a:solidFill>
              </a:tblPr>
              <a:tblGrid>
                <a:gridCol w="1403183">
                  <a:extLst>
                    <a:ext uri="{9D8B030D-6E8A-4147-A177-3AD203B41FA5}">
                      <a16:colId xmlns:a16="http://schemas.microsoft.com/office/drawing/2014/main" val="1934820223"/>
                    </a:ext>
                  </a:extLst>
                </a:gridCol>
                <a:gridCol w="2762583">
                  <a:extLst>
                    <a:ext uri="{9D8B030D-6E8A-4147-A177-3AD203B41FA5}">
                      <a16:colId xmlns:a16="http://schemas.microsoft.com/office/drawing/2014/main" val="2486480460"/>
                    </a:ext>
                  </a:extLst>
                </a:gridCol>
              </a:tblGrid>
              <a:tr h="479104">
                <a:tc>
                  <a:txBody>
                    <a:bodyPr/>
                    <a:lstStyle/>
                    <a:p>
                      <a:pPr algn="just" fontAlgn="t">
                        <a:lnSpc>
                          <a:spcPct val="115000"/>
                        </a:lnSpc>
                        <a:spcBef>
                          <a:spcPts val="0"/>
                        </a:spcBef>
                        <a:spcAft>
                          <a:spcPts val="1000"/>
                        </a:spcAft>
                      </a:pPr>
                      <a:r>
                        <a:rPr lang="en-US" sz="1100" b="1" i="0" u="none" strike="noStrike" cap="all" spc="60">
                          <a:solidFill>
                            <a:schemeClr val="bg1"/>
                          </a:solidFill>
                          <a:effectLst/>
                          <a:latin typeface="Segoe UI" panose="020B0502040204020203" pitchFamily="34" charset="0"/>
                          <a:ea typeface="SimSun" panose="02010600030101010101" pitchFamily="2" charset="-122"/>
                          <a:cs typeface="Times New Roman" panose="02020603050405020304" pitchFamily="18" charset="0"/>
                        </a:rPr>
                        <a:t>Attribute</a:t>
                      </a:r>
                      <a:endParaRPr lang="en-US" sz="1100" b="1" i="0" u="none" strike="noStrike" cap="all" spc="60">
                        <a:solidFill>
                          <a:schemeClr val="bg1"/>
                        </a:solidFill>
                        <a:effectLst/>
                        <a:latin typeface="Arial" panose="020B0604020202020204" pitchFamily="34" charset="0"/>
                      </a:endParaRPr>
                    </a:p>
                  </a:txBody>
                  <a:tcPr marL="126080" marR="126080" marT="126080" marB="126080">
                    <a:lnL w="12700" cmpd="sng">
                      <a:noFill/>
                    </a:lnL>
                    <a:lnR w="12700" cmpd="sng">
                      <a:noFill/>
                    </a:lnR>
                    <a:lnT w="12700" cmpd="sng">
                      <a:noFill/>
                    </a:lnT>
                    <a:lnB w="38100" cmpd="sng">
                      <a:noFill/>
                    </a:lnB>
                    <a:solidFill>
                      <a:schemeClr val="tx1">
                        <a:lumMod val="65000"/>
                        <a:lumOff val="35000"/>
                      </a:schemeClr>
                    </a:solidFill>
                  </a:tcPr>
                </a:tc>
                <a:tc>
                  <a:txBody>
                    <a:bodyPr/>
                    <a:lstStyle/>
                    <a:p>
                      <a:pPr algn="just" fontAlgn="t">
                        <a:lnSpc>
                          <a:spcPct val="115000"/>
                        </a:lnSpc>
                        <a:spcBef>
                          <a:spcPts val="0"/>
                        </a:spcBef>
                        <a:spcAft>
                          <a:spcPts val="1000"/>
                        </a:spcAft>
                      </a:pPr>
                      <a:r>
                        <a:rPr lang="el-GR" sz="1100" b="1" i="0" u="none" strike="noStrike" cap="all" spc="60" dirty="0">
                          <a:solidFill>
                            <a:schemeClr val="bg1"/>
                          </a:solidFill>
                          <a:effectLst/>
                          <a:latin typeface="Segoe UI" panose="020B0502040204020203" pitchFamily="34" charset="0"/>
                          <a:ea typeface="SimSun" panose="02010600030101010101" pitchFamily="2" charset="-122"/>
                          <a:cs typeface="Times New Roman" panose="02020603050405020304" pitchFamily="18" charset="0"/>
                        </a:rPr>
                        <a:t>Όνομα</a:t>
                      </a:r>
                      <a:endParaRPr lang="el-GR" sz="1100" b="1" i="0" u="none" strike="noStrike" cap="all" spc="60" dirty="0">
                        <a:solidFill>
                          <a:schemeClr val="bg1"/>
                        </a:solidFill>
                        <a:effectLst/>
                        <a:latin typeface="Arial" panose="020B0604020202020204" pitchFamily="34" charset="0"/>
                      </a:endParaRPr>
                    </a:p>
                  </a:txBody>
                  <a:tcPr marL="126080" marR="126080" marT="126080" marB="126080">
                    <a:lnL w="12700" cmpd="sng">
                      <a:noFill/>
                    </a:lnL>
                    <a:lnR w="12700" cmpd="sng">
                      <a:noFill/>
                    </a:lnR>
                    <a:lnT w="12700" cmpd="sng">
                      <a:noFill/>
                    </a:lnT>
                    <a:lnB w="38100" cmpd="sng">
                      <a:noFill/>
                    </a:lnB>
                    <a:solidFill>
                      <a:schemeClr val="tx1">
                        <a:lumMod val="65000"/>
                        <a:lumOff val="35000"/>
                      </a:schemeClr>
                    </a:solidFill>
                  </a:tcPr>
                </a:tc>
                <a:extLst>
                  <a:ext uri="{0D108BD9-81ED-4DB2-BD59-A6C34878D82A}">
                    <a16:rowId xmlns:a16="http://schemas.microsoft.com/office/drawing/2014/main" val="3788457666"/>
                  </a:ext>
                </a:extLst>
              </a:tr>
              <a:tr h="385557">
                <a:tc>
                  <a:txBody>
                    <a:bodyPr/>
                    <a:lstStyle/>
                    <a:p>
                      <a:pPr algn="l" fontAlgn="t">
                        <a:lnSpc>
                          <a:spcPct val="115000"/>
                        </a:lnSpc>
                        <a:spcBef>
                          <a:spcPts val="0"/>
                        </a:spcBef>
                        <a:spcAft>
                          <a:spcPts val="1000"/>
                        </a:spcAft>
                      </a:pPr>
                      <a:r>
                        <a:rPr lang="en-US" sz="1500" b="0" i="0" u="none" strike="noStrike" cap="none" spc="0" dirty="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500" b="0" i="0" u="none" strike="noStrike" cap="none" spc="0" dirty="0" err="1">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rtpmap</a:t>
                      </a:r>
                      <a:r>
                        <a:rPr lang="en-US" sz="1500" b="0" i="0" u="none" strike="noStrike" cap="none" spc="0" dirty="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t>
                      </a:r>
                      <a:endParaRPr lang="en-US" sz="1500" b="0" i="0" u="none" strike="noStrike" cap="none" spc="0" dirty="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just" fontAlgn="t">
                        <a:lnSpc>
                          <a:spcPct val="115000"/>
                        </a:lnSpc>
                        <a:spcBef>
                          <a:spcPts val="0"/>
                        </a:spcBef>
                        <a:spcAft>
                          <a:spcPts val="1000"/>
                        </a:spcAft>
                      </a:pPr>
                      <a:r>
                        <a:rPr lang="en-US"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RTP/AVP</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38100" cmpd="sng">
                      <a:noFill/>
                    </a:lnT>
                    <a:lnB w="12700" cmpd="sng">
                      <a:noFill/>
                      <a:prstDash val="solid"/>
                    </a:lnB>
                    <a:solidFill>
                      <a:srgbClr val="F7F7F7"/>
                    </a:solidFill>
                  </a:tcPr>
                </a:tc>
                <a:extLst>
                  <a:ext uri="{0D108BD9-81ED-4DB2-BD59-A6C34878D82A}">
                    <a16:rowId xmlns:a16="http://schemas.microsoft.com/office/drawing/2014/main" val="711459547"/>
                  </a:ext>
                </a:extLst>
              </a:tr>
              <a:tr h="385557">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a=cat:</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just" fontAlgn="t">
                        <a:lnSpc>
                          <a:spcPct val="115000"/>
                        </a:lnSpc>
                        <a:spcBef>
                          <a:spcPts val="0"/>
                        </a:spcBef>
                        <a:spcAft>
                          <a:spcPts val="1000"/>
                        </a:spcAft>
                      </a:pPr>
                      <a:r>
                        <a:rPr lang="el-GR"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Κατηγορία της συνεδρίας</a:t>
                      </a:r>
                      <a:endParaRPr lang="el-GR"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3288242764"/>
                  </a:ext>
                </a:extLst>
              </a:tr>
              <a:tr h="901083">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a=tool:</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just" fontAlgn="t">
                        <a:lnSpc>
                          <a:spcPct val="115000"/>
                        </a:lnSpc>
                        <a:spcBef>
                          <a:spcPts val="0"/>
                        </a:spcBef>
                        <a:spcAft>
                          <a:spcPts val="1000"/>
                        </a:spcAft>
                      </a:pPr>
                      <a:r>
                        <a:rPr lang="el-GR"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Όνομα του εργαλείου που χρησιμοποιείται για τη δημιουργία </a:t>
                      </a:r>
                      <a:r>
                        <a:rPr lang="en-US"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SDP</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3426835718"/>
                  </a:ext>
                </a:extLst>
              </a:tr>
              <a:tr h="385557">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a=recvonly</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just" fontAlgn="t">
                        <a:lnSpc>
                          <a:spcPct val="115000"/>
                        </a:lnSpc>
                        <a:spcBef>
                          <a:spcPts val="0"/>
                        </a:spcBef>
                        <a:spcAft>
                          <a:spcPts val="1000"/>
                        </a:spcAft>
                      </a:pPr>
                      <a:r>
                        <a:rPr lang="el-GR"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Κατάσταση λήψης μόνο</a:t>
                      </a:r>
                      <a:endParaRPr lang="el-GR"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2620685084"/>
                  </a:ext>
                </a:extLst>
              </a:tr>
              <a:tr h="643320">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a=sendrecv</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just" fontAlgn="t">
                        <a:lnSpc>
                          <a:spcPct val="115000"/>
                        </a:lnSpc>
                        <a:spcBef>
                          <a:spcPts val="0"/>
                        </a:spcBef>
                        <a:spcAft>
                          <a:spcPts val="1000"/>
                        </a:spcAft>
                      </a:pPr>
                      <a:r>
                        <a:rPr lang="el-GR"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Κατάσταση αποστολής και λήψης</a:t>
                      </a:r>
                      <a:endParaRPr lang="el-GR"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3994190726"/>
                  </a:ext>
                </a:extLst>
              </a:tr>
              <a:tr h="385557">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a=sendonly</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just" fontAlgn="t">
                        <a:lnSpc>
                          <a:spcPct val="115000"/>
                        </a:lnSpc>
                        <a:spcBef>
                          <a:spcPts val="0"/>
                        </a:spcBef>
                        <a:spcAft>
                          <a:spcPts val="1000"/>
                        </a:spcAft>
                      </a:pPr>
                      <a:r>
                        <a:rPr lang="el-GR" sz="1500" b="0" i="0" u="none" strike="noStrike"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Κατάσταση αποστολής μόνο</a:t>
                      </a:r>
                      <a:endParaRPr lang="el-GR"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1565644575"/>
                  </a:ext>
                </a:extLst>
              </a:tr>
              <a:tr h="385557">
                <a:tc>
                  <a:txBody>
                    <a:bodyPr/>
                    <a:lstStyle/>
                    <a:p>
                      <a:pPr algn="l" fontAlgn="t">
                        <a:lnSpc>
                          <a:spcPct val="115000"/>
                        </a:lnSpc>
                        <a:spcBef>
                          <a:spcPts val="0"/>
                        </a:spcBef>
                        <a:spcAft>
                          <a:spcPts val="1000"/>
                        </a:spcAft>
                      </a:pPr>
                      <a:r>
                        <a:rPr lang="en-US" sz="1500" b="0" i="0" u="none" strike="noStrike" cap="none" spc="0">
                          <a:solidFill>
                            <a:schemeClr val="tx1"/>
                          </a:solidFill>
                          <a:effectLst/>
                          <a:latin typeface="Courier New" panose="02070309020205020404" pitchFamily="49" charset="0"/>
                          <a:ea typeface="SimSun" panose="02010600030101010101" pitchFamily="2" charset="-122"/>
                          <a:cs typeface="Times New Roman" panose="02020603050405020304" pitchFamily="18" charset="0"/>
                        </a:rPr>
                        <a:t>a=type:</a:t>
                      </a:r>
                      <a:endParaRPr lang="en-US" sz="1500" b="0" i="0" u="none" strike="noStrike" cap="none" spc="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tc>
                  <a:txBody>
                    <a:bodyPr/>
                    <a:lstStyle/>
                    <a:p>
                      <a:pPr algn="just" fontAlgn="t">
                        <a:lnSpc>
                          <a:spcPct val="115000"/>
                        </a:lnSpc>
                        <a:spcBef>
                          <a:spcPts val="0"/>
                        </a:spcBef>
                        <a:spcAft>
                          <a:spcPts val="1000"/>
                        </a:spcAft>
                      </a:pPr>
                      <a:r>
                        <a:rPr lang="el-GR" sz="1500" b="0" i="0" u="none" strike="noStrike"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rPr>
                        <a:t>Είδος της διάσκεψης</a:t>
                      </a:r>
                      <a:endParaRPr lang="el-GR" sz="1500" b="0" i="0" u="none" strike="noStrike" cap="none" spc="0" dirty="0">
                        <a:solidFill>
                          <a:schemeClr val="tx1"/>
                        </a:solidFill>
                        <a:effectLst/>
                        <a:latin typeface="Arial" panose="020B0604020202020204" pitchFamily="34" charset="0"/>
                      </a:endParaRPr>
                    </a:p>
                  </a:txBody>
                  <a:tcPr marL="72853" marR="72853" marT="10119" marB="84053">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extLst>
                  <a:ext uri="{0D108BD9-81ED-4DB2-BD59-A6C34878D82A}">
                    <a16:rowId xmlns:a16="http://schemas.microsoft.com/office/drawing/2014/main" val="2378541654"/>
                  </a:ext>
                </a:extLst>
              </a:tr>
            </a:tbl>
          </a:graphicData>
        </a:graphic>
      </p:graphicFrame>
    </p:spTree>
    <p:extLst>
      <p:ext uri="{BB962C8B-B14F-4D97-AF65-F5344CB8AC3E}">
        <p14:creationId xmlns:p14="http://schemas.microsoft.com/office/powerpoint/2010/main" val="2697012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atin typeface="Comic Sans MS"/>
                <a:cs typeface="Comic Sans MS"/>
              </a:rPr>
              <a:t>Σημείωμα Αναφοράς</a:t>
            </a:r>
          </a:p>
        </p:txBody>
      </p:sp>
      <p:sp>
        <p:nvSpPr>
          <p:cNvPr id="3" name="Content Placeholder 2"/>
          <p:cNvSpPr>
            <a:spLocks noGrp="1"/>
          </p:cNvSpPr>
          <p:nvPr>
            <p:ph idx="1"/>
          </p:nvPr>
        </p:nvSpPr>
        <p:spPr/>
        <p:txBody>
          <a:bodyPr>
            <a:normAutofit/>
          </a:bodyPr>
          <a:lstStyle/>
          <a:p>
            <a:pPr marL="0" indent="0">
              <a:buNone/>
            </a:pPr>
            <a:r>
              <a:rPr lang="el-GR" sz="2000" dirty="0" err="1">
                <a:cs typeface="Comic Sans MS"/>
              </a:rPr>
              <a:t>Copyright</a:t>
            </a:r>
            <a:r>
              <a:rPr lang="el-GR" sz="2000" dirty="0">
                <a:cs typeface="Comic Sans MS"/>
              </a:rPr>
              <a:t> </a:t>
            </a:r>
            <a:r>
              <a:rPr lang="el-GR" sz="2000" dirty="0" err="1">
                <a:cs typeface="Comic Sans MS"/>
              </a:rPr>
              <a:t>Εθνικόν</a:t>
            </a:r>
            <a:r>
              <a:rPr lang="el-GR" sz="2000" dirty="0">
                <a:cs typeface="Comic Sans MS"/>
              </a:rPr>
              <a:t> και </a:t>
            </a:r>
            <a:r>
              <a:rPr lang="el-GR" sz="2000" dirty="0" err="1">
                <a:cs typeface="Comic Sans MS"/>
              </a:rPr>
              <a:t>Καποδιστριακόν</a:t>
            </a:r>
            <a:r>
              <a:rPr lang="el-GR" sz="2000" dirty="0">
                <a:cs typeface="Comic Sans MS"/>
              </a:rPr>
              <a:t> </a:t>
            </a:r>
            <a:r>
              <a:rPr lang="el-GR" sz="2000" dirty="0" err="1">
                <a:cs typeface="Comic Sans MS"/>
              </a:rPr>
              <a:t>Πανεπιστήμιον</a:t>
            </a:r>
            <a:r>
              <a:rPr lang="el-GR" sz="2000" dirty="0">
                <a:cs typeface="Comic Sans MS"/>
              </a:rPr>
              <a:t> Αθηνών</a:t>
            </a:r>
            <a:r>
              <a:rPr lang="en-US" sz="2000" dirty="0">
                <a:cs typeface="Comic Sans MS"/>
              </a:rPr>
              <a:t>, </a:t>
            </a:r>
            <a:r>
              <a:rPr lang="el-GR" sz="2000" dirty="0">
                <a:cs typeface="Comic Sans MS"/>
              </a:rPr>
              <a:t>Παντελής Μπαλαούρας 2024. «Το πρωτόκολλο </a:t>
            </a:r>
            <a:r>
              <a:rPr lang="en-US" sz="2000">
                <a:cs typeface="Comic Sans MS"/>
              </a:rPr>
              <a:t>SDP,</a:t>
            </a:r>
            <a:r>
              <a:rPr lang="el-GR" sz="2000" dirty="0">
                <a:cs typeface="Comic Sans MS"/>
              </a:rPr>
              <a:t> Έκδοση: 1.0 Αθήνα 20</a:t>
            </a:r>
            <a:r>
              <a:rPr lang="en-US" sz="2000" dirty="0">
                <a:cs typeface="Comic Sans MS"/>
              </a:rPr>
              <a:t>2</a:t>
            </a:r>
            <a:r>
              <a:rPr lang="el-GR" sz="2000" dirty="0">
                <a:cs typeface="Comic Sans MS"/>
              </a:rPr>
              <a:t>4. </a:t>
            </a:r>
            <a:br>
              <a:rPr lang="el-GR" sz="2000" dirty="0">
                <a:cs typeface="Comic Sans MS"/>
              </a:rPr>
            </a:br>
            <a:endParaRPr lang="el-GR" sz="2000" dirty="0">
              <a:cs typeface="Comic Sans MS"/>
            </a:endParaRPr>
          </a:p>
        </p:txBody>
      </p:sp>
    </p:spTree>
    <p:extLst>
      <p:ext uri="{BB962C8B-B14F-4D97-AF65-F5344CB8AC3E}">
        <p14:creationId xmlns:p14="http://schemas.microsoft.com/office/powerpoint/2010/main" val="2958063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Εισαγωγή (1)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537854"/>
            <a:ext cx="8314038" cy="4710545"/>
          </a:xfrm>
        </p:spPr>
        <p:txBody>
          <a:bodyPr/>
          <a:lstStyle/>
          <a:p>
            <a:pPr>
              <a:spcBef>
                <a:spcPts val="600"/>
              </a:spcBef>
              <a:spcAft>
                <a:spcPts val="600"/>
              </a:spcAft>
            </a:pPr>
            <a:r>
              <a:rPr lang="el-GR" dirty="0"/>
              <a:t>Το </a:t>
            </a:r>
            <a:r>
              <a:rPr lang="el-GR" dirty="0" err="1"/>
              <a:t>Session</a:t>
            </a:r>
            <a:r>
              <a:rPr lang="el-GR" dirty="0"/>
              <a:t> </a:t>
            </a:r>
            <a:r>
              <a:rPr lang="el-GR" dirty="0" err="1"/>
              <a:t>Description</a:t>
            </a:r>
            <a:r>
              <a:rPr lang="el-GR" dirty="0"/>
              <a:t> </a:t>
            </a:r>
            <a:r>
              <a:rPr lang="el-GR" dirty="0" err="1"/>
              <a:t>Protocol</a:t>
            </a:r>
            <a:r>
              <a:rPr lang="el-GR" dirty="0"/>
              <a:t> </a:t>
            </a:r>
            <a:r>
              <a:rPr lang="en-US" dirty="0"/>
              <a:t>(SDP) </a:t>
            </a:r>
            <a:r>
              <a:rPr lang="el-GR" dirty="0"/>
              <a:t>αποτελεί ένα </a:t>
            </a:r>
            <a:r>
              <a:rPr lang="el-GR" b="1" dirty="0"/>
              <a:t>πρωτόκολλο περιγραφής συνόδου </a:t>
            </a:r>
            <a:r>
              <a:rPr lang="el-GR" dirty="0"/>
              <a:t>το οποίο εξυπηρετεί την περιγραφή «συνόδων» πολυμέσων (</a:t>
            </a:r>
            <a:r>
              <a:rPr lang="el-GR" dirty="0" err="1"/>
              <a:t>multimedia</a:t>
            </a:r>
            <a:r>
              <a:rPr lang="el-GR" dirty="0"/>
              <a:t> </a:t>
            </a:r>
            <a:r>
              <a:rPr lang="el-GR" dirty="0" err="1"/>
              <a:t>sessions</a:t>
            </a:r>
            <a:r>
              <a:rPr lang="el-GR" dirty="0"/>
              <a:t>) με την ανακοίνωση συνόδων, την πρόσκληση σε συνόδους και άλλους τύπους αρχικοποίησης συνόδων πολυμέσων. </a:t>
            </a:r>
          </a:p>
          <a:p>
            <a:pPr>
              <a:spcBef>
                <a:spcPts val="600"/>
              </a:spcBef>
              <a:spcAft>
                <a:spcPts val="600"/>
              </a:spcAft>
            </a:pPr>
            <a:r>
              <a:rPr lang="el-GR" dirty="0"/>
              <a:t>Ως </a:t>
            </a:r>
            <a:r>
              <a:rPr lang="el-GR" b="1" dirty="0"/>
              <a:t>σύνοδος</a:t>
            </a:r>
            <a:r>
              <a:rPr lang="en-US" b="1" dirty="0"/>
              <a:t> </a:t>
            </a:r>
            <a:r>
              <a:rPr lang="el-GR" b="1" dirty="0"/>
              <a:t>ή συνεδρία πολυμέσων </a:t>
            </a:r>
            <a:r>
              <a:rPr lang="el-GR" dirty="0"/>
              <a:t>χαρακτηρίζεται ένα σύνολο αποστολέων και αποδεκτών πολυμέσων και των ροών δεδομένων που ανταλλάσσονται μεταξύ τους δημιουργώντας μία </a:t>
            </a:r>
            <a:r>
              <a:rPr lang="el-GR" b="1" dirty="0" err="1"/>
              <a:t>πολυμεσική</a:t>
            </a:r>
            <a:r>
              <a:rPr lang="el-GR" b="1" dirty="0"/>
              <a:t> παρουσίαση</a:t>
            </a:r>
            <a:r>
              <a:rPr lang="el-GR" dirty="0"/>
              <a:t>.</a:t>
            </a:r>
          </a:p>
          <a:p>
            <a:pPr>
              <a:spcBef>
                <a:spcPts val="600"/>
              </a:spcBef>
              <a:spcAft>
                <a:spcPts val="600"/>
              </a:spcAft>
            </a:pPr>
            <a:r>
              <a:rPr lang="el-GR" dirty="0"/>
              <a:t>Μια </a:t>
            </a:r>
            <a:r>
              <a:rPr lang="el-GR" dirty="0" err="1"/>
              <a:t>πολυμεσική</a:t>
            </a:r>
            <a:r>
              <a:rPr lang="el-GR" dirty="0"/>
              <a:t> συνδιάσκεψη (</a:t>
            </a:r>
            <a:r>
              <a:rPr lang="el-GR" dirty="0" err="1"/>
              <a:t>multimedia</a:t>
            </a:r>
            <a:r>
              <a:rPr lang="el-GR" dirty="0"/>
              <a:t> </a:t>
            </a:r>
            <a:r>
              <a:rPr lang="el-GR" dirty="0" err="1"/>
              <a:t>conference</a:t>
            </a:r>
            <a:r>
              <a:rPr lang="el-GR" dirty="0"/>
              <a:t>) είναι ένα παράδειγμα συνόδου πολυμέσων.</a:t>
            </a:r>
            <a:endParaRPr lang="en-US" dirty="0"/>
          </a:p>
          <a:p>
            <a:pPr>
              <a:spcBef>
                <a:spcPts val="600"/>
              </a:spcBef>
              <a:spcAft>
                <a:spcPts val="600"/>
              </a:spcAft>
            </a:pPr>
            <a:endParaRPr lang="el-GR" dirty="0"/>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SDP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210204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Εισαγωγή (</a:t>
            </a:r>
            <a:r>
              <a:rPr lang="en-US" dirty="0"/>
              <a:t>2</a:t>
            </a:r>
            <a:r>
              <a:rPr lang="el-GR" dirty="0"/>
              <a:t>)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377216"/>
            <a:ext cx="8610600" cy="4710545"/>
          </a:xfrm>
        </p:spPr>
        <p:txBody>
          <a:bodyPr/>
          <a:lstStyle/>
          <a:p>
            <a:pPr marL="0" indent="0">
              <a:spcBef>
                <a:spcPts val="600"/>
              </a:spcBef>
              <a:spcAft>
                <a:spcPts val="300"/>
              </a:spcAft>
              <a:buNone/>
            </a:pPr>
            <a:r>
              <a:rPr lang="el-GR" dirty="0"/>
              <a:t>Η περιγραφή που κάνει το SDP είναι σε μορφή κειμένου και αποτελείται από πεδία που παρέχουν </a:t>
            </a:r>
            <a:r>
              <a:rPr lang="el-GR" u="sng" dirty="0"/>
              <a:t>απαραίτητα στοιχεία</a:t>
            </a:r>
            <a:r>
              <a:rPr lang="el-GR" dirty="0"/>
              <a:t>, ώστε κάποιος να μπορεί να ενημερωθεί για την ύπαρξη μιας συνόδου πολυμέσων και να συμμετέχει σε αυτήν. Τέτοια στοιχεία είναι:</a:t>
            </a:r>
          </a:p>
          <a:p>
            <a:pPr>
              <a:spcBef>
                <a:spcPts val="600"/>
              </a:spcBef>
              <a:spcAft>
                <a:spcPts val="300"/>
              </a:spcAft>
            </a:pPr>
            <a:r>
              <a:rPr lang="el-GR" dirty="0"/>
              <a:t>Το όνομα και ο σκοπός της συνόδου.</a:t>
            </a:r>
          </a:p>
          <a:p>
            <a:pPr>
              <a:spcBef>
                <a:spcPts val="600"/>
              </a:spcBef>
              <a:spcAft>
                <a:spcPts val="300"/>
              </a:spcAft>
            </a:pPr>
            <a:r>
              <a:rPr lang="el-GR" dirty="0"/>
              <a:t>Ο χρόνος διεξαγωγής της συνόδου.</a:t>
            </a:r>
          </a:p>
          <a:p>
            <a:pPr>
              <a:spcBef>
                <a:spcPts val="600"/>
              </a:spcBef>
              <a:spcAft>
                <a:spcPts val="300"/>
              </a:spcAft>
            </a:pPr>
            <a:r>
              <a:rPr lang="el-GR" dirty="0"/>
              <a:t>Τα μέσα που συνθέτουν την </a:t>
            </a:r>
            <a:r>
              <a:rPr lang="el-GR" dirty="0" err="1"/>
              <a:t>πολυμεσική</a:t>
            </a:r>
            <a:r>
              <a:rPr lang="el-GR" dirty="0"/>
              <a:t> παρουσίαση.</a:t>
            </a:r>
          </a:p>
          <a:p>
            <a:pPr>
              <a:spcBef>
                <a:spcPts val="600"/>
              </a:spcBef>
              <a:spcAft>
                <a:spcPts val="300"/>
              </a:spcAft>
            </a:pPr>
            <a:r>
              <a:rPr lang="el-GR" dirty="0"/>
              <a:t>Πληροφορίες απαραίτητες για τη λήψη των πολυμέσων (διευθύνσεις δικτύου, </a:t>
            </a:r>
            <a:r>
              <a:rPr lang="el-GR" dirty="0" err="1"/>
              <a:t>ports</a:t>
            </a:r>
            <a:r>
              <a:rPr lang="el-GR" dirty="0"/>
              <a:t>, πρωτόκολλα μεταφοράς, τύπος μέσων, κωδικοποίηση κλπ.).</a:t>
            </a:r>
          </a:p>
          <a:p>
            <a:pPr>
              <a:spcBef>
                <a:spcPts val="600"/>
              </a:spcBef>
              <a:spcAft>
                <a:spcPts val="300"/>
              </a:spcAft>
            </a:pPr>
            <a:r>
              <a:rPr lang="el-GR" dirty="0"/>
              <a:t>Πρόσθετες χρήσιμες πληροφορίες (π.χ. απαραίτητο </a:t>
            </a:r>
            <a:r>
              <a:rPr lang="el-GR" dirty="0" err="1"/>
              <a:t>bandwidth</a:t>
            </a:r>
            <a:r>
              <a:rPr lang="el-GR" dirty="0"/>
              <a:t>, στοιχεία των υπευθύνων της συνόδου).</a:t>
            </a:r>
          </a:p>
          <a:p>
            <a:pPr>
              <a:spcBef>
                <a:spcPts val="600"/>
              </a:spcBef>
              <a:spcAft>
                <a:spcPts val="600"/>
              </a:spcAft>
            </a:pPr>
            <a:endParaRPr lang="el-GR" dirty="0"/>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RTSP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3229734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1C0D6B-0D80-4F30-1231-7D9043822699}"/>
              </a:ext>
            </a:extLst>
          </p:cNvPr>
          <p:cNvSpPr>
            <a:spLocks noGrp="1"/>
          </p:cNvSpPr>
          <p:nvPr>
            <p:ph type="title"/>
          </p:nvPr>
        </p:nvSpPr>
        <p:spPr/>
        <p:txBody>
          <a:bodyPr/>
          <a:lstStyle/>
          <a:p>
            <a:r>
              <a:rPr lang="el-GR" dirty="0"/>
              <a:t>Εισαγωγή (</a:t>
            </a:r>
            <a:r>
              <a:rPr lang="en-US" dirty="0"/>
              <a:t>3</a:t>
            </a:r>
            <a:r>
              <a:rPr lang="el-GR" dirty="0"/>
              <a:t>)</a:t>
            </a:r>
          </a:p>
        </p:txBody>
      </p:sp>
      <p:sp>
        <p:nvSpPr>
          <p:cNvPr id="3" name="Θέση περιεχομένου 2">
            <a:extLst>
              <a:ext uri="{FF2B5EF4-FFF2-40B4-BE49-F238E27FC236}">
                <a16:creationId xmlns:a16="http://schemas.microsoft.com/office/drawing/2014/main" id="{9054C801-97A9-808D-982C-60019CB3AA20}"/>
              </a:ext>
            </a:extLst>
          </p:cNvPr>
          <p:cNvSpPr>
            <a:spLocks noGrp="1"/>
          </p:cNvSpPr>
          <p:nvPr>
            <p:ph idx="1"/>
          </p:nvPr>
        </p:nvSpPr>
        <p:spPr/>
        <p:txBody>
          <a:bodyPr/>
          <a:lstStyle/>
          <a:p>
            <a:r>
              <a:rPr lang="el-GR" dirty="0"/>
              <a:t>Διεύθυνση </a:t>
            </a:r>
            <a:r>
              <a:rPr lang="en-US" dirty="0"/>
              <a:t>IP (IPv4 </a:t>
            </a:r>
            <a:r>
              <a:rPr lang="el-GR" dirty="0"/>
              <a:t>ή όνομα </a:t>
            </a:r>
            <a:r>
              <a:rPr lang="en-US" dirty="0"/>
              <a:t>host )</a:t>
            </a:r>
          </a:p>
          <a:p>
            <a:r>
              <a:rPr lang="el-GR" dirty="0"/>
              <a:t>Αριθμός θύρας (χρησιμοποιείται από το </a:t>
            </a:r>
            <a:r>
              <a:rPr lang="en-US" dirty="0"/>
              <a:t>UDP </a:t>
            </a:r>
            <a:r>
              <a:rPr lang="el-GR" dirty="0"/>
              <a:t>ή </a:t>
            </a:r>
            <a:r>
              <a:rPr lang="en-US" dirty="0"/>
              <a:t>TCP </a:t>
            </a:r>
            <a:r>
              <a:rPr lang="el-GR" dirty="0"/>
              <a:t>για μεταφορά)</a:t>
            </a:r>
          </a:p>
          <a:p>
            <a:r>
              <a:rPr lang="el-GR" dirty="0"/>
              <a:t>Τύπος ροής (</a:t>
            </a:r>
            <a:r>
              <a:rPr lang="en-US" dirty="0"/>
              <a:t>media type) (audio, video, whiteboard </a:t>
            </a:r>
            <a:r>
              <a:rPr lang="el-GR" dirty="0" err="1"/>
              <a:t>κτλ</a:t>
            </a:r>
            <a:r>
              <a:rPr lang="el-GR" dirty="0"/>
              <a:t>)</a:t>
            </a:r>
          </a:p>
          <a:p>
            <a:r>
              <a:rPr lang="el-GR" dirty="0"/>
              <a:t>Κωδικοποίηση ροής (</a:t>
            </a:r>
            <a:r>
              <a:rPr lang="en-US" dirty="0"/>
              <a:t>PCM A-Law, MPEG II video </a:t>
            </a:r>
            <a:r>
              <a:rPr lang="el-GR" dirty="0" err="1"/>
              <a:t>κτλ</a:t>
            </a:r>
            <a:r>
              <a:rPr lang="el-GR" dirty="0"/>
              <a:t>)</a:t>
            </a:r>
          </a:p>
          <a:p>
            <a:endParaRPr lang="el-GR" dirty="0"/>
          </a:p>
        </p:txBody>
      </p:sp>
    </p:spTree>
    <p:extLst>
      <p:ext uri="{BB962C8B-B14F-4D97-AF65-F5344CB8AC3E}">
        <p14:creationId xmlns:p14="http://schemas.microsoft.com/office/powerpoint/2010/main" val="2420656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Εισαγωγή (</a:t>
            </a:r>
            <a:r>
              <a:rPr lang="en-US" dirty="0"/>
              <a:t>4</a:t>
            </a:r>
            <a:r>
              <a:rPr lang="el-GR" dirty="0"/>
              <a:t>)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537854"/>
            <a:ext cx="8289324" cy="4710545"/>
          </a:xfrm>
        </p:spPr>
        <p:txBody>
          <a:bodyPr/>
          <a:lstStyle/>
          <a:p>
            <a:pPr>
              <a:spcBef>
                <a:spcPts val="600"/>
              </a:spcBef>
              <a:spcAft>
                <a:spcPts val="600"/>
              </a:spcAft>
            </a:pPr>
            <a:r>
              <a:rPr lang="el-GR" dirty="0"/>
              <a:t>Μια SDP περιγραφή μπορεί να μην αναφέρεται σε μια σύνοδο, αλλά μόνο σε ένα μέσο, για το οποίο έχει αιτηθεί ένας </a:t>
            </a:r>
            <a:r>
              <a:rPr lang="el-GR" dirty="0" err="1"/>
              <a:t>client</a:t>
            </a:r>
            <a:r>
              <a:rPr lang="el-GR" dirty="0"/>
              <a:t>.</a:t>
            </a:r>
          </a:p>
          <a:p>
            <a:pPr>
              <a:spcBef>
                <a:spcPts val="600"/>
              </a:spcBef>
              <a:spcAft>
                <a:spcPts val="600"/>
              </a:spcAft>
            </a:pPr>
            <a:r>
              <a:rPr lang="el-GR" dirty="0"/>
              <a:t>Οι SDP περιγραφές αποτελούνται από γραμμές κειμένου της μορφής:</a:t>
            </a:r>
          </a:p>
          <a:p>
            <a:pPr marL="0" indent="0" algn="ctr">
              <a:spcBef>
                <a:spcPts val="600"/>
              </a:spcBef>
              <a:spcAft>
                <a:spcPts val="600"/>
              </a:spcAft>
              <a:buNone/>
            </a:pPr>
            <a:r>
              <a:rPr lang="el-GR" b="1" dirty="0" err="1">
                <a:solidFill>
                  <a:srgbClr val="000099"/>
                </a:solidFill>
                <a:latin typeface="Courier New" panose="02070309020205020404" pitchFamily="49" charset="0"/>
                <a:cs typeface="Courier New" panose="02070309020205020404" pitchFamily="49" charset="0"/>
              </a:rPr>
              <a:t>type</a:t>
            </a:r>
            <a:r>
              <a:rPr lang="el-GR" b="1" dirty="0">
                <a:solidFill>
                  <a:srgbClr val="000099"/>
                </a:solidFill>
                <a:latin typeface="Courier New" panose="02070309020205020404" pitchFamily="49" charset="0"/>
                <a:cs typeface="Courier New" panose="02070309020205020404" pitchFamily="49" charset="0"/>
              </a:rPr>
              <a:t>=&lt;</a:t>
            </a:r>
            <a:r>
              <a:rPr lang="el-GR" b="1" dirty="0" err="1">
                <a:solidFill>
                  <a:srgbClr val="000099"/>
                </a:solidFill>
                <a:latin typeface="Courier New" panose="02070309020205020404" pitchFamily="49" charset="0"/>
                <a:cs typeface="Courier New" panose="02070309020205020404" pitchFamily="49" charset="0"/>
              </a:rPr>
              <a:t>value</a:t>
            </a:r>
            <a:r>
              <a:rPr lang="el-GR" b="1" dirty="0">
                <a:solidFill>
                  <a:srgbClr val="000099"/>
                </a:solidFill>
                <a:latin typeface="Courier New" panose="02070309020205020404" pitchFamily="49" charset="0"/>
                <a:cs typeface="Courier New" panose="02070309020205020404" pitchFamily="49" charset="0"/>
              </a:rPr>
              <a:t>&gt;</a:t>
            </a:r>
          </a:p>
          <a:p>
            <a:pPr>
              <a:spcBef>
                <a:spcPts val="600"/>
              </a:spcBef>
              <a:spcAft>
                <a:spcPts val="600"/>
              </a:spcAft>
            </a:pPr>
            <a:r>
              <a:rPr lang="el-GR" dirty="0"/>
              <a:t>όπου το πεδίο </a:t>
            </a:r>
            <a:r>
              <a:rPr lang="el-GR" dirty="0" err="1"/>
              <a:t>type</a:t>
            </a:r>
            <a:r>
              <a:rPr lang="el-GR" dirty="0"/>
              <a:t> είναι ένας χαρακτήρας (</a:t>
            </a:r>
            <a:r>
              <a:rPr lang="en-US" dirty="0"/>
              <a:t>v</a:t>
            </a:r>
            <a:r>
              <a:rPr lang="el-GR" dirty="0"/>
              <a:t>=</a:t>
            </a:r>
            <a:r>
              <a:rPr lang="en-US" dirty="0"/>
              <a:t>,o</a:t>
            </a:r>
            <a:r>
              <a:rPr lang="el-GR" dirty="0"/>
              <a:t>=</a:t>
            </a:r>
            <a:r>
              <a:rPr lang="en-US" dirty="0"/>
              <a:t>,</a:t>
            </a:r>
            <a:r>
              <a:rPr lang="en-US" dirty="0" err="1"/>
              <a:t>i</a:t>
            </a:r>
            <a:r>
              <a:rPr lang="el-GR" dirty="0"/>
              <a:t>=</a:t>
            </a:r>
            <a:r>
              <a:rPr lang="en-US" dirty="0"/>
              <a:t>, ..) </a:t>
            </a:r>
            <a:r>
              <a:rPr lang="el-GR" dirty="0"/>
              <a:t>που συμβολίζει μια συγκεκριμένη παράμετρο και το πεδίο &lt;</a:t>
            </a:r>
            <a:r>
              <a:rPr lang="el-GR" dirty="0" err="1"/>
              <a:t>value</a:t>
            </a:r>
            <a:r>
              <a:rPr lang="el-GR" dirty="0"/>
              <a:t>&gt; είναι μια γραμμή κειμένου, που αποτελεί την τιμή αυτής της παραμέτρου. </a:t>
            </a:r>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RTSP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81306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F39CE72-20D2-E877-DC6F-8353A399CB1F}"/>
              </a:ext>
            </a:extLst>
          </p:cNvPr>
          <p:cNvSpPr>
            <a:spLocks noGrp="1"/>
          </p:cNvSpPr>
          <p:nvPr>
            <p:ph type="title"/>
          </p:nvPr>
        </p:nvSpPr>
        <p:spPr/>
        <p:txBody>
          <a:bodyPr/>
          <a:lstStyle/>
          <a:p>
            <a:r>
              <a:rPr lang="el-GR" dirty="0"/>
              <a:t>Δεν είναι αυτόνομο</a:t>
            </a:r>
          </a:p>
        </p:txBody>
      </p:sp>
      <p:sp>
        <p:nvSpPr>
          <p:cNvPr id="5" name="Θέση περιεχομένου 4">
            <a:extLst>
              <a:ext uri="{FF2B5EF4-FFF2-40B4-BE49-F238E27FC236}">
                <a16:creationId xmlns:a16="http://schemas.microsoft.com/office/drawing/2014/main" id="{77E4BCD5-E348-BC30-A51E-0D5E25640020}"/>
              </a:ext>
            </a:extLst>
          </p:cNvPr>
          <p:cNvSpPr>
            <a:spLocks noGrp="1"/>
          </p:cNvSpPr>
          <p:nvPr>
            <p:ph sz="half" idx="1"/>
          </p:nvPr>
        </p:nvSpPr>
        <p:spPr>
          <a:xfrm>
            <a:off x="290945" y="1339850"/>
            <a:ext cx="7988081" cy="4908550"/>
          </a:xfrm>
        </p:spPr>
        <p:txBody>
          <a:bodyPr/>
          <a:lstStyle/>
          <a:p>
            <a:r>
              <a:rPr lang="el-GR" sz="2400" dirty="0"/>
              <a:t>Μια </a:t>
            </a:r>
            <a:r>
              <a:rPr lang="en-US" sz="2400" dirty="0"/>
              <a:t>SDP</a:t>
            </a:r>
            <a:r>
              <a:rPr lang="el-GR" sz="2400" dirty="0"/>
              <a:t> περιγραφή </a:t>
            </a:r>
            <a:r>
              <a:rPr lang="el-GR" sz="2400" b="1" dirty="0"/>
              <a:t>δεν μεταφέρεται αυτόνομη, </a:t>
            </a:r>
            <a:r>
              <a:rPr lang="el-GR" sz="2400" dirty="0"/>
              <a:t>αλλά περιλαμβάνεται σε μηνύματα άλλων πρωτοκόλλων (π.χ. </a:t>
            </a:r>
            <a:r>
              <a:rPr lang="en-US" sz="2400" dirty="0"/>
              <a:t>RTSP</a:t>
            </a:r>
            <a:r>
              <a:rPr lang="el-GR" sz="2400" dirty="0"/>
              <a:t>, </a:t>
            </a:r>
            <a:r>
              <a:rPr lang="en-US" sz="2400" dirty="0"/>
              <a:t>SIP</a:t>
            </a:r>
            <a:r>
              <a:rPr lang="el-GR" sz="2400" dirty="0"/>
              <a:t>, </a:t>
            </a:r>
            <a:r>
              <a:rPr lang="en-US" sz="2400" dirty="0"/>
              <a:t>HTTP</a:t>
            </a:r>
            <a:r>
              <a:rPr lang="el-GR" sz="2400" dirty="0"/>
              <a:t>), κατά τη διαδικασία εγκαθίδρυσης συνόδου ή περιγραφής κάποιου μέσου.</a:t>
            </a:r>
          </a:p>
          <a:p>
            <a:endParaRPr lang="el-GR" dirty="0"/>
          </a:p>
        </p:txBody>
      </p:sp>
    </p:spTree>
    <p:extLst>
      <p:ext uri="{BB962C8B-B14F-4D97-AF65-F5344CB8AC3E}">
        <p14:creationId xmlns:p14="http://schemas.microsoft.com/office/powerpoint/2010/main" val="1943714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BBC41-66BD-5272-6D50-93FC2553F781}"/>
            </a:ext>
          </a:extLst>
        </p:cNvPr>
        <p:cNvGrpSpPr/>
        <p:nvPr/>
      </p:nvGrpSpPr>
      <p:grpSpPr>
        <a:xfrm>
          <a:off x="0" y="0"/>
          <a:ext cx="0" cy="0"/>
          <a:chOff x="0" y="0"/>
          <a:chExt cx="0" cy="0"/>
        </a:xfrm>
      </p:grpSpPr>
      <p:sp>
        <p:nvSpPr>
          <p:cNvPr id="4" name="Τίτλος 3">
            <a:extLst>
              <a:ext uri="{FF2B5EF4-FFF2-40B4-BE49-F238E27FC236}">
                <a16:creationId xmlns:a16="http://schemas.microsoft.com/office/drawing/2014/main" id="{6F85D363-E47F-7765-45D4-6B1C1032188C}"/>
              </a:ext>
            </a:extLst>
          </p:cNvPr>
          <p:cNvSpPr>
            <a:spLocks noGrp="1"/>
          </p:cNvSpPr>
          <p:nvPr>
            <p:ph type="title"/>
          </p:nvPr>
        </p:nvSpPr>
        <p:spPr/>
        <p:txBody>
          <a:bodyPr/>
          <a:lstStyle/>
          <a:p>
            <a:r>
              <a:rPr lang="el-GR" dirty="0"/>
              <a:t>Ένα παράδειγμα </a:t>
            </a:r>
            <a:r>
              <a:rPr lang="en-US" dirty="0"/>
              <a:t>SDP</a:t>
            </a:r>
            <a:r>
              <a:rPr lang="el-GR" dirty="0"/>
              <a:t> περιγραφής</a:t>
            </a:r>
          </a:p>
        </p:txBody>
      </p:sp>
      <p:sp>
        <p:nvSpPr>
          <p:cNvPr id="6" name="Θέση περιεχομένου 5">
            <a:extLst>
              <a:ext uri="{FF2B5EF4-FFF2-40B4-BE49-F238E27FC236}">
                <a16:creationId xmlns:a16="http://schemas.microsoft.com/office/drawing/2014/main" id="{AB4968D6-8B23-5CB8-4E5C-85C8D7BBE8FC}"/>
              </a:ext>
            </a:extLst>
          </p:cNvPr>
          <p:cNvSpPr>
            <a:spLocks noGrp="1"/>
          </p:cNvSpPr>
          <p:nvPr>
            <p:ph sz="half" idx="2"/>
          </p:nvPr>
        </p:nvSpPr>
        <p:spPr>
          <a:xfrm>
            <a:off x="1999607" y="1339850"/>
            <a:ext cx="5636869" cy="5518150"/>
          </a:xfrm>
          <a:solidFill>
            <a:schemeClr val="bg1">
              <a:lumMod val="95000"/>
            </a:schemeClr>
          </a:solidFill>
        </p:spPr>
        <p:txBody>
          <a:bodyPr/>
          <a:lstStyle/>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v</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mhandley</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2890844526 2890842807 </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IN IP</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4 126.16.64.4</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SDP Seminar</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i</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 Seminar on the session description protocol</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u=http://www.cs.ucl.ac.uk/staff/M.Handley/sdp.03.ps</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e=mjh@isi.edu (Mark </a:t>
            </a:r>
            <a:r>
              <a:rPr lang="de-DE"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Handley</a:t>
            </a:r>
            <a:r>
              <a:rPr lang="de-DE"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c=IN IP4 224.2.17.12/127</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t=2873397496 2873404696</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recvonly</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m=audio 49170 RTP/AVP 0</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m=video 51372 RTP/AVP 31</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m=application 32416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udp</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 </a:t>
            </a:r>
            <a:r>
              <a:rPr lang="en-US" sz="1800" dirty="0" err="1">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wb</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114300" indent="0" algn="just">
              <a:spcAft>
                <a:spcPts val="300"/>
              </a:spcAft>
              <a:buNone/>
            </a:pP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orient</a:t>
            </a:r>
            <a:r>
              <a:rPr lang="el-GR"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a:t>
            </a:r>
            <a:r>
              <a:rPr lang="en-US" sz="18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portrait </a:t>
            </a:r>
            <a:endParaRPr lang="el-GR" sz="18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spcAft>
                <a:spcPts val="300"/>
              </a:spcAft>
              <a:buNone/>
            </a:pPr>
            <a:endParaRPr lang="el-GR" dirty="0"/>
          </a:p>
        </p:txBody>
      </p:sp>
    </p:spTree>
    <p:extLst>
      <p:ext uri="{BB962C8B-B14F-4D97-AF65-F5344CB8AC3E}">
        <p14:creationId xmlns:p14="http://schemas.microsoft.com/office/powerpoint/2010/main" val="590190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49F939-3456-4C23-4E78-DEECA2A45BCC}"/>
              </a:ext>
            </a:extLst>
          </p:cNvPr>
          <p:cNvSpPr>
            <a:spLocks noGrp="1"/>
          </p:cNvSpPr>
          <p:nvPr>
            <p:ph type="title"/>
          </p:nvPr>
        </p:nvSpPr>
        <p:spPr>
          <a:xfrm>
            <a:off x="0" y="0"/>
            <a:ext cx="9144000" cy="1138844"/>
          </a:xfrm>
        </p:spPr>
        <p:txBody>
          <a:bodyPr/>
          <a:lstStyle/>
          <a:p>
            <a:r>
              <a:rPr lang="el-GR" dirty="0"/>
              <a:t>Παράμετροι </a:t>
            </a:r>
            <a:r>
              <a:rPr lang="en-US" dirty="0"/>
              <a:t>SDP</a:t>
            </a:r>
          </a:p>
        </p:txBody>
      </p:sp>
      <p:sp>
        <p:nvSpPr>
          <p:cNvPr id="3" name="Θέση περιεχομένου 2">
            <a:extLst>
              <a:ext uri="{FF2B5EF4-FFF2-40B4-BE49-F238E27FC236}">
                <a16:creationId xmlns:a16="http://schemas.microsoft.com/office/drawing/2014/main" id="{E5E4297D-BD40-171E-2574-FDF5FDC699DD}"/>
              </a:ext>
            </a:extLst>
          </p:cNvPr>
          <p:cNvSpPr>
            <a:spLocks noGrp="1"/>
          </p:cNvSpPr>
          <p:nvPr>
            <p:ph sz="quarter" idx="4"/>
          </p:nvPr>
        </p:nvSpPr>
        <p:spPr>
          <a:xfrm>
            <a:off x="4920446" y="1597446"/>
            <a:ext cx="4041775" cy="3951288"/>
          </a:xfrm>
        </p:spPr>
        <p:txBody>
          <a:bodyPr wrap="square" anchor="t">
            <a:normAutofit/>
          </a:bodyPr>
          <a:lstStyle/>
          <a:p>
            <a:pPr>
              <a:lnSpc>
                <a:spcPct val="90000"/>
              </a:lnSpc>
            </a:pPr>
            <a:r>
              <a:rPr lang="el-GR" sz="2000" dirty="0">
                <a:latin typeface="Gill Sans Nova" panose="020B0602020104020203" pitchFamily="34" charset="0"/>
              </a:rPr>
              <a:t>Ένα μήνυμα SDP συντίθεται από ένα σύνολο γραμμών, οι οποίες καλούνται πεδία και χρησιμοποιούνται οι συντομεύσεις των ονομάτων τους. </a:t>
            </a:r>
            <a:endParaRPr lang="en-US" sz="2000" dirty="0">
              <a:latin typeface="Gill Sans Nova" panose="020B0602020104020203" pitchFamily="34" charset="0"/>
            </a:endParaRPr>
          </a:p>
          <a:p>
            <a:pPr>
              <a:lnSpc>
                <a:spcPct val="90000"/>
              </a:lnSpc>
            </a:pPr>
            <a:r>
              <a:rPr lang="el-GR" sz="2000" dirty="0">
                <a:latin typeface="Gill Sans Nova" panose="020B0602020104020203" pitchFamily="34" charset="0"/>
              </a:rPr>
              <a:t>Το σύνολο των υποχρεωτικών πεδίων σε ένα SDP μήνυμα παρουσιάζονται συνοπτικά στον Πίνακα 1 χρησιμοποιώντας το παράδειγμα της SIP κλήσης που παρουσιάσαμε προηγουμένως.</a:t>
            </a:r>
          </a:p>
        </p:txBody>
      </p:sp>
      <p:graphicFrame>
        <p:nvGraphicFramePr>
          <p:cNvPr id="4" name="Πίνακας 3">
            <a:extLst>
              <a:ext uri="{FF2B5EF4-FFF2-40B4-BE49-F238E27FC236}">
                <a16:creationId xmlns:a16="http://schemas.microsoft.com/office/drawing/2014/main" id="{0948FD1A-2B82-609E-2EC1-07D071B06E08}"/>
              </a:ext>
            </a:extLst>
          </p:cNvPr>
          <p:cNvGraphicFramePr>
            <a:graphicFrameLocks noGrp="1"/>
          </p:cNvGraphicFramePr>
          <p:nvPr>
            <p:extLst>
              <p:ext uri="{D42A27DB-BD31-4B8C-83A1-F6EECF244321}">
                <p14:modId xmlns:p14="http://schemas.microsoft.com/office/powerpoint/2010/main" val="1934064169"/>
              </p:ext>
            </p:extLst>
          </p:nvPr>
        </p:nvGraphicFramePr>
        <p:xfrm>
          <a:off x="363557" y="1501753"/>
          <a:ext cx="4556889" cy="5008539"/>
        </p:xfrm>
        <a:graphic>
          <a:graphicData uri="http://schemas.openxmlformats.org/drawingml/2006/table">
            <a:tbl>
              <a:tblPr>
                <a:solidFill>
                  <a:schemeClr val="bg1"/>
                </a:solidFill>
                <a:tableStyleId>{5C22544A-7EE6-4342-B048-85BDC9FD1C3A}</a:tableStyleId>
              </a:tblPr>
              <a:tblGrid>
                <a:gridCol w="3051672">
                  <a:extLst>
                    <a:ext uri="{9D8B030D-6E8A-4147-A177-3AD203B41FA5}">
                      <a16:colId xmlns:a16="http://schemas.microsoft.com/office/drawing/2014/main" val="3372096168"/>
                    </a:ext>
                  </a:extLst>
                </a:gridCol>
                <a:gridCol w="1505217">
                  <a:extLst>
                    <a:ext uri="{9D8B030D-6E8A-4147-A177-3AD203B41FA5}">
                      <a16:colId xmlns:a16="http://schemas.microsoft.com/office/drawing/2014/main" val="1886798255"/>
                    </a:ext>
                  </a:extLst>
                </a:gridCol>
              </a:tblGrid>
              <a:tr h="772242">
                <a:tc>
                  <a:txBody>
                    <a:bodyPr/>
                    <a:lstStyle/>
                    <a:p>
                      <a:pPr algn="l">
                        <a:lnSpc>
                          <a:spcPct val="115000"/>
                        </a:lnSpc>
                        <a:spcAft>
                          <a:spcPts val="1000"/>
                        </a:spcAft>
                      </a:pPr>
                      <a:r>
                        <a:rPr lang="el-GR" sz="1600" b="1" cap="none" spc="0">
                          <a:solidFill>
                            <a:schemeClr val="tx1"/>
                          </a:solidFill>
                          <a:effectLst/>
                        </a:rPr>
                        <a:t>Παράμετρος SDP</a:t>
                      </a:r>
                      <a:endParaRPr lang="el-GR" sz="1600" b="1"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solidFill>
                      <a:schemeClr val="bg1">
                        <a:lumMod val="75000"/>
                      </a:schemeClr>
                    </a:solidFill>
                  </a:tcPr>
                </a:tc>
                <a:tc>
                  <a:txBody>
                    <a:bodyPr/>
                    <a:lstStyle/>
                    <a:p>
                      <a:pPr algn="l">
                        <a:lnSpc>
                          <a:spcPct val="115000"/>
                        </a:lnSpc>
                        <a:spcAft>
                          <a:spcPts val="1000"/>
                        </a:spcAft>
                      </a:pPr>
                      <a:r>
                        <a:rPr lang="el-GR" sz="1600" b="1" cap="none" spc="0" dirty="0">
                          <a:solidFill>
                            <a:schemeClr val="tx1"/>
                          </a:solidFill>
                          <a:effectLst/>
                        </a:rPr>
                        <a:t>Όνομα παραμέτρου</a:t>
                      </a:r>
                      <a:endParaRPr lang="el-GR" sz="1600" b="1"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solidFill>
                      <a:schemeClr val="bg1">
                        <a:lumMod val="75000"/>
                      </a:schemeClr>
                    </a:solidFill>
                  </a:tcPr>
                </a:tc>
                <a:extLst>
                  <a:ext uri="{0D108BD9-81ED-4DB2-BD59-A6C34878D82A}">
                    <a16:rowId xmlns:a16="http://schemas.microsoft.com/office/drawing/2014/main" val="1037018952"/>
                  </a:ext>
                </a:extLst>
              </a:tr>
              <a:tr h="772242">
                <a:tc>
                  <a:txBody>
                    <a:bodyPr/>
                    <a:lstStyle/>
                    <a:p>
                      <a:pPr algn="l">
                        <a:lnSpc>
                          <a:spcPct val="115000"/>
                        </a:lnSpc>
                        <a:spcAft>
                          <a:spcPts val="1000"/>
                        </a:spcAft>
                      </a:pPr>
                      <a:r>
                        <a:rPr lang="el-GR" sz="1600" cap="none" spc="0" dirty="0">
                          <a:solidFill>
                            <a:schemeClr val="tx1"/>
                          </a:solidFill>
                          <a:effectLst/>
                        </a:rPr>
                        <a:t>v=0 </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cap="none" spc="0" dirty="0" err="1">
                          <a:solidFill>
                            <a:schemeClr val="tx1"/>
                          </a:solidFill>
                          <a:effectLst/>
                        </a:rPr>
                        <a:t>Protocol</a:t>
                      </a:r>
                      <a:r>
                        <a:rPr lang="el-GR" sz="1600" cap="none" spc="0" dirty="0">
                          <a:solidFill>
                            <a:schemeClr val="tx1"/>
                          </a:solidFill>
                          <a:effectLst/>
                        </a:rPr>
                        <a:t> </a:t>
                      </a:r>
                      <a:r>
                        <a:rPr lang="el-GR" sz="1600" b="1" cap="none" spc="0" dirty="0" err="1">
                          <a:solidFill>
                            <a:schemeClr val="tx1"/>
                          </a:solidFill>
                          <a:effectLst/>
                        </a:rPr>
                        <a:t>v</a:t>
                      </a:r>
                      <a:r>
                        <a:rPr lang="el-GR" sz="1600" cap="none" spc="0" dirty="0" err="1">
                          <a:solidFill>
                            <a:schemeClr val="tx1"/>
                          </a:solidFill>
                          <a:effectLst/>
                        </a:rPr>
                        <a:t>ersion</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4026856025"/>
                  </a:ext>
                </a:extLst>
              </a:tr>
              <a:tr h="772242">
                <a:tc>
                  <a:txBody>
                    <a:bodyPr/>
                    <a:lstStyle/>
                    <a:p>
                      <a:pPr algn="l">
                        <a:lnSpc>
                          <a:spcPct val="115000"/>
                        </a:lnSpc>
                        <a:spcAft>
                          <a:spcPts val="1000"/>
                        </a:spcAft>
                      </a:pPr>
                      <a:r>
                        <a:rPr lang="it-IT" sz="1600" b="0" cap="none" spc="0" dirty="0">
                          <a:solidFill>
                            <a:schemeClr val="tx1"/>
                          </a:solidFill>
                          <a:effectLst/>
                        </a:rPr>
                        <a:t>o=Marconi 2890844526 2890844526 IN IP4 tower.radio.org</a:t>
                      </a:r>
                      <a:endParaRPr lang="el-GR" sz="1600" b="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b="1" cap="none" spc="0" dirty="0" err="1">
                          <a:solidFill>
                            <a:schemeClr val="tx1"/>
                          </a:solidFill>
                          <a:effectLst/>
                        </a:rPr>
                        <a:t>O</a:t>
                      </a:r>
                      <a:r>
                        <a:rPr lang="el-GR" sz="1600" cap="none" spc="0" dirty="0" err="1">
                          <a:solidFill>
                            <a:schemeClr val="tx1"/>
                          </a:solidFill>
                          <a:effectLst/>
                        </a:rPr>
                        <a:t>rigin</a:t>
                      </a:r>
                      <a:r>
                        <a:rPr lang="el-GR" sz="1600" cap="none" spc="0" dirty="0">
                          <a:solidFill>
                            <a:schemeClr val="tx1"/>
                          </a:solidFill>
                          <a:effectLst/>
                        </a:rPr>
                        <a:t> </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4251665457"/>
                  </a:ext>
                </a:extLst>
              </a:tr>
              <a:tr h="497325">
                <a:tc>
                  <a:txBody>
                    <a:bodyPr/>
                    <a:lstStyle/>
                    <a:p>
                      <a:pPr algn="l">
                        <a:lnSpc>
                          <a:spcPct val="115000"/>
                        </a:lnSpc>
                        <a:spcAft>
                          <a:spcPts val="1000"/>
                        </a:spcAft>
                      </a:pPr>
                      <a:r>
                        <a:rPr lang="el-GR" sz="1600" cap="none" spc="0">
                          <a:solidFill>
                            <a:schemeClr val="tx1"/>
                          </a:solidFill>
                          <a:effectLst/>
                        </a:rPr>
                        <a:t>s = Phone call</a:t>
                      </a:r>
                      <a:endParaRPr lang="el-GR" sz="1600"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b="1" cap="none" spc="0" dirty="0" err="1">
                          <a:solidFill>
                            <a:schemeClr val="tx1"/>
                          </a:solidFill>
                          <a:effectLst/>
                        </a:rPr>
                        <a:t>S</a:t>
                      </a:r>
                      <a:r>
                        <a:rPr lang="el-GR" sz="1600" cap="none" spc="0" dirty="0" err="1">
                          <a:solidFill>
                            <a:schemeClr val="tx1"/>
                          </a:solidFill>
                          <a:effectLst/>
                        </a:rPr>
                        <a:t>ubject</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918751557"/>
                  </a:ext>
                </a:extLst>
              </a:tr>
              <a:tr h="497325">
                <a:tc>
                  <a:txBody>
                    <a:bodyPr/>
                    <a:lstStyle/>
                    <a:p>
                      <a:pPr algn="l">
                        <a:lnSpc>
                          <a:spcPct val="115000"/>
                        </a:lnSpc>
                        <a:spcAft>
                          <a:spcPts val="1000"/>
                        </a:spcAft>
                      </a:pPr>
                      <a:r>
                        <a:rPr lang="el-GR" sz="1600" cap="none" spc="0">
                          <a:solidFill>
                            <a:schemeClr val="tx1"/>
                          </a:solidFill>
                          <a:effectLst/>
                        </a:rPr>
                        <a:t>c = IN IP4 200.201.202.203</a:t>
                      </a:r>
                      <a:endParaRPr lang="el-GR" sz="1600"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b="1" cap="none" spc="0" dirty="0">
                          <a:solidFill>
                            <a:schemeClr val="tx1"/>
                          </a:solidFill>
                          <a:effectLst/>
                        </a:rPr>
                        <a:t>C</a:t>
                      </a:r>
                      <a:r>
                        <a:rPr lang="el-GR" sz="1600" cap="none" spc="0" dirty="0">
                          <a:solidFill>
                            <a:schemeClr val="tx1"/>
                          </a:solidFill>
                          <a:effectLst/>
                        </a:rPr>
                        <a:t>onnection</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959085212"/>
                  </a:ext>
                </a:extLst>
              </a:tr>
              <a:tr h="497325">
                <a:tc>
                  <a:txBody>
                    <a:bodyPr/>
                    <a:lstStyle/>
                    <a:p>
                      <a:pPr algn="l">
                        <a:lnSpc>
                          <a:spcPct val="115000"/>
                        </a:lnSpc>
                        <a:spcAft>
                          <a:spcPts val="1000"/>
                        </a:spcAft>
                      </a:pPr>
                      <a:r>
                        <a:rPr lang="el-GR" sz="1600" cap="none" spc="0">
                          <a:solidFill>
                            <a:schemeClr val="tx1"/>
                          </a:solidFill>
                          <a:effectLst/>
                        </a:rPr>
                        <a:t>t = 0 0 </a:t>
                      </a:r>
                      <a:endParaRPr lang="el-GR" sz="1600"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b="1" cap="none" spc="0" dirty="0" err="1">
                          <a:solidFill>
                            <a:schemeClr val="tx1"/>
                          </a:solidFill>
                          <a:effectLst/>
                        </a:rPr>
                        <a:t>T</a:t>
                      </a:r>
                      <a:r>
                        <a:rPr lang="el-GR" sz="1600" cap="none" spc="0" dirty="0" err="1">
                          <a:solidFill>
                            <a:schemeClr val="tx1"/>
                          </a:solidFill>
                          <a:effectLst/>
                        </a:rPr>
                        <a:t>ime</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164571168"/>
                  </a:ext>
                </a:extLst>
              </a:tr>
              <a:tr h="497325">
                <a:tc>
                  <a:txBody>
                    <a:bodyPr/>
                    <a:lstStyle/>
                    <a:p>
                      <a:pPr algn="l">
                        <a:lnSpc>
                          <a:spcPct val="115000"/>
                        </a:lnSpc>
                        <a:spcAft>
                          <a:spcPts val="1000"/>
                        </a:spcAft>
                      </a:pPr>
                      <a:r>
                        <a:rPr lang="el-GR" sz="1600" cap="none" spc="0">
                          <a:solidFill>
                            <a:schemeClr val="tx1"/>
                          </a:solidFill>
                          <a:effectLst/>
                        </a:rPr>
                        <a:t>m = audio 60000 RTP/AVP 0</a:t>
                      </a:r>
                      <a:endParaRPr lang="el-GR" sz="1600"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tc>
                  <a:txBody>
                    <a:bodyPr/>
                    <a:lstStyle/>
                    <a:p>
                      <a:pPr algn="l">
                        <a:lnSpc>
                          <a:spcPct val="115000"/>
                        </a:lnSpc>
                        <a:spcAft>
                          <a:spcPts val="1000"/>
                        </a:spcAft>
                      </a:pPr>
                      <a:r>
                        <a:rPr lang="el-GR" sz="1600" b="1" cap="none" spc="0" dirty="0" err="1">
                          <a:solidFill>
                            <a:schemeClr val="tx1"/>
                          </a:solidFill>
                          <a:effectLst/>
                        </a:rPr>
                        <a:t>M</a:t>
                      </a:r>
                      <a:r>
                        <a:rPr lang="el-GR" sz="1600" cap="none" spc="0" dirty="0" err="1">
                          <a:solidFill>
                            <a:schemeClr val="tx1"/>
                          </a:solidFill>
                          <a:effectLst/>
                        </a:rPr>
                        <a:t>edia</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2421095807"/>
                  </a:ext>
                </a:extLst>
              </a:tr>
              <a:tr h="497325">
                <a:tc>
                  <a:txBody>
                    <a:bodyPr/>
                    <a:lstStyle/>
                    <a:p>
                      <a:pPr algn="l">
                        <a:lnSpc>
                          <a:spcPct val="115000"/>
                        </a:lnSpc>
                        <a:spcAft>
                          <a:spcPts val="1000"/>
                        </a:spcAft>
                      </a:pPr>
                      <a:r>
                        <a:rPr lang="el-GR" sz="1600" cap="none" spc="0">
                          <a:solidFill>
                            <a:schemeClr val="tx1"/>
                          </a:solidFill>
                          <a:effectLst/>
                        </a:rPr>
                        <a:t>a = rtpmap:0 PCMU/8000</a:t>
                      </a:r>
                      <a:endParaRPr lang="el-GR" sz="1600" cap="none" spc="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tc>
                  <a:txBody>
                    <a:bodyPr/>
                    <a:lstStyle/>
                    <a:p>
                      <a:pPr algn="l">
                        <a:lnSpc>
                          <a:spcPct val="115000"/>
                        </a:lnSpc>
                        <a:spcAft>
                          <a:spcPts val="1000"/>
                        </a:spcAft>
                      </a:pPr>
                      <a:r>
                        <a:rPr lang="el-GR" sz="1600" b="1" cap="none" spc="0" dirty="0" err="1">
                          <a:solidFill>
                            <a:schemeClr val="tx1"/>
                          </a:solidFill>
                          <a:effectLst/>
                        </a:rPr>
                        <a:t>A</a:t>
                      </a:r>
                      <a:r>
                        <a:rPr lang="el-GR" sz="1600" cap="none" spc="0" dirty="0" err="1">
                          <a:solidFill>
                            <a:schemeClr val="tx1"/>
                          </a:solidFill>
                          <a:effectLst/>
                        </a:rPr>
                        <a:t>ttributes</a:t>
                      </a:r>
                      <a:endParaRPr lang="el-GR" sz="1600" cap="none" spc="0" dirty="0">
                        <a:solidFill>
                          <a:schemeClr val="tx1"/>
                        </a:solidFill>
                        <a:effectLst/>
                        <a:latin typeface="Segoe UI" panose="020B0502040204020203" pitchFamily="34" charset="0"/>
                        <a:ea typeface="SimSun" panose="02010600030101010101" pitchFamily="2" charset="-122"/>
                        <a:cs typeface="Times New Roman" panose="02020603050405020304" pitchFamily="18" charset="0"/>
                      </a:endParaRPr>
                    </a:p>
                  </a:txBody>
                  <a:tcPr marL="102882" marR="59355" marT="79140" marB="79140">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noFill/>
                  </a:tcPr>
                </a:tc>
                <a:extLst>
                  <a:ext uri="{0D108BD9-81ED-4DB2-BD59-A6C34878D82A}">
                    <a16:rowId xmlns:a16="http://schemas.microsoft.com/office/drawing/2014/main" val="3397522330"/>
                  </a:ext>
                </a:extLst>
              </a:tr>
            </a:tbl>
          </a:graphicData>
        </a:graphic>
      </p:graphicFrame>
    </p:spTree>
    <p:extLst>
      <p:ext uri="{BB962C8B-B14F-4D97-AF65-F5344CB8AC3E}">
        <p14:creationId xmlns:p14="http://schemas.microsoft.com/office/powerpoint/2010/main" val="918659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AB6884-ED45-090B-6F48-4F0ADFA217A5}"/>
              </a:ext>
            </a:extLst>
          </p:cNvPr>
          <p:cNvSpPr>
            <a:spLocks noGrp="1"/>
          </p:cNvSpPr>
          <p:nvPr>
            <p:ph type="title"/>
          </p:nvPr>
        </p:nvSpPr>
        <p:spPr/>
        <p:txBody>
          <a:bodyPr/>
          <a:lstStyle/>
          <a:p>
            <a:r>
              <a:rPr lang="el-GR" dirty="0"/>
              <a:t>Περιγραφή πεδίων </a:t>
            </a:r>
          </a:p>
        </p:txBody>
      </p:sp>
      <p:sp>
        <p:nvSpPr>
          <p:cNvPr id="3" name="Θέση περιεχομένου 2">
            <a:extLst>
              <a:ext uri="{FF2B5EF4-FFF2-40B4-BE49-F238E27FC236}">
                <a16:creationId xmlns:a16="http://schemas.microsoft.com/office/drawing/2014/main" id="{219562C1-97AF-21AF-9811-37CE18EC0D1D}"/>
              </a:ext>
            </a:extLst>
          </p:cNvPr>
          <p:cNvSpPr>
            <a:spLocks noGrp="1"/>
          </p:cNvSpPr>
          <p:nvPr>
            <p:ph idx="1"/>
          </p:nvPr>
        </p:nvSpPr>
        <p:spPr>
          <a:xfrm>
            <a:off x="533400" y="1431529"/>
            <a:ext cx="8525540" cy="4710545"/>
          </a:xfrm>
        </p:spPr>
        <p:txBody>
          <a:bodyPr/>
          <a:lstStyle/>
          <a:p>
            <a:pPr marL="0" lvl="0" indent="0">
              <a:lnSpc>
                <a:spcPct val="115000"/>
              </a:lnSpc>
              <a:spcAft>
                <a:spcPts val="1000"/>
              </a:spcAft>
              <a:buClr>
                <a:srgbClr val="000000"/>
              </a:buClr>
              <a:buNone/>
              <a:tabLst>
                <a:tab pos="228600" algn="l"/>
              </a:tabLst>
            </a:pPr>
            <a:r>
              <a:rPr lang="el-GR" sz="2000" b="1" dirty="0" err="1"/>
              <a:t>Protocol</a:t>
            </a:r>
            <a:r>
              <a:rPr lang="el-GR" sz="2000" b="1" dirty="0"/>
              <a:t> </a:t>
            </a:r>
            <a:r>
              <a:rPr lang="el-GR" sz="2000" b="1" dirty="0" err="1"/>
              <a:t>Version</a:t>
            </a:r>
            <a:r>
              <a:rPr lang="el-GR" sz="2000" b="1" dirty="0"/>
              <a:t> (v)</a:t>
            </a:r>
          </a:p>
          <a:p>
            <a:pPr marL="0" indent="0">
              <a:lnSpc>
                <a:spcPct val="115000"/>
              </a:lnSpc>
              <a:spcAft>
                <a:spcPts val="1000"/>
              </a:spcAft>
              <a:buNone/>
            </a:pPr>
            <a:r>
              <a:rPr lang="el-GR" sz="2000" dirty="0"/>
              <a:t>Το πεδίο v περιέχει την έκδοση του SDP που χρησιμοποιείται. Επειδή η πρόσφατη έκδοση του SDP είναι η 0, ένα έγκυρο μήνυμα SDP θα αρχίζει πάντα με την γραμμή v=0.</a:t>
            </a:r>
          </a:p>
          <a:p>
            <a:pPr marL="0" lvl="0" indent="0">
              <a:lnSpc>
                <a:spcPct val="115000"/>
              </a:lnSpc>
              <a:spcAft>
                <a:spcPts val="1000"/>
              </a:spcAft>
              <a:buClr>
                <a:srgbClr val="000000"/>
              </a:buClr>
              <a:buNone/>
              <a:tabLst>
                <a:tab pos="228600" algn="l"/>
              </a:tabLst>
            </a:pPr>
            <a:r>
              <a:rPr lang="el-GR" sz="2000" b="1" dirty="0" err="1"/>
              <a:t>Origin</a:t>
            </a:r>
            <a:r>
              <a:rPr lang="el-GR" sz="2000" b="1" dirty="0"/>
              <a:t> (o)</a:t>
            </a:r>
          </a:p>
          <a:p>
            <a:pPr marL="0" indent="0">
              <a:lnSpc>
                <a:spcPct val="115000"/>
              </a:lnSpc>
              <a:spcAft>
                <a:spcPts val="1000"/>
              </a:spcAft>
              <a:buNone/>
            </a:pPr>
            <a:r>
              <a:rPr lang="el-GR" sz="2000" dirty="0"/>
              <a:t>Το πεδίο o περιέχει πληροφορία σχετικά με τον δημιουργό της συνεδρίας και χαρακτηριστικά της συνεδρίας. Με τη βοήθεια του συγκεκριμένου πεδίου μία συνεδρία χαρακτηρίζεται μοναδικά. Η αναλυτική σύνταξη του πεδίου ο είναι</a:t>
            </a:r>
            <a:r>
              <a:rPr lang="en-US" sz="2000" dirty="0"/>
              <a:t>:</a:t>
            </a:r>
            <a:br>
              <a:rPr lang="en-US"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br>
            <a:r>
              <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en-US"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o</a:t>
            </a:r>
            <a:r>
              <a:rPr lang="en-US"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=username session-id version network-type address-type address</a:t>
            </a:r>
            <a:endPar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lnSpc>
                <a:spcPct val="115000"/>
              </a:lnSpc>
              <a:spcAft>
                <a:spcPts val="1000"/>
              </a:spcAft>
              <a:buNone/>
            </a:pPr>
            <a:r>
              <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πχ </a:t>
            </a:r>
            <a:r>
              <a:rPr lang="en-US"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rPr>
              <a:t>   </a:t>
            </a:r>
            <a:r>
              <a:rPr lang="it-IT" sz="1600" dirty="0">
                <a:solidFill>
                  <a:srgbClr val="595959"/>
                </a:solidFill>
                <a:effectLst/>
                <a:latin typeface="Courier New" panose="02070309020205020404" pitchFamily="49" charset="0"/>
                <a:ea typeface="SimSun" panose="02010600030101010101" pitchFamily="2" charset="-122"/>
                <a:cs typeface="Times New Roman" panose="02020603050405020304" pitchFamily="18" charset="0"/>
              </a:rPr>
              <a:t>o=Marconi 2890844526 2890844526 IN  IP4  tower.radio.org</a:t>
            </a:r>
            <a:endParaRPr lang="el-GR" sz="1600" dirty="0">
              <a:solidFill>
                <a:srgbClr val="595959"/>
              </a:solidFill>
              <a:effectLst/>
              <a:latin typeface="Segoe UI" panose="020B0502040204020203" pitchFamily="34" charset="0"/>
              <a:ea typeface="SimSun" panose="02010600030101010101" pitchFamily="2" charset="-122"/>
              <a:cs typeface="Times New Roman" panose="02020603050405020304" pitchFamily="18" charset="0"/>
            </a:endParaRPr>
          </a:p>
          <a:p>
            <a:pPr marL="0" indent="0">
              <a:spcBef>
                <a:spcPts val="600"/>
              </a:spcBef>
              <a:spcAft>
                <a:spcPts val="600"/>
              </a:spcAft>
              <a:buNone/>
            </a:pPr>
            <a:endParaRPr lang="el-GR" sz="2000" dirty="0"/>
          </a:p>
        </p:txBody>
      </p:sp>
      <p:sp>
        <p:nvSpPr>
          <p:cNvPr id="4" name="Footer Placeholder 3">
            <a:extLst>
              <a:ext uri="{FF2B5EF4-FFF2-40B4-BE49-F238E27FC236}">
                <a16:creationId xmlns:a16="http://schemas.microsoft.com/office/drawing/2014/main" id="{15C07D8F-E39C-286E-DEA2-1D308FB71D31}"/>
              </a:ext>
            </a:extLst>
          </p:cNvPr>
          <p:cNvSpPr txBox="1">
            <a:spLocks/>
          </p:cNvSpPr>
          <p:nvPr/>
        </p:nvSpPr>
        <p:spPr bwMode="auto">
          <a:xfrm>
            <a:off x="1564010" y="6571239"/>
            <a:ext cx="1053930" cy="286761"/>
          </a:xfrm>
          <a:prstGeom prst="rect">
            <a:avLst/>
          </a:prstGeom>
          <a:solidFill>
            <a:srgbClr val="CBE8FB"/>
          </a:solidFill>
          <a:ln w="9525">
            <a:noFill/>
            <a:miter lim="800000"/>
            <a:headEnd/>
            <a:tailEnd/>
          </a:ln>
        </p:spPr>
        <p:txBody>
          <a:bodyPr/>
          <a:lstStyle/>
          <a:p>
            <a:pPr algn="l"/>
            <a:r>
              <a:rPr lang="el-GR" sz="1100" b="0" dirty="0">
                <a:solidFill>
                  <a:schemeClr val="bg1"/>
                </a:solidFill>
                <a:effectLst>
                  <a:outerShdw blurRad="38100" dist="38100" dir="2700000" algn="tl">
                    <a:srgbClr val="000000">
                      <a:alpha val="43137"/>
                    </a:srgbClr>
                  </a:outerShdw>
                </a:effectLst>
                <a:latin typeface="Arial" charset="0"/>
                <a:cs typeface="Arial" charset="0"/>
              </a:rPr>
              <a:t>Πρωτόκολλα</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
        <p:nvSpPr>
          <p:cNvPr id="5" name="Footer Placeholder 3">
            <a:extLst>
              <a:ext uri="{FF2B5EF4-FFF2-40B4-BE49-F238E27FC236}">
                <a16:creationId xmlns:a16="http://schemas.microsoft.com/office/drawing/2014/main" id="{A6B5DD41-E466-5634-AE0C-ADC85574E057}"/>
              </a:ext>
            </a:extLst>
          </p:cNvPr>
          <p:cNvSpPr txBox="1">
            <a:spLocks/>
          </p:cNvSpPr>
          <p:nvPr/>
        </p:nvSpPr>
        <p:spPr bwMode="auto">
          <a:xfrm>
            <a:off x="2623812" y="6571239"/>
            <a:ext cx="620429" cy="286761"/>
          </a:xfrm>
          <a:prstGeom prst="rect">
            <a:avLst/>
          </a:prstGeom>
          <a:solidFill>
            <a:schemeClr val="accent2">
              <a:lumMod val="20000"/>
              <a:lumOff val="80000"/>
            </a:schemeClr>
          </a:solidFill>
          <a:ln w="9525">
            <a:noFill/>
            <a:miter lim="800000"/>
            <a:headEnd/>
            <a:tailEnd/>
          </a:ln>
        </p:spPr>
        <p:txBody>
          <a:bodyPr/>
          <a:lstStyle/>
          <a:p>
            <a:pPr algn="l"/>
            <a:r>
              <a:rPr lang="en-US" sz="1100" b="0" dirty="0">
                <a:solidFill>
                  <a:schemeClr val="bg1"/>
                </a:solidFill>
                <a:effectLst>
                  <a:outerShdw blurRad="38100" dist="38100" dir="2700000" algn="tl">
                    <a:srgbClr val="000000">
                      <a:alpha val="43137"/>
                    </a:srgbClr>
                  </a:outerShdw>
                </a:effectLst>
                <a:latin typeface="Arial" charset="0"/>
                <a:cs typeface="Arial" charset="0"/>
              </a:rPr>
              <a:t>SDP</a:t>
            </a:r>
            <a:endParaRPr lang="en-US" sz="1100" b="0" dirty="0">
              <a:solidFill>
                <a:schemeClr val="bg1"/>
              </a:solidFill>
              <a:effectLst>
                <a:outerShdw blurRad="38100" dist="38100" dir="2700000" algn="tl">
                  <a:srgbClr val="000000">
                    <a:alpha val="43137"/>
                  </a:srgbClr>
                </a:outerShdw>
              </a:effectLst>
              <a:latin typeface="Gill Sans MT" panose="020B0502020104020203" pitchFamily="34" charset="0"/>
              <a:cs typeface="Arial" charset="0"/>
            </a:endParaRPr>
          </a:p>
        </p:txBody>
      </p:sp>
    </p:spTree>
    <p:extLst>
      <p:ext uri="{BB962C8B-B14F-4D97-AF65-F5344CB8AC3E}">
        <p14:creationId xmlns:p14="http://schemas.microsoft.com/office/powerpoint/2010/main" val="192353353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924</TotalTime>
  <Words>2236</Words>
  <Application>Microsoft Office PowerPoint</Application>
  <PresentationFormat>Προβολή στην οθόνη (4:3)</PresentationFormat>
  <Paragraphs>238</Paragraphs>
  <Slides>14</Slides>
  <Notes>11</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14</vt:i4>
      </vt:variant>
    </vt:vector>
  </HeadingPairs>
  <TitlesOfParts>
    <vt:vector size="24" baseType="lpstr">
      <vt:lpstr>Arial</vt:lpstr>
      <vt:lpstr>Comic Sans MS</vt:lpstr>
      <vt:lpstr>Courier New</vt:lpstr>
      <vt:lpstr>Gill Sans MT</vt:lpstr>
      <vt:lpstr>Gill Sans Nova</vt:lpstr>
      <vt:lpstr>Segoe UI</vt:lpstr>
      <vt:lpstr>Symbol</vt:lpstr>
      <vt:lpstr>Times New Roman</vt:lpstr>
      <vt:lpstr>Wingdings</vt:lpstr>
      <vt:lpstr>Default Design</vt:lpstr>
      <vt:lpstr>Πολυμέσα και Ασύρματη Δικτύωση</vt:lpstr>
      <vt:lpstr>Εισαγωγή (1) </vt:lpstr>
      <vt:lpstr>Εισαγωγή (2) </vt:lpstr>
      <vt:lpstr>Εισαγωγή (3)</vt:lpstr>
      <vt:lpstr>Εισαγωγή (4) </vt:lpstr>
      <vt:lpstr>Δεν είναι αυτόνομο</vt:lpstr>
      <vt:lpstr>Ένα παράδειγμα SDP περιγραφής</vt:lpstr>
      <vt:lpstr>Παράμετροι SDP</vt:lpstr>
      <vt:lpstr>Περιγραφή πεδίων </vt:lpstr>
      <vt:lpstr>Περιγραφή πεδίων </vt:lpstr>
      <vt:lpstr>Περιγραφή πεδίων </vt:lpstr>
      <vt:lpstr>Περιγραφή πεδίων </vt:lpstr>
      <vt:lpstr>Περιγραφή πεδίων </vt:lpstr>
      <vt:lpstr>Σημείωμα Αναφοράς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Δίκτυα Επικοινωνιών ΙΙ</dc:title>
  <dc:creator>pantelis bbalaouras</dc:creator>
  <cp:lastModifiedBy>Pantelis Balaouras</cp:lastModifiedBy>
  <cp:revision>4</cp:revision>
  <dcterms:created xsi:type="dcterms:W3CDTF">2019-11-19T09:54:29Z</dcterms:created>
  <dcterms:modified xsi:type="dcterms:W3CDTF">2025-03-20T11:48:34Z</dcterms:modified>
</cp:coreProperties>
</file>