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notesSlides/notesSlide3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9.xml" ContentType="application/vnd.openxmlformats-officedocument.presentationml.notesSlide+xml"/>
  <Override PartName="/ppt/embeddings/oleObject6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7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836" r:id="rId2"/>
    <p:sldId id="837" r:id="rId3"/>
    <p:sldId id="471" r:id="rId4"/>
    <p:sldId id="875" r:id="rId5"/>
    <p:sldId id="834" r:id="rId6"/>
    <p:sldId id="835" r:id="rId7"/>
    <p:sldId id="481" r:id="rId8"/>
    <p:sldId id="432" r:id="rId9"/>
    <p:sldId id="498" r:id="rId10"/>
    <p:sldId id="470" r:id="rId11"/>
    <p:sldId id="472" r:id="rId12"/>
    <p:sldId id="433" r:id="rId13"/>
    <p:sldId id="839" r:id="rId14"/>
    <p:sldId id="434" r:id="rId15"/>
    <p:sldId id="474" r:id="rId16"/>
    <p:sldId id="475" r:id="rId17"/>
    <p:sldId id="476" r:id="rId18"/>
    <p:sldId id="435" r:id="rId19"/>
    <p:sldId id="477" r:id="rId20"/>
    <p:sldId id="838" r:id="rId21"/>
    <p:sldId id="856" r:id="rId22"/>
    <p:sldId id="299" r:id="rId23"/>
    <p:sldId id="437" r:id="rId24"/>
    <p:sldId id="486" r:id="rId25"/>
    <p:sldId id="301" r:id="rId26"/>
    <p:sldId id="438" r:id="rId27"/>
    <p:sldId id="439" r:id="rId28"/>
    <p:sldId id="440" r:id="rId29"/>
    <p:sldId id="300" r:id="rId30"/>
    <p:sldId id="479" r:id="rId31"/>
    <p:sldId id="480" r:id="rId32"/>
    <p:sldId id="876" r:id="rId33"/>
    <p:sldId id="399" r:id="rId34"/>
    <p:sldId id="398" r:id="rId35"/>
    <p:sldId id="397" r:id="rId36"/>
    <p:sldId id="868" r:id="rId37"/>
    <p:sldId id="394" r:id="rId38"/>
    <p:sldId id="393" r:id="rId39"/>
    <p:sldId id="396" r:id="rId40"/>
    <p:sldId id="392" r:id="rId41"/>
    <p:sldId id="828" r:id="rId42"/>
    <p:sldId id="390" r:id="rId43"/>
    <p:sldId id="389" r:id="rId44"/>
    <p:sldId id="831" r:id="rId45"/>
    <p:sldId id="441" r:id="rId46"/>
    <p:sldId id="861" r:id="rId47"/>
    <p:sldId id="857" r:id="rId48"/>
    <p:sldId id="858" r:id="rId49"/>
    <p:sldId id="859" r:id="rId50"/>
    <p:sldId id="860" r:id="rId51"/>
    <p:sldId id="877" r:id="rId52"/>
    <p:sldId id="863" r:id="rId53"/>
    <p:sldId id="862" r:id="rId54"/>
    <p:sldId id="443" r:id="rId55"/>
    <p:sldId id="878" r:id="rId56"/>
    <p:sldId id="832" r:id="rId57"/>
    <p:sldId id="842" r:id="rId58"/>
    <p:sldId id="348" r:id="rId59"/>
    <p:sldId id="833" r:id="rId60"/>
    <p:sldId id="840" r:id="rId61"/>
    <p:sldId id="532" r:id="rId62"/>
    <p:sldId id="865" r:id="rId63"/>
    <p:sldId id="866" r:id="rId64"/>
    <p:sldId id="841" r:id="rId65"/>
    <p:sldId id="445" r:id="rId66"/>
    <p:sldId id="847" r:id="rId67"/>
    <p:sldId id="864" r:id="rId68"/>
    <p:sldId id="533" r:id="rId69"/>
    <p:sldId id="534" r:id="rId70"/>
    <p:sldId id="446" r:id="rId71"/>
    <p:sldId id="447" r:id="rId72"/>
    <p:sldId id="483" r:id="rId73"/>
    <p:sldId id="848" r:id="rId74"/>
    <p:sldId id="849" r:id="rId75"/>
    <p:sldId id="449" r:id="rId76"/>
    <p:sldId id="493" r:id="rId77"/>
    <p:sldId id="494" r:id="rId78"/>
    <p:sldId id="495" r:id="rId79"/>
    <p:sldId id="516" r:id="rId80"/>
    <p:sldId id="843" r:id="rId81"/>
    <p:sldId id="850" r:id="rId82"/>
    <p:sldId id="378" r:id="rId83"/>
    <p:sldId id="379" r:id="rId84"/>
    <p:sldId id="851" r:id="rId85"/>
    <p:sldId id="484" r:id="rId86"/>
    <p:sldId id="852" r:id="rId87"/>
    <p:sldId id="380" r:id="rId88"/>
    <p:sldId id="381" r:id="rId89"/>
    <p:sldId id="382" r:id="rId90"/>
    <p:sldId id="383" r:id="rId91"/>
    <p:sldId id="372" r:id="rId92"/>
    <p:sldId id="867" r:id="rId93"/>
    <p:sldId id="385" r:id="rId94"/>
    <p:sldId id="374" r:id="rId95"/>
    <p:sldId id="375" r:id="rId96"/>
    <p:sldId id="376" r:id="rId97"/>
    <p:sldId id="451" r:id="rId98"/>
    <p:sldId id="853" r:id="rId99"/>
    <p:sldId id="452" r:id="rId100"/>
    <p:sldId id="453" r:id="rId101"/>
    <p:sldId id="854" r:id="rId102"/>
    <p:sldId id="844" r:id="rId103"/>
    <p:sldId id="400" r:id="rId104"/>
    <p:sldId id="401" r:id="rId105"/>
    <p:sldId id="402" r:id="rId106"/>
    <p:sldId id="403" r:id="rId107"/>
    <p:sldId id="404" r:id="rId108"/>
    <p:sldId id="405" r:id="rId109"/>
    <p:sldId id="407" r:id="rId110"/>
    <p:sldId id="415" r:id="rId111"/>
    <p:sldId id="409" r:id="rId112"/>
    <p:sldId id="410" r:id="rId113"/>
    <p:sldId id="466" r:id="rId114"/>
    <p:sldId id="468" r:id="rId115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B19"/>
    <a:srgbClr val="007FFF"/>
    <a:srgbClr val="CB2727"/>
    <a:srgbClr val="DCDCDC"/>
    <a:srgbClr val="000099"/>
    <a:srgbClr val="CBE8FB"/>
    <a:srgbClr val="FFFF00"/>
    <a:srgbClr val="DDDDDD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40D1C05A-E60D-4A47-BC54-B186CCE64115}"/>
    <pc:docChg chg="undo custSel addSld delSld modSld sldOrd">
      <pc:chgData name="pantelis balaouras" userId="25e8755020fc1734" providerId="LiveId" clId="{40D1C05A-E60D-4A47-BC54-B186CCE64115}" dt="2021-12-23T11:03:42.663" v="66" actId="20577"/>
      <pc:docMkLst>
        <pc:docMk/>
      </pc:docMkLst>
      <pc:sldChg chg="modSp mod">
        <pc:chgData name="pantelis balaouras" userId="25e8755020fc1734" providerId="LiveId" clId="{40D1C05A-E60D-4A47-BC54-B186CCE64115}" dt="2021-12-20T13:47:51.218" v="1" actId="1035"/>
        <pc:sldMkLst>
          <pc:docMk/>
          <pc:sldMk cId="0" sldId="299"/>
        </pc:sldMkLst>
        <pc:spChg chg="mod">
          <ac:chgData name="pantelis balaouras" userId="25e8755020fc1734" providerId="LiveId" clId="{40D1C05A-E60D-4A47-BC54-B186CCE64115}" dt="2021-12-20T13:47:51.218" v="1" actId="1035"/>
          <ac:spMkLst>
            <pc:docMk/>
            <pc:sldMk cId="0" sldId="299"/>
            <ac:spMk id="191" creationId="{3688FD6C-D857-4BE3-8BA6-B3DF2D1E66E0}"/>
          </ac:spMkLst>
        </pc:spChg>
      </pc:sldChg>
      <pc:sldChg chg="modSp mod">
        <pc:chgData name="pantelis balaouras" userId="25e8755020fc1734" providerId="LiveId" clId="{40D1C05A-E60D-4A47-BC54-B186CCE64115}" dt="2021-12-20T14:50:57.937" v="6" actId="12"/>
        <pc:sldMkLst>
          <pc:docMk/>
          <pc:sldMk cId="0" sldId="300"/>
        </pc:sldMkLst>
        <pc:spChg chg="mod">
          <ac:chgData name="pantelis balaouras" userId="25e8755020fc1734" providerId="LiveId" clId="{40D1C05A-E60D-4A47-BC54-B186CCE64115}" dt="2021-12-20T14:50:57.937" v="6" actId="12"/>
          <ac:spMkLst>
            <pc:docMk/>
            <pc:sldMk cId="0" sldId="300"/>
            <ac:spMk id="26627" creationId="{00000000-0000-0000-0000-000000000000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192320428" sldId="348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306955558" sldId="348"/>
        </pc:sldMkLst>
      </pc:sldChg>
      <pc:sldChg chg="modSp mod">
        <pc:chgData name="pantelis balaouras" userId="25e8755020fc1734" providerId="LiveId" clId="{40D1C05A-E60D-4A47-BC54-B186CCE64115}" dt="2021-12-23T11:03:42.663" v="66" actId="20577"/>
        <pc:sldMkLst>
          <pc:docMk/>
          <pc:sldMk cId="0" sldId="374"/>
        </pc:sldMkLst>
        <pc:spChg chg="mod">
          <ac:chgData name="pantelis balaouras" userId="25e8755020fc1734" providerId="LiveId" clId="{40D1C05A-E60D-4A47-BC54-B186CCE64115}" dt="2021-12-23T11:03:42.663" v="66" actId="20577"/>
          <ac:spMkLst>
            <pc:docMk/>
            <pc:sldMk cId="0" sldId="374"/>
            <ac:spMk id="44035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3T10:47:22.180" v="54" actId="1076"/>
        <pc:sldMkLst>
          <pc:docMk/>
          <pc:sldMk cId="0" sldId="382"/>
        </pc:sldMkLst>
        <pc:spChg chg="mod">
          <ac:chgData name="pantelis balaouras" userId="25e8755020fc1734" providerId="LiveId" clId="{40D1C05A-E60D-4A47-BC54-B186CCE64115}" dt="2021-12-23T10:35:21.282" v="50" actId="14100"/>
          <ac:spMkLst>
            <pc:docMk/>
            <pc:sldMk cId="0" sldId="382"/>
            <ac:spMk id="2052" creationId="{00000000-0000-0000-0000-000000000000}"/>
          </ac:spMkLst>
        </pc:spChg>
        <pc:graphicFrameChg chg="mod">
          <ac:chgData name="pantelis balaouras" userId="25e8755020fc1734" providerId="LiveId" clId="{40D1C05A-E60D-4A47-BC54-B186CCE64115}" dt="2021-12-23T10:47:22.180" v="54" actId="1076"/>
          <ac:graphicFrameMkLst>
            <pc:docMk/>
            <pc:sldMk cId="0" sldId="382"/>
            <ac:graphicFrameMk id="2050" creationId="{00000000-0000-0000-0000-000000000000}"/>
          </ac:graphicFrameMkLst>
        </pc:graphicFrameChg>
      </pc:sldChg>
      <pc:sldChg chg="modSp mod">
        <pc:chgData name="pantelis balaouras" userId="25e8755020fc1734" providerId="LiveId" clId="{40D1C05A-E60D-4A47-BC54-B186CCE64115}" dt="2021-12-23T10:49:29.351" v="63" actId="1076"/>
        <pc:sldMkLst>
          <pc:docMk/>
          <pc:sldMk cId="0" sldId="383"/>
        </pc:sldMkLst>
        <pc:spChg chg="mod">
          <ac:chgData name="pantelis balaouras" userId="25e8755020fc1734" providerId="LiveId" clId="{40D1C05A-E60D-4A47-BC54-B186CCE64115}" dt="2021-12-23T10:49:11.051" v="62" actId="115"/>
          <ac:spMkLst>
            <pc:docMk/>
            <pc:sldMk cId="0" sldId="383"/>
            <ac:spMk id="3079" creationId="{00000000-0000-0000-0000-000000000000}"/>
          </ac:spMkLst>
        </pc:spChg>
        <pc:graphicFrameChg chg="mod">
          <ac:chgData name="pantelis balaouras" userId="25e8755020fc1734" providerId="LiveId" clId="{40D1C05A-E60D-4A47-BC54-B186CCE64115}" dt="2021-12-23T10:49:29.351" v="63" actId="1076"/>
          <ac:graphicFrameMkLst>
            <pc:docMk/>
            <pc:sldMk cId="0" sldId="383"/>
            <ac:graphicFrameMk id="3075" creationId="{00000000-0000-0000-0000-000000000000}"/>
          </ac:graphicFrameMkLst>
        </pc:graphicFrameChg>
      </pc:sldChg>
      <pc:sldChg chg="modSp mod">
        <pc:chgData name="pantelis balaouras" userId="25e8755020fc1734" providerId="LiveId" clId="{40D1C05A-E60D-4A47-BC54-B186CCE64115}" dt="2021-12-20T13:50:10.292" v="4" actId="113"/>
        <pc:sldMkLst>
          <pc:docMk/>
          <pc:sldMk cId="0" sldId="437"/>
        </pc:sldMkLst>
        <pc:spChg chg="mod">
          <ac:chgData name="pantelis balaouras" userId="25e8755020fc1734" providerId="LiveId" clId="{40D1C05A-E60D-4A47-BC54-B186CCE64115}" dt="2021-12-20T13:50:10.292" v="4" actId="113"/>
          <ac:spMkLst>
            <pc:docMk/>
            <pc:sldMk cId="0" sldId="437"/>
            <ac:spMk id="21507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3T08:51:46.784" v="32" actId="20577"/>
        <pc:sldMkLst>
          <pc:docMk/>
          <pc:sldMk cId="4081771419" sldId="445"/>
        </pc:sldMkLst>
        <pc:spChg chg="mod">
          <ac:chgData name="pantelis balaouras" userId="25e8755020fc1734" providerId="LiveId" clId="{40D1C05A-E60D-4A47-BC54-B186CCE64115}" dt="2021-12-23T08:51:46.784" v="32" actId="20577"/>
          <ac:spMkLst>
            <pc:docMk/>
            <pc:sldMk cId="4081771419" sldId="445"/>
            <ac:spMk id="31747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0T13:34:49.793" v="0" actId="14100"/>
        <pc:sldMkLst>
          <pc:docMk/>
          <pc:sldMk cId="3881309521" sldId="476"/>
        </pc:sldMkLst>
        <pc:spChg chg="mod">
          <ac:chgData name="pantelis balaouras" userId="25e8755020fc1734" providerId="LiveId" clId="{40D1C05A-E60D-4A47-BC54-B186CCE64115}" dt="2021-12-20T13:34:49.793" v="0" actId="14100"/>
          <ac:spMkLst>
            <pc:docMk/>
            <pc:sldMk cId="3881309521" sldId="476"/>
            <ac:spMk id="18442" creationId="{00000000-0000-0000-0000-000000000000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513781535" sldId="83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490968938" sldId="83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1687335457" sldId="833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413176109" sldId="833"/>
        </pc:sldMkLst>
      </pc:sldChg>
      <pc:sldChg chg="addSp modSp">
        <pc:chgData name="pantelis balaouras" userId="25e8755020fc1734" providerId="LiveId" clId="{40D1C05A-E60D-4A47-BC54-B186CCE64115}" dt="2021-12-20T13:47:55.735" v="3"/>
        <pc:sldMkLst>
          <pc:docMk/>
          <pc:sldMk cId="2432030259" sldId="838"/>
        </pc:sldMkLst>
        <pc:spChg chg="add mod">
          <ac:chgData name="pantelis balaouras" userId="25e8755020fc1734" providerId="LiveId" clId="{40D1C05A-E60D-4A47-BC54-B186CCE64115}" dt="2021-12-20T13:47:55.735" v="3"/>
          <ac:spMkLst>
            <pc:docMk/>
            <pc:sldMk cId="2432030259" sldId="838"/>
            <ac:spMk id="5" creationId="{10BC9FE1-BA6F-4A8F-9D99-0B9FF727E841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686554986" sldId="840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2961319722" sldId="840"/>
        </pc:sldMkLst>
      </pc:sldChg>
      <pc:sldChg chg="modSp mod">
        <pc:chgData name="pantelis balaouras" userId="25e8755020fc1734" providerId="LiveId" clId="{40D1C05A-E60D-4A47-BC54-B186CCE64115}" dt="2021-12-23T08:51:07.224" v="27" actId="113"/>
        <pc:sldMkLst>
          <pc:docMk/>
          <pc:sldMk cId="1974949171" sldId="841"/>
        </pc:sldMkLst>
        <pc:spChg chg="mod">
          <ac:chgData name="pantelis balaouras" userId="25e8755020fc1734" providerId="LiveId" clId="{40D1C05A-E60D-4A47-BC54-B186CCE64115}" dt="2021-12-23T08:51:07.224" v="27" actId="113"/>
          <ac:spMkLst>
            <pc:docMk/>
            <pc:sldMk cId="1974949171" sldId="841"/>
            <ac:spMk id="30723" creationId="{00000000-0000-0000-0000-000000000000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1917350361" sldId="84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622882549" sldId="842"/>
        </pc:sldMkLst>
      </pc:sldChg>
      <pc:sldChg chg="modSp mod">
        <pc:chgData name="pantelis balaouras" userId="25e8755020fc1734" providerId="LiveId" clId="{40D1C05A-E60D-4A47-BC54-B186CCE64115}" dt="2021-12-23T09:31:56.488" v="37" actId="6549"/>
        <pc:sldMkLst>
          <pc:docMk/>
          <pc:sldMk cId="4103630287" sldId="848"/>
        </pc:sldMkLst>
        <pc:spChg chg="mod">
          <ac:chgData name="pantelis balaouras" userId="25e8755020fc1734" providerId="LiveId" clId="{40D1C05A-E60D-4A47-BC54-B186CCE64115}" dt="2021-12-23T09:31:56.488" v="37" actId="6549"/>
          <ac:spMkLst>
            <pc:docMk/>
            <pc:sldMk cId="4103630287" sldId="848"/>
            <ac:spMk id="4" creationId="{0880D9F0-42DA-4D01-B89E-CAB026DE9FEF}"/>
          </ac:spMkLst>
        </pc:spChg>
      </pc:sldChg>
      <pc:sldChg chg="modSp mod">
        <pc:chgData name="pantelis balaouras" userId="25e8755020fc1734" providerId="LiveId" clId="{40D1C05A-E60D-4A47-BC54-B186CCE64115}" dt="2021-12-23T10:25:15.395" v="48" actId="12"/>
        <pc:sldMkLst>
          <pc:docMk/>
          <pc:sldMk cId="1329937885" sldId="852"/>
        </pc:sldMkLst>
        <pc:spChg chg="mod">
          <ac:chgData name="pantelis balaouras" userId="25e8755020fc1734" providerId="LiveId" clId="{40D1C05A-E60D-4A47-BC54-B186CCE64115}" dt="2021-12-23T10:25:15.395" v="48" actId="12"/>
          <ac:spMkLst>
            <pc:docMk/>
            <pc:sldMk cId="1329937885" sldId="852"/>
            <ac:spMk id="3" creationId="{33543069-4A9A-4C63-B99F-D8FFA68EC52B}"/>
          </ac:spMkLst>
        </pc:spChg>
      </pc:sldChg>
      <pc:sldChg chg="addSp modSp">
        <pc:chgData name="pantelis balaouras" userId="25e8755020fc1734" providerId="LiveId" clId="{40D1C05A-E60D-4A47-BC54-B186CCE64115}" dt="2021-12-20T13:47:53.926" v="2"/>
        <pc:sldMkLst>
          <pc:docMk/>
          <pc:sldMk cId="3833730982" sldId="856"/>
        </pc:sldMkLst>
        <pc:spChg chg="add mod">
          <ac:chgData name="pantelis balaouras" userId="25e8755020fc1734" providerId="LiveId" clId="{40D1C05A-E60D-4A47-BC54-B186CCE64115}" dt="2021-12-20T13:47:53.926" v="2"/>
          <ac:spMkLst>
            <pc:docMk/>
            <pc:sldMk cId="3833730982" sldId="856"/>
            <ac:spMk id="43" creationId="{A7030893-CEC3-4985-A407-30D094D28DF3}"/>
          </ac:spMkLst>
        </pc:spChg>
      </pc:sldChg>
      <pc:sldChg chg="modSp mod">
        <pc:chgData name="pantelis balaouras" userId="25e8755020fc1734" providerId="LiveId" clId="{40D1C05A-E60D-4A47-BC54-B186CCE64115}" dt="2021-12-20T14:58:46.982" v="19" actId="12"/>
        <pc:sldMkLst>
          <pc:docMk/>
          <pc:sldMk cId="1778308190" sldId="862"/>
        </pc:sldMkLst>
        <pc:spChg chg="mod">
          <ac:chgData name="pantelis balaouras" userId="25e8755020fc1734" providerId="LiveId" clId="{40D1C05A-E60D-4A47-BC54-B186CCE64115}" dt="2021-12-20T14:58:46.982" v="19" actId="12"/>
          <ac:spMkLst>
            <pc:docMk/>
            <pc:sldMk cId="1778308190" sldId="862"/>
            <ac:spMk id="28675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3T08:53:24.148" v="33" actId="948"/>
        <pc:sldMkLst>
          <pc:docMk/>
          <pc:sldMk cId="130826371" sldId="864"/>
        </pc:sldMkLst>
        <pc:spChg chg="mod">
          <ac:chgData name="pantelis balaouras" userId="25e8755020fc1734" providerId="LiveId" clId="{40D1C05A-E60D-4A47-BC54-B186CCE64115}" dt="2021-12-23T08:53:24.148" v="33" actId="948"/>
          <ac:spMkLst>
            <pc:docMk/>
            <pc:sldMk cId="130826371" sldId="864"/>
            <ac:spMk id="3" creationId="{60CC064D-6A3A-4C38-A3B9-BC6966B40273}"/>
          </ac:spMkLst>
        </pc:spChg>
      </pc:sldChg>
      <pc:sldChg chg="modSp mod">
        <pc:chgData name="pantelis balaouras" userId="25e8755020fc1734" providerId="LiveId" clId="{40D1C05A-E60D-4A47-BC54-B186CCE64115}" dt="2021-12-23T08:44:01.219" v="24" actId="1076"/>
        <pc:sldMkLst>
          <pc:docMk/>
          <pc:sldMk cId="3828627478" sldId="865"/>
        </pc:sldMkLst>
        <pc:picChg chg="mod">
          <ac:chgData name="pantelis balaouras" userId="25e8755020fc1734" providerId="LiveId" clId="{40D1C05A-E60D-4A47-BC54-B186CCE64115}" dt="2021-12-23T08:44:01.219" v="24" actId="1076"/>
          <ac:picMkLst>
            <pc:docMk/>
            <pc:sldMk cId="3828627478" sldId="865"/>
            <ac:picMk id="5" creationId="{90D162B1-6BDB-40F2-AFA0-231E9749ECBC}"/>
          </ac:picMkLst>
        </pc:picChg>
      </pc:sldChg>
      <pc:sldChg chg="modSp mod">
        <pc:chgData name="pantelis balaouras" userId="25e8755020fc1734" providerId="LiveId" clId="{40D1C05A-E60D-4A47-BC54-B186CCE64115}" dt="2021-12-23T08:44:42.427" v="26" actId="1076"/>
        <pc:sldMkLst>
          <pc:docMk/>
          <pc:sldMk cId="2128962757" sldId="866"/>
        </pc:sldMkLst>
        <pc:spChg chg="mod">
          <ac:chgData name="pantelis balaouras" userId="25e8755020fc1734" providerId="LiveId" clId="{40D1C05A-E60D-4A47-BC54-B186CCE64115}" dt="2021-12-23T08:44:42.427" v="26" actId="1076"/>
          <ac:spMkLst>
            <pc:docMk/>
            <pc:sldMk cId="2128962757" sldId="866"/>
            <ac:spMk id="94" creationId="{C85110CA-4574-432C-B95E-489B6090EC35}"/>
          </ac:spMkLst>
        </pc:spChg>
      </pc:sldChg>
      <pc:sldChg chg="modSp">
        <pc:chgData name="pantelis balaouras" userId="25e8755020fc1734" providerId="LiveId" clId="{40D1C05A-E60D-4A47-BC54-B186CCE64115}" dt="2021-12-23T11:01:32.612" v="65" actId="14100"/>
        <pc:sldMkLst>
          <pc:docMk/>
          <pc:sldMk cId="560637027" sldId="867"/>
        </pc:sldMkLst>
        <pc:graphicFrameChg chg="mod">
          <ac:chgData name="pantelis balaouras" userId="25e8755020fc1734" providerId="LiveId" clId="{40D1C05A-E60D-4A47-BC54-B186CCE64115}" dt="2021-12-23T11:01:32.612" v="65" actId="14100"/>
          <ac:graphicFrameMkLst>
            <pc:docMk/>
            <pc:sldMk cId="560637027" sldId="867"/>
            <ac:graphicFrameMk id="2050" creationId="{00000000-0000-0000-0000-000000000000}"/>
          </ac:graphicFrameMkLst>
        </pc:graphicFrameChg>
      </pc:sldChg>
      <pc:sldChg chg="modSp add mod">
        <pc:chgData name="pantelis balaouras" userId="25e8755020fc1734" providerId="LiveId" clId="{40D1C05A-E60D-4A47-BC54-B186CCE64115}" dt="2021-12-20T14:54:51.902" v="12" actId="6549"/>
        <pc:sldMkLst>
          <pc:docMk/>
          <pc:sldMk cId="827155114" sldId="876"/>
        </pc:sldMkLst>
        <pc:spChg chg="mod">
          <ac:chgData name="pantelis balaouras" userId="25e8755020fc1734" providerId="LiveId" clId="{40D1C05A-E60D-4A47-BC54-B186CCE64115}" dt="2021-12-20T14:54:51.902" v="12" actId="6549"/>
          <ac:spMkLst>
            <pc:docMk/>
            <pc:sldMk cId="827155114" sldId="876"/>
            <ac:spMk id="3" creationId="{F7082359-533B-4F09-BE82-C02DBFF59952}"/>
          </ac:spMkLst>
        </pc:spChg>
      </pc:sldChg>
      <pc:sldChg chg="modSp add mod">
        <pc:chgData name="pantelis balaouras" userId="25e8755020fc1734" providerId="LiveId" clId="{40D1C05A-E60D-4A47-BC54-B186CCE64115}" dt="2021-12-20T14:58:04.795" v="14" actId="6549"/>
        <pc:sldMkLst>
          <pc:docMk/>
          <pc:sldMk cId="2840936330" sldId="877"/>
        </pc:sldMkLst>
        <pc:spChg chg="mod">
          <ac:chgData name="pantelis balaouras" userId="25e8755020fc1734" providerId="LiveId" clId="{40D1C05A-E60D-4A47-BC54-B186CCE64115}" dt="2021-12-20T14:58:04.795" v="14" actId="6549"/>
          <ac:spMkLst>
            <pc:docMk/>
            <pc:sldMk cId="2840936330" sldId="877"/>
            <ac:spMk id="3" creationId="{F7082359-533B-4F09-BE82-C02DBFF59952}"/>
          </ac:spMkLst>
        </pc:spChg>
      </pc:sldChg>
      <pc:sldChg chg="modSp add mod">
        <pc:chgData name="pantelis balaouras" userId="25e8755020fc1734" providerId="LiveId" clId="{40D1C05A-E60D-4A47-BC54-B186CCE64115}" dt="2021-12-20T14:59:22.539" v="22" actId="5793"/>
        <pc:sldMkLst>
          <pc:docMk/>
          <pc:sldMk cId="3911483329" sldId="878"/>
        </pc:sldMkLst>
        <pc:spChg chg="mod">
          <ac:chgData name="pantelis balaouras" userId="25e8755020fc1734" providerId="LiveId" clId="{40D1C05A-E60D-4A47-BC54-B186CCE64115}" dt="2021-12-20T14:59:22.539" v="22" actId="5793"/>
          <ac:spMkLst>
            <pc:docMk/>
            <pc:sldMk cId="3911483329" sldId="878"/>
            <ac:spMk id="3" creationId="{F7082359-533B-4F09-BE82-C02DBFF59952}"/>
          </ac:spMkLst>
        </pc:spChg>
      </pc:sldChg>
    </pc:docChg>
  </pc:docChgLst>
  <pc:docChgLst>
    <pc:chgData name="pantelis balaouras" userId="25e8755020fc1734" providerId="LiveId" clId="{9BE46935-ECEE-4BEF-B3E4-CAAD858F1D67}"/>
    <pc:docChg chg="undo custSel addSld modSld sldOrd">
      <pc:chgData name="pantelis balaouras" userId="25e8755020fc1734" providerId="LiveId" clId="{9BE46935-ECEE-4BEF-B3E4-CAAD858F1D67}" dt="2022-01-18T09:31:07.223" v="763" actId="6549"/>
      <pc:docMkLst>
        <pc:docMk/>
      </pc:docMkLst>
      <pc:sldChg chg="modSp mod">
        <pc:chgData name="pantelis balaouras" userId="25e8755020fc1734" providerId="LiveId" clId="{9BE46935-ECEE-4BEF-B3E4-CAAD858F1D67}" dt="2022-01-12T20:34:59.163" v="140" actId="20577"/>
        <pc:sldMkLst>
          <pc:docMk/>
          <pc:sldMk cId="0" sldId="308"/>
        </pc:sldMkLst>
        <pc:spChg chg="mod">
          <ac:chgData name="pantelis balaouras" userId="25e8755020fc1734" providerId="LiveId" clId="{9BE46935-ECEE-4BEF-B3E4-CAAD858F1D67}" dt="2022-01-12T20:34:59.163" v="140" actId="20577"/>
          <ac:spMkLst>
            <pc:docMk/>
            <pc:sldMk cId="0" sldId="308"/>
            <ac:spMk id="72707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20:45:10.483" v="142" actId="113"/>
        <pc:sldMkLst>
          <pc:docMk/>
          <pc:sldMk cId="0" sldId="310"/>
        </pc:sldMkLst>
        <pc:spChg chg="mod">
          <ac:chgData name="pantelis balaouras" userId="25e8755020fc1734" providerId="LiveId" clId="{9BE46935-ECEE-4BEF-B3E4-CAAD858F1D67}" dt="2022-01-12T20:37:05.771" v="141" actId="113"/>
          <ac:spMkLst>
            <pc:docMk/>
            <pc:sldMk cId="0" sldId="310"/>
            <ac:spMk id="7173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5:10.483" v="142" actId="113"/>
          <ac:spMkLst>
            <pc:docMk/>
            <pc:sldMk cId="0" sldId="310"/>
            <ac:spMk id="7174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20:46:23.433" v="145" actId="14100"/>
        <pc:sldMkLst>
          <pc:docMk/>
          <pc:sldMk cId="0" sldId="311"/>
        </pc:sldMkLst>
        <pc:spChg chg="mod">
          <ac:chgData name="pantelis balaouras" userId="25e8755020fc1734" providerId="LiveId" clId="{9BE46935-ECEE-4BEF-B3E4-CAAD858F1D67}" dt="2022-01-12T20:46:23.433" v="145" actId="14100"/>
          <ac:spMkLst>
            <pc:docMk/>
            <pc:sldMk cId="0" sldId="311"/>
            <ac:spMk id="8198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8:00:03.604" v="628" actId="207"/>
        <pc:sldMkLst>
          <pc:docMk/>
          <pc:sldMk cId="0" sldId="314"/>
        </pc:sldMkLst>
        <pc:spChg chg="mod">
          <ac:chgData name="pantelis balaouras" userId="25e8755020fc1734" providerId="LiveId" clId="{9BE46935-ECEE-4BEF-B3E4-CAAD858F1D67}" dt="2022-01-18T08:00:03.604" v="628" actId="207"/>
          <ac:spMkLst>
            <pc:docMk/>
            <pc:sldMk cId="0" sldId="314"/>
            <ac:spMk id="74755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58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60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61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8:04.185" v="154" actId="1076"/>
          <ac:spMkLst>
            <pc:docMk/>
            <pc:sldMk cId="0" sldId="314"/>
            <ac:spMk id="74763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64" creationId="{00000000-0000-0000-0000-000000000000}"/>
          </ac:spMkLst>
        </pc:spChg>
        <pc:grpChg chg="mod">
          <ac:chgData name="pantelis balaouras" userId="25e8755020fc1734" providerId="LiveId" clId="{9BE46935-ECEE-4BEF-B3E4-CAAD858F1D67}" dt="2022-01-12T20:47:37.929" v="151" actId="1076"/>
          <ac:grpSpMkLst>
            <pc:docMk/>
            <pc:sldMk cId="0" sldId="314"/>
            <ac:grpSpMk id="74757" creationId="{00000000-0000-0000-0000-000000000000}"/>
          </ac:grpSpMkLst>
        </pc:grpChg>
        <pc:cxnChg chg="mod">
          <ac:chgData name="pantelis balaouras" userId="25e8755020fc1734" providerId="LiveId" clId="{9BE46935-ECEE-4BEF-B3E4-CAAD858F1D67}" dt="2022-01-12T20:47:37.929" v="151" actId="1076"/>
          <ac:cxnSpMkLst>
            <pc:docMk/>
            <pc:sldMk cId="0" sldId="314"/>
            <ac:cxnSpMk id="74759" creationId="{00000000-0000-0000-0000-000000000000}"/>
          </ac:cxnSpMkLst>
        </pc:cxnChg>
        <pc:cxnChg chg="mod">
          <ac:chgData name="pantelis balaouras" userId="25e8755020fc1734" providerId="LiveId" clId="{9BE46935-ECEE-4BEF-B3E4-CAAD858F1D67}" dt="2022-01-12T20:47:56.032" v="153" actId="1076"/>
          <ac:cxnSpMkLst>
            <pc:docMk/>
            <pc:sldMk cId="0" sldId="314"/>
            <ac:cxnSpMk id="74762" creationId="{00000000-0000-0000-0000-000000000000}"/>
          </ac:cxnSpMkLst>
        </pc:cxnChg>
        <pc:cxnChg chg="mod">
          <ac:chgData name="pantelis balaouras" userId="25e8755020fc1734" providerId="LiveId" clId="{9BE46935-ECEE-4BEF-B3E4-CAAD858F1D67}" dt="2022-01-12T20:47:37.929" v="151" actId="1076"/>
          <ac:cxnSpMkLst>
            <pc:docMk/>
            <pc:sldMk cId="0" sldId="314"/>
            <ac:cxnSpMk id="74765" creationId="{00000000-0000-0000-0000-000000000000}"/>
          </ac:cxnSpMkLst>
        </pc:cxnChg>
      </pc:sldChg>
      <pc:sldChg chg="modSp mod">
        <pc:chgData name="pantelis balaouras" userId="25e8755020fc1734" providerId="LiveId" clId="{9BE46935-ECEE-4BEF-B3E4-CAAD858F1D67}" dt="2022-01-12T21:05:34.931" v="160" actId="1076"/>
        <pc:sldMkLst>
          <pc:docMk/>
          <pc:sldMk cId="0" sldId="315"/>
        </pc:sldMkLst>
        <pc:spChg chg="mod">
          <ac:chgData name="pantelis balaouras" userId="25e8755020fc1734" providerId="LiveId" clId="{9BE46935-ECEE-4BEF-B3E4-CAAD858F1D67}" dt="2022-01-12T21:05:34.931" v="160" actId="1076"/>
          <ac:spMkLst>
            <pc:docMk/>
            <pc:sldMk cId="0" sldId="315"/>
            <ac:spMk id="75779" creationId="{00000000-0000-0000-0000-000000000000}"/>
          </ac:spMkLst>
        </pc:spChg>
        <pc:picChg chg="mod">
          <ac:chgData name="pantelis balaouras" userId="25e8755020fc1734" providerId="LiveId" clId="{9BE46935-ECEE-4BEF-B3E4-CAAD858F1D67}" dt="2022-01-12T21:05:12.282" v="156" actId="1076"/>
          <ac:picMkLst>
            <pc:docMk/>
            <pc:sldMk cId="0" sldId="315"/>
            <ac:picMk id="75780" creationId="{00000000-0000-0000-0000-000000000000}"/>
          </ac:picMkLst>
        </pc:picChg>
        <pc:picChg chg="mod">
          <ac:chgData name="pantelis balaouras" userId="25e8755020fc1734" providerId="LiveId" clId="{9BE46935-ECEE-4BEF-B3E4-CAAD858F1D67}" dt="2022-01-12T21:05:17.227" v="157" actId="1076"/>
          <ac:picMkLst>
            <pc:docMk/>
            <pc:sldMk cId="0" sldId="315"/>
            <ac:picMk id="75781" creationId="{00000000-0000-0000-0000-000000000000}"/>
          </ac:picMkLst>
        </pc:picChg>
      </pc:sldChg>
      <pc:sldChg chg="modSp mod">
        <pc:chgData name="pantelis balaouras" userId="25e8755020fc1734" providerId="LiveId" clId="{9BE46935-ECEE-4BEF-B3E4-CAAD858F1D67}" dt="2022-01-12T21:17:25.804" v="161" actId="1076"/>
        <pc:sldMkLst>
          <pc:docMk/>
          <pc:sldMk cId="0" sldId="317"/>
        </pc:sldMkLst>
        <pc:spChg chg="mod">
          <ac:chgData name="pantelis balaouras" userId="25e8755020fc1734" providerId="LiveId" clId="{9BE46935-ECEE-4BEF-B3E4-CAAD858F1D67}" dt="2022-01-12T21:17:25.804" v="161" actId="1076"/>
          <ac:spMkLst>
            <pc:docMk/>
            <pc:sldMk cId="0" sldId="317"/>
            <ac:spMk id="2" creationId="{FCE6DCEE-F32B-4A86-927D-715D4C1E3A64}"/>
          </ac:spMkLst>
        </pc:spChg>
      </pc:sldChg>
      <pc:sldChg chg="modSp mod">
        <pc:chgData name="pantelis balaouras" userId="25e8755020fc1734" providerId="LiveId" clId="{9BE46935-ECEE-4BEF-B3E4-CAAD858F1D67}" dt="2022-01-18T08:28:55.836" v="661" actId="20577"/>
        <pc:sldMkLst>
          <pc:docMk/>
          <pc:sldMk cId="0" sldId="318"/>
        </pc:sldMkLst>
        <pc:spChg chg="mod">
          <ac:chgData name="pantelis balaouras" userId="25e8755020fc1734" providerId="LiveId" clId="{9BE46935-ECEE-4BEF-B3E4-CAAD858F1D67}" dt="2022-01-18T08:28:55.836" v="661" actId="20577"/>
          <ac:spMkLst>
            <pc:docMk/>
            <pc:sldMk cId="0" sldId="318"/>
            <ac:spMk id="78851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8:42:28.894" v="707" actId="20577"/>
        <pc:sldMkLst>
          <pc:docMk/>
          <pc:sldMk cId="0" sldId="319"/>
        </pc:sldMkLst>
        <pc:spChg chg="mod">
          <ac:chgData name="pantelis balaouras" userId="25e8755020fc1734" providerId="LiveId" clId="{9BE46935-ECEE-4BEF-B3E4-CAAD858F1D67}" dt="2022-01-18T08:42:28.894" v="707" actId="20577"/>
          <ac:spMkLst>
            <pc:docMk/>
            <pc:sldMk cId="0" sldId="319"/>
            <ac:spMk id="3" creationId="{F6DEBFC5-5D4E-4D7A-ACAB-22ADCF5D2FE5}"/>
          </ac:spMkLst>
        </pc:spChg>
      </pc:sldChg>
      <pc:sldChg chg="modSp mod">
        <pc:chgData name="pantelis balaouras" userId="25e8755020fc1734" providerId="LiveId" clId="{9BE46935-ECEE-4BEF-B3E4-CAAD858F1D67}" dt="2022-01-13T10:42:09.754" v="254" actId="20577"/>
        <pc:sldMkLst>
          <pc:docMk/>
          <pc:sldMk cId="0" sldId="320"/>
        </pc:sldMkLst>
        <pc:spChg chg="mod">
          <ac:chgData name="pantelis balaouras" userId="25e8755020fc1734" providerId="LiveId" clId="{9BE46935-ECEE-4BEF-B3E4-CAAD858F1D67}" dt="2022-01-13T10:33:41.097" v="220" actId="1076"/>
          <ac:spMkLst>
            <pc:docMk/>
            <pc:sldMk cId="0" sldId="320"/>
            <ac:spMk id="3" creationId="{25693BDB-B536-409A-9DAD-B172A7C7CB5F}"/>
          </ac:spMkLst>
        </pc:spChg>
        <pc:spChg chg="mod">
          <ac:chgData name="pantelis balaouras" userId="25e8755020fc1734" providerId="LiveId" clId="{9BE46935-ECEE-4BEF-B3E4-CAAD858F1D67}" dt="2022-01-13T10:42:09.754" v="254" actId="20577"/>
          <ac:spMkLst>
            <pc:docMk/>
            <pc:sldMk cId="0" sldId="320"/>
            <ac:spMk id="12" creationId="{084D02CA-41FC-4EAF-873C-52B9C821D8C9}"/>
          </ac:spMkLst>
        </pc:spChg>
        <pc:spChg chg="mod">
          <ac:chgData name="pantelis balaouras" userId="25e8755020fc1734" providerId="LiveId" clId="{9BE46935-ECEE-4BEF-B3E4-CAAD858F1D67}" dt="2022-01-13T10:33:30.386" v="218" actId="1076"/>
          <ac:spMkLst>
            <pc:docMk/>
            <pc:sldMk cId="0" sldId="320"/>
            <ac:spMk id="52" creationId="{0CA91C73-D8E9-4C10-987A-F521B9DFB399}"/>
          </ac:spMkLst>
        </pc:spChg>
        <pc:spChg chg="mod">
          <ac:chgData name="pantelis balaouras" userId="25e8755020fc1734" providerId="LiveId" clId="{9BE46935-ECEE-4BEF-B3E4-CAAD858F1D67}" dt="2022-01-13T10:33:36.681" v="219" actId="1076"/>
          <ac:spMkLst>
            <pc:docMk/>
            <pc:sldMk cId="0" sldId="320"/>
            <ac:spMk id="53" creationId="{A2A48318-8043-49F4-98AC-94A17E36BCBE}"/>
          </ac:spMkLst>
        </pc:spChg>
        <pc:spChg chg="mod">
          <ac:chgData name="pantelis balaouras" userId="25e8755020fc1734" providerId="LiveId" clId="{9BE46935-ECEE-4BEF-B3E4-CAAD858F1D67}" dt="2022-01-13T10:32:30.683" v="209" actId="113"/>
          <ac:spMkLst>
            <pc:docMk/>
            <pc:sldMk cId="0" sldId="320"/>
            <ac:spMk id="80899" creationId="{00000000-0000-0000-0000-000000000000}"/>
          </ac:spMkLst>
        </pc:spChg>
        <pc:picChg chg="mod">
          <ac:chgData name="pantelis balaouras" userId="25e8755020fc1734" providerId="LiveId" clId="{9BE46935-ECEE-4BEF-B3E4-CAAD858F1D67}" dt="2022-01-13T10:33:27.465" v="217" actId="1076"/>
          <ac:picMkLst>
            <pc:docMk/>
            <pc:sldMk cId="0" sldId="320"/>
            <ac:picMk id="80900" creationId="{00000000-0000-0000-0000-000000000000}"/>
          </ac:picMkLst>
        </pc:picChg>
      </pc:sldChg>
      <pc:sldChg chg="modSp mod">
        <pc:chgData name="pantelis balaouras" userId="25e8755020fc1734" providerId="LiveId" clId="{9BE46935-ECEE-4BEF-B3E4-CAAD858F1D67}" dt="2022-01-13T10:50:01.325" v="459" actId="113"/>
        <pc:sldMkLst>
          <pc:docMk/>
          <pc:sldMk cId="0" sldId="325"/>
        </pc:sldMkLst>
        <pc:spChg chg="mod">
          <ac:chgData name="pantelis balaouras" userId="25e8755020fc1734" providerId="LiveId" clId="{9BE46935-ECEE-4BEF-B3E4-CAAD858F1D67}" dt="2022-01-13T10:50:01.325" v="459" actId="113"/>
          <ac:spMkLst>
            <pc:docMk/>
            <pc:sldMk cId="0" sldId="325"/>
            <ac:spMk id="81923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8:54:56.634" v="759" actId="20577"/>
        <pc:sldMkLst>
          <pc:docMk/>
          <pc:sldMk cId="0" sldId="326"/>
        </pc:sldMkLst>
        <pc:spChg chg="mod">
          <ac:chgData name="pantelis balaouras" userId="25e8755020fc1734" providerId="LiveId" clId="{9BE46935-ECEE-4BEF-B3E4-CAAD858F1D67}" dt="2022-01-18T08:53:54.588" v="723" actId="20577"/>
          <ac:spMkLst>
            <pc:docMk/>
            <pc:sldMk cId="0" sldId="326"/>
            <ac:spMk id="82947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8T08:54:56.634" v="759" actId="20577"/>
          <ac:spMkLst>
            <pc:docMk/>
            <pc:sldMk cId="0" sldId="326"/>
            <ac:spMk id="82948" creationId="{00000000-0000-0000-0000-000000000000}"/>
          </ac:spMkLst>
        </pc:spChg>
        <pc:grpChg chg="mod">
          <ac:chgData name="pantelis balaouras" userId="25e8755020fc1734" providerId="LiveId" clId="{9BE46935-ECEE-4BEF-B3E4-CAAD858F1D67}" dt="2022-01-18T08:54:06.193" v="724" actId="1076"/>
          <ac:grpSpMkLst>
            <pc:docMk/>
            <pc:sldMk cId="0" sldId="326"/>
            <ac:grpSpMk id="83003" creationId="{00000000-0000-0000-0000-000000000000}"/>
          </ac:grpSpMkLst>
        </pc:grpChg>
      </pc:sldChg>
      <pc:sldChg chg="delSp modSp mod">
        <pc:chgData name="pantelis balaouras" userId="25e8755020fc1734" providerId="LiveId" clId="{9BE46935-ECEE-4BEF-B3E4-CAAD858F1D67}" dt="2022-01-13T11:10:16.035" v="536" actId="1076"/>
        <pc:sldMkLst>
          <pc:docMk/>
          <pc:sldMk cId="0" sldId="327"/>
        </pc:sldMkLst>
        <pc:spChg chg="mod">
          <ac:chgData name="pantelis balaouras" userId="25e8755020fc1734" providerId="LiveId" clId="{9BE46935-ECEE-4BEF-B3E4-CAAD858F1D67}" dt="2022-01-13T11:10:16.035" v="536" actId="1076"/>
          <ac:spMkLst>
            <pc:docMk/>
            <pc:sldMk cId="0" sldId="327"/>
            <ac:spMk id="83971" creationId="{00000000-0000-0000-0000-000000000000}"/>
          </ac:spMkLst>
        </pc:spChg>
        <pc:spChg chg="del mod">
          <ac:chgData name="pantelis balaouras" userId="25e8755020fc1734" providerId="LiveId" clId="{9BE46935-ECEE-4BEF-B3E4-CAAD858F1D67}" dt="2022-01-13T11:10:03.809" v="532" actId="478"/>
          <ac:spMkLst>
            <pc:docMk/>
            <pc:sldMk cId="0" sldId="327"/>
            <ac:spMk id="83972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3T11:10:12.843" v="535" actId="1076"/>
          <ac:spMkLst>
            <pc:docMk/>
            <pc:sldMk cId="0" sldId="327"/>
            <ac:spMk id="83973" creationId="{00000000-0000-0000-0000-000000000000}"/>
          </ac:spMkLst>
        </pc:spChg>
        <pc:spChg chg="del">
          <ac:chgData name="pantelis balaouras" userId="25e8755020fc1734" providerId="LiveId" clId="{9BE46935-ECEE-4BEF-B3E4-CAAD858F1D67}" dt="2022-01-13T11:10:08.847" v="534" actId="478"/>
          <ac:spMkLst>
            <pc:docMk/>
            <pc:sldMk cId="0" sldId="327"/>
            <ac:spMk id="83974" creationId="{00000000-0000-0000-0000-000000000000}"/>
          </ac:spMkLst>
        </pc:spChg>
        <pc:grpChg chg="del">
          <ac:chgData name="pantelis balaouras" userId="25e8755020fc1734" providerId="LiveId" clId="{9BE46935-ECEE-4BEF-B3E4-CAAD858F1D67}" dt="2022-01-13T11:10:06.829" v="533" actId="478"/>
          <ac:grpSpMkLst>
            <pc:docMk/>
            <pc:sldMk cId="0" sldId="327"/>
            <ac:grpSpMk id="83975" creationId="{00000000-0000-0000-0000-000000000000}"/>
          </ac:grpSpMkLst>
        </pc:grpChg>
      </pc:sldChg>
      <pc:sldChg chg="modSp mod">
        <pc:chgData name="pantelis balaouras" userId="25e8755020fc1734" providerId="LiveId" clId="{9BE46935-ECEE-4BEF-B3E4-CAAD858F1D67}" dt="2022-01-18T09:23:25.544" v="760" actId="113"/>
        <pc:sldMkLst>
          <pc:docMk/>
          <pc:sldMk cId="0" sldId="328"/>
        </pc:sldMkLst>
        <pc:spChg chg="mod">
          <ac:chgData name="pantelis balaouras" userId="25e8755020fc1734" providerId="LiveId" clId="{9BE46935-ECEE-4BEF-B3E4-CAAD858F1D67}" dt="2022-01-18T09:23:25.544" v="760" actId="113"/>
          <ac:spMkLst>
            <pc:docMk/>
            <pc:sldMk cId="0" sldId="328"/>
            <ac:spMk id="9220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9:28:00.688" v="762" actId="113"/>
        <pc:sldMkLst>
          <pc:docMk/>
          <pc:sldMk cId="0" sldId="330"/>
        </pc:sldMkLst>
        <pc:spChg chg="mod">
          <ac:chgData name="pantelis balaouras" userId="25e8755020fc1734" providerId="LiveId" clId="{9BE46935-ECEE-4BEF-B3E4-CAAD858F1D67}" dt="2022-01-18T09:28:00.688" v="762" actId="113"/>
          <ac:spMkLst>
            <pc:docMk/>
            <pc:sldMk cId="0" sldId="330"/>
            <ac:spMk id="8601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9:31:07.223" v="763" actId="6549"/>
        <pc:sldMkLst>
          <pc:docMk/>
          <pc:sldMk cId="0" sldId="331"/>
        </pc:sldMkLst>
        <pc:spChg chg="mod">
          <ac:chgData name="pantelis balaouras" userId="25e8755020fc1734" providerId="LiveId" clId="{9BE46935-ECEE-4BEF-B3E4-CAAD858F1D67}" dt="2022-01-18T09:31:07.223" v="763" actId="6549"/>
          <ac:spMkLst>
            <pc:docMk/>
            <pc:sldMk cId="0" sldId="331"/>
            <ac:spMk id="87043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0:48:21.052" v="4" actId="11"/>
        <pc:sldMkLst>
          <pc:docMk/>
          <pc:sldMk cId="0" sldId="379"/>
        </pc:sldMkLst>
        <pc:spChg chg="mod">
          <ac:chgData name="pantelis balaouras" userId="25e8755020fc1734" providerId="LiveId" clId="{9BE46935-ECEE-4BEF-B3E4-CAAD858F1D67}" dt="2022-01-10T10:48:21.052" v="4" actId="11"/>
          <ac:spMkLst>
            <pc:docMk/>
            <pc:sldMk cId="0" sldId="379"/>
            <ac:spMk id="39939" creationId="{00000000-0000-0000-0000-000000000000}"/>
          </ac:spMkLst>
        </pc:spChg>
      </pc:sldChg>
      <pc:sldChg chg="addSp modSp mod">
        <pc:chgData name="pantelis balaouras" userId="25e8755020fc1734" providerId="LiveId" clId="{9BE46935-ECEE-4BEF-B3E4-CAAD858F1D67}" dt="2022-01-10T11:14:35.761" v="27" actId="403"/>
        <pc:sldMkLst>
          <pc:docMk/>
          <pc:sldMk cId="0" sldId="380"/>
        </pc:sldMkLst>
        <pc:spChg chg="add mod">
          <ac:chgData name="pantelis balaouras" userId="25e8755020fc1734" providerId="LiveId" clId="{9BE46935-ECEE-4BEF-B3E4-CAAD858F1D67}" dt="2022-01-10T11:14:35.761" v="27" actId="403"/>
          <ac:spMkLst>
            <pc:docMk/>
            <pc:sldMk cId="0" sldId="380"/>
            <ac:spMk id="4" creationId="{E0CD7813-7B88-4B09-B74A-7980D01728ED}"/>
          </ac:spMkLst>
        </pc:spChg>
        <pc:spChg chg="add mod">
          <ac:chgData name="pantelis balaouras" userId="25e8755020fc1734" providerId="LiveId" clId="{9BE46935-ECEE-4BEF-B3E4-CAAD858F1D67}" dt="2022-01-10T11:13:51.262" v="16" actId="20577"/>
          <ac:spMkLst>
            <pc:docMk/>
            <pc:sldMk cId="0" sldId="380"/>
            <ac:spMk id="148" creationId="{3F5B17ED-F096-45A8-B31B-EE874569EB79}"/>
          </ac:spMkLst>
        </pc:spChg>
        <pc:spChg chg="mod">
          <ac:chgData name="pantelis balaouras" userId="25e8755020fc1734" providerId="LiveId" clId="{9BE46935-ECEE-4BEF-B3E4-CAAD858F1D67}" dt="2022-01-10T11:10:28.666" v="8" actId="1076"/>
          <ac:spMkLst>
            <pc:docMk/>
            <pc:sldMk cId="0" sldId="380"/>
            <ac:spMk id="150" creationId="{CAD314D2-DA68-4EE5-A889-E3426FF01614}"/>
          </ac:spMkLst>
        </pc:spChg>
        <pc:spChg chg="mod">
          <ac:chgData name="pantelis balaouras" userId="25e8755020fc1734" providerId="LiveId" clId="{9BE46935-ECEE-4BEF-B3E4-CAAD858F1D67}" dt="2022-01-10T11:13:32.040" v="14" actId="1076"/>
          <ac:spMkLst>
            <pc:docMk/>
            <pc:sldMk cId="0" sldId="380"/>
            <ac:spMk id="34522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1:15:41.068" v="70" actId="20577"/>
        <pc:sldMkLst>
          <pc:docMk/>
          <pc:sldMk cId="0" sldId="381"/>
        </pc:sldMkLst>
        <pc:spChg chg="mod">
          <ac:chgData name="pantelis balaouras" userId="25e8755020fc1734" providerId="LiveId" clId="{9BE46935-ECEE-4BEF-B3E4-CAAD858F1D67}" dt="2022-01-10T11:15:41.068" v="70" actId="20577"/>
          <ac:spMkLst>
            <pc:docMk/>
            <pc:sldMk cId="0" sldId="381"/>
            <ac:spMk id="41987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1:15:52.243" v="71" actId="14100"/>
        <pc:sldMkLst>
          <pc:docMk/>
          <pc:sldMk cId="0" sldId="382"/>
        </pc:sldMkLst>
        <pc:spChg chg="mod">
          <ac:chgData name="pantelis balaouras" userId="25e8755020fc1734" providerId="LiveId" clId="{9BE46935-ECEE-4BEF-B3E4-CAAD858F1D67}" dt="2022-01-10T11:15:52.243" v="71" actId="14100"/>
          <ac:spMkLst>
            <pc:docMk/>
            <pc:sldMk cId="0" sldId="382"/>
            <ac:spMk id="2052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2:03:22.487" v="74" actId="14100"/>
        <pc:sldMkLst>
          <pc:docMk/>
          <pc:sldMk cId="0" sldId="385"/>
        </pc:sldMkLst>
        <pc:spChg chg="mod">
          <ac:chgData name="pantelis balaouras" userId="25e8755020fc1734" providerId="LiveId" clId="{9BE46935-ECEE-4BEF-B3E4-CAAD858F1D67}" dt="2022-01-10T12:03:22.487" v="74" actId="14100"/>
          <ac:spMkLst>
            <pc:docMk/>
            <pc:sldMk cId="0" sldId="385"/>
            <ac:spMk id="43011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15:09:10.930" v="81" actId="14100"/>
        <pc:sldMkLst>
          <pc:docMk/>
          <pc:sldMk cId="0" sldId="400"/>
        </pc:sldMkLst>
        <pc:spChg chg="mod">
          <ac:chgData name="pantelis balaouras" userId="25e8755020fc1734" providerId="LiveId" clId="{9BE46935-ECEE-4BEF-B3E4-CAAD858F1D67}" dt="2022-01-12T15:09:10.930" v="81" actId="14100"/>
          <ac:spMkLst>
            <pc:docMk/>
            <pc:sldMk cId="0" sldId="400"/>
            <ac:spMk id="6041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18:46:45.604" v="84" actId="113"/>
        <pc:sldMkLst>
          <pc:docMk/>
          <pc:sldMk cId="0" sldId="404"/>
        </pc:sldMkLst>
        <pc:spChg chg="mod">
          <ac:chgData name="pantelis balaouras" userId="25e8755020fc1734" providerId="LiveId" clId="{9BE46935-ECEE-4BEF-B3E4-CAAD858F1D67}" dt="2022-01-12T18:46:45.604" v="84" actId="113"/>
          <ac:spMkLst>
            <pc:docMk/>
            <pc:sldMk cId="0" sldId="404"/>
            <ac:spMk id="63492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18:46:28.444" v="82" actId="207"/>
          <ac:spMkLst>
            <pc:docMk/>
            <pc:sldMk cId="0" sldId="404"/>
            <ac:spMk id="63494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20:12:46.376" v="89" actId="20577"/>
        <pc:sldMkLst>
          <pc:docMk/>
          <pc:sldMk cId="0" sldId="410"/>
        </pc:sldMkLst>
        <pc:spChg chg="mod">
          <ac:chgData name="pantelis balaouras" userId="25e8755020fc1734" providerId="LiveId" clId="{9BE46935-ECEE-4BEF-B3E4-CAAD858F1D67}" dt="2022-01-12T19:25:34.180" v="86" actId="14100"/>
          <ac:spMkLst>
            <pc:docMk/>
            <pc:sldMk cId="0" sldId="410"/>
            <ac:spMk id="68611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12:46.376" v="89" actId="20577"/>
          <ac:spMkLst>
            <pc:docMk/>
            <pc:sldMk cId="0" sldId="410"/>
            <ac:spMk id="68612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2:18:12.425" v="75" actId="113"/>
        <pc:sldMkLst>
          <pc:docMk/>
          <pc:sldMk cId="0" sldId="451"/>
        </pc:sldMkLst>
        <pc:spChg chg="mod">
          <ac:chgData name="pantelis balaouras" userId="25e8755020fc1734" providerId="LiveId" clId="{9BE46935-ECEE-4BEF-B3E4-CAAD858F1D67}" dt="2022-01-10T12:18:12.425" v="75" actId="113"/>
          <ac:spMkLst>
            <pc:docMk/>
            <pc:sldMk cId="0" sldId="451"/>
            <ac:spMk id="47116" creationId="{00000000-0000-0000-0000-000000000000}"/>
          </ac:spMkLst>
        </pc:spChg>
      </pc:sldChg>
      <pc:sldChg chg="ord">
        <pc:chgData name="pantelis balaouras" userId="25e8755020fc1734" providerId="LiveId" clId="{9BE46935-ECEE-4BEF-B3E4-CAAD858F1D67}" dt="2022-01-12T20:20:40.947" v="91"/>
        <pc:sldMkLst>
          <pc:docMk/>
          <pc:sldMk cId="0" sldId="458"/>
        </pc:sldMkLst>
      </pc:sldChg>
      <pc:sldChg chg="modSp mod">
        <pc:chgData name="pantelis balaouras" userId="25e8755020fc1734" providerId="LiveId" clId="{9BE46935-ECEE-4BEF-B3E4-CAAD858F1D67}" dt="2022-01-10T13:46:15.730" v="80" actId="1076"/>
        <pc:sldMkLst>
          <pc:docMk/>
          <pc:sldMk cId="2151847453" sldId="828"/>
        </pc:sldMkLst>
        <pc:spChg chg="mod">
          <ac:chgData name="pantelis balaouras" userId="25e8755020fc1734" providerId="LiveId" clId="{9BE46935-ECEE-4BEF-B3E4-CAAD858F1D67}" dt="2022-01-10T13:27:41.245" v="77" actId="14100"/>
          <ac:spMkLst>
            <pc:docMk/>
            <pc:sldMk cId="2151847453" sldId="828"/>
            <ac:spMk id="356354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0T13:46:15.730" v="80" actId="1076"/>
          <ac:spMkLst>
            <pc:docMk/>
            <pc:sldMk cId="2151847453" sldId="828"/>
            <ac:spMk id="356356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0:34:56.861" v="1" actId="14100"/>
        <pc:sldMkLst>
          <pc:docMk/>
          <pc:sldMk cId="371141429" sldId="850"/>
        </pc:sldMkLst>
        <pc:spChg chg="mod">
          <ac:chgData name="pantelis balaouras" userId="25e8755020fc1734" providerId="LiveId" clId="{9BE46935-ECEE-4BEF-B3E4-CAAD858F1D67}" dt="2022-01-10T10:34:56.861" v="1" actId="14100"/>
          <ac:spMkLst>
            <pc:docMk/>
            <pc:sldMk cId="371141429" sldId="850"/>
            <ac:spMk id="4" creationId="{879C4BBC-0D6F-4DB7-B766-741DE2F10DB5}"/>
          </ac:spMkLst>
        </pc:spChg>
      </pc:sldChg>
      <pc:sldChg chg="modSp mod">
        <pc:chgData name="pantelis balaouras" userId="25e8755020fc1734" providerId="LiveId" clId="{9BE46935-ECEE-4BEF-B3E4-CAAD858F1D67}" dt="2022-01-10T10:56:07.965" v="7" actId="14"/>
        <pc:sldMkLst>
          <pc:docMk/>
          <pc:sldMk cId="1262763089" sldId="851"/>
        </pc:sldMkLst>
        <pc:spChg chg="mod">
          <ac:chgData name="pantelis balaouras" userId="25e8755020fc1734" providerId="LiveId" clId="{9BE46935-ECEE-4BEF-B3E4-CAAD858F1D67}" dt="2022-01-10T10:56:07.965" v="7" actId="14"/>
          <ac:spMkLst>
            <pc:docMk/>
            <pc:sldMk cId="1262763089" sldId="851"/>
            <ac:spMk id="3993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3T10:49:00.458" v="457" actId="14100"/>
        <pc:sldMkLst>
          <pc:docMk/>
          <pc:sldMk cId="1302455471" sldId="855"/>
        </pc:sldMkLst>
        <pc:spChg chg="mod">
          <ac:chgData name="pantelis balaouras" userId="25e8755020fc1734" providerId="LiveId" clId="{9BE46935-ECEE-4BEF-B3E4-CAAD858F1D67}" dt="2022-01-13T10:49:00.458" v="457" actId="14100"/>
          <ac:spMkLst>
            <pc:docMk/>
            <pc:sldMk cId="1302455471" sldId="855"/>
            <ac:spMk id="3" creationId="{732EF747-507A-40BC-AFE8-D9436579819F}"/>
          </ac:spMkLst>
        </pc:spChg>
      </pc:sldChg>
      <pc:sldChg chg="modSp mod">
        <pc:chgData name="pantelis balaouras" userId="25e8755020fc1734" providerId="LiveId" clId="{9BE46935-ECEE-4BEF-B3E4-CAAD858F1D67}" dt="2022-01-13T11:06:26.692" v="473" actId="113"/>
        <pc:sldMkLst>
          <pc:docMk/>
          <pc:sldMk cId="1578392467" sldId="871"/>
        </pc:sldMkLst>
        <pc:spChg chg="mod">
          <ac:chgData name="pantelis balaouras" userId="25e8755020fc1734" providerId="LiveId" clId="{9BE46935-ECEE-4BEF-B3E4-CAAD858F1D67}" dt="2022-01-13T11:06:26.692" v="473" actId="113"/>
          <ac:spMkLst>
            <pc:docMk/>
            <pc:sldMk cId="1578392467" sldId="871"/>
            <ac:spMk id="3" creationId="{89D78E09-9A9B-48F1-ACBE-1CD2A5441F36}"/>
          </ac:spMkLst>
        </pc:spChg>
      </pc:sldChg>
      <pc:sldChg chg="modSp mod">
        <pc:chgData name="pantelis balaouras" userId="25e8755020fc1734" providerId="LiveId" clId="{9BE46935-ECEE-4BEF-B3E4-CAAD858F1D67}" dt="2022-01-18T08:31:09.175" v="678" actId="114"/>
        <pc:sldMkLst>
          <pc:docMk/>
          <pc:sldMk cId="3076620923" sldId="872"/>
        </pc:sldMkLst>
        <pc:spChg chg="mod">
          <ac:chgData name="pantelis balaouras" userId="25e8755020fc1734" providerId="LiveId" clId="{9BE46935-ECEE-4BEF-B3E4-CAAD858F1D67}" dt="2022-01-18T08:30:55.981" v="677" actId="20577"/>
          <ac:spMkLst>
            <pc:docMk/>
            <pc:sldMk cId="3076620923" sldId="872"/>
            <ac:spMk id="7" creationId="{DD514B2E-98F4-4077-A747-3CB7278DC547}"/>
          </ac:spMkLst>
        </pc:spChg>
        <pc:spChg chg="mod">
          <ac:chgData name="pantelis balaouras" userId="25e8755020fc1734" providerId="LiveId" clId="{9BE46935-ECEE-4BEF-B3E4-CAAD858F1D67}" dt="2022-01-18T08:31:09.175" v="678" actId="114"/>
          <ac:spMkLst>
            <pc:docMk/>
            <pc:sldMk cId="3076620923" sldId="872"/>
            <ac:spMk id="13" creationId="{F4C996A5-51D9-49C3-9AA4-FCF2E4BD5CDE}"/>
          </ac:spMkLst>
        </pc:spChg>
        <pc:spChg chg="mod">
          <ac:chgData name="pantelis balaouras" userId="25e8755020fc1734" providerId="LiveId" clId="{9BE46935-ECEE-4BEF-B3E4-CAAD858F1D67}" dt="2022-01-13T10:20:15.893" v="208" actId="207"/>
          <ac:spMkLst>
            <pc:docMk/>
            <pc:sldMk cId="3076620923" sldId="872"/>
            <ac:spMk id="79875" creationId="{00000000-0000-0000-0000-000000000000}"/>
          </ac:spMkLst>
        </pc:spChg>
      </pc:sldChg>
      <pc:sldChg chg="addSp delSp modSp new mod modClrScheme chgLayout">
        <pc:chgData name="pantelis balaouras" userId="25e8755020fc1734" providerId="LiveId" clId="{9BE46935-ECEE-4BEF-B3E4-CAAD858F1D67}" dt="2022-01-13T10:45:16.844" v="266" actId="26606"/>
        <pc:sldMkLst>
          <pc:docMk/>
          <pc:sldMk cId="35181262" sldId="879"/>
        </pc:sldMkLst>
        <pc:spChg chg="del mod ord">
          <ac:chgData name="pantelis balaouras" userId="25e8755020fc1734" providerId="LiveId" clId="{9BE46935-ECEE-4BEF-B3E4-CAAD858F1D67}" dt="2022-01-13T10:44:04.476" v="256" actId="700"/>
          <ac:spMkLst>
            <pc:docMk/>
            <pc:sldMk cId="35181262" sldId="879"/>
            <ac:spMk id="2" creationId="{E9F2F817-E05C-45BD-8C3B-5C1C6845D622}"/>
          </ac:spMkLst>
        </pc:spChg>
        <pc:spChg chg="del mod ord">
          <ac:chgData name="pantelis balaouras" userId="25e8755020fc1734" providerId="LiveId" clId="{9BE46935-ECEE-4BEF-B3E4-CAAD858F1D67}" dt="2022-01-13T10:44:04.476" v="256" actId="700"/>
          <ac:spMkLst>
            <pc:docMk/>
            <pc:sldMk cId="35181262" sldId="879"/>
            <ac:spMk id="3" creationId="{D051E171-DC79-4740-B703-AE8AB1C537A5}"/>
          </ac:spMkLst>
        </pc:spChg>
        <pc:spChg chg="add mod ord">
          <ac:chgData name="pantelis balaouras" userId="25e8755020fc1734" providerId="LiveId" clId="{9BE46935-ECEE-4BEF-B3E4-CAAD858F1D67}" dt="2022-01-13T10:45:16.844" v="266" actId="26606"/>
          <ac:spMkLst>
            <pc:docMk/>
            <pc:sldMk cId="35181262" sldId="879"/>
            <ac:spMk id="4" creationId="{CE66511F-4FC6-4F44-91D0-AD4DC181D73E}"/>
          </ac:spMkLst>
        </pc:spChg>
        <pc:spChg chg="add mod ord">
          <ac:chgData name="pantelis balaouras" userId="25e8755020fc1734" providerId="LiveId" clId="{9BE46935-ECEE-4BEF-B3E4-CAAD858F1D67}" dt="2022-01-13T10:45:16.844" v="266" actId="26606"/>
          <ac:spMkLst>
            <pc:docMk/>
            <pc:sldMk cId="35181262" sldId="879"/>
            <ac:spMk id="5" creationId="{120A8F69-164C-4A39-B96D-9BF5738A9B14}"/>
          </ac:spMkLst>
        </pc:spChg>
      </pc:sldChg>
      <pc:sldChg chg="modSp add mod">
        <pc:chgData name="pantelis balaouras" userId="25e8755020fc1734" providerId="LiveId" clId="{9BE46935-ECEE-4BEF-B3E4-CAAD858F1D67}" dt="2022-01-13T10:45:38.533" v="269" actId="6549"/>
        <pc:sldMkLst>
          <pc:docMk/>
          <pc:sldMk cId="526958439" sldId="880"/>
        </pc:sldMkLst>
        <pc:spChg chg="mod">
          <ac:chgData name="pantelis balaouras" userId="25e8755020fc1734" providerId="LiveId" clId="{9BE46935-ECEE-4BEF-B3E4-CAAD858F1D67}" dt="2022-01-13T10:45:35.204" v="268"/>
          <ac:spMkLst>
            <pc:docMk/>
            <pc:sldMk cId="526958439" sldId="880"/>
            <ac:spMk id="4" creationId="{CE66511F-4FC6-4F44-91D0-AD4DC181D73E}"/>
          </ac:spMkLst>
        </pc:spChg>
        <pc:spChg chg="mod">
          <ac:chgData name="pantelis balaouras" userId="25e8755020fc1734" providerId="LiveId" clId="{9BE46935-ECEE-4BEF-B3E4-CAAD858F1D67}" dt="2022-01-13T10:45:38.533" v="269" actId="6549"/>
          <ac:spMkLst>
            <pc:docMk/>
            <pc:sldMk cId="526958439" sldId="880"/>
            <ac:spMk id="5" creationId="{120A8F69-164C-4A39-B96D-9BF5738A9B14}"/>
          </ac:spMkLst>
        </pc:spChg>
      </pc:sldChg>
      <pc:sldChg chg="modSp add mod">
        <pc:chgData name="pantelis balaouras" userId="25e8755020fc1734" providerId="LiveId" clId="{9BE46935-ECEE-4BEF-B3E4-CAAD858F1D67}" dt="2022-01-13T10:46:30.915" v="328" actId="6549"/>
        <pc:sldMkLst>
          <pc:docMk/>
          <pc:sldMk cId="4212060633" sldId="881"/>
        </pc:sldMkLst>
        <pc:spChg chg="mod">
          <ac:chgData name="pantelis balaouras" userId="25e8755020fc1734" providerId="LiveId" clId="{9BE46935-ECEE-4BEF-B3E4-CAAD858F1D67}" dt="2022-01-13T10:46:25.641" v="327" actId="20577"/>
          <ac:spMkLst>
            <pc:docMk/>
            <pc:sldMk cId="4212060633" sldId="881"/>
            <ac:spMk id="4" creationId="{CE66511F-4FC6-4F44-91D0-AD4DC181D73E}"/>
          </ac:spMkLst>
        </pc:spChg>
        <pc:spChg chg="mod">
          <ac:chgData name="pantelis balaouras" userId="25e8755020fc1734" providerId="LiveId" clId="{9BE46935-ECEE-4BEF-B3E4-CAAD858F1D67}" dt="2022-01-13T10:46:30.915" v="328" actId="6549"/>
          <ac:spMkLst>
            <pc:docMk/>
            <pc:sldMk cId="4212060633" sldId="881"/>
            <ac:spMk id="5" creationId="{120A8F69-164C-4A39-B96D-9BF5738A9B14}"/>
          </ac:spMkLst>
        </pc:spChg>
      </pc:sldChg>
      <pc:sldChg chg="modSp add mod">
        <pc:chgData name="pantelis balaouras" userId="25e8755020fc1734" providerId="LiveId" clId="{9BE46935-ECEE-4BEF-B3E4-CAAD858F1D67}" dt="2022-01-13T10:47:13.466" v="347" actId="20577"/>
        <pc:sldMkLst>
          <pc:docMk/>
          <pc:sldMk cId="1028771126" sldId="882"/>
        </pc:sldMkLst>
        <pc:spChg chg="mod">
          <ac:chgData name="pantelis balaouras" userId="25e8755020fc1734" providerId="LiveId" clId="{9BE46935-ECEE-4BEF-B3E4-CAAD858F1D67}" dt="2022-01-13T10:47:13.466" v="347" actId="20577"/>
          <ac:spMkLst>
            <pc:docMk/>
            <pc:sldMk cId="1028771126" sldId="882"/>
            <ac:spMk id="4" creationId="{CE66511F-4FC6-4F44-91D0-AD4DC181D73E}"/>
          </ac:spMkLst>
        </pc:spChg>
      </pc:sldChg>
      <pc:sldChg chg="delSp modSp add mod">
        <pc:chgData name="pantelis balaouras" userId="25e8755020fc1734" providerId="LiveId" clId="{9BE46935-ECEE-4BEF-B3E4-CAAD858F1D67}" dt="2022-01-13T11:11:12.620" v="601" actId="1076"/>
        <pc:sldMkLst>
          <pc:docMk/>
          <pc:sldMk cId="3346745749" sldId="883"/>
        </pc:sldMkLst>
        <pc:spChg chg="mod">
          <ac:chgData name="pantelis balaouras" userId="25e8755020fc1734" providerId="LiveId" clId="{9BE46935-ECEE-4BEF-B3E4-CAAD858F1D67}" dt="2022-01-13T11:11:01.281" v="600" actId="6549"/>
          <ac:spMkLst>
            <pc:docMk/>
            <pc:sldMk cId="3346745749" sldId="883"/>
            <ac:spMk id="83970" creationId="{00000000-0000-0000-0000-000000000000}"/>
          </ac:spMkLst>
        </pc:spChg>
        <pc:spChg chg="del">
          <ac:chgData name="pantelis balaouras" userId="25e8755020fc1734" providerId="LiveId" clId="{9BE46935-ECEE-4BEF-B3E4-CAAD858F1D67}" dt="2022-01-13T11:10:22.734" v="537" actId="478"/>
          <ac:spMkLst>
            <pc:docMk/>
            <pc:sldMk cId="3346745749" sldId="883"/>
            <ac:spMk id="83971" creationId="{00000000-0000-0000-0000-000000000000}"/>
          </ac:spMkLst>
        </pc:spChg>
        <pc:spChg chg="del">
          <ac:chgData name="pantelis balaouras" userId="25e8755020fc1734" providerId="LiveId" clId="{9BE46935-ECEE-4BEF-B3E4-CAAD858F1D67}" dt="2022-01-13T11:10:25.038" v="538" actId="478"/>
          <ac:spMkLst>
            <pc:docMk/>
            <pc:sldMk cId="3346745749" sldId="883"/>
            <ac:spMk id="83973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3T11:11:12.620" v="601" actId="1076"/>
          <ac:spMkLst>
            <pc:docMk/>
            <pc:sldMk cId="3346745749" sldId="883"/>
            <ac:spMk id="83974" creationId="{00000000-0000-0000-0000-000000000000}"/>
          </ac:spMkLst>
        </pc:spChg>
        <pc:grpChg chg="mod">
          <ac:chgData name="pantelis balaouras" userId="25e8755020fc1734" providerId="LiveId" clId="{9BE46935-ECEE-4BEF-B3E4-CAAD858F1D67}" dt="2022-01-13T11:11:12.620" v="601" actId="1076"/>
          <ac:grpSpMkLst>
            <pc:docMk/>
            <pc:sldMk cId="3346745749" sldId="883"/>
            <ac:grpSpMk id="83975" creationId="{00000000-0000-0000-0000-000000000000}"/>
          </ac:grpSpMkLst>
        </pc:grpChg>
      </pc:sldChg>
    </pc:docChg>
  </pc:docChgLst>
  <pc:docChgLst>
    <pc:chgData name="pantelis balaouras" userId="25e8755020fc1734" providerId="LiveId" clId="{1CD69107-342C-4C85-BDA5-38C4E985AEAC}"/>
    <pc:docChg chg="undo custSel addSld modSld">
      <pc:chgData name="pantelis balaouras" userId="25e8755020fc1734" providerId="LiveId" clId="{1CD69107-342C-4C85-BDA5-38C4E985AEAC}" dt="2021-12-20T12:40:03.919" v="9"/>
      <pc:docMkLst>
        <pc:docMk/>
      </pc:docMkLst>
      <pc:sldChg chg="modSp mod">
        <pc:chgData name="pantelis balaouras" userId="25e8755020fc1734" providerId="LiveId" clId="{1CD69107-342C-4C85-BDA5-38C4E985AEAC}" dt="2021-12-20T12:36:42.144" v="3" actId="20577"/>
        <pc:sldMkLst>
          <pc:docMk/>
          <pc:sldMk cId="2323993427" sldId="836"/>
        </pc:sldMkLst>
        <pc:spChg chg="mod">
          <ac:chgData name="pantelis balaouras" userId="25e8755020fc1734" providerId="LiveId" clId="{1CD69107-342C-4C85-BDA5-38C4E985AEAC}" dt="2021-12-20T12:36:42.144" v="3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addSp delSp new mod modNotesTx">
        <pc:chgData name="pantelis balaouras" userId="25e8755020fc1734" providerId="LiveId" clId="{1CD69107-342C-4C85-BDA5-38C4E985AEAC}" dt="2021-12-20T12:40:03.919" v="9"/>
        <pc:sldMkLst>
          <pc:docMk/>
          <pc:sldMk cId="1659459273" sldId="875"/>
        </pc:sldMkLst>
        <pc:spChg chg="add del">
          <ac:chgData name="pantelis balaouras" userId="25e8755020fc1734" providerId="LiveId" clId="{1CD69107-342C-4C85-BDA5-38C4E985AEAC}" dt="2021-12-20T12:39:50.061" v="6" actId="22"/>
          <ac:spMkLst>
            <pc:docMk/>
            <pc:sldMk cId="1659459273" sldId="875"/>
            <ac:spMk id="4" creationId="{74FE1BAF-2CA0-4FA7-9E7C-40682056341E}"/>
          </ac:spMkLst>
        </pc:spChg>
        <pc:picChg chg="add">
          <ac:chgData name="pantelis balaouras" userId="25e8755020fc1734" providerId="LiveId" clId="{1CD69107-342C-4C85-BDA5-38C4E985AEAC}" dt="2021-12-20T12:40:03.919" v="9"/>
          <ac:picMkLst>
            <pc:docMk/>
            <pc:sldMk cId="1659459273" sldId="875"/>
            <ac:picMk id="230402" creationId="{3FCE8E25-112F-4B0D-8FE3-9B4EE425D67C}"/>
          </ac:picMkLst>
        </pc:picChg>
      </pc:sldChg>
    </pc:docChg>
  </pc:docChgLst>
  <pc:docChgLst>
    <pc:chgData name="pantelis balaouras" userId="25e8755020fc1734" providerId="LiveId" clId="{C8224E23-B34B-453C-9ED7-80D0A692B813}"/>
    <pc:docChg chg="addSld delSld modSld">
      <pc:chgData name="pantelis balaouras" userId="25e8755020fc1734" providerId="LiveId" clId="{C8224E23-B34B-453C-9ED7-80D0A692B813}" dt="2023-03-22T17:40:13.988" v="67"/>
      <pc:docMkLst>
        <pc:docMk/>
      </pc:docMkLst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0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0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4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3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31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104717224" sldId="389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754660456" sldId="390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485286657" sldId="392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018979980" sldId="393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2219464785" sldId="394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3317835000" sldId="396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1419580" sldId="397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599080625" sldId="398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481978553" sldId="399"/>
        </pc:sldMkLst>
      </pc:sldChg>
      <pc:sldChg chg="modSp mod">
        <pc:chgData name="pantelis balaouras" userId="25e8755020fc1734" providerId="LiveId" clId="{C8224E23-B34B-453C-9ED7-80D0A692B813}" dt="2023-03-22T17:33:59.351" v="63" actId="1037"/>
        <pc:sldMkLst>
          <pc:docMk/>
          <pc:sldMk cId="0" sldId="432"/>
        </pc:sldMkLst>
        <pc:spChg chg="mod">
          <ac:chgData name="pantelis balaouras" userId="25e8755020fc1734" providerId="LiveId" clId="{C8224E23-B34B-453C-9ED7-80D0A692B813}" dt="2023-03-22T17:33:59.351" v="63" actId="1037"/>
          <ac:spMkLst>
            <pc:docMk/>
            <pc:sldMk cId="0" sldId="432"/>
            <ac:spMk id="16387" creationId="{00000000-0000-0000-0000-000000000000}"/>
          </ac:spMkLst>
        </pc:spChg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6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61"/>
        </pc:sldMkLst>
      </pc:sldChg>
      <pc:sldChg chg="modSp mod">
        <pc:chgData name="pantelis balaouras" userId="25e8755020fc1734" providerId="LiveId" clId="{C8224E23-B34B-453C-9ED7-80D0A692B813}" dt="2023-03-22T17:32:58.221" v="45" actId="14100"/>
        <pc:sldMkLst>
          <pc:docMk/>
          <pc:sldMk cId="920942678" sldId="481"/>
        </pc:sldMkLst>
        <pc:spChg chg="mod">
          <ac:chgData name="pantelis balaouras" userId="25e8755020fc1734" providerId="LiveId" clId="{C8224E23-B34B-453C-9ED7-80D0A692B813}" dt="2023-03-22T17:32:58.221" v="45" actId="14100"/>
          <ac:spMkLst>
            <pc:docMk/>
            <pc:sldMk cId="920942678" sldId="481"/>
            <ac:spMk id="15388" creationId="{00000000-0000-0000-0000-000000000000}"/>
          </ac:spMkLst>
        </pc:spChg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755135522" sldId="485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87032142" sldId="82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151847453" sldId="82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602914184" sldId="831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4084599170" sldId="831"/>
        </pc:sldMkLst>
      </pc:sldChg>
      <pc:sldChg chg="modSp mod">
        <pc:chgData name="pantelis balaouras" userId="25e8755020fc1734" providerId="LiveId" clId="{C8224E23-B34B-453C-9ED7-80D0A692B813}" dt="2023-03-22T17:38:47.825" v="65" actId="6549"/>
        <pc:sldMkLst>
          <pc:docMk/>
          <pc:sldMk cId="1240056105" sldId="834"/>
        </pc:sldMkLst>
        <pc:spChg chg="mod">
          <ac:chgData name="pantelis balaouras" userId="25e8755020fc1734" providerId="LiveId" clId="{C8224E23-B34B-453C-9ED7-80D0A692B813}" dt="2023-03-22T17:38:47.825" v="65" actId="6549"/>
          <ac:spMkLst>
            <pc:docMk/>
            <pc:sldMk cId="1240056105" sldId="834"/>
            <ac:spMk id="4" creationId="{7238536B-3AE1-4D56-B0E6-7CDB40FFC837}"/>
          </ac:spMkLst>
        </pc:spChg>
      </pc:sldChg>
      <pc:sldChg chg="modSp mod">
        <pc:chgData name="pantelis balaouras" userId="25e8755020fc1734" providerId="LiveId" clId="{C8224E23-B34B-453C-9ED7-80D0A692B813}" dt="2023-03-22T17:31:46.771" v="44" actId="20577"/>
        <pc:sldMkLst>
          <pc:docMk/>
          <pc:sldMk cId="2323993427" sldId="836"/>
        </pc:sldMkLst>
        <pc:spChg chg="mod">
          <ac:chgData name="pantelis balaouras" userId="25e8755020fc1734" providerId="LiveId" clId="{C8224E23-B34B-453C-9ED7-80D0A692B813}" dt="2023-03-22T17:31:35.799" v="35" actId="20577"/>
          <ac:spMkLst>
            <pc:docMk/>
            <pc:sldMk cId="2323993427" sldId="836"/>
            <ac:spMk id="4" creationId="{586BF2EE-864A-4A1E-BC55-79E029408D8E}"/>
          </ac:spMkLst>
        </pc:spChg>
        <pc:spChg chg="mod">
          <ac:chgData name="pantelis balaouras" userId="25e8755020fc1734" providerId="LiveId" clId="{C8224E23-B34B-453C-9ED7-80D0A692B813}" dt="2023-03-22T17:31:46.771" v="44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799762966" sldId="84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302455471" sldId="855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6304473" sldId="868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2830960653" sldId="86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975521496" sldId="86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346399489" sldId="87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578392467" sldId="87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076620923" sldId="87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807343723" sldId="873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4125421119" sldId="874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5181262" sldId="87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526958439" sldId="88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4212060633" sldId="88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028771126" sldId="88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346745749" sldId="883"/>
        </pc:sldMkLst>
      </pc:sldChg>
    </pc:docChg>
  </pc:docChgLst>
  <pc:docChgLst>
    <pc:chgData name="pantelis balaouras" userId="25e8755020fc1734" providerId="LiveId" clId="{B5C7C22C-5FA7-4C2B-931D-307522ACB1CD}"/>
    <pc:docChg chg="modSld sldOrd">
      <pc:chgData name="pantelis balaouras" userId="25e8755020fc1734" providerId="LiveId" clId="{B5C7C22C-5FA7-4C2B-931D-307522ACB1CD}" dt="2024-03-14T11:34:01.107" v="20" actId="1076"/>
      <pc:docMkLst>
        <pc:docMk/>
      </pc:docMkLst>
      <pc:sldChg chg="modSp mod">
        <pc:chgData name="pantelis balaouras" userId="25e8755020fc1734" providerId="LiveId" clId="{B5C7C22C-5FA7-4C2B-931D-307522ACB1CD}" dt="2024-03-14T11:20:07.384" v="16" actId="20577"/>
        <pc:sldMkLst>
          <pc:docMk/>
          <pc:sldMk cId="3018979980" sldId="393"/>
        </pc:sldMkLst>
        <pc:spChg chg="mod">
          <ac:chgData name="pantelis balaouras" userId="25e8755020fc1734" providerId="LiveId" clId="{B5C7C22C-5FA7-4C2B-931D-307522ACB1CD}" dt="2024-03-14T11:20:07.384" v="16" actId="20577"/>
          <ac:spMkLst>
            <pc:docMk/>
            <pc:sldMk cId="3018979980" sldId="393"/>
            <ac:spMk id="56323" creationId="{00000000-0000-0000-0000-000000000000}"/>
          </ac:spMkLst>
        </pc:spChg>
      </pc:sldChg>
      <pc:sldChg chg="modSp mod">
        <pc:chgData name="pantelis balaouras" userId="25e8755020fc1734" providerId="LiveId" clId="{B5C7C22C-5FA7-4C2B-931D-307522ACB1CD}" dt="2024-03-14T11:34:01.107" v="20" actId="1076"/>
        <pc:sldMkLst>
          <pc:docMk/>
          <pc:sldMk cId="0" sldId="441"/>
        </pc:sldMkLst>
        <pc:picChg chg="mod">
          <ac:chgData name="pantelis balaouras" userId="25e8755020fc1734" providerId="LiveId" clId="{B5C7C22C-5FA7-4C2B-931D-307522ACB1CD}" dt="2024-03-14T11:34:01.107" v="20" actId="1076"/>
          <ac:picMkLst>
            <pc:docMk/>
            <pc:sldMk cId="0" sldId="441"/>
            <ac:picMk id="3" creationId="{4DA0C620-5D88-4C8B-B075-DA43E137B679}"/>
          </ac:picMkLst>
        </pc:picChg>
      </pc:sldChg>
      <pc:sldChg chg="ord">
        <pc:chgData name="pantelis balaouras" userId="25e8755020fc1734" providerId="LiveId" clId="{B5C7C22C-5FA7-4C2B-931D-307522ACB1CD}" dt="2024-03-14T09:50:05.817" v="5"/>
        <pc:sldMkLst>
          <pc:docMk/>
          <pc:sldMk cId="1478157464" sldId="475"/>
        </pc:sldMkLst>
      </pc:sldChg>
      <pc:sldChg chg="modSp mod">
        <pc:chgData name="pantelis balaouras" userId="25e8755020fc1734" providerId="LiveId" clId="{B5C7C22C-5FA7-4C2B-931D-307522ACB1CD}" dt="2024-03-14T09:23:50.470" v="1" actId="20577"/>
        <pc:sldMkLst>
          <pc:docMk/>
          <pc:sldMk cId="2323993427" sldId="836"/>
        </pc:sldMkLst>
        <pc:spChg chg="mod">
          <ac:chgData name="pantelis balaouras" userId="25e8755020fc1734" providerId="LiveId" clId="{B5C7C22C-5FA7-4C2B-931D-307522ACB1CD}" dt="2024-03-14T09:23:50.470" v="1" actId="20577"/>
          <ac:spMkLst>
            <pc:docMk/>
            <pc:sldMk cId="2323993427" sldId="836"/>
            <ac:spMk id="5" creationId="{10CE7402-06C9-4A5A-B324-1380498D10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9121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14/3/2024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9121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6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2" y="4643432"/>
            <a:ext cx="4931409" cy="4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6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https://www.google.com/url?sa=i&amp;url=https%3A%2F%2Fnew.in-24.com%2FNews%2F120299.html&amp;psig=AOvVaw05FnCnvubaHuGi9mOJXhKM&amp;ust=1640090338354000&amp;source=images&amp;cd=vfe&amp;ved=0CAsQjRxqFwoTCOCYyOGy8vQCFQAAAAAdAAAAABAO</a:t>
            </a: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489A-FB84-419A-8BE4-5189834E44D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8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BD9D-380A-4748-B53F-A804BF22260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9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0B24-A491-41AD-AAF7-D41265A6DA6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0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>
                <a:latin typeface="+mj-lt"/>
              </a:rPr>
              <a:t>https://www.google.com/url?sa=i&amp;url=https%3A%2F%2Fwww.cs.csustan.edu%2F~john%2FClasses%2FPrevious_Semesters%2FCS3000_Communication_Networks%2F2017_02_Spring%2FNotes%2Fchap28.html&amp;psig=AOvVaw1nMFnpW_fElrUVJEwfS1PK&amp;ust=1606230712665000&amp;source=images&amp;cd=vfe&amp;ved=0CA0QjhxqFwoTCNDs5un5mO0CFQAAAAAdAAAAABAF</a:t>
            </a:r>
            <a:r>
              <a:rPr lang="en-US" sz="1200">
                <a:latin typeface="+mj-lt"/>
              </a:rPr>
              <a:t>  </a:t>
            </a:r>
            <a:endParaRPr lang="el-GR" sz="1200">
              <a:latin typeface="+mj-lt"/>
            </a:endParaRPr>
          </a:p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5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4C3-DF88-4134-8D8C-7E96AAC0ED1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2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3AB93-9A87-4483-BC97-28F43B2EFF7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3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7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FD80-994A-4B33-9868-E65BB44170F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1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D87-E72F-462E-816C-F022C3D718A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4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89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858A-F959-4EDE-86B4-6807612A04D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57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https://www.google.com/url?sa=i&amp;source=images&amp;cd=&amp;ved=2ahUKEwjBocbRnNPlAhUZ7eAKHeSbADkQjRx6BAgBEAQ&amp;url=http%3A%2F%2F3zcurdia.com%2F2016%2F07%2F22%2F8_reasons_why_you_should_not_shoot_JPEG.html&amp;psig=AOvVaw3a1z1LH_FAeIF97LEfkg8g&amp;ust=1573048508319160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75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699F3-AA6E-4D26-BD1D-67D96B65D6B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67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4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1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96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81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79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376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61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97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63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0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508C4DA0-A184-4745-A247-EF0C1BA55E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2A92BD5-05FD-4A10-8B81-33F2928AE718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25FEB19-7EC2-44AE-AFDA-08A10D703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B96D94ED-79FD-4FAE-B6EE-D4A8243A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Akamai: 100,000+ servers in 1000+ clusters in 1000+ networks in 70+ countries serving trillions of requests a day.</a:t>
            </a:r>
          </a:p>
          <a:p>
            <a:endParaRPr lang="en-US" altLang="el-GR"/>
          </a:p>
          <a:p>
            <a:r>
              <a:rPr lang="en-US" altLang="el-GR"/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767871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13FEC0A3-25BC-40E0-8DD3-6ECC91A9C6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60F2B5-C1E0-4B29-8595-EFDBCA818197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98BF1285-66E3-4345-9160-A140CB7B9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D3D1F0-567D-442E-9C03-9A76ED61F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196945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3678-7C25-4FEF-9AA0-1D09A8E863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31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A8E9E-10B3-4E73-BCA5-FC69F23EB2FF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72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57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2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F1C65-32C7-4012-A8B7-B0CF1CE1BB9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993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3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F49CE-D89F-4D57-B0ED-10B53EC8128E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003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7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8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B3B2F-9713-46B0-9783-8E3CBD0F5FB0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024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1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3DFA-B78C-4C15-B842-81B6303EE066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034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5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2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731A4-751C-4160-8FAC-A5DB05D5E5D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044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9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49025-AB40-4A4A-86C0-EF67EC277517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054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CEAA7-C10E-4477-B8D5-BA75CA1AFC5A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65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05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66C32-D821-4526-815C-B70EFA1994AF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075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0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A3BF-11A5-41C4-AAFF-E58443620719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1177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42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D7CE9-CA68-483D-A5F6-06C5BCB88FDC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1187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DFE5-FF78-4DEC-8A64-8E694C7FE326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1198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94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4F084-0DD3-41BA-BA97-B1EA61DE9112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1208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76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BED6D-030B-4777-9FD4-9A1E1F4C2CDA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1218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34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129AF-C827-4D0A-B64D-91AA91EE8844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1228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45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CB38F-BF84-4835-8525-36EF2818F463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239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6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90AE3-FA06-411E-950A-9596D9BE60D8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1249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0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E057-4E2C-41C8-8FF9-08ECBADC81A6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1259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88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96A19-B8BA-403C-ACF6-FA7B9AAEC0A3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1269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9500" cy="366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62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703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9135" y="228600"/>
            <a:ext cx="8345977" cy="871538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49135" y="1339850"/>
            <a:ext cx="3994265" cy="4908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4199312" cy="4908550"/>
          </a:xfrm>
        </p:spPr>
        <p:txBody>
          <a:bodyPr/>
          <a:lstStyle/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>
                <a:latin typeface="Gill Sans Nova" panose="020B0602020104020203" pitchFamily="34" charset="0"/>
              </a:defRPr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>
                <a:latin typeface="Gill Sans Nova" panose="020B0602020104020203" pitchFamily="34" charset="0"/>
              </a:defRPr>
            </a:lvl3pPr>
            <a:lvl4pPr>
              <a:buClr>
                <a:srgbClr val="000099"/>
              </a:buClr>
              <a:defRPr>
                <a:latin typeface="Gill Sans Nova" panose="020B0602020104020203" pitchFamily="34" charset="0"/>
              </a:defRPr>
            </a:lvl4pPr>
            <a:lvl5pPr>
              <a:buClr>
                <a:srgbClr val="000099"/>
              </a:buCl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799" y="1339850"/>
            <a:ext cx="4249189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7854"/>
            <a:ext cx="77724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8C60-6ECA-4E89-901B-1ACB9FC649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8313" y="6572011"/>
            <a:ext cx="1579419" cy="286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Δικτύωση Πολυμέσων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B08FB-0FC3-4939-AE8E-80AC6AB88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78487" y="6612774"/>
            <a:ext cx="465513" cy="245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797150-EC14-4C18-B922-8D029638E608}" type="slidenum"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7" name="Picture 50" descr="underline_base">
            <a:extLst>
              <a:ext uri="{FF2B5EF4-FFF2-40B4-BE49-F238E27FC236}">
                <a16:creationId xmlns:a16="http://schemas.microsoft.com/office/drawing/2014/main" id="{28277F31-D775-4573-B9B0-19DBE5F5B244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6" y="1133445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u="none" dirty="0">
          <a:solidFill>
            <a:srgbClr val="000099"/>
          </a:solidFill>
          <a:latin typeface="Gill Sans Nova" panose="020B0602020104020203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audio_coding_formats" TargetMode="Externa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9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ages.app.goo.gl/uFUFYUQ4GsuRVn4u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csustan.edu/~john/Classes/Previous_Semesters/CS3000_Communication_Networks/2017_02_Spring/Notes/Student_Notes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vine.com/phenomen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3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86BF2EE-864A-4A1E-BC55-79E029408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Πολυμέσα και Ασύρματη Δικτύωση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10CE7402-06C9-4A5A-B324-1380498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7" y="3429000"/>
            <a:ext cx="7331825" cy="2456412"/>
          </a:xfrm>
        </p:spPr>
        <p:txBody>
          <a:bodyPr/>
          <a:lstStyle/>
          <a:p>
            <a:r>
              <a:rPr lang="el-GR" sz="3200" b="1" dirty="0">
                <a:solidFill>
                  <a:srgbClr val="C00000"/>
                </a:solidFill>
              </a:rPr>
              <a:t>Θεματική Ενότητα: </a:t>
            </a:r>
          </a:p>
          <a:p>
            <a:r>
              <a:rPr lang="el-GR" sz="3200" b="1" dirty="0">
                <a:solidFill>
                  <a:srgbClr val="C00000"/>
                </a:solidFill>
              </a:rPr>
              <a:t>Δικτύωση Πολυμέσων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202</a:t>
            </a:r>
            <a:r>
              <a:rPr lang="en-US" sz="2000" b="1" dirty="0">
                <a:solidFill>
                  <a:srgbClr val="C00000"/>
                </a:solidFill>
              </a:rPr>
              <a:t>4</a:t>
            </a:r>
            <a:endParaRPr lang="el-GR" sz="2000" b="1" dirty="0">
              <a:solidFill>
                <a:srgbClr val="C00000"/>
              </a:solidFill>
            </a:endParaRPr>
          </a:p>
          <a:p>
            <a:endParaRPr lang="el-GR" dirty="0"/>
          </a:p>
          <a:p>
            <a:r>
              <a:rPr lang="el-GR" sz="2000" dirty="0"/>
              <a:t>Διδάσκων: Παντελής Μπαλαούρας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Τμήμα Πληροφορικής και Τηλεπικοινωνιών</a:t>
            </a:r>
            <a:br>
              <a:rPr lang="el-GR" sz="2000" dirty="0"/>
            </a:br>
            <a:r>
              <a:rPr lang="el-GR" sz="2000" dirty="0"/>
              <a:t>Εθνικό &amp; Καποδιστριακό Πανεπιστήμιο Αθηνών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6" name="Picture 4" descr="Λογότυπο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0CEB2483-63A7-487C-9FE5-8D23A85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276874" y="1403177"/>
            <a:ext cx="859025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Ψηφιακή τηλεφωνία – </a:t>
            </a:r>
            <a:r>
              <a:rPr lang="en-US" sz="2000">
                <a:latin typeface="Gill Sans Nova" panose="020B0602020104020203" pitchFamily="34" charset="0"/>
              </a:rPr>
              <a:t>ISDN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PCM, 8000 </a:t>
            </a:r>
            <a:r>
              <a:rPr lang="el-GR" sz="2000">
                <a:latin typeface="Gill Sans Nova" panose="020B0602020104020203" pitchFamily="34" charset="0"/>
              </a:rPr>
              <a:t>δείγματα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  <a:r>
              <a:rPr lang="el-GR" sz="2000">
                <a:latin typeface="Gill Sans Nova" panose="020B0602020104020203" pitchFamily="34" charset="0"/>
              </a:rPr>
              <a:t>, 8 </a:t>
            </a:r>
            <a:r>
              <a:rPr lang="en-US" sz="2000">
                <a:latin typeface="Gill Sans Nova" panose="020B0602020104020203" pitchFamily="34" charset="0"/>
              </a:rPr>
              <a:t>bits: 64 kbps </a:t>
            </a:r>
            <a:r>
              <a:rPr lang="el-GR" sz="2000">
                <a:latin typeface="Gill Sans Nova" panose="020B0602020104020203" pitchFamily="34" charset="0"/>
              </a:rPr>
              <a:t>κανάλι φωνής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Μουσικό </a:t>
            </a:r>
            <a:r>
              <a:rPr lang="en-US" sz="2000">
                <a:latin typeface="Gill Sans Nova" panose="020B0602020104020203" pitchFamily="34" charset="0"/>
              </a:rPr>
              <a:t>CD: </a:t>
            </a:r>
            <a:endParaRPr lang="el-GR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PCM, 44.100 </a:t>
            </a:r>
            <a:r>
              <a:rPr lang="el-GR" sz="2000">
                <a:latin typeface="Gill Sans Nova" panose="020B0602020104020203" pitchFamily="34" charset="0"/>
              </a:rPr>
              <a:t>δείγματα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  <a:r>
              <a:rPr lang="el-GR" sz="2000">
                <a:latin typeface="Gill Sans Nova" panose="020B0602020104020203" pitchFamily="34" charset="0"/>
              </a:rPr>
              <a:t>, 16 </a:t>
            </a:r>
            <a:r>
              <a:rPr lang="en-US" sz="2000">
                <a:latin typeface="Gill Sans Nova" panose="020B0602020104020203" pitchFamily="34" charset="0"/>
              </a:rPr>
              <a:t>bits, 2 </a:t>
            </a:r>
            <a:r>
              <a:rPr lang="el-GR" sz="2000">
                <a:latin typeface="Gill Sans Nova" panose="020B0602020104020203" pitchFamily="34" charset="0"/>
              </a:rPr>
              <a:t>κανάλια: </a:t>
            </a:r>
            <a:r>
              <a:rPr lang="en-US" sz="2000">
                <a:latin typeface="Gill Sans Nova" panose="020B0602020104020203" pitchFamily="34" charset="0"/>
              </a:rPr>
              <a:t>1.411 </a:t>
            </a:r>
            <a:r>
              <a:rPr lang="en-US" sz="2000" err="1">
                <a:latin typeface="Gill Sans Nova" panose="020B0602020104020203" pitchFamily="34" charset="0"/>
              </a:rPr>
              <a:t>Mbps</a:t>
            </a:r>
            <a:endParaRPr lang="el-GR" sz="200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i="1">
                <a:latin typeface="Gill Sans Nova" panose="020B0602020104020203" pitchFamily="34" charset="0"/>
              </a:rPr>
              <a:t>Ασυμπίεστη μορφή, </a:t>
            </a:r>
            <a:r>
              <a:rPr lang="el-GR" sz="2000">
                <a:latin typeface="Gill Sans Nova" panose="020B0602020104020203" pitchFamily="34" charset="0"/>
              </a:rPr>
              <a:t>άρα απαιτήσεις σε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Αποθηκευτικό χώρο και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PCM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σπάνια χρησιμοποιείται στο Διαδίκτυο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3.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Συμπίεση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του όγκου με τεχνικές συμπίεσης	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Η φωνή συνεχίζει να είναι καταληπτή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Η μουσική προσεγγίζει την ποιότητα των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CD</a:t>
            </a:r>
            <a:endParaRPr lang="en-US" sz="2800" u="sng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13EE5-79A3-4026-8B3C-261B7B0F0092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9CB57EC-0150-4A25-AA7C-11FD5F51887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40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NAT</a:t>
            </a:r>
            <a:endParaRPr lang="el-GR"/>
          </a:p>
        </p:txBody>
      </p:sp>
      <p:grpSp>
        <p:nvGrpSpPr>
          <p:cNvPr id="49155" name="Group 192"/>
          <p:cNvGrpSpPr>
            <a:grpSpLocks/>
          </p:cNvGrpSpPr>
          <p:nvPr/>
        </p:nvGrpSpPr>
        <p:grpSpPr bwMode="auto">
          <a:xfrm>
            <a:off x="4969254" y="1392348"/>
            <a:ext cx="3976688" cy="4435475"/>
            <a:chOff x="2983" y="844"/>
            <a:chExt cx="2505" cy="2794"/>
          </a:xfrm>
        </p:grpSpPr>
        <p:sp>
          <p:nvSpPr>
            <p:cNvPr id="49167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8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9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170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9242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3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4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5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9171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922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22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922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9227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40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41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8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8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9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9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6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7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0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4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5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1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2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3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9172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74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9219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20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75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9195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6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7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8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919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04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9217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8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5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9215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6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6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9213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4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7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9211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2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8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9209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0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9176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7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8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9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0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83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9193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4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4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9191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2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5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9189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0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6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9187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8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pic>
        <p:nvPicPr>
          <p:cNvPr id="49156" name="Picture 3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154" y="3362435"/>
            <a:ext cx="3413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7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0917" y="2335323"/>
            <a:ext cx="431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5208967" y="391647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6056692" y="288301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6167817" y="250042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9161" name="Group 278"/>
          <p:cNvGrpSpPr>
            <a:grpSpLocks/>
          </p:cNvGrpSpPr>
          <p:nvPr/>
        </p:nvGrpSpPr>
        <p:grpSpPr bwMode="auto">
          <a:xfrm>
            <a:off x="4664454" y="3741848"/>
            <a:ext cx="555625" cy="482600"/>
            <a:chOff x="-44" y="1473"/>
            <a:chExt cx="981" cy="1105"/>
          </a:xfrm>
        </p:grpSpPr>
        <p:pic>
          <p:nvPicPr>
            <p:cNvPr id="49165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62" name="Text Box 93"/>
          <p:cNvSpPr txBox="1">
            <a:spLocks noChangeArrowheads="1"/>
          </p:cNvSpPr>
          <p:nvPr/>
        </p:nvSpPr>
        <p:spPr bwMode="auto">
          <a:xfrm>
            <a:off x="257176" y="1327979"/>
            <a:ext cx="4640262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πρόβλημα</a:t>
            </a:r>
            <a:r>
              <a:rPr lang="el-GR" dirty="0">
                <a:latin typeface="Gill Sans Nova" panose="020B0602020104020203" pitchFamily="34" charset="0"/>
              </a:rPr>
              <a:t>: και η</a:t>
            </a:r>
            <a:r>
              <a:rPr lang="en-US" dirty="0">
                <a:latin typeface="Gill Sans Nova" panose="020B0602020104020203" pitchFamily="34" charset="0"/>
              </a:rPr>
              <a:t> Alice </a:t>
            </a:r>
            <a:r>
              <a:rPr lang="el-GR" dirty="0">
                <a:latin typeface="Gill Sans Nova" panose="020B0602020104020203" pitchFamily="34" charset="0"/>
              </a:rPr>
              <a:t>και ο </a:t>
            </a:r>
            <a:r>
              <a:rPr lang="en-US" dirty="0">
                <a:latin typeface="Gill Sans Nova" panose="020B0602020104020203" pitchFamily="34" charset="0"/>
              </a:rPr>
              <a:t>Bob </a:t>
            </a:r>
            <a:r>
              <a:rPr lang="el-GR" dirty="0">
                <a:latin typeface="Gill Sans Nova" panose="020B0602020104020203" pitchFamily="34" charset="0"/>
              </a:rPr>
              <a:t>βρίσκονται πίσω από </a:t>
            </a: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NAT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Nova" panose="020B0602020104020203" pitchFamily="34" charset="0"/>
              </a:rPr>
              <a:t>To NAT </a:t>
            </a:r>
            <a:r>
              <a:rPr lang="el-GR" sz="1600" b="1" dirty="0">
                <a:latin typeface="Gill Sans Nova" panose="020B0602020104020203" pitchFamily="34" charset="0"/>
              </a:rPr>
              <a:t>αποτρέπει εξωτερικούς </a:t>
            </a:r>
            <a:r>
              <a:rPr lang="el-GR" sz="1600" dirty="0">
                <a:latin typeface="Gill Sans Nova" panose="020B0602020104020203" pitchFamily="34" charset="0"/>
              </a:rPr>
              <a:t>ομότιμους να εκκινήσουν σύνδεση στους εσωτερικούς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 εσωτερικός ομότιμος μπορεί να ξεκινήσει σύνδεση προς τα έξω</a:t>
            </a:r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l-GR" dirty="0">
                <a:solidFill>
                  <a:schemeClr val="accent2"/>
                </a:solidFill>
                <a:latin typeface="Gill Sans Nova" panose="020B0602020104020203" pitchFamily="34" charset="0"/>
              </a:rPr>
              <a:t>λύση αναμετάδοσης</a:t>
            </a:r>
            <a:r>
              <a:rPr lang="el-GR" dirty="0">
                <a:latin typeface="Gill Sans Nova" panose="020B0602020104020203" pitchFamily="34" charset="0"/>
              </a:rPr>
              <a:t>: Οι </a:t>
            </a:r>
            <a:r>
              <a:rPr lang="en-US" dirty="0">
                <a:latin typeface="Gill Sans Nova" panose="020B0602020104020203" pitchFamily="34" charset="0"/>
              </a:rPr>
              <a:t>Alice, Bob </a:t>
            </a:r>
            <a:r>
              <a:rPr lang="el-GR" dirty="0">
                <a:latin typeface="Gill Sans Nova" panose="020B0602020104020203" pitchFamily="34" charset="0"/>
              </a:rPr>
              <a:t>διατηρούν ανοιχτές τις συνδέσεις προς τους </a:t>
            </a:r>
            <a:r>
              <a:rPr lang="en-US" dirty="0">
                <a:latin typeface="Gill Sans Nova" panose="020B0602020104020203" pitchFamily="34" charset="0"/>
              </a:rPr>
              <a:t>SN </a:t>
            </a:r>
            <a:r>
              <a:rPr lang="el-GR" dirty="0">
                <a:latin typeface="Gill Sans Nova" panose="020B0602020104020203" pitchFamily="34" charset="0"/>
              </a:rPr>
              <a:t>τους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Η </a:t>
            </a:r>
            <a:r>
              <a:rPr lang="en-US" sz="1600" dirty="0">
                <a:latin typeface="Gill Sans Nova" panose="020B0602020104020203" pitchFamily="34" charset="0"/>
              </a:rPr>
              <a:t>Alice </a:t>
            </a:r>
            <a:r>
              <a:rPr lang="el-GR" sz="1600" dirty="0">
                <a:latin typeface="Gill Sans Nova" panose="020B0602020104020203" pitchFamily="34" charset="0"/>
              </a:rPr>
              <a:t>ειδοποιεί τον </a:t>
            </a:r>
            <a:r>
              <a:rPr lang="en-US" sz="1600" dirty="0">
                <a:latin typeface="Gill Sans Nova" panose="020B0602020104020203" pitchFamily="34" charset="0"/>
              </a:rPr>
              <a:t>SN </a:t>
            </a:r>
            <a:r>
              <a:rPr lang="el-GR" sz="1600" dirty="0">
                <a:latin typeface="Gill Sans Nova" panose="020B0602020104020203" pitchFamily="34" charset="0"/>
              </a:rPr>
              <a:t>της να συνδεθεί στον </a:t>
            </a:r>
            <a:r>
              <a:rPr lang="en-US" sz="1600" dirty="0">
                <a:latin typeface="Gill Sans Nova" panose="020B0602020104020203" pitchFamily="34" charset="0"/>
              </a:rPr>
              <a:t>Bob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</a:t>
            </a:r>
            <a:r>
              <a:rPr lang="en-US" sz="1600" dirty="0">
                <a:latin typeface="Gill Sans Nova" panose="020B0602020104020203" pitchFamily="34" charset="0"/>
              </a:rPr>
              <a:t> SN </a:t>
            </a:r>
            <a:r>
              <a:rPr lang="el-GR" sz="1600" dirty="0">
                <a:latin typeface="Gill Sans Nova" panose="020B0602020104020203" pitchFamily="34" charset="0"/>
              </a:rPr>
              <a:t>της </a:t>
            </a:r>
            <a:r>
              <a:rPr lang="en-US" sz="1600" dirty="0">
                <a:latin typeface="Gill Sans Nova" panose="020B0602020104020203" pitchFamily="34" charset="0"/>
              </a:rPr>
              <a:t>Alice</a:t>
            </a:r>
            <a:r>
              <a:rPr lang="el-GR" sz="1600" dirty="0">
                <a:latin typeface="Gill Sans Nova" panose="020B0602020104020203" pitchFamily="34" charset="0"/>
              </a:rPr>
              <a:t> συνδέεται στον</a:t>
            </a:r>
            <a:r>
              <a:rPr lang="en-US" sz="1600" dirty="0">
                <a:latin typeface="Gill Sans Nova" panose="020B0602020104020203" pitchFamily="34" charset="0"/>
              </a:rPr>
              <a:t> 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  <a:r>
              <a:rPr lang="en-US" sz="1600" dirty="0">
                <a:latin typeface="Gill Sans Nova" panose="020B0602020104020203" pitchFamily="34" charset="0"/>
              </a:rPr>
              <a:t> Bob</a:t>
            </a:r>
            <a:endParaRPr lang="el-GR" sz="16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 </a:t>
            </a:r>
            <a:r>
              <a:rPr lang="en-US" sz="1600" dirty="0">
                <a:latin typeface="Gill Sans Nova" panose="020B0602020104020203" pitchFamily="34" charset="0"/>
              </a:rPr>
              <a:t>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  <a:r>
              <a:rPr lang="en-US" sz="1600" dirty="0">
                <a:latin typeface="Gill Sans Nova" panose="020B0602020104020203" pitchFamily="34" charset="0"/>
              </a:rPr>
              <a:t> Bob</a:t>
            </a:r>
            <a:r>
              <a:rPr lang="el-GR" sz="1600" dirty="0">
                <a:latin typeface="Gill Sans Nova" panose="020B0602020104020203" pitchFamily="34" charset="0"/>
              </a:rPr>
              <a:t> συνδέεται με τον </a:t>
            </a:r>
            <a:r>
              <a:rPr lang="en-US" sz="1600" dirty="0">
                <a:latin typeface="Gill Sans Nova" panose="020B0602020104020203" pitchFamily="34" charset="0"/>
              </a:rPr>
              <a:t>Bob </a:t>
            </a:r>
            <a:r>
              <a:rPr lang="el-GR" sz="1600" dirty="0">
                <a:latin typeface="Gill Sans Nova" panose="020B0602020104020203" pitchFamily="34" charset="0"/>
              </a:rPr>
              <a:t>μέσω της ανοιχτής σύνδεσης που αρχικά </a:t>
            </a:r>
            <a:r>
              <a:rPr lang="el-GR" sz="1600" dirty="0" err="1">
                <a:latin typeface="Gill Sans Nova" panose="020B0602020104020203" pitchFamily="34" charset="0"/>
              </a:rPr>
              <a:t>εκκινήθηκε</a:t>
            </a:r>
            <a:r>
              <a:rPr lang="el-GR" sz="1600" dirty="0">
                <a:latin typeface="Gill Sans Nova" panose="020B0602020104020203" pitchFamily="34" charset="0"/>
              </a:rPr>
              <a:t> από τον </a:t>
            </a:r>
            <a:r>
              <a:rPr lang="en-US" sz="1600" dirty="0">
                <a:latin typeface="Gill Sans Nova" panose="020B0602020104020203" pitchFamily="34" charset="0"/>
              </a:rPr>
              <a:t>Bob </a:t>
            </a:r>
            <a:r>
              <a:rPr lang="el-GR" sz="1600" dirty="0">
                <a:latin typeface="Gill Sans Nova" panose="020B0602020104020203" pitchFamily="34" charset="0"/>
              </a:rPr>
              <a:t>στον </a:t>
            </a:r>
            <a:r>
              <a:rPr lang="en-US" sz="1600" dirty="0">
                <a:latin typeface="Gill Sans Nova" panose="020B0602020104020203" pitchFamily="34" charset="0"/>
              </a:rPr>
              <a:t>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</a:p>
        </p:txBody>
      </p:sp>
      <p:sp>
        <p:nvSpPr>
          <p:cNvPr id="92" name="Footer Placeholder 3">
            <a:extLst>
              <a:ext uri="{FF2B5EF4-FFF2-40B4-BE49-F238E27FC236}">
                <a16:creationId xmlns:a16="http://schemas.microsoft.com/office/drawing/2014/main" id="{7197A032-7F83-4AC3-BF12-30E3F879A7D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3" name="Footer Placeholder 3">
            <a:extLst>
              <a:ext uri="{FF2B5EF4-FFF2-40B4-BE49-F238E27FC236}">
                <a16:creationId xmlns:a16="http://schemas.microsoft.com/office/drawing/2014/main" id="{BBE3C603-01CC-4080-B765-F0335223646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57" grpId="0" animBg="1"/>
      <p:bldP spid="28858" grpId="0" animBg="1"/>
      <p:bldP spid="2885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5F7598-B5F6-4C35-9919-6F6F219F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Skype: </a:t>
            </a:r>
            <a:r>
              <a:rPr lang="el-GR" sz="3600"/>
              <a:t>ομότιμοι ως αναμεταδότες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1C00A1-3831-48C1-86E7-1CE6B776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44" y="1372036"/>
            <a:ext cx="5602811" cy="49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248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930236"/>
            <a:ext cx="8282796" cy="15224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0" y="1695796"/>
            <a:ext cx="8282797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Πρωτόκολλα εφαρμογών συνομιλίας πραγματικού χρόνου</a:t>
            </a:r>
            <a:r>
              <a:rPr lang="en-US" b="1">
                <a:solidFill>
                  <a:srgbClr val="CB2727"/>
                </a:solidFill>
              </a:rPr>
              <a:t>: </a:t>
            </a:r>
          </a:p>
          <a:p>
            <a:pPr lvl="1"/>
            <a:r>
              <a:rPr lang="en-US" b="1">
                <a:solidFill>
                  <a:srgbClr val="CB2727"/>
                </a:solidFill>
              </a:rPr>
              <a:t>RTP</a:t>
            </a:r>
          </a:p>
          <a:p>
            <a:pPr lvl="1"/>
            <a:r>
              <a:rPr lang="en-US" b="1">
                <a:solidFill>
                  <a:srgbClr val="CB2727"/>
                </a:solidFill>
              </a:rPr>
              <a:t>SIP</a:t>
            </a:r>
            <a:endParaRPr lang="el-GR" b="1">
              <a:solidFill>
                <a:srgbClr val="CB2727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F0D25B-F6F9-4376-94FB-A9B2BA6B9F5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308720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922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SIP: Session Initiation Protocol </a:t>
            </a:r>
            <a:r>
              <a:rPr lang="en-US" sz="2000"/>
              <a:t>[RFC 3261]</a:t>
            </a:r>
            <a:endParaRPr lang="en-US"/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399" y="1339850"/>
            <a:ext cx="8483851" cy="36496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dirty="0">
                <a:solidFill>
                  <a:srgbClr val="C00000"/>
                </a:solidFill>
              </a:rPr>
              <a:t>Μακροπρόθεσμο «</a:t>
            </a:r>
            <a:r>
              <a:rPr lang="el-GR" b="1" dirty="0">
                <a:solidFill>
                  <a:srgbClr val="C00000"/>
                </a:solidFill>
              </a:rPr>
              <a:t>όραμα</a:t>
            </a:r>
            <a:r>
              <a:rPr lang="el-GR" dirty="0">
                <a:solidFill>
                  <a:srgbClr val="C00000"/>
                </a:solidFill>
              </a:rPr>
              <a:t>» του </a:t>
            </a:r>
            <a:r>
              <a:rPr lang="en-US" dirty="0">
                <a:solidFill>
                  <a:srgbClr val="C00000"/>
                </a:solidFill>
              </a:rPr>
              <a:t>SIP:</a:t>
            </a:r>
          </a:p>
          <a:p>
            <a:r>
              <a:rPr lang="el-GR" dirty="0"/>
              <a:t>Όλες οι τηλεφωνικές κλήσεις και οι </a:t>
            </a:r>
            <a:r>
              <a:rPr lang="el-GR" dirty="0" err="1"/>
              <a:t>βιντεοδιασκέψεις</a:t>
            </a:r>
            <a:r>
              <a:rPr lang="el-GR" dirty="0"/>
              <a:t> να πραγματοποιούνται μέσω του </a:t>
            </a:r>
            <a:r>
              <a:rPr lang="en-US" dirty="0"/>
              <a:t>Internet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Οι χρήστες αναγνωρίζονται από τα ονόματα τους ή από τις </a:t>
            </a:r>
            <a:r>
              <a:rPr lang="en-US" dirty="0"/>
              <a:t>e-mail </a:t>
            </a:r>
            <a:r>
              <a:rPr lang="el-GR" dirty="0"/>
              <a:t>διευθύνσεις τους</a:t>
            </a:r>
            <a:r>
              <a:rPr lang="en-US" dirty="0"/>
              <a:t>, </a:t>
            </a:r>
            <a:r>
              <a:rPr lang="el-GR" dirty="0"/>
              <a:t>παρά από τον αριθμό του τηλεφώνου</a:t>
            </a:r>
            <a:r>
              <a:rPr lang="en-US" dirty="0"/>
              <a:t>.</a:t>
            </a:r>
          </a:p>
          <a:p>
            <a:r>
              <a:rPr lang="el-GR" dirty="0"/>
              <a:t>Μπορείς να φτάσεις τον καλούμενο (αν το επιθυμεί), ανεξάρτητα με το που βρίσκεται, ανεξάρτητα από την </a:t>
            </a:r>
            <a:r>
              <a:rPr lang="en-US" dirty="0"/>
              <a:t>IP </a:t>
            </a:r>
            <a:r>
              <a:rPr lang="el-GR" dirty="0"/>
              <a:t>συσκευή που χρησιμοποιεί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11B65-0BFA-4A59-A926-ECF162F11DD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Υπηρεσίες του </a:t>
            </a:r>
            <a:r>
              <a:rPr lang="en-US"/>
              <a:t>SIP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675188"/>
          </a:xfrm>
        </p:spPr>
        <p:txBody>
          <a:bodyPr/>
          <a:lstStyle/>
          <a:p>
            <a:r>
              <a:rPr lang="el-GR" sz="2400" b="1"/>
              <a:t>Εγκαθίδρυση μιας κλήσης</a:t>
            </a:r>
            <a:endParaRPr lang="en-US" sz="2000" b="1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στον </a:t>
            </a:r>
            <a:r>
              <a:rPr lang="el-GR" sz="2000" err="1"/>
              <a:t>καλούντα</a:t>
            </a:r>
            <a:r>
              <a:rPr lang="el-GR" sz="2000"/>
              <a:t> να ειδοποιήσει τον καλούμενο ότι θέλει να εκκινήσει μια κλήση.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ώστε ο καλών και ο καλούμενος να συμφωνήσουν στο είδος του μέσου και την κωδικοποίηση που θα χρησιμοποιήσουν</a:t>
            </a:r>
            <a:r>
              <a:rPr lang="en-US" sz="20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να τερματίζουν τις κλήσεις.</a:t>
            </a:r>
            <a:endParaRPr lang="en-US" sz="200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54471" cy="4916488"/>
          </a:xfrm>
        </p:spPr>
        <p:txBody>
          <a:bodyPr/>
          <a:lstStyle/>
          <a:p>
            <a:r>
              <a:rPr lang="el-GR" sz="2400" b="1"/>
              <a:t>Προσδιορισμός τρέχουσας </a:t>
            </a:r>
            <a:r>
              <a:rPr lang="en-US" sz="2400" b="1"/>
              <a:t>IP </a:t>
            </a:r>
            <a:r>
              <a:rPr lang="el-GR" sz="2400" b="1"/>
              <a:t>διεύθυνσης</a:t>
            </a:r>
            <a:r>
              <a:rPr lang="en-US" sz="2400"/>
              <a:t> </a:t>
            </a:r>
            <a:r>
              <a:rPr lang="el-GR" sz="2400"/>
              <a:t>του καλούμενου</a:t>
            </a:r>
            <a:r>
              <a:rPr lang="en-US" sz="24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Απεικονίζει έναν μνημονικό</a:t>
            </a:r>
            <a:r>
              <a:rPr lang="en-US" sz="2000"/>
              <a:t> identifier </a:t>
            </a:r>
            <a:r>
              <a:rPr lang="el-GR" sz="2000"/>
              <a:t>στην τρέχουσα διεύθυνση </a:t>
            </a:r>
            <a:r>
              <a:rPr lang="en-US" sz="2000"/>
              <a:t>IP</a:t>
            </a:r>
            <a:r>
              <a:rPr lang="el-GR" sz="2000"/>
              <a:t>.</a:t>
            </a:r>
            <a:endParaRPr lang="en-US" sz="2000"/>
          </a:p>
          <a:p>
            <a:r>
              <a:rPr lang="el-GR" sz="2400" b="1"/>
              <a:t>Διαχείριση κλήσης </a:t>
            </a:r>
            <a:endParaRPr lang="en-US" sz="2000" b="1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Προσθήκη νέων μέσων κατά την διάρκεια της κλήσης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Αλλαγή κωδικοποίησης κατά την διάρκεια της κλήσης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Πρόσκληση άλλων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Μεταφορά κλήσης και κλήση σε αναμονή</a:t>
            </a:r>
            <a:endParaRPr lang="en-US" sz="18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D53BA4-5F3E-4BC8-9404-CC45E6B7473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30278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r>
              <a:rPr lang="el-GR" sz="2800"/>
              <a:t>Εγκαθίδρυση κλήσης σε μια γνωστή διεύθυνση ΙΡ</a:t>
            </a:r>
            <a:endParaRPr lang="en-US" sz="280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503863" y="1454093"/>
            <a:ext cx="36401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Το μήνυμα </a:t>
            </a:r>
            <a:r>
              <a:rPr lang="en-US" b="1">
                <a:latin typeface="Gill Sans Nova" panose="020B0602020104020203" pitchFamily="34" charset="0"/>
              </a:rPr>
              <a:t>SIP invite </a:t>
            </a:r>
            <a:r>
              <a:rPr lang="el-GR">
                <a:latin typeface="Gill Sans Nova" panose="020B0602020104020203" pitchFamily="34" charset="0"/>
              </a:rPr>
              <a:t>της </a:t>
            </a:r>
            <a:r>
              <a:rPr lang="en-US">
                <a:latin typeface="Gill Sans Nova" panose="020B0602020104020203" pitchFamily="34" charset="0"/>
              </a:rPr>
              <a:t>Alice</a:t>
            </a:r>
            <a:r>
              <a:rPr lang="el-GR">
                <a:latin typeface="Gill Sans Nova" panose="020B0602020104020203" pitchFamily="34" charset="0"/>
              </a:rPr>
              <a:t> υποδεικνύει τον αριθμό θύρας της </a:t>
            </a:r>
            <a:r>
              <a:rPr lang="en-US">
                <a:latin typeface="Gill Sans Nova" panose="020B0602020104020203" pitchFamily="34" charset="0"/>
              </a:rPr>
              <a:t>&amp; </a:t>
            </a:r>
            <a:r>
              <a:rPr lang="el-GR">
                <a:latin typeface="Gill Sans Nova" panose="020B0602020104020203" pitchFamily="34" charset="0"/>
              </a:rPr>
              <a:t>την </a:t>
            </a:r>
            <a:r>
              <a:rPr lang="en-US">
                <a:latin typeface="Gill Sans Nova" panose="020B0602020104020203" pitchFamily="34" charset="0"/>
              </a:rPr>
              <a:t>IP</a:t>
            </a:r>
            <a:r>
              <a:rPr lang="el-GR">
                <a:latin typeface="Gill Sans Nova" panose="020B0602020104020203" pitchFamily="34" charset="0"/>
              </a:rPr>
              <a:t> διεύθυνση της</a:t>
            </a:r>
            <a:r>
              <a:rPr lang="en-US">
                <a:latin typeface="Gill Sans Nova" panose="020B0602020104020203" pitchFamily="34" charset="0"/>
              </a:rPr>
              <a:t>. </a:t>
            </a:r>
            <a:r>
              <a:rPr lang="el-GR">
                <a:latin typeface="Gill Sans Nova" panose="020B0602020104020203" pitchFamily="34" charset="0"/>
              </a:rPr>
              <a:t>Υποδεικνύει την μέθοδο κωδικοποίησης που προτιμά να λαμβάνει η </a:t>
            </a:r>
            <a:r>
              <a:rPr lang="en-US">
                <a:latin typeface="Gill Sans Nova" panose="020B0602020104020203" pitchFamily="34" charset="0"/>
              </a:rPr>
              <a:t>Alice (PCM </a:t>
            </a:r>
            <a:r>
              <a:rPr lang="el-GR">
                <a:latin typeface="Gill Sans Nova" panose="020B0602020104020203" pitchFamily="34" charset="0"/>
              </a:rPr>
              <a:t>μ-</a:t>
            </a:r>
            <a:r>
              <a:rPr lang="en-US">
                <a:latin typeface="Gill Sans Nova" panose="020B0602020104020203" pitchFamily="34" charset="0"/>
              </a:rPr>
              <a:t>law)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Το μήνυμα </a:t>
            </a:r>
            <a:r>
              <a:rPr lang="en-US" b="1">
                <a:latin typeface="Gill Sans Nova" panose="020B0602020104020203" pitchFamily="34" charset="0"/>
              </a:rPr>
              <a:t>200 OK</a:t>
            </a:r>
            <a:r>
              <a:rPr lang="el-GR" b="1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του </a:t>
            </a:r>
            <a:r>
              <a:rPr lang="en-US">
                <a:latin typeface="Gill Sans Nova" panose="020B0602020104020203" pitchFamily="34" charset="0"/>
              </a:rPr>
              <a:t> Bob</a:t>
            </a:r>
            <a:r>
              <a:rPr lang="el-GR">
                <a:latin typeface="Gill Sans Nova" panose="020B0602020104020203" pitchFamily="34" charset="0"/>
              </a:rPr>
              <a:t> υποδεικνύει τον αριθμό θύρας του, την </a:t>
            </a:r>
            <a:r>
              <a:rPr lang="en-US">
                <a:latin typeface="Gill Sans Nova" panose="020B0602020104020203" pitchFamily="34" charset="0"/>
              </a:rPr>
              <a:t> IP </a:t>
            </a:r>
            <a:r>
              <a:rPr lang="el-GR">
                <a:latin typeface="Gill Sans Nova" panose="020B0602020104020203" pitchFamily="34" charset="0"/>
              </a:rPr>
              <a:t>διεύθυνσή του</a:t>
            </a:r>
            <a:r>
              <a:rPr lang="en-US">
                <a:latin typeface="Gill Sans Nova" panose="020B0602020104020203" pitchFamily="34" charset="0"/>
              </a:rPr>
              <a:t> &amp; </a:t>
            </a:r>
            <a:r>
              <a:rPr lang="el-GR">
                <a:latin typeface="Gill Sans Nova" panose="020B0602020104020203" pitchFamily="34" charset="0"/>
              </a:rPr>
              <a:t>την προτιμώμενη μέθοδο κωδικοποίησης (</a:t>
            </a:r>
            <a:r>
              <a:rPr lang="en-US">
                <a:latin typeface="Gill Sans Nova" panose="020B0602020104020203" pitchFamily="34" charset="0"/>
              </a:rPr>
              <a:t>GSM)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Τα μηνύματα </a:t>
            </a:r>
            <a:r>
              <a:rPr lang="en-US">
                <a:latin typeface="Gill Sans Nova" panose="020B0602020104020203" pitchFamily="34" charset="0"/>
              </a:rPr>
              <a:t>SIP</a:t>
            </a:r>
            <a:r>
              <a:rPr lang="el-GR">
                <a:latin typeface="Gill Sans Nova" panose="020B0602020104020203" pitchFamily="34" charset="0"/>
              </a:rPr>
              <a:t> μπορούν να σταλούν πάνω από</a:t>
            </a:r>
            <a:r>
              <a:rPr lang="en-US">
                <a:latin typeface="Gill Sans Nova" panose="020B0602020104020203" pitchFamily="34" charset="0"/>
              </a:rPr>
              <a:t> TCP </a:t>
            </a:r>
            <a:r>
              <a:rPr lang="el-GR">
                <a:latin typeface="Gill Sans Nova" panose="020B0602020104020203" pitchFamily="34" charset="0"/>
              </a:rPr>
              <a:t>ή</a:t>
            </a:r>
            <a:r>
              <a:rPr lang="en-US">
                <a:latin typeface="Gill Sans Nova" panose="020B0602020104020203" pitchFamily="34" charset="0"/>
              </a:rPr>
              <a:t> UDP</a:t>
            </a:r>
            <a:r>
              <a:rPr lang="el-GR">
                <a:latin typeface="Gill Sans Nova" panose="020B0602020104020203" pitchFamily="34" charset="0"/>
              </a:rPr>
              <a:t>.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Εδώ</a:t>
            </a:r>
            <a:r>
              <a:rPr lang="en-US">
                <a:latin typeface="Gill Sans Nova" panose="020B0602020104020203" pitchFamily="34" charset="0"/>
              </a:rPr>
              <a:t> RTP/UDP.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Προεπιλεγμένος αριθμός θύρας</a:t>
            </a:r>
            <a:r>
              <a:rPr lang="en-US">
                <a:latin typeface="Gill Sans Nova" panose="020B0602020104020203" pitchFamily="34" charset="0"/>
              </a:rPr>
              <a:t> SIP</a:t>
            </a:r>
            <a:r>
              <a:rPr lang="el-GR">
                <a:latin typeface="Gill Sans Nova" panose="020B0602020104020203" pitchFamily="34" charset="0"/>
              </a:rPr>
              <a:t>: </a:t>
            </a:r>
            <a:r>
              <a:rPr lang="en-US" b="1">
                <a:latin typeface="Gill Sans Nova" panose="020B0602020104020203" pitchFamily="34" charset="0"/>
              </a:rPr>
              <a:t>5060.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67502"/>
              </p:ext>
            </p:extLst>
          </p:nvPr>
        </p:nvGraphicFramePr>
        <p:xfrm>
          <a:off x="-581370" y="1303337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53360" imgH="6551640" progId="">
                  <p:embed/>
                </p:oleObj>
              </mc:Choice>
              <mc:Fallback>
                <p:oleObj name="VISIO" r:id="rId3" imgW="8253360" imgH="6551640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1370" y="1303337"/>
                        <a:ext cx="6767513" cy="555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0C9FE9C-1095-4FFB-9B07-7DAE1C6E4E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Εγκαθίδρυση κλήσης </a:t>
            </a:r>
            <a:r>
              <a:rPr lang="en-US"/>
              <a:t>(</a:t>
            </a:r>
            <a:r>
              <a:rPr lang="el-GR"/>
              <a:t>συνέχεια</a:t>
            </a:r>
            <a:r>
              <a:rPr lang="en-US"/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84" y="1315634"/>
            <a:ext cx="4580766" cy="51626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Out-of-band </a:t>
            </a:r>
            <a:r>
              <a:rPr lang="el-GR" sz="2000"/>
              <a:t>επικοινωνία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err="1"/>
              <a:t>Μυνήματα</a:t>
            </a:r>
            <a:r>
              <a:rPr lang="el-GR" sz="1800"/>
              <a:t> </a:t>
            </a:r>
            <a:r>
              <a:rPr lang="en-US" sz="1800"/>
              <a:t>SIP </a:t>
            </a:r>
            <a:r>
              <a:rPr lang="el-GR" sz="1800"/>
              <a:t>σε διαφορετικά </a:t>
            </a:r>
            <a:r>
              <a:rPr lang="en-US" sz="1800"/>
              <a:t>sockets (port) </a:t>
            </a:r>
            <a:r>
              <a:rPr lang="el-GR" sz="1800"/>
              <a:t>από ότι τα δεδομένα</a:t>
            </a:r>
            <a:endParaRPr lang="en-US" sz="18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T</a:t>
            </a:r>
            <a:r>
              <a:rPr lang="el-GR" sz="2000"/>
              <a:t>α</a:t>
            </a:r>
            <a:r>
              <a:rPr lang="en-US" sz="2000"/>
              <a:t> SIP </a:t>
            </a:r>
            <a:r>
              <a:rPr lang="el-GR" sz="2000"/>
              <a:t>μηνύματα είναι αναγνώσιμα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Διαπραγμάτευση </a:t>
            </a:r>
            <a:r>
              <a:rPr lang="en-US" sz="2000"/>
              <a:t>Codec: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Υποθέστε ότι ο </a:t>
            </a:r>
            <a:r>
              <a:rPr lang="en-US" sz="1800"/>
              <a:t>Bob </a:t>
            </a:r>
            <a:r>
              <a:rPr lang="el-GR" sz="1800"/>
              <a:t>δεν διαθέτει τον κωδικοποιητή </a:t>
            </a:r>
            <a:r>
              <a:rPr lang="en-US" sz="1800"/>
              <a:t> PCM </a:t>
            </a:r>
            <a:r>
              <a:rPr lang="el-GR" sz="1800"/>
              <a:t>μ-</a:t>
            </a:r>
            <a:r>
              <a:rPr lang="en-US" sz="1800"/>
              <a:t>law.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 </a:t>
            </a:r>
            <a:r>
              <a:rPr lang="en-US" sz="1800"/>
              <a:t>Bob </a:t>
            </a:r>
            <a:r>
              <a:rPr lang="el-GR" sz="1800"/>
              <a:t>θα απαντήσει με το μήνυμα </a:t>
            </a:r>
            <a:r>
              <a:rPr lang="en-US" sz="1800"/>
              <a:t>606 Not Acceptable Reply </a:t>
            </a:r>
            <a:r>
              <a:rPr lang="el-GR" sz="1800"/>
              <a:t>και μια λίστα κωδικοποιητών που δύναται να χρησιμοποιήσει.</a:t>
            </a:r>
            <a:r>
              <a:rPr lang="en-US" sz="180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Η </a:t>
            </a:r>
            <a:r>
              <a:rPr lang="en-US" sz="1800"/>
              <a:t>Alice </a:t>
            </a:r>
            <a:r>
              <a:rPr lang="el-GR" sz="1800"/>
              <a:t>τότε μπορεί να στείλει ένα καινούργιο </a:t>
            </a:r>
            <a:r>
              <a:rPr lang="en-US" sz="1800"/>
              <a:t>INVITE message, </a:t>
            </a:r>
            <a:r>
              <a:rPr lang="el-GR" sz="1800"/>
              <a:t>αναγγέλλοντας έναν κατάλληλο κωδικοποιητή.</a:t>
            </a:r>
            <a:endParaRPr lang="en-US" sz="180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31162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Απόρριψη κλήσης</a:t>
            </a:r>
            <a:endParaRPr lang="en-US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Ο </a:t>
            </a:r>
            <a:r>
              <a:rPr lang="en-US" sz="2000"/>
              <a:t>Bob </a:t>
            </a:r>
            <a:r>
              <a:rPr lang="el-GR" sz="2000"/>
              <a:t>μπορεί να απορρίψει μια κλήση απαντώντας ότι είναι </a:t>
            </a:r>
            <a:r>
              <a:rPr lang="en-US" sz="2000"/>
              <a:t>“busy,” “gone,” “payment required,” “forbidden”.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Τα μέσα μπορούν να μεταδοθούν μέσω του </a:t>
            </a:r>
            <a:r>
              <a:rPr lang="en-US" sz="2000"/>
              <a:t>RTP </a:t>
            </a:r>
            <a:r>
              <a:rPr lang="el-GR" sz="2000"/>
              <a:t>ή άλλου πρωτοκόλλου</a:t>
            </a:r>
            <a:r>
              <a:rPr lang="en-US" sz="2000"/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DD269FA-7D33-41ED-B62D-8A375FBCB0E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l-GR"/>
              <a:t>Παράδειγμα μηνύματος </a:t>
            </a:r>
            <a:r>
              <a:rPr lang="en-US"/>
              <a:t>SIP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INVITE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SIP/2.0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Via: SIP/2.0/UDP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From: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sip:alice@hereway.com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To: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Call-ID: a2e3a@pigeon.hereway.com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Content-Type: application/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sdp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Content-Length: 885</a:t>
            </a:r>
          </a:p>
          <a:p>
            <a:pPr>
              <a:buFont typeface="ZapfDingbats" pitchFamily="82" charset="2"/>
              <a:buNone/>
            </a:pP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c=IN IP4 167.180.112.24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m=audio 38060 RTP/AVP 0</a:t>
            </a:r>
            <a:endParaRPr lang="en-US" sz="16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l-GR" sz="2000" dirty="0"/>
              <a:t>Σημειώσεις</a:t>
            </a:r>
            <a:r>
              <a:rPr lang="en-US" sz="2000" dirty="0"/>
              <a:t>:</a:t>
            </a:r>
          </a:p>
          <a:p>
            <a:r>
              <a:rPr lang="el-GR" sz="2000" dirty="0"/>
              <a:t>Σύνταξη όπως τα </a:t>
            </a:r>
            <a:r>
              <a:rPr lang="en-US" sz="2000" dirty="0"/>
              <a:t>HTTP </a:t>
            </a:r>
            <a:r>
              <a:rPr lang="el-GR" sz="2000" dirty="0"/>
              <a:t>μηνύματα.</a:t>
            </a:r>
            <a:endParaRPr lang="en-US" sz="2000" dirty="0"/>
          </a:p>
          <a:p>
            <a:r>
              <a:rPr lang="en-US" sz="2000" dirty="0" err="1"/>
              <a:t>sdp</a:t>
            </a:r>
            <a:r>
              <a:rPr lang="en-US" sz="2000" dirty="0"/>
              <a:t> = session description protocol</a:t>
            </a:r>
          </a:p>
          <a:p>
            <a:r>
              <a:rPr lang="en-US" sz="2000" dirty="0"/>
              <a:t>Call-ID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μοναδικό για κάθε κλήση</a:t>
            </a:r>
            <a:r>
              <a:rPr lang="en-US" sz="2000" dirty="0"/>
              <a:t>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048375" y="1333500"/>
            <a:ext cx="312297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Gill Sans Nova" panose="020B0602020104020203" pitchFamily="34" charset="0"/>
              </a:rPr>
              <a:t>εδώ δεν γνωρίζουμε την </a:t>
            </a:r>
          </a:p>
          <a:p>
            <a:r>
              <a:rPr lang="en-US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IP</a:t>
            </a:r>
            <a:r>
              <a:rPr lang="el-GR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 διεύθυνση του </a:t>
            </a:r>
            <a:r>
              <a:rPr lang="en-US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Bob.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θα χρειαστούν ενδιάμεσοι</a:t>
            </a:r>
          </a:p>
          <a:p>
            <a:r>
              <a:rPr lang="en-US" sz="2000" b="1" dirty="0">
                <a:latin typeface="Gill Sans Nova" panose="020B0602020104020203" pitchFamily="34" charset="0"/>
              </a:rPr>
              <a:t>SIP</a:t>
            </a:r>
            <a:r>
              <a:rPr lang="el-GR" sz="2000" b="1" dirty="0">
                <a:latin typeface="Gill Sans Nova" panose="020B0602020104020203" pitchFamily="34" charset="0"/>
              </a:rPr>
              <a:t> </a:t>
            </a:r>
            <a:r>
              <a:rPr lang="en-US" sz="2000" b="1" dirty="0">
                <a:latin typeface="Gill Sans Nova" panose="020B0602020104020203" pitchFamily="34" charset="0"/>
              </a:rPr>
              <a:t>servers</a:t>
            </a:r>
            <a:r>
              <a:rPr lang="el-GR" sz="2000" b="1" dirty="0">
                <a:latin typeface="Gill Sans Nova" panose="020B0602020104020203" pitchFamily="34" charset="0"/>
              </a:rPr>
              <a:t>.</a:t>
            </a:r>
            <a:r>
              <a:rPr lang="en-US" b="1" dirty="0">
                <a:latin typeface="Gill Sans Nova" panose="020B0602020104020203" pitchFamily="34" charset="0"/>
              </a:rPr>
              <a:t>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959475" y="2924175"/>
            <a:ext cx="312297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η </a:t>
            </a:r>
            <a:r>
              <a:rPr lang="en-US" sz="2000">
                <a:latin typeface="Gill Sans Nova" panose="020B0602020104020203" pitchFamily="34" charset="0"/>
              </a:rPr>
              <a:t>Alice </a:t>
            </a:r>
            <a:r>
              <a:rPr lang="el-GR" sz="2000">
                <a:latin typeface="Gill Sans Nova" panose="020B0602020104020203" pitchFamily="34" charset="0"/>
              </a:rPr>
              <a:t>στέλνει και </a:t>
            </a:r>
          </a:p>
          <a:p>
            <a:r>
              <a:rPr lang="el-GR" sz="2000">
                <a:latin typeface="Gill Sans Nova" panose="020B0602020104020203" pitchFamily="34" charset="0"/>
              </a:rPr>
              <a:t>λαμβάνει μηνύματα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χρησιμοποιώντας την </a:t>
            </a:r>
          </a:p>
          <a:p>
            <a:r>
              <a:rPr lang="el-GR" sz="2000" b="1">
                <a:latin typeface="Gill Sans Nova" panose="020B0602020104020203" pitchFamily="34" charset="0"/>
              </a:rPr>
              <a:t>προεπιλεγμένη θύρα </a:t>
            </a:r>
            <a:r>
              <a:rPr lang="en-US" sz="2000" b="1">
                <a:latin typeface="Gill Sans Nova" panose="020B0602020104020203" pitchFamily="34" charset="0"/>
              </a:rPr>
              <a:t>5060</a:t>
            </a:r>
            <a:r>
              <a:rPr lang="en-US" sz="2000">
                <a:latin typeface="Gill Sans Nova" panose="020B0602020104020203" pitchFamily="34" charset="0"/>
              </a:rPr>
              <a:t>. </a:t>
            </a:r>
            <a:br>
              <a:rPr lang="en-US" sz="2000">
                <a:latin typeface="Gill Sans Nova" panose="020B0602020104020203" pitchFamily="34" charset="0"/>
              </a:rPr>
            </a:br>
            <a:endParaRPr lang="en-US" sz="200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η </a:t>
            </a:r>
            <a:r>
              <a:rPr lang="en-US" sz="2000">
                <a:latin typeface="Gill Sans Nova" panose="020B0602020104020203" pitchFamily="34" charset="0"/>
              </a:rPr>
              <a:t>Alice </a:t>
            </a:r>
            <a:r>
              <a:rPr lang="el-GR" sz="2000">
                <a:latin typeface="Gill Sans Nova" panose="020B0602020104020203" pitchFamily="34" charset="0"/>
              </a:rPr>
              <a:t>προσδιορίζει στην επικεφαλίδα</a:t>
            </a:r>
            <a:r>
              <a:rPr lang="en-US" sz="2000">
                <a:latin typeface="Gill Sans Nova" panose="020B0602020104020203" pitchFamily="34" charset="0"/>
              </a:rPr>
              <a:t> Via</a:t>
            </a:r>
            <a:r>
              <a:rPr lang="el-GR" sz="2000">
                <a:latin typeface="Gill Sans Nova" panose="020B0602020104020203" pitchFamily="34" charset="0"/>
              </a:rPr>
              <a:t> ότι</a:t>
            </a:r>
            <a:r>
              <a:rPr lang="en-US" sz="2000">
                <a:latin typeface="Gill Sans Nova" panose="020B0602020104020203" pitchFamily="34" charset="0"/>
              </a:rPr>
              <a:t>:</a:t>
            </a:r>
            <a:r>
              <a:rPr lang="el-GR" sz="2000">
                <a:latin typeface="Gill Sans Nova" panose="020B0602020104020203" pitchFamily="34" charset="0"/>
              </a:rPr>
              <a:t> ο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πελάτης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r>
              <a:rPr lang="el-GR" sz="2000">
                <a:latin typeface="Gill Sans Nova" panose="020B0602020104020203" pitchFamily="34" charset="0"/>
              </a:rPr>
              <a:t>στέλνει και</a:t>
            </a:r>
          </a:p>
          <a:p>
            <a:r>
              <a:rPr lang="el-GR" sz="2000">
                <a:latin typeface="Gill Sans Nova" panose="020B0602020104020203" pitchFamily="34" charset="0"/>
              </a:rPr>
              <a:t>λαμβάνει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r>
              <a:rPr lang="el-GR" sz="2000">
                <a:latin typeface="Gill Sans Nova" panose="020B0602020104020203" pitchFamily="34" charset="0"/>
              </a:rPr>
              <a:t>μηνύματα</a:t>
            </a:r>
          </a:p>
          <a:p>
            <a:r>
              <a:rPr lang="el-GR" sz="2000">
                <a:latin typeface="Gill Sans Nova" panose="020B0602020104020203" pitchFamily="34" charset="0"/>
              </a:rPr>
              <a:t>μέσω </a:t>
            </a:r>
            <a:r>
              <a:rPr lang="en-US" sz="2000">
                <a:latin typeface="Gill Sans Nova" panose="020B0602020104020203" pitchFamily="34" charset="0"/>
              </a:rPr>
              <a:t>UDP</a:t>
            </a:r>
            <a:r>
              <a:rPr lang="el-GR" sz="2000">
                <a:latin typeface="Gill Sans Nova" panose="020B0602020104020203" pitchFamily="34" charset="0"/>
              </a:rPr>
              <a:t>.</a:t>
            </a: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C98CDE-259F-49A8-9CB1-EFBB60EAA612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Μετάφραση ονομάτων και Θέση χρήστη</a:t>
            </a:r>
            <a:endParaRPr lang="en-US" sz="32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4920" y="1339850"/>
            <a:ext cx="4078480" cy="52435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Ο καλών επιθυμεί να καλέσει τον καλούμενο, όμως διαθέτει μόνο το όνομα του καλούμενου ή την </a:t>
            </a:r>
            <a:r>
              <a:rPr lang="en-US" sz="2400" dirty="0"/>
              <a:t>e-mail </a:t>
            </a:r>
            <a:r>
              <a:rPr lang="el-GR" sz="2400" dirty="0"/>
              <a:t>διεύθυνσή του.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Χρειάζεται να πάρει την διεύθυνση </a:t>
            </a:r>
            <a:r>
              <a:rPr lang="en-US" sz="2400" dirty="0"/>
              <a:t>IP </a:t>
            </a:r>
            <a:r>
              <a:rPr lang="el-GR" sz="2400" dirty="0"/>
              <a:t>του </a:t>
            </a:r>
            <a:r>
              <a:rPr lang="en-US" sz="2400" dirty="0"/>
              <a:t>host</a:t>
            </a:r>
            <a:r>
              <a:rPr lang="el-GR" sz="2400" dirty="0"/>
              <a:t> του καλούμενου</a:t>
            </a:r>
            <a:r>
              <a:rPr lang="en-US" sz="2400" dirty="0"/>
              <a:t>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Ο χρήστης μετακινείται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Πρωτόκολλο </a:t>
            </a:r>
            <a:r>
              <a:rPr lang="en-US" sz="2000" dirty="0"/>
              <a:t>DHCP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Ο χρήστης έχει διάφορες </a:t>
            </a:r>
            <a:r>
              <a:rPr lang="en-US" sz="2000" dirty="0"/>
              <a:t>IP</a:t>
            </a:r>
            <a:r>
              <a:rPr lang="el-GR" sz="2000" dirty="0"/>
              <a:t> συσκευές</a:t>
            </a:r>
            <a:r>
              <a:rPr lang="en-US" sz="2000" dirty="0"/>
              <a:t>(PC, PDA, </a:t>
            </a:r>
            <a:r>
              <a:rPr lang="el-GR" sz="2000" dirty="0"/>
              <a:t>συσκευή αυτοκινήτου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92910" y="1339850"/>
            <a:ext cx="5247644" cy="3889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/>
              <a:t>Τα αποτελέσματα μπορεί να εξαρτώνται από</a:t>
            </a:r>
            <a:r>
              <a:rPr lang="en-US" sz="2400"/>
              <a:t>:</a:t>
            </a:r>
            <a:endParaRPr lang="en-US" sz="200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Την ώρα της ημέρας</a:t>
            </a:r>
            <a:r>
              <a:rPr lang="en-US" sz="2000"/>
              <a:t> (</a:t>
            </a:r>
            <a:r>
              <a:rPr lang="el-GR" sz="2000"/>
              <a:t>δουλειά</a:t>
            </a:r>
            <a:r>
              <a:rPr lang="en-US" sz="2000"/>
              <a:t>, </a:t>
            </a:r>
            <a:r>
              <a:rPr lang="el-GR" sz="2000"/>
              <a:t>σπίτι</a:t>
            </a:r>
            <a:r>
              <a:rPr lang="en-US" sz="2000"/>
              <a:t>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Τον </a:t>
            </a:r>
            <a:r>
              <a:rPr lang="el-GR" sz="2000" err="1"/>
              <a:t>καλούντα</a:t>
            </a:r>
            <a:r>
              <a:rPr lang="en-US" sz="2000"/>
              <a:t> (</a:t>
            </a:r>
            <a:r>
              <a:rPr lang="el-GR" sz="2000"/>
              <a:t>δεν θέλεις ο εργοδότης σου να σου τηλεφωνεί στο σπίτι σου)</a:t>
            </a:r>
            <a:endParaRPr lang="en-US" sz="200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Την κατάσταση του καλούμενου </a:t>
            </a:r>
            <a:r>
              <a:rPr lang="en-US" sz="2000"/>
              <a:t>(</a:t>
            </a:r>
            <a:r>
              <a:rPr lang="el-GR" sz="2000"/>
              <a:t>κλήσεις στέλνονται στο φωνητικό ταχυδρομείο ενώ ο καλούμενος συνομιλεί με κάποιον άλλο.</a:t>
            </a:r>
            <a:endParaRPr lang="en-US" sz="20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5B67C1-C78E-44BF-B23F-397972E7E58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83363"/>
            <a:ext cx="541713" cy="282588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Registrar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4025" y="4338070"/>
            <a:ext cx="7032625" cy="1893888"/>
          </a:xfrm>
          <a:noFill/>
          <a:ln cap="flat">
            <a:solidFill>
              <a:schemeClr val="tx1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REGISTER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SIP/2.0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Via: SIP/2.0/UDP 193.64.210.89 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From: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To: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Expires: 3600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54025" y="1732540"/>
            <a:ext cx="83391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Μία λειτουργία του </a:t>
            </a:r>
            <a:r>
              <a:rPr lang="en-US" sz="2400" dirty="0">
                <a:latin typeface="Gill Sans Nova" panose="020B0602020104020203" pitchFamily="34" charset="0"/>
              </a:rPr>
              <a:t>SIP server: </a:t>
            </a:r>
            <a:r>
              <a:rPr lang="en-US" sz="28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registrar</a:t>
            </a:r>
            <a:endParaRPr lang="el-GR" sz="2800" b="1" dirty="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Όταν ο </a:t>
            </a:r>
            <a:r>
              <a:rPr lang="en-US" sz="2400" dirty="0">
                <a:latin typeface="Gill Sans Nova" panose="020B0602020104020203" pitchFamily="34" charset="0"/>
              </a:rPr>
              <a:t>Bob </a:t>
            </a:r>
            <a:r>
              <a:rPr lang="el-GR" sz="2400" dirty="0">
                <a:latin typeface="Gill Sans Nova" panose="020B0602020104020203" pitchFamily="34" charset="0"/>
              </a:rPr>
              <a:t>ξεκινά τον</a:t>
            </a:r>
            <a:r>
              <a:rPr lang="en-US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latin typeface="Gill Sans Nova" panose="020B0602020104020203" pitchFamily="34" charset="0"/>
              </a:rPr>
              <a:t>πελάτη </a:t>
            </a:r>
            <a:r>
              <a:rPr lang="en-US" sz="2400" dirty="0">
                <a:latin typeface="Gill Sans Nova" panose="020B0602020104020203" pitchFamily="34" charset="0"/>
              </a:rPr>
              <a:t>SIP, </a:t>
            </a:r>
            <a:r>
              <a:rPr lang="el-GR" sz="2400" dirty="0">
                <a:latin typeface="Gill Sans Nova" panose="020B0602020104020203" pitchFamily="34" charset="0"/>
              </a:rPr>
              <a:t>ο πελάτης στέλνει μήνυμα </a:t>
            </a:r>
            <a:r>
              <a:rPr lang="en-US" sz="2400" dirty="0">
                <a:latin typeface="Gill Sans Nova" panose="020B0602020104020203" pitchFamily="34" charset="0"/>
              </a:rPr>
              <a:t>SIP REGISTER </a:t>
            </a:r>
            <a:r>
              <a:rPr lang="el-GR" sz="2400" dirty="0">
                <a:latin typeface="Gill Sans Nova" panose="020B0602020104020203" pitchFamily="34" charset="0"/>
              </a:rPr>
              <a:t>στον </a:t>
            </a:r>
            <a:r>
              <a:rPr lang="en-US" sz="2400" dirty="0">
                <a:latin typeface="Gill Sans Nova" panose="020B0602020104020203" pitchFamily="34" charset="0"/>
              </a:rPr>
              <a:t>registrar server</a:t>
            </a:r>
            <a:r>
              <a:rPr lang="el-GR" sz="2400" dirty="0">
                <a:latin typeface="Gill Sans Nova" panose="020B0602020104020203" pitchFamily="34" charset="0"/>
              </a:rPr>
              <a:t> του </a:t>
            </a:r>
            <a:r>
              <a:rPr lang="en-US" sz="2400" dirty="0">
                <a:latin typeface="Gill Sans Nova" panose="020B0602020104020203" pitchFamily="34" charset="0"/>
              </a:rPr>
              <a:t>Bob.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Ανανέωση εγγραφής τακτικά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Νέα συσκευή, νέο μήνυμα </a:t>
            </a:r>
            <a:r>
              <a:rPr lang="en-US" sz="2400" dirty="0">
                <a:latin typeface="Gill Sans Nova" panose="020B0602020104020203" pitchFamily="34" charset="0"/>
              </a:rPr>
              <a:t>register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76792" y="3876405"/>
            <a:ext cx="23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Μήνυμα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Register:</a:t>
            </a:r>
            <a:endParaRPr lang="en-US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BE5DB6E-9F1B-4A6A-98A1-9BDFFAB0D28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213907" y="1303425"/>
            <a:ext cx="859025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Παραδείγματα τεχνικών συμπίεσης ήχου και ρυθμών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Μουσική: στόχος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ποιότητα σχεδόν σαν του </a:t>
            </a:r>
            <a:r>
              <a:rPr lang="en-US" sz="2000">
                <a:latin typeface="Gill Sans Nova" panose="020B0602020104020203" pitchFamily="34" charset="0"/>
              </a:rPr>
              <a:t>CD</a:t>
            </a:r>
            <a:endParaRPr lang="el-GR" sz="2000">
              <a:latin typeface="Gill Sans Nova" panose="020B0602020104020203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MPEG-1 Layer 3 </a:t>
            </a:r>
            <a:r>
              <a:rPr lang="en-US" sz="2000">
                <a:latin typeface="Gill Sans Nova" panose="020B0602020104020203" pitchFamily="34" charset="0"/>
              </a:rPr>
              <a:t>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MP3</a:t>
            </a:r>
            <a:r>
              <a:rPr lang="en-US" sz="2000">
                <a:latin typeface="Gill Sans Nova" panose="020B0602020104020203" pitchFamily="34" charset="0"/>
              </a:rPr>
              <a:t>): 96, </a:t>
            </a:r>
            <a:r>
              <a:rPr lang="en-US" sz="2000" b="1">
                <a:latin typeface="Gill Sans Nova" panose="020B0602020104020203" pitchFamily="34" charset="0"/>
              </a:rPr>
              <a:t>128</a:t>
            </a:r>
            <a:r>
              <a:rPr lang="en-US" sz="2000">
                <a:latin typeface="Gill Sans Nova" panose="020B0602020104020203" pitchFamily="34" charset="0"/>
              </a:rPr>
              <a:t>, 160 kbps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Advanced Audio Coding </a:t>
            </a:r>
            <a:r>
              <a:rPr lang="en-US" sz="2000">
                <a:latin typeface="Gill Sans Nova" panose="020B0602020104020203" pitchFamily="34" charset="0"/>
              </a:rPr>
              <a:t>(AAC) </a:t>
            </a:r>
            <a:r>
              <a:rPr lang="el-GR" sz="2000">
                <a:latin typeface="Gill Sans Nova" panose="020B0602020104020203" pitchFamily="34" charset="0"/>
              </a:rPr>
              <a:t>ή </a:t>
            </a:r>
            <a:r>
              <a:rPr lang="en-US" sz="2000">
                <a:latin typeface="Gill Sans Nova" panose="020B0602020104020203" pitchFamily="34" charset="0"/>
              </a:rPr>
              <a:t>MPEG-4 Audio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Καλύτερο ήχο για δεδομένο ρυθμό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Γενικού σκοπού: όχι μόνο μουσική</a:t>
            </a:r>
            <a:r>
              <a:rPr lang="en-US" sz="2000">
                <a:latin typeface="Gill Sans Nova" panose="020B0602020104020203" pitchFamily="34" charset="0"/>
              </a:rPr>
              <a:t> 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Φωνή / τηλεφωνία πάνω από το Διαδίκτυο: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5.3 kbps </a:t>
            </a:r>
            <a:r>
              <a:rPr lang="el-GR" sz="2000" b="1">
                <a:latin typeface="Gill Sans Nova" panose="020B0602020104020203" pitchFamily="34" charset="0"/>
              </a:rPr>
              <a:t>και άνω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G.723.1</a:t>
            </a:r>
            <a:r>
              <a:rPr lang="en-US" sz="2000">
                <a:latin typeface="Gill Sans Nova" panose="020B0602020104020203" pitchFamily="34" charset="0"/>
              </a:rPr>
              <a:t>: 5</a:t>
            </a:r>
            <a:r>
              <a:rPr lang="el-GR" sz="2000">
                <a:latin typeface="Gill Sans Nova" panose="020B0602020104020203" pitchFamily="34" charset="0"/>
              </a:rPr>
              <a:t>.</a:t>
            </a:r>
            <a:r>
              <a:rPr lang="en-US" sz="2000">
                <a:latin typeface="Gill Sans Nova" panose="020B0602020104020203" pitchFamily="34" charset="0"/>
              </a:rPr>
              <a:t>3 </a:t>
            </a:r>
            <a:r>
              <a:rPr lang="el-GR" sz="2000">
                <a:latin typeface="Gill Sans Nova" panose="020B0602020104020203" pitchFamily="34" charset="0"/>
              </a:rPr>
              <a:t>και 6.4 </a:t>
            </a:r>
            <a:r>
              <a:rPr lang="en-US" sz="2000">
                <a:latin typeface="Gill Sans Nova" panose="020B0602020104020203" pitchFamily="34" charset="0"/>
              </a:rPr>
              <a:t>kbps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8 kHz/13-bit 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G. 729</a:t>
            </a:r>
            <a:r>
              <a:rPr lang="en-US" sz="2000">
                <a:latin typeface="Gill Sans Nova" panose="020B0602020104020203" pitchFamily="34" charset="0"/>
              </a:rPr>
              <a:t>: 8 kbps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GSM</a:t>
            </a:r>
            <a:r>
              <a:rPr lang="en-US" sz="2000">
                <a:latin typeface="Gill Sans Nova" panose="020B0602020104020203" pitchFamily="34" charset="0"/>
              </a:rPr>
              <a:t>: 13 kbps</a:t>
            </a:r>
            <a:endParaRPr lang="el-GR" sz="2000"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sz="1400">
                <a:latin typeface="Gill Sans Nova" panose="020B0602020104020203" pitchFamily="34" charset="0"/>
              </a:rPr>
              <a:t>Σύγκριση τεχνικών συμπίεσης: </a:t>
            </a:r>
            <a:r>
              <a:rPr lang="en-US" sz="1400">
                <a:latin typeface="Gill Sans Nova" panose="020B0602020104020203" pitchFamily="34" charset="0"/>
                <a:hlinkClick r:id="rId2"/>
              </a:rPr>
              <a:t>https://en.wikipedia.org/wiki/Comparison_of_audio_coding_formats</a:t>
            </a:r>
            <a:r>
              <a:rPr lang="el-GR" sz="1400">
                <a:latin typeface="Gill Sans Nova" panose="020B0602020104020203" pitchFamily="34" charset="0"/>
              </a:rPr>
              <a:t>  </a:t>
            </a:r>
            <a:endParaRPr lang="en-US" sz="14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1B641-DABD-41C9-A495-1987DE9AE496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8EF2DF-3FBE-4812-8D46-60641908FFDD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79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Proxy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3862" y="1432560"/>
            <a:ext cx="8720138" cy="53149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Άλλη μία λειτουργία του </a:t>
            </a:r>
            <a:r>
              <a:rPr lang="en-US" dirty="0"/>
              <a:t>SIP server: </a:t>
            </a:r>
            <a:r>
              <a:rPr lang="en-US" sz="3200" b="1" dirty="0">
                <a:solidFill>
                  <a:srgbClr val="CB2727"/>
                </a:solidFill>
              </a:rPr>
              <a:t>proxy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Η </a:t>
            </a:r>
            <a:r>
              <a:rPr lang="en-US" dirty="0"/>
              <a:t>Alice </a:t>
            </a:r>
            <a:r>
              <a:rPr lang="el-GR" dirty="0"/>
              <a:t>στέλνει μήνυμα </a:t>
            </a:r>
            <a:r>
              <a:rPr lang="en-US" dirty="0"/>
              <a:t>invite </a:t>
            </a:r>
            <a:r>
              <a:rPr lang="el-GR" b="1" dirty="0">
                <a:solidFill>
                  <a:srgbClr val="000099"/>
                </a:solidFill>
              </a:rPr>
              <a:t>στον δικό της </a:t>
            </a:r>
            <a:r>
              <a:rPr lang="en-US" b="1" dirty="0">
                <a:solidFill>
                  <a:srgbClr val="000099"/>
                </a:solidFill>
              </a:rPr>
              <a:t>proxy server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Περιλαμβάνει την διεύθυνση</a:t>
            </a:r>
            <a:r>
              <a:rPr lang="en-US" sz="2400" dirty="0"/>
              <a:t> </a:t>
            </a:r>
            <a:r>
              <a:rPr lang="en-US" sz="2400" dirty="0" err="1"/>
              <a:t>sip:bob@domain.com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Ο </a:t>
            </a:r>
            <a:r>
              <a:rPr lang="en-US" sz="2400" dirty="0"/>
              <a:t>Proxy</a:t>
            </a:r>
            <a:r>
              <a:rPr lang="el-GR" sz="2400" dirty="0"/>
              <a:t> </a:t>
            </a:r>
            <a:r>
              <a:rPr lang="en-US" sz="2400" dirty="0"/>
              <a:t>server </a:t>
            </a:r>
            <a:r>
              <a:rPr lang="el-GR" sz="2400" dirty="0"/>
              <a:t>είναι υπεύθυνος για την </a:t>
            </a:r>
            <a:r>
              <a:rPr lang="el-GR" sz="2400" b="1" dirty="0">
                <a:solidFill>
                  <a:srgbClr val="000099"/>
                </a:solidFill>
              </a:rPr>
              <a:t>δρομολόγηση των μηνυμάτων </a:t>
            </a:r>
            <a:r>
              <a:rPr lang="en-US" sz="2400" b="1" dirty="0">
                <a:solidFill>
                  <a:srgbClr val="000099"/>
                </a:solidFill>
              </a:rPr>
              <a:t>SIP </a:t>
            </a:r>
            <a:r>
              <a:rPr lang="el-GR" sz="2400" dirty="0"/>
              <a:t>στον καλούμενο</a:t>
            </a:r>
            <a:r>
              <a:rPr lang="en-US" sz="2400" dirty="0"/>
              <a:t>, </a:t>
            </a:r>
            <a:r>
              <a:rPr lang="el-GR" sz="2400" dirty="0"/>
              <a:t>πιθανώς </a:t>
            </a:r>
            <a:r>
              <a:rPr lang="el-GR" sz="2400" b="1" dirty="0">
                <a:solidFill>
                  <a:srgbClr val="000099"/>
                </a:solidFill>
              </a:rPr>
              <a:t>μέσω πολλών</a:t>
            </a:r>
            <a:r>
              <a:rPr lang="en-US" sz="2400" b="1" dirty="0">
                <a:solidFill>
                  <a:srgbClr val="000099"/>
                </a:solidFill>
              </a:rPr>
              <a:t> proxies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καλούμενος </a:t>
            </a:r>
            <a:r>
              <a:rPr lang="en-US" dirty="0"/>
              <a:t>(Bob)</a:t>
            </a:r>
            <a:r>
              <a:rPr lang="el-GR" dirty="0"/>
              <a:t> στέλνει απάντηση (</a:t>
            </a:r>
            <a:r>
              <a:rPr lang="en-US" dirty="0"/>
              <a:t>response</a:t>
            </a:r>
            <a:r>
              <a:rPr lang="el-GR" dirty="0"/>
              <a:t>) μέσω των ίδιων </a:t>
            </a:r>
            <a:r>
              <a:rPr lang="en-US" dirty="0"/>
              <a:t>proxy servers.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</a:t>
            </a:r>
            <a:r>
              <a:rPr lang="en-US" dirty="0"/>
              <a:t>proxy </a:t>
            </a:r>
            <a:r>
              <a:rPr lang="el-GR" dirty="0"/>
              <a:t>επιστρέφει το απαντητικό μήνυμα </a:t>
            </a:r>
            <a:r>
              <a:rPr lang="en-US" dirty="0"/>
              <a:t>SIP </a:t>
            </a:r>
            <a:r>
              <a:rPr lang="el-GR" dirty="0"/>
              <a:t>στην </a:t>
            </a:r>
            <a:r>
              <a:rPr lang="en-US" dirty="0"/>
              <a:t>Alice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Περιλαμβάνει την </a:t>
            </a:r>
            <a:r>
              <a:rPr lang="en-US" sz="2400" dirty="0"/>
              <a:t>IP </a:t>
            </a:r>
            <a:r>
              <a:rPr lang="el-GR" sz="2400" dirty="0"/>
              <a:t>διεύθυνση του </a:t>
            </a:r>
            <a:r>
              <a:rPr lang="en-US" sz="2400" dirty="0"/>
              <a:t>Bob.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</a:t>
            </a:r>
            <a:r>
              <a:rPr lang="en-US" dirty="0"/>
              <a:t>proxy server </a:t>
            </a:r>
            <a:r>
              <a:rPr lang="el-GR" dirty="0"/>
              <a:t>είναι ανάλογος του τοπικού </a:t>
            </a:r>
            <a:r>
              <a:rPr lang="en-US" dirty="0"/>
              <a:t>DNS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B83D5-9E2B-4210-BF4E-771E1DF689C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l-GR"/>
              <a:t>Παράδειγμα </a:t>
            </a:r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49250" y="714632"/>
            <a:ext cx="859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+mn-lt"/>
              </a:rPr>
              <a:t>Ο </a:t>
            </a:r>
            <a:r>
              <a:rPr lang="en-US" sz="2000" b="1">
                <a:solidFill>
                  <a:srgbClr val="C00000"/>
                </a:solidFill>
                <a:latin typeface="+mn-lt"/>
              </a:rPr>
              <a:t>jim@umass.edu </a:t>
            </a:r>
            <a:r>
              <a:rPr lang="el-GR" sz="2000">
                <a:solidFill>
                  <a:srgbClr val="C00000"/>
                </a:solidFill>
                <a:latin typeface="+mn-lt"/>
              </a:rPr>
              <a:t>κάνει κλήση στον </a:t>
            </a:r>
            <a:r>
              <a:rPr lang="en-US" sz="2000" b="1">
                <a:solidFill>
                  <a:srgbClr val="C00000"/>
                </a:solidFill>
                <a:latin typeface="+mn-lt"/>
              </a:rPr>
              <a:t>keith@upenn.edu </a:t>
            </a:r>
          </a:p>
        </p:txBody>
      </p:sp>
      <p:grpSp>
        <p:nvGrpSpPr>
          <p:cNvPr id="67589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6774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74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7590" name="Group 249"/>
          <p:cNvGrpSpPr>
            <a:grpSpLocks/>
          </p:cNvGrpSpPr>
          <p:nvPr/>
        </p:nvGrpSpPr>
        <p:grpSpPr bwMode="auto">
          <a:xfrm>
            <a:off x="4181475" y="1247775"/>
            <a:ext cx="363538" cy="687388"/>
            <a:chOff x="4140" y="429"/>
            <a:chExt cx="1425" cy="2396"/>
          </a:xfrm>
        </p:grpSpPr>
        <p:sp>
          <p:nvSpPr>
            <p:cNvPr id="6771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1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45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6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1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43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4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3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4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41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2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72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39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0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1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5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6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7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8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6"/>
            <a:chExt cx="2167676" cy="1148076"/>
          </a:xfrm>
        </p:grpSpPr>
        <p:cxnSp>
          <p:nvCxnSpPr>
            <p:cNvPr id="67710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711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67713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714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67712" name="TextBox 61442"/>
            <p:cNvSpPr txBox="1">
              <a:spLocks noChangeArrowheads="1"/>
            </p:cNvSpPr>
            <p:nvPr/>
          </p:nvSpPr>
          <p:spPr bwMode="auto">
            <a:xfrm>
              <a:off x="349470" y="3860316"/>
              <a:ext cx="2133644" cy="92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1. </a:t>
              </a:r>
              <a:r>
                <a:rPr lang="el-GR">
                  <a:latin typeface="Arial Narrow" pitchFamily="34" charset="0"/>
                </a:rPr>
                <a:t>Ο </a:t>
              </a:r>
              <a:r>
                <a:rPr lang="en-US">
                  <a:latin typeface="Arial Narrow" pitchFamily="34" charset="0"/>
                </a:rPr>
                <a:t>Jim </a:t>
              </a:r>
              <a:r>
                <a:rPr lang="el-GR">
                  <a:latin typeface="Arial Narrow" pitchFamily="34" charset="0"/>
                </a:rPr>
                <a:t>στέλνει</a:t>
              </a:r>
              <a:r>
                <a:rPr lang="en-US">
                  <a:latin typeface="Arial Narrow" pitchFamily="34" charset="0"/>
                </a:rPr>
                <a:t> INVITE </a:t>
              </a:r>
              <a:r>
                <a:rPr lang="el-GR">
                  <a:latin typeface="Arial Narrow" pitchFamily="34" charset="0"/>
                </a:rPr>
                <a:t>μήνυμα στο</a:t>
              </a:r>
              <a:r>
                <a:rPr lang="en-US">
                  <a:latin typeface="Arial Narrow" pitchFamily="34" charset="0"/>
                </a:rPr>
                <a:t> UMass SIP proxy. </a:t>
              </a:r>
            </a:p>
          </p:txBody>
        </p:sp>
      </p:grpSp>
      <p:grpSp>
        <p:nvGrpSpPr>
          <p:cNvPr id="67592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6767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79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2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0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9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06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7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6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7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04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5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9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02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3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9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4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7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8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9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0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1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67593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6764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7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4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50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676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7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2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674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5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4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55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672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3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5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670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1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9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2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4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5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6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7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9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20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67641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2. UMass proxy </a:t>
              </a:r>
              <a:r>
                <a:rPr lang="el-GR">
                  <a:latin typeface="Arial Narrow" pitchFamily="34" charset="0"/>
                </a:rPr>
                <a:t>προωθεί αίτηση</a:t>
              </a:r>
              <a:endParaRPr lang="en-US">
                <a:latin typeface="Arial Narrow" pitchFamily="34" charset="0"/>
              </a:endParaRPr>
            </a:p>
            <a:p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 </a:t>
              </a:r>
              <a:r>
                <a:rPr lang="en-US">
                  <a:latin typeface="Arial Narrow" pitchFamily="34" charset="0"/>
                </a:rPr>
                <a:t>UPenn registrar server</a:t>
              </a:r>
            </a:p>
          </p:txBody>
        </p:sp>
        <p:cxnSp>
          <p:nvCxnSpPr>
            <p:cNvPr id="67642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43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67644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5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22" name="Group 61458"/>
          <p:cNvGrpSpPr>
            <a:grpSpLocks/>
          </p:cNvGrpSpPr>
          <p:nvPr/>
        </p:nvGrpSpPr>
        <p:grpSpPr bwMode="auto">
          <a:xfrm>
            <a:off x="2797175" y="1962150"/>
            <a:ext cx="5834063" cy="1035050"/>
            <a:chOff x="2797072" y="1962699"/>
            <a:chExt cx="5833664" cy="1033776"/>
          </a:xfrm>
        </p:grpSpPr>
        <p:sp>
          <p:nvSpPr>
            <p:cNvPr id="67636" name="TextBox 209"/>
            <p:cNvSpPr txBox="1">
              <a:spLocks noChangeArrowheads="1"/>
            </p:cNvSpPr>
            <p:nvPr/>
          </p:nvSpPr>
          <p:spPr bwMode="auto">
            <a:xfrm>
              <a:off x="4156982" y="1962699"/>
              <a:ext cx="4473754" cy="922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3.</a:t>
              </a:r>
              <a:r>
                <a:rPr lang="el-GR">
                  <a:latin typeface="Arial Narrow" pitchFamily="34" charset="0"/>
                </a:rPr>
                <a:t> Ο</a:t>
              </a:r>
              <a:r>
                <a:rPr lang="en-US">
                  <a:latin typeface="Arial Narrow" pitchFamily="34" charset="0"/>
                </a:rPr>
                <a:t> UPenn </a:t>
              </a:r>
              <a:r>
                <a:rPr lang="en-US" err="1">
                  <a:latin typeface="Arial Narrow" pitchFamily="34" charset="0"/>
                </a:rPr>
                <a:t>registar</a:t>
              </a:r>
              <a:r>
                <a:rPr lang="en-US">
                  <a:latin typeface="Arial Narrow" pitchFamily="34" charset="0"/>
                </a:rPr>
                <a:t> server </a:t>
              </a:r>
              <a:r>
                <a:rPr lang="el-GR">
                  <a:latin typeface="Arial Narrow" pitchFamily="34" charset="0"/>
                </a:rPr>
                <a:t>επιστρέφει την απόκριση ανακατεύθυνσης, υποδεικνύοντας να προσπαθήσει το</a:t>
              </a:r>
              <a:r>
                <a:rPr lang="en-US">
                  <a:latin typeface="Arial Narrow" pitchFamily="34" charset="0"/>
                </a:rPr>
                <a:t> keith@eurecom.fr</a:t>
              </a:r>
            </a:p>
          </p:txBody>
        </p:sp>
        <p:cxnSp>
          <p:nvCxnSpPr>
            <p:cNvPr id="67637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38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67639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0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24" name="Group 61460"/>
          <p:cNvGrpSpPr>
            <a:grpSpLocks/>
          </p:cNvGrpSpPr>
          <p:nvPr/>
        </p:nvGrpSpPr>
        <p:grpSpPr bwMode="auto">
          <a:xfrm>
            <a:off x="6894513" y="3832225"/>
            <a:ext cx="1935162" cy="2308225"/>
            <a:chOff x="6823899" y="3818107"/>
            <a:chExt cx="1934788" cy="2308507"/>
          </a:xfrm>
        </p:grpSpPr>
        <p:sp>
          <p:nvSpPr>
            <p:cNvPr id="67631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230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5. eurecom registrar </a:t>
              </a:r>
              <a:r>
                <a:rPr lang="el-GR">
                  <a:latin typeface="Arial Narrow" pitchFamily="34" charset="0"/>
                </a:rPr>
                <a:t>προωθεί </a:t>
              </a:r>
              <a:r>
                <a:rPr lang="en-US">
                  <a:latin typeface="Arial Narrow" pitchFamily="34" charset="0"/>
                </a:rPr>
                <a:t>INVITE </a:t>
              </a:r>
              <a:r>
                <a:rPr lang="el-GR">
                  <a:latin typeface="Arial Narrow" pitchFamily="34" charset="0"/>
                </a:rPr>
                <a:t>στο </a:t>
              </a:r>
              <a:r>
                <a:rPr lang="en-US">
                  <a:latin typeface="Arial Narrow" pitchFamily="34" charset="0"/>
                </a:rPr>
                <a:t>197.87.54.21, </a:t>
              </a:r>
              <a:r>
                <a:rPr lang="el-GR">
                  <a:latin typeface="Arial Narrow" pitchFamily="34" charset="0"/>
                </a:rPr>
                <a:t>που τρέχει τον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 SIP </a:t>
              </a:r>
              <a:r>
                <a:rPr lang="el-GR" altLang="ja-JP">
                  <a:latin typeface="Arial Narrow" pitchFamily="34" charset="0"/>
                </a:rPr>
                <a:t>πελάτη του 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keith</a:t>
              </a:r>
              <a:endParaRPr lang="en-US">
                <a:latin typeface="Arial Narrow" pitchFamily="34" charset="0"/>
              </a:endParaRPr>
            </a:p>
          </p:txBody>
        </p:sp>
        <p:cxnSp>
          <p:nvCxnSpPr>
            <p:cNvPr id="67632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33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67634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5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26" name="Group 61459"/>
          <p:cNvGrpSpPr>
            <a:grpSpLocks/>
          </p:cNvGrpSpPr>
          <p:nvPr/>
        </p:nvGrpSpPr>
        <p:grpSpPr bwMode="auto">
          <a:xfrm>
            <a:off x="2924175" y="2849563"/>
            <a:ext cx="3681413" cy="863600"/>
            <a:chOff x="2923738" y="2849582"/>
            <a:chExt cx="3681573" cy="863575"/>
          </a:xfrm>
        </p:grpSpPr>
        <p:cxnSp>
          <p:nvCxnSpPr>
            <p:cNvPr id="67626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23738" y="3595774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27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67629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0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67628" name="TextBox 310"/>
            <p:cNvSpPr txBox="1">
              <a:spLocks noChangeArrowheads="1"/>
            </p:cNvSpPr>
            <p:nvPr/>
          </p:nvSpPr>
          <p:spPr bwMode="auto">
            <a:xfrm>
              <a:off x="3116277" y="2849582"/>
              <a:ext cx="3412746" cy="64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4. </a:t>
              </a:r>
              <a:r>
                <a:rPr lang="en-US" err="1">
                  <a:latin typeface="Arial Narrow" pitchFamily="34" charset="0"/>
                </a:rPr>
                <a:t>Umass</a:t>
              </a:r>
              <a:r>
                <a:rPr lang="en-US">
                  <a:latin typeface="Arial Narrow" pitchFamily="34" charset="0"/>
                </a:rPr>
                <a:t> proxy </a:t>
              </a:r>
              <a:r>
                <a:rPr lang="el-GR">
                  <a:latin typeface="Arial Narrow" pitchFamily="34" charset="0"/>
                </a:rPr>
                <a:t>προωθεί την αίτηση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n-US" err="1">
                  <a:latin typeface="Arial Narrow" pitchFamily="34" charset="0"/>
                </a:rPr>
                <a:t>Eurecom</a:t>
              </a:r>
              <a:r>
                <a:rPr lang="en-US">
                  <a:latin typeface="Arial Narrow" pitchFamily="34" charset="0"/>
                </a:rPr>
                <a:t> registrar server</a:t>
              </a:r>
            </a:p>
          </p:txBody>
        </p:sp>
      </p:grpSp>
      <p:grpSp>
        <p:nvGrpSpPr>
          <p:cNvPr id="28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67613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4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67624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5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67615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6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67622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3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67617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8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67620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1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67619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64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6-8.</a:t>
              </a:r>
              <a:r>
                <a:rPr lang="el-GR">
                  <a:latin typeface="Arial Narrow" pitchFamily="34" charset="0"/>
                </a:rPr>
                <a:t> Απόκριση</a:t>
              </a:r>
              <a:r>
                <a:rPr lang="en-US">
                  <a:latin typeface="Arial Narrow" pitchFamily="34" charset="0"/>
                </a:rPr>
                <a:t> SIP </a:t>
              </a:r>
              <a:r>
                <a:rPr lang="el-GR">
                  <a:latin typeface="Arial Narrow" pitchFamily="34" charset="0"/>
                </a:rPr>
                <a:t>επιστρέφει στον</a:t>
              </a:r>
              <a:r>
                <a:rPr lang="en-US">
                  <a:latin typeface="Arial Narrow" pitchFamily="34" charset="0"/>
                </a:rPr>
                <a:t> Jim</a:t>
              </a:r>
            </a:p>
          </p:txBody>
        </p:sp>
      </p:grpSp>
      <p:grpSp>
        <p:nvGrpSpPr>
          <p:cNvPr id="67651" name="Group 61462"/>
          <p:cNvGrpSpPr>
            <a:grpSpLocks/>
          </p:cNvGrpSpPr>
          <p:nvPr/>
        </p:nvGrpSpPr>
        <p:grpSpPr bwMode="auto">
          <a:xfrm>
            <a:off x="2840038" y="5427663"/>
            <a:ext cx="3516312" cy="982662"/>
            <a:chOff x="2839885" y="5427680"/>
            <a:chExt cx="3515727" cy="982982"/>
          </a:xfrm>
        </p:grpSpPr>
        <p:sp>
          <p:nvSpPr>
            <p:cNvPr id="67608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7609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67611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12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67610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64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9. </a:t>
              </a:r>
              <a:r>
                <a:rPr lang="el-GR">
                  <a:latin typeface="Arial Narrow" pitchFamily="34" charset="0"/>
                </a:rPr>
                <a:t>Δεδομένα ρέουν μεταξύ πελατών</a:t>
              </a: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67600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67601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908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UPenn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2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3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128.119.40.186</a:t>
            </a:r>
            <a:endParaRPr lang="en-US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67604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6760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63" name="Footer Placeholder 3">
            <a:extLst>
              <a:ext uri="{FF2B5EF4-FFF2-40B4-BE49-F238E27FC236}">
                <a16:creationId xmlns:a16="http://schemas.microsoft.com/office/drawing/2014/main" id="{19D4B358-D645-44A6-BE5D-FD6D1A2FD36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30278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Σύγκριση με το </a:t>
            </a:r>
            <a:r>
              <a:rPr lang="en-US"/>
              <a:t>H.323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38600" cy="4908550"/>
          </a:xfrm>
        </p:spPr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είναι επίσης ένα πρωτόκολλο σηματοδοσίας σε πραγματικό χρόνο, </a:t>
            </a:r>
            <a:r>
              <a:rPr lang="el-GR" sz="2000" dirty="0" err="1"/>
              <a:t>διαδραστικό</a:t>
            </a:r>
            <a:endParaRPr lang="el-GR" sz="2000" dirty="0"/>
          </a:p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είναι ένα πλήρες, </a:t>
            </a:r>
            <a:r>
              <a:rPr lang="el-GR" sz="2000" b="1" dirty="0"/>
              <a:t>κάθετα ενοποιημένο σύνολο (</a:t>
            </a:r>
            <a:r>
              <a:rPr lang="en-US" sz="2000" b="1" dirty="0"/>
              <a:t>suite</a:t>
            </a:r>
            <a:r>
              <a:rPr lang="el-GR" sz="2000" b="1" dirty="0"/>
              <a:t>) πρωτοκόλλων για διασκέψεις πολυμέσων</a:t>
            </a:r>
            <a:r>
              <a:rPr lang="en-US" sz="2000" dirty="0"/>
              <a:t>: </a:t>
            </a:r>
            <a:r>
              <a:rPr lang="el-GR" sz="2000" dirty="0"/>
              <a:t>σηματοδοσία</a:t>
            </a:r>
            <a:r>
              <a:rPr lang="en-US" sz="2000" dirty="0"/>
              <a:t>, </a:t>
            </a:r>
            <a:r>
              <a:rPr lang="el-GR" sz="2000" dirty="0"/>
              <a:t>δήλωση</a:t>
            </a:r>
            <a:r>
              <a:rPr lang="en-US" sz="2000" dirty="0"/>
              <a:t>, </a:t>
            </a:r>
            <a:r>
              <a:rPr lang="el-GR" sz="2000" dirty="0"/>
              <a:t>έλεγχος παραλαβής</a:t>
            </a:r>
            <a:r>
              <a:rPr lang="en-US" sz="2000" dirty="0"/>
              <a:t>,</a:t>
            </a:r>
            <a:r>
              <a:rPr lang="el-GR" sz="2000" dirty="0"/>
              <a:t> μετάδοση και</a:t>
            </a:r>
            <a:r>
              <a:rPr lang="en-US" sz="2000" dirty="0"/>
              <a:t> codecs.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είναι ένα μεμονωμένο συστατικό</a:t>
            </a:r>
            <a:r>
              <a:rPr lang="en-US" sz="2000" dirty="0"/>
              <a:t>.</a:t>
            </a:r>
            <a:r>
              <a:rPr lang="el-GR" sz="2000" dirty="0"/>
              <a:t> Συνεργάζεται με το</a:t>
            </a:r>
            <a:r>
              <a:rPr lang="en-US" sz="2000" dirty="0"/>
              <a:t> RTP, </a:t>
            </a:r>
            <a:r>
              <a:rPr lang="el-GR" sz="2000" dirty="0"/>
              <a:t>αλλά δεν απαιτεί την χρήση του.</a:t>
            </a:r>
            <a:r>
              <a:rPr lang="en-US" sz="2000" dirty="0"/>
              <a:t> </a:t>
            </a:r>
            <a:r>
              <a:rPr lang="el-GR" sz="2000" dirty="0"/>
              <a:t>Μπορεί να συνδυαστεί με άλλα πρωτόκολλα και υπηρεσίες.</a:t>
            </a:r>
            <a:endParaRPr lang="en-US" sz="20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αναπτύχθηκε από την</a:t>
            </a:r>
            <a:r>
              <a:rPr lang="en-US" sz="2000" dirty="0"/>
              <a:t> International Telecommunication Union - ITU (</a:t>
            </a:r>
            <a:r>
              <a:rPr lang="el-GR" sz="2000" dirty="0"/>
              <a:t>τηλεφωνία</a:t>
            </a:r>
            <a:r>
              <a:rPr lang="en-US" sz="2000" dirty="0"/>
              <a:t>).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αναπτύχθηκε από το </a:t>
            </a:r>
            <a:r>
              <a:rPr lang="en-US" sz="2000" dirty="0"/>
              <a:t>IETF: </a:t>
            </a:r>
            <a:r>
              <a:rPr lang="el-GR" sz="2000" dirty="0"/>
              <a:t>δανείζεται πολλά στοιχεία από το</a:t>
            </a:r>
            <a:r>
              <a:rPr lang="en-US" sz="2000" dirty="0"/>
              <a:t> HTTP. </a:t>
            </a:r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έχει μια γεύση </a:t>
            </a:r>
            <a:r>
              <a:rPr lang="en-US" sz="2000" dirty="0"/>
              <a:t>Web, </a:t>
            </a:r>
            <a:r>
              <a:rPr lang="el-GR" sz="2000" dirty="0"/>
              <a:t>ενώ το </a:t>
            </a:r>
            <a:r>
              <a:rPr lang="en-US" sz="2000" dirty="0"/>
              <a:t>H.323 </a:t>
            </a:r>
            <a:r>
              <a:rPr lang="el-GR" sz="2000" dirty="0"/>
              <a:t>έχει μια γεύση τηλεφωνίας</a:t>
            </a:r>
            <a:r>
              <a:rPr lang="en-US" sz="2000" dirty="0"/>
              <a:t>. 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χρησιμοποιεί την αρχή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KISS : </a:t>
            </a:r>
            <a:r>
              <a:rPr lang="en-US" sz="2000" i="1" dirty="0">
                <a:solidFill>
                  <a:srgbClr val="C00000"/>
                </a:solidFill>
              </a:rPr>
              <a:t>Keep it simple stupid</a:t>
            </a:r>
            <a:r>
              <a:rPr lang="el-GR" sz="2000" i="1" dirty="0">
                <a:solidFill>
                  <a:srgbClr val="C00000"/>
                </a:solidFill>
              </a:rPr>
              <a:t> !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62E225-E7D8-4920-B64A-E180B4A4F8F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>
                <a:cs typeface="Comic Sans M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>
                <a:latin typeface="Comic Sans MS"/>
                <a:cs typeface="Comic Sans MS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>
                <a:cs typeface="Comic Sans MS"/>
              </a:rPr>
              <a:t>Copyright </a:t>
            </a:r>
            <a:r>
              <a:rPr lang="el-GR" sz="2000" err="1">
                <a:cs typeface="Comic Sans MS"/>
              </a:rPr>
              <a:t>Εθνικόν</a:t>
            </a:r>
            <a:r>
              <a:rPr lang="el-GR" sz="2000">
                <a:cs typeface="Comic Sans MS"/>
              </a:rPr>
              <a:t> και </a:t>
            </a:r>
            <a:r>
              <a:rPr lang="el-GR" sz="2000" err="1">
                <a:cs typeface="Comic Sans MS"/>
              </a:rPr>
              <a:t>Καποδιστριακόν</a:t>
            </a:r>
            <a:r>
              <a:rPr lang="el-GR" sz="2000">
                <a:cs typeface="Comic Sans MS"/>
              </a:rPr>
              <a:t> </a:t>
            </a:r>
            <a:r>
              <a:rPr lang="el-GR" sz="2000" err="1">
                <a:cs typeface="Comic Sans MS"/>
              </a:rPr>
              <a:t>Πανεπιστήμιον</a:t>
            </a:r>
            <a:r>
              <a:rPr lang="el-GR" sz="2000">
                <a:cs typeface="Comic Sans MS"/>
              </a:rPr>
              <a:t> Αθηνών</a:t>
            </a:r>
            <a:r>
              <a:rPr lang="en-US" sz="2000">
                <a:cs typeface="Comic Sans MS"/>
              </a:rPr>
              <a:t>, </a:t>
            </a:r>
            <a:r>
              <a:rPr lang="el-GR" sz="2000">
                <a:cs typeface="Comic Sans MS"/>
              </a:rPr>
              <a:t>Μεράκος Λάζαρος 2014. «Δίκτυα Επικοινωνιών ΙΙ. Ενότητα </a:t>
            </a:r>
            <a:r>
              <a:rPr lang="en-US" sz="2000">
                <a:cs typeface="Comic Sans MS"/>
              </a:rPr>
              <a:t>4</a:t>
            </a:r>
            <a:r>
              <a:rPr lang="el-GR" sz="2000">
                <a:cs typeface="Comic Sans MS"/>
              </a:rPr>
              <a:t>: Δικτύωση Πολυμέσων». Έκδοση: 1.01. Αθήνα 2014. </a:t>
            </a:r>
            <a:br>
              <a:rPr lang="el-GR" sz="2000">
                <a:cs typeface="Comic Sans MS"/>
              </a:rPr>
            </a:br>
            <a:r>
              <a:rPr lang="el-GR" sz="2000">
                <a:cs typeface="Comic Sans MS"/>
              </a:rPr>
              <a:t>Διαθέσιμο από τη δικτυακή διεύθυνση: </a:t>
            </a:r>
          </a:p>
          <a:p>
            <a:pPr marL="0" indent="0">
              <a:buNone/>
            </a:pPr>
            <a:r>
              <a:rPr lang="en-US" sz="2000">
                <a:cs typeface="Comic Sans MS"/>
                <a:hlinkClick r:id="rId3"/>
              </a:rPr>
              <a:t>http://opencourses.uoa.gr/courses/DI15</a:t>
            </a:r>
            <a:r>
              <a:rPr lang="el-GR" sz="2000"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06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044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936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79214" y="6204527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i</a:t>
            </a:r>
            <a:endParaRPr lang="en-US" i="1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6914" y="6204527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227882" y="1389856"/>
            <a:ext cx="4337076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latin typeface="Gill Sans Nova" panose="020B0602020104020203" pitchFamily="34" charset="0"/>
              </a:rPr>
              <a:t>video: </a:t>
            </a:r>
            <a:r>
              <a:rPr lang="el-GR" sz="2000" b="1" dirty="0">
                <a:latin typeface="Gill Sans Nova" panose="020B0602020104020203" pitchFamily="34" charset="0"/>
              </a:rPr>
              <a:t>ακολουθία εικόνων</a:t>
            </a:r>
            <a:r>
              <a:rPr lang="en-US" sz="2000" b="1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που εμφανίζονται με σταθερό ρυθμό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 err="1">
                <a:latin typeface="Gill Sans Nova" panose="020B0602020104020203" pitchFamily="34" charset="0"/>
              </a:rPr>
              <a:t>π.χ</a:t>
            </a:r>
            <a:r>
              <a:rPr lang="en-US" sz="2000" dirty="0">
                <a:latin typeface="Gill Sans Nova" panose="020B0602020104020203" pitchFamily="34" charset="0"/>
              </a:rPr>
              <a:t>. 24 </a:t>
            </a:r>
            <a:r>
              <a:rPr lang="el-GR" sz="2000" dirty="0">
                <a:latin typeface="Gill Sans Nova" panose="020B0602020104020203" pitchFamily="34" charset="0"/>
              </a:rPr>
              <a:t>εικόνες</a:t>
            </a:r>
            <a:r>
              <a:rPr lang="en-US" sz="2000" dirty="0">
                <a:latin typeface="Gill Sans Nova" panose="020B0602020104020203" pitchFamily="34" charset="0"/>
              </a:rPr>
              <a:t>/sec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 dirty="0">
                <a:latin typeface="Gill Sans Nova" panose="020B0602020104020203" pitchFamily="34" charset="0"/>
              </a:rPr>
              <a:t>ψηφιακή εικόνα</a:t>
            </a:r>
            <a:r>
              <a:rPr lang="en-US" sz="2000" dirty="0">
                <a:latin typeface="Gill Sans Nova" panose="020B0602020104020203" pitchFamily="34" charset="0"/>
              </a:rPr>
              <a:t>: </a:t>
            </a:r>
            <a:r>
              <a:rPr lang="el-GR" sz="2000" b="1" dirty="0">
                <a:latin typeface="Gill Sans Nova" panose="020B0602020104020203" pitchFamily="34" charset="0"/>
              </a:rPr>
              <a:t>πίνακας</a:t>
            </a:r>
            <a:r>
              <a:rPr lang="en-US" sz="2000" b="1" dirty="0">
                <a:latin typeface="Gill Sans Nova" panose="020B0602020104020203" pitchFamily="34" charset="0"/>
              </a:rPr>
              <a:t> pixels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κάθε</a:t>
            </a:r>
            <a:r>
              <a:rPr lang="en-US" sz="2000" dirty="0">
                <a:latin typeface="Gill Sans Nova" panose="020B0602020104020203" pitchFamily="34" charset="0"/>
              </a:rPr>
              <a:t> pixel </a:t>
            </a:r>
            <a:r>
              <a:rPr lang="el-GR" sz="2000" dirty="0">
                <a:latin typeface="Gill Sans Nova" panose="020B0602020104020203" pitchFamily="34" charset="0"/>
              </a:rPr>
              <a:t>αναπαρίσταται από</a:t>
            </a:r>
            <a:r>
              <a:rPr lang="en-US" sz="2000" dirty="0">
                <a:latin typeface="Gill Sans Nova" panose="020B0602020104020203" pitchFamily="34" charset="0"/>
              </a:rPr>
              <a:t> bits </a:t>
            </a:r>
            <a:r>
              <a:rPr lang="el-GR" sz="2000" dirty="0">
                <a:latin typeface="Gill Sans Nova" panose="020B0602020104020203" pitchFamily="34" charset="0"/>
              </a:rPr>
              <a:t>πχ. </a:t>
            </a:r>
            <a:r>
              <a:rPr lang="en-US" sz="2000" dirty="0">
                <a:latin typeface="Gill Sans Nova" panose="020B0602020104020203" pitchFamily="34" charset="0"/>
              </a:rPr>
              <a:t>Full HD 1,920x1,080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 b="1" dirty="0">
                <a:latin typeface="Gill Sans Nova" panose="020B0602020104020203" pitchFamily="34" charset="0"/>
              </a:rPr>
              <a:t>Κωδικοποίηση</a:t>
            </a:r>
            <a:r>
              <a:rPr lang="en-US" sz="2000" b="1" dirty="0">
                <a:latin typeface="Gill Sans Nova" panose="020B0602020104020203" pitchFamily="34" charset="0"/>
              </a:rPr>
              <a:t>/</a:t>
            </a:r>
            <a:r>
              <a:rPr lang="el-GR" sz="2000" b="1" dirty="0">
                <a:latin typeface="Gill Sans Nova" panose="020B0602020104020203" pitchFamily="34" charset="0"/>
              </a:rPr>
              <a:t>συμπίεση</a:t>
            </a:r>
            <a:r>
              <a:rPr lang="en-US" sz="2000" dirty="0">
                <a:latin typeface="Gill Sans Nova" panose="020B0602020104020203" pitchFamily="34" charset="0"/>
              </a:rPr>
              <a:t>: </a:t>
            </a:r>
            <a:r>
              <a:rPr lang="el-GR" sz="2000" dirty="0">
                <a:latin typeface="Gill Sans Nova" panose="020B0602020104020203" pitchFamily="34" charset="0"/>
              </a:rPr>
              <a:t>χρησιμοποίησε πλεονασμό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i="1" dirty="0">
                <a:solidFill>
                  <a:srgbClr val="CB2727"/>
                </a:solidFill>
                <a:latin typeface="Gill Sans Nova" panose="020B0602020104020203" pitchFamily="34" charset="0"/>
              </a:rPr>
              <a:t>εντός</a:t>
            </a:r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και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i="1" dirty="0">
                <a:solidFill>
                  <a:srgbClr val="CB2727"/>
                </a:solidFill>
                <a:latin typeface="Gill Sans Nova" panose="020B0602020104020203" pitchFamily="34" charset="0"/>
              </a:rPr>
              <a:t>μεταξύ</a:t>
            </a:r>
            <a:r>
              <a:rPr lang="en-US" sz="2000" dirty="0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των εικόνων για να μειωθεί ο</a:t>
            </a:r>
            <a:r>
              <a:rPr lang="en-US" sz="2000" dirty="0">
                <a:latin typeface="Gill Sans Nova" panose="020B0602020104020203" pitchFamily="34" charset="0"/>
              </a:rPr>
              <a:t> # bits </a:t>
            </a:r>
            <a:r>
              <a:rPr lang="el-GR" sz="2000" dirty="0">
                <a:latin typeface="Gill Sans Nova" panose="020B0602020104020203" pitchFamily="34" charset="0"/>
              </a:rPr>
              <a:t>που χρησιμοποιούνται για κωδικοποίηση της εικόνας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χωρικό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εντός της εικόνας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χρονικό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από μια εικόνα στην άλλη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1B43D81-2C6A-42AF-AF09-08600AC91710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CF022F-1FC3-403C-BDD2-8E7D04E9025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φύ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F51897C8-8602-4FC3-811D-80C8D190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3" y="1718708"/>
            <a:ext cx="5080126" cy="1461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D5E36-8095-49F1-87F9-5861C3CC0D8A}"/>
              </a:ext>
            </a:extLst>
          </p:cNvPr>
          <p:cNvSpPr txBox="1"/>
          <p:nvPr/>
        </p:nvSpPr>
        <p:spPr>
          <a:xfrm>
            <a:off x="6848314" y="3295984"/>
            <a:ext cx="45913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>
                <a:latin typeface="+mn-lt"/>
                <a:hlinkClick r:id="rId4"/>
              </a:rPr>
              <a:t>https://images.app.goo.gl/uFUFYUQ4GsuRVn4u5</a:t>
            </a:r>
            <a:r>
              <a:rPr lang="en-US" sz="800">
                <a:latin typeface="+mn-lt"/>
              </a:rPr>
              <a:t> </a:t>
            </a:r>
            <a:endParaRPr lang="el-GR" sz="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3012959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1681" y="1606434"/>
            <a:ext cx="3515017" cy="1805262"/>
            <a:chOff x="5105363" y="524250"/>
            <a:chExt cx="3514186" cy="1805123"/>
          </a:xfrm>
        </p:grpSpPr>
        <p:sp>
          <p:nvSpPr>
            <p:cNvPr id="17421" name="TextBox 5"/>
            <p:cNvSpPr txBox="1">
              <a:spLocks noChangeArrowheads="1"/>
            </p:cNvSpPr>
            <p:nvPr/>
          </p:nvSpPr>
          <p:spPr bwMode="auto">
            <a:xfrm>
              <a:off x="5105363" y="1770032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5808751" y="524250"/>
              <a:ext cx="2810798" cy="138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παράδειγμα χωρικής κωδικοποίησης</a:t>
              </a:r>
              <a:r>
                <a:rPr lang="en-US" sz="1400" i="1">
                  <a:solidFill>
                    <a:srgbClr val="C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αντί να στείλει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N </a:t>
              </a:r>
              <a:r>
                <a:rPr lang="el-GR" sz="1400">
                  <a:latin typeface="Arial" charset="0"/>
                  <a:cs typeface="Arial" charset="0"/>
                </a:rPr>
                <a:t>τιμές ίδιου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>
                  <a:latin typeface="Arial" charset="0"/>
                  <a:cs typeface="Arial" charset="0"/>
                </a:rPr>
                <a:t>όλα μωβ</a:t>
              </a:r>
              <a:r>
                <a:rPr lang="en-US" sz="1400">
                  <a:latin typeface="Arial" charset="0"/>
                  <a:ea typeface="MS PGothic" pitchFamily="34" charset="-128"/>
                </a:rPr>
                <a:t>), </a:t>
              </a:r>
              <a:r>
                <a:rPr lang="el-GR" sz="1400">
                  <a:latin typeface="Arial" charset="0"/>
                  <a:cs typeface="Arial" charset="0"/>
                </a:rPr>
                <a:t>στέλνει μόνο 2 τιμές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τιμή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 i="1">
                  <a:latin typeface="Arial" charset="0"/>
                  <a:cs typeface="Arial" charset="0"/>
                </a:rPr>
                <a:t>μωβ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)  </a:t>
              </a:r>
              <a:r>
                <a:rPr lang="el-GR" sz="1400" i="1">
                  <a:latin typeface="Arial" charset="0"/>
                  <a:cs typeface="Arial" charset="0"/>
                </a:rPr>
                <a:t>και αριθμό επαναλαμβανόμενων τιμών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(</a:t>
              </a:r>
              <a:r>
                <a:rPr lang="en-US" sz="1400">
                  <a:latin typeface="Arial" charset="0"/>
                  <a:ea typeface="MS PGothic" pitchFamily="34" charset="-128"/>
                </a:rPr>
                <a:t>N)</a:t>
              </a:r>
            </a:p>
          </p:txBody>
        </p:sp>
        <p:sp>
          <p:nvSpPr>
            <p:cNvPr id="17423" name="TextBox 13"/>
            <p:cNvSpPr txBox="1">
              <a:spLocks noChangeArrowheads="1"/>
            </p:cNvSpPr>
            <p:nvPr/>
          </p:nvSpPr>
          <p:spPr bwMode="auto">
            <a:xfrm>
              <a:off x="5107471" y="1962689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514" y="3044984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512" y="5144972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86119" y="529621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6053" y="1581150"/>
            <a:ext cx="227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>
                <a:solidFill>
                  <a:srgbClr val="C00000"/>
                </a:solidFill>
                <a:latin typeface="Arial" charset="0"/>
                <a:cs typeface="Arial" charset="0"/>
              </a:rPr>
              <a:t>παράδειγμα χρονικής κωδικοποίησης:</a:t>
            </a:r>
            <a:r>
              <a:rPr lang="en-US" sz="1400" i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αντί να στείλει ολόκληρο το πλαίσιο στο</a:t>
            </a:r>
            <a:r>
              <a:rPr lang="en-US" sz="1400">
                <a:latin typeface="Arial" charset="0"/>
                <a:ea typeface="MS PGothic" pitchFamily="34" charset="-128"/>
              </a:rPr>
              <a:t> i+1, </a:t>
            </a:r>
            <a:r>
              <a:rPr lang="el-GR" sz="1400">
                <a:latin typeface="Arial" charset="0"/>
                <a:cs typeface="Arial" charset="0"/>
              </a:rPr>
              <a:t>στέλνει μόνο τις διαφορές από το πλαίσιο</a:t>
            </a:r>
            <a:r>
              <a:rPr lang="en-US" sz="1400">
                <a:latin typeface="Arial" charset="0"/>
                <a:ea typeface="MS PGothic" pitchFamily="34" charset="-128"/>
              </a:rPr>
              <a:t> </a:t>
            </a:r>
            <a:r>
              <a:rPr lang="en-US" sz="1400" err="1">
                <a:latin typeface="Arial" charset="0"/>
                <a:ea typeface="MS PGothic" pitchFamily="34" charset="-128"/>
              </a:rPr>
              <a:t>i</a:t>
            </a: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F99491A-94B1-437D-A523-4B193CBB346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6183CB2-D9D3-4085-907C-632139A41184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330036"/>
            <a:ext cx="8924926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CBR (Constant Bit Rate):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σταθερός 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VBR (Variable Bit Rate): </a:t>
            </a:r>
            <a:r>
              <a:rPr lang="el-GR" sz="2400">
                <a:latin typeface="Gill Sans Nova" panose="020B0602020104020203" pitchFamily="34" charset="0"/>
              </a:rPr>
              <a:t>ο</a:t>
            </a:r>
            <a:r>
              <a:rPr lang="el-GR" sz="2400" i="1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αλλάζει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καθώς αλλάζει το ποσό χωρικής, χρονικής κωδικοποίησης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K</a:t>
            </a:r>
            <a:r>
              <a:rPr lang="el-GR" sz="2400" b="1" err="1">
                <a:latin typeface="Gill Sans Nova" panose="020B0602020104020203" pitchFamily="34" charset="0"/>
                <a:ea typeface="MS PGothic" pitchFamily="34" charset="-128"/>
              </a:rPr>
              <a:t>ωδικοποιητής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Encoder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),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αποκωδικοποιητής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Decoder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ταινίες &amp; μεταδόσεις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 1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(CD-ROM) 1.5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MPEG2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(DVD) 3-6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 &amp; VBR)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MPEG4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l-GR">
                <a:latin typeface="Gill Sans Nova" panose="020B0602020104020203" pitchFamily="34" charset="0"/>
              </a:rPr>
              <a:t>συχνά χρησιμοποιείται στο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Internet, &lt; 1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l-GR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65906" y="1429789"/>
            <a:ext cx="8612187" cy="509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Η.261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(CBR). ISDN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πολλαπλάσιοι ρυθμοί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64kbps: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έως 2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</a:pP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video frame sizes: CIF (352×288), QCIF (176×144)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263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H.263+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(CBR):  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Ανάλυση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frames 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128x96 (Sub-QCIF)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176x144 (QCIF)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352x288 (CIF)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704x576 (4CIF)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1408x1152 (16CIF)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H.323 (RTP/IP-based videoconferencing)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H.320 (ISDN-based videoconferencing)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4BF2-B2C1-4FDE-8CFD-49F7D1D35DC9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85688-0594-4C42-BDBC-EF155694274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438102"/>
            <a:ext cx="8612187" cy="49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(συνέχεια)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264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/MPEG-4 AVC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(μέρος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MPEG4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Καλή ποιότητα σε χαμηλότερους ρυθμούς από ότι τα προηγούμενα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MPEG-2, H.263, MPEG-4 Part 2)</a:t>
            </a: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 χωρίς να αυξάνεται η πολυπλοκότητα, πρακτική και οικονομική χρήση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Ευέλικτο: εφαρμόζεται σε μεγάλη ποικιλία εφαρμογών, συστημάτων και δικτύων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Χαμηλούς έως υψηλούς ρυθμούς μετάδοσης και ανάλυσης (4096×2304)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broadcast, DVD storage, RTP/IP packet networks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265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Ακόμη περισσότερη συμπίεση, %52-64%, σε σχέση με 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H.264</a:t>
            </a: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189EC-D778-4A07-B621-6AC87E2A49FA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68BC36-B382-45B8-82B5-D17C7A863E8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512916"/>
            <a:ext cx="8807231" cy="4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Πολλαπλές εκδόσεις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του ίδιου βίντεο σε διαφορετικές ποιότητες (ρυθμούς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ή/και αναλύσεις)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Mbps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</a:t>
            </a:r>
            <a:r>
              <a:rPr lang="el-GR" sz="2400" err="1">
                <a:latin typeface="Gill Sans Nova" panose="020B0602020104020203" pitchFamily="34" charset="0"/>
                <a:ea typeface="MS PGothic" pitchFamily="34" charset="-128"/>
              </a:rPr>
              <a:t>υψίρυθμες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συνδέσεις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300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kbps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3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G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συνδέσεις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Τηλεδιασκέψεις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Συμπίεση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transcoding on the fly)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χρήστες με μικρότερο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AD56-B29D-4373-B874-958A5350D93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040539-5A6C-4630-93FC-A63D5E806B7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0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7022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(1)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12724" y="1481138"/>
            <a:ext cx="8931275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Συνεχής ροή αποθηκευμένου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αρχείο αποθηκευμένο (στο 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server)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μεταδώσει ταχύτερα από ότι θα αναπαράγεται ο ήχος/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  <a:r>
              <a:rPr lang="el-GR" sz="2000">
                <a:latin typeface="Gill Sans Nova" panose="020B0602020104020203" pitchFamily="34" charset="0"/>
              </a:rPr>
              <a:t> (υπονοεί αποθήκευση/</a:t>
            </a:r>
            <a:r>
              <a:rPr lang="el-GR" sz="2000" err="1">
                <a:latin typeface="Gill Sans Nova" panose="020B0602020104020203" pitchFamily="34" charset="0"/>
              </a:rPr>
              <a:t>ενταμίευση</a:t>
            </a:r>
            <a:r>
              <a:rPr lang="el-GR" sz="2000">
                <a:latin typeface="Gill Sans Nova" panose="020B0602020104020203" pitchFamily="34" charset="0"/>
              </a:rPr>
              <a:t> στον πελάτη)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ροή 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streaming)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ξεκινήσει η αναπαραγωγή της (</a:t>
            </a:r>
            <a:r>
              <a:rPr lang="en-US" sz="2000">
                <a:latin typeface="Gill Sans Nova" panose="020B0602020104020203" pitchFamily="34" charset="0"/>
              </a:rPr>
              <a:t>playout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πριν κατεβεί ολόκληρο το αρχείο</a:t>
            </a:r>
            <a:endParaRPr lang="en-US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αναπαραγωγή: </a:t>
            </a:r>
            <a:r>
              <a:rPr lang="el-GR" sz="2000">
                <a:latin typeface="Gill Sans Nova" panose="020B0602020104020203" pitchFamily="34" charset="0"/>
              </a:rPr>
              <a:t>μόλις ξεκινήσει θα πρέπει να είναι συνεχής χωρίς παγώματα, τα δεδομένα πρέπει να στέλνονται από τον </a:t>
            </a:r>
            <a:r>
              <a:rPr lang="en-US" sz="2000">
                <a:latin typeface="Gill Sans Nova" panose="020B0602020104020203" pitchFamily="34" charset="0"/>
              </a:rPr>
              <a:t>server </a:t>
            </a:r>
            <a:r>
              <a:rPr lang="el-GR" sz="2000">
                <a:latin typeface="Gill Sans Nova" panose="020B0602020104020203" pitchFamily="34" charset="0"/>
              </a:rPr>
              <a:t>και λαμβάνονται από τον </a:t>
            </a:r>
            <a:r>
              <a:rPr lang="en-US" sz="2000">
                <a:latin typeface="Gill Sans Nova" panose="020B0602020104020203" pitchFamily="34" charset="0"/>
              </a:rPr>
              <a:t>client </a:t>
            </a:r>
            <a:r>
              <a:rPr lang="el-GR" sz="2000">
                <a:latin typeface="Gill Sans Nova" panose="020B0602020104020203" pitchFamily="34" charset="0"/>
              </a:rPr>
              <a:t>έγκαιρα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 err="1">
                <a:solidFill>
                  <a:srgbClr val="000099"/>
                </a:solidFill>
                <a:latin typeface="Gill Sans Nova" panose="020B0602020104020203" pitchFamily="34" charset="0"/>
              </a:rPr>
              <a:t>διαδραστικότητα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ο χρήστης μπορεί να κάνει παύση, αλλάξει θέση προς τα μπροστά/πίσω. Το επίπεδο απόκρισης θα πρέπει να είναι αποδεκτό.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</a:pPr>
            <a:r>
              <a:rPr lang="el-GR" sz="2000" b="1">
                <a:latin typeface="Gill Sans Nova" panose="020B0602020104020203" pitchFamily="34" charset="0"/>
              </a:rPr>
              <a:t> Παραδείγματα  υπηρεσιών: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	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YouTube, Netflix, Hulu</a:t>
            </a:r>
            <a:endParaRPr lang="el-GR" sz="2000">
              <a:latin typeface="Gill Sans Nova" panose="020B0602020104020203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50 % της κατερχόμενης κίνησης (</a:t>
            </a:r>
            <a:r>
              <a:rPr lang="en-US" sz="2000">
                <a:latin typeface="Gill Sans Nova" panose="020B0602020104020203" pitchFamily="34" charset="0"/>
              </a:rPr>
              <a:t>downloading)</a:t>
            </a: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D56AF-F409-41EF-8B7A-68DFB95666E3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838665-69D9-4F7B-BE1A-74308A238D47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(2)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5450" y="1289945"/>
            <a:ext cx="8718550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Ζωντανή ροή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π.χ., ζωντανό αθλητικό γεγονός (ποδόσφαιρο)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η καθυστέρηση μπορεί να είναι πρόβλημα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αποδεκτή η καθυστέρηση έως 10 δευτερόλεπτα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Συνδιάλεξη </a:t>
            </a:r>
            <a:r>
              <a:rPr lang="el-GR" sz="2400">
                <a:latin typeface="Gill Sans Nova" panose="020B0602020104020203" pitchFamily="34" charset="0"/>
              </a:rPr>
              <a:t>φωνής/</a:t>
            </a:r>
            <a:r>
              <a:rPr lang="en-US" sz="2400">
                <a:latin typeface="Gill Sans Nova" panose="020B0602020104020203" pitchFamily="34" charset="0"/>
              </a:rPr>
              <a:t>video over IP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err="1">
                <a:solidFill>
                  <a:schemeClr val="accent2"/>
                </a:solidFill>
                <a:latin typeface="Gill Sans Nova" panose="020B0602020104020203" pitchFamily="34" charset="0"/>
              </a:rPr>
              <a:t>διαδραστική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φύση </a:t>
            </a:r>
            <a:r>
              <a:rPr lang="el-GR" sz="2000">
                <a:latin typeface="Gill Sans Nova" panose="020B0602020104020203" pitchFamily="34" charset="0"/>
              </a:rPr>
              <a:t>συνομιλίας ανθρώπου με άνθρωπο, περιορίζει την ανοχή στις καθυστερήσεις</a:t>
            </a: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ευαίσθητες στην καθυστέρηση </a:t>
            </a:r>
            <a:r>
              <a:rPr lang="en-US" sz="2000">
                <a:latin typeface="Gill Sans Nova" panose="020B0602020104020203" pitchFamily="34" charset="0"/>
              </a:rPr>
              <a:t>(delay sensitive)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ιδανικά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&lt; 150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endParaRPr lang="el-GR" sz="2000">
              <a:latin typeface="Gill Sans Nova" panose="020B0602020104020203" pitchFamily="34" charset="0"/>
            </a:endParaRP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 ανάμεσα σε 150 και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αποδεκτές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&gt;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μη αποδεκτή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ανθεκτικές σε απώλειες (</a:t>
            </a:r>
            <a:r>
              <a:rPr lang="en-US" sz="2000">
                <a:latin typeface="Gill Sans Nova" panose="020B0602020104020203" pitchFamily="34" charset="0"/>
              </a:rPr>
              <a:t>loss tolerant)</a:t>
            </a:r>
            <a:endParaRPr lang="el-GR" sz="20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775B-45A3-47CC-A4DF-5950ECDA964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F48DE1-52EF-4481-BC8B-CDB5CE26051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0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23AA63C-6BDF-4316-B9C6-6CDD00E82595}"/>
              </a:ext>
            </a:extLst>
          </p:cNvPr>
          <p:cNvSpPr/>
          <p:nvPr/>
        </p:nvSpPr>
        <p:spPr bwMode="auto">
          <a:xfrm>
            <a:off x="322008" y="3579308"/>
            <a:ext cx="4789855" cy="13101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FD55760E-75F7-48FC-827F-DD62D756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Θεματικές Ενότητες (ΘΕ) μαθήματος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5B51934-09C0-44AC-A759-F43F920E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24" y="1536310"/>
            <a:ext cx="4512425" cy="50526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ΘΕ1: Εισαγωγή </a:t>
            </a:r>
            <a:r>
              <a:rPr lang="el-GR" sz="1800">
                <a:latin typeface="Gill Sans Nova" panose="020B0604020202020204" pitchFamily="34" charset="0"/>
              </a:rPr>
              <a:t>(Κεφ. 1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ΘΕ2: Συστήματα Αναμονής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ΘΕ3: Ασύρματα/Κινητά Δίκτυα </a:t>
            </a:r>
            <a:r>
              <a:rPr lang="el-GR" sz="1800">
                <a:latin typeface="Gill Sans Nova" panose="020B0604020202020204" pitchFamily="34" charset="0"/>
              </a:rPr>
              <a:t>(ασύρματα τοπικά δίκτυα, υποστήριξη κινητικότητας στο διαδίκτυο, κινητά δίκτυα 3ης γενιάς)  (Κεφ. 7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solidFill>
                  <a:srgbClr val="C00000"/>
                </a:solidFill>
                <a:latin typeface="Gill Sans Nova" panose="020B0604020202020204" pitchFamily="34" charset="0"/>
              </a:rPr>
              <a:t>ΘΕ4: Δικτύωση Πολυμέσων  </a:t>
            </a:r>
            <a:r>
              <a:rPr lang="el-GR" sz="1800">
                <a:latin typeface="Gill Sans Nova" panose="020B0604020202020204" pitchFamily="34" charset="0"/>
              </a:rPr>
              <a:t>(</a:t>
            </a:r>
            <a:r>
              <a:rPr lang="el-GR" sz="1800" b="1">
                <a:latin typeface="Gill Sans Nova" panose="020B0604020202020204" pitchFamily="34" charset="0"/>
              </a:rPr>
              <a:t>Κεφ. 9 </a:t>
            </a:r>
            <a:r>
              <a:rPr lang="el-GR" sz="1800">
                <a:latin typeface="Gill Sans Nova" panose="020B0604020202020204" pitchFamily="34" charset="0"/>
              </a:rPr>
              <a:t>&amp; </a:t>
            </a:r>
            <a:r>
              <a:rPr lang="el-GR" sz="1800">
                <a:highlight>
                  <a:srgbClr val="FFFF00"/>
                </a:highlight>
                <a:latin typeface="Gill Sans Nova" panose="020B0604020202020204" pitchFamily="34" charset="0"/>
              </a:rPr>
              <a:t>Ενότητα 2.6</a:t>
            </a:r>
            <a:r>
              <a:rPr lang="el-GR" sz="1800">
                <a:latin typeface="Gill Sans Nova" panose="020B0604020202020204" pitchFamily="34" charset="0"/>
              </a:rPr>
              <a:t> του βιβλίου).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400">
                <a:latin typeface="Gill Sans Nova" panose="020B0604020202020204" pitchFamily="34" charset="0"/>
              </a:rPr>
              <a:t>Οι διαφάνειες βασίζονται στις διαφάνειες του καθηγητή Λάζαρου </a:t>
            </a:r>
            <a:r>
              <a:rPr lang="el-GR" sz="1400" err="1">
                <a:latin typeface="Gill Sans Nova" panose="020B0604020202020204" pitchFamily="34" charset="0"/>
              </a:rPr>
              <a:t>Μεράκου</a:t>
            </a:r>
            <a:endParaRPr lang="el-GR" sz="1400">
              <a:latin typeface="Gill Sans Nov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ΘΕ5: Ασφάλεια Δικτύων </a:t>
            </a:r>
            <a:r>
              <a:rPr lang="el-GR" sz="1800">
                <a:latin typeface="Gill Sans Nova" panose="020B0604020202020204" pitchFamily="34" charset="0"/>
              </a:rPr>
              <a:t>(Κεφ. 8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800">
              <a:latin typeface="Gill Sans Nova" panose="020B0604020202020204" pitchFamily="34" charset="0"/>
            </a:endParaRPr>
          </a:p>
        </p:txBody>
      </p:sp>
      <p:pic>
        <p:nvPicPr>
          <p:cNvPr id="9" name="Picture 2" descr="Computer Networking: A Top-Down Approach, 7th Edition">
            <a:extLst>
              <a:ext uri="{FF2B5EF4-FFF2-40B4-BE49-F238E27FC236}">
                <a16:creationId xmlns:a16="http://schemas.microsoft.com/office/drawing/2014/main" id="{1554FF38-7D7C-4D19-82BD-128E45C0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6" y="2550523"/>
            <a:ext cx="2244090" cy="27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>
            <a:extLst>
              <a:ext uri="{FF2B5EF4-FFF2-40B4-BE49-F238E27FC236}">
                <a16:creationId xmlns:a16="http://schemas.microsoft.com/office/drawing/2014/main" id="{B73204C7-FD17-4CE9-900B-2C6A913BC263}"/>
              </a:ext>
            </a:extLst>
          </p:cNvPr>
          <p:cNvSpPr/>
          <p:nvPr/>
        </p:nvSpPr>
        <p:spPr>
          <a:xfrm>
            <a:off x="5793971" y="1261159"/>
            <a:ext cx="3286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None/>
            </a:pPr>
            <a:r>
              <a:rPr lang="el-GR" sz="1100" b="1">
                <a:latin typeface="Arial Nova" panose="020B0604020202020204" pitchFamily="34" charset="0"/>
              </a:rPr>
              <a:t>Συνιστώμενο Βιβλίο: </a:t>
            </a:r>
          </a:p>
          <a:p>
            <a:pPr>
              <a:buClr>
                <a:srgbClr val="00B050"/>
              </a:buClr>
              <a:buNone/>
            </a:pPr>
            <a:endParaRPr lang="el-GR" sz="1100" b="1"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Computer Networking: A Top-Down Approach, by Kurose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&amp; </a:t>
            </a: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Ross,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</a:t>
            </a: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Addison-Wesley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</a:t>
            </a:r>
            <a:endParaRPr lang="en-US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          </a:t>
            </a:r>
            <a:endParaRPr lang="en-US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latin typeface="Arial Nova" panose="020B0604020202020204" pitchFamily="34" charset="0"/>
              </a:rPr>
              <a:t>Ελληνική Μετάφραση:</a:t>
            </a: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Εκδόσεις : Μ. </a:t>
            </a:r>
            <a:r>
              <a:rPr lang="el-GR" sz="1100" b="1" err="1">
                <a:solidFill>
                  <a:srgbClr val="006600"/>
                </a:solidFill>
                <a:latin typeface="Arial Nova" panose="020B0604020202020204" pitchFamily="34" charset="0"/>
              </a:rPr>
              <a:t>Γκιούρδας</a:t>
            </a:r>
            <a:endParaRPr lang="el-GR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 marL="182563" indent="-182563">
              <a:buClr>
                <a:srgbClr val="00B050"/>
              </a:buClr>
            </a:pPr>
            <a:endParaRPr lang="el-GR" sz="11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6 - Ορθογώνιο">
            <a:extLst>
              <a:ext uri="{FF2B5EF4-FFF2-40B4-BE49-F238E27FC236}">
                <a16:creationId xmlns:a16="http://schemas.microsoft.com/office/drawing/2014/main" id="{F7E703BB-446A-45BE-A054-55CBB52CAC95}"/>
              </a:ext>
            </a:extLst>
          </p:cNvPr>
          <p:cNvSpPr/>
          <p:nvPr/>
        </p:nvSpPr>
        <p:spPr>
          <a:xfrm flipH="1">
            <a:off x="4973149" y="5325657"/>
            <a:ext cx="3796778" cy="153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Οι  περισσότερες από τις διαφάνειες αυτές αποτελούν προσαρμογή και απόδοση στα ελληνικά των διαφανειών που συνοδεύουν το βιβλίο </a:t>
            </a: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Computer Networking</a:t>
            </a: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 : </a:t>
            </a: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>
                <a:latin typeface="+mn-lt"/>
              </a:rPr>
              <a:t>Addison-Wesley.</a:t>
            </a: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latin typeface="+mn-lt"/>
            </a:endParaRPr>
          </a:p>
          <a:p>
            <a:pPr marL="173038" lvl="0" indent="-173038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All material copyright 1996-2012</a:t>
            </a:r>
          </a:p>
          <a:p>
            <a:pPr marL="173038" lvl="0" indent="-173038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J.F Kurose and K.W. Ross, All Rights Reserved</a:t>
            </a:r>
            <a:endParaRPr lang="el-GR" sz="1000">
              <a:latin typeface="+mn-lt"/>
            </a:endParaRPr>
          </a:p>
          <a:p>
            <a:pPr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 Λάζαρος </a:t>
            </a:r>
            <a:r>
              <a:rPr lang="el-GR" sz="1000" err="1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Μεράκος</a:t>
            </a:r>
            <a:endParaRPr lang="el-GR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98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103120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Διάρθρωση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5796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0BC9FE1-BA6F-4A8F-9D99-0B9FF727E84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3C450-E4DB-4F17-A72D-F4001BBE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Ροή αποθηκευμένου βίντεο</a:t>
            </a:r>
          </a:p>
        </p:txBody>
      </p:sp>
      <p:grpSp>
        <p:nvGrpSpPr>
          <p:cNvPr id="4" name="Group 249">
            <a:extLst>
              <a:ext uri="{FF2B5EF4-FFF2-40B4-BE49-F238E27FC236}">
                <a16:creationId xmlns:a16="http://schemas.microsoft.com/office/drawing/2014/main" id="{B015C791-B3CE-41A3-AD78-9719BECA5684}"/>
              </a:ext>
            </a:extLst>
          </p:cNvPr>
          <p:cNvGrpSpPr>
            <a:grpSpLocks/>
          </p:cNvGrpSpPr>
          <p:nvPr/>
        </p:nvGrpSpPr>
        <p:grpSpPr bwMode="auto">
          <a:xfrm>
            <a:off x="1605290" y="2785290"/>
            <a:ext cx="561975" cy="1038225"/>
            <a:chOff x="4140" y="429"/>
            <a:chExt cx="1425" cy="2396"/>
          </a:xfrm>
        </p:grpSpPr>
        <p:sp>
          <p:nvSpPr>
            <p:cNvPr id="5" name="Freeform 250">
              <a:extLst>
                <a:ext uri="{FF2B5EF4-FFF2-40B4-BE49-F238E27FC236}">
                  <a16:creationId xmlns:a16="http://schemas.microsoft.com/office/drawing/2014/main" id="{AA3CE41F-32D7-4E82-9CC8-8A956141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Rectangle 251">
              <a:extLst>
                <a:ext uri="{FF2B5EF4-FFF2-40B4-BE49-F238E27FC236}">
                  <a16:creationId xmlns:a16="http://schemas.microsoft.com/office/drawing/2014/main" id="{162658FF-42B4-4C12-A227-E0800696F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Freeform 252">
              <a:extLst>
                <a:ext uri="{FF2B5EF4-FFF2-40B4-BE49-F238E27FC236}">
                  <a16:creationId xmlns:a16="http://schemas.microsoft.com/office/drawing/2014/main" id="{F170A237-327B-4AC6-A237-F5811602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53">
              <a:extLst>
                <a:ext uri="{FF2B5EF4-FFF2-40B4-BE49-F238E27FC236}">
                  <a16:creationId xmlns:a16="http://schemas.microsoft.com/office/drawing/2014/main" id="{9934695B-FB7C-4227-8071-80272F4E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Rectangle 254">
              <a:extLst>
                <a:ext uri="{FF2B5EF4-FFF2-40B4-BE49-F238E27FC236}">
                  <a16:creationId xmlns:a16="http://schemas.microsoft.com/office/drawing/2014/main" id="{16656DAE-05BC-4C36-A380-D3D32624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0" name="Group 255">
              <a:extLst>
                <a:ext uri="{FF2B5EF4-FFF2-40B4-BE49-F238E27FC236}">
                  <a16:creationId xmlns:a16="http://schemas.microsoft.com/office/drawing/2014/main" id="{13CB6425-909C-470A-BC7D-D6A226C2D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256">
                <a:extLst>
                  <a:ext uri="{FF2B5EF4-FFF2-40B4-BE49-F238E27FC236}">
                    <a16:creationId xmlns:a16="http://schemas.microsoft.com/office/drawing/2014/main" id="{C501364E-5005-4679-848A-7BC4DB303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" name="AutoShape 257">
                <a:extLst>
                  <a:ext uri="{FF2B5EF4-FFF2-40B4-BE49-F238E27FC236}">
                    <a16:creationId xmlns:a16="http://schemas.microsoft.com/office/drawing/2014/main" id="{3C6DC623-1831-4A28-8EBD-8DF9F8FAB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1" name="Rectangle 258">
              <a:extLst>
                <a:ext uri="{FF2B5EF4-FFF2-40B4-BE49-F238E27FC236}">
                  <a16:creationId xmlns:a16="http://schemas.microsoft.com/office/drawing/2014/main" id="{44C09347-6D34-427D-918A-F714B8B1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2" name="Group 259">
              <a:extLst>
                <a:ext uri="{FF2B5EF4-FFF2-40B4-BE49-F238E27FC236}">
                  <a16:creationId xmlns:a16="http://schemas.microsoft.com/office/drawing/2014/main" id="{6DA0D5C9-4FC6-4DA4-8229-BF18CBE04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260">
                <a:extLst>
                  <a:ext uri="{FF2B5EF4-FFF2-40B4-BE49-F238E27FC236}">
                    <a16:creationId xmlns:a16="http://schemas.microsoft.com/office/drawing/2014/main" id="{598B0705-76F3-43D6-AED4-DEA66B855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4" name="AutoShape 261">
                <a:extLst>
                  <a:ext uri="{FF2B5EF4-FFF2-40B4-BE49-F238E27FC236}">
                    <a16:creationId xmlns:a16="http://schemas.microsoft.com/office/drawing/2014/main" id="{A59A51E8-7681-4DC7-BA1A-247D5C282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3" name="Rectangle 262">
              <a:extLst>
                <a:ext uri="{FF2B5EF4-FFF2-40B4-BE49-F238E27FC236}">
                  <a16:creationId xmlns:a16="http://schemas.microsoft.com/office/drawing/2014/main" id="{FA454254-2F47-44A6-8F07-97D0C594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4" name="Rectangle 263">
              <a:extLst>
                <a:ext uri="{FF2B5EF4-FFF2-40B4-BE49-F238E27FC236}">
                  <a16:creationId xmlns:a16="http://schemas.microsoft.com/office/drawing/2014/main" id="{06D57C33-28AB-4595-83CB-5CEC48360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5" name="Group 264">
              <a:extLst>
                <a:ext uri="{FF2B5EF4-FFF2-40B4-BE49-F238E27FC236}">
                  <a16:creationId xmlns:a16="http://schemas.microsoft.com/office/drawing/2014/main" id="{5E1F1ED0-25F2-486B-846E-1FECB7A02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265">
                <a:extLst>
                  <a:ext uri="{FF2B5EF4-FFF2-40B4-BE49-F238E27FC236}">
                    <a16:creationId xmlns:a16="http://schemas.microsoft.com/office/drawing/2014/main" id="{1D5B4C3F-B120-49F2-A185-36BDB3E26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" name="AutoShape 266">
                <a:extLst>
                  <a:ext uri="{FF2B5EF4-FFF2-40B4-BE49-F238E27FC236}">
                    <a16:creationId xmlns:a16="http://schemas.microsoft.com/office/drawing/2014/main" id="{E37644F4-95CB-4A52-B6EE-89460D92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6" name="Freeform 267">
              <a:extLst>
                <a:ext uri="{FF2B5EF4-FFF2-40B4-BE49-F238E27FC236}">
                  <a16:creationId xmlns:a16="http://schemas.microsoft.com/office/drawing/2014/main" id="{AB0645E2-1259-43E8-8351-3A7CDE88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" name="Group 268">
              <a:extLst>
                <a:ext uri="{FF2B5EF4-FFF2-40B4-BE49-F238E27FC236}">
                  <a16:creationId xmlns:a16="http://schemas.microsoft.com/office/drawing/2014/main" id="{D038D185-9F7A-4597-BB10-B565DA3EC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269">
                <a:extLst>
                  <a:ext uri="{FF2B5EF4-FFF2-40B4-BE49-F238E27FC236}">
                    <a16:creationId xmlns:a16="http://schemas.microsoft.com/office/drawing/2014/main" id="{126D251E-A693-460A-8AE3-02845EC35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0" name="AutoShape 270">
                <a:extLst>
                  <a:ext uri="{FF2B5EF4-FFF2-40B4-BE49-F238E27FC236}">
                    <a16:creationId xmlns:a16="http://schemas.microsoft.com/office/drawing/2014/main" id="{A7B91895-9B9E-41AF-9237-41EA18521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8" name="Rectangle 271">
              <a:extLst>
                <a:ext uri="{FF2B5EF4-FFF2-40B4-BE49-F238E27FC236}">
                  <a16:creationId xmlns:a16="http://schemas.microsoft.com/office/drawing/2014/main" id="{F5FBF23E-7D63-4D90-8EAA-0C6D05586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9" name="Freeform 272">
              <a:extLst>
                <a:ext uri="{FF2B5EF4-FFF2-40B4-BE49-F238E27FC236}">
                  <a16:creationId xmlns:a16="http://schemas.microsoft.com/office/drawing/2014/main" id="{64C9BC7A-4770-4B6E-9C61-B8D7475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73">
              <a:extLst>
                <a:ext uri="{FF2B5EF4-FFF2-40B4-BE49-F238E27FC236}">
                  <a16:creationId xmlns:a16="http://schemas.microsoft.com/office/drawing/2014/main" id="{00A18A69-E48A-4CA1-AA30-3D603141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Oval 274">
              <a:extLst>
                <a:ext uri="{FF2B5EF4-FFF2-40B4-BE49-F238E27FC236}">
                  <a16:creationId xmlns:a16="http://schemas.microsoft.com/office/drawing/2014/main" id="{9B085AE6-D8C0-4076-A551-A03557EE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2" name="Freeform 275">
              <a:extLst>
                <a:ext uri="{FF2B5EF4-FFF2-40B4-BE49-F238E27FC236}">
                  <a16:creationId xmlns:a16="http://schemas.microsoft.com/office/drawing/2014/main" id="{E4C1850A-8BFD-4E1C-B069-19F5B98E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AutoShape 276">
              <a:extLst>
                <a:ext uri="{FF2B5EF4-FFF2-40B4-BE49-F238E27FC236}">
                  <a16:creationId xmlns:a16="http://schemas.microsoft.com/office/drawing/2014/main" id="{51A9EA4B-DBF2-419C-B42F-A507A9A8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" name="AutoShape 277">
              <a:extLst>
                <a:ext uri="{FF2B5EF4-FFF2-40B4-BE49-F238E27FC236}">
                  <a16:creationId xmlns:a16="http://schemas.microsoft.com/office/drawing/2014/main" id="{B6A27015-A386-49A4-B95E-2DF45BE1A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" name="Oval 278">
              <a:extLst>
                <a:ext uri="{FF2B5EF4-FFF2-40B4-BE49-F238E27FC236}">
                  <a16:creationId xmlns:a16="http://schemas.microsoft.com/office/drawing/2014/main" id="{5C47584F-E454-4BF3-A81D-B017F580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6" name="Oval 279">
              <a:extLst>
                <a:ext uri="{FF2B5EF4-FFF2-40B4-BE49-F238E27FC236}">
                  <a16:creationId xmlns:a16="http://schemas.microsoft.com/office/drawing/2014/main" id="{5E2A9812-1E25-488D-BF1F-DE6479A7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7" name="Oval 280">
              <a:extLst>
                <a:ext uri="{FF2B5EF4-FFF2-40B4-BE49-F238E27FC236}">
                  <a16:creationId xmlns:a16="http://schemas.microsoft.com/office/drawing/2014/main" id="{41258F1A-CB3E-4566-84D9-4E547402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8" name="Rectangle 281">
              <a:extLst>
                <a:ext uri="{FF2B5EF4-FFF2-40B4-BE49-F238E27FC236}">
                  <a16:creationId xmlns:a16="http://schemas.microsoft.com/office/drawing/2014/main" id="{FC5F839E-EC7A-4636-BCD6-A5B77D5AE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7" name="Freeform 1287">
            <a:extLst>
              <a:ext uri="{FF2B5EF4-FFF2-40B4-BE49-F238E27FC236}">
                <a16:creationId xmlns:a16="http://schemas.microsoft.com/office/drawing/2014/main" id="{6EB6BA07-03B2-479D-BB30-888502C0475F}"/>
              </a:ext>
            </a:extLst>
          </p:cNvPr>
          <p:cNvSpPr>
            <a:spLocks/>
          </p:cNvSpPr>
          <p:nvPr/>
        </p:nvSpPr>
        <p:spPr bwMode="auto">
          <a:xfrm>
            <a:off x="2586365" y="2717027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8" name="Group 542">
            <a:extLst>
              <a:ext uri="{FF2B5EF4-FFF2-40B4-BE49-F238E27FC236}">
                <a16:creationId xmlns:a16="http://schemas.microsoft.com/office/drawing/2014/main" id="{AC64C24B-D9E6-495D-8EED-872165F0112B}"/>
              </a:ext>
            </a:extLst>
          </p:cNvPr>
          <p:cNvGrpSpPr>
            <a:grpSpLocks/>
          </p:cNvGrpSpPr>
          <p:nvPr/>
        </p:nvGrpSpPr>
        <p:grpSpPr bwMode="auto">
          <a:xfrm>
            <a:off x="6129969" y="2781981"/>
            <a:ext cx="1227137" cy="1069975"/>
            <a:chOff x="-44" y="1473"/>
            <a:chExt cx="981" cy="1105"/>
          </a:xfrm>
        </p:grpSpPr>
        <p:pic>
          <p:nvPicPr>
            <p:cNvPr id="39" name="Picture 529" descr="desktop_computer_stylized_medium">
              <a:extLst>
                <a:ext uri="{FF2B5EF4-FFF2-40B4-BE49-F238E27FC236}">
                  <a16:creationId xmlns:a16="http://schemas.microsoft.com/office/drawing/2014/main" id="{2034AB75-FC71-4ABF-B4E8-19E4CA2A1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eform 530">
              <a:extLst>
                <a:ext uri="{FF2B5EF4-FFF2-40B4-BE49-F238E27FC236}">
                  <a16:creationId xmlns:a16="http://schemas.microsoft.com/office/drawing/2014/main" id="{90532F84-4E4E-40D8-9FD9-41883E329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41" name="Straight Connector 45">
            <a:extLst>
              <a:ext uri="{FF2B5EF4-FFF2-40B4-BE49-F238E27FC236}">
                <a16:creationId xmlns:a16="http://schemas.microsoft.com/office/drawing/2014/main" id="{84DFE220-4060-4F2B-AA70-29F303FC64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7590" y="3282177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2" name="Straight Connector 46">
            <a:extLst>
              <a:ext uri="{FF2B5EF4-FFF2-40B4-BE49-F238E27FC236}">
                <a16:creationId xmlns:a16="http://schemas.microsoft.com/office/drawing/2014/main" id="{3C624533-AE5E-40C6-9A8C-367D090EF8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1877" y="3296465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A7030893-CEC3-4985-A407-30D094D28DF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3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7050" cy="871538"/>
          </a:xfrm>
        </p:spPr>
        <p:txBody>
          <a:bodyPr/>
          <a:lstStyle/>
          <a:p>
            <a:pPr algn="l"/>
            <a:r>
              <a:rPr lang="el-GR" sz="3600"/>
              <a:t>Συνεχής ροή αποθηκευμένου </a:t>
            </a:r>
            <a:r>
              <a:rPr lang="en-US" sz="3600"/>
              <a:t>video</a:t>
            </a:r>
          </a:p>
        </p:txBody>
      </p:sp>
      <p:grpSp>
        <p:nvGrpSpPr>
          <p:cNvPr id="1028" name="Group 134"/>
          <p:cNvGrpSpPr>
            <a:grpSpLocks/>
          </p:cNvGrpSpPr>
          <p:nvPr/>
        </p:nvGrpSpPr>
        <p:grpSpPr bwMode="auto">
          <a:xfrm>
            <a:off x="2665413" y="4602163"/>
            <a:ext cx="1281112" cy="363537"/>
            <a:chOff x="3621" y="3265"/>
            <a:chExt cx="1776" cy="744"/>
          </a:xfrm>
        </p:grpSpPr>
        <p:pic>
          <p:nvPicPr>
            <p:cNvPr id="1180" name="Picture 135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1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82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pic>
          <p:nvPicPr>
            <p:cNvPr id="1183" name="Picture 138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030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3" name="Group 357"/>
          <p:cNvGrpSpPr>
            <a:grpSpLocks/>
          </p:cNvGrpSpPr>
          <p:nvPr/>
        </p:nvGrpSpPr>
        <p:grpSpPr bwMode="auto">
          <a:xfrm>
            <a:off x="1498600" y="3467100"/>
            <a:ext cx="1577975" cy="1165225"/>
            <a:chOff x="944" y="2184"/>
            <a:chExt cx="994" cy="734"/>
          </a:xfrm>
        </p:grpSpPr>
        <p:sp>
          <p:nvSpPr>
            <p:cNvPr id="1178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79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69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Gill Sans Nova" panose="020B0602020104020203" pitchFamily="34" charset="0"/>
                </a:rPr>
                <a:t>1.  video</a:t>
              </a:r>
            </a:p>
            <a:p>
              <a:r>
                <a:rPr lang="en-US">
                  <a:latin typeface="Gill Sans Nova" panose="020B0602020104020203" pitchFamily="34" charset="0"/>
                </a:rPr>
                <a:t>recorded</a:t>
              </a:r>
              <a:r>
                <a:rPr lang="el-GR">
                  <a:latin typeface="Gill Sans Nova" panose="020B0602020104020203" pitchFamily="34" charset="0"/>
                </a:rPr>
                <a:t> </a:t>
              </a:r>
            </a:p>
            <a:p>
              <a:r>
                <a:rPr lang="en-US">
                  <a:latin typeface="Gill Sans Nova" panose="020B0602020104020203" pitchFamily="34" charset="0"/>
                </a:rPr>
                <a:t>(30 fps)</a:t>
              </a:r>
            </a:p>
          </p:txBody>
        </p:sp>
      </p:grpSp>
      <p:grpSp>
        <p:nvGrpSpPr>
          <p:cNvPr id="4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1137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3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164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72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6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7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7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4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5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65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6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0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1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6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68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69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54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158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6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63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59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6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61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155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56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1157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1138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139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147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5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52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48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50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140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141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4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4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42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3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44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4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1135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36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5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2. video</a:t>
              </a:r>
            </a:p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sent</a:t>
              </a:r>
            </a:p>
          </p:txBody>
        </p:sp>
      </p:grpSp>
      <p:grpSp>
        <p:nvGrpSpPr>
          <p:cNvPr id="25" name="Group 359"/>
          <p:cNvGrpSpPr>
            <a:grpSpLocks/>
          </p:cNvGrpSpPr>
          <p:nvPr/>
        </p:nvGrpSpPr>
        <p:grpSpPr bwMode="auto">
          <a:xfrm>
            <a:off x="3914775" y="1830388"/>
            <a:ext cx="4903788" cy="2819396"/>
            <a:chOff x="2466" y="1153"/>
            <a:chExt cx="3089" cy="1776"/>
          </a:xfrm>
        </p:grpSpPr>
        <p:grpSp>
          <p:nvGrpSpPr>
            <p:cNvPr id="104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109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11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12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3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34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3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1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32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2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7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28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2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5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26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1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1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9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20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1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7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18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113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14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09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9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0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8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9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0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6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7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9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9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3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9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0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1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105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06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08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2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93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8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0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91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8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8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8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4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85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7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7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8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79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7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7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7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072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073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05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5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6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7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8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6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5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6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5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5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5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59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0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47" name="Text Box 348"/>
            <p:cNvSpPr txBox="1">
              <a:spLocks noChangeArrowheads="1"/>
            </p:cNvSpPr>
            <p:nvPr/>
          </p:nvSpPr>
          <p:spPr bwMode="auto">
            <a:xfrm>
              <a:off x="3932" y="2347"/>
              <a:ext cx="162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3. video received,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played out at client</a:t>
              </a:r>
              <a:endParaRPr lang="el-GR">
                <a:solidFill>
                  <a:schemeClr val="accent2"/>
                </a:solidFill>
                <a:latin typeface="Gill Sans Nova" panose="020B0602020104020203" pitchFamily="34" charset="0"/>
              </a:endParaRPr>
            </a:p>
            <a:p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(30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fps)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1035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grpSp>
        <p:nvGrpSpPr>
          <p:cNvPr id="1046" name="Group 365"/>
          <p:cNvGrpSpPr>
            <a:grpSpLocks/>
          </p:cNvGrpSpPr>
          <p:nvPr/>
        </p:nvGrpSpPr>
        <p:grpSpPr bwMode="auto">
          <a:xfrm>
            <a:off x="4454542" y="2293937"/>
            <a:ext cx="3819525" cy="4337050"/>
            <a:chOff x="2804" y="1044"/>
            <a:chExt cx="2406" cy="2732"/>
          </a:xfrm>
        </p:grpSpPr>
        <p:sp>
          <p:nvSpPr>
            <p:cNvPr id="1043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044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406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u="sng">
                  <a:solidFill>
                    <a:schemeClr val="accent2"/>
                  </a:solidFill>
                  <a:latin typeface="Gill Sans Nova" panose="020B0602020104020203" pitchFamily="34" charset="0"/>
                </a:rPr>
                <a:t>streaming:</a:t>
              </a:r>
              <a:r>
                <a:rPr lang="en-US">
                  <a:latin typeface="Gill Sans Nova" panose="020B0602020104020203" pitchFamily="34" charset="0"/>
                </a:rPr>
                <a:t> </a:t>
              </a:r>
              <a:r>
                <a:rPr lang="el-GR">
                  <a:latin typeface="Gill Sans Nova" panose="020B0602020104020203" pitchFamily="34" charset="0"/>
                </a:rPr>
                <a:t>αυτή τη στιγμή</a:t>
              </a:r>
              <a:r>
                <a:rPr lang="en-US">
                  <a:latin typeface="Gill Sans Nova" panose="020B0602020104020203" pitchFamily="34" charset="0"/>
                </a:rPr>
                <a:t>, </a:t>
              </a:r>
              <a:r>
                <a:rPr lang="el-GR">
                  <a:latin typeface="Gill Sans Nova" panose="020B0602020104020203" pitchFamily="34" charset="0"/>
                </a:rPr>
                <a:t>ο πελάτης</a:t>
              </a:r>
              <a:r>
                <a:rPr lang="en-US">
                  <a:latin typeface="Gill Sans Nova" panose="020B0602020104020203" pitchFamily="34" charset="0"/>
                </a:rPr>
                <a:t> </a:t>
              </a:r>
            </a:p>
            <a:p>
              <a:r>
                <a:rPr lang="el-GR">
                  <a:latin typeface="Gill Sans Nova" panose="020B0602020104020203" pitchFamily="34" charset="0"/>
                </a:rPr>
                <a:t>αναπαράγει ένα </a:t>
              </a:r>
              <a:r>
                <a:rPr lang="el-GR" i="1">
                  <a:latin typeface="Gill Sans Nova" panose="020B0602020104020203" pitchFamily="34" charset="0"/>
                </a:rPr>
                <a:t>προηγούμενο</a:t>
              </a:r>
              <a:r>
                <a:rPr lang="el-GR">
                  <a:latin typeface="Gill Sans Nova" panose="020B0602020104020203" pitchFamily="34" charset="0"/>
                </a:rPr>
                <a:t> κομμάτι </a:t>
              </a:r>
            </a:p>
            <a:p>
              <a:r>
                <a:rPr lang="el-GR">
                  <a:latin typeface="Gill Sans Nova" panose="020B0602020104020203" pitchFamily="34" charset="0"/>
                </a:rPr>
                <a:t>του βίντεο</a:t>
              </a:r>
              <a:r>
                <a:rPr lang="en-US">
                  <a:latin typeface="Gill Sans Nova" panose="020B0602020104020203" pitchFamily="34" charset="0"/>
                </a:rPr>
                <a:t>, </a:t>
              </a:r>
              <a:r>
                <a:rPr lang="el-GR">
                  <a:latin typeface="Gill Sans Nova" panose="020B0602020104020203" pitchFamily="34" charset="0"/>
                </a:rPr>
                <a:t>ενώ ο </a:t>
              </a:r>
              <a:r>
                <a:rPr lang="en-US">
                  <a:latin typeface="Gill Sans Nova" panose="020B0602020104020203" pitchFamily="34" charset="0"/>
                </a:rPr>
                <a:t>server </a:t>
              </a:r>
              <a:r>
                <a:rPr lang="el-GR">
                  <a:latin typeface="Gill Sans Nova" panose="020B0602020104020203" pitchFamily="34" charset="0"/>
                </a:rPr>
                <a:t>στέλνει </a:t>
              </a:r>
            </a:p>
            <a:p>
              <a:r>
                <a:rPr lang="el-GR" i="1">
                  <a:latin typeface="Gill Sans Nova" panose="020B0602020104020203" pitchFamily="34" charset="0"/>
                </a:rPr>
                <a:t>επόμενο</a:t>
              </a:r>
              <a:r>
                <a:rPr lang="el-GR">
                  <a:latin typeface="Gill Sans Nova" panose="020B0602020104020203" pitchFamily="34" charset="0"/>
                </a:rPr>
                <a:t> κομμάτι του βίντεο.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grpSp>
        <p:nvGrpSpPr>
          <p:cNvPr id="1048" name="Group 364"/>
          <p:cNvGrpSpPr>
            <a:grpSpLocks/>
          </p:cNvGrpSpPr>
          <p:nvPr/>
        </p:nvGrpSpPr>
        <p:grpSpPr bwMode="auto">
          <a:xfrm>
            <a:off x="3677476" y="3710647"/>
            <a:ext cx="2316166" cy="1477964"/>
            <a:chOff x="2321" y="2325"/>
            <a:chExt cx="1459" cy="931"/>
          </a:xfrm>
        </p:grpSpPr>
        <p:sp>
          <p:nvSpPr>
            <p:cNvPr id="1041" name="Text Box 362"/>
            <p:cNvSpPr txBox="1">
              <a:spLocks noChangeArrowheads="1"/>
            </p:cNvSpPr>
            <p:nvPr/>
          </p:nvSpPr>
          <p:spPr bwMode="auto">
            <a:xfrm>
              <a:off x="2321" y="2325"/>
              <a:ext cx="1459" cy="931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latin typeface="Gill Sans Nova" panose="020B0602020104020203" pitchFamily="34" charset="0"/>
                </a:rPr>
                <a:t>network</a:t>
              </a:r>
              <a:r>
                <a:rPr lang="el-GR" i="1">
                  <a:latin typeface="Gill Sans Nova" panose="020B0602020104020203" pitchFamily="34" charset="0"/>
                </a:rPr>
                <a:t> </a:t>
              </a:r>
              <a:endParaRPr lang="en-US" i="1">
                <a:latin typeface="Gill Sans Nova" panose="020B0602020104020203" pitchFamily="34" charset="0"/>
              </a:endParaRP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Delay</a:t>
              </a:r>
              <a:endParaRPr lang="el-GR" i="1">
                <a:latin typeface="Gill Sans Nova" panose="020B0602020104020203" pitchFamily="34" charset="0"/>
              </a:endParaRPr>
            </a:p>
            <a:p>
              <a:pPr algn="ctr"/>
              <a:endParaRPr lang="en-US" i="1"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latin typeface="Gill Sans Nova" panose="020B0602020104020203" pitchFamily="34" charset="0"/>
                </a:rPr>
                <a:t>(σταθερή καθυστέρηση </a:t>
              </a:r>
            </a:p>
            <a:p>
              <a:pPr algn="ctr"/>
              <a:r>
                <a:rPr lang="el-GR" i="1">
                  <a:latin typeface="Gill Sans Nova" panose="020B0602020104020203" pitchFamily="34" charset="0"/>
                </a:rPr>
                <a:t>σε αυτό το παράδειγμα)</a:t>
              </a:r>
              <a:endParaRPr lang="en-US">
                <a:latin typeface="Gill Sans Nova" panose="020B0602020104020203" pitchFamily="34" charset="0"/>
              </a:endParaRPr>
            </a:p>
          </p:txBody>
        </p:sp>
        <p:sp>
          <p:nvSpPr>
            <p:cNvPr id="1042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</p:grpSp>
      <p:sp>
        <p:nvSpPr>
          <p:cNvPr id="1038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158" name="Group 249">
            <a:extLst>
              <a:ext uri="{FF2B5EF4-FFF2-40B4-BE49-F238E27FC236}">
                <a16:creationId xmlns:a16="http://schemas.microsoft.com/office/drawing/2014/main" id="{3BFFDAAD-06AD-4C7F-A039-30C2B7F64528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159" name="Freeform 250">
              <a:extLst>
                <a:ext uri="{FF2B5EF4-FFF2-40B4-BE49-F238E27FC236}">
                  <a16:creationId xmlns:a16="http://schemas.microsoft.com/office/drawing/2014/main" id="{08A8D8C0-89C4-4FD4-A2A2-39E42AD2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251">
              <a:extLst>
                <a:ext uri="{FF2B5EF4-FFF2-40B4-BE49-F238E27FC236}">
                  <a16:creationId xmlns:a16="http://schemas.microsoft.com/office/drawing/2014/main" id="{EF578121-FC1E-4A2D-A9EC-29352F65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1" name="Freeform 252">
              <a:extLst>
                <a:ext uri="{FF2B5EF4-FFF2-40B4-BE49-F238E27FC236}">
                  <a16:creationId xmlns:a16="http://schemas.microsoft.com/office/drawing/2014/main" id="{E6133126-CA2F-41D3-BC38-68B3CC33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53">
              <a:extLst>
                <a:ext uri="{FF2B5EF4-FFF2-40B4-BE49-F238E27FC236}">
                  <a16:creationId xmlns:a16="http://schemas.microsoft.com/office/drawing/2014/main" id="{601F4BD1-78C1-4C11-8555-8A0296BA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254">
              <a:extLst>
                <a:ext uri="{FF2B5EF4-FFF2-40B4-BE49-F238E27FC236}">
                  <a16:creationId xmlns:a16="http://schemas.microsoft.com/office/drawing/2014/main" id="{CA8D2BA1-1969-4E54-9771-E98B28210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4" name="Group 255">
              <a:extLst>
                <a:ext uri="{FF2B5EF4-FFF2-40B4-BE49-F238E27FC236}">
                  <a16:creationId xmlns:a16="http://schemas.microsoft.com/office/drawing/2014/main" id="{6BF77D36-ACC9-420D-B672-4D04B58C1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9" name="AutoShape 256">
                <a:extLst>
                  <a:ext uri="{FF2B5EF4-FFF2-40B4-BE49-F238E27FC236}">
                    <a16:creationId xmlns:a16="http://schemas.microsoft.com/office/drawing/2014/main" id="{07ED6696-BA32-42E0-9EC3-F4826C1F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0" name="AutoShape 257">
                <a:extLst>
                  <a:ext uri="{FF2B5EF4-FFF2-40B4-BE49-F238E27FC236}">
                    <a16:creationId xmlns:a16="http://schemas.microsoft.com/office/drawing/2014/main" id="{30B7C8CB-D27D-443C-BF11-9D00C4C7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65" name="Rectangle 258">
              <a:extLst>
                <a:ext uri="{FF2B5EF4-FFF2-40B4-BE49-F238E27FC236}">
                  <a16:creationId xmlns:a16="http://schemas.microsoft.com/office/drawing/2014/main" id="{1CA7D4C4-B987-4038-BE5F-E853AD9F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6" name="Group 259">
              <a:extLst>
                <a:ext uri="{FF2B5EF4-FFF2-40B4-BE49-F238E27FC236}">
                  <a16:creationId xmlns:a16="http://schemas.microsoft.com/office/drawing/2014/main" id="{4B6C68C3-3F77-4AF9-BA69-DDE7D0FDC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7" name="AutoShape 260">
                <a:extLst>
                  <a:ext uri="{FF2B5EF4-FFF2-40B4-BE49-F238E27FC236}">
                    <a16:creationId xmlns:a16="http://schemas.microsoft.com/office/drawing/2014/main" id="{9BDDB96D-1010-471A-BA5E-730A5A271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8" name="AutoShape 261">
                <a:extLst>
                  <a:ext uri="{FF2B5EF4-FFF2-40B4-BE49-F238E27FC236}">
                    <a16:creationId xmlns:a16="http://schemas.microsoft.com/office/drawing/2014/main" id="{59791DEC-95E1-4B83-B3FD-BBFD0C0C6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67" name="Rectangle 262">
              <a:extLst>
                <a:ext uri="{FF2B5EF4-FFF2-40B4-BE49-F238E27FC236}">
                  <a16:creationId xmlns:a16="http://schemas.microsoft.com/office/drawing/2014/main" id="{07417149-339E-494B-A3C1-DBD6F326A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8" name="Rectangle 263">
              <a:extLst>
                <a:ext uri="{FF2B5EF4-FFF2-40B4-BE49-F238E27FC236}">
                  <a16:creationId xmlns:a16="http://schemas.microsoft.com/office/drawing/2014/main" id="{7D7F9C90-C01E-4528-B9CD-5050D570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9" name="Group 264">
              <a:extLst>
                <a:ext uri="{FF2B5EF4-FFF2-40B4-BE49-F238E27FC236}">
                  <a16:creationId xmlns:a16="http://schemas.microsoft.com/office/drawing/2014/main" id="{EF8DA9A5-DDEE-422D-B66E-07A2E1EEA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5" name="AutoShape 265">
                <a:extLst>
                  <a:ext uri="{FF2B5EF4-FFF2-40B4-BE49-F238E27FC236}">
                    <a16:creationId xmlns:a16="http://schemas.microsoft.com/office/drawing/2014/main" id="{128C4890-71D5-43C8-8CF2-F7D717AE5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6" name="AutoShape 266">
                <a:extLst>
                  <a:ext uri="{FF2B5EF4-FFF2-40B4-BE49-F238E27FC236}">
                    <a16:creationId xmlns:a16="http://schemas.microsoft.com/office/drawing/2014/main" id="{EED4F471-EF7A-4271-BE4E-F5A1B8F48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70" name="Freeform 267">
              <a:extLst>
                <a:ext uri="{FF2B5EF4-FFF2-40B4-BE49-F238E27FC236}">
                  <a16:creationId xmlns:a16="http://schemas.microsoft.com/office/drawing/2014/main" id="{08FC57E7-4AEE-43A7-A005-D014090EE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" name="Group 268">
              <a:extLst>
                <a:ext uri="{FF2B5EF4-FFF2-40B4-BE49-F238E27FC236}">
                  <a16:creationId xmlns:a16="http://schemas.microsoft.com/office/drawing/2014/main" id="{8FE9E716-F1CF-4720-B877-AD289F928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3" name="AutoShape 269">
                <a:extLst>
                  <a:ext uri="{FF2B5EF4-FFF2-40B4-BE49-F238E27FC236}">
                    <a16:creationId xmlns:a16="http://schemas.microsoft.com/office/drawing/2014/main" id="{359B49E5-DA42-4F30-BDA5-6ED464DA3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4" name="AutoShape 270">
                <a:extLst>
                  <a:ext uri="{FF2B5EF4-FFF2-40B4-BE49-F238E27FC236}">
                    <a16:creationId xmlns:a16="http://schemas.microsoft.com/office/drawing/2014/main" id="{94DC407C-A7B2-4591-9683-AEA4B3D57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72" name="Rectangle 271">
              <a:extLst>
                <a:ext uri="{FF2B5EF4-FFF2-40B4-BE49-F238E27FC236}">
                  <a16:creationId xmlns:a16="http://schemas.microsoft.com/office/drawing/2014/main" id="{249544AE-2A8B-493B-A3D5-E8E2AEE5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3" name="Freeform 272">
              <a:extLst>
                <a:ext uri="{FF2B5EF4-FFF2-40B4-BE49-F238E27FC236}">
                  <a16:creationId xmlns:a16="http://schemas.microsoft.com/office/drawing/2014/main" id="{01001B56-2174-4F0E-8DD7-1F7577FE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73">
              <a:extLst>
                <a:ext uri="{FF2B5EF4-FFF2-40B4-BE49-F238E27FC236}">
                  <a16:creationId xmlns:a16="http://schemas.microsoft.com/office/drawing/2014/main" id="{93388B6F-FAA3-42EC-88FE-782A1ACA0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274">
              <a:extLst>
                <a:ext uri="{FF2B5EF4-FFF2-40B4-BE49-F238E27FC236}">
                  <a16:creationId xmlns:a16="http://schemas.microsoft.com/office/drawing/2014/main" id="{0A511213-5F4E-4375-983F-C71117A04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" name="Freeform 275">
              <a:extLst>
                <a:ext uri="{FF2B5EF4-FFF2-40B4-BE49-F238E27FC236}">
                  <a16:creationId xmlns:a16="http://schemas.microsoft.com/office/drawing/2014/main" id="{9F8023FB-4A26-44BC-BCA6-8A560A07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AutoShape 276">
              <a:extLst>
                <a:ext uri="{FF2B5EF4-FFF2-40B4-BE49-F238E27FC236}">
                  <a16:creationId xmlns:a16="http://schemas.microsoft.com/office/drawing/2014/main" id="{03DD12CF-6486-47F1-847F-9B42D7F9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8" name="AutoShape 277">
              <a:extLst>
                <a:ext uri="{FF2B5EF4-FFF2-40B4-BE49-F238E27FC236}">
                  <a16:creationId xmlns:a16="http://schemas.microsoft.com/office/drawing/2014/main" id="{239BE4D7-A95F-4803-8B78-E1580DD0B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9" name="Oval 278">
              <a:extLst>
                <a:ext uri="{FF2B5EF4-FFF2-40B4-BE49-F238E27FC236}">
                  <a16:creationId xmlns:a16="http://schemas.microsoft.com/office/drawing/2014/main" id="{F05AFD05-D2AC-4476-8D0C-258ECD7A1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" name="Oval 279">
              <a:extLst>
                <a:ext uri="{FF2B5EF4-FFF2-40B4-BE49-F238E27FC236}">
                  <a16:creationId xmlns:a16="http://schemas.microsoft.com/office/drawing/2014/main" id="{785DBE41-2941-4C1C-AE70-E7EFA268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1" name="Oval 280">
              <a:extLst>
                <a:ext uri="{FF2B5EF4-FFF2-40B4-BE49-F238E27FC236}">
                  <a16:creationId xmlns:a16="http://schemas.microsoft.com/office/drawing/2014/main" id="{3BACE4CC-4219-42B3-9DBE-2723A5814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" name="Rectangle 281">
              <a:extLst>
                <a:ext uri="{FF2B5EF4-FFF2-40B4-BE49-F238E27FC236}">
                  <a16:creationId xmlns:a16="http://schemas.microsoft.com/office/drawing/2014/main" id="{EBBD3441-7874-4C3E-81F4-ADC0D57E1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91" name="Footer Placeholder 3">
            <a:extLst>
              <a:ext uri="{FF2B5EF4-FFF2-40B4-BE49-F238E27FC236}">
                <a16:creationId xmlns:a16="http://schemas.microsoft.com/office/drawing/2014/main" id="{3688FD6C-D857-4BE3-8BA6-B3DF2D1E66E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62186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grpSp>
        <p:nvGrpSpPr>
          <p:cNvPr id="192" name="Group 542">
            <a:extLst>
              <a:ext uri="{FF2B5EF4-FFF2-40B4-BE49-F238E27FC236}">
                <a16:creationId xmlns:a16="http://schemas.microsoft.com/office/drawing/2014/main" id="{7D42EEA2-AB90-470A-AB5F-A975F3CC0585}"/>
              </a:ext>
            </a:extLst>
          </p:cNvPr>
          <p:cNvGrpSpPr>
            <a:grpSpLocks/>
          </p:cNvGrpSpPr>
          <p:nvPr/>
        </p:nvGrpSpPr>
        <p:grpSpPr bwMode="auto">
          <a:xfrm>
            <a:off x="7750551" y="1924052"/>
            <a:ext cx="1227137" cy="1069975"/>
            <a:chOff x="-44" y="1473"/>
            <a:chExt cx="981" cy="1105"/>
          </a:xfrm>
        </p:grpSpPr>
        <p:pic>
          <p:nvPicPr>
            <p:cNvPr id="193" name="Picture 529" descr="desktop_computer_stylized_medium">
              <a:extLst>
                <a:ext uri="{FF2B5EF4-FFF2-40B4-BE49-F238E27FC236}">
                  <a16:creationId xmlns:a16="http://schemas.microsoft.com/office/drawing/2014/main" id="{5BEC245E-9882-42E1-ADC2-9970461AE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" name="Freeform 530">
              <a:extLst>
                <a:ext uri="{FF2B5EF4-FFF2-40B4-BE49-F238E27FC236}">
                  <a16:creationId xmlns:a16="http://schemas.microsoft.com/office/drawing/2014/main" id="{AA10E501-CE95-42AE-9F64-353656FDB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video:</a:t>
            </a:r>
            <a:r>
              <a:rPr lang="el-GR" sz="2800"/>
              <a:t> προκλήσεις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8913" y="1450975"/>
            <a:ext cx="8702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>
                <a:solidFill>
                  <a:srgbClr val="CB2727"/>
                </a:solidFill>
                <a:latin typeface="Gill Sans Nova" panose="020B0602020104020203" pitchFamily="34" charset="0"/>
              </a:rPr>
              <a:t>O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περιορισμός της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συνεχούς αναπαραγωγής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μόλις ξεκινήσει η αναπαραγωγή από τον πελάτη, πρέπει να ταιριάζει με τον αρχικό συγχρονισμό</a:t>
            </a:r>
          </a:p>
          <a:p>
            <a:pPr marL="715963" lvl="1" indent="-258763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sz="2000">
                <a:latin typeface="Gill Sans Nova" panose="020B0602020104020203" pitchFamily="34" charset="0"/>
              </a:rPr>
              <a:t> … αλλά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οι καθυστερήσεις στο δίκτυο ποικίλλουν </a:t>
            </a:r>
            <a:r>
              <a:rPr lang="el-GR" sz="2000">
                <a:latin typeface="Gill Sans Nova" panose="020B0602020104020203" pitchFamily="34" charset="0"/>
              </a:rPr>
              <a:t>(</a:t>
            </a:r>
            <a:r>
              <a:rPr lang="en-US" sz="2000">
                <a:latin typeface="Gill Sans Nova" panose="020B0602020104020203" pitchFamily="34" charset="0"/>
              </a:rPr>
              <a:t>jitter)</a:t>
            </a:r>
            <a:r>
              <a:rPr lang="el-GR" sz="2000">
                <a:latin typeface="Gill Sans Nova" panose="020B0602020104020203" pitchFamily="34" charset="0"/>
              </a:rPr>
              <a:t>, οπότε θα χρειαστεί </a:t>
            </a:r>
            <a:r>
              <a:rPr lang="el-GR" sz="2000" b="1" err="1">
                <a:latin typeface="Gill Sans Nova" panose="020B0602020104020203" pitchFamily="34" charset="0"/>
              </a:rPr>
              <a:t>ενταμιευτής</a:t>
            </a:r>
            <a:r>
              <a:rPr lang="en-US" sz="2000" b="1">
                <a:latin typeface="Gill Sans Nova" panose="020B0602020104020203" pitchFamily="34" charset="0"/>
              </a:rPr>
              <a:t> (buffer)</a:t>
            </a:r>
            <a:r>
              <a:rPr lang="el-GR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στην πλευρά του πελάτη</a:t>
            </a:r>
            <a:r>
              <a:rPr lang="el-GR" sz="2000">
                <a:latin typeface="Gill Sans Nova" panose="020B0602020104020203" pitchFamily="34" charset="0"/>
              </a:rPr>
              <a:t> για να ταιριάξει τις απαιτήσεις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   </a:t>
            </a:r>
            <a:r>
              <a:rPr lang="el-GR" sz="2000">
                <a:latin typeface="Gill Sans Nova" panose="020B0602020104020203" pitchFamily="34" charset="0"/>
              </a:rPr>
              <a:t>άλλες προκλήσεις: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αλληλεπίδραση πελάτη</a:t>
            </a:r>
            <a:r>
              <a:rPr lang="el-GR" sz="2000">
                <a:latin typeface="Gill Sans Nova" panose="020B0602020104020203" pitchFamily="34" charset="0"/>
              </a:rPr>
              <a:t>: </a:t>
            </a:r>
            <a:r>
              <a:rPr lang="en-US" sz="2000">
                <a:latin typeface="Gill Sans Nova" panose="020B0602020104020203" pitchFamily="34" charset="0"/>
              </a:rPr>
              <a:t>pause, fast-forward, rewind, </a:t>
            </a:r>
            <a:r>
              <a:rPr lang="el-GR" sz="2000">
                <a:latin typeface="Gill Sans Nova" panose="020B0602020104020203" pitchFamily="34" charset="0"/>
              </a:rPr>
              <a:t>εναλλαγή μεταξύ θέσεων στο 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πακέτα </a:t>
            </a:r>
            <a:r>
              <a:rPr lang="en-US" sz="2000">
                <a:latin typeface="Gill Sans Nova" panose="020B0602020104020203" pitchFamily="34" charset="0"/>
              </a:rPr>
              <a:t>video </a:t>
            </a:r>
            <a:r>
              <a:rPr lang="el-GR" sz="2000">
                <a:latin typeface="Gill Sans Nova" panose="020B0602020104020203" pitchFamily="34" charset="0"/>
              </a:rPr>
              <a:t>μπορεί να χαθούν, αναμεταδοθούν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22A10-A898-4045-80BA-E92113A4774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906298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749510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724157" y="1622235"/>
            <a:ext cx="2383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μετάδοση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rate video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2236498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3054061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771735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660235"/>
            <a:ext cx="4329113" cy="3111500"/>
            <a:chOff x="1572" y="784"/>
            <a:chExt cx="2727" cy="1960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642" y="1724"/>
              <a:ext cx="853" cy="58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μεταβλητή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καθυστέρηση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δικτύου</a:t>
              </a: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3882" y="784"/>
              <a:ext cx="4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>
                  <a:latin typeface="Gill Sans Nova" panose="020B0602020104020203" pitchFamily="34" charset="0"/>
                </a:rPr>
                <a:t>λήψη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</a:t>
            </a:r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469946"/>
            <a:ext cx="7772400" cy="984829"/>
          </a:xfrm>
        </p:spPr>
        <p:txBody>
          <a:bodyPr/>
          <a:lstStyle/>
          <a:p>
            <a:r>
              <a:rPr lang="el-GR" sz="2000"/>
              <a:t>Μεταβλητή καθυστέρηση</a:t>
            </a:r>
            <a:endParaRPr lang="en-US" sz="2000"/>
          </a:p>
        </p:txBody>
      </p:sp>
      <p:grpSp>
        <p:nvGrpSpPr>
          <p:cNvPr id="144" name="Group 60">
            <a:extLst>
              <a:ext uri="{FF2B5EF4-FFF2-40B4-BE49-F238E27FC236}">
                <a16:creationId xmlns:a16="http://schemas.microsoft.com/office/drawing/2014/main" id="{D078C4D8-23A5-4EBE-8C3F-38AE80A6BEF5}"/>
              </a:ext>
            </a:extLst>
          </p:cNvPr>
          <p:cNvGrpSpPr>
            <a:grpSpLocks/>
          </p:cNvGrpSpPr>
          <p:nvPr/>
        </p:nvGrpSpPr>
        <p:grpSpPr bwMode="auto">
          <a:xfrm>
            <a:off x="3075217" y="2247175"/>
            <a:ext cx="2552700" cy="2525712"/>
            <a:chOff x="648" y="1147"/>
            <a:chExt cx="1608" cy="1591"/>
          </a:xfrm>
        </p:grpSpPr>
        <p:grpSp>
          <p:nvGrpSpPr>
            <p:cNvPr id="145" name="Group 61">
              <a:extLst>
                <a:ext uri="{FF2B5EF4-FFF2-40B4-BE49-F238E27FC236}">
                  <a16:creationId xmlns:a16="http://schemas.microsoft.com/office/drawing/2014/main" id="{B7400FDC-DFC5-4E23-8E67-74AC3A3F9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915AA9F5-27C2-4117-AD4A-4B033256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72" name="Group 63">
                  <a:extLst>
                    <a:ext uri="{FF2B5EF4-FFF2-40B4-BE49-F238E27FC236}">
                      <a16:creationId xmlns:a16="http://schemas.microsoft.com/office/drawing/2014/main" id="{E8D51A17-DAE3-4B34-947A-72A4D1E788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80" name="Group 64">
                    <a:extLst>
                      <a:ext uri="{FF2B5EF4-FFF2-40B4-BE49-F238E27FC236}">
                        <a16:creationId xmlns:a16="http://schemas.microsoft.com/office/drawing/2014/main" id="{991705E5-BD23-4C61-8A94-DD83C2851E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84" name="Line 65">
                      <a:extLst>
                        <a:ext uri="{FF2B5EF4-FFF2-40B4-BE49-F238E27FC236}">
                          <a16:creationId xmlns:a16="http://schemas.microsoft.com/office/drawing/2014/main" id="{0117DC09-05F4-47A0-94C6-00B54936F4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85" name="Line 66">
                      <a:extLst>
                        <a:ext uri="{FF2B5EF4-FFF2-40B4-BE49-F238E27FC236}">
                          <a16:creationId xmlns:a16="http://schemas.microsoft.com/office/drawing/2014/main" id="{227A6ABE-1AE8-43CB-AA8C-D355C652CD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81" name="Group 67">
                    <a:extLst>
                      <a:ext uri="{FF2B5EF4-FFF2-40B4-BE49-F238E27FC236}">
                        <a16:creationId xmlns:a16="http://schemas.microsoft.com/office/drawing/2014/main" id="{6A1C434D-17BA-4D50-A8AF-BBD99679E9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82" name="Line 68">
                      <a:extLst>
                        <a:ext uri="{FF2B5EF4-FFF2-40B4-BE49-F238E27FC236}">
                          <a16:creationId xmlns:a16="http://schemas.microsoft.com/office/drawing/2014/main" id="{A635EB86-BAE8-4D60-ACEF-FB8A7C653C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83" name="Line 69">
                      <a:extLst>
                        <a:ext uri="{FF2B5EF4-FFF2-40B4-BE49-F238E27FC236}">
                          <a16:creationId xmlns:a16="http://schemas.microsoft.com/office/drawing/2014/main" id="{0F04C39B-BF09-460A-BE32-7CB41056E9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3" name="Group 70">
                  <a:extLst>
                    <a:ext uri="{FF2B5EF4-FFF2-40B4-BE49-F238E27FC236}">
                      <a16:creationId xmlns:a16="http://schemas.microsoft.com/office/drawing/2014/main" id="{CF63B179-DE8D-43DE-9330-072A0C41B6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74" name="Group 71">
                    <a:extLst>
                      <a:ext uri="{FF2B5EF4-FFF2-40B4-BE49-F238E27FC236}">
                        <a16:creationId xmlns:a16="http://schemas.microsoft.com/office/drawing/2014/main" id="{AB150F65-64EF-43BF-AD34-EFAED2CC21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78" name="Line 72">
                      <a:extLst>
                        <a:ext uri="{FF2B5EF4-FFF2-40B4-BE49-F238E27FC236}">
                          <a16:creationId xmlns:a16="http://schemas.microsoft.com/office/drawing/2014/main" id="{5401FAA3-8B2F-4D03-9EF9-CA83D70860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79" name="Line 73">
                      <a:extLst>
                        <a:ext uri="{FF2B5EF4-FFF2-40B4-BE49-F238E27FC236}">
                          <a16:creationId xmlns:a16="http://schemas.microsoft.com/office/drawing/2014/main" id="{FD653CDC-980A-4739-B2AB-E8362813ED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75" name="Group 74">
                    <a:extLst>
                      <a:ext uri="{FF2B5EF4-FFF2-40B4-BE49-F238E27FC236}">
                        <a16:creationId xmlns:a16="http://schemas.microsoft.com/office/drawing/2014/main" id="{F9C0CED3-C7B0-43B9-8E41-2E296E9574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76" name="Line 75">
                      <a:extLst>
                        <a:ext uri="{FF2B5EF4-FFF2-40B4-BE49-F238E27FC236}">
                          <a16:creationId xmlns:a16="http://schemas.microsoft.com/office/drawing/2014/main" id="{5CD756C8-2D69-4D4F-A84F-8EE31340C2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77" name="Line 76">
                      <a:extLst>
                        <a:ext uri="{FF2B5EF4-FFF2-40B4-BE49-F238E27FC236}">
                          <a16:creationId xmlns:a16="http://schemas.microsoft.com/office/drawing/2014/main" id="{39C83294-6F19-417B-AB4C-BA9C5CDB0E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62" name="Group 77">
                <a:extLst>
                  <a:ext uri="{FF2B5EF4-FFF2-40B4-BE49-F238E27FC236}">
                    <a16:creationId xmlns:a16="http://schemas.microsoft.com/office/drawing/2014/main" id="{7095FCFD-6E8B-4F74-AC09-7BB5203BB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66" name="Group 78">
                  <a:extLst>
                    <a:ext uri="{FF2B5EF4-FFF2-40B4-BE49-F238E27FC236}">
                      <a16:creationId xmlns:a16="http://schemas.microsoft.com/office/drawing/2014/main" id="{B2AA60F3-585D-4AF0-8EFF-39D356703C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70" name="Line 79">
                    <a:extLst>
                      <a:ext uri="{FF2B5EF4-FFF2-40B4-BE49-F238E27FC236}">
                        <a16:creationId xmlns:a16="http://schemas.microsoft.com/office/drawing/2014/main" id="{0C99DC3E-54AB-4B54-A97F-E0DB297DDB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71" name="Line 80">
                    <a:extLst>
                      <a:ext uri="{FF2B5EF4-FFF2-40B4-BE49-F238E27FC236}">
                        <a16:creationId xmlns:a16="http://schemas.microsoft.com/office/drawing/2014/main" id="{C1A6B687-A378-497A-A3EA-482258C55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67" name="Group 81">
                  <a:extLst>
                    <a:ext uri="{FF2B5EF4-FFF2-40B4-BE49-F238E27FC236}">
                      <a16:creationId xmlns:a16="http://schemas.microsoft.com/office/drawing/2014/main" id="{A38D6824-FA24-4FF7-AE5D-3926B25DD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68" name="Line 82">
                    <a:extLst>
                      <a:ext uri="{FF2B5EF4-FFF2-40B4-BE49-F238E27FC236}">
                        <a16:creationId xmlns:a16="http://schemas.microsoft.com/office/drawing/2014/main" id="{CBF13D3E-2E35-4D74-87D3-5BA6C115FF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69" name="Line 83">
                    <a:extLst>
                      <a:ext uri="{FF2B5EF4-FFF2-40B4-BE49-F238E27FC236}">
                        <a16:creationId xmlns:a16="http://schemas.microsoft.com/office/drawing/2014/main" id="{ADC75E3A-5148-437E-9B28-94EAF21759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63" name="Group 84">
                <a:extLst>
                  <a:ext uri="{FF2B5EF4-FFF2-40B4-BE49-F238E27FC236}">
                    <a16:creationId xmlns:a16="http://schemas.microsoft.com/office/drawing/2014/main" id="{C8FCFCFD-DAAE-4AEB-A8EA-035B3BC7D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64" name="Line 85">
                  <a:extLst>
                    <a:ext uri="{FF2B5EF4-FFF2-40B4-BE49-F238E27FC236}">
                      <a16:creationId xmlns:a16="http://schemas.microsoft.com/office/drawing/2014/main" id="{DF87464B-DEBC-4EFF-9F7A-1AD7640B3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165" name="Line 86">
                  <a:extLst>
                    <a:ext uri="{FF2B5EF4-FFF2-40B4-BE49-F238E27FC236}">
                      <a16:creationId xmlns:a16="http://schemas.microsoft.com/office/drawing/2014/main" id="{587C427D-6F69-44F0-B698-55368C941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146" name="Group 87">
              <a:extLst>
                <a:ext uri="{FF2B5EF4-FFF2-40B4-BE49-F238E27FC236}">
                  <a16:creationId xmlns:a16="http://schemas.microsoft.com/office/drawing/2014/main" id="{82E1FAE8-8C81-4DC5-B4A0-CF5EFB8D3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47" name="Group 88">
                <a:extLst>
                  <a:ext uri="{FF2B5EF4-FFF2-40B4-BE49-F238E27FC236}">
                    <a16:creationId xmlns:a16="http://schemas.microsoft.com/office/drawing/2014/main" id="{298C8778-D948-4A32-AC19-8BF18F03F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55" name="Group 89">
                  <a:extLst>
                    <a:ext uri="{FF2B5EF4-FFF2-40B4-BE49-F238E27FC236}">
                      <a16:creationId xmlns:a16="http://schemas.microsoft.com/office/drawing/2014/main" id="{68177789-E061-40DB-8EAF-E082917DB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59" name="Line 90">
                    <a:extLst>
                      <a:ext uri="{FF2B5EF4-FFF2-40B4-BE49-F238E27FC236}">
                        <a16:creationId xmlns:a16="http://schemas.microsoft.com/office/drawing/2014/main" id="{27F3CFFE-EF03-4796-A5FB-F13F66EDAE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60" name="Line 91">
                    <a:extLst>
                      <a:ext uri="{FF2B5EF4-FFF2-40B4-BE49-F238E27FC236}">
                        <a16:creationId xmlns:a16="http://schemas.microsoft.com/office/drawing/2014/main" id="{4FF69556-0270-41D6-8F17-B5A1F48117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56" name="Group 92">
                  <a:extLst>
                    <a:ext uri="{FF2B5EF4-FFF2-40B4-BE49-F238E27FC236}">
                      <a16:creationId xmlns:a16="http://schemas.microsoft.com/office/drawing/2014/main" id="{C9653F2E-FE12-49BE-8763-3253C6C12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57" name="Line 93">
                    <a:extLst>
                      <a:ext uri="{FF2B5EF4-FFF2-40B4-BE49-F238E27FC236}">
                        <a16:creationId xmlns:a16="http://schemas.microsoft.com/office/drawing/2014/main" id="{038C8A74-14F1-4E91-932A-56331B01F3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8" name="Line 94">
                    <a:extLst>
                      <a:ext uri="{FF2B5EF4-FFF2-40B4-BE49-F238E27FC236}">
                        <a16:creationId xmlns:a16="http://schemas.microsoft.com/office/drawing/2014/main" id="{7CEDD73D-78C2-497D-AC11-D0F642C7E2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48" name="Group 95">
                <a:extLst>
                  <a:ext uri="{FF2B5EF4-FFF2-40B4-BE49-F238E27FC236}">
                    <a16:creationId xmlns:a16="http://schemas.microsoft.com/office/drawing/2014/main" id="{26716192-616E-4742-880E-D9848C122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49" name="Group 96">
                  <a:extLst>
                    <a:ext uri="{FF2B5EF4-FFF2-40B4-BE49-F238E27FC236}">
                      <a16:creationId xmlns:a16="http://schemas.microsoft.com/office/drawing/2014/main" id="{8374E1D5-6A78-43A6-AFB1-16D562886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53" name="Line 97">
                    <a:extLst>
                      <a:ext uri="{FF2B5EF4-FFF2-40B4-BE49-F238E27FC236}">
                        <a16:creationId xmlns:a16="http://schemas.microsoft.com/office/drawing/2014/main" id="{3F09E380-5C83-4BC9-87AF-20A5A3630D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4" name="Line 98">
                    <a:extLst>
                      <a:ext uri="{FF2B5EF4-FFF2-40B4-BE49-F238E27FC236}">
                        <a16:creationId xmlns:a16="http://schemas.microsoft.com/office/drawing/2014/main" id="{E62E5580-EC5A-4F48-9F76-38F9DC47D3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50" name="Group 99">
                  <a:extLst>
                    <a:ext uri="{FF2B5EF4-FFF2-40B4-BE49-F238E27FC236}">
                      <a16:creationId xmlns:a16="http://schemas.microsoft.com/office/drawing/2014/main" id="{91378066-2CAD-4A65-807B-65DB2928C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51" name="Line 100">
                    <a:extLst>
                      <a:ext uri="{FF2B5EF4-FFF2-40B4-BE49-F238E27FC236}">
                        <a16:creationId xmlns:a16="http://schemas.microsoft.com/office/drawing/2014/main" id="{DD698924-17C4-4B35-9C4A-AD8E5814B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2" name="Line 101">
                    <a:extLst>
                      <a:ext uri="{FF2B5EF4-FFF2-40B4-BE49-F238E27FC236}">
                        <a16:creationId xmlns:a16="http://schemas.microsoft.com/office/drawing/2014/main" id="{F09770A6-2B13-4BD3-BD0E-D70E4AEB3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2B497539-C229-437C-8E72-1AA6092FFD67}"/>
              </a:ext>
            </a:extLst>
          </p:cNvPr>
          <p:cNvCxnSpPr/>
          <p:nvPr/>
        </p:nvCxnSpPr>
        <p:spPr bwMode="auto">
          <a:xfrm flipH="1">
            <a:off x="3717849" y="4428836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0" name="Ευθύγραμμο βέλος σύνδεσης 189">
            <a:extLst>
              <a:ext uri="{FF2B5EF4-FFF2-40B4-BE49-F238E27FC236}">
                <a16:creationId xmlns:a16="http://schemas.microsoft.com/office/drawing/2014/main" id="{50238E80-91C7-4404-8FAA-EAFC4AFD5B84}"/>
              </a:ext>
            </a:extLst>
          </p:cNvPr>
          <p:cNvCxnSpPr/>
          <p:nvPr/>
        </p:nvCxnSpPr>
        <p:spPr bwMode="auto">
          <a:xfrm flipH="1">
            <a:off x="6075210" y="2579398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1" name="Ευθύγραμμο βέλος σύνδεσης 190">
            <a:extLst>
              <a:ext uri="{FF2B5EF4-FFF2-40B4-BE49-F238E27FC236}">
                <a16:creationId xmlns:a16="http://schemas.microsoft.com/office/drawing/2014/main" id="{F7BA617E-D809-486A-8E1D-D66C78BEB47E}"/>
              </a:ext>
            </a:extLst>
          </p:cNvPr>
          <p:cNvCxnSpPr/>
          <p:nvPr/>
        </p:nvCxnSpPr>
        <p:spPr bwMode="auto">
          <a:xfrm flipH="1">
            <a:off x="4447897" y="3543937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Ευθύγραμμο βέλος σύνδεσης 191">
            <a:extLst>
              <a:ext uri="{FF2B5EF4-FFF2-40B4-BE49-F238E27FC236}">
                <a16:creationId xmlns:a16="http://schemas.microsoft.com/office/drawing/2014/main" id="{4B1ABA84-09CB-4C08-9734-86EB6F3F67B7}"/>
              </a:ext>
            </a:extLst>
          </p:cNvPr>
          <p:cNvCxnSpPr/>
          <p:nvPr/>
        </p:nvCxnSpPr>
        <p:spPr bwMode="auto">
          <a:xfrm flipH="1">
            <a:off x="4956716" y="3278457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4" name="Ευθύγραμμο βέλος σύνδεσης 193">
            <a:extLst>
              <a:ext uri="{FF2B5EF4-FFF2-40B4-BE49-F238E27FC236}">
                <a16:creationId xmlns:a16="http://schemas.microsoft.com/office/drawing/2014/main" id="{916F1CF6-41B2-4C91-85A7-6A81005DFE14}"/>
              </a:ext>
            </a:extLst>
          </p:cNvPr>
          <p:cNvCxnSpPr/>
          <p:nvPr/>
        </p:nvCxnSpPr>
        <p:spPr bwMode="auto">
          <a:xfrm flipH="1">
            <a:off x="3828772" y="4217846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Footer Placeholder 3">
            <a:extLst>
              <a:ext uri="{FF2B5EF4-FFF2-40B4-BE49-F238E27FC236}">
                <a16:creationId xmlns:a16="http://schemas.microsoft.com/office/drawing/2014/main" id="{4F1CC30E-5A28-4605-9B43-69F8033E5F7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Text Box 197">
            <a:extLst>
              <a:ext uri="{FF2B5EF4-FFF2-40B4-BE49-F238E27FC236}">
                <a16:creationId xmlns:a16="http://schemas.microsoft.com/office/drawing/2014/main" id="{F934D73A-CD12-492D-99D3-4862EA35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941" y="1247549"/>
            <a:ext cx="1669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αναμενόμενος </a:t>
            </a:r>
          </a:p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χρόνος </a:t>
            </a:r>
          </a:p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αναπαραγωγής</a:t>
            </a:r>
            <a:endParaRPr lang="en-US">
              <a:solidFill>
                <a:srgbClr val="00B05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E732-2271-4AF7-9A04-9F402253966D}"/>
              </a:ext>
            </a:extLst>
          </p:cNvPr>
          <p:cNvSpPr txBox="1"/>
          <p:nvPr/>
        </p:nvSpPr>
        <p:spPr>
          <a:xfrm>
            <a:off x="1045915" y="511318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endParaRPr lang="el-GR" baseline="-25000">
              <a:latin typeface="+mj-lt"/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E77D687-B109-4B72-AB47-5C5A8A53323B}"/>
              </a:ext>
            </a:extLst>
          </p:cNvPr>
          <p:cNvCxnSpPr>
            <a:cxnSpLocks/>
            <a:stCxn id="22670" idx="1"/>
            <a:endCxn id="4" idx="0"/>
          </p:cNvCxnSpPr>
          <p:nvPr/>
        </p:nvCxnSpPr>
        <p:spPr bwMode="auto">
          <a:xfrm flipH="1">
            <a:off x="1219200" y="4762210"/>
            <a:ext cx="1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Ευθεία γραμμή σύνδεσης 185">
            <a:extLst>
              <a:ext uri="{FF2B5EF4-FFF2-40B4-BE49-F238E27FC236}">
                <a16:creationId xmlns:a16="http://schemas.microsoft.com/office/drawing/2014/main" id="{7B156FFD-1188-4D44-BE9E-75C9AE426028}"/>
              </a:ext>
            </a:extLst>
          </p:cNvPr>
          <p:cNvCxnSpPr>
            <a:cxnSpLocks/>
            <a:stCxn id="22671" idx="0"/>
          </p:cNvCxnSpPr>
          <p:nvPr/>
        </p:nvCxnSpPr>
        <p:spPr bwMode="auto">
          <a:xfrm flipH="1">
            <a:off x="1435346" y="4533610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Ευθεία γραμμή σύνδεσης 186">
            <a:extLst>
              <a:ext uri="{FF2B5EF4-FFF2-40B4-BE49-F238E27FC236}">
                <a16:creationId xmlns:a16="http://schemas.microsoft.com/office/drawing/2014/main" id="{6281C8C6-82B9-46D9-8101-B7FA50F2ABB0}"/>
              </a:ext>
            </a:extLst>
          </p:cNvPr>
          <p:cNvCxnSpPr>
            <a:cxnSpLocks/>
            <a:stCxn id="22669" idx="0"/>
          </p:cNvCxnSpPr>
          <p:nvPr/>
        </p:nvCxnSpPr>
        <p:spPr bwMode="auto">
          <a:xfrm>
            <a:off x="1681163" y="4305010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78ED90-63B7-404B-80B4-5A9A560F6A22}"/>
              </a:ext>
            </a:extLst>
          </p:cNvPr>
          <p:cNvSpPr txBox="1"/>
          <p:nvPr/>
        </p:nvSpPr>
        <p:spPr>
          <a:xfrm>
            <a:off x="1251263" y="505408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F8C24-5CDA-4339-B7BE-304DBF727678}"/>
              </a:ext>
            </a:extLst>
          </p:cNvPr>
          <p:cNvSpPr txBox="1"/>
          <p:nvPr/>
        </p:nvSpPr>
        <p:spPr>
          <a:xfrm>
            <a:off x="1704975" y="481959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</p:spTree>
    <p:extLst>
      <p:ext uri="{BB962C8B-B14F-4D97-AF65-F5344CB8AC3E}">
        <p14:creationId xmlns:p14="http://schemas.microsoft.com/office/powerpoint/2010/main" val="43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2065693" y="1203544"/>
            <a:ext cx="19015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μετάδοση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rate video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244600"/>
            <a:ext cx="3713163" cy="3111500"/>
            <a:chOff x="1572" y="784"/>
            <a:chExt cx="2339" cy="1960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642" y="1724"/>
              <a:ext cx="853" cy="58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μεταβλητή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καθυστέρηση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δικτύου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3171" y="784"/>
              <a:ext cx="7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>
                  <a:latin typeface="Gill Sans Nova" panose="020B0602020104020203" pitchFamily="34" charset="0"/>
                </a:rPr>
                <a:t>λήψη από </a:t>
              </a:r>
            </a:p>
            <a:p>
              <a:pPr algn="r"/>
              <a:r>
                <a:rPr lang="el-GR">
                  <a:latin typeface="Gill Sans Nova" panose="020B0602020104020203" pitchFamily="34" charset="0"/>
                </a:rPr>
                <a:t>τον </a:t>
              </a:r>
              <a:r>
                <a:rPr lang="en-US">
                  <a:latin typeface="Gill Sans Nova" panose="020B0602020104020203" pitchFamily="34" charset="0"/>
                </a:rPr>
                <a:t>player</a:t>
              </a:r>
            </a:p>
          </p:txBody>
        </p:sp>
      </p:grpSp>
      <p:grpSp>
        <p:nvGrpSpPr>
          <p:cNvPr id="22641" name="Group 203"/>
          <p:cNvGrpSpPr>
            <a:grpSpLocks/>
          </p:cNvGrpSpPr>
          <p:nvPr/>
        </p:nvGrpSpPr>
        <p:grpSpPr bwMode="auto">
          <a:xfrm>
            <a:off x="2911479" y="1806575"/>
            <a:ext cx="5994406" cy="3251200"/>
            <a:chOff x="1834" y="1138"/>
            <a:chExt cx="3776" cy="2048"/>
          </a:xfrm>
        </p:grpSpPr>
        <p:grpSp>
          <p:nvGrpSpPr>
            <p:cNvPr id="22545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22550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2566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577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8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9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90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86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7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8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57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79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80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1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2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567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71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5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76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72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7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68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569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570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51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2552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60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65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6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63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53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54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5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55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6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57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546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82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      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rate </a:t>
              </a:r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αναπαραγωγή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video</a:t>
              </a:r>
            </a:p>
            <a:p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στο πελάτη</a:t>
              </a:r>
              <a:endParaRPr lang="en-US">
                <a:solidFill>
                  <a:schemeClr val="accent2"/>
                </a:solidFill>
                <a:latin typeface="Gill Sans Nova" panose="020B0602020104020203" pitchFamily="34" charset="0"/>
              </a:endParaRPr>
            </a:p>
          </p:txBody>
        </p:sp>
        <p:grpSp>
          <p:nvGrpSpPr>
            <p:cNvPr id="22547" name="Group 202"/>
            <p:cNvGrpSpPr>
              <a:grpSpLocks/>
            </p:cNvGrpSpPr>
            <p:nvPr/>
          </p:nvGrpSpPr>
          <p:grpSpPr bwMode="auto">
            <a:xfrm>
              <a:off x="1834" y="2721"/>
              <a:ext cx="1059" cy="465"/>
              <a:chOff x="1834" y="2721"/>
              <a:chExt cx="1059" cy="465"/>
            </a:xfrm>
          </p:grpSpPr>
          <p:sp>
            <p:nvSpPr>
              <p:cNvPr id="22548" name="Text Box 144"/>
              <p:cNvSpPr txBox="1">
                <a:spLocks noChangeArrowheads="1"/>
              </p:cNvSpPr>
              <p:nvPr/>
            </p:nvSpPr>
            <p:spPr bwMode="auto">
              <a:xfrm>
                <a:off x="1834" y="2721"/>
                <a:ext cx="1059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Καθυστέρηση αναπαραγωγής πελάτη</a:t>
                </a:r>
                <a:endParaRPr lang="en-US" sz="1400">
                  <a:latin typeface="Gill Sans Nova" panose="020B0602020104020203" pitchFamily="34" charset="0"/>
                </a:endParaRPr>
              </a:p>
            </p:txBody>
          </p:sp>
          <p:sp>
            <p:nvSpPr>
              <p:cNvPr id="22549" name="Line 200"/>
              <p:cNvSpPr>
                <a:spLocks noChangeShapeType="1"/>
              </p:cNvSpPr>
              <p:nvPr/>
            </p:nvSpPr>
            <p:spPr bwMode="auto">
              <a:xfrm flipV="1">
                <a:off x="1962" y="2903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>
                  <a:latin typeface="Gill Sans Nova" panose="020B0602020104020203" pitchFamily="34" charset="0"/>
                </a:endParaRPr>
              </a:p>
            </p:txBody>
          </p:sp>
        </p:grpSp>
      </p:grpSp>
      <p:grpSp>
        <p:nvGrpSpPr>
          <p:cNvPr id="224463" name="Group 206"/>
          <p:cNvGrpSpPr>
            <a:grpSpLocks/>
          </p:cNvGrpSpPr>
          <p:nvPr/>
        </p:nvGrpSpPr>
        <p:grpSpPr bwMode="auto">
          <a:xfrm>
            <a:off x="4457700" y="2971798"/>
            <a:ext cx="523875" cy="895350"/>
            <a:chOff x="2808" y="1872"/>
            <a:chExt cx="330" cy="564"/>
          </a:xfrm>
        </p:grpSpPr>
        <p:sp>
          <p:nvSpPr>
            <p:cNvPr id="22543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44" name="Text Box 205"/>
            <p:cNvSpPr txBox="1">
              <a:spLocks noChangeArrowheads="1"/>
            </p:cNvSpPr>
            <p:nvPr/>
          </p:nvSpPr>
          <p:spPr bwMode="auto">
            <a:xfrm rot="16200000">
              <a:off x="2725" y="2012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video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</a:t>
            </a:r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8172452" cy="1356101"/>
          </a:xfrm>
        </p:spPr>
        <p:txBody>
          <a:bodyPr/>
          <a:lstStyle/>
          <a:p>
            <a:r>
              <a:rPr lang="el-GR" sz="2000" err="1">
                <a:solidFill>
                  <a:srgbClr val="FF0000"/>
                </a:solidFill>
              </a:rPr>
              <a:t>ενταμίευση</a:t>
            </a:r>
            <a:r>
              <a:rPr lang="el-GR" sz="2000">
                <a:solidFill>
                  <a:srgbClr val="FF0000"/>
                </a:solidFill>
              </a:rPr>
              <a:t> στον πελάτη και καθυστέρηση αναπαραγωγής:</a:t>
            </a:r>
            <a:r>
              <a:rPr lang="el-GR" sz="2000"/>
              <a:t> καθυστερεί λίγο ώστε να</a:t>
            </a:r>
            <a:endParaRPr lang="en-US" sz="2000"/>
          </a:p>
          <a:p>
            <a:pPr lvl="1"/>
            <a:r>
              <a:rPr lang="el-GR" sz="1600"/>
              <a:t>εξαλείψει την οφειλόμενη στο δίκτυο διακύμανση της καθυστέρησης </a:t>
            </a:r>
            <a:endParaRPr lang="en-US" sz="1600"/>
          </a:p>
          <a:p>
            <a:pPr lvl="1"/>
            <a:r>
              <a:rPr lang="el-GR" sz="1600"/>
              <a:t>ανταποκριθεί σε στιγμιαία μείωση του διαθέσιμου εύρους ζώνης</a:t>
            </a:r>
            <a:endParaRPr lang="en-US" sz="1600"/>
          </a:p>
          <a:p>
            <a:pPr marL="457200" lvl="1" indent="0">
              <a:buNone/>
            </a:pPr>
            <a:endParaRPr lang="en-US" sz="1600"/>
          </a:p>
        </p:txBody>
      </p:sp>
      <p:sp>
        <p:nvSpPr>
          <p:cNvPr id="142" name="Footer Placeholder 3">
            <a:extLst>
              <a:ext uri="{FF2B5EF4-FFF2-40B4-BE49-F238E27FC236}">
                <a16:creationId xmlns:a16="http://schemas.microsoft.com/office/drawing/2014/main" id="{A9AAF67C-40C3-4B05-B87A-5334C3536B4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Line 153">
            <a:extLst>
              <a:ext uri="{FF2B5EF4-FFF2-40B4-BE49-F238E27FC236}">
                <a16:creationId xmlns:a16="http://schemas.microsoft.com/office/drawing/2014/main" id="{78D5504E-AAF6-46F6-91EF-3263483FA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390" y="2778898"/>
            <a:ext cx="220561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EAAE761-7281-4133-9939-2671149E377A}"/>
              </a:ext>
            </a:extLst>
          </p:cNvPr>
          <p:cNvSpPr txBox="1"/>
          <p:nvPr/>
        </p:nvSpPr>
        <p:spPr>
          <a:xfrm>
            <a:off x="1053866" y="469971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endParaRPr lang="el-GR" baseline="-25000">
              <a:latin typeface="+mj-lt"/>
            </a:endParaRPr>
          </a:p>
        </p:txBody>
      </p:sp>
      <p:cxnSp>
        <p:nvCxnSpPr>
          <p:cNvPr id="147" name="Ευθεία γραμμή σύνδεσης 146">
            <a:extLst>
              <a:ext uri="{FF2B5EF4-FFF2-40B4-BE49-F238E27FC236}">
                <a16:creationId xmlns:a16="http://schemas.microsoft.com/office/drawing/2014/main" id="{1EBE3C4E-710B-4D1B-A23D-F49DC9D95DDC}"/>
              </a:ext>
            </a:extLst>
          </p:cNvPr>
          <p:cNvCxnSpPr>
            <a:cxnSpLocks/>
            <a:endCxn id="146" idx="0"/>
          </p:cNvCxnSpPr>
          <p:nvPr/>
        </p:nvCxnSpPr>
        <p:spPr bwMode="auto">
          <a:xfrm flipH="1">
            <a:off x="1227151" y="4348741"/>
            <a:ext cx="1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Ευθεία γραμμή σύνδεσης 147">
            <a:extLst>
              <a:ext uri="{FF2B5EF4-FFF2-40B4-BE49-F238E27FC236}">
                <a16:creationId xmlns:a16="http://schemas.microsoft.com/office/drawing/2014/main" id="{D7D7A0F8-E703-4BCB-9BF4-6B8BD7ABC5DC}"/>
              </a:ext>
            </a:extLst>
          </p:cNvPr>
          <p:cNvCxnSpPr>
            <a:cxnSpLocks/>
          </p:cNvCxnSpPr>
          <p:nvPr/>
        </p:nvCxnSpPr>
        <p:spPr bwMode="auto">
          <a:xfrm flipH="1">
            <a:off x="1443297" y="4120141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Ευθεία γραμμή σύνδεσης 148">
            <a:extLst>
              <a:ext uri="{FF2B5EF4-FFF2-40B4-BE49-F238E27FC236}">
                <a16:creationId xmlns:a16="http://schemas.microsoft.com/office/drawing/2014/main" id="{71C04D4D-8D34-4CC2-9C00-856EC754D314}"/>
              </a:ext>
            </a:extLst>
          </p:cNvPr>
          <p:cNvCxnSpPr>
            <a:cxnSpLocks/>
          </p:cNvCxnSpPr>
          <p:nvPr/>
        </p:nvCxnSpPr>
        <p:spPr bwMode="auto">
          <a:xfrm>
            <a:off x="1689114" y="3891541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74A13B0-3517-4ADA-BA3E-3405F4351F3D}"/>
              </a:ext>
            </a:extLst>
          </p:cNvPr>
          <p:cNvSpPr txBox="1"/>
          <p:nvPr/>
        </p:nvSpPr>
        <p:spPr>
          <a:xfrm>
            <a:off x="1259214" y="464061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214302-2AA9-4508-A776-FCB5D1AD1758}"/>
              </a:ext>
            </a:extLst>
          </p:cNvPr>
          <p:cNvSpPr txBox="1"/>
          <p:nvPr/>
        </p:nvSpPr>
        <p:spPr>
          <a:xfrm>
            <a:off x="1712926" y="440612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FE005-ECC6-4ECA-A5AA-CD7BF06629A1}"/>
              </a:ext>
            </a:extLst>
          </p:cNvPr>
          <p:cNvSpPr txBox="1"/>
          <p:nvPr/>
        </p:nvSpPr>
        <p:spPr>
          <a:xfrm>
            <a:off x="4250291" y="4675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endParaRPr lang="el-GR" baseline="-25000">
              <a:latin typeface="+mj-lt"/>
            </a:endParaRPr>
          </a:p>
        </p:txBody>
      </p:sp>
      <p:cxnSp>
        <p:nvCxnSpPr>
          <p:cNvPr id="153" name="Ευθεία γραμμή σύνδεσης 152">
            <a:extLst>
              <a:ext uri="{FF2B5EF4-FFF2-40B4-BE49-F238E27FC236}">
                <a16:creationId xmlns:a16="http://schemas.microsoft.com/office/drawing/2014/main" id="{F2B1FD5D-BB49-4856-B6D6-EDCA6E754FC4}"/>
              </a:ext>
            </a:extLst>
          </p:cNvPr>
          <p:cNvCxnSpPr>
            <a:cxnSpLocks/>
            <a:endCxn id="152" idx="0"/>
          </p:cNvCxnSpPr>
          <p:nvPr/>
        </p:nvCxnSpPr>
        <p:spPr bwMode="auto">
          <a:xfrm flipH="1">
            <a:off x="4419568" y="4324887"/>
            <a:ext cx="4010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Ευθεία γραμμή σύνδεσης 153">
            <a:extLst>
              <a:ext uri="{FF2B5EF4-FFF2-40B4-BE49-F238E27FC236}">
                <a16:creationId xmlns:a16="http://schemas.microsoft.com/office/drawing/2014/main" id="{30760912-5C20-4023-A783-820AF189188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9722" y="4096287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Ευθεία γραμμή σύνδεσης 154">
            <a:extLst>
              <a:ext uri="{FF2B5EF4-FFF2-40B4-BE49-F238E27FC236}">
                <a16:creationId xmlns:a16="http://schemas.microsoft.com/office/drawing/2014/main" id="{3F06AB6C-DBA1-4CC5-96F7-591E4328C06B}"/>
              </a:ext>
            </a:extLst>
          </p:cNvPr>
          <p:cNvCxnSpPr>
            <a:cxnSpLocks/>
          </p:cNvCxnSpPr>
          <p:nvPr/>
        </p:nvCxnSpPr>
        <p:spPr bwMode="auto">
          <a:xfrm>
            <a:off x="4885539" y="3867687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C90BD5EF-AD6A-4FE7-88C0-1F4FE2F66383}"/>
              </a:ext>
            </a:extLst>
          </p:cNvPr>
          <p:cNvSpPr txBox="1"/>
          <p:nvPr/>
        </p:nvSpPr>
        <p:spPr>
          <a:xfrm>
            <a:off x="4455639" y="461675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F56A312-8F62-4B4B-BAE6-640C5D11296A}"/>
              </a:ext>
            </a:extLst>
          </p:cNvPr>
          <p:cNvSpPr txBox="1"/>
          <p:nvPr/>
        </p:nvSpPr>
        <p:spPr>
          <a:xfrm>
            <a:off x="4909351" y="438227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D3A801F-068D-4745-8493-71AC560F70E3}"/>
              </a:ext>
            </a:extLst>
          </p:cNvPr>
          <p:cNvSpPr txBox="1"/>
          <p:nvPr/>
        </p:nvSpPr>
        <p:spPr>
          <a:xfrm>
            <a:off x="2915792" y="4740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1</a:t>
            </a:r>
            <a:endParaRPr lang="el-GR" baseline="-25000">
              <a:latin typeface="+mj-lt"/>
            </a:endParaRPr>
          </a:p>
        </p:txBody>
      </p:sp>
      <p:cxnSp>
        <p:nvCxnSpPr>
          <p:cNvPr id="159" name="Ευθεία γραμμή σύνδεσης 158">
            <a:extLst>
              <a:ext uri="{FF2B5EF4-FFF2-40B4-BE49-F238E27FC236}">
                <a16:creationId xmlns:a16="http://schemas.microsoft.com/office/drawing/2014/main" id="{6BAE822A-EB9D-410B-BD36-3D3F441FDA9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9167" y="4397777"/>
            <a:ext cx="4010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Ευθεία γραμμή σύνδεσης 159">
            <a:extLst>
              <a:ext uri="{FF2B5EF4-FFF2-40B4-BE49-F238E27FC236}">
                <a16:creationId xmlns:a16="http://schemas.microsoft.com/office/drawing/2014/main" id="{44C479BA-4F96-4D2B-A6E9-63B87E7F6898}"/>
              </a:ext>
            </a:extLst>
          </p:cNvPr>
          <p:cNvCxnSpPr>
            <a:cxnSpLocks/>
          </p:cNvCxnSpPr>
          <p:nvPr/>
        </p:nvCxnSpPr>
        <p:spPr bwMode="auto">
          <a:xfrm flipH="1">
            <a:off x="3283744" y="4161227"/>
            <a:ext cx="11670" cy="93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36AA659-9CC7-498B-ADE9-DF8A27E481F2}"/>
              </a:ext>
            </a:extLst>
          </p:cNvPr>
          <p:cNvSpPr txBox="1"/>
          <p:nvPr/>
        </p:nvSpPr>
        <p:spPr>
          <a:xfrm>
            <a:off x="3110181" y="499127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1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3555" name="Group 249"/>
          <p:cNvGrpSpPr>
            <a:grpSpLocks/>
          </p:cNvGrpSpPr>
          <p:nvPr/>
        </p:nvGrpSpPr>
        <p:grpSpPr bwMode="auto">
          <a:xfrm>
            <a:off x="855663" y="2886219"/>
            <a:ext cx="561975" cy="1038225"/>
            <a:chOff x="4140" y="429"/>
            <a:chExt cx="1425" cy="2396"/>
          </a:xfrm>
        </p:grpSpPr>
        <p:sp>
          <p:nvSpPr>
            <p:cNvPr id="2357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7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7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60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60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8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60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8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60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9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60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3556" name="Freeform 1287"/>
          <p:cNvSpPr>
            <a:spLocks/>
          </p:cNvSpPr>
          <p:nvPr/>
        </p:nvSpPr>
        <p:spPr bwMode="auto">
          <a:xfrm>
            <a:off x="1836738" y="281795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3557" name="Group 542"/>
          <p:cNvGrpSpPr>
            <a:grpSpLocks/>
          </p:cNvGrpSpPr>
          <p:nvPr/>
        </p:nvGrpSpPr>
        <p:grpSpPr bwMode="auto">
          <a:xfrm>
            <a:off x="7830081" y="3122756"/>
            <a:ext cx="1227137" cy="1069975"/>
            <a:chOff x="-44" y="1473"/>
            <a:chExt cx="981" cy="1105"/>
          </a:xfrm>
        </p:grpSpPr>
        <p:pic>
          <p:nvPicPr>
            <p:cNvPr id="2357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3558" name="Rectangle 43"/>
          <p:cNvSpPr>
            <a:spLocks noChangeArrowheads="1"/>
          </p:cNvSpPr>
          <p:nvPr/>
        </p:nvSpPr>
        <p:spPr bwMode="auto">
          <a:xfrm>
            <a:off x="5314950" y="2941781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3559" name="Straight Connector 45"/>
          <p:cNvCxnSpPr>
            <a:cxnSpLocks noChangeShapeType="1"/>
          </p:cNvCxnSpPr>
          <p:nvPr/>
        </p:nvCxnSpPr>
        <p:spPr bwMode="auto">
          <a:xfrm>
            <a:off x="1477963" y="3383106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3560" name="Straight Connector 46"/>
          <p:cNvCxnSpPr>
            <a:cxnSpLocks noChangeShapeType="1"/>
          </p:cNvCxnSpPr>
          <p:nvPr/>
        </p:nvCxnSpPr>
        <p:spPr bwMode="auto">
          <a:xfrm>
            <a:off x="4032250" y="3397394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1" name="TextBox 47"/>
          <p:cNvSpPr txBox="1">
            <a:spLocks noChangeArrowheads="1"/>
          </p:cNvSpPr>
          <p:nvPr/>
        </p:nvSpPr>
        <p:spPr bwMode="auto">
          <a:xfrm>
            <a:off x="4114800" y="2748106"/>
            <a:ext cx="132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3562" name="TextBox 49"/>
          <p:cNvSpPr txBox="1">
            <a:spLocks noChangeArrowheads="1"/>
          </p:cNvSpPr>
          <p:nvPr/>
        </p:nvSpPr>
        <p:spPr bwMode="auto">
          <a:xfrm>
            <a:off x="5300663" y="3826019"/>
            <a:ext cx="1657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</a:t>
            </a:r>
            <a:r>
              <a:rPr lang="en-US" sz="1400" b="1">
                <a:latin typeface="Arial" charset="0"/>
                <a:ea typeface="MS PGothic" pitchFamily="34" charset="-128"/>
                <a:cs typeface="Arial" charset="0"/>
              </a:rPr>
              <a:t>B</a:t>
            </a:r>
          </a:p>
        </p:txBody>
      </p:sp>
      <p:cxnSp>
        <p:nvCxnSpPr>
          <p:cNvPr id="23563" name="Straight Arrow Connector 51"/>
          <p:cNvCxnSpPr>
            <a:cxnSpLocks noChangeShapeType="1"/>
          </p:cNvCxnSpPr>
          <p:nvPr/>
        </p:nvCxnSpPr>
        <p:spPr bwMode="auto">
          <a:xfrm>
            <a:off x="6675438" y="4200669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4" name="Straight Arrow Connector 54"/>
          <p:cNvCxnSpPr>
            <a:cxnSpLocks noChangeShapeType="1"/>
          </p:cNvCxnSpPr>
          <p:nvPr/>
        </p:nvCxnSpPr>
        <p:spPr bwMode="auto">
          <a:xfrm flipH="1">
            <a:off x="5311775" y="4192731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5" name="Straight Connector 55"/>
          <p:cNvCxnSpPr>
            <a:cxnSpLocks noChangeShapeType="1"/>
          </p:cNvCxnSpPr>
          <p:nvPr/>
        </p:nvCxnSpPr>
        <p:spPr bwMode="auto">
          <a:xfrm>
            <a:off x="6826250" y="3400569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6" name="TextBox 57"/>
          <p:cNvSpPr txBox="1">
            <a:spLocks noChangeArrowheads="1"/>
          </p:cNvSpPr>
          <p:nvPr/>
        </p:nvSpPr>
        <p:spPr bwMode="auto">
          <a:xfrm>
            <a:off x="6985000" y="2741756"/>
            <a:ext cx="145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3567" name="Rectangle 58"/>
          <p:cNvSpPr>
            <a:spLocks noChangeArrowheads="1"/>
          </p:cNvSpPr>
          <p:nvPr/>
        </p:nvSpPr>
        <p:spPr bwMode="auto">
          <a:xfrm>
            <a:off x="6096000" y="2954481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568" name="TextBox 59"/>
          <p:cNvSpPr txBox="1">
            <a:spLocks noChangeArrowheads="1"/>
          </p:cNvSpPr>
          <p:nvPr/>
        </p:nvSpPr>
        <p:spPr bwMode="auto">
          <a:xfrm>
            <a:off x="5816600" y="2268681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3569" name="Straight Arrow Connector 60"/>
          <p:cNvCxnSpPr>
            <a:cxnSpLocks noChangeShapeType="1"/>
          </p:cNvCxnSpPr>
          <p:nvPr/>
        </p:nvCxnSpPr>
        <p:spPr bwMode="auto">
          <a:xfrm flipH="1" flipV="1">
            <a:off x="5936227" y="2633806"/>
            <a:ext cx="278835" cy="4741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0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42113" y="2633806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71" name="TextBox 65"/>
          <p:cNvSpPr txBox="1">
            <a:spLocks noChangeArrowheads="1"/>
          </p:cNvSpPr>
          <p:nvPr/>
        </p:nvSpPr>
        <p:spPr bwMode="auto">
          <a:xfrm>
            <a:off x="8182877" y="4247268"/>
            <a:ext cx="766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72" name="TextBox 64"/>
          <p:cNvSpPr txBox="1">
            <a:spLocks noChangeArrowheads="1"/>
          </p:cNvSpPr>
          <p:nvPr/>
        </p:nvSpPr>
        <p:spPr bwMode="auto">
          <a:xfrm>
            <a:off x="331788" y="4041919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CEC0504-4D1A-448F-B7B6-ED6A1C87CD13}"/>
              </a:ext>
            </a:extLst>
          </p:cNvPr>
          <p:cNvSpPr/>
          <p:nvPr/>
        </p:nvSpPr>
        <p:spPr>
          <a:xfrm>
            <a:off x="6215062" y="2638547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3B78FE61-DC28-4F9E-A212-012A0F88827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Αρχικό γέμισμα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μέχρι να ξεκινήσει η αναπαραγωγή στο </a:t>
            </a:r>
            <a:r>
              <a:rPr lang="en-US" err="1">
                <a:latin typeface="Gill Sans Nova" panose="020B0602020104020203" pitchFamily="34" charset="0"/>
              </a:rPr>
              <a:t>t</a:t>
            </a:r>
            <a:r>
              <a:rPr lang="en-US" sz="1200" err="1">
                <a:latin typeface="Gill Sans Nova" panose="020B0602020104020203" pitchFamily="34" charset="0"/>
              </a:rPr>
              <a:t>p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err="1">
                <a:latin typeface="Gill Sans Nova" panose="020B0602020104020203" pitchFamily="34" charset="0"/>
              </a:rPr>
              <a:t>t</a:t>
            </a:r>
            <a:r>
              <a:rPr lang="en-US" sz="1200" err="1">
                <a:latin typeface="Gill Sans Nova" panose="020B0602020104020203" pitchFamily="34" charset="0"/>
              </a:rPr>
              <a:t>p</a:t>
            </a:r>
            <a:r>
              <a:rPr lang="en-US" sz="1200">
                <a:latin typeface="Gill Sans Nova" panose="020B0602020104020203" pitchFamily="34" charset="0"/>
              </a:rPr>
              <a:t> </a:t>
            </a:r>
            <a:endParaRPr lang="el-GR" sz="120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ποικίλλει, ενώ ο ρυθμός αναπαραγωγής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είναι σταθερός</a:t>
            </a: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5603" name="Group 249"/>
          <p:cNvGrpSpPr>
            <a:grpSpLocks/>
          </p:cNvGrpSpPr>
          <p:nvPr/>
        </p:nvGrpSpPr>
        <p:grpSpPr bwMode="auto">
          <a:xfrm>
            <a:off x="903288" y="1900237"/>
            <a:ext cx="561975" cy="1038225"/>
            <a:chOff x="4140" y="429"/>
            <a:chExt cx="1425" cy="2396"/>
          </a:xfrm>
        </p:grpSpPr>
        <p:sp>
          <p:nvSpPr>
            <p:cNvPr id="256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3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6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52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3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28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50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1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0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1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48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9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46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7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5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8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40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04" name="Freeform 1287"/>
          <p:cNvSpPr>
            <a:spLocks/>
          </p:cNvSpPr>
          <p:nvPr/>
        </p:nvSpPr>
        <p:spPr bwMode="auto">
          <a:xfrm>
            <a:off x="1884363" y="1831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05" name="Rectangle 43"/>
          <p:cNvSpPr>
            <a:spLocks noChangeArrowheads="1"/>
          </p:cNvSpPr>
          <p:nvPr/>
        </p:nvSpPr>
        <p:spPr bwMode="auto">
          <a:xfrm>
            <a:off x="5362575" y="1955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5606" name="Straight Connector 45"/>
          <p:cNvCxnSpPr>
            <a:cxnSpLocks noChangeShapeType="1"/>
          </p:cNvCxnSpPr>
          <p:nvPr/>
        </p:nvCxnSpPr>
        <p:spPr bwMode="auto">
          <a:xfrm>
            <a:off x="1525588" y="2397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5607" name="Straight Connector 46"/>
          <p:cNvCxnSpPr>
            <a:cxnSpLocks noChangeShapeType="1"/>
          </p:cNvCxnSpPr>
          <p:nvPr/>
        </p:nvCxnSpPr>
        <p:spPr bwMode="auto">
          <a:xfrm>
            <a:off x="4079875" y="2411412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08" name="TextBox 47"/>
          <p:cNvSpPr txBox="1">
            <a:spLocks noChangeArrowheads="1"/>
          </p:cNvSpPr>
          <p:nvPr/>
        </p:nvSpPr>
        <p:spPr bwMode="auto">
          <a:xfrm>
            <a:off x="4162425" y="17621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5609" name="TextBox 49"/>
          <p:cNvSpPr txBox="1">
            <a:spLocks noChangeArrowheads="1"/>
          </p:cNvSpPr>
          <p:nvPr/>
        </p:nvSpPr>
        <p:spPr bwMode="auto">
          <a:xfrm>
            <a:off x="5348288" y="2840037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5610" name="Straight Arrow Connector 51"/>
          <p:cNvCxnSpPr>
            <a:cxnSpLocks noChangeShapeType="1"/>
          </p:cNvCxnSpPr>
          <p:nvPr/>
        </p:nvCxnSpPr>
        <p:spPr bwMode="auto">
          <a:xfrm>
            <a:off x="6723063" y="3214687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Straight Arrow Connector 54"/>
          <p:cNvCxnSpPr>
            <a:cxnSpLocks noChangeShapeType="1"/>
          </p:cNvCxnSpPr>
          <p:nvPr/>
        </p:nvCxnSpPr>
        <p:spPr bwMode="auto">
          <a:xfrm flipH="1">
            <a:off x="5359400" y="3206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Straight Connector 55"/>
          <p:cNvCxnSpPr>
            <a:cxnSpLocks noChangeShapeType="1"/>
          </p:cNvCxnSpPr>
          <p:nvPr/>
        </p:nvCxnSpPr>
        <p:spPr bwMode="auto">
          <a:xfrm>
            <a:off x="6873875" y="2414587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13" name="TextBox 57"/>
          <p:cNvSpPr txBox="1">
            <a:spLocks noChangeArrowheads="1"/>
          </p:cNvSpPr>
          <p:nvPr/>
        </p:nvSpPr>
        <p:spPr bwMode="auto">
          <a:xfrm>
            <a:off x="7032625" y="1755775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5614" name="Rectangle 58"/>
          <p:cNvSpPr>
            <a:spLocks noChangeArrowheads="1"/>
          </p:cNvSpPr>
          <p:nvPr/>
        </p:nvSpPr>
        <p:spPr bwMode="auto">
          <a:xfrm>
            <a:off x="6143625" y="1968500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5615" name="TextBox 59"/>
          <p:cNvSpPr txBox="1">
            <a:spLocks noChangeArrowheads="1"/>
          </p:cNvSpPr>
          <p:nvPr/>
        </p:nvSpPr>
        <p:spPr bwMode="auto">
          <a:xfrm>
            <a:off x="5864225" y="1282700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5616" name="Straight Arrow Connector 60"/>
          <p:cNvCxnSpPr>
            <a:cxnSpLocks noChangeShapeType="1"/>
          </p:cNvCxnSpPr>
          <p:nvPr/>
        </p:nvCxnSpPr>
        <p:spPr bwMode="auto">
          <a:xfrm flipH="1">
            <a:off x="6178550" y="1654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7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89738" y="1647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8" name="TextBox 64"/>
          <p:cNvSpPr txBox="1">
            <a:spLocks noChangeArrowheads="1"/>
          </p:cNvSpPr>
          <p:nvPr/>
        </p:nvSpPr>
        <p:spPr bwMode="auto">
          <a:xfrm>
            <a:off x="434975" y="2916237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244475" y="3675062"/>
            <a:ext cx="865505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err="1">
                <a:solidFill>
                  <a:srgbClr val="FF0000"/>
                </a:solidFill>
                <a:latin typeface="Gill Sans Nova" panose="020B0602020104020203" pitchFamily="34" charset="0"/>
              </a:rPr>
              <a:t>Ενταμίευση</a:t>
            </a:r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 αναπαραγωγής: </a:t>
            </a:r>
            <a:r>
              <a:rPr lang="el-GR" u="sng">
                <a:solidFill>
                  <a:srgbClr val="FF0000"/>
                </a:solidFill>
                <a:latin typeface="Gill Sans Nova" panose="020B0602020104020203" pitchFamily="34" charset="0"/>
              </a:rPr>
              <a:t>μέσος ρυθμός γεμίσματος </a:t>
            </a:r>
            <a:r>
              <a:rPr lang="en-US" u="sng">
                <a:solidFill>
                  <a:srgbClr val="FF0000"/>
                </a:solidFill>
                <a:latin typeface="Gill Sans Nova" panose="020B0602020104020203" pitchFamily="34" charset="0"/>
              </a:rPr>
              <a:t>(x)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, </a:t>
            </a:r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ρυθμός αναπαραγωγής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(r):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Gill Sans Nova" panose="020B0602020104020203" pitchFamily="34" charset="0"/>
              </a:rPr>
              <a:t>x&lt;r: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τελικά αδειάζει (προκαλώντας το πάγωμα της αναπαραγωγής του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μέχρι να ξαναγεμίσει)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Gill Sans Nova" panose="020B0602020104020203" pitchFamily="34" charset="0"/>
              </a:rPr>
              <a:t>x&gt;r: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δεν θα αδειάσει, αρκεί η αρχική καθυστέρηση </a:t>
            </a:r>
            <a:r>
              <a:rPr lang="en-US" b="1" err="1">
                <a:latin typeface="Gill Sans Nova" panose="020B0602020104020203" pitchFamily="34" charset="0"/>
              </a:rPr>
              <a:t>t</a:t>
            </a:r>
            <a:r>
              <a:rPr lang="en-US" sz="1800" b="1" baseline="-25000" err="1">
                <a:latin typeface="Gill Sans Nova" panose="020B0602020104020203" pitchFamily="34" charset="0"/>
              </a:rPr>
              <a:t>p</a:t>
            </a:r>
            <a:r>
              <a:rPr lang="en-US" sz="18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να είναι αρκετά μεγάλη ώστε να απορροφήσει τη μεταβλητότητα στο </a:t>
            </a:r>
            <a:r>
              <a:rPr lang="en-US">
                <a:latin typeface="Gill Sans Nova" panose="020B0602020104020203" pitchFamily="34" charset="0"/>
              </a:rPr>
              <a:t>x(t)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δίλημμα αρχικής καθυστέρησης αναπαραγωγής </a:t>
            </a:r>
            <a:r>
              <a:rPr lang="en-US" b="1" err="1">
                <a:latin typeface="Gill Sans Nova" panose="020B0602020104020203" pitchFamily="34" charset="0"/>
              </a:rPr>
              <a:t>t</a:t>
            </a:r>
            <a:r>
              <a:rPr lang="en-US" sz="1800" b="1" baseline="-25000" err="1">
                <a:latin typeface="Gill Sans Nova" panose="020B0602020104020203" pitchFamily="34" charset="0"/>
              </a:rPr>
              <a:t>p</a:t>
            </a:r>
            <a:r>
              <a:rPr lang="en-US" sz="1800" b="1" baseline="-25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: το άδειασμα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είναι λιγότερο πιθανό με μεγαλύτερες καθυστερήσεις, αλλά αργεί περισσότερο ο χρήστης να ξεκινήσει να βλέπει</a:t>
            </a:r>
          </a:p>
        </p:txBody>
      </p:sp>
      <p:cxnSp>
        <p:nvCxnSpPr>
          <p:cNvPr id="54" name="Straight Connector 68">
            <a:extLst>
              <a:ext uri="{FF2B5EF4-FFF2-40B4-BE49-F238E27FC236}">
                <a16:creationId xmlns:a16="http://schemas.microsoft.com/office/drawing/2014/main" id="{DC7BCB94-F1F4-4AAB-A25B-8E739E0EF4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9962" y="369803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2">
            <a:extLst>
              <a:ext uri="{FF2B5EF4-FFF2-40B4-BE49-F238E27FC236}">
                <a16:creationId xmlns:a16="http://schemas.microsoft.com/office/drawing/2014/main" id="{E44FE9ED-8879-4BE0-A189-0092C288E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399" y="4146295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2">
            <a:extLst>
              <a:ext uri="{FF2B5EF4-FFF2-40B4-BE49-F238E27FC236}">
                <a16:creationId xmlns:a16="http://schemas.microsoft.com/office/drawing/2014/main" id="{D0BC7225-E83B-4343-B3AF-21D996F5DF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399" y="4930470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47D8D122-DF40-448D-B1A3-324D9ED6105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K</a:t>
            </a:r>
            <a:r>
              <a:rPr lang="el-GR" err="1"/>
              <a:t>ατηγορίες</a:t>
            </a:r>
            <a:r>
              <a:rPr lang="el-GR"/>
              <a:t> ροές πολυμέσων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19992"/>
            <a:ext cx="8585200" cy="45776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A. UDP: RTSP/RTP/UDP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UDP </a:t>
            </a:r>
            <a:r>
              <a:rPr lang="el-GR"/>
              <a:t>συνεχούς ροής </a:t>
            </a:r>
            <a:r>
              <a:rPr lang="en-US"/>
              <a:t>(UDP Streaming)</a:t>
            </a:r>
            <a:endParaRPr lang="el-GR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B. HTTP/TCP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HTTP </a:t>
            </a:r>
            <a:r>
              <a:rPr lang="el-GR"/>
              <a:t>συνεχούς ροής </a:t>
            </a:r>
            <a:r>
              <a:rPr lang="en-US"/>
              <a:t>(HTTP streaming)</a:t>
            </a:r>
            <a:r>
              <a:rPr lang="el-GR"/>
              <a:t> / </a:t>
            </a:r>
            <a:r>
              <a:rPr lang="en-US"/>
              <a:t>TCP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HTTP </a:t>
            </a:r>
            <a:r>
              <a:rPr lang="el-GR"/>
              <a:t>προσαρμόσιμης συνεχούς ροής (</a:t>
            </a:r>
            <a:r>
              <a:rPr lang="en-US"/>
              <a:t>adaptive HTTP streaming) / 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B29E-1E74-46B9-98A5-223B0FD1DF2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6DF1D7C-683E-4806-984F-0AC528F6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3D48091-B705-4DC3-B0C1-2883D27E6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" y="1506391"/>
            <a:ext cx="4543143" cy="453696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5083F4-E0A6-4D00-8785-2E9DD692DF6D}"/>
              </a:ext>
            </a:extLst>
          </p:cNvPr>
          <p:cNvSpPr/>
          <p:nvPr/>
        </p:nvSpPr>
        <p:spPr bwMode="auto">
          <a:xfrm>
            <a:off x="6799811" y="1005840"/>
            <a:ext cx="1737360" cy="798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266" name="Picture 2" descr="Αποτέλεσμα εικόνας για this is what happens in an internet minute">
            <a:extLst>
              <a:ext uri="{FF2B5EF4-FFF2-40B4-BE49-F238E27FC236}">
                <a16:creationId xmlns:a16="http://schemas.microsoft.com/office/drawing/2014/main" id="{DF0699A6-E54F-43E0-9486-667C5D4B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0" y="1317568"/>
            <a:ext cx="41438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27B2D32-0618-4197-944B-5C6D4778C7C7}"/>
              </a:ext>
            </a:extLst>
          </p:cNvPr>
          <p:cNvCxnSpPr/>
          <p:nvPr/>
        </p:nvCxnSpPr>
        <p:spPr bwMode="auto">
          <a:xfrm>
            <a:off x="2576954" y="3067398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C7119C7-0078-452A-AB46-CC0E43C91E67}"/>
              </a:ext>
            </a:extLst>
          </p:cNvPr>
          <p:cNvCxnSpPr/>
          <p:nvPr/>
        </p:nvCxnSpPr>
        <p:spPr bwMode="auto">
          <a:xfrm>
            <a:off x="7184966" y="3020290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1EC2A4C-0ABC-434A-948B-3C3395778207}"/>
              </a:ext>
            </a:extLst>
          </p:cNvPr>
          <p:cNvCxnSpPr/>
          <p:nvPr/>
        </p:nvCxnSpPr>
        <p:spPr bwMode="auto">
          <a:xfrm>
            <a:off x="5450382" y="350520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582D29-B994-446A-A247-F560C188415B}"/>
              </a:ext>
            </a:extLst>
          </p:cNvPr>
          <p:cNvCxnSpPr/>
          <p:nvPr/>
        </p:nvCxnSpPr>
        <p:spPr bwMode="auto">
          <a:xfrm>
            <a:off x="939350" y="3557845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DFFD4A4-2FDF-401C-BC80-6A3A713879A5}"/>
              </a:ext>
            </a:extLst>
          </p:cNvPr>
          <p:cNvCxnSpPr/>
          <p:nvPr/>
        </p:nvCxnSpPr>
        <p:spPr bwMode="auto">
          <a:xfrm>
            <a:off x="2912234" y="5713609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D550CA3-FF62-46A0-9B41-241C7F5AA59D}"/>
              </a:ext>
            </a:extLst>
          </p:cNvPr>
          <p:cNvCxnSpPr/>
          <p:nvPr/>
        </p:nvCxnSpPr>
        <p:spPr bwMode="auto">
          <a:xfrm>
            <a:off x="7470371" y="560831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902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390765"/>
            <a:ext cx="8677564" cy="48898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Ο εξυπηρετητής</a:t>
            </a:r>
            <a:r>
              <a:rPr lang="en-US"/>
              <a:t> </a:t>
            </a:r>
            <a:r>
              <a:rPr lang="el-GR"/>
              <a:t>στέλνει στον κατάλληλο για τον πελάτη ρυθμό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συχνά, </a:t>
            </a:r>
            <a:r>
              <a:rPr lang="el-GR" b="1"/>
              <a:t>ρυθμός αποστολής</a:t>
            </a:r>
            <a:r>
              <a:rPr lang="en-US" b="1"/>
              <a:t> = </a:t>
            </a:r>
            <a:r>
              <a:rPr lang="el-GR" b="1"/>
              <a:t>ρυθμός κωδικοποίησης= σταθερός</a:t>
            </a:r>
            <a:endParaRPr lang="en-US" b="1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/>
              <a:t>2 Mbps, 8.000 bit/UDP </a:t>
            </a:r>
            <a:r>
              <a:rPr lang="el-GR"/>
              <a:t>πακέτο, 4</a:t>
            </a:r>
            <a:r>
              <a:rPr lang="en-US"/>
              <a:t>msec (8.000 bit / 2 Mbps)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ο</a:t>
            </a:r>
            <a:r>
              <a:rPr lang="en-US"/>
              <a:t> </a:t>
            </a:r>
            <a:r>
              <a:rPr lang="el-GR"/>
              <a:t>ρυθμός μετάδοσης μπορεί να </a:t>
            </a:r>
            <a:r>
              <a:rPr lang="el-GR" b="1"/>
              <a:t>αγνοεί τα επίπεδα συμφόρησης ή διάθεσης</a:t>
            </a:r>
            <a:r>
              <a:rPr lang="el-GR"/>
              <a:t> επιπλέον εύρους ζώνης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Μικρή καθυστέρηση αναπαραγωγής </a:t>
            </a:r>
            <a:r>
              <a:rPr lang="en-US"/>
              <a:t>(2-5 seconds) </a:t>
            </a:r>
            <a:r>
              <a:rPr lang="el-GR"/>
              <a:t>ώστε να εξαλείψει την οφειλόμενη στο δίκτυο διακύμανση της καθυστέρησης </a:t>
            </a:r>
            <a:endParaRPr lang="en-US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Δεν υπάρχει αναμετάδοση χαμένων πακέτων (</a:t>
            </a:r>
            <a:r>
              <a:rPr lang="en-US"/>
              <a:t>UDP </a:t>
            </a:r>
            <a:r>
              <a:rPr lang="el-GR"/>
              <a:t>όχι </a:t>
            </a:r>
            <a:r>
              <a:rPr lang="en-US"/>
              <a:t>TCP). </a:t>
            </a:r>
            <a:r>
              <a:rPr lang="el-GR" b="1"/>
              <a:t>Ανάκαμψη από σφάλματα</a:t>
            </a:r>
            <a:r>
              <a:rPr lang="en-US" b="1"/>
              <a:t>: </a:t>
            </a:r>
            <a:r>
              <a:rPr lang="el-GR" b="1"/>
              <a:t>επίπεδο εφαρμογής</a:t>
            </a:r>
            <a:endParaRPr lang="en-US" b="1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sz="1800"/>
              <a:t>αρκεί να επιτρέπεται από χρονικούς περιορισμούς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B9EBD-13A3-4B1A-AC05-FDF2E32EE1A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71B0A2-8E70-464A-9BC3-0E9819954F0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5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241849"/>
            <a:ext cx="8677564" cy="4870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Streaming Protocol </a:t>
            </a:r>
            <a:r>
              <a:rPr lang="el-GR" b="1" dirty="0"/>
              <a:t>(</a:t>
            </a:r>
            <a:r>
              <a:rPr lang="en-US" b="1" dirty="0"/>
              <a:t>RTSP)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Gill Sans Nova" panose="020B0602020104020203" pitchFamily="34" charset="0"/>
              </a:rPr>
              <a:t>Το αρχείο πολυμέσων ανακτάται μέσω </a:t>
            </a:r>
            <a:r>
              <a:rPr lang="en-US" dirty="0">
                <a:latin typeface="Gill Sans Nova" panose="020B0602020104020203" pitchFamily="34" charset="0"/>
              </a:rPr>
              <a:t>RTSP</a:t>
            </a:r>
            <a:endParaRPr 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Παράλληλη σύνδεση ελέγχου για αποστολή εντολών τύπου </a:t>
            </a:r>
            <a:r>
              <a:rPr lang="en-US" dirty="0"/>
              <a:t>pause, rewind, forward, </a:t>
            </a:r>
            <a:r>
              <a:rPr lang="el-GR" dirty="0"/>
              <a:t>αλλαγή θέσης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Απαιτεί </a:t>
            </a:r>
            <a:r>
              <a:rPr lang="en-US" dirty="0"/>
              <a:t>RTSP server </a:t>
            </a:r>
            <a:r>
              <a:rPr lang="el-GR" dirty="0"/>
              <a:t>στην πλευρά του εξυπηρετητή, αυξάνει την πολυπλοκότητα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Protocol (RTP) </a:t>
            </a:r>
            <a:r>
              <a:rPr lang="en-US" dirty="0"/>
              <a:t>[RFC 2326]: </a:t>
            </a:r>
            <a:r>
              <a:rPr lang="el-GR" dirty="0"/>
              <a:t>τύποι φορτίου πολυμέσων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RTP/UDP/IP + RTCP </a:t>
            </a:r>
            <a:r>
              <a:rPr lang="el-GR" sz="2400" dirty="0"/>
              <a:t>πακέτα ελέγχου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Το </a:t>
            </a:r>
            <a:r>
              <a:rPr lang="en-US" dirty="0"/>
              <a:t>UDP </a:t>
            </a:r>
            <a:r>
              <a:rPr lang="el-GR" u="sng" dirty="0"/>
              <a:t>μπορεί να μην περνά μέσα από </a:t>
            </a:r>
            <a:r>
              <a:rPr lang="en-US" u="sng" dirty="0"/>
              <a:t>firewalls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Απαγορεύουν την </a:t>
            </a:r>
            <a:r>
              <a:rPr lang="en-US" dirty="0"/>
              <a:t>UDP </a:t>
            </a:r>
            <a:r>
              <a:rPr lang="el-GR" dirty="0"/>
              <a:t>κίνηση, επιτρέπουν μόνο </a:t>
            </a:r>
            <a:r>
              <a:rPr lang="en-US" dirty="0"/>
              <a:t>TCP </a:t>
            </a:r>
            <a:r>
              <a:rPr lang="el-GR" dirty="0"/>
              <a:t>κίνηση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6A803B-F74B-44B2-A644-19369962AA8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231C51-1925-4A66-938C-39F19860F63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A1.1 – VoD: RTSP/RTP/UDP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</a:t>
            </a:r>
            <a:r>
              <a:rPr lang="el-GR" sz="1600" b="1"/>
              <a:t>στοίβα πρωτοκόλλων </a:t>
            </a:r>
            <a:r>
              <a:rPr lang="en-US" sz="1600" b="1"/>
              <a:t>RTSP</a:t>
            </a:r>
            <a:r>
              <a:rPr lang="el-GR" sz="1600" b="1"/>
              <a:t>/</a:t>
            </a:r>
            <a:r>
              <a:rPr lang="en-US" sz="1600" b="1"/>
              <a:t>RTP</a:t>
            </a:r>
            <a:r>
              <a:rPr lang="el-GR" sz="1600" b="1"/>
              <a:t>/</a:t>
            </a:r>
            <a:r>
              <a:rPr lang="en-US" sz="1600" b="1"/>
              <a:t>UDP</a:t>
            </a:r>
            <a:r>
              <a:rPr lang="el-GR" sz="1600" b="1"/>
              <a:t>. </a:t>
            </a:r>
            <a:endParaRPr lang="en-US" sz="1600" b="1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</a:t>
            </a:r>
            <a:r>
              <a:rPr lang="en-US" sz="1600"/>
              <a:t>RTSP</a:t>
            </a:r>
            <a:r>
              <a:rPr lang="el-GR" sz="1600"/>
              <a:t>/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UDP</a:t>
            </a:r>
            <a:r>
              <a:rPr lang="el-GR" sz="1600"/>
              <a:t> και τα εμπλεκόμενα πρωτόκολλα, </a:t>
            </a:r>
            <a:r>
              <a:rPr lang="en-US" sz="1600"/>
              <a:t>RTSP</a:t>
            </a:r>
            <a:r>
              <a:rPr lang="el-GR" sz="1600"/>
              <a:t>, </a:t>
            </a:r>
            <a:r>
              <a:rPr lang="en-US" sz="1600"/>
              <a:t>SDP</a:t>
            </a:r>
            <a:r>
              <a:rPr lang="el-GR" sz="1600"/>
              <a:t>, 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RTCP</a:t>
            </a:r>
            <a:r>
              <a:rPr lang="el-GR" sz="16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8271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Πρωτόκολλο πραγματικού χρόνου (</a:t>
            </a:r>
            <a:r>
              <a:rPr lang="en-US" sz="3600" u="sng"/>
              <a:t>R</a:t>
            </a:r>
            <a:r>
              <a:rPr lang="en-US" sz="3600"/>
              <a:t>eal-</a:t>
            </a:r>
            <a:r>
              <a:rPr lang="en-US" sz="3600" u="sng"/>
              <a:t>T</a:t>
            </a:r>
            <a:r>
              <a:rPr lang="en-US" sz="3600"/>
              <a:t>ime </a:t>
            </a:r>
            <a:r>
              <a:rPr lang="en-US" sz="3600" u="sng"/>
              <a:t>P</a:t>
            </a:r>
            <a:r>
              <a:rPr lang="en-US" sz="3600"/>
              <a:t>rotocol</a:t>
            </a:r>
            <a:r>
              <a:rPr lang="el-GR" sz="3600"/>
              <a:t>, </a:t>
            </a:r>
            <a:r>
              <a:rPr lang="en-US" sz="3600"/>
              <a:t>RTP</a:t>
            </a:r>
            <a:r>
              <a:rPr lang="el-GR" sz="3600"/>
              <a:t>)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3149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Το πρωτόκολλο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προσδιορίζει </a:t>
            </a:r>
            <a:r>
              <a:rPr lang="el-GR" sz="2400" b="1">
                <a:solidFill>
                  <a:srgbClr val="000099"/>
                </a:solidFill>
                <a:latin typeface="Gill Sans Nova" panose="020B0602020104020203" pitchFamily="34" charset="0"/>
              </a:rPr>
              <a:t>μια δομή για πακέτα που μεταφέρουν δεδομένα ήχου/βίντεο </a:t>
            </a:r>
            <a:r>
              <a:rPr lang="el-GR" sz="2000">
                <a:latin typeface="Gill Sans Nova" panose="020B0602020104020203" pitchFamily="34" charset="0"/>
              </a:rPr>
              <a:t>(</a:t>
            </a:r>
            <a:r>
              <a:rPr lang="en-US" sz="2000" b="1">
                <a:latin typeface="Gill Sans Nova" panose="020B0602020104020203" pitchFamily="34" charset="0"/>
              </a:rPr>
              <a:t>RFC 3550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Ένα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πακέτο παρέχει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Αναγνώριση του είδους του ωφέλιμου φορτίου (</a:t>
            </a:r>
            <a:r>
              <a:rPr lang="en-US" sz="2000">
                <a:latin typeface="Gill Sans Nova" panose="020B0602020104020203" pitchFamily="34" charset="0"/>
              </a:rPr>
              <a:t>payload type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Αρίθμηση ακολουθίας (σειράς των πακέτων)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err="1">
                <a:latin typeface="Gill Sans Nova" panose="020B0602020104020203" pitchFamily="34" charset="0"/>
              </a:rPr>
              <a:t>Χρονοσφραγίδες</a:t>
            </a:r>
            <a:r>
              <a:rPr lang="el-GR" sz="2000">
                <a:latin typeface="Gill Sans Nova" panose="020B0602020104020203" pitchFamily="34" charset="0"/>
              </a:rPr>
              <a:t> (</a:t>
            </a:r>
            <a:r>
              <a:rPr lang="en-US" sz="2000">
                <a:latin typeface="Gill Sans Nova" panose="020B0602020104020203" pitchFamily="34" charset="0"/>
              </a:rPr>
              <a:t>timestamping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1800">
              <a:latin typeface="Gill Sans Nova" panose="020B0602020104020203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085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Τα πακέτα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ενθυλακώνονται σε </a:t>
            </a:r>
            <a:r>
              <a:rPr lang="en-US" sz="2400">
                <a:latin typeface="Gill Sans Nova" panose="020B0602020104020203" pitchFamily="34" charset="0"/>
              </a:rPr>
              <a:t>UDP segments</a:t>
            </a:r>
            <a:r>
              <a:rPr lang="el-GR" sz="2400">
                <a:latin typeface="Gill Sans Nova" panose="020B0602020104020203" pitchFamily="34" charset="0"/>
              </a:rPr>
              <a:t> (</a:t>
            </a:r>
            <a:r>
              <a:rPr lang="en-US" sz="2400">
                <a:latin typeface="Gill Sans Nova" panose="020B0602020104020203" pitchFamily="34" charset="0"/>
              </a:rPr>
              <a:t>RTP/UDP/IP)</a:t>
            </a:r>
          </a:p>
          <a:p>
            <a:pPr>
              <a:spcBef>
                <a:spcPts val="1200"/>
              </a:spcBef>
            </a:pPr>
            <a:r>
              <a:rPr lang="el-GR" sz="2400" err="1">
                <a:latin typeface="Gill Sans Nova" panose="020B0602020104020203" pitchFamily="34" charset="0"/>
              </a:rPr>
              <a:t>Διαλειτουργικότητα</a:t>
            </a:r>
            <a:r>
              <a:rPr lang="el-GR" sz="2400">
                <a:latin typeface="Gill Sans Nova" panose="020B0602020104020203" pitchFamily="34" charset="0"/>
              </a:rPr>
              <a:t> (</a:t>
            </a:r>
            <a:r>
              <a:rPr lang="en-US" sz="2400">
                <a:latin typeface="Gill Sans Nova" panose="020B0602020104020203" pitchFamily="34" charset="0"/>
              </a:rPr>
              <a:t>Interoperability</a:t>
            </a:r>
            <a:r>
              <a:rPr lang="el-GR" sz="2400">
                <a:latin typeface="Gill Sans Nova" panose="020B0602020104020203" pitchFamily="34" charset="0"/>
              </a:rPr>
              <a:t>)</a:t>
            </a:r>
            <a:r>
              <a:rPr lang="en-US" sz="2400">
                <a:latin typeface="Gill Sans Nova" panose="020B0602020104020203" pitchFamily="34" charset="0"/>
              </a:rPr>
              <a:t>: </a:t>
            </a:r>
            <a:r>
              <a:rPr lang="el-GR" sz="2400">
                <a:latin typeface="Gill Sans Nova" panose="020B0602020104020203" pitchFamily="34" charset="0"/>
              </a:rPr>
              <a:t>αν δυο εφαρμογές διαδικτυακής τηλεφωνίας «τρέχουν»</a:t>
            </a:r>
            <a:r>
              <a:rPr lang="en-US" sz="2400">
                <a:latin typeface="Gill Sans Nova" panose="020B0602020104020203" pitchFamily="34" charset="0"/>
              </a:rPr>
              <a:t> RTP, </a:t>
            </a:r>
            <a:r>
              <a:rPr lang="el-GR" sz="2400">
                <a:latin typeface="Gill Sans Nova" panose="020B0602020104020203" pitchFamily="34" charset="0"/>
              </a:rPr>
              <a:t>τότε ενδεχομένως μπορούν να συνεργαστούν</a:t>
            </a:r>
            <a:endParaRPr lang="en-US" sz="2000">
              <a:latin typeface="Gill Sans Nova" panose="020B0602020104020203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FA3782C-47B1-44D2-BDC5-A247B87638BB}"/>
              </a:ext>
            </a:extLst>
          </p:cNvPr>
          <p:cNvSpPr txBox="1">
            <a:spLocks/>
          </p:cNvSpPr>
          <p:nvPr/>
        </p:nvSpPr>
        <p:spPr bwMode="auto">
          <a:xfrm>
            <a:off x="1546917" y="6569046"/>
            <a:ext cx="541713" cy="288954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z="3200"/>
              <a:t>Το </a:t>
            </a:r>
            <a:r>
              <a:rPr lang="en-US" sz="3200"/>
              <a:t>RTP </a:t>
            </a:r>
            <a:r>
              <a:rPr lang="el-GR" sz="3200"/>
              <a:t>«τρέχει» πάνω από το</a:t>
            </a:r>
            <a:r>
              <a:rPr lang="en-US" sz="3200"/>
              <a:t> UDP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>
              <a:latin typeface="Times New Roman" pitchFamily="18" charset="0"/>
            </a:endParaRPr>
          </a:p>
        </p:txBody>
      </p:sp>
      <p:pic>
        <p:nvPicPr>
          <p:cNvPr id="52228" name="Picture 4" descr="C:\WINDOWS\DESKTOP\Keith\book\multimedia\Rt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52587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212" y="1503723"/>
            <a:ext cx="5163019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Gill Sans Nova" panose="020B0602020104020203" pitchFamily="34" charset="0"/>
              </a:rPr>
              <a:t>To RTP </a:t>
            </a:r>
            <a:r>
              <a:rPr lang="el-GR" sz="2400">
                <a:latin typeface="Gill Sans Nova" panose="020B0602020104020203" pitchFamily="34" charset="0"/>
              </a:rPr>
              <a:t>«τρέχει» στα τερματικά συστήματα.</a:t>
            </a:r>
            <a:endParaRPr lang="en-US" sz="240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Οι βιβλιοθήκες του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παρέχουν μια </a:t>
            </a:r>
            <a:r>
              <a:rPr lang="el-GR" sz="2400" b="1" err="1">
                <a:latin typeface="Gill Sans Nova" panose="020B0602020104020203" pitchFamily="34" charset="0"/>
              </a:rPr>
              <a:t>διεπαφή</a:t>
            </a:r>
            <a:r>
              <a:rPr lang="el-GR" sz="2400" b="1">
                <a:latin typeface="Gill Sans Nova" panose="020B0602020104020203" pitchFamily="34" charset="0"/>
              </a:rPr>
              <a:t> επιπέδου μεταφοράς </a:t>
            </a:r>
            <a:r>
              <a:rPr lang="el-GR" sz="2400">
                <a:latin typeface="Gill Sans Nova" panose="020B0602020104020203" pitchFamily="34" charset="0"/>
              </a:rPr>
              <a:t>που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επεκτείνει το </a:t>
            </a:r>
            <a:r>
              <a:rPr lang="en-US" sz="2400">
                <a:latin typeface="Gill Sans Nova" panose="020B0602020104020203" pitchFamily="34" charset="0"/>
              </a:rPr>
              <a:t>UDP (</a:t>
            </a:r>
            <a:r>
              <a:rPr lang="el-GR" sz="2400">
                <a:latin typeface="Gill Sans Nova" panose="020B0602020104020203" pitchFamily="34" charset="0"/>
              </a:rPr>
              <a:t>αριθμός θύρας</a:t>
            </a:r>
            <a:r>
              <a:rPr lang="en-US" sz="2400">
                <a:latin typeface="Gill Sans Nova" panose="020B0602020104020203" pitchFamily="34" charset="0"/>
              </a:rPr>
              <a:t>, </a:t>
            </a:r>
            <a:r>
              <a:rPr lang="el-GR" sz="2400">
                <a:latin typeface="Gill Sans Nova" panose="020B0602020104020203" pitchFamily="34" charset="0"/>
              </a:rPr>
              <a:t>διεύθυνση </a:t>
            </a:r>
            <a:r>
              <a:rPr lang="en-US" sz="2400">
                <a:latin typeface="Gill Sans Nova" panose="020B0602020104020203" pitchFamily="34" charset="0"/>
              </a:rPr>
              <a:t>IP)</a:t>
            </a:r>
            <a:r>
              <a:rPr lang="el-GR" sz="2400">
                <a:latin typeface="Gill Sans Nova" panose="020B0602020104020203" pitchFamily="34" charset="0"/>
              </a:rPr>
              <a:t> 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αναγνώριση είδους του ωφέλιμου φορτίου 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αριθμός ακολουθίας πακέτου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err="1">
                <a:latin typeface="Gill Sans Nova" panose="020B0602020104020203" pitchFamily="34" charset="0"/>
              </a:rPr>
              <a:t>χρονοσφραγίδες</a:t>
            </a:r>
            <a:endParaRPr lang="en-US" sz="240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400"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4C58A25-161F-4A01-99D6-D2241CEC399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292"/>
            <a:ext cx="541713" cy="31275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8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Παράδειγμα </a:t>
            </a:r>
            <a:r>
              <a:rPr lang="en-US"/>
              <a:t>RTP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394218"/>
            <a:ext cx="4394650" cy="54637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/>
              <a:t>Θεωρήστε την αποστολή φωνής κωδικοποιημένης σε </a:t>
            </a:r>
            <a:r>
              <a:rPr lang="en-US" sz="2400" b="1" dirty="0"/>
              <a:t>PCM</a:t>
            </a:r>
            <a:r>
              <a:rPr lang="el-GR" sz="2400" b="1" dirty="0"/>
              <a:t> (</a:t>
            </a:r>
            <a:r>
              <a:rPr lang="en-US" sz="2400" b="1" dirty="0"/>
              <a:t>64 kbps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με</a:t>
            </a:r>
            <a:r>
              <a:rPr lang="en-US" sz="2400" b="1" dirty="0"/>
              <a:t> RTP.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Η εφαρμογή συλλέγει τα κωδικοποιημένα δεδομένα σε </a:t>
            </a:r>
            <a:r>
              <a:rPr lang="en-US" sz="2400" dirty="0"/>
              <a:t>chunks, </a:t>
            </a:r>
            <a:r>
              <a:rPr lang="el-GR" sz="2400" dirty="0" err="1"/>
              <a:t>π.χ</a:t>
            </a:r>
            <a:r>
              <a:rPr lang="en-US" sz="2400" dirty="0"/>
              <a:t>., </a:t>
            </a:r>
            <a:r>
              <a:rPr lang="el-GR" sz="2400" dirty="0"/>
              <a:t>κάθε</a:t>
            </a:r>
            <a:r>
              <a:rPr lang="en-US" sz="2400" dirty="0"/>
              <a:t> 20 msec = 160 bytes </a:t>
            </a:r>
            <a:r>
              <a:rPr lang="el-GR" sz="2400" dirty="0"/>
              <a:t>σε ένα </a:t>
            </a:r>
            <a:r>
              <a:rPr lang="en-US" sz="2400" dirty="0"/>
              <a:t>chunk.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Το απόσπασμα ήχου</a:t>
            </a:r>
            <a:r>
              <a:rPr lang="en-US" sz="2400" dirty="0"/>
              <a:t> </a:t>
            </a:r>
            <a:r>
              <a:rPr lang="el-GR" sz="2400" dirty="0"/>
              <a:t>μαζί με την επικεφαλίδα</a:t>
            </a:r>
            <a:r>
              <a:rPr lang="en-US" sz="2400" dirty="0"/>
              <a:t> RTP </a:t>
            </a:r>
            <a:r>
              <a:rPr lang="el-GR" sz="2400" dirty="0"/>
              <a:t>αποτελούν το πακέτο</a:t>
            </a:r>
            <a:r>
              <a:rPr lang="en-US" sz="2400" dirty="0"/>
              <a:t> RTP, </a:t>
            </a:r>
            <a:r>
              <a:rPr lang="el-GR" sz="2400" dirty="0"/>
              <a:t>που ενθυλακώνεται στο </a:t>
            </a:r>
            <a:r>
              <a:rPr lang="en-US" sz="2400" dirty="0"/>
              <a:t>UDP segment.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11165"/>
            <a:ext cx="4249189" cy="49085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</a:t>
            </a:r>
            <a:r>
              <a:rPr lang="el-GR" sz="2400"/>
              <a:t> υποδεικνύει τον τύπο κωδικοποίησης της φωνής σε κάθε πακέτο</a:t>
            </a:r>
            <a:endParaRPr lang="en-US" sz="240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ο αποστολέας μπορεί να αλλάξει κωδικοποίηση κατά την διάρκεια μιας διάσκεψης</a:t>
            </a:r>
            <a:endParaRPr lang="en-US" sz="2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 </a:t>
            </a:r>
            <a:r>
              <a:rPr lang="el-GR" sz="2400"/>
              <a:t>επίσης περιλαμβάνει τους αριθμούς ακολουθίας και τις </a:t>
            </a:r>
            <a:r>
              <a:rPr lang="el-GR" sz="2400" err="1"/>
              <a:t>χρονοθυρίδες</a:t>
            </a:r>
            <a:r>
              <a:rPr lang="en-US" sz="2400"/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A26AF4B-81F5-43DC-95CC-38AD9A7FC4D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22C6658-BB71-40D7-A58E-AFB93CAF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Ενθυλάκωση </a:t>
            </a:r>
            <a:r>
              <a:rPr lang="en-US"/>
              <a:t>RTP</a:t>
            </a:r>
            <a:endParaRPr lang="el-GR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262202D-8AC5-4D05-A6AF-3BCC3767E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7" y="2148292"/>
            <a:ext cx="8334225" cy="415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9DA70-5359-4614-B3D6-B78412B5AB11}"/>
              </a:ext>
            </a:extLst>
          </p:cNvPr>
          <p:cNvSpPr txBox="1"/>
          <p:nvPr/>
        </p:nvSpPr>
        <p:spPr>
          <a:xfrm>
            <a:off x="3200399" y="6583839"/>
            <a:ext cx="59436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">
                <a:latin typeface="+mn-lt"/>
                <a:hlinkClick r:id="rId4"/>
              </a:rPr>
              <a:t>https://www.cs.csustan.edu/~john/Classes/Previous_Semesters/CS3000_Communication_Networks/2017_02_Spring/Notes/Student_Notes.pdf</a:t>
            </a:r>
            <a:r>
              <a:rPr lang="en-US" sz="600">
                <a:latin typeface="+mn-lt"/>
              </a:rPr>
              <a:t> </a:t>
            </a:r>
            <a:endParaRPr lang="el-GR" sz="60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337FF1F-965D-4B80-883E-7C915FFF78A1}"/>
              </a:ext>
            </a:extLst>
          </p:cNvPr>
          <p:cNvSpPr/>
          <p:nvPr/>
        </p:nvSpPr>
        <p:spPr bwMode="auto">
          <a:xfrm>
            <a:off x="5462546" y="1876508"/>
            <a:ext cx="3108960" cy="294198"/>
          </a:xfrm>
          <a:prstGeom prst="rect">
            <a:avLst/>
          </a:prstGeom>
          <a:solidFill>
            <a:srgbClr val="DCDCDC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007FFF"/>
                </a:solidFill>
                <a:effectLst/>
                <a:latin typeface="Abadi" panose="020B0604020104020204" pitchFamily="34" charset="0"/>
              </a:rPr>
              <a:t>Audio </a:t>
            </a:r>
            <a:r>
              <a:rPr lang="en-US">
                <a:solidFill>
                  <a:srgbClr val="007FFF"/>
                </a:solidFill>
                <a:latin typeface="Abadi" panose="020B0604020104020204" pitchFamily="34" charset="0"/>
              </a:rPr>
              <a:t>chunk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15926F2-EAC7-44BC-87CE-D93D9FEDFF1E}"/>
              </a:ext>
            </a:extLst>
          </p:cNvPr>
          <p:cNvCxnSpPr/>
          <p:nvPr/>
        </p:nvCxnSpPr>
        <p:spPr bwMode="auto">
          <a:xfrm>
            <a:off x="7013050" y="2210463"/>
            <a:ext cx="0" cy="190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0960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96202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(1)</a:t>
            </a:r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1150" y="1711325"/>
            <a:ext cx="82076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Payload Type (7 bits): </a:t>
            </a:r>
            <a:r>
              <a:rPr lang="el-GR" sz="2000" dirty="0">
                <a:latin typeface="Gill Sans Nova" panose="020B0602020104020203" pitchFamily="34" charset="0"/>
              </a:rPr>
              <a:t>Υποδεικνύει την τρέχουσα μέθοδο κωδικοποίησης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χρησιμοποιείται. </a:t>
            </a:r>
            <a:r>
              <a:rPr lang="el-GR" sz="2000" i="1" dirty="0">
                <a:latin typeface="Gill Sans Nova" panose="020B0602020104020203" pitchFamily="34" charset="0"/>
              </a:rPr>
              <a:t>Αν ο αποστολέας αλλάξει κωδικοποίηση κατά την 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διάρκεια μίας κλήσης, ο αποστολέας ενημερώνει τον παραλήπτη διαμέσου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αυτού του πεδίου.</a:t>
            </a:r>
            <a:r>
              <a:rPr lang="en-US" sz="2000" i="1" dirty="0">
                <a:latin typeface="Gill Sans Nova" panose="020B0602020104020203" pitchFamily="34" charset="0"/>
              </a:rPr>
              <a:t> 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0</a:t>
            </a:r>
            <a:r>
              <a:rPr lang="en-US" sz="2000" dirty="0">
                <a:latin typeface="Gill Sans Nova" panose="020B0602020104020203" pitchFamily="34" charset="0"/>
              </a:rPr>
              <a:t>: PCM </a:t>
            </a:r>
            <a:r>
              <a:rPr lang="el-GR" sz="2000" dirty="0">
                <a:latin typeface="Gill Sans Nova" panose="020B0602020104020203" pitchFamily="34" charset="0"/>
              </a:rPr>
              <a:t>μ</a:t>
            </a:r>
            <a:r>
              <a:rPr lang="en-US" sz="2000" dirty="0">
                <a:latin typeface="Gill Sans Nova" panose="020B0602020104020203" pitchFamily="34" charset="0"/>
              </a:rPr>
              <a:t>-law, 64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GSM, 13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7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LPC, 2.4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26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Motion JPEG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 31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H.261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MPEG2 video</a:t>
            </a:r>
          </a:p>
          <a:p>
            <a:pPr lvl="1"/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Sequence Number (16 bits): </a:t>
            </a: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Αυξάνει κατά ένα</a:t>
            </a:r>
            <a:r>
              <a:rPr lang="el-GR" sz="2000" dirty="0">
                <a:latin typeface="Gill Sans Nova" panose="020B0602020104020203" pitchFamily="34" charset="0"/>
              </a:rPr>
              <a:t> για κάθε </a:t>
            </a:r>
            <a:r>
              <a:rPr lang="en-US" sz="2000" dirty="0">
                <a:latin typeface="Gill Sans Nova" panose="020B0602020104020203" pitchFamily="34" charset="0"/>
              </a:rPr>
              <a:t>RTP </a:t>
            </a:r>
            <a:r>
              <a:rPr lang="el-GR" sz="2000" dirty="0">
                <a:latin typeface="Gill Sans Nova" panose="020B0602020104020203" pitchFamily="34" charset="0"/>
              </a:rPr>
              <a:t>πακέτο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στέλνεται μπορεί να χρησιμοποιηθεί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ανίχνευση απωλειών πακέτων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αναδιάταξη των πακέτων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  <p:grpSp>
        <p:nvGrpSpPr>
          <p:cNvPr id="55300" name="Group 1"/>
          <p:cNvGrpSpPr>
            <a:grpSpLocks/>
          </p:cNvGrpSpPr>
          <p:nvPr/>
        </p:nvGrpSpPr>
        <p:grpSpPr bwMode="auto">
          <a:xfrm>
            <a:off x="669924" y="962026"/>
            <a:ext cx="7575173" cy="732658"/>
            <a:chOff x="806170" y="1748633"/>
            <a:chExt cx="7328172" cy="623889"/>
          </a:xfrm>
        </p:grpSpPr>
        <p:sp>
          <p:nvSpPr>
            <p:cNvPr id="55303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5304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5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6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7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5308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5309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5310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5311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5312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30A9E64-A9BB-40CC-9203-EB7E91ABCBE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64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027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</a:t>
            </a:r>
            <a:r>
              <a:rPr lang="en-US"/>
              <a:t>(2)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709738"/>
            <a:ext cx="8002587" cy="4662487"/>
          </a:xfrm>
        </p:spPr>
        <p:txBody>
          <a:bodyPr/>
          <a:lstStyle/>
          <a:p>
            <a:r>
              <a:rPr lang="en-US" sz="2000" dirty="0">
                <a:solidFill>
                  <a:srgbClr val="CB2727"/>
                </a:solidFill>
              </a:rPr>
              <a:t>Timestamp field (32 bits): </a:t>
            </a:r>
            <a:r>
              <a:rPr lang="el-GR" sz="2000" dirty="0"/>
              <a:t>Απεικονίζει την </a:t>
            </a:r>
            <a:r>
              <a:rPr lang="el-GR" sz="2000" dirty="0">
                <a:solidFill>
                  <a:srgbClr val="000099"/>
                </a:solidFill>
              </a:rPr>
              <a:t>στιγμή της δειγματοληψίας του πρώτου </a:t>
            </a:r>
            <a:r>
              <a:rPr lang="en-US" sz="2000" dirty="0">
                <a:solidFill>
                  <a:srgbClr val="000099"/>
                </a:solidFill>
              </a:rPr>
              <a:t>byte </a:t>
            </a:r>
            <a:r>
              <a:rPr lang="el-GR" sz="2000" dirty="0"/>
              <a:t>σε ένα </a:t>
            </a:r>
            <a:r>
              <a:rPr lang="en-US" sz="2000" dirty="0"/>
              <a:t>RTP </a:t>
            </a:r>
            <a:r>
              <a:rPr lang="el-GR" sz="2000" dirty="0"/>
              <a:t>πακέτο δεδομένων</a:t>
            </a:r>
            <a:r>
              <a:rPr lang="en-US" sz="2000" dirty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Για τον ήχο</a:t>
            </a:r>
            <a:r>
              <a:rPr lang="en-US" dirty="0"/>
              <a:t>, </a:t>
            </a:r>
            <a:r>
              <a:rPr lang="el-GR" dirty="0"/>
              <a:t>το ρολόι των </a:t>
            </a:r>
            <a:r>
              <a:rPr lang="el-GR" dirty="0" err="1"/>
              <a:t>χρονοσφραγίδων</a:t>
            </a:r>
            <a:r>
              <a:rPr lang="el-GR" dirty="0"/>
              <a:t> </a:t>
            </a:r>
            <a:r>
              <a:rPr lang="el-GR" i="1" dirty="0">
                <a:solidFill>
                  <a:srgbClr val="000099"/>
                </a:solidFill>
              </a:rPr>
              <a:t>αυξάνει κατά ένα για κάθε περίοδο δειγματοληψίας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/>
              <a:t>(</a:t>
            </a:r>
            <a:r>
              <a:rPr lang="el-GR" dirty="0"/>
              <a:t>ανά δείγμα, για παράδειγμα</a:t>
            </a:r>
            <a:r>
              <a:rPr lang="en-US" dirty="0"/>
              <a:t>, </a:t>
            </a:r>
            <a:r>
              <a:rPr lang="el-GR" dirty="0"/>
              <a:t>κάθε </a:t>
            </a:r>
            <a:r>
              <a:rPr lang="en-US" dirty="0"/>
              <a:t>125 </a:t>
            </a:r>
            <a:r>
              <a:rPr lang="el-GR" dirty="0"/>
              <a:t>μ</a:t>
            </a:r>
            <a:r>
              <a:rPr lang="en-US" dirty="0"/>
              <a:t>secs </a:t>
            </a:r>
            <a:r>
              <a:rPr lang="el-GR" dirty="0"/>
              <a:t>για ένα ρολόι δειγματοληψίας</a:t>
            </a:r>
            <a:r>
              <a:rPr lang="en-US" dirty="0"/>
              <a:t> </a:t>
            </a:r>
            <a:r>
              <a:rPr lang="el-GR" dirty="0"/>
              <a:t>με συχνότητα </a:t>
            </a:r>
            <a:r>
              <a:rPr lang="en-US" dirty="0"/>
              <a:t>8 </a:t>
            </a:r>
            <a:r>
              <a:rPr lang="en-US" dirty="0" err="1"/>
              <a:t>KHz</a:t>
            </a:r>
            <a:r>
              <a:rPr lang="en-US" dirty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Αν η εφαρμογή παράγει </a:t>
            </a:r>
            <a:r>
              <a:rPr lang="en-US" dirty="0"/>
              <a:t>chunks </a:t>
            </a:r>
            <a:r>
              <a:rPr lang="el-GR" dirty="0"/>
              <a:t>των </a:t>
            </a:r>
            <a:r>
              <a:rPr lang="en-US" dirty="0"/>
              <a:t>160 </a:t>
            </a:r>
            <a:r>
              <a:rPr lang="el-GR" dirty="0"/>
              <a:t>κωδικοποιημένων δειγμάτων</a:t>
            </a:r>
            <a:r>
              <a:rPr lang="en-US" dirty="0"/>
              <a:t> </a:t>
            </a:r>
            <a:r>
              <a:rPr lang="el-GR" dirty="0"/>
              <a:t>(20</a:t>
            </a:r>
            <a:r>
              <a:rPr lang="en-US" dirty="0" err="1"/>
              <a:t>ms</a:t>
            </a:r>
            <a:r>
              <a:rPr lang="en-US" dirty="0"/>
              <a:t>), </a:t>
            </a:r>
            <a:r>
              <a:rPr lang="el-GR" dirty="0"/>
              <a:t>τότε η </a:t>
            </a:r>
            <a:r>
              <a:rPr lang="el-GR" dirty="0" err="1"/>
              <a:t>χρονοσφραγίδα</a:t>
            </a:r>
            <a:r>
              <a:rPr lang="el-GR" dirty="0"/>
              <a:t> αυξάνει κατά</a:t>
            </a:r>
            <a:r>
              <a:rPr lang="en-US" dirty="0"/>
              <a:t> 160 </a:t>
            </a:r>
            <a:r>
              <a:rPr lang="el-GR" dirty="0"/>
              <a:t>για κάθε </a:t>
            </a:r>
            <a:r>
              <a:rPr lang="en-US" dirty="0"/>
              <a:t>RTP </a:t>
            </a:r>
            <a:r>
              <a:rPr lang="el-GR" dirty="0"/>
              <a:t>πακέτο όταν η πηγή είναι ενεργή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l-GR" i="1" u="sng" dirty="0"/>
              <a:t>Το ρολόι των </a:t>
            </a:r>
            <a:r>
              <a:rPr lang="el-GR" i="1" u="sng" dirty="0" err="1"/>
              <a:t>χρονοσφραγίδων</a:t>
            </a:r>
            <a:r>
              <a:rPr lang="el-GR" i="1" u="sng" dirty="0"/>
              <a:t> συνεχίζει να αυξάνει με σταθερό ρυθμό όταν η πηγή δεν είναι ενεργή (αδρανής)</a:t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solidFill>
                  <a:srgbClr val="C00000"/>
                </a:solidFill>
              </a:rPr>
              <a:t>SSRC field (32 bits): </a:t>
            </a:r>
            <a:r>
              <a:rPr lang="el-GR" sz="2000" dirty="0"/>
              <a:t>Προσδιορίζει την πηγή της </a:t>
            </a:r>
            <a:r>
              <a:rPr lang="en-US" sz="2000" dirty="0"/>
              <a:t>RTP </a:t>
            </a:r>
            <a:r>
              <a:rPr lang="el-GR" sz="2000" dirty="0"/>
              <a:t>συνεχούς ροής (</a:t>
            </a:r>
            <a:r>
              <a:rPr lang="en-US" sz="2000" dirty="0"/>
              <a:t>stream</a:t>
            </a:r>
            <a:r>
              <a:rPr lang="el-GR" sz="2000" dirty="0"/>
              <a:t>)</a:t>
            </a:r>
            <a:r>
              <a:rPr lang="en-US" sz="2000" dirty="0"/>
              <a:t>. </a:t>
            </a:r>
          </a:p>
          <a:p>
            <a:pPr lvl="1"/>
            <a:r>
              <a:rPr lang="el-GR" sz="1600" dirty="0"/>
              <a:t>Κάθε πηγή ροής σε</a:t>
            </a:r>
            <a:r>
              <a:rPr lang="en-US" sz="1600" dirty="0"/>
              <a:t> </a:t>
            </a:r>
            <a:r>
              <a:rPr lang="el-GR" sz="1600" dirty="0"/>
              <a:t>μία σύνοδο </a:t>
            </a:r>
            <a:r>
              <a:rPr lang="en-US" sz="1600" dirty="0"/>
              <a:t>RTP </a:t>
            </a:r>
            <a:r>
              <a:rPr lang="el-GR" sz="1600" dirty="0"/>
              <a:t>(</a:t>
            </a:r>
            <a:r>
              <a:rPr lang="en-US" sz="1600" dirty="0"/>
              <a:t>session</a:t>
            </a:r>
            <a:r>
              <a:rPr lang="el-GR" sz="1600" dirty="0"/>
              <a:t>)</a:t>
            </a:r>
            <a:r>
              <a:rPr lang="en-US" sz="1600" dirty="0"/>
              <a:t> </a:t>
            </a:r>
            <a:r>
              <a:rPr lang="el-GR" sz="1600" dirty="0"/>
              <a:t>πρέπει να έχει ένα διακριτό</a:t>
            </a:r>
            <a:r>
              <a:rPr lang="en-US" sz="1600" dirty="0"/>
              <a:t> SSRC </a:t>
            </a:r>
            <a:endParaRPr lang="en-US" sz="1200" dirty="0"/>
          </a:p>
          <a:p>
            <a:endParaRPr lang="en-US" sz="2000" dirty="0"/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685800" y="974671"/>
            <a:ext cx="7550150" cy="735067"/>
            <a:chOff x="806170" y="1748633"/>
            <a:chExt cx="7328172" cy="623889"/>
          </a:xfrm>
        </p:grpSpPr>
        <p:sp>
          <p:nvSpPr>
            <p:cNvPr id="563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6328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29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0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1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63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63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63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63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63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70C5871-EFED-48B6-B889-2C171FAC0D2D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79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44475"/>
            <a:ext cx="7772400" cy="871538"/>
          </a:xfrm>
        </p:spPr>
        <p:txBody>
          <a:bodyPr/>
          <a:lstStyle/>
          <a:p>
            <a:r>
              <a:rPr lang="en-US"/>
              <a:t>RTP </a:t>
            </a:r>
            <a:r>
              <a:rPr lang="el-GR"/>
              <a:t>και</a:t>
            </a:r>
            <a:r>
              <a:rPr lang="en-US"/>
              <a:t> QoS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58" y="1403460"/>
            <a:ext cx="8284597" cy="49416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/>
              <a:t>Το </a:t>
            </a:r>
            <a:r>
              <a:rPr lang="en-US"/>
              <a:t>RTP </a:t>
            </a:r>
            <a:r>
              <a:rPr lang="el-GR" b="1">
                <a:solidFill>
                  <a:schemeClr val="accent2"/>
                </a:solidFill>
              </a:rPr>
              <a:t>δεν</a:t>
            </a:r>
            <a:r>
              <a:rPr lang="el-GR" b="1"/>
              <a:t> </a:t>
            </a:r>
            <a:r>
              <a:rPr lang="el-GR"/>
              <a:t>παρέχει κανένα μηχανισμό που να διασφαλίζει την έγκαιρη παράδοση των δεδομένων ή κάποιον άλλο που να εγγυάται την ποιότητα υπηρεσίας (</a:t>
            </a:r>
            <a:r>
              <a:rPr lang="en-US"/>
              <a:t>QoS</a:t>
            </a:r>
            <a:r>
              <a:rPr lang="el-GR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/>
              <a:t>Η ενθυλάκωση </a:t>
            </a:r>
            <a:r>
              <a:rPr lang="en-US"/>
              <a:t>RTP </a:t>
            </a:r>
            <a:r>
              <a:rPr lang="el-GR"/>
              <a:t>είναι αντιληπτή μόνο στα τερματικά συστήματα</a:t>
            </a:r>
            <a:r>
              <a:rPr lang="en-US"/>
              <a:t>: </a:t>
            </a:r>
            <a:r>
              <a:rPr lang="el-GR" b="1">
                <a:solidFill>
                  <a:schemeClr val="accent2"/>
                </a:solidFill>
              </a:rPr>
              <a:t>δεν</a:t>
            </a:r>
            <a:r>
              <a:rPr lang="el-GR"/>
              <a:t> είναι αντιληπτή στους ενδιάμεσους δρομολογητές</a:t>
            </a:r>
            <a:r>
              <a:rPr lang="en-US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l-GR"/>
              <a:t>Οι δρομολογητές που παρέχουν </a:t>
            </a:r>
            <a:r>
              <a:rPr lang="el-GR" u="sng"/>
              <a:t>υπηρεσίες βέλτιστης προσπάθειας </a:t>
            </a:r>
            <a:r>
              <a:rPr lang="el-GR"/>
              <a:t>δεν κάνουν καμία ιδιαίτερη προσπάθεια ώστε να διασφαλίσουν ότι τα </a:t>
            </a:r>
            <a:r>
              <a:rPr lang="en-US"/>
              <a:t>RTP </a:t>
            </a:r>
            <a:r>
              <a:rPr lang="el-GR"/>
              <a:t>πακέτα φτάνουν στον προορισμό έγκαιρα</a:t>
            </a:r>
            <a:r>
              <a:rPr lang="en-US"/>
              <a:t>.</a:t>
            </a:r>
            <a:r>
              <a:rPr lang="en-US" sz="16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3A582-D2E6-40BE-8C6B-EA6A72FC252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7356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A39B18-C75E-4F83-BD05-1457AF0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0402" name="Picture 2" descr="What happens on the internet in 1 minute in 2021?">
            <a:extLst>
              <a:ext uri="{FF2B5EF4-FFF2-40B4-BE49-F238E27FC236}">
                <a16:creationId xmlns:a16="http://schemas.microsoft.com/office/drawing/2014/main" id="{3FCE8E25-112F-4B0D-8FE3-9B4EE425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59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Real-Time Control Protocol (RTCP)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000" dirty="0"/>
              <a:t>Χρησιμοποιείται σε συνδυασμό με το </a:t>
            </a:r>
            <a:r>
              <a:rPr lang="en-US" sz="2000" dirty="0"/>
              <a:t>RTP </a:t>
            </a:r>
            <a:endParaRPr lang="el-GR" sz="2000" dirty="0"/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μέλος</a:t>
            </a:r>
            <a:r>
              <a:rPr lang="en-US" sz="2000" dirty="0"/>
              <a:t> (</a:t>
            </a:r>
            <a:r>
              <a:rPr lang="el-GR" sz="2000" dirty="0"/>
              <a:t>αποστολείς και παραλήπτες) σε μια σύνοδο επικοινωνίας </a:t>
            </a:r>
            <a:r>
              <a:rPr lang="en-US" sz="2000" dirty="0"/>
              <a:t>RTP </a:t>
            </a:r>
            <a:r>
              <a:rPr lang="el-GR" sz="2000" dirty="0"/>
              <a:t>μεταδίδει περιοδικά </a:t>
            </a:r>
            <a:r>
              <a:rPr lang="en-US" sz="2000" dirty="0"/>
              <a:t>RTCP </a:t>
            </a:r>
            <a:r>
              <a:rPr lang="el-GR" sz="2000" dirty="0"/>
              <a:t>πακέτα ελέγχου προς όλα τα άλλα μέλη</a:t>
            </a:r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πακέτο </a:t>
            </a:r>
            <a:r>
              <a:rPr lang="en-US" sz="2000" dirty="0"/>
              <a:t>RTCP </a:t>
            </a:r>
            <a:r>
              <a:rPr lang="el-GR" sz="2000" dirty="0"/>
              <a:t>περιέχει αναφορές από τον αποστολέα και/ή τον παραλήπτη</a:t>
            </a:r>
            <a:endParaRPr lang="en-US" sz="20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29715" cy="4498975"/>
          </a:xfrm>
        </p:spPr>
        <p:txBody>
          <a:bodyPr/>
          <a:lstStyle/>
          <a:p>
            <a:pPr marL="342900" lvl="1" indent="-342900"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Αναφέρουν στατιστικά στοιχεία που είναι χρήσιμα στην εφαρμογή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πακέτων που εστάλησαν,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χαμένων πακέτων, 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μεταβλητότητα χρόνου μεταξύ διαδοχικών αφίξεων (</a:t>
            </a:r>
            <a:r>
              <a:rPr lang="en-US" sz="1600" dirty="0"/>
              <a:t>interarrival jitter</a:t>
            </a:r>
            <a:r>
              <a:rPr lang="el-GR" sz="1600" dirty="0"/>
              <a:t>),</a:t>
            </a:r>
            <a:r>
              <a:rPr lang="en-US" sz="1600" dirty="0"/>
              <a:t> </a:t>
            </a:r>
            <a:r>
              <a:rPr lang="el-GR" sz="1600" dirty="0" err="1"/>
              <a:t>κτλ</a:t>
            </a:r>
            <a:r>
              <a:rPr lang="en-US" sz="1600" dirty="0"/>
              <a:t>.</a:t>
            </a:r>
            <a:endParaRPr lang="el-GR" sz="1600" dirty="0"/>
          </a:p>
          <a:p>
            <a:pPr marL="742950" lvl="2" indent="-342900">
              <a:buClr>
                <a:schemeClr val="accent2"/>
              </a:buClr>
              <a:buSzPct val="85000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l-GR" sz="2000" dirty="0"/>
              <a:t>Η ανάδραση μπορεί να χρησιμοποιηθεί για τον έλεγχο της απόδοσης</a:t>
            </a:r>
            <a:endParaRPr lang="en-US" sz="2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Εκτίμηση ρυθμού απωλειών και μεταβλητότητας καθυστέρησης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Οι αποστολείς μπορούν να τροποποιήσουν τις ταχύτητες μετάδοσής τους με βάση την πληροφορία ανάδρασης</a:t>
            </a:r>
            <a:endParaRPr lang="en-US" sz="1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C4933F3-F015-4423-91D9-813ED03B3D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86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0"/>
            <a:ext cx="8126989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RTCP: </a:t>
            </a:r>
            <a:r>
              <a:rPr lang="el-GR" sz="3600" dirty="0"/>
              <a:t>πολλαπλοί αποστολείς/παραλήπτες (</a:t>
            </a:r>
            <a:r>
              <a:rPr lang="en-US" sz="3600" dirty="0"/>
              <a:t>multicast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262568" y="4278095"/>
            <a:ext cx="897934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i="0" dirty="0">
                <a:latin typeface="Gill Sans Nova" panose="020B0602020104020203" pitchFamily="34" charset="0"/>
              </a:rPr>
              <a:t>Κάθε σύνοδος</a:t>
            </a:r>
            <a:r>
              <a:rPr lang="en-US" sz="2000" i="0" dirty="0">
                <a:latin typeface="Gill Sans Nova" panose="020B0602020104020203" pitchFamily="34" charset="0"/>
              </a:rPr>
              <a:t> RTP: </a:t>
            </a:r>
            <a:r>
              <a:rPr lang="el-GR" sz="2000" i="0" dirty="0">
                <a:latin typeface="Gill Sans Nova" panose="020B0602020104020203" pitchFamily="34" charset="0"/>
              </a:rPr>
              <a:t>αντιστοιχεί σε μία </a:t>
            </a:r>
            <a:r>
              <a:rPr lang="en-US" sz="2000" i="0" dirty="0">
                <a:latin typeface="Gill Sans Nova" panose="020B0602020104020203" pitchFamily="34" charset="0"/>
              </a:rPr>
              <a:t>multicast address; </a:t>
            </a:r>
            <a:r>
              <a:rPr lang="el-GR" sz="2000" dirty="0">
                <a:latin typeface="Gill Sans Nova" panose="020B0602020104020203" pitchFamily="34" charset="0"/>
              </a:rPr>
              <a:t>Όλα τα</a:t>
            </a:r>
            <a:r>
              <a:rPr lang="en-US" sz="2000" i="0" dirty="0">
                <a:latin typeface="Gill Sans Nova" panose="020B0602020104020203" pitchFamily="34" charset="0"/>
              </a:rPr>
              <a:t> RTP /RTCP </a:t>
            </a:r>
            <a:r>
              <a:rPr lang="el-GR" sz="2000" i="0" dirty="0">
                <a:latin typeface="Gill Sans Nova" panose="020B0602020104020203" pitchFamily="34" charset="0"/>
              </a:rPr>
              <a:t>πακέτα που ανήκουν στη σύνοδο </a:t>
            </a:r>
            <a:r>
              <a:rPr lang="el-GR" sz="2000" b="1" i="0" dirty="0">
                <a:latin typeface="Gill Sans Nova" panose="020B0602020104020203" pitchFamily="34" charset="0"/>
              </a:rPr>
              <a:t>χρησιμοποιούν την </a:t>
            </a:r>
            <a:r>
              <a:rPr lang="el-GR" sz="2000" b="1" dirty="0">
                <a:latin typeface="Gill Sans Nova" panose="020B0602020104020203" pitchFamily="34" charset="0"/>
              </a:rPr>
              <a:t>ίδια </a:t>
            </a:r>
            <a:r>
              <a:rPr lang="en-US" sz="2000" b="1" i="0" dirty="0">
                <a:latin typeface="Gill Sans Nova" panose="020B0602020104020203" pitchFamily="34" charset="0"/>
              </a:rPr>
              <a:t>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Nova" panose="020B0602020104020203" pitchFamily="34" charset="0"/>
              </a:rPr>
              <a:t>RTP, RTCP</a:t>
            </a:r>
            <a:r>
              <a:rPr lang="el-GR" sz="2000" i="0" dirty="0">
                <a:latin typeface="Gill Sans Nova" panose="020B0602020104020203" pitchFamily="34" charset="0"/>
              </a:rPr>
              <a:t> πακέτα/ροές διαχωρίζονται μεταξύ τους μέσω διακριτών αριθμών θυρών 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dirty="0">
                <a:latin typeface="Gill Sans Nova" panose="020B0602020104020203" pitchFamily="34" charset="0"/>
              </a:rPr>
              <a:t>Για να μειωθεί η κίνηση</a:t>
            </a:r>
            <a:r>
              <a:rPr lang="en-US" sz="2000" i="0" dirty="0">
                <a:latin typeface="Gill Sans Nova" panose="020B0602020104020203" pitchFamily="34" charset="0"/>
              </a:rPr>
              <a:t>,</a:t>
            </a:r>
            <a:r>
              <a:rPr lang="el-GR" sz="2000" i="0" dirty="0">
                <a:latin typeface="Gill Sans Nova" panose="020B0602020104020203" pitchFamily="34" charset="0"/>
              </a:rPr>
              <a:t> κάθε συμμετέχοντας μειώνει τη κίνηση</a:t>
            </a:r>
            <a:r>
              <a:rPr lang="en-US" sz="2000" i="0" dirty="0">
                <a:latin typeface="Gill Sans Nova" panose="020B0602020104020203" pitchFamily="34" charset="0"/>
              </a:rPr>
              <a:t> RTCP </a:t>
            </a:r>
            <a:r>
              <a:rPr lang="el-GR" sz="2000" dirty="0">
                <a:latin typeface="Gill Sans Nova" panose="020B0602020104020203" pitchFamily="34" charset="0"/>
              </a:rPr>
              <a:t>όσο αυξάνεται ο αριθμός των συμμετεχόντων στη συνεδρία</a:t>
            </a:r>
            <a:endParaRPr lang="en-US" sz="1800" dirty="0">
              <a:latin typeface="Gill Sans Nova" panose="020B0602020104020203" pitchFamily="34" charset="0"/>
            </a:endParaRPr>
          </a:p>
          <a:p>
            <a:pPr>
              <a:defRPr/>
            </a:pPr>
            <a:endParaRPr lang="en-US" sz="2000" dirty="0">
              <a:latin typeface="Gill Sans Nova" panose="020B0602020104020203" pitchFamily="34" charset="0"/>
            </a:endParaRPr>
          </a:p>
        </p:txBody>
      </p:sp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4336323" y="1774558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890360" y="3374758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3115535" y="3250933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444023" y="3609708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4145823" y="1534846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642585" y="2363521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431698" y="3598596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6350860" y="3141396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752241" y="1774559"/>
            <a:ext cx="2695197" cy="621133"/>
            <a:chOff x="5551334" y="1656839"/>
            <a:chExt cx="2699294" cy="621913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2641848" cy="338979"/>
              <a:chOff x="7478250" y="2696027"/>
              <a:chExt cx="2641848" cy="338979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641848" cy="33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  <a:r>
                  <a:rPr lang="el-GR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SR</a:t>
                </a:r>
                <a:r>
                  <a:rPr lang="el-GR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–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Sender Report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5199921" y="2996933"/>
            <a:ext cx="3064932" cy="501650"/>
            <a:chOff x="4842917" y="2593584"/>
            <a:chExt cx="3066573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2855771" cy="339312"/>
              <a:chOff x="7478250" y="2696027"/>
              <a:chExt cx="2855771" cy="33931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855771" cy="33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 – Receiver Report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652640" y="3078973"/>
            <a:ext cx="1086132" cy="457011"/>
            <a:chOff x="2303200" y="2718914"/>
            <a:chExt cx="1087175" cy="458245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18914"/>
              <a:ext cx="1087175" cy="339468"/>
              <a:chOff x="7478250" y="2688258"/>
              <a:chExt cx="1087175" cy="339468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88258"/>
                <a:ext cx="1087175" cy="339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3182210" y="1672958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791810" y="366527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68" name="Footer Placeholder 3">
            <a:extLst>
              <a:ext uri="{FF2B5EF4-FFF2-40B4-BE49-F238E27FC236}">
                <a16:creationId xmlns:a16="http://schemas.microsoft.com/office/drawing/2014/main" id="{CBF85731-4B06-4018-8310-7ED96898D83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RTCP </a:t>
            </a:r>
            <a:r>
              <a:rPr lang="el-GR"/>
              <a:t>πακέτα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339850"/>
            <a:ext cx="4783138" cy="5231389"/>
          </a:xfrm>
        </p:spPr>
        <p:txBody>
          <a:bodyPr/>
          <a:lstStyle/>
          <a:p>
            <a:pPr>
              <a:buNone/>
            </a:pPr>
            <a:r>
              <a:rPr lang="el-GR" sz="2300" dirty="0">
                <a:solidFill>
                  <a:srgbClr val="C00000"/>
                </a:solidFill>
              </a:rPr>
              <a:t>Πακέτα αναφοράς αποστολέα </a:t>
            </a:r>
            <a:r>
              <a:rPr lang="en-US" sz="2300" dirty="0">
                <a:solidFill>
                  <a:srgbClr val="C00000"/>
                </a:solidFill>
              </a:rPr>
              <a:t>(SR): </a:t>
            </a:r>
          </a:p>
          <a:p>
            <a:r>
              <a:rPr lang="el-GR" sz="2300" dirty="0"/>
              <a:t>Το </a:t>
            </a:r>
            <a:r>
              <a:rPr lang="en-US" sz="2300" dirty="0"/>
              <a:t>SSRC </a:t>
            </a:r>
            <a:r>
              <a:rPr lang="el-GR" sz="2300" dirty="0"/>
              <a:t>του ρεύματος δεδομένων </a:t>
            </a:r>
            <a:r>
              <a:rPr lang="en-US" sz="2300" dirty="0"/>
              <a:t>RTP </a:t>
            </a:r>
          </a:p>
          <a:p>
            <a:r>
              <a:rPr lang="el-GR" sz="2300" dirty="0"/>
              <a:t>την τρέχουσα ώρα</a:t>
            </a:r>
            <a:r>
              <a:rPr lang="en-US" sz="2300" dirty="0"/>
              <a:t> </a:t>
            </a:r>
          </a:p>
          <a:p>
            <a:r>
              <a:rPr lang="el-GR" sz="2300" dirty="0"/>
              <a:t>αριθμός απεσταλμένων πακέτων και</a:t>
            </a:r>
            <a:r>
              <a:rPr lang="en-US" sz="2300" dirty="0"/>
              <a:t> bytes</a:t>
            </a:r>
          </a:p>
          <a:p>
            <a:pPr>
              <a:buFont typeface="ZapfDingbats" pitchFamily="82" charset="2"/>
              <a:buNone/>
            </a:pPr>
            <a:r>
              <a:rPr lang="el-GR" sz="2300" dirty="0">
                <a:solidFill>
                  <a:srgbClr val="C00000"/>
                </a:solidFill>
              </a:rPr>
              <a:t>Πακέτα αναφοράς παραλήπτη</a:t>
            </a:r>
            <a:r>
              <a:rPr lang="en-US" sz="2300" dirty="0">
                <a:solidFill>
                  <a:srgbClr val="C00000"/>
                </a:solidFill>
              </a:rPr>
              <a:t> (RR)</a:t>
            </a:r>
            <a:r>
              <a:rPr lang="el-GR" sz="2300" dirty="0">
                <a:solidFill>
                  <a:srgbClr val="C00000"/>
                </a:solidFill>
              </a:rPr>
              <a:t>:</a:t>
            </a:r>
            <a:endParaRPr lang="en-US" sz="2300" dirty="0">
              <a:solidFill>
                <a:srgbClr val="C00000"/>
              </a:solidFill>
            </a:endParaRPr>
          </a:p>
          <a:p>
            <a:r>
              <a:rPr lang="el-GR" sz="2300" dirty="0"/>
              <a:t>ποσοστό απολεσθέντων πακέτων</a:t>
            </a:r>
            <a:endParaRPr lang="en-US" sz="2300" dirty="0"/>
          </a:p>
          <a:p>
            <a:r>
              <a:rPr lang="el-GR" sz="2300" dirty="0"/>
              <a:t>ο τελευταίος αριθμός ακολουθίας</a:t>
            </a:r>
            <a:endParaRPr lang="en-US" sz="2300" dirty="0"/>
          </a:p>
          <a:p>
            <a:r>
              <a:rPr lang="el-GR" sz="2300" dirty="0"/>
              <a:t>μέση τιμή της μεταβλητότητας της καθυστέρησης (</a:t>
            </a:r>
            <a:r>
              <a:rPr lang="en-US" sz="2300" dirty="0"/>
              <a:t>average interarrival jitter</a:t>
            </a:r>
            <a:r>
              <a:rPr lang="el-GR" sz="2300" dirty="0"/>
              <a:t>)</a:t>
            </a:r>
            <a:endParaRPr lang="en-US" sz="2300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1303338"/>
            <a:ext cx="38100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300" dirty="0">
                <a:solidFill>
                  <a:srgbClr val="C00000"/>
                </a:solidFill>
              </a:rPr>
              <a:t>Πακέτα περιγραφής πηγής</a:t>
            </a:r>
            <a:r>
              <a:rPr lang="en-US" sz="2300" dirty="0">
                <a:solidFill>
                  <a:srgbClr val="C00000"/>
                </a:solidFill>
              </a:rPr>
              <a:t> (SDES): </a:t>
            </a:r>
          </a:p>
          <a:p>
            <a:r>
              <a:rPr lang="el-GR" sz="2300" dirty="0"/>
              <a:t>Διεύθυνση </a:t>
            </a:r>
            <a:r>
              <a:rPr lang="en-US" sz="2300" dirty="0"/>
              <a:t>e-mail</a:t>
            </a:r>
            <a:r>
              <a:rPr lang="el-GR" sz="2300" dirty="0"/>
              <a:t> του αποστολέα </a:t>
            </a:r>
            <a:endParaRPr lang="en-US" sz="2300" dirty="0"/>
          </a:p>
          <a:p>
            <a:r>
              <a:rPr lang="el-GR" sz="2300" dirty="0"/>
              <a:t>το όνομα του αποστολέα</a:t>
            </a:r>
            <a:endParaRPr lang="en-US" sz="2300" dirty="0"/>
          </a:p>
          <a:p>
            <a:r>
              <a:rPr lang="el-GR" sz="2300" dirty="0"/>
              <a:t>το προσδιοριστικό </a:t>
            </a:r>
            <a:r>
              <a:rPr lang="en-US" sz="2300" dirty="0"/>
              <a:t>SSRC </a:t>
            </a:r>
            <a:r>
              <a:rPr lang="el-GR" sz="2300" dirty="0"/>
              <a:t>του σχετιζόμενου </a:t>
            </a:r>
            <a:r>
              <a:rPr lang="en-US" sz="2300" dirty="0"/>
              <a:t>RTP </a:t>
            </a:r>
            <a:r>
              <a:rPr lang="el-GR" sz="2300" dirty="0"/>
              <a:t>ρεύματος δεδομένων</a:t>
            </a:r>
            <a:r>
              <a:rPr lang="en-US" sz="2300" dirty="0"/>
              <a:t> </a:t>
            </a:r>
          </a:p>
          <a:p>
            <a:r>
              <a:rPr lang="el-GR" sz="2300" dirty="0"/>
              <a:t>Επιτρέπουν την αντιστοίχιση μεταξύ του προσδιοριστικού </a:t>
            </a:r>
            <a:r>
              <a:rPr lang="en-US" sz="2300" dirty="0"/>
              <a:t>SSRC </a:t>
            </a:r>
            <a:r>
              <a:rPr lang="el-GR" sz="2300" dirty="0"/>
              <a:t>και του ονόματος χρήστη/συστήματος</a:t>
            </a:r>
            <a:endParaRPr lang="en-US" sz="23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A2A3639-8C8D-4942-A02B-E8BD40CC662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6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Συγχρονισμός των ροών δεδομένων</a:t>
            </a:r>
            <a:endParaRPr lang="en-US" sz="36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4" y="1498399"/>
            <a:ext cx="3929063" cy="5518150"/>
          </a:xfrm>
        </p:spPr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RTCP </a:t>
            </a:r>
            <a:r>
              <a:rPr lang="el-GR" sz="2000" dirty="0"/>
              <a:t>μπορεί να συγχρονίσει διαφορετικές ροές δεδομένων πολυμέσων εντός μιας συνόδου </a:t>
            </a:r>
            <a:r>
              <a:rPr lang="en-US" sz="2000" dirty="0"/>
              <a:t>RTP </a:t>
            </a:r>
          </a:p>
          <a:p>
            <a:pPr lvl="1"/>
            <a:r>
              <a:rPr lang="el-GR" sz="1800" dirty="0"/>
              <a:t>Π.χ. μια εφαρμογή </a:t>
            </a:r>
            <a:r>
              <a:rPr lang="el-GR" sz="1800" dirty="0" err="1"/>
              <a:t>βιντεοδιασκέψεων</a:t>
            </a:r>
            <a:r>
              <a:rPr lang="el-GR" sz="1800" dirty="0"/>
              <a:t> όπου κάθε αποστολέας παράγει μια ροή δεδομένων </a:t>
            </a:r>
            <a:r>
              <a:rPr lang="en-US" sz="1800" dirty="0"/>
              <a:t>RTP</a:t>
            </a:r>
            <a:r>
              <a:rPr lang="el-GR" sz="1800" dirty="0"/>
              <a:t> για την εικόνα/ βίντεο και μια για τον ήχο</a:t>
            </a:r>
            <a:r>
              <a:rPr lang="en-US" sz="1800" dirty="0"/>
              <a:t> </a:t>
            </a:r>
          </a:p>
          <a:p>
            <a:r>
              <a:rPr lang="el-GR" sz="2000" dirty="0"/>
              <a:t>Οι </a:t>
            </a:r>
            <a:r>
              <a:rPr lang="el-GR" sz="2000" dirty="0" err="1"/>
              <a:t>χρονοσφραγίδες</a:t>
            </a:r>
            <a:r>
              <a:rPr lang="el-GR" sz="2000" dirty="0"/>
              <a:t> στα πακέτα </a:t>
            </a:r>
            <a:r>
              <a:rPr lang="en-US" sz="2000" dirty="0"/>
              <a:t>RTP </a:t>
            </a:r>
            <a:r>
              <a:rPr lang="el-GR" sz="2000" dirty="0"/>
              <a:t>διασυνδέονται με την συχνότητα δειγματοληψίας ήχου και βίντεο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Όχι με τον πραγματικό χρόνο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n-US" sz="2000" dirty="0"/>
              <a:t>wall-clock time</a:t>
            </a:r>
            <a:r>
              <a:rPr lang="el-GR" sz="2000" dirty="0"/>
              <a:t>)</a:t>
            </a:r>
            <a:endParaRPr lang="en-US" sz="1800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4837" y="1546024"/>
            <a:ext cx="4330151" cy="4908550"/>
          </a:xfrm>
        </p:spPr>
        <p:txBody>
          <a:bodyPr/>
          <a:lstStyle/>
          <a:p>
            <a:r>
              <a:rPr lang="el-GR" sz="2000" dirty="0"/>
              <a:t>Κάθε πακέτο αναφοράς </a:t>
            </a:r>
            <a:r>
              <a:rPr lang="en-US" sz="2000" dirty="0"/>
              <a:t>RTCP </a:t>
            </a:r>
            <a:r>
              <a:rPr lang="el-GR" sz="2000" dirty="0"/>
              <a:t>του αποστολέα περιέχει </a:t>
            </a:r>
            <a:r>
              <a:rPr lang="en-US" sz="2000" dirty="0"/>
              <a:t>(</a:t>
            </a:r>
            <a:r>
              <a:rPr lang="el-GR" sz="2000" dirty="0"/>
              <a:t>για το πακέτο που έχει παραχθεί πιο πρόσφατα στο συγκεκριμένο ρεύμα δεδομένων </a:t>
            </a:r>
            <a:r>
              <a:rPr lang="en-US" sz="2000" dirty="0"/>
              <a:t>RTP):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err="1"/>
              <a:t>Χρονοσφραγίδα</a:t>
            </a:r>
            <a:r>
              <a:rPr lang="el-GR" sz="1800" dirty="0"/>
              <a:t> του πακέτου</a:t>
            </a:r>
            <a:r>
              <a:rPr lang="en-US" sz="1800" dirty="0"/>
              <a:t> RTP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Τον πραγματικό χρόνο δημιουργίας του πακέτου (</a:t>
            </a:r>
            <a:r>
              <a:rPr lang="en-US" sz="1800" dirty="0"/>
              <a:t>wall-clock time</a:t>
            </a:r>
            <a:r>
              <a:rPr lang="el-GR" sz="1800" dirty="0"/>
              <a:t>)</a:t>
            </a:r>
            <a:r>
              <a:rPr lang="en-US" sz="1800" dirty="0"/>
              <a:t> (NTP)</a:t>
            </a:r>
          </a:p>
          <a:p>
            <a:r>
              <a:rPr lang="el-GR" sz="2000" dirty="0"/>
              <a:t>Οι παραλήπτες μπορούν να χρησιμοποιούν αυτόν τον συσχετισμό για </a:t>
            </a:r>
            <a:r>
              <a:rPr lang="el-GR" sz="2000" b="1" dirty="0"/>
              <a:t>να συγχρονίσουν την αναπαραγωγή του ήχου και του βίντεο</a:t>
            </a:r>
            <a:r>
              <a:rPr lang="en-US" sz="2000" b="1" dirty="0"/>
              <a:t>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2EAE90-12B9-4145-915A-AF8A9E65FA4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/>
              <a:t>RTCP: bandwidth scaling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6719" y="1392157"/>
            <a:ext cx="41148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RTCP </a:t>
            </a:r>
            <a:r>
              <a:rPr lang="el-GR" i="1" dirty="0">
                <a:solidFill>
                  <a:srgbClr val="CC0000"/>
                </a:solidFill>
              </a:rPr>
              <a:t>προσπαθεί να περιορίσει την κίνηση του στο </a:t>
            </a:r>
            <a:r>
              <a:rPr lang="en-US" i="1" dirty="0">
                <a:solidFill>
                  <a:srgbClr val="CC0000"/>
                </a:solidFill>
              </a:rPr>
              <a:t>5% </a:t>
            </a:r>
            <a:r>
              <a:rPr lang="el-GR" i="1" dirty="0">
                <a:solidFill>
                  <a:srgbClr val="CC0000"/>
                </a:solidFill>
              </a:rPr>
              <a:t>της παραγόμενης κίνησης  της συνόδου</a:t>
            </a:r>
            <a:endParaRPr lang="en-US" i="1" dirty="0">
              <a:solidFill>
                <a:srgbClr val="CC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l-GR" sz="2400" i="1" dirty="0">
                <a:solidFill>
                  <a:srgbClr val="000099"/>
                </a:solidFill>
              </a:rPr>
              <a:t>Π.χ.</a:t>
            </a:r>
            <a:r>
              <a:rPr lang="en-US" sz="2400" i="1" dirty="0">
                <a:solidFill>
                  <a:srgbClr val="000099"/>
                </a:solidFill>
              </a:rPr>
              <a:t>: </a:t>
            </a:r>
            <a:r>
              <a:rPr lang="el-GR" sz="2400" dirty="0"/>
              <a:t>ένας</a:t>
            </a:r>
            <a:r>
              <a:rPr lang="en-US" sz="2400" dirty="0"/>
              <a:t> </a:t>
            </a:r>
            <a:r>
              <a:rPr lang="el-GR" sz="2400" dirty="0"/>
              <a:t>αποστολέας μεταδίδει </a:t>
            </a:r>
            <a:r>
              <a:rPr lang="en-US" sz="2400" dirty="0"/>
              <a:t>video </a:t>
            </a:r>
            <a:r>
              <a:rPr lang="el-GR" sz="2400" dirty="0"/>
              <a:t>στα</a:t>
            </a:r>
            <a:r>
              <a:rPr lang="en-US" sz="2400" dirty="0"/>
              <a:t> 2 Mbps</a:t>
            </a:r>
          </a:p>
          <a:p>
            <a:pPr>
              <a:defRPr/>
            </a:pPr>
            <a:r>
              <a:rPr lang="en-US" sz="2400" dirty="0"/>
              <a:t>RTCP </a:t>
            </a:r>
            <a:r>
              <a:rPr lang="el-GR" sz="2400" dirty="0"/>
              <a:t>προσπαθεί να περιορίσει τη κίνησή του στα</a:t>
            </a:r>
            <a:r>
              <a:rPr lang="en-US" sz="2400" dirty="0"/>
              <a:t> 100 Kbps</a:t>
            </a:r>
          </a:p>
          <a:p>
            <a:pPr>
              <a:defRPr/>
            </a:pPr>
            <a:r>
              <a:rPr lang="en-US" sz="2400" dirty="0"/>
              <a:t>RTCP </a:t>
            </a:r>
            <a:r>
              <a:rPr lang="el-GR" sz="2400" dirty="0"/>
              <a:t>δίδει </a:t>
            </a:r>
            <a:r>
              <a:rPr lang="en-US" sz="2400" dirty="0"/>
              <a:t>75% </a:t>
            </a:r>
            <a:r>
              <a:rPr lang="el-GR" sz="2400" dirty="0"/>
              <a:t>στους παραλήπτες, </a:t>
            </a:r>
            <a:r>
              <a:rPr lang="en-US" sz="2400" dirty="0"/>
              <a:t>25% </a:t>
            </a:r>
            <a:r>
              <a:rPr lang="el-GR" sz="2400" dirty="0"/>
              <a:t>στον αποστολέα</a:t>
            </a:r>
            <a:endParaRPr lang="en-US" sz="2000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19587" y="1464724"/>
            <a:ext cx="4824413" cy="4908550"/>
          </a:xfrm>
        </p:spPr>
        <p:txBody>
          <a:bodyPr/>
          <a:lstStyle/>
          <a:p>
            <a:pPr>
              <a:defRPr/>
            </a:pPr>
            <a:r>
              <a:rPr lang="en-US" sz="2400"/>
              <a:t>75 kbps </a:t>
            </a:r>
            <a:r>
              <a:rPr lang="el-GR" sz="2400"/>
              <a:t>μοιράζεται ίσα ανάμεσα τους παραλήπτες</a:t>
            </a:r>
            <a:r>
              <a:rPr lang="en-US" sz="2400"/>
              <a:t>: </a:t>
            </a:r>
          </a:p>
          <a:p>
            <a:pPr lvl="1">
              <a:defRPr/>
            </a:pPr>
            <a:r>
              <a:rPr lang="el-GR" sz="2000"/>
              <a:t>με </a:t>
            </a:r>
            <a:r>
              <a:rPr lang="en-US" sz="2000"/>
              <a:t>R </a:t>
            </a:r>
            <a:r>
              <a:rPr lang="el-GR" sz="2000"/>
              <a:t>παραλήπτες</a:t>
            </a:r>
            <a:r>
              <a:rPr lang="en-US" sz="2000"/>
              <a:t>, </a:t>
            </a:r>
            <a:r>
              <a:rPr lang="el-GR" sz="2000"/>
              <a:t> καθένας μεταδίδει </a:t>
            </a:r>
            <a:r>
              <a:rPr lang="en-US" sz="2000"/>
              <a:t>RTCP </a:t>
            </a:r>
            <a:r>
              <a:rPr lang="el-GR" sz="2000"/>
              <a:t>κίνηση στα </a:t>
            </a:r>
            <a:r>
              <a:rPr lang="en-US" sz="2000"/>
              <a:t>75/R kbps. </a:t>
            </a:r>
          </a:p>
          <a:p>
            <a:pPr>
              <a:defRPr/>
            </a:pPr>
            <a:r>
              <a:rPr lang="el-GR" sz="2400"/>
              <a:t>Ο αποστολέας μεταδίδει </a:t>
            </a:r>
            <a:r>
              <a:rPr lang="en-US" sz="2400"/>
              <a:t>RTCP </a:t>
            </a:r>
            <a:r>
              <a:rPr lang="el-GR" sz="2400"/>
              <a:t>κίνηση στα</a:t>
            </a:r>
            <a:r>
              <a:rPr lang="en-US" sz="2400"/>
              <a:t> 25 kbps.</a:t>
            </a:r>
            <a:r>
              <a:rPr lang="en-US"/>
              <a:t> </a:t>
            </a:r>
          </a:p>
          <a:p>
            <a:pPr>
              <a:defRPr/>
            </a:pPr>
            <a:r>
              <a:rPr lang="el-GR" sz="2400"/>
              <a:t>Ο κάθε συμμετέχοντας καθορίζει την περίοδο αποστολής </a:t>
            </a:r>
            <a:r>
              <a:rPr lang="en-US" sz="2400"/>
              <a:t>RTCP </a:t>
            </a:r>
            <a:r>
              <a:rPr lang="el-GR" sz="2400"/>
              <a:t>υπολογίζοντας το μέσο μέγεθος των </a:t>
            </a:r>
            <a:r>
              <a:rPr lang="en-US" sz="2400"/>
              <a:t>RTCP packet </a:t>
            </a:r>
            <a:r>
              <a:rPr lang="el-GR" sz="2400"/>
              <a:t>και </a:t>
            </a:r>
            <a:r>
              <a:rPr lang="el-GR" sz="2400" err="1"/>
              <a:t>και</a:t>
            </a:r>
            <a:r>
              <a:rPr lang="el-GR" sz="2400"/>
              <a:t> διαιρώντας με τον προαναφερόμενο ρυθμό μετάδοσης </a:t>
            </a:r>
            <a:r>
              <a:rPr lang="en-US" sz="2400"/>
              <a:t>RTCP</a:t>
            </a:r>
            <a:endParaRPr lang="en-US" sz="2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B6A1EF-E9A6-4F04-A637-CD62249A44F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99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10356" y="1358669"/>
            <a:ext cx="8891587" cy="56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A0C620-5D88-4C8B-B075-DA43E137B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3" y="1908406"/>
            <a:ext cx="901825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1270366"/>
            <a:ext cx="8891587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Ο ρυθμός παροχής παρουσιάζει διακυμάνσεις λόγω του ελέγχου συμφόρησης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r>
              <a:rPr lang="el-GR">
                <a:latin typeface="Gill Sans Nova" panose="020B0602020104020203" pitchFamily="34" charset="0"/>
              </a:rPr>
              <a:t>, αναμεταδόσεις (παράδοση σε σειρά)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Μεγάλη καθυστέρηση αναπαραγωγής</a:t>
            </a:r>
            <a:r>
              <a:rPr lang="en-US"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εξομάλυνση του ρυθμού παροχής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b="1">
                <a:latin typeface="Gill Sans Nova" panose="020B0602020104020203" pitchFamily="34" charset="0"/>
              </a:rPr>
              <a:t>To TCP </a:t>
            </a:r>
            <a:r>
              <a:rPr lang="el-GR" b="1">
                <a:latin typeface="Gill Sans Nova" panose="020B0602020104020203" pitchFamily="34" charset="0"/>
              </a:rPr>
              <a:t>δεν αποκλείει συνεχή αναπαραγωγή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HTTP/TCP </a:t>
            </a:r>
            <a:r>
              <a:rPr lang="el-GR">
                <a:latin typeface="Gill Sans Nova" panose="020B0602020104020203" pitchFamily="34" charset="0"/>
              </a:rPr>
              <a:t>διέρχεται ευκολότερα από τα </a:t>
            </a:r>
            <a:r>
              <a:rPr lang="en-US">
                <a:latin typeface="Gill Sans Nova" panose="020B0602020104020203" pitchFamily="34" charset="0"/>
              </a:rPr>
              <a:t>firewalls</a:t>
            </a:r>
            <a:r>
              <a:rPr lang="el-GR">
                <a:latin typeface="Gill Sans Nova" panose="020B0602020104020203" pitchFamily="34" charset="0"/>
              </a:rPr>
              <a:t> και ΝΑΤ</a:t>
            </a:r>
            <a:endParaRPr lang="en-US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Δεν απαιτεί </a:t>
            </a:r>
            <a:r>
              <a:rPr lang="en-US">
                <a:latin typeface="Gill Sans Nova" panose="020B0602020104020203" pitchFamily="34" charset="0"/>
              </a:rPr>
              <a:t>RTSP server, </a:t>
            </a:r>
            <a:r>
              <a:rPr lang="el-GR">
                <a:latin typeface="Gill Sans Nova" panose="020B0602020104020203" pitchFamily="34" charset="0"/>
              </a:rPr>
              <a:t>αρκεί ένας ΗΤ</a:t>
            </a:r>
            <a:r>
              <a:rPr lang="en-US">
                <a:latin typeface="Gill Sans Nova" panose="020B0602020104020203" pitchFamily="34" charset="0"/>
              </a:rPr>
              <a:t>TP server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YouTube, Netflix </a:t>
            </a:r>
            <a:r>
              <a:rPr lang="el-GR">
                <a:latin typeface="Gill Sans Nova" panose="020B0602020104020203" pitchFamily="34" charset="0"/>
              </a:rPr>
              <a:t>ακολουθούν το ΗΤΤ</a:t>
            </a:r>
            <a:r>
              <a:rPr lang="en-US">
                <a:latin typeface="Gill Sans Nova" panose="020B0602020104020203" pitchFamily="34" charset="0"/>
              </a:rPr>
              <a:t>P Streaming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623826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553976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517463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936563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947676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457138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609538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627001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3239776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3225488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936563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3281051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3281051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37684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3801751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cxnSp>
        <p:nvCxnSpPr>
          <p:cNvPr id="34" name="Straight Connector 55">
            <a:extLst>
              <a:ext uri="{FF2B5EF4-FFF2-40B4-BE49-F238E27FC236}">
                <a16:creationId xmlns:a16="http://schemas.microsoft.com/office/drawing/2014/main" id="{9B040C6A-4689-4C29-9B70-1B942491CA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7440" y="2936563"/>
            <a:ext cx="405047" cy="11113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0A946-0983-4415-A9CA-FBB5E640FD29}"/>
              </a:ext>
            </a:extLst>
          </p:cNvPr>
          <p:cNvSpPr txBox="1"/>
          <p:nvPr/>
        </p:nvSpPr>
        <p:spPr>
          <a:xfrm>
            <a:off x="8190144" y="2576756"/>
            <a:ext cx="23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j-lt"/>
              </a:rPr>
              <a:t>r</a:t>
            </a:r>
            <a:endParaRPr lang="el-GR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821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578A1EE-AE0C-40D7-86B9-AA2259FD7FC4}"/>
              </a:ext>
            </a:extLst>
          </p:cNvPr>
          <p:cNvSpPr/>
          <p:nvPr/>
        </p:nvSpPr>
        <p:spPr bwMode="auto">
          <a:xfrm>
            <a:off x="5836915" y="1791496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C0BF23C-9CAB-45D0-9EDB-B2F56EC98BAE}"/>
              </a:ext>
            </a:extLst>
          </p:cNvPr>
          <p:cNvSpPr/>
          <p:nvPr/>
        </p:nvSpPr>
        <p:spPr bwMode="auto">
          <a:xfrm>
            <a:off x="533381" y="1745567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26206" y="3840725"/>
            <a:ext cx="8891587" cy="3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1. Γεμίζει ο </a:t>
            </a:r>
            <a:r>
              <a:rPr lang="en-US">
                <a:latin typeface="Gill Sans Nova" panose="020B0602020104020203" pitchFamily="34" charset="0"/>
              </a:rPr>
              <a:t>playout buffer </a:t>
            </a:r>
            <a:r>
              <a:rPr lang="el-GR">
                <a:latin typeface="Gill Sans Nova" panose="020B0602020104020203" pitchFamily="34" charset="0"/>
              </a:rPr>
              <a:t>μέχρι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  <a:r>
              <a:rPr lang="el-GR">
                <a:latin typeface="Gill Sans Nova" panose="020B0602020104020203" pitchFamily="34" charset="0"/>
              </a:rPr>
              <a:t>προτού ξεκινήσει η κατανάλωση προς αναπαραγωγή με σταθερό ρυθμό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Όσο πιο μεγάλο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ανοχή σε διακυμάνσεις του </a:t>
            </a:r>
            <a:r>
              <a:rPr lang="en-US"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λόγω μεταβλητότητας καθυστέρησης ή αυξομείωσης του εύρους ζώνης ανάμεσα στο </a:t>
            </a:r>
            <a:r>
              <a:rPr lang="en-US">
                <a:latin typeface="Gill Sans Nova" panose="020B0602020104020203" pitchFamily="34" charset="0"/>
              </a:rPr>
              <a:t>server &amp; client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αναμονή (καθυστέρηση) για αναπαραγωγή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2000" b="1" baseline="-25000" err="1">
                <a:latin typeface="Gill Sans Nova" panose="020B0602020104020203" pitchFamily="34" charset="0"/>
              </a:rPr>
              <a:t>p</a:t>
            </a:r>
            <a:endParaRPr lang="el-GR" b="1" baseline="-2500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225113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155263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1187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5378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5489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058425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210825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228288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84106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826775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5378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882338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2882338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-73310" y="134327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8158011" y="1350387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7589334" y="2332251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D7169D40-1BED-489D-B982-81A32EA1C9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7887" y="1927597"/>
            <a:ext cx="2936318" cy="3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32C744-EB0D-48CB-94E4-D2E559BE48E7}"/>
              </a:ext>
            </a:extLst>
          </p:cNvPr>
          <p:cNvSpPr txBox="1"/>
          <p:nvPr/>
        </p:nvSpPr>
        <p:spPr>
          <a:xfrm>
            <a:off x="3749143" y="1469883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j-lt"/>
              </a:rPr>
              <a:t>HTTP GET</a:t>
            </a:r>
            <a:endParaRPr lang="el-GR" sz="1400">
              <a:latin typeface="+mj-lt"/>
            </a:endParaRPr>
          </a:p>
        </p:txBody>
      </p:sp>
      <p:grpSp>
        <p:nvGrpSpPr>
          <p:cNvPr id="42" name="Group 249">
            <a:extLst>
              <a:ext uri="{FF2B5EF4-FFF2-40B4-BE49-F238E27FC236}">
                <a16:creationId xmlns:a16="http://schemas.microsoft.com/office/drawing/2014/main" id="{0FBD61E4-D2EE-4EC8-BAFC-5A0628608A01}"/>
              </a:ext>
            </a:extLst>
          </p:cNvPr>
          <p:cNvGrpSpPr>
            <a:grpSpLocks/>
          </p:cNvGrpSpPr>
          <p:nvPr/>
        </p:nvGrpSpPr>
        <p:grpSpPr bwMode="auto">
          <a:xfrm>
            <a:off x="119464" y="1806803"/>
            <a:ext cx="265711" cy="548344"/>
            <a:chOff x="4140" y="429"/>
            <a:chExt cx="1425" cy="2396"/>
          </a:xfrm>
        </p:grpSpPr>
        <p:sp>
          <p:nvSpPr>
            <p:cNvPr id="43" name="Freeform 250">
              <a:extLst>
                <a:ext uri="{FF2B5EF4-FFF2-40B4-BE49-F238E27FC236}">
                  <a16:creationId xmlns:a16="http://schemas.microsoft.com/office/drawing/2014/main" id="{9EE39B73-A298-4096-9AA8-7BCB76F9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Rectangle 251">
              <a:extLst>
                <a:ext uri="{FF2B5EF4-FFF2-40B4-BE49-F238E27FC236}">
                  <a16:creationId xmlns:a16="http://schemas.microsoft.com/office/drawing/2014/main" id="{40E412C7-B66E-4D2B-AFEA-69B15252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5" name="Freeform 252">
              <a:extLst>
                <a:ext uri="{FF2B5EF4-FFF2-40B4-BE49-F238E27FC236}">
                  <a16:creationId xmlns:a16="http://schemas.microsoft.com/office/drawing/2014/main" id="{C9808F2C-DA51-48CA-8DDC-439D4E46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253">
              <a:extLst>
                <a:ext uri="{FF2B5EF4-FFF2-40B4-BE49-F238E27FC236}">
                  <a16:creationId xmlns:a16="http://schemas.microsoft.com/office/drawing/2014/main" id="{E6CBB980-4F38-4005-8CCF-17D25325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Rectangle 254">
              <a:extLst>
                <a:ext uri="{FF2B5EF4-FFF2-40B4-BE49-F238E27FC236}">
                  <a16:creationId xmlns:a16="http://schemas.microsoft.com/office/drawing/2014/main" id="{DE5B0139-1DC3-4834-9068-4C082625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48" name="Group 255">
              <a:extLst>
                <a:ext uri="{FF2B5EF4-FFF2-40B4-BE49-F238E27FC236}">
                  <a16:creationId xmlns:a16="http://schemas.microsoft.com/office/drawing/2014/main" id="{58727BA3-93F1-4866-9D7B-0A98BCBA8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3" name="AutoShape 256">
                <a:extLst>
                  <a:ext uri="{FF2B5EF4-FFF2-40B4-BE49-F238E27FC236}">
                    <a16:creationId xmlns:a16="http://schemas.microsoft.com/office/drawing/2014/main" id="{B54C307E-0FE6-4D6C-BACF-E4E0A821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4" name="AutoShape 257">
                <a:extLst>
                  <a:ext uri="{FF2B5EF4-FFF2-40B4-BE49-F238E27FC236}">
                    <a16:creationId xmlns:a16="http://schemas.microsoft.com/office/drawing/2014/main" id="{A3192319-7677-4009-AF76-AF5D5182C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49" name="Rectangle 258">
              <a:extLst>
                <a:ext uri="{FF2B5EF4-FFF2-40B4-BE49-F238E27FC236}">
                  <a16:creationId xmlns:a16="http://schemas.microsoft.com/office/drawing/2014/main" id="{31EE0B59-E8F2-4E73-B2A8-39F389A1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0" name="Group 259">
              <a:extLst>
                <a:ext uri="{FF2B5EF4-FFF2-40B4-BE49-F238E27FC236}">
                  <a16:creationId xmlns:a16="http://schemas.microsoft.com/office/drawing/2014/main" id="{919DB6C3-233E-4CEA-96D0-2A7DD215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1" name="AutoShape 260">
                <a:extLst>
                  <a:ext uri="{FF2B5EF4-FFF2-40B4-BE49-F238E27FC236}">
                    <a16:creationId xmlns:a16="http://schemas.microsoft.com/office/drawing/2014/main" id="{8F106751-3161-4496-848E-AF78DDAD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" name="AutoShape 261">
                <a:extLst>
                  <a:ext uri="{FF2B5EF4-FFF2-40B4-BE49-F238E27FC236}">
                    <a16:creationId xmlns:a16="http://schemas.microsoft.com/office/drawing/2014/main" id="{F8F2AA5E-6DA3-408D-B6B3-D908AFCA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1" name="Rectangle 262">
              <a:extLst>
                <a:ext uri="{FF2B5EF4-FFF2-40B4-BE49-F238E27FC236}">
                  <a16:creationId xmlns:a16="http://schemas.microsoft.com/office/drawing/2014/main" id="{E9C731D6-3B8F-4246-A753-12411CAA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2" name="Rectangle 263">
              <a:extLst>
                <a:ext uri="{FF2B5EF4-FFF2-40B4-BE49-F238E27FC236}">
                  <a16:creationId xmlns:a16="http://schemas.microsoft.com/office/drawing/2014/main" id="{407CE161-BC26-41E2-BF97-52590D20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3" name="Group 264">
              <a:extLst>
                <a:ext uri="{FF2B5EF4-FFF2-40B4-BE49-F238E27FC236}">
                  <a16:creationId xmlns:a16="http://schemas.microsoft.com/office/drawing/2014/main" id="{861001E0-12A0-47AE-B229-AF8A3C017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" name="AutoShape 265">
                <a:extLst>
                  <a:ext uri="{FF2B5EF4-FFF2-40B4-BE49-F238E27FC236}">
                    <a16:creationId xmlns:a16="http://schemas.microsoft.com/office/drawing/2014/main" id="{8B47C6DD-EF54-478D-A84C-56633595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0" name="AutoShape 266">
                <a:extLst>
                  <a:ext uri="{FF2B5EF4-FFF2-40B4-BE49-F238E27FC236}">
                    <a16:creationId xmlns:a16="http://schemas.microsoft.com/office/drawing/2014/main" id="{43A33D05-ECD9-4B85-93D8-DE0FDAA32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5FE6FA74-A8F8-4FAE-BD45-E98EFE05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5" name="Group 268">
              <a:extLst>
                <a:ext uri="{FF2B5EF4-FFF2-40B4-BE49-F238E27FC236}">
                  <a16:creationId xmlns:a16="http://schemas.microsoft.com/office/drawing/2014/main" id="{90FCCD0D-1455-4BE4-9D0F-0274BA77C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" name="AutoShape 269">
                <a:extLst>
                  <a:ext uri="{FF2B5EF4-FFF2-40B4-BE49-F238E27FC236}">
                    <a16:creationId xmlns:a16="http://schemas.microsoft.com/office/drawing/2014/main" id="{590FD516-4AF7-4EAC-AC23-DCF98B77D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8" name="AutoShape 270">
                <a:extLst>
                  <a:ext uri="{FF2B5EF4-FFF2-40B4-BE49-F238E27FC236}">
                    <a16:creationId xmlns:a16="http://schemas.microsoft.com/office/drawing/2014/main" id="{F05DC53B-9F13-4C31-BA71-9EAF6BD1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6" name="Rectangle 271">
              <a:extLst>
                <a:ext uri="{FF2B5EF4-FFF2-40B4-BE49-F238E27FC236}">
                  <a16:creationId xmlns:a16="http://schemas.microsoft.com/office/drawing/2014/main" id="{1FF38615-56DF-43D6-9397-7A23C6FF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7" name="Freeform 272">
              <a:extLst>
                <a:ext uri="{FF2B5EF4-FFF2-40B4-BE49-F238E27FC236}">
                  <a16:creationId xmlns:a16="http://schemas.microsoft.com/office/drawing/2014/main" id="{4822D0E6-7DFC-4435-9FE6-FB1711A4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73">
              <a:extLst>
                <a:ext uri="{FF2B5EF4-FFF2-40B4-BE49-F238E27FC236}">
                  <a16:creationId xmlns:a16="http://schemas.microsoft.com/office/drawing/2014/main" id="{F6B64339-5F4B-410D-9157-37E78578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Oval 274">
              <a:extLst>
                <a:ext uri="{FF2B5EF4-FFF2-40B4-BE49-F238E27FC236}">
                  <a16:creationId xmlns:a16="http://schemas.microsoft.com/office/drawing/2014/main" id="{DD4F0EB2-7DDF-4CE8-9397-F3662DAE9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0" name="Freeform 275">
              <a:extLst>
                <a:ext uri="{FF2B5EF4-FFF2-40B4-BE49-F238E27FC236}">
                  <a16:creationId xmlns:a16="http://schemas.microsoft.com/office/drawing/2014/main" id="{78DD1579-98A4-4BCA-8820-6F274CAD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AutoShape 276">
              <a:extLst>
                <a:ext uri="{FF2B5EF4-FFF2-40B4-BE49-F238E27FC236}">
                  <a16:creationId xmlns:a16="http://schemas.microsoft.com/office/drawing/2014/main" id="{442D875D-048B-4779-9B01-EF29D6A8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" name="AutoShape 277">
              <a:extLst>
                <a:ext uri="{FF2B5EF4-FFF2-40B4-BE49-F238E27FC236}">
                  <a16:creationId xmlns:a16="http://schemas.microsoft.com/office/drawing/2014/main" id="{ED6798B3-8C01-4AC2-97A0-E3B4DF5E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3" name="Oval 278">
              <a:extLst>
                <a:ext uri="{FF2B5EF4-FFF2-40B4-BE49-F238E27FC236}">
                  <a16:creationId xmlns:a16="http://schemas.microsoft.com/office/drawing/2014/main" id="{1F6C8D5D-32BF-4D38-A6AD-1AF54CDB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4" name="Oval 279">
              <a:extLst>
                <a:ext uri="{FF2B5EF4-FFF2-40B4-BE49-F238E27FC236}">
                  <a16:creationId xmlns:a16="http://schemas.microsoft.com/office/drawing/2014/main" id="{1E53A953-3225-4729-8AAD-A7187C04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5" name="Oval 280">
              <a:extLst>
                <a:ext uri="{FF2B5EF4-FFF2-40B4-BE49-F238E27FC236}">
                  <a16:creationId xmlns:a16="http://schemas.microsoft.com/office/drawing/2014/main" id="{63028E38-A0CB-4DEA-8B57-839822E9B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6" name="Rectangle 281">
              <a:extLst>
                <a:ext uri="{FF2B5EF4-FFF2-40B4-BE49-F238E27FC236}">
                  <a16:creationId xmlns:a16="http://schemas.microsoft.com/office/drawing/2014/main" id="{736A8174-F55F-4E65-9081-7B970195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75" name="Group 542">
            <a:extLst>
              <a:ext uri="{FF2B5EF4-FFF2-40B4-BE49-F238E27FC236}">
                <a16:creationId xmlns:a16="http://schemas.microsoft.com/office/drawing/2014/main" id="{1B5AC15F-2861-4799-A56C-0AC1E2795D94}"/>
              </a:ext>
            </a:extLst>
          </p:cNvPr>
          <p:cNvGrpSpPr>
            <a:grpSpLocks/>
          </p:cNvGrpSpPr>
          <p:nvPr/>
        </p:nvGrpSpPr>
        <p:grpSpPr bwMode="auto">
          <a:xfrm>
            <a:off x="8235658" y="1796141"/>
            <a:ext cx="543675" cy="518854"/>
            <a:chOff x="-44" y="1473"/>
            <a:chExt cx="981" cy="1105"/>
          </a:xfrm>
        </p:grpSpPr>
        <p:pic>
          <p:nvPicPr>
            <p:cNvPr id="76" name="Picture 529" descr="desktop_computer_stylized_medium">
              <a:extLst>
                <a:ext uri="{FF2B5EF4-FFF2-40B4-BE49-F238E27FC236}">
                  <a16:creationId xmlns:a16="http://schemas.microsoft.com/office/drawing/2014/main" id="{E4D9BA01-7EA4-4636-A734-EC0798D97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Freeform 530">
              <a:extLst>
                <a:ext uri="{FF2B5EF4-FFF2-40B4-BE49-F238E27FC236}">
                  <a16:creationId xmlns:a16="http://schemas.microsoft.com/office/drawing/2014/main" id="{2869FD6D-5037-4139-A050-F021F725E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98222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1400" b="1" err="1">
                <a:latin typeface="Gill Sans Nova" panose="020B0602020104020203" pitchFamily="34" charset="0"/>
              </a:rPr>
              <a:t>p</a:t>
            </a:r>
            <a:r>
              <a:rPr lang="en-US" sz="1400" b="1">
                <a:latin typeface="Gill Sans Nova" panose="020B0602020104020203" pitchFamily="34" charset="0"/>
              </a:rPr>
              <a:t> 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με σταθερό ρυθμό αναπαραγωγής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</a:t>
            </a: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r>
              <a:rPr lang="el-GR">
                <a:latin typeface="Gill Sans Nova" panose="020B0602020104020203" pitchFamily="34" charset="0"/>
              </a:rPr>
              <a:t>,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Παύση αναπαραγωγής: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Γεμίζει ο </a:t>
            </a:r>
            <a:r>
              <a:rPr lang="en-US">
                <a:latin typeface="Gill Sans Nova" panose="020B0602020104020203" pitchFamily="34" charset="0"/>
              </a:rPr>
              <a:t>playout buffer</a:t>
            </a:r>
            <a:r>
              <a:rPr lang="el-GR">
                <a:latin typeface="Gill Sans Nova" panose="020B0602020104020203" pitchFamily="34" charset="0"/>
              </a:rPr>
              <a:t>, σταματά να δέχεται από το </a:t>
            </a:r>
            <a:r>
              <a:rPr lang="en-US">
                <a:latin typeface="Gill Sans Nova" panose="020B0602020104020203" pitchFamily="34" charset="0"/>
              </a:rPr>
              <a:t>TCP receive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δέχεται </a:t>
            </a:r>
            <a:r>
              <a:rPr lang="en-US">
                <a:latin typeface="Gill Sans Nova" panose="020B0602020104020203" pitchFamily="34" charset="0"/>
              </a:rPr>
              <a:t>TCP </a:t>
            </a:r>
            <a:r>
              <a:rPr lang="el-GR">
                <a:latin typeface="Gill Sans Nova" panose="020B0602020104020203" pitchFamily="34" charset="0"/>
              </a:rPr>
              <a:t>πακέτα από το </a:t>
            </a:r>
            <a:r>
              <a:rPr lang="en-US">
                <a:latin typeface="Gill Sans Nova" panose="020B0602020104020203" pitchFamily="34" charset="0"/>
              </a:rPr>
              <a:t>TCP send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διαβάζει δεδομένα από το αρχείο βίντεο.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Συμπέρασμα</a:t>
            </a:r>
            <a:r>
              <a:rPr lang="el-GR">
                <a:latin typeface="Gill Sans Nova" panose="020B0602020104020203" pitchFamily="34" charset="0"/>
              </a:rPr>
              <a:t>: Ένας γεμάτος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της εφαρμογής θέτει έμμεσα ένα όριο στο ρυθμό μετάδοσης του βίντεο από τον εξυπηρετητή στον πελάτη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b="1">
                <a:latin typeface="Gill Sans Nova" panose="020B0602020104020203" pitchFamily="34" charset="0"/>
              </a:rPr>
              <a:t> Προϋπόθεση</a:t>
            </a:r>
            <a:r>
              <a:rPr lang="el-GR">
                <a:latin typeface="Gill Sans Nova" panose="020B0602020104020203" pitchFamily="34" charset="0"/>
              </a:rPr>
              <a:t>: το </a:t>
            </a:r>
            <a:r>
              <a:rPr lang="en-US">
                <a:latin typeface="Gill Sans Nova" panose="020B0602020104020203" pitchFamily="34" charset="0"/>
              </a:rPr>
              <a:t>B </a:t>
            </a:r>
            <a:r>
              <a:rPr lang="el-GR">
                <a:latin typeface="Gill Sans Nova" panose="020B0602020104020203" pitchFamily="34" charset="0"/>
              </a:rPr>
              <a:t>να είναι πεπερασμένο και μικρότερο από το μέγεθος του αρχείου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46788" y="1802118"/>
            <a:ext cx="1302948" cy="644525"/>
            <a:chOff x="5268943" y="3066231"/>
            <a:chExt cx="1302653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68943" y="3066231"/>
              <a:ext cx="740925" cy="644839"/>
              <a:chOff x="5089454" y="2720015"/>
              <a:chExt cx="1388680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089454" y="2729246"/>
                <a:ext cx="1384608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128090" y="2729246"/>
              <a:ext cx="1345970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49739" y="1820871"/>
            <a:ext cx="1135297" cy="644525"/>
            <a:chOff x="5121779" y="2720015"/>
            <a:chExt cx="1356355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121779" y="2729246"/>
              <a:ext cx="1352281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91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28600"/>
            <a:ext cx="8362627" cy="871538"/>
          </a:xfrm>
        </p:spPr>
        <p:txBody>
          <a:bodyPr/>
          <a:lstStyle/>
          <a:p>
            <a:r>
              <a:rPr lang="el-GR" sz="36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47644"/>
            <a:ext cx="8446698" cy="460075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Εφαρμογές δικτύωσης πολυμέσων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Ροή αποθηκευμένου βίντεο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 err="1">
                <a:latin typeface="Gill Sans Nova" panose="020B0602020104020203" pitchFamily="34" charset="0"/>
              </a:rPr>
              <a:t>Voice</a:t>
            </a:r>
            <a:r>
              <a:rPr lang="el-GR" dirty="0">
                <a:latin typeface="Gill Sans Nova" panose="020B0602020104020203" pitchFamily="34" charset="0"/>
              </a:rPr>
              <a:t>-</a:t>
            </a:r>
            <a:r>
              <a:rPr lang="el-GR" dirty="0" err="1">
                <a:latin typeface="Gill Sans Nova" panose="020B0602020104020203" pitchFamily="34" charset="0"/>
              </a:rPr>
              <a:t>over</a:t>
            </a:r>
            <a:r>
              <a:rPr lang="el-GR" dirty="0">
                <a:latin typeface="Gill Sans Nova" panose="020B0602020104020203" pitchFamily="34" charset="0"/>
              </a:rPr>
              <a:t>-IP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Πρωτόκολλα εφαρμογών συνομιλίας πραγματικού χρόνου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56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Επανέναρξη αναπαραγωγής: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Επανέρχεται η μετάδοση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Πρόωρος τερματισμός ή ανατοποθέτηση σε άλλο σημείο του βίντεο: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Τα δεδομένα που έχουν ήδη μεταφερθεί στον </a:t>
            </a:r>
            <a:r>
              <a:rPr lang="en-US">
                <a:latin typeface="Gill Sans Nova" panose="020B0602020104020203" pitchFamily="34" charset="0"/>
              </a:rPr>
              <a:t>client </a:t>
            </a:r>
            <a:r>
              <a:rPr lang="el-GR">
                <a:latin typeface="Gill Sans Nova" panose="020B0602020104020203" pitchFamily="34" charset="0"/>
              </a:rPr>
              <a:t>δεν χρησιμοποιούνται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Άσκοπη κατανάλωση </a:t>
            </a:r>
            <a:r>
              <a:rPr lang="en-US">
                <a:latin typeface="Gill Sans Nova" panose="020B0602020104020203" pitchFamily="34" charset="0"/>
              </a:rPr>
              <a:t>bandwidth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66213" y="1802118"/>
            <a:ext cx="1283525" cy="644525"/>
            <a:chOff x="5288362" y="3066231"/>
            <a:chExt cx="1283234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413641" y="2729246"/>
                <a:ext cx="1060419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384422" y="2729246"/>
              <a:ext cx="1089638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53149" y="1820871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330653" y="2729246"/>
              <a:ext cx="1143407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  <p:cxnSp>
        <p:nvCxnSpPr>
          <p:cNvPr id="34" name="Straight Connector 45">
            <a:extLst>
              <a:ext uri="{FF2B5EF4-FFF2-40B4-BE49-F238E27FC236}">
                <a16:creationId xmlns:a16="http://schemas.microsoft.com/office/drawing/2014/main" id="{FF1FC406-F575-49D6-B8BC-17095DB35CB2}"/>
              </a:ext>
            </a:extLst>
          </p:cNvPr>
          <p:cNvCxnSpPr>
            <a:cxnSpLocks noChangeShapeType="1"/>
            <a:stCxn id="27674" idx="3"/>
          </p:cNvCxnSpPr>
          <p:nvPr/>
        </p:nvCxnSpPr>
        <p:spPr bwMode="auto">
          <a:xfrm flipV="1">
            <a:off x="8485036" y="2135494"/>
            <a:ext cx="539694" cy="764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81B081-8B87-42B6-AC61-0AC6D6209D8A}"/>
              </a:ext>
            </a:extLst>
          </p:cNvPr>
          <p:cNvSpPr txBox="1"/>
          <p:nvPr/>
        </p:nvSpPr>
        <p:spPr>
          <a:xfrm>
            <a:off x="8607246" y="172076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badi" panose="020B0604020104020204" pitchFamily="34" charset="0"/>
              </a:rPr>
              <a:t>r</a:t>
            </a:r>
            <a:endParaRPr lang="el-G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8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</a:t>
            </a:r>
            <a:r>
              <a:rPr lang="en-US" sz="1600" b="1">
                <a:highlight>
                  <a:srgbClr val="00FF00"/>
                </a:highlight>
              </a:rPr>
              <a:t>: A1.2 – VoD: HTTP/TCP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στοίβα πρωτοκόλλων HTTP/TCP.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HTTP και τα βασικά του πρωτοκόλλου HTTP, σε σχέση πάντα με τη μετάδοση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28409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B51457C-1F9C-418F-A090-2480C798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97EAC0-8F96-4EB3-B24A-F8F6E79A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 HTTP </a:t>
            </a:r>
            <a:r>
              <a:rPr lang="el-GR" err="1"/>
              <a:t>streaming</a:t>
            </a:r>
            <a:r>
              <a:rPr lang="el-GR"/>
              <a:t>: ίδια κωδικοποίηση βίντεο </a:t>
            </a:r>
          </a:p>
          <a:p>
            <a:pPr lvl="1"/>
            <a:r>
              <a:rPr lang="el-GR"/>
              <a:t>	1 αρχείο για όλους </a:t>
            </a:r>
          </a:p>
          <a:p>
            <a:pPr lvl="2" indent="-342900"/>
            <a:r>
              <a:rPr lang="el-GR"/>
              <a:t> 1 ανάλυση βίντεο</a:t>
            </a:r>
          </a:p>
          <a:p>
            <a:pPr lvl="2" indent="-342900"/>
            <a:r>
              <a:rPr lang="el-GR"/>
              <a:t> 1 ρυθμός κωδικοποίησης</a:t>
            </a:r>
          </a:p>
          <a:p>
            <a:pPr lvl="2" indent="-342900"/>
            <a:r>
              <a:rPr lang="el-GR"/>
              <a:t>Ίδια απαίτηση για το απαιτούμενο εύρος ζώνης</a:t>
            </a:r>
          </a:p>
          <a:p>
            <a:pPr lvl="1"/>
            <a:r>
              <a:rPr lang="el-GR"/>
              <a:t>δεν λαμβάνονται υπόψη οι ιδιαιτερότητες του χρήστη</a:t>
            </a:r>
          </a:p>
          <a:p>
            <a:pPr lvl="2"/>
            <a:r>
              <a:rPr lang="el-GR"/>
              <a:t>το τρέχων διαθέσιμο εύρος ζώνης για το χρήστη</a:t>
            </a:r>
          </a:p>
          <a:p>
            <a:pPr lvl="2"/>
            <a:r>
              <a:rPr lang="el-GR"/>
              <a:t>η ανάλυση της οθόνης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9E36F2B-08C8-4865-8E35-193E6805389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EC252D-4FC3-4C52-A0DC-CEA8C7761943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7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12725" y="1392902"/>
            <a:ext cx="871855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DASH: D</a:t>
            </a:r>
            <a:r>
              <a:rPr lang="en-US" sz="2200">
                <a:latin typeface="Gill Sans Nova" panose="020B0602020104020203" pitchFamily="34" charset="0"/>
              </a:rPr>
              <a:t>ynamic,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A</a:t>
            </a:r>
            <a:r>
              <a:rPr lang="en-US" sz="2200">
                <a:latin typeface="Gill Sans Nova" panose="020B0602020104020203" pitchFamily="34" charset="0"/>
              </a:rPr>
              <a:t>daptive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S</a:t>
            </a:r>
            <a:r>
              <a:rPr lang="en-US" sz="2200">
                <a:latin typeface="Gill Sans Nova" panose="020B0602020104020203" pitchFamily="34" charset="0"/>
              </a:rPr>
              <a:t>treaming over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H</a:t>
            </a:r>
            <a:r>
              <a:rPr lang="en-US" sz="2200">
                <a:latin typeface="Gill Sans Nova" panose="020B0602020104020203" pitchFamily="34" charset="0"/>
              </a:rPr>
              <a:t>TTP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>
                <a:latin typeface="Gill Sans Nova" panose="020B0602020104020203" pitchFamily="34" charset="0"/>
              </a:rPr>
              <a:t> </a:t>
            </a:r>
            <a:r>
              <a:rPr lang="en-US" sz="2200">
                <a:solidFill>
                  <a:srgbClr val="000099"/>
                </a:solidFill>
                <a:latin typeface="Gill Sans Nova" panose="020B0602020104020203" pitchFamily="34" charset="0"/>
              </a:rPr>
              <a:t>server: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χωρίζει το αρχείο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σε πολλαπλά κομμάτια μικρής διάρκειας (4 </a:t>
            </a:r>
            <a:r>
              <a:rPr lang="el-GR" err="1">
                <a:latin typeface="Gill Sans Nova" panose="020B0602020104020203" pitchFamily="34" charset="0"/>
              </a:rPr>
              <a:t>δευτ</a:t>
            </a:r>
            <a:r>
              <a:rPr lang="el-GR">
                <a:latin typeface="Gill Sans Nova" panose="020B0602020104020203" pitchFamily="34" charset="0"/>
              </a:rPr>
              <a:t>.)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κάθε κομμάτι αποθηκεύεται, κωδικοποιείται σε διαφορετικούς ρυθμούς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solidFill>
                  <a:srgbClr val="000099"/>
                </a:solidFill>
                <a:latin typeface="Gill Sans Nova" panose="020B0602020104020203" pitchFamily="34" charset="0"/>
              </a:rPr>
              <a:t> αρχείο </a:t>
            </a:r>
            <a:r>
              <a:rPr lang="en-US">
                <a:solidFill>
                  <a:srgbClr val="000099"/>
                </a:solidFill>
                <a:latin typeface="Gill Sans Nova" panose="020B0602020104020203" pitchFamily="34" charset="0"/>
              </a:rPr>
              <a:t>manifest: </a:t>
            </a:r>
            <a:r>
              <a:rPr lang="el-GR">
                <a:latin typeface="Gill Sans Nova" panose="020B0602020104020203" pitchFamily="34" charset="0"/>
              </a:rPr>
              <a:t>παρέχει τα </a:t>
            </a:r>
            <a:r>
              <a:rPr lang="en-US">
                <a:latin typeface="Gill Sans Nova" panose="020B0602020104020203" pitchFamily="34" charset="0"/>
              </a:rPr>
              <a:t>URL </a:t>
            </a:r>
            <a:r>
              <a:rPr lang="el-GR">
                <a:latin typeface="Gill Sans Nova" panose="020B0602020104020203" pitchFamily="34" charset="0"/>
              </a:rPr>
              <a:t>(συνδέσμους) σε διαφορετικά κομμάτια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 </a:t>
            </a:r>
            <a:r>
              <a:rPr lang="el-GR" sz="2200">
                <a:solidFill>
                  <a:srgbClr val="000099"/>
                </a:solidFill>
                <a:latin typeface="Gill Sans Nova" panose="020B0602020104020203" pitchFamily="34" charset="0"/>
              </a:rPr>
              <a:t>πελάτης: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περιοδικά μετράει το εύρος ζώνης από τον εξυπηρετητή στον πελάτη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συμβουλεύεται το </a:t>
            </a:r>
            <a:r>
              <a:rPr lang="en-US">
                <a:latin typeface="Gill Sans Nova" panose="020B0602020104020203" pitchFamily="34" charset="0"/>
              </a:rPr>
              <a:t>manifest, </a:t>
            </a:r>
            <a:r>
              <a:rPr lang="el-GR">
                <a:latin typeface="Gill Sans Nova" panose="020B0602020104020203" pitchFamily="34" charset="0"/>
              </a:rPr>
              <a:t>ζητάει ένα κομμάτι τη φορά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επιλέγει το μέγιστο δυνατό ρυθμό κωδικοποίησης δεδομένου του τρέχοντος εύρους ζώνης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μπορεί να επιλέξει διαφορετικούς ρυθμούς κωδικοποίησης σε διαφορετικά χρονικά σημεία (εξαρτάται από το διαθέσιμο εύρος ζώνης)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1D75E-DA9B-4C05-B6F1-2859DF97E29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BD0886-91FE-4041-B549-78E2C373E6A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08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37041" y="1617201"/>
            <a:ext cx="8734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DASH: Dynamic, Adaptive Streaming over HTTP</a:t>
            </a:r>
            <a:endParaRPr lang="el-GR" sz="240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l-GR" sz="2400">
                <a:solidFill>
                  <a:srgbClr val="FF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“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ευφυία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”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 στον πελάτη: </a:t>
            </a:r>
            <a:r>
              <a:rPr lang="el-GR" sz="2400">
                <a:latin typeface="Gill Sans Nova" panose="020B0602020104020203" pitchFamily="34" charset="0"/>
              </a:rPr>
              <a:t>ο πελάτης καθορίζει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πότε</a:t>
            </a:r>
            <a:r>
              <a:rPr lang="el-GR" sz="2000">
                <a:latin typeface="Gill Sans Nova" panose="020B0602020104020203" pitchFamily="34" charset="0"/>
              </a:rPr>
              <a:t> να ζητήσει κομμάτι (ώστε να μην αδειάσει ή υπερχειλίσει ο </a:t>
            </a:r>
            <a:r>
              <a:rPr lang="el-GR" sz="2000" err="1">
                <a:latin typeface="Gill Sans Nova" panose="020B0602020104020203" pitchFamily="34" charset="0"/>
              </a:rPr>
              <a:t>ενταμιευτής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τί ρυθμό κωδικοποίησης </a:t>
            </a:r>
            <a:r>
              <a:rPr lang="el-GR" sz="2000">
                <a:latin typeface="Gill Sans Nova" panose="020B0602020104020203" pitchFamily="34" charset="0"/>
              </a:rPr>
              <a:t>να ζητήσει (υψηλή ποιότητα όταν είναι διαθέσιμο περισσότερο εύρος ζώνης)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πού</a:t>
            </a:r>
            <a:r>
              <a:rPr lang="el-GR" sz="2000">
                <a:latin typeface="Gill Sans Nova" panose="020B0602020104020203" pitchFamily="34" charset="0"/>
              </a:rPr>
              <a:t> να ζητήσει το κομμάτι (μπορεί να ζητήσει από </a:t>
            </a:r>
            <a:r>
              <a:rPr lang="en-US" sz="2000">
                <a:latin typeface="Gill Sans Nova" panose="020B0602020104020203" pitchFamily="34" charset="0"/>
              </a:rPr>
              <a:t>URL server </a:t>
            </a:r>
            <a:r>
              <a:rPr lang="el-GR" sz="2000">
                <a:latin typeface="Gill Sans Nova" panose="020B0602020104020203" pitchFamily="34" charset="0"/>
              </a:rPr>
              <a:t>που είναι </a:t>
            </a:r>
            <a:r>
              <a:rPr lang="en-US" sz="2000">
                <a:latin typeface="Gill Sans Nova" panose="020B0602020104020203" pitchFamily="34" charset="0"/>
              </a:rPr>
              <a:t>“</a:t>
            </a:r>
            <a:r>
              <a:rPr lang="el-GR" sz="2000">
                <a:latin typeface="Gill Sans Nova" panose="020B0602020104020203" pitchFamily="34" charset="0"/>
              </a:rPr>
              <a:t>κοντά</a:t>
            </a:r>
            <a:r>
              <a:rPr lang="en-US" sz="2000">
                <a:latin typeface="Gill Sans Nova" panose="020B0602020104020203" pitchFamily="34" charset="0"/>
              </a:rPr>
              <a:t>”</a:t>
            </a:r>
            <a:r>
              <a:rPr lang="el-GR" sz="2000">
                <a:latin typeface="Gill Sans Nova" panose="020B0602020104020203" pitchFamily="34" charset="0"/>
              </a:rPr>
              <a:t> στον πελάτη ή έχει πολύ διαθέσιμο εύρος ζώνης)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C7BA84-4740-4DC9-A488-0CD6CBF504C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D4DAE1-4392-43F8-B9CC-C9AFA2B9612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Άσκηση: A1.3 – </a:t>
            </a:r>
            <a:r>
              <a:rPr lang="el-GR" sz="1600" b="1" err="1">
                <a:highlight>
                  <a:srgbClr val="00FF00"/>
                </a:highlight>
              </a:rPr>
              <a:t>VoD</a:t>
            </a:r>
            <a:r>
              <a:rPr lang="el-GR" sz="1600" b="1">
                <a:highlight>
                  <a:srgbClr val="00FF00"/>
                </a:highlight>
              </a:rPr>
              <a:t>: DASH</a:t>
            </a:r>
            <a:endParaRPr lang="en-US" sz="1600" b="1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</a:t>
            </a:r>
            <a:r>
              <a:rPr lang="el-GR" sz="1600" err="1"/>
              <a:t>τo</a:t>
            </a:r>
            <a:r>
              <a:rPr lang="el-GR" sz="1600"/>
              <a:t> πρότυπο MPEG – DASH (</a:t>
            </a:r>
            <a:r>
              <a:rPr lang="el-GR" sz="1600" err="1"/>
              <a:t>Dynamic</a:t>
            </a:r>
            <a:r>
              <a:rPr lang="el-GR" sz="1600"/>
              <a:t> </a:t>
            </a:r>
            <a:r>
              <a:rPr lang="el-GR" sz="1600" err="1"/>
              <a:t>Adaptive</a:t>
            </a:r>
            <a:r>
              <a:rPr lang="el-GR" sz="1600"/>
              <a:t> </a:t>
            </a:r>
            <a:r>
              <a:rPr lang="el-GR" sz="1600" err="1"/>
              <a:t>Streaming</a:t>
            </a:r>
            <a:r>
              <a:rPr lang="el-GR" sz="1600"/>
              <a:t> </a:t>
            </a:r>
            <a:r>
              <a:rPr lang="el-GR" sz="1600" err="1"/>
              <a:t>over</a:t>
            </a:r>
            <a:r>
              <a:rPr lang="el-GR" sz="1600"/>
              <a:t> </a:t>
            </a:r>
            <a:r>
              <a:rPr lang="el-GR" sz="1600" err="1"/>
              <a:t>Http</a:t>
            </a:r>
            <a:r>
              <a:rPr lang="el-GR" sz="1600"/>
              <a:t>).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</a:t>
            </a:r>
            <a:r>
              <a:rPr lang="el-GR" sz="1600" err="1"/>
              <a:t>ξατανοήσουν</a:t>
            </a:r>
            <a:r>
              <a:rPr lang="el-GR" sz="1600"/>
              <a:t> πως λειτουργεί η υπηρεσία παροχής αποθηκευμένου βίντεο βασισμένη στο πρότυπο MPEG – DASH.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39114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1DB5CD-114F-45DE-926C-7CF92B8A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1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Εργ</a:t>
            </a:r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αστηριακές Ασκήσεις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10905A-2F33-4062-B216-44998A5F3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el-GR" sz="3200" b="1"/>
              <a:t>Εργαστηριακές Ασκήσεις</a:t>
            </a:r>
          </a:p>
        </p:txBody>
      </p:sp>
    </p:spTree>
    <p:extLst>
      <p:ext uri="{BB962C8B-B14F-4D97-AF65-F5344CB8AC3E}">
        <p14:creationId xmlns:p14="http://schemas.microsoft.com/office/powerpoint/2010/main" val="2513781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D20F82C-E442-47A9-90D4-49C9151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Ομάδα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77B6E0A-75EF-45A8-9E22-DD7FC9A2D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7854"/>
            <a:ext cx="3913909" cy="4710545"/>
          </a:xfrm>
        </p:spPr>
        <p:txBody>
          <a:bodyPr/>
          <a:lstStyle/>
          <a:p>
            <a:r>
              <a:rPr lang="el-GR"/>
              <a:t>Απαραίτητη η εγγραφή στο μάθημα στο </a:t>
            </a:r>
            <a:r>
              <a:rPr lang="en-US" err="1"/>
              <a:t>eclass</a:t>
            </a:r>
            <a:endParaRPr lang="el-GR"/>
          </a:p>
          <a:p>
            <a:pPr lvl="1"/>
            <a:r>
              <a:rPr lang="el-GR"/>
              <a:t>Χρήση φόρουμ για ερωτήσεις</a:t>
            </a:r>
          </a:p>
          <a:p>
            <a:pPr lvl="1"/>
            <a:r>
              <a:rPr lang="el-GR"/>
              <a:t>Χρήση συστήματος υποβολής εργασιών</a:t>
            </a:r>
            <a:endParaRPr lang="en-US"/>
          </a:p>
          <a:p>
            <a:r>
              <a:rPr lang="el-GR"/>
              <a:t>Έγγραφα</a:t>
            </a:r>
          </a:p>
          <a:p>
            <a:pPr lvl="1"/>
            <a:r>
              <a:rPr lang="el-GR"/>
              <a:t>Απαιτούμενη υποδομή</a:t>
            </a:r>
          </a:p>
          <a:p>
            <a:pPr lvl="1"/>
            <a:r>
              <a:rPr lang="el-GR"/>
              <a:t>Εκφώνηση άσκησης</a:t>
            </a:r>
          </a:p>
          <a:p>
            <a:pPr lvl="1"/>
            <a:r>
              <a:rPr lang="el-GR"/>
              <a:t>Υλικό αναφοράς</a:t>
            </a:r>
          </a:p>
          <a:p>
            <a:pPr lvl="1"/>
            <a:r>
              <a:rPr lang="el-GR"/>
              <a:t>Έντυπο για τη συγγραφή αναφορών</a:t>
            </a:r>
          </a:p>
          <a:p>
            <a:pPr lvl="1"/>
            <a:endParaRPr lang="el-GR"/>
          </a:p>
          <a:p>
            <a:pPr lvl="1"/>
            <a:endParaRPr lang="en-US"/>
          </a:p>
          <a:p>
            <a:endParaRPr lang="en-US"/>
          </a:p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570E64-0FAD-4813-93C7-6AAE6B17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1537854"/>
            <a:ext cx="4404355" cy="2511507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4C51E5-BA0D-454D-B7B0-860904059D6A}"/>
              </a:ext>
            </a:extLst>
          </p:cNvPr>
          <p:cNvSpPr/>
          <p:nvPr/>
        </p:nvSpPr>
        <p:spPr>
          <a:xfrm>
            <a:off x="4572000" y="496421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>
                <a:highlight>
                  <a:srgbClr val="00FF00"/>
                </a:highlight>
                <a:latin typeface="Gill Sans Nova" panose="020B0602020104020203" pitchFamily="34" charset="0"/>
              </a:rPr>
              <a:t>Pass</a:t>
            </a:r>
            <a:r>
              <a:rPr lang="en-US" b="1">
                <a:latin typeface="Gill Sans Nova" panose="020B0602020104020203" pitchFamily="34" charset="0"/>
              </a:rPr>
              <a:t> | </a:t>
            </a:r>
            <a:r>
              <a:rPr lang="en-US" b="1">
                <a:highlight>
                  <a:srgbClr val="FF0000"/>
                </a:highlight>
                <a:latin typeface="Gill Sans Nova" panose="020B0602020104020203" pitchFamily="34" charset="0"/>
              </a:rPr>
              <a:t>Fail</a:t>
            </a:r>
            <a:endParaRPr lang="el-GR">
              <a:highlight>
                <a:srgbClr val="FF0000"/>
              </a:highlight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0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A1.1 – VoD: RTSP/RTP/UDP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</a:t>
            </a:r>
            <a:r>
              <a:rPr lang="el-GR" sz="1600" b="1"/>
              <a:t>στοίβα πρωτοκόλλων </a:t>
            </a:r>
            <a:r>
              <a:rPr lang="en-US" sz="1600" b="1"/>
              <a:t>RTSP</a:t>
            </a:r>
            <a:r>
              <a:rPr lang="el-GR" sz="1600" b="1"/>
              <a:t>/</a:t>
            </a:r>
            <a:r>
              <a:rPr lang="en-US" sz="1600" b="1"/>
              <a:t>RTP</a:t>
            </a:r>
            <a:r>
              <a:rPr lang="el-GR" sz="1600" b="1"/>
              <a:t>/</a:t>
            </a:r>
            <a:r>
              <a:rPr lang="en-US" sz="1600" b="1"/>
              <a:t>UDP</a:t>
            </a:r>
            <a:r>
              <a:rPr lang="el-GR" sz="1600" b="1"/>
              <a:t>. </a:t>
            </a:r>
            <a:endParaRPr lang="en-US" sz="1600" b="1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</a:t>
            </a:r>
            <a:r>
              <a:rPr lang="en-US" sz="1600"/>
              <a:t>RTSP</a:t>
            </a:r>
            <a:r>
              <a:rPr lang="el-GR" sz="1600"/>
              <a:t>/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UDP</a:t>
            </a:r>
            <a:r>
              <a:rPr lang="el-GR" sz="1600"/>
              <a:t> και τα εμπλεκόμενα πρωτόκολλα, </a:t>
            </a:r>
            <a:r>
              <a:rPr lang="en-US" sz="1600"/>
              <a:t>RTSP</a:t>
            </a:r>
            <a:r>
              <a:rPr lang="el-GR" sz="1600"/>
              <a:t>, </a:t>
            </a:r>
            <a:r>
              <a:rPr lang="en-US" sz="1600"/>
              <a:t>SDP</a:t>
            </a:r>
            <a:r>
              <a:rPr lang="el-GR" sz="1600"/>
              <a:t>, 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RTCP</a:t>
            </a:r>
            <a:r>
              <a:rPr lang="el-GR" sz="160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</a:t>
            </a:r>
            <a:r>
              <a:rPr lang="en-US" sz="1600" b="1">
                <a:highlight>
                  <a:srgbClr val="00FF00"/>
                </a:highlight>
              </a:rPr>
              <a:t>: A1.2 – VoD: HTTP/TCP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στοίβα πρωτοκόλλων HTTP/TCP.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HTTP και τα βασικά του πρωτοκόλλου HTTP, σε σχέση πάντα με τη μετάδοση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923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Άσκηση: A1.3 – </a:t>
            </a:r>
            <a:r>
              <a:rPr lang="el-GR" sz="1600" b="1" err="1">
                <a:highlight>
                  <a:srgbClr val="00FF00"/>
                </a:highlight>
              </a:rPr>
              <a:t>VoD</a:t>
            </a:r>
            <a:r>
              <a:rPr lang="el-GR" sz="1600" b="1">
                <a:highlight>
                  <a:srgbClr val="00FF00"/>
                </a:highlight>
              </a:rPr>
              <a:t>: DASH</a:t>
            </a:r>
            <a:endParaRPr lang="en-US" sz="1600" b="1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</a:t>
            </a:r>
            <a:r>
              <a:rPr lang="el-GR" sz="1600" err="1"/>
              <a:t>τo</a:t>
            </a:r>
            <a:r>
              <a:rPr lang="el-GR" sz="1600"/>
              <a:t> πρότυπο MPEG – DASH (</a:t>
            </a:r>
            <a:r>
              <a:rPr lang="el-GR" sz="1600" err="1"/>
              <a:t>Dynamic</a:t>
            </a:r>
            <a:r>
              <a:rPr lang="el-GR" sz="1600"/>
              <a:t> </a:t>
            </a:r>
            <a:r>
              <a:rPr lang="el-GR" sz="1600" err="1"/>
              <a:t>Adaptive</a:t>
            </a:r>
            <a:r>
              <a:rPr lang="el-GR" sz="1600"/>
              <a:t> </a:t>
            </a:r>
            <a:r>
              <a:rPr lang="el-GR" sz="1600" err="1"/>
              <a:t>Streaming</a:t>
            </a:r>
            <a:r>
              <a:rPr lang="el-GR" sz="1600"/>
              <a:t> </a:t>
            </a:r>
            <a:r>
              <a:rPr lang="el-GR" sz="1600" err="1"/>
              <a:t>over</a:t>
            </a:r>
            <a:r>
              <a:rPr lang="el-GR" sz="1600"/>
              <a:t> </a:t>
            </a:r>
            <a:r>
              <a:rPr lang="el-GR" sz="1600" err="1"/>
              <a:t>Http</a:t>
            </a:r>
            <a:r>
              <a:rPr lang="el-GR" sz="1600"/>
              <a:t>).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</a:t>
            </a:r>
            <a:r>
              <a:rPr lang="el-GR" sz="1600" err="1"/>
              <a:t>ξατανοήσουν</a:t>
            </a:r>
            <a:r>
              <a:rPr lang="el-GR" sz="1600"/>
              <a:t> πως λειτουργεί η υπηρεσία παροχής αποθηκευμένου βίντεο βασισμένη στο πρότυπο MPEG – DASH.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A1.4 – </a:t>
            </a:r>
            <a:r>
              <a:rPr lang="en-US" sz="1600" b="1" err="1"/>
              <a:t>VoD</a:t>
            </a:r>
            <a:r>
              <a:rPr lang="en-US" sz="1600" b="1"/>
              <a:t>: Apple HLS, MPEG-DASH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λογισμικά αναπαραγωγής βίντεο (αυτόνομες εφαρμογές, εφαρμογές </a:t>
            </a:r>
            <a:r>
              <a:rPr lang="el-GR" sz="1600" err="1"/>
              <a:t>plugins</a:t>
            </a:r>
            <a:r>
              <a:rPr lang="el-GR" sz="1600"/>
              <a:t>, </a:t>
            </a:r>
            <a:r>
              <a:rPr lang="el-GR" sz="1600" err="1"/>
              <a:t>video</a:t>
            </a:r>
            <a:r>
              <a:rPr lang="el-GR" sz="1600"/>
              <a:t> </a:t>
            </a:r>
            <a:r>
              <a:rPr lang="el-GR" sz="1600" err="1"/>
              <a:t>players</a:t>
            </a:r>
            <a:r>
              <a:rPr lang="el-GR" sz="1600"/>
              <a:t>), τεχνολογίες μετάδοσης βίντεο συνεχούς ροής (DASH, HLS). 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είναι, να εξοικειωθούν με τα διαφορετικά πρωτόκολλα, τύπους, τεχνολογίες μετάδοσης βίντεο συνεχούς ροής και λογισμικά αναπαραγωγής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2413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1647644"/>
            <a:ext cx="8282796" cy="16844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47644"/>
            <a:ext cx="8194964" cy="46007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Εφαρμογές δικτύωσης πολυμέσων</a:t>
            </a:r>
            <a:endParaRPr lang="en-US" b="1">
              <a:solidFill>
                <a:srgbClr val="CB2727"/>
              </a:solidFill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>
                <a:solidFill>
                  <a:srgbClr val="CB2727"/>
                </a:solidFill>
              </a:rPr>
              <a:t>Τι είναι τα πολυμέσα;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>
                <a:solidFill>
                  <a:srgbClr val="CB2727"/>
                </a:solidFill>
              </a:rPr>
              <a:t>Ποιοι είναι οι 3 τύποι εφαρμογών δικτύωσης πολυμέσων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>
                <a:solidFill>
                  <a:srgbClr val="CB2727"/>
                </a:solidFill>
              </a:rPr>
              <a:t>Ποιες οι ιδιότητές τους και οι απαιτήσεις τους; </a:t>
            </a:r>
          </a:p>
          <a:p>
            <a:pPr marL="0" indent="0">
              <a:buNone/>
            </a:pPr>
            <a:r>
              <a:rPr lang="el-GR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0266C28-E80E-4403-8599-6309A878C9B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E9249A-5E34-4A04-80A3-B5433517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Ομάδα Ασκήσεων: Α2 – Ζωντανές μεταδόσεις βίντεο συνεχούς ροής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EEAF3F-EB48-4B96-8341-4FFC3160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000" b="1"/>
              <a:t>Άσκηση</a:t>
            </a:r>
            <a:r>
              <a:rPr lang="en-US" sz="2000" b="1"/>
              <a:t>: A2.1 – Live streaming: Apple HLS, MPEG-DASH.</a:t>
            </a:r>
            <a:r>
              <a:rPr lang="en-US" sz="2000"/>
              <a:t> </a:t>
            </a:r>
            <a:endParaRPr lang="el-GR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Οι εκπαιδευόμενοι θα ενασχοληθούν με τη ζωντανή μετάδοση βίντεο συνεχούς ροής και με  λογισμικά αναπαραγωγής βίντεο (αυτόνομες εφαρμογές, εφαρμογές </a:t>
            </a:r>
            <a:r>
              <a:rPr lang="el-GR" sz="1800" err="1"/>
              <a:t>plugins</a:t>
            </a:r>
            <a:r>
              <a:rPr lang="el-GR" sz="1800"/>
              <a:t>, </a:t>
            </a:r>
            <a:r>
              <a:rPr lang="el-GR" sz="1800" err="1"/>
              <a:t>video</a:t>
            </a:r>
            <a:r>
              <a:rPr lang="el-GR" sz="1800"/>
              <a:t> </a:t>
            </a:r>
            <a:r>
              <a:rPr lang="el-GR" sz="1800" err="1"/>
              <a:t>players</a:t>
            </a:r>
            <a:r>
              <a:rPr lang="el-GR" sz="1800"/>
              <a:t>), τεχνολογίες μετάδοσης βίντεο συνεχούς ροής (DASH, HLS).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000" b="1"/>
              <a:t>Άσκηση</a:t>
            </a:r>
            <a:r>
              <a:rPr lang="en-US" sz="2000" b="1"/>
              <a:t>: A2.2 – Live streaming: IP </a:t>
            </a:r>
            <a:r>
              <a:rPr lang="el-GR" sz="2000" b="1"/>
              <a:t>κάμερα</a:t>
            </a:r>
            <a:r>
              <a:rPr lang="en-US" sz="2000" b="1"/>
              <a:t>.</a:t>
            </a:r>
            <a:r>
              <a:rPr lang="en-US" sz="2000"/>
              <a:t> </a:t>
            </a:r>
            <a:endParaRPr lang="el-GR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Οι εκπαιδευόμενοι θα ενασχοληθούν με τη ζωντανή μετάδοση βίντεο συνεχούς ροής που προέρχεται από </a:t>
            </a:r>
            <a:r>
              <a:rPr lang="en-US" sz="1800"/>
              <a:t>IP</a:t>
            </a:r>
            <a:r>
              <a:rPr lang="el-GR" sz="1800"/>
              <a:t> κάμερα.</a:t>
            </a:r>
            <a:r>
              <a:rPr lang="el-GR" sz="1800" b="1"/>
              <a:t>   </a:t>
            </a:r>
            <a:endParaRPr lang="el-GR" sz="18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2686554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5">
            <a:extLst>
              <a:ext uri="{FF2B5EF4-FFF2-40B4-BE49-F238E27FC236}">
                <a16:creationId xmlns:a16="http://schemas.microsoft.com/office/drawing/2014/main" id="{F1C5C98B-69DC-4858-A6E2-55D8D0A6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2" y="4247141"/>
            <a:ext cx="2671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pic>
        <p:nvPicPr>
          <p:cNvPr id="195590" name="Picture 2">
            <a:extLst>
              <a:ext uri="{FF2B5EF4-FFF2-40B4-BE49-F238E27FC236}">
                <a16:creationId xmlns:a16="http://schemas.microsoft.com/office/drawing/2014/main" id="{75B8435C-1791-4CE4-89EA-28A99460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67" y="2057978"/>
            <a:ext cx="1779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3">
            <a:extLst>
              <a:ext uri="{FF2B5EF4-FFF2-40B4-BE49-F238E27FC236}">
                <a16:creationId xmlns:a16="http://schemas.microsoft.com/office/drawing/2014/main" id="{3BC3CD37-DC48-45F4-90E4-59189EA97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29" y="3121603"/>
            <a:ext cx="12271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4">
            <a:extLst>
              <a:ext uri="{FF2B5EF4-FFF2-40B4-BE49-F238E27FC236}">
                <a16:creationId xmlns:a16="http://schemas.microsoft.com/office/drawing/2014/main" id="{9406A44D-32B8-4D54-8620-0008E3800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79" y="3953453"/>
            <a:ext cx="1211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9" y="1886989"/>
            <a:ext cx="6772275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Netflix, YouTube: 37%, 16% of downstream residential ISP traffic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~1B YouTube users, ~75M Netflix users</a:t>
            </a: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>
                <a:latin typeface="Gill Sans Nova" panose="020B0602020104020203" pitchFamily="34" charset="0"/>
              </a:rPr>
              <a:t>κίνηση </a:t>
            </a:r>
            <a:r>
              <a:rPr lang="en-US" altLang="el-GR">
                <a:latin typeface="Gill Sans Nova" panose="020B0602020104020203" pitchFamily="34" charset="0"/>
              </a:rPr>
              <a:t>video: </a:t>
            </a:r>
            <a:r>
              <a:rPr lang="el-GR" altLang="el-GR">
                <a:latin typeface="Gill Sans Nova" panose="020B0602020104020203" pitchFamily="34" charset="0"/>
              </a:rPr>
              <a:t>κύριος καταναλωτής του εύρους ζώνης του Διαδικτύου</a:t>
            </a:r>
            <a:r>
              <a:rPr lang="en-US" altLang="el-GR">
                <a:latin typeface="Gill Sans Nova" panose="020B0602020104020203" pitchFamily="34" charset="0"/>
              </a:rPr>
              <a:t> (2015)</a:t>
            </a:r>
          </a:p>
        </p:txBody>
      </p:sp>
      <p:pic>
        <p:nvPicPr>
          <p:cNvPr id="195595" name="Picture 6">
            <a:extLst>
              <a:ext uri="{FF2B5EF4-FFF2-40B4-BE49-F238E27FC236}">
                <a16:creationId xmlns:a16="http://schemas.microsoft.com/office/drawing/2014/main" id="{3A5D5472-15F4-4B0A-8B33-269372AF3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9" y="5383791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11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D3F92-74F2-420D-B6DF-04E46109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Covid</a:t>
            </a:r>
            <a:r>
              <a:rPr lang="en-US"/>
              <a:t> 19</a:t>
            </a:r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D162B1-6BDB-40F2-AFA0-231E9749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2" y="1674891"/>
            <a:ext cx="8276075" cy="36935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3CE34-D844-4307-95A7-9CC34C1A39AC}"/>
              </a:ext>
            </a:extLst>
          </p:cNvPr>
          <p:cNvSpPr txBox="1"/>
          <p:nvPr/>
        </p:nvSpPr>
        <p:spPr>
          <a:xfrm>
            <a:off x="329979" y="5953335"/>
            <a:ext cx="4587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  <a:hlinkClick r:id="rId3"/>
              </a:rPr>
              <a:t>https://www.sandvine.com/phenomena</a:t>
            </a:r>
            <a:r>
              <a:rPr lang="en-US">
                <a:latin typeface="+mj-lt"/>
              </a:rPr>
              <a:t> </a:t>
            </a:r>
            <a:endParaRPr lang="el-G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627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61" y="1746409"/>
            <a:ext cx="8520277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dirty="0">
                <a:latin typeface="Gill Sans Nova" panose="020B0602020104020203" pitchFamily="34" charset="0"/>
              </a:rPr>
              <a:t>κλιμάκωση</a:t>
            </a:r>
            <a:r>
              <a:rPr lang="en-US" altLang="el-GR" sz="2400" dirty="0">
                <a:latin typeface="Gill Sans Nova" panose="020B0602020104020203" pitchFamily="34" charset="0"/>
              </a:rPr>
              <a:t> – </a:t>
            </a:r>
            <a:r>
              <a:rPr lang="el-GR" altLang="el-GR" sz="2400" dirty="0">
                <a:latin typeface="Gill Sans Nova" panose="020B0602020104020203" pitchFamily="34" charset="0"/>
              </a:rPr>
              <a:t>πως να φτάσουν </a:t>
            </a:r>
            <a:r>
              <a:rPr lang="en-US" altLang="el-GR" sz="2400" dirty="0">
                <a:latin typeface="Gill Sans Nova" panose="020B0602020104020203" pitchFamily="34" charset="0"/>
              </a:rPr>
              <a:t> ~1B users</a:t>
            </a:r>
            <a:r>
              <a:rPr lang="el-GR" altLang="el-GR" sz="2400" dirty="0">
                <a:latin typeface="Gill Sans Nova" panose="020B0602020104020203" pitchFamily="34" charset="0"/>
              </a:rPr>
              <a:t> </a:t>
            </a:r>
            <a:r>
              <a:rPr lang="en-US" altLang="el-GR" sz="2400" dirty="0">
                <a:latin typeface="Gill Sans Nova" panose="020B0602020104020203" pitchFamily="34" charset="0"/>
              </a:rPr>
              <a:t>;</a:t>
            </a:r>
            <a:endParaRPr lang="en-US" alt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dirty="0">
                <a:latin typeface="Gill Sans Nova" panose="020B0602020104020203" pitchFamily="34" charset="0"/>
              </a:rPr>
              <a:t>Είναι εφικτό με ένα μεγάλο </a:t>
            </a:r>
            <a:r>
              <a:rPr lang="en-US" altLang="el-GR" dirty="0">
                <a:latin typeface="Gill Sans Nova" panose="020B0602020104020203" pitchFamily="34" charset="0"/>
              </a:rPr>
              <a:t>mega-video server; </a:t>
            </a:r>
            <a:r>
              <a:rPr lang="el-GR" altLang="el-GR" b="1" dirty="0">
                <a:latin typeface="Gill Sans Nova" panose="020B0602020104020203" pitchFamily="34" charset="0"/>
              </a:rPr>
              <a:t>Όχι </a:t>
            </a:r>
            <a:r>
              <a:rPr lang="en-US" altLang="el-GR" b="1" dirty="0">
                <a:latin typeface="Gill Sans Nova" panose="020B0602020104020203" pitchFamily="34" charset="0"/>
              </a:rPr>
              <a:t>(</a:t>
            </a:r>
            <a:r>
              <a:rPr lang="el-GR" altLang="el-GR" b="1" dirty="0">
                <a:latin typeface="Gill Sans Nova" panose="020B0602020104020203" pitchFamily="34" charset="0"/>
              </a:rPr>
              <a:t>γιατί</a:t>
            </a:r>
            <a:r>
              <a:rPr lang="en-US" altLang="el-GR" b="1" dirty="0">
                <a:latin typeface="Gill Sans Nova" panose="020B0602020104020203" pitchFamily="34" charset="0"/>
              </a:rPr>
              <a:t> ;)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dirty="0">
                <a:latin typeface="Gill Sans Nova" panose="020B0602020104020203" pitchFamily="34" charset="0"/>
              </a:rPr>
              <a:t>ετερογένεια </a:t>
            </a:r>
            <a:endParaRPr lang="en-US" altLang="el-GR" sz="2400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dirty="0">
                <a:latin typeface="Gill Sans Nova" panose="020B0602020104020203" pitchFamily="34" charset="0"/>
              </a:rPr>
              <a:t>Διαφορετικοί χρήστες έχουν διαφορετικές δυνατότητες </a:t>
            </a:r>
            <a:r>
              <a:rPr lang="en-US" altLang="el-GR" dirty="0">
                <a:latin typeface="Gill Sans Nova" panose="020B0602020104020203" pitchFamily="34" charset="0"/>
              </a:rPr>
              <a:t>(</a:t>
            </a:r>
            <a:r>
              <a:rPr lang="el-GR" altLang="el-GR" dirty="0">
                <a:latin typeface="Gill Sans Nova" panose="020B0602020104020203" pitchFamily="34" charset="0"/>
              </a:rPr>
              <a:t>π.χ.</a:t>
            </a:r>
            <a:r>
              <a:rPr lang="en-US" altLang="el-GR" dirty="0">
                <a:latin typeface="Gill Sans Nova" panose="020B0602020104020203" pitchFamily="34" charset="0"/>
              </a:rPr>
              <a:t>, </a:t>
            </a:r>
            <a:r>
              <a:rPr lang="el-GR" altLang="el-GR" dirty="0">
                <a:latin typeface="Gill Sans Nova" panose="020B0602020104020203" pitchFamily="34" charset="0"/>
              </a:rPr>
              <a:t>ενσύρματες συνδέσεις </a:t>
            </a:r>
            <a:r>
              <a:rPr lang="en-US" altLang="el-GR" dirty="0">
                <a:latin typeface="Gill Sans Nova" panose="020B0602020104020203" pitchFamily="34" charset="0"/>
              </a:rPr>
              <a:t>vs</a:t>
            </a:r>
            <a:r>
              <a:rPr lang="el-GR" altLang="el-GR" dirty="0">
                <a:latin typeface="Gill Sans Nova" panose="020B0602020104020203" pitchFamily="34" charset="0"/>
              </a:rPr>
              <a:t>. Κινητές/ασύρματες,</a:t>
            </a:r>
            <a:r>
              <a:rPr lang="en-US" altLang="el-GR" dirty="0">
                <a:latin typeface="Gill Sans Nova" panose="020B0602020104020203" pitchFamily="34" charset="0"/>
              </a:rPr>
              <a:t> </a:t>
            </a:r>
            <a:r>
              <a:rPr lang="el-GR" altLang="el-GR" dirty="0">
                <a:latin typeface="Gill Sans Nova" panose="020B0602020104020203" pitchFamily="34" charset="0"/>
              </a:rPr>
              <a:t>πλούσιο εύρος ζώνης </a:t>
            </a:r>
            <a:r>
              <a:rPr lang="en-US" altLang="el-GR" dirty="0">
                <a:latin typeface="Gill Sans Nova" panose="020B0602020104020203" pitchFamily="34" charset="0"/>
              </a:rPr>
              <a:t>vs</a:t>
            </a:r>
            <a:r>
              <a:rPr lang="el-GR" altLang="el-GR" dirty="0">
                <a:latin typeface="Gill Sans Nova" panose="020B0602020104020203" pitchFamily="34" charset="0"/>
              </a:rPr>
              <a:t> πτωχού</a:t>
            </a:r>
            <a:r>
              <a:rPr lang="en-US" altLang="el-GR" dirty="0">
                <a:latin typeface="Gill Sans Nova" panose="020B0602020104020203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λύση</a:t>
            </a:r>
            <a:r>
              <a:rPr lang="en-US" altLang="el-GR" sz="2400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b="1" dirty="0"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l-GR" altLang="el-GR" sz="2400" dirty="0">
                <a:latin typeface="Gill Sans Nova" panose="020B0602020104020203" pitchFamily="34" charset="0"/>
              </a:rPr>
              <a:t>: κατανεμημένη υποδομή, επιπέδου εφαρμογής</a:t>
            </a:r>
            <a:endParaRPr lang="en-US" altLang="el-GR" sz="2400" dirty="0">
              <a:latin typeface="Gill Sans Nova" panose="020B0602020104020203" pitchFamily="34" charset="0"/>
            </a:endParaRP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l-GR">
              <a:latin typeface="Gill Sans Nova" panose="020B0602020104020203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62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1781" y="1657091"/>
            <a:ext cx="886221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 dirty="0">
                <a:latin typeface="Gill Sans Nova" panose="020B0602020104020203" pitchFamily="34" charset="0"/>
              </a:rPr>
              <a:t>πώς να κάνει </a:t>
            </a:r>
            <a:r>
              <a:rPr lang="en-US" sz="2400" dirty="0">
                <a:latin typeface="Gill Sans Nova" panose="020B0602020104020203" pitchFamily="34" charset="0"/>
              </a:rPr>
              <a:t>streaming </a:t>
            </a:r>
            <a:r>
              <a:rPr lang="el-GR" sz="2400" dirty="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 dirty="0">
                <a:latin typeface="Gill Sans Nova" panose="020B0602020104020203" pitchFamily="34" charset="0"/>
              </a:rPr>
              <a:t>video) </a:t>
            </a:r>
            <a:r>
              <a:rPr lang="el-GR" sz="2400" dirty="0">
                <a:latin typeface="Gill Sans Nova" panose="020B0602020104020203" pitchFamily="34" charset="0"/>
              </a:rPr>
              <a:t>σε εκατοντάδες χιλιάδες ταυτόχρονων χρηστών;</a:t>
            </a:r>
            <a:endParaRPr lang="en-US" sz="2400" dirty="0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επιλογή 1: </a:t>
            </a:r>
            <a:r>
              <a:rPr lang="el-GR" sz="2400" dirty="0">
                <a:latin typeface="Gill Sans Nova" panose="020B0602020104020203" pitchFamily="34" charset="0"/>
              </a:rPr>
              <a:t>ένας μεγάλος </a:t>
            </a:r>
            <a:r>
              <a:rPr lang="en-US" sz="2400" dirty="0">
                <a:latin typeface="Gill Sans Nova" panose="020B0602020104020203" pitchFamily="34" charset="0"/>
              </a:rPr>
              <a:t>“mega-server”</a:t>
            </a:r>
            <a:endParaRPr lang="el-GR" sz="24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8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ένα </a:t>
            </a:r>
            <a:r>
              <a:rPr lang="el-GR" sz="2000" b="1" dirty="0">
                <a:latin typeface="Gill Sans Nova" panose="020B0602020104020203" pitchFamily="34" charset="0"/>
              </a:rPr>
              <a:t>μόνο σημείο αποτυχίας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dirty="0">
                <a:latin typeface="Gill Sans Nova" panose="020B0602020104020203" pitchFamily="34" charset="0"/>
              </a:rPr>
              <a:t>single point of failure)</a:t>
            </a:r>
            <a:endParaRPr lang="el-GR" sz="20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 σημείο δικτυακής συμφόρησης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 πολλαπλά αντίγραφα του </a:t>
            </a:r>
            <a:r>
              <a:rPr lang="en-US" sz="2000" dirty="0">
                <a:latin typeface="Gill Sans Nova" panose="020B0602020104020203" pitchFamily="34" charset="0"/>
              </a:rPr>
              <a:t>video </a:t>
            </a:r>
            <a:r>
              <a:rPr lang="el-GR" sz="2000" dirty="0">
                <a:latin typeface="Gill Sans Nova" panose="020B0602020104020203" pitchFamily="34" charset="0"/>
              </a:rPr>
              <a:t>στέλνονται μέσω της εξερχόμενης ζεύξης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μεγάλη απόσταση για μακρινούς πελάτες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… απλά: η λύση αυτή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δεν κλιμακώνεται</a:t>
            </a:r>
            <a:endParaRPr lang="el-GR" dirty="0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C5EE8-67B9-4C02-A0D8-1FDB61974AF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21879B3-22F7-4901-BB32-11CA491232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9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81781" y="1457585"/>
            <a:ext cx="88622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 dirty="0">
                <a:latin typeface="Gill Sans Nova" panose="020B0602020104020203" pitchFamily="34" charset="0"/>
              </a:rPr>
              <a:t>πώς να κάνει </a:t>
            </a:r>
            <a:r>
              <a:rPr lang="en-US" sz="2400" dirty="0">
                <a:latin typeface="Gill Sans Nova" panose="020B0602020104020203" pitchFamily="34" charset="0"/>
              </a:rPr>
              <a:t>streaming </a:t>
            </a:r>
            <a:r>
              <a:rPr lang="el-GR" sz="2400" dirty="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 dirty="0">
                <a:latin typeface="Gill Sans Nova" panose="020B0602020104020203" pitchFamily="34" charset="0"/>
              </a:rPr>
              <a:t>video) </a:t>
            </a:r>
            <a:r>
              <a:rPr lang="el-GR" sz="2400" dirty="0">
                <a:latin typeface="Gill Sans Nova" panose="020B0602020104020203" pitchFamily="34" charset="0"/>
              </a:rPr>
              <a:t>σε εκατοντάδες χιλιάδες ταυτόχρονων χρηστών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επιλογή </a:t>
            </a:r>
            <a:r>
              <a:rPr lang="en-US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400" dirty="0">
                <a:latin typeface="Gill Sans Nova" panose="020B0602020104020203" pitchFamily="34" charset="0"/>
              </a:rPr>
              <a:t>αποθήκευσε/εξυπηρέτησε πολλαπλά αντίγραφα των </a:t>
            </a:r>
            <a:r>
              <a:rPr lang="en-US" sz="2400" dirty="0">
                <a:latin typeface="Gill Sans Nova" panose="020B0602020104020203" pitchFamily="34" charset="0"/>
              </a:rPr>
              <a:t>video </a:t>
            </a:r>
            <a:r>
              <a:rPr lang="el-GR" sz="2400" dirty="0">
                <a:latin typeface="Gill Sans Nova" panose="020B0602020104020203" pitchFamily="34" charset="0"/>
              </a:rPr>
              <a:t>σε πολλαπλές γεωγραφικά κατανεμημένες τοποθεσίες </a:t>
            </a:r>
            <a:r>
              <a:rPr lang="en-US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(</a:t>
            </a:r>
            <a:r>
              <a:rPr lang="el-GR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Δίκτυα διανομής περιεχομένου - </a:t>
            </a:r>
            <a:r>
              <a:rPr lang="en-US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Content Distribution Network - CDN)</a:t>
            </a:r>
            <a:endParaRPr lang="el-GR" sz="2800" dirty="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2000" b="1" dirty="0">
                <a:solidFill>
                  <a:schemeClr val="tx2"/>
                </a:solidFill>
                <a:latin typeface="Gill Sans Nova" panose="020B0602020104020203" pitchFamily="34" charset="0"/>
              </a:rPr>
              <a:t>Σκοπός: </a:t>
            </a: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την αίτηση του χρήστη στο </a:t>
            </a:r>
            <a:r>
              <a:rPr lang="en-US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CDN server </a:t>
            </a: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που θα του παρέχει την </a:t>
            </a:r>
            <a:r>
              <a:rPr lang="el-GR" sz="2000" b="1" dirty="0">
                <a:solidFill>
                  <a:schemeClr val="tx2"/>
                </a:solidFill>
                <a:latin typeface="Gill Sans Nova" panose="020B0602020104020203" pitchFamily="34" charset="0"/>
              </a:rPr>
              <a:t>καλύτερη εμπειρία χρήσης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όχι απαραίτητα στον πιο κοντινό 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D908A-B68D-4216-8F8B-5472AA14782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A4F265-AB9E-4FCE-92E4-68016FE1141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1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l-GR" dirty="0"/>
              <a:t>Δίλημμα: ιδιωτικό CDN ή να βασίζεται σε τρίτο CDN </a:t>
            </a:r>
          </a:p>
          <a:p>
            <a:pPr lvl="1">
              <a:spcAft>
                <a:spcPts val="400"/>
              </a:spcAft>
            </a:pPr>
            <a:r>
              <a:rPr lang="el-GR" b="1" dirty="0" err="1"/>
              <a:t>Iδιωτικό</a:t>
            </a:r>
            <a:r>
              <a:rPr lang="el-GR" b="1" dirty="0"/>
              <a:t>: </a:t>
            </a:r>
            <a:endParaRPr lang="en-US" b="1" dirty="0"/>
          </a:p>
          <a:p>
            <a:pPr lvl="2">
              <a:spcAft>
                <a:spcPts val="400"/>
              </a:spcAft>
            </a:pPr>
            <a:r>
              <a:rPr lang="el-GR" sz="2000" dirty="0"/>
              <a:t>το δίκτυο διανομής ανήκει στον </a:t>
            </a:r>
            <a:r>
              <a:rPr lang="el-GR" sz="2000" dirty="0" err="1"/>
              <a:t>πάροχο</a:t>
            </a:r>
            <a:r>
              <a:rPr lang="el-GR" sz="2000" dirty="0"/>
              <a:t> περιεχομένου (π.χ. Google)</a:t>
            </a:r>
          </a:p>
          <a:p>
            <a:pPr lvl="1">
              <a:spcAft>
                <a:spcPts val="400"/>
              </a:spcAft>
            </a:pPr>
            <a:r>
              <a:rPr lang="el-GR" b="1" dirty="0"/>
              <a:t>Τρίτο CDN: </a:t>
            </a:r>
            <a:endParaRPr lang="en-US" b="1" dirty="0"/>
          </a:p>
          <a:p>
            <a:pPr lvl="2">
              <a:spcAft>
                <a:spcPts val="400"/>
              </a:spcAft>
            </a:pPr>
            <a:r>
              <a:rPr lang="el-GR" sz="2000" dirty="0"/>
              <a:t>ο </a:t>
            </a:r>
            <a:r>
              <a:rPr lang="el-GR" sz="2000" dirty="0" err="1"/>
              <a:t>πάροχος</a:t>
            </a:r>
            <a:r>
              <a:rPr lang="el-GR" sz="2000" dirty="0"/>
              <a:t> περιεχομένου (π.χ. </a:t>
            </a:r>
            <a:r>
              <a:rPr lang="el-GR" sz="2000" dirty="0" err="1"/>
              <a:t>Netflix</a:t>
            </a:r>
            <a:r>
              <a:rPr lang="el-GR" sz="2000" dirty="0"/>
              <a:t>, </a:t>
            </a:r>
            <a:r>
              <a:rPr lang="el-GR" sz="2000" dirty="0" err="1"/>
              <a:t>Hulu</a:t>
            </a:r>
            <a:r>
              <a:rPr lang="el-GR" sz="2000" dirty="0"/>
              <a:t>) αγοράζει υπηρεσίες δικτύου διανομής από τρίτο (π.χ. </a:t>
            </a:r>
            <a:r>
              <a:rPr lang="el-GR" sz="2000" dirty="0" err="1"/>
              <a:t>Akamai</a:t>
            </a:r>
            <a:r>
              <a:rPr lang="el-GR" sz="2000" dirty="0"/>
              <a:t>)</a:t>
            </a:r>
            <a:endParaRPr lang="en-US" sz="2000" dirty="0"/>
          </a:p>
          <a:p>
            <a:pPr>
              <a:spcAft>
                <a:spcPts val="400"/>
              </a:spcAft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12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Φιλοσοφίες τοποθέτησης εξυπηρετητών CDN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accent6"/>
                </a:solidFill>
              </a:rPr>
              <a:t>εισέρχονται βαθιά</a:t>
            </a:r>
            <a:r>
              <a:rPr lang="el-GR" dirty="0">
                <a:solidFill>
                  <a:schemeClr val="accent6"/>
                </a:solidFill>
              </a:rPr>
              <a:t>: </a:t>
            </a:r>
            <a:r>
              <a:rPr lang="el-GR" dirty="0"/>
              <a:t>σπρώξε τους CDN </a:t>
            </a:r>
            <a:r>
              <a:rPr lang="el-GR" dirty="0" err="1"/>
              <a:t>servers</a:t>
            </a:r>
            <a:r>
              <a:rPr lang="el-GR" dirty="0"/>
              <a:t> βαθιά σε πολλά δίκτυα πρόσβασης (</a:t>
            </a:r>
            <a:r>
              <a:rPr lang="el-GR" dirty="0" err="1"/>
              <a:t>ISPs</a:t>
            </a:r>
            <a:r>
              <a:rPr lang="el-GR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συνεργατικές ομάδες (</a:t>
            </a:r>
            <a:r>
              <a:rPr lang="el-GR" dirty="0" err="1"/>
              <a:t>clusters</a:t>
            </a:r>
            <a:r>
              <a:rPr lang="el-GR" dirty="0"/>
              <a:t> of </a:t>
            </a:r>
            <a:r>
              <a:rPr lang="el-GR" dirty="0" err="1"/>
              <a:t>servers</a:t>
            </a:r>
            <a:r>
              <a:rPr lang="el-GR" dirty="0"/>
              <a:t>) κοντά στους χρήστες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χρησιμοποιείται από το </a:t>
            </a:r>
            <a:r>
              <a:rPr lang="el-GR" dirty="0" err="1"/>
              <a:t>Akamai</a:t>
            </a:r>
            <a:r>
              <a:rPr lang="el-GR" dirty="0"/>
              <a:t>, 1700 τοποθεσίες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accent6"/>
                </a:solidFill>
              </a:rPr>
              <a:t>κοντά στην Βάση: </a:t>
            </a:r>
            <a:r>
              <a:rPr lang="el-GR" dirty="0"/>
              <a:t>μικρότερος αριθμός (δεκάδες) από μεγαλύτερα </a:t>
            </a:r>
            <a:r>
              <a:rPr lang="el-GR" dirty="0" err="1"/>
              <a:t>clusters</a:t>
            </a:r>
            <a:r>
              <a:rPr lang="el-GR" dirty="0"/>
              <a:t> σε </a:t>
            </a:r>
            <a:r>
              <a:rPr lang="el-GR" b="1" dirty="0" err="1"/>
              <a:t>Points</a:t>
            </a:r>
            <a:r>
              <a:rPr lang="el-GR" b="1" dirty="0"/>
              <a:t> of </a:t>
            </a:r>
            <a:r>
              <a:rPr lang="el-GR" b="1" dirty="0" err="1"/>
              <a:t>Presents</a:t>
            </a:r>
            <a:r>
              <a:rPr lang="el-GR" b="1" dirty="0"/>
              <a:t> (</a:t>
            </a:r>
            <a:r>
              <a:rPr lang="el-GR" b="1" dirty="0" err="1"/>
              <a:t>PoPs</a:t>
            </a:r>
            <a:r>
              <a:rPr lang="el-GR" b="1" dirty="0"/>
              <a:t>) </a:t>
            </a:r>
            <a:r>
              <a:rPr lang="el-GR" dirty="0"/>
              <a:t>κοντά (αλλά όχι μέσα) σε δίκτυα πρόσβασης αλλά στα </a:t>
            </a:r>
            <a:r>
              <a:rPr lang="el-GR" b="1" dirty="0" err="1"/>
              <a:t>Ιnternet</a:t>
            </a:r>
            <a:r>
              <a:rPr lang="el-GR" b="1" dirty="0"/>
              <a:t> Exchange </a:t>
            </a:r>
            <a:r>
              <a:rPr lang="el-GR" b="1" dirty="0" err="1"/>
              <a:t>Points</a:t>
            </a:r>
            <a:r>
              <a:rPr lang="el-GR" b="1" dirty="0"/>
              <a:t> (</a:t>
            </a:r>
            <a:r>
              <a:rPr lang="el-GR" b="1" dirty="0" err="1"/>
              <a:t>IPXs</a:t>
            </a:r>
            <a:r>
              <a:rPr lang="el-GR" b="1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χρησιμοποιείται από το </a:t>
            </a:r>
            <a:r>
              <a:rPr lang="el-GR" dirty="0" err="1"/>
              <a:t>Limelight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3444FD9-9883-43C4-9913-7675F3E14BF8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0023A770-3165-4493-9E52-06B9B664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DAE25442-1B74-4DBF-B3E2-9044BCAA3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32910638-724C-42D9-9748-C8F1EAA0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5F71869D-7DB5-4F99-A58D-9FBEE3285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3B6F5F04-01C6-42EF-BE97-3745DB67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44291FCC-6991-4FC0-BD4E-2CC5F404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67A1F5B-D020-45B2-AFD0-6FE9AE2A8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034607DB-E404-43D7-9ED6-1833C3D7E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3F02159E-B3D0-4330-A349-1CC2A8084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4DE3E33B-F0C0-4517-AB7B-6C49DCDC1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41CF6B2F-B90B-4D99-98FB-DF572B29D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D80490B0-6B7F-4B6B-B76D-EBA0A660E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6728E7C1-8069-4765-AB6A-0B3AD8945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4C27DE18-ACBF-4B20-87F6-121F136BC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AA21BD36-CCC4-498A-94CC-35A5F3E4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48602417-9324-4EA9-990C-A2D6FD6C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06F40500-FF3A-4DA7-8C13-0A2963D16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BBABADBD-0038-41A7-BA62-D21FF498B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2D861DE1-155F-4F00-8C89-5FF6A1137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453B3F28-3EC4-4093-A39D-D90E38AE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666F2A8E-345E-40D1-8849-D9E89618C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E2D99088-CF83-45D7-BE9F-8DB5C8113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8481DFB9-2C1B-4805-BD69-CFA8031F2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6C6DEE7B-16E4-4CAB-B41F-39C5C87A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775966BE-2010-4B0C-AC2C-7BA11FA6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159D21DC-1F96-43AE-B37E-B49167913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EE76D89B-0A93-4F73-B311-D7A52AF27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CA2CAECC-0B69-48DC-AF7D-CF60E6F7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6BCCB486-BEED-4E41-9F5A-4C388732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BF00AAF8-F493-4E22-B403-CF5D8D29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621115FD-B8E1-4882-94B8-5AE47C84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82CDE68F-03DF-4DA4-89B8-D5C1D5347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291A57AB-AF23-4EC2-AEF8-9D60E543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BCDD22E8-F618-4FBE-A1ED-164B508F9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6CAD61FD-4E64-432D-9AF9-F32D4C60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3B2DBFCA-E9FC-482D-A2ED-160DA3F0C71C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7313"/>
            <a:ext cx="7000875" cy="2516187"/>
            <a:chOff x="450850" y="1669617"/>
            <a:chExt cx="8386121" cy="478619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C18F9057-EF2C-4E6C-A82D-8EA5D414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4B0DF9D5-3E16-411F-90BE-3B1157F6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420032E2-121C-4A15-BF53-C93E0BF0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13AD0B68-9050-4150-A89D-F02006CE5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F13F0434-2E89-4BC6-8FC2-4175BB39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64E60367-E8A4-4CB7-A05E-7DEF3DA0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E0E4FFE0-6399-455D-A217-01F13C2B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19778C36-9BAD-404A-97BF-B108CD8F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21FAC365-613C-4E93-806F-A176EE5E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B4035317-7911-4DA7-A93D-40B9D012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6526C755-DB99-4235-B82C-8CCDEEF8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A35D4C08-5BBE-49EF-A2EC-5B09047B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F2506157-F7C3-499B-9579-6AF85985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DCCEDAB-D79C-4FA4-800F-B48946CA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22ED4B70-0B4E-4550-983F-B871A674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97B5049-8E86-4A84-A833-86F4FAFD5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57472A49-8EAF-470B-B5D2-43E2B878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5CAE7BAA-04E3-4E3B-8BB4-4209B76C7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03C02C99-FFBD-4489-9F02-EA4DBF754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3B07FC48-5C7C-4D0C-9442-64FEFE461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3C0EEDA3-5CAF-453F-B8D6-566FD963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F4A61378-3297-4837-8ABD-09DFA551C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39EAB5FB-1CC1-415A-8B32-43737ADD4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2098FF4B-3C4E-4026-AA99-E4FB1C2C8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B6147196-1FD6-4AA7-887E-1482EAC44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2A5D8705-821E-486F-AE45-2A91B71CA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343CCD04-4890-4056-A173-1D65D0562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B914B098-D089-4380-91D1-56A7BCB32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A9D6D7CF-CF63-4ABC-AF3B-E9BE9CAA4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E788661D-DA41-486D-985C-30D21B722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6E436997-83A9-4BD5-97A1-5184F104F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5B069C08-AF40-4A48-B3D8-D0607B0D6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9F3BAF4F-D9F0-4879-9847-16F2AA0A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E31A0F8D-DCFB-415D-B1BA-078381DE1E98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6A1E3544-E265-4CD7-BCFE-2D20D4FF50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9A01D576-5B1F-4518-B22E-5439FBFA43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65E5ABE5-3210-491F-9F0C-41930AB841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2146D65D-F239-4B55-93AD-95F4480093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9515B4AD-9FA4-4378-BC1A-60978B343A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77AC5AA0-F7BF-4EE3-8582-14F3339140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47389242-DD0E-4F4C-87CA-FE73EE8899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2048B2AE-8FAE-450C-AFE9-CC04C2B5C6D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9BE8AE47-BF4D-40B1-8708-B8ED5CBCA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6F087204-E74A-4448-933A-0021193FA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37A4380C-5851-45B5-9755-A468BBD68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EBACCD7D-A500-4C3A-8267-E3E63409F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4A4CE4B5-E3C8-4D80-B91B-D9785E6A1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AB36116C-B784-4F5B-9DF9-0550548CA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F9EB87F3-B2FB-4DAE-849B-558C13E45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F8DCA050-2A21-48F3-831F-5C0AE3516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296680C4-31E9-4947-B48D-130392EE94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85851970-DD34-4E89-96AD-D767EEC40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AD8A198F-BC40-4665-AEA7-B194332D2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1793E760-D846-43E5-ADE9-69FCE333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294186BA-C3E2-4AEE-943A-3F0C26714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03239D30-F82A-44D7-9DC1-E116FDD048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F5EA0561-09A7-4CCA-89FB-640BEFEF0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F4FA891F-0BAF-48C0-A255-1C46AF5DF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981882B6-B67E-4984-8063-BCAA7023F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58018FBE-6F3E-4013-942F-BDA0BCC47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98B5A56B-F7DB-4459-9AA4-FE915EDA4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3A826BB6-2034-45F6-AF58-99DD4FE5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540367A7-E7C4-4163-ABD1-153527ACF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5B4D638F-D2CD-43E9-99FF-004CC58EF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345404A3-E497-41E2-AB3E-15E1E56E4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BBA8A0D8-A53A-4DFB-BC4A-05E4C425E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33A217DA-FDB8-4C2A-AB1D-634B1B19B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284AD789-C499-4FE2-9994-46CF6096E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625D762B-57EF-4637-8557-B135A098F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5A792CA0-4458-424A-B812-284158864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B011097D-769A-445B-9881-09DADF7CE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E2D192CA-F824-4FF3-AE2E-31694EDDD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47A5D0B1-3405-46E4-A50E-DED86F1F4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8C357A1-203A-480B-B6E9-F3A74928C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A76C6A58-BA44-4856-AF1C-81D2761FC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D65E2D0-5ECB-4810-AA13-5FECE867E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C4FD5BF0-B480-42AC-A982-82A5A7387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E5F5CC47-9D4E-495B-A3AF-5352486FA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E73CBA74-0697-4061-8D67-7ED90F65A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3A8E3CE6-8FAC-43A0-A7E0-EB1881FA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07EC4E64-1787-4E0D-B0E3-4D5043F83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8183DB37-C371-4855-AAFC-CA3CFE72C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A2C57666-1BCF-4191-8BD4-58408594FF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3A68F56B-72FF-4281-9EC7-0BF72168D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02D0329E-5AB7-4402-834B-6E905D54F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008BDC84-73B1-449F-A10B-38AD38E1B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62A2443F-FC83-446C-916D-D9EB974E3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5B919634-3AF1-4A68-9ECD-665D590AE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8EEC3356-CFB4-4581-885E-D3BFD96FE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9C81AB2F-DCEC-4F83-A2A7-E8CE23FF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E11E12AC-2EDF-4132-8F27-4A146BBB7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02FA37D-927C-4F9F-BB85-FDCA0E502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826F3E8C-376D-4C36-BFFF-654E7C2CE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BF59BBEF-C796-44B3-84AB-E7D469D65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1604AA9-740C-4A6B-A470-C9EC1D7A3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0B37718B-C777-40A1-8B2C-A7E1F19E8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BDE58A07-2F38-471E-82CC-BAD652108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CC7A7DD8-45B3-4F45-8C5A-BA5EA6E78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7263DD09-AEB0-40ED-8118-2C3955C4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E2EBE631-E4DE-4721-BB49-10BB5C57F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4C34AD2E-9CAC-4F00-A224-9252B1122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C2258101-4DDE-445F-A56F-EC9FFE84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08F08966-2E69-4D5C-BCEF-6FB6A265A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E1F8649E-0224-400F-89EB-CCC35EAA3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EA4DDE73-2242-4804-9C94-C90E2BC70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F517EEAF-AD31-417C-A2A0-E22C3B014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DC2220EE-EA18-4628-A571-4244A207C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2B235612-FECF-433A-951D-B90ABBAB7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D646AF26-D52D-4502-93E3-143EE4510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44875C14-A229-4F72-91A2-9A622AE70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C005CB73-2B06-4980-8DAD-B78A9316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7C8EF814-0237-4E75-A8DC-0789385E0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967B6CCE-C1FD-4CBB-ABF8-BC663E6AE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6519A22B-52C9-44E1-B831-0293691BD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03BC32D4-7E40-47E5-9CE8-6C7AA20A7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F5BEA7CF-8509-4D67-BA3B-77B7270D4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1A097382-2594-4505-AE1A-B06359703E1C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3BFF3C19-6022-41C3-AF08-2FC74CA99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7F02682F-C4BC-4673-86FD-4A2D85EF25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1165D772-CA15-41EB-971A-9EA3A36D37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179BC58B-414C-406C-AF0F-B1A369D3E3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0434BA22-7453-450A-BCE4-1F7D30FEBF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2917DDAD-161F-4F5A-BCE6-DBCEE49083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883F3B30-B0A4-4A02-89FF-6E90237771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57A163E8-6732-43BC-81E3-FC04A96EF787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BF5F36E0-7A63-4B5F-B953-E0B89DA35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825CF69F-26B3-427D-9D7E-C26A477D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B505F10E-4661-4607-A539-D96F9A1FE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2B150BF7-C59B-4FE7-B312-91979D22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7023FF8D-4B21-4518-A593-58C1D3D73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CEE1FA26-AB3C-4BC6-B733-82A6CFC68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444E20E7-6821-4B61-9FB1-46658F9DD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6C0E7DB9-BDE8-4FD6-80C4-27E64935E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4D328DF1-4BD1-4AB8-99F6-11CCB6A85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503A21C2-5E4E-476F-8D6C-912F3DD370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42467C58-B150-4FC1-B1C0-504BCBC3A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799D1286-07DC-476E-BA14-7197D2086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744BE95-2E1C-49E0-ACF6-471E7FE9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4389A94C-D569-4ACB-9C8A-F0CE3881A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FA0E2F5E-498D-46A7-825C-5DAF74840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F8B30D6A-E0E0-404F-A90A-21703C2F2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7C662D5D-BE3B-4BED-B93F-1AA86953D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9DB19897-00CD-4226-B5D2-4F37C028C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64952536-B6A5-4269-92E8-D36E489AA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054D57CE-D569-4B14-AB6A-3E6DE5F0E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23BCB9A4-1339-4DCF-8B84-C651882E7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455BF6B6-7E3D-4340-ADD7-462CDF53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AA21DD30-2025-4D61-A530-E95C4FE5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65A86ABD-A786-4454-A547-A99D1FF933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8737188-FE7D-450D-A458-323DE97016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29C0C920-8230-4FDD-AEFE-FE571D565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CB459D61-6D6D-44C6-8AF0-358CA71AF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9C87DB9A-B304-4C8C-A122-261708FB7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00C58269-70E6-468F-A6B1-04D2FC8E2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D2F4BD5F-1D8B-4012-9FF8-C6DEE06CD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337B097B-CAC0-4BF1-A7D8-96E213F2E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3F3D7B32-D375-4613-82E0-78E2C6A7C0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EE86A07-72AD-454F-831B-A9BF9271A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F02A2D83-A03E-4673-B7EF-1BDFBA611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D8E4A6AF-882C-4282-88C9-D09742739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DA785F50-8A56-4563-949D-30C0A885A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5379900-0193-4CA5-8303-ED1EC997EF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EA0F4148-D76E-4A5E-BC52-320C31F1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1AEFBAED-CC3C-4B4B-A547-9217A6B12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2ED0F854-9425-42E4-A752-8734A823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08A6C798-6416-467E-B4C4-B54F7643A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EA873707-FFDE-4072-93A1-7B10DD7F37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69E3DD84-70C3-4CA0-B3AF-AF91E6E41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F54A5442-AE79-4964-9C5C-AD83E2A51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8F0E5BCC-7331-4133-B7CC-85338D85B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2BA60E5B-DA2B-407D-AAF3-2C546F9F78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7EFA762-BDF9-4164-9571-974362C5B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47E7C145-933F-4AA8-A1F8-B026B85CE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20D49DED-79E8-4394-BE0C-A78C70B40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607826C6-AE8A-4069-BE12-749868519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AA73B90B-F8B5-47CB-A680-BC1CE62D2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DCE1CECB-41E9-4774-A8BE-9149425BE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9D051933-AB76-4D9A-A74B-F99D87E33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E455DA58-1052-4DF3-9304-E587716F6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AB4F02E9-DEBD-4C92-B073-D99600FE9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3A1A6088-F092-4606-ADC1-F34AF9783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DC2345D8-8679-463D-87C0-9A21E8CE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06878A65-29B5-4FEA-9219-EA9740FE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E2A3AF80-88D7-420C-B1BE-76F18C1A2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F1797CB1-7EE4-466B-A5D1-6D5EADBE0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8F5C933F-4868-4ABB-B8CD-CFD40F591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64BEC8B-D83F-4B5C-9DB7-18336E4C3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7168377F-BD4E-4694-BB56-4F2622B97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B4F53B43-0114-4968-BA10-F0EF800C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C4D6D8B2-D9CD-4310-A522-931A5E21B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B2690D96-162E-4DC1-BE2B-FD704E45D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4C8317A4-FCA8-404B-8C15-663C27D04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664EDF7C-2F50-4697-9AF5-07DF2F92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C48216D6-2122-4907-8890-136A3442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C230F13E-292F-4DF8-921A-95A5203A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80CC6B00-A873-4093-84BF-6A0FB924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7A17DE23-F526-4A95-A55B-C79F70FB7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0FA2FF52-F9E8-4FCF-B60D-A3C26BA4C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86D08F37-58FB-4C76-8AB8-68B3178FAE85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A9A1AC27-8875-4EA6-A6F5-7FA7C268B5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222C3F20-9B99-4224-A8D8-DE9C08FF7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72956262-27EB-47D0-9321-2E5BE9468F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C550A626-E4E6-482E-B472-AF9304213C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7CF6A4DA-3E0A-4D6B-AB17-09ECC8FDEB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16AD84A5-5898-48B9-A949-EFEB51D872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9EA80ADB-243A-4A50-B310-F23EBE02A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2522235F-9D01-4849-AD2A-9B9EE13593BA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18630C2E-D1E7-4A3C-9350-A9164D1BC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B13CE26D-51B4-4B33-A307-5E02F6A0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A3183B73-CB9F-4A45-82C2-906A744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6FDBB62A-5D11-4F31-94BE-AC22B66E9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3FA2AF0-7F9F-4BFF-A508-D6F07E868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91800AD1-33DC-429C-A286-22CC0F411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66148D6D-DED0-4950-9A71-997E791AF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BEA4FC92-4E2D-43B8-B77E-76A76ADBA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C3079238-4F5A-4560-AA95-D73782E86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E995B450-AE1A-4FEB-BA98-4640BE793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41440696-2CA5-4740-A1D7-0231EFF30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3A350D53-9BDE-4A32-AFDE-8B23B3EF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7EE4F205-E182-4792-A074-459BB54B7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EE193941-73E5-47F1-9581-0E89B0539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D095F64E-7779-42E8-A3A5-7B8096F32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869BF6D8-256C-4E78-905B-E0C5C02D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E5C92902-0919-4D74-BAAC-1C3E6A229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DFD85339-2E97-4197-A1F5-17DD1B906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BF7D3353-0D5E-4F4B-A86E-58759DCAF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937B9F3A-2DA7-45EC-BD88-EF4E81D71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6362A79F-670D-4C2B-ADD1-F6FA5032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28758EDF-C3CB-4EAC-87F8-8461A623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8905DDEA-C918-4392-90CA-6DEE459B1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F1AEA7D8-1849-4DB0-AE7F-F1B2B2C20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3C25E950-6474-4D78-BD7C-B9B6C93E5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94254021-0A9C-4BDF-B527-EB16D6EB6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B6FD85B-6660-407B-BEE8-01F7B3E2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455D3446-D45F-4D33-9F8A-0D8084767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2E9BB5FD-7EEC-4210-B139-A9E0F3B50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F3BC5850-BA39-4879-854C-E0CE9C4E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C7E3FE25-D542-430C-8245-4B4F96572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137DE8D3-89EC-452B-8642-36144B50A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C4900E7-04E8-4C00-95A2-F0FA7519A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6DEDEDBA-5F84-4538-A805-B5BDE943D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7045E875-6D62-486F-8EAE-2DD0290E1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9F46F47B-CF51-4AD5-AF1C-D3DD18BDF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7AE97352-F7CD-4DEF-BA24-C4230BF39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B8A447D6-C82B-497A-85A0-3AAB63B2C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106F9110-928F-4AB9-A2C3-F04D574D8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37150DEB-7E12-451F-A8A1-F96A3AD29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B6BB7FA-11C5-4D51-8710-C7B057307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42A49DE0-EDBF-4F83-9A77-C577B3053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68C6D065-B286-4544-977D-75C507D43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C84C47B7-0D74-4C9B-946A-D571D0753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FA8B6774-8C51-4C99-9EDD-42C29362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8E42FED3-EC58-488C-98C8-B666F7A2A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4D3896AC-0CE7-49A3-A8A0-91EAD17B5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0CF6C50B-78C5-4BDE-BE7F-9C2B18C4B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69C70C6C-885B-40BC-B5A5-7DBB32892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700413E2-960C-4144-8F41-37037A2D4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619177B4-443E-4C5F-A31C-1345B41AE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6168C73C-8946-4331-8CE6-DD46774BD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0AFFDC42-D54C-4EB6-B233-FBC4C6ACC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49DDA01F-A21D-48B7-9E88-1C61608E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C8727C09-E97A-4D2F-B64C-AF5D92B37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D66B3233-D059-470F-9483-8FC635DC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844B9DB8-0C78-479C-B3E9-61D0C2A7C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8059A097-B75F-4AFC-8C5F-3B2B4CDA7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0AA2EE7E-4A99-4952-8EBE-BD057C5B9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1860A8C4-2219-424F-9FBC-EDE6BA8D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A0A20ACF-A5CA-432F-A4FC-47908F955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2D2CAF81-E691-4F83-8547-CAD4B356F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366E652B-65FC-44FD-A143-EEA772685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18A6CAAF-6E72-42FC-B224-40E3EF7D535A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BA88044E-D793-4B8C-AC8E-EC5416CA1100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05FFD423-A7EB-460F-A6EB-0B2A8DFACE4B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B9428A9B-C60E-45F7-A77D-163B091C2733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A40C4F42-0564-4763-BDEA-38FA9B5DD7C4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A13D4FA5-6138-453A-89BD-B5194E87B085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854F0AEE-E531-46B3-8413-25632BF2B3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E3CB117B-A86C-4CFC-9D36-781B155C67E0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EB91D3D2-F4F1-4ADE-A5CD-59F8F36CA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B576215A-0AF1-4BF8-B18D-C84B157540F3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968D215B-DC5F-4D9D-8D86-1394DB3EB07E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48544CBB-80DF-4E45-8C73-B7776195E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47521CCA-5A55-45DE-9CC8-B321339E2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BB6A6BFF-3341-461F-AE35-578CA51C27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20BC020A-2FD4-4172-B871-1394C1CD3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E6C1F14C-18D9-4E9A-84DF-1A5AE7E0FED8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EBD3675A-A3CA-408A-B1CD-CCB628E79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8F241F6A-7773-49CA-8AAB-D85221870F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A515DAE4-012C-4B35-8132-86914D096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0A7BB543-EBF6-49B3-9973-42A16F342025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427604C1-EF1B-49AB-BF7F-77203689F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48FD0F6F-FB6F-4342-9EF8-DB641BEBBFCC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3D7A42B3-1A96-4D55-A699-995B5A9371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6D94D3BC-66DA-4A63-9292-A84311BAAA8C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F53C5D5C-85C1-4E20-B278-444C49173DD2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FC5BF472-7A96-4679-AF3E-E3F6D8F98F60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575C4F1D-CDDF-4360-950E-15B1CEDF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0B85DC0E-F2C4-4D27-8611-862D2CEE9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F0A7285A-C903-4608-BEC8-B141CD4A817A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30708B13-3F18-4638-888D-DAEAC5FCAAA4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F65A5D26-81F6-475F-82BA-28CED8D44D3D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5861E2A3-2E1F-4856-8A13-27B53FAF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57E35C56-86F5-45A7-85DC-DD8BC43B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DEFC2002-D844-4F3B-8DE1-BDA2A5E18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80025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816A41-46CF-411F-92FB-A15BA56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48" y="2222835"/>
            <a:ext cx="7772400" cy="13065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altLang="el-GR"/>
              <a:t>ο χρήστης αιτείται περιεχόμενο από το </a:t>
            </a:r>
            <a:r>
              <a:rPr lang="en-US" altLang="el-GR"/>
              <a:t>CDN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B25B66BD-BB43-4516-96F8-D9A7F0CC5E0C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B7330AA8-A954-4437-9C6B-A4885C609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F8664DCB-EF60-4029-B342-B2D72F8BA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7AD57B7C-EE31-40AB-9D34-2984520D7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069C695D-3C24-4D28-8363-A644C8931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EC09C437-D972-40CF-928F-5050D932E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987630CC-1FF6-4D0F-87AD-DC5779621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EE3A689F-BDA7-4A0F-9844-FDD92B480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09AC7222-A663-40C0-950D-AEC85CC39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3E5D0BF-5DC6-4BDF-BF01-F5B159D37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4C5AB78E-7F8E-4FF5-B95A-3602CC7B5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A5586844-273A-41F9-B567-26EC5F7C4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2FC4ED3-8BE6-4C95-8626-AF1540C59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345479B1-3326-4FBA-8580-CA5D2D435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2C790D2B-2C1C-4757-B506-BC0AF54F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E7234E6E-9863-43EF-94E4-2ED50131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3E6BF59E-0757-49CE-864B-D25ED7A9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B7837A5B-3623-42E7-AAB0-0697C9282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D11B64CC-8DC1-4BC1-8426-B52EFEA6F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C41CBC22-1E4E-4BC3-B2D7-15A909CC1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22C47D07-024E-47C9-929F-AF9833AC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BD3C5C36-426C-4B9E-9F4D-0096B63EC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79C1C648-BF16-4EE6-9DAF-7C4F4A2A6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BE891AAD-8A5D-4604-9DFD-9A35FA0AE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162D1D-EFB0-43D1-8BF0-970D9E8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60EBFAB-9C7C-456D-8484-AA1A7C1E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77023164-FFF0-4FC5-B1C8-F438D287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32F6DEBC-C4B0-4540-A0DF-1047BE81A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E0646303-4923-49FC-86EF-A964A54AB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F902EBFE-848D-444D-BDC0-AA305DE0D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ECCEA16E-01E8-4748-8C3C-BFDCBB875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023925D7-5876-41DD-82F5-4B5790760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C43A307B-2C4E-444F-8466-05753B867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AD997B2B-CB8E-4C6E-B320-B0EB9AF4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2EC9E38-0F92-4BB7-A29B-F7FA76DA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942C7C14-3E7A-40BD-B0FA-68814EC83608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04BA9C2E-C34E-43D1-B32C-DC3EA90C1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EF524D13-048E-456E-A3E1-9868866C6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C9A8CB26-1E96-473B-9C94-74E04BA95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3DEEA1D5-ADA3-42D1-8AE2-19398F0E4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38FEF7FF-B3B2-4F35-8245-D233BFC83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9C560216-0015-4AFB-86D1-1A1CC5498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16CC2608-7E06-479F-B862-9256E4FA1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8EEC8588-156E-475E-A5BC-3FF257023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62E5C3F0-7E84-4CC0-A9C5-2405AA8A5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A7FEF4D5-273D-47B6-BD3B-3FC4E4C6B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CEDC1-19C2-4F59-BD91-7A5529FF8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5D01A83C-E340-420A-9B1C-E5FBEC2C7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55722C5E-4B5E-45AA-A3E5-5D9CAABF5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5CE0E423-35A9-4558-BFDD-2DF5CF5E4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A64414E7-B920-485F-906B-5636A1207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AA9BD1AF-A3DF-4242-B83C-78F7D682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8EC5E40D-583D-4A4F-847F-665AA47C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76835BDC-BB44-400B-B1BF-CB4331E5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9EDA9432-D396-4818-A77D-7B6294797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B9BA5476-DA3D-4C4E-B220-5A88D20A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5EBC55E0-2EB5-4F6F-9DD6-529CFC49D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72637100-D95A-4898-8602-A70F6BD1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35EE2449-08F8-488A-828D-5D2066AEF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A347748D-864D-4070-A9A6-C805CAE23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A748220-6A7D-48C5-A57A-85DF3855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10B4DDB1-91A4-4F43-AA3D-C2376576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72482E2D-0D85-4A8F-BA3C-98BE2E54F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BB12DB6B-7808-494D-BFA0-4B41F15D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F7BA41AB-94FF-4143-BFB6-1BFB7DB3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AD668386-1FB2-4AB7-B363-414EB0522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B9FF6A6A-B627-4102-8FBA-A70BA4123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D90FA32D-30BD-4322-B3F4-59E9729BB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21B6451E-B5A6-4F5D-9925-E1D2C8B9C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408EA1C0-29E5-40C1-95FD-4CC98203A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6599BEE7-E676-4F82-9B14-8F2B848850D6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4886F9A5-57E0-4A4F-9681-596E3198A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FFCCD6E3-825A-4269-AD08-78DE8D42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D9906730-3558-4377-BF40-B45798D9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FAF67A1B-E851-4F7F-8789-989F23E9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0C83F34C-F4DE-4C8A-BA36-1BE64198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08A3D38D-73AB-4F2D-B76C-84428163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CCA1B86C-DCE8-412D-BF20-96066F00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49236F8A-DECD-4635-A216-855E0BECF7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B9379ACF-8E4A-4345-ACA0-5F4CE2D58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43996724-A910-4236-A54C-EB1653BA0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DB8A8564-5970-44A3-A0E5-EAEB4D68E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235519A6-41A4-43F6-830E-852BB6726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13431B6F-9401-485A-849E-ECC0E0D25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F676E4FF-D22A-4724-91EC-63B1B1A2D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3DCA941F-75F4-442B-AD83-E8EB7DB3F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815138ED-7A44-4841-9BB1-12F30A9E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A1F774EF-9107-4E96-A89E-CE3652789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DAC92B08-0FCA-45E8-A982-1E1B174AC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20E792A9-B392-45A9-806F-1A7A0ACE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749245B2-9A83-4107-B360-FA1C02C0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9799C722-1F8F-477B-BA17-909F915FA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235D7E2F-06FA-4F21-9983-2F6B0973E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A4DAE022-43EE-4A2A-A750-2CAD7480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F9D764-2663-4BA8-8DB3-96349D5A1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3DD0F2E6-7682-47A2-8306-83794186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9A7BA193-698E-4722-A31A-EC40CC9C4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C534623-4B08-4F9F-BE88-DCFEECD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AD20E422-A695-4EEF-AF00-3BA73555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90FBCC30-29CB-4D60-B1DE-AF4D19373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F74B9B92-1472-433A-86BF-F5A0EA46B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E415DD46-F6F6-48BC-8811-86146266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3A8E5ABB-C9FF-43F9-8432-5512A5AB9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F2CBD9D0-3240-4375-87DB-DF5BD60EB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4B3C5E4B-98B4-49A8-979B-38113A306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1678DE10-5643-4191-A80C-47A3B28C081F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511ED558-0FB7-49C2-88F4-F918E603E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C4BB47B4-68CB-46AD-9CEC-FA96F187D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B85807B5-0F86-4144-B6FA-760968F7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E9F858AB-CFA5-4041-B39E-06F98107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F5B89BF5-73CE-4D43-A826-FC1BA970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D2369154-E9DC-4E40-9AC2-BDA1D69F0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530A28C8-C8A1-42BA-BCB2-AEB4FEAB8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38A31D7E-CD3F-47E5-B96B-83B9F905EE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EE9D7740-BAAF-4774-BF8A-1D6EA146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787D66BE-962F-421A-A486-39EE052CC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CC86B069-D423-4D47-AD3B-AAEE46A7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D241E4B5-7406-4D07-852E-8F9B1625C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48A6E5E2-8EA8-4D02-9C28-5D84E3402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4849D97E-8ECF-4B65-A285-5F2158EC1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66A1EE59-46F2-4380-BBB9-83AFF3A64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A8EC540A-8DBF-4FC4-84EC-7949ED9B7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23BD3104-D053-4277-991B-6328B6B2B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BC1DD25C-0688-4822-B5E0-6C2D9F75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461CB966-684A-421D-897C-36D4F6D6C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0594EC20-6FD0-4953-B616-61E9EF4F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48F1F959-2B75-4A8F-82C2-22BB5B179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40E8AE4C-86A3-450B-BB4B-ED1A32C9E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E53166F3-29C6-40CC-9AA3-39A8DE821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4B5B7CBF-69FF-4BAC-B9C5-3CB95D468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71DEB213-B427-4E3D-A325-2E2CBABC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DC8FF841-AB6B-4D15-B4A8-F6F058B8B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88E4A49A-13E4-4376-83DF-F1BFD5FA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542BA0FA-4C7A-4C43-96DF-A24934A3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5A167826-824B-4D5D-87FC-AEE111F54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FFCE50A1-0655-4AFA-8A98-74366348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4986A397-EDFA-46E1-9FE3-C54E5192F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8D2E241-DEDA-400F-8F90-65FA7CCE1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47931D37-5DFE-43D4-8723-7FE53654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B36B1F62-1870-4A3E-B5B0-095F3A658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711E269C-C3D4-4CC6-B132-992C30471E65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141DCCDF-858D-450B-871D-85BFD8CC5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2BF129AF-627A-4BDE-B237-F074D9E9C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9CCD057D-73EA-4086-90CB-A90AAEF4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6AE8B4E8-2EAD-4F77-BA78-91B7F0B01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6D69C7BA-1A4D-4988-BD38-869E08657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4CF55ACE-CFDE-494F-80E7-E43D6DBCB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903A6831-B9EC-4F1D-A933-DAFF8BC9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92BDE55E-32BA-4981-A8E2-01B6FE453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77240A62-525D-4EDA-A056-209EC0BD7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F508D691-F623-4F3B-9FBE-30D4C689A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6EFA7728-1CBF-4156-995A-7DBE38B1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78B70D20-87C0-4488-9EE1-56D3C49D5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366A722D-2476-4F59-A805-1F5AFD38E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96697084-61B9-4C0A-B931-6F2CA19F9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85B5E8B9-3512-43D0-BBDB-A4FB65933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36AEA5BF-8AA8-423E-90DB-D47E72A1B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A2B15490-0A2A-4626-A538-4B7F97117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8702F83-0B70-4948-B855-682006DAD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C962606A-02AA-4879-A692-DA901C432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7BA4450E-DF54-4534-B5B7-DC14E3A5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E0E22A1F-F13D-45EA-B937-34F3C8B26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3741D7D4-6D0A-4BFD-B48D-3901FF6F1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01E8F7F-2257-4DD2-932B-DC02B5BCB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35BFE232-CD0A-4DA9-8DFC-CE4942825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69CDB8E8-6B2A-47D1-A7B2-6ECEFCC20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B3FC4081-9A38-4A41-A4CF-13D49489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3548DDE8-FC17-4562-AA7A-B2D710D10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5978251A-2097-42A2-AE36-352F4E0E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3D887F4-5471-4091-A635-07670F044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DC15D2E-C384-4B20-BDFD-9E1B6B9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8CCE6632-D09D-46FA-97E5-1CAF2FDBB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A19EA3A9-8E6A-44C6-B69C-F846A5F2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BB35B36F-7DC1-402A-B430-A4343A59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073279AA-BBC9-45CC-AC75-37B6E07F4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129D4C0E-BE62-4EBC-9162-6881EAE1FBA2}"/>
              </a:ext>
            </a:extLst>
          </p:cNvPr>
          <p:cNvGrpSpPr>
            <a:grpSpLocks/>
          </p:cNvGrpSpPr>
          <p:nvPr/>
        </p:nvGrpSpPr>
        <p:grpSpPr bwMode="auto">
          <a:xfrm>
            <a:off x="7707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3A872EB6-DDA6-42CD-963A-295F364A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141A2B17-181D-433B-AEF6-F00D12A8B7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2FB5C61C-60EB-43F2-A230-8204FDDDB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0AAB3123-C5D5-4A93-AD45-D605AFE73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3B73A186-1445-4777-AAAF-466C9683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B0F1FB41-9D82-4F93-965B-4EFE30C1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B2ED055A-75A1-4F24-9A41-02BA70686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31CA9C6A-D49E-4398-9E17-5132078D5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CF7B0A86-7C8E-4E13-AAE8-639639A6D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C681D572-0982-4EC1-A359-365320DDB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D3ACAE56-3859-488D-9A26-935605F89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E6CD919E-6494-4005-8B59-7C0CEE1AE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75B56430-8EA8-4C27-B757-30D7F9444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0135F309-F02C-49B1-9E06-3762BAA74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09DC123E-674C-44D4-8163-2C8096A1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7F6A2A25-B78B-4248-9292-C164B9E32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D350E001-139B-4806-9AF5-736845FFB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B1324137-4E67-443F-956C-947842CBC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68E92DF8-43CE-433B-9759-695D92CF2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E7851862-0576-4DA3-86F7-93CC7EA5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5E293418-BECE-4F85-9591-CB8955ABA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B2CFED45-BE52-4B93-870D-4492ACD8F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43D7DDA1-A848-4FEC-8473-5F83345B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22E931F2-B404-45FE-9A96-7754875CA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2ACB1057-E0BC-4F85-979C-982E0FAB1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A6E365A8-59E8-46B5-B6B6-61E089D1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7AEA412B-8384-4B9A-B492-1627684E2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765FB232-388E-4135-9DC5-BEDAD743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9F497DD2-E2BE-42C1-874C-19569DFE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EF7995F7-1091-4874-A5B9-7519CC27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E7724B66-A698-48C9-84CE-9A5063066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5166FEC7-CD81-4A7F-8558-12BD55A5C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BD857888-8BA7-4B43-A642-C7B510DC1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400208D1-AD32-4D22-953D-F840209DE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8911DDE3-63B3-425A-8378-003EF64C5A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F0A5D69B-F48B-42C7-BBE0-B72873D8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F8EF016A-50F5-4978-93CD-B4F8BD3BB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378AF377-D7F0-431D-B274-BA753450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1ADDAE4C-A81A-43C1-B6F5-5F49E931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33F88D83-7484-4A3D-A15F-51B25E02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59797FA9-FDF5-43A4-8389-C615EAF97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3F0B385-94C7-463F-9196-ADEF491E7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7F053402-438B-4338-8FDF-67512C87F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31EDB3C9-2B00-448D-B6F1-D65F77F76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D1E7506B-FBA7-4AF5-8F4B-EFE76C507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CC05A0CD-35CD-43E5-8FFA-8F1B7E24D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5B45D636-F237-4CBF-BC7A-16705B844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EB1148CE-F2F0-43BE-A011-87AFEA5D6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F1620FDD-5966-4E40-B1E2-82B14532B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A80D1564-6DA9-480F-9DC0-33CE75430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51B52854-5FE5-4F66-9986-C55BA96AF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CED965F6-8DDC-470F-B343-C9DB23C07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BEB3A2CD-52E3-4853-A1A8-922099FB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5B1EFED1-26EA-4621-AB26-846B94229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0D46EC83-5277-400C-8EA9-8DA4F4EE2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6781018E-D411-4148-9CF7-C39D47E4A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1FA63124-6DBA-4921-9B5F-AD2B051B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3E7B3FE4-7029-4F16-BEB6-074CD233B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E5AE1829-48F9-4353-B9E4-8D4E47B4F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3D3233DB-A44D-4B4B-BDF0-26847C9EB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B9D75638-8E66-46EA-9DFB-B23C13D8A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C541AB57-B0FD-4F95-83CA-847406AA4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0EB3EB17-7E61-4A96-9A96-E84F3F2E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4744CE85-531E-4CDE-BE5B-E538A1DB6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DBD8F43B-DF33-454E-80A3-C5D38DC8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8B0C4BE-33DD-4C5A-ABDD-F449BCC4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4A381D81-BE5E-4EF8-B237-89A98A0B1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8733739A-4E41-47B9-99C4-7F7D553FE44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625D4519-7AA8-4BD8-AE02-B3216616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D3FA4211-A7BD-4DCB-93BE-B59BCC8D0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3E7D7692-751C-4ED3-8C1C-90A22A7E5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36FD1229-148E-41A6-A0FE-684482BB6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05FFE957-F4BD-43CC-B52D-26C512C5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BA6E45A6-D777-4419-971A-CBB58AE66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34D09469-5384-4ED4-BBFD-04D219D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0A09071A-5520-4A47-94C2-1EDF88D21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7A0D76F7-0AB6-4EF3-BEEB-1567B85D8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879F852E-9237-4EE0-A7F6-FDC1DFC37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19518A69-34AB-42D0-9FEE-3EB7CF890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1459160C-40E0-4004-93CC-CF350A90E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FA3E4BAB-0595-4D1E-8E1B-DC8630C14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AC49B29B-6678-47DF-9ECF-FDAC4663A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57BC1250-FB8F-4607-887A-5975686A9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276286CC-ED8A-4BEB-A36F-36F0D1C9D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52624868-86B6-4A48-ABED-ED4CE3404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ACF5927B-F585-4CEF-A84A-18238E9D3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9CD7E21F-6E5B-4639-929E-9F6ABF4D4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263C04EF-3A13-4B16-8FF2-80E34CF4A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B419410F-1EA0-450E-9CC9-54B9500BA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1A08D343-A128-485C-8CFE-6B071E017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933D4416-5CBA-46EC-8577-6BFBAAF7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3F19CD96-D72E-4985-937E-F4D6AE271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FF9A7073-3C53-422F-99F8-B9FD8B800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3A8BA33D-EE92-41E6-8002-BDE18A23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A24BE80D-6F4B-4A48-91E6-1D617EDA9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0CB499B2-DBC7-4CE2-8B7A-F339CC9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FF805890-2D7F-4317-BC73-C78A8DCEE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AB94577-6FEB-4D36-BFD5-A08D28F39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FDF46D14-6421-417C-A128-33301DA57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2958CF67-242D-446A-B418-1283467FB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764A89CC-2AC8-4253-8FB2-FB651A1ED2FE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9D2790B9-9CE4-4AA2-88F6-1B7FFA85E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ED6B88E3-EF25-4F59-A8CE-74E619A9E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C961CCE3-CA43-4443-90E7-139FF4A4A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ABCCC2D5-FBA1-4C7F-948B-D08EBABE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3F1EB321-91C0-4BD8-B593-750E18EE0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82F30A4E-9BEE-4893-87A9-5A89FF79F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69CC83B0-B06D-4956-A8D8-226A80946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FA940C0C-24EF-4472-A6F4-1B9C0B17E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0583CAA7-840B-49C4-AC32-1A032B2C4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E8C68ECE-CDA3-497F-BDD9-3136BD231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5919EB92-E725-4298-BDF6-E2133365E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B58C557F-D847-4E9D-8E2A-BDD1165FD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017A8D45-6394-4ED8-BA7E-79F455942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B0E82CB9-2EA2-4E7F-8357-2F052145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7328A2B3-EB49-49B0-BAAF-03F842D0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689E51B9-19EB-420C-9E7E-6974A72D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2F32AC7C-D291-4C98-A2FB-203F1B772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B45E9A6C-CAD2-4009-99A2-2A12B81F8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20BA8C62-4CBF-4BF7-95A9-FDD2D489F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2E82FFFC-2611-4E16-97CA-504193A36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413220B5-5AC1-487B-87EC-F7614D4EC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ECDDE070-5531-4F2E-9E61-081BFC6EF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ADBD2ACE-949E-4843-A11D-068589673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5AD2692A-637D-4827-A53D-DAC73B72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701FEF4B-119C-4441-8FBF-BB45BAE2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967E9A7C-6E51-44AC-852C-EECF89EF0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EF52AB56-222B-4FD8-B0BF-2C77803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81187A7F-006A-466E-B1BC-AF1EB7357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19062F40-5B89-4CDE-B626-3D48F2F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00A6CDEB-1D1E-4521-A9C1-660571E4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22D733C9-5DEF-406C-B809-92A1E238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45E6E8A-7FB5-4677-961B-D733CB8BD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B4DA10F9-47B5-4DC2-9B66-688B8E78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43051C42-10C4-4C28-B513-37D1A0F11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BF6BB9-AB10-49F8-B9C1-F0DE3C67DB8A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15946111-00D6-40CB-9826-4FEDA6DE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30CB8403-2B17-4152-91BD-B818A7A8C0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FF121726-CFC4-4B13-8BF9-50E9201F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48FD5BBB-FAC5-4953-B892-460995F45CF9}"/>
              </a:ext>
            </a:extLst>
          </p:cNvPr>
          <p:cNvSpPr txBox="1">
            <a:spLocks/>
          </p:cNvSpPr>
          <p:nvPr/>
        </p:nvSpPr>
        <p:spPr bwMode="auto"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CDN: </a:t>
            </a:r>
            <a:r>
              <a:rPr lang="el-GR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περιεχομένου στους κόμβους</a:t>
            </a: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 CDN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π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χ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το 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Netflix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του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l-GR" err="1">
                <a:solidFill>
                  <a:srgbClr val="000000"/>
                </a:solidFill>
                <a:latin typeface="Gill Sans MT" panose="020B0502020104020203" pitchFamily="34" charset="0"/>
              </a:rPr>
              <a:t>MadMen</a:t>
            </a:r>
            <a:endParaRPr lang="en-US" altLang="el-GR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63526E-9FC3-484E-962B-56DD31AF95A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3AA1054D-51D8-4983-8616-7094CD8AE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421E4BEF-C109-4EA8-A9A0-85DDB1BA1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where</a:t>
              </a:r>
              <a:r>
                <a:rPr lang="en-US" altLang="en-US" sz="1600">
                  <a:solidFill>
                    <a:srgbClr val="FFFFFF"/>
                  </a:solidFill>
                </a:rPr>
                <a:t>’</a:t>
              </a:r>
              <a:r>
                <a:rPr lang="en-US" altLang="el-GR" sz="1600">
                  <a:solidFill>
                    <a:srgbClr val="FFFFFF"/>
                  </a:solidFill>
                </a:rPr>
                <a:t>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F082C78A-6972-42B5-8AB2-5D9A5E93C575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8F21A839-F497-453B-9FA8-72642837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FF637A33-6246-4726-A96E-0ED030846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1854F4AC-C1A6-49A7-BA70-5765587DC3FF}"/>
              </a:ext>
            </a:extLst>
          </p:cNvPr>
          <p:cNvSpPr>
            <a:spLocks/>
          </p:cNvSpPr>
          <p:nvPr/>
        </p:nvSpPr>
        <p:spPr bwMode="auto">
          <a:xfrm>
            <a:off x="1074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92F09121-60B4-4E04-A48E-78A25EE8D865}"/>
              </a:ext>
            </a:extLst>
          </p:cNvPr>
          <p:cNvSpPr>
            <a:spLocks/>
          </p:cNvSpPr>
          <p:nvPr/>
        </p:nvSpPr>
        <p:spPr bwMode="auto">
          <a:xfrm flipV="1">
            <a:off x="1100138" y="5127625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65B4E78B-FC96-476C-BC1C-940921A204A2}"/>
              </a:ext>
            </a:extLst>
          </p:cNvPr>
          <p:cNvSpPr txBox="1">
            <a:spLocks/>
          </p:cNvSpPr>
          <p:nvPr/>
        </p:nvSpPr>
        <p:spPr bwMode="auto">
          <a:xfrm>
            <a:off x="771525" y="2571579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κατευθύνεται σε κοντινό αντίγραφο</a:t>
            </a:r>
            <a:r>
              <a:rPr lang="en-US" sz="2000">
                <a:latin typeface="Gill Sans Nova" panose="020B0602020104020203" pitchFamily="34" charset="0"/>
                <a:ea typeface="+mn-ea"/>
              </a:rPr>
              <a:t>, </a:t>
            </a:r>
            <a:r>
              <a:rPr lang="el-GR" sz="2000">
                <a:latin typeface="Gill Sans Nova" panose="020B0602020104020203" pitchFamily="34" charset="0"/>
                <a:ea typeface="+mn-ea"/>
              </a:rPr>
              <a:t>και το λαμβάνει</a:t>
            </a:r>
            <a:endParaRPr lang="en-US" sz="2000">
              <a:latin typeface="Gill Sans Nova" panose="020B0602020104020203" pitchFamily="34" charset="0"/>
              <a:ea typeface="+mn-ea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78C6C982-E55F-41E6-AB44-98BF58FF318C}"/>
              </a:ext>
            </a:extLst>
          </p:cNvPr>
          <p:cNvSpPr txBox="1">
            <a:spLocks/>
          </p:cNvSpPr>
          <p:nvPr/>
        </p:nvSpPr>
        <p:spPr bwMode="auto">
          <a:xfrm>
            <a:off x="801852" y="293573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μπορεί να διαλέξει διαφορετικό αντίγραφο εάν το μονοπάτι εμφανίζει συμφόρηση λόγω αυξημένου φόρτου</a:t>
            </a:r>
            <a:endParaRPr lang="en-US" sz="2000">
              <a:latin typeface="Gill Sans Nova" panose="020B0602020104020203" pitchFamily="34" charset="0"/>
              <a:ea typeface="+mn-ea"/>
            </a:endParaRP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70" name="Footer Placeholder 3">
            <a:extLst>
              <a:ext uri="{FF2B5EF4-FFF2-40B4-BE49-F238E27FC236}">
                <a16:creationId xmlns:a16="http://schemas.microsoft.com/office/drawing/2014/main" id="{D68282EF-2AD7-48D9-87BD-32397C0DC67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71" name="Footer Placeholder 3">
            <a:extLst>
              <a:ext uri="{FF2B5EF4-FFF2-40B4-BE49-F238E27FC236}">
                <a16:creationId xmlns:a16="http://schemas.microsoft.com/office/drawing/2014/main" id="{247F5AA9-FC08-4F29-BC09-A6C7A9AF146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>
            <a:extLst>
              <a:ext uri="{FF2B5EF4-FFF2-40B4-BE49-F238E27FC236}">
                <a16:creationId xmlns:a16="http://schemas.microsoft.com/office/drawing/2014/main" id="{71C8A32A-153E-4AD1-BC73-C1A19A02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0CFFB076-BCF9-4E14-9AE1-51670304E9C0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4138"/>
            <a:ext cx="7000875" cy="2516187"/>
            <a:chOff x="450851" y="1669615"/>
            <a:chExt cx="8386119" cy="4786194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96EEAF2F-FAF0-4B87-85A9-4969854E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46994F68-2184-4834-AE58-E75EF1F4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800BDA2E-6DE8-4AE2-9C43-27C46EB9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6EF41CB9-75E2-4AB6-85F8-57CB8236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97C1012C-ACBC-4876-951F-57ED4F0E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C98E48D6-A6AC-46F7-BA92-9BB4C46F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BDC8D6D9-1135-4E4B-94C2-73405B55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833D9044-6B08-4930-A67B-1B783928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910DD52F-955D-40EB-997D-2ABC75C0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49832F47-E4E1-464D-AD11-5EDF9469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EE10BED2-2392-402B-9984-3C392617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D7167AD2-3B78-4A25-8B2D-9A5D51A8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32366AFE-8FBA-4026-98F6-6D4652BB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9FBBA151-D99F-491F-8AFD-1674E5D02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C6B3116B-41EB-48DE-BE37-68641E6A1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DDA1B742-E64D-46A2-AC2B-1535E963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9915F1D8-6B49-4DED-BB94-92C4C4B45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2" y="1669615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20101AF1-40D0-4F52-A402-89E48058E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4" y="3085160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A90CCFFE-B7AB-44BF-A49B-6825B4251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4999" y="5885552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8566B9D5-F881-4868-9080-D813BBB5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0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FA43EE44-876E-4060-871B-FB05ECF3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7" y="3712534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9132DBB0-EF06-4DEF-9DBA-1AC2CFFE6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7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DF8AEFB8-9E73-40F6-B5A0-8934DD6D5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1C3323B6-D912-4C62-A8E7-1B03754AE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7C89D832-96D5-4AE9-A555-BA722C3AB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0BDE7CD5-127B-4476-92AC-1C49172DA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1E696FF1-9DD7-4450-B5D8-483C71062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CDC5AC81-BF63-4733-8900-19E421780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A2D33A74-6148-4DE6-8C9E-B44284832A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7EA4741D-AEAD-4BE5-8CEA-26BB2CFBF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4D386B8-D3F2-4F63-9F58-74C04A65F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0123DB7E-D64B-4135-83C4-AA33CC9F5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8290F449-8135-4BFF-9BAC-A0F17C5EA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5D087F63-919F-4BF3-B60A-B77FF193E6C7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31A96E13-A6F5-4259-A7C2-11D8D868B6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95AB3B03-0BA2-46B0-9048-2057881DB2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B4A1A491-123A-4BE0-B3A9-5323F148A4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57AE743D-B4FE-46E6-9C0A-4365AB454C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B343017-7E75-417A-915A-22FB95F064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1A788221-DA44-4C50-9CC8-11FD33CAF1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D3D295D3-7C35-449B-8E99-991C771BC6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9B5E0BBD-42C4-4617-9C95-B368D1DD0F1B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499F0759-8E2D-48F3-B82A-51A144A855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DD89E7C3-D936-47A7-A67C-16590D966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3328135C-8A1D-4A69-8F1B-39C95EA80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5CEA95B1-51C6-4F83-9C34-8C86DBA8C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E9FCD554-9D67-497E-8C58-4EF2AFA6BD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3ABECD3B-9816-454E-B030-78DAB30D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13E7E131-9C82-4923-BDF0-DE3D863E61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59C91801-7C66-4F87-BD60-D89CA3969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876E1542-B33A-43E4-A83A-03A15034A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699E8053-4D9D-4158-9738-99133192D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7BDAE1A6-5BF7-45BC-A7D2-EC28A4739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F888BC46-A4DD-44AE-A8D7-67F722D9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1FF26B4C-C4F4-41C0-88A4-9B4030968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B2BFC280-91A8-46E8-8906-C4FC97AF96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637CC791-D482-42C6-9A91-C2DC8BB4F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675B1695-6154-455E-AF12-C4EDCF91F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A24F902B-B1EB-45B2-9DEF-6ECE4A51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DAF462F0-F8E4-44D5-B444-4C2A5D5B9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F7D68D64-52D8-404E-B892-939AA35DB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0962834E-BDF5-47DC-8C37-8DA2D893D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B38F241D-9D46-4C5A-9089-74E917A42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4E6F2BE-023A-4E0A-8F22-92A12983E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BEABF2B9-0708-4AA2-92AC-A63CD37F0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DDBACCEF-2577-4CAF-B889-53E3EA6BC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EC70CACA-30CF-45A5-BBF3-4EE3BAF79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4979F580-C2B1-4C19-873B-5207A3342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53CA782D-AB83-419A-9747-83AD39D1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19A2C8C1-2384-459B-B124-F9F7BAED0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6ECC04B1-A138-4E02-936B-1D06D2DE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30F41877-7029-4026-8574-86EDC1E73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9B8CAEC6-3C0E-46DC-876E-874779DAE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9170EAB0-14BA-4D94-9E7B-E2D4A49F16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136BBCEA-DD6C-447E-B84F-161D6DF0E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A4DB628F-ED79-468F-9DCD-AA5F49C906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B0DE83BC-6DE4-4386-B10A-6DEB1B0E9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0AB71B96-2E03-4C8E-8FAD-A7D981026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129FEA01-0A5D-4792-BB00-6579B0664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34AEE6EF-CD13-4C12-BC83-85DD5D709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7491EFB0-F421-4B4B-AE30-C1AA1413E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1C8B6F5-CF10-443E-ADFF-61F82F5E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77C16F43-6BF7-48BA-A77B-796E8A6FF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EA1F0511-6E77-4155-BFA5-4D1C4B4AB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978A3CC0-1FA4-412D-B866-842E0E8758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997E948E-19D4-420F-A66C-DB0132669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978B6C9-4030-4902-B2F6-C1EA3E3AA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93505424-1D66-4259-922D-5EC9B2E08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75D29A8F-3F7C-46C1-87F3-A3AB402F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ED3CCD8B-E0D1-43DC-93C7-1ABA9E46E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8EBDFF02-4952-434A-A871-BFDD4B3B4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7270A506-D104-4613-8BCB-7F4702AD7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2FB602A0-4867-4F74-BF18-8522CE822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5CF11D53-0303-4B25-9349-86A27E052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8BE821A6-F85C-4AE2-8C0D-55BCC75D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87FC9DA4-1D58-42D2-B94D-933F5B06F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718268B9-A3F8-47A2-A4F2-A3E204D21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EF17031D-2CEE-4A56-A43C-0DE22999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AFFEC6B3-B720-427B-991F-B73309E8F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7CA52431-B713-4026-85E6-019E6423C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0F9E97E4-D469-42FF-82D2-6897E910DF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4A0E2054-41FF-42F3-9555-2EA78BFD3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255E44DE-67EE-488E-AB8A-46D7E0EC3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6D7B3A29-C3F2-428D-8C1C-4CE538C9C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DC8E3107-CE16-46C2-AC16-F12FC1CA2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B857CA92-28DA-4EB8-A13F-87128B7F6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0D6D55FC-6588-47A5-AAF9-31B4F00DE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8F928614-D1DB-4361-9164-657A972BE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C24E33A-2013-4446-8F1F-BE6C300D9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0ECE526A-5C0F-4DB0-8840-65B5C5F77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50235437-4271-4D2D-A0AC-EE6A5D266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606C813A-7203-40BB-9F44-3C5ED706E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AD740302-67EE-43A9-8F24-C9CEA6E05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3B5E0380-7207-40D0-AB95-A42DCB9F74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E104311C-F617-4E2C-B9C6-D572A8FC3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C2EDCF27-4633-4673-AA85-877993ABD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69F5DBEB-63BA-4F00-8716-2386860AB0AF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2A741194-E136-4B0D-8331-55A777D4F9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F4783AAC-1BFA-48D1-8995-99364055AB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F6744DDF-D6AE-4AFC-89F9-B783BEB499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18346738-5BD3-4886-8594-17D3928C6C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B319E61C-83CE-4281-BEE3-19B8B65DA7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2E85BB3F-96AA-4E8D-AFB3-793EF8D78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49E4A7A-8B99-45A8-AA97-6C58C9B47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E90F5BF5-DD99-4B78-8387-C450A72EF0AD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FA1BD5AE-692F-425E-BDAE-27E7BE586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88DC5DC5-D684-4946-BFD3-CEC05A16A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4EF27390-DDFB-4999-AC7F-2589954C2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B2F97E1B-E36F-4251-8F4B-414F5E08D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CFBB10B3-791B-40C6-AFBC-2B6BCEBE55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06009DDD-FF7F-4535-8392-84FDDB679B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F7DE5892-C79B-42E0-ADF5-D8CA2D381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04DF248C-66E6-41BC-9366-EE4EB5B19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A5DD7960-1972-4BC3-92D2-0916A2687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2D2A81D2-3999-499A-95B5-831FCEB15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6A544FAD-65FF-4FB4-A372-2DD25107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673B79A9-7C7F-4F8C-A5C7-9CB33128F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E91DF197-43A1-4C82-9837-FF2D582D9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A7233A7E-BE69-4DE4-902E-13258D581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49FD96F8-88E4-4831-BC11-BE1960487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A7E55078-1AAE-4FEC-9A71-58702074C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0E7B2DE6-3B44-4299-80EA-3D01DC37F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93413971-FB71-46C8-B64B-DF95295D8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6E42BD70-4E52-48CC-B78D-EA2C17C57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3749B4C3-34D2-4A0F-96B1-603DAEFF7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BC1C64BC-44E9-475A-A917-6B20B6379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2697EA9D-87F5-4A36-957C-9CDEFE2C2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5A8FD79D-1FAA-47EE-ABCE-5A91A7B65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94A55A6E-F3E7-436C-A7F7-68EEAD8EC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B9766C92-E135-4034-A26C-BEF4F7286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5712B04E-26AC-45E0-9BF3-422A4C4C8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74A5B528-9B69-4F09-8CBA-29E4B950C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F55A9F2F-6502-4243-B40E-33913282E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66662B1B-0ACC-4CD2-8E72-76F5F310D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AD56D25C-5BB8-4E84-93BB-13BCD066B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EA19EEEF-A35F-456A-A5F5-AFF18B9F9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520EE5B2-E408-4B60-8501-8D3D609BE8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711FFCA1-E846-4E59-B209-1DCA208E6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F60B0D7D-EFC4-4406-9B57-06B452E5B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BF2A699F-BFBB-49FC-8173-0585D2ED5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9A80C6BB-8C59-40B8-965B-DD5B708AE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5D107618-B7EB-4255-A675-3A8EB01FC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B7BB60B6-3F5D-40B3-A3F6-960FA747B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534D09E1-CCBB-41BE-B8A1-3C8E29471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37D4C5F6-B41A-4AF5-A1E5-0720E4561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7E26EA4-9C86-4716-A6B7-312A9820C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C41CE7CE-8428-4601-B66E-E74E8661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1C3CFDAD-702A-40F7-AEF2-CDD31D09E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DC44E847-7703-4A37-A5F7-224603C76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0D8DA6BE-09C3-4DAA-AC63-08A12FFDB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52305D01-D0C8-42BE-87AF-35DA4A44D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60E8D54B-8B1F-4350-B8CE-9541ADD0B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329C4F53-5F77-41C8-B2D7-BA792A48D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66189E28-6750-4533-B2DA-ADDDD518A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E4116238-0067-444B-A031-989A5D77B0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5B4A6D80-F3C3-49F2-8404-F382D51D9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C6AA3856-CE41-4E4E-9204-52207C0936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650F081C-91D9-49F6-917A-6FD919810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9D886600-7B3E-47F9-89A7-490C95D7C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B7E699BE-767F-4AB1-BFF2-382C38074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B48BFC0B-7B9F-4BD4-A2AF-EE6B3D469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07DEB95C-93D4-4FD1-B41F-12175798C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C900D8C7-206F-4243-B75E-CFCE1C656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CEF63ECD-710E-4C37-B05D-7AEFEB9A4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4ECE62F6-D80C-40D4-BF53-5375C620A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01F092EB-1A1C-400A-BCB7-98BFB8B79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183511B0-DF11-4C4E-8CA3-5DA10476E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61768FD8-EC22-44B5-AB2D-DAE509C97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0BC03A8D-07A6-44A4-8A80-E4D7324D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EA13DA27-2E81-4826-BC1D-BF33C54D7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C5A4ACD6-F89F-45A6-B51D-3AF273C30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4C37D23A-45DE-4306-B7D4-200D9FA4C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2100423E-BE90-4E47-BD1A-42ACB172F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01A0158-6A7B-4493-83D9-C42B5B50E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50F2020B-F594-4B9B-AA1D-D36A471A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C25FCAB0-EC1E-466A-A153-B807CFBD8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9DE5C2C4-0043-460F-A8B1-0660CF8D0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5034440F-E06A-419B-AFB4-151408D50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3901ADC4-91D7-4C8F-A2CB-7F6F2874FCB1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1B03C98D-802A-4CAE-9116-AD7D1DCF99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DA0B64D1-F561-4409-AFE0-782A81028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A1DE89EB-B7A8-4919-8D98-DAF6E37660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7320BF5C-A7AF-47A2-A26D-C3519490FD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8D648591-8092-455B-8C96-91574A28A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DEBBA86C-2329-43A8-91D8-24122D2D4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D69B37E1-7B1F-44DB-B243-7494A950B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1B9686D1-FC7F-48B7-BE4F-7BE715116F85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1679694F-3D32-4F1D-B68F-772D9D1B6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00EBC812-19A3-4C85-842D-2AD418EE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32A7ED89-AFFB-4A87-9B77-68AB0028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FB170BA4-9087-4206-BC1B-1429C3765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9E3C58FC-0320-497A-B430-91255383F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8C3AA32A-855D-4031-B018-D22E382B5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70C526BF-93D7-4D7E-937C-99E01EABA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0C239BD6-E90C-453E-9024-A1BDAC959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43BA42AE-B752-495A-A9E8-F7CAE2B0B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FD88F0FB-D3AC-4C40-B9D6-19869A490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248FDF90-25B7-482C-B514-CF54C1CF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62F9FAD8-4181-4C17-A6CB-90883FFCE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43D473F-8554-4527-99AE-534800C3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3F4F62BA-8D0C-4131-B0D1-3FEE15916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3DD3B5C2-91BC-45B3-9020-9E59BFFCE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9C23A638-A210-4D6E-87AE-4BD3AD87E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9497FDE3-4B7B-47AC-B17A-1DCF2E2B3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FD04814-CE2E-4893-AB4E-DAF17963A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CEAF7D4B-B192-4CF5-8218-FA0359890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DE376C1A-5FFB-4CDC-A8E8-C3EAB9657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CE06F381-C78B-46A1-A273-86988CD0F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07A04B74-7626-4E19-B8EE-9E2A61149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42124873-E050-476C-BCC1-AD7D092E3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F774CD47-4C30-44E4-A7A1-34DC3A3E0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2DB92961-10D9-452B-BDFD-A4CAD5BEF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060F4FC8-988E-4C1E-9AED-047CA6C2D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8EEDB672-B2D4-4D54-A499-3E6418084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B974FA5B-403A-4F8D-BC93-F80A2A196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358925D2-C681-45F4-B205-BAB8AD891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858A9F56-8FF6-40A0-AE28-9CDEBDF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10A2A6DC-9EF2-4566-936D-A8D24D6A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21BC45D3-26FA-4982-9D5D-C0AC9C2B4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B8BA862-F265-4707-9AED-177FBF9A0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6F046B45-C9D5-43DC-8593-23A34F8D3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91DD62D-0917-44C2-9BE8-9E4197157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CCA5A36E-BD6F-4869-A81A-702B10423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BDA1F2F6-56EA-4C64-AD02-4841EDB01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F58B9F7-F70A-4851-856B-9499E28DC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47F62523-4238-4E0A-9DD3-6BA3239DD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5C1F02C6-DEEC-4D45-82D4-FD7CD3B1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A5EF28CA-8B67-4D18-85B4-E2DA50619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7EC7AC70-A3F9-45F1-BAF6-C3264CE6C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3656CD3B-0B6E-4F1E-ACA5-715E76FA3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ECAA505C-B9F6-4AC5-9F9B-0FD0B7AF2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BE32300F-3CCD-43AF-9195-94B9C0655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96D26DB8-896C-40CD-9454-F6F8D39B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39BA519-9B7A-43E8-A49F-DBB69CD8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2DC1D25D-ED6B-43F3-AF51-28A022ADD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62FDF928-8B9E-498F-A693-719C4D6A8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8C93CD5D-CFA4-41C9-A939-46663495B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FC5C112-B031-4C02-A9F8-796FE9482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E531E0E8-B87C-43DF-BE15-C57E527D2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CCEF3E22-7555-4131-8CC7-092924FCE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51699C75-E71B-4263-A52A-CD1E2873D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972C94F9-000D-4C27-9D45-F5A345FA4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5A4BBE66-ADE8-4A3E-BCDD-BFB323E4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09C85152-10BE-4D16-9DC8-7CEB7DC9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E5A4692A-8146-4807-9D8F-CE448B5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64CF6F80-B6D8-447F-B685-85C7899B3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7A14AEB0-D197-4D6E-A936-DCAF04F8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DE934016-39DF-4A79-A063-C48F645F1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7EB4199E-69B0-474C-B439-E1455C617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3DF6651D-70A5-49D1-9710-B0E0ABD5B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2E086DF9-9286-4201-A85C-2E5CC7ACDA79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91210E8D-3734-4EDD-AF0B-B33C424EA4F8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F6DA82D5-37E3-4907-B942-75E9F2861E22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E9616112-82A5-4F89-AC77-2B650F3854AC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6A624B21-8707-4BE9-9989-892256835800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D249E66A-ACDA-4D9A-B1D7-E7B3B2B20F82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C2839212-7E77-419A-88ED-41F7497CF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E549121A-126A-439C-98B6-C0435BAB91E3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81B91B7D-EF0A-4C3C-A6C0-E247930B86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89A8E81C-994A-48D4-A939-7C8CE92C0A5F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8CF22A8F-E11E-4AA5-A8AF-ABA6B71A64DB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1175036E-A5B6-45AC-BB94-0635B044DF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F404FD3F-394A-4E7D-A263-0A18315989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88D82A57-602D-41D4-AAAC-E15A6DC627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36F6A227-9F6D-44C3-83C4-DA6EE00DC5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6FF3755E-821C-4440-A23F-9249BF5CE7C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4C543A9F-959D-4459-9B51-00AB327A3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676F3D59-D0DC-4543-9909-7277CD7D1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5DADB123-6F21-43B8-A8C9-8101B53328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23A3A7FD-580C-47B9-8B09-17DF868018C5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E60B74BB-25C9-4B04-B00F-C9B987C84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6514BF44-67A4-4D3B-8CA2-77C58D164A86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3F2FEB54-D12C-4B82-91A7-955E8C8C4D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476E7C18-3A17-403A-94E4-1C53BDAE6594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72D8E4DA-882B-4F99-B587-1F9F9F8FCEA5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BAAD7979-57FC-45DD-A25F-C8D4C2D03486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9919D19F-8051-4762-8D98-9C70948F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AAD3CD63-F879-4366-AA29-B7818519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A0961ABF-4115-4346-A59B-3D3E7D32BA99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2B7113B-2344-4522-AB4A-117E1AE60835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3B376C1-87E8-4FC6-9ED2-35394313C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76850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3E4CF1-CD59-4557-8CC4-9017971E0107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3552825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CCE0FF22-D4BD-48D2-B87F-7DAE99EBC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4C8413A5-6426-43B6-A0F4-F6D7F463B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313566B6-0097-444E-82AF-A1453822C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57DA8889-ED5F-43AE-B822-C1BBC7BD1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22768E0D-40AC-4313-A91A-BB93AB72B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51383371-60DC-4825-B16D-235EF920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AF71F049-DAD8-4F83-9B07-8109DDA10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8DEEF16B-CD90-4776-9C9C-F23D92B03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286E8154-F179-4076-8604-408541BB8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1C3A0419-0E35-4193-9EF2-17870546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FEDEB966-6148-4C99-8841-370B72A77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1C08ABD-49FC-4069-82FC-012209D6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7CFDD260-F951-4F3F-B988-31C027017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CBD98775-C614-47AC-BFA8-1892594E5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1F4F7AF8-6173-4E55-9DEC-D818B97F8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CE0760C8-6A24-41FB-96E7-B6387CD83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3EF81748-E9A2-45D6-BD8A-D252D6095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7BF25ADA-A201-4B76-A1F5-48A7673B8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81E87F92-002A-48FD-AAE1-38587ABCD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38793794-8A93-47F0-B2B7-57D4E92288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D3167DEC-6E87-49FF-AA2A-E9EE07E21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CECA9D60-6E5A-40B0-918A-C3C13813B3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501B2B9A-7297-4CB1-8E9F-5DC64D3AE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686DB6F6-C491-4AC6-A9B4-E7372041B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7DCF7A65-F8CE-4B19-B763-C4AD0BC2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9EC2D9E8-D8C6-45C6-97C5-84B72F52F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B1502C75-ACA1-4458-A65F-F15419D39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E90D732-5891-43F0-A9C1-78787CF1B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DDB2B9D3-6C59-40E1-8A53-0195035F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D168332B-B26F-4D8B-9D99-B411E11F7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AE74F7DA-9564-4156-BB1D-89703805A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391B8BC1-8D57-4277-BC05-B4C3E3B7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2404A248-7F53-4ABF-8331-7ABC43CC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753C96E8-7835-409F-9A93-8133504ED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92D62F62-CBDC-4D94-81D2-4A33E99F1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D736C687-B8ED-4121-AC2F-A1BABCF59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20858CC1-F027-4164-9F2E-96273268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C32F4165-6624-4BB7-8444-5A7BC7732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8B6C3138-DBB7-4212-89BC-1D593E009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83E656D4-ADED-48FB-A868-4F8BA4617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C77DE75E-1679-40FF-BA2C-E8154513C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629E37B5-34FA-43ED-8AC8-A15144F95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4EA93E7A-9D88-4C09-8E88-0094EA659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6A0D780B-1A33-4307-97B0-A609675FF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397101CD-9E6E-47AB-96B3-4DCCC1F504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EBA426C0-BE0B-4BE8-A359-10D0D6994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7D26E0FC-A164-40F1-8AB6-036F3E5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3428CCAB-E482-4A8A-86DE-88A6066B5D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1290B130-A39D-4E6A-84E4-AD6075F53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EA480E0F-0FDE-4EC5-86CD-6B6D7C4DA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F6FD729C-9FC1-47F7-9105-057BA589F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89E77E05-EDC3-4A99-9890-F8C37C11A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CD10C297-851A-4DE0-B7B1-D23E4032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68F1A636-746C-4E87-989F-EC430312F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0B3C77CE-5C53-47DF-A6F4-E70A7744B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77C2B4A8-33F1-4027-977F-7E28035A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DD6B1C80-6E32-48C2-BB17-344AF09DCB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0E35BE1A-7F7F-4F6F-9334-7CB4313025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FE517FE-C873-49C4-858A-5DF76260BB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B959A41D-FA8F-412F-8906-1DD086199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4EC546AB-BCD7-4204-89F5-D59C15B80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91A5DCB3-06BA-417A-B1DE-B9A066990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1FF97E0D-8763-46BA-8D1E-AA0D68039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C080B8DD-614B-45C0-9993-55792E8E2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30A1F022-513D-400D-8E5D-CD41B5380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603D6B89-0475-43FB-BE68-F24ADC943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395D6A42-028E-46AD-846C-367A6D9F2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7010D1F5-265F-492D-A839-6B0894D5A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41F516F6-2338-473A-ABC9-1C57E1536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EA5C24E7-3145-4A24-A04A-E9CC89102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A99DCD95-8E4E-49F3-8A8D-88154D004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487FFDE5-B727-4594-A456-06DD803C6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3CFE00FB-3DAE-4280-8ED5-E6F1273BE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086F42A1-C398-45E4-B394-195CE72AD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D70C07BC-701C-40B2-A81F-C5E813CC3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8AD8F993-7A8B-4396-BC53-C725CC506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7CACDF51-D989-4061-A8F2-7E84F645A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AEAB448E-0992-41BF-BE36-9AE1D7779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11D264F3-952C-4B50-81C2-2DF09FC7D0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7833BC31-D1B8-4F3D-807F-F1C00AEA3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771FA45F-E841-42E8-B3C1-961621722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A629F755-B710-4B75-B6D3-353965CE8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F6B24559-E47C-478A-984D-48D0C0133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B1377435-C008-45D0-B983-6F8186FDBB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5FB0185D-7B5C-43D2-806C-BA00EC2C1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A04F0921-9571-4C58-8809-894D40332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72DEEB8B-82F1-4CE0-B590-E0BD958F1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CABA1039-5A28-4442-9068-88B7CDAD5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DC81E26-7F0B-48AB-AFE3-7999C7BDD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45A0E6A4-F7B0-45B4-B4C7-D517BAA573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A588EC2-0A89-4B4B-AA42-939BDA42D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458B06EE-E133-413B-B0E4-66A457C96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7F753E3D-B1B6-427D-B0DB-B76F6FE5D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87F2E625-7DE2-473C-8A2A-B38D1C94A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97165D65-7204-4388-A793-E88D3C87D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686AB560-F7B1-4D11-8BF0-D1FFF336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3FB43480-D8F9-4EDA-9EE2-A77864C81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750524A7-69AA-41DD-A656-D38C89FD8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B2087A9D-2CA6-4642-8EA0-4AEC7BFDA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6EA44F2D-A63C-4C44-8A1E-504A0FD7A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37CA8742-CF3C-4F59-9408-87F8A50B4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B4469DEA-F1ED-41D4-B15B-6BFDAE109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A642F35E-2EDD-4A81-9AE7-0F7126833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58DF2770-EDDB-4B7E-B377-C88D18C46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107FD9DD-CF05-41E4-80F0-9EB4A4EB1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B039F65A-7F14-4517-8EC3-B7A4F594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31FE0CA0-CF5C-4B0E-84FA-04BB03D7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973043C8-7C0E-43DD-B1A1-AC7D242C1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5C54F245-EDFA-4493-8037-46622B755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B7191312-D247-4F5E-BCA6-974129C67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9037C9D1-8F05-4301-8A02-AC874B075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89D739EF-55F9-4B74-9E91-52496E1CF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34A10C8B-C162-4615-B5A6-BA61EE40B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6D1226B9-AB62-4B5B-9EA6-160F5A722C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3FF00C56-FFC3-4DB3-88F5-0F1EA862C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F1D02F4E-4532-42D1-A40B-0FD43F958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E7E94D7D-BEFE-4469-8D5D-96AE0F011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77BD039-CCE3-48F0-9723-2A2735E5C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5F2FEFDD-34ED-487B-B69E-E33B33852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EE9178DD-BA76-4A05-B0C8-42AC99B616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C06F4217-01BB-4BA2-9564-A935222B1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E4994281-C335-4057-A6EC-27A484E41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AF996097-3B59-48CA-BFE7-4E115979B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C34A2978-AAF4-4C95-8CE1-EEABE7EE9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CDA75533-F14D-4362-83AB-1DDB73501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31C30DC1-B758-4366-97E8-0BAB98005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958C4BA9-E74E-4CD6-BF67-45E6B087B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179B94C-9293-4F39-B459-C5079F4512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2119B0A-A9D6-46F4-800D-E2D951E7A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B479ED9-6B06-4E61-9900-946E0FC49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80D6E0C3-6003-4391-A9DC-B0523BAD6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530D08A7-E3CE-401D-99E7-F57E4D3A7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1D1684BD-E12D-4AEA-AD00-FE785E1AD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F56DE736-ACE3-4B23-B618-9D2265803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B14D720C-597C-4590-B7AF-4530F1C03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F0A3610-5972-4DDF-A898-5AB7D9217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F646D518-3FEE-4322-88E1-A65F8D242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0FC7C727-37DA-4529-BF07-0754DE86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ACFAC9B6-285B-472C-A8FF-C426F8C22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AF27B29D-4632-469D-8063-4F6C3C64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BC78DA8B-7A9C-4DAB-AFA5-A02AB9012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BF1A0363-BC81-4841-B072-C0C31F250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1F0984D8-89AC-4691-885C-CE7882EC9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AB3F7705-4479-47D2-9425-FBEB2CCB3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3FCCE9E3-279B-496E-AF41-317AAFF81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0154671E-B54C-48FC-BFC6-F4B3B677D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1532CB72-AA7E-4128-ADCA-E49899455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6EF2004B-E867-44E3-A109-515C10981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85E5E374-1642-4609-A383-345048099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1B0C66C3-D935-46A8-A6B4-D02CA8ED3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A079081F-3D12-41E9-9A82-589EE22B9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60FC30C8-6399-4C99-8AC4-DFA1F1230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F85FC5BB-5103-4CF2-A56F-8F7A1A0B2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62C38D26-33F9-48CC-85EA-941698416A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59728821-60D1-4338-A7DC-3B92B7E3A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69ADB24C-F7B7-4110-B449-83D83FAA2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B4280998-212C-4D89-9989-3CF6C2486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CD9AC97A-6891-4B9B-A95C-A5BDC976A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86726FA4-4B33-4A5D-8F74-F7C06F545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F35D6F4D-8128-4756-8D02-36CA85AD8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3A1FA770-108F-49E9-B9D8-8A611867C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ED1D6CDE-B676-4249-AE20-D12B5CA6E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C33EDE75-D67E-4D17-A621-2F40E90366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0A8CF2CC-2C6D-4267-A007-B615EA539C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F40480CF-4003-490E-A609-8229B3CE5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2346D027-EFD1-454F-B834-90C3D7043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AFFFCA85-8FD7-4C08-A6E5-E5DFB5C1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EFC7D72C-EC72-408E-90BA-289FB22B5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A1A42658-4504-4A3D-8ADD-6FB7E6612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A7AFBE57-B614-46EE-8A60-3A231C35C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7AA7A350-4A2F-4F88-8D79-79BA9BE6A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352FB522-7AEF-40BF-A877-8E244D0B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15A2A9DE-B234-413A-B25B-E5E0C12ED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BD7DE0F9-68D3-48BF-9609-DB309D5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3C61C567-5E65-42E1-8218-CCDC319A1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C140DEAE-6700-4EC0-AABB-86D19778A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FBFD6DF4-64ED-4BD0-93C4-CF05776E5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182763A8-1A26-47E3-B4BF-1E9C0D135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71A5888-1B62-4A21-8CDB-1B19411AB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B8EAB262-284A-47B9-8CAD-E5D17A860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241C57C8-F81C-4E19-BF12-621783EB6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FC8BCF2F-EBC9-4AC0-ACF4-7DEB1BE98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202BCA2E-18A4-476A-9907-3753B21E5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7B7867A3-BE90-4727-93CC-94F00DDAE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C7FF2CF2-9C99-465C-AF58-A38481CC0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FFB170B3-43FA-461C-A510-31BE2BD18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E0185DAE-2D6C-465C-9737-40C6D6BAF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34EBB59B-92B5-4D91-A8E3-D74851A69B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A3F24559-7D25-46C9-B290-D8D9C1310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535C527-DF55-4F63-A4E0-966294C761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A703BC3F-227D-4CAA-9955-22E17D05C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A19D9A7A-8D21-44A7-AF12-825B841C1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D1501D99-20D8-494D-9A0D-87AC431362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77D6B7D6-31BF-4995-9F22-9D9EB971C4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0070240E-57F6-46A6-B4BA-778B053D1B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D70C760-CD7C-4912-B0CB-CCFB58718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A2F10E8E-AC45-4ABA-816F-2F220E40FA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70D0FC74-EF04-4994-8BA3-1F6756947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7A857078-1F66-40F6-A2F4-66239D9CF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9A068119-891A-43B7-A576-3E63D9063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E5ED4BA3-304E-4BE4-BE1B-FCB0AE28A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F6A82501-1C71-4E08-9AF1-C997C2EE1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CE994233-99F9-44B6-B429-504AF421C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1FBB75DB-C4E4-4096-A334-55077BA8E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39D49B9D-E6F6-4AD0-8B17-5D449F4C3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7D94C23B-E322-419A-B9C8-1F1F021D2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9F8277FA-0652-4C17-A11B-DB77FF07D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FF47AF61-E210-4829-86E1-439BB512A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5692D7F3-5A1C-4E3C-80B7-E06654FB2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F41046CB-D2B7-4381-A002-78F65B00D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70854332-8C29-4428-889C-1E4F75AB2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5DEF7E26-C4DD-49F2-93B5-CA5C15D3C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07925E59-525C-4FF7-98D2-123D989F0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4867F1EF-7B6B-4C99-BBD4-F3010F94D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3640DF6D-6F74-4F76-B39D-04EE8D0B5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E510D903-0915-4434-AFFE-11C3C381A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1E171E4-436D-4C55-8D16-20BA44D5B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6B6EF873-E019-42EA-8350-26CC83F2E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D410638B-557F-423D-BFFE-AF4818E29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352EF840-33AA-4145-A6AA-DB423E63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AFA60DA1-AC54-4A66-B732-91B21EC2E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513CC85F-3C54-4C37-88CF-989AF9A67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5A7AC675-EF48-486F-833A-4660ABECD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50B2FB7C-BBE3-47FD-AE32-CA040A23FA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1D8D4FC3-3BF5-4F5A-8C20-A16638C0B9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60E6AF1E-C1BA-4C67-89E3-4208FEB2F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4FBE11BE-913D-4581-B84A-2E3FB91E2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90F5C32E-7C47-4CF7-B7D2-6BB6F2FAB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63B61036-3C02-4DF9-AD59-7C9B15C4D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7BFB848B-2E8E-47CA-8D16-11456139B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36CB1E10-CB28-479E-A09F-B6AE0BC1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07112B11-FB6C-40B2-96D4-4BD8BE41CC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FB5C7182-4A5C-4FAB-8165-059AF04A2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9ABC2BF3-0359-4397-BC95-6827BBAE8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F8EBA6B6-B73B-4CA2-A9C5-672DD5D52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1F8B1282-F2BD-4314-A151-939A4A533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6ED16AC3-3ABF-4857-B9EB-D453F8FDC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E5EADB6F-09E3-4AB7-9296-6595379CD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BF99139-19C3-47E3-AE84-A31E800DA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994CEE-F2C3-467E-9BD8-FA1625BDE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EC4FB7F0-AAC0-4422-A77C-D55C1779B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08ADFE1B-31BD-4EBC-AEA4-3DD11B8C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246B8E41-1E79-4FF2-A292-19016207B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FC5397E5-F2E8-4363-8BDB-70D6DF016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87C0C15A-4BE3-4904-87A3-723E507CA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57A15136-0EE1-40EF-B296-563043C52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24BD42CB-FEF5-4ABB-AC28-A0F58B85D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7EFFF06E-9C6A-4408-9347-87C3FF08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6FA3E980-3FD0-444D-96FF-CB4FBB153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94232797-AC44-471F-B19F-A7383E663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1A14C7-5863-477C-832B-A3DABAED3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7AEAC175-AF79-4DB7-A36E-D0DF1AEE30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BD774B77-CA75-4060-9DF8-7AC5C5F277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3F029024-6AE3-4DD9-BE15-4C9F8E9DA8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4E0D2732-4796-4EDF-8C3F-DE1EDE583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647DD780-7B41-4505-9746-B0182513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5D8C8BEF-602C-4B2A-ABE8-7762FAD68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9D524E2-3748-48AB-9040-8AC7DF0C2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2D96A949-3352-425C-986D-3321BA14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69E452CE-63E9-4334-A614-1837FCE6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0218D8A6-0FA0-4B8A-9255-0A8CFE69DC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205A8DB-7B50-46BE-8A10-34D2ECF78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BFCC3C08-6C2C-403D-9352-BB7CF672D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3B990293-C05F-4E24-BCCB-5D40130F5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BFE7AA48-03E3-4532-8FA3-FB165AD8D9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BDB7FF20-4E37-4257-8A83-FC91AB19F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4910A8EB-0333-4C6B-AB4D-2E94E6340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ADE5E5CE-7D7F-4721-9E31-7CA562C6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41D351E-F542-456B-904E-0BEBFCD96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DBA65E8A-AFC7-40FC-9CA6-92948CC51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5CE2EDB2-1566-4CD2-965F-C9121CC29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2A2CB3B0-2BEE-418A-B33D-11D3B3C46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A7DC8904-EE7D-4E24-AFC0-6E92965F1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69BCD039-6CB4-464E-A60C-8A7526497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AD378102-5A91-498A-98EF-3BA70AF67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18A4EA0C-E0B1-46B0-B706-1657E5627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F442D22B-EFF9-4416-B663-7EADE88AD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E39AB335-47D8-44FD-96E8-CE5B45B1B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F32B69DD-DA47-470C-8460-737F9F2C0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8890335F-E9F6-4F89-9C53-98BB29CE0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2933E5BA-68DD-4AC8-8726-763783F11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405EE262-3337-44A5-8BF2-8FA463980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92FCFDDC-BE08-4CF3-A597-9B5B73262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87A607A0-7AEA-43A3-A5E5-59D3DCAE1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61CCF55B-8882-497D-A2D6-1B963AC30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9F62A6F3-2ADA-413A-98AD-1BAA50E29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E5048968-0986-4141-83DA-6217BA60C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069D4199-A621-4ADB-B3A4-0E57979F5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89499CC0-736E-431B-9755-C6FD8CABC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992F270-940E-4822-A716-B4541E836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4857E013-65B1-482A-8A35-73ABB9D33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43893EC4-98EF-4C91-969B-01681F80E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35BCA4DF-5BDC-4C58-A270-E23336CB6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2A5310D3-8ACD-4F62-A0D6-407B81043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B94B7A05-D548-47A6-84D4-FB3E80D69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DC65F6DF-D30C-4B14-9B75-430AA6A730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5289D7FA-13AA-4E54-926A-BC3FEA0B1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A4C347F8-5004-4EAE-9070-B503A4B5D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2689DAFF-22D1-4E83-9148-1EF2EE69F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A29123AE-26D2-4B7E-BB73-FC5D69334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923412F5-0778-4DFC-8902-CB87C0304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072AF03B-B61B-44C1-BE42-8B4056C2D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9AA84617-E060-4D5C-8577-99C82548A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563B362F-253D-4F88-9960-FED806216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3CA3E151-2CA4-4D37-ACFE-A0300BDD0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D6E2B59A-2C7A-4730-94F4-4E24B3085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9B9A69D9-73F2-4DC3-AA56-E0EBA2D6C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0DC62096-E685-4DDC-90FC-7230A8BC7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C1F8D966-0AE9-47E5-B845-F7A5ABCE2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90850F28-B813-4CA0-9CE6-ACE39BFF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7D053E3D-36CD-44D1-B6CA-8245E92FC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375CF1ED-888C-4CFD-8169-46190FDE5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164C9FA6-CFE7-4DD0-BF9D-C14D58A1F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A909AB60-19A7-4822-B924-2854D716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E75261FA-459A-44D3-9B49-DDEBD0F79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EBFFB8D8-B4DA-4DC9-816E-E29DFE7FE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523F49E9-6D0A-4BB7-B4E4-0D9B667CC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E9191E20-557F-4D8D-B8BE-65905A927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D3BA9938-DB4A-4BDC-A529-52917513E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C83FD509-E55C-4D71-B33D-3AABB46F1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AE614D6C-F702-4EDB-8AB9-DE224DFA1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98D6CB22-6390-4F02-AF63-D24D19BA6F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0C0EA6E4-6E34-428E-BE4D-DE6ADCF10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9E764921-FEDD-48C5-AD15-016ACEAE2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F32C8B28-BB0C-49C8-8B20-1EFF1DA045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EA346C24-868B-4547-A7A6-8A7AC7BAE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6E3A7099-E7D9-4FF7-B6F0-C8C812F7D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F024DFEC-0751-4651-9370-6412D73C4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557FAD77-ECBF-4893-A458-A4BDED003E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44790962-0DC0-4DFB-B749-B1663234F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9B67C263-0E64-458D-B581-C28D32240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86F7FA51-0CB2-4EDC-AA9E-19CEFADBB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88A14B13-08FB-4960-92B5-7D322E9DB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7CD50A98-DA8A-4B15-A948-3ED0D7CE0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3203DABD-C8C8-4FE9-90BD-5A304E3FC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AFC535A4-87EA-42F4-9854-2567ED98E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407C73A5-9C21-4BB7-96B8-0858948BE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2180A0F9-051F-4BD3-BAB3-6B346A947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FB6FC104-3B3A-4687-A022-2015B0459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0E91B3EE-8C96-4666-AAA2-062658D21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35B6F12A-CCBE-4091-85A0-3F0BD14F1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07FB16D4-6B79-496A-A946-179D7E20F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E7977CBB-B545-4A22-AFAB-1B448E65A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AC12A815-8749-4342-A672-6B2682A5C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1DA310C4-4517-4848-A322-72035BA5A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A94DE686-DADA-447B-BADA-AB25B95BD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A0B0CE3F-33EB-4739-A566-F6EB11A36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14EEE300-FE0D-48F6-A501-D8E1A285E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7A63DBF-2F3E-47DE-8B75-18BC74A98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8ADE05D3-733A-497A-A48C-F41481C55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CC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FC4E8D3E-CC66-4332-BCBA-16D6B1190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40846-B8CE-44A7-B40E-7BA7BC57940E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1181100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86452919-DE7A-48AB-8459-4D6FEE4C7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6E0F6356-7F94-4519-95DE-A2250A69729D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C626C84F-D1FA-4957-A346-5478ED2798B5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65409148-C88E-4DAF-A5A4-03E6E69CB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B6E5516B-299F-4F19-BE0A-0EC24DCA9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8DB93ED7-3817-4DB0-A68B-7C3F839072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DC93B623-A72E-4321-902F-AEE546D7A1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E267347B-CF31-4C24-A4A3-1CDEED4814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26D34168-6354-4752-8CAB-B1E48D17A4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E7C3C57B-1724-4414-8224-43A56C1820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D07FD9CF-F96C-48C5-81E0-5B402E19E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58B7EDDE-35F4-448C-87DF-E10CED2D8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6981E074-D7E3-410A-892C-B0CDD7F9C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CDDDF41A-D6C2-4DB1-88D4-9169BFB8F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CA4D4B16-9275-4FA0-BCFA-C6CE8BD61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3DBB1C6E-9585-4C0F-AB3F-3C9E3379C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355418C2-60E2-400E-B49C-2E366A57E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86545796-A4B3-49BD-B780-4F9076F03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6EED76CE-8BC4-4B44-9C59-34B8A83F0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A25D4AB2-C6B2-4002-B835-7C239947A6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18E73979-9511-4720-9377-76CB970181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687D52BE-7374-40C3-A30A-B3E79BFF1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FF067BC3-BB86-4A7A-815E-E69DAC4A0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75A640B5-0EC7-4B71-A161-FAFF0F0767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E20E0EFC-742A-4A42-91C3-F2479C669A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14976F67-DC0B-453B-A991-BA2733268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599FFB21-D53A-40A7-8F12-52852F420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F0308A50-AC08-48CF-9EBC-B6773453D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9E69F0EE-2A13-49E3-8907-3E99784B9F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54C9A700-E40B-4891-BBAA-6BF9EF835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7C0FC312-E169-450F-B245-9F328EFD1E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CAE104EF-0557-477B-A886-50534BCF4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EC5457AA-7822-4DEA-9245-9BC8287FAB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42E7E158-C8E2-466B-B55B-18A43D9D4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E219FA7-51BF-4254-BD2F-8879B96882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9661040C-6B2E-4B6D-A636-7C7B92B1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33B75D61-E062-4743-A2FC-665D94021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7C36ED48-D832-4C71-BFC8-CAC9F95BF9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5ADB0FBD-283C-420D-8B58-713226410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0401E4FE-9B61-496C-88CB-F7D775BBC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65C0FC16-4E1B-4973-B802-C68AE90D4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C9FE19D-2D18-4020-83D7-A5DBD41CD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83E51CCB-23F6-4664-A8A6-59AF3621C0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58DA6D90-F84E-4AC9-8E97-7B35C4D103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DCD0B80F-3F66-47CD-B359-C570249B6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D73A7148-94CE-4006-9241-619B0F91B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0D640F74-0C98-4688-9CD8-94FDDD3ED7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1707F586-CBD7-4DC1-B922-8718BE42B0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611FD3CF-87DB-48E3-AB28-B30B2F7D2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85C7ABF-A9E2-4080-8F82-F98D90867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399A1F18-BEFC-44A0-965E-2CE048951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7AC7E714-13A2-4545-837A-EC77A1F9F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84F70E58-FED2-43C9-93A2-D1F0220C1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8DDAA180-2D74-4648-BDBE-94778EA27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46BB274E-F752-4C70-9723-A737DC2BAF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35BF4D8D-BAA9-4692-9223-7A5891314B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0D76F928-CC1B-4D8A-86F4-B3260FC448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11AD9F1D-AB46-46D6-BC4C-FEEEEE544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F8E6DC60-B070-431F-84B0-3516A473BE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66C86C1D-6952-493F-A19F-DFC026014F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B264824-A578-4A9D-B5AD-68CDFDB630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5B97EBBD-606E-43B0-88FE-9665641D6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9E36F54C-2E36-473F-92AE-A88475660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B0EDD0A4-1E63-45C9-9225-387B37FBFE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ECA7495C-0986-4D2E-A5D4-ECDBD36FD7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FABCFE93-905B-4FCF-A54E-EAFA1DAC8A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D5D883D5-9F2E-4CA7-B0B6-B6FDECF50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229BB842-FD60-45B3-BE80-EB082B530A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1D2700C9-DBBF-4B19-A3D6-33D4DF9437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FFF92FC9-93A9-4633-87A2-C3690D8148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D3FD3A3-2B33-4930-9AA3-E2CF82575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5F8C6A19-F10A-4D49-A603-789C978EA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0C9473EB-9A65-442C-B7EB-D1462BBDF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6E581DD3-068C-466B-ACCB-6E678AF736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FBEF13C6-D270-4247-AB29-FDF297A12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E3F38896-DAC1-4BE8-A9FB-B83FA0808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EE78E965-2441-48BB-802F-41BBF8592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A175DCB0-9CE4-4B08-BF5A-4F0585AAB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78902A3E-6814-4955-BD9F-AE3B7CAED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7DA75F60-FED2-4B48-A107-DDB1345A0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831A69A8-11EA-4D0C-BBC4-61F104823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117F9C18-EC6B-419E-9E57-CA31E67A3E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41D723F7-DC60-4CBC-BB72-60B51D920B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D6B5593A-4FBB-4781-A519-7CE10A1D7D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193D14AD-15D2-4BF2-B2DD-81B0B1763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D8A2BA6F-17DF-4E52-8DAC-F578F664D5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16D707E4-0A5F-4958-BC58-0D7A798D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C9A37D59-81B0-4DFE-AADE-046261EE7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9A5B6ED2-1DE7-4FB5-891E-6FFEF1F59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A9AE76F4-98DC-448B-B293-5BB29AAC7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0EB72E2-FB08-447C-8815-5BA78027E1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9736FF4D-E1AC-4F04-A64A-B5F1FC0930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0708F110-7B82-4B1A-9E0F-681609F02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5ACBDD38-91CA-4058-ABBB-93B6BC2441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BD5C9904-A044-479B-93B1-6386868596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C777A242-BDDB-46BB-95E9-DD0BBD7427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F1540211-C40F-4D6E-A1E7-6DE5B1A023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4418C7B1-F3D7-4323-AF9D-48E2F1F12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D703813C-6D8B-4244-9E06-152A525DDE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AE7F5E7B-9258-461C-852F-E255649BA6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48C17201-E670-41CA-930A-3F4CB41A5D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B314C082-7ED1-426A-AED5-4EC0BD73E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93B8BAF-8C7A-487F-B904-23C5FA7A08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CA82051A-8CDD-44ED-97EC-9E09C13E47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F43FC1EA-EE9C-4B6C-A3B4-67B7A98E95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DE87B7-3C9C-4FE8-9026-5776F7E9C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67073E47-BA31-44EE-8334-43F27689E6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630C79E5-7506-4CC8-B3CE-7397FC281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996A3192-E9DF-49E7-A5C3-6EC064C45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5CBAC75-5106-475B-9F54-130968D66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27DA856C-B430-4975-9C6C-7C3539AEFA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AD5D4967-7926-4249-8FF6-1E8727B16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08D07651-3276-4318-A877-95A0843572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7AB65459-A93F-45B2-8A2C-6A7DCCF32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BAFAB17E-2802-44F5-8268-A36A94EADA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EFA5C616-6309-4C93-AED0-3814DD3D2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C047E3DD-1E42-48E4-BEAC-5FD5CE43B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F9A576FA-C4AC-446F-AAF1-2993A95816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A64FE83B-D716-4708-8EBA-E42B48C17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3C1F2548-6FFD-4F87-82F9-F9825EB7D5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6F070B68-82C4-4BE2-89C2-DCD867B62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5B01821F-1728-4D0C-8519-2749A0360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C6657500-6DDC-4C7C-A266-CE991E4ED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C7A41882-5C8C-4EBE-8DDA-C93CC07E53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8EBDC34E-756C-4511-A230-4E9067785E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50F7B9A7-9386-475B-A150-C61B4CAED4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28657AF2-C0D2-4506-9ED6-87E260605D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1151122E-CDC1-4106-9802-4F7E09E34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50339DD0-56D1-4A1B-B951-0784BA88B1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1532AC30-D0BE-4E2B-9781-B09448DE3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ADD63216-5B71-4BAA-BEB4-2FEE7D0FC4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7726493A-C049-4C5C-A688-8CEEECFAC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F4A67031-F61F-44BA-AC50-3CADEEF85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CC1FB91-A963-4B0D-A293-241CD5FC9B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6738EE95-1AC8-4E4A-9BA3-1974F6D887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C2BF985D-24C7-439C-8C86-4B93F58EF0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FAB37D55-2F1D-41D1-AE48-C16EFC3EA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E6CF5FC4-608A-4C08-A10A-724AC931E9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34E4CACB-E1EC-4040-AC13-8DB062E16D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186EDE74-DA58-47A5-B4A9-591C30A3D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14A2919D-FDEF-4461-8B30-17FBB403A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CA4F38EE-A5A5-42C8-AA9F-DC707377E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34E53928-0CFE-4E4E-834E-2E7135C77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EEC90525-A2AD-4270-948A-539DF160F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3FEC08FC-C57A-4833-BB28-E9F536207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497C01B6-BB09-4AF5-BCBE-E2F2D809F5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F871E7A9-668B-4CBC-BD46-1F178CFBDD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F746649-3B43-4E06-A6C8-D35999D05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F0BCC2C9-1C5F-45EC-AA9E-DA9416FA09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1A6AA291-DB9E-436F-8D05-16EB2BE7C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FB9FA508-C383-4999-A2F6-E4A3CA421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81421FC3-762D-4F62-8F72-78E51FBB8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E46C10F2-F096-4375-99A2-091BA0F841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82C294D8-A66D-472B-80DF-9F2BDDDEE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AAB71FD8-4BC2-4DC1-A56B-E5E173EB3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9EA6C055-17A5-4AFE-AA7E-80EF11BD4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F06922D1-B4F6-4B4B-A14F-2B9E3F99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8844028B-D8DC-4D27-AC3F-A594317A7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418B51F3-A757-44AB-AD15-303731F2D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9C00F2E9-6692-498E-9344-A4E039589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EFB38BEA-9A99-4962-A2DC-3FA0B9D555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F0677A19-31C7-4637-AE96-E6D5B3D75B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510A37B1-D908-426B-8BD3-DEA1ADB1D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FF497CCD-405D-40FF-A281-4E76153ED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AEC548FC-823F-4722-8A4C-FE64E21E74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5385A6AB-E16E-4B5D-9155-96D80BCE3D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221D4ADC-DB96-45C8-A08D-EED0B7E2F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AFE45A86-CCBC-4CE9-9EC0-1CE977CAD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A48C39D4-F5A2-47C4-A2C1-B1DCD676DC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3B9A29A2-95F0-4C0A-BAB8-92511B5D10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3E866EB4-4DE0-4B0F-A350-60FC6DB36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170972F2-1B01-417A-809F-49202F9C9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7C904101-805B-4A21-AE09-9BC9702BA4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BCEA274F-A9DF-4D38-8D19-5D8ED49BE6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A2DA589A-8B2A-40D3-9AB4-DE40E80A25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3FA64E7F-5F7B-4E36-B546-D98BCE1CD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DA2CF92-784A-42F8-97EA-3C1995D84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C1F1180D-36C5-4B8F-B8FE-3DF735077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F47472DE-415C-4805-A93E-9B10DA7E43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F299B6D6-2319-4DF6-A16E-7B425F504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1DC0EED0-B9F2-4E97-9795-43D8C281A9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FE7B5AC9-4095-425C-8868-15985D86C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2759CCD4-BFB5-4F2F-8C33-DF39A1076A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85BF61B7-0C4D-4B12-BA86-47A8E9891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01763F78-DA0C-46AC-806C-093130CD8A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9DADC076-EA87-412A-8D66-A2FDABC56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92D17E18-9830-48F4-8927-DE71EF0AD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4EA6FEBC-C1AC-4403-9185-CFE8F803B5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CAD84F3F-E2F0-43DA-A5A0-4D75817640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1C3D8370-5BE9-4EC0-839E-5F29FB028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C6E6D2E5-AD23-46E8-93B9-B6FB843C2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0F3EC4CF-FE33-4ABC-80A2-8405986AD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DCEFA179-B281-4746-AF90-059A781EA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B04E2A59-C603-4D24-98DC-210A63D22E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4307B557-85A1-4353-A8A2-394251F9E2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B555F0EF-A097-4731-ADCD-44AF54646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74BE68AB-3119-433A-9811-AFD2273B44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1BDB61F2-DDCD-4451-B7AD-FD434191A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4EF77BBE-B511-4577-9689-8B8D2F50B1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485DD99A-C6C6-4015-BCE2-9CC9C30DD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98373AB9-2D8E-4C1B-9B1D-597B2BE0D7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3339D49F-B628-42B9-BDE9-5AB849BDB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E80F0C5-61E3-4457-922C-01C01936B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772ABA2B-D3BC-4D0D-9AF2-7B596B726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3117DC6-160A-4212-9B57-358453D211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DB438D7A-A03D-40FE-A842-2C87D7B6EA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FB70A08E-8444-4669-8077-D843F9FE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1224A880-3B49-4CF9-BC52-4F1E9AD703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1D10CE1C-1A31-40CD-AE18-BC863F69C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A1A3155-8BA1-4B52-A59D-8CEAA36BA5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2BC9C3BD-C9EC-445C-A0D8-4E9CEE730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C25BC6E3-4B9F-4929-8647-F07E12B87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401E345D-E0C2-4EB4-AA29-9D03E57F7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507AEB77-BC25-454E-B9E2-4759E2F01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8FD680FF-F441-4A6C-B7FE-C4D59D33E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5127B61F-B1C5-43D3-B23B-CE84E19CF9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DBC14E54-2C2E-4438-8516-D9B448C1FC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FD753677-0BDF-4D3A-AE3E-5BE695E5E2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D22D58FA-677D-4065-B79F-03EC5529D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7704A8D4-98CE-4E70-90B7-31260A08B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1E66DE75-5691-4377-85A5-583DE1AA35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CC5DCD5-61FB-48AF-A9CB-1C7CA1124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624B22DB-3DD1-4509-A885-83268D9F4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1B2B1BCE-262D-417B-8D2F-01D5DE7478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1E683A04-9FCB-4F77-BDEF-6EA5E1788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F7AD79CC-5C5A-4450-9B7E-5AE84650B7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B2AB39C9-4CE8-47A2-830A-4B5FE640C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222C7635-9CEE-4831-930E-49D99ED03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BC790E7A-4804-403F-8CE1-FDC3DCE8F1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CC60A147-A927-40EB-AA7B-C25455725F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B918C159-4D97-43D9-B61D-47BFB3AF3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B7AABB97-DCBD-4CFA-852D-F328887606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DB90C337-4CDF-4887-A350-6C87FC05C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06A9893-95AF-47D7-98D7-FB3B784025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4464DF45-5B75-4970-8B15-0852E73051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9CA49F3D-E3E1-4E36-9933-1D0D994076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F842C842-FBED-4B06-9FB4-E376E60B3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0E34B093-6F1E-40C0-89F3-37A1E48BB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F49B749B-1662-40B6-A032-6D4B7FEB6C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542EF3AD-B712-42EE-B787-900AED93DA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C1F46D43-974B-4061-A4E4-29AB8BF683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6748E9A6-180B-4778-B1CA-0FA2F99D4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365AC07A-6143-49A9-8991-035A56977E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0FE4CACB-8DF1-4240-A0A6-03F996385B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50CDB1C4-37A8-4E17-AFA3-E15628B6B4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FFB6C5DC-0302-4565-9E42-FF557CA07D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3B72FB7C-2740-4840-87DE-FABF4904D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88BF9552-577B-4235-87B4-CF31DFC151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A1DF81AB-8DDE-4506-A5B1-5F286374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AA252DC3-208C-49D7-9194-227E8A787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6316D552-886D-4F33-9A95-0822329BC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7F6D5F21-1A71-441D-8A88-D68F8EC5FF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4415EB85-62DD-4543-A24A-85A912BC2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C2A33015-439B-4586-9EE1-3252528E7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A3E42C1C-08A6-4A28-A9C0-DDB1BB613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0A681EF5-B363-4FBB-845C-79B1AB2ACC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EC66DD59-4584-452A-8E18-39F50533A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9A96C38E-BBFC-4A54-9A40-7F4DF3C9A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EFD4456F-F1A1-41F3-804C-C738CBACD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315A940F-22C7-45DE-BC82-D763C8261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480F4638-5621-4556-AF7D-3E0F62485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C7E42F4F-FF4D-4740-8A96-0936E2FE0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3BCFA698-E692-40A8-9669-CC5D0822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427F1D3F-45AD-4CA1-9FEC-5D78F6E3A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9C7E7394-CAD9-44CA-A66D-F4636F1E25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8BC6FA7D-77A3-4354-B38C-A4BF212AA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333C65A-C606-47E9-AFB2-AE92C9663C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8CA79243-69FE-42A0-950A-6114B74C7F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AD702825-C908-4ADF-B470-1B3AC2D834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C0ACBB76-A397-4DD2-9F6A-93D7F2173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AD9FBF2B-16D2-4F29-8502-C2B10040CC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D022D140-9B27-4021-AA86-937A67ADCC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638150ED-5688-471D-BC79-20905685D3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145B66F6-A078-4E6F-B2EF-1BBF7D7B91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54977CCF-98CE-4DDC-A691-0D169E214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4F678FAD-0347-49C1-8233-FAAB3DBFF5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1F5C2FCE-F596-4701-B5A1-074A82B42A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6D152EF7-302A-4B9B-B4DA-F1EFDFA0DE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D507D44C-B316-41E5-AAAA-FD2DBA506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EB8B314E-40BD-47ED-93A8-B851A72C5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9770F927-6E55-4F3E-AC46-8D8870CBB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D0CC9DC5-CAF2-49DC-9720-A11599B26A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C0791F95-43B4-4743-90CE-AECDBA310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A070B6FA-4168-4F42-87F9-6A2FA0EA4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3C2E75A4-C4D3-47CB-A957-C8EF48A22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2494C08E-D4BB-4FCD-AD95-CBE19F30D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FDC987B8-3187-425B-9C2B-52D37456A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37542C92-8C58-4C6D-A270-E07A9B21D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E9910F92-C23E-42C4-9577-C8EE91ED6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D1606083-FDA2-4B49-A0DF-6A6179957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EFE64845-079D-4269-8A41-38566D5C0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BE5833C7-8ACA-405E-9F16-B1220AFCA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35011796-21E7-4F2F-A141-8F47B5B5A7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857F8530-3FB1-4510-9C93-CD0FC4F26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7AFA4BC9-A994-4459-BE6C-0E460B503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31D40638-ED2B-48EA-A6BE-156DD80CF1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8631D7C1-DB4C-43FC-B538-1F8180CD2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1471A416-BC84-4F7C-AA65-7CD5F3F9D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79B804C3-03DF-4D76-8F4C-2FF26A17E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3F78B7CB-96F7-496F-A0F2-37A71C1B62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4AE9ABAD-331F-41AA-833B-83ABD69010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D984A0B7-570F-4F51-84E5-2478848DEA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A4081395-69F0-4A89-BC02-D807683E0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BF238737-FC37-4B09-82D8-10CF52684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8130FED7-4651-440B-8B68-70F4C5CF8D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FF6282D0-0637-471D-87C6-25A2020CF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2198536F-CFF0-464C-962D-BA49172A4D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EE82E519-2937-410E-9E12-07EE1DE899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A8E8158E-8BC7-4704-B924-923EBA97A8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E5FFECD7-A8BF-497A-9718-E72B4184CC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3D6B7972-4726-4E82-8CB6-7319779FFF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CE8A14CC-DC6C-4E03-A6A1-A39735835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13E079BC-C4C2-4161-8B91-EAEE33675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B4C09B0-7376-4EA9-9936-41C431B201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BB3D05ED-9760-4929-9226-B5535EA2D5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A16F7790-35E8-4A61-97B5-032994E3F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17D75D0E-6549-48BD-8C8A-E4DBA0D36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58E92EC8-BB50-4B23-A03F-900EB0CEB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593C35E6-5818-4F28-BCAD-14447BAB6D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5BD296D-6683-4B74-ACDD-349426F3E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AD36BF84-F9AB-4873-B9C0-FB477BEDB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C57A18B5-0848-4C03-B148-5A4AA7F05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B692614-D576-4D28-A994-76660A1ED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2EEC98BF-E074-4656-9D79-9A39741FBC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6E8BC6FA-17FE-449D-B6A5-98D709D0B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08AC49AF-1874-4D01-85EF-85F6803C9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BB623CDB-F07C-450A-BBF8-4301FED7B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962A9AE1-8871-4708-BAAB-B4D5D8979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74E3B90A-4E9B-47E7-8861-F528490CE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BC8150F-C2AE-4471-BA3A-E1C71AE790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5DFB023D-803A-4221-909F-9032FF670C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CCC55FDD-A1E9-42BA-8261-76406119E0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5C55843D-FB58-4E6B-8C3D-1B1363B04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942A1D8D-A90A-426D-9D5C-81C9EE97A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A9D7E173-D0B0-4416-B3EC-C7E96A87EA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A1205D5-F91B-4FE1-BBCD-93F1CAF83C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EB70701E-E20D-49E3-B34B-9343495D0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8DCC2561-D11D-4876-88C9-6E905103F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42DD8B0F-F264-4421-9C0F-019D98AE5A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B3EB195B-F109-481D-B803-3B2CC5865F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BBD5472E-2E68-44FF-BF9B-CB9439404C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2B1F0E40-A2F7-4F85-8661-2AB9343A1E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3F9E557E-BCE9-4902-8FC8-C6A75111F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2CDDFDA0-E0FD-4219-A697-955EDE6976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67CA61DF-3E44-4360-B4B9-4749F63F71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62B9789C-F0D2-4B5F-B76D-63967EDF84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AD1469BC-FEAE-480F-AB7F-C8E88D12EE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D001757E-3E61-4EAF-9E0A-CB8032FD2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02E6652D-BC48-453F-A88F-405315A1F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11F3B84A-92CE-4D9E-8042-61B56D305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3B2FF6BD-4FF2-4BFB-8D6B-9BD17DA0A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F27EF80-D7F1-43EA-B6F5-D133F00D85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2A33B2B5-B1EC-467F-A2DD-7B674B38A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0752D099-DACC-4EDA-9BAC-B612E02B0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96495B61-49A2-4095-8E7F-5C304482F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B0F6B113-A928-420F-BAEF-CD38782F6E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22BFC1ED-E5B5-4718-8D86-F6033E52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9F91A711-75A6-4CF8-A5FE-0DC85B778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7E939EAD-EA0C-49A8-BA49-8B5E37519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80A6FFF6-F449-414A-A435-CD4E755C7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8345E3E2-2C76-4553-A5A8-EC6D7FD10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CC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AC0BD1FD-2F57-4EA4-BE7B-8411182E4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221E6-88E4-4A90-A939-04DF78FA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8752"/>
            <a:ext cx="8683625" cy="2643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FD8EB3-5500-4FB9-9EA4-D01CB7ED6E46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4171950"/>
            <a:ext cx="8074025" cy="460375"/>
            <a:chOff x="379080" y="5456397"/>
            <a:chExt cx="807423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3C6F5D-67B7-4509-AAF2-A0B779F85E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DEF51786-8B55-4621-A1BA-B4477034B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4628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E3F45-44E9-470D-A8CE-3E951DBD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0" y="4609490"/>
            <a:ext cx="7313675" cy="20114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rgbClr val="990000"/>
                </a:solidFill>
              </a:rPr>
              <a:t>OTT </a:t>
            </a:r>
            <a:r>
              <a:rPr lang="el-GR" altLang="el-GR" i="1">
                <a:solidFill>
                  <a:srgbClr val="990000"/>
                </a:solidFill>
              </a:rPr>
              <a:t>προκλήσεις</a:t>
            </a:r>
            <a:r>
              <a:rPr lang="en-US" altLang="el-GR" i="1">
                <a:solidFill>
                  <a:srgbClr val="990000"/>
                </a:solidFill>
              </a:rPr>
              <a:t>: </a:t>
            </a:r>
            <a:r>
              <a:rPr lang="el-GR" altLang="el-GR"/>
              <a:t>αντιμετώπιση της συμφόρησης στο Διαδίκτυο</a:t>
            </a:r>
            <a:endParaRPr lang="en-US" altLang="el-GR"/>
          </a:p>
          <a:p>
            <a:pPr lvl="1"/>
            <a:r>
              <a:rPr lang="el-GR" altLang="el-GR">
                <a:ea typeface="Arial" panose="020B0604020202020204" pitchFamily="34" charset="0"/>
              </a:rPr>
              <a:t>Από ποιόν κόμβο </a:t>
            </a:r>
            <a:r>
              <a:rPr lang="en-US" altLang="el-GR">
                <a:ea typeface="Arial" panose="020B0604020202020204" pitchFamily="34" charset="0"/>
              </a:rPr>
              <a:t>CDN </a:t>
            </a:r>
            <a:r>
              <a:rPr lang="el-GR" altLang="el-GR">
                <a:ea typeface="Arial" panose="020B0604020202020204" pitchFamily="34" charset="0"/>
              </a:rPr>
              <a:t>να λάβει το περιεχόμενο</a:t>
            </a:r>
            <a:r>
              <a:rPr lang="en-US" altLang="el-GR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>
                <a:ea typeface="Arial" panose="020B0604020202020204" pitchFamily="34" charset="0"/>
              </a:rPr>
              <a:t>Συμπεριφορά του θεατή όταν συμβαίνει συμφόρηση δικτύου</a:t>
            </a:r>
            <a:r>
              <a:rPr lang="en-US" altLang="el-GR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>
                <a:ea typeface="Arial" panose="020B0604020202020204" pitchFamily="34" charset="0"/>
              </a:rPr>
              <a:t>Ποιο περιεχόμενο να τοποθετηθεί σε ποιο κόμβο </a:t>
            </a:r>
            <a:r>
              <a:rPr lang="en-US" altLang="el-GR">
                <a:ea typeface="Arial" panose="020B0604020202020204" pitchFamily="34" charset="0"/>
              </a:rPr>
              <a:t>CDN 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A2AE8-F102-4449-AD8D-4CC17C4D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866900"/>
            <a:ext cx="322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“</a:t>
            </a:r>
            <a:r>
              <a:rPr lang="en-US" altLang="el-GR" sz="4400" i="1">
                <a:solidFill>
                  <a:srgbClr val="000099"/>
                </a:solidFill>
                <a:latin typeface="Gill Sans MT" panose="020B0502020104020203" pitchFamily="34" charset="0"/>
              </a:rPr>
              <a:t>over the top</a:t>
            </a: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”</a:t>
            </a:r>
            <a:endParaRPr lang="en-US" altLang="el-GR" sz="4400" i="1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5388" name="Rectangle 3"/>
          <p:cNvSpPr txBox="1">
            <a:spLocks noChangeArrowheads="1"/>
          </p:cNvSpPr>
          <p:nvPr/>
        </p:nvSpPr>
        <p:spPr bwMode="auto">
          <a:xfrm>
            <a:off x="143652" y="1445801"/>
            <a:ext cx="5014705" cy="47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Τι είναι ο ήχος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φωνή, μουσική σε αναλογική μορφή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Το Διαδίκτυο μεταδίδει </a:t>
            </a:r>
            <a:r>
              <a:rPr lang="en-US" sz="2000" dirty="0">
                <a:latin typeface="Gill Sans Nova" panose="020B0602020104020203" pitchFamily="34" charset="0"/>
              </a:rPr>
              <a:t>bits</a:t>
            </a:r>
            <a:r>
              <a:rPr lang="el-GR" sz="2000" dirty="0">
                <a:latin typeface="Gill Sans Nova" panose="020B0602020104020203" pitchFamily="34" charset="0"/>
              </a:rPr>
              <a:t>.  </a:t>
            </a:r>
            <a:r>
              <a:rPr lang="el-GR" sz="2000" b="1" dirty="0">
                <a:latin typeface="Gill Sans Nova" panose="020B0602020104020203" pitchFamily="34" charset="0"/>
              </a:rPr>
              <a:t>ΑΡΑ:</a:t>
            </a:r>
            <a:r>
              <a:rPr lang="el-GR" sz="2000" dirty="0">
                <a:latin typeface="Gill Sans Nova" panose="020B0602020104020203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M</a:t>
            </a:r>
            <a:r>
              <a:rPr lang="el-GR" sz="2000" b="1" dirty="0" err="1">
                <a:solidFill>
                  <a:srgbClr val="0070C0"/>
                </a:solidFill>
                <a:latin typeface="Gill Sans Nova" panose="020B0602020104020203" pitchFamily="34" charset="0"/>
              </a:rPr>
              <a:t>ετατροπή</a:t>
            </a:r>
            <a:r>
              <a:rPr lang="el-GR" sz="20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 αναλογικού σήματος σε ψηφιακό σήμα </a:t>
            </a:r>
            <a:endParaRPr lang="en-US" sz="2000" b="1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000" b="1" dirty="0">
                <a:latin typeface="Gill Sans Nova" panose="020B0602020104020203" pitchFamily="34" charset="0"/>
              </a:rPr>
              <a:t>1.Δειγματοληψία: </a:t>
            </a:r>
            <a:r>
              <a:rPr lang="el-GR" dirty="0">
                <a:latin typeface="Gill Sans Nova" panose="020B0602020104020203" pitchFamily="34" charset="0"/>
              </a:rPr>
              <a:t>Αναλογικό σήμα ήχου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σε δειγματοληψία σταθερού ρυθμού</a:t>
            </a:r>
            <a:endParaRPr lang="en-US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τηλέφωνο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: 8.000 </a:t>
            </a:r>
            <a:r>
              <a:rPr lang="el-GR" dirty="0">
                <a:latin typeface="Gill Sans Nova" panose="020B0602020104020203" pitchFamily="34" charset="0"/>
              </a:rPr>
              <a:t>δείγματα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/sec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CD </a:t>
            </a:r>
            <a:r>
              <a:rPr lang="el-GR" dirty="0">
                <a:latin typeface="Gill Sans Nova" panose="020B0602020104020203" pitchFamily="34" charset="0"/>
              </a:rPr>
              <a:t>μουσικής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: 44.100 </a:t>
            </a:r>
            <a:r>
              <a:rPr lang="el-GR" dirty="0">
                <a:latin typeface="Gill Sans Nova" panose="020B0602020104020203" pitchFamily="34" charset="0"/>
              </a:rPr>
              <a:t>δείγματα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/sec</a:t>
            </a:r>
          </a:p>
        </p:txBody>
      </p:sp>
      <p:cxnSp>
        <p:nvCxnSpPr>
          <p:cNvPr id="77" name="Straight Connector 7">
            <a:extLst>
              <a:ext uri="{FF2B5EF4-FFF2-40B4-BE49-F238E27FC236}">
                <a16:creationId xmlns:a16="http://schemas.microsoft.com/office/drawing/2014/main" id="{82F59874-945A-41F3-A54D-CFE3952D7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996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" name="Rectangle 10">
            <a:extLst>
              <a:ext uri="{FF2B5EF4-FFF2-40B4-BE49-F238E27FC236}">
                <a16:creationId xmlns:a16="http://schemas.microsoft.com/office/drawing/2014/main" id="{EDF6E0DC-8BFA-44FC-8DD8-E670A3FD78BC}"/>
              </a:ext>
            </a:extLst>
          </p:cNvPr>
          <p:cNvSpPr/>
          <p:nvPr/>
        </p:nvSpPr>
        <p:spPr>
          <a:xfrm>
            <a:off x="5558409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942AA167-9C8E-4A7F-85A8-EDFFC65C543E}"/>
              </a:ext>
            </a:extLst>
          </p:cNvPr>
          <p:cNvSpPr/>
          <p:nvPr/>
        </p:nvSpPr>
        <p:spPr>
          <a:xfrm>
            <a:off x="5715571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D044F2C9-CE30-430F-AFF8-20904F1725E6}"/>
              </a:ext>
            </a:extLst>
          </p:cNvPr>
          <p:cNvSpPr/>
          <p:nvPr/>
        </p:nvSpPr>
        <p:spPr>
          <a:xfrm>
            <a:off x="5872734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Rectangle 13">
            <a:extLst>
              <a:ext uri="{FF2B5EF4-FFF2-40B4-BE49-F238E27FC236}">
                <a16:creationId xmlns:a16="http://schemas.microsoft.com/office/drawing/2014/main" id="{4FEB65B3-4559-44F8-B9A5-A19E74C93331}"/>
              </a:ext>
            </a:extLst>
          </p:cNvPr>
          <p:cNvSpPr/>
          <p:nvPr/>
        </p:nvSpPr>
        <p:spPr>
          <a:xfrm>
            <a:off x="6029896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AB29C76-1F88-4D85-806F-2A340F8C09D1}"/>
              </a:ext>
            </a:extLst>
          </p:cNvPr>
          <p:cNvSpPr/>
          <p:nvPr/>
        </p:nvSpPr>
        <p:spPr>
          <a:xfrm>
            <a:off x="6190234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EDCE65E0-0750-4696-8F1A-FBA885E534B9}"/>
              </a:ext>
            </a:extLst>
          </p:cNvPr>
          <p:cNvSpPr/>
          <p:nvPr/>
        </p:nvSpPr>
        <p:spPr>
          <a:xfrm>
            <a:off x="6347396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Rectangle 16">
            <a:extLst>
              <a:ext uri="{FF2B5EF4-FFF2-40B4-BE49-F238E27FC236}">
                <a16:creationId xmlns:a16="http://schemas.microsoft.com/office/drawing/2014/main" id="{8B014369-B4B4-43C4-B40E-274E68998DF3}"/>
              </a:ext>
            </a:extLst>
          </p:cNvPr>
          <p:cNvSpPr/>
          <p:nvPr/>
        </p:nvSpPr>
        <p:spPr>
          <a:xfrm>
            <a:off x="6502971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Rectangle 17">
            <a:extLst>
              <a:ext uri="{FF2B5EF4-FFF2-40B4-BE49-F238E27FC236}">
                <a16:creationId xmlns:a16="http://schemas.microsoft.com/office/drawing/2014/main" id="{05397E07-986F-4DDF-9BC7-873E3C520DA8}"/>
              </a:ext>
            </a:extLst>
          </p:cNvPr>
          <p:cNvSpPr/>
          <p:nvPr/>
        </p:nvSpPr>
        <p:spPr>
          <a:xfrm>
            <a:off x="6661721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Rectangle 18">
            <a:extLst>
              <a:ext uri="{FF2B5EF4-FFF2-40B4-BE49-F238E27FC236}">
                <a16:creationId xmlns:a16="http://schemas.microsoft.com/office/drawing/2014/main" id="{95D808D0-5461-4CE9-A838-6AD16343F7C7}"/>
              </a:ext>
            </a:extLst>
          </p:cNvPr>
          <p:cNvSpPr/>
          <p:nvPr/>
        </p:nvSpPr>
        <p:spPr>
          <a:xfrm>
            <a:off x="6818884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Rectangle 19">
            <a:extLst>
              <a:ext uri="{FF2B5EF4-FFF2-40B4-BE49-F238E27FC236}">
                <a16:creationId xmlns:a16="http://schemas.microsoft.com/office/drawing/2014/main" id="{840C8C50-F2B1-4493-BB82-619D7E03CEAA}"/>
              </a:ext>
            </a:extLst>
          </p:cNvPr>
          <p:cNvSpPr/>
          <p:nvPr/>
        </p:nvSpPr>
        <p:spPr>
          <a:xfrm>
            <a:off x="6977634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Rectangle 20">
            <a:extLst>
              <a:ext uri="{FF2B5EF4-FFF2-40B4-BE49-F238E27FC236}">
                <a16:creationId xmlns:a16="http://schemas.microsoft.com/office/drawing/2014/main" id="{0B32F442-F57A-4560-8934-A40C99E303E7}"/>
              </a:ext>
            </a:extLst>
          </p:cNvPr>
          <p:cNvSpPr/>
          <p:nvPr/>
        </p:nvSpPr>
        <p:spPr>
          <a:xfrm>
            <a:off x="7133209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EFE1487D-3531-44F7-826E-AEF61D8C407A}"/>
              </a:ext>
            </a:extLst>
          </p:cNvPr>
          <p:cNvSpPr/>
          <p:nvPr/>
        </p:nvSpPr>
        <p:spPr>
          <a:xfrm>
            <a:off x="7290371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Rectangle 22">
            <a:extLst>
              <a:ext uri="{FF2B5EF4-FFF2-40B4-BE49-F238E27FC236}">
                <a16:creationId xmlns:a16="http://schemas.microsoft.com/office/drawing/2014/main" id="{57C669FB-6FC7-4230-82B3-A6036501D258}"/>
              </a:ext>
            </a:extLst>
          </p:cNvPr>
          <p:cNvSpPr/>
          <p:nvPr/>
        </p:nvSpPr>
        <p:spPr>
          <a:xfrm>
            <a:off x="7450709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Rectangle 23">
            <a:extLst>
              <a:ext uri="{FF2B5EF4-FFF2-40B4-BE49-F238E27FC236}">
                <a16:creationId xmlns:a16="http://schemas.microsoft.com/office/drawing/2014/main" id="{9A498899-C2E0-443E-9E24-BEA9066A4903}"/>
              </a:ext>
            </a:extLst>
          </p:cNvPr>
          <p:cNvSpPr/>
          <p:nvPr/>
        </p:nvSpPr>
        <p:spPr>
          <a:xfrm>
            <a:off x="7607871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Rectangle 24">
            <a:extLst>
              <a:ext uri="{FF2B5EF4-FFF2-40B4-BE49-F238E27FC236}">
                <a16:creationId xmlns:a16="http://schemas.microsoft.com/office/drawing/2014/main" id="{993F1E67-DA03-4EF8-8CF2-D4B47FAA99D7}"/>
              </a:ext>
            </a:extLst>
          </p:cNvPr>
          <p:cNvSpPr/>
          <p:nvPr/>
        </p:nvSpPr>
        <p:spPr>
          <a:xfrm>
            <a:off x="7763446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56C3EADE-DE34-40CA-BC6E-49782D2F99A0}"/>
              </a:ext>
            </a:extLst>
          </p:cNvPr>
          <p:cNvSpPr/>
          <p:nvPr/>
        </p:nvSpPr>
        <p:spPr>
          <a:xfrm>
            <a:off x="7922196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94" name="Straight Connector 26">
            <a:extLst>
              <a:ext uri="{FF2B5EF4-FFF2-40B4-BE49-F238E27FC236}">
                <a16:creationId xmlns:a16="http://schemas.microsoft.com/office/drawing/2014/main" id="{EC9FC357-F8A0-4681-B7F4-9029408B14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996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TextBox 27">
            <a:extLst>
              <a:ext uri="{FF2B5EF4-FFF2-40B4-BE49-F238E27FC236}">
                <a16:creationId xmlns:a16="http://schemas.microsoft.com/office/drawing/2014/main" id="{5F0C44C2-800B-4D13-B877-D5D48E7D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571" y="4398963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96" name="TextBox 28">
            <a:extLst>
              <a:ext uri="{FF2B5EF4-FFF2-40B4-BE49-F238E27FC236}">
                <a16:creationId xmlns:a16="http://schemas.microsoft.com/office/drawing/2014/main" id="{B0228C5E-8E98-41C6-9F41-D38EC16A7A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71323" y="2537322"/>
            <a:ext cx="3192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audio signal amplitude</a:t>
            </a:r>
          </a:p>
        </p:txBody>
      </p:sp>
      <p:sp>
        <p:nvSpPr>
          <p:cNvPr id="97" name="TextBox 29">
            <a:extLst>
              <a:ext uri="{FF2B5EF4-FFF2-40B4-BE49-F238E27FC236}">
                <a16:creationId xmlns:a16="http://schemas.microsoft.com/office/drawing/2014/main" id="{9C9404D1-7FC0-4EC0-AE2D-E6216205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809" y="2909888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98" name="Freeform 30">
            <a:extLst>
              <a:ext uri="{FF2B5EF4-FFF2-40B4-BE49-F238E27FC236}">
                <a16:creationId xmlns:a16="http://schemas.microsoft.com/office/drawing/2014/main" id="{BB965E60-F164-48AA-91B5-8263FBECF5C8}"/>
              </a:ext>
            </a:extLst>
          </p:cNvPr>
          <p:cNvSpPr>
            <a:spLocks/>
          </p:cNvSpPr>
          <p:nvPr/>
        </p:nvSpPr>
        <p:spPr bwMode="auto">
          <a:xfrm>
            <a:off x="5561584" y="2589213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99" name="Straight Connector 31">
            <a:extLst>
              <a:ext uri="{FF2B5EF4-FFF2-40B4-BE49-F238E27FC236}">
                <a16:creationId xmlns:a16="http://schemas.microsoft.com/office/drawing/2014/main" id="{D47F587A-0727-40E8-917B-2074A64D94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8134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BD104ED7-2D66-47AF-8456-4135DBA18E34}"/>
              </a:ext>
            </a:extLst>
          </p:cNvPr>
          <p:cNvGrpSpPr>
            <a:grpSpLocks/>
          </p:cNvGrpSpPr>
          <p:nvPr/>
        </p:nvGrpSpPr>
        <p:grpSpPr bwMode="auto">
          <a:xfrm>
            <a:off x="5545709" y="4114800"/>
            <a:ext cx="2582862" cy="1135063"/>
            <a:chOff x="5180292" y="3838340"/>
            <a:chExt cx="2583010" cy="1135938"/>
          </a:xfrm>
        </p:grpSpPr>
        <p:cxnSp>
          <p:nvCxnSpPr>
            <p:cNvPr id="105" name="Straight Arrow Connector 41">
              <a:extLst>
                <a:ext uri="{FF2B5EF4-FFF2-40B4-BE49-F238E27FC236}">
                  <a16:creationId xmlns:a16="http://schemas.microsoft.com/office/drawing/2014/main" id="{6E273194-FD74-436A-BACC-19B444FA3E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6" name="TextBox 42">
              <a:extLst>
                <a:ext uri="{FF2B5EF4-FFF2-40B4-BE49-F238E27FC236}">
                  <a16:creationId xmlns:a16="http://schemas.microsoft.com/office/drawing/2014/main" id="{ECC04C23-6E91-478D-86E1-9B6E7F5A0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07" name="Straight Connector 43">
              <a:extLst>
                <a:ext uri="{FF2B5EF4-FFF2-40B4-BE49-F238E27FC236}">
                  <a16:creationId xmlns:a16="http://schemas.microsoft.com/office/drawing/2014/main" id="{4C418A30-6F96-4ECE-9758-6F898C205E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5DA75E1-79DD-4205-901A-B228F34BC83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B6041A50-4BF2-41C3-ADEC-BD8C6692DC2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287"/>
          <p:cNvSpPr>
            <a:spLocks/>
          </p:cNvSpPr>
          <p:nvPr/>
        </p:nvSpPr>
        <p:spPr bwMode="auto">
          <a:xfrm>
            <a:off x="2822575" y="5299075"/>
            <a:ext cx="3133725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CDN: “</a:t>
            </a:r>
            <a:r>
              <a:rPr lang="el-GR" sz="2800"/>
              <a:t>απλό</a:t>
            </a:r>
            <a:r>
              <a:rPr lang="en-US" sz="2800"/>
              <a:t>”</a:t>
            </a:r>
            <a:r>
              <a:rPr lang="el-GR" sz="2800"/>
              <a:t> σενάριο πρόσβασης περιεχομένου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0663" y="1308100"/>
            <a:ext cx="8670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Gill Sans Nova" panose="020B0602020104020203" pitchFamily="34" charset="0"/>
              </a:rPr>
              <a:t>Ο </a:t>
            </a:r>
            <a:r>
              <a:rPr lang="en-US" b="1">
                <a:latin typeface="Gill Sans Nova" panose="020B0602020104020203" pitchFamily="34" charset="0"/>
              </a:rPr>
              <a:t>Bob (</a:t>
            </a:r>
            <a:r>
              <a:rPr lang="el-GR" b="1">
                <a:latin typeface="Gill Sans Nova" panose="020B0602020104020203" pitchFamily="34" charset="0"/>
              </a:rPr>
              <a:t>πελάτης) ζητάει ένα </a:t>
            </a:r>
            <a:r>
              <a:rPr lang="en-US" b="1">
                <a:latin typeface="Gill Sans Nova" panose="020B0602020104020203" pitchFamily="34" charset="0"/>
              </a:rPr>
              <a:t>video</a:t>
            </a:r>
            <a:r>
              <a:rPr lang="en-US">
                <a:latin typeface="Gill Sans Nova" panose="020B0602020104020203" pitchFamily="34" charset="0"/>
              </a:rPr>
              <a:t> http://video.netcinema.com/6Y7B23V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είναι αποθηκευμένο στο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στο </a:t>
            </a:r>
            <a:r>
              <a:rPr lang="en-US">
                <a:latin typeface="Gill Sans Nova" panose="020B0602020104020203" pitchFamily="34" charset="0"/>
              </a:rPr>
              <a:t>http://KingCDN.com/NetC6y&amp;B23V</a:t>
            </a: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773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2774" name="Group 249"/>
          <p:cNvGrpSpPr>
            <a:grpSpLocks/>
          </p:cNvGrpSpPr>
          <p:nvPr/>
        </p:nvGrpSpPr>
        <p:grpSpPr bwMode="auto">
          <a:xfrm>
            <a:off x="935038" y="4070350"/>
            <a:ext cx="463550" cy="638175"/>
            <a:chOff x="4140" y="429"/>
            <a:chExt cx="1425" cy="2396"/>
          </a:xfrm>
        </p:grpSpPr>
        <p:sp>
          <p:nvSpPr>
            <p:cNvPr id="3294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4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7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7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7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6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7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6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32776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3294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4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777" name="Group 249"/>
          <p:cNvGrpSpPr>
            <a:grpSpLocks/>
          </p:cNvGrpSpPr>
          <p:nvPr/>
        </p:nvGrpSpPr>
        <p:grpSpPr bwMode="auto">
          <a:xfrm>
            <a:off x="3235325" y="5616575"/>
            <a:ext cx="463550" cy="636588"/>
            <a:chOff x="4140" y="429"/>
            <a:chExt cx="1425" cy="2396"/>
          </a:xfrm>
        </p:grpSpPr>
        <p:sp>
          <p:nvSpPr>
            <p:cNvPr id="329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8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44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5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4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3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2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3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40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1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38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39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0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2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3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4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5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6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8" name="Group 249"/>
          <p:cNvGrpSpPr>
            <a:grpSpLocks/>
          </p:cNvGrpSpPr>
          <p:nvPr/>
        </p:nvGrpSpPr>
        <p:grpSpPr bwMode="auto">
          <a:xfrm>
            <a:off x="1000125" y="5335588"/>
            <a:ext cx="463550" cy="636587"/>
            <a:chOff x="4140" y="429"/>
            <a:chExt cx="1425" cy="2396"/>
          </a:xfrm>
        </p:grpSpPr>
        <p:sp>
          <p:nvSpPr>
            <p:cNvPr id="3288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8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1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8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1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9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0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9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0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0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9" name="Group 249"/>
          <p:cNvGrpSpPr>
            <a:grpSpLocks/>
          </p:cNvGrpSpPr>
          <p:nvPr/>
        </p:nvGrpSpPr>
        <p:grpSpPr bwMode="auto">
          <a:xfrm>
            <a:off x="5286375" y="5548313"/>
            <a:ext cx="463550" cy="638175"/>
            <a:chOff x="4140" y="429"/>
            <a:chExt cx="1425" cy="2396"/>
          </a:xfrm>
        </p:grpSpPr>
        <p:sp>
          <p:nvSpPr>
            <p:cNvPr id="3285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1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4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8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81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6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78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9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8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9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6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76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7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6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74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5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6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8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9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0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1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2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80" name="Group 249"/>
          <p:cNvGrpSpPr>
            <a:grpSpLocks/>
          </p:cNvGrpSpPr>
          <p:nvPr/>
        </p:nvGrpSpPr>
        <p:grpSpPr bwMode="auto">
          <a:xfrm>
            <a:off x="4722813" y="3789363"/>
            <a:ext cx="463550" cy="636587"/>
            <a:chOff x="4140" y="429"/>
            <a:chExt cx="1425" cy="2396"/>
          </a:xfrm>
        </p:grpSpPr>
        <p:sp>
          <p:nvSpPr>
            <p:cNvPr id="328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2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48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4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46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7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6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7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44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5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42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3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7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8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9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0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1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81" name="TextBox 182"/>
          <p:cNvSpPr txBox="1">
            <a:spLocks noChangeArrowheads="1"/>
          </p:cNvSpPr>
          <p:nvPr/>
        </p:nvSpPr>
        <p:spPr bwMode="auto">
          <a:xfrm>
            <a:off x="2984500" y="620712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KingCDN.com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2782" name="Picture 7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32814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2815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32816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7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1. Bob gets URL for video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from netcinema.com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web page</a:t>
            </a:r>
          </a:p>
        </p:txBody>
      </p:sp>
      <p:grpSp>
        <p:nvGrpSpPr>
          <p:cNvPr id="30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32810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2811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32812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3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4" y="2981325"/>
            <a:ext cx="4661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2. resolve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Bob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local DNS</a:t>
            </a:r>
          </a:p>
        </p:txBody>
      </p:sp>
      <p:sp>
        <p:nvSpPr>
          <p:cNvPr id="32787" name="TextBox 201"/>
          <p:cNvSpPr txBox="1">
            <a:spLocks noChangeArrowheads="1"/>
          </p:cNvSpPr>
          <p:nvPr/>
        </p:nvSpPr>
        <p:spPr bwMode="auto">
          <a:xfrm>
            <a:off x="377825" y="5895975"/>
            <a:ext cx="177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</a:t>
            </a:r>
            <a:r>
              <a:rPr lang="en-US" altLang="en-US" sz="2000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s</a:t>
            </a:r>
          </a:p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authorative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2" name="Group 204"/>
          <p:cNvGrpSpPr>
            <a:grpSpLocks/>
          </p:cNvGrpSpPr>
          <p:nvPr/>
        </p:nvGrpSpPr>
        <p:grpSpPr bwMode="auto">
          <a:xfrm>
            <a:off x="1838325" y="5218113"/>
            <a:ext cx="317500" cy="368300"/>
            <a:chOff x="7454630" y="3313376"/>
            <a:chExt cx="317511" cy="369332"/>
          </a:xfrm>
        </p:grpSpPr>
        <p:sp>
          <p:nvSpPr>
            <p:cNvPr id="32808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9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3. netcinema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DNS returns URL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5116513" y="4727575"/>
            <a:ext cx="317500" cy="369888"/>
            <a:chOff x="7454630" y="3313376"/>
            <a:chExt cx="317511" cy="369332"/>
          </a:xfrm>
        </p:grpSpPr>
        <p:sp>
          <p:nvSpPr>
            <p:cNvPr id="32806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7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903663"/>
            <a:ext cx="3924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4&amp;5. Resolve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http://KingCDN.com/NetC6y&amp;B23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KingCDN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authoritative DNS,              which returns IP address of KIingCDN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4" name="Group 222"/>
          <p:cNvGrpSpPr>
            <a:grpSpLocks/>
          </p:cNvGrpSpPr>
          <p:nvPr/>
        </p:nvGrpSpPr>
        <p:grpSpPr bwMode="auto">
          <a:xfrm>
            <a:off x="4154488" y="3667125"/>
            <a:ext cx="317500" cy="369888"/>
            <a:chOff x="7454630" y="3313376"/>
            <a:chExt cx="317511" cy="369332"/>
          </a:xfrm>
        </p:grpSpPr>
        <p:sp>
          <p:nvSpPr>
            <p:cNvPr id="32804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5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6. request video from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KINGCDN server,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streamed via HTTP</a:t>
            </a:r>
          </a:p>
        </p:txBody>
      </p:sp>
      <p:sp>
        <p:nvSpPr>
          <p:cNvPr id="32801" name="TextBox 232"/>
          <p:cNvSpPr txBox="1">
            <a:spLocks noChangeArrowheads="1"/>
          </p:cNvSpPr>
          <p:nvPr/>
        </p:nvSpPr>
        <p:spPr bwMode="auto">
          <a:xfrm>
            <a:off x="5764213" y="5510213"/>
            <a:ext cx="1874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KingCDN</a:t>
            </a:r>
          </a:p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authoritative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254175"/>
            <a:ext cx="8798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b="1">
                <a:solidFill>
                  <a:srgbClr val="C00000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>
                <a:latin typeface="Gill Sans Nova" panose="020B0602020104020203" pitchFamily="34" charset="0"/>
              </a:rPr>
              <a:t>πώς το </a:t>
            </a:r>
            <a:r>
              <a:rPr lang="en-US">
                <a:latin typeface="Gill Sans Nova" panose="020B0602020104020203" pitchFamily="34" charset="0"/>
              </a:rPr>
              <a:t>CDN DNS </a:t>
            </a:r>
            <a:r>
              <a:rPr lang="el-GR">
                <a:latin typeface="Gill Sans Nova" panose="020B0602020104020203" pitchFamily="34" charset="0"/>
              </a:rPr>
              <a:t>επιλέγει </a:t>
            </a:r>
            <a:r>
              <a:rPr lang="en-US">
                <a:latin typeface="Gill Sans Nova" panose="020B0602020104020203" pitchFamily="34" charset="0"/>
              </a:rPr>
              <a:t>“</a:t>
            </a:r>
            <a:r>
              <a:rPr lang="el-GR">
                <a:latin typeface="Gill Sans Nova" panose="020B0602020104020203" pitchFamily="34" charset="0"/>
              </a:rPr>
              <a:t>καλό</a:t>
            </a:r>
            <a:r>
              <a:rPr lang="en-US">
                <a:latin typeface="Gill Sans Nova" panose="020B0602020104020203" pitchFamily="34" charset="0"/>
              </a:rPr>
              <a:t>”</a:t>
            </a: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κόμβο για </a:t>
            </a:r>
            <a:r>
              <a:rPr lang="en-US">
                <a:latin typeface="Gill Sans Nova" panose="020B0602020104020203" pitchFamily="34" charset="0"/>
              </a:rPr>
              <a:t>streaming </a:t>
            </a:r>
            <a:r>
              <a:rPr lang="el-GR">
                <a:latin typeface="Gill Sans Nova" panose="020B0602020104020203" pitchFamily="34" charset="0"/>
              </a:rPr>
              <a:t>στον πελάτη;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Γνωρίζει την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 του </a:t>
            </a:r>
            <a:r>
              <a:rPr lang="en-US" sz="1600">
                <a:latin typeface="Gill Sans Nova" panose="020B0602020104020203" pitchFamily="34" charset="0"/>
              </a:rPr>
              <a:t>Local DNS </a:t>
            </a:r>
            <a:r>
              <a:rPr lang="el-GR" sz="1600">
                <a:latin typeface="Gill Sans Nova" panose="020B0602020104020203" pitchFamily="34" charset="0"/>
              </a:rPr>
              <a:t>του πελάτη </a:t>
            </a:r>
            <a:endParaRPr lang="en-US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Α. </a:t>
            </a:r>
            <a:r>
              <a:rPr lang="el-GR" sz="1600">
                <a:latin typeface="Gill Sans Nova" panose="020B0602020104020203" pitchFamily="34" charset="0"/>
              </a:rPr>
              <a:t>Επιλέγει ένα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 </a:t>
            </a:r>
            <a:r>
              <a:rPr lang="el-GR" sz="1600" b="1">
                <a:latin typeface="Gill Sans Nova" panose="020B0602020104020203" pitchFamily="34" charset="0"/>
              </a:rPr>
              <a:t>πιο κοντά γεωγραφικά </a:t>
            </a:r>
            <a:r>
              <a:rPr lang="el-GR" sz="1600">
                <a:latin typeface="Gill Sans Nova" panose="020B0602020104020203" pitchFamily="34" charset="0"/>
              </a:rPr>
              <a:t>στον πελάτη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endParaRPr lang="el-GR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συσχέτιση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διεύθυνσης με τόπο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 πελάτης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δηλώνει ως </a:t>
            </a:r>
            <a:r>
              <a:rPr lang="en-US" sz="1600">
                <a:latin typeface="Gill Sans Nova" panose="020B0602020104020203" pitchFamily="34" charset="0"/>
              </a:rPr>
              <a:t>Local DNS </a:t>
            </a:r>
            <a:r>
              <a:rPr lang="el-GR" sz="1600">
                <a:latin typeface="Gill Sans Nova" panose="020B0602020104020203" pitchFamily="34" charset="0"/>
              </a:rPr>
              <a:t>ένα απομακρυσμένο </a:t>
            </a:r>
            <a:r>
              <a:rPr lang="en-US" sz="1600">
                <a:latin typeface="Gill Sans Nova" panose="020B0602020104020203" pitchFamily="34" charset="0"/>
              </a:rPr>
              <a:t>LDNS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αγνοεί τις μεταβολές στο εύρος ζώνης και τη καθυστέρηση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Β</a:t>
            </a:r>
            <a:r>
              <a:rPr lang="el-GR" sz="1600">
                <a:latin typeface="Gill Sans Nova" panose="020B0602020104020203" pitchFamily="34" charset="0"/>
              </a:rPr>
              <a:t>. Επιλέγει ένα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 με μικρότερη καθυστέρηση (ή ελάχιστο # αλμάτων) προς τον πελάτη με </a:t>
            </a:r>
            <a:r>
              <a:rPr lang="el-GR" sz="1600" b="1">
                <a:latin typeface="Gill Sans Nova" panose="020B0602020104020203" pitchFamily="34" charset="0"/>
              </a:rPr>
              <a:t>μετρήσεις</a:t>
            </a:r>
            <a:r>
              <a:rPr lang="en-US" sz="1600" b="1">
                <a:latin typeface="Gill Sans Nova" panose="020B0602020104020203" pitchFamily="34" charset="0"/>
              </a:rPr>
              <a:t>/</a:t>
            </a:r>
            <a:r>
              <a:rPr lang="el-GR" sz="1600" b="1">
                <a:latin typeface="Gill Sans Nova" panose="020B0602020104020203" pitchFamily="34" charset="0"/>
              </a:rPr>
              <a:t>βολιδοσκοπήσεις σε πραγματικό χρόνο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οι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κόμβοι </a:t>
            </a:r>
            <a:r>
              <a:rPr lang="en-US" sz="1600">
                <a:latin typeface="Gill Sans Nova" panose="020B0602020104020203" pitchFamily="34" charset="0"/>
              </a:rPr>
              <a:t>(cluster) </a:t>
            </a:r>
            <a:r>
              <a:rPr lang="el-GR" sz="1600">
                <a:latin typeface="Gill Sans Nova" panose="020B0602020104020203" pitchFamily="34" charset="0"/>
              </a:rPr>
              <a:t>περιοδικά κάνουν </a:t>
            </a:r>
            <a:r>
              <a:rPr lang="en-US" sz="1600">
                <a:latin typeface="Gill Sans Nova" panose="020B0602020104020203" pitchFamily="34" charset="0"/>
              </a:rPr>
              <a:t>ping </a:t>
            </a:r>
            <a:r>
              <a:rPr lang="el-GR" sz="1600">
                <a:latin typeface="Gill Sans Nova" panose="020B0602020104020203" pitchFamily="34" charset="0"/>
              </a:rPr>
              <a:t>στους </a:t>
            </a:r>
            <a:r>
              <a:rPr lang="en-US" sz="1600">
                <a:latin typeface="Gill Sans Nova" panose="020B0602020104020203" pitchFamily="34" charset="0"/>
              </a:rPr>
              <a:t>ISPs </a:t>
            </a:r>
            <a:r>
              <a:rPr lang="el-GR" sz="1600">
                <a:latin typeface="Gill Sans Nova" panose="020B0602020104020203" pitchFamily="34" charset="0"/>
              </a:rPr>
              <a:t>πρόσβασης και αναφέρουν τα αποτελέσματα στο </a:t>
            </a:r>
            <a:r>
              <a:rPr lang="en-US" sz="1600">
                <a:latin typeface="Gill Sans Nova" panose="020B0602020104020203" pitchFamily="34" charset="0"/>
              </a:rPr>
              <a:t>CDN DNS</a:t>
            </a:r>
            <a:endParaRPr lang="el-GR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Γ</a:t>
            </a:r>
            <a:r>
              <a:rPr lang="el-GR" sz="1600">
                <a:latin typeface="Gill Sans Nova" panose="020B0602020104020203" pitchFamily="34" charset="0"/>
              </a:rPr>
              <a:t>. </a:t>
            </a:r>
            <a:r>
              <a:rPr lang="en-US" sz="1600">
                <a:latin typeface="Gill Sans Nova" panose="020B0602020104020203" pitchFamily="34" charset="0"/>
              </a:rPr>
              <a:t>IP anycast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επιλογή «βέλτιστης» διαδρομής βάση του </a:t>
            </a:r>
            <a:r>
              <a:rPr lang="en-US" sz="1600">
                <a:latin typeface="Gill Sans Nova" panose="020B0602020104020203" pitchFamily="34" charset="0"/>
              </a:rPr>
              <a:t>BGP</a:t>
            </a:r>
            <a:r>
              <a:rPr lang="el-GR" sz="1600">
                <a:latin typeface="Gill Sans Nova" panose="020B0602020104020203" pitchFamily="34" charset="0"/>
              </a:rPr>
              <a:t> (μικρότερος αριθμός αλμάτων – Α</a:t>
            </a:r>
            <a:r>
              <a:rPr lang="en-US" sz="1600">
                <a:latin typeface="Gill Sans Nova" panose="020B0602020104020203" pitchFamily="34" charset="0"/>
              </a:rPr>
              <a:t>s – </a:t>
            </a:r>
            <a:r>
              <a:rPr lang="el-GR" sz="1600">
                <a:latin typeface="Gill Sans Nova" panose="020B0602020104020203" pitchFamily="34" charset="0"/>
              </a:rPr>
              <a:t>μεταξύ δρομολογητών</a:t>
            </a:r>
            <a:endParaRPr lang="en-US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ίδια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 σε άλλους του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κόμβους</a:t>
            </a:r>
            <a:endParaRPr lang="en-US" sz="16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AD00F-F095-4024-BB0C-AF0474D646A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89DB88-2385-4BB8-85D2-14F33846123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94222" cy="871538"/>
          </a:xfrm>
        </p:spPr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 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471611"/>
            <a:ext cx="8607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b="1">
                <a:solidFill>
                  <a:srgbClr val="C00000"/>
                </a:solidFill>
                <a:latin typeface="Gill Sans Nova" panose="020B0602020104020203" pitchFamily="34" charset="0"/>
              </a:rPr>
              <a:t>Δ.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E</a:t>
            </a:r>
            <a:r>
              <a:rPr lang="el-GR" err="1">
                <a:solidFill>
                  <a:srgbClr val="C00000"/>
                </a:solidFill>
                <a:latin typeface="Gill Sans Nova" panose="020B0602020104020203" pitchFamily="34" charset="0"/>
              </a:rPr>
              <a:t>ναλλακτική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άσε τον </a:t>
            </a:r>
            <a:r>
              <a:rPr lang="el-GR">
                <a:solidFill>
                  <a:schemeClr val="accent2"/>
                </a:solidFill>
                <a:latin typeface="Gill Sans Nova" panose="020B0602020104020203" pitchFamily="34" charset="0"/>
              </a:rPr>
              <a:t>πελάτη</a:t>
            </a:r>
            <a:r>
              <a:rPr lang="el-GR">
                <a:latin typeface="Gill Sans Nova" panose="020B0602020104020203" pitchFamily="34" charset="0"/>
              </a:rPr>
              <a:t> να αποφασίσει – δώσε στον πελάτη μία λίστα από μερικούς </a:t>
            </a:r>
            <a:r>
              <a:rPr lang="en-US">
                <a:latin typeface="Gill Sans Nova" panose="020B0602020104020203" pitchFamily="34" charset="0"/>
              </a:rPr>
              <a:t>CDN servers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 πελάτης κάνει </a:t>
            </a:r>
            <a:r>
              <a:rPr lang="en-US" sz="1600">
                <a:latin typeface="Gill Sans Nova" panose="020B0602020104020203" pitchFamily="34" charset="0"/>
              </a:rPr>
              <a:t>ping </a:t>
            </a:r>
            <a:r>
              <a:rPr lang="el-GR" sz="1600">
                <a:latin typeface="Gill Sans Nova" panose="020B0602020104020203" pitchFamily="34" charset="0"/>
              </a:rPr>
              <a:t>στους </a:t>
            </a:r>
            <a:r>
              <a:rPr lang="en-US" sz="1600">
                <a:latin typeface="Gill Sans Nova" panose="020B0602020104020203" pitchFamily="34" charset="0"/>
              </a:rPr>
              <a:t>servers, </a:t>
            </a:r>
            <a:r>
              <a:rPr lang="el-GR" sz="1600">
                <a:latin typeface="Gill Sans Nova" panose="020B0602020104020203" pitchFamily="34" charset="0"/>
              </a:rPr>
              <a:t>επιλέγει τον </a:t>
            </a:r>
            <a:r>
              <a:rPr lang="en-US" sz="1600">
                <a:latin typeface="Gill Sans Nova" panose="020B0602020104020203" pitchFamily="34" charset="0"/>
              </a:rPr>
              <a:t>“</a:t>
            </a:r>
            <a:r>
              <a:rPr lang="el-GR" sz="1600">
                <a:latin typeface="Gill Sans Nova" panose="020B0602020104020203" pitchFamily="34" charset="0"/>
              </a:rPr>
              <a:t>καλύτερο</a:t>
            </a:r>
            <a:r>
              <a:rPr lang="en-US" sz="1600">
                <a:latin typeface="Gill Sans Nova" panose="020B0602020104020203" pitchFamily="34" charset="0"/>
              </a:rPr>
              <a:t>”</a:t>
            </a:r>
            <a:endParaRPr lang="el-GR" sz="16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προσέγγιση του </a:t>
            </a:r>
            <a:r>
              <a:rPr lang="en-US" sz="1600">
                <a:latin typeface="Gill Sans Nova" panose="020B0602020104020203" pitchFamily="34" charset="0"/>
              </a:rPr>
              <a:t>Netflix</a:t>
            </a:r>
            <a:endParaRPr lang="el-GR" sz="16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n-US" sz="1600">
                <a:latin typeface="Gill Sans Nova" panose="020B0602020104020203" pitchFamily="34" charset="0"/>
              </a:rPr>
              <a:t>DASH</a:t>
            </a:r>
            <a:endParaRPr lang="el-GR" sz="16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F6A65-1F58-4968-BFD9-961E46911BE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930FF06-5D0C-4485-9DA8-687EACDC758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45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537854"/>
            <a:ext cx="8977023" cy="4910654"/>
          </a:xfrm>
        </p:spPr>
        <p:txBody>
          <a:bodyPr/>
          <a:lstStyle/>
          <a:p>
            <a:r>
              <a:rPr lang="el-GR" dirty="0"/>
              <a:t>2019: </a:t>
            </a:r>
            <a:r>
              <a:rPr lang="en-US" dirty="0"/>
              <a:t>Video </a:t>
            </a:r>
            <a:r>
              <a:rPr lang="el-GR" dirty="0"/>
              <a:t>κίνηση 60% (12% </a:t>
            </a:r>
            <a:r>
              <a:rPr lang="en-US" dirty="0"/>
              <a:t>Netflix, 12% YouTube)</a:t>
            </a:r>
          </a:p>
          <a:p>
            <a:r>
              <a:rPr lang="el-GR" dirty="0"/>
              <a:t>37% της κατερχόμενης κίνησης στις ΗΠΑ (2015)</a:t>
            </a:r>
          </a:p>
          <a:p>
            <a:r>
              <a:rPr lang="en-US" dirty="0"/>
              <a:t>A</a:t>
            </a:r>
            <a:r>
              <a:rPr lang="el-GR" dirty="0" err="1"/>
              <a:t>ρχικά</a:t>
            </a:r>
            <a:r>
              <a:rPr lang="el-GR" dirty="0"/>
              <a:t> κατείχε πολύ λίγη υποδομή, </a:t>
            </a:r>
            <a:r>
              <a:rPr lang="el-GR" dirty="0" err="1"/>
              <a:t>χρησιμοποι</a:t>
            </a:r>
            <a:r>
              <a:rPr lang="en-US" dirty="0"/>
              <a:t>o</a:t>
            </a:r>
            <a:r>
              <a:rPr lang="el-GR" dirty="0" err="1"/>
              <a:t>ύσε</a:t>
            </a:r>
            <a:r>
              <a:rPr lang="el-GR" dirty="0"/>
              <a:t> υπηρεσίες τρίτων:</a:t>
            </a:r>
          </a:p>
          <a:p>
            <a:pPr lvl="1"/>
            <a:r>
              <a:rPr lang="el-GR" dirty="0"/>
              <a:t>δική της υποδομή: </a:t>
            </a:r>
            <a:r>
              <a:rPr lang="el-GR" dirty="0" err="1"/>
              <a:t>servers</a:t>
            </a:r>
            <a:r>
              <a:rPr lang="el-GR" dirty="0"/>
              <a:t> για εγγραφή και πληρωμή ηλεκτρονικά</a:t>
            </a:r>
            <a:endParaRPr lang="en-US" dirty="0"/>
          </a:p>
          <a:p>
            <a:pPr lvl="1"/>
            <a:r>
              <a:rPr lang="el-GR" dirty="0"/>
              <a:t>cloud υπηρεσίες της </a:t>
            </a:r>
            <a:r>
              <a:rPr lang="el-GR" dirty="0" err="1"/>
              <a:t>Amazon</a:t>
            </a:r>
            <a:r>
              <a:rPr lang="el-GR" dirty="0"/>
              <a:t> (τρίτος):</a:t>
            </a:r>
          </a:p>
          <a:p>
            <a:pPr lvl="2"/>
            <a:r>
              <a:rPr lang="el-GR" dirty="0"/>
              <a:t>το cloud φιλοξενεί τις ιστοσελίδες του </a:t>
            </a:r>
            <a:r>
              <a:rPr lang="el-GR" dirty="0" err="1"/>
              <a:t>Netflix</a:t>
            </a:r>
            <a:r>
              <a:rPr lang="el-GR" dirty="0"/>
              <a:t> για την περιήγηση του χρήστη</a:t>
            </a:r>
          </a:p>
          <a:p>
            <a:pPr lvl="2"/>
            <a:r>
              <a:rPr lang="el-GR" dirty="0"/>
              <a:t>το </a:t>
            </a:r>
            <a:r>
              <a:rPr lang="el-GR" dirty="0" err="1"/>
              <a:t>Netflix</a:t>
            </a:r>
            <a:r>
              <a:rPr lang="el-GR" dirty="0"/>
              <a:t> ανεβάζει τις ταινίες (</a:t>
            </a:r>
            <a:r>
              <a:rPr lang="el-GR" dirty="0" err="1"/>
              <a:t>studio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) στο cloud της </a:t>
            </a:r>
            <a:r>
              <a:rPr lang="el-GR" dirty="0" err="1"/>
              <a:t>Amazon</a:t>
            </a:r>
            <a:r>
              <a:rPr lang="el-GR" dirty="0"/>
              <a:t> (απορρόφηση περιεχομένου)</a:t>
            </a:r>
            <a:r>
              <a:rPr lang="en-US" dirty="0"/>
              <a:t> </a:t>
            </a:r>
            <a:r>
              <a:rPr lang="el-GR" dirty="0"/>
              <a:t>προς επεξεργασία και δημιουργία εκδόσεων</a:t>
            </a:r>
          </a:p>
          <a:p>
            <a:pPr lvl="2"/>
            <a:r>
              <a:rPr lang="el-GR" dirty="0"/>
              <a:t>ανεβάζει τις διαφορετικές εκδόσεις από το cloud στα CDN (</a:t>
            </a:r>
            <a:r>
              <a:rPr lang="el-GR" dirty="0" err="1"/>
              <a:t>αναφόρτηση</a:t>
            </a:r>
            <a:r>
              <a:rPr lang="el-GR" dirty="0"/>
              <a:t> εκδόσεων)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82D25DA-2360-4B3D-900E-D3570C8A5EF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923137-5DE9-4787-9085-E6DBF42E67F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1F9757-B18B-44CA-B51A-39EB557B4094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302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379914"/>
            <a:ext cx="8944495" cy="51788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</a:t>
            </a:r>
            <a:r>
              <a:rPr lang="el-GR" sz="2000" b="1" dirty="0" err="1"/>
              <a:t>loud</a:t>
            </a:r>
            <a:r>
              <a:rPr lang="el-GR" sz="2000" b="1" dirty="0"/>
              <a:t> υπηρεσίες της </a:t>
            </a:r>
            <a:r>
              <a:rPr lang="el-GR" sz="2000" b="1" dirty="0" err="1"/>
              <a:t>Amazon</a:t>
            </a:r>
            <a:r>
              <a:rPr lang="el-GR" sz="2000" b="1" dirty="0"/>
              <a:t> (τρίτος):</a:t>
            </a:r>
          </a:p>
          <a:p>
            <a:r>
              <a:rPr lang="el-GR" sz="2000" dirty="0"/>
              <a:t>φιλοξενεί τις ιστοσελίδες του </a:t>
            </a:r>
            <a:r>
              <a:rPr lang="el-GR" sz="2000" dirty="0" err="1"/>
              <a:t>Netflix</a:t>
            </a:r>
            <a:r>
              <a:rPr lang="el-GR" sz="2000" dirty="0"/>
              <a:t> για την περιήγηση του χρήστη</a:t>
            </a:r>
          </a:p>
          <a:p>
            <a:r>
              <a:rPr lang="el-GR" sz="2000" dirty="0"/>
              <a:t>το </a:t>
            </a:r>
            <a:r>
              <a:rPr lang="el-GR" sz="2000" dirty="0" err="1"/>
              <a:t>Netflix</a:t>
            </a:r>
            <a:r>
              <a:rPr lang="el-GR" sz="2000" dirty="0"/>
              <a:t> ανεβάζει τις ταινίες (μήτρα - </a:t>
            </a:r>
            <a:r>
              <a:rPr lang="el-GR" sz="2000" dirty="0" err="1"/>
              <a:t>studio</a:t>
            </a:r>
            <a:r>
              <a:rPr lang="el-GR" sz="2000" dirty="0"/>
              <a:t> </a:t>
            </a:r>
            <a:r>
              <a:rPr lang="el-GR" sz="2000" dirty="0" err="1"/>
              <a:t>master</a:t>
            </a:r>
            <a:r>
              <a:rPr lang="el-GR" sz="2000" dirty="0"/>
              <a:t>) στο cloud (</a:t>
            </a:r>
            <a:r>
              <a:rPr lang="el-GR" sz="2000" dirty="0">
                <a:solidFill>
                  <a:schemeClr val="accent6"/>
                </a:solidFill>
              </a:rPr>
              <a:t>απορρόφηση περιεχομένου)</a:t>
            </a:r>
          </a:p>
          <a:p>
            <a:pPr lvl="1"/>
            <a:r>
              <a:rPr lang="el-GR" sz="1800" dirty="0"/>
              <a:t>δημιουργεί πολλαπλές εκδόσεις της ταινίας στο cloud (</a:t>
            </a:r>
            <a:r>
              <a:rPr lang="el-GR" sz="1800" dirty="0">
                <a:solidFill>
                  <a:schemeClr val="accent6"/>
                </a:solidFill>
              </a:rPr>
              <a:t>επεξεργασία περιεχομένου)</a:t>
            </a:r>
          </a:p>
          <a:p>
            <a:pPr lvl="2"/>
            <a:r>
              <a:rPr lang="el-GR" sz="1600" dirty="0"/>
              <a:t>διαφορετικούς ρυθμούς και κωδικοποιήσεις για αναπαραγωγή σε ποικιλία τερματικών/συστημάτων με διαφορετική ανάλυση και εύρος ζώνης</a:t>
            </a:r>
          </a:p>
          <a:p>
            <a:pPr lvl="2"/>
            <a:r>
              <a:rPr lang="el-GR" sz="1600" dirty="0"/>
              <a:t>DASH</a:t>
            </a:r>
          </a:p>
          <a:p>
            <a:r>
              <a:rPr lang="el-GR" sz="2000" dirty="0"/>
              <a:t>ανεβάζει τις διαφορετικές εκδόσεις από το cloud στα CDN (</a:t>
            </a:r>
            <a:r>
              <a:rPr lang="el-GR" sz="2000" dirty="0" err="1">
                <a:solidFill>
                  <a:schemeClr val="accent6"/>
                </a:solidFill>
              </a:rPr>
              <a:t>αναφόρτωση</a:t>
            </a:r>
            <a:r>
              <a:rPr lang="el-GR" sz="2000" dirty="0">
                <a:solidFill>
                  <a:schemeClr val="accent6"/>
                </a:solidFill>
              </a:rPr>
              <a:t> εκδόσεων</a:t>
            </a:r>
            <a:r>
              <a:rPr lang="el-GR" sz="2000" dirty="0"/>
              <a:t>)</a:t>
            </a:r>
          </a:p>
          <a:p>
            <a:pPr lvl="1"/>
            <a:r>
              <a:rPr lang="el-GR" sz="1800" dirty="0"/>
              <a:t>2007: 3 CDN τρίτων φιλοξενούν περιεχόμενο: </a:t>
            </a:r>
            <a:r>
              <a:rPr lang="el-GR" sz="1800" dirty="0" err="1"/>
              <a:t>Akamai</a:t>
            </a:r>
            <a:r>
              <a:rPr lang="el-GR" sz="1800" dirty="0"/>
              <a:t>, </a:t>
            </a:r>
            <a:r>
              <a:rPr lang="el-GR" sz="1800" dirty="0" err="1"/>
              <a:t>Limelight</a:t>
            </a:r>
            <a:r>
              <a:rPr lang="el-GR" sz="1800" dirty="0"/>
              <a:t>, Level-3</a:t>
            </a:r>
          </a:p>
          <a:p>
            <a:pPr lvl="1"/>
            <a:r>
              <a:rPr lang="el-GR" sz="1800" dirty="0"/>
              <a:t>Σήμερα: ιδιωτικό δίκτυο διανομής: </a:t>
            </a:r>
            <a:r>
              <a:rPr lang="el-GR" sz="1800" dirty="0" err="1"/>
              <a:t>ISPs</a:t>
            </a:r>
            <a:r>
              <a:rPr lang="el-GR" sz="1800" dirty="0"/>
              <a:t> &amp; </a:t>
            </a:r>
            <a:r>
              <a:rPr lang="el-GR" sz="1800" dirty="0" err="1"/>
              <a:t>IXPs</a:t>
            </a:r>
            <a:endParaRPr lang="el-GR" sz="1800" dirty="0"/>
          </a:p>
          <a:p>
            <a:pPr lvl="2"/>
            <a:r>
              <a:rPr lang="el-GR" sz="1600" dirty="0"/>
              <a:t>Δωρεάν </a:t>
            </a:r>
            <a:r>
              <a:rPr lang="en-US" sz="1600" dirty="0"/>
              <a:t>Netflix </a:t>
            </a:r>
            <a:r>
              <a:rPr lang="el-GR" sz="1600" dirty="0"/>
              <a:t>Ικρίωμα: 100 </a:t>
            </a:r>
            <a:r>
              <a:rPr lang="el-GR" sz="1600" dirty="0" err="1"/>
              <a:t>Tbytes</a:t>
            </a:r>
            <a:r>
              <a:rPr lang="el-GR" sz="1600" dirty="0"/>
              <a:t>, αρκετές θύρες 10 </a:t>
            </a:r>
            <a:r>
              <a:rPr lang="el-GR" sz="1600" dirty="0" err="1"/>
              <a:t>Gbps</a:t>
            </a:r>
            <a:r>
              <a:rPr lang="el-GR" sz="1600" dirty="0"/>
              <a:t> </a:t>
            </a:r>
            <a:r>
              <a:rPr lang="el-GR" sz="1600" dirty="0" err="1"/>
              <a:t>Ethernet</a:t>
            </a:r>
            <a:r>
              <a:rPr lang="el-GR" sz="1600" dirty="0"/>
              <a:t> </a:t>
            </a:r>
            <a:endParaRPr lang="en-US" sz="1600" dirty="0"/>
          </a:p>
          <a:p>
            <a:pPr lvl="2"/>
            <a:r>
              <a:rPr lang="el-GR" sz="1600" dirty="0"/>
              <a:t>Τοπικά </a:t>
            </a:r>
            <a:r>
              <a:rPr lang="en-US" sz="1600" dirty="0"/>
              <a:t>IXP: </a:t>
            </a:r>
            <a:r>
              <a:rPr lang="el-GR" sz="1600" dirty="0"/>
              <a:t>1 εξυπηρετητή με δημοφιλή βίντεο  (ημερήσια βάση, εκτός ωρών αιχμής)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IXP:  </a:t>
            </a:r>
            <a:r>
              <a:rPr lang="el-GR" sz="1600" dirty="0"/>
              <a:t>δεκάδες εξυπηρετητές με όλη την βιντεοθήκη</a:t>
            </a:r>
            <a:endParaRPr lang="en-US" sz="1600" dirty="0"/>
          </a:p>
          <a:p>
            <a:pPr lvl="2"/>
            <a:endParaRPr lang="el-GR" sz="1600" dirty="0"/>
          </a:p>
          <a:p>
            <a:endParaRPr lang="el-GR" sz="20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1F3081-635D-4679-A811-74917BA507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9F430B-F96B-44D5-A092-62D58B7A6C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1222CF-673F-4500-B73B-7AC6513B2E4D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97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grpSp>
        <p:nvGrpSpPr>
          <p:cNvPr id="35843" name="Group 61457"/>
          <p:cNvGrpSpPr>
            <a:grpSpLocks/>
          </p:cNvGrpSpPr>
          <p:nvPr/>
        </p:nvGrpSpPr>
        <p:grpSpPr bwMode="auto">
          <a:xfrm>
            <a:off x="249238" y="1331913"/>
            <a:ext cx="8175625" cy="4878387"/>
            <a:chOff x="154421" y="1568171"/>
            <a:chExt cx="8175139" cy="4878586"/>
          </a:xfrm>
        </p:grpSpPr>
        <p:grpSp>
          <p:nvGrpSpPr>
            <p:cNvPr id="35846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36184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5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86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7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8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89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21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0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1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21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2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3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4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21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5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96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20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0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7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8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9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0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1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2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3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4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5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6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7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47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3618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8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35848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9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36115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16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15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8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8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7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6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7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6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7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6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0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1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2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117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118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1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0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1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2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3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48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9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5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4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7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8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44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5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9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30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4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3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3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2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3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4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5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6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7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8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9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0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0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36048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049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83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4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85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6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7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88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13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4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89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0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1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2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1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3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0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4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95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07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08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6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7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8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9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0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01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2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3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4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5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6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050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051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53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4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6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8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8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7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61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7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2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63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7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5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6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7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8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1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2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1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3598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8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1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1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2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4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2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4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2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42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3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2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40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1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2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4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5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6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7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8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598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598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8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8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599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9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0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4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5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6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cxnSp>
          <p:nvCxnSpPr>
            <p:cNvPr id="35852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53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35979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980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35854" name="TextBox 488"/>
            <p:cNvSpPr txBox="1">
              <a:spLocks noChangeArrowheads="1"/>
            </p:cNvSpPr>
            <p:nvPr/>
          </p:nvSpPr>
          <p:spPr bwMode="auto">
            <a:xfrm>
              <a:off x="506825" y="463058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1. Bob manages      Netflix account</a:t>
              </a:r>
            </a:p>
          </p:txBody>
        </p:sp>
        <p:sp>
          <p:nvSpPr>
            <p:cNvPr id="35855" name="TextBox 490"/>
            <p:cNvSpPr txBox="1">
              <a:spLocks noChangeArrowheads="1"/>
            </p:cNvSpPr>
            <p:nvPr/>
          </p:nvSpPr>
          <p:spPr bwMode="auto">
            <a:xfrm>
              <a:off x="154421" y="2614376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registration,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accounting servers</a:t>
              </a:r>
            </a:p>
          </p:txBody>
        </p:sp>
        <p:sp>
          <p:nvSpPr>
            <p:cNvPr id="35856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0000"/>
                <a:gd name="T56" fmla="*/ 10000 w 10000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57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35947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48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49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0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1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2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3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4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5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56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7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8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59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60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1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2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3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4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5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6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7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8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9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70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8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35915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6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17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8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9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0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45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6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1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2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43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4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3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4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5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41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2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6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27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39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0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8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9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0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1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2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3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4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5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6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7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8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9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3588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4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8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7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8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1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89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1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1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2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0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9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0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0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6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9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01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2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3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4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5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6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5860" name="TextBox 491"/>
            <p:cNvSpPr txBox="1">
              <a:spLocks noChangeArrowheads="1"/>
            </p:cNvSpPr>
            <p:nvPr/>
          </p:nvSpPr>
          <p:spPr bwMode="auto">
            <a:xfrm>
              <a:off x="3094296" y="1711052"/>
              <a:ext cx="1501686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Amazon cloud</a:t>
              </a:r>
            </a:p>
          </p:txBody>
        </p:sp>
        <p:sp>
          <p:nvSpPr>
            <p:cNvPr id="35861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2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3" name="TextBox 494"/>
            <p:cNvSpPr txBox="1">
              <a:spLocks noChangeArrowheads="1"/>
            </p:cNvSpPr>
            <p:nvPr/>
          </p:nvSpPr>
          <p:spPr bwMode="auto">
            <a:xfrm>
              <a:off x="6648497" y="5063988"/>
              <a:ext cx="1500099" cy="36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cxnSp>
          <p:nvCxnSpPr>
            <p:cNvPr id="35864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65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6162"/>
              <a:chOff x="1614533" y="4280420"/>
              <a:chExt cx="317511" cy="366162"/>
            </a:xfrm>
          </p:grpSpPr>
          <p:sp>
            <p:nvSpPr>
              <p:cNvPr id="35881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2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35866" name="TextBox 503"/>
            <p:cNvSpPr txBox="1">
              <a:spLocks noChangeArrowheads="1"/>
            </p:cNvSpPr>
            <p:nvPr/>
          </p:nvSpPr>
          <p:spPr bwMode="auto">
            <a:xfrm>
              <a:off x="1814847" y="339863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2. Bob browses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video</a:t>
              </a:r>
            </a:p>
          </p:txBody>
        </p:sp>
        <p:cxnSp>
          <p:nvCxnSpPr>
            <p:cNvPr id="35867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5868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6162"/>
              <a:chOff x="1614533" y="4280420"/>
              <a:chExt cx="317511" cy="366162"/>
            </a:xfrm>
          </p:grpSpPr>
          <p:sp>
            <p:nvSpPr>
              <p:cNvPr id="35879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0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5869" name="TextBox 509"/>
            <p:cNvSpPr txBox="1">
              <a:spLocks noChangeArrowheads="1"/>
            </p:cNvSpPr>
            <p:nvPr/>
          </p:nvSpPr>
          <p:spPr bwMode="auto">
            <a:xfrm>
              <a:off x="3565756" y="3038256"/>
              <a:ext cx="1785831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3. Manifest file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returned for 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requested video</a:t>
              </a:r>
            </a:p>
          </p:txBody>
        </p:sp>
        <p:grpSp>
          <p:nvGrpSpPr>
            <p:cNvPr id="35870" name="Right Arrow 61445"/>
            <p:cNvGrpSpPr>
              <a:grpSpLocks/>
            </p:cNvGrpSpPr>
            <p:nvPr/>
          </p:nvGrpSpPr>
          <p:grpSpPr bwMode="auto">
            <a:xfrm>
              <a:off x="3663696" y="4413504"/>
              <a:ext cx="2365248" cy="1121664"/>
              <a:chOff x="3663696" y="4413504"/>
              <a:chExt cx="2365248" cy="1121664"/>
            </a:xfrm>
          </p:grpSpPr>
          <p:pic>
            <p:nvPicPr>
              <p:cNvPr id="35877" name="Right Arrow 6144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3696" y="4413504"/>
                <a:ext cx="2365248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8" name="Text Box 369"/>
              <p:cNvSpPr txBox="1">
                <a:spLocks noChangeArrowheads="1"/>
              </p:cNvSpPr>
              <p:nvPr/>
            </p:nvSpPr>
            <p:spPr bwMode="auto">
              <a:xfrm rot="9527662">
                <a:off x="3684694" y="4852274"/>
                <a:ext cx="2377102" cy="18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</p:grpSp>
        <p:cxnSp>
          <p:nvCxnSpPr>
            <p:cNvPr id="35871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72" name="TextBox 516"/>
            <p:cNvSpPr txBox="1">
              <a:spLocks noChangeArrowheads="1"/>
            </p:cNvSpPr>
            <p:nvPr/>
          </p:nvSpPr>
          <p:spPr bwMode="auto">
            <a:xfrm>
              <a:off x="4132460" y="5259259"/>
              <a:ext cx="1785831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4. DASH streaming</a:t>
              </a:r>
            </a:p>
          </p:txBody>
        </p:sp>
        <p:cxnSp>
          <p:nvCxnSpPr>
            <p:cNvPr id="35873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4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5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5876" name="TextBox 527"/>
            <p:cNvSpPr txBox="1">
              <a:spLocks noChangeArrowheads="1"/>
            </p:cNvSpPr>
            <p:nvPr/>
          </p:nvSpPr>
          <p:spPr bwMode="auto">
            <a:xfrm>
              <a:off x="4849967" y="1568171"/>
              <a:ext cx="2033466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upload copies of multiple versions of video to CDNs</a:t>
              </a:r>
            </a:p>
          </p:txBody>
        </p:sp>
      </p:grpSp>
      <p:sp>
        <p:nvSpPr>
          <p:cNvPr id="374" name="Footer Placeholder 3">
            <a:extLst>
              <a:ext uri="{FF2B5EF4-FFF2-40B4-BE49-F238E27FC236}">
                <a16:creationId xmlns:a16="http://schemas.microsoft.com/office/drawing/2014/main" id="{9D4DA8B8-95B9-4879-83DF-1BF83D7E7EF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5" name="Footer Placeholder 3">
            <a:extLst>
              <a:ext uri="{FF2B5EF4-FFF2-40B4-BE49-F238E27FC236}">
                <a16:creationId xmlns:a16="http://schemas.microsoft.com/office/drawing/2014/main" id="{5031B679-BFC6-48E4-BF72-A36C6E68AAB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6" name="Footer Placeholder 3">
            <a:extLst>
              <a:ext uri="{FF2B5EF4-FFF2-40B4-BE49-F238E27FC236}">
                <a16:creationId xmlns:a16="http://schemas.microsoft.com/office/drawing/2014/main" id="{FC1BD6DE-6551-43EE-9DD0-03D9DC122388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497751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</a:t>
            </a:r>
            <a:r>
              <a:rPr lang="en-US" sz="1600" i="0">
                <a:latin typeface="Gill Sans Nova" panose="020B0602020104020203" pitchFamily="34" charset="0"/>
              </a:rPr>
              <a:t>e-business </a:t>
            </a:r>
            <a:r>
              <a:rPr lang="el-GR" sz="1600" i="0">
                <a:latin typeface="Gill Sans Nova" panose="020B0602020104020203" pitchFamily="34" charset="0"/>
              </a:rPr>
              <a:t>(π.χ. </a:t>
            </a:r>
            <a:r>
              <a:rPr lang="en-US" sz="1600" i="0">
                <a:latin typeface="Gill Sans Nova" panose="020B0602020104020203" pitchFamily="34" charset="0"/>
              </a:rPr>
              <a:t>Amazon)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servers </a:t>
            </a:r>
            <a:r>
              <a:rPr lang="el-GR" sz="1600" i="0">
                <a:latin typeface="Gill Sans Nova" panose="020B0602020104020203" pitchFamily="34" charset="0"/>
              </a:rPr>
              <a:t>περιεχομένου (π.χ. </a:t>
            </a:r>
            <a:r>
              <a:rPr lang="en-US" sz="1600" i="0">
                <a:latin typeface="Gill Sans Nova" panose="020B0602020104020203" pitchFamily="34" charset="0"/>
              </a:rPr>
              <a:t>YouTube, Akamai, Apple, Microsoft)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</a:t>
            </a:r>
            <a:r>
              <a:rPr lang="el-GR" sz="1600" i="0">
                <a:latin typeface="Gill Sans Nova" panose="020B0602020104020203" pitchFamily="34" charset="0"/>
              </a:rPr>
              <a:t>μηχανές αναζήτησης, εξόρυξη δεδομένων (π.χ. </a:t>
            </a:r>
            <a:r>
              <a:rPr lang="en-US" sz="1600" i="0">
                <a:latin typeface="Gill Sans Nova" panose="020B0602020104020203" pitchFamily="34" charset="0"/>
              </a:rPr>
              <a:t>Google)</a:t>
            </a:r>
            <a:endParaRPr lang="el-GR" sz="1600" i="0">
              <a:latin typeface="Gill Sans Nova" panose="020B0602020104020203" pitchFamily="34" charset="0"/>
            </a:endParaRPr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-70968" y="4198382"/>
            <a:ext cx="53114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b="1" i="0">
                <a:latin typeface="Gill Sans Nova" panose="020B0602020104020203" pitchFamily="34" charset="0"/>
              </a:rPr>
              <a:t>προκλήσεις: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πολλαπλές εφαρμογές, κάθε μία εξυπηρετεί τεράστιο αριθμό πελατών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διαχείριση/εξισορρόπηση 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503" y="1583166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3448258" y="4178970"/>
            <a:ext cx="54933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100" i="0">
                <a:latin typeface="Arial" charset="0"/>
                <a:cs typeface="Arial" charset="0"/>
              </a:rPr>
              <a:t>Inside a 40-ft Microsoft container,</a:t>
            </a:r>
            <a:r>
              <a:rPr lang="el-GR" sz="1100" i="0">
                <a:latin typeface="Arial" charset="0"/>
                <a:cs typeface="Arial" charset="0"/>
              </a:rPr>
              <a:t> </a:t>
            </a:r>
            <a:r>
              <a:rPr lang="en-US" sz="1100" i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88CD24-1E1E-492B-B77B-C3DAFCCD04B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41C3B2-316D-4ACF-8250-C1D301F5514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0484B06-D01A-4414-B352-109A05870CD0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778E05-3ECA-4E36-875F-EF65C09CF416}"/>
              </a:ext>
            </a:extLst>
          </p:cNvPr>
          <p:cNvSpPr/>
          <p:nvPr/>
        </p:nvSpPr>
        <p:spPr bwMode="auto">
          <a:xfrm>
            <a:off x="198783" y="3130550"/>
            <a:ext cx="8558672" cy="31533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3587761" y="1108634"/>
            <a:ext cx="58261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i="0" err="1">
                <a:solidFill>
                  <a:srgbClr val="C00000"/>
                </a:solidFill>
                <a:latin typeface="Gill Sans Nova" panose="020B0602020104020203" pitchFamily="34" charset="0"/>
              </a:rPr>
              <a:t>εξισορροπητής</a:t>
            </a:r>
            <a:r>
              <a:rPr lang="el-GR" sz="2400" b="1" i="0">
                <a:solidFill>
                  <a:srgbClr val="C00000"/>
                </a:solidFill>
                <a:latin typeface="Gill Sans Nova" panose="020B0602020104020203" pitchFamily="34" charset="0"/>
              </a:rPr>
              <a:t> φόρτου: </a:t>
            </a:r>
            <a:r>
              <a:rPr lang="el-GR" i="0">
                <a:solidFill>
                  <a:srgbClr val="000099"/>
                </a:solidFill>
                <a:latin typeface="Gill Sans Nova" panose="020B0602020104020203" pitchFamily="34" charset="0"/>
              </a:rPr>
              <a:t>δρομολόγηση επιπέδου εφαρμογής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λαμβάνει εξωτερικές αιτήσεις πελατών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το φόρτο στο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</a:t>
            </a:r>
            <a:endParaRPr lang="el-GR" sz="1600" i="0">
              <a:solidFill>
                <a:schemeClr val="tx2"/>
              </a:solidFill>
              <a:latin typeface="Gill Sans Nova" panose="020B0602020104020203" pitchFamily="34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επιστρέφει αποτελέσματα στον εξωτερικό πελάτη (κρύβοντας τα εσωτερικά του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από τον πελάτη)</a:t>
            </a:r>
            <a:endParaRPr lang="el-GR" i="0">
              <a:solidFill>
                <a:schemeClr val="tx2"/>
              </a:solidFill>
              <a:latin typeface="Gill Sans Nova" panose="020B0602020104020203" pitchFamily="34" charset="0"/>
            </a:endParaRPr>
          </a:p>
        </p:txBody>
      </p:sp>
      <p:sp>
        <p:nvSpPr>
          <p:cNvPr id="1120" name="Footer Placeholder 3">
            <a:extLst>
              <a:ext uri="{FF2B5EF4-FFF2-40B4-BE49-F238E27FC236}">
                <a16:creationId xmlns:a16="http://schemas.microsoft.com/office/drawing/2014/main" id="{5084CAD3-8700-477B-B4F0-45CCDEF4B61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1" name="Footer Placeholder 3">
            <a:extLst>
              <a:ext uri="{FF2B5EF4-FFF2-40B4-BE49-F238E27FC236}">
                <a16:creationId xmlns:a16="http://schemas.microsoft.com/office/drawing/2014/main" id="{34E0F1C8-13E0-4727-935E-A4B38D4B82F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2" name="Footer Placeholder 3">
            <a:extLst>
              <a:ext uri="{FF2B5EF4-FFF2-40B4-BE49-F238E27FC236}">
                <a16:creationId xmlns:a16="http://schemas.microsoft.com/office/drawing/2014/main" id="{2A2C5297-5BC2-4476-A76D-AE0DFBD1CF23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TextBox 465">
            <a:extLst>
              <a:ext uri="{FF2B5EF4-FFF2-40B4-BE49-F238E27FC236}">
                <a16:creationId xmlns:a16="http://schemas.microsoft.com/office/drawing/2014/main" id="{C0B06366-B7DF-4A9F-9439-51160338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7" y="3393713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sz="2000" i="0">
                <a:latin typeface="Gill Sans Nova" panose="020B0602020104020203" pitchFamily="34" charset="0"/>
              </a:rPr>
              <a:t>πλούσια διασύνδεση μεταξύ </a:t>
            </a:r>
            <a:r>
              <a:rPr lang="el-GR" sz="2000" i="0" err="1">
                <a:latin typeface="Gill Sans Nova" panose="020B0602020104020203" pitchFamily="34" charset="0"/>
              </a:rPr>
              <a:t>μεταγωγέων</a:t>
            </a:r>
            <a:r>
              <a:rPr lang="el-GR" sz="2000" i="0">
                <a:latin typeface="Gill Sans Nova" panose="020B0602020104020203" pitchFamily="34" charset="0"/>
              </a:rPr>
              <a:t>, </a:t>
            </a:r>
            <a:r>
              <a:rPr lang="en-US" sz="2000" i="0">
                <a:latin typeface="Gill Sans Nova" panose="020B0602020104020203" pitchFamily="34" charset="0"/>
              </a:rPr>
              <a:t>racks: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 αυξημένη απόδοση μεταξύ </a:t>
            </a:r>
            <a:r>
              <a:rPr lang="en-US" sz="2000" i="0">
                <a:latin typeface="Gill Sans Nova" panose="020B0602020104020203" pitchFamily="34" charset="0"/>
              </a:rPr>
              <a:t>racks (</a:t>
            </a:r>
            <a:r>
              <a:rPr lang="el-GR" sz="2000" i="0">
                <a:latin typeface="Gill Sans Nova" panose="020B0602020104020203" pitchFamily="34" charset="0"/>
              </a:rPr>
              <a:t>δυνατότητα πολλαπλών διαδρομών δρομολόγησης)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αυξημένη αξιοπιστία μέσω πλεονασμού</a:t>
            </a:r>
          </a:p>
        </p:txBody>
      </p:sp>
      <p:sp>
        <p:nvSpPr>
          <p:cNvPr id="1047" name="Footer Placeholder 3">
            <a:extLst>
              <a:ext uri="{FF2B5EF4-FFF2-40B4-BE49-F238E27FC236}">
                <a16:creationId xmlns:a16="http://schemas.microsoft.com/office/drawing/2014/main" id="{88D23E3E-B897-405D-9EEE-1AF9C9F23DD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8" name="Footer Placeholder 3">
            <a:extLst>
              <a:ext uri="{FF2B5EF4-FFF2-40B4-BE49-F238E27FC236}">
                <a16:creationId xmlns:a16="http://schemas.microsoft.com/office/drawing/2014/main" id="{57945E21-355C-4199-82B0-B1FBA58B4F0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9" name="Footer Placeholder 3">
            <a:extLst>
              <a:ext uri="{FF2B5EF4-FFF2-40B4-BE49-F238E27FC236}">
                <a16:creationId xmlns:a16="http://schemas.microsoft.com/office/drawing/2014/main" id="{A883D3BA-D61B-4CD2-9EB0-3D2C61EE851B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19822F-2F9E-4A26-A687-758F047D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Data Centers</a:t>
            </a:r>
            <a:endParaRPr lang="el-G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35CA10E-68C6-41BB-AE66-FCD0B4AB01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93" y="1257910"/>
            <a:ext cx="7191632" cy="51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5DA1D5-1379-48BC-91AA-3D78545336B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07B0BF-6C0B-45F6-849D-AAF733404C6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665A76-FD14-447D-823F-6B6DC0A3069E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61080" y="1255712"/>
            <a:ext cx="563331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400" b="1" dirty="0">
                <a:latin typeface="Gill Sans Nova" panose="020B0602020104020203" pitchFamily="34" charset="0"/>
              </a:rPr>
              <a:t>2. </a:t>
            </a:r>
            <a:r>
              <a:rPr lang="el-GR" sz="2400" b="1" dirty="0" err="1">
                <a:latin typeface="Gill Sans Nova" panose="020B0602020104020203" pitchFamily="34" charset="0"/>
              </a:rPr>
              <a:t>Κβαντοποίηση</a:t>
            </a:r>
            <a:r>
              <a:rPr lang="el-GR" sz="2400" b="1" dirty="0">
                <a:latin typeface="Gill Sans Nova" panose="020B0602020104020203" pitchFamily="34" charset="0"/>
              </a:rPr>
              <a:t>: </a:t>
            </a:r>
            <a:r>
              <a:rPr lang="el-GR" sz="2000" dirty="0">
                <a:latin typeface="Gill Sans Nova" panose="020B0602020104020203" pitchFamily="34" charset="0"/>
              </a:rPr>
              <a:t>Κάθε δείγμα κβαντίζεται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l-GR" sz="2000" dirty="0">
                <a:latin typeface="Gill Sans Nova" panose="020B0602020104020203" pitchFamily="34" charset="0"/>
              </a:rPr>
              <a:t>στρογγυλοποιείται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κάθε κβαντισμένη τιμή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αναπαρίσταται από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bits, </a:t>
            </a:r>
            <a:r>
              <a:rPr lang="el-GR" dirty="0" err="1">
                <a:latin typeface="Gill Sans Nova" panose="020B0602020104020203" pitchFamily="34" charset="0"/>
              </a:rPr>
              <a:t>π.χ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., 8 bits </a:t>
            </a:r>
            <a:r>
              <a:rPr lang="el-GR" dirty="0">
                <a:latin typeface="Gill Sans Nova" panose="020B0602020104020203" pitchFamily="34" charset="0"/>
              </a:rPr>
              <a:t>για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256 </a:t>
            </a:r>
            <a:r>
              <a:rPr lang="el-GR" dirty="0">
                <a:latin typeface="Gill Sans Nova" panose="020B0602020104020203" pitchFamily="34" charset="0"/>
              </a:rPr>
              <a:t>τιμές</a:t>
            </a:r>
            <a:endParaRPr lang="en-US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</a:rPr>
              <a:t>π.χ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., 2</a:t>
            </a:r>
            <a:r>
              <a:rPr lang="en-US" baseline="30000" dirty="0">
                <a:latin typeface="Gill Sans Nova" panose="020B0602020104020203" pitchFamily="34" charset="0"/>
                <a:ea typeface="MS PGothic" pitchFamily="34" charset="-128"/>
              </a:rPr>
              <a:t>8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=256 </a:t>
            </a:r>
            <a:r>
              <a:rPr lang="el-GR" dirty="0">
                <a:latin typeface="Gill Sans Nova" panose="020B0602020104020203" pitchFamily="34" charset="0"/>
              </a:rPr>
              <a:t>πιθανές κβαντισμένες τιμές, </a:t>
            </a:r>
            <a:r>
              <a:rPr lang="en-US" dirty="0">
                <a:latin typeface="Gill Sans Nova" panose="020B0602020104020203" pitchFamily="34" charset="0"/>
              </a:rPr>
              <a:t>2</a:t>
            </a:r>
            <a:r>
              <a:rPr lang="en-US" baseline="30000" dirty="0">
                <a:latin typeface="Gill Sans Nova" panose="020B0602020104020203" pitchFamily="34" charset="0"/>
              </a:rPr>
              <a:t>16</a:t>
            </a:r>
            <a:r>
              <a:rPr lang="en-US" dirty="0">
                <a:latin typeface="Gill Sans Nova" panose="020B0602020104020203" pitchFamily="34" charset="0"/>
              </a:rPr>
              <a:t>=65.536 </a:t>
            </a:r>
            <a:r>
              <a:rPr lang="el-GR" dirty="0">
                <a:latin typeface="Gill Sans Nova" panose="020B0602020104020203" pitchFamily="34" charset="0"/>
              </a:rPr>
              <a:t>τιμές</a:t>
            </a:r>
            <a:endParaRPr lang="en-US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παράδειγμα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8.000 </a:t>
            </a:r>
            <a:r>
              <a:rPr lang="el-GR" sz="2000" dirty="0">
                <a:latin typeface="Gill Sans Nova" panose="020B0602020104020203" pitchFamily="34" charset="0"/>
              </a:rPr>
              <a:t>δείγματα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/sec, </a:t>
            </a:r>
            <a:r>
              <a:rPr lang="el-GR" sz="2000" dirty="0">
                <a:latin typeface="Gill Sans Nova" panose="020B0602020104020203" pitchFamily="34" charset="0"/>
                <a:ea typeface="MS PGothic" pitchFamily="34" charset="-128"/>
              </a:rPr>
              <a:t>8 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bits (256 </a:t>
            </a:r>
            <a:r>
              <a:rPr lang="el-GR" sz="2000" dirty="0">
                <a:latin typeface="Gill Sans Nova" panose="020B0602020104020203" pitchFamily="34" charset="0"/>
              </a:rPr>
              <a:t>κβαντισμένες τιμές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 64.000 bps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ο δέκτης μετατρέπει 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 bits </a:t>
            </a:r>
            <a:r>
              <a:rPr lang="el-GR" sz="2000" dirty="0">
                <a:latin typeface="Gill Sans Nova" panose="020B0602020104020203" pitchFamily="34" charset="0"/>
              </a:rPr>
              <a:t>σε αναλογικό σήμα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μικρή μείωση ποιότητας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dirty="0">
                <a:latin typeface="Gill Sans Nova" panose="020B0602020104020203" pitchFamily="34" charset="0"/>
              </a:rPr>
              <a:t>quantization error)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 dirty="0" err="1">
                <a:latin typeface="Gill Sans Nova" panose="020B0602020104020203" pitchFamily="34" charset="0"/>
              </a:rPr>
              <a:t>Παλμοκωδική</a:t>
            </a:r>
            <a:r>
              <a:rPr lang="el-GR" sz="2000" b="1" dirty="0">
                <a:latin typeface="Gill Sans Nova" panose="020B0602020104020203" pitchFamily="34" charset="0"/>
              </a:rPr>
              <a:t> διαμόρφωση</a:t>
            </a:r>
            <a:r>
              <a:rPr lang="en-US" sz="2000" b="1" dirty="0">
                <a:latin typeface="Gill Sans Nova" panose="020B0602020104020203" pitchFamily="34" charset="0"/>
              </a:rPr>
              <a:t>, </a:t>
            </a:r>
            <a:r>
              <a:rPr lang="en-US" sz="2000" dirty="0">
                <a:latin typeface="Gill Sans Nova" panose="020B0602020104020203" pitchFamily="34" charset="0"/>
              </a:rPr>
              <a:t>Pulse Code Modulation, PCM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400" i="1" u="sng" dirty="0">
              <a:solidFill>
                <a:srgbClr val="FF0000"/>
              </a:solidFill>
              <a:latin typeface="Gill Sans Nova" panose="020B0602020104020203" pitchFamily="34" charset="0"/>
              <a:ea typeface="MS PGothic" pitchFamily="34" charset="-128"/>
            </a:endParaRPr>
          </a:p>
        </p:txBody>
      </p:sp>
      <p:cxnSp>
        <p:nvCxnSpPr>
          <p:cNvPr id="112" name="Straight Connector 7">
            <a:extLst>
              <a:ext uri="{FF2B5EF4-FFF2-40B4-BE49-F238E27FC236}">
                <a16:creationId xmlns:a16="http://schemas.microsoft.com/office/drawing/2014/main" id="{EB7A41DC-FD98-41DF-82ED-6364487E34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658" y="1661536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" name="Rectangle 10">
            <a:extLst>
              <a:ext uri="{FF2B5EF4-FFF2-40B4-BE49-F238E27FC236}">
                <a16:creationId xmlns:a16="http://schemas.microsoft.com/office/drawing/2014/main" id="{3179E9A8-503C-44A5-AAF0-700989A41BF0}"/>
              </a:ext>
            </a:extLst>
          </p:cNvPr>
          <p:cNvSpPr/>
          <p:nvPr/>
        </p:nvSpPr>
        <p:spPr>
          <a:xfrm>
            <a:off x="5525071" y="2802948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E3C9808C-2579-4DAB-B96C-D895C2351EA9}"/>
              </a:ext>
            </a:extLst>
          </p:cNvPr>
          <p:cNvSpPr/>
          <p:nvPr/>
        </p:nvSpPr>
        <p:spPr>
          <a:xfrm>
            <a:off x="5682233" y="2685473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Rectangle 12">
            <a:extLst>
              <a:ext uri="{FF2B5EF4-FFF2-40B4-BE49-F238E27FC236}">
                <a16:creationId xmlns:a16="http://schemas.microsoft.com/office/drawing/2014/main" id="{BE996C9B-CDD8-481E-93AE-59DEFEF45916}"/>
              </a:ext>
            </a:extLst>
          </p:cNvPr>
          <p:cNvSpPr/>
          <p:nvPr/>
        </p:nvSpPr>
        <p:spPr>
          <a:xfrm>
            <a:off x="5839396" y="2523548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Rectangle 13">
            <a:extLst>
              <a:ext uri="{FF2B5EF4-FFF2-40B4-BE49-F238E27FC236}">
                <a16:creationId xmlns:a16="http://schemas.microsoft.com/office/drawing/2014/main" id="{09161D16-6A75-43A4-923E-DFF9477D3AA4}"/>
              </a:ext>
            </a:extLst>
          </p:cNvPr>
          <p:cNvSpPr/>
          <p:nvPr/>
        </p:nvSpPr>
        <p:spPr>
          <a:xfrm>
            <a:off x="5996558" y="2388611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Rectangle 14">
            <a:extLst>
              <a:ext uri="{FF2B5EF4-FFF2-40B4-BE49-F238E27FC236}">
                <a16:creationId xmlns:a16="http://schemas.microsoft.com/office/drawing/2014/main" id="{5CFE32AD-DC7D-4BB2-904C-D706F779BCD5}"/>
              </a:ext>
            </a:extLst>
          </p:cNvPr>
          <p:cNvSpPr/>
          <p:nvPr/>
        </p:nvSpPr>
        <p:spPr>
          <a:xfrm>
            <a:off x="6156896" y="2372736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Rectangle 15">
            <a:extLst>
              <a:ext uri="{FF2B5EF4-FFF2-40B4-BE49-F238E27FC236}">
                <a16:creationId xmlns:a16="http://schemas.microsoft.com/office/drawing/2014/main" id="{66381BA5-5170-4AC4-BA40-4C05CF281B1C}"/>
              </a:ext>
            </a:extLst>
          </p:cNvPr>
          <p:cNvSpPr/>
          <p:nvPr/>
        </p:nvSpPr>
        <p:spPr>
          <a:xfrm>
            <a:off x="6314058" y="2523548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74D243FA-326F-48A8-B464-D46E7E8CA27F}"/>
              </a:ext>
            </a:extLst>
          </p:cNvPr>
          <p:cNvSpPr/>
          <p:nvPr/>
        </p:nvSpPr>
        <p:spPr>
          <a:xfrm>
            <a:off x="6469633" y="2658486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0" name="Rectangle 17">
            <a:extLst>
              <a:ext uri="{FF2B5EF4-FFF2-40B4-BE49-F238E27FC236}">
                <a16:creationId xmlns:a16="http://schemas.microsoft.com/office/drawing/2014/main" id="{EBFD2254-6CA5-4033-9555-8F2C913E4501}"/>
              </a:ext>
            </a:extLst>
          </p:cNvPr>
          <p:cNvSpPr/>
          <p:nvPr/>
        </p:nvSpPr>
        <p:spPr>
          <a:xfrm>
            <a:off x="6628383" y="2728336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1" name="Rectangle 18">
            <a:extLst>
              <a:ext uri="{FF2B5EF4-FFF2-40B4-BE49-F238E27FC236}">
                <a16:creationId xmlns:a16="http://schemas.microsoft.com/office/drawing/2014/main" id="{6DFEFA78-DDFF-45E7-AE23-30A7A1DCE712}"/>
              </a:ext>
            </a:extLst>
          </p:cNvPr>
          <p:cNvSpPr/>
          <p:nvPr/>
        </p:nvSpPr>
        <p:spPr>
          <a:xfrm>
            <a:off x="6785546" y="2744211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Rectangle 19">
            <a:extLst>
              <a:ext uri="{FF2B5EF4-FFF2-40B4-BE49-F238E27FC236}">
                <a16:creationId xmlns:a16="http://schemas.microsoft.com/office/drawing/2014/main" id="{A6FD2D7C-CE6C-477C-B3A5-A996762900C3}"/>
              </a:ext>
            </a:extLst>
          </p:cNvPr>
          <p:cNvSpPr/>
          <p:nvPr/>
        </p:nvSpPr>
        <p:spPr>
          <a:xfrm>
            <a:off x="6944296" y="2625148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Rectangle 20">
            <a:extLst>
              <a:ext uri="{FF2B5EF4-FFF2-40B4-BE49-F238E27FC236}">
                <a16:creationId xmlns:a16="http://schemas.microsoft.com/office/drawing/2014/main" id="{91712B55-453A-4FFD-868B-D899E1AD3EF4}"/>
              </a:ext>
            </a:extLst>
          </p:cNvPr>
          <p:cNvSpPr/>
          <p:nvPr/>
        </p:nvSpPr>
        <p:spPr>
          <a:xfrm>
            <a:off x="7099871" y="2404486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4" name="Rectangle 21">
            <a:extLst>
              <a:ext uri="{FF2B5EF4-FFF2-40B4-BE49-F238E27FC236}">
                <a16:creationId xmlns:a16="http://schemas.microsoft.com/office/drawing/2014/main" id="{1EA4BB72-749B-4E96-9FCF-3952AA9A4790}"/>
              </a:ext>
            </a:extLst>
          </p:cNvPr>
          <p:cNvSpPr/>
          <p:nvPr/>
        </p:nvSpPr>
        <p:spPr>
          <a:xfrm>
            <a:off x="7257033" y="2140961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5" name="Rectangle 22">
            <a:extLst>
              <a:ext uri="{FF2B5EF4-FFF2-40B4-BE49-F238E27FC236}">
                <a16:creationId xmlns:a16="http://schemas.microsoft.com/office/drawing/2014/main" id="{391AEFB9-FD33-41D9-AC77-F152E97A2CCB}"/>
              </a:ext>
            </a:extLst>
          </p:cNvPr>
          <p:cNvSpPr/>
          <p:nvPr/>
        </p:nvSpPr>
        <p:spPr>
          <a:xfrm>
            <a:off x="7417371" y="2253673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6" name="Rectangle 23">
            <a:extLst>
              <a:ext uri="{FF2B5EF4-FFF2-40B4-BE49-F238E27FC236}">
                <a16:creationId xmlns:a16="http://schemas.microsoft.com/office/drawing/2014/main" id="{19DB84C0-FCF7-469D-9EBD-65A2BE665634}"/>
              </a:ext>
            </a:extLst>
          </p:cNvPr>
          <p:cNvSpPr/>
          <p:nvPr/>
        </p:nvSpPr>
        <p:spPr>
          <a:xfrm>
            <a:off x="7574533" y="2523548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Rectangle 24">
            <a:extLst>
              <a:ext uri="{FF2B5EF4-FFF2-40B4-BE49-F238E27FC236}">
                <a16:creationId xmlns:a16="http://schemas.microsoft.com/office/drawing/2014/main" id="{A2F9E36E-6212-46FA-9EFA-7854EF18CDFA}"/>
              </a:ext>
            </a:extLst>
          </p:cNvPr>
          <p:cNvSpPr/>
          <p:nvPr/>
        </p:nvSpPr>
        <p:spPr>
          <a:xfrm>
            <a:off x="7730108" y="2787073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8" name="Rectangle 25">
            <a:extLst>
              <a:ext uri="{FF2B5EF4-FFF2-40B4-BE49-F238E27FC236}">
                <a16:creationId xmlns:a16="http://schemas.microsoft.com/office/drawing/2014/main" id="{C9A1FE25-5259-4BDA-8AFD-9E9275E84BDF}"/>
              </a:ext>
            </a:extLst>
          </p:cNvPr>
          <p:cNvSpPr/>
          <p:nvPr/>
        </p:nvSpPr>
        <p:spPr>
          <a:xfrm>
            <a:off x="7888858" y="2926773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9" name="Straight Connector 26">
            <a:extLst>
              <a:ext uri="{FF2B5EF4-FFF2-40B4-BE49-F238E27FC236}">
                <a16:creationId xmlns:a16="http://schemas.microsoft.com/office/drawing/2014/main" id="{C64ECCEE-17F8-4BFB-99F7-F2D3259153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658" y="3860223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0" name="TextBox 27">
            <a:extLst>
              <a:ext uri="{FF2B5EF4-FFF2-40B4-BE49-F238E27FC236}">
                <a16:creationId xmlns:a16="http://schemas.microsoft.com/office/drawing/2014/main" id="{95F9967E-603F-4240-A32E-15B5317C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233" y="3858636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131" name="TextBox 29">
            <a:extLst>
              <a:ext uri="{FF2B5EF4-FFF2-40B4-BE49-F238E27FC236}">
                <a16:creationId xmlns:a16="http://schemas.microsoft.com/office/drawing/2014/main" id="{6EBA40D1-9B64-4DCD-96D0-108B608D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471" y="2369561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132" name="Freeform 30">
            <a:extLst>
              <a:ext uri="{FF2B5EF4-FFF2-40B4-BE49-F238E27FC236}">
                <a16:creationId xmlns:a16="http://schemas.microsoft.com/office/drawing/2014/main" id="{DF0BC690-A52C-4894-AB3C-B03C8145B4DC}"/>
              </a:ext>
            </a:extLst>
          </p:cNvPr>
          <p:cNvSpPr>
            <a:spLocks/>
          </p:cNvSpPr>
          <p:nvPr/>
        </p:nvSpPr>
        <p:spPr bwMode="auto">
          <a:xfrm>
            <a:off x="5528246" y="2048886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33" name="Straight Connector 31">
            <a:extLst>
              <a:ext uri="{FF2B5EF4-FFF2-40B4-BE49-F238E27FC236}">
                <a16:creationId xmlns:a16="http://schemas.microsoft.com/office/drawing/2014/main" id="{16AD64D9-615D-46E1-BACC-B0AF51A1E8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04796" y="2756911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34" name="Group 36">
            <a:extLst>
              <a:ext uri="{FF2B5EF4-FFF2-40B4-BE49-F238E27FC236}">
                <a16:creationId xmlns:a16="http://schemas.microsoft.com/office/drawing/2014/main" id="{5B17D650-DAD1-4455-80D4-7CD16A3A1CFF}"/>
              </a:ext>
            </a:extLst>
          </p:cNvPr>
          <p:cNvGrpSpPr>
            <a:grpSpLocks/>
          </p:cNvGrpSpPr>
          <p:nvPr/>
        </p:nvGrpSpPr>
        <p:grpSpPr bwMode="auto">
          <a:xfrm>
            <a:off x="6006083" y="1467861"/>
            <a:ext cx="1443038" cy="785812"/>
            <a:chOff x="5673505" y="1732173"/>
            <a:chExt cx="1442931" cy="785213"/>
          </a:xfrm>
        </p:grpSpPr>
        <p:sp>
          <p:nvSpPr>
            <p:cNvPr id="135" name="TextBox 37">
              <a:extLst>
                <a:ext uri="{FF2B5EF4-FFF2-40B4-BE49-F238E27FC236}">
                  <a16:creationId xmlns:a16="http://schemas.microsoft.com/office/drawing/2014/main" id="{00710BEF-D7C3-4B87-A00C-7408417BE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quantization error</a:t>
              </a:r>
            </a:p>
          </p:txBody>
        </p:sp>
        <p:cxnSp>
          <p:nvCxnSpPr>
            <p:cNvPr id="136" name="Straight Connector 38">
              <a:extLst>
                <a:ext uri="{FF2B5EF4-FFF2-40B4-BE49-F238E27FC236}">
                  <a16:creationId xmlns:a16="http://schemas.microsoft.com/office/drawing/2014/main" id="{00C712B4-5AD8-4287-BE0F-CF814460B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</p:spPr>
        </p:cxnSp>
        <p:cxnSp>
          <p:nvCxnSpPr>
            <p:cNvPr id="137" name="Straight Connector 39">
              <a:extLst>
                <a:ext uri="{FF2B5EF4-FFF2-40B4-BE49-F238E27FC236}">
                  <a16:creationId xmlns:a16="http://schemas.microsoft.com/office/drawing/2014/main" id="{1D8CDCB5-AA72-4400-9224-9659A988FDC7}"/>
                </a:ext>
              </a:extLst>
            </p:cNvPr>
            <p:cNvCxnSpPr>
              <a:cxnSpLocks noChangeShapeType="1"/>
              <a:stCxn id="13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FB0FA5B5-E15D-46AE-AE58-BD876F553CE7}"/>
              </a:ext>
            </a:extLst>
          </p:cNvPr>
          <p:cNvGrpSpPr>
            <a:grpSpLocks/>
          </p:cNvGrpSpPr>
          <p:nvPr/>
        </p:nvGrpSpPr>
        <p:grpSpPr bwMode="auto">
          <a:xfrm>
            <a:off x="5512371" y="3574473"/>
            <a:ext cx="2582862" cy="1135063"/>
            <a:chOff x="5180292" y="3838340"/>
            <a:chExt cx="2583010" cy="1135938"/>
          </a:xfrm>
        </p:grpSpPr>
        <p:cxnSp>
          <p:nvCxnSpPr>
            <p:cNvPr id="139" name="Straight Arrow Connector 41">
              <a:extLst>
                <a:ext uri="{FF2B5EF4-FFF2-40B4-BE49-F238E27FC236}">
                  <a16:creationId xmlns:a16="http://schemas.microsoft.com/office/drawing/2014/main" id="{3E02E917-9FD8-49E4-8A87-F5294F97FF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40" name="TextBox 42">
              <a:extLst>
                <a:ext uri="{FF2B5EF4-FFF2-40B4-BE49-F238E27FC236}">
                  <a16:creationId xmlns:a16="http://schemas.microsoft.com/office/drawing/2014/main" id="{789B5682-FB49-4BF0-948D-3F87EFA94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41" name="Straight Connector 43">
              <a:extLst>
                <a:ext uri="{FF2B5EF4-FFF2-40B4-BE49-F238E27FC236}">
                  <a16:creationId xmlns:a16="http://schemas.microsoft.com/office/drawing/2014/main" id="{FF943808-FEC5-4BD9-86E3-120F66426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grpSp>
        <p:nvGrpSpPr>
          <p:cNvPr id="142" name="Group 32">
            <a:extLst>
              <a:ext uri="{FF2B5EF4-FFF2-40B4-BE49-F238E27FC236}">
                <a16:creationId xmlns:a16="http://schemas.microsoft.com/office/drawing/2014/main" id="{486FC6EE-A713-4B0A-8B92-142203C35E77}"/>
              </a:ext>
            </a:extLst>
          </p:cNvPr>
          <p:cNvGrpSpPr>
            <a:grpSpLocks/>
          </p:cNvGrpSpPr>
          <p:nvPr/>
        </p:nvGrpSpPr>
        <p:grpSpPr bwMode="auto">
          <a:xfrm>
            <a:off x="7406258" y="1529773"/>
            <a:ext cx="1644650" cy="723900"/>
            <a:chOff x="7074194" y="1793646"/>
            <a:chExt cx="1645251" cy="724141"/>
          </a:xfrm>
        </p:grpSpPr>
        <p:cxnSp>
          <p:nvCxnSpPr>
            <p:cNvPr id="143" name="Straight Connector 33">
              <a:extLst>
                <a:ext uri="{FF2B5EF4-FFF2-40B4-BE49-F238E27FC236}">
                  <a16:creationId xmlns:a16="http://schemas.microsoft.com/office/drawing/2014/main" id="{986A117B-B125-47B8-82CE-CECAE26156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</p:cxnSp>
        <p:sp>
          <p:nvSpPr>
            <p:cNvPr id="144" name="TextBox 34">
              <a:extLst>
                <a:ext uri="{FF2B5EF4-FFF2-40B4-BE49-F238E27FC236}">
                  <a16:creationId xmlns:a16="http://schemas.microsoft.com/office/drawing/2014/main" id="{A9C25579-7718-4980-AA65-115348D3D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quantized value of</a:t>
              </a:r>
            </a:p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analog value</a:t>
              </a:r>
            </a:p>
          </p:txBody>
        </p:sp>
        <p:cxnSp>
          <p:nvCxnSpPr>
            <p:cNvPr id="145" name="Straight Connector 35">
              <a:extLst>
                <a:ext uri="{FF2B5EF4-FFF2-40B4-BE49-F238E27FC236}">
                  <a16:creationId xmlns:a16="http://schemas.microsoft.com/office/drawing/2014/main" id="{4E75E8FA-86D0-43AC-B53E-5A994BEF9E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</p:cxn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CF8A6851-00AB-446A-9F67-1ECFC27519A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F4351EB-542C-4BD2-9541-3F66DE3AE588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527069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2" y="1729047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err="1">
                <a:solidFill>
                  <a:srgbClr val="CB2727"/>
                </a:solidFill>
              </a:rPr>
              <a:t>Voice</a:t>
            </a:r>
            <a:r>
              <a:rPr lang="el-GR" b="1">
                <a:solidFill>
                  <a:srgbClr val="CB2727"/>
                </a:solidFill>
              </a:rPr>
              <a:t>-</a:t>
            </a:r>
            <a:r>
              <a:rPr lang="el-GR" b="1" err="1">
                <a:solidFill>
                  <a:srgbClr val="CB2727"/>
                </a:solidFill>
              </a:rPr>
              <a:t>over</a:t>
            </a:r>
            <a:r>
              <a:rPr lang="el-GR" b="1">
                <a:solidFill>
                  <a:srgbClr val="CB2727"/>
                </a:solidFill>
              </a:rPr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4F1CB5B-4F0E-4873-9214-21D10F82B8F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64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4F2083D-B303-4253-8429-148AB5D9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 (VoIP)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79C4BBC-0D6F-4DB7-B766-741DE2F1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6" y="1363287"/>
            <a:ext cx="8703426" cy="4919818"/>
          </a:xfrm>
        </p:spPr>
        <p:txBody>
          <a:bodyPr/>
          <a:lstStyle/>
          <a:p>
            <a:r>
              <a:rPr lang="el-GR" dirty="0" err="1">
                <a:solidFill>
                  <a:srgbClr val="C00000"/>
                </a:solidFill>
              </a:rPr>
              <a:t>VoIP</a:t>
            </a:r>
            <a:r>
              <a:rPr lang="el-GR" dirty="0">
                <a:solidFill>
                  <a:srgbClr val="C00000"/>
                </a:solidFill>
              </a:rPr>
              <a:t> απαίτηση </a:t>
            </a:r>
            <a:r>
              <a:rPr lang="el-GR" b="1" dirty="0">
                <a:solidFill>
                  <a:srgbClr val="C00000"/>
                </a:solidFill>
              </a:rPr>
              <a:t>καθυστέρησης από-άκρο-σε-άκρο</a:t>
            </a:r>
            <a:r>
              <a:rPr lang="el-GR" dirty="0">
                <a:solidFill>
                  <a:srgbClr val="C00000"/>
                </a:solidFill>
              </a:rPr>
              <a:t>: </a:t>
            </a:r>
            <a:r>
              <a:rPr lang="el-GR" dirty="0"/>
              <a:t>χρειάζεται για να διατηρηθεί το στοιχείο της συνομιλίας</a:t>
            </a:r>
          </a:p>
          <a:p>
            <a:pPr lvl="1"/>
            <a:r>
              <a:rPr lang="el-GR" dirty="0"/>
              <a:t>περιλαμβάνει καθυστερήσεις δικτύου επιπέδου εφαρμογής (πακετάρισμα, αναπαραγωγή)</a:t>
            </a:r>
          </a:p>
          <a:p>
            <a:pPr lvl="1"/>
            <a:r>
              <a:rPr lang="el-GR" dirty="0"/>
              <a:t>μεγαλύτερες καθυστερήσεις </a:t>
            </a:r>
            <a:r>
              <a:rPr lang="el-GR" dirty="0" err="1"/>
              <a:t>παρατηρήσιμες</a:t>
            </a:r>
            <a:r>
              <a:rPr lang="el-GR" dirty="0"/>
              <a:t>, βλάπτουν τη </a:t>
            </a:r>
            <a:r>
              <a:rPr lang="el-GR" dirty="0" err="1"/>
              <a:t>διαδραστικότητα</a:t>
            </a:r>
            <a:endParaRPr lang="el-GR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l-GR" b="1" dirty="0"/>
              <a:t> &lt; 150 </a:t>
            </a:r>
            <a:r>
              <a:rPr lang="el-GR" b="1" dirty="0" err="1"/>
              <a:t>msec</a:t>
            </a:r>
            <a:r>
              <a:rPr lang="el-GR" b="1" dirty="0"/>
              <a:t>: καλό</a:t>
            </a:r>
          </a:p>
          <a:p>
            <a:pPr marL="457200" lvl="1" indent="0">
              <a:buNone/>
            </a:pPr>
            <a:r>
              <a:rPr lang="en-US" b="1" dirty="0"/>
              <a:t>		</a:t>
            </a:r>
            <a:r>
              <a:rPr lang="el-GR" b="1" dirty="0"/>
              <a:t> &gt; 400 </a:t>
            </a:r>
            <a:r>
              <a:rPr lang="el-GR" b="1" dirty="0" err="1"/>
              <a:t>msec</a:t>
            </a:r>
            <a:r>
              <a:rPr lang="el-GR" b="1" dirty="0"/>
              <a:t>: κακό</a:t>
            </a:r>
          </a:p>
          <a:p>
            <a:r>
              <a:rPr lang="el-GR" dirty="0">
                <a:solidFill>
                  <a:srgbClr val="C00000"/>
                </a:solidFill>
              </a:rPr>
              <a:t>εκκίνηση συνόδου: </a:t>
            </a:r>
            <a:r>
              <a:rPr lang="el-GR" dirty="0"/>
              <a:t>πώς ο καλούμενος διαφημίζει την IP δ/</a:t>
            </a:r>
            <a:r>
              <a:rPr lang="el-GR" dirty="0" err="1"/>
              <a:t>νση</a:t>
            </a:r>
            <a:r>
              <a:rPr lang="el-GR" dirty="0"/>
              <a:t>, τον αριθμό θύρας και τους αλγόριθμους κωδικοποίησης;</a:t>
            </a:r>
          </a:p>
          <a:p>
            <a:r>
              <a:rPr lang="el-GR" dirty="0">
                <a:solidFill>
                  <a:srgbClr val="C00000"/>
                </a:solidFill>
              </a:rPr>
              <a:t>υπηρεσίες προστιθέμενης αξίας: </a:t>
            </a:r>
            <a:r>
              <a:rPr lang="el-GR" dirty="0"/>
              <a:t>προώθηση κλήσης, έλεγχος, καταγραφή</a:t>
            </a:r>
          </a:p>
          <a:p>
            <a:r>
              <a:rPr lang="el-GR" dirty="0">
                <a:solidFill>
                  <a:srgbClr val="C00000"/>
                </a:solidFill>
              </a:rPr>
              <a:t>υπηρεσία έκτακτης ανάγκης: </a:t>
            </a:r>
            <a:r>
              <a:rPr lang="el-GR" dirty="0"/>
              <a:t>911</a:t>
            </a:r>
          </a:p>
          <a:p>
            <a:endParaRPr lang="el-G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843E89-A71A-43D8-B947-268FEE39A27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14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9144000" cy="619125"/>
          </a:xfrm>
        </p:spPr>
        <p:txBody>
          <a:bodyPr/>
          <a:lstStyle/>
          <a:p>
            <a:r>
              <a:rPr lang="el-GR"/>
              <a:t>Χαρακτηριστικά </a:t>
            </a:r>
            <a:r>
              <a:rPr lang="en-US"/>
              <a:t>VoIP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212" y="1376622"/>
            <a:ext cx="8679719" cy="47466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b="1" dirty="0"/>
              <a:t>Ήχος του ομιλητή</a:t>
            </a:r>
            <a:r>
              <a:rPr lang="en-US" b="1" dirty="0"/>
              <a:t>: </a:t>
            </a:r>
            <a:r>
              <a:rPr lang="el-GR" dirty="0"/>
              <a:t>εναλλασσόμενες </a:t>
            </a:r>
          </a:p>
          <a:p>
            <a:pPr lvl="1">
              <a:spcBef>
                <a:spcPct val="40000"/>
              </a:spcBef>
            </a:pPr>
            <a:r>
              <a:rPr lang="el-GR" dirty="0"/>
              <a:t>περίοδοι ομιλίας (</a:t>
            </a:r>
            <a:r>
              <a:rPr lang="en-US" dirty="0"/>
              <a:t>talk spurts</a:t>
            </a:r>
            <a:r>
              <a:rPr lang="el-GR" dirty="0"/>
              <a:t>)</a:t>
            </a:r>
            <a:r>
              <a:rPr lang="en-US" dirty="0"/>
              <a:t>, </a:t>
            </a:r>
            <a:endParaRPr lang="el-GR" dirty="0"/>
          </a:p>
          <a:p>
            <a:pPr lvl="1">
              <a:spcBef>
                <a:spcPct val="40000"/>
              </a:spcBef>
            </a:pPr>
            <a:r>
              <a:rPr lang="el-GR" dirty="0"/>
              <a:t>περίοδοι σιγής (</a:t>
            </a:r>
            <a:r>
              <a:rPr lang="en-US" dirty="0"/>
              <a:t>silent periods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64 kbps </a:t>
            </a:r>
            <a:r>
              <a:rPr lang="el-GR" dirty="0"/>
              <a:t>κατά</a:t>
            </a:r>
            <a:r>
              <a:rPr lang="en-US" dirty="0"/>
              <a:t> </a:t>
            </a:r>
            <a:r>
              <a:rPr lang="el-GR" dirty="0"/>
              <a:t>την περίοδο ομιλίας</a:t>
            </a:r>
            <a:endParaRPr lang="en-US" dirty="0"/>
          </a:p>
          <a:p>
            <a:pPr lvl="2">
              <a:spcBef>
                <a:spcPct val="40000"/>
              </a:spcBef>
            </a:pPr>
            <a:r>
              <a:rPr lang="el-GR" dirty="0"/>
              <a:t>Παράγονται πακέτα μόνο όταν μιλάει ο ομιλητής</a:t>
            </a:r>
            <a:endParaRPr lang="en-US" dirty="0"/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l-GR" b="1" dirty="0"/>
              <a:t>Τμήματα</a:t>
            </a:r>
            <a:r>
              <a:rPr lang="el-GR" dirty="0"/>
              <a:t> διάρκειας </a:t>
            </a:r>
            <a:r>
              <a:rPr lang="en-US" dirty="0"/>
              <a:t>20 msec </a:t>
            </a:r>
            <a:r>
              <a:rPr lang="el-GR" dirty="0"/>
              <a:t>με</a:t>
            </a:r>
            <a:r>
              <a:rPr lang="en-US" dirty="0"/>
              <a:t> 8 Kbytes/sec: 160 bytes </a:t>
            </a:r>
            <a:r>
              <a:rPr lang="el-GR" dirty="0"/>
              <a:t>δεδομένων</a:t>
            </a:r>
            <a:endParaRPr lang="en-US" sz="2400" dirty="0"/>
          </a:p>
          <a:p>
            <a:pPr>
              <a:spcBef>
                <a:spcPct val="40000"/>
              </a:spcBef>
            </a:pPr>
            <a:r>
              <a:rPr lang="el-GR" dirty="0"/>
              <a:t>Κεφαλίδες επιπέδου εφαρμογής προστίθενται σε κάθε </a:t>
            </a:r>
            <a:r>
              <a:rPr lang="el-GR" b="1" dirty="0"/>
              <a:t>τμήμα</a:t>
            </a:r>
            <a:r>
              <a:rPr lang="en-US" b="1" dirty="0"/>
              <a:t> </a:t>
            </a:r>
          </a:p>
          <a:p>
            <a:pPr lvl="1">
              <a:spcBef>
                <a:spcPct val="40000"/>
              </a:spcBef>
            </a:pPr>
            <a:r>
              <a:rPr lang="el-GR" dirty="0"/>
              <a:t>Αριθμός ακολουθίας</a:t>
            </a:r>
          </a:p>
          <a:p>
            <a:pPr lvl="1">
              <a:spcBef>
                <a:spcPct val="40000"/>
              </a:spcBef>
            </a:pPr>
            <a:r>
              <a:rPr lang="el-GR" dirty="0" err="1"/>
              <a:t>Χρονοσφραγίδα</a:t>
            </a:r>
            <a:r>
              <a:rPr lang="el-GR" dirty="0"/>
              <a:t> δημιουργίας του πρώτου </a:t>
            </a:r>
            <a:r>
              <a:rPr lang="en-US" dirty="0"/>
              <a:t>byte</a:t>
            </a:r>
          </a:p>
          <a:p>
            <a:pPr>
              <a:spcBef>
                <a:spcPct val="40000"/>
              </a:spcBef>
            </a:pPr>
            <a:r>
              <a:rPr lang="el-GR" dirty="0"/>
              <a:t>Τμήμα </a:t>
            </a:r>
            <a:r>
              <a:rPr lang="en-US" dirty="0"/>
              <a:t>+</a:t>
            </a:r>
            <a:r>
              <a:rPr lang="el-GR" dirty="0"/>
              <a:t> κεφαλίδα ενθυλακώνονται σε</a:t>
            </a:r>
            <a:r>
              <a:rPr lang="en-US" dirty="0"/>
              <a:t> UDP </a:t>
            </a:r>
            <a:r>
              <a:rPr lang="el-GR" dirty="0"/>
              <a:t>ή </a:t>
            </a:r>
            <a:r>
              <a:rPr lang="en-US" dirty="0"/>
              <a:t>TCP </a:t>
            </a:r>
            <a:r>
              <a:rPr lang="el-GR" dirty="0"/>
              <a:t>τμήμα</a:t>
            </a:r>
            <a:r>
              <a:rPr lang="en-US" dirty="0"/>
              <a:t>.</a:t>
            </a:r>
          </a:p>
          <a:p>
            <a:pPr>
              <a:spcBef>
                <a:spcPct val="40000"/>
              </a:spcBef>
            </a:pPr>
            <a:r>
              <a:rPr lang="el-GR" dirty="0"/>
              <a:t>Η εφαρμογή στέλνει το</a:t>
            </a:r>
            <a:r>
              <a:rPr lang="en-US" dirty="0"/>
              <a:t> UDP </a:t>
            </a:r>
            <a:r>
              <a:rPr lang="el-GR" dirty="0"/>
              <a:t>τμήμα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socket </a:t>
            </a:r>
            <a:r>
              <a:rPr lang="el-GR" dirty="0"/>
              <a:t>κάθε</a:t>
            </a:r>
            <a:r>
              <a:rPr lang="en-US" dirty="0"/>
              <a:t> 20 msec </a:t>
            </a:r>
            <a:r>
              <a:rPr lang="el-GR" dirty="0"/>
              <a:t>κατά την διάρκεια της ομιλίας.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A6FEF-0901-49B0-A8D1-2AC7BB4D6D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66367"/>
            <a:ext cx="8890000" cy="5602049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solidFill>
                  <a:srgbClr val="C00000"/>
                </a:solidFill>
              </a:rPr>
              <a:t>Απώλειες δικτύου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Το </a:t>
            </a:r>
            <a:r>
              <a:rPr lang="en-US" dirty="0"/>
              <a:t>IP datagram </a:t>
            </a:r>
            <a:r>
              <a:rPr lang="el-GR" dirty="0"/>
              <a:t>χάνεται λόγω συμφόρησης του δικτύου </a:t>
            </a:r>
            <a:r>
              <a:rPr lang="en-US" dirty="0"/>
              <a:t>(</a:t>
            </a:r>
            <a:r>
              <a:rPr lang="el-GR" dirty="0"/>
              <a:t>υπερχείλιση στους </a:t>
            </a:r>
            <a:r>
              <a:rPr lang="en-US" dirty="0"/>
              <a:t>buffers </a:t>
            </a:r>
            <a:r>
              <a:rPr lang="el-GR" dirty="0"/>
              <a:t>των δρομολογητών</a:t>
            </a:r>
            <a:r>
              <a:rPr lang="en-US" dirty="0"/>
              <a:t>)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l-GR" dirty="0">
                <a:solidFill>
                  <a:srgbClr val="C00000"/>
                </a:solidFill>
              </a:rPr>
              <a:t>Απώλειες καθυστέρησης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Το </a:t>
            </a:r>
            <a:r>
              <a:rPr lang="en-US" dirty="0"/>
              <a:t>IP datagram </a:t>
            </a:r>
            <a:r>
              <a:rPr lang="el-GR" dirty="0"/>
              <a:t>φτάνει πολύ αργά για αναπαραγωγή στον δέκτη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καθυστερήσεις</a:t>
            </a:r>
            <a:r>
              <a:rPr lang="en-US" dirty="0"/>
              <a:t>: </a:t>
            </a:r>
            <a:r>
              <a:rPr lang="el-GR" dirty="0"/>
              <a:t>επεξεργασίας</a:t>
            </a:r>
            <a:r>
              <a:rPr lang="en-US" dirty="0"/>
              <a:t>, </a:t>
            </a:r>
            <a:r>
              <a:rPr lang="el-GR" dirty="0"/>
              <a:t>αναμονής στην ουρά, καθυστερήσεις στα τερματικά συστήματα </a:t>
            </a:r>
            <a:r>
              <a:rPr lang="en-US" dirty="0"/>
              <a:t>(</a:t>
            </a:r>
            <a:r>
              <a:rPr lang="el-GR" dirty="0"/>
              <a:t>αποστολέας</a:t>
            </a:r>
            <a:r>
              <a:rPr lang="en-US" dirty="0"/>
              <a:t>,</a:t>
            </a:r>
            <a:r>
              <a:rPr lang="el-GR" dirty="0"/>
              <a:t> παραλήπτης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τυπική τιμή </a:t>
            </a:r>
            <a:r>
              <a:rPr lang="el-GR" b="1" dirty="0"/>
              <a:t>μέγιστης ανεκτής καθυστέρησης</a:t>
            </a:r>
            <a:r>
              <a:rPr lang="en-US" b="1" dirty="0"/>
              <a:t>: 400 </a:t>
            </a:r>
            <a:r>
              <a:rPr lang="en-US" b="1" dirty="0" err="1"/>
              <a:t>ms</a:t>
            </a:r>
            <a:endParaRPr lang="el-GR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καθυστέρηση αναπαραγωγής, αριθμός ακολουθίας, </a:t>
            </a:r>
            <a:r>
              <a:rPr lang="el-GR" dirty="0" err="1"/>
              <a:t>χρονοσφραγίδες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609B-E94F-4DD6-96EE-E19556D8BE1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 και καθυστέρηση (2)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66367"/>
            <a:ext cx="8890000" cy="4925380"/>
          </a:xfrm>
        </p:spPr>
        <p:txBody>
          <a:bodyPr/>
          <a:lstStyle/>
          <a:p>
            <a:r>
              <a:rPr lang="el-GR" dirty="0"/>
              <a:t>Τυπική η </a:t>
            </a:r>
            <a:r>
              <a:rPr lang="el-GR" dirty="0">
                <a:solidFill>
                  <a:srgbClr val="C00000"/>
                </a:solidFill>
              </a:rPr>
              <a:t>χρήση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γιατί </a:t>
            </a:r>
            <a:r>
              <a:rPr lang="el-GR" b="1" dirty="0"/>
              <a:t>εάν </a:t>
            </a:r>
            <a:r>
              <a:rPr lang="en-US" b="1" dirty="0"/>
              <a:t>TCP </a:t>
            </a:r>
            <a:r>
              <a:rPr lang="el-GR" b="1" dirty="0"/>
              <a:t>τότε</a:t>
            </a:r>
          </a:p>
          <a:p>
            <a:pPr lvl="1"/>
            <a:r>
              <a:rPr lang="el-GR" dirty="0"/>
              <a:t>Καθυστέρηση λόγω της </a:t>
            </a:r>
            <a:r>
              <a:rPr lang="el-GR" dirty="0" err="1"/>
              <a:t>επαναμετάδοσης</a:t>
            </a:r>
            <a:r>
              <a:rPr lang="el-GR" dirty="0"/>
              <a:t> πακέτων στο </a:t>
            </a:r>
            <a:r>
              <a:rPr lang="en-US" dirty="0"/>
              <a:t>TCP</a:t>
            </a:r>
            <a:endParaRPr lang="el-GR" dirty="0"/>
          </a:p>
          <a:p>
            <a:pPr lvl="2"/>
            <a:r>
              <a:rPr lang="el-GR" dirty="0"/>
              <a:t>Πιθανόν να ξεπεράσει τα 400 </a:t>
            </a:r>
            <a:r>
              <a:rPr lang="en-US" dirty="0"/>
              <a:t>msec</a:t>
            </a:r>
            <a:endParaRPr lang="el-GR" dirty="0"/>
          </a:p>
          <a:p>
            <a:pPr lvl="1"/>
            <a:r>
              <a:rPr lang="el-GR" dirty="0"/>
              <a:t>Μείωση ρυθμού μετάδοσης λόγω του ελέγχου συμφόρησης (απώλεια πακέτων</a:t>
            </a:r>
            <a:r>
              <a:rPr lang="en-US" dirty="0"/>
              <a:t> </a:t>
            </a:r>
            <a:r>
              <a:rPr lang="el-GR" dirty="0"/>
              <a:t>λόγω καθυστέρησης)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Skype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χρήση </a:t>
            </a:r>
            <a:r>
              <a:rPr lang="en-US" dirty="0"/>
              <a:t>UDP </a:t>
            </a:r>
            <a:endParaRPr lang="el-GR" dirty="0"/>
          </a:p>
          <a:p>
            <a:pPr lvl="1"/>
            <a:r>
              <a:rPr lang="el-GR" dirty="0"/>
              <a:t>εκτός και αν ένας χρήστης χρησιμοποιεί </a:t>
            </a:r>
            <a:r>
              <a:rPr lang="en-US" dirty="0"/>
              <a:t>NAT </a:t>
            </a:r>
            <a:r>
              <a:rPr lang="el-GR" dirty="0"/>
              <a:t>ή είναι πίσω από </a:t>
            </a:r>
            <a:r>
              <a:rPr lang="en-US" dirty="0"/>
              <a:t>firewall </a:t>
            </a:r>
            <a:r>
              <a:rPr lang="el-GR" dirty="0"/>
              <a:t>που μπλοκάρει </a:t>
            </a:r>
            <a:r>
              <a:rPr lang="en-US" dirty="0"/>
              <a:t>UDP</a:t>
            </a:r>
            <a:endParaRPr lang="el-GR" dirty="0"/>
          </a:p>
          <a:p>
            <a:endParaRPr lang="en-US" dirty="0"/>
          </a:p>
          <a:p>
            <a:r>
              <a:rPr lang="el-GR" dirty="0"/>
              <a:t>Στοίβα πρωτοκόλλων: </a:t>
            </a:r>
            <a:r>
              <a:rPr lang="en-US" dirty="0"/>
              <a:t>RTP/UDP/IP      &amp;</a:t>
            </a:r>
            <a:r>
              <a:rPr lang="el-GR" dirty="0"/>
              <a:t> </a:t>
            </a:r>
            <a:r>
              <a:rPr lang="en-US" dirty="0"/>
              <a:t> RTCP</a:t>
            </a:r>
            <a:endParaRPr lang="el-GR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609B-E94F-4DD6-96EE-E19556D8BE1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630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 και καθυστέρηση (3)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6" y="1422690"/>
            <a:ext cx="8996363" cy="5602049"/>
          </a:xfrm>
        </p:spPr>
        <p:txBody>
          <a:bodyPr/>
          <a:lstStyle/>
          <a:p>
            <a:r>
              <a:rPr lang="el-GR" b="1" dirty="0"/>
              <a:t>Είναι καταστροφική η απώλεια </a:t>
            </a:r>
            <a:r>
              <a:rPr lang="en-US" b="1" dirty="0"/>
              <a:t>UDP/IP </a:t>
            </a:r>
            <a:r>
              <a:rPr lang="el-GR" b="1" dirty="0"/>
              <a:t>πακέτων</a:t>
            </a:r>
            <a:r>
              <a:rPr lang="en-US" b="1" dirty="0"/>
              <a:t>; </a:t>
            </a:r>
            <a:endParaRPr lang="el-GR" b="1" dirty="0"/>
          </a:p>
          <a:p>
            <a:r>
              <a:rPr lang="el-GR" dirty="0">
                <a:solidFill>
                  <a:srgbClr val="C00000"/>
                </a:solidFill>
              </a:rPr>
              <a:t>Ανοχή στις απώλειες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εξαρτάται από την κωδικοποίηση της φωνής,</a:t>
            </a:r>
            <a:r>
              <a:rPr lang="en-US" dirty="0"/>
              <a:t> </a:t>
            </a:r>
            <a:r>
              <a:rPr lang="el-GR" dirty="0"/>
              <a:t>συγκάλυψη των απωλειών</a:t>
            </a:r>
            <a:r>
              <a:rPr lang="en-US" dirty="0"/>
              <a:t>, </a:t>
            </a:r>
            <a:r>
              <a:rPr lang="el-GR" dirty="0"/>
              <a:t>ρυθμός απώλειας πακέτων μεταξύ </a:t>
            </a:r>
            <a:r>
              <a:rPr lang="en-US" dirty="0"/>
              <a:t> 1% </a:t>
            </a:r>
            <a:r>
              <a:rPr lang="el-GR" dirty="0"/>
              <a:t>και</a:t>
            </a:r>
            <a:r>
              <a:rPr lang="en-US" dirty="0"/>
              <a:t> 10% </a:t>
            </a:r>
            <a:r>
              <a:rPr lang="el-GR" dirty="0"/>
              <a:t>είναι συχνά ανεκτός</a:t>
            </a:r>
            <a:endParaRPr lang="en-US" dirty="0"/>
          </a:p>
          <a:p>
            <a:pPr lvl="1"/>
            <a:r>
              <a:rPr lang="el-GR" sz="2400" dirty="0">
                <a:solidFill>
                  <a:srgbClr val="000099"/>
                </a:solidFill>
              </a:rPr>
              <a:t>Επίπεδο εφαρμογής: </a:t>
            </a:r>
            <a:r>
              <a:rPr lang="el-GR" sz="2400" b="1" dirty="0"/>
              <a:t>Μέθοδοι ανάκαμψης απώλειας πακέτων</a:t>
            </a:r>
          </a:p>
          <a:p>
            <a:pPr lvl="2"/>
            <a:r>
              <a:rPr lang="el-GR" sz="2400" dirty="0"/>
              <a:t>Μετάδοση πλεονασματικής πληροφορίας </a:t>
            </a:r>
            <a:r>
              <a:rPr lang="en-US" sz="2400" dirty="0"/>
              <a:t>(Forward error correction)</a:t>
            </a:r>
          </a:p>
          <a:p>
            <a:pPr lvl="2"/>
            <a:r>
              <a:rPr lang="el-GR" sz="2400" dirty="0" err="1"/>
              <a:t>Διάπλεξη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l-GR" dirty="0" err="1">
                <a:solidFill>
                  <a:srgbClr val="C00000"/>
                </a:solidFill>
              </a:rPr>
              <a:t>πώλεια</a:t>
            </a:r>
            <a:r>
              <a:rPr lang="el-GR" dirty="0">
                <a:solidFill>
                  <a:srgbClr val="C00000"/>
                </a:solidFill>
              </a:rPr>
              <a:t> &gt; 10%- 20% : </a:t>
            </a:r>
            <a:r>
              <a:rPr lang="el-GR" dirty="0"/>
              <a:t>Δεν μπορούμε να κάνουμε κάτι για να επιτευχθεί αποδεκτή ποιότητα ήχου</a:t>
            </a:r>
          </a:p>
          <a:p>
            <a:pPr lvl="1"/>
            <a:r>
              <a:rPr lang="el-GR" dirty="0"/>
              <a:t>Η </a:t>
            </a:r>
            <a:r>
              <a:rPr lang="el-GR" b="1" dirty="0"/>
              <a:t>υπηρεσία βέλτιστης προσπάθειας του επιπέδου δικτύου </a:t>
            </a:r>
            <a:r>
              <a:rPr lang="el-GR" dirty="0"/>
              <a:t>έχει τα όρια της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FBA84-D3C9-4F79-ACB8-B459F7D1F4F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791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FAC1C8-7564-46D5-94CA-EFD0B9AB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Ανάκαμψη από απώλειες πακέτων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43069-4A9A-4C63-B99F-D8FFA68E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8" y="1452613"/>
            <a:ext cx="8849532" cy="47105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Απώλειες πακέτων λόγω καθυστερημένης άφιξης </a:t>
            </a:r>
          </a:p>
          <a:p>
            <a:pPr lvl="1"/>
            <a:r>
              <a:rPr lang="el-GR" b="1" dirty="0"/>
              <a:t>Αιτία: </a:t>
            </a:r>
            <a:r>
              <a:rPr lang="el-GR" dirty="0"/>
              <a:t>διακύμανση της καθυστέρησης μετάδοσης πακέτων</a:t>
            </a:r>
          </a:p>
          <a:p>
            <a:pPr lvl="2"/>
            <a:r>
              <a:rPr lang="el-GR" dirty="0"/>
              <a:t>καθυστέρηση λόγω διάδοσης στις ζεύξεις, επεξεργασίας και αναμονής στους δρομολογητές</a:t>
            </a:r>
          </a:p>
          <a:p>
            <a:pPr lvl="1"/>
            <a:r>
              <a:rPr lang="el-GR" b="1" dirty="0"/>
              <a:t>Αντιμετώπιση: </a:t>
            </a:r>
            <a:r>
              <a:rPr lang="el-GR" dirty="0"/>
              <a:t>μέσω </a:t>
            </a:r>
            <a:r>
              <a:rPr lang="el-GR" dirty="0">
                <a:solidFill>
                  <a:srgbClr val="000099"/>
                </a:solidFill>
              </a:rPr>
              <a:t>καθυστέρησης της αναπαραγωγής </a:t>
            </a:r>
            <a:r>
              <a:rPr lang="el-GR" dirty="0"/>
              <a:t>(</a:t>
            </a:r>
            <a:r>
              <a:rPr lang="en-US" dirty="0"/>
              <a:t>play out delay)</a:t>
            </a:r>
            <a:endParaRPr lang="el-GR" dirty="0"/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Σταθερή καθυστέρηση</a:t>
            </a:r>
            <a:r>
              <a:rPr lang="en-US" dirty="0"/>
              <a:t> </a:t>
            </a:r>
            <a:r>
              <a:rPr lang="el-GR" dirty="0"/>
              <a:t>αναπαραγωγής, ή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Προσαρμοσμένη, δυναμική καθυστέρηση αναπαραγωγής</a:t>
            </a:r>
          </a:p>
          <a:p>
            <a:pPr lvl="3"/>
            <a:r>
              <a:rPr lang="el-GR" dirty="0"/>
              <a:t>Ακολουθία πακέτων</a:t>
            </a:r>
          </a:p>
          <a:p>
            <a:pPr lvl="3"/>
            <a:r>
              <a:rPr lang="el-GR" dirty="0" err="1"/>
              <a:t>Χρονοσφραγίδες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Απώλειες πακέτων στο δίκτυο</a:t>
            </a:r>
          </a:p>
          <a:p>
            <a:pPr lvl="1"/>
            <a:r>
              <a:rPr lang="el-GR" b="1" dirty="0"/>
              <a:t>Αιτία:  </a:t>
            </a:r>
            <a:r>
              <a:rPr lang="el-GR" dirty="0"/>
              <a:t>Είναι γεμάτοι ένας ή περισσότεροι </a:t>
            </a:r>
            <a:r>
              <a:rPr lang="el-GR" dirty="0" err="1"/>
              <a:t>ενταμιευτές</a:t>
            </a:r>
            <a:r>
              <a:rPr lang="el-GR" dirty="0"/>
              <a:t> των δρομολογητών στη διαδρομή από τον αποστολέα στον παραλήπτη</a:t>
            </a:r>
          </a:p>
          <a:p>
            <a:pPr lvl="1"/>
            <a:r>
              <a:rPr lang="el-GR" b="1" dirty="0"/>
              <a:t>Αντιμετώπιση: </a:t>
            </a:r>
            <a:r>
              <a:rPr lang="el-GR" dirty="0"/>
              <a:t>Όχι αναμετάδοση πακέτων αλλά </a:t>
            </a:r>
            <a:r>
              <a:rPr lang="el-GR" dirty="0">
                <a:solidFill>
                  <a:srgbClr val="000099"/>
                </a:solidFill>
              </a:rPr>
              <a:t>Τεχνικές ανάκαμψης:</a:t>
            </a:r>
          </a:p>
          <a:p>
            <a:pPr lvl="2"/>
            <a:r>
              <a:rPr lang="el-GR" dirty="0"/>
              <a:t>μέσω μετάδοσης πλεονάζουσας πληροφορίας</a:t>
            </a:r>
          </a:p>
          <a:p>
            <a:pPr lvl="2"/>
            <a:r>
              <a:rPr lang="el-GR" dirty="0" err="1"/>
              <a:t>διάπλεξης</a:t>
            </a:r>
            <a:endParaRPr lang="el-GR" dirty="0"/>
          </a:p>
          <a:p>
            <a:pPr lvl="2"/>
            <a:endParaRPr lang="el-GR" dirty="0"/>
          </a:p>
          <a:p>
            <a:pPr lvl="3"/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2D276-61FC-4BD5-9D56-B1F6D2B23E9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78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1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       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               rate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transmission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41063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1079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1090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3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0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1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091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7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5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080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1084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9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85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7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81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1082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83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1064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065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1073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8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74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6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66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1067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2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68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0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sp>
        <p:nvSpPr>
          <p:cNvPr id="40966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40967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01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time</a:t>
            </a: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41023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41027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41061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62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28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41059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60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29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41053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54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5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6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1030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41047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2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48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4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0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1031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41045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6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2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4104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3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41041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2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4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41035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3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40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36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3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38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41024" name="Text Box 87"/>
            <p:cNvSpPr txBox="1">
              <a:spLocks noChangeArrowheads="1"/>
            </p:cNvSpPr>
            <p:nvPr/>
          </p:nvSpPr>
          <p:spPr bwMode="auto">
            <a:xfrm>
              <a:off x="1787" y="1724"/>
              <a:ext cx="566" cy="756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latin typeface="Gill Sans Nova" panose="020B0602020104020203" pitchFamily="34" charset="0"/>
                </a:rPr>
                <a:t>variable</a:t>
              </a: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network</a:t>
              </a: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delay</a:t>
              </a:r>
            </a:p>
            <a:p>
              <a:pPr algn="ctr"/>
              <a:r>
                <a:rPr lang="en-US" i="1">
                  <a:solidFill>
                    <a:srgbClr val="FF0000"/>
                  </a:solidFill>
                  <a:latin typeface="Gill Sans Nova" panose="020B0602020104020203" pitchFamily="34" charset="0"/>
                </a:rPr>
                <a:t>(jitter)</a:t>
              </a:r>
              <a:endParaRPr lang="en-US">
                <a:latin typeface="Gill Sans Nova" panose="020B0602020104020203" pitchFamily="34" charset="0"/>
              </a:endParaRPr>
            </a:p>
          </p:txBody>
        </p:sp>
        <p:sp>
          <p:nvSpPr>
            <p:cNvPr id="41025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41026" name="Text Box 89"/>
            <p:cNvSpPr txBox="1">
              <a:spLocks noChangeArrowheads="1"/>
            </p:cNvSpPr>
            <p:nvPr/>
          </p:nvSpPr>
          <p:spPr bwMode="auto">
            <a:xfrm>
              <a:off x="2845" y="1196"/>
              <a:ext cx="68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Gill Sans Nova" panose="020B0602020104020203" pitchFamily="34" charset="0"/>
                </a:rPr>
                <a:t>client</a:t>
              </a:r>
            </a:p>
            <a:p>
              <a:pPr algn="r"/>
              <a:r>
                <a:rPr lang="en-US">
                  <a:latin typeface="Gill Sans Nova" panose="020B0602020104020203" pitchFamily="34" charset="0"/>
                </a:rPr>
                <a:t>reception</a:t>
              </a:r>
            </a:p>
          </p:txBody>
        </p:sp>
      </p:grpSp>
      <p:grpSp>
        <p:nvGrpSpPr>
          <p:cNvPr id="41004" name="Group 90"/>
          <p:cNvGrpSpPr>
            <a:grpSpLocks/>
          </p:cNvGrpSpPr>
          <p:nvPr/>
        </p:nvGrpSpPr>
        <p:grpSpPr bwMode="auto">
          <a:xfrm>
            <a:off x="2974975" y="1806575"/>
            <a:ext cx="4857750" cy="3209925"/>
            <a:chOff x="1874" y="1138"/>
            <a:chExt cx="3060" cy="2022"/>
          </a:xfrm>
        </p:grpSpPr>
        <p:grpSp>
          <p:nvGrpSpPr>
            <p:cNvPr id="40977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40982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0998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4100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21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22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018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9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20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01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5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16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012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3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14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999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03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1008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1006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000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100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02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0983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0984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92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6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7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4099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5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985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86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0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1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40987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88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89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0978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14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      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rate playout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at client</a:t>
              </a:r>
            </a:p>
          </p:txBody>
        </p:sp>
        <p:grpSp>
          <p:nvGrpSpPr>
            <p:cNvPr id="40979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40980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client playout</a:t>
                </a:r>
              </a:p>
              <a:p>
                <a:pPr algn="ctr"/>
                <a:r>
                  <a:rPr lang="en-US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delay</a:t>
                </a:r>
                <a:endParaRPr lang="en-US">
                  <a:latin typeface="Gill Sans Nova" panose="020B0602020104020203" pitchFamily="34" charset="0"/>
                </a:endParaRPr>
              </a:p>
            </p:txBody>
          </p:sp>
          <p:sp>
            <p:nvSpPr>
              <p:cNvPr id="40981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>
                  <a:latin typeface="Gill Sans Nova" panose="020B0602020104020203" pitchFamily="34" charset="0"/>
                </a:endParaRPr>
              </a:p>
            </p:txBody>
          </p:sp>
        </p:grpSp>
      </p:grpSp>
      <p:grpSp>
        <p:nvGrpSpPr>
          <p:cNvPr id="345231" name="Group 137"/>
          <p:cNvGrpSpPr>
            <a:grpSpLocks/>
          </p:cNvGrpSpPr>
          <p:nvPr/>
        </p:nvGrpSpPr>
        <p:grpSpPr bwMode="auto">
          <a:xfrm>
            <a:off x="4457700" y="2971798"/>
            <a:ext cx="523875" cy="895350"/>
            <a:chOff x="2808" y="1872"/>
            <a:chExt cx="330" cy="564"/>
          </a:xfrm>
        </p:grpSpPr>
        <p:sp>
          <p:nvSpPr>
            <p:cNvPr id="40975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76" name="Text Box 139"/>
            <p:cNvSpPr txBox="1">
              <a:spLocks noChangeArrowheads="1"/>
            </p:cNvSpPr>
            <p:nvPr/>
          </p:nvSpPr>
          <p:spPr bwMode="auto">
            <a:xfrm rot="16200000">
              <a:off x="2725" y="2012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data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40971" name="Rectangle 140"/>
          <p:cNvSpPr>
            <a:spLocks noGrp="1" noChangeArrowheads="1"/>
          </p:cNvSpPr>
          <p:nvPr>
            <p:ph type="title"/>
          </p:nvPr>
        </p:nvSpPr>
        <p:spPr>
          <a:xfrm>
            <a:off x="295275" y="228600"/>
            <a:ext cx="8848725" cy="871538"/>
          </a:xfrm>
        </p:spPr>
        <p:txBody>
          <a:bodyPr/>
          <a:lstStyle/>
          <a:p>
            <a:pPr algn="l"/>
            <a:r>
              <a:rPr lang="el-GR" sz="2800"/>
              <a:t>Διακύμανση της καθυστέρησης (</a:t>
            </a:r>
            <a:r>
              <a:rPr lang="en-US" sz="2800"/>
              <a:t>Delay Jitter</a:t>
            </a:r>
            <a:r>
              <a:rPr lang="el-GR" sz="2800"/>
              <a:t>)</a:t>
            </a:r>
            <a:endParaRPr lang="en-US" sz="280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340547" y="5376068"/>
            <a:ext cx="8158105" cy="1236663"/>
          </a:xfrm>
        </p:spPr>
        <p:txBody>
          <a:bodyPr/>
          <a:lstStyle/>
          <a:p>
            <a:r>
              <a:rPr lang="el-GR" sz="1800" dirty="0"/>
              <a:t>Σκεφτείτε την από </a:t>
            </a:r>
            <a:r>
              <a:rPr lang="el-GR" sz="1800" b="1" dirty="0"/>
              <a:t>άκρο-σε-άκρο καθυστέρηση </a:t>
            </a:r>
            <a:r>
              <a:rPr lang="el-GR" sz="1800" dirty="0"/>
              <a:t>δύο διαδοχικών πακέτων</a:t>
            </a:r>
            <a:r>
              <a:rPr lang="en-US" sz="1800" dirty="0"/>
              <a:t>: </a:t>
            </a:r>
            <a:r>
              <a:rPr lang="el-GR" sz="1800" dirty="0"/>
              <a:t>η διαφορά μπορεί να είναι μικρότερη ή μεγαλύτερη των</a:t>
            </a:r>
            <a:r>
              <a:rPr lang="en-US" sz="1800" dirty="0"/>
              <a:t> 20 msec</a:t>
            </a:r>
            <a:endParaRPr lang="el-GR" sz="1800" dirty="0"/>
          </a:p>
          <a:p>
            <a:r>
              <a:rPr lang="el-GR" sz="1800" dirty="0"/>
              <a:t>Αριθμός ακολουθίας, </a:t>
            </a:r>
            <a:r>
              <a:rPr lang="el-GR" sz="1800" dirty="0" err="1"/>
              <a:t>χρονοσφραγίδες</a:t>
            </a:r>
            <a:endParaRPr lang="en-US" sz="1800" dirty="0"/>
          </a:p>
        </p:txBody>
      </p:sp>
      <p:sp>
        <p:nvSpPr>
          <p:cNvPr id="142" name="Footer Placeholder 3">
            <a:extLst>
              <a:ext uri="{FF2B5EF4-FFF2-40B4-BE49-F238E27FC236}">
                <a16:creationId xmlns:a16="http://schemas.microsoft.com/office/drawing/2014/main" id="{7CDCAEAD-0F26-4066-BB98-9E397C937AA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43" name="Footer Placeholder 3">
            <a:extLst>
              <a:ext uri="{FF2B5EF4-FFF2-40B4-BE49-F238E27FC236}">
                <a16:creationId xmlns:a16="http://schemas.microsoft.com/office/drawing/2014/main" id="{C36C1834-AD71-4D96-AA6F-118870E8C208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3A1F7-5D16-4264-A679-45EC77B4FC1E}"/>
              </a:ext>
            </a:extLst>
          </p:cNvPr>
          <p:cNvSpPr txBox="1"/>
          <p:nvPr/>
        </p:nvSpPr>
        <p:spPr>
          <a:xfrm>
            <a:off x="1024341" y="4595703"/>
            <a:ext cx="78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>
                <a:latin typeface="+mn-lt"/>
              </a:rPr>
              <a:t>20</a:t>
            </a:r>
            <a:r>
              <a:rPr lang="en-US" sz="1400">
                <a:latin typeface="+mn-lt"/>
              </a:rPr>
              <a:t> msec</a:t>
            </a:r>
            <a:endParaRPr lang="el-GR" sz="1400">
              <a:latin typeface="+mn-lt"/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6817F4A-8BF4-4316-9566-9CF803B3F836}"/>
              </a:ext>
            </a:extLst>
          </p:cNvPr>
          <p:cNvCxnSpPr/>
          <p:nvPr/>
        </p:nvCxnSpPr>
        <p:spPr bwMode="auto">
          <a:xfrm>
            <a:off x="1219200" y="4470161"/>
            <a:ext cx="2301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7" name="Ευθύγραμμο βέλος σύνδεσης 146">
            <a:extLst>
              <a:ext uri="{FF2B5EF4-FFF2-40B4-BE49-F238E27FC236}">
                <a16:creationId xmlns:a16="http://schemas.microsoft.com/office/drawing/2014/main" id="{FBAC7742-06EB-4ED1-980D-D523E6A77CB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322" y="3898900"/>
            <a:ext cx="0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CAD314D2-DA68-4EE5-A889-E3426FF01614}"/>
              </a:ext>
            </a:extLst>
          </p:cNvPr>
          <p:cNvSpPr txBox="1"/>
          <p:nvPr/>
        </p:nvSpPr>
        <p:spPr>
          <a:xfrm>
            <a:off x="802002" y="3532484"/>
            <a:ext cx="88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160 bytes</a:t>
            </a:r>
            <a:endParaRPr lang="el-GR" sz="1400" dirty="0">
              <a:latin typeface="+mn-lt"/>
            </a:endParaRPr>
          </a:p>
        </p:txBody>
      </p:sp>
      <p:sp>
        <p:nvSpPr>
          <p:cNvPr id="148" name="Line 88">
            <a:extLst>
              <a:ext uri="{FF2B5EF4-FFF2-40B4-BE49-F238E27FC236}">
                <a16:creationId xmlns:a16="http://schemas.microsoft.com/office/drawing/2014/main" id="{3F5B17ED-F096-45A8-B31B-EE874569E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9322" y="5014912"/>
            <a:ext cx="3258378" cy="1588"/>
          </a:xfrm>
          <a:prstGeom prst="line">
            <a:avLst/>
          </a:prstGeom>
          <a:noFill/>
          <a:ln w="19050">
            <a:solidFill>
              <a:srgbClr val="DC2B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D7813-7B88-4B09-B74A-7980D01728ED}"/>
              </a:ext>
            </a:extLst>
          </p:cNvPr>
          <p:cNvSpPr txBox="1"/>
          <p:nvPr/>
        </p:nvSpPr>
        <p:spPr>
          <a:xfrm>
            <a:off x="2578055" y="4779677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q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978746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93" y="1601585"/>
            <a:ext cx="8627248" cy="4724400"/>
          </a:xfrm>
        </p:spPr>
        <p:txBody>
          <a:bodyPr/>
          <a:lstStyle/>
          <a:p>
            <a:r>
              <a:rPr lang="el-GR" u="sng" dirty="0"/>
              <a:t>Υπόθεση: </a:t>
            </a:r>
            <a:r>
              <a:rPr lang="el-GR" dirty="0"/>
              <a:t>Ο παραλήπτης επιχειρεί να αναπαράγει κάθε κομμάτι ακριβώς </a:t>
            </a:r>
            <a:r>
              <a:rPr lang="en-US" b="1" dirty="0"/>
              <a:t>q</a:t>
            </a:r>
            <a:r>
              <a:rPr lang="en-US" dirty="0"/>
              <a:t> msecs </a:t>
            </a:r>
            <a:r>
              <a:rPr lang="el-GR" dirty="0"/>
              <a:t>(</a:t>
            </a:r>
            <a:r>
              <a:rPr lang="el-GR" b="1" dirty="0"/>
              <a:t>σταθερό</a:t>
            </a:r>
            <a:r>
              <a:rPr lang="el-GR" dirty="0"/>
              <a:t>) μετά την παραγωγή του.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Το απόσπασμα έχει </a:t>
            </a:r>
            <a:r>
              <a:rPr lang="el-GR" sz="2400" dirty="0" err="1"/>
              <a:t>χρονοσφραγίδα</a:t>
            </a:r>
            <a:r>
              <a:rPr lang="el-GR" sz="2400" dirty="0"/>
              <a:t> </a:t>
            </a:r>
            <a:r>
              <a:rPr lang="en-US" sz="2400" b="1" dirty="0"/>
              <a:t>t</a:t>
            </a:r>
            <a:endParaRPr lang="el-GR" sz="2400" b="1" dirty="0"/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Ο παραλήπτης το αναπαράγει σε χρόνο </a:t>
            </a:r>
            <a:r>
              <a:rPr lang="en-US" sz="2400" b="1" dirty="0"/>
              <a:t>p=</a:t>
            </a:r>
            <a:r>
              <a:rPr lang="en-US" sz="2400" b="1" dirty="0" err="1"/>
              <a:t>t+q</a:t>
            </a:r>
            <a:r>
              <a:rPr lang="en-US" sz="2400" dirty="0"/>
              <a:t> .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Τα κομμάτια που φτάνουν μετά από τον χρόνο</a:t>
            </a:r>
            <a:r>
              <a:rPr lang="en-US" sz="2400" dirty="0"/>
              <a:t> </a:t>
            </a:r>
            <a:r>
              <a:rPr lang="en-US" sz="2400" b="1" dirty="0" err="1"/>
              <a:t>t+q</a:t>
            </a:r>
            <a:r>
              <a:rPr lang="en-US" sz="2400" dirty="0"/>
              <a:t>: </a:t>
            </a:r>
            <a:r>
              <a:rPr lang="el-GR" sz="2400" dirty="0"/>
              <a:t>τα δεδομένα φτάνουν πολύ αργά για αναπαραγωγή</a:t>
            </a:r>
            <a:r>
              <a:rPr lang="en-US" sz="2400" dirty="0"/>
              <a:t>, </a:t>
            </a:r>
            <a:r>
              <a:rPr lang="el-GR" sz="2400" dirty="0"/>
              <a:t>τα δεδομένα θεωρούνται «χαμένα»</a:t>
            </a:r>
            <a:endParaRPr lang="en-US" sz="2400" dirty="0"/>
          </a:p>
          <a:p>
            <a:r>
              <a:rPr lang="el-GR" dirty="0"/>
              <a:t>Επιλογή κατάλληλης τιμής για το</a:t>
            </a:r>
            <a:r>
              <a:rPr lang="en-US" dirty="0"/>
              <a:t> </a:t>
            </a:r>
            <a:r>
              <a:rPr lang="en-US" b="1" dirty="0"/>
              <a:t>q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</a:rPr>
              <a:t>μεγάλο</a:t>
            </a:r>
            <a:r>
              <a:rPr lang="en-US" sz="2400" dirty="0">
                <a:solidFill>
                  <a:srgbClr val="CB2727"/>
                </a:solidFill>
              </a:rPr>
              <a:t> q: </a:t>
            </a:r>
            <a:r>
              <a:rPr lang="el-GR" sz="2400" dirty="0">
                <a:solidFill>
                  <a:srgbClr val="CB2727"/>
                </a:solidFill>
              </a:rPr>
              <a:t>λιγότερες απώλειες πακέτων</a:t>
            </a:r>
            <a:r>
              <a:rPr lang="en-US" sz="2400" dirty="0">
                <a:solidFill>
                  <a:srgbClr val="CB2727"/>
                </a:solidFill>
              </a:rPr>
              <a:t> </a:t>
            </a:r>
            <a:r>
              <a:rPr lang="el-GR" sz="2400" dirty="0">
                <a:solidFill>
                  <a:srgbClr val="CB2727"/>
                </a:solidFill>
              </a:rPr>
              <a:t>λόγω καθυστέρησης</a:t>
            </a:r>
            <a:endParaRPr lang="en-US" sz="2400" dirty="0">
              <a:solidFill>
                <a:srgbClr val="CB2727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</a:rPr>
              <a:t>μικρό</a:t>
            </a:r>
            <a:r>
              <a:rPr lang="en-US" sz="2400" dirty="0">
                <a:solidFill>
                  <a:srgbClr val="CB2727"/>
                </a:solidFill>
              </a:rPr>
              <a:t> q: </a:t>
            </a:r>
            <a:r>
              <a:rPr lang="el-GR" sz="2400" dirty="0">
                <a:solidFill>
                  <a:srgbClr val="CB2727"/>
                </a:solidFill>
              </a:rPr>
              <a:t>καλύτερη διαδραστική εμπειρία</a:t>
            </a:r>
            <a:endParaRPr lang="en-US" sz="2400" dirty="0">
              <a:solidFill>
                <a:srgbClr val="CB2727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rgbClr val="CB2727"/>
                </a:solidFill>
              </a:rPr>
              <a:t>Max: 400 msec</a:t>
            </a:r>
            <a:endParaRPr lang="en-US" dirty="0">
              <a:solidFill>
                <a:srgbClr val="CB2727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C8276-7FCA-47B0-B020-E705BE8C562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831998-A97C-4351-BD4A-457855EC52A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469313" cy="1143000"/>
          </a:xfrm>
        </p:spPr>
        <p:txBody>
          <a:bodyPr/>
          <a:lstStyle/>
          <a:p>
            <a:pPr algn="l"/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5918"/>
              </p:ext>
            </p:extLst>
          </p:nvPr>
        </p:nvGraphicFramePr>
        <p:xfrm>
          <a:off x="563563" y="2292350"/>
          <a:ext cx="7056438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9080" imgH="4862520" progId="">
                  <p:embed/>
                </p:oleObj>
              </mc:Choice>
              <mc:Fallback>
                <p:oleObj name="VISIO" r:id="rId3" imgW="7669080" imgH="4862520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292350"/>
                        <a:ext cx="7056438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27975" y="1283680"/>
            <a:ext cx="71752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Ο αποστολέας παράγει πακέτα κάθε</a:t>
            </a:r>
            <a:r>
              <a:rPr lang="en-US" dirty="0">
                <a:latin typeface="Gill Sans Nova" panose="020B0602020104020203" pitchFamily="34" charset="0"/>
              </a:rPr>
              <a:t> 20 msec </a:t>
            </a:r>
            <a:r>
              <a:rPr lang="el-GR" dirty="0">
                <a:latin typeface="Gill Sans Nova" panose="020B0602020104020203" pitchFamily="34" charset="0"/>
              </a:rPr>
              <a:t>κατά την ομιλία (</a:t>
            </a:r>
            <a:r>
              <a:rPr lang="en-US" dirty="0">
                <a:latin typeface="Gill Sans Nova" panose="020B0602020104020203" pitchFamily="34" charset="0"/>
              </a:rPr>
              <a:t>talk spurt</a:t>
            </a:r>
            <a:r>
              <a:rPr lang="el-GR" dirty="0">
                <a:latin typeface="Gill Sans Nova" panose="020B0602020104020203" pitchFamily="34" charset="0"/>
              </a:rPr>
              <a:t>)</a:t>
            </a:r>
            <a:endParaRPr lang="en-US" dirty="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Το πρώτο πακέτο λαμβάνεται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r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Πρώτη προγραμματισμένη αναπαραγωγή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ξεκινά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p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Δεύτερη προγραμματισμένη αναπαραγωγή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ξεκινά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p’</a:t>
            </a:r>
            <a:endParaRPr lang="en-US" sz="1600" b="1" dirty="0">
              <a:latin typeface="Gill Sans Nova" panose="020B06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00ADF-6911-482C-9BB0-6419DCFB6C18}"/>
              </a:ext>
            </a:extLst>
          </p:cNvPr>
          <p:cNvSpPr txBox="1"/>
          <p:nvPr/>
        </p:nvSpPr>
        <p:spPr>
          <a:xfrm flipH="1">
            <a:off x="1734047" y="6352247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A0C77356-85CC-4DA8-8633-226693EEFA62}"/>
              </a:ext>
            </a:extLst>
          </p:cNvPr>
          <p:cNvCxnSpPr/>
          <p:nvPr/>
        </p:nvCxnSpPr>
        <p:spPr bwMode="auto">
          <a:xfrm flipV="1">
            <a:off x="1836893" y="6141855"/>
            <a:ext cx="0" cy="226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14A69FF-D82A-4102-8FB0-C9621DEB2769}"/>
              </a:ext>
            </a:extLst>
          </p:cNvPr>
          <p:cNvCxnSpPr>
            <a:cxnSpLocks/>
          </p:cNvCxnSpPr>
          <p:nvPr/>
        </p:nvCxnSpPr>
        <p:spPr bwMode="auto">
          <a:xfrm>
            <a:off x="1914694" y="6484398"/>
            <a:ext cx="1775617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1D388-F963-4A47-BE54-FFB307349985}"/>
              </a:ext>
            </a:extLst>
          </p:cNvPr>
          <p:cNvSpPr txBox="1"/>
          <p:nvPr/>
        </p:nvSpPr>
        <p:spPr>
          <a:xfrm flipH="1">
            <a:off x="2696166" y="6217926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82C4155-E3FA-4849-9B64-BF893FAA2C16}"/>
              </a:ext>
            </a:extLst>
          </p:cNvPr>
          <p:cNvCxnSpPr>
            <a:cxnSpLocks/>
          </p:cNvCxnSpPr>
          <p:nvPr/>
        </p:nvCxnSpPr>
        <p:spPr bwMode="auto">
          <a:xfrm>
            <a:off x="1927612" y="6760782"/>
            <a:ext cx="2543649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A09846-9CD2-40FC-93FD-3F1BE4676689}"/>
              </a:ext>
            </a:extLst>
          </p:cNvPr>
          <p:cNvSpPr txBox="1"/>
          <p:nvPr/>
        </p:nvSpPr>
        <p:spPr>
          <a:xfrm flipH="1">
            <a:off x="2709083" y="6494310"/>
            <a:ext cx="38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l-G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3A24941-B49D-4B94-9522-7A29763B4503}"/>
              </a:ext>
            </a:extLst>
          </p:cNvPr>
          <p:cNvSpPr/>
          <p:nvPr/>
        </p:nvSpPr>
        <p:spPr>
          <a:xfrm>
            <a:off x="5923210" y="6352247"/>
            <a:ext cx="187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err="1">
                <a:solidFill>
                  <a:srgbClr val="000099"/>
                </a:solidFill>
                <a:latin typeface="Gill Sans Nova" panose="020B0602020104020203" pitchFamily="34" charset="0"/>
              </a:rPr>
              <a:t>q</a:t>
            </a:r>
            <a:r>
              <a:rPr lang="en-US" sz="1600" baseline="-25000" err="1">
                <a:solidFill>
                  <a:srgbClr val="000099"/>
                </a:solidFill>
                <a:latin typeface="Gill Sans Nova" panose="020B0602020104020203" pitchFamily="34" charset="0"/>
              </a:rPr>
              <a:t>max</a:t>
            </a:r>
            <a:r>
              <a:rPr lang="en-US" sz="1600">
                <a:solidFill>
                  <a:srgbClr val="000099"/>
                </a:solidFill>
                <a:latin typeface="Gill Sans Nova" panose="020B0602020104020203" pitchFamily="34" charset="0"/>
              </a:rPr>
              <a:t>: 400 </a:t>
            </a:r>
            <a:r>
              <a:rPr lang="en-US" sz="1600" err="1">
                <a:solidFill>
                  <a:srgbClr val="000099"/>
                </a:solidFill>
                <a:latin typeface="Gill Sans Nova" panose="020B0602020104020203" pitchFamily="34" charset="0"/>
              </a:rPr>
              <a:t>msec</a:t>
            </a:r>
            <a:endParaRPr lang="en-US" sz="1200">
              <a:solidFill>
                <a:srgbClr val="000099"/>
              </a:solidFill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CA899-9745-4718-A7F6-D6839D3C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Κβαντοποίηση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EBCA0B-95D0-451D-A9FA-591F1EC1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Σχετική εικόνα">
            <a:extLst>
              <a:ext uri="{FF2B5EF4-FFF2-40B4-BE49-F238E27FC236}">
                <a16:creationId xmlns:a16="http://schemas.microsoft.com/office/drawing/2014/main" id="{383A75F0-F917-4956-9CD4-69C44B33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" y="1879166"/>
            <a:ext cx="8843272" cy="38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8868FD4-0897-4371-8157-641E20D8E432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2C79EF-3EBC-442C-9F99-41DC0DD3644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366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pPr algn="l"/>
            <a:r>
              <a:rPr lang="el-GR" sz="2800"/>
              <a:t>Προσαρμοζόμενη καθυστέρηση αναπαραγωγής (1)</a:t>
            </a:r>
            <a:endParaRPr lang="en-US" sz="280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9831" y="4842988"/>
            <a:ext cx="8674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Gill Sans Nova" panose="020B0602020104020203" pitchFamily="34" charset="0"/>
              </a:rPr>
              <a:t>Δυναμική εκτίμηση της </a:t>
            </a:r>
            <a:r>
              <a:rPr lang="el-GR" sz="2000" b="1">
                <a:latin typeface="Gill Sans Nova" panose="020B0602020104020203" pitchFamily="34" charset="0"/>
              </a:rPr>
              <a:t>μέσης καθυστέρησης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n-US" sz="2800" b="1" i="1">
                <a:latin typeface="Gill Sans Nova" panose="020B0602020104020203" pitchFamily="34" charset="0"/>
              </a:rPr>
              <a:t>d</a:t>
            </a:r>
            <a:r>
              <a:rPr lang="en-US" sz="2800" b="1" i="1" baseline="-25000">
                <a:latin typeface="Gill Sans Nova" panose="020B0602020104020203" pitchFamily="34" charset="0"/>
              </a:rPr>
              <a:t>i</a:t>
            </a:r>
            <a:r>
              <a:rPr lang="el-GR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στον παραλήπτη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με βάρη </a:t>
            </a:r>
          </a:p>
          <a:p>
            <a:r>
              <a:rPr lang="el-GR" sz="2000">
                <a:latin typeface="Gill Sans Nova" panose="020B0602020104020203" pitchFamily="34" charset="0"/>
              </a:rPr>
              <a:t>στην τρέχουσα καθυστέρηση </a:t>
            </a:r>
            <a:r>
              <a:rPr lang="en-US" sz="2000" err="1">
                <a:latin typeface="Gill Sans Nova" panose="020B0602020104020203" pitchFamily="34" charset="0"/>
              </a:rPr>
              <a:t>r</a:t>
            </a:r>
            <a:r>
              <a:rPr lang="en-US" sz="2000" baseline="-25000" err="1">
                <a:latin typeface="Gill Sans Nova" panose="020B0602020104020203" pitchFamily="34" charset="0"/>
              </a:rPr>
              <a:t>i</a:t>
            </a:r>
            <a:r>
              <a:rPr lang="en-US" sz="2000">
                <a:latin typeface="Gill Sans Nova" panose="020B0602020104020203" pitchFamily="34" charset="0"/>
              </a:rPr>
              <a:t> - </a:t>
            </a:r>
            <a:r>
              <a:rPr lang="en-US" sz="2000" err="1">
                <a:latin typeface="Gill Sans Nova" panose="020B0602020104020203" pitchFamily="34" charset="0"/>
              </a:rPr>
              <a:t>t</a:t>
            </a:r>
            <a:r>
              <a:rPr lang="en-US" sz="2000" baseline="-25000" err="1">
                <a:latin typeface="Gill Sans Nova" panose="020B0602020104020203" pitchFamily="34" charset="0"/>
              </a:rPr>
              <a:t>i</a:t>
            </a:r>
            <a:r>
              <a:rPr lang="en-US" sz="2000">
                <a:latin typeface="Gill Sans Nova" panose="020B0602020104020203" pitchFamily="34" charset="0"/>
              </a:rPr>
              <a:t>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071594"/>
              </p:ext>
            </p:extLst>
          </p:nvPr>
        </p:nvGraphicFramePr>
        <p:xfrm>
          <a:off x="2816225" y="5770484"/>
          <a:ext cx="2844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5770484"/>
                        <a:ext cx="2844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371481" y="6290846"/>
            <a:ext cx="362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Gill Sans Nova" panose="020B0602020104020203" pitchFamily="34" charset="0"/>
              </a:rPr>
              <a:t>όπου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n-US" sz="1600" i="1">
                <a:latin typeface="Gill Sans Nova" panose="020B0602020104020203" pitchFamily="34" charset="0"/>
              </a:rPr>
              <a:t>u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είναι μια σταθερά</a:t>
            </a:r>
            <a:r>
              <a:rPr lang="en-US" sz="1600">
                <a:latin typeface="Gill Sans Nova" panose="020B0602020104020203" pitchFamily="34" charset="0"/>
              </a:rPr>
              <a:t> (</a:t>
            </a:r>
            <a:r>
              <a:rPr lang="el-GR" sz="1600">
                <a:latin typeface="Gill Sans Nova" panose="020B0602020104020203" pitchFamily="34" charset="0"/>
              </a:rPr>
              <a:t>π.χ.</a:t>
            </a:r>
            <a:r>
              <a:rPr lang="en-US" sz="1600">
                <a:latin typeface="Gill Sans Nova" panose="020B0602020104020203" pitchFamily="34" charset="0"/>
              </a:rPr>
              <a:t>, </a:t>
            </a:r>
            <a:r>
              <a:rPr lang="en-US" sz="1600" i="1">
                <a:latin typeface="Gill Sans Nova" panose="020B0602020104020203" pitchFamily="34" charset="0"/>
              </a:rPr>
              <a:t>u</a:t>
            </a:r>
            <a:r>
              <a:rPr lang="en-US" sz="1600">
                <a:latin typeface="Gill Sans Nova" panose="020B0602020104020203" pitchFamily="34" charset="0"/>
              </a:rPr>
              <a:t> = </a:t>
            </a:r>
            <a:r>
              <a:rPr lang="el-GR" sz="1600">
                <a:latin typeface="Gill Sans Nova" panose="020B0602020104020203" pitchFamily="34" charset="0"/>
              </a:rPr>
              <a:t>0</a:t>
            </a:r>
            <a:r>
              <a:rPr lang="en-US" sz="1600">
                <a:latin typeface="Gill Sans Nova" panose="020B0602020104020203" pitchFamily="34" charset="0"/>
              </a:rPr>
              <a:t>.01)</a:t>
            </a: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5172" y="1481137"/>
            <a:ext cx="9008828" cy="32845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CB2727"/>
                </a:solidFill>
              </a:rPr>
              <a:t>Στόχος</a:t>
            </a:r>
            <a:r>
              <a:rPr lang="en-US" sz="2000" dirty="0">
                <a:solidFill>
                  <a:srgbClr val="CB2727"/>
                </a:solidFill>
              </a:rPr>
              <a:t>:</a:t>
            </a:r>
            <a:r>
              <a:rPr lang="el-GR" sz="2000" dirty="0">
                <a:solidFill>
                  <a:srgbClr val="CB2727"/>
                </a:solidFill>
              </a:rPr>
              <a:t> διττός</a:t>
            </a:r>
            <a:endParaRPr lang="en-US" sz="2000" dirty="0">
              <a:solidFill>
                <a:srgbClr val="CB2727"/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Ελαχιστοποίηση της καθυστέρησης αναπαραγωγής</a:t>
            </a:r>
            <a:endParaRPr lang="en-US" sz="1800" dirty="0"/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Διατήρηση σε χαμηλά επίπεδα του ρυθμού απώλειας πακέτων</a:t>
            </a:r>
            <a:r>
              <a:rPr lang="en-US" sz="1800" dirty="0"/>
              <a:t> </a:t>
            </a:r>
            <a:r>
              <a:rPr lang="el-GR" sz="1800" u="sng" dirty="0"/>
              <a:t>λόγω καθυστέρησης </a:t>
            </a:r>
            <a:endParaRPr lang="en-US" sz="1800" u="sng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CB2727"/>
                </a:solidFill>
              </a:rPr>
              <a:t>Προσέγγιση</a:t>
            </a:r>
            <a:r>
              <a:rPr lang="en-US" sz="2000" dirty="0">
                <a:solidFill>
                  <a:srgbClr val="CB2727"/>
                </a:solidFill>
              </a:rPr>
              <a:t>: </a:t>
            </a:r>
            <a:r>
              <a:rPr lang="el-GR" sz="2000" dirty="0">
                <a:solidFill>
                  <a:srgbClr val="000099"/>
                </a:solidFill>
              </a:rPr>
              <a:t>ρυθμιζόμενη καθυστέρηση αναπαραγωγής</a:t>
            </a:r>
            <a:r>
              <a:rPr lang="en-US" sz="2000" dirty="0"/>
              <a:t>: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Παρακολούθηση και υπολογισμός καθυστέρησης δικτύου</a:t>
            </a:r>
            <a:r>
              <a:rPr lang="en-US" sz="1800" dirty="0"/>
              <a:t>, </a:t>
            </a:r>
            <a:r>
              <a:rPr lang="el-GR" sz="1800" dirty="0"/>
              <a:t>προσαρμογή της καθυστέρησης αναπαραγωγής στην </a:t>
            </a:r>
            <a:r>
              <a:rPr lang="el-GR" sz="1800" u="sng" dirty="0"/>
              <a:t>αρχή των διαστημάτων ομιλίας </a:t>
            </a:r>
            <a:r>
              <a:rPr lang="el-GR" sz="1800" dirty="0"/>
              <a:t>(</a:t>
            </a:r>
            <a:r>
              <a:rPr lang="en-US" sz="1800" dirty="0"/>
              <a:t>talk spurts</a:t>
            </a:r>
            <a:r>
              <a:rPr lang="el-GR" sz="1800" dirty="0"/>
              <a:t>)</a:t>
            </a:r>
            <a:r>
              <a:rPr lang="en-US" sz="1800" dirty="0"/>
              <a:t>. </a:t>
            </a:r>
          </a:p>
          <a:p>
            <a:pPr lvl="1">
              <a:spcAft>
                <a:spcPts val="600"/>
              </a:spcAft>
            </a:pPr>
            <a:r>
              <a:rPr lang="el-GR" sz="1800" b="1" dirty="0"/>
              <a:t>Συμπίεση και επιμήκυνση των διαστημάτων σιωπής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Τα αποσπάσματα</a:t>
            </a:r>
            <a:r>
              <a:rPr lang="en-US" sz="1800" dirty="0"/>
              <a:t> (chunks)</a:t>
            </a:r>
            <a:r>
              <a:rPr lang="el-GR" sz="1800" dirty="0"/>
              <a:t> αναπαράγονται κάθε</a:t>
            </a:r>
            <a:r>
              <a:rPr lang="en-US" sz="1800" dirty="0"/>
              <a:t> 20 msec </a:t>
            </a:r>
            <a:r>
              <a:rPr lang="el-GR" sz="1800" dirty="0"/>
              <a:t>κατά την ομιλία</a:t>
            </a:r>
            <a:r>
              <a:rPr lang="en-US" sz="1800" dirty="0"/>
              <a:t>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BB7A68-6187-4420-AABA-5791934D531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C6FB05-3B24-4132-96F3-F3C5E4A2541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just"/>
            <a:r>
              <a:rPr lang="el-GR" sz="2800"/>
              <a:t>Προσαρμοζόμενη καθυστέρηση αναπαραγωγής (2)</a:t>
            </a:r>
            <a:endParaRPr lang="en-US" sz="2800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85710" y="1653627"/>
            <a:ext cx="883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Είναι επίσης χρήσιμο να εκτιμήσουμε την </a:t>
            </a:r>
            <a:r>
              <a:rPr lang="el-GR" sz="2000" b="1" dirty="0">
                <a:latin typeface="Gill Sans Nova" panose="020B0602020104020203" pitchFamily="34" charset="0"/>
              </a:rPr>
              <a:t>μέση απόκλιση καθυστέρησης,</a:t>
            </a:r>
            <a:r>
              <a:rPr lang="en-US" sz="2000" b="1" dirty="0">
                <a:latin typeface="Gill Sans Nova" panose="020B0602020104020203" pitchFamily="34" charset="0"/>
              </a:rPr>
              <a:t> </a:t>
            </a:r>
            <a:r>
              <a:rPr lang="en-US" sz="2800" b="1" i="1" dirty="0">
                <a:latin typeface="Gill Sans Nova" panose="020B0602020104020203" pitchFamily="34" charset="0"/>
              </a:rPr>
              <a:t>v</a:t>
            </a:r>
            <a:r>
              <a:rPr lang="en-US" sz="2800" b="1" i="1" baseline="-25000" dirty="0">
                <a:latin typeface="Gill Sans Nova" panose="020B0602020104020203" pitchFamily="34" charset="0"/>
              </a:rPr>
              <a:t>i </a:t>
            </a:r>
            <a:r>
              <a:rPr lang="en-US" sz="2000" dirty="0">
                <a:latin typeface="Gill Sans Nova" panose="020B0602020104020203" pitchFamily="34" charset="0"/>
              </a:rPr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03392"/>
              </p:ext>
            </p:extLst>
          </p:nvPr>
        </p:nvGraphicFramePr>
        <p:xfrm>
          <a:off x="4514850" y="3836439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36439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25290"/>
              </p:ext>
            </p:extLst>
          </p:nvPr>
        </p:nvGraphicFramePr>
        <p:xfrm>
          <a:off x="2178050" y="2191789"/>
          <a:ext cx="3492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640" imgH="228600" progId="Equation.3">
                  <p:embed/>
                </p:oleObj>
              </mc:Choice>
              <mc:Fallback>
                <p:oleObj name="Equation" r:id="rId5" imgW="1790640" imgH="228600" progId="Equation.3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191789"/>
                        <a:ext cx="3492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28600" y="2743019"/>
            <a:ext cx="8763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Οι εκτιμήσεις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i="1" dirty="0">
                <a:latin typeface="Gill Sans Nova" panose="020B0602020104020203" pitchFamily="34" charset="0"/>
              </a:rPr>
              <a:t>d</a:t>
            </a:r>
            <a:r>
              <a:rPr lang="en-US" sz="2000" i="1" baseline="-25000" dirty="0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 και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i="1" dirty="0">
                <a:latin typeface="Gill Sans Nova" panose="020B0602020104020203" pitchFamily="34" charset="0"/>
              </a:rPr>
              <a:t>v</a:t>
            </a:r>
            <a:r>
              <a:rPr lang="en-US" sz="2000" i="1" baseline="-25000" dirty="0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υπολογίζονται για κάθε πακέτο που λαμβάνεται</a:t>
            </a:r>
            <a:r>
              <a:rPr lang="en-US" sz="2000" dirty="0">
                <a:latin typeface="Gill Sans Nova" panose="020B0602020104020203" pitchFamily="34" charset="0"/>
              </a:rPr>
              <a:t>,</a:t>
            </a:r>
            <a:r>
              <a:rPr lang="el-GR" sz="2000" dirty="0">
                <a:latin typeface="Gill Sans Nova" panose="020B0602020104020203" pitchFamily="34" charset="0"/>
              </a:rPr>
              <a:t> παρόλο που χρησιμοποιούνται στην αρχή των διαστημάτων ομιλίας </a:t>
            </a:r>
            <a:r>
              <a:rPr lang="en-US" sz="2000" dirty="0">
                <a:latin typeface="Gill Sans Nova" panose="020B0602020104020203" pitchFamily="34" charset="0"/>
              </a:rPr>
              <a:t>(talk spurts).</a:t>
            </a:r>
            <a:endParaRPr lang="el-GR" sz="2000" dirty="0">
              <a:latin typeface="Gill Sans Nova" panose="020B0602020104020203" pitchFamily="34" charset="0"/>
            </a:endParaRPr>
          </a:p>
          <a:p>
            <a:endParaRPr lang="en-US" dirty="0">
              <a:solidFill>
                <a:schemeClr val="accent2"/>
              </a:solidFill>
              <a:latin typeface="Gill Sans Nova" panose="020B0602020104020203" pitchFamily="34" charset="0"/>
            </a:endParaRPr>
          </a:p>
          <a:p>
            <a:r>
              <a:rPr lang="el-GR" sz="2000" dirty="0">
                <a:latin typeface="Gill Sans Nova" panose="020B0602020104020203" pitchFamily="34" charset="0"/>
              </a:rPr>
              <a:t>Για το </a:t>
            </a:r>
            <a:r>
              <a:rPr lang="el-GR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πρώτο πακέτο σε ένα διάστημα ομιλίας</a:t>
            </a:r>
            <a:r>
              <a:rPr lang="el-GR" sz="2000" dirty="0">
                <a:latin typeface="Gill Sans Nova" panose="020B0602020104020203" pitchFamily="34" charset="0"/>
              </a:rPr>
              <a:t>, ο 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χρόνος αναπαραγωγής είναι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έστω πακέτο </a:t>
            </a:r>
            <a:r>
              <a:rPr lang="en-US" sz="2000" dirty="0" err="1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):</a:t>
            </a:r>
            <a:endParaRPr lang="en-US" dirty="0"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7"/>
              <p:cNvSpPr txBox="1"/>
              <p:nvPr/>
            </p:nvSpPr>
            <p:spPr bwMode="auto">
              <a:xfrm>
                <a:off x="2933700" y="4224338"/>
                <a:ext cx="1981200" cy="441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10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700" y="4224338"/>
                <a:ext cx="1981200" cy="441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4633364"/>
            <a:ext cx="8915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όπου</a:t>
            </a:r>
            <a:r>
              <a:rPr lang="en-US" sz="2000" dirty="0">
                <a:latin typeface="Gill Sans Nova" panose="020B0602020104020203" pitchFamily="34" charset="0"/>
              </a:rPr>
              <a:t> K </a:t>
            </a:r>
            <a:r>
              <a:rPr lang="el-GR" sz="2000" dirty="0">
                <a:latin typeface="Gill Sans Nova" panose="020B0602020104020203" pitchFamily="34" charset="0"/>
              </a:rPr>
              <a:t>μια θετική σταθερά</a:t>
            </a:r>
            <a:r>
              <a:rPr lang="en-US" sz="2000" dirty="0">
                <a:latin typeface="Gill Sans Nova" panose="020B0602020104020203" pitchFamily="34" charset="0"/>
              </a:rPr>
              <a:t>.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</a:p>
          <a:p>
            <a:endParaRPr lang="en-US" dirty="0">
              <a:latin typeface="Gill Sans Nova" panose="020B0602020104020203" pitchFamily="34" charset="0"/>
            </a:endParaRPr>
          </a:p>
          <a:p>
            <a:r>
              <a:rPr lang="el-GR" sz="2000" dirty="0">
                <a:latin typeface="Gill Sans Nova" panose="020B0602020104020203" pitchFamily="34" charset="0"/>
              </a:rPr>
              <a:t>Τα εναπομείναντα πακέτα σε ένα διάστημα ομιλίας αναπαράγονται περιοδικά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κάθε 20 </a:t>
            </a:r>
            <a:r>
              <a:rPr lang="en-US" sz="2000" dirty="0">
                <a:latin typeface="Gill Sans Nova" panose="020B0602020104020203" pitchFamily="34" charset="0"/>
              </a:rPr>
              <a:t>msec</a:t>
            </a:r>
            <a:r>
              <a:rPr lang="el-GR" sz="2000" dirty="0">
                <a:latin typeface="Gill Sans Nova" panose="020B0602020104020203" pitchFamily="34" charset="0"/>
              </a:rPr>
              <a:t>.</a:t>
            </a:r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0872C81-EA15-48FB-895C-96C04A68F01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300746C-937B-45D6-A1CD-738D3BF6E86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3BA8D87A-F7A3-4462-B0A3-D96E9B701A2A}"/>
                  </a:ext>
                </a:extLst>
              </p:cNvPr>
              <p:cNvSpPr txBox="1"/>
              <p:nvPr/>
            </p:nvSpPr>
            <p:spPr bwMode="auto">
              <a:xfrm>
                <a:off x="2105723" y="5775325"/>
                <a:ext cx="5368504" cy="4982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l-GR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ό</m:t>
                    </m:r>
                    <m:r>
                      <m:rPr>
                        <m:sty m:val="p"/>
                      </m:rPr>
                      <a:rPr lang="el-GR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που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3BA8D87A-F7A3-4462-B0A3-D96E9B70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5723" y="5775325"/>
                <a:ext cx="5368504" cy="498254"/>
              </a:xfrm>
              <a:prstGeom prst="rect">
                <a:avLst/>
              </a:prstGeom>
              <a:blipFill>
                <a:blip r:embed="rId8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469313" cy="1143000"/>
          </a:xfrm>
        </p:spPr>
        <p:txBody>
          <a:bodyPr/>
          <a:lstStyle/>
          <a:p>
            <a:pPr algn="l"/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05462"/>
              </p:ext>
            </p:extLst>
          </p:nvPr>
        </p:nvGraphicFramePr>
        <p:xfrm>
          <a:off x="603319" y="1433746"/>
          <a:ext cx="7056437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9080" imgH="4862520" progId="">
                  <p:embed/>
                </p:oleObj>
              </mc:Choice>
              <mc:Fallback>
                <p:oleObj name="VISIO" r:id="rId3" imgW="7669080" imgH="4862520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19" y="1433746"/>
                        <a:ext cx="7056437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200ADF-6911-482C-9BB0-6419DCFB6C18}"/>
              </a:ext>
            </a:extLst>
          </p:cNvPr>
          <p:cNvSpPr txBox="1"/>
          <p:nvPr/>
        </p:nvSpPr>
        <p:spPr>
          <a:xfrm flipH="1">
            <a:off x="1734047" y="5501458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A0C77356-85CC-4DA8-8633-226693EEFA62}"/>
              </a:ext>
            </a:extLst>
          </p:cNvPr>
          <p:cNvCxnSpPr/>
          <p:nvPr/>
        </p:nvCxnSpPr>
        <p:spPr bwMode="auto">
          <a:xfrm flipV="1">
            <a:off x="1836893" y="5291066"/>
            <a:ext cx="0" cy="226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14A69FF-D82A-4102-8FB0-C9621DEB2769}"/>
              </a:ext>
            </a:extLst>
          </p:cNvPr>
          <p:cNvCxnSpPr>
            <a:cxnSpLocks/>
          </p:cNvCxnSpPr>
          <p:nvPr/>
        </p:nvCxnSpPr>
        <p:spPr bwMode="auto">
          <a:xfrm>
            <a:off x="1914694" y="5633609"/>
            <a:ext cx="1775617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1D388-F963-4A47-BE54-FFB307349985}"/>
              </a:ext>
            </a:extLst>
          </p:cNvPr>
          <p:cNvSpPr txBox="1"/>
          <p:nvPr/>
        </p:nvSpPr>
        <p:spPr>
          <a:xfrm flipH="1">
            <a:off x="2696166" y="5367137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82C4155-E3FA-4849-9B64-BF893FAA2C16}"/>
              </a:ext>
            </a:extLst>
          </p:cNvPr>
          <p:cNvCxnSpPr>
            <a:cxnSpLocks/>
          </p:cNvCxnSpPr>
          <p:nvPr/>
        </p:nvCxnSpPr>
        <p:spPr bwMode="auto">
          <a:xfrm>
            <a:off x="1927612" y="5909993"/>
            <a:ext cx="2543649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A09846-9CD2-40FC-93FD-3F1BE4676689}"/>
              </a:ext>
            </a:extLst>
          </p:cNvPr>
          <p:cNvSpPr txBox="1"/>
          <p:nvPr/>
        </p:nvSpPr>
        <p:spPr>
          <a:xfrm flipH="1">
            <a:off x="2709083" y="5643521"/>
            <a:ext cx="38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l-G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12F0EF6E-84B8-4B56-AF6C-B0569EE77520}"/>
                  </a:ext>
                </a:extLst>
              </p:cNvPr>
              <p:cNvSpPr txBox="1"/>
              <p:nvPr/>
            </p:nvSpPr>
            <p:spPr bwMode="auto">
              <a:xfrm>
                <a:off x="4881770" y="5468668"/>
                <a:ext cx="1981200" cy="44132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12F0EF6E-84B8-4B56-AF6C-B0569EE77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1770" y="5468668"/>
                <a:ext cx="1981200" cy="44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6370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/>
            <a:r>
              <a:rPr lang="el-GR" sz="3200"/>
              <a:t>Προσαρμοζόμενη αναπαραγωγή</a:t>
            </a:r>
            <a:r>
              <a:rPr lang="en-US" sz="3200"/>
              <a:t>, III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199"/>
            <a:ext cx="8322890" cy="509106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E:</a:t>
            </a:r>
            <a:r>
              <a:rPr lang="en-US" dirty="0"/>
              <a:t> </a:t>
            </a:r>
            <a:r>
              <a:rPr lang="el-GR" i="1" dirty="0"/>
              <a:t>Πώς ο παραλήπτης αντιλαμβάνεται ότι ένα πακέτο είναι το πρώτο ενός διαστήματος ομιλίας;</a:t>
            </a:r>
            <a:endParaRPr lang="en-US" i="1" dirty="0"/>
          </a:p>
          <a:p>
            <a:pPr>
              <a:buFont typeface="ZapfDingbats" pitchFamily="82" charset="2"/>
              <a:buNone/>
            </a:pPr>
            <a:endParaRPr lang="el-GR" dirty="0"/>
          </a:p>
          <a:p>
            <a:pPr>
              <a:buFont typeface="ZapfDingbats" pitchFamily="82" charset="2"/>
              <a:buNone/>
            </a:pPr>
            <a:r>
              <a:rPr lang="el-GR" u="sng" dirty="0">
                <a:solidFill>
                  <a:srgbClr val="FF0000"/>
                </a:solidFill>
              </a:rPr>
              <a:t>Α: </a:t>
            </a:r>
            <a:r>
              <a:rPr lang="el-GR" dirty="0"/>
              <a:t>Ελέγχει τους </a:t>
            </a:r>
            <a:r>
              <a:rPr lang="el-GR" b="1" dirty="0"/>
              <a:t>αριθμούς ακολουθίας πακέτων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Εάν συνεχόμενοι -&gt; </a:t>
            </a:r>
            <a:r>
              <a:rPr lang="el-GR" dirty="0">
                <a:solidFill>
                  <a:schemeClr val="accent2"/>
                </a:solidFill>
              </a:rPr>
              <a:t>Καμία απώλεια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l-GR" dirty="0"/>
              <a:t>ο παραλήπτης εξετάζει διαδοχικές </a:t>
            </a:r>
            <a:r>
              <a:rPr lang="el-GR" dirty="0" err="1"/>
              <a:t>χρονοσφραγίδες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Διαφορά διαδοχικών </a:t>
            </a:r>
            <a:r>
              <a:rPr lang="el-GR" dirty="0" err="1"/>
              <a:t>χρονοσφραγίδων</a:t>
            </a:r>
            <a:r>
              <a:rPr lang="en-US" dirty="0"/>
              <a:t> &gt; 20 msec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l-GR" dirty="0">
                <a:sym typeface="Wingdings" pitchFamily="2" charset="2"/>
              </a:rPr>
              <a:t>ξεκινά νέο διάστημα ομιλίας</a:t>
            </a:r>
            <a:r>
              <a:rPr lang="en-US" sz="2400" dirty="0"/>
              <a:t>.</a:t>
            </a:r>
          </a:p>
          <a:p>
            <a:r>
              <a:rPr lang="el-GR" dirty="0">
                <a:solidFill>
                  <a:schemeClr val="accent2"/>
                </a:solidFill>
              </a:rPr>
              <a:t>Μερικές απώλειες πακέτων</a:t>
            </a:r>
            <a:r>
              <a:rPr lang="en-US" dirty="0"/>
              <a:t>, </a:t>
            </a:r>
            <a:r>
              <a:rPr lang="el-GR" dirty="0"/>
              <a:t>ο παραλήπτης πρέπει να εξετάσει και τις </a:t>
            </a:r>
            <a:r>
              <a:rPr lang="el-GR" dirty="0" err="1"/>
              <a:t>χρονοσφραγίδες</a:t>
            </a:r>
            <a:r>
              <a:rPr lang="el-GR" dirty="0"/>
              <a:t> και τους αριθμούς ακολουθίας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sequence numbers</a:t>
            </a:r>
            <a:r>
              <a:rPr lang="el-GR" dirty="0"/>
              <a:t>)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ACBB3-F14B-4ACF-A47C-DC5F1E55C4A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83C565-4C52-41D1-ABCF-31711907BD7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r>
              <a:rPr lang="en-US" sz="2400"/>
              <a:t>VoIP: </a:t>
            </a:r>
            <a:r>
              <a:rPr lang="el-GR" sz="2400"/>
              <a:t>Ανάκαμψη από την απώλεια πακέτων</a:t>
            </a:r>
            <a:r>
              <a:rPr lang="en-US" sz="2400"/>
              <a:t>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3615138"/>
            <a:ext cx="8177158" cy="24780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400" dirty="0">
                <a:solidFill>
                  <a:srgbClr val="CB2727"/>
                </a:solidFill>
              </a:rPr>
              <a:t>Α. Απλό </a:t>
            </a:r>
            <a:r>
              <a:rPr lang="en-US" sz="2400" dirty="0">
                <a:solidFill>
                  <a:srgbClr val="CB2727"/>
                </a:solidFill>
              </a:rPr>
              <a:t>FEC</a:t>
            </a:r>
          </a:p>
          <a:p>
            <a:r>
              <a:rPr lang="el-GR" sz="2000" dirty="0"/>
              <a:t>Για κάθε ομάδα </a:t>
            </a:r>
            <a:r>
              <a:rPr lang="en-US" sz="2000" b="1" dirty="0"/>
              <a:t>n</a:t>
            </a:r>
            <a:r>
              <a:rPr lang="el-GR" sz="2000" dirty="0"/>
              <a:t> αποσπασμάτων (</a:t>
            </a:r>
            <a:r>
              <a:rPr lang="en-US" sz="2000" dirty="0"/>
              <a:t>chunks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δημιουργείται ένα πλεονασματικό </a:t>
            </a:r>
            <a:r>
              <a:rPr lang="en-US" sz="2000" dirty="0"/>
              <a:t>chunk </a:t>
            </a:r>
            <a:r>
              <a:rPr lang="el-GR" sz="2000" dirty="0"/>
              <a:t>εφαρμόζοντας </a:t>
            </a:r>
            <a:r>
              <a:rPr lang="en-US" sz="2000" dirty="0">
                <a:solidFill>
                  <a:srgbClr val="CB2727"/>
                </a:solidFill>
              </a:rPr>
              <a:t>exclusive OR</a:t>
            </a:r>
            <a:r>
              <a:rPr lang="el-GR" sz="2000" dirty="0">
                <a:solidFill>
                  <a:srgbClr val="CB2727"/>
                </a:solidFill>
              </a:rPr>
              <a:t> </a:t>
            </a:r>
            <a:r>
              <a:rPr lang="el-GR" sz="2000" dirty="0"/>
              <a:t>στις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l-GR" sz="2000" dirty="0"/>
              <a:t>αρχικές </a:t>
            </a:r>
            <a:endParaRPr lang="en-US" sz="2000" dirty="0"/>
          </a:p>
          <a:p>
            <a:r>
              <a:rPr lang="el-GR" sz="2000" dirty="0"/>
              <a:t>Στέλνει</a:t>
            </a:r>
            <a:r>
              <a:rPr lang="en-US" sz="2000" dirty="0"/>
              <a:t> </a:t>
            </a:r>
            <a:r>
              <a:rPr lang="en-US" sz="2000" b="1" dirty="0"/>
              <a:t>n+1 </a:t>
            </a:r>
            <a:r>
              <a:rPr lang="en-US" sz="2000" dirty="0"/>
              <a:t>chunks, </a:t>
            </a:r>
            <a:r>
              <a:rPr lang="el-GR" sz="2000" dirty="0"/>
              <a:t>αυξάνοντας το απαιτούμενο </a:t>
            </a:r>
            <a:r>
              <a:rPr lang="en-US" sz="2000" dirty="0"/>
              <a:t>bandwidth</a:t>
            </a:r>
            <a:r>
              <a:rPr lang="el-GR" sz="2000" dirty="0"/>
              <a:t> κατά </a:t>
            </a:r>
            <a:r>
              <a:rPr lang="en-US" sz="2000" b="1" dirty="0"/>
              <a:t>1/n.</a:t>
            </a:r>
          </a:p>
          <a:p>
            <a:r>
              <a:rPr lang="el-GR" sz="2000" dirty="0"/>
              <a:t>Μπορεί να ανακατασκευάσει τα αρχικά</a:t>
            </a:r>
            <a:r>
              <a:rPr lang="en-US" sz="2000" dirty="0"/>
              <a:t> </a:t>
            </a:r>
            <a:r>
              <a:rPr lang="en-US" sz="2000" b="1"/>
              <a:t>n</a:t>
            </a:r>
            <a:r>
              <a:rPr lang="en-US" sz="2000"/>
              <a:t> chunks, </a:t>
            </a:r>
            <a:r>
              <a:rPr lang="el-GR" sz="2000" dirty="0"/>
              <a:t>εάν χαθεί </a:t>
            </a:r>
            <a:r>
              <a:rPr lang="el-GR" sz="2000" u="sng" dirty="0"/>
              <a:t>το πολύ ένα </a:t>
            </a:r>
            <a:r>
              <a:rPr lang="en-US" sz="2000" dirty="0"/>
              <a:t>chunk </a:t>
            </a:r>
            <a:r>
              <a:rPr lang="el-GR" sz="2000" dirty="0"/>
              <a:t>από τα</a:t>
            </a:r>
            <a:r>
              <a:rPr lang="en-US" sz="2000" dirty="0"/>
              <a:t> </a:t>
            </a:r>
            <a:r>
              <a:rPr lang="en-US" sz="2000" b="1" dirty="0"/>
              <a:t>n+1</a:t>
            </a:r>
            <a:r>
              <a:rPr lang="el-GR" sz="2000" dirty="0"/>
              <a:t>.</a:t>
            </a:r>
            <a:endParaRPr lang="en-US" sz="2000" dirty="0"/>
          </a:p>
          <a:p>
            <a:r>
              <a:rPr lang="el-GR" sz="2000" dirty="0"/>
              <a:t>Αυξάνει την καθυστέρηση αναπαραγωγής καθώς πρέπει να ληφθούν/ελεγχθούν τα </a:t>
            </a:r>
            <a:r>
              <a:rPr lang="en-US" sz="2000" b="1" dirty="0"/>
              <a:t>n+1</a:t>
            </a:r>
            <a:r>
              <a:rPr lang="en-US" sz="2000" dirty="0"/>
              <a:t> </a:t>
            </a:r>
            <a:r>
              <a:rPr lang="el-GR" sz="2000" dirty="0"/>
              <a:t>αποσπάσματα</a:t>
            </a:r>
            <a:endParaRPr lang="en-US" sz="2000" dirty="0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76225" y="1355725"/>
            <a:ext cx="769893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000" dirty="0">
                <a:latin typeface="Gill Sans Nova" panose="020B0602020104020203" pitchFamily="34" charset="0"/>
              </a:rPr>
              <a:t>ανάκαμψη από απώλεια πακέτων με μικρή ανεκτή καθυστέρηση μεταξύ της αρχικής μετάδοσης και της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 κάθε </a:t>
            </a:r>
            <a:r>
              <a:rPr lang="en-US" sz="2000" dirty="0">
                <a:latin typeface="Gill Sans Nova" panose="020B0602020104020203" pitchFamily="34" charset="0"/>
              </a:rPr>
              <a:t>ACK/NACK </a:t>
            </a:r>
            <a:r>
              <a:rPr lang="el-GR" sz="2000" dirty="0">
                <a:latin typeface="Gill Sans Nova" panose="020B0602020104020203" pitchFamily="34" charset="0"/>
              </a:rPr>
              <a:t>παίρνει ~ 1 </a:t>
            </a:r>
            <a:r>
              <a:rPr lang="en-US" sz="2000" dirty="0">
                <a:latin typeface="Gill Sans Nova" panose="020B0602020104020203" pitchFamily="34" charset="0"/>
              </a:rPr>
              <a:t>RTT  </a:t>
            </a:r>
            <a:r>
              <a:rPr lang="el-GR" sz="2000" dirty="0">
                <a:latin typeface="Gill Sans Nova" panose="020B0602020104020203" pitchFamily="34" charset="0"/>
              </a:rPr>
              <a:t>(περίπτωση </a:t>
            </a:r>
            <a:r>
              <a:rPr lang="en-US" sz="2000" dirty="0">
                <a:latin typeface="Gill Sans Nova" panose="020B0602020104020203" pitchFamily="34" charset="0"/>
              </a:rPr>
              <a:t>TCP)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Εναλλακτική: </a:t>
            </a:r>
            <a:r>
              <a:rPr lang="en-US" sz="2000" i="1" dirty="0">
                <a:solidFill>
                  <a:srgbClr val="CC0000"/>
                </a:solidFill>
                <a:latin typeface="Gill Sans Nova" panose="020B0602020104020203" pitchFamily="34" charset="0"/>
              </a:rPr>
              <a:t>Forward Error Correction (FEC)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στείλε αρκετά πλεονάζοντα </a:t>
            </a:r>
            <a:r>
              <a:rPr lang="en-US" dirty="0">
                <a:latin typeface="Gill Sans Nova" panose="020B0602020104020203" pitchFamily="34" charset="0"/>
              </a:rPr>
              <a:t>bits </a:t>
            </a:r>
            <a:r>
              <a:rPr lang="el-GR" dirty="0">
                <a:latin typeface="Gill Sans Nova" panose="020B0602020104020203" pitchFamily="34" charset="0"/>
              </a:rPr>
              <a:t>για να επιτρέψεις την ανάκαμψη χωρίς αναμετάδοση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B99FDFA-37A0-4C49-A924-644EBE29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84" y="2443162"/>
            <a:ext cx="1276350" cy="197167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BB942C-02F8-4195-8C85-A013CAB5B7A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2999969-047C-40DE-9DD9-EC547D0C62DB}"/>
              </a:ext>
            </a:extLst>
          </p:cNvPr>
          <p:cNvSpPr txBox="1">
            <a:spLocks/>
          </p:cNvSpPr>
          <p:nvPr/>
        </p:nvSpPr>
        <p:spPr bwMode="auto">
          <a:xfrm>
            <a:off x="2105722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Ανάκαμψη από την απώλεια πακέτων</a:t>
            </a:r>
            <a:r>
              <a:rPr lang="en-US" sz="2800"/>
              <a:t> (</a:t>
            </a:r>
            <a:r>
              <a:rPr lang="el-GR" sz="2800"/>
              <a:t>2</a:t>
            </a:r>
            <a:r>
              <a:rPr lang="en-US" sz="2800"/>
              <a:t>)</a:t>
            </a:r>
          </a:p>
        </p:txBody>
      </p:sp>
      <p:pic>
        <p:nvPicPr>
          <p:cNvPr id="45059" name="Picture 3" descr="C:\Medy\cs118\Notes\TopDown Fall 99\Pictures\632 Mixed Quality Redundan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1279525"/>
            <a:ext cx="602773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5263" y="1282700"/>
            <a:ext cx="312457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000" b="1" u="sng" baseline="30000">
                <a:solidFill>
                  <a:srgbClr val="CB2727"/>
                </a:solidFill>
                <a:latin typeface="Gill Sans Nova" panose="020B0602020104020203" pitchFamily="34" charset="0"/>
              </a:rPr>
              <a:t>ο</a:t>
            </a:r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σχήμα </a:t>
            </a:r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FEC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“piggyback lower 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n-US" sz="2000">
                <a:latin typeface="Gill Sans Nova" panose="020B0602020104020203" pitchFamily="34" charset="0"/>
              </a:rPr>
              <a:t>quality stream”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παράλληλη αποστολή 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μικρότερης ανάλυσης ροής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 δεδομένων ήχου ως 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πλεονάζουσα πληροφορία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για παράδειγμα</a:t>
            </a:r>
            <a:r>
              <a:rPr lang="en-US" sz="2000">
                <a:latin typeface="Gill Sans Nova" panose="020B0602020104020203" pitchFamily="34" charset="0"/>
              </a:rPr>
              <a:t>, </a:t>
            </a:r>
            <a:r>
              <a:rPr lang="el-GR" sz="2000">
                <a:latin typeface="Gill Sans Nova" panose="020B0602020104020203" pitchFamily="34" charset="0"/>
              </a:rPr>
              <a:t>κανονική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ροή</a:t>
            </a:r>
            <a:r>
              <a:rPr lang="en-US" sz="2000">
                <a:latin typeface="Gill Sans Nova" panose="020B0602020104020203" pitchFamily="34" charset="0"/>
              </a:rPr>
              <a:t> PCM </a:t>
            </a:r>
            <a:r>
              <a:rPr lang="el-GR" sz="2000">
                <a:latin typeface="Gill Sans Nova" panose="020B0602020104020203" pitchFamily="34" charset="0"/>
              </a:rPr>
              <a:t>στα</a:t>
            </a:r>
            <a:r>
              <a:rPr lang="en-US" sz="2000">
                <a:latin typeface="Gill Sans Nova" panose="020B0602020104020203" pitchFamily="34" charset="0"/>
              </a:rPr>
              <a:t> 64 kbps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και πλεονάζουσα ροή </a:t>
            </a:r>
          </a:p>
          <a:p>
            <a:pPr>
              <a:buClr>
                <a:schemeClr val="accent2"/>
              </a:buClr>
            </a:pPr>
            <a:r>
              <a:rPr lang="en-US" sz="2000">
                <a:latin typeface="Gill Sans Nova" panose="020B0602020104020203" pitchFamily="34" charset="0"/>
              </a:rPr>
              <a:t>GSM </a:t>
            </a:r>
            <a:r>
              <a:rPr lang="el-GR" sz="2000">
                <a:latin typeface="Gill Sans Nova" panose="020B0602020104020203" pitchFamily="34" charset="0"/>
              </a:rPr>
              <a:t>στα</a:t>
            </a:r>
            <a:r>
              <a:rPr lang="en-US" sz="2000">
                <a:latin typeface="Gill Sans Nova" panose="020B0602020104020203" pitchFamily="34" charset="0"/>
              </a:rPr>
              <a:t> 13 kbps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6003" y="5142419"/>
            <a:ext cx="881799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Σε απώλεια </a:t>
            </a:r>
            <a:r>
              <a:rPr lang="el-GR" sz="2000" b="1" u="sng">
                <a:latin typeface="Gill Sans Nova" panose="020B0602020104020203" pitchFamily="34" charset="0"/>
              </a:rPr>
              <a:t>μη-διαδοχικών πακέτων</a:t>
            </a:r>
            <a:r>
              <a:rPr lang="en-US" sz="2000">
                <a:latin typeface="Gill Sans Nova" panose="020B0602020104020203" pitchFamily="34" charset="0"/>
              </a:rPr>
              <a:t>, </a:t>
            </a:r>
            <a:r>
              <a:rPr lang="el-GR" sz="2000">
                <a:latin typeface="Gill Sans Nova" panose="020B0602020104020203" pitchFamily="34" charset="0"/>
              </a:rPr>
              <a:t>ο παραλήπτης μπορεί να συγκαλύψει την απώλεια.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Μπορεί επίσης να προσθέσει το </a:t>
            </a:r>
            <a:r>
              <a:rPr lang="en-US" sz="2000">
                <a:latin typeface="Gill Sans Nova" panose="020B0602020104020203" pitchFamily="34" charset="0"/>
              </a:rPr>
              <a:t>(n-1)</a:t>
            </a:r>
            <a:r>
              <a:rPr lang="el-GR" sz="2000">
                <a:latin typeface="Gill Sans Nova" panose="020B0602020104020203" pitchFamily="34" charset="0"/>
              </a:rPr>
              <a:t>-</a:t>
            </a:r>
            <a:r>
              <a:rPr lang="el-GR" sz="2000" err="1">
                <a:latin typeface="Gill Sans Nova" panose="020B0602020104020203" pitchFamily="34" charset="0"/>
              </a:rPr>
              <a:t>ιοστό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και</a:t>
            </a:r>
            <a:r>
              <a:rPr lang="en-US" sz="2000">
                <a:latin typeface="Gill Sans Nova" panose="020B0602020104020203" pitchFamily="34" charset="0"/>
              </a:rPr>
              <a:t> (n-2</a:t>
            </a:r>
            <a:r>
              <a:rPr lang="el-GR" sz="2000">
                <a:latin typeface="Gill Sans Nova" panose="020B0602020104020203" pitchFamily="34" charset="0"/>
              </a:rPr>
              <a:t>)-</a:t>
            </a:r>
            <a:r>
              <a:rPr lang="el-GR" sz="2000" err="1">
                <a:latin typeface="Gill Sans Nova" panose="020B0602020104020203" pitchFamily="34" charset="0"/>
              </a:rPr>
              <a:t>ιοστό</a:t>
            </a:r>
            <a:r>
              <a:rPr lang="el-GR" sz="2000">
                <a:latin typeface="Gill Sans Nova" panose="020B0602020104020203" pitchFamily="34" charset="0"/>
              </a:rPr>
              <a:t> από την χαμηλού ρυθμού </a:t>
            </a:r>
            <a:r>
              <a:rPr lang="en-US" sz="2000">
                <a:latin typeface="Gill Sans Nova" panose="020B0602020104020203" pitchFamily="34" charset="0"/>
              </a:rPr>
              <a:t>bit </a:t>
            </a:r>
            <a:r>
              <a:rPr lang="el-GR" sz="2000">
                <a:latin typeface="Gill Sans Nova" panose="020B0602020104020203" pitchFamily="34" charset="0"/>
              </a:rPr>
              <a:t>έκδοση του υλικού.</a:t>
            </a:r>
            <a:endParaRPr lang="en-US" sz="2000"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194CE8-DE6A-4500-A782-869AAB0F837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BBDA39A-30EA-47CB-A68C-BA362487509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Ανάκαμψη από την απώλεια πακέτων</a:t>
            </a:r>
            <a:r>
              <a:rPr lang="en-US" sz="2800"/>
              <a:t> </a:t>
            </a:r>
            <a:r>
              <a:rPr lang="en-US" sz="1800"/>
              <a:t>(</a:t>
            </a:r>
            <a:r>
              <a:rPr lang="el-GR" sz="1800"/>
              <a:t>3</a:t>
            </a:r>
            <a:r>
              <a:rPr lang="en-US" sz="1800"/>
              <a:t>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4038600"/>
            <a:ext cx="4776042" cy="2530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b="1">
                <a:solidFill>
                  <a:srgbClr val="CB2727"/>
                </a:solidFill>
              </a:rPr>
              <a:t>Β. </a:t>
            </a:r>
            <a:r>
              <a:rPr lang="el-GR" b="1" err="1">
                <a:solidFill>
                  <a:srgbClr val="CB2727"/>
                </a:solidFill>
              </a:rPr>
              <a:t>Διάπλεξη</a:t>
            </a:r>
            <a:r>
              <a:rPr lang="el-GR" b="1">
                <a:solidFill>
                  <a:srgbClr val="CB2727"/>
                </a:solidFill>
              </a:rPr>
              <a:t> (</a:t>
            </a:r>
            <a:r>
              <a:rPr lang="en-US" b="1">
                <a:solidFill>
                  <a:srgbClr val="CB2727"/>
                </a:solidFill>
              </a:rPr>
              <a:t>Interleaving</a:t>
            </a:r>
            <a:r>
              <a:rPr lang="el-GR" b="1">
                <a:solidFill>
                  <a:srgbClr val="CB2727"/>
                </a:solidFill>
              </a:rPr>
              <a:t>)</a:t>
            </a:r>
            <a:endParaRPr lang="en-US" b="1">
              <a:solidFill>
                <a:srgbClr val="CB2727"/>
              </a:solidFill>
            </a:endParaRPr>
          </a:p>
          <a:p>
            <a:r>
              <a:rPr lang="el-GR" sz="1800"/>
              <a:t>Τα αρχικά πακέτα</a:t>
            </a:r>
            <a:r>
              <a:rPr lang="en-US" sz="1800"/>
              <a:t> </a:t>
            </a:r>
            <a:r>
              <a:rPr lang="el-GR" sz="1800"/>
              <a:t>διασπώνται σε μικρότερα κομμάτια</a:t>
            </a:r>
            <a:endParaRPr lang="en-US" sz="1800"/>
          </a:p>
          <a:p>
            <a:r>
              <a:rPr lang="el-GR" sz="1800"/>
              <a:t>Για παράδειγμα</a:t>
            </a:r>
            <a:r>
              <a:rPr lang="en-US" sz="1800"/>
              <a:t>, 4 </a:t>
            </a:r>
            <a:r>
              <a:rPr lang="el-GR" sz="1800"/>
              <a:t>κομμάτια </a:t>
            </a:r>
            <a:r>
              <a:rPr lang="en-US" sz="1800"/>
              <a:t>(</a:t>
            </a:r>
            <a:r>
              <a:rPr lang="el-GR" sz="1800"/>
              <a:t>των </a:t>
            </a:r>
            <a:r>
              <a:rPr lang="en-US" sz="1800"/>
              <a:t>5 msec) </a:t>
            </a:r>
            <a:r>
              <a:rPr lang="el-GR" sz="1800"/>
              <a:t>για κάθε</a:t>
            </a:r>
            <a:r>
              <a:rPr lang="en-US" sz="1800"/>
              <a:t> </a:t>
            </a:r>
            <a:r>
              <a:rPr lang="el-GR" sz="1800"/>
              <a:t>αρχικό πακέτο</a:t>
            </a:r>
            <a:endParaRPr lang="en-US" sz="1800"/>
          </a:p>
          <a:p>
            <a:r>
              <a:rPr lang="el-GR" sz="1800"/>
              <a:t>Τα μεταδιδόμενα πακέτα περιλαμβάνουν μικρά κομμάτια από διαφορετικά </a:t>
            </a:r>
            <a:r>
              <a:rPr lang="en-US" sz="1800"/>
              <a:t> chunks</a:t>
            </a:r>
          </a:p>
        </p:txBody>
      </p:sp>
      <p:pic>
        <p:nvPicPr>
          <p:cNvPr id="46084" name="Picture 4" descr="C:\Medy\cs118\Notes\TopDown Fall 99\Pictures\633 interleav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992188"/>
            <a:ext cx="63007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57030" y="4235451"/>
            <a:ext cx="4017962" cy="1631950"/>
          </a:xfrm>
        </p:spPr>
        <p:txBody>
          <a:bodyPr/>
          <a:lstStyle/>
          <a:p>
            <a:r>
              <a:rPr lang="el-GR" sz="1800"/>
              <a:t>Αν χαθεί ένα πακέτο, εξακολουθούμε να έχουμε το μεγαλύτερο μέρος κάθε αρχικό πακέτο</a:t>
            </a:r>
            <a:endParaRPr lang="en-US" sz="1800"/>
          </a:p>
          <a:p>
            <a:r>
              <a:rPr lang="el-GR" sz="1800">
                <a:solidFill>
                  <a:srgbClr val="000099"/>
                </a:solidFill>
              </a:rPr>
              <a:t>Δεν προσθέτει πλεονασμό</a:t>
            </a:r>
            <a:endParaRPr lang="en-US" sz="1800">
              <a:solidFill>
                <a:srgbClr val="000099"/>
              </a:solidFill>
            </a:endParaRPr>
          </a:p>
          <a:p>
            <a:r>
              <a:rPr lang="el-GR" sz="1800">
                <a:solidFill>
                  <a:srgbClr val="000099"/>
                </a:solidFill>
              </a:rPr>
              <a:t>Όμως αυξάνει την καθυστέρηση αναπαραγωγής</a:t>
            </a:r>
            <a:endParaRPr lang="en-US" sz="1800">
              <a:solidFill>
                <a:srgbClr val="000099"/>
              </a:solidFill>
            </a:endParaRPr>
          </a:p>
          <a:p>
            <a:endParaRPr lang="en-US" sz="2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C392B7-B1D2-46AD-A051-B49278CF92E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A6ABF9-259B-41F2-B5EB-F77A76D6134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Voice-over-IP: Skype</a:t>
            </a:r>
            <a:endParaRPr lang="el-GR"/>
          </a:p>
        </p:txBody>
      </p: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2133" y="1317625"/>
            <a:ext cx="73920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sz="2000" b="1" dirty="0">
                <a:latin typeface="Gill Sans Nova" panose="020B0602020104020203" pitchFamily="34" charset="0"/>
              </a:rPr>
              <a:t> </a:t>
            </a:r>
            <a:r>
              <a:rPr lang="el-GR" sz="2400" b="1" dirty="0" err="1">
                <a:latin typeface="Gill Sans Nova" panose="020B0602020104020203" pitchFamily="34" charset="0"/>
              </a:rPr>
              <a:t>Ιδιοταγές</a:t>
            </a:r>
            <a:r>
              <a:rPr lang="el-GR" sz="2400" b="1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πρωτόκολλο επιπέδου εφαρμογής </a:t>
            </a:r>
            <a:r>
              <a:rPr lang="el-GR" dirty="0">
                <a:latin typeface="Gill Sans Nova" panose="020B0602020104020203" pitchFamily="34" charset="0"/>
              </a:rPr>
              <a:t>(προκύπτει μέσω αντίστροφης μηχανικής / </a:t>
            </a:r>
            <a:r>
              <a:rPr lang="en-US" dirty="0">
                <a:latin typeface="Gill Sans Nova" panose="020B0602020104020203" pitchFamily="34" charset="0"/>
              </a:rPr>
              <a:t>reverse engineering</a:t>
            </a:r>
            <a:r>
              <a:rPr lang="el-GR" dirty="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κρυπτογραφημένα μηνύματα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Χαρακτηριστικά: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Δειγματοληψία: 16 ΚΗ</a:t>
            </a:r>
            <a:r>
              <a:rPr lang="en-US" dirty="0">
                <a:latin typeface="Gill Sans Nova" panose="020B0602020104020203" pitchFamily="34" charset="0"/>
              </a:rPr>
              <a:t>z</a:t>
            </a:r>
            <a:endParaRPr lang="el-GR" dirty="0"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Πολλά και διαφορετικά πρότυπα συμπίεσης για ήχο &amp; βίντεο</a:t>
            </a:r>
            <a:endParaRPr lang="en-US" dirty="0"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με </a:t>
            </a:r>
            <a:r>
              <a:rPr lang="en-US" dirty="0">
                <a:latin typeface="Gill Sans Nova" panose="020B0602020104020203" pitchFamily="34" charset="0"/>
              </a:rPr>
              <a:t>FEC </a:t>
            </a:r>
            <a:r>
              <a:rPr lang="el-GR" dirty="0">
                <a:latin typeface="Gill Sans Nova" panose="020B0602020104020203" pitchFamily="34" charset="0"/>
              </a:rPr>
              <a:t>ή </a:t>
            </a:r>
            <a:r>
              <a:rPr lang="en-US" dirty="0">
                <a:latin typeface="Gill Sans Nova" panose="020B0602020104020203" pitchFamily="34" charset="0"/>
              </a:rPr>
              <a:t>TCP </a:t>
            </a:r>
            <a:r>
              <a:rPr lang="el-GR" dirty="0">
                <a:latin typeface="Gill Sans Nova" panose="020B0602020104020203" pitchFamily="34" charset="0"/>
              </a:rPr>
              <a:t>εάν υπάρχουν </a:t>
            </a:r>
            <a:r>
              <a:rPr lang="en-US" dirty="0">
                <a:latin typeface="Gill Sans Nova" panose="020B0602020104020203" pitchFamily="34" charset="0"/>
              </a:rPr>
              <a:t>firewalls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Ο </a:t>
            </a:r>
            <a:r>
              <a:rPr lang="en-US" dirty="0">
                <a:latin typeface="Gill Sans Nova" panose="020B0602020104020203" pitchFamily="34" charset="0"/>
              </a:rPr>
              <a:t>Skype Client (SC) </a:t>
            </a:r>
            <a:r>
              <a:rPr lang="el-GR" dirty="0">
                <a:latin typeface="Gill Sans Nova" panose="020B0602020104020203" pitchFamily="34" charset="0"/>
              </a:rPr>
              <a:t>προσαρμόζει την ποιότητα (άρα ρυθμό μετάδοσης) στις τρέχουσες συνθήκες του δικτύου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Χρησιμοποιεί τεχνικές </a:t>
            </a:r>
            <a:r>
              <a:rPr lang="en-US" b="1" dirty="0">
                <a:latin typeface="Gill Sans Nova" panose="020B0602020104020203" pitchFamily="34" charset="0"/>
              </a:rPr>
              <a:t>Peer to Peer (P2P)</a:t>
            </a:r>
            <a:endParaRPr lang="el-GR" b="1" dirty="0">
              <a:latin typeface="Gill Sans Nova" panose="020B0602020104020203" pitchFamily="34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D19B4016-691D-4D71-98E5-ECC75339B5D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0D95986F-7CF6-4B67-BD4A-C812B85075F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Voice-over-IP: Skype</a:t>
            </a:r>
            <a:endParaRPr lang="el-GR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210166" y="3525354"/>
            <a:ext cx="2325687" cy="1643062"/>
            <a:chOff x="3785" y="1879"/>
            <a:chExt cx="1465" cy="1035"/>
          </a:xfrm>
        </p:grpSpPr>
        <p:sp>
          <p:nvSpPr>
            <p:cNvPr id="47232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3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4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supernode 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overlay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243503" y="3384066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7081703" y="1701316"/>
            <a:ext cx="213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Arial" charset="0"/>
                <a:ea typeface="MS PGothic" pitchFamily="34" charset="-128"/>
              </a:rPr>
              <a:t>Skype clients (SC)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6206991" y="2298216"/>
            <a:ext cx="1247775" cy="1138238"/>
            <a:chOff x="3783" y="1106"/>
            <a:chExt cx="786" cy="717"/>
          </a:xfrm>
        </p:grpSpPr>
        <p:sp>
          <p:nvSpPr>
            <p:cNvPr id="47228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29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0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1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4706803" y="2402991"/>
            <a:ext cx="1233488" cy="1160463"/>
            <a:chOff x="2679" y="1182"/>
            <a:chExt cx="777" cy="731"/>
          </a:xfrm>
        </p:grpSpPr>
        <p:sp>
          <p:nvSpPr>
            <p:cNvPr id="47194" name="Text Box 120"/>
            <p:cNvSpPr txBox="1">
              <a:spLocks noChangeArrowheads="1"/>
            </p:cNvSpPr>
            <p:nvPr/>
          </p:nvSpPr>
          <p:spPr bwMode="auto">
            <a:xfrm>
              <a:off x="2679" y="1623"/>
              <a:ext cx="77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7195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7196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7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198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9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0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1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7226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7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2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3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7224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5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4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05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6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7222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3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7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208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7220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1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9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0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1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2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3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4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5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6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7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7218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9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5840278" y="1882291"/>
            <a:ext cx="2406650" cy="1390650"/>
            <a:chOff x="2089" y="3444"/>
            <a:chExt cx="1516" cy="876"/>
          </a:xfrm>
        </p:grpSpPr>
        <p:pic>
          <p:nvPicPr>
            <p:cNvPr id="47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74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4717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179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47192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3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0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47190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1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1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47188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9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2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47186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7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3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47184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5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7" name="Group 183"/>
          <p:cNvGrpSpPr>
            <a:grpSpLocks/>
          </p:cNvGrpSpPr>
          <p:nvPr/>
        </p:nvGrpSpPr>
        <p:grpSpPr bwMode="auto">
          <a:xfrm>
            <a:off x="4698866" y="4046054"/>
            <a:ext cx="1987550" cy="1673225"/>
            <a:chOff x="2360" y="2831"/>
            <a:chExt cx="1252" cy="1054"/>
          </a:xfrm>
        </p:grpSpPr>
        <p:sp>
          <p:nvSpPr>
            <p:cNvPr id="47149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0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1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2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5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58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47171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2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59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47169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0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0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47167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8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1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47165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6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2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47163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4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6468928" y="2822091"/>
            <a:ext cx="2649538" cy="938213"/>
            <a:chOff x="3948" y="1436"/>
            <a:chExt cx="1669" cy="591"/>
          </a:xfrm>
        </p:grpSpPr>
        <p:sp>
          <p:nvSpPr>
            <p:cNvPr id="47143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>
                  <a:latin typeface="Arial" charset="0"/>
                  <a:ea typeface="MS PGothic" pitchFamily="34" charset="-128"/>
                </a:rPr>
                <a:t>supernode (SN</a:t>
              </a:r>
              <a:r>
                <a:rPr lang="en-US" sz="2000">
                  <a:ea typeface="MS PGothic" pitchFamily="34" charset="-128"/>
                </a:rPr>
                <a:t>)</a:t>
              </a:r>
            </a:p>
          </p:txBody>
        </p:sp>
        <p:sp>
          <p:nvSpPr>
            <p:cNvPr id="4714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4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46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7147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8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6799128" y="4644541"/>
            <a:ext cx="2114550" cy="1673225"/>
            <a:chOff x="4156" y="2584"/>
            <a:chExt cx="1332" cy="1054"/>
          </a:xfrm>
        </p:grpSpPr>
        <p:sp>
          <p:nvSpPr>
            <p:cNvPr id="47119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0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1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2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2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28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47141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2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29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47139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0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0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47137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8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1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47135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6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2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47133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4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2134" y="1317625"/>
            <a:ext cx="433546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P2P 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συστατικά: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login server</a:t>
            </a:r>
            <a:endParaRPr lang="el-GR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πελάτες (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SCs)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οι ομότιμοι του </a:t>
            </a:r>
            <a:r>
              <a:rPr lang="en-US" err="1">
                <a:latin typeface="Gill Sans Nova" panose="020B0602020104020203" pitchFamily="34" charset="0"/>
              </a:rPr>
              <a:t>skype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συνδέονται απευθείας μεταξύ τους για </a:t>
            </a:r>
            <a:r>
              <a:rPr lang="en-US">
                <a:latin typeface="Gill Sans Nova" panose="020B0602020104020203" pitchFamily="34" charset="0"/>
              </a:rPr>
              <a:t>VoIP </a:t>
            </a:r>
            <a:r>
              <a:rPr lang="el-GR">
                <a:latin typeface="Gill Sans Nova" panose="020B0602020104020203" pitchFamily="34" charset="0"/>
              </a:rPr>
              <a:t>κλήση</a:t>
            </a:r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ομότιμοι αναμεταδότες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err="1">
                <a:solidFill>
                  <a:srgbClr val="C00000"/>
                </a:solidFill>
                <a:latin typeface="Gill Sans Nova" panose="020B0602020104020203" pitchFamily="34" charset="0"/>
              </a:rPr>
              <a:t>υπερ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-κόμβοι (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super nodes – SN):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ομότιμοι </a:t>
            </a:r>
            <a:r>
              <a:rPr lang="en-US" err="1">
                <a:latin typeface="Gill Sans Nova" panose="020B0602020104020203" pitchFamily="34" charset="0"/>
              </a:rPr>
              <a:t>skype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με ειδικές λειτουργίες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δίκτυο επικάλυψης: </a:t>
            </a:r>
            <a:r>
              <a:rPr lang="el-GR">
                <a:latin typeface="Gill Sans Nova" panose="020B0602020104020203" pitchFamily="34" charset="0"/>
              </a:rPr>
              <a:t>μεταξύ </a:t>
            </a:r>
            <a:r>
              <a:rPr lang="en-US">
                <a:latin typeface="Gill Sans Nova" panose="020B0602020104020203" pitchFamily="34" charset="0"/>
              </a:rPr>
              <a:t>SNs </a:t>
            </a:r>
            <a:r>
              <a:rPr lang="el-GR">
                <a:latin typeface="Gill Sans Nova" panose="020B0602020104020203" pitchFamily="34" charset="0"/>
              </a:rPr>
              <a:t>για να εντοπίσει </a:t>
            </a:r>
            <a:r>
              <a:rPr lang="en-US">
                <a:latin typeface="Gill Sans Nova" panose="020B0602020104020203" pitchFamily="34" charset="0"/>
              </a:rPr>
              <a:t>SCs</a:t>
            </a: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D19B4016-691D-4D71-98E5-ECC75339B5D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866887D3-31BA-4B79-93BC-51D0EE0A63F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Voice-over-IP: skype</a:t>
            </a:r>
            <a:endParaRPr lang="el-GR"/>
          </a:p>
        </p:txBody>
      </p:sp>
      <p:grpSp>
        <p:nvGrpSpPr>
          <p:cNvPr id="48131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48179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0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1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8182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8254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5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6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7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83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8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34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823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8239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2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3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0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0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1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1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8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9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2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6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7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3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4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5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818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8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86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8231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32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87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8207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8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9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0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821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16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8229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30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7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8227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8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8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8225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6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9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8223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4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20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8221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2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88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9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90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9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95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820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6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820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7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820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8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819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5051425" y="28082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5119688" y="41259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184900" y="32654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51588" y="4014788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8136" name="Group 120"/>
          <p:cNvGrpSpPr>
            <a:grpSpLocks/>
          </p:cNvGrpSpPr>
          <p:nvPr/>
        </p:nvGrpSpPr>
        <p:grpSpPr bwMode="auto">
          <a:xfrm>
            <a:off x="4398963" y="2028825"/>
            <a:ext cx="1244600" cy="1171575"/>
            <a:chOff x="2675" y="1182"/>
            <a:chExt cx="784" cy="738"/>
          </a:xfrm>
        </p:grpSpPr>
        <p:sp>
          <p:nvSpPr>
            <p:cNvPr id="4814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814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814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8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4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1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177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8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3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175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6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5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56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173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4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5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171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2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60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3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5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6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7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8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8169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70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4725988" y="3783013"/>
            <a:ext cx="501650" cy="555625"/>
            <a:chOff x="4317" y="401"/>
            <a:chExt cx="316" cy="350"/>
          </a:xfrm>
        </p:grpSpPr>
        <p:pic>
          <p:nvPicPr>
            <p:cNvPr id="4814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49838" y="419893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40" name="Text Box 209"/>
          <p:cNvSpPr txBox="1">
            <a:spLocks noChangeArrowheads="1"/>
          </p:cNvSpPr>
          <p:nvPr/>
        </p:nvSpPr>
        <p:spPr bwMode="auto">
          <a:xfrm>
            <a:off x="190500" y="1228725"/>
            <a:ext cx="43354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Λειτουργία πελάτη </a:t>
            </a:r>
            <a:r>
              <a:rPr lang="en-US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skype</a:t>
            </a:r>
            <a:r>
              <a:rPr lang="el-GR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:</a:t>
            </a:r>
            <a:endParaRPr lang="en-US" sz="2200" dirty="0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Κάνει </a:t>
            </a:r>
            <a:r>
              <a:rPr lang="en-US" sz="2000" dirty="0">
                <a:latin typeface="Gill Sans Nova" panose="020B0602020104020203" pitchFamily="34" charset="0"/>
              </a:rPr>
              <a:t>log-in (username, password) </a:t>
            </a:r>
            <a:r>
              <a:rPr lang="el-GR" sz="2000" dirty="0">
                <a:latin typeface="Gill Sans Nova" panose="020B0602020104020203" pitchFamily="34" charset="0"/>
              </a:rPr>
              <a:t>στον κεντρικό </a:t>
            </a:r>
            <a:r>
              <a:rPr lang="en-US" sz="2000" dirty="0">
                <a:latin typeface="Gill Sans Nova" panose="020B0602020104020203" pitchFamily="34" charset="0"/>
              </a:rPr>
              <a:t>skype login server</a:t>
            </a:r>
            <a:endParaRPr lang="el-GR" sz="20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Συνδέεται στο δίκτυο </a:t>
            </a:r>
            <a:r>
              <a:rPr lang="en-US" sz="2000" dirty="0">
                <a:latin typeface="Gill Sans Nova" panose="020B0602020104020203" pitchFamily="34" charset="0"/>
              </a:rPr>
              <a:t>skype</a:t>
            </a:r>
            <a:r>
              <a:rPr lang="el-GR" sz="2000" dirty="0">
                <a:latin typeface="Gill Sans Nova" panose="020B0602020104020203" pitchFamily="34" charset="0"/>
              </a:rPr>
              <a:t>, ερχόμενος σε επαφή με τα </a:t>
            </a:r>
            <a:r>
              <a:rPr lang="en-US" sz="2000" dirty="0">
                <a:latin typeface="Gill Sans Nova" panose="020B0602020104020203" pitchFamily="34" charset="0"/>
              </a:rPr>
              <a:t>SN (</a:t>
            </a:r>
            <a:r>
              <a:rPr lang="el-GR" sz="2000" dirty="0">
                <a:latin typeface="Gill Sans Nova" panose="020B0602020104020203" pitchFamily="34" charset="0"/>
              </a:rPr>
              <a:t>αποθηκευμένη </a:t>
            </a:r>
            <a:r>
              <a:rPr lang="en-US" sz="2000" dirty="0">
                <a:latin typeface="Gill Sans Nova" panose="020B0602020104020203" pitchFamily="34" charset="0"/>
              </a:rPr>
              <a:t>IP </a:t>
            </a:r>
            <a:r>
              <a:rPr lang="el-GR" sz="2000" dirty="0">
                <a:latin typeface="Gill Sans Nova" panose="020B0602020104020203" pitchFamily="34" charset="0"/>
              </a:rPr>
              <a:t>διεύθυνση) χρησιμοποιώντας </a:t>
            </a:r>
            <a:r>
              <a:rPr lang="en-US" sz="2000" dirty="0">
                <a:latin typeface="Gill Sans Nova" panose="020B0602020104020203" pitchFamily="34" charset="0"/>
              </a:rPr>
              <a:t>TCP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Αποκτά την </a:t>
            </a:r>
            <a:r>
              <a:rPr lang="en-US" sz="2000" dirty="0">
                <a:latin typeface="Gill Sans Nova" panose="020B0602020104020203" pitchFamily="34" charset="0"/>
              </a:rPr>
              <a:t>IP </a:t>
            </a:r>
            <a:r>
              <a:rPr lang="el-GR" sz="2000" dirty="0">
                <a:latin typeface="Gill Sans Nova" panose="020B0602020104020203" pitchFamily="34" charset="0"/>
              </a:rPr>
              <a:t>διεύθυνση του καλούμενου από τον </a:t>
            </a:r>
            <a:r>
              <a:rPr lang="en-US" sz="2000" dirty="0">
                <a:latin typeface="Gill Sans Nova" panose="020B0602020104020203" pitchFamily="34" charset="0"/>
              </a:rPr>
              <a:t>SN </a:t>
            </a:r>
            <a:r>
              <a:rPr lang="el-GR" sz="2000" dirty="0">
                <a:latin typeface="Gill Sans Nova" panose="020B0602020104020203" pitchFamily="34" charset="0"/>
              </a:rPr>
              <a:t>και το </a:t>
            </a:r>
            <a:r>
              <a:rPr lang="en-US" sz="2000" dirty="0">
                <a:latin typeface="Gill Sans Nova" panose="020B0602020104020203" pitchFamily="34" charset="0"/>
              </a:rPr>
              <a:t>SN </a:t>
            </a:r>
            <a:r>
              <a:rPr lang="el-GR" sz="2000" dirty="0">
                <a:latin typeface="Gill Sans Nova" panose="020B0602020104020203" pitchFamily="34" charset="0"/>
              </a:rPr>
              <a:t>δίκτυο επικάλυψης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Εκκινεί κλήση απευθείας στον καλούμενο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endParaRPr lang="el-GR" sz="2000" dirty="0">
              <a:latin typeface="Gill Sans Nova" panose="020B0602020104020203" pitchFamily="34" charset="0"/>
            </a:endParaRPr>
          </a:p>
        </p:txBody>
      </p:sp>
      <p:sp>
        <p:nvSpPr>
          <p:cNvPr id="128" name="Footer Placeholder 3">
            <a:extLst>
              <a:ext uri="{FF2B5EF4-FFF2-40B4-BE49-F238E27FC236}">
                <a16:creationId xmlns:a16="http://schemas.microsoft.com/office/drawing/2014/main" id="{AD468161-CA7B-4D3B-9E79-7C164141CEC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134977AB-C8D2-4FB5-81AC-6863A6C6939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28" grpId="0" animBg="1"/>
      <p:bldP spid="162928" grpId="1" animBg="1"/>
      <p:bldP spid="162930" grpId="0" animBg="1"/>
      <p:bldP spid="162930" grpId="1" animBg="1"/>
      <p:bldP spid="162931" grpId="0" animBg="1"/>
      <p:bldP spid="162931" grpId="1" animBg="1"/>
      <p:bldP spid="162932" grpId="0" animBg="1"/>
      <p:bldP spid="162932" grpId="1" animBg="1"/>
      <p:bldP spid="162924" grpId="0" animBg="1"/>
      <p:bldP spid="162924" grpId="1" animBg="1"/>
      <p:bldP spid="1629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9251</Words>
  <Application>Microsoft Office PowerPoint</Application>
  <PresentationFormat>Προβολή στην οθόνη (4:3)</PresentationFormat>
  <Paragraphs>1396</Paragraphs>
  <Slides>114</Slides>
  <Notes>54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114</vt:i4>
      </vt:variant>
    </vt:vector>
  </HeadingPairs>
  <TitlesOfParts>
    <vt:vector size="133" baseType="lpstr">
      <vt:lpstr>Arial Unicode MS</vt:lpstr>
      <vt:lpstr>ＭＳ Ｐゴシック</vt:lpstr>
      <vt:lpstr>ＭＳ Ｐゴシック</vt:lpstr>
      <vt:lpstr>Abadi</vt:lpstr>
      <vt:lpstr>Arial</vt:lpstr>
      <vt:lpstr>Arial Narrow</vt:lpstr>
      <vt:lpstr>Arial Nova</vt:lpstr>
      <vt:lpstr>Calibri</vt:lpstr>
      <vt:lpstr>Cambria Math</vt:lpstr>
      <vt:lpstr>Comic Sans MS</vt:lpstr>
      <vt:lpstr>Courier New</vt:lpstr>
      <vt:lpstr>Gill Sans MT</vt:lpstr>
      <vt:lpstr>Gill Sans Nova</vt:lpstr>
      <vt:lpstr>Times New Roman</vt:lpstr>
      <vt:lpstr>Wingdings</vt:lpstr>
      <vt:lpstr>ZapfDingbats</vt:lpstr>
      <vt:lpstr>Default Design</vt:lpstr>
      <vt:lpstr>VISIO</vt:lpstr>
      <vt:lpstr>Equation</vt:lpstr>
      <vt:lpstr>Πολυμέσα και Ασύρματη Δικτύωση</vt:lpstr>
      <vt:lpstr>Θεματικές Ενότητες (ΘΕ) μαθήματος</vt:lpstr>
      <vt:lpstr>Παρουσίαση του PowerPoint</vt:lpstr>
      <vt:lpstr>Παρουσίαση του PowerPoint</vt:lpstr>
      <vt:lpstr>Δικτύωση Πολυμέσων: Ενότητες</vt:lpstr>
      <vt:lpstr>Δικτύωση Πολυμέσων: Ενότητες</vt:lpstr>
      <vt:lpstr>Πολυμέσα: Ήχος</vt:lpstr>
      <vt:lpstr>Πολυμέσα: Ήχος</vt:lpstr>
      <vt:lpstr>Κβαντοποίηση</vt:lpstr>
      <vt:lpstr>Πολυμέσα: Ήχος</vt:lpstr>
      <vt:lpstr>Πολυμέσα: Ήχος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Δικτύωση πολυμέσων: 3 τύποι εφαρμογών (1)</vt:lpstr>
      <vt:lpstr>Δικτύωση πολυμέσων: 3 τύποι εφαρμογών (2)</vt:lpstr>
      <vt:lpstr>Δικτύωση Πολυμέσων: Διάρθρωση</vt:lpstr>
      <vt:lpstr>Ροή αποθηκευμένου βίντεο</vt:lpstr>
      <vt:lpstr>Συνεχής ροή αποθηκευμένου video</vt:lpstr>
      <vt:lpstr>Συνεχής ροή αποθηκευμένου video: προκλήσεις</vt:lpstr>
      <vt:lpstr>Συνεχής ροή αποθηκευμένου video</vt:lpstr>
      <vt:lpstr>Συνεχής ροή αποθηκευμένου video</vt:lpstr>
      <vt:lpstr>Ενταμίευση στην πλευρά του πελάτη, αναπαραγωγή</vt:lpstr>
      <vt:lpstr>Ενταμίευση στην πλευρά του πελάτη, αναπαραγωγή</vt:lpstr>
      <vt:lpstr>Ενταμίευση στην πλευρά του πελάτη, αναπαραγωγή</vt:lpstr>
      <vt:lpstr>Kατηγορίες ροές πολυμέσων</vt:lpstr>
      <vt:lpstr>Streaming Multimedia: UDP</vt:lpstr>
      <vt:lpstr>Streaming Multimedia: UDP</vt:lpstr>
      <vt:lpstr>Ομάδα Ασκήσεων: Α1 - Αποθηκευμένο βίντεο συνεχούς ροής</vt:lpstr>
      <vt:lpstr>Πρωτόκολλο πραγματικού χρόνου (Real-Time Protocol, RTP)</vt:lpstr>
      <vt:lpstr>Το RTP «τρέχει» πάνω από το UDP</vt:lpstr>
      <vt:lpstr>Παράδειγμα RTP</vt:lpstr>
      <vt:lpstr>Ενθυλάκωση RTP</vt:lpstr>
      <vt:lpstr>Κεφαλίδα RTP (1)</vt:lpstr>
      <vt:lpstr>Κεφαλίδα RTP (2)</vt:lpstr>
      <vt:lpstr>RTP και QoS</vt:lpstr>
      <vt:lpstr>Real-Time Control Protocol (RTCP)</vt:lpstr>
      <vt:lpstr>RTCP: πολλαπλοί αποστολείς/παραλήπτες (multicast)</vt:lpstr>
      <vt:lpstr>RTCP πακέτα</vt:lpstr>
      <vt:lpstr>Συγχρονισμός των ροών δεδομένων</vt:lpstr>
      <vt:lpstr>RTCP: bandwidth scaling</vt:lpstr>
      <vt:lpstr>Streaming Multimedia: HTTP</vt:lpstr>
      <vt:lpstr>Streaming Multimedia: HTTP</vt:lpstr>
      <vt:lpstr>Streaming Multimedia: HTTP</vt:lpstr>
      <vt:lpstr>Ενταμίευση στην πλευρά του πελάτη, αναπαραγωγή</vt:lpstr>
      <vt:lpstr>Streaming Multimedia: HTTP</vt:lpstr>
      <vt:lpstr>Streaming Multimedia: HTTP</vt:lpstr>
      <vt:lpstr>Ομάδα Ασκήσεων: Α1 - Αποθηκευμένο βίντεο συνεχούς ροής</vt:lpstr>
      <vt:lpstr>Streaming multimedia: DASH</vt:lpstr>
      <vt:lpstr>Streaming multimedia: DASH</vt:lpstr>
      <vt:lpstr>Streaming multimedia: DASH</vt:lpstr>
      <vt:lpstr>Ομάδα Ασκήσεων: Α1 - Αποθηκευμένο βίντεο συνεχούς ροής</vt:lpstr>
      <vt:lpstr>Εργαστηριακές Ασκήσεις</vt:lpstr>
      <vt:lpstr>Ομάδα</vt:lpstr>
      <vt:lpstr>Ομάδα Ασκήσεων: Α1 - Αποθηκευμένο βίντεο συνεχούς ροής</vt:lpstr>
      <vt:lpstr>Ομάδα Ασκήσεων: Α1 - Αποθηκευμένο βίντεο συνεχούς ροής</vt:lpstr>
      <vt:lpstr>Ομάδα Ασκήσεων: Α2 – Ζωντανές μεταδόσεις βίντεο συνεχούς ροής</vt:lpstr>
      <vt:lpstr>Video Streaming &amp; CDNs: πλαίσιο</vt:lpstr>
      <vt:lpstr>Covid 19</vt:lpstr>
      <vt:lpstr>Video Streaming &amp; CDNs: πλαίσιο</vt:lpstr>
      <vt:lpstr>Δίκτυα διανομής περιεχομένου</vt:lpstr>
      <vt:lpstr>Δίκτυα διανομής περιεχομένου</vt:lpstr>
      <vt:lpstr>Δίκτυα διανομής περιεχομένου</vt:lpstr>
      <vt:lpstr>Δίκτυα διανομής περιεχομένου</vt:lpstr>
      <vt:lpstr>Παρουσίαση του PowerPoint</vt:lpstr>
      <vt:lpstr>Παρουσίαση του PowerPoint</vt:lpstr>
      <vt:lpstr>CDN: “απλό” σενάριο πρόσβασης περιεχομένου</vt:lpstr>
      <vt:lpstr>CDN στρατηγική επιλογής cluster</vt:lpstr>
      <vt:lpstr>CDN στρατηγική επιλογής cluster </vt:lpstr>
      <vt:lpstr>Μελέτη περίπτωσης: Netflix</vt:lpstr>
      <vt:lpstr>Μελέτη περίπτωσης: Netflix</vt:lpstr>
      <vt:lpstr>Μελέτη περίπτωσης: Netflix</vt:lpstr>
      <vt:lpstr>Δίκτυα κέντρων δεδομένων</vt:lpstr>
      <vt:lpstr>Δίκτυα κέντρων δεδομένων</vt:lpstr>
      <vt:lpstr>Δίκτυα κέντρων δεδομένων</vt:lpstr>
      <vt:lpstr>Modular Data Centers</vt:lpstr>
      <vt:lpstr>Δικτύωση Πολυμέσων: Ενότητες</vt:lpstr>
      <vt:lpstr>Voice-over-IP (VoIP)</vt:lpstr>
      <vt:lpstr>Χαρακτηριστικά VoIP</vt:lpstr>
      <vt:lpstr>VoIP: απώλεια πακέτων</vt:lpstr>
      <vt:lpstr>VoIP: απώλεια πακέτων και καθυστέρηση (2)</vt:lpstr>
      <vt:lpstr>VoIP: απώλεια πακέτων και καθυστέρηση (3)</vt:lpstr>
      <vt:lpstr>Ανάκαμψη από απώλειες πακέτων</vt:lpstr>
      <vt:lpstr>Διακύμανση της καθυστέρησης (Delay Jitter)</vt:lpstr>
      <vt:lpstr>VoIP: Σταθερή καθυστέρηση πριν την αναπαραγωγή</vt:lpstr>
      <vt:lpstr>VoIP: Σταθερή καθυστέρηση πριν την αναπαραγωγή</vt:lpstr>
      <vt:lpstr>Προσαρμοζόμενη καθυστέρηση αναπαραγωγής (1)</vt:lpstr>
      <vt:lpstr>Προσαρμοζόμενη καθυστέρηση αναπαραγωγής (2)</vt:lpstr>
      <vt:lpstr>VoIP: Σταθερή καθυστέρηση πριν την αναπαραγωγή</vt:lpstr>
      <vt:lpstr>Προσαρμοζόμενη αναπαραγωγή, III</vt:lpstr>
      <vt:lpstr>VoIP: Ανάκαμψη από την απώλεια πακέτων (1)</vt:lpstr>
      <vt:lpstr>Ανάκαμψη από την απώλεια πακέτων (2)</vt:lpstr>
      <vt:lpstr>Ανάκαμψη από την απώλεια πακέτων (3)</vt:lpstr>
      <vt:lpstr>Voice-over-IP: Skype</vt:lpstr>
      <vt:lpstr>Voice-over-IP: Skype</vt:lpstr>
      <vt:lpstr>P2P Voice-over-IP: skype</vt:lpstr>
      <vt:lpstr>Skype: NAT</vt:lpstr>
      <vt:lpstr>Skype: ομότιμοι ως αναμεταδότες</vt:lpstr>
      <vt:lpstr>Δικτύωση Πολυμέσων: Ενότητες</vt:lpstr>
      <vt:lpstr>SIP: Session Initiation Protocol [RFC 3261]</vt:lpstr>
      <vt:lpstr>Υπηρεσίες του SIP</vt:lpstr>
      <vt:lpstr>Εγκαθίδρυση κλήσης σε μια γνωστή διεύθυνση ΙΡ</vt:lpstr>
      <vt:lpstr>Εγκαθίδρυση κλήσης (συνέχεια)</vt:lpstr>
      <vt:lpstr>Παράδειγμα μηνύματος SIP</vt:lpstr>
      <vt:lpstr>Μετάφραση ονομάτων και Θέση χρήστη</vt:lpstr>
      <vt:lpstr>SIP Registrar</vt:lpstr>
      <vt:lpstr>SIP Proxy</vt:lpstr>
      <vt:lpstr>Παράδειγμα </vt:lpstr>
      <vt:lpstr>Σύγκριση με το H.323</vt:lpstr>
      <vt:lpstr>Τέλος Ενότητας</vt:lpstr>
      <vt:lpstr>Σημείωμα Αναφοράς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Επικοινωνιών ΙΙ</dc:title>
  <dc:creator>pantelis bbalaouras</dc:creator>
  <cp:lastModifiedBy>pantelis balaouras</cp:lastModifiedBy>
  <cp:revision>1</cp:revision>
  <dcterms:created xsi:type="dcterms:W3CDTF">2019-11-19T09:54:29Z</dcterms:created>
  <dcterms:modified xsi:type="dcterms:W3CDTF">2024-03-14T11:34:06Z</dcterms:modified>
</cp:coreProperties>
</file>