
<file path=[Content_Types].xml><?xml version="1.0" encoding="utf-8"?>
<Types xmlns="http://schemas.openxmlformats.org/package/2006/content-types">
  <Default Extension="bin" ContentType="audio/unknown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embeddings/oleObject1.bin" ContentType="application/vnd.openxmlformats-officedocument.oleObject"/>
  <Override PartName="/ppt/notesSlides/notesSlide40.xml" ContentType="application/vnd.openxmlformats-officedocument.presentationml.notesSlide+xml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41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embeddings/oleObject6.bin" ContentType="application/vnd.openxmlformats-officedocument.oleObject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tags/tag1.xml" ContentType="application/vnd.openxmlformats-officedocument.presentationml.tags+xml"/>
  <Override PartName="/ppt/notesSlides/notesSlide5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35"/>
  </p:notesMasterIdLst>
  <p:handoutMasterIdLst>
    <p:handoutMasterId r:id="rId136"/>
  </p:handoutMasterIdLst>
  <p:sldIdLst>
    <p:sldId id="836" r:id="rId2"/>
    <p:sldId id="882" r:id="rId3"/>
    <p:sldId id="837" r:id="rId4"/>
    <p:sldId id="884" r:id="rId5"/>
    <p:sldId id="875" r:id="rId6"/>
    <p:sldId id="471" r:id="rId7"/>
    <p:sldId id="834" r:id="rId8"/>
    <p:sldId id="885" r:id="rId9"/>
    <p:sldId id="835" r:id="rId10"/>
    <p:sldId id="891" r:id="rId11"/>
    <p:sldId id="889" r:id="rId12"/>
    <p:sldId id="481" r:id="rId13"/>
    <p:sldId id="432" r:id="rId14"/>
    <p:sldId id="498" r:id="rId15"/>
    <p:sldId id="470" r:id="rId16"/>
    <p:sldId id="890" r:id="rId17"/>
    <p:sldId id="892" r:id="rId18"/>
    <p:sldId id="433" r:id="rId19"/>
    <p:sldId id="839" r:id="rId20"/>
    <p:sldId id="434" r:id="rId21"/>
    <p:sldId id="896" r:id="rId22"/>
    <p:sldId id="474" r:id="rId23"/>
    <p:sldId id="476" r:id="rId24"/>
    <p:sldId id="893" r:id="rId25"/>
    <p:sldId id="435" r:id="rId26"/>
    <p:sldId id="477" r:id="rId27"/>
    <p:sldId id="894" r:id="rId28"/>
    <p:sldId id="838" r:id="rId29"/>
    <p:sldId id="886" r:id="rId30"/>
    <p:sldId id="856" r:id="rId31"/>
    <p:sldId id="299" r:id="rId32"/>
    <p:sldId id="437" r:id="rId33"/>
    <p:sldId id="486" r:id="rId34"/>
    <p:sldId id="301" r:id="rId35"/>
    <p:sldId id="438" r:id="rId36"/>
    <p:sldId id="439" r:id="rId37"/>
    <p:sldId id="440" r:id="rId38"/>
    <p:sldId id="300" r:id="rId39"/>
    <p:sldId id="888" r:id="rId40"/>
    <p:sldId id="479" r:id="rId41"/>
    <p:sldId id="897" r:id="rId42"/>
    <p:sldId id="480" r:id="rId43"/>
    <p:sldId id="876" r:id="rId44"/>
    <p:sldId id="898" r:id="rId45"/>
    <p:sldId id="399" r:id="rId46"/>
    <p:sldId id="899" r:id="rId47"/>
    <p:sldId id="398" r:id="rId48"/>
    <p:sldId id="397" r:id="rId49"/>
    <p:sldId id="868" r:id="rId50"/>
    <p:sldId id="394" r:id="rId51"/>
    <p:sldId id="393" r:id="rId52"/>
    <p:sldId id="396" r:id="rId53"/>
    <p:sldId id="392" r:id="rId54"/>
    <p:sldId id="828" r:id="rId55"/>
    <p:sldId id="390" r:id="rId56"/>
    <p:sldId id="389" r:id="rId57"/>
    <p:sldId id="831" r:id="rId58"/>
    <p:sldId id="900" r:id="rId59"/>
    <p:sldId id="887" r:id="rId60"/>
    <p:sldId id="441" r:id="rId61"/>
    <p:sldId id="861" r:id="rId62"/>
    <p:sldId id="857" r:id="rId63"/>
    <p:sldId id="858" r:id="rId64"/>
    <p:sldId id="859" r:id="rId65"/>
    <p:sldId id="860" r:id="rId66"/>
    <p:sldId id="877" r:id="rId67"/>
    <p:sldId id="863" r:id="rId68"/>
    <p:sldId id="862" r:id="rId69"/>
    <p:sldId id="443" r:id="rId70"/>
    <p:sldId id="878" r:id="rId71"/>
    <p:sldId id="832" r:id="rId72"/>
    <p:sldId id="842" r:id="rId73"/>
    <p:sldId id="348" r:id="rId74"/>
    <p:sldId id="833" r:id="rId75"/>
    <p:sldId id="840" r:id="rId76"/>
    <p:sldId id="532" r:id="rId77"/>
    <p:sldId id="865" r:id="rId78"/>
    <p:sldId id="866" r:id="rId79"/>
    <p:sldId id="841" r:id="rId80"/>
    <p:sldId id="445" r:id="rId81"/>
    <p:sldId id="847" r:id="rId82"/>
    <p:sldId id="864" r:id="rId83"/>
    <p:sldId id="533" r:id="rId84"/>
    <p:sldId id="534" r:id="rId85"/>
    <p:sldId id="446" r:id="rId86"/>
    <p:sldId id="447" r:id="rId87"/>
    <p:sldId id="483" r:id="rId88"/>
    <p:sldId id="848" r:id="rId89"/>
    <p:sldId id="849" r:id="rId90"/>
    <p:sldId id="449" r:id="rId91"/>
    <p:sldId id="493" r:id="rId92"/>
    <p:sldId id="494" r:id="rId93"/>
    <p:sldId id="495" r:id="rId94"/>
    <p:sldId id="516" r:id="rId95"/>
    <p:sldId id="895" r:id="rId96"/>
    <p:sldId id="843" r:id="rId97"/>
    <p:sldId id="850" r:id="rId98"/>
    <p:sldId id="378" r:id="rId99"/>
    <p:sldId id="379" r:id="rId100"/>
    <p:sldId id="851" r:id="rId101"/>
    <p:sldId id="484" r:id="rId102"/>
    <p:sldId id="852" r:id="rId103"/>
    <p:sldId id="879" r:id="rId104"/>
    <p:sldId id="380" r:id="rId105"/>
    <p:sldId id="381" r:id="rId106"/>
    <p:sldId id="382" r:id="rId107"/>
    <p:sldId id="383" r:id="rId108"/>
    <p:sldId id="372" r:id="rId109"/>
    <p:sldId id="867" r:id="rId110"/>
    <p:sldId id="385" r:id="rId111"/>
    <p:sldId id="880" r:id="rId112"/>
    <p:sldId id="374" r:id="rId113"/>
    <p:sldId id="375" r:id="rId114"/>
    <p:sldId id="376" r:id="rId115"/>
    <p:sldId id="881" r:id="rId116"/>
    <p:sldId id="451" r:id="rId117"/>
    <p:sldId id="853" r:id="rId118"/>
    <p:sldId id="452" r:id="rId119"/>
    <p:sldId id="453" r:id="rId120"/>
    <p:sldId id="854" r:id="rId121"/>
    <p:sldId id="844" r:id="rId122"/>
    <p:sldId id="400" r:id="rId123"/>
    <p:sldId id="401" r:id="rId124"/>
    <p:sldId id="402" r:id="rId125"/>
    <p:sldId id="403" r:id="rId126"/>
    <p:sldId id="404" r:id="rId127"/>
    <p:sldId id="405" r:id="rId128"/>
    <p:sldId id="407" r:id="rId129"/>
    <p:sldId id="415" r:id="rId130"/>
    <p:sldId id="409" r:id="rId131"/>
    <p:sldId id="410" r:id="rId132"/>
    <p:sldId id="466" r:id="rId133"/>
    <p:sldId id="468" r:id="rId134"/>
  </p:sldIdLst>
  <p:sldSz cx="9144000" cy="6858000" type="screen4x3"/>
  <p:notesSz cx="6724650" cy="97742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79" userDrawn="1">
          <p15:clr>
            <a:srgbClr val="A4A3A4"/>
          </p15:clr>
        </p15:guide>
        <p15:guide id="2" pos="211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8FB"/>
    <a:srgbClr val="000099"/>
    <a:srgbClr val="DC2B19"/>
    <a:srgbClr val="007FFF"/>
    <a:srgbClr val="CB2727"/>
    <a:srgbClr val="DCDCDC"/>
    <a:srgbClr val="FFFF00"/>
    <a:srgbClr val="DDDDDD"/>
    <a:srgbClr val="FFCC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BECA09-5C2E-4054-84D3-D3563D32EF47}" v="2" dt="2026-02-19T12:00:27.8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Μεσαίο στυλ 2 - Έμφασ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606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079"/>
        <p:guide pos="211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microsoft.com/office/2015/10/relationships/revisionInfo" Target="revisionInfo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63F8D67B-A8BB-4E49-A40D-C1BC24EFDE5E}"/>
    <pc:docChg chg="custSel addSld modSld">
      <pc:chgData name="Pantelis Balaouras" userId="25e8755020fc1734" providerId="LiveId" clId="{63F8D67B-A8BB-4E49-A40D-C1BC24EFDE5E}" dt="2026-02-19T12:00:27.866" v="441"/>
      <pc:docMkLst>
        <pc:docMk/>
      </pc:docMkLst>
      <pc:sldChg chg="delSp modSp mod">
        <pc:chgData name="Pantelis Balaouras" userId="25e8755020fc1734" providerId="LiveId" clId="{63F8D67B-A8BB-4E49-A40D-C1BC24EFDE5E}" dt="2026-02-19T11:56:39.487" v="440" actId="20577"/>
        <pc:sldMkLst>
          <pc:docMk/>
          <pc:sldMk cId="1481978553" sldId="399"/>
        </pc:sldMkLst>
        <pc:spChg chg="mod">
          <ac:chgData name="Pantelis Balaouras" userId="25e8755020fc1734" providerId="LiveId" clId="{63F8D67B-A8BB-4E49-A40D-C1BC24EFDE5E}" dt="2026-02-19T11:56:39.487" v="440" actId="20577"/>
          <ac:spMkLst>
            <pc:docMk/>
            <pc:sldMk cId="1481978553" sldId="399"/>
            <ac:spMk id="51203" creationId="{00000000-0000-0000-0000-000000000000}"/>
          </ac:spMkLst>
        </pc:spChg>
        <pc:spChg chg="del mod">
          <ac:chgData name="Pantelis Balaouras" userId="25e8755020fc1734" providerId="LiveId" clId="{63F8D67B-A8BB-4E49-A40D-C1BC24EFDE5E}" dt="2026-02-19T11:46:05.847" v="109" actId="478"/>
          <ac:spMkLst>
            <pc:docMk/>
            <pc:sldMk cId="1481978553" sldId="399"/>
            <ac:spMk id="51204" creationId="{00000000-0000-0000-0000-000000000000}"/>
          </ac:spMkLst>
        </pc:spChg>
      </pc:sldChg>
      <pc:sldChg chg="modSp add mod">
        <pc:chgData name="Pantelis Balaouras" userId="25e8755020fc1734" providerId="LiveId" clId="{63F8D67B-A8BB-4E49-A40D-C1BC24EFDE5E}" dt="2026-02-19T11:46:37.937" v="113" actId="12"/>
        <pc:sldMkLst>
          <pc:docMk/>
          <pc:sldMk cId="2735864401" sldId="899"/>
        </pc:sldMkLst>
        <pc:spChg chg="mod">
          <ac:chgData name="Pantelis Balaouras" userId="25e8755020fc1734" providerId="LiveId" clId="{63F8D67B-A8BB-4E49-A40D-C1BC24EFDE5E}" dt="2026-02-19T11:46:37.937" v="113" actId="12"/>
          <ac:spMkLst>
            <pc:docMk/>
            <pc:sldMk cId="2735864401" sldId="899"/>
            <ac:spMk id="51203" creationId="{448C3730-27C6-DFE3-BA18-CE50D248334C}"/>
          </ac:spMkLst>
        </pc:spChg>
      </pc:sldChg>
      <pc:sldChg chg="add">
        <pc:chgData name="Pantelis Balaouras" userId="25e8755020fc1734" providerId="LiveId" clId="{63F8D67B-A8BB-4E49-A40D-C1BC24EFDE5E}" dt="2026-02-19T12:00:27.866" v="441"/>
        <pc:sldMkLst>
          <pc:docMk/>
          <pc:sldMk cId="306644948" sldId="90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89047"/>
          </a:xfrm>
          <a:prstGeom prst="rect">
            <a:avLst/>
          </a:prstGeom>
        </p:spPr>
        <p:txBody>
          <a:bodyPr vert="horz" lIns="92294" tIns="46147" rIns="92294" bIns="46147" rtlCol="0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09121" y="0"/>
            <a:ext cx="2914015" cy="489047"/>
          </a:xfrm>
          <a:prstGeom prst="rect">
            <a:avLst/>
          </a:prstGeom>
        </p:spPr>
        <p:txBody>
          <a:bodyPr vert="horz" lIns="92294" tIns="46147" rIns="92294" bIns="46147" rtlCol="0"/>
          <a:lstStyle>
            <a:lvl1pPr algn="r">
              <a:defRPr sz="1200"/>
            </a:lvl1pPr>
          </a:lstStyle>
          <a:p>
            <a:pPr>
              <a:defRPr/>
            </a:pPr>
            <a:fld id="{20A8EC0F-606D-4E9F-BB21-2B6C667229F6}" type="datetimeFigureOut">
              <a:rPr lang="el-GR"/>
              <a:pPr>
                <a:defRPr/>
              </a:pPr>
              <a:t>19/2/2026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9283524"/>
            <a:ext cx="2914015" cy="489047"/>
          </a:xfrm>
          <a:prstGeom prst="rect">
            <a:avLst/>
          </a:prstGeom>
        </p:spPr>
        <p:txBody>
          <a:bodyPr vert="horz" lIns="92294" tIns="46147" rIns="92294" bIns="46147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el-GR"/>
              <a:t>Δίκτυα Επικοινωνιών ΙΙ - Δικτύωση Πολυμέσων</a:t>
            </a: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09121" y="9283524"/>
            <a:ext cx="2914015" cy="489047"/>
          </a:xfrm>
          <a:prstGeom prst="rect">
            <a:avLst/>
          </a:prstGeom>
        </p:spPr>
        <p:txBody>
          <a:bodyPr vert="horz" lIns="92294" tIns="46147" rIns="92294" bIns="46147" rtlCol="0" anchor="b"/>
          <a:lstStyle>
            <a:lvl1pPr algn="r">
              <a:defRPr sz="1200"/>
            </a:lvl1pPr>
          </a:lstStyle>
          <a:p>
            <a:pPr>
              <a:defRPr/>
            </a:pPr>
            <a:fld id="{170F8DE1-C50E-4D2A-B2DE-94308876BA9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61387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015" cy="48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70" tIns="47134" rIns="94270" bIns="47134" numCol="1" anchor="t" anchorCtr="0" compatLnSpc="1">
            <a:prstTxWarp prst="textNoShape">
              <a:avLst/>
            </a:prstTxWarp>
          </a:bodyPr>
          <a:lstStyle>
            <a:lvl1pPr defTabSz="94216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0636" y="0"/>
            <a:ext cx="2914015" cy="48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70" tIns="47134" rIns="94270" bIns="47134" numCol="1" anchor="t" anchorCtr="0" compatLnSpc="1">
            <a:prstTxWarp prst="textNoShape">
              <a:avLst/>
            </a:prstTxWarp>
          </a:bodyPr>
          <a:lstStyle>
            <a:lvl1pPr algn="r" defTabSz="94216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31838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622" y="4643432"/>
            <a:ext cx="4931409" cy="4398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70" tIns="47134" rIns="94270" bIns="471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194"/>
            <a:ext cx="2914015" cy="4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70" tIns="47134" rIns="94270" bIns="47134" numCol="1" anchor="b" anchorCtr="0" compatLnSpc="1">
            <a:prstTxWarp prst="textNoShape">
              <a:avLst/>
            </a:prstTxWarp>
          </a:bodyPr>
          <a:lstStyle>
            <a:lvl1pPr defTabSz="94216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l-GR"/>
              <a:t>Δίκτυα Επικοινωνιών ΙΙ - Δικτύωση Πολυμέσων</a:t>
            </a: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0636" y="9285194"/>
            <a:ext cx="2914015" cy="48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70" tIns="47134" rIns="94270" bIns="47134" numCol="1" anchor="b" anchorCtr="0" compatLnSpc="1">
            <a:prstTxWarp prst="textNoShape">
              <a:avLst/>
            </a:prstTxWarp>
          </a:bodyPr>
          <a:lstStyle>
            <a:lvl1pPr algn="r" defTabSz="942168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DEB89C5-30B1-4C9D-962D-134DB3B71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4672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https://www.google.com/url?sa=i&amp;url=https%3A%2F%2Fnew.in-24.com%2FNews%2F120299.html&amp;psig=AOvVaw05FnCnvubaHuGi9mOJXhKM&amp;ust=1640090338354000&amp;source=images&amp;cd=vfe&amp;ved=0CAsQjRxqFwoTCOCYyOGy8vQCFQAAAAAdAAAAABAO</a:t>
            </a:r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l-GR"/>
              <a:t>Δίκτυα Επικοινωνιών ΙΙ - Δικτύωση Πολυμέσων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EB89C5-30B1-4C9D-962D-134DB3B7179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75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https://www.google.com/url?sa=i&amp;source=images&amp;cd=&amp;ved=2ahUKEwjBocbRnNPlAhUZ7eAKHeSbADkQjRx6BAgBEAQ&amp;url=http%3A%2F%2F3zcurdia.com%2F2016%2F07%2F22%2F8_reasons_why_you_should_not_shoot_JPEG.html&amp;psig=AOvVaw3a1z1LH_FAeIF97LEfkg8g&amp;ust=1573048508319160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5752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3188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D43678-7C25-4FEF-9AA0-1D09A8E863B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93189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743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4212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8CDC7-5900-4F98-92BB-0DBE31A1ADE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94213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152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4212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18CDC7-5900-4F98-92BB-0DBE31A1ADE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94213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14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5236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D4BB93-5668-4242-92D2-306972BA76AA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95237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32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5236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D4BB93-5668-4242-92D2-306972BA76AA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95237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303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FDFA2-4677-716A-F26D-D81BBCD75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- Θέση εικόνας διαφάνειας">
            <a:extLst>
              <a:ext uri="{FF2B5EF4-FFF2-40B4-BE49-F238E27FC236}">
                <a16:creationId xmlns:a16="http://schemas.microsoft.com/office/drawing/2014/main" id="{60B42978-DCA7-408E-D125-EB7FFCD50CB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2 - Θέση σημειώσεων">
            <a:extLst>
              <a:ext uri="{FF2B5EF4-FFF2-40B4-BE49-F238E27FC236}">
                <a16:creationId xmlns:a16="http://schemas.microsoft.com/office/drawing/2014/main" id="{B6464702-0134-743B-030B-98321BBEF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5236" name="3 - Θέση αριθμού διαφάνειας">
            <a:extLst>
              <a:ext uri="{FF2B5EF4-FFF2-40B4-BE49-F238E27FC236}">
                <a16:creationId xmlns:a16="http://schemas.microsoft.com/office/drawing/2014/main" id="{0CAB2DCD-B469-A9FE-194E-9123B1750D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D4BB93-5668-4242-92D2-306972BA76AA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95237" name="4 - Θέση υποσέλιδου">
            <a:extLst>
              <a:ext uri="{FF2B5EF4-FFF2-40B4-BE49-F238E27FC236}">
                <a16:creationId xmlns:a16="http://schemas.microsoft.com/office/drawing/2014/main" id="{0B5F075A-2B38-24BC-7C32-8CFA9B230C7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52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5236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D4BB93-5668-4242-92D2-306972BA76AA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95237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9627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8548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E6489A-FB84-419A-8BE4-5189834E44D5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108549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95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44455-191C-38C5-FA64-EA460EF8B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- Θέση εικόνας διαφάνειας">
            <a:extLst>
              <a:ext uri="{FF2B5EF4-FFF2-40B4-BE49-F238E27FC236}">
                <a16:creationId xmlns:a16="http://schemas.microsoft.com/office/drawing/2014/main" id="{FA5DFCC9-C8EA-1E36-57D5-12D8AE9779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2 - Θέση σημειώσεων">
            <a:extLst>
              <a:ext uri="{FF2B5EF4-FFF2-40B4-BE49-F238E27FC236}">
                <a16:creationId xmlns:a16="http://schemas.microsoft.com/office/drawing/2014/main" id="{2ADDFDE4-F79D-838A-1B29-11026423B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8548" name="3 - Θέση αριθμού διαφάνειας">
            <a:extLst>
              <a:ext uri="{FF2B5EF4-FFF2-40B4-BE49-F238E27FC236}">
                <a16:creationId xmlns:a16="http://schemas.microsoft.com/office/drawing/2014/main" id="{EDC6EAA0-F833-DE41-8178-F4265DD8A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E6489A-FB84-419A-8BE4-5189834E44D5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108549" name="4 - Θέση υποσέλιδου">
            <a:extLst>
              <a:ext uri="{FF2B5EF4-FFF2-40B4-BE49-F238E27FC236}">
                <a16:creationId xmlns:a16="http://schemas.microsoft.com/office/drawing/2014/main" id="{16F18F9C-81D5-57BC-4625-F7E1A445C1D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87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9572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24BD9D-380A-4748-B53F-A804BF222604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109573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2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10596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A40B24-A491-41AD-AAF7-D41265A6DA68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110597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40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>
                <a:latin typeface="+mj-lt"/>
              </a:rPr>
              <a:t>https://www.google.com/url?sa=i&amp;url=https%3A%2F%2Fwww.cs.csustan.edu%2F~john%2FClasses%2FPrevious_Semesters%2FCS3000_Communication_Networks%2F2017_02_Spring%2FNotes%2Fchap28.html&amp;psig=AOvVaw1nMFnpW_fElrUVJEwfS1PK&amp;ust=1606230712665000&amp;source=images&amp;cd=vfe&amp;ved=0CA0QjhxqFwoTCNDs5un5mO0CFQAAAAAdAAAAABAF</a:t>
            </a:r>
            <a:r>
              <a:rPr lang="en-US" sz="1200">
                <a:latin typeface="+mj-lt"/>
              </a:rPr>
              <a:t>  </a:t>
            </a:r>
            <a:endParaRPr lang="el-GR" sz="1200">
              <a:latin typeface="+mj-lt"/>
            </a:endParaRPr>
          </a:p>
          <a:p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l-GR"/>
              <a:t>Δίκτυα Επικοινωνιών ΙΙ - Δικτύωση Πολυμέσων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EB89C5-30B1-4C9D-962D-134DB3B7179B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05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12644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2C44C3-DF88-4134-8D8C-7E96AAC0ED15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112645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61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13668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E3AB93-9A87-4483-BC97-28F43B2EFF7A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113669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671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11620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70FD80-994A-4B33-9868-E65BB44170FC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111621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1789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14692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477D87-E72F-462E-816C-F022C3D718A4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114693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545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501558-AF9E-5D47-BF5A-A49C378F67FC}" type="slidenum">
              <a:rPr lang="en-US"/>
              <a:pPr>
                <a:defRPr/>
              </a:pPr>
              <a:t>54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3896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15716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7C858A-F959-4EDE-86B4-6807612A04D1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115717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6659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16740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9699F3-AA6E-4D26-BD1D-67D96B65D6B5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116741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547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D6B6C8-2FD3-1B4B-B83E-91C6650C02A5}" type="slidenum">
              <a:rPr lang="en-US"/>
              <a:pPr>
                <a:defRPr/>
              </a:pPr>
              <a:t>57</a:t>
            </a:fld>
            <a:endParaRPr lang="en-US"/>
          </a:p>
        </p:txBody>
      </p:sp>
      <p:sp>
        <p:nvSpPr>
          <p:cNvPr id="524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618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4606F-6A99-07E8-725A-FCA366F61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C08B16EF-2506-34DA-14F7-E00ECE2569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06BAC25F-9397-4E70-744A-FA00D01BDA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661B5F9-B120-2AC9-25C9-4A86D6E295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58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52366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66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99663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70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7818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73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87923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74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13768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Slide Image Placeholder 1">
            <a:extLst>
              <a:ext uri="{FF2B5EF4-FFF2-40B4-BE49-F238E27FC236}">
                <a16:creationId xmlns:a16="http://schemas.microsoft.com/office/drawing/2014/main" id="{E1A0F507-EA0E-4D7C-B0B2-EFC2719179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0" name="Notes Placeholder 2">
            <a:extLst>
              <a:ext uri="{FF2B5EF4-FFF2-40B4-BE49-F238E27FC236}">
                <a16:creationId xmlns:a16="http://schemas.microsoft.com/office/drawing/2014/main" id="{E4B24591-6C09-4961-BB91-E4FA415F0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l-GR" altLang="el-GR"/>
              <a:t>`</a:t>
            </a:r>
          </a:p>
        </p:txBody>
      </p:sp>
      <p:sp>
        <p:nvSpPr>
          <p:cNvPr id="196611" name="Slide Number Placeholder 3">
            <a:extLst>
              <a:ext uri="{FF2B5EF4-FFF2-40B4-BE49-F238E27FC236}">
                <a16:creationId xmlns:a16="http://schemas.microsoft.com/office/drawing/2014/main" id="{AB8FBA38-4EA7-4033-8251-A146EEA70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82D038E-9798-4581-92FF-CB8D2F74AAC4}" type="slidenum">
              <a:rPr lang="en-US" altLang="el-GR" sz="1300">
                <a:latin typeface="Times New Roman" panose="02020603050405020304" pitchFamily="18" charset="0"/>
              </a:rPr>
              <a:pPr/>
              <a:t>76</a:t>
            </a:fld>
            <a:endParaRPr lang="en-US" altLang="el-GR" sz="13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1975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Slide Image Placeholder 1">
            <a:extLst>
              <a:ext uri="{FF2B5EF4-FFF2-40B4-BE49-F238E27FC236}">
                <a16:creationId xmlns:a16="http://schemas.microsoft.com/office/drawing/2014/main" id="{E1A0F507-EA0E-4D7C-B0B2-EFC2719179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0" name="Notes Placeholder 2">
            <a:extLst>
              <a:ext uri="{FF2B5EF4-FFF2-40B4-BE49-F238E27FC236}">
                <a16:creationId xmlns:a16="http://schemas.microsoft.com/office/drawing/2014/main" id="{E4B24591-6C09-4961-BB91-E4FA415F0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l-GR" altLang="el-GR"/>
              <a:t>`</a:t>
            </a:r>
          </a:p>
        </p:txBody>
      </p:sp>
      <p:sp>
        <p:nvSpPr>
          <p:cNvPr id="196611" name="Slide Number Placeholder 3">
            <a:extLst>
              <a:ext uri="{FF2B5EF4-FFF2-40B4-BE49-F238E27FC236}">
                <a16:creationId xmlns:a16="http://schemas.microsoft.com/office/drawing/2014/main" id="{AB8FBA38-4EA7-4033-8251-A146EEA70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82D038E-9798-4581-92FF-CB8D2F74AAC4}" type="slidenum">
              <a:rPr lang="en-US" altLang="el-GR" sz="1300">
                <a:latin typeface="Times New Roman" panose="02020603050405020304" pitchFamily="18" charset="0"/>
              </a:rPr>
              <a:pPr/>
              <a:t>78</a:t>
            </a:fld>
            <a:endParaRPr lang="en-US" altLang="el-GR" sz="13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8801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Rectangle 7">
            <a:extLst>
              <a:ext uri="{FF2B5EF4-FFF2-40B4-BE49-F238E27FC236}">
                <a16:creationId xmlns:a16="http://schemas.microsoft.com/office/drawing/2014/main" id="{508C4DA0-A184-4745-A247-EF0C1BA55E8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49" tIns="48325" rIns="96649" bIns="48325" anchor="b"/>
          <a:lstStyle>
            <a:lvl1pPr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62A92BD5-05FD-4A10-8B81-33F2928AE718}" type="slidenum">
              <a:rPr lang="en-US" altLang="el-GR" sz="13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83</a:t>
            </a:fld>
            <a:endParaRPr lang="en-US" altLang="el-GR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2994" name="Rectangle 2">
            <a:extLst>
              <a:ext uri="{FF2B5EF4-FFF2-40B4-BE49-F238E27FC236}">
                <a16:creationId xmlns:a16="http://schemas.microsoft.com/office/drawing/2014/main" id="{225FEB19-7EC2-44AE-AFDA-08A10D7035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B96D94ED-79FD-4FAE-B6EE-D4A8243A72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l-GR"/>
              <a:t>Akamai: 100,000+ servers in 1000+ clusters in 1000+ networks in 70+ countries serving trillions of requests a day.</a:t>
            </a:r>
          </a:p>
          <a:p>
            <a:endParaRPr lang="en-US" altLang="el-GR"/>
          </a:p>
          <a:p>
            <a:r>
              <a:rPr lang="en-US" altLang="el-GR"/>
              <a:t>How many people use Netflix?</a:t>
            </a:r>
          </a:p>
        </p:txBody>
      </p:sp>
    </p:spTree>
    <p:extLst>
      <p:ext uri="{BB962C8B-B14F-4D97-AF65-F5344CB8AC3E}">
        <p14:creationId xmlns:p14="http://schemas.microsoft.com/office/powerpoint/2010/main" val="7678715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Rectangle 7">
            <a:extLst>
              <a:ext uri="{FF2B5EF4-FFF2-40B4-BE49-F238E27FC236}">
                <a16:creationId xmlns:a16="http://schemas.microsoft.com/office/drawing/2014/main" id="{13FEC0A3-25BC-40E0-8DD3-6ECC91A9C65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49" tIns="48325" rIns="96649" bIns="48325" anchor="b"/>
          <a:lstStyle>
            <a:lvl1pPr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6360F2B5-C1E0-4B29-8595-EFDBCA818197}" type="slidenum">
              <a:rPr lang="en-US" altLang="el-GR" sz="13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84</a:t>
            </a:fld>
            <a:endParaRPr lang="en-US" altLang="el-GR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42" name="Rectangle 2">
            <a:extLst>
              <a:ext uri="{FF2B5EF4-FFF2-40B4-BE49-F238E27FC236}">
                <a16:creationId xmlns:a16="http://schemas.microsoft.com/office/drawing/2014/main" id="{98BF1285-66E3-4345-9160-A140CB7B93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B9D3D1F0-567D-442E-9C03-9A76ED61F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l-GR"/>
              <a:t>peak load: 7million viewers, 2 Tbytes via </a:t>
            </a:r>
          </a:p>
        </p:txBody>
      </p:sp>
    </p:spTree>
    <p:extLst>
      <p:ext uri="{BB962C8B-B14F-4D97-AF65-F5344CB8AC3E}">
        <p14:creationId xmlns:p14="http://schemas.microsoft.com/office/powerpoint/2010/main" val="19694538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7284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4A8E9E-10B3-4E73-BCA5-FC69F23EB2FF}" type="slidenum">
              <a:rPr lang="en-US" smtClean="0"/>
              <a:pPr/>
              <a:t>98</a:t>
            </a:fld>
            <a:endParaRPr lang="en-US"/>
          </a:p>
        </p:txBody>
      </p:sp>
      <p:sp>
        <p:nvSpPr>
          <p:cNvPr id="97285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280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8308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D80838-D776-47F2-AB92-CB953AE1C588}" type="slidenum">
              <a:rPr lang="en-US" smtClean="0"/>
              <a:pPr/>
              <a:t>99</a:t>
            </a:fld>
            <a:endParaRPr lang="en-US"/>
          </a:p>
        </p:txBody>
      </p:sp>
      <p:sp>
        <p:nvSpPr>
          <p:cNvPr id="98309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8308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D80838-D776-47F2-AB92-CB953AE1C588}" type="slidenum">
              <a:rPr lang="en-US" smtClean="0"/>
              <a:pPr/>
              <a:t>100</a:t>
            </a:fld>
            <a:endParaRPr lang="en-US"/>
          </a:p>
        </p:txBody>
      </p:sp>
      <p:sp>
        <p:nvSpPr>
          <p:cNvPr id="98309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574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8308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D80838-D776-47F2-AB92-CB953AE1C588}" type="slidenum">
              <a:rPr lang="en-US" smtClean="0"/>
              <a:pPr/>
              <a:t>101</a:t>
            </a:fld>
            <a:endParaRPr lang="en-US"/>
          </a:p>
        </p:txBody>
      </p:sp>
      <p:sp>
        <p:nvSpPr>
          <p:cNvPr id="98309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822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99332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CF1C65-32C7-4012-A8B7-B0CF1CE1BB94}" type="slidenum">
              <a:rPr lang="en-US" smtClean="0"/>
              <a:pPr/>
              <a:t>104</a:t>
            </a:fld>
            <a:endParaRPr lang="en-US"/>
          </a:p>
        </p:txBody>
      </p:sp>
      <p:sp>
        <p:nvSpPr>
          <p:cNvPr id="99333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7312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0356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2F49CE-D89F-4D57-B0ED-10B53EC8128E}" type="slidenum">
              <a:rPr lang="en-US" smtClean="0"/>
              <a:pPr/>
              <a:t>105</a:t>
            </a:fld>
            <a:endParaRPr lang="en-US"/>
          </a:p>
        </p:txBody>
      </p:sp>
      <p:sp>
        <p:nvSpPr>
          <p:cNvPr id="100357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373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1380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7D31F2-3C84-4257-86A2-E696A2318F5B}" type="slidenum">
              <a:rPr lang="en-US" smtClean="0"/>
              <a:pPr/>
              <a:t>106</a:t>
            </a:fld>
            <a:endParaRPr lang="en-US"/>
          </a:p>
        </p:txBody>
      </p:sp>
      <p:sp>
        <p:nvSpPr>
          <p:cNvPr id="101381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987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2404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9B3B2F-9713-46B0-9783-8E3CBD0F5FB0}" type="slidenum">
              <a:rPr lang="en-US" smtClean="0"/>
              <a:pPr/>
              <a:t>107</a:t>
            </a:fld>
            <a:endParaRPr lang="en-US"/>
          </a:p>
        </p:txBody>
      </p:sp>
      <p:sp>
        <p:nvSpPr>
          <p:cNvPr id="102405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1519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3428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F43DFA-B78C-4C15-B842-81B6303EE066}" type="slidenum">
              <a:rPr lang="en-US" smtClean="0"/>
              <a:pPr/>
              <a:t>108</a:t>
            </a:fld>
            <a:endParaRPr lang="en-US"/>
          </a:p>
        </p:txBody>
      </p:sp>
      <p:sp>
        <p:nvSpPr>
          <p:cNvPr id="103429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8523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1380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7D31F2-3C84-4257-86A2-E696A2318F5B}" type="slidenum">
              <a:rPr lang="en-US" smtClean="0"/>
              <a:pPr/>
              <a:t>109</a:t>
            </a:fld>
            <a:endParaRPr lang="en-US"/>
          </a:p>
        </p:txBody>
      </p:sp>
      <p:sp>
        <p:nvSpPr>
          <p:cNvPr id="101381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305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4452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E731A4-751C-4160-8FAC-A5DB05D5E5D4}" type="slidenum">
              <a:rPr lang="en-US" smtClean="0"/>
              <a:pPr/>
              <a:t>110</a:t>
            </a:fld>
            <a:endParaRPr lang="en-US"/>
          </a:p>
        </p:txBody>
      </p:sp>
      <p:sp>
        <p:nvSpPr>
          <p:cNvPr id="104453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3916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5476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049025-AB40-4A4A-86C0-EF67EC277517}" type="slidenum">
              <a:rPr lang="en-US" smtClean="0"/>
              <a:pPr/>
              <a:t>112</a:t>
            </a:fld>
            <a:endParaRPr lang="en-US"/>
          </a:p>
        </p:txBody>
      </p:sp>
      <p:sp>
        <p:nvSpPr>
          <p:cNvPr id="105477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0911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6500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8CEAA7-C10E-4477-B8D5-BA75CA1AFC5A}" type="slidenum">
              <a:rPr lang="en-US" smtClean="0"/>
              <a:pPr/>
              <a:t>113</a:t>
            </a:fld>
            <a:endParaRPr lang="en-US"/>
          </a:p>
        </p:txBody>
      </p:sp>
      <p:sp>
        <p:nvSpPr>
          <p:cNvPr id="106501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2050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07524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B66C32-D821-4526-815C-B70EFA1994AF}" type="slidenum">
              <a:rPr lang="en-US" smtClean="0"/>
              <a:pPr/>
              <a:t>114</a:t>
            </a:fld>
            <a:endParaRPr lang="en-US"/>
          </a:p>
        </p:txBody>
      </p:sp>
      <p:sp>
        <p:nvSpPr>
          <p:cNvPr id="107525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700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17764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2DA3BF-11A5-41C4-AAFF-E58443620719}" type="slidenum">
              <a:rPr lang="en-US" smtClean="0"/>
              <a:pPr/>
              <a:t>122</a:t>
            </a:fld>
            <a:endParaRPr lang="en-US"/>
          </a:p>
        </p:txBody>
      </p:sp>
      <p:sp>
        <p:nvSpPr>
          <p:cNvPr id="117765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3420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18788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2D7CE9-CA68-483D-A5F6-06C5BCB88FDC}" type="slidenum">
              <a:rPr lang="en-US" smtClean="0"/>
              <a:pPr/>
              <a:t>123</a:t>
            </a:fld>
            <a:endParaRPr lang="en-US"/>
          </a:p>
        </p:txBody>
      </p:sp>
      <p:sp>
        <p:nvSpPr>
          <p:cNvPr id="118789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278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19812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FFDFE5-FF78-4DEC-8A64-8E694C7FE326}" type="slidenum">
              <a:rPr lang="en-US" smtClean="0"/>
              <a:pPr/>
              <a:t>124</a:t>
            </a:fld>
            <a:endParaRPr lang="en-US"/>
          </a:p>
        </p:txBody>
      </p:sp>
      <p:sp>
        <p:nvSpPr>
          <p:cNvPr id="119813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4945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20836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E4F084-0DD3-41BA-BA97-B1EA61DE9112}" type="slidenum">
              <a:rPr lang="en-US" smtClean="0"/>
              <a:pPr/>
              <a:t>125</a:t>
            </a:fld>
            <a:endParaRPr lang="en-US"/>
          </a:p>
        </p:txBody>
      </p:sp>
      <p:sp>
        <p:nvSpPr>
          <p:cNvPr id="120837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7646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21860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6BED6D-030B-4777-9FD4-9A1E1F4C2CDA}" type="slidenum">
              <a:rPr lang="en-US" smtClean="0"/>
              <a:pPr/>
              <a:t>126</a:t>
            </a:fld>
            <a:endParaRPr lang="en-US"/>
          </a:p>
        </p:txBody>
      </p:sp>
      <p:sp>
        <p:nvSpPr>
          <p:cNvPr id="121861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0348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22884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8129AF-C827-4D0A-B64D-91AA91EE8844}" type="slidenum">
              <a:rPr lang="en-US" smtClean="0"/>
              <a:pPr/>
              <a:t>127</a:t>
            </a:fld>
            <a:endParaRPr lang="en-US"/>
          </a:p>
        </p:txBody>
      </p:sp>
      <p:sp>
        <p:nvSpPr>
          <p:cNvPr id="122885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611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23908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6CB38F-BF84-4835-8525-36EF2818F463}" type="slidenum">
              <a:rPr lang="en-US" smtClean="0"/>
              <a:pPr/>
              <a:t>128</a:t>
            </a:fld>
            <a:endParaRPr lang="en-US"/>
          </a:p>
        </p:txBody>
      </p:sp>
      <p:sp>
        <p:nvSpPr>
          <p:cNvPr id="123909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24616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24932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F90AE3-FA06-411E-950A-9596D9BE60D8}" type="slidenum">
              <a:rPr lang="en-US" smtClean="0"/>
              <a:pPr/>
              <a:t>129</a:t>
            </a:fld>
            <a:endParaRPr lang="en-US"/>
          </a:p>
        </p:txBody>
      </p:sp>
      <p:sp>
        <p:nvSpPr>
          <p:cNvPr id="124933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50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25956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7E057-4E2C-41C8-8FF9-08ECBADC81A6}" type="slidenum">
              <a:rPr lang="en-US" smtClean="0"/>
              <a:pPr/>
              <a:t>130</a:t>
            </a:fld>
            <a:endParaRPr lang="en-US"/>
          </a:p>
        </p:txBody>
      </p:sp>
      <p:sp>
        <p:nvSpPr>
          <p:cNvPr id="125957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2881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1 - Θέση εικόνας διαφάνειας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2 - Θέση σημειώσεων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126980" name="3 - Θέση αριθμού διαφάνειας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996A19-B8BA-403C-ACF6-FA7B9AAEC0A3}" type="slidenum">
              <a:rPr lang="en-US" smtClean="0"/>
              <a:pPr/>
              <a:t>131</a:t>
            </a:fld>
            <a:endParaRPr lang="en-US"/>
          </a:p>
        </p:txBody>
      </p:sp>
      <p:sp>
        <p:nvSpPr>
          <p:cNvPr id="126981" name="4 - Θέση υποσέλιδου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l-GR"/>
              <a:t>Δίκτυα Επικοινωνιών ΙΙ - Δικτύωση Πολυμέσων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80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9163" y="733425"/>
            <a:ext cx="4889500" cy="3667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15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88720"/>
          </a:xfrm>
        </p:spPr>
        <p:txBody>
          <a:bodyPr/>
          <a:lstStyle>
            <a:lvl1pPr>
              <a:defRPr b="1">
                <a:latin typeface="Gill Sans Nova" panose="020B0602020104020203" pitchFamily="34" charset="0"/>
              </a:defRPr>
            </a:lvl1pPr>
          </a:lstStyle>
          <a:p>
            <a:r>
              <a:rPr lang="el-GR" err="1"/>
              <a:t>Kλικ</a:t>
            </a:r>
            <a:r>
              <a:rPr lang="el-GR"/>
              <a:t>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ill Sans Nova" panose="020B0602020104020203" pitchFamily="34" charset="0"/>
              </a:defRPr>
            </a:lvl1pPr>
            <a:lvl2pPr>
              <a:defRPr>
                <a:latin typeface="Gill Sans Nova" panose="020B0602020104020203" pitchFamily="34" charset="0"/>
              </a:defRPr>
            </a:lvl2pPr>
            <a:lvl3pPr marL="1143000" indent="-228600">
              <a:buClr>
                <a:srgbClr val="000099"/>
              </a:buClr>
              <a:buFont typeface="Wingdings" panose="05000000000000000000" pitchFamily="2" charset="2"/>
              <a:buChar char="§"/>
              <a:defRPr>
                <a:latin typeface="Gill Sans Nova" panose="020B0602020104020203" pitchFamily="34" charset="0"/>
              </a:defRPr>
            </a:lvl3pPr>
            <a:lvl4pPr>
              <a:buClr>
                <a:srgbClr val="000099"/>
              </a:buClr>
              <a:defRPr>
                <a:latin typeface="Gill Sans Nova" panose="020B0602020104020203" pitchFamily="34" charset="0"/>
              </a:defRPr>
            </a:lvl4pPr>
            <a:lvl5pPr>
              <a:buClr>
                <a:srgbClr val="000099"/>
              </a:buClr>
              <a:defRPr>
                <a:latin typeface="Gill Sans Nova" panose="020B0602020104020203" pitchFamily="34" charset="0"/>
              </a:defRPr>
            </a:lvl5pPr>
          </a:lstStyle>
          <a:p>
            <a:pPr lvl="0"/>
            <a:r>
              <a:rPr lang="el-GR" err="1"/>
              <a:t>Kλικ</a:t>
            </a:r>
            <a:r>
              <a:rPr lang="el-GR"/>
              <a:t>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7" name="Picture 50" descr="underline_base">
            <a:extLst>
              <a:ext uri="{FF2B5EF4-FFF2-40B4-BE49-F238E27FC236}">
                <a16:creationId xmlns:a16="http://schemas.microsoft.com/office/drawing/2014/main" id="{28277F31-D775-4573-B9B0-19DBE5F5B244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101529"/>
            <a:ext cx="7537450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pic>
        <p:nvPicPr>
          <p:cNvPr id="4" name="Picture 50" descr="underline_base">
            <a:extLst>
              <a:ext uri="{FF2B5EF4-FFF2-40B4-BE49-F238E27FC236}">
                <a16:creationId xmlns:a16="http://schemas.microsoft.com/office/drawing/2014/main" id="{3E8E8791-D52D-5808-2CA9-183B5ED13F59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5907087"/>
            <a:ext cx="7537450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38844"/>
          </a:xfrm>
        </p:spPr>
        <p:txBody>
          <a:bodyPr/>
          <a:lstStyle>
            <a:lvl1pPr>
              <a:defRPr b="1" u="none"/>
            </a:lvl1pPr>
          </a:lstStyle>
          <a:p>
            <a:r>
              <a:rPr lang="el-GR" err="1"/>
              <a:t>Kλικ</a:t>
            </a:r>
            <a:r>
              <a:rPr lang="el-GR"/>
              <a:t>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290945" y="1339850"/>
            <a:ext cx="4052455" cy="4908550"/>
          </a:xfrm>
        </p:spPr>
        <p:txBody>
          <a:bodyPr/>
          <a:lstStyle>
            <a:lvl1pPr>
              <a:defRPr sz="2800">
                <a:latin typeface="Gill Sans Nova" panose="020B0602020104020203" pitchFamily="34" charset="0"/>
              </a:defRPr>
            </a:lvl1pPr>
            <a:lvl2pPr>
              <a:defRPr sz="2400">
                <a:latin typeface="Gill Sans Nova" panose="020B0602020104020203" pitchFamily="34" charset="0"/>
              </a:defRPr>
            </a:lvl2pPr>
            <a:lvl3pPr>
              <a:defRPr sz="2000">
                <a:latin typeface="Gill Sans Nova" panose="020B0602020104020203" pitchFamily="34" charset="0"/>
              </a:defRPr>
            </a:lvl3pPr>
            <a:lvl4pPr>
              <a:defRPr sz="1800">
                <a:latin typeface="Gill Sans Nova" panose="020B0602020104020203" pitchFamily="34" charset="0"/>
              </a:defRPr>
            </a:lvl4pPr>
            <a:lvl5pPr>
              <a:defRPr sz="1800">
                <a:latin typeface="Gill Sans Nova" panose="020B06020201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495799" y="1339850"/>
            <a:ext cx="4249189" cy="4908550"/>
          </a:xfrm>
        </p:spPr>
        <p:txBody>
          <a:bodyPr/>
          <a:lstStyle>
            <a:lvl1pPr>
              <a:defRPr sz="2800">
                <a:latin typeface="Gill Sans Nova" panose="020B0602020104020203" pitchFamily="34" charset="0"/>
              </a:defRPr>
            </a:lvl1pPr>
            <a:lvl2pPr>
              <a:defRPr sz="2400">
                <a:latin typeface="Gill Sans Nova" panose="020B0602020104020203" pitchFamily="34" charset="0"/>
              </a:defRPr>
            </a:lvl2pPr>
            <a:lvl3pPr>
              <a:defRPr sz="2000">
                <a:latin typeface="Gill Sans Nova" panose="020B0602020104020203" pitchFamily="34" charset="0"/>
              </a:defRPr>
            </a:lvl3pPr>
            <a:lvl4pPr>
              <a:defRPr sz="1800">
                <a:latin typeface="Gill Sans Nova" panose="020B0602020104020203" pitchFamily="34" charset="0"/>
              </a:defRPr>
            </a:lvl4pPr>
            <a:lvl5pPr>
              <a:defRPr sz="1800">
                <a:latin typeface="Gill Sans Nova" panose="020B0602020104020203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Picture 50" descr="underline_base">
            <a:extLst>
              <a:ext uri="{FF2B5EF4-FFF2-40B4-BE49-F238E27FC236}">
                <a16:creationId xmlns:a16="http://schemas.microsoft.com/office/drawing/2014/main" id="{AD4A5DB5-811D-1807-C476-DB11949AE23C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101529"/>
            <a:ext cx="7537450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38844"/>
          </a:xfrm>
        </p:spPr>
        <p:txBody>
          <a:bodyPr/>
          <a:lstStyle>
            <a:lvl1pPr>
              <a:defRPr b="1" u="none"/>
            </a:lvl1pPr>
          </a:lstStyle>
          <a:p>
            <a:r>
              <a:rPr lang="el-GR" err="1"/>
              <a:t>Kλικ</a:t>
            </a:r>
            <a:r>
              <a:rPr lang="el-GR"/>
              <a:t>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7" name="Picture 50" descr="underline_base">
            <a:extLst>
              <a:ext uri="{FF2B5EF4-FFF2-40B4-BE49-F238E27FC236}">
                <a16:creationId xmlns:a16="http://schemas.microsoft.com/office/drawing/2014/main" id="{34B89CED-0332-042F-BE72-14F6978058EF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101529"/>
            <a:ext cx="7537450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88720"/>
          </a:xfrm>
        </p:spPr>
        <p:txBody>
          <a:bodyPr/>
          <a:lstStyle>
            <a:lvl1pPr>
              <a:defRPr b="1" u="none"/>
            </a:lvl1pPr>
          </a:lstStyle>
          <a:p>
            <a:r>
              <a:rPr lang="el-GR" err="1"/>
              <a:t>Kλικ</a:t>
            </a:r>
            <a:r>
              <a:rPr lang="el-GR"/>
              <a:t> για επεξεργασία του τίτλου</a:t>
            </a:r>
          </a:p>
        </p:txBody>
      </p:sp>
      <p:pic>
        <p:nvPicPr>
          <p:cNvPr id="3" name="Picture 50" descr="underline_base">
            <a:extLst>
              <a:ext uri="{FF2B5EF4-FFF2-40B4-BE49-F238E27FC236}">
                <a16:creationId xmlns:a16="http://schemas.microsoft.com/office/drawing/2014/main" id="{1D759F9F-F8B5-4319-EFF8-1B6C2CF6850C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101529"/>
            <a:ext cx="7537450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0" descr="underline_base">
            <a:extLst>
              <a:ext uri="{FF2B5EF4-FFF2-40B4-BE49-F238E27FC236}">
                <a16:creationId xmlns:a16="http://schemas.microsoft.com/office/drawing/2014/main" id="{81E82B25-1098-6E19-C563-004865D3477E}"/>
              </a:ext>
            </a:extLst>
          </p:cNvPr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101529"/>
            <a:ext cx="7537450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 u="none"/>
            </a:lvl1pPr>
          </a:lstStyle>
          <a:p>
            <a:r>
              <a:rPr lang="el-GR" err="1"/>
              <a:t>Kλικ</a:t>
            </a:r>
            <a:r>
              <a:rPr lang="el-GR"/>
              <a:t>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97032"/>
          </a:xfrm>
        </p:spPr>
        <p:txBody>
          <a:bodyPr/>
          <a:lstStyle>
            <a:lvl1pPr>
              <a:defRPr b="1"/>
            </a:lvl1pPr>
          </a:lstStyle>
          <a:p>
            <a:r>
              <a:rPr lang="el-GR" err="1"/>
              <a:t>Kλικ</a:t>
            </a:r>
            <a:r>
              <a:rPr lang="el-GR"/>
              <a:t>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49135" y="228600"/>
            <a:ext cx="8345977" cy="871538"/>
          </a:xfrm>
        </p:spPr>
        <p:txBody>
          <a:bodyPr/>
          <a:lstStyle>
            <a:lvl1pPr>
              <a:defRPr b="1"/>
            </a:lvl1pPr>
          </a:lstStyle>
          <a:p>
            <a:r>
              <a:rPr lang="el-GR" err="1"/>
              <a:t>Kλικ</a:t>
            </a:r>
            <a:r>
              <a:rPr lang="el-GR"/>
              <a:t>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349135" y="1339850"/>
            <a:ext cx="3994265" cy="490855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 err="1"/>
              <a:t>Kλικ</a:t>
            </a:r>
            <a:r>
              <a:rPr lang="el-GR"/>
              <a:t>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495800" y="1339850"/>
            <a:ext cx="4199312" cy="4908550"/>
          </a:xfrm>
        </p:spPr>
        <p:txBody>
          <a:bodyPr/>
          <a:lstStyle/>
          <a:p>
            <a:pPr lvl="0"/>
            <a:r>
              <a:rPr lang="el-GR" err="1"/>
              <a:t>Kλικ</a:t>
            </a:r>
            <a:r>
              <a:rPr lang="el-GR"/>
              <a:t>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8715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l"/>
            <a:r>
              <a:rPr lang="en-US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537854"/>
            <a:ext cx="7772400" cy="4710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7A8C60-6ECA-4E89-901B-1ACB9FC649B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-8313" y="6572011"/>
            <a:ext cx="1579419" cy="2867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Δικτύωση Πολυμέσων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06B08FB-0FC3-4939-AE8E-80AC6AB8843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8678487" y="6612774"/>
            <a:ext cx="465513" cy="24522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B797150-EC14-4C18-B922-8D029638E608}" type="slidenum">
              <a:rPr lang="en-US" sz="1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MS PGothic" pitchFamily="34" charset="-128"/>
                <a:cs typeface="Arial" charset="0"/>
              </a:rPr>
              <a:pPr algn="r"/>
              <a:t>‹#›</a:t>
            </a:fld>
            <a:endParaRPr lang="en-US" sz="1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MS PGothic" pitchFamily="34" charset="-128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4000" b="1" u="none" dirty="0">
          <a:solidFill>
            <a:srgbClr val="000099"/>
          </a:solidFill>
          <a:latin typeface="Gill Sans Nova" panose="020B0602020104020203" pitchFamily="34" charset="0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u="sng">
          <a:solidFill>
            <a:schemeClr val="accent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u="sng">
          <a:solidFill>
            <a:schemeClr val="accent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u="sng">
          <a:solidFill>
            <a:schemeClr val="accent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u="sng">
          <a:solidFill>
            <a:schemeClr val="accent2"/>
          </a:solidFill>
          <a:latin typeface="Comic Sans MS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u="sng">
          <a:solidFill>
            <a:schemeClr val="accent2"/>
          </a:solidFill>
          <a:latin typeface="Comic Sans MS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u="sng">
          <a:solidFill>
            <a:schemeClr val="accent2"/>
          </a:solidFill>
          <a:latin typeface="Comic Sans MS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u="sng">
          <a:solidFill>
            <a:schemeClr val="accent2"/>
          </a:solidFill>
          <a:latin typeface="Comic Sans MS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120000"/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400"/>
        </a:spcBef>
        <a:spcAft>
          <a:spcPct val="0"/>
        </a:spcAft>
        <a:buClr>
          <a:srgbClr val="333399"/>
        </a:buClr>
        <a:buSzPct val="12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ts val="4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ts val="400"/>
        </a:spcBef>
        <a:spcAft>
          <a:spcPct val="0"/>
        </a:spcAft>
        <a:buChar char="–"/>
        <a:defRPr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ts val="400"/>
        </a:spcBef>
        <a:spcAft>
          <a:spcPct val="0"/>
        </a:spcAft>
        <a:buChar char="»"/>
        <a:defRPr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Comparison_of_audio_coding_formats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images.app.goo.gl/uFUFYUQ4GsuRVn4u5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cs.csustan.edu/~john/Classes/Previous_Semesters/CS3000_Communication_Networks/2017_02_Spring/Notes/Student_Notes.pdf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dvine.com/phenomena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1.bin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ista.com/markets/424/topic/542/online-video-entertainment/#overview" TargetMode="Externa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emf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6.wmf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6.wmf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5.emf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1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3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12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emf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50.jpe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DI15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586BF2EE-864A-4A1E-BC55-79E029408D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Πολυμέσα και Ασύρματη Δικτύωση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10CE7402-06C9-4A5A-B324-1380498D1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087" y="3429000"/>
            <a:ext cx="7331825" cy="2456412"/>
          </a:xfrm>
        </p:spPr>
        <p:txBody>
          <a:bodyPr/>
          <a:lstStyle/>
          <a:p>
            <a:r>
              <a:rPr lang="el-GR" sz="3200" b="1" dirty="0">
                <a:solidFill>
                  <a:srgbClr val="C00000"/>
                </a:solidFill>
              </a:rPr>
              <a:t>Θεματική Ενότητα: </a:t>
            </a:r>
          </a:p>
          <a:p>
            <a:r>
              <a:rPr lang="el-GR" sz="3200" b="1" dirty="0">
                <a:solidFill>
                  <a:srgbClr val="C00000"/>
                </a:solidFill>
              </a:rPr>
              <a:t>Δικτύωση Πολυμέσων</a:t>
            </a:r>
          </a:p>
          <a:p>
            <a:r>
              <a:rPr lang="el-GR" sz="2000" b="1" dirty="0">
                <a:solidFill>
                  <a:srgbClr val="C00000"/>
                </a:solidFill>
              </a:rPr>
              <a:t>2026</a:t>
            </a:r>
          </a:p>
          <a:p>
            <a:endParaRPr lang="el-GR" dirty="0"/>
          </a:p>
          <a:p>
            <a:r>
              <a:rPr lang="el-GR" sz="2000" dirty="0"/>
              <a:t>Διδάσκων: Παντελής Μπαλαούρας</a:t>
            </a:r>
            <a:endParaRPr lang="en-US" sz="2000" dirty="0"/>
          </a:p>
          <a:p>
            <a:endParaRPr lang="el-GR" sz="2000" dirty="0"/>
          </a:p>
          <a:p>
            <a:r>
              <a:rPr lang="el-GR" sz="2000" dirty="0"/>
              <a:t>Τμήμα Πληροφορικής και Τηλεπικοινωνιών</a:t>
            </a:r>
            <a:br>
              <a:rPr lang="el-GR" sz="2000" dirty="0"/>
            </a:br>
            <a:r>
              <a:rPr lang="el-GR" sz="2000" dirty="0"/>
              <a:t>Εθνικό &amp; Καποδιστριακό Πανεπιστήμιο Αθηνών</a:t>
            </a:r>
            <a:br>
              <a:rPr lang="el-GR" dirty="0"/>
            </a:br>
            <a:endParaRPr lang="el-GR" dirty="0"/>
          </a:p>
          <a:p>
            <a:endParaRPr lang="el-GR" dirty="0"/>
          </a:p>
        </p:txBody>
      </p:sp>
      <p:pic>
        <p:nvPicPr>
          <p:cNvPr id="6" name="Picture 4" descr="Λογότυπο Εθνικόν και Καποδιστριακόν Πανεπιστήμιον Αθηνών">
            <a:extLst>
              <a:ext uri="{FF2B5EF4-FFF2-40B4-BE49-F238E27FC236}">
                <a16:creationId xmlns:a16="http://schemas.microsoft.com/office/drawing/2014/main" id="{0CEB2483-63A7-487C-9FE5-8D23A858A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93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581042F0-4D81-59FC-C2FF-24BD12FCA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Εισαγωγη</a:t>
            </a:r>
            <a:endParaRPr lang="el-GR" dirty="0"/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0F2A6E13-ABDE-A1EF-058C-2D5CA01C16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011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C23AA63C-6BDF-4316-B9C6-6CDD00E82595}"/>
              </a:ext>
            </a:extLst>
          </p:cNvPr>
          <p:cNvSpPr/>
          <p:nvPr/>
        </p:nvSpPr>
        <p:spPr bwMode="auto">
          <a:xfrm>
            <a:off x="322008" y="3579308"/>
            <a:ext cx="4789855" cy="131017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Τίτλος 4">
            <a:extLst>
              <a:ext uri="{FF2B5EF4-FFF2-40B4-BE49-F238E27FC236}">
                <a16:creationId xmlns:a16="http://schemas.microsoft.com/office/drawing/2014/main" id="{FD55760E-75F7-48FC-827F-DD62D7564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/>
              <a:t>Θεματικές Ενότητες (ΘΕ) μαθήματος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5B51934-09C0-44AC-A759-F43F920EC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724" y="1536310"/>
            <a:ext cx="4512425" cy="5052637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800" b="1" dirty="0">
                <a:latin typeface="Gill Sans Nova" panose="020B0604020202020204" pitchFamily="34" charset="0"/>
              </a:rPr>
              <a:t>ΘΕ1: Εισαγωγή </a:t>
            </a:r>
            <a:r>
              <a:rPr lang="el-GR" sz="1800" dirty="0">
                <a:latin typeface="Gill Sans Nova" panose="020B0604020202020204" pitchFamily="34" charset="0"/>
              </a:rPr>
              <a:t>(Κεφ. 1 του βιβλίου)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800" b="1" dirty="0">
                <a:latin typeface="Gill Sans Nova" panose="020B0604020202020204" pitchFamily="34" charset="0"/>
              </a:rPr>
              <a:t>ΘΕ2: Συστήματα Αναμονής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800" b="1" dirty="0">
                <a:latin typeface="Gill Sans Nova" panose="020B0604020202020204" pitchFamily="34" charset="0"/>
              </a:rPr>
              <a:t>ΘΕ3: Ασύρματα/Κινητά Δίκτυα </a:t>
            </a:r>
            <a:r>
              <a:rPr lang="el-GR" sz="1800" dirty="0">
                <a:latin typeface="Gill Sans Nova" panose="020B0604020202020204" pitchFamily="34" charset="0"/>
              </a:rPr>
              <a:t>(ασύρματα τοπικά δίκτυα, υποστήριξη κινητικότητας στο διαδίκτυο, κινητά δίκτυα 3ης γενιάς)  (Κεφ. 7 του βιβλίου)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800" b="1" dirty="0">
                <a:solidFill>
                  <a:srgbClr val="C00000"/>
                </a:solidFill>
                <a:latin typeface="Gill Sans Nova" panose="020B0604020202020204" pitchFamily="34" charset="0"/>
              </a:rPr>
              <a:t>ΘΕ4: Δικτύωση Πολυμέσων  </a:t>
            </a:r>
            <a:r>
              <a:rPr lang="el-GR" sz="1800" dirty="0">
                <a:latin typeface="Gill Sans Nova" panose="020B0604020202020204" pitchFamily="34" charset="0"/>
              </a:rPr>
              <a:t>(</a:t>
            </a:r>
            <a:r>
              <a:rPr lang="el-GR" sz="1800" b="1" dirty="0">
                <a:latin typeface="Gill Sans Nova" panose="020B0604020202020204" pitchFamily="34" charset="0"/>
              </a:rPr>
              <a:t>Κεφ. 9 </a:t>
            </a:r>
            <a:r>
              <a:rPr lang="el-GR" sz="1800" dirty="0">
                <a:latin typeface="Gill Sans Nova" panose="020B0604020202020204" pitchFamily="34" charset="0"/>
              </a:rPr>
              <a:t>&amp; </a:t>
            </a:r>
            <a:r>
              <a:rPr lang="el-GR" sz="1800" dirty="0">
                <a:highlight>
                  <a:srgbClr val="FFFF00"/>
                </a:highlight>
                <a:latin typeface="Gill Sans Nova" panose="020B0604020202020204" pitchFamily="34" charset="0"/>
              </a:rPr>
              <a:t>Ενότητα 2.6</a:t>
            </a:r>
            <a:r>
              <a:rPr lang="el-GR" sz="1800" dirty="0">
                <a:latin typeface="Gill Sans Nova" panose="020B0604020202020204" pitchFamily="34" charset="0"/>
              </a:rPr>
              <a:t> του βιβλίου).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400" dirty="0">
                <a:latin typeface="Gill Sans Nova" panose="020B0604020202020204" pitchFamily="34" charset="0"/>
              </a:rPr>
              <a:t>Οι διαφάνειες βασίζονται στις διαφάνειες του καθηγητή Λάζαρου </a:t>
            </a:r>
            <a:r>
              <a:rPr lang="el-GR" sz="1400" dirty="0" err="1">
                <a:latin typeface="Gill Sans Nova" panose="020B0604020202020204" pitchFamily="34" charset="0"/>
              </a:rPr>
              <a:t>Μεράκου</a:t>
            </a:r>
            <a:endParaRPr lang="el-GR" sz="1400" dirty="0">
              <a:latin typeface="Gill Sans Nova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1800" b="1" dirty="0">
                <a:latin typeface="Gill Sans Nova" panose="020B0604020202020204" pitchFamily="34" charset="0"/>
              </a:rPr>
              <a:t>ΘΕ5: Ασφάλεια Δικτύων </a:t>
            </a:r>
            <a:r>
              <a:rPr lang="el-GR" sz="1800" dirty="0">
                <a:latin typeface="Gill Sans Nova" panose="020B0604020202020204" pitchFamily="34" charset="0"/>
              </a:rPr>
              <a:t>(Κεφ. 8 του βιβλίου)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l-GR" sz="1800" dirty="0">
              <a:latin typeface="Gill Sans Nova" panose="020B0604020202020204" pitchFamily="34" charset="0"/>
            </a:endParaRPr>
          </a:p>
        </p:txBody>
      </p:sp>
      <p:pic>
        <p:nvPicPr>
          <p:cNvPr id="9" name="Picture 2" descr="Computer Networking: A Top-Down Approach, 7th Edition">
            <a:extLst>
              <a:ext uri="{FF2B5EF4-FFF2-40B4-BE49-F238E27FC236}">
                <a16:creationId xmlns:a16="http://schemas.microsoft.com/office/drawing/2014/main" id="{1554FF38-7D7C-4D19-82BD-128E45C0D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46" y="2550523"/>
            <a:ext cx="2244090" cy="277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7 - Ορθογώνιο">
            <a:extLst>
              <a:ext uri="{FF2B5EF4-FFF2-40B4-BE49-F238E27FC236}">
                <a16:creationId xmlns:a16="http://schemas.microsoft.com/office/drawing/2014/main" id="{B73204C7-FD17-4CE9-900B-2C6A913BC263}"/>
              </a:ext>
            </a:extLst>
          </p:cNvPr>
          <p:cNvSpPr/>
          <p:nvPr/>
        </p:nvSpPr>
        <p:spPr>
          <a:xfrm>
            <a:off x="5793971" y="1261159"/>
            <a:ext cx="328691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B050"/>
              </a:buClr>
              <a:buNone/>
            </a:pPr>
            <a:r>
              <a:rPr lang="el-GR" sz="1100" b="1">
                <a:latin typeface="Arial Nova" panose="020B0604020202020204" pitchFamily="34" charset="0"/>
              </a:rPr>
              <a:t>Συνιστώμενο Βιβλίο: </a:t>
            </a:r>
          </a:p>
          <a:p>
            <a:pPr>
              <a:buClr>
                <a:srgbClr val="00B050"/>
              </a:buClr>
              <a:buNone/>
            </a:pPr>
            <a:endParaRPr lang="el-GR" sz="1100" b="1">
              <a:latin typeface="Arial Nova" panose="020B0604020202020204" pitchFamily="34" charset="0"/>
            </a:endParaRPr>
          </a:p>
          <a:p>
            <a:pPr>
              <a:buClr>
                <a:srgbClr val="00B050"/>
              </a:buClr>
              <a:buNone/>
            </a:pPr>
            <a:r>
              <a:rPr lang="en-US" sz="1100" b="1">
                <a:solidFill>
                  <a:srgbClr val="006600"/>
                </a:solidFill>
                <a:latin typeface="Arial Nova" panose="020B0604020202020204" pitchFamily="34" charset="0"/>
              </a:rPr>
              <a:t>Computer Networking: A Top-Down Approach, by Kurose</a:t>
            </a:r>
            <a:r>
              <a:rPr lang="el-GR" sz="1100" b="1">
                <a:solidFill>
                  <a:srgbClr val="006600"/>
                </a:solidFill>
                <a:latin typeface="Arial Nova" panose="020B0604020202020204" pitchFamily="34" charset="0"/>
              </a:rPr>
              <a:t> &amp; </a:t>
            </a:r>
            <a:r>
              <a:rPr lang="en-US" sz="1100" b="1">
                <a:solidFill>
                  <a:srgbClr val="006600"/>
                </a:solidFill>
                <a:latin typeface="Arial Nova" panose="020B0604020202020204" pitchFamily="34" charset="0"/>
              </a:rPr>
              <a:t>Ross,</a:t>
            </a:r>
            <a:r>
              <a:rPr lang="el-GR" sz="1100" b="1">
                <a:solidFill>
                  <a:srgbClr val="006600"/>
                </a:solidFill>
                <a:latin typeface="Arial Nova" panose="020B0604020202020204" pitchFamily="34" charset="0"/>
              </a:rPr>
              <a:t> </a:t>
            </a:r>
            <a:r>
              <a:rPr lang="en-US" sz="1100" b="1">
                <a:solidFill>
                  <a:srgbClr val="006600"/>
                </a:solidFill>
                <a:latin typeface="Arial Nova" panose="020B0604020202020204" pitchFamily="34" charset="0"/>
              </a:rPr>
              <a:t>Addison-Wesley</a:t>
            </a:r>
            <a:r>
              <a:rPr lang="el-GR" sz="1100" b="1">
                <a:solidFill>
                  <a:srgbClr val="006600"/>
                </a:solidFill>
                <a:latin typeface="Arial Nova" panose="020B0604020202020204" pitchFamily="34" charset="0"/>
              </a:rPr>
              <a:t> </a:t>
            </a:r>
            <a:endParaRPr lang="en-US" sz="1100" b="1">
              <a:solidFill>
                <a:srgbClr val="006600"/>
              </a:solidFill>
              <a:latin typeface="Arial Nova" panose="020B0604020202020204" pitchFamily="34" charset="0"/>
            </a:endParaRPr>
          </a:p>
          <a:p>
            <a:pPr>
              <a:buClr>
                <a:srgbClr val="00B050"/>
              </a:buClr>
              <a:buNone/>
            </a:pPr>
            <a:r>
              <a:rPr lang="el-GR" sz="1100" b="1">
                <a:solidFill>
                  <a:srgbClr val="006600"/>
                </a:solidFill>
                <a:latin typeface="Arial Nova" panose="020B0604020202020204" pitchFamily="34" charset="0"/>
              </a:rPr>
              <a:t>           </a:t>
            </a:r>
            <a:endParaRPr lang="en-US" sz="1100" b="1">
              <a:solidFill>
                <a:srgbClr val="006600"/>
              </a:solidFill>
              <a:latin typeface="Arial Nova" panose="020B0604020202020204" pitchFamily="34" charset="0"/>
            </a:endParaRPr>
          </a:p>
          <a:p>
            <a:pPr>
              <a:buClr>
                <a:srgbClr val="00B050"/>
              </a:buClr>
              <a:buNone/>
            </a:pPr>
            <a:r>
              <a:rPr lang="el-GR" sz="1100" b="1">
                <a:latin typeface="Arial Nova" panose="020B0604020202020204" pitchFamily="34" charset="0"/>
              </a:rPr>
              <a:t>Ελληνική Μετάφραση:</a:t>
            </a:r>
          </a:p>
          <a:p>
            <a:pPr>
              <a:buClr>
                <a:srgbClr val="00B050"/>
              </a:buClr>
              <a:buNone/>
            </a:pPr>
            <a:r>
              <a:rPr lang="el-GR" sz="1100" b="1">
                <a:solidFill>
                  <a:srgbClr val="006600"/>
                </a:solidFill>
                <a:latin typeface="Arial Nova" panose="020B0604020202020204" pitchFamily="34" charset="0"/>
              </a:rPr>
              <a:t>Εκδόσεις : Μ. </a:t>
            </a:r>
            <a:r>
              <a:rPr lang="el-GR" sz="1100" b="1" err="1">
                <a:solidFill>
                  <a:srgbClr val="006600"/>
                </a:solidFill>
                <a:latin typeface="Arial Nova" panose="020B0604020202020204" pitchFamily="34" charset="0"/>
              </a:rPr>
              <a:t>Γκιούρδας</a:t>
            </a:r>
            <a:endParaRPr lang="el-GR" sz="1100" b="1">
              <a:solidFill>
                <a:srgbClr val="006600"/>
              </a:solidFill>
              <a:latin typeface="Arial Nova" panose="020B0604020202020204" pitchFamily="34" charset="0"/>
            </a:endParaRPr>
          </a:p>
          <a:p>
            <a:pPr marL="182563" indent="-182563">
              <a:buClr>
                <a:srgbClr val="00B050"/>
              </a:buClr>
            </a:pPr>
            <a:endParaRPr lang="el-GR" sz="1100" b="1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11" name="6 - Ορθογώνιο">
            <a:extLst>
              <a:ext uri="{FF2B5EF4-FFF2-40B4-BE49-F238E27FC236}">
                <a16:creationId xmlns:a16="http://schemas.microsoft.com/office/drawing/2014/main" id="{F7E703BB-446A-45BE-A054-55CBB52CAC95}"/>
              </a:ext>
            </a:extLst>
          </p:cNvPr>
          <p:cNvSpPr/>
          <p:nvPr/>
        </p:nvSpPr>
        <p:spPr>
          <a:xfrm flipH="1">
            <a:off x="4973149" y="5325657"/>
            <a:ext cx="3796778" cy="1532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hangingPunct="0">
              <a:lnSpc>
                <a:spcPct val="8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00">
              <a:solidFill>
                <a:srgbClr val="000000"/>
              </a:solidFill>
              <a:latin typeface="+mn-lt"/>
              <a:ea typeface="ＭＳ Ｐゴシック" pitchFamily="34"/>
              <a:cs typeface="Arial"/>
            </a:endParaRPr>
          </a:p>
          <a:p>
            <a:pPr hangingPunct="0">
              <a:lnSpc>
                <a:spcPct val="85000"/>
              </a:lnSpc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000">
                <a:solidFill>
                  <a:srgbClr val="000000"/>
                </a:solidFill>
                <a:latin typeface="+mn-lt"/>
                <a:ea typeface="ＭＳ Ｐゴシック" pitchFamily="34"/>
                <a:cs typeface="Arial"/>
              </a:rPr>
              <a:t>Οι  περισσότερες από τις διαφάνειες αυτές αποτελούν προσαρμογή και απόδοση στα ελληνικά των διαφανειών που συνοδεύουν το βιβλίο </a:t>
            </a:r>
            <a:r>
              <a:rPr lang="en-US" sz="1000">
                <a:solidFill>
                  <a:srgbClr val="000000"/>
                </a:solidFill>
                <a:latin typeface="+mn-lt"/>
                <a:ea typeface="ＭＳ Ｐゴシック" pitchFamily="34"/>
                <a:cs typeface="Arial"/>
              </a:rPr>
              <a:t>Computer Networking</a:t>
            </a:r>
            <a:r>
              <a:rPr lang="el-GR" sz="1000">
                <a:solidFill>
                  <a:srgbClr val="000000"/>
                </a:solidFill>
                <a:latin typeface="+mn-lt"/>
                <a:ea typeface="ＭＳ Ｐゴシック" pitchFamily="34"/>
                <a:cs typeface="Arial"/>
              </a:rPr>
              <a:t> : </a:t>
            </a:r>
            <a:r>
              <a:rPr lang="en-US" sz="1000">
                <a:solidFill>
                  <a:srgbClr val="000000"/>
                </a:solidFill>
                <a:latin typeface="+mn-lt"/>
                <a:ea typeface="ＭＳ Ｐゴシック" pitchFamily="34"/>
                <a:cs typeface="Arial"/>
              </a:rPr>
              <a:t>A Top-Down Approach, J.F Kurose and K.W. Ross, 6/E, </a:t>
            </a:r>
            <a:r>
              <a:rPr lang="en-US" sz="1000">
                <a:latin typeface="+mn-lt"/>
              </a:rPr>
              <a:t>Addison-Wesley.</a:t>
            </a:r>
          </a:p>
          <a:p>
            <a:pPr hangingPunct="0">
              <a:lnSpc>
                <a:spcPct val="85000"/>
              </a:lnSpc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00">
              <a:latin typeface="+mn-lt"/>
            </a:endParaRPr>
          </a:p>
          <a:p>
            <a:pPr marL="173038" lvl="0" indent="-173038">
              <a:lnSpc>
                <a:spcPct val="85000"/>
              </a:lnSpc>
            </a:pPr>
            <a:r>
              <a:rPr lang="en-US" sz="100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All material copyright 1996-2012</a:t>
            </a:r>
          </a:p>
          <a:p>
            <a:pPr marL="173038" lvl="0" indent="-173038">
              <a:lnSpc>
                <a:spcPct val="85000"/>
              </a:lnSpc>
            </a:pPr>
            <a:r>
              <a:rPr lang="en-US" sz="1000">
                <a:solidFill>
                  <a:srgbClr val="000000"/>
                </a:solidFill>
                <a:latin typeface="+mn-lt"/>
                <a:ea typeface="ＭＳ Ｐゴシック" pitchFamily="34" charset="-128"/>
                <a:cs typeface="Arial" pitchFamily="34" charset="0"/>
              </a:rPr>
              <a:t>J.F Kurose and K.W. Ross, All Rights Reserved</a:t>
            </a:r>
            <a:endParaRPr lang="el-GR" sz="1000">
              <a:latin typeface="+mn-lt"/>
            </a:endParaRPr>
          </a:p>
          <a:p>
            <a:pPr hangingPunct="0">
              <a:lnSpc>
                <a:spcPct val="85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000">
              <a:solidFill>
                <a:srgbClr val="000000"/>
              </a:solidFill>
              <a:latin typeface="+mn-lt"/>
              <a:ea typeface="ＭＳ Ｐゴシック" pitchFamily="34"/>
              <a:cs typeface="Arial"/>
            </a:endParaRPr>
          </a:p>
          <a:p>
            <a:pPr lvl="0" hangingPunct="0">
              <a:lnSpc>
                <a:spcPct val="85000"/>
              </a:lnSpc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000">
                <a:solidFill>
                  <a:srgbClr val="000000"/>
                </a:solidFill>
                <a:latin typeface="+mn-lt"/>
                <a:ea typeface="ＭＳ Ｐゴシック" pitchFamily="34"/>
                <a:cs typeface="Arial"/>
              </a:rPr>
              <a:t>Προσαρμογή και επιμέλεια της απόδοσης των πρωτότυπων διαφανειών στα ελληνικά : Λάζαρος </a:t>
            </a:r>
            <a:r>
              <a:rPr lang="el-GR" sz="1000" err="1">
                <a:solidFill>
                  <a:srgbClr val="000000"/>
                </a:solidFill>
                <a:latin typeface="+mn-lt"/>
                <a:ea typeface="ＭＳ Ｐゴシック" pitchFamily="34"/>
                <a:cs typeface="Arial"/>
              </a:rPr>
              <a:t>Μεράκος</a:t>
            </a:r>
            <a:endParaRPr lang="el-GR" sz="1000">
              <a:solidFill>
                <a:srgbClr val="000000"/>
              </a:solidFill>
              <a:latin typeface="+mn-lt"/>
              <a:ea typeface="ＭＳ Ｐゴシック" pitchFamily="3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0986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Title 1">
            <a:extLst>
              <a:ext uri="{FF2B5EF4-FFF2-40B4-BE49-F238E27FC236}">
                <a16:creationId xmlns:a16="http://schemas.microsoft.com/office/drawing/2014/main" id="{7B78E1BC-DAA4-BC68-17FA-18276034B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38844"/>
          </a:xfrm>
        </p:spPr>
        <p:txBody>
          <a:bodyPr/>
          <a:lstStyle/>
          <a:p>
            <a:endParaRPr lang="en-US"/>
          </a:p>
        </p:txBody>
      </p:sp>
      <p:sp>
        <p:nvSpPr>
          <p:cNvPr id="2057" name="Content Placeholder 2">
            <a:extLst>
              <a:ext uri="{FF2B5EF4-FFF2-40B4-BE49-F238E27FC236}">
                <a16:creationId xmlns:a16="http://schemas.microsoft.com/office/drawing/2014/main" id="{3803DF5E-C482-4691-D8CF-911E57690E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0945" y="1339850"/>
            <a:ext cx="4052455" cy="4908550"/>
          </a:xfrm>
        </p:spPr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205A23B-7051-E380-D1CB-A7EB544C6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4892" y="1339850"/>
            <a:ext cx="4031003" cy="490855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26" name="Picture 2" descr="Domo">
            <a:extLst>
              <a:ext uri="{FF2B5EF4-FFF2-40B4-BE49-F238E27FC236}">
                <a16:creationId xmlns:a16="http://schemas.microsoft.com/office/drawing/2014/main" id="{8B4FDD56-FF5A-E139-38FF-200E4C7FCA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8" b="22424"/>
          <a:stretch/>
        </p:blipFill>
        <p:spPr bwMode="auto">
          <a:xfrm>
            <a:off x="181848" y="1910080"/>
            <a:ext cx="4390151" cy="415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791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A39B18-C75E-4F83-BD05-1457AF032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30402" name="Picture 2" descr="What happens on the internet in 1 minute in 2021?">
            <a:extLst>
              <a:ext uri="{FF2B5EF4-FFF2-40B4-BE49-F238E27FC236}">
                <a16:creationId xmlns:a16="http://schemas.microsoft.com/office/drawing/2014/main" id="{3FCE8E25-112F-4B0D-8FE3-9B4EE425D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459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B6DF1D7C-683E-4806-984F-0AC528F69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Εικόνα 6" descr="Εικόνα που περιέχει κείμενο, χάρτης&#10;&#10;Η περιγραφή δημιουργήθηκε με πολύ υψηλή αξιοπιστία">
            <a:extLst>
              <a:ext uri="{FF2B5EF4-FFF2-40B4-BE49-F238E27FC236}">
                <a16:creationId xmlns:a16="http://schemas.microsoft.com/office/drawing/2014/main" id="{B3D48091-B705-4DC3-B0C1-2883D27E67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7" y="1506391"/>
            <a:ext cx="4543143" cy="4536961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65083F4-E0A6-4D00-8785-2E9DD692DF6D}"/>
              </a:ext>
            </a:extLst>
          </p:cNvPr>
          <p:cNvSpPr/>
          <p:nvPr/>
        </p:nvSpPr>
        <p:spPr bwMode="auto">
          <a:xfrm>
            <a:off x="6799811" y="1005840"/>
            <a:ext cx="1737360" cy="79802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pic>
        <p:nvPicPr>
          <p:cNvPr id="11266" name="Picture 2" descr="Αποτέλεσμα εικόνας για this is what happens in an internet minute">
            <a:extLst>
              <a:ext uri="{FF2B5EF4-FFF2-40B4-BE49-F238E27FC236}">
                <a16:creationId xmlns:a16="http://schemas.microsoft.com/office/drawing/2014/main" id="{DF0699A6-E54F-43E0-9486-667C5D4B2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800" y="1317568"/>
            <a:ext cx="4143851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727B2D32-0618-4197-944B-5C6D4778C7C7}"/>
              </a:ext>
            </a:extLst>
          </p:cNvPr>
          <p:cNvCxnSpPr/>
          <p:nvPr/>
        </p:nvCxnSpPr>
        <p:spPr bwMode="auto">
          <a:xfrm>
            <a:off x="2576954" y="3067398"/>
            <a:ext cx="8894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Ευθεία γραμμή σύνδεσης 7">
            <a:extLst>
              <a:ext uri="{FF2B5EF4-FFF2-40B4-BE49-F238E27FC236}">
                <a16:creationId xmlns:a16="http://schemas.microsoft.com/office/drawing/2014/main" id="{8C7119C7-0078-452A-AB46-CC0E43C91E67}"/>
              </a:ext>
            </a:extLst>
          </p:cNvPr>
          <p:cNvCxnSpPr/>
          <p:nvPr/>
        </p:nvCxnSpPr>
        <p:spPr bwMode="auto">
          <a:xfrm>
            <a:off x="7184966" y="3020290"/>
            <a:ext cx="8894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91EC2A4C-0ABC-434A-948B-3C3395778207}"/>
              </a:ext>
            </a:extLst>
          </p:cNvPr>
          <p:cNvCxnSpPr/>
          <p:nvPr/>
        </p:nvCxnSpPr>
        <p:spPr bwMode="auto">
          <a:xfrm>
            <a:off x="5450382" y="3505201"/>
            <a:ext cx="8894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Ευθεία γραμμή σύνδεσης 9">
            <a:extLst>
              <a:ext uri="{FF2B5EF4-FFF2-40B4-BE49-F238E27FC236}">
                <a16:creationId xmlns:a16="http://schemas.microsoft.com/office/drawing/2014/main" id="{73582D29-B994-446A-A247-F560C188415B}"/>
              </a:ext>
            </a:extLst>
          </p:cNvPr>
          <p:cNvCxnSpPr/>
          <p:nvPr/>
        </p:nvCxnSpPr>
        <p:spPr bwMode="auto">
          <a:xfrm>
            <a:off x="939350" y="3557845"/>
            <a:ext cx="8894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Ευθεία γραμμή σύνδεσης 10">
            <a:extLst>
              <a:ext uri="{FF2B5EF4-FFF2-40B4-BE49-F238E27FC236}">
                <a16:creationId xmlns:a16="http://schemas.microsoft.com/office/drawing/2014/main" id="{EDFFD4A4-2FDF-401C-BC80-6A3A713879A5}"/>
              </a:ext>
            </a:extLst>
          </p:cNvPr>
          <p:cNvCxnSpPr/>
          <p:nvPr/>
        </p:nvCxnSpPr>
        <p:spPr bwMode="auto">
          <a:xfrm>
            <a:off x="2912234" y="5713609"/>
            <a:ext cx="8894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1D550CA3-FF62-46A0-9B41-241C7F5AA59D}"/>
              </a:ext>
            </a:extLst>
          </p:cNvPr>
          <p:cNvCxnSpPr/>
          <p:nvPr/>
        </p:nvCxnSpPr>
        <p:spPr bwMode="auto">
          <a:xfrm>
            <a:off x="7470371" y="5608311"/>
            <a:ext cx="88946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29023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6FA7212F-4F01-4E8D-9F30-5DB4766DE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228600"/>
            <a:ext cx="8362627" cy="871538"/>
          </a:xfrm>
        </p:spPr>
        <p:txBody>
          <a:bodyPr/>
          <a:lstStyle/>
          <a:p>
            <a:r>
              <a:rPr lang="el-GR" sz="3600"/>
              <a:t>Δικτύωση Πολυμέσων: Ενότητες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238536B-3AE1-4D56-B0E6-7CDB40FFC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47644"/>
            <a:ext cx="8446698" cy="4600755"/>
          </a:xfrm>
        </p:spPr>
        <p:txBody>
          <a:bodyPr/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l-GR" dirty="0">
                <a:latin typeface="Gill Sans Nova" panose="020B0602020104020203" pitchFamily="34" charset="0"/>
              </a:rPr>
              <a:t>Εφαρμογές δικτύωσης πολυμέσων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l-GR" dirty="0">
                <a:latin typeface="Gill Sans Nova" panose="020B0602020104020203" pitchFamily="34" charset="0"/>
              </a:rPr>
              <a:t>Ροή αποθηκευμένου βίντεο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l-GR" dirty="0" err="1">
                <a:latin typeface="Gill Sans Nova" panose="020B0602020104020203" pitchFamily="34" charset="0"/>
              </a:rPr>
              <a:t>Voice</a:t>
            </a:r>
            <a:r>
              <a:rPr lang="el-GR" dirty="0">
                <a:latin typeface="Gill Sans Nova" panose="020B0602020104020203" pitchFamily="34" charset="0"/>
              </a:rPr>
              <a:t>-</a:t>
            </a:r>
            <a:r>
              <a:rPr lang="el-GR" dirty="0" err="1">
                <a:latin typeface="Gill Sans Nova" panose="020B0602020104020203" pitchFamily="34" charset="0"/>
              </a:rPr>
              <a:t>over</a:t>
            </a:r>
            <a:r>
              <a:rPr lang="el-GR" dirty="0">
                <a:latin typeface="Gill Sans Nova" panose="020B0602020104020203" pitchFamily="34" charset="0"/>
              </a:rPr>
              <a:t>-IP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l-GR" dirty="0">
                <a:latin typeface="Gill Sans Nova" panose="020B0602020104020203" pitchFamily="34" charset="0"/>
              </a:rPr>
              <a:t>Πρωτόκολλα εφαρμογών συνομιλίας πραγματικού χρόνου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l-GR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056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AFE2E-E27C-EF49-FC49-2ACB9897B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3B669F5-DFCA-0414-7D9F-EEE2EA10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ΠοΛΥΜΕΣΑ</a:t>
            </a:r>
            <a:r>
              <a:rPr lang="el-GR" dirty="0"/>
              <a:t> &amp; </a:t>
            </a:r>
            <a:r>
              <a:rPr lang="el-GR" dirty="0" err="1"/>
              <a:t>απαιτησεις</a:t>
            </a:r>
            <a:r>
              <a:rPr lang="el-GR" dirty="0"/>
              <a:t> </a:t>
            </a:r>
            <a:r>
              <a:rPr lang="el-GR" dirty="0" err="1"/>
              <a:t>Δικτυωσης</a:t>
            </a:r>
            <a:r>
              <a:rPr lang="el-GR" dirty="0"/>
              <a:t> </a:t>
            </a:r>
            <a:r>
              <a:rPr lang="el-GR" dirty="0" err="1"/>
              <a:t>πολυμεσων</a:t>
            </a:r>
            <a:endParaRPr lang="el-GR" dirty="0"/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DB59126F-27AD-23DD-5EE6-4D9F314C70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79497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3EDC87A-0CFB-46EA-A1EA-8CA22E39AA68}"/>
              </a:ext>
            </a:extLst>
          </p:cNvPr>
          <p:cNvSpPr/>
          <p:nvPr/>
        </p:nvSpPr>
        <p:spPr bwMode="auto">
          <a:xfrm>
            <a:off x="533400" y="1647644"/>
            <a:ext cx="8282796" cy="16844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FA7212F-4F01-4E8D-9F30-5DB4766DE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/>
              <a:t>Δικτύωση Πολυμέσων: Ενότητες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238536B-3AE1-4D56-B0E6-7CDB40FFC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47644"/>
            <a:ext cx="8194964" cy="460075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l-GR" b="1" dirty="0">
                <a:solidFill>
                  <a:srgbClr val="CB2727"/>
                </a:solidFill>
              </a:rPr>
              <a:t>Εφαρμογές δικτύωσης πολυμέσων</a:t>
            </a:r>
            <a:endParaRPr lang="en-US" b="1" dirty="0">
              <a:solidFill>
                <a:srgbClr val="CB2727"/>
              </a:solidFill>
            </a:endParaRPr>
          </a:p>
          <a:p>
            <a:pPr lvl="1" indent="-342900"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rgbClr val="CB2727"/>
                </a:solidFill>
              </a:rPr>
              <a:t>Τι είναι τα πολυμέσα;</a:t>
            </a:r>
          </a:p>
          <a:p>
            <a:pPr lvl="1" indent="-342900"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rgbClr val="CB2727"/>
                </a:solidFill>
              </a:rPr>
              <a:t>Ποιοι είναι οι 3 τύποι εφαρμογών δικτύωσης πολυμέσων</a:t>
            </a:r>
          </a:p>
          <a:p>
            <a:pPr lvl="1" indent="-342900">
              <a:buFont typeface="Wingdings" panose="05000000000000000000" pitchFamily="2" charset="2"/>
              <a:buChar char="§"/>
            </a:pPr>
            <a:r>
              <a:rPr lang="el-GR" b="1" dirty="0">
                <a:solidFill>
                  <a:srgbClr val="CB2727"/>
                </a:solidFill>
              </a:rPr>
              <a:t>Ποιες οι ιδιότητές τους και οι απαιτήσεις τους; </a:t>
            </a:r>
          </a:p>
          <a:p>
            <a:pPr marL="0" indent="0">
              <a:buNone/>
            </a:pPr>
            <a:r>
              <a:rPr lang="el-GR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Ροή αποθηκευμένου βίντεο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 err="1"/>
              <a:t>Voice</a:t>
            </a:r>
            <a:r>
              <a:rPr lang="el-GR" dirty="0"/>
              <a:t>-</a:t>
            </a:r>
            <a:r>
              <a:rPr lang="el-GR" dirty="0" err="1"/>
              <a:t>over</a:t>
            </a:r>
            <a:r>
              <a:rPr lang="el-GR" dirty="0"/>
              <a:t>-IP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Πρωτόκολλα εφαρμογών συνομιλίας πραγματικού χρόνου</a:t>
            </a:r>
          </a:p>
          <a:p>
            <a:endParaRPr lang="el-GR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0266C28-E80E-4403-8599-6309A878C9B1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73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A213F6-F678-93D9-6114-AE19EDA6D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1. </a:t>
            </a:r>
            <a:r>
              <a:rPr lang="el-GR" dirty="0" err="1"/>
              <a:t>ΠολυμΕΣΑ</a:t>
            </a:r>
            <a:r>
              <a:rPr lang="el-GR" dirty="0"/>
              <a:t> - </a:t>
            </a:r>
            <a:r>
              <a:rPr lang="el-GR" dirty="0" err="1"/>
              <a:t>ηχοσ</a:t>
            </a:r>
            <a:endParaRPr lang="el-G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885F49-81B2-77D1-6D7B-B7288E38B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5D107E20-7330-82F8-82A7-A6E29DF58ED9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3" name="Footer Placeholder 3">
            <a:extLst>
              <a:ext uri="{FF2B5EF4-FFF2-40B4-BE49-F238E27FC236}">
                <a16:creationId xmlns:a16="http://schemas.microsoft.com/office/drawing/2014/main" id="{083BB2BB-55CE-6F15-9775-680D8A8900D3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Ήχος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306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02060-480D-6C07-FF7F-58A000A5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88814024-11EF-886F-9122-ADD1E1EDF4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Πολυμέσα: Ήχος</a:t>
            </a:r>
          </a:p>
        </p:txBody>
      </p:sp>
      <p:sp>
        <p:nvSpPr>
          <p:cNvPr id="15388" name="Rectangle 3">
            <a:extLst>
              <a:ext uri="{FF2B5EF4-FFF2-40B4-BE49-F238E27FC236}">
                <a16:creationId xmlns:a16="http://schemas.microsoft.com/office/drawing/2014/main" id="{9F7B1C88-C4C0-B588-D83D-AD209C1B1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652" y="1445801"/>
            <a:ext cx="5014705" cy="4734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anose="05000000000000000000" pitchFamily="2" charset="2"/>
              <a:buChar char="§"/>
            </a:pPr>
            <a:r>
              <a:rPr lang="el-GR" sz="2400" dirty="0">
                <a:latin typeface="Gill Sans Nova" panose="020B0602020104020203" pitchFamily="34" charset="0"/>
              </a:rPr>
              <a:t>Τι είναι ο ήχος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Courier New" panose="02070309020205020404" pitchFamily="49" charset="0"/>
              <a:buChar char="o"/>
            </a:pPr>
            <a:r>
              <a:rPr lang="el-GR" sz="2400" dirty="0">
                <a:latin typeface="Gill Sans Nova" panose="020B0602020104020203" pitchFamily="34" charset="0"/>
              </a:rPr>
              <a:t>φωνή, μουσική σε αναλογική μορφή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anose="05000000000000000000" pitchFamily="2" charset="2"/>
              <a:buChar char="§"/>
            </a:pPr>
            <a:r>
              <a:rPr lang="el-GR" sz="2400" dirty="0">
                <a:latin typeface="Gill Sans Nova" panose="020B0602020104020203" pitchFamily="34" charset="0"/>
              </a:rPr>
              <a:t>Το Διαδίκτυο μεταδίδει </a:t>
            </a:r>
            <a:r>
              <a:rPr lang="en-US" sz="2400" dirty="0">
                <a:latin typeface="Gill Sans Nova" panose="020B0602020104020203" pitchFamily="34" charset="0"/>
              </a:rPr>
              <a:t>bits</a:t>
            </a:r>
            <a:r>
              <a:rPr lang="el-GR" sz="2400" dirty="0">
                <a:latin typeface="Gill Sans Nova" panose="020B0602020104020203" pitchFamily="34" charset="0"/>
              </a:rPr>
              <a:t>.  </a:t>
            </a:r>
            <a:r>
              <a:rPr lang="el-GR" sz="2400" b="1" dirty="0">
                <a:latin typeface="Gill Sans Nova" panose="020B0602020104020203" pitchFamily="34" charset="0"/>
              </a:rPr>
              <a:t>ΑΡΑ:</a:t>
            </a:r>
            <a:r>
              <a:rPr lang="el-GR" sz="2400" dirty="0">
                <a:latin typeface="Gill Sans Nova" panose="020B0602020104020203" pitchFamily="34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Gill Sans Nova" panose="020B0602020104020203" pitchFamily="34" charset="0"/>
              </a:rPr>
              <a:t>M</a:t>
            </a:r>
            <a:r>
              <a:rPr lang="el-GR" sz="2400" b="1" dirty="0" err="1">
                <a:solidFill>
                  <a:srgbClr val="0070C0"/>
                </a:solidFill>
                <a:latin typeface="Gill Sans Nova" panose="020B0602020104020203" pitchFamily="34" charset="0"/>
              </a:rPr>
              <a:t>ετατροπή</a:t>
            </a:r>
            <a:r>
              <a:rPr lang="el-GR" sz="2400" b="1" dirty="0">
                <a:solidFill>
                  <a:srgbClr val="0070C0"/>
                </a:solidFill>
                <a:latin typeface="Gill Sans Nova" panose="020B0602020104020203" pitchFamily="34" charset="0"/>
              </a:rPr>
              <a:t> αναλογικού σήματος σε ψηφιακό σήμα 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+mj-lt"/>
              <a:buAutoNum type="arabicPeriod"/>
            </a:pPr>
            <a:r>
              <a:rPr lang="el-GR" sz="2400" dirty="0">
                <a:latin typeface="Gill Sans Nova" panose="020B0602020104020203" pitchFamily="34" charset="0"/>
              </a:rPr>
              <a:t>Δειγματοληψία ήχου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+mj-lt"/>
              <a:buAutoNum type="arabicPeriod"/>
            </a:pPr>
            <a:r>
              <a:rPr lang="el-GR" sz="2400" dirty="0" err="1">
                <a:latin typeface="Gill Sans Nova" panose="020B0602020104020203" pitchFamily="34" charset="0"/>
              </a:rPr>
              <a:t>Κβαντοποίηση</a:t>
            </a:r>
            <a:r>
              <a:rPr lang="el-GR" sz="2400" dirty="0">
                <a:latin typeface="Gill Sans Nova" panose="020B0602020104020203" pitchFamily="34" charset="0"/>
              </a:rPr>
              <a:t> ήχου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+mj-lt"/>
              <a:buAutoNum type="arabicPeriod"/>
            </a:pPr>
            <a:r>
              <a:rPr lang="el-GR" sz="2400" dirty="0">
                <a:latin typeface="Gill Sans Nova" panose="020B0602020104020203" pitchFamily="34" charset="0"/>
              </a:rPr>
              <a:t>Συμπίεση ήχου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endParaRPr lang="en-US" sz="2400" b="1" dirty="0">
              <a:latin typeface="Gill Sans Nova" panose="020B0602020104020203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</a:pPr>
            <a:endParaRPr lang="en-US" sz="2400" b="1" dirty="0">
              <a:latin typeface="Gill Sans Nova" panose="020B0602020104020203" pitchFamily="34" charset="0"/>
            </a:endParaRPr>
          </a:p>
        </p:txBody>
      </p:sp>
      <p:cxnSp>
        <p:nvCxnSpPr>
          <p:cNvPr id="77" name="Straight Connector 7">
            <a:extLst>
              <a:ext uri="{FF2B5EF4-FFF2-40B4-BE49-F238E27FC236}">
                <a16:creationId xmlns:a16="http://schemas.microsoft.com/office/drawing/2014/main" id="{91A0B4CA-3CEC-21FF-189F-C42A556E79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59996" y="2201863"/>
            <a:ext cx="0" cy="2212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78" name="Rectangle 10">
            <a:extLst>
              <a:ext uri="{FF2B5EF4-FFF2-40B4-BE49-F238E27FC236}">
                <a16:creationId xmlns:a16="http://schemas.microsoft.com/office/drawing/2014/main" id="{DC8705BC-4A7E-FE90-167A-BFA926610FB9}"/>
              </a:ext>
            </a:extLst>
          </p:cNvPr>
          <p:cNvSpPr/>
          <p:nvPr/>
        </p:nvSpPr>
        <p:spPr>
          <a:xfrm>
            <a:off x="5558409" y="3343275"/>
            <a:ext cx="155575" cy="1055688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79" name="Rectangle 11">
            <a:extLst>
              <a:ext uri="{FF2B5EF4-FFF2-40B4-BE49-F238E27FC236}">
                <a16:creationId xmlns:a16="http://schemas.microsoft.com/office/drawing/2014/main" id="{D532E055-268E-6A8C-3418-0C1D7B480E31}"/>
              </a:ext>
            </a:extLst>
          </p:cNvPr>
          <p:cNvSpPr/>
          <p:nvPr/>
        </p:nvSpPr>
        <p:spPr>
          <a:xfrm>
            <a:off x="5715571" y="3225800"/>
            <a:ext cx="157163" cy="117475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0" name="Rectangle 12">
            <a:extLst>
              <a:ext uri="{FF2B5EF4-FFF2-40B4-BE49-F238E27FC236}">
                <a16:creationId xmlns:a16="http://schemas.microsoft.com/office/drawing/2014/main" id="{911C4F0B-47CE-7A43-8977-927449E81212}"/>
              </a:ext>
            </a:extLst>
          </p:cNvPr>
          <p:cNvSpPr/>
          <p:nvPr/>
        </p:nvSpPr>
        <p:spPr>
          <a:xfrm>
            <a:off x="5872734" y="3063875"/>
            <a:ext cx="155575" cy="13303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1" name="Rectangle 13">
            <a:extLst>
              <a:ext uri="{FF2B5EF4-FFF2-40B4-BE49-F238E27FC236}">
                <a16:creationId xmlns:a16="http://schemas.microsoft.com/office/drawing/2014/main" id="{94A83932-85A4-6751-A269-C2D066502B77}"/>
              </a:ext>
            </a:extLst>
          </p:cNvPr>
          <p:cNvSpPr/>
          <p:nvPr/>
        </p:nvSpPr>
        <p:spPr>
          <a:xfrm>
            <a:off x="6029896" y="2928938"/>
            <a:ext cx="155575" cy="146685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2" name="Rectangle 14">
            <a:extLst>
              <a:ext uri="{FF2B5EF4-FFF2-40B4-BE49-F238E27FC236}">
                <a16:creationId xmlns:a16="http://schemas.microsoft.com/office/drawing/2014/main" id="{A9A97DDE-A0E3-2B2D-F932-677F6A718372}"/>
              </a:ext>
            </a:extLst>
          </p:cNvPr>
          <p:cNvSpPr/>
          <p:nvPr/>
        </p:nvSpPr>
        <p:spPr>
          <a:xfrm>
            <a:off x="6190234" y="2913063"/>
            <a:ext cx="155575" cy="149225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3" name="Rectangle 15">
            <a:extLst>
              <a:ext uri="{FF2B5EF4-FFF2-40B4-BE49-F238E27FC236}">
                <a16:creationId xmlns:a16="http://schemas.microsoft.com/office/drawing/2014/main" id="{DB195CD5-2165-545C-4AC8-DE7B28EA1B46}"/>
              </a:ext>
            </a:extLst>
          </p:cNvPr>
          <p:cNvSpPr/>
          <p:nvPr/>
        </p:nvSpPr>
        <p:spPr>
          <a:xfrm>
            <a:off x="6347396" y="3063875"/>
            <a:ext cx="155575" cy="13430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4" name="Rectangle 16">
            <a:extLst>
              <a:ext uri="{FF2B5EF4-FFF2-40B4-BE49-F238E27FC236}">
                <a16:creationId xmlns:a16="http://schemas.microsoft.com/office/drawing/2014/main" id="{B1E77CFD-21B6-688D-CE8A-5F26B890B3C2}"/>
              </a:ext>
            </a:extLst>
          </p:cNvPr>
          <p:cNvSpPr/>
          <p:nvPr/>
        </p:nvSpPr>
        <p:spPr>
          <a:xfrm>
            <a:off x="6502971" y="3198813"/>
            <a:ext cx="157163" cy="12033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5" name="Rectangle 17">
            <a:extLst>
              <a:ext uri="{FF2B5EF4-FFF2-40B4-BE49-F238E27FC236}">
                <a16:creationId xmlns:a16="http://schemas.microsoft.com/office/drawing/2014/main" id="{90823161-0E35-F6AC-0D4F-D0977E4E612E}"/>
              </a:ext>
            </a:extLst>
          </p:cNvPr>
          <p:cNvSpPr/>
          <p:nvPr/>
        </p:nvSpPr>
        <p:spPr>
          <a:xfrm>
            <a:off x="6661721" y="3268663"/>
            <a:ext cx="155575" cy="1135062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6" name="Rectangle 18">
            <a:extLst>
              <a:ext uri="{FF2B5EF4-FFF2-40B4-BE49-F238E27FC236}">
                <a16:creationId xmlns:a16="http://schemas.microsoft.com/office/drawing/2014/main" id="{3EE34D79-B884-A2AF-B9AA-637FFE12E706}"/>
              </a:ext>
            </a:extLst>
          </p:cNvPr>
          <p:cNvSpPr/>
          <p:nvPr/>
        </p:nvSpPr>
        <p:spPr>
          <a:xfrm>
            <a:off x="6818884" y="3284538"/>
            <a:ext cx="155575" cy="1109662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7" name="Rectangle 19">
            <a:extLst>
              <a:ext uri="{FF2B5EF4-FFF2-40B4-BE49-F238E27FC236}">
                <a16:creationId xmlns:a16="http://schemas.microsoft.com/office/drawing/2014/main" id="{E168C2AC-7FEA-B592-E79C-B0E4C768D24A}"/>
              </a:ext>
            </a:extLst>
          </p:cNvPr>
          <p:cNvSpPr/>
          <p:nvPr/>
        </p:nvSpPr>
        <p:spPr>
          <a:xfrm>
            <a:off x="6977634" y="3165475"/>
            <a:ext cx="155575" cy="1230313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8" name="Rectangle 20">
            <a:extLst>
              <a:ext uri="{FF2B5EF4-FFF2-40B4-BE49-F238E27FC236}">
                <a16:creationId xmlns:a16="http://schemas.microsoft.com/office/drawing/2014/main" id="{70C994C3-E1B8-B71C-EF11-CBFE393978E4}"/>
              </a:ext>
            </a:extLst>
          </p:cNvPr>
          <p:cNvSpPr/>
          <p:nvPr/>
        </p:nvSpPr>
        <p:spPr>
          <a:xfrm>
            <a:off x="7133209" y="2944813"/>
            <a:ext cx="155575" cy="145097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9" name="Rectangle 21">
            <a:extLst>
              <a:ext uri="{FF2B5EF4-FFF2-40B4-BE49-F238E27FC236}">
                <a16:creationId xmlns:a16="http://schemas.microsoft.com/office/drawing/2014/main" id="{092ED05A-F614-C64B-319D-B8ADA0AED8CD}"/>
              </a:ext>
            </a:extLst>
          </p:cNvPr>
          <p:cNvSpPr/>
          <p:nvPr/>
        </p:nvSpPr>
        <p:spPr>
          <a:xfrm>
            <a:off x="7290371" y="2681288"/>
            <a:ext cx="155575" cy="17113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90" name="Rectangle 22">
            <a:extLst>
              <a:ext uri="{FF2B5EF4-FFF2-40B4-BE49-F238E27FC236}">
                <a16:creationId xmlns:a16="http://schemas.microsoft.com/office/drawing/2014/main" id="{E2366C5D-1DF7-9EA0-3A6B-0BC199BC682A}"/>
              </a:ext>
            </a:extLst>
          </p:cNvPr>
          <p:cNvSpPr/>
          <p:nvPr/>
        </p:nvSpPr>
        <p:spPr>
          <a:xfrm>
            <a:off x="7450709" y="2794000"/>
            <a:ext cx="155575" cy="1601788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91" name="Rectangle 23">
            <a:extLst>
              <a:ext uri="{FF2B5EF4-FFF2-40B4-BE49-F238E27FC236}">
                <a16:creationId xmlns:a16="http://schemas.microsoft.com/office/drawing/2014/main" id="{31DCEAE0-CF2E-C530-10BF-57ABDC62BD3F}"/>
              </a:ext>
            </a:extLst>
          </p:cNvPr>
          <p:cNvSpPr/>
          <p:nvPr/>
        </p:nvSpPr>
        <p:spPr>
          <a:xfrm>
            <a:off x="7607871" y="3063875"/>
            <a:ext cx="155575" cy="133350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92" name="Rectangle 24">
            <a:extLst>
              <a:ext uri="{FF2B5EF4-FFF2-40B4-BE49-F238E27FC236}">
                <a16:creationId xmlns:a16="http://schemas.microsoft.com/office/drawing/2014/main" id="{713B6D9C-0BEF-07A9-1A32-37B502BF8D1C}"/>
              </a:ext>
            </a:extLst>
          </p:cNvPr>
          <p:cNvSpPr/>
          <p:nvPr/>
        </p:nvSpPr>
        <p:spPr>
          <a:xfrm>
            <a:off x="7763446" y="3327400"/>
            <a:ext cx="157163" cy="1065213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93" name="Rectangle 25">
            <a:extLst>
              <a:ext uri="{FF2B5EF4-FFF2-40B4-BE49-F238E27FC236}">
                <a16:creationId xmlns:a16="http://schemas.microsoft.com/office/drawing/2014/main" id="{5A571ABA-C948-3BB9-650A-E4F84AB4306D}"/>
              </a:ext>
            </a:extLst>
          </p:cNvPr>
          <p:cNvSpPr/>
          <p:nvPr/>
        </p:nvSpPr>
        <p:spPr>
          <a:xfrm>
            <a:off x="7922196" y="3467100"/>
            <a:ext cx="155575" cy="92710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cxnSp>
        <p:nvCxnSpPr>
          <p:cNvPr id="94" name="Straight Connector 26">
            <a:extLst>
              <a:ext uri="{FF2B5EF4-FFF2-40B4-BE49-F238E27FC236}">
                <a16:creationId xmlns:a16="http://schemas.microsoft.com/office/drawing/2014/main" id="{3B6FE780-5219-7875-6E13-872A21E3176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59996" y="4400550"/>
            <a:ext cx="3281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95" name="TextBox 27">
            <a:extLst>
              <a:ext uri="{FF2B5EF4-FFF2-40B4-BE49-F238E27FC236}">
                <a16:creationId xmlns:a16="http://schemas.microsoft.com/office/drawing/2014/main" id="{E49D22AE-FEEB-14FF-FFBE-9B2872057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571" y="4398963"/>
            <a:ext cx="476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Arial" charset="0"/>
                <a:ea typeface="MS PGothic" pitchFamily="34" charset="-128"/>
                <a:cs typeface="Arial" charset="0"/>
              </a:rPr>
              <a:t>time</a:t>
            </a:r>
          </a:p>
        </p:txBody>
      </p:sp>
      <p:sp>
        <p:nvSpPr>
          <p:cNvPr id="96" name="TextBox 28">
            <a:extLst>
              <a:ext uri="{FF2B5EF4-FFF2-40B4-BE49-F238E27FC236}">
                <a16:creationId xmlns:a16="http://schemas.microsoft.com/office/drawing/2014/main" id="{CE79A81A-B7C3-D73F-3B94-84BCB179CDB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3671323" y="2537322"/>
            <a:ext cx="31923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>
                <a:latin typeface="Arial" charset="0"/>
                <a:ea typeface="MS PGothic" pitchFamily="34" charset="-128"/>
                <a:cs typeface="Arial" charset="0"/>
              </a:rPr>
              <a:t>audio signal amplitude</a:t>
            </a:r>
          </a:p>
        </p:txBody>
      </p:sp>
      <p:sp>
        <p:nvSpPr>
          <p:cNvPr id="97" name="TextBox 29">
            <a:extLst>
              <a:ext uri="{FF2B5EF4-FFF2-40B4-BE49-F238E27FC236}">
                <a16:creationId xmlns:a16="http://schemas.microsoft.com/office/drawing/2014/main" id="{DD62C964-737E-0C67-DCA7-8BCB721BF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809" y="2909888"/>
            <a:ext cx="6461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FF"/>
                </a:solidFill>
                <a:latin typeface="Arial" charset="0"/>
                <a:ea typeface="MS PGothic" pitchFamily="34" charset="-128"/>
                <a:cs typeface="Arial" charset="0"/>
              </a:rPr>
              <a:t>analog</a:t>
            </a:r>
          </a:p>
          <a:p>
            <a:r>
              <a:rPr lang="en-US" sz="1200">
                <a:solidFill>
                  <a:srgbClr val="0000FF"/>
                </a:solidFill>
                <a:latin typeface="Arial" charset="0"/>
                <a:ea typeface="MS PGothic" pitchFamily="34" charset="-128"/>
                <a:cs typeface="Arial" charset="0"/>
              </a:rPr>
              <a:t>signal</a:t>
            </a:r>
          </a:p>
        </p:txBody>
      </p:sp>
      <p:sp>
        <p:nvSpPr>
          <p:cNvPr id="98" name="Freeform 30">
            <a:extLst>
              <a:ext uri="{FF2B5EF4-FFF2-40B4-BE49-F238E27FC236}">
                <a16:creationId xmlns:a16="http://schemas.microsoft.com/office/drawing/2014/main" id="{612BB8BE-75B6-2C20-A7C6-E48D8CD46A22}"/>
              </a:ext>
            </a:extLst>
          </p:cNvPr>
          <p:cNvSpPr>
            <a:spLocks/>
          </p:cNvSpPr>
          <p:nvPr/>
        </p:nvSpPr>
        <p:spPr bwMode="auto">
          <a:xfrm>
            <a:off x="5561584" y="2589213"/>
            <a:ext cx="3228975" cy="1174750"/>
          </a:xfrm>
          <a:custGeom>
            <a:avLst/>
            <a:gdLst>
              <a:gd name="T0" fmla="*/ 0 w 3230339"/>
              <a:gd name="T1" fmla="*/ 749476 h 1173968"/>
              <a:gd name="T2" fmla="*/ 633151 w 3230339"/>
              <a:gd name="T3" fmla="*/ 250145 h 1173968"/>
              <a:gd name="T4" fmla="*/ 1280066 w 3230339"/>
              <a:gd name="T5" fmla="*/ 680123 h 1173968"/>
              <a:gd name="T6" fmla="*/ 1871923 w 3230339"/>
              <a:gd name="T7" fmla="*/ 480 h 1173968"/>
              <a:gd name="T8" fmla="*/ 2408723 w 3230339"/>
              <a:gd name="T9" fmla="*/ 804956 h 1173968"/>
              <a:gd name="T10" fmla="*/ 3220806 w 3230339"/>
              <a:gd name="T11" fmla="*/ 1179454 h 11739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30339"/>
              <a:gd name="T19" fmla="*/ 0 h 1173968"/>
              <a:gd name="T20" fmla="*/ 3230339 w 3230339"/>
              <a:gd name="T21" fmla="*/ 1173968 h 11739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30339" h="1173968">
                <a:moveTo>
                  <a:pt x="0" y="745990"/>
                </a:moveTo>
                <a:cubicBezTo>
                  <a:pt x="39114" y="794310"/>
                  <a:pt x="421049" y="260488"/>
                  <a:pt x="635024" y="248983"/>
                </a:cubicBezTo>
                <a:cubicBezTo>
                  <a:pt x="848999" y="237478"/>
                  <a:pt x="1076779" y="718378"/>
                  <a:pt x="1283852" y="676961"/>
                </a:cubicBezTo>
                <a:cubicBezTo>
                  <a:pt x="1490925" y="635544"/>
                  <a:pt x="1688795" y="-20229"/>
                  <a:pt x="1877462" y="480"/>
                </a:cubicBezTo>
                <a:cubicBezTo>
                  <a:pt x="2066129" y="21189"/>
                  <a:pt x="2190373" y="605632"/>
                  <a:pt x="2415852" y="801213"/>
                </a:cubicBezTo>
                <a:cubicBezTo>
                  <a:pt x="2641331" y="996794"/>
                  <a:pt x="2948489" y="1077328"/>
                  <a:pt x="3230339" y="1173968"/>
                </a:cubicBezTo>
              </a:path>
            </a:pathLst>
          </a:custGeom>
          <a:noFill/>
          <a:ln w="22225">
            <a:solidFill>
              <a:srgbClr val="0000FF"/>
            </a:solidFill>
            <a:round/>
            <a:headEnd/>
            <a:tailEnd/>
          </a:ln>
        </p:spPr>
        <p:txBody>
          <a:bodyPr wrap="none"/>
          <a:lstStyle/>
          <a:p>
            <a:endParaRPr lang="el-GR"/>
          </a:p>
        </p:txBody>
      </p:sp>
      <p:cxnSp>
        <p:nvCxnSpPr>
          <p:cNvPr id="99" name="Straight Connector 31">
            <a:extLst>
              <a:ext uri="{FF2B5EF4-FFF2-40B4-BE49-F238E27FC236}">
                <a16:creationId xmlns:a16="http://schemas.microsoft.com/office/drawing/2014/main" id="{834C2E93-70E0-D5F6-4F06-BB8BF3C31B4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438134" y="3297238"/>
            <a:ext cx="176212" cy="29527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</p:cxnSp>
      <p:grpSp>
        <p:nvGrpSpPr>
          <p:cNvPr id="104" name="Group 40">
            <a:extLst>
              <a:ext uri="{FF2B5EF4-FFF2-40B4-BE49-F238E27FC236}">
                <a16:creationId xmlns:a16="http://schemas.microsoft.com/office/drawing/2014/main" id="{61EDC09D-983A-6FFA-1A29-0E7D2EFF4C29}"/>
              </a:ext>
            </a:extLst>
          </p:cNvPr>
          <p:cNvGrpSpPr>
            <a:grpSpLocks/>
          </p:cNvGrpSpPr>
          <p:nvPr/>
        </p:nvGrpSpPr>
        <p:grpSpPr bwMode="auto">
          <a:xfrm>
            <a:off x="5545709" y="4114800"/>
            <a:ext cx="2582862" cy="1135063"/>
            <a:chOff x="5180292" y="3838340"/>
            <a:chExt cx="2583010" cy="1135938"/>
          </a:xfrm>
        </p:grpSpPr>
        <p:cxnSp>
          <p:nvCxnSpPr>
            <p:cNvPr id="105" name="Straight Arrow Connector 41">
              <a:extLst>
                <a:ext uri="{FF2B5EF4-FFF2-40B4-BE49-F238E27FC236}">
                  <a16:creationId xmlns:a16="http://schemas.microsoft.com/office/drawing/2014/main" id="{69F2F2FC-3D12-01B8-D77F-F0F7703E69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180292" y="3838340"/>
              <a:ext cx="2583010" cy="1426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106" name="TextBox 42">
              <a:extLst>
                <a:ext uri="{FF2B5EF4-FFF2-40B4-BE49-F238E27FC236}">
                  <a16:creationId xmlns:a16="http://schemas.microsoft.com/office/drawing/2014/main" id="{2474D7C0-2510-80FC-5049-1EB811A82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9878" y="4512613"/>
              <a:ext cx="17095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sampling rate</a:t>
              </a:r>
            </a:p>
            <a:p>
              <a:r>
                <a:rPr lang="en-US" sz="1200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(</a:t>
              </a:r>
              <a:r>
                <a:rPr lang="en-US" sz="1200" i="1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N </a:t>
              </a:r>
              <a:r>
                <a:rPr lang="en-US" sz="1200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sample/sec)</a:t>
              </a:r>
            </a:p>
          </p:txBody>
        </p:sp>
        <p:cxnSp>
          <p:nvCxnSpPr>
            <p:cNvPr id="107" name="Straight Connector 43">
              <a:extLst>
                <a:ext uri="{FF2B5EF4-FFF2-40B4-BE49-F238E27FC236}">
                  <a16:creationId xmlns:a16="http://schemas.microsoft.com/office/drawing/2014/main" id="{F0F5AE84-62C4-0634-83DF-4AE98163B5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650182" y="3881146"/>
              <a:ext cx="214061" cy="713447"/>
            </a:xfrm>
            <a:prstGeom prst="line">
              <a:avLst/>
            </a:prstGeom>
            <a:noFill/>
            <a:ln w="9525">
              <a:solidFill>
                <a:srgbClr val="006633"/>
              </a:solidFill>
              <a:round/>
              <a:headEnd/>
              <a:tailEnd/>
            </a:ln>
          </p:spPr>
        </p:cxnSp>
      </p:grp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597FC948-E129-E49C-2BE8-B2165E670721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8EB924E2-FD94-509C-CA72-B175FA43A576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Ήχος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66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Δειγματοληψία ήχου</a:t>
            </a:r>
          </a:p>
        </p:txBody>
      </p:sp>
      <p:sp>
        <p:nvSpPr>
          <p:cNvPr id="15388" name="Rectangle 3"/>
          <p:cNvSpPr txBox="1">
            <a:spLocks noChangeArrowheads="1"/>
          </p:cNvSpPr>
          <p:nvPr/>
        </p:nvSpPr>
        <p:spPr bwMode="auto">
          <a:xfrm>
            <a:off x="143652" y="1445801"/>
            <a:ext cx="5014705" cy="4734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</a:pPr>
            <a:r>
              <a:rPr lang="el-GR" sz="2400" b="1" dirty="0">
                <a:latin typeface="Gill Sans Nova" panose="020B0602020104020203" pitchFamily="34" charset="0"/>
              </a:rPr>
              <a:t>1.Δειγματοληψία: </a:t>
            </a:r>
            <a:r>
              <a:rPr lang="el-GR" sz="2000" dirty="0">
                <a:latin typeface="Gill Sans Nova" panose="020B0602020104020203" pitchFamily="34" charset="0"/>
              </a:rPr>
              <a:t>Αναλογικό σήμα ήχου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σε δειγματοληψία σταθερού ρυθμού</a:t>
            </a:r>
            <a:endParaRPr lang="en-US" sz="2000" dirty="0">
              <a:latin typeface="Gill Sans Nova" panose="020B0602020104020203" pitchFamily="34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τηλέφωνο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: 8.000 </a:t>
            </a:r>
            <a:r>
              <a:rPr lang="el-GR" sz="2000" dirty="0">
                <a:latin typeface="Gill Sans Nova" panose="020B0602020104020203" pitchFamily="34" charset="0"/>
              </a:rPr>
              <a:t>δείγματα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/sec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CD </a:t>
            </a:r>
            <a:r>
              <a:rPr lang="el-GR" sz="2000" dirty="0">
                <a:latin typeface="Gill Sans Nova" panose="020B0602020104020203" pitchFamily="34" charset="0"/>
              </a:rPr>
              <a:t>μουσικής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: 44.100 </a:t>
            </a:r>
            <a:r>
              <a:rPr lang="el-GR" sz="2000" dirty="0">
                <a:latin typeface="Gill Sans Nova" panose="020B0602020104020203" pitchFamily="34" charset="0"/>
              </a:rPr>
              <a:t>δείγματα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/sec</a:t>
            </a:r>
          </a:p>
        </p:txBody>
      </p:sp>
      <p:cxnSp>
        <p:nvCxnSpPr>
          <p:cNvPr id="77" name="Straight Connector 7">
            <a:extLst>
              <a:ext uri="{FF2B5EF4-FFF2-40B4-BE49-F238E27FC236}">
                <a16:creationId xmlns:a16="http://schemas.microsoft.com/office/drawing/2014/main" id="{82F59874-945A-41F3-A54D-CFE3952D732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59996" y="2201863"/>
            <a:ext cx="0" cy="2212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78" name="Rectangle 10">
            <a:extLst>
              <a:ext uri="{FF2B5EF4-FFF2-40B4-BE49-F238E27FC236}">
                <a16:creationId xmlns:a16="http://schemas.microsoft.com/office/drawing/2014/main" id="{EDF6E0DC-8BFA-44FC-8DD8-E670A3FD78BC}"/>
              </a:ext>
            </a:extLst>
          </p:cNvPr>
          <p:cNvSpPr/>
          <p:nvPr/>
        </p:nvSpPr>
        <p:spPr>
          <a:xfrm>
            <a:off x="5558409" y="3343275"/>
            <a:ext cx="155575" cy="1055688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79" name="Rectangle 11">
            <a:extLst>
              <a:ext uri="{FF2B5EF4-FFF2-40B4-BE49-F238E27FC236}">
                <a16:creationId xmlns:a16="http://schemas.microsoft.com/office/drawing/2014/main" id="{942AA167-9C8E-4A7F-85A8-EDFFC65C543E}"/>
              </a:ext>
            </a:extLst>
          </p:cNvPr>
          <p:cNvSpPr/>
          <p:nvPr/>
        </p:nvSpPr>
        <p:spPr>
          <a:xfrm>
            <a:off x="5715571" y="3225800"/>
            <a:ext cx="157163" cy="117475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0" name="Rectangle 12">
            <a:extLst>
              <a:ext uri="{FF2B5EF4-FFF2-40B4-BE49-F238E27FC236}">
                <a16:creationId xmlns:a16="http://schemas.microsoft.com/office/drawing/2014/main" id="{D044F2C9-CE30-430F-AFF8-20904F1725E6}"/>
              </a:ext>
            </a:extLst>
          </p:cNvPr>
          <p:cNvSpPr/>
          <p:nvPr/>
        </p:nvSpPr>
        <p:spPr>
          <a:xfrm>
            <a:off x="5872734" y="3063875"/>
            <a:ext cx="155575" cy="13303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1" name="Rectangle 13">
            <a:extLst>
              <a:ext uri="{FF2B5EF4-FFF2-40B4-BE49-F238E27FC236}">
                <a16:creationId xmlns:a16="http://schemas.microsoft.com/office/drawing/2014/main" id="{4FEB65B3-4559-44F8-B9A5-A19E74C93331}"/>
              </a:ext>
            </a:extLst>
          </p:cNvPr>
          <p:cNvSpPr/>
          <p:nvPr/>
        </p:nvSpPr>
        <p:spPr>
          <a:xfrm>
            <a:off x="6029896" y="2928938"/>
            <a:ext cx="155575" cy="146685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2" name="Rectangle 14">
            <a:extLst>
              <a:ext uri="{FF2B5EF4-FFF2-40B4-BE49-F238E27FC236}">
                <a16:creationId xmlns:a16="http://schemas.microsoft.com/office/drawing/2014/main" id="{AAB29C76-1F88-4D85-806F-2A340F8C09D1}"/>
              </a:ext>
            </a:extLst>
          </p:cNvPr>
          <p:cNvSpPr/>
          <p:nvPr/>
        </p:nvSpPr>
        <p:spPr>
          <a:xfrm>
            <a:off x="6190234" y="2913063"/>
            <a:ext cx="155575" cy="149225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3" name="Rectangle 15">
            <a:extLst>
              <a:ext uri="{FF2B5EF4-FFF2-40B4-BE49-F238E27FC236}">
                <a16:creationId xmlns:a16="http://schemas.microsoft.com/office/drawing/2014/main" id="{EDCE65E0-0750-4696-8F1A-FBA885E534B9}"/>
              </a:ext>
            </a:extLst>
          </p:cNvPr>
          <p:cNvSpPr/>
          <p:nvPr/>
        </p:nvSpPr>
        <p:spPr>
          <a:xfrm>
            <a:off x="6347396" y="3063875"/>
            <a:ext cx="155575" cy="13430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4" name="Rectangle 16">
            <a:extLst>
              <a:ext uri="{FF2B5EF4-FFF2-40B4-BE49-F238E27FC236}">
                <a16:creationId xmlns:a16="http://schemas.microsoft.com/office/drawing/2014/main" id="{8B014369-B4B4-43C4-B40E-274E68998DF3}"/>
              </a:ext>
            </a:extLst>
          </p:cNvPr>
          <p:cNvSpPr/>
          <p:nvPr/>
        </p:nvSpPr>
        <p:spPr>
          <a:xfrm>
            <a:off x="6502971" y="3198813"/>
            <a:ext cx="157163" cy="12033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5" name="Rectangle 17">
            <a:extLst>
              <a:ext uri="{FF2B5EF4-FFF2-40B4-BE49-F238E27FC236}">
                <a16:creationId xmlns:a16="http://schemas.microsoft.com/office/drawing/2014/main" id="{05397E07-986F-4DDF-9BC7-873E3C520DA8}"/>
              </a:ext>
            </a:extLst>
          </p:cNvPr>
          <p:cNvSpPr/>
          <p:nvPr/>
        </p:nvSpPr>
        <p:spPr>
          <a:xfrm>
            <a:off x="6661721" y="3268663"/>
            <a:ext cx="155575" cy="1135062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6" name="Rectangle 18">
            <a:extLst>
              <a:ext uri="{FF2B5EF4-FFF2-40B4-BE49-F238E27FC236}">
                <a16:creationId xmlns:a16="http://schemas.microsoft.com/office/drawing/2014/main" id="{95D808D0-5461-4CE9-A838-6AD16343F7C7}"/>
              </a:ext>
            </a:extLst>
          </p:cNvPr>
          <p:cNvSpPr/>
          <p:nvPr/>
        </p:nvSpPr>
        <p:spPr>
          <a:xfrm>
            <a:off x="6818884" y="3284538"/>
            <a:ext cx="155575" cy="1109662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7" name="Rectangle 19">
            <a:extLst>
              <a:ext uri="{FF2B5EF4-FFF2-40B4-BE49-F238E27FC236}">
                <a16:creationId xmlns:a16="http://schemas.microsoft.com/office/drawing/2014/main" id="{840C8C50-F2B1-4493-BB82-619D7E03CEAA}"/>
              </a:ext>
            </a:extLst>
          </p:cNvPr>
          <p:cNvSpPr/>
          <p:nvPr/>
        </p:nvSpPr>
        <p:spPr>
          <a:xfrm>
            <a:off x="6977634" y="3165475"/>
            <a:ext cx="155575" cy="1230313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8" name="Rectangle 20">
            <a:extLst>
              <a:ext uri="{FF2B5EF4-FFF2-40B4-BE49-F238E27FC236}">
                <a16:creationId xmlns:a16="http://schemas.microsoft.com/office/drawing/2014/main" id="{0B32F442-F57A-4560-8934-A40C99E303E7}"/>
              </a:ext>
            </a:extLst>
          </p:cNvPr>
          <p:cNvSpPr/>
          <p:nvPr/>
        </p:nvSpPr>
        <p:spPr>
          <a:xfrm>
            <a:off x="7133209" y="2944813"/>
            <a:ext cx="155575" cy="145097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89" name="Rectangle 21">
            <a:extLst>
              <a:ext uri="{FF2B5EF4-FFF2-40B4-BE49-F238E27FC236}">
                <a16:creationId xmlns:a16="http://schemas.microsoft.com/office/drawing/2014/main" id="{EFE1487D-3531-44F7-826E-AEF61D8C407A}"/>
              </a:ext>
            </a:extLst>
          </p:cNvPr>
          <p:cNvSpPr/>
          <p:nvPr/>
        </p:nvSpPr>
        <p:spPr>
          <a:xfrm>
            <a:off x="7290371" y="2681288"/>
            <a:ext cx="155575" cy="17113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90" name="Rectangle 22">
            <a:extLst>
              <a:ext uri="{FF2B5EF4-FFF2-40B4-BE49-F238E27FC236}">
                <a16:creationId xmlns:a16="http://schemas.microsoft.com/office/drawing/2014/main" id="{57C669FB-6FC7-4230-82B3-A6036501D258}"/>
              </a:ext>
            </a:extLst>
          </p:cNvPr>
          <p:cNvSpPr/>
          <p:nvPr/>
        </p:nvSpPr>
        <p:spPr>
          <a:xfrm>
            <a:off x="7450709" y="2794000"/>
            <a:ext cx="155575" cy="1601788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91" name="Rectangle 23">
            <a:extLst>
              <a:ext uri="{FF2B5EF4-FFF2-40B4-BE49-F238E27FC236}">
                <a16:creationId xmlns:a16="http://schemas.microsoft.com/office/drawing/2014/main" id="{9A498899-C2E0-443E-9E24-BEA9066A4903}"/>
              </a:ext>
            </a:extLst>
          </p:cNvPr>
          <p:cNvSpPr/>
          <p:nvPr/>
        </p:nvSpPr>
        <p:spPr>
          <a:xfrm>
            <a:off x="7607871" y="3063875"/>
            <a:ext cx="155575" cy="133350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92" name="Rectangle 24">
            <a:extLst>
              <a:ext uri="{FF2B5EF4-FFF2-40B4-BE49-F238E27FC236}">
                <a16:creationId xmlns:a16="http://schemas.microsoft.com/office/drawing/2014/main" id="{993F1E67-DA03-4EF8-8CF2-D4B47FAA99D7}"/>
              </a:ext>
            </a:extLst>
          </p:cNvPr>
          <p:cNvSpPr/>
          <p:nvPr/>
        </p:nvSpPr>
        <p:spPr>
          <a:xfrm>
            <a:off x="7763446" y="3327400"/>
            <a:ext cx="157163" cy="1065213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93" name="Rectangle 25">
            <a:extLst>
              <a:ext uri="{FF2B5EF4-FFF2-40B4-BE49-F238E27FC236}">
                <a16:creationId xmlns:a16="http://schemas.microsoft.com/office/drawing/2014/main" id="{56C3EADE-DE34-40CA-BC6E-49782D2F99A0}"/>
              </a:ext>
            </a:extLst>
          </p:cNvPr>
          <p:cNvSpPr/>
          <p:nvPr/>
        </p:nvSpPr>
        <p:spPr>
          <a:xfrm>
            <a:off x="7922196" y="3467100"/>
            <a:ext cx="155575" cy="92710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cxnSp>
        <p:nvCxnSpPr>
          <p:cNvPr id="94" name="Straight Connector 26">
            <a:extLst>
              <a:ext uri="{FF2B5EF4-FFF2-40B4-BE49-F238E27FC236}">
                <a16:creationId xmlns:a16="http://schemas.microsoft.com/office/drawing/2014/main" id="{EC9FC357-F8A0-4681-B7F4-9029408B14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59996" y="4400550"/>
            <a:ext cx="3281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95" name="TextBox 27">
            <a:extLst>
              <a:ext uri="{FF2B5EF4-FFF2-40B4-BE49-F238E27FC236}">
                <a16:creationId xmlns:a16="http://schemas.microsoft.com/office/drawing/2014/main" id="{5F0C44C2-800B-4D13-B877-D5D48E7DF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571" y="4398963"/>
            <a:ext cx="476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Arial" charset="0"/>
                <a:ea typeface="MS PGothic" pitchFamily="34" charset="-128"/>
                <a:cs typeface="Arial" charset="0"/>
              </a:rPr>
              <a:t>time</a:t>
            </a:r>
          </a:p>
        </p:txBody>
      </p:sp>
      <p:sp>
        <p:nvSpPr>
          <p:cNvPr id="96" name="TextBox 28">
            <a:extLst>
              <a:ext uri="{FF2B5EF4-FFF2-40B4-BE49-F238E27FC236}">
                <a16:creationId xmlns:a16="http://schemas.microsoft.com/office/drawing/2014/main" id="{B0228C5E-8E98-41C6-9F41-D38EC16A7A5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3671323" y="2537322"/>
            <a:ext cx="31923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>
                <a:latin typeface="Arial" charset="0"/>
                <a:ea typeface="MS PGothic" pitchFamily="34" charset="-128"/>
                <a:cs typeface="Arial" charset="0"/>
              </a:rPr>
              <a:t>audio signal amplitude</a:t>
            </a:r>
          </a:p>
        </p:txBody>
      </p:sp>
      <p:sp>
        <p:nvSpPr>
          <p:cNvPr id="97" name="TextBox 29">
            <a:extLst>
              <a:ext uri="{FF2B5EF4-FFF2-40B4-BE49-F238E27FC236}">
                <a16:creationId xmlns:a16="http://schemas.microsoft.com/office/drawing/2014/main" id="{9C9404D1-7FC0-4EC0-AE2D-E62162050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809" y="2909888"/>
            <a:ext cx="6461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FF"/>
                </a:solidFill>
                <a:latin typeface="Arial" charset="0"/>
                <a:ea typeface="MS PGothic" pitchFamily="34" charset="-128"/>
                <a:cs typeface="Arial" charset="0"/>
              </a:rPr>
              <a:t>analog</a:t>
            </a:r>
          </a:p>
          <a:p>
            <a:r>
              <a:rPr lang="en-US" sz="1200">
                <a:solidFill>
                  <a:srgbClr val="0000FF"/>
                </a:solidFill>
                <a:latin typeface="Arial" charset="0"/>
                <a:ea typeface="MS PGothic" pitchFamily="34" charset="-128"/>
                <a:cs typeface="Arial" charset="0"/>
              </a:rPr>
              <a:t>signal</a:t>
            </a:r>
          </a:p>
        </p:txBody>
      </p:sp>
      <p:sp>
        <p:nvSpPr>
          <p:cNvPr id="98" name="Freeform 30">
            <a:extLst>
              <a:ext uri="{FF2B5EF4-FFF2-40B4-BE49-F238E27FC236}">
                <a16:creationId xmlns:a16="http://schemas.microsoft.com/office/drawing/2014/main" id="{BB965E60-F164-48AA-91B5-8263FBECF5C8}"/>
              </a:ext>
            </a:extLst>
          </p:cNvPr>
          <p:cNvSpPr>
            <a:spLocks/>
          </p:cNvSpPr>
          <p:nvPr/>
        </p:nvSpPr>
        <p:spPr bwMode="auto">
          <a:xfrm>
            <a:off x="5561584" y="2589213"/>
            <a:ext cx="3228975" cy="1174750"/>
          </a:xfrm>
          <a:custGeom>
            <a:avLst/>
            <a:gdLst>
              <a:gd name="T0" fmla="*/ 0 w 3230339"/>
              <a:gd name="T1" fmla="*/ 749476 h 1173968"/>
              <a:gd name="T2" fmla="*/ 633151 w 3230339"/>
              <a:gd name="T3" fmla="*/ 250145 h 1173968"/>
              <a:gd name="T4" fmla="*/ 1280066 w 3230339"/>
              <a:gd name="T5" fmla="*/ 680123 h 1173968"/>
              <a:gd name="T6" fmla="*/ 1871923 w 3230339"/>
              <a:gd name="T7" fmla="*/ 480 h 1173968"/>
              <a:gd name="T8" fmla="*/ 2408723 w 3230339"/>
              <a:gd name="T9" fmla="*/ 804956 h 1173968"/>
              <a:gd name="T10" fmla="*/ 3220806 w 3230339"/>
              <a:gd name="T11" fmla="*/ 1179454 h 11739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30339"/>
              <a:gd name="T19" fmla="*/ 0 h 1173968"/>
              <a:gd name="T20" fmla="*/ 3230339 w 3230339"/>
              <a:gd name="T21" fmla="*/ 1173968 h 11739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30339" h="1173968">
                <a:moveTo>
                  <a:pt x="0" y="745990"/>
                </a:moveTo>
                <a:cubicBezTo>
                  <a:pt x="39114" y="794310"/>
                  <a:pt x="421049" y="260488"/>
                  <a:pt x="635024" y="248983"/>
                </a:cubicBezTo>
                <a:cubicBezTo>
                  <a:pt x="848999" y="237478"/>
                  <a:pt x="1076779" y="718378"/>
                  <a:pt x="1283852" y="676961"/>
                </a:cubicBezTo>
                <a:cubicBezTo>
                  <a:pt x="1490925" y="635544"/>
                  <a:pt x="1688795" y="-20229"/>
                  <a:pt x="1877462" y="480"/>
                </a:cubicBezTo>
                <a:cubicBezTo>
                  <a:pt x="2066129" y="21189"/>
                  <a:pt x="2190373" y="605632"/>
                  <a:pt x="2415852" y="801213"/>
                </a:cubicBezTo>
                <a:cubicBezTo>
                  <a:pt x="2641331" y="996794"/>
                  <a:pt x="2948489" y="1077328"/>
                  <a:pt x="3230339" y="1173968"/>
                </a:cubicBezTo>
              </a:path>
            </a:pathLst>
          </a:custGeom>
          <a:noFill/>
          <a:ln w="22225">
            <a:solidFill>
              <a:srgbClr val="0000FF"/>
            </a:solidFill>
            <a:round/>
            <a:headEnd/>
            <a:tailEnd/>
          </a:ln>
        </p:spPr>
        <p:txBody>
          <a:bodyPr wrap="none"/>
          <a:lstStyle/>
          <a:p>
            <a:endParaRPr lang="el-GR"/>
          </a:p>
        </p:txBody>
      </p:sp>
      <p:cxnSp>
        <p:nvCxnSpPr>
          <p:cNvPr id="99" name="Straight Connector 31">
            <a:extLst>
              <a:ext uri="{FF2B5EF4-FFF2-40B4-BE49-F238E27FC236}">
                <a16:creationId xmlns:a16="http://schemas.microsoft.com/office/drawing/2014/main" id="{D47F587A-0727-40E8-917B-2074A64D94A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438134" y="3297238"/>
            <a:ext cx="176212" cy="29527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</p:cxnSp>
      <p:grpSp>
        <p:nvGrpSpPr>
          <p:cNvPr id="104" name="Group 40">
            <a:extLst>
              <a:ext uri="{FF2B5EF4-FFF2-40B4-BE49-F238E27FC236}">
                <a16:creationId xmlns:a16="http://schemas.microsoft.com/office/drawing/2014/main" id="{BD104ED7-2D66-47AF-8456-4135DBA18E34}"/>
              </a:ext>
            </a:extLst>
          </p:cNvPr>
          <p:cNvGrpSpPr>
            <a:grpSpLocks/>
          </p:cNvGrpSpPr>
          <p:nvPr/>
        </p:nvGrpSpPr>
        <p:grpSpPr bwMode="auto">
          <a:xfrm>
            <a:off x="5545709" y="4114800"/>
            <a:ext cx="2582862" cy="1135063"/>
            <a:chOff x="5180292" y="3838340"/>
            <a:chExt cx="2583010" cy="1135938"/>
          </a:xfrm>
        </p:grpSpPr>
        <p:cxnSp>
          <p:nvCxnSpPr>
            <p:cNvPr id="105" name="Straight Arrow Connector 41">
              <a:extLst>
                <a:ext uri="{FF2B5EF4-FFF2-40B4-BE49-F238E27FC236}">
                  <a16:creationId xmlns:a16="http://schemas.microsoft.com/office/drawing/2014/main" id="{6E273194-FD74-436A-BACC-19B444FA3E2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180292" y="3838340"/>
              <a:ext cx="2583010" cy="1426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106" name="TextBox 42">
              <a:extLst>
                <a:ext uri="{FF2B5EF4-FFF2-40B4-BE49-F238E27FC236}">
                  <a16:creationId xmlns:a16="http://schemas.microsoft.com/office/drawing/2014/main" id="{ECC04C23-6E91-478D-86E1-9B6E7F5A0E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9878" y="4512613"/>
              <a:ext cx="17095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sampling rate</a:t>
              </a:r>
            </a:p>
            <a:p>
              <a:r>
                <a:rPr lang="en-US" sz="1200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(</a:t>
              </a:r>
              <a:r>
                <a:rPr lang="en-US" sz="1200" i="1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N </a:t>
              </a:r>
              <a:r>
                <a:rPr lang="en-US" sz="1200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sample/sec)</a:t>
              </a:r>
            </a:p>
          </p:txBody>
        </p:sp>
        <p:cxnSp>
          <p:nvCxnSpPr>
            <p:cNvPr id="107" name="Straight Connector 43">
              <a:extLst>
                <a:ext uri="{FF2B5EF4-FFF2-40B4-BE49-F238E27FC236}">
                  <a16:creationId xmlns:a16="http://schemas.microsoft.com/office/drawing/2014/main" id="{4C418A30-6F96-4ECE-9758-6F898C205EE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650182" y="3881146"/>
              <a:ext cx="214061" cy="713447"/>
            </a:xfrm>
            <a:prstGeom prst="line">
              <a:avLst/>
            </a:prstGeom>
            <a:noFill/>
            <a:ln w="9525">
              <a:solidFill>
                <a:srgbClr val="006633"/>
              </a:solidFill>
              <a:round/>
              <a:headEnd/>
              <a:tailEnd/>
            </a:ln>
          </p:spPr>
        </p:cxnSp>
      </p:grp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35DA75E1-79DD-4205-901A-B228F34BC831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3" name="Footer Placeholder 3">
            <a:extLst>
              <a:ext uri="{FF2B5EF4-FFF2-40B4-BE49-F238E27FC236}">
                <a16:creationId xmlns:a16="http://schemas.microsoft.com/office/drawing/2014/main" id="{B6041A50-4BF2-41C3-ADEC-BD8C6692DC29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Ήχος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94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Κβαντοποίηση</a:t>
            </a:r>
            <a:r>
              <a:rPr lang="el-GR" dirty="0"/>
              <a:t> ήχου (1)</a:t>
            </a:r>
          </a:p>
        </p:txBody>
      </p:sp>
      <p:sp>
        <p:nvSpPr>
          <p:cNvPr id="16387" name="Rectangle 4"/>
          <p:cNvSpPr txBox="1">
            <a:spLocks noChangeArrowheads="1"/>
          </p:cNvSpPr>
          <p:nvPr/>
        </p:nvSpPr>
        <p:spPr bwMode="auto">
          <a:xfrm>
            <a:off x="61080" y="1255712"/>
            <a:ext cx="5633313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</a:pPr>
            <a:r>
              <a:rPr lang="el-GR" sz="2400" b="1" dirty="0">
                <a:latin typeface="Gill Sans Nova" panose="020B0602020104020203" pitchFamily="34" charset="0"/>
              </a:rPr>
              <a:t>2. </a:t>
            </a:r>
            <a:r>
              <a:rPr lang="el-GR" sz="2400" b="1" dirty="0" err="1">
                <a:latin typeface="Gill Sans Nova" panose="020B0602020104020203" pitchFamily="34" charset="0"/>
              </a:rPr>
              <a:t>Κβαντοποίηση</a:t>
            </a:r>
            <a:r>
              <a:rPr lang="el-GR" sz="2400" b="1" dirty="0">
                <a:latin typeface="Gill Sans Nova" panose="020B0602020104020203" pitchFamily="34" charset="0"/>
              </a:rPr>
              <a:t>: </a:t>
            </a:r>
            <a:r>
              <a:rPr lang="el-GR" sz="2000" dirty="0">
                <a:latin typeface="Gill Sans Nova" panose="020B0602020104020203" pitchFamily="34" charset="0"/>
              </a:rPr>
              <a:t>Κάθε δείγμα κβαντίζεται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, </a:t>
            </a:r>
            <a:r>
              <a:rPr lang="el-GR" sz="2000" dirty="0">
                <a:latin typeface="Gill Sans Nova" panose="020B0602020104020203" pitchFamily="34" charset="0"/>
              </a:rPr>
              <a:t>στρογγυλοποιείται</a:t>
            </a:r>
            <a:endParaRPr lang="en-US" sz="2000" dirty="0">
              <a:latin typeface="Gill Sans Nova" panose="020B0602020104020203" pitchFamily="34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r>
              <a:rPr lang="el-GR" dirty="0">
                <a:latin typeface="Gill Sans Nova" panose="020B0602020104020203" pitchFamily="34" charset="0"/>
              </a:rPr>
              <a:t>κάθε κβαντισμένη τιμή</a:t>
            </a:r>
            <a:r>
              <a:rPr lang="en-US" dirty="0">
                <a:latin typeface="Gill Sans Nova" panose="020B0602020104020203" pitchFamily="34" charset="0"/>
                <a:ea typeface="MS PGothic" pitchFamily="34" charset="-128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αναπαρίσταται από</a:t>
            </a:r>
            <a:r>
              <a:rPr lang="en-US" dirty="0">
                <a:latin typeface="Gill Sans Nova" panose="020B0602020104020203" pitchFamily="34" charset="0"/>
                <a:ea typeface="MS PGothic" pitchFamily="34" charset="-128"/>
              </a:rPr>
              <a:t> bits, </a:t>
            </a:r>
            <a:r>
              <a:rPr lang="el-GR" dirty="0" err="1">
                <a:latin typeface="Gill Sans Nova" panose="020B0602020104020203" pitchFamily="34" charset="0"/>
              </a:rPr>
              <a:t>π.χ</a:t>
            </a:r>
            <a:r>
              <a:rPr lang="en-US" dirty="0">
                <a:latin typeface="Gill Sans Nova" panose="020B0602020104020203" pitchFamily="34" charset="0"/>
                <a:ea typeface="MS PGothic" pitchFamily="34" charset="-128"/>
              </a:rPr>
              <a:t>., 8 bits </a:t>
            </a:r>
            <a:r>
              <a:rPr lang="el-GR" dirty="0">
                <a:latin typeface="Gill Sans Nova" panose="020B0602020104020203" pitchFamily="34" charset="0"/>
              </a:rPr>
              <a:t>για</a:t>
            </a:r>
            <a:r>
              <a:rPr lang="en-US" dirty="0">
                <a:latin typeface="Gill Sans Nova" panose="020B0602020104020203" pitchFamily="34" charset="0"/>
                <a:ea typeface="MS PGothic" pitchFamily="34" charset="-128"/>
              </a:rPr>
              <a:t> 256 </a:t>
            </a:r>
            <a:r>
              <a:rPr lang="el-GR" dirty="0">
                <a:latin typeface="Gill Sans Nova" panose="020B0602020104020203" pitchFamily="34" charset="0"/>
              </a:rPr>
              <a:t>τιμές</a:t>
            </a:r>
            <a:endParaRPr lang="en-US" dirty="0">
              <a:latin typeface="Gill Sans Nova" panose="020B0602020104020203" pitchFamily="34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r>
              <a:rPr lang="el-GR" dirty="0" err="1">
                <a:latin typeface="Gill Sans Nova" panose="020B0602020104020203" pitchFamily="34" charset="0"/>
              </a:rPr>
              <a:t>π.χ</a:t>
            </a:r>
            <a:r>
              <a:rPr lang="en-US" dirty="0">
                <a:latin typeface="Gill Sans Nova" panose="020B0602020104020203" pitchFamily="34" charset="0"/>
                <a:ea typeface="MS PGothic" pitchFamily="34" charset="-128"/>
              </a:rPr>
              <a:t>., 2</a:t>
            </a:r>
            <a:r>
              <a:rPr lang="en-US" baseline="30000" dirty="0">
                <a:latin typeface="Gill Sans Nova" panose="020B0602020104020203" pitchFamily="34" charset="0"/>
                <a:ea typeface="MS PGothic" pitchFamily="34" charset="-128"/>
              </a:rPr>
              <a:t>8</a:t>
            </a:r>
            <a:r>
              <a:rPr lang="en-US" dirty="0">
                <a:latin typeface="Gill Sans Nova" panose="020B0602020104020203" pitchFamily="34" charset="0"/>
                <a:ea typeface="MS PGothic" pitchFamily="34" charset="-128"/>
              </a:rPr>
              <a:t>=256 </a:t>
            </a:r>
            <a:r>
              <a:rPr lang="el-GR" dirty="0">
                <a:latin typeface="Gill Sans Nova" panose="020B0602020104020203" pitchFamily="34" charset="0"/>
              </a:rPr>
              <a:t>πιθανές κβαντισμένες τιμές, </a:t>
            </a:r>
            <a:r>
              <a:rPr lang="en-US" dirty="0">
                <a:latin typeface="Gill Sans Nova" panose="020B0602020104020203" pitchFamily="34" charset="0"/>
              </a:rPr>
              <a:t>2</a:t>
            </a:r>
            <a:r>
              <a:rPr lang="en-US" baseline="30000" dirty="0">
                <a:latin typeface="Gill Sans Nova" panose="020B0602020104020203" pitchFamily="34" charset="0"/>
              </a:rPr>
              <a:t>16</a:t>
            </a:r>
            <a:r>
              <a:rPr lang="en-US" dirty="0">
                <a:latin typeface="Gill Sans Nova" panose="020B0602020104020203" pitchFamily="34" charset="0"/>
              </a:rPr>
              <a:t>=65.536 </a:t>
            </a:r>
            <a:r>
              <a:rPr lang="el-GR" dirty="0">
                <a:latin typeface="Gill Sans Nova" panose="020B0602020104020203" pitchFamily="34" charset="0"/>
              </a:rPr>
              <a:t>τιμές</a:t>
            </a:r>
            <a:endParaRPr lang="en-US" dirty="0">
              <a:latin typeface="Gill Sans Nova" panose="020B0602020104020203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r>
              <a:rPr lang="el-GR" sz="2000" dirty="0">
                <a:latin typeface="Gill Sans Nova" panose="020B0602020104020203" pitchFamily="34" charset="0"/>
              </a:rPr>
              <a:t>παράδειγμα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: 8.000 </a:t>
            </a:r>
            <a:r>
              <a:rPr lang="el-GR" sz="2000" dirty="0">
                <a:latin typeface="Gill Sans Nova" panose="020B0602020104020203" pitchFamily="34" charset="0"/>
              </a:rPr>
              <a:t>δείγματα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/sec, </a:t>
            </a: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8 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bits (256 </a:t>
            </a:r>
            <a:r>
              <a:rPr lang="el-GR" sz="2000" dirty="0">
                <a:latin typeface="Gill Sans Nova" panose="020B0602020104020203" pitchFamily="34" charset="0"/>
              </a:rPr>
              <a:t>κβαντισμένες τιμές</a:t>
            </a:r>
            <a:r>
              <a:rPr lang="en-US" sz="2000" dirty="0">
                <a:latin typeface="Gill Sans Nova" panose="020B0602020104020203" pitchFamily="34" charset="0"/>
              </a:rPr>
              <a:t>)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:  64.000 bps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r>
              <a:rPr lang="el-GR" sz="2000" dirty="0">
                <a:latin typeface="Gill Sans Nova" panose="020B0602020104020203" pitchFamily="34" charset="0"/>
              </a:rPr>
              <a:t>ο δέκτης μετατρέπει τα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 bits </a:t>
            </a:r>
            <a:r>
              <a:rPr lang="el-GR" sz="2000" dirty="0">
                <a:latin typeface="Gill Sans Nova" panose="020B0602020104020203" pitchFamily="34" charset="0"/>
              </a:rPr>
              <a:t>σε αναλογικό σήμα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:</a:t>
            </a: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μικρή μείωση ποιότητας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(</a:t>
            </a:r>
            <a:r>
              <a:rPr lang="en-US" sz="2000" dirty="0">
                <a:latin typeface="Gill Sans Nova" panose="020B0602020104020203" pitchFamily="34" charset="0"/>
              </a:rPr>
              <a:t>quantization error)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r>
              <a:rPr lang="el-GR" sz="2000" b="1" dirty="0" err="1">
                <a:latin typeface="Gill Sans Nova" panose="020B0602020104020203" pitchFamily="34" charset="0"/>
              </a:rPr>
              <a:t>Παλμοκωδική</a:t>
            </a:r>
            <a:r>
              <a:rPr lang="el-GR" sz="2000" b="1" dirty="0">
                <a:latin typeface="Gill Sans Nova" panose="020B0602020104020203" pitchFamily="34" charset="0"/>
              </a:rPr>
              <a:t> διαμόρφωση</a:t>
            </a:r>
            <a:r>
              <a:rPr lang="en-US" sz="2000" b="1" dirty="0">
                <a:latin typeface="Gill Sans Nova" panose="020B0602020104020203" pitchFamily="34" charset="0"/>
              </a:rPr>
              <a:t>, </a:t>
            </a:r>
            <a:r>
              <a:rPr lang="en-US" sz="2000" dirty="0">
                <a:latin typeface="Gill Sans Nova" panose="020B0602020104020203" pitchFamily="34" charset="0"/>
              </a:rPr>
              <a:t>Pulse Code Modulation, PCM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itchFamily="2" charset="2"/>
              <a:buNone/>
            </a:pPr>
            <a:endParaRPr lang="en-US" sz="2400" i="1" u="sng" dirty="0">
              <a:solidFill>
                <a:srgbClr val="FF0000"/>
              </a:solidFill>
              <a:latin typeface="Gill Sans Nova" panose="020B0602020104020203" pitchFamily="34" charset="0"/>
              <a:ea typeface="MS PGothic" pitchFamily="34" charset="-128"/>
            </a:endParaRPr>
          </a:p>
        </p:txBody>
      </p:sp>
      <p:cxnSp>
        <p:nvCxnSpPr>
          <p:cNvPr id="112" name="Straight Connector 7">
            <a:extLst>
              <a:ext uri="{FF2B5EF4-FFF2-40B4-BE49-F238E27FC236}">
                <a16:creationId xmlns:a16="http://schemas.microsoft.com/office/drawing/2014/main" id="{EB7A41DC-FD98-41DF-82ED-6364487E34D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26658" y="1661536"/>
            <a:ext cx="0" cy="2212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13" name="Rectangle 10">
            <a:extLst>
              <a:ext uri="{FF2B5EF4-FFF2-40B4-BE49-F238E27FC236}">
                <a16:creationId xmlns:a16="http://schemas.microsoft.com/office/drawing/2014/main" id="{3179E9A8-503C-44A5-AAF0-700989A41BF0}"/>
              </a:ext>
            </a:extLst>
          </p:cNvPr>
          <p:cNvSpPr/>
          <p:nvPr/>
        </p:nvSpPr>
        <p:spPr>
          <a:xfrm>
            <a:off x="5525071" y="2802948"/>
            <a:ext cx="155575" cy="1055688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14" name="Rectangle 11">
            <a:extLst>
              <a:ext uri="{FF2B5EF4-FFF2-40B4-BE49-F238E27FC236}">
                <a16:creationId xmlns:a16="http://schemas.microsoft.com/office/drawing/2014/main" id="{E3C9808C-2579-4DAB-B96C-D895C2351EA9}"/>
              </a:ext>
            </a:extLst>
          </p:cNvPr>
          <p:cNvSpPr/>
          <p:nvPr/>
        </p:nvSpPr>
        <p:spPr>
          <a:xfrm>
            <a:off x="5682233" y="2685473"/>
            <a:ext cx="157163" cy="117475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15" name="Rectangle 12">
            <a:extLst>
              <a:ext uri="{FF2B5EF4-FFF2-40B4-BE49-F238E27FC236}">
                <a16:creationId xmlns:a16="http://schemas.microsoft.com/office/drawing/2014/main" id="{BE996C9B-CDD8-481E-93AE-59DEFEF45916}"/>
              </a:ext>
            </a:extLst>
          </p:cNvPr>
          <p:cNvSpPr/>
          <p:nvPr/>
        </p:nvSpPr>
        <p:spPr>
          <a:xfrm>
            <a:off x="5839396" y="2523548"/>
            <a:ext cx="155575" cy="13303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16" name="Rectangle 13">
            <a:extLst>
              <a:ext uri="{FF2B5EF4-FFF2-40B4-BE49-F238E27FC236}">
                <a16:creationId xmlns:a16="http://schemas.microsoft.com/office/drawing/2014/main" id="{09161D16-6A75-43A4-923E-DFF9477D3AA4}"/>
              </a:ext>
            </a:extLst>
          </p:cNvPr>
          <p:cNvSpPr/>
          <p:nvPr/>
        </p:nvSpPr>
        <p:spPr>
          <a:xfrm>
            <a:off x="5996558" y="2388611"/>
            <a:ext cx="155575" cy="146685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17" name="Rectangle 14">
            <a:extLst>
              <a:ext uri="{FF2B5EF4-FFF2-40B4-BE49-F238E27FC236}">
                <a16:creationId xmlns:a16="http://schemas.microsoft.com/office/drawing/2014/main" id="{5CFE32AD-DC7D-4BB2-904C-D706F779BCD5}"/>
              </a:ext>
            </a:extLst>
          </p:cNvPr>
          <p:cNvSpPr/>
          <p:nvPr/>
        </p:nvSpPr>
        <p:spPr>
          <a:xfrm>
            <a:off x="6156896" y="2372736"/>
            <a:ext cx="155575" cy="149225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18" name="Rectangle 15">
            <a:extLst>
              <a:ext uri="{FF2B5EF4-FFF2-40B4-BE49-F238E27FC236}">
                <a16:creationId xmlns:a16="http://schemas.microsoft.com/office/drawing/2014/main" id="{66381BA5-5170-4AC4-BA40-4C05CF281B1C}"/>
              </a:ext>
            </a:extLst>
          </p:cNvPr>
          <p:cNvSpPr/>
          <p:nvPr/>
        </p:nvSpPr>
        <p:spPr>
          <a:xfrm>
            <a:off x="6314058" y="2523548"/>
            <a:ext cx="155575" cy="13430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19" name="Rectangle 16">
            <a:extLst>
              <a:ext uri="{FF2B5EF4-FFF2-40B4-BE49-F238E27FC236}">
                <a16:creationId xmlns:a16="http://schemas.microsoft.com/office/drawing/2014/main" id="{74D243FA-326F-48A8-B464-D46E7E8CA27F}"/>
              </a:ext>
            </a:extLst>
          </p:cNvPr>
          <p:cNvSpPr/>
          <p:nvPr/>
        </p:nvSpPr>
        <p:spPr>
          <a:xfrm>
            <a:off x="6469633" y="2658486"/>
            <a:ext cx="157163" cy="12033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20" name="Rectangle 17">
            <a:extLst>
              <a:ext uri="{FF2B5EF4-FFF2-40B4-BE49-F238E27FC236}">
                <a16:creationId xmlns:a16="http://schemas.microsoft.com/office/drawing/2014/main" id="{EBFD2254-6CA5-4033-9555-8F2C913E4501}"/>
              </a:ext>
            </a:extLst>
          </p:cNvPr>
          <p:cNvSpPr/>
          <p:nvPr/>
        </p:nvSpPr>
        <p:spPr>
          <a:xfrm>
            <a:off x="6628383" y="2728336"/>
            <a:ext cx="155575" cy="1135062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21" name="Rectangle 18">
            <a:extLst>
              <a:ext uri="{FF2B5EF4-FFF2-40B4-BE49-F238E27FC236}">
                <a16:creationId xmlns:a16="http://schemas.microsoft.com/office/drawing/2014/main" id="{6DFEFA78-DDFF-45E7-AE23-30A7A1DCE712}"/>
              </a:ext>
            </a:extLst>
          </p:cNvPr>
          <p:cNvSpPr/>
          <p:nvPr/>
        </p:nvSpPr>
        <p:spPr>
          <a:xfrm>
            <a:off x="6785546" y="2744211"/>
            <a:ext cx="155575" cy="1109662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22" name="Rectangle 19">
            <a:extLst>
              <a:ext uri="{FF2B5EF4-FFF2-40B4-BE49-F238E27FC236}">
                <a16:creationId xmlns:a16="http://schemas.microsoft.com/office/drawing/2014/main" id="{A6FD2D7C-CE6C-477C-B3A5-A996762900C3}"/>
              </a:ext>
            </a:extLst>
          </p:cNvPr>
          <p:cNvSpPr/>
          <p:nvPr/>
        </p:nvSpPr>
        <p:spPr>
          <a:xfrm>
            <a:off x="6944296" y="2625148"/>
            <a:ext cx="155575" cy="1230313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23" name="Rectangle 20">
            <a:extLst>
              <a:ext uri="{FF2B5EF4-FFF2-40B4-BE49-F238E27FC236}">
                <a16:creationId xmlns:a16="http://schemas.microsoft.com/office/drawing/2014/main" id="{91712B55-453A-4FFD-868B-D899E1AD3EF4}"/>
              </a:ext>
            </a:extLst>
          </p:cNvPr>
          <p:cNvSpPr/>
          <p:nvPr/>
        </p:nvSpPr>
        <p:spPr>
          <a:xfrm>
            <a:off x="7099871" y="2404486"/>
            <a:ext cx="155575" cy="145097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24" name="Rectangle 21">
            <a:extLst>
              <a:ext uri="{FF2B5EF4-FFF2-40B4-BE49-F238E27FC236}">
                <a16:creationId xmlns:a16="http://schemas.microsoft.com/office/drawing/2014/main" id="{1EA4BB72-749B-4E96-9FCF-3952AA9A4790}"/>
              </a:ext>
            </a:extLst>
          </p:cNvPr>
          <p:cNvSpPr/>
          <p:nvPr/>
        </p:nvSpPr>
        <p:spPr>
          <a:xfrm>
            <a:off x="7257033" y="2140961"/>
            <a:ext cx="155575" cy="171132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25" name="Rectangle 22">
            <a:extLst>
              <a:ext uri="{FF2B5EF4-FFF2-40B4-BE49-F238E27FC236}">
                <a16:creationId xmlns:a16="http://schemas.microsoft.com/office/drawing/2014/main" id="{391AEFB9-FD33-41D9-AC77-F152E97A2CCB}"/>
              </a:ext>
            </a:extLst>
          </p:cNvPr>
          <p:cNvSpPr/>
          <p:nvPr/>
        </p:nvSpPr>
        <p:spPr>
          <a:xfrm>
            <a:off x="7417371" y="2253673"/>
            <a:ext cx="155575" cy="1601788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26" name="Rectangle 23">
            <a:extLst>
              <a:ext uri="{FF2B5EF4-FFF2-40B4-BE49-F238E27FC236}">
                <a16:creationId xmlns:a16="http://schemas.microsoft.com/office/drawing/2014/main" id="{19DB84C0-FCF7-469D-9EBD-65A2BE665634}"/>
              </a:ext>
            </a:extLst>
          </p:cNvPr>
          <p:cNvSpPr/>
          <p:nvPr/>
        </p:nvSpPr>
        <p:spPr>
          <a:xfrm>
            <a:off x="7574533" y="2523548"/>
            <a:ext cx="155575" cy="133350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27" name="Rectangle 24">
            <a:extLst>
              <a:ext uri="{FF2B5EF4-FFF2-40B4-BE49-F238E27FC236}">
                <a16:creationId xmlns:a16="http://schemas.microsoft.com/office/drawing/2014/main" id="{A2F9E36E-6212-46FA-9EFA-7854EF18CDFA}"/>
              </a:ext>
            </a:extLst>
          </p:cNvPr>
          <p:cNvSpPr/>
          <p:nvPr/>
        </p:nvSpPr>
        <p:spPr>
          <a:xfrm>
            <a:off x="7730108" y="2787073"/>
            <a:ext cx="157163" cy="1065213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sp>
        <p:nvSpPr>
          <p:cNvPr id="128" name="Rectangle 25">
            <a:extLst>
              <a:ext uri="{FF2B5EF4-FFF2-40B4-BE49-F238E27FC236}">
                <a16:creationId xmlns:a16="http://schemas.microsoft.com/office/drawing/2014/main" id="{C9A1FE25-5259-4BDA-8AFD-9E9275E84BDF}"/>
              </a:ext>
            </a:extLst>
          </p:cNvPr>
          <p:cNvSpPr/>
          <p:nvPr/>
        </p:nvSpPr>
        <p:spPr>
          <a:xfrm>
            <a:off x="7888858" y="2926773"/>
            <a:ext cx="155575" cy="92710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txBody>
          <a:bodyPr wrap="none"/>
          <a:lstStyle/>
          <a:p>
            <a:pPr>
              <a:defRPr/>
            </a:pPr>
            <a:endParaRPr lang="en-US" i="1">
              <a:ea typeface="ＭＳ Ｐゴシック" charset="0"/>
              <a:cs typeface="ＭＳ Ｐゴシック" charset="0"/>
            </a:endParaRPr>
          </a:p>
        </p:txBody>
      </p:sp>
      <p:cxnSp>
        <p:nvCxnSpPr>
          <p:cNvPr id="129" name="Straight Connector 26">
            <a:extLst>
              <a:ext uri="{FF2B5EF4-FFF2-40B4-BE49-F238E27FC236}">
                <a16:creationId xmlns:a16="http://schemas.microsoft.com/office/drawing/2014/main" id="{C64ECCEE-17F8-4BFB-99F7-F2D32591530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26658" y="3860223"/>
            <a:ext cx="3281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30" name="TextBox 27">
            <a:extLst>
              <a:ext uri="{FF2B5EF4-FFF2-40B4-BE49-F238E27FC236}">
                <a16:creationId xmlns:a16="http://schemas.microsoft.com/office/drawing/2014/main" id="{95F9967E-603F-4240-A32E-15B5317CC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9233" y="3858636"/>
            <a:ext cx="4762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Arial" charset="0"/>
                <a:ea typeface="MS PGothic" pitchFamily="34" charset="-128"/>
                <a:cs typeface="Arial" charset="0"/>
              </a:rPr>
              <a:t>time</a:t>
            </a:r>
          </a:p>
        </p:txBody>
      </p:sp>
      <p:sp>
        <p:nvSpPr>
          <p:cNvPr id="131" name="TextBox 29">
            <a:extLst>
              <a:ext uri="{FF2B5EF4-FFF2-40B4-BE49-F238E27FC236}">
                <a16:creationId xmlns:a16="http://schemas.microsoft.com/office/drawing/2014/main" id="{6EBA40D1-9B64-4DCD-96D0-108B608DD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7471" y="2369561"/>
            <a:ext cx="6461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FF"/>
                </a:solidFill>
                <a:latin typeface="Arial" charset="0"/>
                <a:ea typeface="MS PGothic" pitchFamily="34" charset="-128"/>
                <a:cs typeface="Arial" charset="0"/>
              </a:rPr>
              <a:t>analog</a:t>
            </a:r>
          </a:p>
          <a:p>
            <a:r>
              <a:rPr lang="en-US" sz="1200">
                <a:solidFill>
                  <a:srgbClr val="0000FF"/>
                </a:solidFill>
                <a:latin typeface="Arial" charset="0"/>
                <a:ea typeface="MS PGothic" pitchFamily="34" charset="-128"/>
                <a:cs typeface="Arial" charset="0"/>
              </a:rPr>
              <a:t>signal</a:t>
            </a:r>
          </a:p>
        </p:txBody>
      </p:sp>
      <p:sp>
        <p:nvSpPr>
          <p:cNvPr id="132" name="Freeform 30">
            <a:extLst>
              <a:ext uri="{FF2B5EF4-FFF2-40B4-BE49-F238E27FC236}">
                <a16:creationId xmlns:a16="http://schemas.microsoft.com/office/drawing/2014/main" id="{DF0BC690-A52C-4894-AB3C-B03C8145B4DC}"/>
              </a:ext>
            </a:extLst>
          </p:cNvPr>
          <p:cNvSpPr>
            <a:spLocks/>
          </p:cNvSpPr>
          <p:nvPr/>
        </p:nvSpPr>
        <p:spPr bwMode="auto">
          <a:xfrm>
            <a:off x="5528246" y="2048886"/>
            <a:ext cx="3228975" cy="1174750"/>
          </a:xfrm>
          <a:custGeom>
            <a:avLst/>
            <a:gdLst>
              <a:gd name="T0" fmla="*/ 0 w 3230339"/>
              <a:gd name="T1" fmla="*/ 749476 h 1173968"/>
              <a:gd name="T2" fmla="*/ 633151 w 3230339"/>
              <a:gd name="T3" fmla="*/ 250145 h 1173968"/>
              <a:gd name="T4" fmla="*/ 1280066 w 3230339"/>
              <a:gd name="T5" fmla="*/ 680123 h 1173968"/>
              <a:gd name="T6" fmla="*/ 1871923 w 3230339"/>
              <a:gd name="T7" fmla="*/ 480 h 1173968"/>
              <a:gd name="T8" fmla="*/ 2408723 w 3230339"/>
              <a:gd name="T9" fmla="*/ 804956 h 1173968"/>
              <a:gd name="T10" fmla="*/ 3220806 w 3230339"/>
              <a:gd name="T11" fmla="*/ 1179454 h 11739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30339"/>
              <a:gd name="T19" fmla="*/ 0 h 1173968"/>
              <a:gd name="T20" fmla="*/ 3230339 w 3230339"/>
              <a:gd name="T21" fmla="*/ 1173968 h 11739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30339" h="1173968">
                <a:moveTo>
                  <a:pt x="0" y="745990"/>
                </a:moveTo>
                <a:cubicBezTo>
                  <a:pt x="39114" y="794310"/>
                  <a:pt x="421049" y="260488"/>
                  <a:pt x="635024" y="248983"/>
                </a:cubicBezTo>
                <a:cubicBezTo>
                  <a:pt x="848999" y="237478"/>
                  <a:pt x="1076779" y="718378"/>
                  <a:pt x="1283852" y="676961"/>
                </a:cubicBezTo>
                <a:cubicBezTo>
                  <a:pt x="1490925" y="635544"/>
                  <a:pt x="1688795" y="-20229"/>
                  <a:pt x="1877462" y="480"/>
                </a:cubicBezTo>
                <a:cubicBezTo>
                  <a:pt x="2066129" y="21189"/>
                  <a:pt x="2190373" y="605632"/>
                  <a:pt x="2415852" y="801213"/>
                </a:cubicBezTo>
                <a:cubicBezTo>
                  <a:pt x="2641331" y="996794"/>
                  <a:pt x="2948489" y="1077328"/>
                  <a:pt x="3230339" y="1173968"/>
                </a:cubicBezTo>
              </a:path>
            </a:pathLst>
          </a:custGeom>
          <a:noFill/>
          <a:ln w="22225">
            <a:solidFill>
              <a:srgbClr val="0000FF"/>
            </a:solidFill>
            <a:round/>
            <a:headEnd/>
            <a:tailEnd/>
          </a:ln>
        </p:spPr>
        <p:txBody>
          <a:bodyPr wrap="none"/>
          <a:lstStyle/>
          <a:p>
            <a:endParaRPr lang="el-GR"/>
          </a:p>
        </p:txBody>
      </p:sp>
      <p:cxnSp>
        <p:nvCxnSpPr>
          <p:cNvPr id="133" name="Straight Connector 31">
            <a:extLst>
              <a:ext uri="{FF2B5EF4-FFF2-40B4-BE49-F238E27FC236}">
                <a16:creationId xmlns:a16="http://schemas.microsoft.com/office/drawing/2014/main" id="{16AD64D9-615D-46E1-BACC-B0AF51A1E8D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404796" y="2756911"/>
            <a:ext cx="176212" cy="29527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</p:spPr>
      </p:cxnSp>
      <p:grpSp>
        <p:nvGrpSpPr>
          <p:cNvPr id="134" name="Group 36">
            <a:extLst>
              <a:ext uri="{FF2B5EF4-FFF2-40B4-BE49-F238E27FC236}">
                <a16:creationId xmlns:a16="http://schemas.microsoft.com/office/drawing/2014/main" id="{5B17D650-DAD1-4455-80D4-7CD16A3A1CFF}"/>
              </a:ext>
            </a:extLst>
          </p:cNvPr>
          <p:cNvGrpSpPr>
            <a:grpSpLocks/>
          </p:cNvGrpSpPr>
          <p:nvPr/>
        </p:nvGrpSpPr>
        <p:grpSpPr bwMode="auto">
          <a:xfrm>
            <a:off x="6006083" y="1467861"/>
            <a:ext cx="1443038" cy="785812"/>
            <a:chOff x="5673505" y="1732173"/>
            <a:chExt cx="1442931" cy="785213"/>
          </a:xfrm>
        </p:grpSpPr>
        <p:sp>
          <p:nvSpPr>
            <p:cNvPr id="135" name="TextBox 37">
              <a:extLst>
                <a:ext uri="{FF2B5EF4-FFF2-40B4-BE49-F238E27FC236}">
                  <a16:creationId xmlns:a16="http://schemas.microsoft.com/office/drawing/2014/main" id="{00710BEF-D7C3-4B87-A00C-7408417BE7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3505" y="1732173"/>
              <a:ext cx="110511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1200">
                  <a:solidFill>
                    <a:srgbClr val="FF0000"/>
                  </a:solidFill>
                  <a:latin typeface="Arial" charset="0"/>
                  <a:ea typeface="MS PGothic" pitchFamily="34" charset="-128"/>
                  <a:cs typeface="Arial" charset="0"/>
                </a:rPr>
                <a:t>quantization error</a:t>
              </a:r>
            </a:p>
          </p:txBody>
        </p:sp>
        <p:cxnSp>
          <p:nvCxnSpPr>
            <p:cNvPr id="136" name="Straight Connector 38">
              <a:extLst>
                <a:ext uri="{FF2B5EF4-FFF2-40B4-BE49-F238E27FC236}">
                  <a16:creationId xmlns:a16="http://schemas.microsoft.com/office/drawing/2014/main" id="{00C712B4-5AD8-4287-BE0F-CF814460BC1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112679" y="2314493"/>
              <a:ext cx="3757" cy="20289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med"/>
              <a:tailEnd type="none" w="sm" len="sm"/>
            </a:ln>
          </p:spPr>
        </p:cxnSp>
        <p:cxnSp>
          <p:nvCxnSpPr>
            <p:cNvPr id="137" name="Straight Connector 39">
              <a:extLst>
                <a:ext uri="{FF2B5EF4-FFF2-40B4-BE49-F238E27FC236}">
                  <a16:creationId xmlns:a16="http://schemas.microsoft.com/office/drawing/2014/main" id="{1D8CDCB5-AA72-4400-9224-9659A988FDC7}"/>
                </a:ext>
              </a:extLst>
            </p:cNvPr>
            <p:cNvCxnSpPr>
              <a:cxnSpLocks noChangeShapeType="1"/>
              <a:stCxn id="135" idx="3"/>
            </p:cNvCxnSpPr>
            <p:nvPr/>
          </p:nvCxnSpPr>
          <p:spPr bwMode="auto">
            <a:xfrm>
              <a:off x="6778619" y="1963006"/>
              <a:ext cx="292728" cy="39281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138" name="Group 40">
            <a:extLst>
              <a:ext uri="{FF2B5EF4-FFF2-40B4-BE49-F238E27FC236}">
                <a16:creationId xmlns:a16="http://schemas.microsoft.com/office/drawing/2014/main" id="{FB0FA5B5-E15D-46AE-AE58-BD876F553CE7}"/>
              </a:ext>
            </a:extLst>
          </p:cNvPr>
          <p:cNvGrpSpPr>
            <a:grpSpLocks/>
          </p:cNvGrpSpPr>
          <p:nvPr/>
        </p:nvGrpSpPr>
        <p:grpSpPr bwMode="auto">
          <a:xfrm>
            <a:off x="5512371" y="3574473"/>
            <a:ext cx="2582862" cy="1135063"/>
            <a:chOff x="5180292" y="3838340"/>
            <a:chExt cx="2583010" cy="1135938"/>
          </a:xfrm>
        </p:grpSpPr>
        <p:cxnSp>
          <p:nvCxnSpPr>
            <p:cNvPr id="139" name="Straight Arrow Connector 41">
              <a:extLst>
                <a:ext uri="{FF2B5EF4-FFF2-40B4-BE49-F238E27FC236}">
                  <a16:creationId xmlns:a16="http://schemas.microsoft.com/office/drawing/2014/main" id="{3E02E917-9FD8-49E4-8A87-F5294F97FF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180292" y="3838340"/>
              <a:ext cx="2583010" cy="14269"/>
            </a:xfrm>
            <a:prstGeom prst="straightConnector1">
              <a:avLst/>
            </a:prstGeom>
            <a:noFill/>
            <a:ln w="9525">
              <a:solidFill>
                <a:srgbClr val="008000"/>
              </a:solidFill>
              <a:round/>
              <a:headEnd type="arrow" w="med" len="med"/>
              <a:tailEnd type="arrow" w="med" len="med"/>
            </a:ln>
          </p:spPr>
        </p:cxnSp>
        <p:sp>
          <p:nvSpPr>
            <p:cNvPr id="140" name="TextBox 42">
              <a:extLst>
                <a:ext uri="{FF2B5EF4-FFF2-40B4-BE49-F238E27FC236}">
                  <a16:creationId xmlns:a16="http://schemas.microsoft.com/office/drawing/2014/main" id="{789B5682-FB49-4BF0-948D-3F87EFA940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9878" y="4512613"/>
              <a:ext cx="17095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sampling rate</a:t>
              </a:r>
            </a:p>
            <a:p>
              <a:r>
                <a:rPr lang="en-US" sz="1200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(</a:t>
              </a:r>
              <a:r>
                <a:rPr lang="en-US" sz="1200" i="1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N </a:t>
              </a:r>
              <a:r>
                <a:rPr lang="en-US" sz="1200">
                  <a:solidFill>
                    <a:srgbClr val="006633"/>
                  </a:solidFill>
                  <a:latin typeface="Arial" charset="0"/>
                  <a:ea typeface="MS PGothic" pitchFamily="34" charset="-128"/>
                  <a:cs typeface="Arial" charset="0"/>
                </a:rPr>
                <a:t>sample/sec)</a:t>
              </a:r>
            </a:p>
          </p:txBody>
        </p:sp>
        <p:cxnSp>
          <p:nvCxnSpPr>
            <p:cNvPr id="141" name="Straight Connector 43">
              <a:extLst>
                <a:ext uri="{FF2B5EF4-FFF2-40B4-BE49-F238E27FC236}">
                  <a16:creationId xmlns:a16="http://schemas.microsoft.com/office/drawing/2014/main" id="{FF943808-FEC5-4BD9-86E3-120F6642618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650182" y="3881146"/>
              <a:ext cx="214061" cy="713447"/>
            </a:xfrm>
            <a:prstGeom prst="line">
              <a:avLst/>
            </a:prstGeom>
            <a:noFill/>
            <a:ln w="9525">
              <a:solidFill>
                <a:srgbClr val="006633"/>
              </a:solidFill>
              <a:round/>
              <a:headEnd/>
              <a:tailEnd/>
            </a:ln>
          </p:spPr>
        </p:cxnSp>
      </p:grpSp>
      <p:grpSp>
        <p:nvGrpSpPr>
          <p:cNvPr id="142" name="Group 32">
            <a:extLst>
              <a:ext uri="{FF2B5EF4-FFF2-40B4-BE49-F238E27FC236}">
                <a16:creationId xmlns:a16="http://schemas.microsoft.com/office/drawing/2014/main" id="{486FC6EE-A713-4B0A-8B92-142203C35E77}"/>
              </a:ext>
            </a:extLst>
          </p:cNvPr>
          <p:cNvGrpSpPr>
            <a:grpSpLocks/>
          </p:cNvGrpSpPr>
          <p:nvPr/>
        </p:nvGrpSpPr>
        <p:grpSpPr bwMode="auto">
          <a:xfrm>
            <a:off x="7406258" y="1529773"/>
            <a:ext cx="1644650" cy="723900"/>
            <a:chOff x="7074194" y="1793646"/>
            <a:chExt cx="1645251" cy="724141"/>
          </a:xfrm>
        </p:grpSpPr>
        <p:cxnSp>
          <p:nvCxnSpPr>
            <p:cNvPr id="143" name="Straight Connector 33">
              <a:extLst>
                <a:ext uri="{FF2B5EF4-FFF2-40B4-BE49-F238E27FC236}">
                  <a16:creationId xmlns:a16="http://schemas.microsoft.com/office/drawing/2014/main" id="{986A117B-B125-47B8-82CE-CECAE26156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74194" y="2510361"/>
              <a:ext cx="185676" cy="7426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</p:cxnSp>
        <p:sp>
          <p:nvSpPr>
            <p:cNvPr id="144" name="TextBox 34">
              <a:extLst>
                <a:ext uri="{FF2B5EF4-FFF2-40B4-BE49-F238E27FC236}">
                  <a16:creationId xmlns:a16="http://schemas.microsoft.com/office/drawing/2014/main" id="{A9C25579-7718-4980-AA65-115348D3DF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0903" y="1793646"/>
              <a:ext cx="116854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>
                  <a:solidFill>
                    <a:srgbClr val="800000"/>
                  </a:solidFill>
                  <a:latin typeface="Arial" charset="0"/>
                  <a:ea typeface="MS PGothic" pitchFamily="34" charset="-128"/>
                  <a:cs typeface="Arial" charset="0"/>
                </a:rPr>
                <a:t>quantized value of</a:t>
              </a:r>
            </a:p>
            <a:p>
              <a:r>
                <a:rPr lang="en-US" sz="1200">
                  <a:solidFill>
                    <a:srgbClr val="800000"/>
                  </a:solidFill>
                  <a:latin typeface="Arial" charset="0"/>
                  <a:ea typeface="MS PGothic" pitchFamily="34" charset="-128"/>
                  <a:cs typeface="Arial" charset="0"/>
                </a:rPr>
                <a:t>analog value</a:t>
              </a:r>
            </a:p>
          </p:txBody>
        </p:sp>
        <p:cxnSp>
          <p:nvCxnSpPr>
            <p:cNvPr id="145" name="Straight Connector 35">
              <a:extLst>
                <a:ext uri="{FF2B5EF4-FFF2-40B4-BE49-F238E27FC236}">
                  <a16:creationId xmlns:a16="http://schemas.microsoft.com/office/drawing/2014/main" id="{4E75E8FA-86D0-43AC-B53E-5A994BEF9E5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7189314" y="1942186"/>
              <a:ext cx="427051" cy="542179"/>
            </a:xfrm>
            <a:prstGeom prst="line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</p:spPr>
        </p:cxnSp>
      </p:grpSp>
      <p:sp>
        <p:nvSpPr>
          <p:cNvPr id="38" name="Footer Placeholder 3">
            <a:extLst>
              <a:ext uri="{FF2B5EF4-FFF2-40B4-BE49-F238E27FC236}">
                <a16:creationId xmlns:a16="http://schemas.microsoft.com/office/drawing/2014/main" id="{CF8A6851-00AB-446A-9F67-1ECFC27519AB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9" name="Footer Placeholder 3">
            <a:extLst>
              <a:ext uri="{FF2B5EF4-FFF2-40B4-BE49-F238E27FC236}">
                <a16:creationId xmlns:a16="http://schemas.microsoft.com/office/drawing/2014/main" id="{5F4351EB-542C-4BD2-9541-3F66DE3AE588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Ήχος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BCA899-9745-4718-A7F6-D6839D3C8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Κβαντοποίηση</a:t>
            </a:r>
            <a:r>
              <a:rPr lang="el-GR" dirty="0"/>
              <a:t> ήχου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CEBCA0B-95D0-451D-A9FA-591F1EC1B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 descr="Σχετική εικόνα">
            <a:extLst>
              <a:ext uri="{FF2B5EF4-FFF2-40B4-BE49-F238E27FC236}">
                <a16:creationId xmlns:a16="http://schemas.microsoft.com/office/drawing/2014/main" id="{383A75F0-F917-4956-9CD4-69C44B335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6" y="1879166"/>
            <a:ext cx="8843272" cy="388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48868FD4-0897-4371-8157-641E20D8E432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72C79EF-3EBC-442C-9F99-41DC0DD36442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Ήχος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336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Κβαντοποίηση</a:t>
            </a:r>
            <a:r>
              <a:rPr lang="el-GR" dirty="0"/>
              <a:t> ήχου (3)</a:t>
            </a:r>
          </a:p>
        </p:txBody>
      </p:sp>
      <p:sp>
        <p:nvSpPr>
          <p:cNvPr id="16387" name="Rectangle 4"/>
          <p:cNvSpPr txBox="1">
            <a:spLocks noChangeArrowheads="1"/>
          </p:cNvSpPr>
          <p:nvPr/>
        </p:nvSpPr>
        <p:spPr bwMode="auto">
          <a:xfrm>
            <a:off x="276874" y="1403177"/>
            <a:ext cx="8590251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r>
              <a:rPr lang="el-GR" sz="2000" dirty="0">
                <a:latin typeface="Gill Sans Nova" panose="020B0602020104020203" pitchFamily="34" charset="0"/>
              </a:rPr>
              <a:t>Ψηφιακή τηλεφωνία – </a:t>
            </a:r>
            <a:r>
              <a:rPr lang="en-US" sz="2000" dirty="0">
                <a:latin typeface="Gill Sans Nova" panose="020B0602020104020203" pitchFamily="34" charset="0"/>
              </a:rPr>
              <a:t>ISDN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sz="2000" dirty="0">
                <a:latin typeface="Gill Sans Nova" panose="020B0602020104020203" pitchFamily="34" charset="0"/>
              </a:rPr>
              <a:t>PCM, 8000 </a:t>
            </a:r>
            <a:r>
              <a:rPr lang="el-GR" sz="2000" dirty="0">
                <a:latin typeface="Gill Sans Nova" panose="020B0602020104020203" pitchFamily="34" charset="0"/>
              </a:rPr>
              <a:t>δείγματα</a:t>
            </a:r>
            <a:r>
              <a:rPr lang="en-US" sz="2000" dirty="0">
                <a:latin typeface="Gill Sans Nova" panose="020B0602020104020203" pitchFamily="34" charset="0"/>
              </a:rPr>
              <a:t>/sec</a:t>
            </a:r>
            <a:r>
              <a:rPr lang="el-GR" sz="2000" dirty="0">
                <a:latin typeface="Gill Sans Nova" panose="020B0602020104020203" pitchFamily="34" charset="0"/>
              </a:rPr>
              <a:t>, 8 </a:t>
            </a:r>
            <a:r>
              <a:rPr lang="en-US" sz="2000" dirty="0">
                <a:latin typeface="Gill Sans Nova" panose="020B0602020104020203" pitchFamily="34" charset="0"/>
              </a:rPr>
              <a:t>bits: 64 kbps </a:t>
            </a:r>
            <a:r>
              <a:rPr lang="el-GR" sz="2000" dirty="0">
                <a:latin typeface="Gill Sans Nova" panose="020B0602020104020203" pitchFamily="34" charset="0"/>
              </a:rPr>
              <a:t>κανάλι φωνής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r>
              <a:rPr lang="el-GR" sz="2000" dirty="0">
                <a:latin typeface="Gill Sans Nova" panose="020B0602020104020203" pitchFamily="34" charset="0"/>
              </a:rPr>
              <a:t>Μουσικό </a:t>
            </a:r>
            <a:r>
              <a:rPr lang="en-US" sz="2000" dirty="0">
                <a:latin typeface="Gill Sans Nova" panose="020B0602020104020203" pitchFamily="34" charset="0"/>
              </a:rPr>
              <a:t>CD: </a:t>
            </a:r>
            <a:endParaRPr lang="el-GR" sz="2000" dirty="0">
              <a:latin typeface="Gill Sans Nova" panose="020B0602020104020203" pitchFamily="34" charset="0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sz="2000" dirty="0">
                <a:latin typeface="Gill Sans Nova" panose="020B0602020104020203" pitchFamily="34" charset="0"/>
              </a:rPr>
              <a:t>PCM, 44.100 </a:t>
            </a:r>
            <a:r>
              <a:rPr lang="el-GR" sz="2000" dirty="0">
                <a:latin typeface="Gill Sans Nova" panose="020B0602020104020203" pitchFamily="34" charset="0"/>
              </a:rPr>
              <a:t>δείγματα</a:t>
            </a:r>
            <a:r>
              <a:rPr lang="en-US" sz="2000" dirty="0">
                <a:latin typeface="Gill Sans Nova" panose="020B0602020104020203" pitchFamily="34" charset="0"/>
              </a:rPr>
              <a:t>/sec</a:t>
            </a:r>
            <a:r>
              <a:rPr lang="el-GR" sz="2000" dirty="0">
                <a:latin typeface="Gill Sans Nova" panose="020B0602020104020203" pitchFamily="34" charset="0"/>
              </a:rPr>
              <a:t>, 16 </a:t>
            </a:r>
            <a:r>
              <a:rPr lang="en-US" sz="2000" dirty="0">
                <a:latin typeface="Gill Sans Nova" panose="020B0602020104020203" pitchFamily="34" charset="0"/>
              </a:rPr>
              <a:t>bits, 2 </a:t>
            </a:r>
            <a:r>
              <a:rPr lang="el-GR" sz="2000" dirty="0">
                <a:latin typeface="Gill Sans Nova" panose="020B0602020104020203" pitchFamily="34" charset="0"/>
              </a:rPr>
              <a:t>κανάλια: </a:t>
            </a:r>
            <a:r>
              <a:rPr lang="en-US" sz="2000" dirty="0">
                <a:latin typeface="Gill Sans Nova" panose="020B0602020104020203" pitchFamily="34" charset="0"/>
              </a:rPr>
              <a:t>1.411 Mbps</a:t>
            </a:r>
            <a:endParaRPr lang="el-GR" sz="2000" dirty="0">
              <a:latin typeface="Gill Sans Nova" panose="020B0602020104020203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r>
              <a:rPr lang="el-GR" sz="2000" i="1" dirty="0">
                <a:latin typeface="Gill Sans Nova" panose="020B0602020104020203" pitchFamily="34" charset="0"/>
              </a:rPr>
              <a:t>Ασυμπίεστη μορφή, </a:t>
            </a:r>
            <a:r>
              <a:rPr lang="el-GR" sz="2000" dirty="0">
                <a:latin typeface="Gill Sans Nova" panose="020B0602020104020203" pitchFamily="34" charset="0"/>
              </a:rPr>
              <a:t>άρα απαιτήσεις σε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r>
              <a:rPr lang="el-GR" sz="2000" dirty="0">
                <a:latin typeface="Gill Sans Nova" panose="020B0602020104020203" pitchFamily="34" charset="0"/>
              </a:rPr>
              <a:t>Αποθηκευτικό χώρο και εύρος ζώνης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Το 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PCM </a:t>
            </a: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σπάνια χρησιμοποιείται στο Διαδίκτυο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13EE5-79A3-4026-8B3C-261B7B0F0092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9CB57EC-0150-4A25-AA7C-11FD5F51887B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Ήχος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534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99B8F-A2BA-D99F-F085-1FEFBF36B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45B59D40-7AD6-AE33-BED9-F2EA6A5536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Συμπίεση ήχου</a:t>
            </a:r>
          </a:p>
        </p:txBody>
      </p:sp>
      <p:sp>
        <p:nvSpPr>
          <p:cNvPr id="16387" name="Rectangle 4">
            <a:extLst>
              <a:ext uri="{FF2B5EF4-FFF2-40B4-BE49-F238E27FC236}">
                <a16:creationId xmlns:a16="http://schemas.microsoft.com/office/drawing/2014/main" id="{BA0FD5D7-884D-9CDB-B2DE-774090CEA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74" y="1403177"/>
            <a:ext cx="8590251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</a:pPr>
            <a:r>
              <a:rPr lang="en-US" sz="2400" b="1" dirty="0">
                <a:latin typeface="Gill Sans Nova" panose="020B0602020104020203" pitchFamily="34" charset="0"/>
                <a:ea typeface="MS PGothic" pitchFamily="34" charset="-128"/>
              </a:rPr>
              <a:t>3. </a:t>
            </a:r>
            <a:r>
              <a:rPr lang="el-GR" sz="2400" b="1" dirty="0">
                <a:latin typeface="Gill Sans Nova" panose="020B0602020104020203" pitchFamily="34" charset="0"/>
                <a:ea typeface="MS PGothic" pitchFamily="34" charset="-128"/>
              </a:rPr>
              <a:t>Συμπίεση</a:t>
            </a:r>
            <a:r>
              <a:rPr lang="el-GR" sz="2000" b="1" dirty="0">
                <a:latin typeface="Gill Sans Nova" panose="020B0602020104020203" pitchFamily="34" charset="0"/>
                <a:ea typeface="MS PGothic" pitchFamily="34" charset="-128"/>
              </a:rPr>
              <a:t> </a:t>
            </a: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του όγκου με τεχνικές συμπίεσης	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anose="05000000000000000000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Η φωνή συνεχίζει να είναι καταληπτή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anose="05000000000000000000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Η μουσική προσεγγίζει την ποιότητα των 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CD</a:t>
            </a:r>
            <a:endParaRPr lang="el-GR" sz="2000" dirty="0">
              <a:latin typeface="Gill Sans Nova" panose="020B0602020104020203" pitchFamily="34" charset="0"/>
              <a:ea typeface="MS PGothic" pitchFamily="34" charset="-128"/>
            </a:endParaRPr>
          </a:p>
          <a:p>
            <a:pPr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</a:pPr>
            <a:r>
              <a:rPr lang="el-GR" sz="2000" b="1" dirty="0">
                <a:solidFill>
                  <a:srgbClr val="CB2727"/>
                </a:solidFill>
                <a:latin typeface="Gill Sans Nova" panose="020B0602020104020203" pitchFamily="34" charset="0"/>
              </a:rPr>
              <a:t>Παραδείγματα τεχνικών συμπίεσης ήχου και ρυθμών</a:t>
            </a:r>
            <a:endParaRPr lang="en-US" sz="2000" b="1" dirty="0">
              <a:solidFill>
                <a:srgbClr val="CB2727"/>
              </a:solidFill>
              <a:latin typeface="Gill Sans Nova" panose="020B0602020104020203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endParaRPr lang="el-GR" sz="2000" u="sng" dirty="0">
              <a:solidFill>
                <a:srgbClr val="FF0000"/>
              </a:solidFill>
              <a:latin typeface="Gill Sans Nova" panose="020B0602020104020203" pitchFamily="34" charset="0"/>
              <a:ea typeface="MS PGothic" pitchFamily="34" charset="-128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endParaRPr lang="en-US" sz="2800" u="sng" dirty="0">
              <a:solidFill>
                <a:srgbClr val="FF0000"/>
              </a:solidFill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69180B-7C05-55FB-7C36-17F5A26F94C9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89425BC-ADE4-FF61-99C3-72E2D297C9AB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Ήχος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F6611AC-C668-BA8C-FD78-BF48EC7AC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13" y="3405623"/>
            <a:ext cx="5427676" cy="25704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</a:pPr>
            <a:r>
              <a:rPr lang="el-GR" sz="2000" b="1" dirty="0">
                <a:latin typeface="Gill Sans Nova" panose="020B0602020104020203" pitchFamily="34" charset="0"/>
              </a:rPr>
              <a:t>Μουσική: </a:t>
            </a:r>
            <a:r>
              <a:rPr lang="el-GR" sz="2000" dirty="0">
                <a:latin typeface="Gill Sans Nova" panose="020B0602020104020203" pitchFamily="34" charset="0"/>
              </a:rPr>
              <a:t>στόχος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ποιότητα σχεδόν σαν του </a:t>
            </a:r>
            <a:r>
              <a:rPr lang="en-US" sz="2000" dirty="0">
                <a:latin typeface="Gill Sans Nova" panose="020B0602020104020203" pitchFamily="34" charset="0"/>
              </a:rPr>
              <a:t>CD</a:t>
            </a:r>
            <a:endParaRPr lang="el-GR" sz="2000" dirty="0">
              <a:latin typeface="Gill Sans Nova" panose="020B0602020104020203" pitchFamily="34" charset="0"/>
            </a:endParaRPr>
          </a:p>
          <a:p>
            <a:pPr marL="342900" indent="-342900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2000" b="1" dirty="0">
                <a:latin typeface="Gill Sans Nova" panose="020B0602020104020203" pitchFamily="34" charset="0"/>
              </a:rPr>
              <a:t>MPEG-1 Layer 3 </a:t>
            </a:r>
            <a:r>
              <a:rPr lang="en-US" sz="2000" dirty="0">
                <a:latin typeface="Gill Sans Nova" panose="020B0602020104020203" pitchFamily="34" charset="0"/>
              </a:rPr>
              <a:t>(</a:t>
            </a:r>
            <a:r>
              <a:rPr lang="en-US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MP3</a:t>
            </a:r>
            <a:r>
              <a:rPr lang="en-US" sz="2000" dirty="0">
                <a:latin typeface="Gill Sans Nova" panose="020B0602020104020203" pitchFamily="34" charset="0"/>
              </a:rPr>
              <a:t>): </a:t>
            </a:r>
            <a:r>
              <a:rPr lang="en-US" sz="1600" dirty="0">
                <a:latin typeface="Gill Sans Nova" panose="020B0602020104020203" pitchFamily="34" charset="0"/>
              </a:rPr>
              <a:t>96, </a:t>
            </a:r>
            <a:r>
              <a:rPr lang="en-US" sz="1600" b="1" dirty="0">
                <a:latin typeface="Gill Sans Nova" panose="020B0602020104020203" pitchFamily="34" charset="0"/>
              </a:rPr>
              <a:t>128</a:t>
            </a:r>
            <a:r>
              <a:rPr lang="en-US" sz="1600" dirty="0">
                <a:latin typeface="Gill Sans Nova" panose="020B0602020104020203" pitchFamily="34" charset="0"/>
              </a:rPr>
              <a:t>, 160 kbps</a:t>
            </a:r>
            <a:endParaRPr lang="en-US" sz="2000" dirty="0">
              <a:latin typeface="Gill Sans Nova" panose="020B0602020104020203" pitchFamily="34" charset="0"/>
            </a:endParaRPr>
          </a:p>
          <a:p>
            <a:pPr marL="342900" indent="-342900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2000" b="1" dirty="0">
                <a:latin typeface="Gill Sans Nova" panose="020B0602020104020203" pitchFamily="34" charset="0"/>
              </a:rPr>
              <a:t>Advanced Audio Coding </a:t>
            </a:r>
            <a:r>
              <a:rPr lang="en-US" sz="2000" dirty="0">
                <a:latin typeface="Gill Sans Nova" panose="020B0602020104020203" pitchFamily="34" charset="0"/>
              </a:rPr>
              <a:t>(AAC) </a:t>
            </a:r>
            <a:r>
              <a:rPr lang="el-GR" sz="2000" dirty="0">
                <a:latin typeface="Gill Sans Nova" panose="020B0602020104020203" pitchFamily="34" charset="0"/>
              </a:rPr>
              <a:t>ή </a:t>
            </a:r>
            <a:r>
              <a:rPr lang="en-US" sz="2000" dirty="0">
                <a:latin typeface="Gill Sans Nova" panose="020B0602020104020203" pitchFamily="34" charset="0"/>
              </a:rPr>
              <a:t>MPEG-4 Audio</a:t>
            </a:r>
          </a:p>
          <a:p>
            <a:pPr marL="800100" lvl="1" indent="-342900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anose="05000000000000000000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Καλύτερο ήχο για δεδομένο ρυθμό</a:t>
            </a:r>
          </a:p>
          <a:p>
            <a:pPr marL="800100" lvl="1" indent="-342900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anose="05000000000000000000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Γενικού σκοπού: όχι μόνο μουσική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l-GR" sz="1400" dirty="0">
                <a:latin typeface="Gill Sans Nova" panose="020B0602020104020203" pitchFamily="34" charset="0"/>
              </a:rPr>
              <a:t>  </a:t>
            </a:r>
            <a:endParaRPr lang="en-US" sz="1400" dirty="0">
              <a:latin typeface="Gill Sans Nova" panose="020B0602020104020203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endParaRPr lang="el-GR" sz="2000" u="sng" dirty="0">
              <a:solidFill>
                <a:srgbClr val="FF0000"/>
              </a:solidFill>
              <a:latin typeface="Gill Sans Nova" panose="020B0602020104020203" pitchFamily="34" charset="0"/>
              <a:ea typeface="MS PGothic" pitchFamily="34" charset="-128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itchFamily="2" charset="2"/>
              <a:buChar char="q"/>
            </a:pPr>
            <a:endParaRPr lang="en-US" sz="2800" u="sng" dirty="0">
              <a:solidFill>
                <a:srgbClr val="FF0000"/>
              </a:solidFill>
              <a:latin typeface="Gill Sans Nova" panose="020B0602020104020203" pitchFamily="34" charset="0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612E90-DB7E-0BA1-D603-47AD8D5FB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3882" y="3402247"/>
            <a:ext cx="3473004" cy="2570407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</a:pPr>
            <a:r>
              <a:rPr lang="el-GR" sz="2000" b="1" dirty="0">
                <a:latin typeface="Gill Sans Nova" panose="020B0602020104020203" pitchFamily="34" charset="0"/>
              </a:rPr>
              <a:t>Φωνή / τηλεφωνία </a:t>
            </a:r>
            <a:r>
              <a:rPr lang="el-GR" sz="2000" dirty="0">
                <a:latin typeface="Gill Sans Nova" panose="020B0602020104020203" pitchFamily="34" charset="0"/>
              </a:rPr>
              <a:t>πάνω από το Διαδίκτυο: </a:t>
            </a:r>
            <a:r>
              <a:rPr lang="en-US" sz="2000" b="1" dirty="0">
                <a:latin typeface="Gill Sans Nova" panose="020B0602020104020203" pitchFamily="34" charset="0"/>
                <a:ea typeface="MS PGothic" pitchFamily="34" charset="-128"/>
              </a:rPr>
              <a:t>5.3 kbps </a:t>
            </a:r>
            <a:r>
              <a:rPr lang="el-GR" sz="2000" b="1" dirty="0">
                <a:latin typeface="Gill Sans Nova" panose="020B0602020104020203" pitchFamily="34" charset="0"/>
              </a:rPr>
              <a:t>και άνω</a:t>
            </a:r>
          </a:p>
          <a:p>
            <a:pPr marL="342900" indent="-342900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2000" b="1" dirty="0">
                <a:latin typeface="Gill Sans Nova" panose="020B0602020104020203" pitchFamily="34" charset="0"/>
              </a:rPr>
              <a:t>G.723.1</a:t>
            </a:r>
            <a:r>
              <a:rPr lang="en-US" sz="2000" dirty="0">
                <a:latin typeface="Gill Sans Nova" panose="020B0602020104020203" pitchFamily="34" charset="0"/>
              </a:rPr>
              <a:t>: 5</a:t>
            </a:r>
            <a:r>
              <a:rPr lang="el-GR" sz="2000" dirty="0">
                <a:latin typeface="Gill Sans Nova" panose="020B0602020104020203" pitchFamily="34" charset="0"/>
              </a:rPr>
              <a:t>.</a:t>
            </a:r>
            <a:r>
              <a:rPr lang="en-US" sz="2000" dirty="0">
                <a:latin typeface="Gill Sans Nova" panose="020B0602020104020203" pitchFamily="34" charset="0"/>
              </a:rPr>
              <a:t>3 </a:t>
            </a:r>
            <a:r>
              <a:rPr lang="el-GR" sz="2000" dirty="0">
                <a:latin typeface="Gill Sans Nova" panose="020B0602020104020203" pitchFamily="34" charset="0"/>
              </a:rPr>
              <a:t>και 6.4 </a:t>
            </a:r>
            <a:r>
              <a:rPr lang="en-US" sz="2000" dirty="0">
                <a:latin typeface="Gill Sans Nova" panose="020B0602020104020203" pitchFamily="34" charset="0"/>
              </a:rPr>
              <a:t>kbps</a:t>
            </a:r>
          </a:p>
          <a:p>
            <a:pPr marL="800100" lvl="1" indent="-342900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Wingdings" panose="05000000000000000000" pitchFamily="2" charset="2"/>
              <a:buChar char="§"/>
            </a:pPr>
            <a:r>
              <a:rPr lang="en-US" sz="2000" dirty="0">
                <a:latin typeface="Gill Sans Nova" panose="020B0602020104020203" pitchFamily="34" charset="0"/>
              </a:rPr>
              <a:t>8 kHz/13-bit </a:t>
            </a:r>
          </a:p>
          <a:p>
            <a:pPr marL="342900" indent="-342900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2000" b="1" dirty="0">
                <a:latin typeface="Gill Sans Nova" panose="020B0602020104020203" pitchFamily="34" charset="0"/>
              </a:rPr>
              <a:t>G. 729</a:t>
            </a:r>
            <a:r>
              <a:rPr lang="en-US" sz="2000" dirty="0">
                <a:latin typeface="Gill Sans Nova" panose="020B0602020104020203" pitchFamily="34" charset="0"/>
              </a:rPr>
              <a:t>: 8 kbps</a:t>
            </a:r>
          </a:p>
          <a:p>
            <a:pPr marL="342900" indent="-342900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2000" b="1" dirty="0">
                <a:latin typeface="Gill Sans Nova" panose="020B0602020104020203" pitchFamily="34" charset="0"/>
              </a:rPr>
              <a:t>GSM</a:t>
            </a:r>
            <a:r>
              <a:rPr lang="en-US" sz="2000" dirty="0">
                <a:latin typeface="Gill Sans Nova" panose="020B0602020104020203" pitchFamily="34" charset="0"/>
              </a:rPr>
              <a:t>: 13 kbps</a:t>
            </a:r>
            <a:endParaRPr lang="el-GR" sz="2000" dirty="0">
              <a:latin typeface="Gill Sans Nova" panose="020B06020201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8F2FC9-33D5-CABD-2F3D-53C5C2C9645B}"/>
              </a:ext>
            </a:extLst>
          </p:cNvPr>
          <p:cNvSpPr txBox="1"/>
          <p:nvPr/>
        </p:nvSpPr>
        <p:spPr>
          <a:xfrm>
            <a:off x="352337" y="6064726"/>
            <a:ext cx="8724549" cy="332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l-GR" sz="1800" dirty="0">
                <a:latin typeface="Gill Sans Nova" panose="020B0602020104020203" pitchFamily="34" charset="0"/>
              </a:rPr>
              <a:t>Σύγκριση τεχνικών συμπίεσης: </a:t>
            </a:r>
            <a:r>
              <a:rPr lang="en-US" sz="1400" dirty="0">
                <a:latin typeface="Gill Sans Nova" panose="020B0602020104020203" pitchFamily="34" charset="0"/>
                <a:hlinkClick r:id="rId2"/>
              </a:rPr>
              <a:t>https://en.wikipedia.org/wiki/Comparison_of_audio_coding_formats</a:t>
            </a:r>
            <a:r>
              <a:rPr lang="el-GR" sz="1400" dirty="0">
                <a:latin typeface="Gill Sans Nova" panose="020B0602020104020203" pitchFamily="34" charset="0"/>
              </a:rPr>
              <a:t>  </a:t>
            </a:r>
            <a:endParaRPr lang="en-US" sz="1800" dirty="0"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185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642E3-1DEC-17BC-0476-E0B9C459A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5CB50C-BB56-EEA7-A649-7EA3EED89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2. </a:t>
            </a:r>
            <a:r>
              <a:rPr lang="el-GR" dirty="0" err="1"/>
              <a:t>ΠολυμΕΣΑ</a:t>
            </a:r>
            <a:r>
              <a:rPr lang="el-GR" dirty="0"/>
              <a:t> - </a:t>
            </a:r>
            <a:r>
              <a:rPr lang="el-GR" dirty="0" err="1"/>
              <a:t>βιντεο</a:t>
            </a:r>
            <a:endParaRPr lang="el-G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958FCD-360F-9B69-4402-24D655123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35A84D14-F823-47EF-77E5-FC70451FAB24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7B744EBE-874D-231F-547E-717811FD68FD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81639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Βίντεο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606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312738" y="212725"/>
            <a:ext cx="7772400" cy="871538"/>
          </a:xfrm>
        </p:spPr>
        <p:txBody>
          <a:bodyPr/>
          <a:lstStyle/>
          <a:p>
            <a:r>
              <a:rPr lang="el-GR"/>
              <a:t>Πολυμέσα: Βίντεο</a:t>
            </a:r>
          </a:p>
        </p:txBody>
      </p:sp>
      <p:pic>
        <p:nvPicPr>
          <p:cNvPr id="17411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9044" y="4032827"/>
            <a:ext cx="1917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7936" y="4032827"/>
            <a:ext cx="1917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479214" y="6204527"/>
            <a:ext cx="1071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rgbClr val="FF0000"/>
                </a:solidFill>
                <a:latin typeface="Arial" charset="0"/>
                <a:cs typeface="Arial" charset="0"/>
              </a:rPr>
              <a:t>πλαίσιο</a:t>
            </a:r>
            <a:r>
              <a:rPr lang="en-US" i="1">
                <a:solidFill>
                  <a:srgbClr val="FF0000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en-US" i="1" err="1">
                <a:solidFill>
                  <a:srgbClr val="FF0000"/>
                </a:solidFill>
                <a:latin typeface="Arial" charset="0"/>
                <a:ea typeface="MS PGothic" pitchFamily="34" charset="-128"/>
                <a:cs typeface="Arial" charset="0"/>
              </a:rPr>
              <a:t>i</a:t>
            </a:r>
            <a:endParaRPr lang="en-US" i="1">
              <a:solidFill>
                <a:srgbClr val="FF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396914" y="6204527"/>
            <a:ext cx="1331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rgbClr val="FF0000"/>
                </a:solidFill>
                <a:latin typeface="Arial" charset="0"/>
                <a:cs typeface="Arial" charset="0"/>
              </a:rPr>
              <a:t>πλαίσιο</a:t>
            </a:r>
            <a:r>
              <a:rPr lang="en-US" i="1">
                <a:solidFill>
                  <a:srgbClr val="FF0000"/>
                </a:solidFill>
                <a:latin typeface="Arial" charset="0"/>
                <a:ea typeface="MS PGothic" pitchFamily="34" charset="-128"/>
                <a:cs typeface="Arial" charset="0"/>
              </a:rPr>
              <a:t> i+1</a:t>
            </a:r>
          </a:p>
        </p:txBody>
      </p:sp>
      <p:sp>
        <p:nvSpPr>
          <p:cNvPr id="17417" name="Rectangle 3"/>
          <p:cNvSpPr>
            <a:spLocks noChangeArrowheads="1"/>
          </p:cNvSpPr>
          <p:nvPr/>
        </p:nvSpPr>
        <p:spPr bwMode="auto">
          <a:xfrm>
            <a:off x="227882" y="1389856"/>
            <a:ext cx="4337076" cy="534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 dirty="0">
                <a:latin typeface="Gill Sans Nova" panose="020B0602020104020203" pitchFamily="34" charset="0"/>
              </a:rPr>
              <a:t>video: </a:t>
            </a:r>
            <a:r>
              <a:rPr lang="el-GR" sz="2000" b="1" dirty="0">
                <a:latin typeface="Gill Sans Nova" panose="020B0602020104020203" pitchFamily="34" charset="0"/>
              </a:rPr>
              <a:t>ακολουθία εικόνων</a:t>
            </a:r>
            <a:r>
              <a:rPr lang="en-US" sz="2000" b="1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που εμφανίζονται με σταθερό ρυθμό</a:t>
            </a:r>
            <a:endParaRPr lang="en-US" sz="2000" dirty="0">
              <a:latin typeface="Gill Sans Nova" panose="020B0602020104020203" pitchFamily="34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r>
              <a:rPr lang="el-GR" sz="2000" dirty="0" err="1">
                <a:latin typeface="Gill Sans Nova" panose="020B0602020104020203" pitchFamily="34" charset="0"/>
              </a:rPr>
              <a:t>π.χ</a:t>
            </a:r>
            <a:r>
              <a:rPr lang="en-US" sz="2000" dirty="0">
                <a:latin typeface="Gill Sans Nova" panose="020B0602020104020203" pitchFamily="34" charset="0"/>
              </a:rPr>
              <a:t>. 24 </a:t>
            </a:r>
            <a:r>
              <a:rPr lang="el-GR" sz="2000" dirty="0">
                <a:latin typeface="Gill Sans Nova" panose="020B0602020104020203" pitchFamily="34" charset="0"/>
              </a:rPr>
              <a:t>εικόνες</a:t>
            </a:r>
            <a:r>
              <a:rPr lang="en-US" sz="2000" dirty="0">
                <a:latin typeface="Gill Sans Nova" panose="020B0602020104020203" pitchFamily="34" charset="0"/>
              </a:rPr>
              <a:t>/sec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l-GR" sz="2000" dirty="0">
                <a:latin typeface="Gill Sans Nova" panose="020B0602020104020203" pitchFamily="34" charset="0"/>
              </a:rPr>
              <a:t>ψηφιακή εικόνα</a:t>
            </a:r>
            <a:r>
              <a:rPr lang="en-US" sz="2000" dirty="0">
                <a:latin typeface="Gill Sans Nova" panose="020B0602020104020203" pitchFamily="34" charset="0"/>
              </a:rPr>
              <a:t>: </a:t>
            </a:r>
            <a:r>
              <a:rPr lang="el-GR" sz="2000" b="1" dirty="0">
                <a:latin typeface="Gill Sans Nova" panose="020B0602020104020203" pitchFamily="34" charset="0"/>
              </a:rPr>
              <a:t>πίνακας</a:t>
            </a:r>
            <a:r>
              <a:rPr lang="en-US" sz="2000" b="1" dirty="0">
                <a:latin typeface="Gill Sans Nova" panose="020B0602020104020203" pitchFamily="34" charset="0"/>
              </a:rPr>
              <a:t> pixels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κάθε</a:t>
            </a:r>
            <a:r>
              <a:rPr lang="en-US" sz="2000" dirty="0">
                <a:latin typeface="Gill Sans Nova" panose="020B0602020104020203" pitchFamily="34" charset="0"/>
              </a:rPr>
              <a:t> pixel </a:t>
            </a:r>
            <a:r>
              <a:rPr lang="el-GR" sz="2000" dirty="0">
                <a:latin typeface="Gill Sans Nova" panose="020B0602020104020203" pitchFamily="34" charset="0"/>
              </a:rPr>
              <a:t>αναπαρίσταται από</a:t>
            </a:r>
            <a:r>
              <a:rPr lang="en-US" sz="2000" dirty="0">
                <a:latin typeface="Gill Sans Nova" panose="020B0602020104020203" pitchFamily="34" charset="0"/>
              </a:rPr>
              <a:t> bits </a:t>
            </a:r>
            <a:r>
              <a:rPr lang="el-GR" sz="2000" dirty="0">
                <a:latin typeface="Gill Sans Nova" panose="020B0602020104020203" pitchFamily="34" charset="0"/>
              </a:rPr>
              <a:t>πχ. </a:t>
            </a:r>
            <a:r>
              <a:rPr lang="en-US" sz="2000" dirty="0">
                <a:latin typeface="Gill Sans Nova" panose="020B0602020104020203" pitchFamily="34" charset="0"/>
              </a:rPr>
              <a:t>Full HD 1,920x1,080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l-GR" sz="2000" b="1" dirty="0">
                <a:latin typeface="Gill Sans Nova" panose="020B0602020104020203" pitchFamily="34" charset="0"/>
              </a:rPr>
              <a:t>Κωδικοποίηση</a:t>
            </a:r>
            <a:r>
              <a:rPr lang="en-US" sz="2000" b="1" dirty="0">
                <a:latin typeface="Gill Sans Nova" panose="020B0602020104020203" pitchFamily="34" charset="0"/>
              </a:rPr>
              <a:t>/</a:t>
            </a:r>
            <a:r>
              <a:rPr lang="el-GR" sz="2000" b="1" dirty="0">
                <a:latin typeface="Gill Sans Nova" panose="020B0602020104020203" pitchFamily="34" charset="0"/>
              </a:rPr>
              <a:t>συμπίεση</a:t>
            </a:r>
            <a:r>
              <a:rPr lang="en-US" sz="2000" dirty="0">
                <a:latin typeface="Gill Sans Nova" panose="020B0602020104020203" pitchFamily="34" charset="0"/>
              </a:rPr>
              <a:t>: </a:t>
            </a:r>
            <a:r>
              <a:rPr lang="el-GR" sz="2000" dirty="0">
                <a:latin typeface="Gill Sans Nova" panose="020B0602020104020203" pitchFamily="34" charset="0"/>
              </a:rPr>
              <a:t>χρησιμοποίησε πλεονασμό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i="1" dirty="0">
                <a:solidFill>
                  <a:srgbClr val="CB2727"/>
                </a:solidFill>
                <a:latin typeface="Gill Sans Nova" panose="020B0602020104020203" pitchFamily="34" charset="0"/>
              </a:rPr>
              <a:t>εντός</a:t>
            </a:r>
            <a:r>
              <a:rPr lang="en-US" sz="2000" dirty="0">
                <a:solidFill>
                  <a:srgbClr val="CB2727"/>
                </a:solidFill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και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i="1" dirty="0">
                <a:solidFill>
                  <a:srgbClr val="CB2727"/>
                </a:solidFill>
                <a:latin typeface="Gill Sans Nova" panose="020B0602020104020203" pitchFamily="34" charset="0"/>
              </a:rPr>
              <a:t>μεταξύ</a:t>
            </a:r>
            <a:r>
              <a:rPr lang="en-US" sz="2000" dirty="0">
                <a:solidFill>
                  <a:srgbClr val="CC0000"/>
                </a:solidFill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των εικόνων για να μειωθεί ο</a:t>
            </a:r>
            <a:r>
              <a:rPr lang="en-US" sz="2000" dirty="0">
                <a:latin typeface="Gill Sans Nova" panose="020B0602020104020203" pitchFamily="34" charset="0"/>
              </a:rPr>
              <a:t> # bits </a:t>
            </a:r>
            <a:r>
              <a:rPr lang="el-GR" sz="2000" dirty="0">
                <a:latin typeface="Gill Sans Nova" panose="020B0602020104020203" pitchFamily="34" charset="0"/>
              </a:rPr>
              <a:t>που χρησιμοποιούνται για κωδικοποίηση της εικόνας</a:t>
            </a:r>
            <a:endParaRPr lang="en-US" sz="2000" dirty="0">
              <a:latin typeface="Gill Sans Nova" panose="020B0602020104020203" pitchFamily="34" charset="0"/>
            </a:endParaRP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χωρικό</a:t>
            </a:r>
            <a:r>
              <a:rPr lang="en-US" sz="2000" dirty="0">
                <a:latin typeface="Gill Sans Nova" panose="020B0602020104020203" pitchFamily="34" charset="0"/>
              </a:rPr>
              <a:t> (</a:t>
            </a:r>
            <a:r>
              <a:rPr lang="el-GR" sz="2000" dirty="0">
                <a:latin typeface="Gill Sans Nova" panose="020B0602020104020203" pitchFamily="34" charset="0"/>
              </a:rPr>
              <a:t>εντός της εικόνας</a:t>
            </a:r>
            <a:r>
              <a:rPr lang="en-US" sz="2000" dirty="0">
                <a:latin typeface="Gill Sans Nova" panose="020B0602020104020203" pitchFamily="34" charset="0"/>
              </a:rPr>
              <a:t>)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χρονικό</a:t>
            </a:r>
            <a:r>
              <a:rPr lang="en-US" sz="2000" dirty="0">
                <a:latin typeface="Gill Sans Nova" panose="020B0602020104020203" pitchFamily="34" charset="0"/>
              </a:rPr>
              <a:t> (</a:t>
            </a:r>
            <a:r>
              <a:rPr lang="el-GR" sz="2000" dirty="0">
                <a:latin typeface="Gill Sans Nova" panose="020B0602020104020203" pitchFamily="34" charset="0"/>
              </a:rPr>
              <a:t>από μια εικόνα στην άλλη</a:t>
            </a:r>
            <a:r>
              <a:rPr lang="en-US" sz="2000" dirty="0">
                <a:latin typeface="Gill Sans Nova" panose="020B0602020104020203" pitchFamily="34" charset="0"/>
              </a:rPr>
              <a:t>)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A1B43D81-2C6A-42AF-AF09-08600AC91710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C4CF022F-1FC3-403C-BDD2-8E7D04E90259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81639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Βίντεο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pic>
        <p:nvPicPr>
          <p:cNvPr id="3" name="Εικόνα 2" descr="Εικόνα που περιέχει φύλλο&#10;&#10;Περιγραφή που δημιουργήθηκε αυτόματα">
            <a:extLst>
              <a:ext uri="{FF2B5EF4-FFF2-40B4-BE49-F238E27FC236}">
                <a16:creationId xmlns:a16="http://schemas.microsoft.com/office/drawing/2014/main" id="{F51897C8-8602-4FC3-811D-80C8D1905C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873" y="1718708"/>
            <a:ext cx="5080126" cy="14619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1DD5E36-8095-49F1-87F9-5861C3CC0D8A}"/>
              </a:ext>
            </a:extLst>
          </p:cNvPr>
          <p:cNvSpPr txBox="1"/>
          <p:nvPr/>
        </p:nvSpPr>
        <p:spPr>
          <a:xfrm>
            <a:off x="6848314" y="3295984"/>
            <a:ext cx="459137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800">
                <a:latin typeface="+mn-lt"/>
                <a:hlinkClick r:id="rId4"/>
              </a:rPr>
              <a:t>https://images.app.goo.gl/uFUFYUQ4GsuRVn4u5</a:t>
            </a:r>
            <a:r>
              <a:rPr lang="en-US" sz="800">
                <a:latin typeface="+mn-lt"/>
              </a:rPr>
              <a:t> </a:t>
            </a:r>
            <a:endParaRPr lang="el-GR" sz="80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>
          <a:xfrm>
            <a:off x="312738" y="212725"/>
            <a:ext cx="7772400" cy="871538"/>
          </a:xfrm>
        </p:spPr>
        <p:txBody>
          <a:bodyPr/>
          <a:lstStyle/>
          <a:p>
            <a:r>
              <a:rPr lang="el-GR"/>
              <a:t>Πολυμέσα: Βίντεο</a:t>
            </a:r>
          </a:p>
        </p:txBody>
      </p:sp>
      <p:pic>
        <p:nvPicPr>
          <p:cNvPr id="17411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887" y="3012959"/>
            <a:ext cx="1917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61681" y="1606434"/>
            <a:ext cx="3515017" cy="1805262"/>
            <a:chOff x="5105363" y="524250"/>
            <a:chExt cx="3514186" cy="1805123"/>
          </a:xfrm>
        </p:grpSpPr>
        <p:sp>
          <p:nvSpPr>
            <p:cNvPr id="17421" name="TextBox 5"/>
            <p:cNvSpPr txBox="1">
              <a:spLocks noChangeArrowheads="1"/>
            </p:cNvSpPr>
            <p:nvPr/>
          </p:nvSpPr>
          <p:spPr bwMode="auto">
            <a:xfrm>
              <a:off x="5105363" y="1770032"/>
              <a:ext cx="2026758" cy="366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Arial Narrow" pitchFamily="34" charset="0"/>
                  <a:ea typeface="MS PGothic" pitchFamily="34" charset="-128"/>
                </a:rPr>
                <a:t>……………………...…</a:t>
              </a:r>
            </a:p>
          </p:txBody>
        </p:sp>
        <p:sp>
          <p:nvSpPr>
            <p:cNvPr id="17422" name="TextBox 8"/>
            <p:cNvSpPr txBox="1">
              <a:spLocks noChangeArrowheads="1"/>
            </p:cNvSpPr>
            <p:nvPr/>
          </p:nvSpPr>
          <p:spPr bwMode="auto">
            <a:xfrm>
              <a:off x="5808751" y="524250"/>
              <a:ext cx="2810798" cy="1384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l-GR" sz="1400" i="1">
                  <a:solidFill>
                    <a:srgbClr val="C00000"/>
                  </a:solidFill>
                  <a:latin typeface="Arial" charset="0"/>
                  <a:cs typeface="Arial" charset="0"/>
                </a:rPr>
                <a:t>παράδειγμα χωρικής κωδικοποίησης</a:t>
              </a:r>
              <a:r>
                <a:rPr lang="en-US" sz="1400" i="1">
                  <a:solidFill>
                    <a:srgbClr val="C00000"/>
                  </a:solidFill>
                  <a:latin typeface="Arial" charset="0"/>
                  <a:ea typeface="MS PGothic" pitchFamily="34" charset="-128"/>
                  <a:cs typeface="Arial" charset="0"/>
                </a:rPr>
                <a:t>: </a:t>
              </a:r>
              <a:r>
                <a:rPr lang="el-GR" sz="1400">
                  <a:latin typeface="Arial" charset="0"/>
                  <a:cs typeface="Arial" charset="0"/>
                </a:rPr>
                <a:t>αντί να στείλει</a:t>
              </a:r>
              <a:r>
                <a:rPr lang="en-US" sz="1400" i="1">
                  <a:latin typeface="Arial" charset="0"/>
                  <a:ea typeface="MS PGothic" pitchFamily="34" charset="-128"/>
                </a:rPr>
                <a:t> N </a:t>
              </a:r>
              <a:r>
                <a:rPr lang="el-GR" sz="1400">
                  <a:latin typeface="Arial" charset="0"/>
                  <a:cs typeface="Arial" charset="0"/>
                </a:rPr>
                <a:t>τιμές ίδιου χρώματος</a:t>
              </a:r>
              <a:r>
                <a:rPr lang="en-US" sz="1400">
                  <a:latin typeface="Arial" charset="0"/>
                  <a:ea typeface="MS PGothic" pitchFamily="34" charset="-128"/>
                </a:rPr>
                <a:t> (</a:t>
              </a:r>
              <a:r>
                <a:rPr lang="el-GR" sz="1400">
                  <a:latin typeface="Arial" charset="0"/>
                  <a:cs typeface="Arial" charset="0"/>
                </a:rPr>
                <a:t>όλα μωβ</a:t>
              </a:r>
              <a:r>
                <a:rPr lang="en-US" sz="1400">
                  <a:latin typeface="Arial" charset="0"/>
                  <a:ea typeface="MS PGothic" pitchFamily="34" charset="-128"/>
                </a:rPr>
                <a:t>), </a:t>
              </a:r>
              <a:r>
                <a:rPr lang="el-GR" sz="1400">
                  <a:latin typeface="Arial" charset="0"/>
                  <a:cs typeface="Arial" charset="0"/>
                </a:rPr>
                <a:t>στέλνει μόνο 2 τιμές</a:t>
              </a:r>
              <a:r>
                <a:rPr lang="en-US" sz="1400">
                  <a:latin typeface="Arial" charset="0"/>
                  <a:ea typeface="MS PGothic" pitchFamily="34" charset="-128"/>
                </a:rPr>
                <a:t>: </a:t>
              </a:r>
              <a:r>
                <a:rPr lang="el-GR" sz="1400">
                  <a:latin typeface="Arial" charset="0"/>
                  <a:cs typeface="Arial" charset="0"/>
                </a:rPr>
                <a:t>τιμή χρώματος</a:t>
              </a:r>
              <a:r>
                <a:rPr lang="en-US" sz="1400">
                  <a:latin typeface="Arial" charset="0"/>
                  <a:ea typeface="MS PGothic" pitchFamily="34" charset="-128"/>
                </a:rPr>
                <a:t> (</a:t>
              </a:r>
              <a:r>
                <a:rPr lang="el-GR" sz="1400" i="1">
                  <a:latin typeface="Arial" charset="0"/>
                  <a:cs typeface="Arial" charset="0"/>
                </a:rPr>
                <a:t>μωβ</a:t>
              </a:r>
              <a:r>
                <a:rPr lang="en-US" sz="1400" i="1">
                  <a:latin typeface="Arial" charset="0"/>
                  <a:ea typeface="MS PGothic" pitchFamily="34" charset="-128"/>
                </a:rPr>
                <a:t>)  </a:t>
              </a:r>
              <a:r>
                <a:rPr lang="el-GR" sz="1400" i="1">
                  <a:latin typeface="Arial" charset="0"/>
                  <a:cs typeface="Arial" charset="0"/>
                </a:rPr>
                <a:t>και αριθμό επαναλαμβανόμενων τιμών</a:t>
              </a:r>
              <a:r>
                <a:rPr lang="en-US" sz="1400" i="1">
                  <a:latin typeface="Arial" charset="0"/>
                  <a:ea typeface="MS PGothic" pitchFamily="34" charset="-128"/>
                </a:rPr>
                <a:t> (</a:t>
              </a:r>
              <a:r>
                <a:rPr lang="en-US" sz="1400">
                  <a:latin typeface="Arial" charset="0"/>
                  <a:ea typeface="MS PGothic" pitchFamily="34" charset="-128"/>
                </a:rPr>
                <a:t>N)</a:t>
              </a:r>
            </a:p>
          </p:txBody>
        </p:sp>
        <p:sp>
          <p:nvSpPr>
            <p:cNvPr id="17423" name="TextBox 13"/>
            <p:cNvSpPr txBox="1">
              <a:spLocks noChangeArrowheads="1"/>
            </p:cNvSpPr>
            <p:nvPr/>
          </p:nvSpPr>
          <p:spPr bwMode="auto">
            <a:xfrm>
              <a:off x="5107471" y="1962689"/>
              <a:ext cx="2026758" cy="366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Arial Narrow" pitchFamily="34" charset="0"/>
                  <a:ea typeface="MS PGothic" pitchFamily="34" charset="-128"/>
                </a:rPr>
                <a:t>……………………...…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514" y="3044984"/>
            <a:ext cx="1917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44512" y="5144972"/>
            <a:ext cx="1071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rgbClr val="FF0000"/>
                </a:solidFill>
                <a:latin typeface="Arial" charset="0"/>
                <a:cs typeface="Arial" charset="0"/>
              </a:rPr>
              <a:t>πλαίσιο</a:t>
            </a:r>
            <a:r>
              <a:rPr lang="en-US" i="1">
                <a:solidFill>
                  <a:srgbClr val="FF0000"/>
                </a:solidFill>
                <a:latin typeface="Arial" charset="0"/>
                <a:ea typeface="MS PGothic" pitchFamily="34" charset="-128"/>
                <a:cs typeface="Arial" charset="0"/>
              </a:rPr>
              <a:t> i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086119" y="5296218"/>
            <a:ext cx="1331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rgbClr val="FF0000"/>
                </a:solidFill>
                <a:latin typeface="Arial" charset="0"/>
                <a:cs typeface="Arial" charset="0"/>
              </a:rPr>
              <a:t>πλαίσιο</a:t>
            </a:r>
            <a:r>
              <a:rPr lang="en-US" i="1">
                <a:solidFill>
                  <a:srgbClr val="FF0000"/>
                </a:solidFill>
                <a:latin typeface="Arial" charset="0"/>
                <a:ea typeface="MS PGothic" pitchFamily="34" charset="-128"/>
                <a:cs typeface="Arial" charset="0"/>
              </a:rPr>
              <a:t> i+1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5416053" y="1581150"/>
            <a:ext cx="2278062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1400" i="1">
                <a:solidFill>
                  <a:srgbClr val="C00000"/>
                </a:solidFill>
                <a:latin typeface="Arial" charset="0"/>
                <a:cs typeface="Arial" charset="0"/>
              </a:rPr>
              <a:t>παράδειγμα χρονικής κωδικοποίησης:</a:t>
            </a:r>
            <a:r>
              <a:rPr lang="en-US" sz="1400" i="1">
                <a:solidFill>
                  <a:srgbClr val="C00000"/>
                </a:solidFill>
                <a:latin typeface="Arial" charset="0"/>
                <a:ea typeface="MS PGothic" pitchFamily="34" charset="-128"/>
                <a:cs typeface="Arial" charset="0"/>
              </a:rPr>
              <a:t> </a:t>
            </a:r>
            <a:r>
              <a:rPr lang="el-GR" sz="1400">
                <a:latin typeface="Arial" charset="0"/>
                <a:cs typeface="Arial" charset="0"/>
              </a:rPr>
              <a:t>αντί να στείλει ολόκληρο το πλαίσιο στο</a:t>
            </a:r>
            <a:r>
              <a:rPr lang="en-US" sz="1400">
                <a:latin typeface="Arial" charset="0"/>
                <a:ea typeface="MS PGothic" pitchFamily="34" charset="-128"/>
              </a:rPr>
              <a:t> i+1, </a:t>
            </a:r>
            <a:r>
              <a:rPr lang="el-GR" sz="1400">
                <a:latin typeface="Arial" charset="0"/>
                <a:cs typeface="Arial" charset="0"/>
              </a:rPr>
              <a:t>στέλνει μόνο τις διαφορές από το πλαίσιο</a:t>
            </a:r>
            <a:r>
              <a:rPr lang="en-US" sz="1400">
                <a:latin typeface="Arial" charset="0"/>
                <a:ea typeface="MS PGothic" pitchFamily="34" charset="-128"/>
              </a:rPr>
              <a:t> </a:t>
            </a:r>
            <a:r>
              <a:rPr lang="en-US" sz="1400" err="1">
                <a:latin typeface="Arial" charset="0"/>
                <a:ea typeface="MS PGothic" pitchFamily="34" charset="-128"/>
              </a:rPr>
              <a:t>i</a:t>
            </a:r>
            <a:endParaRPr lang="en-US" sz="1400">
              <a:latin typeface="Arial" charset="0"/>
              <a:ea typeface="MS PGothic" pitchFamily="34" charset="-128"/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3F99491A-94B1-437D-A523-4B193CBB3461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B6183CB2-D9D3-4085-907C-632139A41184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81639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Βίντεο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15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312738" y="228600"/>
            <a:ext cx="7772400" cy="871538"/>
          </a:xfrm>
        </p:spPr>
        <p:txBody>
          <a:bodyPr/>
          <a:lstStyle/>
          <a:p>
            <a:r>
              <a:rPr lang="el-GR"/>
              <a:t>Πολυμέσα: Βίντεο</a:t>
            </a:r>
          </a:p>
        </p:txBody>
      </p:sp>
      <p:sp>
        <p:nvSpPr>
          <p:cNvPr id="18442" name="Rectangle 4"/>
          <p:cNvSpPr txBox="1">
            <a:spLocks noChangeArrowheads="1"/>
          </p:cNvSpPr>
          <p:nvPr/>
        </p:nvSpPr>
        <p:spPr bwMode="auto">
          <a:xfrm>
            <a:off x="219074" y="1330036"/>
            <a:ext cx="8924926" cy="496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§"/>
            </a:pPr>
            <a:r>
              <a:rPr lang="en-US" sz="2400" b="1" dirty="0">
                <a:latin typeface="Gill Sans Nova" panose="020B0602020104020203" pitchFamily="34" charset="0"/>
                <a:ea typeface="MS PGothic" pitchFamily="34" charset="-128"/>
              </a:rPr>
              <a:t>CBR (Constant Bit Rate): </a:t>
            </a:r>
            <a:r>
              <a:rPr lang="el-GR" sz="2400" dirty="0">
                <a:solidFill>
                  <a:srgbClr val="000000"/>
                </a:solidFill>
                <a:latin typeface="Gill Sans Nova" panose="020B0602020104020203" pitchFamily="34" charset="0"/>
              </a:rPr>
              <a:t>σταθερός ρυθμός κωδικοποίησης </a:t>
            </a:r>
            <a:r>
              <a:rPr lang="en-US" sz="2400" dirty="0">
                <a:solidFill>
                  <a:srgbClr val="000000"/>
                </a:solidFill>
                <a:latin typeface="Gill Sans Nova" panose="020B0602020104020203" pitchFamily="34" charset="0"/>
              </a:rPr>
              <a:t>video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§"/>
            </a:pPr>
            <a:r>
              <a:rPr lang="en-US" sz="2400" b="1" dirty="0">
                <a:latin typeface="Gill Sans Nova" panose="020B0602020104020203" pitchFamily="34" charset="0"/>
                <a:ea typeface="MS PGothic" pitchFamily="34" charset="-128"/>
              </a:rPr>
              <a:t>VBR (Variable Bit Rate): </a:t>
            </a:r>
            <a:r>
              <a:rPr lang="el-GR" sz="2400" dirty="0">
                <a:latin typeface="Gill Sans Nova" panose="020B0602020104020203" pitchFamily="34" charset="0"/>
              </a:rPr>
              <a:t>ο</a:t>
            </a:r>
            <a:r>
              <a:rPr lang="el-GR" sz="2400" i="1" dirty="0">
                <a:solidFill>
                  <a:srgbClr val="CC0000"/>
                </a:solidFill>
                <a:latin typeface="Gill Sans Nova" panose="020B0602020104020203" pitchFamily="34" charset="0"/>
              </a:rPr>
              <a:t> </a:t>
            </a:r>
            <a:r>
              <a:rPr lang="el-GR" sz="2400" dirty="0">
                <a:solidFill>
                  <a:srgbClr val="000000"/>
                </a:solidFill>
                <a:latin typeface="Gill Sans Nova" panose="020B0602020104020203" pitchFamily="34" charset="0"/>
              </a:rPr>
              <a:t>ρυθμός κωδικοποίησης </a:t>
            </a:r>
            <a:r>
              <a:rPr lang="en-US" sz="2400" dirty="0">
                <a:solidFill>
                  <a:srgbClr val="000000"/>
                </a:solidFill>
                <a:latin typeface="Gill Sans Nova" panose="020B0602020104020203" pitchFamily="34" charset="0"/>
              </a:rPr>
              <a:t>video</a:t>
            </a:r>
            <a:r>
              <a:rPr lang="en-US" sz="2400" dirty="0">
                <a:latin typeface="Gill Sans Nova" panose="020B0602020104020203" pitchFamily="34" charset="0"/>
                <a:ea typeface="MS PGothic" pitchFamily="34" charset="-128"/>
              </a:rPr>
              <a:t> </a:t>
            </a:r>
            <a:r>
              <a:rPr lang="el-GR" sz="2400" dirty="0">
                <a:latin typeface="Gill Sans Nova" panose="020B0602020104020203" pitchFamily="34" charset="0"/>
              </a:rPr>
              <a:t>αλλάζει</a:t>
            </a:r>
            <a:r>
              <a:rPr lang="en-US" sz="2400" dirty="0">
                <a:latin typeface="Gill Sans Nova" panose="020B0602020104020203" pitchFamily="34" charset="0"/>
                <a:ea typeface="MS PGothic" pitchFamily="34" charset="-128"/>
              </a:rPr>
              <a:t> </a:t>
            </a:r>
            <a:r>
              <a:rPr lang="el-GR" sz="2400" dirty="0">
                <a:latin typeface="Gill Sans Nova" panose="020B0602020104020203" pitchFamily="34" charset="0"/>
              </a:rPr>
              <a:t>καθώς αλλάζει το ποσό χωρικής, χρονικής κωδικοποίησης</a:t>
            </a:r>
            <a:r>
              <a:rPr lang="en-US" sz="2400" dirty="0">
                <a:latin typeface="Gill Sans Nova" panose="020B0602020104020203" pitchFamily="34" charset="0"/>
                <a:ea typeface="MS PGothic" pitchFamily="34" charset="-128"/>
              </a:rPr>
              <a:t>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§"/>
            </a:pPr>
            <a:r>
              <a:rPr lang="en-US" sz="2400" b="1" dirty="0">
                <a:latin typeface="Gill Sans Nova" panose="020B0602020104020203" pitchFamily="34" charset="0"/>
                <a:ea typeface="MS PGothic" pitchFamily="34" charset="-128"/>
              </a:rPr>
              <a:t>K</a:t>
            </a:r>
            <a:r>
              <a:rPr lang="el-GR" sz="2400" b="1" dirty="0" err="1">
                <a:latin typeface="Gill Sans Nova" panose="020B0602020104020203" pitchFamily="34" charset="0"/>
                <a:ea typeface="MS PGothic" pitchFamily="34" charset="-128"/>
              </a:rPr>
              <a:t>ωδικοποιητής</a:t>
            </a:r>
            <a:r>
              <a:rPr lang="el-GR" sz="2400" b="1" dirty="0">
                <a:latin typeface="Gill Sans Nova" panose="020B0602020104020203" pitchFamily="34" charset="0"/>
                <a:ea typeface="MS PGothic" pitchFamily="34" charset="-128"/>
              </a:rPr>
              <a:t> </a:t>
            </a: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(</a:t>
            </a:r>
            <a:r>
              <a:rPr lang="en-US" sz="2400" dirty="0">
                <a:latin typeface="Gill Sans Nova" panose="020B0602020104020203" pitchFamily="34" charset="0"/>
                <a:ea typeface="MS PGothic" pitchFamily="34" charset="-128"/>
              </a:rPr>
              <a:t>Encoder</a:t>
            </a: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) στον πομπό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§"/>
            </a:pPr>
            <a:r>
              <a:rPr lang="el-GR" sz="2400" b="1" dirty="0">
                <a:latin typeface="Gill Sans Nova" panose="020B0602020104020203" pitchFamily="34" charset="0"/>
                <a:ea typeface="MS PGothic" pitchFamily="34" charset="-128"/>
              </a:rPr>
              <a:t>Αποκωδικοποιητής</a:t>
            </a: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 (</a:t>
            </a:r>
            <a:r>
              <a:rPr lang="en-US" sz="2400" dirty="0">
                <a:latin typeface="Gill Sans Nova" panose="020B0602020104020203" pitchFamily="34" charset="0"/>
                <a:ea typeface="MS PGothic" pitchFamily="34" charset="-128"/>
              </a:rPr>
              <a:t>Decoder</a:t>
            </a: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) στον δέκτη </a:t>
            </a:r>
            <a:endParaRPr lang="en-US" sz="2400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§"/>
            </a:pPr>
            <a:endParaRPr lang="en-US" sz="2000" dirty="0">
              <a:latin typeface="Gill Sans Nova" panose="020B0602020104020203" pitchFamily="34" charset="0"/>
              <a:ea typeface="MS PGothic" pitchFamily="34" charset="-12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1944C9-2C80-40E8-87E2-9E5937D61605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8021CA1-1ED5-4BE2-B0FD-0A906D470920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81639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Βίντεο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5564B-9621-8A1D-1A9B-51A725D9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>
            <a:extLst>
              <a:ext uri="{FF2B5EF4-FFF2-40B4-BE49-F238E27FC236}">
                <a16:creationId xmlns:a16="http://schemas.microsoft.com/office/drawing/2014/main" id="{8FEE3BA8-589D-8D41-76E0-816DA9E9DB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71538"/>
          </a:xfrm>
        </p:spPr>
        <p:txBody>
          <a:bodyPr/>
          <a:lstStyle/>
          <a:p>
            <a:r>
              <a:rPr lang="en-US" sz="3600" dirty="0"/>
              <a:t>K</a:t>
            </a:r>
            <a:r>
              <a:rPr lang="el-GR" sz="3600" dirty="0" err="1"/>
              <a:t>ωδικοποιήσεις</a:t>
            </a:r>
            <a:r>
              <a:rPr lang="el-GR" sz="3600" dirty="0"/>
              <a:t> για ταινίες, μεταδόσεις</a:t>
            </a:r>
          </a:p>
        </p:txBody>
      </p:sp>
      <p:sp>
        <p:nvSpPr>
          <p:cNvPr id="18442" name="Rectangle 4">
            <a:extLst>
              <a:ext uri="{FF2B5EF4-FFF2-40B4-BE49-F238E27FC236}">
                <a16:creationId xmlns:a16="http://schemas.microsoft.com/office/drawing/2014/main" id="{A97C6ACE-CD44-F172-02B7-BF67A64B6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4" y="1330036"/>
            <a:ext cx="8924926" cy="496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§"/>
            </a:pPr>
            <a:r>
              <a:rPr lang="en-US" b="1" dirty="0">
                <a:latin typeface="Gill Sans Nova" panose="020B0602020104020203" pitchFamily="34" charset="0"/>
                <a:ea typeface="MS PGothic" pitchFamily="34" charset="-128"/>
              </a:rPr>
              <a:t>MPEG-1 </a:t>
            </a:r>
            <a:r>
              <a:rPr lang="en-US" dirty="0">
                <a:latin typeface="Gill Sans Nova" panose="020B0602020104020203" pitchFamily="34" charset="0"/>
                <a:ea typeface="MS PGothic" pitchFamily="34" charset="-128"/>
              </a:rPr>
              <a:t>(CD-ROM) 1.5 Mbps (CBR)</a:t>
            </a:r>
            <a:endParaRPr lang="el-GR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§"/>
            </a:pPr>
            <a:r>
              <a:rPr lang="en-US" b="1" dirty="0">
                <a:latin typeface="Gill Sans Nova" panose="020B0602020104020203" pitchFamily="34" charset="0"/>
                <a:ea typeface="MS PGothic" pitchFamily="34" charset="-128"/>
              </a:rPr>
              <a:t>MPEG-2 </a:t>
            </a:r>
            <a:r>
              <a:rPr lang="en-US" dirty="0">
                <a:latin typeface="Gill Sans Nova" panose="020B0602020104020203" pitchFamily="34" charset="0"/>
                <a:ea typeface="MS PGothic" pitchFamily="34" charset="-128"/>
              </a:rPr>
              <a:t>(DVD) 3-6 Mbps (CBR &amp; VBR)</a:t>
            </a:r>
            <a:endParaRPr lang="el-GR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§"/>
            </a:pPr>
            <a:r>
              <a:rPr lang="en-US" b="1" dirty="0">
                <a:latin typeface="Gill Sans Nova" panose="020B0602020104020203" pitchFamily="34" charset="0"/>
                <a:ea typeface="MS PGothic" pitchFamily="34" charset="-128"/>
              </a:rPr>
              <a:t>MPEG-4 </a:t>
            </a:r>
            <a:r>
              <a:rPr lang="en-US" dirty="0">
                <a:latin typeface="Gill Sans Nova" panose="020B0602020104020203" pitchFamily="34" charset="0"/>
                <a:ea typeface="MS PGothic" pitchFamily="34" charset="-128"/>
              </a:rPr>
              <a:t>(</a:t>
            </a:r>
            <a:r>
              <a:rPr lang="el-GR" dirty="0">
                <a:latin typeface="Gill Sans Nova" panose="020B0602020104020203" pitchFamily="34" charset="0"/>
              </a:rPr>
              <a:t>συχνά χρησιμοποιείται στο</a:t>
            </a:r>
            <a:r>
              <a:rPr lang="en-US" dirty="0">
                <a:latin typeface="Gill Sans Nova" panose="020B0602020104020203" pitchFamily="34" charset="0"/>
                <a:ea typeface="MS PGothic" pitchFamily="34" charset="-128"/>
              </a:rPr>
              <a:t> Internet, &lt; 1 Mbps)</a:t>
            </a:r>
            <a:endParaRPr lang="el-GR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§"/>
            </a:pPr>
            <a:endParaRPr lang="en-US" sz="2000" dirty="0">
              <a:latin typeface="Gill Sans Nova" panose="020B0602020104020203" pitchFamily="34" charset="0"/>
              <a:ea typeface="MS PGothic" pitchFamily="34" charset="-12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EAEBE8-3A78-A5D5-A5AB-F057E4A5DA2E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D2012D5-49C7-9800-6A85-59649B7593D5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81639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Βίντεο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487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1" y="228600"/>
            <a:ext cx="9003956" cy="871538"/>
          </a:xfrm>
        </p:spPr>
        <p:txBody>
          <a:bodyPr/>
          <a:lstStyle/>
          <a:p>
            <a:r>
              <a:rPr lang="en-US" sz="3600" dirty="0"/>
              <a:t>K</a:t>
            </a:r>
            <a:r>
              <a:rPr lang="el-GR" sz="3600" dirty="0" err="1"/>
              <a:t>ωδικοποιήσεις</a:t>
            </a:r>
            <a:r>
              <a:rPr lang="el-GR" sz="3600" dirty="0"/>
              <a:t> για τηλεδιάσκεψη</a:t>
            </a:r>
          </a:p>
        </p:txBody>
      </p:sp>
      <p:sp>
        <p:nvSpPr>
          <p:cNvPr id="18442" name="Rectangle 4"/>
          <p:cNvSpPr txBox="1">
            <a:spLocks noChangeArrowheads="1"/>
          </p:cNvSpPr>
          <p:nvPr/>
        </p:nvSpPr>
        <p:spPr bwMode="auto">
          <a:xfrm>
            <a:off x="195885" y="1289237"/>
            <a:ext cx="8612187" cy="5092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r>
              <a:rPr lang="el-GR" sz="2000" b="1" dirty="0">
                <a:latin typeface="Gill Sans Nova" panose="020B0602020104020203" pitchFamily="34" charset="0"/>
                <a:ea typeface="MS PGothic" pitchFamily="34" charset="-128"/>
              </a:rPr>
              <a:t>Η.261 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(CBR). ISDN </a:t>
            </a: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πολλαπλάσιοι ρυθμοί του 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64kbps: </a:t>
            </a: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έως 2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 </a:t>
            </a:r>
            <a:r>
              <a:rPr lang="en-US" sz="2000" dirty="0" err="1">
                <a:latin typeface="Gill Sans Nova" panose="020B0602020104020203" pitchFamily="34" charset="0"/>
                <a:ea typeface="MS PGothic" pitchFamily="34" charset="-128"/>
              </a:rPr>
              <a:t>mbps</a:t>
            </a: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 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video frame sizes: QCIF (176×144)</a:t>
            </a: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, 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CIF (352×288), </a:t>
            </a:r>
            <a:endParaRPr lang="el-GR" sz="2000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r>
              <a:rPr lang="el-GR" sz="2000" b="1" dirty="0">
                <a:latin typeface="Gill Sans Nova" panose="020B0602020104020203" pitchFamily="34" charset="0"/>
                <a:ea typeface="MS PGothic" pitchFamily="34" charset="-128"/>
              </a:rPr>
              <a:t>Η. 263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, </a:t>
            </a:r>
            <a:r>
              <a:rPr lang="en-US" sz="2000" b="1" dirty="0">
                <a:latin typeface="Gill Sans Nova" panose="020B0602020104020203" pitchFamily="34" charset="0"/>
                <a:ea typeface="MS PGothic" pitchFamily="34" charset="-128"/>
              </a:rPr>
              <a:t>H.263+</a:t>
            </a:r>
            <a:r>
              <a:rPr lang="el-GR" sz="2000" b="1" dirty="0">
                <a:latin typeface="Gill Sans Nova" panose="020B0602020104020203" pitchFamily="34" charset="0"/>
                <a:ea typeface="MS PGothic" pitchFamily="34" charset="-128"/>
              </a:rPr>
              <a:t> 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(CBR): 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l-GR" sz="1600" dirty="0">
                <a:latin typeface="Gill Sans Nova" panose="020B0602020104020203" pitchFamily="34" charset="0"/>
                <a:ea typeface="MS PGothic" pitchFamily="34" charset="-128"/>
              </a:rPr>
              <a:t>Ανάλυση </a:t>
            </a:r>
            <a:r>
              <a:rPr lang="en-US" sz="1600" dirty="0">
                <a:latin typeface="Gill Sans Nova" panose="020B0602020104020203" pitchFamily="34" charset="0"/>
                <a:ea typeface="MS PGothic" pitchFamily="34" charset="-128"/>
              </a:rPr>
              <a:t>frames</a:t>
            </a:r>
            <a:r>
              <a:rPr lang="el-GR" sz="1600" dirty="0">
                <a:latin typeface="Gill Sans Nova" panose="020B0602020104020203" pitchFamily="34" charset="0"/>
                <a:ea typeface="MS PGothic" pitchFamily="34" charset="-128"/>
              </a:rPr>
              <a:t>: </a:t>
            </a:r>
            <a:r>
              <a:rPr lang="en-US" sz="1600" dirty="0">
                <a:latin typeface="Gill Sans Nova" panose="020B0602020104020203" pitchFamily="34" charset="0"/>
                <a:ea typeface="MS PGothic" pitchFamily="34" charset="-128"/>
              </a:rPr>
              <a:t>128x96 (Sub-QCIF)</a:t>
            </a:r>
            <a:r>
              <a:rPr lang="el-GR" sz="1600" dirty="0">
                <a:latin typeface="Gill Sans Nova" panose="020B0602020104020203" pitchFamily="34" charset="0"/>
                <a:ea typeface="MS PGothic" pitchFamily="34" charset="-128"/>
              </a:rPr>
              <a:t>,  </a:t>
            </a:r>
            <a:r>
              <a:rPr lang="en-US" sz="1600" dirty="0">
                <a:latin typeface="Gill Sans Nova" panose="020B0602020104020203" pitchFamily="34" charset="0"/>
                <a:ea typeface="MS PGothic" pitchFamily="34" charset="-128"/>
              </a:rPr>
              <a:t>176x144 (QCIF)</a:t>
            </a:r>
            <a:r>
              <a:rPr lang="el-GR" sz="1600" dirty="0">
                <a:latin typeface="Gill Sans Nova" panose="020B0602020104020203" pitchFamily="34" charset="0"/>
                <a:ea typeface="MS PGothic" pitchFamily="34" charset="-128"/>
              </a:rPr>
              <a:t>,  </a:t>
            </a:r>
            <a:r>
              <a:rPr lang="en-US" sz="1600" dirty="0">
                <a:latin typeface="Gill Sans Nova" panose="020B0602020104020203" pitchFamily="34" charset="0"/>
                <a:ea typeface="MS PGothic" pitchFamily="34" charset="-128"/>
              </a:rPr>
              <a:t>352x288 (CIF)</a:t>
            </a:r>
            <a:r>
              <a:rPr lang="el-GR" sz="1600" dirty="0">
                <a:latin typeface="Gill Sans Nova" panose="020B0602020104020203" pitchFamily="34" charset="0"/>
                <a:ea typeface="MS PGothic" pitchFamily="34" charset="-128"/>
              </a:rPr>
              <a:t>, </a:t>
            </a:r>
            <a:r>
              <a:rPr lang="en-US" sz="1600" dirty="0">
                <a:latin typeface="Gill Sans Nova" panose="020B0602020104020203" pitchFamily="34" charset="0"/>
                <a:ea typeface="MS PGothic" pitchFamily="34" charset="-128"/>
              </a:rPr>
              <a:t>704x576 (4CIF)</a:t>
            </a:r>
            <a:r>
              <a:rPr lang="el-GR" sz="1600" dirty="0">
                <a:latin typeface="Gill Sans Nova" panose="020B0602020104020203" pitchFamily="34" charset="0"/>
                <a:ea typeface="MS PGothic" pitchFamily="34" charset="-128"/>
              </a:rPr>
              <a:t>, </a:t>
            </a:r>
            <a:r>
              <a:rPr lang="en-US" sz="1600" dirty="0">
                <a:latin typeface="Gill Sans Nova" panose="020B0602020104020203" pitchFamily="34" charset="0"/>
                <a:ea typeface="MS PGothic" pitchFamily="34" charset="-128"/>
              </a:rPr>
              <a:t>1408x1152 (16CIF)</a:t>
            </a:r>
            <a:endParaRPr lang="el-GR" sz="1600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latin typeface="Gill Sans Nova" panose="020B0602020104020203" pitchFamily="34" charset="0"/>
                <a:ea typeface="MS PGothic" pitchFamily="34" charset="-128"/>
              </a:rPr>
              <a:t>H.323 </a:t>
            </a:r>
            <a:r>
              <a:rPr lang="en-US" sz="1600" dirty="0">
                <a:latin typeface="Gill Sans Nova" panose="020B0602020104020203" pitchFamily="34" charset="0"/>
                <a:ea typeface="MS PGothic" pitchFamily="34" charset="-128"/>
              </a:rPr>
              <a:t>(RTP/IP-based videoconferencing)</a:t>
            </a:r>
            <a:r>
              <a:rPr lang="el-GR" sz="1600" dirty="0">
                <a:latin typeface="Gill Sans Nova" panose="020B0602020104020203" pitchFamily="34" charset="0"/>
                <a:ea typeface="MS PGothic" pitchFamily="34" charset="-128"/>
              </a:rPr>
              <a:t>, </a:t>
            </a:r>
            <a:r>
              <a:rPr lang="en-US" sz="1600" b="1" dirty="0">
                <a:latin typeface="Gill Sans Nova" panose="020B0602020104020203" pitchFamily="34" charset="0"/>
                <a:ea typeface="MS PGothic" pitchFamily="34" charset="-128"/>
              </a:rPr>
              <a:t>H.320 </a:t>
            </a:r>
            <a:r>
              <a:rPr lang="en-US" sz="1600" dirty="0">
                <a:latin typeface="Gill Sans Nova" panose="020B0602020104020203" pitchFamily="34" charset="0"/>
                <a:ea typeface="MS PGothic" pitchFamily="34" charset="-128"/>
              </a:rPr>
              <a:t>(ISDN-based videoconferencing)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r>
              <a:rPr lang="el-GR" sz="2000" b="1" dirty="0">
                <a:latin typeface="Gill Sans Nova" panose="020B0602020104020203" pitchFamily="34" charset="0"/>
                <a:ea typeface="MS PGothic" pitchFamily="34" charset="-128"/>
              </a:rPr>
              <a:t>Η. 264</a:t>
            </a:r>
            <a:r>
              <a:rPr lang="en-US" sz="2000" b="1" dirty="0">
                <a:latin typeface="Gill Sans Nova" panose="020B0602020104020203" pitchFamily="34" charset="0"/>
                <a:ea typeface="MS PGothic" pitchFamily="34" charset="-128"/>
              </a:rPr>
              <a:t>/MPEG-4 AVC </a:t>
            </a: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(μέρος του 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MPEG4</a:t>
            </a: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)</a:t>
            </a:r>
            <a:endParaRPr lang="en-US" sz="2000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l-GR" sz="1600" dirty="0">
                <a:latin typeface="Gill Sans Nova" panose="020B0602020104020203" pitchFamily="34" charset="0"/>
                <a:ea typeface="MS PGothic" pitchFamily="34" charset="-128"/>
              </a:rPr>
              <a:t>Καλή ποιότητα σε χαμηλότερους ρυθμούς από ότι τα προηγούμενα </a:t>
            </a:r>
            <a:r>
              <a:rPr lang="en-US" sz="1600" dirty="0">
                <a:latin typeface="Gill Sans Nova" panose="020B0602020104020203" pitchFamily="34" charset="0"/>
                <a:ea typeface="MS PGothic" pitchFamily="34" charset="-128"/>
              </a:rPr>
              <a:t>MPEG-2, H.263, MPEG-4 Part 2)</a:t>
            </a:r>
            <a:r>
              <a:rPr lang="el-GR" sz="1600" dirty="0">
                <a:latin typeface="Gill Sans Nova" panose="020B0602020104020203" pitchFamily="34" charset="0"/>
                <a:ea typeface="MS PGothic" pitchFamily="34" charset="-128"/>
              </a:rPr>
              <a:t> χωρίς να αυξάνεται η πολυπλοκότητα, πρακτική και οικονομική χρήση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l-GR" sz="1600" dirty="0">
                <a:latin typeface="Gill Sans Nova" panose="020B0602020104020203" pitchFamily="34" charset="0"/>
                <a:ea typeface="MS PGothic" pitchFamily="34" charset="-128"/>
              </a:rPr>
              <a:t>Ευέλικτο: εφαρμόζεται σε μεγάλη ποικιλία εφαρμογών, συστημάτων και δικτύων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l-GR" sz="1600" dirty="0">
                <a:latin typeface="Gill Sans Nova" panose="020B0602020104020203" pitchFamily="34" charset="0"/>
                <a:ea typeface="MS PGothic" pitchFamily="34" charset="-128"/>
              </a:rPr>
              <a:t>Χαμηλούς έως υψηλούς ρυθμούς μετάδοσης και ανάλυσης (4096×2304)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Gill Sans Nova" panose="020B0602020104020203" pitchFamily="34" charset="0"/>
                <a:ea typeface="MS PGothic" pitchFamily="34" charset="-128"/>
              </a:rPr>
              <a:t>broadcast, DVD storage, RTP/IP packet networks</a:t>
            </a:r>
            <a:endParaRPr lang="el-GR" sz="1600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r>
              <a:rPr lang="el-GR" sz="2000" b="1" dirty="0">
                <a:latin typeface="Gill Sans Nova" panose="020B0602020104020203" pitchFamily="34" charset="0"/>
                <a:ea typeface="MS PGothic" pitchFamily="34" charset="-128"/>
              </a:rPr>
              <a:t>Η. 265: </a:t>
            </a:r>
            <a:r>
              <a:rPr lang="el-GR" sz="2000" dirty="0">
                <a:latin typeface="Gill Sans Nova" panose="020B0602020104020203" pitchFamily="34" charset="0"/>
                <a:ea typeface="MS PGothic" pitchFamily="34" charset="-128"/>
              </a:rPr>
              <a:t>Ακόμη περισσότερη συμπίεση, %52-64%, σε σχέση με το </a:t>
            </a:r>
            <a:r>
              <a:rPr lang="en-US" sz="2000" dirty="0">
                <a:latin typeface="Gill Sans Nova" panose="020B0602020104020203" pitchFamily="34" charset="0"/>
                <a:ea typeface="MS PGothic" pitchFamily="34" charset="-128"/>
              </a:rPr>
              <a:t>H.264</a:t>
            </a:r>
            <a:endParaRPr lang="el-GR" sz="2000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r>
              <a:rPr lang="en-GB" sz="2000" b="1" dirty="0">
                <a:latin typeface="Gill Sans Nova" panose="020B0602020104020203" pitchFamily="34" charset="0"/>
                <a:ea typeface="MS PGothic" pitchFamily="34" charset="-128"/>
              </a:rPr>
              <a:t>AV1</a:t>
            </a:r>
            <a:endParaRPr lang="el-GR" sz="2000" b="1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§"/>
            </a:pPr>
            <a:endParaRPr lang="el-GR" sz="2000" dirty="0">
              <a:latin typeface="Gill Sans Nova" panose="020B0602020104020203" pitchFamily="34" charset="0"/>
              <a:ea typeface="MS PGothic" pitchFamily="34" charset="-12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14BF2-B2C1-4FDE-8CFD-49F7D1D35DC9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65385688-0594-4C42-BDBC-EF155694274B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81639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Βίντεο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324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71538"/>
          </a:xfrm>
        </p:spPr>
        <p:txBody>
          <a:bodyPr/>
          <a:lstStyle/>
          <a:p>
            <a:r>
              <a:rPr lang="el-GR" dirty="0"/>
              <a:t>Διαφορετικές ποιότητες βίντεο</a:t>
            </a:r>
          </a:p>
        </p:txBody>
      </p:sp>
      <p:sp>
        <p:nvSpPr>
          <p:cNvPr id="18442" name="Rectangle 4"/>
          <p:cNvSpPr txBox="1">
            <a:spLocks noChangeArrowheads="1"/>
          </p:cNvSpPr>
          <p:nvPr/>
        </p:nvSpPr>
        <p:spPr bwMode="auto">
          <a:xfrm>
            <a:off x="219074" y="1512916"/>
            <a:ext cx="8807231" cy="4876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q"/>
            </a:pPr>
            <a:r>
              <a:rPr lang="el-GR" sz="2400" b="1" dirty="0">
                <a:latin typeface="Gill Sans Nova" panose="020B0602020104020203" pitchFamily="34" charset="0"/>
                <a:ea typeface="MS PGothic" pitchFamily="34" charset="-128"/>
              </a:rPr>
              <a:t>Πολλαπλές εκδόσεις </a:t>
            </a: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του ίδιου βίντεο σε διαφορετικές ποιότητες (ρυθμούς</a:t>
            </a:r>
            <a:r>
              <a:rPr lang="en-US" sz="2400" dirty="0">
                <a:latin typeface="Gill Sans Nova" panose="020B0602020104020203" pitchFamily="34" charset="0"/>
                <a:ea typeface="MS PGothic" pitchFamily="34" charset="-128"/>
              </a:rPr>
              <a:t> </a:t>
            </a: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ή/και αναλύσεις)</a:t>
            </a:r>
            <a:endParaRPr lang="en-US" sz="2400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q"/>
            </a:pP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3 </a:t>
            </a:r>
            <a:r>
              <a:rPr lang="en-US" sz="2400" dirty="0">
                <a:latin typeface="Gill Sans Nova" panose="020B0602020104020203" pitchFamily="34" charset="0"/>
                <a:ea typeface="MS PGothic" pitchFamily="34" charset="-128"/>
              </a:rPr>
              <a:t>Mbps </a:t>
            </a: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για </a:t>
            </a:r>
            <a:r>
              <a:rPr lang="el-GR" sz="2400" dirty="0" err="1">
                <a:latin typeface="Gill Sans Nova" panose="020B0602020104020203" pitchFamily="34" charset="0"/>
                <a:ea typeface="MS PGothic" pitchFamily="34" charset="-128"/>
              </a:rPr>
              <a:t>υψίρυθμες</a:t>
            </a: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 συνδέσεις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q"/>
            </a:pP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300 </a:t>
            </a:r>
            <a:r>
              <a:rPr lang="en-US" sz="2400" dirty="0">
                <a:latin typeface="Gill Sans Nova" panose="020B0602020104020203" pitchFamily="34" charset="0"/>
                <a:ea typeface="MS PGothic" pitchFamily="34" charset="-128"/>
              </a:rPr>
              <a:t>kbps </a:t>
            </a: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για 3</a:t>
            </a:r>
            <a:r>
              <a:rPr lang="en-US" sz="2400" dirty="0">
                <a:latin typeface="Gill Sans Nova" panose="020B0602020104020203" pitchFamily="34" charset="0"/>
                <a:ea typeface="MS PGothic" pitchFamily="34" charset="-128"/>
              </a:rPr>
              <a:t>G </a:t>
            </a: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συνδέσεις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q"/>
            </a:pP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Τηλεδιασκέψεις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q"/>
            </a:pP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Συμπίεση (</a:t>
            </a:r>
            <a:r>
              <a:rPr lang="en-US" sz="2400" dirty="0">
                <a:latin typeface="Gill Sans Nova" panose="020B0602020104020203" pitchFamily="34" charset="0"/>
                <a:ea typeface="MS PGothic" pitchFamily="34" charset="-128"/>
              </a:rPr>
              <a:t>transcoding on the fly) </a:t>
            </a:r>
            <a:r>
              <a:rPr lang="el-GR" sz="2400" dirty="0">
                <a:latin typeface="Gill Sans Nova" panose="020B0602020104020203" pitchFamily="34" charset="0"/>
                <a:ea typeface="MS PGothic" pitchFamily="34" charset="-128"/>
              </a:rPr>
              <a:t>για χρήστες με μικρότερο εύρος ζώνης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anose="05000000000000000000" pitchFamily="2" charset="2"/>
              <a:buChar char="q"/>
            </a:pPr>
            <a:endParaRPr lang="en-US" sz="2400" dirty="0">
              <a:latin typeface="Gill Sans Nova" panose="020B0602020104020203" pitchFamily="34" charset="0"/>
              <a:ea typeface="MS PGothic" pitchFamily="34" charset="-128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65000"/>
              <a:buFont typeface="Wingdings" pitchFamily="2" charset="2"/>
              <a:buChar char="v"/>
            </a:pPr>
            <a:endParaRPr lang="en-US" sz="2000" dirty="0">
              <a:latin typeface="Gill Sans Nova" panose="020B0602020104020203" pitchFamily="34" charset="0"/>
              <a:ea typeface="MS PGothic" pitchFamily="34" charset="-128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ABAD56-B29D-4373-B874-958A5350D93B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1040539-5A6C-4630-93FC-A63D5E806B72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81639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Βίντεο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3095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E176D5-C69D-9CCF-6C60-378DBA2AB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110338"/>
            <a:ext cx="7772400" cy="1362075"/>
          </a:xfrm>
        </p:spPr>
        <p:txBody>
          <a:bodyPr/>
          <a:lstStyle/>
          <a:p>
            <a:r>
              <a:rPr lang="el-GR" dirty="0"/>
              <a:t>3. </a:t>
            </a:r>
            <a:r>
              <a:rPr lang="el-GR" dirty="0" err="1"/>
              <a:t>Τυποι</a:t>
            </a:r>
            <a:r>
              <a:rPr lang="el-GR" dirty="0"/>
              <a:t> </a:t>
            </a:r>
            <a:r>
              <a:rPr lang="el-GR" dirty="0" err="1"/>
              <a:t>εφαρμογων</a:t>
            </a:r>
            <a:r>
              <a:rPr lang="el-GR" dirty="0"/>
              <a:t> </a:t>
            </a:r>
            <a:r>
              <a:rPr lang="el-GR" dirty="0" err="1"/>
              <a:t>πολυμεσικησ</a:t>
            </a:r>
            <a:r>
              <a:rPr lang="el-GR" dirty="0"/>
              <a:t> </a:t>
            </a:r>
            <a:r>
              <a:rPr lang="el-GR" dirty="0" err="1"/>
              <a:t>επικοινωνιασ</a:t>
            </a:r>
            <a:endParaRPr lang="el-G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8BF35-E2F7-C8AF-A716-6CFF0C3EF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2458094"/>
            <a:ext cx="7772400" cy="1500187"/>
          </a:xfrm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0329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37022" cy="871538"/>
          </a:xfrm>
        </p:spPr>
        <p:txBody>
          <a:bodyPr/>
          <a:lstStyle/>
          <a:p>
            <a:r>
              <a:rPr lang="el-GR" sz="2800"/>
              <a:t>Δικτύωση πολυμέσων: 3 τύποι εφαρμογών </a:t>
            </a:r>
            <a:r>
              <a:rPr lang="el-GR" sz="2000"/>
              <a:t>(1)</a:t>
            </a:r>
            <a:endParaRPr lang="el-GR" sz="2800"/>
          </a:p>
        </p:txBody>
      </p:sp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212725" y="1304226"/>
            <a:ext cx="8931275" cy="530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+mj-lt"/>
              <a:buAutoNum type="arabicPeriod"/>
            </a:pPr>
            <a:r>
              <a:rPr lang="el-GR" sz="2400" b="1" dirty="0">
                <a:solidFill>
                  <a:srgbClr val="CB2727"/>
                </a:solidFill>
                <a:latin typeface="Gill Sans Nova" panose="020B0602020104020203" pitchFamily="34" charset="0"/>
              </a:rPr>
              <a:t>Συνεχής ροή αποθηκευμένου</a:t>
            </a:r>
            <a:r>
              <a:rPr lang="el-GR" sz="2400" b="1" dirty="0">
                <a:latin typeface="Gill Sans Nova" panose="020B0602020104020203" pitchFamily="34" charset="0"/>
              </a:rPr>
              <a:t> </a:t>
            </a:r>
            <a:r>
              <a:rPr lang="el-GR" sz="2400" dirty="0">
                <a:latin typeface="Gill Sans Nova" panose="020B0602020104020203" pitchFamily="34" charset="0"/>
              </a:rPr>
              <a:t>ήχου, </a:t>
            </a:r>
            <a:r>
              <a:rPr lang="en-US" sz="2400" dirty="0">
                <a:latin typeface="Gill Sans Nova" panose="020B0602020104020203" pitchFamily="34" charset="0"/>
              </a:rPr>
              <a:t>video</a:t>
            </a:r>
            <a:endParaRPr lang="el-GR" sz="2400" dirty="0">
              <a:latin typeface="Gill Sans Nova" panose="020B0602020104020203" pitchFamily="34" charset="0"/>
            </a:endParaRP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ü"/>
            </a:pPr>
            <a:r>
              <a:rPr lang="el-GR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αρχείο αποθηκευμένο (στο </a:t>
            </a:r>
            <a:r>
              <a:rPr lang="en-US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server)</a:t>
            </a:r>
            <a:r>
              <a:rPr lang="el-GR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: </a:t>
            </a:r>
            <a:r>
              <a:rPr lang="el-GR" sz="2000" dirty="0">
                <a:latin typeface="Gill Sans Nova" panose="020B0602020104020203" pitchFamily="34" charset="0"/>
              </a:rPr>
              <a:t>μπορεί να μεταδώσει ταχύτερα από ότι θα αναπαράγεται ο ήχος/</a:t>
            </a:r>
            <a:r>
              <a:rPr lang="en-US" sz="2000" dirty="0">
                <a:latin typeface="Gill Sans Nova" panose="020B0602020104020203" pitchFamily="34" charset="0"/>
              </a:rPr>
              <a:t>video</a:t>
            </a:r>
            <a:r>
              <a:rPr lang="el-GR" sz="2000" dirty="0">
                <a:latin typeface="Gill Sans Nova" panose="020B0602020104020203" pitchFamily="34" charset="0"/>
              </a:rPr>
              <a:t> (υπονοεί αποθήκευση/</a:t>
            </a:r>
            <a:r>
              <a:rPr lang="el-GR" sz="2000" dirty="0" err="1">
                <a:latin typeface="Gill Sans Nova" panose="020B0602020104020203" pitchFamily="34" charset="0"/>
              </a:rPr>
              <a:t>ενταμίευση</a:t>
            </a:r>
            <a:r>
              <a:rPr lang="el-GR" sz="2000" dirty="0">
                <a:latin typeface="Gill Sans Nova" panose="020B0602020104020203" pitchFamily="34" charset="0"/>
              </a:rPr>
              <a:t> στον πελάτη)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ü"/>
            </a:pPr>
            <a:r>
              <a:rPr lang="el-GR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συνεχής ροή (</a:t>
            </a:r>
            <a:r>
              <a:rPr lang="en-US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streaming)</a:t>
            </a:r>
            <a:r>
              <a:rPr lang="el-GR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: </a:t>
            </a:r>
            <a:r>
              <a:rPr lang="el-GR" sz="2000" dirty="0">
                <a:latin typeface="Gill Sans Nova" panose="020B0602020104020203" pitchFamily="34" charset="0"/>
              </a:rPr>
              <a:t>μπορεί να ξεκινήσει η αναπαραγωγή της (</a:t>
            </a:r>
            <a:r>
              <a:rPr lang="en-US" sz="2000" dirty="0">
                <a:latin typeface="Gill Sans Nova" panose="020B0602020104020203" pitchFamily="34" charset="0"/>
              </a:rPr>
              <a:t>playout</a:t>
            </a:r>
            <a:r>
              <a:rPr lang="el-GR" sz="2000" dirty="0">
                <a:latin typeface="Gill Sans Nova" panose="020B0602020104020203" pitchFamily="34" charset="0"/>
              </a:rPr>
              <a:t>)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πριν κατεβεί ολόκληρο το αρχείο</a:t>
            </a:r>
            <a:endParaRPr lang="en-US" sz="2000" dirty="0">
              <a:latin typeface="Gill Sans Nova" panose="020B0602020104020203" pitchFamily="34" charset="0"/>
            </a:endParaRP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ü"/>
            </a:pPr>
            <a:r>
              <a:rPr lang="el-GR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συνεχής αναπαραγωγή: </a:t>
            </a:r>
            <a:r>
              <a:rPr lang="el-GR" sz="2000" dirty="0">
                <a:latin typeface="Gill Sans Nova" panose="020B0602020104020203" pitchFamily="34" charset="0"/>
              </a:rPr>
              <a:t>μόλις ξεκινήσει θα πρέπει να είναι συνεχής χωρίς παγώματα, τα δεδομένα πρέπει να στέλνονται από τον </a:t>
            </a:r>
            <a:r>
              <a:rPr lang="en-US" sz="2000" dirty="0">
                <a:latin typeface="Gill Sans Nova" panose="020B0602020104020203" pitchFamily="34" charset="0"/>
              </a:rPr>
              <a:t>server </a:t>
            </a:r>
            <a:r>
              <a:rPr lang="el-GR" sz="2000" dirty="0">
                <a:latin typeface="Gill Sans Nova" panose="020B0602020104020203" pitchFamily="34" charset="0"/>
              </a:rPr>
              <a:t>και λαμβάνονται από τον </a:t>
            </a:r>
            <a:r>
              <a:rPr lang="en-US" sz="2000" dirty="0">
                <a:latin typeface="Gill Sans Nova" panose="020B0602020104020203" pitchFamily="34" charset="0"/>
              </a:rPr>
              <a:t>client </a:t>
            </a:r>
            <a:r>
              <a:rPr lang="el-GR" sz="2000" dirty="0">
                <a:latin typeface="Gill Sans Nova" panose="020B0602020104020203" pitchFamily="34" charset="0"/>
              </a:rPr>
              <a:t>έγκαιρα</a:t>
            </a:r>
          </a:p>
          <a:p>
            <a:pPr marL="800100" lvl="1" indent="-342900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ü"/>
            </a:pPr>
            <a:r>
              <a:rPr lang="el-GR" sz="2000" b="1" dirty="0" err="1">
                <a:solidFill>
                  <a:srgbClr val="000099"/>
                </a:solidFill>
                <a:latin typeface="Gill Sans Nova" panose="020B0602020104020203" pitchFamily="34" charset="0"/>
              </a:rPr>
              <a:t>διαδραστικότητα</a:t>
            </a:r>
            <a:r>
              <a:rPr lang="el-GR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: </a:t>
            </a:r>
            <a:r>
              <a:rPr lang="el-GR" sz="2000" dirty="0">
                <a:latin typeface="Gill Sans Nova" panose="020B0602020104020203" pitchFamily="34" charset="0"/>
              </a:rPr>
              <a:t>ο χρήστης μπορεί να κάνει παύση, αλλάξει θέση προς τα μπροστά/πίσω. Το επίπεδο απόκρισης θα πρέπει να είναι αποδεκτό.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</a:pPr>
            <a:r>
              <a:rPr lang="el-GR" sz="2000" b="1" dirty="0">
                <a:latin typeface="Gill Sans Nova" panose="020B0602020104020203" pitchFamily="34" charset="0"/>
              </a:rPr>
              <a:t> Παραδείγματα  υπηρεσιών:</a:t>
            </a:r>
            <a:r>
              <a:rPr lang="en-US" sz="2000" b="1" dirty="0">
                <a:latin typeface="Gill Sans Nova" panose="020B0602020104020203" pitchFamily="34" charset="0"/>
              </a:rPr>
              <a:t> </a:t>
            </a:r>
            <a:r>
              <a:rPr lang="el-GR" sz="2000" b="1" dirty="0">
                <a:latin typeface="Gill Sans Nova" panose="020B0602020104020203" pitchFamily="34" charset="0"/>
              </a:rPr>
              <a:t>	</a:t>
            </a: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 </a:t>
            </a:r>
            <a:r>
              <a:rPr lang="en-US" sz="2000" dirty="0">
                <a:latin typeface="Gill Sans Nova" panose="020B0602020104020203" pitchFamily="34" charset="0"/>
              </a:rPr>
              <a:t>YouTube, Netflix, Hulu</a:t>
            </a:r>
            <a:endParaRPr lang="el-GR" sz="2000" dirty="0">
              <a:latin typeface="Gill Sans Nova" panose="020B0602020104020203" pitchFamily="34" charset="0"/>
            </a:endParaRPr>
          </a:p>
          <a:p>
            <a:pPr lvl="1"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 50 % &gt; της κατερχόμενης κίνησης (</a:t>
            </a:r>
            <a:r>
              <a:rPr lang="en-US" sz="2000" dirty="0">
                <a:latin typeface="Gill Sans Nova" panose="020B0602020104020203" pitchFamily="34" charset="0"/>
              </a:rPr>
              <a:t>downloading)</a:t>
            </a:r>
            <a:endParaRPr lang="el-GR" sz="2000" dirty="0"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ED56AF-F409-41EF-8B7A-68DFB95666E3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D838665-69D9-4F7B-BE1A-74308A238D47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81639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Τύποι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871538"/>
          </a:xfrm>
        </p:spPr>
        <p:txBody>
          <a:bodyPr/>
          <a:lstStyle/>
          <a:p>
            <a:r>
              <a:rPr lang="el-GR" sz="2800"/>
              <a:t>Δικτύωση πολυμέσων: 3 τύποι εφαρμογών </a:t>
            </a:r>
            <a:r>
              <a:rPr lang="el-GR" sz="2000"/>
              <a:t>(2)</a:t>
            </a:r>
            <a:endParaRPr lang="el-GR" sz="2800"/>
          </a:p>
        </p:txBody>
      </p:sp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425450" y="1289945"/>
            <a:ext cx="8718550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+mj-lt"/>
              <a:buAutoNum type="arabicPeriod" startAt="2"/>
            </a:pPr>
            <a:r>
              <a:rPr lang="el-GR" sz="2400" b="1" dirty="0">
                <a:solidFill>
                  <a:srgbClr val="CB2727"/>
                </a:solidFill>
                <a:latin typeface="Gill Sans Nova" panose="020B0602020104020203" pitchFamily="34" charset="0"/>
              </a:rPr>
              <a:t>Ζωντανή ροή </a:t>
            </a:r>
            <a:r>
              <a:rPr lang="el-GR" sz="2400" dirty="0">
                <a:latin typeface="Gill Sans Nova" panose="020B0602020104020203" pitchFamily="34" charset="0"/>
              </a:rPr>
              <a:t>ήχου, </a:t>
            </a:r>
            <a:r>
              <a:rPr lang="en-US" sz="2400" dirty="0">
                <a:latin typeface="Gill Sans Nova" panose="020B0602020104020203" pitchFamily="34" charset="0"/>
              </a:rPr>
              <a:t>video</a:t>
            </a:r>
            <a:endParaRPr lang="el-GR" sz="2400" dirty="0">
              <a:latin typeface="Gill Sans Nova" panose="020B0602020104020203" pitchFamily="34" charset="0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 π.χ., ζωντανό αθλητικό γεγονός (ποδόσφαιρο)</a:t>
            </a:r>
            <a:endParaRPr lang="en-US" sz="2000" dirty="0">
              <a:latin typeface="Gill Sans Nova" panose="020B0602020104020203" pitchFamily="34" charset="0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 η καθυστέρηση μπορεί να είναι πρόβλημα</a:t>
            </a:r>
          </a:p>
          <a:p>
            <a:pPr lvl="1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 αποδεκτή η καθυστέρηση έως 10 δευτερόλεπτα</a:t>
            </a:r>
          </a:p>
          <a:p>
            <a:pPr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itchFamily="2" charset="2"/>
              <a:buChar char="q"/>
            </a:pPr>
            <a:endParaRPr lang="el-GR" sz="2000" dirty="0"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3775B-45A3-47CC-A4DF-5950ECDA9645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1F48DE1-52EF-4481-BC8B-CDB5CE260519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81639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Τύποι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1077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981F0-A0E7-607F-20B3-B0459B9FA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>
            <a:extLst>
              <a:ext uri="{FF2B5EF4-FFF2-40B4-BE49-F238E27FC236}">
                <a16:creationId xmlns:a16="http://schemas.microsoft.com/office/drawing/2014/main" id="{11A4E77B-0C8A-BE8B-6511-5D9F1883F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871538"/>
          </a:xfrm>
        </p:spPr>
        <p:txBody>
          <a:bodyPr/>
          <a:lstStyle/>
          <a:p>
            <a:r>
              <a:rPr lang="el-GR" sz="2800" dirty="0"/>
              <a:t>Δικτύωση πολυμέσων: 3 τύποι εφαρμογών </a:t>
            </a:r>
            <a:r>
              <a:rPr lang="el-GR" sz="2000" dirty="0"/>
              <a:t>(</a:t>
            </a:r>
            <a:r>
              <a:rPr lang="en-GB" sz="2000" dirty="0"/>
              <a:t>3</a:t>
            </a:r>
            <a:r>
              <a:rPr lang="el-GR" sz="2000" dirty="0"/>
              <a:t>)</a:t>
            </a:r>
            <a:endParaRPr lang="el-GR" sz="2800" dirty="0"/>
          </a:p>
        </p:txBody>
      </p:sp>
      <p:sp>
        <p:nvSpPr>
          <p:cNvPr id="19459" name="Text Box 5">
            <a:extLst>
              <a:ext uri="{FF2B5EF4-FFF2-40B4-BE49-F238E27FC236}">
                <a16:creationId xmlns:a16="http://schemas.microsoft.com/office/drawing/2014/main" id="{D24040A2-25D5-341A-7D23-BE6B85CEE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1289945"/>
            <a:ext cx="8718550" cy="3731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+mj-lt"/>
              <a:buAutoNum type="arabicPeriod" startAt="3"/>
            </a:pPr>
            <a:r>
              <a:rPr lang="el-GR" sz="2400" b="1" dirty="0">
                <a:solidFill>
                  <a:srgbClr val="CB2727"/>
                </a:solidFill>
                <a:latin typeface="Gill Sans Nova" panose="020B0602020104020203" pitchFamily="34" charset="0"/>
              </a:rPr>
              <a:t>Συνδιάλεξη </a:t>
            </a:r>
            <a:r>
              <a:rPr lang="el-GR" sz="2400" dirty="0">
                <a:latin typeface="Gill Sans Nova" panose="020B0602020104020203" pitchFamily="34" charset="0"/>
              </a:rPr>
              <a:t>φωνής/</a:t>
            </a:r>
            <a:r>
              <a:rPr lang="en-US" sz="2400" dirty="0">
                <a:latin typeface="Gill Sans Nova" panose="020B0602020104020203" pitchFamily="34" charset="0"/>
              </a:rPr>
              <a:t>video over IP</a:t>
            </a:r>
            <a:endParaRPr lang="el-GR" sz="2400" dirty="0">
              <a:latin typeface="Gill Sans Nova" panose="020B0602020104020203" pitchFamily="34" charset="0"/>
            </a:endParaRPr>
          </a:p>
          <a:p>
            <a:pPr lvl="1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solidFill>
                  <a:schemeClr val="accent2"/>
                </a:solidFill>
                <a:latin typeface="Gill Sans Nova" panose="020B0602020104020203" pitchFamily="34" charset="0"/>
              </a:rPr>
              <a:t>διαδραστική φύση </a:t>
            </a:r>
            <a:r>
              <a:rPr lang="el-GR" sz="2000" dirty="0">
                <a:latin typeface="Gill Sans Nova" panose="020B0602020104020203" pitchFamily="34" charset="0"/>
              </a:rPr>
              <a:t>συνομιλίας ανθρώπου με άνθρωπο, περιορίζει την ανοχή στις καθυστερήσεις</a:t>
            </a:r>
          </a:p>
          <a:p>
            <a:pPr lvl="2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 </a:t>
            </a:r>
            <a:r>
              <a:rPr lang="el-GR" sz="2000" b="1" dirty="0">
                <a:latin typeface="Gill Sans Nova" panose="020B0602020104020203" pitchFamily="34" charset="0"/>
              </a:rPr>
              <a:t>ευαίσθητες στην καθυστέρηση </a:t>
            </a:r>
            <a:r>
              <a:rPr lang="en-US" sz="2000" dirty="0">
                <a:latin typeface="Gill Sans Nova" panose="020B0602020104020203" pitchFamily="34" charset="0"/>
              </a:rPr>
              <a:t>(delay sensitive)</a:t>
            </a:r>
          </a:p>
          <a:p>
            <a:pPr marL="1714500" lvl="3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Courier New" panose="02070309020205020404" pitchFamily="49" charset="0"/>
              <a:buChar char="o"/>
            </a:pPr>
            <a:r>
              <a:rPr lang="el-GR" sz="2000" dirty="0">
                <a:latin typeface="Gill Sans Nova" panose="020B0602020104020203" pitchFamily="34" charset="0"/>
              </a:rPr>
              <a:t>ιδανικά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&lt; 150 </a:t>
            </a:r>
            <a:r>
              <a:rPr lang="en-US" sz="2000" dirty="0">
                <a:latin typeface="Gill Sans Nova" panose="020B0602020104020203" pitchFamily="34" charset="0"/>
              </a:rPr>
              <a:t>msec </a:t>
            </a:r>
            <a:endParaRPr lang="el-GR" sz="2000" dirty="0">
              <a:latin typeface="Gill Sans Nova" panose="020B0602020104020203" pitchFamily="34" charset="0"/>
            </a:endParaRPr>
          </a:p>
          <a:p>
            <a:pPr marL="1714500" lvl="3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Courier New" panose="02070309020205020404" pitchFamily="49" charset="0"/>
              <a:buChar char="o"/>
            </a:pPr>
            <a:r>
              <a:rPr lang="el-GR" sz="2000" dirty="0">
                <a:latin typeface="Gill Sans Nova" panose="020B0602020104020203" pitchFamily="34" charset="0"/>
              </a:rPr>
              <a:t> ανάμεσα σε 150 και 400 </a:t>
            </a:r>
            <a:r>
              <a:rPr lang="en-US" sz="2000" dirty="0">
                <a:latin typeface="Gill Sans Nova" panose="020B0602020104020203" pitchFamily="34" charset="0"/>
              </a:rPr>
              <a:t>msec </a:t>
            </a:r>
            <a:r>
              <a:rPr lang="el-GR" sz="2000" dirty="0">
                <a:latin typeface="Gill Sans Nova" panose="020B0602020104020203" pitchFamily="34" charset="0"/>
              </a:rPr>
              <a:t>αποδεκτές</a:t>
            </a:r>
          </a:p>
          <a:p>
            <a:pPr marL="1714500" lvl="3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Courier New" panose="02070309020205020404" pitchFamily="49" charset="0"/>
              <a:buChar char="o"/>
            </a:pPr>
            <a:r>
              <a:rPr lang="el-GR" sz="2000" dirty="0">
                <a:latin typeface="Gill Sans Nova" panose="020B0602020104020203" pitchFamily="34" charset="0"/>
              </a:rPr>
              <a:t>&gt; 400 </a:t>
            </a:r>
            <a:r>
              <a:rPr lang="en-US" sz="2000" dirty="0">
                <a:latin typeface="Gill Sans Nova" panose="020B0602020104020203" pitchFamily="34" charset="0"/>
              </a:rPr>
              <a:t>msec </a:t>
            </a:r>
            <a:r>
              <a:rPr lang="el-GR" sz="2000" b="1" dirty="0">
                <a:solidFill>
                  <a:srgbClr val="CB2727"/>
                </a:solidFill>
                <a:latin typeface="Gill Sans Nova" panose="020B0602020104020203" pitchFamily="34" charset="0"/>
              </a:rPr>
              <a:t>μη αποδεκτή</a:t>
            </a:r>
            <a:endParaRPr lang="en-US" sz="2000" b="1" dirty="0">
              <a:solidFill>
                <a:srgbClr val="CB2727"/>
              </a:solidFill>
              <a:latin typeface="Gill Sans Nova" panose="020B0602020104020203" pitchFamily="34" charset="0"/>
            </a:endParaRPr>
          </a:p>
          <a:p>
            <a:pPr lvl="2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ανθεκτικές σε απώλειες (</a:t>
            </a:r>
            <a:r>
              <a:rPr lang="en-US" sz="2000" dirty="0">
                <a:latin typeface="Gill Sans Nova" panose="020B0602020104020203" pitchFamily="34" charset="0"/>
              </a:rPr>
              <a:t>loss tolerant)</a:t>
            </a:r>
            <a:endParaRPr lang="el-GR" sz="2000" dirty="0">
              <a:latin typeface="Gill Sans Nova" panose="020B0602020104020203" pitchFamily="34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itchFamily="2" charset="2"/>
              <a:buChar char="q"/>
            </a:pPr>
            <a:endParaRPr lang="el-GR" sz="2000" dirty="0"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1F47C7-9BD8-3C13-7457-569ABBEC2109}"/>
              </a:ext>
            </a:extLst>
          </p:cNvPr>
          <p:cNvSpPr txBox="1">
            <a:spLocks/>
          </p:cNvSpPr>
          <p:nvPr/>
        </p:nvSpPr>
        <p:spPr bwMode="auto">
          <a:xfrm>
            <a:off x="1564010" y="6571239"/>
            <a:ext cx="922016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Εφαρμογές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40D017C8-23A4-0F15-2DFF-BE727A18BABD}"/>
              </a:ext>
            </a:extLst>
          </p:cNvPr>
          <p:cNvSpPr txBox="1">
            <a:spLocks/>
          </p:cNvSpPr>
          <p:nvPr/>
        </p:nvSpPr>
        <p:spPr bwMode="auto">
          <a:xfrm>
            <a:off x="2486026" y="6571239"/>
            <a:ext cx="581639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Τύποι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55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3EDC87A-0CFB-46EA-A1EA-8CA22E39AA68}"/>
              </a:ext>
            </a:extLst>
          </p:cNvPr>
          <p:cNvSpPr/>
          <p:nvPr/>
        </p:nvSpPr>
        <p:spPr bwMode="auto">
          <a:xfrm>
            <a:off x="533400" y="2103120"/>
            <a:ext cx="8282796" cy="4987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FA7212F-4F01-4E8D-9F30-5DB4766DE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/>
              <a:t>Δικτύωση Πολυμέσων: Διάρθρωση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238536B-3AE1-4D56-B0E6-7CDB40FFC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95796"/>
            <a:ext cx="8446698" cy="455260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l-GR"/>
              <a:t>Εφαρμογές δικτύωσης πολυμέσων</a:t>
            </a:r>
            <a:endParaRPr lang="en-US"/>
          </a:p>
          <a:p>
            <a:pPr marL="457200" indent="-457200">
              <a:buFont typeface="+mj-lt"/>
              <a:buAutoNum type="arabicPeriod"/>
            </a:pPr>
            <a:r>
              <a:rPr lang="el-GR" b="1">
                <a:solidFill>
                  <a:srgbClr val="CB2727"/>
                </a:solidFill>
              </a:rPr>
              <a:t>Ροή αποθηκευμένου βίντεο</a:t>
            </a:r>
          </a:p>
          <a:p>
            <a:pPr marL="457200" indent="-457200">
              <a:buFont typeface="+mj-lt"/>
              <a:buAutoNum type="arabicPeriod"/>
            </a:pPr>
            <a:r>
              <a:rPr lang="el-GR" err="1"/>
              <a:t>Voice</a:t>
            </a:r>
            <a:r>
              <a:rPr lang="el-GR"/>
              <a:t>-</a:t>
            </a:r>
            <a:r>
              <a:rPr lang="el-GR" err="1"/>
              <a:t>over</a:t>
            </a:r>
            <a:r>
              <a:rPr lang="el-GR"/>
              <a:t>-IP</a:t>
            </a:r>
          </a:p>
          <a:p>
            <a:pPr marL="457200" indent="-457200">
              <a:buFont typeface="+mj-lt"/>
              <a:buAutoNum type="arabicPeriod"/>
            </a:pPr>
            <a:r>
              <a:rPr lang="el-GR"/>
              <a:t>Πρωτόκολλα εφαρμογών συνομιλίας πραγματικού χρόνου</a:t>
            </a:r>
          </a:p>
          <a:p>
            <a:pPr marL="457200" indent="-457200">
              <a:buFont typeface="+mj-lt"/>
              <a:buAutoNum type="arabicPeriod"/>
            </a:pPr>
            <a:r>
              <a:rPr lang="el-GR"/>
              <a:t>Υποστήριξη δικτύου για πολυμέσα </a:t>
            </a:r>
          </a:p>
          <a:p>
            <a:endParaRPr lang="el-GR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0BC9FE1-BA6F-4A8F-9D99-0B9FF727E841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0302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21824EA3-9CBA-A3CC-76D0-F49697CEA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Τυποσ</a:t>
            </a:r>
            <a:r>
              <a:rPr lang="el-GR" dirty="0"/>
              <a:t> 1: </a:t>
            </a:r>
            <a:r>
              <a:rPr lang="el-GR" dirty="0" err="1"/>
              <a:t>Μεταδοση</a:t>
            </a:r>
            <a:r>
              <a:rPr lang="el-GR" dirty="0"/>
              <a:t> </a:t>
            </a:r>
            <a:r>
              <a:rPr lang="el-GR" dirty="0" err="1"/>
              <a:t>αποθηκευμενου</a:t>
            </a:r>
            <a:r>
              <a:rPr lang="el-GR" dirty="0"/>
              <a:t> </a:t>
            </a:r>
            <a:r>
              <a:rPr lang="el-GR" dirty="0" err="1"/>
              <a:t>βιντεο</a:t>
            </a:r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218310D-5CFC-36AC-0E29-0E112FCBB4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5856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E3C450-E4DB-4F17-A72D-F4001BBE0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Ροή αποθηκευμένου βίντεο</a:t>
            </a:r>
          </a:p>
        </p:txBody>
      </p:sp>
      <p:grpSp>
        <p:nvGrpSpPr>
          <p:cNvPr id="4" name="Group 249">
            <a:extLst>
              <a:ext uri="{FF2B5EF4-FFF2-40B4-BE49-F238E27FC236}">
                <a16:creationId xmlns:a16="http://schemas.microsoft.com/office/drawing/2014/main" id="{B015C791-B3CE-41A3-AD78-9719BECA5684}"/>
              </a:ext>
            </a:extLst>
          </p:cNvPr>
          <p:cNvGrpSpPr>
            <a:grpSpLocks/>
          </p:cNvGrpSpPr>
          <p:nvPr/>
        </p:nvGrpSpPr>
        <p:grpSpPr bwMode="auto">
          <a:xfrm>
            <a:off x="1605290" y="2785290"/>
            <a:ext cx="561975" cy="1038225"/>
            <a:chOff x="4140" y="429"/>
            <a:chExt cx="1425" cy="2396"/>
          </a:xfrm>
        </p:grpSpPr>
        <p:sp>
          <p:nvSpPr>
            <p:cNvPr id="5" name="Freeform 250">
              <a:extLst>
                <a:ext uri="{FF2B5EF4-FFF2-40B4-BE49-F238E27FC236}">
                  <a16:creationId xmlns:a16="http://schemas.microsoft.com/office/drawing/2014/main" id="{AA3CE41F-32D7-4E82-9CC8-8A956141E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" name="Rectangle 251">
              <a:extLst>
                <a:ext uri="{FF2B5EF4-FFF2-40B4-BE49-F238E27FC236}">
                  <a16:creationId xmlns:a16="http://schemas.microsoft.com/office/drawing/2014/main" id="{162658FF-42B4-4C12-A227-E0800696F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429"/>
              <a:ext cx="1047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7" name="Freeform 252">
              <a:extLst>
                <a:ext uri="{FF2B5EF4-FFF2-40B4-BE49-F238E27FC236}">
                  <a16:creationId xmlns:a16="http://schemas.microsoft.com/office/drawing/2014/main" id="{F170A237-327B-4AC6-A237-F58116028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8" name="Freeform 253">
              <a:extLst>
                <a:ext uri="{FF2B5EF4-FFF2-40B4-BE49-F238E27FC236}">
                  <a16:creationId xmlns:a16="http://schemas.microsoft.com/office/drawing/2014/main" id="{9934695B-FB7C-4227-8071-80272F4E1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9" name="Rectangle 254">
              <a:extLst>
                <a:ext uri="{FF2B5EF4-FFF2-40B4-BE49-F238E27FC236}">
                  <a16:creationId xmlns:a16="http://schemas.microsoft.com/office/drawing/2014/main" id="{16656DAE-05BC-4C36-A380-D3D326240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10" name="Group 255">
              <a:extLst>
                <a:ext uri="{FF2B5EF4-FFF2-40B4-BE49-F238E27FC236}">
                  <a16:creationId xmlns:a16="http://schemas.microsoft.com/office/drawing/2014/main" id="{13CB6425-909C-470A-BC7D-D6A226C2D9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35" name="AutoShape 256">
                <a:extLst>
                  <a:ext uri="{FF2B5EF4-FFF2-40B4-BE49-F238E27FC236}">
                    <a16:creationId xmlns:a16="http://schemas.microsoft.com/office/drawing/2014/main" id="{C501364E-5005-4679-848A-7BC4DB3034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7"/>
                <a:ext cx="728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6" name="AutoShape 257">
                <a:extLst>
                  <a:ext uri="{FF2B5EF4-FFF2-40B4-BE49-F238E27FC236}">
                    <a16:creationId xmlns:a16="http://schemas.microsoft.com/office/drawing/2014/main" id="{3C6DC623-1831-4A28-8EBD-8DF9F8FAB7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3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11" name="Rectangle 258">
              <a:extLst>
                <a:ext uri="{FF2B5EF4-FFF2-40B4-BE49-F238E27FC236}">
                  <a16:creationId xmlns:a16="http://schemas.microsoft.com/office/drawing/2014/main" id="{44C09347-6D34-427D-918A-F714B8B16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" y="1019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12" name="Group 259">
              <a:extLst>
                <a:ext uri="{FF2B5EF4-FFF2-40B4-BE49-F238E27FC236}">
                  <a16:creationId xmlns:a16="http://schemas.microsoft.com/office/drawing/2014/main" id="{6DA0D5C9-4FC6-4DA4-8229-BF18CBE044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33" name="AutoShape 260">
                <a:extLst>
                  <a:ext uri="{FF2B5EF4-FFF2-40B4-BE49-F238E27FC236}">
                    <a16:creationId xmlns:a16="http://schemas.microsoft.com/office/drawing/2014/main" id="{598B0705-76F3-43D6-AED4-DEA66B855E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3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4" name="AutoShape 261">
                <a:extLst>
                  <a:ext uri="{FF2B5EF4-FFF2-40B4-BE49-F238E27FC236}">
                    <a16:creationId xmlns:a16="http://schemas.microsoft.com/office/drawing/2014/main" id="{A59A51E8-7681-4DC7-BA1A-247D5C2828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8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13" name="Rectangle 262">
              <a:extLst>
                <a:ext uri="{FF2B5EF4-FFF2-40B4-BE49-F238E27FC236}">
                  <a16:creationId xmlns:a16="http://schemas.microsoft.com/office/drawing/2014/main" id="{FA454254-2F47-44A6-8F07-97D0C594C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6" y="1360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4" name="Rectangle 263">
              <a:extLst>
                <a:ext uri="{FF2B5EF4-FFF2-40B4-BE49-F238E27FC236}">
                  <a16:creationId xmlns:a16="http://schemas.microsoft.com/office/drawing/2014/main" id="{06D57C33-28AB-4595-83CB-5CEC483600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1656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15" name="Group 264">
              <a:extLst>
                <a:ext uri="{FF2B5EF4-FFF2-40B4-BE49-F238E27FC236}">
                  <a16:creationId xmlns:a16="http://schemas.microsoft.com/office/drawing/2014/main" id="{5E1F1ED0-25F2-486B-846E-1FECB7A028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31" name="AutoShape 265">
                <a:extLst>
                  <a:ext uri="{FF2B5EF4-FFF2-40B4-BE49-F238E27FC236}">
                    <a16:creationId xmlns:a16="http://schemas.microsoft.com/office/drawing/2014/main" id="{1D5B4C3F-B120-49F2-A185-36BDB3E261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1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" name="AutoShape 266">
                <a:extLst>
                  <a:ext uri="{FF2B5EF4-FFF2-40B4-BE49-F238E27FC236}">
                    <a16:creationId xmlns:a16="http://schemas.microsoft.com/office/drawing/2014/main" id="{E37644F4-95CB-4A52-B6EE-89460D9230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1"/>
                <a:ext cx="682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16" name="Freeform 267">
              <a:extLst>
                <a:ext uri="{FF2B5EF4-FFF2-40B4-BE49-F238E27FC236}">
                  <a16:creationId xmlns:a16="http://schemas.microsoft.com/office/drawing/2014/main" id="{AB0645E2-1259-43E8-8351-3A7CDE88B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17" name="Group 268">
              <a:extLst>
                <a:ext uri="{FF2B5EF4-FFF2-40B4-BE49-F238E27FC236}">
                  <a16:creationId xmlns:a16="http://schemas.microsoft.com/office/drawing/2014/main" id="{D038D185-9F7A-4597-BB10-B565DA3EC3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9" name="AutoShape 269">
                <a:extLst>
                  <a:ext uri="{FF2B5EF4-FFF2-40B4-BE49-F238E27FC236}">
                    <a16:creationId xmlns:a16="http://schemas.microsoft.com/office/drawing/2014/main" id="{126D251E-A693-460A-8AE3-02845EC35E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2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0" name="AutoShape 270">
                <a:extLst>
                  <a:ext uri="{FF2B5EF4-FFF2-40B4-BE49-F238E27FC236}">
                    <a16:creationId xmlns:a16="http://schemas.microsoft.com/office/drawing/2014/main" id="{A7B91895-9B9E-41AF-9237-41EA185211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7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18" name="Rectangle 271">
              <a:extLst>
                <a:ext uri="{FF2B5EF4-FFF2-40B4-BE49-F238E27FC236}">
                  <a16:creationId xmlns:a16="http://schemas.microsoft.com/office/drawing/2014/main" id="{F5FBF23E-7D63-4D90-8EAA-0C6D05586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1" y="433"/>
              <a:ext cx="68" cy="2286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9" name="Freeform 272">
              <a:extLst>
                <a:ext uri="{FF2B5EF4-FFF2-40B4-BE49-F238E27FC236}">
                  <a16:creationId xmlns:a16="http://schemas.microsoft.com/office/drawing/2014/main" id="{64C9BC7A-4770-4B6E-9C61-B8D747554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0" name="Freeform 273">
              <a:extLst>
                <a:ext uri="{FF2B5EF4-FFF2-40B4-BE49-F238E27FC236}">
                  <a16:creationId xmlns:a16="http://schemas.microsoft.com/office/drawing/2014/main" id="{00A18A69-E48A-4CA1-AA30-3D6031413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1" name="Oval 274">
              <a:extLst>
                <a:ext uri="{FF2B5EF4-FFF2-40B4-BE49-F238E27FC236}">
                  <a16:creationId xmlns:a16="http://schemas.microsoft.com/office/drawing/2014/main" id="{9B085AE6-D8C0-4076-A551-A03557EEC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3"/>
              <a:ext cx="48" cy="95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2" name="Freeform 275">
              <a:extLst>
                <a:ext uri="{FF2B5EF4-FFF2-40B4-BE49-F238E27FC236}">
                  <a16:creationId xmlns:a16="http://schemas.microsoft.com/office/drawing/2014/main" id="{E4C1850A-8BFD-4E1C-B069-19F5B98ED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" name="AutoShape 276">
              <a:extLst>
                <a:ext uri="{FF2B5EF4-FFF2-40B4-BE49-F238E27FC236}">
                  <a16:creationId xmlns:a16="http://schemas.microsoft.com/office/drawing/2014/main" id="{51A9EA4B-DBF2-419C-B42F-A507A9A83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8"/>
              <a:ext cx="1200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" name="AutoShape 277">
              <a:extLst>
                <a:ext uri="{FF2B5EF4-FFF2-40B4-BE49-F238E27FC236}">
                  <a16:creationId xmlns:a16="http://schemas.microsoft.com/office/drawing/2014/main" id="{B6A27015-A386-49A4-B95E-2DF45BE1A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2711"/>
              <a:ext cx="1071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5" name="Oval 278">
              <a:extLst>
                <a:ext uri="{FF2B5EF4-FFF2-40B4-BE49-F238E27FC236}">
                  <a16:creationId xmlns:a16="http://schemas.microsoft.com/office/drawing/2014/main" id="{5C47584F-E454-4BF3-A81D-B017F580B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2382"/>
              <a:ext cx="161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6" name="Oval 279">
              <a:extLst>
                <a:ext uri="{FF2B5EF4-FFF2-40B4-BE49-F238E27FC236}">
                  <a16:creationId xmlns:a16="http://schemas.microsoft.com/office/drawing/2014/main" id="{5E2A9812-1E25-488D-BF1F-DE6479A7D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6" y="2385"/>
              <a:ext cx="161" cy="139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1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7" name="Oval 280">
              <a:extLst>
                <a:ext uri="{FF2B5EF4-FFF2-40B4-BE49-F238E27FC236}">
                  <a16:creationId xmlns:a16="http://schemas.microsoft.com/office/drawing/2014/main" id="{41258F1A-CB3E-4566-84D9-4E5474024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82"/>
              <a:ext cx="157" cy="139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8" name="Rectangle 281">
              <a:extLst>
                <a:ext uri="{FF2B5EF4-FFF2-40B4-BE49-F238E27FC236}">
                  <a16:creationId xmlns:a16="http://schemas.microsoft.com/office/drawing/2014/main" id="{FC5F839E-EC7A-4636-BCD6-A5B77D5AE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36"/>
              <a:ext cx="85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</p:grpSp>
      <p:sp>
        <p:nvSpPr>
          <p:cNvPr id="37" name="Freeform 1287">
            <a:extLst>
              <a:ext uri="{FF2B5EF4-FFF2-40B4-BE49-F238E27FC236}">
                <a16:creationId xmlns:a16="http://schemas.microsoft.com/office/drawing/2014/main" id="{6EB6BA07-03B2-479D-BB30-888502C0475F}"/>
              </a:ext>
            </a:extLst>
          </p:cNvPr>
          <p:cNvSpPr>
            <a:spLocks/>
          </p:cNvSpPr>
          <p:nvPr/>
        </p:nvSpPr>
        <p:spPr bwMode="auto">
          <a:xfrm>
            <a:off x="2586365" y="2717027"/>
            <a:ext cx="2320925" cy="1228725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grpSp>
        <p:nvGrpSpPr>
          <p:cNvPr id="38" name="Group 542">
            <a:extLst>
              <a:ext uri="{FF2B5EF4-FFF2-40B4-BE49-F238E27FC236}">
                <a16:creationId xmlns:a16="http://schemas.microsoft.com/office/drawing/2014/main" id="{AC64C24B-D9E6-495D-8EED-872165F0112B}"/>
              </a:ext>
            </a:extLst>
          </p:cNvPr>
          <p:cNvGrpSpPr>
            <a:grpSpLocks/>
          </p:cNvGrpSpPr>
          <p:nvPr/>
        </p:nvGrpSpPr>
        <p:grpSpPr bwMode="auto">
          <a:xfrm>
            <a:off x="6129969" y="2781981"/>
            <a:ext cx="1227137" cy="1069975"/>
            <a:chOff x="-44" y="1473"/>
            <a:chExt cx="981" cy="1105"/>
          </a:xfrm>
        </p:grpSpPr>
        <p:pic>
          <p:nvPicPr>
            <p:cNvPr id="39" name="Picture 529" descr="desktop_computer_stylized_medium">
              <a:extLst>
                <a:ext uri="{FF2B5EF4-FFF2-40B4-BE49-F238E27FC236}">
                  <a16:creationId xmlns:a16="http://schemas.microsoft.com/office/drawing/2014/main" id="{2034AB75-FC71-4ABF-B4E8-19E4CA2A1C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Freeform 530">
              <a:extLst>
                <a:ext uri="{FF2B5EF4-FFF2-40B4-BE49-F238E27FC236}">
                  <a16:creationId xmlns:a16="http://schemas.microsoft.com/office/drawing/2014/main" id="{90532F84-4E4E-40D8-9FD9-41883E329DF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cxnSp>
        <p:nvCxnSpPr>
          <p:cNvPr id="41" name="Straight Connector 45">
            <a:extLst>
              <a:ext uri="{FF2B5EF4-FFF2-40B4-BE49-F238E27FC236}">
                <a16:creationId xmlns:a16="http://schemas.microsoft.com/office/drawing/2014/main" id="{84DFE220-4060-4F2B-AA70-29F303FC649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27590" y="3282177"/>
            <a:ext cx="1241425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cxnSp>
        <p:nvCxnSpPr>
          <p:cNvPr id="42" name="Straight Connector 46">
            <a:extLst>
              <a:ext uri="{FF2B5EF4-FFF2-40B4-BE49-F238E27FC236}">
                <a16:creationId xmlns:a16="http://schemas.microsoft.com/office/drawing/2014/main" id="{3C624533-AE5E-40C6-9A8C-367D090EF8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81877" y="3296465"/>
            <a:ext cx="1531938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43" name="Footer Placeholder 3">
            <a:extLst>
              <a:ext uri="{FF2B5EF4-FFF2-40B4-BE49-F238E27FC236}">
                <a16:creationId xmlns:a16="http://schemas.microsoft.com/office/drawing/2014/main" id="{A7030893-CEC3-4985-A407-30D094D28DF3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7309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47050" cy="871538"/>
          </a:xfrm>
        </p:spPr>
        <p:txBody>
          <a:bodyPr/>
          <a:lstStyle/>
          <a:p>
            <a:pPr algn="l"/>
            <a:r>
              <a:rPr lang="el-GR" sz="3600"/>
              <a:t>Συνεχής ροή αποθηκευμένου </a:t>
            </a:r>
            <a:r>
              <a:rPr lang="en-US" sz="3600"/>
              <a:t>video</a:t>
            </a:r>
          </a:p>
        </p:txBody>
      </p:sp>
      <p:grpSp>
        <p:nvGrpSpPr>
          <p:cNvPr id="1028" name="Group 134"/>
          <p:cNvGrpSpPr>
            <a:grpSpLocks/>
          </p:cNvGrpSpPr>
          <p:nvPr/>
        </p:nvGrpSpPr>
        <p:grpSpPr bwMode="auto">
          <a:xfrm>
            <a:off x="2665413" y="4602163"/>
            <a:ext cx="1281112" cy="363537"/>
            <a:chOff x="3621" y="3265"/>
            <a:chExt cx="1776" cy="744"/>
          </a:xfrm>
        </p:grpSpPr>
        <p:pic>
          <p:nvPicPr>
            <p:cNvPr id="1180" name="Picture 135" descr="reellogo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21" y="3265"/>
              <a:ext cx="1776" cy="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81" name="Freeform 136"/>
            <p:cNvSpPr>
              <a:spLocks/>
            </p:cNvSpPr>
            <p:nvPr/>
          </p:nvSpPr>
          <p:spPr bwMode="auto">
            <a:xfrm>
              <a:off x="3972" y="3288"/>
              <a:ext cx="1401" cy="438"/>
            </a:xfrm>
            <a:custGeom>
              <a:avLst/>
              <a:gdLst>
                <a:gd name="T0" fmla="*/ 0 w 1401"/>
                <a:gd name="T1" fmla="*/ 6 h 438"/>
                <a:gd name="T2" fmla="*/ 27 w 1401"/>
                <a:gd name="T3" fmla="*/ 384 h 438"/>
                <a:gd name="T4" fmla="*/ 114 w 1401"/>
                <a:gd name="T5" fmla="*/ 381 h 438"/>
                <a:gd name="T6" fmla="*/ 132 w 1401"/>
                <a:gd name="T7" fmla="*/ 357 h 438"/>
                <a:gd name="T8" fmla="*/ 210 w 1401"/>
                <a:gd name="T9" fmla="*/ 402 h 438"/>
                <a:gd name="T10" fmla="*/ 450 w 1401"/>
                <a:gd name="T11" fmla="*/ 384 h 438"/>
                <a:gd name="T12" fmla="*/ 486 w 1401"/>
                <a:gd name="T13" fmla="*/ 393 h 438"/>
                <a:gd name="T14" fmla="*/ 690 w 1401"/>
                <a:gd name="T15" fmla="*/ 417 h 438"/>
                <a:gd name="T16" fmla="*/ 1074 w 1401"/>
                <a:gd name="T17" fmla="*/ 438 h 438"/>
                <a:gd name="T18" fmla="*/ 1401 w 1401"/>
                <a:gd name="T19" fmla="*/ 420 h 438"/>
                <a:gd name="T20" fmla="*/ 1392 w 1401"/>
                <a:gd name="T21" fmla="*/ 165 h 438"/>
                <a:gd name="T22" fmla="*/ 291 w 1401"/>
                <a:gd name="T23" fmla="*/ 0 h 438"/>
                <a:gd name="T24" fmla="*/ 0 w 1401"/>
                <a:gd name="T25" fmla="*/ 6 h 4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1"/>
                <a:gd name="T40" fmla="*/ 0 h 438"/>
                <a:gd name="T41" fmla="*/ 1401 w 1401"/>
                <a:gd name="T42" fmla="*/ 438 h 4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1" h="438">
                  <a:moveTo>
                    <a:pt x="0" y="6"/>
                  </a:moveTo>
                  <a:lnTo>
                    <a:pt x="27" y="384"/>
                  </a:lnTo>
                  <a:lnTo>
                    <a:pt x="114" y="381"/>
                  </a:lnTo>
                  <a:lnTo>
                    <a:pt x="132" y="357"/>
                  </a:lnTo>
                  <a:lnTo>
                    <a:pt x="210" y="402"/>
                  </a:lnTo>
                  <a:lnTo>
                    <a:pt x="450" y="384"/>
                  </a:lnTo>
                  <a:lnTo>
                    <a:pt x="486" y="393"/>
                  </a:lnTo>
                  <a:lnTo>
                    <a:pt x="690" y="417"/>
                  </a:lnTo>
                  <a:lnTo>
                    <a:pt x="1074" y="438"/>
                  </a:lnTo>
                  <a:lnTo>
                    <a:pt x="1401" y="420"/>
                  </a:lnTo>
                  <a:lnTo>
                    <a:pt x="1392" y="165"/>
                  </a:lnTo>
                  <a:lnTo>
                    <a:pt x="29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Gill Sans Nova" panose="020B0602020104020203" pitchFamily="34" charset="0"/>
              </a:endParaRPr>
            </a:p>
          </p:txBody>
        </p:sp>
        <p:sp>
          <p:nvSpPr>
            <p:cNvPr id="1182" name="Freeform 137"/>
            <p:cNvSpPr>
              <a:spLocks/>
            </p:cNvSpPr>
            <p:nvPr/>
          </p:nvSpPr>
          <p:spPr bwMode="auto">
            <a:xfrm>
              <a:off x="4242" y="3858"/>
              <a:ext cx="999" cy="123"/>
            </a:xfrm>
            <a:custGeom>
              <a:avLst/>
              <a:gdLst>
                <a:gd name="T0" fmla="*/ 0 w 999"/>
                <a:gd name="T1" fmla="*/ 6 h 123"/>
                <a:gd name="T2" fmla="*/ 717 w 999"/>
                <a:gd name="T3" fmla="*/ 12 h 123"/>
                <a:gd name="T4" fmla="*/ 744 w 999"/>
                <a:gd name="T5" fmla="*/ 36 h 123"/>
                <a:gd name="T6" fmla="*/ 801 w 999"/>
                <a:gd name="T7" fmla="*/ 42 h 123"/>
                <a:gd name="T8" fmla="*/ 876 w 999"/>
                <a:gd name="T9" fmla="*/ 6 h 123"/>
                <a:gd name="T10" fmla="*/ 933 w 999"/>
                <a:gd name="T11" fmla="*/ 0 h 123"/>
                <a:gd name="T12" fmla="*/ 981 w 999"/>
                <a:gd name="T13" fmla="*/ 15 h 123"/>
                <a:gd name="T14" fmla="*/ 999 w 999"/>
                <a:gd name="T15" fmla="*/ 51 h 123"/>
                <a:gd name="T16" fmla="*/ 987 w 999"/>
                <a:gd name="T17" fmla="*/ 123 h 123"/>
                <a:gd name="T18" fmla="*/ 18 w 999"/>
                <a:gd name="T19" fmla="*/ 120 h 123"/>
                <a:gd name="T20" fmla="*/ 0 w 999"/>
                <a:gd name="T21" fmla="*/ 6 h 1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9"/>
                <a:gd name="T34" fmla="*/ 0 h 123"/>
                <a:gd name="T35" fmla="*/ 999 w 999"/>
                <a:gd name="T36" fmla="*/ 123 h 1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9" h="123">
                  <a:moveTo>
                    <a:pt x="0" y="6"/>
                  </a:moveTo>
                  <a:lnTo>
                    <a:pt x="717" y="12"/>
                  </a:lnTo>
                  <a:lnTo>
                    <a:pt x="744" y="36"/>
                  </a:lnTo>
                  <a:lnTo>
                    <a:pt x="801" y="42"/>
                  </a:lnTo>
                  <a:lnTo>
                    <a:pt x="876" y="6"/>
                  </a:lnTo>
                  <a:lnTo>
                    <a:pt x="933" y="0"/>
                  </a:lnTo>
                  <a:lnTo>
                    <a:pt x="981" y="15"/>
                  </a:lnTo>
                  <a:lnTo>
                    <a:pt x="999" y="51"/>
                  </a:lnTo>
                  <a:lnTo>
                    <a:pt x="987" y="123"/>
                  </a:lnTo>
                  <a:lnTo>
                    <a:pt x="18" y="1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Gill Sans Nova" panose="020B0602020104020203" pitchFamily="34" charset="0"/>
              </a:endParaRPr>
            </a:p>
          </p:txBody>
        </p:sp>
        <p:pic>
          <p:nvPicPr>
            <p:cNvPr id="1183" name="Picture 138" descr="video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83" y="3400"/>
              <a:ext cx="889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9" name="Line 168"/>
          <p:cNvSpPr>
            <a:spLocks noChangeShapeType="1"/>
          </p:cNvSpPr>
          <p:nvPr/>
        </p:nvSpPr>
        <p:spPr bwMode="auto">
          <a:xfrm>
            <a:off x="838200" y="1490663"/>
            <a:ext cx="0" cy="2852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Gill Sans Nova" panose="020B0602020104020203" pitchFamily="34" charset="0"/>
            </a:endParaRPr>
          </a:p>
        </p:txBody>
      </p:sp>
      <p:sp>
        <p:nvSpPr>
          <p:cNvPr id="1030" name="Line 169"/>
          <p:cNvSpPr>
            <a:spLocks noChangeShapeType="1"/>
          </p:cNvSpPr>
          <p:nvPr/>
        </p:nvSpPr>
        <p:spPr bwMode="auto">
          <a:xfrm flipH="1">
            <a:off x="828675" y="4333875"/>
            <a:ext cx="7815263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l-GR">
              <a:latin typeface="Gill Sans Nova" panose="020B0602020104020203" pitchFamily="34" charset="0"/>
            </a:endParaRPr>
          </a:p>
        </p:txBody>
      </p:sp>
      <p:grpSp>
        <p:nvGrpSpPr>
          <p:cNvPr id="3" name="Group 357"/>
          <p:cNvGrpSpPr>
            <a:grpSpLocks/>
          </p:cNvGrpSpPr>
          <p:nvPr/>
        </p:nvGrpSpPr>
        <p:grpSpPr bwMode="auto">
          <a:xfrm>
            <a:off x="1498600" y="3467100"/>
            <a:ext cx="1577975" cy="1165225"/>
            <a:chOff x="944" y="2184"/>
            <a:chExt cx="994" cy="734"/>
          </a:xfrm>
        </p:grpSpPr>
        <p:sp>
          <p:nvSpPr>
            <p:cNvPr id="1178" name="Freeform 207"/>
            <p:cNvSpPr>
              <a:spLocks/>
            </p:cNvSpPr>
            <p:nvPr/>
          </p:nvSpPr>
          <p:spPr bwMode="auto">
            <a:xfrm>
              <a:off x="1278" y="2184"/>
              <a:ext cx="660" cy="666"/>
            </a:xfrm>
            <a:custGeom>
              <a:avLst/>
              <a:gdLst>
                <a:gd name="T0" fmla="*/ 0 w 660"/>
                <a:gd name="T1" fmla="*/ 0 h 666"/>
                <a:gd name="T2" fmla="*/ 660 w 660"/>
                <a:gd name="T3" fmla="*/ 666 h 666"/>
                <a:gd name="T4" fmla="*/ 0 60000 65536"/>
                <a:gd name="T5" fmla="*/ 0 60000 65536"/>
                <a:gd name="T6" fmla="*/ 0 w 660"/>
                <a:gd name="T7" fmla="*/ 0 h 666"/>
                <a:gd name="T8" fmla="*/ 660 w 660"/>
                <a:gd name="T9" fmla="*/ 666 h 6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60" h="666">
                  <a:moveTo>
                    <a:pt x="0" y="0"/>
                  </a:moveTo>
                  <a:cubicBezTo>
                    <a:pt x="0" y="0"/>
                    <a:pt x="486" y="168"/>
                    <a:pt x="660" y="666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l-GR">
                <a:latin typeface="Gill Sans Nova" panose="020B0602020104020203" pitchFamily="34" charset="0"/>
              </a:endParaRPr>
            </a:p>
          </p:txBody>
        </p:sp>
        <p:sp>
          <p:nvSpPr>
            <p:cNvPr id="1179" name="Text Box 208"/>
            <p:cNvSpPr txBox="1">
              <a:spLocks noChangeArrowheads="1"/>
            </p:cNvSpPr>
            <p:nvPr/>
          </p:nvSpPr>
          <p:spPr bwMode="auto">
            <a:xfrm>
              <a:off x="944" y="2336"/>
              <a:ext cx="693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Gill Sans Nova" panose="020B0602020104020203" pitchFamily="34" charset="0"/>
                </a:rPr>
                <a:t>1.  video</a:t>
              </a:r>
            </a:p>
            <a:p>
              <a:r>
                <a:rPr lang="en-US">
                  <a:latin typeface="Gill Sans Nova" panose="020B0602020104020203" pitchFamily="34" charset="0"/>
                </a:rPr>
                <a:t>recorded</a:t>
              </a:r>
              <a:r>
                <a:rPr lang="el-GR">
                  <a:latin typeface="Gill Sans Nova" panose="020B0602020104020203" pitchFamily="34" charset="0"/>
                </a:rPr>
                <a:t> </a:t>
              </a:r>
            </a:p>
            <a:p>
              <a:r>
                <a:rPr lang="en-US">
                  <a:latin typeface="Gill Sans Nova" panose="020B0602020104020203" pitchFamily="34" charset="0"/>
                </a:rPr>
                <a:t>(30 fps)</a:t>
              </a:r>
            </a:p>
          </p:txBody>
        </p:sp>
      </p:grpSp>
      <p:grpSp>
        <p:nvGrpSpPr>
          <p:cNvPr id="4" name="Group 262"/>
          <p:cNvGrpSpPr>
            <a:grpSpLocks/>
          </p:cNvGrpSpPr>
          <p:nvPr/>
        </p:nvGrpSpPr>
        <p:grpSpPr bwMode="auto">
          <a:xfrm>
            <a:off x="1028700" y="1811338"/>
            <a:ext cx="2552700" cy="2525712"/>
            <a:chOff x="648" y="1147"/>
            <a:chExt cx="1608" cy="1591"/>
          </a:xfrm>
        </p:grpSpPr>
        <p:grpSp>
          <p:nvGrpSpPr>
            <p:cNvPr id="1137" name="Group 206"/>
            <p:cNvGrpSpPr>
              <a:grpSpLocks/>
            </p:cNvGrpSpPr>
            <p:nvPr/>
          </p:nvGrpSpPr>
          <p:grpSpPr bwMode="auto">
            <a:xfrm>
              <a:off x="648" y="1725"/>
              <a:ext cx="1024" cy="1013"/>
              <a:chOff x="672" y="1071"/>
              <a:chExt cx="1024" cy="1013"/>
            </a:xfrm>
          </p:grpSpPr>
          <p:grpSp>
            <p:nvGrpSpPr>
              <p:cNvPr id="1153" name="Group 189"/>
              <p:cNvGrpSpPr>
                <a:grpSpLocks/>
              </p:cNvGrpSpPr>
              <p:nvPr/>
            </p:nvGrpSpPr>
            <p:grpSpPr bwMode="auto">
              <a:xfrm>
                <a:off x="672" y="1506"/>
                <a:ext cx="583" cy="578"/>
                <a:chOff x="672" y="1486"/>
                <a:chExt cx="583" cy="578"/>
              </a:xfrm>
            </p:grpSpPr>
            <p:grpSp>
              <p:nvGrpSpPr>
                <p:cNvPr id="1164" name="Group 181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172" name="Group 177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76" name="Line 1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77" name="Line 17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173" name="Group 178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74" name="Line 17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75" name="Line 180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65" name="Group 182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166" name="Group 183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70" name="Line 1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71" name="Line 185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167" name="Group 186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68" name="Line 18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69" name="Line 188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154" name="Group 191"/>
              <p:cNvGrpSpPr>
                <a:grpSpLocks/>
              </p:cNvGrpSpPr>
              <p:nvPr/>
            </p:nvGrpSpPr>
            <p:grpSpPr bwMode="auto">
              <a:xfrm>
                <a:off x="1259" y="1217"/>
                <a:ext cx="291" cy="288"/>
                <a:chOff x="672" y="1776"/>
                <a:chExt cx="291" cy="288"/>
              </a:xfrm>
            </p:grpSpPr>
            <p:grpSp>
              <p:nvGrpSpPr>
                <p:cNvPr id="1158" name="Group 192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1162" name="Line 193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163" name="Line 194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1159" name="Group 195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1160" name="Line 196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161" name="Line 197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1155" name="Group 199"/>
              <p:cNvGrpSpPr>
                <a:grpSpLocks/>
              </p:cNvGrpSpPr>
              <p:nvPr/>
            </p:nvGrpSpPr>
            <p:grpSpPr bwMode="auto">
              <a:xfrm>
                <a:off x="1551" y="1071"/>
                <a:ext cx="145" cy="144"/>
                <a:chOff x="672" y="1920"/>
                <a:chExt cx="145" cy="144"/>
              </a:xfrm>
            </p:grpSpPr>
            <p:sp>
              <p:nvSpPr>
                <p:cNvPr id="1156" name="Line 200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1157" name="Line 201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</p:grpSp>
        <p:grpSp>
          <p:nvGrpSpPr>
            <p:cNvPr id="1138" name="Group 237"/>
            <p:cNvGrpSpPr>
              <a:grpSpLocks/>
            </p:cNvGrpSpPr>
            <p:nvPr/>
          </p:nvGrpSpPr>
          <p:grpSpPr bwMode="auto">
            <a:xfrm>
              <a:off x="1673" y="1147"/>
              <a:ext cx="583" cy="578"/>
              <a:chOff x="672" y="1486"/>
              <a:chExt cx="583" cy="578"/>
            </a:xfrm>
          </p:grpSpPr>
          <p:grpSp>
            <p:nvGrpSpPr>
              <p:cNvPr id="1139" name="Group 238"/>
              <p:cNvGrpSpPr>
                <a:grpSpLocks/>
              </p:cNvGrpSpPr>
              <p:nvPr/>
            </p:nvGrpSpPr>
            <p:grpSpPr bwMode="auto">
              <a:xfrm>
                <a:off x="672" y="1776"/>
                <a:ext cx="291" cy="288"/>
                <a:chOff x="672" y="1776"/>
                <a:chExt cx="291" cy="288"/>
              </a:xfrm>
            </p:grpSpPr>
            <p:grpSp>
              <p:nvGrpSpPr>
                <p:cNvPr id="1147" name="Group 239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1151" name="Line 24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152" name="Line 24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1148" name="Group 242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1149" name="Line 243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150" name="Line 244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1140" name="Group 245"/>
              <p:cNvGrpSpPr>
                <a:grpSpLocks/>
              </p:cNvGrpSpPr>
              <p:nvPr/>
            </p:nvGrpSpPr>
            <p:grpSpPr bwMode="auto">
              <a:xfrm>
                <a:off x="964" y="1486"/>
                <a:ext cx="291" cy="288"/>
                <a:chOff x="672" y="1776"/>
                <a:chExt cx="291" cy="288"/>
              </a:xfrm>
            </p:grpSpPr>
            <p:grpSp>
              <p:nvGrpSpPr>
                <p:cNvPr id="1141" name="Group 246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1145" name="Line 247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146" name="Line 248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1142" name="Group 249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1143" name="Line 25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144" name="Line 25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24" name="Group 358"/>
          <p:cNvGrpSpPr>
            <a:grpSpLocks/>
          </p:cNvGrpSpPr>
          <p:nvPr/>
        </p:nvGrpSpPr>
        <p:grpSpPr bwMode="auto">
          <a:xfrm>
            <a:off x="3165475" y="3241675"/>
            <a:ext cx="1373188" cy="1296988"/>
            <a:chOff x="1994" y="2042"/>
            <a:chExt cx="865" cy="817"/>
          </a:xfrm>
        </p:grpSpPr>
        <p:sp>
          <p:nvSpPr>
            <p:cNvPr id="1135" name="Freeform 209"/>
            <p:cNvSpPr>
              <a:spLocks/>
            </p:cNvSpPr>
            <p:nvPr/>
          </p:nvSpPr>
          <p:spPr bwMode="auto">
            <a:xfrm rot="-5400000">
              <a:off x="2196" y="2196"/>
              <a:ext cx="660" cy="666"/>
            </a:xfrm>
            <a:custGeom>
              <a:avLst/>
              <a:gdLst>
                <a:gd name="T0" fmla="*/ 0 w 660"/>
                <a:gd name="T1" fmla="*/ 0 h 666"/>
                <a:gd name="T2" fmla="*/ 660 w 660"/>
                <a:gd name="T3" fmla="*/ 666 h 666"/>
                <a:gd name="T4" fmla="*/ 0 60000 65536"/>
                <a:gd name="T5" fmla="*/ 0 60000 65536"/>
                <a:gd name="T6" fmla="*/ 0 w 660"/>
                <a:gd name="T7" fmla="*/ 0 h 666"/>
                <a:gd name="T8" fmla="*/ 660 w 660"/>
                <a:gd name="T9" fmla="*/ 666 h 6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60" h="666">
                  <a:moveTo>
                    <a:pt x="0" y="0"/>
                  </a:moveTo>
                  <a:cubicBezTo>
                    <a:pt x="0" y="0"/>
                    <a:pt x="486" y="168"/>
                    <a:pt x="660" y="666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l-GR">
                <a:latin typeface="Gill Sans Nova" panose="020B0602020104020203" pitchFamily="34" charset="0"/>
              </a:endParaRPr>
            </a:p>
          </p:txBody>
        </p:sp>
        <p:sp>
          <p:nvSpPr>
            <p:cNvPr id="1136" name="Text Box 305"/>
            <p:cNvSpPr txBox="1">
              <a:spLocks noChangeArrowheads="1"/>
            </p:cNvSpPr>
            <p:nvPr/>
          </p:nvSpPr>
          <p:spPr bwMode="auto">
            <a:xfrm>
              <a:off x="1994" y="2042"/>
              <a:ext cx="580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Gill Sans Nova" panose="020B0602020104020203" pitchFamily="34" charset="0"/>
                </a:rPr>
                <a:t>2. video</a:t>
              </a:r>
            </a:p>
            <a:p>
              <a:r>
                <a:rPr lang="en-US">
                  <a:solidFill>
                    <a:srgbClr val="FF0000"/>
                  </a:solidFill>
                  <a:latin typeface="Gill Sans Nova" panose="020B0602020104020203" pitchFamily="34" charset="0"/>
                </a:rPr>
                <a:t>sent</a:t>
              </a:r>
            </a:p>
          </p:txBody>
        </p:sp>
      </p:grpSp>
      <p:grpSp>
        <p:nvGrpSpPr>
          <p:cNvPr id="25" name="Group 359"/>
          <p:cNvGrpSpPr>
            <a:grpSpLocks/>
          </p:cNvGrpSpPr>
          <p:nvPr/>
        </p:nvGrpSpPr>
        <p:grpSpPr bwMode="auto">
          <a:xfrm>
            <a:off x="3914775" y="1830388"/>
            <a:ext cx="4903788" cy="2819396"/>
            <a:chOff x="2466" y="1153"/>
            <a:chExt cx="3089" cy="1776"/>
          </a:xfrm>
        </p:grpSpPr>
        <p:grpSp>
          <p:nvGrpSpPr>
            <p:cNvPr id="1045" name="Group 263"/>
            <p:cNvGrpSpPr>
              <a:grpSpLocks/>
            </p:cNvGrpSpPr>
            <p:nvPr/>
          </p:nvGrpSpPr>
          <p:grpSpPr bwMode="auto">
            <a:xfrm>
              <a:off x="2466" y="1153"/>
              <a:ext cx="1608" cy="1591"/>
              <a:chOff x="648" y="1147"/>
              <a:chExt cx="1608" cy="1591"/>
            </a:xfrm>
          </p:grpSpPr>
          <p:grpSp>
            <p:nvGrpSpPr>
              <p:cNvPr id="1094" name="Group 264"/>
              <p:cNvGrpSpPr>
                <a:grpSpLocks/>
              </p:cNvGrpSpPr>
              <p:nvPr/>
            </p:nvGrpSpPr>
            <p:grpSpPr bwMode="auto">
              <a:xfrm>
                <a:off x="648" y="1725"/>
                <a:ext cx="1024" cy="1013"/>
                <a:chOff x="672" y="1071"/>
                <a:chExt cx="1024" cy="1013"/>
              </a:xfrm>
            </p:grpSpPr>
            <p:grpSp>
              <p:nvGrpSpPr>
                <p:cNvPr id="1110" name="Group 265"/>
                <p:cNvGrpSpPr>
                  <a:grpSpLocks/>
                </p:cNvGrpSpPr>
                <p:nvPr/>
              </p:nvGrpSpPr>
              <p:grpSpPr bwMode="auto">
                <a:xfrm>
                  <a:off x="672" y="1506"/>
                  <a:ext cx="583" cy="578"/>
                  <a:chOff x="672" y="1486"/>
                  <a:chExt cx="583" cy="578"/>
                </a:xfrm>
              </p:grpSpPr>
              <p:grpSp>
                <p:nvGrpSpPr>
                  <p:cNvPr id="1121" name="Group 266"/>
                  <p:cNvGrpSpPr>
                    <a:grpSpLocks/>
                  </p:cNvGrpSpPr>
                  <p:nvPr/>
                </p:nvGrpSpPr>
                <p:grpSpPr bwMode="auto">
                  <a:xfrm>
                    <a:off x="672" y="177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1129" name="Group 26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133" name="Line 26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134" name="Line 269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  <p:grpSp>
                  <p:nvGrpSpPr>
                    <p:cNvPr id="1130" name="Group 27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131" name="Line 27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132" name="Line 272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122" name="Group 273"/>
                  <p:cNvGrpSpPr>
                    <a:grpSpLocks/>
                  </p:cNvGrpSpPr>
                  <p:nvPr/>
                </p:nvGrpSpPr>
                <p:grpSpPr bwMode="auto">
                  <a:xfrm>
                    <a:off x="964" y="148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1123" name="Group 27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127" name="Line 27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128" name="Line 276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  <p:grpSp>
                  <p:nvGrpSpPr>
                    <p:cNvPr id="1124" name="Group 27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125" name="Line 27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126" name="Line 279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111" name="Group 280"/>
                <p:cNvGrpSpPr>
                  <a:grpSpLocks/>
                </p:cNvGrpSpPr>
                <p:nvPr/>
              </p:nvGrpSpPr>
              <p:grpSpPr bwMode="auto">
                <a:xfrm>
                  <a:off x="1259" y="1217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115" name="Group 281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19" name="Line 28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20" name="Line 283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116" name="Group 284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17" name="Line 2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18" name="Line 28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12" name="Group 287"/>
                <p:cNvGrpSpPr>
                  <a:grpSpLocks/>
                </p:cNvGrpSpPr>
                <p:nvPr/>
              </p:nvGrpSpPr>
              <p:grpSpPr bwMode="auto">
                <a:xfrm>
                  <a:off x="1551" y="1071"/>
                  <a:ext cx="145" cy="144"/>
                  <a:chOff x="672" y="1920"/>
                  <a:chExt cx="145" cy="144"/>
                </a:xfrm>
              </p:grpSpPr>
              <p:sp>
                <p:nvSpPr>
                  <p:cNvPr id="1113" name="Line 288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114" name="Line 289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1095" name="Group 290"/>
              <p:cNvGrpSpPr>
                <a:grpSpLocks/>
              </p:cNvGrpSpPr>
              <p:nvPr/>
            </p:nvGrpSpPr>
            <p:grpSpPr bwMode="auto">
              <a:xfrm>
                <a:off x="1673" y="1147"/>
                <a:ext cx="583" cy="578"/>
                <a:chOff x="672" y="1486"/>
                <a:chExt cx="583" cy="578"/>
              </a:xfrm>
            </p:grpSpPr>
            <p:grpSp>
              <p:nvGrpSpPr>
                <p:cNvPr id="1096" name="Group 291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104" name="Group 292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08" name="Line 29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09" name="Line 294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105" name="Group 295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06" name="Line 29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07" name="Line 297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097" name="Group 298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098" name="Group 299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02" name="Line 3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03" name="Line 301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099" name="Group 302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100" name="Line 30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101" name="Line 304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2" name="Group 306"/>
            <p:cNvGrpSpPr>
              <a:grpSpLocks/>
            </p:cNvGrpSpPr>
            <p:nvPr/>
          </p:nvGrpSpPr>
          <p:grpSpPr bwMode="auto">
            <a:xfrm>
              <a:off x="3636" y="1159"/>
              <a:ext cx="1608" cy="1591"/>
              <a:chOff x="648" y="1147"/>
              <a:chExt cx="1608" cy="1591"/>
            </a:xfrm>
          </p:grpSpPr>
          <p:grpSp>
            <p:nvGrpSpPr>
              <p:cNvPr id="1053" name="Group 307"/>
              <p:cNvGrpSpPr>
                <a:grpSpLocks/>
              </p:cNvGrpSpPr>
              <p:nvPr/>
            </p:nvGrpSpPr>
            <p:grpSpPr bwMode="auto">
              <a:xfrm>
                <a:off x="648" y="1725"/>
                <a:ext cx="1024" cy="1013"/>
                <a:chOff x="672" y="1071"/>
                <a:chExt cx="1024" cy="1013"/>
              </a:xfrm>
            </p:grpSpPr>
            <p:grpSp>
              <p:nvGrpSpPr>
                <p:cNvPr id="1069" name="Group 308"/>
                <p:cNvGrpSpPr>
                  <a:grpSpLocks/>
                </p:cNvGrpSpPr>
                <p:nvPr/>
              </p:nvGrpSpPr>
              <p:grpSpPr bwMode="auto">
                <a:xfrm>
                  <a:off x="672" y="1506"/>
                  <a:ext cx="583" cy="578"/>
                  <a:chOff x="672" y="1486"/>
                  <a:chExt cx="583" cy="578"/>
                </a:xfrm>
              </p:grpSpPr>
              <p:grpSp>
                <p:nvGrpSpPr>
                  <p:cNvPr id="1080" name="Group 309"/>
                  <p:cNvGrpSpPr>
                    <a:grpSpLocks/>
                  </p:cNvGrpSpPr>
                  <p:nvPr/>
                </p:nvGrpSpPr>
                <p:grpSpPr bwMode="auto">
                  <a:xfrm>
                    <a:off x="672" y="177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1088" name="Group 31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092" name="Line 31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093" name="Line 312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  <p:grpSp>
                  <p:nvGrpSpPr>
                    <p:cNvPr id="1089" name="Group 31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090" name="Line 3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091" name="Line 315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081" name="Group 316"/>
                  <p:cNvGrpSpPr>
                    <a:grpSpLocks/>
                  </p:cNvGrpSpPr>
                  <p:nvPr/>
                </p:nvGrpSpPr>
                <p:grpSpPr bwMode="auto">
                  <a:xfrm>
                    <a:off x="964" y="148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1082" name="Group 31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086" name="Line 3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087" name="Line 319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  <p:grpSp>
                  <p:nvGrpSpPr>
                    <p:cNvPr id="1083" name="Group 3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1084" name="Line 3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1085" name="Line 322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070" name="Group 323"/>
                <p:cNvGrpSpPr>
                  <a:grpSpLocks/>
                </p:cNvGrpSpPr>
                <p:nvPr/>
              </p:nvGrpSpPr>
              <p:grpSpPr bwMode="auto">
                <a:xfrm>
                  <a:off x="1259" y="1217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074" name="Group 324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078" name="Line 3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079" name="Line 32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075" name="Group 327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076" name="Line 3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077" name="Line 329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071" name="Group 330"/>
                <p:cNvGrpSpPr>
                  <a:grpSpLocks/>
                </p:cNvGrpSpPr>
                <p:nvPr/>
              </p:nvGrpSpPr>
              <p:grpSpPr bwMode="auto">
                <a:xfrm>
                  <a:off x="1551" y="1071"/>
                  <a:ext cx="145" cy="144"/>
                  <a:chOff x="672" y="1920"/>
                  <a:chExt cx="145" cy="144"/>
                </a:xfrm>
              </p:grpSpPr>
              <p:sp>
                <p:nvSpPr>
                  <p:cNvPr id="1072" name="Line 331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073" name="Line 332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1054" name="Group 333"/>
              <p:cNvGrpSpPr>
                <a:grpSpLocks/>
              </p:cNvGrpSpPr>
              <p:nvPr/>
            </p:nvGrpSpPr>
            <p:grpSpPr bwMode="auto">
              <a:xfrm>
                <a:off x="1673" y="1147"/>
                <a:ext cx="583" cy="578"/>
                <a:chOff x="672" y="1486"/>
                <a:chExt cx="583" cy="578"/>
              </a:xfrm>
            </p:grpSpPr>
            <p:grpSp>
              <p:nvGrpSpPr>
                <p:cNvPr id="1055" name="Group 334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063" name="Group 335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067" name="Line 3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068" name="Line 337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064" name="Group 338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065" name="Line 33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066" name="Line 340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056" name="Group 341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057" name="Group 342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061" name="Line 34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062" name="Line 344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058" name="Group 345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059" name="Line 3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060" name="Line 347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1047" name="Text Box 348"/>
            <p:cNvSpPr txBox="1">
              <a:spLocks noChangeArrowheads="1"/>
            </p:cNvSpPr>
            <p:nvPr/>
          </p:nvSpPr>
          <p:spPr bwMode="auto">
            <a:xfrm>
              <a:off x="3932" y="2347"/>
              <a:ext cx="1623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  <a:latin typeface="Gill Sans Nova" panose="020B0602020104020203" pitchFamily="34" charset="0"/>
                </a:rPr>
                <a:t>3. video received,</a:t>
              </a:r>
            </a:p>
            <a:p>
              <a:r>
                <a:rPr lang="en-US">
                  <a:solidFill>
                    <a:schemeClr val="accent2"/>
                  </a:solidFill>
                  <a:latin typeface="Gill Sans Nova" panose="020B0602020104020203" pitchFamily="34" charset="0"/>
                </a:rPr>
                <a:t>played out at client</a:t>
              </a:r>
              <a:endParaRPr lang="el-GR">
                <a:solidFill>
                  <a:schemeClr val="accent2"/>
                </a:solidFill>
                <a:latin typeface="Gill Sans Nova" panose="020B0602020104020203" pitchFamily="34" charset="0"/>
              </a:endParaRPr>
            </a:p>
            <a:p>
              <a:r>
                <a:rPr lang="el-GR">
                  <a:solidFill>
                    <a:schemeClr val="accent2"/>
                  </a:solidFill>
                  <a:latin typeface="Gill Sans Nova" panose="020B0602020104020203" pitchFamily="34" charset="0"/>
                </a:rPr>
                <a:t>(30 </a:t>
              </a:r>
              <a:r>
                <a:rPr lang="en-US">
                  <a:solidFill>
                    <a:schemeClr val="accent2"/>
                  </a:solidFill>
                  <a:latin typeface="Gill Sans Nova" panose="020B0602020104020203" pitchFamily="34" charset="0"/>
                </a:rPr>
                <a:t>fps)</a:t>
              </a:r>
              <a:endParaRPr lang="en-US">
                <a:latin typeface="Gill Sans Nova" panose="020B0602020104020203" pitchFamily="34" charset="0"/>
              </a:endParaRPr>
            </a:p>
          </p:txBody>
        </p:sp>
      </p:grpSp>
      <p:sp>
        <p:nvSpPr>
          <p:cNvPr id="1035" name="Text Box 354"/>
          <p:cNvSpPr txBox="1">
            <a:spLocks noChangeArrowheads="1"/>
          </p:cNvSpPr>
          <p:nvPr/>
        </p:nvSpPr>
        <p:spPr bwMode="auto">
          <a:xfrm rot="-5433387">
            <a:off x="-412750" y="2638426"/>
            <a:ext cx="1957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Gill Sans Nova" panose="020B0602020104020203" pitchFamily="34" charset="0"/>
              </a:rPr>
              <a:t>Cumulative data</a:t>
            </a:r>
          </a:p>
        </p:txBody>
      </p:sp>
      <p:grpSp>
        <p:nvGrpSpPr>
          <p:cNvPr id="1046" name="Group 365"/>
          <p:cNvGrpSpPr>
            <a:grpSpLocks/>
          </p:cNvGrpSpPr>
          <p:nvPr/>
        </p:nvGrpSpPr>
        <p:grpSpPr bwMode="auto">
          <a:xfrm>
            <a:off x="4454542" y="2293937"/>
            <a:ext cx="3819525" cy="4337050"/>
            <a:chOff x="2804" y="1044"/>
            <a:chExt cx="2406" cy="2732"/>
          </a:xfrm>
        </p:grpSpPr>
        <p:sp>
          <p:nvSpPr>
            <p:cNvPr id="1043" name="Line 360"/>
            <p:cNvSpPr>
              <a:spLocks noChangeShapeType="1"/>
            </p:cNvSpPr>
            <p:nvPr/>
          </p:nvSpPr>
          <p:spPr bwMode="auto">
            <a:xfrm>
              <a:off x="3852" y="1044"/>
              <a:ext cx="0" cy="19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Gill Sans Nova" panose="020B0602020104020203" pitchFamily="34" charset="0"/>
              </a:endParaRPr>
            </a:p>
          </p:txBody>
        </p:sp>
        <p:sp>
          <p:nvSpPr>
            <p:cNvPr id="1044" name="Text Box 361"/>
            <p:cNvSpPr txBox="1">
              <a:spLocks noChangeArrowheads="1"/>
            </p:cNvSpPr>
            <p:nvPr/>
          </p:nvSpPr>
          <p:spPr bwMode="auto">
            <a:xfrm>
              <a:off x="2804" y="3020"/>
              <a:ext cx="2406" cy="75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i="1" u="sng">
                  <a:solidFill>
                    <a:schemeClr val="accent2"/>
                  </a:solidFill>
                  <a:latin typeface="Gill Sans Nova" panose="020B0602020104020203" pitchFamily="34" charset="0"/>
                </a:rPr>
                <a:t>streaming:</a:t>
              </a:r>
              <a:r>
                <a:rPr lang="en-US">
                  <a:latin typeface="Gill Sans Nova" panose="020B0602020104020203" pitchFamily="34" charset="0"/>
                </a:rPr>
                <a:t> </a:t>
              </a:r>
              <a:r>
                <a:rPr lang="el-GR">
                  <a:latin typeface="Gill Sans Nova" panose="020B0602020104020203" pitchFamily="34" charset="0"/>
                </a:rPr>
                <a:t>αυτή τη στιγμή</a:t>
              </a:r>
              <a:r>
                <a:rPr lang="en-US">
                  <a:latin typeface="Gill Sans Nova" panose="020B0602020104020203" pitchFamily="34" charset="0"/>
                </a:rPr>
                <a:t>, </a:t>
              </a:r>
              <a:r>
                <a:rPr lang="el-GR">
                  <a:latin typeface="Gill Sans Nova" panose="020B0602020104020203" pitchFamily="34" charset="0"/>
                </a:rPr>
                <a:t>ο πελάτης</a:t>
              </a:r>
              <a:r>
                <a:rPr lang="en-US">
                  <a:latin typeface="Gill Sans Nova" panose="020B0602020104020203" pitchFamily="34" charset="0"/>
                </a:rPr>
                <a:t> </a:t>
              </a:r>
            </a:p>
            <a:p>
              <a:r>
                <a:rPr lang="el-GR">
                  <a:latin typeface="Gill Sans Nova" panose="020B0602020104020203" pitchFamily="34" charset="0"/>
                </a:rPr>
                <a:t>αναπαράγει ένα </a:t>
              </a:r>
              <a:r>
                <a:rPr lang="el-GR" i="1">
                  <a:latin typeface="Gill Sans Nova" panose="020B0602020104020203" pitchFamily="34" charset="0"/>
                </a:rPr>
                <a:t>προηγούμενο</a:t>
              </a:r>
              <a:r>
                <a:rPr lang="el-GR">
                  <a:latin typeface="Gill Sans Nova" panose="020B0602020104020203" pitchFamily="34" charset="0"/>
                </a:rPr>
                <a:t> κομμάτι </a:t>
              </a:r>
            </a:p>
            <a:p>
              <a:r>
                <a:rPr lang="el-GR">
                  <a:latin typeface="Gill Sans Nova" panose="020B0602020104020203" pitchFamily="34" charset="0"/>
                </a:rPr>
                <a:t>του βίντεο</a:t>
              </a:r>
              <a:r>
                <a:rPr lang="en-US">
                  <a:latin typeface="Gill Sans Nova" panose="020B0602020104020203" pitchFamily="34" charset="0"/>
                </a:rPr>
                <a:t>, </a:t>
              </a:r>
              <a:r>
                <a:rPr lang="el-GR">
                  <a:latin typeface="Gill Sans Nova" panose="020B0602020104020203" pitchFamily="34" charset="0"/>
                </a:rPr>
                <a:t>ενώ ο </a:t>
              </a:r>
              <a:r>
                <a:rPr lang="en-US">
                  <a:latin typeface="Gill Sans Nova" panose="020B0602020104020203" pitchFamily="34" charset="0"/>
                </a:rPr>
                <a:t>server </a:t>
              </a:r>
              <a:r>
                <a:rPr lang="el-GR">
                  <a:latin typeface="Gill Sans Nova" panose="020B0602020104020203" pitchFamily="34" charset="0"/>
                </a:rPr>
                <a:t>στέλνει </a:t>
              </a:r>
            </a:p>
            <a:p>
              <a:r>
                <a:rPr lang="el-GR" i="1">
                  <a:latin typeface="Gill Sans Nova" panose="020B0602020104020203" pitchFamily="34" charset="0"/>
                </a:rPr>
                <a:t>επόμενο</a:t>
              </a:r>
              <a:r>
                <a:rPr lang="el-GR">
                  <a:latin typeface="Gill Sans Nova" panose="020B0602020104020203" pitchFamily="34" charset="0"/>
                </a:rPr>
                <a:t> κομμάτι του βίντεο.</a:t>
              </a:r>
              <a:endParaRPr lang="en-US">
                <a:latin typeface="Gill Sans Nova" panose="020B0602020104020203" pitchFamily="34" charset="0"/>
              </a:endParaRPr>
            </a:p>
          </p:txBody>
        </p:sp>
      </p:grpSp>
      <p:grpSp>
        <p:nvGrpSpPr>
          <p:cNvPr id="1048" name="Group 364"/>
          <p:cNvGrpSpPr>
            <a:grpSpLocks/>
          </p:cNvGrpSpPr>
          <p:nvPr/>
        </p:nvGrpSpPr>
        <p:grpSpPr bwMode="auto">
          <a:xfrm>
            <a:off x="3677476" y="3710647"/>
            <a:ext cx="2316166" cy="1477964"/>
            <a:chOff x="2321" y="2325"/>
            <a:chExt cx="1459" cy="931"/>
          </a:xfrm>
        </p:grpSpPr>
        <p:sp>
          <p:nvSpPr>
            <p:cNvPr id="1041" name="Text Box 362"/>
            <p:cNvSpPr txBox="1">
              <a:spLocks noChangeArrowheads="1"/>
            </p:cNvSpPr>
            <p:nvPr/>
          </p:nvSpPr>
          <p:spPr bwMode="auto">
            <a:xfrm>
              <a:off x="2321" y="2325"/>
              <a:ext cx="1459" cy="931"/>
            </a:xfrm>
            <a:prstGeom prst="rect">
              <a:avLst/>
            </a:prstGeom>
            <a:noFill/>
            <a:ln w="19050">
              <a:noFill/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i="1">
                  <a:latin typeface="Gill Sans Nova" panose="020B0602020104020203" pitchFamily="34" charset="0"/>
                </a:rPr>
                <a:t>network</a:t>
              </a:r>
              <a:r>
                <a:rPr lang="el-GR" i="1">
                  <a:latin typeface="Gill Sans Nova" panose="020B0602020104020203" pitchFamily="34" charset="0"/>
                </a:rPr>
                <a:t> </a:t>
              </a:r>
              <a:endParaRPr lang="en-US" i="1">
                <a:latin typeface="Gill Sans Nova" panose="020B0602020104020203" pitchFamily="34" charset="0"/>
              </a:endParaRPr>
            </a:p>
            <a:p>
              <a:pPr algn="ctr"/>
              <a:r>
                <a:rPr lang="en-US" i="1">
                  <a:latin typeface="Gill Sans Nova" panose="020B0602020104020203" pitchFamily="34" charset="0"/>
                </a:rPr>
                <a:t>Delay</a:t>
              </a:r>
              <a:endParaRPr lang="el-GR" i="1">
                <a:latin typeface="Gill Sans Nova" panose="020B0602020104020203" pitchFamily="34" charset="0"/>
              </a:endParaRPr>
            </a:p>
            <a:p>
              <a:pPr algn="ctr"/>
              <a:endParaRPr lang="en-US" i="1">
                <a:latin typeface="Gill Sans Nova" panose="020B0602020104020203" pitchFamily="34" charset="0"/>
              </a:endParaRPr>
            </a:p>
            <a:p>
              <a:pPr algn="ctr"/>
              <a:r>
                <a:rPr lang="el-GR" i="1">
                  <a:latin typeface="Gill Sans Nova" panose="020B0602020104020203" pitchFamily="34" charset="0"/>
                </a:rPr>
                <a:t>(σταθερή καθυστέρηση </a:t>
              </a:r>
            </a:p>
            <a:p>
              <a:pPr algn="ctr"/>
              <a:r>
                <a:rPr lang="el-GR" i="1">
                  <a:latin typeface="Gill Sans Nova" panose="020B0602020104020203" pitchFamily="34" charset="0"/>
                </a:rPr>
                <a:t>σε αυτό το παράδειγμα)</a:t>
              </a:r>
              <a:endParaRPr lang="en-US">
                <a:latin typeface="Gill Sans Nova" panose="020B0602020104020203" pitchFamily="34" charset="0"/>
              </a:endParaRPr>
            </a:p>
          </p:txBody>
        </p:sp>
        <p:sp>
          <p:nvSpPr>
            <p:cNvPr id="1042" name="Line 363"/>
            <p:cNvSpPr>
              <a:spLocks noChangeShapeType="1"/>
            </p:cNvSpPr>
            <p:nvPr/>
          </p:nvSpPr>
          <p:spPr bwMode="auto">
            <a:xfrm>
              <a:off x="2508" y="2658"/>
              <a:ext cx="10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l-GR">
                <a:latin typeface="Gill Sans Nova" panose="020B0602020104020203" pitchFamily="34" charset="0"/>
              </a:endParaRPr>
            </a:p>
          </p:txBody>
        </p:sp>
      </p:grpSp>
      <p:sp>
        <p:nvSpPr>
          <p:cNvPr id="1038" name="Text Box 366"/>
          <p:cNvSpPr txBox="1">
            <a:spLocks noChangeArrowheads="1"/>
          </p:cNvSpPr>
          <p:nvPr/>
        </p:nvSpPr>
        <p:spPr bwMode="auto">
          <a:xfrm>
            <a:off x="8099425" y="4356100"/>
            <a:ext cx="606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Gill Sans Nova" panose="020B0602020104020203" pitchFamily="34" charset="0"/>
              </a:rPr>
              <a:t>time</a:t>
            </a:r>
          </a:p>
        </p:txBody>
      </p:sp>
      <p:grpSp>
        <p:nvGrpSpPr>
          <p:cNvPr id="158" name="Group 249">
            <a:extLst>
              <a:ext uri="{FF2B5EF4-FFF2-40B4-BE49-F238E27FC236}">
                <a16:creationId xmlns:a16="http://schemas.microsoft.com/office/drawing/2014/main" id="{3BFFDAAD-06AD-4C7F-A039-30C2B7F64528}"/>
              </a:ext>
            </a:extLst>
          </p:cNvPr>
          <p:cNvGrpSpPr>
            <a:grpSpLocks/>
          </p:cNvGrpSpPr>
          <p:nvPr/>
        </p:nvGrpSpPr>
        <p:grpSpPr bwMode="auto">
          <a:xfrm>
            <a:off x="3230563" y="4929188"/>
            <a:ext cx="427037" cy="785812"/>
            <a:chOff x="4140" y="429"/>
            <a:chExt cx="1425" cy="2396"/>
          </a:xfrm>
        </p:grpSpPr>
        <p:sp>
          <p:nvSpPr>
            <p:cNvPr id="159" name="Freeform 250">
              <a:extLst>
                <a:ext uri="{FF2B5EF4-FFF2-40B4-BE49-F238E27FC236}">
                  <a16:creationId xmlns:a16="http://schemas.microsoft.com/office/drawing/2014/main" id="{08A8D8C0-89C4-4FD4-A2A2-39E42AD2D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Rectangle 251">
              <a:extLst>
                <a:ext uri="{FF2B5EF4-FFF2-40B4-BE49-F238E27FC236}">
                  <a16:creationId xmlns:a16="http://schemas.microsoft.com/office/drawing/2014/main" id="{EF578121-FC1E-4A2D-A9EC-29352F65C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429"/>
              <a:ext cx="1049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61" name="Freeform 252">
              <a:extLst>
                <a:ext uri="{FF2B5EF4-FFF2-40B4-BE49-F238E27FC236}">
                  <a16:creationId xmlns:a16="http://schemas.microsoft.com/office/drawing/2014/main" id="{E6133126-CA2F-41D3-BC38-68B3CC333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Freeform 253">
              <a:extLst>
                <a:ext uri="{FF2B5EF4-FFF2-40B4-BE49-F238E27FC236}">
                  <a16:creationId xmlns:a16="http://schemas.microsoft.com/office/drawing/2014/main" id="{601F4BD1-78C1-4C11-8555-8A0296BA6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Rectangle 254">
              <a:extLst>
                <a:ext uri="{FF2B5EF4-FFF2-40B4-BE49-F238E27FC236}">
                  <a16:creationId xmlns:a16="http://schemas.microsoft.com/office/drawing/2014/main" id="{CA8D2BA1-1969-4E54-9771-E98B28210F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695"/>
              <a:ext cx="593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64" name="Group 255">
              <a:extLst>
                <a:ext uri="{FF2B5EF4-FFF2-40B4-BE49-F238E27FC236}">
                  <a16:creationId xmlns:a16="http://schemas.microsoft.com/office/drawing/2014/main" id="{6BF77D36-ACC9-420D-B672-4D04B58C15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89" name="AutoShape 256">
                <a:extLst>
                  <a:ext uri="{FF2B5EF4-FFF2-40B4-BE49-F238E27FC236}">
                    <a16:creationId xmlns:a16="http://schemas.microsoft.com/office/drawing/2014/main" id="{07ED6696-BA32-42E0-9EC3-F4826C1F20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4" y="2566"/>
                <a:ext cx="727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90" name="AutoShape 257">
                <a:extLst>
                  <a:ext uri="{FF2B5EF4-FFF2-40B4-BE49-F238E27FC236}">
                    <a16:creationId xmlns:a16="http://schemas.microsoft.com/office/drawing/2014/main" id="{30B7C8CB-D27D-443C-BF11-9D00C4C701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2580"/>
                <a:ext cx="694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sp>
          <p:nvSpPr>
            <p:cNvPr id="165" name="Rectangle 258">
              <a:extLst>
                <a:ext uri="{FF2B5EF4-FFF2-40B4-BE49-F238E27FC236}">
                  <a16:creationId xmlns:a16="http://schemas.microsoft.com/office/drawing/2014/main" id="{1CA7D4C4-B987-4038-BE5F-E853AD9FC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" y="1020"/>
              <a:ext cx="593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66" name="Group 259">
              <a:extLst>
                <a:ext uri="{FF2B5EF4-FFF2-40B4-BE49-F238E27FC236}">
                  <a16:creationId xmlns:a16="http://schemas.microsoft.com/office/drawing/2014/main" id="{4B6C68C3-3F77-4AF9-BA69-DDE7D0FDCB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87" name="AutoShape 260">
                <a:extLst>
                  <a:ext uri="{FF2B5EF4-FFF2-40B4-BE49-F238E27FC236}">
                    <a16:creationId xmlns:a16="http://schemas.microsoft.com/office/drawing/2014/main" id="{9BDDB96D-1010-471A-BA5E-730A5A271C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69"/>
                <a:ext cx="721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8" name="AutoShape 261">
                <a:extLst>
                  <a:ext uri="{FF2B5EF4-FFF2-40B4-BE49-F238E27FC236}">
                    <a16:creationId xmlns:a16="http://schemas.microsoft.com/office/drawing/2014/main" id="{59791DEC-95E1-4B83-B3FD-BBFD0C0C6D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4"/>
                <a:ext cx="687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sp>
          <p:nvSpPr>
            <p:cNvPr id="167" name="Rectangle 262">
              <a:extLst>
                <a:ext uri="{FF2B5EF4-FFF2-40B4-BE49-F238E27FC236}">
                  <a16:creationId xmlns:a16="http://schemas.microsoft.com/office/drawing/2014/main" id="{07417149-339E-494B-A3C1-DBD6F326A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9" y="1358"/>
              <a:ext cx="593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68" name="Rectangle 263">
              <a:extLst>
                <a:ext uri="{FF2B5EF4-FFF2-40B4-BE49-F238E27FC236}">
                  <a16:creationId xmlns:a16="http://schemas.microsoft.com/office/drawing/2014/main" id="{7D7F9C90-C01E-4528-B9CD-5050D5701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" y="1654"/>
              <a:ext cx="599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69" name="Group 264">
              <a:extLst>
                <a:ext uri="{FF2B5EF4-FFF2-40B4-BE49-F238E27FC236}">
                  <a16:creationId xmlns:a16="http://schemas.microsoft.com/office/drawing/2014/main" id="{EF8DA9A5-DDEE-422D-B66E-07A2E1EEAF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85" name="AutoShape 265">
                <a:extLst>
                  <a:ext uri="{FF2B5EF4-FFF2-40B4-BE49-F238E27FC236}">
                    <a16:creationId xmlns:a16="http://schemas.microsoft.com/office/drawing/2014/main" id="{128C4890-71D5-43C8-8CF2-F7D717AE55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570"/>
                <a:ext cx="719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6" name="AutoShape 266">
                <a:extLst>
                  <a:ext uri="{FF2B5EF4-FFF2-40B4-BE49-F238E27FC236}">
                    <a16:creationId xmlns:a16="http://schemas.microsoft.com/office/drawing/2014/main" id="{EED4F471-EF7A-4271-BE4E-F5A1B8F48E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" y="2584"/>
                <a:ext cx="693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sp>
          <p:nvSpPr>
            <p:cNvPr id="170" name="Freeform 267">
              <a:extLst>
                <a:ext uri="{FF2B5EF4-FFF2-40B4-BE49-F238E27FC236}">
                  <a16:creationId xmlns:a16="http://schemas.microsoft.com/office/drawing/2014/main" id="{08FC57E7-4AEE-43A7-A005-D014090EE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1" name="Group 268">
              <a:extLst>
                <a:ext uri="{FF2B5EF4-FFF2-40B4-BE49-F238E27FC236}">
                  <a16:creationId xmlns:a16="http://schemas.microsoft.com/office/drawing/2014/main" id="{8FE9E716-F1CF-4720-B877-AD289F928F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83" name="AutoShape 269">
                <a:extLst>
                  <a:ext uri="{FF2B5EF4-FFF2-40B4-BE49-F238E27FC236}">
                    <a16:creationId xmlns:a16="http://schemas.microsoft.com/office/drawing/2014/main" id="{359B49E5-DA42-4F30-BDA5-6ED464DA3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4" y="2570"/>
                <a:ext cx="726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184" name="AutoShape 270">
                <a:extLst>
                  <a:ext uri="{FF2B5EF4-FFF2-40B4-BE49-F238E27FC236}">
                    <a16:creationId xmlns:a16="http://schemas.microsoft.com/office/drawing/2014/main" id="{94DC407C-A7B2-4591-9683-AEA4B3D57C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693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sp>
          <p:nvSpPr>
            <p:cNvPr id="172" name="Rectangle 271">
              <a:extLst>
                <a:ext uri="{FF2B5EF4-FFF2-40B4-BE49-F238E27FC236}">
                  <a16:creationId xmlns:a16="http://schemas.microsoft.com/office/drawing/2014/main" id="{249544AE-2A8B-493B-A3D5-E8E2AEE52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2" y="429"/>
              <a:ext cx="64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73" name="Freeform 272">
              <a:extLst>
                <a:ext uri="{FF2B5EF4-FFF2-40B4-BE49-F238E27FC236}">
                  <a16:creationId xmlns:a16="http://schemas.microsoft.com/office/drawing/2014/main" id="{01001B56-2174-4F0E-8DD7-1F7577FE1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Freeform 273">
              <a:extLst>
                <a:ext uri="{FF2B5EF4-FFF2-40B4-BE49-F238E27FC236}">
                  <a16:creationId xmlns:a16="http://schemas.microsoft.com/office/drawing/2014/main" id="{93388B6F-FAA3-42EC-88FE-782A1ACA0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Oval 274">
              <a:extLst>
                <a:ext uri="{FF2B5EF4-FFF2-40B4-BE49-F238E27FC236}">
                  <a16:creationId xmlns:a16="http://schemas.microsoft.com/office/drawing/2014/main" id="{0A511213-5F4E-4375-983F-C71117A04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2"/>
              <a:ext cx="48" cy="97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76" name="Freeform 275">
              <a:extLst>
                <a:ext uri="{FF2B5EF4-FFF2-40B4-BE49-F238E27FC236}">
                  <a16:creationId xmlns:a16="http://schemas.microsoft.com/office/drawing/2014/main" id="{9F8023FB-4A26-44BC-BCA6-8A560A074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AutoShape 276">
              <a:extLst>
                <a:ext uri="{FF2B5EF4-FFF2-40B4-BE49-F238E27FC236}">
                  <a16:creationId xmlns:a16="http://schemas.microsoft.com/office/drawing/2014/main" id="{03DD12CF-6486-47F1-847F-9B42D7F91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0"/>
              <a:ext cx="1203" cy="145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78" name="AutoShape 277">
              <a:extLst>
                <a:ext uri="{FF2B5EF4-FFF2-40B4-BE49-F238E27FC236}">
                  <a16:creationId xmlns:a16="http://schemas.microsoft.com/office/drawing/2014/main" id="{239BE4D7-A95F-4803-8B78-E1580DD0B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2709"/>
              <a:ext cx="1075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79" name="Oval 278">
              <a:extLst>
                <a:ext uri="{FF2B5EF4-FFF2-40B4-BE49-F238E27FC236}">
                  <a16:creationId xmlns:a16="http://schemas.microsoft.com/office/drawing/2014/main" id="{F05AFD05-D2AC-4476-8D0C-258ECD7A1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" y="2380"/>
              <a:ext cx="159" cy="145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80" name="Oval 279">
              <a:extLst>
                <a:ext uri="{FF2B5EF4-FFF2-40B4-BE49-F238E27FC236}">
                  <a16:creationId xmlns:a16="http://schemas.microsoft.com/office/drawing/2014/main" id="{785DBE41-2941-4C1C-AE70-E7EFA268D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" y="2385"/>
              <a:ext cx="164" cy="1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181" name="Oval 280">
              <a:extLst>
                <a:ext uri="{FF2B5EF4-FFF2-40B4-BE49-F238E27FC236}">
                  <a16:creationId xmlns:a16="http://schemas.microsoft.com/office/drawing/2014/main" id="{3BACE4CC-4219-42B3-9DBE-2723A5814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4" y="2380"/>
              <a:ext cx="154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82" name="Rectangle 281">
              <a:extLst>
                <a:ext uri="{FF2B5EF4-FFF2-40B4-BE49-F238E27FC236}">
                  <a16:creationId xmlns:a16="http://schemas.microsoft.com/office/drawing/2014/main" id="{EBBD3441-7874-4C3E-81F4-ADC0D57E1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38"/>
              <a:ext cx="85" cy="760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  <p:sp>
        <p:nvSpPr>
          <p:cNvPr id="191" name="Footer Placeholder 3">
            <a:extLst>
              <a:ext uri="{FF2B5EF4-FFF2-40B4-BE49-F238E27FC236}">
                <a16:creationId xmlns:a16="http://schemas.microsoft.com/office/drawing/2014/main" id="{3688FD6C-D857-4BE3-8BA6-B3DF2D1E66E0}"/>
              </a:ext>
            </a:extLst>
          </p:cNvPr>
          <p:cNvSpPr txBox="1">
            <a:spLocks/>
          </p:cNvSpPr>
          <p:nvPr/>
        </p:nvSpPr>
        <p:spPr bwMode="auto">
          <a:xfrm>
            <a:off x="1564009" y="6562186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grpSp>
        <p:nvGrpSpPr>
          <p:cNvPr id="192" name="Group 542">
            <a:extLst>
              <a:ext uri="{FF2B5EF4-FFF2-40B4-BE49-F238E27FC236}">
                <a16:creationId xmlns:a16="http://schemas.microsoft.com/office/drawing/2014/main" id="{7D42EEA2-AB90-470A-AB5F-A975F3CC0585}"/>
              </a:ext>
            </a:extLst>
          </p:cNvPr>
          <p:cNvGrpSpPr>
            <a:grpSpLocks/>
          </p:cNvGrpSpPr>
          <p:nvPr/>
        </p:nvGrpSpPr>
        <p:grpSpPr bwMode="auto">
          <a:xfrm>
            <a:off x="7750551" y="1924052"/>
            <a:ext cx="1227137" cy="1069975"/>
            <a:chOff x="-44" y="1473"/>
            <a:chExt cx="981" cy="1105"/>
          </a:xfrm>
        </p:grpSpPr>
        <p:pic>
          <p:nvPicPr>
            <p:cNvPr id="193" name="Picture 529" descr="desktop_computer_stylized_medium">
              <a:extLst>
                <a:ext uri="{FF2B5EF4-FFF2-40B4-BE49-F238E27FC236}">
                  <a16:creationId xmlns:a16="http://schemas.microsoft.com/office/drawing/2014/main" id="{5BEC245E-9882-42E1-ADC2-9970461AE7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" name="Freeform 530">
              <a:extLst>
                <a:ext uri="{FF2B5EF4-FFF2-40B4-BE49-F238E27FC236}">
                  <a16:creationId xmlns:a16="http://schemas.microsoft.com/office/drawing/2014/main" id="{AA10E501-CE95-42AE-9F64-353656FDBAD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/>
              <a:t>Συνεχής ροή αποθηκευμένου </a:t>
            </a:r>
            <a:r>
              <a:rPr lang="en-US" sz="2800"/>
              <a:t>video:</a:t>
            </a:r>
            <a:r>
              <a:rPr lang="el-GR" sz="2800"/>
              <a:t> προκλήσεις</a:t>
            </a: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188913" y="1450975"/>
            <a:ext cx="870267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2438" indent="-452438"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q"/>
            </a:pPr>
            <a:r>
              <a:rPr lang="en-US" sz="2000">
                <a:solidFill>
                  <a:srgbClr val="CB2727"/>
                </a:solidFill>
                <a:latin typeface="Gill Sans Nova" panose="020B0602020104020203" pitchFamily="34" charset="0"/>
              </a:rPr>
              <a:t>O </a:t>
            </a:r>
            <a:r>
              <a:rPr lang="el-GR" sz="2000">
                <a:solidFill>
                  <a:srgbClr val="CB2727"/>
                </a:solidFill>
                <a:latin typeface="Gill Sans Nova" panose="020B0602020104020203" pitchFamily="34" charset="0"/>
              </a:rPr>
              <a:t>περιορισμός της </a:t>
            </a:r>
            <a:r>
              <a:rPr lang="el-GR" sz="2000" b="1">
                <a:solidFill>
                  <a:srgbClr val="CB2727"/>
                </a:solidFill>
                <a:latin typeface="Gill Sans Nova" panose="020B0602020104020203" pitchFamily="34" charset="0"/>
              </a:rPr>
              <a:t>συνεχούς αναπαραγωγής</a:t>
            </a:r>
            <a:r>
              <a:rPr lang="el-GR" sz="2000">
                <a:solidFill>
                  <a:srgbClr val="CB2727"/>
                </a:solidFill>
                <a:latin typeface="Gill Sans Nova" panose="020B0602020104020203" pitchFamily="34" charset="0"/>
              </a:rPr>
              <a:t>: </a:t>
            </a:r>
            <a:r>
              <a:rPr lang="el-GR" sz="2000">
                <a:latin typeface="Gill Sans Nova" panose="020B0602020104020203" pitchFamily="34" charset="0"/>
              </a:rPr>
              <a:t>μόλις ξεκινήσει η αναπαραγωγή από τον πελάτη, πρέπει να ταιριάζει με τον αρχικό συγχρονισμό</a:t>
            </a:r>
          </a:p>
          <a:p>
            <a:pPr marL="715963" lvl="1" indent="-258763"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Ø"/>
            </a:pPr>
            <a:r>
              <a:rPr lang="el-GR" sz="2000">
                <a:latin typeface="Gill Sans Nova" panose="020B0602020104020203" pitchFamily="34" charset="0"/>
              </a:rPr>
              <a:t> … αλλά </a:t>
            </a:r>
            <a:r>
              <a:rPr lang="el-GR" sz="2000">
                <a:solidFill>
                  <a:srgbClr val="CB2727"/>
                </a:solidFill>
                <a:latin typeface="Gill Sans Nova" panose="020B0602020104020203" pitchFamily="34" charset="0"/>
              </a:rPr>
              <a:t>οι καθυστερήσεις στο δίκτυο ποικίλλουν </a:t>
            </a:r>
            <a:r>
              <a:rPr lang="el-GR" sz="2000">
                <a:latin typeface="Gill Sans Nova" panose="020B0602020104020203" pitchFamily="34" charset="0"/>
              </a:rPr>
              <a:t>(</a:t>
            </a:r>
            <a:r>
              <a:rPr lang="en-US" sz="2000">
                <a:latin typeface="Gill Sans Nova" panose="020B0602020104020203" pitchFamily="34" charset="0"/>
              </a:rPr>
              <a:t>jitter)</a:t>
            </a:r>
            <a:r>
              <a:rPr lang="el-GR" sz="2000">
                <a:latin typeface="Gill Sans Nova" panose="020B0602020104020203" pitchFamily="34" charset="0"/>
              </a:rPr>
              <a:t>, οπότε θα χρειαστεί </a:t>
            </a:r>
            <a:r>
              <a:rPr lang="el-GR" sz="2000" b="1" err="1">
                <a:latin typeface="Gill Sans Nova" panose="020B0602020104020203" pitchFamily="34" charset="0"/>
              </a:rPr>
              <a:t>ενταμιευτής</a:t>
            </a:r>
            <a:r>
              <a:rPr lang="en-US" sz="2000" b="1">
                <a:latin typeface="Gill Sans Nova" panose="020B0602020104020203" pitchFamily="34" charset="0"/>
              </a:rPr>
              <a:t> (buffer)</a:t>
            </a:r>
            <a:r>
              <a:rPr lang="el-GR" sz="2000" b="1">
                <a:latin typeface="Gill Sans Nova" panose="020B0602020104020203" pitchFamily="34" charset="0"/>
              </a:rPr>
              <a:t> </a:t>
            </a:r>
            <a:r>
              <a:rPr lang="el-GR" sz="2000">
                <a:solidFill>
                  <a:schemeClr val="accent2"/>
                </a:solidFill>
                <a:latin typeface="Gill Sans Nova" panose="020B0602020104020203" pitchFamily="34" charset="0"/>
              </a:rPr>
              <a:t>στην πλευρά του πελάτη</a:t>
            </a:r>
            <a:r>
              <a:rPr lang="el-GR" sz="2000">
                <a:latin typeface="Gill Sans Nova" panose="020B0602020104020203" pitchFamily="34" charset="0"/>
              </a:rPr>
              <a:t> για να ταιριάξει τις απαιτήσεις αναπαραγωγής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q"/>
            </a:pPr>
            <a:r>
              <a:rPr lang="el-GR" sz="2000">
                <a:latin typeface="Gill Sans Nova" panose="020B0602020104020203" pitchFamily="34" charset="0"/>
              </a:rPr>
              <a:t> </a:t>
            </a:r>
            <a:r>
              <a:rPr lang="en-US" sz="2000">
                <a:latin typeface="Gill Sans Nova" panose="020B0602020104020203" pitchFamily="34" charset="0"/>
              </a:rPr>
              <a:t>   </a:t>
            </a:r>
            <a:r>
              <a:rPr lang="el-GR" sz="2000">
                <a:latin typeface="Gill Sans Nova" panose="020B0602020104020203" pitchFamily="34" charset="0"/>
              </a:rPr>
              <a:t>άλλες προκλήσεις: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000">
                <a:latin typeface="Gill Sans Nova" panose="020B0602020104020203" pitchFamily="34" charset="0"/>
              </a:rPr>
              <a:t> </a:t>
            </a:r>
            <a:r>
              <a:rPr lang="el-GR" sz="2000" b="1">
                <a:latin typeface="Gill Sans Nova" panose="020B0602020104020203" pitchFamily="34" charset="0"/>
              </a:rPr>
              <a:t>αλληλεπίδραση πελάτη</a:t>
            </a:r>
            <a:r>
              <a:rPr lang="el-GR" sz="2000">
                <a:latin typeface="Gill Sans Nova" panose="020B0602020104020203" pitchFamily="34" charset="0"/>
              </a:rPr>
              <a:t>: </a:t>
            </a:r>
            <a:r>
              <a:rPr lang="en-US" sz="2000">
                <a:latin typeface="Gill Sans Nova" panose="020B0602020104020203" pitchFamily="34" charset="0"/>
              </a:rPr>
              <a:t>pause, fast-forward, rewind, </a:t>
            </a:r>
            <a:r>
              <a:rPr lang="el-GR" sz="2000">
                <a:latin typeface="Gill Sans Nova" panose="020B0602020104020203" pitchFamily="34" charset="0"/>
              </a:rPr>
              <a:t>εναλλαγή μεταξύ θέσεων στο </a:t>
            </a:r>
            <a:r>
              <a:rPr lang="en-US" sz="2000">
                <a:latin typeface="Gill Sans Nova" panose="020B0602020104020203" pitchFamily="34" charset="0"/>
              </a:rPr>
              <a:t>video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n-US" sz="2000">
                <a:latin typeface="Gill Sans Nova" panose="020B0602020104020203" pitchFamily="34" charset="0"/>
              </a:rPr>
              <a:t> </a:t>
            </a:r>
            <a:r>
              <a:rPr lang="el-GR" sz="2000">
                <a:latin typeface="Gill Sans Nova" panose="020B0602020104020203" pitchFamily="34" charset="0"/>
              </a:rPr>
              <a:t>πακέτα </a:t>
            </a:r>
            <a:r>
              <a:rPr lang="en-US" sz="2000">
                <a:latin typeface="Gill Sans Nova" panose="020B0602020104020203" pitchFamily="34" charset="0"/>
              </a:rPr>
              <a:t>video </a:t>
            </a:r>
            <a:r>
              <a:rPr lang="el-GR" sz="2000">
                <a:latin typeface="Gill Sans Nova" panose="020B0602020104020203" pitchFamily="34" charset="0"/>
              </a:rPr>
              <a:t>μπορεί να χαθούν, αναμεταδοθούν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522A10-A898-4045-80BA-E92113A4774A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9"/>
          <p:cNvSpPr>
            <a:spLocks noChangeShapeType="1"/>
          </p:cNvSpPr>
          <p:nvPr/>
        </p:nvSpPr>
        <p:spPr bwMode="auto">
          <a:xfrm>
            <a:off x="838200" y="1906298"/>
            <a:ext cx="0" cy="2852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Gill Sans Nova" panose="020B0602020104020203" pitchFamily="34" charset="0"/>
            </a:endParaRPr>
          </a:p>
        </p:txBody>
      </p:sp>
      <p:sp>
        <p:nvSpPr>
          <p:cNvPr id="22531" name="Line 10"/>
          <p:cNvSpPr>
            <a:spLocks noChangeShapeType="1"/>
          </p:cNvSpPr>
          <p:nvPr/>
        </p:nvSpPr>
        <p:spPr bwMode="auto">
          <a:xfrm flipH="1">
            <a:off x="828675" y="4749510"/>
            <a:ext cx="7815263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l-GR">
              <a:latin typeface="Gill Sans Nova" panose="020B0602020104020203" pitchFamily="34" charset="0"/>
            </a:endParaRPr>
          </a:p>
        </p:txBody>
      </p:sp>
      <p:sp>
        <p:nvSpPr>
          <p:cNvPr id="22532" name="Text Box 58"/>
          <p:cNvSpPr txBox="1">
            <a:spLocks noChangeArrowheads="1"/>
          </p:cNvSpPr>
          <p:nvPr/>
        </p:nvSpPr>
        <p:spPr bwMode="auto">
          <a:xfrm>
            <a:off x="1724157" y="1622235"/>
            <a:ext cx="23837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>
                <a:solidFill>
                  <a:srgbClr val="FF0000"/>
                </a:solidFill>
                <a:latin typeface="Gill Sans Nova" panose="020B0602020104020203" pitchFamily="34" charset="0"/>
              </a:rPr>
              <a:t>μετάδοση </a:t>
            </a:r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constant bit </a:t>
            </a:r>
          </a:p>
          <a:p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rate video</a:t>
            </a:r>
          </a:p>
        </p:txBody>
      </p:sp>
      <p:grpSp>
        <p:nvGrpSpPr>
          <p:cNvPr id="22533" name="Group 60"/>
          <p:cNvGrpSpPr>
            <a:grpSpLocks/>
          </p:cNvGrpSpPr>
          <p:nvPr/>
        </p:nvGrpSpPr>
        <p:grpSpPr bwMode="auto">
          <a:xfrm>
            <a:off x="1219200" y="2236498"/>
            <a:ext cx="2552700" cy="2525712"/>
            <a:chOff x="648" y="1147"/>
            <a:chExt cx="1608" cy="1591"/>
          </a:xfrm>
        </p:grpSpPr>
        <p:grpSp>
          <p:nvGrpSpPr>
            <p:cNvPr id="22631" name="Group 61"/>
            <p:cNvGrpSpPr>
              <a:grpSpLocks/>
            </p:cNvGrpSpPr>
            <p:nvPr/>
          </p:nvGrpSpPr>
          <p:grpSpPr bwMode="auto">
            <a:xfrm>
              <a:off x="648" y="1725"/>
              <a:ext cx="1024" cy="1013"/>
              <a:chOff x="672" y="1071"/>
              <a:chExt cx="1024" cy="1013"/>
            </a:xfrm>
          </p:grpSpPr>
          <p:grpSp>
            <p:nvGrpSpPr>
              <p:cNvPr id="22647" name="Group 62"/>
              <p:cNvGrpSpPr>
                <a:grpSpLocks/>
              </p:cNvGrpSpPr>
              <p:nvPr/>
            </p:nvGrpSpPr>
            <p:grpSpPr bwMode="auto">
              <a:xfrm>
                <a:off x="672" y="1506"/>
                <a:ext cx="583" cy="578"/>
                <a:chOff x="672" y="1486"/>
                <a:chExt cx="583" cy="578"/>
              </a:xfrm>
            </p:grpSpPr>
            <p:grpSp>
              <p:nvGrpSpPr>
                <p:cNvPr id="22658" name="Group 63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2666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670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671" name="Line 6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22667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668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669" name="Line 69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2659" name="Group 70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2660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664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665" name="Line 73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22661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662" name="Line 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663" name="Line 7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22648" name="Group 77"/>
              <p:cNvGrpSpPr>
                <a:grpSpLocks/>
              </p:cNvGrpSpPr>
              <p:nvPr/>
            </p:nvGrpSpPr>
            <p:grpSpPr bwMode="auto">
              <a:xfrm>
                <a:off x="1259" y="1217"/>
                <a:ext cx="291" cy="288"/>
                <a:chOff x="672" y="1776"/>
                <a:chExt cx="291" cy="288"/>
              </a:xfrm>
            </p:grpSpPr>
            <p:grpSp>
              <p:nvGrpSpPr>
                <p:cNvPr id="22652" name="Group 78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56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57" name="Line 8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53" name="Group 81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54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55" name="Line 8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22649" name="Group 84"/>
              <p:cNvGrpSpPr>
                <a:grpSpLocks/>
              </p:cNvGrpSpPr>
              <p:nvPr/>
            </p:nvGrpSpPr>
            <p:grpSpPr bwMode="auto">
              <a:xfrm>
                <a:off x="1551" y="1071"/>
                <a:ext cx="145" cy="144"/>
                <a:chOff x="672" y="1920"/>
                <a:chExt cx="145" cy="144"/>
              </a:xfrm>
            </p:grpSpPr>
            <p:sp>
              <p:nvSpPr>
                <p:cNvPr id="22650" name="Line 85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51" name="Line 86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</p:grpSp>
        <p:grpSp>
          <p:nvGrpSpPr>
            <p:cNvPr id="22632" name="Group 87"/>
            <p:cNvGrpSpPr>
              <a:grpSpLocks/>
            </p:cNvGrpSpPr>
            <p:nvPr/>
          </p:nvGrpSpPr>
          <p:grpSpPr bwMode="auto">
            <a:xfrm>
              <a:off x="1673" y="1147"/>
              <a:ext cx="583" cy="578"/>
              <a:chOff x="672" y="1486"/>
              <a:chExt cx="583" cy="578"/>
            </a:xfrm>
          </p:grpSpPr>
          <p:grpSp>
            <p:nvGrpSpPr>
              <p:cNvPr id="22633" name="Group 88"/>
              <p:cNvGrpSpPr>
                <a:grpSpLocks/>
              </p:cNvGrpSpPr>
              <p:nvPr/>
            </p:nvGrpSpPr>
            <p:grpSpPr bwMode="auto">
              <a:xfrm>
                <a:off x="672" y="1776"/>
                <a:ext cx="291" cy="288"/>
                <a:chOff x="672" y="1776"/>
                <a:chExt cx="291" cy="288"/>
              </a:xfrm>
            </p:grpSpPr>
            <p:grpSp>
              <p:nvGrpSpPr>
                <p:cNvPr id="2" name="Group 89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45" name="Line 9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46" name="Line 9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42" name="Group 92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43" name="Line 93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44" name="Line 94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22634" name="Group 95"/>
              <p:cNvGrpSpPr>
                <a:grpSpLocks/>
              </p:cNvGrpSpPr>
              <p:nvPr/>
            </p:nvGrpSpPr>
            <p:grpSpPr bwMode="auto">
              <a:xfrm>
                <a:off x="964" y="1486"/>
                <a:ext cx="291" cy="288"/>
                <a:chOff x="672" y="1776"/>
                <a:chExt cx="291" cy="288"/>
              </a:xfrm>
            </p:grpSpPr>
            <p:grpSp>
              <p:nvGrpSpPr>
                <p:cNvPr id="22635" name="Group 96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39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40" name="Line 98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36" name="Group 99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37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38" name="Line 10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</p:grpSp>
      </p:grpSp>
      <p:sp>
        <p:nvSpPr>
          <p:cNvPr id="22534" name="Text Box 150"/>
          <p:cNvSpPr txBox="1">
            <a:spLocks noChangeArrowheads="1"/>
          </p:cNvSpPr>
          <p:nvPr/>
        </p:nvSpPr>
        <p:spPr bwMode="auto">
          <a:xfrm rot="-5433387">
            <a:off x="-412750" y="3054061"/>
            <a:ext cx="1957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Gill Sans Nova" panose="020B0602020104020203" pitchFamily="34" charset="0"/>
              </a:rPr>
              <a:t>Cumulative data</a:t>
            </a:r>
          </a:p>
        </p:txBody>
      </p:sp>
      <p:sp>
        <p:nvSpPr>
          <p:cNvPr id="22535" name="Text Box 154"/>
          <p:cNvSpPr txBox="1">
            <a:spLocks noChangeArrowheads="1"/>
          </p:cNvSpPr>
          <p:nvPr/>
        </p:nvSpPr>
        <p:spPr bwMode="auto">
          <a:xfrm>
            <a:off x="8099425" y="4771735"/>
            <a:ext cx="606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Gill Sans Nova" panose="020B0602020104020203" pitchFamily="34" charset="0"/>
              </a:rPr>
              <a:t>time</a:t>
            </a:r>
          </a:p>
        </p:txBody>
      </p:sp>
      <p:grpSp>
        <p:nvGrpSpPr>
          <p:cNvPr id="22" name="Group 201"/>
          <p:cNvGrpSpPr>
            <a:grpSpLocks/>
          </p:cNvGrpSpPr>
          <p:nvPr/>
        </p:nvGrpSpPr>
        <p:grpSpPr bwMode="auto">
          <a:xfrm>
            <a:off x="2495550" y="1660235"/>
            <a:ext cx="4329113" cy="3111500"/>
            <a:chOff x="1572" y="784"/>
            <a:chExt cx="2727" cy="1960"/>
          </a:xfrm>
        </p:grpSpPr>
        <p:grpSp>
          <p:nvGrpSpPr>
            <p:cNvPr id="22591" name="Group 198"/>
            <p:cNvGrpSpPr>
              <a:grpSpLocks/>
            </p:cNvGrpSpPr>
            <p:nvPr/>
          </p:nvGrpSpPr>
          <p:grpSpPr bwMode="auto">
            <a:xfrm>
              <a:off x="1938" y="1156"/>
              <a:ext cx="1839" cy="1588"/>
              <a:chOff x="1938" y="1156"/>
              <a:chExt cx="1839" cy="1588"/>
            </a:xfrm>
          </p:grpSpPr>
          <p:grpSp>
            <p:nvGrpSpPr>
              <p:cNvPr id="22595" name="Group 106"/>
              <p:cNvGrpSpPr>
                <a:grpSpLocks/>
              </p:cNvGrpSpPr>
              <p:nvPr/>
            </p:nvGrpSpPr>
            <p:grpSpPr bwMode="auto">
              <a:xfrm>
                <a:off x="1938" y="2600"/>
                <a:ext cx="319" cy="144"/>
                <a:chOff x="672" y="1920"/>
                <a:chExt cx="145" cy="144"/>
              </a:xfrm>
            </p:grpSpPr>
            <p:sp>
              <p:nvSpPr>
                <p:cNvPr id="22629" name="Line 107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30" name="Line 108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22596" name="Group 109"/>
              <p:cNvGrpSpPr>
                <a:grpSpLocks/>
              </p:cNvGrpSpPr>
              <p:nvPr/>
            </p:nvGrpSpPr>
            <p:grpSpPr bwMode="auto">
              <a:xfrm>
                <a:off x="2252" y="2456"/>
                <a:ext cx="73" cy="144"/>
                <a:chOff x="672" y="1920"/>
                <a:chExt cx="145" cy="144"/>
              </a:xfrm>
            </p:grpSpPr>
            <p:sp>
              <p:nvSpPr>
                <p:cNvPr id="22627" name="Line 110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28" name="Line 111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22597" name="Group 112"/>
              <p:cNvGrpSpPr>
                <a:grpSpLocks/>
              </p:cNvGrpSpPr>
              <p:nvPr/>
            </p:nvGrpSpPr>
            <p:grpSpPr bwMode="auto">
              <a:xfrm>
                <a:off x="2317" y="2169"/>
                <a:ext cx="126" cy="288"/>
                <a:chOff x="672" y="1776"/>
                <a:chExt cx="291" cy="288"/>
              </a:xfrm>
            </p:grpSpPr>
            <p:grpSp>
              <p:nvGrpSpPr>
                <p:cNvPr id="22621" name="Group 113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25" name="Line 114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26" name="Line 115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22" name="Group 116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23" name="Line 117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24" name="Line 118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22598" name="Group 119"/>
              <p:cNvGrpSpPr>
                <a:grpSpLocks/>
              </p:cNvGrpSpPr>
              <p:nvPr/>
            </p:nvGrpSpPr>
            <p:grpSpPr bwMode="auto">
              <a:xfrm>
                <a:off x="2441" y="1877"/>
                <a:ext cx="609" cy="288"/>
                <a:chOff x="672" y="1776"/>
                <a:chExt cx="291" cy="288"/>
              </a:xfrm>
            </p:grpSpPr>
            <p:grpSp>
              <p:nvGrpSpPr>
                <p:cNvPr id="22615" name="Group 120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19" name="Line 121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20" name="Line 122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16" name="Group 123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17" name="Line 124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18" name="Line 125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22599" name="Group 126"/>
              <p:cNvGrpSpPr>
                <a:grpSpLocks/>
              </p:cNvGrpSpPr>
              <p:nvPr/>
            </p:nvGrpSpPr>
            <p:grpSpPr bwMode="auto">
              <a:xfrm>
                <a:off x="3045" y="1740"/>
                <a:ext cx="52" cy="144"/>
                <a:chOff x="672" y="1920"/>
                <a:chExt cx="145" cy="144"/>
              </a:xfrm>
            </p:grpSpPr>
            <p:sp>
              <p:nvSpPr>
                <p:cNvPr id="22613" name="Line 127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14" name="Line 128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22600" name="Group 131"/>
              <p:cNvGrpSpPr>
                <a:grpSpLocks/>
              </p:cNvGrpSpPr>
              <p:nvPr/>
            </p:nvGrpSpPr>
            <p:grpSpPr bwMode="auto">
              <a:xfrm>
                <a:off x="3092" y="1590"/>
                <a:ext cx="469" cy="144"/>
                <a:chOff x="672" y="1920"/>
                <a:chExt cx="145" cy="144"/>
              </a:xfrm>
            </p:grpSpPr>
            <p:sp>
              <p:nvSpPr>
                <p:cNvPr id="22611" name="Line 132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12" name="Line 133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22601" name="Group 134"/>
              <p:cNvGrpSpPr>
                <a:grpSpLocks/>
              </p:cNvGrpSpPr>
              <p:nvPr/>
            </p:nvGrpSpPr>
            <p:grpSpPr bwMode="auto">
              <a:xfrm>
                <a:off x="3550" y="1446"/>
                <a:ext cx="145" cy="144"/>
                <a:chOff x="672" y="1920"/>
                <a:chExt cx="145" cy="144"/>
              </a:xfrm>
            </p:grpSpPr>
            <p:sp>
              <p:nvSpPr>
                <p:cNvPr id="22609" name="Line 135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10" name="Line 136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22602" name="Group 137"/>
              <p:cNvGrpSpPr>
                <a:grpSpLocks/>
              </p:cNvGrpSpPr>
              <p:nvPr/>
            </p:nvGrpSpPr>
            <p:grpSpPr bwMode="auto">
              <a:xfrm>
                <a:off x="3690" y="1156"/>
                <a:ext cx="87" cy="288"/>
                <a:chOff x="672" y="1776"/>
                <a:chExt cx="291" cy="288"/>
              </a:xfrm>
            </p:grpSpPr>
            <p:grpSp>
              <p:nvGrpSpPr>
                <p:cNvPr id="22603" name="Group 138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07" name="Line 139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08" name="Line 14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04" name="Group 141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05" name="Line 14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06" name="Line 14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</p:grpSp>
        <p:sp>
          <p:nvSpPr>
            <p:cNvPr id="22592" name="Text Box 152"/>
            <p:cNvSpPr txBox="1">
              <a:spLocks noChangeArrowheads="1"/>
            </p:cNvSpPr>
            <p:nvPr/>
          </p:nvSpPr>
          <p:spPr bwMode="auto">
            <a:xfrm>
              <a:off x="1642" y="1724"/>
              <a:ext cx="853" cy="582"/>
            </a:xfrm>
            <a:prstGeom prst="rect">
              <a:avLst/>
            </a:prstGeom>
            <a:noFill/>
            <a:ln w="19050">
              <a:noFill/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l-GR" i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Gill Sans Nova" panose="020B0602020104020203" pitchFamily="34" charset="0"/>
                </a:rPr>
                <a:t>μεταβλητή</a:t>
              </a:r>
              <a:endParaRPr lang="en-US" i="1">
                <a:solidFill>
                  <a:schemeClr val="accent6">
                    <a:lumMod val="60000"/>
                    <a:lumOff val="40000"/>
                  </a:schemeClr>
                </a:solidFill>
                <a:latin typeface="Gill Sans Nova" panose="020B0602020104020203" pitchFamily="34" charset="0"/>
              </a:endParaRPr>
            </a:p>
            <a:p>
              <a:pPr algn="ctr"/>
              <a:r>
                <a:rPr lang="el-GR" i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Gill Sans Nova" panose="020B0602020104020203" pitchFamily="34" charset="0"/>
                </a:rPr>
                <a:t>καθυστέρηση</a:t>
              </a:r>
              <a:endParaRPr lang="en-US" i="1">
                <a:solidFill>
                  <a:schemeClr val="accent6">
                    <a:lumMod val="60000"/>
                    <a:lumOff val="40000"/>
                  </a:schemeClr>
                </a:solidFill>
                <a:latin typeface="Gill Sans Nova" panose="020B0602020104020203" pitchFamily="34" charset="0"/>
              </a:endParaRPr>
            </a:p>
            <a:p>
              <a:pPr algn="ctr"/>
              <a:r>
                <a:rPr lang="el-GR" i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Gill Sans Nova" panose="020B0602020104020203" pitchFamily="34" charset="0"/>
                </a:rPr>
                <a:t>δικτύου</a:t>
              </a:r>
              <a:endParaRPr lang="en-US">
                <a:solidFill>
                  <a:schemeClr val="accent6">
                    <a:lumMod val="60000"/>
                    <a:lumOff val="40000"/>
                  </a:schemeClr>
                </a:solidFill>
                <a:latin typeface="Gill Sans Nova" panose="020B0602020104020203" pitchFamily="34" charset="0"/>
              </a:endParaRPr>
            </a:p>
          </p:txBody>
        </p:sp>
        <p:sp>
          <p:nvSpPr>
            <p:cNvPr id="22593" name="Line 153"/>
            <p:cNvSpPr>
              <a:spLocks noChangeShapeType="1"/>
            </p:cNvSpPr>
            <p:nvPr/>
          </p:nvSpPr>
          <p:spPr bwMode="auto">
            <a:xfrm>
              <a:off x="1572" y="1938"/>
              <a:ext cx="1098" cy="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l-GR">
                <a:latin typeface="Gill Sans Nova" panose="020B0602020104020203" pitchFamily="34" charset="0"/>
              </a:endParaRPr>
            </a:p>
          </p:txBody>
        </p:sp>
        <p:sp>
          <p:nvSpPr>
            <p:cNvPr id="22594" name="Text Box 197"/>
            <p:cNvSpPr txBox="1">
              <a:spLocks noChangeArrowheads="1"/>
            </p:cNvSpPr>
            <p:nvPr/>
          </p:nvSpPr>
          <p:spPr bwMode="auto">
            <a:xfrm>
              <a:off x="3882" y="784"/>
              <a:ext cx="41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l-GR">
                  <a:latin typeface="Gill Sans Nova" panose="020B0602020104020203" pitchFamily="34" charset="0"/>
                </a:rPr>
                <a:t>λήψη</a:t>
              </a:r>
              <a:endParaRPr lang="en-US">
                <a:latin typeface="Gill Sans Nova" panose="020B0602020104020203" pitchFamily="34" charset="0"/>
              </a:endParaRPr>
            </a:p>
          </p:txBody>
        </p:sp>
      </p:grpSp>
      <p:sp>
        <p:nvSpPr>
          <p:cNvPr id="22539" name="Rectangle 207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62925" cy="871538"/>
          </a:xfrm>
        </p:spPr>
        <p:txBody>
          <a:bodyPr/>
          <a:lstStyle/>
          <a:p>
            <a:r>
              <a:rPr lang="el-GR" sz="2800"/>
              <a:t>Συνεχής ροή αποθηκευμένου </a:t>
            </a:r>
            <a:r>
              <a:rPr lang="en-US" sz="2800"/>
              <a:t>video</a:t>
            </a:r>
          </a:p>
        </p:txBody>
      </p:sp>
      <p:sp>
        <p:nvSpPr>
          <p:cNvPr id="224464" name="Rectangle 208"/>
          <p:cNvSpPr>
            <a:spLocks noGrp="1" noChangeArrowheads="1"/>
          </p:cNvSpPr>
          <p:nvPr>
            <p:ph type="body" idx="1"/>
          </p:nvPr>
        </p:nvSpPr>
        <p:spPr>
          <a:xfrm>
            <a:off x="733425" y="5469946"/>
            <a:ext cx="7772400" cy="984829"/>
          </a:xfrm>
        </p:spPr>
        <p:txBody>
          <a:bodyPr/>
          <a:lstStyle/>
          <a:p>
            <a:r>
              <a:rPr lang="el-GR" sz="2000"/>
              <a:t>Μεταβλητή καθυστέρηση</a:t>
            </a:r>
            <a:endParaRPr lang="en-US" sz="2000"/>
          </a:p>
        </p:txBody>
      </p:sp>
      <p:grpSp>
        <p:nvGrpSpPr>
          <p:cNvPr id="144" name="Group 60">
            <a:extLst>
              <a:ext uri="{FF2B5EF4-FFF2-40B4-BE49-F238E27FC236}">
                <a16:creationId xmlns:a16="http://schemas.microsoft.com/office/drawing/2014/main" id="{D078C4D8-23A5-4EBE-8C3F-38AE80A6BEF5}"/>
              </a:ext>
            </a:extLst>
          </p:cNvPr>
          <p:cNvGrpSpPr>
            <a:grpSpLocks/>
          </p:cNvGrpSpPr>
          <p:nvPr/>
        </p:nvGrpSpPr>
        <p:grpSpPr bwMode="auto">
          <a:xfrm>
            <a:off x="3075217" y="2247175"/>
            <a:ext cx="2552700" cy="2525712"/>
            <a:chOff x="648" y="1147"/>
            <a:chExt cx="1608" cy="1591"/>
          </a:xfrm>
        </p:grpSpPr>
        <p:grpSp>
          <p:nvGrpSpPr>
            <p:cNvPr id="145" name="Group 61">
              <a:extLst>
                <a:ext uri="{FF2B5EF4-FFF2-40B4-BE49-F238E27FC236}">
                  <a16:creationId xmlns:a16="http://schemas.microsoft.com/office/drawing/2014/main" id="{B7400FDC-DFC5-4E23-8E67-74AC3A3F9A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8" y="1725"/>
              <a:ext cx="1024" cy="1013"/>
              <a:chOff x="672" y="1071"/>
              <a:chExt cx="1024" cy="1013"/>
            </a:xfrm>
          </p:grpSpPr>
          <p:grpSp>
            <p:nvGrpSpPr>
              <p:cNvPr id="161" name="Group 62">
                <a:extLst>
                  <a:ext uri="{FF2B5EF4-FFF2-40B4-BE49-F238E27FC236}">
                    <a16:creationId xmlns:a16="http://schemas.microsoft.com/office/drawing/2014/main" id="{915AA9F5-27C2-4117-AD4A-4B03325604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2" y="1506"/>
                <a:ext cx="583" cy="578"/>
                <a:chOff x="672" y="1486"/>
                <a:chExt cx="583" cy="578"/>
              </a:xfrm>
            </p:grpSpPr>
            <p:grpSp>
              <p:nvGrpSpPr>
                <p:cNvPr id="172" name="Group 63">
                  <a:extLst>
                    <a:ext uri="{FF2B5EF4-FFF2-40B4-BE49-F238E27FC236}">
                      <a16:creationId xmlns:a16="http://schemas.microsoft.com/office/drawing/2014/main" id="{E8D51A17-DAE3-4B34-947A-72A4D1E788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80" name="Group 64">
                    <a:extLst>
                      <a:ext uri="{FF2B5EF4-FFF2-40B4-BE49-F238E27FC236}">
                        <a16:creationId xmlns:a16="http://schemas.microsoft.com/office/drawing/2014/main" id="{991705E5-BD23-4C61-8A94-DD83C2851E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84" name="Line 65">
                      <a:extLst>
                        <a:ext uri="{FF2B5EF4-FFF2-40B4-BE49-F238E27FC236}">
                          <a16:creationId xmlns:a16="http://schemas.microsoft.com/office/drawing/2014/main" id="{0117DC09-05F4-47A0-94C6-00B54936F42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5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85" name="Line 66">
                      <a:extLst>
                        <a:ext uri="{FF2B5EF4-FFF2-40B4-BE49-F238E27FC236}">
                          <a16:creationId xmlns:a16="http://schemas.microsoft.com/office/drawing/2014/main" id="{227A6ABE-1AE8-43CB-AA8C-D355C652CD9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5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81" name="Group 67">
                    <a:extLst>
                      <a:ext uri="{FF2B5EF4-FFF2-40B4-BE49-F238E27FC236}">
                        <a16:creationId xmlns:a16="http://schemas.microsoft.com/office/drawing/2014/main" id="{6A1C434D-17BA-4D50-A8AF-BBD99679E9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82" name="Line 68">
                      <a:extLst>
                        <a:ext uri="{FF2B5EF4-FFF2-40B4-BE49-F238E27FC236}">
                          <a16:creationId xmlns:a16="http://schemas.microsoft.com/office/drawing/2014/main" id="{A635EB86-BAE8-4D60-ACEF-FB8A7C653CE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5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83" name="Line 69">
                      <a:extLst>
                        <a:ext uri="{FF2B5EF4-FFF2-40B4-BE49-F238E27FC236}">
                          <a16:creationId xmlns:a16="http://schemas.microsoft.com/office/drawing/2014/main" id="{0F04C39B-BF09-460A-BE32-7CB41056E91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5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73" name="Group 70">
                  <a:extLst>
                    <a:ext uri="{FF2B5EF4-FFF2-40B4-BE49-F238E27FC236}">
                      <a16:creationId xmlns:a16="http://schemas.microsoft.com/office/drawing/2014/main" id="{CF63B179-DE8D-43DE-9330-072A0C41B6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174" name="Group 71">
                    <a:extLst>
                      <a:ext uri="{FF2B5EF4-FFF2-40B4-BE49-F238E27FC236}">
                        <a16:creationId xmlns:a16="http://schemas.microsoft.com/office/drawing/2014/main" id="{AB150F65-64EF-43BF-AD34-EFAED2CC21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78" name="Line 72">
                      <a:extLst>
                        <a:ext uri="{FF2B5EF4-FFF2-40B4-BE49-F238E27FC236}">
                          <a16:creationId xmlns:a16="http://schemas.microsoft.com/office/drawing/2014/main" id="{5401FAA3-8B2F-4D03-9EF9-CA83D708608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5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79" name="Line 73">
                      <a:extLst>
                        <a:ext uri="{FF2B5EF4-FFF2-40B4-BE49-F238E27FC236}">
                          <a16:creationId xmlns:a16="http://schemas.microsoft.com/office/drawing/2014/main" id="{FD653CDC-980A-4739-B2AB-E8362813ED1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5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175" name="Group 74">
                    <a:extLst>
                      <a:ext uri="{FF2B5EF4-FFF2-40B4-BE49-F238E27FC236}">
                        <a16:creationId xmlns:a16="http://schemas.microsoft.com/office/drawing/2014/main" id="{F9C0CED3-C7B0-43B9-8E41-2E296E9574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176" name="Line 75">
                      <a:extLst>
                        <a:ext uri="{FF2B5EF4-FFF2-40B4-BE49-F238E27FC236}">
                          <a16:creationId xmlns:a16="http://schemas.microsoft.com/office/drawing/2014/main" id="{5CD756C8-2D69-4D4F-A84F-8EE31340C22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5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177" name="Line 76">
                      <a:extLst>
                        <a:ext uri="{FF2B5EF4-FFF2-40B4-BE49-F238E27FC236}">
                          <a16:creationId xmlns:a16="http://schemas.microsoft.com/office/drawing/2014/main" id="{39C83294-6F19-417B-AB4C-BA9C5CDB0E6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B05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62" name="Group 77">
                <a:extLst>
                  <a:ext uri="{FF2B5EF4-FFF2-40B4-BE49-F238E27FC236}">
                    <a16:creationId xmlns:a16="http://schemas.microsoft.com/office/drawing/2014/main" id="{7095FCFD-6E8B-4F74-AC09-7BB5203BB2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59" y="1217"/>
                <a:ext cx="291" cy="288"/>
                <a:chOff x="672" y="1776"/>
                <a:chExt cx="291" cy="288"/>
              </a:xfrm>
            </p:grpSpPr>
            <p:grpSp>
              <p:nvGrpSpPr>
                <p:cNvPr id="166" name="Group 78">
                  <a:extLst>
                    <a:ext uri="{FF2B5EF4-FFF2-40B4-BE49-F238E27FC236}">
                      <a16:creationId xmlns:a16="http://schemas.microsoft.com/office/drawing/2014/main" id="{B2AA60F3-585D-4AF0-8EFF-39D356703C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170" name="Line 79">
                    <a:extLst>
                      <a:ext uri="{FF2B5EF4-FFF2-40B4-BE49-F238E27FC236}">
                        <a16:creationId xmlns:a16="http://schemas.microsoft.com/office/drawing/2014/main" id="{0C99DC3E-54AB-4B54-A97F-E0DB297DDB6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71" name="Line 80">
                    <a:extLst>
                      <a:ext uri="{FF2B5EF4-FFF2-40B4-BE49-F238E27FC236}">
                        <a16:creationId xmlns:a16="http://schemas.microsoft.com/office/drawing/2014/main" id="{C1A6B687-A378-497A-A3EA-482258C5575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167" name="Group 81">
                  <a:extLst>
                    <a:ext uri="{FF2B5EF4-FFF2-40B4-BE49-F238E27FC236}">
                      <a16:creationId xmlns:a16="http://schemas.microsoft.com/office/drawing/2014/main" id="{A38D6824-FA24-4FF7-AE5D-3926B25DD8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168" name="Line 82">
                    <a:extLst>
                      <a:ext uri="{FF2B5EF4-FFF2-40B4-BE49-F238E27FC236}">
                        <a16:creationId xmlns:a16="http://schemas.microsoft.com/office/drawing/2014/main" id="{CBF13D3E-2E35-4D74-87D3-5BA6C115FF0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69" name="Line 83">
                    <a:extLst>
                      <a:ext uri="{FF2B5EF4-FFF2-40B4-BE49-F238E27FC236}">
                        <a16:creationId xmlns:a16="http://schemas.microsoft.com/office/drawing/2014/main" id="{ADC75E3A-5148-437E-9B28-94EAF21759B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163" name="Group 84">
                <a:extLst>
                  <a:ext uri="{FF2B5EF4-FFF2-40B4-BE49-F238E27FC236}">
                    <a16:creationId xmlns:a16="http://schemas.microsoft.com/office/drawing/2014/main" id="{C8FCFCFD-DAAE-4AEB-A8EA-035B3BC7D8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51" y="1071"/>
                <a:ext cx="145" cy="144"/>
                <a:chOff x="672" y="1920"/>
                <a:chExt cx="145" cy="144"/>
              </a:xfrm>
            </p:grpSpPr>
            <p:sp>
              <p:nvSpPr>
                <p:cNvPr id="164" name="Line 85">
                  <a:extLst>
                    <a:ext uri="{FF2B5EF4-FFF2-40B4-BE49-F238E27FC236}">
                      <a16:creationId xmlns:a16="http://schemas.microsoft.com/office/drawing/2014/main" id="{DF87464B-DEBC-4EFF-9F7A-1AD7640B3E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00B05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165" name="Line 86">
                  <a:extLst>
                    <a:ext uri="{FF2B5EF4-FFF2-40B4-BE49-F238E27FC236}">
                      <a16:creationId xmlns:a16="http://schemas.microsoft.com/office/drawing/2014/main" id="{587C427D-6F69-44F0-B698-55368C941F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00B05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</p:grpSp>
        <p:grpSp>
          <p:nvGrpSpPr>
            <p:cNvPr id="146" name="Group 87">
              <a:extLst>
                <a:ext uri="{FF2B5EF4-FFF2-40B4-BE49-F238E27FC236}">
                  <a16:creationId xmlns:a16="http://schemas.microsoft.com/office/drawing/2014/main" id="{82E1FAE8-8C81-4DC5-B4A0-CF5EFB8D3E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3" y="1147"/>
              <a:ext cx="583" cy="578"/>
              <a:chOff x="672" y="1486"/>
              <a:chExt cx="583" cy="578"/>
            </a:xfrm>
          </p:grpSpPr>
          <p:grpSp>
            <p:nvGrpSpPr>
              <p:cNvPr id="147" name="Group 88">
                <a:extLst>
                  <a:ext uri="{FF2B5EF4-FFF2-40B4-BE49-F238E27FC236}">
                    <a16:creationId xmlns:a16="http://schemas.microsoft.com/office/drawing/2014/main" id="{298C8778-D948-4A32-AC19-8BF18F03F9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2" y="1776"/>
                <a:ext cx="291" cy="288"/>
                <a:chOff x="672" y="1776"/>
                <a:chExt cx="291" cy="288"/>
              </a:xfrm>
            </p:grpSpPr>
            <p:grpSp>
              <p:nvGrpSpPr>
                <p:cNvPr id="155" name="Group 89">
                  <a:extLst>
                    <a:ext uri="{FF2B5EF4-FFF2-40B4-BE49-F238E27FC236}">
                      <a16:creationId xmlns:a16="http://schemas.microsoft.com/office/drawing/2014/main" id="{68177789-E061-40DB-8EAF-E082917DBC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159" name="Line 90">
                    <a:extLst>
                      <a:ext uri="{FF2B5EF4-FFF2-40B4-BE49-F238E27FC236}">
                        <a16:creationId xmlns:a16="http://schemas.microsoft.com/office/drawing/2014/main" id="{27F3CFFE-EF03-4796-A5FB-F13F66EDAE2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60" name="Line 91">
                    <a:extLst>
                      <a:ext uri="{FF2B5EF4-FFF2-40B4-BE49-F238E27FC236}">
                        <a16:creationId xmlns:a16="http://schemas.microsoft.com/office/drawing/2014/main" id="{4FF69556-0270-41D6-8F17-B5A1F481171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156" name="Group 92">
                  <a:extLst>
                    <a:ext uri="{FF2B5EF4-FFF2-40B4-BE49-F238E27FC236}">
                      <a16:creationId xmlns:a16="http://schemas.microsoft.com/office/drawing/2014/main" id="{C9653F2E-FE12-49BE-8763-3253C6C124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157" name="Line 93">
                    <a:extLst>
                      <a:ext uri="{FF2B5EF4-FFF2-40B4-BE49-F238E27FC236}">
                        <a16:creationId xmlns:a16="http://schemas.microsoft.com/office/drawing/2014/main" id="{038C8A74-14F1-4E91-932A-56331B01F3A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58" name="Line 94">
                    <a:extLst>
                      <a:ext uri="{FF2B5EF4-FFF2-40B4-BE49-F238E27FC236}">
                        <a16:creationId xmlns:a16="http://schemas.microsoft.com/office/drawing/2014/main" id="{7CEDD73D-78C2-497D-AC11-D0F642C7E2B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148" name="Group 95">
                <a:extLst>
                  <a:ext uri="{FF2B5EF4-FFF2-40B4-BE49-F238E27FC236}">
                    <a16:creationId xmlns:a16="http://schemas.microsoft.com/office/drawing/2014/main" id="{26716192-616E-4742-880E-D9848C122B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4" y="1486"/>
                <a:ext cx="291" cy="288"/>
                <a:chOff x="672" y="1776"/>
                <a:chExt cx="291" cy="288"/>
              </a:xfrm>
            </p:grpSpPr>
            <p:grpSp>
              <p:nvGrpSpPr>
                <p:cNvPr id="149" name="Group 96">
                  <a:extLst>
                    <a:ext uri="{FF2B5EF4-FFF2-40B4-BE49-F238E27FC236}">
                      <a16:creationId xmlns:a16="http://schemas.microsoft.com/office/drawing/2014/main" id="{8374E1D5-6A78-43A6-AFB1-16D5628868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153" name="Line 97">
                    <a:extLst>
                      <a:ext uri="{FF2B5EF4-FFF2-40B4-BE49-F238E27FC236}">
                        <a16:creationId xmlns:a16="http://schemas.microsoft.com/office/drawing/2014/main" id="{3F09E380-5C83-4BC9-87AF-20A5A3630DA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54" name="Line 98">
                    <a:extLst>
                      <a:ext uri="{FF2B5EF4-FFF2-40B4-BE49-F238E27FC236}">
                        <a16:creationId xmlns:a16="http://schemas.microsoft.com/office/drawing/2014/main" id="{E62E5580-EC5A-4F48-9F76-38F9DC47D3F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150" name="Group 99">
                  <a:extLst>
                    <a:ext uri="{FF2B5EF4-FFF2-40B4-BE49-F238E27FC236}">
                      <a16:creationId xmlns:a16="http://schemas.microsoft.com/office/drawing/2014/main" id="{91378066-2CAD-4A65-807B-65DB2928CE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151" name="Line 100">
                    <a:extLst>
                      <a:ext uri="{FF2B5EF4-FFF2-40B4-BE49-F238E27FC236}">
                        <a16:creationId xmlns:a16="http://schemas.microsoft.com/office/drawing/2014/main" id="{DD698924-17C4-4B35-9C4A-AD8E5814B6F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152" name="Line 101">
                    <a:extLst>
                      <a:ext uri="{FF2B5EF4-FFF2-40B4-BE49-F238E27FC236}">
                        <a16:creationId xmlns:a16="http://schemas.microsoft.com/office/drawing/2014/main" id="{F09770A6-2B13-4BD3-BD0E-D70E4AEB35A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</p:grpSp>
      </p:grpSp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2B497539-C229-437C-8E72-1AA6092FFD67}"/>
              </a:ext>
            </a:extLst>
          </p:cNvPr>
          <p:cNvCxnSpPr/>
          <p:nvPr/>
        </p:nvCxnSpPr>
        <p:spPr bwMode="auto">
          <a:xfrm flipH="1">
            <a:off x="3717849" y="4428836"/>
            <a:ext cx="186787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0" name="Ευθύγραμμο βέλος σύνδεσης 189">
            <a:extLst>
              <a:ext uri="{FF2B5EF4-FFF2-40B4-BE49-F238E27FC236}">
                <a16:creationId xmlns:a16="http://schemas.microsoft.com/office/drawing/2014/main" id="{50238E80-91C7-4404-8FAA-EAFC4AFD5B84}"/>
              </a:ext>
            </a:extLst>
          </p:cNvPr>
          <p:cNvCxnSpPr/>
          <p:nvPr/>
        </p:nvCxnSpPr>
        <p:spPr bwMode="auto">
          <a:xfrm flipH="1">
            <a:off x="6075210" y="2579398"/>
            <a:ext cx="186787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1" name="Ευθύγραμμο βέλος σύνδεσης 190">
            <a:extLst>
              <a:ext uri="{FF2B5EF4-FFF2-40B4-BE49-F238E27FC236}">
                <a16:creationId xmlns:a16="http://schemas.microsoft.com/office/drawing/2014/main" id="{F7BA617E-D809-486A-8E1D-D66C78BEB47E}"/>
              </a:ext>
            </a:extLst>
          </p:cNvPr>
          <p:cNvCxnSpPr/>
          <p:nvPr/>
        </p:nvCxnSpPr>
        <p:spPr bwMode="auto">
          <a:xfrm flipH="1">
            <a:off x="4447897" y="3543937"/>
            <a:ext cx="186787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2" name="Ευθύγραμμο βέλος σύνδεσης 191">
            <a:extLst>
              <a:ext uri="{FF2B5EF4-FFF2-40B4-BE49-F238E27FC236}">
                <a16:creationId xmlns:a16="http://schemas.microsoft.com/office/drawing/2014/main" id="{4B1ABA84-09CB-4C08-9734-86EB6F3F67B7}"/>
              </a:ext>
            </a:extLst>
          </p:cNvPr>
          <p:cNvCxnSpPr/>
          <p:nvPr/>
        </p:nvCxnSpPr>
        <p:spPr bwMode="auto">
          <a:xfrm flipH="1">
            <a:off x="4956716" y="3278457"/>
            <a:ext cx="186787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4" name="Ευθύγραμμο βέλος σύνδεσης 193">
            <a:extLst>
              <a:ext uri="{FF2B5EF4-FFF2-40B4-BE49-F238E27FC236}">
                <a16:creationId xmlns:a16="http://schemas.microsoft.com/office/drawing/2014/main" id="{916F1CF6-41B2-4C91-85A7-6A81005DFE14}"/>
              </a:ext>
            </a:extLst>
          </p:cNvPr>
          <p:cNvCxnSpPr/>
          <p:nvPr/>
        </p:nvCxnSpPr>
        <p:spPr bwMode="auto">
          <a:xfrm flipH="1">
            <a:off x="3828772" y="4217846"/>
            <a:ext cx="186787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9" name="Footer Placeholder 3">
            <a:extLst>
              <a:ext uri="{FF2B5EF4-FFF2-40B4-BE49-F238E27FC236}">
                <a16:creationId xmlns:a16="http://schemas.microsoft.com/office/drawing/2014/main" id="{4F1CC30E-5A28-4605-9B43-69F8033E5F77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" name="Text Box 197">
            <a:extLst>
              <a:ext uri="{FF2B5EF4-FFF2-40B4-BE49-F238E27FC236}">
                <a16:creationId xmlns:a16="http://schemas.microsoft.com/office/drawing/2014/main" id="{F934D73A-CD12-492D-99D3-4862EA355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6941" y="1247549"/>
            <a:ext cx="166904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l-GR">
                <a:solidFill>
                  <a:srgbClr val="00B050"/>
                </a:solidFill>
                <a:latin typeface="Gill Sans Nova" panose="020B0602020104020203" pitchFamily="34" charset="0"/>
              </a:rPr>
              <a:t>αναμενόμενος </a:t>
            </a:r>
          </a:p>
          <a:p>
            <a:pPr algn="r"/>
            <a:r>
              <a:rPr lang="el-GR">
                <a:solidFill>
                  <a:srgbClr val="00B050"/>
                </a:solidFill>
                <a:latin typeface="Gill Sans Nova" panose="020B0602020104020203" pitchFamily="34" charset="0"/>
              </a:rPr>
              <a:t>χρόνος </a:t>
            </a:r>
          </a:p>
          <a:p>
            <a:pPr algn="r"/>
            <a:r>
              <a:rPr lang="el-GR">
                <a:solidFill>
                  <a:srgbClr val="00B050"/>
                </a:solidFill>
                <a:latin typeface="Gill Sans Nova" panose="020B0602020104020203" pitchFamily="34" charset="0"/>
              </a:rPr>
              <a:t>αναπαραγωγής</a:t>
            </a:r>
            <a:endParaRPr lang="en-US">
              <a:solidFill>
                <a:srgbClr val="00B050"/>
              </a:solidFill>
              <a:latin typeface="Gill Sans Nova" panose="020B06020201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41E732-2271-4AF7-9A04-9F402253966D}"/>
              </a:ext>
            </a:extLst>
          </p:cNvPr>
          <p:cNvSpPr txBox="1"/>
          <p:nvPr/>
        </p:nvSpPr>
        <p:spPr>
          <a:xfrm>
            <a:off x="1045915" y="5113184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t</a:t>
            </a:r>
            <a:r>
              <a:rPr lang="en-US" baseline="-25000">
                <a:latin typeface="+mj-lt"/>
              </a:rPr>
              <a:t>o</a:t>
            </a:r>
            <a:endParaRPr lang="el-GR" baseline="-25000">
              <a:latin typeface="+mj-lt"/>
            </a:endParaRPr>
          </a:p>
        </p:txBody>
      </p:sp>
      <p:cxnSp>
        <p:nvCxnSpPr>
          <p:cNvPr id="7" name="Ευθεία γραμμή σύνδεσης 6">
            <a:extLst>
              <a:ext uri="{FF2B5EF4-FFF2-40B4-BE49-F238E27FC236}">
                <a16:creationId xmlns:a16="http://schemas.microsoft.com/office/drawing/2014/main" id="{6E77D687-B109-4B72-AB47-5C5A8A53323B}"/>
              </a:ext>
            </a:extLst>
          </p:cNvPr>
          <p:cNvCxnSpPr>
            <a:cxnSpLocks/>
            <a:stCxn id="22670" idx="1"/>
            <a:endCxn id="4" idx="0"/>
          </p:cNvCxnSpPr>
          <p:nvPr/>
        </p:nvCxnSpPr>
        <p:spPr bwMode="auto">
          <a:xfrm flipH="1">
            <a:off x="1219200" y="4762210"/>
            <a:ext cx="1" cy="3509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86" name="Ευθεία γραμμή σύνδεσης 185">
            <a:extLst>
              <a:ext uri="{FF2B5EF4-FFF2-40B4-BE49-F238E27FC236}">
                <a16:creationId xmlns:a16="http://schemas.microsoft.com/office/drawing/2014/main" id="{7B156FFD-1188-4D44-BE9E-75C9AE426028}"/>
              </a:ext>
            </a:extLst>
          </p:cNvPr>
          <p:cNvCxnSpPr>
            <a:cxnSpLocks/>
            <a:stCxn id="22671" idx="0"/>
          </p:cNvCxnSpPr>
          <p:nvPr/>
        </p:nvCxnSpPr>
        <p:spPr bwMode="auto">
          <a:xfrm flipH="1">
            <a:off x="1435346" y="4533610"/>
            <a:ext cx="14042" cy="4517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Ευθεία γραμμή σύνδεσης 186">
            <a:extLst>
              <a:ext uri="{FF2B5EF4-FFF2-40B4-BE49-F238E27FC236}">
                <a16:creationId xmlns:a16="http://schemas.microsoft.com/office/drawing/2014/main" id="{6281C8C6-82B9-46D9-8101-B7FA50F2ABB0}"/>
              </a:ext>
            </a:extLst>
          </p:cNvPr>
          <p:cNvCxnSpPr>
            <a:cxnSpLocks/>
            <a:stCxn id="22669" idx="0"/>
          </p:cNvCxnSpPr>
          <p:nvPr/>
        </p:nvCxnSpPr>
        <p:spPr bwMode="auto">
          <a:xfrm>
            <a:off x="1681163" y="4305010"/>
            <a:ext cx="9756" cy="6326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A78ED90-63B7-404B-80B4-5A9A560F6A22}"/>
              </a:ext>
            </a:extLst>
          </p:cNvPr>
          <p:cNvSpPr txBox="1"/>
          <p:nvPr/>
        </p:nvSpPr>
        <p:spPr>
          <a:xfrm>
            <a:off x="1251263" y="5054081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t</a:t>
            </a:r>
            <a:r>
              <a:rPr lang="en-US" baseline="-25000">
                <a:latin typeface="+mj-lt"/>
              </a:rPr>
              <a:t>o</a:t>
            </a:r>
            <a:r>
              <a:rPr lang="en-US">
                <a:latin typeface="+mj-lt"/>
              </a:rPr>
              <a:t>+</a:t>
            </a:r>
            <a:r>
              <a:rPr lang="el-GR">
                <a:latin typeface="+mj-lt"/>
              </a:rPr>
              <a:t>Δ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EF8C24-5CDA-4339-B7BE-304DBF727678}"/>
              </a:ext>
            </a:extLst>
          </p:cNvPr>
          <p:cNvSpPr txBox="1"/>
          <p:nvPr/>
        </p:nvSpPr>
        <p:spPr>
          <a:xfrm>
            <a:off x="1704975" y="4819598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t</a:t>
            </a:r>
            <a:r>
              <a:rPr lang="en-US" baseline="-25000">
                <a:latin typeface="+mj-lt"/>
              </a:rPr>
              <a:t>o</a:t>
            </a:r>
            <a:r>
              <a:rPr lang="en-US">
                <a:latin typeface="+mj-lt"/>
              </a:rPr>
              <a:t>+</a:t>
            </a:r>
            <a:r>
              <a:rPr lang="el-GR">
                <a:latin typeface="+mj-lt"/>
              </a:rPr>
              <a:t>2Δ</a:t>
            </a:r>
          </a:p>
        </p:txBody>
      </p:sp>
    </p:spTree>
    <p:extLst>
      <p:ext uri="{BB962C8B-B14F-4D97-AF65-F5344CB8AC3E}">
        <p14:creationId xmlns:p14="http://schemas.microsoft.com/office/powerpoint/2010/main" val="4322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4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464" grpId="0" build="p" autoUpdateAnimBg="0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9"/>
          <p:cNvSpPr>
            <a:spLocks noChangeShapeType="1"/>
          </p:cNvSpPr>
          <p:nvPr/>
        </p:nvSpPr>
        <p:spPr bwMode="auto">
          <a:xfrm>
            <a:off x="838200" y="1490663"/>
            <a:ext cx="0" cy="2852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Gill Sans Nova" panose="020B0602020104020203" pitchFamily="34" charset="0"/>
            </a:endParaRPr>
          </a:p>
        </p:txBody>
      </p:sp>
      <p:sp>
        <p:nvSpPr>
          <p:cNvPr id="22531" name="Line 10"/>
          <p:cNvSpPr>
            <a:spLocks noChangeShapeType="1"/>
          </p:cNvSpPr>
          <p:nvPr/>
        </p:nvSpPr>
        <p:spPr bwMode="auto">
          <a:xfrm flipH="1">
            <a:off x="828675" y="4333875"/>
            <a:ext cx="7815263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l-GR">
              <a:latin typeface="Gill Sans Nova" panose="020B0602020104020203" pitchFamily="34" charset="0"/>
            </a:endParaRPr>
          </a:p>
        </p:txBody>
      </p:sp>
      <p:sp>
        <p:nvSpPr>
          <p:cNvPr id="22532" name="Text Box 58"/>
          <p:cNvSpPr txBox="1">
            <a:spLocks noChangeArrowheads="1"/>
          </p:cNvSpPr>
          <p:nvPr/>
        </p:nvSpPr>
        <p:spPr bwMode="auto">
          <a:xfrm>
            <a:off x="2065693" y="1203544"/>
            <a:ext cx="190158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>
                <a:solidFill>
                  <a:srgbClr val="FF0000"/>
                </a:solidFill>
                <a:latin typeface="Gill Sans Nova" panose="020B0602020104020203" pitchFamily="34" charset="0"/>
              </a:rPr>
              <a:t>μετάδοση </a:t>
            </a:r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constant bit </a:t>
            </a:r>
          </a:p>
          <a:p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rate video</a:t>
            </a:r>
          </a:p>
        </p:txBody>
      </p:sp>
      <p:grpSp>
        <p:nvGrpSpPr>
          <p:cNvPr id="22533" name="Group 60"/>
          <p:cNvGrpSpPr>
            <a:grpSpLocks/>
          </p:cNvGrpSpPr>
          <p:nvPr/>
        </p:nvGrpSpPr>
        <p:grpSpPr bwMode="auto">
          <a:xfrm>
            <a:off x="1219200" y="1820863"/>
            <a:ext cx="2552700" cy="2525712"/>
            <a:chOff x="648" y="1147"/>
            <a:chExt cx="1608" cy="1591"/>
          </a:xfrm>
        </p:grpSpPr>
        <p:grpSp>
          <p:nvGrpSpPr>
            <p:cNvPr id="22631" name="Group 61"/>
            <p:cNvGrpSpPr>
              <a:grpSpLocks/>
            </p:cNvGrpSpPr>
            <p:nvPr/>
          </p:nvGrpSpPr>
          <p:grpSpPr bwMode="auto">
            <a:xfrm>
              <a:off x="648" y="1725"/>
              <a:ext cx="1024" cy="1013"/>
              <a:chOff x="672" y="1071"/>
              <a:chExt cx="1024" cy="1013"/>
            </a:xfrm>
          </p:grpSpPr>
          <p:grpSp>
            <p:nvGrpSpPr>
              <p:cNvPr id="22647" name="Group 62"/>
              <p:cNvGrpSpPr>
                <a:grpSpLocks/>
              </p:cNvGrpSpPr>
              <p:nvPr/>
            </p:nvGrpSpPr>
            <p:grpSpPr bwMode="auto">
              <a:xfrm>
                <a:off x="672" y="1506"/>
                <a:ext cx="583" cy="578"/>
                <a:chOff x="672" y="1486"/>
                <a:chExt cx="583" cy="578"/>
              </a:xfrm>
            </p:grpSpPr>
            <p:grpSp>
              <p:nvGrpSpPr>
                <p:cNvPr id="22658" name="Group 63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2666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670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671" name="Line 6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22667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668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669" name="Line 69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2659" name="Group 70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2660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664" name="Line 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665" name="Line 73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22661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662" name="Line 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663" name="Line 7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22648" name="Group 77"/>
              <p:cNvGrpSpPr>
                <a:grpSpLocks/>
              </p:cNvGrpSpPr>
              <p:nvPr/>
            </p:nvGrpSpPr>
            <p:grpSpPr bwMode="auto">
              <a:xfrm>
                <a:off x="1259" y="1217"/>
                <a:ext cx="291" cy="288"/>
                <a:chOff x="672" y="1776"/>
                <a:chExt cx="291" cy="288"/>
              </a:xfrm>
            </p:grpSpPr>
            <p:grpSp>
              <p:nvGrpSpPr>
                <p:cNvPr id="22652" name="Group 78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56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57" name="Line 8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53" name="Group 81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54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55" name="Line 8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22649" name="Group 84"/>
              <p:cNvGrpSpPr>
                <a:grpSpLocks/>
              </p:cNvGrpSpPr>
              <p:nvPr/>
            </p:nvGrpSpPr>
            <p:grpSpPr bwMode="auto">
              <a:xfrm>
                <a:off x="1551" y="1071"/>
                <a:ext cx="145" cy="144"/>
                <a:chOff x="672" y="1920"/>
                <a:chExt cx="145" cy="144"/>
              </a:xfrm>
            </p:grpSpPr>
            <p:sp>
              <p:nvSpPr>
                <p:cNvPr id="22650" name="Line 85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51" name="Line 86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</p:grpSp>
        <p:grpSp>
          <p:nvGrpSpPr>
            <p:cNvPr id="22632" name="Group 87"/>
            <p:cNvGrpSpPr>
              <a:grpSpLocks/>
            </p:cNvGrpSpPr>
            <p:nvPr/>
          </p:nvGrpSpPr>
          <p:grpSpPr bwMode="auto">
            <a:xfrm>
              <a:off x="1673" y="1147"/>
              <a:ext cx="583" cy="578"/>
              <a:chOff x="672" y="1486"/>
              <a:chExt cx="583" cy="578"/>
            </a:xfrm>
          </p:grpSpPr>
          <p:grpSp>
            <p:nvGrpSpPr>
              <p:cNvPr id="22633" name="Group 88"/>
              <p:cNvGrpSpPr>
                <a:grpSpLocks/>
              </p:cNvGrpSpPr>
              <p:nvPr/>
            </p:nvGrpSpPr>
            <p:grpSpPr bwMode="auto">
              <a:xfrm>
                <a:off x="672" y="1776"/>
                <a:ext cx="291" cy="288"/>
                <a:chOff x="672" y="1776"/>
                <a:chExt cx="291" cy="288"/>
              </a:xfrm>
            </p:grpSpPr>
            <p:grpSp>
              <p:nvGrpSpPr>
                <p:cNvPr id="2" name="Group 89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45" name="Line 9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46" name="Line 9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42" name="Group 92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43" name="Line 93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44" name="Line 94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22634" name="Group 95"/>
              <p:cNvGrpSpPr>
                <a:grpSpLocks/>
              </p:cNvGrpSpPr>
              <p:nvPr/>
            </p:nvGrpSpPr>
            <p:grpSpPr bwMode="auto">
              <a:xfrm>
                <a:off x="964" y="1486"/>
                <a:ext cx="291" cy="288"/>
                <a:chOff x="672" y="1776"/>
                <a:chExt cx="291" cy="288"/>
              </a:xfrm>
            </p:grpSpPr>
            <p:grpSp>
              <p:nvGrpSpPr>
                <p:cNvPr id="22635" name="Group 96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39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40" name="Line 98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36" name="Group 99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37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38" name="Line 10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</p:grpSp>
      </p:grpSp>
      <p:sp>
        <p:nvSpPr>
          <p:cNvPr id="22534" name="Text Box 150"/>
          <p:cNvSpPr txBox="1">
            <a:spLocks noChangeArrowheads="1"/>
          </p:cNvSpPr>
          <p:nvPr/>
        </p:nvSpPr>
        <p:spPr bwMode="auto">
          <a:xfrm rot="-5433387">
            <a:off x="-412750" y="2638426"/>
            <a:ext cx="1957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Gill Sans Nova" panose="020B0602020104020203" pitchFamily="34" charset="0"/>
              </a:rPr>
              <a:t>Cumulative data</a:t>
            </a:r>
          </a:p>
        </p:txBody>
      </p:sp>
      <p:sp>
        <p:nvSpPr>
          <p:cNvPr id="22535" name="Text Box 154"/>
          <p:cNvSpPr txBox="1">
            <a:spLocks noChangeArrowheads="1"/>
          </p:cNvSpPr>
          <p:nvPr/>
        </p:nvSpPr>
        <p:spPr bwMode="auto">
          <a:xfrm>
            <a:off x="8099425" y="4356100"/>
            <a:ext cx="606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Gill Sans Nova" panose="020B0602020104020203" pitchFamily="34" charset="0"/>
              </a:rPr>
              <a:t>time</a:t>
            </a:r>
          </a:p>
        </p:txBody>
      </p:sp>
      <p:grpSp>
        <p:nvGrpSpPr>
          <p:cNvPr id="22" name="Group 201"/>
          <p:cNvGrpSpPr>
            <a:grpSpLocks/>
          </p:cNvGrpSpPr>
          <p:nvPr/>
        </p:nvGrpSpPr>
        <p:grpSpPr bwMode="auto">
          <a:xfrm>
            <a:off x="2495550" y="1244600"/>
            <a:ext cx="3713163" cy="3111500"/>
            <a:chOff x="1572" y="784"/>
            <a:chExt cx="2339" cy="1960"/>
          </a:xfrm>
        </p:grpSpPr>
        <p:grpSp>
          <p:nvGrpSpPr>
            <p:cNvPr id="22591" name="Group 198"/>
            <p:cNvGrpSpPr>
              <a:grpSpLocks/>
            </p:cNvGrpSpPr>
            <p:nvPr/>
          </p:nvGrpSpPr>
          <p:grpSpPr bwMode="auto">
            <a:xfrm>
              <a:off x="1938" y="1156"/>
              <a:ext cx="1839" cy="1588"/>
              <a:chOff x="1938" y="1156"/>
              <a:chExt cx="1839" cy="1588"/>
            </a:xfrm>
          </p:grpSpPr>
          <p:grpSp>
            <p:nvGrpSpPr>
              <p:cNvPr id="22595" name="Group 106"/>
              <p:cNvGrpSpPr>
                <a:grpSpLocks/>
              </p:cNvGrpSpPr>
              <p:nvPr/>
            </p:nvGrpSpPr>
            <p:grpSpPr bwMode="auto">
              <a:xfrm>
                <a:off x="1938" y="2600"/>
                <a:ext cx="319" cy="144"/>
                <a:chOff x="672" y="1920"/>
                <a:chExt cx="145" cy="144"/>
              </a:xfrm>
            </p:grpSpPr>
            <p:sp>
              <p:nvSpPr>
                <p:cNvPr id="22629" name="Line 107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30" name="Line 108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22596" name="Group 109"/>
              <p:cNvGrpSpPr>
                <a:grpSpLocks/>
              </p:cNvGrpSpPr>
              <p:nvPr/>
            </p:nvGrpSpPr>
            <p:grpSpPr bwMode="auto">
              <a:xfrm>
                <a:off x="2252" y="2456"/>
                <a:ext cx="73" cy="144"/>
                <a:chOff x="672" y="1920"/>
                <a:chExt cx="145" cy="144"/>
              </a:xfrm>
            </p:grpSpPr>
            <p:sp>
              <p:nvSpPr>
                <p:cNvPr id="22627" name="Line 110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28" name="Line 111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22597" name="Group 112"/>
              <p:cNvGrpSpPr>
                <a:grpSpLocks/>
              </p:cNvGrpSpPr>
              <p:nvPr/>
            </p:nvGrpSpPr>
            <p:grpSpPr bwMode="auto">
              <a:xfrm>
                <a:off x="2317" y="2169"/>
                <a:ext cx="126" cy="288"/>
                <a:chOff x="672" y="1776"/>
                <a:chExt cx="291" cy="288"/>
              </a:xfrm>
            </p:grpSpPr>
            <p:grpSp>
              <p:nvGrpSpPr>
                <p:cNvPr id="22621" name="Group 113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25" name="Line 114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26" name="Line 115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22" name="Group 116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23" name="Line 117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24" name="Line 118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22598" name="Group 119"/>
              <p:cNvGrpSpPr>
                <a:grpSpLocks/>
              </p:cNvGrpSpPr>
              <p:nvPr/>
            </p:nvGrpSpPr>
            <p:grpSpPr bwMode="auto">
              <a:xfrm>
                <a:off x="2441" y="1877"/>
                <a:ext cx="609" cy="288"/>
                <a:chOff x="672" y="1776"/>
                <a:chExt cx="291" cy="288"/>
              </a:xfrm>
            </p:grpSpPr>
            <p:grpSp>
              <p:nvGrpSpPr>
                <p:cNvPr id="22615" name="Group 120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19" name="Line 121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20" name="Line 122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16" name="Group 123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17" name="Line 124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18" name="Line 125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22599" name="Group 126"/>
              <p:cNvGrpSpPr>
                <a:grpSpLocks/>
              </p:cNvGrpSpPr>
              <p:nvPr/>
            </p:nvGrpSpPr>
            <p:grpSpPr bwMode="auto">
              <a:xfrm>
                <a:off x="3045" y="1740"/>
                <a:ext cx="52" cy="144"/>
                <a:chOff x="672" y="1920"/>
                <a:chExt cx="145" cy="144"/>
              </a:xfrm>
            </p:grpSpPr>
            <p:sp>
              <p:nvSpPr>
                <p:cNvPr id="22613" name="Line 127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14" name="Line 128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22600" name="Group 131"/>
              <p:cNvGrpSpPr>
                <a:grpSpLocks/>
              </p:cNvGrpSpPr>
              <p:nvPr/>
            </p:nvGrpSpPr>
            <p:grpSpPr bwMode="auto">
              <a:xfrm>
                <a:off x="3092" y="1590"/>
                <a:ext cx="469" cy="144"/>
                <a:chOff x="672" y="1920"/>
                <a:chExt cx="145" cy="144"/>
              </a:xfrm>
            </p:grpSpPr>
            <p:sp>
              <p:nvSpPr>
                <p:cNvPr id="22611" name="Line 132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12" name="Line 133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22601" name="Group 134"/>
              <p:cNvGrpSpPr>
                <a:grpSpLocks/>
              </p:cNvGrpSpPr>
              <p:nvPr/>
            </p:nvGrpSpPr>
            <p:grpSpPr bwMode="auto">
              <a:xfrm>
                <a:off x="3550" y="1446"/>
                <a:ext cx="145" cy="144"/>
                <a:chOff x="672" y="1920"/>
                <a:chExt cx="145" cy="144"/>
              </a:xfrm>
            </p:grpSpPr>
            <p:sp>
              <p:nvSpPr>
                <p:cNvPr id="22609" name="Line 135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22610" name="Line 136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22602" name="Group 137"/>
              <p:cNvGrpSpPr>
                <a:grpSpLocks/>
              </p:cNvGrpSpPr>
              <p:nvPr/>
            </p:nvGrpSpPr>
            <p:grpSpPr bwMode="auto">
              <a:xfrm>
                <a:off x="3690" y="1156"/>
                <a:ext cx="87" cy="288"/>
                <a:chOff x="672" y="1776"/>
                <a:chExt cx="291" cy="288"/>
              </a:xfrm>
            </p:grpSpPr>
            <p:grpSp>
              <p:nvGrpSpPr>
                <p:cNvPr id="22603" name="Group 138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22607" name="Line 139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08" name="Line 14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22604" name="Group 141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22605" name="Line 14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606" name="Line 14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</p:grpSp>
        <p:sp>
          <p:nvSpPr>
            <p:cNvPr id="22592" name="Text Box 152"/>
            <p:cNvSpPr txBox="1">
              <a:spLocks noChangeArrowheads="1"/>
            </p:cNvSpPr>
            <p:nvPr/>
          </p:nvSpPr>
          <p:spPr bwMode="auto">
            <a:xfrm>
              <a:off x="1642" y="1724"/>
              <a:ext cx="853" cy="582"/>
            </a:xfrm>
            <a:prstGeom prst="rect">
              <a:avLst/>
            </a:prstGeom>
            <a:noFill/>
            <a:ln w="19050">
              <a:noFill/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l-GR" i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Gill Sans Nova" panose="020B0602020104020203" pitchFamily="34" charset="0"/>
                </a:rPr>
                <a:t>μεταβλητή</a:t>
              </a:r>
              <a:endParaRPr lang="en-US" i="1">
                <a:solidFill>
                  <a:schemeClr val="accent6">
                    <a:lumMod val="60000"/>
                    <a:lumOff val="40000"/>
                  </a:schemeClr>
                </a:solidFill>
                <a:latin typeface="Gill Sans Nova" panose="020B0602020104020203" pitchFamily="34" charset="0"/>
              </a:endParaRPr>
            </a:p>
            <a:p>
              <a:pPr algn="ctr"/>
              <a:r>
                <a:rPr lang="el-GR" i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Gill Sans Nova" panose="020B0602020104020203" pitchFamily="34" charset="0"/>
                </a:rPr>
                <a:t>καθυστέρηση</a:t>
              </a:r>
              <a:endParaRPr lang="en-US" i="1">
                <a:solidFill>
                  <a:schemeClr val="accent6">
                    <a:lumMod val="60000"/>
                    <a:lumOff val="40000"/>
                  </a:schemeClr>
                </a:solidFill>
                <a:latin typeface="Gill Sans Nova" panose="020B0602020104020203" pitchFamily="34" charset="0"/>
              </a:endParaRPr>
            </a:p>
            <a:p>
              <a:pPr algn="ctr"/>
              <a:r>
                <a:rPr lang="el-GR" i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Gill Sans Nova" panose="020B0602020104020203" pitchFamily="34" charset="0"/>
                </a:rPr>
                <a:t>δικτύου</a:t>
              </a:r>
              <a:endParaRPr lang="en-US" i="1">
                <a:solidFill>
                  <a:schemeClr val="accent6">
                    <a:lumMod val="60000"/>
                    <a:lumOff val="40000"/>
                  </a:schemeClr>
                </a:solidFill>
                <a:latin typeface="Gill Sans Nova" panose="020B0602020104020203" pitchFamily="34" charset="0"/>
              </a:endParaRPr>
            </a:p>
          </p:txBody>
        </p:sp>
        <p:sp>
          <p:nvSpPr>
            <p:cNvPr id="22593" name="Line 153"/>
            <p:cNvSpPr>
              <a:spLocks noChangeShapeType="1"/>
            </p:cNvSpPr>
            <p:nvPr/>
          </p:nvSpPr>
          <p:spPr bwMode="auto">
            <a:xfrm>
              <a:off x="1572" y="1938"/>
              <a:ext cx="1098" cy="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l-GR">
                <a:latin typeface="Gill Sans Nova" panose="020B0602020104020203" pitchFamily="34" charset="0"/>
              </a:endParaRPr>
            </a:p>
          </p:txBody>
        </p:sp>
        <p:sp>
          <p:nvSpPr>
            <p:cNvPr id="22594" name="Text Box 197"/>
            <p:cNvSpPr txBox="1">
              <a:spLocks noChangeArrowheads="1"/>
            </p:cNvSpPr>
            <p:nvPr/>
          </p:nvSpPr>
          <p:spPr bwMode="auto">
            <a:xfrm>
              <a:off x="3171" y="784"/>
              <a:ext cx="740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l-GR">
                  <a:latin typeface="Gill Sans Nova" panose="020B0602020104020203" pitchFamily="34" charset="0"/>
                </a:rPr>
                <a:t>λήψη από </a:t>
              </a:r>
            </a:p>
            <a:p>
              <a:pPr algn="r"/>
              <a:r>
                <a:rPr lang="el-GR">
                  <a:latin typeface="Gill Sans Nova" panose="020B0602020104020203" pitchFamily="34" charset="0"/>
                </a:rPr>
                <a:t>τον </a:t>
              </a:r>
              <a:r>
                <a:rPr lang="en-US">
                  <a:latin typeface="Gill Sans Nova" panose="020B0602020104020203" pitchFamily="34" charset="0"/>
                </a:rPr>
                <a:t>player</a:t>
              </a:r>
            </a:p>
          </p:txBody>
        </p:sp>
      </p:grpSp>
      <p:grpSp>
        <p:nvGrpSpPr>
          <p:cNvPr id="22641" name="Group 203"/>
          <p:cNvGrpSpPr>
            <a:grpSpLocks/>
          </p:cNvGrpSpPr>
          <p:nvPr/>
        </p:nvGrpSpPr>
        <p:grpSpPr bwMode="auto">
          <a:xfrm>
            <a:off x="2911479" y="1806575"/>
            <a:ext cx="5994406" cy="3251200"/>
            <a:chOff x="1834" y="1138"/>
            <a:chExt cx="3776" cy="2048"/>
          </a:xfrm>
        </p:grpSpPr>
        <p:grpSp>
          <p:nvGrpSpPr>
            <p:cNvPr id="22545" name="Group 155"/>
            <p:cNvGrpSpPr>
              <a:grpSpLocks/>
            </p:cNvGrpSpPr>
            <p:nvPr/>
          </p:nvGrpSpPr>
          <p:grpSpPr bwMode="auto">
            <a:xfrm>
              <a:off x="2784" y="1138"/>
              <a:ext cx="1608" cy="1591"/>
              <a:chOff x="648" y="1147"/>
              <a:chExt cx="1608" cy="1591"/>
            </a:xfrm>
          </p:grpSpPr>
          <p:grpSp>
            <p:nvGrpSpPr>
              <p:cNvPr id="22550" name="Group 156"/>
              <p:cNvGrpSpPr>
                <a:grpSpLocks/>
              </p:cNvGrpSpPr>
              <p:nvPr/>
            </p:nvGrpSpPr>
            <p:grpSpPr bwMode="auto">
              <a:xfrm>
                <a:off x="648" y="1725"/>
                <a:ext cx="1024" cy="1013"/>
                <a:chOff x="672" y="1071"/>
                <a:chExt cx="1024" cy="1013"/>
              </a:xfrm>
            </p:grpSpPr>
            <p:grpSp>
              <p:nvGrpSpPr>
                <p:cNvPr id="22566" name="Group 157"/>
                <p:cNvGrpSpPr>
                  <a:grpSpLocks/>
                </p:cNvGrpSpPr>
                <p:nvPr/>
              </p:nvGrpSpPr>
              <p:grpSpPr bwMode="auto">
                <a:xfrm>
                  <a:off x="672" y="1506"/>
                  <a:ext cx="583" cy="578"/>
                  <a:chOff x="672" y="1486"/>
                  <a:chExt cx="583" cy="578"/>
                </a:xfrm>
              </p:grpSpPr>
              <p:grpSp>
                <p:nvGrpSpPr>
                  <p:cNvPr id="22577" name="Group 158"/>
                  <p:cNvGrpSpPr>
                    <a:grpSpLocks/>
                  </p:cNvGrpSpPr>
                  <p:nvPr/>
                </p:nvGrpSpPr>
                <p:grpSpPr bwMode="auto">
                  <a:xfrm>
                    <a:off x="672" y="177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22585" name="Group 15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22589" name="Line 16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22590" name="Line 161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  <p:grpSp>
                  <p:nvGrpSpPr>
                    <p:cNvPr id="22586" name="Group 16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22587" name="Line 16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22588" name="Line 164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2578" name="Group 165"/>
                  <p:cNvGrpSpPr>
                    <a:grpSpLocks/>
                  </p:cNvGrpSpPr>
                  <p:nvPr/>
                </p:nvGrpSpPr>
                <p:grpSpPr bwMode="auto">
                  <a:xfrm>
                    <a:off x="964" y="148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22579" name="Group 16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22583" name="Line 16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22584" name="Line 168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  <p:grpSp>
                  <p:nvGrpSpPr>
                    <p:cNvPr id="22580" name="Group 16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22581" name="Line 17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22582" name="Line 171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2567" name="Group 172"/>
                <p:cNvGrpSpPr>
                  <a:grpSpLocks/>
                </p:cNvGrpSpPr>
                <p:nvPr/>
              </p:nvGrpSpPr>
              <p:grpSpPr bwMode="auto">
                <a:xfrm>
                  <a:off x="1259" y="1217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2571" name="Group 173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575" name="Line 1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576" name="Line 175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22572" name="Group 176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573" name="Line 1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574" name="Line 178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2568" name="Group 179"/>
                <p:cNvGrpSpPr>
                  <a:grpSpLocks/>
                </p:cNvGrpSpPr>
                <p:nvPr/>
              </p:nvGrpSpPr>
              <p:grpSpPr bwMode="auto">
                <a:xfrm>
                  <a:off x="1551" y="1071"/>
                  <a:ext cx="145" cy="144"/>
                  <a:chOff x="672" y="1920"/>
                  <a:chExt cx="145" cy="144"/>
                </a:xfrm>
              </p:grpSpPr>
              <p:sp>
                <p:nvSpPr>
                  <p:cNvPr id="22569" name="Line 180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22570" name="Line 18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22551" name="Group 182"/>
              <p:cNvGrpSpPr>
                <a:grpSpLocks/>
              </p:cNvGrpSpPr>
              <p:nvPr/>
            </p:nvGrpSpPr>
            <p:grpSpPr bwMode="auto">
              <a:xfrm>
                <a:off x="1673" y="1147"/>
                <a:ext cx="583" cy="578"/>
                <a:chOff x="672" y="1486"/>
                <a:chExt cx="583" cy="578"/>
              </a:xfrm>
            </p:grpSpPr>
            <p:grpSp>
              <p:nvGrpSpPr>
                <p:cNvPr id="22552" name="Group 183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2560" name="Group 184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564" name="Line 18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565" name="Line 18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22561" name="Group 187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562" name="Line 18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563" name="Line 189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2553" name="Group 190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22554" name="Group 191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558" name="Line 19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559" name="Line 193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22555" name="Group 194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22556" name="Line 19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22557" name="Line 196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22546" name="Text Box 199"/>
            <p:cNvSpPr txBox="1">
              <a:spLocks noChangeArrowheads="1"/>
            </p:cNvSpPr>
            <p:nvPr/>
          </p:nvSpPr>
          <p:spPr bwMode="auto">
            <a:xfrm>
              <a:off x="3788" y="1250"/>
              <a:ext cx="1822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Gill Sans Nova" panose="020B0602020104020203" pitchFamily="34" charset="0"/>
                </a:rPr>
                <a:t>       </a:t>
              </a:r>
              <a:r>
                <a:rPr lang="en-US">
                  <a:solidFill>
                    <a:schemeClr val="accent2"/>
                  </a:solidFill>
                  <a:latin typeface="Gill Sans Nova" panose="020B0602020104020203" pitchFamily="34" charset="0"/>
                </a:rPr>
                <a:t>constant bit </a:t>
              </a:r>
            </a:p>
            <a:p>
              <a:r>
                <a:rPr lang="en-US">
                  <a:solidFill>
                    <a:schemeClr val="accent2"/>
                  </a:solidFill>
                  <a:latin typeface="Gill Sans Nova" panose="020B0602020104020203" pitchFamily="34" charset="0"/>
                </a:rPr>
                <a:t>     rate </a:t>
              </a:r>
              <a:r>
                <a:rPr lang="el-GR">
                  <a:solidFill>
                    <a:schemeClr val="accent2"/>
                  </a:solidFill>
                  <a:latin typeface="Gill Sans Nova" panose="020B0602020104020203" pitchFamily="34" charset="0"/>
                </a:rPr>
                <a:t>αναπαραγωγή </a:t>
              </a:r>
              <a:r>
                <a:rPr lang="en-US">
                  <a:solidFill>
                    <a:schemeClr val="accent2"/>
                  </a:solidFill>
                  <a:latin typeface="Gill Sans Nova" panose="020B0602020104020203" pitchFamily="34" charset="0"/>
                </a:rPr>
                <a:t>video</a:t>
              </a:r>
            </a:p>
            <a:p>
              <a:r>
                <a:rPr lang="el-GR">
                  <a:solidFill>
                    <a:schemeClr val="accent2"/>
                  </a:solidFill>
                  <a:latin typeface="Gill Sans Nova" panose="020B0602020104020203" pitchFamily="34" charset="0"/>
                </a:rPr>
                <a:t>     στο πελάτη</a:t>
              </a:r>
              <a:endParaRPr lang="en-US">
                <a:solidFill>
                  <a:schemeClr val="accent2"/>
                </a:solidFill>
                <a:latin typeface="Gill Sans Nova" panose="020B0602020104020203" pitchFamily="34" charset="0"/>
              </a:endParaRPr>
            </a:p>
          </p:txBody>
        </p:sp>
        <p:grpSp>
          <p:nvGrpSpPr>
            <p:cNvPr id="22547" name="Group 202"/>
            <p:cNvGrpSpPr>
              <a:grpSpLocks/>
            </p:cNvGrpSpPr>
            <p:nvPr/>
          </p:nvGrpSpPr>
          <p:grpSpPr bwMode="auto">
            <a:xfrm>
              <a:off x="1834" y="2721"/>
              <a:ext cx="1059" cy="465"/>
              <a:chOff x="1834" y="2721"/>
              <a:chExt cx="1059" cy="465"/>
            </a:xfrm>
          </p:grpSpPr>
          <p:sp>
            <p:nvSpPr>
              <p:cNvPr id="22548" name="Text Box 144"/>
              <p:cNvSpPr txBox="1">
                <a:spLocks noChangeArrowheads="1"/>
              </p:cNvSpPr>
              <p:nvPr/>
            </p:nvSpPr>
            <p:spPr bwMode="auto">
              <a:xfrm>
                <a:off x="1834" y="2721"/>
                <a:ext cx="1059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l-GR" sz="1400">
                    <a:solidFill>
                      <a:schemeClr val="accent2"/>
                    </a:solidFill>
                    <a:latin typeface="Gill Sans Nova" panose="020B0602020104020203" pitchFamily="34" charset="0"/>
                  </a:rPr>
                  <a:t>Καθυστέρηση αναπαραγωγής πελάτη</a:t>
                </a:r>
                <a:endParaRPr lang="en-US" sz="1400">
                  <a:latin typeface="Gill Sans Nova" panose="020B0602020104020203" pitchFamily="34" charset="0"/>
                </a:endParaRPr>
              </a:p>
            </p:txBody>
          </p:sp>
          <p:sp>
            <p:nvSpPr>
              <p:cNvPr id="22549" name="Line 200"/>
              <p:cNvSpPr>
                <a:spLocks noChangeShapeType="1"/>
              </p:cNvSpPr>
              <p:nvPr/>
            </p:nvSpPr>
            <p:spPr bwMode="auto">
              <a:xfrm flipV="1">
                <a:off x="1962" y="2903"/>
                <a:ext cx="816" cy="6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l-GR">
                  <a:latin typeface="Gill Sans Nova" panose="020B0602020104020203" pitchFamily="34" charset="0"/>
                </a:endParaRPr>
              </a:p>
            </p:txBody>
          </p:sp>
        </p:grpSp>
      </p:grpSp>
      <p:grpSp>
        <p:nvGrpSpPr>
          <p:cNvPr id="224463" name="Group 206"/>
          <p:cNvGrpSpPr>
            <a:grpSpLocks/>
          </p:cNvGrpSpPr>
          <p:nvPr/>
        </p:nvGrpSpPr>
        <p:grpSpPr bwMode="auto">
          <a:xfrm>
            <a:off x="4457700" y="2971798"/>
            <a:ext cx="523875" cy="895350"/>
            <a:chOff x="2808" y="1872"/>
            <a:chExt cx="330" cy="564"/>
          </a:xfrm>
        </p:grpSpPr>
        <p:sp>
          <p:nvSpPr>
            <p:cNvPr id="22543" name="Line 204"/>
            <p:cNvSpPr>
              <a:spLocks noChangeShapeType="1"/>
            </p:cNvSpPr>
            <p:nvPr/>
          </p:nvSpPr>
          <p:spPr bwMode="auto">
            <a:xfrm flipV="1">
              <a:off x="2988" y="1872"/>
              <a:ext cx="0" cy="5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l-GR">
                <a:latin typeface="Gill Sans Nova" panose="020B0602020104020203" pitchFamily="34" charset="0"/>
              </a:endParaRPr>
            </a:p>
          </p:txBody>
        </p:sp>
        <p:sp>
          <p:nvSpPr>
            <p:cNvPr id="22544" name="Text Box 205"/>
            <p:cNvSpPr txBox="1">
              <a:spLocks noChangeArrowheads="1"/>
            </p:cNvSpPr>
            <p:nvPr/>
          </p:nvSpPr>
          <p:spPr bwMode="auto">
            <a:xfrm rot="16200000">
              <a:off x="2725" y="2012"/>
              <a:ext cx="496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>
                  <a:solidFill>
                    <a:srgbClr val="009900"/>
                  </a:solidFill>
                  <a:latin typeface="Gill Sans Nova" panose="020B0602020104020203" pitchFamily="34" charset="0"/>
                </a:rPr>
                <a:t>buffered</a:t>
              </a:r>
            </a:p>
            <a:p>
              <a:pPr algn="ctr"/>
              <a:r>
                <a:rPr lang="en-US" sz="1400">
                  <a:solidFill>
                    <a:srgbClr val="009900"/>
                  </a:solidFill>
                  <a:latin typeface="Gill Sans Nova" panose="020B0602020104020203" pitchFamily="34" charset="0"/>
                </a:rPr>
                <a:t>video</a:t>
              </a:r>
              <a:endParaRPr lang="en-US">
                <a:latin typeface="Gill Sans Nova" panose="020B0602020104020203" pitchFamily="34" charset="0"/>
              </a:endParaRPr>
            </a:p>
          </p:txBody>
        </p:sp>
      </p:grpSp>
      <p:sp>
        <p:nvSpPr>
          <p:cNvPr id="22539" name="Rectangle 207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62925" cy="871538"/>
          </a:xfrm>
        </p:spPr>
        <p:txBody>
          <a:bodyPr/>
          <a:lstStyle/>
          <a:p>
            <a:r>
              <a:rPr lang="el-GR" sz="2800"/>
              <a:t>Συνεχής ροή αποθηκευμένου </a:t>
            </a:r>
            <a:r>
              <a:rPr lang="en-US" sz="2800"/>
              <a:t>video</a:t>
            </a:r>
          </a:p>
        </p:txBody>
      </p:sp>
      <p:sp>
        <p:nvSpPr>
          <p:cNvPr id="224464" name="Rectangle 208"/>
          <p:cNvSpPr>
            <a:spLocks noGrp="1" noChangeArrowheads="1"/>
          </p:cNvSpPr>
          <p:nvPr>
            <p:ph type="body" idx="1"/>
          </p:nvPr>
        </p:nvSpPr>
        <p:spPr>
          <a:xfrm>
            <a:off x="733425" y="5207000"/>
            <a:ext cx="8172452" cy="1356101"/>
          </a:xfrm>
        </p:spPr>
        <p:txBody>
          <a:bodyPr/>
          <a:lstStyle/>
          <a:p>
            <a:r>
              <a:rPr lang="el-GR" sz="2000" err="1">
                <a:solidFill>
                  <a:srgbClr val="FF0000"/>
                </a:solidFill>
              </a:rPr>
              <a:t>ενταμίευση</a:t>
            </a:r>
            <a:r>
              <a:rPr lang="el-GR" sz="2000">
                <a:solidFill>
                  <a:srgbClr val="FF0000"/>
                </a:solidFill>
              </a:rPr>
              <a:t> στον πελάτη και καθυστέρηση αναπαραγωγής:</a:t>
            </a:r>
            <a:r>
              <a:rPr lang="el-GR" sz="2000"/>
              <a:t> καθυστερεί λίγο ώστε να</a:t>
            </a:r>
            <a:endParaRPr lang="en-US" sz="2000"/>
          </a:p>
          <a:p>
            <a:pPr lvl="1"/>
            <a:r>
              <a:rPr lang="el-GR" sz="1600"/>
              <a:t>εξαλείψει την οφειλόμενη στο δίκτυο διακύμανση της καθυστέρησης </a:t>
            </a:r>
            <a:endParaRPr lang="en-US" sz="1600"/>
          </a:p>
          <a:p>
            <a:pPr lvl="1"/>
            <a:r>
              <a:rPr lang="el-GR" sz="1600"/>
              <a:t>ανταποκριθεί σε στιγμιαία μείωση του διαθέσιμου εύρους ζώνης</a:t>
            </a:r>
            <a:endParaRPr lang="en-US" sz="1600"/>
          </a:p>
          <a:p>
            <a:pPr marL="457200" lvl="1" indent="0">
              <a:buNone/>
            </a:pPr>
            <a:endParaRPr lang="en-US" sz="1600"/>
          </a:p>
        </p:txBody>
      </p:sp>
      <p:sp>
        <p:nvSpPr>
          <p:cNvPr id="142" name="Footer Placeholder 3">
            <a:extLst>
              <a:ext uri="{FF2B5EF4-FFF2-40B4-BE49-F238E27FC236}">
                <a16:creationId xmlns:a16="http://schemas.microsoft.com/office/drawing/2014/main" id="{A9AAF67C-40C3-4B05-B87A-5334C3536B4F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" name="Line 153">
            <a:extLst>
              <a:ext uri="{FF2B5EF4-FFF2-40B4-BE49-F238E27FC236}">
                <a16:creationId xmlns:a16="http://schemas.microsoft.com/office/drawing/2014/main" id="{78D5504E-AAF6-46F6-91EF-3263483FA88B}"/>
              </a:ext>
            </a:extLst>
          </p:cNvPr>
          <p:cNvSpPr>
            <a:spLocks noChangeShapeType="1"/>
          </p:cNvSpPr>
          <p:nvPr/>
        </p:nvSpPr>
        <p:spPr bwMode="auto">
          <a:xfrm>
            <a:off x="2620390" y="2778898"/>
            <a:ext cx="220561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l-GR">
              <a:latin typeface="Gill Sans Nova" panose="020B0602020104020203" pitchFamily="34" charset="0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EAAE761-7281-4133-9939-2671149E377A}"/>
              </a:ext>
            </a:extLst>
          </p:cNvPr>
          <p:cNvSpPr txBox="1"/>
          <p:nvPr/>
        </p:nvSpPr>
        <p:spPr>
          <a:xfrm>
            <a:off x="1053866" y="4699715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t</a:t>
            </a:r>
            <a:r>
              <a:rPr lang="en-US" baseline="-25000">
                <a:latin typeface="+mj-lt"/>
              </a:rPr>
              <a:t>o</a:t>
            </a:r>
            <a:endParaRPr lang="el-GR" baseline="-25000">
              <a:latin typeface="+mj-lt"/>
            </a:endParaRPr>
          </a:p>
        </p:txBody>
      </p:sp>
      <p:cxnSp>
        <p:nvCxnSpPr>
          <p:cNvPr id="147" name="Ευθεία γραμμή σύνδεσης 146">
            <a:extLst>
              <a:ext uri="{FF2B5EF4-FFF2-40B4-BE49-F238E27FC236}">
                <a16:creationId xmlns:a16="http://schemas.microsoft.com/office/drawing/2014/main" id="{1EBE3C4E-710B-4D1B-A23D-F49DC9D95DDC}"/>
              </a:ext>
            </a:extLst>
          </p:cNvPr>
          <p:cNvCxnSpPr>
            <a:cxnSpLocks/>
            <a:endCxn id="146" idx="0"/>
          </p:cNvCxnSpPr>
          <p:nvPr/>
        </p:nvCxnSpPr>
        <p:spPr bwMode="auto">
          <a:xfrm flipH="1">
            <a:off x="1227151" y="4348741"/>
            <a:ext cx="1" cy="3509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8" name="Ευθεία γραμμή σύνδεσης 147">
            <a:extLst>
              <a:ext uri="{FF2B5EF4-FFF2-40B4-BE49-F238E27FC236}">
                <a16:creationId xmlns:a16="http://schemas.microsoft.com/office/drawing/2014/main" id="{D7D7A0F8-E703-4BCB-9BF4-6B8BD7ABC5DC}"/>
              </a:ext>
            </a:extLst>
          </p:cNvPr>
          <p:cNvCxnSpPr>
            <a:cxnSpLocks/>
          </p:cNvCxnSpPr>
          <p:nvPr/>
        </p:nvCxnSpPr>
        <p:spPr bwMode="auto">
          <a:xfrm flipH="1">
            <a:off x="1443297" y="4120141"/>
            <a:ext cx="14042" cy="4517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Ευθεία γραμμή σύνδεσης 148">
            <a:extLst>
              <a:ext uri="{FF2B5EF4-FFF2-40B4-BE49-F238E27FC236}">
                <a16:creationId xmlns:a16="http://schemas.microsoft.com/office/drawing/2014/main" id="{71C04D4D-8D34-4CC2-9C00-856EC754D314}"/>
              </a:ext>
            </a:extLst>
          </p:cNvPr>
          <p:cNvCxnSpPr>
            <a:cxnSpLocks/>
          </p:cNvCxnSpPr>
          <p:nvPr/>
        </p:nvCxnSpPr>
        <p:spPr bwMode="auto">
          <a:xfrm>
            <a:off x="1689114" y="3891541"/>
            <a:ext cx="9756" cy="6326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D74A13B0-3517-4ADA-BA3E-3405F4351F3D}"/>
              </a:ext>
            </a:extLst>
          </p:cNvPr>
          <p:cNvSpPr txBox="1"/>
          <p:nvPr/>
        </p:nvSpPr>
        <p:spPr>
          <a:xfrm>
            <a:off x="1259214" y="4640612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t</a:t>
            </a:r>
            <a:r>
              <a:rPr lang="en-US" baseline="-25000">
                <a:latin typeface="+mj-lt"/>
              </a:rPr>
              <a:t>o</a:t>
            </a:r>
            <a:r>
              <a:rPr lang="en-US">
                <a:latin typeface="+mj-lt"/>
              </a:rPr>
              <a:t>+</a:t>
            </a:r>
            <a:r>
              <a:rPr lang="el-GR">
                <a:latin typeface="+mj-lt"/>
              </a:rPr>
              <a:t>Δ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3D214302-2AA9-4508-A776-FCB5D1AD1758}"/>
              </a:ext>
            </a:extLst>
          </p:cNvPr>
          <p:cNvSpPr txBox="1"/>
          <p:nvPr/>
        </p:nvSpPr>
        <p:spPr>
          <a:xfrm>
            <a:off x="1712926" y="4406129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t</a:t>
            </a:r>
            <a:r>
              <a:rPr lang="en-US" baseline="-25000">
                <a:latin typeface="+mj-lt"/>
              </a:rPr>
              <a:t>o</a:t>
            </a:r>
            <a:r>
              <a:rPr lang="en-US">
                <a:latin typeface="+mj-lt"/>
              </a:rPr>
              <a:t>+</a:t>
            </a:r>
            <a:r>
              <a:rPr lang="el-GR">
                <a:latin typeface="+mj-lt"/>
              </a:rPr>
              <a:t>2Δ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71CFE005-ECC6-4ECA-A5AA-CD7BF06629A1}"/>
              </a:ext>
            </a:extLst>
          </p:cNvPr>
          <p:cNvSpPr txBox="1"/>
          <p:nvPr/>
        </p:nvSpPr>
        <p:spPr>
          <a:xfrm>
            <a:off x="4250291" y="467586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t</a:t>
            </a:r>
            <a:r>
              <a:rPr lang="en-US" baseline="-25000">
                <a:latin typeface="+mj-lt"/>
              </a:rPr>
              <a:t>3</a:t>
            </a:r>
            <a:endParaRPr lang="el-GR" baseline="-25000">
              <a:latin typeface="+mj-lt"/>
            </a:endParaRPr>
          </a:p>
        </p:txBody>
      </p:sp>
      <p:cxnSp>
        <p:nvCxnSpPr>
          <p:cNvPr id="153" name="Ευθεία γραμμή σύνδεσης 152">
            <a:extLst>
              <a:ext uri="{FF2B5EF4-FFF2-40B4-BE49-F238E27FC236}">
                <a16:creationId xmlns:a16="http://schemas.microsoft.com/office/drawing/2014/main" id="{F2B1FD5D-BB49-4856-B6D6-EDCA6E754FC4}"/>
              </a:ext>
            </a:extLst>
          </p:cNvPr>
          <p:cNvCxnSpPr>
            <a:cxnSpLocks/>
            <a:endCxn id="152" idx="0"/>
          </p:cNvCxnSpPr>
          <p:nvPr/>
        </p:nvCxnSpPr>
        <p:spPr bwMode="auto">
          <a:xfrm flipH="1">
            <a:off x="4419568" y="4324887"/>
            <a:ext cx="4010" cy="3509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54" name="Ευθεία γραμμή σύνδεσης 153">
            <a:extLst>
              <a:ext uri="{FF2B5EF4-FFF2-40B4-BE49-F238E27FC236}">
                <a16:creationId xmlns:a16="http://schemas.microsoft.com/office/drawing/2014/main" id="{30760912-5C20-4023-A783-820AF189188A}"/>
              </a:ext>
            </a:extLst>
          </p:cNvPr>
          <p:cNvCxnSpPr>
            <a:cxnSpLocks/>
          </p:cNvCxnSpPr>
          <p:nvPr/>
        </p:nvCxnSpPr>
        <p:spPr bwMode="auto">
          <a:xfrm flipH="1">
            <a:off x="4639722" y="4096287"/>
            <a:ext cx="14042" cy="4517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Ευθεία γραμμή σύνδεσης 154">
            <a:extLst>
              <a:ext uri="{FF2B5EF4-FFF2-40B4-BE49-F238E27FC236}">
                <a16:creationId xmlns:a16="http://schemas.microsoft.com/office/drawing/2014/main" id="{3F06AB6C-DBA1-4CC5-96F7-591E4328C06B}"/>
              </a:ext>
            </a:extLst>
          </p:cNvPr>
          <p:cNvCxnSpPr>
            <a:cxnSpLocks/>
          </p:cNvCxnSpPr>
          <p:nvPr/>
        </p:nvCxnSpPr>
        <p:spPr bwMode="auto">
          <a:xfrm>
            <a:off x="4885539" y="3867687"/>
            <a:ext cx="9756" cy="6326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C90BD5EF-AD6A-4FE7-88C0-1F4FE2F66383}"/>
              </a:ext>
            </a:extLst>
          </p:cNvPr>
          <p:cNvSpPr txBox="1"/>
          <p:nvPr/>
        </p:nvSpPr>
        <p:spPr>
          <a:xfrm>
            <a:off x="4455639" y="4616758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t</a:t>
            </a:r>
            <a:r>
              <a:rPr lang="en-US" baseline="-25000">
                <a:latin typeface="+mj-lt"/>
              </a:rPr>
              <a:t>3</a:t>
            </a:r>
            <a:r>
              <a:rPr lang="en-US">
                <a:latin typeface="+mj-lt"/>
              </a:rPr>
              <a:t>+</a:t>
            </a:r>
            <a:r>
              <a:rPr lang="el-GR">
                <a:latin typeface="+mj-lt"/>
              </a:rPr>
              <a:t>Δ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FF56A312-8F62-4B4B-BAE6-640C5D11296A}"/>
              </a:ext>
            </a:extLst>
          </p:cNvPr>
          <p:cNvSpPr txBox="1"/>
          <p:nvPr/>
        </p:nvSpPr>
        <p:spPr>
          <a:xfrm>
            <a:off x="4909351" y="4382275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t</a:t>
            </a:r>
            <a:r>
              <a:rPr lang="en-US" baseline="-25000">
                <a:latin typeface="+mj-lt"/>
              </a:rPr>
              <a:t>3</a:t>
            </a:r>
            <a:r>
              <a:rPr lang="en-US">
                <a:latin typeface="+mj-lt"/>
              </a:rPr>
              <a:t>+</a:t>
            </a:r>
            <a:r>
              <a:rPr lang="el-GR">
                <a:latin typeface="+mj-lt"/>
              </a:rPr>
              <a:t>2Δ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BD3A801F-068D-4745-8493-71AC560F70E3}"/>
              </a:ext>
            </a:extLst>
          </p:cNvPr>
          <p:cNvSpPr txBox="1"/>
          <p:nvPr/>
        </p:nvSpPr>
        <p:spPr>
          <a:xfrm>
            <a:off x="2915792" y="474080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t</a:t>
            </a:r>
            <a:r>
              <a:rPr lang="en-US" baseline="-25000">
                <a:latin typeface="+mj-lt"/>
              </a:rPr>
              <a:t>1</a:t>
            </a:r>
            <a:endParaRPr lang="el-GR" baseline="-25000">
              <a:latin typeface="+mj-lt"/>
            </a:endParaRPr>
          </a:p>
        </p:txBody>
      </p:sp>
      <p:cxnSp>
        <p:nvCxnSpPr>
          <p:cNvPr id="159" name="Ευθεία γραμμή σύνδεσης 158">
            <a:extLst>
              <a:ext uri="{FF2B5EF4-FFF2-40B4-BE49-F238E27FC236}">
                <a16:creationId xmlns:a16="http://schemas.microsoft.com/office/drawing/2014/main" id="{6BAE822A-EB9D-410B-BD36-3D3F441FDA9F}"/>
              </a:ext>
            </a:extLst>
          </p:cNvPr>
          <p:cNvCxnSpPr>
            <a:cxnSpLocks/>
          </p:cNvCxnSpPr>
          <p:nvPr/>
        </p:nvCxnSpPr>
        <p:spPr bwMode="auto">
          <a:xfrm flipH="1">
            <a:off x="3069167" y="4397777"/>
            <a:ext cx="4010" cy="35097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Ευθεία γραμμή σύνδεσης 159">
            <a:extLst>
              <a:ext uri="{FF2B5EF4-FFF2-40B4-BE49-F238E27FC236}">
                <a16:creationId xmlns:a16="http://schemas.microsoft.com/office/drawing/2014/main" id="{44C479BA-4F96-4D2B-A6E9-63B87E7F6898}"/>
              </a:ext>
            </a:extLst>
          </p:cNvPr>
          <p:cNvCxnSpPr>
            <a:cxnSpLocks/>
          </p:cNvCxnSpPr>
          <p:nvPr/>
        </p:nvCxnSpPr>
        <p:spPr bwMode="auto">
          <a:xfrm flipH="1">
            <a:off x="3283744" y="4161227"/>
            <a:ext cx="11670" cy="9383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236AA659-9CC7-498B-ADE9-DF8A27E481F2}"/>
              </a:ext>
            </a:extLst>
          </p:cNvPr>
          <p:cNvSpPr txBox="1"/>
          <p:nvPr/>
        </p:nvSpPr>
        <p:spPr>
          <a:xfrm>
            <a:off x="3110181" y="4991279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+mj-lt"/>
              </a:rPr>
              <a:t>t</a:t>
            </a:r>
            <a:r>
              <a:rPr lang="en-US" baseline="-25000">
                <a:latin typeface="+mj-lt"/>
              </a:rPr>
              <a:t>1</a:t>
            </a:r>
            <a:r>
              <a:rPr lang="en-US">
                <a:latin typeface="+mj-lt"/>
              </a:rPr>
              <a:t>+</a:t>
            </a:r>
            <a:r>
              <a:rPr lang="el-GR">
                <a:latin typeface="+mj-lt"/>
              </a:rPr>
              <a:t>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4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4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244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44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464" grpId="0" build="p" autoUpdateAnimBg="0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/>
              <a:t>Ενταμίευση στην πλευρά του πελάτη, αναπαραγωγή</a:t>
            </a:r>
          </a:p>
        </p:txBody>
      </p:sp>
      <p:grpSp>
        <p:nvGrpSpPr>
          <p:cNvPr id="23555" name="Group 249"/>
          <p:cNvGrpSpPr>
            <a:grpSpLocks/>
          </p:cNvGrpSpPr>
          <p:nvPr/>
        </p:nvGrpSpPr>
        <p:grpSpPr bwMode="auto">
          <a:xfrm>
            <a:off x="855663" y="2886219"/>
            <a:ext cx="561975" cy="1038225"/>
            <a:chOff x="4140" y="429"/>
            <a:chExt cx="1425" cy="2396"/>
          </a:xfrm>
        </p:grpSpPr>
        <p:sp>
          <p:nvSpPr>
            <p:cNvPr id="23577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578" name="Rectangle 251"/>
            <p:cNvSpPr>
              <a:spLocks noChangeArrowheads="1"/>
            </p:cNvSpPr>
            <p:nvPr/>
          </p:nvSpPr>
          <p:spPr bwMode="auto">
            <a:xfrm>
              <a:off x="4204" y="429"/>
              <a:ext cx="1047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3579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580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581" name="Rectangle 254"/>
            <p:cNvSpPr>
              <a:spLocks noChangeArrowheads="1"/>
            </p:cNvSpPr>
            <p:nvPr/>
          </p:nvSpPr>
          <p:spPr bwMode="auto">
            <a:xfrm>
              <a:off x="4212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3582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3607" name="AutoShape 256"/>
              <p:cNvSpPr>
                <a:spLocks noChangeArrowheads="1"/>
              </p:cNvSpPr>
              <p:nvPr/>
            </p:nvSpPr>
            <p:spPr bwMode="auto">
              <a:xfrm>
                <a:off x="613" y="2567"/>
                <a:ext cx="728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3608" name="AutoShape 257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3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3583" name="Rectangle 258"/>
            <p:cNvSpPr>
              <a:spLocks noChangeArrowheads="1"/>
            </p:cNvSpPr>
            <p:nvPr/>
          </p:nvSpPr>
          <p:spPr bwMode="auto">
            <a:xfrm>
              <a:off x="4225" y="1019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3584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3605" name="AutoShape 260"/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3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3606" name="AutoShape 261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8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3585" name="Rectangle 262"/>
            <p:cNvSpPr>
              <a:spLocks noChangeArrowheads="1"/>
            </p:cNvSpPr>
            <p:nvPr/>
          </p:nvSpPr>
          <p:spPr bwMode="auto">
            <a:xfrm>
              <a:off x="4216" y="1360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3586" name="Rectangle 263"/>
            <p:cNvSpPr>
              <a:spLocks noChangeArrowheads="1"/>
            </p:cNvSpPr>
            <p:nvPr/>
          </p:nvSpPr>
          <p:spPr bwMode="auto">
            <a:xfrm>
              <a:off x="4229" y="1656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3587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3603" name="AutoShape 265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1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3604" name="AutoShape 266"/>
              <p:cNvSpPr>
                <a:spLocks noChangeArrowheads="1"/>
              </p:cNvSpPr>
              <p:nvPr/>
            </p:nvSpPr>
            <p:spPr bwMode="auto">
              <a:xfrm>
                <a:off x="630" y="2581"/>
                <a:ext cx="682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3588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23589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3601" name="AutoShape 269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2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3602" name="AutoShape 270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7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3590" name="Rectangle 271"/>
            <p:cNvSpPr>
              <a:spLocks noChangeArrowheads="1"/>
            </p:cNvSpPr>
            <p:nvPr/>
          </p:nvSpPr>
          <p:spPr bwMode="auto">
            <a:xfrm>
              <a:off x="5251" y="433"/>
              <a:ext cx="68" cy="2286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3591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592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593" name="Oval 274"/>
            <p:cNvSpPr>
              <a:spLocks noChangeArrowheads="1"/>
            </p:cNvSpPr>
            <p:nvPr/>
          </p:nvSpPr>
          <p:spPr bwMode="auto">
            <a:xfrm>
              <a:off x="5517" y="2613"/>
              <a:ext cx="48" cy="95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3594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3595" name="AutoShape 276"/>
            <p:cNvSpPr>
              <a:spLocks noChangeArrowheads="1"/>
            </p:cNvSpPr>
            <p:nvPr/>
          </p:nvSpPr>
          <p:spPr bwMode="auto">
            <a:xfrm>
              <a:off x="4140" y="2678"/>
              <a:ext cx="1200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3596" name="AutoShape 277"/>
            <p:cNvSpPr>
              <a:spLocks noChangeArrowheads="1"/>
            </p:cNvSpPr>
            <p:nvPr/>
          </p:nvSpPr>
          <p:spPr bwMode="auto">
            <a:xfrm>
              <a:off x="4204" y="2711"/>
              <a:ext cx="1071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3597" name="Oval 278"/>
            <p:cNvSpPr>
              <a:spLocks noChangeArrowheads="1"/>
            </p:cNvSpPr>
            <p:nvPr/>
          </p:nvSpPr>
          <p:spPr bwMode="auto">
            <a:xfrm>
              <a:off x="4305" y="2382"/>
              <a:ext cx="161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3598" name="Oval 279"/>
            <p:cNvSpPr>
              <a:spLocks noChangeArrowheads="1"/>
            </p:cNvSpPr>
            <p:nvPr/>
          </p:nvSpPr>
          <p:spPr bwMode="auto">
            <a:xfrm>
              <a:off x="4486" y="2385"/>
              <a:ext cx="161" cy="139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1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3599" name="Oval 280"/>
            <p:cNvSpPr>
              <a:spLocks noChangeArrowheads="1"/>
            </p:cNvSpPr>
            <p:nvPr/>
          </p:nvSpPr>
          <p:spPr bwMode="auto">
            <a:xfrm>
              <a:off x="4663" y="2382"/>
              <a:ext cx="157" cy="139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3600" name="Rectangle 281"/>
            <p:cNvSpPr>
              <a:spLocks noChangeArrowheads="1"/>
            </p:cNvSpPr>
            <p:nvPr/>
          </p:nvSpPr>
          <p:spPr bwMode="auto">
            <a:xfrm>
              <a:off x="5062" y="1836"/>
              <a:ext cx="85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</p:grpSp>
      <p:sp>
        <p:nvSpPr>
          <p:cNvPr id="23556" name="Freeform 1287"/>
          <p:cNvSpPr>
            <a:spLocks/>
          </p:cNvSpPr>
          <p:nvPr/>
        </p:nvSpPr>
        <p:spPr bwMode="auto">
          <a:xfrm>
            <a:off x="1836738" y="2817956"/>
            <a:ext cx="2320925" cy="1228725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grpSp>
        <p:nvGrpSpPr>
          <p:cNvPr id="23557" name="Group 542"/>
          <p:cNvGrpSpPr>
            <a:grpSpLocks/>
          </p:cNvGrpSpPr>
          <p:nvPr/>
        </p:nvGrpSpPr>
        <p:grpSpPr bwMode="auto">
          <a:xfrm>
            <a:off x="7830081" y="3122756"/>
            <a:ext cx="1227137" cy="1069975"/>
            <a:chOff x="-44" y="1473"/>
            <a:chExt cx="981" cy="1105"/>
          </a:xfrm>
        </p:grpSpPr>
        <p:pic>
          <p:nvPicPr>
            <p:cNvPr id="23575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6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sp>
        <p:nvSpPr>
          <p:cNvPr id="23558" name="Rectangle 43"/>
          <p:cNvSpPr>
            <a:spLocks noChangeArrowheads="1"/>
          </p:cNvSpPr>
          <p:nvPr/>
        </p:nvSpPr>
        <p:spPr bwMode="auto">
          <a:xfrm>
            <a:off x="5314950" y="2941781"/>
            <a:ext cx="1603375" cy="869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cxnSp>
        <p:nvCxnSpPr>
          <p:cNvPr id="23559" name="Straight Connector 45"/>
          <p:cNvCxnSpPr>
            <a:cxnSpLocks noChangeShapeType="1"/>
          </p:cNvCxnSpPr>
          <p:nvPr/>
        </p:nvCxnSpPr>
        <p:spPr bwMode="auto">
          <a:xfrm>
            <a:off x="1477963" y="3383106"/>
            <a:ext cx="1241425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cxnSp>
        <p:nvCxnSpPr>
          <p:cNvPr id="23560" name="Straight Connector 46"/>
          <p:cNvCxnSpPr>
            <a:cxnSpLocks noChangeShapeType="1"/>
          </p:cNvCxnSpPr>
          <p:nvPr/>
        </p:nvCxnSpPr>
        <p:spPr bwMode="auto">
          <a:xfrm>
            <a:off x="4032250" y="3397394"/>
            <a:ext cx="1531938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3561" name="TextBox 47"/>
          <p:cNvSpPr txBox="1">
            <a:spLocks noChangeArrowheads="1"/>
          </p:cNvSpPr>
          <p:nvPr/>
        </p:nvSpPr>
        <p:spPr bwMode="auto">
          <a:xfrm>
            <a:off x="4114800" y="2748106"/>
            <a:ext cx="13287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variable fill </a:t>
            </a:r>
          </a:p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rate, </a:t>
            </a:r>
            <a:r>
              <a:rPr lang="en-US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x(t)</a:t>
            </a:r>
          </a:p>
        </p:txBody>
      </p:sp>
      <p:sp>
        <p:nvSpPr>
          <p:cNvPr id="23562" name="TextBox 49"/>
          <p:cNvSpPr txBox="1">
            <a:spLocks noChangeArrowheads="1"/>
          </p:cNvSpPr>
          <p:nvPr/>
        </p:nvSpPr>
        <p:spPr bwMode="auto">
          <a:xfrm>
            <a:off x="5300663" y="3826019"/>
            <a:ext cx="16573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client  application </a:t>
            </a:r>
          </a:p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buffer, size </a:t>
            </a:r>
            <a:r>
              <a:rPr lang="en-US" sz="1400" b="1">
                <a:latin typeface="Arial" charset="0"/>
                <a:ea typeface="MS PGothic" pitchFamily="34" charset="-128"/>
                <a:cs typeface="Arial" charset="0"/>
              </a:rPr>
              <a:t>B</a:t>
            </a:r>
          </a:p>
        </p:txBody>
      </p:sp>
      <p:cxnSp>
        <p:nvCxnSpPr>
          <p:cNvPr id="23563" name="Straight Arrow Connector 51"/>
          <p:cNvCxnSpPr>
            <a:cxnSpLocks noChangeShapeType="1"/>
          </p:cNvCxnSpPr>
          <p:nvPr/>
        </p:nvCxnSpPr>
        <p:spPr bwMode="auto">
          <a:xfrm>
            <a:off x="6675438" y="4200669"/>
            <a:ext cx="280987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3564" name="Straight Arrow Connector 54"/>
          <p:cNvCxnSpPr>
            <a:cxnSpLocks noChangeShapeType="1"/>
          </p:cNvCxnSpPr>
          <p:nvPr/>
        </p:nvCxnSpPr>
        <p:spPr bwMode="auto">
          <a:xfrm flipH="1">
            <a:off x="5311775" y="4192731"/>
            <a:ext cx="280988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3565" name="Straight Connector 55"/>
          <p:cNvCxnSpPr>
            <a:cxnSpLocks noChangeShapeType="1"/>
          </p:cNvCxnSpPr>
          <p:nvPr/>
        </p:nvCxnSpPr>
        <p:spPr bwMode="auto">
          <a:xfrm>
            <a:off x="6826250" y="3400569"/>
            <a:ext cx="652463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3566" name="TextBox 57"/>
          <p:cNvSpPr txBox="1">
            <a:spLocks noChangeArrowheads="1"/>
          </p:cNvSpPr>
          <p:nvPr/>
        </p:nvSpPr>
        <p:spPr bwMode="auto">
          <a:xfrm>
            <a:off x="6985000" y="2741756"/>
            <a:ext cx="14557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playout rate,</a:t>
            </a:r>
          </a:p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e.g., CBR </a:t>
            </a:r>
            <a:r>
              <a:rPr lang="en-US" i="1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r</a:t>
            </a:r>
          </a:p>
        </p:txBody>
      </p:sp>
      <p:sp>
        <p:nvSpPr>
          <p:cNvPr id="23567" name="Rectangle 58"/>
          <p:cNvSpPr>
            <a:spLocks noChangeArrowheads="1"/>
          </p:cNvSpPr>
          <p:nvPr/>
        </p:nvSpPr>
        <p:spPr bwMode="auto">
          <a:xfrm>
            <a:off x="6096000" y="2954481"/>
            <a:ext cx="815975" cy="844550"/>
          </a:xfrm>
          <a:prstGeom prst="rect">
            <a:avLst/>
          </a:prstGeom>
          <a:solidFill>
            <a:srgbClr val="000099"/>
          </a:solidFill>
          <a:ln w="15875">
            <a:noFill/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sp>
        <p:nvSpPr>
          <p:cNvPr id="23568" name="TextBox 59"/>
          <p:cNvSpPr txBox="1">
            <a:spLocks noChangeArrowheads="1"/>
          </p:cNvSpPr>
          <p:nvPr/>
        </p:nvSpPr>
        <p:spPr bwMode="auto">
          <a:xfrm>
            <a:off x="5816600" y="2268681"/>
            <a:ext cx="1428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buffer fill level, </a:t>
            </a:r>
            <a:r>
              <a:rPr lang="en-US" sz="1400" i="1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Q(t)</a:t>
            </a:r>
          </a:p>
        </p:txBody>
      </p:sp>
      <p:cxnSp>
        <p:nvCxnSpPr>
          <p:cNvPr id="23569" name="Straight Arrow Connector 60"/>
          <p:cNvCxnSpPr>
            <a:cxnSpLocks noChangeShapeType="1"/>
          </p:cNvCxnSpPr>
          <p:nvPr/>
        </p:nvCxnSpPr>
        <p:spPr bwMode="auto">
          <a:xfrm flipH="1" flipV="1">
            <a:off x="5936227" y="2633806"/>
            <a:ext cx="278835" cy="4741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3570" name="Straight Arrow Connector 62"/>
          <p:cNvCxnSpPr>
            <a:cxnSpLocks noChangeShapeType="1"/>
          </p:cNvCxnSpPr>
          <p:nvPr/>
        </p:nvCxnSpPr>
        <p:spPr bwMode="auto">
          <a:xfrm rot="10800000" flipH="1">
            <a:off x="6742113" y="2633806"/>
            <a:ext cx="168275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3571" name="TextBox 65"/>
          <p:cNvSpPr txBox="1">
            <a:spLocks noChangeArrowheads="1"/>
          </p:cNvSpPr>
          <p:nvPr/>
        </p:nvSpPr>
        <p:spPr bwMode="auto">
          <a:xfrm>
            <a:off x="8182877" y="4247268"/>
            <a:ext cx="7667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client</a:t>
            </a:r>
            <a:endParaRPr lang="en-US" i="1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3572" name="TextBox 64"/>
          <p:cNvSpPr txBox="1">
            <a:spLocks noChangeArrowheads="1"/>
          </p:cNvSpPr>
          <p:nvPr/>
        </p:nvSpPr>
        <p:spPr bwMode="auto">
          <a:xfrm>
            <a:off x="331788" y="4041919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video server</a:t>
            </a:r>
            <a:endParaRPr lang="en-US" i="1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CEC0504-4D1A-448F-B7B6-ED6A1C87CD13}"/>
              </a:ext>
            </a:extLst>
          </p:cNvPr>
          <p:cNvSpPr/>
          <p:nvPr/>
        </p:nvSpPr>
        <p:spPr>
          <a:xfrm>
            <a:off x="6215062" y="2638547"/>
            <a:ext cx="359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latin typeface="Arial" charset="0"/>
                <a:ea typeface="MS PGothic" pitchFamily="34" charset="-128"/>
                <a:cs typeface="Arial" charset="0"/>
              </a:rPr>
              <a:t>Q</a:t>
            </a:r>
            <a:endParaRPr lang="el-GR"/>
          </a:p>
        </p:txBody>
      </p:sp>
      <p:sp>
        <p:nvSpPr>
          <p:cNvPr id="56" name="Footer Placeholder 3">
            <a:extLst>
              <a:ext uri="{FF2B5EF4-FFF2-40B4-BE49-F238E27FC236}">
                <a16:creationId xmlns:a16="http://schemas.microsoft.com/office/drawing/2014/main" id="{3B78FE61-DC28-4F9E-A212-012A0F88827C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/>
              <a:t>Ενταμίευση στην πλευρά του πελάτη, αναπαραγωγή</a:t>
            </a:r>
          </a:p>
        </p:txBody>
      </p:sp>
      <p:grpSp>
        <p:nvGrpSpPr>
          <p:cNvPr id="24579" name="Group 249"/>
          <p:cNvGrpSpPr>
            <a:grpSpLocks/>
          </p:cNvGrpSpPr>
          <p:nvPr/>
        </p:nvGrpSpPr>
        <p:grpSpPr bwMode="auto">
          <a:xfrm>
            <a:off x="985088" y="2133283"/>
            <a:ext cx="561975" cy="1038225"/>
            <a:chOff x="4140" y="429"/>
            <a:chExt cx="1425" cy="2396"/>
          </a:xfrm>
        </p:grpSpPr>
        <p:sp>
          <p:nvSpPr>
            <p:cNvPr id="24606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07" name="Rectangle 251"/>
            <p:cNvSpPr>
              <a:spLocks noChangeArrowheads="1"/>
            </p:cNvSpPr>
            <p:nvPr/>
          </p:nvSpPr>
          <p:spPr bwMode="auto">
            <a:xfrm>
              <a:off x="4204" y="429"/>
              <a:ext cx="1047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08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09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10" name="Rectangle 254"/>
            <p:cNvSpPr>
              <a:spLocks noChangeArrowheads="1"/>
            </p:cNvSpPr>
            <p:nvPr/>
          </p:nvSpPr>
          <p:spPr bwMode="auto">
            <a:xfrm>
              <a:off x="4212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4611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4636" name="AutoShape 256"/>
              <p:cNvSpPr>
                <a:spLocks noChangeArrowheads="1"/>
              </p:cNvSpPr>
              <p:nvPr/>
            </p:nvSpPr>
            <p:spPr bwMode="auto">
              <a:xfrm>
                <a:off x="613" y="2567"/>
                <a:ext cx="728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4637" name="AutoShape 257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3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4612" name="Rectangle 258"/>
            <p:cNvSpPr>
              <a:spLocks noChangeArrowheads="1"/>
            </p:cNvSpPr>
            <p:nvPr/>
          </p:nvSpPr>
          <p:spPr bwMode="auto">
            <a:xfrm>
              <a:off x="4225" y="1019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4613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4634" name="AutoShape 260"/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3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4635" name="AutoShape 261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8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4614" name="Rectangle 262"/>
            <p:cNvSpPr>
              <a:spLocks noChangeArrowheads="1"/>
            </p:cNvSpPr>
            <p:nvPr/>
          </p:nvSpPr>
          <p:spPr bwMode="auto">
            <a:xfrm>
              <a:off x="4216" y="1360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15" name="Rectangle 263"/>
            <p:cNvSpPr>
              <a:spLocks noChangeArrowheads="1"/>
            </p:cNvSpPr>
            <p:nvPr/>
          </p:nvSpPr>
          <p:spPr bwMode="auto">
            <a:xfrm>
              <a:off x="4229" y="1656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4616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4632" name="AutoShape 265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1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4633" name="AutoShape 266"/>
              <p:cNvSpPr>
                <a:spLocks noChangeArrowheads="1"/>
              </p:cNvSpPr>
              <p:nvPr/>
            </p:nvSpPr>
            <p:spPr bwMode="auto">
              <a:xfrm>
                <a:off x="630" y="2581"/>
                <a:ext cx="682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4617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24618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4630" name="AutoShape 269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2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4631" name="AutoShape 270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7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4619" name="Rectangle 271"/>
            <p:cNvSpPr>
              <a:spLocks noChangeArrowheads="1"/>
            </p:cNvSpPr>
            <p:nvPr/>
          </p:nvSpPr>
          <p:spPr bwMode="auto">
            <a:xfrm>
              <a:off x="5251" y="433"/>
              <a:ext cx="68" cy="2286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0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21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22" name="Oval 274"/>
            <p:cNvSpPr>
              <a:spLocks noChangeArrowheads="1"/>
            </p:cNvSpPr>
            <p:nvPr/>
          </p:nvSpPr>
          <p:spPr bwMode="auto">
            <a:xfrm>
              <a:off x="5517" y="2613"/>
              <a:ext cx="48" cy="95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3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24" name="AutoShape 276"/>
            <p:cNvSpPr>
              <a:spLocks noChangeArrowheads="1"/>
            </p:cNvSpPr>
            <p:nvPr/>
          </p:nvSpPr>
          <p:spPr bwMode="auto">
            <a:xfrm>
              <a:off x="4140" y="2678"/>
              <a:ext cx="1200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5" name="AutoShape 277"/>
            <p:cNvSpPr>
              <a:spLocks noChangeArrowheads="1"/>
            </p:cNvSpPr>
            <p:nvPr/>
          </p:nvSpPr>
          <p:spPr bwMode="auto">
            <a:xfrm>
              <a:off x="4204" y="2711"/>
              <a:ext cx="1071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6" name="Oval 278"/>
            <p:cNvSpPr>
              <a:spLocks noChangeArrowheads="1"/>
            </p:cNvSpPr>
            <p:nvPr/>
          </p:nvSpPr>
          <p:spPr bwMode="auto">
            <a:xfrm>
              <a:off x="4305" y="2382"/>
              <a:ext cx="161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7" name="Oval 279"/>
            <p:cNvSpPr>
              <a:spLocks noChangeArrowheads="1"/>
            </p:cNvSpPr>
            <p:nvPr/>
          </p:nvSpPr>
          <p:spPr bwMode="auto">
            <a:xfrm>
              <a:off x="4486" y="2385"/>
              <a:ext cx="161" cy="139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1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8" name="Oval 280"/>
            <p:cNvSpPr>
              <a:spLocks noChangeArrowheads="1"/>
            </p:cNvSpPr>
            <p:nvPr/>
          </p:nvSpPr>
          <p:spPr bwMode="auto">
            <a:xfrm>
              <a:off x="4663" y="2382"/>
              <a:ext cx="157" cy="139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9" name="Rectangle 281"/>
            <p:cNvSpPr>
              <a:spLocks noChangeArrowheads="1"/>
            </p:cNvSpPr>
            <p:nvPr/>
          </p:nvSpPr>
          <p:spPr bwMode="auto">
            <a:xfrm>
              <a:off x="5062" y="1836"/>
              <a:ext cx="85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</p:grpSp>
      <p:sp>
        <p:nvSpPr>
          <p:cNvPr id="24580" name="Freeform 1287"/>
          <p:cNvSpPr>
            <a:spLocks/>
          </p:cNvSpPr>
          <p:nvPr/>
        </p:nvSpPr>
        <p:spPr bwMode="auto">
          <a:xfrm>
            <a:off x="1966163" y="2065020"/>
            <a:ext cx="2320925" cy="1228725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grpSp>
        <p:nvGrpSpPr>
          <p:cNvPr id="24581" name="Group 542"/>
          <p:cNvGrpSpPr>
            <a:grpSpLocks/>
          </p:cNvGrpSpPr>
          <p:nvPr/>
        </p:nvGrpSpPr>
        <p:grpSpPr bwMode="auto">
          <a:xfrm>
            <a:off x="4420438" y="3530283"/>
            <a:ext cx="1227137" cy="1069975"/>
            <a:chOff x="-44" y="1473"/>
            <a:chExt cx="981" cy="1105"/>
          </a:xfrm>
        </p:grpSpPr>
        <p:pic>
          <p:nvPicPr>
            <p:cNvPr id="24604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05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sp>
        <p:nvSpPr>
          <p:cNvPr id="24582" name="Rectangle 43"/>
          <p:cNvSpPr>
            <a:spLocks noChangeArrowheads="1"/>
          </p:cNvSpPr>
          <p:nvPr/>
        </p:nvSpPr>
        <p:spPr bwMode="auto">
          <a:xfrm>
            <a:off x="5444375" y="2188845"/>
            <a:ext cx="1603375" cy="869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cxnSp>
        <p:nvCxnSpPr>
          <p:cNvPr id="24583" name="Straight Connector 45"/>
          <p:cNvCxnSpPr>
            <a:cxnSpLocks noChangeShapeType="1"/>
          </p:cNvCxnSpPr>
          <p:nvPr/>
        </p:nvCxnSpPr>
        <p:spPr bwMode="auto">
          <a:xfrm>
            <a:off x="1607388" y="2630170"/>
            <a:ext cx="1241425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cxnSp>
        <p:nvCxnSpPr>
          <p:cNvPr id="24584" name="Straight Connector 46"/>
          <p:cNvCxnSpPr>
            <a:cxnSpLocks noChangeShapeType="1"/>
          </p:cNvCxnSpPr>
          <p:nvPr/>
        </p:nvCxnSpPr>
        <p:spPr bwMode="auto">
          <a:xfrm>
            <a:off x="4161675" y="2644458"/>
            <a:ext cx="1531938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4585" name="TextBox 47"/>
          <p:cNvSpPr txBox="1">
            <a:spLocks noChangeArrowheads="1"/>
          </p:cNvSpPr>
          <p:nvPr/>
        </p:nvSpPr>
        <p:spPr bwMode="auto">
          <a:xfrm>
            <a:off x="4244225" y="1995170"/>
            <a:ext cx="1327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variable fill </a:t>
            </a:r>
          </a:p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rate, </a:t>
            </a:r>
            <a:r>
              <a:rPr lang="en-US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x(t)</a:t>
            </a:r>
          </a:p>
        </p:txBody>
      </p:sp>
      <p:sp>
        <p:nvSpPr>
          <p:cNvPr id="24586" name="TextBox 49"/>
          <p:cNvSpPr txBox="1">
            <a:spLocks noChangeArrowheads="1"/>
          </p:cNvSpPr>
          <p:nvPr/>
        </p:nvSpPr>
        <p:spPr bwMode="auto">
          <a:xfrm>
            <a:off x="5430088" y="3073083"/>
            <a:ext cx="16573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client  application </a:t>
            </a:r>
          </a:p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buffer, size B</a:t>
            </a:r>
          </a:p>
        </p:txBody>
      </p:sp>
      <p:cxnSp>
        <p:nvCxnSpPr>
          <p:cNvPr id="24587" name="Straight Arrow Connector 51"/>
          <p:cNvCxnSpPr>
            <a:cxnSpLocks noChangeShapeType="1"/>
          </p:cNvCxnSpPr>
          <p:nvPr/>
        </p:nvCxnSpPr>
        <p:spPr bwMode="auto">
          <a:xfrm>
            <a:off x="6804863" y="3447733"/>
            <a:ext cx="280987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4588" name="Straight Arrow Connector 54"/>
          <p:cNvCxnSpPr>
            <a:cxnSpLocks noChangeShapeType="1"/>
          </p:cNvCxnSpPr>
          <p:nvPr/>
        </p:nvCxnSpPr>
        <p:spPr bwMode="auto">
          <a:xfrm flipH="1">
            <a:off x="5441200" y="3439795"/>
            <a:ext cx="280988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6955675" y="1988820"/>
            <a:ext cx="1601788" cy="658813"/>
            <a:chOff x="6673448" y="1882401"/>
            <a:chExt cx="1601918" cy="659064"/>
          </a:xfrm>
        </p:grpSpPr>
        <p:cxnSp>
          <p:nvCxnSpPr>
            <p:cNvPr id="24602" name="Straight Connector 55"/>
            <p:cNvCxnSpPr>
              <a:cxnSpLocks noChangeShapeType="1"/>
            </p:cNvCxnSpPr>
            <p:nvPr/>
          </p:nvCxnSpPr>
          <p:spPr bwMode="auto">
            <a:xfrm>
              <a:off x="6673448" y="2541465"/>
              <a:ext cx="652985" cy="0"/>
            </a:xfrm>
            <a:prstGeom prst="line">
              <a:avLst/>
            </a:prstGeom>
            <a:noFill/>
            <a:ln w="3175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24603" name="TextBox 57"/>
            <p:cNvSpPr txBox="1">
              <a:spLocks noChangeArrowheads="1"/>
            </p:cNvSpPr>
            <p:nvPr/>
          </p:nvSpPr>
          <p:spPr bwMode="auto">
            <a:xfrm>
              <a:off x="6833799" y="1882401"/>
              <a:ext cx="1441567" cy="641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Arial" charset="0"/>
                  <a:ea typeface="MS PGothic" pitchFamily="34" charset="-128"/>
                  <a:cs typeface="Arial" charset="0"/>
                </a:rPr>
                <a:t>playout rate,</a:t>
              </a:r>
            </a:p>
            <a:p>
              <a:r>
                <a:rPr lang="en-US">
                  <a:solidFill>
                    <a:srgbClr val="000000"/>
                  </a:solidFill>
                  <a:latin typeface="Arial" charset="0"/>
                  <a:ea typeface="MS PGothic" pitchFamily="34" charset="-128"/>
                  <a:cs typeface="Arial" charset="0"/>
                </a:rPr>
                <a:t>e.g., CBR </a:t>
              </a:r>
              <a:r>
                <a:rPr lang="en-US" i="1">
                  <a:solidFill>
                    <a:srgbClr val="CC0000"/>
                  </a:solidFill>
                  <a:latin typeface="Arial" charset="0"/>
                  <a:ea typeface="MS PGothic" pitchFamily="34" charset="-128"/>
                  <a:cs typeface="Arial" charset="0"/>
                </a:rPr>
                <a:t>r</a:t>
              </a:r>
            </a:p>
          </p:txBody>
        </p:sp>
      </p:grp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6225425" y="2201545"/>
            <a:ext cx="815975" cy="844550"/>
          </a:xfrm>
          <a:prstGeom prst="rect">
            <a:avLst/>
          </a:prstGeom>
          <a:solidFill>
            <a:srgbClr val="000099"/>
          </a:solidFill>
          <a:ln w="15875">
            <a:noFill/>
            <a:miter lim="800000"/>
            <a:headEnd/>
            <a:tailEnd/>
          </a:ln>
        </p:spPr>
        <p:txBody>
          <a:bodyPr wrap="none"/>
          <a:lstStyle/>
          <a:p>
            <a:endParaRPr/>
          </a:p>
        </p:txBody>
      </p:sp>
      <p:cxnSp>
        <p:nvCxnSpPr>
          <p:cNvPr id="24591" name="Straight Arrow Connector 60"/>
          <p:cNvCxnSpPr>
            <a:cxnSpLocks noChangeShapeType="1"/>
          </p:cNvCxnSpPr>
          <p:nvPr/>
        </p:nvCxnSpPr>
        <p:spPr bwMode="auto">
          <a:xfrm flipH="1">
            <a:off x="6260350" y="1887220"/>
            <a:ext cx="168275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4592" name="Straight Arrow Connector 62"/>
          <p:cNvCxnSpPr>
            <a:cxnSpLocks noChangeShapeType="1"/>
          </p:cNvCxnSpPr>
          <p:nvPr/>
        </p:nvCxnSpPr>
        <p:spPr bwMode="auto">
          <a:xfrm rot="10800000" flipH="1">
            <a:off x="6871538" y="1880870"/>
            <a:ext cx="168275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4593" name="TextBox 64"/>
          <p:cNvSpPr txBox="1">
            <a:spLocks noChangeArrowheads="1"/>
          </p:cNvSpPr>
          <p:nvPr/>
        </p:nvSpPr>
        <p:spPr bwMode="auto">
          <a:xfrm>
            <a:off x="516775" y="3149283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video server</a:t>
            </a:r>
            <a:endParaRPr lang="en-US" i="1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4594" name="TextBox 65"/>
          <p:cNvSpPr txBox="1">
            <a:spLocks noChangeArrowheads="1"/>
          </p:cNvSpPr>
          <p:nvPr/>
        </p:nvSpPr>
        <p:spPr bwMode="auto">
          <a:xfrm>
            <a:off x="5577725" y="3866833"/>
            <a:ext cx="71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client</a:t>
            </a:r>
            <a:endParaRPr lang="en-US" i="1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6204788" y="2201545"/>
            <a:ext cx="423862" cy="846138"/>
          </a:xfrm>
          <a:prstGeom prst="rect">
            <a:avLst/>
          </a:prstGeom>
          <a:solidFill>
            <a:schemeClr val="bg1"/>
          </a:solidFill>
          <a:ln w="15875">
            <a:noFill/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6211138" y="2206308"/>
            <a:ext cx="425450" cy="844550"/>
          </a:xfrm>
          <a:prstGeom prst="rect">
            <a:avLst/>
          </a:prstGeom>
          <a:solidFill>
            <a:srgbClr val="000099"/>
          </a:solidFill>
          <a:ln w="15875">
            <a:noFill/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6187325" y="2201545"/>
            <a:ext cx="760413" cy="850900"/>
          </a:xfrm>
          <a:prstGeom prst="rect">
            <a:avLst/>
          </a:prstGeom>
          <a:solidFill>
            <a:schemeClr val="bg1"/>
          </a:solidFill>
          <a:ln w="15875">
            <a:noFill/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sp>
        <p:nvSpPr>
          <p:cNvPr id="24598" name="TextBox 59"/>
          <p:cNvSpPr txBox="1">
            <a:spLocks noChangeArrowheads="1"/>
          </p:cNvSpPr>
          <p:nvPr/>
        </p:nvSpPr>
        <p:spPr bwMode="auto">
          <a:xfrm>
            <a:off x="5909513" y="1577658"/>
            <a:ext cx="14287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buffer fill level, </a:t>
            </a:r>
            <a:r>
              <a:rPr lang="en-US" sz="1400" i="1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Q(t)</a:t>
            </a:r>
          </a:p>
        </p:txBody>
      </p:sp>
      <p:sp>
        <p:nvSpPr>
          <p:cNvPr id="24599" name="Text Box 61"/>
          <p:cNvSpPr txBox="1">
            <a:spLocks noChangeArrowheads="1"/>
          </p:cNvSpPr>
          <p:nvPr/>
        </p:nvSpPr>
        <p:spPr bwMode="auto">
          <a:xfrm>
            <a:off x="301539" y="4715840"/>
            <a:ext cx="8686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l-GR">
                <a:latin typeface="Gill Sans Nova" panose="020B0602020104020203" pitchFamily="34" charset="0"/>
              </a:rPr>
              <a:t>Αρχικό γέμισμα </a:t>
            </a:r>
            <a:r>
              <a:rPr lang="el-GR" err="1">
                <a:latin typeface="Gill Sans Nova" panose="020B0602020104020203" pitchFamily="34" charset="0"/>
              </a:rPr>
              <a:t>ενταμιευτή</a:t>
            </a:r>
            <a:r>
              <a:rPr lang="el-GR">
                <a:latin typeface="Gill Sans Nova" panose="020B0602020104020203" pitchFamily="34" charset="0"/>
              </a:rPr>
              <a:t> μέχρι να ξεκινήσει η αναπαραγωγή στο </a:t>
            </a:r>
            <a:r>
              <a:rPr lang="en-US" err="1">
                <a:latin typeface="Gill Sans Nova" panose="020B0602020104020203" pitchFamily="34" charset="0"/>
              </a:rPr>
              <a:t>t</a:t>
            </a:r>
            <a:r>
              <a:rPr lang="en-US" sz="1200" err="1">
                <a:latin typeface="Gill Sans Nova" panose="020B0602020104020203" pitchFamily="34" charset="0"/>
              </a:rPr>
              <a:t>p</a:t>
            </a:r>
            <a:r>
              <a:rPr lang="el-GR" sz="1200">
                <a:latin typeface="Gill Sans Nova" panose="020B0602020104020203" pitchFamily="34" charset="0"/>
              </a:rPr>
              <a:t>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l-GR">
                <a:latin typeface="Gill Sans Nova" panose="020B0602020104020203" pitchFamily="34" charset="0"/>
              </a:rPr>
              <a:t>Η αναπαραγωγή ξεκινά στο </a:t>
            </a:r>
            <a:r>
              <a:rPr lang="en-US" err="1">
                <a:latin typeface="Gill Sans Nova" panose="020B0602020104020203" pitchFamily="34" charset="0"/>
              </a:rPr>
              <a:t>t</a:t>
            </a:r>
            <a:r>
              <a:rPr lang="en-US" sz="1200" err="1">
                <a:latin typeface="Gill Sans Nova" panose="020B0602020104020203" pitchFamily="34" charset="0"/>
              </a:rPr>
              <a:t>p</a:t>
            </a:r>
            <a:r>
              <a:rPr lang="en-US" sz="1200">
                <a:latin typeface="Gill Sans Nova" panose="020B0602020104020203" pitchFamily="34" charset="0"/>
              </a:rPr>
              <a:t> </a:t>
            </a:r>
            <a:endParaRPr lang="el-GR" sz="1200">
              <a:latin typeface="Gill Sans Nova" panose="020B0602020104020203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l-GR">
                <a:latin typeface="Gill Sans Nova" panose="020B0602020104020203" pitchFamily="34" charset="0"/>
              </a:rPr>
              <a:t>Το επίπεδο γεμίσματος του </a:t>
            </a:r>
            <a:r>
              <a:rPr lang="el-GR" err="1">
                <a:latin typeface="Gill Sans Nova" panose="020B0602020104020203" pitchFamily="34" charset="0"/>
              </a:rPr>
              <a:t>ενταμιευτή</a:t>
            </a:r>
            <a:r>
              <a:rPr lang="el-GR">
                <a:latin typeface="Gill Sans Nova" panose="020B0602020104020203" pitchFamily="34" charset="0"/>
              </a:rPr>
              <a:t> ποικίλλει ανάλογα με τον χρόνο</a:t>
            </a:r>
            <a:r>
              <a:rPr lang="en-US">
                <a:latin typeface="Gill Sans Nova" panose="020B0602020104020203" pitchFamily="34" charset="0"/>
              </a:rPr>
              <a:t>,</a:t>
            </a:r>
            <a:r>
              <a:rPr lang="el-GR">
                <a:latin typeface="Gill Sans Nova" panose="020B0602020104020203" pitchFamily="34" charset="0"/>
              </a:rPr>
              <a:t> καθώς ο ρυθμός γεμίσματος </a:t>
            </a:r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x(t) </a:t>
            </a:r>
            <a:r>
              <a:rPr lang="el-GR">
                <a:latin typeface="Gill Sans Nova" panose="020B0602020104020203" pitchFamily="34" charset="0"/>
              </a:rPr>
              <a:t>ποικίλλει, ενώ ο ρυθμός αναπαραγωγής </a:t>
            </a:r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r</a:t>
            </a:r>
            <a:r>
              <a:rPr lang="en-US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είναι σταθερός</a:t>
            </a:r>
            <a:endParaRPr lang="el-GR">
              <a:solidFill>
                <a:srgbClr val="FF0000"/>
              </a:solidFill>
              <a:latin typeface="Gill Sans Nova" panose="020B0602020104020203" pitchFamily="34" charset="0"/>
            </a:endParaRPr>
          </a:p>
        </p:txBody>
      </p:sp>
      <p:sp>
        <p:nvSpPr>
          <p:cNvPr id="62" name="Ορθογώνιο 61">
            <a:extLst>
              <a:ext uri="{FF2B5EF4-FFF2-40B4-BE49-F238E27FC236}">
                <a16:creationId xmlns:a16="http://schemas.microsoft.com/office/drawing/2014/main" id="{DE2C0086-8692-4B39-8C9F-A92641D26435}"/>
              </a:ext>
            </a:extLst>
          </p:cNvPr>
          <p:cNvSpPr/>
          <p:nvPr/>
        </p:nvSpPr>
        <p:spPr>
          <a:xfrm>
            <a:off x="6134771" y="1896230"/>
            <a:ext cx="359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latin typeface="Arial" charset="0"/>
                <a:ea typeface="MS PGothic" pitchFamily="34" charset="-128"/>
                <a:cs typeface="Arial" charset="0"/>
              </a:rPr>
              <a:t>Q</a:t>
            </a:r>
            <a:endParaRPr lang="el-GR"/>
          </a:p>
        </p:txBody>
      </p:sp>
      <p:sp>
        <p:nvSpPr>
          <p:cNvPr id="61" name="Footer Placeholder 3">
            <a:extLst>
              <a:ext uri="{FF2B5EF4-FFF2-40B4-BE49-F238E27FC236}">
                <a16:creationId xmlns:a16="http://schemas.microsoft.com/office/drawing/2014/main" id="{A49C32AE-4176-4F4A-9934-A25E2F1456C5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8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3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3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4" grpId="0" animBg="1"/>
      <p:bldP spid="69" grpId="0" animBg="1"/>
      <p:bldP spid="4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/>
              <a:t>Ενταμίευση στην πλευρά του πελάτη, αναπαραγωγή</a:t>
            </a:r>
          </a:p>
        </p:txBody>
      </p:sp>
      <p:grpSp>
        <p:nvGrpSpPr>
          <p:cNvPr id="25603" name="Group 249"/>
          <p:cNvGrpSpPr>
            <a:grpSpLocks/>
          </p:cNvGrpSpPr>
          <p:nvPr/>
        </p:nvGrpSpPr>
        <p:grpSpPr bwMode="auto">
          <a:xfrm>
            <a:off x="903288" y="1900237"/>
            <a:ext cx="561975" cy="1038225"/>
            <a:chOff x="4140" y="429"/>
            <a:chExt cx="1425" cy="2396"/>
          </a:xfrm>
        </p:grpSpPr>
        <p:sp>
          <p:nvSpPr>
            <p:cNvPr id="25622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5623" name="Rectangle 251"/>
            <p:cNvSpPr>
              <a:spLocks noChangeArrowheads="1"/>
            </p:cNvSpPr>
            <p:nvPr/>
          </p:nvSpPr>
          <p:spPr bwMode="auto">
            <a:xfrm>
              <a:off x="4204" y="429"/>
              <a:ext cx="1047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5624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5625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5626" name="Rectangle 254"/>
            <p:cNvSpPr>
              <a:spLocks noChangeArrowheads="1"/>
            </p:cNvSpPr>
            <p:nvPr/>
          </p:nvSpPr>
          <p:spPr bwMode="auto">
            <a:xfrm>
              <a:off x="4212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5627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5652" name="AutoShape 256"/>
              <p:cNvSpPr>
                <a:spLocks noChangeArrowheads="1"/>
              </p:cNvSpPr>
              <p:nvPr/>
            </p:nvSpPr>
            <p:spPr bwMode="auto">
              <a:xfrm>
                <a:off x="613" y="2567"/>
                <a:ext cx="728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5653" name="AutoShape 257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3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5628" name="Rectangle 258"/>
            <p:cNvSpPr>
              <a:spLocks noChangeArrowheads="1"/>
            </p:cNvSpPr>
            <p:nvPr/>
          </p:nvSpPr>
          <p:spPr bwMode="auto">
            <a:xfrm>
              <a:off x="4225" y="1019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5629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5650" name="AutoShape 260"/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3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5651" name="AutoShape 261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8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5630" name="Rectangle 262"/>
            <p:cNvSpPr>
              <a:spLocks noChangeArrowheads="1"/>
            </p:cNvSpPr>
            <p:nvPr/>
          </p:nvSpPr>
          <p:spPr bwMode="auto">
            <a:xfrm>
              <a:off x="4216" y="1360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5631" name="Rectangle 263"/>
            <p:cNvSpPr>
              <a:spLocks noChangeArrowheads="1"/>
            </p:cNvSpPr>
            <p:nvPr/>
          </p:nvSpPr>
          <p:spPr bwMode="auto">
            <a:xfrm>
              <a:off x="4229" y="1656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5632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5648" name="AutoShape 265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1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5649" name="AutoShape 266"/>
              <p:cNvSpPr>
                <a:spLocks noChangeArrowheads="1"/>
              </p:cNvSpPr>
              <p:nvPr/>
            </p:nvSpPr>
            <p:spPr bwMode="auto">
              <a:xfrm>
                <a:off x="630" y="2581"/>
                <a:ext cx="682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5633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25634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5646" name="AutoShape 269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2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5647" name="AutoShape 270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7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5635" name="Rectangle 271"/>
            <p:cNvSpPr>
              <a:spLocks noChangeArrowheads="1"/>
            </p:cNvSpPr>
            <p:nvPr/>
          </p:nvSpPr>
          <p:spPr bwMode="auto">
            <a:xfrm>
              <a:off x="5251" y="433"/>
              <a:ext cx="68" cy="2286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5636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5637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5638" name="Oval 274"/>
            <p:cNvSpPr>
              <a:spLocks noChangeArrowheads="1"/>
            </p:cNvSpPr>
            <p:nvPr/>
          </p:nvSpPr>
          <p:spPr bwMode="auto">
            <a:xfrm>
              <a:off x="5517" y="2613"/>
              <a:ext cx="48" cy="95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5639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5640" name="AutoShape 276"/>
            <p:cNvSpPr>
              <a:spLocks noChangeArrowheads="1"/>
            </p:cNvSpPr>
            <p:nvPr/>
          </p:nvSpPr>
          <p:spPr bwMode="auto">
            <a:xfrm>
              <a:off x="4140" y="2678"/>
              <a:ext cx="1200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5641" name="AutoShape 277"/>
            <p:cNvSpPr>
              <a:spLocks noChangeArrowheads="1"/>
            </p:cNvSpPr>
            <p:nvPr/>
          </p:nvSpPr>
          <p:spPr bwMode="auto">
            <a:xfrm>
              <a:off x="4204" y="2711"/>
              <a:ext cx="1071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5642" name="Oval 278"/>
            <p:cNvSpPr>
              <a:spLocks noChangeArrowheads="1"/>
            </p:cNvSpPr>
            <p:nvPr/>
          </p:nvSpPr>
          <p:spPr bwMode="auto">
            <a:xfrm>
              <a:off x="4305" y="2382"/>
              <a:ext cx="161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5643" name="Oval 279"/>
            <p:cNvSpPr>
              <a:spLocks noChangeArrowheads="1"/>
            </p:cNvSpPr>
            <p:nvPr/>
          </p:nvSpPr>
          <p:spPr bwMode="auto">
            <a:xfrm>
              <a:off x="4486" y="2385"/>
              <a:ext cx="161" cy="139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1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5644" name="Oval 280"/>
            <p:cNvSpPr>
              <a:spLocks noChangeArrowheads="1"/>
            </p:cNvSpPr>
            <p:nvPr/>
          </p:nvSpPr>
          <p:spPr bwMode="auto">
            <a:xfrm>
              <a:off x="4663" y="2382"/>
              <a:ext cx="157" cy="139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5645" name="Rectangle 281"/>
            <p:cNvSpPr>
              <a:spLocks noChangeArrowheads="1"/>
            </p:cNvSpPr>
            <p:nvPr/>
          </p:nvSpPr>
          <p:spPr bwMode="auto">
            <a:xfrm>
              <a:off x="5062" y="1836"/>
              <a:ext cx="85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</p:grpSp>
      <p:sp>
        <p:nvSpPr>
          <p:cNvPr id="25604" name="Freeform 1287"/>
          <p:cNvSpPr>
            <a:spLocks/>
          </p:cNvSpPr>
          <p:nvPr/>
        </p:nvSpPr>
        <p:spPr bwMode="auto">
          <a:xfrm>
            <a:off x="1884363" y="1831975"/>
            <a:ext cx="2320925" cy="1228725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05" name="Rectangle 43"/>
          <p:cNvSpPr>
            <a:spLocks noChangeArrowheads="1"/>
          </p:cNvSpPr>
          <p:nvPr/>
        </p:nvSpPr>
        <p:spPr bwMode="auto">
          <a:xfrm>
            <a:off x="5362575" y="1955800"/>
            <a:ext cx="1603375" cy="869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cxnSp>
        <p:nvCxnSpPr>
          <p:cNvPr id="25606" name="Straight Connector 45"/>
          <p:cNvCxnSpPr>
            <a:cxnSpLocks noChangeShapeType="1"/>
          </p:cNvCxnSpPr>
          <p:nvPr/>
        </p:nvCxnSpPr>
        <p:spPr bwMode="auto">
          <a:xfrm>
            <a:off x="1525588" y="2397125"/>
            <a:ext cx="1241425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cxnSp>
        <p:nvCxnSpPr>
          <p:cNvPr id="25607" name="Straight Connector 46"/>
          <p:cNvCxnSpPr>
            <a:cxnSpLocks noChangeShapeType="1"/>
          </p:cNvCxnSpPr>
          <p:nvPr/>
        </p:nvCxnSpPr>
        <p:spPr bwMode="auto">
          <a:xfrm>
            <a:off x="4079875" y="2411412"/>
            <a:ext cx="1531938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5608" name="TextBox 47"/>
          <p:cNvSpPr txBox="1">
            <a:spLocks noChangeArrowheads="1"/>
          </p:cNvSpPr>
          <p:nvPr/>
        </p:nvSpPr>
        <p:spPr bwMode="auto">
          <a:xfrm>
            <a:off x="4162425" y="1762125"/>
            <a:ext cx="1327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variable fill </a:t>
            </a:r>
          </a:p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rate, </a:t>
            </a:r>
            <a:r>
              <a:rPr lang="en-US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x(t)</a:t>
            </a:r>
          </a:p>
        </p:txBody>
      </p:sp>
      <p:sp>
        <p:nvSpPr>
          <p:cNvPr id="25609" name="TextBox 49"/>
          <p:cNvSpPr txBox="1">
            <a:spLocks noChangeArrowheads="1"/>
          </p:cNvSpPr>
          <p:nvPr/>
        </p:nvSpPr>
        <p:spPr bwMode="auto">
          <a:xfrm>
            <a:off x="5348288" y="2840037"/>
            <a:ext cx="16573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client  application </a:t>
            </a:r>
          </a:p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buffer, size B</a:t>
            </a:r>
          </a:p>
        </p:txBody>
      </p:sp>
      <p:cxnSp>
        <p:nvCxnSpPr>
          <p:cNvPr id="25610" name="Straight Arrow Connector 51"/>
          <p:cNvCxnSpPr>
            <a:cxnSpLocks noChangeShapeType="1"/>
          </p:cNvCxnSpPr>
          <p:nvPr/>
        </p:nvCxnSpPr>
        <p:spPr bwMode="auto">
          <a:xfrm>
            <a:off x="6723063" y="3214687"/>
            <a:ext cx="280987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1" name="Straight Arrow Connector 54"/>
          <p:cNvCxnSpPr>
            <a:cxnSpLocks noChangeShapeType="1"/>
          </p:cNvCxnSpPr>
          <p:nvPr/>
        </p:nvCxnSpPr>
        <p:spPr bwMode="auto">
          <a:xfrm flipH="1">
            <a:off x="5359400" y="3206750"/>
            <a:ext cx="280988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2" name="Straight Connector 55"/>
          <p:cNvCxnSpPr>
            <a:cxnSpLocks noChangeShapeType="1"/>
          </p:cNvCxnSpPr>
          <p:nvPr/>
        </p:nvCxnSpPr>
        <p:spPr bwMode="auto">
          <a:xfrm>
            <a:off x="6873875" y="2414587"/>
            <a:ext cx="652463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5613" name="TextBox 57"/>
          <p:cNvSpPr txBox="1">
            <a:spLocks noChangeArrowheads="1"/>
          </p:cNvSpPr>
          <p:nvPr/>
        </p:nvSpPr>
        <p:spPr bwMode="auto">
          <a:xfrm>
            <a:off x="7032625" y="1755775"/>
            <a:ext cx="1441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playout rate,</a:t>
            </a:r>
          </a:p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e.g., CBR </a:t>
            </a:r>
            <a:r>
              <a:rPr lang="en-US" i="1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r</a:t>
            </a:r>
          </a:p>
        </p:txBody>
      </p:sp>
      <p:sp>
        <p:nvSpPr>
          <p:cNvPr id="25614" name="Rectangle 58"/>
          <p:cNvSpPr>
            <a:spLocks noChangeArrowheads="1"/>
          </p:cNvSpPr>
          <p:nvPr/>
        </p:nvSpPr>
        <p:spPr bwMode="auto">
          <a:xfrm>
            <a:off x="6143625" y="1968500"/>
            <a:ext cx="815975" cy="844550"/>
          </a:xfrm>
          <a:prstGeom prst="rect">
            <a:avLst/>
          </a:prstGeom>
          <a:solidFill>
            <a:srgbClr val="000099"/>
          </a:solidFill>
          <a:ln w="15875">
            <a:noFill/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sp>
        <p:nvSpPr>
          <p:cNvPr id="25615" name="TextBox 59"/>
          <p:cNvSpPr txBox="1">
            <a:spLocks noChangeArrowheads="1"/>
          </p:cNvSpPr>
          <p:nvPr/>
        </p:nvSpPr>
        <p:spPr bwMode="auto">
          <a:xfrm>
            <a:off x="5864225" y="1282700"/>
            <a:ext cx="14287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buffer fill level, </a:t>
            </a:r>
            <a:r>
              <a:rPr lang="en-US" sz="1400" i="1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Q(t)</a:t>
            </a:r>
          </a:p>
        </p:txBody>
      </p:sp>
      <p:cxnSp>
        <p:nvCxnSpPr>
          <p:cNvPr id="25616" name="Straight Arrow Connector 60"/>
          <p:cNvCxnSpPr>
            <a:cxnSpLocks noChangeShapeType="1"/>
          </p:cNvCxnSpPr>
          <p:nvPr/>
        </p:nvCxnSpPr>
        <p:spPr bwMode="auto">
          <a:xfrm flipH="1">
            <a:off x="6178550" y="1654175"/>
            <a:ext cx="168275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7" name="Straight Arrow Connector 62"/>
          <p:cNvCxnSpPr>
            <a:cxnSpLocks noChangeShapeType="1"/>
          </p:cNvCxnSpPr>
          <p:nvPr/>
        </p:nvCxnSpPr>
        <p:spPr bwMode="auto">
          <a:xfrm rot="10800000" flipH="1">
            <a:off x="6789738" y="1647825"/>
            <a:ext cx="168275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18" name="TextBox 64"/>
          <p:cNvSpPr txBox="1">
            <a:spLocks noChangeArrowheads="1"/>
          </p:cNvSpPr>
          <p:nvPr/>
        </p:nvSpPr>
        <p:spPr bwMode="auto">
          <a:xfrm>
            <a:off x="434975" y="2916237"/>
            <a:ext cx="1428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video server</a:t>
            </a:r>
            <a:endParaRPr lang="en-US" i="1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5619" name="Text Box 53"/>
          <p:cNvSpPr txBox="1">
            <a:spLocks noChangeArrowheads="1"/>
          </p:cNvSpPr>
          <p:nvPr/>
        </p:nvSpPr>
        <p:spPr bwMode="auto">
          <a:xfrm>
            <a:off x="244475" y="3675062"/>
            <a:ext cx="8655050" cy="2816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err="1">
                <a:solidFill>
                  <a:srgbClr val="FF0000"/>
                </a:solidFill>
                <a:latin typeface="Gill Sans Nova" panose="020B0602020104020203" pitchFamily="34" charset="0"/>
              </a:rPr>
              <a:t>Ενταμίευση</a:t>
            </a:r>
            <a:r>
              <a:rPr lang="el-GR">
                <a:solidFill>
                  <a:srgbClr val="FF0000"/>
                </a:solidFill>
                <a:latin typeface="Gill Sans Nova" panose="020B0602020104020203" pitchFamily="34" charset="0"/>
              </a:rPr>
              <a:t> αναπαραγωγής: </a:t>
            </a:r>
            <a:r>
              <a:rPr lang="el-GR" u="sng">
                <a:solidFill>
                  <a:srgbClr val="FF0000"/>
                </a:solidFill>
                <a:latin typeface="Gill Sans Nova" panose="020B0602020104020203" pitchFamily="34" charset="0"/>
              </a:rPr>
              <a:t>μέσος ρυθμός γεμίσματος </a:t>
            </a:r>
            <a:r>
              <a:rPr lang="en-US" u="sng">
                <a:solidFill>
                  <a:srgbClr val="FF0000"/>
                </a:solidFill>
                <a:latin typeface="Gill Sans Nova" panose="020B0602020104020203" pitchFamily="34" charset="0"/>
              </a:rPr>
              <a:t>(x)</a:t>
            </a:r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, </a:t>
            </a:r>
            <a:r>
              <a:rPr lang="el-GR">
                <a:solidFill>
                  <a:srgbClr val="FF0000"/>
                </a:solidFill>
                <a:latin typeface="Gill Sans Nova" panose="020B0602020104020203" pitchFamily="34" charset="0"/>
              </a:rPr>
              <a:t>ρυθμός αναπαραγωγής </a:t>
            </a:r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(r):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n-US">
                <a:latin typeface="Gill Sans Nova" panose="020B0602020104020203" pitchFamily="34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Gill Sans Nova" panose="020B0602020104020203" pitchFamily="34" charset="0"/>
              </a:rPr>
              <a:t>x&lt;r:</a:t>
            </a:r>
            <a:r>
              <a:rPr lang="en-US" sz="2000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ο </a:t>
            </a:r>
            <a:r>
              <a:rPr lang="el-GR" err="1">
                <a:latin typeface="Gill Sans Nova" panose="020B0602020104020203" pitchFamily="34" charset="0"/>
              </a:rPr>
              <a:t>ενταμιευτής</a:t>
            </a:r>
            <a:r>
              <a:rPr lang="el-GR">
                <a:latin typeface="Gill Sans Nova" panose="020B0602020104020203" pitchFamily="34" charset="0"/>
              </a:rPr>
              <a:t> τελικά αδειάζει (προκαλώντας το πάγωμα της αναπαραγωγής του </a:t>
            </a:r>
            <a:r>
              <a:rPr lang="en-US">
                <a:latin typeface="Gill Sans Nova" panose="020B0602020104020203" pitchFamily="34" charset="0"/>
              </a:rPr>
              <a:t>video </a:t>
            </a:r>
            <a:r>
              <a:rPr lang="el-GR">
                <a:latin typeface="Gill Sans Nova" panose="020B0602020104020203" pitchFamily="34" charset="0"/>
              </a:rPr>
              <a:t>μέχρι να ξαναγεμίσει)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SzPct val="85000"/>
              <a:buFont typeface="Wingdings" pitchFamily="2" charset="2"/>
              <a:buChar char="q"/>
            </a:pPr>
            <a:r>
              <a:rPr lang="el-GR">
                <a:latin typeface="Gill Sans Nova" panose="020B0602020104020203" pitchFamily="34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Gill Sans Nova" panose="020B0602020104020203" pitchFamily="34" charset="0"/>
              </a:rPr>
              <a:t>x&gt;r:</a:t>
            </a:r>
            <a:r>
              <a:rPr lang="en-US" sz="2000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ο </a:t>
            </a:r>
            <a:r>
              <a:rPr lang="el-GR" err="1">
                <a:latin typeface="Gill Sans Nova" panose="020B0602020104020203" pitchFamily="34" charset="0"/>
              </a:rPr>
              <a:t>ενταμιευτής</a:t>
            </a:r>
            <a:r>
              <a:rPr lang="el-GR">
                <a:latin typeface="Gill Sans Nova" panose="020B0602020104020203" pitchFamily="34" charset="0"/>
              </a:rPr>
              <a:t> δεν θα αδειάσει, αρκεί η αρχική καθυστέρηση </a:t>
            </a:r>
            <a:r>
              <a:rPr lang="en-US" b="1" err="1">
                <a:latin typeface="Gill Sans Nova" panose="020B0602020104020203" pitchFamily="34" charset="0"/>
              </a:rPr>
              <a:t>t</a:t>
            </a:r>
            <a:r>
              <a:rPr lang="en-US" sz="1800" b="1" baseline="-25000" err="1">
                <a:latin typeface="Gill Sans Nova" panose="020B0602020104020203" pitchFamily="34" charset="0"/>
              </a:rPr>
              <a:t>p</a:t>
            </a:r>
            <a:r>
              <a:rPr lang="en-US" sz="1800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να είναι αρκετά μεγάλη ώστε να απορροφήσει τη μεταβλητότητα στο </a:t>
            </a:r>
            <a:r>
              <a:rPr lang="en-US">
                <a:latin typeface="Gill Sans Nova" panose="020B0602020104020203" pitchFamily="34" charset="0"/>
              </a:rPr>
              <a:t>x(t)</a:t>
            </a:r>
            <a:endParaRPr lang="el-GR">
              <a:latin typeface="Gill Sans Nova" panose="020B0602020104020203" pitchFamily="34" charset="0"/>
            </a:endParaRPr>
          </a:p>
          <a:p>
            <a:pPr lvl="1">
              <a:spcBef>
                <a:spcPct val="50000"/>
              </a:spcBef>
              <a:buClr>
                <a:schemeClr val="accent2"/>
              </a:buClr>
              <a:buSzPct val="85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</a:t>
            </a:r>
            <a:r>
              <a:rPr lang="el-GR" b="1">
                <a:latin typeface="Gill Sans Nova" panose="020B0602020104020203" pitchFamily="34" charset="0"/>
              </a:rPr>
              <a:t>δίλημμα αρχικής καθυστέρησης αναπαραγωγής </a:t>
            </a:r>
            <a:r>
              <a:rPr lang="en-US" b="1" err="1">
                <a:latin typeface="Gill Sans Nova" panose="020B0602020104020203" pitchFamily="34" charset="0"/>
              </a:rPr>
              <a:t>t</a:t>
            </a:r>
            <a:r>
              <a:rPr lang="en-US" sz="1800" b="1" baseline="-25000" err="1">
                <a:latin typeface="Gill Sans Nova" panose="020B0602020104020203" pitchFamily="34" charset="0"/>
              </a:rPr>
              <a:t>p</a:t>
            </a:r>
            <a:r>
              <a:rPr lang="en-US" sz="1800" b="1" baseline="-25000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: το άδειασμα του </a:t>
            </a:r>
            <a:r>
              <a:rPr lang="el-GR" err="1">
                <a:latin typeface="Gill Sans Nova" panose="020B0602020104020203" pitchFamily="34" charset="0"/>
              </a:rPr>
              <a:t>ενταμιευτή</a:t>
            </a:r>
            <a:r>
              <a:rPr lang="el-GR">
                <a:latin typeface="Gill Sans Nova" panose="020B0602020104020203" pitchFamily="34" charset="0"/>
              </a:rPr>
              <a:t> είναι λιγότερο πιθανό με μεγαλύτερες καθυστερήσεις, αλλά αργεί περισσότερο ο χρήστης να ξεκινήσει να βλέπει</a:t>
            </a:r>
          </a:p>
        </p:txBody>
      </p:sp>
      <p:cxnSp>
        <p:nvCxnSpPr>
          <p:cNvPr id="54" name="Straight Connector 68">
            <a:extLst>
              <a:ext uri="{FF2B5EF4-FFF2-40B4-BE49-F238E27FC236}">
                <a16:creationId xmlns:a16="http://schemas.microsoft.com/office/drawing/2014/main" id="{DC7BCB94-F1F4-4AAB-A25B-8E739E0EF4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99962" y="3698038"/>
            <a:ext cx="147637" cy="1588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2">
            <a:extLst>
              <a:ext uri="{FF2B5EF4-FFF2-40B4-BE49-F238E27FC236}">
                <a16:creationId xmlns:a16="http://schemas.microsoft.com/office/drawing/2014/main" id="{E44FE9ED-8879-4BE0-A189-0092C288E5A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3399" y="4146295"/>
            <a:ext cx="207963" cy="0"/>
          </a:xfrm>
          <a:prstGeom prst="line">
            <a:avLst/>
          </a:prstGeom>
          <a:noFill/>
          <a:ln w="22225">
            <a:solidFill>
              <a:srgbClr val="0000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2">
            <a:extLst>
              <a:ext uri="{FF2B5EF4-FFF2-40B4-BE49-F238E27FC236}">
                <a16:creationId xmlns:a16="http://schemas.microsoft.com/office/drawing/2014/main" id="{D0BC7225-E83B-4343-B3AF-21D996F5DFF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3399" y="4930470"/>
            <a:ext cx="207963" cy="0"/>
          </a:xfrm>
          <a:prstGeom prst="line">
            <a:avLst/>
          </a:prstGeom>
          <a:noFill/>
          <a:ln w="22225">
            <a:solidFill>
              <a:srgbClr val="000099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Footer Placeholder 3">
            <a:extLst>
              <a:ext uri="{FF2B5EF4-FFF2-40B4-BE49-F238E27FC236}">
                <a16:creationId xmlns:a16="http://schemas.microsoft.com/office/drawing/2014/main" id="{47D8D122-DF40-448D-B1A3-324D9ED61058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228600"/>
            <a:ext cx="8172450" cy="871538"/>
          </a:xfrm>
        </p:spPr>
        <p:txBody>
          <a:bodyPr/>
          <a:lstStyle/>
          <a:p>
            <a:r>
              <a:rPr lang="el-GR" dirty="0"/>
              <a:t>Διακριτές λύσεις – Διακριτές στοίβες πρωτοκόλλων</a:t>
            </a: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8800" y="2019992"/>
            <a:ext cx="8585200" cy="4577657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b="1" dirty="0"/>
              <a:t>A. UDP: RTSP/RTP/UDP</a:t>
            </a:r>
          </a:p>
          <a:p>
            <a:pPr marL="45720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UDP </a:t>
            </a:r>
            <a:r>
              <a:rPr lang="el-GR" dirty="0"/>
              <a:t>συνεχούς ροής </a:t>
            </a:r>
            <a:r>
              <a:rPr lang="en-US" dirty="0"/>
              <a:t>(UDP Streaming)</a:t>
            </a:r>
            <a:endParaRPr lang="el-GR" dirty="0"/>
          </a:p>
          <a:p>
            <a:pPr marL="0" indent="0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b="1" dirty="0"/>
              <a:t>B. HTTP/TCP</a:t>
            </a:r>
          </a:p>
          <a:p>
            <a:pPr marL="45720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 startAt="2"/>
            </a:pPr>
            <a:r>
              <a:rPr lang="en-US" dirty="0"/>
              <a:t>HTTP </a:t>
            </a:r>
            <a:r>
              <a:rPr lang="el-GR" dirty="0"/>
              <a:t>συνεχούς ροής </a:t>
            </a:r>
            <a:r>
              <a:rPr lang="en-US" dirty="0"/>
              <a:t>(HTTP streaming)</a:t>
            </a:r>
            <a:r>
              <a:rPr lang="el-GR" dirty="0"/>
              <a:t> / </a:t>
            </a:r>
            <a:r>
              <a:rPr lang="en-US" dirty="0"/>
              <a:t>TCP</a:t>
            </a:r>
          </a:p>
          <a:p>
            <a:pPr marL="45720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 startAt="2"/>
            </a:pPr>
            <a:r>
              <a:rPr lang="en-US" dirty="0"/>
              <a:t>HTTP </a:t>
            </a:r>
            <a:r>
              <a:rPr lang="el-GR" dirty="0"/>
              <a:t>προσαρμόσιμης συνεχούς ροής (</a:t>
            </a:r>
            <a:r>
              <a:rPr lang="en-US" dirty="0"/>
              <a:t>adaptive HTTP streaming) / TCP</a:t>
            </a:r>
          </a:p>
          <a:p>
            <a:pPr marL="457200" indent="-457200">
              <a:spcBef>
                <a:spcPts val="600"/>
              </a:spcBef>
              <a:spcAft>
                <a:spcPts val="1200"/>
              </a:spcAft>
              <a:buFont typeface="+mj-lt"/>
              <a:buAutoNum type="arabicPeriod" startAt="2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C5B29E-1E74-46B9-98A5-223B0FD1DF2E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023EB-8C3D-A382-9FE8-66A14A170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29EDD94-8D1A-CBE8-D0F2-831321540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Στοιβα</a:t>
            </a:r>
            <a:r>
              <a:rPr lang="el-GR" dirty="0"/>
              <a:t>: </a:t>
            </a:r>
            <a:r>
              <a:rPr lang="en-US" dirty="0" err="1"/>
              <a:t>rtsp</a:t>
            </a:r>
            <a:r>
              <a:rPr lang="en-US" dirty="0"/>
              <a:t>/</a:t>
            </a:r>
            <a:r>
              <a:rPr lang="en-US" dirty="0" err="1"/>
              <a:t>rtp</a:t>
            </a:r>
            <a:r>
              <a:rPr lang="en-US" dirty="0"/>
              <a:t>/</a:t>
            </a:r>
            <a:r>
              <a:rPr lang="en-US" dirty="0" err="1"/>
              <a:t>udp</a:t>
            </a:r>
            <a:r>
              <a:rPr lang="en-US" dirty="0"/>
              <a:t>/</a:t>
            </a:r>
            <a:r>
              <a:rPr lang="en-US" dirty="0" err="1"/>
              <a:t>ip</a:t>
            </a:r>
            <a:r>
              <a:rPr lang="en-US" dirty="0"/>
              <a:t> + RTCP</a:t>
            </a:r>
            <a:endParaRPr lang="el-GR" dirty="0"/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C501F915-C0A4-7849-C823-6BB2D9165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Μετάδοση αποθηκευμένου βίντεο	</a:t>
            </a:r>
          </a:p>
        </p:txBody>
      </p:sp>
    </p:spTree>
    <p:extLst>
      <p:ext uri="{BB962C8B-B14F-4D97-AF65-F5344CB8AC3E}">
        <p14:creationId xmlns:p14="http://schemas.microsoft.com/office/powerpoint/2010/main" val="6369370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228600"/>
            <a:ext cx="8172450" cy="871538"/>
          </a:xfrm>
        </p:spPr>
        <p:txBody>
          <a:bodyPr/>
          <a:lstStyle/>
          <a:p>
            <a:r>
              <a:rPr lang="en-US"/>
              <a:t>Streaming Multimedia: UDP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436" y="1390765"/>
            <a:ext cx="8677564" cy="4889846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l-GR" dirty="0"/>
              <a:t>Ο εξυπηρετητής</a:t>
            </a:r>
            <a:r>
              <a:rPr lang="en-US" dirty="0"/>
              <a:t> </a:t>
            </a:r>
            <a:r>
              <a:rPr lang="el-GR" dirty="0"/>
              <a:t>στέλνει στον κατάλληλο για τον πελάτη ρυθμό</a:t>
            </a:r>
            <a:endParaRPr lang="en-US" dirty="0"/>
          </a:p>
          <a:p>
            <a:pPr lvl="1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l-GR" dirty="0"/>
              <a:t>συχνά, </a:t>
            </a:r>
            <a:r>
              <a:rPr lang="el-GR" b="1" dirty="0"/>
              <a:t>ρυθμός αποστολής</a:t>
            </a:r>
            <a:r>
              <a:rPr lang="en-US" b="1" dirty="0"/>
              <a:t> = </a:t>
            </a:r>
            <a:r>
              <a:rPr lang="el-GR" b="1" dirty="0"/>
              <a:t>ρυθμός κωδικοποίησης= σταθερός</a:t>
            </a:r>
            <a:endParaRPr lang="en-US" b="1" dirty="0"/>
          </a:p>
          <a:p>
            <a:pPr lvl="2">
              <a:spcBef>
                <a:spcPts val="600"/>
              </a:spcBef>
              <a:spcAft>
                <a:spcPts val="1200"/>
              </a:spcAft>
            </a:pPr>
            <a:r>
              <a:rPr lang="en-US" dirty="0"/>
              <a:t>2 Mbps, 8.000 bit/UDP </a:t>
            </a:r>
            <a:r>
              <a:rPr lang="el-GR" dirty="0"/>
              <a:t>πακέτο, 4</a:t>
            </a:r>
            <a:r>
              <a:rPr lang="en-US" dirty="0"/>
              <a:t>msec (8.000 bit / 2 Mbps)</a:t>
            </a:r>
          </a:p>
          <a:p>
            <a:pPr lvl="1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§"/>
            </a:pPr>
            <a:r>
              <a:rPr lang="el-GR" dirty="0"/>
              <a:t>ο</a:t>
            </a:r>
            <a:r>
              <a:rPr lang="en-US" dirty="0"/>
              <a:t> </a:t>
            </a:r>
            <a:r>
              <a:rPr lang="el-GR" dirty="0"/>
              <a:t>ρυθμός μετάδοσης μπορεί να </a:t>
            </a:r>
            <a:r>
              <a:rPr lang="el-GR" b="1" dirty="0"/>
              <a:t>αγνοεί τα επίπεδα συμφόρησης ή διάθεσης</a:t>
            </a:r>
            <a:r>
              <a:rPr lang="el-GR" dirty="0"/>
              <a:t> επιπλέον εύρους ζώνης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l-GR" dirty="0"/>
              <a:t>Μικρή καθυστέρηση αναπαραγωγής </a:t>
            </a:r>
            <a:r>
              <a:rPr lang="en-US" dirty="0"/>
              <a:t>(2-5 seconds) </a:t>
            </a:r>
            <a:r>
              <a:rPr lang="el-GR" dirty="0"/>
              <a:t>ώστε να εξαλείψει την οφειλόμενη στο δίκτυο διακύμανση της καθυστέρησης </a:t>
            </a:r>
            <a:endParaRPr lang="en-US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l-GR" dirty="0"/>
              <a:t>Δεν υπάρχει αναμετάδοση χαμένων πακέτων (</a:t>
            </a:r>
            <a:r>
              <a:rPr lang="en-US" dirty="0"/>
              <a:t>UDP </a:t>
            </a:r>
            <a:r>
              <a:rPr lang="el-GR" dirty="0"/>
              <a:t>όχι </a:t>
            </a:r>
            <a:r>
              <a:rPr lang="en-US" dirty="0"/>
              <a:t>TCP). </a:t>
            </a:r>
            <a:r>
              <a:rPr lang="el-GR" b="1" dirty="0"/>
              <a:t>Ανάκαμψη από σφάλματα</a:t>
            </a:r>
            <a:r>
              <a:rPr lang="en-US" b="1" dirty="0"/>
              <a:t>: </a:t>
            </a:r>
            <a:r>
              <a:rPr lang="el-GR" b="1" dirty="0"/>
              <a:t>επίπεδο εφαρμογής</a:t>
            </a:r>
            <a:endParaRPr lang="en-US" b="1" dirty="0"/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l-GR" sz="1800" dirty="0"/>
              <a:t>αρκεί να επιτρέπεται από χρονικούς περιορισμούς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AB9EBD-13A3-4B1A-AC05-FDF2E32EE1A8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071B0A2-8E70-464A-9BC3-0E9819954F0A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842416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RTP/UDP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965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DA477-6874-149F-2ACE-262971501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6282712C-7A0F-C388-61B7-7443A4F3D0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1950" y="228600"/>
            <a:ext cx="8172450" cy="871538"/>
          </a:xfrm>
        </p:spPr>
        <p:txBody>
          <a:bodyPr/>
          <a:lstStyle/>
          <a:p>
            <a:r>
              <a:rPr lang="en-US" dirty="0"/>
              <a:t>Streaming Multimedia: </a:t>
            </a:r>
            <a:r>
              <a:rPr lang="en-GB" dirty="0"/>
              <a:t>RTSP</a:t>
            </a:r>
            <a:endParaRPr lang="en-US" dirty="0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6DF1D0D-45FB-9142-96EF-446B56260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6436" y="1241849"/>
            <a:ext cx="8677564" cy="4870449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b="1" dirty="0"/>
              <a:t>Real Time Streaming Protocol </a:t>
            </a:r>
            <a:r>
              <a:rPr lang="el-GR" b="1" dirty="0"/>
              <a:t>(</a:t>
            </a:r>
            <a:r>
              <a:rPr lang="en-US" b="1" dirty="0"/>
              <a:t>RTSP)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l-GR" dirty="0">
                <a:latin typeface="Gill Sans Nova" panose="020B0602020104020203" pitchFamily="34" charset="0"/>
              </a:rPr>
              <a:t>Το αρχείο πολυμέσων ανακτάται μέσω </a:t>
            </a:r>
            <a:r>
              <a:rPr lang="en-US" dirty="0">
                <a:latin typeface="Gill Sans Nova" panose="020B0602020104020203" pitchFamily="34" charset="0"/>
              </a:rPr>
              <a:t>RTSP</a:t>
            </a:r>
            <a:endParaRPr lang="el-GR" dirty="0">
              <a:latin typeface="Gill Sans Nova" panose="020B0602020104020203" pitchFamily="34" charset="0"/>
            </a:endParaRP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l-GR" dirty="0"/>
              <a:t>Παράλληλη σύνδεση ελέγχου για αποστολή εντολών τύπου </a:t>
            </a:r>
            <a:r>
              <a:rPr lang="en-US" dirty="0"/>
              <a:t>pause, rewind, forward, </a:t>
            </a:r>
            <a:r>
              <a:rPr lang="el-GR" dirty="0"/>
              <a:t>αλλαγή θέσης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l-GR" dirty="0"/>
              <a:t>Απαιτεί </a:t>
            </a:r>
            <a:r>
              <a:rPr lang="en-US" dirty="0"/>
              <a:t>RTSP server </a:t>
            </a:r>
            <a:r>
              <a:rPr lang="el-GR" dirty="0"/>
              <a:t>στην πλευρά του εξυπηρετητή, αυξάνει την πολυπλοκότητα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26B70DF-8A26-3B53-C244-EAA6FBE5DD6C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700E60F-CA15-DE1A-0810-ADF74BF5D81F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842416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RTP/UDP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2924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61950" y="228600"/>
            <a:ext cx="8172450" cy="871538"/>
          </a:xfrm>
        </p:spPr>
        <p:txBody>
          <a:bodyPr/>
          <a:lstStyle/>
          <a:p>
            <a:r>
              <a:rPr lang="en-US" dirty="0"/>
              <a:t>Streaming Multimedia: RTP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6436" y="1241849"/>
            <a:ext cx="8677564" cy="4870449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b="1" dirty="0"/>
              <a:t>Real Time Protocol (RTP) </a:t>
            </a:r>
            <a:r>
              <a:rPr lang="en-US" dirty="0"/>
              <a:t>[RFC 2326]: </a:t>
            </a:r>
            <a:r>
              <a:rPr lang="el-GR" dirty="0"/>
              <a:t>τύποι φορτίου πολυμέσων</a:t>
            </a:r>
            <a:endParaRPr lang="en-US" dirty="0"/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RTP/UDP/IP + RTCP </a:t>
            </a:r>
            <a:r>
              <a:rPr lang="el-GR" sz="2400" dirty="0"/>
              <a:t>πακέτα ελέγχου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l-GR" dirty="0"/>
              <a:t>Το </a:t>
            </a:r>
            <a:r>
              <a:rPr lang="en-US" dirty="0"/>
              <a:t>UDP </a:t>
            </a:r>
            <a:r>
              <a:rPr lang="el-GR" u="sng" dirty="0"/>
              <a:t>μπορεί να μην περνά μέσα από </a:t>
            </a:r>
            <a:r>
              <a:rPr lang="en-US" u="sng" dirty="0"/>
              <a:t>firewalls</a:t>
            </a:r>
          </a:p>
          <a:p>
            <a:pPr lvl="1">
              <a:spcBef>
                <a:spcPts val="600"/>
              </a:spcBef>
              <a:spcAft>
                <a:spcPts val="1200"/>
              </a:spcAft>
            </a:pPr>
            <a:r>
              <a:rPr lang="el-GR" dirty="0"/>
              <a:t>Απαγορεύουν την </a:t>
            </a:r>
            <a:r>
              <a:rPr lang="en-US" dirty="0"/>
              <a:t>UDP </a:t>
            </a:r>
            <a:r>
              <a:rPr lang="el-GR" dirty="0"/>
              <a:t>κίνηση, επιτρέπουν μόνο </a:t>
            </a:r>
            <a:r>
              <a:rPr lang="en-US" dirty="0"/>
              <a:t>TCP </a:t>
            </a:r>
            <a:r>
              <a:rPr lang="el-GR" dirty="0"/>
              <a:t>κίνηση</a:t>
            </a:r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746A803B-F74B-44B2-A644-19369962AA80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3231C51-1925-4A66-938C-39F19860F63D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842416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RTP/UDP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6191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1A601C-1268-4C02-8FBA-5DFE61C12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b="1" u="none"/>
              <a:t>Ομάδα Ασκήσεων: Α1 - Αποθηκευμένο βίντεο συνεχούς ροής</a:t>
            </a:r>
            <a:endParaRPr lang="el-GR" sz="3200" u="none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082359-533B-4F09-BE82-C02DBFF59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455" y="1479665"/>
            <a:ext cx="8535170" cy="5045826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l-GR" sz="2000" b="1" dirty="0"/>
              <a:t>Άσκηση</a:t>
            </a:r>
            <a:r>
              <a:rPr lang="en-US" sz="2000" b="1" dirty="0"/>
              <a:t>: A1.1 – VoD: RTSP/RTP/UDP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dirty="0"/>
              <a:t>Οι εκπαιδευόμενοι θα ενασχοληθούν με υπηρεσίες παροχής αποθηκευμένου βίντεο σύμφωνα με τη </a:t>
            </a:r>
            <a:r>
              <a:rPr lang="el-GR" b="1" dirty="0"/>
              <a:t>στοίβα πρωτοκόλλων </a:t>
            </a:r>
            <a:r>
              <a:rPr lang="en-US" b="1" dirty="0"/>
              <a:t>RTSP</a:t>
            </a:r>
            <a:r>
              <a:rPr lang="el-GR" b="1" dirty="0"/>
              <a:t>/</a:t>
            </a:r>
            <a:r>
              <a:rPr lang="en-US" b="1" dirty="0"/>
              <a:t>RTP</a:t>
            </a:r>
            <a:r>
              <a:rPr lang="el-GR" b="1" dirty="0"/>
              <a:t>/</a:t>
            </a:r>
            <a:r>
              <a:rPr lang="en-US" b="1" dirty="0"/>
              <a:t>UDP</a:t>
            </a:r>
            <a:r>
              <a:rPr lang="el-GR" b="1" dirty="0"/>
              <a:t>. </a:t>
            </a:r>
            <a:endParaRPr lang="en-US" b="1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dirty="0"/>
              <a:t>Στόχος είναι να κατανοήσουν πως λειτουργεί η υπηρεσία παροχής αποθηκευμένου βίντεο βασισμένη στο </a:t>
            </a:r>
            <a:r>
              <a:rPr lang="en-US" dirty="0"/>
              <a:t>RTSP</a:t>
            </a:r>
            <a:r>
              <a:rPr lang="el-GR" dirty="0"/>
              <a:t>/</a:t>
            </a:r>
            <a:r>
              <a:rPr lang="en-US" dirty="0"/>
              <a:t>RTP</a:t>
            </a:r>
            <a:r>
              <a:rPr lang="el-GR" dirty="0"/>
              <a:t>/</a:t>
            </a:r>
            <a:r>
              <a:rPr lang="en-US" dirty="0"/>
              <a:t>UDP</a:t>
            </a:r>
            <a:r>
              <a:rPr lang="el-GR" dirty="0"/>
              <a:t> και τα εμπλεκόμενα πρωτόκολλα, </a:t>
            </a:r>
            <a:r>
              <a:rPr lang="en-US" dirty="0"/>
              <a:t>RTSP</a:t>
            </a:r>
            <a:r>
              <a:rPr lang="el-GR" dirty="0"/>
              <a:t>, </a:t>
            </a:r>
            <a:r>
              <a:rPr lang="en-US" dirty="0"/>
              <a:t>SDP</a:t>
            </a:r>
            <a:r>
              <a:rPr lang="el-GR" dirty="0"/>
              <a:t>, </a:t>
            </a:r>
            <a:r>
              <a:rPr lang="en-US" dirty="0"/>
              <a:t>RTP</a:t>
            </a:r>
            <a:r>
              <a:rPr lang="el-GR" dirty="0"/>
              <a:t>/</a:t>
            </a:r>
            <a:r>
              <a:rPr lang="en-US" dirty="0"/>
              <a:t>RTCP</a:t>
            </a:r>
            <a:r>
              <a:rPr lang="el-GR" dirty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l-GR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D1F32-BC09-C812-F07B-D37579CF5FB7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62BF5D9-46AE-2CFE-0D7E-2CCDBA8534ED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842416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RTP/UDP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15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16CF86-670C-DF8A-BD62-952B01062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Πρωτοκολλο</a:t>
            </a:r>
            <a:r>
              <a:rPr lang="el-GR" dirty="0"/>
              <a:t> </a:t>
            </a:r>
            <a:r>
              <a:rPr lang="en-GB" dirty="0"/>
              <a:t>RTP</a:t>
            </a:r>
            <a:endParaRPr lang="el-G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87532D-4F2D-498B-9D27-99EA2EF16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7888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/>
              <a:t>Πρωτόκολλο πραγματικού χρόνου (</a:t>
            </a:r>
            <a:r>
              <a:rPr lang="en-US" sz="3600" u="sng"/>
              <a:t>R</a:t>
            </a:r>
            <a:r>
              <a:rPr lang="en-US" sz="3600"/>
              <a:t>eal-</a:t>
            </a:r>
            <a:r>
              <a:rPr lang="en-US" sz="3600" u="sng"/>
              <a:t>T</a:t>
            </a:r>
            <a:r>
              <a:rPr lang="en-US" sz="3600"/>
              <a:t>ime </a:t>
            </a:r>
            <a:r>
              <a:rPr lang="en-US" sz="3600" u="sng"/>
              <a:t>P</a:t>
            </a:r>
            <a:r>
              <a:rPr lang="en-US" sz="3600"/>
              <a:t>rotocol</a:t>
            </a:r>
            <a:r>
              <a:rPr lang="el-GR" sz="3600"/>
              <a:t>, </a:t>
            </a:r>
            <a:r>
              <a:rPr lang="en-US" sz="3600"/>
              <a:t>RTP</a:t>
            </a:r>
            <a:r>
              <a:rPr lang="el-GR" sz="3600"/>
              <a:t>)</a:t>
            </a: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399" y="1339850"/>
            <a:ext cx="7218405" cy="531495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l-GR" sz="2400" dirty="0">
                <a:latin typeface="Gill Sans Nova" panose="020B0602020104020203" pitchFamily="34" charset="0"/>
              </a:rPr>
              <a:t>Το πρωτόκολλο </a:t>
            </a:r>
            <a:r>
              <a:rPr lang="en-US" sz="2400" dirty="0">
                <a:latin typeface="Gill Sans Nova" panose="020B0602020104020203" pitchFamily="34" charset="0"/>
              </a:rPr>
              <a:t>RTP </a:t>
            </a:r>
            <a:r>
              <a:rPr lang="el-GR" sz="2400" dirty="0">
                <a:latin typeface="Gill Sans Nova" panose="020B0602020104020203" pitchFamily="34" charset="0"/>
              </a:rPr>
              <a:t>προσδιορίζει </a:t>
            </a:r>
            <a:r>
              <a:rPr lang="el-GR" sz="24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μια δομή για πακέτα που μεταφέρουν δεδομένα ήχου/βίντεο </a:t>
            </a:r>
            <a:r>
              <a:rPr lang="el-GR" sz="2000" dirty="0">
                <a:latin typeface="Gill Sans Nova" panose="020B0602020104020203" pitchFamily="34" charset="0"/>
              </a:rPr>
              <a:t>(</a:t>
            </a:r>
            <a:r>
              <a:rPr lang="en-US" sz="2000" b="1" dirty="0">
                <a:latin typeface="Gill Sans Nova" panose="020B0602020104020203" pitchFamily="34" charset="0"/>
              </a:rPr>
              <a:t>RFC 3550</a:t>
            </a:r>
            <a:r>
              <a:rPr lang="el-GR" sz="2000" dirty="0">
                <a:latin typeface="Gill Sans Nova" panose="020B0602020104020203" pitchFamily="34" charset="0"/>
              </a:rPr>
              <a:t>)</a:t>
            </a:r>
            <a:endParaRPr lang="en-US" sz="2000" dirty="0">
              <a:latin typeface="Gill Sans Nova" panose="020B0602020104020203" pitchFamily="34" charset="0"/>
            </a:endParaRPr>
          </a:p>
          <a:p>
            <a:pPr>
              <a:spcBef>
                <a:spcPts val="1200"/>
              </a:spcBef>
            </a:pPr>
            <a:r>
              <a:rPr lang="el-GR" sz="2000" dirty="0">
                <a:latin typeface="Gill Sans Nova" panose="020B0602020104020203" pitchFamily="34" charset="0"/>
              </a:rPr>
              <a:t>Τ</a:t>
            </a:r>
            <a:r>
              <a:rPr lang="el-GR" sz="2000" dirty="0"/>
              <a:t>ύποι εφαρμογών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l-GR" sz="1600" dirty="0">
                <a:latin typeface="Gill Sans Nova" panose="020B0602020104020203" pitchFamily="34" charset="0"/>
              </a:rPr>
              <a:t>Συνδιάλεξη/Τηλεδιάσκεψη</a:t>
            </a:r>
          </a:p>
          <a:p>
            <a:pPr lvl="2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GB" sz="1600" dirty="0">
                <a:latin typeface="Gill Sans Nova" panose="020B0602020104020203" pitchFamily="34" charset="0"/>
              </a:rPr>
              <a:t>Voice over IP</a:t>
            </a:r>
          </a:p>
          <a:p>
            <a:pPr lvl="2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GB" sz="1600" dirty="0"/>
              <a:t>Video conference</a:t>
            </a:r>
            <a:endParaRPr lang="el-GR" sz="1600" dirty="0">
              <a:latin typeface="Gill Sans Nova" panose="020B0602020104020203" pitchFamily="34" charset="0"/>
            </a:endParaRP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l-GR" sz="1600" dirty="0"/>
              <a:t>Ζωντανή μετάδοση</a:t>
            </a:r>
            <a:endParaRPr lang="en-GB" sz="1600" dirty="0"/>
          </a:p>
          <a:p>
            <a:pPr lvl="2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l-GR" sz="1600" dirty="0"/>
              <a:t>Σε συνεργασία με το </a:t>
            </a:r>
            <a:r>
              <a:rPr lang="en-GB" sz="1600" dirty="0"/>
              <a:t>RTSP </a:t>
            </a:r>
            <a:r>
              <a:rPr lang="el-GR" sz="1600" dirty="0"/>
              <a:t>για λήψη </a:t>
            </a:r>
            <a:r>
              <a:rPr lang="el-GR" sz="1600" dirty="0" err="1"/>
              <a:t>βιντεοροής</a:t>
            </a:r>
            <a:r>
              <a:rPr lang="el-GR" sz="1600" dirty="0"/>
              <a:t> από </a:t>
            </a:r>
            <a:r>
              <a:rPr lang="en-GB" sz="1600" dirty="0"/>
              <a:t>streaming server </a:t>
            </a:r>
            <a:r>
              <a:rPr lang="en-US" sz="1600" dirty="0"/>
              <a:t>(PULL method): RTSP/RTP/UDP/IP </a:t>
            </a:r>
            <a:endParaRPr lang="el-GR" sz="1600" dirty="0"/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l-GR" sz="1600" dirty="0"/>
              <a:t>Μετάδοση αποθηκευμένου βίντεο</a:t>
            </a:r>
            <a:endParaRPr lang="en-GB" sz="1600" dirty="0"/>
          </a:p>
          <a:p>
            <a:pPr lvl="2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l-GR" sz="1600" dirty="0"/>
              <a:t>Πλέον χρησιμοποιείται στην πράξη η στοίβα πρωτοκόλλων </a:t>
            </a:r>
            <a:r>
              <a:rPr lang="en-GB" sz="1600" dirty="0"/>
              <a:t>HTTP (DASH)/TCP/IP</a:t>
            </a:r>
            <a:endParaRPr lang="el-GR" sz="1600" dirty="0">
              <a:latin typeface="Gill Sans Nova" panose="020B0602020104020203" pitchFamily="34" charset="0"/>
            </a:endParaRPr>
          </a:p>
          <a:p>
            <a:pPr lvl="1">
              <a:spcBef>
                <a:spcPts val="1200"/>
              </a:spcBef>
            </a:pPr>
            <a:endParaRPr lang="el-GR" sz="2000" dirty="0">
              <a:latin typeface="Gill Sans Nova" panose="020B0602020104020203" pitchFamily="34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FA3782C-47B1-44D2-BDC5-A247B87638BB}"/>
              </a:ext>
            </a:extLst>
          </p:cNvPr>
          <p:cNvSpPr txBox="1">
            <a:spLocks/>
          </p:cNvSpPr>
          <p:nvPr/>
        </p:nvSpPr>
        <p:spPr bwMode="auto">
          <a:xfrm>
            <a:off x="1546917" y="6569046"/>
            <a:ext cx="541713" cy="288954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9785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9B367-995E-AC79-FEF3-74D0F1952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73114947-95E6-56C5-5F9D-1F8468412A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/>
              <a:t>Πρωτόκολλο πραγματικού χρόνου (</a:t>
            </a:r>
            <a:r>
              <a:rPr lang="en-US" sz="3600" u="sng"/>
              <a:t>R</a:t>
            </a:r>
            <a:r>
              <a:rPr lang="en-US" sz="3600"/>
              <a:t>eal-</a:t>
            </a:r>
            <a:r>
              <a:rPr lang="en-US" sz="3600" u="sng"/>
              <a:t>T</a:t>
            </a:r>
            <a:r>
              <a:rPr lang="en-US" sz="3600"/>
              <a:t>ime </a:t>
            </a:r>
            <a:r>
              <a:rPr lang="en-US" sz="3600" u="sng"/>
              <a:t>P</a:t>
            </a:r>
            <a:r>
              <a:rPr lang="en-US" sz="3600"/>
              <a:t>rotocol</a:t>
            </a:r>
            <a:r>
              <a:rPr lang="el-GR" sz="3600"/>
              <a:t>, </a:t>
            </a:r>
            <a:r>
              <a:rPr lang="en-US" sz="3600"/>
              <a:t>RTP</a:t>
            </a:r>
            <a:r>
              <a:rPr lang="el-GR" sz="3600"/>
              <a:t>)</a:t>
            </a:r>
            <a:endParaRPr lang="en-US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48C3730-27C6-DFE3-BA18-CE50D248334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39850"/>
            <a:ext cx="3810000" cy="531495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l-GR" sz="2400" dirty="0">
                <a:latin typeface="Gill Sans Nova" panose="020B0602020104020203" pitchFamily="34" charset="0"/>
              </a:rPr>
              <a:t>Ένα </a:t>
            </a:r>
            <a:r>
              <a:rPr lang="en-US" sz="2400" dirty="0">
                <a:latin typeface="Gill Sans Nova" panose="020B0602020104020203" pitchFamily="34" charset="0"/>
              </a:rPr>
              <a:t>RTP </a:t>
            </a:r>
            <a:r>
              <a:rPr lang="el-GR" sz="2400" dirty="0">
                <a:latin typeface="Gill Sans Nova" panose="020B0602020104020203" pitchFamily="34" charset="0"/>
              </a:rPr>
              <a:t>πακέτο παρέχει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l-GR" sz="2000" dirty="0">
                <a:latin typeface="Gill Sans Nova" panose="020B0602020104020203" pitchFamily="34" charset="0"/>
              </a:rPr>
              <a:t>Αναγνώριση του είδους του ωφέλιμου φορτίου (</a:t>
            </a:r>
            <a:r>
              <a:rPr lang="en-US" sz="2000" dirty="0">
                <a:latin typeface="Gill Sans Nova" panose="020B0602020104020203" pitchFamily="34" charset="0"/>
              </a:rPr>
              <a:t>payload type</a:t>
            </a:r>
            <a:r>
              <a:rPr lang="el-GR" sz="2000" dirty="0">
                <a:latin typeface="Gill Sans Nova" panose="020B0602020104020203" pitchFamily="34" charset="0"/>
              </a:rPr>
              <a:t>)</a:t>
            </a:r>
            <a:endParaRPr lang="en-US" sz="2000" dirty="0">
              <a:latin typeface="Gill Sans Nova" panose="020B0602020104020203" pitchFamily="34" charset="0"/>
            </a:endParaRP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l-GR" sz="2000" dirty="0">
                <a:latin typeface="Gill Sans Nova" panose="020B0602020104020203" pitchFamily="34" charset="0"/>
              </a:rPr>
              <a:t>Αρίθμηση ακολουθίας (σειράς των πακέτων)</a:t>
            </a:r>
            <a:endParaRPr lang="en-US" sz="2000" dirty="0">
              <a:latin typeface="Gill Sans Nova" panose="020B0602020104020203" pitchFamily="34" charset="0"/>
            </a:endParaRP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l-GR" sz="2000" dirty="0" err="1">
                <a:latin typeface="Gill Sans Nova" panose="020B0602020104020203" pitchFamily="34" charset="0"/>
              </a:rPr>
              <a:t>Χρονοσφραγίδες</a:t>
            </a:r>
            <a:r>
              <a:rPr lang="el-GR" sz="2000" dirty="0">
                <a:latin typeface="Gill Sans Nova" panose="020B0602020104020203" pitchFamily="34" charset="0"/>
              </a:rPr>
              <a:t> (</a:t>
            </a:r>
            <a:r>
              <a:rPr lang="en-US" sz="2000" dirty="0">
                <a:latin typeface="Gill Sans Nova" panose="020B0602020104020203" pitchFamily="34" charset="0"/>
              </a:rPr>
              <a:t>timestamping</a:t>
            </a:r>
            <a:r>
              <a:rPr lang="el-GR" sz="2000" dirty="0">
                <a:latin typeface="Gill Sans Nova" panose="020B0602020104020203" pitchFamily="34" charset="0"/>
              </a:rPr>
              <a:t>)</a:t>
            </a:r>
            <a:endParaRPr lang="en-US" sz="1800" dirty="0">
              <a:latin typeface="Gill Sans Nova" panose="020B0602020104020203" pitchFamily="34" charset="0"/>
            </a:endParaRPr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BC1BC7CE-D084-C2BC-E1D2-E0BDDAF5444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339850"/>
            <a:ext cx="4240213" cy="490855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l-GR" sz="2400">
                <a:latin typeface="Gill Sans Nova" panose="020B0602020104020203" pitchFamily="34" charset="0"/>
              </a:rPr>
              <a:t>Τα πακέτα </a:t>
            </a:r>
            <a:r>
              <a:rPr lang="en-US" sz="2400">
                <a:latin typeface="Gill Sans Nova" panose="020B0602020104020203" pitchFamily="34" charset="0"/>
              </a:rPr>
              <a:t>RTP </a:t>
            </a:r>
            <a:r>
              <a:rPr lang="el-GR" sz="2400">
                <a:latin typeface="Gill Sans Nova" panose="020B0602020104020203" pitchFamily="34" charset="0"/>
              </a:rPr>
              <a:t>ενθυλακώνονται σε </a:t>
            </a:r>
            <a:r>
              <a:rPr lang="en-US" sz="2400">
                <a:latin typeface="Gill Sans Nova" panose="020B0602020104020203" pitchFamily="34" charset="0"/>
              </a:rPr>
              <a:t>UDP segments</a:t>
            </a:r>
            <a:r>
              <a:rPr lang="el-GR" sz="2400">
                <a:latin typeface="Gill Sans Nova" panose="020B0602020104020203" pitchFamily="34" charset="0"/>
              </a:rPr>
              <a:t> (</a:t>
            </a:r>
            <a:r>
              <a:rPr lang="en-US" sz="2400">
                <a:latin typeface="Gill Sans Nova" panose="020B0602020104020203" pitchFamily="34" charset="0"/>
              </a:rPr>
              <a:t>RTP/UDP/IP)</a:t>
            </a:r>
          </a:p>
          <a:p>
            <a:pPr>
              <a:spcBef>
                <a:spcPts val="1200"/>
              </a:spcBef>
            </a:pPr>
            <a:r>
              <a:rPr lang="el-GR" sz="2400" err="1">
                <a:latin typeface="Gill Sans Nova" panose="020B0602020104020203" pitchFamily="34" charset="0"/>
              </a:rPr>
              <a:t>Διαλειτουργικότητα</a:t>
            </a:r>
            <a:r>
              <a:rPr lang="el-GR" sz="2400">
                <a:latin typeface="Gill Sans Nova" panose="020B0602020104020203" pitchFamily="34" charset="0"/>
              </a:rPr>
              <a:t> (</a:t>
            </a:r>
            <a:r>
              <a:rPr lang="en-US" sz="2400">
                <a:latin typeface="Gill Sans Nova" panose="020B0602020104020203" pitchFamily="34" charset="0"/>
              </a:rPr>
              <a:t>Interoperability</a:t>
            </a:r>
            <a:r>
              <a:rPr lang="el-GR" sz="2400">
                <a:latin typeface="Gill Sans Nova" panose="020B0602020104020203" pitchFamily="34" charset="0"/>
              </a:rPr>
              <a:t>)</a:t>
            </a:r>
            <a:r>
              <a:rPr lang="en-US" sz="2400">
                <a:latin typeface="Gill Sans Nova" panose="020B0602020104020203" pitchFamily="34" charset="0"/>
              </a:rPr>
              <a:t>: </a:t>
            </a:r>
            <a:r>
              <a:rPr lang="el-GR" sz="2400">
                <a:latin typeface="Gill Sans Nova" panose="020B0602020104020203" pitchFamily="34" charset="0"/>
              </a:rPr>
              <a:t>αν δυο εφαρμογές διαδικτυακής τηλεφωνίας «τρέχουν»</a:t>
            </a:r>
            <a:r>
              <a:rPr lang="en-US" sz="2400">
                <a:latin typeface="Gill Sans Nova" panose="020B0602020104020203" pitchFamily="34" charset="0"/>
              </a:rPr>
              <a:t> RTP, </a:t>
            </a:r>
            <a:r>
              <a:rPr lang="el-GR" sz="2400">
                <a:latin typeface="Gill Sans Nova" panose="020B0602020104020203" pitchFamily="34" charset="0"/>
              </a:rPr>
              <a:t>τότε ενδεχομένως μπορούν να συνεργαστούν</a:t>
            </a:r>
            <a:endParaRPr lang="en-US" sz="2000">
              <a:latin typeface="Gill Sans Nova" panose="020B0602020104020203" pitchFamily="34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7C26FB6-7967-402A-795C-73403D2C429D}"/>
              </a:ext>
            </a:extLst>
          </p:cNvPr>
          <p:cNvSpPr txBox="1">
            <a:spLocks/>
          </p:cNvSpPr>
          <p:nvPr/>
        </p:nvSpPr>
        <p:spPr bwMode="auto">
          <a:xfrm>
            <a:off x="1546917" y="6569046"/>
            <a:ext cx="541713" cy="288954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8644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l-GR" sz="3200"/>
              <a:t>Το </a:t>
            </a:r>
            <a:r>
              <a:rPr lang="en-US" sz="3200"/>
              <a:t>RTP </a:t>
            </a:r>
            <a:r>
              <a:rPr lang="el-GR" sz="3200"/>
              <a:t>«τρέχει» πάνω από το</a:t>
            </a:r>
            <a:r>
              <a:rPr lang="en-US" sz="3200"/>
              <a:t> UDP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3429000" y="257175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l-GR" sz="2400">
              <a:latin typeface="Times New Roman" pitchFamily="18" charset="0"/>
            </a:endParaRPr>
          </a:p>
        </p:txBody>
      </p:sp>
      <p:pic>
        <p:nvPicPr>
          <p:cNvPr id="52228" name="Picture 4" descr="C:\WINDOWS\DESKTOP\Keith\book\multimedia\Rtp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652587"/>
            <a:ext cx="300037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514212" y="1503723"/>
            <a:ext cx="5163019" cy="453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US" sz="2400">
                <a:latin typeface="Gill Sans Nova" panose="020B0602020104020203" pitchFamily="34" charset="0"/>
              </a:rPr>
              <a:t>To RTP </a:t>
            </a:r>
            <a:r>
              <a:rPr lang="el-GR" sz="2400">
                <a:latin typeface="Gill Sans Nova" panose="020B0602020104020203" pitchFamily="34" charset="0"/>
              </a:rPr>
              <a:t>«τρέχει» στα τερματικά συστήματα.</a:t>
            </a:r>
            <a:endParaRPr lang="en-US" sz="2400">
              <a:latin typeface="Gill Sans Nova" panose="020B0602020104020203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l-GR" sz="2400">
                <a:latin typeface="Gill Sans Nova" panose="020B0602020104020203" pitchFamily="34" charset="0"/>
              </a:rPr>
              <a:t>Οι βιβλιοθήκες του </a:t>
            </a:r>
            <a:r>
              <a:rPr lang="en-US" sz="2400">
                <a:latin typeface="Gill Sans Nova" panose="020B0602020104020203" pitchFamily="34" charset="0"/>
              </a:rPr>
              <a:t>RTP </a:t>
            </a:r>
            <a:r>
              <a:rPr lang="el-GR" sz="2400">
                <a:latin typeface="Gill Sans Nova" panose="020B0602020104020203" pitchFamily="34" charset="0"/>
              </a:rPr>
              <a:t>παρέχουν μια </a:t>
            </a:r>
            <a:r>
              <a:rPr lang="el-GR" sz="2400" b="1" err="1">
                <a:latin typeface="Gill Sans Nova" panose="020B0602020104020203" pitchFamily="34" charset="0"/>
              </a:rPr>
              <a:t>διεπαφή</a:t>
            </a:r>
            <a:r>
              <a:rPr lang="el-GR" sz="2400" b="1">
                <a:latin typeface="Gill Sans Nova" panose="020B0602020104020203" pitchFamily="34" charset="0"/>
              </a:rPr>
              <a:t> επιπέδου μεταφοράς </a:t>
            </a:r>
            <a:r>
              <a:rPr lang="el-GR" sz="2400">
                <a:latin typeface="Gill Sans Nova" panose="020B0602020104020203" pitchFamily="34" charset="0"/>
              </a:rPr>
              <a:t>που</a:t>
            </a:r>
            <a:r>
              <a:rPr lang="el-GR" sz="2400" b="1">
                <a:latin typeface="Gill Sans Nova" panose="020B0602020104020203" pitchFamily="34" charset="0"/>
              </a:rPr>
              <a:t> </a:t>
            </a:r>
            <a:r>
              <a:rPr lang="el-GR" sz="2400">
                <a:latin typeface="Gill Sans Nova" panose="020B0602020104020203" pitchFamily="34" charset="0"/>
              </a:rPr>
              <a:t>επεκτείνει το </a:t>
            </a:r>
            <a:r>
              <a:rPr lang="en-US" sz="2400">
                <a:latin typeface="Gill Sans Nova" panose="020B0602020104020203" pitchFamily="34" charset="0"/>
              </a:rPr>
              <a:t>UDP (</a:t>
            </a:r>
            <a:r>
              <a:rPr lang="el-GR" sz="2400">
                <a:latin typeface="Gill Sans Nova" panose="020B0602020104020203" pitchFamily="34" charset="0"/>
              </a:rPr>
              <a:t>αριθμός θύρας</a:t>
            </a:r>
            <a:r>
              <a:rPr lang="en-US" sz="2400">
                <a:latin typeface="Gill Sans Nova" panose="020B0602020104020203" pitchFamily="34" charset="0"/>
              </a:rPr>
              <a:t>, </a:t>
            </a:r>
            <a:r>
              <a:rPr lang="el-GR" sz="2400">
                <a:latin typeface="Gill Sans Nova" panose="020B0602020104020203" pitchFamily="34" charset="0"/>
              </a:rPr>
              <a:t>διεύθυνση </a:t>
            </a:r>
            <a:r>
              <a:rPr lang="en-US" sz="2400">
                <a:latin typeface="Gill Sans Nova" panose="020B0602020104020203" pitchFamily="34" charset="0"/>
              </a:rPr>
              <a:t>IP)</a:t>
            </a:r>
            <a:r>
              <a:rPr lang="el-GR" sz="2400">
                <a:latin typeface="Gill Sans Nova" panose="020B0602020104020203" pitchFamily="34" charset="0"/>
              </a:rPr>
              <a:t> </a:t>
            </a:r>
            <a:endParaRPr lang="en-US" sz="2400">
              <a:latin typeface="Gill Sans Nova" panose="020B0602020104020203" pitchFamily="34" charset="0"/>
            </a:endParaRPr>
          </a:p>
          <a:p>
            <a:pPr marL="800100" lvl="1" indent="-342900"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l-GR" sz="2400">
                <a:latin typeface="Gill Sans Nova" panose="020B0602020104020203" pitchFamily="34" charset="0"/>
              </a:rPr>
              <a:t>αναγνώριση είδους του ωφέλιμου φορτίου </a:t>
            </a:r>
            <a:endParaRPr lang="en-US" sz="2400">
              <a:latin typeface="Gill Sans Nova" panose="020B0602020104020203" pitchFamily="34" charset="0"/>
            </a:endParaRPr>
          </a:p>
          <a:p>
            <a:pPr marL="800100" lvl="1" indent="-342900"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l-GR" sz="2400">
                <a:latin typeface="Gill Sans Nova" panose="020B0602020104020203" pitchFamily="34" charset="0"/>
              </a:rPr>
              <a:t>αριθμός ακολουθίας πακέτου</a:t>
            </a:r>
            <a:endParaRPr lang="en-US" sz="2400">
              <a:latin typeface="Gill Sans Nova" panose="020B0602020104020203" pitchFamily="34" charset="0"/>
            </a:endParaRPr>
          </a:p>
          <a:p>
            <a:pPr marL="800100" lvl="1" indent="-342900"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l-GR" sz="2400" err="1">
                <a:latin typeface="Gill Sans Nova" panose="020B0602020104020203" pitchFamily="34" charset="0"/>
              </a:rPr>
              <a:t>χρονοσφραγίδες</a:t>
            </a:r>
            <a:endParaRPr lang="en-US" sz="2400">
              <a:latin typeface="Gill Sans Nova" panose="020B0602020104020203" pitchFamily="34" charset="0"/>
            </a:endParaRPr>
          </a:p>
          <a:p>
            <a:pPr marL="342900" indent="-342900"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§"/>
            </a:pPr>
            <a:endParaRPr lang="en-US" sz="2400">
              <a:latin typeface="Gill Sans Nova" panose="020B0602020104020203" pitchFamily="34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4C58A25-161F-4A01-99D6-D2241CEC399E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0292"/>
            <a:ext cx="541713" cy="31275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0806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 </a:t>
            </a:r>
            <a:r>
              <a:rPr lang="en-US" dirty="0"/>
              <a:t>RTP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1394218"/>
            <a:ext cx="4394650" cy="5463782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l-GR" sz="2400" b="1" dirty="0"/>
              <a:t>Θεωρήστε την αποστολή φωνής κωδικοποιημένης σε </a:t>
            </a:r>
            <a:r>
              <a:rPr lang="en-US" sz="2400" b="1" dirty="0"/>
              <a:t>PCM</a:t>
            </a:r>
            <a:r>
              <a:rPr lang="el-GR" sz="2400" b="1" dirty="0"/>
              <a:t> (</a:t>
            </a:r>
            <a:r>
              <a:rPr lang="en-US" sz="2400" b="1" dirty="0"/>
              <a:t>64 kbps</a:t>
            </a:r>
            <a:r>
              <a:rPr lang="el-GR" sz="2400" b="1" dirty="0"/>
              <a:t>)</a:t>
            </a:r>
            <a:r>
              <a:rPr lang="en-US" sz="2400" b="1" dirty="0"/>
              <a:t> </a:t>
            </a:r>
            <a:r>
              <a:rPr lang="el-GR" sz="2400" b="1" dirty="0"/>
              <a:t>με</a:t>
            </a:r>
            <a:r>
              <a:rPr lang="en-US" sz="2400" b="1" dirty="0"/>
              <a:t> RTP.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l-GR" sz="2400" dirty="0"/>
              <a:t>Η εφαρμογή συλλέγει τα κωδικοποιημένα δεδομένα σε </a:t>
            </a:r>
            <a:r>
              <a:rPr lang="en-US" sz="2400" dirty="0"/>
              <a:t>chunks, </a:t>
            </a:r>
            <a:r>
              <a:rPr lang="el-GR" sz="2400" dirty="0" err="1"/>
              <a:t>π.χ</a:t>
            </a:r>
            <a:r>
              <a:rPr lang="en-US" sz="2400" dirty="0"/>
              <a:t>., </a:t>
            </a:r>
            <a:r>
              <a:rPr lang="el-GR" sz="2400" dirty="0"/>
              <a:t>κάθε</a:t>
            </a:r>
            <a:r>
              <a:rPr lang="en-US" sz="2400" dirty="0"/>
              <a:t> 20 msec = 160 bytes </a:t>
            </a:r>
            <a:r>
              <a:rPr lang="el-GR" sz="2400" dirty="0"/>
              <a:t>σε ένα </a:t>
            </a:r>
            <a:r>
              <a:rPr lang="en-US" sz="2400" dirty="0"/>
              <a:t>chunk. </a:t>
            </a:r>
          </a:p>
          <a:p>
            <a:pPr>
              <a:spcAft>
                <a:spcPts val="600"/>
              </a:spcAft>
            </a:pPr>
            <a:r>
              <a:rPr lang="el-GR" sz="2400" dirty="0"/>
              <a:t>Το απόσπασμα ήχου</a:t>
            </a:r>
            <a:r>
              <a:rPr lang="en-US" sz="2400" dirty="0"/>
              <a:t> </a:t>
            </a:r>
            <a:r>
              <a:rPr lang="el-GR" sz="2400" dirty="0"/>
              <a:t>μαζί με την επικεφαλίδα</a:t>
            </a:r>
            <a:r>
              <a:rPr lang="en-US" sz="2400" dirty="0"/>
              <a:t> RTP </a:t>
            </a:r>
            <a:r>
              <a:rPr lang="el-GR" sz="2400" dirty="0"/>
              <a:t>αποτελούν το πακέτο</a:t>
            </a:r>
            <a:r>
              <a:rPr lang="en-US" sz="2400" dirty="0"/>
              <a:t> RTP, </a:t>
            </a:r>
            <a:r>
              <a:rPr lang="el-GR" sz="2400" dirty="0"/>
              <a:t>που ενθυλακώνεται στο </a:t>
            </a:r>
            <a:r>
              <a:rPr lang="en-US" sz="2400" dirty="0"/>
              <a:t>UDP segment. </a:t>
            </a:r>
          </a:p>
          <a:p>
            <a:pPr>
              <a:spcAft>
                <a:spcPts val="600"/>
              </a:spcAft>
            </a:pPr>
            <a:endParaRPr lang="en-US" sz="2000" dirty="0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511165"/>
            <a:ext cx="4249189" cy="490855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l-GR" sz="2400"/>
              <a:t>Η επικεφαλίδα </a:t>
            </a:r>
            <a:r>
              <a:rPr lang="en-US" sz="2400"/>
              <a:t>RTP</a:t>
            </a:r>
            <a:r>
              <a:rPr lang="el-GR" sz="2400"/>
              <a:t> υποδεικνύει τον τύπο κωδικοποίησης της φωνής σε κάθε πακέτο</a:t>
            </a:r>
            <a:endParaRPr lang="en-US" sz="2400"/>
          </a:p>
          <a:p>
            <a:pPr lvl="1">
              <a:spcBef>
                <a:spcPts val="12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l-GR" sz="2000"/>
              <a:t>ο αποστολέας μπορεί να αλλάξει κωδικοποίηση κατά την διάρκεια μιας διάσκεψης</a:t>
            </a:r>
            <a:endParaRPr lang="en-US" sz="200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l-GR" sz="2400"/>
              <a:t>Η επικεφαλίδα </a:t>
            </a:r>
            <a:r>
              <a:rPr lang="en-US" sz="2400"/>
              <a:t>RTP </a:t>
            </a:r>
            <a:r>
              <a:rPr lang="el-GR" sz="2400"/>
              <a:t>επίσης περιλαμβάνει τους αριθμούς ακολουθίας και τις </a:t>
            </a:r>
            <a:r>
              <a:rPr lang="el-GR" sz="2400" err="1"/>
              <a:t>χρονοθυρίδες</a:t>
            </a:r>
            <a:r>
              <a:rPr lang="en-US" sz="2400"/>
              <a:t>.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A26AF4B-81F5-43DC-95CC-38AD9A7FC4D5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0644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95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E22C6658-BB71-40D7-A58E-AFB93CAFA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Ενθυλάκωση </a:t>
            </a:r>
            <a:r>
              <a:rPr lang="en-US"/>
              <a:t>RTP</a:t>
            </a:r>
            <a:endParaRPr lang="el-GR"/>
          </a:p>
        </p:txBody>
      </p:sp>
      <p:pic>
        <p:nvPicPr>
          <p:cNvPr id="7" name="Εικόνα 6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8262202D-8AC5-4D05-A6AF-3BCC3767EB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87" y="2148292"/>
            <a:ext cx="8334225" cy="41570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2E9DA70-5359-4614-B3D6-B78412B5AB11}"/>
              </a:ext>
            </a:extLst>
          </p:cNvPr>
          <p:cNvSpPr txBox="1"/>
          <p:nvPr/>
        </p:nvSpPr>
        <p:spPr>
          <a:xfrm>
            <a:off x="3200399" y="6583839"/>
            <a:ext cx="5943601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600">
                <a:latin typeface="+mn-lt"/>
                <a:hlinkClick r:id="rId4"/>
              </a:rPr>
              <a:t>https://www.cs.csustan.edu/~john/Classes/Previous_Semesters/CS3000_Communication_Networks/2017_02_Spring/Notes/Student_Notes.pdf</a:t>
            </a:r>
            <a:r>
              <a:rPr lang="en-US" sz="600">
                <a:latin typeface="+mn-lt"/>
              </a:rPr>
              <a:t> </a:t>
            </a:r>
            <a:endParaRPr lang="el-GR" sz="600">
              <a:latin typeface="+mn-lt"/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D337FF1F-965D-4B80-883E-7C915FFF78A1}"/>
              </a:ext>
            </a:extLst>
          </p:cNvPr>
          <p:cNvSpPr/>
          <p:nvPr/>
        </p:nvSpPr>
        <p:spPr bwMode="auto">
          <a:xfrm>
            <a:off x="5462546" y="1876508"/>
            <a:ext cx="3108960" cy="294198"/>
          </a:xfrm>
          <a:prstGeom prst="rect">
            <a:avLst/>
          </a:prstGeom>
          <a:solidFill>
            <a:srgbClr val="DCDCDC"/>
          </a:solidFill>
          <a:ln w="19050" cap="flat" cmpd="sng" algn="ctr">
            <a:solidFill>
              <a:srgbClr val="007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rgbClr val="007FFF"/>
                </a:solidFill>
                <a:effectLst/>
                <a:latin typeface="Abadi" panose="020B0604020104020204" pitchFamily="34" charset="0"/>
              </a:rPr>
              <a:t>Audio </a:t>
            </a:r>
            <a:r>
              <a:rPr lang="en-US">
                <a:solidFill>
                  <a:srgbClr val="007FFF"/>
                </a:solidFill>
                <a:latin typeface="Abadi" panose="020B0604020104020204" pitchFamily="34" charset="0"/>
              </a:rPr>
              <a:t>chunk</a:t>
            </a:r>
          </a:p>
        </p:txBody>
      </p:sp>
      <p:cxnSp>
        <p:nvCxnSpPr>
          <p:cNvPr id="16" name="Ευθύγραμμο βέλος σύνδεσης 15">
            <a:extLst>
              <a:ext uri="{FF2B5EF4-FFF2-40B4-BE49-F238E27FC236}">
                <a16:creationId xmlns:a16="http://schemas.microsoft.com/office/drawing/2014/main" id="{615926F2-EAC7-44BC-87CE-D93D9FEDFF1E}"/>
              </a:ext>
            </a:extLst>
          </p:cNvPr>
          <p:cNvCxnSpPr/>
          <p:nvPr/>
        </p:nvCxnSpPr>
        <p:spPr bwMode="auto">
          <a:xfrm>
            <a:off x="7013050" y="2210463"/>
            <a:ext cx="0" cy="19083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7FFF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309606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69925" y="0"/>
            <a:ext cx="7772400" cy="962025"/>
          </a:xfrm>
        </p:spPr>
        <p:txBody>
          <a:bodyPr/>
          <a:lstStyle/>
          <a:p>
            <a:r>
              <a:rPr lang="el-GR"/>
              <a:t>Κεφαλίδα </a:t>
            </a:r>
            <a:r>
              <a:rPr lang="en-US"/>
              <a:t>RTP</a:t>
            </a:r>
            <a:r>
              <a:rPr lang="el-GR"/>
              <a:t> (1)</a:t>
            </a:r>
            <a:endParaRPr lang="en-US"/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311150" y="1711325"/>
            <a:ext cx="8207696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CB2727"/>
                </a:solidFill>
                <a:latin typeface="Gill Sans Nova" panose="020B0602020104020203" pitchFamily="34" charset="0"/>
              </a:rPr>
              <a:t>Payload Type (7 bits): </a:t>
            </a:r>
            <a:r>
              <a:rPr lang="el-GR" sz="2000" dirty="0">
                <a:latin typeface="Gill Sans Nova" panose="020B0602020104020203" pitchFamily="34" charset="0"/>
              </a:rPr>
              <a:t>Υποδεικνύει την τρέχουσα μέθοδο κωδικοποίησης </a:t>
            </a:r>
          </a:p>
          <a:p>
            <a:r>
              <a:rPr lang="el-GR" sz="2000" dirty="0">
                <a:latin typeface="Gill Sans Nova" panose="020B0602020104020203" pitchFamily="34" charset="0"/>
              </a:rPr>
              <a:t>που χρησιμοποιείται. </a:t>
            </a:r>
            <a:r>
              <a:rPr lang="el-GR" sz="2000" i="1" dirty="0">
                <a:latin typeface="Gill Sans Nova" panose="020B0602020104020203" pitchFamily="34" charset="0"/>
              </a:rPr>
              <a:t>Αν ο αποστολέας αλλάξει κωδικοποίηση κατά την </a:t>
            </a:r>
          </a:p>
          <a:p>
            <a:r>
              <a:rPr lang="el-GR" sz="2000" i="1" dirty="0">
                <a:latin typeface="Gill Sans Nova" panose="020B0602020104020203" pitchFamily="34" charset="0"/>
              </a:rPr>
              <a:t>διάρκεια μίας κλήσης, ο αποστολέας ενημερώνει τον παραλήπτη διαμέσου</a:t>
            </a:r>
          </a:p>
          <a:p>
            <a:r>
              <a:rPr lang="el-GR" sz="2000" i="1" dirty="0">
                <a:latin typeface="Gill Sans Nova" panose="020B0602020104020203" pitchFamily="34" charset="0"/>
              </a:rPr>
              <a:t>αυτού του πεδίου.</a:t>
            </a:r>
            <a:r>
              <a:rPr lang="en-US" sz="2000" i="1" dirty="0">
                <a:latin typeface="Gill Sans Nova" panose="020B0602020104020203" pitchFamily="34" charset="0"/>
              </a:rPr>
              <a:t> </a:t>
            </a:r>
          </a:p>
          <a:p>
            <a:pPr lvl="1"/>
            <a:r>
              <a:rPr lang="en-US" sz="2000" dirty="0">
                <a:latin typeface="Gill Sans Nova" panose="020B0602020104020203" pitchFamily="34" charset="0"/>
              </a:rPr>
              <a:t>Payload type </a:t>
            </a:r>
            <a:r>
              <a:rPr lang="en-US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0</a:t>
            </a:r>
            <a:r>
              <a:rPr lang="en-US" sz="2000" dirty="0">
                <a:latin typeface="Gill Sans Nova" panose="020B0602020104020203" pitchFamily="34" charset="0"/>
              </a:rPr>
              <a:t>: PCM </a:t>
            </a:r>
            <a:r>
              <a:rPr lang="el-GR" sz="2000" dirty="0">
                <a:latin typeface="Gill Sans Nova" panose="020B0602020104020203" pitchFamily="34" charset="0"/>
              </a:rPr>
              <a:t>μ</a:t>
            </a:r>
            <a:r>
              <a:rPr lang="en-US" sz="2000" dirty="0">
                <a:latin typeface="Gill Sans Nova" panose="020B0602020104020203" pitchFamily="34" charset="0"/>
              </a:rPr>
              <a:t>-law, 64 kbps</a:t>
            </a:r>
          </a:p>
          <a:p>
            <a:pPr lvl="1"/>
            <a:r>
              <a:rPr lang="en-US" sz="2000" dirty="0">
                <a:latin typeface="Gill Sans Nova" panose="020B0602020104020203" pitchFamily="34" charset="0"/>
              </a:rPr>
              <a:t>Payload type </a:t>
            </a:r>
            <a:r>
              <a:rPr lang="en-US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3</a:t>
            </a:r>
            <a:r>
              <a:rPr lang="el-GR" sz="2000" dirty="0">
                <a:latin typeface="Gill Sans Nova" panose="020B0602020104020203" pitchFamily="34" charset="0"/>
              </a:rPr>
              <a:t>:</a:t>
            </a:r>
            <a:r>
              <a:rPr lang="en-US" sz="2000" dirty="0">
                <a:latin typeface="Gill Sans Nova" panose="020B0602020104020203" pitchFamily="34" charset="0"/>
              </a:rPr>
              <a:t> GSM, 13 kbps</a:t>
            </a:r>
          </a:p>
          <a:p>
            <a:pPr lvl="1"/>
            <a:r>
              <a:rPr lang="en-US" sz="2000" dirty="0">
                <a:latin typeface="Gill Sans Nova" panose="020B0602020104020203" pitchFamily="34" charset="0"/>
              </a:rPr>
              <a:t>Payload type </a:t>
            </a:r>
            <a:r>
              <a:rPr lang="en-US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7</a:t>
            </a:r>
            <a:r>
              <a:rPr lang="el-GR" sz="2000" dirty="0">
                <a:latin typeface="Gill Sans Nova" panose="020B0602020104020203" pitchFamily="34" charset="0"/>
              </a:rPr>
              <a:t>:</a:t>
            </a:r>
            <a:r>
              <a:rPr lang="en-US" sz="2000" dirty="0">
                <a:latin typeface="Gill Sans Nova" panose="020B0602020104020203" pitchFamily="34" charset="0"/>
              </a:rPr>
              <a:t> LPC, 2.4 kbps</a:t>
            </a:r>
          </a:p>
          <a:p>
            <a:pPr lvl="1"/>
            <a:r>
              <a:rPr lang="en-US" sz="2000" dirty="0">
                <a:latin typeface="Gill Sans Nova" panose="020B0602020104020203" pitchFamily="34" charset="0"/>
              </a:rPr>
              <a:t>Payload type </a:t>
            </a:r>
            <a:r>
              <a:rPr lang="en-US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26</a:t>
            </a:r>
            <a:r>
              <a:rPr lang="el-GR" sz="2000" dirty="0">
                <a:latin typeface="Gill Sans Nova" panose="020B0602020104020203" pitchFamily="34" charset="0"/>
              </a:rPr>
              <a:t>:</a:t>
            </a:r>
            <a:r>
              <a:rPr lang="en-US" sz="2000" dirty="0">
                <a:latin typeface="Gill Sans Nova" panose="020B0602020104020203" pitchFamily="34" charset="0"/>
              </a:rPr>
              <a:t> Motion JPEG</a:t>
            </a:r>
          </a:p>
          <a:p>
            <a:pPr lvl="1"/>
            <a:r>
              <a:rPr lang="en-US" sz="2000" dirty="0">
                <a:latin typeface="Gill Sans Nova" panose="020B0602020104020203" pitchFamily="34" charset="0"/>
              </a:rPr>
              <a:t>Payload type</a:t>
            </a:r>
            <a:r>
              <a:rPr lang="en-US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 31</a:t>
            </a:r>
            <a:r>
              <a:rPr lang="el-GR" sz="2000" dirty="0">
                <a:latin typeface="Gill Sans Nova" panose="020B0602020104020203" pitchFamily="34" charset="0"/>
              </a:rPr>
              <a:t>:</a:t>
            </a:r>
            <a:r>
              <a:rPr lang="en-US" sz="2000" dirty="0">
                <a:latin typeface="Gill Sans Nova" panose="020B0602020104020203" pitchFamily="34" charset="0"/>
              </a:rPr>
              <a:t> H.261</a:t>
            </a:r>
          </a:p>
          <a:p>
            <a:pPr lvl="1"/>
            <a:r>
              <a:rPr lang="en-US" sz="2000" dirty="0">
                <a:latin typeface="Gill Sans Nova" panose="020B0602020104020203" pitchFamily="34" charset="0"/>
              </a:rPr>
              <a:t>Payload type </a:t>
            </a:r>
            <a:r>
              <a:rPr lang="en-US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33</a:t>
            </a:r>
            <a:r>
              <a:rPr lang="el-GR" sz="2000" dirty="0">
                <a:latin typeface="Gill Sans Nova" panose="020B0602020104020203" pitchFamily="34" charset="0"/>
              </a:rPr>
              <a:t>:</a:t>
            </a:r>
            <a:r>
              <a:rPr lang="en-US" sz="2000" dirty="0">
                <a:latin typeface="Gill Sans Nova" panose="020B0602020104020203" pitchFamily="34" charset="0"/>
              </a:rPr>
              <a:t> MPEG2 video</a:t>
            </a:r>
          </a:p>
          <a:p>
            <a:pPr lvl="1"/>
            <a:endParaRPr lang="en-US" sz="2000" dirty="0">
              <a:latin typeface="Gill Sans Nova" panose="020B0602020104020203" pitchFamily="34" charset="0"/>
            </a:endParaRPr>
          </a:p>
          <a:p>
            <a:r>
              <a:rPr lang="en-US" sz="2000" dirty="0">
                <a:solidFill>
                  <a:srgbClr val="CB2727"/>
                </a:solidFill>
                <a:latin typeface="Gill Sans Nova" panose="020B0602020104020203" pitchFamily="34" charset="0"/>
              </a:rPr>
              <a:t>Sequence Number (16 bits): </a:t>
            </a:r>
            <a:r>
              <a:rPr lang="el-GR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Αυξάνει κατά ένα</a:t>
            </a:r>
            <a:r>
              <a:rPr lang="el-GR" sz="2000" dirty="0">
                <a:latin typeface="Gill Sans Nova" panose="020B0602020104020203" pitchFamily="34" charset="0"/>
              </a:rPr>
              <a:t> για κάθε </a:t>
            </a:r>
            <a:r>
              <a:rPr lang="en-US" sz="2000" dirty="0">
                <a:latin typeface="Gill Sans Nova" panose="020B0602020104020203" pitchFamily="34" charset="0"/>
              </a:rPr>
              <a:t>RTP </a:t>
            </a:r>
            <a:r>
              <a:rPr lang="el-GR" sz="2000" dirty="0">
                <a:latin typeface="Gill Sans Nova" panose="020B0602020104020203" pitchFamily="34" charset="0"/>
              </a:rPr>
              <a:t>πακέτο</a:t>
            </a:r>
          </a:p>
          <a:p>
            <a:r>
              <a:rPr lang="el-GR" sz="2000" dirty="0">
                <a:latin typeface="Gill Sans Nova" panose="020B0602020104020203" pitchFamily="34" charset="0"/>
              </a:rPr>
              <a:t>που στέλνεται μπορεί να χρησιμοποιηθεί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>
                <a:latin typeface="Gill Sans Nova" panose="020B0602020104020203" pitchFamily="34" charset="0"/>
              </a:rPr>
              <a:t>για την ανίχνευση απωλειών πακέτων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>
                <a:latin typeface="Gill Sans Nova" panose="020B0602020104020203" pitchFamily="34" charset="0"/>
              </a:rPr>
              <a:t>για την αναδιάταξη των πακέτων</a:t>
            </a:r>
            <a:endParaRPr lang="en-US" sz="2000" dirty="0">
              <a:latin typeface="Gill Sans Nova" panose="020B0602020104020203" pitchFamily="34" charset="0"/>
            </a:endParaRPr>
          </a:p>
        </p:txBody>
      </p:sp>
      <p:grpSp>
        <p:nvGrpSpPr>
          <p:cNvPr id="55300" name="Group 1"/>
          <p:cNvGrpSpPr>
            <a:grpSpLocks/>
          </p:cNvGrpSpPr>
          <p:nvPr/>
        </p:nvGrpSpPr>
        <p:grpSpPr bwMode="auto">
          <a:xfrm>
            <a:off x="669924" y="962026"/>
            <a:ext cx="7575173" cy="732658"/>
            <a:chOff x="806170" y="1748633"/>
            <a:chExt cx="7328172" cy="623889"/>
          </a:xfrm>
        </p:grpSpPr>
        <p:sp>
          <p:nvSpPr>
            <p:cNvPr id="55303" name="Rectangle 1"/>
            <p:cNvSpPr>
              <a:spLocks noChangeArrowheads="1"/>
            </p:cNvSpPr>
            <p:nvPr/>
          </p:nvSpPr>
          <p:spPr bwMode="auto">
            <a:xfrm>
              <a:off x="846503" y="1762314"/>
              <a:ext cx="7287839" cy="548332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  <p:cxnSp>
          <p:nvCxnSpPr>
            <p:cNvPr id="55304" name="Straight Connector 3"/>
            <p:cNvCxnSpPr>
              <a:cxnSpLocks noChangeShapeType="1"/>
            </p:cNvCxnSpPr>
            <p:nvPr/>
          </p:nvCxnSpPr>
          <p:spPr bwMode="auto">
            <a:xfrm>
              <a:off x="1799982" y="1756570"/>
              <a:ext cx="0" cy="55086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55305" name="Straight Connector 33"/>
            <p:cNvCxnSpPr>
              <a:cxnSpLocks noChangeShapeType="1"/>
            </p:cNvCxnSpPr>
            <p:nvPr/>
          </p:nvCxnSpPr>
          <p:spPr bwMode="auto">
            <a:xfrm>
              <a:off x="3300226" y="1759745"/>
              <a:ext cx="0" cy="54927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55306" name="Straight Connector 34"/>
            <p:cNvCxnSpPr>
              <a:cxnSpLocks noChangeShapeType="1"/>
            </p:cNvCxnSpPr>
            <p:nvPr/>
          </p:nvCxnSpPr>
          <p:spPr bwMode="auto">
            <a:xfrm>
              <a:off x="4749666" y="1756570"/>
              <a:ext cx="0" cy="58102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55307" name="Straight Connector 35"/>
            <p:cNvCxnSpPr>
              <a:cxnSpLocks noChangeShapeType="1"/>
            </p:cNvCxnSpPr>
            <p:nvPr/>
          </p:nvCxnSpPr>
          <p:spPr bwMode="auto">
            <a:xfrm>
              <a:off x="6632511" y="1748633"/>
              <a:ext cx="0" cy="62388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</p:cxnSp>
        <p:sp>
          <p:nvSpPr>
            <p:cNvPr id="55308" name="TextBox 40"/>
            <p:cNvSpPr txBox="1">
              <a:spLocks noChangeArrowheads="1"/>
            </p:cNvSpPr>
            <p:nvPr/>
          </p:nvSpPr>
          <p:spPr bwMode="auto">
            <a:xfrm>
              <a:off x="806170" y="1750537"/>
              <a:ext cx="1070172" cy="55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payload type</a:t>
              </a:r>
            </a:p>
          </p:txBody>
        </p:sp>
        <p:sp>
          <p:nvSpPr>
            <p:cNvPr id="55309" name="TextBox 40"/>
            <p:cNvSpPr txBox="1">
              <a:spLocks noChangeArrowheads="1"/>
            </p:cNvSpPr>
            <p:nvPr/>
          </p:nvSpPr>
          <p:spPr bwMode="auto">
            <a:xfrm>
              <a:off x="1866506" y="1755924"/>
              <a:ext cx="1309708" cy="55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sequence number type</a:t>
              </a:r>
            </a:p>
          </p:txBody>
        </p:sp>
        <p:sp>
          <p:nvSpPr>
            <p:cNvPr id="55310" name="TextBox 40"/>
            <p:cNvSpPr txBox="1">
              <a:spLocks noChangeArrowheads="1"/>
            </p:cNvSpPr>
            <p:nvPr/>
          </p:nvSpPr>
          <p:spPr bwMode="auto">
            <a:xfrm>
              <a:off x="3382801" y="1855234"/>
              <a:ext cx="1309708" cy="325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time stamp</a:t>
              </a:r>
            </a:p>
          </p:txBody>
        </p:sp>
        <p:sp>
          <p:nvSpPr>
            <p:cNvPr id="55311" name="TextBox 40"/>
            <p:cNvSpPr txBox="1">
              <a:spLocks noChangeArrowheads="1"/>
            </p:cNvSpPr>
            <p:nvPr/>
          </p:nvSpPr>
          <p:spPr bwMode="auto">
            <a:xfrm>
              <a:off x="4880350" y="1760550"/>
              <a:ext cx="1745118" cy="55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Synchronization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Source ID</a:t>
              </a:r>
            </a:p>
          </p:txBody>
        </p:sp>
        <p:sp>
          <p:nvSpPr>
            <p:cNvPr id="55312" name="TextBox 40"/>
            <p:cNvSpPr txBox="1">
              <a:spLocks noChangeArrowheads="1"/>
            </p:cNvSpPr>
            <p:nvPr/>
          </p:nvSpPr>
          <p:spPr bwMode="auto">
            <a:xfrm>
              <a:off x="6742533" y="1765634"/>
              <a:ext cx="1309708" cy="55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Miscellaneous fields</a:t>
              </a:r>
            </a:p>
          </p:txBody>
        </p:sp>
      </p:grp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E30A9E64-A9BB-40CC-9203-EB7E91ABCBEB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0644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4647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30275"/>
          </a:xfrm>
        </p:spPr>
        <p:txBody>
          <a:bodyPr/>
          <a:lstStyle/>
          <a:p>
            <a:r>
              <a:rPr lang="el-GR"/>
              <a:t>Κεφαλίδα </a:t>
            </a:r>
            <a:r>
              <a:rPr lang="en-US"/>
              <a:t>RTP</a:t>
            </a:r>
            <a:r>
              <a:rPr lang="el-GR"/>
              <a:t> </a:t>
            </a:r>
            <a:r>
              <a:rPr lang="en-US"/>
              <a:t>(2)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8963" y="1709738"/>
            <a:ext cx="8002587" cy="4662487"/>
          </a:xfrm>
        </p:spPr>
        <p:txBody>
          <a:bodyPr/>
          <a:lstStyle/>
          <a:p>
            <a:r>
              <a:rPr lang="en-US" sz="2000" dirty="0">
                <a:solidFill>
                  <a:srgbClr val="CB2727"/>
                </a:solidFill>
              </a:rPr>
              <a:t>Timestamp field (32 bits): </a:t>
            </a:r>
            <a:r>
              <a:rPr lang="el-GR" sz="2000" dirty="0"/>
              <a:t>Απεικονίζει την </a:t>
            </a:r>
            <a:r>
              <a:rPr lang="el-GR" sz="2000" dirty="0">
                <a:solidFill>
                  <a:srgbClr val="000099"/>
                </a:solidFill>
              </a:rPr>
              <a:t>στιγμή της δειγματοληψίας του πρώτου </a:t>
            </a:r>
            <a:r>
              <a:rPr lang="en-US" sz="2000" dirty="0">
                <a:solidFill>
                  <a:srgbClr val="000099"/>
                </a:solidFill>
              </a:rPr>
              <a:t>byte </a:t>
            </a:r>
            <a:r>
              <a:rPr lang="el-GR" sz="2000" dirty="0"/>
              <a:t>σε ένα </a:t>
            </a:r>
            <a:r>
              <a:rPr lang="en-US" sz="2000" dirty="0"/>
              <a:t>RTP </a:t>
            </a:r>
            <a:r>
              <a:rPr lang="el-GR" sz="2000" dirty="0"/>
              <a:t>πακέτο δεδομένων</a:t>
            </a:r>
            <a:r>
              <a:rPr lang="en-US" sz="2000" dirty="0"/>
              <a:t>. </a:t>
            </a:r>
          </a:p>
          <a:p>
            <a:pPr lvl="1">
              <a:buFont typeface="Wingdings" pitchFamily="2" charset="2"/>
              <a:buChar char="§"/>
            </a:pPr>
            <a:r>
              <a:rPr lang="el-GR" dirty="0"/>
              <a:t>Για τον ήχο</a:t>
            </a:r>
            <a:r>
              <a:rPr lang="en-US" dirty="0"/>
              <a:t>, </a:t>
            </a:r>
            <a:r>
              <a:rPr lang="el-GR" dirty="0"/>
              <a:t>το ρολόι των </a:t>
            </a:r>
            <a:r>
              <a:rPr lang="el-GR" dirty="0" err="1"/>
              <a:t>χρονοσφραγίδων</a:t>
            </a:r>
            <a:r>
              <a:rPr lang="el-GR" dirty="0"/>
              <a:t> </a:t>
            </a:r>
            <a:r>
              <a:rPr lang="el-GR" i="1" dirty="0">
                <a:solidFill>
                  <a:srgbClr val="000099"/>
                </a:solidFill>
              </a:rPr>
              <a:t>αυξάνει κατά ένα για κάθε περίοδο δειγματοληψίας</a:t>
            </a:r>
            <a:r>
              <a:rPr lang="en-US" i="1" dirty="0">
                <a:solidFill>
                  <a:srgbClr val="000099"/>
                </a:solidFill>
              </a:rPr>
              <a:t> </a:t>
            </a:r>
            <a:r>
              <a:rPr lang="en-US" dirty="0"/>
              <a:t>(</a:t>
            </a:r>
            <a:r>
              <a:rPr lang="el-GR" dirty="0"/>
              <a:t>ανά δείγμα, για παράδειγμα</a:t>
            </a:r>
            <a:r>
              <a:rPr lang="en-US" dirty="0"/>
              <a:t>, </a:t>
            </a:r>
            <a:r>
              <a:rPr lang="el-GR" dirty="0"/>
              <a:t>κάθε </a:t>
            </a:r>
            <a:r>
              <a:rPr lang="en-US" dirty="0"/>
              <a:t>125 </a:t>
            </a:r>
            <a:r>
              <a:rPr lang="el-GR" dirty="0"/>
              <a:t>μ</a:t>
            </a:r>
            <a:r>
              <a:rPr lang="en-US" dirty="0"/>
              <a:t>secs </a:t>
            </a:r>
            <a:r>
              <a:rPr lang="el-GR" dirty="0"/>
              <a:t>για ένα ρολόι δειγματοληψίας</a:t>
            </a:r>
            <a:r>
              <a:rPr lang="en-US" dirty="0"/>
              <a:t> </a:t>
            </a:r>
            <a:r>
              <a:rPr lang="el-GR" dirty="0"/>
              <a:t>με συχνότητα </a:t>
            </a:r>
            <a:r>
              <a:rPr lang="en-US" dirty="0"/>
              <a:t>8 </a:t>
            </a:r>
            <a:r>
              <a:rPr lang="en-US" dirty="0" err="1"/>
              <a:t>KHz</a:t>
            </a:r>
            <a:r>
              <a:rPr lang="en-US" dirty="0"/>
              <a:t>) </a:t>
            </a:r>
          </a:p>
          <a:p>
            <a:pPr lvl="1">
              <a:buFont typeface="Wingdings" pitchFamily="2" charset="2"/>
              <a:buChar char="§"/>
            </a:pPr>
            <a:r>
              <a:rPr lang="el-GR" dirty="0"/>
              <a:t>Αν η εφαρμογή παράγει </a:t>
            </a:r>
            <a:r>
              <a:rPr lang="en-US" dirty="0"/>
              <a:t>chunks </a:t>
            </a:r>
            <a:r>
              <a:rPr lang="el-GR" dirty="0"/>
              <a:t>των </a:t>
            </a:r>
            <a:r>
              <a:rPr lang="en-US" dirty="0"/>
              <a:t>160 </a:t>
            </a:r>
            <a:r>
              <a:rPr lang="el-GR" dirty="0"/>
              <a:t>κωδικοποιημένων δειγμάτων</a:t>
            </a:r>
            <a:r>
              <a:rPr lang="en-US" dirty="0"/>
              <a:t> </a:t>
            </a:r>
            <a:r>
              <a:rPr lang="el-GR" dirty="0"/>
              <a:t>(20</a:t>
            </a:r>
            <a:r>
              <a:rPr lang="en-US" dirty="0" err="1"/>
              <a:t>ms</a:t>
            </a:r>
            <a:r>
              <a:rPr lang="en-US" dirty="0"/>
              <a:t>), </a:t>
            </a:r>
            <a:r>
              <a:rPr lang="el-GR" dirty="0"/>
              <a:t>τότε η </a:t>
            </a:r>
            <a:r>
              <a:rPr lang="el-GR" dirty="0" err="1"/>
              <a:t>χρονοσφραγίδα</a:t>
            </a:r>
            <a:r>
              <a:rPr lang="el-GR" dirty="0"/>
              <a:t> αυξάνει κατά</a:t>
            </a:r>
            <a:r>
              <a:rPr lang="en-US" dirty="0"/>
              <a:t> 160 </a:t>
            </a:r>
            <a:r>
              <a:rPr lang="el-GR" dirty="0"/>
              <a:t>για κάθε </a:t>
            </a:r>
            <a:r>
              <a:rPr lang="en-US" dirty="0"/>
              <a:t>RTP </a:t>
            </a:r>
            <a:r>
              <a:rPr lang="el-GR" dirty="0"/>
              <a:t>πακέτο όταν η πηγή είναι ενεργή</a:t>
            </a:r>
            <a:r>
              <a:rPr lang="en-US" dirty="0"/>
              <a:t>.</a:t>
            </a:r>
            <a:r>
              <a:rPr lang="en-US" i="1" dirty="0"/>
              <a:t> </a:t>
            </a:r>
            <a:r>
              <a:rPr lang="el-GR" i="1" u="sng" dirty="0"/>
              <a:t>Το ρολόι των </a:t>
            </a:r>
            <a:r>
              <a:rPr lang="el-GR" i="1" u="sng" dirty="0" err="1"/>
              <a:t>χρονοσφραγίδων</a:t>
            </a:r>
            <a:r>
              <a:rPr lang="el-GR" i="1" u="sng" dirty="0"/>
              <a:t> συνεχίζει να αυξάνει με σταθερό ρυθμό όταν η πηγή δεν είναι ενεργή (αδρανής)</a:t>
            </a:r>
            <a:br>
              <a:rPr lang="en-US" dirty="0"/>
            </a:br>
            <a:endParaRPr lang="en-US" dirty="0"/>
          </a:p>
          <a:p>
            <a:r>
              <a:rPr lang="en-US" sz="2000" dirty="0">
                <a:solidFill>
                  <a:srgbClr val="C00000"/>
                </a:solidFill>
              </a:rPr>
              <a:t>SSRC field (32 bits): </a:t>
            </a:r>
            <a:r>
              <a:rPr lang="el-GR" sz="2000" dirty="0"/>
              <a:t>Προσδιορίζει την πηγή της </a:t>
            </a:r>
            <a:r>
              <a:rPr lang="en-US" sz="2000" dirty="0"/>
              <a:t>RTP </a:t>
            </a:r>
            <a:r>
              <a:rPr lang="el-GR" sz="2000" dirty="0"/>
              <a:t>συνεχούς ροής (</a:t>
            </a:r>
            <a:r>
              <a:rPr lang="en-US" sz="2000" dirty="0"/>
              <a:t>stream</a:t>
            </a:r>
            <a:r>
              <a:rPr lang="el-GR" sz="2000" dirty="0"/>
              <a:t>)</a:t>
            </a:r>
            <a:r>
              <a:rPr lang="en-US" sz="2000" dirty="0"/>
              <a:t>. </a:t>
            </a:r>
          </a:p>
          <a:p>
            <a:pPr lvl="1"/>
            <a:r>
              <a:rPr lang="el-GR" sz="1600" dirty="0"/>
              <a:t>Κάθε πηγή ροής σε</a:t>
            </a:r>
            <a:r>
              <a:rPr lang="en-US" sz="1600" dirty="0"/>
              <a:t> </a:t>
            </a:r>
            <a:r>
              <a:rPr lang="el-GR" sz="1600" dirty="0"/>
              <a:t>μία σύνοδο </a:t>
            </a:r>
            <a:r>
              <a:rPr lang="en-US" sz="1600" dirty="0"/>
              <a:t>RTP </a:t>
            </a:r>
            <a:r>
              <a:rPr lang="el-GR" sz="1600" dirty="0"/>
              <a:t>(</a:t>
            </a:r>
            <a:r>
              <a:rPr lang="en-US" sz="1600" dirty="0"/>
              <a:t>session</a:t>
            </a:r>
            <a:r>
              <a:rPr lang="el-GR" sz="1600" dirty="0"/>
              <a:t>)</a:t>
            </a:r>
            <a:r>
              <a:rPr lang="en-US" sz="1600" dirty="0"/>
              <a:t> </a:t>
            </a:r>
            <a:r>
              <a:rPr lang="el-GR" sz="1600" dirty="0"/>
              <a:t>πρέπει να έχει ένα διακριτό</a:t>
            </a:r>
            <a:r>
              <a:rPr lang="en-US" sz="1600" dirty="0"/>
              <a:t> SSRC </a:t>
            </a:r>
            <a:endParaRPr lang="en-US" sz="1200" dirty="0"/>
          </a:p>
          <a:p>
            <a:endParaRPr lang="en-US" sz="2000" dirty="0"/>
          </a:p>
        </p:txBody>
      </p:sp>
      <p:grpSp>
        <p:nvGrpSpPr>
          <p:cNvPr id="56325" name="Group 9"/>
          <p:cNvGrpSpPr>
            <a:grpSpLocks/>
          </p:cNvGrpSpPr>
          <p:nvPr/>
        </p:nvGrpSpPr>
        <p:grpSpPr bwMode="auto">
          <a:xfrm>
            <a:off x="685800" y="974671"/>
            <a:ext cx="7550150" cy="735067"/>
            <a:chOff x="806170" y="1748633"/>
            <a:chExt cx="7328172" cy="623889"/>
          </a:xfrm>
        </p:grpSpPr>
        <p:sp>
          <p:nvSpPr>
            <p:cNvPr id="56327" name="Rectangle 1"/>
            <p:cNvSpPr>
              <a:spLocks noChangeArrowheads="1"/>
            </p:cNvSpPr>
            <p:nvPr/>
          </p:nvSpPr>
          <p:spPr bwMode="auto">
            <a:xfrm>
              <a:off x="846503" y="1762314"/>
              <a:ext cx="7287839" cy="548332"/>
            </a:xfrm>
            <a:prstGeom prst="rect">
              <a:avLst/>
            </a:prstGeom>
            <a:solidFill>
              <a:srgbClr val="00B05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  <p:cxnSp>
          <p:nvCxnSpPr>
            <p:cNvPr id="56328" name="Straight Connector 3"/>
            <p:cNvCxnSpPr>
              <a:cxnSpLocks noChangeShapeType="1"/>
            </p:cNvCxnSpPr>
            <p:nvPr/>
          </p:nvCxnSpPr>
          <p:spPr bwMode="auto">
            <a:xfrm>
              <a:off x="1799982" y="1756570"/>
              <a:ext cx="0" cy="55086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56329" name="Straight Connector 33"/>
            <p:cNvCxnSpPr>
              <a:cxnSpLocks noChangeShapeType="1"/>
            </p:cNvCxnSpPr>
            <p:nvPr/>
          </p:nvCxnSpPr>
          <p:spPr bwMode="auto">
            <a:xfrm>
              <a:off x="3300226" y="1759745"/>
              <a:ext cx="0" cy="54927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56330" name="Straight Connector 34"/>
            <p:cNvCxnSpPr>
              <a:cxnSpLocks noChangeShapeType="1"/>
            </p:cNvCxnSpPr>
            <p:nvPr/>
          </p:nvCxnSpPr>
          <p:spPr bwMode="auto">
            <a:xfrm>
              <a:off x="4749666" y="1756570"/>
              <a:ext cx="0" cy="58102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56331" name="Straight Connector 35"/>
            <p:cNvCxnSpPr>
              <a:cxnSpLocks noChangeShapeType="1"/>
            </p:cNvCxnSpPr>
            <p:nvPr/>
          </p:nvCxnSpPr>
          <p:spPr bwMode="auto">
            <a:xfrm>
              <a:off x="6632511" y="1748633"/>
              <a:ext cx="0" cy="62388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</p:cxnSp>
        <p:sp>
          <p:nvSpPr>
            <p:cNvPr id="56332" name="TextBox 40"/>
            <p:cNvSpPr txBox="1">
              <a:spLocks noChangeArrowheads="1"/>
            </p:cNvSpPr>
            <p:nvPr/>
          </p:nvSpPr>
          <p:spPr bwMode="auto">
            <a:xfrm>
              <a:off x="806170" y="1750537"/>
              <a:ext cx="1070172" cy="55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payload type</a:t>
              </a:r>
            </a:p>
          </p:txBody>
        </p:sp>
        <p:sp>
          <p:nvSpPr>
            <p:cNvPr id="56333" name="TextBox 40"/>
            <p:cNvSpPr txBox="1">
              <a:spLocks noChangeArrowheads="1"/>
            </p:cNvSpPr>
            <p:nvPr/>
          </p:nvSpPr>
          <p:spPr bwMode="auto">
            <a:xfrm>
              <a:off x="1866506" y="1755924"/>
              <a:ext cx="1309708" cy="55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sequence number type</a:t>
              </a:r>
            </a:p>
          </p:txBody>
        </p:sp>
        <p:sp>
          <p:nvSpPr>
            <p:cNvPr id="56334" name="TextBox 40"/>
            <p:cNvSpPr txBox="1">
              <a:spLocks noChangeArrowheads="1"/>
            </p:cNvSpPr>
            <p:nvPr/>
          </p:nvSpPr>
          <p:spPr bwMode="auto">
            <a:xfrm>
              <a:off x="3382801" y="1855234"/>
              <a:ext cx="1309708" cy="325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time stamp</a:t>
              </a:r>
            </a:p>
          </p:txBody>
        </p:sp>
        <p:sp>
          <p:nvSpPr>
            <p:cNvPr id="56335" name="TextBox 40"/>
            <p:cNvSpPr txBox="1">
              <a:spLocks noChangeArrowheads="1"/>
            </p:cNvSpPr>
            <p:nvPr/>
          </p:nvSpPr>
          <p:spPr bwMode="auto">
            <a:xfrm>
              <a:off x="4880350" y="1760550"/>
              <a:ext cx="1745118" cy="55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Synchronization</a:t>
              </a:r>
            </a:p>
            <a:p>
              <a:pPr algn="ctr">
                <a:lnSpc>
                  <a:spcPts val="1800"/>
                </a:lnSpc>
              </a:pPr>
              <a:r>
                <a:rPr lang="en-US" sz="1600">
                  <a:solidFill>
                    <a:schemeClr val="bg1"/>
                  </a:solidFill>
                  <a:latin typeface="Arial" charset="0"/>
                  <a:cs typeface="Arial" charset="0"/>
                </a:rPr>
                <a:t>Source ID</a:t>
              </a:r>
            </a:p>
          </p:txBody>
        </p:sp>
        <p:sp>
          <p:nvSpPr>
            <p:cNvPr id="56336" name="TextBox 40"/>
            <p:cNvSpPr txBox="1">
              <a:spLocks noChangeArrowheads="1"/>
            </p:cNvSpPr>
            <p:nvPr/>
          </p:nvSpPr>
          <p:spPr bwMode="auto">
            <a:xfrm>
              <a:off x="6742533" y="1765634"/>
              <a:ext cx="1309708" cy="556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>
                  <a:solidFill>
                    <a:schemeClr val="bg1"/>
                  </a:solidFill>
                  <a:latin typeface="Arial" charset="0"/>
                  <a:cs typeface="Arial" charset="0"/>
                </a:rPr>
                <a:t>Miscellaneous fields</a:t>
              </a:r>
            </a:p>
          </p:txBody>
        </p:sp>
      </p:grp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370C5871-EFED-48B6-B889-2C171FAC0D2D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541713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9799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244475"/>
            <a:ext cx="7772400" cy="871538"/>
          </a:xfrm>
        </p:spPr>
        <p:txBody>
          <a:bodyPr/>
          <a:lstStyle/>
          <a:p>
            <a:r>
              <a:rPr lang="en-US"/>
              <a:t>RTP </a:t>
            </a:r>
            <a:r>
              <a:rPr lang="el-GR"/>
              <a:t>και</a:t>
            </a:r>
            <a:r>
              <a:rPr lang="en-US"/>
              <a:t> QoS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9058" y="1403460"/>
            <a:ext cx="8284597" cy="494168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/>
              <a:t>Το </a:t>
            </a:r>
            <a:r>
              <a:rPr lang="en-US"/>
              <a:t>RTP </a:t>
            </a:r>
            <a:r>
              <a:rPr lang="el-GR" b="1">
                <a:solidFill>
                  <a:schemeClr val="accent2"/>
                </a:solidFill>
              </a:rPr>
              <a:t>δεν</a:t>
            </a:r>
            <a:r>
              <a:rPr lang="el-GR" b="1"/>
              <a:t> </a:t>
            </a:r>
            <a:r>
              <a:rPr lang="el-GR"/>
              <a:t>παρέχει κανένα μηχανισμό που να διασφαλίζει την έγκαιρη παράδοση των δεδομένων ή κάποιον άλλο που να εγγυάται την ποιότητα υπηρεσίας (</a:t>
            </a:r>
            <a:r>
              <a:rPr lang="en-US"/>
              <a:t>QoS</a:t>
            </a:r>
            <a:r>
              <a:rPr lang="el-GR"/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/>
              <a:t>Η ενθυλάκωση </a:t>
            </a:r>
            <a:r>
              <a:rPr lang="en-US"/>
              <a:t>RTP </a:t>
            </a:r>
            <a:r>
              <a:rPr lang="el-GR"/>
              <a:t>είναι αντιληπτή μόνο στα τερματικά συστήματα</a:t>
            </a:r>
            <a:r>
              <a:rPr lang="en-US"/>
              <a:t>: </a:t>
            </a:r>
            <a:r>
              <a:rPr lang="el-GR" b="1">
                <a:solidFill>
                  <a:schemeClr val="accent2"/>
                </a:solidFill>
              </a:rPr>
              <a:t>δεν</a:t>
            </a:r>
            <a:r>
              <a:rPr lang="el-GR"/>
              <a:t> είναι αντιληπτή στους ενδιάμεσους δρομολογητές</a:t>
            </a:r>
            <a:r>
              <a:rPr lang="en-US"/>
              <a:t>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Wingdings" pitchFamily="2" charset="2"/>
              <a:buChar char="§"/>
            </a:pPr>
            <a:r>
              <a:rPr lang="el-GR"/>
              <a:t>Οι δρομολογητές που παρέχουν </a:t>
            </a:r>
            <a:r>
              <a:rPr lang="el-GR" u="sng"/>
              <a:t>υπηρεσίες βέλτιστης προσπάθειας </a:t>
            </a:r>
            <a:r>
              <a:rPr lang="el-GR"/>
              <a:t>δεν κάνουν καμία ιδιαίτερη προσπάθεια ώστε να διασφαλίσουν ότι τα </a:t>
            </a:r>
            <a:r>
              <a:rPr lang="en-US"/>
              <a:t>RTP </a:t>
            </a:r>
            <a:r>
              <a:rPr lang="el-GR"/>
              <a:t>πακέτα φτάνουν στον προορισμό έγκαιρα</a:t>
            </a:r>
            <a:r>
              <a:rPr lang="en-US"/>
              <a:t>.</a:t>
            </a:r>
            <a:r>
              <a:rPr lang="en-US" sz="160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43A582-D2E6-40BE-8C6B-EA6A72FC252C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0644"/>
            <a:ext cx="541713" cy="287356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8350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Real-Time Control Protocol (RTCP)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l-GR" sz="2000" dirty="0"/>
              <a:t>Χρησιμοποιείται σε συνδυασμό με το </a:t>
            </a:r>
            <a:r>
              <a:rPr lang="en-US" sz="2000" dirty="0"/>
              <a:t>RTP </a:t>
            </a:r>
            <a:endParaRPr lang="el-GR" sz="2000" dirty="0"/>
          </a:p>
          <a:p>
            <a:pPr>
              <a:buNone/>
            </a:pPr>
            <a:endParaRPr lang="en-US" sz="2000" dirty="0"/>
          </a:p>
          <a:p>
            <a:r>
              <a:rPr lang="el-GR" sz="2000" dirty="0"/>
              <a:t>Κάθε μέλος</a:t>
            </a:r>
            <a:r>
              <a:rPr lang="en-US" sz="2000" dirty="0"/>
              <a:t> (</a:t>
            </a:r>
            <a:r>
              <a:rPr lang="el-GR" sz="2000" dirty="0"/>
              <a:t>αποστολείς και παραλήπτες) σε μια σύνοδο επικοινωνίας </a:t>
            </a:r>
            <a:r>
              <a:rPr lang="en-US" sz="2000" dirty="0"/>
              <a:t>RTP </a:t>
            </a:r>
            <a:r>
              <a:rPr lang="el-GR" sz="2000" dirty="0"/>
              <a:t>μεταδίδει περιοδικά </a:t>
            </a:r>
            <a:r>
              <a:rPr lang="en-US" sz="2000" dirty="0"/>
              <a:t>RTCP </a:t>
            </a:r>
            <a:r>
              <a:rPr lang="el-GR" sz="2000" dirty="0"/>
              <a:t>πακέτα ελέγχου προς όλα τα άλλα μέλη</a:t>
            </a:r>
          </a:p>
          <a:p>
            <a:pPr>
              <a:buNone/>
            </a:pPr>
            <a:endParaRPr lang="en-US" sz="2000" dirty="0"/>
          </a:p>
          <a:p>
            <a:r>
              <a:rPr lang="el-GR" sz="2000" dirty="0"/>
              <a:t>Κάθε πακέτο </a:t>
            </a:r>
            <a:r>
              <a:rPr lang="en-US" sz="2000" dirty="0"/>
              <a:t>RTCP </a:t>
            </a:r>
            <a:r>
              <a:rPr lang="el-GR" sz="2000" dirty="0"/>
              <a:t>περιέχει αναφορές από τον αποστολέα και/ή τον παραλήπτη</a:t>
            </a:r>
            <a:endParaRPr lang="en-US" sz="2000" dirty="0"/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339850"/>
            <a:ext cx="4429715" cy="4498975"/>
          </a:xfrm>
        </p:spPr>
        <p:txBody>
          <a:bodyPr/>
          <a:lstStyle/>
          <a:p>
            <a:pPr marL="342900" lvl="1" indent="-342900">
              <a:buSzPct val="85000"/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Αναφέρουν στατιστικά στοιχεία που είναι χρήσιμα στην εφαρμογή</a:t>
            </a:r>
          </a:p>
          <a:p>
            <a:pPr marL="742950" lvl="2" indent="-342900">
              <a:buClr>
                <a:schemeClr val="accent2"/>
              </a:buClr>
              <a:buSzPct val="85000"/>
              <a:buFont typeface="Wingdings" pitchFamily="2" charset="2"/>
              <a:buChar char="§"/>
              <a:defRPr/>
            </a:pPr>
            <a:r>
              <a:rPr lang="el-GR" sz="1600" dirty="0"/>
              <a:t>πλήθος των πακέτων που εστάλησαν,</a:t>
            </a:r>
          </a:p>
          <a:p>
            <a:pPr marL="742950" lvl="2" indent="-342900">
              <a:buClr>
                <a:schemeClr val="accent2"/>
              </a:buClr>
              <a:buSzPct val="85000"/>
              <a:buFont typeface="Wingdings" pitchFamily="2" charset="2"/>
              <a:buChar char="§"/>
              <a:defRPr/>
            </a:pPr>
            <a:r>
              <a:rPr lang="el-GR" sz="1600" dirty="0"/>
              <a:t>πλήθος των χαμένων πακέτων, </a:t>
            </a:r>
          </a:p>
          <a:p>
            <a:pPr marL="742950" lvl="2" indent="-342900">
              <a:buClr>
                <a:schemeClr val="accent2"/>
              </a:buClr>
              <a:buSzPct val="85000"/>
              <a:buFont typeface="Wingdings" pitchFamily="2" charset="2"/>
              <a:buChar char="§"/>
              <a:defRPr/>
            </a:pPr>
            <a:r>
              <a:rPr lang="el-GR" sz="1600" dirty="0"/>
              <a:t>μεταβλητότητα χρόνου μεταξύ διαδοχικών αφίξεων (</a:t>
            </a:r>
            <a:r>
              <a:rPr lang="en-US" sz="1600" dirty="0"/>
              <a:t>interarrival jitter</a:t>
            </a:r>
            <a:r>
              <a:rPr lang="el-GR" sz="1600" dirty="0"/>
              <a:t>),</a:t>
            </a:r>
            <a:r>
              <a:rPr lang="en-US" sz="1600" dirty="0"/>
              <a:t> </a:t>
            </a:r>
            <a:r>
              <a:rPr lang="el-GR" sz="1600" dirty="0" err="1"/>
              <a:t>κτλ</a:t>
            </a:r>
            <a:r>
              <a:rPr lang="en-US" sz="1600" dirty="0"/>
              <a:t>.</a:t>
            </a:r>
            <a:endParaRPr lang="el-GR" sz="1600" dirty="0"/>
          </a:p>
          <a:p>
            <a:pPr marL="742950" lvl="2" indent="-342900">
              <a:buClr>
                <a:schemeClr val="accent2"/>
              </a:buClr>
              <a:buSzPct val="85000"/>
              <a:buNone/>
              <a:defRPr/>
            </a:pPr>
            <a:endParaRPr lang="en-US" sz="1600" dirty="0"/>
          </a:p>
          <a:p>
            <a:pPr>
              <a:defRPr/>
            </a:pPr>
            <a:r>
              <a:rPr lang="el-GR" sz="2000" dirty="0"/>
              <a:t>Η ανάδραση μπορεί να χρησιμοποιηθεί για τον έλεγχο της απόδοσης</a:t>
            </a:r>
            <a:endParaRPr lang="en-US" sz="2000" dirty="0"/>
          </a:p>
          <a:p>
            <a:pPr lvl="1">
              <a:buFont typeface="Wingdings" pitchFamily="2" charset="2"/>
              <a:buChar char="§"/>
              <a:defRPr/>
            </a:pPr>
            <a:r>
              <a:rPr lang="el-GR" sz="1600" dirty="0"/>
              <a:t>Εκτίμηση ρυθμού απωλειών και μεταβλητότητας καθυστέρησης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l-GR" sz="1600" dirty="0"/>
              <a:t>Οι αποστολείς μπορούν να τροποποιήσουν τις ταχύτητες μετάδοσής τους με βάση την πληροφορία ανάδρασης</a:t>
            </a:r>
            <a:endParaRPr lang="en-US" sz="1600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C4933F3-F015-4423-91D9-813ED03B3D06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618752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RTCP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2866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599" y="0"/>
            <a:ext cx="8126989" cy="1143000"/>
          </a:xfrm>
        </p:spPr>
        <p:txBody>
          <a:bodyPr/>
          <a:lstStyle/>
          <a:p>
            <a:pPr>
              <a:defRPr/>
            </a:pPr>
            <a:r>
              <a:rPr lang="en-US" sz="3600" dirty="0"/>
              <a:t>RTCP: </a:t>
            </a:r>
            <a:r>
              <a:rPr lang="el-GR" sz="3600" dirty="0"/>
              <a:t>πολλαπλοί αποστολείς/παραλήπτες (</a:t>
            </a:r>
            <a:r>
              <a:rPr lang="en-US" sz="3600" dirty="0"/>
              <a:t>multicast</a:t>
            </a:r>
            <a:r>
              <a:rPr lang="el-GR" sz="3600" dirty="0"/>
              <a:t>)</a:t>
            </a:r>
            <a:endParaRPr lang="en-US" sz="3600" dirty="0"/>
          </a:p>
        </p:txBody>
      </p:sp>
      <p:sp>
        <p:nvSpPr>
          <p:cNvPr id="356356" name="Text Box 4"/>
          <p:cNvSpPr txBox="1">
            <a:spLocks noChangeArrowheads="1"/>
          </p:cNvSpPr>
          <p:nvPr/>
        </p:nvSpPr>
        <p:spPr bwMode="auto">
          <a:xfrm>
            <a:off x="262568" y="4278095"/>
            <a:ext cx="8979346" cy="2616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25425" indent="-2254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282575" indent="-282575">
              <a:spcBef>
                <a:spcPct val="1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l-GR" sz="2000" i="0" dirty="0">
                <a:latin typeface="Gill Sans Nova" panose="020B0602020104020203" pitchFamily="34" charset="0"/>
              </a:rPr>
              <a:t>Κάθε σύνοδος</a:t>
            </a:r>
            <a:r>
              <a:rPr lang="en-US" sz="2000" i="0" dirty="0">
                <a:latin typeface="Gill Sans Nova" panose="020B0602020104020203" pitchFamily="34" charset="0"/>
              </a:rPr>
              <a:t> RTP: </a:t>
            </a:r>
            <a:r>
              <a:rPr lang="el-GR" sz="2000" i="0" dirty="0">
                <a:latin typeface="Gill Sans Nova" panose="020B0602020104020203" pitchFamily="34" charset="0"/>
              </a:rPr>
              <a:t>αντιστοιχεί σε μία </a:t>
            </a:r>
            <a:r>
              <a:rPr lang="en-US" sz="2000" i="0" dirty="0">
                <a:latin typeface="Gill Sans Nova" panose="020B0602020104020203" pitchFamily="34" charset="0"/>
              </a:rPr>
              <a:t>multicast address; </a:t>
            </a:r>
            <a:r>
              <a:rPr lang="el-GR" sz="2000" dirty="0">
                <a:latin typeface="Gill Sans Nova" panose="020B0602020104020203" pitchFamily="34" charset="0"/>
              </a:rPr>
              <a:t>Όλα τα</a:t>
            </a:r>
            <a:r>
              <a:rPr lang="en-US" sz="2000" i="0" dirty="0">
                <a:latin typeface="Gill Sans Nova" panose="020B0602020104020203" pitchFamily="34" charset="0"/>
              </a:rPr>
              <a:t> RTP /RTCP </a:t>
            </a:r>
            <a:r>
              <a:rPr lang="el-GR" sz="2000" i="0" dirty="0">
                <a:latin typeface="Gill Sans Nova" panose="020B0602020104020203" pitchFamily="34" charset="0"/>
              </a:rPr>
              <a:t>πακέτα που ανήκουν στη σύνοδο </a:t>
            </a:r>
            <a:r>
              <a:rPr lang="el-GR" sz="2000" b="1" i="0" dirty="0">
                <a:latin typeface="Gill Sans Nova" panose="020B0602020104020203" pitchFamily="34" charset="0"/>
              </a:rPr>
              <a:t>χρησιμοποιούν την </a:t>
            </a:r>
            <a:r>
              <a:rPr lang="el-GR" sz="2000" b="1" dirty="0">
                <a:latin typeface="Gill Sans Nova" panose="020B0602020104020203" pitchFamily="34" charset="0"/>
              </a:rPr>
              <a:t>ίδια </a:t>
            </a:r>
            <a:r>
              <a:rPr lang="en-US" sz="2000" b="1" i="0" dirty="0">
                <a:latin typeface="Gill Sans Nova" panose="020B0602020104020203" pitchFamily="34" charset="0"/>
              </a:rPr>
              <a:t>multicast address</a:t>
            </a:r>
          </a:p>
          <a:p>
            <a:pPr marL="282575" indent="-282575">
              <a:spcBef>
                <a:spcPct val="1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i="0" dirty="0">
                <a:latin typeface="Gill Sans Nova" panose="020B0602020104020203" pitchFamily="34" charset="0"/>
              </a:rPr>
              <a:t>RTP, RTCP</a:t>
            </a:r>
            <a:r>
              <a:rPr lang="el-GR" sz="2000" i="0" dirty="0">
                <a:latin typeface="Gill Sans Nova" panose="020B0602020104020203" pitchFamily="34" charset="0"/>
              </a:rPr>
              <a:t> πακέτα/ροές διαχωρίζονται μεταξύ τους μέσω διακριτών αριθμών θυρών </a:t>
            </a:r>
          </a:p>
          <a:p>
            <a:pPr marL="282575" indent="-282575">
              <a:spcBef>
                <a:spcPct val="1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l-GR" sz="2000" dirty="0">
                <a:latin typeface="Gill Sans Nova" panose="020B0602020104020203" pitchFamily="34" charset="0"/>
              </a:rPr>
              <a:t>Για να μειωθεί η κίνηση</a:t>
            </a:r>
            <a:r>
              <a:rPr lang="en-US" sz="2000" i="0" dirty="0">
                <a:latin typeface="Gill Sans Nova" panose="020B0602020104020203" pitchFamily="34" charset="0"/>
              </a:rPr>
              <a:t>,</a:t>
            </a:r>
            <a:r>
              <a:rPr lang="el-GR" sz="2000" i="0" dirty="0">
                <a:latin typeface="Gill Sans Nova" panose="020B0602020104020203" pitchFamily="34" charset="0"/>
              </a:rPr>
              <a:t> κάθε συμμετέχοντας μειώνει τη κίνηση</a:t>
            </a:r>
            <a:r>
              <a:rPr lang="en-US" sz="2000" i="0" dirty="0">
                <a:latin typeface="Gill Sans Nova" panose="020B0602020104020203" pitchFamily="34" charset="0"/>
              </a:rPr>
              <a:t> RTCP </a:t>
            </a:r>
            <a:r>
              <a:rPr lang="el-GR" sz="2000" dirty="0">
                <a:latin typeface="Gill Sans Nova" panose="020B0602020104020203" pitchFamily="34" charset="0"/>
              </a:rPr>
              <a:t>όσο αυξάνεται ο αριθμός των συμμετεχόντων στη συνεδρία</a:t>
            </a:r>
            <a:endParaRPr lang="en-US" sz="1800" dirty="0">
              <a:latin typeface="Gill Sans Nova" panose="020B0602020104020203" pitchFamily="34" charset="0"/>
            </a:endParaRPr>
          </a:p>
          <a:p>
            <a:pPr>
              <a:defRPr/>
            </a:pPr>
            <a:endParaRPr lang="en-US" sz="2000" dirty="0">
              <a:latin typeface="Gill Sans Nova" panose="020B0602020104020203" pitchFamily="34" charset="0"/>
            </a:endParaRPr>
          </a:p>
        </p:txBody>
      </p:sp>
      <p:sp>
        <p:nvSpPr>
          <p:cNvPr id="20" name="Line 144"/>
          <p:cNvSpPr>
            <a:spLocks noChangeShapeType="1"/>
          </p:cNvSpPr>
          <p:nvPr/>
        </p:nvSpPr>
        <p:spPr bwMode="auto">
          <a:xfrm>
            <a:off x="4336323" y="1774558"/>
            <a:ext cx="14287" cy="1019175"/>
          </a:xfrm>
          <a:prstGeom prst="line">
            <a:avLst/>
          </a:prstGeom>
          <a:noFill/>
          <a:ln w="12700" cmpd="sng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36" name="Line 245"/>
          <p:cNvSpPr>
            <a:spLocks noChangeShapeType="1"/>
          </p:cNvSpPr>
          <p:nvPr/>
        </p:nvSpPr>
        <p:spPr bwMode="auto">
          <a:xfrm>
            <a:off x="4890360" y="3374758"/>
            <a:ext cx="730250" cy="523875"/>
          </a:xfrm>
          <a:prstGeom prst="line">
            <a:avLst/>
          </a:prstGeom>
          <a:noFill/>
          <a:ln w="12700" cmpd="sng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38" name="Line 247"/>
          <p:cNvSpPr>
            <a:spLocks noChangeShapeType="1"/>
          </p:cNvSpPr>
          <p:nvPr/>
        </p:nvSpPr>
        <p:spPr bwMode="auto">
          <a:xfrm flipH="1">
            <a:off x="3115535" y="3250933"/>
            <a:ext cx="1090613" cy="573088"/>
          </a:xfrm>
          <a:prstGeom prst="line">
            <a:avLst/>
          </a:prstGeom>
          <a:noFill/>
          <a:ln w="12700" cmpd="sng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grpSp>
        <p:nvGrpSpPr>
          <p:cNvPr id="113673" name="Group 542"/>
          <p:cNvGrpSpPr>
            <a:grpSpLocks/>
          </p:cNvGrpSpPr>
          <p:nvPr/>
        </p:nvGrpSpPr>
        <p:grpSpPr bwMode="auto">
          <a:xfrm>
            <a:off x="2444023" y="3609708"/>
            <a:ext cx="823912" cy="674688"/>
            <a:chOff x="-44" y="1473"/>
            <a:chExt cx="981" cy="1105"/>
          </a:xfrm>
        </p:grpSpPr>
        <p:pic>
          <p:nvPicPr>
            <p:cNvPr id="113732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733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13674" name="Group 249"/>
          <p:cNvGrpSpPr>
            <a:grpSpLocks/>
          </p:cNvGrpSpPr>
          <p:nvPr/>
        </p:nvGrpSpPr>
        <p:grpSpPr bwMode="auto">
          <a:xfrm>
            <a:off x="4145823" y="1534846"/>
            <a:ext cx="463550" cy="609600"/>
            <a:chOff x="4140" y="429"/>
            <a:chExt cx="1425" cy="2396"/>
          </a:xfrm>
        </p:grpSpPr>
        <p:sp>
          <p:nvSpPr>
            <p:cNvPr id="113700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6 w 354"/>
                <a:gd name="T1" fmla="*/ 0 h 2742"/>
                <a:gd name="T2" fmla="*/ 145 w 354"/>
                <a:gd name="T3" fmla="*/ 164 h 2742"/>
                <a:gd name="T4" fmla="*/ 142 w 354"/>
                <a:gd name="T5" fmla="*/ 1268 h 2742"/>
                <a:gd name="T6" fmla="*/ 0 w 354"/>
                <a:gd name="T7" fmla="*/ 1325 h 2742"/>
                <a:gd name="T8" fmla="*/ 2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251"/>
            <p:cNvSpPr>
              <a:spLocks noChangeArrowheads="1"/>
            </p:cNvSpPr>
            <p:nvPr/>
          </p:nvSpPr>
          <p:spPr bwMode="auto">
            <a:xfrm>
              <a:off x="4203" y="429"/>
              <a:ext cx="1049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3702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3 w 211"/>
                <a:gd name="T1" fmla="*/ 0 h 2537"/>
                <a:gd name="T2" fmla="*/ 87 w 211"/>
                <a:gd name="T3" fmla="*/ 106 h 2537"/>
                <a:gd name="T4" fmla="*/ 3 w 211"/>
                <a:gd name="T5" fmla="*/ 1208 h 2537"/>
                <a:gd name="T6" fmla="*/ 3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03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2 h 226"/>
                <a:gd name="T4" fmla="*/ 135 w 328"/>
                <a:gd name="T5" fmla="*/ 110 h 226"/>
                <a:gd name="T6" fmla="*/ 0 w 328"/>
                <a:gd name="T7" fmla="*/ 4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Rectangle 254"/>
            <p:cNvSpPr>
              <a:spLocks noChangeArrowheads="1"/>
            </p:cNvSpPr>
            <p:nvPr/>
          </p:nvSpPr>
          <p:spPr bwMode="auto">
            <a:xfrm>
              <a:off x="4213" y="691"/>
              <a:ext cx="595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13705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4" name="AutoShape 256"/>
              <p:cNvSpPr>
                <a:spLocks noChangeArrowheads="1"/>
              </p:cNvSpPr>
              <p:nvPr/>
            </p:nvSpPr>
            <p:spPr bwMode="auto">
              <a:xfrm>
                <a:off x="615" y="2566"/>
                <a:ext cx="725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85" name="AutoShape 257"/>
              <p:cNvSpPr>
                <a:spLocks noChangeArrowheads="1"/>
              </p:cNvSpPr>
              <p:nvPr/>
            </p:nvSpPr>
            <p:spPr bwMode="auto">
              <a:xfrm>
                <a:off x="634" y="2584"/>
                <a:ext cx="688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sp>
          <p:nvSpPr>
            <p:cNvPr id="60" name="Rectangle 258"/>
            <p:cNvSpPr>
              <a:spLocks noChangeArrowheads="1"/>
            </p:cNvSpPr>
            <p:nvPr/>
          </p:nvSpPr>
          <p:spPr bwMode="auto">
            <a:xfrm>
              <a:off x="4223" y="1022"/>
              <a:ext cx="595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13707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82" name="AutoShape 260"/>
              <p:cNvSpPr>
                <a:spLocks noChangeArrowheads="1"/>
              </p:cNvSpPr>
              <p:nvPr/>
            </p:nvSpPr>
            <p:spPr bwMode="auto">
              <a:xfrm>
                <a:off x="612" y="2571"/>
                <a:ext cx="725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83" name="AutoShape 261"/>
              <p:cNvSpPr>
                <a:spLocks noChangeArrowheads="1"/>
              </p:cNvSpPr>
              <p:nvPr/>
            </p:nvSpPr>
            <p:spPr bwMode="auto">
              <a:xfrm>
                <a:off x="624" y="2590"/>
                <a:ext cx="694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sp>
          <p:nvSpPr>
            <p:cNvPr id="62" name="Rectangle 262"/>
            <p:cNvSpPr>
              <a:spLocks noChangeArrowheads="1"/>
            </p:cNvSpPr>
            <p:nvPr/>
          </p:nvSpPr>
          <p:spPr bwMode="auto">
            <a:xfrm>
              <a:off x="4218" y="1359"/>
              <a:ext cx="595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3" name="Rectangle 263"/>
            <p:cNvSpPr>
              <a:spLocks noChangeArrowheads="1"/>
            </p:cNvSpPr>
            <p:nvPr/>
          </p:nvSpPr>
          <p:spPr bwMode="auto">
            <a:xfrm>
              <a:off x="4228" y="1652"/>
              <a:ext cx="595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grpSp>
          <p:nvGrpSpPr>
            <p:cNvPr id="113710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80" name="AutoShape 265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1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81" name="AutoShape 266"/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687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sp>
          <p:nvSpPr>
            <p:cNvPr id="113711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36 w 328"/>
                <a:gd name="T3" fmla="*/ 61 h 226"/>
                <a:gd name="T4" fmla="*/ 135 w 328"/>
                <a:gd name="T5" fmla="*/ 108 h 226"/>
                <a:gd name="T6" fmla="*/ 0 w 328"/>
                <a:gd name="T7" fmla="*/ 4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3712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8" name="AutoShape 269"/>
              <p:cNvSpPr>
                <a:spLocks noChangeArrowheads="1"/>
              </p:cNvSpPr>
              <p:nvPr/>
            </p:nvSpPr>
            <p:spPr bwMode="auto">
              <a:xfrm>
                <a:off x="616" y="2568"/>
                <a:ext cx="723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  <p:sp>
            <p:nvSpPr>
              <p:cNvPr id="79" name="AutoShape 270"/>
              <p:cNvSpPr>
                <a:spLocks noChangeArrowheads="1"/>
              </p:cNvSpPr>
              <p:nvPr/>
            </p:nvSpPr>
            <p:spPr bwMode="auto">
              <a:xfrm>
                <a:off x="634" y="2587"/>
                <a:ext cx="687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Arial" charset="0"/>
                </a:endParaRPr>
              </a:p>
            </p:txBody>
          </p:sp>
        </p:grpSp>
        <p:sp>
          <p:nvSpPr>
            <p:cNvPr id="67" name="Rectangle 271"/>
            <p:cNvSpPr>
              <a:spLocks noChangeArrowheads="1"/>
            </p:cNvSpPr>
            <p:nvPr/>
          </p:nvSpPr>
          <p:spPr bwMode="auto">
            <a:xfrm>
              <a:off x="5248" y="429"/>
              <a:ext cx="68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3714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20 w 296"/>
                <a:gd name="T3" fmla="*/ 69 h 256"/>
                <a:gd name="T4" fmla="*/ 122 w 296"/>
                <a:gd name="T5" fmla="*/ 122 h 256"/>
                <a:gd name="T6" fmla="*/ 0 w 296"/>
                <a:gd name="T7" fmla="*/ 4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15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26 w 304"/>
                <a:gd name="T3" fmla="*/ 79 h 288"/>
                <a:gd name="T4" fmla="*/ 118 w 304"/>
                <a:gd name="T5" fmla="*/ 139 h 288"/>
                <a:gd name="T6" fmla="*/ 3 w 304"/>
                <a:gd name="T7" fmla="*/ 6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Oval 274"/>
            <p:cNvSpPr>
              <a:spLocks noChangeArrowheads="1"/>
            </p:cNvSpPr>
            <p:nvPr/>
          </p:nvSpPr>
          <p:spPr bwMode="auto">
            <a:xfrm>
              <a:off x="5516" y="2613"/>
              <a:ext cx="49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3717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51 h 240"/>
                <a:gd name="T2" fmla="*/ 2 w 306"/>
                <a:gd name="T3" fmla="*/ 116 h 240"/>
                <a:gd name="T4" fmla="*/ 126 w 306"/>
                <a:gd name="T5" fmla="*/ 53 h 240"/>
                <a:gd name="T6" fmla="*/ 123 w 306"/>
                <a:gd name="T7" fmla="*/ 0 h 240"/>
                <a:gd name="T8" fmla="*/ 0 w 306"/>
                <a:gd name="T9" fmla="*/ 51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AutoShape 276"/>
            <p:cNvSpPr>
              <a:spLocks noChangeArrowheads="1"/>
            </p:cNvSpPr>
            <p:nvPr/>
          </p:nvSpPr>
          <p:spPr bwMode="auto">
            <a:xfrm>
              <a:off x="4140" y="2681"/>
              <a:ext cx="1201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3" name="AutoShape 277"/>
            <p:cNvSpPr>
              <a:spLocks noChangeArrowheads="1"/>
            </p:cNvSpPr>
            <p:nvPr/>
          </p:nvSpPr>
          <p:spPr bwMode="auto">
            <a:xfrm>
              <a:off x="4203" y="2713"/>
              <a:ext cx="1074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4" name="Oval 278"/>
            <p:cNvSpPr>
              <a:spLocks noChangeArrowheads="1"/>
            </p:cNvSpPr>
            <p:nvPr/>
          </p:nvSpPr>
          <p:spPr bwMode="auto">
            <a:xfrm>
              <a:off x="4306" y="2382"/>
              <a:ext cx="161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5" name="Oval 279"/>
            <p:cNvSpPr>
              <a:spLocks noChangeArrowheads="1"/>
            </p:cNvSpPr>
            <p:nvPr/>
          </p:nvSpPr>
          <p:spPr bwMode="auto">
            <a:xfrm>
              <a:off x="4486" y="2382"/>
              <a:ext cx="161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76" name="Oval 280"/>
            <p:cNvSpPr>
              <a:spLocks noChangeArrowheads="1"/>
            </p:cNvSpPr>
            <p:nvPr/>
          </p:nvSpPr>
          <p:spPr bwMode="auto">
            <a:xfrm>
              <a:off x="4662" y="2382"/>
              <a:ext cx="156" cy="137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7" name="Rectangle 281"/>
            <p:cNvSpPr>
              <a:spLocks noChangeArrowheads="1"/>
            </p:cNvSpPr>
            <p:nvPr/>
          </p:nvSpPr>
          <p:spPr bwMode="auto">
            <a:xfrm>
              <a:off x="5062" y="1833"/>
              <a:ext cx="83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  <p:sp>
        <p:nvSpPr>
          <p:cNvPr id="113675" name="Freeform 7"/>
          <p:cNvSpPr>
            <a:spLocks/>
          </p:cNvSpPr>
          <p:nvPr/>
        </p:nvSpPr>
        <p:spPr bwMode="auto">
          <a:xfrm>
            <a:off x="3642585" y="2363521"/>
            <a:ext cx="1504950" cy="1341437"/>
          </a:xfrm>
          <a:custGeom>
            <a:avLst/>
            <a:gdLst>
              <a:gd name="T0" fmla="*/ 19032 w 2135"/>
              <a:gd name="T1" fmla="*/ 526244 h 1662"/>
              <a:gd name="T2" fmla="*/ 74014 w 2135"/>
              <a:gd name="T3" fmla="*/ 61341 h 1662"/>
              <a:gd name="T4" fmla="*/ 463116 w 2135"/>
              <a:gd name="T5" fmla="*/ 158196 h 1662"/>
              <a:gd name="T6" fmla="*/ 852218 w 2135"/>
              <a:gd name="T7" fmla="*/ 80712 h 1662"/>
              <a:gd name="T8" fmla="*/ 1410494 w 2135"/>
              <a:gd name="T9" fmla="*/ 327692 h 1662"/>
              <a:gd name="T10" fmla="*/ 1418953 w 2135"/>
              <a:gd name="T11" fmla="*/ 923348 h 1662"/>
              <a:gd name="T12" fmla="*/ 1114438 w 2135"/>
              <a:gd name="T13" fmla="*/ 1291396 h 1662"/>
              <a:gd name="T14" fmla="*/ 573079 w 2135"/>
              <a:gd name="T15" fmla="*/ 1223598 h 1662"/>
              <a:gd name="T16" fmla="*/ 353152 w 2135"/>
              <a:gd name="T17" fmla="*/ 1025046 h 1662"/>
              <a:gd name="T18" fmla="*/ 128996 w 2135"/>
              <a:gd name="T19" fmla="*/ 860393 h 1662"/>
              <a:gd name="T20" fmla="*/ 19032 w 2135"/>
              <a:gd name="T21" fmla="*/ 526244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mpd="sng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3676" name="Group 542"/>
          <p:cNvGrpSpPr>
            <a:grpSpLocks/>
          </p:cNvGrpSpPr>
          <p:nvPr/>
        </p:nvGrpSpPr>
        <p:grpSpPr bwMode="auto">
          <a:xfrm flipH="1">
            <a:off x="5431698" y="3598596"/>
            <a:ext cx="804862" cy="630237"/>
            <a:chOff x="-44" y="1473"/>
            <a:chExt cx="981" cy="1105"/>
          </a:xfrm>
        </p:grpSpPr>
        <p:pic>
          <p:nvPicPr>
            <p:cNvPr id="113698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699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967 w 356"/>
                <a:gd name="T3" fmla="*/ 50 h 368"/>
                <a:gd name="T4" fmla="*/ 1147 w 356"/>
                <a:gd name="T5" fmla="*/ 1052 h 368"/>
                <a:gd name="T6" fmla="*/ 253 w 356"/>
                <a:gd name="T7" fmla="*/ 1316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13677" name="Rectangle 2"/>
          <p:cNvSpPr>
            <a:spLocks noChangeArrowheads="1"/>
          </p:cNvSpPr>
          <p:nvPr/>
        </p:nvSpPr>
        <p:spPr bwMode="auto">
          <a:xfrm>
            <a:off x="6350860" y="3141396"/>
            <a:ext cx="711200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58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33124" name="Group 133123"/>
          <p:cNvGrpSpPr>
            <a:grpSpLocks/>
          </p:cNvGrpSpPr>
          <p:nvPr/>
        </p:nvGrpSpPr>
        <p:grpSpPr bwMode="auto">
          <a:xfrm>
            <a:off x="4752241" y="1774559"/>
            <a:ext cx="2695197" cy="621133"/>
            <a:chOff x="5551334" y="1656839"/>
            <a:chExt cx="2699294" cy="621913"/>
          </a:xfrm>
        </p:grpSpPr>
        <p:grpSp>
          <p:nvGrpSpPr>
            <p:cNvPr id="113691" name="Group 283"/>
            <p:cNvGrpSpPr>
              <a:grpSpLocks/>
            </p:cNvGrpSpPr>
            <p:nvPr/>
          </p:nvGrpSpPr>
          <p:grpSpPr bwMode="auto">
            <a:xfrm>
              <a:off x="5608780" y="1939773"/>
              <a:ext cx="2641848" cy="338979"/>
              <a:chOff x="7478250" y="2696027"/>
              <a:chExt cx="2641848" cy="338979"/>
            </a:xfrm>
          </p:grpSpPr>
          <p:sp>
            <p:nvSpPr>
              <p:cNvPr id="113696" name="Rectangle 5"/>
              <p:cNvSpPr>
                <a:spLocks noChangeArrowheads="1"/>
              </p:cNvSpPr>
              <p:nvPr/>
            </p:nvSpPr>
            <p:spPr bwMode="auto">
              <a:xfrm>
                <a:off x="7512386" y="2744314"/>
                <a:ext cx="635007" cy="256235"/>
              </a:xfrm>
              <a:prstGeom prst="rect">
                <a:avLst/>
              </a:prstGeom>
              <a:solidFill>
                <a:srgbClr val="006633"/>
              </a:solidFill>
              <a:ln w="1587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3697" name="TextBox 1"/>
              <p:cNvSpPr txBox="1">
                <a:spLocks noChangeArrowheads="1"/>
              </p:cNvSpPr>
              <p:nvPr/>
            </p:nvSpPr>
            <p:spPr bwMode="auto">
              <a:xfrm>
                <a:off x="7478250" y="2696027"/>
                <a:ext cx="2641848" cy="338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600" i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RTCP</a:t>
                </a:r>
                <a:r>
                  <a:rPr lang="el-GR" sz="1600" i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en-US" sz="1600" i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SR</a:t>
                </a:r>
                <a:r>
                  <a:rPr lang="el-GR" sz="1600" i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 – </a:t>
                </a:r>
                <a:r>
                  <a:rPr lang="en-US" sz="1600" i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Sender Report</a:t>
                </a:r>
              </a:p>
            </p:txBody>
          </p:sp>
        </p:grpSp>
        <p:grpSp>
          <p:nvGrpSpPr>
            <p:cNvPr id="113692" name="Group 284"/>
            <p:cNvGrpSpPr>
              <a:grpSpLocks/>
            </p:cNvGrpSpPr>
            <p:nvPr/>
          </p:nvGrpSpPr>
          <p:grpSpPr bwMode="auto">
            <a:xfrm>
              <a:off x="5641957" y="1656839"/>
              <a:ext cx="635007" cy="338554"/>
              <a:chOff x="7211741" y="3297766"/>
              <a:chExt cx="635007" cy="338554"/>
            </a:xfrm>
          </p:grpSpPr>
          <p:sp>
            <p:nvSpPr>
              <p:cNvPr id="113694" name="Rectangle 289"/>
              <p:cNvSpPr>
                <a:spLocks noChangeArrowheads="1"/>
              </p:cNvSpPr>
              <p:nvPr/>
            </p:nvSpPr>
            <p:spPr bwMode="auto">
              <a:xfrm>
                <a:off x="7211741" y="3342340"/>
                <a:ext cx="635007" cy="256235"/>
              </a:xfrm>
              <a:prstGeom prst="rect">
                <a:avLst/>
              </a:prstGeom>
              <a:solidFill>
                <a:srgbClr val="000099"/>
              </a:solidFill>
              <a:ln w="1587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3695" name="TextBox 290"/>
              <p:cNvSpPr txBox="1">
                <a:spLocks noChangeArrowheads="1"/>
              </p:cNvSpPr>
              <p:nvPr/>
            </p:nvSpPr>
            <p:spPr bwMode="auto">
              <a:xfrm>
                <a:off x="7237021" y="3297766"/>
                <a:ext cx="58762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600" i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RTP</a:t>
                </a:r>
              </a:p>
            </p:txBody>
          </p:sp>
        </p:grpSp>
        <p:cxnSp>
          <p:nvCxnSpPr>
            <p:cNvPr id="113693" name="Straight Connector 133122"/>
            <p:cNvCxnSpPr>
              <a:cxnSpLocks noChangeShapeType="1"/>
            </p:cNvCxnSpPr>
            <p:nvPr/>
          </p:nvCxnSpPr>
          <p:spPr bwMode="auto">
            <a:xfrm>
              <a:off x="5551334" y="1698001"/>
              <a:ext cx="0" cy="5564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3133" name="Group 133132"/>
          <p:cNvGrpSpPr>
            <a:grpSpLocks/>
          </p:cNvGrpSpPr>
          <p:nvPr/>
        </p:nvGrpSpPr>
        <p:grpSpPr bwMode="auto">
          <a:xfrm>
            <a:off x="5199921" y="2996933"/>
            <a:ext cx="3064932" cy="501650"/>
            <a:chOff x="4842917" y="2593584"/>
            <a:chExt cx="3066573" cy="502773"/>
          </a:xfrm>
        </p:grpSpPr>
        <p:grpSp>
          <p:nvGrpSpPr>
            <p:cNvPr id="113687" name="Group 299"/>
            <p:cNvGrpSpPr>
              <a:grpSpLocks/>
            </p:cNvGrpSpPr>
            <p:nvPr/>
          </p:nvGrpSpPr>
          <p:grpSpPr bwMode="auto">
            <a:xfrm>
              <a:off x="5053719" y="2593584"/>
              <a:ext cx="2855771" cy="339312"/>
              <a:chOff x="7478250" y="2696027"/>
              <a:chExt cx="2855771" cy="339312"/>
            </a:xfrm>
          </p:grpSpPr>
          <p:sp>
            <p:nvSpPr>
              <p:cNvPr id="113689" name="Rectangle 304"/>
              <p:cNvSpPr>
                <a:spLocks noChangeArrowheads="1"/>
              </p:cNvSpPr>
              <p:nvPr/>
            </p:nvSpPr>
            <p:spPr bwMode="auto">
              <a:xfrm>
                <a:off x="7512386" y="2744314"/>
                <a:ext cx="635007" cy="256235"/>
              </a:xfrm>
              <a:prstGeom prst="rect">
                <a:avLst/>
              </a:prstGeom>
              <a:solidFill>
                <a:srgbClr val="006633"/>
              </a:solidFill>
              <a:ln w="1587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3690" name="TextBox 305"/>
              <p:cNvSpPr txBox="1">
                <a:spLocks noChangeArrowheads="1"/>
              </p:cNvSpPr>
              <p:nvPr/>
            </p:nvSpPr>
            <p:spPr bwMode="auto">
              <a:xfrm>
                <a:off x="7478250" y="2696027"/>
                <a:ext cx="2855771" cy="339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600" i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RTCP  </a:t>
                </a:r>
                <a:r>
                  <a:rPr lang="en-US" sz="1600" i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RR – Receiver Report</a:t>
                </a:r>
              </a:p>
            </p:txBody>
          </p:sp>
        </p:grpSp>
        <p:cxnSp>
          <p:nvCxnSpPr>
            <p:cNvPr id="113688" name="Straight Connector 301"/>
            <p:cNvCxnSpPr>
              <a:cxnSpLocks noChangeShapeType="1"/>
            </p:cNvCxnSpPr>
            <p:nvPr/>
          </p:nvCxnSpPr>
          <p:spPr bwMode="auto">
            <a:xfrm flipH="1" flipV="1">
              <a:off x="4842917" y="2767983"/>
              <a:ext cx="494353" cy="3283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3134" name="Group 133133"/>
          <p:cNvGrpSpPr>
            <a:grpSpLocks/>
          </p:cNvGrpSpPr>
          <p:nvPr/>
        </p:nvGrpSpPr>
        <p:grpSpPr bwMode="auto">
          <a:xfrm>
            <a:off x="2652640" y="3078973"/>
            <a:ext cx="1086132" cy="457011"/>
            <a:chOff x="2303200" y="2718914"/>
            <a:chExt cx="1087175" cy="458245"/>
          </a:xfrm>
        </p:grpSpPr>
        <p:grpSp>
          <p:nvGrpSpPr>
            <p:cNvPr id="113683" name="Group 309"/>
            <p:cNvGrpSpPr>
              <a:grpSpLocks/>
            </p:cNvGrpSpPr>
            <p:nvPr/>
          </p:nvGrpSpPr>
          <p:grpSpPr bwMode="auto">
            <a:xfrm>
              <a:off x="2303200" y="2718914"/>
              <a:ext cx="1087175" cy="339468"/>
              <a:chOff x="7478250" y="2688258"/>
              <a:chExt cx="1087175" cy="339468"/>
            </a:xfrm>
          </p:grpSpPr>
          <p:sp>
            <p:nvSpPr>
              <p:cNvPr id="113685" name="Rectangle 310"/>
              <p:cNvSpPr>
                <a:spLocks noChangeArrowheads="1"/>
              </p:cNvSpPr>
              <p:nvPr/>
            </p:nvSpPr>
            <p:spPr bwMode="auto">
              <a:xfrm>
                <a:off x="7512386" y="2744314"/>
                <a:ext cx="635007" cy="256235"/>
              </a:xfrm>
              <a:prstGeom prst="rect">
                <a:avLst/>
              </a:prstGeom>
              <a:solidFill>
                <a:srgbClr val="006633"/>
              </a:solidFill>
              <a:ln w="1587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3686" name="TextBox 311"/>
              <p:cNvSpPr txBox="1">
                <a:spLocks noChangeArrowheads="1"/>
              </p:cNvSpPr>
              <p:nvPr/>
            </p:nvSpPr>
            <p:spPr bwMode="auto">
              <a:xfrm>
                <a:off x="7478250" y="2688258"/>
                <a:ext cx="1087175" cy="339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600" i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RTCP </a:t>
                </a:r>
                <a:r>
                  <a:rPr lang="en-US" sz="1600" i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RR</a:t>
                </a:r>
              </a:p>
            </p:txBody>
          </p:sp>
        </p:grpSp>
        <p:cxnSp>
          <p:nvCxnSpPr>
            <p:cNvPr id="113684" name="Straight Connector 312"/>
            <p:cNvCxnSpPr>
              <a:cxnSpLocks noChangeShapeType="1"/>
            </p:cNvCxnSpPr>
            <p:nvPr/>
          </p:nvCxnSpPr>
          <p:spPr bwMode="auto">
            <a:xfrm flipV="1">
              <a:off x="2793116" y="2879927"/>
              <a:ext cx="590621" cy="2972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3681" name="TextBox 133131"/>
          <p:cNvSpPr txBox="1">
            <a:spLocks noChangeArrowheads="1"/>
          </p:cNvSpPr>
          <p:nvPr/>
        </p:nvSpPr>
        <p:spPr bwMode="auto">
          <a:xfrm>
            <a:off x="3182210" y="1672958"/>
            <a:ext cx="890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0">
                <a:latin typeface="Arial" charset="0"/>
                <a:cs typeface="Arial" charset="0"/>
              </a:rPr>
              <a:t>sender</a:t>
            </a:r>
          </a:p>
        </p:txBody>
      </p:sp>
      <p:sp>
        <p:nvSpPr>
          <p:cNvPr id="113682" name="TextBox 317"/>
          <p:cNvSpPr txBox="1">
            <a:spLocks noChangeArrowheads="1"/>
          </p:cNvSpPr>
          <p:nvPr/>
        </p:nvSpPr>
        <p:spPr bwMode="auto">
          <a:xfrm>
            <a:off x="3791810" y="3665271"/>
            <a:ext cx="1120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0">
                <a:latin typeface="Arial" charset="0"/>
                <a:cs typeface="Arial" charset="0"/>
              </a:rPr>
              <a:t>receivers</a:t>
            </a:r>
          </a:p>
        </p:txBody>
      </p:sp>
      <p:sp>
        <p:nvSpPr>
          <p:cNvPr id="68" name="Footer Placeholder 3">
            <a:extLst>
              <a:ext uri="{FF2B5EF4-FFF2-40B4-BE49-F238E27FC236}">
                <a16:creationId xmlns:a16="http://schemas.microsoft.com/office/drawing/2014/main" id="{CBF85731-4B06-4018-8310-7ED96898D83B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618752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RTCP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3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RTCP </a:t>
            </a:r>
            <a:r>
              <a:rPr lang="el-GR"/>
              <a:t>πακέτα</a:t>
            </a: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8275" y="1339850"/>
            <a:ext cx="4783138" cy="5231389"/>
          </a:xfrm>
        </p:spPr>
        <p:txBody>
          <a:bodyPr/>
          <a:lstStyle/>
          <a:p>
            <a:pPr>
              <a:buNone/>
            </a:pPr>
            <a:r>
              <a:rPr lang="el-GR" sz="2300" dirty="0">
                <a:solidFill>
                  <a:srgbClr val="C00000"/>
                </a:solidFill>
              </a:rPr>
              <a:t>Πακέτα αναφοράς αποστολέα </a:t>
            </a:r>
            <a:r>
              <a:rPr lang="en-US" sz="2300" dirty="0">
                <a:solidFill>
                  <a:srgbClr val="C00000"/>
                </a:solidFill>
              </a:rPr>
              <a:t>(SR): </a:t>
            </a:r>
          </a:p>
          <a:p>
            <a:r>
              <a:rPr lang="el-GR" sz="2300" dirty="0"/>
              <a:t>Το </a:t>
            </a:r>
            <a:r>
              <a:rPr lang="en-US" sz="2300" dirty="0"/>
              <a:t>SSRC </a:t>
            </a:r>
            <a:r>
              <a:rPr lang="el-GR" sz="2300" dirty="0"/>
              <a:t>του ρεύματος δεδομένων </a:t>
            </a:r>
            <a:r>
              <a:rPr lang="en-US" sz="2300" dirty="0"/>
              <a:t>RTP </a:t>
            </a:r>
          </a:p>
          <a:p>
            <a:r>
              <a:rPr lang="el-GR" sz="2300" dirty="0"/>
              <a:t>την τρέχουσα ώρα</a:t>
            </a:r>
            <a:r>
              <a:rPr lang="en-US" sz="2300" dirty="0"/>
              <a:t> </a:t>
            </a:r>
          </a:p>
          <a:p>
            <a:r>
              <a:rPr lang="el-GR" sz="2300" dirty="0"/>
              <a:t>αριθμός απεσταλμένων πακέτων και</a:t>
            </a:r>
            <a:r>
              <a:rPr lang="en-US" sz="2300" dirty="0"/>
              <a:t> bytes</a:t>
            </a:r>
          </a:p>
          <a:p>
            <a:pPr>
              <a:buFont typeface="ZapfDingbats" pitchFamily="82" charset="2"/>
              <a:buNone/>
            </a:pPr>
            <a:r>
              <a:rPr lang="el-GR" sz="2300" dirty="0">
                <a:solidFill>
                  <a:srgbClr val="C00000"/>
                </a:solidFill>
              </a:rPr>
              <a:t>Πακέτα αναφοράς παραλήπτη</a:t>
            </a:r>
            <a:r>
              <a:rPr lang="en-US" sz="2300" dirty="0">
                <a:solidFill>
                  <a:srgbClr val="C00000"/>
                </a:solidFill>
              </a:rPr>
              <a:t> (RR)</a:t>
            </a:r>
            <a:r>
              <a:rPr lang="el-GR" sz="2300" dirty="0">
                <a:solidFill>
                  <a:srgbClr val="C00000"/>
                </a:solidFill>
              </a:rPr>
              <a:t>:</a:t>
            </a:r>
            <a:endParaRPr lang="en-US" sz="2300" dirty="0">
              <a:solidFill>
                <a:srgbClr val="C00000"/>
              </a:solidFill>
            </a:endParaRPr>
          </a:p>
          <a:p>
            <a:r>
              <a:rPr lang="el-GR" sz="2300" dirty="0"/>
              <a:t>ποσοστό απολεσθέντων πακέτων</a:t>
            </a:r>
            <a:endParaRPr lang="en-US" sz="2300" dirty="0"/>
          </a:p>
          <a:p>
            <a:r>
              <a:rPr lang="el-GR" sz="2300" dirty="0"/>
              <a:t>ο τελευταίος αριθμός ακολουθίας</a:t>
            </a:r>
            <a:endParaRPr lang="en-US" sz="2300" dirty="0"/>
          </a:p>
          <a:p>
            <a:r>
              <a:rPr lang="el-GR" sz="2300" dirty="0"/>
              <a:t>μέση τιμή της μεταβλητότητας της καθυστέρησης (</a:t>
            </a:r>
            <a:r>
              <a:rPr lang="en-US" sz="2300" dirty="0"/>
              <a:t>average interarrival jitter</a:t>
            </a:r>
            <a:r>
              <a:rPr lang="el-GR" sz="2300" dirty="0"/>
              <a:t>)</a:t>
            </a:r>
            <a:endParaRPr lang="en-US" sz="2300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94263" y="1303338"/>
            <a:ext cx="3810000" cy="49085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l-GR" sz="2300" dirty="0">
                <a:solidFill>
                  <a:srgbClr val="C00000"/>
                </a:solidFill>
              </a:rPr>
              <a:t>Πακέτα περιγραφής πηγής</a:t>
            </a:r>
            <a:r>
              <a:rPr lang="en-US" sz="2300" dirty="0">
                <a:solidFill>
                  <a:srgbClr val="C00000"/>
                </a:solidFill>
              </a:rPr>
              <a:t> (SDES): </a:t>
            </a:r>
          </a:p>
          <a:p>
            <a:r>
              <a:rPr lang="el-GR" sz="2300" dirty="0"/>
              <a:t>Διεύθυνση </a:t>
            </a:r>
            <a:r>
              <a:rPr lang="en-US" sz="2300" dirty="0"/>
              <a:t>e-mail</a:t>
            </a:r>
            <a:r>
              <a:rPr lang="el-GR" sz="2300" dirty="0"/>
              <a:t> του αποστολέα </a:t>
            </a:r>
            <a:endParaRPr lang="en-US" sz="2300" dirty="0"/>
          </a:p>
          <a:p>
            <a:r>
              <a:rPr lang="el-GR" sz="2300" dirty="0"/>
              <a:t>το όνομα του αποστολέα</a:t>
            </a:r>
            <a:endParaRPr lang="en-US" sz="2300" dirty="0"/>
          </a:p>
          <a:p>
            <a:r>
              <a:rPr lang="el-GR" sz="2300" dirty="0"/>
              <a:t>το προσδιοριστικό </a:t>
            </a:r>
            <a:r>
              <a:rPr lang="en-US" sz="2300" dirty="0"/>
              <a:t>SSRC </a:t>
            </a:r>
            <a:r>
              <a:rPr lang="el-GR" sz="2300" dirty="0"/>
              <a:t>του σχετιζόμενου </a:t>
            </a:r>
            <a:r>
              <a:rPr lang="en-US" sz="2300" dirty="0"/>
              <a:t>RTP </a:t>
            </a:r>
            <a:r>
              <a:rPr lang="el-GR" sz="2300" dirty="0"/>
              <a:t>ρεύματος δεδομένων</a:t>
            </a:r>
            <a:r>
              <a:rPr lang="en-US" sz="2300" dirty="0"/>
              <a:t> </a:t>
            </a:r>
          </a:p>
          <a:p>
            <a:r>
              <a:rPr lang="el-GR" sz="2300" dirty="0"/>
              <a:t>Επιτρέπουν την αντιστοίχιση μεταξύ του προσδιοριστικού </a:t>
            </a:r>
            <a:r>
              <a:rPr lang="en-US" sz="2300" dirty="0"/>
              <a:t>SSRC </a:t>
            </a:r>
            <a:r>
              <a:rPr lang="el-GR" sz="2300" dirty="0"/>
              <a:t>και του ονόματος χρήστη/συστήματος</a:t>
            </a:r>
            <a:endParaRPr lang="en-US" sz="2300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A2A3639-8C8D-4942-A02B-E8BD40CC6621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618752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RTCP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6604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/>
              <a:t>Συγχρονισμός των ροών δεδομένων</a:t>
            </a:r>
            <a:endParaRPr lang="en-US" sz="360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5774" y="1498399"/>
            <a:ext cx="3929063" cy="5518150"/>
          </a:xfrm>
        </p:spPr>
        <p:txBody>
          <a:bodyPr/>
          <a:lstStyle/>
          <a:p>
            <a:r>
              <a:rPr lang="el-GR" sz="2000" dirty="0"/>
              <a:t>Το </a:t>
            </a:r>
            <a:r>
              <a:rPr lang="en-US" sz="2000" dirty="0"/>
              <a:t>RTCP </a:t>
            </a:r>
            <a:r>
              <a:rPr lang="el-GR" sz="2000" dirty="0"/>
              <a:t>μπορεί να συγχρονίσει διαφορετικές ροές δεδομένων πολυμέσων εντός μιας συνόδου </a:t>
            </a:r>
            <a:r>
              <a:rPr lang="en-US" sz="2000" dirty="0"/>
              <a:t>RTP </a:t>
            </a:r>
          </a:p>
          <a:p>
            <a:pPr lvl="1"/>
            <a:r>
              <a:rPr lang="el-GR" sz="1800" dirty="0"/>
              <a:t>Π.χ. μια εφαρμογή </a:t>
            </a:r>
            <a:r>
              <a:rPr lang="el-GR" sz="1800" dirty="0" err="1"/>
              <a:t>βιντεοδιασκέψεων</a:t>
            </a:r>
            <a:r>
              <a:rPr lang="el-GR" sz="1800" dirty="0"/>
              <a:t> όπου κάθε αποστολέας παράγει μια ροή δεδομένων </a:t>
            </a:r>
            <a:r>
              <a:rPr lang="en-US" sz="1800" dirty="0"/>
              <a:t>RTP</a:t>
            </a:r>
            <a:r>
              <a:rPr lang="el-GR" sz="1800" dirty="0"/>
              <a:t> για την εικόνα/ βίντεο και μια για τον ήχο</a:t>
            </a:r>
            <a:r>
              <a:rPr lang="en-US" sz="1800" dirty="0"/>
              <a:t> </a:t>
            </a:r>
          </a:p>
          <a:p>
            <a:r>
              <a:rPr lang="el-GR" sz="2000" dirty="0"/>
              <a:t>Οι </a:t>
            </a:r>
            <a:r>
              <a:rPr lang="el-GR" sz="2000" dirty="0" err="1"/>
              <a:t>χρονοσφραγίδες</a:t>
            </a:r>
            <a:r>
              <a:rPr lang="el-GR" sz="2000" dirty="0"/>
              <a:t> στα πακέτα </a:t>
            </a:r>
            <a:r>
              <a:rPr lang="en-US" sz="2000" dirty="0"/>
              <a:t>RTP </a:t>
            </a:r>
            <a:r>
              <a:rPr lang="el-GR" sz="2000" dirty="0"/>
              <a:t>διασυνδέονται με την συχνότητα δειγματοληψίας ήχου και βίντεο</a:t>
            </a:r>
            <a:endParaRPr lang="en-US" sz="2000" dirty="0"/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Όχι με τον πραγματικό χρόνο</a:t>
            </a:r>
            <a:r>
              <a:rPr lang="en-US" sz="2000" dirty="0"/>
              <a:t> </a:t>
            </a:r>
            <a:r>
              <a:rPr lang="el-GR" sz="2000" dirty="0"/>
              <a:t>(</a:t>
            </a:r>
            <a:r>
              <a:rPr lang="en-US" sz="2000" dirty="0"/>
              <a:t>wall-clock time</a:t>
            </a:r>
            <a:r>
              <a:rPr lang="el-GR" sz="2000" dirty="0"/>
              <a:t>)</a:t>
            </a:r>
            <a:endParaRPr lang="en-US" sz="1800" dirty="0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4837" y="1546024"/>
            <a:ext cx="4330151" cy="4908550"/>
          </a:xfrm>
        </p:spPr>
        <p:txBody>
          <a:bodyPr/>
          <a:lstStyle/>
          <a:p>
            <a:r>
              <a:rPr lang="el-GR" sz="2000" dirty="0"/>
              <a:t>Κάθε πακέτο αναφοράς </a:t>
            </a:r>
            <a:r>
              <a:rPr lang="en-US" sz="2000" dirty="0"/>
              <a:t>RTCP </a:t>
            </a:r>
            <a:r>
              <a:rPr lang="el-GR" sz="2000" dirty="0"/>
              <a:t>του αποστολέα περιέχει </a:t>
            </a:r>
            <a:r>
              <a:rPr lang="en-US" sz="2000" dirty="0"/>
              <a:t>(</a:t>
            </a:r>
            <a:r>
              <a:rPr lang="el-GR" sz="2000" dirty="0"/>
              <a:t>για το πακέτο που έχει παραχθεί πιο πρόσφατα στο συγκεκριμένο ρεύμα δεδομένων </a:t>
            </a:r>
            <a:r>
              <a:rPr lang="en-US" sz="2000" dirty="0"/>
              <a:t>RTP):</a:t>
            </a:r>
          </a:p>
          <a:p>
            <a:pPr lvl="1">
              <a:buFont typeface="Wingdings" pitchFamily="2" charset="2"/>
              <a:buChar char="§"/>
            </a:pPr>
            <a:r>
              <a:rPr lang="el-GR" sz="1800" dirty="0" err="1"/>
              <a:t>Χρονοσφραγίδα</a:t>
            </a:r>
            <a:r>
              <a:rPr lang="el-GR" sz="1800" dirty="0"/>
              <a:t> του πακέτου</a:t>
            </a:r>
            <a:r>
              <a:rPr lang="en-US" sz="1800" dirty="0"/>
              <a:t> RTP </a:t>
            </a:r>
          </a:p>
          <a:p>
            <a:pPr lvl="1">
              <a:buFont typeface="Wingdings" pitchFamily="2" charset="2"/>
              <a:buChar char="§"/>
            </a:pPr>
            <a:r>
              <a:rPr lang="el-GR" sz="1800" dirty="0"/>
              <a:t>Τον πραγματικό χρόνο δημιουργίας του πακέτου (</a:t>
            </a:r>
            <a:r>
              <a:rPr lang="en-US" sz="1800" dirty="0"/>
              <a:t>wall-clock time</a:t>
            </a:r>
            <a:r>
              <a:rPr lang="el-GR" sz="1800" dirty="0"/>
              <a:t>)</a:t>
            </a:r>
            <a:r>
              <a:rPr lang="en-US" sz="1800" dirty="0"/>
              <a:t> (NTP)</a:t>
            </a:r>
          </a:p>
          <a:p>
            <a:r>
              <a:rPr lang="el-GR" sz="2000" dirty="0"/>
              <a:t>Οι παραλήπτες μπορούν να χρησιμοποιούν αυτόν τον συσχετισμό για </a:t>
            </a:r>
            <a:r>
              <a:rPr lang="el-GR" sz="2000" b="1" dirty="0"/>
              <a:t>να συγχρονίσουν την αναπαραγωγή του ήχου και του βίντεο</a:t>
            </a:r>
            <a:r>
              <a:rPr lang="en-US" sz="2000" b="1" dirty="0"/>
              <a:t>. 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B2EAE90-12B9-4145-915A-AF8A9E65FA43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618752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RTCP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172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33388" y="80963"/>
            <a:ext cx="7772400" cy="871537"/>
          </a:xfrm>
        </p:spPr>
        <p:txBody>
          <a:bodyPr/>
          <a:lstStyle/>
          <a:p>
            <a:pPr>
              <a:defRPr/>
            </a:pPr>
            <a:r>
              <a:rPr lang="en-US"/>
              <a:t>RTCP: bandwidth scaling</a:t>
            </a:r>
          </a:p>
        </p:txBody>
      </p:sp>
      <p:sp>
        <p:nvSpPr>
          <p:cNvPr id="353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6719" y="1392157"/>
            <a:ext cx="4114800" cy="4908550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</a:rPr>
              <a:t>RTCP </a:t>
            </a:r>
            <a:r>
              <a:rPr lang="el-GR" i="1" dirty="0">
                <a:solidFill>
                  <a:srgbClr val="CC0000"/>
                </a:solidFill>
              </a:rPr>
              <a:t>προσπαθεί να περιορίσει την κίνηση του στο </a:t>
            </a:r>
            <a:r>
              <a:rPr lang="en-US" i="1" dirty="0">
                <a:solidFill>
                  <a:srgbClr val="CC0000"/>
                </a:solidFill>
              </a:rPr>
              <a:t>5% </a:t>
            </a:r>
            <a:r>
              <a:rPr lang="el-GR" i="1" dirty="0">
                <a:solidFill>
                  <a:srgbClr val="CC0000"/>
                </a:solidFill>
              </a:rPr>
              <a:t>της παραγόμενης κίνησης  της συνόδου</a:t>
            </a:r>
            <a:endParaRPr lang="en-US" i="1" dirty="0">
              <a:solidFill>
                <a:srgbClr val="CC0000"/>
              </a:solidFill>
            </a:endParaRPr>
          </a:p>
          <a:p>
            <a:pPr marL="0" indent="0">
              <a:buFont typeface="Wingdings" charset="0"/>
              <a:buNone/>
              <a:defRPr/>
            </a:pPr>
            <a:endParaRPr lang="en-US" sz="2000" dirty="0"/>
          </a:p>
          <a:p>
            <a:pPr>
              <a:buFont typeface="Wingdings" charset="0"/>
              <a:buNone/>
              <a:defRPr/>
            </a:pPr>
            <a:r>
              <a:rPr lang="el-GR" sz="2400" i="1" dirty="0">
                <a:solidFill>
                  <a:srgbClr val="000099"/>
                </a:solidFill>
              </a:rPr>
              <a:t>Π.χ.</a:t>
            </a:r>
            <a:r>
              <a:rPr lang="en-US" sz="2400" i="1" dirty="0">
                <a:solidFill>
                  <a:srgbClr val="000099"/>
                </a:solidFill>
              </a:rPr>
              <a:t>: </a:t>
            </a:r>
            <a:r>
              <a:rPr lang="el-GR" sz="2400" dirty="0"/>
              <a:t>ένας</a:t>
            </a:r>
            <a:r>
              <a:rPr lang="en-US" sz="2400" dirty="0"/>
              <a:t> </a:t>
            </a:r>
            <a:r>
              <a:rPr lang="el-GR" sz="2400" dirty="0"/>
              <a:t>αποστολέας μεταδίδει </a:t>
            </a:r>
            <a:r>
              <a:rPr lang="en-US" sz="2400" dirty="0"/>
              <a:t>video </a:t>
            </a:r>
            <a:r>
              <a:rPr lang="el-GR" sz="2400" dirty="0"/>
              <a:t>στα</a:t>
            </a:r>
            <a:r>
              <a:rPr lang="en-US" sz="2400" dirty="0"/>
              <a:t> 2 Mbps</a:t>
            </a:r>
          </a:p>
          <a:p>
            <a:pPr>
              <a:defRPr/>
            </a:pPr>
            <a:r>
              <a:rPr lang="en-US" sz="2400" dirty="0"/>
              <a:t>RTCP </a:t>
            </a:r>
            <a:r>
              <a:rPr lang="el-GR" sz="2400" dirty="0"/>
              <a:t>προσπαθεί να περιορίσει τη κίνησή του στα</a:t>
            </a:r>
            <a:r>
              <a:rPr lang="en-US" sz="2400" dirty="0"/>
              <a:t> 100 Kbps</a:t>
            </a:r>
          </a:p>
          <a:p>
            <a:pPr>
              <a:defRPr/>
            </a:pPr>
            <a:r>
              <a:rPr lang="en-US" sz="2400" dirty="0"/>
              <a:t>RTCP </a:t>
            </a:r>
            <a:r>
              <a:rPr lang="el-GR" sz="2400" dirty="0"/>
              <a:t>δίδει </a:t>
            </a:r>
            <a:r>
              <a:rPr lang="en-US" sz="2400" dirty="0"/>
              <a:t>75% </a:t>
            </a:r>
            <a:r>
              <a:rPr lang="el-GR" sz="2400" dirty="0"/>
              <a:t>στους παραλήπτες, </a:t>
            </a:r>
            <a:r>
              <a:rPr lang="en-US" sz="2400" dirty="0"/>
              <a:t>25% </a:t>
            </a:r>
            <a:r>
              <a:rPr lang="el-GR" sz="2400" dirty="0"/>
              <a:t>στον αποστολέα</a:t>
            </a:r>
            <a:endParaRPr lang="en-US" sz="2000" dirty="0"/>
          </a:p>
        </p:txBody>
      </p:sp>
      <p:sp>
        <p:nvSpPr>
          <p:cNvPr id="3532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19587" y="1464724"/>
            <a:ext cx="4824413" cy="4908550"/>
          </a:xfrm>
        </p:spPr>
        <p:txBody>
          <a:bodyPr/>
          <a:lstStyle/>
          <a:p>
            <a:pPr>
              <a:defRPr/>
            </a:pPr>
            <a:r>
              <a:rPr lang="en-US" sz="2400"/>
              <a:t>75 kbps </a:t>
            </a:r>
            <a:r>
              <a:rPr lang="el-GR" sz="2400"/>
              <a:t>μοιράζεται ίσα ανάμεσα τους παραλήπτες</a:t>
            </a:r>
            <a:r>
              <a:rPr lang="en-US" sz="2400"/>
              <a:t>: </a:t>
            </a:r>
          </a:p>
          <a:p>
            <a:pPr lvl="1">
              <a:defRPr/>
            </a:pPr>
            <a:r>
              <a:rPr lang="el-GR" sz="2000"/>
              <a:t>με </a:t>
            </a:r>
            <a:r>
              <a:rPr lang="en-US" sz="2000"/>
              <a:t>R </a:t>
            </a:r>
            <a:r>
              <a:rPr lang="el-GR" sz="2000"/>
              <a:t>παραλήπτες</a:t>
            </a:r>
            <a:r>
              <a:rPr lang="en-US" sz="2000"/>
              <a:t>, </a:t>
            </a:r>
            <a:r>
              <a:rPr lang="el-GR" sz="2000"/>
              <a:t> καθένας μεταδίδει </a:t>
            </a:r>
            <a:r>
              <a:rPr lang="en-US" sz="2000"/>
              <a:t>RTCP </a:t>
            </a:r>
            <a:r>
              <a:rPr lang="el-GR" sz="2000"/>
              <a:t>κίνηση στα </a:t>
            </a:r>
            <a:r>
              <a:rPr lang="en-US" sz="2000"/>
              <a:t>75/R kbps. </a:t>
            </a:r>
          </a:p>
          <a:p>
            <a:pPr>
              <a:defRPr/>
            </a:pPr>
            <a:r>
              <a:rPr lang="el-GR" sz="2400"/>
              <a:t>Ο αποστολέας μεταδίδει </a:t>
            </a:r>
            <a:r>
              <a:rPr lang="en-US" sz="2400"/>
              <a:t>RTCP </a:t>
            </a:r>
            <a:r>
              <a:rPr lang="el-GR" sz="2400"/>
              <a:t>κίνηση στα</a:t>
            </a:r>
            <a:r>
              <a:rPr lang="en-US" sz="2400"/>
              <a:t> 25 kbps.</a:t>
            </a:r>
            <a:r>
              <a:rPr lang="en-US"/>
              <a:t> </a:t>
            </a:r>
          </a:p>
          <a:p>
            <a:pPr>
              <a:defRPr/>
            </a:pPr>
            <a:r>
              <a:rPr lang="el-GR" sz="2400"/>
              <a:t>Ο κάθε συμμετέχοντας καθορίζει την περίοδο αποστολής </a:t>
            </a:r>
            <a:r>
              <a:rPr lang="en-US" sz="2400"/>
              <a:t>RTCP </a:t>
            </a:r>
            <a:r>
              <a:rPr lang="el-GR" sz="2400"/>
              <a:t>υπολογίζοντας το μέσο μέγεθος των </a:t>
            </a:r>
            <a:r>
              <a:rPr lang="en-US" sz="2400"/>
              <a:t>RTCP packet </a:t>
            </a:r>
            <a:r>
              <a:rPr lang="el-GR" sz="2400"/>
              <a:t>και </a:t>
            </a:r>
            <a:r>
              <a:rPr lang="el-GR" sz="2400" err="1"/>
              <a:t>και</a:t>
            </a:r>
            <a:r>
              <a:rPr lang="el-GR" sz="2400"/>
              <a:t> διαιρώντας με τον προαναφερόμενο ρυθμό μετάδοσης </a:t>
            </a:r>
            <a:r>
              <a:rPr lang="en-US" sz="2400"/>
              <a:t>RTCP</a:t>
            </a:r>
            <a:endParaRPr lang="en-US" sz="200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4B6A1EF-E9A6-4F04-A637-CD62249A44F5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618752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RTCP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5991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AAD52-B8B3-A189-CFF4-3E1116170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46FFF4-1211-593B-F753-9056528A5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b="1" u="none"/>
              <a:t>Ομάδα Ασκήσεων: Α1 - Αποθηκευμένο βίντεο συνεχούς ροής</a:t>
            </a:r>
            <a:endParaRPr lang="el-GR" sz="3200" u="none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3126D7-AD9A-E95E-753B-CC413244A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455" y="1479665"/>
            <a:ext cx="8535170" cy="5045826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l-GR" sz="1600" b="1" dirty="0">
                <a:highlight>
                  <a:srgbClr val="00FF00"/>
                </a:highlight>
              </a:rPr>
              <a:t>Άσκηση</a:t>
            </a:r>
            <a:r>
              <a:rPr lang="en-US" sz="1600" b="1" dirty="0">
                <a:highlight>
                  <a:srgbClr val="00FF00"/>
                </a:highlight>
              </a:rPr>
              <a:t>: A1.1 – VoD: RTSP/RTP/UDP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 dirty="0"/>
              <a:t>Οι εκπαιδευόμενοι θα ενασχοληθούν με υπηρεσίες παροχής αποθηκευμένου βίντεο σύμφωνα με τη </a:t>
            </a:r>
            <a:r>
              <a:rPr lang="el-GR" sz="1600" b="1" dirty="0"/>
              <a:t>στοίβα πρωτοκόλλων </a:t>
            </a:r>
            <a:r>
              <a:rPr lang="en-US" sz="1600" b="1" dirty="0"/>
              <a:t>RTSP</a:t>
            </a:r>
            <a:r>
              <a:rPr lang="el-GR" sz="1600" b="1" dirty="0"/>
              <a:t>/</a:t>
            </a:r>
            <a:r>
              <a:rPr lang="en-US" sz="1600" b="1" dirty="0"/>
              <a:t>RTP</a:t>
            </a:r>
            <a:r>
              <a:rPr lang="el-GR" sz="1600" b="1" dirty="0"/>
              <a:t>/</a:t>
            </a:r>
            <a:r>
              <a:rPr lang="en-US" sz="1600" b="1" dirty="0"/>
              <a:t>UDP</a:t>
            </a:r>
            <a:r>
              <a:rPr lang="el-GR" sz="1600" b="1" dirty="0"/>
              <a:t>. </a:t>
            </a:r>
            <a:endParaRPr lang="en-US" sz="1600" b="1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 dirty="0"/>
              <a:t>Στόχος είναι να κατανοήσουν πως λειτουργεί η υπηρεσία παροχής αποθηκευμένου βίντεο βασισμένη στο </a:t>
            </a:r>
            <a:r>
              <a:rPr lang="en-US" sz="1600" dirty="0"/>
              <a:t>RTSP</a:t>
            </a:r>
            <a:r>
              <a:rPr lang="el-GR" sz="1600" dirty="0"/>
              <a:t>/</a:t>
            </a:r>
            <a:r>
              <a:rPr lang="en-US" sz="1600" dirty="0"/>
              <a:t>RTP</a:t>
            </a:r>
            <a:r>
              <a:rPr lang="el-GR" sz="1600" dirty="0"/>
              <a:t>/</a:t>
            </a:r>
            <a:r>
              <a:rPr lang="en-US" sz="1600" dirty="0"/>
              <a:t>UDP</a:t>
            </a:r>
            <a:r>
              <a:rPr lang="el-GR" sz="1600" dirty="0"/>
              <a:t> και τα εμπλεκόμενα πρωτόκολλα, </a:t>
            </a:r>
            <a:r>
              <a:rPr lang="en-US" sz="1600" dirty="0"/>
              <a:t>RTSP</a:t>
            </a:r>
            <a:r>
              <a:rPr lang="el-GR" sz="1600" dirty="0"/>
              <a:t>, </a:t>
            </a:r>
            <a:r>
              <a:rPr lang="en-US" sz="1600" dirty="0"/>
              <a:t>SDP</a:t>
            </a:r>
            <a:r>
              <a:rPr lang="el-GR" sz="1600" dirty="0"/>
              <a:t>, </a:t>
            </a:r>
            <a:r>
              <a:rPr lang="en-US" sz="1600" dirty="0"/>
              <a:t>RTP</a:t>
            </a:r>
            <a:r>
              <a:rPr lang="el-GR" sz="1600" dirty="0"/>
              <a:t>/</a:t>
            </a:r>
            <a:r>
              <a:rPr lang="en-US" sz="1600" dirty="0"/>
              <a:t>RTCP</a:t>
            </a:r>
            <a:r>
              <a:rPr lang="el-GR" sz="1600" dirty="0"/>
              <a:t>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30664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BD771A52-D892-8B0F-5180-4C1A54FEE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Στοιβα</a:t>
            </a:r>
            <a:r>
              <a:rPr lang="el-GR" dirty="0"/>
              <a:t>: </a:t>
            </a:r>
            <a:r>
              <a:rPr lang="en-US" dirty="0"/>
              <a:t>http(s)/</a:t>
            </a:r>
            <a:r>
              <a:rPr lang="en-US" dirty="0" err="1"/>
              <a:t>tcp</a:t>
            </a:r>
            <a:r>
              <a:rPr lang="en-US" dirty="0"/>
              <a:t>/</a:t>
            </a:r>
            <a:r>
              <a:rPr lang="en-US" dirty="0" err="1"/>
              <a:t>ip</a:t>
            </a:r>
            <a:endParaRPr lang="el-GR" dirty="0"/>
          </a:p>
        </p:txBody>
      </p:sp>
      <p:sp>
        <p:nvSpPr>
          <p:cNvPr id="6" name="Θέση κειμένου 5">
            <a:extLst>
              <a:ext uri="{FF2B5EF4-FFF2-40B4-BE49-F238E27FC236}">
                <a16:creationId xmlns:a16="http://schemas.microsoft.com/office/drawing/2014/main" id="{F8585ADE-FF46-C95C-EBF8-51F862FB9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Μετάδοση αποθηκευμένου βίντεο	</a:t>
            </a:r>
          </a:p>
        </p:txBody>
      </p:sp>
    </p:spTree>
    <p:extLst>
      <p:ext uri="{BB962C8B-B14F-4D97-AF65-F5344CB8AC3E}">
        <p14:creationId xmlns:p14="http://schemas.microsoft.com/office/powerpoint/2010/main" val="15853568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Streaming Multimedia: HTTP</a:t>
            </a:r>
            <a:endParaRPr lang="el-GR"/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310356" y="1358669"/>
            <a:ext cx="8891587" cy="5622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 dirty="0">
                <a:latin typeface="Gill Sans Nova" panose="020B0602020104020203" pitchFamily="34" charset="0"/>
              </a:rPr>
              <a:t>  Το αρχείο πολυμέσων ανακτάται μέσω </a:t>
            </a:r>
            <a:r>
              <a:rPr lang="en-US" dirty="0">
                <a:latin typeface="Gill Sans Nova" panose="020B0602020104020203" pitchFamily="34" charset="0"/>
              </a:rPr>
              <a:t>HTTP GET</a:t>
            </a: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 dirty="0">
                <a:latin typeface="Gill Sans Nova" panose="020B0602020104020203" pitchFamily="34" charset="0"/>
              </a:rPr>
              <a:t>  Στέλνει με τον </a:t>
            </a:r>
            <a:r>
              <a:rPr lang="el-GR" b="1" dirty="0">
                <a:solidFill>
                  <a:srgbClr val="000099"/>
                </a:solidFill>
                <a:latin typeface="Gill Sans Nova" panose="020B0602020104020203" pitchFamily="34" charset="0"/>
              </a:rPr>
              <a:t>μέγιστο δυνατό ρυθμό</a:t>
            </a:r>
            <a:r>
              <a:rPr lang="el-GR" dirty="0">
                <a:latin typeface="Gill Sans Nova" panose="020B0602020104020203" pitchFamily="34" charset="0"/>
              </a:rPr>
              <a:t> μέσω</a:t>
            </a:r>
            <a:r>
              <a:rPr lang="en-US" dirty="0">
                <a:latin typeface="Gill Sans Nova" panose="020B0602020104020203" pitchFamily="34" charset="0"/>
              </a:rPr>
              <a:t> TCP</a:t>
            </a:r>
            <a:endParaRPr lang="el-GR" dirty="0">
              <a:latin typeface="Gill Sans Nova" panose="020B0602020104020203" pitchFamily="34" charset="0"/>
            </a:endParaRPr>
          </a:p>
          <a:p>
            <a:pPr lvl="1">
              <a:spcBef>
                <a:spcPts val="400"/>
              </a:spcBef>
              <a:buClr>
                <a:schemeClr val="accent2"/>
              </a:buClr>
              <a:buSzPct val="100000"/>
            </a:pPr>
            <a:endParaRPr lang="el-GR" dirty="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 dirty="0">
              <a:latin typeface="Gill Sans Nova" panose="020B0602020104020203" pitchFamily="34" charset="0"/>
            </a:endParaRPr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133A3405-A2A6-41C1-AB31-7CF84EA1110C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3" name="Footer Placeholder 3">
            <a:extLst>
              <a:ext uri="{FF2B5EF4-FFF2-40B4-BE49-F238E27FC236}">
                <a16:creationId xmlns:a16="http://schemas.microsoft.com/office/drawing/2014/main" id="{FD6E7CC6-20C7-4691-BF4A-2FEB20E04AAC}"/>
              </a:ext>
            </a:extLst>
          </p:cNvPr>
          <p:cNvSpPr txBox="1">
            <a:spLocks/>
          </p:cNvSpPr>
          <p:nvPr/>
        </p:nvSpPr>
        <p:spPr bwMode="auto">
          <a:xfrm>
            <a:off x="2077764" y="6579190"/>
            <a:ext cx="967777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HTTP/TCP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pic>
        <p:nvPicPr>
          <p:cNvPr id="3" name="Εικόνα 2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4DA0C620-5D88-4C8B-B075-DA43E137B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93" y="1908406"/>
            <a:ext cx="9018250" cy="3590925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Streaming Multimedia: HTTP</a:t>
            </a:r>
            <a:endParaRPr lang="el-GR"/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252413" y="1270366"/>
            <a:ext cx="8891587" cy="5899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 Το αρχείο πολυμέσων ανακτάται μέσω </a:t>
            </a:r>
            <a:r>
              <a:rPr lang="en-US">
                <a:latin typeface="Gill Sans Nova" panose="020B0602020104020203" pitchFamily="34" charset="0"/>
              </a:rPr>
              <a:t>HTTP GET</a:t>
            </a:r>
            <a:endParaRPr lang="el-GR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 Στέλνει με τον μέγιστο δυνατό ρυθμό μέσω</a:t>
            </a:r>
            <a:r>
              <a:rPr lang="en-US">
                <a:latin typeface="Gill Sans Nova" panose="020B0602020104020203" pitchFamily="34" charset="0"/>
              </a:rPr>
              <a:t> TCP</a:t>
            </a:r>
            <a:endParaRPr lang="el-GR">
              <a:latin typeface="Gill Sans Nova" panose="020B0602020104020203" pitchFamily="34" charset="0"/>
            </a:endParaRPr>
          </a:p>
          <a:p>
            <a:pPr lvl="1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Μπορεί να «καταλάβει» διαθέσιμο εύρος ζώνης λόγω του </a:t>
            </a:r>
            <a:r>
              <a:rPr lang="en-US">
                <a:latin typeface="Gill Sans Nova" panose="020B0602020104020203" pitchFamily="34" charset="0"/>
              </a:rPr>
              <a:t>TCP</a:t>
            </a:r>
            <a:endParaRPr lang="el-GR">
              <a:latin typeface="Gill Sans Nova" panose="020B0602020104020203" pitchFamily="34" charset="0"/>
            </a:endParaRPr>
          </a:p>
          <a:p>
            <a:pPr lvl="1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  <a:p>
            <a:pPr lvl="1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  <a:p>
            <a:pPr lvl="1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  <a:p>
            <a:pPr lvl="1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  <a:p>
            <a:pPr lvl="1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  <a:p>
            <a:pPr marL="265113" indent="-265113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  <a:p>
            <a:pPr marL="722313" lvl="1" indent="-265113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Ο ρυθμός παροχής παρουσιάζει διακυμάνσεις λόγω του ελέγχου συμφόρησης του </a:t>
            </a:r>
            <a:r>
              <a:rPr lang="en-US">
                <a:latin typeface="Gill Sans Nova" panose="020B0602020104020203" pitchFamily="34" charset="0"/>
              </a:rPr>
              <a:t>TCP</a:t>
            </a:r>
            <a:r>
              <a:rPr lang="el-GR">
                <a:latin typeface="Gill Sans Nova" panose="020B0602020104020203" pitchFamily="34" charset="0"/>
              </a:rPr>
              <a:t>, αναμεταδόσεις (παράδοση σε σειρά)</a:t>
            </a:r>
          </a:p>
          <a:p>
            <a:pPr marL="722313" lvl="1" indent="-265113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Μεγάλη καθυστέρηση αναπαραγωγής</a:t>
            </a:r>
            <a:r>
              <a:rPr lang="en-US">
                <a:latin typeface="Gill Sans Nova" panose="020B0602020104020203" pitchFamily="34" charset="0"/>
              </a:rPr>
              <a:t>: </a:t>
            </a:r>
            <a:r>
              <a:rPr lang="el-GR">
                <a:latin typeface="Gill Sans Nova" panose="020B0602020104020203" pitchFamily="34" charset="0"/>
              </a:rPr>
              <a:t>εξομάλυνση του ρυθμού παροχής </a:t>
            </a:r>
            <a:r>
              <a:rPr lang="en-US">
                <a:latin typeface="Gill Sans Nova" panose="020B0602020104020203" pitchFamily="34" charset="0"/>
              </a:rPr>
              <a:t>TCP</a:t>
            </a:r>
            <a:endParaRPr lang="el-GR">
              <a:latin typeface="Gill Sans Nova" panose="020B0602020104020203" pitchFamily="34" charset="0"/>
            </a:endParaRPr>
          </a:p>
          <a:p>
            <a:pPr marL="265113" indent="-265113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n-US" b="1">
                <a:latin typeface="Gill Sans Nova" panose="020B0602020104020203" pitchFamily="34" charset="0"/>
              </a:rPr>
              <a:t>To TCP </a:t>
            </a:r>
            <a:r>
              <a:rPr lang="el-GR" b="1">
                <a:latin typeface="Gill Sans Nova" panose="020B0602020104020203" pitchFamily="34" charset="0"/>
              </a:rPr>
              <a:t>δεν αποκλείει συνεχή αναπαραγωγή</a:t>
            </a:r>
          </a:p>
          <a:p>
            <a:pPr marL="722313" lvl="1" indent="-265113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n-US">
                <a:latin typeface="Gill Sans Nova" panose="020B0602020104020203" pitchFamily="34" charset="0"/>
              </a:rPr>
              <a:t>HTTP/TCP </a:t>
            </a:r>
            <a:r>
              <a:rPr lang="el-GR">
                <a:latin typeface="Gill Sans Nova" panose="020B0602020104020203" pitchFamily="34" charset="0"/>
              </a:rPr>
              <a:t>διέρχεται ευκολότερα από τα </a:t>
            </a:r>
            <a:r>
              <a:rPr lang="en-US">
                <a:latin typeface="Gill Sans Nova" panose="020B0602020104020203" pitchFamily="34" charset="0"/>
              </a:rPr>
              <a:t>firewalls</a:t>
            </a:r>
            <a:r>
              <a:rPr lang="el-GR">
                <a:latin typeface="Gill Sans Nova" panose="020B0602020104020203" pitchFamily="34" charset="0"/>
              </a:rPr>
              <a:t> και ΝΑΤ</a:t>
            </a:r>
            <a:endParaRPr lang="en-US">
              <a:latin typeface="Gill Sans Nova" panose="020B0602020104020203" pitchFamily="34" charset="0"/>
            </a:endParaRPr>
          </a:p>
          <a:p>
            <a:pPr marL="722313" lvl="1" indent="-265113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Δεν απαιτεί </a:t>
            </a:r>
            <a:r>
              <a:rPr lang="en-US">
                <a:latin typeface="Gill Sans Nova" panose="020B0602020104020203" pitchFamily="34" charset="0"/>
              </a:rPr>
              <a:t>RTSP server, </a:t>
            </a:r>
            <a:r>
              <a:rPr lang="el-GR">
                <a:latin typeface="Gill Sans Nova" panose="020B0602020104020203" pitchFamily="34" charset="0"/>
              </a:rPr>
              <a:t>αρκεί ένας ΗΤ</a:t>
            </a:r>
            <a:r>
              <a:rPr lang="en-US">
                <a:latin typeface="Gill Sans Nova" panose="020B0602020104020203" pitchFamily="34" charset="0"/>
              </a:rPr>
              <a:t>TP server</a:t>
            </a:r>
          </a:p>
          <a:p>
            <a:pPr marL="722313" lvl="1" indent="-265113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n-US">
                <a:latin typeface="Gill Sans Nova" panose="020B0602020104020203" pitchFamily="34" charset="0"/>
              </a:rPr>
              <a:t>YouTube, Netflix </a:t>
            </a:r>
            <a:r>
              <a:rPr lang="el-GR">
                <a:latin typeface="Gill Sans Nova" panose="020B0602020104020203" pitchFamily="34" charset="0"/>
              </a:rPr>
              <a:t>ακολουθούν το ΗΤΤ</a:t>
            </a:r>
            <a:r>
              <a:rPr lang="en-US">
                <a:latin typeface="Gill Sans Nova" panose="020B0602020104020203" pitchFamily="34" charset="0"/>
              </a:rPr>
              <a:t>P Streaming</a:t>
            </a:r>
            <a:endParaRPr lang="el-GR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</p:txBody>
      </p:sp>
      <p:grpSp>
        <p:nvGrpSpPr>
          <p:cNvPr id="27653" name="Group 4"/>
          <p:cNvGrpSpPr>
            <a:grpSpLocks/>
          </p:cNvGrpSpPr>
          <p:nvPr/>
        </p:nvGrpSpPr>
        <p:grpSpPr bwMode="auto">
          <a:xfrm>
            <a:off x="6002338" y="2623826"/>
            <a:ext cx="1035050" cy="644525"/>
            <a:chOff x="5288362" y="3066231"/>
            <a:chExt cx="1034815" cy="644839"/>
          </a:xfrm>
        </p:grpSpPr>
        <p:grpSp>
          <p:nvGrpSpPr>
            <p:cNvPr id="27678" name="Group 77"/>
            <p:cNvGrpSpPr>
              <a:grpSpLocks/>
            </p:cNvGrpSpPr>
            <p:nvPr/>
          </p:nvGrpSpPr>
          <p:grpSpPr bwMode="auto">
            <a:xfrm>
              <a:off x="5288362" y="3066231"/>
              <a:ext cx="721504" cy="644839"/>
              <a:chOff x="5125853" y="2720015"/>
              <a:chExt cx="1352281" cy="644839"/>
            </a:xfrm>
          </p:grpSpPr>
          <p:sp>
            <p:nvSpPr>
              <p:cNvPr id="27680" name="Rectangle 78"/>
              <p:cNvSpPr>
                <a:spLocks noChangeArrowheads="1"/>
              </p:cNvSpPr>
              <p:nvPr/>
            </p:nvSpPr>
            <p:spPr bwMode="auto">
              <a:xfrm>
                <a:off x="5125853" y="2720015"/>
                <a:ext cx="1352281" cy="644839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l-GR" sz="1400" i="1">
                  <a:ea typeface="MS PGothic" pitchFamily="34" charset="-128"/>
                </a:endParaRPr>
              </a:p>
            </p:txBody>
          </p:sp>
          <p:sp>
            <p:nvSpPr>
              <p:cNvPr id="27681" name="Rectangle 79"/>
              <p:cNvSpPr>
                <a:spLocks noChangeArrowheads="1"/>
              </p:cNvSpPr>
              <p:nvPr/>
            </p:nvSpPr>
            <p:spPr bwMode="auto">
              <a:xfrm>
                <a:off x="5330788" y="2729246"/>
                <a:ext cx="1143274" cy="626501"/>
              </a:xfrm>
              <a:prstGeom prst="rect">
                <a:avLst/>
              </a:prstGeom>
              <a:solidFill>
                <a:srgbClr val="000099"/>
              </a:solidFill>
              <a:ln w="1587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/>
              </a:p>
            </p:txBody>
          </p:sp>
        </p:grpSp>
        <p:cxnSp>
          <p:nvCxnSpPr>
            <p:cNvPr id="27679" name="Straight Connector 82"/>
            <p:cNvCxnSpPr>
              <a:cxnSpLocks noChangeShapeType="1"/>
            </p:cNvCxnSpPr>
            <p:nvPr/>
          </p:nvCxnSpPr>
          <p:spPr bwMode="auto">
            <a:xfrm>
              <a:off x="5780752" y="3366157"/>
              <a:ext cx="542425" cy="0"/>
            </a:xfrm>
            <a:prstGeom prst="line">
              <a:avLst/>
            </a:prstGeom>
            <a:noFill/>
            <a:ln w="3175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27654" name="Group 70"/>
          <p:cNvGrpSpPr>
            <a:grpSpLocks/>
          </p:cNvGrpSpPr>
          <p:nvPr/>
        </p:nvGrpSpPr>
        <p:grpSpPr bwMode="auto">
          <a:xfrm>
            <a:off x="2011363" y="2553976"/>
            <a:ext cx="722312" cy="644525"/>
            <a:chOff x="5125853" y="2720015"/>
            <a:chExt cx="1352281" cy="644839"/>
          </a:xfrm>
        </p:grpSpPr>
        <p:sp>
          <p:nvSpPr>
            <p:cNvPr id="27676" name="Rectangle 71"/>
            <p:cNvSpPr>
              <a:spLocks noChangeArrowheads="1"/>
            </p:cNvSpPr>
            <p:nvPr/>
          </p:nvSpPr>
          <p:spPr bwMode="auto">
            <a:xfrm>
              <a:off x="5125853" y="2720015"/>
              <a:ext cx="1352281" cy="644839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l-GR" sz="1400" i="1">
                <a:ea typeface="MS PGothic" pitchFamily="34" charset="-128"/>
              </a:endParaRPr>
            </a:p>
          </p:txBody>
        </p:sp>
        <p:sp>
          <p:nvSpPr>
            <p:cNvPr id="27677" name="Rectangle 72"/>
            <p:cNvSpPr>
              <a:spLocks noChangeArrowheads="1"/>
            </p:cNvSpPr>
            <p:nvPr/>
          </p:nvSpPr>
          <p:spPr bwMode="auto">
            <a:xfrm>
              <a:off x="5785271" y="2729246"/>
              <a:ext cx="688789" cy="626501"/>
            </a:xfrm>
            <a:prstGeom prst="rect">
              <a:avLst/>
            </a:prstGeom>
            <a:solidFill>
              <a:srgbClr val="000099"/>
            </a:solidFill>
            <a:ln w="1587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/>
            </a:p>
          </p:txBody>
        </p:sp>
      </p:grpSp>
      <p:sp>
        <p:nvSpPr>
          <p:cNvPr id="27655" name="Freeform 1287"/>
          <p:cNvSpPr>
            <a:spLocks/>
          </p:cNvSpPr>
          <p:nvPr/>
        </p:nvSpPr>
        <p:spPr bwMode="auto">
          <a:xfrm>
            <a:off x="2903538" y="2517463"/>
            <a:ext cx="1958975" cy="909638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cxnSp>
        <p:nvCxnSpPr>
          <p:cNvPr id="27656" name="Straight Connector 45"/>
          <p:cNvCxnSpPr>
            <a:cxnSpLocks noChangeShapeType="1"/>
          </p:cNvCxnSpPr>
          <p:nvPr/>
        </p:nvCxnSpPr>
        <p:spPr bwMode="auto">
          <a:xfrm>
            <a:off x="2600325" y="2936563"/>
            <a:ext cx="1047750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cxnSp>
        <p:nvCxnSpPr>
          <p:cNvPr id="27657" name="Straight Connector 46"/>
          <p:cNvCxnSpPr>
            <a:cxnSpLocks noChangeShapeType="1"/>
          </p:cNvCxnSpPr>
          <p:nvPr/>
        </p:nvCxnSpPr>
        <p:spPr bwMode="auto">
          <a:xfrm>
            <a:off x="4756150" y="2947676"/>
            <a:ext cx="1292225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7658" name="TextBox 47"/>
          <p:cNvSpPr txBox="1">
            <a:spLocks noChangeArrowheads="1"/>
          </p:cNvSpPr>
          <p:nvPr/>
        </p:nvSpPr>
        <p:spPr bwMode="auto">
          <a:xfrm>
            <a:off x="4964113" y="2457138"/>
            <a:ext cx="9810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variable rate, </a:t>
            </a:r>
            <a:r>
              <a:rPr lang="en-US" sz="1400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x(t)</a:t>
            </a:r>
          </a:p>
        </p:txBody>
      </p:sp>
      <p:grpSp>
        <p:nvGrpSpPr>
          <p:cNvPr id="27659" name="Group 2"/>
          <p:cNvGrpSpPr>
            <a:grpSpLocks/>
          </p:cNvGrpSpPr>
          <p:nvPr/>
        </p:nvGrpSpPr>
        <p:grpSpPr bwMode="auto">
          <a:xfrm>
            <a:off x="6938963" y="2609538"/>
            <a:ext cx="1131887" cy="644525"/>
            <a:chOff x="5125853" y="2720015"/>
            <a:chExt cx="1352281" cy="644839"/>
          </a:xfrm>
        </p:grpSpPr>
        <p:sp>
          <p:nvSpPr>
            <p:cNvPr id="27674" name="Rectangle 44"/>
            <p:cNvSpPr>
              <a:spLocks noChangeArrowheads="1"/>
            </p:cNvSpPr>
            <p:nvPr/>
          </p:nvSpPr>
          <p:spPr bwMode="auto">
            <a:xfrm>
              <a:off x="5125853" y="2720015"/>
              <a:ext cx="1352281" cy="644839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l-GR" sz="1400" i="1">
                <a:ea typeface="MS PGothic" pitchFamily="34" charset="-128"/>
              </a:endParaRPr>
            </a:p>
          </p:txBody>
        </p:sp>
        <p:sp>
          <p:nvSpPr>
            <p:cNvPr id="27675" name="Rectangle 54"/>
            <p:cNvSpPr>
              <a:spLocks noChangeArrowheads="1"/>
            </p:cNvSpPr>
            <p:nvPr/>
          </p:nvSpPr>
          <p:spPr bwMode="auto">
            <a:xfrm>
              <a:off x="5785271" y="2729246"/>
              <a:ext cx="688789" cy="626501"/>
            </a:xfrm>
            <a:prstGeom prst="rect">
              <a:avLst/>
            </a:prstGeom>
            <a:solidFill>
              <a:srgbClr val="000099"/>
            </a:solidFill>
            <a:ln w="1587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/>
            </a:p>
          </p:txBody>
        </p:sp>
      </p:grpSp>
      <p:grpSp>
        <p:nvGrpSpPr>
          <p:cNvPr id="27660" name="Group 134"/>
          <p:cNvGrpSpPr>
            <a:grpSpLocks/>
          </p:cNvGrpSpPr>
          <p:nvPr/>
        </p:nvGrpSpPr>
        <p:grpSpPr bwMode="auto">
          <a:xfrm>
            <a:off x="671513" y="2627001"/>
            <a:ext cx="1201737" cy="533400"/>
            <a:chOff x="3621" y="3265"/>
            <a:chExt cx="1776" cy="744"/>
          </a:xfrm>
        </p:grpSpPr>
        <p:pic>
          <p:nvPicPr>
            <p:cNvPr id="27670" name="Picture 135" descr="reel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21" y="3265"/>
              <a:ext cx="1776" cy="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71" name="Freeform 136"/>
            <p:cNvSpPr>
              <a:spLocks/>
            </p:cNvSpPr>
            <p:nvPr/>
          </p:nvSpPr>
          <p:spPr bwMode="auto">
            <a:xfrm>
              <a:off x="3971" y="3288"/>
              <a:ext cx="1402" cy="439"/>
            </a:xfrm>
            <a:custGeom>
              <a:avLst/>
              <a:gdLst>
                <a:gd name="T0" fmla="*/ 0 w 1401"/>
                <a:gd name="T1" fmla="*/ 6 h 438"/>
                <a:gd name="T2" fmla="*/ 27 w 1401"/>
                <a:gd name="T3" fmla="*/ 392 h 438"/>
                <a:gd name="T4" fmla="*/ 114 w 1401"/>
                <a:gd name="T5" fmla="*/ 389 h 438"/>
                <a:gd name="T6" fmla="*/ 132 w 1401"/>
                <a:gd name="T7" fmla="*/ 365 h 438"/>
                <a:gd name="T8" fmla="*/ 210 w 1401"/>
                <a:gd name="T9" fmla="*/ 410 h 438"/>
                <a:gd name="T10" fmla="*/ 450 w 1401"/>
                <a:gd name="T11" fmla="*/ 392 h 438"/>
                <a:gd name="T12" fmla="*/ 486 w 1401"/>
                <a:gd name="T13" fmla="*/ 401 h 438"/>
                <a:gd name="T14" fmla="*/ 690 w 1401"/>
                <a:gd name="T15" fmla="*/ 425 h 438"/>
                <a:gd name="T16" fmla="*/ 1082 w 1401"/>
                <a:gd name="T17" fmla="*/ 446 h 438"/>
                <a:gd name="T18" fmla="*/ 1409 w 1401"/>
                <a:gd name="T19" fmla="*/ 428 h 438"/>
                <a:gd name="T20" fmla="*/ 1400 w 1401"/>
                <a:gd name="T21" fmla="*/ 165 h 438"/>
                <a:gd name="T22" fmla="*/ 291 w 1401"/>
                <a:gd name="T23" fmla="*/ 0 h 438"/>
                <a:gd name="T24" fmla="*/ 0 w 1401"/>
                <a:gd name="T25" fmla="*/ 6 h 4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1"/>
                <a:gd name="T40" fmla="*/ 0 h 438"/>
                <a:gd name="T41" fmla="*/ 1401 w 1401"/>
                <a:gd name="T42" fmla="*/ 438 h 4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1" h="438">
                  <a:moveTo>
                    <a:pt x="0" y="6"/>
                  </a:moveTo>
                  <a:lnTo>
                    <a:pt x="27" y="384"/>
                  </a:lnTo>
                  <a:lnTo>
                    <a:pt x="114" y="381"/>
                  </a:lnTo>
                  <a:lnTo>
                    <a:pt x="132" y="357"/>
                  </a:lnTo>
                  <a:lnTo>
                    <a:pt x="210" y="402"/>
                  </a:lnTo>
                  <a:lnTo>
                    <a:pt x="450" y="384"/>
                  </a:lnTo>
                  <a:lnTo>
                    <a:pt x="486" y="393"/>
                  </a:lnTo>
                  <a:lnTo>
                    <a:pt x="690" y="417"/>
                  </a:lnTo>
                  <a:lnTo>
                    <a:pt x="1074" y="438"/>
                  </a:lnTo>
                  <a:lnTo>
                    <a:pt x="1401" y="420"/>
                  </a:lnTo>
                  <a:lnTo>
                    <a:pt x="1392" y="165"/>
                  </a:lnTo>
                  <a:lnTo>
                    <a:pt x="29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7672" name="Freeform 137"/>
            <p:cNvSpPr>
              <a:spLocks/>
            </p:cNvSpPr>
            <p:nvPr/>
          </p:nvSpPr>
          <p:spPr bwMode="auto">
            <a:xfrm>
              <a:off x="4242" y="3860"/>
              <a:ext cx="999" cy="120"/>
            </a:xfrm>
            <a:custGeom>
              <a:avLst/>
              <a:gdLst>
                <a:gd name="T0" fmla="*/ 0 w 999"/>
                <a:gd name="T1" fmla="*/ 6 h 123"/>
                <a:gd name="T2" fmla="*/ 717 w 999"/>
                <a:gd name="T3" fmla="*/ 12 h 123"/>
                <a:gd name="T4" fmla="*/ 744 w 999"/>
                <a:gd name="T5" fmla="*/ 28 h 123"/>
                <a:gd name="T6" fmla="*/ 801 w 999"/>
                <a:gd name="T7" fmla="*/ 34 h 123"/>
                <a:gd name="T8" fmla="*/ 876 w 999"/>
                <a:gd name="T9" fmla="*/ 6 h 123"/>
                <a:gd name="T10" fmla="*/ 933 w 999"/>
                <a:gd name="T11" fmla="*/ 0 h 123"/>
                <a:gd name="T12" fmla="*/ 981 w 999"/>
                <a:gd name="T13" fmla="*/ 15 h 123"/>
                <a:gd name="T14" fmla="*/ 999 w 999"/>
                <a:gd name="T15" fmla="*/ 43 h 123"/>
                <a:gd name="T16" fmla="*/ 987 w 999"/>
                <a:gd name="T17" fmla="*/ 100 h 123"/>
                <a:gd name="T18" fmla="*/ 18 w 999"/>
                <a:gd name="T19" fmla="*/ 98 h 123"/>
                <a:gd name="T20" fmla="*/ 0 w 999"/>
                <a:gd name="T21" fmla="*/ 6 h 1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9"/>
                <a:gd name="T34" fmla="*/ 0 h 123"/>
                <a:gd name="T35" fmla="*/ 999 w 999"/>
                <a:gd name="T36" fmla="*/ 123 h 1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9" h="123">
                  <a:moveTo>
                    <a:pt x="0" y="6"/>
                  </a:moveTo>
                  <a:lnTo>
                    <a:pt x="717" y="12"/>
                  </a:lnTo>
                  <a:lnTo>
                    <a:pt x="744" y="36"/>
                  </a:lnTo>
                  <a:lnTo>
                    <a:pt x="801" y="42"/>
                  </a:lnTo>
                  <a:lnTo>
                    <a:pt x="876" y="6"/>
                  </a:lnTo>
                  <a:lnTo>
                    <a:pt x="933" y="0"/>
                  </a:lnTo>
                  <a:lnTo>
                    <a:pt x="981" y="15"/>
                  </a:lnTo>
                  <a:lnTo>
                    <a:pt x="999" y="51"/>
                  </a:lnTo>
                  <a:lnTo>
                    <a:pt x="987" y="123"/>
                  </a:lnTo>
                  <a:lnTo>
                    <a:pt x="18" y="1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pic>
          <p:nvPicPr>
            <p:cNvPr id="27673" name="Picture 138" descr="video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83" y="3400"/>
              <a:ext cx="889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61" name="TextBox 73"/>
          <p:cNvSpPr txBox="1">
            <a:spLocks noChangeArrowheads="1"/>
          </p:cNvSpPr>
          <p:nvPr/>
        </p:nvSpPr>
        <p:spPr bwMode="auto">
          <a:xfrm>
            <a:off x="1733550" y="3239776"/>
            <a:ext cx="11890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TCP send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2" name="TextBox 74"/>
          <p:cNvSpPr txBox="1">
            <a:spLocks noChangeArrowheads="1"/>
          </p:cNvSpPr>
          <p:nvPr/>
        </p:nvSpPr>
        <p:spPr bwMode="auto">
          <a:xfrm>
            <a:off x="906463" y="3225488"/>
            <a:ext cx="11874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video</a:t>
            </a:r>
          </a:p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file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cxnSp>
        <p:nvCxnSpPr>
          <p:cNvPr id="27663" name="Straight Connector 75"/>
          <p:cNvCxnSpPr>
            <a:cxnSpLocks noChangeShapeType="1"/>
          </p:cNvCxnSpPr>
          <p:nvPr/>
        </p:nvCxnSpPr>
        <p:spPr bwMode="auto">
          <a:xfrm>
            <a:off x="1633538" y="2936563"/>
            <a:ext cx="542925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7664" name="TextBox 81"/>
          <p:cNvSpPr txBox="1">
            <a:spLocks noChangeArrowheads="1"/>
          </p:cNvSpPr>
          <p:nvPr/>
        </p:nvSpPr>
        <p:spPr bwMode="auto">
          <a:xfrm>
            <a:off x="5737225" y="3281051"/>
            <a:ext cx="11890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TCP receive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5" name="TextBox 84"/>
          <p:cNvSpPr txBox="1">
            <a:spLocks noChangeArrowheads="1"/>
          </p:cNvSpPr>
          <p:nvPr/>
        </p:nvSpPr>
        <p:spPr bwMode="auto">
          <a:xfrm>
            <a:off x="6897688" y="3281051"/>
            <a:ext cx="14081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application playout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6" name="TextBox 61439"/>
          <p:cNvSpPr txBox="1">
            <a:spLocks noChangeArrowheads="1"/>
          </p:cNvSpPr>
          <p:nvPr/>
        </p:nvSpPr>
        <p:spPr bwMode="auto">
          <a:xfrm>
            <a:off x="1541463" y="3768413"/>
            <a:ext cx="88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000099"/>
                </a:solidFill>
                <a:latin typeface="Arial" charset="0"/>
                <a:ea typeface="MS PGothic" pitchFamily="34" charset="-128"/>
                <a:cs typeface="Arial" charset="0"/>
              </a:rPr>
              <a:t>server</a:t>
            </a:r>
          </a:p>
        </p:txBody>
      </p:sp>
      <p:sp>
        <p:nvSpPr>
          <p:cNvPr id="27667" name="TextBox 86"/>
          <p:cNvSpPr txBox="1">
            <a:spLocks noChangeArrowheads="1"/>
          </p:cNvSpPr>
          <p:nvPr/>
        </p:nvSpPr>
        <p:spPr bwMode="auto">
          <a:xfrm>
            <a:off x="6526213" y="3801751"/>
            <a:ext cx="777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000099"/>
                </a:solidFill>
                <a:latin typeface="Arial" charset="0"/>
                <a:ea typeface="MS PGothic" pitchFamily="34" charset="-128"/>
                <a:cs typeface="Arial" charset="0"/>
              </a:rPr>
              <a:t>client</a:t>
            </a:r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133A3405-A2A6-41C1-AB31-7CF84EA1110C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3" name="Footer Placeholder 3">
            <a:extLst>
              <a:ext uri="{FF2B5EF4-FFF2-40B4-BE49-F238E27FC236}">
                <a16:creationId xmlns:a16="http://schemas.microsoft.com/office/drawing/2014/main" id="{FD6E7CC6-20C7-4691-BF4A-2FEB20E04AAC}"/>
              </a:ext>
            </a:extLst>
          </p:cNvPr>
          <p:cNvSpPr txBox="1">
            <a:spLocks/>
          </p:cNvSpPr>
          <p:nvPr/>
        </p:nvSpPr>
        <p:spPr bwMode="auto">
          <a:xfrm>
            <a:off x="2077764" y="6579190"/>
            <a:ext cx="967777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HTTP/TCP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cxnSp>
        <p:nvCxnSpPr>
          <p:cNvPr id="34" name="Straight Connector 55">
            <a:extLst>
              <a:ext uri="{FF2B5EF4-FFF2-40B4-BE49-F238E27FC236}">
                <a16:creationId xmlns:a16="http://schemas.microsoft.com/office/drawing/2014/main" id="{9B040C6A-4689-4C29-9B70-1B942491CAC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067440" y="2936563"/>
            <a:ext cx="405047" cy="11113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740A946-0983-4415-A9CA-FBB5E640FD29}"/>
              </a:ext>
            </a:extLst>
          </p:cNvPr>
          <p:cNvSpPr txBox="1"/>
          <p:nvPr/>
        </p:nvSpPr>
        <p:spPr>
          <a:xfrm>
            <a:off x="8190144" y="2576756"/>
            <a:ext cx="231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+mj-lt"/>
              </a:rPr>
              <a:t>r</a:t>
            </a:r>
            <a:endParaRPr lang="el-GR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38211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: Στρογγύλεμα γωνιών 7">
            <a:extLst>
              <a:ext uri="{FF2B5EF4-FFF2-40B4-BE49-F238E27FC236}">
                <a16:creationId xmlns:a16="http://schemas.microsoft.com/office/drawing/2014/main" id="{3578A1EE-AE0C-40D7-86B9-AA2259FD7FC4}"/>
              </a:ext>
            </a:extLst>
          </p:cNvPr>
          <p:cNvSpPr/>
          <p:nvPr/>
        </p:nvSpPr>
        <p:spPr bwMode="auto">
          <a:xfrm>
            <a:off x="5836915" y="1791496"/>
            <a:ext cx="2321096" cy="166664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FC0BF23C-9CAB-45D0-9EDB-B2F56EC98BAE}"/>
              </a:ext>
            </a:extLst>
          </p:cNvPr>
          <p:cNvSpPr/>
          <p:nvPr/>
        </p:nvSpPr>
        <p:spPr bwMode="auto">
          <a:xfrm>
            <a:off x="533381" y="1745567"/>
            <a:ext cx="2321096" cy="166664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Streaming Multimedia: HTTP</a:t>
            </a:r>
            <a:endParaRPr lang="el-GR"/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126206" y="3840725"/>
            <a:ext cx="8891587" cy="3857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 1. Γεμίζει ο </a:t>
            </a:r>
            <a:r>
              <a:rPr lang="en-US">
                <a:latin typeface="Gill Sans Nova" panose="020B0602020104020203" pitchFamily="34" charset="0"/>
              </a:rPr>
              <a:t>playout buffer </a:t>
            </a:r>
            <a:r>
              <a:rPr lang="el-GR">
                <a:latin typeface="Gill Sans Nova" panose="020B0602020104020203" pitchFamily="34" charset="0"/>
              </a:rPr>
              <a:t>μέχρι το </a:t>
            </a:r>
            <a:r>
              <a:rPr lang="el-GR" b="1">
                <a:latin typeface="Gill Sans Nova" panose="020B0602020104020203" pitchFamily="34" charset="0"/>
              </a:rPr>
              <a:t>κατώφλι </a:t>
            </a:r>
            <a:r>
              <a:rPr lang="en-US" b="1">
                <a:latin typeface="Gill Sans Nova" panose="020B0602020104020203" pitchFamily="34" charset="0"/>
              </a:rPr>
              <a:t>Q </a:t>
            </a:r>
            <a:r>
              <a:rPr lang="el-GR">
                <a:latin typeface="Gill Sans Nova" panose="020B0602020104020203" pitchFamily="34" charset="0"/>
              </a:rPr>
              <a:t>προτού ξεκινήσει η κατανάλωση προς αναπαραγωγή με σταθερό ρυθμό </a:t>
            </a:r>
            <a:r>
              <a:rPr lang="en-US">
                <a:solidFill>
                  <a:srgbClr val="C00000"/>
                </a:solidFill>
                <a:latin typeface="Gill Sans Nova" panose="020B0602020104020203" pitchFamily="34" charset="0"/>
              </a:rPr>
              <a:t>r</a:t>
            </a:r>
          </a:p>
          <a:p>
            <a:pPr lvl="1">
              <a:spcBef>
                <a:spcPts val="4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n-US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Όσο πιο μεγάλο το </a:t>
            </a:r>
            <a:r>
              <a:rPr lang="el-GR" b="1">
                <a:latin typeface="Gill Sans Nova" panose="020B0602020104020203" pitchFamily="34" charset="0"/>
              </a:rPr>
              <a:t>κατώφλι </a:t>
            </a:r>
            <a:r>
              <a:rPr lang="en-US" b="1">
                <a:latin typeface="Gill Sans Nova" panose="020B0602020104020203" pitchFamily="34" charset="0"/>
              </a:rPr>
              <a:t>Q </a:t>
            </a:r>
          </a:p>
          <a:p>
            <a:pPr lvl="2">
              <a:spcBef>
                <a:spcPts val="4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n-US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τόσο μεγαλύτερη η ανοχή σε διακυμάνσεις του </a:t>
            </a:r>
            <a:r>
              <a:rPr lang="en-US">
                <a:latin typeface="Gill Sans Nova" panose="020B0602020104020203" pitchFamily="34" charset="0"/>
              </a:rPr>
              <a:t>x(t) </a:t>
            </a:r>
            <a:r>
              <a:rPr lang="el-GR">
                <a:latin typeface="Gill Sans Nova" panose="020B0602020104020203" pitchFamily="34" charset="0"/>
              </a:rPr>
              <a:t>λόγω μεταβλητότητας καθυστέρησης ή αυξομείωσης του εύρους ζώνης ανάμεσα στο </a:t>
            </a:r>
            <a:r>
              <a:rPr lang="en-US">
                <a:latin typeface="Gill Sans Nova" panose="020B0602020104020203" pitchFamily="34" charset="0"/>
              </a:rPr>
              <a:t>server &amp; client</a:t>
            </a:r>
          </a:p>
          <a:p>
            <a:pPr lvl="2">
              <a:spcBef>
                <a:spcPts val="4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n-US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τόσο μεγαλύτερη η αναμονή (καθυστέρηση) για αναπαραγωγή </a:t>
            </a:r>
            <a:r>
              <a:rPr lang="en-US" sz="2000" b="1" err="1">
                <a:latin typeface="Gill Sans Nova" panose="020B0602020104020203" pitchFamily="34" charset="0"/>
              </a:rPr>
              <a:t>t</a:t>
            </a:r>
            <a:r>
              <a:rPr lang="en-US" sz="2000" b="1" baseline="-25000" err="1">
                <a:latin typeface="Gill Sans Nova" panose="020B0602020104020203" pitchFamily="34" charset="0"/>
              </a:rPr>
              <a:t>p</a:t>
            </a:r>
            <a:endParaRPr lang="el-GR" b="1" baseline="-25000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 Στέλνει με τον μέγιστο δυνατό ρυθμό μέσω</a:t>
            </a:r>
            <a:r>
              <a:rPr lang="en-US">
                <a:latin typeface="Gill Sans Nova" panose="020B0602020104020203" pitchFamily="34" charset="0"/>
              </a:rPr>
              <a:t> TCP</a:t>
            </a:r>
            <a:endParaRPr lang="el-GR">
              <a:latin typeface="Gill Sans Nova" panose="020B0602020104020203" pitchFamily="34" charset="0"/>
            </a:endParaRPr>
          </a:p>
          <a:p>
            <a:pPr lvl="1">
              <a:spcBef>
                <a:spcPts val="4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Μπορεί να «καταλάβει» διαθέσιμο εύρος ζώνης λόγω του </a:t>
            </a:r>
            <a:r>
              <a:rPr lang="en-US">
                <a:latin typeface="Gill Sans Nova" panose="020B0602020104020203" pitchFamily="34" charset="0"/>
              </a:rPr>
              <a:t>TCP</a:t>
            </a:r>
            <a:endParaRPr lang="el-GR">
              <a:latin typeface="Gill Sans Nova" panose="020B0602020104020203" pitchFamily="34" charset="0"/>
            </a:endParaRPr>
          </a:p>
          <a:p>
            <a:pPr lvl="1">
              <a:spcBef>
                <a:spcPts val="4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  <a:p>
            <a:pPr lvl="1">
              <a:spcBef>
                <a:spcPts val="4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  <a:p>
            <a:pPr lvl="1">
              <a:spcBef>
                <a:spcPts val="4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</p:txBody>
      </p:sp>
      <p:grpSp>
        <p:nvGrpSpPr>
          <p:cNvPr id="27653" name="Group 4"/>
          <p:cNvGrpSpPr>
            <a:grpSpLocks/>
          </p:cNvGrpSpPr>
          <p:nvPr/>
        </p:nvGrpSpPr>
        <p:grpSpPr bwMode="auto">
          <a:xfrm>
            <a:off x="6002338" y="2225113"/>
            <a:ext cx="1035050" cy="644525"/>
            <a:chOff x="5288362" y="3066231"/>
            <a:chExt cx="1034815" cy="644839"/>
          </a:xfrm>
        </p:grpSpPr>
        <p:grpSp>
          <p:nvGrpSpPr>
            <p:cNvPr id="27678" name="Group 77"/>
            <p:cNvGrpSpPr>
              <a:grpSpLocks/>
            </p:cNvGrpSpPr>
            <p:nvPr/>
          </p:nvGrpSpPr>
          <p:grpSpPr bwMode="auto">
            <a:xfrm>
              <a:off x="5288362" y="3066231"/>
              <a:ext cx="721504" cy="644839"/>
              <a:chOff x="5125853" y="2720015"/>
              <a:chExt cx="1352281" cy="644839"/>
            </a:xfrm>
          </p:grpSpPr>
          <p:sp>
            <p:nvSpPr>
              <p:cNvPr id="27680" name="Rectangle 78"/>
              <p:cNvSpPr>
                <a:spLocks noChangeArrowheads="1"/>
              </p:cNvSpPr>
              <p:nvPr/>
            </p:nvSpPr>
            <p:spPr bwMode="auto">
              <a:xfrm>
                <a:off x="5125853" y="2720015"/>
                <a:ext cx="1352281" cy="644839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l-GR" sz="1400" i="1">
                  <a:ea typeface="MS PGothic" pitchFamily="34" charset="-128"/>
                </a:endParaRPr>
              </a:p>
            </p:txBody>
          </p:sp>
          <p:sp>
            <p:nvSpPr>
              <p:cNvPr id="27681" name="Rectangle 79"/>
              <p:cNvSpPr>
                <a:spLocks noChangeArrowheads="1"/>
              </p:cNvSpPr>
              <p:nvPr/>
            </p:nvSpPr>
            <p:spPr bwMode="auto">
              <a:xfrm>
                <a:off x="5330788" y="2729246"/>
                <a:ext cx="1143274" cy="626501"/>
              </a:xfrm>
              <a:prstGeom prst="rect">
                <a:avLst/>
              </a:prstGeom>
              <a:solidFill>
                <a:srgbClr val="000099"/>
              </a:solidFill>
              <a:ln w="1587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/>
              </a:p>
            </p:txBody>
          </p:sp>
        </p:grpSp>
        <p:cxnSp>
          <p:nvCxnSpPr>
            <p:cNvPr id="27679" name="Straight Connector 82"/>
            <p:cNvCxnSpPr>
              <a:cxnSpLocks noChangeShapeType="1"/>
            </p:cNvCxnSpPr>
            <p:nvPr/>
          </p:nvCxnSpPr>
          <p:spPr bwMode="auto">
            <a:xfrm>
              <a:off x="5780752" y="3366157"/>
              <a:ext cx="542425" cy="0"/>
            </a:xfrm>
            <a:prstGeom prst="line">
              <a:avLst/>
            </a:prstGeom>
            <a:noFill/>
            <a:ln w="3175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27654" name="Group 70"/>
          <p:cNvGrpSpPr>
            <a:grpSpLocks/>
          </p:cNvGrpSpPr>
          <p:nvPr/>
        </p:nvGrpSpPr>
        <p:grpSpPr bwMode="auto">
          <a:xfrm>
            <a:off x="2011363" y="2155263"/>
            <a:ext cx="722312" cy="644525"/>
            <a:chOff x="5125853" y="2720015"/>
            <a:chExt cx="1352281" cy="644839"/>
          </a:xfrm>
        </p:grpSpPr>
        <p:sp>
          <p:nvSpPr>
            <p:cNvPr id="27676" name="Rectangle 71"/>
            <p:cNvSpPr>
              <a:spLocks noChangeArrowheads="1"/>
            </p:cNvSpPr>
            <p:nvPr/>
          </p:nvSpPr>
          <p:spPr bwMode="auto">
            <a:xfrm>
              <a:off x="5125853" y="2720015"/>
              <a:ext cx="1352281" cy="644839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l-GR" sz="1400" i="1">
                <a:ea typeface="MS PGothic" pitchFamily="34" charset="-128"/>
              </a:endParaRPr>
            </a:p>
          </p:txBody>
        </p:sp>
        <p:sp>
          <p:nvSpPr>
            <p:cNvPr id="27677" name="Rectangle 72"/>
            <p:cNvSpPr>
              <a:spLocks noChangeArrowheads="1"/>
            </p:cNvSpPr>
            <p:nvPr/>
          </p:nvSpPr>
          <p:spPr bwMode="auto">
            <a:xfrm>
              <a:off x="5785271" y="2729246"/>
              <a:ext cx="688789" cy="626501"/>
            </a:xfrm>
            <a:prstGeom prst="rect">
              <a:avLst/>
            </a:prstGeom>
            <a:solidFill>
              <a:srgbClr val="000099"/>
            </a:solidFill>
            <a:ln w="1587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/>
            </a:p>
          </p:txBody>
        </p:sp>
      </p:grpSp>
      <p:sp>
        <p:nvSpPr>
          <p:cNvPr id="27655" name="Freeform 1287"/>
          <p:cNvSpPr>
            <a:spLocks/>
          </p:cNvSpPr>
          <p:nvPr/>
        </p:nvSpPr>
        <p:spPr bwMode="auto">
          <a:xfrm>
            <a:off x="2903538" y="2118750"/>
            <a:ext cx="1958975" cy="909638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cxnSp>
        <p:nvCxnSpPr>
          <p:cNvPr id="27656" name="Straight Connector 45"/>
          <p:cNvCxnSpPr>
            <a:cxnSpLocks noChangeShapeType="1"/>
          </p:cNvCxnSpPr>
          <p:nvPr/>
        </p:nvCxnSpPr>
        <p:spPr bwMode="auto">
          <a:xfrm>
            <a:off x="2600325" y="2537850"/>
            <a:ext cx="1047750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cxnSp>
        <p:nvCxnSpPr>
          <p:cNvPr id="27657" name="Straight Connector 46"/>
          <p:cNvCxnSpPr>
            <a:cxnSpLocks noChangeShapeType="1"/>
          </p:cNvCxnSpPr>
          <p:nvPr/>
        </p:nvCxnSpPr>
        <p:spPr bwMode="auto">
          <a:xfrm>
            <a:off x="4756150" y="2548963"/>
            <a:ext cx="1292225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7658" name="TextBox 47"/>
          <p:cNvSpPr txBox="1">
            <a:spLocks noChangeArrowheads="1"/>
          </p:cNvSpPr>
          <p:nvPr/>
        </p:nvSpPr>
        <p:spPr bwMode="auto">
          <a:xfrm>
            <a:off x="4964113" y="2058425"/>
            <a:ext cx="9810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variable rate, </a:t>
            </a:r>
            <a:r>
              <a:rPr lang="en-US" sz="1400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x(t)</a:t>
            </a:r>
          </a:p>
        </p:txBody>
      </p:sp>
      <p:grpSp>
        <p:nvGrpSpPr>
          <p:cNvPr id="27659" name="Group 2"/>
          <p:cNvGrpSpPr>
            <a:grpSpLocks/>
          </p:cNvGrpSpPr>
          <p:nvPr/>
        </p:nvGrpSpPr>
        <p:grpSpPr bwMode="auto">
          <a:xfrm>
            <a:off x="6938963" y="2210825"/>
            <a:ext cx="1131887" cy="644525"/>
            <a:chOff x="5125853" y="2720015"/>
            <a:chExt cx="1352281" cy="644839"/>
          </a:xfrm>
        </p:grpSpPr>
        <p:sp>
          <p:nvSpPr>
            <p:cNvPr id="27674" name="Rectangle 44"/>
            <p:cNvSpPr>
              <a:spLocks noChangeArrowheads="1"/>
            </p:cNvSpPr>
            <p:nvPr/>
          </p:nvSpPr>
          <p:spPr bwMode="auto">
            <a:xfrm>
              <a:off x="5125853" y="2720015"/>
              <a:ext cx="1352281" cy="644839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l-GR" sz="1400" i="1">
                <a:ea typeface="MS PGothic" pitchFamily="34" charset="-128"/>
              </a:endParaRPr>
            </a:p>
          </p:txBody>
        </p:sp>
        <p:sp>
          <p:nvSpPr>
            <p:cNvPr id="27675" name="Rectangle 54"/>
            <p:cNvSpPr>
              <a:spLocks noChangeArrowheads="1"/>
            </p:cNvSpPr>
            <p:nvPr/>
          </p:nvSpPr>
          <p:spPr bwMode="auto">
            <a:xfrm>
              <a:off x="5785271" y="2729246"/>
              <a:ext cx="688789" cy="626501"/>
            </a:xfrm>
            <a:prstGeom prst="rect">
              <a:avLst/>
            </a:prstGeom>
            <a:solidFill>
              <a:srgbClr val="000099"/>
            </a:solidFill>
            <a:ln w="1587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/>
            </a:p>
          </p:txBody>
        </p:sp>
      </p:grpSp>
      <p:grpSp>
        <p:nvGrpSpPr>
          <p:cNvPr id="27660" name="Group 134"/>
          <p:cNvGrpSpPr>
            <a:grpSpLocks/>
          </p:cNvGrpSpPr>
          <p:nvPr/>
        </p:nvGrpSpPr>
        <p:grpSpPr bwMode="auto">
          <a:xfrm>
            <a:off x="671513" y="2228288"/>
            <a:ext cx="1201737" cy="533400"/>
            <a:chOff x="3621" y="3265"/>
            <a:chExt cx="1776" cy="744"/>
          </a:xfrm>
        </p:grpSpPr>
        <p:pic>
          <p:nvPicPr>
            <p:cNvPr id="27670" name="Picture 135" descr="reel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21" y="3265"/>
              <a:ext cx="1776" cy="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71" name="Freeform 136"/>
            <p:cNvSpPr>
              <a:spLocks/>
            </p:cNvSpPr>
            <p:nvPr/>
          </p:nvSpPr>
          <p:spPr bwMode="auto">
            <a:xfrm>
              <a:off x="3971" y="3288"/>
              <a:ext cx="1402" cy="439"/>
            </a:xfrm>
            <a:custGeom>
              <a:avLst/>
              <a:gdLst>
                <a:gd name="T0" fmla="*/ 0 w 1401"/>
                <a:gd name="T1" fmla="*/ 6 h 438"/>
                <a:gd name="T2" fmla="*/ 27 w 1401"/>
                <a:gd name="T3" fmla="*/ 392 h 438"/>
                <a:gd name="T4" fmla="*/ 114 w 1401"/>
                <a:gd name="T5" fmla="*/ 389 h 438"/>
                <a:gd name="T6" fmla="*/ 132 w 1401"/>
                <a:gd name="T7" fmla="*/ 365 h 438"/>
                <a:gd name="T8" fmla="*/ 210 w 1401"/>
                <a:gd name="T9" fmla="*/ 410 h 438"/>
                <a:gd name="T10" fmla="*/ 450 w 1401"/>
                <a:gd name="T11" fmla="*/ 392 h 438"/>
                <a:gd name="T12" fmla="*/ 486 w 1401"/>
                <a:gd name="T13" fmla="*/ 401 h 438"/>
                <a:gd name="T14" fmla="*/ 690 w 1401"/>
                <a:gd name="T15" fmla="*/ 425 h 438"/>
                <a:gd name="T16" fmla="*/ 1082 w 1401"/>
                <a:gd name="T17" fmla="*/ 446 h 438"/>
                <a:gd name="T18" fmla="*/ 1409 w 1401"/>
                <a:gd name="T19" fmla="*/ 428 h 438"/>
                <a:gd name="T20" fmla="*/ 1400 w 1401"/>
                <a:gd name="T21" fmla="*/ 165 h 438"/>
                <a:gd name="T22" fmla="*/ 291 w 1401"/>
                <a:gd name="T23" fmla="*/ 0 h 438"/>
                <a:gd name="T24" fmla="*/ 0 w 1401"/>
                <a:gd name="T25" fmla="*/ 6 h 4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1"/>
                <a:gd name="T40" fmla="*/ 0 h 438"/>
                <a:gd name="T41" fmla="*/ 1401 w 1401"/>
                <a:gd name="T42" fmla="*/ 438 h 4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1" h="438">
                  <a:moveTo>
                    <a:pt x="0" y="6"/>
                  </a:moveTo>
                  <a:lnTo>
                    <a:pt x="27" y="384"/>
                  </a:lnTo>
                  <a:lnTo>
                    <a:pt x="114" y="381"/>
                  </a:lnTo>
                  <a:lnTo>
                    <a:pt x="132" y="357"/>
                  </a:lnTo>
                  <a:lnTo>
                    <a:pt x="210" y="402"/>
                  </a:lnTo>
                  <a:lnTo>
                    <a:pt x="450" y="384"/>
                  </a:lnTo>
                  <a:lnTo>
                    <a:pt x="486" y="393"/>
                  </a:lnTo>
                  <a:lnTo>
                    <a:pt x="690" y="417"/>
                  </a:lnTo>
                  <a:lnTo>
                    <a:pt x="1074" y="438"/>
                  </a:lnTo>
                  <a:lnTo>
                    <a:pt x="1401" y="420"/>
                  </a:lnTo>
                  <a:lnTo>
                    <a:pt x="1392" y="165"/>
                  </a:lnTo>
                  <a:lnTo>
                    <a:pt x="29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7672" name="Freeform 137"/>
            <p:cNvSpPr>
              <a:spLocks/>
            </p:cNvSpPr>
            <p:nvPr/>
          </p:nvSpPr>
          <p:spPr bwMode="auto">
            <a:xfrm>
              <a:off x="4242" y="3860"/>
              <a:ext cx="999" cy="120"/>
            </a:xfrm>
            <a:custGeom>
              <a:avLst/>
              <a:gdLst>
                <a:gd name="T0" fmla="*/ 0 w 999"/>
                <a:gd name="T1" fmla="*/ 6 h 123"/>
                <a:gd name="T2" fmla="*/ 717 w 999"/>
                <a:gd name="T3" fmla="*/ 12 h 123"/>
                <a:gd name="T4" fmla="*/ 744 w 999"/>
                <a:gd name="T5" fmla="*/ 28 h 123"/>
                <a:gd name="T6" fmla="*/ 801 w 999"/>
                <a:gd name="T7" fmla="*/ 34 h 123"/>
                <a:gd name="T8" fmla="*/ 876 w 999"/>
                <a:gd name="T9" fmla="*/ 6 h 123"/>
                <a:gd name="T10" fmla="*/ 933 w 999"/>
                <a:gd name="T11" fmla="*/ 0 h 123"/>
                <a:gd name="T12" fmla="*/ 981 w 999"/>
                <a:gd name="T13" fmla="*/ 15 h 123"/>
                <a:gd name="T14" fmla="*/ 999 w 999"/>
                <a:gd name="T15" fmla="*/ 43 h 123"/>
                <a:gd name="T16" fmla="*/ 987 w 999"/>
                <a:gd name="T17" fmla="*/ 100 h 123"/>
                <a:gd name="T18" fmla="*/ 18 w 999"/>
                <a:gd name="T19" fmla="*/ 98 h 123"/>
                <a:gd name="T20" fmla="*/ 0 w 999"/>
                <a:gd name="T21" fmla="*/ 6 h 1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9"/>
                <a:gd name="T34" fmla="*/ 0 h 123"/>
                <a:gd name="T35" fmla="*/ 999 w 999"/>
                <a:gd name="T36" fmla="*/ 123 h 1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9" h="123">
                  <a:moveTo>
                    <a:pt x="0" y="6"/>
                  </a:moveTo>
                  <a:lnTo>
                    <a:pt x="717" y="12"/>
                  </a:lnTo>
                  <a:lnTo>
                    <a:pt x="744" y="36"/>
                  </a:lnTo>
                  <a:lnTo>
                    <a:pt x="801" y="42"/>
                  </a:lnTo>
                  <a:lnTo>
                    <a:pt x="876" y="6"/>
                  </a:lnTo>
                  <a:lnTo>
                    <a:pt x="933" y="0"/>
                  </a:lnTo>
                  <a:lnTo>
                    <a:pt x="981" y="15"/>
                  </a:lnTo>
                  <a:lnTo>
                    <a:pt x="999" y="51"/>
                  </a:lnTo>
                  <a:lnTo>
                    <a:pt x="987" y="123"/>
                  </a:lnTo>
                  <a:lnTo>
                    <a:pt x="18" y="1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pic>
          <p:nvPicPr>
            <p:cNvPr id="27673" name="Picture 138" descr="video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83" y="3400"/>
              <a:ext cx="889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61" name="TextBox 73"/>
          <p:cNvSpPr txBox="1">
            <a:spLocks noChangeArrowheads="1"/>
          </p:cNvSpPr>
          <p:nvPr/>
        </p:nvSpPr>
        <p:spPr bwMode="auto">
          <a:xfrm>
            <a:off x="1733550" y="2841063"/>
            <a:ext cx="11890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TCP send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2" name="TextBox 74"/>
          <p:cNvSpPr txBox="1">
            <a:spLocks noChangeArrowheads="1"/>
          </p:cNvSpPr>
          <p:nvPr/>
        </p:nvSpPr>
        <p:spPr bwMode="auto">
          <a:xfrm>
            <a:off x="906463" y="2826775"/>
            <a:ext cx="11874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video</a:t>
            </a:r>
          </a:p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file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cxnSp>
        <p:nvCxnSpPr>
          <p:cNvPr id="27663" name="Straight Connector 75"/>
          <p:cNvCxnSpPr>
            <a:cxnSpLocks noChangeShapeType="1"/>
          </p:cNvCxnSpPr>
          <p:nvPr/>
        </p:nvCxnSpPr>
        <p:spPr bwMode="auto">
          <a:xfrm>
            <a:off x="1633538" y="2537850"/>
            <a:ext cx="542925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7664" name="TextBox 81"/>
          <p:cNvSpPr txBox="1">
            <a:spLocks noChangeArrowheads="1"/>
          </p:cNvSpPr>
          <p:nvPr/>
        </p:nvSpPr>
        <p:spPr bwMode="auto">
          <a:xfrm>
            <a:off x="5737225" y="2882338"/>
            <a:ext cx="11890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TCP receive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5" name="TextBox 84"/>
          <p:cNvSpPr txBox="1">
            <a:spLocks noChangeArrowheads="1"/>
          </p:cNvSpPr>
          <p:nvPr/>
        </p:nvSpPr>
        <p:spPr bwMode="auto">
          <a:xfrm>
            <a:off x="6897688" y="2882338"/>
            <a:ext cx="14081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application playout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6" name="TextBox 61439"/>
          <p:cNvSpPr txBox="1">
            <a:spLocks noChangeArrowheads="1"/>
          </p:cNvSpPr>
          <p:nvPr/>
        </p:nvSpPr>
        <p:spPr bwMode="auto">
          <a:xfrm>
            <a:off x="-73310" y="1343273"/>
            <a:ext cx="88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000099"/>
                </a:solidFill>
                <a:latin typeface="Arial" charset="0"/>
                <a:ea typeface="MS PGothic" pitchFamily="34" charset="-128"/>
                <a:cs typeface="Arial" charset="0"/>
              </a:rPr>
              <a:t>server</a:t>
            </a:r>
          </a:p>
        </p:txBody>
      </p:sp>
      <p:sp>
        <p:nvSpPr>
          <p:cNvPr id="27667" name="TextBox 86"/>
          <p:cNvSpPr txBox="1">
            <a:spLocks noChangeArrowheads="1"/>
          </p:cNvSpPr>
          <p:nvPr/>
        </p:nvSpPr>
        <p:spPr bwMode="auto">
          <a:xfrm>
            <a:off x="8158011" y="1350387"/>
            <a:ext cx="777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000099"/>
                </a:solidFill>
                <a:latin typeface="Arial" charset="0"/>
                <a:ea typeface="MS PGothic" pitchFamily="34" charset="-128"/>
                <a:cs typeface="Arial" charset="0"/>
              </a:rPr>
              <a:t>client</a:t>
            </a:r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133A3405-A2A6-41C1-AB31-7CF84EA1110C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3" name="Footer Placeholder 3">
            <a:extLst>
              <a:ext uri="{FF2B5EF4-FFF2-40B4-BE49-F238E27FC236}">
                <a16:creationId xmlns:a16="http://schemas.microsoft.com/office/drawing/2014/main" id="{FD6E7CC6-20C7-4691-BF4A-2FEB20E04AAC}"/>
              </a:ext>
            </a:extLst>
          </p:cNvPr>
          <p:cNvSpPr txBox="1">
            <a:spLocks/>
          </p:cNvSpPr>
          <p:nvPr/>
        </p:nvSpPr>
        <p:spPr bwMode="auto">
          <a:xfrm>
            <a:off x="2077764" y="6579190"/>
            <a:ext cx="967777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HTTP/TCP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80B7FA1-28CE-4E4E-AB4C-C14316BF3E22}"/>
              </a:ext>
            </a:extLst>
          </p:cNvPr>
          <p:cNvSpPr/>
          <p:nvPr/>
        </p:nvSpPr>
        <p:spPr>
          <a:xfrm>
            <a:off x="7589334" y="2332251"/>
            <a:ext cx="359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MS PGothic" pitchFamily="34" charset="-128"/>
                <a:cs typeface="Arial" charset="0"/>
              </a:rPr>
              <a:t>Q</a:t>
            </a:r>
            <a:endParaRPr lang="el-GR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D7169D40-1BED-489D-B982-81A32EA1C9F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857887" y="1927597"/>
            <a:ext cx="2936318" cy="31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932C744-EB0D-48CB-94E4-D2E559BE48E7}"/>
              </a:ext>
            </a:extLst>
          </p:cNvPr>
          <p:cNvSpPr txBox="1"/>
          <p:nvPr/>
        </p:nvSpPr>
        <p:spPr>
          <a:xfrm>
            <a:off x="3749143" y="1469883"/>
            <a:ext cx="10070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+mj-lt"/>
              </a:rPr>
              <a:t>HTTP GET</a:t>
            </a:r>
            <a:endParaRPr lang="el-GR" sz="1400">
              <a:latin typeface="+mj-lt"/>
            </a:endParaRPr>
          </a:p>
        </p:txBody>
      </p:sp>
      <p:grpSp>
        <p:nvGrpSpPr>
          <p:cNvPr id="42" name="Group 249">
            <a:extLst>
              <a:ext uri="{FF2B5EF4-FFF2-40B4-BE49-F238E27FC236}">
                <a16:creationId xmlns:a16="http://schemas.microsoft.com/office/drawing/2014/main" id="{0FBD61E4-D2EE-4EC8-BAFC-5A0628608A01}"/>
              </a:ext>
            </a:extLst>
          </p:cNvPr>
          <p:cNvGrpSpPr>
            <a:grpSpLocks/>
          </p:cNvGrpSpPr>
          <p:nvPr/>
        </p:nvGrpSpPr>
        <p:grpSpPr bwMode="auto">
          <a:xfrm>
            <a:off x="119464" y="1806803"/>
            <a:ext cx="265711" cy="548344"/>
            <a:chOff x="4140" y="429"/>
            <a:chExt cx="1425" cy="2396"/>
          </a:xfrm>
        </p:grpSpPr>
        <p:sp>
          <p:nvSpPr>
            <p:cNvPr id="43" name="Freeform 250">
              <a:extLst>
                <a:ext uri="{FF2B5EF4-FFF2-40B4-BE49-F238E27FC236}">
                  <a16:creationId xmlns:a16="http://schemas.microsoft.com/office/drawing/2014/main" id="{9EE39B73-A298-4096-9AA8-7BCB76F9D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4" name="Rectangle 251">
              <a:extLst>
                <a:ext uri="{FF2B5EF4-FFF2-40B4-BE49-F238E27FC236}">
                  <a16:creationId xmlns:a16="http://schemas.microsoft.com/office/drawing/2014/main" id="{40E412C7-B66E-4D2B-AFEA-69B152522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429"/>
              <a:ext cx="1047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45" name="Freeform 252">
              <a:extLst>
                <a:ext uri="{FF2B5EF4-FFF2-40B4-BE49-F238E27FC236}">
                  <a16:creationId xmlns:a16="http://schemas.microsoft.com/office/drawing/2014/main" id="{C9808F2C-DA51-48CA-8DDC-439D4E46B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" name="Freeform 253">
              <a:extLst>
                <a:ext uri="{FF2B5EF4-FFF2-40B4-BE49-F238E27FC236}">
                  <a16:creationId xmlns:a16="http://schemas.microsoft.com/office/drawing/2014/main" id="{E6CBB980-4F38-4005-8CCF-17D253250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" name="Rectangle 254">
              <a:extLst>
                <a:ext uri="{FF2B5EF4-FFF2-40B4-BE49-F238E27FC236}">
                  <a16:creationId xmlns:a16="http://schemas.microsoft.com/office/drawing/2014/main" id="{DE5B0139-1DC3-4834-9068-4C0826253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48" name="Group 255">
              <a:extLst>
                <a:ext uri="{FF2B5EF4-FFF2-40B4-BE49-F238E27FC236}">
                  <a16:creationId xmlns:a16="http://schemas.microsoft.com/office/drawing/2014/main" id="{58727BA3-93F1-4866-9D7B-0A98BCBA84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3" name="AutoShape 256">
                <a:extLst>
                  <a:ext uri="{FF2B5EF4-FFF2-40B4-BE49-F238E27FC236}">
                    <a16:creationId xmlns:a16="http://schemas.microsoft.com/office/drawing/2014/main" id="{B54C307E-0FE6-4D6C-BACF-E4E0A82104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" y="2567"/>
                <a:ext cx="728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74" name="AutoShape 257">
                <a:extLst>
                  <a:ext uri="{FF2B5EF4-FFF2-40B4-BE49-F238E27FC236}">
                    <a16:creationId xmlns:a16="http://schemas.microsoft.com/office/drawing/2014/main" id="{A3192319-7677-4009-AF76-AF5D5182C2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3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49" name="Rectangle 258">
              <a:extLst>
                <a:ext uri="{FF2B5EF4-FFF2-40B4-BE49-F238E27FC236}">
                  <a16:creationId xmlns:a16="http://schemas.microsoft.com/office/drawing/2014/main" id="{31EE0B59-E8F2-4E73-B2A8-39F389A1D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" y="1019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50" name="Group 259">
              <a:extLst>
                <a:ext uri="{FF2B5EF4-FFF2-40B4-BE49-F238E27FC236}">
                  <a16:creationId xmlns:a16="http://schemas.microsoft.com/office/drawing/2014/main" id="{919DB6C3-233E-4CEA-96D0-2A7DD215F3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1" name="AutoShape 260">
                <a:extLst>
                  <a:ext uri="{FF2B5EF4-FFF2-40B4-BE49-F238E27FC236}">
                    <a16:creationId xmlns:a16="http://schemas.microsoft.com/office/drawing/2014/main" id="{8F106751-3161-4496-848E-AF78DDAD9C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3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72" name="AutoShape 261">
                <a:extLst>
                  <a:ext uri="{FF2B5EF4-FFF2-40B4-BE49-F238E27FC236}">
                    <a16:creationId xmlns:a16="http://schemas.microsoft.com/office/drawing/2014/main" id="{F8F2AA5E-6DA3-408D-B6B3-D908AFCAD1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8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51" name="Rectangle 262">
              <a:extLst>
                <a:ext uri="{FF2B5EF4-FFF2-40B4-BE49-F238E27FC236}">
                  <a16:creationId xmlns:a16="http://schemas.microsoft.com/office/drawing/2014/main" id="{E9C731D6-3B8F-4246-A753-12411CAA06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6" y="1360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52" name="Rectangle 263">
              <a:extLst>
                <a:ext uri="{FF2B5EF4-FFF2-40B4-BE49-F238E27FC236}">
                  <a16:creationId xmlns:a16="http://schemas.microsoft.com/office/drawing/2014/main" id="{407CE161-BC26-41E2-BF97-52590D20A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9" y="1656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53" name="Group 264">
              <a:extLst>
                <a:ext uri="{FF2B5EF4-FFF2-40B4-BE49-F238E27FC236}">
                  <a16:creationId xmlns:a16="http://schemas.microsoft.com/office/drawing/2014/main" id="{861001E0-12A0-47AE-B229-AF8A3C017B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9" name="AutoShape 265">
                <a:extLst>
                  <a:ext uri="{FF2B5EF4-FFF2-40B4-BE49-F238E27FC236}">
                    <a16:creationId xmlns:a16="http://schemas.microsoft.com/office/drawing/2014/main" id="{8B47C6DD-EF54-478D-A84C-566335954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1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70" name="AutoShape 266">
                <a:extLst>
                  <a:ext uri="{FF2B5EF4-FFF2-40B4-BE49-F238E27FC236}">
                    <a16:creationId xmlns:a16="http://schemas.microsoft.com/office/drawing/2014/main" id="{43A33D05-ECD9-4B85-93D8-DE0FDAA32F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1"/>
                <a:ext cx="682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54" name="Freeform 267">
              <a:extLst>
                <a:ext uri="{FF2B5EF4-FFF2-40B4-BE49-F238E27FC236}">
                  <a16:creationId xmlns:a16="http://schemas.microsoft.com/office/drawing/2014/main" id="{5FE6FA74-A8F8-4FAE-BD45-E98EFE052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55" name="Group 268">
              <a:extLst>
                <a:ext uri="{FF2B5EF4-FFF2-40B4-BE49-F238E27FC236}">
                  <a16:creationId xmlns:a16="http://schemas.microsoft.com/office/drawing/2014/main" id="{90FCCD0D-1455-4BE4-9D0F-0274BA77C2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7" name="AutoShape 269">
                <a:extLst>
                  <a:ext uri="{FF2B5EF4-FFF2-40B4-BE49-F238E27FC236}">
                    <a16:creationId xmlns:a16="http://schemas.microsoft.com/office/drawing/2014/main" id="{590FD516-4AF7-4EAC-AC23-DCF98B77D5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2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8" name="AutoShape 270">
                <a:extLst>
                  <a:ext uri="{FF2B5EF4-FFF2-40B4-BE49-F238E27FC236}">
                    <a16:creationId xmlns:a16="http://schemas.microsoft.com/office/drawing/2014/main" id="{F05DC53B-9F13-4C31-BA71-9EAF6BD19E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7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56" name="Rectangle 271">
              <a:extLst>
                <a:ext uri="{FF2B5EF4-FFF2-40B4-BE49-F238E27FC236}">
                  <a16:creationId xmlns:a16="http://schemas.microsoft.com/office/drawing/2014/main" id="{1FF38615-56DF-43D6-9397-7A23C6FF2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1" y="433"/>
              <a:ext cx="68" cy="2286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57" name="Freeform 272">
              <a:extLst>
                <a:ext uri="{FF2B5EF4-FFF2-40B4-BE49-F238E27FC236}">
                  <a16:creationId xmlns:a16="http://schemas.microsoft.com/office/drawing/2014/main" id="{4822D0E6-7DFC-4435-9FE6-FB1711A43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8" name="Freeform 273">
              <a:extLst>
                <a:ext uri="{FF2B5EF4-FFF2-40B4-BE49-F238E27FC236}">
                  <a16:creationId xmlns:a16="http://schemas.microsoft.com/office/drawing/2014/main" id="{F6B64339-5F4B-410D-9157-37E78578A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9" name="Oval 274">
              <a:extLst>
                <a:ext uri="{FF2B5EF4-FFF2-40B4-BE49-F238E27FC236}">
                  <a16:creationId xmlns:a16="http://schemas.microsoft.com/office/drawing/2014/main" id="{DD4F0EB2-7DDF-4CE8-9397-F3662DAE9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7" y="2613"/>
              <a:ext cx="48" cy="95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0" name="Freeform 275">
              <a:extLst>
                <a:ext uri="{FF2B5EF4-FFF2-40B4-BE49-F238E27FC236}">
                  <a16:creationId xmlns:a16="http://schemas.microsoft.com/office/drawing/2014/main" id="{78DD1579-98A4-4BCA-8820-6F274CADA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1" name="AutoShape 276">
              <a:extLst>
                <a:ext uri="{FF2B5EF4-FFF2-40B4-BE49-F238E27FC236}">
                  <a16:creationId xmlns:a16="http://schemas.microsoft.com/office/drawing/2014/main" id="{442D875D-048B-4779-9B01-EF29D6A8DE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78"/>
              <a:ext cx="1200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2" name="AutoShape 277">
              <a:extLst>
                <a:ext uri="{FF2B5EF4-FFF2-40B4-BE49-F238E27FC236}">
                  <a16:creationId xmlns:a16="http://schemas.microsoft.com/office/drawing/2014/main" id="{ED6798B3-8C01-4AC2-97A0-E3B4DF5EE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4" y="2711"/>
              <a:ext cx="1071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3" name="Oval 278">
              <a:extLst>
                <a:ext uri="{FF2B5EF4-FFF2-40B4-BE49-F238E27FC236}">
                  <a16:creationId xmlns:a16="http://schemas.microsoft.com/office/drawing/2014/main" id="{1F6C8D5D-32BF-4D38-A6AD-1AF54CDBE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2382"/>
              <a:ext cx="161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4" name="Oval 279">
              <a:extLst>
                <a:ext uri="{FF2B5EF4-FFF2-40B4-BE49-F238E27FC236}">
                  <a16:creationId xmlns:a16="http://schemas.microsoft.com/office/drawing/2014/main" id="{1E53A953-3225-4729-8AAD-A7187C041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6" y="2385"/>
              <a:ext cx="161" cy="139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1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5" name="Oval 280">
              <a:extLst>
                <a:ext uri="{FF2B5EF4-FFF2-40B4-BE49-F238E27FC236}">
                  <a16:creationId xmlns:a16="http://schemas.microsoft.com/office/drawing/2014/main" id="{63028E38-A0CB-4DEA-8B57-839822E9B4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82"/>
              <a:ext cx="157" cy="139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6" name="Rectangle 281">
              <a:extLst>
                <a:ext uri="{FF2B5EF4-FFF2-40B4-BE49-F238E27FC236}">
                  <a16:creationId xmlns:a16="http://schemas.microsoft.com/office/drawing/2014/main" id="{736A8174-F55F-4E65-9081-7B970195D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36"/>
              <a:ext cx="85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</p:grpSp>
      <p:grpSp>
        <p:nvGrpSpPr>
          <p:cNvPr id="75" name="Group 542">
            <a:extLst>
              <a:ext uri="{FF2B5EF4-FFF2-40B4-BE49-F238E27FC236}">
                <a16:creationId xmlns:a16="http://schemas.microsoft.com/office/drawing/2014/main" id="{1B5AC15F-2861-4799-A56C-0AC1E2795D94}"/>
              </a:ext>
            </a:extLst>
          </p:cNvPr>
          <p:cNvGrpSpPr>
            <a:grpSpLocks/>
          </p:cNvGrpSpPr>
          <p:nvPr/>
        </p:nvGrpSpPr>
        <p:grpSpPr bwMode="auto">
          <a:xfrm>
            <a:off x="8235658" y="1796141"/>
            <a:ext cx="543675" cy="518854"/>
            <a:chOff x="-44" y="1473"/>
            <a:chExt cx="981" cy="1105"/>
          </a:xfrm>
        </p:grpSpPr>
        <p:pic>
          <p:nvPicPr>
            <p:cNvPr id="76" name="Picture 529" descr="desktop_computer_stylized_medium">
              <a:extLst>
                <a:ext uri="{FF2B5EF4-FFF2-40B4-BE49-F238E27FC236}">
                  <a16:creationId xmlns:a16="http://schemas.microsoft.com/office/drawing/2014/main" id="{E4D9BA01-7EA4-4636-A734-EC0798D97C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7" name="Freeform 530">
              <a:extLst>
                <a:ext uri="{FF2B5EF4-FFF2-40B4-BE49-F238E27FC236}">
                  <a16:creationId xmlns:a16="http://schemas.microsoft.com/office/drawing/2014/main" id="{2869FD6D-5037-4139-A050-F021F725EB6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17982222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/>
              <a:t>Ενταμίευση στην πλευρά του πελάτη, αναπαραγωγή</a:t>
            </a:r>
          </a:p>
        </p:txBody>
      </p:sp>
      <p:grpSp>
        <p:nvGrpSpPr>
          <p:cNvPr id="24579" name="Group 249"/>
          <p:cNvGrpSpPr>
            <a:grpSpLocks/>
          </p:cNvGrpSpPr>
          <p:nvPr/>
        </p:nvGrpSpPr>
        <p:grpSpPr bwMode="auto">
          <a:xfrm>
            <a:off x="985088" y="2133283"/>
            <a:ext cx="561975" cy="1038225"/>
            <a:chOff x="4140" y="429"/>
            <a:chExt cx="1425" cy="2396"/>
          </a:xfrm>
        </p:grpSpPr>
        <p:sp>
          <p:nvSpPr>
            <p:cNvPr id="24606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07" name="Rectangle 251"/>
            <p:cNvSpPr>
              <a:spLocks noChangeArrowheads="1"/>
            </p:cNvSpPr>
            <p:nvPr/>
          </p:nvSpPr>
          <p:spPr bwMode="auto">
            <a:xfrm>
              <a:off x="4204" y="429"/>
              <a:ext cx="1047" cy="2286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08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09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10" name="Rectangle 254"/>
            <p:cNvSpPr>
              <a:spLocks noChangeArrowheads="1"/>
            </p:cNvSpPr>
            <p:nvPr/>
          </p:nvSpPr>
          <p:spPr bwMode="auto">
            <a:xfrm>
              <a:off x="4212" y="693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4611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4636" name="AutoShape 256"/>
              <p:cNvSpPr>
                <a:spLocks noChangeArrowheads="1"/>
              </p:cNvSpPr>
              <p:nvPr/>
            </p:nvSpPr>
            <p:spPr bwMode="auto">
              <a:xfrm>
                <a:off x="613" y="2567"/>
                <a:ext cx="728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4637" name="AutoShape 257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3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4612" name="Rectangle 258"/>
            <p:cNvSpPr>
              <a:spLocks noChangeArrowheads="1"/>
            </p:cNvSpPr>
            <p:nvPr/>
          </p:nvSpPr>
          <p:spPr bwMode="auto">
            <a:xfrm>
              <a:off x="4225" y="1019"/>
              <a:ext cx="596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4613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4634" name="AutoShape 260"/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3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4635" name="AutoShape 261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8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4614" name="Rectangle 262"/>
            <p:cNvSpPr>
              <a:spLocks noChangeArrowheads="1"/>
            </p:cNvSpPr>
            <p:nvPr/>
          </p:nvSpPr>
          <p:spPr bwMode="auto">
            <a:xfrm>
              <a:off x="4216" y="1360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15" name="Rectangle 263"/>
            <p:cNvSpPr>
              <a:spLocks noChangeArrowheads="1"/>
            </p:cNvSpPr>
            <p:nvPr/>
          </p:nvSpPr>
          <p:spPr bwMode="auto">
            <a:xfrm>
              <a:off x="4229" y="1656"/>
              <a:ext cx="596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4616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4632" name="AutoShape 265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1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4633" name="AutoShape 266"/>
              <p:cNvSpPr>
                <a:spLocks noChangeArrowheads="1"/>
              </p:cNvSpPr>
              <p:nvPr/>
            </p:nvSpPr>
            <p:spPr bwMode="auto">
              <a:xfrm>
                <a:off x="630" y="2581"/>
                <a:ext cx="682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4617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24618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4630" name="AutoShape 269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2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24631" name="AutoShape 270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87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4619" name="Rectangle 271"/>
            <p:cNvSpPr>
              <a:spLocks noChangeArrowheads="1"/>
            </p:cNvSpPr>
            <p:nvPr/>
          </p:nvSpPr>
          <p:spPr bwMode="auto">
            <a:xfrm>
              <a:off x="5251" y="433"/>
              <a:ext cx="68" cy="2286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0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21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22" name="Oval 274"/>
            <p:cNvSpPr>
              <a:spLocks noChangeArrowheads="1"/>
            </p:cNvSpPr>
            <p:nvPr/>
          </p:nvSpPr>
          <p:spPr bwMode="auto">
            <a:xfrm>
              <a:off x="5517" y="2613"/>
              <a:ext cx="48" cy="95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3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4624" name="AutoShape 276"/>
            <p:cNvSpPr>
              <a:spLocks noChangeArrowheads="1"/>
            </p:cNvSpPr>
            <p:nvPr/>
          </p:nvSpPr>
          <p:spPr bwMode="auto">
            <a:xfrm>
              <a:off x="4140" y="2678"/>
              <a:ext cx="1200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5" name="AutoShape 277"/>
            <p:cNvSpPr>
              <a:spLocks noChangeArrowheads="1"/>
            </p:cNvSpPr>
            <p:nvPr/>
          </p:nvSpPr>
          <p:spPr bwMode="auto">
            <a:xfrm>
              <a:off x="4204" y="2711"/>
              <a:ext cx="1071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6" name="Oval 278"/>
            <p:cNvSpPr>
              <a:spLocks noChangeArrowheads="1"/>
            </p:cNvSpPr>
            <p:nvPr/>
          </p:nvSpPr>
          <p:spPr bwMode="auto">
            <a:xfrm>
              <a:off x="4305" y="2382"/>
              <a:ext cx="161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7" name="Oval 279"/>
            <p:cNvSpPr>
              <a:spLocks noChangeArrowheads="1"/>
            </p:cNvSpPr>
            <p:nvPr/>
          </p:nvSpPr>
          <p:spPr bwMode="auto">
            <a:xfrm>
              <a:off x="4486" y="2385"/>
              <a:ext cx="161" cy="139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1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8" name="Oval 280"/>
            <p:cNvSpPr>
              <a:spLocks noChangeArrowheads="1"/>
            </p:cNvSpPr>
            <p:nvPr/>
          </p:nvSpPr>
          <p:spPr bwMode="auto">
            <a:xfrm>
              <a:off x="4663" y="2382"/>
              <a:ext cx="157" cy="139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4629" name="Rectangle 281"/>
            <p:cNvSpPr>
              <a:spLocks noChangeArrowheads="1"/>
            </p:cNvSpPr>
            <p:nvPr/>
          </p:nvSpPr>
          <p:spPr bwMode="auto">
            <a:xfrm>
              <a:off x="5062" y="1836"/>
              <a:ext cx="85" cy="758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</p:grpSp>
      <p:sp>
        <p:nvSpPr>
          <p:cNvPr id="24580" name="Freeform 1287"/>
          <p:cNvSpPr>
            <a:spLocks/>
          </p:cNvSpPr>
          <p:nvPr/>
        </p:nvSpPr>
        <p:spPr bwMode="auto">
          <a:xfrm>
            <a:off x="1966163" y="2065020"/>
            <a:ext cx="2320925" cy="1228725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grpSp>
        <p:nvGrpSpPr>
          <p:cNvPr id="24581" name="Group 542"/>
          <p:cNvGrpSpPr>
            <a:grpSpLocks/>
          </p:cNvGrpSpPr>
          <p:nvPr/>
        </p:nvGrpSpPr>
        <p:grpSpPr bwMode="auto">
          <a:xfrm>
            <a:off x="4420438" y="3530283"/>
            <a:ext cx="1227137" cy="1069975"/>
            <a:chOff x="-44" y="1473"/>
            <a:chExt cx="981" cy="1105"/>
          </a:xfrm>
        </p:grpSpPr>
        <p:pic>
          <p:nvPicPr>
            <p:cNvPr id="24604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605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sp>
        <p:nvSpPr>
          <p:cNvPr id="24582" name="Rectangle 43"/>
          <p:cNvSpPr>
            <a:spLocks noChangeArrowheads="1"/>
          </p:cNvSpPr>
          <p:nvPr/>
        </p:nvSpPr>
        <p:spPr bwMode="auto">
          <a:xfrm>
            <a:off x="5444375" y="2188845"/>
            <a:ext cx="1603375" cy="8699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cxnSp>
        <p:nvCxnSpPr>
          <p:cNvPr id="24583" name="Straight Connector 45"/>
          <p:cNvCxnSpPr>
            <a:cxnSpLocks noChangeShapeType="1"/>
          </p:cNvCxnSpPr>
          <p:nvPr/>
        </p:nvCxnSpPr>
        <p:spPr bwMode="auto">
          <a:xfrm>
            <a:off x="1607388" y="2630170"/>
            <a:ext cx="1241425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cxnSp>
        <p:nvCxnSpPr>
          <p:cNvPr id="24584" name="Straight Connector 46"/>
          <p:cNvCxnSpPr>
            <a:cxnSpLocks noChangeShapeType="1"/>
          </p:cNvCxnSpPr>
          <p:nvPr/>
        </p:nvCxnSpPr>
        <p:spPr bwMode="auto">
          <a:xfrm>
            <a:off x="4161675" y="2644458"/>
            <a:ext cx="1531938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4585" name="TextBox 47"/>
          <p:cNvSpPr txBox="1">
            <a:spLocks noChangeArrowheads="1"/>
          </p:cNvSpPr>
          <p:nvPr/>
        </p:nvSpPr>
        <p:spPr bwMode="auto">
          <a:xfrm>
            <a:off x="4244225" y="1995170"/>
            <a:ext cx="1327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variable fill </a:t>
            </a:r>
          </a:p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rate, </a:t>
            </a:r>
            <a:r>
              <a:rPr lang="en-US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x(t)</a:t>
            </a:r>
          </a:p>
        </p:txBody>
      </p:sp>
      <p:sp>
        <p:nvSpPr>
          <p:cNvPr id="24586" name="TextBox 49"/>
          <p:cNvSpPr txBox="1">
            <a:spLocks noChangeArrowheads="1"/>
          </p:cNvSpPr>
          <p:nvPr/>
        </p:nvSpPr>
        <p:spPr bwMode="auto">
          <a:xfrm>
            <a:off x="5430088" y="3073083"/>
            <a:ext cx="16573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client  application </a:t>
            </a:r>
          </a:p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buffer, size B</a:t>
            </a:r>
          </a:p>
        </p:txBody>
      </p:sp>
      <p:cxnSp>
        <p:nvCxnSpPr>
          <p:cNvPr id="24587" name="Straight Arrow Connector 51"/>
          <p:cNvCxnSpPr>
            <a:cxnSpLocks noChangeShapeType="1"/>
          </p:cNvCxnSpPr>
          <p:nvPr/>
        </p:nvCxnSpPr>
        <p:spPr bwMode="auto">
          <a:xfrm>
            <a:off x="6804863" y="3447733"/>
            <a:ext cx="280987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4588" name="Straight Arrow Connector 54"/>
          <p:cNvCxnSpPr>
            <a:cxnSpLocks noChangeShapeType="1"/>
          </p:cNvCxnSpPr>
          <p:nvPr/>
        </p:nvCxnSpPr>
        <p:spPr bwMode="auto">
          <a:xfrm flipH="1">
            <a:off x="5441200" y="3439795"/>
            <a:ext cx="280988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6955675" y="1988820"/>
            <a:ext cx="1601788" cy="658813"/>
            <a:chOff x="6673448" y="1882401"/>
            <a:chExt cx="1601918" cy="659064"/>
          </a:xfrm>
        </p:grpSpPr>
        <p:cxnSp>
          <p:nvCxnSpPr>
            <p:cNvPr id="24602" name="Straight Connector 55"/>
            <p:cNvCxnSpPr>
              <a:cxnSpLocks noChangeShapeType="1"/>
            </p:cNvCxnSpPr>
            <p:nvPr/>
          </p:nvCxnSpPr>
          <p:spPr bwMode="auto">
            <a:xfrm>
              <a:off x="6673448" y="2541465"/>
              <a:ext cx="652985" cy="0"/>
            </a:xfrm>
            <a:prstGeom prst="line">
              <a:avLst/>
            </a:prstGeom>
            <a:noFill/>
            <a:ln w="3175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24603" name="TextBox 57"/>
            <p:cNvSpPr txBox="1">
              <a:spLocks noChangeArrowheads="1"/>
            </p:cNvSpPr>
            <p:nvPr/>
          </p:nvSpPr>
          <p:spPr bwMode="auto">
            <a:xfrm>
              <a:off x="6833799" y="1882401"/>
              <a:ext cx="1441567" cy="6415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Arial" charset="0"/>
                  <a:ea typeface="MS PGothic" pitchFamily="34" charset="-128"/>
                  <a:cs typeface="Arial" charset="0"/>
                </a:rPr>
                <a:t>playout rate,</a:t>
              </a:r>
            </a:p>
            <a:p>
              <a:r>
                <a:rPr lang="en-US">
                  <a:solidFill>
                    <a:srgbClr val="000000"/>
                  </a:solidFill>
                  <a:latin typeface="Arial" charset="0"/>
                  <a:ea typeface="MS PGothic" pitchFamily="34" charset="-128"/>
                  <a:cs typeface="Arial" charset="0"/>
                </a:rPr>
                <a:t>e.g., CBR </a:t>
              </a:r>
              <a:r>
                <a:rPr lang="en-US" i="1">
                  <a:solidFill>
                    <a:srgbClr val="CC0000"/>
                  </a:solidFill>
                  <a:latin typeface="Arial" charset="0"/>
                  <a:ea typeface="MS PGothic" pitchFamily="34" charset="-128"/>
                  <a:cs typeface="Arial" charset="0"/>
                </a:rPr>
                <a:t>r</a:t>
              </a:r>
            </a:p>
          </p:txBody>
        </p:sp>
      </p:grp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6225425" y="2201545"/>
            <a:ext cx="815975" cy="844550"/>
          </a:xfrm>
          <a:prstGeom prst="rect">
            <a:avLst/>
          </a:prstGeom>
          <a:solidFill>
            <a:srgbClr val="000099"/>
          </a:solidFill>
          <a:ln w="15875">
            <a:noFill/>
            <a:miter lim="800000"/>
            <a:headEnd/>
            <a:tailEnd/>
          </a:ln>
        </p:spPr>
        <p:txBody>
          <a:bodyPr wrap="none"/>
          <a:lstStyle/>
          <a:p>
            <a:endParaRPr/>
          </a:p>
        </p:txBody>
      </p:sp>
      <p:cxnSp>
        <p:nvCxnSpPr>
          <p:cNvPr id="24591" name="Straight Arrow Connector 60"/>
          <p:cNvCxnSpPr>
            <a:cxnSpLocks noChangeShapeType="1"/>
          </p:cNvCxnSpPr>
          <p:nvPr/>
        </p:nvCxnSpPr>
        <p:spPr bwMode="auto">
          <a:xfrm flipH="1">
            <a:off x="6260350" y="1887220"/>
            <a:ext cx="168275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4592" name="Straight Arrow Connector 62"/>
          <p:cNvCxnSpPr>
            <a:cxnSpLocks noChangeShapeType="1"/>
          </p:cNvCxnSpPr>
          <p:nvPr/>
        </p:nvCxnSpPr>
        <p:spPr bwMode="auto">
          <a:xfrm rot="10800000" flipH="1">
            <a:off x="6871538" y="1880870"/>
            <a:ext cx="168275" cy="0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4593" name="TextBox 64"/>
          <p:cNvSpPr txBox="1">
            <a:spLocks noChangeArrowheads="1"/>
          </p:cNvSpPr>
          <p:nvPr/>
        </p:nvSpPr>
        <p:spPr bwMode="auto">
          <a:xfrm>
            <a:off x="516775" y="3149283"/>
            <a:ext cx="1428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video server</a:t>
            </a:r>
            <a:endParaRPr lang="en-US" i="1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4594" name="TextBox 65"/>
          <p:cNvSpPr txBox="1">
            <a:spLocks noChangeArrowheads="1"/>
          </p:cNvSpPr>
          <p:nvPr/>
        </p:nvSpPr>
        <p:spPr bwMode="auto">
          <a:xfrm>
            <a:off x="5577725" y="3866833"/>
            <a:ext cx="71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client</a:t>
            </a:r>
            <a:endParaRPr lang="en-US" i="1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6204788" y="2201545"/>
            <a:ext cx="423862" cy="846138"/>
          </a:xfrm>
          <a:prstGeom prst="rect">
            <a:avLst/>
          </a:prstGeom>
          <a:solidFill>
            <a:schemeClr val="bg1"/>
          </a:solidFill>
          <a:ln w="15875">
            <a:noFill/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6211138" y="2206308"/>
            <a:ext cx="425450" cy="844550"/>
          </a:xfrm>
          <a:prstGeom prst="rect">
            <a:avLst/>
          </a:prstGeom>
          <a:solidFill>
            <a:srgbClr val="000099"/>
          </a:solidFill>
          <a:ln w="15875">
            <a:noFill/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6187325" y="2201545"/>
            <a:ext cx="760413" cy="850900"/>
          </a:xfrm>
          <a:prstGeom prst="rect">
            <a:avLst/>
          </a:prstGeom>
          <a:solidFill>
            <a:schemeClr val="bg1"/>
          </a:solidFill>
          <a:ln w="15875">
            <a:noFill/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sp>
        <p:nvSpPr>
          <p:cNvPr id="24598" name="TextBox 59"/>
          <p:cNvSpPr txBox="1">
            <a:spLocks noChangeArrowheads="1"/>
          </p:cNvSpPr>
          <p:nvPr/>
        </p:nvSpPr>
        <p:spPr bwMode="auto">
          <a:xfrm>
            <a:off x="5909513" y="1577658"/>
            <a:ext cx="14287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latin typeface="Arial" charset="0"/>
                <a:ea typeface="MS PGothic" pitchFamily="34" charset="-128"/>
                <a:cs typeface="Arial" charset="0"/>
              </a:rPr>
              <a:t>buffer fill level, </a:t>
            </a:r>
            <a:r>
              <a:rPr lang="en-US" sz="1400" i="1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Q(t)</a:t>
            </a:r>
          </a:p>
        </p:txBody>
      </p:sp>
      <p:sp>
        <p:nvSpPr>
          <p:cNvPr id="24599" name="Text Box 61"/>
          <p:cNvSpPr txBox="1">
            <a:spLocks noChangeArrowheads="1"/>
          </p:cNvSpPr>
          <p:nvPr/>
        </p:nvSpPr>
        <p:spPr bwMode="auto">
          <a:xfrm>
            <a:off x="301539" y="4715840"/>
            <a:ext cx="8686800" cy="2133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l-GR">
                <a:latin typeface="Gill Sans Nova" panose="020B0602020104020203" pitchFamily="34" charset="0"/>
              </a:rPr>
              <a:t>Η αναπαραγωγή ξεκινά στο </a:t>
            </a:r>
            <a:r>
              <a:rPr lang="en-US" sz="2000" b="1" err="1">
                <a:latin typeface="Gill Sans Nova" panose="020B0602020104020203" pitchFamily="34" charset="0"/>
              </a:rPr>
              <a:t>t</a:t>
            </a:r>
            <a:r>
              <a:rPr lang="en-US" sz="1400" b="1" err="1">
                <a:latin typeface="Gill Sans Nova" panose="020B0602020104020203" pitchFamily="34" charset="0"/>
              </a:rPr>
              <a:t>p</a:t>
            </a:r>
            <a:r>
              <a:rPr lang="en-US" sz="1400" b="1">
                <a:latin typeface="Gill Sans Nova" panose="020B0602020104020203" pitchFamily="34" charset="0"/>
              </a:rPr>
              <a:t> </a:t>
            </a:r>
            <a:r>
              <a:rPr lang="el-GR" sz="1200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με σταθερό ρυθμό αναπαραγωγής </a:t>
            </a:r>
            <a:r>
              <a:rPr lang="en-US">
                <a:solidFill>
                  <a:srgbClr val="C00000"/>
                </a:solidFill>
                <a:latin typeface="Gill Sans Nova" panose="020B0602020104020203" pitchFamily="34" charset="0"/>
              </a:rPr>
              <a:t>r</a:t>
            </a:r>
            <a:r>
              <a:rPr lang="en-US">
                <a:latin typeface="Gill Sans Nova" panose="020B0602020104020203" pitchFamily="34" charset="0"/>
              </a:rPr>
              <a:t> </a:t>
            </a:r>
            <a:endParaRPr lang="el-GR">
              <a:latin typeface="Gill Sans Nova" panose="020B0602020104020203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l-GR">
                <a:latin typeface="Gill Sans Nova" panose="020B0602020104020203" pitchFamily="34" charset="0"/>
              </a:rPr>
              <a:t>Το επίπεδο γεμίσματος του </a:t>
            </a:r>
            <a:r>
              <a:rPr lang="el-GR" err="1">
                <a:latin typeface="Gill Sans Nova" panose="020B0602020104020203" pitchFamily="34" charset="0"/>
              </a:rPr>
              <a:t>ενταμιευτή</a:t>
            </a:r>
            <a:r>
              <a:rPr lang="el-GR">
                <a:latin typeface="Gill Sans Nova" panose="020B0602020104020203" pitchFamily="34" charset="0"/>
              </a:rPr>
              <a:t> ποικίλλει ανάλογα με τον χρόνο</a:t>
            </a:r>
            <a:r>
              <a:rPr lang="en-US">
                <a:latin typeface="Gill Sans Nova" panose="020B0602020104020203" pitchFamily="34" charset="0"/>
              </a:rPr>
              <a:t>,</a:t>
            </a:r>
            <a:r>
              <a:rPr lang="el-GR">
                <a:latin typeface="Gill Sans Nova" panose="020B0602020104020203" pitchFamily="34" charset="0"/>
              </a:rPr>
              <a:t> καθώς ο ρυθμός γεμίσματος </a:t>
            </a:r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x(t) </a:t>
            </a:r>
            <a:r>
              <a:rPr lang="el-GR">
                <a:latin typeface="Gill Sans Nova" panose="020B0602020104020203" pitchFamily="34" charset="0"/>
              </a:rPr>
              <a:t>ποικίλλει</a:t>
            </a:r>
          </a:p>
          <a:p>
            <a:pPr lvl="1"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Στέλνει με τον μέγιστο δυνατό ρυθμό μέσω</a:t>
            </a:r>
            <a:r>
              <a:rPr lang="en-US">
                <a:latin typeface="Gill Sans Nova" panose="020B0602020104020203" pitchFamily="34" charset="0"/>
              </a:rPr>
              <a:t> TCP</a:t>
            </a:r>
            <a:r>
              <a:rPr lang="el-GR">
                <a:latin typeface="Gill Sans Nova" panose="020B0602020104020203" pitchFamily="34" charset="0"/>
              </a:rPr>
              <a:t>, μπορεί να «καταλάβει» διαθέσιμο εύρος ζώνης λόγω του </a:t>
            </a:r>
            <a:r>
              <a:rPr lang="en-US">
                <a:latin typeface="Gill Sans Nova" panose="020B0602020104020203" pitchFamily="34" charset="0"/>
              </a:rPr>
              <a:t>TCP</a:t>
            </a:r>
            <a:endParaRPr lang="el-GR">
              <a:latin typeface="Gill Sans Nova" panose="020B0602020104020203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endParaRPr lang="el-GR">
              <a:solidFill>
                <a:srgbClr val="FF0000"/>
              </a:solidFill>
              <a:latin typeface="Gill Sans Nova" panose="020B0602020104020203" pitchFamily="34" charset="0"/>
            </a:endParaRPr>
          </a:p>
        </p:txBody>
      </p:sp>
      <p:sp>
        <p:nvSpPr>
          <p:cNvPr id="62" name="Ορθογώνιο 61">
            <a:extLst>
              <a:ext uri="{FF2B5EF4-FFF2-40B4-BE49-F238E27FC236}">
                <a16:creationId xmlns:a16="http://schemas.microsoft.com/office/drawing/2014/main" id="{DE2C0086-8692-4B39-8C9F-A92641D26435}"/>
              </a:ext>
            </a:extLst>
          </p:cNvPr>
          <p:cNvSpPr/>
          <p:nvPr/>
        </p:nvSpPr>
        <p:spPr>
          <a:xfrm>
            <a:off x="6134771" y="1896230"/>
            <a:ext cx="359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latin typeface="Arial" charset="0"/>
                <a:ea typeface="MS PGothic" pitchFamily="34" charset="-128"/>
                <a:cs typeface="Arial" charset="0"/>
              </a:rPr>
              <a:t>Q</a:t>
            </a:r>
            <a:endParaRPr lang="el-GR"/>
          </a:p>
        </p:txBody>
      </p:sp>
      <p:sp>
        <p:nvSpPr>
          <p:cNvPr id="61" name="Footer Placeholder 3">
            <a:extLst>
              <a:ext uri="{FF2B5EF4-FFF2-40B4-BE49-F238E27FC236}">
                <a16:creationId xmlns:a16="http://schemas.microsoft.com/office/drawing/2014/main" id="{A49C32AE-4176-4F4A-9934-A25E2F1456C5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67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8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3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3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4" grpId="0" animBg="1"/>
      <p:bldP spid="69" grpId="0" animBg="1"/>
      <p:bldP spid="4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Streaming Multimedia: HTTP</a:t>
            </a:r>
            <a:endParaRPr lang="el-GR"/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252413" y="3532797"/>
            <a:ext cx="8891587" cy="241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el-GR" b="1">
                <a:latin typeface="Gill Sans Nova" panose="020B0602020104020203" pitchFamily="34" charset="0"/>
              </a:rPr>
              <a:t>Παύση αναπαραγωγής:</a:t>
            </a:r>
          </a:p>
          <a:p>
            <a:pPr>
              <a:spcBef>
                <a:spcPts val="4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Γεμίζει ο </a:t>
            </a:r>
            <a:r>
              <a:rPr lang="en-US">
                <a:latin typeface="Gill Sans Nova" panose="020B0602020104020203" pitchFamily="34" charset="0"/>
              </a:rPr>
              <a:t>playout buffer</a:t>
            </a:r>
            <a:r>
              <a:rPr lang="el-GR">
                <a:latin typeface="Gill Sans Nova" panose="020B0602020104020203" pitchFamily="34" charset="0"/>
              </a:rPr>
              <a:t>, σταματά να δέχεται από το </a:t>
            </a:r>
            <a:r>
              <a:rPr lang="en-US">
                <a:latin typeface="Gill Sans Nova" panose="020B0602020104020203" pitchFamily="34" charset="0"/>
              </a:rPr>
              <a:t>TCP receive buffer, </a:t>
            </a:r>
            <a:r>
              <a:rPr lang="el-GR">
                <a:latin typeface="Gill Sans Nova" panose="020B0602020104020203" pitchFamily="34" charset="0"/>
              </a:rPr>
              <a:t>το οποίο με τη σειρά του γεμίζει και σταματά να δέχεται </a:t>
            </a:r>
            <a:r>
              <a:rPr lang="en-US">
                <a:latin typeface="Gill Sans Nova" panose="020B0602020104020203" pitchFamily="34" charset="0"/>
              </a:rPr>
              <a:t>TCP </a:t>
            </a:r>
            <a:r>
              <a:rPr lang="el-GR">
                <a:latin typeface="Gill Sans Nova" panose="020B0602020104020203" pitchFamily="34" charset="0"/>
              </a:rPr>
              <a:t>πακέτα από το </a:t>
            </a:r>
            <a:r>
              <a:rPr lang="en-US">
                <a:latin typeface="Gill Sans Nova" panose="020B0602020104020203" pitchFamily="34" charset="0"/>
              </a:rPr>
              <a:t>TCP send buffer, </a:t>
            </a:r>
            <a:r>
              <a:rPr lang="el-GR">
                <a:latin typeface="Gill Sans Nova" panose="020B0602020104020203" pitchFamily="34" charset="0"/>
              </a:rPr>
              <a:t>το οποίο με τη σειρά του γεμίζει και σταματά να διαβάζει δεδομένα από το αρχείο βίντεο.</a:t>
            </a:r>
            <a:endParaRPr lang="en-US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</a:t>
            </a:r>
            <a:r>
              <a:rPr lang="el-GR" b="1">
                <a:latin typeface="Gill Sans Nova" panose="020B0602020104020203" pitchFamily="34" charset="0"/>
              </a:rPr>
              <a:t>Συμπέρασμα</a:t>
            </a:r>
            <a:r>
              <a:rPr lang="el-GR">
                <a:latin typeface="Gill Sans Nova" panose="020B0602020104020203" pitchFamily="34" charset="0"/>
              </a:rPr>
              <a:t>: Ένας γεμάτος </a:t>
            </a:r>
            <a:r>
              <a:rPr lang="el-GR" err="1">
                <a:latin typeface="Gill Sans Nova" panose="020B0602020104020203" pitchFamily="34" charset="0"/>
              </a:rPr>
              <a:t>ενταμιευτής</a:t>
            </a:r>
            <a:r>
              <a:rPr lang="el-GR">
                <a:latin typeface="Gill Sans Nova" panose="020B0602020104020203" pitchFamily="34" charset="0"/>
              </a:rPr>
              <a:t> της εφαρμογής θέτει έμμεσα ένα όριο στο ρυθμό μετάδοσης του βίντεο από τον εξυπηρετητή στον πελάτη</a:t>
            </a:r>
          </a:p>
          <a:p>
            <a:pPr>
              <a:spcBef>
                <a:spcPts val="4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 b="1">
                <a:latin typeface="Gill Sans Nova" panose="020B0602020104020203" pitchFamily="34" charset="0"/>
              </a:rPr>
              <a:t> Προϋπόθεση</a:t>
            </a:r>
            <a:r>
              <a:rPr lang="el-GR">
                <a:latin typeface="Gill Sans Nova" panose="020B0602020104020203" pitchFamily="34" charset="0"/>
              </a:rPr>
              <a:t>: το </a:t>
            </a:r>
            <a:r>
              <a:rPr lang="en-US">
                <a:latin typeface="Gill Sans Nova" panose="020B0602020104020203" pitchFamily="34" charset="0"/>
              </a:rPr>
              <a:t>B </a:t>
            </a:r>
            <a:r>
              <a:rPr lang="el-GR">
                <a:latin typeface="Gill Sans Nova" panose="020B0602020104020203" pitchFamily="34" charset="0"/>
              </a:rPr>
              <a:t>να είναι πεπερασμένο και μικρότερο από το μέγεθος του αρχείου</a:t>
            </a:r>
          </a:p>
        </p:txBody>
      </p:sp>
      <p:grpSp>
        <p:nvGrpSpPr>
          <p:cNvPr id="27653" name="Group 4"/>
          <p:cNvGrpSpPr>
            <a:grpSpLocks/>
          </p:cNvGrpSpPr>
          <p:nvPr/>
        </p:nvGrpSpPr>
        <p:grpSpPr bwMode="auto">
          <a:xfrm>
            <a:off x="6046788" y="1802118"/>
            <a:ext cx="1302948" cy="644525"/>
            <a:chOff x="5268943" y="3066231"/>
            <a:chExt cx="1302653" cy="644839"/>
          </a:xfrm>
        </p:grpSpPr>
        <p:grpSp>
          <p:nvGrpSpPr>
            <p:cNvPr id="27678" name="Group 77"/>
            <p:cNvGrpSpPr>
              <a:grpSpLocks/>
            </p:cNvGrpSpPr>
            <p:nvPr/>
          </p:nvGrpSpPr>
          <p:grpSpPr bwMode="auto">
            <a:xfrm>
              <a:off x="5268943" y="3066231"/>
              <a:ext cx="740925" cy="644839"/>
              <a:chOff x="5089454" y="2720015"/>
              <a:chExt cx="1388680" cy="644839"/>
            </a:xfrm>
          </p:grpSpPr>
          <p:sp>
            <p:nvSpPr>
              <p:cNvPr id="27680" name="Rectangle 78"/>
              <p:cNvSpPr>
                <a:spLocks noChangeArrowheads="1"/>
              </p:cNvSpPr>
              <p:nvPr/>
            </p:nvSpPr>
            <p:spPr bwMode="auto">
              <a:xfrm>
                <a:off x="5125853" y="2720015"/>
                <a:ext cx="1352281" cy="644839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l-GR" sz="1400" i="1">
                  <a:ea typeface="MS PGothic" pitchFamily="34" charset="-128"/>
                </a:endParaRPr>
              </a:p>
            </p:txBody>
          </p:sp>
          <p:sp>
            <p:nvSpPr>
              <p:cNvPr id="27681" name="Rectangle 79"/>
              <p:cNvSpPr>
                <a:spLocks noChangeArrowheads="1"/>
              </p:cNvSpPr>
              <p:nvPr/>
            </p:nvSpPr>
            <p:spPr bwMode="auto">
              <a:xfrm>
                <a:off x="5089454" y="2729246"/>
                <a:ext cx="1384608" cy="626501"/>
              </a:xfrm>
              <a:prstGeom prst="rect">
                <a:avLst/>
              </a:prstGeom>
              <a:solidFill>
                <a:srgbClr val="000099"/>
              </a:solidFill>
              <a:ln w="1587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/>
              </a:p>
            </p:txBody>
          </p:sp>
        </p:grpSp>
        <p:cxnSp>
          <p:nvCxnSpPr>
            <p:cNvPr id="27679" name="Straight Connector 82"/>
            <p:cNvCxnSpPr>
              <a:cxnSpLocks noChangeShapeType="1"/>
            </p:cNvCxnSpPr>
            <p:nvPr/>
          </p:nvCxnSpPr>
          <p:spPr bwMode="auto">
            <a:xfrm>
              <a:off x="6029171" y="3388650"/>
              <a:ext cx="542425" cy="0"/>
            </a:xfrm>
            <a:prstGeom prst="line">
              <a:avLst/>
            </a:prstGeom>
            <a:noFill/>
            <a:ln w="3175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27654" name="Group 70"/>
          <p:cNvGrpSpPr>
            <a:grpSpLocks/>
          </p:cNvGrpSpPr>
          <p:nvPr/>
        </p:nvGrpSpPr>
        <p:grpSpPr bwMode="auto">
          <a:xfrm>
            <a:off x="2011363" y="1741794"/>
            <a:ext cx="722312" cy="644525"/>
            <a:chOff x="5125853" y="2720015"/>
            <a:chExt cx="1352281" cy="644839"/>
          </a:xfrm>
        </p:grpSpPr>
        <p:sp>
          <p:nvSpPr>
            <p:cNvPr id="27676" name="Rectangle 71"/>
            <p:cNvSpPr>
              <a:spLocks noChangeArrowheads="1"/>
            </p:cNvSpPr>
            <p:nvPr/>
          </p:nvSpPr>
          <p:spPr bwMode="auto">
            <a:xfrm>
              <a:off x="5125853" y="2720015"/>
              <a:ext cx="1352281" cy="644839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l-GR" sz="1400" i="1">
                <a:ea typeface="MS PGothic" pitchFamily="34" charset="-128"/>
              </a:endParaRPr>
            </a:p>
          </p:txBody>
        </p:sp>
        <p:sp>
          <p:nvSpPr>
            <p:cNvPr id="27677" name="Rectangle 72"/>
            <p:cNvSpPr>
              <a:spLocks noChangeArrowheads="1"/>
            </p:cNvSpPr>
            <p:nvPr/>
          </p:nvSpPr>
          <p:spPr bwMode="auto">
            <a:xfrm>
              <a:off x="5128090" y="2729246"/>
              <a:ext cx="1345970" cy="626501"/>
            </a:xfrm>
            <a:prstGeom prst="rect">
              <a:avLst/>
            </a:prstGeom>
            <a:solidFill>
              <a:srgbClr val="000099"/>
            </a:solidFill>
            <a:ln w="1587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/>
            </a:p>
          </p:txBody>
        </p:sp>
      </p:grpSp>
      <p:sp>
        <p:nvSpPr>
          <p:cNvPr id="27655" name="Freeform 1287"/>
          <p:cNvSpPr>
            <a:spLocks/>
          </p:cNvSpPr>
          <p:nvPr/>
        </p:nvSpPr>
        <p:spPr bwMode="auto">
          <a:xfrm>
            <a:off x="2903538" y="1705281"/>
            <a:ext cx="1958975" cy="909638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cxnSp>
        <p:nvCxnSpPr>
          <p:cNvPr id="27656" name="Straight Connector 45"/>
          <p:cNvCxnSpPr>
            <a:cxnSpLocks noChangeShapeType="1"/>
          </p:cNvCxnSpPr>
          <p:nvPr/>
        </p:nvCxnSpPr>
        <p:spPr bwMode="auto">
          <a:xfrm>
            <a:off x="2600325" y="2124381"/>
            <a:ext cx="1047750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cxnSp>
        <p:nvCxnSpPr>
          <p:cNvPr id="27657" name="Straight Connector 46"/>
          <p:cNvCxnSpPr>
            <a:cxnSpLocks noChangeShapeType="1"/>
          </p:cNvCxnSpPr>
          <p:nvPr/>
        </p:nvCxnSpPr>
        <p:spPr bwMode="auto">
          <a:xfrm>
            <a:off x="4756150" y="2135494"/>
            <a:ext cx="1292225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7658" name="TextBox 47"/>
          <p:cNvSpPr txBox="1">
            <a:spLocks noChangeArrowheads="1"/>
          </p:cNvSpPr>
          <p:nvPr/>
        </p:nvSpPr>
        <p:spPr bwMode="auto">
          <a:xfrm>
            <a:off x="4964113" y="1644956"/>
            <a:ext cx="9810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variable rate, </a:t>
            </a:r>
            <a:r>
              <a:rPr lang="en-US" sz="1400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x(t)</a:t>
            </a:r>
          </a:p>
        </p:txBody>
      </p:sp>
      <p:grpSp>
        <p:nvGrpSpPr>
          <p:cNvPr id="27659" name="Group 2"/>
          <p:cNvGrpSpPr>
            <a:grpSpLocks/>
          </p:cNvGrpSpPr>
          <p:nvPr/>
        </p:nvGrpSpPr>
        <p:grpSpPr bwMode="auto">
          <a:xfrm>
            <a:off x="7349739" y="1820871"/>
            <a:ext cx="1135297" cy="644525"/>
            <a:chOff x="5121779" y="2720015"/>
            <a:chExt cx="1356355" cy="644839"/>
          </a:xfrm>
        </p:grpSpPr>
        <p:sp>
          <p:nvSpPr>
            <p:cNvPr id="27674" name="Rectangle 44"/>
            <p:cNvSpPr>
              <a:spLocks noChangeArrowheads="1"/>
            </p:cNvSpPr>
            <p:nvPr/>
          </p:nvSpPr>
          <p:spPr bwMode="auto">
            <a:xfrm>
              <a:off x="5125853" y="2720015"/>
              <a:ext cx="1352281" cy="644839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l-GR" sz="1400" i="1">
                <a:ea typeface="MS PGothic" pitchFamily="34" charset="-128"/>
              </a:endParaRPr>
            </a:p>
          </p:txBody>
        </p:sp>
        <p:sp>
          <p:nvSpPr>
            <p:cNvPr id="27675" name="Rectangle 54"/>
            <p:cNvSpPr>
              <a:spLocks noChangeArrowheads="1"/>
            </p:cNvSpPr>
            <p:nvPr/>
          </p:nvSpPr>
          <p:spPr bwMode="auto">
            <a:xfrm>
              <a:off x="5121779" y="2729246"/>
              <a:ext cx="1352281" cy="626501"/>
            </a:xfrm>
            <a:prstGeom prst="rect">
              <a:avLst/>
            </a:prstGeom>
            <a:solidFill>
              <a:srgbClr val="000099"/>
            </a:solidFill>
            <a:ln w="1587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/>
            </a:p>
          </p:txBody>
        </p:sp>
      </p:grpSp>
      <p:grpSp>
        <p:nvGrpSpPr>
          <p:cNvPr id="27660" name="Group 134"/>
          <p:cNvGrpSpPr>
            <a:grpSpLocks/>
          </p:cNvGrpSpPr>
          <p:nvPr/>
        </p:nvGrpSpPr>
        <p:grpSpPr bwMode="auto">
          <a:xfrm>
            <a:off x="671513" y="1814819"/>
            <a:ext cx="1201737" cy="533400"/>
            <a:chOff x="3621" y="3265"/>
            <a:chExt cx="1776" cy="744"/>
          </a:xfrm>
        </p:grpSpPr>
        <p:pic>
          <p:nvPicPr>
            <p:cNvPr id="27670" name="Picture 135" descr="reel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21" y="3265"/>
              <a:ext cx="1776" cy="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71" name="Freeform 136"/>
            <p:cNvSpPr>
              <a:spLocks/>
            </p:cNvSpPr>
            <p:nvPr/>
          </p:nvSpPr>
          <p:spPr bwMode="auto">
            <a:xfrm>
              <a:off x="3971" y="3288"/>
              <a:ext cx="1402" cy="439"/>
            </a:xfrm>
            <a:custGeom>
              <a:avLst/>
              <a:gdLst>
                <a:gd name="T0" fmla="*/ 0 w 1401"/>
                <a:gd name="T1" fmla="*/ 6 h 438"/>
                <a:gd name="T2" fmla="*/ 27 w 1401"/>
                <a:gd name="T3" fmla="*/ 392 h 438"/>
                <a:gd name="T4" fmla="*/ 114 w 1401"/>
                <a:gd name="T5" fmla="*/ 389 h 438"/>
                <a:gd name="T6" fmla="*/ 132 w 1401"/>
                <a:gd name="T7" fmla="*/ 365 h 438"/>
                <a:gd name="T8" fmla="*/ 210 w 1401"/>
                <a:gd name="T9" fmla="*/ 410 h 438"/>
                <a:gd name="T10" fmla="*/ 450 w 1401"/>
                <a:gd name="T11" fmla="*/ 392 h 438"/>
                <a:gd name="T12" fmla="*/ 486 w 1401"/>
                <a:gd name="T13" fmla="*/ 401 h 438"/>
                <a:gd name="T14" fmla="*/ 690 w 1401"/>
                <a:gd name="T15" fmla="*/ 425 h 438"/>
                <a:gd name="T16" fmla="*/ 1082 w 1401"/>
                <a:gd name="T17" fmla="*/ 446 h 438"/>
                <a:gd name="T18" fmla="*/ 1409 w 1401"/>
                <a:gd name="T19" fmla="*/ 428 h 438"/>
                <a:gd name="T20" fmla="*/ 1400 w 1401"/>
                <a:gd name="T21" fmla="*/ 165 h 438"/>
                <a:gd name="T22" fmla="*/ 291 w 1401"/>
                <a:gd name="T23" fmla="*/ 0 h 438"/>
                <a:gd name="T24" fmla="*/ 0 w 1401"/>
                <a:gd name="T25" fmla="*/ 6 h 4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1"/>
                <a:gd name="T40" fmla="*/ 0 h 438"/>
                <a:gd name="T41" fmla="*/ 1401 w 1401"/>
                <a:gd name="T42" fmla="*/ 438 h 4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1" h="438">
                  <a:moveTo>
                    <a:pt x="0" y="6"/>
                  </a:moveTo>
                  <a:lnTo>
                    <a:pt x="27" y="384"/>
                  </a:lnTo>
                  <a:lnTo>
                    <a:pt x="114" y="381"/>
                  </a:lnTo>
                  <a:lnTo>
                    <a:pt x="132" y="357"/>
                  </a:lnTo>
                  <a:lnTo>
                    <a:pt x="210" y="402"/>
                  </a:lnTo>
                  <a:lnTo>
                    <a:pt x="450" y="384"/>
                  </a:lnTo>
                  <a:lnTo>
                    <a:pt x="486" y="393"/>
                  </a:lnTo>
                  <a:lnTo>
                    <a:pt x="690" y="417"/>
                  </a:lnTo>
                  <a:lnTo>
                    <a:pt x="1074" y="438"/>
                  </a:lnTo>
                  <a:lnTo>
                    <a:pt x="1401" y="420"/>
                  </a:lnTo>
                  <a:lnTo>
                    <a:pt x="1392" y="165"/>
                  </a:lnTo>
                  <a:lnTo>
                    <a:pt x="29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7672" name="Freeform 137"/>
            <p:cNvSpPr>
              <a:spLocks/>
            </p:cNvSpPr>
            <p:nvPr/>
          </p:nvSpPr>
          <p:spPr bwMode="auto">
            <a:xfrm>
              <a:off x="4242" y="3860"/>
              <a:ext cx="999" cy="120"/>
            </a:xfrm>
            <a:custGeom>
              <a:avLst/>
              <a:gdLst>
                <a:gd name="T0" fmla="*/ 0 w 999"/>
                <a:gd name="T1" fmla="*/ 6 h 123"/>
                <a:gd name="T2" fmla="*/ 717 w 999"/>
                <a:gd name="T3" fmla="*/ 12 h 123"/>
                <a:gd name="T4" fmla="*/ 744 w 999"/>
                <a:gd name="T5" fmla="*/ 28 h 123"/>
                <a:gd name="T6" fmla="*/ 801 w 999"/>
                <a:gd name="T7" fmla="*/ 34 h 123"/>
                <a:gd name="T8" fmla="*/ 876 w 999"/>
                <a:gd name="T9" fmla="*/ 6 h 123"/>
                <a:gd name="T10" fmla="*/ 933 w 999"/>
                <a:gd name="T11" fmla="*/ 0 h 123"/>
                <a:gd name="T12" fmla="*/ 981 w 999"/>
                <a:gd name="T13" fmla="*/ 15 h 123"/>
                <a:gd name="T14" fmla="*/ 999 w 999"/>
                <a:gd name="T15" fmla="*/ 43 h 123"/>
                <a:gd name="T16" fmla="*/ 987 w 999"/>
                <a:gd name="T17" fmla="*/ 100 h 123"/>
                <a:gd name="T18" fmla="*/ 18 w 999"/>
                <a:gd name="T19" fmla="*/ 98 h 123"/>
                <a:gd name="T20" fmla="*/ 0 w 999"/>
                <a:gd name="T21" fmla="*/ 6 h 1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9"/>
                <a:gd name="T34" fmla="*/ 0 h 123"/>
                <a:gd name="T35" fmla="*/ 999 w 999"/>
                <a:gd name="T36" fmla="*/ 123 h 1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9" h="123">
                  <a:moveTo>
                    <a:pt x="0" y="6"/>
                  </a:moveTo>
                  <a:lnTo>
                    <a:pt x="717" y="12"/>
                  </a:lnTo>
                  <a:lnTo>
                    <a:pt x="744" y="36"/>
                  </a:lnTo>
                  <a:lnTo>
                    <a:pt x="801" y="42"/>
                  </a:lnTo>
                  <a:lnTo>
                    <a:pt x="876" y="6"/>
                  </a:lnTo>
                  <a:lnTo>
                    <a:pt x="933" y="0"/>
                  </a:lnTo>
                  <a:lnTo>
                    <a:pt x="981" y="15"/>
                  </a:lnTo>
                  <a:lnTo>
                    <a:pt x="999" y="51"/>
                  </a:lnTo>
                  <a:lnTo>
                    <a:pt x="987" y="123"/>
                  </a:lnTo>
                  <a:lnTo>
                    <a:pt x="18" y="1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pic>
          <p:nvPicPr>
            <p:cNvPr id="27673" name="Picture 138" descr="video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83" y="3400"/>
              <a:ext cx="889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61" name="TextBox 73"/>
          <p:cNvSpPr txBox="1">
            <a:spLocks noChangeArrowheads="1"/>
          </p:cNvSpPr>
          <p:nvPr/>
        </p:nvSpPr>
        <p:spPr bwMode="auto">
          <a:xfrm>
            <a:off x="1733550" y="2427594"/>
            <a:ext cx="11890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TCP send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2" name="TextBox 74"/>
          <p:cNvSpPr txBox="1">
            <a:spLocks noChangeArrowheads="1"/>
          </p:cNvSpPr>
          <p:nvPr/>
        </p:nvSpPr>
        <p:spPr bwMode="auto">
          <a:xfrm>
            <a:off x="906463" y="2413306"/>
            <a:ext cx="11874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video</a:t>
            </a:r>
          </a:p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file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cxnSp>
        <p:nvCxnSpPr>
          <p:cNvPr id="27663" name="Straight Connector 75"/>
          <p:cNvCxnSpPr>
            <a:cxnSpLocks noChangeShapeType="1"/>
            <a:stCxn id="27673" idx="3"/>
          </p:cNvCxnSpPr>
          <p:nvPr/>
        </p:nvCxnSpPr>
        <p:spPr bwMode="auto">
          <a:xfrm>
            <a:off x="1585672" y="2076500"/>
            <a:ext cx="425691" cy="10716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7664" name="TextBox 81"/>
          <p:cNvSpPr txBox="1">
            <a:spLocks noChangeArrowheads="1"/>
          </p:cNvSpPr>
          <p:nvPr/>
        </p:nvSpPr>
        <p:spPr bwMode="auto">
          <a:xfrm>
            <a:off x="5737225" y="2468869"/>
            <a:ext cx="11890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TCP receive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5" name="TextBox 84"/>
          <p:cNvSpPr txBox="1">
            <a:spLocks noChangeArrowheads="1"/>
          </p:cNvSpPr>
          <p:nvPr/>
        </p:nvSpPr>
        <p:spPr bwMode="auto">
          <a:xfrm>
            <a:off x="7311874" y="2492384"/>
            <a:ext cx="14081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application playout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6" name="TextBox 61439"/>
          <p:cNvSpPr txBox="1">
            <a:spLocks noChangeArrowheads="1"/>
          </p:cNvSpPr>
          <p:nvPr/>
        </p:nvSpPr>
        <p:spPr bwMode="auto">
          <a:xfrm>
            <a:off x="1541463" y="2956231"/>
            <a:ext cx="88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000099"/>
                </a:solidFill>
                <a:latin typeface="Arial" charset="0"/>
                <a:ea typeface="MS PGothic" pitchFamily="34" charset="-128"/>
                <a:cs typeface="Arial" charset="0"/>
              </a:rPr>
              <a:t>server</a:t>
            </a:r>
          </a:p>
        </p:txBody>
      </p:sp>
      <p:sp>
        <p:nvSpPr>
          <p:cNvPr id="27667" name="TextBox 86"/>
          <p:cNvSpPr txBox="1">
            <a:spLocks noChangeArrowheads="1"/>
          </p:cNvSpPr>
          <p:nvPr/>
        </p:nvSpPr>
        <p:spPr bwMode="auto">
          <a:xfrm>
            <a:off x="6526213" y="2989569"/>
            <a:ext cx="777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000099"/>
                </a:solidFill>
                <a:latin typeface="Arial" charset="0"/>
                <a:ea typeface="MS PGothic" pitchFamily="34" charset="-128"/>
                <a:cs typeface="Arial" charset="0"/>
              </a:rPr>
              <a:t>client</a:t>
            </a:r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133A3405-A2A6-41C1-AB31-7CF84EA1110C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3" name="Footer Placeholder 3">
            <a:extLst>
              <a:ext uri="{FF2B5EF4-FFF2-40B4-BE49-F238E27FC236}">
                <a16:creationId xmlns:a16="http://schemas.microsoft.com/office/drawing/2014/main" id="{FD6E7CC6-20C7-4691-BF4A-2FEB20E04AAC}"/>
              </a:ext>
            </a:extLst>
          </p:cNvPr>
          <p:cNvSpPr txBox="1">
            <a:spLocks/>
          </p:cNvSpPr>
          <p:nvPr/>
        </p:nvSpPr>
        <p:spPr bwMode="auto">
          <a:xfrm>
            <a:off x="2077764" y="6579190"/>
            <a:ext cx="967777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HTTP/TCP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80B7FA1-28CE-4E4E-AB4C-C14316BF3E22}"/>
              </a:ext>
            </a:extLst>
          </p:cNvPr>
          <p:cNvSpPr/>
          <p:nvPr/>
        </p:nvSpPr>
        <p:spPr>
          <a:xfrm>
            <a:off x="8013806" y="1385013"/>
            <a:ext cx="359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>
                <a:latin typeface="Arial" charset="0"/>
                <a:ea typeface="MS PGothic" pitchFamily="34" charset="-128"/>
                <a:cs typeface="Arial" charset="0"/>
              </a:rPr>
              <a:t>Β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69153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Streaming Multimedia: HTTP</a:t>
            </a:r>
            <a:endParaRPr lang="el-GR"/>
          </a:p>
        </p:txBody>
      </p:sp>
      <p:sp>
        <p:nvSpPr>
          <p:cNvPr id="27652" name="Text Box 6"/>
          <p:cNvSpPr txBox="1">
            <a:spLocks noChangeArrowheads="1"/>
          </p:cNvSpPr>
          <p:nvPr/>
        </p:nvSpPr>
        <p:spPr bwMode="auto">
          <a:xfrm>
            <a:off x="252413" y="3532797"/>
            <a:ext cx="8891587" cy="2010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buClr>
                <a:schemeClr val="accent2"/>
              </a:buClr>
              <a:buSzPct val="100000"/>
            </a:pPr>
            <a:r>
              <a:rPr lang="el-GR" b="1">
                <a:latin typeface="Gill Sans Nova" panose="020B0602020104020203" pitchFamily="34" charset="0"/>
              </a:rPr>
              <a:t>Επανέναρξη αναπαραγωγής:</a:t>
            </a: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Επανέρχεται η μετάδοση</a:t>
            </a: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</a:pPr>
            <a:r>
              <a:rPr lang="el-GR" b="1">
                <a:latin typeface="Gill Sans Nova" panose="020B0602020104020203" pitchFamily="34" charset="0"/>
              </a:rPr>
              <a:t>Πρόωρος τερματισμός ή ανατοποθέτηση σε άλλο σημείο του βίντεο:</a:t>
            </a: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Τα δεδομένα που έχουν ήδη μεταφερθεί στον </a:t>
            </a:r>
            <a:r>
              <a:rPr lang="en-US">
                <a:latin typeface="Gill Sans Nova" panose="020B0602020104020203" pitchFamily="34" charset="0"/>
              </a:rPr>
              <a:t>client </a:t>
            </a:r>
            <a:r>
              <a:rPr lang="el-GR">
                <a:latin typeface="Gill Sans Nova" panose="020B0602020104020203" pitchFamily="34" charset="0"/>
              </a:rPr>
              <a:t>δεν χρησιμοποιούνται</a:t>
            </a:r>
            <a:endParaRPr lang="en-US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en-US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Άσκοπη κατανάλωση </a:t>
            </a:r>
            <a:r>
              <a:rPr lang="en-US">
                <a:latin typeface="Gill Sans Nova" panose="020B0602020104020203" pitchFamily="34" charset="0"/>
              </a:rPr>
              <a:t>bandwidth</a:t>
            </a:r>
            <a:endParaRPr lang="el-GR">
              <a:latin typeface="Gill Sans Nova" panose="020B0602020104020203" pitchFamily="34" charset="0"/>
            </a:endParaRPr>
          </a:p>
          <a:p>
            <a:pPr>
              <a:spcBef>
                <a:spcPts val="400"/>
              </a:spcBef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endParaRPr lang="el-GR">
              <a:latin typeface="Gill Sans Nova" panose="020B0602020104020203" pitchFamily="34" charset="0"/>
            </a:endParaRPr>
          </a:p>
        </p:txBody>
      </p:sp>
      <p:grpSp>
        <p:nvGrpSpPr>
          <p:cNvPr id="27653" name="Group 4"/>
          <p:cNvGrpSpPr>
            <a:grpSpLocks/>
          </p:cNvGrpSpPr>
          <p:nvPr/>
        </p:nvGrpSpPr>
        <p:grpSpPr bwMode="auto">
          <a:xfrm>
            <a:off x="6066213" y="1802118"/>
            <a:ext cx="1283525" cy="644525"/>
            <a:chOff x="5288362" y="3066231"/>
            <a:chExt cx="1283234" cy="644839"/>
          </a:xfrm>
        </p:grpSpPr>
        <p:grpSp>
          <p:nvGrpSpPr>
            <p:cNvPr id="27678" name="Group 77"/>
            <p:cNvGrpSpPr>
              <a:grpSpLocks/>
            </p:cNvGrpSpPr>
            <p:nvPr/>
          </p:nvGrpSpPr>
          <p:grpSpPr bwMode="auto">
            <a:xfrm>
              <a:off x="5288362" y="3066231"/>
              <a:ext cx="721504" cy="644839"/>
              <a:chOff x="5125853" y="2720015"/>
              <a:chExt cx="1352281" cy="644839"/>
            </a:xfrm>
          </p:grpSpPr>
          <p:sp>
            <p:nvSpPr>
              <p:cNvPr id="27680" name="Rectangle 78"/>
              <p:cNvSpPr>
                <a:spLocks noChangeArrowheads="1"/>
              </p:cNvSpPr>
              <p:nvPr/>
            </p:nvSpPr>
            <p:spPr bwMode="auto">
              <a:xfrm>
                <a:off x="5125853" y="2720015"/>
                <a:ext cx="1352281" cy="644839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 lang="el-GR" sz="1400" i="1">
                  <a:ea typeface="MS PGothic" pitchFamily="34" charset="-128"/>
                </a:endParaRPr>
              </a:p>
            </p:txBody>
          </p:sp>
          <p:sp>
            <p:nvSpPr>
              <p:cNvPr id="27681" name="Rectangle 79"/>
              <p:cNvSpPr>
                <a:spLocks noChangeArrowheads="1"/>
              </p:cNvSpPr>
              <p:nvPr/>
            </p:nvSpPr>
            <p:spPr bwMode="auto">
              <a:xfrm>
                <a:off x="5413641" y="2729246"/>
                <a:ext cx="1060419" cy="626501"/>
              </a:xfrm>
              <a:prstGeom prst="rect">
                <a:avLst/>
              </a:prstGeom>
              <a:solidFill>
                <a:srgbClr val="000099"/>
              </a:solidFill>
              <a:ln w="15875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endParaRPr/>
              </a:p>
            </p:txBody>
          </p:sp>
        </p:grpSp>
        <p:cxnSp>
          <p:nvCxnSpPr>
            <p:cNvPr id="27679" name="Straight Connector 82"/>
            <p:cNvCxnSpPr>
              <a:cxnSpLocks noChangeShapeType="1"/>
            </p:cNvCxnSpPr>
            <p:nvPr/>
          </p:nvCxnSpPr>
          <p:spPr bwMode="auto">
            <a:xfrm>
              <a:off x="6029171" y="3388650"/>
              <a:ext cx="542425" cy="0"/>
            </a:xfrm>
            <a:prstGeom prst="line">
              <a:avLst/>
            </a:prstGeom>
            <a:noFill/>
            <a:ln w="3175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27654" name="Group 70"/>
          <p:cNvGrpSpPr>
            <a:grpSpLocks/>
          </p:cNvGrpSpPr>
          <p:nvPr/>
        </p:nvGrpSpPr>
        <p:grpSpPr bwMode="auto">
          <a:xfrm>
            <a:off x="2011363" y="1741794"/>
            <a:ext cx="722312" cy="644525"/>
            <a:chOff x="5125853" y="2720015"/>
            <a:chExt cx="1352281" cy="644839"/>
          </a:xfrm>
        </p:grpSpPr>
        <p:sp>
          <p:nvSpPr>
            <p:cNvPr id="27676" name="Rectangle 71"/>
            <p:cNvSpPr>
              <a:spLocks noChangeArrowheads="1"/>
            </p:cNvSpPr>
            <p:nvPr/>
          </p:nvSpPr>
          <p:spPr bwMode="auto">
            <a:xfrm>
              <a:off x="5125853" y="2720015"/>
              <a:ext cx="1352281" cy="644839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l-GR" sz="1400" i="1">
                <a:ea typeface="MS PGothic" pitchFamily="34" charset="-128"/>
              </a:endParaRPr>
            </a:p>
          </p:txBody>
        </p:sp>
        <p:sp>
          <p:nvSpPr>
            <p:cNvPr id="27677" name="Rectangle 72"/>
            <p:cNvSpPr>
              <a:spLocks noChangeArrowheads="1"/>
            </p:cNvSpPr>
            <p:nvPr/>
          </p:nvSpPr>
          <p:spPr bwMode="auto">
            <a:xfrm>
              <a:off x="5384422" y="2729246"/>
              <a:ext cx="1089638" cy="626501"/>
            </a:xfrm>
            <a:prstGeom prst="rect">
              <a:avLst/>
            </a:prstGeom>
            <a:solidFill>
              <a:srgbClr val="000099"/>
            </a:solidFill>
            <a:ln w="1587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/>
            </a:p>
          </p:txBody>
        </p:sp>
      </p:grpSp>
      <p:sp>
        <p:nvSpPr>
          <p:cNvPr id="27655" name="Freeform 1287"/>
          <p:cNvSpPr>
            <a:spLocks/>
          </p:cNvSpPr>
          <p:nvPr/>
        </p:nvSpPr>
        <p:spPr bwMode="auto">
          <a:xfrm>
            <a:off x="2903538" y="1705281"/>
            <a:ext cx="1958975" cy="909638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cxnSp>
        <p:nvCxnSpPr>
          <p:cNvPr id="27656" name="Straight Connector 45"/>
          <p:cNvCxnSpPr>
            <a:cxnSpLocks noChangeShapeType="1"/>
          </p:cNvCxnSpPr>
          <p:nvPr/>
        </p:nvCxnSpPr>
        <p:spPr bwMode="auto">
          <a:xfrm>
            <a:off x="2600325" y="2124381"/>
            <a:ext cx="1047750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cxnSp>
        <p:nvCxnSpPr>
          <p:cNvPr id="27657" name="Straight Connector 46"/>
          <p:cNvCxnSpPr>
            <a:cxnSpLocks noChangeShapeType="1"/>
          </p:cNvCxnSpPr>
          <p:nvPr/>
        </p:nvCxnSpPr>
        <p:spPr bwMode="auto">
          <a:xfrm>
            <a:off x="4756150" y="2135494"/>
            <a:ext cx="1292225" cy="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7658" name="TextBox 47"/>
          <p:cNvSpPr txBox="1">
            <a:spLocks noChangeArrowheads="1"/>
          </p:cNvSpPr>
          <p:nvPr/>
        </p:nvSpPr>
        <p:spPr bwMode="auto">
          <a:xfrm>
            <a:off x="4964113" y="1644956"/>
            <a:ext cx="9810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variable rate, </a:t>
            </a:r>
            <a:r>
              <a:rPr lang="en-US" sz="1400">
                <a:solidFill>
                  <a:srgbClr val="CC0000"/>
                </a:solidFill>
                <a:latin typeface="Arial" charset="0"/>
                <a:ea typeface="MS PGothic" pitchFamily="34" charset="-128"/>
                <a:cs typeface="Arial" charset="0"/>
              </a:rPr>
              <a:t>x(t)</a:t>
            </a:r>
          </a:p>
        </p:txBody>
      </p:sp>
      <p:grpSp>
        <p:nvGrpSpPr>
          <p:cNvPr id="27659" name="Group 2"/>
          <p:cNvGrpSpPr>
            <a:grpSpLocks/>
          </p:cNvGrpSpPr>
          <p:nvPr/>
        </p:nvGrpSpPr>
        <p:grpSpPr bwMode="auto">
          <a:xfrm>
            <a:off x="7353149" y="1820871"/>
            <a:ext cx="1131887" cy="644525"/>
            <a:chOff x="5125853" y="2720015"/>
            <a:chExt cx="1352281" cy="644839"/>
          </a:xfrm>
        </p:grpSpPr>
        <p:sp>
          <p:nvSpPr>
            <p:cNvPr id="27674" name="Rectangle 44"/>
            <p:cNvSpPr>
              <a:spLocks noChangeArrowheads="1"/>
            </p:cNvSpPr>
            <p:nvPr/>
          </p:nvSpPr>
          <p:spPr bwMode="auto">
            <a:xfrm>
              <a:off x="5125853" y="2720015"/>
              <a:ext cx="1352281" cy="644839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l-GR" sz="1400" i="1">
                <a:ea typeface="MS PGothic" pitchFamily="34" charset="-128"/>
              </a:endParaRPr>
            </a:p>
          </p:txBody>
        </p:sp>
        <p:sp>
          <p:nvSpPr>
            <p:cNvPr id="27675" name="Rectangle 54"/>
            <p:cNvSpPr>
              <a:spLocks noChangeArrowheads="1"/>
            </p:cNvSpPr>
            <p:nvPr/>
          </p:nvSpPr>
          <p:spPr bwMode="auto">
            <a:xfrm>
              <a:off x="5330653" y="2729246"/>
              <a:ext cx="1143407" cy="626501"/>
            </a:xfrm>
            <a:prstGeom prst="rect">
              <a:avLst/>
            </a:prstGeom>
            <a:solidFill>
              <a:srgbClr val="000099"/>
            </a:solidFill>
            <a:ln w="1587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/>
            </a:p>
          </p:txBody>
        </p:sp>
      </p:grpSp>
      <p:grpSp>
        <p:nvGrpSpPr>
          <p:cNvPr id="27660" name="Group 134"/>
          <p:cNvGrpSpPr>
            <a:grpSpLocks/>
          </p:cNvGrpSpPr>
          <p:nvPr/>
        </p:nvGrpSpPr>
        <p:grpSpPr bwMode="auto">
          <a:xfrm>
            <a:off x="671513" y="1814819"/>
            <a:ext cx="1201737" cy="533400"/>
            <a:chOff x="3621" y="3265"/>
            <a:chExt cx="1776" cy="744"/>
          </a:xfrm>
        </p:grpSpPr>
        <p:pic>
          <p:nvPicPr>
            <p:cNvPr id="27670" name="Picture 135" descr="reel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621" y="3265"/>
              <a:ext cx="1776" cy="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71" name="Freeform 136"/>
            <p:cNvSpPr>
              <a:spLocks/>
            </p:cNvSpPr>
            <p:nvPr/>
          </p:nvSpPr>
          <p:spPr bwMode="auto">
            <a:xfrm>
              <a:off x="3971" y="3288"/>
              <a:ext cx="1402" cy="439"/>
            </a:xfrm>
            <a:custGeom>
              <a:avLst/>
              <a:gdLst>
                <a:gd name="T0" fmla="*/ 0 w 1401"/>
                <a:gd name="T1" fmla="*/ 6 h 438"/>
                <a:gd name="T2" fmla="*/ 27 w 1401"/>
                <a:gd name="T3" fmla="*/ 392 h 438"/>
                <a:gd name="T4" fmla="*/ 114 w 1401"/>
                <a:gd name="T5" fmla="*/ 389 h 438"/>
                <a:gd name="T6" fmla="*/ 132 w 1401"/>
                <a:gd name="T7" fmla="*/ 365 h 438"/>
                <a:gd name="T8" fmla="*/ 210 w 1401"/>
                <a:gd name="T9" fmla="*/ 410 h 438"/>
                <a:gd name="T10" fmla="*/ 450 w 1401"/>
                <a:gd name="T11" fmla="*/ 392 h 438"/>
                <a:gd name="T12" fmla="*/ 486 w 1401"/>
                <a:gd name="T13" fmla="*/ 401 h 438"/>
                <a:gd name="T14" fmla="*/ 690 w 1401"/>
                <a:gd name="T15" fmla="*/ 425 h 438"/>
                <a:gd name="T16" fmla="*/ 1082 w 1401"/>
                <a:gd name="T17" fmla="*/ 446 h 438"/>
                <a:gd name="T18" fmla="*/ 1409 w 1401"/>
                <a:gd name="T19" fmla="*/ 428 h 438"/>
                <a:gd name="T20" fmla="*/ 1400 w 1401"/>
                <a:gd name="T21" fmla="*/ 165 h 438"/>
                <a:gd name="T22" fmla="*/ 291 w 1401"/>
                <a:gd name="T23" fmla="*/ 0 h 438"/>
                <a:gd name="T24" fmla="*/ 0 w 1401"/>
                <a:gd name="T25" fmla="*/ 6 h 4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01"/>
                <a:gd name="T40" fmla="*/ 0 h 438"/>
                <a:gd name="T41" fmla="*/ 1401 w 1401"/>
                <a:gd name="T42" fmla="*/ 438 h 4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01" h="438">
                  <a:moveTo>
                    <a:pt x="0" y="6"/>
                  </a:moveTo>
                  <a:lnTo>
                    <a:pt x="27" y="384"/>
                  </a:lnTo>
                  <a:lnTo>
                    <a:pt x="114" y="381"/>
                  </a:lnTo>
                  <a:lnTo>
                    <a:pt x="132" y="357"/>
                  </a:lnTo>
                  <a:lnTo>
                    <a:pt x="210" y="402"/>
                  </a:lnTo>
                  <a:lnTo>
                    <a:pt x="450" y="384"/>
                  </a:lnTo>
                  <a:lnTo>
                    <a:pt x="486" y="393"/>
                  </a:lnTo>
                  <a:lnTo>
                    <a:pt x="690" y="417"/>
                  </a:lnTo>
                  <a:lnTo>
                    <a:pt x="1074" y="438"/>
                  </a:lnTo>
                  <a:lnTo>
                    <a:pt x="1401" y="420"/>
                  </a:lnTo>
                  <a:lnTo>
                    <a:pt x="1392" y="165"/>
                  </a:lnTo>
                  <a:lnTo>
                    <a:pt x="291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7672" name="Freeform 137"/>
            <p:cNvSpPr>
              <a:spLocks/>
            </p:cNvSpPr>
            <p:nvPr/>
          </p:nvSpPr>
          <p:spPr bwMode="auto">
            <a:xfrm>
              <a:off x="4242" y="3860"/>
              <a:ext cx="999" cy="120"/>
            </a:xfrm>
            <a:custGeom>
              <a:avLst/>
              <a:gdLst>
                <a:gd name="T0" fmla="*/ 0 w 999"/>
                <a:gd name="T1" fmla="*/ 6 h 123"/>
                <a:gd name="T2" fmla="*/ 717 w 999"/>
                <a:gd name="T3" fmla="*/ 12 h 123"/>
                <a:gd name="T4" fmla="*/ 744 w 999"/>
                <a:gd name="T5" fmla="*/ 28 h 123"/>
                <a:gd name="T6" fmla="*/ 801 w 999"/>
                <a:gd name="T7" fmla="*/ 34 h 123"/>
                <a:gd name="T8" fmla="*/ 876 w 999"/>
                <a:gd name="T9" fmla="*/ 6 h 123"/>
                <a:gd name="T10" fmla="*/ 933 w 999"/>
                <a:gd name="T11" fmla="*/ 0 h 123"/>
                <a:gd name="T12" fmla="*/ 981 w 999"/>
                <a:gd name="T13" fmla="*/ 15 h 123"/>
                <a:gd name="T14" fmla="*/ 999 w 999"/>
                <a:gd name="T15" fmla="*/ 43 h 123"/>
                <a:gd name="T16" fmla="*/ 987 w 999"/>
                <a:gd name="T17" fmla="*/ 100 h 123"/>
                <a:gd name="T18" fmla="*/ 18 w 999"/>
                <a:gd name="T19" fmla="*/ 98 h 123"/>
                <a:gd name="T20" fmla="*/ 0 w 999"/>
                <a:gd name="T21" fmla="*/ 6 h 1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99"/>
                <a:gd name="T34" fmla="*/ 0 h 123"/>
                <a:gd name="T35" fmla="*/ 999 w 999"/>
                <a:gd name="T36" fmla="*/ 123 h 1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99" h="123">
                  <a:moveTo>
                    <a:pt x="0" y="6"/>
                  </a:moveTo>
                  <a:lnTo>
                    <a:pt x="717" y="12"/>
                  </a:lnTo>
                  <a:lnTo>
                    <a:pt x="744" y="36"/>
                  </a:lnTo>
                  <a:lnTo>
                    <a:pt x="801" y="42"/>
                  </a:lnTo>
                  <a:lnTo>
                    <a:pt x="876" y="6"/>
                  </a:lnTo>
                  <a:lnTo>
                    <a:pt x="933" y="0"/>
                  </a:lnTo>
                  <a:lnTo>
                    <a:pt x="981" y="15"/>
                  </a:lnTo>
                  <a:lnTo>
                    <a:pt x="999" y="51"/>
                  </a:lnTo>
                  <a:lnTo>
                    <a:pt x="987" y="123"/>
                  </a:lnTo>
                  <a:lnTo>
                    <a:pt x="18" y="12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pic>
          <p:nvPicPr>
            <p:cNvPr id="27673" name="Picture 138" descr="video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83" y="3400"/>
              <a:ext cx="889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661" name="TextBox 73"/>
          <p:cNvSpPr txBox="1">
            <a:spLocks noChangeArrowheads="1"/>
          </p:cNvSpPr>
          <p:nvPr/>
        </p:nvSpPr>
        <p:spPr bwMode="auto">
          <a:xfrm>
            <a:off x="1733550" y="2427594"/>
            <a:ext cx="11890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TCP send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2" name="TextBox 74"/>
          <p:cNvSpPr txBox="1">
            <a:spLocks noChangeArrowheads="1"/>
          </p:cNvSpPr>
          <p:nvPr/>
        </p:nvSpPr>
        <p:spPr bwMode="auto">
          <a:xfrm>
            <a:off x="906463" y="2413306"/>
            <a:ext cx="11874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video</a:t>
            </a:r>
          </a:p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file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cxnSp>
        <p:nvCxnSpPr>
          <p:cNvPr id="27663" name="Straight Connector 75"/>
          <p:cNvCxnSpPr>
            <a:cxnSpLocks noChangeShapeType="1"/>
            <a:stCxn id="27673" idx="3"/>
          </p:cNvCxnSpPr>
          <p:nvPr/>
        </p:nvCxnSpPr>
        <p:spPr bwMode="auto">
          <a:xfrm>
            <a:off x="1585672" y="2076500"/>
            <a:ext cx="425691" cy="10716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27664" name="TextBox 81"/>
          <p:cNvSpPr txBox="1">
            <a:spLocks noChangeArrowheads="1"/>
          </p:cNvSpPr>
          <p:nvPr/>
        </p:nvSpPr>
        <p:spPr bwMode="auto">
          <a:xfrm>
            <a:off x="5737225" y="2468869"/>
            <a:ext cx="11890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TCP receive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5" name="TextBox 84"/>
          <p:cNvSpPr txBox="1">
            <a:spLocks noChangeArrowheads="1"/>
          </p:cNvSpPr>
          <p:nvPr/>
        </p:nvSpPr>
        <p:spPr bwMode="auto">
          <a:xfrm>
            <a:off x="7311874" y="2492384"/>
            <a:ext cx="14081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application playout buffer</a:t>
            </a:r>
            <a:endParaRPr lang="en-US" sz="1400">
              <a:solidFill>
                <a:srgbClr val="CC0000"/>
              </a:solidFill>
              <a:latin typeface="Arial" charset="0"/>
              <a:ea typeface="MS PGothic" pitchFamily="34" charset="-128"/>
              <a:cs typeface="Arial" charset="0"/>
            </a:endParaRPr>
          </a:p>
        </p:txBody>
      </p:sp>
      <p:sp>
        <p:nvSpPr>
          <p:cNvPr id="27666" name="TextBox 61439"/>
          <p:cNvSpPr txBox="1">
            <a:spLocks noChangeArrowheads="1"/>
          </p:cNvSpPr>
          <p:nvPr/>
        </p:nvSpPr>
        <p:spPr bwMode="auto">
          <a:xfrm>
            <a:off x="1541463" y="2956231"/>
            <a:ext cx="88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000099"/>
                </a:solidFill>
                <a:latin typeface="Arial" charset="0"/>
                <a:ea typeface="MS PGothic" pitchFamily="34" charset="-128"/>
                <a:cs typeface="Arial" charset="0"/>
              </a:rPr>
              <a:t>server</a:t>
            </a:r>
          </a:p>
        </p:txBody>
      </p:sp>
      <p:sp>
        <p:nvSpPr>
          <p:cNvPr id="27667" name="TextBox 86"/>
          <p:cNvSpPr txBox="1">
            <a:spLocks noChangeArrowheads="1"/>
          </p:cNvSpPr>
          <p:nvPr/>
        </p:nvSpPr>
        <p:spPr bwMode="auto">
          <a:xfrm>
            <a:off x="6526213" y="2989569"/>
            <a:ext cx="777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rgbClr val="000099"/>
                </a:solidFill>
                <a:latin typeface="Arial" charset="0"/>
                <a:ea typeface="MS PGothic" pitchFamily="34" charset="-128"/>
                <a:cs typeface="Arial" charset="0"/>
              </a:rPr>
              <a:t>client</a:t>
            </a:r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133A3405-A2A6-41C1-AB31-7CF84EA1110C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3" name="Footer Placeholder 3">
            <a:extLst>
              <a:ext uri="{FF2B5EF4-FFF2-40B4-BE49-F238E27FC236}">
                <a16:creationId xmlns:a16="http://schemas.microsoft.com/office/drawing/2014/main" id="{FD6E7CC6-20C7-4691-BF4A-2FEB20E04AAC}"/>
              </a:ext>
            </a:extLst>
          </p:cNvPr>
          <p:cNvSpPr txBox="1">
            <a:spLocks/>
          </p:cNvSpPr>
          <p:nvPr/>
        </p:nvSpPr>
        <p:spPr bwMode="auto">
          <a:xfrm>
            <a:off x="2077764" y="6579190"/>
            <a:ext cx="967777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HTTP/TCP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80B7FA1-28CE-4E4E-AB4C-C14316BF3E22}"/>
              </a:ext>
            </a:extLst>
          </p:cNvPr>
          <p:cNvSpPr/>
          <p:nvPr/>
        </p:nvSpPr>
        <p:spPr>
          <a:xfrm>
            <a:off x="8013806" y="1385013"/>
            <a:ext cx="3591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>
                <a:latin typeface="Arial" charset="0"/>
                <a:ea typeface="MS PGothic" pitchFamily="34" charset="-128"/>
                <a:cs typeface="Arial" charset="0"/>
              </a:rPr>
              <a:t>Β</a:t>
            </a:r>
            <a:endParaRPr lang="el-GR"/>
          </a:p>
        </p:txBody>
      </p:sp>
      <p:cxnSp>
        <p:nvCxnSpPr>
          <p:cNvPr id="34" name="Straight Connector 45">
            <a:extLst>
              <a:ext uri="{FF2B5EF4-FFF2-40B4-BE49-F238E27FC236}">
                <a16:creationId xmlns:a16="http://schemas.microsoft.com/office/drawing/2014/main" id="{FF1FC406-F575-49D6-B8BC-17095DB35CB2}"/>
              </a:ext>
            </a:extLst>
          </p:cNvPr>
          <p:cNvCxnSpPr>
            <a:cxnSpLocks noChangeShapeType="1"/>
            <a:stCxn id="27674" idx="3"/>
          </p:cNvCxnSpPr>
          <p:nvPr/>
        </p:nvCxnSpPr>
        <p:spPr bwMode="auto">
          <a:xfrm flipV="1">
            <a:off x="8485036" y="2135494"/>
            <a:ext cx="539694" cy="7640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 type="triangle" w="med" len="med"/>
          </a:ln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D81B081-8B87-42B6-AC61-0AC6D6209D8A}"/>
              </a:ext>
            </a:extLst>
          </p:cNvPr>
          <p:cNvSpPr txBox="1"/>
          <p:nvPr/>
        </p:nvSpPr>
        <p:spPr>
          <a:xfrm>
            <a:off x="8607246" y="1720766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Abadi" panose="020B0604020104020204" pitchFamily="34" charset="0"/>
              </a:rPr>
              <a:t>r</a:t>
            </a:r>
            <a:endParaRPr lang="el-GR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3081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1A601C-1268-4C02-8FBA-5DFE61C12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b="1" u="none"/>
              <a:t>Ομάδα Ασκήσεων: Α1 - Αποθηκευμένο βίντεο συνεχούς ροής</a:t>
            </a:r>
            <a:endParaRPr lang="el-GR" sz="3200" u="none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082359-533B-4F09-BE82-C02DBFF59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455" y="1479665"/>
            <a:ext cx="8535170" cy="5045826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l-GR" sz="1600" b="1">
                <a:highlight>
                  <a:srgbClr val="00FF00"/>
                </a:highlight>
              </a:rPr>
              <a:t>Άσκηση</a:t>
            </a:r>
            <a:r>
              <a:rPr lang="en-US" sz="1600" b="1">
                <a:highlight>
                  <a:srgbClr val="00FF00"/>
                </a:highlight>
              </a:rPr>
              <a:t>: A1.2 – VoD: HTTP/TCP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Οι εκπαιδευόμενοι θα ενασχοληθούν με υπηρεσίες παροχής αποθηκευμένου βίντεο σύμφωνα με τη στοίβα πρωτοκόλλων HTTP/TCP.</a:t>
            </a:r>
            <a:endParaRPr lang="en-US" sz="160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Στόχος είναι να κατανοήσουν πως λειτουργεί η υπηρεσία παροχής αποθηκευμένου βίντεο βασισμένη στο HTTP και τα βασικά του πρωτοκόλλου HTTP, σε σχέση πάντα με τη μετάδοση βίντεο.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l-GR" sz="1600"/>
          </a:p>
        </p:txBody>
      </p:sp>
    </p:spTree>
    <p:extLst>
      <p:ext uri="{BB962C8B-B14F-4D97-AF65-F5344CB8AC3E}">
        <p14:creationId xmlns:p14="http://schemas.microsoft.com/office/powerpoint/2010/main" val="284093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5B51457C-1F9C-418F-A090-2480C7980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Streaming multimedia: DASH</a:t>
            </a:r>
            <a:endParaRPr lang="el-GR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897EAC0-8F96-4EB3-B24A-F8F6E79A0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/>
              <a:t> HTTP </a:t>
            </a:r>
            <a:r>
              <a:rPr lang="el-GR" err="1"/>
              <a:t>streaming</a:t>
            </a:r>
            <a:r>
              <a:rPr lang="el-GR"/>
              <a:t>: ίδια κωδικοποίηση βίντεο </a:t>
            </a:r>
          </a:p>
          <a:p>
            <a:pPr lvl="1"/>
            <a:r>
              <a:rPr lang="el-GR"/>
              <a:t>	1 αρχείο για όλους </a:t>
            </a:r>
          </a:p>
          <a:p>
            <a:pPr lvl="2" indent="-342900"/>
            <a:r>
              <a:rPr lang="el-GR"/>
              <a:t> 1 ανάλυση βίντεο</a:t>
            </a:r>
          </a:p>
          <a:p>
            <a:pPr lvl="2" indent="-342900"/>
            <a:r>
              <a:rPr lang="el-GR"/>
              <a:t> 1 ρυθμός κωδικοποίησης</a:t>
            </a:r>
          </a:p>
          <a:p>
            <a:pPr lvl="2" indent="-342900"/>
            <a:r>
              <a:rPr lang="el-GR"/>
              <a:t>Ίδια απαίτηση για το απαιτούμενο εύρος ζώνης</a:t>
            </a:r>
          </a:p>
          <a:p>
            <a:pPr lvl="1"/>
            <a:r>
              <a:rPr lang="el-GR"/>
              <a:t>δεν λαμβάνονται υπόψη οι ιδιαιτερότητες του χρήστη</a:t>
            </a:r>
          </a:p>
          <a:p>
            <a:pPr lvl="2"/>
            <a:r>
              <a:rPr lang="el-GR"/>
              <a:t>το τρέχων διαθέσιμο εύρος ζώνης για το χρήστη</a:t>
            </a:r>
          </a:p>
          <a:p>
            <a:pPr lvl="2"/>
            <a:r>
              <a:rPr lang="el-GR"/>
              <a:t>η ανάλυση της οθόνης</a:t>
            </a:r>
          </a:p>
          <a:p>
            <a:endParaRPr lang="el-GR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69E36F2B-08C8-4865-8E35-193E6805389A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3EC252D-4FC3-4C52-A0DC-CEA8C7761943}"/>
              </a:ext>
            </a:extLst>
          </p:cNvPr>
          <p:cNvSpPr txBox="1">
            <a:spLocks/>
          </p:cNvSpPr>
          <p:nvPr/>
        </p:nvSpPr>
        <p:spPr bwMode="auto">
          <a:xfrm>
            <a:off x="2077764" y="6579190"/>
            <a:ext cx="628565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DASH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8770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871538"/>
          </a:xfrm>
        </p:spPr>
        <p:txBody>
          <a:bodyPr/>
          <a:lstStyle/>
          <a:p>
            <a:r>
              <a:rPr lang="en-US"/>
              <a:t>Streaming multimedia: DASH</a:t>
            </a:r>
            <a:endParaRPr lang="el-GR"/>
          </a:p>
        </p:txBody>
      </p:sp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212725" y="1392902"/>
            <a:ext cx="8718550" cy="43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buClr>
                <a:schemeClr val="accent2"/>
              </a:buClr>
            </a:pPr>
            <a:r>
              <a:rPr lang="en-US" sz="2200" b="1">
                <a:solidFill>
                  <a:srgbClr val="CB2727"/>
                </a:solidFill>
                <a:latin typeface="Gill Sans Nova" panose="020B0602020104020203" pitchFamily="34" charset="0"/>
              </a:rPr>
              <a:t>DASH: D</a:t>
            </a:r>
            <a:r>
              <a:rPr lang="en-US" sz="2200">
                <a:latin typeface="Gill Sans Nova" panose="020B0602020104020203" pitchFamily="34" charset="0"/>
              </a:rPr>
              <a:t>ynamic, </a:t>
            </a:r>
            <a:r>
              <a:rPr lang="en-US" sz="2200" b="1">
                <a:solidFill>
                  <a:srgbClr val="CB2727"/>
                </a:solidFill>
                <a:latin typeface="Gill Sans Nova" panose="020B0602020104020203" pitchFamily="34" charset="0"/>
              </a:rPr>
              <a:t>A</a:t>
            </a:r>
            <a:r>
              <a:rPr lang="en-US" sz="2200">
                <a:latin typeface="Gill Sans Nova" panose="020B0602020104020203" pitchFamily="34" charset="0"/>
              </a:rPr>
              <a:t>daptive </a:t>
            </a:r>
            <a:r>
              <a:rPr lang="en-US" sz="2200" b="1">
                <a:solidFill>
                  <a:srgbClr val="CB2727"/>
                </a:solidFill>
                <a:latin typeface="Gill Sans Nova" panose="020B0602020104020203" pitchFamily="34" charset="0"/>
              </a:rPr>
              <a:t>S</a:t>
            </a:r>
            <a:r>
              <a:rPr lang="en-US" sz="2200">
                <a:latin typeface="Gill Sans Nova" panose="020B0602020104020203" pitchFamily="34" charset="0"/>
              </a:rPr>
              <a:t>treaming over </a:t>
            </a:r>
            <a:r>
              <a:rPr lang="en-US" sz="2200" b="1">
                <a:solidFill>
                  <a:srgbClr val="CB2727"/>
                </a:solidFill>
                <a:latin typeface="Gill Sans Nova" panose="020B0602020104020203" pitchFamily="34" charset="0"/>
              </a:rPr>
              <a:t>H</a:t>
            </a:r>
            <a:r>
              <a:rPr lang="en-US" sz="2200">
                <a:latin typeface="Gill Sans Nova" panose="020B0602020104020203" pitchFamily="34" charset="0"/>
              </a:rPr>
              <a:t>TTP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2200">
                <a:latin typeface="Gill Sans Nova" panose="020B0602020104020203" pitchFamily="34" charset="0"/>
              </a:rPr>
              <a:t> </a:t>
            </a:r>
            <a:r>
              <a:rPr lang="en-US" sz="2200">
                <a:solidFill>
                  <a:srgbClr val="000099"/>
                </a:solidFill>
                <a:latin typeface="Gill Sans Nova" panose="020B0602020104020203" pitchFamily="34" charset="0"/>
              </a:rPr>
              <a:t>server:</a:t>
            </a:r>
          </a:p>
          <a:p>
            <a:pPr lvl="1">
              <a:spcBef>
                <a:spcPts val="6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n-US" sz="2000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χωρίζει το αρχείο </a:t>
            </a:r>
            <a:r>
              <a:rPr lang="en-US">
                <a:latin typeface="Gill Sans Nova" panose="020B0602020104020203" pitchFamily="34" charset="0"/>
              </a:rPr>
              <a:t>video </a:t>
            </a:r>
            <a:r>
              <a:rPr lang="el-GR">
                <a:latin typeface="Gill Sans Nova" panose="020B0602020104020203" pitchFamily="34" charset="0"/>
              </a:rPr>
              <a:t>σε πολλαπλά κομμάτια μικρής διάρκειας (4 </a:t>
            </a:r>
            <a:r>
              <a:rPr lang="el-GR" err="1">
                <a:latin typeface="Gill Sans Nova" panose="020B0602020104020203" pitchFamily="34" charset="0"/>
              </a:rPr>
              <a:t>δευτ</a:t>
            </a:r>
            <a:r>
              <a:rPr lang="el-GR">
                <a:latin typeface="Gill Sans Nova" panose="020B0602020104020203" pitchFamily="34" charset="0"/>
              </a:rPr>
              <a:t>.)</a:t>
            </a:r>
          </a:p>
          <a:p>
            <a:pPr lvl="1">
              <a:spcBef>
                <a:spcPts val="6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κάθε κομμάτι αποθηκεύεται, κωδικοποιείται σε διαφορετικούς ρυθμούς</a:t>
            </a:r>
          </a:p>
          <a:p>
            <a:pPr lvl="1">
              <a:spcBef>
                <a:spcPts val="6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>
                <a:solidFill>
                  <a:srgbClr val="000099"/>
                </a:solidFill>
                <a:latin typeface="Gill Sans Nova" panose="020B0602020104020203" pitchFamily="34" charset="0"/>
              </a:rPr>
              <a:t> αρχείο </a:t>
            </a:r>
            <a:r>
              <a:rPr lang="en-US">
                <a:solidFill>
                  <a:srgbClr val="000099"/>
                </a:solidFill>
                <a:latin typeface="Gill Sans Nova" panose="020B0602020104020203" pitchFamily="34" charset="0"/>
              </a:rPr>
              <a:t>manifest: </a:t>
            </a:r>
            <a:r>
              <a:rPr lang="el-GR">
                <a:latin typeface="Gill Sans Nova" panose="020B0602020104020203" pitchFamily="34" charset="0"/>
              </a:rPr>
              <a:t>παρέχει τα </a:t>
            </a:r>
            <a:r>
              <a:rPr lang="en-US">
                <a:latin typeface="Gill Sans Nova" panose="020B0602020104020203" pitchFamily="34" charset="0"/>
              </a:rPr>
              <a:t>URL </a:t>
            </a:r>
            <a:r>
              <a:rPr lang="el-GR">
                <a:latin typeface="Gill Sans Nova" panose="020B0602020104020203" pitchFamily="34" charset="0"/>
              </a:rPr>
              <a:t>(συνδέσμους) σε διαφορετικά κομμάτια</a:t>
            </a:r>
          </a:p>
          <a:p>
            <a:pPr marL="342900" indent="-342900">
              <a:spcBef>
                <a:spcPts val="6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§"/>
            </a:pPr>
            <a:r>
              <a:rPr lang="el-GR" sz="2400">
                <a:latin typeface="Gill Sans Nova" panose="020B0602020104020203" pitchFamily="34" charset="0"/>
              </a:rPr>
              <a:t> </a:t>
            </a:r>
            <a:r>
              <a:rPr lang="el-GR" sz="2200">
                <a:solidFill>
                  <a:srgbClr val="000099"/>
                </a:solidFill>
                <a:latin typeface="Gill Sans Nova" panose="020B0602020104020203" pitchFamily="34" charset="0"/>
              </a:rPr>
              <a:t>πελάτης:</a:t>
            </a:r>
          </a:p>
          <a:p>
            <a:pPr lvl="1">
              <a:spcBef>
                <a:spcPts val="6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000">
                <a:solidFill>
                  <a:schemeClr val="accent2"/>
                </a:solidFill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περιοδικά μετράει το εύρος ζώνης από τον εξυπηρετητή στον πελάτη</a:t>
            </a:r>
          </a:p>
          <a:p>
            <a:pPr lvl="1">
              <a:spcBef>
                <a:spcPts val="6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συμβουλεύεται το </a:t>
            </a:r>
            <a:r>
              <a:rPr lang="en-US">
                <a:latin typeface="Gill Sans Nova" panose="020B0602020104020203" pitchFamily="34" charset="0"/>
              </a:rPr>
              <a:t>manifest, </a:t>
            </a:r>
            <a:r>
              <a:rPr lang="el-GR">
                <a:latin typeface="Gill Sans Nova" panose="020B0602020104020203" pitchFamily="34" charset="0"/>
              </a:rPr>
              <a:t>ζητάει ένα κομμάτι τη φορά</a:t>
            </a:r>
          </a:p>
          <a:p>
            <a:pPr marL="1168400" lvl="2" indent="-254000">
              <a:spcBef>
                <a:spcPts val="600"/>
              </a:spcBef>
              <a:buClr>
                <a:schemeClr val="accent2"/>
              </a:buClr>
              <a:buSzPct val="80000"/>
              <a:buFont typeface="Wingdings" pitchFamily="2" charset="2"/>
              <a:buChar char="v"/>
            </a:pPr>
            <a:r>
              <a:rPr lang="el-GR">
                <a:latin typeface="Gill Sans Nova" panose="020B0602020104020203" pitchFamily="34" charset="0"/>
              </a:rPr>
              <a:t>επιλέγει το μέγιστο δυνατό ρυθμό κωδικοποίησης δεδομένου του τρέχοντος εύρους ζώνης</a:t>
            </a:r>
          </a:p>
          <a:p>
            <a:pPr marL="1168400" lvl="2" indent="-254000">
              <a:spcBef>
                <a:spcPts val="600"/>
              </a:spcBef>
              <a:buClr>
                <a:schemeClr val="accent2"/>
              </a:buClr>
              <a:buSzPct val="80000"/>
              <a:buFont typeface="Wingdings" pitchFamily="2" charset="2"/>
              <a:buChar char="v"/>
            </a:pPr>
            <a:r>
              <a:rPr lang="el-GR">
                <a:latin typeface="Gill Sans Nova" panose="020B0602020104020203" pitchFamily="34" charset="0"/>
              </a:rPr>
              <a:t>μπορεί να επιλέξει διαφορετικούς ρυθμούς κωδικοποίησης σε διαφορετικά χρονικά σημεία (εξαρτάται από το διαθέσιμο εύρος ζώνης)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C1D75E-DA9B-4C05-B6F1-2859DF97E29F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DBD0886-91FE-4041-B549-78E2C373E6A7}"/>
              </a:ext>
            </a:extLst>
          </p:cNvPr>
          <p:cNvSpPr txBox="1">
            <a:spLocks/>
          </p:cNvSpPr>
          <p:nvPr/>
        </p:nvSpPr>
        <p:spPr bwMode="auto">
          <a:xfrm>
            <a:off x="2077764" y="6579190"/>
            <a:ext cx="628565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DASH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3081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Streaming multimedia: DASH</a:t>
            </a:r>
            <a:endParaRPr lang="el-GR"/>
          </a:p>
        </p:txBody>
      </p:sp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337041" y="1617201"/>
            <a:ext cx="8734425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q"/>
            </a:pPr>
            <a:r>
              <a:rPr lang="el-GR">
                <a:latin typeface="Gill Sans Nova" panose="020B0602020104020203" pitchFamily="34" charset="0"/>
              </a:rPr>
              <a:t> </a:t>
            </a:r>
            <a:r>
              <a:rPr lang="en-US" sz="2400">
                <a:solidFill>
                  <a:srgbClr val="CB2727"/>
                </a:solidFill>
                <a:latin typeface="Gill Sans Nova" panose="020B0602020104020203" pitchFamily="34" charset="0"/>
              </a:rPr>
              <a:t>DASH: Dynamic, Adaptive Streaming over HTTP</a:t>
            </a:r>
            <a:endParaRPr lang="el-GR" sz="2400">
              <a:solidFill>
                <a:srgbClr val="CB2727"/>
              </a:solidFill>
              <a:latin typeface="Gill Sans Nova" panose="020B0602020104020203" pitchFamily="34" charset="0"/>
            </a:endParaRPr>
          </a:p>
          <a:p>
            <a:pPr>
              <a:spcBef>
                <a:spcPct val="5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l-GR" sz="2400">
                <a:solidFill>
                  <a:srgbClr val="FF0000"/>
                </a:solidFill>
                <a:latin typeface="Gill Sans Nova" panose="020B0602020104020203" pitchFamily="34" charset="0"/>
              </a:rPr>
              <a:t> </a:t>
            </a:r>
            <a:r>
              <a:rPr lang="en-US" sz="2400">
                <a:solidFill>
                  <a:srgbClr val="000099"/>
                </a:solidFill>
                <a:latin typeface="Gill Sans Nova" panose="020B0602020104020203" pitchFamily="34" charset="0"/>
              </a:rPr>
              <a:t>“</a:t>
            </a:r>
            <a:r>
              <a:rPr lang="el-GR" sz="2400">
                <a:solidFill>
                  <a:srgbClr val="000099"/>
                </a:solidFill>
                <a:latin typeface="Gill Sans Nova" panose="020B0602020104020203" pitchFamily="34" charset="0"/>
              </a:rPr>
              <a:t>ευφυία</a:t>
            </a:r>
            <a:r>
              <a:rPr lang="en-US" sz="2400">
                <a:solidFill>
                  <a:srgbClr val="000099"/>
                </a:solidFill>
                <a:latin typeface="Gill Sans Nova" panose="020B0602020104020203" pitchFamily="34" charset="0"/>
              </a:rPr>
              <a:t>”</a:t>
            </a:r>
            <a:r>
              <a:rPr lang="el-GR" sz="2400">
                <a:solidFill>
                  <a:srgbClr val="000099"/>
                </a:solidFill>
                <a:latin typeface="Gill Sans Nova" panose="020B0602020104020203" pitchFamily="34" charset="0"/>
              </a:rPr>
              <a:t> στον πελάτη: </a:t>
            </a:r>
            <a:r>
              <a:rPr lang="el-GR" sz="2400">
                <a:latin typeface="Gill Sans Nova" panose="020B0602020104020203" pitchFamily="34" charset="0"/>
              </a:rPr>
              <a:t>ο πελάτης καθορίζει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60000"/>
              <a:buFont typeface="Wingdings" pitchFamily="2" charset="2"/>
              <a:buChar char="§"/>
            </a:pPr>
            <a:r>
              <a:rPr lang="el-GR" sz="2000">
                <a:latin typeface="Gill Sans Nova" panose="020B0602020104020203" pitchFamily="34" charset="0"/>
              </a:rPr>
              <a:t> </a:t>
            </a:r>
            <a:r>
              <a:rPr lang="el-GR" sz="2000">
                <a:solidFill>
                  <a:srgbClr val="CB2727"/>
                </a:solidFill>
                <a:latin typeface="Gill Sans Nova" panose="020B0602020104020203" pitchFamily="34" charset="0"/>
              </a:rPr>
              <a:t>πότε</a:t>
            </a:r>
            <a:r>
              <a:rPr lang="el-GR" sz="2000">
                <a:latin typeface="Gill Sans Nova" panose="020B0602020104020203" pitchFamily="34" charset="0"/>
              </a:rPr>
              <a:t> να ζητήσει κομμάτι (ώστε να μην αδειάσει ή υπερχειλίσει ο </a:t>
            </a:r>
            <a:r>
              <a:rPr lang="el-GR" sz="2000" err="1">
                <a:latin typeface="Gill Sans Nova" panose="020B0602020104020203" pitchFamily="34" charset="0"/>
              </a:rPr>
              <a:t>ενταμιευτής</a:t>
            </a:r>
            <a:r>
              <a:rPr lang="el-GR" sz="2000">
                <a:latin typeface="Gill Sans Nova" panose="020B0602020104020203" pitchFamily="34" charset="0"/>
              </a:rPr>
              <a:t>)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60000"/>
              <a:buFont typeface="Wingdings" pitchFamily="2" charset="2"/>
              <a:buChar char="§"/>
            </a:pPr>
            <a:r>
              <a:rPr lang="el-GR" sz="2000">
                <a:latin typeface="Gill Sans Nova" panose="020B0602020104020203" pitchFamily="34" charset="0"/>
              </a:rPr>
              <a:t> </a:t>
            </a:r>
            <a:r>
              <a:rPr lang="el-GR" sz="2000">
                <a:solidFill>
                  <a:srgbClr val="CB2727"/>
                </a:solidFill>
                <a:latin typeface="Gill Sans Nova" panose="020B0602020104020203" pitchFamily="34" charset="0"/>
              </a:rPr>
              <a:t>τί ρυθμό κωδικοποίησης </a:t>
            </a:r>
            <a:r>
              <a:rPr lang="el-GR" sz="2000">
                <a:latin typeface="Gill Sans Nova" panose="020B0602020104020203" pitchFamily="34" charset="0"/>
              </a:rPr>
              <a:t>να ζητήσει (υψηλή ποιότητα όταν είναι διαθέσιμο περισσότερο εύρος ζώνης)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60000"/>
              <a:buFont typeface="Wingdings" pitchFamily="2" charset="2"/>
              <a:buChar char="§"/>
            </a:pPr>
            <a:r>
              <a:rPr lang="el-GR" sz="2000">
                <a:latin typeface="Gill Sans Nova" panose="020B0602020104020203" pitchFamily="34" charset="0"/>
              </a:rPr>
              <a:t> </a:t>
            </a:r>
            <a:r>
              <a:rPr lang="el-GR" sz="2000">
                <a:solidFill>
                  <a:srgbClr val="CB2727"/>
                </a:solidFill>
                <a:latin typeface="Gill Sans Nova" panose="020B0602020104020203" pitchFamily="34" charset="0"/>
              </a:rPr>
              <a:t>πού</a:t>
            </a:r>
            <a:r>
              <a:rPr lang="el-GR" sz="2000">
                <a:latin typeface="Gill Sans Nova" panose="020B0602020104020203" pitchFamily="34" charset="0"/>
              </a:rPr>
              <a:t> να ζητήσει το κομμάτι (μπορεί να ζητήσει από </a:t>
            </a:r>
            <a:r>
              <a:rPr lang="en-US" sz="2000">
                <a:latin typeface="Gill Sans Nova" panose="020B0602020104020203" pitchFamily="34" charset="0"/>
              </a:rPr>
              <a:t>URL server </a:t>
            </a:r>
            <a:r>
              <a:rPr lang="el-GR" sz="2000">
                <a:latin typeface="Gill Sans Nova" panose="020B0602020104020203" pitchFamily="34" charset="0"/>
              </a:rPr>
              <a:t>που είναι </a:t>
            </a:r>
            <a:r>
              <a:rPr lang="en-US" sz="2000">
                <a:latin typeface="Gill Sans Nova" panose="020B0602020104020203" pitchFamily="34" charset="0"/>
              </a:rPr>
              <a:t>“</a:t>
            </a:r>
            <a:r>
              <a:rPr lang="el-GR" sz="2000">
                <a:latin typeface="Gill Sans Nova" panose="020B0602020104020203" pitchFamily="34" charset="0"/>
              </a:rPr>
              <a:t>κοντά</a:t>
            </a:r>
            <a:r>
              <a:rPr lang="en-US" sz="2000">
                <a:latin typeface="Gill Sans Nova" panose="020B0602020104020203" pitchFamily="34" charset="0"/>
              </a:rPr>
              <a:t>”</a:t>
            </a:r>
            <a:r>
              <a:rPr lang="el-GR" sz="2000">
                <a:latin typeface="Gill Sans Nova" panose="020B0602020104020203" pitchFamily="34" charset="0"/>
              </a:rPr>
              <a:t> στον πελάτη ή έχει πολύ διαθέσιμο εύρος ζώνης)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BC7BA84-4740-4DC9-A488-0CD6CBF504C7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0D4DAE1-4392-43F8-B9CC-C9AFA2B96127}"/>
              </a:ext>
            </a:extLst>
          </p:cNvPr>
          <p:cNvSpPr txBox="1">
            <a:spLocks/>
          </p:cNvSpPr>
          <p:nvPr/>
        </p:nvSpPr>
        <p:spPr bwMode="auto">
          <a:xfrm>
            <a:off x="2077764" y="6579190"/>
            <a:ext cx="628565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DASH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1A601C-1268-4C02-8FBA-5DFE61C12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b="1" u="none"/>
              <a:t>Ομάδα Ασκήσεων: Α1 - Αποθηκευμένο βίντεο συνεχούς ροής</a:t>
            </a:r>
            <a:endParaRPr lang="el-GR" sz="3200" u="none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082359-533B-4F09-BE82-C02DBFF59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455" y="1479665"/>
            <a:ext cx="8535170" cy="5045826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l-GR" sz="1600" b="1">
                <a:highlight>
                  <a:srgbClr val="00FF00"/>
                </a:highlight>
              </a:rPr>
              <a:t>Άσκηση: A1.3 – </a:t>
            </a:r>
            <a:r>
              <a:rPr lang="el-GR" sz="1600" b="1" err="1">
                <a:highlight>
                  <a:srgbClr val="00FF00"/>
                </a:highlight>
              </a:rPr>
              <a:t>VoD</a:t>
            </a:r>
            <a:r>
              <a:rPr lang="el-GR" sz="1600" b="1">
                <a:highlight>
                  <a:srgbClr val="00FF00"/>
                </a:highlight>
              </a:rPr>
              <a:t>: DASH</a:t>
            </a:r>
            <a:endParaRPr lang="en-US" sz="1600" b="1">
              <a:highlight>
                <a:srgbClr val="00FF00"/>
              </a:highlight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Οι εκπαιδευόμενοι θα ενασχοληθούν με υπηρεσίες παροχής αποθηκευμένου βίντεο σύμφωνα με </a:t>
            </a:r>
            <a:r>
              <a:rPr lang="el-GR" sz="1600" err="1"/>
              <a:t>τo</a:t>
            </a:r>
            <a:r>
              <a:rPr lang="el-GR" sz="1600"/>
              <a:t> πρότυπο MPEG – DASH (</a:t>
            </a:r>
            <a:r>
              <a:rPr lang="el-GR" sz="1600" err="1"/>
              <a:t>Dynamic</a:t>
            </a:r>
            <a:r>
              <a:rPr lang="el-GR" sz="1600"/>
              <a:t> </a:t>
            </a:r>
            <a:r>
              <a:rPr lang="el-GR" sz="1600" err="1"/>
              <a:t>Adaptive</a:t>
            </a:r>
            <a:r>
              <a:rPr lang="el-GR" sz="1600"/>
              <a:t> </a:t>
            </a:r>
            <a:r>
              <a:rPr lang="el-GR" sz="1600" err="1"/>
              <a:t>Streaming</a:t>
            </a:r>
            <a:r>
              <a:rPr lang="el-GR" sz="1600"/>
              <a:t> </a:t>
            </a:r>
            <a:r>
              <a:rPr lang="el-GR" sz="1600" err="1"/>
              <a:t>over</a:t>
            </a:r>
            <a:r>
              <a:rPr lang="el-GR" sz="1600"/>
              <a:t> </a:t>
            </a:r>
            <a:r>
              <a:rPr lang="el-GR" sz="1600" err="1"/>
              <a:t>Http</a:t>
            </a:r>
            <a:r>
              <a:rPr lang="el-GR" sz="1600"/>
              <a:t>).</a:t>
            </a:r>
            <a:endParaRPr lang="en-US" sz="160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Στόχος είναι να </a:t>
            </a:r>
            <a:r>
              <a:rPr lang="el-GR" sz="1600" err="1"/>
              <a:t>ξατανοήσουν</a:t>
            </a:r>
            <a:r>
              <a:rPr lang="el-GR" sz="1600"/>
              <a:t> πως λειτουργεί η υπηρεσία παροχής αποθηκευμένου βίντεο βασισμένη στο πρότυπο MPEG – DASH.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l-GR" sz="1600"/>
          </a:p>
        </p:txBody>
      </p:sp>
    </p:spTree>
    <p:extLst>
      <p:ext uri="{BB962C8B-B14F-4D97-AF65-F5344CB8AC3E}">
        <p14:creationId xmlns:p14="http://schemas.microsoft.com/office/powerpoint/2010/main" val="391148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1DB5CD-114F-45DE-926C-7CF92B8A2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5100" kern="12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Εργ</a:t>
            </a:r>
            <a:r>
              <a:rPr lang="en-US" sz="5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αστηριακές Ασκήσεις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510905A-2F33-4062-B216-44998A5F3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/>
          <a:p>
            <a:r>
              <a:rPr lang="el-GR" sz="3200" b="1"/>
              <a:t>Εργαστηριακές Ασκήσεις</a:t>
            </a:r>
          </a:p>
        </p:txBody>
      </p:sp>
    </p:spTree>
    <p:extLst>
      <p:ext uri="{BB962C8B-B14F-4D97-AF65-F5344CB8AC3E}">
        <p14:creationId xmlns:p14="http://schemas.microsoft.com/office/powerpoint/2010/main" val="251378153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CD20F82C-E442-47A9-90D4-49C91516D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Ομάδα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377B6E0A-75EF-45A8-9E22-DD7FC9A2D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37854"/>
            <a:ext cx="3913909" cy="4710545"/>
          </a:xfrm>
        </p:spPr>
        <p:txBody>
          <a:bodyPr/>
          <a:lstStyle/>
          <a:p>
            <a:r>
              <a:rPr lang="el-GR"/>
              <a:t>Απαραίτητη η εγγραφή στο μάθημα στο </a:t>
            </a:r>
            <a:r>
              <a:rPr lang="en-US" err="1"/>
              <a:t>eclass</a:t>
            </a:r>
            <a:endParaRPr lang="el-GR"/>
          </a:p>
          <a:p>
            <a:pPr lvl="1"/>
            <a:r>
              <a:rPr lang="el-GR"/>
              <a:t>Χρήση φόρουμ για ερωτήσεις</a:t>
            </a:r>
          </a:p>
          <a:p>
            <a:pPr lvl="1"/>
            <a:r>
              <a:rPr lang="el-GR"/>
              <a:t>Χρήση συστήματος υποβολής εργασιών</a:t>
            </a:r>
            <a:endParaRPr lang="en-US"/>
          </a:p>
          <a:p>
            <a:r>
              <a:rPr lang="el-GR"/>
              <a:t>Έγγραφα</a:t>
            </a:r>
          </a:p>
          <a:p>
            <a:pPr lvl="1"/>
            <a:r>
              <a:rPr lang="el-GR"/>
              <a:t>Απαιτούμενη υποδομή</a:t>
            </a:r>
          </a:p>
          <a:p>
            <a:pPr lvl="1"/>
            <a:r>
              <a:rPr lang="el-GR"/>
              <a:t>Εκφώνηση άσκησης</a:t>
            </a:r>
          </a:p>
          <a:p>
            <a:pPr lvl="1"/>
            <a:r>
              <a:rPr lang="el-GR"/>
              <a:t>Υλικό αναφοράς</a:t>
            </a:r>
          </a:p>
          <a:p>
            <a:pPr lvl="1"/>
            <a:r>
              <a:rPr lang="el-GR"/>
              <a:t>Έντυπο για τη συγγραφή αναφορών</a:t>
            </a:r>
          </a:p>
          <a:p>
            <a:pPr lvl="1"/>
            <a:endParaRPr lang="el-GR"/>
          </a:p>
          <a:p>
            <a:pPr lvl="1"/>
            <a:endParaRPr lang="en-US"/>
          </a:p>
          <a:p>
            <a:endParaRPr lang="en-US"/>
          </a:p>
          <a:p>
            <a:endParaRPr lang="el-GR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F570E64-0FAD-4813-93C7-6AAE6B175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309" y="1537854"/>
            <a:ext cx="4404355" cy="2511507"/>
          </a:xfrm>
          <a:prstGeom prst="rect">
            <a:avLst/>
          </a:prstGeom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14C51E5-BA0D-454D-B7B0-860904059D6A}"/>
              </a:ext>
            </a:extLst>
          </p:cNvPr>
          <p:cNvSpPr/>
          <p:nvPr/>
        </p:nvSpPr>
        <p:spPr>
          <a:xfrm>
            <a:off x="4572000" y="4964214"/>
            <a:ext cx="169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b="1">
                <a:highlight>
                  <a:srgbClr val="00FF00"/>
                </a:highlight>
                <a:latin typeface="Gill Sans Nova" panose="020B0602020104020203" pitchFamily="34" charset="0"/>
              </a:rPr>
              <a:t>Pass</a:t>
            </a:r>
            <a:r>
              <a:rPr lang="en-US" b="1">
                <a:latin typeface="Gill Sans Nova" panose="020B0602020104020203" pitchFamily="34" charset="0"/>
              </a:rPr>
              <a:t> | </a:t>
            </a:r>
            <a:r>
              <a:rPr lang="en-US" b="1">
                <a:highlight>
                  <a:srgbClr val="FF0000"/>
                </a:highlight>
                <a:latin typeface="Gill Sans Nova" panose="020B0602020104020203" pitchFamily="34" charset="0"/>
              </a:rPr>
              <a:t>Fail</a:t>
            </a:r>
            <a:endParaRPr lang="el-GR">
              <a:highlight>
                <a:srgbClr val="FF0000"/>
              </a:highlight>
              <a:latin typeface="Gill Sans Nova" panose="020B06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3503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1A601C-1268-4C02-8FBA-5DFE61C12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b="1" u="none"/>
              <a:t>Ομάδα Ασκήσεων: Α1 - Αποθηκευμένο βίντεο συνεχούς ροής</a:t>
            </a:r>
            <a:endParaRPr lang="el-GR" sz="3200" u="none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082359-533B-4F09-BE82-C02DBFF59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455" y="1479665"/>
            <a:ext cx="8535170" cy="5045826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l-GR" sz="1600" b="1"/>
              <a:t>Άσκηση</a:t>
            </a:r>
            <a:r>
              <a:rPr lang="en-US" sz="1600" b="1"/>
              <a:t>: A1.1 – VoD: RTSP/RTP/UDP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Οι εκπαιδευόμενοι θα ενασχοληθούν με υπηρεσίες παροχής αποθηκευμένου βίντεο σύμφωνα με τη </a:t>
            </a:r>
            <a:r>
              <a:rPr lang="el-GR" sz="1600" b="1"/>
              <a:t>στοίβα πρωτοκόλλων </a:t>
            </a:r>
            <a:r>
              <a:rPr lang="en-US" sz="1600" b="1"/>
              <a:t>RTSP</a:t>
            </a:r>
            <a:r>
              <a:rPr lang="el-GR" sz="1600" b="1"/>
              <a:t>/</a:t>
            </a:r>
            <a:r>
              <a:rPr lang="en-US" sz="1600" b="1"/>
              <a:t>RTP</a:t>
            </a:r>
            <a:r>
              <a:rPr lang="el-GR" sz="1600" b="1"/>
              <a:t>/</a:t>
            </a:r>
            <a:r>
              <a:rPr lang="en-US" sz="1600" b="1"/>
              <a:t>UDP</a:t>
            </a:r>
            <a:r>
              <a:rPr lang="el-GR" sz="1600" b="1"/>
              <a:t>. </a:t>
            </a:r>
            <a:endParaRPr lang="en-US" sz="1600" b="1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Στόχος είναι να κατανοήσουν πως λειτουργεί η υπηρεσία παροχής αποθηκευμένου βίντεο βασισμένη στο </a:t>
            </a:r>
            <a:r>
              <a:rPr lang="en-US" sz="1600"/>
              <a:t>RTSP</a:t>
            </a:r>
            <a:r>
              <a:rPr lang="el-GR" sz="1600"/>
              <a:t>/</a:t>
            </a:r>
            <a:r>
              <a:rPr lang="en-US" sz="1600"/>
              <a:t>RTP</a:t>
            </a:r>
            <a:r>
              <a:rPr lang="el-GR" sz="1600"/>
              <a:t>/</a:t>
            </a:r>
            <a:r>
              <a:rPr lang="en-US" sz="1600"/>
              <a:t>UDP</a:t>
            </a:r>
            <a:r>
              <a:rPr lang="el-GR" sz="1600"/>
              <a:t> και τα εμπλεκόμενα πρωτόκολλα, </a:t>
            </a:r>
            <a:r>
              <a:rPr lang="en-US" sz="1600"/>
              <a:t>RTSP</a:t>
            </a:r>
            <a:r>
              <a:rPr lang="el-GR" sz="1600"/>
              <a:t>, </a:t>
            </a:r>
            <a:r>
              <a:rPr lang="en-US" sz="1600"/>
              <a:t>SDP</a:t>
            </a:r>
            <a:r>
              <a:rPr lang="el-GR" sz="1600"/>
              <a:t>, </a:t>
            </a:r>
            <a:r>
              <a:rPr lang="en-US" sz="1600"/>
              <a:t>RTP</a:t>
            </a:r>
            <a:r>
              <a:rPr lang="el-GR" sz="1600"/>
              <a:t>/</a:t>
            </a:r>
            <a:r>
              <a:rPr lang="en-US" sz="1600"/>
              <a:t>RTCP</a:t>
            </a:r>
            <a:r>
              <a:rPr lang="el-GR" sz="1600"/>
              <a:t>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l-GR" sz="1600" b="1">
                <a:highlight>
                  <a:srgbClr val="00FF00"/>
                </a:highlight>
              </a:rPr>
              <a:t>Άσκηση</a:t>
            </a:r>
            <a:r>
              <a:rPr lang="en-US" sz="1600" b="1">
                <a:highlight>
                  <a:srgbClr val="00FF00"/>
                </a:highlight>
              </a:rPr>
              <a:t>: A1.2 – VoD: HTTP/TCP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Οι εκπαιδευόμενοι θα ενασχοληθούν με υπηρεσίες παροχής αποθηκευμένου βίντεο σύμφωνα με τη στοίβα πρωτοκόλλων HTTP/TCP.</a:t>
            </a:r>
            <a:endParaRPr lang="en-US" sz="160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Στόχος είναι να κατανοήσουν πως λειτουργεί η υπηρεσία παροχής αποθηκευμένου βίντεο βασισμένη στο HTTP και τα βασικά του πρωτοκόλλου HTTP, σε σχέση πάντα με τη μετάδοση βίντεο.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l-GR" sz="1600"/>
          </a:p>
        </p:txBody>
      </p:sp>
    </p:spTree>
    <p:extLst>
      <p:ext uri="{BB962C8B-B14F-4D97-AF65-F5344CB8AC3E}">
        <p14:creationId xmlns:p14="http://schemas.microsoft.com/office/powerpoint/2010/main" val="19232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1A601C-1268-4C02-8FBA-5DFE61C12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200" b="1" u="none"/>
              <a:t>Ομάδα Ασκήσεων: Α1 - Αποθηκευμένο βίντεο συνεχούς ροής</a:t>
            </a:r>
            <a:endParaRPr lang="el-GR" sz="3200" u="none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082359-533B-4F09-BE82-C02DBFF59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455" y="1479665"/>
            <a:ext cx="8535170" cy="5045826"/>
          </a:xfrm>
        </p:spPr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l-GR" sz="1600" b="1">
                <a:highlight>
                  <a:srgbClr val="00FF00"/>
                </a:highlight>
              </a:rPr>
              <a:t>Άσκηση: A1.3 – </a:t>
            </a:r>
            <a:r>
              <a:rPr lang="el-GR" sz="1600" b="1" err="1">
                <a:highlight>
                  <a:srgbClr val="00FF00"/>
                </a:highlight>
              </a:rPr>
              <a:t>VoD</a:t>
            </a:r>
            <a:r>
              <a:rPr lang="el-GR" sz="1600" b="1">
                <a:highlight>
                  <a:srgbClr val="00FF00"/>
                </a:highlight>
              </a:rPr>
              <a:t>: DASH</a:t>
            </a:r>
            <a:endParaRPr lang="en-US" sz="1600" b="1">
              <a:highlight>
                <a:srgbClr val="00FF00"/>
              </a:highlight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Οι εκπαιδευόμενοι θα ενασχοληθούν με υπηρεσίες παροχής αποθηκευμένου βίντεο σύμφωνα με </a:t>
            </a:r>
            <a:r>
              <a:rPr lang="el-GR" sz="1600" err="1"/>
              <a:t>τo</a:t>
            </a:r>
            <a:r>
              <a:rPr lang="el-GR" sz="1600"/>
              <a:t> πρότυπο MPEG – DASH (</a:t>
            </a:r>
            <a:r>
              <a:rPr lang="el-GR" sz="1600" err="1"/>
              <a:t>Dynamic</a:t>
            </a:r>
            <a:r>
              <a:rPr lang="el-GR" sz="1600"/>
              <a:t> </a:t>
            </a:r>
            <a:r>
              <a:rPr lang="el-GR" sz="1600" err="1"/>
              <a:t>Adaptive</a:t>
            </a:r>
            <a:r>
              <a:rPr lang="el-GR" sz="1600"/>
              <a:t> </a:t>
            </a:r>
            <a:r>
              <a:rPr lang="el-GR" sz="1600" err="1"/>
              <a:t>Streaming</a:t>
            </a:r>
            <a:r>
              <a:rPr lang="el-GR" sz="1600"/>
              <a:t> </a:t>
            </a:r>
            <a:r>
              <a:rPr lang="el-GR" sz="1600" err="1"/>
              <a:t>over</a:t>
            </a:r>
            <a:r>
              <a:rPr lang="el-GR" sz="1600"/>
              <a:t> </a:t>
            </a:r>
            <a:r>
              <a:rPr lang="el-GR" sz="1600" err="1"/>
              <a:t>Http</a:t>
            </a:r>
            <a:r>
              <a:rPr lang="el-GR" sz="1600"/>
              <a:t>).</a:t>
            </a:r>
            <a:endParaRPr lang="en-US" sz="160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Στόχος είναι να </a:t>
            </a:r>
            <a:r>
              <a:rPr lang="el-GR" sz="1600" err="1"/>
              <a:t>ξατανοήσουν</a:t>
            </a:r>
            <a:r>
              <a:rPr lang="el-GR" sz="1600"/>
              <a:t> πως λειτουργεί η υπηρεσία παροχής αποθηκευμένου βίντεο βασισμένη στο πρότυπο MPEG – DASH.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l-GR" sz="1600" b="1"/>
              <a:t>Άσκηση</a:t>
            </a:r>
            <a:r>
              <a:rPr lang="en-US" sz="1600" b="1"/>
              <a:t>: A1.4 – </a:t>
            </a:r>
            <a:r>
              <a:rPr lang="en-US" sz="1600" b="1" err="1"/>
              <a:t>VoD</a:t>
            </a:r>
            <a:r>
              <a:rPr lang="en-US" sz="1600" b="1"/>
              <a:t>: Apple HLS, MPEG-DASH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Οι εκπαιδευόμενοι θα ενασχοληθούν με λογισμικά αναπαραγωγής βίντεο (αυτόνομες εφαρμογές, εφαρμογές </a:t>
            </a:r>
            <a:r>
              <a:rPr lang="el-GR" sz="1600" err="1"/>
              <a:t>plugins</a:t>
            </a:r>
            <a:r>
              <a:rPr lang="el-GR" sz="1600"/>
              <a:t>, </a:t>
            </a:r>
            <a:r>
              <a:rPr lang="el-GR" sz="1600" err="1"/>
              <a:t>video</a:t>
            </a:r>
            <a:r>
              <a:rPr lang="el-GR" sz="1600"/>
              <a:t> </a:t>
            </a:r>
            <a:r>
              <a:rPr lang="el-GR" sz="1600" err="1"/>
              <a:t>players</a:t>
            </a:r>
            <a:r>
              <a:rPr lang="el-GR" sz="1600"/>
              <a:t>), τεχνολογίες μετάδοσης βίντεο συνεχούς ροής (DASH, HLS). </a:t>
            </a:r>
            <a:endParaRPr lang="en-US" sz="160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600"/>
              <a:t>Στόχος είναι, να εξοικειωθούν με τα διαφορετικά πρωτόκολλα, τύπους, τεχνολογίες μετάδοσης βίντεο συνεχούς ροής και λογισμικά αναπαραγωγής βίντεο.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l-GR" sz="1600"/>
          </a:p>
        </p:txBody>
      </p:sp>
    </p:spTree>
    <p:extLst>
      <p:ext uri="{BB962C8B-B14F-4D97-AF65-F5344CB8AC3E}">
        <p14:creationId xmlns:p14="http://schemas.microsoft.com/office/powerpoint/2010/main" val="241317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E9249A-5E34-4A04-80A3-B54335171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/>
              <a:t>Ομάδα Ασκήσεων: Α2 – Ζωντανές μεταδόσεις βίντεο συνεχούς ροής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1EEAF3F-EB48-4B96-8341-4FFC3160F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l-GR" sz="2000" b="1"/>
              <a:t>Άσκηση</a:t>
            </a:r>
            <a:r>
              <a:rPr lang="en-US" sz="2000" b="1"/>
              <a:t>: A2.1 – Live streaming: Apple HLS, MPEG-DASH.</a:t>
            </a:r>
            <a:r>
              <a:rPr lang="en-US" sz="2000"/>
              <a:t> </a:t>
            </a:r>
            <a:endParaRPr lang="el-GR" sz="200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800"/>
              <a:t>Οι εκπαιδευόμενοι θα ενασχοληθούν με τη ζωντανή μετάδοση βίντεο συνεχούς ροής και με  λογισμικά αναπαραγωγής βίντεο (αυτόνομες εφαρμογές, εφαρμογές </a:t>
            </a:r>
            <a:r>
              <a:rPr lang="el-GR" sz="1800" err="1"/>
              <a:t>plugins</a:t>
            </a:r>
            <a:r>
              <a:rPr lang="el-GR" sz="1800"/>
              <a:t>, </a:t>
            </a:r>
            <a:r>
              <a:rPr lang="el-GR" sz="1800" err="1"/>
              <a:t>video</a:t>
            </a:r>
            <a:r>
              <a:rPr lang="el-GR" sz="1800"/>
              <a:t> </a:t>
            </a:r>
            <a:r>
              <a:rPr lang="el-GR" sz="1800" err="1"/>
              <a:t>players</a:t>
            </a:r>
            <a:r>
              <a:rPr lang="el-GR" sz="1800"/>
              <a:t>), τεχνολογίες μετάδοσης βίντεο συνεχούς ροής (DASH, HLS).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l-GR" sz="2000" b="1"/>
              <a:t>Άσκηση</a:t>
            </a:r>
            <a:r>
              <a:rPr lang="en-US" sz="2000" b="1"/>
              <a:t>: A2.2 – Live streaming: IP </a:t>
            </a:r>
            <a:r>
              <a:rPr lang="el-GR" sz="2000" b="1"/>
              <a:t>κάμερα</a:t>
            </a:r>
            <a:r>
              <a:rPr lang="en-US" sz="2000" b="1"/>
              <a:t>.</a:t>
            </a:r>
            <a:r>
              <a:rPr lang="en-US" sz="2000"/>
              <a:t> </a:t>
            </a:r>
            <a:endParaRPr lang="el-GR" sz="200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800"/>
              <a:t>Οι εκπαιδευόμενοι θα ενασχοληθούν με τη ζωντανή μετάδοση βίντεο συνεχούς ροής που προέρχεται από </a:t>
            </a:r>
            <a:r>
              <a:rPr lang="en-US" sz="1800"/>
              <a:t>IP</a:t>
            </a:r>
            <a:r>
              <a:rPr lang="el-GR" sz="1800"/>
              <a:t> κάμερα.</a:t>
            </a:r>
            <a:r>
              <a:rPr lang="el-GR" sz="1800" b="1"/>
              <a:t>   </a:t>
            </a:r>
            <a:endParaRPr lang="el-GR" sz="180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l-GR" sz="2000"/>
          </a:p>
        </p:txBody>
      </p:sp>
    </p:spTree>
    <p:extLst>
      <p:ext uri="{BB962C8B-B14F-4D97-AF65-F5344CB8AC3E}">
        <p14:creationId xmlns:p14="http://schemas.microsoft.com/office/powerpoint/2010/main" val="26865549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85" name="Picture 5">
            <a:extLst>
              <a:ext uri="{FF2B5EF4-FFF2-40B4-BE49-F238E27FC236}">
                <a16:creationId xmlns:a16="http://schemas.microsoft.com/office/drawing/2014/main" id="{F1C5C98B-69DC-4858-A6E2-55D8D0A69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692" y="4247141"/>
            <a:ext cx="2671762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588" name="Rectangle 2">
            <a:extLst>
              <a:ext uri="{FF2B5EF4-FFF2-40B4-BE49-F238E27FC236}">
                <a16:creationId xmlns:a16="http://schemas.microsoft.com/office/drawing/2014/main" id="{34ADD430-BA10-4D65-A316-3B011703E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1163" y="0"/>
            <a:ext cx="7772400" cy="1143000"/>
          </a:xfrm>
        </p:spPr>
        <p:txBody>
          <a:bodyPr/>
          <a:lstStyle/>
          <a:p>
            <a:r>
              <a:rPr lang="en-US" altLang="el-GR" sz="4000"/>
              <a:t>Video Streaming </a:t>
            </a:r>
            <a:r>
              <a:rPr lang="el-GR" altLang="el-GR" sz="4000"/>
              <a:t>&amp;</a:t>
            </a:r>
            <a:r>
              <a:rPr lang="en-US" altLang="el-GR" sz="4000"/>
              <a:t> CDNs: </a:t>
            </a:r>
            <a:r>
              <a:rPr lang="el-GR" altLang="el-GR"/>
              <a:t>πλαίσιο</a:t>
            </a:r>
            <a:endParaRPr lang="en-US" altLang="el-GR" sz="4000"/>
          </a:p>
        </p:txBody>
      </p:sp>
      <p:pic>
        <p:nvPicPr>
          <p:cNvPr id="195590" name="Picture 2">
            <a:extLst>
              <a:ext uri="{FF2B5EF4-FFF2-40B4-BE49-F238E27FC236}">
                <a16:creationId xmlns:a16="http://schemas.microsoft.com/office/drawing/2014/main" id="{75B8435C-1791-4CE4-89EA-28A9946096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967" y="2057978"/>
            <a:ext cx="1779587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1" name="Picture 3">
            <a:extLst>
              <a:ext uri="{FF2B5EF4-FFF2-40B4-BE49-F238E27FC236}">
                <a16:creationId xmlns:a16="http://schemas.microsoft.com/office/drawing/2014/main" id="{3BC3CD37-DC48-45F4-90E4-59189EA979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329" y="3121603"/>
            <a:ext cx="1227138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5592" name="Picture 4">
            <a:extLst>
              <a:ext uri="{FF2B5EF4-FFF2-40B4-BE49-F238E27FC236}">
                <a16:creationId xmlns:a16="http://schemas.microsoft.com/office/drawing/2014/main" id="{9406A44D-32B8-4D54-8620-0008E3800F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679" y="3953453"/>
            <a:ext cx="121126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Rectangle 43">
            <a:extLst>
              <a:ext uri="{FF2B5EF4-FFF2-40B4-BE49-F238E27FC236}">
                <a16:creationId xmlns:a16="http://schemas.microsoft.com/office/drawing/2014/main" id="{C85110CA-4574-432C-B95E-489B6090E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899" y="1886989"/>
            <a:ext cx="6772275" cy="468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81038" indent="-22383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l-GR">
                <a:latin typeface="Gill Sans Nova" panose="020B0602020104020203" pitchFamily="34" charset="0"/>
              </a:rPr>
              <a:t>Netflix, YouTube: 37%, 16% of downstream residential ISP traffic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altLang="el-GR">
                <a:latin typeface="Gill Sans Nova" panose="020B0602020104020203" pitchFamily="34" charset="0"/>
              </a:rPr>
              <a:t>~1B YouTube users, ~75M Netflix users</a:t>
            </a:r>
          </a:p>
        </p:txBody>
      </p:sp>
      <p:sp>
        <p:nvSpPr>
          <p:cNvPr id="195594" name="Rectangle 43">
            <a:extLst>
              <a:ext uri="{FF2B5EF4-FFF2-40B4-BE49-F238E27FC236}">
                <a16:creationId xmlns:a16="http://schemas.microsoft.com/office/drawing/2014/main" id="{897D4927-D883-4811-AE38-6B860D2E3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1211263"/>
            <a:ext cx="7535862" cy="52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l-GR" altLang="el-GR">
                <a:latin typeface="Gill Sans Nova" panose="020B0602020104020203" pitchFamily="34" charset="0"/>
              </a:rPr>
              <a:t>κίνηση </a:t>
            </a:r>
            <a:r>
              <a:rPr lang="en-US" altLang="el-GR">
                <a:latin typeface="Gill Sans Nova" panose="020B0602020104020203" pitchFamily="34" charset="0"/>
              </a:rPr>
              <a:t>video: </a:t>
            </a:r>
            <a:r>
              <a:rPr lang="el-GR" altLang="el-GR">
                <a:latin typeface="Gill Sans Nova" panose="020B0602020104020203" pitchFamily="34" charset="0"/>
              </a:rPr>
              <a:t>κύριος καταναλωτής του εύρους ζώνης του Διαδικτύου</a:t>
            </a:r>
            <a:r>
              <a:rPr lang="en-US" altLang="el-GR">
                <a:latin typeface="Gill Sans Nova" panose="020B0602020104020203" pitchFamily="34" charset="0"/>
              </a:rPr>
              <a:t> (2015)</a:t>
            </a:r>
          </a:p>
        </p:txBody>
      </p:sp>
      <p:pic>
        <p:nvPicPr>
          <p:cNvPr id="195595" name="Picture 6">
            <a:extLst>
              <a:ext uri="{FF2B5EF4-FFF2-40B4-BE49-F238E27FC236}">
                <a16:creationId xmlns:a16="http://schemas.microsoft.com/office/drawing/2014/main" id="{3A5D5472-15F4-4B0A-8B33-269372AF3E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3629" y="5383791"/>
            <a:ext cx="1501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03F9E580-E393-4084-B257-B8E5778B1B2A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A9432E2-F86E-4ACC-96FD-3A086C955510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4118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DD3F92-74F2-420D-B6DF-04E461092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Covid</a:t>
            </a:r>
            <a:r>
              <a:rPr lang="en-US"/>
              <a:t> 19</a:t>
            </a:r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0D162B1-6BDB-40F2-AFA0-231E9749EC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62" y="1674891"/>
            <a:ext cx="8276075" cy="369359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03CE34-D844-4307-95A7-9CC34C1A39AC}"/>
              </a:ext>
            </a:extLst>
          </p:cNvPr>
          <p:cNvSpPr txBox="1"/>
          <p:nvPr/>
        </p:nvSpPr>
        <p:spPr>
          <a:xfrm>
            <a:off x="329979" y="5953335"/>
            <a:ext cx="4587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+mj-lt"/>
                <a:hlinkClick r:id="rId3"/>
              </a:rPr>
              <a:t>https://www.sandvine.com/phenomena</a:t>
            </a:r>
            <a:r>
              <a:rPr lang="en-US">
                <a:latin typeface="+mj-lt"/>
              </a:rPr>
              <a:t> </a:t>
            </a:r>
            <a:endParaRPr lang="el-GR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862747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8" name="Rectangle 2">
            <a:extLst>
              <a:ext uri="{FF2B5EF4-FFF2-40B4-BE49-F238E27FC236}">
                <a16:creationId xmlns:a16="http://schemas.microsoft.com/office/drawing/2014/main" id="{34ADD430-BA10-4D65-A316-3B011703E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1163" y="0"/>
            <a:ext cx="7772400" cy="1143000"/>
          </a:xfrm>
        </p:spPr>
        <p:txBody>
          <a:bodyPr/>
          <a:lstStyle/>
          <a:p>
            <a:r>
              <a:rPr lang="en-US" altLang="el-GR" sz="4000"/>
              <a:t>Video Streaming </a:t>
            </a:r>
            <a:r>
              <a:rPr lang="el-GR" altLang="el-GR" sz="4000"/>
              <a:t>&amp;</a:t>
            </a:r>
            <a:r>
              <a:rPr lang="en-US" altLang="el-GR" sz="4000"/>
              <a:t> CDNs: </a:t>
            </a:r>
            <a:r>
              <a:rPr lang="el-GR" altLang="el-GR"/>
              <a:t>πλαίσιο</a:t>
            </a:r>
            <a:endParaRPr lang="en-US" altLang="el-GR" sz="4000"/>
          </a:p>
        </p:txBody>
      </p:sp>
      <p:sp>
        <p:nvSpPr>
          <p:cNvPr id="94" name="Rectangle 43">
            <a:extLst>
              <a:ext uri="{FF2B5EF4-FFF2-40B4-BE49-F238E27FC236}">
                <a16:creationId xmlns:a16="http://schemas.microsoft.com/office/drawing/2014/main" id="{C85110CA-4574-432C-B95E-489B6090E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861" y="1746409"/>
            <a:ext cx="8520277" cy="468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81038" indent="-22383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l-GR" altLang="el-GR" sz="24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πρόκληση</a:t>
            </a:r>
            <a:r>
              <a:rPr lang="en-US" altLang="el-GR" sz="24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: </a:t>
            </a:r>
            <a:r>
              <a:rPr lang="el-GR" altLang="el-GR" sz="2400" dirty="0">
                <a:latin typeface="Gill Sans Nova" panose="020B0602020104020203" pitchFamily="34" charset="0"/>
              </a:rPr>
              <a:t>κλιμάκωση</a:t>
            </a:r>
            <a:r>
              <a:rPr lang="en-US" altLang="el-GR" sz="2400" dirty="0">
                <a:latin typeface="Gill Sans Nova" panose="020B0602020104020203" pitchFamily="34" charset="0"/>
              </a:rPr>
              <a:t> – </a:t>
            </a:r>
            <a:r>
              <a:rPr lang="el-GR" altLang="el-GR" sz="2400" dirty="0">
                <a:latin typeface="Gill Sans Nova" panose="020B0602020104020203" pitchFamily="34" charset="0"/>
              </a:rPr>
              <a:t>πως να φτάσουν </a:t>
            </a:r>
            <a:r>
              <a:rPr lang="en-US" altLang="el-GR" sz="2400" dirty="0">
                <a:latin typeface="Gill Sans Nova" panose="020B0602020104020203" pitchFamily="34" charset="0"/>
              </a:rPr>
              <a:t> ~1B users</a:t>
            </a:r>
            <a:r>
              <a:rPr lang="el-GR" altLang="el-GR" sz="2400" dirty="0">
                <a:latin typeface="Gill Sans Nova" panose="020B0602020104020203" pitchFamily="34" charset="0"/>
              </a:rPr>
              <a:t> </a:t>
            </a:r>
            <a:r>
              <a:rPr lang="en-US" altLang="el-GR" sz="2400" dirty="0">
                <a:latin typeface="Gill Sans Nova" panose="020B0602020104020203" pitchFamily="34" charset="0"/>
              </a:rPr>
              <a:t>;</a:t>
            </a:r>
            <a:endParaRPr lang="en-US" altLang="el-GR" dirty="0">
              <a:latin typeface="Gill Sans Nova" panose="020B0602020104020203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00000"/>
              <a:buFont typeface="Arial" panose="020B0604020202020204" pitchFamily="34" charset="0"/>
              <a:buChar char="•"/>
            </a:pPr>
            <a:r>
              <a:rPr lang="el-GR" altLang="el-GR" dirty="0">
                <a:latin typeface="Gill Sans Nova" panose="020B0602020104020203" pitchFamily="34" charset="0"/>
              </a:rPr>
              <a:t>Είναι εφικτό με ένα μεγάλο </a:t>
            </a:r>
            <a:r>
              <a:rPr lang="en-US" altLang="el-GR" dirty="0">
                <a:latin typeface="Gill Sans Nova" panose="020B0602020104020203" pitchFamily="34" charset="0"/>
              </a:rPr>
              <a:t>mega-video server; </a:t>
            </a:r>
            <a:r>
              <a:rPr lang="el-GR" altLang="el-GR" b="1" dirty="0">
                <a:latin typeface="Gill Sans Nova" panose="020B0602020104020203" pitchFamily="34" charset="0"/>
              </a:rPr>
              <a:t>Όχι </a:t>
            </a:r>
            <a:r>
              <a:rPr lang="en-US" altLang="el-GR" b="1" dirty="0">
                <a:latin typeface="Gill Sans Nova" panose="020B0602020104020203" pitchFamily="34" charset="0"/>
              </a:rPr>
              <a:t>(</a:t>
            </a:r>
            <a:r>
              <a:rPr lang="el-GR" altLang="el-GR" b="1" dirty="0">
                <a:latin typeface="Gill Sans Nova" panose="020B0602020104020203" pitchFamily="34" charset="0"/>
              </a:rPr>
              <a:t>γιατί</a:t>
            </a:r>
            <a:r>
              <a:rPr lang="en-US" altLang="el-GR" b="1" dirty="0">
                <a:latin typeface="Gill Sans Nova" panose="020B0602020104020203" pitchFamily="34" charset="0"/>
              </a:rPr>
              <a:t> ;)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l-GR" altLang="el-GR" sz="24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πρόκληση</a:t>
            </a:r>
            <a:r>
              <a:rPr lang="en-US" altLang="el-GR" sz="24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: </a:t>
            </a:r>
            <a:r>
              <a:rPr lang="el-GR" altLang="el-GR" sz="2400" dirty="0">
                <a:latin typeface="Gill Sans Nova" panose="020B0602020104020203" pitchFamily="34" charset="0"/>
              </a:rPr>
              <a:t>ετερογένεια </a:t>
            </a:r>
            <a:endParaRPr lang="en-US" altLang="el-GR" sz="2400" dirty="0">
              <a:latin typeface="Gill Sans Nova" panose="020B0602020104020203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l-GR" altLang="el-GR" dirty="0">
                <a:latin typeface="Gill Sans Nova" panose="020B0602020104020203" pitchFamily="34" charset="0"/>
              </a:rPr>
              <a:t>Διαφορετικοί χρήστες έχουν διαφορετικές δυνατότητες </a:t>
            </a:r>
            <a:r>
              <a:rPr lang="en-US" altLang="el-GR" dirty="0">
                <a:latin typeface="Gill Sans Nova" panose="020B0602020104020203" pitchFamily="34" charset="0"/>
              </a:rPr>
              <a:t>(</a:t>
            </a:r>
            <a:r>
              <a:rPr lang="el-GR" altLang="el-GR" dirty="0">
                <a:latin typeface="Gill Sans Nova" panose="020B0602020104020203" pitchFamily="34" charset="0"/>
              </a:rPr>
              <a:t>π.χ.</a:t>
            </a:r>
            <a:r>
              <a:rPr lang="en-US" altLang="el-GR" dirty="0">
                <a:latin typeface="Gill Sans Nova" panose="020B0602020104020203" pitchFamily="34" charset="0"/>
              </a:rPr>
              <a:t>, </a:t>
            </a:r>
            <a:r>
              <a:rPr lang="el-GR" altLang="el-GR" dirty="0">
                <a:latin typeface="Gill Sans Nova" panose="020B0602020104020203" pitchFamily="34" charset="0"/>
              </a:rPr>
              <a:t>ενσύρματες συνδέσεις </a:t>
            </a:r>
            <a:r>
              <a:rPr lang="en-US" altLang="el-GR" dirty="0">
                <a:latin typeface="Gill Sans Nova" panose="020B0602020104020203" pitchFamily="34" charset="0"/>
              </a:rPr>
              <a:t>vs</a:t>
            </a:r>
            <a:r>
              <a:rPr lang="el-GR" altLang="el-GR" dirty="0">
                <a:latin typeface="Gill Sans Nova" panose="020B0602020104020203" pitchFamily="34" charset="0"/>
              </a:rPr>
              <a:t>. Κινητές/ασύρματες,</a:t>
            </a:r>
            <a:r>
              <a:rPr lang="en-US" altLang="el-GR" dirty="0">
                <a:latin typeface="Gill Sans Nova" panose="020B0602020104020203" pitchFamily="34" charset="0"/>
              </a:rPr>
              <a:t> </a:t>
            </a:r>
            <a:r>
              <a:rPr lang="el-GR" altLang="el-GR" dirty="0">
                <a:latin typeface="Gill Sans Nova" panose="020B0602020104020203" pitchFamily="34" charset="0"/>
              </a:rPr>
              <a:t>πλούσιο εύρος ζώνης </a:t>
            </a:r>
            <a:r>
              <a:rPr lang="en-US" altLang="el-GR" dirty="0">
                <a:latin typeface="Gill Sans Nova" panose="020B0602020104020203" pitchFamily="34" charset="0"/>
              </a:rPr>
              <a:t>vs</a:t>
            </a:r>
            <a:r>
              <a:rPr lang="el-GR" altLang="el-GR" dirty="0">
                <a:latin typeface="Gill Sans Nova" panose="020B0602020104020203" pitchFamily="34" charset="0"/>
              </a:rPr>
              <a:t> πτωχού</a:t>
            </a:r>
            <a:r>
              <a:rPr lang="en-US" altLang="el-GR" dirty="0">
                <a:latin typeface="Gill Sans Nova" panose="020B0602020104020203" pitchFamily="34" charset="0"/>
              </a:rPr>
              <a:t>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l-GR" altLang="el-GR" sz="2400" b="1" i="1" dirty="0">
                <a:solidFill>
                  <a:srgbClr val="CC0000"/>
                </a:solidFill>
                <a:latin typeface="Gill Sans Nova" panose="020B0602020104020203" pitchFamily="34" charset="0"/>
              </a:rPr>
              <a:t>λύση</a:t>
            </a:r>
            <a:r>
              <a:rPr lang="en-US" altLang="el-GR" sz="2400" b="1" i="1" dirty="0">
                <a:solidFill>
                  <a:srgbClr val="CC0000"/>
                </a:solidFill>
                <a:latin typeface="Gill Sans Nova" panose="020B0602020104020203" pitchFamily="34" charset="0"/>
              </a:rPr>
              <a:t>: </a:t>
            </a:r>
            <a:r>
              <a:rPr lang="el-GR" altLang="el-GR" sz="2400" b="1" dirty="0">
                <a:latin typeface="Gill Sans Nova" panose="020B0602020104020203" pitchFamily="34" charset="0"/>
              </a:rPr>
              <a:t>Δίκτυα διανομής περιεχομένου</a:t>
            </a:r>
            <a:r>
              <a:rPr lang="el-GR" altLang="el-GR" sz="2400" dirty="0">
                <a:latin typeface="Gill Sans Nova" panose="020B0602020104020203" pitchFamily="34" charset="0"/>
              </a:rPr>
              <a:t>: κατανεμημένη υποδομή, επιπέδου εφαρμογής</a:t>
            </a:r>
            <a:endParaRPr lang="en-US" altLang="el-GR" sz="2400" dirty="0">
              <a:latin typeface="Gill Sans Nova" panose="020B0602020104020203" pitchFamily="34" charset="0"/>
            </a:endParaRPr>
          </a:p>
        </p:txBody>
      </p:sp>
      <p:sp>
        <p:nvSpPr>
          <p:cNvPr id="195594" name="Rectangle 43">
            <a:extLst>
              <a:ext uri="{FF2B5EF4-FFF2-40B4-BE49-F238E27FC236}">
                <a16:creationId xmlns:a16="http://schemas.microsoft.com/office/drawing/2014/main" id="{897D4927-D883-4811-AE38-6B860D2E3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1211263"/>
            <a:ext cx="7535862" cy="52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endParaRPr lang="en-US" altLang="el-GR">
              <a:latin typeface="Gill Sans Nova" panose="020B0602020104020203" pitchFamily="34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03F9E580-E393-4084-B257-B8E5778B1B2A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A9432E2-F86E-4ACC-96FD-3A086C955510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9627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Δίκτυα διανομής περιεχομένου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281781" y="1657091"/>
            <a:ext cx="8862219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q"/>
            </a:pPr>
            <a:r>
              <a:rPr lang="el-GR" sz="2400" dirty="0">
                <a:latin typeface="Gill Sans Nova" panose="020B0602020104020203" pitchFamily="34" charset="0"/>
              </a:rPr>
              <a:t> </a:t>
            </a:r>
            <a:r>
              <a:rPr lang="el-GR" sz="2400" dirty="0">
                <a:solidFill>
                  <a:srgbClr val="CB2727"/>
                </a:solidFill>
                <a:latin typeface="Gill Sans Nova" panose="020B0602020104020203" pitchFamily="34" charset="0"/>
              </a:rPr>
              <a:t>πρόκληση: </a:t>
            </a:r>
            <a:r>
              <a:rPr lang="el-GR" sz="2400" dirty="0">
                <a:latin typeface="Gill Sans Nova" panose="020B0602020104020203" pitchFamily="34" charset="0"/>
              </a:rPr>
              <a:t>πώς να κάνει </a:t>
            </a:r>
            <a:r>
              <a:rPr lang="en-US" sz="2400" dirty="0">
                <a:latin typeface="Gill Sans Nova" panose="020B0602020104020203" pitchFamily="34" charset="0"/>
              </a:rPr>
              <a:t>streaming </a:t>
            </a:r>
            <a:r>
              <a:rPr lang="el-GR" sz="2400" dirty="0">
                <a:latin typeface="Gill Sans Nova" panose="020B0602020104020203" pitchFamily="34" charset="0"/>
              </a:rPr>
              <a:t>περιεχομένου (επιλεγμένου από εκατομμύρια </a:t>
            </a:r>
            <a:r>
              <a:rPr lang="en-US" sz="2400" dirty="0">
                <a:latin typeface="Gill Sans Nova" panose="020B0602020104020203" pitchFamily="34" charset="0"/>
              </a:rPr>
              <a:t>video) </a:t>
            </a:r>
            <a:r>
              <a:rPr lang="el-GR" sz="2400" dirty="0">
                <a:latin typeface="Gill Sans Nova" panose="020B0602020104020203" pitchFamily="34" charset="0"/>
              </a:rPr>
              <a:t>σε εκατοντάδες χιλιάδες ταυτόχρονων χρηστών;</a:t>
            </a:r>
            <a:endParaRPr lang="en-US" sz="2400" dirty="0">
              <a:latin typeface="Gill Sans Nova" panose="020B0602020104020203" pitchFamily="34" charset="0"/>
            </a:endParaRP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q"/>
            </a:pPr>
            <a:r>
              <a:rPr lang="el-GR" sz="2400" dirty="0">
                <a:latin typeface="Gill Sans Nova" panose="020B0602020104020203" pitchFamily="34" charset="0"/>
              </a:rPr>
              <a:t> </a:t>
            </a:r>
            <a:r>
              <a:rPr lang="el-GR" sz="2400" dirty="0">
                <a:solidFill>
                  <a:srgbClr val="CB2727"/>
                </a:solidFill>
                <a:latin typeface="Gill Sans Nova" panose="020B0602020104020203" pitchFamily="34" charset="0"/>
              </a:rPr>
              <a:t>επιλογή 1: </a:t>
            </a:r>
            <a:r>
              <a:rPr lang="el-GR" sz="2400" dirty="0">
                <a:latin typeface="Gill Sans Nova" panose="020B0602020104020203" pitchFamily="34" charset="0"/>
              </a:rPr>
              <a:t>ένας μεγάλος </a:t>
            </a:r>
            <a:r>
              <a:rPr lang="en-US" sz="2400" dirty="0">
                <a:latin typeface="Gill Sans Nova" panose="020B0602020104020203" pitchFamily="34" charset="0"/>
              </a:rPr>
              <a:t>“mega-server”</a:t>
            </a:r>
            <a:endParaRPr lang="el-GR" sz="2400" dirty="0">
              <a:latin typeface="Gill Sans Nova" panose="020B0602020104020203" pitchFamily="34" charset="0"/>
            </a:endParaRPr>
          </a:p>
          <a:p>
            <a:pPr lvl="1"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8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ένα </a:t>
            </a:r>
            <a:r>
              <a:rPr lang="el-GR" sz="2000" b="1" dirty="0">
                <a:latin typeface="Gill Sans Nova" panose="020B0602020104020203" pitchFamily="34" charset="0"/>
              </a:rPr>
              <a:t>μόνο σημείο αποτυχίας </a:t>
            </a:r>
            <a:r>
              <a:rPr lang="el-GR" sz="2000" dirty="0">
                <a:latin typeface="Gill Sans Nova" panose="020B0602020104020203" pitchFamily="34" charset="0"/>
              </a:rPr>
              <a:t>(</a:t>
            </a:r>
            <a:r>
              <a:rPr lang="en-US" sz="2000" dirty="0">
                <a:latin typeface="Gill Sans Nova" panose="020B0602020104020203" pitchFamily="34" charset="0"/>
              </a:rPr>
              <a:t>single point of failure)</a:t>
            </a:r>
            <a:endParaRPr lang="el-GR" sz="2000" dirty="0">
              <a:latin typeface="Gill Sans Nova" panose="020B0602020104020203" pitchFamily="34" charset="0"/>
            </a:endParaRPr>
          </a:p>
          <a:p>
            <a:pPr lvl="1"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 σημείο δικτυακής συμφόρησης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000" dirty="0">
                <a:latin typeface="Gill Sans Nova" panose="020B0602020104020203" pitchFamily="34" charset="0"/>
              </a:rPr>
              <a:t> πολλαπλά αντίγραφα του </a:t>
            </a:r>
            <a:r>
              <a:rPr lang="en-US" sz="2000" dirty="0">
                <a:latin typeface="Gill Sans Nova" panose="020B0602020104020203" pitchFamily="34" charset="0"/>
              </a:rPr>
              <a:t>video </a:t>
            </a:r>
            <a:r>
              <a:rPr lang="el-GR" sz="2000" dirty="0">
                <a:latin typeface="Gill Sans Nova" panose="020B0602020104020203" pitchFamily="34" charset="0"/>
              </a:rPr>
              <a:t>στέλνονται μέσω της εξερχόμενης ζεύξης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μεγάλη απόσταση για μακρινούς πελάτες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SzPct val="80000"/>
              <a:buFont typeface="Wingdings" pitchFamily="2" charset="2"/>
              <a:buChar char="§"/>
            </a:pPr>
            <a:r>
              <a:rPr lang="el-GR" sz="2400" dirty="0">
                <a:latin typeface="Gill Sans Nova" panose="020B0602020104020203" pitchFamily="34" charset="0"/>
              </a:rPr>
              <a:t>… απλά: η λύση αυτή </a:t>
            </a:r>
            <a:r>
              <a:rPr lang="el-GR" sz="2400" dirty="0">
                <a:solidFill>
                  <a:srgbClr val="CB2727"/>
                </a:solidFill>
                <a:latin typeface="Gill Sans Nova" panose="020B0602020104020203" pitchFamily="34" charset="0"/>
              </a:rPr>
              <a:t>δεν κλιμακώνεται</a:t>
            </a:r>
            <a:endParaRPr lang="el-GR" dirty="0">
              <a:solidFill>
                <a:srgbClr val="CB2727"/>
              </a:solidFill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7C5EE8-67B9-4C02-A0D8-1FDB61974AFE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121879B3-22F7-4901-BB32-11CA49123206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94917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Δίκτυα διανομής περιεχομένου</a:t>
            </a:r>
          </a:p>
        </p:txBody>
      </p:sp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281781" y="1457585"/>
            <a:ext cx="8862219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CB2727"/>
                </a:solidFill>
                <a:latin typeface="Gill Sans Nova" panose="020B0602020104020203" pitchFamily="34" charset="0"/>
              </a:rPr>
              <a:t>πρόκληση: </a:t>
            </a:r>
            <a:r>
              <a:rPr lang="el-GR" sz="2400" dirty="0">
                <a:latin typeface="Gill Sans Nova" panose="020B0602020104020203" pitchFamily="34" charset="0"/>
              </a:rPr>
              <a:t>πώς να κάνει </a:t>
            </a:r>
            <a:r>
              <a:rPr lang="en-US" sz="2400" dirty="0">
                <a:latin typeface="Gill Sans Nova" panose="020B0602020104020203" pitchFamily="34" charset="0"/>
              </a:rPr>
              <a:t>streaming </a:t>
            </a:r>
            <a:r>
              <a:rPr lang="el-GR" sz="2400" dirty="0">
                <a:latin typeface="Gill Sans Nova" panose="020B0602020104020203" pitchFamily="34" charset="0"/>
              </a:rPr>
              <a:t>περιεχομένου (επιλεγμένου από εκατομμύρια </a:t>
            </a:r>
            <a:r>
              <a:rPr lang="en-US" sz="2400" dirty="0">
                <a:latin typeface="Gill Sans Nova" panose="020B0602020104020203" pitchFamily="34" charset="0"/>
              </a:rPr>
              <a:t>video) </a:t>
            </a:r>
            <a:r>
              <a:rPr lang="el-GR" sz="2400" dirty="0">
                <a:latin typeface="Gill Sans Nova" panose="020B0602020104020203" pitchFamily="34" charset="0"/>
              </a:rPr>
              <a:t>σε εκατοντάδες χιλιάδες ταυτόχρονων χρηστών</a:t>
            </a:r>
            <a:endParaRPr lang="en-US" sz="2400" dirty="0">
              <a:latin typeface="Gill Sans Nova" panose="020B0602020104020203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en-US" sz="2400" dirty="0">
              <a:latin typeface="Gill Sans Nova" panose="020B0602020104020203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rgbClr val="CB2727"/>
                </a:solidFill>
                <a:latin typeface="Gill Sans Nova" panose="020B0602020104020203" pitchFamily="34" charset="0"/>
              </a:rPr>
              <a:t>επιλογή </a:t>
            </a:r>
            <a:r>
              <a:rPr lang="en-US" sz="2400" dirty="0">
                <a:solidFill>
                  <a:srgbClr val="CB2727"/>
                </a:solidFill>
                <a:latin typeface="Gill Sans Nova" panose="020B0602020104020203" pitchFamily="34" charset="0"/>
              </a:rPr>
              <a:t>2</a:t>
            </a:r>
            <a:r>
              <a:rPr lang="el-GR" sz="2400" dirty="0">
                <a:solidFill>
                  <a:srgbClr val="CB2727"/>
                </a:solidFill>
                <a:latin typeface="Gill Sans Nova" panose="020B0602020104020203" pitchFamily="34" charset="0"/>
              </a:rPr>
              <a:t>: </a:t>
            </a:r>
            <a:r>
              <a:rPr lang="el-GR" sz="2400" dirty="0">
                <a:latin typeface="Gill Sans Nova" panose="020B0602020104020203" pitchFamily="34" charset="0"/>
              </a:rPr>
              <a:t>αποθήκευσε/εξυπηρέτησε πολλαπλά αντίγραφα των </a:t>
            </a:r>
            <a:r>
              <a:rPr lang="en-US" sz="2400" dirty="0">
                <a:latin typeface="Gill Sans Nova" panose="020B0602020104020203" pitchFamily="34" charset="0"/>
              </a:rPr>
              <a:t>video </a:t>
            </a:r>
            <a:r>
              <a:rPr lang="el-GR" sz="2400" dirty="0">
                <a:latin typeface="Gill Sans Nova" panose="020B0602020104020203" pitchFamily="34" charset="0"/>
              </a:rPr>
              <a:t>σε πολλαπλές γεωγραφικά κατανεμημένες τοποθεσίες </a:t>
            </a:r>
            <a:r>
              <a:rPr lang="en-US" sz="2800" dirty="0">
                <a:solidFill>
                  <a:srgbClr val="CB2727"/>
                </a:solidFill>
                <a:latin typeface="Gill Sans Nova" panose="020B0602020104020203" pitchFamily="34" charset="0"/>
              </a:rPr>
              <a:t>(</a:t>
            </a:r>
            <a:r>
              <a:rPr lang="el-GR" sz="2800" dirty="0">
                <a:solidFill>
                  <a:srgbClr val="CB2727"/>
                </a:solidFill>
                <a:latin typeface="Gill Sans Nova" panose="020B0602020104020203" pitchFamily="34" charset="0"/>
              </a:rPr>
              <a:t>Δίκτυα διανομής περιεχομένου - </a:t>
            </a:r>
            <a:r>
              <a:rPr lang="en-US" sz="2800" dirty="0">
                <a:solidFill>
                  <a:srgbClr val="CB2727"/>
                </a:solidFill>
                <a:latin typeface="Gill Sans Nova" panose="020B0602020104020203" pitchFamily="34" charset="0"/>
              </a:rPr>
              <a:t>Content Distribution Network - CDN)</a:t>
            </a:r>
            <a:endParaRPr lang="el-GR" sz="2800" dirty="0">
              <a:solidFill>
                <a:srgbClr val="CB2727"/>
              </a:solidFill>
              <a:latin typeface="Gill Sans Nova" panose="020B0602020104020203" pitchFamily="34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chemeClr val="tx2"/>
                </a:solidFill>
                <a:latin typeface="Gill Sans Nova" panose="020B0602020104020203" pitchFamily="34" charset="0"/>
              </a:rPr>
              <a:t> </a:t>
            </a:r>
            <a:r>
              <a:rPr lang="el-GR" sz="2000" b="1" dirty="0">
                <a:solidFill>
                  <a:schemeClr val="tx2"/>
                </a:solidFill>
                <a:latin typeface="Gill Sans Nova" panose="020B0602020104020203" pitchFamily="34" charset="0"/>
              </a:rPr>
              <a:t>Σκοπός: </a:t>
            </a:r>
            <a:r>
              <a:rPr lang="el-GR" sz="2000" dirty="0">
                <a:solidFill>
                  <a:schemeClr val="tx2"/>
                </a:solidFill>
                <a:latin typeface="Gill Sans Nova" panose="020B0602020104020203" pitchFamily="34" charset="0"/>
              </a:rPr>
              <a:t>Κατευθύνει την αίτηση του χρήστη στο </a:t>
            </a:r>
            <a:r>
              <a:rPr lang="en-US" sz="2000" dirty="0">
                <a:solidFill>
                  <a:schemeClr val="tx2"/>
                </a:solidFill>
                <a:latin typeface="Gill Sans Nova" panose="020B0602020104020203" pitchFamily="34" charset="0"/>
              </a:rPr>
              <a:t>CDN server </a:t>
            </a:r>
            <a:r>
              <a:rPr lang="el-GR" sz="2000" dirty="0">
                <a:solidFill>
                  <a:schemeClr val="tx2"/>
                </a:solidFill>
                <a:latin typeface="Gill Sans Nova" panose="020B0602020104020203" pitchFamily="34" charset="0"/>
              </a:rPr>
              <a:t>που θα του παρέχει την </a:t>
            </a:r>
            <a:r>
              <a:rPr lang="el-GR" sz="2000" b="1" dirty="0">
                <a:solidFill>
                  <a:schemeClr val="tx2"/>
                </a:solidFill>
                <a:latin typeface="Gill Sans Nova" panose="020B0602020104020203" pitchFamily="34" charset="0"/>
              </a:rPr>
              <a:t>καλύτερη εμπειρία χρήσης</a:t>
            </a:r>
          </a:p>
          <a:p>
            <a:pPr marL="1200150" lvl="2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l-GR" sz="2000" dirty="0">
                <a:solidFill>
                  <a:schemeClr val="tx2"/>
                </a:solidFill>
                <a:latin typeface="Gill Sans Nova" panose="020B0602020104020203" pitchFamily="34" charset="0"/>
              </a:rPr>
              <a:t>όχι απαραίτητα στον πιο κοντινό 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AD908A-B68D-4216-8F8B-5472AA147824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7A4F265-AB9E-4FCE-92E4-68016FE1141F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77141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D5D0409-0A40-452A-8358-7D453EF1C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Δίκτυα διανομής περιεχομένου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CC064D-6A3A-4C38-A3B9-BC6966B40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40" y="1404850"/>
            <a:ext cx="9005214" cy="4710545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l-GR" dirty="0"/>
              <a:t>Δίλημμα: ιδιωτικό CDN ή να βασίζεται σε τρίτο CDN </a:t>
            </a:r>
          </a:p>
          <a:p>
            <a:pPr lvl="1">
              <a:spcAft>
                <a:spcPts val="400"/>
              </a:spcAft>
            </a:pPr>
            <a:r>
              <a:rPr lang="el-GR" b="1" dirty="0" err="1"/>
              <a:t>Iδιωτικό</a:t>
            </a:r>
            <a:r>
              <a:rPr lang="el-GR" b="1" dirty="0"/>
              <a:t>: </a:t>
            </a:r>
            <a:endParaRPr lang="en-US" b="1" dirty="0"/>
          </a:p>
          <a:p>
            <a:pPr lvl="2">
              <a:spcAft>
                <a:spcPts val="400"/>
              </a:spcAft>
            </a:pPr>
            <a:r>
              <a:rPr lang="el-GR" sz="2000" dirty="0"/>
              <a:t>το δίκτυο διανομής ανήκει στον </a:t>
            </a:r>
            <a:r>
              <a:rPr lang="el-GR" sz="2000" dirty="0" err="1"/>
              <a:t>πάροχο</a:t>
            </a:r>
            <a:r>
              <a:rPr lang="el-GR" sz="2000" dirty="0"/>
              <a:t> περιεχομένου (π.χ. Google)</a:t>
            </a:r>
          </a:p>
          <a:p>
            <a:pPr lvl="1">
              <a:spcAft>
                <a:spcPts val="400"/>
              </a:spcAft>
            </a:pPr>
            <a:r>
              <a:rPr lang="el-GR" b="1" dirty="0"/>
              <a:t>Τρίτο CDN: </a:t>
            </a:r>
            <a:endParaRPr lang="en-US" b="1" dirty="0"/>
          </a:p>
          <a:p>
            <a:pPr lvl="2">
              <a:spcAft>
                <a:spcPts val="400"/>
              </a:spcAft>
            </a:pPr>
            <a:r>
              <a:rPr lang="el-GR" sz="2000" dirty="0"/>
              <a:t>ο </a:t>
            </a:r>
            <a:r>
              <a:rPr lang="el-GR" sz="2000" dirty="0" err="1"/>
              <a:t>πάροχος</a:t>
            </a:r>
            <a:r>
              <a:rPr lang="el-GR" sz="2000" dirty="0"/>
              <a:t> περιεχομένου (π.χ. </a:t>
            </a:r>
            <a:r>
              <a:rPr lang="el-GR" sz="2000" dirty="0" err="1"/>
              <a:t>Netflix</a:t>
            </a:r>
            <a:r>
              <a:rPr lang="el-GR" sz="2000" dirty="0"/>
              <a:t>, </a:t>
            </a:r>
            <a:r>
              <a:rPr lang="el-GR" sz="2000" dirty="0" err="1"/>
              <a:t>Hulu</a:t>
            </a:r>
            <a:r>
              <a:rPr lang="el-GR" sz="2000" dirty="0"/>
              <a:t>) αγοράζει υπηρεσίες δικτύου διανομής από τρίτο (π.χ. </a:t>
            </a:r>
            <a:r>
              <a:rPr lang="el-GR" sz="2000" dirty="0" err="1"/>
              <a:t>Akamai</a:t>
            </a:r>
            <a:r>
              <a:rPr lang="el-GR" sz="2000" dirty="0"/>
              <a:t>)</a:t>
            </a:r>
            <a:endParaRPr lang="en-US" sz="2000" dirty="0"/>
          </a:p>
          <a:p>
            <a:pPr>
              <a:spcAft>
                <a:spcPts val="400"/>
              </a:spcAft>
            </a:pPr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6D43B9-AAD6-42EC-A88D-893396F381AA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3D512F0-4A8D-4D9F-8EF2-4C02B54DC059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2128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D5D0409-0A40-452A-8358-7D453EF1C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Δίκτυα διανομής περιεχομένου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CC064D-6A3A-4C38-A3B9-BC6966B40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40" y="1404850"/>
            <a:ext cx="9005214" cy="471054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dirty="0"/>
              <a:t>Φιλοσοφίες τοποθέτησης εξυπηρετητών CDN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b="1" dirty="0">
                <a:solidFill>
                  <a:schemeClr val="accent6"/>
                </a:solidFill>
              </a:rPr>
              <a:t>εισέρχονται βαθιά</a:t>
            </a:r>
            <a:r>
              <a:rPr lang="el-GR" dirty="0">
                <a:solidFill>
                  <a:schemeClr val="accent6"/>
                </a:solidFill>
              </a:rPr>
              <a:t>: </a:t>
            </a:r>
            <a:r>
              <a:rPr lang="el-GR" dirty="0"/>
              <a:t>σπρώξε τους CDN </a:t>
            </a:r>
            <a:r>
              <a:rPr lang="el-GR" dirty="0" err="1"/>
              <a:t>servers</a:t>
            </a:r>
            <a:r>
              <a:rPr lang="el-GR" dirty="0"/>
              <a:t> βαθιά σε πολλά δίκτυα πρόσβασης (</a:t>
            </a:r>
            <a:r>
              <a:rPr lang="el-GR" dirty="0" err="1"/>
              <a:t>ISPs</a:t>
            </a:r>
            <a:r>
              <a:rPr lang="el-GR" dirty="0"/>
              <a:t>)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l-GR" dirty="0"/>
              <a:t> συνεργατικές ομάδες (</a:t>
            </a:r>
            <a:r>
              <a:rPr lang="el-GR" dirty="0" err="1"/>
              <a:t>clusters</a:t>
            </a:r>
            <a:r>
              <a:rPr lang="el-GR" dirty="0"/>
              <a:t> of </a:t>
            </a:r>
            <a:r>
              <a:rPr lang="el-GR" dirty="0" err="1"/>
              <a:t>servers</a:t>
            </a:r>
            <a:r>
              <a:rPr lang="el-GR" dirty="0"/>
              <a:t>) κοντά στους χρήστες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l-GR" dirty="0"/>
              <a:t> χρησιμοποιείται από το </a:t>
            </a:r>
            <a:r>
              <a:rPr lang="el-GR" dirty="0" err="1"/>
              <a:t>Akamai</a:t>
            </a:r>
            <a:r>
              <a:rPr lang="el-GR" dirty="0"/>
              <a:t>, 1700 τοποθεσίες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b="1" dirty="0">
                <a:solidFill>
                  <a:schemeClr val="accent6"/>
                </a:solidFill>
              </a:rPr>
              <a:t>κοντά στην Βάση: </a:t>
            </a:r>
            <a:r>
              <a:rPr lang="el-GR" dirty="0"/>
              <a:t>μικρότερος αριθμός (δεκάδες) από μεγαλύτερα </a:t>
            </a:r>
            <a:r>
              <a:rPr lang="el-GR" dirty="0" err="1"/>
              <a:t>clusters</a:t>
            </a:r>
            <a:r>
              <a:rPr lang="el-GR" dirty="0"/>
              <a:t> σε </a:t>
            </a:r>
            <a:r>
              <a:rPr lang="el-GR" b="1" dirty="0" err="1"/>
              <a:t>Points</a:t>
            </a:r>
            <a:r>
              <a:rPr lang="el-GR" b="1" dirty="0"/>
              <a:t> of </a:t>
            </a:r>
            <a:r>
              <a:rPr lang="el-GR" b="1" dirty="0" err="1"/>
              <a:t>Presents</a:t>
            </a:r>
            <a:r>
              <a:rPr lang="el-GR" b="1" dirty="0"/>
              <a:t> (</a:t>
            </a:r>
            <a:r>
              <a:rPr lang="el-GR" b="1" dirty="0" err="1"/>
              <a:t>PoPs</a:t>
            </a:r>
            <a:r>
              <a:rPr lang="el-GR" b="1" dirty="0"/>
              <a:t>) </a:t>
            </a:r>
            <a:r>
              <a:rPr lang="el-GR" dirty="0"/>
              <a:t>κοντά (αλλά όχι μέσα) σε δίκτυα πρόσβασης αλλά στα </a:t>
            </a:r>
            <a:r>
              <a:rPr lang="el-GR" b="1" dirty="0" err="1"/>
              <a:t>Ιnternet</a:t>
            </a:r>
            <a:r>
              <a:rPr lang="el-GR" b="1" dirty="0"/>
              <a:t> Exchange </a:t>
            </a:r>
            <a:r>
              <a:rPr lang="el-GR" b="1" dirty="0" err="1"/>
              <a:t>Points</a:t>
            </a:r>
            <a:r>
              <a:rPr lang="el-GR" b="1" dirty="0"/>
              <a:t> (</a:t>
            </a:r>
            <a:r>
              <a:rPr lang="el-GR" b="1" dirty="0" err="1"/>
              <a:t>IPXs</a:t>
            </a:r>
            <a:r>
              <a:rPr lang="el-GR" b="1" dirty="0"/>
              <a:t>)</a:t>
            </a:r>
          </a:p>
          <a:p>
            <a:pPr lvl="2">
              <a:spcBef>
                <a:spcPts val="600"/>
              </a:spcBef>
              <a:spcAft>
                <a:spcPts val="600"/>
              </a:spcAft>
            </a:pPr>
            <a:r>
              <a:rPr lang="el-GR" dirty="0"/>
              <a:t>χρησιμοποιείται από το </a:t>
            </a:r>
            <a:r>
              <a:rPr lang="el-GR" dirty="0" err="1"/>
              <a:t>Limelight</a:t>
            </a:r>
            <a:endParaRPr lang="el-GR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6D43B9-AAD6-42EC-A88D-893396F381AA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3D512F0-4A8D-4D9F-8EF2-4C02B54DC059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263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3444FD9-9883-43C4-9913-7675F3E14BF8}"/>
              </a:ext>
            </a:extLst>
          </p:cNvPr>
          <p:cNvGrpSpPr>
            <a:grpSpLocks/>
          </p:cNvGrpSpPr>
          <p:nvPr/>
        </p:nvGrpSpPr>
        <p:grpSpPr bwMode="auto">
          <a:xfrm>
            <a:off x="1677988" y="3854450"/>
            <a:ext cx="347662" cy="681038"/>
            <a:chOff x="7923189" y="2486664"/>
            <a:chExt cx="360377" cy="884585"/>
          </a:xfrm>
        </p:grpSpPr>
        <p:pic>
          <p:nvPicPr>
            <p:cNvPr id="212606" name="Picture 3">
              <a:extLst>
                <a:ext uri="{FF2B5EF4-FFF2-40B4-BE49-F238E27FC236}">
                  <a16:creationId xmlns:a16="http://schemas.microsoft.com/office/drawing/2014/main" id="{0023A770-3165-4493-9E52-06B9B66456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12607" name="Group 950">
              <a:extLst>
                <a:ext uri="{FF2B5EF4-FFF2-40B4-BE49-F238E27FC236}">
                  <a16:creationId xmlns:a16="http://schemas.microsoft.com/office/drawing/2014/main" id="{DAE25442-1B74-4DBF-B3E2-9044BCAA32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212608" name="Freeform 951">
                <a:extLst>
                  <a:ext uri="{FF2B5EF4-FFF2-40B4-BE49-F238E27FC236}">
                    <a16:creationId xmlns:a16="http://schemas.microsoft.com/office/drawing/2014/main" id="{32910638-724C-42D9-9748-C8F1EAA0AB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609" name="Rectangle 952">
                <a:extLst>
                  <a:ext uri="{FF2B5EF4-FFF2-40B4-BE49-F238E27FC236}">
                    <a16:creationId xmlns:a16="http://schemas.microsoft.com/office/drawing/2014/main" id="{5F71869D-7DB5-4F99-A58D-9FBEE32850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610" name="Freeform 953">
                <a:extLst>
                  <a:ext uri="{FF2B5EF4-FFF2-40B4-BE49-F238E27FC236}">
                    <a16:creationId xmlns:a16="http://schemas.microsoft.com/office/drawing/2014/main" id="{3B6F5F04-01C6-42EF-BE97-3745DB6797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611" name="Freeform 954">
                <a:extLst>
                  <a:ext uri="{FF2B5EF4-FFF2-40B4-BE49-F238E27FC236}">
                    <a16:creationId xmlns:a16="http://schemas.microsoft.com/office/drawing/2014/main" id="{44291FCC-6991-4FC0-BD4E-2CC5F404B0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612" name="Rectangle 955">
                <a:extLst>
                  <a:ext uri="{FF2B5EF4-FFF2-40B4-BE49-F238E27FC236}">
                    <a16:creationId xmlns:a16="http://schemas.microsoft.com/office/drawing/2014/main" id="{D67A1F5B-D020-45B2-AFD0-6FE9AE2A8A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613" name="Group 956">
                <a:extLst>
                  <a:ext uri="{FF2B5EF4-FFF2-40B4-BE49-F238E27FC236}">
                    <a16:creationId xmlns:a16="http://schemas.microsoft.com/office/drawing/2014/main" id="{034607DB-E404-43D7-9ED6-1833C3D7E8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12638" name="AutoShape 957">
                  <a:extLst>
                    <a:ext uri="{FF2B5EF4-FFF2-40B4-BE49-F238E27FC236}">
                      <a16:creationId xmlns:a16="http://schemas.microsoft.com/office/drawing/2014/main" id="{3F02159E-B3D0-4330-A349-1CC2A8084A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639" name="AutoShape 958">
                  <a:extLst>
                    <a:ext uri="{FF2B5EF4-FFF2-40B4-BE49-F238E27FC236}">
                      <a16:creationId xmlns:a16="http://schemas.microsoft.com/office/drawing/2014/main" id="{4DE3E33B-F0C0-4517-AB7B-6C49DCDC15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614" name="Rectangle 959">
                <a:extLst>
                  <a:ext uri="{FF2B5EF4-FFF2-40B4-BE49-F238E27FC236}">
                    <a16:creationId xmlns:a16="http://schemas.microsoft.com/office/drawing/2014/main" id="{41CF6B2F-B90B-4D99-98FB-DF572B29D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615" name="Group 960">
                <a:extLst>
                  <a:ext uri="{FF2B5EF4-FFF2-40B4-BE49-F238E27FC236}">
                    <a16:creationId xmlns:a16="http://schemas.microsoft.com/office/drawing/2014/main" id="{D80490B0-6B7F-4B6B-B76D-EBA0A660EE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12636" name="AutoShape 961">
                  <a:extLst>
                    <a:ext uri="{FF2B5EF4-FFF2-40B4-BE49-F238E27FC236}">
                      <a16:creationId xmlns:a16="http://schemas.microsoft.com/office/drawing/2014/main" id="{6728E7C1-8069-4765-AB6A-0B3AD8945B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637" name="AutoShape 962">
                  <a:extLst>
                    <a:ext uri="{FF2B5EF4-FFF2-40B4-BE49-F238E27FC236}">
                      <a16:creationId xmlns:a16="http://schemas.microsoft.com/office/drawing/2014/main" id="{4C27DE18-ACBF-4B20-87F6-121F136BCE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616" name="Rectangle 963">
                <a:extLst>
                  <a:ext uri="{FF2B5EF4-FFF2-40B4-BE49-F238E27FC236}">
                    <a16:creationId xmlns:a16="http://schemas.microsoft.com/office/drawing/2014/main" id="{AA21BD36-CCC4-498A-94CC-35A5F3E4FE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617" name="Rectangle 964">
                <a:extLst>
                  <a:ext uri="{FF2B5EF4-FFF2-40B4-BE49-F238E27FC236}">
                    <a16:creationId xmlns:a16="http://schemas.microsoft.com/office/drawing/2014/main" id="{48602417-9324-4EA9-990C-A2D6FD6CE9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618" name="Group 965">
                <a:extLst>
                  <a:ext uri="{FF2B5EF4-FFF2-40B4-BE49-F238E27FC236}">
                    <a16:creationId xmlns:a16="http://schemas.microsoft.com/office/drawing/2014/main" id="{06F40500-FF3A-4DA7-8C13-0A2963D164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12634" name="AutoShape 966">
                  <a:extLst>
                    <a:ext uri="{FF2B5EF4-FFF2-40B4-BE49-F238E27FC236}">
                      <a16:creationId xmlns:a16="http://schemas.microsoft.com/office/drawing/2014/main" id="{BBABADBD-0038-41A7-BA62-D21FF498B0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635" name="AutoShape 967">
                  <a:extLst>
                    <a:ext uri="{FF2B5EF4-FFF2-40B4-BE49-F238E27FC236}">
                      <a16:creationId xmlns:a16="http://schemas.microsoft.com/office/drawing/2014/main" id="{2D861DE1-155F-4F00-8C89-5FF6A11377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619" name="Freeform 968">
                <a:extLst>
                  <a:ext uri="{FF2B5EF4-FFF2-40B4-BE49-F238E27FC236}">
                    <a16:creationId xmlns:a16="http://schemas.microsoft.com/office/drawing/2014/main" id="{453B3F28-3EC4-4093-A39D-D90E38AE2F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212620" name="Group 969">
                <a:extLst>
                  <a:ext uri="{FF2B5EF4-FFF2-40B4-BE49-F238E27FC236}">
                    <a16:creationId xmlns:a16="http://schemas.microsoft.com/office/drawing/2014/main" id="{666F2A8E-345E-40D1-8849-D9E89618C8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12632" name="AutoShape 970">
                  <a:extLst>
                    <a:ext uri="{FF2B5EF4-FFF2-40B4-BE49-F238E27FC236}">
                      <a16:creationId xmlns:a16="http://schemas.microsoft.com/office/drawing/2014/main" id="{E2D99088-CF83-45D7-BE9F-8DB5C81132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633" name="AutoShape 971">
                  <a:extLst>
                    <a:ext uri="{FF2B5EF4-FFF2-40B4-BE49-F238E27FC236}">
                      <a16:creationId xmlns:a16="http://schemas.microsoft.com/office/drawing/2014/main" id="{8481DFB9-2C1B-4805-BD69-CFA8031F2B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621" name="Rectangle 972">
                <a:extLst>
                  <a:ext uri="{FF2B5EF4-FFF2-40B4-BE49-F238E27FC236}">
                    <a16:creationId xmlns:a16="http://schemas.microsoft.com/office/drawing/2014/main" id="{6C6DEE7B-16E4-4CAB-B41F-39C5C87A5B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622" name="Freeform 973">
                <a:extLst>
                  <a:ext uri="{FF2B5EF4-FFF2-40B4-BE49-F238E27FC236}">
                    <a16:creationId xmlns:a16="http://schemas.microsoft.com/office/drawing/2014/main" id="{775966BE-2010-4B0C-AC2C-7BA11FA6F0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623" name="Freeform 974">
                <a:extLst>
                  <a:ext uri="{FF2B5EF4-FFF2-40B4-BE49-F238E27FC236}">
                    <a16:creationId xmlns:a16="http://schemas.microsoft.com/office/drawing/2014/main" id="{159D21DC-1F96-43AE-B37E-B49167913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624" name="Oval 975">
                <a:extLst>
                  <a:ext uri="{FF2B5EF4-FFF2-40B4-BE49-F238E27FC236}">
                    <a16:creationId xmlns:a16="http://schemas.microsoft.com/office/drawing/2014/main" id="{EE76D89B-0A93-4F73-B311-D7A52AF27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625" name="Freeform 976">
                <a:extLst>
                  <a:ext uri="{FF2B5EF4-FFF2-40B4-BE49-F238E27FC236}">
                    <a16:creationId xmlns:a16="http://schemas.microsoft.com/office/drawing/2014/main" id="{CA2CAECC-0B69-48DC-AF7D-CF60E6F7D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626" name="AutoShape 977">
                <a:extLst>
                  <a:ext uri="{FF2B5EF4-FFF2-40B4-BE49-F238E27FC236}">
                    <a16:creationId xmlns:a16="http://schemas.microsoft.com/office/drawing/2014/main" id="{6BCCB486-BEED-4E41-9F5A-4C3887327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627" name="AutoShape 978">
                <a:extLst>
                  <a:ext uri="{FF2B5EF4-FFF2-40B4-BE49-F238E27FC236}">
                    <a16:creationId xmlns:a16="http://schemas.microsoft.com/office/drawing/2014/main" id="{BF00AAF8-F493-4E22-B403-CF5D8D2905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628" name="Oval 979">
                <a:extLst>
                  <a:ext uri="{FF2B5EF4-FFF2-40B4-BE49-F238E27FC236}">
                    <a16:creationId xmlns:a16="http://schemas.microsoft.com/office/drawing/2014/main" id="{621115FD-B8E1-4882-94B8-5AE47C84D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629" name="Oval 980">
                <a:extLst>
                  <a:ext uri="{FF2B5EF4-FFF2-40B4-BE49-F238E27FC236}">
                    <a16:creationId xmlns:a16="http://schemas.microsoft.com/office/drawing/2014/main" id="{82CDE68F-03DF-4DA4-89B8-D5C1D5347A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12630" name="Oval 981">
                <a:extLst>
                  <a:ext uri="{FF2B5EF4-FFF2-40B4-BE49-F238E27FC236}">
                    <a16:creationId xmlns:a16="http://schemas.microsoft.com/office/drawing/2014/main" id="{291A57AB-AF23-4EC2-AEF8-9D60E54314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631" name="Rectangle 982">
                <a:extLst>
                  <a:ext uri="{FF2B5EF4-FFF2-40B4-BE49-F238E27FC236}">
                    <a16:creationId xmlns:a16="http://schemas.microsoft.com/office/drawing/2014/main" id="{BCDD22E8-F618-4FBE-A1ED-164B508F9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11970" name="Rectangle 2">
            <a:extLst>
              <a:ext uri="{FF2B5EF4-FFF2-40B4-BE49-F238E27FC236}">
                <a16:creationId xmlns:a16="http://schemas.microsoft.com/office/drawing/2014/main" id="{6CAD61FD-4E64-432D-9AF9-F32D4C608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58763"/>
            <a:ext cx="84629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3200" b="1">
                <a:solidFill>
                  <a:srgbClr val="000099"/>
                </a:solidFill>
                <a:latin typeface="Gill Sans Nova" panose="020B0602020104020203" pitchFamily="34" charset="0"/>
              </a:rPr>
              <a:t>Δίκτυα διανομής περιεχομένου</a:t>
            </a:r>
            <a:r>
              <a:rPr lang="en-US" altLang="el-GR" sz="3200" b="1">
                <a:solidFill>
                  <a:srgbClr val="000099"/>
                </a:solidFill>
                <a:latin typeface="Gill Sans Nova" panose="020B0602020104020203" pitchFamily="34" charset="0"/>
              </a:rPr>
              <a:t> </a:t>
            </a:r>
            <a:r>
              <a:rPr lang="en-US" altLang="el-GR" sz="2800" b="1">
                <a:solidFill>
                  <a:srgbClr val="000099"/>
                </a:solidFill>
                <a:latin typeface="Gill Sans Nova" panose="020B0602020104020203" pitchFamily="34" charset="0"/>
              </a:rPr>
              <a:t>(CDNs)</a:t>
            </a:r>
          </a:p>
        </p:txBody>
      </p:sp>
      <p:grpSp>
        <p:nvGrpSpPr>
          <p:cNvPr id="211972" name="Group 485">
            <a:extLst>
              <a:ext uri="{FF2B5EF4-FFF2-40B4-BE49-F238E27FC236}">
                <a16:creationId xmlns:a16="http://schemas.microsoft.com/office/drawing/2014/main" id="{3B2DBFCA-E9FC-482D-A2ED-160DA3F0C71C}"/>
              </a:ext>
            </a:extLst>
          </p:cNvPr>
          <p:cNvGrpSpPr>
            <a:grpSpLocks/>
          </p:cNvGrpSpPr>
          <p:nvPr/>
        </p:nvGrpSpPr>
        <p:grpSpPr bwMode="auto">
          <a:xfrm>
            <a:off x="1163638" y="3897313"/>
            <a:ext cx="7000875" cy="2516187"/>
            <a:chOff x="450850" y="1669617"/>
            <a:chExt cx="8386121" cy="4786198"/>
          </a:xfrm>
        </p:grpSpPr>
        <p:sp>
          <p:nvSpPr>
            <p:cNvPr id="212306" name="Freeform 84">
              <a:extLst>
                <a:ext uri="{FF2B5EF4-FFF2-40B4-BE49-F238E27FC236}">
                  <a16:creationId xmlns:a16="http://schemas.microsoft.com/office/drawing/2014/main" id="{C18F9057-EF2C-4E6C-A82D-8EA5D414B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5539" y="2241382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07" name="Freeform 84">
              <a:extLst>
                <a:ext uri="{FF2B5EF4-FFF2-40B4-BE49-F238E27FC236}">
                  <a16:creationId xmlns:a16="http://schemas.microsoft.com/office/drawing/2014/main" id="{4B0DF9D5-3E16-411F-90BE-3B1157F68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683" y="3041420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08" name="Freeform 84">
              <a:extLst>
                <a:ext uri="{FF2B5EF4-FFF2-40B4-BE49-F238E27FC236}">
                  <a16:creationId xmlns:a16="http://schemas.microsoft.com/office/drawing/2014/main" id="{420032E2-121C-4A15-BF53-C93E0BF0C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646" y="2495362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09" name="Freeform 84">
              <a:extLst>
                <a:ext uri="{FF2B5EF4-FFF2-40B4-BE49-F238E27FC236}">
                  <a16:creationId xmlns:a16="http://schemas.microsoft.com/office/drawing/2014/main" id="{13AD0B68-9050-4150-A89D-F02006CE5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260" y="5352642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10" name="Freeform 84">
              <a:extLst>
                <a:ext uri="{FF2B5EF4-FFF2-40B4-BE49-F238E27FC236}">
                  <a16:creationId xmlns:a16="http://schemas.microsoft.com/office/drawing/2014/main" id="{F13F0434-2E89-4BC6-8FC2-4175BB392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104" y="4730390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11" name="Freeform 84">
              <a:extLst>
                <a:ext uri="{FF2B5EF4-FFF2-40B4-BE49-F238E27FC236}">
                  <a16:creationId xmlns:a16="http://schemas.microsoft.com/office/drawing/2014/main" id="{64E60367-E8A4-4CB7-A05E-7DEF3DA07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73" y="4070041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12" name="Freeform 84">
              <a:extLst>
                <a:ext uri="{FF2B5EF4-FFF2-40B4-BE49-F238E27FC236}">
                  <a16:creationId xmlns:a16="http://schemas.microsoft.com/office/drawing/2014/main" id="{E0E4FFE0-6399-455D-A217-01F13C2BC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4047" y="2927129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13" name="Freeform 84">
              <a:extLst>
                <a:ext uri="{FF2B5EF4-FFF2-40B4-BE49-F238E27FC236}">
                  <a16:creationId xmlns:a16="http://schemas.microsoft.com/office/drawing/2014/main" id="{19778C36-9BAD-404A-97BF-B108CD8FD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955" y="2000100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14" name="Freeform 84">
              <a:extLst>
                <a:ext uri="{FF2B5EF4-FFF2-40B4-BE49-F238E27FC236}">
                  <a16:creationId xmlns:a16="http://schemas.microsoft.com/office/drawing/2014/main" id="{21FAC365-613C-4E93-806F-A176EE5EB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735" y="2647751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15" name="Freeform 84">
              <a:extLst>
                <a:ext uri="{FF2B5EF4-FFF2-40B4-BE49-F238E27FC236}">
                  <a16:creationId xmlns:a16="http://schemas.microsoft.com/office/drawing/2014/main" id="{B4035317-7911-4DA7-A93D-40B9D0128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478" y="1974702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16" name="Freeform 84">
              <a:extLst>
                <a:ext uri="{FF2B5EF4-FFF2-40B4-BE49-F238E27FC236}">
                  <a16:creationId xmlns:a16="http://schemas.microsoft.com/office/drawing/2014/main" id="{6526C755-DB99-4235-B82C-8CCDEEF843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1590" y="5606623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17" name="Freeform 84">
              <a:extLst>
                <a:ext uri="{FF2B5EF4-FFF2-40B4-BE49-F238E27FC236}">
                  <a16:creationId xmlns:a16="http://schemas.microsoft.com/office/drawing/2014/main" id="{A35D4C08-5BBE-49EF-A2EC-5B09047BB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9903" y="4958973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18" name="Freeform 84">
              <a:extLst>
                <a:ext uri="{FF2B5EF4-FFF2-40B4-BE49-F238E27FC236}">
                  <a16:creationId xmlns:a16="http://schemas.microsoft.com/office/drawing/2014/main" id="{F2506157-F7C3-499B-9579-6AF859858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1272" y="4044643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19" name="Freeform 84">
              <a:extLst>
                <a:ext uri="{FF2B5EF4-FFF2-40B4-BE49-F238E27FC236}">
                  <a16:creationId xmlns:a16="http://schemas.microsoft.com/office/drawing/2014/main" id="{ADCCEDAB-D79C-4FA4-800F-B48946CA1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6089" y="5847904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20" name="Freeform 84">
              <a:extLst>
                <a:ext uri="{FF2B5EF4-FFF2-40B4-BE49-F238E27FC236}">
                  <a16:creationId xmlns:a16="http://schemas.microsoft.com/office/drawing/2014/main" id="{22ED4B70-0B4E-4550-983F-B871A674E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1566" y="5987593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21" name="Freeform 84">
              <a:extLst>
                <a:ext uri="{FF2B5EF4-FFF2-40B4-BE49-F238E27FC236}">
                  <a16:creationId xmlns:a16="http://schemas.microsoft.com/office/drawing/2014/main" id="{097B5049-8E86-4A84-A833-86F4FAFD5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202" y="5835205"/>
              <a:ext cx="597068" cy="418221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2322" name="TextBox 4">
              <a:extLst>
                <a:ext uri="{FF2B5EF4-FFF2-40B4-BE49-F238E27FC236}">
                  <a16:creationId xmlns:a16="http://schemas.microsoft.com/office/drawing/2014/main" id="{57472A49-8EAF-470B-B5D2-43E2B87838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07360">
              <a:off x="5295233" y="1669617"/>
              <a:ext cx="543812" cy="52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12323" name="TextBox 179">
              <a:extLst>
                <a:ext uri="{FF2B5EF4-FFF2-40B4-BE49-F238E27FC236}">
                  <a16:creationId xmlns:a16="http://schemas.microsoft.com/office/drawing/2014/main" id="{5CAE7BAA-04E3-4E3B-8BB4-4209B76C73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829263">
              <a:off x="7635935" y="3085162"/>
              <a:ext cx="543697" cy="52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12324" name="TextBox 180">
              <a:extLst>
                <a:ext uri="{FF2B5EF4-FFF2-40B4-BE49-F238E27FC236}">
                  <a16:creationId xmlns:a16="http://schemas.microsoft.com/office/drawing/2014/main" id="{03C02C99-FFBD-4489-9F02-EA4DBF754B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9845918">
              <a:off x="6395000" y="5885558"/>
              <a:ext cx="543812" cy="52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12325" name="TextBox 181">
              <a:extLst>
                <a:ext uri="{FF2B5EF4-FFF2-40B4-BE49-F238E27FC236}">
                  <a16:creationId xmlns:a16="http://schemas.microsoft.com/office/drawing/2014/main" id="{3B07FC48-5C7C-4D0C-9442-64FEFE4619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9948738">
              <a:off x="2117518" y="5932635"/>
              <a:ext cx="543812" cy="52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12326" name="TextBox 182">
              <a:extLst>
                <a:ext uri="{FF2B5EF4-FFF2-40B4-BE49-F238E27FC236}">
                  <a16:creationId xmlns:a16="http://schemas.microsoft.com/office/drawing/2014/main" id="{3C0EEDA3-5CAF-453F-B8D6-566FD963C6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4992697">
              <a:off x="440646" y="3712538"/>
              <a:ext cx="543697" cy="52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12327" name="TextBox 183">
              <a:extLst>
                <a:ext uri="{FF2B5EF4-FFF2-40B4-BE49-F238E27FC236}">
                  <a16:creationId xmlns:a16="http://schemas.microsoft.com/office/drawing/2014/main" id="{F4A61378-3297-4837-8ABD-09DFA551C6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20651">
              <a:off x="2536067" y="1734469"/>
              <a:ext cx="543812" cy="52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grpSp>
          <p:nvGrpSpPr>
            <p:cNvPr id="212328" name="Group 8">
              <a:extLst>
                <a:ext uri="{FF2B5EF4-FFF2-40B4-BE49-F238E27FC236}">
                  <a16:creationId xmlns:a16="http://schemas.microsoft.com/office/drawing/2014/main" id="{39EAB5FB-1CC1-415A-8B32-43737ADD4E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46600" y="3746500"/>
              <a:ext cx="3225800" cy="1117600"/>
              <a:chOff x="7848600" y="2044700"/>
              <a:chExt cx="3200399" cy="1371600"/>
            </a:xfrm>
          </p:grpSpPr>
          <p:sp>
            <p:nvSpPr>
              <p:cNvPr id="212524" name="Oval 3">
                <a:extLst>
                  <a:ext uri="{FF2B5EF4-FFF2-40B4-BE49-F238E27FC236}">
                    <a16:creationId xmlns:a16="http://schemas.microsoft.com/office/drawing/2014/main" id="{2098FF4B-3C4E-4026-AA99-E4FB1C2C8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8600" y="2044700"/>
                <a:ext cx="3200399" cy="1371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525" name="Group 133">
                <a:extLst>
                  <a:ext uri="{FF2B5EF4-FFF2-40B4-BE49-F238E27FC236}">
                    <a16:creationId xmlns:a16="http://schemas.microsoft.com/office/drawing/2014/main" id="{B6147196-1FD6-4AA7-887E-1482EAC44B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26482" y="2160804"/>
                <a:ext cx="532759" cy="184809"/>
                <a:chOff x="2356" y="1300"/>
                <a:chExt cx="555" cy="194"/>
              </a:xfrm>
            </p:grpSpPr>
            <p:sp>
              <p:nvSpPr>
                <p:cNvPr id="212598" name="Oval 407">
                  <a:extLst>
                    <a:ext uri="{FF2B5EF4-FFF2-40B4-BE49-F238E27FC236}">
                      <a16:creationId xmlns:a16="http://schemas.microsoft.com/office/drawing/2014/main" id="{2A5D8705-821E-486F-AE45-2A91B71CA8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99" name="Rectangle 410">
                  <a:extLst>
                    <a:ext uri="{FF2B5EF4-FFF2-40B4-BE49-F238E27FC236}">
                      <a16:creationId xmlns:a16="http://schemas.microsoft.com/office/drawing/2014/main" id="{343CCD04-4890-4056-A173-1D65D05620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600" name="Oval 411">
                  <a:extLst>
                    <a:ext uri="{FF2B5EF4-FFF2-40B4-BE49-F238E27FC236}">
                      <a16:creationId xmlns:a16="http://schemas.microsoft.com/office/drawing/2014/main" id="{B914B098-D089-4380-91D1-56A7BCB321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601" name="Group 137">
                  <a:extLst>
                    <a:ext uri="{FF2B5EF4-FFF2-40B4-BE49-F238E27FC236}">
                      <a16:creationId xmlns:a16="http://schemas.microsoft.com/office/drawing/2014/main" id="{A9D6D7CF-CF63-4ABC-AF3B-E9BE9CAA45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604" name="Freeform 138">
                    <a:extLst>
                      <a:ext uri="{FF2B5EF4-FFF2-40B4-BE49-F238E27FC236}">
                        <a16:creationId xmlns:a16="http://schemas.microsoft.com/office/drawing/2014/main" id="{E788661D-DA41-486D-985C-30D21B722F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605" name="Freeform 139">
                    <a:extLst>
                      <a:ext uri="{FF2B5EF4-FFF2-40B4-BE49-F238E27FC236}">
                        <a16:creationId xmlns:a16="http://schemas.microsoft.com/office/drawing/2014/main" id="{6E436997-83A9-4BD5-97A1-5184F104F8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602" name="Line 140">
                  <a:extLst>
                    <a:ext uri="{FF2B5EF4-FFF2-40B4-BE49-F238E27FC236}">
                      <a16:creationId xmlns:a16="http://schemas.microsoft.com/office/drawing/2014/main" id="{5B069C08-AF40-4A48-B3D8-D0607B0D62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2"/>
                  <a:ext cx="0" cy="8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603" name="Line 141">
                  <a:extLst>
                    <a:ext uri="{FF2B5EF4-FFF2-40B4-BE49-F238E27FC236}">
                      <a16:creationId xmlns:a16="http://schemas.microsoft.com/office/drawing/2014/main" id="{9F3BAF4F-D9F0-4879-9847-16F2AA0A29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64"/>
                  <a:ext cx="0" cy="8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cxnSp>
            <p:nvCxnSpPr>
              <p:cNvPr id="212526" name="Straight Connector 10">
                <a:extLst>
                  <a:ext uri="{FF2B5EF4-FFF2-40B4-BE49-F238E27FC236}">
                    <a16:creationId xmlns:a16="http://schemas.microsoft.com/office/drawing/2014/main" id="{E31A0F8D-DCFB-415D-B1BA-078381DE1E98}"/>
                  </a:ext>
                </a:extLst>
              </p:cNvPr>
              <p:cNvCxnSpPr>
                <a:cxnSpLocks noChangeShapeType="1"/>
                <a:stCxn id="212603" idx="0"/>
              </p:cNvCxnSpPr>
              <p:nvPr/>
            </p:nvCxnSpPr>
            <p:spPr bwMode="auto">
              <a:xfrm>
                <a:off x="9055401" y="2220819"/>
                <a:ext cx="975377" cy="13653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527" name="Straight Connector 297">
                <a:extLst>
                  <a:ext uri="{FF2B5EF4-FFF2-40B4-BE49-F238E27FC236}">
                    <a16:creationId xmlns:a16="http://schemas.microsoft.com/office/drawing/2014/main" id="{6A1E3544-E265-4CD7-BCFE-2D20D4FF505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522191" y="2583188"/>
                <a:ext cx="120745" cy="8339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528" name="Straight Connector 298">
                <a:extLst>
                  <a:ext uri="{FF2B5EF4-FFF2-40B4-BE49-F238E27FC236}">
                    <a16:creationId xmlns:a16="http://schemas.microsoft.com/office/drawing/2014/main" id="{9A01D576-5B1F-4518-B22E-5439FBFA43D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323081" y="2786992"/>
                <a:ext cx="243358" cy="4562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529" name="Straight Connector 299">
                <a:extLst>
                  <a:ext uri="{FF2B5EF4-FFF2-40B4-BE49-F238E27FC236}">
                    <a16:creationId xmlns:a16="http://schemas.microsoft.com/office/drawing/2014/main" id="{65E5ABE5-3210-491F-9F0C-41930AB8412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028147" y="2611644"/>
                <a:ext cx="192778" cy="1095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530" name="Straight Connector 300">
                <a:extLst>
                  <a:ext uri="{FF2B5EF4-FFF2-40B4-BE49-F238E27FC236}">
                    <a16:creationId xmlns:a16="http://schemas.microsoft.com/office/drawing/2014/main" id="{2146D65D-F239-4B55-93AD-95F4480093E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729859" y="2909476"/>
                <a:ext cx="192778" cy="1095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531" name="Straight Connector 301">
                <a:extLst>
                  <a:ext uri="{FF2B5EF4-FFF2-40B4-BE49-F238E27FC236}">
                    <a16:creationId xmlns:a16="http://schemas.microsoft.com/office/drawing/2014/main" id="{9515B4AD-9FA4-4378-BC1A-60978B343A4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537887" y="2836224"/>
                <a:ext cx="252969" cy="25294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532" name="Straight Connector 302">
                <a:extLst>
                  <a:ext uri="{FF2B5EF4-FFF2-40B4-BE49-F238E27FC236}">
                    <a16:creationId xmlns:a16="http://schemas.microsoft.com/office/drawing/2014/main" id="{77AC5AA0-F7BF-4EE3-8582-14F33391407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10029359" y="2822067"/>
                <a:ext cx="354959" cy="12439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533" name="Straight Connector 303">
                <a:extLst>
                  <a:ext uri="{FF2B5EF4-FFF2-40B4-BE49-F238E27FC236}">
                    <a16:creationId xmlns:a16="http://schemas.microsoft.com/office/drawing/2014/main" id="{47389242-DD0E-4F4C-87CA-FE73EE8899A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0015190" y="2475242"/>
                <a:ext cx="283363" cy="19566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534" name="Straight Connector 304">
                <a:extLst>
                  <a:ext uri="{FF2B5EF4-FFF2-40B4-BE49-F238E27FC236}">
                    <a16:creationId xmlns:a16="http://schemas.microsoft.com/office/drawing/2014/main" id="{2048B2AE-8FAE-450C-AFE9-CC04C2B5C6D3}"/>
                  </a:ext>
                </a:extLst>
              </p:cNvPr>
              <p:cNvCxnSpPr>
                <a:cxnSpLocks noChangeShapeType="1"/>
                <a:endCxn id="212598" idx="4"/>
              </p:cNvCxnSpPr>
              <p:nvPr/>
            </p:nvCxnSpPr>
            <p:spPr bwMode="auto">
              <a:xfrm flipH="1" flipV="1">
                <a:off x="8791902" y="2345614"/>
                <a:ext cx="410984" cy="8718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12535" name="Group 133">
                <a:extLst>
                  <a:ext uri="{FF2B5EF4-FFF2-40B4-BE49-F238E27FC236}">
                    <a16:creationId xmlns:a16="http://schemas.microsoft.com/office/drawing/2014/main" id="{9BE8AE47-BF4D-40B1-8708-B8ED5CBCA3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555206" y="2650627"/>
                <a:ext cx="532759" cy="184809"/>
                <a:chOff x="2356" y="1300"/>
                <a:chExt cx="555" cy="194"/>
              </a:xfrm>
            </p:grpSpPr>
            <p:sp>
              <p:nvSpPr>
                <p:cNvPr id="212590" name="Oval 407">
                  <a:extLst>
                    <a:ext uri="{FF2B5EF4-FFF2-40B4-BE49-F238E27FC236}">
                      <a16:creationId xmlns:a16="http://schemas.microsoft.com/office/drawing/2014/main" id="{6F087204-E74A-4448-933A-0021193FA9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91" name="Rectangle 410">
                  <a:extLst>
                    <a:ext uri="{FF2B5EF4-FFF2-40B4-BE49-F238E27FC236}">
                      <a16:creationId xmlns:a16="http://schemas.microsoft.com/office/drawing/2014/main" id="{37A4380C-5851-45B5-9755-A468BBD680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92" name="Oval 411">
                  <a:extLst>
                    <a:ext uri="{FF2B5EF4-FFF2-40B4-BE49-F238E27FC236}">
                      <a16:creationId xmlns:a16="http://schemas.microsoft.com/office/drawing/2014/main" id="{EBACCD7D-A500-4C3A-8267-E3E63409F3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593" name="Group 137">
                  <a:extLst>
                    <a:ext uri="{FF2B5EF4-FFF2-40B4-BE49-F238E27FC236}">
                      <a16:creationId xmlns:a16="http://schemas.microsoft.com/office/drawing/2014/main" id="{4A4CE4B5-E3C8-4D80-B91B-D9785E6A12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596" name="Freeform 138">
                    <a:extLst>
                      <a:ext uri="{FF2B5EF4-FFF2-40B4-BE49-F238E27FC236}">
                        <a16:creationId xmlns:a16="http://schemas.microsoft.com/office/drawing/2014/main" id="{AB36116C-B784-4F5B-9DF9-0550548CAA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597" name="Freeform 139">
                    <a:extLst>
                      <a:ext uri="{FF2B5EF4-FFF2-40B4-BE49-F238E27FC236}">
                        <a16:creationId xmlns:a16="http://schemas.microsoft.com/office/drawing/2014/main" id="{F9EB87F3-B2FB-4DAE-849B-558C13E45D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594" name="Line 140">
                  <a:extLst>
                    <a:ext uri="{FF2B5EF4-FFF2-40B4-BE49-F238E27FC236}">
                      <a16:creationId xmlns:a16="http://schemas.microsoft.com/office/drawing/2014/main" id="{F8DCA050-2A21-48F3-831F-5C0AE35161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595" name="Line 141">
                  <a:extLst>
                    <a:ext uri="{FF2B5EF4-FFF2-40B4-BE49-F238E27FC236}">
                      <a16:creationId xmlns:a16="http://schemas.microsoft.com/office/drawing/2014/main" id="{296680C4-31E9-4947-B48D-130392EE94E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536" name="Group 133">
                <a:extLst>
                  <a:ext uri="{FF2B5EF4-FFF2-40B4-BE49-F238E27FC236}">
                    <a16:creationId xmlns:a16="http://schemas.microsoft.com/office/drawing/2014/main" id="{85851970-DD34-4E89-96AD-D767EEC40A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72607" y="2725609"/>
                <a:ext cx="532759" cy="184809"/>
                <a:chOff x="2356" y="1300"/>
                <a:chExt cx="555" cy="194"/>
              </a:xfrm>
            </p:grpSpPr>
            <p:sp>
              <p:nvSpPr>
                <p:cNvPr id="212582" name="Oval 407">
                  <a:extLst>
                    <a:ext uri="{FF2B5EF4-FFF2-40B4-BE49-F238E27FC236}">
                      <a16:creationId xmlns:a16="http://schemas.microsoft.com/office/drawing/2014/main" id="{AD8A198F-BC40-4665-AEA7-B194332D26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83" name="Rectangle 410">
                  <a:extLst>
                    <a:ext uri="{FF2B5EF4-FFF2-40B4-BE49-F238E27FC236}">
                      <a16:creationId xmlns:a16="http://schemas.microsoft.com/office/drawing/2014/main" id="{1793E760-D846-43E5-ADE9-69FCE3336B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84" name="Oval 411">
                  <a:extLst>
                    <a:ext uri="{FF2B5EF4-FFF2-40B4-BE49-F238E27FC236}">
                      <a16:creationId xmlns:a16="http://schemas.microsoft.com/office/drawing/2014/main" id="{294186BA-C3E2-4AEE-943A-3F0C26714F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585" name="Group 137">
                  <a:extLst>
                    <a:ext uri="{FF2B5EF4-FFF2-40B4-BE49-F238E27FC236}">
                      <a16:creationId xmlns:a16="http://schemas.microsoft.com/office/drawing/2014/main" id="{03239D30-F82A-44D7-9DC1-E116FDD048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588" name="Freeform 138">
                    <a:extLst>
                      <a:ext uri="{FF2B5EF4-FFF2-40B4-BE49-F238E27FC236}">
                        <a16:creationId xmlns:a16="http://schemas.microsoft.com/office/drawing/2014/main" id="{F5EA0561-09A7-4CCA-89FB-640BEFEF00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589" name="Freeform 139">
                    <a:extLst>
                      <a:ext uri="{FF2B5EF4-FFF2-40B4-BE49-F238E27FC236}">
                        <a16:creationId xmlns:a16="http://schemas.microsoft.com/office/drawing/2014/main" id="{F4FA891F-0BAF-48C0-A255-1C46AF5DFD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586" name="Line 140">
                  <a:extLst>
                    <a:ext uri="{FF2B5EF4-FFF2-40B4-BE49-F238E27FC236}">
                      <a16:creationId xmlns:a16="http://schemas.microsoft.com/office/drawing/2014/main" id="{981882B6-B67E-4984-8063-BCAA7023FA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56"/>
                  <a:ext cx="0" cy="88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587" name="Line 141">
                  <a:extLst>
                    <a:ext uri="{FF2B5EF4-FFF2-40B4-BE49-F238E27FC236}">
                      <a16:creationId xmlns:a16="http://schemas.microsoft.com/office/drawing/2014/main" id="{58018FBE-6F3E-4013-942F-BDA0BCC47E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58"/>
                  <a:ext cx="0" cy="8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537" name="Group 133">
                <a:extLst>
                  <a:ext uri="{FF2B5EF4-FFF2-40B4-BE49-F238E27FC236}">
                    <a16:creationId xmlns:a16="http://schemas.microsoft.com/office/drawing/2014/main" id="{98B5A56B-F7DB-4459-9AA4-FE915EDA48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060908" y="2428111"/>
                <a:ext cx="532759" cy="184809"/>
                <a:chOff x="2356" y="1300"/>
                <a:chExt cx="555" cy="194"/>
              </a:xfrm>
            </p:grpSpPr>
            <p:sp>
              <p:nvSpPr>
                <p:cNvPr id="212574" name="Oval 407">
                  <a:extLst>
                    <a:ext uri="{FF2B5EF4-FFF2-40B4-BE49-F238E27FC236}">
                      <a16:creationId xmlns:a16="http://schemas.microsoft.com/office/drawing/2014/main" id="{3A826BB6-2034-45F6-AF58-99DD4FE59D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75" name="Rectangle 410">
                  <a:extLst>
                    <a:ext uri="{FF2B5EF4-FFF2-40B4-BE49-F238E27FC236}">
                      <a16:creationId xmlns:a16="http://schemas.microsoft.com/office/drawing/2014/main" id="{540367A7-E7C4-4163-ABD1-153527ACFC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76" name="Oval 411">
                  <a:extLst>
                    <a:ext uri="{FF2B5EF4-FFF2-40B4-BE49-F238E27FC236}">
                      <a16:creationId xmlns:a16="http://schemas.microsoft.com/office/drawing/2014/main" id="{5B4D638F-D2CD-43E9-99FF-004CC58EFF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577" name="Group 137">
                  <a:extLst>
                    <a:ext uri="{FF2B5EF4-FFF2-40B4-BE49-F238E27FC236}">
                      <a16:creationId xmlns:a16="http://schemas.microsoft.com/office/drawing/2014/main" id="{345404A3-E497-41E2-AB3E-15E1E56E4A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580" name="Freeform 138">
                    <a:extLst>
                      <a:ext uri="{FF2B5EF4-FFF2-40B4-BE49-F238E27FC236}">
                        <a16:creationId xmlns:a16="http://schemas.microsoft.com/office/drawing/2014/main" id="{BBA8A0D8-A53A-4DFB-BC4A-05E4C425EE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581" name="Freeform 139">
                    <a:extLst>
                      <a:ext uri="{FF2B5EF4-FFF2-40B4-BE49-F238E27FC236}">
                        <a16:creationId xmlns:a16="http://schemas.microsoft.com/office/drawing/2014/main" id="{33A217DA-FDB8-4C2A-AB1D-634B1B19BC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578" name="Line 140">
                  <a:extLst>
                    <a:ext uri="{FF2B5EF4-FFF2-40B4-BE49-F238E27FC236}">
                      <a16:creationId xmlns:a16="http://schemas.microsoft.com/office/drawing/2014/main" id="{284AD789-C499-4FE2-9994-46CF6096ED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2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579" name="Line 141">
                  <a:extLst>
                    <a:ext uri="{FF2B5EF4-FFF2-40B4-BE49-F238E27FC236}">
                      <a16:creationId xmlns:a16="http://schemas.microsoft.com/office/drawing/2014/main" id="{625D762B-57EF-4637-8557-B135A098F0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538" name="Group 133">
                <a:extLst>
                  <a:ext uri="{FF2B5EF4-FFF2-40B4-BE49-F238E27FC236}">
                    <a16:creationId xmlns:a16="http://schemas.microsoft.com/office/drawing/2014/main" id="{5A792CA0-4458-424A-B812-2841588649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05281" y="2289952"/>
                <a:ext cx="532759" cy="184809"/>
                <a:chOff x="2356" y="1300"/>
                <a:chExt cx="555" cy="194"/>
              </a:xfrm>
            </p:grpSpPr>
            <p:sp>
              <p:nvSpPr>
                <p:cNvPr id="212566" name="Oval 407">
                  <a:extLst>
                    <a:ext uri="{FF2B5EF4-FFF2-40B4-BE49-F238E27FC236}">
                      <a16:creationId xmlns:a16="http://schemas.microsoft.com/office/drawing/2014/main" id="{B011097D-769A-445B-9881-09DADF7CE4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67" name="Rectangle 410">
                  <a:extLst>
                    <a:ext uri="{FF2B5EF4-FFF2-40B4-BE49-F238E27FC236}">
                      <a16:creationId xmlns:a16="http://schemas.microsoft.com/office/drawing/2014/main" id="{E2D192CA-F824-4FF3-AE2E-31694EDDD4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68" name="Oval 411">
                  <a:extLst>
                    <a:ext uri="{FF2B5EF4-FFF2-40B4-BE49-F238E27FC236}">
                      <a16:creationId xmlns:a16="http://schemas.microsoft.com/office/drawing/2014/main" id="{47A5D0B1-3405-46E4-A50E-DED86F1F40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569" name="Group 137">
                  <a:extLst>
                    <a:ext uri="{FF2B5EF4-FFF2-40B4-BE49-F238E27FC236}">
                      <a16:creationId xmlns:a16="http://schemas.microsoft.com/office/drawing/2014/main" id="{68C357A1-203A-480B-B6E9-F3A74928C6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572" name="Freeform 138">
                    <a:extLst>
                      <a:ext uri="{FF2B5EF4-FFF2-40B4-BE49-F238E27FC236}">
                        <a16:creationId xmlns:a16="http://schemas.microsoft.com/office/drawing/2014/main" id="{A76C6A58-BA44-4856-AF1C-81D2761FCB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573" name="Freeform 139">
                    <a:extLst>
                      <a:ext uri="{FF2B5EF4-FFF2-40B4-BE49-F238E27FC236}">
                        <a16:creationId xmlns:a16="http://schemas.microsoft.com/office/drawing/2014/main" id="{2D65E2D0-5ECB-4810-AA13-5FECE867E4F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570" name="Line 140">
                  <a:extLst>
                    <a:ext uri="{FF2B5EF4-FFF2-40B4-BE49-F238E27FC236}">
                      <a16:creationId xmlns:a16="http://schemas.microsoft.com/office/drawing/2014/main" id="{C4FD5BF0-B480-42AC-A982-82A5A738751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2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571" name="Line 141">
                  <a:extLst>
                    <a:ext uri="{FF2B5EF4-FFF2-40B4-BE49-F238E27FC236}">
                      <a16:creationId xmlns:a16="http://schemas.microsoft.com/office/drawing/2014/main" id="{E5F5CC47-9D4E-495B-A3AF-5352486FA7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539" name="Group 133">
                <a:extLst>
                  <a:ext uri="{FF2B5EF4-FFF2-40B4-BE49-F238E27FC236}">
                    <a16:creationId xmlns:a16="http://schemas.microsoft.com/office/drawing/2014/main" id="{E73CBA74-0697-4061-8D67-7ED90F65A4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232661" y="2882876"/>
                <a:ext cx="532759" cy="184809"/>
                <a:chOff x="2356" y="1300"/>
                <a:chExt cx="555" cy="194"/>
              </a:xfrm>
            </p:grpSpPr>
            <p:sp>
              <p:nvSpPr>
                <p:cNvPr id="212558" name="Oval 407">
                  <a:extLst>
                    <a:ext uri="{FF2B5EF4-FFF2-40B4-BE49-F238E27FC236}">
                      <a16:creationId xmlns:a16="http://schemas.microsoft.com/office/drawing/2014/main" id="{3A8E3CE6-8FAC-43A0-A7E0-EB1881FAE2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59" name="Rectangle 410">
                  <a:extLst>
                    <a:ext uri="{FF2B5EF4-FFF2-40B4-BE49-F238E27FC236}">
                      <a16:creationId xmlns:a16="http://schemas.microsoft.com/office/drawing/2014/main" id="{07EC4E64-1787-4E0D-B0E3-4D5043F83C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60" name="Oval 411">
                  <a:extLst>
                    <a:ext uri="{FF2B5EF4-FFF2-40B4-BE49-F238E27FC236}">
                      <a16:creationId xmlns:a16="http://schemas.microsoft.com/office/drawing/2014/main" id="{8183DB37-C371-4855-AAFC-CA3CFE72C8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561" name="Group 137">
                  <a:extLst>
                    <a:ext uri="{FF2B5EF4-FFF2-40B4-BE49-F238E27FC236}">
                      <a16:creationId xmlns:a16="http://schemas.microsoft.com/office/drawing/2014/main" id="{A2C57666-1BCF-4191-8BD4-58408594FF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564" name="Freeform 138">
                    <a:extLst>
                      <a:ext uri="{FF2B5EF4-FFF2-40B4-BE49-F238E27FC236}">
                        <a16:creationId xmlns:a16="http://schemas.microsoft.com/office/drawing/2014/main" id="{3A68F56B-72FF-4281-9EC7-0BF72168D6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565" name="Freeform 139">
                    <a:extLst>
                      <a:ext uri="{FF2B5EF4-FFF2-40B4-BE49-F238E27FC236}">
                        <a16:creationId xmlns:a16="http://schemas.microsoft.com/office/drawing/2014/main" id="{02D0329E-5AB7-4402-834B-6E905D54F3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562" name="Line 140">
                  <a:extLst>
                    <a:ext uri="{FF2B5EF4-FFF2-40B4-BE49-F238E27FC236}">
                      <a16:creationId xmlns:a16="http://schemas.microsoft.com/office/drawing/2014/main" id="{008BDC84-73B1-449F-A10B-38AD38E1B4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563" name="Line 141">
                  <a:extLst>
                    <a:ext uri="{FF2B5EF4-FFF2-40B4-BE49-F238E27FC236}">
                      <a16:creationId xmlns:a16="http://schemas.microsoft.com/office/drawing/2014/main" id="{62A2443F-FC83-446C-916D-D9EB974E33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540" name="Group 133">
                <a:extLst>
                  <a:ext uri="{FF2B5EF4-FFF2-40B4-BE49-F238E27FC236}">
                    <a16:creationId xmlns:a16="http://schemas.microsoft.com/office/drawing/2014/main" id="{5B919634-3AF1-4A68-9ECD-665D590AEF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30660" y="3072767"/>
                <a:ext cx="532759" cy="184809"/>
                <a:chOff x="2356" y="1300"/>
                <a:chExt cx="555" cy="194"/>
              </a:xfrm>
            </p:grpSpPr>
            <p:sp>
              <p:nvSpPr>
                <p:cNvPr id="212550" name="Oval 407">
                  <a:extLst>
                    <a:ext uri="{FF2B5EF4-FFF2-40B4-BE49-F238E27FC236}">
                      <a16:creationId xmlns:a16="http://schemas.microsoft.com/office/drawing/2014/main" id="{8EEC3356-CFB4-4581-885E-D3BFD96FE3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51" name="Rectangle 410">
                  <a:extLst>
                    <a:ext uri="{FF2B5EF4-FFF2-40B4-BE49-F238E27FC236}">
                      <a16:creationId xmlns:a16="http://schemas.microsoft.com/office/drawing/2014/main" id="{9C81AB2F-DCEC-4F83-A2A7-E8CE23FFA1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52" name="Oval 411">
                  <a:extLst>
                    <a:ext uri="{FF2B5EF4-FFF2-40B4-BE49-F238E27FC236}">
                      <a16:creationId xmlns:a16="http://schemas.microsoft.com/office/drawing/2014/main" id="{E11E12AC-2EDF-4132-8F27-4A146BBB73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553" name="Group 137">
                  <a:extLst>
                    <a:ext uri="{FF2B5EF4-FFF2-40B4-BE49-F238E27FC236}">
                      <a16:creationId xmlns:a16="http://schemas.microsoft.com/office/drawing/2014/main" id="{002FA37D-927C-4F9F-BB85-FDCA0E5026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556" name="Freeform 138">
                    <a:extLst>
                      <a:ext uri="{FF2B5EF4-FFF2-40B4-BE49-F238E27FC236}">
                        <a16:creationId xmlns:a16="http://schemas.microsoft.com/office/drawing/2014/main" id="{826F3E8C-376D-4C36-BFFF-654E7C2CEB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557" name="Freeform 139">
                    <a:extLst>
                      <a:ext uri="{FF2B5EF4-FFF2-40B4-BE49-F238E27FC236}">
                        <a16:creationId xmlns:a16="http://schemas.microsoft.com/office/drawing/2014/main" id="{BF59BBEF-C796-44B3-84AB-E7D469D658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554" name="Line 140">
                  <a:extLst>
                    <a:ext uri="{FF2B5EF4-FFF2-40B4-BE49-F238E27FC236}">
                      <a16:creationId xmlns:a16="http://schemas.microsoft.com/office/drawing/2014/main" id="{C1604AA9-740C-4A6B-A470-C9EC1D7A33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2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555" name="Line 141">
                  <a:extLst>
                    <a:ext uri="{FF2B5EF4-FFF2-40B4-BE49-F238E27FC236}">
                      <a16:creationId xmlns:a16="http://schemas.microsoft.com/office/drawing/2014/main" id="{0B37718B-C777-40A1-8B2C-A7E1F19E8B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7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541" name="Group 133">
                <a:extLst>
                  <a:ext uri="{FF2B5EF4-FFF2-40B4-BE49-F238E27FC236}">
                    <a16:creationId xmlns:a16="http://schemas.microsoft.com/office/drawing/2014/main" id="{BDE58A07-2F38-471E-82CC-BAD6521088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438032" y="3018963"/>
                <a:ext cx="532759" cy="184809"/>
                <a:chOff x="2356" y="1300"/>
                <a:chExt cx="555" cy="194"/>
              </a:xfrm>
            </p:grpSpPr>
            <p:sp>
              <p:nvSpPr>
                <p:cNvPr id="212542" name="Oval 407">
                  <a:extLst>
                    <a:ext uri="{FF2B5EF4-FFF2-40B4-BE49-F238E27FC236}">
                      <a16:creationId xmlns:a16="http://schemas.microsoft.com/office/drawing/2014/main" id="{CC7A7DD8-45B3-4F45-8C5A-BA5EA6E78F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43" name="Rectangle 410">
                  <a:extLst>
                    <a:ext uri="{FF2B5EF4-FFF2-40B4-BE49-F238E27FC236}">
                      <a16:creationId xmlns:a16="http://schemas.microsoft.com/office/drawing/2014/main" id="{7263DD09-AEB0-40ED-8118-2C3955C475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44" name="Oval 411">
                  <a:extLst>
                    <a:ext uri="{FF2B5EF4-FFF2-40B4-BE49-F238E27FC236}">
                      <a16:creationId xmlns:a16="http://schemas.microsoft.com/office/drawing/2014/main" id="{E2EBE631-E4DE-4721-BB49-10BB5C57FE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545" name="Group 137">
                  <a:extLst>
                    <a:ext uri="{FF2B5EF4-FFF2-40B4-BE49-F238E27FC236}">
                      <a16:creationId xmlns:a16="http://schemas.microsoft.com/office/drawing/2014/main" id="{4C34AD2E-9CAC-4F00-A224-9252B11222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548" name="Freeform 138">
                    <a:extLst>
                      <a:ext uri="{FF2B5EF4-FFF2-40B4-BE49-F238E27FC236}">
                        <a16:creationId xmlns:a16="http://schemas.microsoft.com/office/drawing/2014/main" id="{C2258101-4DDE-445F-A56F-EC9FFE844E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549" name="Freeform 139">
                    <a:extLst>
                      <a:ext uri="{FF2B5EF4-FFF2-40B4-BE49-F238E27FC236}">
                        <a16:creationId xmlns:a16="http://schemas.microsoft.com/office/drawing/2014/main" id="{08F08966-2E69-4D5C-BCEF-6FB6A265A3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546" name="Line 140">
                  <a:extLst>
                    <a:ext uri="{FF2B5EF4-FFF2-40B4-BE49-F238E27FC236}">
                      <a16:creationId xmlns:a16="http://schemas.microsoft.com/office/drawing/2014/main" id="{E1F8649E-0224-400F-89EB-CCC35EAA3F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547" name="Line 141">
                  <a:extLst>
                    <a:ext uri="{FF2B5EF4-FFF2-40B4-BE49-F238E27FC236}">
                      <a16:creationId xmlns:a16="http://schemas.microsoft.com/office/drawing/2014/main" id="{EA4DDE73-2242-4804-9C94-C90E2BC708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10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grpSp>
          <p:nvGrpSpPr>
            <p:cNvPr id="212329" name="Group 331">
              <a:extLst>
                <a:ext uri="{FF2B5EF4-FFF2-40B4-BE49-F238E27FC236}">
                  <a16:creationId xmlns:a16="http://schemas.microsoft.com/office/drawing/2014/main" id="{F517EEAF-AD31-417C-A2A0-E22C3B0147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03400" y="2755900"/>
              <a:ext cx="3467100" cy="1193800"/>
              <a:chOff x="7848600" y="2044700"/>
              <a:chExt cx="3200399" cy="1371600"/>
            </a:xfrm>
          </p:grpSpPr>
          <p:sp>
            <p:nvSpPr>
              <p:cNvPr id="212442" name="Oval 332">
                <a:extLst>
                  <a:ext uri="{FF2B5EF4-FFF2-40B4-BE49-F238E27FC236}">
                    <a16:creationId xmlns:a16="http://schemas.microsoft.com/office/drawing/2014/main" id="{DC2220EE-EA18-4628-A571-4244A207C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8600" y="2044700"/>
                <a:ext cx="3200399" cy="1371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443" name="Group 133">
                <a:extLst>
                  <a:ext uri="{FF2B5EF4-FFF2-40B4-BE49-F238E27FC236}">
                    <a16:creationId xmlns:a16="http://schemas.microsoft.com/office/drawing/2014/main" id="{2B235612-FECF-433A-951D-B90ABBAB73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26482" y="2160804"/>
                <a:ext cx="532759" cy="184809"/>
                <a:chOff x="2356" y="1300"/>
                <a:chExt cx="555" cy="194"/>
              </a:xfrm>
            </p:grpSpPr>
            <p:sp>
              <p:nvSpPr>
                <p:cNvPr id="212516" name="Oval 407">
                  <a:extLst>
                    <a:ext uri="{FF2B5EF4-FFF2-40B4-BE49-F238E27FC236}">
                      <a16:creationId xmlns:a16="http://schemas.microsoft.com/office/drawing/2014/main" id="{D646AF26-D52D-4502-93E3-143EE45108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17" name="Rectangle 410">
                  <a:extLst>
                    <a:ext uri="{FF2B5EF4-FFF2-40B4-BE49-F238E27FC236}">
                      <a16:creationId xmlns:a16="http://schemas.microsoft.com/office/drawing/2014/main" id="{44875C14-A229-4F72-91A2-9A622AE708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18" name="Oval 411">
                  <a:extLst>
                    <a:ext uri="{FF2B5EF4-FFF2-40B4-BE49-F238E27FC236}">
                      <a16:creationId xmlns:a16="http://schemas.microsoft.com/office/drawing/2014/main" id="{C005CB73-2B06-4980-8DAD-B78A9316F8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519" name="Group 137">
                  <a:extLst>
                    <a:ext uri="{FF2B5EF4-FFF2-40B4-BE49-F238E27FC236}">
                      <a16:creationId xmlns:a16="http://schemas.microsoft.com/office/drawing/2014/main" id="{7C8EF814-0237-4E75-A8DC-0789385E07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522" name="Freeform 138">
                    <a:extLst>
                      <a:ext uri="{FF2B5EF4-FFF2-40B4-BE49-F238E27FC236}">
                        <a16:creationId xmlns:a16="http://schemas.microsoft.com/office/drawing/2014/main" id="{967B6CCE-C1FD-4CBB-ABF8-BC663E6AE4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523" name="Freeform 139">
                    <a:extLst>
                      <a:ext uri="{FF2B5EF4-FFF2-40B4-BE49-F238E27FC236}">
                        <a16:creationId xmlns:a16="http://schemas.microsoft.com/office/drawing/2014/main" id="{6519A22B-52C9-44E1-B831-0293691BD6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520" name="Line 140">
                  <a:extLst>
                    <a:ext uri="{FF2B5EF4-FFF2-40B4-BE49-F238E27FC236}">
                      <a16:creationId xmlns:a16="http://schemas.microsoft.com/office/drawing/2014/main" id="{03BC32D4-7E40-47E5-9CE8-6C7AA20A78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2"/>
                  <a:ext cx="0" cy="8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521" name="Line 141">
                  <a:extLst>
                    <a:ext uri="{FF2B5EF4-FFF2-40B4-BE49-F238E27FC236}">
                      <a16:creationId xmlns:a16="http://schemas.microsoft.com/office/drawing/2014/main" id="{F5BEA7CF-8509-4D67-BA3B-77B7270D44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6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cxnSp>
            <p:nvCxnSpPr>
              <p:cNvPr id="212444" name="Straight Connector 334">
                <a:extLst>
                  <a:ext uri="{FF2B5EF4-FFF2-40B4-BE49-F238E27FC236}">
                    <a16:creationId xmlns:a16="http://schemas.microsoft.com/office/drawing/2014/main" id="{1A097382-2594-4505-AE1A-B06359703E1C}"/>
                  </a:ext>
                </a:extLst>
              </p:cNvPr>
              <p:cNvCxnSpPr>
                <a:cxnSpLocks noChangeShapeType="1"/>
                <a:stCxn id="212521" idx="0"/>
              </p:cNvCxnSpPr>
              <p:nvPr/>
            </p:nvCxnSpPr>
            <p:spPr bwMode="auto">
              <a:xfrm>
                <a:off x="9055401" y="2220819"/>
                <a:ext cx="975377" cy="13653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445" name="Straight Connector 335">
                <a:extLst>
                  <a:ext uri="{FF2B5EF4-FFF2-40B4-BE49-F238E27FC236}">
                    <a16:creationId xmlns:a16="http://schemas.microsoft.com/office/drawing/2014/main" id="{3BFF3C19-6022-41C3-AF08-2FC74CA99D3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522191" y="2583188"/>
                <a:ext cx="120745" cy="8339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446" name="Straight Connector 336">
                <a:extLst>
                  <a:ext uri="{FF2B5EF4-FFF2-40B4-BE49-F238E27FC236}">
                    <a16:creationId xmlns:a16="http://schemas.microsoft.com/office/drawing/2014/main" id="{7F02682F-C4BC-4673-86FD-4A2D85EF255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323081" y="2786992"/>
                <a:ext cx="243358" cy="4562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447" name="Straight Connector 337">
                <a:extLst>
                  <a:ext uri="{FF2B5EF4-FFF2-40B4-BE49-F238E27FC236}">
                    <a16:creationId xmlns:a16="http://schemas.microsoft.com/office/drawing/2014/main" id="{1165D772-CA15-41EB-971A-9EA3A36D37D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028147" y="2611644"/>
                <a:ext cx="192778" cy="1095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448" name="Straight Connector 338">
                <a:extLst>
                  <a:ext uri="{FF2B5EF4-FFF2-40B4-BE49-F238E27FC236}">
                    <a16:creationId xmlns:a16="http://schemas.microsoft.com/office/drawing/2014/main" id="{179BC58B-414C-406C-AF0F-B1A369D3E34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729859" y="2909476"/>
                <a:ext cx="192778" cy="1095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449" name="Straight Connector 339">
                <a:extLst>
                  <a:ext uri="{FF2B5EF4-FFF2-40B4-BE49-F238E27FC236}">
                    <a16:creationId xmlns:a16="http://schemas.microsoft.com/office/drawing/2014/main" id="{0434BA22-7453-450A-BCE4-1F7D30FEBFD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537887" y="2836224"/>
                <a:ext cx="252969" cy="25294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450" name="Straight Connector 340">
                <a:extLst>
                  <a:ext uri="{FF2B5EF4-FFF2-40B4-BE49-F238E27FC236}">
                    <a16:creationId xmlns:a16="http://schemas.microsoft.com/office/drawing/2014/main" id="{2917DDAD-161F-4F5A-BCE6-DBCEE49083D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10029359" y="2822067"/>
                <a:ext cx="354959" cy="12439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451" name="Straight Connector 341">
                <a:extLst>
                  <a:ext uri="{FF2B5EF4-FFF2-40B4-BE49-F238E27FC236}">
                    <a16:creationId xmlns:a16="http://schemas.microsoft.com/office/drawing/2014/main" id="{883F3B30-B0A4-4A02-89FF-6E902377710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0015190" y="2475242"/>
                <a:ext cx="283363" cy="19566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2452" name="Straight Connector 342">
                <a:extLst>
                  <a:ext uri="{FF2B5EF4-FFF2-40B4-BE49-F238E27FC236}">
                    <a16:creationId xmlns:a16="http://schemas.microsoft.com/office/drawing/2014/main" id="{57A163E8-6732-43BC-81E3-FC04A96EF787}"/>
                  </a:ext>
                </a:extLst>
              </p:cNvPr>
              <p:cNvCxnSpPr>
                <a:cxnSpLocks noChangeShapeType="1"/>
                <a:endCxn id="212516" idx="4"/>
              </p:cNvCxnSpPr>
              <p:nvPr/>
            </p:nvCxnSpPr>
            <p:spPr bwMode="auto">
              <a:xfrm flipH="1" flipV="1">
                <a:off x="8791902" y="2345614"/>
                <a:ext cx="410984" cy="8718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12453" name="Group 133">
                <a:extLst>
                  <a:ext uri="{FF2B5EF4-FFF2-40B4-BE49-F238E27FC236}">
                    <a16:creationId xmlns:a16="http://schemas.microsoft.com/office/drawing/2014/main" id="{BF5F36E0-7A63-4B5F-B953-E0B89DA359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555206" y="2650627"/>
                <a:ext cx="532759" cy="184809"/>
                <a:chOff x="2356" y="1300"/>
                <a:chExt cx="555" cy="194"/>
              </a:xfrm>
            </p:grpSpPr>
            <p:sp>
              <p:nvSpPr>
                <p:cNvPr id="212508" name="Oval 407">
                  <a:extLst>
                    <a:ext uri="{FF2B5EF4-FFF2-40B4-BE49-F238E27FC236}">
                      <a16:creationId xmlns:a16="http://schemas.microsoft.com/office/drawing/2014/main" id="{825CF69F-26B3-427D-9D7E-C26A477DD3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09" name="Rectangle 410">
                  <a:extLst>
                    <a:ext uri="{FF2B5EF4-FFF2-40B4-BE49-F238E27FC236}">
                      <a16:creationId xmlns:a16="http://schemas.microsoft.com/office/drawing/2014/main" id="{B505F10E-4661-4607-A539-D96F9A1FE4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10" name="Oval 411">
                  <a:extLst>
                    <a:ext uri="{FF2B5EF4-FFF2-40B4-BE49-F238E27FC236}">
                      <a16:creationId xmlns:a16="http://schemas.microsoft.com/office/drawing/2014/main" id="{2B150BF7-C59B-4FE7-B312-91979D2250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511" name="Group 137">
                  <a:extLst>
                    <a:ext uri="{FF2B5EF4-FFF2-40B4-BE49-F238E27FC236}">
                      <a16:creationId xmlns:a16="http://schemas.microsoft.com/office/drawing/2014/main" id="{7023FF8D-4B21-4518-A593-58C1D3D732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514" name="Freeform 138">
                    <a:extLst>
                      <a:ext uri="{FF2B5EF4-FFF2-40B4-BE49-F238E27FC236}">
                        <a16:creationId xmlns:a16="http://schemas.microsoft.com/office/drawing/2014/main" id="{CEE1FA26-AB3C-4BC6-B733-82A6CFC682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515" name="Freeform 139">
                    <a:extLst>
                      <a:ext uri="{FF2B5EF4-FFF2-40B4-BE49-F238E27FC236}">
                        <a16:creationId xmlns:a16="http://schemas.microsoft.com/office/drawing/2014/main" id="{444E20E7-6821-4B61-9FB1-46658F9DD9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512" name="Line 140">
                  <a:extLst>
                    <a:ext uri="{FF2B5EF4-FFF2-40B4-BE49-F238E27FC236}">
                      <a16:creationId xmlns:a16="http://schemas.microsoft.com/office/drawing/2014/main" id="{6C0E7DB9-BDE8-4FD6-80C4-27E64935E5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513" name="Line 141">
                  <a:extLst>
                    <a:ext uri="{FF2B5EF4-FFF2-40B4-BE49-F238E27FC236}">
                      <a16:creationId xmlns:a16="http://schemas.microsoft.com/office/drawing/2014/main" id="{4D328DF1-4BD1-4AB8-99F6-11CCB6A855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6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454" name="Group 133">
                <a:extLst>
                  <a:ext uri="{FF2B5EF4-FFF2-40B4-BE49-F238E27FC236}">
                    <a16:creationId xmlns:a16="http://schemas.microsoft.com/office/drawing/2014/main" id="{503A21C2-5E4E-476F-8D6C-912F3DD370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72607" y="2725609"/>
                <a:ext cx="532759" cy="184809"/>
                <a:chOff x="2356" y="1300"/>
                <a:chExt cx="555" cy="194"/>
              </a:xfrm>
            </p:grpSpPr>
            <p:sp>
              <p:nvSpPr>
                <p:cNvPr id="212500" name="Oval 407">
                  <a:extLst>
                    <a:ext uri="{FF2B5EF4-FFF2-40B4-BE49-F238E27FC236}">
                      <a16:creationId xmlns:a16="http://schemas.microsoft.com/office/drawing/2014/main" id="{42467C58-B150-4FC1-B1C0-504BCBC3AE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01" name="Rectangle 410">
                  <a:extLst>
                    <a:ext uri="{FF2B5EF4-FFF2-40B4-BE49-F238E27FC236}">
                      <a16:creationId xmlns:a16="http://schemas.microsoft.com/office/drawing/2014/main" id="{799D1286-07DC-476E-BA14-7197D20866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502" name="Oval 411">
                  <a:extLst>
                    <a:ext uri="{FF2B5EF4-FFF2-40B4-BE49-F238E27FC236}">
                      <a16:creationId xmlns:a16="http://schemas.microsoft.com/office/drawing/2014/main" id="{F744BE95-2E1C-49E0-ACF6-471E7FE937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503" name="Group 137">
                  <a:extLst>
                    <a:ext uri="{FF2B5EF4-FFF2-40B4-BE49-F238E27FC236}">
                      <a16:creationId xmlns:a16="http://schemas.microsoft.com/office/drawing/2014/main" id="{4389A94C-D569-4ACB-9C8A-F0CE3881A3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506" name="Freeform 138">
                    <a:extLst>
                      <a:ext uri="{FF2B5EF4-FFF2-40B4-BE49-F238E27FC236}">
                        <a16:creationId xmlns:a16="http://schemas.microsoft.com/office/drawing/2014/main" id="{FA0E2F5E-498D-46A7-825C-5DAF748400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507" name="Freeform 139">
                    <a:extLst>
                      <a:ext uri="{FF2B5EF4-FFF2-40B4-BE49-F238E27FC236}">
                        <a16:creationId xmlns:a16="http://schemas.microsoft.com/office/drawing/2014/main" id="{F8B30D6A-E0E0-404F-A90A-21703C2F220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504" name="Line 140">
                  <a:extLst>
                    <a:ext uri="{FF2B5EF4-FFF2-40B4-BE49-F238E27FC236}">
                      <a16:creationId xmlns:a16="http://schemas.microsoft.com/office/drawing/2014/main" id="{7C662D5D-BE3B-4BED-B93F-1AA86953D1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505" name="Line 141">
                  <a:extLst>
                    <a:ext uri="{FF2B5EF4-FFF2-40B4-BE49-F238E27FC236}">
                      <a16:creationId xmlns:a16="http://schemas.microsoft.com/office/drawing/2014/main" id="{9DB19897-00CD-4226-B5D2-4F37C028C3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6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455" name="Group 133">
                <a:extLst>
                  <a:ext uri="{FF2B5EF4-FFF2-40B4-BE49-F238E27FC236}">
                    <a16:creationId xmlns:a16="http://schemas.microsoft.com/office/drawing/2014/main" id="{64952536-B6A5-4269-92E8-D36E489AA6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060908" y="2428111"/>
                <a:ext cx="532759" cy="184809"/>
                <a:chOff x="2356" y="1300"/>
                <a:chExt cx="555" cy="194"/>
              </a:xfrm>
            </p:grpSpPr>
            <p:sp>
              <p:nvSpPr>
                <p:cNvPr id="212492" name="Oval 407">
                  <a:extLst>
                    <a:ext uri="{FF2B5EF4-FFF2-40B4-BE49-F238E27FC236}">
                      <a16:creationId xmlns:a16="http://schemas.microsoft.com/office/drawing/2014/main" id="{054D57CE-D569-4B14-AB6A-3E6DE5F0E9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493" name="Rectangle 410">
                  <a:extLst>
                    <a:ext uri="{FF2B5EF4-FFF2-40B4-BE49-F238E27FC236}">
                      <a16:creationId xmlns:a16="http://schemas.microsoft.com/office/drawing/2014/main" id="{23BCB9A4-1339-4DCF-8B84-C651882E7F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494" name="Oval 411">
                  <a:extLst>
                    <a:ext uri="{FF2B5EF4-FFF2-40B4-BE49-F238E27FC236}">
                      <a16:creationId xmlns:a16="http://schemas.microsoft.com/office/drawing/2014/main" id="{455BF6B6-7E3D-4340-ADD7-462CDF5310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495" name="Group 137">
                  <a:extLst>
                    <a:ext uri="{FF2B5EF4-FFF2-40B4-BE49-F238E27FC236}">
                      <a16:creationId xmlns:a16="http://schemas.microsoft.com/office/drawing/2014/main" id="{AA21DD30-2025-4D61-A530-E95C4FE515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498" name="Freeform 138">
                    <a:extLst>
                      <a:ext uri="{FF2B5EF4-FFF2-40B4-BE49-F238E27FC236}">
                        <a16:creationId xmlns:a16="http://schemas.microsoft.com/office/drawing/2014/main" id="{65A86ABD-A786-4454-A547-A99D1FF933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499" name="Freeform 139">
                    <a:extLst>
                      <a:ext uri="{FF2B5EF4-FFF2-40B4-BE49-F238E27FC236}">
                        <a16:creationId xmlns:a16="http://schemas.microsoft.com/office/drawing/2014/main" id="{98737188-FE7D-450D-A458-323DE97016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496" name="Line 140">
                  <a:extLst>
                    <a:ext uri="{FF2B5EF4-FFF2-40B4-BE49-F238E27FC236}">
                      <a16:creationId xmlns:a16="http://schemas.microsoft.com/office/drawing/2014/main" id="{29C0C920-8230-4FDD-AEFE-FE571D5653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497" name="Line 141">
                  <a:extLst>
                    <a:ext uri="{FF2B5EF4-FFF2-40B4-BE49-F238E27FC236}">
                      <a16:creationId xmlns:a16="http://schemas.microsoft.com/office/drawing/2014/main" id="{CB459D61-6D6D-44C6-8AF0-358CA71AFA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7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456" name="Group 133">
                <a:extLst>
                  <a:ext uri="{FF2B5EF4-FFF2-40B4-BE49-F238E27FC236}">
                    <a16:creationId xmlns:a16="http://schemas.microsoft.com/office/drawing/2014/main" id="{9C87DB9A-B304-4C8C-A122-261708FB76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05281" y="2289952"/>
                <a:ext cx="532759" cy="184809"/>
                <a:chOff x="2356" y="1300"/>
                <a:chExt cx="555" cy="194"/>
              </a:xfrm>
            </p:grpSpPr>
            <p:sp>
              <p:nvSpPr>
                <p:cNvPr id="212484" name="Oval 407">
                  <a:extLst>
                    <a:ext uri="{FF2B5EF4-FFF2-40B4-BE49-F238E27FC236}">
                      <a16:creationId xmlns:a16="http://schemas.microsoft.com/office/drawing/2014/main" id="{00C58269-70E6-468F-A6B1-04D2FC8E20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485" name="Rectangle 410">
                  <a:extLst>
                    <a:ext uri="{FF2B5EF4-FFF2-40B4-BE49-F238E27FC236}">
                      <a16:creationId xmlns:a16="http://schemas.microsoft.com/office/drawing/2014/main" id="{D2F4BD5F-1D8B-4012-9FF8-C6DEE06CDC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486" name="Oval 411">
                  <a:extLst>
                    <a:ext uri="{FF2B5EF4-FFF2-40B4-BE49-F238E27FC236}">
                      <a16:creationId xmlns:a16="http://schemas.microsoft.com/office/drawing/2014/main" id="{337B097B-CAC0-4BF1-A7D8-96E213F2E9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487" name="Group 137">
                  <a:extLst>
                    <a:ext uri="{FF2B5EF4-FFF2-40B4-BE49-F238E27FC236}">
                      <a16:creationId xmlns:a16="http://schemas.microsoft.com/office/drawing/2014/main" id="{3F3D7B32-D375-4613-82E0-78E2C6A7C0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490" name="Freeform 138">
                    <a:extLst>
                      <a:ext uri="{FF2B5EF4-FFF2-40B4-BE49-F238E27FC236}">
                        <a16:creationId xmlns:a16="http://schemas.microsoft.com/office/drawing/2014/main" id="{6EE86A07-72AD-454F-831B-A9BF9271AC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491" name="Freeform 139">
                    <a:extLst>
                      <a:ext uri="{FF2B5EF4-FFF2-40B4-BE49-F238E27FC236}">
                        <a16:creationId xmlns:a16="http://schemas.microsoft.com/office/drawing/2014/main" id="{F02A2D83-A03E-4673-B7EF-1BDFBA611F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488" name="Line 140">
                  <a:extLst>
                    <a:ext uri="{FF2B5EF4-FFF2-40B4-BE49-F238E27FC236}">
                      <a16:creationId xmlns:a16="http://schemas.microsoft.com/office/drawing/2014/main" id="{D8E4A6AF-882C-4282-88C9-D097427392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0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489" name="Line 141">
                  <a:extLst>
                    <a:ext uri="{FF2B5EF4-FFF2-40B4-BE49-F238E27FC236}">
                      <a16:creationId xmlns:a16="http://schemas.microsoft.com/office/drawing/2014/main" id="{DA785F50-8A56-4563-949D-30C0A885AC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6" y="1362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457" name="Group 133">
                <a:extLst>
                  <a:ext uri="{FF2B5EF4-FFF2-40B4-BE49-F238E27FC236}">
                    <a16:creationId xmlns:a16="http://schemas.microsoft.com/office/drawing/2014/main" id="{65379900-0193-4CA5-8303-ED1EC997EF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232661" y="2882876"/>
                <a:ext cx="532759" cy="184809"/>
                <a:chOff x="2356" y="1300"/>
                <a:chExt cx="555" cy="194"/>
              </a:xfrm>
            </p:grpSpPr>
            <p:sp>
              <p:nvSpPr>
                <p:cNvPr id="212476" name="Oval 407">
                  <a:extLst>
                    <a:ext uri="{FF2B5EF4-FFF2-40B4-BE49-F238E27FC236}">
                      <a16:creationId xmlns:a16="http://schemas.microsoft.com/office/drawing/2014/main" id="{EA0F4148-D76E-4A5E-BC52-320C31F1EB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477" name="Rectangle 410">
                  <a:extLst>
                    <a:ext uri="{FF2B5EF4-FFF2-40B4-BE49-F238E27FC236}">
                      <a16:creationId xmlns:a16="http://schemas.microsoft.com/office/drawing/2014/main" id="{1AEFBAED-CC3C-4B4B-A547-9217A6B12E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478" name="Oval 411">
                  <a:extLst>
                    <a:ext uri="{FF2B5EF4-FFF2-40B4-BE49-F238E27FC236}">
                      <a16:creationId xmlns:a16="http://schemas.microsoft.com/office/drawing/2014/main" id="{2ED0F854-9425-42E4-A752-8734A823AA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479" name="Group 137">
                  <a:extLst>
                    <a:ext uri="{FF2B5EF4-FFF2-40B4-BE49-F238E27FC236}">
                      <a16:creationId xmlns:a16="http://schemas.microsoft.com/office/drawing/2014/main" id="{08A6C798-6416-467E-B4C4-B54F7643A7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482" name="Freeform 138">
                    <a:extLst>
                      <a:ext uri="{FF2B5EF4-FFF2-40B4-BE49-F238E27FC236}">
                        <a16:creationId xmlns:a16="http://schemas.microsoft.com/office/drawing/2014/main" id="{EA873707-FFDE-4072-93A1-7B10DD7F37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483" name="Freeform 139">
                    <a:extLst>
                      <a:ext uri="{FF2B5EF4-FFF2-40B4-BE49-F238E27FC236}">
                        <a16:creationId xmlns:a16="http://schemas.microsoft.com/office/drawing/2014/main" id="{69E3DD84-70C3-4CA0-B3AF-AF91E6E410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480" name="Line 140">
                  <a:extLst>
                    <a:ext uri="{FF2B5EF4-FFF2-40B4-BE49-F238E27FC236}">
                      <a16:creationId xmlns:a16="http://schemas.microsoft.com/office/drawing/2014/main" id="{F54A5442-AE79-4964-9C5C-AD83E2A51A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2"/>
                  <a:ext cx="0" cy="8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481" name="Line 141">
                  <a:extLst>
                    <a:ext uri="{FF2B5EF4-FFF2-40B4-BE49-F238E27FC236}">
                      <a16:creationId xmlns:a16="http://schemas.microsoft.com/office/drawing/2014/main" id="{8F0E5BCC-7331-4133-B7CC-85338D85BF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6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458" name="Group 133">
                <a:extLst>
                  <a:ext uri="{FF2B5EF4-FFF2-40B4-BE49-F238E27FC236}">
                    <a16:creationId xmlns:a16="http://schemas.microsoft.com/office/drawing/2014/main" id="{2BA60E5B-DA2B-407D-AAF3-2C546F9F78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30660" y="3072767"/>
                <a:ext cx="532759" cy="184809"/>
                <a:chOff x="2356" y="1300"/>
                <a:chExt cx="555" cy="194"/>
              </a:xfrm>
            </p:grpSpPr>
            <p:sp>
              <p:nvSpPr>
                <p:cNvPr id="212468" name="Oval 407">
                  <a:extLst>
                    <a:ext uri="{FF2B5EF4-FFF2-40B4-BE49-F238E27FC236}">
                      <a16:creationId xmlns:a16="http://schemas.microsoft.com/office/drawing/2014/main" id="{A7EFA762-BDF9-4164-9571-974362C5B4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469" name="Rectangle 410">
                  <a:extLst>
                    <a:ext uri="{FF2B5EF4-FFF2-40B4-BE49-F238E27FC236}">
                      <a16:creationId xmlns:a16="http://schemas.microsoft.com/office/drawing/2014/main" id="{47E7C145-933F-4AA8-A1F8-B026B85CEF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470" name="Oval 411">
                  <a:extLst>
                    <a:ext uri="{FF2B5EF4-FFF2-40B4-BE49-F238E27FC236}">
                      <a16:creationId xmlns:a16="http://schemas.microsoft.com/office/drawing/2014/main" id="{20D49DED-79E8-4394-BE0C-A78C70B40A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471" name="Group 137">
                  <a:extLst>
                    <a:ext uri="{FF2B5EF4-FFF2-40B4-BE49-F238E27FC236}">
                      <a16:creationId xmlns:a16="http://schemas.microsoft.com/office/drawing/2014/main" id="{607826C6-AE8A-4069-BE12-7498685196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474" name="Freeform 138">
                    <a:extLst>
                      <a:ext uri="{FF2B5EF4-FFF2-40B4-BE49-F238E27FC236}">
                        <a16:creationId xmlns:a16="http://schemas.microsoft.com/office/drawing/2014/main" id="{AA73B90B-F8B5-47CB-A680-BC1CE62D2C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475" name="Freeform 139">
                    <a:extLst>
                      <a:ext uri="{FF2B5EF4-FFF2-40B4-BE49-F238E27FC236}">
                        <a16:creationId xmlns:a16="http://schemas.microsoft.com/office/drawing/2014/main" id="{DCE1CECB-41E9-4774-A8BE-9149425BE7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472" name="Line 140">
                  <a:extLst>
                    <a:ext uri="{FF2B5EF4-FFF2-40B4-BE49-F238E27FC236}">
                      <a16:creationId xmlns:a16="http://schemas.microsoft.com/office/drawing/2014/main" id="{9D051933-AB76-4D9A-A74B-F99D87E334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2"/>
                  <a:ext cx="0" cy="8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473" name="Line 141">
                  <a:extLst>
                    <a:ext uri="{FF2B5EF4-FFF2-40B4-BE49-F238E27FC236}">
                      <a16:creationId xmlns:a16="http://schemas.microsoft.com/office/drawing/2014/main" id="{E455DA58-1052-4DF3-9304-E587716F64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7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2459" name="Group 133">
                <a:extLst>
                  <a:ext uri="{FF2B5EF4-FFF2-40B4-BE49-F238E27FC236}">
                    <a16:creationId xmlns:a16="http://schemas.microsoft.com/office/drawing/2014/main" id="{AB4F02E9-DEBD-4C92-B073-D99600FE99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438032" y="3018963"/>
                <a:ext cx="532759" cy="184809"/>
                <a:chOff x="2356" y="1300"/>
                <a:chExt cx="555" cy="194"/>
              </a:xfrm>
            </p:grpSpPr>
            <p:sp>
              <p:nvSpPr>
                <p:cNvPr id="212460" name="Oval 407">
                  <a:extLst>
                    <a:ext uri="{FF2B5EF4-FFF2-40B4-BE49-F238E27FC236}">
                      <a16:creationId xmlns:a16="http://schemas.microsoft.com/office/drawing/2014/main" id="{3A1A6088-F092-4606-ADC1-F34AF97833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461" name="Rectangle 410">
                  <a:extLst>
                    <a:ext uri="{FF2B5EF4-FFF2-40B4-BE49-F238E27FC236}">
                      <a16:creationId xmlns:a16="http://schemas.microsoft.com/office/drawing/2014/main" id="{DC2345D8-8679-463D-87C0-9A21E8CE89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2462" name="Oval 411">
                  <a:extLst>
                    <a:ext uri="{FF2B5EF4-FFF2-40B4-BE49-F238E27FC236}">
                      <a16:creationId xmlns:a16="http://schemas.microsoft.com/office/drawing/2014/main" id="{06878A65-29B5-4FEA-9219-EA9740FE3B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2463" name="Group 137">
                  <a:extLst>
                    <a:ext uri="{FF2B5EF4-FFF2-40B4-BE49-F238E27FC236}">
                      <a16:creationId xmlns:a16="http://schemas.microsoft.com/office/drawing/2014/main" id="{E2A3AF80-88D7-420C-B1BE-76F18C1A27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2466" name="Freeform 138">
                    <a:extLst>
                      <a:ext uri="{FF2B5EF4-FFF2-40B4-BE49-F238E27FC236}">
                        <a16:creationId xmlns:a16="http://schemas.microsoft.com/office/drawing/2014/main" id="{F1797CB1-7EE4-466B-A5D1-6D5EADBE0E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2467" name="Freeform 139">
                    <a:extLst>
                      <a:ext uri="{FF2B5EF4-FFF2-40B4-BE49-F238E27FC236}">
                        <a16:creationId xmlns:a16="http://schemas.microsoft.com/office/drawing/2014/main" id="{8F5C933F-4868-4ABB-B8CD-CFD40F591D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2464" name="Line 140">
                  <a:extLst>
                    <a:ext uri="{FF2B5EF4-FFF2-40B4-BE49-F238E27FC236}">
                      <a16:creationId xmlns:a16="http://schemas.microsoft.com/office/drawing/2014/main" id="{264BEC8B-D83F-4B5C-9DB7-18336E4C35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1"/>
                  <a:ext cx="0" cy="7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465" name="Line 141">
                  <a:extLst>
                    <a:ext uri="{FF2B5EF4-FFF2-40B4-BE49-F238E27FC236}">
                      <a16:creationId xmlns:a16="http://schemas.microsoft.com/office/drawing/2014/main" id="{7168377F-BD4E-4694-BB56-4F2622B976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7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sp>
          <p:nvSpPr>
            <p:cNvPr id="212330" name="Oval 417">
              <a:extLst>
                <a:ext uri="{FF2B5EF4-FFF2-40B4-BE49-F238E27FC236}">
                  <a16:creationId xmlns:a16="http://schemas.microsoft.com/office/drawing/2014/main" id="{B4F53B43-0114-4968-BA10-F0EF800CC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600" y="4165600"/>
              <a:ext cx="3086100" cy="1168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grpSp>
          <p:nvGrpSpPr>
            <p:cNvPr id="212331" name="Group 133">
              <a:extLst>
                <a:ext uri="{FF2B5EF4-FFF2-40B4-BE49-F238E27FC236}">
                  <a16:creationId xmlns:a16="http://schemas.microsoft.com/office/drawing/2014/main" id="{C4D6D8B2-D9CD-4310-A522-931A5E21B6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2272" y="4264503"/>
              <a:ext cx="513732" cy="157430"/>
              <a:chOff x="2356" y="1300"/>
              <a:chExt cx="555" cy="194"/>
            </a:xfrm>
          </p:grpSpPr>
          <p:sp>
            <p:nvSpPr>
              <p:cNvPr id="212434" name="Oval 492">
                <a:extLst>
                  <a:ext uri="{FF2B5EF4-FFF2-40B4-BE49-F238E27FC236}">
                    <a16:creationId xmlns:a16="http://schemas.microsoft.com/office/drawing/2014/main" id="{B2690D96-162E-4DC1-BE2B-FD704E45D1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435" name="Rectangle 410">
                <a:extLst>
                  <a:ext uri="{FF2B5EF4-FFF2-40B4-BE49-F238E27FC236}">
                    <a16:creationId xmlns:a16="http://schemas.microsoft.com/office/drawing/2014/main" id="{4C8317A4-FCA8-404B-8C15-663C27D04C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436" name="Oval 411">
                <a:extLst>
                  <a:ext uri="{FF2B5EF4-FFF2-40B4-BE49-F238E27FC236}">
                    <a16:creationId xmlns:a16="http://schemas.microsoft.com/office/drawing/2014/main" id="{664EDF7C-2F50-4697-9AF5-07DF2F9210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2437" name="Group 137">
                <a:extLst>
                  <a:ext uri="{FF2B5EF4-FFF2-40B4-BE49-F238E27FC236}">
                    <a16:creationId xmlns:a16="http://schemas.microsoft.com/office/drawing/2014/main" id="{C48216D6-2122-4907-8890-136A344232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2440" name="Freeform 138">
                  <a:extLst>
                    <a:ext uri="{FF2B5EF4-FFF2-40B4-BE49-F238E27FC236}">
                      <a16:creationId xmlns:a16="http://schemas.microsoft.com/office/drawing/2014/main" id="{C230F13E-292F-4DF8-921A-95A5203AED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441" name="Freeform 139">
                  <a:extLst>
                    <a:ext uri="{FF2B5EF4-FFF2-40B4-BE49-F238E27FC236}">
                      <a16:creationId xmlns:a16="http://schemas.microsoft.com/office/drawing/2014/main" id="{80CC6B00-A873-4093-84BF-6A0FB924A5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2438" name="Line 140">
                <a:extLst>
                  <a:ext uri="{FF2B5EF4-FFF2-40B4-BE49-F238E27FC236}">
                    <a16:creationId xmlns:a16="http://schemas.microsoft.com/office/drawing/2014/main" id="{7A17DE23-F526-4A95-A55B-C79F70FB7C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439" name="Line 141">
                <a:extLst>
                  <a:ext uri="{FF2B5EF4-FFF2-40B4-BE49-F238E27FC236}">
                    <a16:creationId xmlns:a16="http://schemas.microsoft.com/office/drawing/2014/main" id="{0FA2FF52-F9E8-4FCF-B60D-A3C26BA4C7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cxnSp>
          <p:nvCxnSpPr>
            <p:cNvPr id="212332" name="Straight Connector 419">
              <a:extLst>
                <a:ext uri="{FF2B5EF4-FFF2-40B4-BE49-F238E27FC236}">
                  <a16:creationId xmlns:a16="http://schemas.microsoft.com/office/drawing/2014/main" id="{86D08F37-58FB-4C76-8AB8-68B3178FAE85}"/>
                </a:ext>
              </a:extLst>
            </p:cNvPr>
            <p:cNvCxnSpPr>
              <a:cxnSpLocks noChangeShapeType="1"/>
              <a:stCxn id="212439" idx="0"/>
            </p:cNvCxnSpPr>
            <p:nvPr/>
          </p:nvCxnSpPr>
          <p:spPr bwMode="auto">
            <a:xfrm>
              <a:off x="2662301" y="4315627"/>
              <a:ext cx="940542" cy="116307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33" name="Straight Connector 420">
              <a:extLst>
                <a:ext uri="{FF2B5EF4-FFF2-40B4-BE49-F238E27FC236}">
                  <a16:creationId xmlns:a16="http://schemas.microsoft.com/office/drawing/2014/main" id="{A9A1AC27-8875-4EA6-A6F5-7FA7C268B53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12420" y="4624312"/>
              <a:ext cx="116433" cy="7103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34" name="Straight Connector 421">
              <a:extLst>
                <a:ext uri="{FF2B5EF4-FFF2-40B4-BE49-F238E27FC236}">
                  <a16:creationId xmlns:a16="http://schemas.microsoft.com/office/drawing/2014/main" id="{222C3F20-9B99-4224-A8D8-DE9C08FF716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920421" y="4797923"/>
              <a:ext cx="234667" cy="3886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35" name="Straight Connector 422">
              <a:extLst>
                <a:ext uri="{FF2B5EF4-FFF2-40B4-BE49-F238E27FC236}">
                  <a16:creationId xmlns:a16="http://schemas.microsoft.com/office/drawing/2014/main" id="{72956262-27EB-47D0-9321-2E5BE9468F7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36021" y="4648552"/>
              <a:ext cx="185893" cy="9334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36" name="Straight Connector 423">
              <a:extLst>
                <a:ext uri="{FF2B5EF4-FFF2-40B4-BE49-F238E27FC236}">
                  <a16:creationId xmlns:a16="http://schemas.microsoft.com/office/drawing/2014/main" id="{C550A626-E4E6-482E-B472-AF9304213C6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348386" y="4902261"/>
              <a:ext cx="185893" cy="9334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37" name="Straight Connector 424">
              <a:extLst>
                <a:ext uri="{FF2B5EF4-FFF2-40B4-BE49-F238E27FC236}">
                  <a16:creationId xmlns:a16="http://schemas.microsoft.com/office/drawing/2014/main" id="{7CF6A4DA-3E0A-4D6B-AB17-09ECC8FDEB9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127556" y="4839861"/>
              <a:ext cx="243934" cy="21546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38" name="Straight Connector 425">
              <a:extLst>
                <a:ext uri="{FF2B5EF4-FFF2-40B4-BE49-F238E27FC236}">
                  <a16:creationId xmlns:a16="http://schemas.microsoft.com/office/drawing/2014/main" id="{16AD84A5-5898-48B9-A949-EFEB51D8722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3601475" y="4827802"/>
              <a:ext cx="342282" cy="10596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39" name="Straight Connector 426">
              <a:extLst>
                <a:ext uri="{FF2B5EF4-FFF2-40B4-BE49-F238E27FC236}">
                  <a16:creationId xmlns:a16="http://schemas.microsoft.com/office/drawing/2014/main" id="{9EA80ADB-243A-4A50-B310-F23EBE02A4B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587812" y="4532358"/>
              <a:ext cx="273243" cy="166677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40" name="Straight Connector 427">
              <a:extLst>
                <a:ext uri="{FF2B5EF4-FFF2-40B4-BE49-F238E27FC236}">
                  <a16:creationId xmlns:a16="http://schemas.microsoft.com/office/drawing/2014/main" id="{2522235F-9D01-4849-AD2A-9B9EE13593BA}"/>
                </a:ext>
              </a:extLst>
            </p:cNvPr>
            <p:cNvCxnSpPr>
              <a:cxnSpLocks noChangeShapeType="1"/>
              <a:endCxn id="212434" idx="4"/>
            </p:cNvCxnSpPr>
            <p:nvPr/>
          </p:nvCxnSpPr>
          <p:spPr bwMode="auto">
            <a:xfrm flipH="1" flipV="1">
              <a:off x="2408213" y="4421934"/>
              <a:ext cx="396306" cy="7426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12341" name="Group 133">
              <a:extLst>
                <a:ext uri="{FF2B5EF4-FFF2-40B4-BE49-F238E27FC236}">
                  <a16:creationId xmlns:a16="http://schemas.microsoft.com/office/drawing/2014/main" id="{18630C2E-D1E7-4A3C-9350-A9164D1BC4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256" y="4681760"/>
              <a:ext cx="513732" cy="157430"/>
              <a:chOff x="2356" y="1300"/>
              <a:chExt cx="555" cy="194"/>
            </a:xfrm>
          </p:grpSpPr>
          <p:sp>
            <p:nvSpPr>
              <p:cNvPr id="212426" name="Oval 407">
                <a:extLst>
                  <a:ext uri="{FF2B5EF4-FFF2-40B4-BE49-F238E27FC236}">
                    <a16:creationId xmlns:a16="http://schemas.microsoft.com/office/drawing/2014/main" id="{B13CE26D-51B4-4B33-A307-5E02F6A003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427" name="Rectangle 410">
                <a:extLst>
                  <a:ext uri="{FF2B5EF4-FFF2-40B4-BE49-F238E27FC236}">
                    <a16:creationId xmlns:a16="http://schemas.microsoft.com/office/drawing/2014/main" id="{A3183B73-CB9F-4A45-82C2-906A744215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428" name="Oval 411">
                <a:extLst>
                  <a:ext uri="{FF2B5EF4-FFF2-40B4-BE49-F238E27FC236}">
                    <a16:creationId xmlns:a16="http://schemas.microsoft.com/office/drawing/2014/main" id="{6FDBB62A-5D11-4F31-94BE-AC22B66E92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2429" name="Group 137">
                <a:extLst>
                  <a:ext uri="{FF2B5EF4-FFF2-40B4-BE49-F238E27FC236}">
                    <a16:creationId xmlns:a16="http://schemas.microsoft.com/office/drawing/2014/main" id="{43FA2AF0-7F9F-4BFF-A508-D6F07E8688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2432" name="Freeform 138">
                  <a:extLst>
                    <a:ext uri="{FF2B5EF4-FFF2-40B4-BE49-F238E27FC236}">
                      <a16:creationId xmlns:a16="http://schemas.microsoft.com/office/drawing/2014/main" id="{91800AD1-33DC-429C-A286-22CC0F4113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433" name="Freeform 139">
                  <a:extLst>
                    <a:ext uri="{FF2B5EF4-FFF2-40B4-BE49-F238E27FC236}">
                      <a16:creationId xmlns:a16="http://schemas.microsoft.com/office/drawing/2014/main" id="{66148D6D-DED0-4950-9A71-997E791AF7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2430" name="Line 140">
                <a:extLst>
                  <a:ext uri="{FF2B5EF4-FFF2-40B4-BE49-F238E27FC236}">
                    <a16:creationId xmlns:a16="http://schemas.microsoft.com/office/drawing/2014/main" id="{BEA4FC92-4E2D-43B8-B77E-76A76ADBA1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431" name="Line 141">
                <a:extLst>
                  <a:ext uri="{FF2B5EF4-FFF2-40B4-BE49-F238E27FC236}">
                    <a16:creationId xmlns:a16="http://schemas.microsoft.com/office/drawing/2014/main" id="{C3079238-4F5A-4560-AA95-D73782E86E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2342" name="Group 133">
              <a:extLst>
                <a:ext uri="{FF2B5EF4-FFF2-40B4-BE49-F238E27FC236}">
                  <a16:creationId xmlns:a16="http://schemas.microsoft.com/office/drawing/2014/main" id="{E995B450-AE1A-4FEB-BA98-4640BE793C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9607" y="4745634"/>
              <a:ext cx="513732" cy="157430"/>
              <a:chOff x="2356" y="1300"/>
              <a:chExt cx="555" cy="194"/>
            </a:xfrm>
          </p:grpSpPr>
          <p:sp>
            <p:nvSpPr>
              <p:cNvPr id="212418" name="Oval 407">
                <a:extLst>
                  <a:ext uri="{FF2B5EF4-FFF2-40B4-BE49-F238E27FC236}">
                    <a16:creationId xmlns:a16="http://schemas.microsoft.com/office/drawing/2014/main" id="{41440696-2CA5-4740-A1D7-0231EFF309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419" name="Rectangle 410">
                <a:extLst>
                  <a:ext uri="{FF2B5EF4-FFF2-40B4-BE49-F238E27FC236}">
                    <a16:creationId xmlns:a16="http://schemas.microsoft.com/office/drawing/2014/main" id="{3A350D53-9BDE-4A32-AFDE-8B23B3EFC0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420" name="Oval 411">
                <a:extLst>
                  <a:ext uri="{FF2B5EF4-FFF2-40B4-BE49-F238E27FC236}">
                    <a16:creationId xmlns:a16="http://schemas.microsoft.com/office/drawing/2014/main" id="{7EE4F205-E182-4792-A074-459BB54B72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2421" name="Group 137">
                <a:extLst>
                  <a:ext uri="{FF2B5EF4-FFF2-40B4-BE49-F238E27FC236}">
                    <a16:creationId xmlns:a16="http://schemas.microsoft.com/office/drawing/2014/main" id="{EE193941-73E5-47F1-9581-0E89B05396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2424" name="Freeform 138">
                  <a:extLst>
                    <a:ext uri="{FF2B5EF4-FFF2-40B4-BE49-F238E27FC236}">
                      <a16:creationId xmlns:a16="http://schemas.microsoft.com/office/drawing/2014/main" id="{D095F64E-7779-42E8-A3A5-7B8096F32B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425" name="Freeform 139">
                  <a:extLst>
                    <a:ext uri="{FF2B5EF4-FFF2-40B4-BE49-F238E27FC236}">
                      <a16:creationId xmlns:a16="http://schemas.microsoft.com/office/drawing/2014/main" id="{869BF6D8-256C-4E78-905B-E0C5C02D27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2422" name="Line 140">
                <a:extLst>
                  <a:ext uri="{FF2B5EF4-FFF2-40B4-BE49-F238E27FC236}">
                    <a16:creationId xmlns:a16="http://schemas.microsoft.com/office/drawing/2014/main" id="{E5C92902-0919-4D74-BAAC-1C3E6A2293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7" y="1360"/>
                <a:ext cx="0" cy="86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423" name="Line 141">
                <a:extLst>
                  <a:ext uri="{FF2B5EF4-FFF2-40B4-BE49-F238E27FC236}">
                    <a16:creationId xmlns:a16="http://schemas.microsoft.com/office/drawing/2014/main" id="{DFD85339-2E97-4197-A1F5-17DD1B9062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2"/>
                <a:ext cx="0" cy="86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2343" name="Group 133">
              <a:extLst>
                <a:ext uri="{FF2B5EF4-FFF2-40B4-BE49-F238E27FC236}">
                  <a16:creationId xmlns:a16="http://schemas.microsoft.com/office/drawing/2014/main" id="{BF7D3353-0D5E-4F4B-A86E-58759DCAF4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7612" y="4492209"/>
              <a:ext cx="513732" cy="157430"/>
              <a:chOff x="2356" y="1300"/>
              <a:chExt cx="555" cy="194"/>
            </a:xfrm>
          </p:grpSpPr>
          <p:sp>
            <p:nvSpPr>
              <p:cNvPr id="212410" name="Oval 407">
                <a:extLst>
                  <a:ext uri="{FF2B5EF4-FFF2-40B4-BE49-F238E27FC236}">
                    <a16:creationId xmlns:a16="http://schemas.microsoft.com/office/drawing/2014/main" id="{937B9F3A-2DA7-45EC-BD88-EF4E81D71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411" name="Rectangle 410">
                <a:extLst>
                  <a:ext uri="{FF2B5EF4-FFF2-40B4-BE49-F238E27FC236}">
                    <a16:creationId xmlns:a16="http://schemas.microsoft.com/office/drawing/2014/main" id="{6362A79F-670D-4C2B-ADD1-F6FA50323E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412" name="Oval 411">
                <a:extLst>
                  <a:ext uri="{FF2B5EF4-FFF2-40B4-BE49-F238E27FC236}">
                    <a16:creationId xmlns:a16="http://schemas.microsoft.com/office/drawing/2014/main" id="{28758EDF-C3CB-4EAC-87F8-8461A6239E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2413" name="Group 137">
                <a:extLst>
                  <a:ext uri="{FF2B5EF4-FFF2-40B4-BE49-F238E27FC236}">
                    <a16:creationId xmlns:a16="http://schemas.microsoft.com/office/drawing/2014/main" id="{8905DDEA-C918-4392-90CA-6DEE459B10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2416" name="Freeform 138">
                  <a:extLst>
                    <a:ext uri="{FF2B5EF4-FFF2-40B4-BE49-F238E27FC236}">
                      <a16:creationId xmlns:a16="http://schemas.microsoft.com/office/drawing/2014/main" id="{F1AEA7D8-1849-4DB0-AE7F-F1B2B2C20E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417" name="Freeform 139">
                  <a:extLst>
                    <a:ext uri="{FF2B5EF4-FFF2-40B4-BE49-F238E27FC236}">
                      <a16:creationId xmlns:a16="http://schemas.microsoft.com/office/drawing/2014/main" id="{3C25E950-6474-4D78-BD7C-B9B6C93E5A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2414" name="Line 140">
                <a:extLst>
                  <a:ext uri="{FF2B5EF4-FFF2-40B4-BE49-F238E27FC236}">
                    <a16:creationId xmlns:a16="http://schemas.microsoft.com/office/drawing/2014/main" id="{94254021-0A9C-4BDF-B527-EB16D6EB63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415" name="Line 141">
                <a:extLst>
                  <a:ext uri="{FF2B5EF4-FFF2-40B4-BE49-F238E27FC236}">
                    <a16:creationId xmlns:a16="http://schemas.microsoft.com/office/drawing/2014/main" id="{DB6FD85B-6660-407B-BEE8-01F7B3E2C4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2344" name="Group 133">
              <a:extLst>
                <a:ext uri="{FF2B5EF4-FFF2-40B4-BE49-F238E27FC236}">
                  <a16:creationId xmlns:a16="http://schemas.microsoft.com/office/drawing/2014/main" id="{455D3446-D45F-4D33-9F8A-0D80847674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8257" y="4374518"/>
              <a:ext cx="513732" cy="157430"/>
              <a:chOff x="2356" y="1300"/>
              <a:chExt cx="555" cy="194"/>
            </a:xfrm>
          </p:grpSpPr>
          <p:sp>
            <p:nvSpPr>
              <p:cNvPr id="212402" name="Oval 407">
                <a:extLst>
                  <a:ext uri="{FF2B5EF4-FFF2-40B4-BE49-F238E27FC236}">
                    <a16:creationId xmlns:a16="http://schemas.microsoft.com/office/drawing/2014/main" id="{2E9BB5FD-7EEC-4210-B139-A9E0F3B50F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403" name="Rectangle 410">
                <a:extLst>
                  <a:ext uri="{FF2B5EF4-FFF2-40B4-BE49-F238E27FC236}">
                    <a16:creationId xmlns:a16="http://schemas.microsoft.com/office/drawing/2014/main" id="{F3BC5850-BA39-4879-854C-E0CE9C4E7F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404" name="Oval 411">
                <a:extLst>
                  <a:ext uri="{FF2B5EF4-FFF2-40B4-BE49-F238E27FC236}">
                    <a16:creationId xmlns:a16="http://schemas.microsoft.com/office/drawing/2014/main" id="{C7E3FE25-D542-430C-8245-4B4F96572F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2405" name="Group 137">
                <a:extLst>
                  <a:ext uri="{FF2B5EF4-FFF2-40B4-BE49-F238E27FC236}">
                    <a16:creationId xmlns:a16="http://schemas.microsoft.com/office/drawing/2014/main" id="{137DE8D3-89EC-452B-8642-36144B50A3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2408" name="Freeform 138">
                  <a:extLst>
                    <a:ext uri="{FF2B5EF4-FFF2-40B4-BE49-F238E27FC236}">
                      <a16:creationId xmlns:a16="http://schemas.microsoft.com/office/drawing/2014/main" id="{CC4900E7-04E8-4C00-95A2-F0FA7519A7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409" name="Freeform 139">
                  <a:extLst>
                    <a:ext uri="{FF2B5EF4-FFF2-40B4-BE49-F238E27FC236}">
                      <a16:creationId xmlns:a16="http://schemas.microsoft.com/office/drawing/2014/main" id="{6DEDEDBA-5F84-4538-A805-B5BDE943DE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2406" name="Line 140">
                <a:extLst>
                  <a:ext uri="{FF2B5EF4-FFF2-40B4-BE49-F238E27FC236}">
                    <a16:creationId xmlns:a16="http://schemas.microsoft.com/office/drawing/2014/main" id="{7045E875-6D62-486F-8EAE-2DD0290E17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407" name="Line 141">
                <a:extLst>
                  <a:ext uri="{FF2B5EF4-FFF2-40B4-BE49-F238E27FC236}">
                    <a16:creationId xmlns:a16="http://schemas.microsoft.com/office/drawing/2014/main" id="{9F46F47B-CF51-4AD5-AF1C-D3DD18BDF7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2345" name="Group 133">
              <a:extLst>
                <a:ext uri="{FF2B5EF4-FFF2-40B4-BE49-F238E27FC236}">
                  <a16:creationId xmlns:a16="http://schemas.microsoft.com/office/drawing/2014/main" id="{7AE97352-F7CD-4DEF-BA24-C4230BF395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97517" y="4879602"/>
              <a:ext cx="513732" cy="157430"/>
              <a:chOff x="2356" y="1300"/>
              <a:chExt cx="555" cy="194"/>
            </a:xfrm>
          </p:grpSpPr>
          <p:sp>
            <p:nvSpPr>
              <p:cNvPr id="212394" name="Oval 407">
                <a:extLst>
                  <a:ext uri="{FF2B5EF4-FFF2-40B4-BE49-F238E27FC236}">
                    <a16:creationId xmlns:a16="http://schemas.microsoft.com/office/drawing/2014/main" id="{B8A447D6-C82B-497A-85A0-3AAB63B2C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395" name="Rectangle 410">
                <a:extLst>
                  <a:ext uri="{FF2B5EF4-FFF2-40B4-BE49-F238E27FC236}">
                    <a16:creationId xmlns:a16="http://schemas.microsoft.com/office/drawing/2014/main" id="{106F9110-928F-4AB9-A2C3-F04D574D83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396" name="Oval 411">
                <a:extLst>
                  <a:ext uri="{FF2B5EF4-FFF2-40B4-BE49-F238E27FC236}">
                    <a16:creationId xmlns:a16="http://schemas.microsoft.com/office/drawing/2014/main" id="{37150DEB-7E12-451F-A8A1-F96A3AD29A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2397" name="Group 137">
                <a:extLst>
                  <a:ext uri="{FF2B5EF4-FFF2-40B4-BE49-F238E27FC236}">
                    <a16:creationId xmlns:a16="http://schemas.microsoft.com/office/drawing/2014/main" id="{6B6BB7FA-11C5-4D51-8710-C7B0573070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2400" name="Freeform 138">
                  <a:extLst>
                    <a:ext uri="{FF2B5EF4-FFF2-40B4-BE49-F238E27FC236}">
                      <a16:creationId xmlns:a16="http://schemas.microsoft.com/office/drawing/2014/main" id="{42A49DE0-EDBF-4F83-9A77-C577B30531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401" name="Freeform 139">
                  <a:extLst>
                    <a:ext uri="{FF2B5EF4-FFF2-40B4-BE49-F238E27FC236}">
                      <a16:creationId xmlns:a16="http://schemas.microsoft.com/office/drawing/2014/main" id="{68C6D065-B286-4544-977D-75C507D430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2398" name="Line 140">
                <a:extLst>
                  <a:ext uri="{FF2B5EF4-FFF2-40B4-BE49-F238E27FC236}">
                    <a16:creationId xmlns:a16="http://schemas.microsoft.com/office/drawing/2014/main" id="{C84C47B7-0D74-4C9B-946A-D571D07534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399" name="Line 141">
                <a:extLst>
                  <a:ext uri="{FF2B5EF4-FFF2-40B4-BE49-F238E27FC236}">
                    <a16:creationId xmlns:a16="http://schemas.microsoft.com/office/drawing/2014/main" id="{FA8B6774-8C51-4C99-9EDD-42C293622A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2346" name="Group 133">
              <a:extLst>
                <a:ext uri="{FF2B5EF4-FFF2-40B4-BE49-F238E27FC236}">
                  <a16:creationId xmlns:a16="http://schemas.microsoft.com/office/drawing/2014/main" id="{8E42FED3-EC58-488C-98C8-B666F7A2A8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7730" y="5041361"/>
              <a:ext cx="513732" cy="157430"/>
              <a:chOff x="2356" y="1300"/>
              <a:chExt cx="555" cy="194"/>
            </a:xfrm>
          </p:grpSpPr>
          <p:sp>
            <p:nvSpPr>
              <p:cNvPr id="212386" name="Oval 407">
                <a:extLst>
                  <a:ext uri="{FF2B5EF4-FFF2-40B4-BE49-F238E27FC236}">
                    <a16:creationId xmlns:a16="http://schemas.microsoft.com/office/drawing/2014/main" id="{4D3896AC-0CE7-49A3-A8A0-91EAD17B5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387" name="Rectangle 410">
                <a:extLst>
                  <a:ext uri="{FF2B5EF4-FFF2-40B4-BE49-F238E27FC236}">
                    <a16:creationId xmlns:a16="http://schemas.microsoft.com/office/drawing/2014/main" id="{0CF6C50B-78C5-4BDE-BE7F-9C2B18C4B9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388" name="Oval 411">
                <a:extLst>
                  <a:ext uri="{FF2B5EF4-FFF2-40B4-BE49-F238E27FC236}">
                    <a16:creationId xmlns:a16="http://schemas.microsoft.com/office/drawing/2014/main" id="{69C70C6C-885B-40BC-B5A5-7DBB32892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2389" name="Group 137">
                <a:extLst>
                  <a:ext uri="{FF2B5EF4-FFF2-40B4-BE49-F238E27FC236}">
                    <a16:creationId xmlns:a16="http://schemas.microsoft.com/office/drawing/2014/main" id="{700413E2-960C-4144-8F41-37037A2D4A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2392" name="Freeform 138">
                  <a:extLst>
                    <a:ext uri="{FF2B5EF4-FFF2-40B4-BE49-F238E27FC236}">
                      <a16:creationId xmlns:a16="http://schemas.microsoft.com/office/drawing/2014/main" id="{619177B4-443E-4C5F-A31C-1345B41AE7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393" name="Freeform 139">
                  <a:extLst>
                    <a:ext uri="{FF2B5EF4-FFF2-40B4-BE49-F238E27FC236}">
                      <a16:creationId xmlns:a16="http://schemas.microsoft.com/office/drawing/2014/main" id="{6168C73C-8946-4331-8CE6-DD46774BD0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2390" name="Line 140">
                <a:extLst>
                  <a:ext uri="{FF2B5EF4-FFF2-40B4-BE49-F238E27FC236}">
                    <a16:creationId xmlns:a16="http://schemas.microsoft.com/office/drawing/2014/main" id="{0AFFDC42-D54C-4EB6-B233-FBC4C6ACC2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391" name="Line 141">
                <a:extLst>
                  <a:ext uri="{FF2B5EF4-FFF2-40B4-BE49-F238E27FC236}">
                    <a16:creationId xmlns:a16="http://schemas.microsoft.com/office/drawing/2014/main" id="{49DDA01F-A21D-48B7-9E88-1C61608EAD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2347" name="Group 133">
              <a:extLst>
                <a:ext uri="{FF2B5EF4-FFF2-40B4-BE49-F238E27FC236}">
                  <a16:creationId xmlns:a16="http://schemas.microsoft.com/office/drawing/2014/main" id="{C8727C09-E97A-4D2F-B64C-AF5D92B37C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6981" y="4995528"/>
              <a:ext cx="513732" cy="157430"/>
              <a:chOff x="2356" y="1300"/>
              <a:chExt cx="555" cy="194"/>
            </a:xfrm>
          </p:grpSpPr>
          <p:sp>
            <p:nvSpPr>
              <p:cNvPr id="212378" name="Oval 407">
                <a:extLst>
                  <a:ext uri="{FF2B5EF4-FFF2-40B4-BE49-F238E27FC236}">
                    <a16:creationId xmlns:a16="http://schemas.microsoft.com/office/drawing/2014/main" id="{D66B3233-D059-470F-9483-8FC635DCE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379" name="Rectangle 410">
                <a:extLst>
                  <a:ext uri="{FF2B5EF4-FFF2-40B4-BE49-F238E27FC236}">
                    <a16:creationId xmlns:a16="http://schemas.microsoft.com/office/drawing/2014/main" id="{844B9DB8-0C78-479C-B3E9-61D0C2A7C1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2380" name="Oval 411">
                <a:extLst>
                  <a:ext uri="{FF2B5EF4-FFF2-40B4-BE49-F238E27FC236}">
                    <a16:creationId xmlns:a16="http://schemas.microsoft.com/office/drawing/2014/main" id="{8059A097-B75F-4AFC-8C5F-3B2B4CDA78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2381" name="Group 137">
                <a:extLst>
                  <a:ext uri="{FF2B5EF4-FFF2-40B4-BE49-F238E27FC236}">
                    <a16:creationId xmlns:a16="http://schemas.microsoft.com/office/drawing/2014/main" id="{0AA2EE7E-4A99-4952-8EBE-BD057C5B91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2384" name="Freeform 138">
                  <a:extLst>
                    <a:ext uri="{FF2B5EF4-FFF2-40B4-BE49-F238E27FC236}">
                      <a16:creationId xmlns:a16="http://schemas.microsoft.com/office/drawing/2014/main" id="{1860A8C4-2219-424F-9FBC-EDE6BA8DD7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2385" name="Freeform 139">
                  <a:extLst>
                    <a:ext uri="{FF2B5EF4-FFF2-40B4-BE49-F238E27FC236}">
                      <a16:creationId xmlns:a16="http://schemas.microsoft.com/office/drawing/2014/main" id="{A0A20ACF-A5CA-432F-A4FC-47908F955D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2382" name="Line 140">
                <a:extLst>
                  <a:ext uri="{FF2B5EF4-FFF2-40B4-BE49-F238E27FC236}">
                    <a16:creationId xmlns:a16="http://schemas.microsoft.com/office/drawing/2014/main" id="{2D2CAF81-E691-4F83-8547-CAD4B356F8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383" name="Line 141">
                <a:extLst>
                  <a:ext uri="{FF2B5EF4-FFF2-40B4-BE49-F238E27FC236}">
                    <a16:creationId xmlns:a16="http://schemas.microsoft.com/office/drawing/2014/main" id="{366E652B-65FC-44FD-A143-EEA7726854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cxnSp>
          <p:nvCxnSpPr>
            <p:cNvPr id="212348" name="Straight Connector 12">
              <a:extLst>
                <a:ext uri="{FF2B5EF4-FFF2-40B4-BE49-F238E27FC236}">
                  <a16:creationId xmlns:a16="http://schemas.microsoft.com/office/drawing/2014/main" id="{18A6CAAF-6E72-42FC-B224-40E3EF7D535A}"/>
                </a:ext>
              </a:extLst>
            </p:cNvPr>
            <p:cNvCxnSpPr>
              <a:cxnSpLocks noChangeShapeType="1"/>
              <a:endCxn id="212518" idx="1"/>
            </p:cNvCxnSpPr>
            <p:nvPr/>
          </p:nvCxnSpPr>
          <p:spPr bwMode="auto">
            <a:xfrm>
              <a:off x="2382838" y="2609850"/>
              <a:ext cx="238125" cy="26193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49" name="Straight Connector 500">
              <a:extLst>
                <a:ext uri="{FF2B5EF4-FFF2-40B4-BE49-F238E27FC236}">
                  <a16:creationId xmlns:a16="http://schemas.microsoft.com/office/drawing/2014/main" id="{BA88044E-D793-4B8C-AC8E-EC5416CA1100}"/>
                </a:ext>
              </a:extLst>
            </p:cNvPr>
            <p:cNvCxnSpPr>
              <a:cxnSpLocks noChangeShapeType="1"/>
              <a:stCxn id="212314" idx="8"/>
              <a:endCxn id="212375" idx="2"/>
            </p:cNvCxnSpPr>
            <p:nvPr/>
          </p:nvCxnSpPr>
          <p:spPr bwMode="auto">
            <a:xfrm>
              <a:off x="1455738" y="2990850"/>
              <a:ext cx="38100" cy="309563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50" name="Straight Connector 501">
              <a:extLst>
                <a:ext uri="{FF2B5EF4-FFF2-40B4-BE49-F238E27FC236}">
                  <a16:creationId xmlns:a16="http://schemas.microsoft.com/office/drawing/2014/main" id="{05FFD423-A7EB-460F-A6EB-0B2A8DFACE4B}"/>
                </a:ext>
              </a:extLst>
            </p:cNvPr>
            <p:cNvCxnSpPr>
              <a:cxnSpLocks noChangeShapeType="1"/>
              <a:endCxn id="212375" idx="3"/>
            </p:cNvCxnSpPr>
            <p:nvPr/>
          </p:nvCxnSpPr>
          <p:spPr bwMode="auto">
            <a:xfrm>
              <a:off x="1235075" y="3271838"/>
              <a:ext cx="123825" cy="21272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51" name="Straight Connector 502">
              <a:extLst>
                <a:ext uri="{FF2B5EF4-FFF2-40B4-BE49-F238E27FC236}">
                  <a16:creationId xmlns:a16="http://schemas.microsoft.com/office/drawing/2014/main" id="{B9428A9B-C60E-45F7-A77D-163B091C2733}"/>
                </a:ext>
              </a:extLst>
            </p:cNvPr>
            <p:cNvCxnSpPr>
              <a:cxnSpLocks noChangeShapeType="1"/>
              <a:endCxn id="212486" idx="1"/>
            </p:cNvCxnSpPr>
            <p:nvPr/>
          </p:nvCxnSpPr>
          <p:spPr bwMode="auto">
            <a:xfrm>
              <a:off x="3916363" y="2411413"/>
              <a:ext cx="307975" cy="573087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52" name="Straight Connector 503">
              <a:extLst>
                <a:ext uri="{FF2B5EF4-FFF2-40B4-BE49-F238E27FC236}">
                  <a16:creationId xmlns:a16="http://schemas.microsoft.com/office/drawing/2014/main" id="{A40C4F42-0564-4763-BDEA-38FA9B5DD7C4}"/>
                </a:ext>
              </a:extLst>
            </p:cNvPr>
            <p:cNvCxnSpPr>
              <a:cxnSpLocks noChangeShapeType="1"/>
              <a:endCxn id="212486" idx="0"/>
            </p:cNvCxnSpPr>
            <p:nvPr/>
          </p:nvCxnSpPr>
          <p:spPr bwMode="auto">
            <a:xfrm flipH="1">
              <a:off x="4425950" y="2389188"/>
              <a:ext cx="384175" cy="579437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53" name="Straight Connector 504">
              <a:extLst>
                <a:ext uri="{FF2B5EF4-FFF2-40B4-BE49-F238E27FC236}">
                  <a16:creationId xmlns:a16="http://schemas.microsoft.com/office/drawing/2014/main" id="{A13D4FA5-6138-453A-89BD-B5194E87B085}"/>
                </a:ext>
              </a:extLst>
            </p:cNvPr>
            <p:cNvCxnSpPr>
              <a:cxnSpLocks noChangeShapeType="1"/>
              <a:endCxn id="212568" idx="0"/>
            </p:cNvCxnSpPr>
            <p:nvPr/>
          </p:nvCxnSpPr>
          <p:spPr bwMode="auto">
            <a:xfrm>
              <a:off x="6770688" y="2900363"/>
              <a:ext cx="215900" cy="104616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54" name="Straight Connector 505">
              <a:extLst>
                <a:ext uri="{FF2B5EF4-FFF2-40B4-BE49-F238E27FC236}">
                  <a16:creationId xmlns:a16="http://schemas.microsoft.com/office/drawing/2014/main" id="{854F0AEE-E531-46B3-8413-25632BF2B34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7137400" y="3251200"/>
              <a:ext cx="241300" cy="69215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55" name="Straight Connector 506">
              <a:extLst>
                <a:ext uri="{FF2B5EF4-FFF2-40B4-BE49-F238E27FC236}">
                  <a16:creationId xmlns:a16="http://schemas.microsoft.com/office/drawing/2014/main" id="{E3CB117B-A86C-4CFC-9D36-781B155C67E0}"/>
                </a:ext>
              </a:extLst>
            </p:cNvPr>
            <p:cNvCxnSpPr>
              <a:cxnSpLocks noChangeShapeType="1"/>
              <a:stCxn id="212318" idx="4"/>
              <a:endCxn id="212563" idx="0"/>
            </p:cNvCxnSpPr>
            <p:nvPr/>
          </p:nvCxnSpPr>
          <p:spPr bwMode="auto">
            <a:xfrm flipH="1">
              <a:off x="7483475" y="4229100"/>
              <a:ext cx="541338" cy="24923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56" name="Straight Connector 507">
              <a:extLst>
                <a:ext uri="{FF2B5EF4-FFF2-40B4-BE49-F238E27FC236}">
                  <a16:creationId xmlns:a16="http://schemas.microsoft.com/office/drawing/2014/main" id="{EB91D3D2-F4F1-4ADE-A5CD-59F8F36CA65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7454900" y="4573588"/>
              <a:ext cx="796925" cy="61436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57" name="Straight Connector 508">
              <a:extLst>
                <a:ext uri="{FF2B5EF4-FFF2-40B4-BE49-F238E27FC236}">
                  <a16:creationId xmlns:a16="http://schemas.microsoft.com/office/drawing/2014/main" id="{B576215A-0AF1-4BF8-B18D-C84B157540F3}"/>
                </a:ext>
              </a:extLst>
            </p:cNvPr>
            <p:cNvCxnSpPr>
              <a:cxnSpLocks noChangeShapeType="1"/>
              <a:endCxn id="212550" idx="5"/>
            </p:cNvCxnSpPr>
            <p:nvPr/>
          </p:nvCxnSpPr>
          <p:spPr bwMode="auto">
            <a:xfrm flipH="1" flipV="1">
              <a:off x="6496050" y="4722813"/>
              <a:ext cx="1047750" cy="966787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58" name="Straight Connector 509">
              <a:extLst>
                <a:ext uri="{FF2B5EF4-FFF2-40B4-BE49-F238E27FC236}">
                  <a16:creationId xmlns:a16="http://schemas.microsoft.com/office/drawing/2014/main" id="{968D215B-DC5F-4D9D-8D86-1394DB3EB07E}"/>
                </a:ext>
              </a:extLst>
            </p:cNvPr>
            <p:cNvCxnSpPr>
              <a:cxnSpLocks noChangeShapeType="1"/>
              <a:stCxn id="212319" idx="0"/>
              <a:endCxn id="212374" idx="5"/>
            </p:cNvCxnSpPr>
            <p:nvPr/>
          </p:nvCxnSpPr>
          <p:spPr bwMode="auto">
            <a:xfrm flipH="1" flipV="1">
              <a:off x="5084763" y="5684838"/>
              <a:ext cx="520700" cy="16986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59" name="Straight Connector 510">
              <a:extLst>
                <a:ext uri="{FF2B5EF4-FFF2-40B4-BE49-F238E27FC236}">
                  <a16:creationId xmlns:a16="http://schemas.microsoft.com/office/drawing/2014/main" id="{48544CBB-80DF-4E45-8C73-B7776195E74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4068763" y="5045075"/>
              <a:ext cx="371475" cy="97313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60" name="Straight Connector 511">
              <a:extLst>
                <a:ext uri="{FF2B5EF4-FFF2-40B4-BE49-F238E27FC236}">
                  <a16:creationId xmlns:a16="http://schemas.microsoft.com/office/drawing/2014/main" id="{47521CCA-5A55-45DE-9CC8-B321339E21F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389313" y="5689600"/>
              <a:ext cx="306387" cy="1651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61" name="Straight Connector 512">
              <a:extLst>
                <a:ext uri="{FF2B5EF4-FFF2-40B4-BE49-F238E27FC236}">
                  <a16:creationId xmlns:a16="http://schemas.microsoft.com/office/drawing/2014/main" id="{BB6A6BFF-3341-461F-AE35-578CA51C273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790700" y="5160963"/>
              <a:ext cx="401638" cy="20955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62" name="Straight Connector 513">
              <a:extLst>
                <a:ext uri="{FF2B5EF4-FFF2-40B4-BE49-F238E27FC236}">
                  <a16:creationId xmlns:a16="http://schemas.microsoft.com/office/drawing/2014/main" id="{20BC020A-2FD4-4172-B871-1394C1CD32D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179513" y="4467225"/>
              <a:ext cx="227012" cy="28257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63" name="Straight Connector 514">
              <a:extLst>
                <a:ext uri="{FF2B5EF4-FFF2-40B4-BE49-F238E27FC236}">
                  <a16:creationId xmlns:a16="http://schemas.microsoft.com/office/drawing/2014/main" id="{E6C1F14C-18D9-4E9A-84DF-1A5AE7E0FED8}"/>
                </a:ext>
              </a:extLst>
            </p:cNvPr>
            <p:cNvCxnSpPr>
              <a:cxnSpLocks noChangeShapeType="1"/>
              <a:endCxn id="212375" idx="5"/>
            </p:cNvCxnSpPr>
            <p:nvPr/>
          </p:nvCxnSpPr>
          <p:spPr bwMode="auto">
            <a:xfrm flipV="1">
              <a:off x="1155700" y="4368800"/>
              <a:ext cx="203200" cy="793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2364" name="Oval 14">
              <a:extLst>
                <a:ext uri="{FF2B5EF4-FFF2-40B4-BE49-F238E27FC236}">
                  <a16:creationId xmlns:a16="http://schemas.microsoft.com/office/drawing/2014/main" id="{EBD3675A-A3CA-408A-B1CD-CCB628E79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7595" y="2896842"/>
              <a:ext cx="528046" cy="30477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cxnSp>
          <p:nvCxnSpPr>
            <p:cNvPr id="212365" name="Straight Connector 18">
              <a:extLst>
                <a:ext uri="{FF2B5EF4-FFF2-40B4-BE49-F238E27FC236}">
                  <a16:creationId xmlns:a16="http://schemas.microsoft.com/office/drawing/2014/main" id="{8F241F6A-7773-49CA-8AAB-D85221870F8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13288" y="3051291"/>
              <a:ext cx="964307" cy="26892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66" name="Straight Connector 516">
              <a:extLst>
                <a:ext uri="{FF2B5EF4-FFF2-40B4-BE49-F238E27FC236}">
                  <a16:creationId xmlns:a16="http://schemas.microsoft.com/office/drawing/2014/main" id="{A515DAE4-012C-4B35-8132-86914D096A6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139457" y="3169615"/>
              <a:ext cx="691556" cy="784846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67" name="Straight Connector 515">
              <a:extLst>
                <a:ext uri="{FF2B5EF4-FFF2-40B4-BE49-F238E27FC236}">
                  <a16:creationId xmlns:a16="http://schemas.microsoft.com/office/drawing/2014/main" id="{0A7BB543-EBF6-49B3-9973-42A16F342025}"/>
                </a:ext>
              </a:extLst>
            </p:cNvPr>
            <p:cNvCxnSpPr>
              <a:cxnSpLocks noChangeShapeType="1"/>
              <a:stCxn id="212404" idx="0"/>
            </p:cNvCxnSpPr>
            <p:nvPr/>
          </p:nvCxnSpPr>
          <p:spPr bwMode="auto">
            <a:xfrm flipV="1">
              <a:off x="3832888" y="4233720"/>
              <a:ext cx="190494" cy="14143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2368" name="Oval 521">
              <a:extLst>
                <a:ext uri="{FF2B5EF4-FFF2-40B4-BE49-F238E27FC236}">
                  <a16:creationId xmlns:a16="http://schemas.microsoft.com/office/drawing/2014/main" id="{427604C1-EF1B-49AB-BF7F-77203689F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2543" y="3959560"/>
              <a:ext cx="528230" cy="30505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400">
                  <a:solidFill>
                    <a:srgbClr val="000000"/>
                  </a:solidFill>
                </a:rPr>
                <a:t>   </a:t>
              </a:r>
            </a:p>
          </p:txBody>
        </p:sp>
        <p:cxnSp>
          <p:nvCxnSpPr>
            <p:cNvPr id="212369" name="Straight Connector 519">
              <a:extLst>
                <a:ext uri="{FF2B5EF4-FFF2-40B4-BE49-F238E27FC236}">
                  <a16:creationId xmlns:a16="http://schemas.microsoft.com/office/drawing/2014/main" id="{48FD0F6F-FB6F-4342-9EF8-DB641BEBBFCC}"/>
                </a:ext>
              </a:extLst>
            </p:cNvPr>
            <p:cNvCxnSpPr>
              <a:cxnSpLocks noChangeShapeType="1"/>
              <a:stCxn id="212368" idx="6"/>
              <a:endCxn id="212602" idx="1"/>
            </p:cNvCxnSpPr>
            <p:nvPr/>
          </p:nvCxnSpPr>
          <p:spPr bwMode="auto">
            <a:xfrm flipV="1">
              <a:off x="4460773" y="3953940"/>
              <a:ext cx="770040" cy="158145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70" name="Straight Connector 520">
              <a:extLst>
                <a:ext uri="{FF2B5EF4-FFF2-40B4-BE49-F238E27FC236}">
                  <a16:creationId xmlns:a16="http://schemas.microsoft.com/office/drawing/2014/main" id="{3D7A42B3-1A96-4D55-A699-995B5A93719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92525" y="3789363"/>
              <a:ext cx="342828" cy="205015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71" name="Straight Connector 7">
              <a:extLst>
                <a:ext uri="{FF2B5EF4-FFF2-40B4-BE49-F238E27FC236}">
                  <a16:creationId xmlns:a16="http://schemas.microsoft.com/office/drawing/2014/main" id="{6D94D3BC-66DA-4A63-9292-A84311BAAA8C}"/>
                </a:ext>
              </a:extLst>
            </p:cNvPr>
            <p:cNvCxnSpPr>
              <a:cxnSpLocks noChangeShapeType="1"/>
              <a:stCxn id="212476" idx="5"/>
              <a:endCxn id="212600" idx="1"/>
            </p:cNvCxnSpPr>
            <p:nvPr/>
          </p:nvCxnSpPr>
          <p:spPr bwMode="auto">
            <a:xfrm>
              <a:off x="4876727" y="3633788"/>
              <a:ext cx="431873" cy="22237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72" name="Straight Connector 415">
              <a:extLst>
                <a:ext uri="{FF2B5EF4-FFF2-40B4-BE49-F238E27FC236}">
                  <a16:creationId xmlns:a16="http://schemas.microsoft.com/office/drawing/2014/main" id="{F53C5D5C-85C1-4E20-B278-444C49173DD2}"/>
                </a:ext>
              </a:extLst>
            </p:cNvPr>
            <p:cNvCxnSpPr>
              <a:cxnSpLocks noChangeShapeType="1"/>
              <a:endCxn id="212436" idx="0"/>
            </p:cNvCxnSpPr>
            <p:nvPr/>
          </p:nvCxnSpPr>
          <p:spPr bwMode="auto">
            <a:xfrm flipH="1">
              <a:off x="2406650" y="3753813"/>
              <a:ext cx="282556" cy="511097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73" name="Straight Connector 523">
              <a:extLst>
                <a:ext uri="{FF2B5EF4-FFF2-40B4-BE49-F238E27FC236}">
                  <a16:creationId xmlns:a16="http://schemas.microsoft.com/office/drawing/2014/main" id="{FC5BF472-7A96-4679-AF3E-E3F6D8F98F60}"/>
                </a:ext>
              </a:extLst>
            </p:cNvPr>
            <p:cNvCxnSpPr>
              <a:cxnSpLocks noChangeShapeType="1"/>
              <a:stCxn id="212399" idx="0"/>
            </p:cNvCxnSpPr>
            <p:nvPr/>
          </p:nvCxnSpPr>
          <p:spPr bwMode="auto">
            <a:xfrm flipV="1">
              <a:off x="4307761" y="4626483"/>
              <a:ext cx="844015" cy="304292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2374" name="Oval 6">
              <a:extLst>
                <a:ext uri="{FF2B5EF4-FFF2-40B4-BE49-F238E27FC236}">
                  <a16:creationId xmlns:a16="http://schemas.microsoft.com/office/drawing/2014/main" id="{575C4F1D-CDDF-4360-950E-15B1CEDF8A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0100" y="5359400"/>
              <a:ext cx="2044700" cy="381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sp>
          <p:nvSpPr>
            <p:cNvPr id="212375" name="Oval 517">
              <a:extLst>
                <a:ext uri="{FF2B5EF4-FFF2-40B4-BE49-F238E27FC236}">
                  <a16:creationId xmlns:a16="http://schemas.microsoft.com/office/drawing/2014/main" id="{0B85DC0E-F2C4-4D27-8611-862D2CEE950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67569" y="3736182"/>
              <a:ext cx="1252537" cy="381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cxnSp>
          <p:nvCxnSpPr>
            <p:cNvPr id="212376" name="Straight Connector 39941">
              <a:extLst>
                <a:ext uri="{FF2B5EF4-FFF2-40B4-BE49-F238E27FC236}">
                  <a16:creationId xmlns:a16="http://schemas.microsoft.com/office/drawing/2014/main" id="{F0A7285A-C903-4608-BEC8-B141CD4A817A}"/>
                </a:ext>
              </a:extLst>
            </p:cNvPr>
            <p:cNvCxnSpPr>
              <a:cxnSpLocks noChangeShapeType="1"/>
              <a:stCxn id="212375" idx="0"/>
              <a:endCxn id="212464" idx="0"/>
            </p:cNvCxnSpPr>
            <p:nvPr/>
          </p:nvCxnSpPr>
          <p:spPr bwMode="auto">
            <a:xfrm flipV="1">
              <a:off x="1684338" y="3654425"/>
              <a:ext cx="758825" cy="27305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2377" name="Straight Connector 524">
              <a:extLst>
                <a:ext uri="{FF2B5EF4-FFF2-40B4-BE49-F238E27FC236}">
                  <a16:creationId xmlns:a16="http://schemas.microsoft.com/office/drawing/2014/main" id="{30708B13-3F18-4638-888D-DAEAC5FCAAA4}"/>
                </a:ext>
              </a:extLst>
            </p:cNvPr>
            <p:cNvCxnSpPr>
              <a:cxnSpLocks noChangeShapeType="1"/>
              <a:endCxn id="212438" idx="1"/>
            </p:cNvCxnSpPr>
            <p:nvPr/>
          </p:nvCxnSpPr>
          <p:spPr bwMode="auto">
            <a:xfrm>
              <a:off x="1685925" y="4111625"/>
              <a:ext cx="466725" cy="26987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11973" name="Group 418">
            <a:extLst>
              <a:ext uri="{FF2B5EF4-FFF2-40B4-BE49-F238E27FC236}">
                <a16:creationId xmlns:a16="http://schemas.microsoft.com/office/drawing/2014/main" id="{F65A5D26-81F6-475F-82BA-28CED8D44D3D}"/>
              </a:ext>
            </a:extLst>
          </p:cNvPr>
          <p:cNvGrpSpPr>
            <a:grpSpLocks/>
          </p:cNvGrpSpPr>
          <p:nvPr/>
        </p:nvGrpSpPr>
        <p:grpSpPr bwMode="auto">
          <a:xfrm>
            <a:off x="439738" y="4827588"/>
            <a:ext cx="874712" cy="506412"/>
            <a:chOff x="2889" y="1631"/>
            <a:chExt cx="980" cy="743"/>
          </a:xfrm>
        </p:grpSpPr>
        <p:sp>
          <p:nvSpPr>
            <p:cNvPr id="212304" name="Rectangle 419">
              <a:extLst>
                <a:ext uri="{FF2B5EF4-FFF2-40B4-BE49-F238E27FC236}">
                  <a16:creationId xmlns:a16="http://schemas.microsoft.com/office/drawing/2014/main" id="{5861E2A3-2E1F-4856-8A13-27B53FAF0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sp>
          <p:nvSpPr>
            <p:cNvPr id="35249" name="AutoShape 420">
              <a:extLst>
                <a:ext uri="{FF2B5EF4-FFF2-40B4-BE49-F238E27FC236}">
                  <a16:creationId xmlns:a16="http://schemas.microsoft.com/office/drawing/2014/main" id="{57E35C56-86F5-45A7-85DC-DD8BC43B5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9" y="1631"/>
              <a:ext cx="980" cy="254"/>
            </a:xfrm>
            <a:prstGeom prst="triangle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sz="2400">
                <a:solidFill>
                  <a:srgbClr val="00CC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11974" name="Line 424">
            <a:extLst>
              <a:ext uri="{FF2B5EF4-FFF2-40B4-BE49-F238E27FC236}">
                <a16:creationId xmlns:a16="http://schemas.microsoft.com/office/drawing/2014/main" id="{DEFC2002-D844-4F3B-8DE1-BDA2A5E187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62050" y="5280025"/>
            <a:ext cx="144463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5816A41-46CF-411F-92FB-A15BA56FC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248" y="2222835"/>
            <a:ext cx="7772400" cy="1306512"/>
          </a:xfrm>
        </p:spPr>
        <p:txBody>
          <a:bodyPr/>
          <a:lstStyle/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l-GR" altLang="el-GR"/>
              <a:t>ο χρήστης αιτείται περιεχόμενο από το </a:t>
            </a:r>
            <a:r>
              <a:rPr lang="en-US" altLang="el-GR"/>
              <a:t>CDN</a:t>
            </a:r>
          </a:p>
        </p:txBody>
      </p:sp>
      <p:grpSp>
        <p:nvGrpSpPr>
          <p:cNvPr id="793" name="Group 792">
            <a:extLst>
              <a:ext uri="{FF2B5EF4-FFF2-40B4-BE49-F238E27FC236}">
                <a16:creationId xmlns:a16="http://schemas.microsoft.com/office/drawing/2014/main" id="{B25B66BD-BB43-4516-96F8-D9A7F0CC5E0C}"/>
              </a:ext>
            </a:extLst>
          </p:cNvPr>
          <p:cNvGrpSpPr>
            <a:grpSpLocks/>
          </p:cNvGrpSpPr>
          <p:nvPr/>
        </p:nvGrpSpPr>
        <p:grpSpPr bwMode="auto">
          <a:xfrm>
            <a:off x="3221038" y="5776913"/>
            <a:ext cx="349250" cy="679450"/>
            <a:chOff x="7923189" y="2486664"/>
            <a:chExt cx="360377" cy="884585"/>
          </a:xfrm>
        </p:grpSpPr>
        <p:pic>
          <p:nvPicPr>
            <p:cNvPr id="212270" name="Picture 3">
              <a:extLst>
                <a:ext uri="{FF2B5EF4-FFF2-40B4-BE49-F238E27FC236}">
                  <a16:creationId xmlns:a16="http://schemas.microsoft.com/office/drawing/2014/main" id="{B7330AA8-A954-4437-9C6B-A4885C6096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12271" name="Group 950">
              <a:extLst>
                <a:ext uri="{FF2B5EF4-FFF2-40B4-BE49-F238E27FC236}">
                  <a16:creationId xmlns:a16="http://schemas.microsoft.com/office/drawing/2014/main" id="{F8664DCB-EF60-4029-B342-B2D72F8BAB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212272" name="Freeform 951">
                <a:extLst>
                  <a:ext uri="{FF2B5EF4-FFF2-40B4-BE49-F238E27FC236}">
                    <a16:creationId xmlns:a16="http://schemas.microsoft.com/office/drawing/2014/main" id="{7AD57B7C-EE31-40AB-9D34-2984520D75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73" name="Rectangle 952">
                <a:extLst>
                  <a:ext uri="{FF2B5EF4-FFF2-40B4-BE49-F238E27FC236}">
                    <a16:creationId xmlns:a16="http://schemas.microsoft.com/office/drawing/2014/main" id="{069C695D-3C24-4D28-8363-A644C89318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74" name="Freeform 953">
                <a:extLst>
                  <a:ext uri="{FF2B5EF4-FFF2-40B4-BE49-F238E27FC236}">
                    <a16:creationId xmlns:a16="http://schemas.microsoft.com/office/drawing/2014/main" id="{EC09C437-D972-40CF-928F-5050D932E1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75" name="Freeform 954">
                <a:extLst>
                  <a:ext uri="{FF2B5EF4-FFF2-40B4-BE49-F238E27FC236}">
                    <a16:creationId xmlns:a16="http://schemas.microsoft.com/office/drawing/2014/main" id="{987630CC-1FF6-4D0F-87AD-DC5779621A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76" name="Rectangle 955">
                <a:extLst>
                  <a:ext uri="{FF2B5EF4-FFF2-40B4-BE49-F238E27FC236}">
                    <a16:creationId xmlns:a16="http://schemas.microsoft.com/office/drawing/2014/main" id="{EE3A689F-BDA7-4A0F-9844-FDD92B480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277" name="Group 956">
                <a:extLst>
                  <a:ext uri="{FF2B5EF4-FFF2-40B4-BE49-F238E27FC236}">
                    <a16:creationId xmlns:a16="http://schemas.microsoft.com/office/drawing/2014/main" id="{09AC7222-A663-40C0-950D-AEC85CC398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12302" name="AutoShape 957">
                  <a:extLst>
                    <a:ext uri="{FF2B5EF4-FFF2-40B4-BE49-F238E27FC236}">
                      <a16:creationId xmlns:a16="http://schemas.microsoft.com/office/drawing/2014/main" id="{B3E5D0BF-5DC6-4BDF-BF01-F5B159D376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303" name="AutoShape 958">
                  <a:extLst>
                    <a:ext uri="{FF2B5EF4-FFF2-40B4-BE49-F238E27FC236}">
                      <a16:creationId xmlns:a16="http://schemas.microsoft.com/office/drawing/2014/main" id="{4C5AB78E-7F8E-4FF5-B95A-3602CC7B55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78" name="Rectangle 959">
                <a:extLst>
                  <a:ext uri="{FF2B5EF4-FFF2-40B4-BE49-F238E27FC236}">
                    <a16:creationId xmlns:a16="http://schemas.microsoft.com/office/drawing/2014/main" id="{A5586844-273A-41F9-B567-26EC5F7C4C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279" name="Group 960">
                <a:extLst>
                  <a:ext uri="{FF2B5EF4-FFF2-40B4-BE49-F238E27FC236}">
                    <a16:creationId xmlns:a16="http://schemas.microsoft.com/office/drawing/2014/main" id="{32FC4ED3-8BE6-4C95-8626-AF1540C59A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12300" name="AutoShape 961">
                  <a:extLst>
                    <a:ext uri="{FF2B5EF4-FFF2-40B4-BE49-F238E27FC236}">
                      <a16:creationId xmlns:a16="http://schemas.microsoft.com/office/drawing/2014/main" id="{345479B1-3326-4FBA-8580-CA5D2D4351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301" name="AutoShape 962">
                  <a:extLst>
                    <a:ext uri="{FF2B5EF4-FFF2-40B4-BE49-F238E27FC236}">
                      <a16:creationId xmlns:a16="http://schemas.microsoft.com/office/drawing/2014/main" id="{2C790D2B-2C1C-4757-B506-BC0AF54FF4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80" name="Rectangle 963">
                <a:extLst>
                  <a:ext uri="{FF2B5EF4-FFF2-40B4-BE49-F238E27FC236}">
                    <a16:creationId xmlns:a16="http://schemas.microsoft.com/office/drawing/2014/main" id="{E7234E6E-9863-43EF-94E4-2ED50131BE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81" name="Rectangle 964">
                <a:extLst>
                  <a:ext uri="{FF2B5EF4-FFF2-40B4-BE49-F238E27FC236}">
                    <a16:creationId xmlns:a16="http://schemas.microsoft.com/office/drawing/2014/main" id="{3E6BF59E-0757-49CE-864B-D25ED7A9FF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282" name="Group 965">
                <a:extLst>
                  <a:ext uri="{FF2B5EF4-FFF2-40B4-BE49-F238E27FC236}">
                    <a16:creationId xmlns:a16="http://schemas.microsoft.com/office/drawing/2014/main" id="{B7837A5B-3623-42E7-AAB0-0697C92826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12298" name="AutoShape 966">
                  <a:extLst>
                    <a:ext uri="{FF2B5EF4-FFF2-40B4-BE49-F238E27FC236}">
                      <a16:creationId xmlns:a16="http://schemas.microsoft.com/office/drawing/2014/main" id="{D11B64CC-8DC1-4BC1-8426-B52EFEA6F3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299" name="AutoShape 967">
                  <a:extLst>
                    <a:ext uri="{FF2B5EF4-FFF2-40B4-BE49-F238E27FC236}">
                      <a16:creationId xmlns:a16="http://schemas.microsoft.com/office/drawing/2014/main" id="{C41CBC22-1E4E-4BC3-B2D7-15A909CC19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83" name="Freeform 968">
                <a:extLst>
                  <a:ext uri="{FF2B5EF4-FFF2-40B4-BE49-F238E27FC236}">
                    <a16:creationId xmlns:a16="http://schemas.microsoft.com/office/drawing/2014/main" id="{22C47D07-024E-47C9-929F-AF9833AC75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212284" name="Group 969">
                <a:extLst>
                  <a:ext uri="{FF2B5EF4-FFF2-40B4-BE49-F238E27FC236}">
                    <a16:creationId xmlns:a16="http://schemas.microsoft.com/office/drawing/2014/main" id="{BD3C5C36-426C-4B9E-9F4D-0096B63ECC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12296" name="AutoShape 970">
                  <a:extLst>
                    <a:ext uri="{FF2B5EF4-FFF2-40B4-BE49-F238E27FC236}">
                      <a16:creationId xmlns:a16="http://schemas.microsoft.com/office/drawing/2014/main" id="{79C1C648-BF16-4EE6-9DAF-7C4F4A2A69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297" name="AutoShape 971">
                  <a:extLst>
                    <a:ext uri="{FF2B5EF4-FFF2-40B4-BE49-F238E27FC236}">
                      <a16:creationId xmlns:a16="http://schemas.microsoft.com/office/drawing/2014/main" id="{BE891AAD-8A5D-4604-9DFD-9A35FA0AE9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85" name="Rectangle 972">
                <a:extLst>
                  <a:ext uri="{FF2B5EF4-FFF2-40B4-BE49-F238E27FC236}">
                    <a16:creationId xmlns:a16="http://schemas.microsoft.com/office/drawing/2014/main" id="{51162D1D-EFB0-43D1-8BF0-970D9E8ECD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86" name="Freeform 973">
                <a:extLst>
                  <a:ext uri="{FF2B5EF4-FFF2-40B4-BE49-F238E27FC236}">
                    <a16:creationId xmlns:a16="http://schemas.microsoft.com/office/drawing/2014/main" id="{060EBFAB-9C7C-456D-8484-AA1A7C1E4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87" name="Freeform 974">
                <a:extLst>
                  <a:ext uri="{FF2B5EF4-FFF2-40B4-BE49-F238E27FC236}">
                    <a16:creationId xmlns:a16="http://schemas.microsoft.com/office/drawing/2014/main" id="{77023164-FFF0-4FC5-B1C8-F438D2871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88" name="Oval 975">
                <a:extLst>
                  <a:ext uri="{FF2B5EF4-FFF2-40B4-BE49-F238E27FC236}">
                    <a16:creationId xmlns:a16="http://schemas.microsoft.com/office/drawing/2014/main" id="{32F6DEBC-C4B0-4540-A0DF-1047BE81A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89" name="Freeform 976">
                <a:extLst>
                  <a:ext uri="{FF2B5EF4-FFF2-40B4-BE49-F238E27FC236}">
                    <a16:creationId xmlns:a16="http://schemas.microsoft.com/office/drawing/2014/main" id="{E0646303-4923-49FC-86EF-A964A54ABF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90" name="AutoShape 977">
                <a:extLst>
                  <a:ext uri="{FF2B5EF4-FFF2-40B4-BE49-F238E27FC236}">
                    <a16:creationId xmlns:a16="http://schemas.microsoft.com/office/drawing/2014/main" id="{F902EBFE-848D-444D-BDC0-AA305DE0DE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91" name="AutoShape 978">
                <a:extLst>
                  <a:ext uri="{FF2B5EF4-FFF2-40B4-BE49-F238E27FC236}">
                    <a16:creationId xmlns:a16="http://schemas.microsoft.com/office/drawing/2014/main" id="{ECCEA16E-01E8-4748-8C3C-BFDCBB875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92" name="Oval 979">
                <a:extLst>
                  <a:ext uri="{FF2B5EF4-FFF2-40B4-BE49-F238E27FC236}">
                    <a16:creationId xmlns:a16="http://schemas.microsoft.com/office/drawing/2014/main" id="{023925D7-5876-41DD-82F5-4B5790760D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93" name="Oval 980">
                <a:extLst>
                  <a:ext uri="{FF2B5EF4-FFF2-40B4-BE49-F238E27FC236}">
                    <a16:creationId xmlns:a16="http://schemas.microsoft.com/office/drawing/2014/main" id="{C43A307B-2C4E-444F-8466-05753B867A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12294" name="Oval 981">
                <a:extLst>
                  <a:ext uri="{FF2B5EF4-FFF2-40B4-BE49-F238E27FC236}">
                    <a16:creationId xmlns:a16="http://schemas.microsoft.com/office/drawing/2014/main" id="{AD997B2B-CB8E-4C6E-B320-B0EB9AF46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95" name="Rectangle 982">
                <a:extLst>
                  <a:ext uri="{FF2B5EF4-FFF2-40B4-BE49-F238E27FC236}">
                    <a16:creationId xmlns:a16="http://schemas.microsoft.com/office/drawing/2014/main" id="{92EC9E38-0F92-4BB7-A29B-F7FA76DAC3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828" name="Group 827">
            <a:extLst>
              <a:ext uri="{FF2B5EF4-FFF2-40B4-BE49-F238E27FC236}">
                <a16:creationId xmlns:a16="http://schemas.microsoft.com/office/drawing/2014/main" id="{942C7C14-3E7A-40BD-B0FA-68814EC83608}"/>
              </a:ext>
            </a:extLst>
          </p:cNvPr>
          <p:cNvGrpSpPr>
            <a:grpSpLocks/>
          </p:cNvGrpSpPr>
          <p:nvPr/>
        </p:nvGrpSpPr>
        <p:grpSpPr bwMode="auto">
          <a:xfrm>
            <a:off x="4387850" y="3556000"/>
            <a:ext cx="347663" cy="679450"/>
            <a:chOff x="7923189" y="2486664"/>
            <a:chExt cx="360377" cy="884585"/>
          </a:xfrm>
        </p:grpSpPr>
        <p:pic>
          <p:nvPicPr>
            <p:cNvPr id="212236" name="Picture 3">
              <a:extLst>
                <a:ext uri="{FF2B5EF4-FFF2-40B4-BE49-F238E27FC236}">
                  <a16:creationId xmlns:a16="http://schemas.microsoft.com/office/drawing/2014/main" id="{04BA9C2E-C34E-43D1-B32C-DC3EA90C14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12237" name="Group 950">
              <a:extLst>
                <a:ext uri="{FF2B5EF4-FFF2-40B4-BE49-F238E27FC236}">
                  <a16:creationId xmlns:a16="http://schemas.microsoft.com/office/drawing/2014/main" id="{EF524D13-048E-456E-A3E1-9868866C6E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212238" name="Freeform 951">
                <a:extLst>
                  <a:ext uri="{FF2B5EF4-FFF2-40B4-BE49-F238E27FC236}">
                    <a16:creationId xmlns:a16="http://schemas.microsoft.com/office/drawing/2014/main" id="{C9A8CB26-1E96-473B-9C94-74E04BA95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39" name="Rectangle 952">
                <a:extLst>
                  <a:ext uri="{FF2B5EF4-FFF2-40B4-BE49-F238E27FC236}">
                    <a16:creationId xmlns:a16="http://schemas.microsoft.com/office/drawing/2014/main" id="{3DEEA1D5-ADA3-42D1-8AE2-19398F0E4D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40" name="Freeform 953">
                <a:extLst>
                  <a:ext uri="{FF2B5EF4-FFF2-40B4-BE49-F238E27FC236}">
                    <a16:creationId xmlns:a16="http://schemas.microsoft.com/office/drawing/2014/main" id="{38FEF7FF-B3B2-4F35-8245-D233BFC837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41" name="Freeform 954">
                <a:extLst>
                  <a:ext uri="{FF2B5EF4-FFF2-40B4-BE49-F238E27FC236}">
                    <a16:creationId xmlns:a16="http://schemas.microsoft.com/office/drawing/2014/main" id="{9C560216-0015-4AFB-86D1-1A1CC5498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42" name="Rectangle 955">
                <a:extLst>
                  <a:ext uri="{FF2B5EF4-FFF2-40B4-BE49-F238E27FC236}">
                    <a16:creationId xmlns:a16="http://schemas.microsoft.com/office/drawing/2014/main" id="{16CC2608-7E06-479F-B862-9256E4FA1C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243" name="Group 956">
                <a:extLst>
                  <a:ext uri="{FF2B5EF4-FFF2-40B4-BE49-F238E27FC236}">
                    <a16:creationId xmlns:a16="http://schemas.microsoft.com/office/drawing/2014/main" id="{8EEC8588-156E-475E-A5BC-3FF2570236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12268" name="AutoShape 957">
                  <a:extLst>
                    <a:ext uri="{FF2B5EF4-FFF2-40B4-BE49-F238E27FC236}">
                      <a16:creationId xmlns:a16="http://schemas.microsoft.com/office/drawing/2014/main" id="{62E5C3F0-7E84-4CC0-A9C5-2405AA8A5D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269" name="AutoShape 958">
                  <a:extLst>
                    <a:ext uri="{FF2B5EF4-FFF2-40B4-BE49-F238E27FC236}">
                      <a16:creationId xmlns:a16="http://schemas.microsoft.com/office/drawing/2014/main" id="{A7FEF4D5-273D-47B6-BD3B-3FC4E4C6B1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44" name="Rectangle 959">
                <a:extLst>
                  <a:ext uri="{FF2B5EF4-FFF2-40B4-BE49-F238E27FC236}">
                    <a16:creationId xmlns:a16="http://schemas.microsoft.com/office/drawing/2014/main" id="{070CEDC1-19C2-4F59-BD91-7A5529FF8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245" name="Group 960">
                <a:extLst>
                  <a:ext uri="{FF2B5EF4-FFF2-40B4-BE49-F238E27FC236}">
                    <a16:creationId xmlns:a16="http://schemas.microsoft.com/office/drawing/2014/main" id="{5D01A83C-E340-420A-9B1C-E5FBEC2C72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12266" name="AutoShape 961">
                  <a:extLst>
                    <a:ext uri="{FF2B5EF4-FFF2-40B4-BE49-F238E27FC236}">
                      <a16:creationId xmlns:a16="http://schemas.microsoft.com/office/drawing/2014/main" id="{55722C5E-4B5E-45AA-A3E5-5D9CAABF59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267" name="AutoShape 962">
                  <a:extLst>
                    <a:ext uri="{FF2B5EF4-FFF2-40B4-BE49-F238E27FC236}">
                      <a16:creationId xmlns:a16="http://schemas.microsoft.com/office/drawing/2014/main" id="{5CE0E423-35A9-4558-BFDD-2DF5CF5E48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46" name="Rectangle 963">
                <a:extLst>
                  <a:ext uri="{FF2B5EF4-FFF2-40B4-BE49-F238E27FC236}">
                    <a16:creationId xmlns:a16="http://schemas.microsoft.com/office/drawing/2014/main" id="{A64414E7-B920-485F-906B-5636A1207C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47" name="Rectangle 964">
                <a:extLst>
                  <a:ext uri="{FF2B5EF4-FFF2-40B4-BE49-F238E27FC236}">
                    <a16:creationId xmlns:a16="http://schemas.microsoft.com/office/drawing/2014/main" id="{AA9BD1AF-A3DF-4242-B83C-78F7D68286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248" name="Group 965">
                <a:extLst>
                  <a:ext uri="{FF2B5EF4-FFF2-40B4-BE49-F238E27FC236}">
                    <a16:creationId xmlns:a16="http://schemas.microsoft.com/office/drawing/2014/main" id="{8EC5E40D-583D-4A4F-847F-665AA47C28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12264" name="AutoShape 966">
                  <a:extLst>
                    <a:ext uri="{FF2B5EF4-FFF2-40B4-BE49-F238E27FC236}">
                      <a16:creationId xmlns:a16="http://schemas.microsoft.com/office/drawing/2014/main" id="{76835BDC-BB44-400B-B1BF-CB4331E59D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265" name="AutoShape 967">
                  <a:extLst>
                    <a:ext uri="{FF2B5EF4-FFF2-40B4-BE49-F238E27FC236}">
                      <a16:creationId xmlns:a16="http://schemas.microsoft.com/office/drawing/2014/main" id="{9EDA9432-D396-4818-A77D-7B6294797D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49" name="Freeform 968">
                <a:extLst>
                  <a:ext uri="{FF2B5EF4-FFF2-40B4-BE49-F238E27FC236}">
                    <a16:creationId xmlns:a16="http://schemas.microsoft.com/office/drawing/2014/main" id="{B9BA5476-DA3D-4C4E-B220-5A88D20AE6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212250" name="Group 969">
                <a:extLst>
                  <a:ext uri="{FF2B5EF4-FFF2-40B4-BE49-F238E27FC236}">
                    <a16:creationId xmlns:a16="http://schemas.microsoft.com/office/drawing/2014/main" id="{5EBC55E0-2EB5-4F6F-9DD6-529CFC49D9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12262" name="AutoShape 970">
                  <a:extLst>
                    <a:ext uri="{FF2B5EF4-FFF2-40B4-BE49-F238E27FC236}">
                      <a16:creationId xmlns:a16="http://schemas.microsoft.com/office/drawing/2014/main" id="{72637100-D95A-4898-8602-A70F6BD1C7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263" name="AutoShape 971">
                  <a:extLst>
                    <a:ext uri="{FF2B5EF4-FFF2-40B4-BE49-F238E27FC236}">
                      <a16:creationId xmlns:a16="http://schemas.microsoft.com/office/drawing/2014/main" id="{35EE2449-08F8-488A-828D-5D2066AEF4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51" name="Rectangle 972">
                <a:extLst>
                  <a:ext uri="{FF2B5EF4-FFF2-40B4-BE49-F238E27FC236}">
                    <a16:creationId xmlns:a16="http://schemas.microsoft.com/office/drawing/2014/main" id="{A347748D-864D-4070-A9A6-C805CAE239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52" name="Freeform 973">
                <a:extLst>
                  <a:ext uri="{FF2B5EF4-FFF2-40B4-BE49-F238E27FC236}">
                    <a16:creationId xmlns:a16="http://schemas.microsoft.com/office/drawing/2014/main" id="{5A748220-6A7D-48C5-A57A-85DF38558F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53" name="Freeform 974">
                <a:extLst>
                  <a:ext uri="{FF2B5EF4-FFF2-40B4-BE49-F238E27FC236}">
                    <a16:creationId xmlns:a16="http://schemas.microsoft.com/office/drawing/2014/main" id="{10B4DDB1-91A4-4F43-AA3D-C2376576C0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54" name="Oval 975">
                <a:extLst>
                  <a:ext uri="{FF2B5EF4-FFF2-40B4-BE49-F238E27FC236}">
                    <a16:creationId xmlns:a16="http://schemas.microsoft.com/office/drawing/2014/main" id="{72482E2D-0D85-4A8F-BA3C-98BE2E54F3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55" name="Freeform 976">
                <a:extLst>
                  <a:ext uri="{FF2B5EF4-FFF2-40B4-BE49-F238E27FC236}">
                    <a16:creationId xmlns:a16="http://schemas.microsoft.com/office/drawing/2014/main" id="{BB12DB6B-7808-494D-BFA0-4B41F15D7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56" name="AutoShape 977">
                <a:extLst>
                  <a:ext uri="{FF2B5EF4-FFF2-40B4-BE49-F238E27FC236}">
                    <a16:creationId xmlns:a16="http://schemas.microsoft.com/office/drawing/2014/main" id="{F7BA41AB-94FF-4143-BFB6-1BFB7DB37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57" name="AutoShape 978">
                <a:extLst>
                  <a:ext uri="{FF2B5EF4-FFF2-40B4-BE49-F238E27FC236}">
                    <a16:creationId xmlns:a16="http://schemas.microsoft.com/office/drawing/2014/main" id="{AD668386-1FB2-4AB7-B363-414EB0522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58" name="Oval 979">
                <a:extLst>
                  <a:ext uri="{FF2B5EF4-FFF2-40B4-BE49-F238E27FC236}">
                    <a16:creationId xmlns:a16="http://schemas.microsoft.com/office/drawing/2014/main" id="{B9FF6A6A-B627-4102-8FBA-A70BA4123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59" name="Oval 980">
                <a:extLst>
                  <a:ext uri="{FF2B5EF4-FFF2-40B4-BE49-F238E27FC236}">
                    <a16:creationId xmlns:a16="http://schemas.microsoft.com/office/drawing/2014/main" id="{D90FA32D-30BD-4322-B3F4-59E9729BB7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12260" name="Oval 981">
                <a:extLst>
                  <a:ext uri="{FF2B5EF4-FFF2-40B4-BE49-F238E27FC236}">
                    <a16:creationId xmlns:a16="http://schemas.microsoft.com/office/drawing/2014/main" id="{21B6451E-B5A6-4F5D-9925-E1D2C8B9C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61" name="Rectangle 982">
                <a:extLst>
                  <a:ext uri="{FF2B5EF4-FFF2-40B4-BE49-F238E27FC236}">
                    <a16:creationId xmlns:a16="http://schemas.microsoft.com/office/drawing/2014/main" id="{408EA1C0-29E5-40C1-95FD-4CC98203AC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863" name="Group 862">
            <a:extLst>
              <a:ext uri="{FF2B5EF4-FFF2-40B4-BE49-F238E27FC236}">
                <a16:creationId xmlns:a16="http://schemas.microsoft.com/office/drawing/2014/main" id="{6599BEE7-E676-4F82-9B14-8F2B848850D6}"/>
              </a:ext>
            </a:extLst>
          </p:cNvPr>
          <p:cNvGrpSpPr>
            <a:grpSpLocks/>
          </p:cNvGrpSpPr>
          <p:nvPr/>
        </p:nvGrpSpPr>
        <p:grpSpPr bwMode="auto">
          <a:xfrm>
            <a:off x="5084763" y="5611813"/>
            <a:ext cx="347662" cy="681037"/>
            <a:chOff x="7923189" y="2486664"/>
            <a:chExt cx="360377" cy="884585"/>
          </a:xfrm>
        </p:grpSpPr>
        <p:pic>
          <p:nvPicPr>
            <p:cNvPr id="212202" name="Picture 3">
              <a:extLst>
                <a:ext uri="{FF2B5EF4-FFF2-40B4-BE49-F238E27FC236}">
                  <a16:creationId xmlns:a16="http://schemas.microsoft.com/office/drawing/2014/main" id="{4886F9A5-57E0-4A4F-9681-596E3198A5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12203" name="Group 950">
              <a:extLst>
                <a:ext uri="{FF2B5EF4-FFF2-40B4-BE49-F238E27FC236}">
                  <a16:creationId xmlns:a16="http://schemas.microsoft.com/office/drawing/2014/main" id="{FFCCD6E3-825A-4269-AD08-78DE8D420F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212204" name="Freeform 951">
                <a:extLst>
                  <a:ext uri="{FF2B5EF4-FFF2-40B4-BE49-F238E27FC236}">
                    <a16:creationId xmlns:a16="http://schemas.microsoft.com/office/drawing/2014/main" id="{D9906730-3558-4377-BF40-B45798D9DF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05" name="Rectangle 952">
                <a:extLst>
                  <a:ext uri="{FF2B5EF4-FFF2-40B4-BE49-F238E27FC236}">
                    <a16:creationId xmlns:a16="http://schemas.microsoft.com/office/drawing/2014/main" id="{FAF67A1B-E851-4F7F-8789-989F23E95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06" name="Freeform 953">
                <a:extLst>
                  <a:ext uri="{FF2B5EF4-FFF2-40B4-BE49-F238E27FC236}">
                    <a16:creationId xmlns:a16="http://schemas.microsoft.com/office/drawing/2014/main" id="{0C83F34C-F4DE-4C8A-BA36-1BE641986D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07" name="Freeform 954">
                <a:extLst>
                  <a:ext uri="{FF2B5EF4-FFF2-40B4-BE49-F238E27FC236}">
                    <a16:creationId xmlns:a16="http://schemas.microsoft.com/office/drawing/2014/main" id="{08A3D38D-73AB-4F2D-B76C-844281637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08" name="Rectangle 955">
                <a:extLst>
                  <a:ext uri="{FF2B5EF4-FFF2-40B4-BE49-F238E27FC236}">
                    <a16:creationId xmlns:a16="http://schemas.microsoft.com/office/drawing/2014/main" id="{CCA1B86C-DCE8-412D-BF20-96066F00C9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209" name="Group 956">
                <a:extLst>
                  <a:ext uri="{FF2B5EF4-FFF2-40B4-BE49-F238E27FC236}">
                    <a16:creationId xmlns:a16="http://schemas.microsoft.com/office/drawing/2014/main" id="{49236F8A-DECD-4635-A216-855E0BECF7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12234" name="AutoShape 957">
                  <a:extLst>
                    <a:ext uri="{FF2B5EF4-FFF2-40B4-BE49-F238E27FC236}">
                      <a16:creationId xmlns:a16="http://schemas.microsoft.com/office/drawing/2014/main" id="{B9379ACF-8E4A-4345-ACA0-5F4CE2D58F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235" name="AutoShape 958">
                  <a:extLst>
                    <a:ext uri="{FF2B5EF4-FFF2-40B4-BE49-F238E27FC236}">
                      <a16:creationId xmlns:a16="http://schemas.microsoft.com/office/drawing/2014/main" id="{43996724-A910-4236-A54C-EB1653BA07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10" name="Rectangle 959">
                <a:extLst>
                  <a:ext uri="{FF2B5EF4-FFF2-40B4-BE49-F238E27FC236}">
                    <a16:creationId xmlns:a16="http://schemas.microsoft.com/office/drawing/2014/main" id="{DB8A8564-5970-44A3-A0E5-EAEB4D68E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211" name="Group 960">
                <a:extLst>
                  <a:ext uri="{FF2B5EF4-FFF2-40B4-BE49-F238E27FC236}">
                    <a16:creationId xmlns:a16="http://schemas.microsoft.com/office/drawing/2014/main" id="{235519A6-41A4-43F6-830E-852BB6726E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12232" name="AutoShape 961">
                  <a:extLst>
                    <a:ext uri="{FF2B5EF4-FFF2-40B4-BE49-F238E27FC236}">
                      <a16:creationId xmlns:a16="http://schemas.microsoft.com/office/drawing/2014/main" id="{13431B6F-9401-485A-849E-ECC0E0D25B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233" name="AutoShape 962">
                  <a:extLst>
                    <a:ext uri="{FF2B5EF4-FFF2-40B4-BE49-F238E27FC236}">
                      <a16:creationId xmlns:a16="http://schemas.microsoft.com/office/drawing/2014/main" id="{F676E4FF-D22A-4724-91EC-63B1B1A2D2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12" name="Rectangle 963">
                <a:extLst>
                  <a:ext uri="{FF2B5EF4-FFF2-40B4-BE49-F238E27FC236}">
                    <a16:creationId xmlns:a16="http://schemas.microsoft.com/office/drawing/2014/main" id="{3DCA941F-75F4-442B-AD83-E8EB7DB3FE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13" name="Rectangle 964">
                <a:extLst>
                  <a:ext uri="{FF2B5EF4-FFF2-40B4-BE49-F238E27FC236}">
                    <a16:creationId xmlns:a16="http://schemas.microsoft.com/office/drawing/2014/main" id="{815138ED-7A44-4841-9BB1-12F30A9E25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214" name="Group 965">
                <a:extLst>
                  <a:ext uri="{FF2B5EF4-FFF2-40B4-BE49-F238E27FC236}">
                    <a16:creationId xmlns:a16="http://schemas.microsoft.com/office/drawing/2014/main" id="{A1F774EF-9107-4E96-A89E-CE36527897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12230" name="AutoShape 966">
                  <a:extLst>
                    <a:ext uri="{FF2B5EF4-FFF2-40B4-BE49-F238E27FC236}">
                      <a16:creationId xmlns:a16="http://schemas.microsoft.com/office/drawing/2014/main" id="{DAC92B08-0FCA-45E8-A982-1E1B174ACC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231" name="AutoShape 967">
                  <a:extLst>
                    <a:ext uri="{FF2B5EF4-FFF2-40B4-BE49-F238E27FC236}">
                      <a16:creationId xmlns:a16="http://schemas.microsoft.com/office/drawing/2014/main" id="{20E792A9-B392-45A9-806F-1A7A0ACEEA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15" name="Freeform 968">
                <a:extLst>
                  <a:ext uri="{FF2B5EF4-FFF2-40B4-BE49-F238E27FC236}">
                    <a16:creationId xmlns:a16="http://schemas.microsoft.com/office/drawing/2014/main" id="{749245B2-9A83-4107-B360-FA1C02C0C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212216" name="Group 969">
                <a:extLst>
                  <a:ext uri="{FF2B5EF4-FFF2-40B4-BE49-F238E27FC236}">
                    <a16:creationId xmlns:a16="http://schemas.microsoft.com/office/drawing/2014/main" id="{9799C722-1F8F-477B-BA17-909F915FA5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12228" name="AutoShape 970">
                  <a:extLst>
                    <a:ext uri="{FF2B5EF4-FFF2-40B4-BE49-F238E27FC236}">
                      <a16:creationId xmlns:a16="http://schemas.microsoft.com/office/drawing/2014/main" id="{235D7E2F-06FA-4F21-9983-2F6B0973E6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229" name="AutoShape 971">
                  <a:extLst>
                    <a:ext uri="{FF2B5EF4-FFF2-40B4-BE49-F238E27FC236}">
                      <a16:creationId xmlns:a16="http://schemas.microsoft.com/office/drawing/2014/main" id="{A4DAE022-43EE-4A2A-A750-2CAD748038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217" name="Rectangle 972">
                <a:extLst>
                  <a:ext uri="{FF2B5EF4-FFF2-40B4-BE49-F238E27FC236}">
                    <a16:creationId xmlns:a16="http://schemas.microsoft.com/office/drawing/2014/main" id="{8AF9D764-2663-4BA8-8DB3-96349D5A1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18" name="Freeform 973">
                <a:extLst>
                  <a:ext uri="{FF2B5EF4-FFF2-40B4-BE49-F238E27FC236}">
                    <a16:creationId xmlns:a16="http://schemas.microsoft.com/office/drawing/2014/main" id="{3DD0F2E6-7682-47A2-8306-837941866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19" name="Freeform 974">
                <a:extLst>
                  <a:ext uri="{FF2B5EF4-FFF2-40B4-BE49-F238E27FC236}">
                    <a16:creationId xmlns:a16="http://schemas.microsoft.com/office/drawing/2014/main" id="{9A7BA193-698E-4722-A31A-EC40CC9C43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20" name="Oval 975">
                <a:extLst>
                  <a:ext uri="{FF2B5EF4-FFF2-40B4-BE49-F238E27FC236}">
                    <a16:creationId xmlns:a16="http://schemas.microsoft.com/office/drawing/2014/main" id="{EC534623-4B08-4F9F-BE88-DCFEECDBAF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21" name="Freeform 976">
                <a:extLst>
                  <a:ext uri="{FF2B5EF4-FFF2-40B4-BE49-F238E27FC236}">
                    <a16:creationId xmlns:a16="http://schemas.microsoft.com/office/drawing/2014/main" id="{AD20E422-A695-4EEF-AF00-3BA7355579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222" name="AutoShape 977">
                <a:extLst>
                  <a:ext uri="{FF2B5EF4-FFF2-40B4-BE49-F238E27FC236}">
                    <a16:creationId xmlns:a16="http://schemas.microsoft.com/office/drawing/2014/main" id="{90FBCC30-29CB-4D60-B1DE-AF4D19373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23" name="AutoShape 978">
                <a:extLst>
                  <a:ext uri="{FF2B5EF4-FFF2-40B4-BE49-F238E27FC236}">
                    <a16:creationId xmlns:a16="http://schemas.microsoft.com/office/drawing/2014/main" id="{F74B9B92-1472-433A-86BF-F5A0EA46BF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24" name="Oval 979">
                <a:extLst>
                  <a:ext uri="{FF2B5EF4-FFF2-40B4-BE49-F238E27FC236}">
                    <a16:creationId xmlns:a16="http://schemas.microsoft.com/office/drawing/2014/main" id="{E415DD46-F6F6-48BC-8811-861462668D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25" name="Oval 980">
                <a:extLst>
                  <a:ext uri="{FF2B5EF4-FFF2-40B4-BE49-F238E27FC236}">
                    <a16:creationId xmlns:a16="http://schemas.microsoft.com/office/drawing/2014/main" id="{3A8E5ABB-C9FF-43F9-8432-5512A5AB9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12226" name="Oval 981">
                <a:extLst>
                  <a:ext uri="{FF2B5EF4-FFF2-40B4-BE49-F238E27FC236}">
                    <a16:creationId xmlns:a16="http://schemas.microsoft.com/office/drawing/2014/main" id="{F2CBD9D0-3240-4375-87DB-DF5BD60EB1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227" name="Rectangle 982">
                <a:extLst>
                  <a:ext uri="{FF2B5EF4-FFF2-40B4-BE49-F238E27FC236}">
                    <a16:creationId xmlns:a16="http://schemas.microsoft.com/office/drawing/2014/main" id="{4B3C5E4B-98B4-49A8-979B-38113A306B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898" name="Group 897">
            <a:extLst>
              <a:ext uri="{FF2B5EF4-FFF2-40B4-BE49-F238E27FC236}">
                <a16:creationId xmlns:a16="http://schemas.microsoft.com/office/drawing/2014/main" id="{1678DE10-5643-4191-A80C-47A3B28C081F}"/>
              </a:ext>
            </a:extLst>
          </p:cNvPr>
          <p:cNvGrpSpPr>
            <a:grpSpLocks/>
          </p:cNvGrpSpPr>
          <p:nvPr/>
        </p:nvGrpSpPr>
        <p:grpSpPr bwMode="auto">
          <a:xfrm>
            <a:off x="6067425" y="3829050"/>
            <a:ext cx="347663" cy="681038"/>
            <a:chOff x="7923189" y="2486664"/>
            <a:chExt cx="360377" cy="884585"/>
          </a:xfrm>
        </p:grpSpPr>
        <p:pic>
          <p:nvPicPr>
            <p:cNvPr id="212168" name="Picture 3">
              <a:extLst>
                <a:ext uri="{FF2B5EF4-FFF2-40B4-BE49-F238E27FC236}">
                  <a16:creationId xmlns:a16="http://schemas.microsoft.com/office/drawing/2014/main" id="{511ED558-0FB7-49C2-88F4-F918E603E5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12169" name="Group 950">
              <a:extLst>
                <a:ext uri="{FF2B5EF4-FFF2-40B4-BE49-F238E27FC236}">
                  <a16:creationId xmlns:a16="http://schemas.microsoft.com/office/drawing/2014/main" id="{C4BB47B4-68CB-46AD-9CEC-FA96F187DC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212170" name="Freeform 951">
                <a:extLst>
                  <a:ext uri="{FF2B5EF4-FFF2-40B4-BE49-F238E27FC236}">
                    <a16:creationId xmlns:a16="http://schemas.microsoft.com/office/drawing/2014/main" id="{B85807B5-0F86-4144-B6FA-760968F763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71" name="Rectangle 952">
                <a:extLst>
                  <a:ext uri="{FF2B5EF4-FFF2-40B4-BE49-F238E27FC236}">
                    <a16:creationId xmlns:a16="http://schemas.microsoft.com/office/drawing/2014/main" id="{E9F858AB-CFA5-4041-B39E-06F9810768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72" name="Freeform 953">
                <a:extLst>
                  <a:ext uri="{FF2B5EF4-FFF2-40B4-BE49-F238E27FC236}">
                    <a16:creationId xmlns:a16="http://schemas.microsoft.com/office/drawing/2014/main" id="{F5B89BF5-73CE-4D43-A826-FC1BA9705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73" name="Freeform 954">
                <a:extLst>
                  <a:ext uri="{FF2B5EF4-FFF2-40B4-BE49-F238E27FC236}">
                    <a16:creationId xmlns:a16="http://schemas.microsoft.com/office/drawing/2014/main" id="{D2369154-E9DC-4E40-9AC2-BDA1D69F0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74" name="Rectangle 955">
                <a:extLst>
                  <a:ext uri="{FF2B5EF4-FFF2-40B4-BE49-F238E27FC236}">
                    <a16:creationId xmlns:a16="http://schemas.microsoft.com/office/drawing/2014/main" id="{530A28C8-C8A1-42BA-BCB2-AEB4FEAB8A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175" name="Group 956">
                <a:extLst>
                  <a:ext uri="{FF2B5EF4-FFF2-40B4-BE49-F238E27FC236}">
                    <a16:creationId xmlns:a16="http://schemas.microsoft.com/office/drawing/2014/main" id="{38A31D7E-CD3F-47E5-B96B-83B9F905EE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12200" name="AutoShape 957">
                  <a:extLst>
                    <a:ext uri="{FF2B5EF4-FFF2-40B4-BE49-F238E27FC236}">
                      <a16:creationId xmlns:a16="http://schemas.microsoft.com/office/drawing/2014/main" id="{EE9D7740-BAAF-4774-BF8A-1D6EA14686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201" name="AutoShape 958">
                  <a:extLst>
                    <a:ext uri="{FF2B5EF4-FFF2-40B4-BE49-F238E27FC236}">
                      <a16:creationId xmlns:a16="http://schemas.microsoft.com/office/drawing/2014/main" id="{787D66BE-962F-421A-A486-39EE052CC0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176" name="Rectangle 959">
                <a:extLst>
                  <a:ext uri="{FF2B5EF4-FFF2-40B4-BE49-F238E27FC236}">
                    <a16:creationId xmlns:a16="http://schemas.microsoft.com/office/drawing/2014/main" id="{CC86B069-D423-4D47-AD3B-AAEE46A75B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177" name="Group 960">
                <a:extLst>
                  <a:ext uri="{FF2B5EF4-FFF2-40B4-BE49-F238E27FC236}">
                    <a16:creationId xmlns:a16="http://schemas.microsoft.com/office/drawing/2014/main" id="{D241E4B5-7406-4D07-852E-8F9B1625C6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12198" name="AutoShape 961">
                  <a:extLst>
                    <a:ext uri="{FF2B5EF4-FFF2-40B4-BE49-F238E27FC236}">
                      <a16:creationId xmlns:a16="http://schemas.microsoft.com/office/drawing/2014/main" id="{48A6E5E2-8EA8-4D02-9C28-5D84E34024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199" name="AutoShape 962">
                  <a:extLst>
                    <a:ext uri="{FF2B5EF4-FFF2-40B4-BE49-F238E27FC236}">
                      <a16:creationId xmlns:a16="http://schemas.microsoft.com/office/drawing/2014/main" id="{4849D97E-8ECF-4B65-A285-5F2158EC1F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178" name="Rectangle 963">
                <a:extLst>
                  <a:ext uri="{FF2B5EF4-FFF2-40B4-BE49-F238E27FC236}">
                    <a16:creationId xmlns:a16="http://schemas.microsoft.com/office/drawing/2014/main" id="{66A1EE59-46F2-4380-BBB9-83AFF3A647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79" name="Rectangle 964">
                <a:extLst>
                  <a:ext uri="{FF2B5EF4-FFF2-40B4-BE49-F238E27FC236}">
                    <a16:creationId xmlns:a16="http://schemas.microsoft.com/office/drawing/2014/main" id="{A8EC540A-8DBF-4FC4-84EC-7949ED9B7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180" name="Group 965">
                <a:extLst>
                  <a:ext uri="{FF2B5EF4-FFF2-40B4-BE49-F238E27FC236}">
                    <a16:creationId xmlns:a16="http://schemas.microsoft.com/office/drawing/2014/main" id="{23BD3104-D053-4277-991B-6328B6B2B3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12196" name="AutoShape 966">
                  <a:extLst>
                    <a:ext uri="{FF2B5EF4-FFF2-40B4-BE49-F238E27FC236}">
                      <a16:creationId xmlns:a16="http://schemas.microsoft.com/office/drawing/2014/main" id="{BC1DD25C-0688-4822-B5E0-6C2D9F75CC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197" name="AutoShape 967">
                  <a:extLst>
                    <a:ext uri="{FF2B5EF4-FFF2-40B4-BE49-F238E27FC236}">
                      <a16:creationId xmlns:a16="http://schemas.microsoft.com/office/drawing/2014/main" id="{461CB966-684A-421D-897C-36D4F6D6C8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181" name="Freeform 968">
                <a:extLst>
                  <a:ext uri="{FF2B5EF4-FFF2-40B4-BE49-F238E27FC236}">
                    <a16:creationId xmlns:a16="http://schemas.microsoft.com/office/drawing/2014/main" id="{0594EC20-6FD0-4953-B616-61E9EF4F9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212182" name="Group 969">
                <a:extLst>
                  <a:ext uri="{FF2B5EF4-FFF2-40B4-BE49-F238E27FC236}">
                    <a16:creationId xmlns:a16="http://schemas.microsoft.com/office/drawing/2014/main" id="{48F1F959-2B75-4A8F-82C2-22BB5B179F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12194" name="AutoShape 970">
                  <a:extLst>
                    <a:ext uri="{FF2B5EF4-FFF2-40B4-BE49-F238E27FC236}">
                      <a16:creationId xmlns:a16="http://schemas.microsoft.com/office/drawing/2014/main" id="{40E8AE4C-86A3-450B-BB4B-ED1A32C9E1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195" name="AutoShape 971">
                  <a:extLst>
                    <a:ext uri="{FF2B5EF4-FFF2-40B4-BE49-F238E27FC236}">
                      <a16:creationId xmlns:a16="http://schemas.microsoft.com/office/drawing/2014/main" id="{E53166F3-29C6-40CC-9AA3-39A8DE8215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183" name="Rectangle 972">
                <a:extLst>
                  <a:ext uri="{FF2B5EF4-FFF2-40B4-BE49-F238E27FC236}">
                    <a16:creationId xmlns:a16="http://schemas.microsoft.com/office/drawing/2014/main" id="{4B5B7CBF-69FF-4BAC-B9C5-3CB95D4684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84" name="Freeform 973">
                <a:extLst>
                  <a:ext uri="{FF2B5EF4-FFF2-40B4-BE49-F238E27FC236}">
                    <a16:creationId xmlns:a16="http://schemas.microsoft.com/office/drawing/2014/main" id="{71DEB213-B427-4E3D-A325-2E2CBABCC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85" name="Freeform 974">
                <a:extLst>
                  <a:ext uri="{FF2B5EF4-FFF2-40B4-BE49-F238E27FC236}">
                    <a16:creationId xmlns:a16="http://schemas.microsoft.com/office/drawing/2014/main" id="{DC8FF841-AB6B-4D15-B4A8-F6F058B8BD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86" name="Oval 975">
                <a:extLst>
                  <a:ext uri="{FF2B5EF4-FFF2-40B4-BE49-F238E27FC236}">
                    <a16:creationId xmlns:a16="http://schemas.microsoft.com/office/drawing/2014/main" id="{88E4A49A-13E4-4376-83DF-F1BFD5FA5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87" name="Freeform 976">
                <a:extLst>
                  <a:ext uri="{FF2B5EF4-FFF2-40B4-BE49-F238E27FC236}">
                    <a16:creationId xmlns:a16="http://schemas.microsoft.com/office/drawing/2014/main" id="{542BA0FA-4C7A-4C43-96DF-A24934A3D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88" name="AutoShape 977">
                <a:extLst>
                  <a:ext uri="{FF2B5EF4-FFF2-40B4-BE49-F238E27FC236}">
                    <a16:creationId xmlns:a16="http://schemas.microsoft.com/office/drawing/2014/main" id="{5A167826-824B-4D5D-87FC-AEE111F54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89" name="AutoShape 978">
                <a:extLst>
                  <a:ext uri="{FF2B5EF4-FFF2-40B4-BE49-F238E27FC236}">
                    <a16:creationId xmlns:a16="http://schemas.microsoft.com/office/drawing/2014/main" id="{FFCE50A1-0655-4AFA-8A98-74366348C6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90" name="Oval 979">
                <a:extLst>
                  <a:ext uri="{FF2B5EF4-FFF2-40B4-BE49-F238E27FC236}">
                    <a16:creationId xmlns:a16="http://schemas.microsoft.com/office/drawing/2014/main" id="{4986A397-EDFA-46E1-9FE3-C54E5192F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91" name="Oval 980">
                <a:extLst>
                  <a:ext uri="{FF2B5EF4-FFF2-40B4-BE49-F238E27FC236}">
                    <a16:creationId xmlns:a16="http://schemas.microsoft.com/office/drawing/2014/main" id="{18D2E241-DEDA-400F-8F90-65FA7CCE13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12192" name="Oval 981">
                <a:extLst>
                  <a:ext uri="{FF2B5EF4-FFF2-40B4-BE49-F238E27FC236}">
                    <a16:creationId xmlns:a16="http://schemas.microsoft.com/office/drawing/2014/main" id="{47931D37-5DFE-43D4-8723-7FE53654CD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93" name="Rectangle 982">
                <a:extLst>
                  <a:ext uri="{FF2B5EF4-FFF2-40B4-BE49-F238E27FC236}">
                    <a16:creationId xmlns:a16="http://schemas.microsoft.com/office/drawing/2014/main" id="{B36B1F62-1870-4A3E-B5B0-095F3A658B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933" name="Group 932">
            <a:extLst>
              <a:ext uri="{FF2B5EF4-FFF2-40B4-BE49-F238E27FC236}">
                <a16:creationId xmlns:a16="http://schemas.microsoft.com/office/drawing/2014/main" id="{711E269C-C3D4-4CC6-B132-992C30471E65}"/>
              </a:ext>
            </a:extLst>
          </p:cNvPr>
          <p:cNvGrpSpPr>
            <a:grpSpLocks/>
          </p:cNvGrpSpPr>
          <p:nvPr/>
        </p:nvGrpSpPr>
        <p:grpSpPr bwMode="auto">
          <a:xfrm>
            <a:off x="2122488" y="5629275"/>
            <a:ext cx="347662" cy="681038"/>
            <a:chOff x="7923189" y="2486664"/>
            <a:chExt cx="360377" cy="884585"/>
          </a:xfrm>
        </p:grpSpPr>
        <p:pic>
          <p:nvPicPr>
            <p:cNvPr id="212134" name="Picture 3">
              <a:extLst>
                <a:ext uri="{FF2B5EF4-FFF2-40B4-BE49-F238E27FC236}">
                  <a16:creationId xmlns:a16="http://schemas.microsoft.com/office/drawing/2014/main" id="{141DCCDF-858D-450B-871D-85BFD8CC55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12135" name="Group 950">
              <a:extLst>
                <a:ext uri="{FF2B5EF4-FFF2-40B4-BE49-F238E27FC236}">
                  <a16:creationId xmlns:a16="http://schemas.microsoft.com/office/drawing/2014/main" id="{2BF129AF-627A-4BDE-B237-F074D9E9C9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212136" name="Freeform 951">
                <a:extLst>
                  <a:ext uri="{FF2B5EF4-FFF2-40B4-BE49-F238E27FC236}">
                    <a16:creationId xmlns:a16="http://schemas.microsoft.com/office/drawing/2014/main" id="{9CCD057D-73EA-4086-90CB-A90AAEF44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37" name="Rectangle 952">
                <a:extLst>
                  <a:ext uri="{FF2B5EF4-FFF2-40B4-BE49-F238E27FC236}">
                    <a16:creationId xmlns:a16="http://schemas.microsoft.com/office/drawing/2014/main" id="{6AE8B4E8-2EAD-4F77-BA78-91B7F0B01D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38" name="Freeform 953">
                <a:extLst>
                  <a:ext uri="{FF2B5EF4-FFF2-40B4-BE49-F238E27FC236}">
                    <a16:creationId xmlns:a16="http://schemas.microsoft.com/office/drawing/2014/main" id="{6D69C7BA-1A4D-4988-BD38-869E086573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39" name="Freeform 954">
                <a:extLst>
                  <a:ext uri="{FF2B5EF4-FFF2-40B4-BE49-F238E27FC236}">
                    <a16:creationId xmlns:a16="http://schemas.microsoft.com/office/drawing/2014/main" id="{4CF55ACE-CFDE-494F-80E7-E43D6DBCBE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40" name="Rectangle 955">
                <a:extLst>
                  <a:ext uri="{FF2B5EF4-FFF2-40B4-BE49-F238E27FC236}">
                    <a16:creationId xmlns:a16="http://schemas.microsoft.com/office/drawing/2014/main" id="{903A6831-B9EC-4F1D-A933-DAFF8BC99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141" name="Group 956">
                <a:extLst>
                  <a:ext uri="{FF2B5EF4-FFF2-40B4-BE49-F238E27FC236}">
                    <a16:creationId xmlns:a16="http://schemas.microsoft.com/office/drawing/2014/main" id="{92BDE55E-32BA-4981-A8E2-01B6FE453F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12166" name="AutoShape 957">
                  <a:extLst>
                    <a:ext uri="{FF2B5EF4-FFF2-40B4-BE49-F238E27FC236}">
                      <a16:creationId xmlns:a16="http://schemas.microsoft.com/office/drawing/2014/main" id="{77240A62-525D-4EDA-A056-209EC0BD72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167" name="AutoShape 958">
                  <a:extLst>
                    <a:ext uri="{FF2B5EF4-FFF2-40B4-BE49-F238E27FC236}">
                      <a16:creationId xmlns:a16="http://schemas.microsoft.com/office/drawing/2014/main" id="{F508D691-F623-4F3B-9FBE-30D4C689A5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142" name="Rectangle 959">
                <a:extLst>
                  <a:ext uri="{FF2B5EF4-FFF2-40B4-BE49-F238E27FC236}">
                    <a16:creationId xmlns:a16="http://schemas.microsoft.com/office/drawing/2014/main" id="{6EFA7728-1CBF-4156-995A-7DBE38B1E5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143" name="Group 960">
                <a:extLst>
                  <a:ext uri="{FF2B5EF4-FFF2-40B4-BE49-F238E27FC236}">
                    <a16:creationId xmlns:a16="http://schemas.microsoft.com/office/drawing/2014/main" id="{78B70D20-87C0-4488-9EE1-56D3C49D51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12164" name="AutoShape 961">
                  <a:extLst>
                    <a:ext uri="{FF2B5EF4-FFF2-40B4-BE49-F238E27FC236}">
                      <a16:creationId xmlns:a16="http://schemas.microsoft.com/office/drawing/2014/main" id="{366A722D-2476-4F59-A805-1F5AFD38EC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165" name="AutoShape 962">
                  <a:extLst>
                    <a:ext uri="{FF2B5EF4-FFF2-40B4-BE49-F238E27FC236}">
                      <a16:creationId xmlns:a16="http://schemas.microsoft.com/office/drawing/2014/main" id="{96697084-61B9-4C0A-B931-6F2CA19F9E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144" name="Rectangle 963">
                <a:extLst>
                  <a:ext uri="{FF2B5EF4-FFF2-40B4-BE49-F238E27FC236}">
                    <a16:creationId xmlns:a16="http://schemas.microsoft.com/office/drawing/2014/main" id="{85B5E8B9-3512-43D0-BBDB-A4FB65933D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45" name="Rectangle 964">
                <a:extLst>
                  <a:ext uri="{FF2B5EF4-FFF2-40B4-BE49-F238E27FC236}">
                    <a16:creationId xmlns:a16="http://schemas.microsoft.com/office/drawing/2014/main" id="{36AEA5BF-8AA8-423E-90DB-D47E72A1B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146" name="Group 965">
                <a:extLst>
                  <a:ext uri="{FF2B5EF4-FFF2-40B4-BE49-F238E27FC236}">
                    <a16:creationId xmlns:a16="http://schemas.microsoft.com/office/drawing/2014/main" id="{A2B15490-0A2A-4626-A538-4B7F971171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12162" name="AutoShape 966">
                  <a:extLst>
                    <a:ext uri="{FF2B5EF4-FFF2-40B4-BE49-F238E27FC236}">
                      <a16:creationId xmlns:a16="http://schemas.microsoft.com/office/drawing/2014/main" id="{C8702F83-0B70-4948-B855-682006DAD2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163" name="AutoShape 967">
                  <a:extLst>
                    <a:ext uri="{FF2B5EF4-FFF2-40B4-BE49-F238E27FC236}">
                      <a16:creationId xmlns:a16="http://schemas.microsoft.com/office/drawing/2014/main" id="{C962606A-02AA-4879-A692-DA901C432B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147" name="Freeform 968">
                <a:extLst>
                  <a:ext uri="{FF2B5EF4-FFF2-40B4-BE49-F238E27FC236}">
                    <a16:creationId xmlns:a16="http://schemas.microsoft.com/office/drawing/2014/main" id="{7BA4450E-DF54-4534-B5B7-DC14E3A5A5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212148" name="Group 969">
                <a:extLst>
                  <a:ext uri="{FF2B5EF4-FFF2-40B4-BE49-F238E27FC236}">
                    <a16:creationId xmlns:a16="http://schemas.microsoft.com/office/drawing/2014/main" id="{E0E22A1F-F13D-45EA-B937-34F3C8B265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12160" name="AutoShape 970">
                  <a:extLst>
                    <a:ext uri="{FF2B5EF4-FFF2-40B4-BE49-F238E27FC236}">
                      <a16:creationId xmlns:a16="http://schemas.microsoft.com/office/drawing/2014/main" id="{3741D7D4-6D0A-4BFD-B48D-3901FF6F16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161" name="AutoShape 971">
                  <a:extLst>
                    <a:ext uri="{FF2B5EF4-FFF2-40B4-BE49-F238E27FC236}">
                      <a16:creationId xmlns:a16="http://schemas.microsoft.com/office/drawing/2014/main" id="{601E8F7F-2257-4DD2-932B-DC02B5BCB6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149" name="Rectangle 972">
                <a:extLst>
                  <a:ext uri="{FF2B5EF4-FFF2-40B4-BE49-F238E27FC236}">
                    <a16:creationId xmlns:a16="http://schemas.microsoft.com/office/drawing/2014/main" id="{35BFE232-CD0A-4DA9-8DFC-CE49428259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50" name="Freeform 973">
                <a:extLst>
                  <a:ext uri="{FF2B5EF4-FFF2-40B4-BE49-F238E27FC236}">
                    <a16:creationId xmlns:a16="http://schemas.microsoft.com/office/drawing/2014/main" id="{69CDB8E8-6B2A-47D1-A7B2-6ECEFCC20E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51" name="Freeform 974">
                <a:extLst>
                  <a:ext uri="{FF2B5EF4-FFF2-40B4-BE49-F238E27FC236}">
                    <a16:creationId xmlns:a16="http://schemas.microsoft.com/office/drawing/2014/main" id="{B3FC4081-9A38-4A41-A4CF-13D49489E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52" name="Oval 975">
                <a:extLst>
                  <a:ext uri="{FF2B5EF4-FFF2-40B4-BE49-F238E27FC236}">
                    <a16:creationId xmlns:a16="http://schemas.microsoft.com/office/drawing/2014/main" id="{3548DDE8-FC17-4562-AA7A-B2D710D105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53" name="Freeform 976">
                <a:extLst>
                  <a:ext uri="{FF2B5EF4-FFF2-40B4-BE49-F238E27FC236}">
                    <a16:creationId xmlns:a16="http://schemas.microsoft.com/office/drawing/2014/main" id="{5978251A-2097-42A2-AE36-352F4E0E7C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54" name="AutoShape 977">
                <a:extLst>
                  <a:ext uri="{FF2B5EF4-FFF2-40B4-BE49-F238E27FC236}">
                    <a16:creationId xmlns:a16="http://schemas.microsoft.com/office/drawing/2014/main" id="{43D887F4-5471-4091-A635-07670F044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55" name="AutoShape 978">
                <a:extLst>
                  <a:ext uri="{FF2B5EF4-FFF2-40B4-BE49-F238E27FC236}">
                    <a16:creationId xmlns:a16="http://schemas.microsoft.com/office/drawing/2014/main" id="{0DC15D2E-C384-4B20-BDFD-9E1B6B9063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56" name="Oval 979">
                <a:extLst>
                  <a:ext uri="{FF2B5EF4-FFF2-40B4-BE49-F238E27FC236}">
                    <a16:creationId xmlns:a16="http://schemas.microsoft.com/office/drawing/2014/main" id="{8CCE6632-D09D-46FA-97E5-1CAF2FDBB5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57" name="Oval 980">
                <a:extLst>
                  <a:ext uri="{FF2B5EF4-FFF2-40B4-BE49-F238E27FC236}">
                    <a16:creationId xmlns:a16="http://schemas.microsoft.com/office/drawing/2014/main" id="{A19EA3A9-8E6A-44C6-B69C-F846A5F223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12158" name="Oval 981">
                <a:extLst>
                  <a:ext uri="{FF2B5EF4-FFF2-40B4-BE49-F238E27FC236}">
                    <a16:creationId xmlns:a16="http://schemas.microsoft.com/office/drawing/2014/main" id="{BB35B36F-7DC1-402A-B430-A4343A591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159" name="Rectangle 982">
                <a:extLst>
                  <a:ext uri="{FF2B5EF4-FFF2-40B4-BE49-F238E27FC236}">
                    <a16:creationId xmlns:a16="http://schemas.microsoft.com/office/drawing/2014/main" id="{073279AA-BBC9-45CC-AC75-37B6E07F4C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11981" name="Group 15">
            <a:extLst>
              <a:ext uri="{FF2B5EF4-FFF2-40B4-BE49-F238E27FC236}">
                <a16:creationId xmlns:a16="http://schemas.microsoft.com/office/drawing/2014/main" id="{129D4C0E-BE62-4EBC-9162-6881EAE1FBA2}"/>
              </a:ext>
            </a:extLst>
          </p:cNvPr>
          <p:cNvGrpSpPr>
            <a:grpSpLocks/>
          </p:cNvGrpSpPr>
          <p:nvPr/>
        </p:nvGrpSpPr>
        <p:grpSpPr bwMode="auto">
          <a:xfrm>
            <a:off x="7707313" y="4368800"/>
            <a:ext cx="990600" cy="731838"/>
            <a:chOff x="7707615" y="4368892"/>
            <a:chExt cx="990551" cy="731635"/>
          </a:xfrm>
        </p:grpSpPr>
        <p:pic>
          <p:nvPicPr>
            <p:cNvPr id="212034" name="Picture 14">
              <a:extLst>
                <a:ext uri="{FF2B5EF4-FFF2-40B4-BE49-F238E27FC236}">
                  <a16:creationId xmlns:a16="http://schemas.microsoft.com/office/drawing/2014/main" id="{3A872EB6-DDA6-42CD-963A-295F364AB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1833" y="4640202"/>
              <a:ext cx="822008" cy="460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2035" name="Group 249">
              <a:extLst>
                <a:ext uri="{FF2B5EF4-FFF2-40B4-BE49-F238E27FC236}">
                  <a16:creationId xmlns:a16="http://schemas.microsoft.com/office/drawing/2014/main" id="{141A2B17-181D-433B-AEF6-F00D12A8B77E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7707615" y="4368892"/>
              <a:ext cx="225953" cy="395900"/>
              <a:chOff x="4140" y="429"/>
              <a:chExt cx="1425" cy="2396"/>
            </a:xfrm>
          </p:grpSpPr>
          <p:sp>
            <p:nvSpPr>
              <p:cNvPr id="212102" name="Freeform 250">
                <a:extLst>
                  <a:ext uri="{FF2B5EF4-FFF2-40B4-BE49-F238E27FC236}">
                    <a16:creationId xmlns:a16="http://schemas.microsoft.com/office/drawing/2014/main" id="{2FB5C61C-60EB-43F2-A230-8204FDDDB8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9 w 354"/>
                  <a:gd name="T1" fmla="*/ 0 h 2742"/>
                  <a:gd name="T2" fmla="*/ 47 w 354"/>
                  <a:gd name="T3" fmla="*/ 66 h 2742"/>
                  <a:gd name="T4" fmla="*/ 46 w 354"/>
                  <a:gd name="T5" fmla="*/ 510 h 2742"/>
                  <a:gd name="T6" fmla="*/ 0 w 354"/>
                  <a:gd name="T7" fmla="*/ 534 h 2742"/>
                  <a:gd name="T8" fmla="*/ 9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971" name="Rectangle 251">
                <a:extLst>
                  <a:ext uri="{FF2B5EF4-FFF2-40B4-BE49-F238E27FC236}">
                    <a16:creationId xmlns:a16="http://schemas.microsoft.com/office/drawing/2014/main" id="{0AAB3123-C5D5-4A93-AD45-D605AFE732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3" y="429"/>
                <a:ext cx="1051" cy="2276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12104" name="Freeform 252">
                <a:extLst>
                  <a:ext uri="{FF2B5EF4-FFF2-40B4-BE49-F238E27FC236}">
                    <a16:creationId xmlns:a16="http://schemas.microsoft.com/office/drawing/2014/main" id="{3B73A186-1445-4777-AAAF-466C9683DC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9 w 211"/>
                  <a:gd name="T3" fmla="*/ 43 h 2537"/>
                  <a:gd name="T4" fmla="*/ 2 w 211"/>
                  <a:gd name="T5" fmla="*/ 48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05" name="Freeform 253">
                <a:extLst>
                  <a:ext uri="{FF2B5EF4-FFF2-40B4-BE49-F238E27FC236}">
                    <a16:creationId xmlns:a16="http://schemas.microsoft.com/office/drawing/2014/main" id="{B0F1FB41-9D82-4F93-965B-4EFE30C11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45 w 328"/>
                  <a:gd name="T3" fmla="*/ 25 h 226"/>
                  <a:gd name="T4" fmla="*/ 45 w 328"/>
                  <a:gd name="T5" fmla="*/ 45 h 226"/>
                  <a:gd name="T6" fmla="*/ 0 w 328"/>
                  <a:gd name="T7" fmla="*/ 1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974" name="Rectangle 254">
                <a:extLst>
                  <a:ext uri="{FF2B5EF4-FFF2-40B4-BE49-F238E27FC236}">
                    <a16:creationId xmlns:a16="http://schemas.microsoft.com/office/drawing/2014/main" id="{B2ED055A-75A1-4F24-9A41-02BA70686A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3" y="688"/>
                <a:ext cx="601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212107" name="Group 255">
                <a:extLst>
                  <a:ext uri="{FF2B5EF4-FFF2-40B4-BE49-F238E27FC236}">
                    <a16:creationId xmlns:a16="http://schemas.microsoft.com/office/drawing/2014/main" id="{31CA9C6A-D49E-4398-9E17-5132078D5D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000" name="AutoShape 256">
                  <a:extLst>
                    <a:ext uri="{FF2B5EF4-FFF2-40B4-BE49-F238E27FC236}">
                      <a16:creationId xmlns:a16="http://schemas.microsoft.com/office/drawing/2014/main" id="{CF7B0A86-7C8E-4E13-AAE8-639639A6DC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0" y="2569"/>
                  <a:ext cx="725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01" name="AutoShape 257">
                  <a:extLst>
                    <a:ext uri="{FF2B5EF4-FFF2-40B4-BE49-F238E27FC236}">
                      <a16:creationId xmlns:a16="http://schemas.microsoft.com/office/drawing/2014/main" id="{C681D572-0982-4EC1-A359-365320DDBF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5" y="2587"/>
                  <a:ext cx="700" cy="10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76" name="Rectangle 258">
                <a:extLst>
                  <a:ext uri="{FF2B5EF4-FFF2-40B4-BE49-F238E27FC236}">
                    <a16:creationId xmlns:a16="http://schemas.microsoft.com/office/drawing/2014/main" id="{D3ACAE56-3859-488D-9A26-935605F89D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3" y="1015"/>
                <a:ext cx="601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212109" name="Group 259">
                <a:extLst>
                  <a:ext uri="{FF2B5EF4-FFF2-40B4-BE49-F238E27FC236}">
                    <a16:creationId xmlns:a16="http://schemas.microsoft.com/office/drawing/2014/main" id="{E6CD919E-6494-4005-8B59-7C0CEE1AE0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998" name="AutoShape 260">
                  <a:extLst>
                    <a:ext uri="{FF2B5EF4-FFF2-40B4-BE49-F238E27FC236}">
                      <a16:creationId xmlns:a16="http://schemas.microsoft.com/office/drawing/2014/main" id="{75B56430-8EA8-4C27-B757-30D7F94448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0" y="2570"/>
                  <a:ext cx="725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99" name="AutoShape 261">
                  <a:extLst>
                    <a:ext uri="{FF2B5EF4-FFF2-40B4-BE49-F238E27FC236}">
                      <a16:creationId xmlns:a16="http://schemas.microsoft.com/office/drawing/2014/main" id="{0135F309-F02C-49B1-9E06-3762BAA74A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3" y="2590"/>
                  <a:ext cx="687" cy="1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78" name="Rectangle 262">
                <a:extLst>
                  <a:ext uri="{FF2B5EF4-FFF2-40B4-BE49-F238E27FC236}">
                    <a16:creationId xmlns:a16="http://schemas.microsoft.com/office/drawing/2014/main" id="{09DC123E-674C-44D4-8163-2C8096A14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3" y="1361"/>
                <a:ext cx="591" cy="3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79" name="Rectangle 263">
                <a:extLst>
                  <a:ext uri="{FF2B5EF4-FFF2-40B4-BE49-F238E27FC236}">
                    <a16:creationId xmlns:a16="http://schemas.microsoft.com/office/drawing/2014/main" id="{7F6A2A25-B78B-4248-9292-C164B9E32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4" y="1649"/>
                <a:ext cx="591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212112" name="Group 264">
                <a:extLst>
                  <a:ext uri="{FF2B5EF4-FFF2-40B4-BE49-F238E27FC236}">
                    <a16:creationId xmlns:a16="http://schemas.microsoft.com/office/drawing/2014/main" id="{D350E001-139B-4806-9AF5-736845FFBE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996" name="AutoShape 265">
                  <a:extLst>
                    <a:ext uri="{FF2B5EF4-FFF2-40B4-BE49-F238E27FC236}">
                      <a16:creationId xmlns:a16="http://schemas.microsoft.com/office/drawing/2014/main" id="{B1324137-4E67-443F-956C-947842CBC4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0"/>
                  <a:ext cx="711" cy="13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97" name="AutoShape 266">
                  <a:extLst>
                    <a:ext uri="{FF2B5EF4-FFF2-40B4-BE49-F238E27FC236}">
                      <a16:creationId xmlns:a16="http://schemas.microsoft.com/office/drawing/2014/main" id="{68E92DF8-43CE-433B-9759-695D92CF2A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8"/>
                  <a:ext cx="673" cy="9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12113" name="Freeform 267">
                <a:extLst>
                  <a:ext uri="{FF2B5EF4-FFF2-40B4-BE49-F238E27FC236}">
                    <a16:creationId xmlns:a16="http://schemas.microsoft.com/office/drawing/2014/main" id="{E7851862-0576-4DA3-86F7-93CC7EA502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45 w 328"/>
                  <a:gd name="T3" fmla="*/ 24 h 226"/>
                  <a:gd name="T4" fmla="*/ 45 w 328"/>
                  <a:gd name="T5" fmla="*/ 43 h 226"/>
                  <a:gd name="T6" fmla="*/ 0 w 328"/>
                  <a:gd name="T7" fmla="*/ 1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212114" name="Group 268">
                <a:extLst>
                  <a:ext uri="{FF2B5EF4-FFF2-40B4-BE49-F238E27FC236}">
                    <a16:creationId xmlns:a16="http://schemas.microsoft.com/office/drawing/2014/main" id="{5E293418-BECE-4F85-9591-CB8955ABAD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994" name="AutoShape 269">
                  <a:extLst>
                    <a:ext uri="{FF2B5EF4-FFF2-40B4-BE49-F238E27FC236}">
                      <a16:creationId xmlns:a16="http://schemas.microsoft.com/office/drawing/2014/main" id="{B2CFED45-BE52-4B93-870D-4492ACD8FD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0" y="2544"/>
                  <a:ext cx="723" cy="16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95" name="AutoShape 270">
                  <a:extLst>
                    <a:ext uri="{FF2B5EF4-FFF2-40B4-BE49-F238E27FC236}">
                      <a16:creationId xmlns:a16="http://schemas.microsoft.com/office/drawing/2014/main" id="{43D7DDA1-A848-4FEC-8473-5F83345BEA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5" y="2582"/>
                  <a:ext cx="673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983" name="Rectangle 271">
                <a:extLst>
                  <a:ext uri="{FF2B5EF4-FFF2-40B4-BE49-F238E27FC236}">
                    <a16:creationId xmlns:a16="http://schemas.microsoft.com/office/drawing/2014/main" id="{22E931F2-B404-45FE-9A96-7754875CA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5" y="429"/>
                <a:ext cx="60" cy="2286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12116" name="Freeform 272">
                <a:extLst>
                  <a:ext uri="{FF2B5EF4-FFF2-40B4-BE49-F238E27FC236}">
                    <a16:creationId xmlns:a16="http://schemas.microsoft.com/office/drawing/2014/main" id="{2ACB1057-E0BC-4F85-979C-982E0FAB11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40 w 296"/>
                  <a:gd name="T3" fmla="*/ 27 h 256"/>
                  <a:gd name="T4" fmla="*/ 40 w 296"/>
                  <a:gd name="T5" fmla="*/ 49 h 256"/>
                  <a:gd name="T6" fmla="*/ 0 w 296"/>
                  <a:gd name="T7" fmla="*/ 18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117" name="Freeform 273">
                <a:extLst>
                  <a:ext uri="{FF2B5EF4-FFF2-40B4-BE49-F238E27FC236}">
                    <a16:creationId xmlns:a16="http://schemas.microsoft.com/office/drawing/2014/main" id="{A6E365A8-59E8-46B5-B6B6-61E089D1B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42 w 304"/>
                  <a:gd name="T3" fmla="*/ 32 h 288"/>
                  <a:gd name="T4" fmla="*/ 39 w 304"/>
                  <a:gd name="T5" fmla="*/ 57 h 288"/>
                  <a:gd name="T6" fmla="*/ 2 w 304"/>
                  <a:gd name="T7" fmla="*/ 24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986" name="Oval 274">
                <a:extLst>
                  <a:ext uri="{FF2B5EF4-FFF2-40B4-BE49-F238E27FC236}">
                    <a16:creationId xmlns:a16="http://schemas.microsoft.com/office/drawing/2014/main" id="{7AEA412B-8384-4B9A-B492-1627684E2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09"/>
                <a:ext cx="50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12119" name="Freeform 275">
                <a:extLst>
                  <a:ext uri="{FF2B5EF4-FFF2-40B4-BE49-F238E27FC236}">
                    <a16:creationId xmlns:a16="http://schemas.microsoft.com/office/drawing/2014/main" id="{765FB232-388E-4135-9DC5-BEDAD74302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21 h 240"/>
                  <a:gd name="T2" fmla="*/ 2 w 306"/>
                  <a:gd name="T3" fmla="*/ 48 h 240"/>
                  <a:gd name="T4" fmla="*/ 42 w 306"/>
                  <a:gd name="T5" fmla="*/ 22 h 240"/>
                  <a:gd name="T6" fmla="*/ 40 w 306"/>
                  <a:gd name="T7" fmla="*/ 0 h 240"/>
                  <a:gd name="T8" fmla="*/ 0 w 306"/>
                  <a:gd name="T9" fmla="*/ 21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988" name="AutoShape 276">
                <a:extLst>
                  <a:ext uri="{FF2B5EF4-FFF2-40B4-BE49-F238E27FC236}">
                    <a16:creationId xmlns:a16="http://schemas.microsoft.com/office/drawing/2014/main" id="{9F497DD2-E2BE-42C1-874C-19569DFED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3" y="2677"/>
                <a:ext cx="1201" cy="144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89" name="AutoShape 277">
                <a:extLst>
                  <a:ext uri="{FF2B5EF4-FFF2-40B4-BE49-F238E27FC236}">
                    <a16:creationId xmlns:a16="http://schemas.microsoft.com/office/drawing/2014/main" id="{EF7995F7-1091-4874-A5B9-7519CC273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3" y="2705"/>
                <a:ext cx="1071" cy="7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90" name="Oval 278">
                <a:extLst>
                  <a:ext uri="{FF2B5EF4-FFF2-40B4-BE49-F238E27FC236}">
                    <a16:creationId xmlns:a16="http://schemas.microsoft.com/office/drawing/2014/main" id="{E7724B66-A698-48C9-84CE-9A5063066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4" y="2379"/>
                <a:ext cx="160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91" name="Oval 279">
                <a:extLst>
                  <a:ext uri="{FF2B5EF4-FFF2-40B4-BE49-F238E27FC236}">
                    <a16:creationId xmlns:a16="http://schemas.microsoft.com/office/drawing/2014/main" id="{5166FEC7-CD81-4A7F-8558-12BD55A5CF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4" y="2379"/>
                <a:ext cx="160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FF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92" name="Oval 280">
                <a:extLst>
                  <a:ext uri="{FF2B5EF4-FFF2-40B4-BE49-F238E27FC236}">
                    <a16:creationId xmlns:a16="http://schemas.microsoft.com/office/drawing/2014/main" id="{BD857888-8BA7-4B43-A642-C7B510DC1C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4" y="2379"/>
                <a:ext cx="160" cy="13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993" name="Rectangle 281">
                <a:extLst>
                  <a:ext uri="{FF2B5EF4-FFF2-40B4-BE49-F238E27FC236}">
                    <a16:creationId xmlns:a16="http://schemas.microsoft.com/office/drawing/2014/main" id="{400208D1-AD32-4D22-953D-F840209DEB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4" y="1831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212036" name="Group 249">
              <a:extLst>
                <a:ext uri="{FF2B5EF4-FFF2-40B4-BE49-F238E27FC236}">
                  <a16:creationId xmlns:a16="http://schemas.microsoft.com/office/drawing/2014/main" id="{8911DDE3-63B3-425A-8378-003EF64C5AF8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7939866" y="4369199"/>
              <a:ext cx="225953" cy="395900"/>
              <a:chOff x="4140" y="429"/>
              <a:chExt cx="1425" cy="2396"/>
            </a:xfrm>
          </p:grpSpPr>
          <p:sp>
            <p:nvSpPr>
              <p:cNvPr id="212070" name="Freeform 250">
                <a:extLst>
                  <a:ext uri="{FF2B5EF4-FFF2-40B4-BE49-F238E27FC236}">
                    <a16:creationId xmlns:a16="http://schemas.microsoft.com/office/drawing/2014/main" id="{F0A5D69B-F48B-42C7-BBE0-B72873D894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9 w 354"/>
                  <a:gd name="T1" fmla="*/ 0 h 2742"/>
                  <a:gd name="T2" fmla="*/ 47 w 354"/>
                  <a:gd name="T3" fmla="*/ 66 h 2742"/>
                  <a:gd name="T4" fmla="*/ 46 w 354"/>
                  <a:gd name="T5" fmla="*/ 510 h 2742"/>
                  <a:gd name="T6" fmla="*/ 0 w 354"/>
                  <a:gd name="T7" fmla="*/ 534 h 2742"/>
                  <a:gd name="T8" fmla="*/ 9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004" name="Rectangle 251">
                <a:extLst>
                  <a:ext uri="{FF2B5EF4-FFF2-40B4-BE49-F238E27FC236}">
                    <a16:creationId xmlns:a16="http://schemas.microsoft.com/office/drawing/2014/main" id="{F8EF016A-50F5-4978-93CD-B4F8BD3BB8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7" y="427"/>
                <a:ext cx="1051" cy="2286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12072" name="Freeform 252">
                <a:extLst>
                  <a:ext uri="{FF2B5EF4-FFF2-40B4-BE49-F238E27FC236}">
                    <a16:creationId xmlns:a16="http://schemas.microsoft.com/office/drawing/2014/main" id="{378AF377-D7F0-431D-B274-BA75345035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9 w 211"/>
                  <a:gd name="T3" fmla="*/ 43 h 2537"/>
                  <a:gd name="T4" fmla="*/ 2 w 211"/>
                  <a:gd name="T5" fmla="*/ 48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073" name="Freeform 253">
                <a:extLst>
                  <a:ext uri="{FF2B5EF4-FFF2-40B4-BE49-F238E27FC236}">
                    <a16:creationId xmlns:a16="http://schemas.microsoft.com/office/drawing/2014/main" id="{1ADDAE4C-A81A-43C1-B6F5-5F49E9315C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45 w 328"/>
                  <a:gd name="T3" fmla="*/ 25 h 226"/>
                  <a:gd name="T4" fmla="*/ 45 w 328"/>
                  <a:gd name="T5" fmla="*/ 45 h 226"/>
                  <a:gd name="T6" fmla="*/ 0 w 328"/>
                  <a:gd name="T7" fmla="*/ 1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007" name="Rectangle 254">
                <a:extLst>
                  <a:ext uri="{FF2B5EF4-FFF2-40B4-BE49-F238E27FC236}">
                    <a16:creationId xmlns:a16="http://schemas.microsoft.com/office/drawing/2014/main" id="{33F88D83-7484-4A3D-A15F-51B25E025C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7" y="696"/>
                <a:ext cx="601" cy="3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212075" name="Group 255">
                <a:extLst>
                  <a:ext uri="{FF2B5EF4-FFF2-40B4-BE49-F238E27FC236}">
                    <a16:creationId xmlns:a16="http://schemas.microsoft.com/office/drawing/2014/main" id="{59797FA9-FDF5-43A4-8389-C615EAF97E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033" name="AutoShape 256">
                  <a:extLst>
                    <a:ext uri="{FF2B5EF4-FFF2-40B4-BE49-F238E27FC236}">
                      <a16:creationId xmlns:a16="http://schemas.microsoft.com/office/drawing/2014/main" id="{63F0B385-94C7-463F-9196-ADEF491E7C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2" y="2567"/>
                  <a:ext cx="725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34" name="AutoShape 257">
                  <a:extLst>
                    <a:ext uri="{FF2B5EF4-FFF2-40B4-BE49-F238E27FC236}">
                      <a16:creationId xmlns:a16="http://schemas.microsoft.com/office/drawing/2014/main" id="{7F053402-438B-4338-8FDF-67512C87FE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4" y="2586"/>
                  <a:ext cx="700" cy="10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09" name="Rectangle 258">
                <a:extLst>
                  <a:ext uri="{FF2B5EF4-FFF2-40B4-BE49-F238E27FC236}">
                    <a16:creationId xmlns:a16="http://schemas.microsoft.com/office/drawing/2014/main" id="{31EDB3C9-2B00-448D-B6F1-D65F77F76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7" y="1023"/>
                <a:ext cx="591" cy="3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212077" name="Group 259">
                <a:extLst>
                  <a:ext uri="{FF2B5EF4-FFF2-40B4-BE49-F238E27FC236}">
                    <a16:creationId xmlns:a16="http://schemas.microsoft.com/office/drawing/2014/main" id="{D1E7506B-FBA7-4AF5-8F4B-EFE76C5071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1031" name="AutoShape 260">
                  <a:extLst>
                    <a:ext uri="{FF2B5EF4-FFF2-40B4-BE49-F238E27FC236}">
                      <a16:creationId xmlns:a16="http://schemas.microsoft.com/office/drawing/2014/main" id="{CC05A0CD-35CD-43E5-8FFA-8F1B7E24D1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4" y="2568"/>
                  <a:ext cx="725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32" name="AutoShape 261">
                  <a:extLst>
                    <a:ext uri="{FF2B5EF4-FFF2-40B4-BE49-F238E27FC236}">
                      <a16:creationId xmlns:a16="http://schemas.microsoft.com/office/drawing/2014/main" id="{5B45D636-F237-4CBF-BC7A-16705B8449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" y="2588"/>
                  <a:ext cx="687" cy="1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11" name="Rectangle 262">
                <a:extLst>
                  <a:ext uri="{FF2B5EF4-FFF2-40B4-BE49-F238E27FC236}">
                    <a16:creationId xmlns:a16="http://schemas.microsoft.com/office/drawing/2014/main" id="{EB1148CE-F2F0-43BE-A011-87AFEA5D62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7" y="1359"/>
                <a:ext cx="591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12" name="Rectangle 263">
                <a:extLst>
                  <a:ext uri="{FF2B5EF4-FFF2-40B4-BE49-F238E27FC236}">
                    <a16:creationId xmlns:a16="http://schemas.microsoft.com/office/drawing/2014/main" id="{F1620FDD-5966-4E40-B1E2-82B14532B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7" y="1657"/>
                <a:ext cx="601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212080" name="Group 264">
                <a:extLst>
                  <a:ext uri="{FF2B5EF4-FFF2-40B4-BE49-F238E27FC236}">
                    <a16:creationId xmlns:a16="http://schemas.microsoft.com/office/drawing/2014/main" id="{A80D1564-6DA9-480F-9DC0-33CE75430D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1029" name="AutoShape 265">
                  <a:extLst>
                    <a:ext uri="{FF2B5EF4-FFF2-40B4-BE49-F238E27FC236}">
                      <a16:creationId xmlns:a16="http://schemas.microsoft.com/office/drawing/2014/main" id="{51B52854-5FE5-4F66-9986-C55BA96AF5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7" y="2569"/>
                  <a:ext cx="711" cy="141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30" name="AutoShape 266">
                  <a:extLst>
                    <a:ext uri="{FF2B5EF4-FFF2-40B4-BE49-F238E27FC236}">
                      <a16:creationId xmlns:a16="http://schemas.microsoft.com/office/drawing/2014/main" id="{CED965F6-8DDC-470F-B343-C9DB23C077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9" y="2586"/>
                  <a:ext cx="673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12081" name="Freeform 267">
                <a:extLst>
                  <a:ext uri="{FF2B5EF4-FFF2-40B4-BE49-F238E27FC236}">
                    <a16:creationId xmlns:a16="http://schemas.microsoft.com/office/drawing/2014/main" id="{BEB3A2CD-52E3-4853-A1A8-922099FBF8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45 w 328"/>
                  <a:gd name="T3" fmla="*/ 24 h 226"/>
                  <a:gd name="T4" fmla="*/ 45 w 328"/>
                  <a:gd name="T5" fmla="*/ 43 h 226"/>
                  <a:gd name="T6" fmla="*/ 0 w 328"/>
                  <a:gd name="T7" fmla="*/ 1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212082" name="Group 268">
                <a:extLst>
                  <a:ext uri="{FF2B5EF4-FFF2-40B4-BE49-F238E27FC236}">
                    <a16:creationId xmlns:a16="http://schemas.microsoft.com/office/drawing/2014/main" id="{5B1EFED1-26EA-4621-AB26-846B942295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027" name="AutoShape 269">
                  <a:extLst>
                    <a:ext uri="{FF2B5EF4-FFF2-40B4-BE49-F238E27FC236}">
                      <a16:creationId xmlns:a16="http://schemas.microsoft.com/office/drawing/2014/main" id="{0D46EC83-5277-400C-8EA9-8DA4F4EE22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2" y="2571"/>
                  <a:ext cx="761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28" name="AutoShape 270">
                  <a:extLst>
                    <a:ext uri="{FF2B5EF4-FFF2-40B4-BE49-F238E27FC236}">
                      <a16:creationId xmlns:a16="http://schemas.microsoft.com/office/drawing/2014/main" id="{6781018E-D411-4148-9CF7-C39D47E4AA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4" y="2590"/>
                  <a:ext cx="723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16" name="Rectangle 271">
                <a:extLst>
                  <a:ext uri="{FF2B5EF4-FFF2-40B4-BE49-F238E27FC236}">
                    <a16:creationId xmlns:a16="http://schemas.microsoft.com/office/drawing/2014/main" id="{1FA63124-6DBA-4921-9B5F-AD2B051B9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8" y="427"/>
                <a:ext cx="70" cy="2296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12084" name="Freeform 272">
                <a:extLst>
                  <a:ext uri="{FF2B5EF4-FFF2-40B4-BE49-F238E27FC236}">
                    <a16:creationId xmlns:a16="http://schemas.microsoft.com/office/drawing/2014/main" id="{3E7B3FE4-7029-4F16-BEB6-074CD233B1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40 w 296"/>
                  <a:gd name="T3" fmla="*/ 27 h 256"/>
                  <a:gd name="T4" fmla="*/ 40 w 296"/>
                  <a:gd name="T5" fmla="*/ 49 h 256"/>
                  <a:gd name="T6" fmla="*/ 0 w 296"/>
                  <a:gd name="T7" fmla="*/ 18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085" name="Freeform 273">
                <a:extLst>
                  <a:ext uri="{FF2B5EF4-FFF2-40B4-BE49-F238E27FC236}">
                    <a16:creationId xmlns:a16="http://schemas.microsoft.com/office/drawing/2014/main" id="{E5AE1829-48F9-4353-B9E4-8D4E47B4FB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42 w 304"/>
                  <a:gd name="T3" fmla="*/ 32 h 288"/>
                  <a:gd name="T4" fmla="*/ 39 w 304"/>
                  <a:gd name="T5" fmla="*/ 57 h 288"/>
                  <a:gd name="T6" fmla="*/ 2 w 304"/>
                  <a:gd name="T7" fmla="*/ 24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019" name="Oval 274">
                <a:extLst>
                  <a:ext uri="{FF2B5EF4-FFF2-40B4-BE49-F238E27FC236}">
                    <a16:creationId xmlns:a16="http://schemas.microsoft.com/office/drawing/2014/main" id="{3D3233DB-A44D-4B4B-BDF0-26847C9EB6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8" y="2617"/>
                <a:ext cx="50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12087" name="Freeform 275">
                <a:extLst>
                  <a:ext uri="{FF2B5EF4-FFF2-40B4-BE49-F238E27FC236}">
                    <a16:creationId xmlns:a16="http://schemas.microsoft.com/office/drawing/2014/main" id="{B9D75638-8E66-46EA-9DFB-B23C13D8A8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21 h 240"/>
                  <a:gd name="T2" fmla="*/ 2 w 306"/>
                  <a:gd name="T3" fmla="*/ 48 h 240"/>
                  <a:gd name="T4" fmla="*/ 42 w 306"/>
                  <a:gd name="T5" fmla="*/ 22 h 240"/>
                  <a:gd name="T6" fmla="*/ 40 w 306"/>
                  <a:gd name="T7" fmla="*/ 0 h 240"/>
                  <a:gd name="T8" fmla="*/ 0 w 306"/>
                  <a:gd name="T9" fmla="*/ 21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021" name="AutoShape 276">
                <a:extLst>
                  <a:ext uri="{FF2B5EF4-FFF2-40B4-BE49-F238E27FC236}">
                    <a16:creationId xmlns:a16="http://schemas.microsoft.com/office/drawing/2014/main" id="{C541AB57-B0FD-4F95-83CA-847406AA4B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6" y="2684"/>
                <a:ext cx="1201" cy="144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22" name="AutoShape 277">
                <a:extLst>
                  <a:ext uri="{FF2B5EF4-FFF2-40B4-BE49-F238E27FC236}">
                    <a16:creationId xmlns:a16="http://schemas.microsoft.com/office/drawing/2014/main" id="{0EB3EB17-7E61-4A96-9A96-E84F3F2E59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7" y="2713"/>
                <a:ext cx="1071" cy="8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23" name="Oval 278">
                <a:extLst>
                  <a:ext uri="{FF2B5EF4-FFF2-40B4-BE49-F238E27FC236}">
                    <a16:creationId xmlns:a16="http://schemas.microsoft.com/office/drawing/2014/main" id="{4744CE85-531E-4CDE-BE5B-E538A1DB6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7" y="2387"/>
                <a:ext cx="160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24" name="Oval 279">
                <a:extLst>
                  <a:ext uri="{FF2B5EF4-FFF2-40B4-BE49-F238E27FC236}">
                    <a16:creationId xmlns:a16="http://schemas.microsoft.com/office/drawing/2014/main" id="{DBD8F43B-DF33-454E-80A3-C5D38DC88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7" y="2387"/>
                <a:ext cx="160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FF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25" name="Oval 280">
                <a:extLst>
                  <a:ext uri="{FF2B5EF4-FFF2-40B4-BE49-F238E27FC236}">
                    <a16:creationId xmlns:a16="http://schemas.microsoft.com/office/drawing/2014/main" id="{28B0C4BE-33DD-4C5A-ABDD-F449BCC4E0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7" y="2387"/>
                <a:ext cx="160" cy="13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26" name="Rectangle 281">
                <a:extLst>
                  <a:ext uri="{FF2B5EF4-FFF2-40B4-BE49-F238E27FC236}">
                    <a16:creationId xmlns:a16="http://schemas.microsoft.com/office/drawing/2014/main" id="{4A381D81-BE5E-4EF8-B237-89A98A0B1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8" y="1839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grpSp>
          <p:nvGrpSpPr>
            <p:cNvPr id="212037" name="Group 249">
              <a:extLst>
                <a:ext uri="{FF2B5EF4-FFF2-40B4-BE49-F238E27FC236}">
                  <a16:creationId xmlns:a16="http://schemas.microsoft.com/office/drawing/2014/main" id="{8733739A-4E41-47B9-99C4-7F7D553FE447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8472213" y="4384408"/>
              <a:ext cx="225953" cy="395900"/>
              <a:chOff x="4140" y="429"/>
              <a:chExt cx="1425" cy="2396"/>
            </a:xfrm>
          </p:grpSpPr>
          <p:sp>
            <p:nvSpPr>
              <p:cNvPr id="212038" name="Freeform 250">
                <a:extLst>
                  <a:ext uri="{FF2B5EF4-FFF2-40B4-BE49-F238E27FC236}">
                    <a16:creationId xmlns:a16="http://schemas.microsoft.com/office/drawing/2014/main" id="{625D4519-7AA8-4BD8-AE02-B321661657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9 w 354"/>
                  <a:gd name="T1" fmla="*/ 0 h 2742"/>
                  <a:gd name="T2" fmla="*/ 47 w 354"/>
                  <a:gd name="T3" fmla="*/ 66 h 2742"/>
                  <a:gd name="T4" fmla="*/ 46 w 354"/>
                  <a:gd name="T5" fmla="*/ 510 h 2742"/>
                  <a:gd name="T6" fmla="*/ 0 w 354"/>
                  <a:gd name="T7" fmla="*/ 534 h 2742"/>
                  <a:gd name="T8" fmla="*/ 9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037" name="Rectangle 251">
                <a:extLst>
                  <a:ext uri="{FF2B5EF4-FFF2-40B4-BE49-F238E27FC236}">
                    <a16:creationId xmlns:a16="http://schemas.microsoft.com/office/drawing/2014/main" id="{D3FA4211-A7BD-4DCB-93BE-B59BCC8D0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0" y="431"/>
                <a:ext cx="1051" cy="2276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12040" name="Freeform 252">
                <a:extLst>
                  <a:ext uri="{FF2B5EF4-FFF2-40B4-BE49-F238E27FC236}">
                    <a16:creationId xmlns:a16="http://schemas.microsoft.com/office/drawing/2014/main" id="{3E7D7692-751C-4ED3-8C1C-90A22A7E5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9 w 211"/>
                  <a:gd name="T3" fmla="*/ 43 h 2537"/>
                  <a:gd name="T4" fmla="*/ 2 w 211"/>
                  <a:gd name="T5" fmla="*/ 48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041" name="Freeform 253">
                <a:extLst>
                  <a:ext uri="{FF2B5EF4-FFF2-40B4-BE49-F238E27FC236}">
                    <a16:creationId xmlns:a16="http://schemas.microsoft.com/office/drawing/2014/main" id="{36FD1229-148E-41A6-A0FE-684482BB6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45 w 328"/>
                  <a:gd name="T3" fmla="*/ 25 h 226"/>
                  <a:gd name="T4" fmla="*/ 45 w 328"/>
                  <a:gd name="T5" fmla="*/ 45 h 226"/>
                  <a:gd name="T6" fmla="*/ 0 w 328"/>
                  <a:gd name="T7" fmla="*/ 19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040" name="Rectangle 254">
                <a:extLst>
                  <a:ext uri="{FF2B5EF4-FFF2-40B4-BE49-F238E27FC236}">
                    <a16:creationId xmlns:a16="http://schemas.microsoft.com/office/drawing/2014/main" id="{05FFE957-F4BD-43CC-B52D-26C512C5A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601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212043" name="Group 255">
                <a:extLst>
                  <a:ext uri="{FF2B5EF4-FFF2-40B4-BE49-F238E27FC236}">
                    <a16:creationId xmlns:a16="http://schemas.microsoft.com/office/drawing/2014/main" id="{BA6E45A6-D777-4419-971A-CBB58AE66F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066" name="AutoShape 256">
                  <a:extLst>
                    <a:ext uri="{FF2B5EF4-FFF2-40B4-BE49-F238E27FC236}">
                      <a16:creationId xmlns:a16="http://schemas.microsoft.com/office/drawing/2014/main" id="{34D09469-5384-4ED4-BBFD-04D219D9D5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6" y="2571"/>
                  <a:ext cx="725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67" name="AutoShape 257">
                  <a:extLst>
                    <a:ext uri="{FF2B5EF4-FFF2-40B4-BE49-F238E27FC236}">
                      <a16:creationId xmlns:a16="http://schemas.microsoft.com/office/drawing/2014/main" id="{0A09071A-5520-4A47-94C2-1EDF88D219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9" y="2590"/>
                  <a:ext cx="700" cy="101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42" name="Rectangle 258">
                <a:extLst>
                  <a:ext uri="{FF2B5EF4-FFF2-40B4-BE49-F238E27FC236}">
                    <a16:creationId xmlns:a16="http://schemas.microsoft.com/office/drawing/2014/main" id="{7A0D76F7-0AB6-4EF3-BEEB-1567B85D8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17"/>
                <a:ext cx="601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212045" name="Group 259">
                <a:extLst>
                  <a:ext uri="{FF2B5EF4-FFF2-40B4-BE49-F238E27FC236}">
                    <a16:creationId xmlns:a16="http://schemas.microsoft.com/office/drawing/2014/main" id="{879F852E-9237-4EE0-A7F6-FDC1DFC374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1064" name="AutoShape 260">
                  <a:extLst>
                    <a:ext uri="{FF2B5EF4-FFF2-40B4-BE49-F238E27FC236}">
                      <a16:creationId xmlns:a16="http://schemas.microsoft.com/office/drawing/2014/main" id="{19518A69-34AB-42D0-9FEE-3EB7CF8902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81" y="2572"/>
                  <a:ext cx="725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65" name="AutoShape 261">
                  <a:extLst>
                    <a:ext uri="{FF2B5EF4-FFF2-40B4-BE49-F238E27FC236}">
                      <a16:creationId xmlns:a16="http://schemas.microsoft.com/office/drawing/2014/main" id="{1459160C-40E0-4004-93CC-CF350A90E7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94" y="2592"/>
                  <a:ext cx="687" cy="1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44" name="Rectangle 262">
                <a:extLst>
                  <a:ext uri="{FF2B5EF4-FFF2-40B4-BE49-F238E27FC236}">
                    <a16:creationId xmlns:a16="http://schemas.microsoft.com/office/drawing/2014/main" id="{FA3E4BAB-0595-4D1E-8E1B-DC8630C140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63"/>
                <a:ext cx="591" cy="3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45" name="Rectangle 263">
                <a:extLst>
                  <a:ext uri="{FF2B5EF4-FFF2-40B4-BE49-F238E27FC236}">
                    <a16:creationId xmlns:a16="http://schemas.microsoft.com/office/drawing/2014/main" id="{AC49B29B-6678-47DF-9ECF-FDAC4663AF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1"/>
                <a:ext cx="591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grpSp>
            <p:nvGrpSpPr>
              <p:cNvPr id="212048" name="Group 264">
                <a:extLst>
                  <a:ext uri="{FF2B5EF4-FFF2-40B4-BE49-F238E27FC236}">
                    <a16:creationId xmlns:a16="http://schemas.microsoft.com/office/drawing/2014/main" id="{57BC1250-FB8F-4607-887A-5975686A91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1062" name="AutoShape 265">
                  <a:extLst>
                    <a:ext uri="{FF2B5EF4-FFF2-40B4-BE49-F238E27FC236}">
                      <a16:creationId xmlns:a16="http://schemas.microsoft.com/office/drawing/2014/main" id="{276286CC-ED8A-4BEB-A36F-36F0D1C9DB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9" y="2572"/>
                  <a:ext cx="686" cy="13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63" name="AutoShape 266">
                  <a:extLst>
                    <a:ext uri="{FF2B5EF4-FFF2-40B4-BE49-F238E27FC236}">
                      <a16:creationId xmlns:a16="http://schemas.microsoft.com/office/drawing/2014/main" id="{52624868-86B6-4A48-ABED-ED4CE34048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1" y="2590"/>
                  <a:ext cx="648" cy="9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12049" name="Freeform 267">
                <a:extLst>
                  <a:ext uri="{FF2B5EF4-FFF2-40B4-BE49-F238E27FC236}">
                    <a16:creationId xmlns:a16="http://schemas.microsoft.com/office/drawing/2014/main" id="{ACF5927B-F585-4CEF-A84A-18238E9D3A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45 w 328"/>
                  <a:gd name="T3" fmla="*/ 24 h 226"/>
                  <a:gd name="T4" fmla="*/ 45 w 328"/>
                  <a:gd name="T5" fmla="*/ 43 h 226"/>
                  <a:gd name="T6" fmla="*/ 0 w 328"/>
                  <a:gd name="T7" fmla="*/ 1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212050" name="Group 268">
                <a:extLst>
                  <a:ext uri="{FF2B5EF4-FFF2-40B4-BE49-F238E27FC236}">
                    <a16:creationId xmlns:a16="http://schemas.microsoft.com/office/drawing/2014/main" id="{9CD7E21F-6E5B-4639-929E-9F6ABF4D49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060" name="AutoShape 269">
                  <a:extLst>
                    <a:ext uri="{FF2B5EF4-FFF2-40B4-BE49-F238E27FC236}">
                      <a16:creationId xmlns:a16="http://schemas.microsoft.com/office/drawing/2014/main" id="{263C04EF-3A13-4B16-8FF2-80E34CF4A8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6" y="2565"/>
                  <a:ext cx="723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61" name="AutoShape 270">
                  <a:extLst>
                    <a:ext uri="{FF2B5EF4-FFF2-40B4-BE49-F238E27FC236}">
                      <a16:creationId xmlns:a16="http://schemas.microsoft.com/office/drawing/2014/main" id="{B419410F-1EA0-450E-9CC9-54B9500BA6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9" y="2585"/>
                  <a:ext cx="686" cy="115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049" name="Rectangle 271">
                <a:extLst>
                  <a:ext uri="{FF2B5EF4-FFF2-40B4-BE49-F238E27FC236}">
                    <a16:creationId xmlns:a16="http://schemas.microsoft.com/office/drawing/2014/main" id="{1A08D343-A128-485C-8CFE-6B071E0177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1" y="431"/>
                <a:ext cx="60" cy="2286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12052" name="Freeform 272">
                <a:extLst>
                  <a:ext uri="{FF2B5EF4-FFF2-40B4-BE49-F238E27FC236}">
                    <a16:creationId xmlns:a16="http://schemas.microsoft.com/office/drawing/2014/main" id="{933D4416-5CBA-46EC-8577-6BFBAAF756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40 w 296"/>
                  <a:gd name="T3" fmla="*/ 27 h 256"/>
                  <a:gd name="T4" fmla="*/ 40 w 296"/>
                  <a:gd name="T5" fmla="*/ 49 h 256"/>
                  <a:gd name="T6" fmla="*/ 0 w 296"/>
                  <a:gd name="T7" fmla="*/ 18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053" name="Freeform 273">
                <a:extLst>
                  <a:ext uri="{FF2B5EF4-FFF2-40B4-BE49-F238E27FC236}">
                    <a16:creationId xmlns:a16="http://schemas.microsoft.com/office/drawing/2014/main" id="{3F19CD96-D72E-4985-937E-F4D6AE271E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42 w 304"/>
                  <a:gd name="T3" fmla="*/ 32 h 288"/>
                  <a:gd name="T4" fmla="*/ 39 w 304"/>
                  <a:gd name="T5" fmla="*/ 57 h 288"/>
                  <a:gd name="T6" fmla="*/ 2 w 304"/>
                  <a:gd name="T7" fmla="*/ 24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052" name="Oval 274">
                <a:extLst>
                  <a:ext uri="{FF2B5EF4-FFF2-40B4-BE49-F238E27FC236}">
                    <a16:creationId xmlns:a16="http://schemas.microsoft.com/office/drawing/2014/main" id="{FF9A7073-3C53-422F-99F8-B9FD8B8005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2" y="2611"/>
                <a:ext cx="50" cy="96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12055" name="Freeform 275">
                <a:extLst>
                  <a:ext uri="{FF2B5EF4-FFF2-40B4-BE49-F238E27FC236}">
                    <a16:creationId xmlns:a16="http://schemas.microsoft.com/office/drawing/2014/main" id="{3A8BA33D-EE92-41E6-8002-BDE18A23A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21 h 240"/>
                  <a:gd name="T2" fmla="*/ 2 w 306"/>
                  <a:gd name="T3" fmla="*/ 48 h 240"/>
                  <a:gd name="T4" fmla="*/ 42 w 306"/>
                  <a:gd name="T5" fmla="*/ 22 h 240"/>
                  <a:gd name="T6" fmla="*/ 40 w 306"/>
                  <a:gd name="T7" fmla="*/ 0 h 240"/>
                  <a:gd name="T8" fmla="*/ 0 w 306"/>
                  <a:gd name="T9" fmla="*/ 21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054" name="AutoShape 276">
                <a:extLst>
                  <a:ext uri="{FF2B5EF4-FFF2-40B4-BE49-F238E27FC236}">
                    <a16:creationId xmlns:a16="http://schemas.microsoft.com/office/drawing/2014/main" id="{A24BE80D-6F4B-4A48-91E6-1D617EDA91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9"/>
                <a:ext cx="1201" cy="144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55" name="AutoShape 277">
                <a:extLst>
                  <a:ext uri="{FF2B5EF4-FFF2-40B4-BE49-F238E27FC236}">
                    <a16:creationId xmlns:a16="http://schemas.microsoft.com/office/drawing/2014/main" id="{0CB499B2-DBC7-4CE2-8B7A-F339CC9BA6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0" y="2708"/>
                <a:ext cx="1071" cy="8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56" name="Oval 278">
                <a:extLst>
                  <a:ext uri="{FF2B5EF4-FFF2-40B4-BE49-F238E27FC236}">
                    <a16:creationId xmlns:a16="http://schemas.microsoft.com/office/drawing/2014/main" id="{FF805890-2D7F-4317-BC73-C78A8DCEE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0" y="2381"/>
                <a:ext cx="160" cy="14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57" name="Oval 279">
                <a:extLst>
                  <a:ext uri="{FF2B5EF4-FFF2-40B4-BE49-F238E27FC236}">
                    <a16:creationId xmlns:a16="http://schemas.microsoft.com/office/drawing/2014/main" id="{7AB94577-6FEB-4D36-BFD5-A08D28F39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0" y="2381"/>
                <a:ext cx="160" cy="14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FF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58" name="Oval 280">
                <a:extLst>
                  <a:ext uri="{FF2B5EF4-FFF2-40B4-BE49-F238E27FC236}">
                    <a16:creationId xmlns:a16="http://schemas.microsoft.com/office/drawing/2014/main" id="{FDF46D14-6421-417C-A128-33301DA576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1" y="2381"/>
                <a:ext cx="160" cy="134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059" name="Rectangle 281">
                <a:extLst>
                  <a:ext uri="{FF2B5EF4-FFF2-40B4-BE49-F238E27FC236}">
                    <a16:creationId xmlns:a16="http://schemas.microsoft.com/office/drawing/2014/main" id="{2958CF67-242D-446A-B418-1283467FB3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1" y="1833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endParaRPr lang="en-US" sz="2400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</p:grpSp>
      <p:grpSp>
        <p:nvGrpSpPr>
          <p:cNvPr id="1069" name="Group 1068">
            <a:extLst>
              <a:ext uri="{FF2B5EF4-FFF2-40B4-BE49-F238E27FC236}">
                <a16:creationId xmlns:a16="http://schemas.microsoft.com/office/drawing/2014/main" id="{764A89CC-2AC8-4253-8FB2-FB651A1ED2FE}"/>
              </a:ext>
            </a:extLst>
          </p:cNvPr>
          <p:cNvGrpSpPr>
            <a:grpSpLocks/>
          </p:cNvGrpSpPr>
          <p:nvPr/>
        </p:nvGrpSpPr>
        <p:grpSpPr bwMode="auto">
          <a:xfrm>
            <a:off x="7186613" y="5734050"/>
            <a:ext cx="347662" cy="681038"/>
            <a:chOff x="7923189" y="2486664"/>
            <a:chExt cx="360377" cy="884585"/>
          </a:xfrm>
        </p:grpSpPr>
        <p:pic>
          <p:nvPicPr>
            <p:cNvPr id="212000" name="Picture 3">
              <a:extLst>
                <a:ext uri="{FF2B5EF4-FFF2-40B4-BE49-F238E27FC236}">
                  <a16:creationId xmlns:a16="http://schemas.microsoft.com/office/drawing/2014/main" id="{9D2790B9-9CE4-4AA2-88F6-1B7FFA85EA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3998" y="2486664"/>
              <a:ext cx="239568" cy="5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12001" name="Group 950">
              <a:extLst>
                <a:ext uri="{FF2B5EF4-FFF2-40B4-BE49-F238E27FC236}">
                  <a16:creationId xmlns:a16="http://schemas.microsoft.com/office/drawing/2014/main" id="{ED6B88E3-EF25-4F59-A8CE-74E619A9E6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23189" y="2890236"/>
              <a:ext cx="227012" cy="481013"/>
              <a:chOff x="4140" y="429"/>
              <a:chExt cx="1425" cy="2396"/>
            </a:xfrm>
          </p:grpSpPr>
          <p:sp>
            <p:nvSpPr>
              <p:cNvPr id="212002" name="Freeform 951">
                <a:extLst>
                  <a:ext uri="{FF2B5EF4-FFF2-40B4-BE49-F238E27FC236}">
                    <a16:creationId xmlns:a16="http://schemas.microsoft.com/office/drawing/2014/main" id="{C961CCE3-CA43-4443-90E7-139FF4A4A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003" name="Rectangle 952">
                <a:extLst>
                  <a:ext uri="{FF2B5EF4-FFF2-40B4-BE49-F238E27FC236}">
                    <a16:creationId xmlns:a16="http://schemas.microsoft.com/office/drawing/2014/main" id="{ABCCC2D5-FBA1-4C7F-948B-D08EBABE5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004" name="Freeform 953">
                <a:extLst>
                  <a:ext uri="{FF2B5EF4-FFF2-40B4-BE49-F238E27FC236}">
                    <a16:creationId xmlns:a16="http://schemas.microsoft.com/office/drawing/2014/main" id="{3F1EB321-91C0-4BD8-B593-750E18EE04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005" name="Freeform 954">
                <a:extLst>
                  <a:ext uri="{FF2B5EF4-FFF2-40B4-BE49-F238E27FC236}">
                    <a16:creationId xmlns:a16="http://schemas.microsoft.com/office/drawing/2014/main" id="{82F30A4E-9BEE-4893-87A9-5A89FF79FE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006" name="Rectangle 955">
                <a:extLst>
                  <a:ext uri="{FF2B5EF4-FFF2-40B4-BE49-F238E27FC236}">
                    <a16:creationId xmlns:a16="http://schemas.microsoft.com/office/drawing/2014/main" id="{69CC83B0-B06D-4956-A8D8-226A809461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007" name="Group 956">
                <a:extLst>
                  <a:ext uri="{FF2B5EF4-FFF2-40B4-BE49-F238E27FC236}">
                    <a16:creationId xmlns:a16="http://schemas.microsoft.com/office/drawing/2014/main" id="{FA940C0C-24EF-4472-A6F4-1B9C0B17E4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12032" name="AutoShape 957">
                  <a:extLst>
                    <a:ext uri="{FF2B5EF4-FFF2-40B4-BE49-F238E27FC236}">
                      <a16:creationId xmlns:a16="http://schemas.microsoft.com/office/drawing/2014/main" id="{0583CAA7-840B-49C4-AC32-1A032B2C4F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033" name="AutoShape 958">
                  <a:extLst>
                    <a:ext uri="{FF2B5EF4-FFF2-40B4-BE49-F238E27FC236}">
                      <a16:creationId xmlns:a16="http://schemas.microsoft.com/office/drawing/2014/main" id="{E8C68ECE-CDA3-497F-BDD9-3136BD2315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008" name="Rectangle 959">
                <a:extLst>
                  <a:ext uri="{FF2B5EF4-FFF2-40B4-BE49-F238E27FC236}">
                    <a16:creationId xmlns:a16="http://schemas.microsoft.com/office/drawing/2014/main" id="{5919EB92-E725-4298-BDF6-E2133365E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009" name="Group 960">
                <a:extLst>
                  <a:ext uri="{FF2B5EF4-FFF2-40B4-BE49-F238E27FC236}">
                    <a16:creationId xmlns:a16="http://schemas.microsoft.com/office/drawing/2014/main" id="{B58C557F-D847-4E9D-8E2A-BDD1165FDE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12030" name="AutoShape 961">
                  <a:extLst>
                    <a:ext uri="{FF2B5EF4-FFF2-40B4-BE49-F238E27FC236}">
                      <a16:creationId xmlns:a16="http://schemas.microsoft.com/office/drawing/2014/main" id="{017A8D45-6394-4ED8-BA7E-79F455942A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031" name="AutoShape 962">
                  <a:extLst>
                    <a:ext uri="{FF2B5EF4-FFF2-40B4-BE49-F238E27FC236}">
                      <a16:creationId xmlns:a16="http://schemas.microsoft.com/office/drawing/2014/main" id="{B0E82CB9-2EA2-4E7F-8357-2F0521453B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010" name="Rectangle 963">
                <a:extLst>
                  <a:ext uri="{FF2B5EF4-FFF2-40B4-BE49-F238E27FC236}">
                    <a16:creationId xmlns:a16="http://schemas.microsoft.com/office/drawing/2014/main" id="{7328A2B3-EB49-49B0-BAAF-03F842D0E7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011" name="Rectangle 964">
                <a:extLst>
                  <a:ext uri="{FF2B5EF4-FFF2-40B4-BE49-F238E27FC236}">
                    <a16:creationId xmlns:a16="http://schemas.microsoft.com/office/drawing/2014/main" id="{689E51B9-19EB-420C-9E7E-6974A72DD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2012" name="Group 965">
                <a:extLst>
                  <a:ext uri="{FF2B5EF4-FFF2-40B4-BE49-F238E27FC236}">
                    <a16:creationId xmlns:a16="http://schemas.microsoft.com/office/drawing/2014/main" id="{2F32AC7C-D291-4C98-A2FB-203F1B7726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12028" name="AutoShape 966">
                  <a:extLst>
                    <a:ext uri="{FF2B5EF4-FFF2-40B4-BE49-F238E27FC236}">
                      <a16:creationId xmlns:a16="http://schemas.microsoft.com/office/drawing/2014/main" id="{B45E9A6C-CAD2-4009-99A2-2A12B81F83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029" name="AutoShape 967">
                  <a:extLst>
                    <a:ext uri="{FF2B5EF4-FFF2-40B4-BE49-F238E27FC236}">
                      <a16:creationId xmlns:a16="http://schemas.microsoft.com/office/drawing/2014/main" id="{20BA8C62-4CBF-4BF7-95A9-FDD2D489FD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013" name="Freeform 968">
                <a:extLst>
                  <a:ext uri="{FF2B5EF4-FFF2-40B4-BE49-F238E27FC236}">
                    <a16:creationId xmlns:a16="http://schemas.microsoft.com/office/drawing/2014/main" id="{2E82FFFC-2611-4E16-97CA-504193A36E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212014" name="Group 969">
                <a:extLst>
                  <a:ext uri="{FF2B5EF4-FFF2-40B4-BE49-F238E27FC236}">
                    <a16:creationId xmlns:a16="http://schemas.microsoft.com/office/drawing/2014/main" id="{413220B5-5AC1-487B-87EC-F7614D4EC0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12026" name="AutoShape 970">
                  <a:extLst>
                    <a:ext uri="{FF2B5EF4-FFF2-40B4-BE49-F238E27FC236}">
                      <a16:creationId xmlns:a16="http://schemas.microsoft.com/office/drawing/2014/main" id="{ECDDE070-5531-4F2E-9E61-081BFC6EFA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2027" name="AutoShape 971">
                  <a:extLst>
                    <a:ext uri="{FF2B5EF4-FFF2-40B4-BE49-F238E27FC236}">
                      <a16:creationId xmlns:a16="http://schemas.microsoft.com/office/drawing/2014/main" id="{ADBD2ACE-949E-4843-A11D-068589673C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2015" name="Rectangle 972">
                <a:extLst>
                  <a:ext uri="{FF2B5EF4-FFF2-40B4-BE49-F238E27FC236}">
                    <a16:creationId xmlns:a16="http://schemas.microsoft.com/office/drawing/2014/main" id="{5AD2692A-637D-4827-A53D-DAC73B728E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016" name="Freeform 973">
                <a:extLst>
                  <a:ext uri="{FF2B5EF4-FFF2-40B4-BE49-F238E27FC236}">
                    <a16:creationId xmlns:a16="http://schemas.microsoft.com/office/drawing/2014/main" id="{701FEF4B-119C-4441-8FBF-BB45BAE2A2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017" name="Freeform 974">
                <a:extLst>
                  <a:ext uri="{FF2B5EF4-FFF2-40B4-BE49-F238E27FC236}">
                    <a16:creationId xmlns:a16="http://schemas.microsoft.com/office/drawing/2014/main" id="{967E9A7C-6E51-44AC-852C-EECF89EF0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018" name="Oval 975">
                <a:extLst>
                  <a:ext uri="{FF2B5EF4-FFF2-40B4-BE49-F238E27FC236}">
                    <a16:creationId xmlns:a16="http://schemas.microsoft.com/office/drawing/2014/main" id="{EF52AB56-222B-4FD8-B0BF-2C7780340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019" name="Freeform 976">
                <a:extLst>
                  <a:ext uri="{FF2B5EF4-FFF2-40B4-BE49-F238E27FC236}">
                    <a16:creationId xmlns:a16="http://schemas.microsoft.com/office/drawing/2014/main" id="{81187A7F-006A-466E-B1BC-AF1EB7357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2020" name="AutoShape 977">
                <a:extLst>
                  <a:ext uri="{FF2B5EF4-FFF2-40B4-BE49-F238E27FC236}">
                    <a16:creationId xmlns:a16="http://schemas.microsoft.com/office/drawing/2014/main" id="{19062F40-5B89-4CDE-B626-3D48F2F528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021" name="AutoShape 978">
                <a:extLst>
                  <a:ext uri="{FF2B5EF4-FFF2-40B4-BE49-F238E27FC236}">
                    <a16:creationId xmlns:a16="http://schemas.microsoft.com/office/drawing/2014/main" id="{00A6CDEB-1D1E-4521-A9C1-660571E479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022" name="Oval 979">
                <a:extLst>
                  <a:ext uri="{FF2B5EF4-FFF2-40B4-BE49-F238E27FC236}">
                    <a16:creationId xmlns:a16="http://schemas.microsoft.com/office/drawing/2014/main" id="{22D733C9-5DEF-406C-B809-92A1E238A4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023" name="Oval 980">
                <a:extLst>
                  <a:ext uri="{FF2B5EF4-FFF2-40B4-BE49-F238E27FC236}">
                    <a16:creationId xmlns:a16="http://schemas.microsoft.com/office/drawing/2014/main" id="{145E6E8A-7FB5-4677-961B-D733CB8BD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12024" name="Oval 981">
                <a:extLst>
                  <a:ext uri="{FF2B5EF4-FFF2-40B4-BE49-F238E27FC236}">
                    <a16:creationId xmlns:a16="http://schemas.microsoft.com/office/drawing/2014/main" id="{B4DA10F9-47B5-4DC2-9B66-688B8E78C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12025" name="Rectangle 982">
                <a:extLst>
                  <a:ext uri="{FF2B5EF4-FFF2-40B4-BE49-F238E27FC236}">
                    <a16:creationId xmlns:a16="http://schemas.microsoft.com/office/drawing/2014/main" id="{43051C42-10C4-4C28-B513-37D1A0F112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BBF6BB9-AB10-49F8-B9C1-F0DE3C67DB8A}"/>
              </a:ext>
            </a:extLst>
          </p:cNvPr>
          <p:cNvGrpSpPr>
            <a:grpSpLocks/>
          </p:cNvGrpSpPr>
          <p:nvPr/>
        </p:nvGrpSpPr>
        <p:grpSpPr bwMode="auto">
          <a:xfrm>
            <a:off x="227013" y="3719513"/>
            <a:ext cx="982662" cy="1585912"/>
            <a:chOff x="226804" y="3719080"/>
            <a:chExt cx="982820" cy="1586234"/>
          </a:xfrm>
        </p:grpSpPr>
        <p:pic>
          <p:nvPicPr>
            <p:cNvPr id="211997" name="Picture 9">
              <a:extLst>
                <a:ext uri="{FF2B5EF4-FFF2-40B4-BE49-F238E27FC236}">
                  <a16:creationId xmlns:a16="http://schemas.microsoft.com/office/drawing/2014/main" id="{15946111-00D6-40CB-9826-4FEDA6DE1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109" y="5014480"/>
              <a:ext cx="405029" cy="290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1998" name="Cloud Callout 16">
              <a:extLst>
                <a:ext uri="{FF2B5EF4-FFF2-40B4-BE49-F238E27FC236}">
                  <a16:creationId xmlns:a16="http://schemas.microsoft.com/office/drawing/2014/main" id="{30CB8403-2B17-4152-91BD-B818A7A8C05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6804" y="3719080"/>
              <a:ext cx="982820" cy="514019"/>
            </a:xfrm>
            <a:prstGeom prst="cloudCallout">
              <a:avLst>
                <a:gd name="adj1" fmla="val -7606"/>
                <a:gd name="adj2" fmla="val 147866"/>
              </a:avLst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pic>
          <p:nvPicPr>
            <p:cNvPr id="211999" name="Picture 18" descr="madman.jpg">
              <a:extLst>
                <a:ext uri="{FF2B5EF4-FFF2-40B4-BE49-F238E27FC236}">
                  <a16:creationId xmlns:a16="http://schemas.microsoft.com/office/drawing/2014/main" id="{FF121726-CFC4-4B13-8BF9-50E9201FF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767" y="3870258"/>
              <a:ext cx="767350" cy="211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1984" name="Content Placeholder 12">
            <a:extLst>
              <a:ext uri="{FF2B5EF4-FFF2-40B4-BE49-F238E27FC236}">
                <a16:creationId xmlns:a16="http://schemas.microsoft.com/office/drawing/2014/main" id="{48FD5BBB-FAC5-4953-B892-460995F45CF9}"/>
              </a:ext>
            </a:extLst>
          </p:cNvPr>
          <p:cNvSpPr txBox="1">
            <a:spLocks/>
          </p:cNvSpPr>
          <p:nvPr/>
        </p:nvSpPr>
        <p:spPr bwMode="auto">
          <a:xfrm>
            <a:off x="715963" y="1265238"/>
            <a:ext cx="77724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7338" indent="-28733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81038" indent="-223838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l-GR" sz="2800">
                <a:solidFill>
                  <a:srgbClr val="000000"/>
                </a:solidFill>
                <a:latin typeface="Gill Sans MT" panose="020B0502020104020203" pitchFamily="34" charset="0"/>
              </a:rPr>
              <a:t>CDN: </a:t>
            </a:r>
            <a:r>
              <a:rPr lang="el-GR" altLang="el-GR" sz="2800">
                <a:solidFill>
                  <a:srgbClr val="000000"/>
                </a:solidFill>
                <a:latin typeface="Gill Sans MT" panose="020B0502020104020203" pitchFamily="34" charset="0"/>
              </a:rPr>
              <a:t>αποθηκεύει αντίγραφα περιεχομένου στους κόμβους</a:t>
            </a:r>
            <a:r>
              <a:rPr lang="en-US" altLang="el-GR" sz="2800">
                <a:solidFill>
                  <a:srgbClr val="000000"/>
                </a:solidFill>
                <a:latin typeface="Gill Sans MT" panose="020B0502020104020203" pitchFamily="34" charset="0"/>
              </a:rPr>
              <a:t> CDN </a:t>
            </a:r>
          </a:p>
          <a:p>
            <a:pPr lvl="1">
              <a:lnSpc>
                <a:spcPct val="85000"/>
              </a:lnSpc>
              <a:buClr>
                <a:srgbClr val="000099"/>
              </a:buClr>
              <a:buSzTx/>
              <a:buFont typeface="Arial" panose="020B0604020202020204" pitchFamily="34" charset="0"/>
              <a:buChar char="•"/>
            </a:pPr>
            <a:r>
              <a:rPr lang="el-GR" altLang="el-GR">
                <a:solidFill>
                  <a:srgbClr val="000000"/>
                </a:solidFill>
                <a:latin typeface="Gill Sans MT" panose="020B0502020104020203" pitchFamily="34" charset="0"/>
              </a:rPr>
              <a:t>π</a:t>
            </a:r>
            <a:r>
              <a:rPr lang="en-US" altLang="el-GR">
                <a:solidFill>
                  <a:srgbClr val="000000"/>
                </a:solidFill>
                <a:latin typeface="Gill Sans MT" panose="020B0502020104020203" pitchFamily="34" charset="0"/>
              </a:rPr>
              <a:t>.</a:t>
            </a:r>
            <a:r>
              <a:rPr lang="el-GR" altLang="el-GR">
                <a:solidFill>
                  <a:srgbClr val="000000"/>
                </a:solidFill>
                <a:latin typeface="Gill Sans MT" panose="020B0502020104020203" pitchFamily="34" charset="0"/>
              </a:rPr>
              <a:t>χ</a:t>
            </a:r>
            <a:r>
              <a:rPr lang="en-US" altLang="el-GR">
                <a:solidFill>
                  <a:srgbClr val="000000"/>
                </a:solidFill>
                <a:latin typeface="Gill Sans MT" panose="020B0502020104020203" pitchFamily="34" charset="0"/>
              </a:rPr>
              <a:t>. </a:t>
            </a:r>
            <a:r>
              <a:rPr lang="el-GR" altLang="el-GR">
                <a:solidFill>
                  <a:srgbClr val="000000"/>
                </a:solidFill>
                <a:latin typeface="Gill Sans MT" panose="020B0502020104020203" pitchFamily="34" charset="0"/>
              </a:rPr>
              <a:t>το </a:t>
            </a:r>
            <a:r>
              <a:rPr lang="en-US" altLang="el-GR">
                <a:solidFill>
                  <a:srgbClr val="000000"/>
                </a:solidFill>
                <a:latin typeface="Gill Sans MT" panose="020B0502020104020203" pitchFamily="34" charset="0"/>
              </a:rPr>
              <a:t>Netflix </a:t>
            </a:r>
            <a:r>
              <a:rPr lang="el-GR" altLang="el-GR">
                <a:solidFill>
                  <a:srgbClr val="000000"/>
                </a:solidFill>
                <a:latin typeface="Gill Sans MT" panose="020B0502020104020203" pitchFamily="34" charset="0"/>
              </a:rPr>
              <a:t>αποθηκεύει αντίγραφα του</a:t>
            </a:r>
            <a:r>
              <a:rPr lang="en-US" altLang="el-GR">
                <a:solidFill>
                  <a:srgbClr val="000000"/>
                </a:solidFill>
                <a:latin typeface="Gill Sans MT" panose="020B0502020104020203" pitchFamily="34" charset="0"/>
              </a:rPr>
              <a:t> </a:t>
            </a:r>
            <a:r>
              <a:rPr lang="en-US" altLang="el-GR" err="1">
                <a:solidFill>
                  <a:srgbClr val="000000"/>
                </a:solidFill>
                <a:latin typeface="Gill Sans MT" panose="020B0502020104020203" pitchFamily="34" charset="0"/>
              </a:rPr>
              <a:t>MadMen</a:t>
            </a:r>
            <a:endParaRPr lang="en-US" altLang="el-GR">
              <a:solidFill>
                <a:srgbClr val="000000"/>
              </a:solidFill>
              <a:latin typeface="Gill Sans MT" panose="020B0502020104020203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B63526E-9FC3-484E-962B-56DD31AF95A7}"/>
              </a:ext>
            </a:extLst>
          </p:cNvPr>
          <p:cNvGrpSpPr>
            <a:grpSpLocks/>
          </p:cNvGrpSpPr>
          <p:nvPr/>
        </p:nvGrpSpPr>
        <p:grpSpPr bwMode="auto">
          <a:xfrm>
            <a:off x="34925" y="5030788"/>
            <a:ext cx="1857375" cy="338137"/>
            <a:chOff x="5957397" y="-30236"/>
            <a:chExt cx="1857399" cy="338554"/>
          </a:xfrm>
        </p:grpSpPr>
        <p:sp>
          <p:nvSpPr>
            <p:cNvPr id="211995" name="Rectangle 20">
              <a:extLst>
                <a:ext uri="{FF2B5EF4-FFF2-40B4-BE49-F238E27FC236}">
                  <a16:creationId xmlns:a16="http://schemas.microsoft.com/office/drawing/2014/main" id="{3AA1054D-51D8-4983-8616-7094CD8AE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7398" y="0"/>
              <a:ext cx="1829556" cy="272128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sp>
          <p:nvSpPr>
            <p:cNvPr id="211996" name="TextBox 21">
              <a:extLst>
                <a:ext uri="{FF2B5EF4-FFF2-40B4-BE49-F238E27FC236}">
                  <a16:creationId xmlns:a16="http://schemas.microsoft.com/office/drawing/2014/main" id="{421E4BEF-C109-4EA8-A9A0-85DDB1BA1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57397" y="-30236"/>
              <a:ext cx="18573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1600">
                  <a:solidFill>
                    <a:srgbClr val="FFFFFF"/>
                  </a:solidFill>
                </a:rPr>
                <a:t>where</a:t>
              </a:r>
              <a:r>
                <a:rPr lang="en-US" altLang="en-US" sz="1600">
                  <a:solidFill>
                    <a:srgbClr val="FFFFFF"/>
                  </a:solidFill>
                </a:rPr>
                <a:t>’</a:t>
              </a:r>
              <a:r>
                <a:rPr lang="en-US" altLang="el-GR" sz="1600">
                  <a:solidFill>
                    <a:srgbClr val="FFFFFF"/>
                  </a:solidFill>
                </a:rPr>
                <a:t>s Madmen?</a:t>
              </a:r>
            </a:p>
          </p:txBody>
        </p:sp>
      </p:grpSp>
      <p:grpSp>
        <p:nvGrpSpPr>
          <p:cNvPr id="1113" name="Group 1112">
            <a:extLst>
              <a:ext uri="{FF2B5EF4-FFF2-40B4-BE49-F238E27FC236}">
                <a16:creationId xmlns:a16="http://schemas.microsoft.com/office/drawing/2014/main" id="{F082C78A-6972-42B5-8AB2-5D9A5E93C575}"/>
              </a:ext>
            </a:extLst>
          </p:cNvPr>
          <p:cNvGrpSpPr>
            <a:grpSpLocks/>
          </p:cNvGrpSpPr>
          <p:nvPr/>
        </p:nvGrpSpPr>
        <p:grpSpPr bwMode="auto">
          <a:xfrm>
            <a:off x="7261225" y="4778375"/>
            <a:ext cx="1279525" cy="338138"/>
            <a:chOff x="5931471" y="-30236"/>
            <a:chExt cx="1279747" cy="338971"/>
          </a:xfrm>
        </p:grpSpPr>
        <p:sp>
          <p:nvSpPr>
            <p:cNvPr id="211993" name="Rectangle 1113">
              <a:extLst>
                <a:ext uri="{FF2B5EF4-FFF2-40B4-BE49-F238E27FC236}">
                  <a16:creationId xmlns:a16="http://schemas.microsoft.com/office/drawing/2014/main" id="{8F21A839-F497-453B-9FA8-72642837CC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7398" y="13898"/>
              <a:ext cx="1225865" cy="258229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sp>
          <p:nvSpPr>
            <p:cNvPr id="211994" name="TextBox 1114">
              <a:extLst>
                <a:ext uri="{FF2B5EF4-FFF2-40B4-BE49-F238E27FC236}">
                  <a16:creationId xmlns:a16="http://schemas.microsoft.com/office/drawing/2014/main" id="{FF637A33-6246-4726-A96E-0ED030846C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31471" y="-30236"/>
              <a:ext cx="1279747" cy="338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1600">
                  <a:solidFill>
                    <a:srgbClr val="FFFFFF"/>
                  </a:solidFill>
                </a:rPr>
                <a:t>manifest file</a:t>
              </a:r>
            </a:p>
          </p:txBody>
        </p:sp>
      </p:grpSp>
      <p:sp>
        <p:nvSpPr>
          <p:cNvPr id="28" name="Freeform 27">
            <a:extLst>
              <a:ext uri="{FF2B5EF4-FFF2-40B4-BE49-F238E27FC236}">
                <a16:creationId xmlns:a16="http://schemas.microsoft.com/office/drawing/2014/main" id="{1854F4AC-C1A6-49A7-BA70-5765587DC3FF}"/>
              </a:ext>
            </a:extLst>
          </p:cNvPr>
          <p:cNvSpPr>
            <a:spLocks/>
          </p:cNvSpPr>
          <p:nvPr/>
        </p:nvSpPr>
        <p:spPr bwMode="auto">
          <a:xfrm>
            <a:off x="1074738" y="4243388"/>
            <a:ext cx="1008062" cy="881062"/>
          </a:xfrm>
          <a:custGeom>
            <a:avLst/>
            <a:gdLst>
              <a:gd name="T0" fmla="*/ 542251 w 1284637"/>
              <a:gd name="T1" fmla="*/ 0 h 1108430"/>
              <a:gd name="T2" fmla="*/ 620508 w 1284637"/>
              <a:gd name="T3" fmla="*/ 556152 h 1108430"/>
              <a:gd name="T4" fmla="*/ 0 w 1284637"/>
              <a:gd name="T5" fmla="*/ 555512 h 110843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84637" h="1108430">
                <a:moveTo>
                  <a:pt x="1122624" y="0"/>
                </a:moveTo>
                <a:lnTo>
                  <a:pt x="1284637" y="1108430"/>
                </a:lnTo>
                <a:lnTo>
                  <a:pt x="0" y="1107156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l-GR"/>
          </a:p>
        </p:txBody>
      </p:sp>
      <p:sp>
        <p:nvSpPr>
          <p:cNvPr id="1121" name="Freeform 1120">
            <a:extLst>
              <a:ext uri="{FF2B5EF4-FFF2-40B4-BE49-F238E27FC236}">
                <a16:creationId xmlns:a16="http://schemas.microsoft.com/office/drawing/2014/main" id="{92F09121-60B4-4E04-A48E-78A25EE8D865}"/>
              </a:ext>
            </a:extLst>
          </p:cNvPr>
          <p:cNvSpPr>
            <a:spLocks/>
          </p:cNvSpPr>
          <p:nvPr/>
        </p:nvSpPr>
        <p:spPr bwMode="auto">
          <a:xfrm flipV="1">
            <a:off x="1100138" y="5127625"/>
            <a:ext cx="2166937" cy="709613"/>
          </a:xfrm>
          <a:custGeom>
            <a:avLst/>
            <a:gdLst>
              <a:gd name="T0" fmla="*/ 1752991 w 1898925"/>
              <a:gd name="T1" fmla="*/ 0 h 980345"/>
              <a:gd name="T2" fmla="*/ 2822161 w 1898925"/>
              <a:gd name="T3" fmla="*/ 227646 h 980345"/>
              <a:gd name="T4" fmla="*/ 2173683 w 1898925"/>
              <a:gd name="T5" fmla="*/ 258645 h 980345"/>
              <a:gd name="T6" fmla="*/ 1262389 w 1898925"/>
              <a:gd name="T7" fmla="*/ 362755 h 980345"/>
              <a:gd name="T8" fmla="*/ 0 w 1898925"/>
              <a:gd name="T9" fmla="*/ 371335 h 9803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98925" h="980345">
                <a:moveTo>
                  <a:pt x="1179521" y="0"/>
                </a:moveTo>
                <a:lnTo>
                  <a:pt x="1898925" y="600997"/>
                </a:lnTo>
                <a:lnTo>
                  <a:pt x="1462589" y="682836"/>
                </a:lnTo>
                <a:cubicBezTo>
                  <a:pt x="1258197" y="730637"/>
                  <a:pt x="1110581" y="844165"/>
                  <a:pt x="849414" y="957692"/>
                </a:cubicBezTo>
                <a:lnTo>
                  <a:pt x="0" y="980345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l-GR"/>
          </a:p>
        </p:txBody>
      </p:sp>
      <p:sp>
        <p:nvSpPr>
          <p:cNvPr id="1122" name="Content Placeholder 12">
            <a:extLst>
              <a:ext uri="{FF2B5EF4-FFF2-40B4-BE49-F238E27FC236}">
                <a16:creationId xmlns:a16="http://schemas.microsoft.com/office/drawing/2014/main" id="{65B4E78B-FC96-476C-BC1C-940921A204A2}"/>
              </a:ext>
            </a:extLst>
          </p:cNvPr>
          <p:cNvSpPr txBox="1">
            <a:spLocks/>
          </p:cNvSpPr>
          <p:nvPr/>
        </p:nvSpPr>
        <p:spPr bwMode="auto">
          <a:xfrm>
            <a:off x="771525" y="2571579"/>
            <a:ext cx="7650163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charset="0"/>
              <a:buChar char="v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9pPr>
          </a:lstStyle>
          <a:p>
            <a:pPr marL="681038" lvl="1" indent="-223838">
              <a:buSzTx/>
              <a:buFont typeface="Arial"/>
              <a:buChar char="•"/>
              <a:defRPr/>
            </a:pPr>
            <a:r>
              <a:rPr lang="el-GR" sz="2000">
                <a:latin typeface="Gill Sans Nova" panose="020B0602020104020203" pitchFamily="34" charset="0"/>
                <a:ea typeface="+mn-ea"/>
              </a:rPr>
              <a:t>κατευθύνεται σε κοντινό αντίγραφο</a:t>
            </a:r>
            <a:r>
              <a:rPr lang="en-US" sz="2000">
                <a:latin typeface="Gill Sans Nova" panose="020B0602020104020203" pitchFamily="34" charset="0"/>
                <a:ea typeface="+mn-ea"/>
              </a:rPr>
              <a:t>, </a:t>
            </a:r>
            <a:r>
              <a:rPr lang="el-GR" sz="2000">
                <a:latin typeface="Gill Sans Nova" panose="020B0602020104020203" pitchFamily="34" charset="0"/>
                <a:ea typeface="+mn-ea"/>
              </a:rPr>
              <a:t>και το λαμβάνει</a:t>
            </a:r>
            <a:endParaRPr lang="en-US" sz="2000">
              <a:latin typeface="Gill Sans Nova" panose="020B0602020104020203" pitchFamily="34" charset="0"/>
              <a:ea typeface="+mn-ea"/>
            </a:endParaRPr>
          </a:p>
        </p:txBody>
      </p:sp>
      <p:sp>
        <p:nvSpPr>
          <p:cNvPr id="1123" name="Content Placeholder 12">
            <a:extLst>
              <a:ext uri="{FF2B5EF4-FFF2-40B4-BE49-F238E27FC236}">
                <a16:creationId xmlns:a16="http://schemas.microsoft.com/office/drawing/2014/main" id="{78C6C982-E55F-41E6-AB44-98BF58FF318C}"/>
              </a:ext>
            </a:extLst>
          </p:cNvPr>
          <p:cNvSpPr txBox="1">
            <a:spLocks/>
          </p:cNvSpPr>
          <p:nvPr/>
        </p:nvSpPr>
        <p:spPr bwMode="auto">
          <a:xfrm>
            <a:off x="801852" y="2935733"/>
            <a:ext cx="77724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charset="0"/>
              <a:buChar char="v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9pPr>
          </a:lstStyle>
          <a:p>
            <a:pPr marL="681038" lvl="1" indent="-223838">
              <a:buFont typeface="Arial"/>
              <a:buChar char="•"/>
              <a:defRPr/>
            </a:pPr>
            <a:r>
              <a:rPr lang="el-GR" sz="2000" dirty="0">
                <a:latin typeface="Gill Sans Nova" panose="020B0602020104020203" pitchFamily="34" charset="0"/>
                <a:ea typeface="+mn-ea"/>
              </a:rPr>
              <a:t>μπορεί να διαλέξει διαφορετικό αντίγραφο εάν το μονοπάτι εμφανίζει συμφόρηση λόγω αυξημένου φόρτου</a:t>
            </a:r>
            <a:endParaRPr lang="en-US" sz="2000" dirty="0">
              <a:latin typeface="Gill Sans Nova" panose="020B0602020104020203" pitchFamily="34" charset="0"/>
              <a:ea typeface="+mn-ea"/>
            </a:endParaRPr>
          </a:p>
          <a:p>
            <a:pPr marL="457200" lvl="1" indent="0">
              <a:buSzTx/>
              <a:buFont typeface="Wingdings" charset="0"/>
              <a:buNone/>
              <a:defRPr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670" name="Footer Placeholder 3">
            <a:extLst>
              <a:ext uri="{FF2B5EF4-FFF2-40B4-BE49-F238E27FC236}">
                <a16:creationId xmlns:a16="http://schemas.microsoft.com/office/drawing/2014/main" id="{D68282EF-2AD7-48D9-87BD-32397C0DC67F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671" name="Footer Placeholder 3">
            <a:extLst>
              <a:ext uri="{FF2B5EF4-FFF2-40B4-BE49-F238E27FC236}">
                <a16:creationId xmlns:a16="http://schemas.microsoft.com/office/drawing/2014/main" id="{247F5AA9-FC08-4F29-BC09-A6C7A9AF146D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69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5214E-6 3.59408E-6 L 0.11335 -0.02916 L 0.14356 -0.02685 L 0.31852 0.00185 L 0.46138 -0.03078 L 0.55164 -0.00486 L 0.62333 0.0155 L 0.72418 -0.01088 L 0.77539 -0.05508 " pathEditMode="relative" rAng="0" ptsTypes="AAAAAAAAA">
                                      <p:cBhvr>
                                        <p:cTn id="4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761" y="-19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-0.00046 L -0.12238 0.06989 L -0.2812 0.02152 L -0.43152 0.0523 L -0.6367 0.028 L -0.76549 0.05462 " pathEditMode="relative" rAng="0" ptsTypes="AAAAAA">
                                      <p:cBhvr>
                                        <p:cTn id="56" dur="2000" fill="hold"/>
                                        <p:tgtEl>
                                          <p:spTgt spid="1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18" y="35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122" grpId="0"/>
      <p:bldP spid="112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Rectangle 2">
            <a:extLst>
              <a:ext uri="{FF2B5EF4-FFF2-40B4-BE49-F238E27FC236}">
                <a16:creationId xmlns:a16="http://schemas.microsoft.com/office/drawing/2014/main" id="{71C8A32A-153E-4AD1-BC73-C1A19A026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58763"/>
            <a:ext cx="84629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l-GR" altLang="el-GR" sz="3200" b="1">
                <a:solidFill>
                  <a:srgbClr val="000099"/>
                </a:solidFill>
                <a:latin typeface="Gill Sans Nova" panose="020B0602020104020203" pitchFamily="34" charset="0"/>
              </a:rPr>
              <a:t>Δίκτυα διανομής περιεχομένου</a:t>
            </a:r>
            <a:r>
              <a:rPr lang="en-US" altLang="el-GR" sz="3200" b="1">
                <a:solidFill>
                  <a:srgbClr val="000099"/>
                </a:solidFill>
                <a:latin typeface="Gill Sans Nova" panose="020B0602020104020203" pitchFamily="34" charset="0"/>
              </a:rPr>
              <a:t> </a:t>
            </a:r>
            <a:r>
              <a:rPr lang="en-US" altLang="el-GR" sz="2800" b="1">
                <a:solidFill>
                  <a:srgbClr val="000099"/>
                </a:solidFill>
                <a:latin typeface="Gill Sans Nova" panose="020B0602020104020203" pitchFamily="34" charset="0"/>
              </a:rPr>
              <a:t>(CDNs)</a:t>
            </a:r>
          </a:p>
        </p:txBody>
      </p:sp>
      <p:grpSp>
        <p:nvGrpSpPr>
          <p:cNvPr id="50178" name="Group 485">
            <a:extLst>
              <a:ext uri="{FF2B5EF4-FFF2-40B4-BE49-F238E27FC236}">
                <a16:creationId xmlns:a16="http://schemas.microsoft.com/office/drawing/2014/main" id="{0CFFB076-BCF9-4E14-9AE1-51670304E9C0}"/>
              </a:ext>
            </a:extLst>
          </p:cNvPr>
          <p:cNvGrpSpPr>
            <a:grpSpLocks/>
          </p:cNvGrpSpPr>
          <p:nvPr/>
        </p:nvGrpSpPr>
        <p:grpSpPr bwMode="auto">
          <a:xfrm>
            <a:off x="1163638" y="3894138"/>
            <a:ext cx="7000875" cy="2516187"/>
            <a:chOff x="450851" y="1669615"/>
            <a:chExt cx="8386119" cy="4786194"/>
          </a:xfrm>
        </p:grpSpPr>
        <p:sp>
          <p:nvSpPr>
            <p:cNvPr id="214743" name="Freeform 84">
              <a:extLst>
                <a:ext uri="{FF2B5EF4-FFF2-40B4-BE49-F238E27FC236}">
                  <a16:creationId xmlns:a16="http://schemas.microsoft.com/office/drawing/2014/main" id="{96EEAF2F-FAF0-4B87-85A9-4969854E6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5540" y="2241379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44" name="Freeform 84">
              <a:extLst>
                <a:ext uri="{FF2B5EF4-FFF2-40B4-BE49-F238E27FC236}">
                  <a16:creationId xmlns:a16="http://schemas.microsoft.com/office/drawing/2014/main" id="{46994F68-2184-4834-AE58-E75EF1F4E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684" y="3041418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45" name="Freeform 84">
              <a:extLst>
                <a:ext uri="{FF2B5EF4-FFF2-40B4-BE49-F238E27FC236}">
                  <a16:creationId xmlns:a16="http://schemas.microsoft.com/office/drawing/2014/main" id="{800BDA2E-6DE8-4AE2-9C43-27C46EB95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646" y="2495359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46" name="Freeform 84">
              <a:extLst>
                <a:ext uri="{FF2B5EF4-FFF2-40B4-BE49-F238E27FC236}">
                  <a16:creationId xmlns:a16="http://schemas.microsoft.com/office/drawing/2014/main" id="{6EF41CB9-75E2-4AB6-85F8-57CB82362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261" y="5352637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47" name="Freeform 84">
              <a:extLst>
                <a:ext uri="{FF2B5EF4-FFF2-40B4-BE49-F238E27FC236}">
                  <a16:creationId xmlns:a16="http://schemas.microsoft.com/office/drawing/2014/main" id="{97C1012C-ACBC-4876-951F-57ED4F0EF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105" y="4730385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48" name="Freeform 84">
              <a:extLst>
                <a:ext uri="{FF2B5EF4-FFF2-40B4-BE49-F238E27FC236}">
                  <a16:creationId xmlns:a16="http://schemas.microsoft.com/office/drawing/2014/main" id="{C98E48D6-A6AC-46F7-BA92-9BB4C46F6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74" y="4070036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49" name="Freeform 84">
              <a:extLst>
                <a:ext uri="{FF2B5EF4-FFF2-40B4-BE49-F238E27FC236}">
                  <a16:creationId xmlns:a16="http://schemas.microsoft.com/office/drawing/2014/main" id="{BDC8D6D9-1135-4E4B-94C2-73405B553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4047" y="2927126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50" name="Freeform 84">
              <a:extLst>
                <a:ext uri="{FF2B5EF4-FFF2-40B4-BE49-F238E27FC236}">
                  <a16:creationId xmlns:a16="http://schemas.microsoft.com/office/drawing/2014/main" id="{833D9044-6B08-4930-A67B-1B7839286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955" y="2000097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51" name="Freeform 84">
              <a:extLst>
                <a:ext uri="{FF2B5EF4-FFF2-40B4-BE49-F238E27FC236}">
                  <a16:creationId xmlns:a16="http://schemas.microsoft.com/office/drawing/2014/main" id="{910DD52F-955D-40EB-997D-2ABC75C00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735" y="2647748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52" name="Freeform 84">
              <a:extLst>
                <a:ext uri="{FF2B5EF4-FFF2-40B4-BE49-F238E27FC236}">
                  <a16:creationId xmlns:a16="http://schemas.microsoft.com/office/drawing/2014/main" id="{49832F47-E4E1-464D-AD11-5EDF9469A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478" y="1974699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53" name="Freeform 84">
              <a:extLst>
                <a:ext uri="{FF2B5EF4-FFF2-40B4-BE49-F238E27FC236}">
                  <a16:creationId xmlns:a16="http://schemas.microsoft.com/office/drawing/2014/main" id="{EE10BED2-2392-402B-9984-3C392617D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1589" y="5606617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54" name="Freeform 84">
              <a:extLst>
                <a:ext uri="{FF2B5EF4-FFF2-40B4-BE49-F238E27FC236}">
                  <a16:creationId xmlns:a16="http://schemas.microsoft.com/office/drawing/2014/main" id="{D7167AD2-3B78-4A25-8B2D-9A5D51A82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9902" y="4958969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55" name="Freeform 84">
              <a:extLst>
                <a:ext uri="{FF2B5EF4-FFF2-40B4-BE49-F238E27FC236}">
                  <a16:creationId xmlns:a16="http://schemas.microsoft.com/office/drawing/2014/main" id="{32366AFE-8FBA-4026-98F6-6D4652BBA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1271" y="4044638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56" name="Freeform 84">
              <a:extLst>
                <a:ext uri="{FF2B5EF4-FFF2-40B4-BE49-F238E27FC236}">
                  <a16:creationId xmlns:a16="http://schemas.microsoft.com/office/drawing/2014/main" id="{9FBBA151-D99F-491F-8AFD-1674E5D02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6088" y="5847899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57" name="Freeform 84">
              <a:extLst>
                <a:ext uri="{FF2B5EF4-FFF2-40B4-BE49-F238E27FC236}">
                  <a16:creationId xmlns:a16="http://schemas.microsoft.com/office/drawing/2014/main" id="{C6B3116B-41EB-48DE-BE37-68641E6A1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1565" y="5987587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58" name="Freeform 84">
              <a:extLst>
                <a:ext uri="{FF2B5EF4-FFF2-40B4-BE49-F238E27FC236}">
                  <a16:creationId xmlns:a16="http://schemas.microsoft.com/office/drawing/2014/main" id="{DDA1B742-E64D-46A2-AC2B-1535E963A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203" y="5835199"/>
              <a:ext cx="597068" cy="418220"/>
            </a:xfrm>
            <a:custGeom>
              <a:avLst/>
              <a:gdLst>
                <a:gd name="T0" fmla="*/ 2147483647 w 1036"/>
                <a:gd name="T1" fmla="*/ 2147483647 h 675"/>
                <a:gd name="T2" fmla="*/ 2147483647 w 1036"/>
                <a:gd name="T3" fmla="*/ 2147483647 h 675"/>
                <a:gd name="T4" fmla="*/ 2147483647 w 1036"/>
                <a:gd name="T5" fmla="*/ 2147483647 h 675"/>
                <a:gd name="T6" fmla="*/ 2147483647 w 1036"/>
                <a:gd name="T7" fmla="*/ 2147483647 h 675"/>
                <a:gd name="T8" fmla="*/ 2147483647 w 1036"/>
                <a:gd name="T9" fmla="*/ 2147483647 h 675"/>
                <a:gd name="T10" fmla="*/ 2147483647 w 1036"/>
                <a:gd name="T11" fmla="*/ 2147483647 h 675"/>
                <a:gd name="T12" fmla="*/ 2147483647 w 1036"/>
                <a:gd name="T13" fmla="*/ 2147483647 h 675"/>
                <a:gd name="T14" fmla="*/ 2147483647 w 1036"/>
                <a:gd name="T15" fmla="*/ 2147483647 h 675"/>
                <a:gd name="T16" fmla="*/ 2147483647 w 1036"/>
                <a:gd name="T17" fmla="*/ 2147483647 h 675"/>
                <a:gd name="T18" fmla="*/ 2147483647 w 1036"/>
                <a:gd name="T19" fmla="*/ 2147483647 h 675"/>
                <a:gd name="T20" fmla="*/ 2147483647 w 1036"/>
                <a:gd name="T21" fmla="*/ 2147483647 h 675"/>
                <a:gd name="T22" fmla="*/ 2147483647 w 1036"/>
                <a:gd name="T23" fmla="*/ 2147483647 h 675"/>
                <a:gd name="T24" fmla="*/ 2147483647 w 1036"/>
                <a:gd name="T25" fmla="*/ 2147483647 h 675"/>
                <a:gd name="T26" fmla="*/ 2147483647 w 1036"/>
                <a:gd name="T27" fmla="*/ 2147483647 h 675"/>
                <a:gd name="T28" fmla="*/ 2147483647 w 1036"/>
                <a:gd name="T29" fmla="*/ 2147483647 h 675"/>
                <a:gd name="T30" fmla="*/ 2147483647 w 1036"/>
                <a:gd name="T31" fmla="*/ 2147483647 h 675"/>
                <a:gd name="T32" fmla="*/ 2147483647 w 1036"/>
                <a:gd name="T33" fmla="*/ 2147483647 h 675"/>
                <a:gd name="T34" fmla="*/ 2147483647 w 1036"/>
                <a:gd name="T35" fmla="*/ 2147483647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4759" name="TextBox 4">
              <a:extLst>
                <a:ext uri="{FF2B5EF4-FFF2-40B4-BE49-F238E27FC236}">
                  <a16:creationId xmlns:a16="http://schemas.microsoft.com/office/drawing/2014/main" id="{9915F1D8-6B49-4DED-BB94-92C4C4B457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307360">
              <a:off x="5295232" y="1669615"/>
              <a:ext cx="543812" cy="5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14760" name="TextBox 179">
              <a:extLst>
                <a:ext uri="{FF2B5EF4-FFF2-40B4-BE49-F238E27FC236}">
                  <a16:creationId xmlns:a16="http://schemas.microsoft.com/office/drawing/2014/main" id="{20101AF1-40D0-4F52-A402-89E48058E7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829263">
              <a:off x="7635934" y="3085160"/>
              <a:ext cx="543697" cy="52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14761" name="TextBox 180">
              <a:extLst>
                <a:ext uri="{FF2B5EF4-FFF2-40B4-BE49-F238E27FC236}">
                  <a16:creationId xmlns:a16="http://schemas.microsoft.com/office/drawing/2014/main" id="{A90CCFFE-B7AB-44BF-A49B-6825B42515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9845918">
              <a:off x="6394999" y="5885552"/>
              <a:ext cx="543812" cy="5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14762" name="TextBox 181">
              <a:extLst>
                <a:ext uri="{FF2B5EF4-FFF2-40B4-BE49-F238E27FC236}">
                  <a16:creationId xmlns:a16="http://schemas.microsoft.com/office/drawing/2014/main" id="{8566B9D5-F881-4868-9080-D813BBB5B1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9948738">
              <a:off x="2117518" y="5932630"/>
              <a:ext cx="543812" cy="5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14763" name="TextBox 182">
              <a:extLst>
                <a:ext uri="{FF2B5EF4-FFF2-40B4-BE49-F238E27FC236}">
                  <a16:creationId xmlns:a16="http://schemas.microsoft.com/office/drawing/2014/main" id="{FA43EE44-876E-4060-871B-FB05ECF31F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4992697">
              <a:off x="440647" y="3712534"/>
              <a:ext cx="543697" cy="523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sp>
          <p:nvSpPr>
            <p:cNvPr id="214764" name="TextBox 183">
              <a:extLst>
                <a:ext uri="{FF2B5EF4-FFF2-40B4-BE49-F238E27FC236}">
                  <a16:creationId xmlns:a16="http://schemas.microsoft.com/office/drawing/2014/main" id="{9132DBB0-EF06-4DEF-9DBA-1AC2CFFE6C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20651">
              <a:off x="2536067" y="1734467"/>
              <a:ext cx="543812" cy="523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800">
                  <a:solidFill>
                    <a:srgbClr val="0000FF"/>
                  </a:solidFill>
                </a:rPr>
                <a:t>…</a:t>
              </a:r>
            </a:p>
          </p:txBody>
        </p:sp>
        <p:grpSp>
          <p:nvGrpSpPr>
            <p:cNvPr id="214765" name="Group 8">
              <a:extLst>
                <a:ext uri="{FF2B5EF4-FFF2-40B4-BE49-F238E27FC236}">
                  <a16:creationId xmlns:a16="http://schemas.microsoft.com/office/drawing/2014/main" id="{DF8AEFB8-9E73-40F6-B5A0-8934DD6D56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46600" y="3746496"/>
              <a:ext cx="3225799" cy="1117598"/>
              <a:chOff x="7848600" y="2044700"/>
              <a:chExt cx="3200399" cy="1371600"/>
            </a:xfrm>
          </p:grpSpPr>
          <p:sp>
            <p:nvSpPr>
              <p:cNvPr id="214961" name="Oval 3">
                <a:extLst>
                  <a:ext uri="{FF2B5EF4-FFF2-40B4-BE49-F238E27FC236}">
                    <a16:creationId xmlns:a16="http://schemas.microsoft.com/office/drawing/2014/main" id="{1C3323B6-D912-4C62-A8E7-1B03754AE1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8600" y="2044700"/>
                <a:ext cx="3200399" cy="1371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4962" name="Group 133">
                <a:extLst>
                  <a:ext uri="{FF2B5EF4-FFF2-40B4-BE49-F238E27FC236}">
                    <a16:creationId xmlns:a16="http://schemas.microsoft.com/office/drawing/2014/main" id="{7C89D832-96D5-4AE9-A555-BA722C3AB1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26482" y="2160804"/>
                <a:ext cx="532759" cy="184809"/>
                <a:chOff x="2356" y="1300"/>
                <a:chExt cx="555" cy="194"/>
              </a:xfrm>
            </p:grpSpPr>
            <p:sp>
              <p:nvSpPr>
                <p:cNvPr id="215035" name="Oval 407">
                  <a:extLst>
                    <a:ext uri="{FF2B5EF4-FFF2-40B4-BE49-F238E27FC236}">
                      <a16:creationId xmlns:a16="http://schemas.microsoft.com/office/drawing/2014/main" id="{0BDE7CD5-127B-4476-92AC-1C49172DAF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036" name="Rectangle 410">
                  <a:extLst>
                    <a:ext uri="{FF2B5EF4-FFF2-40B4-BE49-F238E27FC236}">
                      <a16:creationId xmlns:a16="http://schemas.microsoft.com/office/drawing/2014/main" id="{1E696FF1-9DD7-4450-B5D8-483C710622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037" name="Oval 411">
                  <a:extLst>
                    <a:ext uri="{FF2B5EF4-FFF2-40B4-BE49-F238E27FC236}">
                      <a16:creationId xmlns:a16="http://schemas.microsoft.com/office/drawing/2014/main" id="{CDC5AC81-BF63-4733-8900-19E421780C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5038" name="Group 137">
                  <a:extLst>
                    <a:ext uri="{FF2B5EF4-FFF2-40B4-BE49-F238E27FC236}">
                      <a16:creationId xmlns:a16="http://schemas.microsoft.com/office/drawing/2014/main" id="{A2D33A74-6148-4DE6-8C9E-B44284832A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46785" name="Freeform 138">
                    <a:extLst>
                      <a:ext uri="{FF2B5EF4-FFF2-40B4-BE49-F238E27FC236}">
                        <a16:creationId xmlns:a16="http://schemas.microsoft.com/office/drawing/2014/main" id="{7EA4741D-AEAD-4BE5-8CEA-26BB2CFBFA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46786" name="Freeform 139">
                    <a:extLst>
                      <a:ext uri="{FF2B5EF4-FFF2-40B4-BE49-F238E27FC236}">
                        <a16:creationId xmlns:a16="http://schemas.microsoft.com/office/drawing/2014/main" id="{04D386B8-D3F2-4F63-9F58-74C04A65FF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5039" name="Line 140">
                  <a:extLst>
                    <a:ext uri="{FF2B5EF4-FFF2-40B4-BE49-F238E27FC236}">
                      <a16:creationId xmlns:a16="http://schemas.microsoft.com/office/drawing/2014/main" id="{0123DB7E-D64B-4135-83C4-AA33CC9F5B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2"/>
                  <a:ext cx="0" cy="8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784" name="Line 141">
                  <a:extLst>
                    <a:ext uri="{FF2B5EF4-FFF2-40B4-BE49-F238E27FC236}">
                      <a16:creationId xmlns:a16="http://schemas.microsoft.com/office/drawing/2014/main" id="{8290F449-8135-4BFF-9BAC-A0F17C5EA5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64"/>
                  <a:ext cx="0" cy="8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cxnSp>
            <p:nvCxnSpPr>
              <p:cNvPr id="214963" name="Straight Connector 10">
                <a:extLst>
                  <a:ext uri="{FF2B5EF4-FFF2-40B4-BE49-F238E27FC236}">
                    <a16:creationId xmlns:a16="http://schemas.microsoft.com/office/drawing/2014/main" id="{5D087F63-919F-4BF3-B60A-B77FF193E6C7}"/>
                  </a:ext>
                </a:extLst>
              </p:cNvPr>
              <p:cNvCxnSpPr>
                <a:cxnSpLocks noChangeShapeType="1"/>
                <a:stCxn id="246784" idx="0"/>
              </p:cNvCxnSpPr>
              <p:nvPr/>
            </p:nvCxnSpPr>
            <p:spPr bwMode="auto">
              <a:xfrm>
                <a:off x="9055401" y="2220819"/>
                <a:ext cx="975377" cy="13653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964" name="Straight Connector 297">
                <a:extLst>
                  <a:ext uri="{FF2B5EF4-FFF2-40B4-BE49-F238E27FC236}">
                    <a16:creationId xmlns:a16="http://schemas.microsoft.com/office/drawing/2014/main" id="{31A96E13-A6F5-4259-A7C2-11D8D868B69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522191" y="2583188"/>
                <a:ext cx="120745" cy="8339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965" name="Straight Connector 298">
                <a:extLst>
                  <a:ext uri="{FF2B5EF4-FFF2-40B4-BE49-F238E27FC236}">
                    <a16:creationId xmlns:a16="http://schemas.microsoft.com/office/drawing/2014/main" id="{95AB3B03-0BA2-46B0-9048-2057881DB26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323081" y="2786992"/>
                <a:ext cx="243358" cy="4562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966" name="Straight Connector 299">
                <a:extLst>
                  <a:ext uri="{FF2B5EF4-FFF2-40B4-BE49-F238E27FC236}">
                    <a16:creationId xmlns:a16="http://schemas.microsoft.com/office/drawing/2014/main" id="{B4A1A491-123A-4BE0-B3A9-5323F148A41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028147" y="2611644"/>
                <a:ext cx="192778" cy="1095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967" name="Straight Connector 300">
                <a:extLst>
                  <a:ext uri="{FF2B5EF4-FFF2-40B4-BE49-F238E27FC236}">
                    <a16:creationId xmlns:a16="http://schemas.microsoft.com/office/drawing/2014/main" id="{57AE743D-B4FE-46E6-9C0A-4365AB454CA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729859" y="2909476"/>
                <a:ext cx="192778" cy="1095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968" name="Straight Connector 301">
                <a:extLst>
                  <a:ext uri="{FF2B5EF4-FFF2-40B4-BE49-F238E27FC236}">
                    <a16:creationId xmlns:a16="http://schemas.microsoft.com/office/drawing/2014/main" id="{1B343017-7E75-417A-915A-22FB95F0649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537887" y="2836224"/>
                <a:ext cx="252969" cy="25294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969" name="Straight Connector 302">
                <a:extLst>
                  <a:ext uri="{FF2B5EF4-FFF2-40B4-BE49-F238E27FC236}">
                    <a16:creationId xmlns:a16="http://schemas.microsoft.com/office/drawing/2014/main" id="{1A788221-DA44-4C50-9CC8-11FD33CAF1D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10029359" y="2822067"/>
                <a:ext cx="354959" cy="12439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970" name="Straight Connector 303">
                <a:extLst>
                  <a:ext uri="{FF2B5EF4-FFF2-40B4-BE49-F238E27FC236}">
                    <a16:creationId xmlns:a16="http://schemas.microsoft.com/office/drawing/2014/main" id="{D3D295D3-7C35-449B-8E99-991C771BC6F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0015190" y="2475242"/>
                <a:ext cx="283363" cy="19566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971" name="Straight Connector 304">
                <a:extLst>
                  <a:ext uri="{FF2B5EF4-FFF2-40B4-BE49-F238E27FC236}">
                    <a16:creationId xmlns:a16="http://schemas.microsoft.com/office/drawing/2014/main" id="{9B5E0BBD-42C4-4617-9C95-B368D1DD0F1B}"/>
                  </a:ext>
                </a:extLst>
              </p:cNvPr>
              <p:cNvCxnSpPr>
                <a:cxnSpLocks noChangeShapeType="1"/>
                <a:endCxn id="215035" idx="4"/>
              </p:cNvCxnSpPr>
              <p:nvPr/>
            </p:nvCxnSpPr>
            <p:spPr bwMode="auto">
              <a:xfrm flipH="1" flipV="1">
                <a:off x="8791902" y="2345614"/>
                <a:ext cx="410984" cy="8718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14972" name="Group 133">
                <a:extLst>
                  <a:ext uri="{FF2B5EF4-FFF2-40B4-BE49-F238E27FC236}">
                    <a16:creationId xmlns:a16="http://schemas.microsoft.com/office/drawing/2014/main" id="{499F0759-8E2D-48F3-B82A-51A144A855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555206" y="2650627"/>
                <a:ext cx="532759" cy="184809"/>
                <a:chOff x="2356" y="1300"/>
                <a:chExt cx="555" cy="194"/>
              </a:xfrm>
            </p:grpSpPr>
            <p:sp>
              <p:nvSpPr>
                <p:cNvPr id="215027" name="Oval 407">
                  <a:extLst>
                    <a:ext uri="{FF2B5EF4-FFF2-40B4-BE49-F238E27FC236}">
                      <a16:creationId xmlns:a16="http://schemas.microsoft.com/office/drawing/2014/main" id="{DD89E7C3-D936-47A7-A67C-16590D966A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028" name="Rectangle 410">
                  <a:extLst>
                    <a:ext uri="{FF2B5EF4-FFF2-40B4-BE49-F238E27FC236}">
                      <a16:creationId xmlns:a16="http://schemas.microsoft.com/office/drawing/2014/main" id="{3328135C-8A1D-4A69-8F1B-39C95EA800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029" name="Oval 411">
                  <a:extLst>
                    <a:ext uri="{FF2B5EF4-FFF2-40B4-BE49-F238E27FC236}">
                      <a16:creationId xmlns:a16="http://schemas.microsoft.com/office/drawing/2014/main" id="{5CEA95B1-51C6-4F83-9C34-8C86DBA8C9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5030" name="Group 137">
                  <a:extLst>
                    <a:ext uri="{FF2B5EF4-FFF2-40B4-BE49-F238E27FC236}">
                      <a16:creationId xmlns:a16="http://schemas.microsoft.com/office/drawing/2014/main" id="{E9FCD554-9D67-497E-8C58-4EF2AFA6BD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5033" name="Freeform 138">
                    <a:extLst>
                      <a:ext uri="{FF2B5EF4-FFF2-40B4-BE49-F238E27FC236}">
                        <a16:creationId xmlns:a16="http://schemas.microsoft.com/office/drawing/2014/main" id="{3ABECD3B-9816-454E-B030-78DAB30D2B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5034" name="Freeform 139">
                    <a:extLst>
                      <a:ext uri="{FF2B5EF4-FFF2-40B4-BE49-F238E27FC236}">
                        <a16:creationId xmlns:a16="http://schemas.microsoft.com/office/drawing/2014/main" id="{13E7E131-9C82-4923-BDF0-DE3D863E61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5031" name="Line 140">
                  <a:extLst>
                    <a:ext uri="{FF2B5EF4-FFF2-40B4-BE49-F238E27FC236}">
                      <a16:creationId xmlns:a16="http://schemas.microsoft.com/office/drawing/2014/main" id="{59C91801-7C66-4F87-BD60-D89CA39694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5032" name="Line 141">
                  <a:extLst>
                    <a:ext uri="{FF2B5EF4-FFF2-40B4-BE49-F238E27FC236}">
                      <a16:creationId xmlns:a16="http://schemas.microsoft.com/office/drawing/2014/main" id="{876E1542-B33A-43E4-A83A-03A15034A6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973" name="Group 133">
                <a:extLst>
                  <a:ext uri="{FF2B5EF4-FFF2-40B4-BE49-F238E27FC236}">
                    <a16:creationId xmlns:a16="http://schemas.microsoft.com/office/drawing/2014/main" id="{699E8053-4D9D-4158-9738-99133192D0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72607" y="2725609"/>
                <a:ext cx="532759" cy="184809"/>
                <a:chOff x="2356" y="1300"/>
                <a:chExt cx="555" cy="194"/>
              </a:xfrm>
            </p:grpSpPr>
            <p:sp>
              <p:nvSpPr>
                <p:cNvPr id="215019" name="Oval 407">
                  <a:extLst>
                    <a:ext uri="{FF2B5EF4-FFF2-40B4-BE49-F238E27FC236}">
                      <a16:creationId xmlns:a16="http://schemas.microsoft.com/office/drawing/2014/main" id="{7BDAE1A6-5BF7-45BC-A7D2-EC28A47390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020" name="Rectangle 410">
                  <a:extLst>
                    <a:ext uri="{FF2B5EF4-FFF2-40B4-BE49-F238E27FC236}">
                      <a16:creationId xmlns:a16="http://schemas.microsoft.com/office/drawing/2014/main" id="{F888BC46-A4DD-44AE-A8D7-67F722D907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021" name="Oval 411">
                  <a:extLst>
                    <a:ext uri="{FF2B5EF4-FFF2-40B4-BE49-F238E27FC236}">
                      <a16:creationId xmlns:a16="http://schemas.microsoft.com/office/drawing/2014/main" id="{1FF26B4C-C4F4-41C0-88A4-9B40309686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5022" name="Group 137">
                  <a:extLst>
                    <a:ext uri="{FF2B5EF4-FFF2-40B4-BE49-F238E27FC236}">
                      <a16:creationId xmlns:a16="http://schemas.microsoft.com/office/drawing/2014/main" id="{B2BFC280-91A8-46E8-8906-C4FC97AF96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5025" name="Freeform 138">
                    <a:extLst>
                      <a:ext uri="{FF2B5EF4-FFF2-40B4-BE49-F238E27FC236}">
                        <a16:creationId xmlns:a16="http://schemas.microsoft.com/office/drawing/2014/main" id="{637CC791-D482-42C6-9A91-C2DC8BB4FB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5026" name="Freeform 139">
                    <a:extLst>
                      <a:ext uri="{FF2B5EF4-FFF2-40B4-BE49-F238E27FC236}">
                        <a16:creationId xmlns:a16="http://schemas.microsoft.com/office/drawing/2014/main" id="{675B1695-6154-455E-AF12-C4EDCF91FE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5023" name="Line 140">
                  <a:extLst>
                    <a:ext uri="{FF2B5EF4-FFF2-40B4-BE49-F238E27FC236}">
                      <a16:creationId xmlns:a16="http://schemas.microsoft.com/office/drawing/2014/main" id="{A24F902B-B1EB-45B2-9DEF-6ECE4A51E5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56"/>
                  <a:ext cx="0" cy="88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5024" name="Line 141">
                  <a:extLst>
                    <a:ext uri="{FF2B5EF4-FFF2-40B4-BE49-F238E27FC236}">
                      <a16:creationId xmlns:a16="http://schemas.microsoft.com/office/drawing/2014/main" id="{DAF462F0-F8E4-44D5-B444-4C2A5D5B99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58"/>
                  <a:ext cx="0" cy="8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974" name="Group 133">
                <a:extLst>
                  <a:ext uri="{FF2B5EF4-FFF2-40B4-BE49-F238E27FC236}">
                    <a16:creationId xmlns:a16="http://schemas.microsoft.com/office/drawing/2014/main" id="{F7D68D64-52D8-404E-B892-939AA35DB9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060908" y="2428111"/>
                <a:ext cx="532759" cy="184809"/>
                <a:chOff x="2356" y="1300"/>
                <a:chExt cx="555" cy="194"/>
              </a:xfrm>
            </p:grpSpPr>
            <p:sp>
              <p:nvSpPr>
                <p:cNvPr id="215011" name="Oval 407">
                  <a:extLst>
                    <a:ext uri="{FF2B5EF4-FFF2-40B4-BE49-F238E27FC236}">
                      <a16:creationId xmlns:a16="http://schemas.microsoft.com/office/drawing/2014/main" id="{0962834E-BDF5-47DC-8C37-8DA2D893D5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012" name="Rectangle 410">
                  <a:extLst>
                    <a:ext uri="{FF2B5EF4-FFF2-40B4-BE49-F238E27FC236}">
                      <a16:creationId xmlns:a16="http://schemas.microsoft.com/office/drawing/2014/main" id="{B38F241D-9D46-4C5A-9089-74E917A42B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013" name="Oval 411">
                  <a:extLst>
                    <a:ext uri="{FF2B5EF4-FFF2-40B4-BE49-F238E27FC236}">
                      <a16:creationId xmlns:a16="http://schemas.microsoft.com/office/drawing/2014/main" id="{D4E6F2BE-023A-4E0A-8F22-92A12983EA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5014" name="Group 137">
                  <a:extLst>
                    <a:ext uri="{FF2B5EF4-FFF2-40B4-BE49-F238E27FC236}">
                      <a16:creationId xmlns:a16="http://schemas.microsoft.com/office/drawing/2014/main" id="{BEABF2B9-0708-4AA2-92AC-A63CD37F0D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5017" name="Freeform 138">
                    <a:extLst>
                      <a:ext uri="{FF2B5EF4-FFF2-40B4-BE49-F238E27FC236}">
                        <a16:creationId xmlns:a16="http://schemas.microsoft.com/office/drawing/2014/main" id="{DDBACCEF-2577-4CAF-B889-53E3EA6BC7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5018" name="Freeform 139">
                    <a:extLst>
                      <a:ext uri="{FF2B5EF4-FFF2-40B4-BE49-F238E27FC236}">
                        <a16:creationId xmlns:a16="http://schemas.microsoft.com/office/drawing/2014/main" id="{EC70CACA-30CF-45A5-BBF3-4EE3BAF797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5015" name="Line 140">
                  <a:extLst>
                    <a:ext uri="{FF2B5EF4-FFF2-40B4-BE49-F238E27FC236}">
                      <a16:creationId xmlns:a16="http://schemas.microsoft.com/office/drawing/2014/main" id="{4979F580-C2B1-4C19-873B-5207A33420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2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5016" name="Line 141">
                  <a:extLst>
                    <a:ext uri="{FF2B5EF4-FFF2-40B4-BE49-F238E27FC236}">
                      <a16:creationId xmlns:a16="http://schemas.microsoft.com/office/drawing/2014/main" id="{53CA782D-AB83-419A-9747-83AD39D1A0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975" name="Group 133">
                <a:extLst>
                  <a:ext uri="{FF2B5EF4-FFF2-40B4-BE49-F238E27FC236}">
                    <a16:creationId xmlns:a16="http://schemas.microsoft.com/office/drawing/2014/main" id="{19A2C8C1-2384-459B-B124-F9F7BAED06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05281" y="2289952"/>
                <a:ext cx="532759" cy="184809"/>
                <a:chOff x="2356" y="1300"/>
                <a:chExt cx="555" cy="194"/>
              </a:xfrm>
            </p:grpSpPr>
            <p:sp>
              <p:nvSpPr>
                <p:cNvPr id="215003" name="Oval 407">
                  <a:extLst>
                    <a:ext uri="{FF2B5EF4-FFF2-40B4-BE49-F238E27FC236}">
                      <a16:creationId xmlns:a16="http://schemas.microsoft.com/office/drawing/2014/main" id="{6ECC04B1-A138-4E02-936B-1D06D2DEFA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004" name="Rectangle 410">
                  <a:extLst>
                    <a:ext uri="{FF2B5EF4-FFF2-40B4-BE49-F238E27FC236}">
                      <a16:creationId xmlns:a16="http://schemas.microsoft.com/office/drawing/2014/main" id="{30F41877-7029-4026-8574-86EDC1E73A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5005" name="Oval 411">
                  <a:extLst>
                    <a:ext uri="{FF2B5EF4-FFF2-40B4-BE49-F238E27FC236}">
                      <a16:creationId xmlns:a16="http://schemas.microsoft.com/office/drawing/2014/main" id="{9B8CAEC6-3C0E-46DC-876E-874779DAE9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5006" name="Group 137">
                  <a:extLst>
                    <a:ext uri="{FF2B5EF4-FFF2-40B4-BE49-F238E27FC236}">
                      <a16:creationId xmlns:a16="http://schemas.microsoft.com/office/drawing/2014/main" id="{9170EAB0-14BA-4D94-9E7B-E2D4A49F16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5009" name="Freeform 138">
                    <a:extLst>
                      <a:ext uri="{FF2B5EF4-FFF2-40B4-BE49-F238E27FC236}">
                        <a16:creationId xmlns:a16="http://schemas.microsoft.com/office/drawing/2014/main" id="{136BBCEA-DD6C-447E-B84F-161D6DF0E9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5010" name="Freeform 139">
                    <a:extLst>
                      <a:ext uri="{FF2B5EF4-FFF2-40B4-BE49-F238E27FC236}">
                        <a16:creationId xmlns:a16="http://schemas.microsoft.com/office/drawing/2014/main" id="{A4DB628F-ED79-468F-9DCD-AA5F49C906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5007" name="Line 140">
                  <a:extLst>
                    <a:ext uri="{FF2B5EF4-FFF2-40B4-BE49-F238E27FC236}">
                      <a16:creationId xmlns:a16="http://schemas.microsoft.com/office/drawing/2014/main" id="{B0DE83BC-6DE4-4386-B10A-6DEB1B0E95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2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5008" name="Line 141">
                  <a:extLst>
                    <a:ext uri="{FF2B5EF4-FFF2-40B4-BE49-F238E27FC236}">
                      <a16:creationId xmlns:a16="http://schemas.microsoft.com/office/drawing/2014/main" id="{0AB71B96-2E03-4C8E-8FAD-A7D981026D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976" name="Group 133">
                <a:extLst>
                  <a:ext uri="{FF2B5EF4-FFF2-40B4-BE49-F238E27FC236}">
                    <a16:creationId xmlns:a16="http://schemas.microsoft.com/office/drawing/2014/main" id="{129FEA01-0A5D-4792-BB00-6579B0664A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232661" y="2882876"/>
                <a:ext cx="532759" cy="184809"/>
                <a:chOff x="2356" y="1300"/>
                <a:chExt cx="555" cy="194"/>
              </a:xfrm>
            </p:grpSpPr>
            <p:sp>
              <p:nvSpPr>
                <p:cNvPr id="214995" name="Oval 407">
                  <a:extLst>
                    <a:ext uri="{FF2B5EF4-FFF2-40B4-BE49-F238E27FC236}">
                      <a16:creationId xmlns:a16="http://schemas.microsoft.com/office/drawing/2014/main" id="{34AEE6EF-CD13-4C12-BC83-85DD5D7096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96" name="Rectangle 410">
                  <a:extLst>
                    <a:ext uri="{FF2B5EF4-FFF2-40B4-BE49-F238E27FC236}">
                      <a16:creationId xmlns:a16="http://schemas.microsoft.com/office/drawing/2014/main" id="{7491EFB0-F421-4B4B-AE30-C1AA1413E5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97" name="Oval 411">
                  <a:extLst>
                    <a:ext uri="{FF2B5EF4-FFF2-40B4-BE49-F238E27FC236}">
                      <a16:creationId xmlns:a16="http://schemas.microsoft.com/office/drawing/2014/main" id="{E1C8B6F5-CF10-443E-ADFF-61F82F5E4C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4998" name="Group 137">
                  <a:extLst>
                    <a:ext uri="{FF2B5EF4-FFF2-40B4-BE49-F238E27FC236}">
                      <a16:creationId xmlns:a16="http://schemas.microsoft.com/office/drawing/2014/main" id="{77C16F43-6BF7-48BA-A77B-796E8A6FFE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5001" name="Freeform 138">
                    <a:extLst>
                      <a:ext uri="{FF2B5EF4-FFF2-40B4-BE49-F238E27FC236}">
                        <a16:creationId xmlns:a16="http://schemas.microsoft.com/office/drawing/2014/main" id="{EA1F0511-6E77-4155-BFA5-4D1C4B4AB8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5002" name="Freeform 139">
                    <a:extLst>
                      <a:ext uri="{FF2B5EF4-FFF2-40B4-BE49-F238E27FC236}">
                        <a16:creationId xmlns:a16="http://schemas.microsoft.com/office/drawing/2014/main" id="{978A3CC0-1FA4-412D-B866-842E0E8758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4999" name="Line 140">
                  <a:extLst>
                    <a:ext uri="{FF2B5EF4-FFF2-40B4-BE49-F238E27FC236}">
                      <a16:creationId xmlns:a16="http://schemas.microsoft.com/office/drawing/2014/main" id="{997E948E-19D4-420F-A66C-DB01326691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5000" name="Line 141">
                  <a:extLst>
                    <a:ext uri="{FF2B5EF4-FFF2-40B4-BE49-F238E27FC236}">
                      <a16:creationId xmlns:a16="http://schemas.microsoft.com/office/drawing/2014/main" id="{6978B6C9-4030-4902-B2F6-C1EA3E3AA0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8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977" name="Group 133">
                <a:extLst>
                  <a:ext uri="{FF2B5EF4-FFF2-40B4-BE49-F238E27FC236}">
                    <a16:creationId xmlns:a16="http://schemas.microsoft.com/office/drawing/2014/main" id="{93505424-1D66-4259-922D-5EC9B2E088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30660" y="3072767"/>
                <a:ext cx="532759" cy="184809"/>
                <a:chOff x="2356" y="1300"/>
                <a:chExt cx="555" cy="194"/>
              </a:xfrm>
            </p:grpSpPr>
            <p:sp>
              <p:nvSpPr>
                <p:cNvPr id="214987" name="Oval 407">
                  <a:extLst>
                    <a:ext uri="{FF2B5EF4-FFF2-40B4-BE49-F238E27FC236}">
                      <a16:creationId xmlns:a16="http://schemas.microsoft.com/office/drawing/2014/main" id="{75D29A8F-3F7C-46C1-87F3-A3AB402F22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88" name="Rectangle 410">
                  <a:extLst>
                    <a:ext uri="{FF2B5EF4-FFF2-40B4-BE49-F238E27FC236}">
                      <a16:creationId xmlns:a16="http://schemas.microsoft.com/office/drawing/2014/main" id="{ED3CCD8B-E0D1-43DC-93C7-1ABA9E46E4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89" name="Oval 411">
                  <a:extLst>
                    <a:ext uri="{FF2B5EF4-FFF2-40B4-BE49-F238E27FC236}">
                      <a16:creationId xmlns:a16="http://schemas.microsoft.com/office/drawing/2014/main" id="{8EBDFF02-4952-434A-A871-BFDD4B3B48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4990" name="Group 137">
                  <a:extLst>
                    <a:ext uri="{FF2B5EF4-FFF2-40B4-BE49-F238E27FC236}">
                      <a16:creationId xmlns:a16="http://schemas.microsoft.com/office/drawing/2014/main" id="{7270A506-D104-4613-8BCB-7F4702AD7F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4993" name="Freeform 138">
                    <a:extLst>
                      <a:ext uri="{FF2B5EF4-FFF2-40B4-BE49-F238E27FC236}">
                        <a16:creationId xmlns:a16="http://schemas.microsoft.com/office/drawing/2014/main" id="{2FB602A0-4867-4F74-BF18-8522CE8226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994" name="Freeform 139">
                    <a:extLst>
                      <a:ext uri="{FF2B5EF4-FFF2-40B4-BE49-F238E27FC236}">
                        <a16:creationId xmlns:a16="http://schemas.microsoft.com/office/drawing/2014/main" id="{5CF11D53-0303-4B25-9349-86A27E0528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4991" name="Line 140">
                  <a:extLst>
                    <a:ext uri="{FF2B5EF4-FFF2-40B4-BE49-F238E27FC236}">
                      <a16:creationId xmlns:a16="http://schemas.microsoft.com/office/drawing/2014/main" id="{8BE821A6-F85C-4AE2-8C0D-55BCC75DAA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2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992" name="Line 141">
                  <a:extLst>
                    <a:ext uri="{FF2B5EF4-FFF2-40B4-BE49-F238E27FC236}">
                      <a16:creationId xmlns:a16="http://schemas.microsoft.com/office/drawing/2014/main" id="{87FC9DA4-1D58-42D2-B94D-933F5B06F6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7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978" name="Group 133">
                <a:extLst>
                  <a:ext uri="{FF2B5EF4-FFF2-40B4-BE49-F238E27FC236}">
                    <a16:creationId xmlns:a16="http://schemas.microsoft.com/office/drawing/2014/main" id="{718268B9-A3F8-47A2-A4F2-A3E204D213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438032" y="3018963"/>
                <a:ext cx="532759" cy="184809"/>
                <a:chOff x="2356" y="1300"/>
                <a:chExt cx="555" cy="194"/>
              </a:xfrm>
            </p:grpSpPr>
            <p:sp>
              <p:nvSpPr>
                <p:cNvPr id="214979" name="Oval 407">
                  <a:extLst>
                    <a:ext uri="{FF2B5EF4-FFF2-40B4-BE49-F238E27FC236}">
                      <a16:creationId xmlns:a16="http://schemas.microsoft.com/office/drawing/2014/main" id="{EF17031D-2CEE-4A56-A43C-0DE2299976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80" name="Rectangle 410">
                  <a:extLst>
                    <a:ext uri="{FF2B5EF4-FFF2-40B4-BE49-F238E27FC236}">
                      <a16:creationId xmlns:a16="http://schemas.microsoft.com/office/drawing/2014/main" id="{AFFEC6B3-B720-427B-991F-B73309E8FD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81" name="Oval 411">
                  <a:extLst>
                    <a:ext uri="{FF2B5EF4-FFF2-40B4-BE49-F238E27FC236}">
                      <a16:creationId xmlns:a16="http://schemas.microsoft.com/office/drawing/2014/main" id="{7CA52431-B713-4026-85E6-019E6423CF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4982" name="Group 137">
                  <a:extLst>
                    <a:ext uri="{FF2B5EF4-FFF2-40B4-BE49-F238E27FC236}">
                      <a16:creationId xmlns:a16="http://schemas.microsoft.com/office/drawing/2014/main" id="{0F9E97E4-D469-42FF-82D2-6897E910DF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4985" name="Freeform 138">
                    <a:extLst>
                      <a:ext uri="{FF2B5EF4-FFF2-40B4-BE49-F238E27FC236}">
                        <a16:creationId xmlns:a16="http://schemas.microsoft.com/office/drawing/2014/main" id="{4A0E2054-41FF-42F3-9555-2EA78BFD30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986" name="Freeform 139">
                    <a:extLst>
                      <a:ext uri="{FF2B5EF4-FFF2-40B4-BE49-F238E27FC236}">
                        <a16:creationId xmlns:a16="http://schemas.microsoft.com/office/drawing/2014/main" id="{255E44DE-67EE-488E-AB8A-46D7E0EC3A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4983" name="Line 140">
                  <a:extLst>
                    <a:ext uri="{FF2B5EF4-FFF2-40B4-BE49-F238E27FC236}">
                      <a16:creationId xmlns:a16="http://schemas.microsoft.com/office/drawing/2014/main" id="{6D7B3A29-C3F2-428D-8C1C-4CE538C9C3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984" name="Line 141">
                  <a:extLst>
                    <a:ext uri="{FF2B5EF4-FFF2-40B4-BE49-F238E27FC236}">
                      <a16:creationId xmlns:a16="http://schemas.microsoft.com/office/drawing/2014/main" id="{DC8E3107-CE16-46C2-AC16-F12FC1CA2D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10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grpSp>
          <p:nvGrpSpPr>
            <p:cNvPr id="214766" name="Group 331">
              <a:extLst>
                <a:ext uri="{FF2B5EF4-FFF2-40B4-BE49-F238E27FC236}">
                  <a16:creationId xmlns:a16="http://schemas.microsoft.com/office/drawing/2014/main" id="{B857CA92-28DA-4EB8-A13F-87128B7F6C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03401" y="2755897"/>
              <a:ext cx="3467099" cy="1193800"/>
              <a:chOff x="7848600" y="2044700"/>
              <a:chExt cx="3200399" cy="1371600"/>
            </a:xfrm>
          </p:grpSpPr>
          <p:sp>
            <p:nvSpPr>
              <p:cNvPr id="214879" name="Oval 332">
                <a:extLst>
                  <a:ext uri="{FF2B5EF4-FFF2-40B4-BE49-F238E27FC236}">
                    <a16:creationId xmlns:a16="http://schemas.microsoft.com/office/drawing/2014/main" id="{0D6D55FC-6588-47A5-AAF9-31B4F00DE7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48600" y="2044700"/>
                <a:ext cx="3200399" cy="1371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14880" name="Group 133">
                <a:extLst>
                  <a:ext uri="{FF2B5EF4-FFF2-40B4-BE49-F238E27FC236}">
                    <a16:creationId xmlns:a16="http://schemas.microsoft.com/office/drawing/2014/main" id="{8F928614-D1DB-4361-9164-657A972BEE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526482" y="2160804"/>
                <a:ext cx="532759" cy="184809"/>
                <a:chOff x="2356" y="1300"/>
                <a:chExt cx="555" cy="194"/>
              </a:xfrm>
            </p:grpSpPr>
            <p:sp>
              <p:nvSpPr>
                <p:cNvPr id="214953" name="Oval 407">
                  <a:extLst>
                    <a:ext uri="{FF2B5EF4-FFF2-40B4-BE49-F238E27FC236}">
                      <a16:creationId xmlns:a16="http://schemas.microsoft.com/office/drawing/2014/main" id="{5C24E33A-2013-4446-8F1F-BE6C300D94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54" name="Rectangle 410">
                  <a:extLst>
                    <a:ext uri="{FF2B5EF4-FFF2-40B4-BE49-F238E27FC236}">
                      <a16:creationId xmlns:a16="http://schemas.microsoft.com/office/drawing/2014/main" id="{0ECE526A-5C0F-4DB0-8840-65B5C5F773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55" name="Oval 411">
                  <a:extLst>
                    <a:ext uri="{FF2B5EF4-FFF2-40B4-BE49-F238E27FC236}">
                      <a16:creationId xmlns:a16="http://schemas.microsoft.com/office/drawing/2014/main" id="{50235437-4271-4D2D-A0AC-EE6A5D266E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4956" name="Group 137">
                  <a:extLst>
                    <a:ext uri="{FF2B5EF4-FFF2-40B4-BE49-F238E27FC236}">
                      <a16:creationId xmlns:a16="http://schemas.microsoft.com/office/drawing/2014/main" id="{606C813A-7203-40BB-9F44-3C5ED706E1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4959" name="Freeform 138">
                    <a:extLst>
                      <a:ext uri="{FF2B5EF4-FFF2-40B4-BE49-F238E27FC236}">
                        <a16:creationId xmlns:a16="http://schemas.microsoft.com/office/drawing/2014/main" id="{AD740302-67EE-43A9-8F24-C9CEA6E05D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960" name="Freeform 139">
                    <a:extLst>
                      <a:ext uri="{FF2B5EF4-FFF2-40B4-BE49-F238E27FC236}">
                        <a16:creationId xmlns:a16="http://schemas.microsoft.com/office/drawing/2014/main" id="{3B5E0380-7207-40D0-AB95-A42DCB9F74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4957" name="Line 140">
                  <a:extLst>
                    <a:ext uri="{FF2B5EF4-FFF2-40B4-BE49-F238E27FC236}">
                      <a16:creationId xmlns:a16="http://schemas.microsoft.com/office/drawing/2014/main" id="{E104311C-F617-4E2C-B9C6-D572A8FC34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2"/>
                  <a:ext cx="0" cy="8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958" name="Line 141">
                  <a:extLst>
                    <a:ext uri="{FF2B5EF4-FFF2-40B4-BE49-F238E27FC236}">
                      <a16:creationId xmlns:a16="http://schemas.microsoft.com/office/drawing/2014/main" id="{C2EDCF27-4633-4673-AA85-877993ABD9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6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cxnSp>
            <p:nvCxnSpPr>
              <p:cNvPr id="214881" name="Straight Connector 334">
                <a:extLst>
                  <a:ext uri="{FF2B5EF4-FFF2-40B4-BE49-F238E27FC236}">
                    <a16:creationId xmlns:a16="http://schemas.microsoft.com/office/drawing/2014/main" id="{69F5DBEB-63BA-4F00-8716-2386860AB0AF}"/>
                  </a:ext>
                </a:extLst>
              </p:cNvPr>
              <p:cNvCxnSpPr>
                <a:cxnSpLocks noChangeShapeType="1"/>
                <a:stCxn id="214958" idx="0"/>
              </p:cNvCxnSpPr>
              <p:nvPr/>
            </p:nvCxnSpPr>
            <p:spPr bwMode="auto">
              <a:xfrm>
                <a:off x="9055401" y="2220819"/>
                <a:ext cx="975377" cy="13653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882" name="Straight Connector 335">
                <a:extLst>
                  <a:ext uri="{FF2B5EF4-FFF2-40B4-BE49-F238E27FC236}">
                    <a16:creationId xmlns:a16="http://schemas.microsoft.com/office/drawing/2014/main" id="{2A741194-E136-4B0D-8331-55A777D4F9A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522191" y="2583188"/>
                <a:ext cx="120745" cy="8339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883" name="Straight Connector 336">
                <a:extLst>
                  <a:ext uri="{FF2B5EF4-FFF2-40B4-BE49-F238E27FC236}">
                    <a16:creationId xmlns:a16="http://schemas.microsoft.com/office/drawing/2014/main" id="{F4783AAC-1BFA-48D1-8995-99364055AB8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323081" y="2786992"/>
                <a:ext cx="243358" cy="4562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884" name="Straight Connector 337">
                <a:extLst>
                  <a:ext uri="{FF2B5EF4-FFF2-40B4-BE49-F238E27FC236}">
                    <a16:creationId xmlns:a16="http://schemas.microsoft.com/office/drawing/2014/main" id="{F6744DDF-D6AE-4AFC-89F9-B783BEB4996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028147" y="2611644"/>
                <a:ext cx="192778" cy="1095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885" name="Straight Connector 338">
                <a:extLst>
                  <a:ext uri="{FF2B5EF4-FFF2-40B4-BE49-F238E27FC236}">
                    <a16:creationId xmlns:a16="http://schemas.microsoft.com/office/drawing/2014/main" id="{18346738-5BD3-4886-8594-17D3928C6C8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729859" y="2909476"/>
                <a:ext cx="192778" cy="1095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886" name="Straight Connector 339">
                <a:extLst>
                  <a:ext uri="{FF2B5EF4-FFF2-40B4-BE49-F238E27FC236}">
                    <a16:creationId xmlns:a16="http://schemas.microsoft.com/office/drawing/2014/main" id="{B319E61C-83CE-4281-BEE3-19B8B65DA7A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9537887" y="2836224"/>
                <a:ext cx="252969" cy="252942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887" name="Straight Connector 340">
                <a:extLst>
                  <a:ext uri="{FF2B5EF4-FFF2-40B4-BE49-F238E27FC236}">
                    <a16:creationId xmlns:a16="http://schemas.microsoft.com/office/drawing/2014/main" id="{2E85BB3F-96AA-4E8D-AFB3-793EF8D7815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10029359" y="2822067"/>
                <a:ext cx="354959" cy="12439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888" name="Straight Connector 341">
                <a:extLst>
                  <a:ext uri="{FF2B5EF4-FFF2-40B4-BE49-F238E27FC236}">
                    <a16:creationId xmlns:a16="http://schemas.microsoft.com/office/drawing/2014/main" id="{049E4A7A-8B99-45A8-AA97-6C58C9B47C9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10015190" y="2475242"/>
                <a:ext cx="283363" cy="19566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4889" name="Straight Connector 342">
                <a:extLst>
                  <a:ext uri="{FF2B5EF4-FFF2-40B4-BE49-F238E27FC236}">
                    <a16:creationId xmlns:a16="http://schemas.microsoft.com/office/drawing/2014/main" id="{E90F5BF5-DD99-4B78-8387-C450A72EF0AD}"/>
                  </a:ext>
                </a:extLst>
              </p:cNvPr>
              <p:cNvCxnSpPr>
                <a:cxnSpLocks noChangeShapeType="1"/>
                <a:endCxn id="214953" idx="4"/>
              </p:cNvCxnSpPr>
              <p:nvPr/>
            </p:nvCxnSpPr>
            <p:spPr bwMode="auto">
              <a:xfrm flipH="1" flipV="1">
                <a:off x="8791902" y="2345614"/>
                <a:ext cx="410984" cy="8718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14890" name="Group 133">
                <a:extLst>
                  <a:ext uri="{FF2B5EF4-FFF2-40B4-BE49-F238E27FC236}">
                    <a16:creationId xmlns:a16="http://schemas.microsoft.com/office/drawing/2014/main" id="{FA1BD5AE-692F-425E-BDAE-27E7BE5869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555206" y="2650627"/>
                <a:ext cx="532759" cy="184809"/>
                <a:chOff x="2356" y="1300"/>
                <a:chExt cx="555" cy="194"/>
              </a:xfrm>
            </p:grpSpPr>
            <p:sp>
              <p:nvSpPr>
                <p:cNvPr id="214945" name="Oval 407">
                  <a:extLst>
                    <a:ext uri="{FF2B5EF4-FFF2-40B4-BE49-F238E27FC236}">
                      <a16:creationId xmlns:a16="http://schemas.microsoft.com/office/drawing/2014/main" id="{88DC5DC5-D684-4946-BFD3-CEC05A16AF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46" name="Rectangle 410">
                  <a:extLst>
                    <a:ext uri="{FF2B5EF4-FFF2-40B4-BE49-F238E27FC236}">
                      <a16:creationId xmlns:a16="http://schemas.microsoft.com/office/drawing/2014/main" id="{4EF27390-DDFB-4999-AC7F-2589954C2C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47" name="Oval 411">
                  <a:extLst>
                    <a:ext uri="{FF2B5EF4-FFF2-40B4-BE49-F238E27FC236}">
                      <a16:creationId xmlns:a16="http://schemas.microsoft.com/office/drawing/2014/main" id="{B2F97E1B-E36F-4251-8F4B-414F5E08D9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4948" name="Group 137">
                  <a:extLst>
                    <a:ext uri="{FF2B5EF4-FFF2-40B4-BE49-F238E27FC236}">
                      <a16:creationId xmlns:a16="http://schemas.microsoft.com/office/drawing/2014/main" id="{CFBB10B3-791B-40C6-AFBC-2B6BCEBE55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4951" name="Freeform 138">
                    <a:extLst>
                      <a:ext uri="{FF2B5EF4-FFF2-40B4-BE49-F238E27FC236}">
                        <a16:creationId xmlns:a16="http://schemas.microsoft.com/office/drawing/2014/main" id="{06009DDD-FF7F-4535-8392-84FDDB679B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952" name="Freeform 139">
                    <a:extLst>
                      <a:ext uri="{FF2B5EF4-FFF2-40B4-BE49-F238E27FC236}">
                        <a16:creationId xmlns:a16="http://schemas.microsoft.com/office/drawing/2014/main" id="{F7DE5892-C79B-42E0-ADF5-D8CA2D381A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4949" name="Line 140">
                  <a:extLst>
                    <a:ext uri="{FF2B5EF4-FFF2-40B4-BE49-F238E27FC236}">
                      <a16:creationId xmlns:a16="http://schemas.microsoft.com/office/drawing/2014/main" id="{04DF248C-66E6-41BC-9366-EE4EB5B199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950" name="Line 141">
                  <a:extLst>
                    <a:ext uri="{FF2B5EF4-FFF2-40B4-BE49-F238E27FC236}">
                      <a16:creationId xmlns:a16="http://schemas.microsoft.com/office/drawing/2014/main" id="{A5DD7960-1972-4BC3-92D2-0916A26872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6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891" name="Group 133">
                <a:extLst>
                  <a:ext uri="{FF2B5EF4-FFF2-40B4-BE49-F238E27FC236}">
                    <a16:creationId xmlns:a16="http://schemas.microsoft.com/office/drawing/2014/main" id="{2D2A81D2-3999-499A-95B5-831FCEB152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772607" y="2725609"/>
                <a:ext cx="532759" cy="184809"/>
                <a:chOff x="2356" y="1300"/>
                <a:chExt cx="555" cy="194"/>
              </a:xfrm>
            </p:grpSpPr>
            <p:sp>
              <p:nvSpPr>
                <p:cNvPr id="214937" name="Oval 407">
                  <a:extLst>
                    <a:ext uri="{FF2B5EF4-FFF2-40B4-BE49-F238E27FC236}">
                      <a16:creationId xmlns:a16="http://schemas.microsoft.com/office/drawing/2014/main" id="{6A544FAD-65FF-4FB4-A372-2DD251074C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38" name="Rectangle 410">
                  <a:extLst>
                    <a:ext uri="{FF2B5EF4-FFF2-40B4-BE49-F238E27FC236}">
                      <a16:creationId xmlns:a16="http://schemas.microsoft.com/office/drawing/2014/main" id="{673B79A9-7C7F-4F8C-A5C7-9CB33128F9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39" name="Oval 411">
                  <a:extLst>
                    <a:ext uri="{FF2B5EF4-FFF2-40B4-BE49-F238E27FC236}">
                      <a16:creationId xmlns:a16="http://schemas.microsoft.com/office/drawing/2014/main" id="{E91DF197-43A1-4C82-9837-FF2D582D9E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4940" name="Group 137">
                  <a:extLst>
                    <a:ext uri="{FF2B5EF4-FFF2-40B4-BE49-F238E27FC236}">
                      <a16:creationId xmlns:a16="http://schemas.microsoft.com/office/drawing/2014/main" id="{A7233A7E-BE69-4DE4-902E-13258D5813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4943" name="Freeform 138">
                    <a:extLst>
                      <a:ext uri="{FF2B5EF4-FFF2-40B4-BE49-F238E27FC236}">
                        <a16:creationId xmlns:a16="http://schemas.microsoft.com/office/drawing/2014/main" id="{49FD96F8-88E4-4831-BC11-BE19604870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944" name="Freeform 139">
                    <a:extLst>
                      <a:ext uri="{FF2B5EF4-FFF2-40B4-BE49-F238E27FC236}">
                        <a16:creationId xmlns:a16="http://schemas.microsoft.com/office/drawing/2014/main" id="{A7E55078-1AAE-4FEC-9A71-58702074CD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4941" name="Line 140">
                  <a:extLst>
                    <a:ext uri="{FF2B5EF4-FFF2-40B4-BE49-F238E27FC236}">
                      <a16:creationId xmlns:a16="http://schemas.microsoft.com/office/drawing/2014/main" id="{0E7B2DE6-3B44-4299-80EA-3D01DC37F6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942" name="Line 141">
                  <a:extLst>
                    <a:ext uri="{FF2B5EF4-FFF2-40B4-BE49-F238E27FC236}">
                      <a16:creationId xmlns:a16="http://schemas.microsoft.com/office/drawing/2014/main" id="{93413971-FB71-46C8-B64B-DF95295D8E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6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892" name="Group 133">
                <a:extLst>
                  <a:ext uri="{FF2B5EF4-FFF2-40B4-BE49-F238E27FC236}">
                    <a16:creationId xmlns:a16="http://schemas.microsoft.com/office/drawing/2014/main" id="{6E42BD70-4E52-48CC-B78D-EA2C17C575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060908" y="2428111"/>
                <a:ext cx="532759" cy="184809"/>
                <a:chOff x="2356" y="1300"/>
                <a:chExt cx="555" cy="194"/>
              </a:xfrm>
            </p:grpSpPr>
            <p:sp>
              <p:nvSpPr>
                <p:cNvPr id="214929" name="Oval 407">
                  <a:extLst>
                    <a:ext uri="{FF2B5EF4-FFF2-40B4-BE49-F238E27FC236}">
                      <a16:creationId xmlns:a16="http://schemas.microsoft.com/office/drawing/2014/main" id="{3749B4C3-34D2-4A0F-96B1-603DAEFF73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30" name="Rectangle 410">
                  <a:extLst>
                    <a:ext uri="{FF2B5EF4-FFF2-40B4-BE49-F238E27FC236}">
                      <a16:creationId xmlns:a16="http://schemas.microsoft.com/office/drawing/2014/main" id="{BC1C64BC-44E9-475A-A917-6B20B63799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31" name="Oval 411">
                  <a:extLst>
                    <a:ext uri="{FF2B5EF4-FFF2-40B4-BE49-F238E27FC236}">
                      <a16:creationId xmlns:a16="http://schemas.microsoft.com/office/drawing/2014/main" id="{2697EA9D-87F5-4A36-957C-9CDEFE2C2B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4932" name="Group 137">
                  <a:extLst>
                    <a:ext uri="{FF2B5EF4-FFF2-40B4-BE49-F238E27FC236}">
                      <a16:creationId xmlns:a16="http://schemas.microsoft.com/office/drawing/2014/main" id="{5A8FD79D-1FAA-47EE-ABCE-5A91A7B652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4935" name="Freeform 138">
                    <a:extLst>
                      <a:ext uri="{FF2B5EF4-FFF2-40B4-BE49-F238E27FC236}">
                        <a16:creationId xmlns:a16="http://schemas.microsoft.com/office/drawing/2014/main" id="{94A55A6E-F3E7-436C-A7F7-68EEAD8ECE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936" name="Freeform 139">
                    <a:extLst>
                      <a:ext uri="{FF2B5EF4-FFF2-40B4-BE49-F238E27FC236}">
                        <a16:creationId xmlns:a16="http://schemas.microsoft.com/office/drawing/2014/main" id="{B9766C92-E135-4034-A26C-BEF4F72865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4933" name="Line 140">
                  <a:extLst>
                    <a:ext uri="{FF2B5EF4-FFF2-40B4-BE49-F238E27FC236}">
                      <a16:creationId xmlns:a16="http://schemas.microsoft.com/office/drawing/2014/main" id="{5712B04E-26AC-45E0-9BF3-422A4C4C8D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1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934" name="Line 141">
                  <a:extLst>
                    <a:ext uri="{FF2B5EF4-FFF2-40B4-BE49-F238E27FC236}">
                      <a16:creationId xmlns:a16="http://schemas.microsoft.com/office/drawing/2014/main" id="{74A5B528-9B69-4F09-8CBA-29E4B950C3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7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893" name="Group 133">
                <a:extLst>
                  <a:ext uri="{FF2B5EF4-FFF2-40B4-BE49-F238E27FC236}">
                    <a16:creationId xmlns:a16="http://schemas.microsoft.com/office/drawing/2014/main" id="{F55A9F2F-6502-4243-B40E-33913282ED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05281" y="2289952"/>
                <a:ext cx="532759" cy="184809"/>
                <a:chOff x="2356" y="1300"/>
                <a:chExt cx="555" cy="194"/>
              </a:xfrm>
            </p:grpSpPr>
            <p:sp>
              <p:nvSpPr>
                <p:cNvPr id="214921" name="Oval 407">
                  <a:extLst>
                    <a:ext uri="{FF2B5EF4-FFF2-40B4-BE49-F238E27FC236}">
                      <a16:creationId xmlns:a16="http://schemas.microsoft.com/office/drawing/2014/main" id="{66662B1B-0ACC-4CD2-8E72-76F5F310D7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22" name="Rectangle 410">
                  <a:extLst>
                    <a:ext uri="{FF2B5EF4-FFF2-40B4-BE49-F238E27FC236}">
                      <a16:creationId xmlns:a16="http://schemas.microsoft.com/office/drawing/2014/main" id="{AD56D25C-5BB8-4E84-93BB-13BCD066B6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23" name="Oval 411">
                  <a:extLst>
                    <a:ext uri="{FF2B5EF4-FFF2-40B4-BE49-F238E27FC236}">
                      <a16:creationId xmlns:a16="http://schemas.microsoft.com/office/drawing/2014/main" id="{EA19EEEF-A35F-456A-A5F5-AFF18B9F9D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4924" name="Group 137">
                  <a:extLst>
                    <a:ext uri="{FF2B5EF4-FFF2-40B4-BE49-F238E27FC236}">
                      <a16:creationId xmlns:a16="http://schemas.microsoft.com/office/drawing/2014/main" id="{520EE5B2-E408-4B60-8501-8D3D609BE8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4927" name="Freeform 138">
                    <a:extLst>
                      <a:ext uri="{FF2B5EF4-FFF2-40B4-BE49-F238E27FC236}">
                        <a16:creationId xmlns:a16="http://schemas.microsoft.com/office/drawing/2014/main" id="{711FFCA1-E846-4E59-B209-1DCA208E61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928" name="Freeform 139">
                    <a:extLst>
                      <a:ext uri="{FF2B5EF4-FFF2-40B4-BE49-F238E27FC236}">
                        <a16:creationId xmlns:a16="http://schemas.microsoft.com/office/drawing/2014/main" id="{F60B0D7D-EFC4-4406-9B57-06B452E5B2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4925" name="Line 140">
                  <a:extLst>
                    <a:ext uri="{FF2B5EF4-FFF2-40B4-BE49-F238E27FC236}">
                      <a16:creationId xmlns:a16="http://schemas.microsoft.com/office/drawing/2014/main" id="{BF2A699F-BFBB-49FC-8173-0585D2ED51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0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926" name="Line 141">
                  <a:extLst>
                    <a:ext uri="{FF2B5EF4-FFF2-40B4-BE49-F238E27FC236}">
                      <a16:creationId xmlns:a16="http://schemas.microsoft.com/office/drawing/2014/main" id="{9A80C6BB-8C59-40B8-965B-DD5B708AEE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6" y="1362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894" name="Group 133">
                <a:extLst>
                  <a:ext uri="{FF2B5EF4-FFF2-40B4-BE49-F238E27FC236}">
                    <a16:creationId xmlns:a16="http://schemas.microsoft.com/office/drawing/2014/main" id="{5D107618-B7EB-4255-A675-3A8EB01FC0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232661" y="2882876"/>
                <a:ext cx="532759" cy="184809"/>
                <a:chOff x="2356" y="1300"/>
                <a:chExt cx="555" cy="194"/>
              </a:xfrm>
            </p:grpSpPr>
            <p:sp>
              <p:nvSpPr>
                <p:cNvPr id="214913" name="Oval 407">
                  <a:extLst>
                    <a:ext uri="{FF2B5EF4-FFF2-40B4-BE49-F238E27FC236}">
                      <a16:creationId xmlns:a16="http://schemas.microsoft.com/office/drawing/2014/main" id="{B7BB60B6-3F5D-40B3-A3F6-960FA747BC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14" name="Rectangle 410">
                  <a:extLst>
                    <a:ext uri="{FF2B5EF4-FFF2-40B4-BE49-F238E27FC236}">
                      <a16:creationId xmlns:a16="http://schemas.microsoft.com/office/drawing/2014/main" id="{534D09E1-CCBB-41BE-B8A1-3C8E294717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15" name="Oval 411">
                  <a:extLst>
                    <a:ext uri="{FF2B5EF4-FFF2-40B4-BE49-F238E27FC236}">
                      <a16:creationId xmlns:a16="http://schemas.microsoft.com/office/drawing/2014/main" id="{37D4C5F6-B41A-4AF5-A1E5-0720E4561E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4916" name="Group 137">
                  <a:extLst>
                    <a:ext uri="{FF2B5EF4-FFF2-40B4-BE49-F238E27FC236}">
                      <a16:creationId xmlns:a16="http://schemas.microsoft.com/office/drawing/2014/main" id="{67E26EA4-9C86-4716-A6B7-312A9820C3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4919" name="Freeform 138">
                    <a:extLst>
                      <a:ext uri="{FF2B5EF4-FFF2-40B4-BE49-F238E27FC236}">
                        <a16:creationId xmlns:a16="http://schemas.microsoft.com/office/drawing/2014/main" id="{C41CE7CE-8428-4601-B66E-E74E866153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920" name="Freeform 139">
                    <a:extLst>
                      <a:ext uri="{FF2B5EF4-FFF2-40B4-BE49-F238E27FC236}">
                        <a16:creationId xmlns:a16="http://schemas.microsoft.com/office/drawing/2014/main" id="{1C3CFDAD-702A-40F7-AEF2-CDD31D09E7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4917" name="Line 140">
                  <a:extLst>
                    <a:ext uri="{FF2B5EF4-FFF2-40B4-BE49-F238E27FC236}">
                      <a16:creationId xmlns:a16="http://schemas.microsoft.com/office/drawing/2014/main" id="{DC44E847-7703-4A37-A5F7-224603C768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8" y="1362"/>
                  <a:ext cx="0" cy="8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918" name="Line 141">
                  <a:extLst>
                    <a:ext uri="{FF2B5EF4-FFF2-40B4-BE49-F238E27FC236}">
                      <a16:creationId xmlns:a16="http://schemas.microsoft.com/office/drawing/2014/main" id="{0D8DA6BE-09C3-4DAA-AC63-08A12FFDBA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6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895" name="Group 133">
                <a:extLst>
                  <a:ext uri="{FF2B5EF4-FFF2-40B4-BE49-F238E27FC236}">
                    <a16:creationId xmlns:a16="http://schemas.microsoft.com/office/drawing/2014/main" id="{52305D01-D0C8-42BE-87AF-35DA4A44D2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30660" y="3072767"/>
                <a:ext cx="532759" cy="184809"/>
                <a:chOff x="2356" y="1300"/>
                <a:chExt cx="555" cy="194"/>
              </a:xfrm>
            </p:grpSpPr>
            <p:sp>
              <p:nvSpPr>
                <p:cNvPr id="214905" name="Oval 407">
                  <a:extLst>
                    <a:ext uri="{FF2B5EF4-FFF2-40B4-BE49-F238E27FC236}">
                      <a16:creationId xmlns:a16="http://schemas.microsoft.com/office/drawing/2014/main" id="{60E8D54B-8B1F-4350-B8CE-9541ADD0BB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06" name="Rectangle 410">
                  <a:extLst>
                    <a:ext uri="{FF2B5EF4-FFF2-40B4-BE49-F238E27FC236}">
                      <a16:creationId xmlns:a16="http://schemas.microsoft.com/office/drawing/2014/main" id="{329C4F53-5F77-41C8-B2D7-BA792A48D4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907" name="Oval 411">
                  <a:extLst>
                    <a:ext uri="{FF2B5EF4-FFF2-40B4-BE49-F238E27FC236}">
                      <a16:creationId xmlns:a16="http://schemas.microsoft.com/office/drawing/2014/main" id="{66189E28-6750-4533-B2DA-ADDDD518A6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4908" name="Group 137">
                  <a:extLst>
                    <a:ext uri="{FF2B5EF4-FFF2-40B4-BE49-F238E27FC236}">
                      <a16:creationId xmlns:a16="http://schemas.microsoft.com/office/drawing/2014/main" id="{E4116238-0067-444B-A031-989A5D77B0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4911" name="Freeform 138">
                    <a:extLst>
                      <a:ext uri="{FF2B5EF4-FFF2-40B4-BE49-F238E27FC236}">
                        <a16:creationId xmlns:a16="http://schemas.microsoft.com/office/drawing/2014/main" id="{5B4A6D80-F3C3-49F2-8404-F382D51D95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912" name="Freeform 139">
                    <a:extLst>
                      <a:ext uri="{FF2B5EF4-FFF2-40B4-BE49-F238E27FC236}">
                        <a16:creationId xmlns:a16="http://schemas.microsoft.com/office/drawing/2014/main" id="{C6AA3856-CE41-4E4E-9204-52207C0936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4909" name="Line 140">
                  <a:extLst>
                    <a:ext uri="{FF2B5EF4-FFF2-40B4-BE49-F238E27FC236}">
                      <a16:creationId xmlns:a16="http://schemas.microsoft.com/office/drawing/2014/main" id="{650F081C-91D9-49F6-917A-6FD919810D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2"/>
                  <a:ext cx="0" cy="8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910" name="Line 141">
                  <a:extLst>
                    <a:ext uri="{FF2B5EF4-FFF2-40B4-BE49-F238E27FC236}">
                      <a16:creationId xmlns:a16="http://schemas.microsoft.com/office/drawing/2014/main" id="{9D886600-7B3E-47F9-89A7-490C95D7C0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7" y="1364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214896" name="Group 133">
                <a:extLst>
                  <a:ext uri="{FF2B5EF4-FFF2-40B4-BE49-F238E27FC236}">
                    <a16:creationId xmlns:a16="http://schemas.microsoft.com/office/drawing/2014/main" id="{B7E699BE-767F-4AB1-BFF2-382C38074B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438032" y="3018963"/>
                <a:ext cx="532759" cy="184809"/>
                <a:chOff x="2356" y="1300"/>
                <a:chExt cx="555" cy="194"/>
              </a:xfrm>
            </p:grpSpPr>
            <p:sp>
              <p:nvSpPr>
                <p:cNvPr id="214897" name="Oval 407">
                  <a:extLst>
                    <a:ext uri="{FF2B5EF4-FFF2-40B4-BE49-F238E27FC236}">
                      <a16:creationId xmlns:a16="http://schemas.microsoft.com/office/drawing/2014/main" id="{B48BFC0B-7B9F-4BD4-A2AF-EE6B3D4690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85"/>
                  <a:ext cx="551" cy="109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898" name="Rectangle 410">
                  <a:extLst>
                    <a:ext uri="{FF2B5EF4-FFF2-40B4-BE49-F238E27FC236}">
                      <a16:creationId xmlns:a16="http://schemas.microsoft.com/office/drawing/2014/main" id="{07DEB95C-93D4-4FD1-B41F-12175798CC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7" y="1374"/>
                  <a:ext cx="554" cy="66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4899" name="Oval 411">
                  <a:extLst>
                    <a:ext uri="{FF2B5EF4-FFF2-40B4-BE49-F238E27FC236}">
                      <a16:creationId xmlns:a16="http://schemas.microsoft.com/office/drawing/2014/main" id="{C900D8C7-206F-4243-B75E-CFCE1C6561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6" y="1300"/>
                  <a:ext cx="551" cy="12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214900" name="Group 137">
                  <a:extLst>
                    <a:ext uri="{FF2B5EF4-FFF2-40B4-BE49-F238E27FC236}">
                      <a16:creationId xmlns:a16="http://schemas.microsoft.com/office/drawing/2014/main" id="{CEF63ECD-710E-4C37-B05D-7AEFEB9A41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8" y="1332"/>
                  <a:ext cx="310" cy="60"/>
                  <a:chOff x="2468" y="1332"/>
                  <a:chExt cx="310" cy="60"/>
                </a:xfrm>
              </p:grpSpPr>
              <p:sp>
                <p:nvSpPr>
                  <p:cNvPr id="214903" name="Freeform 138">
                    <a:extLst>
                      <a:ext uri="{FF2B5EF4-FFF2-40B4-BE49-F238E27FC236}">
                        <a16:creationId xmlns:a16="http://schemas.microsoft.com/office/drawing/2014/main" id="{4ECE62F6-D80C-40D4-BF53-5375C620A8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904" name="Freeform 139">
                    <a:extLst>
                      <a:ext uri="{FF2B5EF4-FFF2-40B4-BE49-F238E27FC236}">
                        <a16:creationId xmlns:a16="http://schemas.microsoft.com/office/drawing/2014/main" id="{01F092EB-1A1C-400A-BCB7-98BFB8B79D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3175" cmpd="sng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214901" name="Line 140">
                  <a:extLst>
                    <a:ext uri="{FF2B5EF4-FFF2-40B4-BE49-F238E27FC236}">
                      <a16:creationId xmlns:a16="http://schemas.microsoft.com/office/drawing/2014/main" id="{183511B0-DF11-4C4E-8CA3-5DA10476EC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357" y="1361"/>
                  <a:ext cx="0" cy="7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902" name="Line 141">
                  <a:extLst>
                    <a:ext uri="{FF2B5EF4-FFF2-40B4-BE49-F238E27FC236}">
                      <a16:creationId xmlns:a16="http://schemas.microsoft.com/office/drawing/2014/main" id="{61768FD8-EC22-44B5-AB2D-DAE509C975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07" y="1363"/>
                  <a:ext cx="0" cy="84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sp>
          <p:nvSpPr>
            <p:cNvPr id="214767" name="Oval 417">
              <a:extLst>
                <a:ext uri="{FF2B5EF4-FFF2-40B4-BE49-F238E27FC236}">
                  <a16:creationId xmlns:a16="http://schemas.microsoft.com/office/drawing/2014/main" id="{0BC03A8D-07A6-44A4-8A80-E4D7324DD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600" y="4165596"/>
              <a:ext cx="3086099" cy="1168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grpSp>
          <p:nvGrpSpPr>
            <p:cNvPr id="214768" name="Group 133">
              <a:extLst>
                <a:ext uri="{FF2B5EF4-FFF2-40B4-BE49-F238E27FC236}">
                  <a16:creationId xmlns:a16="http://schemas.microsoft.com/office/drawing/2014/main" id="{EA13DA27-2E81-4826-BC1D-BF33C54D75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52273" y="4264500"/>
              <a:ext cx="513732" cy="157430"/>
              <a:chOff x="2356" y="1300"/>
              <a:chExt cx="555" cy="194"/>
            </a:xfrm>
          </p:grpSpPr>
          <p:sp>
            <p:nvSpPr>
              <p:cNvPr id="214871" name="Oval 492">
                <a:extLst>
                  <a:ext uri="{FF2B5EF4-FFF2-40B4-BE49-F238E27FC236}">
                    <a16:creationId xmlns:a16="http://schemas.microsoft.com/office/drawing/2014/main" id="{C5A4ACD6-F89F-45A6-B51D-3AF273C301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72" name="Rectangle 410">
                <a:extLst>
                  <a:ext uri="{FF2B5EF4-FFF2-40B4-BE49-F238E27FC236}">
                    <a16:creationId xmlns:a16="http://schemas.microsoft.com/office/drawing/2014/main" id="{4C37D23A-45DE-4306-B7D4-200D9FA4C0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73" name="Oval 411">
                <a:extLst>
                  <a:ext uri="{FF2B5EF4-FFF2-40B4-BE49-F238E27FC236}">
                    <a16:creationId xmlns:a16="http://schemas.microsoft.com/office/drawing/2014/main" id="{2100423E-BE90-4E47-BD1A-42ACB172F8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4874" name="Group 137">
                <a:extLst>
                  <a:ext uri="{FF2B5EF4-FFF2-40B4-BE49-F238E27FC236}">
                    <a16:creationId xmlns:a16="http://schemas.microsoft.com/office/drawing/2014/main" id="{E01A0158-6A7B-4493-83D9-C42B5B50E1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4877" name="Freeform 138">
                  <a:extLst>
                    <a:ext uri="{FF2B5EF4-FFF2-40B4-BE49-F238E27FC236}">
                      <a16:creationId xmlns:a16="http://schemas.microsoft.com/office/drawing/2014/main" id="{50F2020B-F594-4B9B-AA1D-D36A471AB6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878" name="Freeform 139">
                  <a:extLst>
                    <a:ext uri="{FF2B5EF4-FFF2-40B4-BE49-F238E27FC236}">
                      <a16:creationId xmlns:a16="http://schemas.microsoft.com/office/drawing/2014/main" id="{C25FCAB0-EC1E-466A-A153-B807CFBD82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4875" name="Line 140">
                <a:extLst>
                  <a:ext uri="{FF2B5EF4-FFF2-40B4-BE49-F238E27FC236}">
                    <a16:creationId xmlns:a16="http://schemas.microsoft.com/office/drawing/2014/main" id="{9DE5C2C4-0043-460F-A8B1-0660CF8D02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4876" name="Line 141">
                <a:extLst>
                  <a:ext uri="{FF2B5EF4-FFF2-40B4-BE49-F238E27FC236}">
                    <a16:creationId xmlns:a16="http://schemas.microsoft.com/office/drawing/2014/main" id="{5034440F-E06A-419B-AFB4-151408D501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cxnSp>
          <p:nvCxnSpPr>
            <p:cNvPr id="214769" name="Straight Connector 419">
              <a:extLst>
                <a:ext uri="{FF2B5EF4-FFF2-40B4-BE49-F238E27FC236}">
                  <a16:creationId xmlns:a16="http://schemas.microsoft.com/office/drawing/2014/main" id="{3901ADC4-91D7-4C8F-A2CB-7F6F2874FCB1}"/>
                </a:ext>
              </a:extLst>
            </p:cNvPr>
            <p:cNvCxnSpPr>
              <a:cxnSpLocks noChangeShapeType="1"/>
              <a:stCxn id="214876" idx="0"/>
            </p:cNvCxnSpPr>
            <p:nvPr/>
          </p:nvCxnSpPr>
          <p:spPr bwMode="auto">
            <a:xfrm>
              <a:off x="2662301" y="4315623"/>
              <a:ext cx="940541" cy="116307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70" name="Straight Connector 420">
              <a:extLst>
                <a:ext uri="{FF2B5EF4-FFF2-40B4-BE49-F238E27FC236}">
                  <a16:creationId xmlns:a16="http://schemas.microsoft.com/office/drawing/2014/main" id="{1B03C98D-802A-4CAE-9116-AD7D1DCF991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12420" y="4624308"/>
              <a:ext cx="116433" cy="7103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71" name="Straight Connector 421">
              <a:extLst>
                <a:ext uri="{FF2B5EF4-FFF2-40B4-BE49-F238E27FC236}">
                  <a16:creationId xmlns:a16="http://schemas.microsoft.com/office/drawing/2014/main" id="{DA0B64D1-F561-4409-AFE0-782A810288C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920421" y="4797919"/>
              <a:ext cx="234667" cy="3886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72" name="Straight Connector 422">
              <a:extLst>
                <a:ext uri="{FF2B5EF4-FFF2-40B4-BE49-F238E27FC236}">
                  <a16:creationId xmlns:a16="http://schemas.microsoft.com/office/drawing/2014/main" id="{A1DE89EB-B7A8-4919-8D98-DAF6E37660B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36021" y="4648548"/>
              <a:ext cx="185893" cy="9334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73" name="Straight Connector 423">
              <a:extLst>
                <a:ext uri="{FF2B5EF4-FFF2-40B4-BE49-F238E27FC236}">
                  <a16:creationId xmlns:a16="http://schemas.microsoft.com/office/drawing/2014/main" id="{7320BF5C-A7AF-47A2-A26D-C3519490FDF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348386" y="4902256"/>
              <a:ext cx="185893" cy="9334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74" name="Straight Connector 424">
              <a:extLst>
                <a:ext uri="{FF2B5EF4-FFF2-40B4-BE49-F238E27FC236}">
                  <a16:creationId xmlns:a16="http://schemas.microsoft.com/office/drawing/2014/main" id="{8D648591-8092-455B-8C96-91574A28AE3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127556" y="4839857"/>
              <a:ext cx="243934" cy="21547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75" name="Straight Connector 425">
              <a:extLst>
                <a:ext uri="{FF2B5EF4-FFF2-40B4-BE49-F238E27FC236}">
                  <a16:creationId xmlns:a16="http://schemas.microsoft.com/office/drawing/2014/main" id="{DEBBA86C-2329-43A8-91D8-24122D2D40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3601475" y="4827798"/>
              <a:ext cx="342282" cy="10596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76" name="Straight Connector 426">
              <a:extLst>
                <a:ext uri="{FF2B5EF4-FFF2-40B4-BE49-F238E27FC236}">
                  <a16:creationId xmlns:a16="http://schemas.microsoft.com/office/drawing/2014/main" id="{D69B37E1-7B1F-44DB-B243-7494A950B33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587811" y="4532353"/>
              <a:ext cx="273243" cy="166677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77" name="Straight Connector 427">
              <a:extLst>
                <a:ext uri="{FF2B5EF4-FFF2-40B4-BE49-F238E27FC236}">
                  <a16:creationId xmlns:a16="http://schemas.microsoft.com/office/drawing/2014/main" id="{1B9686D1-FC7F-48B7-BE4F-7BE715116F85}"/>
                </a:ext>
              </a:extLst>
            </p:cNvPr>
            <p:cNvCxnSpPr>
              <a:cxnSpLocks noChangeShapeType="1"/>
              <a:endCxn id="214871" idx="4"/>
            </p:cNvCxnSpPr>
            <p:nvPr/>
          </p:nvCxnSpPr>
          <p:spPr bwMode="auto">
            <a:xfrm flipH="1" flipV="1">
              <a:off x="2408213" y="4421930"/>
              <a:ext cx="396306" cy="7426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14778" name="Group 133">
              <a:extLst>
                <a:ext uri="{FF2B5EF4-FFF2-40B4-BE49-F238E27FC236}">
                  <a16:creationId xmlns:a16="http://schemas.microsoft.com/office/drawing/2014/main" id="{1679694F-3D32-4F1D-B68F-772D9D1B60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44256" y="4681756"/>
              <a:ext cx="513732" cy="157430"/>
              <a:chOff x="2356" y="1300"/>
              <a:chExt cx="555" cy="194"/>
            </a:xfrm>
          </p:grpSpPr>
          <p:sp>
            <p:nvSpPr>
              <p:cNvPr id="214863" name="Oval 407">
                <a:extLst>
                  <a:ext uri="{FF2B5EF4-FFF2-40B4-BE49-F238E27FC236}">
                    <a16:creationId xmlns:a16="http://schemas.microsoft.com/office/drawing/2014/main" id="{00EBC812-19A3-4C85-842D-2AD418EE27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64" name="Rectangle 410">
                <a:extLst>
                  <a:ext uri="{FF2B5EF4-FFF2-40B4-BE49-F238E27FC236}">
                    <a16:creationId xmlns:a16="http://schemas.microsoft.com/office/drawing/2014/main" id="{32A7ED89-AFFB-4A87-9B77-68AB0028F8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65" name="Oval 411">
                <a:extLst>
                  <a:ext uri="{FF2B5EF4-FFF2-40B4-BE49-F238E27FC236}">
                    <a16:creationId xmlns:a16="http://schemas.microsoft.com/office/drawing/2014/main" id="{FB170BA4-9087-4206-BC1B-1429C37659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4866" name="Group 137">
                <a:extLst>
                  <a:ext uri="{FF2B5EF4-FFF2-40B4-BE49-F238E27FC236}">
                    <a16:creationId xmlns:a16="http://schemas.microsoft.com/office/drawing/2014/main" id="{9E3C58FC-0320-497A-B430-91255383F5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4869" name="Freeform 138">
                  <a:extLst>
                    <a:ext uri="{FF2B5EF4-FFF2-40B4-BE49-F238E27FC236}">
                      <a16:creationId xmlns:a16="http://schemas.microsoft.com/office/drawing/2014/main" id="{8C3AA32A-855D-4031-B018-D22E382B5C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870" name="Freeform 139">
                  <a:extLst>
                    <a:ext uri="{FF2B5EF4-FFF2-40B4-BE49-F238E27FC236}">
                      <a16:creationId xmlns:a16="http://schemas.microsoft.com/office/drawing/2014/main" id="{70C526BF-93D7-4D7E-937C-99E01EABA6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4867" name="Line 140">
                <a:extLst>
                  <a:ext uri="{FF2B5EF4-FFF2-40B4-BE49-F238E27FC236}">
                    <a16:creationId xmlns:a16="http://schemas.microsoft.com/office/drawing/2014/main" id="{0C239BD6-E90C-453E-9024-A1BDAC959A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8" y="1360"/>
                <a:ext cx="0" cy="8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4868" name="Line 141">
                <a:extLst>
                  <a:ext uri="{FF2B5EF4-FFF2-40B4-BE49-F238E27FC236}">
                    <a16:creationId xmlns:a16="http://schemas.microsoft.com/office/drawing/2014/main" id="{43BA42AE-B752-495A-A9E8-F7CAE2B0B6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7" y="1362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4779" name="Group 133">
              <a:extLst>
                <a:ext uri="{FF2B5EF4-FFF2-40B4-BE49-F238E27FC236}">
                  <a16:creationId xmlns:a16="http://schemas.microsoft.com/office/drawing/2014/main" id="{FD88F0FB-D3AC-4C40-B9D6-19869A4900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9607" y="4745631"/>
              <a:ext cx="513732" cy="157430"/>
              <a:chOff x="2356" y="1300"/>
              <a:chExt cx="555" cy="194"/>
            </a:xfrm>
          </p:grpSpPr>
          <p:sp>
            <p:nvSpPr>
              <p:cNvPr id="214855" name="Oval 407">
                <a:extLst>
                  <a:ext uri="{FF2B5EF4-FFF2-40B4-BE49-F238E27FC236}">
                    <a16:creationId xmlns:a16="http://schemas.microsoft.com/office/drawing/2014/main" id="{248FDF90-25B7-482C-B514-CF54C1CFE7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56" name="Rectangle 410">
                <a:extLst>
                  <a:ext uri="{FF2B5EF4-FFF2-40B4-BE49-F238E27FC236}">
                    <a16:creationId xmlns:a16="http://schemas.microsoft.com/office/drawing/2014/main" id="{62F9FAD8-4181-4C17-A6CB-90883FFCE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57" name="Oval 411">
                <a:extLst>
                  <a:ext uri="{FF2B5EF4-FFF2-40B4-BE49-F238E27FC236}">
                    <a16:creationId xmlns:a16="http://schemas.microsoft.com/office/drawing/2014/main" id="{F43D473F-8554-4527-99AE-534800C39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4858" name="Group 137">
                <a:extLst>
                  <a:ext uri="{FF2B5EF4-FFF2-40B4-BE49-F238E27FC236}">
                    <a16:creationId xmlns:a16="http://schemas.microsoft.com/office/drawing/2014/main" id="{3F4F62BA-8D0C-4131-B0D1-3FEE15916D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4861" name="Freeform 138">
                  <a:extLst>
                    <a:ext uri="{FF2B5EF4-FFF2-40B4-BE49-F238E27FC236}">
                      <a16:creationId xmlns:a16="http://schemas.microsoft.com/office/drawing/2014/main" id="{3DD3B5C2-91BC-45B3-9020-9E59BFFCEB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862" name="Freeform 139">
                  <a:extLst>
                    <a:ext uri="{FF2B5EF4-FFF2-40B4-BE49-F238E27FC236}">
                      <a16:creationId xmlns:a16="http://schemas.microsoft.com/office/drawing/2014/main" id="{9C23A638-A210-4D6E-87AE-4BD3AD87E4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4859" name="Line 140">
                <a:extLst>
                  <a:ext uri="{FF2B5EF4-FFF2-40B4-BE49-F238E27FC236}">
                    <a16:creationId xmlns:a16="http://schemas.microsoft.com/office/drawing/2014/main" id="{9497FDE3-4B7B-47AC-B17A-1DCF2E2B39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7" y="1360"/>
                <a:ext cx="0" cy="86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4860" name="Line 141">
                <a:extLst>
                  <a:ext uri="{FF2B5EF4-FFF2-40B4-BE49-F238E27FC236}">
                    <a16:creationId xmlns:a16="http://schemas.microsoft.com/office/drawing/2014/main" id="{4FD04814-CE2E-4893-AB4E-DAF17963A2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2"/>
                <a:ext cx="0" cy="86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4780" name="Group 133">
              <a:extLst>
                <a:ext uri="{FF2B5EF4-FFF2-40B4-BE49-F238E27FC236}">
                  <a16:creationId xmlns:a16="http://schemas.microsoft.com/office/drawing/2014/main" id="{CEAF7D4B-B192-4CF5-8218-FA03598903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7612" y="4492206"/>
              <a:ext cx="513732" cy="157430"/>
              <a:chOff x="2356" y="1300"/>
              <a:chExt cx="555" cy="194"/>
            </a:xfrm>
          </p:grpSpPr>
          <p:sp>
            <p:nvSpPr>
              <p:cNvPr id="214847" name="Oval 407">
                <a:extLst>
                  <a:ext uri="{FF2B5EF4-FFF2-40B4-BE49-F238E27FC236}">
                    <a16:creationId xmlns:a16="http://schemas.microsoft.com/office/drawing/2014/main" id="{DE376C1A-5FFB-4CDC-A8E8-C3EAB9657D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48" name="Rectangle 410">
                <a:extLst>
                  <a:ext uri="{FF2B5EF4-FFF2-40B4-BE49-F238E27FC236}">
                    <a16:creationId xmlns:a16="http://schemas.microsoft.com/office/drawing/2014/main" id="{CE06F381-C78B-46A1-A273-86988CD0FC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49" name="Oval 411">
                <a:extLst>
                  <a:ext uri="{FF2B5EF4-FFF2-40B4-BE49-F238E27FC236}">
                    <a16:creationId xmlns:a16="http://schemas.microsoft.com/office/drawing/2014/main" id="{07A04B74-7626-4E19-B8EE-9E2A61149C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4850" name="Group 137">
                <a:extLst>
                  <a:ext uri="{FF2B5EF4-FFF2-40B4-BE49-F238E27FC236}">
                    <a16:creationId xmlns:a16="http://schemas.microsoft.com/office/drawing/2014/main" id="{42124873-E050-476C-BCC1-AD7D092E37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4853" name="Freeform 138">
                  <a:extLst>
                    <a:ext uri="{FF2B5EF4-FFF2-40B4-BE49-F238E27FC236}">
                      <a16:creationId xmlns:a16="http://schemas.microsoft.com/office/drawing/2014/main" id="{F774CD47-4C30-44E4-A7A1-34DC3A3E03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854" name="Freeform 139">
                  <a:extLst>
                    <a:ext uri="{FF2B5EF4-FFF2-40B4-BE49-F238E27FC236}">
                      <a16:creationId xmlns:a16="http://schemas.microsoft.com/office/drawing/2014/main" id="{2DB92961-10D9-452B-BDFD-A4CAD5BEF2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4851" name="Line 140">
                <a:extLst>
                  <a:ext uri="{FF2B5EF4-FFF2-40B4-BE49-F238E27FC236}">
                    <a16:creationId xmlns:a16="http://schemas.microsoft.com/office/drawing/2014/main" id="{060F4FC8-988E-4C1E-9AED-047CA6C2DA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4852" name="Line 141">
                <a:extLst>
                  <a:ext uri="{FF2B5EF4-FFF2-40B4-BE49-F238E27FC236}">
                    <a16:creationId xmlns:a16="http://schemas.microsoft.com/office/drawing/2014/main" id="{8EEDB672-B2D4-4D54-A499-3E64180848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4781" name="Group 133">
              <a:extLst>
                <a:ext uri="{FF2B5EF4-FFF2-40B4-BE49-F238E27FC236}">
                  <a16:creationId xmlns:a16="http://schemas.microsoft.com/office/drawing/2014/main" id="{B974FA5B-403A-4F8D-BC93-F80A2A1966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8257" y="4374514"/>
              <a:ext cx="513732" cy="157430"/>
              <a:chOff x="2356" y="1300"/>
              <a:chExt cx="555" cy="194"/>
            </a:xfrm>
          </p:grpSpPr>
          <p:sp>
            <p:nvSpPr>
              <p:cNvPr id="214839" name="Oval 407">
                <a:extLst>
                  <a:ext uri="{FF2B5EF4-FFF2-40B4-BE49-F238E27FC236}">
                    <a16:creationId xmlns:a16="http://schemas.microsoft.com/office/drawing/2014/main" id="{358925D2-C681-45F4-B205-BAB8AD8918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40" name="Rectangle 410">
                <a:extLst>
                  <a:ext uri="{FF2B5EF4-FFF2-40B4-BE49-F238E27FC236}">
                    <a16:creationId xmlns:a16="http://schemas.microsoft.com/office/drawing/2014/main" id="{858A9F56-8FF6-40A0-AE28-9CDEBDF906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41" name="Oval 411">
                <a:extLst>
                  <a:ext uri="{FF2B5EF4-FFF2-40B4-BE49-F238E27FC236}">
                    <a16:creationId xmlns:a16="http://schemas.microsoft.com/office/drawing/2014/main" id="{10A2A6DC-9EF2-4566-936D-A8D24D6A6F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4842" name="Group 137">
                <a:extLst>
                  <a:ext uri="{FF2B5EF4-FFF2-40B4-BE49-F238E27FC236}">
                    <a16:creationId xmlns:a16="http://schemas.microsoft.com/office/drawing/2014/main" id="{21BC45D3-26FA-4982-9D5D-C0AC9C2B4E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4845" name="Freeform 138">
                  <a:extLst>
                    <a:ext uri="{FF2B5EF4-FFF2-40B4-BE49-F238E27FC236}">
                      <a16:creationId xmlns:a16="http://schemas.microsoft.com/office/drawing/2014/main" id="{8B8BA862-F265-4707-9AED-177FBF9A00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846" name="Freeform 139">
                  <a:extLst>
                    <a:ext uri="{FF2B5EF4-FFF2-40B4-BE49-F238E27FC236}">
                      <a16:creationId xmlns:a16="http://schemas.microsoft.com/office/drawing/2014/main" id="{6F046B45-C9D5-43DC-8593-23A34F8D35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4843" name="Line 140">
                <a:extLst>
                  <a:ext uri="{FF2B5EF4-FFF2-40B4-BE49-F238E27FC236}">
                    <a16:creationId xmlns:a16="http://schemas.microsoft.com/office/drawing/2014/main" id="{B91DD62D-0917-44C2-9BE8-9E4197157D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4844" name="Line 141">
                <a:extLst>
                  <a:ext uri="{FF2B5EF4-FFF2-40B4-BE49-F238E27FC236}">
                    <a16:creationId xmlns:a16="http://schemas.microsoft.com/office/drawing/2014/main" id="{CCA5A36E-BD6F-4869-A81A-702B104239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4782" name="Group 133">
              <a:extLst>
                <a:ext uri="{FF2B5EF4-FFF2-40B4-BE49-F238E27FC236}">
                  <a16:creationId xmlns:a16="http://schemas.microsoft.com/office/drawing/2014/main" id="{BDA1F2F6-56EA-4C64-AD02-4841EDB017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97517" y="4879598"/>
              <a:ext cx="513732" cy="157430"/>
              <a:chOff x="2356" y="1300"/>
              <a:chExt cx="555" cy="194"/>
            </a:xfrm>
          </p:grpSpPr>
          <p:sp>
            <p:nvSpPr>
              <p:cNvPr id="214831" name="Oval 407">
                <a:extLst>
                  <a:ext uri="{FF2B5EF4-FFF2-40B4-BE49-F238E27FC236}">
                    <a16:creationId xmlns:a16="http://schemas.microsoft.com/office/drawing/2014/main" id="{EF58B9F7-F70A-4851-856B-9499E28DCA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32" name="Rectangle 410">
                <a:extLst>
                  <a:ext uri="{FF2B5EF4-FFF2-40B4-BE49-F238E27FC236}">
                    <a16:creationId xmlns:a16="http://schemas.microsoft.com/office/drawing/2014/main" id="{47F62523-4238-4E0A-9DD3-6BA3239DD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33" name="Oval 411">
                <a:extLst>
                  <a:ext uri="{FF2B5EF4-FFF2-40B4-BE49-F238E27FC236}">
                    <a16:creationId xmlns:a16="http://schemas.microsoft.com/office/drawing/2014/main" id="{5C1F02C6-DEEC-4D45-82D4-FD7CD3B18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4834" name="Group 137">
                <a:extLst>
                  <a:ext uri="{FF2B5EF4-FFF2-40B4-BE49-F238E27FC236}">
                    <a16:creationId xmlns:a16="http://schemas.microsoft.com/office/drawing/2014/main" id="{A5EF28CA-8B67-4D18-85B4-E2DA506197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4837" name="Freeform 138">
                  <a:extLst>
                    <a:ext uri="{FF2B5EF4-FFF2-40B4-BE49-F238E27FC236}">
                      <a16:creationId xmlns:a16="http://schemas.microsoft.com/office/drawing/2014/main" id="{7EC7AC70-A3F9-45F1-BAF6-C3264CE6C8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838" name="Freeform 139">
                  <a:extLst>
                    <a:ext uri="{FF2B5EF4-FFF2-40B4-BE49-F238E27FC236}">
                      <a16:creationId xmlns:a16="http://schemas.microsoft.com/office/drawing/2014/main" id="{3656CD3B-0B6E-4F1E-ACA5-715E76FA34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4835" name="Line 140">
                <a:extLst>
                  <a:ext uri="{FF2B5EF4-FFF2-40B4-BE49-F238E27FC236}">
                    <a16:creationId xmlns:a16="http://schemas.microsoft.com/office/drawing/2014/main" id="{ECAA505C-B9F6-4AC5-9F9B-0FD0B7AF20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4836" name="Line 141">
                <a:extLst>
                  <a:ext uri="{FF2B5EF4-FFF2-40B4-BE49-F238E27FC236}">
                    <a16:creationId xmlns:a16="http://schemas.microsoft.com/office/drawing/2014/main" id="{BE32300F-3CCD-43AF-9195-94B9C06556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4783" name="Group 133">
              <a:extLst>
                <a:ext uri="{FF2B5EF4-FFF2-40B4-BE49-F238E27FC236}">
                  <a16:creationId xmlns:a16="http://schemas.microsoft.com/office/drawing/2014/main" id="{96D26DB8-896C-40CD-9454-F6F8D39B55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7730" y="5041357"/>
              <a:ext cx="513732" cy="157430"/>
              <a:chOff x="2356" y="1300"/>
              <a:chExt cx="555" cy="194"/>
            </a:xfrm>
          </p:grpSpPr>
          <p:sp>
            <p:nvSpPr>
              <p:cNvPr id="214823" name="Oval 407">
                <a:extLst>
                  <a:ext uri="{FF2B5EF4-FFF2-40B4-BE49-F238E27FC236}">
                    <a16:creationId xmlns:a16="http://schemas.microsoft.com/office/drawing/2014/main" id="{A39BA519-9B7A-43E8-A49F-DBB69CD8A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24" name="Rectangle 410">
                <a:extLst>
                  <a:ext uri="{FF2B5EF4-FFF2-40B4-BE49-F238E27FC236}">
                    <a16:creationId xmlns:a16="http://schemas.microsoft.com/office/drawing/2014/main" id="{2DC1D25D-ED6B-43F3-AF51-28A022ADD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25" name="Oval 411">
                <a:extLst>
                  <a:ext uri="{FF2B5EF4-FFF2-40B4-BE49-F238E27FC236}">
                    <a16:creationId xmlns:a16="http://schemas.microsoft.com/office/drawing/2014/main" id="{62FDF928-8B9E-498F-A693-719C4D6A8D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4826" name="Group 137">
                <a:extLst>
                  <a:ext uri="{FF2B5EF4-FFF2-40B4-BE49-F238E27FC236}">
                    <a16:creationId xmlns:a16="http://schemas.microsoft.com/office/drawing/2014/main" id="{8C93CD5D-CFA4-41C9-A939-46663495BD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4829" name="Freeform 138">
                  <a:extLst>
                    <a:ext uri="{FF2B5EF4-FFF2-40B4-BE49-F238E27FC236}">
                      <a16:creationId xmlns:a16="http://schemas.microsoft.com/office/drawing/2014/main" id="{8FC5C112-B031-4C02-A9F8-796FE9482F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830" name="Freeform 139">
                  <a:extLst>
                    <a:ext uri="{FF2B5EF4-FFF2-40B4-BE49-F238E27FC236}">
                      <a16:creationId xmlns:a16="http://schemas.microsoft.com/office/drawing/2014/main" id="{E531E0E8-B87C-43DF-BE15-C57E527D23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4827" name="Line 140">
                <a:extLst>
                  <a:ext uri="{FF2B5EF4-FFF2-40B4-BE49-F238E27FC236}">
                    <a16:creationId xmlns:a16="http://schemas.microsoft.com/office/drawing/2014/main" id="{CCEF3E22-7555-4131-8CC7-092924FCE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7" y="1361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4828" name="Line 141">
                <a:extLst>
                  <a:ext uri="{FF2B5EF4-FFF2-40B4-BE49-F238E27FC236}">
                    <a16:creationId xmlns:a16="http://schemas.microsoft.com/office/drawing/2014/main" id="{51699C75-E71B-4263-A52A-CD1E2873D0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214784" name="Group 133">
              <a:extLst>
                <a:ext uri="{FF2B5EF4-FFF2-40B4-BE49-F238E27FC236}">
                  <a16:creationId xmlns:a16="http://schemas.microsoft.com/office/drawing/2014/main" id="{972C94F9-000D-4C27-9D45-F5A345FA4D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6981" y="4995523"/>
              <a:ext cx="513732" cy="157430"/>
              <a:chOff x="2356" y="1300"/>
              <a:chExt cx="555" cy="194"/>
            </a:xfrm>
          </p:grpSpPr>
          <p:sp>
            <p:nvSpPr>
              <p:cNvPr id="214815" name="Oval 407">
                <a:extLst>
                  <a:ext uri="{FF2B5EF4-FFF2-40B4-BE49-F238E27FC236}">
                    <a16:creationId xmlns:a16="http://schemas.microsoft.com/office/drawing/2014/main" id="{5A4BBE66-ADE8-4A3E-BCDD-BFB323E4B3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85"/>
                <a:ext cx="551" cy="109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16" name="Rectangle 410">
                <a:extLst>
                  <a:ext uri="{FF2B5EF4-FFF2-40B4-BE49-F238E27FC236}">
                    <a16:creationId xmlns:a16="http://schemas.microsoft.com/office/drawing/2014/main" id="{09C85152-10BE-4D16-9DC8-7CEB7DC9CB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374"/>
                <a:ext cx="554" cy="66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4817" name="Oval 411">
                <a:extLst>
                  <a:ext uri="{FF2B5EF4-FFF2-40B4-BE49-F238E27FC236}">
                    <a16:creationId xmlns:a16="http://schemas.microsoft.com/office/drawing/2014/main" id="{E5A4692A-8146-4807-9D8F-CE448B5E6B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6" y="1300"/>
                <a:ext cx="551" cy="12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85000"/>
                  <a:buFont typeface="ZapfDingbats" charset="2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l-GR" altLang="el-G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214818" name="Group 137">
                <a:extLst>
                  <a:ext uri="{FF2B5EF4-FFF2-40B4-BE49-F238E27FC236}">
                    <a16:creationId xmlns:a16="http://schemas.microsoft.com/office/drawing/2014/main" id="{64CF6F80-B6D8-447F-B685-85C7899B3E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68" y="1332"/>
                <a:ext cx="310" cy="60"/>
                <a:chOff x="2468" y="1332"/>
                <a:chExt cx="310" cy="60"/>
              </a:xfrm>
            </p:grpSpPr>
            <p:sp>
              <p:nvSpPr>
                <p:cNvPr id="214821" name="Freeform 138">
                  <a:extLst>
                    <a:ext uri="{FF2B5EF4-FFF2-40B4-BE49-F238E27FC236}">
                      <a16:creationId xmlns:a16="http://schemas.microsoft.com/office/drawing/2014/main" id="{7A14AEB0-D197-4D6E-A936-DCAF04F8DC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822" name="Freeform 139">
                  <a:extLst>
                    <a:ext uri="{FF2B5EF4-FFF2-40B4-BE49-F238E27FC236}">
                      <a16:creationId xmlns:a16="http://schemas.microsoft.com/office/drawing/2014/main" id="{DE934016-39DF-4A79-A063-C48F645F14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3175" cmpd="sng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214819" name="Line 140">
                <a:extLst>
                  <a:ext uri="{FF2B5EF4-FFF2-40B4-BE49-F238E27FC236}">
                    <a16:creationId xmlns:a16="http://schemas.microsoft.com/office/drawing/2014/main" id="{7EB4199E-69B0-474C-B439-E1455C6170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58" y="1361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14820" name="Line 141">
                <a:extLst>
                  <a:ext uri="{FF2B5EF4-FFF2-40B4-BE49-F238E27FC236}">
                    <a16:creationId xmlns:a16="http://schemas.microsoft.com/office/drawing/2014/main" id="{3DF6651D-70A5-49D1-9710-B0E0ABD5BB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8" y="1363"/>
                <a:ext cx="0" cy="84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cxnSp>
          <p:nvCxnSpPr>
            <p:cNvPr id="214785" name="Straight Connector 12">
              <a:extLst>
                <a:ext uri="{FF2B5EF4-FFF2-40B4-BE49-F238E27FC236}">
                  <a16:creationId xmlns:a16="http://schemas.microsoft.com/office/drawing/2014/main" id="{2E086DF9-9286-4201-A85C-2E5CC7ACDA79}"/>
                </a:ext>
              </a:extLst>
            </p:cNvPr>
            <p:cNvCxnSpPr>
              <a:cxnSpLocks noChangeShapeType="1"/>
              <a:endCxn id="214955" idx="1"/>
            </p:cNvCxnSpPr>
            <p:nvPr/>
          </p:nvCxnSpPr>
          <p:spPr bwMode="auto">
            <a:xfrm>
              <a:off x="2382838" y="2609848"/>
              <a:ext cx="238125" cy="26193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86" name="Straight Connector 500">
              <a:extLst>
                <a:ext uri="{FF2B5EF4-FFF2-40B4-BE49-F238E27FC236}">
                  <a16:creationId xmlns:a16="http://schemas.microsoft.com/office/drawing/2014/main" id="{91210E8D-3734-4EDD-AF0B-B33C424EA4F8}"/>
                </a:ext>
              </a:extLst>
            </p:cNvPr>
            <p:cNvCxnSpPr>
              <a:cxnSpLocks noChangeShapeType="1"/>
              <a:stCxn id="214751" idx="8"/>
              <a:endCxn id="214812" idx="2"/>
            </p:cNvCxnSpPr>
            <p:nvPr/>
          </p:nvCxnSpPr>
          <p:spPr bwMode="auto">
            <a:xfrm>
              <a:off x="1455738" y="2990846"/>
              <a:ext cx="38100" cy="309563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87" name="Straight Connector 501">
              <a:extLst>
                <a:ext uri="{FF2B5EF4-FFF2-40B4-BE49-F238E27FC236}">
                  <a16:creationId xmlns:a16="http://schemas.microsoft.com/office/drawing/2014/main" id="{F6DA82D5-37E3-4907-B942-75E9F2861E22}"/>
                </a:ext>
              </a:extLst>
            </p:cNvPr>
            <p:cNvCxnSpPr>
              <a:cxnSpLocks noChangeShapeType="1"/>
              <a:endCxn id="214812" idx="3"/>
            </p:cNvCxnSpPr>
            <p:nvPr/>
          </p:nvCxnSpPr>
          <p:spPr bwMode="auto">
            <a:xfrm>
              <a:off x="1235076" y="3271835"/>
              <a:ext cx="123825" cy="21272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88" name="Straight Connector 502">
              <a:extLst>
                <a:ext uri="{FF2B5EF4-FFF2-40B4-BE49-F238E27FC236}">
                  <a16:creationId xmlns:a16="http://schemas.microsoft.com/office/drawing/2014/main" id="{E9616112-82A5-4F89-AC77-2B650F3854AC}"/>
                </a:ext>
              </a:extLst>
            </p:cNvPr>
            <p:cNvCxnSpPr>
              <a:cxnSpLocks noChangeShapeType="1"/>
              <a:endCxn id="214923" idx="1"/>
            </p:cNvCxnSpPr>
            <p:nvPr/>
          </p:nvCxnSpPr>
          <p:spPr bwMode="auto">
            <a:xfrm>
              <a:off x="3916362" y="2411411"/>
              <a:ext cx="307975" cy="57308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89" name="Straight Connector 503">
              <a:extLst>
                <a:ext uri="{FF2B5EF4-FFF2-40B4-BE49-F238E27FC236}">
                  <a16:creationId xmlns:a16="http://schemas.microsoft.com/office/drawing/2014/main" id="{6A624B21-8707-4BE9-9989-892256835800}"/>
                </a:ext>
              </a:extLst>
            </p:cNvPr>
            <p:cNvCxnSpPr>
              <a:cxnSpLocks noChangeShapeType="1"/>
              <a:endCxn id="214923" idx="0"/>
            </p:cNvCxnSpPr>
            <p:nvPr/>
          </p:nvCxnSpPr>
          <p:spPr bwMode="auto">
            <a:xfrm flipH="1">
              <a:off x="4425950" y="2389186"/>
              <a:ext cx="384175" cy="57943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90" name="Straight Connector 504">
              <a:extLst>
                <a:ext uri="{FF2B5EF4-FFF2-40B4-BE49-F238E27FC236}">
                  <a16:creationId xmlns:a16="http://schemas.microsoft.com/office/drawing/2014/main" id="{D249E66A-ACDA-4D9A-B1D7-E7B3B2B20F82}"/>
                </a:ext>
              </a:extLst>
            </p:cNvPr>
            <p:cNvCxnSpPr>
              <a:cxnSpLocks noChangeShapeType="1"/>
              <a:endCxn id="215005" idx="0"/>
            </p:cNvCxnSpPr>
            <p:nvPr/>
          </p:nvCxnSpPr>
          <p:spPr bwMode="auto">
            <a:xfrm>
              <a:off x="6770687" y="2900361"/>
              <a:ext cx="215899" cy="104616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91" name="Straight Connector 505">
              <a:extLst>
                <a:ext uri="{FF2B5EF4-FFF2-40B4-BE49-F238E27FC236}">
                  <a16:creationId xmlns:a16="http://schemas.microsoft.com/office/drawing/2014/main" id="{C2839212-7E77-419A-88ED-41F7497CFBC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7137398" y="3251197"/>
              <a:ext cx="241300" cy="69215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92" name="Straight Connector 506">
              <a:extLst>
                <a:ext uri="{FF2B5EF4-FFF2-40B4-BE49-F238E27FC236}">
                  <a16:creationId xmlns:a16="http://schemas.microsoft.com/office/drawing/2014/main" id="{E549121A-126A-439C-98B6-C0435BAB91E3}"/>
                </a:ext>
              </a:extLst>
            </p:cNvPr>
            <p:cNvCxnSpPr>
              <a:cxnSpLocks noChangeShapeType="1"/>
              <a:stCxn id="214755" idx="4"/>
              <a:endCxn id="215000" idx="0"/>
            </p:cNvCxnSpPr>
            <p:nvPr/>
          </p:nvCxnSpPr>
          <p:spPr bwMode="auto">
            <a:xfrm flipH="1">
              <a:off x="7483473" y="4229096"/>
              <a:ext cx="541338" cy="24923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93" name="Straight Connector 507">
              <a:extLst>
                <a:ext uri="{FF2B5EF4-FFF2-40B4-BE49-F238E27FC236}">
                  <a16:creationId xmlns:a16="http://schemas.microsoft.com/office/drawing/2014/main" id="{81B91B7D-EF0A-4C3C-A6C0-E247930B867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7454899" y="4573584"/>
              <a:ext cx="796925" cy="61436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94" name="Straight Connector 508">
              <a:extLst>
                <a:ext uri="{FF2B5EF4-FFF2-40B4-BE49-F238E27FC236}">
                  <a16:creationId xmlns:a16="http://schemas.microsoft.com/office/drawing/2014/main" id="{89A8E81C-994A-48D4-A939-7C8CE92C0A5F}"/>
                </a:ext>
              </a:extLst>
            </p:cNvPr>
            <p:cNvCxnSpPr>
              <a:cxnSpLocks noChangeShapeType="1"/>
              <a:endCxn id="214987" idx="5"/>
            </p:cNvCxnSpPr>
            <p:nvPr/>
          </p:nvCxnSpPr>
          <p:spPr bwMode="auto">
            <a:xfrm flipH="1" flipV="1">
              <a:off x="6496050" y="4722809"/>
              <a:ext cx="1047750" cy="96678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95" name="Straight Connector 509">
              <a:extLst>
                <a:ext uri="{FF2B5EF4-FFF2-40B4-BE49-F238E27FC236}">
                  <a16:creationId xmlns:a16="http://schemas.microsoft.com/office/drawing/2014/main" id="{8CF22A8F-E11E-4AA5-A8AF-ABA6B71A64DB}"/>
                </a:ext>
              </a:extLst>
            </p:cNvPr>
            <p:cNvCxnSpPr>
              <a:cxnSpLocks noChangeShapeType="1"/>
              <a:stCxn id="214756" idx="0"/>
              <a:endCxn id="214811" idx="5"/>
            </p:cNvCxnSpPr>
            <p:nvPr/>
          </p:nvCxnSpPr>
          <p:spPr bwMode="auto">
            <a:xfrm flipH="1" flipV="1">
              <a:off x="5084763" y="5684832"/>
              <a:ext cx="520700" cy="169862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96" name="Straight Connector 510">
              <a:extLst>
                <a:ext uri="{FF2B5EF4-FFF2-40B4-BE49-F238E27FC236}">
                  <a16:creationId xmlns:a16="http://schemas.microsoft.com/office/drawing/2014/main" id="{1175036E-A5B6-45AC-BB94-0635B044DF4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4068763" y="5045070"/>
              <a:ext cx="371475" cy="97313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97" name="Straight Connector 511">
              <a:extLst>
                <a:ext uri="{FF2B5EF4-FFF2-40B4-BE49-F238E27FC236}">
                  <a16:creationId xmlns:a16="http://schemas.microsoft.com/office/drawing/2014/main" id="{F404FD3F-394A-4E7D-A263-0A18315989E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389313" y="5689595"/>
              <a:ext cx="306387" cy="16509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98" name="Straight Connector 512">
              <a:extLst>
                <a:ext uri="{FF2B5EF4-FFF2-40B4-BE49-F238E27FC236}">
                  <a16:creationId xmlns:a16="http://schemas.microsoft.com/office/drawing/2014/main" id="{88D82A57-602D-41D4-AAAC-E15A6DC6274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790701" y="5160959"/>
              <a:ext cx="401638" cy="20954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799" name="Straight Connector 513">
              <a:extLst>
                <a:ext uri="{FF2B5EF4-FFF2-40B4-BE49-F238E27FC236}">
                  <a16:creationId xmlns:a16="http://schemas.microsoft.com/office/drawing/2014/main" id="{36F6A227-9F6D-44C3-83C4-DA6EE00DC5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179514" y="4467220"/>
              <a:ext cx="227012" cy="28257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800" name="Straight Connector 514">
              <a:extLst>
                <a:ext uri="{FF2B5EF4-FFF2-40B4-BE49-F238E27FC236}">
                  <a16:creationId xmlns:a16="http://schemas.microsoft.com/office/drawing/2014/main" id="{6FF3755E-821C-4440-A23F-9249BF5CE7C3}"/>
                </a:ext>
              </a:extLst>
            </p:cNvPr>
            <p:cNvCxnSpPr>
              <a:cxnSpLocks noChangeShapeType="1"/>
              <a:endCxn id="214812" idx="5"/>
            </p:cNvCxnSpPr>
            <p:nvPr/>
          </p:nvCxnSpPr>
          <p:spPr bwMode="auto">
            <a:xfrm flipV="1">
              <a:off x="1155701" y="4368796"/>
              <a:ext cx="203199" cy="7937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4801" name="Oval 14">
              <a:extLst>
                <a:ext uri="{FF2B5EF4-FFF2-40B4-BE49-F238E27FC236}">
                  <a16:creationId xmlns:a16="http://schemas.microsoft.com/office/drawing/2014/main" id="{4C543A9F-959D-4459-9B51-00AB327A3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7594" y="2896840"/>
              <a:ext cx="528046" cy="30477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cxnSp>
          <p:nvCxnSpPr>
            <p:cNvPr id="214802" name="Straight Connector 18">
              <a:extLst>
                <a:ext uri="{FF2B5EF4-FFF2-40B4-BE49-F238E27FC236}">
                  <a16:creationId xmlns:a16="http://schemas.microsoft.com/office/drawing/2014/main" id="{676F3D59-D0DC-4543-9909-7277CD7D1A6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13288" y="3051287"/>
              <a:ext cx="964306" cy="26892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803" name="Straight Connector 516">
              <a:extLst>
                <a:ext uri="{FF2B5EF4-FFF2-40B4-BE49-F238E27FC236}">
                  <a16:creationId xmlns:a16="http://schemas.microsoft.com/office/drawing/2014/main" id="{5DADB123-6F21-43B8-A8C9-8101B53328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139457" y="3169610"/>
              <a:ext cx="691556" cy="784846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804" name="Straight Connector 515">
              <a:extLst>
                <a:ext uri="{FF2B5EF4-FFF2-40B4-BE49-F238E27FC236}">
                  <a16:creationId xmlns:a16="http://schemas.microsoft.com/office/drawing/2014/main" id="{23A3A7FD-580C-47B9-8B09-17DF868018C5}"/>
                </a:ext>
              </a:extLst>
            </p:cNvPr>
            <p:cNvCxnSpPr>
              <a:cxnSpLocks noChangeShapeType="1"/>
              <a:stCxn id="214841" idx="0"/>
            </p:cNvCxnSpPr>
            <p:nvPr/>
          </p:nvCxnSpPr>
          <p:spPr bwMode="auto">
            <a:xfrm flipV="1">
              <a:off x="3832888" y="4233714"/>
              <a:ext cx="190494" cy="141430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4805" name="Oval 521">
              <a:extLst>
                <a:ext uri="{FF2B5EF4-FFF2-40B4-BE49-F238E27FC236}">
                  <a16:creationId xmlns:a16="http://schemas.microsoft.com/office/drawing/2014/main" id="{E60B74BB-25C9-4B04-B00F-C9B987C84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2543" y="3959555"/>
              <a:ext cx="528230" cy="30505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400">
                  <a:solidFill>
                    <a:srgbClr val="000000"/>
                  </a:solidFill>
                </a:rPr>
                <a:t>   </a:t>
              </a:r>
            </a:p>
          </p:txBody>
        </p:sp>
        <p:cxnSp>
          <p:nvCxnSpPr>
            <p:cNvPr id="214806" name="Straight Connector 519">
              <a:extLst>
                <a:ext uri="{FF2B5EF4-FFF2-40B4-BE49-F238E27FC236}">
                  <a16:creationId xmlns:a16="http://schemas.microsoft.com/office/drawing/2014/main" id="{6514BF44-67A4-4D3B-8CA2-77C58D164A86}"/>
                </a:ext>
              </a:extLst>
            </p:cNvPr>
            <p:cNvCxnSpPr>
              <a:cxnSpLocks noChangeShapeType="1"/>
              <a:stCxn id="214805" idx="6"/>
              <a:endCxn id="215039" idx="1"/>
            </p:cNvCxnSpPr>
            <p:nvPr/>
          </p:nvCxnSpPr>
          <p:spPr bwMode="auto">
            <a:xfrm flipV="1">
              <a:off x="4460774" y="3953935"/>
              <a:ext cx="770040" cy="158145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807" name="Straight Connector 520">
              <a:extLst>
                <a:ext uri="{FF2B5EF4-FFF2-40B4-BE49-F238E27FC236}">
                  <a16:creationId xmlns:a16="http://schemas.microsoft.com/office/drawing/2014/main" id="{3F2FEB54-D12C-4B82-91A7-955E8C8C4D4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92525" y="3789358"/>
              <a:ext cx="342828" cy="205015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808" name="Straight Connector 7">
              <a:extLst>
                <a:ext uri="{FF2B5EF4-FFF2-40B4-BE49-F238E27FC236}">
                  <a16:creationId xmlns:a16="http://schemas.microsoft.com/office/drawing/2014/main" id="{476E7C18-3A17-403A-94E4-1C53BDAE6594}"/>
                </a:ext>
              </a:extLst>
            </p:cNvPr>
            <p:cNvCxnSpPr>
              <a:cxnSpLocks noChangeShapeType="1"/>
              <a:stCxn id="214913" idx="5"/>
              <a:endCxn id="215037" idx="1"/>
            </p:cNvCxnSpPr>
            <p:nvPr/>
          </p:nvCxnSpPr>
          <p:spPr bwMode="auto">
            <a:xfrm>
              <a:off x="4876727" y="3633784"/>
              <a:ext cx="431873" cy="22237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809" name="Straight Connector 415">
              <a:extLst>
                <a:ext uri="{FF2B5EF4-FFF2-40B4-BE49-F238E27FC236}">
                  <a16:creationId xmlns:a16="http://schemas.microsoft.com/office/drawing/2014/main" id="{72D8E4DA-882B-4F99-B587-1F9F9F8FCEA5}"/>
                </a:ext>
              </a:extLst>
            </p:cNvPr>
            <p:cNvCxnSpPr>
              <a:cxnSpLocks noChangeShapeType="1"/>
              <a:endCxn id="214873" idx="0"/>
            </p:cNvCxnSpPr>
            <p:nvPr/>
          </p:nvCxnSpPr>
          <p:spPr bwMode="auto">
            <a:xfrm flipH="1">
              <a:off x="2406650" y="3753808"/>
              <a:ext cx="282557" cy="511097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810" name="Straight Connector 523">
              <a:extLst>
                <a:ext uri="{FF2B5EF4-FFF2-40B4-BE49-F238E27FC236}">
                  <a16:creationId xmlns:a16="http://schemas.microsoft.com/office/drawing/2014/main" id="{BAAD7979-57FC-45DD-A25F-C8D4C2D03486}"/>
                </a:ext>
              </a:extLst>
            </p:cNvPr>
            <p:cNvCxnSpPr>
              <a:cxnSpLocks noChangeShapeType="1"/>
              <a:stCxn id="214836" idx="0"/>
            </p:cNvCxnSpPr>
            <p:nvPr/>
          </p:nvCxnSpPr>
          <p:spPr bwMode="auto">
            <a:xfrm flipV="1">
              <a:off x="4307762" y="4626477"/>
              <a:ext cx="844015" cy="30429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4811" name="Oval 6">
              <a:extLst>
                <a:ext uri="{FF2B5EF4-FFF2-40B4-BE49-F238E27FC236}">
                  <a16:creationId xmlns:a16="http://schemas.microsoft.com/office/drawing/2014/main" id="{9919D19F-8051-4762-8D98-9C70948F7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0101" y="5359394"/>
              <a:ext cx="2044700" cy="380999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sp>
          <p:nvSpPr>
            <p:cNvPr id="214812" name="Oval 517">
              <a:extLst>
                <a:ext uri="{FF2B5EF4-FFF2-40B4-BE49-F238E27FC236}">
                  <a16:creationId xmlns:a16="http://schemas.microsoft.com/office/drawing/2014/main" id="{AAD3CD63-F879-4366-AA29-B781851914D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67570" y="3736176"/>
              <a:ext cx="1252535" cy="381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l-GR" altLang="el-GR" sz="2400">
                <a:solidFill>
                  <a:srgbClr val="000000"/>
                </a:solidFill>
              </a:endParaRPr>
            </a:p>
          </p:txBody>
        </p:sp>
        <p:cxnSp>
          <p:nvCxnSpPr>
            <p:cNvPr id="214813" name="Straight Connector 39941">
              <a:extLst>
                <a:ext uri="{FF2B5EF4-FFF2-40B4-BE49-F238E27FC236}">
                  <a16:creationId xmlns:a16="http://schemas.microsoft.com/office/drawing/2014/main" id="{A0961ABF-4115-4346-A59B-3D3E7D32BA99}"/>
                </a:ext>
              </a:extLst>
            </p:cNvPr>
            <p:cNvCxnSpPr>
              <a:cxnSpLocks noChangeShapeType="1"/>
              <a:stCxn id="214812" idx="0"/>
              <a:endCxn id="214901" idx="0"/>
            </p:cNvCxnSpPr>
            <p:nvPr/>
          </p:nvCxnSpPr>
          <p:spPr bwMode="auto">
            <a:xfrm flipV="1">
              <a:off x="1684339" y="3654419"/>
              <a:ext cx="758825" cy="273049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814" name="Straight Connector 524">
              <a:extLst>
                <a:ext uri="{FF2B5EF4-FFF2-40B4-BE49-F238E27FC236}">
                  <a16:creationId xmlns:a16="http://schemas.microsoft.com/office/drawing/2014/main" id="{52B7113B-2344-4522-AB4A-117E1AE60835}"/>
                </a:ext>
              </a:extLst>
            </p:cNvPr>
            <p:cNvCxnSpPr>
              <a:cxnSpLocks noChangeShapeType="1"/>
              <a:endCxn id="214875" idx="1"/>
            </p:cNvCxnSpPr>
            <p:nvPr/>
          </p:nvCxnSpPr>
          <p:spPr bwMode="auto">
            <a:xfrm>
              <a:off x="1685925" y="4111625"/>
              <a:ext cx="466725" cy="269874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4019" name="Line 424">
            <a:extLst>
              <a:ext uri="{FF2B5EF4-FFF2-40B4-BE49-F238E27FC236}">
                <a16:creationId xmlns:a16="http://schemas.microsoft.com/office/drawing/2014/main" id="{23B376C1-87E8-4FC6-9ED2-35394313C8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62050" y="5276850"/>
            <a:ext cx="144463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3E4CF1-CD59-4557-8CC4-9017971E0107}"/>
              </a:ext>
            </a:extLst>
          </p:cNvPr>
          <p:cNvGrpSpPr>
            <a:grpSpLocks/>
          </p:cNvGrpSpPr>
          <p:nvPr/>
        </p:nvGrpSpPr>
        <p:grpSpPr bwMode="auto">
          <a:xfrm>
            <a:off x="439738" y="3552825"/>
            <a:ext cx="8258175" cy="2900363"/>
            <a:chOff x="439215" y="3555216"/>
            <a:chExt cx="8258951" cy="2901368"/>
          </a:xfrm>
        </p:grpSpPr>
        <p:grpSp>
          <p:nvGrpSpPr>
            <p:cNvPr id="214392" name="Group 13">
              <a:extLst>
                <a:ext uri="{FF2B5EF4-FFF2-40B4-BE49-F238E27FC236}">
                  <a16:creationId xmlns:a16="http://schemas.microsoft.com/office/drawing/2014/main" id="{CCE0FF22-D4BD-48D2-B87F-7DAE99EBC9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8362" y="3855145"/>
              <a:ext cx="347753" cy="680208"/>
              <a:chOff x="7923189" y="2486663"/>
              <a:chExt cx="360362" cy="884586"/>
            </a:xfrm>
          </p:grpSpPr>
          <p:pic>
            <p:nvPicPr>
              <p:cNvPr id="214709" name="Picture 3">
                <a:extLst>
                  <a:ext uri="{FF2B5EF4-FFF2-40B4-BE49-F238E27FC236}">
                    <a16:creationId xmlns:a16="http://schemas.microsoft.com/office/drawing/2014/main" id="{4C8413A5-6426-43B6-A0F4-F6D7F463BE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14710" name="Group 950">
                <a:extLst>
                  <a:ext uri="{FF2B5EF4-FFF2-40B4-BE49-F238E27FC236}">
                    <a16:creationId xmlns:a16="http://schemas.microsoft.com/office/drawing/2014/main" id="{313566B6-0097-444E-82AF-A1453822CB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214711" name="Freeform 951">
                  <a:extLst>
                    <a:ext uri="{FF2B5EF4-FFF2-40B4-BE49-F238E27FC236}">
                      <a16:creationId xmlns:a16="http://schemas.microsoft.com/office/drawing/2014/main" id="{57DA8889-ED5F-43AE-B822-C1BBC7BD1D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712" name="Rectangle 952">
                  <a:extLst>
                    <a:ext uri="{FF2B5EF4-FFF2-40B4-BE49-F238E27FC236}">
                      <a16:creationId xmlns:a16="http://schemas.microsoft.com/office/drawing/2014/main" id="{22768E0D-40AC-4313-A91A-BB93AB72BC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713" name="Freeform 953">
                  <a:extLst>
                    <a:ext uri="{FF2B5EF4-FFF2-40B4-BE49-F238E27FC236}">
                      <a16:creationId xmlns:a16="http://schemas.microsoft.com/office/drawing/2014/main" id="{51383371-60DC-4825-B16D-235EF920C3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714" name="Freeform 954">
                  <a:extLst>
                    <a:ext uri="{FF2B5EF4-FFF2-40B4-BE49-F238E27FC236}">
                      <a16:creationId xmlns:a16="http://schemas.microsoft.com/office/drawing/2014/main" id="{AF71F049-DAD8-4F83-9B07-8109DDA10D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715" name="Rectangle 955">
                  <a:extLst>
                    <a:ext uri="{FF2B5EF4-FFF2-40B4-BE49-F238E27FC236}">
                      <a16:creationId xmlns:a16="http://schemas.microsoft.com/office/drawing/2014/main" id="{8DEEF16B-CD90-4776-9C9C-F23D92B03B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716" name="Group 956">
                  <a:extLst>
                    <a:ext uri="{FF2B5EF4-FFF2-40B4-BE49-F238E27FC236}">
                      <a16:creationId xmlns:a16="http://schemas.microsoft.com/office/drawing/2014/main" id="{286E8154-F179-4076-8604-408541BB8B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214741" name="AutoShape 957">
                    <a:extLst>
                      <a:ext uri="{FF2B5EF4-FFF2-40B4-BE49-F238E27FC236}">
                        <a16:creationId xmlns:a16="http://schemas.microsoft.com/office/drawing/2014/main" id="{1C3A0419-0E35-4193-9EF2-17870546B6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742" name="AutoShape 958">
                    <a:extLst>
                      <a:ext uri="{FF2B5EF4-FFF2-40B4-BE49-F238E27FC236}">
                        <a16:creationId xmlns:a16="http://schemas.microsoft.com/office/drawing/2014/main" id="{FEDEB966-6148-4C99-8841-370B72A773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717" name="Rectangle 959">
                  <a:extLst>
                    <a:ext uri="{FF2B5EF4-FFF2-40B4-BE49-F238E27FC236}">
                      <a16:creationId xmlns:a16="http://schemas.microsoft.com/office/drawing/2014/main" id="{61C08ABD-49FC-4069-82FC-012209D657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718" name="Group 960">
                  <a:extLst>
                    <a:ext uri="{FF2B5EF4-FFF2-40B4-BE49-F238E27FC236}">
                      <a16:creationId xmlns:a16="http://schemas.microsoft.com/office/drawing/2014/main" id="{7CFDD260-F951-4F3F-B988-31C0270170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214739" name="AutoShape 961">
                    <a:extLst>
                      <a:ext uri="{FF2B5EF4-FFF2-40B4-BE49-F238E27FC236}">
                        <a16:creationId xmlns:a16="http://schemas.microsoft.com/office/drawing/2014/main" id="{CBD98775-C614-47AC-BFA8-1892594E56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740" name="AutoShape 962">
                    <a:extLst>
                      <a:ext uri="{FF2B5EF4-FFF2-40B4-BE49-F238E27FC236}">
                        <a16:creationId xmlns:a16="http://schemas.microsoft.com/office/drawing/2014/main" id="{1F4F7AF8-6173-4E55-9DEC-D818B97F84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719" name="Rectangle 963">
                  <a:extLst>
                    <a:ext uri="{FF2B5EF4-FFF2-40B4-BE49-F238E27FC236}">
                      <a16:creationId xmlns:a16="http://schemas.microsoft.com/office/drawing/2014/main" id="{CE0760C8-6A24-41FB-96E7-B6387CD83C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720" name="Rectangle 964">
                  <a:extLst>
                    <a:ext uri="{FF2B5EF4-FFF2-40B4-BE49-F238E27FC236}">
                      <a16:creationId xmlns:a16="http://schemas.microsoft.com/office/drawing/2014/main" id="{3EF81748-E9A2-45D6-BD8A-D252D6095F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721" name="Group 965">
                  <a:extLst>
                    <a:ext uri="{FF2B5EF4-FFF2-40B4-BE49-F238E27FC236}">
                      <a16:creationId xmlns:a16="http://schemas.microsoft.com/office/drawing/2014/main" id="{7BF25ADA-A201-4B76-A1F5-48A7673B86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214737" name="AutoShape 966">
                    <a:extLst>
                      <a:ext uri="{FF2B5EF4-FFF2-40B4-BE49-F238E27FC236}">
                        <a16:creationId xmlns:a16="http://schemas.microsoft.com/office/drawing/2014/main" id="{81E87F92-002A-48FD-AAE1-38587ABCD2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738" name="AutoShape 967">
                    <a:extLst>
                      <a:ext uri="{FF2B5EF4-FFF2-40B4-BE49-F238E27FC236}">
                        <a16:creationId xmlns:a16="http://schemas.microsoft.com/office/drawing/2014/main" id="{38793794-8A93-47F0-B2B7-57D4E92288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722" name="Freeform 968">
                  <a:extLst>
                    <a:ext uri="{FF2B5EF4-FFF2-40B4-BE49-F238E27FC236}">
                      <a16:creationId xmlns:a16="http://schemas.microsoft.com/office/drawing/2014/main" id="{D3167DEC-6E87-49FF-AA2A-E9EE07E21D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14723" name="Group 969">
                  <a:extLst>
                    <a:ext uri="{FF2B5EF4-FFF2-40B4-BE49-F238E27FC236}">
                      <a16:creationId xmlns:a16="http://schemas.microsoft.com/office/drawing/2014/main" id="{CECA9D60-6E5A-40B0-918A-C3C13813B3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214735" name="AutoShape 970">
                    <a:extLst>
                      <a:ext uri="{FF2B5EF4-FFF2-40B4-BE49-F238E27FC236}">
                        <a16:creationId xmlns:a16="http://schemas.microsoft.com/office/drawing/2014/main" id="{501B2B9A-7297-4CB1-8E9F-5DC64D3AE6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736" name="AutoShape 971">
                    <a:extLst>
                      <a:ext uri="{FF2B5EF4-FFF2-40B4-BE49-F238E27FC236}">
                        <a16:creationId xmlns:a16="http://schemas.microsoft.com/office/drawing/2014/main" id="{686DB6F6-C491-4AC6-A9B4-E7372041B9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724" name="Rectangle 972">
                  <a:extLst>
                    <a:ext uri="{FF2B5EF4-FFF2-40B4-BE49-F238E27FC236}">
                      <a16:creationId xmlns:a16="http://schemas.microsoft.com/office/drawing/2014/main" id="{7DCF7A65-F8CE-4B19-B763-C4AD0BC28A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725" name="Freeform 973">
                  <a:extLst>
                    <a:ext uri="{FF2B5EF4-FFF2-40B4-BE49-F238E27FC236}">
                      <a16:creationId xmlns:a16="http://schemas.microsoft.com/office/drawing/2014/main" id="{9EC2D9E8-D8C6-45C6-97C5-84B72F52F8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726" name="Freeform 974">
                  <a:extLst>
                    <a:ext uri="{FF2B5EF4-FFF2-40B4-BE49-F238E27FC236}">
                      <a16:creationId xmlns:a16="http://schemas.microsoft.com/office/drawing/2014/main" id="{B1502C75-ACA1-4458-A65F-F15419D394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727" name="Oval 975">
                  <a:extLst>
                    <a:ext uri="{FF2B5EF4-FFF2-40B4-BE49-F238E27FC236}">
                      <a16:creationId xmlns:a16="http://schemas.microsoft.com/office/drawing/2014/main" id="{AE90D732-5891-43F0-A9C1-78787CF1B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728" name="Freeform 976">
                  <a:extLst>
                    <a:ext uri="{FF2B5EF4-FFF2-40B4-BE49-F238E27FC236}">
                      <a16:creationId xmlns:a16="http://schemas.microsoft.com/office/drawing/2014/main" id="{DDB2B9D3-6C59-40E1-8A53-0195035F98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729" name="AutoShape 977">
                  <a:extLst>
                    <a:ext uri="{FF2B5EF4-FFF2-40B4-BE49-F238E27FC236}">
                      <a16:creationId xmlns:a16="http://schemas.microsoft.com/office/drawing/2014/main" id="{D168332B-B26F-4D8B-9D99-B411E11F7A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730" name="AutoShape 978">
                  <a:extLst>
                    <a:ext uri="{FF2B5EF4-FFF2-40B4-BE49-F238E27FC236}">
                      <a16:creationId xmlns:a16="http://schemas.microsoft.com/office/drawing/2014/main" id="{AE74F7DA-9564-4156-BB1D-89703805AA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731" name="Oval 979">
                  <a:extLst>
                    <a:ext uri="{FF2B5EF4-FFF2-40B4-BE49-F238E27FC236}">
                      <a16:creationId xmlns:a16="http://schemas.microsoft.com/office/drawing/2014/main" id="{391B8BC1-8D57-4277-BC05-B4C3E3B718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732" name="Oval 980">
                  <a:extLst>
                    <a:ext uri="{FF2B5EF4-FFF2-40B4-BE49-F238E27FC236}">
                      <a16:creationId xmlns:a16="http://schemas.microsoft.com/office/drawing/2014/main" id="{2404A248-7F53-4ABF-8331-7ABC43CC87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4733" name="Oval 981">
                  <a:extLst>
                    <a:ext uri="{FF2B5EF4-FFF2-40B4-BE49-F238E27FC236}">
                      <a16:creationId xmlns:a16="http://schemas.microsoft.com/office/drawing/2014/main" id="{753C96E8-7835-409F-9A93-8133504ED2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734" name="Rectangle 982">
                  <a:extLst>
                    <a:ext uri="{FF2B5EF4-FFF2-40B4-BE49-F238E27FC236}">
                      <a16:creationId xmlns:a16="http://schemas.microsoft.com/office/drawing/2014/main" id="{92D62F62-CBDC-4D94-81D2-4A33E99F1C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214393" name="Group 792">
              <a:extLst>
                <a:ext uri="{FF2B5EF4-FFF2-40B4-BE49-F238E27FC236}">
                  <a16:creationId xmlns:a16="http://schemas.microsoft.com/office/drawing/2014/main" id="{D736C687-B8ED-4121-AC2F-A1BABCF59D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1830" y="5776376"/>
              <a:ext cx="347753" cy="680208"/>
              <a:chOff x="7923189" y="2486663"/>
              <a:chExt cx="360362" cy="884586"/>
            </a:xfrm>
          </p:grpSpPr>
          <p:pic>
            <p:nvPicPr>
              <p:cNvPr id="214675" name="Picture 3">
                <a:extLst>
                  <a:ext uri="{FF2B5EF4-FFF2-40B4-BE49-F238E27FC236}">
                    <a16:creationId xmlns:a16="http://schemas.microsoft.com/office/drawing/2014/main" id="{20858CC1-F027-4164-9F2E-9627326839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14676" name="Group 950">
                <a:extLst>
                  <a:ext uri="{FF2B5EF4-FFF2-40B4-BE49-F238E27FC236}">
                    <a16:creationId xmlns:a16="http://schemas.microsoft.com/office/drawing/2014/main" id="{C32F4165-6624-4BB7-8444-5A7BC77328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214677" name="Freeform 951">
                  <a:extLst>
                    <a:ext uri="{FF2B5EF4-FFF2-40B4-BE49-F238E27FC236}">
                      <a16:creationId xmlns:a16="http://schemas.microsoft.com/office/drawing/2014/main" id="{8B6C3138-DBB7-4212-89BC-1D593E009F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78" name="Rectangle 952">
                  <a:extLst>
                    <a:ext uri="{FF2B5EF4-FFF2-40B4-BE49-F238E27FC236}">
                      <a16:creationId xmlns:a16="http://schemas.microsoft.com/office/drawing/2014/main" id="{83E656D4-ADED-48FB-A868-4F8BA4617B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79" name="Freeform 953">
                  <a:extLst>
                    <a:ext uri="{FF2B5EF4-FFF2-40B4-BE49-F238E27FC236}">
                      <a16:creationId xmlns:a16="http://schemas.microsoft.com/office/drawing/2014/main" id="{C77DE75E-1679-40FF-BA2C-E8154513C3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80" name="Freeform 954">
                  <a:extLst>
                    <a:ext uri="{FF2B5EF4-FFF2-40B4-BE49-F238E27FC236}">
                      <a16:creationId xmlns:a16="http://schemas.microsoft.com/office/drawing/2014/main" id="{629E37B5-34FA-43ED-8AC8-A15144F952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81" name="Rectangle 955">
                  <a:extLst>
                    <a:ext uri="{FF2B5EF4-FFF2-40B4-BE49-F238E27FC236}">
                      <a16:creationId xmlns:a16="http://schemas.microsoft.com/office/drawing/2014/main" id="{4EA93E7A-9D88-4C09-8E88-0094EA659E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682" name="Group 956">
                  <a:extLst>
                    <a:ext uri="{FF2B5EF4-FFF2-40B4-BE49-F238E27FC236}">
                      <a16:creationId xmlns:a16="http://schemas.microsoft.com/office/drawing/2014/main" id="{6A0D780B-1A33-4307-97B0-A609675FFD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214707" name="AutoShape 957">
                    <a:extLst>
                      <a:ext uri="{FF2B5EF4-FFF2-40B4-BE49-F238E27FC236}">
                        <a16:creationId xmlns:a16="http://schemas.microsoft.com/office/drawing/2014/main" id="{397101CD-9E6E-47AB-96B3-4DCCC1F504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708" name="AutoShape 958">
                    <a:extLst>
                      <a:ext uri="{FF2B5EF4-FFF2-40B4-BE49-F238E27FC236}">
                        <a16:creationId xmlns:a16="http://schemas.microsoft.com/office/drawing/2014/main" id="{EBA426C0-BE0B-4BE8-A359-10D0D69944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83" name="Rectangle 959">
                  <a:extLst>
                    <a:ext uri="{FF2B5EF4-FFF2-40B4-BE49-F238E27FC236}">
                      <a16:creationId xmlns:a16="http://schemas.microsoft.com/office/drawing/2014/main" id="{7D26E0FC-A164-40F1-8AB6-036F3E5655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684" name="Group 960">
                  <a:extLst>
                    <a:ext uri="{FF2B5EF4-FFF2-40B4-BE49-F238E27FC236}">
                      <a16:creationId xmlns:a16="http://schemas.microsoft.com/office/drawing/2014/main" id="{3428CCAB-E482-4A8A-86DE-88A6066B5D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214705" name="AutoShape 961">
                    <a:extLst>
                      <a:ext uri="{FF2B5EF4-FFF2-40B4-BE49-F238E27FC236}">
                        <a16:creationId xmlns:a16="http://schemas.microsoft.com/office/drawing/2014/main" id="{1290B130-A39D-4E6A-84E4-AD6075F53F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706" name="AutoShape 962">
                    <a:extLst>
                      <a:ext uri="{FF2B5EF4-FFF2-40B4-BE49-F238E27FC236}">
                        <a16:creationId xmlns:a16="http://schemas.microsoft.com/office/drawing/2014/main" id="{EA480E0F-0FDE-4EC5-86CD-6B6D7C4DAA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85" name="Rectangle 963">
                  <a:extLst>
                    <a:ext uri="{FF2B5EF4-FFF2-40B4-BE49-F238E27FC236}">
                      <a16:creationId xmlns:a16="http://schemas.microsoft.com/office/drawing/2014/main" id="{F6FD729C-9FC1-47F7-9105-057BA589FC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86" name="Rectangle 964">
                  <a:extLst>
                    <a:ext uri="{FF2B5EF4-FFF2-40B4-BE49-F238E27FC236}">
                      <a16:creationId xmlns:a16="http://schemas.microsoft.com/office/drawing/2014/main" id="{89E77E05-EDC3-4A99-9890-F8C37C11A8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687" name="Group 965">
                  <a:extLst>
                    <a:ext uri="{FF2B5EF4-FFF2-40B4-BE49-F238E27FC236}">
                      <a16:creationId xmlns:a16="http://schemas.microsoft.com/office/drawing/2014/main" id="{CD10C297-851A-4DE0-B7B1-D23E4032DF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214703" name="AutoShape 966">
                    <a:extLst>
                      <a:ext uri="{FF2B5EF4-FFF2-40B4-BE49-F238E27FC236}">
                        <a16:creationId xmlns:a16="http://schemas.microsoft.com/office/drawing/2014/main" id="{68F1A636-746C-4E87-989F-EC430312F3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704" name="AutoShape 967">
                    <a:extLst>
                      <a:ext uri="{FF2B5EF4-FFF2-40B4-BE49-F238E27FC236}">
                        <a16:creationId xmlns:a16="http://schemas.microsoft.com/office/drawing/2014/main" id="{0B3C77CE-5C53-47DF-A6F4-E70A7744BD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88" name="Freeform 968">
                  <a:extLst>
                    <a:ext uri="{FF2B5EF4-FFF2-40B4-BE49-F238E27FC236}">
                      <a16:creationId xmlns:a16="http://schemas.microsoft.com/office/drawing/2014/main" id="{77C2B4A8-33F1-4027-977F-7E28035AB6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14689" name="Group 969">
                  <a:extLst>
                    <a:ext uri="{FF2B5EF4-FFF2-40B4-BE49-F238E27FC236}">
                      <a16:creationId xmlns:a16="http://schemas.microsoft.com/office/drawing/2014/main" id="{DD6B1C80-6E32-48C2-BB17-344AF09DCB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214701" name="AutoShape 970">
                    <a:extLst>
                      <a:ext uri="{FF2B5EF4-FFF2-40B4-BE49-F238E27FC236}">
                        <a16:creationId xmlns:a16="http://schemas.microsoft.com/office/drawing/2014/main" id="{0E35BE1A-7F7F-4F6F-9334-7CB431302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702" name="AutoShape 971">
                    <a:extLst>
                      <a:ext uri="{FF2B5EF4-FFF2-40B4-BE49-F238E27FC236}">
                        <a16:creationId xmlns:a16="http://schemas.microsoft.com/office/drawing/2014/main" id="{CFE517FE-C873-49C4-858A-5DF76260BB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90" name="Rectangle 972">
                  <a:extLst>
                    <a:ext uri="{FF2B5EF4-FFF2-40B4-BE49-F238E27FC236}">
                      <a16:creationId xmlns:a16="http://schemas.microsoft.com/office/drawing/2014/main" id="{B959A41D-FA8F-412F-8906-1DD0861999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91" name="Freeform 973">
                  <a:extLst>
                    <a:ext uri="{FF2B5EF4-FFF2-40B4-BE49-F238E27FC236}">
                      <a16:creationId xmlns:a16="http://schemas.microsoft.com/office/drawing/2014/main" id="{4EC546AB-BCD7-4204-89F5-D59C15B802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92" name="Freeform 974">
                  <a:extLst>
                    <a:ext uri="{FF2B5EF4-FFF2-40B4-BE49-F238E27FC236}">
                      <a16:creationId xmlns:a16="http://schemas.microsoft.com/office/drawing/2014/main" id="{91A5DCB3-06BA-417A-B1DE-B9A0669901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93" name="Oval 975">
                  <a:extLst>
                    <a:ext uri="{FF2B5EF4-FFF2-40B4-BE49-F238E27FC236}">
                      <a16:creationId xmlns:a16="http://schemas.microsoft.com/office/drawing/2014/main" id="{1FF97E0D-8763-46BA-8D1E-AA0D680393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94" name="Freeform 976">
                  <a:extLst>
                    <a:ext uri="{FF2B5EF4-FFF2-40B4-BE49-F238E27FC236}">
                      <a16:creationId xmlns:a16="http://schemas.microsoft.com/office/drawing/2014/main" id="{C080B8DD-614B-45C0-9993-55792E8E26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95" name="AutoShape 977">
                  <a:extLst>
                    <a:ext uri="{FF2B5EF4-FFF2-40B4-BE49-F238E27FC236}">
                      <a16:creationId xmlns:a16="http://schemas.microsoft.com/office/drawing/2014/main" id="{30A1F022-513D-400D-8E5D-CD41B53800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96" name="AutoShape 978">
                  <a:extLst>
                    <a:ext uri="{FF2B5EF4-FFF2-40B4-BE49-F238E27FC236}">
                      <a16:creationId xmlns:a16="http://schemas.microsoft.com/office/drawing/2014/main" id="{603D6B89-0475-43FB-BE68-F24ADC9439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97" name="Oval 979">
                  <a:extLst>
                    <a:ext uri="{FF2B5EF4-FFF2-40B4-BE49-F238E27FC236}">
                      <a16:creationId xmlns:a16="http://schemas.microsoft.com/office/drawing/2014/main" id="{395D6A42-028E-46AD-846C-367A6D9F20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98" name="Oval 980">
                  <a:extLst>
                    <a:ext uri="{FF2B5EF4-FFF2-40B4-BE49-F238E27FC236}">
                      <a16:creationId xmlns:a16="http://schemas.microsoft.com/office/drawing/2014/main" id="{7010D1F5-265F-492D-A839-6B0894D5A9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4699" name="Oval 981">
                  <a:extLst>
                    <a:ext uri="{FF2B5EF4-FFF2-40B4-BE49-F238E27FC236}">
                      <a16:creationId xmlns:a16="http://schemas.microsoft.com/office/drawing/2014/main" id="{41F516F6-2338-473A-ABC9-1C57E15362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700" name="Rectangle 982">
                  <a:extLst>
                    <a:ext uri="{FF2B5EF4-FFF2-40B4-BE49-F238E27FC236}">
                      <a16:creationId xmlns:a16="http://schemas.microsoft.com/office/drawing/2014/main" id="{EA5C24E7-3145-4A24-A04A-E9CC89102B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214394" name="Group 827">
              <a:extLst>
                <a:ext uri="{FF2B5EF4-FFF2-40B4-BE49-F238E27FC236}">
                  <a16:creationId xmlns:a16="http://schemas.microsoft.com/office/drawing/2014/main" id="{A99DCD95-8E4E-49F3-8A8D-88154D0041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87291" y="3555216"/>
              <a:ext cx="347753" cy="680208"/>
              <a:chOff x="7923189" y="2486663"/>
              <a:chExt cx="360362" cy="884586"/>
            </a:xfrm>
          </p:grpSpPr>
          <p:pic>
            <p:nvPicPr>
              <p:cNvPr id="214641" name="Picture 3">
                <a:extLst>
                  <a:ext uri="{FF2B5EF4-FFF2-40B4-BE49-F238E27FC236}">
                    <a16:creationId xmlns:a16="http://schemas.microsoft.com/office/drawing/2014/main" id="{487FFDE5-B727-4594-A456-06DD803C66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14642" name="Group 950">
                <a:extLst>
                  <a:ext uri="{FF2B5EF4-FFF2-40B4-BE49-F238E27FC236}">
                    <a16:creationId xmlns:a16="http://schemas.microsoft.com/office/drawing/2014/main" id="{3CFE00FB-3DAE-4280-8ED5-E6F1273BEA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214643" name="Freeform 951">
                  <a:extLst>
                    <a:ext uri="{FF2B5EF4-FFF2-40B4-BE49-F238E27FC236}">
                      <a16:creationId xmlns:a16="http://schemas.microsoft.com/office/drawing/2014/main" id="{086F42A1-C398-45E4-B394-195CE72ADC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44" name="Rectangle 952">
                  <a:extLst>
                    <a:ext uri="{FF2B5EF4-FFF2-40B4-BE49-F238E27FC236}">
                      <a16:creationId xmlns:a16="http://schemas.microsoft.com/office/drawing/2014/main" id="{D70C07BC-701C-40B2-A81F-C5E813CC30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45" name="Freeform 953">
                  <a:extLst>
                    <a:ext uri="{FF2B5EF4-FFF2-40B4-BE49-F238E27FC236}">
                      <a16:creationId xmlns:a16="http://schemas.microsoft.com/office/drawing/2014/main" id="{8AD8F993-7A8B-4396-BC53-C725CC5060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46" name="Freeform 954">
                  <a:extLst>
                    <a:ext uri="{FF2B5EF4-FFF2-40B4-BE49-F238E27FC236}">
                      <a16:creationId xmlns:a16="http://schemas.microsoft.com/office/drawing/2014/main" id="{7CACDF51-D989-4061-A8F2-7E84F645AC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47" name="Rectangle 955">
                  <a:extLst>
                    <a:ext uri="{FF2B5EF4-FFF2-40B4-BE49-F238E27FC236}">
                      <a16:creationId xmlns:a16="http://schemas.microsoft.com/office/drawing/2014/main" id="{AEAB448E-0992-41BF-BE36-9AE1D7779B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648" name="Group 956">
                  <a:extLst>
                    <a:ext uri="{FF2B5EF4-FFF2-40B4-BE49-F238E27FC236}">
                      <a16:creationId xmlns:a16="http://schemas.microsoft.com/office/drawing/2014/main" id="{11D264F3-952C-4B50-81C2-2DF09FC7D0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214673" name="AutoShape 957">
                    <a:extLst>
                      <a:ext uri="{FF2B5EF4-FFF2-40B4-BE49-F238E27FC236}">
                        <a16:creationId xmlns:a16="http://schemas.microsoft.com/office/drawing/2014/main" id="{7833BC31-D1B8-4F3D-807F-F1C00AEA36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74" name="AutoShape 958">
                    <a:extLst>
                      <a:ext uri="{FF2B5EF4-FFF2-40B4-BE49-F238E27FC236}">
                        <a16:creationId xmlns:a16="http://schemas.microsoft.com/office/drawing/2014/main" id="{771FA45F-E841-42E8-B3C1-961621722C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49" name="Rectangle 959">
                  <a:extLst>
                    <a:ext uri="{FF2B5EF4-FFF2-40B4-BE49-F238E27FC236}">
                      <a16:creationId xmlns:a16="http://schemas.microsoft.com/office/drawing/2014/main" id="{A629F755-B710-4B75-B6D3-353965CE89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650" name="Group 960">
                  <a:extLst>
                    <a:ext uri="{FF2B5EF4-FFF2-40B4-BE49-F238E27FC236}">
                      <a16:creationId xmlns:a16="http://schemas.microsoft.com/office/drawing/2014/main" id="{F6B24559-E47C-478A-984D-48D0C01332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214671" name="AutoShape 961">
                    <a:extLst>
                      <a:ext uri="{FF2B5EF4-FFF2-40B4-BE49-F238E27FC236}">
                        <a16:creationId xmlns:a16="http://schemas.microsoft.com/office/drawing/2014/main" id="{B1377435-C008-45D0-B983-6F8186FDBB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72" name="AutoShape 962">
                    <a:extLst>
                      <a:ext uri="{FF2B5EF4-FFF2-40B4-BE49-F238E27FC236}">
                        <a16:creationId xmlns:a16="http://schemas.microsoft.com/office/drawing/2014/main" id="{5FB0185D-7B5C-43D2-806C-BA00EC2C10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51" name="Rectangle 963">
                  <a:extLst>
                    <a:ext uri="{FF2B5EF4-FFF2-40B4-BE49-F238E27FC236}">
                      <a16:creationId xmlns:a16="http://schemas.microsoft.com/office/drawing/2014/main" id="{A04F0921-9571-4C58-8809-894D403328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52" name="Rectangle 964">
                  <a:extLst>
                    <a:ext uri="{FF2B5EF4-FFF2-40B4-BE49-F238E27FC236}">
                      <a16:creationId xmlns:a16="http://schemas.microsoft.com/office/drawing/2014/main" id="{72DEEB8B-82F1-4CE0-B590-E0BD958F15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653" name="Group 965">
                  <a:extLst>
                    <a:ext uri="{FF2B5EF4-FFF2-40B4-BE49-F238E27FC236}">
                      <a16:creationId xmlns:a16="http://schemas.microsoft.com/office/drawing/2014/main" id="{CABA1039-5A28-4442-9068-88B7CDAD50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214669" name="AutoShape 966">
                    <a:extLst>
                      <a:ext uri="{FF2B5EF4-FFF2-40B4-BE49-F238E27FC236}">
                        <a16:creationId xmlns:a16="http://schemas.microsoft.com/office/drawing/2014/main" id="{6DC81E26-7F0B-48AB-AFE3-7999C7BDDF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70" name="AutoShape 967">
                    <a:extLst>
                      <a:ext uri="{FF2B5EF4-FFF2-40B4-BE49-F238E27FC236}">
                        <a16:creationId xmlns:a16="http://schemas.microsoft.com/office/drawing/2014/main" id="{45A0E6A4-F7B0-45B4-B4C7-D517BAA573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54" name="Freeform 968">
                  <a:extLst>
                    <a:ext uri="{FF2B5EF4-FFF2-40B4-BE49-F238E27FC236}">
                      <a16:creationId xmlns:a16="http://schemas.microsoft.com/office/drawing/2014/main" id="{1A588EC2-0A89-4B4B-AA42-939BDA42D4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14655" name="Group 969">
                  <a:extLst>
                    <a:ext uri="{FF2B5EF4-FFF2-40B4-BE49-F238E27FC236}">
                      <a16:creationId xmlns:a16="http://schemas.microsoft.com/office/drawing/2014/main" id="{458B06EE-E133-413B-B0E4-66A457C964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214667" name="AutoShape 970">
                    <a:extLst>
                      <a:ext uri="{FF2B5EF4-FFF2-40B4-BE49-F238E27FC236}">
                        <a16:creationId xmlns:a16="http://schemas.microsoft.com/office/drawing/2014/main" id="{7F753E3D-B1B6-427D-B0DB-B76F6FE5D1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68" name="AutoShape 971">
                    <a:extLst>
                      <a:ext uri="{FF2B5EF4-FFF2-40B4-BE49-F238E27FC236}">
                        <a16:creationId xmlns:a16="http://schemas.microsoft.com/office/drawing/2014/main" id="{87F2E625-7DE2-473C-8A2A-B38D1C94A1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56" name="Rectangle 972">
                  <a:extLst>
                    <a:ext uri="{FF2B5EF4-FFF2-40B4-BE49-F238E27FC236}">
                      <a16:creationId xmlns:a16="http://schemas.microsoft.com/office/drawing/2014/main" id="{97165D65-7204-4388-A793-E88D3C87D0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57" name="Freeform 973">
                  <a:extLst>
                    <a:ext uri="{FF2B5EF4-FFF2-40B4-BE49-F238E27FC236}">
                      <a16:creationId xmlns:a16="http://schemas.microsoft.com/office/drawing/2014/main" id="{686AB560-F7B1-4D11-8BF0-D1FFF33650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58" name="Freeform 974">
                  <a:extLst>
                    <a:ext uri="{FF2B5EF4-FFF2-40B4-BE49-F238E27FC236}">
                      <a16:creationId xmlns:a16="http://schemas.microsoft.com/office/drawing/2014/main" id="{3FB43480-D8F9-4EDA-9EE2-A77864C81C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59" name="Oval 975">
                  <a:extLst>
                    <a:ext uri="{FF2B5EF4-FFF2-40B4-BE49-F238E27FC236}">
                      <a16:creationId xmlns:a16="http://schemas.microsoft.com/office/drawing/2014/main" id="{750524A7-69AA-41DD-A656-D38C89FD89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60" name="Freeform 976">
                  <a:extLst>
                    <a:ext uri="{FF2B5EF4-FFF2-40B4-BE49-F238E27FC236}">
                      <a16:creationId xmlns:a16="http://schemas.microsoft.com/office/drawing/2014/main" id="{B2087A9D-2CA6-4642-8EA0-4AEC7BFDAB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61" name="AutoShape 977">
                  <a:extLst>
                    <a:ext uri="{FF2B5EF4-FFF2-40B4-BE49-F238E27FC236}">
                      <a16:creationId xmlns:a16="http://schemas.microsoft.com/office/drawing/2014/main" id="{6EA44F2D-A63C-4C44-8A1E-504A0FD7AC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62" name="AutoShape 978">
                  <a:extLst>
                    <a:ext uri="{FF2B5EF4-FFF2-40B4-BE49-F238E27FC236}">
                      <a16:creationId xmlns:a16="http://schemas.microsoft.com/office/drawing/2014/main" id="{37CA8742-CF3C-4F59-9408-87F8A50B4C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63" name="Oval 979">
                  <a:extLst>
                    <a:ext uri="{FF2B5EF4-FFF2-40B4-BE49-F238E27FC236}">
                      <a16:creationId xmlns:a16="http://schemas.microsoft.com/office/drawing/2014/main" id="{B4469DEA-F1ED-41D4-B15B-6BFDAE1096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64" name="Oval 980">
                  <a:extLst>
                    <a:ext uri="{FF2B5EF4-FFF2-40B4-BE49-F238E27FC236}">
                      <a16:creationId xmlns:a16="http://schemas.microsoft.com/office/drawing/2014/main" id="{A642F35E-2EDD-4A81-9AE7-0F7126833A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4665" name="Oval 981">
                  <a:extLst>
                    <a:ext uri="{FF2B5EF4-FFF2-40B4-BE49-F238E27FC236}">
                      <a16:creationId xmlns:a16="http://schemas.microsoft.com/office/drawing/2014/main" id="{58DF2770-EDDB-4B7E-B377-C88D18C46C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66" name="Rectangle 982">
                  <a:extLst>
                    <a:ext uri="{FF2B5EF4-FFF2-40B4-BE49-F238E27FC236}">
                      <a16:creationId xmlns:a16="http://schemas.microsoft.com/office/drawing/2014/main" id="{107FD9DD-CF05-41E4-80F0-9EB4A4EB1B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214395" name="Group 862">
              <a:extLst>
                <a:ext uri="{FF2B5EF4-FFF2-40B4-BE49-F238E27FC236}">
                  <a16:creationId xmlns:a16="http://schemas.microsoft.com/office/drawing/2014/main" id="{B039F65A-7F14-4517-8EC3-B7A4F59406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84012" y="5612511"/>
              <a:ext cx="347767" cy="680207"/>
              <a:chOff x="7923189" y="2486664"/>
              <a:chExt cx="360377" cy="884585"/>
            </a:xfrm>
          </p:grpSpPr>
          <p:pic>
            <p:nvPicPr>
              <p:cNvPr id="214607" name="Picture 3">
                <a:extLst>
                  <a:ext uri="{FF2B5EF4-FFF2-40B4-BE49-F238E27FC236}">
                    <a16:creationId xmlns:a16="http://schemas.microsoft.com/office/drawing/2014/main" id="{31FE0CA0-CF5C-4B0E-84FA-04BB03D73D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43998" y="2486664"/>
                <a:ext cx="239568" cy="536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14608" name="Group 950">
                <a:extLst>
                  <a:ext uri="{FF2B5EF4-FFF2-40B4-BE49-F238E27FC236}">
                    <a16:creationId xmlns:a16="http://schemas.microsoft.com/office/drawing/2014/main" id="{973043C8-7C0E-43DD-B1A1-AC7D242C13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214609" name="Freeform 951">
                  <a:extLst>
                    <a:ext uri="{FF2B5EF4-FFF2-40B4-BE49-F238E27FC236}">
                      <a16:creationId xmlns:a16="http://schemas.microsoft.com/office/drawing/2014/main" id="{5C54F245-EDFA-4493-8037-46622B755C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10" name="Rectangle 952">
                  <a:extLst>
                    <a:ext uri="{FF2B5EF4-FFF2-40B4-BE49-F238E27FC236}">
                      <a16:creationId xmlns:a16="http://schemas.microsoft.com/office/drawing/2014/main" id="{B7191312-D247-4F5E-BCA6-974129C673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11" name="Freeform 953">
                  <a:extLst>
                    <a:ext uri="{FF2B5EF4-FFF2-40B4-BE49-F238E27FC236}">
                      <a16:creationId xmlns:a16="http://schemas.microsoft.com/office/drawing/2014/main" id="{9037C9D1-8F05-4301-8A02-AC874B075A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12" name="Freeform 954">
                  <a:extLst>
                    <a:ext uri="{FF2B5EF4-FFF2-40B4-BE49-F238E27FC236}">
                      <a16:creationId xmlns:a16="http://schemas.microsoft.com/office/drawing/2014/main" id="{89D739EF-55F9-4B74-9E91-52496E1CF2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13" name="Rectangle 955">
                  <a:extLst>
                    <a:ext uri="{FF2B5EF4-FFF2-40B4-BE49-F238E27FC236}">
                      <a16:creationId xmlns:a16="http://schemas.microsoft.com/office/drawing/2014/main" id="{34A10C8B-C162-4615-B5A6-BA61EE40B4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614" name="Group 956">
                  <a:extLst>
                    <a:ext uri="{FF2B5EF4-FFF2-40B4-BE49-F238E27FC236}">
                      <a16:creationId xmlns:a16="http://schemas.microsoft.com/office/drawing/2014/main" id="{6D1226B9-AB62-4B5B-9EA6-160F5A722C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214639" name="AutoShape 957">
                    <a:extLst>
                      <a:ext uri="{FF2B5EF4-FFF2-40B4-BE49-F238E27FC236}">
                        <a16:creationId xmlns:a16="http://schemas.microsoft.com/office/drawing/2014/main" id="{3FF00C56-FFC3-4DB3-88F5-0F1EA862C8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40" name="AutoShape 958">
                    <a:extLst>
                      <a:ext uri="{FF2B5EF4-FFF2-40B4-BE49-F238E27FC236}">
                        <a16:creationId xmlns:a16="http://schemas.microsoft.com/office/drawing/2014/main" id="{F1D02F4E-4532-42D1-A40B-0FD43F9580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15" name="Rectangle 959">
                  <a:extLst>
                    <a:ext uri="{FF2B5EF4-FFF2-40B4-BE49-F238E27FC236}">
                      <a16:creationId xmlns:a16="http://schemas.microsoft.com/office/drawing/2014/main" id="{E7E94D7D-BEFE-4469-8D5D-96AE0F0110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616" name="Group 960">
                  <a:extLst>
                    <a:ext uri="{FF2B5EF4-FFF2-40B4-BE49-F238E27FC236}">
                      <a16:creationId xmlns:a16="http://schemas.microsoft.com/office/drawing/2014/main" id="{677BD039-CCE3-48F0-9723-2A2735E5C0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214637" name="AutoShape 961">
                    <a:extLst>
                      <a:ext uri="{FF2B5EF4-FFF2-40B4-BE49-F238E27FC236}">
                        <a16:creationId xmlns:a16="http://schemas.microsoft.com/office/drawing/2014/main" id="{5F2FEFDD-34ED-487B-B69E-E33B338528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38" name="AutoShape 962">
                    <a:extLst>
                      <a:ext uri="{FF2B5EF4-FFF2-40B4-BE49-F238E27FC236}">
                        <a16:creationId xmlns:a16="http://schemas.microsoft.com/office/drawing/2014/main" id="{EE9178DD-BA76-4A05-B0C8-42AC99B616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17" name="Rectangle 963">
                  <a:extLst>
                    <a:ext uri="{FF2B5EF4-FFF2-40B4-BE49-F238E27FC236}">
                      <a16:creationId xmlns:a16="http://schemas.microsoft.com/office/drawing/2014/main" id="{C06F4217-01BB-4BA2-9564-A935222B10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18" name="Rectangle 964">
                  <a:extLst>
                    <a:ext uri="{FF2B5EF4-FFF2-40B4-BE49-F238E27FC236}">
                      <a16:creationId xmlns:a16="http://schemas.microsoft.com/office/drawing/2014/main" id="{E4994281-C335-4057-A6EC-27A484E419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619" name="Group 965">
                  <a:extLst>
                    <a:ext uri="{FF2B5EF4-FFF2-40B4-BE49-F238E27FC236}">
                      <a16:creationId xmlns:a16="http://schemas.microsoft.com/office/drawing/2014/main" id="{AF996097-3B59-48CA-BFE7-4E115979BF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214635" name="AutoShape 966">
                    <a:extLst>
                      <a:ext uri="{FF2B5EF4-FFF2-40B4-BE49-F238E27FC236}">
                        <a16:creationId xmlns:a16="http://schemas.microsoft.com/office/drawing/2014/main" id="{C34A2978-AAF4-4C95-8CE1-EEABE7EE95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36" name="AutoShape 967">
                    <a:extLst>
                      <a:ext uri="{FF2B5EF4-FFF2-40B4-BE49-F238E27FC236}">
                        <a16:creationId xmlns:a16="http://schemas.microsoft.com/office/drawing/2014/main" id="{CDA75533-F14D-4362-83AB-1DDB735014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20" name="Freeform 968">
                  <a:extLst>
                    <a:ext uri="{FF2B5EF4-FFF2-40B4-BE49-F238E27FC236}">
                      <a16:creationId xmlns:a16="http://schemas.microsoft.com/office/drawing/2014/main" id="{31C30DC1-B758-4366-97E8-0BAB980053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14621" name="Group 969">
                  <a:extLst>
                    <a:ext uri="{FF2B5EF4-FFF2-40B4-BE49-F238E27FC236}">
                      <a16:creationId xmlns:a16="http://schemas.microsoft.com/office/drawing/2014/main" id="{958C4BA9-E74E-4CD6-BF67-45E6B087B6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214633" name="AutoShape 970">
                    <a:extLst>
                      <a:ext uri="{FF2B5EF4-FFF2-40B4-BE49-F238E27FC236}">
                        <a16:creationId xmlns:a16="http://schemas.microsoft.com/office/drawing/2014/main" id="{5179B94C-9293-4F39-B459-C5079F4512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34" name="AutoShape 971">
                    <a:extLst>
                      <a:ext uri="{FF2B5EF4-FFF2-40B4-BE49-F238E27FC236}">
                        <a16:creationId xmlns:a16="http://schemas.microsoft.com/office/drawing/2014/main" id="{52119B0A-A9D6-46F4-800D-E2D951E7AF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622" name="Rectangle 972">
                  <a:extLst>
                    <a:ext uri="{FF2B5EF4-FFF2-40B4-BE49-F238E27FC236}">
                      <a16:creationId xmlns:a16="http://schemas.microsoft.com/office/drawing/2014/main" id="{1B479ED9-6B06-4E61-9900-946E0FC494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23" name="Freeform 973">
                  <a:extLst>
                    <a:ext uri="{FF2B5EF4-FFF2-40B4-BE49-F238E27FC236}">
                      <a16:creationId xmlns:a16="http://schemas.microsoft.com/office/drawing/2014/main" id="{80D6E0C3-6003-4391-A9DC-B0523BAD60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24" name="Freeform 974">
                  <a:extLst>
                    <a:ext uri="{FF2B5EF4-FFF2-40B4-BE49-F238E27FC236}">
                      <a16:creationId xmlns:a16="http://schemas.microsoft.com/office/drawing/2014/main" id="{530D08A7-E3CE-401D-99E7-F57E4D3A78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25" name="Oval 975">
                  <a:extLst>
                    <a:ext uri="{FF2B5EF4-FFF2-40B4-BE49-F238E27FC236}">
                      <a16:creationId xmlns:a16="http://schemas.microsoft.com/office/drawing/2014/main" id="{1D1684BD-E12D-4AEA-AD00-FE785E1ADC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26" name="Freeform 976">
                  <a:extLst>
                    <a:ext uri="{FF2B5EF4-FFF2-40B4-BE49-F238E27FC236}">
                      <a16:creationId xmlns:a16="http://schemas.microsoft.com/office/drawing/2014/main" id="{F56DE736-ACE3-4B23-B618-9D2265803E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627" name="AutoShape 977">
                  <a:extLst>
                    <a:ext uri="{FF2B5EF4-FFF2-40B4-BE49-F238E27FC236}">
                      <a16:creationId xmlns:a16="http://schemas.microsoft.com/office/drawing/2014/main" id="{B14D720C-597C-4590-B7AF-4530F1C037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28" name="AutoShape 978">
                  <a:extLst>
                    <a:ext uri="{FF2B5EF4-FFF2-40B4-BE49-F238E27FC236}">
                      <a16:creationId xmlns:a16="http://schemas.microsoft.com/office/drawing/2014/main" id="{2F0A3610-5972-4DDF-A898-5AB7D92175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29" name="Oval 979">
                  <a:extLst>
                    <a:ext uri="{FF2B5EF4-FFF2-40B4-BE49-F238E27FC236}">
                      <a16:creationId xmlns:a16="http://schemas.microsoft.com/office/drawing/2014/main" id="{F646D518-3FEE-4322-88E1-A65F8D242C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30" name="Oval 980">
                  <a:extLst>
                    <a:ext uri="{FF2B5EF4-FFF2-40B4-BE49-F238E27FC236}">
                      <a16:creationId xmlns:a16="http://schemas.microsoft.com/office/drawing/2014/main" id="{0FC7C727-37DA-4529-BF07-0754DE8626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4631" name="Oval 981">
                  <a:extLst>
                    <a:ext uri="{FF2B5EF4-FFF2-40B4-BE49-F238E27FC236}">
                      <a16:creationId xmlns:a16="http://schemas.microsoft.com/office/drawing/2014/main" id="{ACFAC9B6-285B-472C-A8FF-C426F8C22A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632" name="Rectangle 982">
                  <a:extLst>
                    <a:ext uri="{FF2B5EF4-FFF2-40B4-BE49-F238E27FC236}">
                      <a16:creationId xmlns:a16="http://schemas.microsoft.com/office/drawing/2014/main" id="{AF27B29D-4632-469D-8063-4F6C3C641B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214396" name="Group 897">
              <a:extLst>
                <a:ext uri="{FF2B5EF4-FFF2-40B4-BE49-F238E27FC236}">
                  <a16:creationId xmlns:a16="http://schemas.microsoft.com/office/drawing/2014/main" id="{BC78DA8B-7A9C-4DAB-AFA5-A02AB90124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68038" y="3829780"/>
              <a:ext cx="347753" cy="680208"/>
              <a:chOff x="7923189" y="2486663"/>
              <a:chExt cx="360362" cy="884586"/>
            </a:xfrm>
          </p:grpSpPr>
          <p:pic>
            <p:nvPicPr>
              <p:cNvPr id="214573" name="Picture 3">
                <a:extLst>
                  <a:ext uri="{FF2B5EF4-FFF2-40B4-BE49-F238E27FC236}">
                    <a16:creationId xmlns:a16="http://schemas.microsoft.com/office/drawing/2014/main" id="{BF1A0363-BC81-4841-B072-C0C31F2506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14574" name="Group 950">
                <a:extLst>
                  <a:ext uri="{FF2B5EF4-FFF2-40B4-BE49-F238E27FC236}">
                    <a16:creationId xmlns:a16="http://schemas.microsoft.com/office/drawing/2014/main" id="{1F0984D8-89AC-4691-885C-CE7882EC93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214575" name="Freeform 951">
                  <a:extLst>
                    <a:ext uri="{FF2B5EF4-FFF2-40B4-BE49-F238E27FC236}">
                      <a16:creationId xmlns:a16="http://schemas.microsoft.com/office/drawing/2014/main" id="{AB3F7705-4479-47D2-9425-FBEB2CCB35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76" name="Rectangle 952">
                  <a:extLst>
                    <a:ext uri="{FF2B5EF4-FFF2-40B4-BE49-F238E27FC236}">
                      <a16:creationId xmlns:a16="http://schemas.microsoft.com/office/drawing/2014/main" id="{3FCCE9E3-279B-496E-AF41-317AAFF81A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77" name="Freeform 953">
                  <a:extLst>
                    <a:ext uri="{FF2B5EF4-FFF2-40B4-BE49-F238E27FC236}">
                      <a16:creationId xmlns:a16="http://schemas.microsoft.com/office/drawing/2014/main" id="{0154671E-B54C-48FC-BFC6-F4B3B677D3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78" name="Freeform 954">
                  <a:extLst>
                    <a:ext uri="{FF2B5EF4-FFF2-40B4-BE49-F238E27FC236}">
                      <a16:creationId xmlns:a16="http://schemas.microsoft.com/office/drawing/2014/main" id="{1532CB72-AA7E-4128-ADCA-E498994557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79" name="Rectangle 955">
                  <a:extLst>
                    <a:ext uri="{FF2B5EF4-FFF2-40B4-BE49-F238E27FC236}">
                      <a16:creationId xmlns:a16="http://schemas.microsoft.com/office/drawing/2014/main" id="{6EF2004B-E867-44E3-A109-515C109812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580" name="Group 956">
                  <a:extLst>
                    <a:ext uri="{FF2B5EF4-FFF2-40B4-BE49-F238E27FC236}">
                      <a16:creationId xmlns:a16="http://schemas.microsoft.com/office/drawing/2014/main" id="{85E5E374-1642-4609-A383-345048099C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214605" name="AutoShape 957">
                    <a:extLst>
                      <a:ext uri="{FF2B5EF4-FFF2-40B4-BE49-F238E27FC236}">
                        <a16:creationId xmlns:a16="http://schemas.microsoft.com/office/drawing/2014/main" id="{1B0C66C3-D935-46A8-A6B4-D02CA8ED3F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06" name="AutoShape 958">
                    <a:extLst>
                      <a:ext uri="{FF2B5EF4-FFF2-40B4-BE49-F238E27FC236}">
                        <a16:creationId xmlns:a16="http://schemas.microsoft.com/office/drawing/2014/main" id="{A079081F-3D12-41E9-9A82-589EE22B91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581" name="Rectangle 959">
                  <a:extLst>
                    <a:ext uri="{FF2B5EF4-FFF2-40B4-BE49-F238E27FC236}">
                      <a16:creationId xmlns:a16="http://schemas.microsoft.com/office/drawing/2014/main" id="{60FC30C8-6399-4C99-8AC4-DFA1F1230E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582" name="Group 960">
                  <a:extLst>
                    <a:ext uri="{FF2B5EF4-FFF2-40B4-BE49-F238E27FC236}">
                      <a16:creationId xmlns:a16="http://schemas.microsoft.com/office/drawing/2014/main" id="{F85FC5BB-5103-4CF2-A56F-8F7A1A0B24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214603" name="AutoShape 961">
                    <a:extLst>
                      <a:ext uri="{FF2B5EF4-FFF2-40B4-BE49-F238E27FC236}">
                        <a16:creationId xmlns:a16="http://schemas.microsoft.com/office/drawing/2014/main" id="{62C38D26-33F9-48CC-85EA-941698416A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04" name="AutoShape 962">
                    <a:extLst>
                      <a:ext uri="{FF2B5EF4-FFF2-40B4-BE49-F238E27FC236}">
                        <a16:creationId xmlns:a16="http://schemas.microsoft.com/office/drawing/2014/main" id="{59728821-60D1-4338-A7DC-3B92B7E3A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583" name="Rectangle 963">
                  <a:extLst>
                    <a:ext uri="{FF2B5EF4-FFF2-40B4-BE49-F238E27FC236}">
                      <a16:creationId xmlns:a16="http://schemas.microsoft.com/office/drawing/2014/main" id="{69ADB24C-F7B7-4110-B449-83D83FAA2C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84" name="Rectangle 964">
                  <a:extLst>
                    <a:ext uri="{FF2B5EF4-FFF2-40B4-BE49-F238E27FC236}">
                      <a16:creationId xmlns:a16="http://schemas.microsoft.com/office/drawing/2014/main" id="{B4280998-212C-4D89-9989-3CF6C2486A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585" name="Group 965">
                  <a:extLst>
                    <a:ext uri="{FF2B5EF4-FFF2-40B4-BE49-F238E27FC236}">
                      <a16:creationId xmlns:a16="http://schemas.microsoft.com/office/drawing/2014/main" id="{CD9AC97A-6891-4B9B-A95C-A5BDC976AE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214601" name="AutoShape 966">
                    <a:extLst>
                      <a:ext uri="{FF2B5EF4-FFF2-40B4-BE49-F238E27FC236}">
                        <a16:creationId xmlns:a16="http://schemas.microsoft.com/office/drawing/2014/main" id="{86726FA4-4B33-4A5D-8F74-F7C06F5459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02" name="AutoShape 967">
                    <a:extLst>
                      <a:ext uri="{FF2B5EF4-FFF2-40B4-BE49-F238E27FC236}">
                        <a16:creationId xmlns:a16="http://schemas.microsoft.com/office/drawing/2014/main" id="{F35D6F4D-8128-4756-8D02-36CA85AD8C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586" name="Freeform 968">
                  <a:extLst>
                    <a:ext uri="{FF2B5EF4-FFF2-40B4-BE49-F238E27FC236}">
                      <a16:creationId xmlns:a16="http://schemas.microsoft.com/office/drawing/2014/main" id="{3A1FA770-108F-49E9-B9D8-8A611867C5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14587" name="Group 969">
                  <a:extLst>
                    <a:ext uri="{FF2B5EF4-FFF2-40B4-BE49-F238E27FC236}">
                      <a16:creationId xmlns:a16="http://schemas.microsoft.com/office/drawing/2014/main" id="{ED1D6CDE-B676-4249-AE20-D12B5CA6E9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214599" name="AutoShape 970">
                    <a:extLst>
                      <a:ext uri="{FF2B5EF4-FFF2-40B4-BE49-F238E27FC236}">
                        <a16:creationId xmlns:a16="http://schemas.microsoft.com/office/drawing/2014/main" id="{C33EDE75-D67E-4D17-A621-2F40E90366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600" name="AutoShape 971">
                    <a:extLst>
                      <a:ext uri="{FF2B5EF4-FFF2-40B4-BE49-F238E27FC236}">
                        <a16:creationId xmlns:a16="http://schemas.microsoft.com/office/drawing/2014/main" id="{0A8CF2CC-2C6D-4267-A007-B615EA539C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588" name="Rectangle 972">
                  <a:extLst>
                    <a:ext uri="{FF2B5EF4-FFF2-40B4-BE49-F238E27FC236}">
                      <a16:creationId xmlns:a16="http://schemas.microsoft.com/office/drawing/2014/main" id="{F40480CF-4003-490E-A609-8229B3CE5F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89" name="Freeform 973">
                  <a:extLst>
                    <a:ext uri="{FF2B5EF4-FFF2-40B4-BE49-F238E27FC236}">
                      <a16:creationId xmlns:a16="http://schemas.microsoft.com/office/drawing/2014/main" id="{2346D027-EFD1-454F-B834-90C3D7043B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90" name="Freeform 974">
                  <a:extLst>
                    <a:ext uri="{FF2B5EF4-FFF2-40B4-BE49-F238E27FC236}">
                      <a16:creationId xmlns:a16="http://schemas.microsoft.com/office/drawing/2014/main" id="{AFFFCA85-8FD7-4C08-A6E5-E5DFB5C197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91" name="Oval 975">
                  <a:extLst>
                    <a:ext uri="{FF2B5EF4-FFF2-40B4-BE49-F238E27FC236}">
                      <a16:creationId xmlns:a16="http://schemas.microsoft.com/office/drawing/2014/main" id="{EFC7D72C-EC72-408E-90BA-289FB22B52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92" name="Freeform 976">
                  <a:extLst>
                    <a:ext uri="{FF2B5EF4-FFF2-40B4-BE49-F238E27FC236}">
                      <a16:creationId xmlns:a16="http://schemas.microsoft.com/office/drawing/2014/main" id="{A1A42658-4504-4A3D-8ADD-6FB7E6612D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93" name="AutoShape 977">
                  <a:extLst>
                    <a:ext uri="{FF2B5EF4-FFF2-40B4-BE49-F238E27FC236}">
                      <a16:creationId xmlns:a16="http://schemas.microsoft.com/office/drawing/2014/main" id="{A7AFBE57-B614-46EE-8A60-3A231C35CB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94" name="AutoShape 978">
                  <a:extLst>
                    <a:ext uri="{FF2B5EF4-FFF2-40B4-BE49-F238E27FC236}">
                      <a16:creationId xmlns:a16="http://schemas.microsoft.com/office/drawing/2014/main" id="{7AA7A350-4A2F-4F88-8D79-79BA9BE6A7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95" name="Oval 979">
                  <a:extLst>
                    <a:ext uri="{FF2B5EF4-FFF2-40B4-BE49-F238E27FC236}">
                      <a16:creationId xmlns:a16="http://schemas.microsoft.com/office/drawing/2014/main" id="{352FB522-7AEF-40BF-A877-8E244D0BF0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96" name="Oval 980">
                  <a:extLst>
                    <a:ext uri="{FF2B5EF4-FFF2-40B4-BE49-F238E27FC236}">
                      <a16:creationId xmlns:a16="http://schemas.microsoft.com/office/drawing/2014/main" id="{15A2A9DE-B234-413A-B25B-E5E0C12EDA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4597" name="Oval 981">
                  <a:extLst>
                    <a:ext uri="{FF2B5EF4-FFF2-40B4-BE49-F238E27FC236}">
                      <a16:creationId xmlns:a16="http://schemas.microsoft.com/office/drawing/2014/main" id="{BD7DE0F9-68D3-48BF-9609-DB309D5391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98" name="Rectangle 982">
                  <a:extLst>
                    <a:ext uri="{FF2B5EF4-FFF2-40B4-BE49-F238E27FC236}">
                      <a16:creationId xmlns:a16="http://schemas.microsoft.com/office/drawing/2014/main" id="{3C61C567-5E65-42E1-8218-CCDC319A11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214397" name="Group 932">
              <a:extLst>
                <a:ext uri="{FF2B5EF4-FFF2-40B4-BE49-F238E27FC236}">
                  <a16:creationId xmlns:a16="http://schemas.microsoft.com/office/drawing/2014/main" id="{C140DEAE-6700-4EC0-AABB-86D19778AA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22838" y="5630065"/>
              <a:ext cx="347753" cy="680208"/>
              <a:chOff x="7923189" y="2486663"/>
              <a:chExt cx="360362" cy="884586"/>
            </a:xfrm>
          </p:grpSpPr>
          <p:pic>
            <p:nvPicPr>
              <p:cNvPr id="214539" name="Picture 3">
                <a:extLst>
                  <a:ext uri="{FF2B5EF4-FFF2-40B4-BE49-F238E27FC236}">
                    <a16:creationId xmlns:a16="http://schemas.microsoft.com/office/drawing/2014/main" id="{FBFD6DF4-64ED-4BD0-93C4-CF05776E57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14540" name="Group 950">
                <a:extLst>
                  <a:ext uri="{FF2B5EF4-FFF2-40B4-BE49-F238E27FC236}">
                    <a16:creationId xmlns:a16="http://schemas.microsoft.com/office/drawing/2014/main" id="{182763A8-1A26-47E3-B4BF-1E9C0D1356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214541" name="Freeform 951">
                  <a:extLst>
                    <a:ext uri="{FF2B5EF4-FFF2-40B4-BE49-F238E27FC236}">
                      <a16:creationId xmlns:a16="http://schemas.microsoft.com/office/drawing/2014/main" id="{B71A5888-1B62-4A21-8CDB-1B19411ABE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42" name="Rectangle 952">
                  <a:extLst>
                    <a:ext uri="{FF2B5EF4-FFF2-40B4-BE49-F238E27FC236}">
                      <a16:creationId xmlns:a16="http://schemas.microsoft.com/office/drawing/2014/main" id="{B8EAB262-284A-47B9-8CAD-E5D17A8601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43" name="Freeform 953">
                  <a:extLst>
                    <a:ext uri="{FF2B5EF4-FFF2-40B4-BE49-F238E27FC236}">
                      <a16:creationId xmlns:a16="http://schemas.microsoft.com/office/drawing/2014/main" id="{241C57C8-F81C-4E19-BF12-621783EB69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44" name="Freeform 954">
                  <a:extLst>
                    <a:ext uri="{FF2B5EF4-FFF2-40B4-BE49-F238E27FC236}">
                      <a16:creationId xmlns:a16="http://schemas.microsoft.com/office/drawing/2014/main" id="{FC8BCF2F-EBC9-4AC0-ACF4-7DEB1BE980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45" name="Rectangle 955">
                  <a:extLst>
                    <a:ext uri="{FF2B5EF4-FFF2-40B4-BE49-F238E27FC236}">
                      <a16:creationId xmlns:a16="http://schemas.microsoft.com/office/drawing/2014/main" id="{202BCA2E-18A4-476A-9907-3753B21E5E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546" name="Group 956">
                  <a:extLst>
                    <a:ext uri="{FF2B5EF4-FFF2-40B4-BE49-F238E27FC236}">
                      <a16:creationId xmlns:a16="http://schemas.microsoft.com/office/drawing/2014/main" id="{7B7867A3-BE90-4727-93CC-94F00DDAED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214571" name="AutoShape 957">
                    <a:extLst>
                      <a:ext uri="{FF2B5EF4-FFF2-40B4-BE49-F238E27FC236}">
                        <a16:creationId xmlns:a16="http://schemas.microsoft.com/office/drawing/2014/main" id="{C7FF2CF2-9C99-465C-AF58-A38481CC07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572" name="AutoShape 958">
                    <a:extLst>
                      <a:ext uri="{FF2B5EF4-FFF2-40B4-BE49-F238E27FC236}">
                        <a16:creationId xmlns:a16="http://schemas.microsoft.com/office/drawing/2014/main" id="{FFB170B3-43FA-461C-A510-31BE2BD18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547" name="Rectangle 959">
                  <a:extLst>
                    <a:ext uri="{FF2B5EF4-FFF2-40B4-BE49-F238E27FC236}">
                      <a16:creationId xmlns:a16="http://schemas.microsoft.com/office/drawing/2014/main" id="{E0185DAE-2D6C-465C-9737-40C6D6BAF9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548" name="Group 960">
                  <a:extLst>
                    <a:ext uri="{FF2B5EF4-FFF2-40B4-BE49-F238E27FC236}">
                      <a16:creationId xmlns:a16="http://schemas.microsoft.com/office/drawing/2014/main" id="{34EBB59B-92B5-4D91-A8E3-D74851A69B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214569" name="AutoShape 961">
                    <a:extLst>
                      <a:ext uri="{FF2B5EF4-FFF2-40B4-BE49-F238E27FC236}">
                        <a16:creationId xmlns:a16="http://schemas.microsoft.com/office/drawing/2014/main" id="{A3F24559-7D25-46C9-B290-D8D9C1310C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570" name="AutoShape 962">
                    <a:extLst>
                      <a:ext uri="{FF2B5EF4-FFF2-40B4-BE49-F238E27FC236}">
                        <a16:creationId xmlns:a16="http://schemas.microsoft.com/office/drawing/2014/main" id="{7535C527-DF55-4F63-A4E0-966294C761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549" name="Rectangle 963">
                  <a:extLst>
                    <a:ext uri="{FF2B5EF4-FFF2-40B4-BE49-F238E27FC236}">
                      <a16:creationId xmlns:a16="http://schemas.microsoft.com/office/drawing/2014/main" id="{A703BC3F-227D-4CAA-9955-22E17D05C9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50" name="Rectangle 964">
                  <a:extLst>
                    <a:ext uri="{FF2B5EF4-FFF2-40B4-BE49-F238E27FC236}">
                      <a16:creationId xmlns:a16="http://schemas.microsoft.com/office/drawing/2014/main" id="{A19D9A7A-8D21-44A7-AF12-825B841C16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551" name="Group 965">
                  <a:extLst>
                    <a:ext uri="{FF2B5EF4-FFF2-40B4-BE49-F238E27FC236}">
                      <a16:creationId xmlns:a16="http://schemas.microsoft.com/office/drawing/2014/main" id="{D1501D99-20D8-494D-9A0D-87AC431362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214567" name="AutoShape 966">
                    <a:extLst>
                      <a:ext uri="{FF2B5EF4-FFF2-40B4-BE49-F238E27FC236}">
                        <a16:creationId xmlns:a16="http://schemas.microsoft.com/office/drawing/2014/main" id="{77D6B7D6-31BF-4995-9F22-9D9EB971C4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568" name="AutoShape 967">
                    <a:extLst>
                      <a:ext uri="{FF2B5EF4-FFF2-40B4-BE49-F238E27FC236}">
                        <a16:creationId xmlns:a16="http://schemas.microsoft.com/office/drawing/2014/main" id="{0070240E-57F6-46A6-B4BA-778B053D1B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552" name="Freeform 968">
                  <a:extLst>
                    <a:ext uri="{FF2B5EF4-FFF2-40B4-BE49-F238E27FC236}">
                      <a16:creationId xmlns:a16="http://schemas.microsoft.com/office/drawing/2014/main" id="{4D70C760-CD7C-4912-B0CB-CCFB587189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14553" name="Group 969">
                  <a:extLst>
                    <a:ext uri="{FF2B5EF4-FFF2-40B4-BE49-F238E27FC236}">
                      <a16:creationId xmlns:a16="http://schemas.microsoft.com/office/drawing/2014/main" id="{A2F10E8E-AC45-4ABA-816F-2F220E40FA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214565" name="AutoShape 970">
                    <a:extLst>
                      <a:ext uri="{FF2B5EF4-FFF2-40B4-BE49-F238E27FC236}">
                        <a16:creationId xmlns:a16="http://schemas.microsoft.com/office/drawing/2014/main" id="{70D0FC74-EF04-4994-8BA3-1F6756947A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566" name="AutoShape 971">
                    <a:extLst>
                      <a:ext uri="{FF2B5EF4-FFF2-40B4-BE49-F238E27FC236}">
                        <a16:creationId xmlns:a16="http://schemas.microsoft.com/office/drawing/2014/main" id="{7A857078-1F66-40F6-A2F4-66239D9CF1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554" name="Rectangle 972">
                  <a:extLst>
                    <a:ext uri="{FF2B5EF4-FFF2-40B4-BE49-F238E27FC236}">
                      <a16:creationId xmlns:a16="http://schemas.microsoft.com/office/drawing/2014/main" id="{9A068119-891A-43B7-A576-3E63D90632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55" name="Freeform 973">
                  <a:extLst>
                    <a:ext uri="{FF2B5EF4-FFF2-40B4-BE49-F238E27FC236}">
                      <a16:creationId xmlns:a16="http://schemas.microsoft.com/office/drawing/2014/main" id="{E5ED4BA3-304E-4BE4-BE1B-FCB0AE28A8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56" name="Freeform 974">
                  <a:extLst>
                    <a:ext uri="{FF2B5EF4-FFF2-40B4-BE49-F238E27FC236}">
                      <a16:creationId xmlns:a16="http://schemas.microsoft.com/office/drawing/2014/main" id="{F6A82501-1C71-4E08-9AF1-C997C2EE14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57" name="Oval 975">
                  <a:extLst>
                    <a:ext uri="{FF2B5EF4-FFF2-40B4-BE49-F238E27FC236}">
                      <a16:creationId xmlns:a16="http://schemas.microsoft.com/office/drawing/2014/main" id="{CE994233-99F9-44B6-B429-504AF421CB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58" name="Freeform 976">
                  <a:extLst>
                    <a:ext uri="{FF2B5EF4-FFF2-40B4-BE49-F238E27FC236}">
                      <a16:creationId xmlns:a16="http://schemas.microsoft.com/office/drawing/2014/main" id="{1FBB75DB-C4E4-4096-A334-55077BA8E9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59" name="AutoShape 977">
                  <a:extLst>
                    <a:ext uri="{FF2B5EF4-FFF2-40B4-BE49-F238E27FC236}">
                      <a16:creationId xmlns:a16="http://schemas.microsoft.com/office/drawing/2014/main" id="{39D49B9D-E6F6-4AD0-8B17-5D449F4C35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60" name="AutoShape 978">
                  <a:extLst>
                    <a:ext uri="{FF2B5EF4-FFF2-40B4-BE49-F238E27FC236}">
                      <a16:creationId xmlns:a16="http://schemas.microsoft.com/office/drawing/2014/main" id="{7D94C23B-E322-419A-B9C8-1F1F021D2E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61" name="Oval 979">
                  <a:extLst>
                    <a:ext uri="{FF2B5EF4-FFF2-40B4-BE49-F238E27FC236}">
                      <a16:creationId xmlns:a16="http://schemas.microsoft.com/office/drawing/2014/main" id="{9F8277FA-0652-4C17-A11B-DB77FF07D5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62" name="Oval 980">
                  <a:extLst>
                    <a:ext uri="{FF2B5EF4-FFF2-40B4-BE49-F238E27FC236}">
                      <a16:creationId xmlns:a16="http://schemas.microsoft.com/office/drawing/2014/main" id="{FF47AF61-E210-4829-86E1-439BB512AA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4563" name="Oval 981">
                  <a:extLst>
                    <a:ext uri="{FF2B5EF4-FFF2-40B4-BE49-F238E27FC236}">
                      <a16:creationId xmlns:a16="http://schemas.microsoft.com/office/drawing/2014/main" id="{5692D7F3-5A1C-4E3C-80B7-E06654FB26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564" name="Rectangle 982">
                  <a:extLst>
                    <a:ext uri="{FF2B5EF4-FFF2-40B4-BE49-F238E27FC236}">
                      <a16:creationId xmlns:a16="http://schemas.microsoft.com/office/drawing/2014/main" id="{F41046CB-D2B7-4381-A002-78F65B00D9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214398" name="Group 15">
              <a:extLst>
                <a:ext uri="{FF2B5EF4-FFF2-40B4-BE49-F238E27FC236}">
                  <a16:creationId xmlns:a16="http://schemas.microsoft.com/office/drawing/2014/main" id="{70854332-8C29-4428-889C-1E4F75AB22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07615" y="4368892"/>
              <a:ext cx="990551" cy="731635"/>
              <a:chOff x="7707615" y="4368892"/>
              <a:chExt cx="990551" cy="731635"/>
            </a:xfrm>
          </p:grpSpPr>
          <p:pic>
            <p:nvPicPr>
              <p:cNvPr id="214439" name="Picture 14">
                <a:extLst>
                  <a:ext uri="{FF2B5EF4-FFF2-40B4-BE49-F238E27FC236}">
                    <a16:creationId xmlns:a16="http://schemas.microsoft.com/office/drawing/2014/main" id="{5DEF7E26-C4DD-49F2-93B5-CA5C15D3C1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71833" y="4640202"/>
                <a:ext cx="822008" cy="460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14440" name="Group 249">
                <a:extLst>
                  <a:ext uri="{FF2B5EF4-FFF2-40B4-BE49-F238E27FC236}">
                    <a16:creationId xmlns:a16="http://schemas.microsoft.com/office/drawing/2014/main" id="{07925E59-525C-4FF7-98D2-123D989F0E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7707615" y="4368892"/>
                <a:ext cx="225953" cy="395900"/>
                <a:chOff x="4140" y="429"/>
                <a:chExt cx="1425" cy="2396"/>
              </a:xfrm>
            </p:grpSpPr>
            <p:sp>
              <p:nvSpPr>
                <p:cNvPr id="214507" name="Freeform 250">
                  <a:extLst>
                    <a:ext uri="{FF2B5EF4-FFF2-40B4-BE49-F238E27FC236}">
                      <a16:creationId xmlns:a16="http://schemas.microsoft.com/office/drawing/2014/main" id="{4867F1EF-7B6B-4C99-BBD4-F3010F94D1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9 w 354"/>
                    <a:gd name="T1" fmla="*/ 0 h 2742"/>
                    <a:gd name="T2" fmla="*/ 47 w 354"/>
                    <a:gd name="T3" fmla="*/ 66 h 2742"/>
                    <a:gd name="T4" fmla="*/ 46 w 354"/>
                    <a:gd name="T5" fmla="*/ 510 h 2742"/>
                    <a:gd name="T6" fmla="*/ 0 w 354"/>
                    <a:gd name="T7" fmla="*/ 534 h 2742"/>
                    <a:gd name="T8" fmla="*/ 9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971" name="Rectangle 251">
                  <a:extLst>
                    <a:ext uri="{FF2B5EF4-FFF2-40B4-BE49-F238E27FC236}">
                      <a16:creationId xmlns:a16="http://schemas.microsoft.com/office/drawing/2014/main" id="{3640DF6D-6F74-4F76-B39D-04EE8D0B5C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04" y="425"/>
                  <a:ext cx="1051" cy="2259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4509" name="Freeform 252">
                  <a:extLst>
                    <a:ext uri="{FF2B5EF4-FFF2-40B4-BE49-F238E27FC236}">
                      <a16:creationId xmlns:a16="http://schemas.microsoft.com/office/drawing/2014/main" id="{E510D903-0915-4434-AFFE-11C3C381A3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29 w 211"/>
                    <a:gd name="T3" fmla="*/ 43 h 2537"/>
                    <a:gd name="T4" fmla="*/ 2 w 211"/>
                    <a:gd name="T5" fmla="*/ 48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10" name="Freeform 253">
                  <a:extLst>
                    <a:ext uri="{FF2B5EF4-FFF2-40B4-BE49-F238E27FC236}">
                      <a16:creationId xmlns:a16="http://schemas.microsoft.com/office/drawing/2014/main" id="{41E171E4-436D-4C55-8D16-20BA44D5B6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45 w 328"/>
                    <a:gd name="T3" fmla="*/ 25 h 226"/>
                    <a:gd name="T4" fmla="*/ 45 w 328"/>
                    <a:gd name="T5" fmla="*/ 45 h 226"/>
                    <a:gd name="T6" fmla="*/ 0 w 328"/>
                    <a:gd name="T7" fmla="*/ 19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974" name="Rectangle 254">
                  <a:extLst>
                    <a:ext uri="{FF2B5EF4-FFF2-40B4-BE49-F238E27FC236}">
                      <a16:creationId xmlns:a16="http://schemas.microsoft.com/office/drawing/2014/main" id="{6B6EF873-E019-42EA-8350-26CC83F2E5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4" y="685"/>
                  <a:ext cx="601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214512" name="Group 255">
                  <a:extLst>
                    <a:ext uri="{FF2B5EF4-FFF2-40B4-BE49-F238E27FC236}">
                      <a16:creationId xmlns:a16="http://schemas.microsoft.com/office/drawing/2014/main" id="{D410638B-557F-423D-BFFE-AF4818E296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000" name="AutoShape 256">
                    <a:extLst>
                      <a:ext uri="{FF2B5EF4-FFF2-40B4-BE49-F238E27FC236}">
                        <a16:creationId xmlns:a16="http://schemas.microsoft.com/office/drawing/2014/main" id="{352EF840-33AA-4145-A6AA-DB423E63EA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6" y="2566"/>
                    <a:ext cx="725" cy="13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001" name="AutoShape 257">
                    <a:extLst>
                      <a:ext uri="{FF2B5EF4-FFF2-40B4-BE49-F238E27FC236}">
                        <a16:creationId xmlns:a16="http://schemas.microsoft.com/office/drawing/2014/main" id="{AFA60DA1-AC54-4A66-B732-91B21EC2EA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59" y="2584"/>
                    <a:ext cx="700" cy="101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976" name="Rectangle 258">
                  <a:extLst>
                    <a:ext uri="{FF2B5EF4-FFF2-40B4-BE49-F238E27FC236}">
                      <a16:creationId xmlns:a16="http://schemas.microsoft.com/office/drawing/2014/main" id="{513CC85F-3C54-4C37-88CF-989AF9A673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4" y="1012"/>
                  <a:ext cx="601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214514" name="Group 259">
                  <a:extLst>
                    <a:ext uri="{FF2B5EF4-FFF2-40B4-BE49-F238E27FC236}">
                      <a16:creationId xmlns:a16="http://schemas.microsoft.com/office/drawing/2014/main" id="{5A7AC675-EF48-486F-833A-4660ABECD6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998" name="AutoShape 260">
                    <a:extLst>
                      <a:ext uri="{FF2B5EF4-FFF2-40B4-BE49-F238E27FC236}">
                        <a16:creationId xmlns:a16="http://schemas.microsoft.com/office/drawing/2014/main" id="{50B2FB7C-BBE3-47FD-AE32-CA040A23FA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1" y="2566"/>
                    <a:ext cx="725" cy="14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999" name="AutoShape 261">
                    <a:extLst>
                      <a:ext uri="{FF2B5EF4-FFF2-40B4-BE49-F238E27FC236}">
                        <a16:creationId xmlns:a16="http://schemas.microsoft.com/office/drawing/2014/main" id="{1D8D4FC3-3BF5-4F5A-8C20-A16638C0B9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4" y="2586"/>
                    <a:ext cx="687" cy="100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978" name="Rectangle 262">
                  <a:extLst>
                    <a:ext uri="{FF2B5EF4-FFF2-40B4-BE49-F238E27FC236}">
                      <a16:creationId xmlns:a16="http://schemas.microsoft.com/office/drawing/2014/main" id="{60E6AF1E-C1BA-4C67-89E3-4208FEB2FA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4" y="1358"/>
                  <a:ext cx="591" cy="29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79" name="Rectangle 263">
                  <a:extLst>
                    <a:ext uri="{FF2B5EF4-FFF2-40B4-BE49-F238E27FC236}">
                      <a16:creationId xmlns:a16="http://schemas.microsoft.com/office/drawing/2014/main" id="{4FBE11BE-913D-4581-B84A-2E3FB91E2F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4" y="1627"/>
                  <a:ext cx="591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214517" name="Group 264">
                  <a:extLst>
                    <a:ext uri="{FF2B5EF4-FFF2-40B4-BE49-F238E27FC236}">
                      <a16:creationId xmlns:a16="http://schemas.microsoft.com/office/drawing/2014/main" id="{90F5C32E-7C47-4CF7-B7D2-6BB6F2FAB0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996" name="AutoShape 265">
                    <a:extLst>
                      <a:ext uri="{FF2B5EF4-FFF2-40B4-BE49-F238E27FC236}">
                        <a16:creationId xmlns:a16="http://schemas.microsoft.com/office/drawing/2014/main" id="{63B61036-3C02-4DF9-AD59-7C9B15C4DD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4" y="2568"/>
                    <a:ext cx="711" cy="11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997" name="AutoShape 266">
                    <a:extLst>
                      <a:ext uri="{FF2B5EF4-FFF2-40B4-BE49-F238E27FC236}">
                        <a16:creationId xmlns:a16="http://schemas.microsoft.com/office/drawing/2014/main" id="{7BFB848B-2E8E-47CA-8D16-11456139BE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" y="2585"/>
                    <a:ext cx="674" cy="80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214518" name="Freeform 267">
                  <a:extLst>
                    <a:ext uri="{FF2B5EF4-FFF2-40B4-BE49-F238E27FC236}">
                      <a16:creationId xmlns:a16="http://schemas.microsoft.com/office/drawing/2014/main" id="{36CB1E10-CB28-479E-A09F-B6AE0BC15F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45 w 328"/>
                    <a:gd name="T3" fmla="*/ 24 h 226"/>
                    <a:gd name="T4" fmla="*/ 45 w 328"/>
                    <a:gd name="T5" fmla="*/ 43 h 226"/>
                    <a:gd name="T6" fmla="*/ 0 w 328"/>
                    <a:gd name="T7" fmla="*/ 1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14519" name="Group 268">
                  <a:extLst>
                    <a:ext uri="{FF2B5EF4-FFF2-40B4-BE49-F238E27FC236}">
                      <a16:creationId xmlns:a16="http://schemas.microsoft.com/office/drawing/2014/main" id="{07112B11-FB6C-40B2-96D4-4BD8BE41CC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994" name="AutoShape 269">
                    <a:extLst>
                      <a:ext uri="{FF2B5EF4-FFF2-40B4-BE49-F238E27FC236}">
                        <a16:creationId xmlns:a16="http://schemas.microsoft.com/office/drawing/2014/main" id="{FB5C7182-4A5C-4FAB-8165-059AF04A24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6" y="2541"/>
                    <a:ext cx="698" cy="16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995" name="AutoShape 270">
                    <a:extLst>
                      <a:ext uri="{FF2B5EF4-FFF2-40B4-BE49-F238E27FC236}">
                        <a16:creationId xmlns:a16="http://schemas.microsoft.com/office/drawing/2014/main" id="{9ABC2BF3-0359-4397-BC95-6827BBAE8B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59" y="2560"/>
                    <a:ext cx="661" cy="135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983" name="Rectangle 271">
                  <a:extLst>
                    <a:ext uri="{FF2B5EF4-FFF2-40B4-BE49-F238E27FC236}">
                      <a16:creationId xmlns:a16="http://schemas.microsoft.com/office/drawing/2014/main" id="{F8EBA6B6-B73B-4CA2-A9C5-672DD5D521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56" y="425"/>
                  <a:ext cx="60" cy="2268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4521" name="Freeform 272">
                  <a:extLst>
                    <a:ext uri="{FF2B5EF4-FFF2-40B4-BE49-F238E27FC236}">
                      <a16:creationId xmlns:a16="http://schemas.microsoft.com/office/drawing/2014/main" id="{1F8B1282-F2BD-4314-A151-939A4A5337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40 w 296"/>
                    <a:gd name="T3" fmla="*/ 27 h 256"/>
                    <a:gd name="T4" fmla="*/ 40 w 296"/>
                    <a:gd name="T5" fmla="*/ 49 h 256"/>
                    <a:gd name="T6" fmla="*/ 0 w 296"/>
                    <a:gd name="T7" fmla="*/ 18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522" name="Freeform 273">
                  <a:extLst>
                    <a:ext uri="{FF2B5EF4-FFF2-40B4-BE49-F238E27FC236}">
                      <a16:creationId xmlns:a16="http://schemas.microsoft.com/office/drawing/2014/main" id="{6ED16AC3-3ABF-4857-B9EB-D453F8FDC9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42 w 304"/>
                    <a:gd name="T3" fmla="*/ 32 h 288"/>
                    <a:gd name="T4" fmla="*/ 39 w 304"/>
                    <a:gd name="T5" fmla="*/ 57 h 288"/>
                    <a:gd name="T6" fmla="*/ 2 w 304"/>
                    <a:gd name="T7" fmla="*/ 24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986" name="Oval 274">
                  <a:extLst>
                    <a:ext uri="{FF2B5EF4-FFF2-40B4-BE49-F238E27FC236}">
                      <a16:creationId xmlns:a16="http://schemas.microsoft.com/office/drawing/2014/main" id="{E5EADB6F-09E3-4AB7-9296-6595379CD3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6" y="2588"/>
                  <a:ext cx="50" cy="96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4524" name="Freeform 275">
                  <a:extLst>
                    <a:ext uri="{FF2B5EF4-FFF2-40B4-BE49-F238E27FC236}">
                      <a16:creationId xmlns:a16="http://schemas.microsoft.com/office/drawing/2014/main" id="{9BF99139-19C3-47E3-AE84-A31E800DAE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21 h 240"/>
                    <a:gd name="T2" fmla="*/ 2 w 306"/>
                    <a:gd name="T3" fmla="*/ 48 h 240"/>
                    <a:gd name="T4" fmla="*/ 42 w 306"/>
                    <a:gd name="T5" fmla="*/ 22 h 240"/>
                    <a:gd name="T6" fmla="*/ 40 w 306"/>
                    <a:gd name="T7" fmla="*/ 0 h 240"/>
                    <a:gd name="T8" fmla="*/ 0 w 306"/>
                    <a:gd name="T9" fmla="*/ 21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988" name="AutoShape 276">
                  <a:extLst>
                    <a:ext uri="{FF2B5EF4-FFF2-40B4-BE49-F238E27FC236}">
                      <a16:creationId xmlns:a16="http://schemas.microsoft.com/office/drawing/2014/main" id="{D1994CEE-F2C3-467E-9BD8-FA1625BDEF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4" y="2655"/>
                  <a:ext cx="1202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89" name="AutoShape 277">
                  <a:extLst>
                    <a:ext uri="{FF2B5EF4-FFF2-40B4-BE49-F238E27FC236}">
                      <a16:creationId xmlns:a16="http://schemas.microsoft.com/office/drawing/2014/main" id="{EC4FB7F0-AAC0-4422-A77C-D55C1779B3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04" y="2684"/>
                  <a:ext cx="1071" cy="8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90" name="Oval 278">
                  <a:extLst>
                    <a:ext uri="{FF2B5EF4-FFF2-40B4-BE49-F238E27FC236}">
                      <a16:creationId xmlns:a16="http://schemas.microsoft.com/office/drawing/2014/main" id="{08ADFE1B-31BD-4EBC-AEA4-3DD11B8C57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14" y="2357"/>
                  <a:ext cx="160" cy="144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91" name="Oval 279">
                  <a:extLst>
                    <a:ext uri="{FF2B5EF4-FFF2-40B4-BE49-F238E27FC236}">
                      <a16:creationId xmlns:a16="http://schemas.microsoft.com/office/drawing/2014/main" id="{246B8E41-1E79-4FF2-A292-19016207B8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5" y="2357"/>
                  <a:ext cx="160" cy="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92" name="Oval 280">
                  <a:extLst>
                    <a:ext uri="{FF2B5EF4-FFF2-40B4-BE49-F238E27FC236}">
                      <a16:creationId xmlns:a16="http://schemas.microsoft.com/office/drawing/2014/main" id="{FC5397E5-F2E8-4363-8BDB-70D6DF0160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5" y="2357"/>
                  <a:ext cx="160" cy="135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993" name="Rectangle 281">
                  <a:extLst>
                    <a:ext uri="{FF2B5EF4-FFF2-40B4-BE49-F238E27FC236}">
                      <a16:creationId xmlns:a16="http://schemas.microsoft.com/office/drawing/2014/main" id="{87C0C15A-4BE3-4904-87A3-723E507CAD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5" y="1809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14441" name="Group 249">
                <a:extLst>
                  <a:ext uri="{FF2B5EF4-FFF2-40B4-BE49-F238E27FC236}">
                    <a16:creationId xmlns:a16="http://schemas.microsoft.com/office/drawing/2014/main" id="{57A15136-0EE1-40EF-B296-563043C52D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7939866" y="4369199"/>
                <a:ext cx="225953" cy="395900"/>
                <a:chOff x="4140" y="429"/>
                <a:chExt cx="1425" cy="2396"/>
              </a:xfrm>
            </p:grpSpPr>
            <p:sp>
              <p:nvSpPr>
                <p:cNvPr id="214475" name="Freeform 250">
                  <a:extLst>
                    <a:ext uri="{FF2B5EF4-FFF2-40B4-BE49-F238E27FC236}">
                      <a16:creationId xmlns:a16="http://schemas.microsoft.com/office/drawing/2014/main" id="{24BD42CB-FEF5-4ABB-AC28-A0F58B85D7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9 w 354"/>
                    <a:gd name="T1" fmla="*/ 0 h 2742"/>
                    <a:gd name="T2" fmla="*/ 47 w 354"/>
                    <a:gd name="T3" fmla="*/ 66 h 2742"/>
                    <a:gd name="T4" fmla="*/ 46 w 354"/>
                    <a:gd name="T5" fmla="*/ 510 h 2742"/>
                    <a:gd name="T6" fmla="*/ 0 w 354"/>
                    <a:gd name="T7" fmla="*/ 534 h 2742"/>
                    <a:gd name="T8" fmla="*/ 9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04" name="Rectangle 251">
                  <a:extLst>
                    <a:ext uri="{FF2B5EF4-FFF2-40B4-BE49-F238E27FC236}">
                      <a16:creationId xmlns:a16="http://schemas.microsoft.com/office/drawing/2014/main" id="{7EFFF06E-9C6A-4408-9347-87C3FF0851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07" y="404"/>
                  <a:ext cx="1051" cy="2307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4477" name="Freeform 252">
                  <a:extLst>
                    <a:ext uri="{FF2B5EF4-FFF2-40B4-BE49-F238E27FC236}">
                      <a16:creationId xmlns:a16="http://schemas.microsoft.com/office/drawing/2014/main" id="{6FA3E980-3FD0-444D-96FF-CB4FBB1535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29 w 211"/>
                    <a:gd name="T3" fmla="*/ 43 h 2537"/>
                    <a:gd name="T4" fmla="*/ 2 w 211"/>
                    <a:gd name="T5" fmla="*/ 48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478" name="Freeform 253">
                  <a:extLst>
                    <a:ext uri="{FF2B5EF4-FFF2-40B4-BE49-F238E27FC236}">
                      <a16:creationId xmlns:a16="http://schemas.microsoft.com/office/drawing/2014/main" id="{94232797-AC44-471F-B19F-A7383E663E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45 w 328"/>
                    <a:gd name="T3" fmla="*/ 25 h 226"/>
                    <a:gd name="T4" fmla="*/ 45 w 328"/>
                    <a:gd name="T5" fmla="*/ 45 h 226"/>
                    <a:gd name="T6" fmla="*/ 0 w 328"/>
                    <a:gd name="T7" fmla="*/ 19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07" name="Rectangle 254">
                  <a:extLst>
                    <a:ext uri="{FF2B5EF4-FFF2-40B4-BE49-F238E27FC236}">
                      <a16:creationId xmlns:a16="http://schemas.microsoft.com/office/drawing/2014/main" id="{621A14C7-5863-477C-832B-A3DABAED38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07" y="693"/>
                  <a:ext cx="601" cy="3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214480" name="Group 255">
                  <a:extLst>
                    <a:ext uri="{FF2B5EF4-FFF2-40B4-BE49-F238E27FC236}">
                      <a16:creationId xmlns:a16="http://schemas.microsoft.com/office/drawing/2014/main" id="{7AEAC175-AF79-4DB7-A36E-D0DF1AEE30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033" name="AutoShape 256">
                    <a:extLst>
                      <a:ext uri="{FF2B5EF4-FFF2-40B4-BE49-F238E27FC236}">
                        <a16:creationId xmlns:a16="http://schemas.microsoft.com/office/drawing/2014/main" id="{BD774B77-CA75-4060-9DF8-7AC5C5F277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2" y="2564"/>
                    <a:ext cx="725" cy="12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034" name="AutoShape 257">
                    <a:extLst>
                      <a:ext uri="{FF2B5EF4-FFF2-40B4-BE49-F238E27FC236}">
                        <a16:creationId xmlns:a16="http://schemas.microsoft.com/office/drawing/2014/main" id="{3F029024-6AE3-4DD9-BE15-4C9F8E9DA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2"/>
                    <a:ext cx="700" cy="8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009" name="Rectangle 258">
                  <a:extLst>
                    <a:ext uri="{FF2B5EF4-FFF2-40B4-BE49-F238E27FC236}">
                      <a16:creationId xmlns:a16="http://schemas.microsoft.com/office/drawing/2014/main" id="{4E0D2732-4796-4EDF-8C3F-DE1EDE5831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7" y="1019"/>
                  <a:ext cx="591" cy="3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214482" name="Group 259">
                  <a:extLst>
                    <a:ext uri="{FF2B5EF4-FFF2-40B4-BE49-F238E27FC236}">
                      <a16:creationId xmlns:a16="http://schemas.microsoft.com/office/drawing/2014/main" id="{647DD780-7B41-4505-9746-B0182513BB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031" name="AutoShape 260">
                    <a:extLst>
                      <a:ext uri="{FF2B5EF4-FFF2-40B4-BE49-F238E27FC236}">
                        <a16:creationId xmlns:a16="http://schemas.microsoft.com/office/drawing/2014/main" id="{5D8C8BEF-602C-4B2A-ABE8-7762FAD68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5" cy="14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032" name="AutoShape 261">
                    <a:extLst>
                      <a:ext uri="{FF2B5EF4-FFF2-40B4-BE49-F238E27FC236}">
                        <a16:creationId xmlns:a16="http://schemas.microsoft.com/office/drawing/2014/main" id="{29D524E2-3748-48AB-9040-8AC7DF0C25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7" y="2584"/>
                    <a:ext cx="687" cy="100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011" name="Rectangle 262">
                  <a:extLst>
                    <a:ext uri="{FF2B5EF4-FFF2-40B4-BE49-F238E27FC236}">
                      <a16:creationId xmlns:a16="http://schemas.microsoft.com/office/drawing/2014/main" id="{2D96A949-3352-425C-986D-3321BA144A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7" y="1356"/>
                  <a:ext cx="591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12" name="Rectangle 263">
                  <a:extLst>
                    <a:ext uri="{FF2B5EF4-FFF2-40B4-BE49-F238E27FC236}">
                      <a16:creationId xmlns:a16="http://schemas.microsoft.com/office/drawing/2014/main" id="{69E452CE-63E9-4334-A614-1837FCE62A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7" y="1654"/>
                  <a:ext cx="601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214485" name="Group 264">
                  <a:extLst>
                    <a:ext uri="{FF2B5EF4-FFF2-40B4-BE49-F238E27FC236}">
                      <a16:creationId xmlns:a16="http://schemas.microsoft.com/office/drawing/2014/main" id="{0218D8A6-0FA0-4B8A-9255-0A8CFE69DC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029" name="AutoShape 265">
                    <a:extLst>
                      <a:ext uri="{FF2B5EF4-FFF2-40B4-BE49-F238E27FC236}">
                        <a16:creationId xmlns:a16="http://schemas.microsoft.com/office/drawing/2014/main" id="{C205A8DB-7B50-46BE-8A10-34D2ECF783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7" y="2566"/>
                    <a:ext cx="711" cy="14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030" name="AutoShape 266">
                    <a:extLst>
                      <a:ext uri="{FF2B5EF4-FFF2-40B4-BE49-F238E27FC236}">
                        <a16:creationId xmlns:a16="http://schemas.microsoft.com/office/drawing/2014/main" id="{BFCC3C08-6C2C-403D-9352-BB7CF672DD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4"/>
                    <a:ext cx="674" cy="106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214486" name="Freeform 267">
                  <a:extLst>
                    <a:ext uri="{FF2B5EF4-FFF2-40B4-BE49-F238E27FC236}">
                      <a16:creationId xmlns:a16="http://schemas.microsoft.com/office/drawing/2014/main" id="{3B990293-C05F-4E24-BCCB-5D40130F5D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45 w 328"/>
                    <a:gd name="T3" fmla="*/ 24 h 226"/>
                    <a:gd name="T4" fmla="*/ 45 w 328"/>
                    <a:gd name="T5" fmla="*/ 43 h 226"/>
                    <a:gd name="T6" fmla="*/ 0 w 328"/>
                    <a:gd name="T7" fmla="*/ 1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14487" name="Group 268">
                  <a:extLst>
                    <a:ext uri="{FF2B5EF4-FFF2-40B4-BE49-F238E27FC236}">
                      <a16:creationId xmlns:a16="http://schemas.microsoft.com/office/drawing/2014/main" id="{BFE7AA48-03E3-4532-8FA3-FB165AD8D9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027" name="AutoShape 269">
                    <a:extLst>
                      <a:ext uri="{FF2B5EF4-FFF2-40B4-BE49-F238E27FC236}">
                        <a16:creationId xmlns:a16="http://schemas.microsoft.com/office/drawing/2014/main" id="{BDB7FF20-4E37-4257-8A83-FC91AB19F1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2" y="2568"/>
                    <a:ext cx="761" cy="135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028" name="AutoShape 270">
                    <a:extLst>
                      <a:ext uri="{FF2B5EF4-FFF2-40B4-BE49-F238E27FC236}">
                        <a16:creationId xmlns:a16="http://schemas.microsoft.com/office/drawing/2014/main" id="{4910A8EB-0333-4C6B-AB4D-2E94E6340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3" cy="106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016" name="Rectangle 271">
                  <a:extLst>
                    <a:ext uri="{FF2B5EF4-FFF2-40B4-BE49-F238E27FC236}">
                      <a16:creationId xmlns:a16="http://schemas.microsoft.com/office/drawing/2014/main" id="{ADE5E5CE-7D7F-4721-9E31-7CA562C637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8" y="404"/>
                  <a:ext cx="70" cy="2316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4489" name="Freeform 272">
                  <a:extLst>
                    <a:ext uri="{FF2B5EF4-FFF2-40B4-BE49-F238E27FC236}">
                      <a16:creationId xmlns:a16="http://schemas.microsoft.com/office/drawing/2014/main" id="{441D351E-F542-456B-904E-0BEBFCD96E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40 w 296"/>
                    <a:gd name="T3" fmla="*/ 27 h 256"/>
                    <a:gd name="T4" fmla="*/ 40 w 296"/>
                    <a:gd name="T5" fmla="*/ 49 h 256"/>
                    <a:gd name="T6" fmla="*/ 0 w 296"/>
                    <a:gd name="T7" fmla="*/ 18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490" name="Freeform 273">
                  <a:extLst>
                    <a:ext uri="{FF2B5EF4-FFF2-40B4-BE49-F238E27FC236}">
                      <a16:creationId xmlns:a16="http://schemas.microsoft.com/office/drawing/2014/main" id="{DBA65E8A-AFC7-40FC-9CA6-92948CC51D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42 w 304"/>
                    <a:gd name="T3" fmla="*/ 32 h 288"/>
                    <a:gd name="T4" fmla="*/ 39 w 304"/>
                    <a:gd name="T5" fmla="*/ 57 h 288"/>
                    <a:gd name="T6" fmla="*/ 2 w 304"/>
                    <a:gd name="T7" fmla="*/ 24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19" name="Oval 274">
                  <a:extLst>
                    <a:ext uri="{FF2B5EF4-FFF2-40B4-BE49-F238E27FC236}">
                      <a16:creationId xmlns:a16="http://schemas.microsoft.com/office/drawing/2014/main" id="{5CE2EDB2-1566-4CD2-965F-C9121CC29E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9" y="2615"/>
                  <a:ext cx="50" cy="96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4492" name="Freeform 275">
                  <a:extLst>
                    <a:ext uri="{FF2B5EF4-FFF2-40B4-BE49-F238E27FC236}">
                      <a16:creationId xmlns:a16="http://schemas.microsoft.com/office/drawing/2014/main" id="{2A2CB3B0-2BEE-418A-B33D-11D3B3C46F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21 h 240"/>
                    <a:gd name="T2" fmla="*/ 2 w 306"/>
                    <a:gd name="T3" fmla="*/ 48 h 240"/>
                    <a:gd name="T4" fmla="*/ 42 w 306"/>
                    <a:gd name="T5" fmla="*/ 22 h 240"/>
                    <a:gd name="T6" fmla="*/ 40 w 306"/>
                    <a:gd name="T7" fmla="*/ 0 h 240"/>
                    <a:gd name="T8" fmla="*/ 0 w 306"/>
                    <a:gd name="T9" fmla="*/ 21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21" name="AutoShape 276">
                  <a:extLst>
                    <a:ext uri="{FF2B5EF4-FFF2-40B4-BE49-F238E27FC236}">
                      <a16:creationId xmlns:a16="http://schemas.microsoft.com/office/drawing/2014/main" id="{A7DC8904-EE7D-4E24-AFC0-6E92965F11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7" y="2682"/>
                  <a:ext cx="1202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22" name="AutoShape 277">
                  <a:extLst>
                    <a:ext uri="{FF2B5EF4-FFF2-40B4-BE49-F238E27FC236}">
                      <a16:creationId xmlns:a16="http://schemas.microsoft.com/office/drawing/2014/main" id="{69BCD039-6CB4-464E-A60C-8A75264973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07" y="2711"/>
                  <a:ext cx="1071" cy="8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23" name="Oval 278">
                  <a:extLst>
                    <a:ext uri="{FF2B5EF4-FFF2-40B4-BE49-F238E27FC236}">
                      <a16:creationId xmlns:a16="http://schemas.microsoft.com/office/drawing/2014/main" id="{AD378102-5A91-498A-98EF-3BA70AF674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07" y="2384"/>
                  <a:ext cx="160" cy="144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24" name="Oval 279">
                  <a:extLst>
                    <a:ext uri="{FF2B5EF4-FFF2-40B4-BE49-F238E27FC236}">
                      <a16:creationId xmlns:a16="http://schemas.microsoft.com/office/drawing/2014/main" id="{18A4EA0C-E0B1-46B0-B706-1657E5627B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7" y="2384"/>
                  <a:ext cx="160" cy="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25" name="Oval 280">
                  <a:extLst>
                    <a:ext uri="{FF2B5EF4-FFF2-40B4-BE49-F238E27FC236}">
                      <a16:creationId xmlns:a16="http://schemas.microsoft.com/office/drawing/2014/main" id="{F442D22B-EFF9-4416-B663-7EADE88AD4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8" y="2384"/>
                  <a:ext cx="160" cy="135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26" name="Rectangle 281">
                  <a:extLst>
                    <a:ext uri="{FF2B5EF4-FFF2-40B4-BE49-F238E27FC236}">
                      <a16:creationId xmlns:a16="http://schemas.microsoft.com/office/drawing/2014/main" id="{E39AB335-47D8-44FD-96E8-CE5B45B1BB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8" y="1836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14442" name="Group 249">
                <a:extLst>
                  <a:ext uri="{FF2B5EF4-FFF2-40B4-BE49-F238E27FC236}">
                    <a16:creationId xmlns:a16="http://schemas.microsoft.com/office/drawing/2014/main" id="{F32B69DD-DA47-470C-8460-737F9F2C09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8472213" y="4384408"/>
                <a:ext cx="225953" cy="395900"/>
                <a:chOff x="4140" y="429"/>
                <a:chExt cx="1425" cy="2396"/>
              </a:xfrm>
            </p:grpSpPr>
            <p:sp>
              <p:nvSpPr>
                <p:cNvPr id="214443" name="Freeform 250">
                  <a:extLst>
                    <a:ext uri="{FF2B5EF4-FFF2-40B4-BE49-F238E27FC236}">
                      <a16:creationId xmlns:a16="http://schemas.microsoft.com/office/drawing/2014/main" id="{8890335F-E9F6-4F89-9C53-98BB29CE07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9 w 354"/>
                    <a:gd name="T1" fmla="*/ 0 h 2742"/>
                    <a:gd name="T2" fmla="*/ 47 w 354"/>
                    <a:gd name="T3" fmla="*/ 66 h 2742"/>
                    <a:gd name="T4" fmla="*/ 46 w 354"/>
                    <a:gd name="T5" fmla="*/ 510 h 2742"/>
                    <a:gd name="T6" fmla="*/ 0 w 354"/>
                    <a:gd name="T7" fmla="*/ 534 h 2742"/>
                    <a:gd name="T8" fmla="*/ 9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37" name="Rectangle 251">
                  <a:extLst>
                    <a:ext uri="{FF2B5EF4-FFF2-40B4-BE49-F238E27FC236}">
                      <a16:creationId xmlns:a16="http://schemas.microsoft.com/office/drawing/2014/main" id="{2933E5BA-68DD-4AC8-8726-763783F114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00" y="428"/>
                  <a:ext cx="1051" cy="2278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4445" name="Freeform 252">
                  <a:extLst>
                    <a:ext uri="{FF2B5EF4-FFF2-40B4-BE49-F238E27FC236}">
                      <a16:creationId xmlns:a16="http://schemas.microsoft.com/office/drawing/2014/main" id="{405EE262-3337-44A5-8BF2-8FA463980B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29 w 211"/>
                    <a:gd name="T3" fmla="*/ 43 h 2537"/>
                    <a:gd name="T4" fmla="*/ 2 w 211"/>
                    <a:gd name="T5" fmla="*/ 48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446" name="Freeform 253">
                  <a:extLst>
                    <a:ext uri="{FF2B5EF4-FFF2-40B4-BE49-F238E27FC236}">
                      <a16:creationId xmlns:a16="http://schemas.microsoft.com/office/drawing/2014/main" id="{92FCFDDC-BE08-4CF3-A597-9B5B73262A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45 w 328"/>
                    <a:gd name="T3" fmla="*/ 25 h 226"/>
                    <a:gd name="T4" fmla="*/ 45 w 328"/>
                    <a:gd name="T5" fmla="*/ 45 h 226"/>
                    <a:gd name="T6" fmla="*/ 0 w 328"/>
                    <a:gd name="T7" fmla="*/ 19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40" name="Rectangle 254">
                  <a:extLst>
                    <a:ext uri="{FF2B5EF4-FFF2-40B4-BE49-F238E27FC236}">
                      <a16:creationId xmlns:a16="http://schemas.microsoft.com/office/drawing/2014/main" id="{87A607A0-7AEA-43A3-A5E5-59D3DCAE10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687"/>
                  <a:ext cx="601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214448" name="Group 255">
                  <a:extLst>
                    <a:ext uri="{FF2B5EF4-FFF2-40B4-BE49-F238E27FC236}">
                      <a16:creationId xmlns:a16="http://schemas.microsoft.com/office/drawing/2014/main" id="{61CCF55B-8882-497D-A2D6-1B963AC303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066" name="AutoShape 256">
                    <a:extLst>
                      <a:ext uri="{FF2B5EF4-FFF2-40B4-BE49-F238E27FC236}">
                        <a16:creationId xmlns:a16="http://schemas.microsoft.com/office/drawing/2014/main" id="{9F62A6F3-2ADA-413A-98AD-1BAA50E29C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6" y="2568"/>
                    <a:ext cx="725" cy="138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067" name="AutoShape 257">
                    <a:extLst>
                      <a:ext uri="{FF2B5EF4-FFF2-40B4-BE49-F238E27FC236}">
                        <a16:creationId xmlns:a16="http://schemas.microsoft.com/office/drawing/2014/main" id="{E5048968-0986-4141-83DA-6217BA60C8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9" y="2586"/>
                    <a:ext cx="700" cy="101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042" name="Rectangle 258">
                  <a:extLst>
                    <a:ext uri="{FF2B5EF4-FFF2-40B4-BE49-F238E27FC236}">
                      <a16:creationId xmlns:a16="http://schemas.microsoft.com/office/drawing/2014/main" id="{069D4199-A621-4ADB-B3A4-0E57979F52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014"/>
                  <a:ext cx="601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214450" name="Group 259">
                  <a:extLst>
                    <a:ext uri="{FF2B5EF4-FFF2-40B4-BE49-F238E27FC236}">
                      <a16:creationId xmlns:a16="http://schemas.microsoft.com/office/drawing/2014/main" id="{89499CC0-736E-431B-9755-C6FD8CABC3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064" name="AutoShape 260">
                    <a:extLst>
                      <a:ext uri="{FF2B5EF4-FFF2-40B4-BE49-F238E27FC236}">
                        <a16:creationId xmlns:a16="http://schemas.microsoft.com/office/drawing/2014/main" id="{0992F270-940E-4822-A716-B4541E8367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81" y="2569"/>
                    <a:ext cx="725" cy="14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065" name="AutoShape 261">
                    <a:extLst>
                      <a:ext uri="{FF2B5EF4-FFF2-40B4-BE49-F238E27FC236}">
                        <a16:creationId xmlns:a16="http://schemas.microsoft.com/office/drawing/2014/main" id="{4857E013-65B1-482A-8A35-73ABB9D337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94" y="2589"/>
                    <a:ext cx="687" cy="100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044" name="Rectangle 262">
                  <a:extLst>
                    <a:ext uri="{FF2B5EF4-FFF2-40B4-BE49-F238E27FC236}">
                      <a16:creationId xmlns:a16="http://schemas.microsoft.com/office/drawing/2014/main" id="{43893EC4-98EF-4C91-969B-01681F80E3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360"/>
                  <a:ext cx="591" cy="3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45" name="Rectangle 263">
                  <a:extLst>
                    <a:ext uri="{FF2B5EF4-FFF2-40B4-BE49-F238E27FC236}">
                      <a16:creationId xmlns:a16="http://schemas.microsoft.com/office/drawing/2014/main" id="{35BCA4DF-5BDC-4C58-A270-E23336CB62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0" y="1648"/>
                  <a:ext cx="591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grpSp>
              <p:nvGrpSpPr>
                <p:cNvPr id="214453" name="Group 264">
                  <a:extLst>
                    <a:ext uri="{FF2B5EF4-FFF2-40B4-BE49-F238E27FC236}">
                      <a16:creationId xmlns:a16="http://schemas.microsoft.com/office/drawing/2014/main" id="{2A5310D3-8ACD-4F62-A0D6-407B81043D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062" name="AutoShape 265">
                    <a:extLst>
                      <a:ext uri="{FF2B5EF4-FFF2-40B4-BE49-F238E27FC236}">
                        <a16:creationId xmlns:a16="http://schemas.microsoft.com/office/drawing/2014/main" id="{B94B7A05-D548-47A6-84D4-FB3E80D690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09" y="2570"/>
                    <a:ext cx="686" cy="13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063" name="AutoShape 266">
                    <a:extLst>
                      <a:ext uri="{FF2B5EF4-FFF2-40B4-BE49-F238E27FC236}">
                        <a16:creationId xmlns:a16="http://schemas.microsoft.com/office/drawing/2014/main" id="{DC65F6DF-D30C-4B14-9B75-430AA6A730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1" y="2588"/>
                    <a:ext cx="649" cy="9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214454" name="Freeform 267">
                  <a:extLst>
                    <a:ext uri="{FF2B5EF4-FFF2-40B4-BE49-F238E27FC236}">
                      <a16:creationId xmlns:a16="http://schemas.microsoft.com/office/drawing/2014/main" id="{5289D7FA-13AA-4E54-926A-BC3FEA0B19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45 w 328"/>
                    <a:gd name="T3" fmla="*/ 24 h 226"/>
                    <a:gd name="T4" fmla="*/ 45 w 328"/>
                    <a:gd name="T5" fmla="*/ 43 h 226"/>
                    <a:gd name="T6" fmla="*/ 0 w 328"/>
                    <a:gd name="T7" fmla="*/ 1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14455" name="Group 268">
                  <a:extLst>
                    <a:ext uri="{FF2B5EF4-FFF2-40B4-BE49-F238E27FC236}">
                      <a16:creationId xmlns:a16="http://schemas.microsoft.com/office/drawing/2014/main" id="{A4C347F8-5004-4EAE-9070-B503A4B5D2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060" name="AutoShape 269">
                    <a:extLst>
                      <a:ext uri="{FF2B5EF4-FFF2-40B4-BE49-F238E27FC236}">
                        <a16:creationId xmlns:a16="http://schemas.microsoft.com/office/drawing/2014/main" id="{2689DAFF-22D1-4E83-9148-1EF2EE69F1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6" y="2543"/>
                    <a:ext cx="723" cy="16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061" name="AutoShape 270">
                    <a:extLst>
                      <a:ext uri="{FF2B5EF4-FFF2-40B4-BE49-F238E27FC236}">
                        <a16:creationId xmlns:a16="http://schemas.microsoft.com/office/drawing/2014/main" id="{A29123AE-26D2-4B7E-BB73-FC5D693340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9" y="2582"/>
                    <a:ext cx="686" cy="115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sp>
              <p:nvSpPr>
                <p:cNvPr id="1049" name="Rectangle 271">
                  <a:extLst>
                    <a:ext uri="{FF2B5EF4-FFF2-40B4-BE49-F238E27FC236}">
                      <a16:creationId xmlns:a16="http://schemas.microsoft.com/office/drawing/2014/main" id="{923412F5-0778-4DFC-8902-CB87C03047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51" y="428"/>
                  <a:ext cx="60" cy="2287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4457" name="Freeform 272">
                  <a:extLst>
                    <a:ext uri="{FF2B5EF4-FFF2-40B4-BE49-F238E27FC236}">
                      <a16:creationId xmlns:a16="http://schemas.microsoft.com/office/drawing/2014/main" id="{072AF03B-B61B-44C1-BE42-8B4056C2D1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40 w 296"/>
                    <a:gd name="T3" fmla="*/ 27 h 256"/>
                    <a:gd name="T4" fmla="*/ 40 w 296"/>
                    <a:gd name="T5" fmla="*/ 49 h 256"/>
                    <a:gd name="T6" fmla="*/ 0 w 296"/>
                    <a:gd name="T7" fmla="*/ 18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458" name="Freeform 273">
                  <a:extLst>
                    <a:ext uri="{FF2B5EF4-FFF2-40B4-BE49-F238E27FC236}">
                      <a16:creationId xmlns:a16="http://schemas.microsoft.com/office/drawing/2014/main" id="{9AA84617-E060-4D5C-8577-99C82548AF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42 w 304"/>
                    <a:gd name="T3" fmla="*/ 32 h 288"/>
                    <a:gd name="T4" fmla="*/ 39 w 304"/>
                    <a:gd name="T5" fmla="*/ 57 h 288"/>
                    <a:gd name="T6" fmla="*/ 2 w 304"/>
                    <a:gd name="T7" fmla="*/ 24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52" name="Oval 274">
                  <a:extLst>
                    <a:ext uri="{FF2B5EF4-FFF2-40B4-BE49-F238E27FC236}">
                      <a16:creationId xmlns:a16="http://schemas.microsoft.com/office/drawing/2014/main" id="{563B362F-253D-4F88-9960-FED8062169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2" y="2609"/>
                  <a:ext cx="50" cy="96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14460" name="Freeform 275">
                  <a:extLst>
                    <a:ext uri="{FF2B5EF4-FFF2-40B4-BE49-F238E27FC236}">
                      <a16:creationId xmlns:a16="http://schemas.microsoft.com/office/drawing/2014/main" id="{3CA3E151-2CA4-4D37-ACFE-A0300BDD02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21 h 240"/>
                    <a:gd name="T2" fmla="*/ 2 w 306"/>
                    <a:gd name="T3" fmla="*/ 48 h 240"/>
                    <a:gd name="T4" fmla="*/ 42 w 306"/>
                    <a:gd name="T5" fmla="*/ 22 h 240"/>
                    <a:gd name="T6" fmla="*/ 40 w 306"/>
                    <a:gd name="T7" fmla="*/ 0 h 240"/>
                    <a:gd name="T8" fmla="*/ 0 w 306"/>
                    <a:gd name="T9" fmla="*/ 21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054" name="AutoShape 276">
                  <a:extLst>
                    <a:ext uri="{FF2B5EF4-FFF2-40B4-BE49-F238E27FC236}">
                      <a16:creationId xmlns:a16="http://schemas.microsoft.com/office/drawing/2014/main" id="{D6E2B59A-2C7A-4730-94F4-4E24B30852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0" y="2677"/>
                  <a:ext cx="1202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55" name="AutoShape 277">
                  <a:extLst>
                    <a:ext uri="{FF2B5EF4-FFF2-40B4-BE49-F238E27FC236}">
                      <a16:creationId xmlns:a16="http://schemas.microsoft.com/office/drawing/2014/main" id="{9B9A69D9-73F2-4DC3-AA56-E0EBA2D6C2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00" y="2705"/>
                  <a:ext cx="1071" cy="7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56" name="Oval 278">
                  <a:extLst>
                    <a:ext uri="{FF2B5EF4-FFF2-40B4-BE49-F238E27FC236}">
                      <a16:creationId xmlns:a16="http://schemas.microsoft.com/office/drawing/2014/main" id="{0DC62096-E685-4DDC-90FC-7230A8BC75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10" y="2379"/>
                  <a:ext cx="160" cy="144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57" name="Oval 279">
                  <a:extLst>
                    <a:ext uri="{FF2B5EF4-FFF2-40B4-BE49-F238E27FC236}">
                      <a16:creationId xmlns:a16="http://schemas.microsoft.com/office/drawing/2014/main" id="{C1F8D966-0AE9-47E5-B845-F7A5ABCE21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0" y="2379"/>
                  <a:ext cx="160" cy="14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FF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58" name="Oval 280">
                  <a:extLst>
                    <a:ext uri="{FF2B5EF4-FFF2-40B4-BE49-F238E27FC236}">
                      <a16:creationId xmlns:a16="http://schemas.microsoft.com/office/drawing/2014/main" id="{90850F28-B813-4CA0-9CE6-ACE39BFF4D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61" y="2379"/>
                  <a:ext cx="160" cy="135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1059" name="Rectangle 281">
                  <a:extLst>
                    <a:ext uri="{FF2B5EF4-FFF2-40B4-BE49-F238E27FC236}">
                      <a16:creationId xmlns:a16="http://schemas.microsoft.com/office/drawing/2014/main" id="{7D053E3D-36CD-44D1-B6CA-8245E92FCA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1" y="1831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0000"/>
                    </a:solidFill>
                    <a:latin typeface="Arial" charset="0"/>
                    <a:ea typeface="ＭＳ Ｐゴシック" charset="0"/>
                  </a:endParaRPr>
                </a:p>
              </p:txBody>
            </p:sp>
          </p:grpSp>
        </p:grpSp>
        <p:grpSp>
          <p:nvGrpSpPr>
            <p:cNvPr id="214399" name="Group 1068">
              <a:extLst>
                <a:ext uri="{FF2B5EF4-FFF2-40B4-BE49-F238E27FC236}">
                  <a16:creationId xmlns:a16="http://schemas.microsoft.com/office/drawing/2014/main" id="{375CF1ED-888C-4CFD-8169-46190FDE51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86941" y="5734675"/>
              <a:ext cx="347753" cy="680208"/>
              <a:chOff x="7923189" y="2486663"/>
              <a:chExt cx="360362" cy="884586"/>
            </a:xfrm>
          </p:grpSpPr>
          <p:pic>
            <p:nvPicPr>
              <p:cNvPr id="214405" name="Picture 3">
                <a:extLst>
                  <a:ext uri="{FF2B5EF4-FFF2-40B4-BE49-F238E27FC236}">
                    <a16:creationId xmlns:a16="http://schemas.microsoft.com/office/drawing/2014/main" id="{164C9FA6-CFE7-4DD0-BF9D-C14D58A1F0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43984" y="2486663"/>
                <a:ext cx="239567" cy="5365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14406" name="Group 950">
                <a:extLst>
                  <a:ext uri="{FF2B5EF4-FFF2-40B4-BE49-F238E27FC236}">
                    <a16:creationId xmlns:a16="http://schemas.microsoft.com/office/drawing/2014/main" id="{A909AB60-19A7-4822-B924-2854D71626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923189" y="2890236"/>
                <a:ext cx="227012" cy="481013"/>
                <a:chOff x="4140" y="429"/>
                <a:chExt cx="1425" cy="2396"/>
              </a:xfrm>
            </p:grpSpPr>
            <p:sp>
              <p:nvSpPr>
                <p:cNvPr id="214407" name="Freeform 951">
                  <a:extLst>
                    <a:ext uri="{FF2B5EF4-FFF2-40B4-BE49-F238E27FC236}">
                      <a16:creationId xmlns:a16="http://schemas.microsoft.com/office/drawing/2014/main" id="{E75261FA-459A-44D3-9B49-DDEBD0F794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408" name="Rectangle 952">
                  <a:extLst>
                    <a:ext uri="{FF2B5EF4-FFF2-40B4-BE49-F238E27FC236}">
                      <a16:creationId xmlns:a16="http://schemas.microsoft.com/office/drawing/2014/main" id="{EBFFB8D8-B4DA-4DC9-816E-E29DFE7FE4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409" name="Freeform 953">
                  <a:extLst>
                    <a:ext uri="{FF2B5EF4-FFF2-40B4-BE49-F238E27FC236}">
                      <a16:creationId xmlns:a16="http://schemas.microsoft.com/office/drawing/2014/main" id="{523F49E9-6D0A-4BB7-B4E4-0D9B667CC5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410" name="Freeform 954">
                  <a:extLst>
                    <a:ext uri="{FF2B5EF4-FFF2-40B4-BE49-F238E27FC236}">
                      <a16:creationId xmlns:a16="http://schemas.microsoft.com/office/drawing/2014/main" id="{E9191E20-557F-4D8D-B8BE-65905A9278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411" name="Rectangle 955">
                  <a:extLst>
                    <a:ext uri="{FF2B5EF4-FFF2-40B4-BE49-F238E27FC236}">
                      <a16:creationId xmlns:a16="http://schemas.microsoft.com/office/drawing/2014/main" id="{D3BA9938-DB4A-4BDC-A529-52917513E9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412" name="Group 956">
                  <a:extLst>
                    <a:ext uri="{FF2B5EF4-FFF2-40B4-BE49-F238E27FC236}">
                      <a16:creationId xmlns:a16="http://schemas.microsoft.com/office/drawing/2014/main" id="{C83FD509-E55C-4D71-B33D-3AABB46F16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214437" name="AutoShape 957">
                    <a:extLst>
                      <a:ext uri="{FF2B5EF4-FFF2-40B4-BE49-F238E27FC236}">
                        <a16:creationId xmlns:a16="http://schemas.microsoft.com/office/drawing/2014/main" id="{AE614D6C-F702-4EDB-8AB9-DE224DFA17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438" name="AutoShape 958">
                    <a:extLst>
                      <a:ext uri="{FF2B5EF4-FFF2-40B4-BE49-F238E27FC236}">
                        <a16:creationId xmlns:a16="http://schemas.microsoft.com/office/drawing/2014/main" id="{98D6CB22-6390-4F02-AF63-D24D19BA6F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413" name="Rectangle 959">
                  <a:extLst>
                    <a:ext uri="{FF2B5EF4-FFF2-40B4-BE49-F238E27FC236}">
                      <a16:creationId xmlns:a16="http://schemas.microsoft.com/office/drawing/2014/main" id="{0C0EA6E4-6E34-428E-BE4D-DE6ADCF101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414" name="Group 960">
                  <a:extLst>
                    <a:ext uri="{FF2B5EF4-FFF2-40B4-BE49-F238E27FC236}">
                      <a16:creationId xmlns:a16="http://schemas.microsoft.com/office/drawing/2014/main" id="{9E764921-FEDD-48C5-AD15-016ACEAE2F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214435" name="AutoShape 961">
                    <a:extLst>
                      <a:ext uri="{FF2B5EF4-FFF2-40B4-BE49-F238E27FC236}">
                        <a16:creationId xmlns:a16="http://schemas.microsoft.com/office/drawing/2014/main" id="{F32C8B28-BB0C-49C8-8B20-1EFF1DA045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436" name="AutoShape 962">
                    <a:extLst>
                      <a:ext uri="{FF2B5EF4-FFF2-40B4-BE49-F238E27FC236}">
                        <a16:creationId xmlns:a16="http://schemas.microsoft.com/office/drawing/2014/main" id="{EA346C24-868B-4547-A7A6-8A7AC7BAEE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415" name="Rectangle 963">
                  <a:extLst>
                    <a:ext uri="{FF2B5EF4-FFF2-40B4-BE49-F238E27FC236}">
                      <a16:creationId xmlns:a16="http://schemas.microsoft.com/office/drawing/2014/main" id="{6E3A7099-E7D9-4FF7-B6F0-C8C812F7D6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416" name="Rectangle 964">
                  <a:extLst>
                    <a:ext uri="{FF2B5EF4-FFF2-40B4-BE49-F238E27FC236}">
                      <a16:creationId xmlns:a16="http://schemas.microsoft.com/office/drawing/2014/main" id="{F024DFEC-0751-4651-9370-6412D73C4D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214417" name="Group 965">
                  <a:extLst>
                    <a:ext uri="{FF2B5EF4-FFF2-40B4-BE49-F238E27FC236}">
                      <a16:creationId xmlns:a16="http://schemas.microsoft.com/office/drawing/2014/main" id="{557FAD77-ECBF-4893-A458-A4BDED003E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214433" name="AutoShape 966">
                    <a:extLst>
                      <a:ext uri="{FF2B5EF4-FFF2-40B4-BE49-F238E27FC236}">
                        <a16:creationId xmlns:a16="http://schemas.microsoft.com/office/drawing/2014/main" id="{44790962-0DC0-4DFB-B749-B1663234FE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434" name="AutoShape 967">
                    <a:extLst>
                      <a:ext uri="{FF2B5EF4-FFF2-40B4-BE49-F238E27FC236}">
                        <a16:creationId xmlns:a16="http://schemas.microsoft.com/office/drawing/2014/main" id="{9B67C263-0E64-458D-B581-C28D32240D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418" name="Freeform 968">
                  <a:extLst>
                    <a:ext uri="{FF2B5EF4-FFF2-40B4-BE49-F238E27FC236}">
                      <a16:creationId xmlns:a16="http://schemas.microsoft.com/office/drawing/2014/main" id="{86F7FA51-0CB2-4EDC-AA9E-19CEFADBBE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214419" name="Group 969">
                  <a:extLst>
                    <a:ext uri="{FF2B5EF4-FFF2-40B4-BE49-F238E27FC236}">
                      <a16:creationId xmlns:a16="http://schemas.microsoft.com/office/drawing/2014/main" id="{88A14B13-08FB-4960-92B5-7D322E9DB6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214431" name="AutoShape 970">
                    <a:extLst>
                      <a:ext uri="{FF2B5EF4-FFF2-40B4-BE49-F238E27FC236}">
                        <a16:creationId xmlns:a16="http://schemas.microsoft.com/office/drawing/2014/main" id="{7CD50A98-DA8A-4B15-A948-3ED0D7CE03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432" name="AutoShape 971">
                    <a:extLst>
                      <a:ext uri="{FF2B5EF4-FFF2-40B4-BE49-F238E27FC236}">
                        <a16:creationId xmlns:a16="http://schemas.microsoft.com/office/drawing/2014/main" id="{3203DABD-C8C8-4FE9-90BD-5A304E3FC3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14420" name="Rectangle 972">
                  <a:extLst>
                    <a:ext uri="{FF2B5EF4-FFF2-40B4-BE49-F238E27FC236}">
                      <a16:creationId xmlns:a16="http://schemas.microsoft.com/office/drawing/2014/main" id="{AFC535A4-87EA-42F4-9854-2567ED98E1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421" name="Freeform 973">
                  <a:extLst>
                    <a:ext uri="{FF2B5EF4-FFF2-40B4-BE49-F238E27FC236}">
                      <a16:creationId xmlns:a16="http://schemas.microsoft.com/office/drawing/2014/main" id="{407C73A5-9C21-4BB7-96B8-0858948BE3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422" name="Freeform 974">
                  <a:extLst>
                    <a:ext uri="{FF2B5EF4-FFF2-40B4-BE49-F238E27FC236}">
                      <a16:creationId xmlns:a16="http://schemas.microsoft.com/office/drawing/2014/main" id="{2180A0F9-051F-4BD3-BAB3-6B346A9470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423" name="Oval 975">
                  <a:extLst>
                    <a:ext uri="{FF2B5EF4-FFF2-40B4-BE49-F238E27FC236}">
                      <a16:creationId xmlns:a16="http://schemas.microsoft.com/office/drawing/2014/main" id="{FB6FC104-3B3A-4687-A022-2015B04590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424" name="Freeform 976">
                  <a:extLst>
                    <a:ext uri="{FF2B5EF4-FFF2-40B4-BE49-F238E27FC236}">
                      <a16:creationId xmlns:a16="http://schemas.microsoft.com/office/drawing/2014/main" id="{0E91B3EE-8C96-4666-AAA2-062658D21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14425" name="AutoShape 977">
                  <a:extLst>
                    <a:ext uri="{FF2B5EF4-FFF2-40B4-BE49-F238E27FC236}">
                      <a16:creationId xmlns:a16="http://schemas.microsoft.com/office/drawing/2014/main" id="{35B6F12A-CCBE-4091-85A0-3F0BD14F1A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426" name="AutoShape 978">
                  <a:extLst>
                    <a:ext uri="{FF2B5EF4-FFF2-40B4-BE49-F238E27FC236}">
                      <a16:creationId xmlns:a16="http://schemas.microsoft.com/office/drawing/2014/main" id="{07FB16D4-6B79-496A-A946-179D7E20F5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427" name="Oval 979">
                  <a:extLst>
                    <a:ext uri="{FF2B5EF4-FFF2-40B4-BE49-F238E27FC236}">
                      <a16:creationId xmlns:a16="http://schemas.microsoft.com/office/drawing/2014/main" id="{E7977CBB-B545-4A22-AFAB-1B448E65A7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428" name="Oval 980">
                  <a:extLst>
                    <a:ext uri="{FF2B5EF4-FFF2-40B4-BE49-F238E27FC236}">
                      <a16:creationId xmlns:a16="http://schemas.microsoft.com/office/drawing/2014/main" id="{AC12A815-8749-4342-A672-6B2682A5CB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4429" name="Oval 981">
                  <a:extLst>
                    <a:ext uri="{FF2B5EF4-FFF2-40B4-BE49-F238E27FC236}">
                      <a16:creationId xmlns:a16="http://schemas.microsoft.com/office/drawing/2014/main" id="{1DA310C4-4517-4848-A322-72035BA5AE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14430" name="Rectangle 982">
                  <a:extLst>
                    <a:ext uri="{FF2B5EF4-FFF2-40B4-BE49-F238E27FC236}">
                      <a16:creationId xmlns:a16="http://schemas.microsoft.com/office/drawing/2014/main" id="{A94DE686-DADA-447B-BADA-AB25B95BD6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</p:grpSp>
        </p:grpSp>
        <p:grpSp>
          <p:nvGrpSpPr>
            <p:cNvPr id="214400" name="Group 3">
              <a:extLst>
                <a:ext uri="{FF2B5EF4-FFF2-40B4-BE49-F238E27FC236}">
                  <a16:creationId xmlns:a16="http://schemas.microsoft.com/office/drawing/2014/main" id="{A0B0CE3F-33EB-4739-A566-F6EB11A36C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215" y="4827099"/>
              <a:ext cx="875523" cy="506826"/>
              <a:chOff x="439215" y="4827099"/>
              <a:chExt cx="875523" cy="506826"/>
            </a:xfrm>
          </p:grpSpPr>
          <p:grpSp>
            <p:nvGrpSpPr>
              <p:cNvPr id="214401" name="Group 418">
                <a:extLst>
                  <a:ext uri="{FF2B5EF4-FFF2-40B4-BE49-F238E27FC236}">
                    <a16:creationId xmlns:a16="http://schemas.microsoft.com/office/drawing/2014/main" id="{14EEE300-FE0D-48F6-A501-D8E1A285E5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215" y="4827099"/>
                <a:ext cx="875523" cy="506826"/>
                <a:chOff x="2889" y="1631"/>
                <a:chExt cx="980" cy="743"/>
              </a:xfrm>
            </p:grpSpPr>
            <p:sp>
              <p:nvSpPr>
                <p:cNvPr id="214403" name="Rectangle 419">
                  <a:extLst>
                    <a:ext uri="{FF2B5EF4-FFF2-40B4-BE49-F238E27FC236}">
                      <a16:creationId xmlns:a16="http://schemas.microsoft.com/office/drawing/2014/main" id="{27A63DBF-2F3E-47DE-8B75-18BC74A986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6" y="1841"/>
                  <a:ext cx="663" cy="533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85000"/>
                    <a:buFont typeface="ZapfDingbats" charset="2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el-GR" altLang="el-GR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249" name="AutoShape 420">
                  <a:extLst>
                    <a:ext uri="{FF2B5EF4-FFF2-40B4-BE49-F238E27FC236}">
                      <a16:creationId xmlns:a16="http://schemas.microsoft.com/office/drawing/2014/main" id="{8ADE05D3-733A-497A-A48C-F41481C55A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9" y="1631"/>
                  <a:ext cx="976" cy="254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  <a:defRPr/>
                  </a:pPr>
                  <a:endParaRPr lang="en-US" sz="2400">
                    <a:solidFill>
                      <a:srgbClr val="00CCFF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pic>
            <p:nvPicPr>
              <p:cNvPr id="214402" name="Picture 9">
                <a:extLst>
                  <a:ext uri="{FF2B5EF4-FFF2-40B4-BE49-F238E27FC236}">
                    <a16:creationId xmlns:a16="http://schemas.microsoft.com/office/drawing/2014/main" id="{FC4E8D3E-CC66-4332-BCBA-16D6B1190E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3109" y="5014480"/>
                <a:ext cx="405029" cy="290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9240846-B8CE-44A7-B40E-7BA7BC57940E}"/>
              </a:ext>
            </a:extLst>
          </p:cNvPr>
          <p:cNvGrpSpPr>
            <a:grpSpLocks/>
          </p:cNvGrpSpPr>
          <p:nvPr/>
        </p:nvGrpSpPr>
        <p:grpSpPr bwMode="auto">
          <a:xfrm>
            <a:off x="425450" y="1181100"/>
            <a:ext cx="8258175" cy="5427663"/>
            <a:chOff x="425291" y="1016574"/>
            <a:chExt cx="8258951" cy="5427438"/>
          </a:xfrm>
        </p:grpSpPr>
        <p:grpSp>
          <p:nvGrpSpPr>
            <p:cNvPr id="214030" name="Group 7">
              <a:extLst>
                <a:ext uri="{FF2B5EF4-FFF2-40B4-BE49-F238E27FC236}">
                  <a16:creationId xmlns:a16="http://schemas.microsoft.com/office/drawing/2014/main" id="{86452919-DE7A-48AB-8459-4D6FEE4C73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1857" y="1488950"/>
              <a:ext cx="7326607" cy="4955062"/>
              <a:chOff x="861857" y="1488950"/>
              <a:chExt cx="7326607" cy="4955062"/>
            </a:xfrm>
          </p:grpSpPr>
          <p:cxnSp>
            <p:nvCxnSpPr>
              <p:cNvPr id="214383" name="Straight Connector 6">
                <a:extLst>
                  <a:ext uri="{FF2B5EF4-FFF2-40B4-BE49-F238E27FC236}">
                    <a16:creationId xmlns:a16="http://schemas.microsoft.com/office/drawing/2014/main" id="{6E0F6356-7F94-4519-95DE-A2250A69729D}"/>
                  </a:ext>
                </a:extLst>
              </p:cNvPr>
              <p:cNvCxnSpPr>
                <a:cxnSpLocks noChangeShapeType="1"/>
                <a:stCxn id="214402" idx="2"/>
              </p:cNvCxnSpPr>
              <p:nvPr/>
            </p:nvCxnSpPr>
            <p:spPr bwMode="auto">
              <a:xfrm flipH="1" flipV="1">
                <a:off x="861857" y="2766634"/>
                <a:ext cx="24132" cy="237025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384" name="Straight Connector 786">
                <a:extLst>
                  <a:ext uri="{FF2B5EF4-FFF2-40B4-BE49-F238E27FC236}">
                    <a16:creationId xmlns:a16="http://schemas.microsoft.com/office/drawing/2014/main" id="{C626C84F-D1FA-4957-A346-5478ED2798B5}"/>
                  </a:ext>
                </a:extLst>
              </p:cNvPr>
              <p:cNvCxnSpPr>
                <a:cxnSpLocks noChangeShapeType="1"/>
                <a:stCxn id="214712" idx="2"/>
              </p:cNvCxnSpPr>
              <p:nvPr/>
            </p:nvCxnSpPr>
            <p:spPr bwMode="auto">
              <a:xfrm flipV="1">
                <a:off x="1769891" y="1936350"/>
                <a:ext cx="381" cy="24137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385" name="Straight Connector 787">
                <a:extLst>
                  <a:ext uri="{FF2B5EF4-FFF2-40B4-BE49-F238E27FC236}">
                    <a16:creationId xmlns:a16="http://schemas.microsoft.com/office/drawing/2014/main" id="{65409148-C88E-4DAF-A5A4-03E6E69CB3C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2209958" y="3252851"/>
                <a:ext cx="0" cy="25398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386" name="Straight Connector 788">
                <a:extLst>
                  <a:ext uri="{FF2B5EF4-FFF2-40B4-BE49-F238E27FC236}">
                    <a16:creationId xmlns:a16="http://schemas.microsoft.com/office/drawing/2014/main" id="{B6E5516B-299F-4F19-BE0A-0EC24DCA9ED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3314938" y="3904152"/>
                <a:ext cx="0" cy="25398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387" name="Straight Connector 789">
                <a:extLst>
                  <a:ext uri="{FF2B5EF4-FFF2-40B4-BE49-F238E27FC236}">
                    <a16:creationId xmlns:a16="http://schemas.microsoft.com/office/drawing/2014/main" id="{8DB93ED7-3817-4DB0-A68B-7C3F839072B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4465279" y="1488950"/>
                <a:ext cx="0" cy="25398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388" name="Straight Connector 791">
                <a:extLst>
                  <a:ext uri="{FF2B5EF4-FFF2-40B4-BE49-F238E27FC236}">
                    <a16:creationId xmlns:a16="http://schemas.microsoft.com/office/drawing/2014/main" id="{DC93B623-A72E-4321-902F-AEE546D7A1C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5162011" y="3561357"/>
                <a:ext cx="0" cy="25398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389" name="Straight Connector 967">
                <a:extLst>
                  <a:ext uri="{FF2B5EF4-FFF2-40B4-BE49-F238E27FC236}">
                    <a16:creationId xmlns:a16="http://schemas.microsoft.com/office/drawing/2014/main" id="{E267347B-CF31-4C24-A4A3-1CDEED48147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6130907" y="1778447"/>
                <a:ext cx="0" cy="25398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390" name="Straight Connector 1067">
                <a:extLst>
                  <a:ext uri="{FF2B5EF4-FFF2-40B4-BE49-F238E27FC236}">
                    <a16:creationId xmlns:a16="http://schemas.microsoft.com/office/drawing/2014/main" id="{26D34168-6354-4752-8CAB-B1E48D17A46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188464" y="2384037"/>
                <a:ext cx="0" cy="25398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4391" name="Straight Connector 1103">
                <a:extLst>
                  <a:ext uri="{FF2B5EF4-FFF2-40B4-BE49-F238E27FC236}">
                    <a16:creationId xmlns:a16="http://schemas.microsoft.com/office/drawing/2014/main" id="{E7C3C57B-1724-4414-8224-43A56C18201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7267323" y="3880001"/>
                <a:ext cx="0" cy="25398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214031" name="Group 1104">
              <a:extLst>
                <a:ext uri="{FF2B5EF4-FFF2-40B4-BE49-F238E27FC236}">
                  <a16:creationId xmlns:a16="http://schemas.microsoft.com/office/drawing/2014/main" id="{D07FD9CF-F96C-48C5-81E0-5B402E19E3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5291" y="1016574"/>
              <a:ext cx="8258951" cy="2901368"/>
              <a:chOff x="439215" y="3555216"/>
              <a:chExt cx="8258951" cy="2901368"/>
            </a:xfrm>
          </p:grpSpPr>
          <p:grpSp>
            <p:nvGrpSpPr>
              <p:cNvPr id="214032" name="Group 1105">
                <a:extLst>
                  <a:ext uri="{FF2B5EF4-FFF2-40B4-BE49-F238E27FC236}">
                    <a16:creationId xmlns:a16="http://schemas.microsoft.com/office/drawing/2014/main" id="{58B7EDDE-35F4-448C-87DF-E10CED2D84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78362" y="3855145"/>
                <a:ext cx="347753" cy="680208"/>
                <a:chOff x="7923189" y="2486663"/>
                <a:chExt cx="360362" cy="884586"/>
              </a:xfrm>
            </p:grpSpPr>
            <p:pic>
              <p:nvPicPr>
                <p:cNvPr id="214349" name="Picture 3">
                  <a:extLst>
                    <a:ext uri="{FF2B5EF4-FFF2-40B4-BE49-F238E27FC236}">
                      <a16:creationId xmlns:a16="http://schemas.microsoft.com/office/drawing/2014/main" id="{6981E074-D7E3-410A-892C-B0CDD7F9CC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214350" name="Group 950">
                  <a:extLst>
                    <a:ext uri="{FF2B5EF4-FFF2-40B4-BE49-F238E27FC236}">
                      <a16:creationId xmlns:a16="http://schemas.microsoft.com/office/drawing/2014/main" id="{CDDDF41A-D6C2-4DB1-88D4-9169BFB8F5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214351" name="Freeform 951">
                    <a:extLst>
                      <a:ext uri="{FF2B5EF4-FFF2-40B4-BE49-F238E27FC236}">
                        <a16:creationId xmlns:a16="http://schemas.microsoft.com/office/drawing/2014/main" id="{CA4D4B16-9275-4FA0-BCFA-C6CE8BD617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" y="433"/>
                    <a:ext cx="283" cy="2286"/>
                  </a:xfrm>
                  <a:custGeom>
                    <a:avLst/>
                    <a:gdLst>
                      <a:gd name="T0" fmla="*/ 3 w 354"/>
                      <a:gd name="T1" fmla="*/ 0 h 2742"/>
                      <a:gd name="T2" fmla="*/ 15 w 354"/>
                      <a:gd name="T3" fmla="*/ 27 h 2742"/>
                      <a:gd name="T4" fmla="*/ 15 w 354"/>
                      <a:gd name="T5" fmla="*/ 205 h 2742"/>
                      <a:gd name="T6" fmla="*/ 0 w 354"/>
                      <a:gd name="T7" fmla="*/ 215 h 2742"/>
                      <a:gd name="T8" fmla="*/ 3 w 354"/>
                      <a:gd name="T9" fmla="*/ 0 h 27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4"/>
                      <a:gd name="T16" fmla="*/ 0 h 2742"/>
                      <a:gd name="T17" fmla="*/ 354 w 354"/>
                      <a:gd name="T18" fmla="*/ 2742 h 274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4" h="2742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52" name="Rectangle 952">
                    <a:extLst>
                      <a:ext uri="{FF2B5EF4-FFF2-40B4-BE49-F238E27FC236}">
                        <a16:creationId xmlns:a16="http://schemas.microsoft.com/office/drawing/2014/main" id="{3DBB1C6E-9585-4C0F-AB3F-3C9E3379CA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53" name="Freeform 953">
                    <a:extLst>
                      <a:ext uri="{FF2B5EF4-FFF2-40B4-BE49-F238E27FC236}">
                        <a16:creationId xmlns:a16="http://schemas.microsoft.com/office/drawing/2014/main" id="{355418C2-60E2-400E-B49C-2E366A57EF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21" y="570"/>
                    <a:ext cx="169" cy="2115"/>
                  </a:xfrm>
                  <a:custGeom>
                    <a:avLst/>
                    <a:gdLst>
                      <a:gd name="T0" fmla="*/ 2 w 211"/>
                      <a:gd name="T1" fmla="*/ 0 h 2537"/>
                      <a:gd name="T2" fmla="*/ 9 w 211"/>
                      <a:gd name="T3" fmla="*/ 18 h 2537"/>
                      <a:gd name="T4" fmla="*/ 2 w 211"/>
                      <a:gd name="T5" fmla="*/ 196 h 2537"/>
                      <a:gd name="T6" fmla="*/ 2 w 211"/>
                      <a:gd name="T7" fmla="*/ 0 h 253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1"/>
                      <a:gd name="T13" fmla="*/ 0 h 2537"/>
                      <a:gd name="T14" fmla="*/ 211 w 211"/>
                      <a:gd name="T15" fmla="*/ 2537 h 253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1" h="2537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54" name="Freeform 954">
                    <a:extLst>
                      <a:ext uri="{FF2B5EF4-FFF2-40B4-BE49-F238E27FC236}">
                        <a16:creationId xmlns:a16="http://schemas.microsoft.com/office/drawing/2014/main" id="{86545796-A4B3-49BD-B780-4F9076F03B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4" y="1640"/>
                    <a:ext cx="263" cy="189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1 h 226"/>
                      <a:gd name="T4" fmla="*/ 14 w 328"/>
                      <a:gd name="T5" fmla="*/ 19 h 226"/>
                      <a:gd name="T6" fmla="*/ 0 w 328"/>
                      <a:gd name="T7" fmla="*/ 8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55" name="Rectangle 955">
                    <a:extLst>
                      <a:ext uri="{FF2B5EF4-FFF2-40B4-BE49-F238E27FC236}">
                        <a16:creationId xmlns:a16="http://schemas.microsoft.com/office/drawing/2014/main" id="{6EED76CE-8BC4-4B44-9C59-34B8A83F02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356" name="Group 956">
                    <a:extLst>
                      <a:ext uri="{FF2B5EF4-FFF2-40B4-BE49-F238E27FC236}">
                        <a16:creationId xmlns:a16="http://schemas.microsoft.com/office/drawing/2014/main" id="{A25D4AB2-C6B2-4002-B835-7C239947A6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9" y="668"/>
                    <a:ext cx="581" cy="145"/>
                    <a:chOff x="614" y="2568"/>
                    <a:chExt cx="725" cy="139"/>
                  </a:xfrm>
                </p:grpSpPr>
                <p:sp>
                  <p:nvSpPr>
                    <p:cNvPr id="214381" name="AutoShape 957">
                      <a:extLst>
                        <a:ext uri="{FF2B5EF4-FFF2-40B4-BE49-F238E27FC236}">
                          <a16:creationId xmlns:a16="http://schemas.microsoft.com/office/drawing/2014/main" id="{18E73979-9511-4720-9377-76CB970181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66"/>
                      <a:ext cx="721" cy="14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82" name="AutoShape 958">
                      <a:extLst>
                        <a:ext uri="{FF2B5EF4-FFF2-40B4-BE49-F238E27FC236}">
                          <a16:creationId xmlns:a16="http://schemas.microsoft.com/office/drawing/2014/main" id="{687D52BE-7374-40C3-A30A-B3E79BFF11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1"/>
                      <a:ext cx="696" cy="114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357" name="Rectangle 959">
                    <a:extLst>
                      <a:ext uri="{FF2B5EF4-FFF2-40B4-BE49-F238E27FC236}">
                        <a16:creationId xmlns:a16="http://schemas.microsoft.com/office/drawing/2014/main" id="{FF067BC3-BB86-4A7A-815E-E69DAC4A0B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358" name="Group 960">
                    <a:extLst>
                      <a:ext uri="{FF2B5EF4-FFF2-40B4-BE49-F238E27FC236}">
                        <a16:creationId xmlns:a16="http://schemas.microsoft.com/office/drawing/2014/main" id="{75A640B5-0EC7-4B71-A161-FAFF0F0767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7" y="994"/>
                    <a:ext cx="581" cy="134"/>
                    <a:chOff x="614" y="2568"/>
                    <a:chExt cx="725" cy="139"/>
                  </a:xfrm>
                </p:grpSpPr>
                <p:sp>
                  <p:nvSpPr>
                    <p:cNvPr id="214379" name="AutoShape 961">
                      <a:extLst>
                        <a:ext uri="{FF2B5EF4-FFF2-40B4-BE49-F238E27FC236}">
                          <a16:creationId xmlns:a16="http://schemas.microsoft.com/office/drawing/2014/main" id="{E20E0EFC-742A-4A42-91C3-F2479C669A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5" y="2564"/>
                      <a:ext cx="721" cy="13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80" name="AutoShape 962">
                      <a:extLst>
                        <a:ext uri="{FF2B5EF4-FFF2-40B4-BE49-F238E27FC236}">
                          <a16:creationId xmlns:a16="http://schemas.microsoft.com/office/drawing/2014/main" id="{14976F67-DC0B-453B-A991-BA27332682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8" y="2581"/>
                      <a:ext cx="696" cy="107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359" name="Rectangle 963">
                    <a:extLst>
                      <a:ext uri="{FF2B5EF4-FFF2-40B4-BE49-F238E27FC236}">
                        <a16:creationId xmlns:a16="http://schemas.microsoft.com/office/drawing/2014/main" id="{599FFB21-D53A-40A7-8F12-52852F420E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60" name="Rectangle 964">
                    <a:extLst>
                      <a:ext uri="{FF2B5EF4-FFF2-40B4-BE49-F238E27FC236}">
                        <a16:creationId xmlns:a16="http://schemas.microsoft.com/office/drawing/2014/main" id="{F0308A50-AC08-48CF-9EBC-B6773453D5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361" name="Group 965">
                    <a:extLst>
                      <a:ext uri="{FF2B5EF4-FFF2-40B4-BE49-F238E27FC236}">
                        <a16:creationId xmlns:a16="http://schemas.microsoft.com/office/drawing/2014/main" id="{9E69F0EE-2A13-49E3-8907-3E99784B9F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5" y="1627"/>
                    <a:ext cx="582" cy="151"/>
                    <a:chOff x="614" y="2568"/>
                    <a:chExt cx="725" cy="139"/>
                  </a:xfrm>
                </p:grpSpPr>
                <p:sp>
                  <p:nvSpPr>
                    <p:cNvPr id="214377" name="AutoShape 966">
                      <a:extLst>
                        <a:ext uri="{FF2B5EF4-FFF2-40B4-BE49-F238E27FC236}">
                          <a16:creationId xmlns:a16="http://schemas.microsoft.com/office/drawing/2014/main" id="{54C9A700-E40B-4891-BBAA-6BF9EF835F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8" y="2586"/>
                      <a:ext cx="720" cy="12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78" name="AutoShape 967">
                      <a:extLst>
                        <a:ext uri="{FF2B5EF4-FFF2-40B4-BE49-F238E27FC236}">
                          <a16:creationId xmlns:a16="http://schemas.microsoft.com/office/drawing/2014/main" id="{7C0FC312-E169-450F-B245-9F328EFD1E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0" y="2586"/>
                      <a:ext cx="695" cy="109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362" name="Freeform 968">
                    <a:extLst>
                      <a:ext uri="{FF2B5EF4-FFF2-40B4-BE49-F238E27FC236}">
                        <a16:creationId xmlns:a16="http://schemas.microsoft.com/office/drawing/2014/main" id="{CAE104EF-0557-477B-A886-50534BCF46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8" y="1354"/>
                    <a:ext cx="263" cy="188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0 h 226"/>
                      <a:gd name="T4" fmla="*/ 14 w 328"/>
                      <a:gd name="T5" fmla="*/ 17 h 226"/>
                      <a:gd name="T6" fmla="*/ 0 w 328"/>
                      <a:gd name="T7" fmla="*/ 7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214363" name="Group 969">
                    <a:extLst>
                      <a:ext uri="{FF2B5EF4-FFF2-40B4-BE49-F238E27FC236}">
                        <a16:creationId xmlns:a16="http://schemas.microsoft.com/office/drawing/2014/main" id="{EC5457AA-7822-4DEA-9245-9BC8287FAB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9" y="1327"/>
                    <a:ext cx="582" cy="139"/>
                    <a:chOff x="614" y="2568"/>
                    <a:chExt cx="725" cy="139"/>
                  </a:xfrm>
                </p:grpSpPr>
                <p:sp>
                  <p:nvSpPr>
                    <p:cNvPr id="214375" name="AutoShape 970">
                      <a:extLst>
                        <a:ext uri="{FF2B5EF4-FFF2-40B4-BE49-F238E27FC236}">
                          <a16:creationId xmlns:a16="http://schemas.microsoft.com/office/drawing/2014/main" id="{42E7E158-C8E2-466B-B55B-18A43D9D41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71"/>
                      <a:ext cx="732" cy="13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76" name="AutoShape 971">
                      <a:extLst>
                        <a:ext uri="{FF2B5EF4-FFF2-40B4-BE49-F238E27FC236}">
                          <a16:creationId xmlns:a16="http://schemas.microsoft.com/office/drawing/2014/main" id="{7E219FA7-51BF-4254-BD2F-8879B96882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7"/>
                      <a:ext cx="720" cy="103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364" name="Rectangle 972">
                    <a:extLst>
                      <a:ext uri="{FF2B5EF4-FFF2-40B4-BE49-F238E27FC236}">
                        <a16:creationId xmlns:a16="http://schemas.microsoft.com/office/drawing/2014/main" id="{9661040C-6B2E-4B6D-A636-7C7B92B140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65" name="Freeform 973">
                    <a:extLst>
                      <a:ext uri="{FF2B5EF4-FFF2-40B4-BE49-F238E27FC236}">
                        <a16:creationId xmlns:a16="http://schemas.microsoft.com/office/drawing/2014/main" id="{33B75D61-E062-4743-A2FC-665D94021E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1007"/>
                    <a:ext cx="237" cy="213"/>
                  </a:xfrm>
                  <a:custGeom>
                    <a:avLst/>
                    <a:gdLst>
                      <a:gd name="T0" fmla="*/ 2 w 296"/>
                      <a:gd name="T1" fmla="*/ 0 h 256"/>
                      <a:gd name="T2" fmla="*/ 14 w 296"/>
                      <a:gd name="T3" fmla="*/ 10 h 256"/>
                      <a:gd name="T4" fmla="*/ 14 w 296"/>
                      <a:gd name="T5" fmla="*/ 19 h 256"/>
                      <a:gd name="T6" fmla="*/ 0 w 296"/>
                      <a:gd name="T7" fmla="*/ 7 h 256"/>
                      <a:gd name="T8" fmla="*/ 2 w 296"/>
                      <a:gd name="T9" fmla="*/ 0 h 25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96"/>
                      <a:gd name="T16" fmla="*/ 0 h 256"/>
                      <a:gd name="T17" fmla="*/ 296 w 296"/>
                      <a:gd name="T18" fmla="*/ 256 h 25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96" h="25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66" name="Freeform 974">
                    <a:extLst>
                      <a:ext uri="{FF2B5EF4-FFF2-40B4-BE49-F238E27FC236}">
                        <a16:creationId xmlns:a16="http://schemas.microsoft.com/office/drawing/2014/main" id="{7C36ED48-D832-4C71-BFC8-CAC9F95BF9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5" y="680"/>
                    <a:ext cx="244" cy="240"/>
                  </a:xfrm>
                  <a:custGeom>
                    <a:avLst/>
                    <a:gdLst>
                      <a:gd name="T0" fmla="*/ 0 w 304"/>
                      <a:gd name="T1" fmla="*/ 0 h 288"/>
                      <a:gd name="T2" fmla="*/ 14 w 304"/>
                      <a:gd name="T3" fmla="*/ 13 h 288"/>
                      <a:gd name="T4" fmla="*/ 13 w 304"/>
                      <a:gd name="T5" fmla="*/ 23 h 288"/>
                      <a:gd name="T6" fmla="*/ 2 w 304"/>
                      <a:gd name="T7" fmla="*/ 10 h 288"/>
                      <a:gd name="T8" fmla="*/ 0 w 304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4"/>
                      <a:gd name="T16" fmla="*/ 0 h 288"/>
                      <a:gd name="T17" fmla="*/ 304 w 304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4" h="288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67" name="Oval 975">
                    <a:extLst>
                      <a:ext uri="{FF2B5EF4-FFF2-40B4-BE49-F238E27FC236}">
                        <a16:creationId xmlns:a16="http://schemas.microsoft.com/office/drawing/2014/main" id="{5ADB0FBD-283C-420D-8B58-713226410E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68" name="Freeform 976">
                    <a:extLst>
                      <a:ext uri="{FF2B5EF4-FFF2-40B4-BE49-F238E27FC236}">
                        <a16:creationId xmlns:a16="http://schemas.microsoft.com/office/drawing/2014/main" id="{0401E4FE-9B61-496C-88CB-F7D775BBC1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2" y="2614"/>
                    <a:ext cx="245" cy="200"/>
                  </a:xfrm>
                  <a:custGeom>
                    <a:avLst/>
                    <a:gdLst>
                      <a:gd name="T0" fmla="*/ 0 w 306"/>
                      <a:gd name="T1" fmla="*/ 9 h 240"/>
                      <a:gd name="T2" fmla="*/ 2 w 306"/>
                      <a:gd name="T3" fmla="*/ 19 h 240"/>
                      <a:gd name="T4" fmla="*/ 14 w 306"/>
                      <a:gd name="T5" fmla="*/ 9 h 240"/>
                      <a:gd name="T6" fmla="*/ 14 w 306"/>
                      <a:gd name="T7" fmla="*/ 0 h 240"/>
                      <a:gd name="T8" fmla="*/ 0 w 306"/>
                      <a:gd name="T9" fmla="*/ 9 h 24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6"/>
                      <a:gd name="T16" fmla="*/ 0 h 240"/>
                      <a:gd name="T17" fmla="*/ 306 w 306"/>
                      <a:gd name="T18" fmla="*/ 240 h 24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6" h="240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69" name="AutoShape 977">
                    <a:extLst>
                      <a:ext uri="{FF2B5EF4-FFF2-40B4-BE49-F238E27FC236}">
                        <a16:creationId xmlns:a16="http://schemas.microsoft.com/office/drawing/2014/main" id="{65C0FC16-4E1B-4973-B802-C68AE90D4A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40" y="2675"/>
                    <a:ext cx="1196" cy="15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70" name="AutoShape 978">
                    <a:extLst>
                      <a:ext uri="{FF2B5EF4-FFF2-40B4-BE49-F238E27FC236}">
                        <a16:creationId xmlns:a16="http://schemas.microsoft.com/office/drawing/2014/main" id="{AC9FE19D-2D18-4020-83D7-A5DBD41CD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2714"/>
                    <a:ext cx="1066" cy="7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bg2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71" name="Oval 979">
                    <a:extLst>
                      <a:ext uri="{FF2B5EF4-FFF2-40B4-BE49-F238E27FC236}">
                        <a16:creationId xmlns:a16="http://schemas.microsoft.com/office/drawing/2014/main" id="{83E51CCB-23F6-4664-A8A6-59AF3621C0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72" name="Oval 980">
                    <a:extLst>
                      <a:ext uri="{FF2B5EF4-FFF2-40B4-BE49-F238E27FC236}">
                        <a16:creationId xmlns:a16="http://schemas.microsoft.com/office/drawing/2014/main" id="{58DA6D90-F84E-4AC9-8E97-7B35C4D103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4373" name="Oval 981">
                    <a:extLst>
                      <a:ext uri="{FF2B5EF4-FFF2-40B4-BE49-F238E27FC236}">
                        <a16:creationId xmlns:a16="http://schemas.microsoft.com/office/drawing/2014/main" id="{DCD0B80F-3F66-47CD-B359-C570249B64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74" name="Rectangle 982">
                    <a:extLst>
                      <a:ext uri="{FF2B5EF4-FFF2-40B4-BE49-F238E27FC236}">
                        <a16:creationId xmlns:a16="http://schemas.microsoft.com/office/drawing/2014/main" id="{D73A7148-94CE-4006-9241-619B0F91B6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214033" name="Group 1106">
                <a:extLst>
                  <a:ext uri="{FF2B5EF4-FFF2-40B4-BE49-F238E27FC236}">
                    <a16:creationId xmlns:a16="http://schemas.microsoft.com/office/drawing/2014/main" id="{0D640F74-0C98-4688-9CD8-94FDDD3ED7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21830" y="5776376"/>
                <a:ext cx="347753" cy="680208"/>
                <a:chOff x="7923189" y="2486663"/>
                <a:chExt cx="360362" cy="884586"/>
              </a:xfrm>
            </p:grpSpPr>
            <p:pic>
              <p:nvPicPr>
                <p:cNvPr id="214315" name="Picture 3">
                  <a:extLst>
                    <a:ext uri="{FF2B5EF4-FFF2-40B4-BE49-F238E27FC236}">
                      <a16:creationId xmlns:a16="http://schemas.microsoft.com/office/drawing/2014/main" id="{1707F586-CBD7-4DC1-B922-8718BE42B0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214316" name="Group 950">
                  <a:extLst>
                    <a:ext uri="{FF2B5EF4-FFF2-40B4-BE49-F238E27FC236}">
                      <a16:creationId xmlns:a16="http://schemas.microsoft.com/office/drawing/2014/main" id="{611FD3CF-87DB-48E3-AB28-B30B2F7D2A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214317" name="Freeform 951">
                    <a:extLst>
                      <a:ext uri="{FF2B5EF4-FFF2-40B4-BE49-F238E27FC236}">
                        <a16:creationId xmlns:a16="http://schemas.microsoft.com/office/drawing/2014/main" id="{E85C7ABF-A9E2-4080-8F82-F98D908670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" y="433"/>
                    <a:ext cx="283" cy="2286"/>
                  </a:xfrm>
                  <a:custGeom>
                    <a:avLst/>
                    <a:gdLst>
                      <a:gd name="T0" fmla="*/ 3 w 354"/>
                      <a:gd name="T1" fmla="*/ 0 h 2742"/>
                      <a:gd name="T2" fmla="*/ 15 w 354"/>
                      <a:gd name="T3" fmla="*/ 27 h 2742"/>
                      <a:gd name="T4" fmla="*/ 15 w 354"/>
                      <a:gd name="T5" fmla="*/ 205 h 2742"/>
                      <a:gd name="T6" fmla="*/ 0 w 354"/>
                      <a:gd name="T7" fmla="*/ 215 h 2742"/>
                      <a:gd name="T8" fmla="*/ 3 w 354"/>
                      <a:gd name="T9" fmla="*/ 0 h 27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4"/>
                      <a:gd name="T16" fmla="*/ 0 h 2742"/>
                      <a:gd name="T17" fmla="*/ 354 w 354"/>
                      <a:gd name="T18" fmla="*/ 2742 h 274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4" h="2742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18" name="Rectangle 952">
                    <a:extLst>
                      <a:ext uri="{FF2B5EF4-FFF2-40B4-BE49-F238E27FC236}">
                        <a16:creationId xmlns:a16="http://schemas.microsoft.com/office/drawing/2014/main" id="{399A1F18-BEFC-44A0-965E-2CE048951B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19" name="Freeform 953">
                    <a:extLst>
                      <a:ext uri="{FF2B5EF4-FFF2-40B4-BE49-F238E27FC236}">
                        <a16:creationId xmlns:a16="http://schemas.microsoft.com/office/drawing/2014/main" id="{7AC7E714-13A2-4545-837A-EC77A1F9F8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21" y="570"/>
                    <a:ext cx="169" cy="2115"/>
                  </a:xfrm>
                  <a:custGeom>
                    <a:avLst/>
                    <a:gdLst>
                      <a:gd name="T0" fmla="*/ 2 w 211"/>
                      <a:gd name="T1" fmla="*/ 0 h 2537"/>
                      <a:gd name="T2" fmla="*/ 9 w 211"/>
                      <a:gd name="T3" fmla="*/ 18 h 2537"/>
                      <a:gd name="T4" fmla="*/ 2 w 211"/>
                      <a:gd name="T5" fmla="*/ 196 h 2537"/>
                      <a:gd name="T6" fmla="*/ 2 w 211"/>
                      <a:gd name="T7" fmla="*/ 0 h 253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1"/>
                      <a:gd name="T13" fmla="*/ 0 h 2537"/>
                      <a:gd name="T14" fmla="*/ 211 w 211"/>
                      <a:gd name="T15" fmla="*/ 2537 h 253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1" h="2537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20" name="Freeform 954">
                    <a:extLst>
                      <a:ext uri="{FF2B5EF4-FFF2-40B4-BE49-F238E27FC236}">
                        <a16:creationId xmlns:a16="http://schemas.microsoft.com/office/drawing/2014/main" id="{84F70E58-FED2-43C9-93A2-D1F0220C19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4" y="1640"/>
                    <a:ext cx="263" cy="189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1 h 226"/>
                      <a:gd name="T4" fmla="*/ 14 w 328"/>
                      <a:gd name="T5" fmla="*/ 19 h 226"/>
                      <a:gd name="T6" fmla="*/ 0 w 328"/>
                      <a:gd name="T7" fmla="*/ 8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21" name="Rectangle 955">
                    <a:extLst>
                      <a:ext uri="{FF2B5EF4-FFF2-40B4-BE49-F238E27FC236}">
                        <a16:creationId xmlns:a16="http://schemas.microsoft.com/office/drawing/2014/main" id="{8DDAA180-2D74-4648-BDBE-94778EA270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322" name="Group 956">
                    <a:extLst>
                      <a:ext uri="{FF2B5EF4-FFF2-40B4-BE49-F238E27FC236}">
                        <a16:creationId xmlns:a16="http://schemas.microsoft.com/office/drawing/2014/main" id="{46BB274E-F752-4C70-9723-A737DC2BAF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9" y="668"/>
                    <a:ext cx="581" cy="145"/>
                    <a:chOff x="614" y="2568"/>
                    <a:chExt cx="725" cy="139"/>
                  </a:xfrm>
                </p:grpSpPr>
                <p:sp>
                  <p:nvSpPr>
                    <p:cNvPr id="214347" name="AutoShape 957">
                      <a:extLst>
                        <a:ext uri="{FF2B5EF4-FFF2-40B4-BE49-F238E27FC236}">
                          <a16:creationId xmlns:a16="http://schemas.microsoft.com/office/drawing/2014/main" id="{35BF4D8D-BAA9-4692-9223-7A5891314B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66"/>
                      <a:ext cx="721" cy="14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48" name="AutoShape 958">
                      <a:extLst>
                        <a:ext uri="{FF2B5EF4-FFF2-40B4-BE49-F238E27FC236}">
                          <a16:creationId xmlns:a16="http://schemas.microsoft.com/office/drawing/2014/main" id="{0D76F928-CC1B-4D8A-86F4-B3260FC448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1"/>
                      <a:ext cx="696" cy="114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323" name="Rectangle 959">
                    <a:extLst>
                      <a:ext uri="{FF2B5EF4-FFF2-40B4-BE49-F238E27FC236}">
                        <a16:creationId xmlns:a16="http://schemas.microsoft.com/office/drawing/2014/main" id="{11AD9F1D-AB46-46D6-BC4C-FEEEEE5440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324" name="Group 960">
                    <a:extLst>
                      <a:ext uri="{FF2B5EF4-FFF2-40B4-BE49-F238E27FC236}">
                        <a16:creationId xmlns:a16="http://schemas.microsoft.com/office/drawing/2014/main" id="{F8E6DC60-B070-431F-84B0-3516A473BE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7" y="994"/>
                    <a:ext cx="581" cy="134"/>
                    <a:chOff x="614" y="2568"/>
                    <a:chExt cx="725" cy="139"/>
                  </a:xfrm>
                </p:grpSpPr>
                <p:sp>
                  <p:nvSpPr>
                    <p:cNvPr id="214345" name="AutoShape 961">
                      <a:extLst>
                        <a:ext uri="{FF2B5EF4-FFF2-40B4-BE49-F238E27FC236}">
                          <a16:creationId xmlns:a16="http://schemas.microsoft.com/office/drawing/2014/main" id="{66C86C1D-6952-493F-A19F-DFC026014F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5" y="2564"/>
                      <a:ext cx="721" cy="13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46" name="AutoShape 962">
                      <a:extLst>
                        <a:ext uri="{FF2B5EF4-FFF2-40B4-BE49-F238E27FC236}">
                          <a16:creationId xmlns:a16="http://schemas.microsoft.com/office/drawing/2014/main" id="{EB264824-A578-4A9D-B5AD-68CDFDB630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8" y="2581"/>
                      <a:ext cx="696" cy="107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325" name="Rectangle 963">
                    <a:extLst>
                      <a:ext uri="{FF2B5EF4-FFF2-40B4-BE49-F238E27FC236}">
                        <a16:creationId xmlns:a16="http://schemas.microsoft.com/office/drawing/2014/main" id="{5B97EBBD-606E-43B0-88FE-9665641D60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26" name="Rectangle 964">
                    <a:extLst>
                      <a:ext uri="{FF2B5EF4-FFF2-40B4-BE49-F238E27FC236}">
                        <a16:creationId xmlns:a16="http://schemas.microsoft.com/office/drawing/2014/main" id="{9E36F54C-2E36-473F-92AE-A884756604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327" name="Group 965">
                    <a:extLst>
                      <a:ext uri="{FF2B5EF4-FFF2-40B4-BE49-F238E27FC236}">
                        <a16:creationId xmlns:a16="http://schemas.microsoft.com/office/drawing/2014/main" id="{B0EDD0A4-1E63-45C9-9225-387B37FBFE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5" y="1627"/>
                    <a:ext cx="582" cy="151"/>
                    <a:chOff x="614" y="2568"/>
                    <a:chExt cx="725" cy="139"/>
                  </a:xfrm>
                </p:grpSpPr>
                <p:sp>
                  <p:nvSpPr>
                    <p:cNvPr id="214343" name="AutoShape 966">
                      <a:extLst>
                        <a:ext uri="{FF2B5EF4-FFF2-40B4-BE49-F238E27FC236}">
                          <a16:creationId xmlns:a16="http://schemas.microsoft.com/office/drawing/2014/main" id="{ECA7495C-0986-4D2E-A5D4-ECDBD36FD7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8" y="2586"/>
                      <a:ext cx="720" cy="12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44" name="AutoShape 967">
                      <a:extLst>
                        <a:ext uri="{FF2B5EF4-FFF2-40B4-BE49-F238E27FC236}">
                          <a16:creationId xmlns:a16="http://schemas.microsoft.com/office/drawing/2014/main" id="{FABCFE93-905B-4FCF-A54E-EAFA1DAC8A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0" y="2586"/>
                      <a:ext cx="695" cy="109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328" name="Freeform 968">
                    <a:extLst>
                      <a:ext uri="{FF2B5EF4-FFF2-40B4-BE49-F238E27FC236}">
                        <a16:creationId xmlns:a16="http://schemas.microsoft.com/office/drawing/2014/main" id="{D5D883D5-9F2E-4CA7-B0B6-B6FDECF500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8" y="1354"/>
                    <a:ext cx="263" cy="188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0 h 226"/>
                      <a:gd name="T4" fmla="*/ 14 w 328"/>
                      <a:gd name="T5" fmla="*/ 17 h 226"/>
                      <a:gd name="T6" fmla="*/ 0 w 328"/>
                      <a:gd name="T7" fmla="*/ 7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214329" name="Group 969">
                    <a:extLst>
                      <a:ext uri="{FF2B5EF4-FFF2-40B4-BE49-F238E27FC236}">
                        <a16:creationId xmlns:a16="http://schemas.microsoft.com/office/drawing/2014/main" id="{229BB842-FD60-45B3-BE80-EB082B530A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9" y="1327"/>
                    <a:ext cx="582" cy="139"/>
                    <a:chOff x="614" y="2568"/>
                    <a:chExt cx="725" cy="139"/>
                  </a:xfrm>
                </p:grpSpPr>
                <p:sp>
                  <p:nvSpPr>
                    <p:cNvPr id="214341" name="AutoShape 970">
                      <a:extLst>
                        <a:ext uri="{FF2B5EF4-FFF2-40B4-BE49-F238E27FC236}">
                          <a16:creationId xmlns:a16="http://schemas.microsoft.com/office/drawing/2014/main" id="{1D2700C9-DBBF-4B19-A3D6-33D4DF9437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71"/>
                      <a:ext cx="732" cy="13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42" name="AutoShape 971">
                      <a:extLst>
                        <a:ext uri="{FF2B5EF4-FFF2-40B4-BE49-F238E27FC236}">
                          <a16:creationId xmlns:a16="http://schemas.microsoft.com/office/drawing/2014/main" id="{FFF92FC9-93A9-4633-87A2-C3690D8148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7"/>
                      <a:ext cx="720" cy="103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330" name="Rectangle 972">
                    <a:extLst>
                      <a:ext uri="{FF2B5EF4-FFF2-40B4-BE49-F238E27FC236}">
                        <a16:creationId xmlns:a16="http://schemas.microsoft.com/office/drawing/2014/main" id="{3D3FD3A3-2B33-4930-9AA3-E2CF82575A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31" name="Freeform 973">
                    <a:extLst>
                      <a:ext uri="{FF2B5EF4-FFF2-40B4-BE49-F238E27FC236}">
                        <a16:creationId xmlns:a16="http://schemas.microsoft.com/office/drawing/2014/main" id="{5F8C6A19-F10A-4D49-A603-789C978EA4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1007"/>
                    <a:ext cx="237" cy="213"/>
                  </a:xfrm>
                  <a:custGeom>
                    <a:avLst/>
                    <a:gdLst>
                      <a:gd name="T0" fmla="*/ 2 w 296"/>
                      <a:gd name="T1" fmla="*/ 0 h 256"/>
                      <a:gd name="T2" fmla="*/ 14 w 296"/>
                      <a:gd name="T3" fmla="*/ 10 h 256"/>
                      <a:gd name="T4" fmla="*/ 14 w 296"/>
                      <a:gd name="T5" fmla="*/ 19 h 256"/>
                      <a:gd name="T6" fmla="*/ 0 w 296"/>
                      <a:gd name="T7" fmla="*/ 7 h 256"/>
                      <a:gd name="T8" fmla="*/ 2 w 296"/>
                      <a:gd name="T9" fmla="*/ 0 h 25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96"/>
                      <a:gd name="T16" fmla="*/ 0 h 256"/>
                      <a:gd name="T17" fmla="*/ 296 w 296"/>
                      <a:gd name="T18" fmla="*/ 256 h 25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96" h="25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32" name="Freeform 974">
                    <a:extLst>
                      <a:ext uri="{FF2B5EF4-FFF2-40B4-BE49-F238E27FC236}">
                        <a16:creationId xmlns:a16="http://schemas.microsoft.com/office/drawing/2014/main" id="{0C9473EB-9A65-442C-B7EB-D1462BBDFFB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5" y="680"/>
                    <a:ext cx="244" cy="240"/>
                  </a:xfrm>
                  <a:custGeom>
                    <a:avLst/>
                    <a:gdLst>
                      <a:gd name="T0" fmla="*/ 0 w 304"/>
                      <a:gd name="T1" fmla="*/ 0 h 288"/>
                      <a:gd name="T2" fmla="*/ 14 w 304"/>
                      <a:gd name="T3" fmla="*/ 13 h 288"/>
                      <a:gd name="T4" fmla="*/ 13 w 304"/>
                      <a:gd name="T5" fmla="*/ 23 h 288"/>
                      <a:gd name="T6" fmla="*/ 2 w 304"/>
                      <a:gd name="T7" fmla="*/ 10 h 288"/>
                      <a:gd name="T8" fmla="*/ 0 w 304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4"/>
                      <a:gd name="T16" fmla="*/ 0 h 288"/>
                      <a:gd name="T17" fmla="*/ 304 w 304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4" h="288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33" name="Oval 975">
                    <a:extLst>
                      <a:ext uri="{FF2B5EF4-FFF2-40B4-BE49-F238E27FC236}">
                        <a16:creationId xmlns:a16="http://schemas.microsoft.com/office/drawing/2014/main" id="{6E581DD3-068C-466B-ACCB-6E678AF736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34" name="Freeform 976">
                    <a:extLst>
                      <a:ext uri="{FF2B5EF4-FFF2-40B4-BE49-F238E27FC236}">
                        <a16:creationId xmlns:a16="http://schemas.microsoft.com/office/drawing/2014/main" id="{FBEF13C6-D270-4247-AB29-FDF297A12E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2" y="2614"/>
                    <a:ext cx="245" cy="200"/>
                  </a:xfrm>
                  <a:custGeom>
                    <a:avLst/>
                    <a:gdLst>
                      <a:gd name="T0" fmla="*/ 0 w 306"/>
                      <a:gd name="T1" fmla="*/ 9 h 240"/>
                      <a:gd name="T2" fmla="*/ 2 w 306"/>
                      <a:gd name="T3" fmla="*/ 19 h 240"/>
                      <a:gd name="T4" fmla="*/ 14 w 306"/>
                      <a:gd name="T5" fmla="*/ 9 h 240"/>
                      <a:gd name="T6" fmla="*/ 14 w 306"/>
                      <a:gd name="T7" fmla="*/ 0 h 240"/>
                      <a:gd name="T8" fmla="*/ 0 w 306"/>
                      <a:gd name="T9" fmla="*/ 9 h 24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6"/>
                      <a:gd name="T16" fmla="*/ 0 h 240"/>
                      <a:gd name="T17" fmla="*/ 306 w 306"/>
                      <a:gd name="T18" fmla="*/ 240 h 24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6" h="240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35" name="AutoShape 977">
                    <a:extLst>
                      <a:ext uri="{FF2B5EF4-FFF2-40B4-BE49-F238E27FC236}">
                        <a16:creationId xmlns:a16="http://schemas.microsoft.com/office/drawing/2014/main" id="{E3F38896-DAC1-4BE8-A9FB-B83FA0808C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40" y="2675"/>
                    <a:ext cx="1196" cy="15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36" name="AutoShape 978">
                    <a:extLst>
                      <a:ext uri="{FF2B5EF4-FFF2-40B4-BE49-F238E27FC236}">
                        <a16:creationId xmlns:a16="http://schemas.microsoft.com/office/drawing/2014/main" id="{EE78E965-2441-48BB-802F-41BBF85921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2714"/>
                    <a:ext cx="1066" cy="7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bg2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37" name="Oval 979">
                    <a:extLst>
                      <a:ext uri="{FF2B5EF4-FFF2-40B4-BE49-F238E27FC236}">
                        <a16:creationId xmlns:a16="http://schemas.microsoft.com/office/drawing/2014/main" id="{A175DCB0-9CE4-4B08-BF5A-4F0585AAB7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38" name="Oval 980">
                    <a:extLst>
                      <a:ext uri="{FF2B5EF4-FFF2-40B4-BE49-F238E27FC236}">
                        <a16:creationId xmlns:a16="http://schemas.microsoft.com/office/drawing/2014/main" id="{78902A3E-6814-4955-BD9F-AE3B7CAED2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4339" name="Oval 981">
                    <a:extLst>
                      <a:ext uri="{FF2B5EF4-FFF2-40B4-BE49-F238E27FC236}">
                        <a16:creationId xmlns:a16="http://schemas.microsoft.com/office/drawing/2014/main" id="{7DA75F60-FED2-4B48-A107-DDB1345A0B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40" name="Rectangle 982">
                    <a:extLst>
                      <a:ext uri="{FF2B5EF4-FFF2-40B4-BE49-F238E27FC236}">
                        <a16:creationId xmlns:a16="http://schemas.microsoft.com/office/drawing/2014/main" id="{831A69A8-11EA-4D0C-BBC4-61F104823A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214034" name="Group 1108">
                <a:extLst>
                  <a:ext uri="{FF2B5EF4-FFF2-40B4-BE49-F238E27FC236}">
                    <a16:creationId xmlns:a16="http://schemas.microsoft.com/office/drawing/2014/main" id="{117F9C18-EC6B-419E-9E57-CA31E67A3E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87291" y="3555216"/>
                <a:ext cx="347753" cy="680208"/>
                <a:chOff x="7923189" y="2486663"/>
                <a:chExt cx="360362" cy="884586"/>
              </a:xfrm>
            </p:grpSpPr>
            <p:pic>
              <p:nvPicPr>
                <p:cNvPr id="214281" name="Picture 3">
                  <a:extLst>
                    <a:ext uri="{FF2B5EF4-FFF2-40B4-BE49-F238E27FC236}">
                      <a16:creationId xmlns:a16="http://schemas.microsoft.com/office/drawing/2014/main" id="{41D723F7-DC60-4CBC-BB72-60B51D920B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214282" name="Group 950">
                  <a:extLst>
                    <a:ext uri="{FF2B5EF4-FFF2-40B4-BE49-F238E27FC236}">
                      <a16:creationId xmlns:a16="http://schemas.microsoft.com/office/drawing/2014/main" id="{D6B5593A-4FBB-4781-A519-7CE10A1D7D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214283" name="Freeform 951">
                    <a:extLst>
                      <a:ext uri="{FF2B5EF4-FFF2-40B4-BE49-F238E27FC236}">
                        <a16:creationId xmlns:a16="http://schemas.microsoft.com/office/drawing/2014/main" id="{193D14AD-15D2-4BF2-B2DD-81B0B17635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" y="433"/>
                    <a:ext cx="283" cy="2286"/>
                  </a:xfrm>
                  <a:custGeom>
                    <a:avLst/>
                    <a:gdLst>
                      <a:gd name="T0" fmla="*/ 3 w 354"/>
                      <a:gd name="T1" fmla="*/ 0 h 2742"/>
                      <a:gd name="T2" fmla="*/ 15 w 354"/>
                      <a:gd name="T3" fmla="*/ 27 h 2742"/>
                      <a:gd name="T4" fmla="*/ 15 w 354"/>
                      <a:gd name="T5" fmla="*/ 205 h 2742"/>
                      <a:gd name="T6" fmla="*/ 0 w 354"/>
                      <a:gd name="T7" fmla="*/ 215 h 2742"/>
                      <a:gd name="T8" fmla="*/ 3 w 354"/>
                      <a:gd name="T9" fmla="*/ 0 h 27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4"/>
                      <a:gd name="T16" fmla="*/ 0 h 2742"/>
                      <a:gd name="T17" fmla="*/ 354 w 354"/>
                      <a:gd name="T18" fmla="*/ 2742 h 274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4" h="2742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84" name="Rectangle 952">
                    <a:extLst>
                      <a:ext uri="{FF2B5EF4-FFF2-40B4-BE49-F238E27FC236}">
                        <a16:creationId xmlns:a16="http://schemas.microsoft.com/office/drawing/2014/main" id="{D8A2BA6F-17DF-4E52-8DAC-F578F664D5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85" name="Freeform 953">
                    <a:extLst>
                      <a:ext uri="{FF2B5EF4-FFF2-40B4-BE49-F238E27FC236}">
                        <a16:creationId xmlns:a16="http://schemas.microsoft.com/office/drawing/2014/main" id="{16D707E4-0A5F-4958-BC58-0D7A798D85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21" y="570"/>
                    <a:ext cx="169" cy="2115"/>
                  </a:xfrm>
                  <a:custGeom>
                    <a:avLst/>
                    <a:gdLst>
                      <a:gd name="T0" fmla="*/ 2 w 211"/>
                      <a:gd name="T1" fmla="*/ 0 h 2537"/>
                      <a:gd name="T2" fmla="*/ 9 w 211"/>
                      <a:gd name="T3" fmla="*/ 18 h 2537"/>
                      <a:gd name="T4" fmla="*/ 2 w 211"/>
                      <a:gd name="T5" fmla="*/ 196 h 2537"/>
                      <a:gd name="T6" fmla="*/ 2 w 211"/>
                      <a:gd name="T7" fmla="*/ 0 h 253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1"/>
                      <a:gd name="T13" fmla="*/ 0 h 2537"/>
                      <a:gd name="T14" fmla="*/ 211 w 211"/>
                      <a:gd name="T15" fmla="*/ 2537 h 253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1" h="2537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86" name="Freeform 954">
                    <a:extLst>
                      <a:ext uri="{FF2B5EF4-FFF2-40B4-BE49-F238E27FC236}">
                        <a16:creationId xmlns:a16="http://schemas.microsoft.com/office/drawing/2014/main" id="{C9A37D59-81B0-4DFE-AADE-046261EE77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4" y="1640"/>
                    <a:ext cx="263" cy="189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1 h 226"/>
                      <a:gd name="T4" fmla="*/ 14 w 328"/>
                      <a:gd name="T5" fmla="*/ 19 h 226"/>
                      <a:gd name="T6" fmla="*/ 0 w 328"/>
                      <a:gd name="T7" fmla="*/ 8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87" name="Rectangle 955">
                    <a:extLst>
                      <a:ext uri="{FF2B5EF4-FFF2-40B4-BE49-F238E27FC236}">
                        <a16:creationId xmlns:a16="http://schemas.microsoft.com/office/drawing/2014/main" id="{9A5B6ED2-1DE7-4FB5-891E-6FFEF1F590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288" name="Group 956">
                    <a:extLst>
                      <a:ext uri="{FF2B5EF4-FFF2-40B4-BE49-F238E27FC236}">
                        <a16:creationId xmlns:a16="http://schemas.microsoft.com/office/drawing/2014/main" id="{A9AE76F4-98DC-448B-B293-5BB29AAC70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9" y="668"/>
                    <a:ext cx="581" cy="145"/>
                    <a:chOff x="614" y="2568"/>
                    <a:chExt cx="725" cy="139"/>
                  </a:xfrm>
                </p:grpSpPr>
                <p:sp>
                  <p:nvSpPr>
                    <p:cNvPr id="214313" name="AutoShape 957">
                      <a:extLst>
                        <a:ext uri="{FF2B5EF4-FFF2-40B4-BE49-F238E27FC236}">
                          <a16:creationId xmlns:a16="http://schemas.microsoft.com/office/drawing/2014/main" id="{60EB72E2-FB08-447C-8815-5BA78027E1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66"/>
                      <a:ext cx="721" cy="14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14" name="AutoShape 958">
                      <a:extLst>
                        <a:ext uri="{FF2B5EF4-FFF2-40B4-BE49-F238E27FC236}">
                          <a16:creationId xmlns:a16="http://schemas.microsoft.com/office/drawing/2014/main" id="{9736FF4D-E1AC-4F04-A64A-B5F1FC0930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1"/>
                      <a:ext cx="696" cy="114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89" name="Rectangle 959">
                    <a:extLst>
                      <a:ext uri="{FF2B5EF4-FFF2-40B4-BE49-F238E27FC236}">
                        <a16:creationId xmlns:a16="http://schemas.microsoft.com/office/drawing/2014/main" id="{0708F110-7B82-4B1A-9E0F-681609F025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290" name="Group 960">
                    <a:extLst>
                      <a:ext uri="{FF2B5EF4-FFF2-40B4-BE49-F238E27FC236}">
                        <a16:creationId xmlns:a16="http://schemas.microsoft.com/office/drawing/2014/main" id="{5ACBDD38-91CA-4058-ABBB-93B6BC2441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7" y="994"/>
                    <a:ext cx="581" cy="134"/>
                    <a:chOff x="614" y="2568"/>
                    <a:chExt cx="725" cy="139"/>
                  </a:xfrm>
                </p:grpSpPr>
                <p:sp>
                  <p:nvSpPr>
                    <p:cNvPr id="214311" name="AutoShape 961">
                      <a:extLst>
                        <a:ext uri="{FF2B5EF4-FFF2-40B4-BE49-F238E27FC236}">
                          <a16:creationId xmlns:a16="http://schemas.microsoft.com/office/drawing/2014/main" id="{BD5C9904-A044-479B-93B1-6386868596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5" y="2564"/>
                      <a:ext cx="721" cy="13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12" name="AutoShape 962">
                      <a:extLst>
                        <a:ext uri="{FF2B5EF4-FFF2-40B4-BE49-F238E27FC236}">
                          <a16:creationId xmlns:a16="http://schemas.microsoft.com/office/drawing/2014/main" id="{C777A242-BDDB-46BB-95E9-DD0BBD7427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8" y="2581"/>
                      <a:ext cx="696" cy="107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91" name="Rectangle 963">
                    <a:extLst>
                      <a:ext uri="{FF2B5EF4-FFF2-40B4-BE49-F238E27FC236}">
                        <a16:creationId xmlns:a16="http://schemas.microsoft.com/office/drawing/2014/main" id="{F1540211-C40F-4D6E-A1E7-6DE5B1A023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92" name="Rectangle 964">
                    <a:extLst>
                      <a:ext uri="{FF2B5EF4-FFF2-40B4-BE49-F238E27FC236}">
                        <a16:creationId xmlns:a16="http://schemas.microsoft.com/office/drawing/2014/main" id="{4418C7B1-F3D7-4323-AF9D-48E2F1F124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293" name="Group 965">
                    <a:extLst>
                      <a:ext uri="{FF2B5EF4-FFF2-40B4-BE49-F238E27FC236}">
                        <a16:creationId xmlns:a16="http://schemas.microsoft.com/office/drawing/2014/main" id="{D703813C-6D8B-4244-9E06-152A525DDE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5" y="1627"/>
                    <a:ext cx="582" cy="151"/>
                    <a:chOff x="614" y="2568"/>
                    <a:chExt cx="725" cy="139"/>
                  </a:xfrm>
                </p:grpSpPr>
                <p:sp>
                  <p:nvSpPr>
                    <p:cNvPr id="214309" name="AutoShape 966">
                      <a:extLst>
                        <a:ext uri="{FF2B5EF4-FFF2-40B4-BE49-F238E27FC236}">
                          <a16:creationId xmlns:a16="http://schemas.microsoft.com/office/drawing/2014/main" id="{AE7F5E7B-9258-461C-852F-E255649BA6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8" y="2586"/>
                      <a:ext cx="720" cy="12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10" name="AutoShape 967">
                      <a:extLst>
                        <a:ext uri="{FF2B5EF4-FFF2-40B4-BE49-F238E27FC236}">
                          <a16:creationId xmlns:a16="http://schemas.microsoft.com/office/drawing/2014/main" id="{48C17201-E670-41CA-930A-3F4CB41A5D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0" y="2586"/>
                      <a:ext cx="695" cy="109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94" name="Freeform 968">
                    <a:extLst>
                      <a:ext uri="{FF2B5EF4-FFF2-40B4-BE49-F238E27FC236}">
                        <a16:creationId xmlns:a16="http://schemas.microsoft.com/office/drawing/2014/main" id="{B314C082-7ED1-426A-AED5-4EC0BD73E1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8" y="1354"/>
                    <a:ext cx="263" cy="188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0 h 226"/>
                      <a:gd name="T4" fmla="*/ 14 w 328"/>
                      <a:gd name="T5" fmla="*/ 17 h 226"/>
                      <a:gd name="T6" fmla="*/ 0 w 328"/>
                      <a:gd name="T7" fmla="*/ 7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214295" name="Group 969">
                    <a:extLst>
                      <a:ext uri="{FF2B5EF4-FFF2-40B4-BE49-F238E27FC236}">
                        <a16:creationId xmlns:a16="http://schemas.microsoft.com/office/drawing/2014/main" id="{A93B8BAF-8C7A-487F-B904-23C5FA7A08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9" y="1327"/>
                    <a:ext cx="582" cy="139"/>
                    <a:chOff x="614" y="2568"/>
                    <a:chExt cx="725" cy="139"/>
                  </a:xfrm>
                </p:grpSpPr>
                <p:sp>
                  <p:nvSpPr>
                    <p:cNvPr id="214307" name="AutoShape 970">
                      <a:extLst>
                        <a:ext uri="{FF2B5EF4-FFF2-40B4-BE49-F238E27FC236}">
                          <a16:creationId xmlns:a16="http://schemas.microsoft.com/office/drawing/2014/main" id="{CA82051A-8CDD-44ED-97EC-9E09C13E47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71"/>
                      <a:ext cx="732" cy="13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308" name="AutoShape 971">
                      <a:extLst>
                        <a:ext uri="{FF2B5EF4-FFF2-40B4-BE49-F238E27FC236}">
                          <a16:creationId xmlns:a16="http://schemas.microsoft.com/office/drawing/2014/main" id="{F43FC1EA-EE9C-4B6C-A3B4-67B7A98E95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7"/>
                      <a:ext cx="720" cy="103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96" name="Rectangle 972">
                    <a:extLst>
                      <a:ext uri="{FF2B5EF4-FFF2-40B4-BE49-F238E27FC236}">
                        <a16:creationId xmlns:a16="http://schemas.microsoft.com/office/drawing/2014/main" id="{F8DE87B7-3C9C-4FE8-9026-5776F7E9CB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97" name="Freeform 973">
                    <a:extLst>
                      <a:ext uri="{FF2B5EF4-FFF2-40B4-BE49-F238E27FC236}">
                        <a16:creationId xmlns:a16="http://schemas.microsoft.com/office/drawing/2014/main" id="{67073E47-BA31-44EE-8334-43F27689E6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1007"/>
                    <a:ext cx="237" cy="213"/>
                  </a:xfrm>
                  <a:custGeom>
                    <a:avLst/>
                    <a:gdLst>
                      <a:gd name="T0" fmla="*/ 2 w 296"/>
                      <a:gd name="T1" fmla="*/ 0 h 256"/>
                      <a:gd name="T2" fmla="*/ 14 w 296"/>
                      <a:gd name="T3" fmla="*/ 10 h 256"/>
                      <a:gd name="T4" fmla="*/ 14 w 296"/>
                      <a:gd name="T5" fmla="*/ 19 h 256"/>
                      <a:gd name="T6" fmla="*/ 0 w 296"/>
                      <a:gd name="T7" fmla="*/ 7 h 256"/>
                      <a:gd name="T8" fmla="*/ 2 w 296"/>
                      <a:gd name="T9" fmla="*/ 0 h 25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96"/>
                      <a:gd name="T16" fmla="*/ 0 h 256"/>
                      <a:gd name="T17" fmla="*/ 296 w 296"/>
                      <a:gd name="T18" fmla="*/ 256 h 25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96" h="25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98" name="Freeform 974">
                    <a:extLst>
                      <a:ext uri="{FF2B5EF4-FFF2-40B4-BE49-F238E27FC236}">
                        <a16:creationId xmlns:a16="http://schemas.microsoft.com/office/drawing/2014/main" id="{630C79E5-7506-4CC8-B3CE-7397FC2810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5" y="680"/>
                    <a:ext cx="244" cy="240"/>
                  </a:xfrm>
                  <a:custGeom>
                    <a:avLst/>
                    <a:gdLst>
                      <a:gd name="T0" fmla="*/ 0 w 304"/>
                      <a:gd name="T1" fmla="*/ 0 h 288"/>
                      <a:gd name="T2" fmla="*/ 14 w 304"/>
                      <a:gd name="T3" fmla="*/ 13 h 288"/>
                      <a:gd name="T4" fmla="*/ 13 w 304"/>
                      <a:gd name="T5" fmla="*/ 23 h 288"/>
                      <a:gd name="T6" fmla="*/ 2 w 304"/>
                      <a:gd name="T7" fmla="*/ 10 h 288"/>
                      <a:gd name="T8" fmla="*/ 0 w 304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4"/>
                      <a:gd name="T16" fmla="*/ 0 h 288"/>
                      <a:gd name="T17" fmla="*/ 304 w 304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4" h="288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99" name="Oval 975">
                    <a:extLst>
                      <a:ext uri="{FF2B5EF4-FFF2-40B4-BE49-F238E27FC236}">
                        <a16:creationId xmlns:a16="http://schemas.microsoft.com/office/drawing/2014/main" id="{996A3192-E9DF-49E7-A5C3-6EC064C45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00" name="Freeform 976">
                    <a:extLst>
                      <a:ext uri="{FF2B5EF4-FFF2-40B4-BE49-F238E27FC236}">
                        <a16:creationId xmlns:a16="http://schemas.microsoft.com/office/drawing/2014/main" id="{75CBAC75-5106-475B-9F54-130968D667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2" y="2614"/>
                    <a:ext cx="245" cy="200"/>
                  </a:xfrm>
                  <a:custGeom>
                    <a:avLst/>
                    <a:gdLst>
                      <a:gd name="T0" fmla="*/ 0 w 306"/>
                      <a:gd name="T1" fmla="*/ 9 h 240"/>
                      <a:gd name="T2" fmla="*/ 2 w 306"/>
                      <a:gd name="T3" fmla="*/ 19 h 240"/>
                      <a:gd name="T4" fmla="*/ 14 w 306"/>
                      <a:gd name="T5" fmla="*/ 9 h 240"/>
                      <a:gd name="T6" fmla="*/ 14 w 306"/>
                      <a:gd name="T7" fmla="*/ 0 h 240"/>
                      <a:gd name="T8" fmla="*/ 0 w 306"/>
                      <a:gd name="T9" fmla="*/ 9 h 24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6"/>
                      <a:gd name="T16" fmla="*/ 0 h 240"/>
                      <a:gd name="T17" fmla="*/ 306 w 306"/>
                      <a:gd name="T18" fmla="*/ 240 h 24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6" h="240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301" name="AutoShape 977">
                    <a:extLst>
                      <a:ext uri="{FF2B5EF4-FFF2-40B4-BE49-F238E27FC236}">
                        <a16:creationId xmlns:a16="http://schemas.microsoft.com/office/drawing/2014/main" id="{27DA856C-B430-4975-9C6C-7C3539AEFA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40" y="2675"/>
                    <a:ext cx="1196" cy="15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02" name="AutoShape 978">
                    <a:extLst>
                      <a:ext uri="{FF2B5EF4-FFF2-40B4-BE49-F238E27FC236}">
                        <a16:creationId xmlns:a16="http://schemas.microsoft.com/office/drawing/2014/main" id="{AD5D4967-7926-4249-8FF6-1E8727B168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2714"/>
                    <a:ext cx="1066" cy="7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bg2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03" name="Oval 979">
                    <a:extLst>
                      <a:ext uri="{FF2B5EF4-FFF2-40B4-BE49-F238E27FC236}">
                        <a16:creationId xmlns:a16="http://schemas.microsoft.com/office/drawing/2014/main" id="{08D07651-3276-4318-A877-95A0843572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04" name="Oval 980">
                    <a:extLst>
                      <a:ext uri="{FF2B5EF4-FFF2-40B4-BE49-F238E27FC236}">
                        <a16:creationId xmlns:a16="http://schemas.microsoft.com/office/drawing/2014/main" id="{7AB65459-A93F-45B2-8A2C-6A7DCCF32C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4305" name="Oval 981">
                    <a:extLst>
                      <a:ext uri="{FF2B5EF4-FFF2-40B4-BE49-F238E27FC236}">
                        <a16:creationId xmlns:a16="http://schemas.microsoft.com/office/drawing/2014/main" id="{BAFAB17E-2802-44F5-8268-A36A94EADA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306" name="Rectangle 982">
                    <a:extLst>
                      <a:ext uri="{FF2B5EF4-FFF2-40B4-BE49-F238E27FC236}">
                        <a16:creationId xmlns:a16="http://schemas.microsoft.com/office/drawing/2014/main" id="{EFA5C616-6309-4C93-AED0-3814DD3D20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214035" name="Group 1109">
                <a:extLst>
                  <a:ext uri="{FF2B5EF4-FFF2-40B4-BE49-F238E27FC236}">
                    <a16:creationId xmlns:a16="http://schemas.microsoft.com/office/drawing/2014/main" id="{C047E3DD-1E42-48E4-BEAC-5FD5CE43B6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84012" y="5612511"/>
                <a:ext cx="347767" cy="680207"/>
                <a:chOff x="7923189" y="2486664"/>
                <a:chExt cx="360377" cy="884585"/>
              </a:xfrm>
            </p:grpSpPr>
            <p:pic>
              <p:nvPicPr>
                <p:cNvPr id="214247" name="Picture 3">
                  <a:extLst>
                    <a:ext uri="{FF2B5EF4-FFF2-40B4-BE49-F238E27FC236}">
                      <a16:creationId xmlns:a16="http://schemas.microsoft.com/office/drawing/2014/main" id="{F9A576FA-C4AC-446F-AAF1-2993A95816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3998" y="2486664"/>
                  <a:ext cx="239568" cy="536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214248" name="Group 950">
                  <a:extLst>
                    <a:ext uri="{FF2B5EF4-FFF2-40B4-BE49-F238E27FC236}">
                      <a16:creationId xmlns:a16="http://schemas.microsoft.com/office/drawing/2014/main" id="{A64FE83B-D716-4708-8EBA-E42B48C17B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214249" name="Freeform 951">
                    <a:extLst>
                      <a:ext uri="{FF2B5EF4-FFF2-40B4-BE49-F238E27FC236}">
                        <a16:creationId xmlns:a16="http://schemas.microsoft.com/office/drawing/2014/main" id="{3C1F2548-6FFD-4F87-82F9-F9825EB7D5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" y="433"/>
                    <a:ext cx="283" cy="2286"/>
                  </a:xfrm>
                  <a:custGeom>
                    <a:avLst/>
                    <a:gdLst>
                      <a:gd name="T0" fmla="*/ 3 w 354"/>
                      <a:gd name="T1" fmla="*/ 0 h 2742"/>
                      <a:gd name="T2" fmla="*/ 15 w 354"/>
                      <a:gd name="T3" fmla="*/ 27 h 2742"/>
                      <a:gd name="T4" fmla="*/ 15 w 354"/>
                      <a:gd name="T5" fmla="*/ 205 h 2742"/>
                      <a:gd name="T6" fmla="*/ 0 w 354"/>
                      <a:gd name="T7" fmla="*/ 215 h 2742"/>
                      <a:gd name="T8" fmla="*/ 3 w 354"/>
                      <a:gd name="T9" fmla="*/ 0 h 27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4"/>
                      <a:gd name="T16" fmla="*/ 0 h 2742"/>
                      <a:gd name="T17" fmla="*/ 354 w 354"/>
                      <a:gd name="T18" fmla="*/ 2742 h 274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4" h="2742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50" name="Rectangle 952">
                    <a:extLst>
                      <a:ext uri="{FF2B5EF4-FFF2-40B4-BE49-F238E27FC236}">
                        <a16:creationId xmlns:a16="http://schemas.microsoft.com/office/drawing/2014/main" id="{6F070B68-82C4-4BE2-89C2-DCD867B623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51" name="Freeform 953">
                    <a:extLst>
                      <a:ext uri="{FF2B5EF4-FFF2-40B4-BE49-F238E27FC236}">
                        <a16:creationId xmlns:a16="http://schemas.microsoft.com/office/drawing/2014/main" id="{5B01821F-1728-4D0C-8519-2749A03609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21" y="570"/>
                    <a:ext cx="169" cy="2115"/>
                  </a:xfrm>
                  <a:custGeom>
                    <a:avLst/>
                    <a:gdLst>
                      <a:gd name="T0" fmla="*/ 2 w 211"/>
                      <a:gd name="T1" fmla="*/ 0 h 2537"/>
                      <a:gd name="T2" fmla="*/ 9 w 211"/>
                      <a:gd name="T3" fmla="*/ 18 h 2537"/>
                      <a:gd name="T4" fmla="*/ 2 w 211"/>
                      <a:gd name="T5" fmla="*/ 196 h 2537"/>
                      <a:gd name="T6" fmla="*/ 2 w 211"/>
                      <a:gd name="T7" fmla="*/ 0 h 253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1"/>
                      <a:gd name="T13" fmla="*/ 0 h 2537"/>
                      <a:gd name="T14" fmla="*/ 211 w 211"/>
                      <a:gd name="T15" fmla="*/ 2537 h 253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1" h="2537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52" name="Freeform 954">
                    <a:extLst>
                      <a:ext uri="{FF2B5EF4-FFF2-40B4-BE49-F238E27FC236}">
                        <a16:creationId xmlns:a16="http://schemas.microsoft.com/office/drawing/2014/main" id="{C6657500-6DDC-4C7C-A266-CE991E4EDF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4" y="1640"/>
                    <a:ext cx="263" cy="189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1 h 226"/>
                      <a:gd name="T4" fmla="*/ 14 w 328"/>
                      <a:gd name="T5" fmla="*/ 19 h 226"/>
                      <a:gd name="T6" fmla="*/ 0 w 328"/>
                      <a:gd name="T7" fmla="*/ 8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53" name="Rectangle 955">
                    <a:extLst>
                      <a:ext uri="{FF2B5EF4-FFF2-40B4-BE49-F238E27FC236}">
                        <a16:creationId xmlns:a16="http://schemas.microsoft.com/office/drawing/2014/main" id="{C7A41882-5C8C-4EBE-8DDA-C93CC07E53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254" name="Group 956">
                    <a:extLst>
                      <a:ext uri="{FF2B5EF4-FFF2-40B4-BE49-F238E27FC236}">
                        <a16:creationId xmlns:a16="http://schemas.microsoft.com/office/drawing/2014/main" id="{8EBDC34E-756C-4511-A230-4E9067785E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9" y="668"/>
                    <a:ext cx="581" cy="145"/>
                    <a:chOff x="614" y="2568"/>
                    <a:chExt cx="725" cy="139"/>
                  </a:xfrm>
                </p:grpSpPr>
                <p:sp>
                  <p:nvSpPr>
                    <p:cNvPr id="214279" name="AutoShape 957">
                      <a:extLst>
                        <a:ext uri="{FF2B5EF4-FFF2-40B4-BE49-F238E27FC236}">
                          <a16:creationId xmlns:a16="http://schemas.microsoft.com/office/drawing/2014/main" id="{50F7B9A7-9386-475B-A150-C61B4CAED4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66"/>
                      <a:ext cx="721" cy="14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80" name="AutoShape 958">
                      <a:extLst>
                        <a:ext uri="{FF2B5EF4-FFF2-40B4-BE49-F238E27FC236}">
                          <a16:creationId xmlns:a16="http://schemas.microsoft.com/office/drawing/2014/main" id="{28657AF2-C0D2-4506-9ED6-87E260605D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1"/>
                      <a:ext cx="696" cy="114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55" name="Rectangle 959">
                    <a:extLst>
                      <a:ext uri="{FF2B5EF4-FFF2-40B4-BE49-F238E27FC236}">
                        <a16:creationId xmlns:a16="http://schemas.microsoft.com/office/drawing/2014/main" id="{1151122E-CDC1-4106-9802-4F7E09E345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256" name="Group 960">
                    <a:extLst>
                      <a:ext uri="{FF2B5EF4-FFF2-40B4-BE49-F238E27FC236}">
                        <a16:creationId xmlns:a16="http://schemas.microsoft.com/office/drawing/2014/main" id="{50339DD0-56D1-4A1B-B951-0784BA88B1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7" y="994"/>
                    <a:ext cx="581" cy="134"/>
                    <a:chOff x="614" y="2568"/>
                    <a:chExt cx="725" cy="139"/>
                  </a:xfrm>
                </p:grpSpPr>
                <p:sp>
                  <p:nvSpPr>
                    <p:cNvPr id="214277" name="AutoShape 961">
                      <a:extLst>
                        <a:ext uri="{FF2B5EF4-FFF2-40B4-BE49-F238E27FC236}">
                          <a16:creationId xmlns:a16="http://schemas.microsoft.com/office/drawing/2014/main" id="{1532AC30-D0BE-4E2B-9781-B09448DE31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5" y="2564"/>
                      <a:ext cx="721" cy="13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78" name="AutoShape 962">
                      <a:extLst>
                        <a:ext uri="{FF2B5EF4-FFF2-40B4-BE49-F238E27FC236}">
                          <a16:creationId xmlns:a16="http://schemas.microsoft.com/office/drawing/2014/main" id="{ADD63216-5B71-4BAA-BEB4-2FEE7D0FC4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8" y="2581"/>
                      <a:ext cx="696" cy="107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57" name="Rectangle 963">
                    <a:extLst>
                      <a:ext uri="{FF2B5EF4-FFF2-40B4-BE49-F238E27FC236}">
                        <a16:creationId xmlns:a16="http://schemas.microsoft.com/office/drawing/2014/main" id="{7726493A-C049-4C5C-A688-8CEEECFAC4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58" name="Rectangle 964">
                    <a:extLst>
                      <a:ext uri="{FF2B5EF4-FFF2-40B4-BE49-F238E27FC236}">
                        <a16:creationId xmlns:a16="http://schemas.microsoft.com/office/drawing/2014/main" id="{F4A67031-F61F-44BA-AC50-3CADEEF851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259" name="Group 965">
                    <a:extLst>
                      <a:ext uri="{FF2B5EF4-FFF2-40B4-BE49-F238E27FC236}">
                        <a16:creationId xmlns:a16="http://schemas.microsoft.com/office/drawing/2014/main" id="{2CC1FB91-A963-4B0D-A293-241CD5FC9B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5" y="1627"/>
                    <a:ext cx="582" cy="151"/>
                    <a:chOff x="614" y="2568"/>
                    <a:chExt cx="725" cy="139"/>
                  </a:xfrm>
                </p:grpSpPr>
                <p:sp>
                  <p:nvSpPr>
                    <p:cNvPr id="214275" name="AutoShape 966">
                      <a:extLst>
                        <a:ext uri="{FF2B5EF4-FFF2-40B4-BE49-F238E27FC236}">
                          <a16:creationId xmlns:a16="http://schemas.microsoft.com/office/drawing/2014/main" id="{6738EE95-1AC8-4E4A-9BA3-1974F6D887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8" y="2586"/>
                      <a:ext cx="720" cy="12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76" name="AutoShape 967">
                      <a:extLst>
                        <a:ext uri="{FF2B5EF4-FFF2-40B4-BE49-F238E27FC236}">
                          <a16:creationId xmlns:a16="http://schemas.microsoft.com/office/drawing/2014/main" id="{C2BF985D-24C7-439C-8C86-4B93F58EF0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0" y="2586"/>
                      <a:ext cx="695" cy="109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60" name="Freeform 968">
                    <a:extLst>
                      <a:ext uri="{FF2B5EF4-FFF2-40B4-BE49-F238E27FC236}">
                        <a16:creationId xmlns:a16="http://schemas.microsoft.com/office/drawing/2014/main" id="{FAB37D55-2F1D-41D1-AE48-C16EFC3EA8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8" y="1354"/>
                    <a:ext cx="263" cy="188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0 h 226"/>
                      <a:gd name="T4" fmla="*/ 14 w 328"/>
                      <a:gd name="T5" fmla="*/ 17 h 226"/>
                      <a:gd name="T6" fmla="*/ 0 w 328"/>
                      <a:gd name="T7" fmla="*/ 7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214261" name="Group 969">
                    <a:extLst>
                      <a:ext uri="{FF2B5EF4-FFF2-40B4-BE49-F238E27FC236}">
                        <a16:creationId xmlns:a16="http://schemas.microsoft.com/office/drawing/2014/main" id="{E6CF5FC4-608A-4C08-A10A-724AC931E9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9" y="1327"/>
                    <a:ext cx="582" cy="139"/>
                    <a:chOff x="614" y="2568"/>
                    <a:chExt cx="725" cy="139"/>
                  </a:xfrm>
                </p:grpSpPr>
                <p:sp>
                  <p:nvSpPr>
                    <p:cNvPr id="214273" name="AutoShape 970">
                      <a:extLst>
                        <a:ext uri="{FF2B5EF4-FFF2-40B4-BE49-F238E27FC236}">
                          <a16:creationId xmlns:a16="http://schemas.microsoft.com/office/drawing/2014/main" id="{34E4CACB-E1EC-4040-AC13-8DB062E16D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71"/>
                      <a:ext cx="732" cy="13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74" name="AutoShape 971">
                      <a:extLst>
                        <a:ext uri="{FF2B5EF4-FFF2-40B4-BE49-F238E27FC236}">
                          <a16:creationId xmlns:a16="http://schemas.microsoft.com/office/drawing/2014/main" id="{186EDE74-DA58-47A5-B4A9-591C30A3D9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7"/>
                      <a:ext cx="720" cy="103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62" name="Rectangle 972">
                    <a:extLst>
                      <a:ext uri="{FF2B5EF4-FFF2-40B4-BE49-F238E27FC236}">
                        <a16:creationId xmlns:a16="http://schemas.microsoft.com/office/drawing/2014/main" id="{14A2919D-FDEF-4461-8B30-17FBB403A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63" name="Freeform 973">
                    <a:extLst>
                      <a:ext uri="{FF2B5EF4-FFF2-40B4-BE49-F238E27FC236}">
                        <a16:creationId xmlns:a16="http://schemas.microsoft.com/office/drawing/2014/main" id="{CA4F38EE-A5A5-42C8-AA9F-DC707377EA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1007"/>
                    <a:ext cx="237" cy="213"/>
                  </a:xfrm>
                  <a:custGeom>
                    <a:avLst/>
                    <a:gdLst>
                      <a:gd name="T0" fmla="*/ 2 w 296"/>
                      <a:gd name="T1" fmla="*/ 0 h 256"/>
                      <a:gd name="T2" fmla="*/ 14 w 296"/>
                      <a:gd name="T3" fmla="*/ 10 h 256"/>
                      <a:gd name="T4" fmla="*/ 14 w 296"/>
                      <a:gd name="T5" fmla="*/ 19 h 256"/>
                      <a:gd name="T6" fmla="*/ 0 w 296"/>
                      <a:gd name="T7" fmla="*/ 7 h 256"/>
                      <a:gd name="T8" fmla="*/ 2 w 296"/>
                      <a:gd name="T9" fmla="*/ 0 h 25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96"/>
                      <a:gd name="T16" fmla="*/ 0 h 256"/>
                      <a:gd name="T17" fmla="*/ 296 w 296"/>
                      <a:gd name="T18" fmla="*/ 256 h 25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96" h="25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64" name="Freeform 974">
                    <a:extLst>
                      <a:ext uri="{FF2B5EF4-FFF2-40B4-BE49-F238E27FC236}">
                        <a16:creationId xmlns:a16="http://schemas.microsoft.com/office/drawing/2014/main" id="{34E53928-0CFE-4E4E-834E-2E7135C772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5" y="680"/>
                    <a:ext cx="244" cy="240"/>
                  </a:xfrm>
                  <a:custGeom>
                    <a:avLst/>
                    <a:gdLst>
                      <a:gd name="T0" fmla="*/ 0 w 304"/>
                      <a:gd name="T1" fmla="*/ 0 h 288"/>
                      <a:gd name="T2" fmla="*/ 14 w 304"/>
                      <a:gd name="T3" fmla="*/ 13 h 288"/>
                      <a:gd name="T4" fmla="*/ 13 w 304"/>
                      <a:gd name="T5" fmla="*/ 23 h 288"/>
                      <a:gd name="T6" fmla="*/ 2 w 304"/>
                      <a:gd name="T7" fmla="*/ 10 h 288"/>
                      <a:gd name="T8" fmla="*/ 0 w 304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4"/>
                      <a:gd name="T16" fmla="*/ 0 h 288"/>
                      <a:gd name="T17" fmla="*/ 304 w 304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4" h="288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65" name="Oval 975">
                    <a:extLst>
                      <a:ext uri="{FF2B5EF4-FFF2-40B4-BE49-F238E27FC236}">
                        <a16:creationId xmlns:a16="http://schemas.microsoft.com/office/drawing/2014/main" id="{EEC90525-A2AD-4270-948A-539DF160F6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66" name="Freeform 976">
                    <a:extLst>
                      <a:ext uri="{FF2B5EF4-FFF2-40B4-BE49-F238E27FC236}">
                        <a16:creationId xmlns:a16="http://schemas.microsoft.com/office/drawing/2014/main" id="{3FEC08FC-C57A-4833-BB28-E9F536207B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2" y="2614"/>
                    <a:ext cx="245" cy="200"/>
                  </a:xfrm>
                  <a:custGeom>
                    <a:avLst/>
                    <a:gdLst>
                      <a:gd name="T0" fmla="*/ 0 w 306"/>
                      <a:gd name="T1" fmla="*/ 9 h 240"/>
                      <a:gd name="T2" fmla="*/ 2 w 306"/>
                      <a:gd name="T3" fmla="*/ 19 h 240"/>
                      <a:gd name="T4" fmla="*/ 14 w 306"/>
                      <a:gd name="T5" fmla="*/ 9 h 240"/>
                      <a:gd name="T6" fmla="*/ 14 w 306"/>
                      <a:gd name="T7" fmla="*/ 0 h 240"/>
                      <a:gd name="T8" fmla="*/ 0 w 306"/>
                      <a:gd name="T9" fmla="*/ 9 h 24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6"/>
                      <a:gd name="T16" fmla="*/ 0 h 240"/>
                      <a:gd name="T17" fmla="*/ 306 w 306"/>
                      <a:gd name="T18" fmla="*/ 240 h 24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6" h="240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67" name="AutoShape 977">
                    <a:extLst>
                      <a:ext uri="{FF2B5EF4-FFF2-40B4-BE49-F238E27FC236}">
                        <a16:creationId xmlns:a16="http://schemas.microsoft.com/office/drawing/2014/main" id="{497C01B6-BB09-4AF5-BCBE-E2F2D809F5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40" y="2675"/>
                    <a:ext cx="1196" cy="15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68" name="AutoShape 978">
                    <a:extLst>
                      <a:ext uri="{FF2B5EF4-FFF2-40B4-BE49-F238E27FC236}">
                        <a16:creationId xmlns:a16="http://schemas.microsoft.com/office/drawing/2014/main" id="{F871E7A9-668B-4CBC-BD46-1F178CFBDD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2714"/>
                    <a:ext cx="1066" cy="7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bg2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69" name="Oval 979">
                    <a:extLst>
                      <a:ext uri="{FF2B5EF4-FFF2-40B4-BE49-F238E27FC236}">
                        <a16:creationId xmlns:a16="http://schemas.microsoft.com/office/drawing/2014/main" id="{3F746649-3B43-4E06-A6C8-D35999D05B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70" name="Oval 980">
                    <a:extLst>
                      <a:ext uri="{FF2B5EF4-FFF2-40B4-BE49-F238E27FC236}">
                        <a16:creationId xmlns:a16="http://schemas.microsoft.com/office/drawing/2014/main" id="{F0BCC2C9-1C5F-45EC-AA9E-DA9416FA09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4271" name="Oval 981">
                    <a:extLst>
                      <a:ext uri="{FF2B5EF4-FFF2-40B4-BE49-F238E27FC236}">
                        <a16:creationId xmlns:a16="http://schemas.microsoft.com/office/drawing/2014/main" id="{1A6AA291-DB9E-436F-8D05-16EB2BE7CB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72" name="Rectangle 982">
                    <a:extLst>
                      <a:ext uri="{FF2B5EF4-FFF2-40B4-BE49-F238E27FC236}">
                        <a16:creationId xmlns:a16="http://schemas.microsoft.com/office/drawing/2014/main" id="{FB9FA508-C383-4999-A2F6-E4A3CA4213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214036" name="Group 1110">
                <a:extLst>
                  <a:ext uri="{FF2B5EF4-FFF2-40B4-BE49-F238E27FC236}">
                    <a16:creationId xmlns:a16="http://schemas.microsoft.com/office/drawing/2014/main" id="{81421FC3-762D-4F62-8F72-78E51FBB85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068038" y="3829780"/>
                <a:ext cx="347753" cy="680208"/>
                <a:chOff x="7923189" y="2486663"/>
                <a:chExt cx="360362" cy="884586"/>
              </a:xfrm>
            </p:grpSpPr>
            <p:pic>
              <p:nvPicPr>
                <p:cNvPr id="214213" name="Picture 3">
                  <a:extLst>
                    <a:ext uri="{FF2B5EF4-FFF2-40B4-BE49-F238E27FC236}">
                      <a16:creationId xmlns:a16="http://schemas.microsoft.com/office/drawing/2014/main" id="{E46C10F2-F096-4375-99A2-091BA0F841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214214" name="Group 950">
                  <a:extLst>
                    <a:ext uri="{FF2B5EF4-FFF2-40B4-BE49-F238E27FC236}">
                      <a16:creationId xmlns:a16="http://schemas.microsoft.com/office/drawing/2014/main" id="{82C294D8-A66D-472B-80DF-9F2BDDDEE1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214215" name="Freeform 951">
                    <a:extLst>
                      <a:ext uri="{FF2B5EF4-FFF2-40B4-BE49-F238E27FC236}">
                        <a16:creationId xmlns:a16="http://schemas.microsoft.com/office/drawing/2014/main" id="{AAB71FD8-4BC2-4DC1-A56B-E5E173EB3D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" y="433"/>
                    <a:ext cx="283" cy="2286"/>
                  </a:xfrm>
                  <a:custGeom>
                    <a:avLst/>
                    <a:gdLst>
                      <a:gd name="T0" fmla="*/ 3 w 354"/>
                      <a:gd name="T1" fmla="*/ 0 h 2742"/>
                      <a:gd name="T2" fmla="*/ 15 w 354"/>
                      <a:gd name="T3" fmla="*/ 27 h 2742"/>
                      <a:gd name="T4" fmla="*/ 15 w 354"/>
                      <a:gd name="T5" fmla="*/ 205 h 2742"/>
                      <a:gd name="T6" fmla="*/ 0 w 354"/>
                      <a:gd name="T7" fmla="*/ 215 h 2742"/>
                      <a:gd name="T8" fmla="*/ 3 w 354"/>
                      <a:gd name="T9" fmla="*/ 0 h 27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4"/>
                      <a:gd name="T16" fmla="*/ 0 h 2742"/>
                      <a:gd name="T17" fmla="*/ 354 w 354"/>
                      <a:gd name="T18" fmla="*/ 2742 h 274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4" h="2742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16" name="Rectangle 952">
                    <a:extLst>
                      <a:ext uri="{FF2B5EF4-FFF2-40B4-BE49-F238E27FC236}">
                        <a16:creationId xmlns:a16="http://schemas.microsoft.com/office/drawing/2014/main" id="{9EA6C055-17A5-4AFE-AA7E-80EF11BD42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17" name="Freeform 953">
                    <a:extLst>
                      <a:ext uri="{FF2B5EF4-FFF2-40B4-BE49-F238E27FC236}">
                        <a16:creationId xmlns:a16="http://schemas.microsoft.com/office/drawing/2014/main" id="{F06922D1-B4F6-4B4B-A14F-2B9E3F999A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21" y="570"/>
                    <a:ext cx="169" cy="2115"/>
                  </a:xfrm>
                  <a:custGeom>
                    <a:avLst/>
                    <a:gdLst>
                      <a:gd name="T0" fmla="*/ 2 w 211"/>
                      <a:gd name="T1" fmla="*/ 0 h 2537"/>
                      <a:gd name="T2" fmla="*/ 9 w 211"/>
                      <a:gd name="T3" fmla="*/ 18 h 2537"/>
                      <a:gd name="T4" fmla="*/ 2 w 211"/>
                      <a:gd name="T5" fmla="*/ 196 h 2537"/>
                      <a:gd name="T6" fmla="*/ 2 w 211"/>
                      <a:gd name="T7" fmla="*/ 0 h 253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1"/>
                      <a:gd name="T13" fmla="*/ 0 h 2537"/>
                      <a:gd name="T14" fmla="*/ 211 w 211"/>
                      <a:gd name="T15" fmla="*/ 2537 h 253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1" h="2537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18" name="Freeform 954">
                    <a:extLst>
                      <a:ext uri="{FF2B5EF4-FFF2-40B4-BE49-F238E27FC236}">
                        <a16:creationId xmlns:a16="http://schemas.microsoft.com/office/drawing/2014/main" id="{8844028B-D8DC-4D27-AC3F-A594317A78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4" y="1640"/>
                    <a:ext cx="263" cy="189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1 h 226"/>
                      <a:gd name="T4" fmla="*/ 14 w 328"/>
                      <a:gd name="T5" fmla="*/ 19 h 226"/>
                      <a:gd name="T6" fmla="*/ 0 w 328"/>
                      <a:gd name="T7" fmla="*/ 8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19" name="Rectangle 955">
                    <a:extLst>
                      <a:ext uri="{FF2B5EF4-FFF2-40B4-BE49-F238E27FC236}">
                        <a16:creationId xmlns:a16="http://schemas.microsoft.com/office/drawing/2014/main" id="{418B51F3-A757-44AB-AD15-303731F2D9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220" name="Group 956">
                    <a:extLst>
                      <a:ext uri="{FF2B5EF4-FFF2-40B4-BE49-F238E27FC236}">
                        <a16:creationId xmlns:a16="http://schemas.microsoft.com/office/drawing/2014/main" id="{9C00F2E9-6692-498E-9344-A4E039589A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9" y="668"/>
                    <a:ext cx="581" cy="145"/>
                    <a:chOff x="614" y="2568"/>
                    <a:chExt cx="725" cy="139"/>
                  </a:xfrm>
                </p:grpSpPr>
                <p:sp>
                  <p:nvSpPr>
                    <p:cNvPr id="214245" name="AutoShape 957">
                      <a:extLst>
                        <a:ext uri="{FF2B5EF4-FFF2-40B4-BE49-F238E27FC236}">
                          <a16:creationId xmlns:a16="http://schemas.microsoft.com/office/drawing/2014/main" id="{EFB38BEA-9A99-4962-A2DC-3FA0B9D555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66"/>
                      <a:ext cx="721" cy="14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46" name="AutoShape 958">
                      <a:extLst>
                        <a:ext uri="{FF2B5EF4-FFF2-40B4-BE49-F238E27FC236}">
                          <a16:creationId xmlns:a16="http://schemas.microsoft.com/office/drawing/2014/main" id="{F0677A19-31C7-4637-AE96-E6D5B3D75B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1"/>
                      <a:ext cx="696" cy="114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21" name="Rectangle 959">
                    <a:extLst>
                      <a:ext uri="{FF2B5EF4-FFF2-40B4-BE49-F238E27FC236}">
                        <a16:creationId xmlns:a16="http://schemas.microsoft.com/office/drawing/2014/main" id="{510A37B1-D908-426B-8BD3-DEA1ADB1DA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222" name="Group 960">
                    <a:extLst>
                      <a:ext uri="{FF2B5EF4-FFF2-40B4-BE49-F238E27FC236}">
                        <a16:creationId xmlns:a16="http://schemas.microsoft.com/office/drawing/2014/main" id="{FF497CCD-405D-40FF-A281-4E76153ED5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7" y="994"/>
                    <a:ext cx="581" cy="134"/>
                    <a:chOff x="614" y="2568"/>
                    <a:chExt cx="725" cy="139"/>
                  </a:xfrm>
                </p:grpSpPr>
                <p:sp>
                  <p:nvSpPr>
                    <p:cNvPr id="214243" name="AutoShape 961">
                      <a:extLst>
                        <a:ext uri="{FF2B5EF4-FFF2-40B4-BE49-F238E27FC236}">
                          <a16:creationId xmlns:a16="http://schemas.microsoft.com/office/drawing/2014/main" id="{AEC548FC-823F-4722-8A4C-FE64E21E74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5" y="2564"/>
                      <a:ext cx="721" cy="13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44" name="AutoShape 962">
                      <a:extLst>
                        <a:ext uri="{FF2B5EF4-FFF2-40B4-BE49-F238E27FC236}">
                          <a16:creationId xmlns:a16="http://schemas.microsoft.com/office/drawing/2014/main" id="{5385A6AB-E16E-4B5D-9155-96D80BCE3D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8" y="2581"/>
                      <a:ext cx="696" cy="107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23" name="Rectangle 963">
                    <a:extLst>
                      <a:ext uri="{FF2B5EF4-FFF2-40B4-BE49-F238E27FC236}">
                        <a16:creationId xmlns:a16="http://schemas.microsoft.com/office/drawing/2014/main" id="{221D4ADC-DB96-45C8-A08D-EED0B7E2F0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24" name="Rectangle 964">
                    <a:extLst>
                      <a:ext uri="{FF2B5EF4-FFF2-40B4-BE49-F238E27FC236}">
                        <a16:creationId xmlns:a16="http://schemas.microsoft.com/office/drawing/2014/main" id="{AFE45A86-CCBC-4CE9-9EC0-1CE977CAD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225" name="Group 965">
                    <a:extLst>
                      <a:ext uri="{FF2B5EF4-FFF2-40B4-BE49-F238E27FC236}">
                        <a16:creationId xmlns:a16="http://schemas.microsoft.com/office/drawing/2014/main" id="{A48C39D4-F5A2-47C4-A2C1-B1DCD676DC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5" y="1627"/>
                    <a:ext cx="582" cy="151"/>
                    <a:chOff x="614" y="2568"/>
                    <a:chExt cx="725" cy="139"/>
                  </a:xfrm>
                </p:grpSpPr>
                <p:sp>
                  <p:nvSpPr>
                    <p:cNvPr id="214241" name="AutoShape 966">
                      <a:extLst>
                        <a:ext uri="{FF2B5EF4-FFF2-40B4-BE49-F238E27FC236}">
                          <a16:creationId xmlns:a16="http://schemas.microsoft.com/office/drawing/2014/main" id="{3B9A29A2-95F0-4C0A-BAB8-92511B5D10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8" y="2586"/>
                      <a:ext cx="720" cy="12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42" name="AutoShape 967">
                      <a:extLst>
                        <a:ext uri="{FF2B5EF4-FFF2-40B4-BE49-F238E27FC236}">
                          <a16:creationId xmlns:a16="http://schemas.microsoft.com/office/drawing/2014/main" id="{3E866EB4-4DE0-4B0F-A350-60FC6DB36A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0" y="2586"/>
                      <a:ext cx="695" cy="109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26" name="Freeform 968">
                    <a:extLst>
                      <a:ext uri="{FF2B5EF4-FFF2-40B4-BE49-F238E27FC236}">
                        <a16:creationId xmlns:a16="http://schemas.microsoft.com/office/drawing/2014/main" id="{170972F2-1B01-417A-809F-49202F9C9E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8" y="1354"/>
                    <a:ext cx="263" cy="188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0 h 226"/>
                      <a:gd name="T4" fmla="*/ 14 w 328"/>
                      <a:gd name="T5" fmla="*/ 17 h 226"/>
                      <a:gd name="T6" fmla="*/ 0 w 328"/>
                      <a:gd name="T7" fmla="*/ 7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214227" name="Group 969">
                    <a:extLst>
                      <a:ext uri="{FF2B5EF4-FFF2-40B4-BE49-F238E27FC236}">
                        <a16:creationId xmlns:a16="http://schemas.microsoft.com/office/drawing/2014/main" id="{7C904101-805B-4A21-AE09-9BC9702BA4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9" y="1327"/>
                    <a:ext cx="582" cy="139"/>
                    <a:chOff x="614" y="2568"/>
                    <a:chExt cx="725" cy="139"/>
                  </a:xfrm>
                </p:grpSpPr>
                <p:sp>
                  <p:nvSpPr>
                    <p:cNvPr id="214239" name="AutoShape 970">
                      <a:extLst>
                        <a:ext uri="{FF2B5EF4-FFF2-40B4-BE49-F238E27FC236}">
                          <a16:creationId xmlns:a16="http://schemas.microsoft.com/office/drawing/2014/main" id="{BCEA274F-A9DF-4D38-8D19-5D8ED49BE6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71"/>
                      <a:ext cx="732" cy="13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40" name="AutoShape 971">
                      <a:extLst>
                        <a:ext uri="{FF2B5EF4-FFF2-40B4-BE49-F238E27FC236}">
                          <a16:creationId xmlns:a16="http://schemas.microsoft.com/office/drawing/2014/main" id="{A2DA589A-8B2A-40D3-9AB4-DE40E80A25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7"/>
                      <a:ext cx="720" cy="103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228" name="Rectangle 972">
                    <a:extLst>
                      <a:ext uri="{FF2B5EF4-FFF2-40B4-BE49-F238E27FC236}">
                        <a16:creationId xmlns:a16="http://schemas.microsoft.com/office/drawing/2014/main" id="{3FA64E7F-5F7B-4E36-B546-D98BCE1CD6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29" name="Freeform 973">
                    <a:extLst>
                      <a:ext uri="{FF2B5EF4-FFF2-40B4-BE49-F238E27FC236}">
                        <a16:creationId xmlns:a16="http://schemas.microsoft.com/office/drawing/2014/main" id="{FDA2CF92-784A-42F8-97EA-3C1995D84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1007"/>
                    <a:ext cx="237" cy="213"/>
                  </a:xfrm>
                  <a:custGeom>
                    <a:avLst/>
                    <a:gdLst>
                      <a:gd name="T0" fmla="*/ 2 w 296"/>
                      <a:gd name="T1" fmla="*/ 0 h 256"/>
                      <a:gd name="T2" fmla="*/ 14 w 296"/>
                      <a:gd name="T3" fmla="*/ 10 h 256"/>
                      <a:gd name="T4" fmla="*/ 14 w 296"/>
                      <a:gd name="T5" fmla="*/ 19 h 256"/>
                      <a:gd name="T6" fmla="*/ 0 w 296"/>
                      <a:gd name="T7" fmla="*/ 7 h 256"/>
                      <a:gd name="T8" fmla="*/ 2 w 296"/>
                      <a:gd name="T9" fmla="*/ 0 h 25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96"/>
                      <a:gd name="T16" fmla="*/ 0 h 256"/>
                      <a:gd name="T17" fmla="*/ 296 w 296"/>
                      <a:gd name="T18" fmla="*/ 256 h 25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96" h="25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30" name="Freeform 974">
                    <a:extLst>
                      <a:ext uri="{FF2B5EF4-FFF2-40B4-BE49-F238E27FC236}">
                        <a16:creationId xmlns:a16="http://schemas.microsoft.com/office/drawing/2014/main" id="{C1F1180D-36C5-4B8F-B8FE-3DF7350772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5" y="680"/>
                    <a:ext cx="244" cy="240"/>
                  </a:xfrm>
                  <a:custGeom>
                    <a:avLst/>
                    <a:gdLst>
                      <a:gd name="T0" fmla="*/ 0 w 304"/>
                      <a:gd name="T1" fmla="*/ 0 h 288"/>
                      <a:gd name="T2" fmla="*/ 14 w 304"/>
                      <a:gd name="T3" fmla="*/ 13 h 288"/>
                      <a:gd name="T4" fmla="*/ 13 w 304"/>
                      <a:gd name="T5" fmla="*/ 23 h 288"/>
                      <a:gd name="T6" fmla="*/ 2 w 304"/>
                      <a:gd name="T7" fmla="*/ 10 h 288"/>
                      <a:gd name="T8" fmla="*/ 0 w 304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4"/>
                      <a:gd name="T16" fmla="*/ 0 h 288"/>
                      <a:gd name="T17" fmla="*/ 304 w 304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4" h="288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31" name="Oval 975">
                    <a:extLst>
                      <a:ext uri="{FF2B5EF4-FFF2-40B4-BE49-F238E27FC236}">
                        <a16:creationId xmlns:a16="http://schemas.microsoft.com/office/drawing/2014/main" id="{F47472DE-415C-4805-A93E-9B10DA7E43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32" name="Freeform 976">
                    <a:extLst>
                      <a:ext uri="{FF2B5EF4-FFF2-40B4-BE49-F238E27FC236}">
                        <a16:creationId xmlns:a16="http://schemas.microsoft.com/office/drawing/2014/main" id="{F299B6D6-2319-4DF6-A16E-7B425F5047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2" y="2614"/>
                    <a:ext cx="245" cy="200"/>
                  </a:xfrm>
                  <a:custGeom>
                    <a:avLst/>
                    <a:gdLst>
                      <a:gd name="T0" fmla="*/ 0 w 306"/>
                      <a:gd name="T1" fmla="*/ 9 h 240"/>
                      <a:gd name="T2" fmla="*/ 2 w 306"/>
                      <a:gd name="T3" fmla="*/ 19 h 240"/>
                      <a:gd name="T4" fmla="*/ 14 w 306"/>
                      <a:gd name="T5" fmla="*/ 9 h 240"/>
                      <a:gd name="T6" fmla="*/ 14 w 306"/>
                      <a:gd name="T7" fmla="*/ 0 h 240"/>
                      <a:gd name="T8" fmla="*/ 0 w 306"/>
                      <a:gd name="T9" fmla="*/ 9 h 24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6"/>
                      <a:gd name="T16" fmla="*/ 0 h 240"/>
                      <a:gd name="T17" fmla="*/ 306 w 306"/>
                      <a:gd name="T18" fmla="*/ 240 h 24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6" h="240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233" name="AutoShape 977">
                    <a:extLst>
                      <a:ext uri="{FF2B5EF4-FFF2-40B4-BE49-F238E27FC236}">
                        <a16:creationId xmlns:a16="http://schemas.microsoft.com/office/drawing/2014/main" id="{1DC0EED0-B9F2-4E97-9795-43D8C281A9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40" y="2675"/>
                    <a:ext cx="1196" cy="15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34" name="AutoShape 978">
                    <a:extLst>
                      <a:ext uri="{FF2B5EF4-FFF2-40B4-BE49-F238E27FC236}">
                        <a16:creationId xmlns:a16="http://schemas.microsoft.com/office/drawing/2014/main" id="{FE7B5AC9-4095-425C-8868-15985D86C9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2714"/>
                    <a:ext cx="1066" cy="7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bg2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35" name="Oval 979">
                    <a:extLst>
                      <a:ext uri="{FF2B5EF4-FFF2-40B4-BE49-F238E27FC236}">
                        <a16:creationId xmlns:a16="http://schemas.microsoft.com/office/drawing/2014/main" id="{2759CCD4-BFB5-4F2F-8C33-DF39A1076A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36" name="Oval 980">
                    <a:extLst>
                      <a:ext uri="{FF2B5EF4-FFF2-40B4-BE49-F238E27FC236}">
                        <a16:creationId xmlns:a16="http://schemas.microsoft.com/office/drawing/2014/main" id="{85BF61B7-0C4D-4B12-BA86-47A8E98914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4237" name="Oval 981">
                    <a:extLst>
                      <a:ext uri="{FF2B5EF4-FFF2-40B4-BE49-F238E27FC236}">
                        <a16:creationId xmlns:a16="http://schemas.microsoft.com/office/drawing/2014/main" id="{01763F78-DA0C-46AC-806C-093130CD8A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38" name="Rectangle 982">
                    <a:extLst>
                      <a:ext uri="{FF2B5EF4-FFF2-40B4-BE49-F238E27FC236}">
                        <a16:creationId xmlns:a16="http://schemas.microsoft.com/office/drawing/2014/main" id="{9DADC076-EA87-412A-8D66-A2FDABC56F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214037" name="Group 1111">
                <a:extLst>
                  <a:ext uri="{FF2B5EF4-FFF2-40B4-BE49-F238E27FC236}">
                    <a16:creationId xmlns:a16="http://schemas.microsoft.com/office/drawing/2014/main" id="{92D17E18-9830-48F4-8927-DE71EF0AD1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22838" y="5630065"/>
                <a:ext cx="347753" cy="680208"/>
                <a:chOff x="7923189" y="2486663"/>
                <a:chExt cx="360362" cy="884586"/>
              </a:xfrm>
            </p:grpSpPr>
            <p:pic>
              <p:nvPicPr>
                <p:cNvPr id="214179" name="Picture 3">
                  <a:extLst>
                    <a:ext uri="{FF2B5EF4-FFF2-40B4-BE49-F238E27FC236}">
                      <a16:creationId xmlns:a16="http://schemas.microsoft.com/office/drawing/2014/main" id="{4EA6FEBC-C1AC-4403-9185-CFE8F803B5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214180" name="Group 950">
                  <a:extLst>
                    <a:ext uri="{FF2B5EF4-FFF2-40B4-BE49-F238E27FC236}">
                      <a16:creationId xmlns:a16="http://schemas.microsoft.com/office/drawing/2014/main" id="{CAD84F3F-E2F0-43DA-A5A0-4D75817640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214181" name="Freeform 951">
                    <a:extLst>
                      <a:ext uri="{FF2B5EF4-FFF2-40B4-BE49-F238E27FC236}">
                        <a16:creationId xmlns:a16="http://schemas.microsoft.com/office/drawing/2014/main" id="{1C3D8370-5BE9-4EC0-839E-5F29FB0287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" y="433"/>
                    <a:ext cx="283" cy="2286"/>
                  </a:xfrm>
                  <a:custGeom>
                    <a:avLst/>
                    <a:gdLst>
                      <a:gd name="T0" fmla="*/ 3 w 354"/>
                      <a:gd name="T1" fmla="*/ 0 h 2742"/>
                      <a:gd name="T2" fmla="*/ 15 w 354"/>
                      <a:gd name="T3" fmla="*/ 27 h 2742"/>
                      <a:gd name="T4" fmla="*/ 15 w 354"/>
                      <a:gd name="T5" fmla="*/ 205 h 2742"/>
                      <a:gd name="T6" fmla="*/ 0 w 354"/>
                      <a:gd name="T7" fmla="*/ 215 h 2742"/>
                      <a:gd name="T8" fmla="*/ 3 w 354"/>
                      <a:gd name="T9" fmla="*/ 0 h 27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4"/>
                      <a:gd name="T16" fmla="*/ 0 h 2742"/>
                      <a:gd name="T17" fmla="*/ 354 w 354"/>
                      <a:gd name="T18" fmla="*/ 2742 h 274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4" h="2742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182" name="Rectangle 952">
                    <a:extLst>
                      <a:ext uri="{FF2B5EF4-FFF2-40B4-BE49-F238E27FC236}">
                        <a16:creationId xmlns:a16="http://schemas.microsoft.com/office/drawing/2014/main" id="{C6E6D2E5-AD23-46E8-93B9-B6FB843C25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183" name="Freeform 953">
                    <a:extLst>
                      <a:ext uri="{FF2B5EF4-FFF2-40B4-BE49-F238E27FC236}">
                        <a16:creationId xmlns:a16="http://schemas.microsoft.com/office/drawing/2014/main" id="{0F3EC4CF-FE33-4ABC-80A2-8405986ADA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21" y="570"/>
                    <a:ext cx="169" cy="2115"/>
                  </a:xfrm>
                  <a:custGeom>
                    <a:avLst/>
                    <a:gdLst>
                      <a:gd name="T0" fmla="*/ 2 w 211"/>
                      <a:gd name="T1" fmla="*/ 0 h 2537"/>
                      <a:gd name="T2" fmla="*/ 9 w 211"/>
                      <a:gd name="T3" fmla="*/ 18 h 2537"/>
                      <a:gd name="T4" fmla="*/ 2 w 211"/>
                      <a:gd name="T5" fmla="*/ 196 h 2537"/>
                      <a:gd name="T6" fmla="*/ 2 w 211"/>
                      <a:gd name="T7" fmla="*/ 0 h 253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1"/>
                      <a:gd name="T13" fmla="*/ 0 h 2537"/>
                      <a:gd name="T14" fmla="*/ 211 w 211"/>
                      <a:gd name="T15" fmla="*/ 2537 h 253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1" h="2537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184" name="Freeform 954">
                    <a:extLst>
                      <a:ext uri="{FF2B5EF4-FFF2-40B4-BE49-F238E27FC236}">
                        <a16:creationId xmlns:a16="http://schemas.microsoft.com/office/drawing/2014/main" id="{DCEFA179-B281-4746-AF90-059A781EA3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4" y="1640"/>
                    <a:ext cx="263" cy="189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1 h 226"/>
                      <a:gd name="T4" fmla="*/ 14 w 328"/>
                      <a:gd name="T5" fmla="*/ 19 h 226"/>
                      <a:gd name="T6" fmla="*/ 0 w 328"/>
                      <a:gd name="T7" fmla="*/ 8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185" name="Rectangle 955">
                    <a:extLst>
                      <a:ext uri="{FF2B5EF4-FFF2-40B4-BE49-F238E27FC236}">
                        <a16:creationId xmlns:a16="http://schemas.microsoft.com/office/drawing/2014/main" id="{B04E2A59-C603-4D24-98DC-210A63D22E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186" name="Group 956">
                    <a:extLst>
                      <a:ext uri="{FF2B5EF4-FFF2-40B4-BE49-F238E27FC236}">
                        <a16:creationId xmlns:a16="http://schemas.microsoft.com/office/drawing/2014/main" id="{4307B557-85A1-4353-A8A2-394251F9E2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9" y="668"/>
                    <a:ext cx="581" cy="145"/>
                    <a:chOff x="614" y="2568"/>
                    <a:chExt cx="725" cy="139"/>
                  </a:xfrm>
                </p:grpSpPr>
                <p:sp>
                  <p:nvSpPr>
                    <p:cNvPr id="214211" name="AutoShape 957">
                      <a:extLst>
                        <a:ext uri="{FF2B5EF4-FFF2-40B4-BE49-F238E27FC236}">
                          <a16:creationId xmlns:a16="http://schemas.microsoft.com/office/drawing/2014/main" id="{B555F0EF-A097-4731-ADCD-44AF54646C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66"/>
                      <a:ext cx="721" cy="14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12" name="AutoShape 958">
                      <a:extLst>
                        <a:ext uri="{FF2B5EF4-FFF2-40B4-BE49-F238E27FC236}">
                          <a16:creationId xmlns:a16="http://schemas.microsoft.com/office/drawing/2014/main" id="{74BE68AB-3119-433A-9811-AFD2273B44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1"/>
                      <a:ext cx="696" cy="114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187" name="Rectangle 959">
                    <a:extLst>
                      <a:ext uri="{FF2B5EF4-FFF2-40B4-BE49-F238E27FC236}">
                        <a16:creationId xmlns:a16="http://schemas.microsoft.com/office/drawing/2014/main" id="{1BDB61F2-DDCD-4451-B7AD-FD434191A6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188" name="Group 960">
                    <a:extLst>
                      <a:ext uri="{FF2B5EF4-FFF2-40B4-BE49-F238E27FC236}">
                        <a16:creationId xmlns:a16="http://schemas.microsoft.com/office/drawing/2014/main" id="{4EF77BBE-B511-4577-9689-8B8D2F50B1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7" y="994"/>
                    <a:ext cx="581" cy="134"/>
                    <a:chOff x="614" y="2568"/>
                    <a:chExt cx="725" cy="139"/>
                  </a:xfrm>
                </p:grpSpPr>
                <p:sp>
                  <p:nvSpPr>
                    <p:cNvPr id="214209" name="AutoShape 961">
                      <a:extLst>
                        <a:ext uri="{FF2B5EF4-FFF2-40B4-BE49-F238E27FC236}">
                          <a16:creationId xmlns:a16="http://schemas.microsoft.com/office/drawing/2014/main" id="{485DD99A-C6C6-4015-BCE2-9CC9C30DDD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5" y="2564"/>
                      <a:ext cx="721" cy="13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10" name="AutoShape 962">
                      <a:extLst>
                        <a:ext uri="{FF2B5EF4-FFF2-40B4-BE49-F238E27FC236}">
                          <a16:creationId xmlns:a16="http://schemas.microsoft.com/office/drawing/2014/main" id="{98373AB9-2D8E-4C1B-9B1D-597B2BE0D7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8" y="2581"/>
                      <a:ext cx="696" cy="107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189" name="Rectangle 963">
                    <a:extLst>
                      <a:ext uri="{FF2B5EF4-FFF2-40B4-BE49-F238E27FC236}">
                        <a16:creationId xmlns:a16="http://schemas.microsoft.com/office/drawing/2014/main" id="{3339D49F-B628-42B9-BDE9-5AB849BDBF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190" name="Rectangle 964">
                    <a:extLst>
                      <a:ext uri="{FF2B5EF4-FFF2-40B4-BE49-F238E27FC236}">
                        <a16:creationId xmlns:a16="http://schemas.microsoft.com/office/drawing/2014/main" id="{4E80F0C5-61E3-4457-922C-01C01936B2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191" name="Group 965">
                    <a:extLst>
                      <a:ext uri="{FF2B5EF4-FFF2-40B4-BE49-F238E27FC236}">
                        <a16:creationId xmlns:a16="http://schemas.microsoft.com/office/drawing/2014/main" id="{772ABA2B-D3BC-4D0D-9AF2-7B596B726A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5" y="1627"/>
                    <a:ext cx="582" cy="151"/>
                    <a:chOff x="614" y="2568"/>
                    <a:chExt cx="725" cy="139"/>
                  </a:xfrm>
                </p:grpSpPr>
                <p:sp>
                  <p:nvSpPr>
                    <p:cNvPr id="214207" name="AutoShape 966">
                      <a:extLst>
                        <a:ext uri="{FF2B5EF4-FFF2-40B4-BE49-F238E27FC236}">
                          <a16:creationId xmlns:a16="http://schemas.microsoft.com/office/drawing/2014/main" id="{33117DC6-160A-4212-9B57-358453D211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8" y="2586"/>
                      <a:ext cx="720" cy="12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08" name="AutoShape 967">
                      <a:extLst>
                        <a:ext uri="{FF2B5EF4-FFF2-40B4-BE49-F238E27FC236}">
                          <a16:creationId xmlns:a16="http://schemas.microsoft.com/office/drawing/2014/main" id="{DB438D7A-A03D-40FE-A842-2C87D7B6EA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0" y="2586"/>
                      <a:ext cx="695" cy="109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192" name="Freeform 968">
                    <a:extLst>
                      <a:ext uri="{FF2B5EF4-FFF2-40B4-BE49-F238E27FC236}">
                        <a16:creationId xmlns:a16="http://schemas.microsoft.com/office/drawing/2014/main" id="{FB70A08E-8444-4669-8077-D843F9FE17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8" y="1354"/>
                    <a:ext cx="263" cy="188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0 h 226"/>
                      <a:gd name="T4" fmla="*/ 14 w 328"/>
                      <a:gd name="T5" fmla="*/ 17 h 226"/>
                      <a:gd name="T6" fmla="*/ 0 w 328"/>
                      <a:gd name="T7" fmla="*/ 7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214193" name="Group 969">
                    <a:extLst>
                      <a:ext uri="{FF2B5EF4-FFF2-40B4-BE49-F238E27FC236}">
                        <a16:creationId xmlns:a16="http://schemas.microsoft.com/office/drawing/2014/main" id="{1224A880-3B49-4CF9-BC52-4F1E9AD703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9" y="1327"/>
                    <a:ext cx="582" cy="139"/>
                    <a:chOff x="614" y="2568"/>
                    <a:chExt cx="725" cy="139"/>
                  </a:xfrm>
                </p:grpSpPr>
                <p:sp>
                  <p:nvSpPr>
                    <p:cNvPr id="214205" name="AutoShape 970">
                      <a:extLst>
                        <a:ext uri="{FF2B5EF4-FFF2-40B4-BE49-F238E27FC236}">
                          <a16:creationId xmlns:a16="http://schemas.microsoft.com/office/drawing/2014/main" id="{1D10CE1C-1A31-40CD-AE18-BC863F69C9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71"/>
                      <a:ext cx="732" cy="13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206" name="AutoShape 971">
                      <a:extLst>
                        <a:ext uri="{FF2B5EF4-FFF2-40B4-BE49-F238E27FC236}">
                          <a16:creationId xmlns:a16="http://schemas.microsoft.com/office/drawing/2014/main" id="{6A1A3155-8BA1-4B52-A59D-8CEAA36BA5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7"/>
                      <a:ext cx="720" cy="103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194" name="Rectangle 972">
                    <a:extLst>
                      <a:ext uri="{FF2B5EF4-FFF2-40B4-BE49-F238E27FC236}">
                        <a16:creationId xmlns:a16="http://schemas.microsoft.com/office/drawing/2014/main" id="{2BC9C3BD-C9EC-445C-A0D8-4E9CEE7301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195" name="Freeform 973">
                    <a:extLst>
                      <a:ext uri="{FF2B5EF4-FFF2-40B4-BE49-F238E27FC236}">
                        <a16:creationId xmlns:a16="http://schemas.microsoft.com/office/drawing/2014/main" id="{C25BC6E3-4B9F-4929-8647-F07E12B87F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1007"/>
                    <a:ext cx="237" cy="213"/>
                  </a:xfrm>
                  <a:custGeom>
                    <a:avLst/>
                    <a:gdLst>
                      <a:gd name="T0" fmla="*/ 2 w 296"/>
                      <a:gd name="T1" fmla="*/ 0 h 256"/>
                      <a:gd name="T2" fmla="*/ 14 w 296"/>
                      <a:gd name="T3" fmla="*/ 10 h 256"/>
                      <a:gd name="T4" fmla="*/ 14 w 296"/>
                      <a:gd name="T5" fmla="*/ 19 h 256"/>
                      <a:gd name="T6" fmla="*/ 0 w 296"/>
                      <a:gd name="T7" fmla="*/ 7 h 256"/>
                      <a:gd name="T8" fmla="*/ 2 w 296"/>
                      <a:gd name="T9" fmla="*/ 0 h 25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96"/>
                      <a:gd name="T16" fmla="*/ 0 h 256"/>
                      <a:gd name="T17" fmla="*/ 296 w 296"/>
                      <a:gd name="T18" fmla="*/ 256 h 25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96" h="25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196" name="Freeform 974">
                    <a:extLst>
                      <a:ext uri="{FF2B5EF4-FFF2-40B4-BE49-F238E27FC236}">
                        <a16:creationId xmlns:a16="http://schemas.microsoft.com/office/drawing/2014/main" id="{401E345D-E0C2-4EB4-AA29-9D03E57F79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5" y="680"/>
                    <a:ext cx="244" cy="240"/>
                  </a:xfrm>
                  <a:custGeom>
                    <a:avLst/>
                    <a:gdLst>
                      <a:gd name="T0" fmla="*/ 0 w 304"/>
                      <a:gd name="T1" fmla="*/ 0 h 288"/>
                      <a:gd name="T2" fmla="*/ 14 w 304"/>
                      <a:gd name="T3" fmla="*/ 13 h 288"/>
                      <a:gd name="T4" fmla="*/ 13 w 304"/>
                      <a:gd name="T5" fmla="*/ 23 h 288"/>
                      <a:gd name="T6" fmla="*/ 2 w 304"/>
                      <a:gd name="T7" fmla="*/ 10 h 288"/>
                      <a:gd name="T8" fmla="*/ 0 w 304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4"/>
                      <a:gd name="T16" fmla="*/ 0 h 288"/>
                      <a:gd name="T17" fmla="*/ 304 w 304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4" h="288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197" name="Oval 975">
                    <a:extLst>
                      <a:ext uri="{FF2B5EF4-FFF2-40B4-BE49-F238E27FC236}">
                        <a16:creationId xmlns:a16="http://schemas.microsoft.com/office/drawing/2014/main" id="{507AEB77-BC25-454E-B9E2-4759E2F010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198" name="Freeform 976">
                    <a:extLst>
                      <a:ext uri="{FF2B5EF4-FFF2-40B4-BE49-F238E27FC236}">
                        <a16:creationId xmlns:a16="http://schemas.microsoft.com/office/drawing/2014/main" id="{8FD680FF-F441-4A6C-B7FE-C4D59D33EA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2" y="2614"/>
                    <a:ext cx="245" cy="200"/>
                  </a:xfrm>
                  <a:custGeom>
                    <a:avLst/>
                    <a:gdLst>
                      <a:gd name="T0" fmla="*/ 0 w 306"/>
                      <a:gd name="T1" fmla="*/ 9 h 240"/>
                      <a:gd name="T2" fmla="*/ 2 w 306"/>
                      <a:gd name="T3" fmla="*/ 19 h 240"/>
                      <a:gd name="T4" fmla="*/ 14 w 306"/>
                      <a:gd name="T5" fmla="*/ 9 h 240"/>
                      <a:gd name="T6" fmla="*/ 14 w 306"/>
                      <a:gd name="T7" fmla="*/ 0 h 240"/>
                      <a:gd name="T8" fmla="*/ 0 w 306"/>
                      <a:gd name="T9" fmla="*/ 9 h 24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6"/>
                      <a:gd name="T16" fmla="*/ 0 h 240"/>
                      <a:gd name="T17" fmla="*/ 306 w 306"/>
                      <a:gd name="T18" fmla="*/ 240 h 24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6" h="240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199" name="AutoShape 977">
                    <a:extLst>
                      <a:ext uri="{FF2B5EF4-FFF2-40B4-BE49-F238E27FC236}">
                        <a16:creationId xmlns:a16="http://schemas.microsoft.com/office/drawing/2014/main" id="{5127B61F-B1C5-43D3-B23B-CE84E19CF9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40" y="2675"/>
                    <a:ext cx="1196" cy="15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00" name="AutoShape 978">
                    <a:extLst>
                      <a:ext uri="{FF2B5EF4-FFF2-40B4-BE49-F238E27FC236}">
                        <a16:creationId xmlns:a16="http://schemas.microsoft.com/office/drawing/2014/main" id="{DBC14E54-2C2E-4438-8516-D9B448C1FC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2714"/>
                    <a:ext cx="1066" cy="7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bg2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01" name="Oval 979">
                    <a:extLst>
                      <a:ext uri="{FF2B5EF4-FFF2-40B4-BE49-F238E27FC236}">
                        <a16:creationId xmlns:a16="http://schemas.microsoft.com/office/drawing/2014/main" id="{FD753677-0BDF-4D3A-AE3E-5BE695E5E2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02" name="Oval 980">
                    <a:extLst>
                      <a:ext uri="{FF2B5EF4-FFF2-40B4-BE49-F238E27FC236}">
                        <a16:creationId xmlns:a16="http://schemas.microsoft.com/office/drawing/2014/main" id="{D22D58FA-677D-4065-B79F-03EC5529D2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4203" name="Oval 981">
                    <a:extLst>
                      <a:ext uri="{FF2B5EF4-FFF2-40B4-BE49-F238E27FC236}">
                        <a16:creationId xmlns:a16="http://schemas.microsoft.com/office/drawing/2014/main" id="{7704A8D4-98CE-4E70-90B7-31260A08BD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204" name="Rectangle 982">
                    <a:extLst>
                      <a:ext uri="{FF2B5EF4-FFF2-40B4-BE49-F238E27FC236}">
                        <a16:creationId xmlns:a16="http://schemas.microsoft.com/office/drawing/2014/main" id="{1E66DE75-5691-4377-85A5-583DE1AA35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214038" name="Group 1115">
                <a:extLst>
                  <a:ext uri="{FF2B5EF4-FFF2-40B4-BE49-F238E27FC236}">
                    <a16:creationId xmlns:a16="http://schemas.microsoft.com/office/drawing/2014/main" id="{5CC5DCD5-61FB-48AF-A9CB-1C7CA11245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707615" y="4368892"/>
                <a:ext cx="990551" cy="731635"/>
                <a:chOff x="7707615" y="4368892"/>
                <a:chExt cx="990551" cy="731635"/>
              </a:xfrm>
            </p:grpSpPr>
            <p:pic>
              <p:nvPicPr>
                <p:cNvPr id="214079" name="Picture 1159">
                  <a:extLst>
                    <a:ext uri="{FF2B5EF4-FFF2-40B4-BE49-F238E27FC236}">
                      <a16:creationId xmlns:a16="http://schemas.microsoft.com/office/drawing/2014/main" id="{624B22DB-3DD1-4509-A885-83268D9F46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771833" y="4640202"/>
                  <a:ext cx="822008" cy="4603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214080" name="Group 249">
                  <a:extLst>
                    <a:ext uri="{FF2B5EF4-FFF2-40B4-BE49-F238E27FC236}">
                      <a16:creationId xmlns:a16="http://schemas.microsoft.com/office/drawing/2014/main" id="{1B2B1BCE-262D-417B-8D2F-01D5DE7478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7707615" y="4368892"/>
                  <a:ext cx="225953" cy="395900"/>
                  <a:chOff x="4140" y="429"/>
                  <a:chExt cx="1425" cy="2396"/>
                </a:xfrm>
              </p:grpSpPr>
              <p:sp>
                <p:nvSpPr>
                  <p:cNvPr id="214147" name="Freeform 250">
                    <a:extLst>
                      <a:ext uri="{FF2B5EF4-FFF2-40B4-BE49-F238E27FC236}">
                        <a16:creationId xmlns:a16="http://schemas.microsoft.com/office/drawing/2014/main" id="{1E683A04-9FCB-4F77-BDEF-6EA5E17887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" y="433"/>
                    <a:ext cx="283" cy="2286"/>
                  </a:xfrm>
                  <a:custGeom>
                    <a:avLst/>
                    <a:gdLst>
                      <a:gd name="T0" fmla="*/ 9 w 354"/>
                      <a:gd name="T1" fmla="*/ 0 h 2742"/>
                      <a:gd name="T2" fmla="*/ 47 w 354"/>
                      <a:gd name="T3" fmla="*/ 66 h 2742"/>
                      <a:gd name="T4" fmla="*/ 46 w 354"/>
                      <a:gd name="T5" fmla="*/ 510 h 2742"/>
                      <a:gd name="T6" fmla="*/ 0 w 354"/>
                      <a:gd name="T7" fmla="*/ 534 h 2742"/>
                      <a:gd name="T8" fmla="*/ 9 w 354"/>
                      <a:gd name="T9" fmla="*/ 0 h 27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4" h="2742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229" name="Rectangle 251">
                    <a:extLst>
                      <a:ext uri="{FF2B5EF4-FFF2-40B4-BE49-F238E27FC236}">
                        <a16:creationId xmlns:a16="http://schemas.microsoft.com/office/drawing/2014/main" id="{F7AD79CC-5C5A-4450-9B7E-5AE84650B7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04" y="433"/>
                    <a:ext cx="1051" cy="227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14149" name="Freeform 252">
                    <a:extLst>
                      <a:ext uri="{FF2B5EF4-FFF2-40B4-BE49-F238E27FC236}">
                        <a16:creationId xmlns:a16="http://schemas.microsoft.com/office/drawing/2014/main" id="{B2AB39C9-4CE8-47A2-830A-4B5FE640C3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21" y="570"/>
                    <a:ext cx="169" cy="2115"/>
                  </a:xfrm>
                  <a:custGeom>
                    <a:avLst/>
                    <a:gdLst>
                      <a:gd name="T0" fmla="*/ 2 w 211"/>
                      <a:gd name="T1" fmla="*/ 0 h 2537"/>
                      <a:gd name="T2" fmla="*/ 29 w 211"/>
                      <a:gd name="T3" fmla="*/ 43 h 2537"/>
                      <a:gd name="T4" fmla="*/ 2 w 211"/>
                      <a:gd name="T5" fmla="*/ 486 h 2537"/>
                      <a:gd name="T6" fmla="*/ 2 w 211"/>
                      <a:gd name="T7" fmla="*/ 0 h 253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11" h="2537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150" name="Freeform 253">
                    <a:extLst>
                      <a:ext uri="{FF2B5EF4-FFF2-40B4-BE49-F238E27FC236}">
                        <a16:creationId xmlns:a16="http://schemas.microsoft.com/office/drawing/2014/main" id="{222C7635-9CEE-4831-930E-49D99ED031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4" y="1640"/>
                    <a:ext cx="263" cy="189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45 w 328"/>
                      <a:gd name="T3" fmla="*/ 25 h 226"/>
                      <a:gd name="T4" fmla="*/ 45 w 328"/>
                      <a:gd name="T5" fmla="*/ 45 h 226"/>
                      <a:gd name="T6" fmla="*/ 0 w 328"/>
                      <a:gd name="T7" fmla="*/ 19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232" name="Rectangle 254">
                    <a:extLst>
                      <a:ext uri="{FF2B5EF4-FFF2-40B4-BE49-F238E27FC236}">
                        <a16:creationId xmlns:a16="http://schemas.microsoft.com/office/drawing/2014/main" id="{BC790E7A-4804-403F-8CE1-FDC3DCE8F1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4" y="692"/>
                    <a:ext cx="601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grpSp>
                <p:nvGrpSpPr>
                  <p:cNvPr id="214152" name="Group 255">
                    <a:extLst>
                      <a:ext uri="{FF2B5EF4-FFF2-40B4-BE49-F238E27FC236}">
                        <a16:creationId xmlns:a16="http://schemas.microsoft.com/office/drawing/2014/main" id="{CC60A147-A927-40EB-AA7B-C25455725F9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9" y="668"/>
                    <a:ext cx="581" cy="145"/>
                    <a:chOff x="614" y="2568"/>
                    <a:chExt cx="725" cy="139"/>
                  </a:xfrm>
                </p:grpSpPr>
                <p:sp>
                  <p:nvSpPr>
                    <p:cNvPr id="1258" name="AutoShape 256">
                      <a:extLst>
                        <a:ext uri="{FF2B5EF4-FFF2-40B4-BE49-F238E27FC236}">
                          <a16:creationId xmlns:a16="http://schemas.microsoft.com/office/drawing/2014/main" id="{B918C159-4D97-43D9-B61D-47BFB3AF39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6" y="2591"/>
                      <a:ext cx="725" cy="12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259" name="AutoShape 257">
                      <a:extLst>
                        <a:ext uri="{FF2B5EF4-FFF2-40B4-BE49-F238E27FC236}">
                          <a16:creationId xmlns:a16="http://schemas.microsoft.com/office/drawing/2014/main" id="{B7AABB97-DCBD-4CFA-852D-F328887606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9" y="2591"/>
                      <a:ext cx="700" cy="101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1234" name="Rectangle 258">
                    <a:extLst>
                      <a:ext uri="{FF2B5EF4-FFF2-40B4-BE49-F238E27FC236}">
                        <a16:creationId xmlns:a16="http://schemas.microsoft.com/office/drawing/2014/main" id="{DB90C337-4CDF-4887-A350-6C87FC05CC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4" y="1019"/>
                    <a:ext cx="601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grpSp>
                <p:nvGrpSpPr>
                  <p:cNvPr id="214154" name="Group 259">
                    <a:extLst>
                      <a:ext uri="{FF2B5EF4-FFF2-40B4-BE49-F238E27FC236}">
                        <a16:creationId xmlns:a16="http://schemas.microsoft.com/office/drawing/2014/main" id="{F06A9893-95AF-47D7-98D7-FB3B784025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7" y="994"/>
                    <a:ext cx="581" cy="134"/>
                    <a:chOff x="614" y="2568"/>
                    <a:chExt cx="725" cy="139"/>
                  </a:xfrm>
                </p:grpSpPr>
                <p:sp>
                  <p:nvSpPr>
                    <p:cNvPr id="1256" name="AutoShape 260">
                      <a:extLst>
                        <a:ext uri="{FF2B5EF4-FFF2-40B4-BE49-F238E27FC236}">
                          <a16:creationId xmlns:a16="http://schemas.microsoft.com/office/drawing/2014/main" id="{4464DF45-5B75-4970-8B15-0852E73051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1" y="2594"/>
                      <a:ext cx="725" cy="14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257" name="AutoShape 261">
                      <a:extLst>
                        <a:ext uri="{FF2B5EF4-FFF2-40B4-BE49-F238E27FC236}">
                          <a16:creationId xmlns:a16="http://schemas.microsoft.com/office/drawing/2014/main" id="{9CA49F3D-E3E1-4E36-9933-1D0D994076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4" y="2614"/>
                      <a:ext cx="687" cy="100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1236" name="Rectangle 262">
                    <a:extLst>
                      <a:ext uri="{FF2B5EF4-FFF2-40B4-BE49-F238E27FC236}">
                        <a16:creationId xmlns:a16="http://schemas.microsoft.com/office/drawing/2014/main" id="{F842C842-FBED-4B06-9FB4-E376E60B36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4" y="1365"/>
                    <a:ext cx="591" cy="3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37" name="Rectangle 263">
                    <a:extLst>
                      <a:ext uri="{FF2B5EF4-FFF2-40B4-BE49-F238E27FC236}">
                        <a16:creationId xmlns:a16="http://schemas.microsoft.com/office/drawing/2014/main" id="{0E34B093-6F1E-40C0-89F3-37A1E48BB8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34" y="1653"/>
                    <a:ext cx="591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grpSp>
                <p:nvGrpSpPr>
                  <p:cNvPr id="214157" name="Group 264">
                    <a:extLst>
                      <a:ext uri="{FF2B5EF4-FFF2-40B4-BE49-F238E27FC236}">
                        <a16:creationId xmlns:a16="http://schemas.microsoft.com/office/drawing/2014/main" id="{F49B749B-1662-40B6-A032-6D4B7FEB6C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5" y="1627"/>
                    <a:ext cx="582" cy="151"/>
                    <a:chOff x="614" y="2568"/>
                    <a:chExt cx="725" cy="139"/>
                  </a:xfrm>
                </p:grpSpPr>
                <p:sp>
                  <p:nvSpPr>
                    <p:cNvPr id="1254" name="AutoShape 265">
                      <a:extLst>
                        <a:ext uri="{FF2B5EF4-FFF2-40B4-BE49-F238E27FC236}">
                          <a16:creationId xmlns:a16="http://schemas.microsoft.com/office/drawing/2014/main" id="{542EF3AD-B712-42EE-B787-900AED93DA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4" y="2592"/>
                      <a:ext cx="711" cy="11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255" name="AutoShape 266">
                      <a:extLst>
                        <a:ext uri="{FF2B5EF4-FFF2-40B4-BE49-F238E27FC236}">
                          <a16:creationId xmlns:a16="http://schemas.microsoft.com/office/drawing/2014/main" id="{C1F46D43-974B-4061-A4E4-29AB8BF683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6" y="2610"/>
                      <a:ext cx="674" cy="80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214158" name="Freeform 267">
                    <a:extLst>
                      <a:ext uri="{FF2B5EF4-FFF2-40B4-BE49-F238E27FC236}">
                        <a16:creationId xmlns:a16="http://schemas.microsoft.com/office/drawing/2014/main" id="{6748E9A6-180B-4778-B1CA-0FA2F99D4C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8" y="1354"/>
                    <a:ext cx="263" cy="188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45 w 328"/>
                      <a:gd name="T3" fmla="*/ 24 h 226"/>
                      <a:gd name="T4" fmla="*/ 45 w 328"/>
                      <a:gd name="T5" fmla="*/ 43 h 226"/>
                      <a:gd name="T6" fmla="*/ 0 w 328"/>
                      <a:gd name="T7" fmla="*/ 18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214159" name="Group 268">
                    <a:extLst>
                      <a:ext uri="{FF2B5EF4-FFF2-40B4-BE49-F238E27FC236}">
                        <a16:creationId xmlns:a16="http://schemas.microsoft.com/office/drawing/2014/main" id="{365AC07A-6143-49A9-8991-035A56977E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9" y="1327"/>
                    <a:ext cx="582" cy="139"/>
                    <a:chOff x="614" y="2568"/>
                    <a:chExt cx="725" cy="139"/>
                  </a:xfrm>
                </p:grpSpPr>
                <p:sp>
                  <p:nvSpPr>
                    <p:cNvPr id="1252" name="AutoShape 269">
                      <a:extLst>
                        <a:ext uri="{FF2B5EF4-FFF2-40B4-BE49-F238E27FC236}">
                          <a16:creationId xmlns:a16="http://schemas.microsoft.com/office/drawing/2014/main" id="{0FE4CACB-8DF1-4240-A0A6-03F996385B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46" y="2568"/>
                      <a:ext cx="698" cy="163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253" name="AutoShape 270">
                      <a:extLst>
                        <a:ext uri="{FF2B5EF4-FFF2-40B4-BE49-F238E27FC236}">
                          <a16:creationId xmlns:a16="http://schemas.microsoft.com/office/drawing/2014/main" id="{50CDB1C4-37A8-4E17-AFA3-E15628B6B4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9" y="2587"/>
                      <a:ext cx="661" cy="115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1241" name="Rectangle 271">
                    <a:extLst>
                      <a:ext uri="{FF2B5EF4-FFF2-40B4-BE49-F238E27FC236}">
                        <a16:creationId xmlns:a16="http://schemas.microsoft.com/office/drawing/2014/main" id="{FFB6C5DC-0302-4565-9E42-FF557CA07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55" y="433"/>
                    <a:ext cx="60" cy="228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14161" name="Freeform 272">
                    <a:extLst>
                      <a:ext uri="{FF2B5EF4-FFF2-40B4-BE49-F238E27FC236}">
                        <a16:creationId xmlns:a16="http://schemas.microsoft.com/office/drawing/2014/main" id="{3B72FB7C-2740-4840-87DE-FABF4904D9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1007"/>
                    <a:ext cx="237" cy="213"/>
                  </a:xfrm>
                  <a:custGeom>
                    <a:avLst/>
                    <a:gdLst>
                      <a:gd name="T0" fmla="*/ 2 w 296"/>
                      <a:gd name="T1" fmla="*/ 0 h 256"/>
                      <a:gd name="T2" fmla="*/ 40 w 296"/>
                      <a:gd name="T3" fmla="*/ 27 h 256"/>
                      <a:gd name="T4" fmla="*/ 40 w 296"/>
                      <a:gd name="T5" fmla="*/ 49 h 256"/>
                      <a:gd name="T6" fmla="*/ 0 w 296"/>
                      <a:gd name="T7" fmla="*/ 18 h 256"/>
                      <a:gd name="T8" fmla="*/ 2 w 296"/>
                      <a:gd name="T9" fmla="*/ 0 h 25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96" h="25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162" name="Freeform 273">
                    <a:extLst>
                      <a:ext uri="{FF2B5EF4-FFF2-40B4-BE49-F238E27FC236}">
                        <a16:creationId xmlns:a16="http://schemas.microsoft.com/office/drawing/2014/main" id="{88BF9552-577B-4235-87B4-CF31DFC151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5" y="680"/>
                    <a:ext cx="244" cy="240"/>
                  </a:xfrm>
                  <a:custGeom>
                    <a:avLst/>
                    <a:gdLst>
                      <a:gd name="T0" fmla="*/ 0 w 304"/>
                      <a:gd name="T1" fmla="*/ 0 h 288"/>
                      <a:gd name="T2" fmla="*/ 42 w 304"/>
                      <a:gd name="T3" fmla="*/ 32 h 288"/>
                      <a:gd name="T4" fmla="*/ 39 w 304"/>
                      <a:gd name="T5" fmla="*/ 57 h 288"/>
                      <a:gd name="T6" fmla="*/ 2 w 304"/>
                      <a:gd name="T7" fmla="*/ 24 h 288"/>
                      <a:gd name="T8" fmla="*/ 0 w 304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04" h="288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244" name="Oval 274">
                    <a:extLst>
                      <a:ext uri="{FF2B5EF4-FFF2-40B4-BE49-F238E27FC236}">
                        <a16:creationId xmlns:a16="http://schemas.microsoft.com/office/drawing/2014/main" id="{A1DF81AB-8DDE-4506-A5B1-5F286374F5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16" y="2614"/>
                    <a:ext cx="50" cy="96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14164" name="Freeform 275">
                    <a:extLst>
                      <a:ext uri="{FF2B5EF4-FFF2-40B4-BE49-F238E27FC236}">
                        <a16:creationId xmlns:a16="http://schemas.microsoft.com/office/drawing/2014/main" id="{AA252DC3-208C-49D7-9194-227E8A7872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2" y="2614"/>
                    <a:ext cx="245" cy="200"/>
                  </a:xfrm>
                  <a:custGeom>
                    <a:avLst/>
                    <a:gdLst>
                      <a:gd name="T0" fmla="*/ 0 w 306"/>
                      <a:gd name="T1" fmla="*/ 21 h 240"/>
                      <a:gd name="T2" fmla="*/ 2 w 306"/>
                      <a:gd name="T3" fmla="*/ 48 h 240"/>
                      <a:gd name="T4" fmla="*/ 42 w 306"/>
                      <a:gd name="T5" fmla="*/ 22 h 240"/>
                      <a:gd name="T6" fmla="*/ 40 w 306"/>
                      <a:gd name="T7" fmla="*/ 0 h 240"/>
                      <a:gd name="T8" fmla="*/ 0 w 306"/>
                      <a:gd name="T9" fmla="*/ 21 h 24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06" h="240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246" name="AutoShape 276">
                    <a:extLst>
                      <a:ext uri="{FF2B5EF4-FFF2-40B4-BE49-F238E27FC236}">
                        <a16:creationId xmlns:a16="http://schemas.microsoft.com/office/drawing/2014/main" id="{6316D552-886D-4F33-9A95-0822329BC0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44" y="2681"/>
                    <a:ext cx="1202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47" name="AutoShape 277">
                    <a:extLst>
                      <a:ext uri="{FF2B5EF4-FFF2-40B4-BE49-F238E27FC236}">
                        <a16:creationId xmlns:a16="http://schemas.microsoft.com/office/drawing/2014/main" id="{7F6D5F21-1A71-441D-8A88-D68F8EC5FF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04" y="2710"/>
                    <a:ext cx="1071" cy="86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bg2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48" name="Oval 278">
                    <a:extLst>
                      <a:ext uri="{FF2B5EF4-FFF2-40B4-BE49-F238E27FC236}">
                        <a16:creationId xmlns:a16="http://schemas.microsoft.com/office/drawing/2014/main" id="{4415EB85-62DD-4543-A24A-85A912BC2C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14" y="2383"/>
                    <a:ext cx="160" cy="144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49" name="Oval 279">
                    <a:extLst>
                      <a:ext uri="{FF2B5EF4-FFF2-40B4-BE49-F238E27FC236}">
                        <a16:creationId xmlns:a16="http://schemas.microsoft.com/office/drawing/2014/main" id="{C2A33015-439B-4586-9EE1-3252528E76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85" y="2383"/>
                    <a:ext cx="160" cy="14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FF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50" name="Oval 280">
                    <a:extLst>
                      <a:ext uri="{FF2B5EF4-FFF2-40B4-BE49-F238E27FC236}">
                        <a16:creationId xmlns:a16="http://schemas.microsoft.com/office/drawing/2014/main" id="{A3E42C1C-08A6-4A28-A9C0-DDB1BB6137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5" y="2383"/>
                    <a:ext cx="160" cy="135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51" name="Rectangle 281">
                    <a:extLst>
                      <a:ext uri="{FF2B5EF4-FFF2-40B4-BE49-F238E27FC236}">
                        <a16:creationId xmlns:a16="http://schemas.microsoft.com/office/drawing/2014/main" id="{0A681EF5-B363-4FBB-845C-79B1AB2ACC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65" y="1836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grpSp>
              <p:nvGrpSpPr>
                <p:cNvPr id="214081" name="Group 249">
                  <a:extLst>
                    <a:ext uri="{FF2B5EF4-FFF2-40B4-BE49-F238E27FC236}">
                      <a16:creationId xmlns:a16="http://schemas.microsoft.com/office/drawing/2014/main" id="{EC66DD59-4584-452A-8E18-39F50533AE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7939866" y="4369199"/>
                  <a:ext cx="225953" cy="395900"/>
                  <a:chOff x="4140" y="429"/>
                  <a:chExt cx="1425" cy="2396"/>
                </a:xfrm>
              </p:grpSpPr>
              <p:sp>
                <p:nvSpPr>
                  <p:cNvPr id="214115" name="Freeform 250">
                    <a:extLst>
                      <a:ext uri="{FF2B5EF4-FFF2-40B4-BE49-F238E27FC236}">
                        <a16:creationId xmlns:a16="http://schemas.microsoft.com/office/drawing/2014/main" id="{9A96C38E-BBFC-4A54-9A40-7F4DF3C9A5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" y="433"/>
                    <a:ext cx="283" cy="2286"/>
                  </a:xfrm>
                  <a:custGeom>
                    <a:avLst/>
                    <a:gdLst>
                      <a:gd name="T0" fmla="*/ 9 w 354"/>
                      <a:gd name="T1" fmla="*/ 0 h 2742"/>
                      <a:gd name="T2" fmla="*/ 47 w 354"/>
                      <a:gd name="T3" fmla="*/ 66 h 2742"/>
                      <a:gd name="T4" fmla="*/ 46 w 354"/>
                      <a:gd name="T5" fmla="*/ 510 h 2742"/>
                      <a:gd name="T6" fmla="*/ 0 w 354"/>
                      <a:gd name="T7" fmla="*/ 534 h 2742"/>
                      <a:gd name="T8" fmla="*/ 9 w 354"/>
                      <a:gd name="T9" fmla="*/ 0 h 27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4" h="2742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197" name="Rectangle 251">
                    <a:extLst>
                      <a:ext uri="{FF2B5EF4-FFF2-40B4-BE49-F238E27FC236}">
                        <a16:creationId xmlns:a16="http://schemas.microsoft.com/office/drawing/2014/main" id="{EFD4456F-F1A1-41F3-804C-C738CBACDB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07" y="431"/>
                    <a:ext cx="1051" cy="2306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14117" name="Freeform 252">
                    <a:extLst>
                      <a:ext uri="{FF2B5EF4-FFF2-40B4-BE49-F238E27FC236}">
                        <a16:creationId xmlns:a16="http://schemas.microsoft.com/office/drawing/2014/main" id="{315A940F-22C7-45DE-BC82-D763C82617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21" y="570"/>
                    <a:ext cx="169" cy="2115"/>
                  </a:xfrm>
                  <a:custGeom>
                    <a:avLst/>
                    <a:gdLst>
                      <a:gd name="T0" fmla="*/ 2 w 211"/>
                      <a:gd name="T1" fmla="*/ 0 h 2537"/>
                      <a:gd name="T2" fmla="*/ 29 w 211"/>
                      <a:gd name="T3" fmla="*/ 43 h 2537"/>
                      <a:gd name="T4" fmla="*/ 2 w 211"/>
                      <a:gd name="T5" fmla="*/ 486 h 2537"/>
                      <a:gd name="T6" fmla="*/ 2 w 211"/>
                      <a:gd name="T7" fmla="*/ 0 h 253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11" h="2537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118" name="Freeform 253">
                    <a:extLst>
                      <a:ext uri="{FF2B5EF4-FFF2-40B4-BE49-F238E27FC236}">
                        <a16:creationId xmlns:a16="http://schemas.microsoft.com/office/drawing/2014/main" id="{480F4638-5621-4556-AF7D-3E0F62485E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4" y="1640"/>
                    <a:ext cx="263" cy="189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45 w 328"/>
                      <a:gd name="T3" fmla="*/ 25 h 226"/>
                      <a:gd name="T4" fmla="*/ 45 w 328"/>
                      <a:gd name="T5" fmla="*/ 45 h 226"/>
                      <a:gd name="T6" fmla="*/ 0 w 328"/>
                      <a:gd name="T7" fmla="*/ 19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200" name="Rectangle 254">
                    <a:extLst>
                      <a:ext uri="{FF2B5EF4-FFF2-40B4-BE49-F238E27FC236}">
                        <a16:creationId xmlns:a16="http://schemas.microsoft.com/office/drawing/2014/main" id="{C7E42F4F-FF4D-4740-8A96-0936E2FE0B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07" y="700"/>
                    <a:ext cx="601" cy="3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grpSp>
                <p:nvGrpSpPr>
                  <p:cNvPr id="214120" name="Group 255">
                    <a:extLst>
                      <a:ext uri="{FF2B5EF4-FFF2-40B4-BE49-F238E27FC236}">
                        <a16:creationId xmlns:a16="http://schemas.microsoft.com/office/drawing/2014/main" id="{3BCFA698-E692-40A8-9669-CC5D082212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9" y="668"/>
                    <a:ext cx="581" cy="145"/>
                    <a:chOff x="614" y="2568"/>
                    <a:chExt cx="725" cy="139"/>
                  </a:xfrm>
                </p:grpSpPr>
                <p:sp>
                  <p:nvSpPr>
                    <p:cNvPr id="1226" name="AutoShape 256">
                      <a:extLst>
                        <a:ext uri="{FF2B5EF4-FFF2-40B4-BE49-F238E27FC236}">
                          <a16:creationId xmlns:a16="http://schemas.microsoft.com/office/drawing/2014/main" id="{427F1D3F-45AD-4CA1-9FEC-5D78F6E3A9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2" y="2571"/>
                      <a:ext cx="725" cy="13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227" name="AutoShape 257">
                      <a:extLst>
                        <a:ext uri="{FF2B5EF4-FFF2-40B4-BE49-F238E27FC236}">
                          <a16:creationId xmlns:a16="http://schemas.microsoft.com/office/drawing/2014/main" id="{9C7E7394-CAD9-44CA-A66D-F4636F1E25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90"/>
                      <a:ext cx="700" cy="101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1202" name="Rectangle 258">
                    <a:extLst>
                      <a:ext uri="{FF2B5EF4-FFF2-40B4-BE49-F238E27FC236}">
                        <a16:creationId xmlns:a16="http://schemas.microsoft.com/office/drawing/2014/main" id="{8BC6FA7D-77A3-4354-B38C-A4BF212AA8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7" y="1027"/>
                    <a:ext cx="591" cy="3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grpSp>
                <p:nvGrpSpPr>
                  <p:cNvPr id="214122" name="Group 259">
                    <a:extLst>
                      <a:ext uri="{FF2B5EF4-FFF2-40B4-BE49-F238E27FC236}">
                        <a16:creationId xmlns:a16="http://schemas.microsoft.com/office/drawing/2014/main" id="{D333C65A-C606-47E9-AFB2-AE92C9663C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7" y="994"/>
                    <a:ext cx="581" cy="134"/>
                    <a:chOff x="614" y="2568"/>
                    <a:chExt cx="725" cy="139"/>
                  </a:xfrm>
                </p:grpSpPr>
                <p:sp>
                  <p:nvSpPr>
                    <p:cNvPr id="1224" name="AutoShape 260">
                      <a:extLst>
                        <a:ext uri="{FF2B5EF4-FFF2-40B4-BE49-F238E27FC236}">
                          <a16:creationId xmlns:a16="http://schemas.microsoft.com/office/drawing/2014/main" id="{8CA79243-69FE-42A0-950A-6114B74C7F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5" y="2572"/>
                      <a:ext cx="725" cy="14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225" name="AutoShape 261">
                      <a:extLst>
                        <a:ext uri="{FF2B5EF4-FFF2-40B4-BE49-F238E27FC236}">
                          <a16:creationId xmlns:a16="http://schemas.microsoft.com/office/drawing/2014/main" id="{AD702825-C908-4ADF-B470-1B3AC2D834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7" y="2592"/>
                      <a:ext cx="687" cy="100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1204" name="Rectangle 262">
                    <a:extLst>
                      <a:ext uri="{FF2B5EF4-FFF2-40B4-BE49-F238E27FC236}">
                        <a16:creationId xmlns:a16="http://schemas.microsoft.com/office/drawing/2014/main" id="{C0ACBB76-A397-4DD2-9F6A-93D7F2173B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7" y="1363"/>
                    <a:ext cx="591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05" name="Rectangle 263">
                    <a:extLst>
                      <a:ext uri="{FF2B5EF4-FFF2-40B4-BE49-F238E27FC236}">
                        <a16:creationId xmlns:a16="http://schemas.microsoft.com/office/drawing/2014/main" id="{AD9FBF2B-16D2-4F29-8502-C2B10040CC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7" y="1680"/>
                    <a:ext cx="601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grpSp>
                <p:nvGrpSpPr>
                  <p:cNvPr id="214125" name="Group 264">
                    <a:extLst>
                      <a:ext uri="{FF2B5EF4-FFF2-40B4-BE49-F238E27FC236}">
                        <a16:creationId xmlns:a16="http://schemas.microsoft.com/office/drawing/2014/main" id="{D022D140-9B27-4021-AA86-937A67ADCC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5" y="1627"/>
                    <a:ext cx="582" cy="151"/>
                    <a:chOff x="614" y="2568"/>
                    <a:chExt cx="725" cy="139"/>
                  </a:xfrm>
                </p:grpSpPr>
                <p:sp>
                  <p:nvSpPr>
                    <p:cNvPr id="1222" name="AutoShape 265">
                      <a:extLst>
                        <a:ext uri="{FF2B5EF4-FFF2-40B4-BE49-F238E27FC236}">
                          <a16:creationId xmlns:a16="http://schemas.microsoft.com/office/drawing/2014/main" id="{638150ED-5688-471D-BC79-20905685D3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7" y="2590"/>
                      <a:ext cx="711" cy="14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223" name="AutoShape 266">
                      <a:extLst>
                        <a:ext uri="{FF2B5EF4-FFF2-40B4-BE49-F238E27FC236}">
                          <a16:creationId xmlns:a16="http://schemas.microsoft.com/office/drawing/2014/main" id="{145B66F6-A078-4E6F-B2EF-1BBF7D7B91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0" y="2608"/>
                      <a:ext cx="674" cy="106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214126" name="Freeform 267">
                    <a:extLst>
                      <a:ext uri="{FF2B5EF4-FFF2-40B4-BE49-F238E27FC236}">
                        <a16:creationId xmlns:a16="http://schemas.microsoft.com/office/drawing/2014/main" id="{54977CCF-98CE-4DDC-A691-0D169E2142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8" y="1354"/>
                    <a:ext cx="263" cy="188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45 w 328"/>
                      <a:gd name="T3" fmla="*/ 24 h 226"/>
                      <a:gd name="T4" fmla="*/ 45 w 328"/>
                      <a:gd name="T5" fmla="*/ 43 h 226"/>
                      <a:gd name="T6" fmla="*/ 0 w 328"/>
                      <a:gd name="T7" fmla="*/ 18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214127" name="Group 268">
                    <a:extLst>
                      <a:ext uri="{FF2B5EF4-FFF2-40B4-BE49-F238E27FC236}">
                        <a16:creationId xmlns:a16="http://schemas.microsoft.com/office/drawing/2014/main" id="{4F678FAD-0347-49C1-8233-FAAB3DBFF5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9" y="1327"/>
                    <a:ext cx="582" cy="139"/>
                    <a:chOff x="614" y="2568"/>
                    <a:chExt cx="725" cy="139"/>
                  </a:xfrm>
                </p:grpSpPr>
                <p:sp>
                  <p:nvSpPr>
                    <p:cNvPr id="1220" name="AutoShape 269">
                      <a:extLst>
                        <a:ext uri="{FF2B5EF4-FFF2-40B4-BE49-F238E27FC236}">
                          <a16:creationId xmlns:a16="http://schemas.microsoft.com/office/drawing/2014/main" id="{1F5C2FCE-F596-4701-B5A1-074A82B42A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2" y="2595"/>
                      <a:ext cx="761" cy="11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221" name="AutoShape 270">
                      <a:extLst>
                        <a:ext uri="{FF2B5EF4-FFF2-40B4-BE49-F238E27FC236}">
                          <a16:creationId xmlns:a16="http://schemas.microsoft.com/office/drawing/2014/main" id="{6D152EF7-302A-4B9B-B4DA-F1EFDFA0DE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614"/>
                      <a:ext cx="723" cy="86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1209" name="Rectangle 271">
                    <a:extLst>
                      <a:ext uri="{FF2B5EF4-FFF2-40B4-BE49-F238E27FC236}">
                        <a16:creationId xmlns:a16="http://schemas.microsoft.com/office/drawing/2014/main" id="{D507D44C-B316-41E5-AAAA-FD2DBA5063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48" y="431"/>
                    <a:ext cx="70" cy="23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14129" name="Freeform 272">
                    <a:extLst>
                      <a:ext uri="{FF2B5EF4-FFF2-40B4-BE49-F238E27FC236}">
                        <a16:creationId xmlns:a16="http://schemas.microsoft.com/office/drawing/2014/main" id="{EB8B314E-40BD-47ED-93A8-B851A72C50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1007"/>
                    <a:ext cx="237" cy="213"/>
                  </a:xfrm>
                  <a:custGeom>
                    <a:avLst/>
                    <a:gdLst>
                      <a:gd name="T0" fmla="*/ 2 w 296"/>
                      <a:gd name="T1" fmla="*/ 0 h 256"/>
                      <a:gd name="T2" fmla="*/ 40 w 296"/>
                      <a:gd name="T3" fmla="*/ 27 h 256"/>
                      <a:gd name="T4" fmla="*/ 40 w 296"/>
                      <a:gd name="T5" fmla="*/ 49 h 256"/>
                      <a:gd name="T6" fmla="*/ 0 w 296"/>
                      <a:gd name="T7" fmla="*/ 18 h 256"/>
                      <a:gd name="T8" fmla="*/ 2 w 296"/>
                      <a:gd name="T9" fmla="*/ 0 h 25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96" h="25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130" name="Freeform 273">
                    <a:extLst>
                      <a:ext uri="{FF2B5EF4-FFF2-40B4-BE49-F238E27FC236}">
                        <a16:creationId xmlns:a16="http://schemas.microsoft.com/office/drawing/2014/main" id="{9770F927-6E55-4F3E-AC46-8D8870CBB2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5" y="680"/>
                    <a:ext cx="244" cy="240"/>
                  </a:xfrm>
                  <a:custGeom>
                    <a:avLst/>
                    <a:gdLst>
                      <a:gd name="T0" fmla="*/ 0 w 304"/>
                      <a:gd name="T1" fmla="*/ 0 h 288"/>
                      <a:gd name="T2" fmla="*/ 42 w 304"/>
                      <a:gd name="T3" fmla="*/ 32 h 288"/>
                      <a:gd name="T4" fmla="*/ 39 w 304"/>
                      <a:gd name="T5" fmla="*/ 57 h 288"/>
                      <a:gd name="T6" fmla="*/ 2 w 304"/>
                      <a:gd name="T7" fmla="*/ 24 h 288"/>
                      <a:gd name="T8" fmla="*/ 0 w 304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04" h="288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212" name="Oval 274">
                    <a:extLst>
                      <a:ext uri="{FF2B5EF4-FFF2-40B4-BE49-F238E27FC236}">
                        <a16:creationId xmlns:a16="http://schemas.microsoft.com/office/drawing/2014/main" id="{D0CC9DC5-CAF2-49DC-9720-A11599B26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19" y="2641"/>
                    <a:ext cx="50" cy="96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14132" name="Freeform 275">
                    <a:extLst>
                      <a:ext uri="{FF2B5EF4-FFF2-40B4-BE49-F238E27FC236}">
                        <a16:creationId xmlns:a16="http://schemas.microsoft.com/office/drawing/2014/main" id="{C0791F95-43B4-4743-90CE-AECDBA310F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2" y="2614"/>
                    <a:ext cx="245" cy="200"/>
                  </a:xfrm>
                  <a:custGeom>
                    <a:avLst/>
                    <a:gdLst>
                      <a:gd name="T0" fmla="*/ 0 w 306"/>
                      <a:gd name="T1" fmla="*/ 21 h 240"/>
                      <a:gd name="T2" fmla="*/ 2 w 306"/>
                      <a:gd name="T3" fmla="*/ 48 h 240"/>
                      <a:gd name="T4" fmla="*/ 42 w 306"/>
                      <a:gd name="T5" fmla="*/ 22 h 240"/>
                      <a:gd name="T6" fmla="*/ 40 w 306"/>
                      <a:gd name="T7" fmla="*/ 0 h 240"/>
                      <a:gd name="T8" fmla="*/ 0 w 306"/>
                      <a:gd name="T9" fmla="*/ 21 h 24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06" h="240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214" name="AutoShape 276">
                    <a:extLst>
                      <a:ext uri="{FF2B5EF4-FFF2-40B4-BE49-F238E27FC236}">
                        <a16:creationId xmlns:a16="http://schemas.microsoft.com/office/drawing/2014/main" id="{A070B6FA-4168-4F42-87F9-6A2FA0EA4E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37" y="2708"/>
                    <a:ext cx="1202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15" name="AutoShape 277">
                    <a:extLst>
                      <a:ext uri="{FF2B5EF4-FFF2-40B4-BE49-F238E27FC236}">
                        <a16:creationId xmlns:a16="http://schemas.microsoft.com/office/drawing/2014/main" id="{3C2E75A4-C4D3-47CB-A957-C8EF48A228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07" y="2737"/>
                    <a:ext cx="1071" cy="86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bg2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16" name="Oval 278">
                    <a:extLst>
                      <a:ext uri="{FF2B5EF4-FFF2-40B4-BE49-F238E27FC236}">
                        <a16:creationId xmlns:a16="http://schemas.microsoft.com/office/drawing/2014/main" id="{2494C08E-D4BB-4FCD-AD95-CBE19F30D8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07" y="2410"/>
                    <a:ext cx="160" cy="144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17" name="Oval 279">
                    <a:extLst>
                      <a:ext uri="{FF2B5EF4-FFF2-40B4-BE49-F238E27FC236}">
                        <a16:creationId xmlns:a16="http://schemas.microsoft.com/office/drawing/2014/main" id="{FDC987B8-3187-425B-9C2B-52D37456A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87" y="2410"/>
                    <a:ext cx="160" cy="14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FF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18" name="Oval 280">
                    <a:extLst>
                      <a:ext uri="{FF2B5EF4-FFF2-40B4-BE49-F238E27FC236}">
                        <a16:creationId xmlns:a16="http://schemas.microsoft.com/office/drawing/2014/main" id="{37542C92-8C58-4C6D-A270-E07A9B21D6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58" y="2410"/>
                    <a:ext cx="160" cy="135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219" name="Rectangle 281">
                    <a:extLst>
                      <a:ext uri="{FF2B5EF4-FFF2-40B4-BE49-F238E27FC236}">
                        <a16:creationId xmlns:a16="http://schemas.microsoft.com/office/drawing/2014/main" id="{E9910F92-C23E-42C4-9577-C8EE91ED67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68" y="1863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  <p:grpSp>
              <p:nvGrpSpPr>
                <p:cNvPr id="214082" name="Group 249">
                  <a:extLst>
                    <a:ext uri="{FF2B5EF4-FFF2-40B4-BE49-F238E27FC236}">
                      <a16:creationId xmlns:a16="http://schemas.microsoft.com/office/drawing/2014/main" id="{D1606083-FDA2-4B49-A0DF-6A61799575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8472213" y="4384408"/>
                  <a:ext cx="225953" cy="395900"/>
                  <a:chOff x="4140" y="429"/>
                  <a:chExt cx="1425" cy="2396"/>
                </a:xfrm>
              </p:grpSpPr>
              <p:sp>
                <p:nvSpPr>
                  <p:cNvPr id="214083" name="Freeform 250">
                    <a:extLst>
                      <a:ext uri="{FF2B5EF4-FFF2-40B4-BE49-F238E27FC236}">
                        <a16:creationId xmlns:a16="http://schemas.microsoft.com/office/drawing/2014/main" id="{EFE64845-079D-4269-8A41-38566D5C03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" y="433"/>
                    <a:ext cx="283" cy="2286"/>
                  </a:xfrm>
                  <a:custGeom>
                    <a:avLst/>
                    <a:gdLst>
                      <a:gd name="T0" fmla="*/ 9 w 354"/>
                      <a:gd name="T1" fmla="*/ 0 h 2742"/>
                      <a:gd name="T2" fmla="*/ 47 w 354"/>
                      <a:gd name="T3" fmla="*/ 66 h 2742"/>
                      <a:gd name="T4" fmla="*/ 46 w 354"/>
                      <a:gd name="T5" fmla="*/ 510 h 2742"/>
                      <a:gd name="T6" fmla="*/ 0 w 354"/>
                      <a:gd name="T7" fmla="*/ 534 h 2742"/>
                      <a:gd name="T8" fmla="*/ 9 w 354"/>
                      <a:gd name="T9" fmla="*/ 0 h 27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54" h="2742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165" name="Rectangle 251">
                    <a:extLst>
                      <a:ext uri="{FF2B5EF4-FFF2-40B4-BE49-F238E27FC236}">
                        <a16:creationId xmlns:a16="http://schemas.microsoft.com/office/drawing/2014/main" id="{BE5833C7-8ACA-405E-9F16-B1220AFCAA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00" y="454"/>
                    <a:ext cx="1051" cy="225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14085" name="Freeform 252">
                    <a:extLst>
                      <a:ext uri="{FF2B5EF4-FFF2-40B4-BE49-F238E27FC236}">
                        <a16:creationId xmlns:a16="http://schemas.microsoft.com/office/drawing/2014/main" id="{35011796-21E7-4F2F-A141-8F47B5B5A7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21" y="570"/>
                    <a:ext cx="169" cy="2115"/>
                  </a:xfrm>
                  <a:custGeom>
                    <a:avLst/>
                    <a:gdLst>
                      <a:gd name="T0" fmla="*/ 2 w 211"/>
                      <a:gd name="T1" fmla="*/ 0 h 2537"/>
                      <a:gd name="T2" fmla="*/ 29 w 211"/>
                      <a:gd name="T3" fmla="*/ 43 h 2537"/>
                      <a:gd name="T4" fmla="*/ 2 w 211"/>
                      <a:gd name="T5" fmla="*/ 486 h 2537"/>
                      <a:gd name="T6" fmla="*/ 2 w 211"/>
                      <a:gd name="T7" fmla="*/ 0 h 253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11" h="2537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086" name="Freeform 253">
                    <a:extLst>
                      <a:ext uri="{FF2B5EF4-FFF2-40B4-BE49-F238E27FC236}">
                        <a16:creationId xmlns:a16="http://schemas.microsoft.com/office/drawing/2014/main" id="{857F8530-3FB1-4510-9C93-CD0FC4F26F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4" y="1640"/>
                    <a:ext cx="263" cy="189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45 w 328"/>
                      <a:gd name="T3" fmla="*/ 25 h 226"/>
                      <a:gd name="T4" fmla="*/ 45 w 328"/>
                      <a:gd name="T5" fmla="*/ 45 h 226"/>
                      <a:gd name="T6" fmla="*/ 0 w 328"/>
                      <a:gd name="T7" fmla="*/ 19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168" name="Rectangle 254">
                    <a:extLst>
                      <a:ext uri="{FF2B5EF4-FFF2-40B4-BE49-F238E27FC236}">
                        <a16:creationId xmlns:a16="http://schemas.microsoft.com/office/drawing/2014/main" id="{7AFA4BC9-A994-4459-BE6C-0E460B5038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714"/>
                    <a:ext cx="601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grpSp>
                <p:nvGrpSpPr>
                  <p:cNvPr id="214088" name="Group 255">
                    <a:extLst>
                      <a:ext uri="{FF2B5EF4-FFF2-40B4-BE49-F238E27FC236}">
                        <a16:creationId xmlns:a16="http://schemas.microsoft.com/office/drawing/2014/main" id="{31D40638-ED2B-48EA-A6BE-156DD80CF1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9" y="668"/>
                    <a:ext cx="581" cy="145"/>
                    <a:chOff x="614" y="2568"/>
                    <a:chExt cx="725" cy="139"/>
                  </a:xfrm>
                </p:grpSpPr>
                <p:sp>
                  <p:nvSpPr>
                    <p:cNvPr id="1194" name="AutoShape 256">
                      <a:extLst>
                        <a:ext uri="{FF2B5EF4-FFF2-40B4-BE49-F238E27FC236}">
                          <a16:creationId xmlns:a16="http://schemas.microsoft.com/office/drawing/2014/main" id="{8631D7C1-DB4C-43FC-B538-1F8180CD2A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" y="2594"/>
                      <a:ext cx="725" cy="138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195" name="AutoShape 257">
                      <a:extLst>
                        <a:ext uri="{FF2B5EF4-FFF2-40B4-BE49-F238E27FC236}">
                          <a16:creationId xmlns:a16="http://schemas.microsoft.com/office/drawing/2014/main" id="{1471A416-BC84-4F7C-AA65-7CD5F3F9DE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9" y="2612"/>
                      <a:ext cx="700" cy="101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1170" name="Rectangle 258">
                    <a:extLst>
                      <a:ext uri="{FF2B5EF4-FFF2-40B4-BE49-F238E27FC236}">
                        <a16:creationId xmlns:a16="http://schemas.microsoft.com/office/drawing/2014/main" id="{79B804C3-03DF-4D76-8F4C-2FF26A17E4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041"/>
                    <a:ext cx="601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grpSp>
                <p:nvGrpSpPr>
                  <p:cNvPr id="214090" name="Group 259">
                    <a:extLst>
                      <a:ext uri="{FF2B5EF4-FFF2-40B4-BE49-F238E27FC236}">
                        <a16:creationId xmlns:a16="http://schemas.microsoft.com/office/drawing/2014/main" id="{3F78B7CB-96F7-496F-A0F2-37A71C1B62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7" y="994"/>
                    <a:ext cx="581" cy="134"/>
                    <a:chOff x="614" y="2568"/>
                    <a:chExt cx="725" cy="139"/>
                  </a:xfrm>
                </p:grpSpPr>
                <p:sp>
                  <p:nvSpPr>
                    <p:cNvPr id="1192" name="AutoShape 260">
                      <a:extLst>
                        <a:ext uri="{FF2B5EF4-FFF2-40B4-BE49-F238E27FC236}">
                          <a16:creationId xmlns:a16="http://schemas.microsoft.com/office/drawing/2014/main" id="{4AE9ABAD-331F-41AA-833B-83ABD69010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81" y="2596"/>
                      <a:ext cx="725" cy="140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193" name="AutoShape 261">
                      <a:extLst>
                        <a:ext uri="{FF2B5EF4-FFF2-40B4-BE49-F238E27FC236}">
                          <a16:creationId xmlns:a16="http://schemas.microsoft.com/office/drawing/2014/main" id="{D984A0B7-570F-4F51-84E5-2478848DEA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94" y="2616"/>
                      <a:ext cx="687" cy="100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1172" name="Rectangle 262">
                    <a:extLst>
                      <a:ext uri="{FF2B5EF4-FFF2-40B4-BE49-F238E27FC236}">
                        <a16:creationId xmlns:a16="http://schemas.microsoft.com/office/drawing/2014/main" id="{A4081395-69F0-4A89-BC02-D807683E06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367"/>
                    <a:ext cx="591" cy="3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173" name="Rectangle 263">
                    <a:extLst>
                      <a:ext uri="{FF2B5EF4-FFF2-40B4-BE49-F238E27FC236}">
                        <a16:creationId xmlns:a16="http://schemas.microsoft.com/office/drawing/2014/main" id="{BF238737-FC37-4B09-82D8-10CF52684E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30" y="1655"/>
                    <a:ext cx="591" cy="48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grpSp>
                <p:nvGrpSpPr>
                  <p:cNvPr id="214093" name="Group 264">
                    <a:extLst>
                      <a:ext uri="{FF2B5EF4-FFF2-40B4-BE49-F238E27FC236}">
                        <a16:creationId xmlns:a16="http://schemas.microsoft.com/office/drawing/2014/main" id="{8130FED7-4651-440B-8B68-70F4C5CF8D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5" y="1627"/>
                    <a:ext cx="582" cy="151"/>
                    <a:chOff x="614" y="2568"/>
                    <a:chExt cx="725" cy="139"/>
                  </a:xfrm>
                </p:grpSpPr>
                <p:sp>
                  <p:nvSpPr>
                    <p:cNvPr id="1190" name="AutoShape 265">
                      <a:extLst>
                        <a:ext uri="{FF2B5EF4-FFF2-40B4-BE49-F238E27FC236}">
                          <a16:creationId xmlns:a16="http://schemas.microsoft.com/office/drawing/2014/main" id="{FF6282D0-0637-471D-87C6-25A2020CF7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09" y="2594"/>
                      <a:ext cx="686" cy="115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191" name="AutoShape 266">
                      <a:extLst>
                        <a:ext uri="{FF2B5EF4-FFF2-40B4-BE49-F238E27FC236}">
                          <a16:creationId xmlns:a16="http://schemas.microsoft.com/office/drawing/2014/main" id="{2198536F-CFF0-464C-962D-BA49172A4D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1" y="2612"/>
                      <a:ext cx="649" cy="80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214094" name="Freeform 267">
                    <a:extLst>
                      <a:ext uri="{FF2B5EF4-FFF2-40B4-BE49-F238E27FC236}">
                        <a16:creationId xmlns:a16="http://schemas.microsoft.com/office/drawing/2014/main" id="{EE82E519-2937-410E-9E12-07EE1DE899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8" y="1354"/>
                    <a:ext cx="263" cy="188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45 w 328"/>
                      <a:gd name="T3" fmla="*/ 24 h 226"/>
                      <a:gd name="T4" fmla="*/ 45 w 328"/>
                      <a:gd name="T5" fmla="*/ 43 h 226"/>
                      <a:gd name="T6" fmla="*/ 0 w 328"/>
                      <a:gd name="T7" fmla="*/ 18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214095" name="Group 268">
                    <a:extLst>
                      <a:ext uri="{FF2B5EF4-FFF2-40B4-BE49-F238E27FC236}">
                        <a16:creationId xmlns:a16="http://schemas.microsoft.com/office/drawing/2014/main" id="{A8E8158E-8BC7-4704-B924-923EBA97A8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9" y="1327"/>
                    <a:ext cx="582" cy="139"/>
                    <a:chOff x="614" y="2568"/>
                    <a:chExt cx="725" cy="139"/>
                  </a:xfrm>
                </p:grpSpPr>
                <p:sp>
                  <p:nvSpPr>
                    <p:cNvPr id="1188" name="AutoShape 269">
                      <a:extLst>
                        <a:ext uri="{FF2B5EF4-FFF2-40B4-BE49-F238E27FC236}">
                          <a16:creationId xmlns:a16="http://schemas.microsoft.com/office/drawing/2014/main" id="{E5FFECD7-A8BF-497A-9718-E72B4184CC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" y="2570"/>
                      <a:ext cx="723" cy="163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189" name="AutoShape 270">
                      <a:extLst>
                        <a:ext uri="{FF2B5EF4-FFF2-40B4-BE49-F238E27FC236}">
                          <a16:creationId xmlns:a16="http://schemas.microsoft.com/office/drawing/2014/main" id="{3D6B7972-4726-4E82-8CB6-7319779FFF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9" y="2589"/>
                      <a:ext cx="686" cy="135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  <a:defRPr/>
                      </a:pPr>
                      <a:endParaRPr lang="en-US" sz="2400">
                        <a:solidFill>
                          <a:srgbClr val="000000"/>
                        </a:solidFill>
                        <a:latin typeface="Arial" charset="0"/>
                        <a:ea typeface="ＭＳ Ｐゴシック" charset="0"/>
                      </a:endParaRPr>
                    </a:p>
                  </p:txBody>
                </p:sp>
              </p:grpSp>
              <p:sp>
                <p:nvSpPr>
                  <p:cNvPr id="1177" name="Rectangle 271">
                    <a:extLst>
                      <a:ext uri="{FF2B5EF4-FFF2-40B4-BE49-F238E27FC236}">
                        <a16:creationId xmlns:a16="http://schemas.microsoft.com/office/drawing/2014/main" id="{CE8A14CC-DC6C-4E03-A6A1-A39735835C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51" y="454"/>
                    <a:ext cx="60" cy="226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14097" name="Freeform 272">
                    <a:extLst>
                      <a:ext uri="{FF2B5EF4-FFF2-40B4-BE49-F238E27FC236}">
                        <a16:creationId xmlns:a16="http://schemas.microsoft.com/office/drawing/2014/main" id="{13E079BC-C4C2-4161-8B91-EAEE33675D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1007"/>
                    <a:ext cx="237" cy="213"/>
                  </a:xfrm>
                  <a:custGeom>
                    <a:avLst/>
                    <a:gdLst>
                      <a:gd name="T0" fmla="*/ 2 w 296"/>
                      <a:gd name="T1" fmla="*/ 0 h 256"/>
                      <a:gd name="T2" fmla="*/ 40 w 296"/>
                      <a:gd name="T3" fmla="*/ 27 h 256"/>
                      <a:gd name="T4" fmla="*/ 40 w 296"/>
                      <a:gd name="T5" fmla="*/ 49 h 256"/>
                      <a:gd name="T6" fmla="*/ 0 w 296"/>
                      <a:gd name="T7" fmla="*/ 18 h 256"/>
                      <a:gd name="T8" fmla="*/ 2 w 296"/>
                      <a:gd name="T9" fmla="*/ 0 h 25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96" h="25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098" name="Freeform 273">
                    <a:extLst>
                      <a:ext uri="{FF2B5EF4-FFF2-40B4-BE49-F238E27FC236}">
                        <a16:creationId xmlns:a16="http://schemas.microsoft.com/office/drawing/2014/main" id="{AB4C09B0-7376-4EA9-9936-41C431B201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5" y="680"/>
                    <a:ext cx="244" cy="240"/>
                  </a:xfrm>
                  <a:custGeom>
                    <a:avLst/>
                    <a:gdLst>
                      <a:gd name="T0" fmla="*/ 0 w 304"/>
                      <a:gd name="T1" fmla="*/ 0 h 288"/>
                      <a:gd name="T2" fmla="*/ 42 w 304"/>
                      <a:gd name="T3" fmla="*/ 32 h 288"/>
                      <a:gd name="T4" fmla="*/ 39 w 304"/>
                      <a:gd name="T5" fmla="*/ 57 h 288"/>
                      <a:gd name="T6" fmla="*/ 2 w 304"/>
                      <a:gd name="T7" fmla="*/ 24 h 288"/>
                      <a:gd name="T8" fmla="*/ 0 w 304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04" h="288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180" name="Oval 274">
                    <a:extLst>
                      <a:ext uri="{FF2B5EF4-FFF2-40B4-BE49-F238E27FC236}">
                        <a16:creationId xmlns:a16="http://schemas.microsoft.com/office/drawing/2014/main" id="{BB3D05ED-9760-4929-9226-B5535EA2D5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12" y="2616"/>
                    <a:ext cx="50" cy="96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214100" name="Freeform 275">
                    <a:extLst>
                      <a:ext uri="{FF2B5EF4-FFF2-40B4-BE49-F238E27FC236}">
                        <a16:creationId xmlns:a16="http://schemas.microsoft.com/office/drawing/2014/main" id="{A16F7790-35E8-4A61-97B5-032994E3F2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2" y="2614"/>
                    <a:ext cx="245" cy="200"/>
                  </a:xfrm>
                  <a:custGeom>
                    <a:avLst/>
                    <a:gdLst>
                      <a:gd name="T0" fmla="*/ 0 w 306"/>
                      <a:gd name="T1" fmla="*/ 21 h 240"/>
                      <a:gd name="T2" fmla="*/ 2 w 306"/>
                      <a:gd name="T3" fmla="*/ 48 h 240"/>
                      <a:gd name="T4" fmla="*/ 42 w 306"/>
                      <a:gd name="T5" fmla="*/ 22 h 240"/>
                      <a:gd name="T6" fmla="*/ 40 w 306"/>
                      <a:gd name="T7" fmla="*/ 0 h 240"/>
                      <a:gd name="T8" fmla="*/ 0 w 306"/>
                      <a:gd name="T9" fmla="*/ 21 h 24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06" h="240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182" name="AutoShape 276">
                    <a:extLst>
                      <a:ext uri="{FF2B5EF4-FFF2-40B4-BE49-F238E27FC236}">
                        <a16:creationId xmlns:a16="http://schemas.microsoft.com/office/drawing/2014/main" id="{17D75D0E-6549-48BD-8C8A-E4DBA0D364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40" y="2683"/>
                    <a:ext cx="1202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183" name="AutoShape 277">
                    <a:extLst>
                      <a:ext uri="{FF2B5EF4-FFF2-40B4-BE49-F238E27FC236}">
                        <a16:creationId xmlns:a16="http://schemas.microsoft.com/office/drawing/2014/main" id="{58E92EC8-BB50-4B23-A03F-900EB0CEB4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00" y="2712"/>
                    <a:ext cx="1071" cy="86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bg2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184" name="Oval 278">
                    <a:extLst>
                      <a:ext uri="{FF2B5EF4-FFF2-40B4-BE49-F238E27FC236}">
                        <a16:creationId xmlns:a16="http://schemas.microsoft.com/office/drawing/2014/main" id="{593C35E6-5818-4F28-BCAD-14447BAB6D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10" y="2386"/>
                    <a:ext cx="160" cy="144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185" name="Oval 279">
                    <a:extLst>
                      <a:ext uri="{FF2B5EF4-FFF2-40B4-BE49-F238E27FC236}">
                        <a16:creationId xmlns:a16="http://schemas.microsoft.com/office/drawing/2014/main" id="{45BD296D-6683-4B74-ACDD-349426F3E0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80" y="2386"/>
                    <a:ext cx="160" cy="144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FF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186" name="Oval 280">
                    <a:extLst>
                      <a:ext uri="{FF2B5EF4-FFF2-40B4-BE49-F238E27FC236}">
                        <a16:creationId xmlns:a16="http://schemas.microsoft.com/office/drawing/2014/main" id="{AD36BF84-F9AB-4873-B9C0-FB477BEDB5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61" y="2386"/>
                    <a:ext cx="160" cy="135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  <p:sp>
                <p:nvSpPr>
                  <p:cNvPr id="1187" name="Rectangle 281">
                    <a:extLst>
                      <a:ext uri="{FF2B5EF4-FFF2-40B4-BE49-F238E27FC236}">
                        <a16:creationId xmlns:a16="http://schemas.microsoft.com/office/drawing/2014/main" id="{C57A18B5-0848-4C03-B148-5A4AA7F059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61" y="1838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0000"/>
                      </a:solidFill>
                      <a:latin typeface="Arial" charset="0"/>
                      <a:ea typeface="ＭＳ Ｐゴシック" charset="0"/>
                    </a:endParaRPr>
                  </a:p>
                </p:txBody>
              </p:sp>
            </p:grpSp>
          </p:grpSp>
          <p:grpSp>
            <p:nvGrpSpPr>
              <p:cNvPr id="214039" name="Group 1116">
                <a:extLst>
                  <a:ext uri="{FF2B5EF4-FFF2-40B4-BE49-F238E27FC236}">
                    <a16:creationId xmlns:a16="http://schemas.microsoft.com/office/drawing/2014/main" id="{2B692614-D576-4D28-A994-76660A1ED3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86941" y="5734675"/>
                <a:ext cx="347753" cy="680208"/>
                <a:chOff x="7923189" y="2486663"/>
                <a:chExt cx="360362" cy="884586"/>
              </a:xfrm>
            </p:grpSpPr>
            <p:pic>
              <p:nvPicPr>
                <p:cNvPr id="214045" name="Picture 3">
                  <a:extLst>
                    <a:ext uri="{FF2B5EF4-FFF2-40B4-BE49-F238E27FC236}">
                      <a16:creationId xmlns:a16="http://schemas.microsoft.com/office/drawing/2014/main" id="{2EEC98BF-E074-4656-9D79-9A39741FBCE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043984" y="2486663"/>
                  <a:ext cx="239567" cy="5365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214046" name="Group 950">
                  <a:extLst>
                    <a:ext uri="{FF2B5EF4-FFF2-40B4-BE49-F238E27FC236}">
                      <a16:creationId xmlns:a16="http://schemas.microsoft.com/office/drawing/2014/main" id="{6E8BC6FA-17FE-449D-B6A5-98D709D0B2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923189" y="2890236"/>
                  <a:ext cx="227012" cy="481013"/>
                  <a:chOff x="4140" y="429"/>
                  <a:chExt cx="1425" cy="2396"/>
                </a:xfrm>
              </p:grpSpPr>
              <p:sp>
                <p:nvSpPr>
                  <p:cNvPr id="214047" name="Freeform 951">
                    <a:extLst>
                      <a:ext uri="{FF2B5EF4-FFF2-40B4-BE49-F238E27FC236}">
                        <a16:creationId xmlns:a16="http://schemas.microsoft.com/office/drawing/2014/main" id="{08AC49AF-1874-4D01-85EF-85F6803C94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68" y="433"/>
                    <a:ext cx="283" cy="2286"/>
                  </a:xfrm>
                  <a:custGeom>
                    <a:avLst/>
                    <a:gdLst>
                      <a:gd name="T0" fmla="*/ 3 w 354"/>
                      <a:gd name="T1" fmla="*/ 0 h 2742"/>
                      <a:gd name="T2" fmla="*/ 15 w 354"/>
                      <a:gd name="T3" fmla="*/ 27 h 2742"/>
                      <a:gd name="T4" fmla="*/ 15 w 354"/>
                      <a:gd name="T5" fmla="*/ 205 h 2742"/>
                      <a:gd name="T6" fmla="*/ 0 w 354"/>
                      <a:gd name="T7" fmla="*/ 215 h 2742"/>
                      <a:gd name="T8" fmla="*/ 3 w 354"/>
                      <a:gd name="T9" fmla="*/ 0 h 27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4"/>
                      <a:gd name="T16" fmla="*/ 0 h 2742"/>
                      <a:gd name="T17" fmla="*/ 354 w 354"/>
                      <a:gd name="T18" fmla="*/ 2742 h 274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4" h="2742">
                        <a:moveTo>
                          <a:pt x="63" y="0"/>
                        </a:moveTo>
                        <a:lnTo>
                          <a:pt x="354" y="339"/>
                        </a:lnTo>
                        <a:lnTo>
                          <a:pt x="346" y="2624"/>
                        </a:lnTo>
                        <a:lnTo>
                          <a:pt x="0" y="2742"/>
                        </a:lnTo>
                        <a:lnTo>
                          <a:pt x="63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048" name="Rectangle 952">
                    <a:extLst>
                      <a:ext uri="{FF2B5EF4-FFF2-40B4-BE49-F238E27FC236}">
                        <a16:creationId xmlns:a16="http://schemas.microsoft.com/office/drawing/2014/main" id="{BB623CDB-F07C-450A-BBF8-4301FED7BE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429"/>
                    <a:ext cx="1046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049" name="Freeform 953">
                    <a:extLst>
                      <a:ext uri="{FF2B5EF4-FFF2-40B4-BE49-F238E27FC236}">
                        <a16:creationId xmlns:a16="http://schemas.microsoft.com/office/drawing/2014/main" id="{962A9AE1-8871-4708-BAAB-B4D5D89792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21" y="570"/>
                    <a:ext cx="169" cy="2115"/>
                  </a:xfrm>
                  <a:custGeom>
                    <a:avLst/>
                    <a:gdLst>
                      <a:gd name="T0" fmla="*/ 2 w 211"/>
                      <a:gd name="T1" fmla="*/ 0 h 2537"/>
                      <a:gd name="T2" fmla="*/ 9 w 211"/>
                      <a:gd name="T3" fmla="*/ 18 h 2537"/>
                      <a:gd name="T4" fmla="*/ 2 w 211"/>
                      <a:gd name="T5" fmla="*/ 196 h 2537"/>
                      <a:gd name="T6" fmla="*/ 2 w 211"/>
                      <a:gd name="T7" fmla="*/ 0 h 253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1"/>
                      <a:gd name="T13" fmla="*/ 0 h 2537"/>
                      <a:gd name="T14" fmla="*/ 211 w 211"/>
                      <a:gd name="T15" fmla="*/ 2537 h 253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1" h="2537">
                        <a:moveTo>
                          <a:pt x="7" y="0"/>
                        </a:moveTo>
                        <a:cubicBezTo>
                          <a:pt x="7" y="0"/>
                          <a:pt x="57" y="28"/>
                          <a:pt x="211" y="218"/>
                        </a:cubicBezTo>
                        <a:cubicBezTo>
                          <a:pt x="0" y="1229"/>
                          <a:pt x="41" y="2537"/>
                          <a:pt x="7" y="2501"/>
                        </a:cubicBezTo>
                        <a:lnTo>
                          <a:pt x="7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808080"/>
                      </a:gs>
                      <a:gs pos="100000">
                        <a:srgbClr val="F8F8F8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050" name="Freeform 954">
                    <a:extLst>
                      <a:ext uri="{FF2B5EF4-FFF2-40B4-BE49-F238E27FC236}">
                        <a16:creationId xmlns:a16="http://schemas.microsoft.com/office/drawing/2014/main" id="{74E3B90A-4E9B-47E7-8861-F528490CE9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4" y="1640"/>
                    <a:ext cx="263" cy="189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1 h 226"/>
                      <a:gd name="T4" fmla="*/ 14 w 328"/>
                      <a:gd name="T5" fmla="*/ 19 h 226"/>
                      <a:gd name="T6" fmla="*/ 0 w 328"/>
                      <a:gd name="T7" fmla="*/ 8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051" name="Rectangle 955">
                    <a:extLst>
                      <a:ext uri="{FF2B5EF4-FFF2-40B4-BE49-F238E27FC236}">
                        <a16:creationId xmlns:a16="http://schemas.microsoft.com/office/drawing/2014/main" id="{ABC8150F-C2AE-4471-BA3A-E1C71AE790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690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052" name="Group 956">
                    <a:extLst>
                      <a:ext uri="{FF2B5EF4-FFF2-40B4-BE49-F238E27FC236}">
                        <a16:creationId xmlns:a16="http://schemas.microsoft.com/office/drawing/2014/main" id="{5DFB023D-803A-4221-909F-9032FF670C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9" y="668"/>
                    <a:ext cx="581" cy="145"/>
                    <a:chOff x="614" y="2568"/>
                    <a:chExt cx="725" cy="139"/>
                  </a:xfrm>
                </p:grpSpPr>
                <p:sp>
                  <p:nvSpPr>
                    <p:cNvPr id="214077" name="AutoShape 957">
                      <a:extLst>
                        <a:ext uri="{FF2B5EF4-FFF2-40B4-BE49-F238E27FC236}">
                          <a16:creationId xmlns:a16="http://schemas.microsoft.com/office/drawing/2014/main" id="{CCC55FDD-A1E9-42BA-8261-76406119E0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66"/>
                      <a:ext cx="721" cy="14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078" name="AutoShape 958">
                      <a:extLst>
                        <a:ext uri="{FF2B5EF4-FFF2-40B4-BE49-F238E27FC236}">
                          <a16:creationId xmlns:a16="http://schemas.microsoft.com/office/drawing/2014/main" id="{5C55843D-FB58-4E6B-8C3D-1B1363B040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1"/>
                      <a:ext cx="696" cy="114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053" name="Rectangle 959">
                    <a:extLst>
                      <a:ext uri="{FF2B5EF4-FFF2-40B4-BE49-F238E27FC236}">
                        <a16:creationId xmlns:a16="http://schemas.microsoft.com/office/drawing/2014/main" id="{942A1D8D-A90A-426D-9D5C-81C9EE97AA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022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054" name="Group 960">
                    <a:extLst>
                      <a:ext uri="{FF2B5EF4-FFF2-40B4-BE49-F238E27FC236}">
                        <a16:creationId xmlns:a16="http://schemas.microsoft.com/office/drawing/2014/main" id="{A9D7E173-D0B0-4416-B3EC-C7E96A87EA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47" y="994"/>
                    <a:ext cx="581" cy="134"/>
                    <a:chOff x="614" y="2568"/>
                    <a:chExt cx="725" cy="139"/>
                  </a:xfrm>
                </p:grpSpPr>
                <p:sp>
                  <p:nvSpPr>
                    <p:cNvPr id="214075" name="AutoShape 961">
                      <a:extLst>
                        <a:ext uri="{FF2B5EF4-FFF2-40B4-BE49-F238E27FC236}">
                          <a16:creationId xmlns:a16="http://schemas.microsoft.com/office/drawing/2014/main" id="{AA1205D5-F91B-4FE1-BBCD-93F1CAF83C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5" y="2564"/>
                      <a:ext cx="721" cy="139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076" name="AutoShape 962">
                      <a:extLst>
                        <a:ext uri="{FF2B5EF4-FFF2-40B4-BE49-F238E27FC236}">
                          <a16:creationId xmlns:a16="http://schemas.microsoft.com/office/drawing/2014/main" id="{EB70701E-E20D-49E3-B34B-9343495D0A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8" y="2581"/>
                      <a:ext cx="696" cy="107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055" name="Rectangle 963">
                    <a:extLst>
                      <a:ext uri="{FF2B5EF4-FFF2-40B4-BE49-F238E27FC236}">
                        <a16:creationId xmlns:a16="http://schemas.microsoft.com/office/drawing/2014/main" id="{8DCC2561-D11D-4876-88C9-6E905103F0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20" y="1354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056" name="Rectangle 964">
                    <a:extLst>
                      <a:ext uri="{FF2B5EF4-FFF2-40B4-BE49-F238E27FC236}">
                        <a16:creationId xmlns:a16="http://schemas.microsoft.com/office/drawing/2014/main" id="{42DD8B0F-F264-4421-9C0F-019D98AE5A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30" y="1655"/>
                    <a:ext cx="598" cy="47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214057" name="Group 965">
                    <a:extLst>
                      <a:ext uri="{FF2B5EF4-FFF2-40B4-BE49-F238E27FC236}">
                        <a16:creationId xmlns:a16="http://schemas.microsoft.com/office/drawing/2014/main" id="{B3EB195B-F109-481D-B803-3B2CC5865F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5" y="1627"/>
                    <a:ext cx="582" cy="151"/>
                    <a:chOff x="614" y="2568"/>
                    <a:chExt cx="725" cy="139"/>
                  </a:xfrm>
                </p:grpSpPr>
                <p:sp>
                  <p:nvSpPr>
                    <p:cNvPr id="214073" name="AutoShape 966">
                      <a:extLst>
                        <a:ext uri="{FF2B5EF4-FFF2-40B4-BE49-F238E27FC236}">
                          <a16:creationId xmlns:a16="http://schemas.microsoft.com/office/drawing/2014/main" id="{BBD5472E-2E68-44FF-BF9B-CB9439404C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8" y="2586"/>
                      <a:ext cx="720" cy="12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074" name="AutoShape 967">
                      <a:extLst>
                        <a:ext uri="{FF2B5EF4-FFF2-40B4-BE49-F238E27FC236}">
                          <a16:creationId xmlns:a16="http://schemas.microsoft.com/office/drawing/2014/main" id="{2B1F0E40-A2F7-4F85-8661-2AB9343A1E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0" y="2586"/>
                      <a:ext cx="695" cy="109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058" name="Freeform 968">
                    <a:extLst>
                      <a:ext uri="{FF2B5EF4-FFF2-40B4-BE49-F238E27FC236}">
                        <a16:creationId xmlns:a16="http://schemas.microsoft.com/office/drawing/2014/main" id="{3F9E557E-BCE9-4902-8FC8-C6A75111F8A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88" y="1354"/>
                    <a:ext cx="263" cy="188"/>
                  </a:xfrm>
                  <a:custGeom>
                    <a:avLst/>
                    <a:gdLst>
                      <a:gd name="T0" fmla="*/ 2 w 328"/>
                      <a:gd name="T1" fmla="*/ 0 h 226"/>
                      <a:gd name="T2" fmla="*/ 14 w 328"/>
                      <a:gd name="T3" fmla="*/ 10 h 226"/>
                      <a:gd name="T4" fmla="*/ 14 w 328"/>
                      <a:gd name="T5" fmla="*/ 17 h 226"/>
                      <a:gd name="T6" fmla="*/ 0 w 328"/>
                      <a:gd name="T7" fmla="*/ 7 h 226"/>
                      <a:gd name="T8" fmla="*/ 2 w 328"/>
                      <a:gd name="T9" fmla="*/ 0 h 2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28"/>
                      <a:gd name="T16" fmla="*/ 0 h 226"/>
                      <a:gd name="T17" fmla="*/ 328 w 328"/>
                      <a:gd name="T18" fmla="*/ 226 h 22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28" h="226">
                        <a:moveTo>
                          <a:pt x="4" y="0"/>
                        </a:moveTo>
                        <a:cubicBezTo>
                          <a:pt x="60" y="10"/>
                          <a:pt x="182" y="74"/>
                          <a:pt x="328" y="128"/>
                        </a:cubicBezTo>
                        <a:cubicBezTo>
                          <a:pt x="326" y="162"/>
                          <a:pt x="326" y="158"/>
                          <a:pt x="326" y="226"/>
                        </a:cubicBezTo>
                        <a:cubicBezTo>
                          <a:pt x="326" y="226"/>
                          <a:pt x="169" y="155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214059" name="Group 969">
                    <a:extLst>
                      <a:ext uri="{FF2B5EF4-FFF2-40B4-BE49-F238E27FC236}">
                        <a16:creationId xmlns:a16="http://schemas.microsoft.com/office/drawing/2014/main" id="{2CDDFDA0-E0FD-4219-A697-955EDE6976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739" y="1327"/>
                    <a:ext cx="582" cy="139"/>
                    <a:chOff x="614" y="2568"/>
                    <a:chExt cx="725" cy="139"/>
                  </a:xfrm>
                </p:grpSpPr>
                <p:sp>
                  <p:nvSpPr>
                    <p:cNvPr id="214071" name="AutoShape 970">
                      <a:extLst>
                        <a:ext uri="{FF2B5EF4-FFF2-40B4-BE49-F238E27FC236}">
                          <a16:creationId xmlns:a16="http://schemas.microsoft.com/office/drawing/2014/main" id="{67CA61DF-3E44-4360-B4B9-4749F63F71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3" y="2571"/>
                      <a:ext cx="732" cy="134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tx1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214072" name="AutoShape 971">
                      <a:extLst>
                        <a:ext uri="{FF2B5EF4-FFF2-40B4-BE49-F238E27FC236}">
                          <a16:creationId xmlns:a16="http://schemas.microsoft.com/office/drawing/2014/main" id="{62B9789C-F0D2-4B5F-B76D-63967EDF84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25" y="2587"/>
                      <a:ext cx="720" cy="103"/>
                    </a:xfrm>
                    <a:prstGeom prst="roundRect">
                      <a:avLst>
                        <a:gd name="adj" fmla="val 50000"/>
                      </a:avLst>
                    </a:prstGeom>
                    <a:gradFill rotWithShape="1">
                      <a:gsLst>
                        <a:gs pos="0">
                          <a:srgbClr val="0000FF"/>
                        </a:gs>
                        <a:gs pos="50000">
                          <a:srgbClr val="99CCFF"/>
                        </a:gs>
                        <a:gs pos="100000">
                          <a:srgbClr val="0000FF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5000"/>
                        <a:buFont typeface="ZapfDingbats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ClrTx/>
                        <a:buSzTx/>
                        <a:buFontTx/>
                        <a:buNone/>
                      </a:pPr>
                      <a:endParaRPr lang="el-GR" altLang="el-GR" sz="240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214060" name="Rectangle 972">
                    <a:extLst>
                      <a:ext uri="{FF2B5EF4-FFF2-40B4-BE49-F238E27FC236}">
                        <a16:creationId xmlns:a16="http://schemas.microsoft.com/office/drawing/2014/main" id="{AD1469BC-FEAE-480F-AB7F-C8E88D12EE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246" y="429"/>
                    <a:ext cx="70" cy="228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333333"/>
                      </a:gs>
                      <a:gs pos="50000">
                        <a:srgbClr val="DDDDDD"/>
                      </a:gs>
                      <a:gs pos="100000">
                        <a:srgbClr val="333333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061" name="Freeform 973">
                    <a:extLst>
                      <a:ext uri="{FF2B5EF4-FFF2-40B4-BE49-F238E27FC236}">
                        <a16:creationId xmlns:a16="http://schemas.microsoft.com/office/drawing/2014/main" id="{D001757E-3E61-4EAF-9E0A-CB8032FD2F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2" y="1007"/>
                    <a:ext cx="237" cy="213"/>
                  </a:xfrm>
                  <a:custGeom>
                    <a:avLst/>
                    <a:gdLst>
                      <a:gd name="T0" fmla="*/ 2 w 296"/>
                      <a:gd name="T1" fmla="*/ 0 h 256"/>
                      <a:gd name="T2" fmla="*/ 14 w 296"/>
                      <a:gd name="T3" fmla="*/ 10 h 256"/>
                      <a:gd name="T4" fmla="*/ 14 w 296"/>
                      <a:gd name="T5" fmla="*/ 19 h 256"/>
                      <a:gd name="T6" fmla="*/ 0 w 296"/>
                      <a:gd name="T7" fmla="*/ 7 h 256"/>
                      <a:gd name="T8" fmla="*/ 2 w 296"/>
                      <a:gd name="T9" fmla="*/ 0 h 25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96"/>
                      <a:gd name="T16" fmla="*/ 0 h 256"/>
                      <a:gd name="T17" fmla="*/ 296 w 296"/>
                      <a:gd name="T18" fmla="*/ 256 h 25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96" h="256">
                        <a:moveTo>
                          <a:pt x="4" y="0"/>
                        </a:moveTo>
                        <a:cubicBezTo>
                          <a:pt x="55" y="10"/>
                          <a:pt x="144" y="68"/>
                          <a:pt x="292" y="144"/>
                        </a:cubicBezTo>
                        <a:cubicBezTo>
                          <a:pt x="290" y="178"/>
                          <a:pt x="296" y="188"/>
                          <a:pt x="296" y="256"/>
                        </a:cubicBezTo>
                        <a:cubicBezTo>
                          <a:pt x="296" y="256"/>
                          <a:pt x="160" y="176"/>
                          <a:pt x="0" y="100"/>
                        </a:cubicBezTo>
                        <a:cubicBezTo>
                          <a:pt x="0" y="48"/>
                          <a:pt x="4" y="17"/>
                          <a:pt x="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062" name="Freeform 974">
                    <a:extLst>
                      <a:ext uri="{FF2B5EF4-FFF2-40B4-BE49-F238E27FC236}">
                        <a16:creationId xmlns:a16="http://schemas.microsoft.com/office/drawing/2014/main" id="{02E6652D-BC48-453F-A88F-405315A1F8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15" y="680"/>
                    <a:ext cx="244" cy="240"/>
                  </a:xfrm>
                  <a:custGeom>
                    <a:avLst/>
                    <a:gdLst>
                      <a:gd name="T0" fmla="*/ 0 w 304"/>
                      <a:gd name="T1" fmla="*/ 0 h 288"/>
                      <a:gd name="T2" fmla="*/ 14 w 304"/>
                      <a:gd name="T3" fmla="*/ 13 h 288"/>
                      <a:gd name="T4" fmla="*/ 13 w 304"/>
                      <a:gd name="T5" fmla="*/ 23 h 288"/>
                      <a:gd name="T6" fmla="*/ 2 w 304"/>
                      <a:gd name="T7" fmla="*/ 10 h 288"/>
                      <a:gd name="T8" fmla="*/ 0 w 304"/>
                      <a:gd name="T9" fmla="*/ 0 h 28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4"/>
                      <a:gd name="T16" fmla="*/ 0 h 288"/>
                      <a:gd name="T17" fmla="*/ 304 w 304"/>
                      <a:gd name="T18" fmla="*/ 288 h 28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4" h="288">
                        <a:moveTo>
                          <a:pt x="0" y="0"/>
                        </a:moveTo>
                        <a:cubicBezTo>
                          <a:pt x="51" y="10"/>
                          <a:pt x="148" y="76"/>
                          <a:pt x="304" y="164"/>
                        </a:cubicBezTo>
                        <a:cubicBezTo>
                          <a:pt x="302" y="198"/>
                          <a:pt x="284" y="220"/>
                          <a:pt x="284" y="288"/>
                        </a:cubicBezTo>
                        <a:cubicBezTo>
                          <a:pt x="284" y="288"/>
                          <a:pt x="163" y="179"/>
                          <a:pt x="8" y="124"/>
                        </a:cubicBezTo>
                        <a:cubicBezTo>
                          <a:pt x="8" y="72"/>
                          <a:pt x="0" y="17"/>
                          <a:pt x="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292929"/>
                      </a:gs>
                      <a:gs pos="100000">
                        <a:srgbClr val="80808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063" name="Oval 975">
                    <a:extLst>
                      <a:ext uri="{FF2B5EF4-FFF2-40B4-BE49-F238E27FC236}">
                        <a16:creationId xmlns:a16="http://schemas.microsoft.com/office/drawing/2014/main" id="{11F3B84A-92CE-4D9E-8042-61B56D3054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15" y="2611"/>
                    <a:ext cx="50" cy="95"/>
                  </a:xfrm>
                  <a:prstGeom prst="ellipse">
                    <a:avLst/>
                  </a:pr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064" name="Freeform 976">
                    <a:extLst>
                      <a:ext uri="{FF2B5EF4-FFF2-40B4-BE49-F238E27FC236}">
                        <a16:creationId xmlns:a16="http://schemas.microsoft.com/office/drawing/2014/main" id="{3B2FF6BD-4FF2-4BFB-8D6B-9BD17DA0A8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2" y="2614"/>
                    <a:ext cx="245" cy="200"/>
                  </a:xfrm>
                  <a:custGeom>
                    <a:avLst/>
                    <a:gdLst>
                      <a:gd name="T0" fmla="*/ 0 w 306"/>
                      <a:gd name="T1" fmla="*/ 9 h 240"/>
                      <a:gd name="T2" fmla="*/ 2 w 306"/>
                      <a:gd name="T3" fmla="*/ 19 h 240"/>
                      <a:gd name="T4" fmla="*/ 14 w 306"/>
                      <a:gd name="T5" fmla="*/ 9 h 240"/>
                      <a:gd name="T6" fmla="*/ 14 w 306"/>
                      <a:gd name="T7" fmla="*/ 0 h 240"/>
                      <a:gd name="T8" fmla="*/ 0 w 306"/>
                      <a:gd name="T9" fmla="*/ 9 h 24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06"/>
                      <a:gd name="T16" fmla="*/ 0 h 240"/>
                      <a:gd name="T17" fmla="*/ 306 w 306"/>
                      <a:gd name="T18" fmla="*/ 240 h 24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06" h="240">
                        <a:moveTo>
                          <a:pt x="0" y="106"/>
                        </a:moveTo>
                        <a:lnTo>
                          <a:pt x="2" y="240"/>
                        </a:lnTo>
                        <a:lnTo>
                          <a:pt x="306" y="110"/>
                        </a:lnTo>
                        <a:lnTo>
                          <a:pt x="300" y="0"/>
                        </a:lnTo>
                        <a:lnTo>
                          <a:pt x="0" y="106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214065" name="AutoShape 977">
                    <a:extLst>
                      <a:ext uri="{FF2B5EF4-FFF2-40B4-BE49-F238E27FC236}">
                        <a16:creationId xmlns:a16="http://schemas.microsoft.com/office/drawing/2014/main" id="{0F27EF80-D7F1-43EA-B6F5-D133F00D85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140" y="2675"/>
                    <a:ext cx="1196" cy="15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rgbClr val="DDDDDD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066" name="AutoShape 978">
                    <a:extLst>
                      <a:ext uri="{FF2B5EF4-FFF2-40B4-BE49-F238E27FC236}">
                        <a16:creationId xmlns:a16="http://schemas.microsoft.com/office/drawing/2014/main" id="{2A33B2B5-B1EC-467F-A2DD-7B674B38A7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10" y="2714"/>
                    <a:ext cx="1066" cy="7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chemeClr val="tx2"/>
                      </a:gs>
                      <a:gs pos="100000">
                        <a:schemeClr val="bg2"/>
                      </a:gs>
                    </a:gsLst>
                    <a:lin ang="0" scaled="1"/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067" name="Oval 979">
                    <a:extLst>
                      <a:ext uri="{FF2B5EF4-FFF2-40B4-BE49-F238E27FC236}">
                        <a16:creationId xmlns:a16="http://schemas.microsoft.com/office/drawing/2014/main" id="{0752D099-DACC-4EDA-9BAC-B612E02B03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09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068" name="Oval 980">
                    <a:extLst>
                      <a:ext uri="{FF2B5EF4-FFF2-40B4-BE49-F238E27FC236}">
                        <a16:creationId xmlns:a16="http://schemas.microsoft.com/office/drawing/2014/main" id="{96495B61-49A2-4095-8E7F-5C304482FB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89" y="2382"/>
                    <a:ext cx="159" cy="142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180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4069" name="Oval 981">
                    <a:extLst>
                      <a:ext uri="{FF2B5EF4-FFF2-40B4-BE49-F238E27FC236}">
                        <a16:creationId xmlns:a16="http://schemas.microsoft.com/office/drawing/2014/main" id="{B0F6B113-A928-420F-BAEF-CD38782F6E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58" y="2382"/>
                    <a:ext cx="159" cy="142"/>
                  </a:xfrm>
                  <a:prstGeom prst="ellipse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214070" name="Rectangle 982">
                    <a:extLst>
                      <a:ext uri="{FF2B5EF4-FFF2-40B4-BE49-F238E27FC236}">
                        <a16:creationId xmlns:a16="http://schemas.microsoft.com/office/drawing/2014/main" id="{22BFC1ED-E5B5-4718-8D86-F6033E52EA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067" y="1837"/>
                    <a:ext cx="80" cy="759"/>
                  </a:xfrm>
                  <a:prstGeom prst="rect">
                    <a:avLst/>
                  </a:prstGeom>
                  <a:solidFill>
                    <a:srgbClr val="29292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214040" name="Group 1117">
                <a:extLst>
                  <a:ext uri="{FF2B5EF4-FFF2-40B4-BE49-F238E27FC236}">
                    <a16:creationId xmlns:a16="http://schemas.microsoft.com/office/drawing/2014/main" id="{9F91A711-75A6-4CF8-A5FE-0DC85B7789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215" y="4827099"/>
                <a:ext cx="875523" cy="506826"/>
                <a:chOff x="439215" y="4827099"/>
                <a:chExt cx="875523" cy="506826"/>
              </a:xfrm>
            </p:grpSpPr>
            <p:grpSp>
              <p:nvGrpSpPr>
                <p:cNvPr id="214041" name="Group 418">
                  <a:extLst>
                    <a:ext uri="{FF2B5EF4-FFF2-40B4-BE49-F238E27FC236}">
                      <a16:creationId xmlns:a16="http://schemas.microsoft.com/office/drawing/2014/main" id="{7E939EAD-EA0C-49A8-BA49-8B5E375192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9215" y="4827099"/>
                  <a:ext cx="875523" cy="506826"/>
                  <a:chOff x="2889" y="1631"/>
                  <a:chExt cx="980" cy="743"/>
                </a:xfrm>
              </p:grpSpPr>
              <p:sp>
                <p:nvSpPr>
                  <p:cNvPr id="214043" name="Rectangle 419">
                    <a:extLst>
                      <a:ext uri="{FF2B5EF4-FFF2-40B4-BE49-F238E27FC236}">
                        <a16:creationId xmlns:a16="http://schemas.microsoft.com/office/drawing/2014/main" id="{80A6FFF6-F449-414A-A435-CD4E755C73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46" y="1841"/>
                    <a:ext cx="663" cy="533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2"/>
                      </a:buClr>
                      <a:buSzPct val="85000"/>
                      <a:buFont typeface="ZapfDingbats" charset="2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l-GR" altLang="el-GR" sz="240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1125" name="AutoShape 420">
                    <a:extLst>
                      <a:ext uri="{FF2B5EF4-FFF2-40B4-BE49-F238E27FC236}">
                        <a16:creationId xmlns:a16="http://schemas.microsoft.com/office/drawing/2014/main" id="{8345E3E2-2C76-4553-A5A8-EC6D7FD10B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89" y="1630"/>
                    <a:ext cx="976" cy="254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 algn="ctr">
                      <a:spcBef>
                        <a:spcPct val="0"/>
                      </a:spcBef>
                      <a:buClrTx/>
                      <a:buSzTx/>
                      <a:buFontTx/>
                      <a:buNone/>
                      <a:defRPr/>
                    </a:pPr>
                    <a:endParaRPr lang="en-US" sz="2400">
                      <a:solidFill>
                        <a:srgbClr val="00CCFF"/>
                      </a:solidFill>
                      <a:latin typeface="Arial" charset="0"/>
                      <a:ea typeface="ＭＳ Ｐゴシック" charset="0"/>
                      <a:cs typeface="ＭＳ Ｐゴシック" charset="0"/>
                    </a:endParaRPr>
                  </a:p>
                </p:txBody>
              </p:sp>
            </p:grpSp>
            <p:pic>
              <p:nvPicPr>
                <p:cNvPr id="214042" name="Picture 1119">
                  <a:extLst>
                    <a:ext uri="{FF2B5EF4-FFF2-40B4-BE49-F238E27FC236}">
                      <a16:creationId xmlns:a16="http://schemas.microsoft.com/office/drawing/2014/main" id="{AC0BD1FD-2F57-4EA4-BE7B-8411182E45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3109" y="5014480"/>
                  <a:ext cx="405029" cy="290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3221E6-88E4-4A90-A939-04DF78FA3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98752"/>
            <a:ext cx="8683625" cy="26431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l-GR" altLang="el-GR" sz="2400">
              <a:solidFill>
                <a:srgbClr val="00000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BFD8EB3-5500-4FB9-9EA4-D01CB7ED6E46}"/>
              </a:ext>
            </a:extLst>
          </p:cNvPr>
          <p:cNvGrpSpPr>
            <a:grpSpLocks/>
          </p:cNvGrpSpPr>
          <p:nvPr/>
        </p:nvGrpSpPr>
        <p:grpSpPr bwMode="auto">
          <a:xfrm>
            <a:off x="401638" y="4171950"/>
            <a:ext cx="8074025" cy="460375"/>
            <a:chOff x="379080" y="5456397"/>
            <a:chExt cx="8074239" cy="46166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03C6F5D-67B7-4509-AAF2-A0B779F85EDD}"/>
                </a:ext>
              </a:extLst>
            </p:cNvPr>
            <p:cNvSpPr/>
            <p:nvPr/>
          </p:nvSpPr>
          <p:spPr>
            <a:xfrm>
              <a:off x="379080" y="5489828"/>
              <a:ext cx="8074239" cy="421866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  <p:txBody>
            <a:bodyPr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  <a:defRPr/>
              </a:pPr>
              <a:endPara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4029" name="TextBox 17">
              <a:extLst>
                <a:ext uri="{FF2B5EF4-FFF2-40B4-BE49-F238E27FC236}">
                  <a16:creationId xmlns:a16="http://schemas.microsoft.com/office/drawing/2014/main" id="{DEF51786-8B55-4621-A1BA-B4477034B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1801" y="5456397"/>
              <a:ext cx="646282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85000"/>
                <a:buFont typeface="ZapfDingbats" charset="2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l-GR" sz="2400">
                  <a:solidFill>
                    <a:srgbClr val="000000"/>
                  </a:solidFill>
                </a:rPr>
                <a:t>Internet host-host communication as a service</a:t>
              </a: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1E3F45-44E9-470D-A8CE-3E951DBDE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440" y="4609490"/>
            <a:ext cx="7313675" cy="2011401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l-GR" i="1">
                <a:solidFill>
                  <a:srgbClr val="990000"/>
                </a:solidFill>
              </a:rPr>
              <a:t>OTT </a:t>
            </a:r>
            <a:r>
              <a:rPr lang="el-GR" altLang="el-GR" i="1">
                <a:solidFill>
                  <a:srgbClr val="990000"/>
                </a:solidFill>
              </a:rPr>
              <a:t>προκλήσεις</a:t>
            </a:r>
            <a:r>
              <a:rPr lang="en-US" altLang="el-GR" i="1">
                <a:solidFill>
                  <a:srgbClr val="990000"/>
                </a:solidFill>
              </a:rPr>
              <a:t>: </a:t>
            </a:r>
            <a:r>
              <a:rPr lang="el-GR" altLang="el-GR"/>
              <a:t>αντιμετώπιση της συμφόρησης στο Διαδίκτυο</a:t>
            </a:r>
            <a:endParaRPr lang="en-US" altLang="el-GR"/>
          </a:p>
          <a:p>
            <a:pPr lvl="1"/>
            <a:r>
              <a:rPr lang="el-GR" altLang="el-GR">
                <a:ea typeface="Arial" panose="020B0604020202020204" pitchFamily="34" charset="0"/>
              </a:rPr>
              <a:t>Από ποιόν κόμβο </a:t>
            </a:r>
            <a:r>
              <a:rPr lang="en-US" altLang="el-GR">
                <a:ea typeface="Arial" panose="020B0604020202020204" pitchFamily="34" charset="0"/>
              </a:rPr>
              <a:t>CDN </a:t>
            </a:r>
            <a:r>
              <a:rPr lang="el-GR" altLang="el-GR">
                <a:ea typeface="Arial" panose="020B0604020202020204" pitchFamily="34" charset="0"/>
              </a:rPr>
              <a:t>να λάβει το περιεχόμενο</a:t>
            </a:r>
            <a:r>
              <a:rPr lang="en-US" altLang="el-GR">
                <a:ea typeface="Arial" panose="020B0604020202020204" pitchFamily="34" charset="0"/>
              </a:rPr>
              <a:t>;</a:t>
            </a:r>
          </a:p>
          <a:p>
            <a:pPr lvl="1"/>
            <a:r>
              <a:rPr lang="el-GR" altLang="el-GR">
                <a:ea typeface="Arial" panose="020B0604020202020204" pitchFamily="34" charset="0"/>
              </a:rPr>
              <a:t>Συμπεριφορά του θεατή όταν συμβαίνει συμφόρηση δικτύου</a:t>
            </a:r>
            <a:r>
              <a:rPr lang="en-US" altLang="el-GR">
                <a:ea typeface="Arial" panose="020B0604020202020204" pitchFamily="34" charset="0"/>
              </a:rPr>
              <a:t>;</a:t>
            </a:r>
          </a:p>
          <a:p>
            <a:pPr lvl="1"/>
            <a:r>
              <a:rPr lang="el-GR" altLang="el-GR">
                <a:ea typeface="Arial" panose="020B0604020202020204" pitchFamily="34" charset="0"/>
              </a:rPr>
              <a:t>Ποιο περιεχόμενο να τοποθετηθεί σε ποιο κόμβο </a:t>
            </a:r>
            <a:r>
              <a:rPr lang="en-US" altLang="el-GR">
                <a:ea typeface="Arial" panose="020B0604020202020204" pitchFamily="34" charset="0"/>
              </a:rPr>
              <a:t>CDN 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DA2AE8-F102-4449-AD8D-4CC17C4D6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3675" y="1866900"/>
            <a:ext cx="32273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charset="2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400" i="1">
                <a:solidFill>
                  <a:srgbClr val="000099"/>
                </a:solidFill>
                <a:latin typeface="Gill Sans MT" panose="020B0502020104020203" pitchFamily="34" charset="0"/>
              </a:rPr>
              <a:t>“</a:t>
            </a:r>
            <a:r>
              <a:rPr lang="en-US" altLang="el-GR" sz="4400" i="1">
                <a:solidFill>
                  <a:srgbClr val="000099"/>
                </a:solidFill>
                <a:latin typeface="Gill Sans MT" panose="020B0502020104020203" pitchFamily="34" charset="0"/>
              </a:rPr>
              <a:t>over the top</a:t>
            </a:r>
            <a:r>
              <a:rPr lang="en-US" altLang="en-US" sz="4400" i="1">
                <a:solidFill>
                  <a:srgbClr val="000099"/>
                </a:solidFill>
                <a:latin typeface="Gill Sans MT" panose="020B0502020104020203" pitchFamily="34" charset="0"/>
              </a:rPr>
              <a:t>”</a:t>
            </a:r>
            <a:endParaRPr lang="en-US" altLang="el-GR" sz="4400" i="1">
              <a:solidFill>
                <a:srgbClr val="000099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82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 build="p"/>
      <p:bldP spid="10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1287"/>
          <p:cNvSpPr>
            <a:spLocks/>
          </p:cNvSpPr>
          <p:nvPr/>
        </p:nvSpPr>
        <p:spPr bwMode="auto">
          <a:xfrm>
            <a:off x="2822575" y="5299075"/>
            <a:ext cx="3133725" cy="1422400"/>
          </a:xfrm>
          <a:custGeom>
            <a:avLst/>
            <a:gdLst>
              <a:gd name="T0" fmla="*/ 2147483647 w 10000"/>
              <a:gd name="T1" fmla="*/ 2147483647 h 10000"/>
              <a:gd name="T2" fmla="*/ 2147483647 w 10000"/>
              <a:gd name="T3" fmla="*/ 2147483647 h 10000"/>
              <a:gd name="T4" fmla="*/ 2147483647 w 10000"/>
              <a:gd name="T5" fmla="*/ 2147483647 h 10000"/>
              <a:gd name="T6" fmla="*/ 2147483647 w 10000"/>
              <a:gd name="T7" fmla="*/ 2147483647 h 10000"/>
              <a:gd name="T8" fmla="*/ 2147483647 w 10000"/>
              <a:gd name="T9" fmla="*/ 2147483647 h 10000"/>
              <a:gd name="T10" fmla="*/ 2147483647 w 10000"/>
              <a:gd name="T11" fmla="*/ 2147483647 h 10000"/>
              <a:gd name="T12" fmla="*/ 2147483647 w 10000"/>
              <a:gd name="T13" fmla="*/ 2147483647 h 10000"/>
              <a:gd name="T14" fmla="*/ 2147483647 w 10000"/>
              <a:gd name="T15" fmla="*/ 2147483647 h 10000"/>
              <a:gd name="T16" fmla="*/ 2147483647 w 10000"/>
              <a:gd name="T17" fmla="*/ 2147483647 h 10000"/>
              <a:gd name="T18" fmla="*/ 2147483647 w 10000"/>
              <a:gd name="T19" fmla="*/ 2147483647 h 10000"/>
              <a:gd name="T20" fmla="*/ 2147483647 w 10000"/>
              <a:gd name="T21" fmla="*/ 2147483647 h 10000"/>
              <a:gd name="T22" fmla="*/ 2147483647 w 10000"/>
              <a:gd name="T23" fmla="*/ 2147483647 h 10000"/>
              <a:gd name="T24" fmla="*/ 2147483647 w 10000"/>
              <a:gd name="T25" fmla="*/ 2147483647 h 10000"/>
              <a:gd name="T26" fmla="*/ 2147483647 w 10000"/>
              <a:gd name="T27" fmla="*/ 2147483647 h 10000"/>
              <a:gd name="T28" fmla="*/ 2147483647 w 10000"/>
              <a:gd name="T29" fmla="*/ 2147483647 h 10000"/>
              <a:gd name="T30" fmla="*/ 2147483647 w 10000"/>
              <a:gd name="T31" fmla="*/ 2147483647 h 10000"/>
              <a:gd name="T32" fmla="*/ 2147483647 w 10000"/>
              <a:gd name="T33" fmla="*/ 2147483647 h 10000"/>
              <a:gd name="T34" fmla="*/ 2147483647 w 10000"/>
              <a:gd name="T35" fmla="*/ 2147483647 h 100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000"/>
              <a:gd name="T55" fmla="*/ 0 h 10000"/>
              <a:gd name="T56" fmla="*/ 10000 w 10000"/>
              <a:gd name="T57" fmla="*/ 10000 h 1000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000" h="10000">
                <a:moveTo>
                  <a:pt x="6270" y="126"/>
                </a:moveTo>
                <a:cubicBezTo>
                  <a:pt x="5642" y="245"/>
                  <a:pt x="4469" y="528"/>
                  <a:pt x="3738" y="756"/>
                </a:cubicBezTo>
                <a:cubicBezTo>
                  <a:pt x="3007" y="984"/>
                  <a:pt x="2405" y="1322"/>
                  <a:pt x="1887" y="1495"/>
                </a:cubicBezTo>
                <a:cubicBezTo>
                  <a:pt x="1369" y="1668"/>
                  <a:pt x="1195" y="1105"/>
                  <a:pt x="629" y="1793"/>
                </a:cubicBezTo>
                <a:cubicBezTo>
                  <a:pt x="63" y="2481"/>
                  <a:pt x="218" y="3574"/>
                  <a:pt x="128" y="4417"/>
                </a:cubicBezTo>
                <a:cubicBezTo>
                  <a:pt x="39" y="5260"/>
                  <a:pt x="-87" y="6368"/>
                  <a:pt x="89" y="6848"/>
                </a:cubicBezTo>
                <a:cubicBezTo>
                  <a:pt x="265" y="7328"/>
                  <a:pt x="491" y="7223"/>
                  <a:pt x="1207" y="7298"/>
                </a:cubicBezTo>
                <a:cubicBezTo>
                  <a:pt x="1924" y="7374"/>
                  <a:pt x="3641" y="7133"/>
                  <a:pt x="4406" y="7298"/>
                </a:cubicBezTo>
                <a:cubicBezTo>
                  <a:pt x="5171" y="7463"/>
                  <a:pt x="5298" y="7868"/>
                  <a:pt x="5779" y="8288"/>
                </a:cubicBezTo>
                <a:cubicBezTo>
                  <a:pt x="6260" y="8709"/>
                  <a:pt x="6848" y="9549"/>
                  <a:pt x="7290" y="9819"/>
                </a:cubicBezTo>
                <a:cubicBezTo>
                  <a:pt x="7731" y="10089"/>
                  <a:pt x="8124" y="10014"/>
                  <a:pt x="8448" y="9879"/>
                </a:cubicBezTo>
                <a:cubicBezTo>
                  <a:pt x="8771" y="9744"/>
                  <a:pt x="9056" y="9549"/>
                  <a:pt x="9252" y="9008"/>
                </a:cubicBezTo>
                <a:cubicBezTo>
                  <a:pt x="9448" y="8469"/>
                  <a:pt x="9537" y="7418"/>
                  <a:pt x="9644" y="6639"/>
                </a:cubicBezTo>
                <a:cubicBezTo>
                  <a:pt x="9752" y="5858"/>
                  <a:pt x="9851" y="5168"/>
                  <a:pt x="9899" y="4327"/>
                </a:cubicBezTo>
                <a:cubicBezTo>
                  <a:pt x="9949" y="3486"/>
                  <a:pt x="10076" y="2256"/>
                  <a:pt x="9939" y="1566"/>
                </a:cubicBezTo>
                <a:cubicBezTo>
                  <a:pt x="9802" y="876"/>
                  <a:pt x="9478" y="471"/>
                  <a:pt x="9075" y="216"/>
                </a:cubicBezTo>
                <a:cubicBezTo>
                  <a:pt x="8674" y="-39"/>
                  <a:pt x="7997" y="20"/>
                  <a:pt x="7525" y="5"/>
                </a:cubicBezTo>
                <a:cubicBezTo>
                  <a:pt x="7055" y="-9"/>
                  <a:pt x="6898" y="5"/>
                  <a:pt x="6270" y="126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CDN: “</a:t>
            </a:r>
            <a:r>
              <a:rPr lang="el-GR" sz="2800"/>
              <a:t>απλό</a:t>
            </a:r>
            <a:r>
              <a:rPr lang="en-US" sz="2800"/>
              <a:t>”</a:t>
            </a:r>
            <a:r>
              <a:rPr lang="el-GR" sz="2800"/>
              <a:t> σενάριο πρόσβασης περιεχομένου</a:t>
            </a:r>
          </a:p>
        </p:txBody>
      </p:sp>
      <p:sp>
        <p:nvSpPr>
          <p:cNvPr id="32772" name="Text Box 5"/>
          <p:cNvSpPr txBox="1">
            <a:spLocks noChangeArrowheads="1"/>
          </p:cNvSpPr>
          <p:nvPr/>
        </p:nvSpPr>
        <p:spPr bwMode="auto">
          <a:xfrm>
            <a:off x="220663" y="1308100"/>
            <a:ext cx="867092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b="1">
                <a:latin typeface="Gill Sans Nova" panose="020B0602020104020203" pitchFamily="34" charset="0"/>
              </a:rPr>
              <a:t>Ο </a:t>
            </a:r>
            <a:r>
              <a:rPr lang="en-US" b="1">
                <a:latin typeface="Gill Sans Nova" panose="020B0602020104020203" pitchFamily="34" charset="0"/>
              </a:rPr>
              <a:t>Bob (</a:t>
            </a:r>
            <a:r>
              <a:rPr lang="el-GR" b="1">
                <a:latin typeface="Gill Sans Nova" panose="020B0602020104020203" pitchFamily="34" charset="0"/>
              </a:rPr>
              <a:t>πελάτης) ζητάει ένα </a:t>
            </a:r>
            <a:r>
              <a:rPr lang="en-US" b="1">
                <a:latin typeface="Gill Sans Nova" panose="020B0602020104020203" pitchFamily="34" charset="0"/>
              </a:rPr>
              <a:t>video</a:t>
            </a:r>
            <a:r>
              <a:rPr lang="en-US">
                <a:latin typeface="Gill Sans Nova" panose="020B0602020104020203" pitchFamily="34" charset="0"/>
              </a:rPr>
              <a:t> http://video.netcinema.com/6Y7B23V</a:t>
            </a:r>
            <a:endParaRPr lang="el-GR">
              <a:latin typeface="Gill Sans Nova" panose="020B0602020104020203" pitchFamily="34" charset="0"/>
            </a:endParaRP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>
                <a:latin typeface="Gill Sans Nova" panose="020B0602020104020203" pitchFamily="34" charset="0"/>
              </a:rPr>
              <a:t> το </a:t>
            </a:r>
            <a:r>
              <a:rPr lang="en-US">
                <a:latin typeface="Gill Sans Nova" panose="020B0602020104020203" pitchFamily="34" charset="0"/>
              </a:rPr>
              <a:t>video </a:t>
            </a:r>
            <a:r>
              <a:rPr lang="el-GR">
                <a:latin typeface="Gill Sans Nova" panose="020B0602020104020203" pitchFamily="34" charset="0"/>
              </a:rPr>
              <a:t>είναι αποθηκευμένο στο </a:t>
            </a:r>
            <a:r>
              <a:rPr lang="en-US">
                <a:latin typeface="Gill Sans Nova" panose="020B0602020104020203" pitchFamily="34" charset="0"/>
              </a:rPr>
              <a:t>CDN </a:t>
            </a:r>
            <a:r>
              <a:rPr lang="el-GR">
                <a:latin typeface="Gill Sans Nova" panose="020B0602020104020203" pitchFamily="34" charset="0"/>
              </a:rPr>
              <a:t>στο </a:t>
            </a:r>
            <a:r>
              <a:rPr lang="en-US">
                <a:latin typeface="Gill Sans Nova" panose="020B0602020104020203" pitchFamily="34" charset="0"/>
              </a:rPr>
              <a:t>http://KingCDN.com/NetC6y&amp;B23V</a:t>
            </a:r>
            <a:endParaRPr lang="el-GR">
              <a:latin typeface="Gill Sans Nova" panose="020B0602020104020203" pitchFamily="34" charset="0"/>
            </a:endParaRPr>
          </a:p>
        </p:txBody>
      </p:sp>
      <p:sp>
        <p:nvSpPr>
          <p:cNvPr id="32773" name="Freeform 1287"/>
          <p:cNvSpPr>
            <a:spLocks/>
          </p:cNvSpPr>
          <p:nvPr/>
        </p:nvSpPr>
        <p:spPr bwMode="auto">
          <a:xfrm rot="5400000">
            <a:off x="-230981" y="4423569"/>
            <a:ext cx="2554288" cy="1422400"/>
          </a:xfrm>
          <a:custGeom>
            <a:avLst/>
            <a:gdLst>
              <a:gd name="T0" fmla="*/ 2147483647 w 10000"/>
              <a:gd name="T1" fmla="*/ 2147483647 h 10000"/>
              <a:gd name="T2" fmla="*/ 2147483647 w 10000"/>
              <a:gd name="T3" fmla="*/ 2147483647 h 10000"/>
              <a:gd name="T4" fmla="*/ 2147483647 w 10000"/>
              <a:gd name="T5" fmla="*/ 2147483647 h 10000"/>
              <a:gd name="T6" fmla="*/ 2147483647 w 10000"/>
              <a:gd name="T7" fmla="*/ 2147483647 h 10000"/>
              <a:gd name="T8" fmla="*/ 2147483647 w 10000"/>
              <a:gd name="T9" fmla="*/ 2147483647 h 10000"/>
              <a:gd name="T10" fmla="*/ 2147483647 w 10000"/>
              <a:gd name="T11" fmla="*/ 2147483647 h 10000"/>
              <a:gd name="T12" fmla="*/ 2147483647 w 10000"/>
              <a:gd name="T13" fmla="*/ 2147483647 h 10000"/>
              <a:gd name="T14" fmla="*/ 2147483647 w 10000"/>
              <a:gd name="T15" fmla="*/ 2147483647 h 10000"/>
              <a:gd name="T16" fmla="*/ 2147483647 w 10000"/>
              <a:gd name="T17" fmla="*/ 2147483647 h 10000"/>
              <a:gd name="T18" fmla="*/ 2147483647 w 10000"/>
              <a:gd name="T19" fmla="*/ 2147483647 h 10000"/>
              <a:gd name="T20" fmla="*/ 2147483647 w 10000"/>
              <a:gd name="T21" fmla="*/ 2147483647 h 10000"/>
              <a:gd name="T22" fmla="*/ 2147483647 w 10000"/>
              <a:gd name="T23" fmla="*/ 2147483647 h 10000"/>
              <a:gd name="T24" fmla="*/ 2147483647 w 10000"/>
              <a:gd name="T25" fmla="*/ 2147483647 h 10000"/>
              <a:gd name="T26" fmla="*/ 2147483647 w 10000"/>
              <a:gd name="T27" fmla="*/ 2147483647 h 10000"/>
              <a:gd name="T28" fmla="*/ 2147483647 w 10000"/>
              <a:gd name="T29" fmla="*/ 2147483647 h 10000"/>
              <a:gd name="T30" fmla="*/ 2147483647 w 10000"/>
              <a:gd name="T31" fmla="*/ 2147483647 h 10000"/>
              <a:gd name="T32" fmla="*/ 2147483647 w 10000"/>
              <a:gd name="T33" fmla="*/ 2147483647 h 10000"/>
              <a:gd name="T34" fmla="*/ 2147483647 w 10000"/>
              <a:gd name="T35" fmla="*/ 2147483647 h 1000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000"/>
              <a:gd name="T55" fmla="*/ 0 h 10000"/>
              <a:gd name="T56" fmla="*/ 10000 w 10000"/>
              <a:gd name="T57" fmla="*/ 10000 h 1000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000" h="10000">
                <a:moveTo>
                  <a:pt x="6270" y="126"/>
                </a:moveTo>
                <a:cubicBezTo>
                  <a:pt x="5642" y="245"/>
                  <a:pt x="4469" y="528"/>
                  <a:pt x="3738" y="756"/>
                </a:cubicBezTo>
                <a:cubicBezTo>
                  <a:pt x="3007" y="984"/>
                  <a:pt x="2405" y="1322"/>
                  <a:pt x="1887" y="1495"/>
                </a:cubicBezTo>
                <a:cubicBezTo>
                  <a:pt x="1369" y="1668"/>
                  <a:pt x="1195" y="1105"/>
                  <a:pt x="629" y="1793"/>
                </a:cubicBezTo>
                <a:cubicBezTo>
                  <a:pt x="63" y="2481"/>
                  <a:pt x="218" y="3574"/>
                  <a:pt x="128" y="4417"/>
                </a:cubicBezTo>
                <a:cubicBezTo>
                  <a:pt x="39" y="5260"/>
                  <a:pt x="-87" y="6368"/>
                  <a:pt x="89" y="6848"/>
                </a:cubicBezTo>
                <a:cubicBezTo>
                  <a:pt x="265" y="7328"/>
                  <a:pt x="491" y="7223"/>
                  <a:pt x="1207" y="7298"/>
                </a:cubicBezTo>
                <a:cubicBezTo>
                  <a:pt x="1924" y="7374"/>
                  <a:pt x="3641" y="7133"/>
                  <a:pt x="4406" y="7298"/>
                </a:cubicBezTo>
                <a:cubicBezTo>
                  <a:pt x="5171" y="7463"/>
                  <a:pt x="5298" y="7868"/>
                  <a:pt x="5779" y="8288"/>
                </a:cubicBezTo>
                <a:cubicBezTo>
                  <a:pt x="6260" y="8709"/>
                  <a:pt x="6848" y="9549"/>
                  <a:pt x="7290" y="9819"/>
                </a:cubicBezTo>
                <a:cubicBezTo>
                  <a:pt x="7731" y="10089"/>
                  <a:pt x="8124" y="10014"/>
                  <a:pt x="8448" y="9879"/>
                </a:cubicBezTo>
                <a:cubicBezTo>
                  <a:pt x="8771" y="9744"/>
                  <a:pt x="9056" y="9549"/>
                  <a:pt x="9252" y="9008"/>
                </a:cubicBezTo>
                <a:cubicBezTo>
                  <a:pt x="9448" y="8469"/>
                  <a:pt x="9537" y="7418"/>
                  <a:pt x="9644" y="6639"/>
                </a:cubicBezTo>
                <a:cubicBezTo>
                  <a:pt x="9752" y="5858"/>
                  <a:pt x="9851" y="5168"/>
                  <a:pt x="9899" y="4327"/>
                </a:cubicBezTo>
                <a:cubicBezTo>
                  <a:pt x="9949" y="3486"/>
                  <a:pt x="10076" y="2256"/>
                  <a:pt x="9939" y="1566"/>
                </a:cubicBezTo>
                <a:cubicBezTo>
                  <a:pt x="9802" y="876"/>
                  <a:pt x="9478" y="471"/>
                  <a:pt x="9075" y="216"/>
                </a:cubicBezTo>
                <a:cubicBezTo>
                  <a:pt x="8674" y="-39"/>
                  <a:pt x="7997" y="20"/>
                  <a:pt x="7525" y="5"/>
                </a:cubicBezTo>
                <a:cubicBezTo>
                  <a:pt x="7055" y="-9"/>
                  <a:pt x="6898" y="5"/>
                  <a:pt x="6270" y="126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grpSp>
        <p:nvGrpSpPr>
          <p:cNvPr id="32774" name="Group 249"/>
          <p:cNvGrpSpPr>
            <a:grpSpLocks/>
          </p:cNvGrpSpPr>
          <p:nvPr/>
        </p:nvGrpSpPr>
        <p:grpSpPr bwMode="auto">
          <a:xfrm>
            <a:off x="935038" y="4070350"/>
            <a:ext cx="463550" cy="638175"/>
            <a:chOff x="4140" y="429"/>
            <a:chExt cx="1425" cy="2396"/>
          </a:xfrm>
        </p:grpSpPr>
        <p:sp>
          <p:nvSpPr>
            <p:cNvPr id="32948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49" name="Rectangle 251"/>
            <p:cNvSpPr>
              <a:spLocks noChangeArrowheads="1"/>
            </p:cNvSpPr>
            <p:nvPr/>
          </p:nvSpPr>
          <p:spPr bwMode="auto">
            <a:xfrm>
              <a:off x="4203" y="429"/>
              <a:ext cx="1049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50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51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52" name="Rectangle 254"/>
            <p:cNvSpPr>
              <a:spLocks noChangeArrowheads="1"/>
            </p:cNvSpPr>
            <p:nvPr/>
          </p:nvSpPr>
          <p:spPr bwMode="auto">
            <a:xfrm>
              <a:off x="4213" y="691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953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32978" name="AutoShape 256"/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79" name="AutoShape 257"/>
              <p:cNvSpPr>
                <a:spLocks noChangeArrowheads="1"/>
              </p:cNvSpPr>
              <p:nvPr/>
            </p:nvSpPr>
            <p:spPr bwMode="auto">
              <a:xfrm>
                <a:off x="634" y="2585"/>
                <a:ext cx="688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954" name="Rectangle 258"/>
            <p:cNvSpPr>
              <a:spLocks noChangeArrowheads="1"/>
            </p:cNvSpPr>
            <p:nvPr/>
          </p:nvSpPr>
          <p:spPr bwMode="auto">
            <a:xfrm>
              <a:off x="4223" y="1019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955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32976" name="AutoShape 260"/>
              <p:cNvSpPr>
                <a:spLocks noChangeArrowheads="1"/>
              </p:cNvSpPr>
              <p:nvPr/>
            </p:nvSpPr>
            <p:spPr bwMode="auto">
              <a:xfrm>
                <a:off x="612" y="2569"/>
                <a:ext cx="725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77" name="AutoShape 261"/>
              <p:cNvSpPr>
                <a:spLocks noChangeArrowheads="1"/>
              </p:cNvSpPr>
              <p:nvPr/>
            </p:nvSpPr>
            <p:spPr bwMode="auto">
              <a:xfrm>
                <a:off x="624" y="2588"/>
                <a:ext cx="694" cy="9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956" name="Rectangle 262"/>
            <p:cNvSpPr>
              <a:spLocks noChangeArrowheads="1"/>
            </p:cNvSpPr>
            <p:nvPr/>
          </p:nvSpPr>
          <p:spPr bwMode="auto">
            <a:xfrm>
              <a:off x="4218" y="1359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57" name="Rectangle 263"/>
            <p:cNvSpPr>
              <a:spLocks noChangeArrowheads="1"/>
            </p:cNvSpPr>
            <p:nvPr/>
          </p:nvSpPr>
          <p:spPr bwMode="auto">
            <a:xfrm>
              <a:off x="4228" y="1657"/>
              <a:ext cx="595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958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32974" name="AutoShape 265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17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75" name="AutoShape 266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687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959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32960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32972" name="AutoShape 269"/>
              <p:cNvSpPr>
                <a:spLocks noChangeArrowheads="1"/>
              </p:cNvSpPr>
              <p:nvPr/>
            </p:nvSpPr>
            <p:spPr bwMode="auto">
              <a:xfrm>
                <a:off x="616" y="2570"/>
                <a:ext cx="723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73" name="AutoShape 270"/>
              <p:cNvSpPr>
                <a:spLocks noChangeArrowheads="1"/>
              </p:cNvSpPr>
              <p:nvPr/>
            </p:nvSpPr>
            <p:spPr bwMode="auto">
              <a:xfrm>
                <a:off x="634" y="2588"/>
                <a:ext cx="687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961" name="Rectangle 271"/>
            <p:cNvSpPr>
              <a:spLocks noChangeArrowheads="1"/>
            </p:cNvSpPr>
            <p:nvPr/>
          </p:nvSpPr>
          <p:spPr bwMode="auto">
            <a:xfrm>
              <a:off x="5248" y="429"/>
              <a:ext cx="68" cy="2289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62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63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64" name="Oval 274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65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66" name="AutoShape 276"/>
            <p:cNvSpPr>
              <a:spLocks noChangeArrowheads="1"/>
            </p:cNvSpPr>
            <p:nvPr/>
          </p:nvSpPr>
          <p:spPr bwMode="auto">
            <a:xfrm>
              <a:off x="4140" y="2682"/>
              <a:ext cx="1201" cy="14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67" name="AutoShape 277"/>
            <p:cNvSpPr>
              <a:spLocks noChangeArrowheads="1"/>
            </p:cNvSpPr>
            <p:nvPr/>
          </p:nvSpPr>
          <p:spPr bwMode="auto">
            <a:xfrm>
              <a:off x="4203" y="2712"/>
              <a:ext cx="1074" cy="7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68" name="Oval 278"/>
            <p:cNvSpPr>
              <a:spLocks noChangeArrowheads="1"/>
            </p:cNvSpPr>
            <p:nvPr/>
          </p:nvSpPr>
          <p:spPr bwMode="auto">
            <a:xfrm>
              <a:off x="4306" y="2384"/>
              <a:ext cx="161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69" name="Oval 279"/>
            <p:cNvSpPr>
              <a:spLocks noChangeArrowheads="1"/>
            </p:cNvSpPr>
            <p:nvPr/>
          </p:nvSpPr>
          <p:spPr bwMode="auto">
            <a:xfrm>
              <a:off x="4486" y="2384"/>
              <a:ext cx="161" cy="143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1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70" name="Oval 280"/>
            <p:cNvSpPr>
              <a:spLocks noChangeArrowheads="1"/>
            </p:cNvSpPr>
            <p:nvPr/>
          </p:nvSpPr>
          <p:spPr bwMode="auto">
            <a:xfrm>
              <a:off x="4662" y="2378"/>
              <a:ext cx="156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71" name="Rectangle 281"/>
            <p:cNvSpPr>
              <a:spLocks noChangeArrowheads="1"/>
            </p:cNvSpPr>
            <p:nvPr/>
          </p:nvSpPr>
          <p:spPr bwMode="auto">
            <a:xfrm>
              <a:off x="5062" y="1836"/>
              <a:ext cx="83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</p:grpSp>
      <p:sp>
        <p:nvSpPr>
          <p:cNvPr id="32775" name="TextBox 4"/>
          <p:cNvSpPr txBox="1">
            <a:spLocks noChangeArrowheads="1"/>
          </p:cNvSpPr>
          <p:nvPr/>
        </p:nvSpPr>
        <p:spPr bwMode="auto">
          <a:xfrm>
            <a:off x="153988" y="4645025"/>
            <a:ext cx="1652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Arial Narrow" pitchFamily="34" charset="0"/>
                <a:ea typeface="MS PGothic" pitchFamily="34" charset="-128"/>
              </a:rPr>
              <a:t>netcinema.com</a:t>
            </a:r>
            <a:endParaRPr lang="en-US" sz="2000" i="1">
              <a:latin typeface="Arial Narrow" pitchFamily="34" charset="0"/>
              <a:ea typeface="MS PGothic" pitchFamily="34" charset="-128"/>
            </a:endParaRPr>
          </a:p>
        </p:txBody>
      </p:sp>
      <p:grpSp>
        <p:nvGrpSpPr>
          <p:cNvPr id="32776" name="Group 542"/>
          <p:cNvGrpSpPr>
            <a:grpSpLocks/>
          </p:cNvGrpSpPr>
          <p:nvPr/>
        </p:nvGrpSpPr>
        <p:grpSpPr bwMode="auto">
          <a:xfrm>
            <a:off x="3009900" y="2457450"/>
            <a:ext cx="963613" cy="835025"/>
            <a:chOff x="-44" y="1473"/>
            <a:chExt cx="981" cy="1105"/>
          </a:xfrm>
        </p:grpSpPr>
        <p:pic>
          <p:nvPicPr>
            <p:cNvPr id="32946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947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grpSp>
        <p:nvGrpSpPr>
          <p:cNvPr id="32777" name="Group 249"/>
          <p:cNvGrpSpPr>
            <a:grpSpLocks/>
          </p:cNvGrpSpPr>
          <p:nvPr/>
        </p:nvGrpSpPr>
        <p:grpSpPr bwMode="auto">
          <a:xfrm>
            <a:off x="3235325" y="5616575"/>
            <a:ext cx="463550" cy="636588"/>
            <a:chOff x="4140" y="429"/>
            <a:chExt cx="1425" cy="2396"/>
          </a:xfrm>
        </p:grpSpPr>
        <p:sp>
          <p:nvSpPr>
            <p:cNvPr id="32914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15" name="Rectangle 251"/>
            <p:cNvSpPr>
              <a:spLocks noChangeArrowheads="1"/>
            </p:cNvSpPr>
            <p:nvPr/>
          </p:nvSpPr>
          <p:spPr bwMode="auto">
            <a:xfrm>
              <a:off x="4203" y="429"/>
              <a:ext cx="1049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16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17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18" name="Rectangle 254"/>
            <p:cNvSpPr>
              <a:spLocks noChangeArrowheads="1"/>
            </p:cNvSpPr>
            <p:nvPr/>
          </p:nvSpPr>
          <p:spPr bwMode="auto">
            <a:xfrm>
              <a:off x="4213" y="692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919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32944" name="AutoShape 256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45" name="AutoShape 257"/>
              <p:cNvSpPr>
                <a:spLocks noChangeArrowheads="1"/>
              </p:cNvSpPr>
              <p:nvPr/>
            </p:nvSpPr>
            <p:spPr bwMode="auto">
              <a:xfrm>
                <a:off x="634" y="2585"/>
                <a:ext cx="688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920" name="Rectangle 258"/>
            <p:cNvSpPr>
              <a:spLocks noChangeArrowheads="1"/>
            </p:cNvSpPr>
            <p:nvPr/>
          </p:nvSpPr>
          <p:spPr bwMode="auto">
            <a:xfrm>
              <a:off x="4223" y="1021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921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32942" name="AutoShape 260"/>
              <p:cNvSpPr>
                <a:spLocks noChangeArrowheads="1"/>
              </p:cNvSpPr>
              <p:nvPr/>
            </p:nvSpPr>
            <p:spPr bwMode="auto">
              <a:xfrm>
                <a:off x="612" y="2571"/>
                <a:ext cx="725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43" name="AutoShape 261"/>
              <p:cNvSpPr>
                <a:spLocks noChangeArrowheads="1"/>
              </p:cNvSpPr>
              <p:nvPr/>
            </p:nvSpPr>
            <p:spPr bwMode="auto">
              <a:xfrm>
                <a:off x="624" y="2589"/>
                <a:ext cx="694" cy="9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922" name="Rectangle 262"/>
            <p:cNvSpPr>
              <a:spLocks noChangeArrowheads="1"/>
            </p:cNvSpPr>
            <p:nvPr/>
          </p:nvSpPr>
          <p:spPr bwMode="auto">
            <a:xfrm>
              <a:off x="4218" y="1355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23" name="Rectangle 263"/>
            <p:cNvSpPr>
              <a:spLocks noChangeArrowheads="1"/>
            </p:cNvSpPr>
            <p:nvPr/>
          </p:nvSpPr>
          <p:spPr bwMode="auto">
            <a:xfrm>
              <a:off x="4228" y="1654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924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32940" name="AutoShape 265"/>
              <p:cNvSpPr>
                <a:spLocks noChangeArrowheads="1"/>
              </p:cNvSpPr>
              <p:nvPr/>
            </p:nvSpPr>
            <p:spPr bwMode="auto">
              <a:xfrm>
                <a:off x="614" y="2571"/>
                <a:ext cx="71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41" name="AutoShape 266"/>
              <p:cNvSpPr>
                <a:spLocks noChangeArrowheads="1"/>
              </p:cNvSpPr>
              <p:nvPr/>
            </p:nvSpPr>
            <p:spPr bwMode="auto">
              <a:xfrm>
                <a:off x="627" y="2587"/>
                <a:ext cx="687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925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32926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32938" name="AutoShape 269"/>
              <p:cNvSpPr>
                <a:spLocks noChangeArrowheads="1"/>
              </p:cNvSpPr>
              <p:nvPr/>
            </p:nvSpPr>
            <p:spPr bwMode="auto">
              <a:xfrm>
                <a:off x="616" y="2566"/>
                <a:ext cx="723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39" name="AutoShape 270"/>
              <p:cNvSpPr>
                <a:spLocks noChangeArrowheads="1"/>
              </p:cNvSpPr>
              <p:nvPr/>
            </p:nvSpPr>
            <p:spPr bwMode="auto">
              <a:xfrm>
                <a:off x="634" y="2584"/>
                <a:ext cx="687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927" name="Rectangle 271"/>
            <p:cNvSpPr>
              <a:spLocks noChangeArrowheads="1"/>
            </p:cNvSpPr>
            <p:nvPr/>
          </p:nvSpPr>
          <p:spPr bwMode="auto">
            <a:xfrm>
              <a:off x="5248" y="429"/>
              <a:ext cx="68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28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29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30" name="Oval 274"/>
            <p:cNvSpPr>
              <a:spLocks noChangeArrowheads="1"/>
            </p:cNvSpPr>
            <p:nvPr/>
          </p:nvSpPr>
          <p:spPr bwMode="auto">
            <a:xfrm>
              <a:off x="5516" y="2610"/>
              <a:ext cx="49" cy="96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31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32" name="AutoShape 276"/>
            <p:cNvSpPr>
              <a:spLocks noChangeArrowheads="1"/>
            </p:cNvSpPr>
            <p:nvPr/>
          </p:nvSpPr>
          <p:spPr bwMode="auto">
            <a:xfrm>
              <a:off x="4140" y="2682"/>
              <a:ext cx="1201" cy="14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33" name="AutoShape 277"/>
            <p:cNvSpPr>
              <a:spLocks noChangeArrowheads="1"/>
            </p:cNvSpPr>
            <p:nvPr/>
          </p:nvSpPr>
          <p:spPr bwMode="auto">
            <a:xfrm>
              <a:off x="4203" y="2711"/>
              <a:ext cx="107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34" name="Oval 278"/>
            <p:cNvSpPr>
              <a:spLocks noChangeArrowheads="1"/>
            </p:cNvSpPr>
            <p:nvPr/>
          </p:nvSpPr>
          <p:spPr bwMode="auto">
            <a:xfrm>
              <a:off x="4306" y="2383"/>
              <a:ext cx="161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35" name="Oval 279"/>
            <p:cNvSpPr>
              <a:spLocks noChangeArrowheads="1"/>
            </p:cNvSpPr>
            <p:nvPr/>
          </p:nvSpPr>
          <p:spPr bwMode="auto">
            <a:xfrm>
              <a:off x="4486" y="2383"/>
              <a:ext cx="161" cy="143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1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36" name="Oval 280"/>
            <p:cNvSpPr>
              <a:spLocks noChangeArrowheads="1"/>
            </p:cNvSpPr>
            <p:nvPr/>
          </p:nvSpPr>
          <p:spPr bwMode="auto">
            <a:xfrm>
              <a:off x="4662" y="2383"/>
              <a:ext cx="156" cy="137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37" name="Rectangle 281"/>
            <p:cNvSpPr>
              <a:spLocks noChangeArrowheads="1"/>
            </p:cNvSpPr>
            <p:nvPr/>
          </p:nvSpPr>
          <p:spPr bwMode="auto">
            <a:xfrm>
              <a:off x="5062" y="1833"/>
              <a:ext cx="83" cy="765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</p:grpSp>
      <p:grpSp>
        <p:nvGrpSpPr>
          <p:cNvPr id="32778" name="Group 249"/>
          <p:cNvGrpSpPr>
            <a:grpSpLocks/>
          </p:cNvGrpSpPr>
          <p:nvPr/>
        </p:nvGrpSpPr>
        <p:grpSpPr bwMode="auto">
          <a:xfrm>
            <a:off x="1000125" y="5335588"/>
            <a:ext cx="463550" cy="636587"/>
            <a:chOff x="4140" y="429"/>
            <a:chExt cx="1425" cy="2396"/>
          </a:xfrm>
        </p:grpSpPr>
        <p:sp>
          <p:nvSpPr>
            <p:cNvPr id="32882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83" name="Rectangle 251"/>
            <p:cNvSpPr>
              <a:spLocks noChangeArrowheads="1"/>
            </p:cNvSpPr>
            <p:nvPr/>
          </p:nvSpPr>
          <p:spPr bwMode="auto">
            <a:xfrm>
              <a:off x="4203" y="429"/>
              <a:ext cx="1049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84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85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86" name="Rectangle 254"/>
            <p:cNvSpPr>
              <a:spLocks noChangeArrowheads="1"/>
            </p:cNvSpPr>
            <p:nvPr/>
          </p:nvSpPr>
          <p:spPr bwMode="auto">
            <a:xfrm>
              <a:off x="4213" y="692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887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32912" name="AutoShape 256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13" name="AutoShape 257"/>
              <p:cNvSpPr>
                <a:spLocks noChangeArrowheads="1"/>
              </p:cNvSpPr>
              <p:nvPr/>
            </p:nvSpPr>
            <p:spPr bwMode="auto">
              <a:xfrm>
                <a:off x="634" y="2585"/>
                <a:ext cx="688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88" name="Rectangle 258"/>
            <p:cNvSpPr>
              <a:spLocks noChangeArrowheads="1"/>
            </p:cNvSpPr>
            <p:nvPr/>
          </p:nvSpPr>
          <p:spPr bwMode="auto">
            <a:xfrm>
              <a:off x="4223" y="1021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889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32910" name="AutoShape 260"/>
              <p:cNvSpPr>
                <a:spLocks noChangeArrowheads="1"/>
              </p:cNvSpPr>
              <p:nvPr/>
            </p:nvSpPr>
            <p:spPr bwMode="auto">
              <a:xfrm>
                <a:off x="612" y="2571"/>
                <a:ext cx="725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11" name="AutoShape 261"/>
              <p:cNvSpPr>
                <a:spLocks noChangeArrowheads="1"/>
              </p:cNvSpPr>
              <p:nvPr/>
            </p:nvSpPr>
            <p:spPr bwMode="auto">
              <a:xfrm>
                <a:off x="624" y="2589"/>
                <a:ext cx="694" cy="9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90" name="Rectangle 262"/>
            <p:cNvSpPr>
              <a:spLocks noChangeArrowheads="1"/>
            </p:cNvSpPr>
            <p:nvPr/>
          </p:nvSpPr>
          <p:spPr bwMode="auto">
            <a:xfrm>
              <a:off x="4218" y="1355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91" name="Rectangle 263"/>
            <p:cNvSpPr>
              <a:spLocks noChangeArrowheads="1"/>
            </p:cNvSpPr>
            <p:nvPr/>
          </p:nvSpPr>
          <p:spPr bwMode="auto">
            <a:xfrm>
              <a:off x="4228" y="1654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892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32908" name="AutoShape 265"/>
              <p:cNvSpPr>
                <a:spLocks noChangeArrowheads="1"/>
              </p:cNvSpPr>
              <p:nvPr/>
            </p:nvSpPr>
            <p:spPr bwMode="auto">
              <a:xfrm>
                <a:off x="614" y="2571"/>
                <a:ext cx="71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09" name="AutoShape 266"/>
              <p:cNvSpPr>
                <a:spLocks noChangeArrowheads="1"/>
              </p:cNvSpPr>
              <p:nvPr/>
            </p:nvSpPr>
            <p:spPr bwMode="auto">
              <a:xfrm>
                <a:off x="627" y="2587"/>
                <a:ext cx="687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93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32894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32906" name="AutoShape 269"/>
              <p:cNvSpPr>
                <a:spLocks noChangeArrowheads="1"/>
              </p:cNvSpPr>
              <p:nvPr/>
            </p:nvSpPr>
            <p:spPr bwMode="auto">
              <a:xfrm>
                <a:off x="616" y="2566"/>
                <a:ext cx="723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907" name="AutoShape 270"/>
              <p:cNvSpPr>
                <a:spLocks noChangeArrowheads="1"/>
              </p:cNvSpPr>
              <p:nvPr/>
            </p:nvSpPr>
            <p:spPr bwMode="auto">
              <a:xfrm>
                <a:off x="634" y="2584"/>
                <a:ext cx="687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95" name="Rectangle 271"/>
            <p:cNvSpPr>
              <a:spLocks noChangeArrowheads="1"/>
            </p:cNvSpPr>
            <p:nvPr/>
          </p:nvSpPr>
          <p:spPr bwMode="auto">
            <a:xfrm>
              <a:off x="5248" y="429"/>
              <a:ext cx="68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96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97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98" name="Oval 274"/>
            <p:cNvSpPr>
              <a:spLocks noChangeArrowheads="1"/>
            </p:cNvSpPr>
            <p:nvPr/>
          </p:nvSpPr>
          <p:spPr bwMode="auto">
            <a:xfrm>
              <a:off x="5516" y="2610"/>
              <a:ext cx="49" cy="96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99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900" name="AutoShape 276"/>
            <p:cNvSpPr>
              <a:spLocks noChangeArrowheads="1"/>
            </p:cNvSpPr>
            <p:nvPr/>
          </p:nvSpPr>
          <p:spPr bwMode="auto">
            <a:xfrm>
              <a:off x="4140" y="2682"/>
              <a:ext cx="1201" cy="14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01" name="AutoShape 277"/>
            <p:cNvSpPr>
              <a:spLocks noChangeArrowheads="1"/>
            </p:cNvSpPr>
            <p:nvPr/>
          </p:nvSpPr>
          <p:spPr bwMode="auto">
            <a:xfrm>
              <a:off x="4203" y="2711"/>
              <a:ext cx="107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02" name="Oval 278"/>
            <p:cNvSpPr>
              <a:spLocks noChangeArrowheads="1"/>
            </p:cNvSpPr>
            <p:nvPr/>
          </p:nvSpPr>
          <p:spPr bwMode="auto">
            <a:xfrm>
              <a:off x="4306" y="2383"/>
              <a:ext cx="161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03" name="Oval 279"/>
            <p:cNvSpPr>
              <a:spLocks noChangeArrowheads="1"/>
            </p:cNvSpPr>
            <p:nvPr/>
          </p:nvSpPr>
          <p:spPr bwMode="auto">
            <a:xfrm>
              <a:off x="4486" y="2383"/>
              <a:ext cx="161" cy="143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1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04" name="Oval 280"/>
            <p:cNvSpPr>
              <a:spLocks noChangeArrowheads="1"/>
            </p:cNvSpPr>
            <p:nvPr/>
          </p:nvSpPr>
          <p:spPr bwMode="auto">
            <a:xfrm>
              <a:off x="4662" y="2383"/>
              <a:ext cx="156" cy="137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905" name="Rectangle 281"/>
            <p:cNvSpPr>
              <a:spLocks noChangeArrowheads="1"/>
            </p:cNvSpPr>
            <p:nvPr/>
          </p:nvSpPr>
          <p:spPr bwMode="auto">
            <a:xfrm>
              <a:off x="5062" y="1833"/>
              <a:ext cx="83" cy="765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</p:grpSp>
      <p:grpSp>
        <p:nvGrpSpPr>
          <p:cNvPr id="32779" name="Group 249"/>
          <p:cNvGrpSpPr>
            <a:grpSpLocks/>
          </p:cNvGrpSpPr>
          <p:nvPr/>
        </p:nvGrpSpPr>
        <p:grpSpPr bwMode="auto">
          <a:xfrm>
            <a:off x="5286375" y="5548313"/>
            <a:ext cx="463550" cy="638175"/>
            <a:chOff x="4140" y="429"/>
            <a:chExt cx="1425" cy="2396"/>
          </a:xfrm>
        </p:grpSpPr>
        <p:sp>
          <p:nvSpPr>
            <p:cNvPr id="32850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51" name="Rectangle 251"/>
            <p:cNvSpPr>
              <a:spLocks noChangeArrowheads="1"/>
            </p:cNvSpPr>
            <p:nvPr/>
          </p:nvSpPr>
          <p:spPr bwMode="auto">
            <a:xfrm>
              <a:off x="4203" y="429"/>
              <a:ext cx="1049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52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53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54" name="Rectangle 254"/>
            <p:cNvSpPr>
              <a:spLocks noChangeArrowheads="1"/>
            </p:cNvSpPr>
            <p:nvPr/>
          </p:nvSpPr>
          <p:spPr bwMode="auto">
            <a:xfrm>
              <a:off x="4213" y="691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855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32880" name="AutoShape 256"/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881" name="AutoShape 257"/>
              <p:cNvSpPr>
                <a:spLocks noChangeArrowheads="1"/>
              </p:cNvSpPr>
              <p:nvPr/>
            </p:nvSpPr>
            <p:spPr bwMode="auto">
              <a:xfrm>
                <a:off x="634" y="2585"/>
                <a:ext cx="688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56" name="Rectangle 258"/>
            <p:cNvSpPr>
              <a:spLocks noChangeArrowheads="1"/>
            </p:cNvSpPr>
            <p:nvPr/>
          </p:nvSpPr>
          <p:spPr bwMode="auto">
            <a:xfrm>
              <a:off x="4223" y="1019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857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32878" name="AutoShape 260"/>
              <p:cNvSpPr>
                <a:spLocks noChangeArrowheads="1"/>
              </p:cNvSpPr>
              <p:nvPr/>
            </p:nvSpPr>
            <p:spPr bwMode="auto">
              <a:xfrm>
                <a:off x="612" y="2569"/>
                <a:ext cx="725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879" name="AutoShape 261"/>
              <p:cNvSpPr>
                <a:spLocks noChangeArrowheads="1"/>
              </p:cNvSpPr>
              <p:nvPr/>
            </p:nvSpPr>
            <p:spPr bwMode="auto">
              <a:xfrm>
                <a:off x="624" y="2588"/>
                <a:ext cx="694" cy="9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58" name="Rectangle 262"/>
            <p:cNvSpPr>
              <a:spLocks noChangeArrowheads="1"/>
            </p:cNvSpPr>
            <p:nvPr/>
          </p:nvSpPr>
          <p:spPr bwMode="auto">
            <a:xfrm>
              <a:off x="4218" y="1359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59" name="Rectangle 263"/>
            <p:cNvSpPr>
              <a:spLocks noChangeArrowheads="1"/>
            </p:cNvSpPr>
            <p:nvPr/>
          </p:nvSpPr>
          <p:spPr bwMode="auto">
            <a:xfrm>
              <a:off x="4228" y="1657"/>
              <a:ext cx="595" cy="4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860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32876" name="AutoShape 265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17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877" name="AutoShape 266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687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61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32862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32874" name="AutoShape 269"/>
              <p:cNvSpPr>
                <a:spLocks noChangeArrowheads="1"/>
              </p:cNvSpPr>
              <p:nvPr/>
            </p:nvSpPr>
            <p:spPr bwMode="auto">
              <a:xfrm>
                <a:off x="616" y="2570"/>
                <a:ext cx="723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875" name="AutoShape 270"/>
              <p:cNvSpPr>
                <a:spLocks noChangeArrowheads="1"/>
              </p:cNvSpPr>
              <p:nvPr/>
            </p:nvSpPr>
            <p:spPr bwMode="auto">
              <a:xfrm>
                <a:off x="634" y="2588"/>
                <a:ext cx="687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63" name="Rectangle 271"/>
            <p:cNvSpPr>
              <a:spLocks noChangeArrowheads="1"/>
            </p:cNvSpPr>
            <p:nvPr/>
          </p:nvSpPr>
          <p:spPr bwMode="auto">
            <a:xfrm>
              <a:off x="5248" y="429"/>
              <a:ext cx="68" cy="2289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64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65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66" name="Oval 274"/>
            <p:cNvSpPr>
              <a:spLocks noChangeArrowheads="1"/>
            </p:cNvSpPr>
            <p:nvPr/>
          </p:nvSpPr>
          <p:spPr bwMode="auto">
            <a:xfrm>
              <a:off x="5516" y="2610"/>
              <a:ext cx="49" cy="95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67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68" name="AutoShape 276"/>
            <p:cNvSpPr>
              <a:spLocks noChangeArrowheads="1"/>
            </p:cNvSpPr>
            <p:nvPr/>
          </p:nvSpPr>
          <p:spPr bwMode="auto">
            <a:xfrm>
              <a:off x="4140" y="2682"/>
              <a:ext cx="1201" cy="14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69" name="AutoShape 277"/>
            <p:cNvSpPr>
              <a:spLocks noChangeArrowheads="1"/>
            </p:cNvSpPr>
            <p:nvPr/>
          </p:nvSpPr>
          <p:spPr bwMode="auto">
            <a:xfrm>
              <a:off x="4203" y="2712"/>
              <a:ext cx="1074" cy="7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70" name="Oval 278"/>
            <p:cNvSpPr>
              <a:spLocks noChangeArrowheads="1"/>
            </p:cNvSpPr>
            <p:nvPr/>
          </p:nvSpPr>
          <p:spPr bwMode="auto">
            <a:xfrm>
              <a:off x="4306" y="2384"/>
              <a:ext cx="161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71" name="Oval 279"/>
            <p:cNvSpPr>
              <a:spLocks noChangeArrowheads="1"/>
            </p:cNvSpPr>
            <p:nvPr/>
          </p:nvSpPr>
          <p:spPr bwMode="auto">
            <a:xfrm>
              <a:off x="4486" y="2384"/>
              <a:ext cx="161" cy="143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1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72" name="Oval 280"/>
            <p:cNvSpPr>
              <a:spLocks noChangeArrowheads="1"/>
            </p:cNvSpPr>
            <p:nvPr/>
          </p:nvSpPr>
          <p:spPr bwMode="auto">
            <a:xfrm>
              <a:off x="4662" y="2378"/>
              <a:ext cx="156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73" name="Rectangle 281"/>
            <p:cNvSpPr>
              <a:spLocks noChangeArrowheads="1"/>
            </p:cNvSpPr>
            <p:nvPr/>
          </p:nvSpPr>
          <p:spPr bwMode="auto">
            <a:xfrm>
              <a:off x="5062" y="1836"/>
              <a:ext cx="83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</p:grpSp>
      <p:grpSp>
        <p:nvGrpSpPr>
          <p:cNvPr id="32780" name="Group 249"/>
          <p:cNvGrpSpPr>
            <a:grpSpLocks/>
          </p:cNvGrpSpPr>
          <p:nvPr/>
        </p:nvGrpSpPr>
        <p:grpSpPr bwMode="auto">
          <a:xfrm>
            <a:off x="4722813" y="3789363"/>
            <a:ext cx="463550" cy="636587"/>
            <a:chOff x="4140" y="429"/>
            <a:chExt cx="1425" cy="2396"/>
          </a:xfrm>
        </p:grpSpPr>
        <p:sp>
          <p:nvSpPr>
            <p:cNvPr id="32818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19" name="Rectangle 251"/>
            <p:cNvSpPr>
              <a:spLocks noChangeArrowheads="1"/>
            </p:cNvSpPr>
            <p:nvPr/>
          </p:nvSpPr>
          <p:spPr bwMode="auto">
            <a:xfrm>
              <a:off x="4203" y="429"/>
              <a:ext cx="1049" cy="2282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20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21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22" name="Rectangle 254"/>
            <p:cNvSpPr>
              <a:spLocks noChangeArrowheads="1"/>
            </p:cNvSpPr>
            <p:nvPr/>
          </p:nvSpPr>
          <p:spPr bwMode="auto">
            <a:xfrm>
              <a:off x="4213" y="692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823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32848" name="AutoShape 256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849" name="AutoShape 257"/>
              <p:cNvSpPr>
                <a:spLocks noChangeArrowheads="1"/>
              </p:cNvSpPr>
              <p:nvPr/>
            </p:nvSpPr>
            <p:spPr bwMode="auto">
              <a:xfrm>
                <a:off x="634" y="2585"/>
                <a:ext cx="688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24" name="Rectangle 258"/>
            <p:cNvSpPr>
              <a:spLocks noChangeArrowheads="1"/>
            </p:cNvSpPr>
            <p:nvPr/>
          </p:nvSpPr>
          <p:spPr bwMode="auto">
            <a:xfrm>
              <a:off x="4223" y="1021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825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32846" name="AutoShape 260"/>
              <p:cNvSpPr>
                <a:spLocks noChangeArrowheads="1"/>
              </p:cNvSpPr>
              <p:nvPr/>
            </p:nvSpPr>
            <p:spPr bwMode="auto">
              <a:xfrm>
                <a:off x="612" y="2571"/>
                <a:ext cx="725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847" name="AutoShape 261"/>
              <p:cNvSpPr>
                <a:spLocks noChangeArrowheads="1"/>
              </p:cNvSpPr>
              <p:nvPr/>
            </p:nvSpPr>
            <p:spPr bwMode="auto">
              <a:xfrm>
                <a:off x="624" y="2589"/>
                <a:ext cx="694" cy="9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26" name="Rectangle 262"/>
            <p:cNvSpPr>
              <a:spLocks noChangeArrowheads="1"/>
            </p:cNvSpPr>
            <p:nvPr/>
          </p:nvSpPr>
          <p:spPr bwMode="auto">
            <a:xfrm>
              <a:off x="4218" y="1355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27" name="Rectangle 263"/>
            <p:cNvSpPr>
              <a:spLocks noChangeArrowheads="1"/>
            </p:cNvSpPr>
            <p:nvPr/>
          </p:nvSpPr>
          <p:spPr bwMode="auto">
            <a:xfrm>
              <a:off x="4228" y="1654"/>
              <a:ext cx="595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32828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32844" name="AutoShape 265"/>
              <p:cNvSpPr>
                <a:spLocks noChangeArrowheads="1"/>
              </p:cNvSpPr>
              <p:nvPr/>
            </p:nvSpPr>
            <p:spPr bwMode="auto">
              <a:xfrm>
                <a:off x="614" y="2571"/>
                <a:ext cx="717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845" name="AutoShape 266"/>
              <p:cNvSpPr>
                <a:spLocks noChangeArrowheads="1"/>
              </p:cNvSpPr>
              <p:nvPr/>
            </p:nvSpPr>
            <p:spPr bwMode="auto">
              <a:xfrm>
                <a:off x="627" y="2587"/>
                <a:ext cx="687" cy="105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29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32830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32842" name="AutoShape 269"/>
              <p:cNvSpPr>
                <a:spLocks noChangeArrowheads="1"/>
              </p:cNvSpPr>
              <p:nvPr/>
            </p:nvSpPr>
            <p:spPr bwMode="auto">
              <a:xfrm>
                <a:off x="616" y="2566"/>
                <a:ext cx="723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2843" name="AutoShape 270"/>
              <p:cNvSpPr>
                <a:spLocks noChangeArrowheads="1"/>
              </p:cNvSpPr>
              <p:nvPr/>
            </p:nvSpPr>
            <p:spPr bwMode="auto">
              <a:xfrm>
                <a:off x="634" y="2584"/>
                <a:ext cx="687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2831" name="Rectangle 271"/>
            <p:cNvSpPr>
              <a:spLocks noChangeArrowheads="1"/>
            </p:cNvSpPr>
            <p:nvPr/>
          </p:nvSpPr>
          <p:spPr bwMode="auto">
            <a:xfrm>
              <a:off x="5248" y="429"/>
              <a:ext cx="68" cy="2288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32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33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34" name="Oval 274"/>
            <p:cNvSpPr>
              <a:spLocks noChangeArrowheads="1"/>
            </p:cNvSpPr>
            <p:nvPr/>
          </p:nvSpPr>
          <p:spPr bwMode="auto">
            <a:xfrm>
              <a:off x="5516" y="2610"/>
              <a:ext cx="49" cy="96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35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2836" name="AutoShape 276"/>
            <p:cNvSpPr>
              <a:spLocks noChangeArrowheads="1"/>
            </p:cNvSpPr>
            <p:nvPr/>
          </p:nvSpPr>
          <p:spPr bwMode="auto">
            <a:xfrm>
              <a:off x="4140" y="2682"/>
              <a:ext cx="1201" cy="14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37" name="AutoShape 277"/>
            <p:cNvSpPr>
              <a:spLocks noChangeArrowheads="1"/>
            </p:cNvSpPr>
            <p:nvPr/>
          </p:nvSpPr>
          <p:spPr bwMode="auto">
            <a:xfrm>
              <a:off x="4203" y="2711"/>
              <a:ext cx="1074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38" name="Oval 278"/>
            <p:cNvSpPr>
              <a:spLocks noChangeArrowheads="1"/>
            </p:cNvSpPr>
            <p:nvPr/>
          </p:nvSpPr>
          <p:spPr bwMode="auto">
            <a:xfrm>
              <a:off x="4306" y="2383"/>
              <a:ext cx="161" cy="143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39" name="Oval 279"/>
            <p:cNvSpPr>
              <a:spLocks noChangeArrowheads="1"/>
            </p:cNvSpPr>
            <p:nvPr/>
          </p:nvSpPr>
          <p:spPr bwMode="auto">
            <a:xfrm>
              <a:off x="4486" y="2383"/>
              <a:ext cx="161" cy="143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1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40" name="Oval 280"/>
            <p:cNvSpPr>
              <a:spLocks noChangeArrowheads="1"/>
            </p:cNvSpPr>
            <p:nvPr/>
          </p:nvSpPr>
          <p:spPr bwMode="auto">
            <a:xfrm>
              <a:off x="4662" y="2383"/>
              <a:ext cx="156" cy="137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841" name="Rectangle 281"/>
            <p:cNvSpPr>
              <a:spLocks noChangeArrowheads="1"/>
            </p:cNvSpPr>
            <p:nvPr/>
          </p:nvSpPr>
          <p:spPr bwMode="auto">
            <a:xfrm>
              <a:off x="5062" y="1833"/>
              <a:ext cx="83" cy="765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1">
                <a:ea typeface="MS PGothic" pitchFamily="34" charset="-128"/>
                <a:cs typeface="Arial" charset="0"/>
              </a:endParaRPr>
            </a:p>
          </p:txBody>
        </p:sp>
      </p:grpSp>
      <p:sp>
        <p:nvSpPr>
          <p:cNvPr id="32781" name="TextBox 182"/>
          <p:cNvSpPr txBox="1">
            <a:spLocks noChangeArrowheads="1"/>
          </p:cNvSpPr>
          <p:nvPr/>
        </p:nvSpPr>
        <p:spPr bwMode="auto">
          <a:xfrm>
            <a:off x="2984500" y="6207125"/>
            <a:ext cx="1558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Arial Narrow" pitchFamily="34" charset="0"/>
                <a:ea typeface="MS PGothic" pitchFamily="34" charset="-128"/>
              </a:rPr>
              <a:t>KingCDN.com</a:t>
            </a:r>
            <a:endParaRPr lang="en-US" sz="2000" i="1">
              <a:latin typeface="Arial Narrow" pitchFamily="34" charset="0"/>
              <a:ea typeface="MS PGothic" pitchFamily="34" charset="-128"/>
            </a:endParaRPr>
          </a:p>
        </p:txBody>
      </p:sp>
      <p:pic>
        <p:nvPicPr>
          <p:cNvPr id="32782" name="Picture 7" descr="Bo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9238" y="2392363"/>
            <a:ext cx="533400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" name="Group 61444"/>
          <p:cNvGrpSpPr>
            <a:grpSpLocks/>
          </p:cNvGrpSpPr>
          <p:nvPr/>
        </p:nvGrpSpPr>
        <p:grpSpPr bwMode="auto">
          <a:xfrm>
            <a:off x="1490663" y="3036888"/>
            <a:ext cx="1628775" cy="1063625"/>
            <a:chOff x="1490926" y="3037262"/>
            <a:chExt cx="1628976" cy="1063042"/>
          </a:xfrm>
        </p:grpSpPr>
        <p:cxnSp>
          <p:nvCxnSpPr>
            <p:cNvPr id="32814" name="Straight Arrow Connector 44"/>
            <p:cNvCxnSpPr>
              <a:cxnSpLocks noChangeShapeType="1"/>
            </p:cNvCxnSpPr>
            <p:nvPr/>
          </p:nvCxnSpPr>
          <p:spPr bwMode="auto">
            <a:xfrm flipH="1">
              <a:off x="1490926" y="3037262"/>
              <a:ext cx="1628976" cy="106304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grpSp>
          <p:nvGrpSpPr>
            <p:cNvPr id="32815" name="Group 61441"/>
            <p:cNvGrpSpPr>
              <a:grpSpLocks/>
            </p:cNvGrpSpPr>
            <p:nvPr/>
          </p:nvGrpSpPr>
          <p:grpSpPr bwMode="auto">
            <a:xfrm>
              <a:off x="2056927" y="3410016"/>
              <a:ext cx="317511" cy="369332"/>
              <a:chOff x="7454630" y="3313376"/>
              <a:chExt cx="317511" cy="369332"/>
            </a:xfrm>
          </p:grpSpPr>
          <p:sp>
            <p:nvSpPr>
              <p:cNvPr id="32816" name="Oval 61440"/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 i="1">
                  <a:ea typeface="MS PGothic" pitchFamily="34" charset="-128"/>
                </a:endParaRPr>
              </a:p>
            </p:txBody>
          </p:sp>
          <p:sp>
            <p:nvSpPr>
              <p:cNvPr id="32817" name="TextBox 61439"/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ea typeface="MS PGothic" pitchFamily="34" charset="-128"/>
                    <a:cs typeface="Arial" charset="0"/>
                  </a:rPr>
                  <a:t>1</a:t>
                </a:r>
              </a:p>
            </p:txBody>
          </p:sp>
        </p:grpSp>
      </p:grpSp>
      <p:sp>
        <p:nvSpPr>
          <p:cNvPr id="61443" name="TextBox 61442"/>
          <p:cNvSpPr txBox="1">
            <a:spLocks noChangeArrowheads="1"/>
          </p:cNvSpPr>
          <p:nvPr/>
        </p:nvSpPr>
        <p:spPr bwMode="auto">
          <a:xfrm>
            <a:off x="263525" y="2462213"/>
            <a:ext cx="286226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 Narrow" pitchFamily="34" charset="0"/>
                <a:ea typeface="MS PGothic" pitchFamily="34" charset="-128"/>
              </a:rPr>
              <a:t>1. Bob gets URL for video http://video.netcinema.com/6Y7B23V</a:t>
            </a:r>
          </a:p>
          <a:p>
            <a:r>
              <a:rPr lang="en-US">
                <a:latin typeface="Arial Narrow" pitchFamily="34" charset="0"/>
                <a:ea typeface="MS PGothic" pitchFamily="34" charset="-128"/>
              </a:rPr>
              <a:t>from netcinema.com </a:t>
            </a:r>
          </a:p>
          <a:p>
            <a:r>
              <a:rPr lang="en-US">
                <a:latin typeface="Arial Narrow" pitchFamily="34" charset="0"/>
                <a:ea typeface="MS PGothic" pitchFamily="34" charset="-128"/>
              </a:rPr>
              <a:t>web page</a:t>
            </a:r>
          </a:p>
        </p:txBody>
      </p:sp>
      <p:grpSp>
        <p:nvGrpSpPr>
          <p:cNvPr id="30" name="Group 61447"/>
          <p:cNvGrpSpPr>
            <a:grpSpLocks/>
          </p:cNvGrpSpPr>
          <p:nvPr/>
        </p:nvGrpSpPr>
        <p:grpSpPr bwMode="auto">
          <a:xfrm>
            <a:off x="3919538" y="3225800"/>
            <a:ext cx="714375" cy="684213"/>
            <a:chOff x="3924463" y="3239045"/>
            <a:chExt cx="713539" cy="684908"/>
          </a:xfrm>
        </p:grpSpPr>
        <p:cxnSp>
          <p:nvCxnSpPr>
            <p:cNvPr id="32810" name="Straight Arrow Connector 193"/>
            <p:cNvCxnSpPr>
              <a:cxnSpLocks noChangeShapeType="1"/>
            </p:cNvCxnSpPr>
            <p:nvPr/>
          </p:nvCxnSpPr>
          <p:spPr bwMode="auto">
            <a:xfrm>
              <a:off x="3924463" y="3239045"/>
              <a:ext cx="713539" cy="684908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32811" name="Group 194"/>
            <p:cNvGrpSpPr>
              <a:grpSpLocks/>
            </p:cNvGrpSpPr>
            <p:nvPr/>
          </p:nvGrpSpPr>
          <p:grpSpPr bwMode="auto">
            <a:xfrm>
              <a:off x="4061324" y="3293627"/>
              <a:ext cx="322117" cy="369332"/>
              <a:chOff x="7408615" y="3244352"/>
              <a:chExt cx="322117" cy="369332"/>
            </a:xfrm>
          </p:grpSpPr>
          <p:sp>
            <p:nvSpPr>
              <p:cNvPr id="32812" name="Oval 195"/>
              <p:cNvSpPr>
                <a:spLocks noChangeArrowheads="1"/>
              </p:cNvSpPr>
              <p:nvPr/>
            </p:nvSpPr>
            <p:spPr bwMode="auto">
              <a:xfrm>
                <a:off x="7427025" y="3299570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 i="1">
                  <a:ea typeface="MS PGothic" pitchFamily="34" charset="-128"/>
                </a:endParaRPr>
              </a:p>
            </p:txBody>
          </p:sp>
          <p:sp>
            <p:nvSpPr>
              <p:cNvPr id="32813" name="TextBox 196"/>
              <p:cNvSpPr txBox="1">
                <a:spLocks noChangeArrowheads="1"/>
              </p:cNvSpPr>
              <p:nvPr/>
            </p:nvSpPr>
            <p:spPr bwMode="auto">
              <a:xfrm>
                <a:off x="7408615" y="3244352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ea typeface="MS PGothic" pitchFamily="34" charset="-128"/>
                    <a:cs typeface="Arial" charset="0"/>
                  </a:rPr>
                  <a:t>2</a:t>
                </a:r>
              </a:p>
            </p:txBody>
          </p:sp>
        </p:grpSp>
      </p:grpSp>
      <p:sp>
        <p:nvSpPr>
          <p:cNvPr id="201" name="TextBox 200"/>
          <p:cNvSpPr txBox="1">
            <a:spLocks noChangeArrowheads="1"/>
          </p:cNvSpPr>
          <p:nvPr/>
        </p:nvSpPr>
        <p:spPr bwMode="auto">
          <a:xfrm>
            <a:off x="4371974" y="2981325"/>
            <a:ext cx="46611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latin typeface="Arial Narrow" pitchFamily="34" charset="0"/>
                <a:ea typeface="MS PGothic" pitchFamily="34" charset="-128"/>
              </a:rPr>
              <a:t>2. resolve http://video.netcinema.com/6Y7B23V</a:t>
            </a:r>
          </a:p>
          <a:p>
            <a:r>
              <a:rPr lang="en-US">
                <a:latin typeface="Arial Narrow" pitchFamily="34" charset="0"/>
                <a:ea typeface="MS PGothic" pitchFamily="34" charset="-128"/>
              </a:rPr>
              <a:t>via Bob</a:t>
            </a:r>
            <a:r>
              <a:rPr lang="en-US" altLang="en-US">
                <a:latin typeface="Arial Narrow" pitchFamily="34" charset="0"/>
                <a:ea typeface="MS PGothic" pitchFamily="34" charset="-128"/>
              </a:rPr>
              <a:t>’</a:t>
            </a:r>
            <a:r>
              <a:rPr lang="en-US">
                <a:latin typeface="Arial Narrow" pitchFamily="34" charset="0"/>
                <a:ea typeface="MS PGothic" pitchFamily="34" charset="-128"/>
              </a:rPr>
              <a:t>s local DNS</a:t>
            </a:r>
          </a:p>
        </p:txBody>
      </p:sp>
      <p:sp>
        <p:nvSpPr>
          <p:cNvPr id="32787" name="TextBox 201"/>
          <p:cNvSpPr txBox="1">
            <a:spLocks noChangeArrowheads="1"/>
          </p:cNvSpPr>
          <p:nvPr/>
        </p:nvSpPr>
        <p:spPr bwMode="auto">
          <a:xfrm>
            <a:off x="377825" y="5895975"/>
            <a:ext cx="1770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Arial Narrow" pitchFamily="34" charset="0"/>
                <a:ea typeface="MS PGothic" pitchFamily="34" charset="-128"/>
              </a:rPr>
              <a:t>netcinema</a:t>
            </a:r>
            <a:r>
              <a:rPr lang="en-US" altLang="en-US" sz="2000">
                <a:latin typeface="Arial Narrow" pitchFamily="34" charset="0"/>
                <a:ea typeface="MS PGothic" pitchFamily="34" charset="-128"/>
              </a:rPr>
              <a:t>’</a:t>
            </a:r>
            <a:r>
              <a:rPr lang="en-US" sz="2000">
                <a:latin typeface="Arial Narrow" pitchFamily="34" charset="0"/>
                <a:ea typeface="MS PGothic" pitchFamily="34" charset="-128"/>
              </a:rPr>
              <a:t>s</a:t>
            </a:r>
          </a:p>
          <a:p>
            <a:r>
              <a:rPr lang="en-US" sz="2000">
                <a:latin typeface="Arial Narrow" pitchFamily="34" charset="0"/>
                <a:ea typeface="MS PGothic" pitchFamily="34" charset="-128"/>
              </a:rPr>
              <a:t>authorative DNS</a:t>
            </a:r>
            <a:endParaRPr lang="en-US" sz="2000" i="1">
              <a:latin typeface="Arial Narrow" pitchFamily="34" charset="0"/>
              <a:ea typeface="MS PGothic" pitchFamily="34" charset="-128"/>
            </a:endParaRPr>
          </a:p>
        </p:txBody>
      </p:sp>
      <p:cxnSp>
        <p:nvCxnSpPr>
          <p:cNvPr id="204" name="Straight Arrow Connector 203"/>
          <p:cNvCxnSpPr>
            <a:cxnSpLocks noChangeShapeType="1"/>
          </p:cNvCxnSpPr>
          <p:nvPr/>
        </p:nvCxnSpPr>
        <p:spPr bwMode="auto">
          <a:xfrm flipH="1">
            <a:off x="1612900" y="4159250"/>
            <a:ext cx="3100388" cy="1376363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09" name="Straight Arrow Connector 208"/>
          <p:cNvCxnSpPr>
            <a:cxnSpLocks noChangeShapeType="1"/>
          </p:cNvCxnSpPr>
          <p:nvPr/>
        </p:nvCxnSpPr>
        <p:spPr bwMode="auto">
          <a:xfrm flipH="1">
            <a:off x="1593850" y="4268788"/>
            <a:ext cx="3100388" cy="137636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</p:spPr>
      </p:cxnSp>
      <p:grpSp>
        <p:nvGrpSpPr>
          <p:cNvPr id="192" name="Group 204"/>
          <p:cNvGrpSpPr>
            <a:grpSpLocks/>
          </p:cNvGrpSpPr>
          <p:nvPr/>
        </p:nvGrpSpPr>
        <p:grpSpPr bwMode="auto">
          <a:xfrm>
            <a:off x="1838325" y="5218113"/>
            <a:ext cx="317500" cy="368300"/>
            <a:chOff x="7454630" y="3313376"/>
            <a:chExt cx="317511" cy="369332"/>
          </a:xfrm>
        </p:grpSpPr>
        <p:sp>
          <p:nvSpPr>
            <p:cNvPr id="32808" name="Oval 205"/>
            <p:cNvSpPr>
              <a:spLocks noChangeArrowheads="1"/>
            </p:cNvSpPr>
            <p:nvPr/>
          </p:nvSpPr>
          <p:spPr bwMode="auto">
            <a:xfrm>
              <a:off x="7468434" y="3354794"/>
              <a:ext cx="303707" cy="303707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l-GR" i="1">
                <a:ea typeface="MS PGothic" pitchFamily="34" charset="-128"/>
              </a:endParaRPr>
            </a:p>
          </p:txBody>
        </p:sp>
        <p:sp>
          <p:nvSpPr>
            <p:cNvPr id="32809" name="TextBox 206"/>
            <p:cNvSpPr txBox="1">
              <a:spLocks noChangeArrowheads="1"/>
            </p:cNvSpPr>
            <p:nvPr/>
          </p:nvSpPr>
          <p:spPr bwMode="auto">
            <a:xfrm>
              <a:off x="7454630" y="3313376"/>
              <a:ext cx="3130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Arial" charset="0"/>
                  <a:ea typeface="MS PGothic" pitchFamily="34" charset="-128"/>
                  <a:cs typeface="Arial" charset="0"/>
                </a:rPr>
                <a:t>3</a:t>
              </a:r>
            </a:p>
          </p:txBody>
        </p:sp>
      </p:grpSp>
      <p:sp>
        <p:nvSpPr>
          <p:cNvPr id="210" name="TextBox 209"/>
          <p:cNvSpPr txBox="1">
            <a:spLocks noChangeArrowheads="1"/>
          </p:cNvSpPr>
          <p:nvPr/>
        </p:nvSpPr>
        <p:spPr bwMode="auto">
          <a:xfrm>
            <a:off x="1808163" y="4592638"/>
            <a:ext cx="3200400" cy="677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 Narrow" pitchFamily="34" charset="0"/>
                <a:ea typeface="MS PGothic" pitchFamily="34" charset="-128"/>
              </a:rPr>
              <a:t>3. netcinema</a:t>
            </a:r>
            <a:r>
              <a:rPr lang="en-US" altLang="en-US">
                <a:latin typeface="Arial Narrow" pitchFamily="34" charset="0"/>
                <a:ea typeface="MS PGothic" pitchFamily="34" charset="-128"/>
              </a:rPr>
              <a:t>’</a:t>
            </a:r>
            <a:r>
              <a:rPr lang="en-US">
                <a:latin typeface="Arial Narrow" pitchFamily="34" charset="0"/>
                <a:ea typeface="MS PGothic" pitchFamily="34" charset="-128"/>
              </a:rPr>
              <a:t>s DNS returns URL </a:t>
            </a:r>
          </a:p>
          <a:p>
            <a:r>
              <a:rPr lang="en-US">
                <a:latin typeface="Arial Narrow" pitchFamily="34" charset="0"/>
                <a:ea typeface="MS PGothic" pitchFamily="34" charset="-128"/>
              </a:rPr>
              <a:t>http://KingCDN.com/NetC6y&amp;B</a:t>
            </a:r>
            <a:r>
              <a:rPr lang="en-US" sz="2000">
                <a:latin typeface="Arial Narrow" pitchFamily="34" charset="0"/>
                <a:ea typeface="MS PGothic" pitchFamily="34" charset="-128"/>
              </a:rPr>
              <a:t>23V</a:t>
            </a:r>
          </a:p>
        </p:txBody>
      </p:sp>
      <p:cxnSp>
        <p:nvCxnSpPr>
          <p:cNvPr id="212" name="Straight Arrow Connector 211"/>
          <p:cNvCxnSpPr>
            <a:cxnSpLocks noChangeShapeType="1"/>
          </p:cNvCxnSpPr>
          <p:nvPr/>
        </p:nvCxnSpPr>
        <p:spPr bwMode="auto">
          <a:xfrm>
            <a:off x="5032375" y="4475163"/>
            <a:ext cx="447675" cy="9620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7" name="Straight Arrow Connector 216"/>
          <p:cNvCxnSpPr>
            <a:cxnSpLocks noChangeShapeType="1"/>
          </p:cNvCxnSpPr>
          <p:nvPr/>
        </p:nvCxnSpPr>
        <p:spPr bwMode="auto">
          <a:xfrm>
            <a:off x="5127625" y="4486275"/>
            <a:ext cx="447675" cy="96043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</p:spPr>
      </p:cxnSp>
      <p:grpSp>
        <p:nvGrpSpPr>
          <p:cNvPr id="193" name="Group 212"/>
          <p:cNvGrpSpPr>
            <a:grpSpLocks/>
          </p:cNvGrpSpPr>
          <p:nvPr/>
        </p:nvGrpSpPr>
        <p:grpSpPr bwMode="auto">
          <a:xfrm>
            <a:off x="5116513" y="4727575"/>
            <a:ext cx="317500" cy="369888"/>
            <a:chOff x="7454630" y="3313376"/>
            <a:chExt cx="317511" cy="369332"/>
          </a:xfrm>
        </p:grpSpPr>
        <p:sp>
          <p:nvSpPr>
            <p:cNvPr id="32806" name="Oval 213"/>
            <p:cNvSpPr>
              <a:spLocks noChangeArrowheads="1"/>
            </p:cNvSpPr>
            <p:nvPr/>
          </p:nvSpPr>
          <p:spPr bwMode="auto">
            <a:xfrm>
              <a:off x="7468434" y="3354794"/>
              <a:ext cx="303707" cy="303707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l-GR" i="1">
                <a:ea typeface="MS PGothic" pitchFamily="34" charset="-128"/>
              </a:endParaRPr>
            </a:p>
          </p:txBody>
        </p:sp>
        <p:sp>
          <p:nvSpPr>
            <p:cNvPr id="32807" name="TextBox 214"/>
            <p:cNvSpPr txBox="1">
              <a:spLocks noChangeArrowheads="1"/>
            </p:cNvSpPr>
            <p:nvPr/>
          </p:nvSpPr>
          <p:spPr bwMode="auto">
            <a:xfrm>
              <a:off x="7454630" y="3313376"/>
              <a:ext cx="3130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Arial" charset="0"/>
                  <a:ea typeface="MS PGothic" pitchFamily="34" charset="-128"/>
                  <a:cs typeface="Arial" charset="0"/>
                </a:rPr>
                <a:t>4</a:t>
              </a:r>
            </a:p>
          </p:txBody>
        </p:sp>
      </p:grpSp>
      <p:sp>
        <p:nvSpPr>
          <p:cNvPr id="219" name="TextBox 218"/>
          <p:cNvSpPr txBox="1">
            <a:spLocks noChangeArrowheads="1"/>
          </p:cNvSpPr>
          <p:nvPr/>
        </p:nvSpPr>
        <p:spPr bwMode="auto">
          <a:xfrm>
            <a:off x="5551488" y="3903663"/>
            <a:ext cx="39243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 Narrow" pitchFamily="34" charset="0"/>
                <a:ea typeface="MS PGothic" pitchFamily="34" charset="-128"/>
              </a:rPr>
              <a:t>4&amp;5. Resolve </a:t>
            </a:r>
          </a:p>
          <a:p>
            <a:r>
              <a:rPr lang="en-US">
                <a:latin typeface="Arial Narrow" pitchFamily="34" charset="0"/>
                <a:ea typeface="MS PGothic" pitchFamily="34" charset="-128"/>
              </a:rPr>
              <a:t>http://KingCDN.com/NetC6y&amp;B23</a:t>
            </a:r>
          </a:p>
          <a:p>
            <a:r>
              <a:rPr lang="en-US">
                <a:latin typeface="Arial Narrow" pitchFamily="34" charset="0"/>
                <a:ea typeface="MS PGothic" pitchFamily="34" charset="-128"/>
              </a:rPr>
              <a:t>via KingCDN</a:t>
            </a:r>
            <a:r>
              <a:rPr lang="en-US" altLang="en-US">
                <a:latin typeface="Arial Narrow" pitchFamily="34" charset="0"/>
                <a:ea typeface="MS PGothic" pitchFamily="34" charset="-128"/>
              </a:rPr>
              <a:t>’</a:t>
            </a:r>
            <a:r>
              <a:rPr lang="en-US">
                <a:latin typeface="Arial Narrow" pitchFamily="34" charset="0"/>
                <a:ea typeface="MS PGothic" pitchFamily="34" charset="-128"/>
              </a:rPr>
              <a:t>s authoritative DNS,              which returns IP address of KIingCDN </a:t>
            </a:r>
          </a:p>
          <a:p>
            <a:r>
              <a:rPr lang="en-US">
                <a:latin typeface="Arial Narrow" pitchFamily="34" charset="0"/>
                <a:ea typeface="MS PGothic" pitchFamily="34" charset="-128"/>
              </a:rPr>
              <a:t>server  with video</a:t>
            </a:r>
          </a:p>
        </p:txBody>
      </p:sp>
      <p:cxnSp>
        <p:nvCxnSpPr>
          <p:cNvPr id="220" name="Straight Arrow Connector 219"/>
          <p:cNvCxnSpPr>
            <a:cxnSpLocks noChangeShapeType="1"/>
          </p:cNvCxnSpPr>
          <p:nvPr/>
        </p:nvCxnSpPr>
        <p:spPr bwMode="auto">
          <a:xfrm>
            <a:off x="3783013" y="3322638"/>
            <a:ext cx="812800" cy="8223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</p:spPr>
      </p:cxnSp>
      <p:grpSp>
        <p:nvGrpSpPr>
          <p:cNvPr id="194" name="Group 222"/>
          <p:cNvGrpSpPr>
            <a:grpSpLocks/>
          </p:cNvGrpSpPr>
          <p:nvPr/>
        </p:nvGrpSpPr>
        <p:grpSpPr bwMode="auto">
          <a:xfrm>
            <a:off x="4154488" y="3667125"/>
            <a:ext cx="317500" cy="369888"/>
            <a:chOff x="7454630" y="3313376"/>
            <a:chExt cx="317511" cy="369332"/>
          </a:xfrm>
        </p:grpSpPr>
        <p:sp>
          <p:nvSpPr>
            <p:cNvPr id="32804" name="Oval 223"/>
            <p:cNvSpPr>
              <a:spLocks noChangeArrowheads="1"/>
            </p:cNvSpPr>
            <p:nvPr/>
          </p:nvSpPr>
          <p:spPr bwMode="auto">
            <a:xfrm>
              <a:off x="7468434" y="3354794"/>
              <a:ext cx="303707" cy="303707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l-GR" i="1">
                <a:ea typeface="MS PGothic" pitchFamily="34" charset="-128"/>
              </a:endParaRPr>
            </a:p>
          </p:txBody>
        </p:sp>
        <p:sp>
          <p:nvSpPr>
            <p:cNvPr id="32805" name="TextBox 224"/>
            <p:cNvSpPr txBox="1">
              <a:spLocks noChangeArrowheads="1"/>
            </p:cNvSpPr>
            <p:nvPr/>
          </p:nvSpPr>
          <p:spPr bwMode="auto">
            <a:xfrm>
              <a:off x="7454630" y="3313376"/>
              <a:ext cx="3130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Arial" charset="0"/>
                  <a:ea typeface="MS PGothic" pitchFamily="34" charset="-128"/>
                  <a:cs typeface="Arial" charset="0"/>
                </a:rPr>
                <a:t>5</a:t>
              </a:r>
            </a:p>
          </p:txBody>
        </p:sp>
      </p:grpSp>
      <p:cxnSp>
        <p:nvCxnSpPr>
          <p:cNvPr id="226" name="Straight Arrow Connector 225"/>
          <p:cNvCxnSpPr>
            <a:cxnSpLocks noChangeShapeType="1"/>
          </p:cNvCxnSpPr>
          <p:nvPr/>
        </p:nvCxnSpPr>
        <p:spPr bwMode="auto">
          <a:xfrm flipH="1">
            <a:off x="3311525" y="3201988"/>
            <a:ext cx="4763" cy="23622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1457" name="Up Arrow 61456"/>
          <p:cNvSpPr>
            <a:spLocks noChangeArrowheads="1"/>
          </p:cNvSpPr>
          <p:nvPr/>
        </p:nvSpPr>
        <p:spPr bwMode="auto">
          <a:xfrm>
            <a:off x="3340100" y="3195638"/>
            <a:ext cx="298450" cy="2284412"/>
          </a:xfrm>
          <a:prstGeom prst="upArrow">
            <a:avLst>
              <a:gd name="adj1" fmla="val 50000"/>
              <a:gd name="adj2" fmla="val 50249"/>
            </a:avLst>
          </a:prstGeom>
          <a:gradFill rotWithShape="1">
            <a:gsLst>
              <a:gs pos="0">
                <a:srgbClr val="000090"/>
              </a:gs>
              <a:gs pos="64000">
                <a:srgbClr val="000090"/>
              </a:gs>
              <a:gs pos="100000">
                <a:srgbClr val="FFFFFF"/>
              </a:gs>
            </a:gsLst>
            <a:lin ang="5400000"/>
          </a:gradFill>
          <a:ln w="15875">
            <a:noFill/>
            <a:miter lim="800000"/>
            <a:headEnd/>
            <a:tailEnd/>
          </a:ln>
        </p:spPr>
        <p:txBody>
          <a:bodyPr wrap="none"/>
          <a:lstStyle/>
          <a:p>
            <a:endParaRPr lang="el-GR" i="1">
              <a:ea typeface="MS PGothic" pitchFamily="34" charset="-128"/>
            </a:endParaRPr>
          </a:p>
        </p:txBody>
      </p:sp>
      <p:sp>
        <p:nvSpPr>
          <p:cNvPr id="231" name="TextBox 230"/>
          <p:cNvSpPr txBox="1">
            <a:spLocks noChangeArrowheads="1"/>
          </p:cNvSpPr>
          <p:nvPr/>
        </p:nvSpPr>
        <p:spPr bwMode="auto">
          <a:xfrm>
            <a:off x="2254250" y="3732213"/>
            <a:ext cx="2027238" cy="923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 Narrow" pitchFamily="34" charset="0"/>
                <a:ea typeface="MS PGothic" pitchFamily="34" charset="-128"/>
              </a:rPr>
              <a:t>6. request video from</a:t>
            </a:r>
          </a:p>
          <a:p>
            <a:r>
              <a:rPr lang="en-US">
                <a:latin typeface="Arial Narrow" pitchFamily="34" charset="0"/>
                <a:ea typeface="MS PGothic" pitchFamily="34" charset="-128"/>
              </a:rPr>
              <a:t>KINGCDN server,</a:t>
            </a:r>
          </a:p>
          <a:p>
            <a:r>
              <a:rPr lang="en-US">
                <a:latin typeface="Arial Narrow" pitchFamily="34" charset="0"/>
                <a:ea typeface="MS PGothic" pitchFamily="34" charset="-128"/>
              </a:rPr>
              <a:t>streamed via HTTP</a:t>
            </a:r>
          </a:p>
        </p:txBody>
      </p:sp>
      <p:sp>
        <p:nvSpPr>
          <p:cNvPr id="32801" name="TextBox 232"/>
          <p:cNvSpPr txBox="1">
            <a:spLocks noChangeArrowheads="1"/>
          </p:cNvSpPr>
          <p:nvPr/>
        </p:nvSpPr>
        <p:spPr bwMode="auto">
          <a:xfrm>
            <a:off x="5764213" y="5510213"/>
            <a:ext cx="1874837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>
                <a:latin typeface="Arial Narrow" pitchFamily="34" charset="0"/>
                <a:ea typeface="MS PGothic" pitchFamily="34" charset="-128"/>
              </a:rPr>
              <a:t>KingCDN</a:t>
            </a:r>
          </a:p>
          <a:p>
            <a:pPr algn="ctr"/>
            <a:r>
              <a:rPr lang="en-US" sz="2000">
                <a:latin typeface="Arial Narrow" pitchFamily="34" charset="0"/>
                <a:ea typeface="MS PGothic" pitchFamily="34" charset="-128"/>
              </a:rPr>
              <a:t>authoritative DNS</a:t>
            </a:r>
            <a:endParaRPr lang="en-US" sz="2000" i="1">
              <a:latin typeface="Arial Narrow" pitchFamily="34" charset="0"/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61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/>
      <p:bldP spid="61443" grpId="1"/>
      <p:bldP spid="201" grpId="0"/>
      <p:bldP spid="201" grpId="1"/>
      <p:bldP spid="210" grpId="0" animBg="1"/>
      <p:bldP spid="210" grpId="1" animBg="1"/>
      <p:bldP spid="219" grpId="0"/>
      <p:bldP spid="219" grpId="1"/>
      <p:bldP spid="61457" grpId="0" animBg="1"/>
      <p:bldP spid="231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CDN </a:t>
            </a:r>
            <a:r>
              <a:rPr lang="el-GR"/>
              <a:t>στρατηγική επιλογής </a:t>
            </a:r>
            <a:r>
              <a:rPr lang="en-US"/>
              <a:t>cluster</a:t>
            </a:r>
            <a:endParaRPr lang="el-GR"/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268287" y="1254175"/>
            <a:ext cx="8798801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l-GR" b="1">
                <a:solidFill>
                  <a:srgbClr val="C00000"/>
                </a:solidFill>
                <a:latin typeface="Gill Sans Nova" panose="020B0602020104020203" pitchFamily="34" charset="0"/>
              </a:rPr>
              <a:t>πρόκληση: </a:t>
            </a:r>
            <a:r>
              <a:rPr lang="el-GR">
                <a:latin typeface="Gill Sans Nova" panose="020B0602020104020203" pitchFamily="34" charset="0"/>
              </a:rPr>
              <a:t>πώς το </a:t>
            </a:r>
            <a:r>
              <a:rPr lang="en-US">
                <a:latin typeface="Gill Sans Nova" panose="020B0602020104020203" pitchFamily="34" charset="0"/>
              </a:rPr>
              <a:t>CDN DNS </a:t>
            </a:r>
            <a:r>
              <a:rPr lang="el-GR">
                <a:latin typeface="Gill Sans Nova" panose="020B0602020104020203" pitchFamily="34" charset="0"/>
              </a:rPr>
              <a:t>επιλέγει </a:t>
            </a:r>
            <a:r>
              <a:rPr lang="en-US">
                <a:latin typeface="Gill Sans Nova" panose="020B0602020104020203" pitchFamily="34" charset="0"/>
              </a:rPr>
              <a:t>“</a:t>
            </a:r>
            <a:r>
              <a:rPr lang="el-GR">
                <a:latin typeface="Gill Sans Nova" panose="020B0602020104020203" pitchFamily="34" charset="0"/>
              </a:rPr>
              <a:t>καλό</a:t>
            </a:r>
            <a:r>
              <a:rPr lang="en-US">
                <a:latin typeface="Gill Sans Nova" panose="020B0602020104020203" pitchFamily="34" charset="0"/>
              </a:rPr>
              <a:t>”</a:t>
            </a:r>
            <a:r>
              <a:rPr lang="el-GR">
                <a:latin typeface="Gill Sans Nova" panose="020B0602020104020203" pitchFamily="34" charset="0"/>
              </a:rPr>
              <a:t> </a:t>
            </a:r>
            <a:r>
              <a:rPr lang="en-US">
                <a:latin typeface="Gill Sans Nova" panose="020B0602020104020203" pitchFamily="34" charset="0"/>
              </a:rPr>
              <a:t>CDN </a:t>
            </a:r>
            <a:r>
              <a:rPr lang="el-GR">
                <a:latin typeface="Gill Sans Nova" panose="020B0602020104020203" pitchFamily="34" charset="0"/>
              </a:rPr>
              <a:t>κόμβο για </a:t>
            </a:r>
            <a:r>
              <a:rPr lang="en-US">
                <a:latin typeface="Gill Sans Nova" panose="020B0602020104020203" pitchFamily="34" charset="0"/>
              </a:rPr>
              <a:t>streaming </a:t>
            </a:r>
            <a:r>
              <a:rPr lang="el-GR">
                <a:latin typeface="Gill Sans Nova" panose="020B0602020104020203" pitchFamily="34" charset="0"/>
              </a:rPr>
              <a:t>στον πελάτη;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1600">
                <a:latin typeface="Gill Sans Nova" panose="020B0602020104020203" pitchFamily="34" charset="0"/>
              </a:rPr>
              <a:t> </a:t>
            </a:r>
            <a:r>
              <a:rPr lang="el-GR" sz="1600">
                <a:latin typeface="Gill Sans Nova" panose="020B0602020104020203" pitchFamily="34" charset="0"/>
              </a:rPr>
              <a:t>Γνωρίζει την </a:t>
            </a:r>
            <a:r>
              <a:rPr lang="en-US" sz="1600">
                <a:latin typeface="Gill Sans Nova" panose="020B0602020104020203" pitchFamily="34" charset="0"/>
              </a:rPr>
              <a:t>IP </a:t>
            </a:r>
            <a:r>
              <a:rPr lang="el-GR" sz="1600">
                <a:latin typeface="Gill Sans Nova" panose="020B0602020104020203" pitchFamily="34" charset="0"/>
              </a:rPr>
              <a:t>διεύθυνση του </a:t>
            </a:r>
            <a:r>
              <a:rPr lang="en-US" sz="1600">
                <a:latin typeface="Gill Sans Nova" panose="020B0602020104020203" pitchFamily="34" charset="0"/>
              </a:rPr>
              <a:t>Local DNS </a:t>
            </a:r>
            <a:r>
              <a:rPr lang="el-GR" sz="1600">
                <a:latin typeface="Gill Sans Nova" panose="020B0602020104020203" pitchFamily="34" charset="0"/>
              </a:rPr>
              <a:t>του πελάτη </a:t>
            </a:r>
            <a:endParaRPr lang="en-US" sz="1600">
              <a:latin typeface="Gill Sans Nova" panose="020B0602020104020203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l-GR" sz="1600" b="1">
                <a:solidFill>
                  <a:srgbClr val="CB2727"/>
                </a:solidFill>
                <a:latin typeface="Gill Sans Nova" panose="020B0602020104020203" pitchFamily="34" charset="0"/>
              </a:rPr>
              <a:t>Α. </a:t>
            </a:r>
            <a:r>
              <a:rPr lang="el-GR" sz="1600">
                <a:latin typeface="Gill Sans Nova" panose="020B0602020104020203" pitchFamily="34" charset="0"/>
              </a:rPr>
              <a:t>Επιλέγει ένα </a:t>
            </a:r>
            <a:r>
              <a:rPr lang="en-US" sz="1600">
                <a:latin typeface="Gill Sans Nova" panose="020B0602020104020203" pitchFamily="34" charset="0"/>
              </a:rPr>
              <a:t>CDN </a:t>
            </a:r>
            <a:r>
              <a:rPr lang="el-GR" sz="1600">
                <a:latin typeface="Gill Sans Nova" panose="020B0602020104020203" pitchFamily="34" charset="0"/>
              </a:rPr>
              <a:t>κόμβο </a:t>
            </a:r>
            <a:r>
              <a:rPr lang="el-GR" sz="1600" b="1">
                <a:latin typeface="Gill Sans Nova" panose="020B0602020104020203" pitchFamily="34" charset="0"/>
              </a:rPr>
              <a:t>πιο κοντά γεωγραφικά </a:t>
            </a:r>
            <a:r>
              <a:rPr lang="el-GR" sz="1600">
                <a:latin typeface="Gill Sans Nova" panose="020B0602020104020203" pitchFamily="34" charset="0"/>
              </a:rPr>
              <a:t>στον πελάτη</a:t>
            </a:r>
            <a:r>
              <a:rPr lang="en-US" sz="1600">
                <a:latin typeface="Gill Sans Nova" panose="020B0602020104020203" pitchFamily="34" charset="0"/>
              </a:rPr>
              <a:t> </a:t>
            </a:r>
            <a:endParaRPr lang="el-GR" sz="1600">
              <a:latin typeface="Gill Sans Nova" panose="020B0602020104020203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>
                <a:latin typeface="Gill Sans Nova" panose="020B0602020104020203" pitchFamily="34" charset="0"/>
              </a:rPr>
              <a:t> συσχέτιση </a:t>
            </a:r>
            <a:r>
              <a:rPr lang="en-US" sz="1600">
                <a:latin typeface="Gill Sans Nova" panose="020B0602020104020203" pitchFamily="34" charset="0"/>
              </a:rPr>
              <a:t>IP </a:t>
            </a:r>
            <a:r>
              <a:rPr lang="el-GR" sz="1600">
                <a:latin typeface="Gill Sans Nova" panose="020B0602020104020203" pitchFamily="34" charset="0"/>
              </a:rPr>
              <a:t>διεύθυνσης με τόπο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>
                <a:latin typeface="Gill Sans Nova" panose="020B0602020104020203" pitchFamily="34" charset="0"/>
              </a:rPr>
              <a:t> ο πελάτης</a:t>
            </a:r>
            <a:r>
              <a:rPr lang="en-US" sz="1600">
                <a:latin typeface="Gill Sans Nova" panose="020B0602020104020203" pitchFamily="34" charset="0"/>
              </a:rPr>
              <a:t> </a:t>
            </a:r>
            <a:r>
              <a:rPr lang="el-GR" sz="1600">
                <a:latin typeface="Gill Sans Nova" panose="020B0602020104020203" pitchFamily="34" charset="0"/>
              </a:rPr>
              <a:t>δηλώνει ως </a:t>
            </a:r>
            <a:r>
              <a:rPr lang="en-US" sz="1600">
                <a:latin typeface="Gill Sans Nova" panose="020B0602020104020203" pitchFamily="34" charset="0"/>
              </a:rPr>
              <a:t>Local DNS </a:t>
            </a:r>
            <a:r>
              <a:rPr lang="el-GR" sz="1600">
                <a:latin typeface="Gill Sans Nova" panose="020B0602020104020203" pitchFamily="34" charset="0"/>
              </a:rPr>
              <a:t>ένα απομακρυσμένο </a:t>
            </a:r>
            <a:r>
              <a:rPr lang="en-US" sz="1600">
                <a:latin typeface="Gill Sans Nova" panose="020B0602020104020203" pitchFamily="34" charset="0"/>
              </a:rPr>
              <a:t>LDNS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1600">
                <a:latin typeface="Gill Sans Nova" panose="020B0602020104020203" pitchFamily="34" charset="0"/>
              </a:rPr>
              <a:t> </a:t>
            </a:r>
            <a:r>
              <a:rPr lang="el-GR" sz="1600">
                <a:latin typeface="Gill Sans Nova" panose="020B0602020104020203" pitchFamily="34" charset="0"/>
              </a:rPr>
              <a:t>αγνοεί τις μεταβολές στο εύρος ζώνης και τη καθυστέρηση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l-GR" sz="1600">
                <a:latin typeface="Gill Sans Nova" panose="020B0602020104020203" pitchFamily="34" charset="0"/>
              </a:rPr>
              <a:t> </a:t>
            </a:r>
            <a:r>
              <a:rPr lang="el-GR" sz="1600" b="1">
                <a:solidFill>
                  <a:srgbClr val="CB2727"/>
                </a:solidFill>
                <a:latin typeface="Gill Sans Nova" panose="020B0602020104020203" pitchFamily="34" charset="0"/>
              </a:rPr>
              <a:t>Β</a:t>
            </a:r>
            <a:r>
              <a:rPr lang="el-GR" sz="1600">
                <a:latin typeface="Gill Sans Nova" panose="020B0602020104020203" pitchFamily="34" charset="0"/>
              </a:rPr>
              <a:t>. Επιλέγει ένα </a:t>
            </a:r>
            <a:r>
              <a:rPr lang="en-US" sz="1600">
                <a:latin typeface="Gill Sans Nova" panose="020B0602020104020203" pitchFamily="34" charset="0"/>
              </a:rPr>
              <a:t>CDN </a:t>
            </a:r>
            <a:r>
              <a:rPr lang="el-GR" sz="1600">
                <a:latin typeface="Gill Sans Nova" panose="020B0602020104020203" pitchFamily="34" charset="0"/>
              </a:rPr>
              <a:t>κόμβο με μικρότερη καθυστέρηση (ή ελάχιστο # αλμάτων) προς τον πελάτη με </a:t>
            </a:r>
            <a:r>
              <a:rPr lang="el-GR" sz="1600" b="1">
                <a:latin typeface="Gill Sans Nova" panose="020B0602020104020203" pitchFamily="34" charset="0"/>
              </a:rPr>
              <a:t>μετρήσεις</a:t>
            </a:r>
            <a:r>
              <a:rPr lang="en-US" sz="1600" b="1">
                <a:latin typeface="Gill Sans Nova" panose="020B0602020104020203" pitchFamily="34" charset="0"/>
              </a:rPr>
              <a:t>/</a:t>
            </a:r>
            <a:r>
              <a:rPr lang="el-GR" sz="1600" b="1">
                <a:latin typeface="Gill Sans Nova" panose="020B0602020104020203" pitchFamily="34" charset="0"/>
              </a:rPr>
              <a:t>βολιδοσκοπήσεις σε πραγματικό χρόνο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>
                <a:latin typeface="Gill Sans Nova" panose="020B0602020104020203" pitchFamily="34" charset="0"/>
              </a:rPr>
              <a:t> οι </a:t>
            </a:r>
            <a:r>
              <a:rPr lang="en-US" sz="1600">
                <a:latin typeface="Gill Sans Nova" panose="020B0602020104020203" pitchFamily="34" charset="0"/>
              </a:rPr>
              <a:t>CDN </a:t>
            </a:r>
            <a:r>
              <a:rPr lang="el-GR" sz="1600">
                <a:latin typeface="Gill Sans Nova" panose="020B0602020104020203" pitchFamily="34" charset="0"/>
              </a:rPr>
              <a:t>κόμβοι </a:t>
            </a:r>
            <a:r>
              <a:rPr lang="en-US" sz="1600">
                <a:latin typeface="Gill Sans Nova" panose="020B0602020104020203" pitchFamily="34" charset="0"/>
              </a:rPr>
              <a:t>(cluster) </a:t>
            </a:r>
            <a:r>
              <a:rPr lang="el-GR" sz="1600">
                <a:latin typeface="Gill Sans Nova" panose="020B0602020104020203" pitchFamily="34" charset="0"/>
              </a:rPr>
              <a:t>περιοδικά κάνουν </a:t>
            </a:r>
            <a:r>
              <a:rPr lang="en-US" sz="1600">
                <a:latin typeface="Gill Sans Nova" panose="020B0602020104020203" pitchFamily="34" charset="0"/>
              </a:rPr>
              <a:t>ping </a:t>
            </a:r>
            <a:r>
              <a:rPr lang="el-GR" sz="1600">
                <a:latin typeface="Gill Sans Nova" panose="020B0602020104020203" pitchFamily="34" charset="0"/>
              </a:rPr>
              <a:t>στους </a:t>
            </a:r>
            <a:r>
              <a:rPr lang="en-US" sz="1600">
                <a:latin typeface="Gill Sans Nova" panose="020B0602020104020203" pitchFamily="34" charset="0"/>
              </a:rPr>
              <a:t>ISPs </a:t>
            </a:r>
            <a:r>
              <a:rPr lang="el-GR" sz="1600">
                <a:latin typeface="Gill Sans Nova" panose="020B0602020104020203" pitchFamily="34" charset="0"/>
              </a:rPr>
              <a:t>πρόσβασης και αναφέρουν τα αποτελέσματα στο </a:t>
            </a:r>
            <a:r>
              <a:rPr lang="en-US" sz="1600">
                <a:latin typeface="Gill Sans Nova" panose="020B0602020104020203" pitchFamily="34" charset="0"/>
              </a:rPr>
              <a:t>CDN DNS</a:t>
            </a:r>
            <a:endParaRPr lang="el-GR" sz="1600">
              <a:latin typeface="Gill Sans Nova" panose="020B0602020104020203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</a:pPr>
            <a:r>
              <a:rPr lang="el-GR" sz="1600">
                <a:latin typeface="Gill Sans Nova" panose="020B0602020104020203" pitchFamily="34" charset="0"/>
              </a:rPr>
              <a:t> </a:t>
            </a:r>
            <a:r>
              <a:rPr lang="el-GR" sz="1600" b="1">
                <a:solidFill>
                  <a:srgbClr val="CB2727"/>
                </a:solidFill>
                <a:latin typeface="Gill Sans Nova" panose="020B0602020104020203" pitchFamily="34" charset="0"/>
              </a:rPr>
              <a:t>Γ</a:t>
            </a:r>
            <a:r>
              <a:rPr lang="el-GR" sz="1600">
                <a:latin typeface="Gill Sans Nova" panose="020B0602020104020203" pitchFamily="34" charset="0"/>
              </a:rPr>
              <a:t>. </a:t>
            </a:r>
            <a:r>
              <a:rPr lang="en-US" sz="1600">
                <a:latin typeface="Gill Sans Nova" panose="020B0602020104020203" pitchFamily="34" charset="0"/>
              </a:rPr>
              <a:t>IP anycast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>
                <a:latin typeface="Gill Sans Nova" panose="020B0602020104020203" pitchFamily="34" charset="0"/>
              </a:rPr>
              <a:t> επιλογή «βέλτιστης» διαδρομής βάση του </a:t>
            </a:r>
            <a:r>
              <a:rPr lang="en-US" sz="1600">
                <a:latin typeface="Gill Sans Nova" panose="020B0602020104020203" pitchFamily="34" charset="0"/>
              </a:rPr>
              <a:t>BGP</a:t>
            </a:r>
            <a:r>
              <a:rPr lang="el-GR" sz="1600">
                <a:latin typeface="Gill Sans Nova" panose="020B0602020104020203" pitchFamily="34" charset="0"/>
              </a:rPr>
              <a:t> (μικρότερος αριθμός αλμάτων – Α</a:t>
            </a:r>
            <a:r>
              <a:rPr lang="en-US" sz="1600">
                <a:latin typeface="Gill Sans Nova" panose="020B0602020104020203" pitchFamily="34" charset="0"/>
              </a:rPr>
              <a:t>s – </a:t>
            </a:r>
            <a:r>
              <a:rPr lang="el-GR" sz="1600">
                <a:latin typeface="Gill Sans Nova" panose="020B0602020104020203" pitchFamily="34" charset="0"/>
              </a:rPr>
              <a:t>μεταξύ δρομολογητών</a:t>
            </a:r>
            <a:endParaRPr lang="en-US" sz="1600">
              <a:latin typeface="Gill Sans Nova" panose="020B0602020104020203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>
                <a:latin typeface="Gill Sans Nova" panose="020B0602020104020203" pitchFamily="34" charset="0"/>
              </a:rPr>
              <a:t> ίδια </a:t>
            </a:r>
            <a:r>
              <a:rPr lang="en-US" sz="1600">
                <a:latin typeface="Gill Sans Nova" panose="020B0602020104020203" pitchFamily="34" charset="0"/>
              </a:rPr>
              <a:t>IP </a:t>
            </a:r>
            <a:r>
              <a:rPr lang="el-GR" sz="1600">
                <a:latin typeface="Gill Sans Nova" panose="020B0602020104020203" pitchFamily="34" charset="0"/>
              </a:rPr>
              <a:t>διεύθυνση σε άλλους του </a:t>
            </a:r>
            <a:r>
              <a:rPr lang="en-US" sz="1600">
                <a:latin typeface="Gill Sans Nova" panose="020B0602020104020203" pitchFamily="34" charset="0"/>
              </a:rPr>
              <a:t>CDN </a:t>
            </a:r>
            <a:r>
              <a:rPr lang="el-GR" sz="1600">
                <a:latin typeface="Gill Sans Nova" panose="020B0602020104020203" pitchFamily="34" charset="0"/>
              </a:rPr>
              <a:t>κόμβους</a:t>
            </a:r>
            <a:endParaRPr lang="en-US" sz="1600"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FAD00F-F095-4024-BB0C-AF0474D646A0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389DB88-2385-4BB8-85D2-14F33846123A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494222" cy="871538"/>
          </a:xfrm>
        </p:spPr>
        <p:txBody>
          <a:bodyPr/>
          <a:lstStyle/>
          <a:p>
            <a:r>
              <a:rPr lang="en-US"/>
              <a:t>CDN </a:t>
            </a:r>
            <a:r>
              <a:rPr lang="el-GR"/>
              <a:t>στρατηγική επιλογής </a:t>
            </a:r>
            <a:r>
              <a:rPr lang="en-US"/>
              <a:t>cluster </a:t>
            </a:r>
            <a:endParaRPr lang="el-GR"/>
          </a:p>
        </p:txBody>
      </p:sp>
      <p:sp>
        <p:nvSpPr>
          <p:cNvPr id="33795" name="Text Box 5"/>
          <p:cNvSpPr txBox="1">
            <a:spLocks noChangeArrowheads="1"/>
          </p:cNvSpPr>
          <p:nvPr/>
        </p:nvSpPr>
        <p:spPr bwMode="auto">
          <a:xfrm>
            <a:off x="268287" y="1471611"/>
            <a:ext cx="860742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</a:pPr>
            <a:r>
              <a:rPr lang="el-GR" b="1">
                <a:solidFill>
                  <a:srgbClr val="C00000"/>
                </a:solidFill>
                <a:latin typeface="Gill Sans Nova" panose="020B0602020104020203" pitchFamily="34" charset="0"/>
              </a:rPr>
              <a:t>Δ. </a:t>
            </a:r>
            <a:r>
              <a:rPr lang="en-US">
                <a:solidFill>
                  <a:srgbClr val="C00000"/>
                </a:solidFill>
                <a:latin typeface="Gill Sans Nova" panose="020B0602020104020203" pitchFamily="34" charset="0"/>
              </a:rPr>
              <a:t>E</a:t>
            </a:r>
            <a:r>
              <a:rPr lang="el-GR" err="1">
                <a:solidFill>
                  <a:srgbClr val="C00000"/>
                </a:solidFill>
                <a:latin typeface="Gill Sans Nova" panose="020B0602020104020203" pitchFamily="34" charset="0"/>
              </a:rPr>
              <a:t>ναλλακτική</a:t>
            </a:r>
            <a:r>
              <a:rPr lang="el-GR">
                <a:solidFill>
                  <a:srgbClr val="C00000"/>
                </a:solidFill>
                <a:latin typeface="Gill Sans Nova" panose="020B0602020104020203" pitchFamily="34" charset="0"/>
              </a:rPr>
              <a:t>: </a:t>
            </a:r>
            <a:r>
              <a:rPr lang="el-GR">
                <a:latin typeface="Gill Sans Nova" panose="020B0602020104020203" pitchFamily="34" charset="0"/>
              </a:rPr>
              <a:t>άσε τον </a:t>
            </a:r>
            <a:r>
              <a:rPr lang="el-GR">
                <a:solidFill>
                  <a:schemeClr val="accent2"/>
                </a:solidFill>
                <a:latin typeface="Gill Sans Nova" panose="020B0602020104020203" pitchFamily="34" charset="0"/>
              </a:rPr>
              <a:t>πελάτη</a:t>
            </a:r>
            <a:r>
              <a:rPr lang="el-GR">
                <a:latin typeface="Gill Sans Nova" panose="020B0602020104020203" pitchFamily="34" charset="0"/>
              </a:rPr>
              <a:t> να αποφασίσει – δώσε στον πελάτη μία λίστα από μερικούς </a:t>
            </a:r>
            <a:r>
              <a:rPr lang="en-US">
                <a:latin typeface="Gill Sans Nova" panose="020B0602020104020203" pitchFamily="34" charset="0"/>
              </a:rPr>
              <a:t>CDN servers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>
                <a:latin typeface="Gill Sans Nova" panose="020B0602020104020203" pitchFamily="34" charset="0"/>
              </a:rPr>
              <a:t> ο πελάτης κάνει </a:t>
            </a:r>
            <a:r>
              <a:rPr lang="en-US" sz="1600">
                <a:latin typeface="Gill Sans Nova" panose="020B0602020104020203" pitchFamily="34" charset="0"/>
              </a:rPr>
              <a:t>ping </a:t>
            </a:r>
            <a:r>
              <a:rPr lang="el-GR" sz="1600">
                <a:latin typeface="Gill Sans Nova" panose="020B0602020104020203" pitchFamily="34" charset="0"/>
              </a:rPr>
              <a:t>στους </a:t>
            </a:r>
            <a:r>
              <a:rPr lang="en-US" sz="1600">
                <a:latin typeface="Gill Sans Nova" panose="020B0602020104020203" pitchFamily="34" charset="0"/>
              </a:rPr>
              <a:t>servers, </a:t>
            </a:r>
            <a:r>
              <a:rPr lang="el-GR" sz="1600">
                <a:latin typeface="Gill Sans Nova" panose="020B0602020104020203" pitchFamily="34" charset="0"/>
              </a:rPr>
              <a:t>επιλέγει τον </a:t>
            </a:r>
            <a:r>
              <a:rPr lang="en-US" sz="1600">
                <a:latin typeface="Gill Sans Nova" panose="020B0602020104020203" pitchFamily="34" charset="0"/>
              </a:rPr>
              <a:t>“</a:t>
            </a:r>
            <a:r>
              <a:rPr lang="el-GR" sz="1600">
                <a:latin typeface="Gill Sans Nova" panose="020B0602020104020203" pitchFamily="34" charset="0"/>
              </a:rPr>
              <a:t>καλύτερο</a:t>
            </a:r>
            <a:r>
              <a:rPr lang="en-US" sz="1600">
                <a:latin typeface="Gill Sans Nova" panose="020B0602020104020203" pitchFamily="34" charset="0"/>
              </a:rPr>
              <a:t>”</a:t>
            </a:r>
            <a:endParaRPr lang="el-GR" sz="1600">
              <a:latin typeface="Gill Sans Nova" panose="020B0602020104020203" pitchFamily="34" charset="0"/>
            </a:endParaRPr>
          </a:p>
          <a:p>
            <a:pPr lvl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>
                <a:latin typeface="Gill Sans Nova" panose="020B0602020104020203" pitchFamily="34" charset="0"/>
              </a:rPr>
              <a:t> προσέγγιση του </a:t>
            </a:r>
            <a:r>
              <a:rPr lang="en-US" sz="1600">
                <a:latin typeface="Gill Sans Nova" panose="020B0602020104020203" pitchFamily="34" charset="0"/>
              </a:rPr>
              <a:t>Netflix</a:t>
            </a:r>
            <a:endParaRPr lang="el-GR" sz="1600">
              <a:latin typeface="Gill Sans Nova" panose="020B0602020104020203" pitchFamily="34" charset="0"/>
            </a:endParaRPr>
          </a:p>
          <a:p>
            <a:pPr lvl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>
                <a:latin typeface="Gill Sans Nova" panose="020B0602020104020203" pitchFamily="34" charset="0"/>
              </a:rPr>
              <a:t> </a:t>
            </a:r>
            <a:r>
              <a:rPr lang="en-US" sz="1600">
                <a:latin typeface="Gill Sans Nova" panose="020B0602020104020203" pitchFamily="34" charset="0"/>
              </a:rPr>
              <a:t>DASH</a:t>
            </a:r>
            <a:endParaRPr lang="el-GR" sz="1600">
              <a:latin typeface="Gill Sans Nova" panose="020B0602020104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F6A65-1F58-4968-BFD9-961E46911BEE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7930FF06-5D0C-4485-9DA8-687EACDC7582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07456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B4A6E2BA-0D8E-483C-93AA-DE37E859B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Μελέτη περίπτωσης: </a:t>
            </a:r>
            <a:r>
              <a:rPr lang="en-US"/>
              <a:t>Netflix</a:t>
            </a:r>
            <a:endParaRPr lang="el-GR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880D9F0-42DA-4D01-B89E-CAB026DE9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977" y="1537854"/>
            <a:ext cx="8977023" cy="4910654"/>
          </a:xfrm>
        </p:spPr>
        <p:txBody>
          <a:bodyPr/>
          <a:lstStyle/>
          <a:p>
            <a:r>
              <a:rPr lang="el-GR" dirty="0"/>
              <a:t>2019: </a:t>
            </a:r>
            <a:r>
              <a:rPr lang="en-US" dirty="0"/>
              <a:t>Video </a:t>
            </a:r>
            <a:r>
              <a:rPr lang="el-GR" dirty="0"/>
              <a:t>κίνηση 60% (12% </a:t>
            </a:r>
            <a:r>
              <a:rPr lang="en-US" dirty="0"/>
              <a:t>Netflix, 12% YouTube)</a:t>
            </a:r>
          </a:p>
          <a:p>
            <a:r>
              <a:rPr lang="el-GR" dirty="0"/>
              <a:t>37% της κατερχόμενης κίνησης στις ΗΠΑ (2015)</a:t>
            </a:r>
          </a:p>
          <a:p>
            <a:r>
              <a:rPr lang="en-US" dirty="0"/>
              <a:t>A</a:t>
            </a:r>
            <a:r>
              <a:rPr lang="el-GR" dirty="0" err="1"/>
              <a:t>ρχικά</a:t>
            </a:r>
            <a:r>
              <a:rPr lang="el-GR" dirty="0"/>
              <a:t> κατείχε πολύ λίγη υποδομή, </a:t>
            </a:r>
            <a:r>
              <a:rPr lang="el-GR" dirty="0" err="1"/>
              <a:t>χρησιμοποι</a:t>
            </a:r>
            <a:r>
              <a:rPr lang="en-US" dirty="0"/>
              <a:t>o</a:t>
            </a:r>
            <a:r>
              <a:rPr lang="el-GR" dirty="0" err="1"/>
              <a:t>ύσε</a:t>
            </a:r>
            <a:r>
              <a:rPr lang="el-GR" dirty="0"/>
              <a:t> υπηρεσίες τρίτων:</a:t>
            </a:r>
          </a:p>
          <a:p>
            <a:pPr lvl="1"/>
            <a:r>
              <a:rPr lang="el-GR" dirty="0"/>
              <a:t>δική της υποδομή: </a:t>
            </a:r>
            <a:r>
              <a:rPr lang="el-GR" dirty="0" err="1"/>
              <a:t>servers</a:t>
            </a:r>
            <a:r>
              <a:rPr lang="el-GR" dirty="0"/>
              <a:t> για εγγραφή και πληρωμή ηλεκτρονικά</a:t>
            </a:r>
            <a:endParaRPr lang="en-US" dirty="0"/>
          </a:p>
          <a:p>
            <a:pPr lvl="1"/>
            <a:r>
              <a:rPr lang="el-GR" dirty="0"/>
              <a:t>cloud υπηρεσίες της </a:t>
            </a:r>
            <a:r>
              <a:rPr lang="el-GR" dirty="0" err="1"/>
              <a:t>Amazon</a:t>
            </a:r>
            <a:r>
              <a:rPr lang="el-GR" dirty="0"/>
              <a:t> (τρίτος):</a:t>
            </a:r>
          </a:p>
          <a:p>
            <a:pPr lvl="2"/>
            <a:r>
              <a:rPr lang="el-GR" dirty="0"/>
              <a:t>το cloud φιλοξενεί τις ιστοσελίδες του </a:t>
            </a:r>
            <a:r>
              <a:rPr lang="el-GR" dirty="0" err="1"/>
              <a:t>Netflix</a:t>
            </a:r>
            <a:r>
              <a:rPr lang="el-GR" dirty="0"/>
              <a:t> για την περιήγηση του χρήστη</a:t>
            </a:r>
          </a:p>
          <a:p>
            <a:pPr lvl="2"/>
            <a:r>
              <a:rPr lang="el-GR" dirty="0"/>
              <a:t>το </a:t>
            </a:r>
            <a:r>
              <a:rPr lang="el-GR" dirty="0" err="1"/>
              <a:t>Netflix</a:t>
            </a:r>
            <a:r>
              <a:rPr lang="el-GR" dirty="0"/>
              <a:t> ανεβάζει τις ταινίες (</a:t>
            </a:r>
            <a:r>
              <a:rPr lang="el-GR" dirty="0" err="1"/>
              <a:t>studio</a:t>
            </a:r>
            <a:r>
              <a:rPr lang="el-GR" dirty="0"/>
              <a:t> </a:t>
            </a:r>
            <a:r>
              <a:rPr lang="el-GR" dirty="0" err="1"/>
              <a:t>master</a:t>
            </a:r>
            <a:r>
              <a:rPr lang="el-GR" dirty="0"/>
              <a:t>) στο cloud της </a:t>
            </a:r>
            <a:r>
              <a:rPr lang="el-GR" dirty="0" err="1"/>
              <a:t>Amazon</a:t>
            </a:r>
            <a:r>
              <a:rPr lang="el-GR" dirty="0"/>
              <a:t> (απορρόφηση περιεχομένου)</a:t>
            </a:r>
            <a:r>
              <a:rPr lang="en-US" dirty="0"/>
              <a:t> </a:t>
            </a:r>
            <a:r>
              <a:rPr lang="el-GR" dirty="0"/>
              <a:t>προς επεξεργασία και δημιουργία εκδόσεων</a:t>
            </a:r>
          </a:p>
          <a:p>
            <a:pPr lvl="2"/>
            <a:r>
              <a:rPr lang="el-GR" dirty="0"/>
              <a:t>ανεβάζει τις διαφορετικές εκδόσεις από το cloud στα CDN (</a:t>
            </a:r>
            <a:r>
              <a:rPr lang="el-GR" dirty="0" err="1"/>
              <a:t>αναφόρτηση</a:t>
            </a:r>
            <a:r>
              <a:rPr lang="el-GR" dirty="0"/>
              <a:t> εκδόσεων)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382D25DA-2360-4B3D-900E-D3570C8A5EFF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2923137-5DE9-4787-9085-E6DBF42E67F1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5A1F9757-B18B-44CA-B51A-39EB557B4094}"/>
              </a:ext>
            </a:extLst>
          </p:cNvPr>
          <p:cNvSpPr txBox="1">
            <a:spLocks/>
          </p:cNvSpPr>
          <p:nvPr/>
        </p:nvSpPr>
        <p:spPr bwMode="auto">
          <a:xfrm>
            <a:off x="2619478" y="6571822"/>
            <a:ext cx="624474" cy="2867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Netflix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37A947-6273-020D-7D71-F0C5540B658F}"/>
              </a:ext>
            </a:extLst>
          </p:cNvPr>
          <p:cNvSpPr txBox="1"/>
          <p:nvPr/>
        </p:nvSpPr>
        <p:spPr>
          <a:xfrm>
            <a:off x="487680" y="5601451"/>
            <a:ext cx="8656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hlinkClick r:id="rId2"/>
              </a:rPr>
              <a:t>https://www.statista.com/markets/424/topic/542/online-video-entertainment/#overview</a:t>
            </a:r>
            <a:r>
              <a:rPr lang="en-US" dirty="0"/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363028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B4A6E2BA-0D8E-483C-93AA-DE37E859B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Μελέτη περίπτωσης: </a:t>
            </a:r>
            <a:r>
              <a:rPr lang="en-US"/>
              <a:t>Netflix</a:t>
            </a:r>
            <a:endParaRPr lang="el-GR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880D9F0-42DA-4D01-B89E-CAB026DE9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505" y="1379914"/>
            <a:ext cx="8944495" cy="5178828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C</a:t>
            </a:r>
            <a:r>
              <a:rPr lang="el-GR" sz="2000" b="1" dirty="0" err="1"/>
              <a:t>loud</a:t>
            </a:r>
            <a:r>
              <a:rPr lang="el-GR" sz="2000" b="1" dirty="0"/>
              <a:t> υπηρεσίες της </a:t>
            </a:r>
            <a:r>
              <a:rPr lang="el-GR" sz="2000" b="1" dirty="0" err="1"/>
              <a:t>Amazon</a:t>
            </a:r>
            <a:r>
              <a:rPr lang="el-GR" sz="2000" b="1" dirty="0"/>
              <a:t> (τρίτος):</a:t>
            </a:r>
          </a:p>
          <a:p>
            <a:r>
              <a:rPr lang="el-GR" sz="2000" dirty="0"/>
              <a:t>φιλοξενεί τις ιστοσελίδες του </a:t>
            </a:r>
            <a:r>
              <a:rPr lang="el-GR" sz="2000" dirty="0" err="1"/>
              <a:t>Netflix</a:t>
            </a:r>
            <a:r>
              <a:rPr lang="el-GR" sz="2000" dirty="0"/>
              <a:t> για την περιήγηση του χρήστη</a:t>
            </a:r>
          </a:p>
          <a:p>
            <a:r>
              <a:rPr lang="el-GR" sz="2000" dirty="0"/>
              <a:t>το </a:t>
            </a:r>
            <a:r>
              <a:rPr lang="el-GR" sz="2000" dirty="0" err="1"/>
              <a:t>Netflix</a:t>
            </a:r>
            <a:r>
              <a:rPr lang="el-GR" sz="2000" dirty="0"/>
              <a:t> ανεβάζει τις ταινίες (μήτρα - </a:t>
            </a:r>
            <a:r>
              <a:rPr lang="el-GR" sz="2000" dirty="0" err="1"/>
              <a:t>studio</a:t>
            </a:r>
            <a:r>
              <a:rPr lang="el-GR" sz="2000" dirty="0"/>
              <a:t> </a:t>
            </a:r>
            <a:r>
              <a:rPr lang="el-GR" sz="2000" dirty="0" err="1"/>
              <a:t>master</a:t>
            </a:r>
            <a:r>
              <a:rPr lang="el-GR" sz="2000" dirty="0"/>
              <a:t>) στο cloud (</a:t>
            </a:r>
            <a:r>
              <a:rPr lang="el-GR" sz="2000" dirty="0">
                <a:solidFill>
                  <a:schemeClr val="accent6"/>
                </a:solidFill>
              </a:rPr>
              <a:t>απορρόφηση περιεχομένου)</a:t>
            </a:r>
          </a:p>
          <a:p>
            <a:pPr lvl="1"/>
            <a:r>
              <a:rPr lang="el-GR" sz="1800" dirty="0"/>
              <a:t>δημιουργεί πολλαπλές εκδόσεις της ταινίας στο cloud (</a:t>
            </a:r>
            <a:r>
              <a:rPr lang="el-GR" sz="1800" dirty="0">
                <a:solidFill>
                  <a:schemeClr val="accent6"/>
                </a:solidFill>
              </a:rPr>
              <a:t>επεξεργασία περιεχομένου)</a:t>
            </a:r>
          </a:p>
          <a:p>
            <a:pPr lvl="2"/>
            <a:r>
              <a:rPr lang="el-GR" sz="1600" dirty="0"/>
              <a:t>διαφορετικούς ρυθμούς και κωδικοποιήσεις για αναπαραγωγή σε ποικιλία τερματικών/συστημάτων με διαφορετική ανάλυση και εύρος ζώνης</a:t>
            </a:r>
          </a:p>
          <a:p>
            <a:pPr lvl="2"/>
            <a:r>
              <a:rPr lang="el-GR" sz="1600" dirty="0"/>
              <a:t>DASH</a:t>
            </a:r>
          </a:p>
          <a:p>
            <a:r>
              <a:rPr lang="el-GR" sz="2000" dirty="0"/>
              <a:t>ανεβάζει τις διαφορετικές εκδόσεις από το cloud στα CDN (</a:t>
            </a:r>
            <a:r>
              <a:rPr lang="el-GR" sz="2000" dirty="0" err="1">
                <a:solidFill>
                  <a:schemeClr val="accent6"/>
                </a:solidFill>
              </a:rPr>
              <a:t>αναφόρτωση</a:t>
            </a:r>
            <a:r>
              <a:rPr lang="el-GR" sz="2000" dirty="0">
                <a:solidFill>
                  <a:schemeClr val="accent6"/>
                </a:solidFill>
              </a:rPr>
              <a:t> εκδόσεων</a:t>
            </a:r>
            <a:r>
              <a:rPr lang="el-GR" sz="2000" dirty="0"/>
              <a:t>)</a:t>
            </a:r>
          </a:p>
          <a:p>
            <a:pPr lvl="1"/>
            <a:r>
              <a:rPr lang="el-GR" sz="1800" dirty="0"/>
              <a:t>2007: 3 CDN τρίτων φιλοξενούν περιεχόμενο: </a:t>
            </a:r>
            <a:r>
              <a:rPr lang="el-GR" sz="1800" dirty="0" err="1"/>
              <a:t>Akamai</a:t>
            </a:r>
            <a:r>
              <a:rPr lang="el-GR" sz="1800" dirty="0"/>
              <a:t>, </a:t>
            </a:r>
            <a:r>
              <a:rPr lang="el-GR" sz="1800" dirty="0" err="1"/>
              <a:t>Limelight</a:t>
            </a:r>
            <a:r>
              <a:rPr lang="el-GR" sz="1800" dirty="0"/>
              <a:t>, Level-3</a:t>
            </a:r>
          </a:p>
          <a:p>
            <a:pPr lvl="1"/>
            <a:r>
              <a:rPr lang="el-GR" sz="1800" dirty="0"/>
              <a:t>Σήμερα: ιδιωτικό δίκτυο διανομής: </a:t>
            </a:r>
            <a:r>
              <a:rPr lang="el-GR" sz="1800" dirty="0" err="1"/>
              <a:t>ISPs</a:t>
            </a:r>
            <a:r>
              <a:rPr lang="el-GR" sz="1800" dirty="0"/>
              <a:t> &amp; </a:t>
            </a:r>
            <a:r>
              <a:rPr lang="el-GR" sz="1800" dirty="0" err="1"/>
              <a:t>IXPs</a:t>
            </a:r>
            <a:endParaRPr lang="el-GR" sz="1800" dirty="0"/>
          </a:p>
          <a:p>
            <a:pPr lvl="2"/>
            <a:r>
              <a:rPr lang="el-GR" sz="1600" dirty="0"/>
              <a:t>Δωρεάν </a:t>
            </a:r>
            <a:r>
              <a:rPr lang="en-US" sz="1600" dirty="0"/>
              <a:t>Netflix </a:t>
            </a:r>
            <a:r>
              <a:rPr lang="el-GR" sz="1600" dirty="0"/>
              <a:t>Ικρίωμα: 100 </a:t>
            </a:r>
            <a:r>
              <a:rPr lang="el-GR" sz="1600" dirty="0" err="1"/>
              <a:t>Tbytes</a:t>
            </a:r>
            <a:r>
              <a:rPr lang="el-GR" sz="1600" dirty="0"/>
              <a:t>, αρκετές θύρες 10 </a:t>
            </a:r>
            <a:r>
              <a:rPr lang="el-GR" sz="1600" dirty="0" err="1"/>
              <a:t>Gbps</a:t>
            </a:r>
            <a:r>
              <a:rPr lang="el-GR" sz="1600" dirty="0"/>
              <a:t> </a:t>
            </a:r>
            <a:r>
              <a:rPr lang="el-GR" sz="1600" dirty="0" err="1"/>
              <a:t>Ethernet</a:t>
            </a:r>
            <a:r>
              <a:rPr lang="el-GR" sz="1600" dirty="0"/>
              <a:t> </a:t>
            </a:r>
            <a:endParaRPr lang="en-US" sz="1600" dirty="0"/>
          </a:p>
          <a:p>
            <a:pPr lvl="2"/>
            <a:r>
              <a:rPr lang="el-GR" sz="1600" dirty="0"/>
              <a:t>Τοπικά </a:t>
            </a:r>
            <a:r>
              <a:rPr lang="en-US" sz="1600" dirty="0"/>
              <a:t>IXP: </a:t>
            </a:r>
            <a:r>
              <a:rPr lang="el-GR" sz="1600" dirty="0"/>
              <a:t>1 εξυπηρετητή με δημοφιλή βίντεο  (ημερήσια βάση, εκτός ωρών αιχμής)</a:t>
            </a:r>
          </a:p>
          <a:p>
            <a:pPr lvl="2">
              <a:spcBef>
                <a:spcPts val="300"/>
              </a:spcBef>
              <a:spcAft>
                <a:spcPts val="300"/>
              </a:spcAft>
            </a:pPr>
            <a:r>
              <a:rPr lang="en-US" sz="1600" dirty="0"/>
              <a:t>IXP:  </a:t>
            </a:r>
            <a:r>
              <a:rPr lang="el-GR" sz="1600" dirty="0"/>
              <a:t>δεκάδες εξυπηρετητές με όλη την βιντεοθήκη</a:t>
            </a:r>
            <a:endParaRPr lang="en-US" sz="1600" dirty="0"/>
          </a:p>
          <a:p>
            <a:pPr lvl="2"/>
            <a:endParaRPr lang="el-GR" sz="1600" dirty="0"/>
          </a:p>
          <a:p>
            <a:endParaRPr lang="el-GR" sz="2000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3E1F3081-635D-4679-A811-74917BA50706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29F430B-F96B-44D5-A092-62D58B7A6C06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E1222CF-673F-4500-B73B-7AC6513B2E4D}"/>
              </a:ext>
            </a:extLst>
          </p:cNvPr>
          <p:cNvSpPr txBox="1">
            <a:spLocks/>
          </p:cNvSpPr>
          <p:nvPr/>
        </p:nvSpPr>
        <p:spPr bwMode="auto">
          <a:xfrm>
            <a:off x="2619478" y="6571822"/>
            <a:ext cx="624474" cy="2867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Netflix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0697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Μελέτη περίπτωσης: </a:t>
            </a:r>
            <a:r>
              <a:rPr lang="en-US"/>
              <a:t>Netflix</a:t>
            </a:r>
            <a:endParaRPr lang="el-GR"/>
          </a:p>
        </p:txBody>
      </p:sp>
      <p:grpSp>
        <p:nvGrpSpPr>
          <p:cNvPr id="35843" name="Group 61457"/>
          <p:cNvGrpSpPr>
            <a:grpSpLocks/>
          </p:cNvGrpSpPr>
          <p:nvPr/>
        </p:nvGrpSpPr>
        <p:grpSpPr bwMode="auto">
          <a:xfrm>
            <a:off x="249238" y="1331913"/>
            <a:ext cx="8175625" cy="4878387"/>
            <a:chOff x="154421" y="1568171"/>
            <a:chExt cx="8175139" cy="4878586"/>
          </a:xfrm>
        </p:grpSpPr>
        <p:grpSp>
          <p:nvGrpSpPr>
            <p:cNvPr id="35846" name="Group 249"/>
            <p:cNvGrpSpPr>
              <a:grpSpLocks/>
            </p:cNvGrpSpPr>
            <p:nvPr/>
          </p:nvGrpSpPr>
          <p:grpSpPr bwMode="auto">
            <a:xfrm>
              <a:off x="706206" y="3257511"/>
              <a:ext cx="463932" cy="637577"/>
              <a:chOff x="4140" y="429"/>
              <a:chExt cx="1425" cy="2396"/>
            </a:xfrm>
          </p:grpSpPr>
          <p:sp>
            <p:nvSpPr>
              <p:cNvPr id="36184" name="Freeform 250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6 w 354"/>
                  <a:gd name="T1" fmla="*/ 0 h 2742"/>
                  <a:gd name="T2" fmla="*/ 30 w 354"/>
                  <a:gd name="T3" fmla="*/ 46 h 2742"/>
                  <a:gd name="T4" fmla="*/ 30 w 354"/>
                  <a:gd name="T5" fmla="*/ 354 h 2742"/>
                  <a:gd name="T6" fmla="*/ 0 w 354"/>
                  <a:gd name="T7" fmla="*/ 371 h 2742"/>
                  <a:gd name="T8" fmla="*/ 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6185" name="Rectangle 251"/>
              <p:cNvSpPr>
                <a:spLocks noChangeArrowheads="1"/>
              </p:cNvSpPr>
              <p:nvPr/>
            </p:nvSpPr>
            <p:spPr bwMode="auto">
              <a:xfrm>
                <a:off x="4205" y="428"/>
                <a:ext cx="1048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6186" name="Freeform 252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18 w 211"/>
                  <a:gd name="T3" fmla="*/ 30 h 2537"/>
                  <a:gd name="T4" fmla="*/ 2 w 211"/>
                  <a:gd name="T5" fmla="*/ 338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6187" name="Freeform 253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8 h 226"/>
                  <a:gd name="T4" fmla="*/ 29 w 328"/>
                  <a:gd name="T5" fmla="*/ 32 h 226"/>
                  <a:gd name="T6" fmla="*/ 0 w 328"/>
                  <a:gd name="T7" fmla="*/ 1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6188" name="Rectangle 254"/>
              <p:cNvSpPr>
                <a:spLocks noChangeArrowheads="1"/>
              </p:cNvSpPr>
              <p:nvPr/>
            </p:nvSpPr>
            <p:spPr bwMode="auto">
              <a:xfrm>
                <a:off x="4215" y="691"/>
                <a:ext cx="595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6189" name="Group 255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36214" name="AutoShape 256"/>
                <p:cNvSpPr>
                  <a:spLocks noChangeArrowheads="1"/>
                </p:cNvSpPr>
                <p:nvPr/>
              </p:nvSpPr>
              <p:spPr bwMode="auto">
                <a:xfrm>
                  <a:off x="617" y="2567"/>
                  <a:ext cx="724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215" name="AutoShape 257"/>
                <p:cNvSpPr>
                  <a:spLocks noChangeArrowheads="1"/>
                </p:cNvSpPr>
                <p:nvPr/>
              </p:nvSpPr>
              <p:spPr bwMode="auto">
                <a:xfrm>
                  <a:off x="635" y="2584"/>
                  <a:ext cx="688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6190" name="Rectangle 258"/>
              <p:cNvSpPr>
                <a:spLocks noChangeArrowheads="1"/>
              </p:cNvSpPr>
              <p:nvPr/>
            </p:nvSpPr>
            <p:spPr bwMode="auto">
              <a:xfrm>
                <a:off x="4225" y="1019"/>
                <a:ext cx="595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6191" name="Group 259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36212" name="AutoShape 260"/>
                <p:cNvSpPr>
                  <a:spLocks noChangeArrowheads="1"/>
                </p:cNvSpPr>
                <p:nvPr/>
              </p:nvSpPr>
              <p:spPr bwMode="auto">
                <a:xfrm>
                  <a:off x="613" y="2569"/>
                  <a:ext cx="724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213" name="AutoShape 261"/>
                <p:cNvSpPr>
                  <a:spLocks noChangeArrowheads="1"/>
                </p:cNvSpPr>
                <p:nvPr/>
              </p:nvSpPr>
              <p:spPr bwMode="auto">
                <a:xfrm>
                  <a:off x="626" y="2588"/>
                  <a:ext cx="694" cy="9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6192" name="Rectangle 262"/>
              <p:cNvSpPr>
                <a:spLocks noChangeArrowheads="1"/>
              </p:cNvSpPr>
              <p:nvPr/>
            </p:nvSpPr>
            <p:spPr bwMode="auto">
              <a:xfrm>
                <a:off x="4220" y="1359"/>
                <a:ext cx="595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6193" name="Rectangle 263"/>
              <p:cNvSpPr>
                <a:spLocks noChangeArrowheads="1"/>
              </p:cNvSpPr>
              <p:nvPr/>
            </p:nvSpPr>
            <p:spPr bwMode="auto">
              <a:xfrm>
                <a:off x="4230" y="1657"/>
                <a:ext cx="595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6194" name="Group 264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36210" name="AutoShape 265"/>
                <p:cNvSpPr>
                  <a:spLocks noChangeArrowheads="1"/>
                </p:cNvSpPr>
                <p:nvPr/>
              </p:nvSpPr>
              <p:spPr bwMode="auto">
                <a:xfrm>
                  <a:off x="616" y="2568"/>
                  <a:ext cx="717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211" name="AutoShape 266"/>
                <p:cNvSpPr>
                  <a:spLocks noChangeArrowheads="1"/>
                </p:cNvSpPr>
                <p:nvPr/>
              </p:nvSpPr>
              <p:spPr bwMode="auto">
                <a:xfrm>
                  <a:off x="628" y="2585"/>
                  <a:ext cx="686" cy="10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6195" name="Freeform 267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7 h 226"/>
                  <a:gd name="T4" fmla="*/ 29 w 328"/>
                  <a:gd name="T5" fmla="*/ 30 h 226"/>
                  <a:gd name="T6" fmla="*/ 0 w 328"/>
                  <a:gd name="T7" fmla="*/ 1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36196" name="Group 268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36208" name="AutoShape 269"/>
                <p:cNvSpPr>
                  <a:spLocks noChangeArrowheads="1"/>
                </p:cNvSpPr>
                <p:nvPr/>
              </p:nvSpPr>
              <p:spPr bwMode="auto">
                <a:xfrm>
                  <a:off x="617" y="2570"/>
                  <a:ext cx="723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209" name="AutoShape 270"/>
                <p:cNvSpPr>
                  <a:spLocks noChangeArrowheads="1"/>
                </p:cNvSpPr>
                <p:nvPr/>
              </p:nvSpPr>
              <p:spPr bwMode="auto">
                <a:xfrm>
                  <a:off x="636" y="2588"/>
                  <a:ext cx="68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6197" name="Rectangle 271"/>
              <p:cNvSpPr>
                <a:spLocks noChangeArrowheads="1"/>
              </p:cNvSpPr>
              <p:nvPr/>
            </p:nvSpPr>
            <p:spPr bwMode="auto">
              <a:xfrm>
                <a:off x="5249" y="428"/>
                <a:ext cx="68" cy="2291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6198" name="Freeform 272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6 w 296"/>
                  <a:gd name="T3" fmla="*/ 18 h 256"/>
                  <a:gd name="T4" fmla="*/ 26 w 296"/>
                  <a:gd name="T5" fmla="*/ 34 h 256"/>
                  <a:gd name="T6" fmla="*/ 0 w 296"/>
                  <a:gd name="T7" fmla="*/ 1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6199" name="Freeform 273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7 w 304"/>
                  <a:gd name="T3" fmla="*/ 22 h 288"/>
                  <a:gd name="T4" fmla="*/ 25 w 304"/>
                  <a:gd name="T5" fmla="*/ 39 h 288"/>
                  <a:gd name="T6" fmla="*/ 2 w 304"/>
                  <a:gd name="T7" fmla="*/ 17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6200" name="Oval 274"/>
              <p:cNvSpPr>
                <a:spLocks noChangeArrowheads="1"/>
              </p:cNvSpPr>
              <p:nvPr/>
            </p:nvSpPr>
            <p:spPr bwMode="auto">
              <a:xfrm>
                <a:off x="5517" y="2612"/>
                <a:ext cx="49" cy="95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6201" name="Freeform 275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5 h 240"/>
                  <a:gd name="T2" fmla="*/ 2 w 306"/>
                  <a:gd name="T3" fmla="*/ 33 h 240"/>
                  <a:gd name="T4" fmla="*/ 27 w 306"/>
                  <a:gd name="T5" fmla="*/ 15 h 240"/>
                  <a:gd name="T6" fmla="*/ 26 w 306"/>
                  <a:gd name="T7" fmla="*/ 0 h 240"/>
                  <a:gd name="T8" fmla="*/ 0 w 306"/>
                  <a:gd name="T9" fmla="*/ 15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6202" name="AutoShape 276"/>
              <p:cNvSpPr>
                <a:spLocks noChangeArrowheads="1"/>
              </p:cNvSpPr>
              <p:nvPr/>
            </p:nvSpPr>
            <p:spPr bwMode="auto">
              <a:xfrm>
                <a:off x="4142" y="2684"/>
                <a:ext cx="1199" cy="143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6203" name="AutoShape 277"/>
              <p:cNvSpPr>
                <a:spLocks noChangeArrowheads="1"/>
              </p:cNvSpPr>
              <p:nvPr/>
            </p:nvSpPr>
            <p:spPr bwMode="auto">
              <a:xfrm>
                <a:off x="4205" y="2713"/>
                <a:ext cx="1073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6204" name="Oval 278"/>
              <p:cNvSpPr>
                <a:spLocks noChangeArrowheads="1"/>
              </p:cNvSpPr>
              <p:nvPr/>
            </p:nvSpPr>
            <p:spPr bwMode="auto">
              <a:xfrm>
                <a:off x="4308" y="2385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6205" name="Oval 279"/>
              <p:cNvSpPr>
                <a:spLocks noChangeArrowheads="1"/>
              </p:cNvSpPr>
              <p:nvPr/>
            </p:nvSpPr>
            <p:spPr bwMode="auto">
              <a:xfrm>
                <a:off x="4488" y="2385"/>
                <a:ext cx="161" cy="143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l-GR" i="1">
                  <a:solidFill>
                    <a:srgbClr val="FF0000"/>
                  </a:solidFill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6206" name="Oval 280"/>
              <p:cNvSpPr>
                <a:spLocks noChangeArrowheads="1"/>
              </p:cNvSpPr>
              <p:nvPr/>
            </p:nvSpPr>
            <p:spPr bwMode="auto">
              <a:xfrm>
                <a:off x="4664" y="2379"/>
                <a:ext cx="156" cy="143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6207" name="Rectangle 281"/>
              <p:cNvSpPr>
                <a:spLocks noChangeArrowheads="1"/>
              </p:cNvSpPr>
              <p:nvPr/>
            </p:nvSpPr>
            <p:spPr bwMode="auto">
              <a:xfrm>
                <a:off x="5063" y="1836"/>
                <a:ext cx="83" cy="764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grpSp>
          <p:nvGrpSpPr>
            <p:cNvPr id="35847" name="Group 542"/>
            <p:cNvGrpSpPr>
              <a:grpSpLocks/>
            </p:cNvGrpSpPr>
            <p:nvPr/>
          </p:nvGrpSpPr>
          <p:grpSpPr bwMode="auto">
            <a:xfrm>
              <a:off x="2738316" y="5097174"/>
              <a:ext cx="963728" cy="834421"/>
              <a:chOff x="-44" y="1473"/>
              <a:chExt cx="981" cy="1105"/>
            </a:xfrm>
          </p:grpSpPr>
          <p:pic>
            <p:nvPicPr>
              <p:cNvPr id="36182" name="Picture 52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6183" name="Freeform 53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pic>
          <p:nvPicPr>
            <p:cNvPr id="35848" name="Picture 7" descr="Bo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02385" y="5902036"/>
              <a:ext cx="533264" cy="544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5849" name="Group 2"/>
            <p:cNvGrpSpPr>
              <a:grpSpLocks/>
            </p:cNvGrpSpPr>
            <p:nvPr/>
          </p:nvGrpSpPr>
          <p:grpSpPr bwMode="auto">
            <a:xfrm>
              <a:off x="6350500" y="1954842"/>
              <a:ext cx="1698222" cy="1355547"/>
              <a:chOff x="3510611" y="3438810"/>
              <a:chExt cx="1698222" cy="1355547"/>
            </a:xfrm>
          </p:grpSpPr>
          <p:sp>
            <p:nvSpPr>
              <p:cNvPr id="36115" name="Freeform 1287"/>
              <p:cNvSpPr>
                <a:spLocks/>
              </p:cNvSpPr>
              <p:nvPr/>
            </p:nvSpPr>
            <p:spPr bwMode="auto">
              <a:xfrm>
                <a:off x="3510611" y="3438810"/>
                <a:ext cx="1698222" cy="1355547"/>
              </a:xfrm>
              <a:custGeom>
                <a:avLst/>
                <a:gdLst>
                  <a:gd name="T0" fmla="*/ 2147483647 w 10000"/>
                  <a:gd name="T1" fmla="*/ 2147483647 h 10000"/>
                  <a:gd name="T2" fmla="*/ 2147483647 w 10000"/>
                  <a:gd name="T3" fmla="*/ 2147483647 h 10000"/>
                  <a:gd name="T4" fmla="*/ 2147483647 w 10000"/>
                  <a:gd name="T5" fmla="*/ 2147483647 h 10000"/>
                  <a:gd name="T6" fmla="*/ 2147483647 w 10000"/>
                  <a:gd name="T7" fmla="*/ 2147483647 h 10000"/>
                  <a:gd name="T8" fmla="*/ 2147483647 w 10000"/>
                  <a:gd name="T9" fmla="*/ 2147483647 h 10000"/>
                  <a:gd name="T10" fmla="*/ 2147483647 w 10000"/>
                  <a:gd name="T11" fmla="*/ 2147483647 h 10000"/>
                  <a:gd name="T12" fmla="*/ 2147483647 w 10000"/>
                  <a:gd name="T13" fmla="*/ 2147483647 h 10000"/>
                  <a:gd name="T14" fmla="*/ 2147483647 w 10000"/>
                  <a:gd name="T15" fmla="*/ 2147483647 h 10000"/>
                  <a:gd name="T16" fmla="*/ 2147483647 w 10000"/>
                  <a:gd name="T17" fmla="*/ 2147483647 h 10000"/>
                  <a:gd name="T18" fmla="*/ 2147483647 w 10000"/>
                  <a:gd name="T19" fmla="*/ 2147483647 h 10000"/>
                  <a:gd name="T20" fmla="*/ 2147483647 w 10000"/>
                  <a:gd name="T21" fmla="*/ 2147483647 h 10000"/>
                  <a:gd name="T22" fmla="*/ 2147483647 w 10000"/>
                  <a:gd name="T23" fmla="*/ 2147483647 h 10000"/>
                  <a:gd name="T24" fmla="*/ 2147483647 w 10000"/>
                  <a:gd name="T25" fmla="*/ 2147483647 h 10000"/>
                  <a:gd name="T26" fmla="*/ 2147483647 w 10000"/>
                  <a:gd name="T27" fmla="*/ 2147483647 h 10000"/>
                  <a:gd name="T28" fmla="*/ 2147483647 w 10000"/>
                  <a:gd name="T29" fmla="*/ 2147483647 h 10000"/>
                  <a:gd name="T30" fmla="*/ 2147483647 w 10000"/>
                  <a:gd name="T31" fmla="*/ 2147483647 h 10000"/>
                  <a:gd name="T32" fmla="*/ 2147483647 w 10000"/>
                  <a:gd name="T33" fmla="*/ 2147483647 h 10000"/>
                  <a:gd name="T34" fmla="*/ 2147483647 w 10000"/>
                  <a:gd name="T35" fmla="*/ 2147483647 h 100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000"/>
                  <a:gd name="T55" fmla="*/ 0 h 10000"/>
                  <a:gd name="T56" fmla="*/ 10000 w 10000"/>
                  <a:gd name="T57" fmla="*/ 10000 h 100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000" h="10000">
                    <a:moveTo>
                      <a:pt x="6270" y="126"/>
                    </a:moveTo>
                    <a:cubicBezTo>
                      <a:pt x="5642" y="245"/>
                      <a:pt x="4469" y="528"/>
                      <a:pt x="3738" y="756"/>
                    </a:cubicBezTo>
                    <a:cubicBezTo>
                      <a:pt x="3007" y="984"/>
                      <a:pt x="2405" y="1322"/>
                      <a:pt x="1887" y="1495"/>
                    </a:cubicBezTo>
                    <a:cubicBezTo>
                      <a:pt x="1369" y="1668"/>
                      <a:pt x="1195" y="1105"/>
                      <a:pt x="629" y="1793"/>
                    </a:cubicBezTo>
                    <a:cubicBezTo>
                      <a:pt x="63" y="2481"/>
                      <a:pt x="218" y="3574"/>
                      <a:pt x="128" y="4417"/>
                    </a:cubicBezTo>
                    <a:cubicBezTo>
                      <a:pt x="39" y="5260"/>
                      <a:pt x="-87" y="6368"/>
                      <a:pt x="89" y="6848"/>
                    </a:cubicBezTo>
                    <a:cubicBezTo>
                      <a:pt x="265" y="7328"/>
                      <a:pt x="491" y="7223"/>
                      <a:pt x="1207" y="7298"/>
                    </a:cubicBezTo>
                    <a:cubicBezTo>
                      <a:pt x="1924" y="7374"/>
                      <a:pt x="3641" y="7133"/>
                      <a:pt x="4406" y="7298"/>
                    </a:cubicBezTo>
                    <a:cubicBezTo>
                      <a:pt x="5171" y="7463"/>
                      <a:pt x="5298" y="7868"/>
                      <a:pt x="5779" y="8288"/>
                    </a:cubicBezTo>
                    <a:cubicBezTo>
                      <a:pt x="6260" y="8709"/>
                      <a:pt x="6848" y="9549"/>
                      <a:pt x="7290" y="9819"/>
                    </a:cubicBezTo>
                    <a:cubicBezTo>
                      <a:pt x="7731" y="10089"/>
                      <a:pt x="8124" y="10014"/>
                      <a:pt x="8448" y="9879"/>
                    </a:cubicBezTo>
                    <a:cubicBezTo>
                      <a:pt x="8771" y="9744"/>
                      <a:pt x="9056" y="9549"/>
                      <a:pt x="9252" y="9008"/>
                    </a:cubicBezTo>
                    <a:cubicBezTo>
                      <a:pt x="9448" y="8469"/>
                      <a:pt x="9537" y="7418"/>
                      <a:pt x="9644" y="6639"/>
                    </a:cubicBezTo>
                    <a:cubicBezTo>
                      <a:pt x="9752" y="5858"/>
                      <a:pt x="9851" y="5168"/>
                      <a:pt x="9899" y="4327"/>
                    </a:cubicBezTo>
                    <a:cubicBezTo>
                      <a:pt x="9949" y="3486"/>
                      <a:pt x="10076" y="2256"/>
                      <a:pt x="9939" y="1566"/>
                    </a:cubicBezTo>
                    <a:cubicBezTo>
                      <a:pt x="9802" y="876"/>
                      <a:pt x="9478" y="471"/>
                      <a:pt x="9075" y="216"/>
                    </a:cubicBezTo>
                    <a:cubicBezTo>
                      <a:pt x="8674" y="-39"/>
                      <a:pt x="7997" y="20"/>
                      <a:pt x="7525" y="5"/>
                    </a:cubicBezTo>
                    <a:cubicBezTo>
                      <a:pt x="7055" y="-9"/>
                      <a:pt x="6898" y="5"/>
                      <a:pt x="6270" y="126"/>
                    </a:cubicBezTo>
                    <a:close/>
                  </a:path>
                </a:pathLst>
              </a:custGeom>
              <a:solidFill>
                <a:srgbClr val="00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36116" name="Group 249"/>
              <p:cNvGrpSpPr>
                <a:grpSpLocks/>
              </p:cNvGrpSpPr>
              <p:nvPr/>
            </p:nvGrpSpPr>
            <p:grpSpPr bwMode="auto">
              <a:xfrm>
                <a:off x="3696664" y="3737375"/>
                <a:ext cx="365511" cy="637577"/>
                <a:chOff x="4140" y="429"/>
                <a:chExt cx="1425" cy="2396"/>
              </a:xfrm>
            </p:grpSpPr>
            <p:sp>
              <p:nvSpPr>
                <p:cNvPr id="36150" name="Freeform 250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51" name="Rectangle 251"/>
                <p:cNvSpPr>
                  <a:spLocks noChangeArrowheads="1"/>
                </p:cNvSpPr>
                <p:nvPr/>
              </p:nvSpPr>
              <p:spPr bwMode="auto">
                <a:xfrm>
                  <a:off x="4205" y="431"/>
                  <a:ext cx="1046" cy="2279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52" name="Freeform 252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53" name="Freeform 253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54" name="Rectangle 254"/>
                <p:cNvSpPr>
                  <a:spLocks noChangeArrowheads="1"/>
                </p:cNvSpPr>
                <p:nvPr/>
              </p:nvSpPr>
              <p:spPr bwMode="auto">
                <a:xfrm>
                  <a:off x="4211" y="694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155" name="Group 255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36180" name="AutoShape 256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70"/>
                    <a:ext cx="726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81" name="AutoShape 25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7"/>
                    <a:ext cx="695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156" name="Rectangle 258"/>
                <p:cNvSpPr>
                  <a:spLocks noChangeArrowheads="1"/>
                </p:cNvSpPr>
                <p:nvPr/>
              </p:nvSpPr>
              <p:spPr bwMode="auto">
                <a:xfrm>
                  <a:off x="4224" y="1022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157" name="Group 259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36178" name="AutoShape 260"/>
                  <p:cNvSpPr>
                    <a:spLocks noChangeArrowheads="1"/>
                  </p:cNvSpPr>
                  <p:nvPr/>
                </p:nvSpPr>
                <p:spPr bwMode="auto">
                  <a:xfrm>
                    <a:off x="610" y="2572"/>
                    <a:ext cx="734" cy="13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79" name="AutoShape 26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91"/>
                    <a:ext cx="703" cy="9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158" name="Rectangle 262"/>
                <p:cNvSpPr>
                  <a:spLocks noChangeArrowheads="1"/>
                </p:cNvSpPr>
                <p:nvPr/>
              </p:nvSpPr>
              <p:spPr bwMode="auto">
                <a:xfrm>
                  <a:off x="4211" y="1356"/>
                  <a:ext cx="600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59" name="Rectangle 263"/>
                <p:cNvSpPr>
                  <a:spLocks noChangeArrowheads="1"/>
                </p:cNvSpPr>
                <p:nvPr/>
              </p:nvSpPr>
              <p:spPr bwMode="auto">
                <a:xfrm>
                  <a:off x="4224" y="1654"/>
                  <a:ext cx="600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160" name="Group 264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36176" name="AutoShape 265"/>
                  <p:cNvSpPr>
                    <a:spLocks noChangeArrowheads="1"/>
                  </p:cNvSpPr>
                  <p:nvPr/>
                </p:nvSpPr>
                <p:spPr bwMode="auto">
                  <a:xfrm>
                    <a:off x="609" y="2571"/>
                    <a:ext cx="725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77" name="AutoShape 266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8"/>
                    <a:ext cx="694" cy="10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161" name="Freeform 267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36162" name="Group 268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36174" name="AutoShape 269"/>
                  <p:cNvSpPr>
                    <a:spLocks noChangeArrowheads="1"/>
                  </p:cNvSpPr>
                  <p:nvPr/>
                </p:nvSpPr>
                <p:spPr bwMode="auto">
                  <a:xfrm>
                    <a:off x="612" y="2567"/>
                    <a:ext cx="725" cy="14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75" name="AutoShape 270"/>
                  <p:cNvSpPr>
                    <a:spLocks noChangeArrowheads="1"/>
                  </p:cNvSpPr>
                  <p:nvPr/>
                </p:nvSpPr>
                <p:spPr bwMode="auto">
                  <a:xfrm>
                    <a:off x="627" y="2585"/>
                    <a:ext cx="694" cy="11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163" name="Rectangle 271"/>
                <p:cNvSpPr>
                  <a:spLocks noChangeArrowheads="1"/>
                </p:cNvSpPr>
                <p:nvPr/>
              </p:nvSpPr>
              <p:spPr bwMode="auto">
                <a:xfrm>
                  <a:off x="5251" y="431"/>
                  <a:ext cx="68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64" name="Freeform 272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65" name="Freeform 273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2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66" name="Oval 274"/>
                <p:cNvSpPr>
                  <a:spLocks noChangeArrowheads="1"/>
                </p:cNvSpPr>
                <p:nvPr/>
              </p:nvSpPr>
              <p:spPr bwMode="auto">
                <a:xfrm>
                  <a:off x="5517" y="2609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67" name="Freeform 275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68" name="AutoShape 276"/>
                <p:cNvSpPr>
                  <a:spLocks noChangeArrowheads="1"/>
                </p:cNvSpPr>
                <p:nvPr/>
              </p:nvSpPr>
              <p:spPr bwMode="auto">
                <a:xfrm>
                  <a:off x="4137" y="2680"/>
                  <a:ext cx="1207" cy="14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69" name="AutoShape 277"/>
                <p:cNvSpPr>
                  <a:spLocks noChangeArrowheads="1"/>
                </p:cNvSpPr>
                <p:nvPr/>
              </p:nvSpPr>
              <p:spPr bwMode="auto">
                <a:xfrm>
                  <a:off x="4205" y="2710"/>
                  <a:ext cx="1071" cy="7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70" name="Oval 278"/>
                <p:cNvSpPr>
                  <a:spLocks noChangeArrowheads="1"/>
                </p:cNvSpPr>
                <p:nvPr/>
              </p:nvSpPr>
              <p:spPr bwMode="auto">
                <a:xfrm>
                  <a:off x="4304" y="2382"/>
                  <a:ext cx="161" cy="143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71" name="Oval 279"/>
                <p:cNvSpPr>
                  <a:spLocks noChangeArrowheads="1"/>
                </p:cNvSpPr>
                <p:nvPr/>
              </p:nvSpPr>
              <p:spPr bwMode="auto">
                <a:xfrm>
                  <a:off x="4484" y="2382"/>
                  <a:ext cx="161" cy="143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l-GR" i="1">
                    <a:solidFill>
                      <a:srgbClr val="FF0000"/>
                    </a:solidFill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72" name="Oval 280"/>
                <p:cNvSpPr>
                  <a:spLocks noChangeArrowheads="1"/>
                </p:cNvSpPr>
                <p:nvPr/>
              </p:nvSpPr>
              <p:spPr bwMode="auto">
                <a:xfrm>
                  <a:off x="4663" y="2382"/>
                  <a:ext cx="155" cy="137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73" name="Rectangle 281"/>
                <p:cNvSpPr>
                  <a:spLocks noChangeArrowheads="1"/>
                </p:cNvSpPr>
                <p:nvPr/>
              </p:nvSpPr>
              <p:spPr bwMode="auto">
                <a:xfrm>
                  <a:off x="5059" y="1833"/>
                  <a:ext cx="87" cy="764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grpSp>
            <p:nvGrpSpPr>
              <p:cNvPr id="36117" name="Group 249"/>
              <p:cNvGrpSpPr>
                <a:grpSpLocks/>
              </p:cNvGrpSpPr>
              <p:nvPr/>
            </p:nvGrpSpPr>
            <p:grpSpPr bwMode="auto">
              <a:xfrm>
                <a:off x="4638535" y="3965678"/>
                <a:ext cx="365511" cy="637577"/>
                <a:chOff x="4140" y="429"/>
                <a:chExt cx="1425" cy="2396"/>
              </a:xfrm>
            </p:grpSpPr>
            <p:sp>
              <p:nvSpPr>
                <p:cNvPr id="36118" name="Freeform 250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19" name="Rectangle 251"/>
                <p:cNvSpPr>
                  <a:spLocks noChangeArrowheads="1"/>
                </p:cNvSpPr>
                <p:nvPr/>
              </p:nvSpPr>
              <p:spPr bwMode="auto">
                <a:xfrm>
                  <a:off x="4203" y="432"/>
                  <a:ext cx="1052" cy="2279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20" name="Freeform 252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21" name="Freeform 253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22" name="Rectangle 254"/>
                <p:cNvSpPr>
                  <a:spLocks noChangeArrowheads="1"/>
                </p:cNvSpPr>
                <p:nvPr/>
              </p:nvSpPr>
              <p:spPr bwMode="auto">
                <a:xfrm>
                  <a:off x="4215" y="695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123" name="Group 255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36148" name="AutoShape 256"/>
                  <p:cNvSpPr>
                    <a:spLocks noChangeArrowheads="1"/>
                  </p:cNvSpPr>
                  <p:nvPr/>
                </p:nvSpPr>
                <p:spPr bwMode="auto">
                  <a:xfrm>
                    <a:off x="612" y="2571"/>
                    <a:ext cx="726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49" name="AutoShape 257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8"/>
                    <a:ext cx="695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124" name="Rectangle 258"/>
                <p:cNvSpPr>
                  <a:spLocks noChangeArrowheads="1"/>
                </p:cNvSpPr>
                <p:nvPr/>
              </p:nvSpPr>
              <p:spPr bwMode="auto">
                <a:xfrm>
                  <a:off x="4228" y="1023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125" name="Group 259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36146" name="AutoShape 260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73"/>
                    <a:ext cx="726" cy="13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47" name="AutoShape 261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92"/>
                    <a:ext cx="695" cy="9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126" name="Rectangle 262"/>
                <p:cNvSpPr>
                  <a:spLocks noChangeArrowheads="1"/>
                </p:cNvSpPr>
                <p:nvPr/>
              </p:nvSpPr>
              <p:spPr bwMode="auto">
                <a:xfrm>
                  <a:off x="4215" y="1357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27" name="Rectangle 263"/>
                <p:cNvSpPr>
                  <a:spLocks noChangeArrowheads="1"/>
                </p:cNvSpPr>
                <p:nvPr/>
              </p:nvSpPr>
              <p:spPr bwMode="auto">
                <a:xfrm>
                  <a:off x="4228" y="1655"/>
                  <a:ext cx="600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128" name="Group 264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36144" name="AutoShape 265"/>
                  <p:cNvSpPr>
                    <a:spLocks noChangeArrowheads="1"/>
                  </p:cNvSpPr>
                  <p:nvPr/>
                </p:nvSpPr>
                <p:spPr bwMode="auto">
                  <a:xfrm>
                    <a:off x="614" y="2572"/>
                    <a:ext cx="717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45" name="AutoShape 266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9"/>
                    <a:ext cx="686" cy="10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129" name="Freeform 267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36130" name="Group 268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36142" name="AutoShape 269"/>
                  <p:cNvSpPr>
                    <a:spLocks noChangeArrowheads="1"/>
                  </p:cNvSpPr>
                  <p:nvPr/>
                </p:nvSpPr>
                <p:spPr bwMode="auto">
                  <a:xfrm>
                    <a:off x="617" y="2568"/>
                    <a:ext cx="725" cy="143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43" name="AutoShape 270"/>
                  <p:cNvSpPr>
                    <a:spLocks noChangeArrowheads="1"/>
                  </p:cNvSpPr>
                  <p:nvPr/>
                </p:nvSpPr>
                <p:spPr bwMode="auto">
                  <a:xfrm>
                    <a:off x="632" y="2586"/>
                    <a:ext cx="694" cy="11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131" name="Rectangle 271"/>
                <p:cNvSpPr>
                  <a:spLocks noChangeArrowheads="1"/>
                </p:cNvSpPr>
                <p:nvPr/>
              </p:nvSpPr>
              <p:spPr bwMode="auto">
                <a:xfrm>
                  <a:off x="5249" y="432"/>
                  <a:ext cx="68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32" name="Freeform 272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33" name="Freeform 273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2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34" name="Oval 274"/>
                <p:cNvSpPr>
                  <a:spLocks noChangeArrowheads="1"/>
                </p:cNvSpPr>
                <p:nvPr/>
              </p:nvSpPr>
              <p:spPr bwMode="auto">
                <a:xfrm>
                  <a:off x="5515" y="2610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35" name="Freeform 275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36" name="AutoShape 276"/>
                <p:cNvSpPr>
                  <a:spLocks noChangeArrowheads="1"/>
                </p:cNvSpPr>
                <p:nvPr/>
              </p:nvSpPr>
              <p:spPr bwMode="auto">
                <a:xfrm>
                  <a:off x="4141" y="2682"/>
                  <a:ext cx="1201" cy="14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37" name="AutoShape 277"/>
                <p:cNvSpPr>
                  <a:spLocks noChangeArrowheads="1"/>
                </p:cNvSpPr>
                <p:nvPr/>
              </p:nvSpPr>
              <p:spPr bwMode="auto">
                <a:xfrm>
                  <a:off x="4203" y="2711"/>
                  <a:ext cx="1077" cy="7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38" name="Oval 278"/>
                <p:cNvSpPr>
                  <a:spLocks noChangeArrowheads="1"/>
                </p:cNvSpPr>
                <p:nvPr/>
              </p:nvSpPr>
              <p:spPr bwMode="auto">
                <a:xfrm>
                  <a:off x="4308" y="2383"/>
                  <a:ext cx="161" cy="143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39" name="Oval 279"/>
                <p:cNvSpPr>
                  <a:spLocks noChangeArrowheads="1"/>
                </p:cNvSpPr>
                <p:nvPr/>
              </p:nvSpPr>
              <p:spPr bwMode="auto">
                <a:xfrm>
                  <a:off x="4488" y="2383"/>
                  <a:ext cx="161" cy="143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l-GR" i="1">
                    <a:solidFill>
                      <a:srgbClr val="FF0000"/>
                    </a:solidFill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40" name="Oval 280"/>
                <p:cNvSpPr>
                  <a:spLocks noChangeArrowheads="1"/>
                </p:cNvSpPr>
                <p:nvPr/>
              </p:nvSpPr>
              <p:spPr bwMode="auto">
                <a:xfrm>
                  <a:off x="4661" y="2383"/>
                  <a:ext cx="161" cy="137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41" name="Rectangle 281"/>
                <p:cNvSpPr>
                  <a:spLocks noChangeArrowheads="1"/>
                </p:cNvSpPr>
                <p:nvPr/>
              </p:nvSpPr>
              <p:spPr bwMode="auto">
                <a:xfrm>
                  <a:off x="5063" y="1834"/>
                  <a:ext cx="87" cy="764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</p:grpSp>
        <p:grpSp>
          <p:nvGrpSpPr>
            <p:cNvPr id="35850" name="Group 347"/>
            <p:cNvGrpSpPr>
              <a:grpSpLocks/>
            </p:cNvGrpSpPr>
            <p:nvPr/>
          </p:nvGrpSpPr>
          <p:grpSpPr bwMode="auto">
            <a:xfrm>
              <a:off x="6089043" y="3477058"/>
              <a:ext cx="1874050" cy="1355547"/>
              <a:chOff x="3510611" y="3438810"/>
              <a:chExt cx="1698222" cy="1355547"/>
            </a:xfrm>
          </p:grpSpPr>
          <p:sp>
            <p:nvSpPr>
              <p:cNvPr id="36048" name="Freeform 1287"/>
              <p:cNvSpPr>
                <a:spLocks/>
              </p:cNvSpPr>
              <p:nvPr/>
            </p:nvSpPr>
            <p:spPr bwMode="auto">
              <a:xfrm>
                <a:off x="3510611" y="3438810"/>
                <a:ext cx="1698222" cy="1355547"/>
              </a:xfrm>
              <a:custGeom>
                <a:avLst/>
                <a:gdLst>
                  <a:gd name="T0" fmla="*/ 2147483647 w 10000"/>
                  <a:gd name="T1" fmla="*/ 2147483647 h 10000"/>
                  <a:gd name="T2" fmla="*/ 2147483647 w 10000"/>
                  <a:gd name="T3" fmla="*/ 2147483647 h 10000"/>
                  <a:gd name="T4" fmla="*/ 2147483647 w 10000"/>
                  <a:gd name="T5" fmla="*/ 2147483647 h 10000"/>
                  <a:gd name="T6" fmla="*/ 2147483647 w 10000"/>
                  <a:gd name="T7" fmla="*/ 2147483647 h 10000"/>
                  <a:gd name="T8" fmla="*/ 2147483647 w 10000"/>
                  <a:gd name="T9" fmla="*/ 2147483647 h 10000"/>
                  <a:gd name="T10" fmla="*/ 2147483647 w 10000"/>
                  <a:gd name="T11" fmla="*/ 2147483647 h 10000"/>
                  <a:gd name="T12" fmla="*/ 2147483647 w 10000"/>
                  <a:gd name="T13" fmla="*/ 2147483647 h 10000"/>
                  <a:gd name="T14" fmla="*/ 2147483647 w 10000"/>
                  <a:gd name="T15" fmla="*/ 2147483647 h 10000"/>
                  <a:gd name="T16" fmla="*/ 2147483647 w 10000"/>
                  <a:gd name="T17" fmla="*/ 2147483647 h 10000"/>
                  <a:gd name="T18" fmla="*/ 2147483647 w 10000"/>
                  <a:gd name="T19" fmla="*/ 2147483647 h 10000"/>
                  <a:gd name="T20" fmla="*/ 2147483647 w 10000"/>
                  <a:gd name="T21" fmla="*/ 2147483647 h 10000"/>
                  <a:gd name="T22" fmla="*/ 2147483647 w 10000"/>
                  <a:gd name="T23" fmla="*/ 2147483647 h 10000"/>
                  <a:gd name="T24" fmla="*/ 2147483647 w 10000"/>
                  <a:gd name="T25" fmla="*/ 2147483647 h 10000"/>
                  <a:gd name="T26" fmla="*/ 2147483647 w 10000"/>
                  <a:gd name="T27" fmla="*/ 2147483647 h 10000"/>
                  <a:gd name="T28" fmla="*/ 2147483647 w 10000"/>
                  <a:gd name="T29" fmla="*/ 2147483647 h 10000"/>
                  <a:gd name="T30" fmla="*/ 2147483647 w 10000"/>
                  <a:gd name="T31" fmla="*/ 2147483647 h 10000"/>
                  <a:gd name="T32" fmla="*/ 2147483647 w 10000"/>
                  <a:gd name="T33" fmla="*/ 2147483647 h 10000"/>
                  <a:gd name="T34" fmla="*/ 2147483647 w 10000"/>
                  <a:gd name="T35" fmla="*/ 2147483647 h 100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000"/>
                  <a:gd name="T55" fmla="*/ 0 h 10000"/>
                  <a:gd name="T56" fmla="*/ 10000 w 10000"/>
                  <a:gd name="T57" fmla="*/ 10000 h 100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000" h="10000">
                    <a:moveTo>
                      <a:pt x="6270" y="126"/>
                    </a:moveTo>
                    <a:cubicBezTo>
                      <a:pt x="5642" y="245"/>
                      <a:pt x="4469" y="528"/>
                      <a:pt x="3738" y="756"/>
                    </a:cubicBezTo>
                    <a:cubicBezTo>
                      <a:pt x="3007" y="984"/>
                      <a:pt x="2405" y="1322"/>
                      <a:pt x="1887" y="1495"/>
                    </a:cubicBezTo>
                    <a:cubicBezTo>
                      <a:pt x="1369" y="1668"/>
                      <a:pt x="1195" y="1105"/>
                      <a:pt x="629" y="1793"/>
                    </a:cubicBezTo>
                    <a:cubicBezTo>
                      <a:pt x="63" y="2481"/>
                      <a:pt x="218" y="3574"/>
                      <a:pt x="128" y="4417"/>
                    </a:cubicBezTo>
                    <a:cubicBezTo>
                      <a:pt x="39" y="5260"/>
                      <a:pt x="-87" y="6368"/>
                      <a:pt x="89" y="6848"/>
                    </a:cubicBezTo>
                    <a:cubicBezTo>
                      <a:pt x="265" y="7328"/>
                      <a:pt x="491" y="7223"/>
                      <a:pt x="1207" y="7298"/>
                    </a:cubicBezTo>
                    <a:cubicBezTo>
                      <a:pt x="1924" y="7374"/>
                      <a:pt x="3641" y="7133"/>
                      <a:pt x="4406" y="7298"/>
                    </a:cubicBezTo>
                    <a:cubicBezTo>
                      <a:pt x="5171" y="7463"/>
                      <a:pt x="5298" y="7868"/>
                      <a:pt x="5779" y="8288"/>
                    </a:cubicBezTo>
                    <a:cubicBezTo>
                      <a:pt x="6260" y="8709"/>
                      <a:pt x="6848" y="9549"/>
                      <a:pt x="7290" y="9819"/>
                    </a:cubicBezTo>
                    <a:cubicBezTo>
                      <a:pt x="7731" y="10089"/>
                      <a:pt x="8124" y="10014"/>
                      <a:pt x="8448" y="9879"/>
                    </a:cubicBezTo>
                    <a:cubicBezTo>
                      <a:pt x="8771" y="9744"/>
                      <a:pt x="9056" y="9549"/>
                      <a:pt x="9252" y="9008"/>
                    </a:cubicBezTo>
                    <a:cubicBezTo>
                      <a:pt x="9448" y="8469"/>
                      <a:pt x="9537" y="7418"/>
                      <a:pt x="9644" y="6639"/>
                    </a:cubicBezTo>
                    <a:cubicBezTo>
                      <a:pt x="9752" y="5858"/>
                      <a:pt x="9851" y="5168"/>
                      <a:pt x="9899" y="4327"/>
                    </a:cubicBezTo>
                    <a:cubicBezTo>
                      <a:pt x="9949" y="3486"/>
                      <a:pt x="10076" y="2256"/>
                      <a:pt x="9939" y="1566"/>
                    </a:cubicBezTo>
                    <a:cubicBezTo>
                      <a:pt x="9802" y="876"/>
                      <a:pt x="9478" y="471"/>
                      <a:pt x="9075" y="216"/>
                    </a:cubicBezTo>
                    <a:cubicBezTo>
                      <a:pt x="8674" y="-39"/>
                      <a:pt x="7997" y="20"/>
                      <a:pt x="7525" y="5"/>
                    </a:cubicBezTo>
                    <a:cubicBezTo>
                      <a:pt x="7055" y="-9"/>
                      <a:pt x="6898" y="5"/>
                      <a:pt x="6270" y="126"/>
                    </a:cubicBezTo>
                    <a:close/>
                  </a:path>
                </a:pathLst>
              </a:custGeom>
              <a:solidFill>
                <a:srgbClr val="00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36049" name="Group 249"/>
              <p:cNvGrpSpPr>
                <a:grpSpLocks/>
              </p:cNvGrpSpPr>
              <p:nvPr/>
            </p:nvGrpSpPr>
            <p:grpSpPr bwMode="auto">
              <a:xfrm>
                <a:off x="3696664" y="3737375"/>
                <a:ext cx="365511" cy="637577"/>
                <a:chOff x="4140" y="429"/>
                <a:chExt cx="1425" cy="2396"/>
              </a:xfrm>
            </p:grpSpPr>
            <p:sp>
              <p:nvSpPr>
                <p:cNvPr id="36083" name="Freeform 250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84" name="Rectangle 251"/>
                <p:cNvSpPr>
                  <a:spLocks noChangeArrowheads="1"/>
                </p:cNvSpPr>
                <p:nvPr/>
              </p:nvSpPr>
              <p:spPr bwMode="auto">
                <a:xfrm>
                  <a:off x="4208" y="426"/>
                  <a:ext cx="1043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85" name="Freeform 252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86" name="Freeform 253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87" name="Rectangle 254"/>
                <p:cNvSpPr>
                  <a:spLocks noChangeArrowheads="1"/>
                </p:cNvSpPr>
                <p:nvPr/>
              </p:nvSpPr>
              <p:spPr bwMode="auto">
                <a:xfrm>
                  <a:off x="4213" y="689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088" name="Group 255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36113" name="AutoShape 256"/>
                  <p:cNvSpPr>
                    <a:spLocks noChangeArrowheads="1"/>
                  </p:cNvSpPr>
                  <p:nvPr/>
                </p:nvSpPr>
                <p:spPr bwMode="auto">
                  <a:xfrm>
                    <a:off x="617" y="2565"/>
                    <a:ext cx="721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14" name="AutoShape 257"/>
                  <p:cNvSpPr>
                    <a:spLocks noChangeArrowheads="1"/>
                  </p:cNvSpPr>
                  <p:nvPr/>
                </p:nvSpPr>
                <p:spPr bwMode="auto">
                  <a:xfrm>
                    <a:off x="631" y="2582"/>
                    <a:ext cx="686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89" name="Rectangle 258"/>
                <p:cNvSpPr>
                  <a:spLocks noChangeArrowheads="1"/>
                </p:cNvSpPr>
                <p:nvPr/>
              </p:nvSpPr>
              <p:spPr bwMode="auto">
                <a:xfrm>
                  <a:off x="4225" y="1017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090" name="Group 259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36111" name="AutoShape 26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7"/>
                    <a:ext cx="728" cy="13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12" name="AutoShape 261"/>
                  <p:cNvSpPr>
                    <a:spLocks noChangeArrowheads="1"/>
                  </p:cNvSpPr>
                  <p:nvPr/>
                </p:nvSpPr>
                <p:spPr bwMode="auto">
                  <a:xfrm>
                    <a:off x="627" y="2586"/>
                    <a:ext cx="693" cy="9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91" name="Rectangle 262"/>
                <p:cNvSpPr>
                  <a:spLocks noChangeArrowheads="1"/>
                </p:cNvSpPr>
                <p:nvPr/>
              </p:nvSpPr>
              <p:spPr bwMode="auto">
                <a:xfrm>
                  <a:off x="4219" y="1357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92" name="Rectangle 263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4" cy="42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093" name="Group 264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36109" name="AutoShape 265"/>
                  <p:cNvSpPr>
                    <a:spLocks noChangeArrowheads="1"/>
                  </p:cNvSpPr>
                  <p:nvPr/>
                </p:nvSpPr>
                <p:spPr bwMode="auto">
                  <a:xfrm>
                    <a:off x="614" y="2567"/>
                    <a:ext cx="720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10" name="AutoShape 266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3"/>
                    <a:ext cx="692" cy="10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94" name="Freeform 267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36095" name="Group 268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36107" name="AutoShape 269"/>
                  <p:cNvSpPr>
                    <a:spLocks noChangeArrowheads="1"/>
                  </p:cNvSpPr>
                  <p:nvPr/>
                </p:nvSpPr>
                <p:spPr bwMode="auto">
                  <a:xfrm>
                    <a:off x="616" y="2568"/>
                    <a:ext cx="727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108" name="AutoShape 270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2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96" name="Rectangle 271"/>
                <p:cNvSpPr>
                  <a:spLocks noChangeArrowheads="1"/>
                </p:cNvSpPr>
                <p:nvPr/>
              </p:nvSpPr>
              <p:spPr bwMode="auto">
                <a:xfrm>
                  <a:off x="5251" y="426"/>
                  <a:ext cx="67" cy="2291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97" name="Freeform 272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98" name="Freeform 273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2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99" name="Oval 274"/>
                <p:cNvSpPr>
                  <a:spLocks noChangeArrowheads="1"/>
                </p:cNvSpPr>
                <p:nvPr/>
              </p:nvSpPr>
              <p:spPr bwMode="auto">
                <a:xfrm>
                  <a:off x="5515" y="2610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00" name="Freeform 275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101" name="AutoShape 276"/>
                <p:cNvSpPr>
                  <a:spLocks noChangeArrowheads="1"/>
                </p:cNvSpPr>
                <p:nvPr/>
              </p:nvSpPr>
              <p:spPr bwMode="auto">
                <a:xfrm>
                  <a:off x="4141" y="2681"/>
                  <a:ext cx="1200" cy="14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02" name="AutoShape 277"/>
                <p:cNvSpPr>
                  <a:spLocks noChangeArrowheads="1"/>
                </p:cNvSpPr>
                <p:nvPr/>
              </p:nvSpPr>
              <p:spPr bwMode="auto">
                <a:xfrm>
                  <a:off x="4208" y="2711"/>
                  <a:ext cx="1071" cy="7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03" name="Oval 278"/>
                <p:cNvSpPr>
                  <a:spLocks noChangeArrowheads="1"/>
                </p:cNvSpPr>
                <p:nvPr/>
              </p:nvSpPr>
              <p:spPr bwMode="auto">
                <a:xfrm>
                  <a:off x="4309" y="2383"/>
                  <a:ext cx="157" cy="143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04" name="Oval 279"/>
                <p:cNvSpPr>
                  <a:spLocks noChangeArrowheads="1"/>
                </p:cNvSpPr>
                <p:nvPr/>
              </p:nvSpPr>
              <p:spPr bwMode="auto">
                <a:xfrm>
                  <a:off x="4488" y="2383"/>
                  <a:ext cx="157" cy="143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l-GR" i="1">
                    <a:solidFill>
                      <a:srgbClr val="FF0000"/>
                    </a:solidFill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05" name="Oval 280"/>
                <p:cNvSpPr>
                  <a:spLocks noChangeArrowheads="1"/>
                </p:cNvSpPr>
                <p:nvPr/>
              </p:nvSpPr>
              <p:spPr bwMode="auto">
                <a:xfrm>
                  <a:off x="4662" y="2377"/>
                  <a:ext cx="157" cy="143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106" name="Rectangle 281"/>
                <p:cNvSpPr>
                  <a:spLocks noChangeArrowheads="1"/>
                </p:cNvSpPr>
                <p:nvPr/>
              </p:nvSpPr>
              <p:spPr bwMode="auto">
                <a:xfrm>
                  <a:off x="5060" y="1834"/>
                  <a:ext cx="84" cy="764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grpSp>
            <p:nvGrpSpPr>
              <p:cNvPr id="36050" name="Group 249"/>
              <p:cNvGrpSpPr>
                <a:grpSpLocks/>
              </p:cNvGrpSpPr>
              <p:nvPr/>
            </p:nvGrpSpPr>
            <p:grpSpPr bwMode="auto">
              <a:xfrm>
                <a:off x="4638535" y="3965678"/>
                <a:ext cx="365511" cy="637577"/>
                <a:chOff x="4140" y="429"/>
                <a:chExt cx="1425" cy="2396"/>
              </a:xfrm>
            </p:grpSpPr>
            <p:sp>
              <p:nvSpPr>
                <p:cNvPr id="36051" name="Freeform 250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52" name="Rectangle 251"/>
                <p:cNvSpPr>
                  <a:spLocks noChangeArrowheads="1"/>
                </p:cNvSpPr>
                <p:nvPr/>
              </p:nvSpPr>
              <p:spPr bwMode="auto">
                <a:xfrm>
                  <a:off x="4209" y="427"/>
                  <a:ext cx="1043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53" name="Freeform 252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54" name="Freeform 253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55" name="Rectangle 254"/>
                <p:cNvSpPr>
                  <a:spLocks noChangeArrowheads="1"/>
                </p:cNvSpPr>
                <p:nvPr/>
              </p:nvSpPr>
              <p:spPr bwMode="auto">
                <a:xfrm>
                  <a:off x="4215" y="690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056" name="Group 255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36081" name="AutoShape 256"/>
                  <p:cNvSpPr>
                    <a:spLocks noChangeArrowheads="1"/>
                  </p:cNvSpPr>
                  <p:nvPr/>
                </p:nvSpPr>
                <p:spPr bwMode="auto">
                  <a:xfrm>
                    <a:off x="619" y="2566"/>
                    <a:ext cx="721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82" name="AutoShape 257"/>
                  <p:cNvSpPr>
                    <a:spLocks noChangeArrowheads="1"/>
                  </p:cNvSpPr>
                  <p:nvPr/>
                </p:nvSpPr>
                <p:spPr bwMode="auto">
                  <a:xfrm>
                    <a:off x="633" y="2583"/>
                    <a:ext cx="686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57" name="Rectangle 258"/>
                <p:cNvSpPr>
                  <a:spLocks noChangeArrowheads="1"/>
                </p:cNvSpPr>
                <p:nvPr/>
              </p:nvSpPr>
              <p:spPr bwMode="auto">
                <a:xfrm>
                  <a:off x="4226" y="1018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058" name="Group 259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36079" name="AutoShape 260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8"/>
                    <a:ext cx="728" cy="13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80" name="AutoShape 261"/>
                  <p:cNvSpPr>
                    <a:spLocks noChangeArrowheads="1"/>
                  </p:cNvSpPr>
                  <p:nvPr/>
                </p:nvSpPr>
                <p:spPr bwMode="auto">
                  <a:xfrm>
                    <a:off x="629" y="2587"/>
                    <a:ext cx="693" cy="9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59" name="Rectangle 262"/>
                <p:cNvSpPr>
                  <a:spLocks noChangeArrowheads="1"/>
                </p:cNvSpPr>
                <p:nvPr/>
              </p:nvSpPr>
              <p:spPr bwMode="auto">
                <a:xfrm>
                  <a:off x="4220" y="1358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60" name="Rectangle 263"/>
                <p:cNvSpPr>
                  <a:spLocks noChangeArrowheads="1"/>
                </p:cNvSpPr>
                <p:nvPr/>
              </p:nvSpPr>
              <p:spPr bwMode="auto">
                <a:xfrm>
                  <a:off x="4232" y="1656"/>
                  <a:ext cx="594" cy="42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061" name="Group 264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36077" name="AutoShape 265"/>
                  <p:cNvSpPr>
                    <a:spLocks noChangeArrowheads="1"/>
                  </p:cNvSpPr>
                  <p:nvPr/>
                </p:nvSpPr>
                <p:spPr bwMode="auto">
                  <a:xfrm>
                    <a:off x="616" y="2568"/>
                    <a:ext cx="720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78" name="AutoShape 266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4"/>
                    <a:ext cx="692" cy="10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62" name="Freeform 267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36063" name="Group 268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36075" name="AutoShape 269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69"/>
                    <a:ext cx="727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76" name="AutoShape 270"/>
                  <p:cNvSpPr>
                    <a:spLocks noChangeArrowheads="1"/>
                  </p:cNvSpPr>
                  <p:nvPr/>
                </p:nvSpPr>
                <p:spPr bwMode="auto">
                  <a:xfrm>
                    <a:off x="632" y="2587"/>
                    <a:ext cx="692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64" name="Rectangle 271"/>
                <p:cNvSpPr>
                  <a:spLocks noChangeArrowheads="1"/>
                </p:cNvSpPr>
                <p:nvPr/>
              </p:nvSpPr>
              <p:spPr bwMode="auto">
                <a:xfrm>
                  <a:off x="5252" y="427"/>
                  <a:ext cx="67" cy="2291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65" name="Freeform 272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66" name="Freeform 273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2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67" name="Oval 274"/>
                <p:cNvSpPr>
                  <a:spLocks noChangeArrowheads="1"/>
                </p:cNvSpPr>
                <p:nvPr/>
              </p:nvSpPr>
              <p:spPr bwMode="auto">
                <a:xfrm>
                  <a:off x="5516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68" name="Freeform 275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69" name="AutoShape 276"/>
                <p:cNvSpPr>
                  <a:spLocks noChangeArrowheads="1"/>
                </p:cNvSpPr>
                <p:nvPr/>
              </p:nvSpPr>
              <p:spPr bwMode="auto">
                <a:xfrm>
                  <a:off x="4142" y="2683"/>
                  <a:ext cx="1200" cy="14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70" name="AutoShape 277"/>
                <p:cNvSpPr>
                  <a:spLocks noChangeArrowheads="1"/>
                </p:cNvSpPr>
                <p:nvPr/>
              </p:nvSpPr>
              <p:spPr bwMode="auto">
                <a:xfrm>
                  <a:off x="4209" y="2712"/>
                  <a:ext cx="1071" cy="7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71" name="Oval 278"/>
                <p:cNvSpPr>
                  <a:spLocks noChangeArrowheads="1"/>
                </p:cNvSpPr>
                <p:nvPr/>
              </p:nvSpPr>
              <p:spPr bwMode="auto">
                <a:xfrm>
                  <a:off x="4310" y="2384"/>
                  <a:ext cx="157" cy="143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72" name="Oval 279"/>
                <p:cNvSpPr>
                  <a:spLocks noChangeArrowheads="1"/>
                </p:cNvSpPr>
                <p:nvPr/>
              </p:nvSpPr>
              <p:spPr bwMode="auto">
                <a:xfrm>
                  <a:off x="4489" y="2384"/>
                  <a:ext cx="157" cy="143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l-GR" i="1">
                    <a:solidFill>
                      <a:srgbClr val="FF0000"/>
                    </a:solidFill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73" name="Oval 280"/>
                <p:cNvSpPr>
                  <a:spLocks noChangeArrowheads="1"/>
                </p:cNvSpPr>
                <p:nvPr/>
              </p:nvSpPr>
              <p:spPr bwMode="auto">
                <a:xfrm>
                  <a:off x="4663" y="2378"/>
                  <a:ext cx="157" cy="143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74" name="Rectangle 281"/>
                <p:cNvSpPr>
                  <a:spLocks noChangeArrowheads="1"/>
                </p:cNvSpPr>
                <p:nvPr/>
              </p:nvSpPr>
              <p:spPr bwMode="auto">
                <a:xfrm>
                  <a:off x="5062" y="1835"/>
                  <a:ext cx="84" cy="764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</p:grpSp>
        <p:grpSp>
          <p:nvGrpSpPr>
            <p:cNvPr id="35851" name="Group 415"/>
            <p:cNvGrpSpPr>
              <a:grpSpLocks/>
            </p:cNvGrpSpPr>
            <p:nvPr/>
          </p:nvGrpSpPr>
          <p:grpSpPr bwMode="auto">
            <a:xfrm>
              <a:off x="6113006" y="4999274"/>
              <a:ext cx="1698222" cy="1355547"/>
              <a:chOff x="3510611" y="3438810"/>
              <a:chExt cx="1698222" cy="1355547"/>
            </a:xfrm>
          </p:grpSpPr>
          <p:sp>
            <p:nvSpPr>
              <p:cNvPr id="35981" name="Freeform 1287"/>
              <p:cNvSpPr>
                <a:spLocks/>
              </p:cNvSpPr>
              <p:nvPr/>
            </p:nvSpPr>
            <p:spPr bwMode="auto">
              <a:xfrm>
                <a:off x="3510611" y="3438810"/>
                <a:ext cx="1698222" cy="1355547"/>
              </a:xfrm>
              <a:custGeom>
                <a:avLst/>
                <a:gdLst>
                  <a:gd name="T0" fmla="*/ 2147483647 w 10000"/>
                  <a:gd name="T1" fmla="*/ 2147483647 h 10000"/>
                  <a:gd name="T2" fmla="*/ 2147483647 w 10000"/>
                  <a:gd name="T3" fmla="*/ 2147483647 h 10000"/>
                  <a:gd name="T4" fmla="*/ 2147483647 w 10000"/>
                  <a:gd name="T5" fmla="*/ 2147483647 h 10000"/>
                  <a:gd name="T6" fmla="*/ 2147483647 w 10000"/>
                  <a:gd name="T7" fmla="*/ 2147483647 h 10000"/>
                  <a:gd name="T8" fmla="*/ 2147483647 w 10000"/>
                  <a:gd name="T9" fmla="*/ 2147483647 h 10000"/>
                  <a:gd name="T10" fmla="*/ 2147483647 w 10000"/>
                  <a:gd name="T11" fmla="*/ 2147483647 h 10000"/>
                  <a:gd name="T12" fmla="*/ 2147483647 w 10000"/>
                  <a:gd name="T13" fmla="*/ 2147483647 h 10000"/>
                  <a:gd name="T14" fmla="*/ 2147483647 w 10000"/>
                  <a:gd name="T15" fmla="*/ 2147483647 h 10000"/>
                  <a:gd name="T16" fmla="*/ 2147483647 w 10000"/>
                  <a:gd name="T17" fmla="*/ 2147483647 h 10000"/>
                  <a:gd name="T18" fmla="*/ 2147483647 w 10000"/>
                  <a:gd name="T19" fmla="*/ 2147483647 h 10000"/>
                  <a:gd name="T20" fmla="*/ 2147483647 w 10000"/>
                  <a:gd name="T21" fmla="*/ 2147483647 h 10000"/>
                  <a:gd name="T22" fmla="*/ 2147483647 w 10000"/>
                  <a:gd name="T23" fmla="*/ 2147483647 h 10000"/>
                  <a:gd name="T24" fmla="*/ 2147483647 w 10000"/>
                  <a:gd name="T25" fmla="*/ 2147483647 h 10000"/>
                  <a:gd name="T26" fmla="*/ 2147483647 w 10000"/>
                  <a:gd name="T27" fmla="*/ 2147483647 h 10000"/>
                  <a:gd name="T28" fmla="*/ 2147483647 w 10000"/>
                  <a:gd name="T29" fmla="*/ 2147483647 h 10000"/>
                  <a:gd name="T30" fmla="*/ 2147483647 w 10000"/>
                  <a:gd name="T31" fmla="*/ 2147483647 h 10000"/>
                  <a:gd name="T32" fmla="*/ 2147483647 w 10000"/>
                  <a:gd name="T33" fmla="*/ 2147483647 h 10000"/>
                  <a:gd name="T34" fmla="*/ 2147483647 w 10000"/>
                  <a:gd name="T35" fmla="*/ 2147483647 h 100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0000"/>
                  <a:gd name="T55" fmla="*/ 0 h 10000"/>
                  <a:gd name="T56" fmla="*/ 10000 w 10000"/>
                  <a:gd name="T57" fmla="*/ 10000 h 100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0000" h="10000">
                    <a:moveTo>
                      <a:pt x="6270" y="126"/>
                    </a:moveTo>
                    <a:cubicBezTo>
                      <a:pt x="5642" y="245"/>
                      <a:pt x="4469" y="528"/>
                      <a:pt x="3738" y="756"/>
                    </a:cubicBezTo>
                    <a:cubicBezTo>
                      <a:pt x="3007" y="984"/>
                      <a:pt x="2405" y="1322"/>
                      <a:pt x="1887" y="1495"/>
                    </a:cubicBezTo>
                    <a:cubicBezTo>
                      <a:pt x="1369" y="1668"/>
                      <a:pt x="1195" y="1105"/>
                      <a:pt x="629" y="1793"/>
                    </a:cubicBezTo>
                    <a:cubicBezTo>
                      <a:pt x="63" y="2481"/>
                      <a:pt x="218" y="3574"/>
                      <a:pt x="128" y="4417"/>
                    </a:cubicBezTo>
                    <a:cubicBezTo>
                      <a:pt x="39" y="5260"/>
                      <a:pt x="-87" y="6368"/>
                      <a:pt x="89" y="6848"/>
                    </a:cubicBezTo>
                    <a:cubicBezTo>
                      <a:pt x="265" y="7328"/>
                      <a:pt x="491" y="7223"/>
                      <a:pt x="1207" y="7298"/>
                    </a:cubicBezTo>
                    <a:cubicBezTo>
                      <a:pt x="1924" y="7374"/>
                      <a:pt x="3641" y="7133"/>
                      <a:pt x="4406" y="7298"/>
                    </a:cubicBezTo>
                    <a:cubicBezTo>
                      <a:pt x="5171" y="7463"/>
                      <a:pt x="5298" y="7868"/>
                      <a:pt x="5779" y="8288"/>
                    </a:cubicBezTo>
                    <a:cubicBezTo>
                      <a:pt x="6260" y="8709"/>
                      <a:pt x="6848" y="9549"/>
                      <a:pt x="7290" y="9819"/>
                    </a:cubicBezTo>
                    <a:cubicBezTo>
                      <a:pt x="7731" y="10089"/>
                      <a:pt x="8124" y="10014"/>
                      <a:pt x="8448" y="9879"/>
                    </a:cubicBezTo>
                    <a:cubicBezTo>
                      <a:pt x="8771" y="9744"/>
                      <a:pt x="9056" y="9549"/>
                      <a:pt x="9252" y="9008"/>
                    </a:cubicBezTo>
                    <a:cubicBezTo>
                      <a:pt x="9448" y="8469"/>
                      <a:pt x="9537" y="7418"/>
                      <a:pt x="9644" y="6639"/>
                    </a:cubicBezTo>
                    <a:cubicBezTo>
                      <a:pt x="9752" y="5858"/>
                      <a:pt x="9851" y="5168"/>
                      <a:pt x="9899" y="4327"/>
                    </a:cubicBezTo>
                    <a:cubicBezTo>
                      <a:pt x="9949" y="3486"/>
                      <a:pt x="10076" y="2256"/>
                      <a:pt x="9939" y="1566"/>
                    </a:cubicBezTo>
                    <a:cubicBezTo>
                      <a:pt x="9802" y="876"/>
                      <a:pt x="9478" y="471"/>
                      <a:pt x="9075" y="216"/>
                    </a:cubicBezTo>
                    <a:cubicBezTo>
                      <a:pt x="8674" y="-39"/>
                      <a:pt x="7997" y="20"/>
                      <a:pt x="7525" y="5"/>
                    </a:cubicBezTo>
                    <a:cubicBezTo>
                      <a:pt x="7055" y="-9"/>
                      <a:pt x="6898" y="5"/>
                      <a:pt x="6270" y="126"/>
                    </a:cubicBezTo>
                    <a:close/>
                  </a:path>
                </a:pathLst>
              </a:custGeom>
              <a:solidFill>
                <a:srgbClr val="00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35982" name="Group 249"/>
              <p:cNvGrpSpPr>
                <a:grpSpLocks/>
              </p:cNvGrpSpPr>
              <p:nvPr/>
            </p:nvGrpSpPr>
            <p:grpSpPr bwMode="auto">
              <a:xfrm>
                <a:off x="3696664" y="3737375"/>
                <a:ext cx="365511" cy="637577"/>
                <a:chOff x="4140" y="429"/>
                <a:chExt cx="1425" cy="2396"/>
              </a:xfrm>
            </p:grpSpPr>
            <p:sp>
              <p:nvSpPr>
                <p:cNvPr id="36016" name="Freeform 250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17" name="Rectangle 251"/>
                <p:cNvSpPr>
                  <a:spLocks noChangeArrowheads="1"/>
                </p:cNvSpPr>
                <p:nvPr/>
              </p:nvSpPr>
              <p:spPr bwMode="auto">
                <a:xfrm>
                  <a:off x="4203" y="427"/>
                  <a:ext cx="1052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18" name="Freeform 252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19" name="Freeform 253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20" name="Rectangle 254"/>
                <p:cNvSpPr>
                  <a:spLocks noChangeArrowheads="1"/>
                </p:cNvSpPr>
                <p:nvPr/>
              </p:nvSpPr>
              <p:spPr bwMode="auto">
                <a:xfrm>
                  <a:off x="4215" y="690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021" name="Group 255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36046" name="AutoShape 256"/>
                  <p:cNvSpPr>
                    <a:spLocks noChangeArrowheads="1"/>
                  </p:cNvSpPr>
                  <p:nvPr/>
                </p:nvSpPr>
                <p:spPr bwMode="auto">
                  <a:xfrm>
                    <a:off x="612" y="2566"/>
                    <a:ext cx="726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47" name="AutoShape 257"/>
                  <p:cNvSpPr>
                    <a:spLocks noChangeArrowheads="1"/>
                  </p:cNvSpPr>
                  <p:nvPr/>
                </p:nvSpPr>
                <p:spPr bwMode="auto">
                  <a:xfrm>
                    <a:off x="627" y="2583"/>
                    <a:ext cx="695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22" name="Rectangle 258"/>
                <p:cNvSpPr>
                  <a:spLocks noChangeArrowheads="1"/>
                </p:cNvSpPr>
                <p:nvPr/>
              </p:nvSpPr>
              <p:spPr bwMode="auto">
                <a:xfrm>
                  <a:off x="4227" y="1018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023" name="Group 259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36044" name="AutoShape 260"/>
                  <p:cNvSpPr>
                    <a:spLocks noChangeArrowheads="1"/>
                  </p:cNvSpPr>
                  <p:nvPr/>
                </p:nvSpPr>
                <p:spPr bwMode="auto">
                  <a:xfrm>
                    <a:off x="614" y="2568"/>
                    <a:ext cx="726" cy="13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45" name="AutoShape 261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7"/>
                    <a:ext cx="695" cy="9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24" name="Rectangle 262"/>
                <p:cNvSpPr>
                  <a:spLocks noChangeArrowheads="1"/>
                </p:cNvSpPr>
                <p:nvPr/>
              </p:nvSpPr>
              <p:spPr bwMode="auto">
                <a:xfrm>
                  <a:off x="4215" y="1358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25" name="Rectangle 263"/>
                <p:cNvSpPr>
                  <a:spLocks noChangeArrowheads="1"/>
                </p:cNvSpPr>
                <p:nvPr/>
              </p:nvSpPr>
              <p:spPr bwMode="auto">
                <a:xfrm>
                  <a:off x="4227" y="1656"/>
                  <a:ext cx="600" cy="42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6026" name="Group 264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36042" name="AutoShape 265"/>
                  <p:cNvSpPr>
                    <a:spLocks noChangeArrowheads="1"/>
                  </p:cNvSpPr>
                  <p:nvPr/>
                </p:nvSpPr>
                <p:spPr bwMode="auto">
                  <a:xfrm>
                    <a:off x="614" y="2567"/>
                    <a:ext cx="717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43" name="AutoShape 266"/>
                  <p:cNvSpPr>
                    <a:spLocks noChangeArrowheads="1"/>
                  </p:cNvSpPr>
                  <p:nvPr/>
                </p:nvSpPr>
                <p:spPr bwMode="auto">
                  <a:xfrm>
                    <a:off x="629" y="2584"/>
                    <a:ext cx="686" cy="10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27" name="Freeform 267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36028" name="Group 268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36040" name="AutoShape 269"/>
                  <p:cNvSpPr>
                    <a:spLocks noChangeArrowheads="1"/>
                  </p:cNvSpPr>
                  <p:nvPr/>
                </p:nvSpPr>
                <p:spPr bwMode="auto">
                  <a:xfrm>
                    <a:off x="617" y="2569"/>
                    <a:ext cx="725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41" name="AutoShape 270"/>
                  <p:cNvSpPr>
                    <a:spLocks noChangeArrowheads="1"/>
                  </p:cNvSpPr>
                  <p:nvPr/>
                </p:nvSpPr>
                <p:spPr bwMode="auto">
                  <a:xfrm>
                    <a:off x="632" y="2587"/>
                    <a:ext cx="694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6029" name="Rectangle 271"/>
                <p:cNvSpPr>
                  <a:spLocks noChangeArrowheads="1"/>
                </p:cNvSpPr>
                <p:nvPr/>
              </p:nvSpPr>
              <p:spPr bwMode="auto">
                <a:xfrm>
                  <a:off x="5249" y="427"/>
                  <a:ext cx="68" cy="2291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30" name="Freeform 272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31" name="Freeform 273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2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32" name="Oval 274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33" name="Freeform 275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34" name="AutoShape 276"/>
                <p:cNvSpPr>
                  <a:spLocks noChangeArrowheads="1"/>
                </p:cNvSpPr>
                <p:nvPr/>
              </p:nvSpPr>
              <p:spPr bwMode="auto">
                <a:xfrm>
                  <a:off x="4141" y="2682"/>
                  <a:ext cx="1201" cy="14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35" name="AutoShape 277"/>
                <p:cNvSpPr>
                  <a:spLocks noChangeArrowheads="1"/>
                </p:cNvSpPr>
                <p:nvPr/>
              </p:nvSpPr>
              <p:spPr bwMode="auto">
                <a:xfrm>
                  <a:off x="4203" y="2712"/>
                  <a:ext cx="1077" cy="7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36" name="Oval 278"/>
                <p:cNvSpPr>
                  <a:spLocks noChangeArrowheads="1"/>
                </p:cNvSpPr>
                <p:nvPr/>
              </p:nvSpPr>
              <p:spPr bwMode="auto">
                <a:xfrm>
                  <a:off x="4308" y="2384"/>
                  <a:ext cx="161" cy="143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37" name="Oval 279"/>
                <p:cNvSpPr>
                  <a:spLocks noChangeArrowheads="1"/>
                </p:cNvSpPr>
                <p:nvPr/>
              </p:nvSpPr>
              <p:spPr bwMode="auto">
                <a:xfrm>
                  <a:off x="4487" y="2384"/>
                  <a:ext cx="161" cy="143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l-GR" i="1">
                    <a:solidFill>
                      <a:srgbClr val="FF0000"/>
                    </a:solidFill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38" name="Oval 280"/>
                <p:cNvSpPr>
                  <a:spLocks noChangeArrowheads="1"/>
                </p:cNvSpPr>
                <p:nvPr/>
              </p:nvSpPr>
              <p:spPr bwMode="auto">
                <a:xfrm>
                  <a:off x="4661" y="2378"/>
                  <a:ext cx="161" cy="143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39" name="Rectangle 281"/>
                <p:cNvSpPr>
                  <a:spLocks noChangeArrowheads="1"/>
                </p:cNvSpPr>
                <p:nvPr/>
              </p:nvSpPr>
              <p:spPr bwMode="auto">
                <a:xfrm>
                  <a:off x="5063" y="1835"/>
                  <a:ext cx="87" cy="764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grpSp>
            <p:nvGrpSpPr>
              <p:cNvPr id="35983" name="Group 249"/>
              <p:cNvGrpSpPr>
                <a:grpSpLocks/>
              </p:cNvGrpSpPr>
              <p:nvPr/>
            </p:nvGrpSpPr>
            <p:grpSpPr bwMode="auto">
              <a:xfrm>
                <a:off x="4638535" y="3965678"/>
                <a:ext cx="365511" cy="637577"/>
                <a:chOff x="4140" y="429"/>
                <a:chExt cx="1425" cy="2396"/>
              </a:xfrm>
            </p:grpSpPr>
            <p:sp>
              <p:nvSpPr>
                <p:cNvPr id="35984" name="Freeform 250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5985" name="Rectangle 251"/>
                <p:cNvSpPr>
                  <a:spLocks noChangeArrowheads="1"/>
                </p:cNvSpPr>
                <p:nvPr/>
              </p:nvSpPr>
              <p:spPr bwMode="auto">
                <a:xfrm>
                  <a:off x="4201" y="428"/>
                  <a:ext cx="1052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86" name="Freeform 252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5987" name="Freeform 253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5988" name="Rectangle 254"/>
                <p:cNvSpPr>
                  <a:spLocks noChangeArrowheads="1"/>
                </p:cNvSpPr>
                <p:nvPr/>
              </p:nvSpPr>
              <p:spPr bwMode="auto">
                <a:xfrm>
                  <a:off x="4213" y="691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5989" name="Group 255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36014" name="AutoShape 256"/>
                  <p:cNvSpPr>
                    <a:spLocks noChangeArrowheads="1"/>
                  </p:cNvSpPr>
                  <p:nvPr/>
                </p:nvSpPr>
                <p:spPr bwMode="auto">
                  <a:xfrm>
                    <a:off x="609" y="2567"/>
                    <a:ext cx="726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15" name="AutoShape 257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4"/>
                    <a:ext cx="695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5990" name="Rectangle 258"/>
                <p:cNvSpPr>
                  <a:spLocks noChangeArrowheads="1"/>
                </p:cNvSpPr>
                <p:nvPr/>
              </p:nvSpPr>
              <p:spPr bwMode="auto">
                <a:xfrm>
                  <a:off x="4225" y="1019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5991" name="Group 259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36012" name="AutoShape 260"/>
                  <p:cNvSpPr>
                    <a:spLocks noChangeArrowheads="1"/>
                  </p:cNvSpPr>
                  <p:nvPr/>
                </p:nvSpPr>
                <p:spPr bwMode="auto">
                  <a:xfrm>
                    <a:off x="612" y="2569"/>
                    <a:ext cx="726" cy="136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13" name="AutoShape 261"/>
                  <p:cNvSpPr>
                    <a:spLocks noChangeArrowheads="1"/>
                  </p:cNvSpPr>
                  <p:nvPr/>
                </p:nvSpPr>
                <p:spPr bwMode="auto">
                  <a:xfrm>
                    <a:off x="627" y="2588"/>
                    <a:ext cx="695" cy="9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5992" name="Rectangle 262"/>
                <p:cNvSpPr>
                  <a:spLocks noChangeArrowheads="1"/>
                </p:cNvSpPr>
                <p:nvPr/>
              </p:nvSpPr>
              <p:spPr bwMode="auto">
                <a:xfrm>
                  <a:off x="4213" y="1359"/>
                  <a:ext cx="594" cy="48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93" name="Rectangle 263"/>
                <p:cNvSpPr>
                  <a:spLocks noChangeArrowheads="1"/>
                </p:cNvSpPr>
                <p:nvPr/>
              </p:nvSpPr>
              <p:spPr bwMode="auto">
                <a:xfrm>
                  <a:off x="4225" y="1657"/>
                  <a:ext cx="600" cy="42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grpSp>
              <p:nvGrpSpPr>
                <p:cNvPr id="35994" name="Group 264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36010" name="AutoShape 265"/>
                  <p:cNvSpPr>
                    <a:spLocks noChangeArrowheads="1"/>
                  </p:cNvSpPr>
                  <p:nvPr/>
                </p:nvSpPr>
                <p:spPr bwMode="auto">
                  <a:xfrm>
                    <a:off x="611" y="2568"/>
                    <a:ext cx="717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11" name="AutoShape 266"/>
                  <p:cNvSpPr>
                    <a:spLocks noChangeArrowheads="1"/>
                  </p:cNvSpPr>
                  <p:nvPr/>
                </p:nvSpPr>
                <p:spPr bwMode="auto">
                  <a:xfrm>
                    <a:off x="627" y="2585"/>
                    <a:ext cx="686" cy="10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5995" name="Freeform 267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35996" name="Group 268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36008" name="AutoShape 269"/>
                  <p:cNvSpPr>
                    <a:spLocks noChangeArrowheads="1"/>
                  </p:cNvSpPr>
                  <p:nvPr/>
                </p:nvSpPr>
                <p:spPr bwMode="auto">
                  <a:xfrm>
                    <a:off x="614" y="2570"/>
                    <a:ext cx="725" cy="137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  <p:sp>
                <p:nvSpPr>
                  <p:cNvPr id="36009" name="AutoShape 270"/>
                  <p:cNvSpPr>
                    <a:spLocks noChangeArrowheads="1"/>
                  </p:cNvSpPr>
                  <p:nvPr/>
                </p:nvSpPr>
                <p:spPr bwMode="auto">
                  <a:xfrm>
                    <a:off x="629" y="2588"/>
                    <a:ext cx="694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 i="1">
                      <a:ea typeface="MS PGothic" pitchFamily="34" charset="-128"/>
                      <a:cs typeface="Arial" charset="0"/>
                    </a:endParaRPr>
                  </a:p>
                </p:txBody>
              </p:sp>
            </p:grpSp>
            <p:sp>
              <p:nvSpPr>
                <p:cNvPr id="35997" name="Rectangle 271"/>
                <p:cNvSpPr>
                  <a:spLocks noChangeArrowheads="1"/>
                </p:cNvSpPr>
                <p:nvPr/>
              </p:nvSpPr>
              <p:spPr bwMode="auto">
                <a:xfrm>
                  <a:off x="5246" y="428"/>
                  <a:ext cx="68" cy="2291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98" name="Freeform 272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5999" name="Freeform 273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2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00" name="Oval 274"/>
                <p:cNvSpPr>
                  <a:spLocks noChangeArrowheads="1"/>
                </p:cNvSpPr>
                <p:nvPr/>
              </p:nvSpPr>
              <p:spPr bwMode="auto">
                <a:xfrm>
                  <a:off x="5513" y="2612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01" name="Freeform 275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36002" name="AutoShape 276"/>
                <p:cNvSpPr>
                  <a:spLocks noChangeArrowheads="1"/>
                </p:cNvSpPr>
                <p:nvPr/>
              </p:nvSpPr>
              <p:spPr bwMode="auto">
                <a:xfrm>
                  <a:off x="4139" y="2684"/>
                  <a:ext cx="1201" cy="143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03" name="AutoShape 277"/>
                <p:cNvSpPr>
                  <a:spLocks noChangeArrowheads="1"/>
                </p:cNvSpPr>
                <p:nvPr/>
              </p:nvSpPr>
              <p:spPr bwMode="auto">
                <a:xfrm>
                  <a:off x="4201" y="2713"/>
                  <a:ext cx="1077" cy="7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04" name="Oval 278"/>
                <p:cNvSpPr>
                  <a:spLocks noChangeArrowheads="1"/>
                </p:cNvSpPr>
                <p:nvPr/>
              </p:nvSpPr>
              <p:spPr bwMode="auto">
                <a:xfrm>
                  <a:off x="4306" y="2385"/>
                  <a:ext cx="161" cy="143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05" name="Oval 279"/>
                <p:cNvSpPr>
                  <a:spLocks noChangeArrowheads="1"/>
                </p:cNvSpPr>
                <p:nvPr/>
              </p:nvSpPr>
              <p:spPr bwMode="auto">
                <a:xfrm>
                  <a:off x="4485" y="2385"/>
                  <a:ext cx="161" cy="143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endParaRPr lang="el-GR" i="1">
                    <a:solidFill>
                      <a:srgbClr val="FF0000"/>
                    </a:solidFill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06" name="Oval 280"/>
                <p:cNvSpPr>
                  <a:spLocks noChangeArrowheads="1"/>
                </p:cNvSpPr>
                <p:nvPr/>
              </p:nvSpPr>
              <p:spPr bwMode="auto">
                <a:xfrm>
                  <a:off x="4659" y="2379"/>
                  <a:ext cx="161" cy="143"/>
                </a:xfrm>
                <a:prstGeom prst="ellipse">
                  <a:avLst/>
                </a:prstGeom>
                <a:solidFill>
                  <a:srgbClr val="33CC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6007" name="Rectangle 281"/>
                <p:cNvSpPr>
                  <a:spLocks noChangeArrowheads="1"/>
                </p:cNvSpPr>
                <p:nvPr/>
              </p:nvSpPr>
              <p:spPr bwMode="auto">
                <a:xfrm>
                  <a:off x="5061" y="1836"/>
                  <a:ext cx="87" cy="764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</p:grpSp>
        <p:cxnSp>
          <p:nvCxnSpPr>
            <p:cNvPr id="35852" name="Straight Arrow Connector 484"/>
            <p:cNvCxnSpPr>
              <a:cxnSpLocks noChangeShapeType="1"/>
            </p:cNvCxnSpPr>
            <p:nvPr/>
          </p:nvCxnSpPr>
          <p:spPr bwMode="auto">
            <a:xfrm>
              <a:off x="1084578" y="3909684"/>
              <a:ext cx="1804883" cy="148909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grpSp>
          <p:nvGrpSpPr>
            <p:cNvPr id="35853" name="Group 61440"/>
            <p:cNvGrpSpPr>
              <a:grpSpLocks/>
            </p:cNvGrpSpPr>
            <p:nvPr/>
          </p:nvGrpSpPr>
          <p:grpSpPr bwMode="auto">
            <a:xfrm>
              <a:off x="1471823" y="4151999"/>
              <a:ext cx="317511" cy="369332"/>
              <a:chOff x="1614533" y="4280420"/>
              <a:chExt cx="317511" cy="369332"/>
            </a:xfrm>
          </p:grpSpPr>
          <p:sp>
            <p:nvSpPr>
              <p:cNvPr id="35979" name="Oval 486"/>
              <p:cNvSpPr>
                <a:spLocks noChangeArrowheads="1"/>
              </p:cNvSpPr>
              <p:nvPr/>
            </p:nvSpPr>
            <p:spPr bwMode="auto">
              <a:xfrm>
                <a:off x="1628337" y="4321838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 i="1">
                  <a:ea typeface="MS PGothic" pitchFamily="34" charset="-128"/>
                </a:endParaRPr>
              </a:p>
            </p:txBody>
          </p:sp>
          <p:sp>
            <p:nvSpPr>
              <p:cNvPr id="35980" name="TextBox 487"/>
              <p:cNvSpPr txBox="1">
                <a:spLocks noChangeArrowheads="1"/>
              </p:cNvSpPr>
              <p:nvPr/>
            </p:nvSpPr>
            <p:spPr bwMode="auto">
              <a:xfrm>
                <a:off x="1614533" y="4280420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ea typeface="MS PGothic" pitchFamily="34" charset="-128"/>
                    <a:cs typeface="Arial" charset="0"/>
                  </a:rPr>
                  <a:t>1</a:t>
                </a:r>
              </a:p>
            </p:txBody>
          </p:sp>
        </p:grpSp>
        <p:sp>
          <p:nvSpPr>
            <p:cNvPr id="35854" name="TextBox 488"/>
            <p:cNvSpPr txBox="1">
              <a:spLocks noChangeArrowheads="1"/>
            </p:cNvSpPr>
            <p:nvPr/>
          </p:nvSpPr>
          <p:spPr bwMode="auto">
            <a:xfrm>
              <a:off x="506825" y="4630583"/>
              <a:ext cx="2033467" cy="641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1. Bob manages      Netflix account</a:t>
              </a:r>
            </a:p>
          </p:txBody>
        </p:sp>
        <p:sp>
          <p:nvSpPr>
            <p:cNvPr id="35855" name="TextBox 490"/>
            <p:cNvSpPr txBox="1">
              <a:spLocks noChangeArrowheads="1"/>
            </p:cNvSpPr>
            <p:nvPr/>
          </p:nvSpPr>
          <p:spPr bwMode="auto">
            <a:xfrm>
              <a:off x="154421" y="2614376"/>
              <a:ext cx="2033467" cy="641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Netflix registration,</a:t>
              </a:r>
            </a:p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accounting servers</a:t>
              </a:r>
            </a:p>
          </p:txBody>
        </p:sp>
        <p:sp>
          <p:nvSpPr>
            <p:cNvPr id="35856" name="Freeform 1287"/>
            <p:cNvSpPr>
              <a:spLocks/>
            </p:cNvSpPr>
            <p:nvPr/>
          </p:nvSpPr>
          <p:spPr bwMode="auto">
            <a:xfrm>
              <a:off x="2266011" y="1575222"/>
              <a:ext cx="3133006" cy="1506865"/>
            </a:xfrm>
            <a:custGeom>
              <a:avLst/>
              <a:gdLst>
                <a:gd name="T0" fmla="*/ 2147483647 w 10000"/>
                <a:gd name="T1" fmla="*/ 2147483647 h 10000"/>
                <a:gd name="T2" fmla="*/ 2147483647 w 10000"/>
                <a:gd name="T3" fmla="*/ 2147483647 h 10000"/>
                <a:gd name="T4" fmla="*/ 2147483647 w 10000"/>
                <a:gd name="T5" fmla="*/ 2147483647 h 10000"/>
                <a:gd name="T6" fmla="*/ 2147483647 w 10000"/>
                <a:gd name="T7" fmla="*/ 2147483647 h 10000"/>
                <a:gd name="T8" fmla="*/ 2147483647 w 10000"/>
                <a:gd name="T9" fmla="*/ 2147483647 h 10000"/>
                <a:gd name="T10" fmla="*/ 2147483647 w 10000"/>
                <a:gd name="T11" fmla="*/ 2147483647 h 10000"/>
                <a:gd name="T12" fmla="*/ 2147483647 w 10000"/>
                <a:gd name="T13" fmla="*/ 2147483647 h 10000"/>
                <a:gd name="T14" fmla="*/ 2147483647 w 10000"/>
                <a:gd name="T15" fmla="*/ 2147483647 h 10000"/>
                <a:gd name="T16" fmla="*/ 2147483647 w 10000"/>
                <a:gd name="T17" fmla="*/ 2147483647 h 10000"/>
                <a:gd name="T18" fmla="*/ 2147483647 w 10000"/>
                <a:gd name="T19" fmla="*/ 2147483647 h 10000"/>
                <a:gd name="T20" fmla="*/ 2147483647 w 10000"/>
                <a:gd name="T21" fmla="*/ 2147483647 h 10000"/>
                <a:gd name="T22" fmla="*/ 2147483647 w 10000"/>
                <a:gd name="T23" fmla="*/ 2147483647 h 10000"/>
                <a:gd name="T24" fmla="*/ 2147483647 w 10000"/>
                <a:gd name="T25" fmla="*/ 2147483647 h 10000"/>
                <a:gd name="T26" fmla="*/ 2147483647 w 10000"/>
                <a:gd name="T27" fmla="*/ 2147483647 h 10000"/>
                <a:gd name="T28" fmla="*/ 2147483647 w 10000"/>
                <a:gd name="T29" fmla="*/ 2147483647 h 10000"/>
                <a:gd name="T30" fmla="*/ 2147483647 w 10000"/>
                <a:gd name="T31" fmla="*/ 2147483647 h 10000"/>
                <a:gd name="T32" fmla="*/ 2147483647 w 10000"/>
                <a:gd name="T33" fmla="*/ 2147483647 h 10000"/>
                <a:gd name="T34" fmla="*/ 2147483647 w 10000"/>
                <a:gd name="T35" fmla="*/ 2147483647 h 100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000"/>
                <a:gd name="T55" fmla="*/ 0 h 10000"/>
                <a:gd name="T56" fmla="*/ 10000 w 10000"/>
                <a:gd name="T57" fmla="*/ 10000 h 1000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000" h="10000">
                  <a:moveTo>
                    <a:pt x="6270" y="126"/>
                  </a:moveTo>
                  <a:cubicBezTo>
                    <a:pt x="5642" y="245"/>
                    <a:pt x="4469" y="528"/>
                    <a:pt x="3738" y="756"/>
                  </a:cubicBezTo>
                  <a:cubicBezTo>
                    <a:pt x="3007" y="984"/>
                    <a:pt x="2405" y="1322"/>
                    <a:pt x="1887" y="1495"/>
                  </a:cubicBezTo>
                  <a:cubicBezTo>
                    <a:pt x="1369" y="1668"/>
                    <a:pt x="1195" y="1105"/>
                    <a:pt x="629" y="1793"/>
                  </a:cubicBezTo>
                  <a:cubicBezTo>
                    <a:pt x="63" y="2481"/>
                    <a:pt x="218" y="3574"/>
                    <a:pt x="128" y="4417"/>
                  </a:cubicBezTo>
                  <a:cubicBezTo>
                    <a:pt x="39" y="5260"/>
                    <a:pt x="-87" y="6368"/>
                    <a:pt x="89" y="6848"/>
                  </a:cubicBezTo>
                  <a:cubicBezTo>
                    <a:pt x="265" y="7328"/>
                    <a:pt x="491" y="7223"/>
                    <a:pt x="1207" y="7298"/>
                  </a:cubicBezTo>
                  <a:cubicBezTo>
                    <a:pt x="1924" y="7374"/>
                    <a:pt x="3641" y="7133"/>
                    <a:pt x="4406" y="7298"/>
                  </a:cubicBezTo>
                  <a:cubicBezTo>
                    <a:pt x="5171" y="7463"/>
                    <a:pt x="5298" y="7868"/>
                    <a:pt x="5779" y="8288"/>
                  </a:cubicBezTo>
                  <a:cubicBezTo>
                    <a:pt x="6260" y="8709"/>
                    <a:pt x="6848" y="9549"/>
                    <a:pt x="7290" y="9819"/>
                  </a:cubicBezTo>
                  <a:cubicBezTo>
                    <a:pt x="7731" y="10089"/>
                    <a:pt x="8124" y="10014"/>
                    <a:pt x="8448" y="9879"/>
                  </a:cubicBezTo>
                  <a:cubicBezTo>
                    <a:pt x="8771" y="9744"/>
                    <a:pt x="9056" y="9549"/>
                    <a:pt x="9252" y="9008"/>
                  </a:cubicBezTo>
                  <a:cubicBezTo>
                    <a:pt x="9448" y="8469"/>
                    <a:pt x="9537" y="7418"/>
                    <a:pt x="9644" y="6639"/>
                  </a:cubicBezTo>
                  <a:cubicBezTo>
                    <a:pt x="9752" y="5858"/>
                    <a:pt x="9851" y="5168"/>
                    <a:pt x="9899" y="4327"/>
                  </a:cubicBezTo>
                  <a:cubicBezTo>
                    <a:pt x="9949" y="3486"/>
                    <a:pt x="10076" y="2256"/>
                    <a:pt x="9939" y="1566"/>
                  </a:cubicBezTo>
                  <a:cubicBezTo>
                    <a:pt x="9802" y="876"/>
                    <a:pt x="9478" y="471"/>
                    <a:pt x="9075" y="216"/>
                  </a:cubicBezTo>
                  <a:cubicBezTo>
                    <a:pt x="8674" y="-39"/>
                    <a:pt x="7997" y="20"/>
                    <a:pt x="7525" y="5"/>
                  </a:cubicBezTo>
                  <a:cubicBezTo>
                    <a:pt x="7055" y="-9"/>
                    <a:pt x="6898" y="5"/>
                    <a:pt x="6270" y="126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35857" name="Group 249"/>
            <p:cNvGrpSpPr>
              <a:grpSpLocks/>
            </p:cNvGrpSpPr>
            <p:nvPr/>
          </p:nvGrpSpPr>
          <p:grpSpPr bwMode="auto">
            <a:xfrm>
              <a:off x="2511660" y="1938896"/>
              <a:ext cx="365511" cy="637577"/>
              <a:chOff x="4140" y="429"/>
              <a:chExt cx="1425" cy="2396"/>
            </a:xfrm>
          </p:grpSpPr>
          <p:sp>
            <p:nvSpPr>
              <p:cNvPr id="35947" name="Freeform 250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6 w 354"/>
                  <a:gd name="T1" fmla="*/ 0 h 2742"/>
                  <a:gd name="T2" fmla="*/ 30 w 354"/>
                  <a:gd name="T3" fmla="*/ 46 h 2742"/>
                  <a:gd name="T4" fmla="*/ 30 w 354"/>
                  <a:gd name="T5" fmla="*/ 354 h 2742"/>
                  <a:gd name="T6" fmla="*/ 0 w 354"/>
                  <a:gd name="T7" fmla="*/ 371 h 2742"/>
                  <a:gd name="T8" fmla="*/ 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48" name="Rectangle 251"/>
              <p:cNvSpPr>
                <a:spLocks noChangeArrowheads="1"/>
              </p:cNvSpPr>
              <p:nvPr/>
            </p:nvSpPr>
            <p:spPr bwMode="auto">
              <a:xfrm>
                <a:off x="4202" y="432"/>
                <a:ext cx="1052" cy="2279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49" name="Freeform 252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18 w 211"/>
                  <a:gd name="T3" fmla="*/ 30 h 2537"/>
                  <a:gd name="T4" fmla="*/ 2 w 211"/>
                  <a:gd name="T5" fmla="*/ 338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50" name="Freeform 253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8 h 226"/>
                  <a:gd name="T4" fmla="*/ 29 w 328"/>
                  <a:gd name="T5" fmla="*/ 32 h 226"/>
                  <a:gd name="T6" fmla="*/ 0 w 328"/>
                  <a:gd name="T7" fmla="*/ 1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51" name="Rectangle 254"/>
              <p:cNvSpPr>
                <a:spLocks noChangeArrowheads="1"/>
              </p:cNvSpPr>
              <p:nvPr/>
            </p:nvSpPr>
            <p:spPr bwMode="auto">
              <a:xfrm>
                <a:off x="4214" y="694"/>
                <a:ext cx="594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5952" name="Group 255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35977" name="AutoShape 256"/>
                <p:cNvSpPr>
                  <a:spLocks noChangeArrowheads="1"/>
                </p:cNvSpPr>
                <p:nvPr/>
              </p:nvSpPr>
              <p:spPr bwMode="auto">
                <a:xfrm>
                  <a:off x="611" y="2570"/>
                  <a:ext cx="726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78" name="AutoShape 257"/>
                <p:cNvSpPr>
                  <a:spLocks noChangeArrowheads="1"/>
                </p:cNvSpPr>
                <p:nvPr/>
              </p:nvSpPr>
              <p:spPr bwMode="auto">
                <a:xfrm>
                  <a:off x="627" y="2588"/>
                  <a:ext cx="695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953" name="Rectangle 258"/>
              <p:cNvSpPr>
                <a:spLocks noChangeArrowheads="1"/>
              </p:cNvSpPr>
              <p:nvPr/>
            </p:nvSpPr>
            <p:spPr bwMode="auto">
              <a:xfrm>
                <a:off x="4227" y="1023"/>
                <a:ext cx="594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5954" name="Group 259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35975" name="AutoShape 260"/>
                <p:cNvSpPr>
                  <a:spLocks noChangeArrowheads="1"/>
                </p:cNvSpPr>
                <p:nvPr/>
              </p:nvSpPr>
              <p:spPr bwMode="auto">
                <a:xfrm>
                  <a:off x="614" y="2573"/>
                  <a:ext cx="726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76" name="AutoShape 261"/>
                <p:cNvSpPr>
                  <a:spLocks noChangeArrowheads="1"/>
                </p:cNvSpPr>
                <p:nvPr/>
              </p:nvSpPr>
              <p:spPr bwMode="auto">
                <a:xfrm>
                  <a:off x="629" y="2591"/>
                  <a:ext cx="695" cy="9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955" name="Rectangle 262"/>
              <p:cNvSpPr>
                <a:spLocks noChangeArrowheads="1"/>
              </p:cNvSpPr>
              <p:nvPr/>
            </p:nvSpPr>
            <p:spPr bwMode="auto">
              <a:xfrm>
                <a:off x="4214" y="1357"/>
                <a:ext cx="594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56" name="Rectangle 263"/>
              <p:cNvSpPr>
                <a:spLocks noChangeArrowheads="1"/>
              </p:cNvSpPr>
              <p:nvPr/>
            </p:nvSpPr>
            <p:spPr bwMode="auto">
              <a:xfrm>
                <a:off x="4227" y="1655"/>
                <a:ext cx="600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5957" name="Group 264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35973" name="AutoShape 265"/>
                <p:cNvSpPr>
                  <a:spLocks noChangeArrowheads="1"/>
                </p:cNvSpPr>
                <p:nvPr/>
              </p:nvSpPr>
              <p:spPr bwMode="auto">
                <a:xfrm>
                  <a:off x="613" y="2572"/>
                  <a:ext cx="717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74" name="AutoShape 266"/>
                <p:cNvSpPr>
                  <a:spLocks noChangeArrowheads="1"/>
                </p:cNvSpPr>
                <p:nvPr/>
              </p:nvSpPr>
              <p:spPr bwMode="auto">
                <a:xfrm>
                  <a:off x="629" y="2588"/>
                  <a:ext cx="686" cy="10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958" name="Freeform 267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7 h 226"/>
                  <a:gd name="T4" fmla="*/ 29 w 328"/>
                  <a:gd name="T5" fmla="*/ 30 h 226"/>
                  <a:gd name="T6" fmla="*/ 0 w 328"/>
                  <a:gd name="T7" fmla="*/ 1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35959" name="Group 268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35971" name="AutoShape 269"/>
                <p:cNvSpPr>
                  <a:spLocks noChangeArrowheads="1"/>
                </p:cNvSpPr>
                <p:nvPr/>
              </p:nvSpPr>
              <p:spPr bwMode="auto">
                <a:xfrm>
                  <a:off x="616" y="2568"/>
                  <a:ext cx="725" cy="14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72" name="AutoShape 270"/>
                <p:cNvSpPr>
                  <a:spLocks noChangeArrowheads="1"/>
                </p:cNvSpPr>
                <p:nvPr/>
              </p:nvSpPr>
              <p:spPr bwMode="auto">
                <a:xfrm>
                  <a:off x="631" y="2586"/>
                  <a:ext cx="694" cy="11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960" name="Rectangle 271"/>
              <p:cNvSpPr>
                <a:spLocks noChangeArrowheads="1"/>
              </p:cNvSpPr>
              <p:nvPr/>
            </p:nvSpPr>
            <p:spPr bwMode="auto">
              <a:xfrm>
                <a:off x="5248" y="432"/>
                <a:ext cx="68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61" name="Freeform 272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6 w 296"/>
                  <a:gd name="T3" fmla="*/ 18 h 256"/>
                  <a:gd name="T4" fmla="*/ 26 w 296"/>
                  <a:gd name="T5" fmla="*/ 34 h 256"/>
                  <a:gd name="T6" fmla="*/ 0 w 296"/>
                  <a:gd name="T7" fmla="*/ 1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62" name="Freeform 273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7 w 304"/>
                  <a:gd name="T3" fmla="*/ 22 h 288"/>
                  <a:gd name="T4" fmla="*/ 25 w 304"/>
                  <a:gd name="T5" fmla="*/ 39 h 288"/>
                  <a:gd name="T6" fmla="*/ 2 w 304"/>
                  <a:gd name="T7" fmla="*/ 17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63" name="Oval 274"/>
              <p:cNvSpPr>
                <a:spLocks noChangeArrowheads="1"/>
              </p:cNvSpPr>
              <p:nvPr/>
            </p:nvSpPr>
            <p:spPr bwMode="auto">
              <a:xfrm>
                <a:off x="5514" y="2609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64" name="Freeform 275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5 h 240"/>
                  <a:gd name="T2" fmla="*/ 2 w 306"/>
                  <a:gd name="T3" fmla="*/ 33 h 240"/>
                  <a:gd name="T4" fmla="*/ 27 w 306"/>
                  <a:gd name="T5" fmla="*/ 15 h 240"/>
                  <a:gd name="T6" fmla="*/ 26 w 306"/>
                  <a:gd name="T7" fmla="*/ 0 h 240"/>
                  <a:gd name="T8" fmla="*/ 0 w 306"/>
                  <a:gd name="T9" fmla="*/ 15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65" name="AutoShape 276"/>
              <p:cNvSpPr>
                <a:spLocks noChangeArrowheads="1"/>
              </p:cNvSpPr>
              <p:nvPr/>
            </p:nvSpPr>
            <p:spPr bwMode="auto">
              <a:xfrm>
                <a:off x="4140" y="2681"/>
                <a:ext cx="1201" cy="143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66" name="AutoShape 277"/>
              <p:cNvSpPr>
                <a:spLocks noChangeArrowheads="1"/>
              </p:cNvSpPr>
              <p:nvPr/>
            </p:nvSpPr>
            <p:spPr bwMode="auto">
              <a:xfrm>
                <a:off x="4202" y="2711"/>
                <a:ext cx="1077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67" name="Oval 278"/>
              <p:cNvSpPr>
                <a:spLocks noChangeArrowheads="1"/>
              </p:cNvSpPr>
              <p:nvPr/>
            </p:nvSpPr>
            <p:spPr bwMode="auto">
              <a:xfrm>
                <a:off x="4307" y="2383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68" name="Oval 279"/>
              <p:cNvSpPr>
                <a:spLocks noChangeArrowheads="1"/>
              </p:cNvSpPr>
              <p:nvPr/>
            </p:nvSpPr>
            <p:spPr bwMode="auto">
              <a:xfrm>
                <a:off x="4487" y="2383"/>
                <a:ext cx="161" cy="143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l-GR" i="1">
                  <a:solidFill>
                    <a:srgbClr val="FF0000"/>
                  </a:solidFill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69" name="Oval 280"/>
              <p:cNvSpPr>
                <a:spLocks noChangeArrowheads="1"/>
              </p:cNvSpPr>
              <p:nvPr/>
            </p:nvSpPr>
            <p:spPr bwMode="auto">
              <a:xfrm>
                <a:off x="4660" y="2383"/>
                <a:ext cx="161" cy="137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70" name="Rectangle 281"/>
              <p:cNvSpPr>
                <a:spLocks noChangeArrowheads="1"/>
              </p:cNvSpPr>
              <p:nvPr/>
            </p:nvSpPr>
            <p:spPr bwMode="auto">
              <a:xfrm>
                <a:off x="5062" y="1834"/>
                <a:ext cx="87" cy="764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grpSp>
          <p:nvGrpSpPr>
            <p:cNvPr id="35858" name="Group 249"/>
            <p:cNvGrpSpPr>
              <a:grpSpLocks/>
            </p:cNvGrpSpPr>
            <p:nvPr/>
          </p:nvGrpSpPr>
          <p:grpSpPr bwMode="auto">
            <a:xfrm>
              <a:off x="3948428" y="2105565"/>
              <a:ext cx="365511" cy="637577"/>
              <a:chOff x="4140" y="429"/>
              <a:chExt cx="1425" cy="2396"/>
            </a:xfrm>
          </p:grpSpPr>
          <p:sp>
            <p:nvSpPr>
              <p:cNvPr id="35915" name="Freeform 250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6 w 354"/>
                  <a:gd name="T1" fmla="*/ 0 h 2742"/>
                  <a:gd name="T2" fmla="*/ 30 w 354"/>
                  <a:gd name="T3" fmla="*/ 46 h 2742"/>
                  <a:gd name="T4" fmla="*/ 30 w 354"/>
                  <a:gd name="T5" fmla="*/ 354 h 2742"/>
                  <a:gd name="T6" fmla="*/ 0 w 354"/>
                  <a:gd name="T7" fmla="*/ 371 h 2742"/>
                  <a:gd name="T8" fmla="*/ 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16" name="Rectangle 251"/>
              <p:cNvSpPr>
                <a:spLocks noChangeArrowheads="1"/>
              </p:cNvSpPr>
              <p:nvPr/>
            </p:nvSpPr>
            <p:spPr bwMode="auto">
              <a:xfrm>
                <a:off x="4201" y="432"/>
                <a:ext cx="1052" cy="2279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17" name="Freeform 252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18 w 211"/>
                  <a:gd name="T3" fmla="*/ 30 h 2537"/>
                  <a:gd name="T4" fmla="*/ 2 w 211"/>
                  <a:gd name="T5" fmla="*/ 338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18" name="Freeform 253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8 h 226"/>
                  <a:gd name="T4" fmla="*/ 29 w 328"/>
                  <a:gd name="T5" fmla="*/ 32 h 226"/>
                  <a:gd name="T6" fmla="*/ 0 w 328"/>
                  <a:gd name="T7" fmla="*/ 1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19" name="Rectangle 254"/>
              <p:cNvSpPr>
                <a:spLocks noChangeArrowheads="1"/>
              </p:cNvSpPr>
              <p:nvPr/>
            </p:nvSpPr>
            <p:spPr bwMode="auto">
              <a:xfrm>
                <a:off x="4214" y="694"/>
                <a:ext cx="594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5920" name="Group 255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35945" name="AutoShape 256"/>
                <p:cNvSpPr>
                  <a:spLocks noChangeArrowheads="1"/>
                </p:cNvSpPr>
                <p:nvPr/>
              </p:nvSpPr>
              <p:spPr bwMode="auto">
                <a:xfrm>
                  <a:off x="610" y="2571"/>
                  <a:ext cx="726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46" name="AutoShape 257"/>
                <p:cNvSpPr>
                  <a:spLocks noChangeArrowheads="1"/>
                </p:cNvSpPr>
                <p:nvPr/>
              </p:nvSpPr>
              <p:spPr bwMode="auto">
                <a:xfrm>
                  <a:off x="626" y="2588"/>
                  <a:ext cx="695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921" name="Rectangle 258"/>
              <p:cNvSpPr>
                <a:spLocks noChangeArrowheads="1"/>
              </p:cNvSpPr>
              <p:nvPr/>
            </p:nvSpPr>
            <p:spPr bwMode="auto">
              <a:xfrm>
                <a:off x="4226" y="1023"/>
                <a:ext cx="594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5922" name="Group 259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35943" name="AutoShape 260"/>
                <p:cNvSpPr>
                  <a:spLocks noChangeArrowheads="1"/>
                </p:cNvSpPr>
                <p:nvPr/>
              </p:nvSpPr>
              <p:spPr bwMode="auto">
                <a:xfrm>
                  <a:off x="613" y="2573"/>
                  <a:ext cx="726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44" name="AutoShape 261"/>
                <p:cNvSpPr>
                  <a:spLocks noChangeArrowheads="1"/>
                </p:cNvSpPr>
                <p:nvPr/>
              </p:nvSpPr>
              <p:spPr bwMode="auto">
                <a:xfrm>
                  <a:off x="628" y="2591"/>
                  <a:ext cx="695" cy="9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923" name="Rectangle 262"/>
              <p:cNvSpPr>
                <a:spLocks noChangeArrowheads="1"/>
              </p:cNvSpPr>
              <p:nvPr/>
            </p:nvSpPr>
            <p:spPr bwMode="auto">
              <a:xfrm>
                <a:off x="4214" y="1357"/>
                <a:ext cx="594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24" name="Rectangle 263"/>
              <p:cNvSpPr>
                <a:spLocks noChangeArrowheads="1"/>
              </p:cNvSpPr>
              <p:nvPr/>
            </p:nvSpPr>
            <p:spPr bwMode="auto">
              <a:xfrm>
                <a:off x="4226" y="1655"/>
                <a:ext cx="600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5925" name="Group 264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35941" name="AutoShape 265"/>
                <p:cNvSpPr>
                  <a:spLocks noChangeArrowheads="1"/>
                </p:cNvSpPr>
                <p:nvPr/>
              </p:nvSpPr>
              <p:spPr bwMode="auto">
                <a:xfrm>
                  <a:off x="612" y="2572"/>
                  <a:ext cx="717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42" name="AutoShape 266"/>
                <p:cNvSpPr>
                  <a:spLocks noChangeArrowheads="1"/>
                </p:cNvSpPr>
                <p:nvPr/>
              </p:nvSpPr>
              <p:spPr bwMode="auto">
                <a:xfrm>
                  <a:off x="628" y="2588"/>
                  <a:ext cx="686" cy="10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926" name="Freeform 267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7 h 226"/>
                  <a:gd name="T4" fmla="*/ 29 w 328"/>
                  <a:gd name="T5" fmla="*/ 30 h 226"/>
                  <a:gd name="T6" fmla="*/ 0 w 328"/>
                  <a:gd name="T7" fmla="*/ 1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35927" name="Group 268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35939" name="AutoShape 269"/>
                <p:cNvSpPr>
                  <a:spLocks noChangeArrowheads="1"/>
                </p:cNvSpPr>
                <p:nvPr/>
              </p:nvSpPr>
              <p:spPr bwMode="auto">
                <a:xfrm>
                  <a:off x="615" y="2568"/>
                  <a:ext cx="725" cy="14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40" name="AutoShape 270"/>
                <p:cNvSpPr>
                  <a:spLocks noChangeArrowheads="1"/>
                </p:cNvSpPr>
                <p:nvPr/>
              </p:nvSpPr>
              <p:spPr bwMode="auto">
                <a:xfrm>
                  <a:off x="631" y="2586"/>
                  <a:ext cx="694" cy="11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928" name="Rectangle 271"/>
              <p:cNvSpPr>
                <a:spLocks noChangeArrowheads="1"/>
              </p:cNvSpPr>
              <p:nvPr/>
            </p:nvSpPr>
            <p:spPr bwMode="auto">
              <a:xfrm>
                <a:off x="5247" y="432"/>
                <a:ext cx="68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29" name="Freeform 272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6 w 296"/>
                  <a:gd name="T3" fmla="*/ 18 h 256"/>
                  <a:gd name="T4" fmla="*/ 26 w 296"/>
                  <a:gd name="T5" fmla="*/ 34 h 256"/>
                  <a:gd name="T6" fmla="*/ 0 w 296"/>
                  <a:gd name="T7" fmla="*/ 1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30" name="Freeform 273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7 w 304"/>
                  <a:gd name="T3" fmla="*/ 22 h 288"/>
                  <a:gd name="T4" fmla="*/ 25 w 304"/>
                  <a:gd name="T5" fmla="*/ 39 h 288"/>
                  <a:gd name="T6" fmla="*/ 2 w 304"/>
                  <a:gd name="T7" fmla="*/ 17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31" name="Oval 274"/>
              <p:cNvSpPr>
                <a:spLocks noChangeArrowheads="1"/>
              </p:cNvSpPr>
              <p:nvPr/>
            </p:nvSpPr>
            <p:spPr bwMode="auto">
              <a:xfrm>
                <a:off x="5513" y="2610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32" name="Freeform 275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5 h 240"/>
                  <a:gd name="T2" fmla="*/ 2 w 306"/>
                  <a:gd name="T3" fmla="*/ 33 h 240"/>
                  <a:gd name="T4" fmla="*/ 27 w 306"/>
                  <a:gd name="T5" fmla="*/ 15 h 240"/>
                  <a:gd name="T6" fmla="*/ 26 w 306"/>
                  <a:gd name="T7" fmla="*/ 0 h 240"/>
                  <a:gd name="T8" fmla="*/ 0 w 306"/>
                  <a:gd name="T9" fmla="*/ 15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33" name="AutoShape 276"/>
              <p:cNvSpPr>
                <a:spLocks noChangeArrowheads="1"/>
              </p:cNvSpPr>
              <p:nvPr/>
            </p:nvSpPr>
            <p:spPr bwMode="auto">
              <a:xfrm>
                <a:off x="4140" y="2681"/>
                <a:ext cx="1201" cy="143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34" name="AutoShape 277"/>
              <p:cNvSpPr>
                <a:spLocks noChangeArrowheads="1"/>
              </p:cNvSpPr>
              <p:nvPr/>
            </p:nvSpPr>
            <p:spPr bwMode="auto">
              <a:xfrm>
                <a:off x="4201" y="2711"/>
                <a:ext cx="1077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35" name="Oval 278"/>
              <p:cNvSpPr>
                <a:spLocks noChangeArrowheads="1"/>
              </p:cNvSpPr>
              <p:nvPr/>
            </p:nvSpPr>
            <p:spPr bwMode="auto">
              <a:xfrm>
                <a:off x="4307" y="2383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36" name="Oval 279"/>
              <p:cNvSpPr>
                <a:spLocks noChangeArrowheads="1"/>
              </p:cNvSpPr>
              <p:nvPr/>
            </p:nvSpPr>
            <p:spPr bwMode="auto">
              <a:xfrm>
                <a:off x="4486" y="2383"/>
                <a:ext cx="161" cy="143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l-GR" i="1">
                  <a:solidFill>
                    <a:srgbClr val="FF0000"/>
                  </a:solidFill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37" name="Oval 280"/>
              <p:cNvSpPr>
                <a:spLocks noChangeArrowheads="1"/>
              </p:cNvSpPr>
              <p:nvPr/>
            </p:nvSpPr>
            <p:spPr bwMode="auto">
              <a:xfrm>
                <a:off x="4659" y="2383"/>
                <a:ext cx="161" cy="137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38" name="Rectangle 281"/>
              <p:cNvSpPr>
                <a:spLocks noChangeArrowheads="1"/>
              </p:cNvSpPr>
              <p:nvPr/>
            </p:nvSpPr>
            <p:spPr bwMode="auto">
              <a:xfrm>
                <a:off x="5062" y="1834"/>
                <a:ext cx="87" cy="764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grpSp>
          <p:nvGrpSpPr>
            <p:cNvPr id="35859" name="Group 249"/>
            <p:cNvGrpSpPr>
              <a:grpSpLocks/>
            </p:cNvGrpSpPr>
            <p:nvPr/>
          </p:nvGrpSpPr>
          <p:grpSpPr bwMode="auto">
            <a:xfrm>
              <a:off x="4486140" y="2372117"/>
              <a:ext cx="365511" cy="637577"/>
              <a:chOff x="4140" y="429"/>
              <a:chExt cx="1425" cy="2396"/>
            </a:xfrm>
          </p:grpSpPr>
          <p:sp>
            <p:nvSpPr>
              <p:cNvPr id="35883" name="Freeform 250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6 w 354"/>
                  <a:gd name="T1" fmla="*/ 0 h 2742"/>
                  <a:gd name="T2" fmla="*/ 30 w 354"/>
                  <a:gd name="T3" fmla="*/ 46 h 2742"/>
                  <a:gd name="T4" fmla="*/ 30 w 354"/>
                  <a:gd name="T5" fmla="*/ 354 h 2742"/>
                  <a:gd name="T6" fmla="*/ 0 w 354"/>
                  <a:gd name="T7" fmla="*/ 371 h 2742"/>
                  <a:gd name="T8" fmla="*/ 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884" name="Rectangle 251"/>
              <p:cNvSpPr>
                <a:spLocks noChangeArrowheads="1"/>
              </p:cNvSpPr>
              <p:nvPr/>
            </p:nvSpPr>
            <p:spPr bwMode="auto">
              <a:xfrm>
                <a:off x="4203" y="427"/>
                <a:ext cx="1052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885" name="Freeform 252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18 w 211"/>
                  <a:gd name="T3" fmla="*/ 30 h 2537"/>
                  <a:gd name="T4" fmla="*/ 2 w 211"/>
                  <a:gd name="T5" fmla="*/ 338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886" name="Freeform 253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8 h 226"/>
                  <a:gd name="T4" fmla="*/ 29 w 328"/>
                  <a:gd name="T5" fmla="*/ 32 h 226"/>
                  <a:gd name="T6" fmla="*/ 0 w 328"/>
                  <a:gd name="T7" fmla="*/ 1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887" name="Rectangle 254"/>
              <p:cNvSpPr>
                <a:spLocks noChangeArrowheads="1"/>
              </p:cNvSpPr>
              <p:nvPr/>
            </p:nvSpPr>
            <p:spPr bwMode="auto">
              <a:xfrm>
                <a:off x="4215" y="689"/>
                <a:ext cx="594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5888" name="Group 255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35913" name="AutoShape 256"/>
                <p:cNvSpPr>
                  <a:spLocks noChangeArrowheads="1"/>
                </p:cNvSpPr>
                <p:nvPr/>
              </p:nvSpPr>
              <p:spPr bwMode="auto">
                <a:xfrm>
                  <a:off x="612" y="2565"/>
                  <a:ext cx="726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14" name="AutoShape 257"/>
                <p:cNvSpPr>
                  <a:spLocks noChangeArrowheads="1"/>
                </p:cNvSpPr>
                <p:nvPr/>
              </p:nvSpPr>
              <p:spPr bwMode="auto">
                <a:xfrm>
                  <a:off x="628" y="2583"/>
                  <a:ext cx="695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889" name="Rectangle 258"/>
              <p:cNvSpPr>
                <a:spLocks noChangeArrowheads="1"/>
              </p:cNvSpPr>
              <p:nvPr/>
            </p:nvSpPr>
            <p:spPr bwMode="auto">
              <a:xfrm>
                <a:off x="4228" y="1017"/>
                <a:ext cx="594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5890" name="Group 259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35911" name="AutoShape 260"/>
                <p:cNvSpPr>
                  <a:spLocks noChangeArrowheads="1"/>
                </p:cNvSpPr>
                <p:nvPr/>
              </p:nvSpPr>
              <p:spPr bwMode="auto">
                <a:xfrm>
                  <a:off x="615" y="2567"/>
                  <a:ext cx="726" cy="13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12" name="AutoShape 261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9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891" name="Rectangle 262"/>
              <p:cNvSpPr>
                <a:spLocks noChangeArrowheads="1"/>
              </p:cNvSpPr>
              <p:nvPr/>
            </p:nvSpPr>
            <p:spPr bwMode="auto">
              <a:xfrm>
                <a:off x="4215" y="1357"/>
                <a:ext cx="594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892" name="Rectangle 263"/>
              <p:cNvSpPr>
                <a:spLocks noChangeArrowheads="1"/>
              </p:cNvSpPr>
              <p:nvPr/>
            </p:nvSpPr>
            <p:spPr bwMode="auto">
              <a:xfrm>
                <a:off x="4228" y="1656"/>
                <a:ext cx="600" cy="42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grpSp>
            <p:nvGrpSpPr>
              <p:cNvPr id="35893" name="Group 264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35909" name="AutoShape 265"/>
                <p:cNvSpPr>
                  <a:spLocks noChangeArrowheads="1"/>
                </p:cNvSpPr>
                <p:nvPr/>
              </p:nvSpPr>
              <p:spPr bwMode="auto">
                <a:xfrm>
                  <a:off x="614" y="2567"/>
                  <a:ext cx="717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10" name="AutoShape 266"/>
                <p:cNvSpPr>
                  <a:spLocks noChangeArrowheads="1"/>
                </p:cNvSpPr>
                <p:nvPr/>
              </p:nvSpPr>
              <p:spPr bwMode="auto">
                <a:xfrm>
                  <a:off x="630" y="2583"/>
                  <a:ext cx="686" cy="10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894" name="Freeform 267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7 h 226"/>
                  <a:gd name="T4" fmla="*/ 29 w 328"/>
                  <a:gd name="T5" fmla="*/ 30 h 226"/>
                  <a:gd name="T6" fmla="*/ 0 w 328"/>
                  <a:gd name="T7" fmla="*/ 1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35895" name="Group 268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35907" name="AutoShape 269"/>
                <p:cNvSpPr>
                  <a:spLocks noChangeArrowheads="1"/>
                </p:cNvSpPr>
                <p:nvPr/>
              </p:nvSpPr>
              <p:spPr bwMode="auto">
                <a:xfrm>
                  <a:off x="617" y="2568"/>
                  <a:ext cx="725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  <p:sp>
              <p:nvSpPr>
                <p:cNvPr id="35908" name="AutoShape 270"/>
                <p:cNvSpPr>
                  <a:spLocks noChangeArrowheads="1"/>
                </p:cNvSpPr>
                <p:nvPr/>
              </p:nvSpPr>
              <p:spPr bwMode="auto">
                <a:xfrm>
                  <a:off x="633" y="2586"/>
                  <a:ext cx="694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1">
                    <a:ea typeface="MS PGothic" pitchFamily="34" charset="-128"/>
                    <a:cs typeface="Arial" charset="0"/>
                  </a:endParaRPr>
                </a:p>
              </p:txBody>
            </p:sp>
          </p:grpSp>
          <p:sp>
            <p:nvSpPr>
              <p:cNvPr id="35896" name="Rectangle 271"/>
              <p:cNvSpPr>
                <a:spLocks noChangeArrowheads="1"/>
              </p:cNvSpPr>
              <p:nvPr/>
            </p:nvSpPr>
            <p:spPr bwMode="auto">
              <a:xfrm>
                <a:off x="5249" y="427"/>
                <a:ext cx="68" cy="2291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897" name="Freeform 272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6 w 296"/>
                  <a:gd name="T3" fmla="*/ 18 h 256"/>
                  <a:gd name="T4" fmla="*/ 26 w 296"/>
                  <a:gd name="T5" fmla="*/ 34 h 256"/>
                  <a:gd name="T6" fmla="*/ 0 w 296"/>
                  <a:gd name="T7" fmla="*/ 1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898" name="Freeform 273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7 w 304"/>
                  <a:gd name="T3" fmla="*/ 22 h 288"/>
                  <a:gd name="T4" fmla="*/ 25 w 304"/>
                  <a:gd name="T5" fmla="*/ 39 h 288"/>
                  <a:gd name="T6" fmla="*/ 2 w 304"/>
                  <a:gd name="T7" fmla="*/ 17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899" name="Oval 274"/>
              <p:cNvSpPr>
                <a:spLocks noChangeArrowheads="1"/>
              </p:cNvSpPr>
              <p:nvPr/>
            </p:nvSpPr>
            <p:spPr bwMode="auto">
              <a:xfrm>
                <a:off x="5515" y="2610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00" name="Freeform 275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5 h 240"/>
                  <a:gd name="T2" fmla="*/ 2 w 306"/>
                  <a:gd name="T3" fmla="*/ 33 h 240"/>
                  <a:gd name="T4" fmla="*/ 27 w 306"/>
                  <a:gd name="T5" fmla="*/ 15 h 240"/>
                  <a:gd name="T6" fmla="*/ 26 w 306"/>
                  <a:gd name="T7" fmla="*/ 0 h 240"/>
                  <a:gd name="T8" fmla="*/ 0 w 306"/>
                  <a:gd name="T9" fmla="*/ 15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5901" name="AutoShape 276"/>
              <p:cNvSpPr>
                <a:spLocks noChangeArrowheads="1"/>
              </p:cNvSpPr>
              <p:nvPr/>
            </p:nvSpPr>
            <p:spPr bwMode="auto">
              <a:xfrm>
                <a:off x="4141" y="2682"/>
                <a:ext cx="1201" cy="143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02" name="AutoShape 277"/>
              <p:cNvSpPr>
                <a:spLocks noChangeArrowheads="1"/>
              </p:cNvSpPr>
              <p:nvPr/>
            </p:nvSpPr>
            <p:spPr bwMode="auto">
              <a:xfrm>
                <a:off x="4203" y="2712"/>
                <a:ext cx="1077" cy="7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03" name="Oval 278"/>
              <p:cNvSpPr>
                <a:spLocks noChangeArrowheads="1"/>
              </p:cNvSpPr>
              <p:nvPr/>
            </p:nvSpPr>
            <p:spPr bwMode="auto">
              <a:xfrm>
                <a:off x="4308" y="2383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04" name="Oval 279"/>
              <p:cNvSpPr>
                <a:spLocks noChangeArrowheads="1"/>
              </p:cNvSpPr>
              <p:nvPr/>
            </p:nvSpPr>
            <p:spPr bwMode="auto">
              <a:xfrm>
                <a:off x="4488" y="2383"/>
                <a:ext cx="161" cy="143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l-GR" i="1">
                  <a:solidFill>
                    <a:srgbClr val="FF0000"/>
                  </a:solidFill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05" name="Oval 280"/>
              <p:cNvSpPr>
                <a:spLocks noChangeArrowheads="1"/>
              </p:cNvSpPr>
              <p:nvPr/>
            </p:nvSpPr>
            <p:spPr bwMode="auto">
              <a:xfrm>
                <a:off x="4661" y="2377"/>
                <a:ext cx="161" cy="143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5906" name="Rectangle 281"/>
              <p:cNvSpPr>
                <a:spLocks noChangeArrowheads="1"/>
              </p:cNvSpPr>
              <p:nvPr/>
            </p:nvSpPr>
            <p:spPr bwMode="auto">
              <a:xfrm>
                <a:off x="5063" y="1835"/>
                <a:ext cx="87" cy="764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1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35860" name="TextBox 491"/>
            <p:cNvSpPr txBox="1">
              <a:spLocks noChangeArrowheads="1"/>
            </p:cNvSpPr>
            <p:nvPr/>
          </p:nvSpPr>
          <p:spPr bwMode="auto">
            <a:xfrm>
              <a:off x="3094296" y="1711052"/>
              <a:ext cx="1501686" cy="3667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Amazon cloud</a:t>
              </a:r>
            </a:p>
          </p:txBody>
        </p:sp>
        <p:sp>
          <p:nvSpPr>
            <p:cNvPr id="35861" name="TextBox 492"/>
            <p:cNvSpPr txBox="1">
              <a:spLocks noChangeArrowheads="1"/>
            </p:cNvSpPr>
            <p:nvPr/>
          </p:nvSpPr>
          <p:spPr bwMode="auto">
            <a:xfrm>
              <a:off x="6828944" y="2048758"/>
              <a:ext cx="150061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CDN </a:t>
              </a:r>
            </a:p>
          </p:txBody>
        </p:sp>
        <p:sp>
          <p:nvSpPr>
            <p:cNvPr id="35862" name="TextBox 493"/>
            <p:cNvSpPr txBox="1">
              <a:spLocks noChangeArrowheads="1"/>
            </p:cNvSpPr>
            <p:nvPr/>
          </p:nvSpPr>
          <p:spPr bwMode="auto">
            <a:xfrm>
              <a:off x="6653116" y="3542437"/>
              <a:ext cx="150061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CDN </a:t>
              </a:r>
            </a:p>
          </p:txBody>
        </p:sp>
        <p:sp>
          <p:nvSpPr>
            <p:cNvPr id="35863" name="TextBox 494"/>
            <p:cNvSpPr txBox="1">
              <a:spLocks noChangeArrowheads="1"/>
            </p:cNvSpPr>
            <p:nvPr/>
          </p:nvSpPr>
          <p:spPr bwMode="auto">
            <a:xfrm>
              <a:off x="6648497" y="5063988"/>
              <a:ext cx="1500099" cy="366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CDN </a:t>
              </a:r>
            </a:p>
          </p:txBody>
        </p:sp>
        <p:cxnSp>
          <p:nvCxnSpPr>
            <p:cNvPr id="35864" name="Straight Arrow Connector 495"/>
            <p:cNvCxnSpPr>
              <a:cxnSpLocks noChangeShapeType="1"/>
            </p:cNvCxnSpPr>
            <p:nvPr/>
          </p:nvCxnSpPr>
          <p:spPr bwMode="auto">
            <a:xfrm flipH="1">
              <a:off x="3239464" y="2732008"/>
              <a:ext cx="7361" cy="237626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</p:cxnSp>
        <p:grpSp>
          <p:nvGrpSpPr>
            <p:cNvPr id="35865" name="Group 500"/>
            <p:cNvGrpSpPr>
              <a:grpSpLocks/>
            </p:cNvGrpSpPr>
            <p:nvPr/>
          </p:nvGrpSpPr>
          <p:grpSpPr bwMode="auto">
            <a:xfrm>
              <a:off x="3079842" y="3705105"/>
              <a:ext cx="317511" cy="366162"/>
              <a:chOff x="1614533" y="4280420"/>
              <a:chExt cx="317511" cy="366162"/>
            </a:xfrm>
          </p:grpSpPr>
          <p:sp>
            <p:nvSpPr>
              <p:cNvPr id="35881" name="Oval 501"/>
              <p:cNvSpPr>
                <a:spLocks noChangeArrowheads="1"/>
              </p:cNvSpPr>
              <p:nvPr/>
            </p:nvSpPr>
            <p:spPr bwMode="auto">
              <a:xfrm>
                <a:off x="1628337" y="4321838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 i="1">
                  <a:ea typeface="MS PGothic" pitchFamily="34" charset="-128"/>
                </a:endParaRPr>
              </a:p>
            </p:txBody>
          </p:sp>
          <p:sp>
            <p:nvSpPr>
              <p:cNvPr id="35882" name="TextBox 502"/>
              <p:cNvSpPr txBox="1">
                <a:spLocks noChangeArrowheads="1"/>
              </p:cNvSpPr>
              <p:nvPr/>
            </p:nvSpPr>
            <p:spPr bwMode="auto">
              <a:xfrm>
                <a:off x="1614533" y="4280420"/>
                <a:ext cx="311161" cy="366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ea typeface="MS PGothic" pitchFamily="34" charset="-128"/>
                    <a:cs typeface="Arial" charset="0"/>
                  </a:rPr>
                  <a:t>2</a:t>
                </a:r>
              </a:p>
            </p:txBody>
          </p:sp>
        </p:grpSp>
        <p:sp>
          <p:nvSpPr>
            <p:cNvPr id="35866" name="TextBox 503"/>
            <p:cNvSpPr txBox="1">
              <a:spLocks noChangeArrowheads="1"/>
            </p:cNvSpPr>
            <p:nvPr/>
          </p:nvSpPr>
          <p:spPr bwMode="auto">
            <a:xfrm>
              <a:off x="1814847" y="3398633"/>
              <a:ext cx="2033467" cy="641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2. Bob browses</a:t>
              </a:r>
            </a:p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Netflix video</a:t>
              </a:r>
            </a:p>
          </p:txBody>
        </p:sp>
        <p:cxnSp>
          <p:nvCxnSpPr>
            <p:cNvPr id="35867" name="Straight Arrow Connector 504"/>
            <p:cNvCxnSpPr>
              <a:cxnSpLocks noChangeShapeType="1"/>
            </p:cNvCxnSpPr>
            <p:nvPr/>
          </p:nvCxnSpPr>
          <p:spPr bwMode="auto">
            <a:xfrm flipH="1">
              <a:off x="3553421" y="2827332"/>
              <a:ext cx="2784" cy="235228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35868" name="Group 506"/>
            <p:cNvGrpSpPr>
              <a:grpSpLocks/>
            </p:cNvGrpSpPr>
            <p:nvPr/>
          </p:nvGrpSpPr>
          <p:grpSpPr bwMode="auto">
            <a:xfrm>
              <a:off x="3379531" y="3862063"/>
              <a:ext cx="317511" cy="366162"/>
              <a:chOff x="1614533" y="4280420"/>
              <a:chExt cx="317511" cy="366162"/>
            </a:xfrm>
          </p:grpSpPr>
          <p:sp>
            <p:nvSpPr>
              <p:cNvPr id="35879" name="Oval 507"/>
              <p:cNvSpPr>
                <a:spLocks noChangeArrowheads="1"/>
              </p:cNvSpPr>
              <p:nvPr/>
            </p:nvSpPr>
            <p:spPr bwMode="auto">
              <a:xfrm>
                <a:off x="1628337" y="4321838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 i="1">
                  <a:ea typeface="MS PGothic" pitchFamily="34" charset="-128"/>
                </a:endParaRPr>
              </a:p>
            </p:txBody>
          </p:sp>
          <p:sp>
            <p:nvSpPr>
              <p:cNvPr id="35880" name="TextBox 508"/>
              <p:cNvSpPr txBox="1">
                <a:spLocks noChangeArrowheads="1"/>
              </p:cNvSpPr>
              <p:nvPr/>
            </p:nvSpPr>
            <p:spPr bwMode="auto">
              <a:xfrm>
                <a:off x="1614533" y="4280420"/>
                <a:ext cx="311161" cy="366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ea typeface="MS PGothic" pitchFamily="34" charset="-128"/>
                    <a:cs typeface="Arial" charset="0"/>
                  </a:rPr>
                  <a:t>3</a:t>
                </a:r>
              </a:p>
            </p:txBody>
          </p:sp>
        </p:grpSp>
        <p:sp>
          <p:nvSpPr>
            <p:cNvPr id="35869" name="TextBox 509"/>
            <p:cNvSpPr txBox="1">
              <a:spLocks noChangeArrowheads="1"/>
            </p:cNvSpPr>
            <p:nvPr/>
          </p:nvSpPr>
          <p:spPr bwMode="auto">
            <a:xfrm>
              <a:off x="3565756" y="3038256"/>
              <a:ext cx="1785831" cy="91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3. Manifest file</a:t>
              </a:r>
            </a:p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returned for </a:t>
              </a:r>
            </a:p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requested video</a:t>
              </a:r>
            </a:p>
          </p:txBody>
        </p:sp>
        <p:grpSp>
          <p:nvGrpSpPr>
            <p:cNvPr id="35870" name="Right Arrow 61445"/>
            <p:cNvGrpSpPr>
              <a:grpSpLocks/>
            </p:cNvGrpSpPr>
            <p:nvPr/>
          </p:nvGrpSpPr>
          <p:grpSpPr bwMode="auto">
            <a:xfrm>
              <a:off x="3663696" y="4413504"/>
              <a:ext cx="2365248" cy="1121664"/>
              <a:chOff x="3663696" y="4413504"/>
              <a:chExt cx="2365248" cy="1121664"/>
            </a:xfrm>
          </p:grpSpPr>
          <p:pic>
            <p:nvPicPr>
              <p:cNvPr id="35877" name="Right Arrow 61445"/>
              <p:cNvPicPr>
                <a:picLocks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663696" y="4413504"/>
                <a:ext cx="2365248" cy="1121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5878" name="Text Box 369"/>
              <p:cNvSpPr txBox="1">
                <a:spLocks noChangeArrowheads="1"/>
              </p:cNvSpPr>
              <p:nvPr/>
            </p:nvSpPr>
            <p:spPr bwMode="auto">
              <a:xfrm rot="9527662">
                <a:off x="3684694" y="4852274"/>
                <a:ext cx="2377102" cy="187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10800000" wrap="none"/>
              <a:lstStyle/>
              <a:p>
                <a:endParaRPr lang="el-GR" i="1">
                  <a:ea typeface="MS PGothic" pitchFamily="34" charset="-128"/>
                </a:endParaRPr>
              </a:p>
            </p:txBody>
          </p:sp>
        </p:grpSp>
        <p:cxnSp>
          <p:nvCxnSpPr>
            <p:cNvPr id="35871" name="Straight Arrow Connector 513"/>
            <p:cNvCxnSpPr>
              <a:cxnSpLocks noChangeShapeType="1"/>
            </p:cNvCxnSpPr>
            <p:nvPr/>
          </p:nvCxnSpPr>
          <p:spPr bwMode="auto">
            <a:xfrm flipV="1">
              <a:off x="3910192" y="4409096"/>
              <a:ext cx="1826660" cy="727717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5872" name="TextBox 516"/>
            <p:cNvSpPr txBox="1">
              <a:spLocks noChangeArrowheads="1"/>
            </p:cNvSpPr>
            <p:nvPr/>
          </p:nvSpPr>
          <p:spPr bwMode="auto">
            <a:xfrm>
              <a:off x="4132460" y="5259259"/>
              <a:ext cx="1785831" cy="641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4. DASH streaming</a:t>
              </a:r>
            </a:p>
          </p:txBody>
        </p:sp>
        <p:cxnSp>
          <p:nvCxnSpPr>
            <p:cNvPr id="35873" name="Straight Arrow Connector 517"/>
            <p:cNvCxnSpPr>
              <a:cxnSpLocks noChangeShapeType="1"/>
            </p:cNvCxnSpPr>
            <p:nvPr/>
          </p:nvCxnSpPr>
          <p:spPr bwMode="auto">
            <a:xfrm>
              <a:off x="4966230" y="2497061"/>
              <a:ext cx="1312912" cy="142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</p:cxnSp>
        <p:cxnSp>
          <p:nvCxnSpPr>
            <p:cNvPr id="35874" name="Straight Arrow Connector 521"/>
            <p:cNvCxnSpPr>
              <a:cxnSpLocks noChangeShapeType="1"/>
            </p:cNvCxnSpPr>
            <p:nvPr/>
          </p:nvCxnSpPr>
          <p:spPr bwMode="auto">
            <a:xfrm>
              <a:off x="5009043" y="2539868"/>
              <a:ext cx="1108541" cy="1194033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</p:cxnSp>
        <p:cxnSp>
          <p:nvCxnSpPr>
            <p:cNvPr id="35875" name="Straight Arrow Connector 523"/>
            <p:cNvCxnSpPr>
              <a:cxnSpLocks noChangeShapeType="1"/>
            </p:cNvCxnSpPr>
            <p:nvPr/>
          </p:nvCxnSpPr>
          <p:spPr bwMode="auto">
            <a:xfrm>
              <a:off x="4966230" y="2554137"/>
              <a:ext cx="1493853" cy="256384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</p:cxnSp>
        <p:sp>
          <p:nvSpPr>
            <p:cNvPr id="35876" name="TextBox 527"/>
            <p:cNvSpPr txBox="1">
              <a:spLocks noChangeArrowheads="1"/>
            </p:cNvSpPr>
            <p:nvPr/>
          </p:nvSpPr>
          <p:spPr bwMode="auto">
            <a:xfrm>
              <a:off x="4849967" y="1568171"/>
              <a:ext cx="2033466" cy="916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  <a:ea typeface="MS PGothic" pitchFamily="34" charset="-128"/>
                </a:rPr>
                <a:t>upload copies of multiple versions of video to CDNs</a:t>
              </a:r>
            </a:p>
          </p:txBody>
        </p:sp>
      </p:grpSp>
      <p:sp>
        <p:nvSpPr>
          <p:cNvPr id="374" name="Footer Placeholder 3">
            <a:extLst>
              <a:ext uri="{FF2B5EF4-FFF2-40B4-BE49-F238E27FC236}">
                <a16:creationId xmlns:a16="http://schemas.microsoft.com/office/drawing/2014/main" id="{9D4DA8B8-95B9-4879-83DF-1BF83D7E7EFC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75" name="Footer Placeholder 3">
            <a:extLst>
              <a:ext uri="{FF2B5EF4-FFF2-40B4-BE49-F238E27FC236}">
                <a16:creationId xmlns:a16="http://schemas.microsoft.com/office/drawing/2014/main" id="{5031B679-BFC6-48E4-BF72-A36C6E68AABE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76" name="Footer Placeholder 3">
            <a:extLst>
              <a:ext uri="{FF2B5EF4-FFF2-40B4-BE49-F238E27FC236}">
                <a16:creationId xmlns:a16="http://schemas.microsoft.com/office/drawing/2014/main" id="{FC1BD6DE-6551-43EE-9DD0-03D9DC122388}"/>
              </a:ext>
            </a:extLst>
          </p:cNvPr>
          <p:cNvSpPr txBox="1">
            <a:spLocks/>
          </p:cNvSpPr>
          <p:nvPr/>
        </p:nvSpPr>
        <p:spPr bwMode="auto">
          <a:xfrm>
            <a:off x="2619478" y="6571822"/>
            <a:ext cx="624474" cy="2867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Netflix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7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/>
              <a:t>Δίκτυα κέντρων δεδομένων</a:t>
            </a:r>
          </a:p>
        </p:txBody>
      </p:sp>
      <p:sp>
        <p:nvSpPr>
          <p:cNvPr id="449540" name="4 - TextBox"/>
          <p:cNvSpPr txBox="1">
            <a:spLocks noChangeArrowheads="1"/>
          </p:cNvSpPr>
          <p:nvPr/>
        </p:nvSpPr>
        <p:spPr bwMode="auto">
          <a:xfrm>
            <a:off x="0" y="1524000"/>
            <a:ext cx="4977517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q"/>
            </a:pPr>
            <a:r>
              <a:rPr lang="el-GR" i="0">
                <a:latin typeface="Gill Sans Nova" panose="020B0602020104020203" pitchFamily="34" charset="0"/>
              </a:rPr>
              <a:t> 10δες με 100δες χιλιάδες υπολογιστών, συχνά στενά συνδεδεμένων, σε κοντινή απόσταση</a:t>
            </a:r>
          </a:p>
          <a:p>
            <a:pPr lvl="1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 i="0">
                <a:latin typeface="Gill Sans Nova" panose="020B0602020104020203" pitchFamily="34" charset="0"/>
              </a:rPr>
              <a:t> </a:t>
            </a:r>
            <a:r>
              <a:rPr lang="en-US" sz="1600" i="0">
                <a:latin typeface="Gill Sans Nova" panose="020B0602020104020203" pitchFamily="34" charset="0"/>
              </a:rPr>
              <a:t>e-business </a:t>
            </a:r>
            <a:r>
              <a:rPr lang="el-GR" sz="1600" i="0">
                <a:latin typeface="Gill Sans Nova" panose="020B0602020104020203" pitchFamily="34" charset="0"/>
              </a:rPr>
              <a:t>(π.χ. </a:t>
            </a:r>
            <a:r>
              <a:rPr lang="en-US" sz="1600" i="0">
                <a:latin typeface="Gill Sans Nova" panose="020B0602020104020203" pitchFamily="34" charset="0"/>
              </a:rPr>
              <a:t>Amazon)</a:t>
            </a:r>
          </a:p>
          <a:p>
            <a:pPr lvl="1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1600" i="0">
                <a:latin typeface="Gill Sans Nova" panose="020B0602020104020203" pitchFamily="34" charset="0"/>
              </a:rPr>
              <a:t> servers </a:t>
            </a:r>
            <a:r>
              <a:rPr lang="el-GR" sz="1600" i="0">
                <a:latin typeface="Gill Sans Nova" panose="020B0602020104020203" pitchFamily="34" charset="0"/>
              </a:rPr>
              <a:t>περιεχομένου (π.χ. </a:t>
            </a:r>
            <a:r>
              <a:rPr lang="en-US" sz="1600" i="0">
                <a:latin typeface="Gill Sans Nova" panose="020B0602020104020203" pitchFamily="34" charset="0"/>
              </a:rPr>
              <a:t>YouTube, Akamai, Apple, Microsoft)</a:t>
            </a:r>
          </a:p>
          <a:p>
            <a:pPr lvl="1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1600" i="0">
                <a:latin typeface="Gill Sans Nova" panose="020B0602020104020203" pitchFamily="34" charset="0"/>
              </a:rPr>
              <a:t> </a:t>
            </a:r>
            <a:r>
              <a:rPr lang="el-GR" sz="1600" i="0">
                <a:latin typeface="Gill Sans Nova" panose="020B0602020104020203" pitchFamily="34" charset="0"/>
              </a:rPr>
              <a:t>μηχανές αναζήτησης, εξόρυξη δεδομένων (π.χ. </a:t>
            </a:r>
            <a:r>
              <a:rPr lang="en-US" sz="1600" i="0">
                <a:latin typeface="Gill Sans Nova" panose="020B0602020104020203" pitchFamily="34" charset="0"/>
              </a:rPr>
              <a:t>Google)</a:t>
            </a:r>
            <a:endParaRPr lang="el-GR" sz="1600" i="0">
              <a:latin typeface="Gill Sans Nova" panose="020B0602020104020203" pitchFamily="34" charset="0"/>
            </a:endParaRPr>
          </a:p>
        </p:txBody>
      </p:sp>
      <p:sp>
        <p:nvSpPr>
          <p:cNvPr id="449541" name="5 - TextBox"/>
          <p:cNvSpPr txBox="1">
            <a:spLocks noChangeArrowheads="1"/>
          </p:cNvSpPr>
          <p:nvPr/>
        </p:nvSpPr>
        <p:spPr bwMode="auto">
          <a:xfrm>
            <a:off x="-70968" y="4198382"/>
            <a:ext cx="5311471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q"/>
            </a:pPr>
            <a:r>
              <a:rPr lang="el-GR" i="0">
                <a:latin typeface="Gill Sans Nova" panose="020B0602020104020203" pitchFamily="34" charset="0"/>
              </a:rPr>
              <a:t> </a:t>
            </a:r>
            <a:r>
              <a:rPr lang="el-GR" b="1" i="0">
                <a:latin typeface="Gill Sans Nova" panose="020B0602020104020203" pitchFamily="34" charset="0"/>
              </a:rPr>
              <a:t>προκλήσεις:</a:t>
            </a:r>
          </a:p>
          <a:p>
            <a:pPr lvl="1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 i="0">
                <a:latin typeface="Gill Sans Nova" panose="020B0602020104020203" pitchFamily="34" charset="0"/>
              </a:rPr>
              <a:t> πολλαπλές εφαρμογές, κάθε μία εξυπηρετεί τεράστιο αριθμό πελατών</a:t>
            </a:r>
          </a:p>
          <a:p>
            <a:pPr lvl="1" eaLnBrk="0" hangingPunct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 i="0">
                <a:latin typeface="Gill Sans Nova" panose="020B0602020104020203" pitchFamily="34" charset="0"/>
              </a:rPr>
              <a:t> διαχείριση/εξισορρόπηση φόρτου, αποφυγή επεξεργασίας, δικτύωση, συμφόρηση δεδομένων</a:t>
            </a:r>
          </a:p>
        </p:txBody>
      </p:sp>
      <p:pic>
        <p:nvPicPr>
          <p:cNvPr id="449542" name="Picture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40503" y="1583166"/>
            <a:ext cx="3527425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9543" name="TextBox 3"/>
          <p:cNvSpPr txBox="1">
            <a:spLocks noChangeArrowheads="1"/>
          </p:cNvSpPr>
          <p:nvPr/>
        </p:nvSpPr>
        <p:spPr bwMode="auto">
          <a:xfrm>
            <a:off x="3448258" y="4178970"/>
            <a:ext cx="549330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US" sz="1100" i="0">
                <a:latin typeface="Arial" charset="0"/>
                <a:cs typeface="Arial" charset="0"/>
              </a:rPr>
              <a:t>Inside a 40-ft Microsoft container,</a:t>
            </a:r>
            <a:r>
              <a:rPr lang="el-GR" sz="1100" i="0">
                <a:latin typeface="Arial" charset="0"/>
                <a:cs typeface="Arial" charset="0"/>
              </a:rPr>
              <a:t> </a:t>
            </a:r>
            <a:r>
              <a:rPr lang="en-US" sz="1100" i="0">
                <a:latin typeface="Arial" charset="0"/>
                <a:cs typeface="Arial" charset="0"/>
              </a:rPr>
              <a:t>Chicago data center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6C88CD24-1E1E-492B-B77B-C3DAFCCD04B4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741C3B2-316D-4ACF-8250-C1D301F55143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30484B06-D01A-4414-B352-109A05870CD0}"/>
              </a:ext>
            </a:extLst>
          </p:cNvPr>
          <p:cNvSpPr txBox="1">
            <a:spLocks/>
          </p:cNvSpPr>
          <p:nvPr/>
        </p:nvSpPr>
        <p:spPr bwMode="auto">
          <a:xfrm>
            <a:off x="2619477" y="6571822"/>
            <a:ext cx="921886" cy="2867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Data center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28778E05-3ECA-4E36-875F-EF65C09CF416}"/>
              </a:ext>
            </a:extLst>
          </p:cNvPr>
          <p:cNvSpPr/>
          <p:nvPr/>
        </p:nvSpPr>
        <p:spPr bwMode="auto">
          <a:xfrm>
            <a:off x="198783" y="3130550"/>
            <a:ext cx="8558672" cy="315335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450561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/>
              <a:t>Δίκτυα κέντρων δεδομένων</a:t>
            </a:r>
          </a:p>
        </p:txBody>
      </p:sp>
      <p:cxnSp>
        <p:nvCxnSpPr>
          <p:cNvPr id="5" name="Straight Connector 507"/>
          <p:cNvCxnSpPr>
            <a:stCxn id="463963" idx="3"/>
            <a:endCxn id="450673" idx="1"/>
          </p:cNvCxnSpPr>
          <p:nvPr/>
        </p:nvCxnSpPr>
        <p:spPr>
          <a:xfrm flipH="1">
            <a:off x="1606550" y="4151313"/>
            <a:ext cx="893763" cy="392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11"/>
          <p:cNvCxnSpPr/>
          <p:nvPr/>
        </p:nvCxnSpPr>
        <p:spPr>
          <a:xfrm>
            <a:off x="2638425" y="4017963"/>
            <a:ext cx="374650" cy="538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28"/>
          <p:cNvCxnSpPr/>
          <p:nvPr/>
        </p:nvCxnSpPr>
        <p:spPr>
          <a:xfrm flipH="1">
            <a:off x="4868863" y="4121150"/>
            <a:ext cx="415925" cy="5381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31"/>
          <p:cNvCxnSpPr/>
          <p:nvPr/>
        </p:nvCxnSpPr>
        <p:spPr>
          <a:xfrm>
            <a:off x="5597525" y="4005263"/>
            <a:ext cx="374650" cy="538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0568" name="Group 187"/>
          <p:cNvGrpSpPr>
            <a:grpSpLocks/>
          </p:cNvGrpSpPr>
          <p:nvPr/>
        </p:nvGrpSpPr>
        <p:grpSpPr bwMode="auto">
          <a:xfrm>
            <a:off x="2105025" y="3932238"/>
            <a:ext cx="1052513" cy="355600"/>
            <a:chOff x="4410" y="1365"/>
            <a:chExt cx="663" cy="224"/>
          </a:xfrm>
        </p:grpSpPr>
        <p:sp>
          <p:nvSpPr>
            <p:cNvPr id="463962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63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64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965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80 h 63"/>
                <a:gd name="T2" fmla="*/ 67 w 280"/>
                <a:gd name="T3" fmla="*/ 79 h 63"/>
                <a:gd name="T4" fmla="*/ 396 w 280"/>
                <a:gd name="T5" fmla="*/ 0 h 63"/>
                <a:gd name="T6" fmla="*/ 50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  <p:sp>
          <p:nvSpPr>
            <p:cNvPr id="463966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grpSp>
        <p:nvGrpSpPr>
          <p:cNvPr id="450569" name="Group 187"/>
          <p:cNvGrpSpPr>
            <a:grpSpLocks/>
          </p:cNvGrpSpPr>
          <p:nvPr/>
        </p:nvGrpSpPr>
        <p:grpSpPr bwMode="auto">
          <a:xfrm>
            <a:off x="4924425" y="3932238"/>
            <a:ext cx="1052513" cy="355600"/>
            <a:chOff x="4410" y="1365"/>
            <a:chExt cx="663" cy="224"/>
          </a:xfrm>
        </p:grpSpPr>
        <p:sp>
          <p:nvSpPr>
            <p:cNvPr id="463957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58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59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960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80 h 63"/>
                <a:gd name="T2" fmla="*/ 67 w 280"/>
                <a:gd name="T3" fmla="*/ 79 h 63"/>
                <a:gd name="T4" fmla="*/ 396 w 280"/>
                <a:gd name="T5" fmla="*/ 0 h 63"/>
                <a:gd name="T6" fmla="*/ 50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  <p:sp>
          <p:nvSpPr>
            <p:cNvPr id="463961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cxnSp>
        <p:nvCxnSpPr>
          <p:cNvPr id="21" name="Straight Connector 497"/>
          <p:cNvCxnSpPr>
            <a:stCxn id="463965" idx="0"/>
          </p:cNvCxnSpPr>
          <p:nvPr/>
        </p:nvCxnSpPr>
        <p:spPr>
          <a:xfrm flipH="1" flipV="1">
            <a:off x="1724025" y="3779838"/>
            <a:ext cx="484188" cy="327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504"/>
          <p:cNvCxnSpPr/>
          <p:nvPr/>
        </p:nvCxnSpPr>
        <p:spPr>
          <a:xfrm flipH="1">
            <a:off x="5915025" y="3856038"/>
            <a:ext cx="4572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524"/>
          <p:cNvCxnSpPr/>
          <p:nvPr/>
        </p:nvCxnSpPr>
        <p:spPr>
          <a:xfrm flipH="1">
            <a:off x="5534025" y="3563938"/>
            <a:ext cx="0" cy="36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527"/>
          <p:cNvCxnSpPr/>
          <p:nvPr/>
        </p:nvCxnSpPr>
        <p:spPr>
          <a:xfrm flipH="1">
            <a:off x="2714625" y="3551238"/>
            <a:ext cx="0" cy="36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538"/>
          <p:cNvCxnSpPr/>
          <p:nvPr/>
        </p:nvCxnSpPr>
        <p:spPr>
          <a:xfrm>
            <a:off x="3014663" y="2540000"/>
            <a:ext cx="1069975" cy="446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575" name="TextBox 546"/>
          <p:cNvSpPr txBox="1">
            <a:spLocks noChangeArrowheads="1"/>
          </p:cNvSpPr>
          <p:nvPr/>
        </p:nvSpPr>
        <p:spPr bwMode="auto">
          <a:xfrm>
            <a:off x="6908800" y="5600700"/>
            <a:ext cx="10652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0">
                <a:solidFill>
                  <a:srgbClr val="000000"/>
                </a:solidFill>
                <a:latin typeface="Calibri" pitchFamily="34" charset="0"/>
              </a:rPr>
              <a:t>Server racks</a:t>
            </a:r>
          </a:p>
        </p:txBody>
      </p:sp>
      <p:sp>
        <p:nvSpPr>
          <p:cNvPr id="450576" name="TextBox 554"/>
          <p:cNvSpPr txBox="1">
            <a:spLocks noChangeArrowheads="1"/>
          </p:cNvSpPr>
          <p:nvPr/>
        </p:nvSpPr>
        <p:spPr bwMode="auto">
          <a:xfrm>
            <a:off x="6894513" y="5143500"/>
            <a:ext cx="1143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i="0">
                <a:solidFill>
                  <a:srgbClr val="000000"/>
                </a:solidFill>
                <a:latin typeface="Calibri" pitchFamily="34" charset="0"/>
              </a:rPr>
              <a:t>TOR switches</a:t>
            </a:r>
          </a:p>
        </p:txBody>
      </p:sp>
      <p:sp>
        <p:nvSpPr>
          <p:cNvPr id="450577" name="TextBox 431"/>
          <p:cNvSpPr txBox="1">
            <a:spLocks noChangeArrowheads="1"/>
          </p:cNvSpPr>
          <p:nvPr/>
        </p:nvSpPr>
        <p:spPr bwMode="auto">
          <a:xfrm>
            <a:off x="6985000" y="4008438"/>
            <a:ext cx="1590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i="0">
                <a:solidFill>
                  <a:srgbClr val="000000"/>
                </a:solidFill>
                <a:latin typeface="Calibri" pitchFamily="34" charset="0"/>
              </a:rPr>
              <a:t>Tier-1 switches</a:t>
            </a:r>
          </a:p>
        </p:txBody>
      </p:sp>
      <p:sp>
        <p:nvSpPr>
          <p:cNvPr id="450578" name="TextBox 432"/>
          <p:cNvSpPr txBox="1">
            <a:spLocks noChangeArrowheads="1"/>
          </p:cNvSpPr>
          <p:nvPr/>
        </p:nvSpPr>
        <p:spPr bwMode="auto">
          <a:xfrm>
            <a:off x="6892925" y="4654550"/>
            <a:ext cx="1590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i="0">
                <a:solidFill>
                  <a:srgbClr val="000000"/>
                </a:solidFill>
                <a:latin typeface="Calibri" pitchFamily="34" charset="0"/>
              </a:rPr>
              <a:t>Tier-2 switches</a:t>
            </a:r>
          </a:p>
        </p:txBody>
      </p:sp>
      <p:grpSp>
        <p:nvGrpSpPr>
          <p:cNvPr id="450579" name="Group 1287"/>
          <p:cNvGrpSpPr>
            <a:grpSpLocks/>
          </p:cNvGrpSpPr>
          <p:nvPr/>
        </p:nvGrpSpPr>
        <p:grpSpPr bwMode="auto">
          <a:xfrm>
            <a:off x="6359525" y="3449638"/>
            <a:ext cx="381000" cy="609600"/>
            <a:chOff x="4140" y="429"/>
            <a:chExt cx="1425" cy="2396"/>
          </a:xfrm>
        </p:grpSpPr>
        <p:sp>
          <p:nvSpPr>
            <p:cNvPr id="463925" name="Freeform 1288"/>
            <p:cNvSpPr>
              <a:spLocks/>
            </p:cNvSpPr>
            <p:nvPr/>
          </p:nvSpPr>
          <p:spPr bwMode="auto">
            <a:xfrm>
              <a:off x="5268" y="435"/>
              <a:ext cx="285" cy="2284"/>
            </a:xfrm>
            <a:custGeom>
              <a:avLst/>
              <a:gdLst>
                <a:gd name="T0" fmla="*/ 21 w 354"/>
                <a:gd name="T1" fmla="*/ 0 h 2742"/>
                <a:gd name="T2" fmla="*/ 118 w 354"/>
                <a:gd name="T3" fmla="*/ 137 h 2742"/>
                <a:gd name="T4" fmla="*/ 115 w 354"/>
                <a:gd name="T5" fmla="*/ 1054 h 2742"/>
                <a:gd name="T6" fmla="*/ 0 w 354"/>
                <a:gd name="T7" fmla="*/ 1102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926" name="Rectangle 1289"/>
            <p:cNvSpPr>
              <a:spLocks noChangeArrowheads="1"/>
            </p:cNvSpPr>
            <p:nvPr/>
          </p:nvSpPr>
          <p:spPr bwMode="auto">
            <a:xfrm>
              <a:off x="4205" y="429"/>
              <a:ext cx="1045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27" name="Freeform 1290"/>
            <p:cNvSpPr>
              <a:spLocks/>
            </p:cNvSpPr>
            <p:nvPr/>
          </p:nvSpPr>
          <p:spPr bwMode="auto">
            <a:xfrm>
              <a:off x="5322" y="573"/>
              <a:ext cx="166" cy="2115"/>
            </a:xfrm>
            <a:custGeom>
              <a:avLst/>
              <a:gdLst>
                <a:gd name="T0" fmla="*/ 2 w 211"/>
                <a:gd name="T1" fmla="*/ 0 h 2537"/>
                <a:gd name="T2" fmla="*/ 65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928" name="Freeform 1291"/>
            <p:cNvSpPr>
              <a:spLocks/>
            </p:cNvSpPr>
            <p:nvPr/>
          </p:nvSpPr>
          <p:spPr bwMode="auto">
            <a:xfrm>
              <a:off x="5286" y="1639"/>
              <a:ext cx="261" cy="187"/>
            </a:xfrm>
            <a:custGeom>
              <a:avLst/>
              <a:gdLst>
                <a:gd name="T0" fmla="*/ 2 w 328"/>
                <a:gd name="T1" fmla="*/ 0 h 226"/>
                <a:gd name="T2" fmla="*/ 107 w 328"/>
                <a:gd name="T3" fmla="*/ 50 h 226"/>
                <a:gd name="T4" fmla="*/ 105 w 328"/>
                <a:gd name="T5" fmla="*/ 89 h 226"/>
                <a:gd name="T6" fmla="*/ 0 w 328"/>
                <a:gd name="T7" fmla="*/ 40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929" name="Rectangle 1292"/>
            <p:cNvSpPr>
              <a:spLocks noChangeArrowheads="1"/>
            </p:cNvSpPr>
            <p:nvPr/>
          </p:nvSpPr>
          <p:spPr bwMode="auto">
            <a:xfrm>
              <a:off x="4211" y="691"/>
              <a:ext cx="600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grpSp>
          <p:nvGrpSpPr>
            <p:cNvPr id="463930" name="Group 129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63955" name="AutoShape 1294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19" cy="15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3956" name="AutoShape 1295"/>
              <p:cNvSpPr>
                <a:spLocks noChangeArrowheads="1"/>
              </p:cNvSpPr>
              <p:nvPr/>
            </p:nvSpPr>
            <p:spPr bwMode="auto">
              <a:xfrm>
                <a:off x="632" y="2584"/>
                <a:ext cx="689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63931" name="Rectangle 1296"/>
            <p:cNvSpPr>
              <a:spLocks noChangeArrowheads="1"/>
            </p:cNvSpPr>
            <p:nvPr/>
          </p:nvSpPr>
          <p:spPr bwMode="auto">
            <a:xfrm>
              <a:off x="4223" y="1022"/>
              <a:ext cx="600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grpSp>
          <p:nvGrpSpPr>
            <p:cNvPr id="463932" name="Group 129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63953" name="AutoShape 1298"/>
              <p:cNvSpPr>
                <a:spLocks noChangeArrowheads="1"/>
              </p:cNvSpPr>
              <p:nvPr/>
            </p:nvSpPr>
            <p:spPr bwMode="auto">
              <a:xfrm>
                <a:off x="612" y="2571"/>
                <a:ext cx="726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3954" name="AutoShape 1299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696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63933" name="Rectangle 1300"/>
            <p:cNvSpPr>
              <a:spLocks noChangeArrowheads="1"/>
            </p:cNvSpPr>
            <p:nvPr/>
          </p:nvSpPr>
          <p:spPr bwMode="auto">
            <a:xfrm>
              <a:off x="4217" y="1359"/>
              <a:ext cx="594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34" name="Rectangle 1301"/>
            <p:cNvSpPr>
              <a:spLocks noChangeArrowheads="1"/>
            </p:cNvSpPr>
            <p:nvPr/>
          </p:nvSpPr>
          <p:spPr bwMode="auto">
            <a:xfrm>
              <a:off x="4229" y="1652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grpSp>
          <p:nvGrpSpPr>
            <p:cNvPr id="463935" name="Group 130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63951" name="AutoShape 1303"/>
              <p:cNvSpPr>
                <a:spLocks noChangeArrowheads="1"/>
              </p:cNvSpPr>
              <p:nvPr/>
            </p:nvSpPr>
            <p:spPr bwMode="auto">
              <a:xfrm>
                <a:off x="612" y="2568"/>
                <a:ext cx="72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3952" name="AutoShape 1304"/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69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63936" name="Freeform 1305"/>
            <p:cNvSpPr>
              <a:spLocks/>
            </p:cNvSpPr>
            <p:nvPr/>
          </p:nvSpPr>
          <p:spPr bwMode="auto">
            <a:xfrm>
              <a:off x="5286" y="1352"/>
              <a:ext cx="267" cy="187"/>
            </a:xfrm>
            <a:custGeom>
              <a:avLst/>
              <a:gdLst>
                <a:gd name="T0" fmla="*/ 2 w 328"/>
                <a:gd name="T1" fmla="*/ 0 h 226"/>
                <a:gd name="T2" fmla="*/ 114 w 328"/>
                <a:gd name="T3" fmla="*/ 50 h 226"/>
                <a:gd name="T4" fmla="*/ 112 w 328"/>
                <a:gd name="T5" fmla="*/ 89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463937" name="Group 130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63949" name="AutoShape 1307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3950" name="AutoShape 1308"/>
              <p:cNvSpPr>
                <a:spLocks noChangeArrowheads="1"/>
              </p:cNvSpPr>
              <p:nvPr/>
            </p:nvSpPr>
            <p:spPr bwMode="auto">
              <a:xfrm>
                <a:off x="630" y="2587"/>
                <a:ext cx="695" cy="1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63938" name="Rectangle 1309"/>
            <p:cNvSpPr>
              <a:spLocks noChangeArrowheads="1"/>
            </p:cNvSpPr>
            <p:nvPr/>
          </p:nvSpPr>
          <p:spPr bwMode="auto">
            <a:xfrm>
              <a:off x="5250" y="429"/>
              <a:ext cx="65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39" name="Freeform 1310"/>
            <p:cNvSpPr>
              <a:spLocks/>
            </p:cNvSpPr>
            <p:nvPr/>
          </p:nvSpPr>
          <p:spPr bwMode="auto">
            <a:xfrm>
              <a:off x="5310" y="1009"/>
              <a:ext cx="238" cy="212"/>
            </a:xfrm>
            <a:custGeom>
              <a:avLst/>
              <a:gdLst>
                <a:gd name="T0" fmla="*/ 2 w 296"/>
                <a:gd name="T1" fmla="*/ 0 h 256"/>
                <a:gd name="T2" fmla="*/ 97 w 296"/>
                <a:gd name="T3" fmla="*/ 57 h 256"/>
                <a:gd name="T4" fmla="*/ 99 w 296"/>
                <a:gd name="T5" fmla="*/ 101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940" name="Freeform 1311"/>
            <p:cNvSpPr>
              <a:spLocks/>
            </p:cNvSpPr>
            <p:nvPr/>
          </p:nvSpPr>
          <p:spPr bwMode="auto">
            <a:xfrm>
              <a:off x="5316" y="679"/>
              <a:ext cx="243" cy="243"/>
            </a:xfrm>
            <a:custGeom>
              <a:avLst/>
              <a:gdLst>
                <a:gd name="T0" fmla="*/ 0 w 304"/>
                <a:gd name="T1" fmla="*/ 0 h 288"/>
                <a:gd name="T2" fmla="*/ 100 w 304"/>
                <a:gd name="T3" fmla="*/ 68 h 288"/>
                <a:gd name="T4" fmla="*/ 94 w 304"/>
                <a:gd name="T5" fmla="*/ 121 h 288"/>
                <a:gd name="T6" fmla="*/ 2 w 304"/>
                <a:gd name="T7" fmla="*/ 5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941" name="Oval 1312"/>
            <p:cNvSpPr>
              <a:spLocks noChangeArrowheads="1"/>
            </p:cNvSpPr>
            <p:nvPr/>
          </p:nvSpPr>
          <p:spPr bwMode="auto">
            <a:xfrm>
              <a:off x="5518" y="2613"/>
              <a:ext cx="48" cy="94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42" name="Freeform 1313"/>
            <p:cNvSpPr>
              <a:spLocks/>
            </p:cNvSpPr>
            <p:nvPr/>
          </p:nvSpPr>
          <p:spPr bwMode="auto">
            <a:xfrm>
              <a:off x="5304" y="2613"/>
              <a:ext cx="243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98 w 306"/>
                <a:gd name="T5" fmla="*/ 44 h 240"/>
                <a:gd name="T6" fmla="*/ 96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943" name="AutoShape 1314"/>
            <p:cNvSpPr>
              <a:spLocks noChangeArrowheads="1"/>
            </p:cNvSpPr>
            <p:nvPr/>
          </p:nvSpPr>
          <p:spPr bwMode="auto">
            <a:xfrm>
              <a:off x="4140" y="2675"/>
              <a:ext cx="1199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44" name="AutoShape 1315"/>
            <p:cNvSpPr>
              <a:spLocks noChangeArrowheads="1"/>
            </p:cNvSpPr>
            <p:nvPr/>
          </p:nvSpPr>
          <p:spPr bwMode="auto">
            <a:xfrm>
              <a:off x="4205" y="2713"/>
              <a:ext cx="1069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45" name="Oval 1316"/>
            <p:cNvSpPr>
              <a:spLocks noChangeArrowheads="1"/>
            </p:cNvSpPr>
            <p:nvPr/>
          </p:nvSpPr>
          <p:spPr bwMode="auto">
            <a:xfrm>
              <a:off x="4306" y="2382"/>
              <a:ext cx="160" cy="144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46" name="Oval 1317"/>
            <p:cNvSpPr>
              <a:spLocks noChangeArrowheads="1"/>
            </p:cNvSpPr>
            <p:nvPr/>
          </p:nvSpPr>
          <p:spPr bwMode="auto">
            <a:xfrm>
              <a:off x="4484" y="2382"/>
              <a:ext cx="160" cy="144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0">
                <a:solidFill>
                  <a:srgbClr val="FF0000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463947" name="Oval 1318"/>
            <p:cNvSpPr>
              <a:spLocks noChangeArrowheads="1"/>
            </p:cNvSpPr>
            <p:nvPr/>
          </p:nvSpPr>
          <p:spPr bwMode="auto">
            <a:xfrm>
              <a:off x="4663" y="2382"/>
              <a:ext cx="160" cy="137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48" name="Rectangle 1319"/>
            <p:cNvSpPr>
              <a:spLocks noChangeArrowheads="1"/>
            </p:cNvSpPr>
            <p:nvPr/>
          </p:nvSpPr>
          <p:spPr bwMode="auto">
            <a:xfrm>
              <a:off x="5060" y="1833"/>
              <a:ext cx="89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450580" name="TextBox 465"/>
          <p:cNvSpPr txBox="1">
            <a:spLocks noChangeArrowheads="1"/>
          </p:cNvSpPr>
          <p:nvPr/>
        </p:nvSpPr>
        <p:spPr bwMode="auto">
          <a:xfrm>
            <a:off x="6753225" y="3398838"/>
            <a:ext cx="15922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i="0">
                <a:solidFill>
                  <a:srgbClr val="000000"/>
                </a:solidFill>
                <a:latin typeface="Calibri" pitchFamily="34" charset="0"/>
              </a:rPr>
              <a:t>Load </a:t>
            </a:r>
          </a:p>
          <a:p>
            <a:r>
              <a:rPr lang="en-US" sz="1400" i="0">
                <a:solidFill>
                  <a:srgbClr val="000000"/>
                </a:solidFill>
                <a:latin typeface="Calibri" pitchFamily="34" charset="0"/>
              </a:rPr>
              <a:t>balancer</a:t>
            </a:r>
          </a:p>
        </p:txBody>
      </p:sp>
      <p:grpSp>
        <p:nvGrpSpPr>
          <p:cNvPr id="450581" name="Group 1287"/>
          <p:cNvGrpSpPr>
            <a:grpSpLocks/>
          </p:cNvGrpSpPr>
          <p:nvPr/>
        </p:nvGrpSpPr>
        <p:grpSpPr bwMode="auto">
          <a:xfrm>
            <a:off x="1343025" y="3322638"/>
            <a:ext cx="381000" cy="609600"/>
            <a:chOff x="4140" y="429"/>
            <a:chExt cx="1425" cy="2396"/>
          </a:xfrm>
        </p:grpSpPr>
        <p:sp>
          <p:nvSpPr>
            <p:cNvPr id="463893" name="Freeform 1288"/>
            <p:cNvSpPr>
              <a:spLocks/>
            </p:cNvSpPr>
            <p:nvPr/>
          </p:nvSpPr>
          <p:spPr bwMode="auto">
            <a:xfrm>
              <a:off x="5268" y="435"/>
              <a:ext cx="285" cy="2284"/>
            </a:xfrm>
            <a:custGeom>
              <a:avLst/>
              <a:gdLst>
                <a:gd name="T0" fmla="*/ 21 w 354"/>
                <a:gd name="T1" fmla="*/ 0 h 2742"/>
                <a:gd name="T2" fmla="*/ 118 w 354"/>
                <a:gd name="T3" fmla="*/ 137 h 2742"/>
                <a:gd name="T4" fmla="*/ 115 w 354"/>
                <a:gd name="T5" fmla="*/ 1054 h 2742"/>
                <a:gd name="T6" fmla="*/ 0 w 354"/>
                <a:gd name="T7" fmla="*/ 1102 h 2742"/>
                <a:gd name="T8" fmla="*/ 21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894" name="Rectangle 1289"/>
            <p:cNvSpPr>
              <a:spLocks noChangeArrowheads="1"/>
            </p:cNvSpPr>
            <p:nvPr/>
          </p:nvSpPr>
          <p:spPr bwMode="auto">
            <a:xfrm>
              <a:off x="4205" y="429"/>
              <a:ext cx="1045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895" name="Freeform 1290"/>
            <p:cNvSpPr>
              <a:spLocks/>
            </p:cNvSpPr>
            <p:nvPr/>
          </p:nvSpPr>
          <p:spPr bwMode="auto">
            <a:xfrm>
              <a:off x="5322" y="573"/>
              <a:ext cx="166" cy="2115"/>
            </a:xfrm>
            <a:custGeom>
              <a:avLst/>
              <a:gdLst>
                <a:gd name="T0" fmla="*/ 2 w 211"/>
                <a:gd name="T1" fmla="*/ 0 h 2537"/>
                <a:gd name="T2" fmla="*/ 65 w 211"/>
                <a:gd name="T3" fmla="*/ 88 h 2537"/>
                <a:gd name="T4" fmla="*/ 2 w 211"/>
                <a:gd name="T5" fmla="*/ 1007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896" name="Freeform 1291"/>
            <p:cNvSpPr>
              <a:spLocks/>
            </p:cNvSpPr>
            <p:nvPr/>
          </p:nvSpPr>
          <p:spPr bwMode="auto">
            <a:xfrm>
              <a:off x="5286" y="1639"/>
              <a:ext cx="261" cy="187"/>
            </a:xfrm>
            <a:custGeom>
              <a:avLst/>
              <a:gdLst>
                <a:gd name="T0" fmla="*/ 2 w 328"/>
                <a:gd name="T1" fmla="*/ 0 h 226"/>
                <a:gd name="T2" fmla="*/ 107 w 328"/>
                <a:gd name="T3" fmla="*/ 50 h 226"/>
                <a:gd name="T4" fmla="*/ 105 w 328"/>
                <a:gd name="T5" fmla="*/ 89 h 226"/>
                <a:gd name="T6" fmla="*/ 0 w 328"/>
                <a:gd name="T7" fmla="*/ 40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897" name="Rectangle 1292"/>
            <p:cNvSpPr>
              <a:spLocks noChangeArrowheads="1"/>
            </p:cNvSpPr>
            <p:nvPr/>
          </p:nvSpPr>
          <p:spPr bwMode="auto">
            <a:xfrm>
              <a:off x="4211" y="691"/>
              <a:ext cx="600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grpSp>
          <p:nvGrpSpPr>
            <p:cNvPr id="463898" name="Group 129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63923" name="AutoShape 1294"/>
              <p:cNvSpPr>
                <a:spLocks noChangeArrowheads="1"/>
              </p:cNvSpPr>
              <p:nvPr/>
            </p:nvSpPr>
            <p:spPr bwMode="auto">
              <a:xfrm>
                <a:off x="617" y="2566"/>
                <a:ext cx="719" cy="15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3924" name="AutoShape 1295"/>
              <p:cNvSpPr>
                <a:spLocks noChangeArrowheads="1"/>
              </p:cNvSpPr>
              <p:nvPr/>
            </p:nvSpPr>
            <p:spPr bwMode="auto">
              <a:xfrm>
                <a:off x="632" y="2584"/>
                <a:ext cx="689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63899" name="Rectangle 1296"/>
            <p:cNvSpPr>
              <a:spLocks noChangeArrowheads="1"/>
            </p:cNvSpPr>
            <p:nvPr/>
          </p:nvSpPr>
          <p:spPr bwMode="auto">
            <a:xfrm>
              <a:off x="4223" y="1022"/>
              <a:ext cx="600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grpSp>
          <p:nvGrpSpPr>
            <p:cNvPr id="463900" name="Group 129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63921" name="AutoShape 1298"/>
              <p:cNvSpPr>
                <a:spLocks noChangeArrowheads="1"/>
              </p:cNvSpPr>
              <p:nvPr/>
            </p:nvSpPr>
            <p:spPr bwMode="auto">
              <a:xfrm>
                <a:off x="612" y="2571"/>
                <a:ext cx="726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3922" name="AutoShape 1299"/>
              <p:cNvSpPr>
                <a:spLocks noChangeArrowheads="1"/>
              </p:cNvSpPr>
              <p:nvPr/>
            </p:nvSpPr>
            <p:spPr bwMode="auto">
              <a:xfrm>
                <a:off x="627" y="2584"/>
                <a:ext cx="696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63901" name="Rectangle 1300"/>
            <p:cNvSpPr>
              <a:spLocks noChangeArrowheads="1"/>
            </p:cNvSpPr>
            <p:nvPr/>
          </p:nvSpPr>
          <p:spPr bwMode="auto">
            <a:xfrm>
              <a:off x="4217" y="1359"/>
              <a:ext cx="594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02" name="Rectangle 1301"/>
            <p:cNvSpPr>
              <a:spLocks noChangeArrowheads="1"/>
            </p:cNvSpPr>
            <p:nvPr/>
          </p:nvSpPr>
          <p:spPr bwMode="auto">
            <a:xfrm>
              <a:off x="4229" y="1652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grpSp>
          <p:nvGrpSpPr>
            <p:cNvPr id="463903" name="Group 130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63919" name="AutoShape 1303"/>
              <p:cNvSpPr>
                <a:spLocks noChangeArrowheads="1"/>
              </p:cNvSpPr>
              <p:nvPr/>
            </p:nvSpPr>
            <p:spPr bwMode="auto">
              <a:xfrm>
                <a:off x="612" y="2568"/>
                <a:ext cx="725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3920" name="AutoShape 1304"/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69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63904" name="Freeform 1305"/>
            <p:cNvSpPr>
              <a:spLocks/>
            </p:cNvSpPr>
            <p:nvPr/>
          </p:nvSpPr>
          <p:spPr bwMode="auto">
            <a:xfrm>
              <a:off x="5286" y="1352"/>
              <a:ext cx="267" cy="187"/>
            </a:xfrm>
            <a:custGeom>
              <a:avLst/>
              <a:gdLst>
                <a:gd name="T0" fmla="*/ 2 w 328"/>
                <a:gd name="T1" fmla="*/ 0 h 226"/>
                <a:gd name="T2" fmla="*/ 114 w 328"/>
                <a:gd name="T3" fmla="*/ 50 h 226"/>
                <a:gd name="T4" fmla="*/ 112 w 328"/>
                <a:gd name="T5" fmla="*/ 89 h 226"/>
                <a:gd name="T6" fmla="*/ 0 w 328"/>
                <a:gd name="T7" fmla="*/ 39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463905" name="Group 130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63917" name="AutoShape 1307"/>
              <p:cNvSpPr>
                <a:spLocks noChangeArrowheads="1"/>
              </p:cNvSpPr>
              <p:nvPr/>
            </p:nvSpPr>
            <p:spPr bwMode="auto">
              <a:xfrm>
                <a:off x="615" y="2568"/>
                <a:ext cx="725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3918" name="AutoShape 1308"/>
              <p:cNvSpPr>
                <a:spLocks noChangeArrowheads="1"/>
              </p:cNvSpPr>
              <p:nvPr/>
            </p:nvSpPr>
            <p:spPr bwMode="auto">
              <a:xfrm>
                <a:off x="630" y="2587"/>
                <a:ext cx="695" cy="1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463906" name="Rectangle 1309"/>
            <p:cNvSpPr>
              <a:spLocks noChangeArrowheads="1"/>
            </p:cNvSpPr>
            <p:nvPr/>
          </p:nvSpPr>
          <p:spPr bwMode="auto">
            <a:xfrm>
              <a:off x="5250" y="429"/>
              <a:ext cx="65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07" name="Freeform 1310"/>
            <p:cNvSpPr>
              <a:spLocks/>
            </p:cNvSpPr>
            <p:nvPr/>
          </p:nvSpPr>
          <p:spPr bwMode="auto">
            <a:xfrm>
              <a:off x="5310" y="1009"/>
              <a:ext cx="238" cy="212"/>
            </a:xfrm>
            <a:custGeom>
              <a:avLst/>
              <a:gdLst>
                <a:gd name="T0" fmla="*/ 2 w 296"/>
                <a:gd name="T1" fmla="*/ 0 h 256"/>
                <a:gd name="T2" fmla="*/ 97 w 296"/>
                <a:gd name="T3" fmla="*/ 57 h 256"/>
                <a:gd name="T4" fmla="*/ 99 w 296"/>
                <a:gd name="T5" fmla="*/ 101 h 256"/>
                <a:gd name="T6" fmla="*/ 0 w 296"/>
                <a:gd name="T7" fmla="*/ 39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908" name="Freeform 1311"/>
            <p:cNvSpPr>
              <a:spLocks/>
            </p:cNvSpPr>
            <p:nvPr/>
          </p:nvSpPr>
          <p:spPr bwMode="auto">
            <a:xfrm>
              <a:off x="5316" y="679"/>
              <a:ext cx="243" cy="243"/>
            </a:xfrm>
            <a:custGeom>
              <a:avLst/>
              <a:gdLst>
                <a:gd name="T0" fmla="*/ 0 w 304"/>
                <a:gd name="T1" fmla="*/ 0 h 288"/>
                <a:gd name="T2" fmla="*/ 100 w 304"/>
                <a:gd name="T3" fmla="*/ 68 h 288"/>
                <a:gd name="T4" fmla="*/ 94 w 304"/>
                <a:gd name="T5" fmla="*/ 121 h 288"/>
                <a:gd name="T6" fmla="*/ 2 w 304"/>
                <a:gd name="T7" fmla="*/ 5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909" name="Oval 1312"/>
            <p:cNvSpPr>
              <a:spLocks noChangeArrowheads="1"/>
            </p:cNvSpPr>
            <p:nvPr/>
          </p:nvSpPr>
          <p:spPr bwMode="auto">
            <a:xfrm>
              <a:off x="5518" y="2613"/>
              <a:ext cx="48" cy="94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10" name="Freeform 1313"/>
            <p:cNvSpPr>
              <a:spLocks/>
            </p:cNvSpPr>
            <p:nvPr/>
          </p:nvSpPr>
          <p:spPr bwMode="auto">
            <a:xfrm>
              <a:off x="5304" y="2613"/>
              <a:ext cx="243" cy="200"/>
            </a:xfrm>
            <a:custGeom>
              <a:avLst/>
              <a:gdLst>
                <a:gd name="T0" fmla="*/ 0 w 306"/>
                <a:gd name="T1" fmla="*/ 43 h 240"/>
                <a:gd name="T2" fmla="*/ 2 w 306"/>
                <a:gd name="T3" fmla="*/ 97 h 240"/>
                <a:gd name="T4" fmla="*/ 98 w 306"/>
                <a:gd name="T5" fmla="*/ 44 h 240"/>
                <a:gd name="T6" fmla="*/ 96 w 306"/>
                <a:gd name="T7" fmla="*/ 0 h 240"/>
                <a:gd name="T8" fmla="*/ 0 w 306"/>
                <a:gd name="T9" fmla="*/ 43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63911" name="AutoShape 1314"/>
            <p:cNvSpPr>
              <a:spLocks noChangeArrowheads="1"/>
            </p:cNvSpPr>
            <p:nvPr/>
          </p:nvSpPr>
          <p:spPr bwMode="auto">
            <a:xfrm>
              <a:off x="4140" y="2675"/>
              <a:ext cx="1199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12" name="AutoShape 1315"/>
            <p:cNvSpPr>
              <a:spLocks noChangeArrowheads="1"/>
            </p:cNvSpPr>
            <p:nvPr/>
          </p:nvSpPr>
          <p:spPr bwMode="auto">
            <a:xfrm>
              <a:off x="4205" y="2713"/>
              <a:ext cx="1069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13" name="Oval 1316"/>
            <p:cNvSpPr>
              <a:spLocks noChangeArrowheads="1"/>
            </p:cNvSpPr>
            <p:nvPr/>
          </p:nvSpPr>
          <p:spPr bwMode="auto">
            <a:xfrm>
              <a:off x="4306" y="2382"/>
              <a:ext cx="160" cy="144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14" name="Oval 1317"/>
            <p:cNvSpPr>
              <a:spLocks noChangeArrowheads="1"/>
            </p:cNvSpPr>
            <p:nvPr/>
          </p:nvSpPr>
          <p:spPr bwMode="auto">
            <a:xfrm>
              <a:off x="4484" y="2382"/>
              <a:ext cx="160" cy="144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i="0">
                <a:solidFill>
                  <a:srgbClr val="FF0000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463915" name="Oval 1318"/>
            <p:cNvSpPr>
              <a:spLocks noChangeArrowheads="1"/>
            </p:cNvSpPr>
            <p:nvPr/>
          </p:nvSpPr>
          <p:spPr bwMode="auto">
            <a:xfrm>
              <a:off x="4663" y="2382"/>
              <a:ext cx="160" cy="137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63916" name="Rectangle 1319"/>
            <p:cNvSpPr>
              <a:spLocks noChangeArrowheads="1"/>
            </p:cNvSpPr>
            <p:nvPr/>
          </p:nvSpPr>
          <p:spPr bwMode="auto">
            <a:xfrm>
              <a:off x="5060" y="1833"/>
              <a:ext cx="89" cy="761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cxnSp>
        <p:nvCxnSpPr>
          <p:cNvPr id="97" name="Straight Connector 103"/>
          <p:cNvCxnSpPr/>
          <p:nvPr/>
        </p:nvCxnSpPr>
        <p:spPr>
          <a:xfrm flipH="1">
            <a:off x="835025" y="4676775"/>
            <a:ext cx="35560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105"/>
          <p:cNvCxnSpPr>
            <a:stCxn id="450672" idx="2"/>
          </p:cNvCxnSpPr>
          <p:nvPr/>
        </p:nvCxnSpPr>
        <p:spPr>
          <a:xfrm flipH="1">
            <a:off x="1139825" y="4891088"/>
            <a:ext cx="201613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107"/>
          <p:cNvCxnSpPr/>
          <p:nvPr/>
        </p:nvCxnSpPr>
        <p:spPr>
          <a:xfrm>
            <a:off x="1457325" y="4691063"/>
            <a:ext cx="57150" cy="4905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109"/>
          <p:cNvCxnSpPr>
            <a:endCxn id="451390" idx="0"/>
          </p:cNvCxnSpPr>
          <p:nvPr/>
        </p:nvCxnSpPr>
        <p:spPr>
          <a:xfrm>
            <a:off x="1597025" y="4714875"/>
            <a:ext cx="274638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0586" name="Group 505"/>
          <p:cNvGrpSpPr>
            <a:grpSpLocks/>
          </p:cNvGrpSpPr>
          <p:nvPr/>
        </p:nvGrpSpPr>
        <p:grpSpPr bwMode="auto">
          <a:xfrm>
            <a:off x="569913" y="5172075"/>
            <a:ext cx="331787" cy="1030288"/>
            <a:chOff x="6240352" y="2055335"/>
            <a:chExt cx="771307" cy="1017716"/>
          </a:xfrm>
        </p:grpSpPr>
        <p:grpSp>
          <p:nvGrpSpPr>
            <p:cNvPr id="451547" name="Group 506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23" name="Rectangle 533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4" name="Straight Connector 534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5" name="Rectangle 535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6" name="Straight Connector 536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" name="Rectangle 539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8" name="Rectangle 540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9" name="Straight Connector 542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575" name="Group 544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8" name="Straight Connector 577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578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76" name="Group 54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6" name="Straight Connector 575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576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77" name="Group 54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" name="Straight Connector 573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574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78" name="Group 55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2" name="Straight Connector 571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572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79" name="Group 55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0" name="Straight Connector 569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570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80" name="Group 55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" name="Straight Connector 567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568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81" name="Group 555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6" name="Straight Connector 565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566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82" name="Group 556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4" name="Straight Connector 563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564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83" name="Group 557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" name="Straight Connector 561"/>
                <p:cNvCxnSpPr/>
                <p:nvPr/>
              </p:nvCxnSpPr>
              <p:spPr>
                <a:xfrm flipV="1">
                  <a:off x="7026209" y="2846432"/>
                  <a:ext cx="104448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562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3872" name="Group 558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0" name="Straight Connector 559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560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1548" name="Group 50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1549" name="Group 50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1563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564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83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565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5476 w 169"/>
                    <a:gd name="T5" fmla="*/ 47436 h 224"/>
                    <a:gd name="T6" fmla="*/ 125476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1566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45476 h 63"/>
                    <a:gd name="T2" fmla="*/ 69249 w 280"/>
                    <a:gd name="T3" fmla="*/ 44754 h 63"/>
                    <a:gd name="T4" fmla="*/ 409879 w 280"/>
                    <a:gd name="T5" fmla="*/ 0 h 63"/>
                    <a:gd name="T6" fmla="*/ 524046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1567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3 h 93"/>
                    <a:gd name="T4" fmla="*/ 201401 w 293"/>
                    <a:gd name="T5" fmla="*/ 53316 h 93"/>
                    <a:gd name="T6" fmla="*/ 302618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105" name="Straight Connector 510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51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51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51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51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51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51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51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51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52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52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52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52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587" name="Group 638"/>
          <p:cNvGrpSpPr>
            <a:grpSpLocks/>
          </p:cNvGrpSpPr>
          <p:nvPr/>
        </p:nvGrpSpPr>
        <p:grpSpPr bwMode="auto">
          <a:xfrm>
            <a:off x="955675" y="5172075"/>
            <a:ext cx="331788" cy="1030288"/>
            <a:chOff x="6240352" y="2055335"/>
            <a:chExt cx="771307" cy="1017716"/>
          </a:xfrm>
        </p:grpSpPr>
        <p:grpSp>
          <p:nvGrpSpPr>
            <p:cNvPr id="451489" name="Group 63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82" name="Rectangle 660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83" name="Straight Connector 661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" name="Rectangle 662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85" name="Straight Connector 663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Rectangle 664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7" name="Rectangle 665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88" name="Straight Connector 666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517" name="Group 66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17" name="Straight Connector 695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Connector 696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18" name="Group 66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15" name="Straight Connector 693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Connector 694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19" name="Group 66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13" name="Straight Connector 691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692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20" name="Group 67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11" name="Straight Connector 689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690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21" name="Group 67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09" name="Straight Connector 687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688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22" name="Group 67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07" name="Straight Connector 685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686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23" name="Group 67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05" name="Straight Connector 683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684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24" name="Group 67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03" name="Straight Connector 681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Straight Connector 682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25" name="Group 67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01" name="Straight Connector 679"/>
                <p:cNvCxnSpPr/>
                <p:nvPr/>
              </p:nvCxnSpPr>
              <p:spPr>
                <a:xfrm flipV="1">
                  <a:off x="7026209" y="2846432"/>
                  <a:ext cx="104446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680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526" name="Group 67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99" name="Straight Connector 677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Straight Connector 678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1490" name="Group 64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1491" name="Group 64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1505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506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83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507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5475 w 169"/>
                    <a:gd name="T5" fmla="*/ 47436 h 224"/>
                    <a:gd name="T6" fmla="*/ 125475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1508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45476 h 63"/>
                    <a:gd name="T2" fmla="*/ 69249 w 280"/>
                    <a:gd name="T3" fmla="*/ 44754 h 63"/>
                    <a:gd name="T4" fmla="*/ 409877 w 280"/>
                    <a:gd name="T5" fmla="*/ 0 h 63"/>
                    <a:gd name="T6" fmla="*/ 524044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1509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3 h 93"/>
                    <a:gd name="T4" fmla="*/ 201400 w 293"/>
                    <a:gd name="T5" fmla="*/ 53316 h 93"/>
                    <a:gd name="T6" fmla="*/ 302617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164" name="Straight Connector 642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643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644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645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646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647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648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649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650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651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652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653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654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588" name="Group 697"/>
          <p:cNvGrpSpPr>
            <a:grpSpLocks/>
          </p:cNvGrpSpPr>
          <p:nvPr/>
        </p:nvGrpSpPr>
        <p:grpSpPr bwMode="auto">
          <a:xfrm>
            <a:off x="1331913" y="5172075"/>
            <a:ext cx="331787" cy="1030288"/>
            <a:chOff x="6240352" y="2055335"/>
            <a:chExt cx="771307" cy="1017716"/>
          </a:xfrm>
        </p:grpSpPr>
        <p:grpSp>
          <p:nvGrpSpPr>
            <p:cNvPr id="451431" name="Group 698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241" name="Rectangle 719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42" name="Straight Connector 720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" name="Rectangle 721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44" name="Straight Connector 722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Rectangle 723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6" name="Rectangle 724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47" name="Straight Connector 725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459" name="Group 726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76" name="Straight Connector 754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7" name="Straight Connector 755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60" name="Group 72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74" name="Straight Connector 752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Straight Connector 753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61" name="Group 728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72" name="Straight Connector 750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751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62" name="Group 729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70" name="Straight Connector 748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Straight Connector 749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63" name="Group 730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68" name="Straight Connector 746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9" name="Straight Connector 747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64" name="Group 731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66" name="Straight Connector 744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Straight Connector 745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65" name="Group 732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64" name="Straight Connector 742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" name="Straight Connector 743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66" name="Group 733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62" name="Straight Connector 740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3" name="Straight Connector 741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67" name="Group 734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60" name="Straight Connector 738"/>
                <p:cNvCxnSpPr/>
                <p:nvPr/>
              </p:nvCxnSpPr>
              <p:spPr>
                <a:xfrm flipV="1">
                  <a:off x="7026209" y="2846432"/>
                  <a:ext cx="104448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Straight Connector 739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68" name="Group 735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258" name="Straight Connector 736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Straight Connector 737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1432" name="Group 699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1433" name="Group 700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1447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448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83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449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5476 w 169"/>
                    <a:gd name="T5" fmla="*/ 47436 h 224"/>
                    <a:gd name="T6" fmla="*/ 125476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1450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45476 h 63"/>
                    <a:gd name="T2" fmla="*/ 69249 w 280"/>
                    <a:gd name="T3" fmla="*/ 44754 h 63"/>
                    <a:gd name="T4" fmla="*/ 409879 w 280"/>
                    <a:gd name="T5" fmla="*/ 0 h 63"/>
                    <a:gd name="T6" fmla="*/ 524046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1451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3 h 93"/>
                    <a:gd name="T4" fmla="*/ 201401 w 293"/>
                    <a:gd name="T5" fmla="*/ 53316 h 93"/>
                    <a:gd name="T6" fmla="*/ 302618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223" name="Straight Connector 701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70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70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70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70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70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70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70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70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71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71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71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71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589" name="Group 756"/>
          <p:cNvGrpSpPr>
            <a:grpSpLocks/>
          </p:cNvGrpSpPr>
          <p:nvPr/>
        </p:nvGrpSpPr>
        <p:grpSpPr bwMode="auto">
          <a:xfrm>
            <a:off x="1708150" y="5172075"/>
            <a:ext cx="331788" cy="1030288"/>
            <a:chOff x="6240352" y="2055335"/>
            <a:chExt cx="771307" cy="1017716"/>
          </a:xfrm>
        </p:grpSpPr>
        <p:grpSp>
          <p:nvGrpSpPr>
            <p:cNvPr id="451373" name="Group 757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300" name="Rectangle 778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01" name="Straight Connector 779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2" name="Rectangle 780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03" name="Straight Connector 781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4" name="Rectangle 782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5" name="Rectangle 783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06" name="Straight Connector 784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401" name="Group 785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35" name="Straight Connector 813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814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02" name="Group 786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33" name="Straight Connector 811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812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03" name="Group 787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31" name="Straight Connector 809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Straight Connector 810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04" name="Group 788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29" name="Straight Connector 807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Straight Connector 808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05" name="Group 789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27" name="Straight Connector 805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8" name="Straight Connector 806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06" name="Group 790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25" name="Straight Connector 803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6" name="Straight Connector 804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07" name="Group 791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23" name="Straight Connector 801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4" name="Straight Connector 802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08" name="Group 792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21" name="Straight Connector 799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2" name="Straight Connector 800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09" name="Group 793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19" name="Straight Connector 797"/>
                <p:cNvCxnSpPr/>
                <p:nvPr/>
              </p:nvCxnSpPr>
              <p:spPr>
                <a:xfrm flipV="1">
                  <a:off x="7026209" y="2846432"/>
                  <a:ext cx="104446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0" name="Straight Connector 798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410" name="Group 794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17" name="Straight Connector 795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8" name="Straight Connector 796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1374" name="Group 75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1375" name="Group 75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1389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390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83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391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5475 w 169"/>
                    <a:gd name="T5" fmla="*/ 47436 h 224"/>
                    <a:gd name="T6" fmla="*/ 125475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1392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45476 h 63"/>
                    <a:gd name="T2" fmla="*/ 69249 w 280"/>
                    <a:gd name="T3" fmla="*/ 44754 h 63"/>
                    <a:gd name="T4" fmla="*/ 409877 w 280"/>
                    <a:gd name="T5" fmla="*/ 0 h 63"/>
                    <a:gd name="T6" fmla="*/ 524044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1393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3 h 93"/>
                    <a:gd name="T4" fmla="*/ 201400 w 293"/>
                    <a:gd name="T5" fmla="*/ 53316 h 93"/>
                    <a:gd name="T6" fmla="*/ 302617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282" name="Straight Connector 760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761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762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763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764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765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766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Straight Connector 767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768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Straight Connector 769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Connector 770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Straight Connector 771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Straight Connector 772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37" name="Straight Connector 817"/>
          <p:cNvCxnSpPr/>
          <p:nvPr/>
        </p:nvCxnSpPr>
        <p:spPr>
          <a:xfrm flipH="1">
            <a:off x="2398713" y="4676775"/>
            <a:ext cx="357187" cy="4968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Connector 818"/>
          <p:cNvCxnSpPr>
            <a:stCxn id="450667" idx="2"/>
          </p:cNvCxnSpPr>
          <p:nvPr/>
        </p:nvCxnSpPr>
        <p:spPr>
          <a:xfrm flipH="1">
            <a:off x="2703513" y="4892675"/>
            <a:ext cx="203200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Connector 819"/>
          <p:cNvCxnSpPr/>
          <p:nvPr/>
        </p:nvCxnSpPr>
        <p:spPr>
          <a:xfrm>
            <a:off x="3021013" y="4692650"/>
            <a:ext cx="57150" cy="4905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Connector 820"/>
          <p:cNvCxnSpPr>
            <a:endCxn id="451158" idx="0"/>
          </p:cNvCxnSpPr>
          <p:nvPr/>
        </p:nvCxnSpPr>
        <p:spPr>
          <a:xfrm>
            <a:off x="3160713" y="4716463"/>
            <a:ext cx="274637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0594" name="Group 821"/>
          <p:cNvGrpSpPr>
            <a:grpSpLocks/>
          </p:cNvGrpSpPr>
          <p:nvPr/>
        </p:nvGrpSpPr>
        <p:grpSpPr bwMode="auto">
          <a:xfrm>
            <a:off x="2133600" y="5173663"/>
            <a:ext cx="331788" cy="1030287"/>
            <a:chOff x="6240352" y="2055335"/>
            <a:chExt cx="771307" cy="1017716"/>
          </a:xfrm>
        </p:grpSpPr>
        <p:grpSp>
          <p:nvGrpSpPr>
            <p:cNvPr id="451315" name="Group 99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363" name="Rectangle 1020"/>
              <p:cNvSpPr/>
              <p:nvPr/>
            </p:nvSpPr>
            <p:spPr>
              <a:xfrm>
                <a:off x="6509397" y="3062521"/>
                <a:ext cx="447628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64" name="Straight Connector 1021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5" name="Rectangle 1022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66" name="Straight Connector 1023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Rectangle 1024"/>
              <p:cNvSpPr/>
              <p:nvPr/>
            </p:nvSpPr>
            <p:spPr>
              <a:xfrm>
                <a:off x="6816769" y="3703886"/>
                <a:ext cx="131304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8" name="Rectangle 1025"/>
              <p:cNvSpPr/>
              <p:nvPr/>
            </p:nvSpPr>
            <p:spPr>
              <a:xfrm>
                <a:off x="6404951" y="3158177"/>
                <a:ext cx="444643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69" name="Straight Connector 1026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343" name="Group 102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98" name="Straight Connector 1055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9" name="Straight Connector 1056"/>
                <p:cNvCxnSpPr/>
                <p:nvPr/>
              </p:nvCxnSpPr>
              <p:spPr>
                <a:xfrm flipV="1">
                  <a:off x="6580709" y="293897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344" name="Group 102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96" name="Straight Connector 1053"/>
                <p:cNvCxnSpPr/>
                <p:nvPr/>
              </p:nvCxnSpPr>
              <p:spPr>
                <a:xfrm flipV="1">
                  <a:off x="7028817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7" name="Straight Connector 1054"/>
                <p:cNvCxnSpPr/>
                <p:nvPr/>
              </p:nvCxnSpPr>
              <p:spPr>
                <a:xfrm flipV="1">
                  <a:off x="6581189" y="2938970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345" name="Group 102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94" name="Straight Connector 1051"/>
                <p:cNvCxnSpPr/>
                <p:nvPr/>
              </p:nvCxnSpPr>
              <p:spPr>
                <a:xfrm flipV="1">
                  <a:off x="7026313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5" name="Straight Connector 1052"/>
                <p:cNvCxnSpPr/>
                <p:nvPr/>
              </p:nvCxnSpPr>
              <p:spPr>
                <a:xfrm flipV="1">
                  <a:off x="6581670" y="2938967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346" name="Group 103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92" name="Straight Connector 1049"/>
                <p:cNvCxnSpPr/>
                <p:nvPr/>
              </p:nvCxnSpPr>
              <p:spPr>
                <a:xfrm flipV="1">
                  <a:off x="7026792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3" name="Straight Connector 1050"/>
                <p:cNvCxnSpPr/>
                <p:nvPr/>
              </p:nvCxnSpPr>
              <p:spPr>
                <a:xfrm flipV="1">
                  <a:off x="6582149" y="2938965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347" name="Group 103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90" name="Straight Connector 1047"/>
                <p:cNvCxnSpPr/>
                <p:nvPr/>
              </p:nvCxnSpPr>
              <p:spPr>
                <a:xfrm flipV="1">
                  <a:off x="7027272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1" name="Straight Connector 1048"/>
                <p:cNvCxnSpPr/>
                <p:nvPr/>
              </p:nvCxnSpPr>
              <p:spPr>
                <a:xfrm flipV="1">
                  <a:off x="6582629" y="293896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348" name="Group 103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88" name="Straight Connector 1045"/>
                <p:cNvCxnSpPr/>
                <p:nvPr/>
              </p:nvCxnSpPr>
              <p:spPr>
                <a:xfrm flipV="1">
                  <a:off x="7027753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9" name="Straight Connector 1046"/>
                <p:cNvCxnSpPr/>
                <p:nvPr/>
              </p:nvCxnSpPr>
              <p:spPr>
                <a:xfrm flipV="1">
                  <a:off x="6583110" y="2938960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349" name="Group 103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86" name="Straight Connector 1043"/>
                <p:cNvCxnSpPr/>
                <p:nvPr/>
              </p:nvCxnSpPr>
              <p:spPr>
                <a:xfrm flipV="1">
                  <a:off x="7028232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7" name="Straight Connector 1044"/>
                <p:cNvCxnSpPr/>
                <p:nvPr/>
              </p:nvCxnSpPr>
              <p:spPr>
                <a:xfrm flipV="1">
                  <a:off x="6580604" y="2938957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350" name="Group 103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84" name="Straight Connector 1041"/>
                <p:cNvCxnSpPr/>
                <p:nvPr/>
              </p:nvCxnSpPr>
              <p:spPr>
                <a:xfrm flipV="1">
                  <a:off x="7028711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5" name="Straight Connector 1042"/>
                <p:cNvCxnSpPr/>
                <p:nvPr/>
              </p:nvCxnSpPr>
              <p:spPr>
                <a:xfrm flipV="1">
                  <a:off x="6581083" y="2938954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351" name="Group 103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82" name="Straight Connector 1039"/>
                <p:cNvCxnSpPr/>
                <p:nvPr/>
              </p:nvCxnSpPr>
              <p:spPr>
                <a:xfrm flipV="1">
                  <a:off x="7026209" y="2846432"/>
                  <a:ext cx="104446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3" name="Straight Connector 1040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352" name="Group 103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380" name="Straight Connector 1037"/>
                <p:cNvCxnSpPr/>
                <p:nvPr/>
              </p:nvCxnSpPr>
              <p:spPr>
                <a:xfrm flipV="1">
                  <a:off x="7026689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1" name="Straight Connector 1038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1316" name="Group 100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1317" name="Group 100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1331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332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83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333" name="Freeform 190"/>
                <p:cNvSpPr>
                  <a:spLocks/>
                </p:cNvSpPr>
                <p:nvPr/>
              </p:nvSpPr>
              <p:spPr bwMode="auto">
                <a:xfrm>
                  <a:off x="5968754" y="2922666"/>
                  <a:ext cx="125475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5475 w 169"/>
                    <a:gd name="T5" fmla="*/ 47436 h 224"/>
                    <a:gd name="T6" fmla="*/ 125475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1334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5"/>
                </a:xfrm>
                <a:custGeom>
                  <a:avLst/>
                  <a:gdLst>
                    <a:gd name="T0" fmla="*/ 0 w 280"/>
                    <a:gd name="T1" fmla="*/ 45475 h 63"/>
                    <a:gd name="T2" fmla="*/ 69249 w 280"/>
                    <a:gd name="T3" fmla="*/ 44753 h 63"/>
                    <a:gd name="T4" fmla="*/ 409877 w 280"/>
                    <a:gd name="T5" fmla="*/ 0 h 63"/>
                    <a:gd name="T6" fmla="*/ 524044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1335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3 h 93"/>
                    <a:gd name="T4" fmla="*/ 201400 w 293"/>
                    <a:gd name="T5" fmla="*/ 53316 h 93"/>
                    <a:gd name="T6" fmla="*/ 302617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345" name="Straight Connector 1002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1003"/>
              <p:cNvCxnSpPr/>
              <p:nvPr/>
            </p:nvCxnSpPr>
            <p:spPr>
              <a:xfrm>
                <a:off x="6875111" y="230466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7" name="Straight Connector 1004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8" name="Straight Connector 1005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9" name="Straight Connector 1006"/>
              <p:cNvCxnSpPr/>
              <p:nvPr/>
            </p:nvCxnSpPr>
            <p:spPr>
              <a:xfrm>
                <a:off x="6867730" y="250852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0" name="Straight Connector 1007"/>
              <p:cNvCxnSpPr/>
              <p:nvPr/>
            </p:nvCxnSpPr>
            <p:spPr>
              <a:xfrm>
                <a:off x="6864041" y="2569682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Straight Connector 1008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Straight Connector 1009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Straight Connector 1010"/>
              <p:cNvCxnSpPr/>
              <p:nvPr/>
            </p:nvCxnSpPr>
            <p:spPr>
              <a:xfrm>
                <a:off x="6867730" y="277510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Straight Connector 1011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1012"/>
              <p:cNvCxnSpPr/>
              <p:nvPr/>
            </p:nvCxnSpPr>
            <p:spPr>
              <a:xfrm>
                <a:off x="6871422" y="291153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6" name="Straight Connector 1013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7" name="Straight Connector 1014"/>
              <p:cNvCxnSpPr/>
              <p:nvPr/>
            </p:nvCxnSpPr>
            <p:spPr>
              <a:xfrm flipH="1">
                <a:off x="6875111" y="2132173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595" name="Group 822"/>
          <p:cNvGrpSpPr>
            <a:grpSpLocks/>
          </p:cNvGrpSpPr>
          <p:nvPr/>
        </p:nvGrpSpPr>
        <p:grpSpPr bwMode="auto">
          <a:xfrm>
            <a:off x="2519363" y="5173663"/>
            <a:ext cx="331787" cy="1030287"/>
            <a:chOff x="6240352" y="2055335"/>
            <a:chExt cx="771307" cy="1017716"/>
          </a:xfrm>
        </p:grpSpPr>
        <p:grpSp>
          <p:nvGrpSpPr>
            <p:cNvPr id="451257" name="Group 941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422" name="Rectangle 962"/>
              <p:cNvSpPr/>
              <p:nvPr/>
            </p:nvSpPr>
            <p:spPr>
              <a:xfrm>
                <a:off x="6509397" y="3062521"/>
                <a:ext cx="447629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23" name="Straight Connector 963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4" name="Rectangle 964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25" name="Straight Connector 965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6" name="Rectangle 966"/>
              <p:cNvSpPr/>
              <p:nvPr/>
            </p:nvSpPr>
            <p:spPr>
              <a:xfrm>
                <a:off x="6816769" y="3703886"/>
                <a:ext cx="131305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7" name="Rectangle 967"/>
              <p:cNvSpPr/>
              <p:nvPr/>
            </p:nvSpPr>
            <p:spPr>
              <a:xfrm>
                <a:off x="6404950" y="3158177"/>
                <a:ext cx="444646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28" name="Straight Connector 968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285" name="Group 969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457" name="Straight Connector 997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8" name="Straight Connector 998"/>
                <p:cNvCxnSpPr/>
                <p:nvPr/>
              </p:nvCxnSpPr>
              <p:spPr>
                <a:xfrm flipV="1">
                  <a:off x="6580707" y="293897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86" name="Group 970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455" name="Straight Connector 995"/>
                <p:cNvCxnSpPr/>
                <p:nvPr/>
              </p:nvCxnSpPr>
              <p:spPr>
                <a:xfrm flipV="1">
                  <a:off x="7028816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996"/>
                <p:cNvCxnSpPr/>
                <p:nvPr/>
              </p:nvCxnSpPr>
              <p:spPr>
                <a:xfrm flipV="1">
                  <a:off x="6581187" y="2938970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87" name="Group 971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453" name="Straight Connector 993"/>
                <p:cNvCxnSpPr/>
                <p:nvPr/>
              </p:nvCxnSpPr>
              <p:spPr>
                <a:xfrm flipV="1">
                  <a:off x="7026314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4" name="Straight Connector 994"/>
                <p:cNvCxnSpPr/>
                <p:nvPr/>
              </p:nvCxnSpPr>
              <p:spPr>
                <a:xfrm flipV="1">
                  <a:off x="6581668" y="2938967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88" name="Group 972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451" name="Straight Connector 991"/>
                <p:cNvCxnSpPr/>
                <p:nvPr/>
              </p:nvCxnSpPr>
              <p:spPr>
                <a:xfrm flipV="1">
                  <a:off x="7026794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2" name="Straight Connector 992"/>
                <p:cNvCxnSpPr/>
                <p:nvPr/>
              </p:nvCxnSpPr>
              <p:spPr>
                <a:xfrm flipV="1">
                  <a:off x="6582147" y="2938965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89" name="Group 973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449" name="Straight Connector 989"/>
                <p:cNvCxnSpPr/>
                <p:nvPr/>
              </p:nvCxnSpPr>
              <p:spPr>
                <a:xfrm flipV="1">
                  <a:off x="7027273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Connector 990"/>
                <p:cNvCxnSpPr/>
                <p:nvPr/>
              </p:nvCxnSpPr>
              <p:spPr>
                <a:xfrm flipV="1">
                  <a:off x="6582627" y="293896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90" name="Group 974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447" name="Straight Connector 987"/>
                <p:cNvCxnSpPr/>
                <p:nvPr/>
              </p:nvCxnSpPr>
              <p:spPr>
                <a:xfrm flipV="1">
                  <a:off x="7027754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8" name="Straight Connector 988"/>
                <p:cNvCxnSpPr/>
                <p:nvPr/>
              </p:nvCxnSpPr>
              <p:spPr>
                <a:xfrm flipV="1">
                  <a:off x="6583108" y="2938960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91" name="Group 975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445" name="Straight Connector 985"/>
                <p:cNvCxnSpPr/>
                <p:nvPr/>
              </p:nvCxnSpPr>
              <p:spPr>
                <a:xfrm flipV="1">
                  <a:off x="7028234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6" name="Straight Connector 986"/>
                <p:cNvCxnSpPr/>
                <p:nvPr/>
              </p:nvCxnSpPr>
              <p:spPr>
                <a:xfrm flipV="1">
                  <a:off x="6580604" y="2938957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92" name="Group 976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443" name="Straight Connector 983"/>
                <p:cNvCxnSpPr/>
                <p:nvPr/>
              </p:nvCxnSpPr>
              <p:spPr>
                <a:xfrm flipV="1">
                  <a:off x="7028713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4" name="Straight Connector 984"/>
                <p:cNvCxnSpPr/>
                <p:nvPr/>
              </p:nvCxnSpPr>
              <p:spPr>
                <a:xfrm flipV="1">
                  <a:off x="6581083" y="2938954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93" name="Group 977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441" name="Straight Connector 981"/>
                <p:cNvCxnSpPr/>
                <p:nvPr/>
              </p:nvCxnSpPr>
              <p:spPr>
                <a:xfrm flipV="1">
                  <a:off x="7026209" y="2846432"/>
                  <a:ext cx="104448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2" name="Straight Connector 982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94" name="Group 978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439" name="Straight Connector 979"/>
                <p:cNvCxnSpPr/>
                <p:nvPr/>
              </p:nvCxnSpPr>
              <p:spPr>
                <a:xfrm flipV="1">
                  <a:off x="7026688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0" name="Straight Connector 980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1258" name="Group 942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1259" name="Group 943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1273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274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83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275" name="Freeform 190"/>
                <p:cNvSpPr>
                  <a:spLocks/>
                </p:cNvSpPr>
                <p:nvPr/>
              </p:nvSpPr>
              <p:spPr bwMode="auto">
                <a:xfrm>
                  <a:off x="5968753" y="2922666"/>
                  <a:ext cx="125476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5476 w 169"/>
                    <a:gd name="T5" fmla="*/ 47436 h 224"/>
                    <a:gd name="T6" fmla="*/ 125476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1276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5"/>
                </a:xfrm>
                <a:custGeom>
                  <a:avLst/>
                  <a:gdLst>
                    <a:gd name="T0" fmla="*/ 0 w 280"/>
                    <a:gd name="T1" fmla="*/ 45475 h 63"/>
                    <a:gd name="T2" fmla="*/ 69249 w 280"/>
                    <a:gd name="T3" fmla="*/ 44753 h 63"/>
                    <a:gd name="T4" fmla="*/ 409879 w 280"/>
                    <a:gd name="T5" fmla="*/ 0 h 63"/>
                    <a:gd name="T6" fmla="*/ 524046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1277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3 h 93"/>
                    <a:gd name="T4" fmla="*/ 201401 w 293"/>
                    <a:gd name="T5" fmla="*/ 53316 h 93"/>
                    <a:gd name="T6" fmla="*/ 302618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404" name="Straight Connector 944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945"/>
              <p:cNvCxnSpPr/>
              <p:nvPr/>
            </p:nvCxnSpPr>
            <p:spPr>
              <a:xfrm>
                <a:off x="6875113" y="230466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946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7" name="Straight Connector 947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8" name="Straight Connector 948"/>
              <p:cNvCxnSpPr/>
              <p:nvPr/>
            </p:nvCxnSpPr>
            <p:spPr>
              <a:xfrm>
                <a:off x="6867732" y="250852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9" name="Straight Connector 949"/>
              <p:cNvCxnSpPr/>
              <p:nvPr/>
            </p:nvCxnSpPr>
            <p:spPr>
              <a:xfrm>
                <a:off x="6864040" y="2569682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950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951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" name="Straight Connector 952"/>
              <p:cNvCxnSpPr/>
              <p:nvPr/>
            </p:nvCxnSpPr>
            <p:spPr>
              <a:xfrm>
                <a:off x="6867732" y="277510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Straight Connector 953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Connector 954"/>
              <p:cNvCxnSpPr/>
              <p:nvPr/>
            </p:nvCxnSpPr>
            <p:spPr>
              <a:xfrm>
                <a:off x="6871421" y="291153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955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956"/>
              <p:cNvCxnSpPr/>
              <p:nvPr/>
            </p:nvCxnSpPr>
            <p:spPr>
              <a:xfrm flipH="1">
                <a:off x="6875113" y="2132173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596" name="Group 823"/>
          <p:cNvGrpSpPr>
            <a:grpSpLocks/>
          </p:cNvGrpSpPr>
          <p:nvPr/>
        </p:nvGrpSpPr>
        <p:grpSpPr bwMode="auto">
          <a:xfrm>
            <a:off x="2895600" y="5173663"/>
            <a:ext cx="331788" cy="1030287"/>
            <a:chOff x="6240352" y="2055335"/>
            <a:chExt cx="771307" cy="1017716"/>
          </a:xfrm>
        </p:grpSpPr>
        <p:grpSp>
          <p:nvGrpSpPr>
            <p:cNvPr id="451199" name="Group 883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481" name="Rectangle 904"/>
              <p:cNvSpPr/>
              <p:nvPr/>
            </p:nvSpPr>
            <p:spPr>
              <a:xfrm>
                <a:off x="6509397" y="3062521"/>
                <a:ext cx="447628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82" name="Straight Connector 905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3" name="Rectangle 906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84" name="Straight Connector 907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5" name="Rectangle 908"/>
              <p:cNvSpPr/>
              <p:nvPr/>
            </p:nvSpPr>
            <p:spPr>
              <a:xfrm>
                <a:off x="6816769" y="3703886"/>
                <a:ext cx="131304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486" name="Rectangle 909"/>
              <p:cNvSpPr/>
              <p:nvPr/>
            </p:nvSpPr>
            <p:spPr>
              <a:xfrm>
                <a:off x="6404951" y="3158177"/>
                <a:ext cx="444643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87" name="Straight Connector 910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227" name="Group 911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16" name="Straight Connector 939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7" name="Straight Connector 940"/>
                <p:cNvCxnSpPr/>
                <p:nvPr/>
              </p:nvCxnSpPr>
              <p:spPr>
                <a:xfrm flipV="1">
                  <a:off x="6580709" y="293897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28" name="Group 912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14" name="Straight Connector 937"/>
                <p:cNvCxnSpPr/>
                <p:nvPr/>
              </p:nvCxnSpPr>
              <p:spPr>
                <a:xfrm flipV="1">
                  <a:off x="7028817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5" name="Straight Connector 938"/>
                <p:cNvCxnSpPr/>
                <p:nvPr/>
              </p:nvCxnSpPr>
              <p:spPr>
                <a:xfrm flipV="1">
                  <a:off x="6581189" y="2938970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29" name="Group 913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12" name="Straight Connector 935"/>
                <p:cNvCxnSpPr/>
                <p:nvPr/>
              </p:nvCxnSpPr>
              <p:spPr>
                <a:xfrm flipV="1">
                  <a:off x="7026313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3" name="Straight Connector 936"/>
                <p:cNvCxnSpPr/>
                <p:nvPr/>
              </p:nvCxnSpPr>
              <p:spPr>
                <a:xfrm flipV="1">
                  <a:off x="6581670" y="2938967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30" name="Group 914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10" name="Straight Connector 933"/>
                <p:cNvCxnSpPr/>
                <p:nvPr/>
              </p:nvCxnSpPr>
              <p:spPr>
                <a:xfrm flipV="1">
                  <a:off x="7026792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1" name="Straight Connector 934"/>
                <p:cNvCxnSpPr/>
                <p:nvPr/>
              </p:nvCxnSpPr>
              <p:spPr>
                <a:xfrm flipV="1">
                  <a:off x="6582149" y="2938965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31" name="Group 915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08" name="Straight Connector 931"/>
                <p:cNvCxnSpPr/>
                <p:nvPr/>
              </p:nvCxnSpPr>
              <p:spPr>
                <a:xfrm flipV="1">
                  <a:off x="7027272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932"/>
                <p:cNvCxnSpPr/>
                <p:nvPr/>
              </p:nvCxnSpPr>
              <p:spPr>
                <a:xfrm flipV="1">
                  <a:off x="6582629" y="293896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32" name="Group 916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06" name="Straight Connector 929"/>
                <p:cNvCxnSpPr/>
                <p:nvPr/>
              </p:nvCxnSpPr>
              <p:spPr>
                <a:xfrm flipV="1">
                  <a:off x="7027753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7" name="Straight Connector 930"/>
                <p:cNvCxnSpPr/>
                <p:nvPr/>
              </p:nvCxnSpPr>
              <p:spPr>
                <a:xfrm flipV="1">
                  <a:off x="6583110" y="2938960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33" name="Group 917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04" name="Straight Connector 927"/>
                <p:cNvCxnSpPr/>
                <p:nvPr/>
              </p:nvCxnSpPr>
              <p:spPr>
                <a:xfrm flipV="1">
                  <a:off x="7028232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5" name="Straight Connector 928"/>
                <p:cNvCxnSpPr/>
                <p:nvPr/>
              </p:nvCxnSpPr>
              <p:spPr>
                <a:xfrm flipV="1">
                  <a:off x="6580604" y="2938957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34" name="Group 918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02" name="Straight Connector 925"/>
                <p:cNvCxnSpPr/>
                <p:nvPr/>
              </p:nvCxnSpPr>
              <p:spPr>
                <a:xfrm flipV="1">
                  <a:off x="7028711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Straight Connector 926"/>
                <p:cNvCxnSpPr/>
                <p:nvPr/>
              </p:nvCxnSpPr>
              <p:spPr>
                <a:xfrm flipV="1">
                  <a:off x="6581083" y="2938954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35" name="Group 919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00" name="Straight Connector 923"/>
                <p:cNvCxnSpPr/>
                <p:nvPr/>
              </p:nvCxnSpPr>
              <p:spPr>
                <a:xfrm flipV="1">
                  <a:off x="7026209" y="2846432"/>
                  <a:ext cx="104446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1" name="Straight Connector 924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236" name="Group 920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498" name="Straight Connector 921"/>
                <p:cNvCxnSpPr/>
                <p:nvPr/>
              </p:nvCxnSpPr>
              <p:spPr>
                <a:xfrm flipV="1">
                  <a:off x="7026689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9" name="Straight Connector 922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1200" name="Group 884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1201" name="Group 885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1215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216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83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217" name="Freeform 190"/>
                <p:cNvSpPr>
                  <a:spLocks/>
                </p:cNvSpPr>
                <p:nvPr/>
              </p:nvSpPr>
              <p:spPr bwMode="auto">
                <a:xfrm>
                  <a:off x="5968754" y="2922666"/>
                  <a:ext cx="125475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5475 w 169"/>
                    <a:gd name="T5" fmla="*/ 47436 h 224"/>
                    <a:gd name="T6" fmla="*/ 125475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1218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5"/>
                </a:xfrm>
                <a:custGeom>
                  <a:avLst/>
                  <a:gdLst>
                    <a:gd name="T0" fmla="*/ 0 w 280"/>
                    <a:gd name="T1" fmla="*/ 45475 h 63"/>
                    <a:gd name="T2" fmla="*/ 69249 w 280"/>
                    <a:gd name="T3" fmla="*/ 44753 h 63"/>
                    <a:gd name="T4" fmla="*/ 409877 w 280"/>
                    <a:gd name="T5" fmla="*/ 0 h 63"/>
                    <a:gd name="T6" fmla="*/ 524044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1219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3 h 93"/>
                    <a:gd name="T4" fmla="*/ 201400 w 293"/>
                    <a:gd name="T5" fmla="*/ 53316 h 93"/>
                    <a:gd name="T6" fmla="*/ 302617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463" name="Straight Connector 886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4" name="Straight Connector 887"/>
              <p:cNvCxnSpPr/>
              <p:nvPr/>
            </p:nvCxnSpPr>
            <p:spPr>
              <a:xfrm>
                <a:off x="6875111" y="230466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5" name="Straight Connector 888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6" name="Straight Connector 889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7" name="Straight Connector 890"/>
              <p:cNvCxnSpPr/>
              <p:nvPr/>
            </p:nvCxnSpPr>
            <p:spPr>
              <a:xfrm>
                <a:off x="6867730" y="250852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8" name="Straight Connector 891"/>
              <p:cNvCxnSpPr/>
              <p:nvPr/>
            </p:nvCxnSpPr>
            <p:spPr>
              <a:xfrm>
                <a:off x="6864041" y="2569682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9" name="Straight Connector 892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0" name="Straight Connector 893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Straight Connector 894"/>
              <p:cNvCxnSpPr/>
              <p:nvPr/>
            </p:nvCxnSpPr>
            <p:spPr>
              <a:xfrm>
                <a:off x="6867730" y="277510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2" name="Straight Connector 895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3" name="Straight Connector 896"/>
              <p:cNvCxnSpPr/>
              <p:nvPr/>
            </p:nvCxnSpPr>
            <p:spPr>
              <a:xfrm>
                <a:off x="6871422" y="291153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4" name="Straight Connector 897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5" name="Straight Connector 898"/>
              <p:cNvCxnSpPr/>
              <p:nvPr/>
            </p:nvCxnSpPr>
            <p:spPr>
              <a:xfrm flipH="1">
                <a:off x="6875111" y="2132173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597" name="Group 824"/>
          <p:cNvGrpSpPr>
            <a:grpSpLocks/>
          </p:cNvGrpSpPr>
          <p:nvPr/>
        </p:nvGrpSpPr>
        <p:grpSpPr bwMode="auto">
          <a:xfrm>
            <a:off x="3271838" y="5173663"/>
            <a:ext cx="331787" cy="1030287"/>
            <a:chOff x="6240352" y="2055335"/>
            <a:chExt cx="771307" cy="1017716"/>
          </a:xfrm>
        </p:grpSpPr>
        <p:grpSp>
          <p:nvGrpSpPr>
            <p:cNvPr id="451141" name="Group 825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540" name="Rectangle 846"/>
              <p:cNvSpPr/>
              <p:nvPr/>
            </p:nvSpPr>
            <p:spPr>
              <a:xfrm>
                <a:off x="6509397" y="3062521"/>
                <a:ext cx="447629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41" name="Straight Connector 847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2" name="Rectangle 848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43" name="Straight Connector 849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4" name="Rectangle 850"/>
              <p:cNvSpPr/>
              <p:nvPr/>
            </p:nvSpPr>
            <p:spPr>
              <a:xfrm>
                <a:off x="6816769" y="3703886"/>
                <a:ext cx="131305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545" name="Rectangle 851"/>
              <p:cNvSpPr/>
              <p:nvPr/>
            </p:nvSpPr>
            <p:spPr>
              <a:xfrm>
                <a:off x="6404950" y="3158177"/>
                <a:ext cx="444646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46" name="Straight Connector 852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169" name="Group 853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5" name="Straight Connector 881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6" name="Straight Connector 882"/>
                <p:cNvCxnSpPr/>
                <p:nvPr/>
              </p:nvCxnSpPr>
              <p:spPr>
                <a:xfrm flipV="1">
                  <a:off x="6580707" y="293897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70" name="Group 854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3" name="Straight Connector 879"/>
                <p:cNvCxnSpPr/>
                <p:nvPr/>
              </p:nvCxnSpPr>
              <p:spPr>
                <a:xfrm flipV="1">
                  <a:off x="7028816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4" name="Straight Connector 880"/>
                <p:cNvCxnSpPr/>
                <p:nvPr/>
              </p:nvCxnSpPr>
              <p:spPr>
                <a:xfrm flipV="1">
                  <a:off x="6581187" y="2938970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71" name="Group 855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1" name="Straight Connector 877"/>
                <p:cNvCxnSpPr/>
                <p:nvPr/>
              </p:nvCxnSpPr>
              <p:spPr>
                <a:xfrm flipV="1">
                  <a:off x="7026314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2" name="Straight Connector 878"/>
                <p:cNvCxnSpPr/>
                <p:nvPr/>
              </p:nvCxnSpPr>
              <p:spPr>
                <a:xfrm flipV="1">
                  <a:off x="6581668" y="2938967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72" name="Group 856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9" name="Straight Connector 875"/>
                <p:cNvCxnSpPr/>
                <p:nvPr/>
              </p:nvCxnSpPr>
              <p:spPr>
                <a:xfrm flipV="1">
                  <a:off x="7026794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Straight Connector 876"/>
                <p:cNvCxnSpPr/>
                <p:nvPr/>
              </p:nvCxnSpPr>
              <p:spPr>
                <a:xfrm flipV="1">
                  <a:off x="6582147" y="2938965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73" name="Group 857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7" name="Straight Connector 873"/>
                <p:cNvCxnSpPr/>
                <p:nvPr/>
              </p:nvCxnSpPr>
              <p:spPr>
                <a:xfrm flipV="1">
                  <a:off x="7027273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8" name="Straight Connector 874"/>
                <p:cNvCxnSpPr/>
                <p:nvPr/>
              </p:nvCxnSpPr>
              <p:spPr>
                <a:xfrm flipV="1">
                  <a:off x="6582627" y="293896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74" name="Group 858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5" name="Straight Connector 871"/>
                <p:cNvCxnSpPr/>
                <p:nvPr/>
              </p:nvCxnSpPr>
              <p:spPr>
                <a:xfrm flipV="1">
                  <a:off x="7027754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6" name="Straight Connector 872"/>
                <p:cNvCxnSpPr/>
                <p:nvPr/>
              </p:nvCxnSpPr>
              <p:spPr>
                <a:xfrm flipV="1">
                  <a:off x="6583108" y="2938960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75" name="Group 859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3" name="Straight Connector 869"/>
                <p:cNvCxnSpPr/>
                <p:nvPr/>
              </p:nvCxnSpPr>
              <p:spPr>
                <a:xfrm flipV="1">
                  <a:off x="7028234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4" name="Straight Connector 870"/>
                <p:cNvCxnSpPr/>
                <p:nvPr/>
              </p:nvCxnSpPr>
              <p:spPr>
                <a:xfrm flipV="1">
                  <a:off x="6580604" y="2938957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76" name="Group 860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1" name="Straight Connector 867"/>
                <p:cNvCxnSpPr/>
                <p:nvPr/>
              </p:nvCxnSpPr>
              <p:spPr>
                <a:xfrm flipV="1">
                  <a:off x="7028713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2" name="Straight Connector 868"/>
                <p:cNvCxnSpPr/>
                <p:nvPr/>
              </p:nvCxnSpPr>
              <p:spPr>
                <a:xfrm flipV="1">
                  <a:off x="6581083" y="2938954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77" name="Group 861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59" name="Straight Connector 865"/>
                <p:cNvCxnSpPr/>
                <p:nvPr/>
              </p:nvCxnSpPr>
              <p:spPr>
                <a:xfrm flipV="1">
                  <a:off x="7026209" y="2846432"/>
                  <a:ext cx="104448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0" name="Straight Connector 866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78" name="Group 862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57" name="Straight Connector 863"/>
                <p:cNvCxnSpPr/>
                <p:nvPr/>
              </p:nvCxnSpPr>
              <p:spPr>
                <a:xfrm flipV="1">
                  <a:off x="7026688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8" name="Straight Connector 864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1142" name="Group 826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1143" name="Group 827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1157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158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83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159" name="Freeform 190"/>
                <p:cNvSpPr>
                  <a:spLocks/>
                </p:cNvSpPr>
                <p:nvPr/>
              </p:nvSpPr>
              <p:spPr bwMode="auto">
                <a:xfrm>
                  <a:off x="5968753" y="2922666"/>
                  <a:ext cx="125476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5476 w 169"/>
                    <a:gd name="T5" fmla="*/ 47436 h 224"/>
                    <a:gd name="T6" fmla="*/ 125476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1160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5"/>
                </a:xfrm>
                <a:custGeom>
                  <a:avLst/>
                  <a:gdLst>
                    <a:gd name="T0" fmla="*/ 0 w 280"/>
                    <a:gd name="T1" fmla="*/ 45475 h 63"/>
                    <a:gd name="T2" fmla="*/ 69249 w 280"/>
                    <a:gd name="T3" fmla="*/ 44753 h 63"/>
                    <a:gd name="T4" fmla="*/ 409879 w 280"/>
                    <a:gd name="T5" fmla="*/ 0 h 63"/>
                    <a:gd name="T6" fmla="*/ 524046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1161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3 h 93"/>
                    <a:gd name="T4" fmla="*/ 201401 w 293"/>
                    <a:gd name="T5" fmla="*/ 53316 h 93"/>
                    <a:gd name="T6" fmla="*/ 302618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522" name="Straight Connector 828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Connector 829"/>
              <p:cNvCxnSpPr/>
              <p:nvPr/>
            </p:nvCxnSpPr>
            <p:spPr>
              <a:xfrm>
                <a:off x="6875113" y="230466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Straight Connector 830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5" name="Straight Connector 831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6" name="Straight Connector 832"/>
              <p:cNvCxnSpPr/>
              <p:nvPr/>
            </p:nvCxnSpPr>
            <p:spPr>
              <a:xfrm>
                <a:off x="6867732" y="250852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7" name="Straight Connector 833"/>
              <p:cNvCxnSpPr/>
              <p:nvPr/>
            </p:nvCxnSpPr>
            <p:spPr>
              <a:xfrm>
                <a:off x="6864040" y="2569682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8" name="Straight Connector 834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9" name="Straight Connector 835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0" name="Straight Connector 836"/>
              <p:cNvCxnSpPr/>
              <p:nvPr/>
            </p:nvCxnSpPr>
            <p:spPr>
              <a:xfrm>
                <a:off x="6867732" y="277510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" name="Straight Connector 837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" name="Straight Connector 838"/>
              <p:cNvCxnSpPr/>
              <p:nvPr/>
            </p:nvCxnSpPr>
            <p:spPr>
              <a:xfrm>
                <a:off x="6871421" y="291153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" name="Straight Connector 839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" name="Straight Connector 840"/>
              <p:cNvCxnSpPr/>
              <p:nvPr/>
            </p:nvCxnSpPr>
            <p:spPr>
              <a:xfrm flipH="1">
                <a:off x="6875113" y="2132173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77" name="Straight Connector 1064"/>
          <p:cNvCxnSpPr/>
          <p:nvPr/>
        </p:nvCxnSpPr>
        <p:spPr>
          <a:xfrm flipH="1">
            <a:off x="3989388" y="4705350"/>
            <a:ext cx="357187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8" name="Straight Connector 1065"/>
          <p:cNvCxnSpPr>
            <a:stCxn id="450662" idx="2"/>
          </p:cNvCxnSpPr>
          <p:nvPr/>
        </p:nvCxnSpPr>
        <p:spPr>
          <a:xfrm flipH="1">
            <a:off x="4294188" y="4919663"/>
            <a:ext cx="203200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9" name="Straight Connector 1066"/>
          <p:cNvCxnSpPr/>
          <p:nvPr/>
        </p:nvCxnSpPr>
        <p:spPr>
          <a:xfrm>
            <a:off x="4611688" y="4719638"/>
            <a:ext cx="58737" cy="4905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0" name="Straight Connector 1067"/>
          <p:cNvCxnSpPr>
            <a:endCxn id="450926" idx="0"/>
          </p:cNvCxnSpPr>
          <p:nvPr/>
        </p:nvCxnSpPr>
        <p:spPr>
          <a:xfrm>
            <a:off x="4751388" y="4743450"/>
            <a:ext cx="274637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0602" name="Group 1068"/>
          <p:cNvGrpSpPr>
            <a:grpSpLocks/>
          </p:cNvGrpSpPr>
          <p:nvPr/>
        </p:nvGrpSpPr>
        <p:grpSpPr bwMode="auto">
          <a:xfrm>
            <a:off x="3724275" y="5200650"/>
            <a:ext cx="331788" cy="1030288"/>
            <a:chOff x="6240352" y="2055335"/>
            <a:chExt cx="771307" cy="1017716"/>
          </a:xfrm>
        </p:grpSpPr>
        <p:grpSp>
          <p:nvGrpSpPr>
            <p:cNvPr id="451083" name="Group 1246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603" name="Rectangle 1267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04" name="Straight Connector 1268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5" name="Rectangle 1269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06" name="Straight Connector 1270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7" name="Rectangle 1271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608" name="Rectangle 1272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09" name="Straight Connector 1273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111" name="Group 1274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38" name="Straight Connector 1302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9" name="Straight Connector 1303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12" name="Group 1275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36" name="Straight Connector 1300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7" name="Straight Connector 1301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13" name="Group 1276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34" name="Straight Connector 1298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5" name="Straight Connector 1299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14" name="Group 1277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32" name="Straight Connector 1296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3" name="Straight Connector 1297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15" name="Group 1278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30" name="Straight Connector 1294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1" name="Straight Connector 1295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16" name="Group 1279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28" name="Straight Connector 1292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9" name="Straight Connector 1293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17" name="Group 1280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26" name="Straight Connector 1290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7" name="Straight Connector 1291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18" name="Group 1281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24" name="Straight Connector 1288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5" name="Straight Connector 1289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19" name="Group 1282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22" name="Straight Connector 1286"/>
                <p:cNvCxnSpPr/>
                <p:nvPr/>
              </p:nvCxnSpPr>
              <p:spPr>
                <a:xfrm flipV="1">
                  <a:off x="7026209" y="2846432"/>
                  <a:ext cx="104446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3" name="Straight Connector 1287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120" name="Group 1283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20" name="Straight Connector 1284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1" name="Straight Connector 1285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1084" name="Group 1247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1085" name="Group 1248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1099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100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83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101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5475 w 169"/>
                    <a:gd name="T5" fmla="*/ 47436 h 224"/>
                    <a:gd name="T6" fmla="*/ 125475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1102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45476 h 63"/>
                    <a:gd name="T2" fmla="*/ 69249 w 280"/>
                    <a:gd name="T3" fmla="*/ 44754 h 63"/>
                    <a:gd name="T4" fmla="*/ 409877 w 280"/>
                    <a:gd name="T5" fmla="*/ 0 h 63"/>
                    <a:gd name="T6" fmla="*/ 524044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1103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3 h 93"/>
                    <a:gd name="T4" fmla="*/ 201400 w 293"/>
                    <a:gd name="T5" fmla="*/ 53316 h 93"/>
                    <a:gd name="T6" fmla="*/ 302617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585" name="Straight Connector 1249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6" name="Straight Connector 1250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1251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Connector 1252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9" name="Straight Connector 1253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0" name="Straight Connector 1254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1" name="Straight Connector 1255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2" name="Straight Connector 1256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3" name="Straight Connector 1257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4" name="Straight Connector 1258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5" name="Straight Connector 1259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6" name="Straight Connector 1260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7" name="Straight Connector 1261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603" name="Group 1069"/>
          <p:cNvGrpSpPr>
            <a:grpSpLocks/>
          </p:cNvGrpSpPr>
          <p:nvPr/>
        </p:nvGrpSpPr>
        <p:grpSpPr bwMode="auto">
          <a:xfrm>
            <a:off x="4110038" y="5200650"/>
            <a:ext cx="331787" cy="1030288"/>
            <a:chOff x="6240352" y="2055335"/>
            <a:chExt cx="771307" cy="1017716"/>
          </a:xfrm>
        </p:grpSpPr>
        <p:grpSp>
          <p:nvGrpSpPr>
            <p:cNvPr id="451025" name="Group 1188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662" name="Rectangle 1209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63" name="Straight Connector 1210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4" name="Rectangle 1211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65" name="Straight Connector 1212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6" name="Rectangle 1213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667" name="Rectangle 1214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68" name="Straight Connector 1215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053" name="Group 1216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7" name="Straight Connector 1244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8" name="Straight Connector 1245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54" name="Group 121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5" name="Straight Connector 1242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6" name="Straight Connector 1243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55" name="Group 1218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3" name="Straight Connector 1240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4" name="Straight Connector 1241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56" name="Group 1219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1" name="Straight Connector 1238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2" name="Straight Connector 1239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57" name="Group 1220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9" name="Straight Connector 1236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0" name="Straight Connector 1237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58" name="Group 1221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7" name="Straight Connector 1234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8" name="Straight Connector 1235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59" name="Group 1222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5" name="Straight Connector 1232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6" name="Straight Connector 1233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60" name="Group 1223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3" name="Straight Connector 1230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4" name="Straight Connector 1231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61" name="Group 1224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1" name="Straight Connector 1228"/>
                <p:cNvCxnSpPr/>
                <p:nvPr/>
              </p:nvCxnSpPr>
              <p:spPr>
                <a:xfrm flipV="1">
                  <a:off x="7026209" y="2846432"/>
                  <a:ext cx="104448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2" name="Straight Connector 1229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62" name="Group 1225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79" name="Straight Connector 1226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0" name="Straight Connector 1227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1026" name="Group 1189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1027" name="Group 1190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1041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042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83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043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5476 w 169"/>
                    <a:gd name="T5" fmla="*/ 47436 h 224"/>
                    <a:gd name="T6" fmla="*/ 125476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1044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45476 h 63"/>
                    <a:gd name="T2" fmla="*/ 69249 w 280"/>
                    <a:gd name="T3" fmla="*/ 44754 h 63"/>
                    <a:gd name="T4" fmla="*/ 409879 w 280"/>
                    <a:gd name="T5" fmla="*/ 0 h 63"/>
                    <a:gd name="T6" fmla="*/ 524046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1045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3 h 93"/>
                    <a:gd name="T4" fmla="*/ 201401 w 293"/>
                    <a:gd name="T5" fmla="*/ 53316 h 93"/>
                    <a:gd name="T6" fmla="*/ 302618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644" name="Straight Connector 1191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" name="Straight Connector 119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" name="Straight Connector 119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" name="Straight Connector 119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" name="Straight Connector 119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" name="Straight Connector 119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" name="Straight Connector 119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" name="Straight Connector 119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" name="Straight Connector 119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" name="Straight Connector 120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" name="Straight Connector 120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" name="Straight Connector 120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" name="Straight Connector 120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604" name="Group 1070"/>
          <p:cNvGrpSpPr>
            <a:grpSpLocks/>
          </p:cNvGrpSpPr>
          <p:nvPr/>
        </p:nvGrpSpPr>
        <p:grpSpPr bwMode="auto">
          <a:xfrm>
            <a:off x="4486275" y="5200650"/>
            <a:ext cx="331788" cy="1030288"/>
            <a:chOff x="6240352" y="2055335"/>
            <a:chExt cx="771307" cy="1017716"/>
          </a:xfrm>
        </p:grpSpPr>
        <p:grpSp>
          <p:nvGrpSpPr>
            <p:cNvPr id="450967" name="Group 1130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721" name="Rectangle 1151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22" name="Straight Connector 1152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3" name="Rectangle 1153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24" name="Straight Connector 1154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5" name="Rectangle 1155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726" name="Rectangle 1156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27" name="Straight Connector 1157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0995" name="Group 1158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6" name="Straight Connector 1186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7" name="Straight Connector 1187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96" name="Group 1159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4" name="Straight Connector 1184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5" name="Straight Connector 1185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97" name="Group 1160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2" name="Straight Connector 1182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3" name="Straight Connector 1183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98" name="Group 1161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0" name="Straight Connector 1180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1" name="Straight Connector 1181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99" name="Group 1162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8" name="Straight Connector 1178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9" name="Straight Connector 1179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00" name="Group 1163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6" name="Straight Connector 1176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7" name="Straight Connector 1177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01" name="Group 1164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4" name="Straight Connector 1174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5" name="Straight Connector 1175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02" name="Group 1165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2" name="Straight Connector 1172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3" name="Straight Connector 1173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03" name="Group 1166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0" name="Straight Connector 1170"/>
                <p:cNvCxnSpPr/>
                <p:nvPr/>
              </p:nvCxnSpPr>
              <p:spPr>
                <a:xfrm flipV="1">
                  <a:off x="7026209" y="2846432"/>
                  <a:ext cx="104446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1" name="Straight Connector 1171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004" name="Group 1167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38" name="Straight Connector 1168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9" name="Straight Connector 1169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0968" name="Group 1131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0969" name="Group 1132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0983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984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83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985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5475 w 169"/>
                    <a:gd name="T5" fmla="*/ 47436 h 224"/>
                    <a:gd name="T6" fmla="*/ 125475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0986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45476 h 63"/>
                    <a:gd name="T2" fmla="*/ 69249 w 280"/>
                    <a:gd name="T3" fmla="*/ 44754 h 63"/>
                    <a:gd name="T4" fmla="*/ 409877 w 280"/>
                    <a:gd name="T5" fmla="*/ 0 h 63"/>
                    <a:gd name="T6" fmla="*/ 524044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0987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3 h 93"/>
                    <a:gd name="T4" fmla="*/ 201400 w 293"/>
                    <a:gd name="T5" fmla="*/ 53316 h 93"/>
                    <a:gd name="T6" fmla="*/ 302617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703" name="Straight Connector 1133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" name="Straight Connector 1134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Straight Connector 1135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" name="Straight Connector 1136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" name="Straight Connector 1137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" name="Straight Connector 1138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" name="Straight Connector 1139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" name="Straight Connector 1140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" name="Straight Connector 1141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" name="Straight Connector 1142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" name="Straight Connector 1143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" name="Straight Connector 1144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5" name="Straight Connector 1145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605" name="Group 1071"/>
          <p:cNvGrpSpPr>
            <a:grpSpLocks/>
          </p:cNvGrpSpPr>
          <p:nvPr/>
        </p:nvGrpSpPr>
        <p:grpSpPr bwMode="auto">
          <a:xfrm>
            <a:off x="4864100" y="5200650"/>
            <a:ext cx="330200" cy="1030288"/>
            <a:chOff x="6240352" y="2055335"/>
            <a:chExt cx="771307" cy="1017716"/>
          </a:xfrm>
        </p:grpSpPr>
        <p:grpSp>
          <p:nvGrpSpPr>
            <p:cNvPr id="450909" name="Group 1072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780" name="Rectangle 1093"/>
              <p:cNvSpPr/>
              <p:nvPr/>
            </p:nvSpPr>
            <p:spPr>
              <a:xfrm>
                <a:off x="6509942" y="3062521"/>
                <a:ext cx="446783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81" name="Straight Connector 1094"/>
              <p:cNvCxnSpPr/>
              <p:nvPr/>
            </p:nvCxnSpPr>
            <p:spPr>
              <a:xfrm flipV="1">
                <a:off x="6845779" y="3062521"/>
                <a:ext cx="113944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2" name="Rectangle 1095"/>
              <p:cNvSpPr/>
              <p:nvPr/>
            </p:nvSpPr>
            <p:spPr>
              <a:xfrm>
                <a:off x="6476959" y="3071930"/>
                <a:ext cx="131936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83" name="Straight Connector 1096"/>
              <p:cNvCxnSpPr/>
              <p:nvPr/>
            </p:nvCxnSpPr>
            <p:spPr>
              <a:xfrm flipV="1">
                <a:off x="6395998" y="3062521"/>
                <a:ext cx="113944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4" name="Rectangle 1097"/>
              <p:cNvSpPr/>
              <p:nvPr/>
            </p:nvSpPr>
            <p:spPr>
              <a:xfrm>
                <a:off x="6815793" y="3703885"/>
                <a:ext cx="131936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785" name="Rectangle 1098"/>
              <p:cNvSpPr/>
              <p:nvPr/>
            </p:nvSpPr>
            <p:spPr>
              <a:xfrm>
                <a:off x="6404995" y="3158176"/>
                <a:ext cx="44378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86" name="Straight Connector 1099"/>
              <p:cNvCxnSpPr/>
              <p:nvPr/>
            </p:nvCxnSpPr>
            <p:spPr>
              <a:xfrm flipV="1">
                <a:off x="6848778" y="3804246"/>
                <a:ext cx="110945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0937" name="Group 1100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5" name="Straight Connector 1128"/>
                <p:cNvCxnSpPr/>
                <p:nvPr/>
              </p:nvCxnSpPr>
              <p:spPr>
                <a:xfrm flipV="1">
                  <a:off x="7027504" y="2846452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6" name="Straight Connector 1129"/>
                <p:cNvCxnSpPr/>
                <p:nvPr/>
              </p:nvCxnSpPr>
              <p:spPr>
                <a:xfrm flipV="1">
                  <a:off x="6580724" y="2938972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38" name="Group 1101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3" name="Straight Connector 1126"/>
                <p:cNvCxnSpPr/>
                <p:nvPr/>
              </p:nvCxnSpPr>
              <p:spPr>
                <a:xfrm flipV="1">
                  <a:off x="7027984" y="2846449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4" name="Straight Connector 1127"/>
                <p:cNvCxnSpPr/>
                <p:nvPr/>
              </p:nvCxnSpPr>
              <p:spPr>
                <a:xfrm flipV="1">
                  <a:off x="6581203" y="293896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39" name="Group 1102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1" name="Straight Connector 1124"/>
                <p:cNvCxnSpPr/>
                <p:nvPr/>
              </p:nvCxnSpPr>
              <p:spPr>
                <a:xfrm flipV="1">
                  <a:off x="7028464" y="2846446"/>
                  <a:ext cx="101950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2" name="Straight Connector 1125"/>
                <p:cNvCxnSpPr/>
                <p:nvPr/>
              </p:nvCxnSpPr>
              <p:spPr>
                <a:xfrm flipV="1">
                  <a:off x="6581683" y="2938966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40" name="Group 1103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9" name="Straight Connector 1122"/>
                <p:cNvCxnSpPr/>
                <p:nvPr/>
              </p:nvCxnSpPr>
              <p:spPr>
                <a:xfrm flipV="1">
                  <a:off x="7028943" y="2846445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0" name="Straight Connector 1123"/>
                <p:cNvCxnSpPr/>
                <p:nvPr/>
              </p:nvCxnSpPr>
              <p:spPr>
                <a:xfrm flipV="1">
                  <a:off x="6582163" y="2938964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41" name="Group 1104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7" name="Straight Connector 1120"/>
                <p:cNvCxnSpPr/>
                <p:nvPr/>
              </p:nvCxnSpPr>
              <p:spPr>
                <a:xfrm flipV="1">
                  <a:off x="7029423" y="2846442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8" name="Straight Connector 1121"/>
                <p:cNvCxnSpPr/>
                <p:nvPr/>
              </p:nvCxnSpPr>
              <p:spPr>
                <a:xfrm flipV="1">
                  <a:off x="6582643" y="2938961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42" name="Group 1105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5" name="Straight Connector 1118"/>
                <p:cNvCxnSpPr/>
                <p:nvPr/>
              </p:nvCxnSpPr>
              <p:spPr>
                <a:xfrm flipV="1">
                  <a:off x="7029905" y="2846440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6" name="Straight Connector 1119"/>
                <p:cNvCxnSpPr/>
                <p:nvPr/>
              </p:nvCxnSpPr>
              <p:spPr>
                <a:xfrm flipV="1">
                  <a:off x="6583124" y="293895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43" name="Group 1106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3" name="Straight Connector 1116"/>
                <p:cNvCxnSpPr/>
                <p:nvPr/>
              </p:nvCxnSpPr>
              <p:spPr>
                <a:xfrm flipV="1">
                  <a:off x="7027387" y="2846437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4" name="Straight Connector 1117"/>
                <p:cNvCxnSpPr/>
                <p:nvPr/>
              </p:nvCxnSpPr>
              <p:spPr>
                <a:xfrm flipV="1">
                  <a:off x="6580605" y="2938956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44" name="Group 1107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1" name="Straight Connector 1114"/>
                <p:cNvCxnSpPr/>
                <p:nvPr/>
              </p:nvCxnSpPr>
              <p:spPr>
                <a:xfrm flipV="1">
                  <a:off x="7027867" y="2846434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2" name="Straight Connector 1115"/>
                <p:cNvCxnSpPr/>
                <p:nvPr/>
              </p:nvCxnSpPr>
              <p:spPr>
                <a:xfrm flipV="1">
                  <a:off x="6581084" y="2938953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45" name="Group 1108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99" name="Straight Connector 1112"/>
                <p:cNvCxnSpPr/>
                <p:nvPr/>
              </p:nvCxnSpPr>
              <p:spPr>
                <a:xfrm flipV="1">
                  <a:off x="7019350" y="2846432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0" name="Straight Connector 1113"/>
                <p:cNvCxnSpPr/>
                <p:nvPr/>
              </p:nvCxnSpPr>
              <p:spPr>
                <a:xfrm flipV="1">
                  <a:off x="6581564" y="2938951"/>
                  <a:ext cx="44378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946" name="Group 1109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97" name="Straight Connector 1110"/>
                <p:cNvCxnSpPr/>
                <p:nvPr/>
              </p:nvCxnSpPr>
              <p:spPr>
                <a:xfrm flipV="1">
                  <a:off x="7028826" y="2846429"/>
                  <a:ext cx="110945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8" name="Straight Connector 1111"/>
                <p:cNvCxnSpPr/>
                <p:nvPr/>
              </p:nvCxnSpPr>
              <p:spPr>
                <a:xfrm flipV="1">
                  <a:off x="6582044" y="2938948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0910" name="Group 1073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0911" name="Group 1074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0925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382" y="2996368"/>
                  <a:ext cx="548815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926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382" y="2921098"/>
                  <a:ext cx="674894" cy="78406"/>
                </a:xfrm>
                <a:prstGeom prst="parallelogram">
                  <a:avLst>
                    <a:gd name="adj" fmla="val 122779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927" name="Freeform 190"/>
                <p:cNvSpPr>
                  <a:spLocks/>
                </p:cNvSpPr>
                <p:nvPr/>
              </p:nvSpPr>
              <p:spPr bwMode="auto">
                <a:xfrm>
                  <a:off x="5971613" y="2922667"/>
                  <a:ext cx="122370" cy="137995"/>
                </a:xfrm>
                <a:custGeom>
                  <a:avLst/>
                  <a:gdLst>
                    <a:gd name="T0" fmla="*/ 0 w 169"/>
                    <a:gd name="T1" fmla="*/ 85015 h 224"/>
                    <a:gd name="T2" fmla="*/ 0 w 169"/>
                    <a:gd name="T3" fmla="*/ 137995 h 224"/>
                    <a:gd name="T4" fmla="*/ 122370 w 169"/>
                    <a:gd name="T5" fmla="*/ 47436 h 224"/>
                    <a:gd name="T6" fmla="*/ 122370 w 169"/>
                    <a:gd name="T7" fmla="*/ 0 h 224"/>
                    <a:gd name="T8" fmla="*/ 0 w 169"/>
                    <a:gd name="T9" fmla="*/ 85015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0928" name="Freeform 191"/>
                <p:cNvSpPr>
                  <a:spLocks/>
                </p:cNvSpPr>
                <p:nvPr/>
              </p:nvSpPr>
              <p:spPr bwMode="auto">
                <a:xfrm>
                  <a:off x="5500669" y="2936779"/>
                  <a:ext cx="522858" cy="45476"/>
                </a:xfrm>
                <a:custGeom>
                  <a:avLst/>
                  <a:gdLst>
                    <a:gd name="T0" fmla="*/ 0 w 280"/>
                    <a:gd name="T1" fmla="*/ 45476 h 63"/>
                    <a:gd name="T2" fmla="*/ 69092 w 280"/>
                    <a:gd name="T3" fmla="*/ 44754 h 63"/>
                    <a:gd name="T4" fmla="*/ 408950 w 280"/>
                    <a:gd name="T5" fmla="*/ 0 h 63"/>
                    <a:gd name="T6" fmla="*/ 522858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0929" name="Freeform 192"/>
                <p:cNvSpPr>
                  <a:spLocks/>
                </p:cNvSpPr>
                <p:nvPr/>
              </p:nvSpPr>
              <p:spPr bwMode="auto">
                <a:xfrm>
                  <a:off x="5623041" y="2933643"/>
                  <a:ext cx="300364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8684 w 293"/>
                    <a:gd name="T3" fmla="*/ 573 h 93"/>
                    <a:gd name="T4" fmla="*/ 199901 w 293"/>
                    <a:gd name="T5" fmla="*/ 53316 h 93"/>
                    <a:gd name="T6" fmla="*/ 300364 w 293"/>
                    <a:gd name="T7" fmla="*/ 53316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762" name="Straight Connector 1075"/>
              <p:cNvCxnSpPr/>
              <p:nvPr/>
            </p:nvCxnSpPr>
            <p:spPr>
              <a:xfrm flipH="1">
                <a:off x="6996826" y="2124333"/>
                <a:ext cx="11126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3" name="Straight Connector 1076"/>
              <p:cNvCxnSpPr/>
              <p:nvPr/>
            </p:nvCxnSpPr>
            <p:spPr>
              <a:xfrm>
                <a:off x="6874457" y="2304668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1077"/>
              <p:cNvCxnSpPr/>
              <p:nvPr/>
            </p:nvCxnSpPr>
            <p:spPr>
              <a:xfrm>
                <a:off x="6870747" y="2368961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1078"/>
              <p:cNvCxnSpPr/>
              <p:nvPr/>
            </p:nvCxnSpPr>
            <p:spPr>
              <a:xfrm>
                <a:off x="6870747" y="2444231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1079"/>
              <p:cNvCxnSpPr/>
              <p:nvPr/>
            </p:nvCxnSpPr>
            <p:spPr>
              <a:xfrm>
                <a:off x="6867040" y="2508525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7" name="Straight Connector 1080"/>
              <p:cNvCxnSpPr/>
              <p:nvPr/>
            </p:nvCxnSpPr>
            <p:spPr>
              <a:xfrm>
                <a:off x="6867040" y="2569681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8" name="Straight Connector 1081"/>
              <p:cNvCxnSpPr/>
              <p:nvPr/>
            </p:nvCxnSpPr>
            <p:spPr>
              <a:xfrm>
                <a:off x="6863331" y="2638679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1082"/>
              <p:cNvCxnSpPr/>
              <p:nvPr/>
            </p:nvCxnSpPr>
            <p:spPr>
              <a:xfrm>
                <a:off x="6859624" y="2706109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1083"/>
              <p:cNvCxnSpPr/>
              <p:nvPr/>
            </p:nvCxnSpPr>
            <p:spPr>
              <a:xfrm>
                <a:off x="6867040" y="2775107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1084"/>
              <p:cNvCxnSpPr/>
              <p:nvPr/>
            </p:nvCxnSpPr>
            <p:spPr>
              <a:xfrm>
                <a:off x="6870747" y="284253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2" name="Straight Connector 1085"/>
              <p:cNvCxnSpPr/>
              <p:nvPr/>
            </p:nvCxnSpPr>
            <p:spPr>
              <a:xfrm>
                <a:off x="6870747" y="291153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3" name="Straight Connector 1086"/>
              <p:cNvCxnSpPr/>
              <p:nvPr/>
            </p:nvCxnSpPr>
            <p:spPr>
              <a:xfrm>
                <a:off x="6874457" y="2975827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4" name="Straight Connector 1087"/>
              <p:cNvCxnSpPr/>
              <p:nvPr/>
            </p:nvCxnSpPr>
            <p:spPr>
              <a:xfrm flipH="1">
                <a:off x="6878164" y="2132174"/>
                <a:ext cx="133495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17" name="Straight Connector 1311"/>
          <p:cNvCxnSpPr/>
          <p:nvPr/>
        </p:nvCxnSpPr>
        <p:spPr>
          <a:xfrm flipH="1">
            <a:off x="5554663" y="4711700"/>
            <a:ext cx="35560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8" name="Straight Connector 1312"/>
          <p:cNvCxnSpPr>
            <a:stCxn id="450657" idx="2"/>
          </p:cNvCxnSpPr>
          <p:nvPr/>
        </p:nvCxnSpPr>
        <p:spPr>
          <a:xfrm flipH="1">
            <a:off x="5859463" y="4927600"/>
            <a:ext cx="201612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" name="Straight Connector 1313"/>
          <p:cNvCxnSpPr/>
          <p:nvPr/>
        </p:nvCxnSpPr>
        <p:spPr>
          <a:xfrm>
            <a:off x="6176963" y="4725988"/>
            <a:ext cx="57150" cy="492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" name="Straight Connector 1314"/>
          <p:cNvCxnSpPr>
            <a:endCxn id="450694" idx="0"/>
          </p:cNvCxnSpPr>
          <p:nvPr/>
        </p:nvCxnSpPr>
        <p:spPr>
          <a:xfrm>
            <a:off x="6316663" y="4749800"/>
            <a:ext cx="27305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0610" name="Group 1315"/>
          <p:cNvGrpSpPr>
            <a:grpSpLocks/>
          </p:cNvGrpSpPr>
          <p:nvPr/>
        </p:nvGrpSpPr>
        <p:grpSpPr bwMode="auto">
          <a:xfrm>
            <a:off x="5289550" y="5207000"/>
            <a:ext cx="331788" cy="1031875"/>
            <a:chOff x="6240352" y="2055335"/>
            <a:chExt cx="771307" cy="1017716"/>
          </a:xfrm>
        </p:grpSpPr>
        <p:grpSp>
          <p:nvGrpSpPr>
            <p:cNvPr id="450851" name="Group 1493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843" name="Rectangle 1514"/>
              <p:cNvSpPr/>
              <p:nvPr/>
            </p:nvSpPr>
            <p:spPr>
              <a:xfrm>
                <a:off x="6509397" y="3062244"/>
                <a:ext cx="447628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44" name="Straight Connector 1515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5" name="Rectangle 1516"/>
              <p:cNvSpPr/>
              <p:nvPr/>
            </p:nvSpPr>
            <p:spPr>
              <a:xfrm>
                <a:off x="6476572" y="3071638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46" name="Straight Connector 1517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7" name="Rectangle 1518"/>
              <p:cNvSpPr/>
              <p:nvPr/>
            </p:nvSpPr>
            <p:spPr>
              <a:xfrm>
                <a:off x="6816769" y="3702622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848" name="Rectangle 1519"/>
              <p:cNvSpPr/>
              <p:nvPr/>
            </p:nvSpPr>
            <p:spPr>
              <a:xfrm>
                <a:off x="6404951" y="3157752"/>
                <a:ext cx="44464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49" name="Straight Connector 1520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0879" name="Group 1521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8" name="Straight Connector 1549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1550"/>
                <p:cNvCxnSpPr/>
                <p:nvPr/>
              </p:nvCxnSpPr>
              <p:spPr>
                <a:xfrm flipV="1">
                  <a:off x="6580709" y="293843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80" name="Group 1522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6" name="Straight Connector 1547"/>
                <p:cNvCxnSpPr/>
                <p:nvPr/>
              </p:nvCxnSpPr>
              <p:spPr>
                <a:xfrm flipV="1">
                  <a:off x="7028817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1548"/>
                <p:cNvCxnSpPr/>
                <p:nvPr/>
              </p:nvCxnSpPr>
              <p:spPr>
                <a:xfrm flipV="1">
                  <a:off x="6581189" y="2938331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81" name="Group 1523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4" name="Straight Connector 1545"/>
                <p:cNvCxnSpPr/>
                <p:nvPr/>
              </p:nvCxnSpPr>
              <p:spPr>
                <a:xfrm flipV="1">
                  <a:off x="7026313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5" name="Straight Connector 1546"/>
                <p:cNvCxnSpPr/>
                <p:nvPr/>
              </p:nvCxnSpPr>
              <p:spPr>
                <a:xfrm flipV="1">
                  <a:off x="6581670" y="293822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82" name="Group 1524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2" name="Straight Connector 1543"/>
                <p:cNvCxnSpPr/>
                <p:nvPr/>
              </p:nvCxnSpPr>
              <p:spPr>
                <a:xfrm flipV="1">
                  <a:off x="7026792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1544"/>
                <p:cNvCxnSpPr/>
                <p:nvPr/>
              </p:nvCxnSpPr>
              <p:spPr>
                <a:xfrm flipV="1">
                  <a:off x="6582149" y="293812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83" name="Group 1525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0" name="Straight Connector 1541"/>
                <p:cNvCxnSpPr/>
                <p:nvPr/>
              </p:nvCxnSpPr>
              <p:spPr>
                <a:xfrm flipV="1">
                  <a:off x="7027272" y="2845643"/>
                  <a:ext cx="113399" cy="8768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1" name="Straight Connector 1542"/>
                <p:cNvCxnSpPr/>
                <p:nvPr/>
              </p:nvCxnSpPr>
              <p:spPr>
                <a:xfrm flipV="1">
                  <a:off x="6582629" y="2933323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84" name="Group 1526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8" name="Straight Connector 1539"/>
                <p:cNvCxnSpPr/>
                <p:nvPr/>
              </p:nvCxnSpPr>
              <p:spPr>
                <a:xfrm flipV="1">
                  <a:off x="7027753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9" name="Straight Connector 1540"/>
                <p:cNvCxnSpPr/>
                <p:nvPr/>
              </p:nvCxnSpPr>
              <p:spPr>
                <a:xfrm flipV="1">
                  <a:off x="6583110" y="293948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85" name="Group 1527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6" name="Straight Connector 1537"/>
                <p:cNvCxnSpPr/>
                <p:nvPr/>
              </p:nvCxnSpPr>
              <p:spPr>
                <a:xfrm flipV="1">
                  <a:off x="7028232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7" name="Straight Connector 1538"/>
                <p:cNvCxnSpPr/>
                <p:nvPr/>
              </p:nvCxnSpPr>
              <p:spPr>
                <a:xfrm flipV="1">
                  <a:off x="6580604" y="293937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86" name="Group 1528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4" name="Straight Connector 1535"/>
                <p:cNvCxnSpPr/>
                <p:nvPr/>
              </p:nvCxnSpPr>
              <p:spPr>
                <a:xfrm flipV="1">
                  <a:off x="7028711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5" name="Straight Connector 1536"/>
                <p:cNvCxnSpPr/>
                <p:nvPr/>
              </p:nvCxnSpPr>
              <p:spPr>
                <a:xfrm flipV="1">
                  <a:off x="6581083" y="2939275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87" name="Group 1529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2" name="Straight Connector 1533"/>
                <p:cNvCxnSpPr/>
                <p:nvPr/>
              </p:nvCxnSpPr>
              <p:spPr>
                <a:xfrm flipV="1">
                  <a:off x="7026209" y="2846793"/>
                  <a:ext cx="104446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3" name="Straight Connector 1534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88" name="Group 1530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0" name="Straight Connector 1531"/>
                <p:cNvCxnSpPr/>
                <p:nvPr/>
              </p:nvCxnSpPr>
              <p:spPr>
                <a:xfrm flipV="1">
                  <a:off x="7026689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1" name="Straight Connector 1532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0852" name="Group 1494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0853" name="Group 1495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0867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253"/>
                  <a:ext cx="549876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868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286"/>
                </a:xfrm>
                <a:prstGeom prst="parallelogram">
                  <a:avLst>
                    <a:gd name="adj" fmla="val 122771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869" name="Freeform 190"/>
                <p:cNvSpPr>
                  <a:spLocks/>
                </p:cNvSpPr>
                <p:nvPr/>
              </p:nvSpPr>
              <p:spPr bwMode="auto">
                <a:xfrm>
                  <a:off x="5968754" y="2922664"/>
                  <a:ext cx="125475" cy="137783"/>
                </a:xfrm>
                <a:custGeom>
                  <a:avLst/>
                  <a:gdLst>
                    <a:gd name="T0" fmla="*/ 0 w 169"/>
                    <a:gd name="T1" fmla="*/ 84884 h 224"/>
                    <a:gd name="T2" fmla="*/ 0 w 169"/>
                    <a:gd name="T3" fmla="*/ 137783 h 224"/>
                    <a:gd name="T4" fmla="*/ 125475 w 169"/>
                    <a:gd name="T5" fmla="*/ 47363 h 224"/>
                    <a:gd name="T6" fmla="*/ 125475 w 169"/>
                    <a:gd name="T7" fmla="*/ 0 h 224"/>
                    <a:gd name="T8" fmla="*/ 0 w 169"/>
                    <a:gd name="T9" fmla="*/ 84884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0870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4" cy="45406"/>
                </a:xfrm>
                <a:custGeom>
                  <a:avLst/>
                  <a:gdLst>
                    <a:gd name="T0" fmla="*/ 0 w 280"/>
                    <a:gd name="T1" fmla="*/ 45406 h 63"/>
                    <a:gd name="T2" fmla="*/ 69249 w 280"/>
                    <a:gd name="T3" fmla="*/ 44685 h 63"/>
                    <a:gd name="T4" fmla="*/ 409877 w 280"/>
                    <a:gd name="T5" fmla="*/ 0 h 63"/>
                    <a:gd name="T6" fmla="*/ 524044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0871" name="Freeform 192"/>
                <p:cNvSpPr>
                  <a:spLocks/>
                </p:cNvSpPr>
                <p:nvPr/>
              </p:nvSpPr>
              <p:spPr bwMode="auto">
                <a:xfrm>
                  <a:off x="5621851" y="2933624"/>
                  <a:ext cx="302617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2 h 93"/>
                    <a:gd name="T4" fmla="*/ 201400 w 293"/>
                    <a:gd name="T5" fmla="*/ 53235 h 93"/>
                    <a:gd name="T6" fmla="*/ 302617 w 293"/>
                    <a:gd name="T7" fmla="*/ 53235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825" name="Straight Connector 1496"/>
              <p:cNvCxnSpPr/>
              <p:nvPr/>
            </p:nvCxnSpPr>
            <p:spPr>
              <a:xfrm flipH="1">
                <a:off x="6996897" y="2125793"/>
                <a:ext cx="11070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6" name="Straight Connector 1497"/>
              <p:cNvCxnSpPr/>
              <p:nvPr/>
            </p:nvCxnSpPr>
            <p:spPr>
              <a:xfrm>
                <a:off x="6875111" y="230428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7" name="Straight Connector 1498"/>
              <p:cNvCxnSpPr/>
              <p:nvPr/>
            </p:nvCxnSpPr>
            <p:spPr>
              <a:xfrm>
                <a:off x="6871422" y="236847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8" name="Straight Connector 1499"/>
              <p:cNvCxnSpPr/>
              <p:nvPr/>
            </p:nvCxnSpPr>
            <p:spPr>
              <a:xfrm>
                <a:off x="6871422" y="244519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9" name="Straight Connector 1500"/>
              <p:cNvCxnSpPr/>
              <p:nvPr/>
            </p:nvCxnSpPr>
            <p:spPr>
              <a:xfrm>
                <a:off x="6867730" y="250939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" name="Straight Connector 1501"/>
              <p:cNvCxnSpPr/>
              <p:nvPr/>
            </p:nvCxnSpPr>
            <p:spPr>
              <a:xfrm>
                <a:off x="6864041" y="2570456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" name="Straight Connector 1502"/>
              <p:cNvCxnSpPr/>
              <p:nvPr/>
            </p:nvCxnSpPr>
            <p:spPr>
              <a:xfrm>
                <a:off x="6864041" y="2637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" name="Straight Connector 1503"/>
              <p:cNvCxnSpPr/>
              <p:nvPr/>
            </p:nvCxnSpPr>
            <p:spPr>
              <a:xfrm>
                <a:off x="6860349" y="270667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" name="Straight Connector 1504"/>
              <p:cNvCxnSpPr/>
              <p:nvPr/>
            </p:nvCxnSpPr>
            <p:spPr>
              <a:xfrm>
                <a:off x="6867730" y="277556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" name="Straight Connector 1505"/>
              <p:cNvCxnSpPr/>
              <p:nvPr/>
            </p:nvCxnSpPr>
            <p:spPr>
              <a:xfrm>
                <a:off x="6871422" y="284289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" name="Straight Connector 1506"/>
              <p:cNvCxnSpPr/>
              <p:nvPr/>
            </p:nvCxnSpPr>
            <p:spPr>
              <a:xfrm>
                <a:off x="6871422" y="2911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" name="Straight Connector 1507"/>
              <p:cNvCxnSpPr/>
              <p:nvPr/>
            </p:nvCxnSpPr>
            <p:spPr>
              <a:xfrm>
                <a:off x="6875111" y="297597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7" name="Straight Connector 1508"/>
              <p:cNvCxnSpPr/>
              <p:nvPr/>
            </p:nvCxnSpPr>
            <p:spPr>
              <a:xfrm flipH="1">
                <a:off x="6875111" y="2132056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611" name="Group 1316"/>
          <p:cNvGrpSpPr>
            <a:grpSpLocks/>
          </p:cNvGrpSpPr>
          <p:nvPr/>
        </p:nvGrpSpPr>
        <p:grpSpPr bwMode="auto">
          <a:xfrm>
            <a:off x="5675313" y="5207000"/>
            <a:ext cx="330200" cy="1031875"/>
            <a:chOff x="6240352" y="2055335"/>
            <a:chExt cx="771307" cy="1017716"/>
          </a:xfrm>
        </p:grpSpPr>
        <p:grpSp>
          <p:nvGrpSpPr>
            <p:cNvPr id="450793" name="Group 1435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902" name="Rectangle 1456"/>
              <p:cNvSpPr/>
              <p:nvPr/>
            </p:nvSpPr>
            <p:spPr>
              <a:xfrm>
                <a:off x="6509942" y="3062244"/>
                <a:ext cx="446781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03" name="Straight Connector 1457"/>
              <p:cNvCxnSpPr/>
              <p:nvPr/>
            </p:nvCxnSpPr>
            <p:spPr>
              <a:xfrm flipV="1">
                <a:off x="6845779" y="3062244"/>
                <a:ext cx="113944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4" name="Rectangle 1458"/>
              <p:cNvSpPr/>
              <p:nvPr/>
            </p:nvSpPr>
            <p:spPr>
              <a:xfrm>
                <a:off x="6476958" y="3071638"/>
                <a:ext cx="131936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05" name="Straight Connector 1459"/>
              <p:cNvCxnSpPr/>
              <p:nvPr/>
            </p:nvCxnSpPr>
            <p:spPr>
              <a:xfrm flipV="1">
                <a:off x="6395998" y="3062244"/>
                <a:ext cx="113944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6" name="Rectangle 1460"/>
              <p:cNvSpPr/>
              <p:nvPr/>
            </p:nvSpPr>
            <p:spPr>
              <a:xfrm>
                <a:off x="6815793" y="3702622"/>
                <a:ext cx="131936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907" name="Rectangle 1461"/>
              <p:cNvSpPr/>
              <p:nvPr/>
            </p:nvSpPr>
            <p:spPr>
              <a:xfrm>
                <a:off x="6404993" y="3157752"/>
                <a:ext cx="44378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08" name="Straight Connector 1462"/>
              <p:cNvCxnSpPr/>
              <p:nvPr/>
            </p:nvCxnSpPr>
            <p:spPr>
              <a:xfrm flipV="1">
                <a:off x="6848776" y="3804394"/>
                <a:ext cx="110947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0821" name="Group 1463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7" name="Straight Connector 1491"/>
                <p:cNvCxnSpPr/>
                <p:nvPr/>
              </p:nvCxnSpPr>
              <p:spPr>
                <a:xfrm flipV="1">
                  <a:off x="7027504" y="2846059"/>
                  <a:ext cx="113944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8" name="Straight Connector 1492"/>
                <p:cNvCxnSpPr/>
                <p:nvPr/>
              </p:nvCxnSpPr>
              <p:spPr>
                <a:xfrm flipV="1">
                  <a:off x="6580722" y="2938436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22" name="Group 1464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5" name="Straight Connector 1489"/>
                <p:cNvCxnSpPr/>
                <p:nvPr/>
              </p:nvCxnSpPr>
              <p:spPr>
                <a:xfrm flipV="1">
                  <a:off x="7027984" y="2845955"/>
                  <a:ext cx="113944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6" name="Straight Connector 1490"/>
                <p:cNvCxnSpPr/>
                <p:nvPr/>
              </p:nvCxnSpPr>
              <p:spPr>
                <a:xfrm flipV="1">
                  <a:off x="6581202" y="2938331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23" name="Group 1465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3" name="Straight Connector 1487"/>
                <p:cNvCxnSpPr/>
                <p:nvPr/>
              </p:nvCxnSpPr>
              <p:spPr>
                <a:xfrm flipV="1">
                  <a:off x="7028464" y="2845851"/>
                  <a:ext cx="101950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4" name="Straight Connector 1488"/>
                <p:cNvCxnSpPr/>
                <p:nvPr/>
              </p:nvCxnSpPr>
              <p:spPr>
                <a:xfrm flipV="1">
                  <a:off x="6581681" y="2938228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24" name="Group 1466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1" name="Straight Connector 1485"/>
                <p:cNvCxnSpPr/>
                <p:nvPr/>
              </p:nvCxnSpPr>
              <p:spPr>
                <a:xfrm flipV="1">
                  <a:off x="7028943" y="2845748"/>
                  <a:ext cx="110945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2" name="Straight Connector 1486"/>
                <p:cNvCxnSpPr/>
                <p:nvPr/>
              </p:nvCxnSpPr>
              <p:spPr>
                <a:xfrm flipV="1">
                  <a:off x="6582161" y="2938124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25" name="Group 1467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9" name="Straight Connector 1483"/>
                <p:cNvCxnSpPr/>
                <p:nvPr/>
              </p:nvCxnSpPr>
              <p:spPr>
                <a:xfrm flipV="1">
                  <a:off x="7029423" y="2845643"/>
                  <a:ext cx="110945" cy="8768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0" name="Straight Connector 1484"/>
                <p:cNvCxnSpPr/>
                <p:nvPr/>
              </p:nvCxnSpPr>
              <p:spPr>
                <a:xfrm flipV="1">
                  <a:off x="6582641" y="2933323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26" name="Group 1468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7" name="Straight Connector 1481"/>
                <p:cNvCxnSpPr/>
                <p:nvPr/>
              </p:nvCxnSpPr>
              <p:spPr>
                <a:xfrm flipV="1">
                  <a:off x="7029905" y="2845540"/>
                  <a:ext cx="110945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8" name="Straight Connector 1482"/>
                <p:cNvCxnSpPr/>
                <p:nvPr/>
              </p:nvCxnSpPr>
              <p:spPr>
                <a:xfrm flipV="1">
                  <a:off x="6583123" y="2939482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27" name="Group 1469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5" name="Straight Connector 1479"/>
                <p:cNvCxnSpPr/>
                <p:nvPr/>
              </p:nvCxnSpPr>
              <p:spPr>
                <a:xfrm flipV="1">
                  <a:off x="7027385" y="2845436"/>
                  <a:ext cx="113944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6" name="Straight Connector 1480"/>
                <p:cNvCxnSpPr/>
                <p:nvPr/>
              </p:nvCxnSpPr>
              <p:spPr>
                <a:xfrm flipV="1">
                  <a:off x="6580605" y="293937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28" name="Group 1470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3" name="Straight Connector 1477"/>
                <p:cNvCxnSpPr/>
                <p:nvPr/>
              </p:nvCxnSpPr>
              <p:spPr>
                <a:xfrm flipV="1">
                  <a:off x="7027865" y="2845332"/>
                  <a:ext cx="113944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4" name="Straight Connector 1478"/>
                <p:cNvCxnSpPr/>
                <p:nvPr/>
              </p:nvCxnSpPr>
              <p:spPr>
                <a:xfrm flipV="1">
                  <a:off x="6581084" y="2939275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29" name="Group 1471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1" name="Straight Connector 1475"/>
                <p:cNvCxnSpPr/>
                <p:nvPr/>
              </p:nvCxnSpPr>
              <p:spPr>
                <a:xfrm flipV="1">
                  <a:off x="7019350" y="2846793"/>
                  <a:ext cx="110945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2" name="Straight Connector 1476"/>
                <p:cNvCxnSpPr/>
                <p:nvPr/>
              </p:nvCxnSpPr>
              <p:spPr>
                <a:xfrm flipV="1">
                  <a:off x="6581564" y="2939171"/>
                  <a:ext cx="44378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830" name="Group 1472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19" name="Straight Connector 1473"/>
                <p:cNvCxnSpPr/>
                <p:nvPr/>
              </p:nvCxnSpPr>
              <p:spPr>
                <a:xfrm flipV="1">
                  <a:off x="7028824" y="2846690"/>
                  <a:ext cx="110947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0" name="Straight Connector 1474"/>
                <p:cNvCxnSpPr/>
                <p:nvPr/>
              </p:nvCxnSpPr>
              <p:spPr>
                <a:xfrm flipV="1">
                  <a:off x="6582044" y="2939067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0794" name="Group 1436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0795" name="Group 1437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0809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379" y="2996253"/>
                  <a:ext cx="548815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810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379" y="2921098"/>
                  <a:ext cx="674894" cy="78286"/>
                </a:xfrm>
                <a:prstGeom prst="parallelogram">
                  <a:avLst>
                    <a:gd name="adj" fmla="val 12276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811" name="Freeform 190"/>
                <p:cNvSpPr>
                  <a:spLocks/>
                </p:cNvSpPr>
                <p:nvPr/>
              </p:nvSpPr>
              <p:spPr bwMode="auto">
                <a:xfrm>
                  <a:off x="5971610" y="2922664"/>
                  <a:ext cx="122372" cy="137783"/>
                </a:xfrm>
                <a:custGeom>
                  <a:avLst/>
                  <a:gdLst>
                    <a:gd name="T0" fmla="*/ 0 w 169"/>
                    <a:gd name="T1" fmla="*/ 84884 h 224"/>
                    <a:gd name="T2" fmla="*/ 0 w 169"/>
                    <a:gd name="T3" fmla="*/ 137783 h 224"/>
                    <a:gd name="T4" fmla="*/ 122372 w 169"/>
                    <a:gd name="T5" fmla="*/ 47363 h 224"/>
                    <a:gd name="T6" fmla="*/ 122372 w 169"/>
                    <a:gd name="T7" fmla="*/ 0 h 224"/>
                    <a:gd name="T8" fmla="*/ 0 w 169"/>
                    <a:gd name="T9" fmla="*/ 84884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0812" name="Freeform 191"/>
                <p:cNvSpPr>
                  <a:spLocks/>
                </p:cNvSpPr>
                <p:nvPr/>
              </p:nvSpPr>
              <p:spPr bwMode="auto">
                <a:xfrm>
                  <a:off x="5500669" y="2936755"/>
                  <a:ext cx="522856" cy="45406"/>
                </a:xfrm>
                <a:custGeom>
                  <a:avLst/>
                  <a:gdLst>
                    <a:gd name="T0" fmla="*/ 0 w 280"/>
                    <a:gd name="T1" fmla="*/ 45406 h 63"/>
                    <a:gd name="T2" fmla="*/ 69092 w 280"/>
                    <a:gd name="T3" fmla="*/ 44685 h 63"/>
                    <a:gd name="T4" fmla="*/ 408948 w 280"/>
                    <a:gd name="T5" fmla="*/ 0 h 63"/>
                    <a:gd name="T6" fmla="*/ 522856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0813" name="Freeform 192"/>
                <p:cNvSpPr>
                  <a:spLocks/>
                </p:cNvSpPr>
                <p:nvPr/>
              </p:nvSpPr>
              <p:spPr bwMode="auto">
                <a:xfrm>
                  <a:off x="5623039" y="2933624"/>
                  <a:ext cx="300366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8684 w 293"/>
                    <a:gd name="T3" fmla="*/ 572 h 93"/>
                    <a:gd name="T4" fmla="*/ 199902 w 293"/>
                    <a:gd name="T5" fmla="*/ 53235 h 93"/>
                    <a:gd name="T6" fmla="*/ 300366 w 293"/>
                    <a:gd name="T7" fmla="*/ 53235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884" name="Straight Connector 1438"/>
              <p:cNvCxnSpPr/>
              <p:nvPr/>
            </p:nvCxnSpPr>
            <p:spPr>
              <a:xfrm flipH="1">
                <a:off x="6996826" y="2125793"/>
                <a:ext cx="11123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5" name="Straight Connector 1439"/>
              <p:cNvCxnSpPr/>
              <p:nvPr/>
            </p:nvCxnSpPr>
            <p:spPr>
              <a:xfrm>
                <a:off x="6874454" y="2304284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6" name="Straight Connector 1440"/>
              <p:cNvCxnSpPr/>
              <p:nvPr/>
            </p:nvCxnSpPr>
            <p:spPr>
              <a:xfrm>
                <a:off x="6870747" y="2368478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7" name="Straight Connector 1441"/>
              <p:cNvCxnSpPr/>
              <p:nvPr/>
            </p:nvCxnSpPr>
            <p:spPr>
              <a:xfrm>
                <a:off x="6870747" y="2445199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8" name="Straight Connector 1442"/>
              <p:cNvCxnSpPr/>
              <p:nvPr/>
            </p:nvCxnSpPr>
            <p:spPr>
              <a:xfrm>
                <a:off x="6867038" y="250939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9" name="Straight Connector 1443"/>
              <p:cNvCxnSpPr/>
              <p:nvPr/>
            </p:nvCxnSpPr>
            <p:spPr>
              <a:xfrm>
                <a:off x="6867038" y="257045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0" name="Straight Connector 1444"/>
              <p:cNvCxnSpPr/>
              <p:nvPr/>
            </p:nvCxnSpPr>
            <p:spPr>
              <a:xfrm>
                <a:off x="6863331" y="2637782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1" name="Straight Connector 1445"/>
              <p:cNvCxnSpPr/>
              <p:nvPr/>
            </p:nvCxnSpPr>
            <p:spPr>
              <a:xfrm>
                <a:off x="6859622" y="270667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2" name="Straight Connector 1446"/>
              <p:cNvCxnSpPr/>
              <p:nvPr/>
            </p:nvCxnSpPr>
            <p:spPr>
              <a:xfrm>
                <a:off x="6867038" y="2775565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3" name="Straight Connector 1447"/>
              <p:cNvCxnSpPr/>
              <p:nvPr/>
            </p:nvCxnSpPr>
            <p:spPr>
              <a:xfrm>
                <a:off x="6870747" y="2842891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4" name="Straight Connector 1448"/>
              <p:cNvCxnSpPr/>
              <p:nvPr/>
            </p:nvCxnSpPr>
            <p:spPr>
              <a:xfrm>
                <a:off x="6870747" y="2911782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5" name="Straight Connector 1449"/>
              <p:cNvCxnSpPr/>
              <p:nvPr/>
            </p:nvCxnSpPr>
            <p:spPr>
              <a:xfrm>
                <a:off x="6874454" y="297597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6" name="Straight Connector 1450"/>
              <p:cNvCxnSpPr/>
              <p:nvPr/>
            </p:nvCxnSpPr>
            <p:spPr>
              <a:xfrm flipH="1">
                <a:off x="6878164" y="2132056"/>
                <a:ext cx="133495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612" name="Group 1317"/>
          <p:cNvGrpSpPr>
            <a:grpSpLocks/>
          </p:cNvGrpSpPr>
          <p:nvPr/>
        </p:nvGrpSpPr>
        <p:grpSpPr bwMode="auto">
          <a:xfrm>
            <a:off x="6051550" y="5207000"/>
            <a:ext cx="331788" cy="1031875"/>
            <a:chOff x="6240352" y="2055335"/>
            <a:chExt cx="771307" cy="1017716"/>
          </a:xfrm>
        </p:grpSpPr>
        <p:grpSp>
          <p:nvGrpSpPr>
            <p:cNvPr id="450735" name="Group 1377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961" name="Rectangle 1398"/>
              <p:cNvSpPr/>
              <p:nvPr/>
            </p:nvSpPr>
            <p:spPr>
              <a:xfrm>
                <a:off x="6509397" y="3062244"/>
                <a:ext cx="447628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62" name="Straight Connector 1399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3" name="Rectangle 1400"/>
              <p:cNvSpPr/>
              <p:nvPr/>
            </p:nvSpPr>
            <p:spPr>
              <a:xfrm>
                <a:off x="6476572" y="3071638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64" name="Straight Connector 1401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5" name="Rectangle 1402"/>
              <p:cNvSpPr/>
              <p:nvPr/>
            </p:nvSpPr>
            <p:spPr>
              <a:xfrm>
                <a:off x="6816769" y="3702622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966" name="Rectangle 1403"/>
              <p:cNvSpPr/>
              <p:nvPr/>
            </p:nvSpPr>
            <p:spPr>
              <a:xfrm>
                <a:off x="6404951" y="3157752"/>
                <a:ext cx="44464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67" name="Straight Connector 1404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0763" name="Group 1405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6" name="Straight Connector 1433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7" name="Straight Connector 1434"/>
                <p:cNvCxnSpPr/>
                <p:nvPr/>
              </p:nvCxnSpPr>
              <p:spPr>
                <a:xfrm flipV="1">
                  <a:off x="6580709" y="293843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64" name="Group 1406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4" name="Straight Connector 1431"/>
                <p:cNvCxnSpPr/>
                <p:nvPr/>
              </p:nvCxnSpPr>
              <p:spPr>
                <a:xfrm flipV="1">
                  <a:off x="7028817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5" name="Straight Connector 1432"/>
                <p:cNvCxnSpPr/>
                <p:nvPr/>
              </p:nvCxnSpPr>
              <p:spPr>
                <a:xfrm flipV="1">
                  <a:off x="6581189" y="2938331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65" name="Group 1407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2" name="Straight Connector 1429"/>
                <p:cNvCxnSpPr/>
                <p:nvPr/>
              </p:nvCxnSpPr>
              <p:spPr>
                <a:xfrm flipV="1">
                  <a:off x="7026313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3" name="Straight Connector 1430"/>
                <p:cNvCxnSpPr/>
                <p:nvPr/>
              </p:nvCxnSpPr>
              <p:spPr>
                <a:xfrm flipV="1">
                  <a:off x="6581670" y="293822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66" name="Group 1408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0" name="Straight Connector 1427"/>
                <p:cNvCxnSpPr/>
                <p:nvPr/>
              </p:nvCxnSpPr>
              <p:spPr>
                <a:xfrm flipV="1">
                  <a:off x="7026792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1" name="Straight Connector 1428"/>
                <p:cNvCxnSpPr/>
                <p:nvPr/>
              </p:nvCxnSpPr>
              <p:spPr>
                <a:xfrm flipV="1">
                  <a:off x="6582149" y="293812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67" name="Group 1409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8" name="Straight Connector 1425"/>
                <p:cNvCxnSpPr/>
                <p:nvPr/>
              </p:nvCxnSpPr>
              <p:spPr>
                <a:xfrm flipV="1">
                  <a:off x="7027272" y="2845643"/>
                  <a:ext cx="113399" cy="8768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9" name="Straight Connector 1426"/>
                <p:cNvCxnSpPr/>
                <p:nvPr/>
              </p:nvCxnSpPr>
              <p:spPr>
                <a:xfrm flipV="1">
                  <a:off x="6582629" y="2933323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68" name="Group 1410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6" name="Straight Connector 1423"/>
                <p:cNvCxnSpPr/>
                <p:nvPr/>
              </p:nvCxnSpPr>
              <p:spPr>
                <a:xfrm flipV="1">
                  <a:off x="7027753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7" name="Straight Connector 1424"/>
                <p:cNvCxnSpPr/>
                <p:nvPr/>
              </p:nvCxnSpPr>
              <p:spPr>
                <a:xfrm flipV="1">
                  <a:off x="6583110" y="293948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69" name="Group 1411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4" name="Straight Connector 1421"/>
                <p:cNvCxnSpPr/>
                <p:nvPr/>
              </p:nvCxnSpPr>
              <p:spPr>
                <a:xfrm flipV="1">
                  <a:off x="7028232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5" name="Straight Connector 1422"/>
                <p:cNvCxnSpPr/>
                <p:nvPr/>
              </p:nvCxnSpPr>
              <p:spPr>
                <a:xfrm flipV="1">
                  <a:off x="6580604" y="293937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70" name="Group 1412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2" name="Straight Connector 1419"/>
                <p:cNvCxnSpPr/>
                <p:nvPr/>
              </p:nvCxnSpPr>
              <p:spPr>
                <a:xfrm flipV="1">
                  <a:off x="7028711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3" name="Straight Connector 1420"/>
                <p:cNvCxnSpPr/>
                <p:nvPr/>
              </p:nvCxnSpPr>
              <p:spPr>
                <a:xfrm flipV="1">
                  <a:off x="6581083" y="2939275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71" name="Group 1413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0" name="Straight Connector 1417"/>
                <p:cNvCxnSpPr/>
                <p:nvPr/>
              </p:nvCxnSpPr>
              <p:spPr>
                <a:xfrm flipV="1">
                  <a:off x="7026209" y="2846793"/>
                  <a:ext cx="104446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1" name="Straight Connector 1418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72" name="Group 1414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78" name="Straight Connector 1415"/>
                <p:cNvCxnSpPr/>
                <p:nvPr/>
              </p:nvCxnSpPr>
              <p:spPr>
                <a:xfrm flipV="1">
                  <a:off x="7026689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9" name="Straight Connector 1416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0736" name="Group 137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0737" name="Group 137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0751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253"/>
                  <a:ext cx="549876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752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286"/>
                </a:xfrm>
                <a:prstGeom prst="parallelogram">
                  <a:avLst>
                    <a:gd name="adj" fmla="val 122771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753" name="Freeform 190"/>
                <p:cNvSpPr>
                  <a:spLocks/>
                </p:cNvSpPr>
                <p:nvPr/>
              </p:nvSpPr>
              <p:spPr bwMode="auto">
                <a:xfrm>
                  <a:off x="5968754" y="2922664"/>
                  <a:ext cx="125475" cy="137783"/>
                </a:xfrm>
                <a:custGeom>
                  <a:avLst/>
                  <a:gdLst>
                    <a:gd name="T0" fmla="*/ 0 w 169"/>
                    <a:gd name="T1" fmla="*/ 84884 h 224"/>
                    <a:gd name="T2" fmla="*/ 0 w 169"/>
                    <a:gd name="T3" fmla="*/ 137783 h 224"/>
                    <a:gd name="T4" fmla="*/ 125475 w 169"/>
                    <a:gd name="T5" fmla="*/ 47363 h 224"/>
                    <a:gd name="T6" fmla="*/ 125475 w 169"/>
                    <a:gd name="T7" fmla="*/ 0 h 224"/>
                    <a:gd name="T8" fmla="*/ 0 w 169"/>
                    <a:gd name="T9" fmla="*/ 84884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0754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4" cy="45406"/>
                </a:xfrm>
                <a:custGeom>
                  <a:avLst/>
                  <a:gdLst>
                    <a:gd name="T0" fmla="*/ 0 w 280"/>
                    <a:gd name="T1" fmla="*/ 45406 h 63"/>
                    <a:gd name="T2" fmla="*/ 69249 w 280"/>
                    <a:gd name="T3" fmla="*/ 44685 h 63"/>
                    <a:gd name="T4" fmla="*/ 409877 w 280"/>
                    <a:gd name="T5" fmla="*/ 0 h 63"/>
                    <a:gd name="T6" fmla="*/ 524044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0755" name="Freeform 192"/>
                <p:cNvSpPr>
                  <a:spLocks/>
                </p:cNvSpPr>
                <p:nvPr/>
              </p:nvSpPr>
              <p:spPr bwMode="auto">
                <a:xfrm>
                  <a:off x="5621851" y="2933624"/>
                  <a:ext cx="302617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2 h 93"/>
                    <a:gd name="T4" fmla="*/ 201400 w 293"/>
                    <a:gd name="T5" fmla="*/ 53235 h 93"/>
                    <a:gd name="T6" fmla="*/ 302617 w 293"/>
                    <a:gd name="T7" fmla="*/ 53235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943" name="Straight Connector 1380"/>
              <p:cNvCxnSpPr/>
              <p:nvPr/>
            </p:nvCxnSpPr>
            <p:spPr>
              <a:xfrm flipH="1">
                <a:off x="6996897" y="2125793"/>
                <a:ext cx="11070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4" name="Straight Connector 1381"/>
              <p:cNvCxnSpPr/>
              <p:nvPr/>
            </p:nvCxnSpPr>
            <p:spPr>
              <a:xfrm>
                <a:off x="6875111" y="230428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5" name="Straight Connector 1382"/>
              <p:cNvCxnSpPr/>
              <p:nvPr/>
            </p:nvCxnSpPr>
            <p:spPr>
              <a:xfrm>
                <a:off x="6871422" y="236847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6" name="Straight Connector 1383"/>
              <p:cNvCxnSpPr/>
              <p:nvPr/>
            </p:nvCxnSpPr>
            <p:spPr>
              <a:xfrm>
                <a:off x="6871422" y="244519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7" name="Straight Connector 1384"/>
              <p:cNvCxnSpPr/>
              <p:nvPr/>
            </p:nvCxnSpPr>
            <p:spPr>
              <a:xfrm>
                <a:off x="6867730" y="250939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8" name="Straight Connector 1385"/>
              <p:cNvCxnSpPr/>
              <p:nvPr/>
            </p:nvCxnSpPr>
            <p:spPr>
              <a:xfrm>
                <a:off x="6864041" y="2570456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9" name="Straight Connector 1386"/>
              <p:cNvCxnSpPr/>
              <p:nvPr/>
            </p:nvCxnSpPr>
            <p:spPr>
              <a:xfrm>
                <a:off x="6864041" y="2637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0" name="Straight Connector 1387"/>
              <p:cNvCxnSpPr/>
              <p:nvPr/>
            </p:nvCxnSpPr>
            <p:spPr>
              <a:xfrm>
                <a:off x="6860349" y="270667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1" name="Straight Connector 1388"/>
              <p:cNvCxnSpPr/>
              <p:nvPr/>
            </p:nvCxnSpPr>
            <p:spPr>
              <a:xfrm>
                <a:off x="6867730" y="277556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2" name="Straight Connector 1389"/>
              <p:cNvCxnSpPr/>
              <p:nvPr/>
            </p:nvCxnSpPr>
            <p:spPr>
              <a:xfrm>
                <a:off x="6871422" y="284289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3" name="Straight Connector 1390"/>
              <p:cNvCxnSpPr/>
              <p:nvPr/>
            </p:nvCxnSpPr>
            <p:spPr>
              <a:xfrm>
                <a:off x="6871422" y="2911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4" name="Straight Connector 1391"/>
              <p:cNvCxnSpPr/>
              <p:nvPr/>
            </p:nvCxnSpPr>
            <p:spPr>
              <a:xfrm>
                <a:off x="6875111" y="297597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5" name="Straight Connector 1392"/>
              <p:cNvCxnSpPr/>
              <p:nvPr/>
            </p:nvCxnSpPr>
            <p:spPr>
              <a:xfrm flipH="1">
                <a:off x="6875111" y="2132056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50613" name="Group 1318"/>
          <p:cNvGrpSpPr>
            <a:grpSpLocks/>
          </p:cNvGrpSpPr>
          <p:nvPr/>
        </p:nvGrpSpPr>
        <p:grpSpPr bwMode="auto">
          <a:xfrm>
            <a:off x="6427788" y="5207000"/>
            <a:ext cx="331787" cy="1031875"/>
            <a:chOff x="6240352" y="2055335"/>
            <a:chExt cx="771307" cy="1017716"/>
          </a:xfrm>
        </p:grpSpPr>
        <p:grpSp>
          <p:nvGrpSpPr>
            <p:cNvPr id="450677" name="Group 131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020" name="Rectangle 1340"/>
              <p:cNvSpPr/>
              <p:nvPr/>
            </p:nvSpPr>
            <p:spPr>
              <a:xfrm>
                <a:off x="6509397" y="3062244"/>
                <a:ext cx="447629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21" name="Straight Connector 1341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2" name="Rectangle 1342"/>
              <p:cNvSpPr/>
              <p:nvPr/>
            </p:nvSpPr>
            <p:spPr>
              <a:xfrm>
                <a:off x="6476570" y="3071638"/>
                <a:ext cx="131305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23" name="Straight Connector 1343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4" name="Rectangle 1344"/>
              <p:cNvSpPr/>
              <p:nvPr/>
            </p:nvSpPr>
            <p:spPr>
              <a:xfrm>
                <a:off x="6816769" y="3702622"/>
                <a:ext cx="131305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25" name="Rectangle 1345"/>
              <p:cNvSpPr/>
              <p:nvPr/>
            </p:nvSpPr>
            <p:spPr>
              <a:xfrm>
                <a:off x="6404950" y="3157752"/>
                <a:ext cx="444646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i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26" name="Straight Connector 1346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0705" name="Group 134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5" name="Straight Connector 1375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6" name="Straight Connector 1376"/>
                <p:cNvCxnSpPr/>
                <p:nvPr/>
              </p:nvCxnSpPr>
              <p:spPr>
                <a:xfrm flipV="1">
                  <a:off x="6580707" y="293843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06" name="Group 134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3" name="Straight Connector 1373"/>
                <p:cNvCxnSpPr/>
                <p:nvPr/>
              </p:nvCxnSpPr>
              <p:spPr>
                <a:xfrm flipV="1">
                  <a:off x="7028816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4" name="Straight Connector 1374"/>
                <p:cNvCxnSpPr/>
                <p:nvPr/>
              </p:nvCxnSpPr>
              <p:spPr>
                <a:xfrm flipV="1">
                  <a:off x="6581187" y="2938331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07" name="Group 134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1" name="Straight Connector 1371"/>
                <p:cNvCxnSpPr/>
                <p:nvPr/>
              </p:nvCxnSpPr>
              <p:spPr>
                <a:xfrm flipV="1">
                  <a:off x="7026314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2" name="Straight Connector 1372"/>
                <p:cNvCxnSpPr/>
                <p:nvPr/>
              </p:nvCxnSpPr>
              <p:spPr>
                <a:xfrm flipV="1">
                  <a:off x="6581668" y="2938228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08" name="Group 135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9" name="Straight Connector 1369"/>
                <p:cNvCxnSpPr/>
                <p:nvPr/>
              </p:nvCxnSpPr>
              <p:spPr>
                <a:xfrm flipV="1">
                  <a:off x="7026794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0" name="Straight Connector 1370"/>
                <p:cNvCxnSpPr/>
                <p:nvPr/>
              </p:nvCxnSpPr>
              <p:spPr>
                <a:xfrm flipV="1">
                  <a:off x="6582147" y="293812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09" name="Group 135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7" name="Straight Connector 1367"/>
                <p:cNvCxnSpPr/>
                <p:nvPr/>
              </p:nvCxnSpPr>
              <p:spPr>
                <a:xfrm flipV="1">
                  <a:off x="7027273" y="2845643"/>
                  <a:ext cx="113399" cy="8768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8" name="Straight Connector 1368"/>
                <p:cNvCxnSpPr/>
                <p:nvPr/>
              </p:nvCxnSpPr>
              <p:spPr>
                <a:xfrm flipV="1">
                  <a:off x="6582627" y="2933323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10" name="Group 135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5" name="Straight Connector 1365"/>
                <p:cNvCxnSpPr/>
                <p:nvPr/>
              </p:nvCxnSpPr>
              <p:spPr>
                <a:xfrm flipV="1">
                  <a:off x="7027754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6" name="Straight Connector 1366"/>
                <p:cNvCxnSpPr/>
                <p:nvPr/>
              </p:nvCxnSpPr>
              <p:spPr>
                <a:xfrm flipV="1">
                  <a:off x="6583108" y="293948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11" name="Group 135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3" name="Straight Connector 1363"/>
                <p:cNvCxnSpPr/>
                <p:nvPr/>
              </p:nvCxnSpPr>
              <p:spPr>
                <a:xfrm flipV="1">
                  <a:off x="7028234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4" name="Straight Connector 1364"/>
                <p:cNvCxnSpPr/>
                <p:nvPr/>
              </p:nvCxnSpPr>
              <p:spPr>
                <a:xfrm flipV="1">
                  <a:off x="6580604" y="293937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12" name="Group 135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1" name="Straight Connector 1361"/>
                <p:cNvCxnSpPr/>
                <p:nvPr/>
              </p:nvCxnSpPr>
              <p:spPr>
                <a:xfrm flipV="1">
                  <a:off x="7028713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2" name="Straight Connector 1362"/>
                <p:cNvCxnSpPr/>
                <p:nvPr/>
              </p:nvCxnSpPr>
              <p:spPr>
                <a:xfrm flipV="1">
                  <a:off x="6581083" y="2939275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13" name="Group 135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39" name="Straight Connector 1359"/>
                <p:cNvCxnSpPr/>
                <p:nvPr/>
              </p:nvCxnSpPr>
              <p:spPr>
                <a:xfrm flipV="1">
                  <a:off x="7026209" y="2846793"/>
                  <a:ext cx="104448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0" name="Straight Connector 1360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0714" name="Group 135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37" name="Straight Connector 1357"/>
                <p:cNvCxnSpPr/>
                <p:nvPr/>
              </p:nvCxnSpPr>
              <p:spPr>
                <a:xfrm flipV="1">
                  <a:off x="7026688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8" name="Straight Connector 1358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0678" name="Group 132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450679" name="Group 132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450693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253"/>
                  <a:ext cx="549881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694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286"/>
                </a:xfrm>
                <a:prstGeom prst="parallelogram">
                  <a:avLst>
                    <a:gd name="adj" fmla="val 122772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0695" name="Freeform 190"/>
                <p:cNvSpPr>
                  <a:spLocks/>
                </p:cNvSpPr>
                <p:nvPr/>
              </p:nvSpPr>
              <p:spPr bwMode="auto">
                <a:xfrm>
                  <a:off x="5968753" y="2922664"/>
                  <a:ext cx="125476" cy="137783"/>
                </a:xfrm>
                <a:custGeom>
                  <a:avLst/>
                  <a:gdLst>
                    <a:gd name="T0" fmla="*/ 0 w 169"/>
                    <a:gd name="T1" fmla="*/ 84884 h 224"/>
                    <a:gd name="T2" fmla="*/ 0 w 169"/>
                    <a:gd name="T3" fmla="*/ 137783 h 224"/>
                    <a:gd name="T4" fmla="*/ 125476 w 169"/>
                    <a:gd name="T5" fmla="*/ 47363 h 224"/>
                    <a:gd name="T6" fmla="*/ 125476 w 169"/>
                    <a:gd name="T7" fmla="*/ 0 h 224"/>
                    <a:gd name="T8" fmla="*/ 0 w 169"/>
                    <a:gd name="T9" fmla="*/ 84884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0696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6" cy="45406"/>
                </a:xfrm>
                <a:custGeom>
                  <a:avLst/>
                  <a:gdLst>
                    <a:gd name="T0" fmla="*/ 0 w 280"/>
                    <a:gd name="T1" fmla="*/ 45406 h 63"/>
                    <a:gd name="T2" fmla="*/ 69249 w 280"/>
                    <a:gd name="T3" fmla="*/ 44685 h 63"/>
                    <a:gd name="T4" fmla="*/ 409879 w 280"/>
                    <a:gd name="T5" fmla="*/ 0 h 63"/>
                    <a:gd name="T6" fmla="*/ 524046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0697" name="Freeform 192"/>
                <p:cNvSpPr>
                  <a:spLocks/>
                </p:cNvSpPr>
                <p:nvPr/>
              </p:nvSpPr>
              <p:spPr bwMode="auto">
                <a:xfrm>
                  <a:off x="5621849" y="2933624"/>
                  <a:ext cx="302618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9199 w 293"/>
                    <a:gd name="T3" fmla="*/ 572 h 93"/>
                    <a:gd name="T4" fmla="*/ 201401 w 293"/>
                    <a:gd name="T5" fmla="*/ 53235 h 93"/>
                    <a:gd name="T6" fmla="*/ 302618 w 293"/>
                    <a:gd name="T7" fmla="*/ 53235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1002" name="Straight Connector 1322"/>
              <p:cNvCxnSpPr/>
              <p:nvPr/>
            </p:nvCxnSpPr>
            <p:spPr>
              <a:xfrm flipH="1">
                <a:off x="6996897" y="2125793"/>
                <a:ext cx="11073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3" name="Straight Connector 1323"/>
              <p:cNvCxnSpPr/>
              <p:nvPr/>
            </p:nvCxnSpPr>
            <p:spPr>
              <a:xfrm>
                <a:off x="6875113" y="230428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4" name="Straight Connector 1324"/>
              <p:cNvCxnSpPr/>
              <p:nvPr/>
            </p:nvCxnSpPr>
            <p:spPr>
              <a:xfrm>
                <a:off x="6871421" y="236847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5" name="Straight Connector 1325"/>
              <p:cNvCxnSpPr/>
              <p:nvPr/>
            </p:nvCxnSpPr>
            <p:spPr>
              <a:xfrm>
                <a:off x="6871421" y="244519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6" name="Straight Connector 1326"/>
              <p:cNvCxnSpPr/>
              <p:nvPr/>
            </p:nvCxnSpPr>
            <p:spPr>
              <a:xfrm>
                <a:off x="6867732" y="250939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7" name="Straight Connector 1327"/>
              <p:cNvCxnSpPr/>
              <p:nvPr/>
            </p:nvCxnSpPr>
            <p:spPr>
              <a:xfrm>
                <a:off x="6864040" y="2570456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8" name="Straight Connector 1328"/>
              <p:cNvCxnSpPr/>
              <p:nvPr/>
            </p:nvCxnSpPr>
            <p:spPr>
              <a:xfrm>
                <a:off x="6864040" y="2637782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9" name="Straight Connector 1329"/>
              <p:cNvCxnSpPr/>
              <p:nvPr/>
            </p:nvCxnSpPr>
            <p:spPr>
              <a:xfrm>
                <a:off x="6860351" y="270667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0" name="Straight Connector 1330"/>
              <p:cNvCxnSpPr/>
              <p:nvPr/>
            </p:nvCxnSpPr>
            <p:spPr>
              <a:xfrm>
                <a:off x="6867732" y="277556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1" name="Straight Connector 1331"/>
              <p:cNvCxnSpPr/>
              <p:nvPr/>
            </p:nvCxnSpPr>
            <p:spPr>
              <a:xfrm>
                <a:off x="6871421" y="284289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2" name="Straight Connector 1332"/>
              <p:cNvCxnSpPr/>
              <p:nvPr/>
            </p:nvCxnSpPr>
            <p:spPr>
              <a:xfrm>
                <a:off x="6871421" y="2911782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3" name="Straight Connector 1333"/>
              <p:cNvCxnSpPr/>
              <p:nvPr/>
            </p:nvCxnSpPr>
            <p:spPr>
              <a:xfrm>
                <a:off x="6875113" y="297597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4" name="Straight Connector 1334"/>
              <p:cNvCxnSpPr/>
              <p:nvPr/>
            </p:nvCxnSpPr>
            <p:spPr>
              <a:xfrm flipH="1">
                <a:off x="6875113" y="2132056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0614" name="TextBox 1556"/>
          <p:cNvSpPr txBox="1">
            <a:spLocks noChangeArrowheads="1"/>
          </p:cNvSpPr>
          <p:nvPr/>
        </p:nvSpPr>
        <p:spPr bwMode="auto">
          <a:xfrm flipH="1">
            <a:off x="2959100" y="4105275"/>
            <a:ext cx="542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0">
                <a:solidFill>
                  <a:srgbClr val="000000"/>
                </a:solidFill>
                <a:latin typeface="Calibri" pitchFamily="34" charset="0"/>
              </a:rPr>
              <a:t>B</a:t>
            </a:r>
          </a:p>
        </p:txBody>
      </p:sp>
      <p:grpSp>
        <p:nvGrpSpPr>
          <p:cNvPr id="450615" name="Group 187"/>
          <p:cNvGrpSpPr>
            <a:grpSpLocks/>
          </p:cNvGrpSpPr>
          <p:nvPr/>
        </p:nvGrpSpPr>
        <p:grpSpPr bwMode="auto">
          <a:xfrm>
            <a:off x="949325" y="4538663"/>
            <a:ext cx="1052513" cy="355600"/>
            <a:chOff x="4410" y="1365"/>
            <a:chExt cx="663" cy="224"/>
          </a:xfrm>
        </p:grpSpPr>
        <p:sp>
          <p:nvSpPr>
            <p:cNvPr id="450672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0673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0674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50675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80 h 63"/>
                <a:gd name="T2" fmla="*/ 67 w 280"/>
                <a:gd name="T3" fmla="*/ 79 h 63"/>
                <a:gd name="T4" fmla="*/ 396 w 280"/>
                <a:gd name="T5" fmla="*/ 0 h 63"/>
                <a:gd name="T6" fmla="*/ 50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  <p:sp>
          <p:nvSpPr>
            <p:cNvPr id="450676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grpSp>
        <p:nvGrpSpPr>
          <p:cNvPr id="450616" name="Group 187"/>
          <p:cNvGrpSpPr>
            <a:grpSpLocks/>
          </p:cNvGrpSpPr>
          <p:nvPr/>
        </p:nvGrpSpPr>
        <p:grpSpPr bwMode="auto">
          <a:xfrm>
            <a:off x="2513013" y="4540250"/>
            <a:ext cx="1052512" cy="355600"/>
            <a:chOff x="4410" y="1365"/>
            <a:chExt cx="663" cy="224"/>
          </a:xfrm>
        </p:grpSpPr>
        <p:sp>
          <p:nvSpPr>
            <p:cNvPr id="450667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0668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0669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50670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80 h 63"/>
                <a:gd name="T2" fmla="*/ 67 w 280"/>
                <a:gd name="T3" fmla="*/ 79 h 63"/>
                <a:gd name="T4" fmla="*/ 396 w 280"/>
                <a:gd name="T5" fmla="*/ 0 h 63"/>
                <a:gd name="T6" fmla="*/ 50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  <p:sp>
          <p:nvSpPr>
            <p:cNvPr id="450671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grpSp>
        <p:nvGrpSpPr>
          <p:cNvPr id="450617" name="Group 187"/>
          <p:cNvGrpSpPr>
            <a:grpSpLocks/>
          </p:cNvGrpSpPr>
          <p:nvPr/>
        </p:nvGrpSpPr>
        <p:grpSpPr bwMode="auto">
          <a:xfrm>
            <a:off x="4103688" y="4567238"/>
            <a:ext cx="1052512" cy="355600"/>
            <a:chOff x="4410" y="1365"/>
            <a:chExt cx="663" cy="224"/>
          </a:xfrm>
        </p:grpSpPr>
        <p:sp>
          <p:nvSpPr>
            <p:cNvPr id="450662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0663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0664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50665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80 h 63"/>
                <a:gd name="T2" fmla="*/ 67 w 280"/>
                <a:gd name="T3" fmla="*/ 79 h 63"/>
                <a:gd name="T4" fmla="*/ 396 w 280"/>
                <a:gd name="T5" fmla="*/ 0 h 63"/>
                <a:gd name="T6" fmla="*/ 50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  <p:sp>
          <p:nvSpPr>
            <p:cNvPr id="450666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grpSp>
        <p:nvGrpSpPr>
          <p:cNvPr id="450618" name="Group 187"/>
          <p:cNvGrpSpPr>
            <a:grpSpLocks/>
          </p:cNvGrpSpPr>
          <p:nvPr/>
        </p:nvGrpSpPr>
        <p:grpSpPr bwMode="auto">
          <a:xfrm>
            <a:off x="5668963" y="4575175"/>
            <a:ext cx="1052512" cy="355600"/>
            <a:chOff x="4410" y="1365"/>
            <a:chExt cx="663" cy="224"/>
          </a:xfrm>
        </p:grpSpPr>
        <p:sp>
          <p:nvSpPr>
            <p:cNvPr id="450657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0658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 i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50659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50660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80 h 63"/>
                <a:gd name="T2" fmla="*/ 67 w 280"/>
                <a:gd name="T3" fmla="*/ 79 h 63"/>
                <a:gd name="T4" fmla="*/ 396 w 280"/>
                <a:gd name="T5" fmla="*/ 0 h 63"/>
                <a:gd name="T6" fmla="*/ 50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  <p:sp>
          <p:nvSpPr>
            <p:cNvPr id="450661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sp>
        <p:nvSpPr>
          <p:cNvPr id="450619" name="TextBox 27"/>
          <p:cNvSpPr txBox="1">
            <a:spLocks noChangeArrowheads="1"/>
          </p:cNvSpPr>
          <p:nvPr/>
        </p:nvSpPr>
        <p:spPr bwMode="auto">
          <a:xfrm>
            <a:off x="666750" y="4614863"/>
            <a:ext cx="31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>
                <a:solidFill>
                  <a:srgbClr val="000000"/>
                </a:solidFill>
                <a:latin typeface="Calibri" pitchFamily="34" charset="0"/>
              </a:rPr>
              <a:t>A</a:t>
            </a:r>
          </a:p>
        </p:txBody>
      </p:sp>
      <p:sp>
        <p:nvSpPr>
          <p:cNvPr id="450620" name="TextBox 1557"/>
          <p:cNvSpPr txBox="1">
            <a:spLocks noChangeArrowheads="1"/>
          </p:cNvSpPr>
          <p:nvPr/>
        </p:nvSpPr>
        <p:spPr bwMode="auto">
          <a:xfrm>
            <a:off x="2219325" y="4648200"/>
            <a:ext cx="31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0">
                <a:solidFill>
                  <a:srgbClr val="000000"/>
                </a:solidFill>
                <a:latin typeface="Calibri" pitchFamily="34" charset="0"/>
              </a:rPr>
              <a:t>C</a:t>
            </a:r>
          </a:p>
        </p:txBody>
      </p:sp>
      <p:cxnSp>
        <p:nvCxnSpPr>
          <p:cNvPr id="1084" name="Straight Connector 543"/>
          <p:cNvCxnSpPr/>
          <p:nvPr/>
        </p:nvCxnSpPr>
        <p:spPr>
          <a:xfrm>
            <a:off x="4394200" y="3065463"/>
            <a:ext cx="915988" cy="406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5" name="Straight Connector 541"/>
          <p:cNvCxnSpPr>
            <a:stCxn id="450655" idx="1"/>
          </p:cNvCxnSpPr>
          <p:nvPr/>
        </p:nvCxnSpPr>
        <p:spPr>
          <a:xfrm flipH="1">
            <a:off x="2898775" y="3030538"/>
            <a:ext cx="1063625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0623" name="Group 271"/>
          <p:cNvGrpSpPr>
            <a:grpSpLocks/>
          </p:cNvGrpSpPr>
          <p:nvPr/>
        </p:nvGrpSpPr>
        <p:grpSpPr bwMode="auto">
          <a:xfrm>
            <a:off x="3563938" y="2844800"/>
            <a:ext cx="1066800" cy="393700"/>
            <a:chOff x="4396" y="1245"/>
            <a:chExt cx="672" cy="248"/>
          </a:xfrm>
        </p:grpSpPr>
        <p:sp>
          <p:nvSpPr>
            <p:cNvPr id="450649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sz="2400" i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50650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sz="2400" i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50651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sz="2400" i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450652" name="Group 26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450655" name="Freeform 26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50656" name="Freeform 26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450653" name="Line 269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50654" name="Line 270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50624" name="TextBox 13"/>
          <p:cNvSpPr txBox="1">
            <a:spLocks noChangeArrowheads="1"/>
          </p:cNvSpPr>
          <p:nvPr/>
        </p:nvSpPr>
        <p:spPr bwMode="auto">
          <a:xfrm>
            <a:off x="3548063" y="3138488"/>
            <a:ext cx="11842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0">
                <a:solidFill>
                  <a:srgbClr val="000000"/>
                </a:solidFill>
                <a:latin typeface="Calibri" pitchFamily="34" charset="0"/>
              </a:rPr>
              <a:t>Border router</a:t>
            </a:r>
          </a:p>
        </p:txBody>
      </p:sp>
      <p:grpSp>
        <p:nvGrpSpPr>
          <p:cNvPr id="450625" name="Group 271"/>
          <p:cNvGrpSpPr>
            <a:grpSpLocks/>
          </p:cNvGrpSpPr>
          <p:nvPr/>
        </p:nvGrpSpPr>
        <p:grpSpPr bwMode="auto">
          <a:xfrm>
            <a:off x="4911725" y="3286125"/>
            <a:ext cx="1066800" cy="393700"/>
            <a:chOff x="4396" y="1245"/>
            <a:chExt cx="672" cy="248"/>
          </a:xfrm>
        </p:grpSpPr>
        <p:sp>
          <p:nvSpPr>
            <p:cNvPr id="450641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sz="2400" i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50642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sz="2400" i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50643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sz="2400" i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450644" name="Group 26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450647" name="Freeform 26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50648" name="Freeform 26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450645" name="Line 269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50646" name="Line 270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450626" name="Group 271"/>
          <p:cNvGrpSpPr>
            <a:grpSpLocks/>
          </p:cNvGrpSpPr>
          <p:nvPr/>
        </p:nvGrpSpPr>
        <p:grpSpPr bwMode="auto">
          <a:xfrm>
            <a:off x="2168525" y="3286125"/>
            <a:ext cx="1066800" cy="393700"/>
            <a:chOff x="4396" y="1245"/>
            <a:chExt cx="672" cy="248"/>
          </a:xfrm>
        </p:grpSpPr>
        <p:sp>
          <p:nvSpPr>
            <p:cNvPr id="450633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sz="2400" i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50634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 sz="2400" i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50635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 sz="2400" i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450636" name="Group 26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450639" name="Freeform 26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50640" name="Freeform 26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450637" name="Line 269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50638" name="Line 270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50627" name="TextBox 545"/>
          <p:cNvSpPr txBox="1">
            <a:spLocks noChangeArrowheads="1"/>
          </p:cNvSpPr>
          <p:nvPr/>
        </p:nvSpPr>
        <p:spPr bwMode="auto">
          <a:xfrm>
            <a:off x="3051175" y="3522663"/>
            <a:ext cx="1169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i="0">
                <a:solidFill>
                  <a:srgbClr val="000000"/>
                </a:solidFill>
                <a:latin typeface="Calibri" pitchFamily="34" charset="0"/>
              </a:rPr>
              <a:t>Access router</a:t>
            </a:r>
          </a:p>
        </p:txBody>
      </p:sp>
      <p:sp>
        <p:nvSpPr>
          <p:cNvPr id="450628" name="Freeform 159"/>
          <p:cNvSpPr>
            <a:spLocks/>
          </p:cNvSpPr>
          <p:nvPr/>
        </p:nvSpPr>
        <p:spPr bwMode="auto">
          <a:xfrm>
            <a:off x="1465263" y="2244725"/>
            <a:ext cx="2046287" cy="603250"/>
          </a:xfrm>
          <a:custGeom>
            <a:avLst/>
            <a:gdLst>
              <a:gd name="T0" fmla="*/ 378531 w 1292"/>
              <a:gd name="T1" fmla="*/ 3365 h 1255"/>
              <a:gd name="T2" fmla="*/ 55433 w 1292"/>
              <a:gd name="T3" fmla="*/ 75466 h 1255"/>
              <a:gd name="T4" fmla="*/ 45931 w 1292"/>
              <a:gd name="T5" fmla="*/ 251394 h 1255"/>
              <a:gd name="T6" fmla="*/ 83942 w 1292"/>
              <a:gd name="T7" fmla="*/ 398481 h 1255"/>
              <a:gd name="T8" fmla="*/ 388034 w 1292"/>
              <a:gd name="T9" fmla="*/ 418670 h 1255"/>
              <a:gd name="T10" fmla="*/ 1024727 w 1292"/>
              <a:gd name="T11" fmla="*/ 542685 h 1255"/>
              <a:gd name="T12" fmla="*/ 1575894 w 1292"/>
              <a:gd name="T13" fmla="*/ 594598 h 1255"/>
              <a:gd name="T14" fmla="*/ 1898992 w 1292"/>
              <a:gd name="T15" fmla="*/ 490771 h 1255"/>
              <a:gd name="T16" fmla="*/ 2013027 w 1292"/>
              <a:gd name="T17" fmla="*/ 213901 h 1255"/>
              <a:gd name="T18" fmla="*/ 1908495 w 1292"/>
              <a:gd name="T19" fmla="*/ 101423 h 1255"/>
              <a:gd name="T20" fmla="*/ 1186276 w 1292"/>
              <a:gd name="T21" fmla="*/ 55278 h 1255"/>
              <a:gd name="T22" fmla="*/ 378531 w 1292"/>
              <a:gd name="T23" fmla="*/ 3365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i="0">
                <a:solidFill>
                  <a:srgbClr val="000000"/>
                </a:solidFill>
                <a:latin typeface="Calibri" pitchFamily="34" charset="0"/>
              </a:rPr>
              <a:t>Internet</a:t>
            </a:r>
          </a:p>
        </p:txBody>
      </p:sp>
      <p:sp>
        <p:nvSpPr>
          <p:cNvPr id="1116" name="Freeform 23"/>
          <p:cNvSpPr/>
          <p:nvPr/>
        </p:nvSpPr>
        <p:spPr>
          <a:xfrm>
            <a:off x="2105025" y="2162175"/>
            <a:ext cx="4329113" cy="3430588"/>
          </a:xfrm>
          <a:custGeom>
            <a:avLst/>
            <a:gdLst>
              <a:gd name="connsiteX0" fmla="*/ 0 w 4054022"/>
              <a:gd name="connsiteY0" fmla="*/ 0 h 3681545"/>
              <a:gd name="connsiteX1" fmla="*/ 3284271 w 4054022"/>
              <a:gd name="connsiteY1" fmla="*/ 1436700 h 3681545"/>
              <a:gd name="connsiteX2" fmla="*/ 3309929 w 4054022"/>
              <a:gd name="connsiteY2" fmla="*/ 1936980 h 3681545"/>
              <a:gd name="connsiteX3" fmla="*/ 4054022 w 4054022"/>
              <a:gd name="connsiteY3" fmla="*/ 1552149 h 3681545"/>
              <a:gd name="connsiteX4" fmla="*/ 4054022 w 4054022"/>
              <a:gd name="connsiteY4" fmla="*/ 1731737 h 3681545"/>
              <a:gd name="connsiteX5" fmla="*/ 3245783 w 4054022"/>
              <a:gd name="connsiteY5" fmla="*/ 2116567 h 3681545"/>
              <a:gd name="connsiteX6" fmla="*/ 3784609 w 4054022"/>
              <a:gd name="connsiteY6" fmla="*/ 2924711 h 3681545"/>
              <a:gd name="connsiteX7" fmla="*/ 3784609 w 4054022"/>
              <a:gd name="connsiteY7" fmla="*/ 3681545 h 3681545"/>
              <a:gd name="connsiteX0" fmla="*/ 0 w 4169484"/>
              <a:gd name="connsiteY0" fmla="*/ 0 h 3694373"/>
              <a:gd name="connsiteX1" fmla="*/ 3399733 w 4169484"/>
              <a:gd name="connsiteY1" fmla="*/ 1449528 h 3694373"/>
              <a:gd name="connsiteX2" fmla="*/ 3425391 w 4169484"/>
              <a:gd name="connsiteY2" fmla="*/ 1949808 h 3694373"/>
              <a:gd name="connsiteX3" fmla="*/ 4169484 w 4169484"/>
              <a:gd name="connsiteY3" fmla="*/ 1564977 h 3694373"/>
              <a:gd name="connsiteX4" fmla="*/ 4169484 w 4169484"/>
              <a:gd name="connsiteY4" fmla="*/ 1744565 h 3694373"/>
              <a:gd name="connsiteX5" fmla="*/ 3361245 w 4169484"/>
              <a:gd name="connsiteY5" fmla="*/ 2129395 h 3694373"/>
              <a:gd name="connsiteX6" fmla="*/ 3900071 w 4169484"/>
              <a:gd name="connsiteY6" fmla="*/ 2937539 h 3694373"/>
              <a:gd name="connsiteX7" fmla="*/ 3900071 w 4169484"/>
              <a:gd name="connsiteY7" fmla="*/ 3694373 h 3694373"/>
              <a:gd name="connsiteX0" fmla="*/ 0 w 4169484"/>
              <a:gd name="connsiteY0" fmla="*/ 0 h 3694373"/>
              <a:gd name="connsiteX1" fmla="*/ 3399733 w 4169484"/>
              <a:gd name="connsiteY1" fmla="*/ 1449528 h 3694373"/>
              <a:gd name="connsiteX2" fmla="*/ 3425391 w 4169484"/>
              <a:gd name="connsiteY2" fmla="*/ 1949808 h 3694373"/>
              <a:gd name="connsiteX3" fmla="*/ 4169484 w 4169484"/>
              <a:gd name="connsiteY3" fmla="*/ 1564977 h 3694373"/>
              <a:gd name="connsiteX4" fmla="*/ 4169484 w 4169484"/>
              <a:gd name="connsiteY4" fmla="*/ 1744565 h 3694373"/>
              <a:gd name="connsiteX5" fmla="*/ 3361245 w 4169484"/>
              <a:gd name="connsiteY5" fmla="*/ 2129395 h 3694373"/>
              <a:gd name="connsiteX6" fmla="*/ 3797438 w 4169484"/>
              <a:gd name="connsiteY6" fmla="*/ 2886229 h 3694373"/>
              <a:gd name="connsiteX7" fmla="*/ 3900071 w 4169484"/>
              <a:gd name="connsiteY7" fmla="*/ 3694373 h 3694373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744565 h 3668718"/>
              <a:gd name="connsiteX5" fmla="*/ 3361245 w 4169484"/>
              <a:gd name="connsiteY5" fmla="*/ 2129395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61245 w 4169484"/>
              <a:gd name="connsiteY5" fmla="*/ 2129395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99733 w 4169484"/>
              <a:gd name="connsiteY5" fmla="*/ 2142223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86904 w 4169484"/>
              <a:gd name="connsiteY5" fmla="*/ 2078085 h 3668718"/>
              <a:gd name="connsiteX6" fmla="*/ 3797438 w 4169484"/>
              <a:gd name="connsiteY6" fmla="*/ 2886229 h 3668718"/>
              <a:gd name="connsiteX7" fmla="*/ 3835926 w 4169484"/>
              <a:gd name="connsiteY7" fmla="*/ 3668718 h 3668718"/>
              <a:gd name="connsiteX0" fmla="*/ 0 w 4169484"/>
              <a:gd name="connsiteY0" fmla="*/ 0 h 3668718"/>
              <a:gd name="connsiteX1" fmla="*/ 3399733 w 4169484"/>
              <a:gd name="connsiteY1" fmla="*/ 1449528 h 3668718"/>
              <a:gd name="connsiteX2" fmla="*/ 3425391 w 4169484"/>
              <a:gd name="connsiteY2" fmla="*/ 1949808 h 3668718"/>
              <a:gd name="connsiteX3" fmla="*/ 4169484 w 4169484"/>
              <a:gd name="connsiteY3" fmla="*/ 1564977 h 3668718"/>
              <a:gd name="connsiteX4" fmla="*/ 4169484 w 4169484"/>
              <a:gd name="connsiteY4" fmla="*/ 1680426 h 3668718"/>
              <a:gd name="connsiteX5" fmla="*/ 3386904 w 4169484"/>
              <a:gd name="connsiteY5" fmla="*/ 2078085 h 3668718"/>
              <a:gd name="connsiteX6" fmla="*/ 3848754 w 4169484"/>
              <a:gd name="connsiteY6" fmla="*/ 2873401 h 3668718"/>
              <a:gd name="connsiteX7" fmla="*/ 3835926 w 4169484"/>
              <a:gd name="connsiteY7" fmla="*/ 3668718 h 3668718"/>
              <a:gd name="connsiteX0" fmla="*/ 0 w 4169484"/>
              <a:gd name="connsiteY0" fmla="*/ 0 h 3643063"/>
              <a:gd name="connsiteX1" fmla="*/ 3399733 w 4169484"/>
              <a:gd name="connsiteY1" fmla="*/ 1449528 h 3643063"/>
              <a:gd name="connsiteX2" fmla="*/ 3425391 w 4169484"/>
              <a:gd name="connsiteY2" fmla="*/ 1949808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48754 w 4169484"/>
              <a:gd name="connsiteY6" fmla="*/ 2873401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399733 w 4169484"/>
              <a:gd name="connsiteY1" fmla="*/ 1449528 h 3643063"/>
              <a:gd name="connsiteX2" fmla="*/ 3425391 w 4169484"/>
              <a:gd name="connsiteY2" fmla="*/ 1949808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079003 w 4169484"/>
              <a:gd name="connsiteY1" fmla="*/ 1398217 h 3643063"/>
              <a:gd name="connsiteX2" fmla="*/ 3425391 w 4169484"/>
              <a:gd name="connsiteY2" fmla="*/ 1949808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079003 w 4169484"/>
              <a:gd name="connsiteY1" fmla="*/ 1398217 h 3643063"/>
              <a:gd name="connsiteX2" fmla="*/ 3207294 w 4169484"/>
              <a:gd name="connsiteY2" fmla="*/ 2013946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169484"/>
              <a:gd name="connsiteY0" fmla="*/ 0 h 3643063"/>
              <a:gd name="connsiteX1" fmla="*/ 3066174 w 4169484"/>
              <a:gd name="connsiteY1" fmla="*/ 1488011 h 3643063"/>
              <a:gd name="connsiteX2" fmla="*/ 3207294 w 4169484"/>
              <a:gd name="connsiteY2" fmla="*/ 2013946 h 3643063"/>
              <a:gd name="connsiteX3" fmla="*/ 4169484 w 4169484"/>
              <a:gd name="connsiteY3" fmla="*/ 1564977 h 3643063"/>
              <a:gd name="connsiteX4" fmla="*/ 4169484 w 4169484"/>
              <a:gd name="connsiteY4" fmla="*/ 1680426 h 3643063"/>
              <a:gd name="connsiteX5" fmla="*/ 3386904 w 4169484"/>
              <a:gd name="connsiteY5" fmla="*/ 2078085 h 3643063"/>
              <a:gd name="connsiteX6" fmla="*/ 3874412 w 4169484"/>
              <a:gd name="connsiteY6" fmla="*/ 2834918 h 3643063"/>
              <a:gd name="connsiteX7" fmla="*/ 3861584 w 4169484"/>
              <a:gd name="connsiteY7" fmla="*/ 3643063 h 3643063"/>
              <a:gd name="connsiteX0" fmla="*/ 0 w 4336264"/>
              <a:gd name="connsiteY0" fmla="*/ 0 h 3450648"/>
              <a:gd name="connsiteX1" fmla="*/ 3232954 w 4336264"/>
              <a:gd name="connsiteY1" fmla="*/ 1295596 h 3450648"/>
              <a:gd name="connsiteX2" fmla="*/ 3374074 w 4336264"/>
              <a:gd name="connsiteY2" fmla="*/ 1821531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53684 w 4336264"/>
              <a:gd name="connsiteY5" fmla="*/ 1885670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374074 w 4336264"/>
              <a:gd name="connsiteY2" fmla="*/ 1821531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53684 w 4336264"/>
              <a:gd name="connsiteY5" fmla="*/ 1885670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53684 w 4336264"/>
              <a:gd name="connsiteY5" fmla="*/ 1885670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40855 w 4336264"/>
              <a:gd name="connsiteY5" fmla="*/ 1962636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36264 w 4336264"/>
              <a:gd name="connsiteY4" fmla="*/ 1488011 h 3450648"/>
              <a:gd name="connsiteX5" fmla="*/ 3540855 w 4336264"/>
              <a:gd name="connsiteY5" fmla="*/ 2008941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36264"/>
              <a:gd name="connsiteY0" fmla="*/ 0 h 3450648"/>
              <a:gd name="connsiteX1" fmla="*/ 3258612 w 4336264"/>
              <a:gd name="connsiteY1" fmla="*/ 1346907 h 3450648"/>
              <a:gd name="connsiteX2" fmla="*/ 3284270 w 4336264"/>
              <a:gd name="connsiteY2" fmla="*/ 1834359 h 3450648"/>
              <a:gd name="connsiteX3" fmla="*/ 4336264 w 4336264"/>
              <a:gd name="connsiteY3" fmla="*/ 1372562 h 3450648"/>
              <a:gd name="connsiteX4" fmla="*/ 4309805 w 4336264"/>
              <a:gd name="connsiteY4" fmla="*/ 1646769 h 3450648"/>
              <a:gd name="connsiteX5" fmla="*/ 3540855 w 4336264"/>
              <a:gd name="connsiteY5" fmla="*/ 2008941 h 3450648"/>
              <a:gd name="connsiteX6" fmla="*/ 4041192 w 4336264"/>
              <a:gd name="connsiteY6" fmla="*/ 2642503 h 3450648"/>
              <a:gd name="connsiteX7" fmla="*/ 4028364 w 4336264"/>
              <a:gd name="connsiteY7" fmla="*/ 3450648 h 3450648"/>
              <a:gd name="connsiteX0" fmla="*/ 0 w 4316420"/>
              <a:gd name="connsiteY0" fmla="*/ 0 h 3450648"/>
              <a:gd name="connsiteX1" fmla="*/ 3258612 w 4316420"/>
              <a:gd name="connsiteY1" fmla="*/ 1346907 h 3450648"/>
              <a:gd name="connsiteX2" fmla="*/ 3284270 w 4316420"/>
              <a:gd name="connsiteY2" fmla="*/ 1834359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16420"/>
              <a:gd name="connsiteY0" fmla="*/ 0 h 3450648"/>
              <a:gd name="connsiteX1" fmla="*/ 3258612 w 4316420"/>
              <a:gd name="connsiteY1" fmla="*/ 1346907 h 3450648"/>
              <a:gd name="connsiteX2" fmla="*/ 3350417 w 4316420"/>
              <a:gd name="connsiteY2" fmla="*/ 1940198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16420"/>
              <a:gd name="connsiteY0" fmla="*/ 0 h 3450648"/>
              <a:gd name="connsiteX1" fmla="*/ 3258612 w 4316420"/>
              <a:gd name="connsiteY1" fmla="*/ 1346907 h 3450648"/>
              <a:gd name="connsiteX2" fmla="*/ 3357031 w 4316420"/>
              <a:gd name="connsiteY2" fmla="*/ 1953428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16420"/>
              <a:gd name="connsiteY0" fmla="*/ 0 h 3450648"/>
              <a:gd name="connsiteX1" fmla="*/ 3337988 w 4316420"/>
              <a:gd name="connsiteY1" fmla="*/ 1432901 h 3450648"/>
              <a:gd name="connsiteX2" fmla="*/ 3357031 w 4316420"/>
              <a:gd name="connsiteY2" fmla="*/ 1953428 h 3450648"/>
              <a:gd name="connsiteX3" fmla="*/ 4316420 w 4316420"/>
              <a:gd name="connsiteY3" fmla="*/ 1498245 h 3450648"/>
              <a:gd name="connsiteX4" fmla="*/ 4309805 w 4316420"/>
              <a:gd name="connsiteY4" fmla="*/ 1646769 h 3450648"/>
              <a:gd name="connsiteX5" fmla="*/ 3540855 w 4316420"/>
              <a:gd name="connsiteY5" fmla="*/ 2008941 h 3450648"/>
              <a:gd name="connsiteX6" fmla="*/ 4041192 w 4316420"/>
              <a:gd name="connsiteY6" fmla="*/ 2642503 h 3450648"/>
              <a:gd name="connsiteX7" fmla="*/ 4028364 w 4316420"/>
              <a:gd name="connsiteY7" fmla="*/ 3450648 h 3450648"/>
              <a:gd name="connsiteX0" fmla="*/ 0 w 4329650"/>
              <a:gd name="connsiteY0" fmla="*/ 0 h 3430803"/>
              <a:gd name="connsiteX1" fmla="*/ 3351218 w 4329650"/>
              <a:gd name="connsiteY1" fmla="*/ 1413056 h 3430803"/>
              <a:gd name="connsiteX2" fmla="*/ 3370261 w 4329650"/>
              <a:gd name="connsiteY2" fmla="*/ 1933583 h 3430803"/>
              <a:gd name="connsiteX3" fmla="*/ 4329650 w 4329650"/>
              <a:gd name="connsiteY3" fmla="*/ 1478400 h 3430803"/>
              <a:gd name="connsiteX4" fmla="*/ 4323035 w 4329650"/>
              <a:gd name="connsiteY4" fmla="*/ 1626924 h 3430803"/>
              <a:gd name="connsiteX5" fmla="*/ 3554085 w 4329650"/>
              <a:gd name="connsiteY5" fmla="*/ 1989096 h 3430803"/>
              <a:gd name="connsiteX6" fmla="*/ 4054422 w 4329650"/>
              <a:gd name="connsiteY6" fmla="*/ 2622658 h 3430803"/>
              <a:gd name="connsiteX7" fmla="*/ 4041594 w 4329650"/>
              <a:gd name="connsiteY7" fmla="*/ 3430803 h 343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29650" h="3430803">
                <a:moveTo>
                  <a:pt x="0" y="0"/>
                </a:moveTo>
                <a:lnTo>
                  <a:pt x="3351218" y="1413056"/>
                </a:lnTo>
                <a:lnTo>
                  <a:pt x="3370261" y="1933583"/>
                </a:lnTo>
                <a:lnTo>
                  <a:pt x="4329650" y="1478400"/>
                </a:lnTo>
                <a:lnTo>
                  <a:pt x="4323035" y="1626924"/>
                </a:lnTo>
                <a:lnTo>
                  <a:pt x="3554085" y="1989096"/>
                </a:lnTo>
                <a:lnTo>
                  <a:pt x="4054422" y="2622658"/>
                </a:lnTo>
                <a:lnTo>
                  <a:pt x="4041594" y="3430803"/>
                </a:lnTo>
              </a:path>
            </a:pathLst>
          </a:custGeom>
          <a:ln w="47625">
            <a:solidFill>
              <a:srgbClr val="CC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117" name="Freeform 25"/>
          <p:cNvSpPr/>
          <p:nvPr/>
        </p:nvSpPr>
        <p:spPr>
          <a:xfrm>
            <a:off x="4657725" y="4206875"/>
            <a:ext cx="1371600" cy="1373188"/>
          </a:xfrm>
          <a:custGeom>
            <a:avLst/>
            <a:gdLst>
              <a:gd name="connsiteX0" fmla="*/ 1372723 w 1372723"/>
              <a:gd name="connsiteY0" fmla="*/ 1359734 h 1372562"/>
              <a:gd name="connsiteX1" fmla="*/ 1372723 w 1372723"/>
              <a:gd name="connsiteY1" fmla="*/ 564418 h 1372562"/>
              <a:gd name="connsiteX2" fmla="*/ 936531 w 1372723"/>
              <a:gd name="connsiteY2" fmla="*/ 25655 h 1372562"/>
              <a:gd name="connsiteX3" fmla="*/ 538826 w 1372723"/>
              <a:gd name="connsiteY3" fmla="*/ 0 h 1372562"/>
              <a:gd name="connsiteX4" fmla="*/ 38488 w 1372723"/>
              <a:gd name="connsiteY4" fmla="*/ 615729 h 1372562"/>
              <a:gd name="connsiteX5" fmla="*/ 0 w 1372723"/>
              <a:gd name="connsiteY5" fmla="*/ 1372562 h 137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2723" h="1372562">
                <a:moveTo>
                  <a:pt x="1372723" y="1359734"/>
                </a:moveTo>
                <a:lnTo>
                  <a:pt x="1372723" y="564418"/>
                </a:lnTo>
                <a:lnTo>
                  <a:pt x="936531" y="25655"/>
                </a:lnTo>
                <a:lnTo>
                  <a:pt x="538826" y="0"/>
                </a:lnTo>
                <a:lnTo>
                  <a:pt x="38488" y="615729"/>
                </a:lnTo>
                <a:lnTo>
                  <a:pt x="0" y="1372562"/>
                </a:lnTo>
              </a:path>
            </a:pathLst>
          </a:custGeom>
          <a:ln w="63500">
            <a:solidFill>
              <a:srgbClr val="33CC33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1118" name="Freeform 26"/>
          <p:cNvSpPr/>
          <p:nvPr/>
        </p:nvSpPr>
        <p:spPr>
          <a:xfrm>
            <a:off x="2552700" y="2189163"/>
            <a:ext cx="3976688" cy="3333750"/>
          </a:xfrm>
          <a:custGeom>
            <a:avLst/>
            <a:gdLst>
              <a:gd name="connsiteX0" fmla="*/ 3691005 w 3975437"/>
              <a:gd name="connsiteY0" fmla="*/ 3333910 h 3333910"/>
              <a:gd name="connsiteX1" fmla="*/ 3704234 w 3975437"/>
              <a:gd name="connsiteY1" fmla="*/ 2533507 h 3333910"/>
              <a:gd name="connsiteX2" fmla="*/ 3261049 w 3975437"/>
              <a:gd name="connsiteY2" fmla="*/ 1997700 h 3333910"/>
              <a:gd name="connsiteX3" fmla="*/ 3975437 w 3975437"/>
              <a:gd name="connsiteY3" fmla="*/ 1653725 h 3333910"/>
              <a:gd name="connsiteX4" fmla="*/ 3955593 w 3975437"/>
              <a:gd name="connsiteY4" fmla="*/ 1316365 h 3333910"/>
              <a:gd name="connsiteX5" fmla="*/ 3069223 w 3975437"/>
              <a:gd name="connsiteY5" fmla="*/ 1733104 h 3333910"/>
              <a:gd name="connsiteX6" fmla="*/ 3049378 w 3975437"/>
              <a:gd name="connsiteY6" fmla="*/ 1303135 h 3333910"/>
              <a:gd name="connsiteX7" fmla="*/ 0 w 3975437"/>
              <a:gd name="connsiteY7" fmla="*/ 0 h 333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75437" h="3333910">
                <a:moveTo>
                  <a:pt x="3691005" y="3333910"/>
                </a:moveTo>
                <a:lnTo>
                  <a:pt x="3704234" y="2533507"/>
                </a:lnTo>
                <a:lnTo>
                  <a:pt x="3261049" y="1997700"/>
                </a:lnTo>
                <a:lnTo>
                  <a:pt x="3975437" y="1653725"/>
                </a:lnTo>
                <a:lnTo>
                  <a:pt x="3955593" y="1316365"/>
                </a:lnTo>
                <a:lnTo>
                  <a:pt x="3069223" y="1733104"/>
                </a:lnTo>
                <a:lnTo>
                  <a:pt x="3049378" y="1303135"/>
                </a:lnTo>
                <a:lnTo>
                  <a:pt x="0" y="0"/>
                </a:lnTo>
              </a:path>
            </a:pathLst>
          </a:custGeom>
          <a:ln w="57150">
            <a:solidFill>
              <a:srgbClr val="0000FF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/>
          </a:p>
        </p:txBody>
      </p:sp>
      <p:sp>
        <p:nvSpPr>
          <p:cNvPr id="450632" name="1118 - TextBox"/>
          <p:cNvSpPr txBox="1">
            <a:spLocks noChangeArrowheads="1"/>
          </p:cNvSpPr>
          <p:nvPr/>
        </p:nvSpPr>
        <p:spPr bwMode="auto">
          <a:xfrm>
            <a:off x="3587761" y="1108634"/>
            <a:ext cx="582610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l-GR" sz="2400" b="1" i="0" err="1">
                <a:solidFill>
                  <a:srgbClr val="C00000"/>
                </a:solidFill>
                <a:latin typeface="Gill Sans Nova" panose="020B0602020104020203" pitchFamily="34" charset="0"/>
              </a:rPr>
              <a:t>εξισορροπητής</a:t>
            </a:r>
            <a:r>
              <a:rPr lang="el-GR" sz="2400" b="1" i="0">
                <a:solidFill>
                  <a:srgbClr val="C00000"/>
                </a:solidFill>
                <a:latin typeface="Gill Sans Nova" panose="020B0602020104020203" pitchFamily="34" charset="0"/>
              </a:rPr>
              <a:t> φόρτου: </a:t>
            </a:r>
            <a:r>
              <a:rPr lang="el-GR" i="0">
                <a:solidFill>
                  <a:srgbClr val="000099"/>
                </a:solidFill>
                <a:latin typeface="Gill Sans Nova" panose="020B0602020104020203" pitchFamily="34" charset="0"/>
              </a:rPr>
              <a:t>δρομολόγηση επιπέδου εφαρμογής</a:t>
            </a:r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i="0">
                <a:solidFill>
                  <a:schemeClr val="tx2"/>
                </a:solidFill>
                <a:latin typeface="Gill Sans Nova" panose="020B0602020104020203" pitchFamily="34" charset="0"/>
              </a:rPr>
              <a:t> </a:t>
            </a:r>
            <a:r>
              <a:rPr lang="el-GR" sz="1600" i="0">
                <a:solidFill>
                  <a:schemeClr val="tx2"/>
                </a:solidFill>
                <a:latin typeface="Gill Sans Nova" panose="020B0602020104020203" pitchFamily="34" charset="0"/>
              </a:rPr>
              <a:t>λαμβάνει εξωτερικές αιτήσεις πελατών</a:t>
            </a:r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1600" i="0">
                <a:solidFill>
                  <a:schemeClr val="tx2"/>
                </a:solidFill>
                <a:latin typeface="Gill Sans Nova" panose="020B0602020104020203" pitchFamily="34" charset="0"/>
              </a:rPr>
              <a:t> </a:t>
            </a:r>
            <a:r>
              <a:rPr lang="el-GR" sz="1600" i="0">
                <a:solidFill>
                  <a:schemeClr val="tx2"/>
                </a:solidFill>
                <a:latin typeface="Gill Sans Nova" panose="020B0602020104020203" pitchFamily="34" charset="0"/>
              </a:rPr>
              <a:t>κατευθύνει το φόρτο στο </a:t>
            </a:r>
            <a:r>
              <a:rPr lang="en-US" sz="1600" i="0">
                <a:solidFill>
                  <a:schemeClr val="tx2"/>
                </a:solidFill>
                <a:latin typeface="Gill Sans Nova" panose="020B0602020104020203" pitchFamily="34" charset="0"/>
              </a:rPr>
              <a:t>data center</a:t>
            </a:r>
            <a:endParaRPr lang="el-GR" sz="1600" i="0">
              <a:solidFill>
                <a:schemeClr val="tx2"/>
              </a:solidFill>
              <a:latin typeface="Gill Sans Nova" panose="020B0602020104020203" pitchFamily="34" charset="0"/>
            </a:endParaRPr>
          </a:p>
          <a:p>
            <a:pPr lvl="1"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1600" i="0">
                <a:solidFill>
                  <a:schemeClr val="tx2"/>
                </a:solidFill>
                <a:latin typeface="Gill Sans Nova" panose="020B0602020104020203" pitchFamily="34" charset="0"/>
              </a:rPr>
              <a:t> </a:t>
            </a:r>
            <a:r>
              <a:rPr lang="el-GR" sz="1600" i="0">
                <a:solidFill>
                  <a:schemeClr val="tx2"/>
                </a:solidFill>
                <a:latin typeface="Gill Sans Nova" panose="020B0602020104020203" pitchFamily="34" charset="0"/>
              </a:rPr>
              <a:t>επιστρέφει αποτελέσματα στον εξωτερικό πελάτη (κρύβοντας τα εσωτερικά του </a:t>
            </a:r>
            <a:r>
              <a:rPr lang="en-US" sz="1600" i="0">
                <a:solidFill>
                  <a:schemeClr val="tx2"/>
                </a:solidFill>
                <a:latin typeface="Gill Sans Nova" panose="020B0602020104020203" pitchFamily="34" charset="0"/>
              </a:rPr>
              <a:t>data center </a:t>
            </a:r>
            <a:r>
              <a:rPr lang="el-GR" sz="1600" i="0">
                <a:solidFill>
                  <a:schemeClr val="tx2"/>
                </a:solidFill>
                <a:latin typeface="Gill Sans Nova" panose="020B0602020104020203" pitchFamily="34" charset="0"/>
              </a:rPr>
              <a:t>από τον πελάτη)</a:t>
            </a:r>
            <a:endParaRPr lang="el-GR" i="0">
              <a:solidFill>
                <a:schemeClr val="tx2"/>
              </a:solidFill>
              <a:latin typeface="Gill Sans Nova" panose="020B0602020104020203" pitchFamily="34" charset="0"/>
            </a:endParaRPr>
          </a:p>
        </p:txBody>
      </p:sp>
      <p:sp>
        <p:nvSpPr>
          <p:cNvPr id="1120" name="Footer Placeholder 3">
            <a:extLst>
              <a:ext uri="{FF2B5EF4-FFF2-40B4-BE49-F238E27FC236}">
                <a16:creationId xmlns:a16="http://schemas.microsoft.com/office/drawing/2014/main" id="{5084CAD3-8700-477B-B4F0-45CCDEF4B61A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121" name="Footer Placeholder 3">
            <a:extLst>
              <a:ext uri="{FF2B5EF4-FFF2-40B4-BE49-F238E27FC236}">
                <a16:creationId xmlns:a16="http://schemas.microsoft.com/office/drawing/2014/main" id="{34E0F1C8-13E0-4727-935E-A4B38D4B82FF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122" name="Footer Placeholder 3">
            <a:extLst>
              <a:ext uri="{FF2B5EF4-FFF2-40B4-BE49-F238E27FC236}">
                <a16:creationId xmlns:a16="http://schemas.microsoft.com/office/drawing/2014/main" id="{2A2C5297-5BC2-4476-A76D-AE0DFBD1CF23}"/>
              </a:ext>
            </a:extLst>
          </p:cNvPr>
          <p:cNvSpPr txBox="1">
            <a:spLocks/>
          </p:cNvSpPr>
          <p:nvPr/>
        </p:nvSpPr>
        <p:spPr bwMode="auto">
          <a:xfrm>
            <a:off x="2619477" y="6571822"/>
            <a:ext cx="921886" cy="2867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Data center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2" name="TextBox 465">
            <a:extLst>
              <a:ext uri="{FF2B5EF4-FFF2-40B4-BE49-F238E27FC236}">
                <a16:creationId xmlns:a16="http://schemas.microsoft.com/office/drawing/2014/main" id="{C0B06366-B7DF-4A9F-9439-511603389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557" y="3393713"/>
            <a:ext cx="15922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i="0">
                <a:solidFill>
                  <a:srgbClr val="000000"/>
                </a:solidFill>
                <a:latin typeface="Calibri" pitchFamily="34" charset="0"/>
              </a:rPr>
              <a:t>Load </a:t>
            </a:r>
          </a:p>
          <a:p>
            <a:r>
              <a:rPr lang="en-US" sz="1400" i="0">
                <a:solidFill>
                  <a:srgbClr val="000000"/>
                </a:solidFill>
                <a:latin typeface="Calibri" pitchFamily="34" charset="0"/>
              </a:rPr>
              <a:t>balancer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5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/>
              <a:t>Δίκτυα κέντρων δεδομένων</a:t>
            </a:r>
          </a:p>
        </p:txBody>
      </p:sp>
      <p:grpSp>
        <p:nvGrpSpPr>
          <p:cNvPr id="451588" name="Group 1"/>
          <p:cNvGrpSpPr>
            <a:grpSpLocks/>
          </p:cNvGrpSpPr>
          <p:nvPr/>
        </p:nvGrpSpPr>
        <p:grpSpPr bwMode="auto">
          <a:xfrm>
            <a:off x="706438" y="3411538"/>
            <a:ext cx="7951787" cy="3033712"/>
            <a:chOff x="668088" y="1859772"/>
            <a:chExt cx="7950943" cy="3032546"/>
          </a:xfrm>
        </p:grpSpPr>
        <p:grpSp>
          <p:nvGrpSpPr>
            <p:cNvPr id="451590" name="Group 187"/>
            <p:cNvGrpSpPr>
              <a:grpSpLocks/>
            </p:cNvGrpSpPr>
            <p:nvPr/>
          </p:nvGrpSpPr>
          <p:grpSpPr bwMode="auto">
            <a:xfrm>
              <a:off x="1083832" y="1870528"/>
              <a:ext cx="1052512" cy="355600"/>
              <a:chOff x="4410" y="1365"/>
              <a:chExt cx="663" cy="224"/>
            </a:xfrm>
          </p:grpSpPr>
          <p:sp>
            <p:nvSpPr>
              <p:cNvPr id="464913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4914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4915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64916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80 h 63"/>
                  <a:gd name="T2" fmla="*/ 67 w 280"/>
                  <a:gd name="T3" fmla="*/ 79 h 63"/>
                  <a:gd name="T4" fmla="*/ 396 w 280"/>
                  <a:gd name="T5" fmla="*/ 0 h 63"/>
                  <a:gd name="T6" fmla="*/ 506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464917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51591" name="Group 187"/>
            <p:cNvGrpSpPr>
              <a:grpSpLocks/>
            </p:cNvGrpSpPr>
            <p:nvPr/>
          </p:nvGrpSpPr>
          <p:grpSpPr bwMode="auto">
            <a:xfrm>
              <a:off x="4247454" y="1859772"/>
              <a:ext cx="1052512" cy="355600"/>
              <a:chOff x="4410" y="1365"/>
              <a:chExt cx="663" cy="224"/>
            </a:xfrm>
          </p:grpSpPr>
          <p:sp>
            <p:nvSpPr>
              <p:cNvPr id="464908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4909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64910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64911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80 h 63"/>
                  <a:gd name="T2" fmla="*/ 67 w 280"/>
                  <a:gd name="T3" fmla="*/ 79 h 63"/>
                  <a:gd name="T4" fmla="*/ 396 w 280"/>
                  <a:gd name="T5" fmla="*/ 0 h 63"/>
                  <a:gd name="T6" fmla="*/ 506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464912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sp>
          <p:nvSpPr>
            <p:cNvPr id="451592" name="TextBox 546"/>
            <p:cNvSpPr txBox="1">
              <a:spLocks noChangeArrowheads="1"/>
            </p:cNvSpPr>
            <p:nvPr/>
          </p:nvSpPr>
          <p:spPr bwMode="auto">
            <a:xfrm>
              <a:off x="7042811" y="3997312"/>
              <a:ext cx="1063512" cy="307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i="0">
                  <a:solidFill>
                    <a:srgbClr val="000000"/>
                  </a:solidFill>
                  <a:latin typeface="Calibri" pitchFamily="34" charset="0"/>
                </a:rPr>
                <a:t>Server racks</a:t>
              </a:r>
            </a:p>
          </p:txBody>
        </p:sp>
        <p:sp>
          <p:nvSpPr>
            <p:cNvPr id="451593" name="TextBox 554"/>
            <p:cNvSpPr txBox="1">
              <a:spLocks noChangeArrowheads="1"/>
            </p:cNvSpPr>
            <p:nvPr/>
          </p:nvSpPr>
          <p:spPr bwMode="auto">
            <a:xfrm>
              <a:off x="7026938" y="3540288"/>
              <a:ext cx="1144466" cy="307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i="0">
                  <a:solidFill>
                    <a:srgbClr val="000000"/>
                  </a:solidFill>
                  <a:latin typeface="Calibri" pitchFamily="34" charset="0"/>
                </a:rPr>
                <a:t>TOR switches</a:t>
              </a:r>
            </a:p>
          </p:txBody>
        </p:sp>
        <p:sp>
          <p:nvSpPr>
            <p:cNvPr id="451594" name="TextBox 431"/>
            <p:cNvSpPr txBox="1">
              <a:spLocks noChangeArrowheads="1"/>
            </p:cNvSpPr>
            <p:nvPr/>
          </p:nvSpPr>
          <p:spPr bwMode="auto">
            <a:xfrm>
              <a:off x="7026938" y="1893096"/>
              <a:ext cx="1592093" cy="307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i="0">
                  <a:solidFill>
                    <a:srgbClr val="000000"/>
                  </a:solidFill>
                  <a:latin typeface="Calibri" pitchFamily="34" charset="0"/>
                </a:rPr>
                <a:t>Tier-1 switches</a:t>
              </a:r>
            </a:p>
          </p:txBody>
        </p:sp>
        <p:sp>
          <p:nvSpPr>
            <p:cNvPr id="451595" name="TextBox 432"/>
            <p:cNvSpPr txBox="1">
              <a:spLocks noChangeArrowheads="1"/>
            </p:cNvSpPr>
            <p:nvPr/>
          </p:nvSpPr>
          <p:spPr bwMode="auto">
            <a:xfrm>
              <a:off x="7025350" y="2730974"/>
              <a:ext cx="1592094" cy="3078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i="0">
                  <a:solidFill>
                    <a:srgbClr val="000000"/>
                  </a:solidFill>
                  <a:latin typeface="Calibri" pitchFamily="34" charset="0"/>
                </a:rPr>
                <a:t>Tier-2 switches</a:t>
              </a:r>
            </a:p>
          </p:txBody>
        </p:sp>
        <p:grpSp>
          <p:nvGrpSpPr>
            <p:cNvPr id="451596" name="Group 24"/>
            <p:cNvGrpSpPr>
              <a:grpSpLocks/>
            </p:cNvGrpSpPr>
            <p:nvPr/>
          </p:nvGrpSpPr>
          <p:grpSpPr bwMode="auto">
            <a:xfrm>
              <a:off x="702813" y="2731140"/>
              <a:ext cx="1470209" cy="1869141"/>
              <a:chOff x="916173" y="4038600"/>
              <a:chExt cx="1470209" cy="1869141"/>
            </a:xfrm>
          </p:grpSpPr>
          <p:grpSp>
            <p:nvGrpSpPr>
              <p:cNvPr id="452374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464903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500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64904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64905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64906" name="Freeform 191"/>
                <p:cNvSpPr>
                  <a:spLocks/>
                </p:cNvSpPr>
                <p:nvPr/>
              </p:nvSpPr>
              <p:spPr bwMode="auto">
                <a:xfrm>
                  <a:off x="4475" y="1395"/>
                  <a:ext cx="506" cy="80"/>
                </a:xfrm>
                <a:custGeom>
                  <a:avLst/>
                  <a:gdLst>
                    <a:gd name="T0" fmla="*/ 0 w 280"/>
                    <a:gd name="T1" fmla="*/ 80 h 63"/>
                    <a:gd name="T2" fmla="*/ 67 w 280"/>
                    <a:gd name="T3" fmla="*/ 79 h 63"/>
                    <a:gd name="T4" fmla="*/ 396 w 280"/>
                    <a:gd name="T5" fmla="*/ 0 h 63"/>
                    <a:gd name="T6" fmla="*/ 506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64907" name="Freeform 192"/>
                <p:cNvSpPr>
                  <a:spLocks/>
                </p:cNvSpPr>
                <p:nvPr/>
              </p:nvSpPr>
              <p:spPr bwMode="auto">
                <a:xfrm>
                  <a:off x="4593" y="1391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791" name="Straight Connector 103"/>
              <p:cNvCxnSpPr/>
              <p:nvPr/>
            </p:nvCxnSpPr>
            <p:spPr>
              <a:xfrm flipH="1">
                <a:off x="1181453" y="4381202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2" name="Straight Connector 105"/>
              <p:cNvCxnSpPr>
                <a:stCxn id="464903" idx="2"/>
              </p:cNvCxnSpPr>
              <p:nvPr/>
            </p:nvCxnSpPr>
            <p:spPr>
              <a:xfrm flipH="1">
                <a:off x="1486221" y="4390724"/>
                <a:ext cx="201592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3" name="Straight Connector 107"/>
              <p:cNvCxnSpPr/>
              <p:nvPr/>
            </p:nvCxnSpPr>
            <p:spPr>
              <a:xfrm>
                <a:off x="1803687" y="4395485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4" name="Straight Connector 109"/>
              <p:cNvCxnSpPr>
                <a:endCxn id="452400" idx="0"/>
              </p:cNvCxnSpPr>
              <p:nvPr/>
            </p:nvCxnSpPr>
            <p:spPr>
              <a:xfrm>
                <a:off x="1943372" y="4419288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2379" name="Group 505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2557" name="Group 506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994" name="Rectangle 533"/>
                  <p:cNvSpPr/>
                  <p:nvPr/>
                </p:nvSpPr>
                <p:spPr>
                  <a:xfrm>
                    <a:off x="6509786" y="3061857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95" name="Straight Connector 534"/>
                  <p:cNvCxnSpPr/>
                  <p:nvPr/>
                </p:nvCxnSpPr>
                <p:spPr>
                  <a:xfrm flipV="1">
                    <a:off x="6847057" y="3061857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96" name="Rectangle 535"/>
                  <p:cNvSpPr/>
                  <p:nvPr/>
                </p:nvSpPr>
                <p:spPr>
                  <a:xfrm>
                    <a:off x="6476953" y="307125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97" name="Straight Connector 536"/>
                  <p:cNvCxnSpPr/>
                  <p:nvPr/>
                </p:nvCxnSpPr>
                <p:spPr>
                  <a:xfrm flipV="1">
                    <a:off x="6396367" y="3061857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98" name="Rectangle 539"/>
                  <p:cNvSpPr/>
                  <p:nvPr/>
                </p:nvSpPr>
                <p:spPr>
                  <a:xfrm>
                    <a:off x="6817210" y="370256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99" name="Rectangle 540"/>
                  <p:cNvSpPr/>
                  <p:nvPr/>
                </p:nvSpPr>
                <p:spPr>
                  <a:xfrm>
                    <a:off x="6405320" y="3157415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000" name="Straight Connector 542"/>
                  <p:cNvCxnSpPr/>
                  <p:nvPr/>
                </p:nvCxnSpPr>
                <p:spPr>
                  <a:xfrm flipV="1">
                    <a:off x="6847057" y="380439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2585" name="Group 544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29" name="Straight Connector 577"/>
                    <p:cNvCxnSpPr/>
                    <p:nvPr/>
                  </p:nvCxnSpPr>
                  <p:spPr>
                    <a:xfrm flipV="1">
                      <a:off x="7028782" y="2845711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30" name="Straight Connector 578"/>
                    <p:cNvCxnSpPr/>
                    <p:nvPr/>
                  </p:nvCxnSpPr>
                  <p:spPr>
                    <a:xfrm flipV="1">
                      <a:off x="6581076" y="293813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86" name="Group 54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27" name="Straight Connector 575"/>
                    <p:cNvCxnSpPr/>
                    <p:nvPr/>
                  </p:nvCxnSpPr>
                  <p:spPr>
                    <a:xfrm flipV="1">
                      <a:off x="7029263" y="2845642"/>
                      <a:ext cx="122374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8" name="Straight Connector 576"/>
                    <p:cNvCxnSpPr/>
                    <p:nvPr/>
                  </p:nvCxnSpPr>
                  <p:spPr>
                    <a:xfrm flipV="1">
                      <a:off x="6581557" y="293336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87" name="Group 54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25" name="Straight Connector 573"/>
                    <p:cNvCxnSpPr/>
                    <p:nvPr/>
                  </p:nvCxnSpPr>
                  <p:spPr>
                    <a:xfrm flipV="1">
                      <a:off x="7026759" y="2845572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6" name="Straight Connector 574"/>
                    <p:cNvCxnSpPr/>
                    <p:nvPr/>
                  </p:nvCxnSpPr>
                  <p:spPr>
                    <a:xfrm flipV="1">
                      <a:off x="6582036" y="293329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88" name="Group 55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23" name="Straight Connector 571"/>
                    <p:cNvCxnSpPr/>
                    <p:nvPr/>
                  </p:nvCxnSpPr>
                  <p:spPr>
                    <a:xfrm flipV="1">
                      <a:off x="7027238" y="2845502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4" name="Straight Connector 572"/>
                    <p:cNvCxnSpPr/>
                    <p:nvPr/>
                  </p:nvCxnSpPr>
                  <p:spPr>
                    <a:xfrm flipV="1">
                      <a:off x="6582516" y="293322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89" name="Group 55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21" name="Straight Connector 569"/>
                    <p:cNvCxnSpPr/>
                    <p:nvPr/>
                  </p:nvCxnSpPr>
                  <p:spPr>
                    <a:xfrm flipV="1">
                      <a:off x="7027718" y="2845433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2" name="Straight Connector 570"/>
                    <p:cNvCxnSpPr/>
                    <p:nvPr/>
                  </p:nvCxnSpPr>
                  <p:spPr>
                    <a:xfrm flipV="1">
                      <a:off x="6582995" y="293315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90" name="Group 55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19" name="Straight Connector 567"/>
                    <p:cNvCxnSpPr/>
                    <p:nvPr/>
                  </p:nvCxnSpPr>
                  <p:spPr>
                    <a:xfrm flipV="1">
                      <a:off x="7028199" y="2845363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0" name="Straight Connector 568"/>
                    <p:cNvCxnSpPr/>
                    <p:nvPr/>
                  </p:nvCxnSpPr>
                  <p:spPr>
                    <a:xfrm flipV="1">
                      <a:off x="6583477" y="293935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91" name="Group 555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17" name="Straight Connector 565"/>
                    <p:cNvCxnSpPr/>
                    <p:nvPr/>
                  </p:nvCxnSpPr>
                  <p:spPr>
                    <a:xfrm flipV="1">
                      <a:off x="7028679" y="2840592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8" name="Straight Connector 566"/>
                    <p:cNvCxnSpPr/>
                    <p:nvPr/>
                  </p:nvCxnSpPr>
                  <p:spPr>
                    <a:xfrm flipV="1">
                      <a:off x="6580972" y="293928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92" name="Group 556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15" name="Straight Connector 563"/>
                    <p:cNvCxnSpPr/>
                    <p:nvPr/>
                  </p:nvCxnSpPr>
                  <p:spPr>
                    <a:xfrm flipV="1">
                      <a:off x="7029158" y="2840523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6" name="Straight Connector 564"/>
                    <p:cNvCxnSpPr/>
                    <p:nvPr/>
                  </p:nvCxnSpPr>
                  <p:spPr>
                    <a:xfrm flipV="1">
                      <a:off x="6581452" y="293921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93" name="Group 557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13" name="Straight Connector 561"/>
                    <p:cNvCxnSpPr/>
                    <p:nvPr/>
                  </p:nvCxnSpPr>
                  <p:spPr>
                    <a:xfrm flipV="1">
                      <a:off x="7026654" y="284671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4" name="Straight Connector 562"/>
                    <p:cNvCxnSpPr/>
                    <p:nvPr/>
                  </p:nvCxnSpPr>
                  <p:spPr>
                    <a:xfrm flipV="1">
                      <a:off x="6581933" y="293914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94" name="Group 558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11" name="Straight Connector 559"/>
                    <p:cNvCxnSpPr/>
                    <p:nvPr/>
                  </p:nvCxnSpPr>
                  <p:spPr>
                    <a:xfrm flipV="1">
                      <a:off x="7027133" y="284665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2" name="Straight Connector 560"/>
                    <p:cNvCxnSpPr/>
                    <p:nvPr/>
                  </p:nvCxnSpPr>
                  <p:spPr>
                    <a:xfrm flipV="1">
                      <a:off x="6582413" y="293907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2558" name="Group 50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2559" name="Group 50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2573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646" y="2995810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574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646" y="2920616"/>
                      <a:ext cx="675472" cy="78327"/>
                    </a:xfrm>
                    <a:prstGeom prst="parallelogram">
                      <a:avLst>
                        <a:gd name="adj" fmla="val 122769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575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311" y="2922183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576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543" y="2936282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9261 w 280"/>
                        <a:gd name="T3" fmla="*/ 44709 h 63"/>
                        <a:gd name="T4" fmla="*/ 409949 w 280"/>
                        <a:gd name="T5" fmla="*/ 0 h 63"/>
                        <a:gd name="T6" fmla="*/ 524136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577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348" y="2933149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976" name="Straight Connector 510"/>
                  <p:cNvCxnSpPr/>
                  <p:nvPr/>
                </p:nvCxnSpPr>
                <p:spPr>
                  <a:xfrm flipH="1">
                    <a:off x="6997483" y="2125348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7" name="Straight Connector 512"/>
                  <p:cNvCxnSpPr/>
                  <p:nvPr/>
                </p:nvCxnSpPr>
                <p:spPr>
                  <a:xfrm>
                    <a:off x="6875678" y="230393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8" name="Straight Connector 513"/>
                  <p:cNvCxnSpPr/>
                  <p:nvPr/>
                </p:nvCxnSpPr>
                <p:spPr>
                  <a:xfrm>
                    <a:off x="6871985" y="23681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9" name="Straight Connector 514"/>
                  <p:cNvCxnSpPr/>
                  <p:nvPr/>
                </p:nvCxnSpPr>
                <p:spPr>
                  <a:xfrm>
                    <a:off x="6871985" y="244492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0" name="Straight Connector 515"/>
                  <p:cNvCxnSpPr/>
                  <p:nvPr/>
                </p:nvCxnSpPr>
                <p:spPr>
                  <a:xfrm>
                    <a:off x="6868295" y="250914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1" name="Straight Connector 516"/>
                  <p:cNvCxnSpPr/>
                  <p:nvPr/>
                </p:nvCxnSpPr>
                <p:spPr>
                  <a:xfrm>
                    <a:off x="6864603" y="2570243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2" name="Straight Connector 517"/>
                  <p:cNvCxnSpPr/>
                  <p:nvPr/>
                </p:nvCxnSpPr>
                <p:spPr>
                  <a:xfrm>
                    <a:off x="6864603" y="263760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3" name="Straight Connector 518"/>
                  <p:cNvCxnSpPr/>
                  <p:nvPr/>
                </p:nvCxnSpPr>
                <p:spPr>
                  <a:xfrm>
                    <a:off x="6860913" y="270653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4" name="Straight Connector 519"/>
                  <p:cNvCxnSpPr/>
                  <p:nvPr/>
                </p:nvCxnSpPr>
                <p:spPr>
                  <a:xfrm>
                    <a:off x="6868295" y="277545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5" name="Straight Connector 520"/>
                  <p:cNvCxnSpPr/>
                  <p:nvPr/>
                </p:nvCxnSpPr>
                <p:spPr>
                  <a:xfrm>
                    <a:off x="6871985" y="284282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6" name="Straight Connector 521"/>
                  <p:cNvCxnSpPr/>
                  <p:nvPr/>
                </p:nvCxnSpPr>
                <p:spPr>
                  <a:xfrm>
                    <a:off x="6871985" y="291174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7" name="Straight Connector 522"/>
                  <p:cNvCxnSpPr/>
                  <p:nvPr/>
                </p:nvCxnSpPr>
                <p:spPr>
                  <a:xfrm>
                    <a:off x="6875678" y="297597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8" name="Straight Connector 523"/>
                  <p:cNvCxnSpPr/>
                  <p:nvPr/>
                </p:nvCxnSpPr>
                <p:spPr>
                  <a:xfrm flipH="1">
                    <a:off x="6875678" y="2131614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2380" name="Group 638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2499" name="Group 63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936" name="Rectangle 660"/>
                  <p:cNvSpPr/>
                  <p:nvPr/>
                </p:nvSpPr>
                <p:spPr>
                  <a:xfrm>
                    <a:off x="6510235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37" name="Straight Connector 661"/>
                  <p:cNvCxnSpPr/>
                  <p:nvPr/>
                </p:nvCxnSpPr>
                <p:spPr>
                  <a:xfrm flipV="1">
                    <a:off x="684750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38" name="Rectangle 662"/>
                  <p:cNvSpPr/>
                  <p:nvPr/>
                </p:nvSpPr>
                <p:spPr>
                  <a:xfrm>
                    <a:off x="6477404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39" name="Straight Connector 663"/>
                  <p:cNvCxnSpPr/>
                  <p:nvPr/>
                </p:nvCxnSpPr>
                <p:spPr>
                  <a:xfrm flipV="1">
                    <a:off x="6396816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40" name="Rectangle 664"/>
                  <p:cNvSpPr/>
                  <p:nvPr/>
                </p:nvSpPr>
                <p:spPr>
                  <a:xfrm>
                    <a:off x="6817661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41" name="Rectangle 665"/>
                  <p:cNvSpPr/>
                  <p:nvPr/>
                </p:nvSpPr>
                <p:spPr>
                  <a:xfrm>
                    <a:off x="6405771" y="3157416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42" name="Straight Connector 666"/>
                  <p:cNvCxnSpPr/>
                  <p:nvPr/>
                </p:nvCxnSpPr>
                <p:spPr>
                  <a:xfrm flipV="1">
                    <a:off x="6847508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2527" name="Group 66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71" name="Straight Connector 695"/>
                    <p:cNvCxnSpPr/>
                    <p:nvPr/>
                  </p:nvCxnSpPr>
                  <p:spPr>
                    <a:xfrm flipV="1">
                      <a:off x="7029233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72" name="Straight Connector 696"/>
                    <p:cNvCxnSpPr/>
                    <p:nvPr/>
                  </p:nvCxnSpPr>
                  <p:spPr>
                    <a:xfrm flipV="1">
                      <a:off x="6581527" y="293813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28" name="Group 66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69" name="Straight Connector 693"/>
                    <p:cNvCxnSpPr/>
                    <p:nvPr/>
                  </p:nvCxnSpPr>
                  <p:spPr>
                    <a:xfrm flipV="1">
                      <a:off x="7038668" y="2845644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70" name="Straight Connector 694"/>
                    <p:cNvCxnSpPr/>
                    <p:nvPr/>
                  </p:nvCxnSpPr>
                  <p:spPr>
                    <a:xfrm flipV="1">
                      <a:off x="6582008" y="2933370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29" name="Group 66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67" name="Straight Connector 691"/>
                    <p:cNvCxnSpPr/>
                    <p:nvPr/>
                  </p:nvCxnSpPr>
                  <p:spPr>
                    <a:xfrm flipV="1">
                      <a:off x="7027208" y="2845574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8" name="Straight Connector 692"/>
                    <p:cNvCxnSpPr/>
                    <p:nvPr/>
                  </p:nvCxnSpPr>
                  <p:spPr>
                    <a:xfrm flipV="1">
                      <a:off x="6582488" y="2933300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30" name="Group 67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65" name="Straight Connector 689"/>
                    <p:cNvCxnSpPr/>
                    <p:nvPr/>
                  </p:nvCxnSpPr>
                  <p:spPr>
                    <a:xfrm flipV="1">
                      <a:off x="7027688" y="2845504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6" name="Straight Connector 690"/>
                    <p:cNvCxnSpPr/>
                    <p:nvPr/>
                  </p:nvCxnSpPr>
                  <p:spPr>
                    <a:xfrm flipV="1">
                      <a:off x="6582967" y="2933230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31" name="Group 67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63" name="Straight Connector 687"/>
                    <p:cNvCxnSpPr/>
                    <p:nvPr/>
                  </p:nvCxnSpPr>
                  <p:spPr>
                    <a:xfrm flipV="1">
                      <a:off x="7028167" y="2845435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4" name="Straight Connector 688"/>
                    <p:cNvCxnSpPr/>
                    <p:nvPr/>
                  </p:nvCxnSpPr>
                  <p:spPr>
                    <a:xfrm flipV="1">
                      <a:off x="6583447" y="2933160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32" name="Group 67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61" name="Straight Connector 685"/>
                    <p:cNvCxnSpPr/>
                    <p:nvPr/>
                  </p:nvCxnSpPr>
                  <p:spPr>
                    <a:xfrm flipV="1">
                      <a:off x="7028649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2" name="Straight Connector 686"/>
                    <p:cNvCxnSpPr/>
                    <p:nvPr/>
                  </p:nvCxnSpPr>
                  <p:spPr>
                    <a:xfrm flipV="1">
                      <a:off x="6592881" y="2939356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33" name="Group 67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59" name="Straight Connector 683"/>
                    <p:cNvCxnSpPr/>
                    <p:nvPr/>
                  </p:nvCxnSpPr>
                  <p:spPr>
                    <a:xfrm flipV="1">
                      <a:off x="7029128" y="2840594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0" name="Straight Connector 684"/>
                    <p:cNvCxnSpPr/>
                    <p:nvPr/>
                  </p:nvCxnSpPr>
                  <p:spPr>
                    <a:xfrm flipV="1">
                      <a:off x="6581422" y="293928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34" name="Group 67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57" name="Straight Connector 681"/>
                    <p:cNvCxnSpPr/>
                    <p:nvPr/>
                  </p:nvCxnSpPr>
                  <p:spPr>
                    <a:xfrm flipV="1">
                      <a:off x="7029607" y="2840525"/>
                      <a:ext cx="122374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58" name="Straight Connector 682"/>
                    <p:cNvCxnSpPr/>
                    <p:nvPr/>
                  </p:nvCxnSpPr>
                  <p:spPr>
                    <a:xfrm flipV="1">
                      <a:off x="6581901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35" name="Group 67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55" name="Straight Connector 679"/>
                    <p:cNvCxnSpPr/>
                    <p:nvPr/>
                  </p:nvCxnSpPr>
                  <p:spPr>
                    <a:xfrm flipV="1">
                      <a:off x="7027105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56" name="Straight Connector 680"/>
                    <p:cNvCxnSpPr/>
                    <p:nvPr/>
                  </p:nvCxnSpPr>
                  <p:spPr>
                    <a:xfrm flipV="1">
                      <a:off x="6582382" y="293914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536" name="Group 67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53" name="Straight Connector 677"/>
                    <p:cNvCxnSpPr/>
                    <p:nvPr/>
                  </p:nvCxnSpPr>
                  <p:spPr>
                    <a:xfrm flipV="1">
                      <a:off x="7027584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54" name="Straight Connector 678"/>
                    <p:cNvCxnSpPr/>
                    <p:nvPr/>
                  </p:nvCxnSpPr>
                  <p:spPr>
                    <a:xfrm flipV="1">
                      <a:off x="6582862" y="293907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2500" name="Group 64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2501" name="Group 64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2515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3586" y="2995812"/>
                      <a:ext cx="542590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516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3586" y="2920618"/>
                      <a:ext cx="668087" cy="78327"/>
                    </a:xfrm>
                    <a:prstGeom prst="parallelogram">
                      <a:avLst>
                        <a:gd name="adj" fmla="val 122769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517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869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518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1098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9261 w 280"/>
                        <a:gd name="T3" fmla="*/ 44709 h 63"/>
                        <a:gd name="T4" fmla="*/ 409949 w 280"/>
                        <a:gd name="T5" fmla="*/ 0 h 63"/>
                        <a:gd name="T6" fmla="*/ 524136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519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906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918" name="Straight Connector 642"/>
                  <p:cNvCxnSpPr/>
                  <p:nvPr/>
                </p:nvCxnSpPr>
                <p:spPr>
                  <a:xfrm flipH="1">
                    <a:off x="6998041" y="2125350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9" name="Straight Connector 643"/>
                  <p:cNvCxnSpPr/>
                  <p:nvPr/>
                </p:nvCxnSpPr>
                <p:spPr>
                  <a:xfrm>
                    <a:off x="6876233" y="230393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0" name="Straight Connector 644"/>
                  <p:cNvCxnSpPr/>
                  <p:nvPr/>
                </p:nvCxnSpPr>
                <p:spPr>
                  <a:xfrm>
                    <a:off x="6872543" y="236816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1" name="Straight Connector 645"/>
                  <p:cNvCxnSpPr/>
                  <p:nvPr/>
                </p:nvCxnSpPr>
                <p:spPr>
                  <a:xfrm>
                    <a:off x="6872543" y="244492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2" name="Straight Connector 646"/>
                  <p:cNvCxnSpPr/>
                  <p:nvPr/>
                </p:nvCxnSpPr>
                <p:spPr>
                  <a:xfrm>
                    <a:off x="6868851" y="250915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3" name="Straight Connector 647"/>
                  <p:cNvCxnSpPr/>
                  <p:nvPr/>
                </p:nvCxnSpPr>
                <p:spPr>
                  <a:xfrm>
                    <a:off x="6865161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4" name="Straight Connector 648"/>
                  <p:cNvCxnSpPr/>
                  <p:nvPr/>
                </p:nvCxnSpPr>
                <p:spPr>
                  <a:xfrm>
                    <a:off x="6865161" y="263760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5" name="Straight Connector 649"/>
                  <p:cNvCxnSpPr/>
                  <p:nvPr/>
                </p:nvCxnSpPr>
                <p:spPr>
                  <a:xfrm>
                    <a:off x="6861469" y="270653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6" name="Straight Connector 650"/>
                  <p:cNvCxnSpPr/>
                  <p:nvPr/>
                </p:nvCxnSpPr>
                <p:spPr>
                  <a:xfrm>
                    <a:off x="6868851" y="27754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7" name="Straight Connector 651"/>
                  <p:cNvCxnSpPr/>
                  <p:nvPr/>
                </p:nvCxnSpPr>
                <p:spPr>
                  <a:xfrm>
                    <a:off x="6872543" y="284282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8" name="Straight Connector 652"/>
                  <p:cNvCxnSpPr/>
                  <p:nvPr/>
                </p:nvCxnSpPr>
                <p:spPr>
                  <a:xfrm>
                    <a:off x="6872543" y="291174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9" name="Straight Connector 653"/>
                  <p:cNvCxnSpPr/>
                  <p:nvPr/>
                </p:nvCxnSpPr>
                <p:spPr>
                  <a:xfrm>
                    <a:off x="6876233" y="297597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0" name="Straight Connector 654"/>
                  <p:cNvCxnSpPr/>
                  <p:nvPr/>
                </p:nvCxnSpPr>
                <p:spPr>
                  <a:xfrm flipH="1">
                    <a:off x="6876233" y="2131616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2381" name="Group 697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2441" name="Group 698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878" name="Rectangle 719"/>
                  <p:cNvSpPr/>
                  <p:nvPr/>
                </p:nvSpPr>
                <p:spPr>
                  <a:xfrm>
                    <a:off x="6509637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79" name="Straight Connector 720"/>
                  <p:cNvCxnSpPr/>
                  <p:nvPr/>
                </p:nvCxnSpPr>
                <p:spPr>
                  <a:xfrm flipV="1">
                    <a:off x="6846909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80" name="Rectangle 721"/>
                  <p:cNvSpPr/>
                  <p:nvPr/>
                </p:nvSpPr>
                <p:spPr>
                  <a:xfrm>
                    <a:off x="6476804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81" name="Straight Connector 722"/>
                  <p:cNvCxnSpPr/>
                  <p:nvPr/>
                </p:nvCxnSpPr>
                <p:spPr>
                  <a:xfrm flipV="1">
                    <a:off x="639621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82" name="Rectangle 723"/>
                  <p:cNvSpPr/>
                  <p:nvPr/>
                </p:nvSpPr>
                <p:spPr>
                  <a:xfrm>
                    <a:off x="6817061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83" name="Rectangle 724"/>
                  <p:cNvSpPr/>
                  <p:nvPr/>
                </p:nvSpPr>
                <p:spPr>
                  <a:xfrm>
                    <a:off x="6405171" y="3157416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84" name="Straight Connector 725"/>
                  <p:cNvCxnSpPr/>
                  <p:nvPr/>
                </p:nvCxnSpPr>
                <p:spPr>
                  <a:xfrm flipV="1">
                    <a:off x="6846909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2469" name="Group 726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13" name="Straight Connector 754"/>
                    <p:cNvCxnSpPr/>
                    <p:nvPr/>
                  </p:nvCxnSpPr>
                  <p:spPr>
                    <a:xfrm flipV="1">
                      <a:off x="7028633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4" name="Straight Connector 755"/>
                    <p:cNvCxnSpPr/>
                    <p:nvPr/>
                  </p:nvCxnSpPr>
                  <p:spPr>
                    <a:xfrm flipV="1">
                      <a:off x="6580927" y="293813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70" name="Group 72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11" name="Straight Connector 752"/>
                    <p:cNvCxnSpPr/>
                    <p:nvPr/>
                  </p:nvCxnSpPr>
                  <p:spPr>
                    <a:xfrm flipV="1">
                      <a:off x="7029115" y="2845644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2" name="Straight Connector 753"/>
                    <p:cNvCxnSpPr/>
                    <p:nvPr/>
                  </p:nvCxnSpPr>
                  <p:spPr>
                    <a:xfrm flipV="1">
                      <a:off x="6581409" y="293337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71" name="Group 728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09" name="Straight Connector 750"/>
                    <p:cNvCxnSpPr/>
                    <p:nvPr/>
                  </p:nvCxnSpPr>
                  <p:spPr>
                    <a:xfrm flipV="1">
                      <a:off x="7026610" y="2845574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10" name="Straight Connector 751"/>
                    <p:cNvCxnSpPr/>
                    <p:nvPr/>
                  </p:nvCxnSpPr>
                  <p:spPr>
                    <a:xfrm flipV="1">
                      <a:off x="6581888" y="293330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72" name="Group 729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07" name="Straight Connector 748"/>
                    <p:cNvCxnSpPr/>
                    <p:nvPr/>
                  </p:nvCxnSpPr>
                  <p:spPr>
                    <a:xfrm flipV="1">
                      <a:off x="7027090" y="2845504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8" name="Straight Connector 749"/>
                    <p:cNvCxnSpPr/>
                    <p:nvPr/>
                  </p:nvCxnSpPr>
                  <p:spPr>
                    <a:xfrm flipV="1">
                      <a:off x="6582367" y="293323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73" name="Group 730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05" name="Straight Connector 746"/>
                    <p:cNvCxnSpPr/>
                    <p:nvPr/>
                  </p:nvCxnSpPr>
                  <p:spPr>
                    <a:xfrm flipV="1">
                      <a:off x="7027569" y="2845435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6" name="Straight Connector 747"/>
                    <p:cNvCxnSpPr/>
                    <p:nvPr/>
                  </p:nvCxnSpPr>
                  <p:spPr>
                    <a:xfrm flipV="1">
                      <a:off x="6582847" y="293316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74" name="Group 731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03" name="Straight Connector 744"/>
                    <p:cNvCxnSpPr/>
                    <p:nvPr/>
                  </p:nvCxnSpPr>
                  <p:spPr>
                    <a:xfrm flipV="1">
                      <a:off x="7028051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4" name="Straight Connector 745"/>
                    <p:cNvCxnSpPr/>
                    <p:nvPr/>
                  </p:nvCxnSpPr>
                  <p:spPr>
                    <a:xfrm flipV="1">
                      <a:off x="6583328" y="293935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75" name="Group 732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01" name="Straight Connector 742"/>
                    <p:cNvCxnSpPr/>
                    <p:nvPr/>
                  </p:nvCxnSpPr>
                  <p:spPr>
                    <a:xfrm flipV="1">
                      <a:off x="7028530" y="2840594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2" name="Straight Connector 743"/>
                    <p:cNvCxnSpPr/>
                    <p:nvPr/>
                  </p:nvCxnSpPr>
                  <p:spPr>
                    <a:xfrm flipV="1">
                      <a:off x="6580824" y="293928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76" name="Group 733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99" name="Straight Connector 740"/>
                    <p:cNvCxnSpPr/>
                    <p:nvPr/>
                  </p:nvCxnSpPr>
                  <p:spPr>
                    <a:xfrm flipV="1">
                      <a:off x="7029010" y="2840525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00" name="Straight Connector 741"/>
                    <p:cNvCxnSpPr/>
                    <p:nvPr/>
                  </p:nvCxnSpPr>
                  <p:spPr>
                    <a:xfrm flipV="1">
                      <a:off x="6581303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77" name="Group 734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97" name="Straight Connector 738"/>
                    <p:cNvCxnSpPr/>
                    <p:nvPr/>
                  </p:nvCxnSpPr>
                  <p:spPr>
                    <a:xfrm flipV="1">
                      <a:off x="7026505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8" name="Straight Connector 739"/>
                    <p:cNvCxnSpPr/>
                    <p:nvPr/>
                  </p:nvCxnSpPr>
                  <p:spPr>
                    <a:xfrm flipV="1">
                      <a:off x="6581785" y="2939147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78" name="Group 735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95" name="Straight Connector 736"/>
                    <p:cNvCxnSpPr/>
                    <p:nvPr/>
                  </p:nvCxnSpPr>
                  <p:spPr>
                    <a:xfrm flipV="1">
                      <a:off x="7026985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96" name="Straight Connector 737"/>
                    <p:cNvCxnSpPr/>
                    <p:nvPr/>
                  </p:nvCxnSpPr>
                  <p:spPr>
                    <a:xfrm flipV="1">
                      <a:off x="6582264" y="293907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2442" name="Group 699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2443" name="Group 700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2457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463" y="2995812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458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463" y="2920618"/>
                      <a:ext cx="675472" cy="78327"/>
                    </a:xfrm>
                    <a:prstGeom prst="parallelogram">
                      <a:avLst>
                        <a:gd name="adj" fmla="val 122769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459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127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460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359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9261 w 280"/>
                        <a:gd name="T3" fmla="*/ 44709 h 63"/>
                        <a:gd name="T4" fmla="*/ 409949 w 280"/>
                        <a:gd name="T5" fmla="*/ 0 h 63"/>
                        <a:gd name="T6" fmla="*/ 524136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461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164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860" name="Straight Connector 701"/>
                  <p:cNvCxnSpPr/>
                  <p:nvPr/>
                </p:nvCxnSpPr>
                <p:spPr>
                  <a:xfrm flipH="1">
                    <a:off x="6997299" y="2125350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1" name="Straight Connector 702"/>
                  <p:cNvCxnSpPr/>
                  <p:nvPr/>
                </p:nvCxnSpPr>
                <p:spPr>
                  <a:xfrm>
                    <a:off x="6875494" y="230393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2" name="Straight Connector 703"/>
                  <p:cNvCxnSpPr/>
                  <p:nvPr/>
                </p:nvCxnSpPr>
                <p:spPr>
                  <a:xfrm>
                    <a:off x="6871802" y="236816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3" name="Straight Connector 704"/>
                  <p:cNvCxnSpPr/>
                  <p:nvPr/>
                </p:nvCxnSpPr>
                <p:spPr>
                  <a:xfrm>
                    <a:off x="6871802" y="244492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4" name="Straight Connector 705"/>
                  <p:cNvCxnSpPr/>
                  <p:nvPr/>
                </p:nvCxnSpPr>
                <p:spPr>
                  <a:xfrm>
                    <a:off x="6868112" y="250915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5" name="Straight Connector 706"/>
                  <p:cNvCxnSpPr/>
                  <p:nvPr/>
                </p:nvCxnSpPr>
                <p:spPr>
                  <a:xfrm>
                    <a:off x="6864420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6" name="Straight Connector 707"/>
                  <p:cNvCxnSpPr/>
                  <p:nvPr/>
                </p:nvCxnSpPr>
                <p:spPr>
                  <a:xfrm>
                    <a:off x="6864420" y="263760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7" name="Straight Connector 708"/>
                  <p:cNvCxnSpPr/>
                  <p:nvPr/>
                </p:nvCxnSpPr>
                <p:spPr>
                  <a:xfrm>
                    <a:off x="6860730" y="270653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8" name="Straight Connector 709"/>
                  <p:cNvCxnSpPr/>
                  <p:nvPr/>
                </p:nvCxnSpPr>
                <p:spPr>
                  <a:xfrm>
                    <a:off x="6868112" y="277546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9" name="Straight Connector 710"/>
                  <p:cNvCxnSpPr/>
                  <p:nvPr/>
                </p:nvCxnSpPr>
                <p:spPr>
                  <a:xfrm>
                    <a:off x="6871802" y="284282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0" name="Straight Connector 711"/>
                  <p:cNvCxnSpPr/>
                  <p:nvPr/>
                </p:nvCxnSpPr>
                <p:spPr>
                  <a:xfrm>
                    <a:off x="6871802" y="291174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1" name="Straight Connector 712"/>
                  <p:cNvCxnSpPr/>
                  <p:nvPr/>
                </p:nvCxnSpPr>
                <p:spPr>
                  <a:xfrm>
                    <a:off x="6875494" y="297597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2" name="Straight Connector 713"/>
                  <p:cNvCxnSpPr/>
                  <p:nvPr/>
                </p:nvCxnSpPr>
                <p:spPr>
                  <a:xfrm flipH="1">
                    <a:off x="6875494" y="2131616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2382" name="Group 756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2383" name="Group 757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820" name="Rectangle 778"/>
                  <p:cNvSpPr/>
                  <p:nvPr/>
                </p:nvSpPr>
                <p:spPr>
                  <a:xfrm>
                    <a:off x="6509037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21" name="Straight Connector 779"/>
                  <p:cNvCxnSpPr/>
                  <p:nvPr/>
                </p:nvCxnSpPr>
                <p:spPr>
                  <a:xfrm flipV="1">
                    <a:off x="6846311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22" name="Rectangle 780"/>
                  <p:cNvSpPr/>
                  <p:nvPr/>
                </p:nvSpPr>
                <p:spPr>
                  <a:xfrm>
                    <a:off x="6476206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23" name="Straight Connector 781"/>
                  <p:cNvCxnSpPr/>
                  <p:nvPr/>
                </p:nvCxnSpPr>
                <p:spPr>
                  <a:xfrm flipV="1">
                    <a:off x="639561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24" name="Rectangle 782"/>
                  <p:cNvSpPr/>
                  <p:nvPr/>
                </p:nvSpPr>
                <p:spPr>
                  <a:xfrm>
                    <a:off x="6816464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25" name="Rectangle 783"/>
                  <p:cNvSpPr/>
                  <p:nvPr/>
                </p:nvSpPr>
                <p:spPr>
                  <a:xfrm>
                    <a:off x="6404573" y="3157416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26" name="Straight Connector 784"/>
                  <p:cNvCxnSpPr/>
                  <p:nvPr/>
                </p:nvCxnSpPr>
                <p:spPr>
                  <a:xfrm flipV="1">
                    <a:off x="6846311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2411" name="Group 785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55" name="Straight Connector 813"/>
                    <p:cNvCxnSpPr/>
                    <p:nvPr/>
                  </p:nvCxnSpPr>
                  <p:spPr>
                    <a:xfrm flipV="1">
                      <a:off x="7028036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6" name="Straight Connector 814"/>
                    <p:cNvCxnSpPr/>
                    <p:nvPr/>
                  </p:nvCxnSpPr>
                  <p:spPr>
                    <a:xfrm flipV="1">
                      <a:off x="6571374" y="2938138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12" name="Group 786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53" name="Straight Connector 811"/>
                    <p:cNvCxnSpPr/>
                    <p:nvPr/>
                  </p:nvCxnSpPr>
                  <p:spPr>
                    <a:xfrm flipV="1">
                      <a:off x="7028517" y="2845644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4" name="Straight Connector 812"/>
                    <p:cNvCxnSpPr/>
                    <p:nvPr/>
                  </p:nvCxnSpPr>
                  <p:spPr>
                    <a:xfrm flipV="1">
                      <a:off x="6580811" y="293337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13" name="Group 787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51" name="Straight Connector 809"/>
                    <p:cNvCxnSpPr/>
                    <p:nvPr/>
                  </p:nvCxnSpPr>
                  <p:spPr>
                    <a:xfrm flipV="1">
                      <a:off x="7017058" y="2845574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2" name="Straight Connector 810"/>
                    <p:cNvCxnSpPr/>
                    <p:nvPr/>
                  </p:nvCxnSpPr>
                  <p:spPr>
                    <a:xfrm flipV="1">
                      <a:off x="6581290" y="2933300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14" name="Group 788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49" name="Straight Connector 807"/>
                    <p:cNvCxnSpPr/>
                    <p:nvPr/>
                  </p:nvCxnSpPr>
                  <p:spPr>
                    <a:xfrm flipV="1">
                      <a:off x="7026490" y="2845504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0" name="Straight Connector 808"/>
                    <p:cNvCxnSpPr/>
                    <p:nvPr/>
                  </p:nvCxnSpPr>
                  <p:spPr>
                    <a:xfrm flipV="1">
                      <a:off x="6581770" y="2933230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15" name="Group 789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47" name="Straight Connector 805"/>
                    <p:cNvCxnSpPr/>
                    <p:nvPr/>
                  </p:nvCxnSpPr>
                  <p:spPr>
                    <a:xfrm flipV="1">
                      <a:off x="7026970" y="2845435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8" name="Straight Connector 806"/>
                    <p:cNvCxnSpPr/>
                    <p:nvPr/>
                  </p:nvCxnSpPr>
                  <p:spPr>
                    <a:xfrm flipV="1">
                      <a:off x="6582249" y="2933160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16" name="Group 790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45" name="Straight Connector 803"/>
                    <p:cNvCxnSpPr/>
                    <p:nvPr/>
                  </p:nvCxnSpPr>
                  <p:spPr>
                    <a:xfrm flipV="1">
                      <a:off x="7027451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6" name="Straight Connector 804"/>
                    <p:cNvCxnSpPr/>
                    <p:nvPr/>
                  </p:nvCxnSpPr>
                  <p:spPr>
                    <a:xfrm flipV="1">
                      <a:off x="6582730" y="293935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17" name="Group 791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43" name="Straight Connector 801"/>
                    <p:cNvCxnSpPr/>
                    <p:nvPr/>
                  </p:nvCxnSpPr>
                  <p:spPr>
                    <a:xfrm flipV="1">
                      <a:off x="7027930" y="2840594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4" name="Straight Connector 802"/>
                    <p:cNvCxnSpPr/>
                    <p:nvPr/>
                  </p:nvCxnSpPr>
                  <p:spPr>
                    <a:xfrm flipV="1">
                      <a:off x="6571271" y="2939286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18" name="Group 792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41" name="Straight Connector 799"/>
                    <p:cNvCxnSpPr/>
                    <p:nvPr/>
                  </p:nvCxnSpPr>
                  <p:spPr>
                    <a:xfrm flipV="1">
                      <a:off x="7028410" y="2840525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2" name="Straight Connector 800"/>
                    <p:cNvCxnSpPr/>
                    <p:nvPr/>
                  </p:nvCxnSpPr>
                  <p:spPr>
                    <a:xfrm flipV="1">
                      <a:off x="6580703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19" name="Group 793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39" name="Straight Connector 797"/>
                    <p:cNvCxnSpPr/>
                    <p:nvPr/>
                  </p:nvCxnSpPr>
                  <p:spPr>
                    <a:xfrm flipV="1">
                      <a:off x="7016952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0" name="Straight Connector 798"/>
                    <p:cNvCxnSpPr/>
                    <p:nvPr/>
                  </p:nvCxnSpPr>
                  <p:spPr>
                    <a:xfrm flipV="1">
                      <a:off x="6581185" y="2939147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420" name="Group 794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37" name="Straight Connector 795"/>
                    <p:cNvCxnSpPr/>
                    <p:nvPr/>
                  </p:nvCxnSpPr>
                  <p:spPr>
                    <a:xfrm flipV="1">
                      <a:off x="7026387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8" name="Straight Connector 796"/>
                    <p:cNvCxnSpPr/>
                    <p:nvPr/>
                  </p:nvCxnSpPr>
                  <p:spPr>
                    <a:xfrm flipV="1">
                      <a:off x="6581664" y="293907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2384" name="Group 75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2385" name="Group 75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2399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723" y="2995812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400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723" y="2920618"/>
                      <a:ext cx="675469" cy="78327"/>
                    </a:xfrm>
                    <a:prstGeom prst="parallelogram">
                      <a:avLst>
                        <a:gd name="adj" fmla="val 12276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401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387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402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617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9261 w 280"/>
                        <a:gd name="T3" fmla="*/ 44709 h 63"/>
                        <a:gd name="T4" fmla="*/ 409949 w 280"/>
                        <a:gd name="T5" fmla="*/ 0 h 63"/>
                        <a:gd name="T6" fmla="*/ 524136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403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424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802" name="Straight Connector 760"/>
                  <p:cNvCxnSpPr/>
                  <p:nvPr/>
                </p:nvCxnSpPr>
                <p:spPr>
                  <a:xfrm flipH="1">
                    <a:off x="6996560" y="2125350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3" name="Straight Connector 761"/>
                  <p:cNvCxnSpPr/>
                  <p:nvPr/>
                </p:nvCxnSpPr>
                <p:spPr>
                  <a:xfrm>
                    <a:off x="6874752" y="230393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4" name="Straight Connector 762"/>
                  <p:cNvCxnSpPr/>
                  <p:nvPr/>
                </p:nvCxnSpPr>
                <p:spPr>
                  <a:xfrm>
                    <a:off x="6871062" y="236816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5" name="Straight Connector 763"/>
                  <p:cNvCxnSpPr/>
                  <p:nvPr/>
                </p:nvCxnSpPr>
                <p:spPr>
                  <a:xfrm>
                    <a:off x="6871062" y="244492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6" name="Straight Connector 764"/>
                  <p:cNvCxnSpPr/>
                  <p:nvPr/>
                </p:nvCxnSpPr>
                <p:spPr>
                  <a:xfrm>
                    <a:off x="6867370" y="250915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7" name="Straight Connector 765"/>
                  <p:cNvCxnSpPr/>
                  <p:nvPr/>
                </p:nvCxnSpPr>
                <p:spPr>
                  <a:xfrm>
                    <a:off x="6863680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8" name="Straight Connector 766"/>
                  <p:cNvCxnSpPr/>
                  <p:nvPr/>
                </p:nvCxnSpPr>
                <p:spPr>
                  <a:xfrm>
                    <a:off x="6863680" y="263760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9" name="Straight Connector 767"/>
                  <p:cNvCxnSpPr/>
                  <p:nvPr/>
                </p:nvCxnSpPr>
                <p:spPr>
                  <a:xfrm>
                    <a:off x="6859988" y="270653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0" name="Straight Connector 768"/>
                  <p:cNvCxnSpPr/>
                  <p:nvPr/>
                </p:nvCxnSpPr>
                <p:spPr>
                  <a:xfrm>
                    <a:off x="6867370" y="27754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1" name="Straight Connector 769"/>
                  <p:cNvCxnSpPr/>
                  <p:nvPr/>
                </p:nvCxnSpPr>
                <p:spPr>
                  <a:xfrm>
                    <a:off x="6871062" y="284282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2" name="Straight Connector 770"/>
                  <p:cNvCxnSpPr/>
                  <p:nvPr/>
                </p:nvCxnSpPr>
                <p:spPr>
                  <a:xfrm>
                    <a:off x="6871062" y="291174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3" name="Straight Connector 771"/>
                  <p:cNvCxnSpPr/>
                  <p:nvPr/>
                </p:nvCxnSpPr>
                <p:spPr>
                  <a:xfrm>
                    <a:off x="6874752" y="297597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4" name="Straight Connector 772"/>
                  <p:cNvCxnSpPr/>
                  <p:nvPr/>
                </p:nvCxnSpPr>
                <p:spPr>
                  <a:xfrm flipH="1">
                    <a:off x="6874752" y="2131616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451597" name="Group 815"/>
            <p:cNvGrpSpPr>
              <a:grpSpLocks/>
            </p:cNvGrpSpPr>
            <p:nvPr/>
          </p:nvGrpSpPr>
          <p:grpSpPr bwMode="auto">
            <a:xfrm>
              <a:off x="2267009" y="2732231"/>
              <a:ext cx="1470209" cy="1869141"/>
              <a:chOff x="916173" y="4038600"/>
              <a:chExt cx="1470209" cy="1869141"/>
            </a:xfrm>
          </p:grpSpPr>
          <p:grpSp>
            <p:nvGrpSpPr>
              <p:cNvPr id="452128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452369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500"/>
                  <a:ext cx="498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2370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6" cy="135"/>
                </a:xfrm>
                <a:prstGeom prst="parallelogram">
                  <a:avLst>
                    <a:gd name="adj" fmla="val 122785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2371" name="Freeform 190"/>
                <p:cNvSpPr>
                  <a:spLocks/>
                </p:cNvSpPr>
                <p:nvPr/>
              </p:nvSpPr>
              <p:spPr bwMode="auto">
                <a:xfrm>
                  <a:off x="4907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2372" name="Freeform 191"/>
                <p:cNvSpPr>
                  <a:spLocks/>
                </p:cNvSpPr>
                <p:nvPr/>
              </p:nvSpPr>
              <p:spPr bwMode="auto">
                <a:xfrm>
                  <a:off x="4475" y="1395"/>
                  <a:ext cx="509" cy="80"/>
                </a:xfrm>
                <a:custGeom>
                  <a:avLst/>
                  <a:gdLst>
                    <a:gd name="T0" fmla="*/ 0 w 280"/>
                    <a:gd name="T1" fmla="*/ 80 h 63"/>
                    <a:gd name="T2" fmla="*/ 67 w 280"/>
                    <a:gd name="T3" fmla="*/ 79 h 63"/>
                    <a:gd name="T4" fmla="*/ 398 w 280"/>
                    <a:gd name="T5" fmla="*/ 0 h 63"/>
                    <a:gd name="T6" fmla="*/ 509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2373" name="Freeform 192"/>
                <p:cNvSpPr>
                  <a:spLocks/>
                </p:cNvSpPr>
                <p:nvPr/>
              </p:nvSpPr>
              <p:spPr bwMode="auto">
                <a:xfrm>
                  <a:off x="4593" y="1391"/>
                  <a:ext cx="296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8 w 293"/>
                    <a:gd name="T3" fmla="*/ 1 h 93"/>
                    <a:gd name="T4" fmla="*/ 197 w 293"/>
                    <a:gd name="T5" fmla="*/ 93 h 93"/>
                    <a:gd name="T6" fmla="*/ 296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545" name="Straight Connector 817"/>
              <p:cNvCxnSpPr/>
              <p:nvPr/>
            </p:nvCxnSpPr>
            <p:spPr>
              <a:xfrm flipH="1">
                <a:off x="1180779" y="4381699"/>
                <a:ext cx="357149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" name="Straight Connector 818"/>
              <p:cNvCxnSpPr>
                <a:stCxn id="452369" idx="2"/>
              </p:cNvCxnSpPr>
              <p:nvPr/>
            </p:nvCxnSpPr>
            <p:spPr>
              <a:xfrm flipH="1">
                <a:off x="1485547" y="4391220"/>
                <a:ext cx="203178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" name="Straight Connector 819"/>
              <p:cNvCxnSpPr/>
              <p:nvPr/>
            </p:nvCxnSpPr>
            <p:spPr>
              <a:xfrm>
                <a:off x="1804600" y="4395981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8" name="Straight Connector 820"/>
              <p:cNvCxnSpPr>
                <a:endCxn id="452154" idx="0"/>
              </p:cNvCxnSpPr>
              <p:nvPr/>
            </p:nvCxnSpPr>
            <p:spPr>
              <a:xfrm>
                <a:off x="1944285" y="4419784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2133" name="Group 821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2311" name="Group 99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748" name="Rectangle 1020"/>
                  <p:cNvSpPr/>
                  <p:nvPr/>
                </p:nvSpPr>
                <p:spPr>
                  <a:xfrm>
                    <a:off x="6508516" y="3062346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749" name="Straight Connector 1021"/>
                  <p:cNvCxnSpPr/>
                  <p:nvPr/>
                </p:nvCxnSpPr>
                <p:spPr>
                  <a:xfrm flipV="1">
                    <a:off x="6845790" y="30623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50" name="Rectangle 1022"/>
                  <p:cNvSpPr/>
                  <p:nvPr/>
                </p:nvSpPr>
                <p:spPr>
                  <a:xfrm>
                    <a:off x="6475686" y="3071745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751" name="Straight Connector 1023"/>
                  <p:cNvCxnSpPr/>
                  <p:nvPr/>
                </p:nvCxnSpPr>
                <p:spPr>
                  <a:xfrm flipV="1">
                    <a:off x="6395097" y="30623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52" name="Rectangle 1024"/>
                  <p:cNvSpPr/>
                  <p:nvPr/>
                </p:nvSpPr>
                <p:spPr>
                  <a:xfrm>
                    <a:off x="6815943" y="37030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53" name="Rectangle 1025"/>
                  <p:cNvSpPr/>
                  <p:nvPr/>
                </p:nvSpPr>
                <p:spPr>
                  <a:xfrm>
                    <a:off x="6404052" y="3157905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754" name="Straight Connector 1026"/>
                  <p:cNvCxnSpPr/>
                  <p:nvPr/>
                </p:nvCxnSpPr>
                <p:spPr>
                  <a:xfrm flipV="1">
                    <a:off x="6845790" y="3804882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2339" name="Group 102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83" name="Straight Connector 1055"/>
                    <p:cNvCxnSpPr/>
                    <p:nvPr/>
                  </p:nvCxnSpPr>
                  <p:spPr>
                    <a:xfrm flipV="1">
                      <a:off x="7027515" y="284620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4" name="Straight Connector 1056"/>
                    <p:cNvCxnSpPr/>
                    <p:nvPr/>
                  </p:nvCxnSpPr>
                  <p:spPr>
                    <a:xfrm flipV="1">
                      <a:off x="6570853" y="2938626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340" name="Group 102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81" name="Straight Connector 1053"/>
                    <p:cNvCxnSpPr/>
                    <p:nvPr/>
                  </p:nvCxnSpPr>
                  <p:spPr>
                    <a:xfrm flipV="1">
                      <a:off x="7027996" y="284613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2" name="Straight Connector 1054"/>
                    <p:cNvCxnSpPr/>
                    <p:nvPr/>
                  </p:nvCxnSpPr>
                  <p:spPr>
                    <a:xfrm flipV="1">
                      <a:off x="6571335" y="2938557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341" name="Group 102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79" name="Straight Connector 1051"/>
                    <p:cNvCxnSpPr/>
                    <p:nvPr/>
                  </p:nvCxnSpPr>
                  <p:spPr>
                    <a:xfrm flipV="1">
                      <a:off x="7016537" y="284606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80" name="Straight Connector 1052"/>
                    <p:cNvCxnSpPr/>
                    <p:nvPr/>
                  </p:nvCxnSpPr>
                  <p:spPr>
                    <a:xfrm flipV="1">
                      <a:off x="6580769" y="2938487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342" name="Group 103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77" name="Straight Connector 1049"/>
                    <p:cNvCxnSpPr/>
                    <p:nvPr/>
                  </p:nvCxnSpPr>
                  <p:spPr>
                    <a:xfrm flipV="1">
                      <a:off x="7017016" y="284599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8" name="Straight Connector 1050"/>
                    <p:cNvCxnSpPr/>
                    <p:nvPr/>
                  </p:nvCxnSpPr>
                  <p:spPr>
                    <a:xfrm flipV="1">
                      <a:off x="6581249" y="2938417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343" name="Group 103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75" name="Straight Connector 1047"/>
                    <p:cNvCxnSpPr/>
                    <p:nvPr/>
                  </p:nvCxnSpPr>
                  <p:spPr>
                    <a:xfrm flipV="1">
                      <a:off x="7026449" y="284592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6" name="Straight Connector 1048"/>
                    <p:cNvCxnSpPr/>
                    <p:nvPr/>
                  </p:nvCxnSpPr>
                  <p:spPr>
                    <a:xfrm flipV="1">
                      <a:off x="6581728" y="293834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344" name="Group 103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73" name="Straight Connector 1045"/>
                    <p:cNvCxnSpPr/>
                    <p:nvPr/>
                  </p:nvCxnSpPr>
                  <p:spPr>
                    <a:xfrm flipV="1">
                      <a:off x="7026930" y="2845852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4" name="Straight Connector 1046"/>
                    <p:cNvCxnSpPr/>
                    <p:nvPr/>
                  </p:nvCxnSpPr>
                  <p:spPr>
                    <a:xfrm flipV="1">
                      <a:off x="6582209" y="294454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345" name="Group 103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71" name="Straight Connector 1043"/>
                    <p:cNvCxnSpPr/>
                    <p:nvPr/>
                  </p:nvCxnSpPr>
                  <p:spPr>
                    <a:xfrm flipV="1">
                      <a:off x="7027410" y="2845782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2" name="Straight Connector 1044"/>
                    <p:cNvCxnSpPr/>
                    <p:nvPr/>
                  </p:nvCxnSpPr>
                  <p:spPr>
                    <a:xfrm flipV="1">
                      <a:off x="6570750" y="2944474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346" name="Group 103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69" name="Straight Connector 1041"/>
                    <p:cNvCxnSpPr/>
                    <p:nvPr/>
                  </p:nvCxnSpPr>
                  <p:spPr>
                    <a:xfrm flipV="1">
                      <a:off x="7027889" y="2845713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70" name="Straight Connector 1042"/>
                    <p:cNvCxnSpPr/>
                    <p:nvPr/>
                  </p:nvCxnSpPr>
                  <p:spPr>
                    <a:xfrm flipV="1">
                      <a:off x="6571229" y="2944405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347" name="Group 103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67" name="Straight Connector 1039"/>
                    <p:cNvCxnSpPr/>
                    <p:nvPr/>
                  </p:nvCxnSpPr>
                  <p:spPr>
                    <a:xfrm flipV="1">
                      <a:off x="7016431" y="2851909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8" name="Straight Connector 1040"/>
                    <p:cNvCxnSpPr/>
                    <p:nvPr/>
                  </p:nvCxnSpPr>
                  <p:spPr>
                    <a:xfrm flipV="1">
                      <a:off x="6580664" y="2939635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348" name="Group 103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65" name="Straight Connector 1037"/>
                    <p:cNvCxnSpPr/>
                    <p:nvPr/>
                  </p:nvCxnSpPr>
                  <p:spPr>
                    <a:xfrm flipV="1">
                      <a:off x="7016911" y="2851840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66" name="Straight Connector 1038"/>
                    <p:cNvCxnSpPr/>
                    <p:nvPr/>
                  </p:nvCxnSpPr>
                  <p:spPr>
                    <a:xfrm flipV="1">
                      <a:off x="6581143" y="2939566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2312" name="Group 100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2313" name="Group 100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2327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079" y="2996300"/>
                      <a:ext cx="549972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328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079" y="2921107"/>
                      <a:ext cx="675469" cy="78327"/>
                    </a:xfrm>
                    <a:prstGeom prst="parallelogram">
                      <a:avLst>
                        <a:gd name="adj" fmla="val 12276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329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7743" y="2922673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330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8973" y="2936772"/>
                      <a:ext cx="524136" cy="45429"/>
                    </a:xfrm>
                    <a:custGeom>
                      <a:avLst/>
                      <a:gdLst>
                        <a:gd name="T0" fmla="*/ 0 w 280"/>
                        <a:gd name="T1" fmla="*/ 45429 h 63"/>
                        <a:gd name="T2" fmla="*/ 69261 w 280"/>
                        <a:gd name="T3" fmla="*/ 44708 h 63"/>
                        <a:gd name="T4" fmla="*/ 409949 w 280"/>
                        <a:gd name="T5" fmla="*/ 0 h 63"/>
                        <a:gd name="T6" fmla="*/ 524136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331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0780" y="2933639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730" name="Straight Connector 1002"/>
                  <p:cNvCxnSpPr/>
                  <p:nvPr/>
                </p:nvCxnSpPr>
                <p:spPr>
                  <a:xfrm flipH="1">
                    <a:off x="6995916" y="2125837"/>
                    <a:ext cx="11072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1" name="Straight Connector 1003"/>
                  <p:cNvCxnSpPr/>
                  <p:nvPr/>
                </p:nvCxnSpPr>
                <p:spPr>
                  <a:xfrm>
                    <a:off x="6874108" y="230442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2" name="Straight Connector 1004"/>
                  <p:cNvCxnSpPr/>
                  <p:nvPr/>
                </p:nvCxnSpPr>
                <p:spPr>
                  <a:xfrm>
                    <a:off x="6870418" y="236865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3" name="Straight Connector 1005"/>
                  <p:cNvCxnSpPr/>
                  <p:nvPr/>
                </p:nvCxnSpPr>
                <p:spPr>
                  <a:xfrm>
                    <a:off x="6870418" y="244541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4" name="Straight Connector 1006"/>
                  <p:cNvCxnSpPr/>
                  <p:nvPr/>
                </p:nvCxnSpPr>
                <p:spPr>
                  <a:xfrm>
                    <a:off x="6866726" y="250963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5" name="Straight Connector 1007"/>
                  <p:cNvCxnSpPr/>
                  <p:nvPr/>
                </p:nvCxnSpPr>
                <p:spPr>
                  <a:xfrm>
                    <a:off x="6863036" y="2570732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6" name="Straight Connector 1008"/>
                  <p:cNvCxnSpPr/>
                  <p:nvPr/>
                </p:nvCxnSpPr>
                <p:spPr>
                  <a:xfrm>
                    <a:off x="6863036" y="263809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7" name="Straight Connector 1009"/>
                  <p:cNvCxnSpPr/>
                  <p:nvPr/>
                </p:nvCxnSpPr>
                <p:spPr>
                  <a:xfrm>
                    <a:off x="6859344" y="270702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8" name="Straight Connector 1010"/>
                  <p:cNvCxnSpPr/>
                  <p:nvPr/>
                </p:nvCxnSpPr>
                <p:spPr>
                  <a:xfrm>
                    <a:off x="6866726" y="277594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9" name="Straight Connector 1011"/>
                  <p:cNvCxnSpPr/>
                  <p:nvPr/>
                </p:nvCxnSpPr>
                <p:spPr>
                  <a:xfrm>
                    <a:off x="6870418" y="284330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0" name="Straight Connector 1012"/>
                  <p:cNvCxnSpPr/>
                  <p:nvPr/>
                </p:nvCxnSpPr>
                <p:spPr>
                  <a:xfrm>
                    <a:off x="6870418" y="291223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1" name="Straight Connector 1013"/>
                  <p:cNvCxnSpPr/>
                  <p:nvPr/>
                </p:nvCxnSpPr>
                <p:spPr>
                  <a:xfrm>
                    <a:off x="6874108" y="297646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2" name="Straight Connector 1014"/>
                  <p:cNvCxnSpPr/>
                  <p:nvPr/>
                </p:nvCxnSpPr>
                <p:spPr>
                  <a:xfrm flipH="1">
                    <a:off x="6874108" y="213210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2134" name="Group 822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2253" name="Group 941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690" name="Rectangle 962"/>
                  <p:cNvSpPr/>
                  <p:nvPr/>
                </p:nvSpPr>
                <p:spPr>
                  <a:xfrm>
                    <a:off x="6508968" y="3062348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691" name="Straight Connector 963"/>
                  <p:cNvCxnSpPr/>
                  <p:nvPr/>
                </p:nvCxnSpPr>
                <p:spPr>
                  <a:xfrm flipV="1">
                    <a:off x="684623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92" name="Rectangle 964"/>
                  <p:cNvSpPr/>
                  <p:nvPr/>
                </p:nvSpPr>
                <p:spPr>
                  <a:xfrm>
                    <a:off x="6476135" y="307174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693" name="Straight Connector 965"/>
                  <p:cNvCxnSpPr/>
                  <p:nvPr/>
                </p:nvCxnSpPr>
                <p:spPr>
                  <a:xfrm flipV="1">
                    <a:off x="639554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94" name="Rectangle 966"/>
                  <p:cNvSpPr/>
                  <p:nvPr/>
                </p:nvSpPr>
                <p:spPr>
                  <a:xfrm>
                    <a:off x="6816392" y="3703060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95" name="Rectangle 967"/>
                  <p:cNvSpPr/>
                  <p:nvPr/>
                </p:nvSpPr>
                <p:spPr>
                  <a:xfrm>
                    <a:off x="6404502" y="3157907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696" name="Straight Connector 968"/>
                  <p:cNvCxnSpPr/>
                  <p:nvPr/>
                </p:nvCxnSpPr>
                <p:spPr>
                  <a:xfrm flipV="1">
                    <a:off x="6846239" y="3804884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2281" name="Group 969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25" name="Straight Connector 997"/>
                    <p:cNvCxnSpPr/>
                    <p:nvPr/>
                  </p:nvCxnSpPr>
                  <p:spPr>
                    <a:xfrm flipV="1">
                      <a:off x="7027964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6" name="Straight Connector 998"/>
                    <p:cNvCxnSpPr/>
                    <p:nvPr/>
                  </p:nvCxnSpPr>
                  <p:spPr>
                    <a:xfrm flipV="1">
                      <a:off x="6571305" y="2938628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82" name="Group 970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23" name="Straight Connector 995"/>
                    <p:cNvCxnSpPr/>
                    <p:nvPr/>
                  </p:nvCxnSpPr>
                  <p:spPr>
                    <a:xfrm flipV="1">
                      <a:off x="7028445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4" name="Straight Connector 996"/>
                    <p:cNvCxnSpPr/>
                    <p:nvPr/>
                  </p:nvCxnSpPr>
                  <p:spPr>
                    <a:xfrm flipV="1">
                      <a:off x="6580739" y="293855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83" name="Group 971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21" name="Straight Connector 993"/>
                    <p:cNvCxnSpPr/>
                    <p:nvPr/>
                  </p:nvCxnSpPr>
                  <p:spPr>
                    <a:xfrm flipV="1">
                      <a:off x="7016986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2" name="Straight Connector 994"/>
                    <p:cNvCxnSpPr/>
                    <p:nvPr/>
                  </p:nvCxnSpPr>
                  <p:spPr>
                    <a:xfrm flipV="1">
                      <a:off x="6581219" y="2938489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84" name="Group 972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19" name="Straight Connector 991"/>
                    <p:cNvCxnSpPr/>
                    <p:nvPr/>
                  </p:nvCxnSpPr>
                  <p:spPr>
                    <a:xfrm flipV="1">
                      <a:off x="7026421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20" name="Straight Connector 992"/>
                    <p:cNvCxnSpPr/>
                    <p:nvPr/>
                  </p:nvCxnSpPr>
                  <p:spPr>
                    <a:xfrm flipV="1">
                      <a:off x="6581698" y="2938419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85" name="Group 973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17" name="Straight Connector 989"/>
                    <p:cNvCxnSpPr/>
                    <p:nvPr/>
                  </p:nvCxnSpPr>
                  <p:spPr>
                    <a:xfrm flipV="1">
                      <a:off x="7026900" y="2845924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8" name="Straight Connector 990"/>
                    <p:cNvCxnSpPr/>
                    <p:nvPr/>
                  </p:nvCxnSpPr>
                  <p:spPr>
                    <a:xfrm flipV="1">
                      <a:off x="6582177" y="293835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86" name="Group 974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15" name="Straight Connector 987"/>
                    <p:cNvCxnSpPr/>
                    <p:nvPr/>
                  </p:nvCxnSpPr>
                  <p:spPr>
                    <a:xfrm flipV="1">
                      <a:off x="7027381" y="2845854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6" name="Straight Connector 988"/>
                    <p:cNvCxnSpPr/>
                    <p:nvPr/>
                  </p:nvCxnSpPr>
                  <p:spPr>
                    <a:xfrm flipV="1">
                      <a:off x="6582659" y="294454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87" name="Group 975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13" name="Straight Connector 985"/>
                    <p:cNvCxnSpPr/>
                    <p:nvPr/>
                  </p:nvCxnSpPr>
                  <p:spPr>
                    <a:xfrm flipV="1">
                      <a:off x="7027861" y="2845784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4" name="Straight Connector 986"/>
                    <p:cNvCxnSpPr/>
                    <p:nvPr/>
                  </p:nvCxnSpPr>
                  <p:spPr>
                    <a:xfrm flipV="1">
                      <a:off x="6571199" y="2944476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88" name="Group 976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11" name="Straight Connector 983"/>
                    <p:cNvCxnSpPr/>
                    <p:nvPr/>
                  </p:nvCxnSpPr>
                  <p:spPr>
                    <a:xfrm flipV="1">
                      <a:off x="7028340" y="2845715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2" name="Straight Connector 984"/>
                    <p:cNvCxnSpPr/>
                    <p:nvPr/>
                  </p:nvCxnSpPr>
                  <p:spPr>
                    <a:xfrm flipV="1">
                      <a:off x="6580634" y="294440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89" name="Group 977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09" name="Straight Connector 981"/>
                    <p:cNvCxnSpPr/>
                    <p:nvPr/>
                  </p:nvCxnSpPr>
                  <p:spPr>
                    <a:xfrm flipV="1">
                      <a:off x="7016883" y="2851911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0" name="Straight Connector 982"/>
                    <p:cNvCxnSpPr/>
                    <p:nvPr/>
                  </p:nvCxnSpPr>
                  <p:spPr>
                    <a:xfrm flipV="1">
                      <a:off x="6581115" y="2939637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90" name="Group 978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07" name="Straight Connector 979"/>
                    <p:cNvCxnSpPr/>
                    <p:nvPr/>
                  </p:nvCxnSpPr>
                  <p:spPr>
                    <a:xfrm flipV="1">
                      <a:off x="7026315" y="2851842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08" name="Straight Connector 980"/>
                    <p:cNvCxnSpPr/>
                    <p:nvPr/>
                  </p:nvCxnSpPr>
                  <p:spPr>
                    <a:xfrm flipV="1">
                      <a:off x="6581595" y="293956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2254" name="Group 942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2255" name="Group 943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2269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635" y="2996302"/>
                      <a:ext cx="549974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270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635" y="2921109"/>
                      <a:ext cx="675472" cy="78327"/>
                    </a:xfrm>
                    <a:prstGeom prst="parallelogram">
                      <a:avLst>
                        <a:gd name="adj" fmla="val 122769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271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299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272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531" y="2936774"/>
                      <a:ext cx="524136" cy="45429"/>
                    </a:xfrm>
                    <a:custGeom>
                      <a:avLst/>
                      <a:gdLst>
                        <a:gd name="T0" fmla="*/ 0 w 280"/>
                        <a:gd name="T1" fmla="*/ 45429 h 63"/>
                        <a:gd name="T2" fmla="*/ 69261 w 280"/>
                        <a:gd name="T3" fmla="*/ 44708 h 63"/>
                        <a:gd name="T4" fmla="*/ 409949 w 280"/>
                        <a:gd name="T5" fmla="*/ 0 h 63"/>
                        <a:gd name="T6" fmla="*/ 524136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273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336" y="293364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672" name="Straight Connector 944"/>
                  <p:cNvCxnSpPr/>
                  <p:nvPr/>
                </p:nvCxnSpPr>
                <p:spPr>
                  <a:xfrm flipH="1">
                    <a:off x="6996471" y="2125839"/>
                    <a:ext cx="11074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3" name="Straight Connector 945"/>
                  <p:cNvCxnSpPr/>
                  <p:nvPr/>
                </p:nvCxnSpPr>
                <p:spPr>
                  <a:xfrm>
                    <a:off x="6874666" y="230442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4" name="Straight Connector 946"/>
                  <p:cNvCxnSpPr/>
                  <p:nvPr/>
                </p:nvCxnSpPr>
                <p:spPr>
                  <a:xfrm>
                    <a:off x="6870974" y="236865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5" name="Straight Connector 947"/>
                  <p:cNvCxnSpPr/>
                  <p:nvPr/>
                </p:nvCxnSpPr>
                <p:spPr>
                  <a:xfrm>
                    <a:off x="6870974" y="244541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6" name="Straight Connector 948"/>
                  <p:cNvCxnSpPr/>
                  <p:nvPr/>
                </p:nvCxnSpPr>
                <p:spPr>
                  <a:xfrm>
                    <a:off x="6867284" y="250964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7" name="Straight Connector 949"/>
                  <p:cNvCxnSpPr/>
                  <p:nvPr/>
                </p:nvCxnSpPr>
                <p:spPr>
                  <a:xfrm>
                    <a:off x="6863592" y="2570734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8" name="Straight Connector 950"/>
                  <p:cNvCxnSpPr/>
                  <p:nvPr/>
                </p:nvCxnSpPr>
                <p:spPr>
                  <a:xfrm>
                    <a:off x="6863592" y="263809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9" name="Straight Connector 951"/>
                  <p:cNvCxnSpPr/>
                  <p:nvPr/>
                </p:nvCxnSpPr>
                <p:spPr>
                  <a:xfrm>
                    <a:off x="6859902" y="270702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0" name="Straight Connector 952"/>
                  <p:cNvCxnSpPr/>
                  <p:nvPr/>
                </p:nvCxnSpPr>
                <p:spPr>
                  <a:xfrm>
                    <a:off x="6867284" y="277595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1" name="Straight Connector 953"/>
                  <p:cNvCxnSpPr/>
                  <p:nvPr/>
                </p:nvCxnSpPr>
                <p:spPr>
                  <a:xfrm>
                    <a:off x="6870974" y="284331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2" name="Straight Connector 954"/>
                  <p:cNvCxnSpPr/>
                  <p:nvPr/>
                </p:nvCxnSpPr>
                <p:spPr>
                  <a:xfrm>
                    <a:off x="6870974" y="291223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3" name="Straight Connector 955"/>
                  <p:cNvCxnSpPr/>
                  <p:nvPr/>
                </p:nvCxnSpPr>
                <p:spPr>
                  <a:xfrm>
                    <a:off x="6874666" y="297646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4" name="Straight Connector 956"/>
                  <p:cNvCxnSpPr/>
                  <p:nvPr/>
                </p:nvCxnSpPr>
                <p:spPr>
                  <a:xfrm flipH="1">
                    <a:off x="6874666" y="2132105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2135" name="Group 823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2195" name="Group 883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632" name="Rectangle 904"/>
                  <p:cNvSpPr/>
                  <p:nvPr/>
                </p:nvSpPr>
                <p:spPr>
                  <a:xfrm>
                    <a:off x="6508368" y="3062348"/>
                    <a:ext cx="459646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633" name="Straight Connector 905"/>
                  <p:cNvCxnSpPr/>
                  <p:nvPr/>
                </p:nvCxnSpPr>
                <p:spPr>
                  <a:xfrm flipV="1">
                    <a:off x="6848625" y="3062348"/>
                    <a:ext cx="122374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34" name="Rectangle 906"/>
                  <p:cNvSpPr/>
                  <p:nvPr/>
                </p:nvSpPr>
                <p:spPr>
                  <a:xfrm>
                    <a:off x="6475537" y="3071747"/>
                    <a:ext cx="134311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635" name="Straight Connector 907"/>
                  <p:cNvCxnSpPr/>
                  <p:nvPr/>
                </p:nvCxnSpPr>
                <p:spPr>
                  <a:xfrm flipV="1">
                    <a:off x="639494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36" name="Rectangle 908"/>
                  <p:cNvSpPr/>
                  <p:nvPr/>
                </p:nvSpPr>
                <p:spPr>
                  <a:xfrm>
                    <a:off x="6815794" y="3703060"/>
                    <a:ext cx="143266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37" name="Rectangle 909"/>
                  <p:cNvSpPr/>
                  <p:nvPr/>
                </p:nvSpPr>
                <p:spPr>
                  <a:xfrm>
                    <a:off x="6403904" y="3157907"/>
                    <a:ext cx="447707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638" name="Straight Connector 910"/>
                  <p:cNvCxnSpPr/>
                  <p:nvPr/>
                </p:nvCxnSpPr>
                <p:spPr>
                  <a:xfrm flipV="1">
                    <a:off x="6848625" y="3804884"/>
                    <a:ext cx="122374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2223" name="Group 911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67" name="Straight Connector 939"/>
                    <p:cNvCxnSpPr/>
                    <p:nvPr/>
                  </p:nvCxnSpPr>
                  <p:spPr>
                    <a:xfrm flipV="1">
                      <a:off x="7039305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8" name="Straight Connector 940"/>
                    <p:cNvCxnSpPr/>
                    <p:nvPr/>
                  </p:nvCxnSpPr>
                  <p:spPr>
                    <a:xfrm flipV="1">
                      <a:off x="6570705" y="2938628"/>
                      <a:ext cx="47457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24" name="Group 912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65" name="Straight Connector 937"/>
                    <p:cNvCxnSpPr/>
                    <p:nvPr/>
                  </p:nvCxnSpPr>
                  <p:spPr>
                    <a:xfrm flipV="1">
                      <a:off x="7039786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6" name="Straight Connector 938"/>
                    <p:cNvCxnSpPr/>
                    <p:nvPr/>
                  </p:nvCxnSpPr>
                  <p:spPr>
                    <a:xfrm flipV="1">
                      <a:off x="6571186" y="2938559"/>
                      <a:ext cx="47457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25" name="Group 913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63" name="Straight Connector 935"/>
                    <p:cNvCxnSpPr/>
                    <p:nvPr/>
                  </p:nvCxnSpPr>
                  <p:spPr>
                    <a:xfrm flipV="1">
                      <a:off x="7028327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4" name="Straight Connector 936"/>
                    <p:cNvCxnSpPr/>
                    <p:nvPr/>
                  </p:nvCxnSpPr>
                  <p:spPr>
                    <a:xfrm flipV="1">
                      <a:off x="6580621" y="293848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26" name="Group 914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61" name="Straight Connector 933"/>
                    <p:cNvCxnSpPr/>
                    <p:nvPr/>
                  </p:nvCxnSpPr>
                  <p:spPr>
                    <a:xfrm flipV="1">
                      <a:off x="7028806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2" name="Straight Connector 934"/>
                    <p:cNvCxnSpPr/>
                    <p:nvPr/>
                  </p:nvCxnSpPr>
                  <p:spPr>
                    <a:xfrm flipV="1">
                      <a:off x="6581100" y="293841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27" name="Group 915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59" name="Straight Connector 931"/>
                    <p:cNvCxnSpPr/>
                    <p:nvPr/>
                  </p:nvCxnSpPr>
                  <p:spPr>
                    <a:xfrm flipV="1">
                      <a:off x="7029286" y="2845924"/>
                      <a:ext cx="122372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60" name="Straight Connector 932"/>
                    <p:cNvCxnSpPr/>
                    <p:nvPr/>
                  </p:nvCxnSpPr>
                  <p:spPr>
                    <a:xfrm flipV="1">
                      <a:off x="6581580" y="293835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28" name="Group 916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57" name="Straight Connector 929"/>
                    <p:cNvCxnSpPr/>
                    <p:nvPr/>
                  </p:nvCxnSpPr>
                  <p:spPr>
                    <a:xfrm flipV="1">
                      <a:off x="7038720" y="2845854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8" name="Straight Connector 930"/>
                    <p:cNvCxnSpPr/>
                    <p:nvPr/>
                  </p:nvCxnSpPr>
                  <p:spPr>
                    <a:xfrm flipV="1">
                      <a:off x="6582061" y="2944546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29" name="Group 917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55" name="Straight Connector 927"/>
                    <p:cNvCxnSpPr/>
                    <p:nvPr/>
                  </p:nvCxnSpPr>
                  <p:spPr>
                    <a:xfrm flipV="1">
                      <a:off x="7039200" y="2845784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6" name="Straight Connector 928"/>
                    <p:cNvCxnSpPr/>
                    <p:nvPr/>
                  </p:nvCxnSpPr>
                  <p:spPr>
                    <a:xfrm flipV="1">
                      <a:off x="6570602" y="2944476"/>
                      <a:ext cx="474568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30" name="Group 918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53" name="Straight Connector 925"/>
                    <p:cNvCxnSpPr/>
                    <p:nvPr/>
                  </p:nvCxnSpPr>
                  <p:spPr>
                    <a:xfrm flipV="1">
                      <a:off x="7039679" y="2845715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4" name="Straight Connector 926"/>
                    <p:cNvCxnSpPr/>
                    <p:nvPr/>
                  </p:nvCxnSpPr>
                  <p:spPr>
                    <a:xfrm flipV="1">
                      <a:off x="6571081" y="2944407"/>
                      <a:ext cx="474568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31" name="Group 919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51" name="Straight Connector 923"/>
                    <p:cNvCxnSpPr/>
                    <p:nvPr/>
                  </p:nvCxnSpPr>
                  <p:spPr>
                    <a:xfrm flipV="1">
                      <a:off x="7028222" y="2851911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2" name="Straight Connector 924"/>
                    <p:cNvCxnSpPr/>
                    <p:nvPr/>
                  </p:nvCxnSpPr>
                  <p:spPr>
                    <a:xfrm flipV="1">
                      <a:off x="6571562" y="2939637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232" name="Group 920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49" name="Straight Connector 921"/>
                    <p:cNvCxnSpPr/>
                    <p:nvPr/>
                  </p:nvCxnSpPr>
                  <p:spPr>
                    <a:xfrm flipV="1">
                      <a:off x="7028701" y="2851842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0" name="Straight Connector 922"/>
                    <p:cNvCxnSpPr/>
                    <p:nvPr/>
                  </p:nvCxnSpPr>
                  <p:spPr>
                    <a:xfrm flipV="1">
                      <a:off x="6580995" y="293956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2196" name="Group 884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2197" name="Group 885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2211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3895" y="2996302"/>
                      <a:ext cx="553664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212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3895" y="2921109"/>
                      <a:ext cx="679162" cy="78327"/>
                    </a:xfrm>
                    <a:prstGeom prst="parallelogram">
                      <a:avLst>
                        <a:gd name="adj" fmla="val 122797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213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1250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214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8789" y="2936774"/>
                      <a:ext cx="527828" cy="45429"/>
                    </a:xfrm>
                    <a:custGeom>
                      <a:avLst/>
                      <a:gdLst>
                        <a:gd name="T0" fmla="*/ 0 w 280"/>
                        <a:gd name="T1" fmla="*/ 45429 h 63"/>
                        <a:gd name="T2" fmla="*/ 69749 w 280"/>
                        <a:gd name="T3" fmla="*/ 44708 h 63"/>
                        <a:gd name="T4" fmla="*/ 412837 w 280"/>
                        <a:gd name="T5" fmla="*/ 0 h 63"/>
                        <a:gd name="T6" fmla="*/ 527828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215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4287" y="293364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614" name="Straight Connector 886"/>
                  <p:cNvCxnSpPr/>
                  <p:nvPr/>
                </p:nvCxnSpPr>
                <p:spPr>
                  <a:xfrm flipH="1">
                    <a:off x="7010496" y="2125839"/>
                    <a:ext cx="11072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5" name="Straight Connector 887"/>
                  <p:cNvCxnSpPr/>
                  <p:nvPr/>
                </p:nvCxnSpPr>
                <p:spPr>
                  <a:xfrm>
                    <a:off x="6888689" y="230442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6" name="Straight Connector 888"/>
                  <p:cNvCxnSpPr/>
                  <p:nvPr/>
                </p:nvCxnSpPr>
                <p:spPr>
                  <a:xfrm>
                    <a:off x="6884999" y="236865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7" name="Straight Connector 889"/>
                  <p:cNvCxnSpPr/>
                  <p:nvPr/>
                </p:nvCxnSpPr>
                <p:spPr>
                  <a:xfrm>
                    <a:off x="6881307" y="2445412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8" name="Straight Connector 890"/>
                  <p:cNvCxnSpPr/>
                  <p:nvPr/>
                </p:nvCxnSpPr>
                <p:spPr>
                  <a:xfrm>
                    <a:off x="6881307" y="250964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9" name="Straight Connector 891"/>
                  <p:cNvCxnSpPr/>
                  <p:nvPr/>
                </p:nvCxnSpPr>
                <p:spPr>
                  <a:xfrm>
                    <a:off x="6877617" y="2570734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0" name="Straight Connector 892"/>
                  <p:cNvCxnSpPr/>
                  <p:nvPr/>
                </p:nvCxnSpPr>
                <p:spPr>
                  <a:xfrm>
                    <a:off x="6877617" y="263809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1" name="Straight Connector 893"/>
                  <p:cNvCxnSpPr/>
                  <p:nvPr/>
                </p:nvCxnSpPr>
                <p:spPr>
                  <a:xfrm>
                    <a:off x="6873925" y="270702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2" name="Straight Connector 894"/>
                  <p:cNvCxnSpPr/>
                  <p:nvPr/>
                </p:nvCxnSpPr>
                <p:spPr>
                  <a:xfrm>
                    <a:off x="6881307" y="277595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3" name="Straight Connector 895"/>
                  <p:cNvCxnSpPr/>
                  <p:nvPr/>
                </p:nvCxnSpPr>
                <p:spPr>
                  <a:xfrm>
                    <a:off x="6884999" y="284331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4" name="Straight Connector 896"/>
                  <p:cNvCxnSpPr/>
                  <p:nvPr/>
                </p:nvCxnSpPr>
                <p:spPr>
                  <a:xfrm>
                    <a:off x="6881307" y="2912238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5" name="Straight Connector 897"/>
                  <p:cNvCxnSpPr/>
                  <p:nvPr/>
                </p:nvCxnSpPr>
                <p:spPr>
                  <a:xfrm>
                    <a:off x="6888689" y="297646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6" name="Straight Connector 898"/>
                  <p:cNvCxnSpPr/>
                  <p:nvPr/>
                </p:nvCxnSpPr>
                <p:spPr>
                  <a:xfrm flipH="1">
                    <a:off x="6888689" y="2132105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2136" name="Group 824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2137" name="Group 825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574" name="Rectangle 846"/>
                  <p:cNvSpPr/>
                  <p:nvPr/>
                </p:nvSpPr>
                <p:spPr>
                  <a:xfrm>
                    <a:off x="6510754" y="3062348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575" name="Straight Connector 847"/>
                  <p:cNvCxnSpPr/>
                  <p:nvPr/>
                </p:nvCxnSpPr>
                <p:spPr>
                  <a:xfrm flipV="1">
                    <a:off x="6848027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76" name="Rectangle 848"/>
                  <p:cNvSpPr/>
                  <p:nvPr/>
                </p:nvSpPr>
                <p:spPr>
                  <a:xfrm>
                    <a:off x="6477923" y="307174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577" name="Straight Connector 849"/>
                  <p:cNvCxnSpPr/>
                  <p:nvPr/>
                </p:nvCxnSpPr>
                <p:spPr>
                  <a:xfrm flipV="1">
                    <a:off x="6397335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78" name="Rectangle 850"/>
                  <p:cNvSpPr/>
                  <p:nvPr/>
                </p:nvSpPr>
                <p:spPr>
                  <a:xfrm>
                    <a:off x="6818180" y="3703060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79" name="Rectangle 851"/>
                  <p:cNvSpPr/>
                  <p:nvPr/>
                </p:nvSpPr>
                <p:spPr>
                  <a:xfrm>
                    <a:off x="6406290" y="3157907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580" name="Straight Connector 852"/>
                  <p:cNvCxnSpPr/>
                  <p:nvPr/>
                </p:nvCxnSpPr>
                <p:spPr>
                  <a:xfrm flipV="1">
                    <a:off x="6848027" y="3804884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2165" name="Group 853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09" name="Straight Connector 881"/>
                    <p:cNvCxnSpPr/>
                    <p:nvPr/>
                  </p:nvCxnSpPr>
                  <p:spPr>
                    <a:xfrm flipV="1">
                      <a:off x="7038705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0" name="Straight Connector 882"/>
                    <p:cNvCxnSpPr/>
                    <p:nvPr/>
                  </p:nvCxnSpPr>
                  <p:spPr>
                    <a:xfrm flipV="1">
                      <a:off x="6582046" y="2938628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66" name="Group 854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07" name="Straight Connector 879"/>
                    <p:cNvCxnSpPr/>
                    <p:nvPr/>
                  </p:nvCxnSpPr>
                  <p:spPr>
                    <a:xfrm flipV="1">
                      <a:off x="7039187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8" name="Straight Connector 880"/>
                    <p:cNvCxnSpPr/>
                    <p:nvPr/>
                  </p:nvCxnSpPr>
                  <p:spPr>
                    <a:xfrm flipV="1">
                      <a:off x="6582527" y="2938559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67" name="Group 855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05" name="Straight Connector 877"/>
                    <p:cNvCxnSpPr/>
                    <p:nvPr/>
                  </p:nvCxnSpPr>
                  <p:spPr>
                    <a:xfrm flipV="1">
                      <a:off x="7027727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6" name="Straight Connector 878"/>
                    <p:cNvCxnSpPr/>
                    <p:nvPr/>
                  </p:nvCxnSpPr>
                  <p:spPr>
                    <a:xfrm flipV="1">
                      <a:off x="6583007" y="2938489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68" name="Group 856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03" name="Straight Connector 875"/>
                    <p:cNvCxnSpPr/>
                    <p:nvPr/>
                  </p:nvCxnSpPr>
                  <p:spPr>
                    <a:xfrm flipV="1">
                      <a:off x="7028207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4" name="Straight Connector 876"/>
                    <p:cNvCxnSpPr/>
                    <p:nvPr/>
                  </p:nvCxnSpPr>
                  <p:spPr>
                    <a:xfrm flipV="1">
                      <a:off x="6583486" y="2938419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69" name="Group 857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01" name="Straight Connector 873"/>
                    <p:cNvCxnSpPr/>
                    <p:nvPr/>
                  </p:nvCxnSpPr>
                  <p:spPr>
                    <a:xfrm flipV="1">
                      <a:off x="7028686" y="2845924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2" name="Straight Connector 874"/>
                    <p:cNvCxnSpPr/>
                    <p:nvPr/>
                  </p:nvCxnSpPr>
                  <p:spPr>
                    <a:xfrm flipV="1">
                      <a:off x="6592919" y="2938350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70" name="Group 858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99" name="Straight Connector 871"/>
                    <p:cNvCxnSpPr/>
                    <p:nvPr/>
                  </p:nvCxnSpPr>
                  <p:spPr>
                    <a:xfrm flipV="1">
                      <a:off x="7038123" y="2845854"/>
                      <a:ext cx="104464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0" name="Straight Connector 872"/>
                    <p:cNvCxnSpPr/>
                    <p:nvPr/>
                  </p:nvCxnSpPr>
                  <p:spPr>
                    <a:xfrm flipV="1">
                      <a:off x="6593400" y="294454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71" name="Group 859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97" name="Straight Connector 869"/>
                    <p:cNvCxnSpPr/>
                    <p:nvPr/>
                  </p:nvCxnSpPr>
                  <p:spPr>
                    <a:xfrm flipV="1">
                      <a:off x="7038602" y="2845784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8" name="Straight Connector 870"/>
                    <p:cNvCxnSpPr/>
                    <p:nvPr/>
                  </p:nvCxnSpPr>
                  <p:spPr>
                    <a:xfrm flipV="1">
                      <a:off x="6581941" y="2944476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72" name="Group 860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95" name="Straight Connector 867"/>
                    <p:cNvCxnSpPr/>
                    <p:nvPr/>
                  </p:nvCxnSpPr>
                  <p:spPr>
                    <a:xfrm flipV="1">
                      <a:off x="7039081" y="2845715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6" name="Straight Connector 868"/>
                    <p:cNvCxnSpPr/>
                    <p:nvPr/>
                  </p:nvCxnSpPr>
                  <p:spPr>
                    <a:xfrm flipV="1">
                      <a:off x="6582420" y="2944407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73" name="Group 861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93" name="Straight Connector 865"/>
                    <p:cNvCxnSpPr/>
                    <p:nvPr/>
                  </p:nvCxnSpPr>
                  <p:spPr>
                    <a:xfrm flipV="1">
                      <a:off x="7027624" y="2851911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4" name="Straight Connector 866"/>
                    <p:cNvCxnSpPr/>
                    <p:nvPr/>
                  </p:nvCxnSpPr>
                  <p:spPr>
                    <a:xfrm flipV="1">
                      <a:off x="6582901" y="293963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74" name="Group 862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91" name="Straight Connector 863"/>
                    <p:cNvCxnSpPr/>
                    <p:nvPr/>
                  </p:nvCxnSpPr>
                  <p:spPr>
                    <a:xfrm flipV="1">
                      <a:off x="7028103" y="2851842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2" name="Straight Connector 864"/>
                    <p:cNvCxnSpPr/>
                    <p:nvPr/>
                  </p:nvCxnSpPr>
                  <p:spPr>
                    <a:xfrm flipV="1">
                      <a:off x="6583381" y="293956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2138" name="Group 826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2139" name="Group 827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2153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28" y="2996302"/>
                      <a:ext cx="542590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154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28" y="2921109"/>
                      <a:ext cx="668087" cy="78327"/>
                    </a:xfrm>
                    <a:prstGeom prst="parallelogram">
                      <a:avLst>
                        <a:gd name="adj" fmla="val 122769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155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510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156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122" y="2936774"/>
                      <a:ext cx="516753" cy="45429"/>
                    </a:xfrm>
                    <a:custGeom>
                      <a:avLst/>
                      <a:gdLst>
                        <a:gd name="T0" fmla="*/ 0 w 280"/>
                        <a:gd name="T1" fmla="*/ 45429 h 63"/>
                        <a:gd name="T2" fmla="*/ 68285 w 280"/>
                        <a:gd name="T3" fmla="*/ 44708 h 63"/>
                        <a:gd name="T4" fmla="*/ 404175 w 280"/>
                        <a:gd name="T5" fmla="*/ 0 h 63"/>
                        <a:gd name="T6" fmla="*/ 516753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157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929" y="2933641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523 w 293"/>
                        <a:gd name="T3" fmla="*/ 573 h 93"/>
                        <a:gd name="T4" fmla="*/ 196523 w 293"/>
                        <a:gd name="T5" fmla="*/ 53262 h 93"/>
                        <a:gd name="T6" fmla="*/ 295288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556" name="Straight Connector 828"/>
                  <p:cNvCxnSpPr/>
                  <p:nvPr/>
                </p:nvCxnSpPr>
                <p:spPr>
                  <a:xfrm flipH="1">
                    <a:off x="6998683" y="2125839"/>
                    <a:ext cx="11072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7" name="Straight Connector 829"/>
                  <p:cNvCxnSpPr/>
                  <p:nvPr/>
                </p:nvCxnSpPr>
                <p:spPr>
                  <a:xfrm>
                    <a:off x="6887950" y="2304424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8" name="Straight Connector 830"/>
                  <p:cNvCxnSpPr/>
                  <p:nvPr/>
                </p:nvCxnSpPr>
                <p:spPr>
                  <a:xfrm>
                    <a:off x="6884257" y="2368652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9" name="Straight Connector 831"/>
                  <p:cNvCxnSpPr/>
                  <p:nvPr/>
                </p:nvCxnSpPr>
                <p:spPr>
                  <a:xfrm>
                    <a:off x="6884257" y="2445412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0" name="Straight Connector 832"/>
                  <p:cNvCxnSpPr/>
                  <p:nvPr/>
                </p:nvCxnSpPr>
                <p:spPr>
                  <a:xfrm>
                    <a:off x="6880567" y="2509640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1" name="Straight Connector 833"/>
                  <p:cNvCxnSpPr/>
                  <p:nvPr/>
                </p:nvCxnSpPr>
                <p:spPr>
                  <a:xfrm>
                    <a:off x="6876875" y="2570734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2" name="Straight Connector 834"/>
                  <p:cNvCxnSpPr/>
                  <p:nvPr/>
                </p:nvCxnSpPr>
                <p:spPr>
                  <a:xfrm>
                    <a:off x="6876875" y="2638096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3" name="Straight Connector 835"/>
                  <p:cNvCxnSpPr/>
                  <p:nvPr/>
                </p:nvCxnSpPr>
                <p:spPr>
                  <a:xfrm>
                    <a:off x="6873185" y="2707023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4" name="Straight Connector 836"/>
                  <p:cNvCxnSpPr/>
                  <p:nvPr/>
                </p:nvCxnSpPr>
                <p:spPr>
                  <a:xfrm>
                    <a:off x="6880567" y="2775951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5" name="Straight Connector 837"/>
                  <p:cNvCxnSpPr/>
                  <p:nvPr/>
                </p:nvCxnSpPr>
                <p:spPr>
                  <a:xfrm>
                    <a:off x="6884257" y="2843311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6" name="Straight Connector 838"/>
                  <p:cNvCxnSpPr/>
                  <p:nvPr/>
                </p:nvCxnSpPr>
                <p:spPr>
                  <a:xfrm>
                    <a:off x="6884257" y="2912238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7" name="Straight Connector 839"/>
                  <p:cNvCxnSpPr/>
                  <p:nvPr/>
                </p:nvCxnSpPr>
                <p:spPr>
                  <a:xfrm>
                    <a:off x="6887950" y="2976467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8" name="Straight Connector 840"/>
                  <p:cNvCxnSpPr/>
                  <p:nvPr/>
                </p:nvCxnSpPr>
                <p:spPr>
                  <a:xfrm flipH="1">
                    <a:off x="6887950" y="2132105"/>
                    <a:ext cx="125497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451598" name="Group 1062"/>
            <p:cNvGrpSpPr>
              <a:grpSpLocks/>
            </p:cNvGrpSpPr>
            <p:nvPr/>
          </p:nvGrpSpPr>
          <p:grpSpPr bwMode="auto">
            <a:xfrm>
              <a:off x="3857904" y="2759971"/>
              <a:ext cx="1470209" cy="1869141"/>
              <a:chOff x="916173" y="4038600"/>
              <a:chExt cx="1470209" cy="1869141"/>
            </a:xfrm>
          </p:grpSpPr>
          <p:grpSp>
            <p:nvGrpSpPr>
              <p:cNvPr id="451882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452123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3" y="1500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2124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3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2125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2126" name="Freeform 191"/>
                <p:cNvSpPr>
                  <a:spLocks/>
                </p:cNvSpPr>
                <p:nvPr/>
              </p:nvSpPr>
              <p:spPr bwMode="auto">
                <a:xfrm>
                  <a:off x="4478" y="1395"/>
                  <a:ext cx="506" cy="80"/>
                </a:xfrm>
                <a:custGeom>
                  <a:avLst/>
                  <a:gdLst>
                    <a:gd name="T0" fmla="*/ 0 w 280"/>
                    <a:gd name="T1" fmla="*/ 80 h 63"/>
                    <a:gd name="T2" fmla="*/ 67 w 280"/>
                    <a:gd name="T3" fmla="*/ 79 h 63"/>
                    <a:gd name="T4" fmla="*/ 396 w 280"/>
                    <a:gd name="T5" fmla="*/ 0 h 63"/>
                    <a:gd name="T6" fmla="*/ 506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2127" name="Freeform 192"/>
                <p:cNvSpPr>
                  <a:spLocks/>
                </p:cNvSpPr>
                <p:nvPr/>
              </p:nvSpPr>
              <p:spPr bwMode="auto">
                <a:xfrm>
                  <a:off x="4596" y="1391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299" name="Straight Connector 1064"/>
              <p:cNvCxnSpPr/>
              <p:nvPr/>
            </p:nvCxnSpPr>
            <p:spPr>
              <a:xfrm flipH="1">
                <a:off x="1181977" y="4380935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Straight Connector 1065"/>
              <p:cNvCxnSpPr>
                <a:stCxn id="452123" idx="2"/>
              </p:cNvCxnSpPr>
              <p:nvPr/>
            </p:nvCxnSpPr>
            <p:spPr>
              <a:xfrm flipH="1">
                <a:off x="1486744" y="4390457"/>
                <a:ext cx="201592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Straight Connector 1066"/>
              <p:cNvCxnSpPr/>
              <p:nvPr/>
            </p:nvCxnSpPr>
            <p:spPr>
              <a:xfrm>
                <a:off x="1804211" y="4395218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Straight Connector 1067"/>
              <p:cNvCxnSpPr>
                <a:endCxn id="451908" idx="0"/>
              </p:cNvCxnSpPr>
              <p:nvPr/>
            </p:nvCxnSpPr>
            <p:spPr>
              <a:xfrm>
                <a:off x="1943896" y="4419021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887" name="Group 1068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2065" name="Group 1246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502" name="Rectangle 1267"/>
                  <p:cNvSpPr/>
                  <p:nvPr/>
                </p:nvSpPr>
                <p:spPr>
                  <a:xfrm>
                    <a:off x="6510771" y="3056893"/>
                    <a:ext cx="447707" cy="7472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503" name="Straight Connector 1268"/>
                  <p:cNvCxnSpPr/>
                  <p:nvPr/>
                </p:nvCxnSpPr>
                <p:spPr>
                  <a:xfrm flipV="1">
                    <a:off x="6848042" y="3056893"/>
                    <a:ext cx="113419" cy="971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04" name="Rectangle 1269"/>
                  <p:cNvSpPr/>
                  <p:nvPr/>
                </p:nvSpPr>
                <p:spPr>
                  <a:xfrm>
                    <a:off x="6477938" y="3066292"/>
                    <a:ext cx="131327" cy="1206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505" name="Straight Connector 1270"/>
                  <p:cNvCxnSpPr/>
                  <p:nvPr/>
                </p:nvCxnSpPr>
                <p:spPr>
                  <a:xfrm flipV="1">
                    <a:off x="6397352" y="3056893"/>
                    <a:ext cx="113419" cy="971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06" name="Rectangle 1271"/>
                  <p:cNvSpPr/>
                  <p:nvPr/>
                </p:nvSpPr>
                <p:spPr>
                  <a:xfrm>
                    <a:off x="6818195" y="3702304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07" name="Rectangle 1272"/>
                  <p:cNvSpPr/>
                  <p:nvPr/>
                </p:nvSpPr>
                <p:spPr>
                  <a:xfrm>
                    <a:off x="6406305" y="3157151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508" name="Straight Connector 1273"/>
                  <p:cNvCxnSpPr/>
                  <p:nvPr/>
                </p:nvCxnSpPr>
                <p:spPr>
                  <a:xfrm flipV="1">
                    <a:off x="6848042" y="380412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2093" name="Group 1274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37" name="Straight Connector 1302"/>
                    <p:cNvCxnSpPr/>
                    <p:nvPr/>
                  </p:nvCxnSpPr>
                  <p:spPr>
                    <a:xfrm flipV="1">
                      <a:off x="7038722" y="2845447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8" name="Straight Connector 1303"/>
                    <p:cNvCxnSpPr/>
                    <p:nvPr/>
                  </p:nvCxnSpPr>
                  <p:spPr>
                    <a:xfrm flipV="1">
                      <a:off x="6582061" y="2933173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94" name="Group 1275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35" name="Straight Connector 1300"/>
                    <p:cNvCxnSpPr/>
                    <p:nvPr/>
                  </p:nvCxnSpPr>
                  <p:spPr>
                    <a:xfrm flipV="1">
                      <a:off x="7039204" y="2845378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6" name="Straight Connector 1301"/>
                    <p:cNvCxnSpPr/>
                    <p:nvPr/>
                  </p:nvCxnSpPr>
                  <p:spPr>
                    <a:xfrm flipV="1">
                      <a:off x="6582542" y="2933104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95" name="Group 1276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33" name="Straight Connector 1298"/>
                    <p:cNvCxnSpPr/>
                    <p:nvPr/>
                  </p:nvCxnSpPr>
                  <p:spPr>
                    <a:xfrm flipV="1">
                      <a:off x="7027744" y="2845308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4" name="Straight Connector 1299"/>
                    <p:cNvCxnSpPr/>
                    <p:nvPr/>
                  </p:nvCxnSpPr>
                  <p:spPr>
                    <a:xfrm flipV="1">
                      <a:off x="6583022" y="293303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96" name="Group 1277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31" name="Straight Connector 1296"/>
                    <p:cNvCxnSpPr/>
                    <p:nvPr/>
                  </p:nvCxnSpPr>
                  <p:spPr>
                    <a:xfrm flipV="1">
                      <a:off x="7028224" y="284053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2" name="Straight Connector 1297"/>
                    <p:cNvCxnSpPr/>
                    <p:nvPr/>
                  </p:nvCxnSpPr>
                  <p:spPr>
                    <a:xfrm flipV="1">
                      <a:off x="6583501" y="293296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97" name="Group 1278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29" name="Straight Connector 1294"/>
                    <p:cNvCxnSpPr/>
                    <p:nvPr/>
                  </p:nvCxnSpPr>
                  <p:spPr>
                    <a:xfrm flipV="1">
                      <a:off x="7028703" y="284046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0" name="Straight Connector 1295"/>
                    <p:cNvCxnSpPr/>
                    <p:nvPr/>
                  </p:nvCxnSpPr>
                  <p:spPr>
                    <a:xfrm flipV="1">
                      <a:off x="6592936" y="2932895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98" name="Group 1279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27" name="Straight Connector 1292"/>
                    <p:cNvCxnSpPr/>
                    <p:nvPr/>
                  </p:nvCxnSpPr>
                  <p:spPr>
                    <a:xfrm flipV="1">
                      <a:off x="7038138" y="2840399"/>
                      <a:ext cx="104466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8" name="Straight Connector 1293"/>
                    <p:cNvCxnSpPr/>
                    <p:nvPr/>
                  </p:nvCxnSpPr>
                  <p:spPr>
                    <a:xfrm flipV="1">
                      <a:off x="6593417" y="2939091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99" name="Group 1280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25" name="Straight Connector 1290"/>
                    <p:cNvCxnSpPr/>
                    <p:nvPr/>
                  </p:nvCxnSpPr>
                  <p:spPr>
                    <a:xfrm flipV="1">
                      <a:off x="7038617" y="2840329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6" name="Straight Connector 1291"/>
                    <p:cNvCxnSpPr/>
                    <p:nvPr/>
                  </p:nvCxnSpPr>
                  <p:spPr>
                    <a:xfrm flipV="1">
                      <a:off x="6581958" y="2939021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00" name="Group 1281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23" name="Straight Connector 1288"/>
                    <p:cNvCxnSpPr/>
                    <p:nvPr/>
                  </p:nvCxnSpPr>
                  <p:spPr>
                    <a:xfrm flipV="1">
                      <a:off x="7039096" y="2840260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4" name="Straight Connector 1289"/>
                    <p:cNvCxnSpPr/>
                    <p:nvPr/>
                  </p:nvCxnSpPr>
                  <p:spPr>
                    <a:xfrm flipV="1">
                      <a:off x="6582437" y="2938952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01" name="Group 1282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21" name="Straight Connector 1286"/>
                    <p:cNvCxnSpPr/>
                    <p:nvPr/>
                  </p:nvCxnSpPr>
                  <p:spPr>
                    <a:xfrm flipV="1">
                      <a:off x="7027639" y="2846456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2" name="Straight Connector 1287"/>
                    <p:cNvCxnSpPr/>
                    <p:nvPr/>
                  </p:nvCxnSpPr>
                  <p:spPr>
                    <a:xfrm flipV="1">
                      <a:off x="6582918" y="293888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102" name="Group 1283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19" name="Straight Connector 1284"/>
                    <p:cNvCxnSpPr/>
                    <p:nvPr/>
                  </p:nvCxnSpPr>
                  <p:spPr>
                    <a:xfrm flipV="1">
                      <a:off x="7028118" y="2846387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0" name="Straight Connector 1285"/>
                    <p:cNvCxnSpPr/>
                    <p:nvPr/>
                  </p:nvCxnSpPr>
                  <p:spPr>
                    <a:xfrm flipV="1">
                      <a:off x="6583398" y="293881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2066" name="Group 1247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2067" name="Group 1248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2081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47" y="2995546"/>
                      <a:ext cx="54259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082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47" y="2920353"/>
                      <a:ext cx="668090" cy="78327"/>
                    </a:xfrm>
                    <a:prstGeom prst="parallelogram">
                      <a:avLst>
                        <a:gd name="adj" fmla="val 122769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083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529" y="292192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084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143" y="2936018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8285 w 280"/>
                        <a:gd name="T3" fmla="*/ 44709 h 63"/>
                        <a:gd name="T4" fmla="*/ 404175 w 280"/>
                        <a:gd name="T5" fmla="*/ 0 h 63"/>
                        <a:gd name="T6" fmla="*/ 516753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085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948" y="2932885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523 w 293"/>
                        <a:gd name="T3" fmla="*/ 573 h 93"/>
                        <a:gd name="T4" fmla="*/ 196523 w 293"/>
                        <a:gd name="T5" fmla="*/ 53262 h 93"/>
                        <a:gd name="T6" fmla="*/ 295288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484" name="Straight Connector 1249"/>
                  <p:cNvCxnSpPr/>
                  <p:nvPr/>
                </p:nvCxnSpPr>
                <p:spPr>
                  <a:xfrm flipH="1">
                    <a:off x="6998701" y="2125084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5" name="Straight Connector 1250"/>
                  <p:cNvCxnSpPr/>
                  <p:nvPr/>
                </p:nvCxnSpPr>
                <p:spPr>
                  <a:xfrm>
                    <a:off x="6887968" y="2303669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6" name="Straight Connector 1251"/>
                  <p:cNvCxnSpPr/>
                  <p:nvPr/>
                </p:nvCxnSpPr>
                <p:spPr>
                  <a:xfrm>
                    <a:off x="6884278" y="2367896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7" name="Straight Connector 1252"/>
                  <p:cNvCxnSpPr/>
                  <p:nvPr/>
                </p:nvCxnSpPr>
                <p:spPr>
                  <a:xfrm>
                    <a:off x="6884278" y="2444657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8" name="Straight Connector 1253"/>
                  <p:cNvCxnSpPr/>
                  <p:nvPr/>
                </p:nvCxnSpPr>
                <p:spPr>
                  <a:xfrm>
                    <a:off x="6880586" y="2508884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9" name="Straight Connector 1254"/>
                  <p:cNvCxnSpPr/>
                  <p:nvPr/>
                </p:nvCxnSpPr>
                <p:spPr>
                  <a:xfrm>
                    <a:off x="6876896" y="2569979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0" name="Straight Connector 1255"/>
                  <p:cNvCxnSpPr/>
                  <p:nvPr/>
                </p:nvCxnSpPr>
                <p:spPr>
                  <a:xfrm>
                    <a:off x="6876896" y="2637340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1" name="Straight Connector 1256"/>
                  <p:cNvCxnSpPr/>
                  <p:nvPr/>
                </p:nvCxnSpPr>
                <p:spPr>
                  <a:xfrm>
                    <a:off x="6873204" y="2706267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2" name="Straight Connector 1257"/>
                  <p:cNvCxnSpPr/>
                  <p:nvPr/>
                </p:nvCxnSpPr>
                <p:spPr>
                  <a:xfrm>
                    <a:off x="6880586" y="2775195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3" name="Straight Connector 1258"/>
                  <p:cNvCxnSpPr/>
                  <p:nvPr/>
                </p:nvCxnSpPr>
                <p:spPr>
                  <a:xfrm>
                    <a:off x="6884278" y="2842556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4" name="Straight Connector 1259"/>
                  <p:cNvCxnSpPr/>
                  <p:nvPr/>
                </p:nvCxnSpPr>
                <p:spPr>
                  <a:xfrm>
                    <a:off x="6884278" y="2911483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5" name="Straight Connector 1260"/>
                  <p:cNvCxnSpPr/>
                  <p:nvPr/>
                </p:nvCxnSpPr>
                <p:spPr>
                  <a:xfrm>
                    <a:off x="6887968" y="2975711"/>
                    <a:ext cx="12549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6" name="Straight Connector 1261"/>
                  <p:cNvCxnSpPr/>
                  <p:nvPr/>
                </p:nvCxnSpPr>
                <p:spPr>
                  <a:xfrm flipH="1">
                    <a:off x="6887968" y="2131351"/>
                    <a:ext cx="125497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1888" name="Group 1069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2007" name="Group 1188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444" name="Rectangle 1209"/>
                  <p:cNvSpPr/>
                  <p:nvPr/>
                </p:nvSpPr>
                <p:spPr>
                  <a:xfrm>
                    <a:off x="6520175" y="3056895"/>
                    <a:ext cx="447707" cy="7472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445" name="Straight Connector 1210"/>
                  <p:cNvCxnSpPr/>
                  <p:nvPr/>
                </p:nvCxnSpPr>
                <p:spPr>
                  <a:xfrm flipV="1">
                    <a:off x="6857447" y="3056895"/>
                    <a:ext cx="113419" cy="971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6" name="Rectangle 1211"/>
                  <p:cNvSpPr/>
                  <p:nvPr/>
                </p:nvSpPr>
                <p:spPr>
                  <a:xfrm>
                    <a:off x="6487342" y="3066294"/>
                    <a:ext cx="131327" cy="1206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447" name="Straight Connector 1212"/>
                  <p:cNvCxnSpPr/>
                  <p:nvPr/>
                </p:nvCxnSpPr>
                <p:spPr>
                  <a:xfrm flipV="1">
                    <a:off x="6406756" y="3056895"/>
                    <a:ext cx="113419" cy="971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48" name="Rectangle 1213"/>
                  <p:cNvSpPr/>
                  <p:nvPr/>
                </p:nvSpPr>
                <p:spPr>
                  <a:xfrm>
                    <a:off x="6827600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49" name="Rectangle 1214"/>
                  <p:cNvSpPr/>
                  <p:nvPr/>
                </p:nvSpPr>
                <p:spPr>
                  <a:xfrm>
                    <a:off x="6415709" y="3157153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450" name="Straight Connector 1215"/>
                  <p:cNvCxnSpPr/>
                  <p:nvPr/>
                </p:nvCxnSpPr>
                <p:spPr>
                  <a:xfrm flipV="1">
                    <a:off x="6857447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2035" name="Group 1216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79" name="Straight Connector 1244"/>
                    <p:cNvCxnSpPr/>
                    <p:nvPr/>
                  </p:nvCxnSpPr>
                  <p:spPr>
                    <a:xfrm flipV="1">
                      <a:off x="7039172" y="2845449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0" name="Straight Connector 1245"/>
                    <p:cNvCxnSpPr/>
                    <p:nvPr/>
                  </p:nvCxnSpPr>
                  <p:spPr>
                    <a:xfrm flipV="1">
                      <a:off x="6582512" y="2933175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36" name="Group 121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77" name="Straight Connector 1242"/>
                    <p:cNvCxnSpPr/>
                    <p:nvPr/>
                  </p:nvCxnSpPr>
                  <p:spPr>
                    <a:xfrm flipV="1">
                      <a:off x="7039653" y="2845380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8" name="Straight Connector 1243"/>
                    <p:cNvCxnSpPr/>
                    <p:nvPr/>
                  </p:nvCxnSpPr>
                  <p:spPr>
                    <a:xfrm flipV="1">
                      <a:off x="6582993" y="2933106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37" name="Group 1218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75" name="Straight Connector 1240"/>
                    <p:cNvCxnSpPr/>
                    <p:nvPr/>
                  </p:nvCxnSpPr>
                  <p:spPr>
                    <a:xfrm flipV="1">
                      <a:off x="7028194" y="2845310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6" name="Straight Connector 1241"/>
                    <p:cNvCxnSpPr/>
                    <p:nvPr/>
                  </p:nvCxnSpPr>
                  <p:spPr>
                    <a:xfrm flipV="1">
                      <a:off x="6583473" y="293303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38" name="Group 1219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73" name="Straight Connector 1238"/>
                    <p:cNvCxnSpPr/>
                    <p:nvPr/>
                  </p:nvCxnSpPr>
                  <p:spPr>
                    <a:xfrm flipV="1">
                      <a:off x="7028673" y="284054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4" name="Straight Connector 1239"/>
                    <p:cNvCxnSpPr/>
                    <p:nvPr/>
                  </p:nvCxnSpPr>
                  <p:spPr>
                    <a:xfrm flipV="1">
                      <a:off x="6592906" y="2932966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39" name="Group 1220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71" name="Straight Connector 1236"/>
                    <p:cNvCxnSpPr/>
                    <p:nvPr/>
                  </p:nvCxnSpPr>
                  <p:spPr>
                    <a:xfrm flipV="1">
                      <a:off x="7038107" y="2840471"/>
                      <a:ext cx="104464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2" name="Straight Connector 1237"/>
                    <p:cNvCxnSpPr/>
                    <p:nvPr/>
                  </p:nvCxnSpPr>
                  <p:spPr>
                    <a:xfrm flipV="1">
                      <a:off x="6593385" y="293289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40" name="Group 1221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69" name="Straight Connector 1234"/>
                    <p:cNvCxnSpPr/>
                    <p:nvPr/>
                  </p:nvCxnSpPr>
                  <p:spPr>
                    <a:xfrm flipV="1">
                      <a:off x="7038589" y="2840401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0" name="Straight Connector 1235"/>
                    <p:cNvCxnSpPr/>
                    <p:nvPr/>
                  </p:nvCxnSpPr>
                  <p:spPr>
                    <a:xfrm flipV="1">
                      <a:off x="6593866" y="293909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41" name="Group 1222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67" name="Straight Connector 1232"/>
                    <p:cNvCxnSpPr/>
                    <p:nvPr/>
                  </p:nvCxnSpPr>
                  <p:spPr>
                    <a:xfrm flipV="1">
                      <a:off x="7039068" y="2840331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8" name="Straight Connector 1233"/>
                    <p:cNvCxnSpPr/>
                    <p:nvPr/>
                  </p:nvCxnSpPr>
                  <p:spPr>
                    <a:xfrm flipV="1">
                      <a:off x="6582407" y="2939023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42" name="Group 1223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65" name="Straight Connector 1230"/>
                    <p:cNvCxnSpPr/>
                    <p:nvPr/>
                  </p:nvCxnSpPr>
                  <p:spPr>
                    <a:xfrm flipV="1">
                      <a:off x="7039548" y="2840262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6" name="Straight Connector 1231"/>
                    <p:cNvCxnSpPr/>
                    <p:nvPr/>
                  </p:nvCxnSpPr>
                  <p:spPr>
                    <a:xfrm flipV="1">
                      <a:off x="6582886" y="2938954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43" name="Group 1224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63" name="Straight Connector 1228"/>
                    <p:cNvCxnSpPr/>
                    <p:nvPr/>
                  </p:nvCxnSpPr>
                  <p:spPr>
                    <a:xfrm flipV="1">
                      <a:off x="7028090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4" name="Straight Connector 1229"/>
                    <p:cNvCxnSpPr/>
                    <p:nvPr/>
                  </p:nvCxnSpPr>
                  <p:spPr>
                    <a:xfrm flipV="1">
                      <a:off x="6583368" y="293888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2044" name="Group 1225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61" name="Straight Connector 1226"/>
                    <p:cNvCxnSpPr/>
                    <p:nvPr/>
                  </p:nvCxnSpPr>
                  <p:spPr>
                    <a:xfrm flipV="1">
                      <a:off x="7028570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62" name="Straight Connector 1227"/>
                    <p:cNvCxnSpPr/>
                    <p:nvPr/>
                  </p:nvCxnSpPr>
                  <p:spPr>
                    <a:xfrm flipV="1">
                      <a:off x="6592802" y="2938815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2008" name="Group 1189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2009" name="Group 1190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2023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805" y="2995548"/>
                      <a:ext cx="542590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024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805" y="2920355"/>
                      <a:ext cx="668087" cy="78327"/>
                    </a:xfrm>
                    <a:prstGeom prst="parallelogram">
                      <a:avLst>
                        <a:gd name="adj" fmla="val 122769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2025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1087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026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699" y="2936020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8285 w 280"/>
                        <a:gd name="T3" fmla="*/ 44709 h 63"/>
                        <a:gd name="T4" fmla="*/ 404175 w 280"/>
                        <a:gd name="T5" fmla="*/ 0 h 63"/>
                        <a:gd name="T6" fmla="*/ 516753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2027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1506" y="2932887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426" name="Straight Connector 1191"/>
                  <p:cNvCxnSpPr/>
                  <p:nvPr/>
                </p:nvCxnSpPr>
                <p:spPr>
                  <a:xfrm flipH="1">
                    <a:off x="7010331" y="2125086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7" name="Straight Connector 1192"/>
                  <p:cNvCxnSpPr/>
                  <p:nvPr/>
                </p:nvCxnSpPr>
                <p:spPr>
                  <a:xfrm>
                    <a:off x="6888526" y="230367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8" name="Straight Connector 1193"/>
                  <p:cNvCxnSpPr/>
                  <p:nvPr/>
                </p:nvCxnSpPr>
                <p:spPr>
                  <a:xfrm>
                    <a:off x="6884834" y="236789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9" name="Straight Connector 1194"/>
                  <p:cNvCxnSpPr/>
                  <p:nvPr/>
                </p:nvCxnSpPr>
                <p:spPr>
                  <a:xfrm>
                    <a:off x="6884834" y="244465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0" name="Straight Connector 1195"/>
                  <p:cNvCxnSpPr/>
                  <p:nvPr/>
                </p:nvCxnSpPr>
                <p:spPr>
                  <a:xfrm>
                    <a:off x="6881144" y="250888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1" name="Straight Connector 1196"/>
                  <p:cNvCxnSpPr/>
                  <p:nvPr/>
                </p:nvCxnSpPr>
                <p:spPr>
                  <a:xfrm>
                    <a:off x="6877452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2" name="Straight Connector 1197"/>
                  <p:cNvCxnSpPr/>
                  <p:nvPr/>
                </p:nvCxnSpPr>
                <p:spPr>
                  <a:xfrm>
                    <a:off x="6877452" y="263734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3" name="Straight Connector 1198"/>
                  <p:cNvCxnSpPr/>
                  <p:nvPr/>
                </p:nvCxnSpPr>
                <p:spPr>
                  <a:xfrm>
                    <a:off x="6873762" y="270626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4" name="Straight Connector 1199"/>
                  <p:cNvCxnSpPr/>
                  <p:nvPr/>
                </p:nvCxnSpPr>
                <p:spPr>
                  <a:xfrm>
                    <a:off x="6881144" y="277519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5" name="Straight Connector 1200"/>
                  <p:cNvCxnSpPr/>
                  <p:nvPr/>
                </p:nvCxnSpPr>
                <p:spPr>
                  <a:xfrm>
                    <a:off x="6884834" y="284255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6" name="Straight Connector 1201"/>
                  <p:cNvCxnSpPr/>
                  <p:nvPr/>
                </p:nvCxnSpPr>
                <p:spPr>
                  <a:xfrm>
                    <a:off x="6884834" y="291148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7" name="Straight Connector 1202"/>
                  <p:cNvCxnSpPr/>
                  <p:nvPr/>
                </p:nvCxnSpPr>
                <p:spPr>
                  <a:xfrm>
                    <a:off x="6888526" y="297571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8" name="Straight Connector 1203"/>
                  <p:cNvCxnSpPr/>
                  <p:nvPr/>
                </p:nvCxnSpPr>
                <p:spPr>
                  <a:xfrm flipH="1">
                    <a:off x="6888526" y="2131353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1889" name="Group 1070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1949" name="Group 1130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386" name="Rectangle 1151"/>
                  <p:cNvSpPr/>
                  <p:nvPr/>
                </p:nvSpPr>
                <p:spPr>
                  <a:xfrm>
                    <a:off x="6510622" y="3056895"/>
                    <a:ext cx="447707" cy="7472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387" name="Straight Connector 1152"/>
                  <p:cNvCxnSpPr/>
                  <p:nvPr/>
                </p:nvCxnSpPr>
                <p:spPr>
                  <a:xfrm flipV="1">
                    <a:off x="6847894" y="3056895"/>
                    <a:ext cx="113419" cy="971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88" name="Rectangle 1153"/>
                  <p:cNvSpPr/>
                  <p:nvPr/>
                </p:nvSpPr>
                <p:spPr>
                  <a:xfrm>
                    <a:off x="6477789" y="3066294"/>
                    <a:ext cx="131327" cy="1206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389" name="Straight Connector 1154"/>
                  <p:cNvCxnSpPr/>
                  <p:nvPr/>
                </p:nvCxnSpPr>
                <p:spPr>
                  <a:xfrm flipV="1">
                    <a:off x="6397203" y="3056895"/>
                    <a:ext cx="113419" cy="971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0" name="Rectangle 1155"/>
                  <p:cNvSpPr/>
                  <p:nvPr/>
                </p:nvSpPr>
                <p:spPr>
                  <a:xfrm>
                    <a:off x="6818047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1" name="Rectangle 1156"/>
                  <p:cNvSpPr/>
                  <p:nvPr/>
                </p:nvSpPr>
                <p:spPr>
                  <a:xfrm>
                    <a:off x="6406156" y="3157153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392" name="Straight Connector 1157"/>
                  <p:cNvCxnSpPr/>
                  <p:nvPr/>
                </p:nvCxnSpPr>
                <p:spPr>
                  <a:xfrm flipV="1">
                    <a:off x="6847894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1977" name="Group 1158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21" name="Straight Connector 1186"/>
                    <p:cNvCxnSpPr/>
                    <p:nvPr/>
                  </p:nvCxnSpPr>
                  <p:spPr>
                    <a:xfrm flipV="1">
                      <a:off x="7029619" y="2845449"/>
                      <a:ext cx="122374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2" name="Straight Connector 1187"/>
                    <p:cNvCxnSpPr/>
                    <p:nvPr/>
                  </p:nvCxnSpPr>
                  <p:spPr>
                    <a:xfrm flipV="1">
                      <a:off x="6581912" y="2933175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78" name="Group 1159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19" name="Straight Connector 1184"/>
                    <p:cNvCxnSpPr/>
                    <p:nvPr/>
                  </p:nvCxnSpPr>
                  <p:spPr>
                    <a:xfrm flipV="1">
                      <a:off x="7039055" y="2845380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0" name="Straight Connector 1185"/>
                    <p:cNvCxnSpPr/>
                    <p:nvPr/>
                  </p:nvCxnSpPr>
                  <p:spPr>
                    <a:xfrm flipV="1">
                      <a:off x="6582394" y="2933106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79" name="Group 1160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17" name="Straight Connector 1182"/>
                    <p:cNvCxnSpPr/>
                    <p:nvPr/>
                  </p:nvCxnSpPr>
                  <p:spPr>
                    <a:xfrm flipV="1">
                      <a:off x="7027596" y="2845310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8" name="Straight Connector 1183"/>
                    <p:cNvCxnSpPr/>
                    <p:nvPr/>
                  </p:nvCxnSpPr>
                  <p:spPr>
                    <a:xfrm flipV="1">
                      <a:off x="6582873" y="293303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80" name="Group 1161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15" name="Straight Connector 1180"/>
                    <p:cNvCxnSpPr/>
                    <p:nvPr/>
                  </p:nvCxnSpPr>
                  <p:spPr>
                    <a:xfrm flipV="1">
                      <a:off x="7028075" y="284054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6" name="Straight Connector 1181"/>
                    <p:cNvCxnSpPr/>
                    <p:nvPr/>
                  </p:nvCxnSpPr>
                  <p:spPr>
                    <a:xfrm flipV="1">
                      <a:off x="6583353" y="293296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81" name="Group 1162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13" name="Straight Connector 1178"/>
                    <p:cNvCxnSpPr/>
                    <p:nvPr/>
                  </p:nvCxnSpPr>
                  <p:spPr>
                    <a:xfrm flipV="1">
                      <a:off x="7028555" y="284047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4" name="Straight Connector 1179"/>
                    <p:cNvCxnSpPr/>
                    <p:nvPr/>
                  </p:nvCxnSpPr>
                  <p:spPr>
                    <a:xfrm flipV="1">
                      <a:off x="6592787" y="2932897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82" name="Group 1163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11" name="Straight Connector 1176"/>
                    <p:cNvCxnSpPr/>
                    <p:nvPr/>
                  </p:nvCxnSpPr>
                  <p:spPr>
                    <a:xfrm flipV="1">
                      <a:off x="7029036" y="2840401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2" name="Straight Connector 1177"/>
                    <p:cNvCxnSpPr/>
                    <p:nvPr/>
                  </p:nvCxnSpPr>
                  <p:spPr>
                    <a:xfrm flipV="1">
                      <a:off x="6593268" y="2939093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83" name="Group 1164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09" name="Straight Connector 1174"/>
                    <p:cNvCxnSpPr/>
                    <p:nvPr/>
                  </p:nvCxnSpPr>
                  <p:spPr>
                    <a:xfrm flipV="1">
                      <a:off x="7029515" y="2840331"/>
                      <a:ext cx="122372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10" name="Straight Connector 1175"/>
                    <p:cNvCxnSpPr/>
                    <p:nvPr/>
                  </p:nvCxnSpPr>
                  <p:spPr>
                    <a:xfrm flipV="1">
                      <a:off x="6581809" y="29390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84" name="Group 1165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07" name="Straight Connector 1172"/>
                    <p:cNvCxnSpPr/>
                    <p:nvPr/>
                  </p:nvCxnSpPr>
                  <p:spPr>
                    <a:xfrm flipV="1">
                      <a:off x="7038948" y="2840262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8" name="Straight Connector 1173"/>
                    <p:cNvCxnSpPr/>
                    <p:nvPr/>
                  </p:nvCxnSpPr>
                  <p:spPr>
                    <a:xfrm flipV="1">
                      <a:off x="6582288" y="2938954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85" name="Group 1166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05" name="Straight Connector 1170"/>
                    <p:cNvCxnSpPr/>
                    <p:nvPr/>
                  </p:nvCxnSpPr>
                  <p:spPr>
                    <a:xfrm flipV="1">
                      <a:off x="7027490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6" name="Straight Connector 1171"/>
                    <p:cNvCxnSpPr/>
                    <p:nvPr/>
                  </p:nvCxnSpPr>
                  <p:spPr>
                    <a:xfrm flipV="1">
                      <a:off x="6582770" y="293888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86" name="Group 1167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403" name="Straight Connector 1168"/>
                    <p:cNvCxnSpPr/>
                    <p:nvPr/>
                  </p:nvCxnSpPr>
                  <p:spPr>
                    <a:xfrm flipV="1">
                      <a:off x="7027970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04" name="Straight Connector 1169"/>
                    <p:cNvCxnSpPr/>
                    <p:nvPr/>
                  </p:nvCxnSpPr>
                  <p:spPr>
                    <a:xfrm flipV="1">
                      <a:off x="6583249" y="293881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1950" name="Group 1131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1951" name="Group 1132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1965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063" y="2995548"/>
                      <a:ext cx="54259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966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063" y="2920355"/>
                      <a:ext cx="668090" cy="78327"/>
                    </a:xfrm>
                    <a:prstGeom prst="parallelogram">
                      <a:avLst>
                        <a:gd name="adj" fmla="val 122769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967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345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968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8959" y="2936020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8285 w 280"/>
                        <a:gd name="T3" fmla="*/ 44709 h 63"/>
                        <a:gd name="T4" fmla="*/ 404175 w 280"/>
                        <a:gd name="T5" fmla="*/ 0 h 63"/>
                        <a:gd name="T6" fmla="*/ 516753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969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764" y="2932887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523 w 293"/>
                        <a:gd name="T3" fmla="*/ 573 h 93"/>
                        <a:gd name="T4" fmla="*/ 196523 w 293"/>
                        <a:gd name="T5" fmla="*/ 53262 h 93"/>
                        <a:gd name="T6" fmla="*/ 295288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368" name="Straight Connector 1133"/>
                  <p:cNvCxnSpPr/>
                  <p:nvPr/>
                </p:nvCxnSpPr>
                <p:spPr>
                  <a:xfrm flipH="1">
                    <a:off x="6998518" y="2125086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9" name="Straight Connector 1134"/>
                  <p:cNvCxnSpPr/>
                  <p:nvPr/>
                </p:nvCxnSpPr>
                <p:spPr>
                  <a:xfrm>
                    <a:off x="6876712" y="230367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0" name="Straight Connector 1135"/>
                  <p:cNvCxnSpPr/>
                  <p:nvPr/>
                </p:nvCxnSpPr>
                <p:spPr>
                  <a:xfrm>
                    <a:off x="6873020" y="236789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1" name="Straight Connector 1136"/>
                  <p:cNvCxnSpPr/>
                  <p:nvPr/>
                </p:nvCxnSpPr>
                <p:spPr>
                  <a:xfrm>
                    <a:off x="6873020" y="244465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2" name="Straight Connector 1137"/>
                  <p:cNvCxnSpPr/>
                  <p:nvPr/>
                </p:nvCxnSpPr>
                <p:spPr>
                  <a:xfrm>
                    <a:off x="6869330" y="250888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3" name="Straight Connector 1138"/>
                  <p:cNvCxnSpPr/>
                  <p:nvPr/>
                </p:nvCxnSpPr>
                <p:spPr>
                  <a:xfrm>
                    <a:off x="6865638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4" name="Straight Connector 1139"/>
                  <p:cNvCxnSpPr/>
                  <p:nvPr/>
                </p:nvCxnSpPr>
                <p:spPr>
                  <a:xfrm>
                    <a:off x="6865638" y="263734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5" name="Straight Connector 1140"/>
                  <p:cNvCxnSpPr/>
                  <p:nvPr/>
                </p:nvCxnSpPr>
                <p:spPr>
                  <a:xfrm>
                    <a:off x="6861948" y="270626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6" name="Straight Connector 1141"/>
                  <p:cNvCxnSpPr/>
                  <p:nvPr/>
                </p:nvCxnSpPr>
                <p:spPr>
                  <a:xfrm>
                    <a:off x="6869330" y="277519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7" name="Straight Connector 1142"/>
                  <p:cNvCxnSpPr/>
                  <p:nvPr/>
                </p:nvCxnSpPr>
                <p:spPr>
                  <a:xfrm>
                    <a:off x="6873020" y="284255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8" name="Straight Connector 1143"/>
                  <p:cNvCxnSpPr/>
                  <p:nvPr/>
                </p:nvCxnSpPr>
                <p:spPr>
                  <a:xfrm>
                    <a:off x="6873020" y="291148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9" name="Straight Connector 1144"/>
                  <p:cNvCxnSpPr/>
                  <p:nvPr/>
                </p:nvCxnSpPr>
                <p:spPr>
                  <a:xfrm>
                    <a:off x="6876712" y="297571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0" name="Straight Connector 1145"/>
                  <p:cNvCxnSpPr/>
                  <p:nvPr/>
                </p:nvCxnSpPr>
                <p:spPr>
                  <a:xfrm flipH="1">
                    <a:off x="6876712" y="2131353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1890" name="Group 1071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1891" name="Group 1072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328" name="Rectangle 1093"/>
                  <p:cNvSpPr/>
                  <p:nvPr/>
                </p:nvSpPr>
                <p:spPr>
                  <a:xfrm>
                    <a:off x="6510022" y="3056895"/>
                    <a:ext cx="447707" cy="7472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329" name="Straight Connector 1094"/>
                  <p:cNvCxnSpPr/>
                  <p:nvPr/>
                </p:nvCxnSpPr>
                <p:spPr>
                  <a:xfrm flipV="1">
                    <a:off x="6847296" y="3056895"/>
                    <a:ext cx="113419" cy="971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0" name="Rectangle 1095"/>
                  <p:cNvSpPr/>
                  <p:nvPr/>
                </p:nvSpPr>
                <p:spPr>
                  <a:xfrm>
                    <a:off x="6477192" y="3066294"/>
                    <a:ext cx="131327" cy="1206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331" name="Straight Connector 1096"/>
                  <p:cNvCxnSpPr/>
                  <p:nvPr/>
                </p:nvCxnSpPr>
                <p:spPr>
                  <a:xfrm flipV="1">
                    <a:off x="6396603" y="3056895"/>
                    <a:ext cx="113419" cy="971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2" name="Rectangle 1097"/>
                  <p:cNvSpPr/>
                  <p:nvPr/>
                </p:nvSpPr>
                <p:spPr>
                  <a:xfrm>
                    <a:off x="6817449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33" name="Rectangle 1098"/>
                  <p:cNvSpPr/>
                  <p:nvPr/>
                </p:nvSpPr>
                <p:spPr>
                  <a:xfrm>
                    <a:off x="6405558" y="3157153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334" name="Straight Connector 1099"/>
                  <p:cNvCxnSpPr/>
                  <p:nvPr/>
                </p:nvCxnSpPr>
                <p:spPr>
                  <a:xfrm flipV="1">
                    <a:off x="6847296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1919" name="Group 1100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363" name="Straight Connector 1128"/>
                    <p:cNvCxnSpPr/>
                    <p:nvPr/>
                  </p:nvCxnSpPr>
                  <p:spPr>
                    <a:xfrm flipV="1">
                      <a:off x="7029021" y="2845449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4" name="Straight Connector 1129"/>
                    <p:cNvCxnSpPr/>
                    <p:nvPr/>
                  </p:nvCxnSpPr>
                  <p:spPr>
                    <a:xfrm flipV="1">
                      <a:off x="6581315" y="293317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20" name="Group 1101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361" name="Straight Connector 1126"/>
                    <p:cNvCxnSpPr/>
                    <p:nvPr/>
                  </p:nvCxnSpPr>
                  <p:spPr>
                    <a:xfrm flipV="1">
                      <a:off x="7029502" y="2845380"/>
                      <a:ext cx="122372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2" name="Straight Connector 1127"/>
                    <p:cNvCxnSpPr/>
                    <p:nvPr/>
                  </p:nvCxnSpPr>
                  <p:spPr>
                    <a:xfrm flipV="1">
                      <a:off x="6581796" y="293310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21" name="Group 1102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359" name="Straight Connector 1124"/>
                    <p:cNvCxnSpPr/>
                    <p:nvPr/>
                  </p:nvCxnSpPr>
                  <p:spPr>
                    <a:xfrm flipV="1">
                      <a:off x="7026996" y="2845310"/>
                      <a:ext cx="113419" cy="877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0" name="Straight Connector 1125"/>
                    <p:cNvCxnSpPr/>
                    <p:nvPr/>
                  </p:nvCxnSpPr>
                  <p:spPr>
                    <a:xfrm flipV="1">
                      <a:off x="6582275" y="293303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22" name="Group 1103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357" name="Straight Connector 1122"/>
                    <p:cNvCxnSpPr/>
                    <p:nvPr/>
                  </p:nvCxnSpPr>
                  <p:spPr>
                    <a:xfrm flipV="1">
                      <a:off x="7027475" y="284054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8" name="Straight Connector 1123"/>
                    <p:cNvCxnSpPr/>
                    <p:nvPr/>
                  </p:nvCxnSpPr>
                  <p:spPr>
                    <a:xfrm flipV="1">
                      <a:off x="6582755" y="293296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23" name="Group 1104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355" name="Straight Connector 1120"/>
                    <p:cNvCxnSpPr/>
                    <p:nvPr/>
                  </p:nvCxnSpPr>
                  <p:spPr>
                    <a:xfrm flipV="1">
                      <a:off x="7027955" y="284047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6" name="Straight Connector 1121"/>
                    <p:cNvCxnSpPr/>
                    <p:nvPr/>
                  </p:nvCxnSpPr>
                  <p:spPr>
                    <a:xfrm flipV="1">
                      <a:off x="6583234" y="2932897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24" name="Group 1105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353" name="Straight Connector 1118"/>
                    <p:cNvCxnSpPr/>
                    <p:nvPr/>
                  </p:nvCxnSpPr>
                  <p:spPr>
                    <a:xfrm flipV="1">
                      <a:off x="7028436" y="2840401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4" name="Straight Connector 1119"/>
                    <p:cNvCxnSpPr/>
                    <p:nvPr/>
                  </p:nvCxnSpPr>
                  <p:spPr>
                    <a:xfrm flipV="1">
                      <a:off x="6592669" y="2939093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25" name="Group 1106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351" name="Straight Connector 1116"/>
                    <p:cNvCxnSpPr/>
                    <p:nvPr/>
                  </p:nvCxnSpPr>
                  <p:spPr>
                    <a:xfrm flipV="1">
                      <a:off x="7028916" y="2840331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2" name="Straight Connector 1117"/>
                    <p:cNvCxnSpPr/>
                    <p:nvPr/>
                  </p:nvCxnSpPr>
                  <p:spPr>
                    <a:xfrm flipV="1">
                      <a:off x="6581209" y="29390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26" name="Group 1107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349" name="Straight Connector 1114"/>
                    <p:cNvCxnSpPr/>
                    <p:nvPr/>
                  </p:nvCxnSpPr>
                  <p:spPr>
                    <a:xfrm flipV="1">
                      <a:off x="7029395" y="2840262"/>
                      <a:ext cx="122374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50" name="Straight Connector 1115"/>
                    <p:cNvCxnSpPr/>
                    <p:nvPr/>
                  </p:nvCxnSpPr>
                  <p:spPr>
                    <a:xfrm flipV="1">
                      <a:off x="6581689" y="293895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27" name="Group 1108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347" name="Straight Connector 1112"/>
                    <p:cNvCxnSpPr/>
                    <p:nvPr/>
                  </p:nvCxnSpPr>
                  <p:spPr>
                    <a:xfrm flipV="1">
                      <a:off x="7026892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8" name="Straight Connector 1113"/>
                    <p:cNvCxnSpPr/>
                    <p:nvPr/>
                  </p:nvCxnSpPr>
                  <p:spPr>
                    <a:xfrm flipV="1">
                      <a:off x="6582170" y="293888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928" name="Group 1109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345" name="Straight Connector 1110"/>
                    <p:cNvCxnSpPr/>
                    <p:nvPr/>
                  </p:nvCxnSpPr>
                  <p:spPr>
                    <a:xfrm flipV="1">
                      <a:off x="7027372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6" name="Straight Connector 1111"/>
                    <p:cNvCxnSpPr/>
                    <p:nvPr/>
                  </p:nvCxnSpPr>
                  <p:spPr>
                    <a:xfrm flipV="1">
                      <a:off x="6582649" y="293881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1892" name="Group 1073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1893" name="Group 1074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1907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941" y="2995548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908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941" y="2920355"/>
                      <a:ext cx="675469" cy="78327"/>
                    </a:xfrm>
                    <a:prstGeom prst="parallelogram">
                      <a:avLst>
                        <a:gd name="adj" fmla="val 12276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909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606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910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836" y="2936020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9261 w 280"/>
                        <a:gd name="T3" fmla="*/ 44709 h 63"/>
                        <a:gd name="T4" fmla="*/ 409949 w 280"/>
                        <a:gd name="T5" fmla="*/ 0 h 63"/>
                        <a:gd name="T6" fmla="*/ 524136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911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643" y="2932887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310" name="Straight Connector 1075"/>
                  <p:cNvCxnSpPr/>
                  <p:nvPr/>
                </p:nvCxnSpPr>
                <p:spPr>
                  <a:xfrm flipH="1">
                    <a:off x="6997778" y="2125086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" name="Straight Connector 1076"/>
                  <p:cNvCxnSpPr/>
                  <p:nvPr/>
                </p:nvCxnSpPr>
                <p:spPr>
                  <a:xfrm>
                    <a:off x="6875971" y="230367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2" name="Straight Connector 1077"/>
                  <p:cNvCxnSpPr/>
                  <p:nvPr/>
                </p:nvCxnSpPr>
                <p:spPr>
                  <a:xfrm>
                    <a:off x="6872281" y="236789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3" name="Straight Connector 1078"/>
                  <p:cNvCxnSpPr/>
                  <p:nvPr/>
                </p:nvCxnSpPr>
                <p:spPr>
                  <a:xfrm>
                    <a:off x="6872281" y="244465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4" name="Straight Connector 1079"/>
                  <p:cNvCxnSpPr/>
                  <p:nvPr/>
                </p:nvCxnSpPr>
                <p:spPr>
                  <a:xfrm>
                    <a:off x="6868588" y="250888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5" name="Straight Connector 1080"/>
                  <p:cNvCxnSpPr/>
                  <p:nvPr/>
                </p:nvCxnSpPr>
                <p:spPr>
                  <a:xfrm>
                    <a:off x="6864898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6" name="Straight Connector 1081"/>
                  <p:cNvCxnSpPr/>
                  <p:nvPr/>
                </p:nvCxnSpPr>
                <p:spPr>
                  <a:xfrm>
                    <a:off x="6864898" y="263734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7" name="Straight Connector 1082"/>
                  <p:cNvCxnSpPr/>
                  <p:nvPr/>
                </p:nvCxnSpPr>
                <p:spPr>
                  <a:xfrm>
                    <a:off x="6861206" y="270626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8" name="Straight Connector 1083"/>
                  <p:cNvCxnSpPr/>
                  <p:nvPr/>
                </p:nvCxnSpPr>
                <p:spPr>
                  <a:xfrm>
                    <a:off x="6868588" y="277519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9" name="Straight Connector 1084"/>
                  <p:cNvCxnSpPr/>
                  <p:nvPr/>
                </p:nvCxnSpPr>
                <p:spPr>
                  <a:xfrm>
                    <a:off x="6872281" y="284255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0" name="Straight Connector 1085"/>
                  <p:cNvCxnSpPr/>
                  <p:nvPr/>
                </p:nvCxnSpPr>
                <p:spPr>
                  <a:xfrm>
                    <a:off x="6872281" y="291148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1" name="Straight Connector 1086"/>
                  <p:cNvCxnSpPr/>
                  <p:nvPr/>
                </p:nvCxnSpPr>
                <p:spPr>
                  <a:xfrm>
                    <a:off x="6875971" y="297571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2" name="Straight Connector 1087"/>
                  <p:cNvCxnSpPr/>
                  <p:nvPr/>
                </p:nvCxnSpPr>
                <p:spPr>
                  <a:xfrm flipH="1">
                    <a:off x="6875971" y="213135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451599" name="Group 1309"/>
            <p:cNvGrpSpPr>
              <a:grpSpLocks/>
            </p:cNvGrpSpPr>
            <p:nvPr/>
          </p:nvGrpSpPr>
          <p:grpSpPr bwMode="auto">
            <a:xfrm>
              <a:off x="5422100" y="2766672"/>
              <a:ext cx="1470209" cy="1869141"/>
              <a:chOff x="916173" y="4038600"/>
              <a:chExt cx="1470209" cy="1869141"/>
            </a:xfrm>
          </p:grpSpPr>
          <p:grpSp>
            <p:nvGrpSpPr>
              <p:cNvPr id="451636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451877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497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878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 i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451879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451880" name="Freeform 191"/>
                <p:cNvSpPr>
                  <a:spLocks/>
                </p:cNvSpPr>
                <p:nvPr/>
              </p:nvSpPr>
              <p:spPr bwMode="auto">
                <a:xfrm>
                  <a:off x="4475" y="1392"/>
                  <a:ext cx="506" cy="80"/>
                </a:xfrm>
                <a:custGeom>
                  <a:avLst/>
                  <a:gdLst>
                    <a:gd name="T0" fmla="*/ 0 w 280"/>
                    <a:gd name="T1" fmla="*/ 80 h 63"/>
                    <a:gd name="T2" fmla="*/ 67 w 280"/>
                    <a:gd name="T3" fmla="*/ 79 h 63"/>
                    <a:gd name="T4" fmla="*/ 396 w 280"/>
                    <a:gd name="T5" fmla="*/ 0 h 63"/>
                    <a:gd name="T6" fmla="*/ 506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  <p:sp>
              <p:nvSpPr>
                <p:cNvPr id="451881" name="Freeform 192"/>
                <p:cNvSpPr>
                  <a:spLocks/>
                </p:cNvSpPr>
                <p:nvPr/>
              </p:nvSpPr>
              <p:spPr bwMode="auto">
                <a:xfrm>
                  <a:off x="4593" y="1388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cxnSp>
            <p:nvCxnSpPr>
              <p:cNvPr id="53" name="Straight Connector 1311"/>
              <p:cNvCxnSpPr/>
              <p:nvPr/>
            </p:nvCxnSpPr>
            <p:spPr>
              <a:xfrm flipH="1">
                <a:off x="1181303" y="4380581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1312"/>
              <p:cNvCxnSpPr>
                <a:stCxn id="451877" idx="2"/>
              </p:cNvCxnSpPr>
              <p:nvPr/>
            </p:nvCxnSpPr>
            <p:spPr>
              <a:xfrm flipH="1">
                <a:off x="1486071" y="4390103"/>
                <a:ext cx="201591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1313"/>
              <p:cNvCxnSpPr/>
              <p:nvPr/>
            </p:nvCxnSpPr>
            <p:spPr>
              <a:xfrm>
                <a:off x="1803537" y="4394864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1314"/>
              <p:cNvCxnSpPr>
                <a:endCxn id="451662" idx="0"/>
              </p:cNvCxnSpPr>
              <p:nvPr/>
            </p:nvCxnSpPr>
            <p:spPr>
              <a:xfrm>
                <a:off x="1943222" y="4418667"/>
                <a:ext cx="274608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1641" name="Group 1315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1819" name="Group 1493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256" name="Rectangle 1514"/>
                  <p:cNvSpPr/>
                  <p:nvPr/>
                </p:nvSpPr>
                <p:spPr>
                  <a:xfrm>
                    <a:off x="6509502" y="3056544"/>
                    <a:ext cx="447707" cy="7472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257" name="Straight Connector 1515"/>
                  <p:cNvCxnSpPr/>
                  <p:nvPr/>
                </p:nvCxnSpPr>
                <p:spPr>
                  <a:xfrm flipV="1">
                    <a:off x="6846775" y="3056544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8" name="Rectangle 1516"/>
                  <p:cNvSpPr/>
                  <p:nvPr/>
                </p:nvSpPr>
                <p:spPr>
                  <a:xfrm>
                    <a:off x="6476671" y="3065943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259" name="Straight Connector 1517"/>
                  <p:cNvCxnSpPr/>
                  <p:nvPr/>
                </p:nvCxnSpPr>
                <p:spPr>
                  <a:xfrm flipV="1">
                    <a:off x="6396083" y="3056544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0" name="Rectangle 1518"/>
                  <p:cNvSpPr/>
                  <p:nvPr/>
                </p:nvSpPr>
                <p:spPr>
                  <a:xfrm>
                    <a:off x="6816928" y="3701955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61" name="Rectangle 1519"/>
                  <p:cNvSpPr/>
                  <p:nvPr/>
                </p:nvSpPr>
                <p:spPr>
                  <a:xfrm>
                    <a:off x="6405038" y="3152103"/>
                    <a:ext cx="444721" cy="74723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262" name="Straight Connector 1520"/>
                  <p:cNvCxnSpPr/>
                  <p:nvPr/>
                </p:nvCxnSpPr>
                <p:spPr>
                  <a:xfrm flipV="1">
                    <a:off x="6846775" y="3803780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1847" name="Group 1521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91" name="Straight Connector 1549"/>
                    <p:cNvCxnSpPr/>
                    <p:nvPr/>
                  </p:nvCxnSpPr>
                  <p:spPr>
                    <a:xfrm flipV="1">
                      <a:off x="7028500" y="284039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2" name="Straight Connector 1550"/>
                    <p:cNvCxnSpPr/>
                    <p:nvPr/>
                  </p:nvCxnSpPr>
                  <p:spPr>
                    <a:xfrm flipV="1">
                      <a:off x="6580794" y="293282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848" name="Group 1522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89" name="Straight Connector 1547"/>
                    <p:cNvCxnSpPr/>
                    <p:nvPr/>
                  </p:nvCxnSpPr>
                  <p:spPr>
                    <a:xfrm flipV="1">
                      <a:off x="7028981" y="284032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0" name="Straight Connector 1548"/>
                    <p:cNvCxnSpPr/>
                    <p:nvPr/>
                  </p:nvCxnSpPr>
                  <p:spPr>
                    <a:xfrm flipV="1">
                      <a:off x="6581275" y="293275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849" name="Group 1523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87" name="Straight Connector 1545"/>
                    <p:cNvCxnSpPr/>
                    <p:nvPr/>
                  </p:nvCxnSpPr>
                  <p:spPr>
                    <a:xfrm flipV="1">
                      <a:off x="7026475" y="284025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8" name="Straight Connector 1546"/>
                    <p:cNvCxnSpPr/>
                    <p:nvPr/>
                  </p:nvCxnSpPr>
                  <p:spPr>
                    <a:xfrm flipV="1">
                      <a:off x="6581754" y="293268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850" name="Group 1524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85" name="Straight Connector 1543"/>
                    <p:cNvCxnSpPr/>
                    <p:nvPr/>
                  </p:nvCxnSpPr>
                  <p:spPr>
                    <a:xfrm flipV="1">
                      <a:off x="7026955" y="28401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6" name="Straight Connector 1544"/>
                    <p:cNvCxnSpPr/>
                    <p:nvPr/>
                  </p:nvCxnSpPr>
                  <p:spPr>
                    <a:xfrm flipV="1">
                      <a:off x="6582234" y="293261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851" name="Group 1525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83" name="Straight Connector 1541"/>
                    <p:cNvCxnSpPr/>
                    <p:nvPr/>
                  </p:nvCxnSpPr>
                  <p:spPr>
                    <a:xfrm flipV="1">
                      <a:off x="7027434" y="284012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4" name="Straight Connector 1542"/>
                    <p:cNvCxnSpPr/>
                    <p:nvPr/>
                  </p:nvCxnSpPr>
                  <p:spPr>
                    <a:xfrm flipV="1">
                      <a:off x="6582713" y="293254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852" name="Group 1526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81" name="Straight Connector 1539"/>
                    <p:cNvCxnSpPr/>
                    <p:nvPr/>
                  </p:nvCxnSpPr>
                  <p:spPr>
                    <a:xfrm flipV="1">
                      <a:off x="7027915" y="2840050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2" name="Straight Connector 1540"/>
                    <p:cNvCxnSpPr/>
                    <p:nvPr/>
                  </p:nvCxnSpPr>
                  <p:spPr>
                    <a:xfrm flipV="1">
                      <a:off x="6583195" y="293874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853" name="Group 1527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79" name="Straight Connector 1537"/>
                    <p:cNvCxnSpPr/>
                    <p:nvPr/>
                  </p:nvCxnSpPr>
                  <p:spPr>
                    <a:xfrm flipV="1">
                      <a:off x="7028395" y="2839980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0" name="Straight Connector 1538"/>
                    <p:cNvCxnSpPr/>
                    <p:nvPr/>
                  </p:nvCxnSpPr>
                  <p:spPr>
                    <a:xfrm flipV="1">
                      <a:off x="6580688" y="293867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854" name="Group 1528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77" name="Straight Connector 1535"/>
                    <p:cNvCxnSpPr/>
                    <p:nvPr/>
                  </p:nvCxnSpPr>
                  <p:spPr>
                    <a:xfrm flipV="1">
                      <a:off x="7028874" y="2839911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8" name="Straight Connector 1536"/>
                    <p:cNvCxnSpPr/>
                    <p:nvPr/>
                  </p:nvCxnSpPr>
                  <p:spPr>
                    <a:xfrm flipV="1">
                      <a:off x="6581168" y="293860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855" name="Group 1529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75" name="Straight Connector 1533"/>
                    <p:cNvCxnSpPr/>
                    <p:nvPr/>
                  </p:nvCxnSpPr>
                  <p:spPr>
                    <a:xfrm flipV="1">
                      <a:off x="7026372" y="2846107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6" name="Straight Connector 1534"/>
                    <p:cNvCxnSpPr/>
                    <p:nvPr/>
                  </p:nvCxnSpPr>
                  <p:spPr>
                    <a:xfrm flipV="1">
                      <a:off x="6581649" y="293853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856" name="Group 1530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73" name="Straight Connector 1531"/>
                    <p:cNvCxnSpPr/>
                    <p:nvPr/>
                  </p:nvCxnSpPr>
                  <p:spPr>
                    <a:xfrm flipV="1">
                      <a:off x="7026851" y="284603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4" name="Straight Connector 1532"/>
                    <p:cNvCxnSpPr/>
                    <p:nvPr/>
                  </p:nvCxnSpPr>
                  <p:spPr>
                    <a:xfrm flipV="1">
                      <a:off x="6582129" y="293846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1820" name="Group 1494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1821" name="Group 1495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1835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297" y="2992064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836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297" y="2916871"/>
                      <a:ext cx="675469" cy="78327"/>
                    </a:xfrm>
                    <a:prstGeom prst="parallelogram">
                      <a:avLst>
                        <a:gd name="adj" fmla="val 12276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837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962" y="2918438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838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191" y="2932536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9261 w 280"/>
                        <a:gd name="T3" fmla="*/ 44709 h 63"/>
                        <a:gd name="T4" fmla="*/ 409949 w 280"/>
                        <a:gd name="T5" fmla="*/ 0 h 63"/>
                        <a:gd name="T6" fmla="*/ 524136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839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999" y="2929403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238" name="Straight Connector 1496"/>
                  <p:cNvCxnSpPr/>
                  <p:nvPr/>
                </p:nvCxnSpPr>
                <p:spPr>
                  <a:xfrm flipH="1">
                    <a:off x="6997134" y="2120035"/>
                    <a:ext cx="11072" cy="8490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9" name="Straight Connector 1497"/>
                  <p:cNvCxnSpPr/>
                  <p:nvPr/>
                </p:nvCxnSpPr>
                <p:spPr>
                  <a:xfrm>
                    <a:off x="6875327" y="229862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" name="Straight Connector 1498"/>
                  <p:cNvCxnSpPr/>
                  <p:nvPr/>
                </p:nvCxnSpPr>
                <p:spPr>
                  <a:xfrm>
                    <a:off x="6871637" y="236284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" name="Straight Connector 1499"/>
                  <p:cNvCxnSpPr/>
                  <p:nvPr/>
                </p:nvCxnSpPr>
                <p:spPr>
                  <a:xfrm>
                    <a:off x="6871637" y="243960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2" name="Straight Connector 1500"/>
                  <p:cNvCxnSpPr/>
                  <p:nvPr/>
                </p:nvCxnSpPr>
                <p:spPr>
                  <a:xfrm>
                    <a:off x="6867944" y="250383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" name="Straight Connector 1501"/>
                  <p:cNvCxnSpPr/>
                  <p:nvPr/>
                </p:nvCxnSpPr>
                <p:spPr>
                  <a:xfrm>
                    <a:off x="6864254" y="2564930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4" name="Straight Connector 1502"/>
                  <p:cNvCxnSpPr/>
                  <p:nvPr/>
                </p:nvCxnSpPr>
                <p:spPr>
                  <a:xfrm>
                    <a:off x="6864254" y="263229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" name="Straight Connector 1503"/>
                  <p:cNvCxnSpPr/>
                  <p:nvPr/>
                </p:nvCxnSpPr>
                <p:spPr>
                  <a:xfrm>
                    <a:off x="6860562" y="270121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" name="Straight Connector 1504"/>
                  <p:cNvCxnSpPr/>
                  <p:nvPr/>
                </p:nvCxnSpPr>
                <p:spPr>
                  <a:xfrm>
                    <a:off x="6867944" y="277014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" name="Straight Connector 1505"/>
                  <p:cNvCxnSpPr/>
                  <p:nvPr/>
                </p:nvCxnSpPr>
                <p:spPr>
                  <a:xfrm>
                    <a:off x="6871637" y="284220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8" name="Straight Connector 1506"/>
                  <p:cNvCxnSpPr/>
                  <p:nvPr/>
                </p:nvCxnSpPr>
                <p:spPr>
                  <a:xfrm>
                    <a:off x="6871637" y="291113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" name="Straight Connector 1507"/>
                  <p:cNvCxnSpPr/>
                  <p:nvPr/>
                </p:nvCxnSpPr>
                <p:spPr>
                  <a:xfrm>
                    <a:off x="6875327" y="297536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" name="Straight Connector 1508"/>
                  <p:cNvCxnSpPr/>
                  <p:nvPr/>
                </p:nvCxnSpPr>
                <p:spPr>
                  <a:xfrm flipH="1">
                    <a:off x="6875327" y="2126301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1642" name="Group 1316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1761" name="Group 1435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98" name="Rectangle 1456"/>
                  <p:cNvSpPr/>
                  <p:nvPr/>
                </p:nvSpPr>
                <p:spPr>
                  <a:xfrm>
                    <a:off x="6509953" y="3056546"/>
                    <a:ext cx="447707" cy="7472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99" name="Straight Connector 1457"/>
                  <p:cNvCxnSpPr/>
                  <p:nvPr/>
                </p:nvCxnSpPr>
                <p:spPr>
                  <a:xfrm flipV="1">
                    <a:off x="6847224" y="30565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0" name="Rectangle 1458"/>
                  <p:cNvSpPr/>
                  <p:nvPr/>
                </p:nvSpPr>
                <p:spPr>
                  <a:xfrm>
                    <a:off x="6477120" y="3065945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201" name="Straight Connector 1459"/>
                  <p:cNvCxnSpPr/>
                  <p:nvPr/>
                </p:nvCxnSpPr>
                <p:spPr>
                  <a:xfrm flipV="1">
                    <a:off x="6396534" y="30565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2" name="Rectangle 1460"/>
                  <p:cNvSpPr/>
                  <p:nvPr/>
                </p:nvSpPr>
                <p:spPr>
                  <a:xfrm>
                    <a:off x="6817377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03" name="Rectangle 1461"/>
                  <p:cNvSpPr/>
                  <p:nvPr/>
                </p:nvSpPr>
                <p:spPr>
                  <a:xfrm>
                    <a:off x="6405487" y="3152105"/>
                    <a:ext cx="444723" cy="74723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204" name="Straight Connector 1462"/>
                  <p:cNvCxnSpPr/>
                  <p:nvPr/>
                </p:nvCxnSpPr>
                <p:spPr>
                  <a:xfrm flipV="1">
                    <a:off x="6847224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1789" name="Group 1463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33" name="Straight Connector 1491"/>
                    <p:cNvCxnSpPr/>
                    <p:nvPr/>
                  </p:nvCxnSpPr>
                  <p:spPr>
                    <a:xfrm flipV="1">
                      <a:off x="7028949" y="284040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4" name="Straight Connector 1492"/>
                    <p:cNvCxnSpPr/>
                    <p:nvPr/>
                  </p:nvCxnSpPr>
                  <p:spPr>
                    <a:xfrm flipV="1">
                      <a:off x="6581243" y="293282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90" name="Group 1464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31" name="Straight Connector 1489"/>
                    <p:cNvCxnSpPr/>
                    <p:nvPr/>
                  </p:nvCxnSpPr>
                  <p:spPr>
                    <a:xfrm flipV="1">
                      <a:off x="7029431" y="2840331"/>
                      <a:ext cx="122374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2" name="Straight Connector 1490"/>
                    <p:cNvCxnSpPr/>
                    <p:nvPr/>
                  </p:nvCxnSpPr>
                  <p:spPr>
                    <a:xfrm flipV="1">
                      <a:off x="6581724" y="293275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91" name="Group 1465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29" name="Straight Connector 1487"/>
                    <p:cNvCxnSpPr/>
                    <p:nvPr/>
                  </p:nvCxnSpPr>
                  <p:spPr>
                    <a:xfrm flipV="1">
                      <a:off x="7026926" y="284026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0" name="Straight Connector 1488"/>
                    <p:cNvCxnSpPr/>
                    <p:nvPr/>
                  </p:nvCxnSpPr>
                  <p:spPr>
                    <a:xfrm flipV="1">
                      <a:off x="6582204" y="293268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92" name="Group 1466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27" name="Straight Connector 1485"/>
                    <p:cNvCxnSpPr/>
                    <p:nvPr/>
                  </p:nvCxnSpPr>
                  <p:spPr>
                    <a:xfrm flipV="1">
                      <a:off x="7027406" y="284019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8" name="Straight Connector 1486"/>
                    <p:cNvCxnSpPr/>
                    <p:nvPr/>
                  </p:nvCxnSpPr>
                  <p:spPr>
                    <a:xfrm flipV="1">
                      <a:off x="6582683" y="293261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93" name="Group 1467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25" name="Straight Connector 1483"/>
                    <p:cNvCxnSpPr/>
                    <p:nvPr/>
                  </p:nvCxnSpPr>
                  <p:spPr>
                    <a:xfrm flipV="1">
                      <a:off x="7027885" y="284012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6" name="Straight Connector 1484"/>
                    <p:cNvCxnSpPr/>
                    <p:nvPr/>
                  </p:nvCxnSpPr>
                  <p:spPr>
                    <a:xfrm flipV="1">
                      <a:off x="6583163" y="293254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94" name="Group 1468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23" name="Straight Connector 1481"/>
                    <p:cNvCxnSpPr/>
                    <p:nvPr/>
                  </p:nvCxnSpPr>
                  <p:spPr>
                    <a:xfrm flipV="1">
                      <a:off x="7028367" y="2840052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4" name="Straight Connector 1482"/>
                    <p:cNvCxnSpPr/>
                    <p:nvPr/>
                  </p:nvCxnSpPr>
                  <p:spPr>
                    <a:xfrm flipV="1">
                      <a:off x="6592599" y="2938744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95" name="Group 1469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21" name="Straight Connector 1479"/>
                    <p:cNvCxnSpPr/>
                    <p:nvPr/>
                  </p:nvCxnSpPr>
                  <p:spPr>
                    <a:xfrm flipV="1">
                      <a:off x="7028846" y="2839982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2" name="Straight Connector 1480"/>
                    <p:cNvCxnSpPr/>
                    <p:nvPr/>
                  </p:nvCxnSpPr>
                  <p:spPr>
                    <a:xfrm flipV="1">
                      <a:off x="6581140" y="293867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96" name="Group 1470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19" name="Straight Connector 1477"/>
                    <p:cNvCxnSpPr/>
                    <p:nvPr/>
                  </p:nvCxnSpPr>
                  <p:spPr>
                    <a:xfrm flipV="1">
                      <a:off x="7029325" y="2839913"/>
                      <a:ext cx="122372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0" name="Straight Connector 1478"/>
                    <p:cNvCxnSpPr/>
                    <p:nvPr/>
                  </p:nvCxnSpPr>
                  <p:spPr>
                    <a:xfrm flipV="1">
                      <a:off x="6581619" y="293860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97" name="Group 1471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17" name="Straight Connector 1475"/>
                    <p:cNvCxnSpPr/>
                    <p:nvPr/>
                  </p:nvCxnSpPr>
                  <p:spPr>
                    <a:xfrm flipV="1">
                      <a:off x="7026821" y="284610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8" name="Straight Connector 1476"/>
                    <p:cNvCxnSpPr/>
                    <p:nvPr/>
                  </p:nvCxnSpPr>
                  <p:spPr>
                    <a:xfrm flipV="1">
                      <a:off x="6582100" y="293853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98" name="Group 1472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215" name="Straight Connector 1473"/>
                    <p:cNvCxnSpPr/>
                    <p:nvPr/>
                  </p:nvCxnSpPr>
                  <p:spPr>
                    <a:xfrm flipV="1">
                      <a:off x="7027300" y="284604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6" name="Straight Connector 1474"/>
                    <p:cNvCxnSpPr/>
                    <p:nvPr/>
                  </p:nvCxnSpPr>
                  <p:spPr>
                    <a:xfrm flipV="1">
                      <a:off x="6582580" y="293846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1762" name="Group 1436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1763" name="Group 1437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1777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853" y="2992066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778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853" y="2916873"/>
                      <a:ext cx="675472" cy="78327"/>
                    </a:xfrm>
                    <a:prstGeom prst="parallelogram">
                      <a:avLst>
                        <a:gd name="adj" fmla="val 122769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779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517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780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749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9261 w 280"/>
                        <a:gd name="T3" fmla="*/ 44709 h 63"/>
                        <a:gd name="T4" fmla="*/ 409949 w 280"/>
                        <a:gd name="T5" fmla="*/ 0 h 63"/>
                        <a:gd name="T6" fmla="*/ 524136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781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554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180" name="Straight Connector 1438"/>
                  <p:cNvCxnSpPr/>
                  <p:nvPr/>
                </p:nvCxnSpPr>
                <p:spPr>
                  <a:xfrm flipH="1">
                    <a:off x="6997690" y="2120037"/>
                    <a:ext cx="11074" cy="8490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1" name="Straight Connector 1439"/>
                  <p:cNvCxnSpPr/>
                  <p:nvPr/>
                </p:nvCxnSpPr>
                <p:spPr>
                  <a:xfrm>
                    <a:off x="6875885" y="229862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2" name="Straight Connector 1440"/>
                  <p:cNvCxnSpPr/>
                  <p:nvPr/>
                </p:nvCxnSpPr>
                <p:spPr>
                  <a:xfrm>
                    <a:off x="6872192" y="236285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3" name="Straight Connector 1441"/>
                  <p:cNvCxnSpPr/>
                  <p:nvPr/>
                </p:nvCxnSpPr>
                <p:spPr>
                  <a:xfrm>
                    <a:off x="6872192" y="243960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4" name="Straight Connector 1442"/>
                  <p:cNvCxnSpPr/>
                  <p:nvPr/>
                </p:nvCxnSpPr>
                <p:spPr>
                  <a:xfrm>
                    <a:off x="6868502" y="250383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5" name="Straight Connector 1443"/>
                  <p:cNvCxnSpPr/>
                  <p:nvPr/>
                </p:nvCxnSpPr>
                <p:spPr>
                  <a:xfrm>
                    <a:off x="6864810" y="2564932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6" name="Straight Connector 1444"/>
                  <p:cNvCxnSpPr/>
                  <p:nvPr/>
                </p:nvCxnSpPr>
                <p:spPr>
                  <a:xfrm>
                    <a:off x="6864810" y="263229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7" name="Straight Connector 1445"/>
                  <p:cNvCxnSpPr/>
                  <p:nvPr/>
                </p:nvCxnSpPr>
                <p:spPr>
                  <a:xfrm>
                    <a:off x="6861120" y="270122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Straight Connector 1446"/>
                  <p:cNvCxnSpPr/>
                  <p:nvPr/>
                </p:nvCxnSpPr>
                <p:spPr>
                  <a:xfrm>
                    <a:off x="6868502" y="277014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9" name="Straight Connector 1447"/>
                  <p:cNvCxnSpPr/>
                  <p:nvPr/>
                </p:nvCxnSpPr>
                <p:spPr>
                  <a:xfrm>
                    <a:off x="6872192" y="284220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0" name="Straight Connector 1448"/>
                  <p:cNvCxnSpPr/>
                  <p:nvPr/>
                </p:nvCxnSpPr>
                <p:spPr>
                  <a:xfrm>
                    <a:off x="6872192" y="291113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" name="Straight Connector 1449"/>
                  <p:cNvCxnSpPr/>
                  <p:nvPr/>
                </p:nvCxnSpPr>
                <p:spPr>
                  <a:xfrm>
                    <a:off x="6875885" y="297536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" name="Straight Connector 1450"/>
                  <p:cNvCxnSpPr/>
                  <p:nvPr/>
                </p:nvCxnSpPr>
                <p:spPr>
                  <a:xfrm flipH="1">
                    <a:off x="6875885" y="2126303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1643" name="Group 1317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1703" name="Group 1377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40" name="Rectangle 1398"/>
                  <p:cNvSpPr/>
                  <p:nvPr/>
                </p:nvSpPr>
                <p:spPr>
                  <a:xfrm>
                    <a:off x="6509353" y="3056546"/>
                    <a:ext cx="447707" cy="7472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41" name="Straight Connector 1399"/>
                  <p:cNvCxnSpPr/>
                  <p:nvPr/>
                </p:nvCxnSpPr>
                <p:spPr>
                  <a:xfrm flipV="1">
                    <a:off x="6846627" y="30565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2" name="Rectangle 1400"/>
                  <p:cNvSpPr/>
                  <p:nvPr/>
                </p:nvSpPr>
                <p:spPr>
                  <a:xfrm>
                    <a:off x="6476522" y="3065945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43" name="Straight Connector 1401"/>
                  <p:cNvCxnSpPr/>
                  <p:nvPr/>
                </p:nvCxnSpPr>
                <p:spPr>
                  <a:xfrm flipV="1">
                    <a:off x="6395934" y="30565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4" name="Rectangle 1402"/>
                  <p:cNvSpPr/>
                  <p:nvPr/>
                </p:nvSpPr>
                <p:spPr>
                  <a:xfrm>
                    <a:off x="6816779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45" name="Rectangle 1403"/>
                  <p:cNvSpPr/>
                  <p:nvPr/>
                </p:nvSpPr>
                <p:spPr>
                  <a:xfrm>
                    <a:off x="6404889" y="3152105"/>
                    <a:ext cx="444721" cy="74723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46" name="Straight Connector 1404"/>
                  <p:cNvCxnSpPr/>
                  <p:nvPr/>
                </p:nvCxnSpPr>
                <p:spPr>
                  <a:xfrm flipV="1">
                    <a:off x="6846627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1731" name="Group 1405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75" name="Straight Connector 1433"/>
                    <p:cNvCxnSpPr/>
                    <p:nvPr/>
                  </p:nvCxnSpPr>
                  <p:spPr>
                    <a:xfrm flipV="1">
                      <a:off x="7028351" y="284040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6" name="Straight Connector 1434"/>
                    <p:cNvCxnSpPr/>
                    <p:nvPr/>
                  </p:nvCxnSpPr>
                  <p:spPr>
                    <a:xfrm flipV="1">
                      <a:off x="6580645" y="293282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32" name="Group 1406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73" name="Straight Connector 1431"/>
                    <p:cNvCxnSpPr/>
                    <p:nvPr/>
                  </p:nvCxnSpPr>
                  <p:spPr>
                    <a:xfrm flipV="1">
                      <a:off x="7028833" y="284033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4" name="Straight Connector 1432"/>
                    <p:cNvCxnSpPr/>
                    <p:nvPr/>
                  </p:nvCxnSpPr>
                  <p:spPr>
                    <a:xfrm flipV="1">
                      <a:off x="6581126" y="293275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33" name="Group 1407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71" name="Straight Connector 1429"/>
                    <p:cNvCxnSpPr/>
                    <p:nvPr/>
                  </p:nvCxnSpPr>
                  <p:spPr>
                    <a:xfrm flipV="1">
                      <a:off x="7026327" y="284026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2" name="Straight Connector 1430"/>
                    <p:cNvCxnSpPr/>
                    <p:nvPr/>
                  </p:nvCxnSpPr>
                  <p:spPr>
                    <a:xfrm flipV="1">
                      <a:off x="6581606" y="2932687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34" name="Group 1408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69" name="Straight Connector 1427"/>
                    <p:cNvCxnSpPr/>
                    <p:nvPr/>
                  </p:nvCxnSpPr>
                  <p:spPr>
                    <a:xfrm flipV="1">
                      <a:off x="7026806" y="284019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0" name="Straight Connector 1428"/>
                    <p:cNvCxnSpPr/>
                    <p:nvPr/>
                  </p:nvCxnSpPr>
                  <p:spPr>
                    <a:xfrm flipV="1">
                      <a:off x="6582085" y="2932617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35" name="Group 1409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67" name="Straight Connector 1425"/>
                    <p:cNvCxnSpPr/>
                    <p:nvPr/>
                  </p:nvCxnSpPr>
                  <p:spPr>
                    <a:xfrm flipV="1">
                      <a:off x="7027285" y="284012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8" name="Straight Connector 1426"/>
                    <p:cNvCxnSpPr/>
                    <p:nvPr/>
                  </p:nvCxnSpPr>
                  <p:spPr>
                    <a:xfrm flipV="1">
                      <a:off x="6582565" y="293254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36" name="Group 1410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65" name="Straight Connector 1423"/>
                    <p:cNvCxnSpPr/>
                    <p:nvPr/>
                  </p:nvCxnSpPr>
                  <p:spPr>
                    <a:xfrm flipV="1">
                      <a:off x="7027767" y="2840052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6" name="Straight Connector 1424"/>
                    <p:cNvCxnSpPr/>
                    <p:nvPr/>
                  </p:nvCxnSpPr>
                  <p:spPr>
                    <a:xfrm flipV="1">
                      <a:off x="6583046" y="293874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37" name="Group 1411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63" name="Straight Connector 1421"/>
                    <p:cNvCxnSpPr/>
                    <p:nvPr/>
                  </p:nvCxnSpPr>
                  <p:spPr>
                    <a:xfrm flipV="1">
                      <a:off x="7028246" y="2839982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4" name="Straight Connector 1422"/>
                    <p:cNvCxnSpPr/>
                    <p:nvPr/>
                  </p:nvCxnSpPr>
                  <p:spPr>
                    <a:xfrm flipV="1">
                      <a:off x="6571587" y="2938674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38" name="Group 1412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61" name="Straight Connector 1419"/>
                    <p:cNvCxnSpPr/>
                    <p:nvPr/>
                  </p:nvCxnSpPr>
                  <p:spPr>
                    <a:xfrm flipV="1">
                      <a:off x="7028726" y="2839913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2" name="Straight Connector 1420"/>
                    <p:cNvCxnSpPr/>
                    <p:nvPr/>
                  </p:nvCxnSpPr>
                  <p:spPr>
                    <a:xfrm flipV="1">
                      <a:off x="6581019" y="293860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39" name="Group 1413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9" name="Straight Connector 1417"/>
                    <p:cNvCxnSpPr/>
                    <p:nvPr/>
                  </p:nvCxnSpPr>
                  <p:spPr>
                    <a:xfrm flipV="1">
                      <a:off x="7026223" y="2846109"/>
                      <a:ext cx="104464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0" name="Straight Connector 1418"/>
                    <p:cNvCxnSpPr/>
                    <p:nvPr/>
                  </p:nvCxnSpPr>
                  <p:spPr>
                    <a:xfrm flipV="1">
                      <a:off x="6581501" y="293853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740" name="Group 1414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7" name="Straight Connector 1415"/>
                    <p:cNvCxnSpPr/>
                    <p:nvPr/>
                  </p:nvCxnSpPr>
                  <p:spPr>
                    <a:xfrm flipV="1">
                      <a:off x="7026703" y="284604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8" name="Straight Connector 1416"/>
                    <p:cNvCxnSpPr/>
                    <p:nvPr/>
                  </p:nvCxnSpPr>
                  <p:spPr>
                    <a:xfrm flipV="1">
                      <a:off x="6581980" y="293846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1704" name="Group 137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1705" name="Group 137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1719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114" y="2992066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720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114" y="2916873"/>
                      <a:ext cx="675469" cy="78327"/>
                    </a:xfrm>
                    <a:prstGeom prst="parallelogram">
                      <a:avLst>
                        <a:gd name="adj" fmla="val 12276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721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778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722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008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9261 w 280"/>
                        <a:gd name="T3" fmla="*/ 44709 h 63"/>
                        <a:gd name="T4" fmla="*/ 409949 w 280"/>
                        <a:gd name="T5" fmla="*/ 0 h 63"/>
                        <a:gd name="T6" fmla="*/ 524136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723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815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122" name="Straight Connector 1380"/>
                  <p:cNvCxnSpPr/>
                  <p:nvPr/>
                </p:nvCxnSpPr>
                <p:spPr>
                  <a:xfrm flipH="1">
                    <a:off x="6996950" y="2120037"/>
                    <a:ext cx="11072" cy="8490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3" name="Straight Connector 1381"/>
                  <p:cNvCxnSpPr/>
                  <p:nvPr/>
                </p:nvCxnSpPr>
                <p:spPr>
                  <a:xfrm>
                    <a:off x="6875143" y="229862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4" name="Straight Connector 1382"/>
                  <p:cNvCxnSpPr/>
                  <p:nvPr/>
                </p:nvCxnSpPr>
                <p:spPr>
                  <a:xfrm>
                    <a:off x="6871453" y="236285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Straight Connector 1383"/>
                  <p:cNvCxnSpPr/>
                  <p:nvPr/>
                </p:nvCxnSpPr>
                <p:spPr>
                  <a:xfrm>
                    <a:off x="6871453" y="243960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Connector 1384"/>
                  <p:cNvCxnSpPr/>
                  <p:nvPr/>
                </p:nvCxnSpPr>
                <p:spPr>
                  <a:xfrm>
                    <a:off x="6867761" y="250383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Straight Connector 1385"/>
                  <p:cNvCxnSpPr/>
                  <p:nvPr/>
                </p:nvCxnSpPr>
                <p:spPr>
                  <a:xfrm>
                    <a:off x="6864071" y="2564932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Straight Connector 1386"/>
                  <p:cNvCxnSpPr/>
                  <p:nvPr/>
                </p:nvCxnSpPr>
                <p:spPr>
                  <a:xfrm>
                    <a:off x="6864071" y="263229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Straight Connector 1387"/>
                  <p:cNvCxnSpPr/>
                  <p:nvPr/>
                </p:nvCxnSpPr>
                <p:spPr>
                  <a:xfrm>
                    <a:off x="6860378" y="270122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Straight Connector 1388"/>
                  <p:cNvCxnSpPr/>
                  <p:nvPr/>
                </p:nvCxnSpPr>
                <p:spPr>
                  <a:xfrm>
                    <a:off x="6867761" y="277014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Straight Connector 1389"/>
                  <p:cNvCxnSpPr/>
                  <p:nvPr/>
                </p:nvCxnSpPr>
                <p:spPr>
                  <a:xfrm>
                    <a:off x="6871453" y="284220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Connector 1390"/>
                  <p:cNvCxnSpPr/>
                  <p:nvPr/>
                </p:nvCxnSpPr>
                <p:spPr>
                  <a:xfrm>
                    <a:off x="6871453" y="291113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" name="Straight Connector 1391"/>
                  <p:cNvCxnSpPr/>
                  <p:nvPr/>
                </p:nvCxnSpPr>
                <p:spPr>
                  <a:xfrm>
                    <a:off x="6875143" y="297536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Straight Connector 1392"/>
                  <p:cNvCxnSpPr/>
                  <p:nvPr/>
                </p:nvCxnSpPr>
                <p:spPr>
                  <a:xfrm flipH="1">
                    <a:off x="6875143" y="212630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51644" name="Group 1318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451645" name="Group 131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82" name="Rectangle 1340"/>
                  <p:cNvSpPr/>
                  <p:nvPr/>
                </p:nvSpPr>
                <p:spPr>
                  <a:xfrm>
                    <a:off x="6508755" y="3056546"/>
                    <a:ext cx="447707" cy="7472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3" name="Straight Connector 1341"/>
                  <p:cNvCxnSpPr/>
                  <p:nvPr/>
                </p:nvCxnSpPr>
                <p:spPr>
                  <a:xfrm flipV="1">
                    <a:off x="6846027" y="30565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4" name="Rectangle 1342"/>
                  <p:cNvSpPr/>
                  <p:nvPr/>
                </p:nvSpPr>
                <p:spPr>
                  <a:xfrm>
                    <a:off x="6475922" y="3065945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5" name="Straight Connector 1343"/>
                  <p:cNvCxnSpPr/>
                  <p:nvPr/>
                </p:nvCxnSpPr>
                <p:spPr>
                  <a:xfrm flipV="1">
                    <a:off x="6395336" y="30565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6" name="Rectangle 1344"/>
                  <p:cNvSpPr/>
                  <p:nvPr/>
                </p:nvSpPr>
                <p:spPr>
                  <a:xfrm>
                    <a:off x="6816180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7" name="Rectangle 1345"/>
                  <p:cNvSpPr/>
                  <p:nvPr/>
                </p:nvSpPr>
                <p:spPr>
                  <a:xfrm>
                    <a:off x="6404289" y="3152105"/>
                    <a:ext cx="444723" cy="747235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i="0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8" name="Straight Connector 1346"/>
                  <p:cNvCxnSpPr/>
                  <p:nvPr/>
                </p:nvCxnSpPr>
                <p:spPr>
                  <a:xfrm flipV="1">
                    <a:off x="6846027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1673" name="Group 134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" name="Straight Connector 1375"/>
                    <p:cNvCxnSpPr/>
                    <p:nvPr/>
                  </p:nvCxnSpPr>
                  <p:spPr>
                    <a:xfrm flipV="1">
                      <a:off x="7027752" y="284040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" name="Straight Connector 1376"/>
                    <p:cNvCxnSpPr/>
                    <p:nvPr/>
                  </p:nvCxnSpPr>
                  <p:spPr>
                    <a:xfrm flipV="1">
                      <a:off x="6571092" y="2932826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674" name="Group 134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5" name="Straight Connector 1373"/>
                    <p:cNvCxnSpPr/>
                    <p:nvPr/>
                  </p:nvCxnSpPr>
                  <p:spPr>
                    <a:xfrm flipV="1">
                      <a:off x="7028233" y="284033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6" name="Straight Connector 1374"/>
                    <p:cNvCxnSpPr/>
                    <p:nvPr/>
                  </p:nvCxnSpPr>
                  <p:spPr>
                    <a:xfrm flipV="1">
                      <a:off x="6571574" y="2932757"/>
                      <a:ext cx="462629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675" name="Group 134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3" name="Straight Connector 1371"/>
                    <p:cNvCxnSpPr/>
                    <p:nvPr/>
                  </p:nvCxnSpPr>
                  <p:spPr>
                    <a:xfrm flipV="1">
                      <a:off x="7016774" y="284026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Straight Connector 1372"/>
                    <p:cNvCxnSpPr/>
                    <p:nvPr/>
                  </p:nvCxnSpPr>
                  <p:spPr>
                    <a:xfrm flipV="1">
                      <a:off x="6581006" y="2932687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676" name="Group 135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" name="Straight Connector 1369"/>
                    <p:cNvCxnSpPr/>
                    <p:nvPr/>
                  </p:nvCxnSpPr>
                  <p:spPr>
                    <a:xfrm flipV="1">
                      <a:off x="7026208" y="2840191"/>
                      <a:ext cx="104464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" name="Straight Connector 1370"/>
                    <p:cNvCxnSpPr/>
                    <p:nvPr/>
                  </p:nvCxnSpPr>
                  <p:spPr>
                    <a:xfrm flipV="1">
                      <a:off x="6581486" y="293261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677" name="Group 135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9" name="Straight Connector 1367"/>
                    <p:cNvCxnSpPr/>
                    <p:nvPr/>
                  </p:nvCxnSpPr>
                  <p:spPr>
                    <a:xfrm flipV="1">
                      <a:off x="7026688" y="284012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Straight Connector 1368"/>
                    <p:cNvCxnSpPr/>
                    <p:nvPr/>
                  </p:nvCxnSpPr>
                  <p:spPr>
                    <a:xfrm flipV="1">
                      <a:off x="6581965" y="293254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678" name="Group 135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7" name="Straight Connector 1365"/>
                    <p:cNvCxnSpPr/>
                    <p:nvPr/>
                  </p:nvCxnSpPr>
                  <p:spPr>
                    <a:xfrm flipV="1">
                      <a:off x="7027169" y="2840052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8" name="Straight Connector 1366"/>
                    <p:cNvCxnSpPr/>
                    <p:nvPr/>
                  </p:nvCxnSpPr>
                  <p:spPr>
                    <a:xfrm flipV="1">
                      <a:off x="6582446" y="293874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679" name="Group 135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" name="Straight Connector 1363"/>
                    <p:cNvCxnSpPr/>
                    <p:nvPr/>
                  </p:nvCxnSpPr>
                  <p:spPr>
                    <a:xfrm flipV="1">
                      <a:off x="7027648" y="2839982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6" name="Straight Connector 1364"/>
                    <p:cNvCxnSpPr/>
                    <p:nvPr/>
                  </p:nvCxnSpPr>
                  <p:spPr>
                    <a:xfrm flipV="1">
                      <a:off x="6570987" y="2938674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680" name="Group 135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3" name="Straight Connector 1361"/>
                    <p:cNvCxnSpPr/>
                    <p:nvPr/>
                  </p:nvCxnSpPr>
                  <p:spPr>
                    <a:xfrm flipV="1">
                      <a:off x="7028128" y="2839913"/>
                      <a:ext cx="113419" cy="986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" name="Straight Connector 1362"/>
                    <p:cNvCxnSpPr/>
                    <p:nvPr/>
                  </p:nvCxnSpPr>
                  <p:spPr>
                    <a:xfrm flipV="1">
                      <a:off x="6571466" y="2938605"/>
                      <a:ext cx="46263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681" name="Group 135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1" name="Straight Connector 1359"/>
                    <p:cNvCxnSpPr/>
                    <p:nvPr/>
                  </p:nvCxnSpPr>
                  <p:spPr>
                    <a:xfrm flipV="1">
                      <a:off x="7016670" y="284610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Straight Connector 1360"/>
                    <p:cNvCxnSpPr/>
                    <p:nvPr/>
                  </p:nvCxnSpPr>
                  <p:spPr>
                    <a:xfrm flipV="1">
                      <a:off x="6580903" y="2938534"/>
                      <a:ext cx="441737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1682" name="Group 135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" name="Straight Connector 1357"/>
                    <p:cNvCxnSpPr/>
                    <p:nvPr/>
                  </p:nvCxnSpPr>
                  <p:spPr>
                    <a:xfrm flipV="1">
                      <a:off x="7026103" y="2846040"/>
                      <a:ext cx="104466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0" name="Straight Connector 1358"/>
                    <p:cNvCxnSpPr/>
                    <p:nvPr/>
                  </p:nvCxnSpPr>
                  <p:spPr>
                    <a:xfrm flipV="1">
                      <a:off x="6581382" y="293846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51646" name="Group 132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451647" name="Group 132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451661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372" y="2992066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662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372" y="2916873"/>
                      <a:ext cx="675472" cy="78327"/>
                    </a:xfrm>
                    <a:prstGeom prst="parallelogram">
                      <a:avLst>
                        <a:gd name="adj" fmla="val 122769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 i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1663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036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84929 h 224"/>
                        <a:gd name="T2" fmla="*/ 0 w 169"/>
                        <a:gd name="T3" fmla="*/ 137855 h 224"/>
                        <a:gd name="T4" fmla="*/ 125497 w 169"/>
                        <a:gd name="T5" fmla="*/ 47388 h 224"/>
                        <a:gd name="T6" fmla="*/ 125497 w 169"/>
                        <a:gd name="T7" fmla="*/ 0 h 224"/>
                        <a:gd name="T8" fmla="*/ 0 w 169"/>
                        <a:gd name="T9" fmla="*/ 84929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664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268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45430 h 63"/>
                        <a:gd name="T2" fmla="*/ 69261 w 280"/>
                        <a:gd name="T3" fmla="*/ 44709 h 63"/>
                        <a:gd name="T4" fmla="*/ 409949 w 280"/>
                        <a:gd name="T5" fmla="*/ 0 h 63"/>
                        <a:gd name="T6" fmla="*/ 524136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51665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073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9211 w 293"/>
                        <a:gd name="T3" fmla="*/ 573 h 93"/>
                        <a:gd name="T4" fmla="*/ 201436 w 293"/>
                        <a:gd name="T5" fmla="*/ 53262 h 93"/>
                        <a:gd name="T6" fmla="*/ 302670 w 293"/>
                        <a:gd name="T7" fmla="*/ 53262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endParaRPr lang="el-GR"/>
                    </a:p>
                  </p:txBody>
                </p:sp>
              </p:grpSp>
              <p:cxnSp>
                <p:nvCxnSpPr>
                  <p:cNvPr id="64" name="Straight Connector 1322"/>
                  <p:cNvCxnSpPr/>
                  <p:nvPr/>
                </p:nvCxnSpPr>
                <p:spPr>
                  <a:xfrm flipH="1">
                    <a:off x="6996209" y="2120037"/>
                    <a:ext cx="11074" cy="8490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Connector 1323"/>
                  <p:cNvCxnSpPr/>
                  <p:nvPr/>
                </p:nvCxnSpPr>
                <p:spPr>
                  <a:xfrm>
                    <a:off x="6874404" y="229862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1324"/>
                  <p:cNvCxnSpPr/>
                  <p:nvPr/>
                </p:nvCxnSpPr>
                <p:spPr>
                  <a:xfrm>
                    <a:off x="6870711" y="236285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1325"/>
                  <p:cNvCxnSpPr/>
                  <p:nvPr/>
                </p:nvCxnSpPr>
                <p:spPr>
                  <a:xfrm>
                    <a:off x="6870711" y="243960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1326"/>
                  <p:cNvCxnSpPr/>
                  <p:nvPr/>
                </p:nvCxnSpPr>
                <p:spPr>
                  <a:xfrm>
                    <a:off x="6867021" y="250383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1327"/>
                  <p:cNvCxnSpPr/>
                  <p:nvPr/>
                </p:nvCxnSpPr>
                <p:spPr>
                  <a:xfrm>
                    <a:off x="6863329" y="2564932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1328"/>
                  <p:cNvCxnSpPr/>
                  <p:nvPr/>
                </p:nvCxnSpPr>
                <p:spPr>
                  <a:xfrm>
                    <a:off x="6863329" y="263229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Straight Connector 1329"/>
                  <p:cNvCxnSpPr/>
                  <p:nvPr/>
                </p:nvCxnSpPr>
                <p:spPr>
                  <a:xfrm>
                    <a:off x="6859639" y="270122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1330"/>
                  <p:cNvCxnSpPr/>
                  <p:nvPr/>
                </p:nvCxnSpPr>
                <p:spPr>
                  <a:xfrm>
                    <a:off x="6867021" y="277014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1331"/>
                  <p:cNvCxnSpPr/>
                  <p:nvPr/>
                </p:nvCxnSpPr>
                <p:spPr>
                  <a:xfrm>
                    <a:off x="6870711" y="284220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1332"/>
                  <p:cNvCxnSpPr/>
                  <p:nvPr/>
                </p:nvCxnSpPr>
                <p:spPr>
                  <a:xfrm>
                    <a:off x="6870711" y="291113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1333"/>
                  <p:cNvCxnSpPr/>
                  <p:nvPr/>
                </p:nvCxnSpPr>
                <p:spPr>
                  <a:xfrm>
                    <a:off x="6874404" y="297536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1334"/>
                  <p:cNvCxnSpPr/>
                  <p:nvPr/>
                </p:nvCxnSpPr>
                <p:spPr>
                  <a:xfrm flipH="1">
                    <a:off x="6874404" y="2126303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451600" name="TextBox 1558"/>
            <p:cNvSpPr txBox="1">
              <a:spLocks noChangeArrowheads="1"/>
            </p:cNvSpPr>
            <p:nvPr/>
          </p:nvSpPr>
          <p:spPr bwMode="auto">
            <a:xfrm>
              <a:off x="668088" y="4554311"/>
              <a:ext cx="288894" cy="338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i="0">
                  <a:solidFill>
                    <a:srgbClr val="000000"/>
                  </a:solidFill>
                  <a:latin typeface="Calibri" pitchFamily="34" charset="0"/>
                </a:rPr>
                <a:t>1</a:t>
              </a:r>
            </a:p>
          </p:txBody>
        </p:sp>
        <p:sp>
          <p:nvSpPr>
            <p:cNvPr id="451601" name="TextBox 1559"/>
            <p:cNvSpPr txBox="1">
              <a:spLocks noChangeArrowheads="1"/>
            </p:cNvSpPr>
            <p:nvPr/>
          </p:nvSpPr>
          <p:spPr bwMode="auto">
            <a:xfrm>
              <a:off x="1068096" y="4552724"/>
              <a:ext cx="288894" cy="33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i="0">
                  <a:solidFill>
                    <a:srgbClr val="000000"/>
                  </a:solidFill>
                  <a:latin typeface="Calibri" pitchFamily="34" charset="0"/>
                </a:rPr>
                <a:t>2</a:t>
              </a:r>
            </a:p>
          </p:txBody>
        </p:sp>
        <p:sp>
          <p:nvSpPr>
            <p:cNvPr id="451602" name="TextBox 1560"/>
            <p:cNvSpPr txBox="1">
              <a:spLocks noChangeArrowheads="1"/>
            </p:cNvSpPr>
            <p:nvPr/>
          </p:nvSpPr>
          <p:spPr bwMode="auto">
            <a:xfrm>
              <a:off x="1466515" y="4551137"/>
              <a:ext cx="288894" cy="338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i="0">
                  <a:solidFill>
                    <a:srgbClr val="000000"/>
                  </a:solidFill>
                  <a:latin typeface="Calibri" pitchFamily="34" charset="0"/>
                </a:rPr>
                <a:t>3</a:t>
              </a:r>
            </a:p>
          </p:txBody>
        </p:sp>
        <p:sp>
          <p:nvSpPr>
            <p:cNvPr id="451603" name="TextBox 1561"/>
            <p:cNvSpPr txBox="1">
              <a:spLocks noChangeArrowheads="1"/>
            </p:cNvSpPr>
            <p:nvPr/>
          </p:nvSpPr>
          <p:spPr bwMode="auto">
            <a:xfrm>
              <a:off x="1833189" y="4549550"/>
              <a:ext cx="288894" cy="33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i="0">
                  <a:solidFill>
                    <a:srgbClr val="000000"/>
                  </a:solidFill>
                  <a:latin typeface="Calibri" pitchFamily="34" charset="0"/>
                </a:rPr>
                <a:t>4</a:t>
              </a:r>
            </a:p>
          </p:txBody>
        </p:sp>
        <p:sp>
          <p:nvSpPr>
            <p:cNvPr id="451604" name="TextBox 1562"/>
            <p:cNvSpPr txBox="1">
              <a:spLocks noChangeArrowheads="1"/>
            </p:cNvSpPr>
            <p:nvPr/>
          </p:nvSpPr>
          <p:spPr bwMode="auto">
            <a:xfrm>
              <a:off x="2260181" y="4547963"/>
              <a:ext cx="288894" cy="338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i="0">
                  <a:solidFill>
                    <a:srgbClr val="000000"/>
                  </a:solidFill>
                  <a:latin typeface="Calibri" pitchFamily="34" charset="0"/>
                </a:rPr>
                <a:t>5</a:t>
              </a:r>
            </a:p>
          </p:txBody>
        </p:sp>
        <p:sp>
          <p:nvSpPr>
            <p:cNvPr id="451605" name="TextBox 1563"/>
            <p:cNvSpPr txBox="1">
              <a:spLocks noChangeArrowheads="1"/>
            </p:cNvSpPr>
            <p:nvPr/>
          </p:nvSpPr>
          <p:spPr bwMode="auto">
            <a:xfrm>
              <a:off x="2631617" y="4546376"/>
              <a:ext cx="288894" cy="33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i="0">
                  <a:solidFill>
                    <a:srgbClr val="000000"/>
                  </a:solidFill>
                  <a:latin typeface="Calibri" pitchFamily="34" charset="0"/>
                </a:rPr>
                <a:t>6</a:t>
              </a:r>
            </a:p>
          </p:txBody>
        </p:sp>
        <p:sp>
          <p:nvSpPr>
            <p:cNvPr id="451606" name="TextBox 1564"/>
            <p:cNvSpPr txBox="1">
              <a:spLocks noChangeArrowheads="1"/>
            </p:cNvSpPr>
            <p:nvPr/>
          </p:nvSpPr>
          <p:spPr bwMode="auto">
            <a:xfrm>
              <a:off x="3014164" y="4544790"/>
              <a:ext cx="288894" cy="3380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i="0">
                  <a:solidFill>
                    <a:srgbClr val="000000"/>
                  </a:solidFill>
                  <a:latin typeface="Calibri" pitchFamily="34" charset="0"/>
                </a:rPr>
                <a:t>7</a:t>
              </a:r>
            </a:p>
          </p:txBody>
        </p:sp>
        <p:sp>
          <p:nvSpPr>
            <p:cNvPr id="451607" name="TextBox 1565"/>
            <p:cNvSpPr txBox="1">
              <a:spLocks noChangeArrowheads="1"/>
            </p:cNvSpPr>
            <p:nvPr/>
          </p:nvSpPr>
          <p:spPr bwMode="auto">
            <a:xfrm>
              <a:off x="3391949" y="4549550"/>
              <a:ext cx="288894" cy="338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i="0">
                  <a:solidFill>
                    <a:srgbClr val="000000"/>
                  </a:solidFill>
                  <a:latin typeface="Calibri" pitchFamily="34" charset="0"/>
                </a:rPr>
                <a:t>8</a:t>
              </a:r>
            </a:p>
          </p:txBody>
        </p:sp>
        <p:grpSp>
          <p:nvGrpSpPr>
            <p:cNvPr id="451608" name="Group 187"/>
            <p:cNvGrpSpPr>
              <a:grpSpLocks/>
            </p:cNvGrpSpPr>
            <p:nvPr/>
          </p:nvGrpSpPr>
          <p:grpSpPr bwMode="auto">
            <a:xfrm>
              <a:off x="2646378" y="1872322"/>
              <a:ext cx="1052512" cy="355600"/>
              <a:chOff x="4410" y="1365"/>
              <a:chExt cx="663" cy="224"/>
            </a:xfrm>
          </p:grpSpPr>
          <p:sp>
            <p:nvSpPr>
              <p:cNvPr id="451631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51632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51633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51634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80 h 63"/>
                  <a:gd name="T2" fmla="*/ 67 w 280"/>
                  <a:gd name="T3" fmla="*/ 79 h 63"/>
                  <a:gd name="T4" fmla="*/ 396 w 280"/>
                  <a:gd name="T5" fmla="*/ 0 h 63"/>
                  <a:gd name="T6" fmla="*/ 506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451635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51609" name="Group 187"/>
            <p:cNvGrpSpPr>
              <a:grpSpLocks/>
            </p:cNvGrpSpPr>
            <p:nvPr/>
          </p:nvGrpSpPr>
          <p:grpSpPr bwMode="auto">
            <a:xfrm>
              <a:off x="5819864" y="1872322"/>
              <a:ext cx="1052512" cy="355600"/>
              <a:chOff x="4410" y="1365"/>
              <a:chExt cx="663" cy="224"/>
            </a:xfrm>
          </p:grpSpPr>
          <p:sp>
            <p:nvSpPr>
              <p:cNvPr id="451626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51627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 i="0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451628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51629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80 h 63"/>
                  <a:gd name="T2" fmla="*/ 67 w 280"/>
                  <a:gd name="T3" fmla="*/ 79 h 63"/>
                  <a:gd name="T4" fmla="*/ 396 w 280"/>
                  <a:gd name="T5" fmla="*/ 0 h 63"/>
                  <a:gd name="T6" fmla="*/ 506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451630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cxnSp>
          <p:nvCxnSpPr>
            <p:cNvPr id="26" name="Straight Connector 19"/>
            <p:cNvCxnSpPr/>
            <p:nvPr/>
          </p:nvCxnSpPr>
          <p:spPr>
            <a:xfrm flipH="1">
              <a:off x="1368101" y="2215235"/>
              <a:ext cx="1588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1578"/>
            <p:cNvCxnSpPr/>
            <p:nvPr/>
          </p:nvCxnSpPr>
          <p:spPr>
            <a:xfrm flipH="1">
              <a:off x="3074483" y="2224757"/>
              <a:ext cx="0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1579"/>
            <p:cNvCxnSpPr/>
            <p:nvPr/>
          </p:nvCxnSpPr>
          <p:spPr>
            <a:xfrm flipH="1">
              <a:off x="4953883" y="2226343"/>
              <a:ext cx="1587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1580"/>
            <p:cNvCxnSpPr/>
            <p:nvPr/>
          </p:nvCxnSpPr>
          <p:spPr>
            <a:xfrm flipH="1">
              <a:off x="6515817" y="2227930"/>
              <a:ext cx="1587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1581"/>
            <p:cNvCxnSpPr>
              <a:endCxn id="464904" idx="0"/>
            </p:cNvCxnSpPr>
            <p:nvPr/>
          </p:nvCxnSpPr>
          <p:spPr>
            <a:xfrm flipH="1">
              <a:off x="1607788" y="2221583"/>
              <a:ext cx="1127005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1582"/>
            <p:cNvCxnSpPr/>
            <p:nvPr/>
          </p:nvCxnSpPr>
          <p:spPr>
            <a:xfrm flipH="1">
              <a:off x="3193532" y="2221583"/>
              <a:ext cx="1304786" cy="5236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1583"/>
            <p:cNvCxnSpPr/>
            <p:nvPr/>
          </p:nvCxnSpPr>
          <p:spPr>
            <a:xfrm flipH="1">
              <a:off x="5122140" y="2253321"/>
              <a:ext cx="1301612" cy="5062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1584"/>
            <p:cNvCxnSpPr>
              <a:endCxn id="464904" idx="1"/>
            </p:cNvCxnSpPr>
            <p:nvPr/>
          </p:nvCxnSpPr>
          <p:spPr>
            <a:xfrm flipH="1">
              <a:off x="1739536" y="2231104"/>
              <a:ext cx="2596874" cy="50463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1585"/>
            <p:cNvCxnSpPr/>
            <p:nvPr/>
          </p:nvCxnSpPr>
          <p:spPr>
            <a:xfrm flipH="1">
              <a:off x="3518935" y="2242212"/>
              <a:ext cx="2807989" cy="4951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1586"/>
            <p:cNvCxnSpPr/>
            <p:nvPr/>
          </p:nvCxnSpPr>
          <p:spPr>
            <a:xfrm flipH="1">
              <a:off x="1977636" y="2253321"/>
              <a:ext cx="3950869" cy="4951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1587"/>
            <p:cNvCxnSpPr>
              <a:stCxn id="464913" idx="2"/>
            </p:cNvCxnSpPr>
            <p:nvPr/>
          </p:nvCxnSpPr>
          <p:spPr>
            <a:xfrm>
              <a:off x="1476039" y="2223169"/>
              <a:ext cx="1552410" cy="5173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1588"/>
            <p:cNvCxnSpPr/>
            <p:nvPr/>
          </p:nvCxnSpPr>
          <p:spPr>
            <a:xfrm>
              <a:off x="1623662" y="2223169"/>
              <a:ext cx="3014342" cy="5252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589"/>
            <p:cNvCxnSpPr/>
            <p:nvPr/>
          </p:nvCxnSpPr>
          <p:spPr>
            <a:xfrm>
              <a:off x="1868111" y="2226343"/>
              <a:ext cx="4342939" cy="5458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88"/>
            <p:cNvCxnSpPr>
              <a:stCxn id="452124" idx="0"/>
            </p:cNvCxnSpPr>
            <p:nvPr/>
          </p:nvCxnSpPr>
          <p:spPr>
            <a:xfrm flipH="1" flipV="1">
              <a:off x="3166548" y="2239038"/>
              <a:ext cx="1596855" cy="5252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1590"/>
            <p:cNvCxnSpPr>
              <a:stCxn id="451878" idx="0"/>
            </p:cNvCxnSpPr>
            <p:nvPr/>
          </p:nvCxnSpPr>
          <p:spPr>
            <a:xfrm flipH="1" flipV="1">
              <a:off x="3342741" y="2232691"/>
              <a:ext cx="2984183" cy="5379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1591"/>
            <p:cNvCxnSpPr>
              <a:stCxn id="451878" idx="1"/>
            </p:cNvCxnSpPr>
            <p:nvPr/>
          </p:nvCxnSpPr>
          <p:spPr>
            <a:xfrm flipH="1" flipV="1">
              <a:off x="4639591" y="2226343"/>
              <a:ext cx="1819082" cy="544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1589" name="1045 - TextBox"/>
          <p:cNvSpPr txBox="1">
            <a:spLocks noChangeArrowheads="1"/>
          </p:cNvSpPr>
          <p:nvPr/>
        </p:nvSpPr>
        <p:spPr bwMode="auto">
          <a:xfrm>
            <a:off x="241300" y="1332411"/>
            <a:ext cx="86137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2"/>
              </a:buClr>
              <a:buFont typeface="Wingdings" pitchFamily="2" charset="2"/>
              <a:buChar char="q"/>
            </a:pPr>
            <a:r>
              <a:rPr lang="el-GR" i="0">
                <a:latin typeface="Gill Sans Nova" panose="020B0602020104020203" pitchFamily="34" charset="0"/>
              </a:rPr>
              <a:t> </a:t>
            </a:r>
            <a:r>
              <a:rPr lang="el-GR" sz="2000" i="0">
                <a:latin typeface="Gill Sans Nova" panose="020B0602020104020203" pitchFamily="34" charset="0"/>
              </a:rPr>
              <a:t>πλούσια διασύνδεση μεταξύ </a:t>
            </a:r>
            <a:r>
              <a:rPr lang="el-GR" sz="2000" i="0" err="1">
                <a:latin typeface="Gill Sans Nova" panose="020B0602020104020203" pitchFamily="34" charset="0"/>
              </a:rPr>
              <a:t>μεταγωγέων</a:t>
            </a:r>
            <a:r>
              <a:rPr lang="el-GR" sz="2000" i="0">
                <a:latin typeface="Gill Sans Nova" panose="020B0602020104020203" pitchFamily="34" charset="0"/>
              </a:rPr>
              <a:t>, </a:t>
            </a:r>
            <a:r>
              <a:rPr lang="en-US" sz="2000" i="0">
                <a:latin typeface="Gill Sans Nova" panose="020B0602020104020203" pitchFamily="34" charset="0"/>
              </a:rPr>
              <a:t>racks:</a:t>
            </a:r>
          </a:p>
          <a:p>
            <a:pPr lvl="1" eaLnBrk="0" hangingPunct="0"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2000" i="0">
                <a:latin typeface="Gill Sans Nova" panose="020B0602020104020203" pitchFamily="34" charset="0"/>
              </a:rPr>
              <a:t> αυξημένη απόδοση μεταξύ </a:t>
            </a:r>
            <a:r>
              <a:rPr lang="en-US" sz="2000" i="0">
                <a:latin typeface="Gill Sans Nova" panose="020B0602020104020203" pitchFamily="34" charset="0"/>
              </a:rPr>
              <a:t>racks (</a:t>
            </a:r>
            <a:r>
              <a:rPr lang="el-GR" sz="2000" i="0">
                <a:latin typeface="Gill Sans Nova" panose="020B0602020104020203" pitchFamily="34" charset="0"/>
              </a:rPr>
              <a:t>δυνατότητα πολλαπλών διαδρομών δρομολόγησης)</a:t>
            </a:r>
          </a:p>
          <a:p>
            <a:pPr lvl="1" eaLnBrk="0" hangingPunct="0"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2000" i="0">
                <a:latin typeface="Gill Sans Nova" panose="020B0602020104020203" pitchFamily="34" charset="0"/>
              </a:rPr>
              <a:t>αυξημένη αξιοπιστία μέσω πλεονασμού</a:t>
            </a:r>
          </a:p>
        </p:txBody>
      </p:sp>
      <p:sp>
        <p:nvSpPr>
          <p:cNvPr id="1047" name="Footer Placeholder 3">
            <a:extLst>
              <a:ext uri="{FF2B5EF4-FFF2-40B4-BE49-F238E27FC236}">
                <a16:creationId xmlns:a16="http://schemas.microsoft.com/office/drawing/2014/main" id="{88D23E3E-B897-405D-9EEE-1AF9C9F23DDF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048" name="Footer Placeholder 3">
            <a:extLst>
              <a:ext uri="{FF2B5EF4-FFF2-40B4-BE49-F238E27FC236}">
                <a16:creationId xmlns:a16="http://schemas.microsoft.com/office/drawing/2014/main" id="{57945E21-355C-4199-82B0-B1FBA58B4F0B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049" name="Footer Placeholder 3">
            <a:extLst>
              <a:ext uri="{FF2B5EF4-FFF2-40B4-BE49-F238E27FC236}">
                <a16:creationId xmlns:a16="http://schemas.microsoft.com/office/drawing/2014/main" id="{A883D3BA-D61B-4CD2-9EB0-3D2C61EE851B}"/>
              </a:ext>
            </a:extLst>
          </p:cNvPr>
          <p:cNvSpPr txBox="1">
            <a:spLocks/>
          </p:cNvSpPr>
          <p:nvPr/>
        </p:nvSpPr>
        <p:spPr bwMode="auto">
          <a:xfrm>
            <a:off x="2619477" y="6571822"/>
            <a:ext cx="921886" cy="2867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Data center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19822F-2F9E-4A26-A687-758F047DD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Modular Data Centers</a:t>
            </a:r>
            <a:endParaRPr lang="el-GR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A35CA10E-68C6-41BB-AE66-FCD0B4AB012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293" y="1257910"/>
            <a:ext cx="7191632" cy="5142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25DA1D5-1379-48BC-91AA-3D78545336B8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</a:t>
            </a:r>
            <a:r>
              <a:rPr lang="en-US" sz="1100" b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oD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E07B0BF-6C0B-45F6-849D-AAF733404C65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541713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CDN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40665A76-FD14-447D-823F-6B6DC0A3069E}"/>
              </a:ext>
            </a:extLst>
          </p:cNvPr>
          <p:cNvSpPr txBox="1">
            <a:spLocks/>
          </p:cNvSpPr>
          <p:nvPr/>
        </p:nvSpPr>
        <p:spPr bwMode="auto">
          <a:xfrm>
            <a:off x="2619477" y="6571822"/>
            <a:ext cx="921886" cy="2867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Data center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30289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4AD8D4-29FC-8E28-CDE6-2F710C9E3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Τυποσ</a:t>
            </a:r>
            <a:r>
              <a:rPr lang="el-GR" dirty="0"/>
              <a:t> 3: </a:t>
            </a:r>
            <a:r>
              <a:rPr lang="el-GR" dirty="0" err="1"/>
              <a:t>ΣυνδιΑλεξη</a:t>
            </a:r>
            <a:r>
              <a:rPr lang="el-GR" dirty="0"/>
              <a:t> </a:t>
            </a:r>
            <a:r>
              <a:rPr lang="el-GR" dirty="0" err="1"/>
              <a:t>φωνΗς</a:t>
            </a:r>
            <a:r>
              <a:rPr lang="el-GR" dirty="0"/>
              <a:t>/</a:t>
            </a:r>
            <a:r>
              <a:rPr lang="en-US" dirty="0"/>
              <a:t>video over IP</a:t>
            </a:r>
            <a:br>
              <a:rPr lang="el-GR" dirty="0"/>
            </a:br>
            <a:endParaRPr lang="el-G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C05CB-D7AD-784D-E5D5-D405D3915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45895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3EDC87A-0CFB-46EA-A1EA-8CA22E39AA68}"/>
              </a:ext>
            </a:extLst>
          </p:cNvPr>
          <p:cNvSpPr/>
          <p:nvPr/>
        </p:nvSpPr>
        <p:spPr bwMode="auto">
          <a:xfrm>
            <a:off x="533400" y="2527069"/>
            <a:ext cx="8282796" cy="4987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FA7212F-4F01-4E8D-9F30-5DB4766DE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/>
              <a:t>Δικτύωση Πολυμέσων: Ενότητες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238536B-3AE1-4D56-B0E6-7CDB40FFC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302" y="1729047"/>
            <a:ext cx="8446698" cy="455260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l-GR"/>
              <a:t>Εφαρμογές δικτύωσης πολυμέσων</a:t>
            </a:r>
            <a:endParaRPr lang="en-US"/>
          </a:p>
          <a:p>
            <a:pPr marL="457200" indent="-457200">
              <a:buFont typeface="+mj-lt"/>
              <a:buAutoNum type="arabicPeriod"/>
            </a:pPr>
            <a:r>
              <a:rPr lang="el-GR"/>
              <a:t>Ροή αποθηκευμένου βίντεο</a:t>
            </a:r>
          </a:p>
          <a:p>
            <a:pPr marL="457200" indent="-457200">
              <a:buFont typeface="+mj-lt"/>
              <a:buAutoNum type="arabicPeriod"/>
            </a:pPr>
            <a:r>
              <a:rPr lang="el-GR" b="1" err="1">
                <a:solidFill>
                  <a:srgbClr val="CB2727"/>
                </a:solidFill>
              </a:rPr>
              <a:t>Voice</a:t>
            </a:r>
            <a:r>
              <a:rPr lang="el-GR" b="1">
                <a:solidFill>
                  <a:srgbClr val="CB2727"/>
                </a:solidFill>
              </a:rPr>
              <a:t>-</a:t>
            </a:r>
            <a:r>
              <a:rPr lang="el-GR" b="1" err="1">
                <a:solidFill>
                  <a:srgbClr val="CB2727"/>
                </a:solidFill>
              </a:rPr>
              <a:t>over</a:t>
            </a:r>
            <a:r>
              <a:rPr lang="el-GR" b="1">
                <a:solidFill>
                  <a:srgbClr val="CB2727"/>
                </a:solidFill>
              </a:rPr>
              <a:t>-IP</a:t>
            </a:r>
          </a:p>
          <a:p>
            <a:pPr marL="457200" indent="-457200">
              <a:buFont typeface="+mj-lt"/>
              <a:buAutoNum type="arabicPeriod"/>
            </a:pPr>
            <a:r>
              <a:rPr lang="el-GR"/>
              <a:t>Πρωτόκολλα εφαρμογών συνομιλίας πραγματικού χρόνου</a:t>
            </a:r>
          </a:p>
          <a:p>
            <a:pPr marL="457200" indent="-457200">
              <a:buFont typeface="+mj-lt"/>
              <a:buAutoNum type="arabicPeriod"/>
            </a:pPr>
            <a:r>
              <a:rPr lang="el-GR"/>
              <a:t>Υποστήριξη δικτύου για πολυμέσα </a:t>
            </a:r>
          </a:p>
          <a:p>
            <a:endParaRPr lang="el-GR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4F1CB5B-4F0E-4873-9214-21D10F82B8F1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06644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84F2083D-B303-4253-8429-148AB5D95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Voice-over-IP (VoIP)</a:t>
            </a:r>
            <a:endParaRPr lang="el-GR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79C4BBC-0D6F-4DB7-B766-741DE2F10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386" y="1363287"/>
            <a:ext cx="8761614" cy="4919818"/>
          </a:xfrm>
        </p:spPr>
        <p:txBody>
          <a:bodyPr/>
          <a:lstStyle/>
          <a:p>
            <a:r>
              <a:rPr lang="el-GR" dirty="0" err="1">
                <a:solidFill>
                  <a:srgbClr val="C00000"/>
                </a:solidFill>
              </a:rPr>
              <a:t>VoIP</a:t>
            </a:r>
            <a:r>
              <a:rPr lang="el-GR" dirty="0">
                <a:solidFill>
                  <a:srgbClr val="C00000"/>
                </a:solidFill>
              </a:rPr>
              <a:t> απαίτηση </a:t>
            </a:r>
            <a:r>
              <a:rPr lang="el-GR" b="1" dirty="0">
                <a:solidFill>
                  <a:srgbClr val="C00000"/>
                </a:solidFill>
              </a:rPr>
              <a:t>καθυστέρησης από-άκρο-σε-άκρο</a:t>
            </a:r>
            <a:r>
              <a:rPr lang="el-GR" dirty="0">
                <a:solidFill>
                  <a:srgbClr val="C00000"/>
                </a:solidFill>
              </a:rPr>
              <a:t>: </a:t>
            </a:r>
            <a:r>
              <a:rPr lang="el-GR" dirty="0"/>
              <a:t>χρειάζεται για να διατηρηθεί το στοιχείο της συνομιλίας</a:t>
            </a:r>
          </a:p>
          <a:p>
            <a:pPr lvl="1"/>
            <a:r>
              <a:rPr lang="el-GR" dirty="0"/>
              <a:t>περιλαμβάνει καθυστερήσεις δικτύου επιπέδου εφαρμογής (πακετάρισμα, αναπαραγωγή)</a:t>
            </a:r>
          </a:p>
          <a:p>
            <a:pPr lvl="1"/>
            <a:r>
              <a:rPr lang="el-GR" dirty="0"/>
              <a:t>μεγαλύτερες καθυστερήσεις </a:t>
            </a:r>
            <a:r>
              <a:rPr lang="el-GR" dirty="0" err="1"/>
              <a:t>παρατηρήσιμες</a:t>
            </a:r>
            <a:r>
              <a:rPr lang="el-GR" dirty="0"/>
              <a:t>, βλάπτουν τη </a:t>
            </a:r>
            <a:r>
              <a:rPr lang="el-GR" dirty="0" err="1"/>
              <a:t>διαδραστικότητα</a:t>
            </a:r>
            <a:endParaRPr lang="el-GR" dirty="0"/>
          </a:p>
          <a:p>
            <a:pPr marL="457200" lvl="1" indent="0">
              <a:buNone/>
            </a:pPr>
            <a:r>
              <a:rPr lang="en-US" dirty="0"/>
              <a:t>		</a:t>
            </a:r>
            <a:r>
              <a:rPr lang="el-GR" b="1" dirty="0"/>
              <a:t> &lt; 150 </a:t>
            </a:r>
            <a:r>
              <a:rPr lang="el-GR" b="1" dirty="0" err="1"/>
              <a:t>msec</a:t>
            </a:r>
            <a:r>
              <a:rPr lang="el-GR" b="1" dirty="0"/>
              <a:t>: καλό</a:t>
            </a:r>
          </a:p>
          <a:p>
            <a:pPr marL="457200" lvl="1" indent="0">
              <a:buNone/>
            </a:pPr>
            <a:r>
              <a:rPr lang="en-US" b="1" dirty="0"/>
              <a:t>		</a:t>
            </a:r>
            <a:r>
              <a:rPr lang="el-GR" b="1" dirty="0"/>
              <a:t> &gt; 400 </a:t>
            </a:r>
            <a:r>
              <a:rPr lang="el-GR" b="1" dirty="0" err="1"/>
              <a:t>msec</a:t>
            </a:r>
            <a:r>
              <a:rPr lang="el-GR" b="1" dirty="0"/>
              <a:t>: κακό</a:t>
            </a:r>
          </a:p>
          <a:p>
            <a:r>
              <a:rPr lang="el-GR" dirty="0">
                <a:solidFill>
                  <a:srgbClr val="C00000"/>
                </a:solidFill>
              </a:rPr>
              <a:t>εκκίνηση συνόδου: </a:t>
            </a:r>
            <a:r>
              <a:rPr lang="el-GR" dirty="0"/>
              <a:t>πώς ο καλούμενος διαφημίζει την IP δ/</a:t>
            </a:r>
            <a:r>
              <a:rPr lang="el-GR" dirty="0" err="1"/>
              <a:t>νση</a:t>
            </a:r>
            <a:r>
              <a:rPr lang="el-GR" dirty="0"/>
              <a:t>, τον αριθμό θύρας και τους αλγόριθμους κωδικοποίησης;</a:t>
            </a:r>
          </a:p>
          <a:p>
            <a:r>
              <a:rPr lang="el-GR" dirty="0">
                <a:solidFill>
                  <a:srgbClr val="C00000"/>
                </a:solidFill>
              </a:rPr>
              <a:t>υπηρεσίες προστιθέμενης αξίας: </a:t>
            </a:r>
            <a:r>
              <a:rPr lang="el-GR" dirty="0"/>
              <a:t>προώθηση κλήσης, έλεγχος, καταγραφή</a:t>
            </a:r>
          </a:p>
          <a:p>
            <a:r>
              <a:rPr lang="el-GR" dirty="0">
                <a:solidFill>
                  <a:srgbClr val="C00000"/>
                </a:solidFill>
              </a:rPr>
              <a:t>υπηρεσία έκτακτης ανάγκης: </a:t>
            </a:r>
            <a:r>
              <a:rPr lang="el-GR" dirty="0"/>
              <a:t>911</a:t>
            </a:r>
          </a:p>
          <a:p>
            <a:endParaRPr lang="el-GR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B843E89-A71A-43D8-B947-268FEE39A273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414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0050"/>
            <a:ext cx="9144000" cy="619125"/>
          </a:xfrm>
        </p:spPr>
        <p:txBody>
          <a:bodyPr/>
          <a:lstStyle/>
          <a:p>
            <a:r>
              <a:rPr lang="el-GR"/>
              <a:t>Χαρακτηριστικά </a:t>
            </a:r>
            <a:r>
              <a:rPr lang="en-US"/>
              <a:t>VoIP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1212" y="1376622"/>
            <a:ext cx="8679719" cy="4746625"/>
          </a:xfrm>
        </p:spPr>
        <p:txBody>
          <a:bodyPr/>
          <a:lstStyle/>
          <a:p>
            <a:pPr>
              <a:spcBef>
                <a:spcPct val="40000"/>
              </a:spcBef>
            </a:pPr>
            <a:r>
              <a:rPr lang="el-GR" b="1" dirty="0"/>
              <a:t>Ήχος του ομιλητή</a:t>
            </a:r>
            <a:r>
              <a:rPr lang="en-US" b="1" dirty="0"/>
              <a:t>: </a:t>
            </a:r>
            <a:r>
              <a:rPr lang="el-GR" dirty="0"/>
              <a:t>εναλλασσόμενες </a:t>
            </a:r>
          </a:p>
          <a:p>
            <a:pPr lvl="1">
              <a:spcBef>
                <a:spcPct val="40000"/>
              </a:spcBef>
            </a:pPr>
            <a:r>
              <a:rPr lang="el-GR" dirty="0"/>
              <a:t>περίοδοι ομιλίας (</a:t>
            </a:r>
            <a:r>
              <a:rPr lang="en-US" dirty="0"/>
              <a:t>talk spurts</a:t>
            </a:r>
            <a:r>
              <a:rPr lang="el-GR" dirty="0"/>
              <a:t>)</a:t>
            </a:r>
            <a:r>
              <a:rPr lang="en-US" dirty="0"/>
              <a:t>, </a:t>
            </a:r>
            <a:endParaRPr lang="el-GR" dirty="0"/>
          </a:p>
          <a:p>
            <a:pPr lvl="1">
              <a:spcBef>
                <a:spcPct val="40000"/>
              </a:spcBef>
            </a:pPr>
            <a:r>
              <a:rPr lang="el-GR" dirty="0"/>
              <a:t>περίοδοι σιγής (</a:t>
            </a:r>
            <a:r>
              <a:rPr lang="en-US" dirty="0"/>
              <a:t>silent periods</a:t>
            </a:r>
            <a:r>
              <a:rPr lang="el-GR" dirty="0"/>
              <a:t>)</a:t>
            </a:r>
            <a:r>
              <a:rPr lang="en-US" dirty="0"/>
              <a:t>.</a:t>
            </a:r>
          </a:p>
          <a:p>
            <a:pPr lvl="2">
              <a:spcBef>
                <a:spcPct val="40000"/>
              </a:spcBef>
            </a:pPr>
            <a:r>
              <a:rPr lang="en-US" dirty="0"/>
              <a:t>64 kbps </a:t>
            </a:r>
            <a:r>
              <a:rPr lang="el-GR" dirty="0"/>
              <a:t>κατά</a:t>
            </a:r>
            <a:r>
              <a:rPr lang="en-US" dirty="0"/>
              <a:t> </a:t>
            </a:r>
            <a:r>
              <a:rPr lang="el-GR" dirty="0"/>
              <a:t>την περίοδο ομιλίας</a:t>
            </a:r>
            <a:endParaRPr lang="en-US" dirty="0"/>
          </a:p>
          <a:p>
            <a:pPr lvl="2">
              <a:spcBef>
                <a:spcPct val="40000"/>
              </a:spcBef>
            </a:pPr>
            <a:r>
              <a:rPr lang="el-GR" dirty="0"/>
              <a:t>Παράγονται πακέτα μόνο όταν μιλάει ο ομιλητής</a:t>
            </a:r>
            <a:endParaRPr lang="en-US" dirty="0"/>
          </a:p>
          <a:p>
            <a:pPr lvl="1">
              <a:spcBef>
                <a:spcPct val="40000"/>
              </a:spcBef>
              <a:buFont typeface="Wingdings" pitchFamily="2" charset="2"/>
              <a:buChar char="§"/>
            </a:pPr>
            <a:r>
              <a:rPr lang="el-GR" b="1" dirty="0"/>
              <a:t>Τμήματα</a:t>
            </a:r>
            <a:r>
              <a:rPr lang="el-GR" dirty="0"/>
              <a:t> διάρκειας </a:t>
            </a:r>
            <a:r>
              <a:rPr lang="en-US" dirty="0"/>
              <a:t>20 msec </a:t>
            </a:r>
            <a:r>
              <a:rPr lang="el-GR" dirty="0"/>
              <a:t>με</a:t>
            </a:r>
            <a:r>
              <a:rPr lang="en-US" dirty="0"/>
              <a:t> 8 Kbytes/sec: 160 bytes </a:t>
            </a:r>
            <a:r>
              <a:rPr lang="el-GR" dirty="0"/>
              <a:t>δεδομένων</a:t>
            </a:r>
            <a:endParaRPr lang="en-US" sz="2400" dirty="0"/>
          </a:p>
          <a:p>
            <a:pPr>
              <a:spcBef>
                <a:spcPct val="40000"/>
              </a:spcBef>
            </a:pPr>
            <a:r>
              <a:rPr lang="el-GR" dirty="0"/>
              <a:t>Κεφαλίδες επιπέδου εφαρμογής προστίθενται σε κάθε </a:t>
            </a:r>
            <a:r>
              <a:rPr lang="el-GR" b="1" dirty="0"/>
              <a:t>τμήμα</a:t>
            </a:r>
            <a:r>
              <a:rPr lang="en-US" b="1" dirty="0"/>
              <a:t> </a:t>
            </a:r>
          </a:p>
          <a:p>
            <a:pPr lvl="1">
              <a:spcBef>
                <a:spcPct val="40000"/>
              </a:spcBef>
            </a:pPr>
            <a:r>
              <a:rPr lang="el-GR" dirty="0"/>
              <a:t>Αριθμός ακολουθίας</a:t>
            </a:r>
          </a:p>
          <a:p>
            <a:pPr lvl="1">
              <a:spcBef>
                <a:spcPct val="40000"/>
              </a:spcBef>
            </a:pPr>
            <a:r>
              <a:rPr lang="el-GR" dirty="0" err="1"/>
              <a:t>Χρονοσφραγίδα</a:t>
            </a:r>
            <a:r>
              <a:rPr lang="el-GR" dirty="0"/>
              <a:t> δημιουργίας του πρώτου </a:t>
            </a:r>
            <a:r>
              <a:rPr lang="en-US" dirty="0"/>
              <a:t>byte</a:t>
            </a:r>
          </a:p>
          <a:p>
            <a:pPr>
              <a:spcBef>
                <a:spcPct val="40000"/>
              </a:spcBef>
            </a:pPr>
            <a:r>
              <a:rPr lang="el-GR" dirty="0"/>
              <a:t>Τμήμα </a:t>
            </a:r>
            <a:r>
              <a:rPr lang="en-US" dirty="0"/>
              <a:t>+</a:t>
            </a:r>
            <a:r>
              <a:rPr lang="el-GR" dirty="0"/>
              <a:t> κεφαλίδα ενθυλακώνονται σε</a:t>
            </a:r>
            <a:r>
              <a:rPr lang="en-US" dirty="0"/>
              <a:t> UDP </a:t>
            </a:r>
            <a:r>
              <a:rPr lang="el-GR" dirty="0"/>
              <a:t>ή </a:t>
            </a:r>
            <a:r>
              <a:rPr lang="en-US" dirty="0"/>
              <a:t>TCP </a:t>
            </a:r>
            <a:r>
              <a:rPr lang="el-GR" dirty="0"/>
              <a:t>τμήμα</a:t>
            </a:r>
            <a:r>
              <a:rPr lang="en-US" dirty="0"/>
              <a:t>.</a:t>
            </a:r>
          </a:p>
          <a:p>
            <a:pPr>
              <a:spcBef>
                <a:spcPct val="40000"/>
              </a:spcBef>
            </a:pPr>
            <a:r>
              <a:rPr lang="el-GR" dirty="0"/>
              <a:t>Η εφαρμογή στέλνει το</a:t>
            </a:r>
            <a:r>
              <a:rPr lang="en-US" dirty="0"/>
              <a:t> UDP </a:t>
            </a:r>
            <a:r>
              <a:rPr lang="el-GR" dirty="0"/>
              <a:t>τμήμα</a:t>
            </a:r>
            <a:r>
              <a:rPr lang="en-US" dirty="0"/>
              <a:t> </a:t>
            </a:r>
            <a:r>
              <a:rPr lang="el-GR" dirty="0"/>
              <a:t>στο </a:t>
            </a:r>
            <a:r>
              <a:rPr lang="en-US" dirty="0"/>
              <a:t>socket </a:t>
            </a:r>
            <a:r>
              <a:rPr lang="el-GR" dirty="0"/>
              <a:t>κάθε</a:t>
            </a:r>
            <a:r>
              <a:rPr lang="en-US" dirty="0"/>
              <a:t> 20 msec </a:t>
            </a:r>
            <a:r>
              <a:rPr lang="el-GR" dirty="0"/>
              <a:t>κατά την διάρκεια της ομιλίας.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A6FEF-0901-49B0-A8D1-2AC7BB4D6DAA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95275" y="0"/>
            <a:ext cx="8594725" cy="1143000"/>
          </a:xfrm>
        </p:spPr>
        <p:txBody>
          <a:bodyPr/>
          <a:lstStyle/>
          <a:p>
            <a:r>
              <a:rPr lang="en-US" sz="2800"/>
              <a:t>VoIP: </a:t>
            </a:r>
            <a:r>
              <a:rPr lang="el-GR" sz="2800"/>
              <a:t>απώλεια πακέτων</a:t>
            </a: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66367"/>
            <a:ext cx="8890000" cy="5602049"/>
          </a:xfrm>
        </p:spPr>
        <p:txBody>
          <a:bodyPr/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l-GR" dirty="0">
                <a:solidFill>
                  <a:srgbClr val="C00000"/>
                </a:solidFill>
              </a:rPr>
              <a:t>Απώλειες δικτύου</a:t>
            </a:r>
            <a:r>
              <a:rPr lang="en-US" dirty="0">
                <a:solidFill>
                  <a:srgbClr val="C00000"/>
                </a:solidFill>
              </a:rPr>
              <a:t>: </a:t>
            </a:r>
            <a:r>
              <a:rPr lang="el-GR" dirty="0"/>
              <a:t>Το </a:t>
            </a:r>
            <a:r>
              <a:rPr lang="en-US" dirty="0"/>
              <a:t>IP datagram </a:t>
            </a:r>
            <a:r>
              <a:rPr lang="el-GR" dirty="0"/>
              <a:t>χάνεται λόγω συμφόρησης του δικτύου </a:t>
            </a:r>
            <a:r>
              <a:rPr lang="en-US" dirty="0"/>
              <a:t>(</a:t>
            </a:r>
            <a:r>
              <a:rPr lang="el-GR" dirty="0"/>
              <a:t>υπερχείλιση στους </a:t>
            </a:r>
            <a:r>
              <a:rPr lang="en-US" dirty="0"/>
              <a:t>buffers </a:t>
            </a:r>
            <a:r>
              <a:rPr lang="el-GR" dirty="0"/>
              <a:t>των δρομολογητών</a:t>
            </a:r>
            <a:r>
              <a:rPr lang="en-US" dirty="0"/>
              <a:t>)</a:t>
            </a:r>
            <a:endParaRPr lang="el-GR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el-GR" dirty="0">
                <a:solidFill>
                  <a:srgbClr val="C00000"/>
                </a:solidFill>
              </a:rPr>
              <a:t>Απώλειες καθυστέρησης</a:t>
            </a:r>
            <a:r>
              <a:rPr lang="en-US" dirty="0">
                <a:solidFill>
                  <a:srgbClr val="C00000"/>
                </a:solidFill>
              </a:rPr>
              <a:t>: </a:t>
            </a:r>
            <a:r>
              <a:rPr lang="el-GR" dirty="0"/>
              <a:t>Το </a:t>
            </a:r>
            <a:r>
              <a:rPr lang="en-US" dirty="0"/>
              <a:t>IP datagram </a:t>
            </a:r>
            <a:r>
              <a:rPr lang="el-GR" dirty="0"/>
              <a:t>φτάνει πολύ αργά για αναπαραγωγή στον δέκτη</a:t>
            </a:r>
            <a:endParaRPr lang="en-US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l-GR" dirty="0"/>
              <a:t>καθυστερήσεις</a:t>
            </a:r>
            <a:r>
              <a:rPr lang="en-US" dirty="0"/>
              <a:t>: </a:t>
            </a:r>
            <a:r>
              <a:rPr lang="el-GR" dirty="0"/>
              <a:t>επεξεργασίας</a:t>
            </a:r>
            <a:r>
              <a:rPr lang="en-US" dirty="0"/>
              <a:t>, </a:t>
            </a:r>
            <a:r>
              <a:rPr lang="el-GR" dirty="0"/>
              <a:t>αναμονής στην ουρά, καθυστερήσεις στα τερματικά συστήματα </a:t>
            </a:r>
            <a:r>
              <a:rPr lang="en-US" dirty="0"/>
              <a:t>(</a:t>
            </a:r>
            <a:r>
              <a:rPr lang="el-GR" dirty="0"/>
              <a:t>αποστολέας</a:t>
            </a:r>
            <a:r>
              <a:rPr lang="en-US" dirty="0"/>
              <a:t>,</a:t>
            </a:r>
            <a:r>
              <a:rPr lang="el-GR" dirty="0"/>
              <a:t> παραλήπτης</a:t>
            </a:r>
            <a:r>
              <a:rPr lang="en-US" dirty="0"/>
              <a:t>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l-GR" dirty="0"/>
              <a:t>τυπική τιμή </a:t>
            </a:r>
            <a:r>
              <a:rPr lang="el-GR" b="1" dirty="0"/>
              <a:t>μέγιστης ανεκτής καθυστέρησης</a:t>
            </a:r>
            <a:r>
              <a:rPr lang="en-US" b="1" dirty="0"/>
              <a:t>: 400 </a:t>
            </a:r>
            <a:r>
              <a:rPr lang="en-US" b="1" dirty="0" err="1"/>
              <a:t>ms</a:t>
            </a:r>
            <a:endParaRPr lang="el-GR" b="1" dirty="0"/>
          </a:p>
          <a:p>
            <a:pPr lvl="1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l-GR" dirty="0"/>
              <a:t>καθυστέρηση αναπαραγωγής, αριθμός ακολουθίας, </a:t>
            </a:r>
            <a:r>
              <a:rPr lang="el-GR" dirty="0" err="1"/>
              <a:t>χρονοσφραγίδες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39609B-E94F-4DD6-96EE-E19556D8BE16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95275" y="0"/>
            <a:ext cx="8594725" cy="1143000"/>
          </a:xfrm>
        </p:spPr>
        <p:txBody>
          <a:bodyPr/>
          <a:lstStyle/>
          <a:p>
            <a:r>
              <a:rPr lang="en-US" sz="2800"/>
              <a:t>VoIP: </a:t>
            </a:r>
            <a:r>
              <a:rPr lang="el-GR" sz="2800"/>
              <a:t>απώλεια πακέτων και καθυστέρηση (2)</a:t>
            </a: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66367"/>
            <a:ext cx="8890000" cy="4925380"/>
          </a:xfrm>
        </p:spPr>
        <p:txBody>
          <a:bodyPr/>
          <a:lstStyle/>
          <a:p>
            <a:r>
              <a:rPr lang="el-GR" dirty="0"/>
              <a:t>Τυπική η </a:t>
            </a:r>
            <a:r>
              <a:rPr lang="el-GR" dirty="0">
                <a:solidFill>
                  <a:srgbClr val="C00000"/>
                </a:solidFill>
              </a:rPr>
              <a:t>χρήση </a:t>
            </a:r>
            <a:r>
              <a:rPr lang="en-US" dirty="0">
                <a:solidFill>
                  <a:srgbClr val="C00000"/>
                </a:solidFill>
              </a:rPr>
              <a:t>UDP</a:t>
            </a:r>
            <a:r>
              <a:rPr lang="el-GR" dirty="0">
                <a:solidFill>
                  <a:srgbClr val="C00000"/>
                </a:solidFill>
              </a:rPr>
              <a:t> </a:t>
            </a:r>
            <a:r>
              <a:rPr lang="el-GR" dirty="0"/>
              <a:t>γιατί </a:t>
            </a:r>
            <a:r>
              <a:rPr lang="el-GR" b="1" dirty="0"/>
              <a:t>εάν </a:t>
            </a:r>
            <a:r>
              <a:rPr lang="en-US" b="1" dirty="0"/>
              <a:t>TCP </a:t>
            </a:r>
            <a:r>
              <a:rPr lang="el-GR" b="1" dirty="0"/>
              <a:t>τότε</a:t>
            </a:r>
          </a:p>
          <a:p>
            <a:pPr lvl="1"/>
            <a:r>
              <a:rPr lang="el-GR" dirty="0"/>
              <a:t>Καθυστέρηση λόγω της </a:t>
            </a:r>
            <a:r>
              <a:rPr lang="el-GR" dirty="0" err="1"/>
              <a:t>επαναμετάδοσης</a:t>
            </a:r>
            <a:r>
              <a:rPr lang="el-GR" dirty="0"/>
              <a:t> πακέτων στο </a:t>
            </a:r>
            <a:r>
              <a:rPr lang="en-US" dirty="0"/>
              <a:t>TCP</a:t>
            </a:r>
            <a:endParaRPr lang="el-GR" dirty="0"/>
          </a:p>
          <a:p>
            <a:pPr lvl="2"/>
            <a:r>
              <a:rPr lang="el-GR" dirty="0"/>
              <a:t>Πιθανόν να ξεπεράσει τα 400 </a:t>
            </a:r>
            <a:r>
              <a:rPr lang="en-US" dirty="0"/>
              <a:t>msec</a:t>
            </a:r>
            <a:endParaRPr lang="el-GR" dirty="0"/>
          </a:p>
          <a:p>
            <a:pPr lvl="1"/>
            <a:r>
              <a:rPr lang="el-GR" dirty="0"/>
              <a:t>Μείωση ρυθμού μετάδοσης λόγω του ελέγχου συμφόρησης (απώλεια πακέτων</a:t>
            </a:r>
            <a:r>
              <a:rPr lang="en-US" dirty="0"/>
              <a:t> </a:t>
            </a:r>
            <a:r>
              <a:rPr lang="el-GR" dirty="0"/>
              <a:t>λόγω καθυστέρησης)</a:t>
            </a:r>
            <a:r>
              <a:rPr lang="en-US" dirty="0"/>
              <a:t> </a:t>
            </a:r>
            <a:endParaRPr lang="el-GR" dirty="0"/>
          </a:p>
          <a:p>
            <a:r>
              <a:rPr lang="en-US" dirty="0"/>
              <a:t>Skype</a:t>
            </a:r>
            <a:r>
              <a:rPr lang="el-GR" dirty="0"/>
              <a:t>:</a:t>
            </a:r>
            <a:r>
              <a:rPr lang="en-US" dirty="0"/>
              <a:t> </a:t>
            </a:r>
            <a:r>
              <a:rPr lang="el-GR" dirty="0"/>
              <a:t>χρήση </a:t>
            </a:r>
            <a:r>
              <a:rPr lang="en-US" dirty="0"/>
              <a:t>UDP </a:t>
            </a:r>
            <a:endParaRPr lang="el-GR" dirty="0"/>
          </a:p>
          <a:p>
            <a:pPr lvl="1"/>
            <a:r>
              <a:rPr lang="el-GR" dirty="0"/>
              <a:t>εκτός και αν ένας χρήστης χρησιμοποιεί </a:t>
            </a:r>
            <a:r>
              <a:rPr lang="en-US" dirty="0"/>
              <a:t>NAT </a:t>
            </a:r>
            <a:r>
              <a:rPr lang="el-GR" dirty="0"/>
              <a:t>ή είναι πίσω από </a:t>
            </a:r>
            <a:r>
              <a:rPr lang="en-US" dirty="0"/>
              <a:t>firewall </a:t>
            </a:r>
            <a:r>
              <a:rPr lang="el-GR" dirty="0"/>
              <a:t>που μπλοκάρει </a:t>
            </a:r>
            <a:r>
              <a:rPr lang="en-US" dirty="0"/>
              <a:t>UDP</a:t>
            </a:r>
            <a:endParaRPr lang="el-GR" dirty="0"/>
          </a:p>
          <a:p>
            <a:endParaRPr lang="en-US" dirty="0"/>
          </a:p>
          <a:p>
            <a:r>
              <a:rPr lang="el-GR" dirty="0"/>
              <a:t>Στοίβα πρωτοκόλλων: </a:t>
            </a:r>
            <a:r>
              <a:rPr lang="en-US" dirty="0"/>
              <a:t>RTP/UDP/IP      &amp;</a:t>
            </a:r>
            <a:r>
              <a:rPr lang="el-GR" dirty="0"/>
              <a:t> </a:t>
            </a:r>
            <a:r>
              <a:rPr lang="en-US" dirty="0"/>
              <a:t> RTCP</a:t>
            </a:r>
            <a:endParaRPr lang="el-GR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39609B-E94F-4DD6-96EE-E19556D8BE16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76308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95275" y="0"/>
            <a:ext cx="8594725" cy="1143000"/>
          </a:xfrm>
        </p:spPr>
        <p:txBody>
          <a:bodyPr/>
          <a:lstStyle/>
          <a:p>
            <a:r>
              <a:rPr lang="en-US" sz="2800"/>
              <a:t>VoIP: </a:t>
            </a:r>
            <a:r>
              <a:rPr lang="el-GR" sz="2800"/>
              <a:t>απώλεια πακέτων και καθυστέρηση (3)</a:t>
            </a: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7636" y="1422690"/>
            <a:ext cx="8996363" cy="5602049"/>
          </a:xfrm>
        </p:spPr>
        <p:txBody>
          <a:bodyPr/>
          <a:lstStyle/>
          <a:p>
            <a:r>
              <a:rPr lang="el-GR" b="1" dirty="0"/>
              <a:t>Είναι καταστροφική η απώλεια </a:t>
            </a:r>
            <a:r>
              <a:rPr lang="en-US" b="1" dirty="0"/>
              <a:t>UDP/IP </a:t>
            </a:r>
            <a:r>
              <a:rPr lang="el-GR" b="1" dirty="0"/>
              <a:t>πακέτων</a:t>
            </a:r>
            <a:r>
              <a:rPr lang="en-US" b="1" dirty="0"/>
              <a:t>; </a:t>
            </a:r>
            <a:endParaRPr lang="el-GR" b="1" dirty="0"/>
          </a:p>
          <a:p>
            <a:r>
              <a:rPr lang="el-GR" dirty="0">
                <a:solidFill>
                  <a:srgbClr val="C00000"/>
                </a:solidFill>
              </a:rPr>
              <a:t>Ανοχή στις απώλειες</a:t>
            </a:r>
            <a:r>
              <a:rPr lang="en-US" dirty="0">
                <a:solidFill>
                  <a:srgbClr val="C00000"/>
                </a:solidFill>
              </a:rPr>
              <a:t>: </a:t>
            </a:r>
            <a:r>
              <a:rPr lang="el-GR" dirty="0"/>
              <a:t>εξαρτάται από την κωδικοποίηση της φωνής,</a:t>
            </a:r>
            <a:r>
              <a:rPr lang="en-US" dirty="0"/>
              <a:t> </a:t>
            </a:r>
            <a:r>
              <a:rPr lang="el-GR" dirty="0"/>
              <a:t>συγκάλυψη των απωλειών</a:t>
            </a:r>
            <a:r>
              <a:rPr lang="en-US" dirty="0"/>
              <a:t>, </a:t>
            </a:r>
            <a:r>
              <a:rPr lang="el-GR" dirty="0"/>
              <a:t>ρυθμός απώλειας πακέτων μεταξύ </a:t>
            </a:r>
            <a:r>
              <a:rPr lang="en-US" dirty="0"/>
              <a:t> 1% </a:t>
            </a:r>
            <a:r>
              <a:rPr lang="el-GR" dirty="0"/>
              <a:t>και</a:t>
            </a:r>
            <a:r>
              <a:rPr lang="en-US" dirty="0"/>
              <a:t> 10% </a:t>
            </a:r>
            <a:r>
              <a:rPr lang="el-GR" dirty="0"/>
              <a:t>είναι συχνά ανεκτός</a:t>
            </a:r>
            <a:endParaRPr lang="en-US" dirty="0"/>
          </a:p>
          <a:p>
            <a:pPr lvl="1"/>
            <a:r>
              <a:rPr lang="el-GR" sz="2400" dirty="0">
                <a:solidFill>
                  <a:srgbClr val="000099"/>
                </a:solidFill>
              </a:rPr>
              <a:t>Επίπεδο εφαρμογής: </a:t>
            </a:r>
            <a:r>
              <a:rPr lang="el-GR" sz="2400" b="1" dirty="0"/>
              <a:t>Μέθοδοι ανάκαμψης απώλειας πακέτων</a:t>
            </a:r>
          </a:p>
          <a:p>
            <a:pPr lvl="2"/>
            <a:r>
              <a:rPr lang="el-GR" sz="2400" dirty="0"/>
              <a:t>Μετάδοση πλεονασματικής πληροφορίας </a:t>
            </a:r>
            <a:r>
              <a:rPr lang="en-US" sz="2400" dirty="0"/>
              <a:t>(Forward error correction)</a:t>
            </a:r>
          </a:p>
          <a:p>
            <a:pPr lvl="2"/>
            <a:r>
              <a:rPr lang="el-GR" sz="2400" dirty="0" err="1"/>
              <a:t>Διάπλεξη</a:t>
            </a:r>
            <a:r>
              <a:rPr lang="en-US" sz="2400" dirty="0"/>
              <a:t> </a:t>
            </a:r>
            <a:endParaRPr lang="el-GR" sz="2400" dirty="0"/>
          </a:p>
          <a:p>
            <a:r>
              <a:rPr lang="en-US" dirty="0">
                <a:solidFill>
                  <a:srgbClr val="C00000"/>
                </a:solidFill>
              </a:rPr>
              <a:t>A</a:t>
            </a:r>
            <a:r>
              <a:rPr lang="el-GR" dirty="0" err="1">
                <a:solidFill>
                  <a:srgbClr val="C00000"/>
                </a:solidFill>
              </a:rPr>
              <a:t>πώλεια</a:t>
            </a:r>
            <a:r>
              <a:rPr lang="el-GR" dirty="0">
                <a:solidFill>
                  <a:srgbClr val="C00000"/>
                </a:solidFill>
              </a:rPr>
              <a:t> &gt; 10%- 20% : </a:t>
            </a:r>
            <a:r>
              <a:rPr lang="el-GR" dirty="0"/>
              <a:t>Δεν μπορούμε να κάνουμε κάτι για να επιτευχθεί αποδεκτή ποιότητα ήχου</a:t>
            </a:r>
          </a:p>
          <a:p>
            <a:pPr lvl="1"/>
            <a:r>
              <a:rPr lang="el-GR" dirty="0"/>
              <a:t>Η </a:t>
            </a:r>
            <a:r>
              <a:rPr lang="el-GR" b="1" dirty="0"/>
              <a:t>υπηρεσία βέλτιστης προσπάθειας του επιπέδου δικτύου </a:t>
            </a:r>
            <a:r>
              <a:rPr lang="el-GR" dirty="0"/>
              <a:t>έχει τα όρια της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5FBA84-D3C9-4F79-ACB8-B459F7D1F4F6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27916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FAC1C8-7564-46D5-94CA-EFD0B9AB3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Ανάκαμψη από απώλειες πακέτων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3543069-4A9A-4C63-B99F-D8FFA68EC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468" y="1452613"/>
            <a:ext cx="8849532" cy="471054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l-GR" dirty="0"/>
              <a:t>Απώλειες πακέτων λόγω καθυστερημένης άφιξης </a:t>
            </a:r>
          </a:p>
          <a:p>
            <a:pPr lvl="1"/>
            <a:r>
              <a:rPr lang="el-GR" b="1" dirty="0"/>
              <a:t>Αιτία: </a:t>
            </a:r>
            <a:r>
              <a:rPr lang="el-GR" dirty="0"/>
              <a:t>διακύμανση της καθυστέρησης μετάδοσης πακέτων</a:t>
            </a:r>
          </a:p>
          <a:p>
            <a:pPr lvl="2"/>
            <a:r>
              <a:rPr lang="el-GR" dirty="0"/>
              <a:t>καθυστέρηση λόγω διάδοσης στις ζεύξεις, επεξεργασίας και αναμονής στους δρομολογητές</a:t>
            </a:r>
          </a:p>
          <a:p>
            <a:pPr lvl="1"/>
            <a:r>
              <a:rPr lang="el-GR" b="1" dirty="0"/>
              <a:t>Αντιμετώπιση: </a:t>
            </a:r>
            <a:r>
              <a:rPr lang="el-GR" dirty="0"/>
              <a:t>μέσω </a:t>
            </a:r>
            <a:r>
              <a:rPr lang="el-GR" dirty="0">
                <a:solidFill>
                  <a:srgbClr val="000099"/>
                </a:solidFill>
              </a:rPr>
              <a:t>καθυστέρησης της αναπαραγωγής </a:t>
            </a:r>
            <a:r>
              <a:rPr lang="el-GR" dirty="0"/>
              <a:t>(</a:t>
            </a:r>
            <a:r>
              <a:rPr lang="en-US" dirty="0"/>
              <a:t>play out delay)</a:t>
            </a:r>
            <a:endParaRPr lang="el-GR" dirty="0"/>
          </a:p>
          <a:p>
            <a:pPr marL="1257300" lvl="2" indent="-342900">
              <a:buFont typeface="+mj-lt"/>
              <a:buAutoNum type="arabicPeriod"/>
            </a:pPr>
            <a:r>
              <a:rPr lang="el-GR" dirty="0"/>
              <a:t>Σταθερή καθυστέρηση</a:t>
            </a:r>
            <a:r>
              <a:rPr lang="en-US" dirty="0"/>
              <a:t> </a:t>
            </a:r>
            <a:r>
              <a:rPr lang="el-GR" dirty="0"/>
              <a:t>αναπαραγωγής, ή</a:t>
            </a:r>
          </a:p>
          <a:p>
            <a:pPr marL="1257300" lvl="2" indent="-342900">
              <a:buFont typeface="+mj-lt"/>
              <a:buAutoNum type="arabicPeriod"/>
            </a:pPr>
            <a:r>
              <a:rPr lang="el-GR" dirty="0"/>
              <a:t>Προσαρμοσμένη, δυναμική καθυστέρηση αναπαραγωγής</a:t>
            </a:r>
          </a:p>
          <a:p>
            <a:pPr lvl="3"/>
            <a:r>
              <a:rPr lang="el-GR" dirty="0"/>
              <a:t>Ακολουθία πακέτων</a:t>
            </a:r>
          </a:p>
          <a:p>
            <a:pPr lvl="3"/>
            <a:r>
              <a:rPr lang="el-GR" dirty="0" err="1"/>
              <a:t>Χρονοσφραγίδες</a:t>
            </a:r>
            <a:endParaRPr lang="el-GR" dirty="0"/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Απώλειες πακέτων στο δίκτυο</a:t>
            </a:r>
          </a:p>
          <a:p>
            <a:pPr lvl="1"/>
            <a:r>
              <a:rPr lang="el-GR" b="1" dirty="0"/>
              <a:t>Αιτία:  </a:t>
            </a:r>
            <a:r>
              <a:rPr lang="el-GR" dirty="0"/>
              <a:t>Είναι γεμάτοι ένας ή περισσότεροι </a:t>
            </a:r>
            <a:r>
              <a:rPr lang="el-GR" dirty="0" err="1"/>
              <a:t>ενταμιευτές</a:t>
            </a:r>
            <a:r>
              <a:rPr lang="el-GR" dirty="0"/>
              <a:t> των δρομολογητών στη διαδρομή από τον αποστολέα στον παραλήπτη</a:t>
            </a:r>
          </a:p>
          <a:p>
            <a:pPr lvl="1"/>
            <a:r>
              <a:rPr lang="el-GR" b="1" dirty="0"/>
              <a:t>Αντιμετώπιση: </a:t>
            </a:r>
            <a:r>
              <a:rPr lang="el-GR" dirty="0"/>
              <a:t>Όχι αναμετάδοση πακέτων αλλά </a:t>
            </a:r>
            <a:r>
              <a:rPr lang="el-GR" dirty="0">
                <a:solidFill>
                  <a:srgbClr val="000099"/>
                </a:solidFill>
              </a:rPr>
              <a:t>Τεχνικές ανάκαμψης:</a:t>
            </a:r>
          </a:p>
          <a:p>
            <a:pPr lvl="2"/>
            <a:r>
              <a:rPr lang="el-GR" dirty="0"/>
              <a:t>μέσω μετάδοσης πλεονάζουσας πληροφορίας</a:t>
            </a:r>
          </a:p>
          <a:p>
            <a:pPr lvl="2"/>
            <a:r>
              <a:rPr lang="el-GR" dirty="0" err="1"/>
              <a:t>διάπλεξης</a:t>
            </a:r>
            <a:endParaRPr lang="el-GR" dirty="0"/>
          </a:p>
          <a:p>
            <a:pPr lvl="2"/>
            <a:endParaRPr lang="el-GR" dirty="0"/>
          </a:p>
          <a:p>
            <a:pPr lvl="3"/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2D276-61FC-4BD5-9D56-B1F6D2B23E93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93788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87B1CCF-194B-30AB-3114-54517BCB2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3614AF01-A04E-AD47-0603-A58B64D16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2800" b="1" dirty="0"/>
              <a:t>Απώλειες πακέτων λόγω καθυστερημένης άφιξης </a:t>
            </a:r>
          </a:p>
          <a:p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38524237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2"/>
          <p:cNvSpPr>
            <a:spLocks noChangeShapeType="1"/>
          </p:cNvSpPr>
          <p:nvPr/>
        </p:nvSpPr>
        <p:spPr bwMode="auto">
          <a:xfrm>
            <a:off x="838200" y="1490663"/>
            <a:ext cx="0" cy="2852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40963" name="Line 3"/>
          <p:cNvSpPr>
            <a:spLocks noChangeShapeType="1"/>
          </p:cNvSpPr>
          <p:nvPr/>
        </p:nvSpPr>
        <p:spPr bwMode="auto">
          <a:xfrm flipH="1">
            <a:off x="828675" y="4333875"/>
            <a:ext cx="7815263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470025" y="1593850"/>
            <a:ext cx="18195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       constant bit </a:t>
            </a:r>
          </a:p>
          <a:p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               rate</a:t>
            </a:r>
          </a:p>
          <a:p>
            <a:r>
              <a:rPr lang="en-US">
                <a:solidFill>
                  <a:srgbClr val="FF0000"/>
                </a:solidFill>
                <a:latin typeface="Gill Sans Nova" panose="020B0602020104020203" pitchFamily="34" charset="0"/>
              </a:rPr>
              <a:t>transmission</a:t>
            </a:r>
          </a:p>
        </p:txBody>
      </p:sp>
      <p:grpSp>
        <p:nvGrpSpPr>
          <p:cNvPr id="40965" name="Group 5"/>
          <p:cNvGrpSpPr>
            <a:grpSpLocks/>
          </p:cNvGrpSpPr>
          <p:nvPr/>
        </p:nvGrpSpPr>
        <p:grpSpPr bwMode="auto">
          <a:xfrm>
            <a:off x="1219200" y="1820863"/>
            <a:ext cx="2552700" cy="2525712"/>
            <a:chOff x="648" y="1147"/>
            <a:chExt cx="1608" cy="1591"/>
          </a:xfrm>
        </p:grpSpPr>
        <p:grpSp>
          <p:nvGrpSpPr>
            <p:cNvPr id="41063" name="Group 6"/>
            <p:cNvGrpSpPr>
              <a:grpSpLocks/>
            </p:cNvGrpSpPr>
            <p:nvPr/>
          </p:nvGrpSpPr>
          <p:grpSpPr bwMode="auto">
            <a:xfrm>
              <a:off x="648" y="1725"/>
              <a:ext cx="1024" cy="1013"/>
              <a:chOff x="672" y="1071"/>
              <a:chExt cx="1024" cy="1013"/>
            </a:xfrm>
          </p:grpSpPr>
          <p:grpSp>
            <p:nvGrpSpPr>
              <p:cNvPr id="41079" name="Group 7"/>
              <p:cNvGrpSpPr>
                <a:grpSpLocks/>
              </p:cNvGrpSpPr>
              <p:nvPr/>
            </p:nvGrpSpPr>
            <p:grpSpPr bwMode="auto">
              <a:xfrm>
                <a:off x="672" y="1506"/>
                <a:ext cx="583" cy="578"/>
                <a:chOff x="672" y="1486"/>
                <a:chExt cx="583" cy="578"/>
              </a:xfrm>
            </p:grpSpPr>
            <p:grpSp>
              <p:nvGrpSpPr>
                <p:cNvPr id="41090" name="Group 8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41098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1102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1103" name="Line 11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41099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1100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1101" name="Line 14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41091" name="Group 15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41092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1096" name="Line 1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1097" name="Line 18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41093" name="Group 19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1094" name="Line 2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1095" name="Line 21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/>
                    </a:p>
                  </p:txBody>
                </p:sp>
              </p:grpSp>
            </p:grpSp>
          </p:grpSp>
          <p:grpSp>
            <p:nvGrpSpPr>
              <p:cNvPr id="41080" name="Group 22"/>
              <p:cNvGrpSpPr>
                <a:grpSpLocks/>
              </p:cNvGrpSpPr>
              <p:nvPr/>
            </p:nvGrpSpPr>
            <p:grpSpPr bwMode="auto">
              <a:xfrm>
                <a:off x="1259" y="1217"/>
                <a:ext cx="291" cy="288"/>
                <a:chOff x="672" y="1776"/>
                <a:chExt cx="291" cy="288"/>
              </a:xfrm>
            </p:grpSpPr>
            <p:grpSp>
              <p:nvGrpSpPr>
                <p:cNvPr id="41084" name="Group 23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1088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41089" name="Line 25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1085" name="Group 26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1086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41087" name="Line 28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41081" name="Group 29"/>
              <p:cNvGrpSpPr>
                <a:grpSpLocks/>
              </p:cNvGrpSpPr>
              <p:nvPr/>
            </p:nvGrpSpPr>
            <p:grpSpPr bwMode="auto">
              <a:xfrm>
                <a:off x="1551" y="1071"/>
                <a:ext cx="145" cy="144"/>
                <a:chOff x="672" y="1920"/>
                <a:chExt cx="145" cy="144"/>
              </a:xfrm>
            </p:grpSpPr>
            <p:sp>
              <p:nvSpPr>
                <p:cNvPr id="41082" name="Line 30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41083" name="Line 31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</p:grpSp>
        </p:grpSp>
        <p:grpSp>
          <p:nvGrpSpPr>
            <p:cNvPr id="41064" name="Group 32"/>
            <p:cNvGrpSpPr>
              <a:grpSpLocks/>
            </p:cNvGrpSpPr>
            <p:nvPr/>
          </p:nvGrpSpPr>
          <p:grpSpPr bwMode="auto">
            <a:xfrm>
              <a:off x="1673" y="1147"/>
              <a:ext cx="583" cy="578"/>
              <a:chOff x="672" y="1486"/>
              <a:chExt cx="583" cy="578"/>
            </a:xfrm>
          </p:grpSpPr>
          <p:grpSp>
            <p:nvGrpSpPr>
              <p:cNvPr id="41065" name="Group 33"/>
              <p:cNvGrpSpPr>
                <a:grpSpLocks/>
              </p:cNvGrpSpPr>
              <p:nvPr/>
            </p:nvGrpSpPr>
            <p:grpSpPr bwMode="auto">
              <a:xfrm>
                <a:off x="672" y="1776"/>
                <a:ext cx="291" cy="288"/>
                <a:chOff x="672" y="1776"/>
                <a:chExt cx="291" cy="288"/>
              </a:xfrm>
            </p:grpSpPr>
            <p:grpSp>
              <p:nvGrpSpPr>
                <p:cNvPr id="41073" name="Group 34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1077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41078" name="Line 36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1074" name="Group 37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1075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41076" name="Line 39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41066" name="Group 40"/>
              <p:cNvGrpSpPr>
                <a:grpSpLocks/>
              </p:cNvGrpSpPr>
              <p:nvPr/>
            </p:nvGrpSpPr>
            <p:grpSpPr bwMode="auto">
              <a:xfrm>
                <a:off x="964" y="1486"/>
                <a:ext cx="291" cy="288"/>
                <a:chOff x="672" y="1776"/>
                <a:chExt cx="291" cy="288"/>
              </a:xfrm>
            </p:grpSpPr>
            <p:grpSp>
              <p:nvGrpSpPr>
                <p:cNvPr id="41067" name="Group 41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1071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41072" name="Line 4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1068" name="Group 44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1069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  <p:sp>
                <p:nvSpPr>
                  <p:cNvPr id="41070" name="Line 46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/>
                  </a:p>
                </p:txBody>
              </p:sp>
            </p:grpSp>
          </p:grpSp>
        </p:grpSp>
      </p:grpSp>
      <p:sp>
        <p:nvSpPr>
          <p:cNvPr id="40966" name="Text Box 47"/>
          <p:cNvSpPr txBox="1">
            <a:spLocks noChangeArrowheads="1"/>
          </p:cNvSpPr>
          <p:nvPr/>
        </p:nvSpPr>
        <p:spPr bwMode="auto">
          <a:xfrm rot="-5433387">
            <a:off x="-412750" y="2638426"/>
            <a:ext cx="1957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Gill Sans Nova" panose="020B0602020104020203" pitchFamily="34" charset="0"/>
              </a:rPr>
              <a:t>Cumulative data</a:t>
            </a:r>
          </a:p>
        </p:txBody>
      </p:sp>
      <p:sp>
        <p:nvSpPr>
          <p:cNvPr id="40967" name="Text Box 48"/>
          <p:cNvSpPr txBox="1">
            <a:spLocks noChangeArrowheads="1"/>
          </p:cNvSpPr>
          <p:nvPr/>
        </p:nvSpPr>
        <p:spPr bwMode="auto">
          <a:xfrm>
            <a:off x="8099425" y="4356100"/>
            <a:ext cx="6014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time</a:t>
            </a:r>
          </a:p>
        </p:txBody>
      </p:sp>
      <p:grpSp>
        <p:nvGrpSpPr>
          <p:cNvPr id="22" name="Group 49"/>
          <p:cNvGrpSpPr>
            <a:grpSpLocks/>
          </p:cNvGrpSpPr>
          <p:nvPr/>
        </p:nvGrpSpPr>
        <p:grpSpPr bwMode="auto">
          <a:xfrm>
            <a:off x="2495550" y="1835150"/>
            <a:ext cx="3500438" cy="2520950"/>
            <a:chOff x="1572" y="1156"/>
            <a:chExt cx="2205" cy="1588"/>
          </a:xfrm>
        </p:grpSpPr>
        <p:grpSp>
          <p:nvGrpSpPr>
            <p:cNvPr id="41023" name="Group 50"/>
            <p:cNvGrpSpPr>
              <a:grpSpLocks/>
            </p:cNvGrpSpPr>
            <p:nvPr/>
          </p:nvGrpSpPr>
          <p:grpSpPr bwMode="auto">
            <a:xfrm>
              <a:off x="1938" y="1156"/>
              <a:ext cx="1839" cy="1588"/>
              <a:chOff x="1938" y="1156"/>
              <a:chExt cx="1839" cy="1588"/>
            </a:xfrm>
          </p:grpSpPr>
          <p:grpSp>
            <p:nvGrpSpPr>
              <p:cNvPr id="41027" name="Group 51"/>
              <p:cNvGrpSpPr>
                <a:grpSpLocks/>
              </p:cNvGrpSpPr>
              <p:nvPr/>
            </p:nvGrpSpPr>
            <p:grpSpPr bwMode="auto">
              <a:xfrm>
                <a:off x="1938" y="2600"/>
                <a:ext cx="319" cy="144"/>
                <a:chOff x="672" y="1920"/>
                <a:chExt cx="145" cy="144"/>
              </a:xfrm>
            </p:grpSpPr>
            <p:sp>
              <p:nvSpPr>
                <p:cNvPr id="41061" name="Line 52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41062" name="Line 53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41028" name="Group 54"/>
              <p:cNvGrpSpPr>
                <a:grpSpLocks/>
              </p:cNvGrpSpPr>
              <p:nvPr/>
            </p:nvGrpSpPr>
            <p:grpSpPr bwMode="auto">
              <a:xfrm>
                <a:off x="2252" y="2456"/>
                <a:ext cx="73" cy="144"/>
                <a:chOff x="672" y="1920"/>
                <a:chExt cx="145" cy="144"/>
              </a:xfrm>
            </p:grpSpPr>
            <p:sp>
              <p:nvSpPr>
                <p:cNvPr id="41059" name="Line 55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41060" name="Line 56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41029" name="Group 57"/>
              <p:cNvGrpSpPr>
                <a:grpSpLocks/>
              </p:cNvGrpSpPr>
              <p:nvPr/>
            </p:nvGrpSpPr>
            <p:grpSpPr bwMode="auto">
              <a:xfrm>
                <a:off x="2317" y="2169"/>
                <a:ext cx="126" cy="288"/>
                <a:chOff x="672" y="1776"/>
                <a:chExt cx="291" cy="288"/>
              </a:xfrm>
            </p:grpSpPr>
            <p:grpSp>
              <p:nvGrpSpPr>
                <p:cNvPr id="41053" name="Group 58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1057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41058" name="Line 6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41054" name="Group 61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1055" name="Line 6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41056" name="Line 6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41030" name="Group 64"/>
              <p:cNvGrpSpPr>
                <a:grpSpLocks/>
              </p:cNvGrpSpPr>
              <p:nvPr/>
            </p:nvGrpSpPr>
            <p:grpSpPr bwMode="auto">
              <a:xfrm>
                <a:off x="2441" y="1877"/>
                <a:ext cx="609" cy="288"/>
                <a:chOff x="672" y="1776"/>
                <a:chExt cx="291" cy="288"/>
              </a:xfrm>
            </p:grpSpPr>
            <p:grpSp>
              <p:nvGrpSpPr>
                <p:cNvPr id="41047" name="Group 65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1051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41052" name="Line 67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41048" name="Group 68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1049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41050" name="Line 7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41031" name="Group 71"/>
              <p:cNvGrpSpPr>
                <a:grpSpLocks/>
              </p:cNvGrpSpPr>
              <p:nvPr/>
            </p:nvGrpSpPr>
            <p:grpSpPr bwMode="auto">
              <a:xfrm>
                <a:off x="3045" y="1740"/>
                <a:ext cx="52" cy="144"/>
                <a:chOff x="672" y="1920"/>
                <a:chExt cx="145" cy="144"/>
              </a:xfrm>
            </p:grpSpPr>
            <p:sp>
              <p:nvSpPr>
                <p:cNvPr id="41045" name="Line 72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41046" name="Line 73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41032" name="Group 74"/>
              <p:cNvGrpSpPr>
                <a:grpSpLocks/>
              </p:cNvGrpSpPr>
              <p:nvPr/>
            </p:nvGrpSpPr>
            <p:grpSpPr bwMode="auto">
              <a:xfrm>
                <a:off x="3092" y="1590"/>
                <a:ext cx="469" cy="144"/>
                <a:chOff x="672" y="1920"/>
                <a:chExt cx="145" cy="144"/>
              </a:xfrm>
            </p:grpSpPr>
            <p:sp>
              <p:nvSpPr>
                <p:cNvPr id="41043" name="Line 75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41044" name="Line 76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41033" name="Group 77"/>
              <p:cNvGrpSpPr>
                <a:grpSpLocks/>
              </p:cNvGrpSpPr>
              <p:nvPr/>
            </p:nvGrpSpPr>
            <p:grpSpPr bwMode="auto">
              <a:xfrm>
                <a:off x="3550" y="1446"/>
                <a:ext cx="145" cy="144"/>
                <a:chOff x="672" y="1920"/>
                <a:chExt cx="145" cy="144"/>
              </a:xfrm>
            </p:grpSpPr>
            <p:sp>
              <p:nvSpPr>
                <p:cNvPr id="41041" name="Line 78"/>
                <p:cNvSpPr>
                  <a:spLocks noChangeShapeType="1"/>
                </p:cNvSpPr>
                <p:nvPr/>
              </p:nvSpPr>
              <p:spPr bwMode="auto">
                <a:xfrm>
                  <a:off x="672" y="192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  <p:sp>
              <p:nvSpPr>
                <p:cNvPr id="41042" name="Line 79"/>
                <p:cNvSpPr>
                  <a:spLocks noChangeShapeType="1"/>
                </p:cNvSpPr>
                <p:nvPr/>
              </p:nvSpPr>
              <p:spPr bwMode="auto">
                <a:xfrm rot="5400000">
                  <a:off x="745" y="1848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latin typeface="Gill Sans Nova" panose="020B0602020104020203" pitchFamily="34" charset="0"/>
                  </a:endParaRPr>
                </a:p>
              </p:txBody>
            </p:sp>
          </p:grpSp>
          <p:grpSp>
            <p:nvGrpSpPr>
              <p:cNvPr id="41034" name="Group 80"/>
              <p:cNvGrpSpPr>
                <a:grpSpLocks/>
              </p:cNvGrpSpPr>
              <p:nvPr/>
            </p:nvGrpSpPr>
            <p:grpSpPr bwMode="auto">
              <a:xfrm>
                <a:off x="3690" y="1156"/>
                <a:ext cx="87" cy="288"/>
                <a:chOff x="672" y="1776"/>
                <a:chExt cx="291" cy="288"/>
              </a:xfrm>
            </p:grpSpPr>
            <p:grpSp>
              <p:nvGrpSpPr>
                <p:cNvPr id="41035" name="Group 81"/>
                <p:cNvGrpSpPr>
                  <a:grpSpLocks/>
                </p:cNvGrpSpPr>
                <p:nvPr/>
              </p:nvGrpSpPr>
              <p:grpSpPr bwMode="auto">
                <a:xfrm>
                  <a:off x="672" y="1920"/>
                  <a:ext cx="145" cy="144"/>
                  <a:chOff x="672" y="1920"/>
                  <a:chExt cx="145" cy="144"/>
                </a:xfrm>
              </p:grpSpPr>
              <p:sp>
                <p:nvSpPr>
                  <p:cNvPr id="41039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41040" name="Line 83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  <p:grpSp>
              <p:nvGrpSpPr>
                <p:cNvPr id="41036" name="Group 84"/>
                <p:cNvGrpSpPr>
                  <a:grpSpLocks/>
                </p:cNvGrpSpPr>
                <p:nvPr/>
              </p:nvGrpSpPr>
              <p:grpSpPr bwMode="auto">
                <a:xfrm>
                  <a:off x="818" y="1776"/>
                  <a:ext cx="145" cy="144"/>
                  <a:chOff x="672" y="1920"/>
                  <a:chExt cx="145" cy="144"/>
                </a:xfrm>
              </p:grpSpPr>
              <p:sp>
                <p:nvSpPr>
                  <p:cNvPr id="41037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41038" name="Line 86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</p:grpSp>
        <p:sp>
          <p:nvSpPr>
            <p:cNvPr id="41024" name="Text Box 87"/>
            <p:cNvSpPr txBox="1">
              <a:spLocks noChangeArrowheads="1"/>
            </p:cNvSpPr>
            <p:nvPr/>
          </p:nvSpPr>
          <p:spPr bwMode="auto">
            <a:xfrm>
              <a:off x="1787" y="1724"/>
              <a:ext cx="566" cy="756"/>
            </a:xfrm>
            <a:prstGeom prst="rect">
              <a:avLst/>
            </a:prstGeom>
            <a:noFill/>
            <a:ln w="19050">
              <a:noFill/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i="1">
                  <a:latin typeface="Gill Sans Nova" panose="020B0602020104020203" pitchFamily="34" charset="0"/>
                </a:rPr>
                <a:t>variable</a:t>
              </a:r>
            </a:p>
            <a:p>
              <a:pPr algn="ctr"/>
              <a:r>
                <a:rPr lang="en-US" i="1">
                  <a:latin typeface="Gill Sans Nova" panose="020B0602020104020203" pitchFamily="34" charset="0"/>
                </a:rPr>
                <a:t>network</a:t>
              </a:r>
            </a:p>
            <a:p>
              <a:pPr algn="ctr"/>
              <a:r>
                <a:rPr lang="en-US" i="1">
                  <a:latin typeface="Gill Sans Nova" panose="020B0602020104020203" pitchFamily="34" charset="0"/>
                </a:rPr>
                <a:t>delay</a:t>
              </a:r>
            </a:p>
            <a:p>
              <a:pPr algn="ctr"/>
              <a:r>
                <a:rPr lang="en-US" i="1">
                  <a:solidFill>
                    <a:srgbClr val="FF0000"/>
                  </a:solidFill>
                  <a:latin typeface="Gill Sans Nova" panose="020B0602020104020203" pitchFamily="34" charset="0"/>
                </a:rPr>
                <a:t>(jitter)</a:t>
              </a:r>
              <a:endParaRPr lang="en-US">
                <a:latin typeface="Gill Sans Nova" panose="020B0602020104020203" pitchFamily="34" charset="0"/>
              </a:endParaRPr>
            </a:p>
          </p:txBody>
        </p:sp>
        <p:sp>
          <p:nvSpPr>
            <p:cNvPr id="41025" name="Line 88"/>
            <p:cNvSpPr>
              <a:spLocks noChangeShapeType="1"/>
            </p:cNvSpPr>
            <p:nvPr/>
          </p:nvSpPr>
          <p:spPr bwMode="auto">
            <a:xfrm>
              <a:off x="1572" y="1938"/>
              <a:ext cx="10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l-GR">
                <a:latin typeface="Gill Sans Nova" panose="020B0602020104020203" pitchFamily="34" charset="0"/>
              </a:endParaRPr>
            </a:p>
          </p:txBody>
        </p:sp>
        <p:sp>
          <p:nvSpPr>
            <p:cNvPr id="41026" name="Text Box 89"/>
            <p:cNvSpPr txBox="1">
              <a:spLocks noChangeArrowheads="1"/>
            </p:cNvSpPr>
            <p:nvPr/>
          </p:nvSpPr>
          <p:spPr bwMode="auto">
            <a:xfrm>
              <a:off x="2845" y="1196"/>
              <a:ext cx="681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/>
              <a:r>
                <a:rPr lang="en-US">
                  <a:latin typeface="Gill Sans Nova" panose="020B0602020104020203" pitchFamily="34" charset="0"/>
                </a:rPr>
                <a:t>client</a:t>
              </a:r>
            </a:p>
            <a:p>
              <a:pPr algn="r"/>
              <a:r>
                <a:rPr lang="en-US">
                  <a:latin typeface="Gill Sans Nova" panose="020B0602020104020203" pitchFamily="34" charset="0"/>
                </a:rPr>
                <a:t>reception</a:t>
              </a:r>
            </a:p>
          </p:txBody>
        </p:sp>
      </p:grpSp>
      <p:grpSp>
        <p:nvGrpSpPr>
          <p:cNvPr id="41004" name="Group 90"/>
          <p:cNvGrpSpPr>
            <a:grpSpLocks/>
          </p:cNvGrpSpPr>
          <p:nvPr/>
        </p:nvGrpSpPr>
        <p:grpSpPr bwMode="auto">
          <a:xfrm>
            <a:off x="2974975" y="1806575"/>
            <a:ext cx="4857750" cy="3209925"/>
            <a:chOff x="1874" y="1138"/>
            <a:chExt cx="3060" cy="2022"/>
          </a:xfrm>
        </p:grpSpPr>
        <p:grpSp>
          <p:nvGrpSpPr>
            <p:cNvPr id="40977" name="Group 91"/>
            <p:cNvGrpSpPr>
              <a:grpSpLocks/>
            </p:cNvGrpSpPr>
            <p:nvPr/>
          </p:nvGrpSpPr>
          <p:grpSpPr bwMode="auto">
            <a:xfrm>
              <a:off x="2784" y="1138"/>
              <a:ext cx="1608" cy="1591"/>
              <a:chOff x="648" y="1147"/>
              <a:chExt cx="1608" cy="1591"/>
            </a:xfrm>
          </p:grpSpPr>
          <p:grpSp>
            <p:nvGrpSpPr>
              <p:cNvPr id="40982" name="Group 92"/>
              <p:cNvGrpSpPr>
                <a:grpSpLocks/>
              </p:cNvGrpSpPr>
              <p:nvPr/>
            </p:nvGrpSpPr>
            <p:grpSpPr bwMode="auto">
              <a:xfrm>
                <a:off x="648" y="1725"/>
                <a:ext cx="1024" cy="1013"/>
                <a:chOff x="672" y="1071"/>
                <a:chExt cx="1024" cy="1013"/>
              </a:xfrm>
            </p:grpSpPr>
            <p:grpSp>
              <p:nvGrpSpPr>
                <p:cNvPr id="40998" name="Group 93"/>
                <p:cNvGrpSpPr>
                  <a:grpSpLocks/>
                </p:cNvGrpSpPr>
                <p:nvPr/>
              </p:nvGrpSpPr>
              <p:grpSpPr bwMode="auto">
                <a:xfrm>
                  <a:off x="672" y="1506"/>
                  <a:ext cx="583" cy="578"/>
                  <a:chOff x="672" y="1486"/>
                  <a:chExt cx="583" cy="578"/>
                </a:xfrm>
              </p:grpSpPr>
              <p:grpSp>
                <p:nvGrpSpPr>
                  <p:cNvPr id="41009" name="Group 94"/>
                  <p:cNvGrpSpPr>
                    <a:grpSpLocks/>
                  </p:cNvGrpSpPr>
                  <p:nvPr/>
                </p:nvGrpSpPr>
                <p:grpSpPr bwMode="auto">
                  <a:xfrm>
                    <a:off x="672" y="177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41017" name="Group 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41021" name="Line 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41022" name="Line 97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  <p:grpSp>
                  <p:nvGrpSpPr>
                    <p:cNvPr id="41018" name="Group 9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41019" name="Line 9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41020" name="Line 100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41010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964" y="1486"/>
                    <a:ext cx="291" cy="288"/>
                    <a:chOff x="672" y="1776"/>
                    <a:chExt cx="291" cy="288"/>
                  </a:xfrm>
                </p:grpSpPr>
                <p:grpSp>
                  <p:nvGrpSpPr>
                    <p:cNvPr id="41011" name="Group 10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72" y="1920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41015" name="Line 10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41016" name="Line 104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  <p:grpSp>
                  <p:nvGrpSpPr>
                    <p:cNvPr id="41012" name="Group 10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8" y="1776"/>
                      <a:ext cx="145" cy="144"/>
                      <a:chOff x="672" y="1920"/>
                      <a:chExt cx="145" cy="144"/>
                    </a:xfrm>
                  </p:grpSpPr>
                  <p:sp>
                    <p:nvSpPr>
                      <p:cNvPr id="41013" name="Line 10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672" y="1920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  <p:sp>
                    <p:nvSpPr>
                      <p:cNvPr id="41014" name="Line 107"/>
                      <p:cNvSpPr>
                        <a:spLocks noChangeShapeType="1"/>
                      </p:cNvSpPr>
                      <p:nvPr/>
                    </p:nvSpPr>
                    <p:spPr bwMode="auto">
                      <a:xfrm rot="5400000">
                        <a:off x="745" y="1848"/>
                        <a:ext cx="0" cy="14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accent2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l-GR">
                          <a:latin typeface="Gill Sans Nova" panose="020B0602020104020203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0999" name="Group 108"/>
                <p:cNvGrpSpPr>
                  <a:grpSpLocks/>
                </p:cNvGrpSpPr>
                <p:nvPr/>
              </p:nvGrpSpPr>
              <p:grpSpPr bwMode="auto">
                <a:xfrm>
                  <a:off x="1259" y="1217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41003" name="Group 109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1007" name="Line 1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41008" name="Line 111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2" name="Group 112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1005" name="Line 1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41006" name="Line 114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1000" name="Group 115"/>
                <p:cNvGrpSpPr>
                  <a:grpSpLocks/>
                </p:cNvGrpSpPr>
                <p:nvPr/>
              </p:nvGrpSpPr>
              <p:grpSpPr bwMode="auto">
                <a:xfrm>
                  <a:off x="1551" y="1071"/>
                  <a:ext cx="145" cy="144"/>
                  <a:chOff x="672" y="1920"/>
                  <a:chExt cx="145" cy="144"/>
                </a:xfrm>
              </p:grpSpPr>
              <p:sp>
                <p:nvSpPr>
                  <p:cNvPr id="41001" name="Line 116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1920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  <p:sp>
                <p:nvSpPr>
                  <p:cNvPr id="41002" name="Line 117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745" y="1848"/>
                    <a:ext cx="0" cy="14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l-GR">
                      <a:latin typeface="Gill Sans Nova" panose="020B0602020104020203" pitchFamily="34" charset="0"/>
                    </a:endParaRPr>
                  </a:p>
                </p:txBody>
              </p:sp>
            </p:grpSp>
          </p:grpSp>
          <p:grpSp>
            <p:nvGrpSpPr>
              <p:cNvPr id="40983" name="Group 118"/>
              <p:cNvGrpSpPr>
                <a:grpSpLocks/>
              </p:cNvGrpSpPr>
              <p:nvPr/>
            </p:nvGrpSpPr>
            <p:grpSpPr bwMode="auto">
              <a:xfrm>
                <a:off x="1673" y="1147"/>
                <a:ext cx="583" cy="578"/>
                <a:chOff x="672" y="1486"/>
                <a:chExt cx="583" cy="578"/>
              </a:xfrm>
            </p:grpSpPr>
            <p:grpSp>
              <p:nvGrpSpPr>
                <p:cNvPr id="40984" name="Group 119"/>
                <p:cNvGrpSpPr>
                  <a:grpSpLocks/>
                </p:cNvGrpSpPr>
                <p:nvPr/>
              </p:nvGrpSpPr>
              <p:grpSpPr bwMode="auto">
                <a:xfrm>
                  <a:off x="672" y="177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40992" name="Group 120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0996" name="Line 12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40997" name="Line 122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40993" name="Group 123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0994" name="Line 1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40995" name="Line 125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0985" name="Group 126"/>
                <p:cNvGrpSpPr>
                  <a:grpSpLocks/>
                </p:cNvGrpSpPr>
                <p:nvPr/>
              </p:nvGrpSpPr>
              <p:grpSpPr bwMode="auto">
                <a:xfrm>
                  <a:off x="964" y="1486"/>
                  <a:ext cx="291" cy="288"/>
                  <a:chOff x="672" y="1776"/>
                  <a:chExt cx="291" cy="288"/>
                </a:xfrm>
              </p:grpSpPr>
              <p:grpSp>
                <p:nvGrpSpPr>
                  <p:cNvPr id="40986" name="Group 127"/>
                  <p:cNvGrpSpPr>
                    <a:grpSpLocks/>
                  </p:cNvGrpSpPr>
                  <p:nvPr/>
                </p:nvGrpSpPr>
                <p:grpSpPr bwMode="auto">
                  <a:xfrm>
                    <a:off x="672" y="1920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0990" name="Line 1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40991" name="Line 129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  <p:grpSp>
                <p:nvGrpSpPr>
                  <p:cNvPr id="40987" name="Group 130"/>
                  <p:cNvGrpSpPr>
                    <a:grpSpLocks/>
                  </p:cNvGrpSpPr>
                  <p:nvPr/>
                </p:nvGrpSpPr>
                <p:grpSpPr bwMode="auto">
                  <a:xfrm>
                    <a:off x="818" y="1776"/>
                    <a:ext cx="145" cy="144"/>
                    <a:chOff x="672" y="1920"/>
                    <a:chExt cx="145" cy="144"/>
                  </a:xfrm>
                </p:grpSpPr>
                <p:sp>
                  <p:nvSpPr>
                    <p:cNvPr id="40988" name="Line 1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672" y="1920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  <p:sp>
                  <p:nvSpPr>
                    <p:cNvPr id="40989" name="Line 132"/>
                    <p:cNvSpPr>
                      <a:spLocks noChangeShapeType="1"/>
                    </p:cNvSpPr>
                    <p:nvPr/>
                  </p:nvSpPr>
                  <p:spPr bwMode="auto">
                    <a:xfrm rot="5400000">
                      <a:off x="745" y="1848"/>
                      <a:ext cx="0" cy="144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accent2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l-GR">
                        <a:latin typeface="Gill Sans Nova" panose="020B0602020104020203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40978" name="Text Box 133"/>
            <p:cNvSpPr txBox="1">
              <a:spLocks noChangeArrowheads="1"/>
            </p:cNvSpPr>
            <p:nvPr/>
          </p:nvSpPr>
          <p:spPr bwMode="auto">
            <a:xfrm>
              <a:off x="3788" y="1250"/>
              <a:ext cx="1146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Gill Sans Nova" panose="020B0602020104020203" pitchFamily="34" charset="0"/>
                </a:rPr>
                <a:t>       </a:t>
              </a:r>
              <a:r>
                <a:rPr lang="en-US">
                  <a:solidFill>
                    <a:schemeClr val="accent2"/>
                  </a:solidFill>
                  <a:latin typeface="Gill Sans Nova" panose="020B0602020104020203" pitchFamily="34" charset="0"/>
                </a:rPr>
                <a:t>constant bit </a:t>
              </a:r>
            </a:p>
            <a:p>
              <a:r>
                <a:rPr lang="en-US">
                  <a:solidFill>
                    <a:schemeClr val="accent2"/>
                  </a:solidFill>
                  <a:latin typeface="Gill Sans Nova" panose="020B0602020104020203" pitchFamily="34" charset="0"/>
                </a:rPr>
                <a:t>     rate playout</a:t>
              </a:r>
            </a:p>
            <a:p>
              <a:r>
                <a:rPr lang="en-US">
                  <a:solidFill>
                    <a:schemeClr val="accent2"/>
                  </a:solidFill>
                  <a:latin typeface="Gill Sans Nova" panose="020B0602020104020203" pitchFamily="34" charset="0"/>
                </a:rPr>
                <a:t> at client</a:t>
              </a:r>
            </a:p>
          </p:txBody>
        </p:sp>
        <p:grpSp>
          <p:nvGrpSpPr>
            <p:cNvPr id="40979" name="Group 134"/>
            <p:cNvGrpSpPr>
              <a:grpSpLocks/>
            </p:cNvGrpSpPr>
            <p:nvPr/>
          </p:nvGrpSpPr>
          <p:grpSpPr bwMode="auto">
            <a:xfrm>
              <a:off x="1874" y="2756"/>
              <a:ext cx="1059" cy="404"/>
              <a:chOff x="1874" y="2756"/>
              <a:chExt cx="1059" cy="404"/>
            </a:xfrm>
          </p:grpSpPr>
          <p:sp>
            <p:nvSpPr>
              <p:cNvPr id="40980" name="Text Box 135"/>
              <p:cNvSpPr txBox="1">
                <a:spLocks noChangeArrowheads="1"/>
              </p:cNvSpPr>
              <p:nvPr/>
            </p:nvSpPr>
            <p:spPr bwMode="auto">
              <a:xfrm>
                <a:off x="1874" y="2756"/>
                <a:ext cx="1059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>
                    <a:solidFill>
                      <a:schemeClr val="accent2"/>
                    </a:solidFill>
                    <a:latin typeface="Gill Sans Nova" panose="020B0602020104020203" pitchFamily="34" charset="0"/>
                  </a:rPr>
                  <a:t>client playout</a:t>
                </a:r>
              </a:p>
              <a:p>
                <a:pPr algn="ctr"/>
                <a:r>
                  <a:rPr lang="en-US">
                    <a:solidFill>
                      <a:schemeClr val="accent2"/>
                    </a:solidFill>
                    <a:latin typeface="Gill Sans Nova" panose="020B0602020104020203" pitchFamily="34" charset="0"/>
                  </a:rPr>
                  <a:t>delay</a:t>
                </a:r>
                <a:endParaRPr lang="en-US">
                  <a:latin typeface="Gill Sans Nova" panose="020B0602020104020203" pitchFamily="34" charset="0"/>
                </a:endParaRPr>
              </a:p>
            </p:txBody>
          </p:sp>
          <p:sp>
            <p:nvSpPr>
              <p:cNvPr id="40981" name="Line 136"/>
              <p:cNvSpPr>
                <a:spLocks noChangeShapeType="1"/>
              </p:cNvSpPr>
              <p:nvPr/>
            </p:nvSpPr>
            <p:spPr bwMode="auto">
              <a:xfrm flipV="1">
                <a:off x="1962" y="2988"/>
                <a:ext cx="816" cy="6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 type="triangle" w="med" len="med"/>
                <a:tailEnd type="triangle" w="med" len="med"/>
              </a:ln>
            </p:spPr>
            <p:txBody>
              <a:bodyPr wrap="none" anchor="ctr"/>
              <a:lstStyle/>
              <a:p>
                <a:endParaRPr lang="el-GR">
                  <a:latin typeface="Gill Sans Nova" panose="020B0602020104020203" pitchFamily="34" charset="0"/>
                </a:endParaRPr>
              </a:p>
            </p:txBody>
          </p:sp>
        </p:grpSp>
      </p:grpSp>
      <p:grpSp>
        <p:nvGrpSpPr>
          <p:cNvPr id="345231" name="Group 137"/>
          <p:cNvGrpSpPr>
            <a:grpSpLocks/>
          </p:cNvGrpSpPr>
          <p:nvPr/>
        </p:nvGrpSpPr>
        <p:grpSpPr bwMode="auto">
          <a:xfrm>
            <a:off x="4457700" y="2971798"/>
            <a:ext cx="523875" cy="895350"/>
            <a:chOff x="2808" y="1872"/>
            <a:chExt cx="330" cy="564"/>
          </a:xfrm>
        </p:grpSpPr>
        <p:sp>
          <p:nvSpPr>
            <p:cNvPr id="40975" name="Line 138"/>
            <p:cNvSpPr>
              <a:spLocks noChangeShapeType="1"/>
            </p:cNvSpPr>
            <p:nvPr/>
          </p:nvSpPr>
          <p:spPr bwMode="auto">
            <a:xfrm flipV="1">
              <a:off x="2988" y="1872"/>
              <a:ext cx="0" cy="5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40976" name="Text Box 139"/>
            <p:cNvSpPr txBox="1">
              <a:spLocks noChangeArrowheads="1"/>
            </p:cNvSpPr>
            <p:nvPr/>
          </p:nvSpPr>
          <p:spPr bwMode="auto">
            <a:xfrm rot="16200000">
              <a:off x="2725" y="2012"/>
              <a:ext cx="496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400">
                  <a:solidFill>
                    <a:srgbClr val="009900"/>
                  </a:solidFill>
                  <a:latin typeface="Gill Sans Nova" panose="020B0602020104020203" pitchFamily="34" charset="0"/>
                </a:rPr>
                <a:t>buffered</a:t>
              </a:r>
            </a:p>
            <a:p>
              <a:pPr algn="ctr"/>
              <a:r>
                <a:rPr lang="en-US" sz="1400">
                  <a:solidFill>
                    <a:srgbClr val="009900"/>
                  </a:solidFill>
                  <a:latin typeface="Gill Sans Nova" panose="020B0602020104020203" pitchFamily="34" charset="0"/>
                </a:rPr>
                <a:t>data</a:t>
              </a:r>
              <a:endParaRPr lang="en-US">
                <a:latin typeface="Gill Sans Nova" panose="020B0602020104020203" pitchFamily="34" charset="0"/>
              </a:endParaRPr>
            </a:p>
          </p:txBody>
        </p:sp>
      </p:grpSp>
      <p:sp>
        <p:nvSpPr>
          <p:cNvPr id="40971" name="Rectangle 140"/>
          <p:cNvSpPr>
            <a:spLocks noGrp="1" noChangeArrowheads="1"/>
          </p:cNvSpPr>
          <p:nvPr>
            <p:ph type="title"/>
          </p:nvPr>
        </p:nvSpPr>
        <p:spPr>
          <a:xfrm>
            <a:off x="295275" y="228600"/>
            <a:ext cx="8848725" cy="871538"/>
          </a:xfrm>
        </p:spPr>
        <p:txBody>
          <a:bodyPr/>
          <a:lstStyle/>
          <a:p>
            <a:pPr algn="l"/>
            <a:r>
              <a:rPr lang="el-GR" sz="2800"/>
              <a:t>Διακύμανση της καθυστέρησης (</a:t>
            </a:r>
            <a:r>
              <a:rPr lang="en-US" sz="2800"/>
              <a:t>Delay Jitter</a:t>
            </a:r>
            <a:r>
              <a:rPr lang="el-GR" sz="2800"/>
              <a:t>)</a:t>
            </a:r>
            <a:endParaRPr lang="en-US" sz="2800"/>
          </a:p>
        </p:txBody>
      </p:sp>
      <p:sp>
        <p:nvSpPr>
          <p:cNvPr id="345229" name="Rectangle 141"/>
          <p:cNvSpPr>
            <a:spLocks noGrp="1" noChangeArrowheads="1"/>
          </p:cNvSpPr>
          <p:nvPr>
            <p:ph type="body" idx="1"/>
          </p:nvPr>
        </p:nvSpPr>
        <p:spPr>
          <a:xfrm>
            <a:off x="340547" y="5376068"/>
            <a:ext cx="8158105" cy="1236663"/>
          </a:xfrm>
        </p:spPr>
        <p:txBody>
          <a:bodyPr/>
          <a:lstStyle/>
          <a:p>
            <a:r>
              <a:rPr lang="el-GR" sz="1800" dirty="0"/>
              <a:t>Σκεφτείτε την από </a:t>
            </a:r>
            <a:r>
              <a:rPr lang="el-GR" sz="1800" b="1" dirty="0"/>
              <a:t>άκρο-σε-άκρο καθυστέρηση </a:t>
            </a:r>
            <a:r>
              <a:rPr lang="el-GR" sz="1800" dirty="0"/>
              <a:t>δύο διαδοχικών πακέτων</a:t>
            </a:r>
            <a:r>
              <a:rPr lang="en-US" sz="1800" dirty="0"/>
              <a:t>: </a:t>
            </a:r>
            <a:r>
              <a:rPr lang="el-GR" sz="1800" dirty="0"/>
              <a:t>η διαφορά μπορεί να είναι μικρότερη ή μεγαλύτερη των</a:t>
            </a:r>
            <a:r>
              <a:rPr lang="en-US" sz="1800" dirty="0"/>
              <a:t> 20 msec</a:t>
            </a:r>
            <a:endParaRPr lang="el-GR" sz="1800" dirty="0"/>
          </a:p>
          <a:p>
            <a:r>
              <a:rPr lang="el-GR" sz="1800" dirty="0"/>
              <a:t>Αριθμός ακολουθίας, </a:t>
            </a:r>
            <a:r>
              <a:rPr lang="el-GR" sz="1800" dirty="0" err="1"/>
              <a:t>χρονοσφραγίδες</a:t>
            </a:r>
            <a:endParaRPr lang="en-US" sz="1800" dirty="0"/>
          </a:p>
        </p:txBody>
      </p:sp>
      <p:sp>
        <p:nvSpPr>
          <p:cNvPr id="142" name="Footer Placeholder 3">
            <a:extLst>
              <a:ext uri="{FF2B5EF4-FFF2-40B4-BE49-F238E27FC236}">
                <a16:creationId xmlns:a16="http://schemas.microsoft.com/office/drawing/2014/main" id="{7CDCAEAD-0F26-4066-BB98-9E397C937AAF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43" name="Footer Placeholder 3">
            <a:extLst>
              <a:ext uri="{FF2B5EF4-FFF2-40B4-BE49-F238E27FC236}">
                <a16:creationId xmlns:a16="http://schemas.microsoft.com/office/drawing/2014/main" id="{C36C1834-AD71-4D96-AA6F-118870E8C208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2160860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Καθυστέρηση αναπαραγωγής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73A1F7-5D16-4264-A679-45EC77B4FC1E}"/>
              </a:ext>
            </a:extLst>
          </p:cNvPr>
          <p:cNvSpPr txBox="1"/>
          <p:nvPr/>
        </p:nvSpPr>
        <p:spPr>
          <a:xfrm>
            <a:off x="1024341" y="4595703"/>
            <a:ext cx="7870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>
                <a:latin typeface="+mn-lt"/>
              </a:rPr>
              <a:t>20</a:t>
            </a:r>
            <a:r>
              <a:rPr lang="en-US" sz="1400">
                <a:latin typeface="+mn-lt"/>
              </a:rPr>
              <a:t> msec</a:t>
            </a:r>
            <a:endParaRPr lang="el-GR" sz="1400">
              <a:latin typeface="+mn-lt"/>
            </a:endParaRPr>
          </a:p>
        </p:txBody>
      </p:sp>
      <p:cxnSp>
        <p:nvCxnSpPr>
          <p:cNvPr id="5" name="Ευθύγραμμο βέλος σύνδεσης 4">
            <a:extLst>
              <a:ext uri="{FF2B5EF4-FFF2-40B4-BE49-F238E27FC236}">
                <a16:creationId xmlns:a16="http://schemas.microsoft.com/office/drawing/2014/main" id="{D6817F4A-8BF4-4316-9566-9CF803B3F836}"/>
              </a:ext>
            </a:extLst>
          </p:cNvPr>
          <p:cNvCxnSpPr/>
          <p:nvPr/>
        </p:nvCxnSpPr>
        <p:spPr bwMode="auto">
          <a:xfrm>
            <a:off x="1219200" y="4470161"/>
            <a:ext cx="23018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cxnSp>
        <p:nvCxnSpPr>
          <p:cNvPr id="147" name="Ευθύγραμμο βέλος σύνδεσης 146">
            <a:extLst>
              <a:ext uri="{FF2B5EF4-FFF2-40B4-BE49-F238E27FC236}">
                <a16:creationId xmlns:a16="http://schemas.microsoft.com/office/drawing/2014/main" id="{FBAC7742-06EB-4ED1-980D-D523E6A77CB1}"/>
              </a:ext>
            </a:extLst>
          </p:cNvPr>
          <p:cNvCxnSpPr>
            <a:cxnSpLocks/>
          </p:cNvCxnSpPr>
          <p:nvPr/>
        </p:nvCxnSpPr>
        <p:spPr bwMode="auto">
          <a:xfrm flipV="1">
            <a:off x="1199322" y="3898900"/>
            <a:ext cx="0" cy="2190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  <a:effectLst/>
        </p:spPr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CAD314D2-DA68-4EE5-A889-E3426FF01614}"/>
              </a:ext>
            </a:extLst>
          </p:cNvPr>
          <p:cNvSpPr txBox="1"/>
          <p:nvPr/>
        </p:nvSpPr>
        <p:spPr>
          <a:xfrm>
            <a:off x="802002" y="3532484"/>
            <a:ext cx="885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160 bytes</a:t>
            </a:r>
            <a:endParaRPr lang="el-GR" sz="1400" dirty="0">
              <a:latin typeface="+mn-lt"/>
            </a:endParaRPr>
          </a:p>
        </p:txBody>
      </p:sp>
      <p:sp>
        <p:nvSpPr>
          <p:cNvPr id="148" name="Line 88">
            <a:extLst>
              <a:ext uri="{FF2B5EF4-FFF2-40B4-BE49-F238E27FC236}">
                <a16:creationId xmlns:a16="http://schemas.microsoft.com/office/drawing/2014/main" id="{3F5B17ED-F096-45A8-B31B-EE874569EB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99322" y="5014912"/>
            <a:ext cx="3258378" cy="1588"/>
          </a:xfrm>
          <a:prstGeom prst="line">
            <a:avLst/>
          </a:prstGeom>
          <a:noFill/>
          <a:ln w="19050">
            <a:solidFill>
              <a:srgbClr val="DC2B1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l-GR" dirty="0">
              <a:latin typeface="Gill Sans Nova" panose="020B06020201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CD7813-7B88-4B09-B74A-7980D01728ED}"/>
              </a:ext>
            </a:extLst>
          </p:cNvPr>
          <p:cNvSpPr txBox="1"/>
          <p:nvPr/>
        </p:nvSpPr>
        <p:spPr>
          <a:xfrm>
            <a:off x="2578055" y="4779677"/>
            <a:ext cx="31290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n-lt"/>
              </a:rPr>
              <a:t>q</a:t>
            </a:r>
            <a:endParaRPr lang="el-GR" sz="20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5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45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5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229" grpId="0" build="p" autoUpdateAnimBg="0" advAuto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0"/>
            <a:ext cx="8978746" cy="1143000"/>
          </a:xfrm>
        </p:spPr>
        <p:txBody>
          <a:bodyPr/>
          <a:lstStyle/>
          <a:p>
            <a:r>
              <a:rPr lang="en-US" sz="2800"/>
              <a:t>VoIP: </a:t>
            </a:r>
            <a:r>
              <a:rPr lang="el-GR" sz="2800"/>
              <a:t>Σταθερή καθυστέρηση πριν την αναπαραγωγή</a:t>
            </a:r>
            <a:endParaRPr lang="en-US" sz="280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1093" y="1601585"/>
            <a:ext cx="8627248" cy="4724400"/>
          </a:xfrm>
        </p:spPr>
        <p:txBody>
          <a:bodyPr/>
          <a:lstStyle/>
          <a:p>
            <a:r>
              <a:rPr lang="el-GR" u="sng" dirty="0"/>
              <a:t>Υπόθεση: </a:t>
            </a:r>
            <a:r>
              <a:rPr lang="el-GR" dirty="0"/>
              <a:t>Ο παραλήπτης επιχειρεί να αναπαράγει κάθε κομμάτι ακριβώς </a:t>
            </a:r>
            <a:r>
              <a:rPr lang="en-US" b="1" dirty="0"/>
              <a:t>q</a:t>
            </a:r>
            <a:r>
              <a:rPr lang="en-US" dirty="0"/>
              <a:t> msecs </a:t>
            </a:r>
            <a:r>
              <a:rPr lang="el-GR" dirty="0"/>
              <a:t>(</a:t>
            </a:r>
            <a:r>
              <a:rPr lang="el-GR" b="1" dirty="0"/>
              <a:t>σταθερό</a:t>
            </a:r>
            <a:r>
              <a:rPr lang="el-GR" dirty="0"/>
              <a:t>) μετά την παραγωγή του.</a:t>
            </a:r>
            <a:endParaRPr lang="en-US" dirty="0"/>
          </a:p>
          <a:p>
            <a:pPr lvl="1">
              <a:buFont typeface="Wingdings" pitchFamily="2" charset="2"/>
              <a:buChar char="§"/>
            </a:pPr>
            <a:r>
              <a:rPr lang="el-GR" sz="2400" dirty="0"/>
              <a:t>Το απόσπασμα έχει </a:t>
            </a:r>
            <a:r>
              <a:rPr lang="el-GR" sz="2400" dirty="0" err="1"/>
              <a:t>χρονοσφραγίδα</a:t>
            </a:r>
            <a:r>
              <a:rPr lang="el-GR" sz="2400" dirty="0"/>
              <a:t> </a:t>
            </a:r>
            <a:r>
              <a:rPr lang="en-US" sz="2400" b="1" dirty="0"/>
              <a:t>t</a:t>
            </a:r>
            <a:endParaRPr lang="el-GR" sz="2400" b="1" dirty="0"/>
          </a:p>
          <a:p>
            <a:pPr lvl="1">
              <a:buFont typeface="Wingdings" pitchFamily="2" charset="2"/>
              <a:buChar char="§"/>
            </a:pPr>
            <a:r>
              <a:rPr lang="el-GR" sz="2400" dirty="0"/>
              <a:t>Ο παραλήπτης το αναπαράγει σε χρόνο </a:t>
            </a:r>
            <a:r>
              <a:rPr lang="en-US" sz="2400" b="1" dirty="0"/>
              <a:t>p=</a:t>
            </a:r>
            <a:r>
              <a:rPr lang="en-US" sz="2400" b="1" dirty="0" err="1"/>
              <a:t>t+q</a:t>
            </a:r>
            <a:r>
              <a:rPr lang="en-US" sz="2400" dirty="0"/>
              <a:t> .</a:t>
            </a:r>
          </a:p>
          <a:p>
            <a:pPr lvl="1">
              <a:buFont typeface="Wingdings" pitchFamily="2" charset="2"/>
              <a:buChar char="§"/>
            </a:pPr>
            <a:r>
              <a:rPr lang="el-GR" sz="2400" dirty="0"/>
              <a:t>Τα κομμάτια που φτάνουν μετά από τον χρόνο</a:t>
            </a:r>
            <a:r>
              <a:rPr lang="en-US" sz="2400" dirty="0"/>
              <a:t> </a:t>
            </a:r>
            <a:r>
              <a:rPr lang="en-US" sz="2400" b="1" dirty="0" err="1"/>
              <a:t>t+q</a:t>
            </a:r>
            <a:r>
              <a:rPr lang="en-US" sz="2400" dirty="0"/>
              <a:t>: </a:t>
            </a:r>
            <a:r>
              <a:rPr lang="el-GR" sz="2400" dirty="0"/>
              <a:t>τα δεδομένα φτάνουν πολύ αργά για αναπαραγωγή</a:t>
            </a:r>
            <a:r>
              <a:rPr lang="en-US" sz="2400" dirty="0"/>
              <a:t>, </a:t>
            </a:r>
            <a:r>
              <a:rPr lang="el-GR" sz="2400" dirty="0"/>
              <a:t>τα δεδομένα θεωρούνται «χαμένα»</a:t>
            </a:r>
            <a:endParaRPr lang="en-US" sz="2400" dirty="0"/>
          </a:p>
          <a:p>
            <a:r>
              <a:rPr lang="el-GR" dirty="0"/>
              <a:t>Επιλογή κατάλληλης τιμής για το</a:t>
            </a:r>
            <a:r>
              <a:rPr lang="en-US" dirty="0"/>
              <a:t> </a:t>
            </a:r>
            <a:r>
              <a:rPr lang="en-US" b="1" dirty="0"/>
              <a:t>q</a:t>
            </a:r>
            <a:r>
              <a:rPr lang="en-US" dirty="0"/>
              <a:t>:</a:t>
            </a:r>
          </a:p>
          <a:p>
            <a:pPr lvl="1">
              <a:buFont typeface="Wingdings" pitchFamily="2" charset="2"/>
              <a:buChar char="§"/>
            </a:pPr>
            <a:r>
              <a:rPr lang="el-GR" sz="2400" dirty="0">
                <a:solidFill>
                  <a:srgbClr val="CB2727"/>
                </a:solidFill>
              </a:rPr>
              <a:t>μεγάλο</a:t>
            </a:r>
            <a:r>
              <a:rPr lang="en-US" sz="2400" dirty="0">
                <a:solidFill>
                  <a:srgbClr val="CB2727"/>
                </a:solidFill>
              </a:rPr>
              <a:t> q: </a:t>
            </a:r>
            <a:r>
              <a:rPr lang="el-GR" sz="2400" dirty="0">
                <a:solidFill>
                  <a:srgbClr val="CB2727"/>
                </a:solidFill>
              </a:rPr>
              <a:t>λιγότερες απώλειες πακέτων</a:t>
            </a:r>
            <a:r>
              <a:rPr lang="en-US" sz="2400" dirty="0">
                <a:solidFill>
                  <a:srgbClr val="CB2727"/>
                </a:solidFill>
              </a:rPr>
              <a:t> </a:t>
            </a:r>
            <a:r>
              <a:rPr lang="el-GR" sz="2400" dirty="0">
                <a:solidFill>
                  <a:srgbClr val="CB2727"/>
                </a:solidFill>
              </a:rPr>
              <a:t>λόγω καθυστέρησης</a:t>
            </a:r>
            <a:endParaRPr lang="en-US" sz="2400" dirty="0">
              <a:solidFill>
                <a:srgbClr val="CB2727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l-GR" sz="2400" dirty="0">
                <a:solidFill>
                  <a:srgbClr val="CB2727"/>
                </a:solidFill>
              </a:rPr>
              <a:t>μικρό</a:t>
            </a:r>
            <a:r>
              <a:rPr lang="en-US" sz="2400" dirty="0">
                <a:solidFill>
                  <a:srgbClr val="CB2727"/>
                </a:solidFill>
              </a:rPr>
              <a:t> q: </a:t>
            </a:r>
            <a:r>
              <a:rPr lang="el-GR" sz="2400" dirty="0">
                <a:solidFill>
                  <a:srgbClr val="CB2727"/>
                </a:solidFill>
              </a:rPr>
              <a:t>καλύτερη διαδραστική εμπειρία</a:t>
            </a:r>
            <a:endParaRPr lang="en-US" sz="2400" dirty="0">
              <a:solidFill>
                <a:srgbClr val="CB2727"/>
              </a:solidFill>
            </a:endParaRPr>
          </a:p>
          <a:p>
            <a:pPr lvl="1">
              <a:buFont typeface="Wingdings" pitchFamily="2" charset="2"/>
              <a:buChar char="§"/>
            </a:pPr>
            <a:r>
              <a:rPr lang="en-US" sz="2400" dirty="0">
                <a:solidFill>
                  <a:srgbClr val="CB2727"/>
                </a:solidFill>
              </a:rPr>
              <a:t>Max: 400 msec</a:t>
            </a:r>
            <a:endParaRPr lang="en-US" dirty="0">
              <a:solidFill>
                <a:srgbClr val="CB2727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9C8276-7FCA-47B0-B020-E705BE8C5626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D831998-A97C-4351-BD4A-457855EC52AE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2160860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Καθυστέρηση αναπαραγωγής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93700" y="0"/>
            <a:ext cx="8469313" cy="1143000"/>
          </a:xfrm>
        </p:spPr>
        <p:txBody>
          <a:bodyPr/>
          <a:lstStyle/>
          <a:p>
            <a:pPr algn="l"/>
            <a:r>
              <a:rPr lang="en-US" sz="2800"/>
              <a:t>VoIP: </a:t>
            </a:r>
            <a:r>
              <a:rPr lang="el-GR" sz="2800"/>
              <a:t>Σταθερή καθυστέρηση πριν την αναπαραγωγή</a:t>
            </a:r>
            <a:endParaRPr lang="en-US" sz="2800"/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9095918"/>
              </p:ext>
            </p:extLst>
          </p:nvPr>
        </p:nvGraphicFramePr>
        <p:xfrm>
          <a:off x="563563" y="2292350"/>
          <a:ext cx="7056437" cy="447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7669080" imgH="4862520" progId="">
                  <p:embed/>
                </p:oleObj>
              </mc:Choice>
              <mc:Fallback>
                <p:oleObj name="VISIO" r:id="rId3" imgW="7669080" imgH="4862520" progId="">
                  <p:embed/>
                  <p:pic>
                    <p:nvPicPr>
                      <p:cNvPr id="205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3" y="2292350"/>
                        <a:ext cx="7056437" cy="447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2027975" y="1283680"/>
            <a:ext cx="717529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1600" dirty="0">
                <a:latin typeface="Gill Sans Nova" panose="020B0602020104020203" pitchFamily="34" charset="0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Ο αποστολέας παράγει πακέτα κάθε</a:t>
            </a:r>
            <a:r>
              <a:rPr lang="en-US" dirty="0">
                <a:latin typeface="Gill Sans Nova" panose="020B0602020104020203" pitchFamily="34" charset="0"/>
              </a:rPr>
              <a:t> 20 msec </a:t>
            </a:r>
            <a:r>
              <a:rPr lang="el-GR" dirty="0">
                <a:latin typeface="Gill Sans Nova" panose="020B0602020104020203" pitchFamily="34" charset="0"/>
              </a:rPr>
              <a:t>κατά την ομιλία (</a:t>
            </a:r>
            <a:r>
              <a:rPr lang="en-US" dirty="0">
                <a:latin typeface="Gill Sans Nova" panose="020B0602020104020203" pitchFamily="34" charset="0"/>
              </a:rPr>
              <a:t>talk spurt</a:t>
            </a:r>
            <a:r>
              <a:rPr lang="el-GR" dirty="0">
                <a:latin typeface="Gill Sans Nova" panose="020B0602020104020203" pitchFamily="34" charset="0"/>
              </a:rPr>
              <a:t>)</a:t>
            </a:r>
            <a:endParaRPr lang="en-US" dirty="0">
              <a:latin typeface="Gill Sans Nova" panose="020B0602020104020203" pitchFamily="34" charset="0"/>
            </a:endParaRPr>
          </a:p>
          <a:p>
            <a:pPr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dirty="0">
                <a:latin typeface="Gill Sans Nova" panose="020B0602020104020203" pitchFamily="34" charset="0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Το πρώτο πακέτο λαμβάνεται σε χρόνο</a:t>
            </a:r>
            <a:r>
              <a:rPr lang="en-US" dirty="0">
                <a:latin typeface="Gill Sans Nova" panose="020B0602020104020203" pitchFamily="34" charset="0"/>
              </a:rPr>
              <a:t> </a:t>
            </a:r>
            <a:r>
              <a:rPr lang="en-US" b="1" dirty="0">
                <a:latin typeface="Gill Sans Nova" panose="020B0602020104020203" pitchFamily="34" charset="0"/>
              </a:rPr>
              <a:t>r</a:t>
            </a:r>
          </a:p>
          <a:p>
            <a:pPr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dirty="0">
                <a:latin typeface="Gill Sans Nova" panose="020B0602020104020203" pitchFamily="34" charset="0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Πρώτη προγραμματισμένη αναπαραγωγή</a:t>
            </a:r>
            <a:r>
              <a:rPr lang="en-US" dirty="0">
                <a:latin typeface="Gill Sans Nova" panose="020B0602020104020203" pitchFamily="34" charset="0"/>
              </a:rPr>
              <a:t>: </a:t>
            </a:r>
            <a:r>
              <a:rPr lang="el-GR" dirty="0">
                <a:latin typeface="Gill Sans Nova" panose="020B0602020104020203" pitchFamily="34" charset="0"/>
              </a:rPr>
              <a:t>ξεκινά σε χρόνο</a:t>
            </a:r>
            <a:r>
              <a:rPr lang="en-US" dirty="0">
                <a:latin typeface="Gill Sans Nova" panose="020B0602020104020203" pitchFamily="34" charset="0"/>
              </a:rPr>
              <a:t> </a:t>
            </a:r>
            <a:r>
              <a:rPr lang="en-US" b="1" dirty="0">
                <a:latin typeface="Gill Sans Nova" panose="020B0602020104020203" pitchFamily="34" charset="0"/>
              </a:rPr>
              <a:t>p</a:t>
            </a:r>
          </a:p>
          <a:p>
            <a:pPr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dirty="0">
                <a:latin typeface="Gill Sans Nova" panose="020B0602020104020203" pitchFamily="34" charset="0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Δεύτερη προγραμματισμένη αναπαραγωγή</a:t>
            </a:r>
            <a:r>
              <a:rPr lang="en-US" dirty="0">
                <a:latin typeface="Gill Sans Nova" panose="020B0602020104020203" pitchFamily="34" charset="0"/>
              </a:rPr>
              <a:t>: </a:t>
            </a:r>
            <a:r>
              <a:rPr lang="el-GR" dirty="0">
                <a:latin typeface="Gill Sans Nova" panose="020B0602020104020203" pitchFamily="34" charset="0"/>
              </a:rPr>
              <a:t>ξεκινά σε χρόνο</a:t>
            </a:r>
            <a:r>
              <a:rPr lang="en-US" dirty="0">
                <a:latin typeface="Gill Sans Nova" panose="020B0602020104020203" pitchFamily="34" charset="0"/>
              </a:rPr>
              <a:t> </a:t>
            </a:r>
            <a:r>
              <a:rPr lang="en-US" b="1" dirty="0">
                <a:latin typeface="Gill Sans Nova" panose="020B0602020104020203" pitchFamily="34" charset="0"/>
              </a:rPr>
              <a:t>p’</a:t>
            </a:r>
            <a:endParaRPr lang="en-US" sz="1600" b="1" dirty="0">
              <a:latin typeface="Gill Sans Nova" panose="020B06020201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200ADF-6911-482C-9BB0-6419DCFB6C18}"/>
              </a:ext>
            </a:extLst>
          </p:cNvPr>
          <p:cNvSpPr txBox="1"/>
          <p:nvPr/>
        </p:nvSpPr>
        <p:spPr>
          <a:xfrm flipH="1">
            <a:off x="1734047" y="6352247"/>
            <a:ext cx="212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endParaRPr lang="el-GR" sz="14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A0C77356-85CC-4DA8-8633-226693EEFA62}"/>
              </a:ext>
            </a:extLst>
          </p:cNvPr>
          <p:cNvCxnSpPr/>
          <p:nvPr/>
        </p:nvCxnSpPr>
        <p:spPr bwMode="auto">
          <a:xfrm flipV="1">
            <a:off x="1836893" y="6141855"/>
            <a:ext cx="0" cy="2265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Ευθύγραμμο βέλος σύνδεσης 8">
            <a:extLst>
              <a:ext uri="{FF2B5EF4-FFF2-40B4-BE49-F238E27FC236}">
                <a16:creationId xmlns:a16="http://schemas.microsoft.com/office/drawing/2014/main" id="{B14A69FF-D82A-4102-8FB0-C9621DEB2769}"/>
              </a:ext>
            </a:extLst>
          </p:cNvPr>
          <p:cNvCxnSpPr>
            <a:cxnSpLocks/>
          </p:cNvCxnSpPr>
          <p:nvPr/>
        </p:nvCxnSpPr>
        <p:spPr bwMode="auto">
          <a:xfrm>
            <a:off x="1914694" y="6484398"/>
            <a:ext cx="1775617" cy="146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9C1D388-F963-4A47-BE54-FFB307349985}"/>
              </a:ext>
            </a:extLst>
          </p:cNvPr>
          <p:cNvSpPr txBox="1"/>
          <p:nvPr/>
        </p:nvSpPr>
        <p:spPr>
          <a:xfrm flipH="1">
            <a:off x="2696166" y="6217926"/>
            <a:ext cx="212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</a:t>
            </a:r>
            <a:endParaRPr lang="el-GR" sz="14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10" name="Ευθύγραμμο βέλος σύνδεσης 9">
            <a:extLst>
              <a:ext uri="{FF2B5EF4-FFF2-40B4-BE49-F238E27FC236}">
                <a16:creationId xmlns:a16="http://schemas.microsoft.com/office/drawing/2014/main" id="{E82C4155-E3FA-4849-9B64-BF893FAA2C16}"/>
              </a:ext>
            </a:extLst>
          </p:cNvPr>
          <p:cNvCxnSpPr>
            <a:cxnSpLocks/>
          </p:cNvCxnSpPr>
          <p:nvPr/>
        </p:nvCxnSpPr>
        <p:spPr bwMode="auto">
          <a:xfrm>
            <a:off x="1927612" y="6760782"/>
            <a:ext cx="2543649" cy="146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4A09846-9CD2-40FC-93FD-3F1BE4676689}"/>
              </a:ext>
            </a:extLst>
          </p:cNvPr>
          <p:cNvSpPr txBox="1"/>
          <p:nvPr/>
        </p:nvSpPr>
        <p:spPr>
          <a:xfrm flipH="1">
            <a:off x="2709083" y="6494310"/>
            <a:ext cx="380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</a:t>
            </a:r>
            <a:r>
              <a:rPr lang="el-GR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23A24941-B49D-4B94-9522-7A29763B4503}"/>
              </a:ext>
            </a:extLst>
          </p:cNvPr>
          <p:cNvSpPr/>
          <p:nvPr/>
        </p:nvSpPr>
        <p:spPr>
          <a:xfrm>
            <a:off x="5923210" y="6352247"/>
            <a:ext cx="18774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1600" err="1">
                <a:solidFill>
                  <a:srgbClr val="000099"/>
                </a:solidFill>
                <a:latin typeface="Gill Sans Nova" panose="020B0602020104020203" pitchFamily="34" charset="0"/>
              </a:rPr>
              <a:t>q</a:t>
            </a:r>
            <a:r>
              <a:rPr lang="en-US" sz="1600" baseline="-25000" err="1">
                <a:solidFill>
                  <a:srgbClr val="000099"/>
                </a:solidFill>
                <a:latin typeface="Gill Sans Nova" panose="020B0602020104020203" pitchFamily="34" charset="0"/>
              </a:rPr>
              <a:t>max</a:t>
            </a:r>
            <a:r>
              <a:rPr lang="en-US" sz="1600">
                <a:solidFill>
                  <a:srgbClr val="000099"/>
                </a:solidFill>
                <a:latin typeface="Gill Sans Nova" panose="020B0602020104020203" pitchFamily="34" charset="0"/>
              </a:rPr>
              <a:t>: 400 </a:t>
            </a:r>
            <a:r>
              <a:rPr lang="en-US" sz="1600" err="1">
                <a:solidFill>
                  <a:srgbClr val="000099"/>
                </a:solidFill>
                <a:latin typeface="Gill Sans Nova" panose="020B0602020104020203" pitchFamily="34" charset="0"/>
              </a:rPr>
              <a:t>msec</a:t>
            </a:r>
            <a:endParaRPr lang="en-US" sz="1200">
              <a:solidFill>
                <a:srgbClr val="000099"/>
              </a:solidFill>
              <a:latin typeface="Gill Sans Nova" panose="020B0602020104020203" pitchFamily="34" charset="0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871538"/>
          </a:xfrm>
        </p:spPr>
        <p:txBody>
          <a:bodyPr/>
          <a:lstStyle/>
          <a:p>
            <a:pPr algn="l"/>
            <a:r>
              <a:rPr lang="el-GR" sz="2800"/>
              <a:t>Προσαρμοζόμενη καθυστέρηση αναπαραγωγής (1)</a:t>
            </a:r>
            <a:endParaRPr lang="en-US" sz="280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4514850" y="3321050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307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2713" cy="214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69831" y="4842988"/>
            <a:ext cx="86741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000">
                <a:latin typeface="Gill Sans Nova" panose="020B0602020104020203" pitchFamily="34" charset="0"/>
              </a:rPr>
              <a:t>Δυναμική εκτίμηση της </a:t>
            </a:r>
            <a:r>
              <a:rPr lang="el-GR" sz="2000" b="1">
                <a:latin typeface="Gill Sans Nova" panose="020B0602020104020203" pitchFamily="34" charset="0"/>
              </a:rPr>
              <a:t>μέσης καθυστέρησης</a:t>
            </a:r>
            <a:r>
              <a:rPr lang="en-US" sz="2000" b="1">
                <a:latin typeface="Gill Sans Nova" panose="020B0602020104020203" pitchFamily="34" charset="0"/>
              </a:rPr>
              <a:t> </a:t>
            </a:r>
            <a:r>
              <a:rPr lang="en-US" sz="2800" b="1" i="1">
                <a:latin typeface="Gill Sans Nova" panose="020B0602020104020203" pitchFamily="34" charset="0"/>
              </a:rPr>
              <a:t>d</a:t>
            </a:r>
            <a:r>
              <a:rPr lang="en-US" sz="2800" b="1" i="1" baseline="-25000">
                <a:latin typeface="Gill Sans Nova" panose="020B0602020104020203" pitchFamily="34" charset="0"/>
              </a:rPr>
              <a:t>i</a:t>
            </a:r>
            <a:r>
              <a:rPr lang="el-GR" sz="2000" b="1">
                <a:latin typeface="Gill Sans Nova" panose="020B0602020104020203" pitchFamily="34" charset="0"/>
              </a:rPr>
              <a:t> </a:t>
            </a:r>
            <a:r>
              <a:rPr lang="el-GR" sz="2000">
                <a:latin typeface="Gill Sans Nova" panose="020B0602020104020203" pitchFamily="34" charset="0"/>
              </a:rPr>
              <a:t>στον παραλήπτη</a:t>
            </a:r>
            <a:r>
              <a:rPr lang="en-US" sz="2000">
                <a:latin typeface="Gill Sans Nova" panose="020B0602020104020203" pitchFamily="34" charset="0"/>
              </a:rPr>
              <a:t> </a:t>
            </a:r>
            <a:r>
              <a:rPr lang="el-GR" sz="2000">
                <a:latin typeface="Gill Sans Nova" panose="020B0602020104020203" pitchFamily="34" charset="0"/>
              </a:rPr>
              <a:t>με βάρη </a:t>
            </a:r>
          </a:p>
          <a:p>
            <a:r>
              <a:rPr lang="el-GR" sz="2000">
                <a:latin typeface="Gill Sans Nova" panose="020B0602020104020203" pitchFamily="34" charset="0"/>
              </a:rPr>
              <a:t>στην τρέχουσα καθυστέρηση </a:t>
            </a:r>
            <a:r>
              <a:rPr lang="en-US" sz="2000" err="1">
                <a:latin typeface="Gill Sans Nova" panose="020B0602020104020203" pitchFamily="34" charset="0"/>
              </a:rPr>
              <a:t>r</a:t>
            </a:r>
            <a:r>
              <a:rPr lang="en-US" sz="2000" baseline="-25000" err="1">
                <a:latin typeface="Gill Sans Nova" panose="020B0602020104020203" pitchFamily="34" charset="0"/>
              </a:rPr>
              <a:t>i</a:t>
            </a:r>
            <a:r>
              <a:rPr lang="en-US" sz="2000">
                <a:latin typeface="Gill Sans Nova" panose="020B0602020104020203" pitchFamily="34" charset="0"/>
              </a:rPr>
              <a:t> - </a:t>
            </a:r>
            <a:r>
              <a:rPr lang="en-US" sz="2000" err="1">
                <a:latin typeface="Gill Sans Nova" panose="020B0602020104020203" pitchFamily="34" charset="0"/>
              </a:rPr>
              <a:t>t</a:t>
            </a:r>
            <a:r>
              <a:rPr lang="en-US" sz="2000" baseline="-25000" err="1">
                <a:latin typeface="Gill Sans Nova" panose="020B0602020104020203" pitchFamily="34" charset="0"/>
              </a:rPr>
              <a:t>i</a:t>
            </a:r>
            <a:r>
              <a:rPr lang="en-US" sz="2000">
                <a:latin typeface="Gill Sans Nova" panose="020B0602020104020203" pitchFamily="34" charset="0"/>
              </a:rPr>
              <a:t>:</a:t>
            </a:r>
          </a:p>
        </p:txBody>
      </p:sp>
      <p:graphicFrame>
        <p:nvGraphicFramePr>
          <p:cNvPr id="307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1071594"/>
              </p:ext>
            </p:extLst>
          </p:nvPr>
        </p:nvGraphicFramePr>
        <p:xfrm>
          <a:off x="2816225" y="5770484"/>
          <a:ext cx="284480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36480" imgH="228600" progId="Equation.3">
                  <p:embed/>
                </p:oleObj>
              </mc:Choice>
              <mc:Fallback>
                <p:oleObj name="Equation" r:id="rId5" imgW="1536480" imgH="228600" progId="Equation.3">
                  <p:embed/>
                  <p:pic>
                    <p:nvPicPr>
                      <p:cNvPr id="307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5770484"/>
                        <a:ext cx="2844800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Text Box 7"/>
          <p:cNvSpPr txBox="1">
            <a:spLocks noChangeArrowheads="1"/>
          </p:cNvSpPr>
          <p:nvPr/>
        </p:nvSpPr>
        <p:spPr bwMode="auto">
          <a:xfrm>
            <a:off x="5371481" y="6290846"/>
            <a:ext cx="36231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1600">
                <a:latin typeface="Gill Sans Nova" panose="020B0602020104020203" pitchFamily="34" charset="0"/>
              </a:rPr>
              <a:t>όπου</a:t>
            </a:r>
            <a:r>
              <a:rPr lang="en-US" sz="1600">
                <a:latin typeface="Gill Sans Nova" panose="020B0602020104020203" pitchFamily="34" charset="0"/>
              </a:rPr>
              <a:t> </a:t>
            </a:r>
            <a:r>
              <a:rPr lang="en-US" sz="1600" i="1">
                <a:latin typeface="Gill Sans Nova" panose="020B0602020104020203" pitchFamily="34" charset="0"/>
              </a:rPr>
              <a:t>u</a:t>
            </a:r>
            <a:r>
              <a:rPr lang="en-US" sz="1600">
                <a:latin typeface="Gill Sans Nova" panose="020B0602020104020203" pitchFamily="34" charset="0"/>
              </a:rPr>
              <a:t> </a:t>
            </a:r>
            <a:r>
              <a:rPr lang="el-GR" sz="1600">
                <a:latin typeface="Gill Sans Nova" panose="020B0602020104020203" pitchFamily="34" charset="0"/>
              </a:rPr>
              <a:t>είναι μια σταθερά</a:t>
            </a:r>
            <a:r>
              <a:rPr lang="en-US" sz="1600">
                <a:latin typeface="Gill Sans Nova" panose="020B0602020104020203" pitchFamily="34" charset="0"/>
              </a:rPr>
              <a:t> (</a:t>
            </a:r>
            <a:r>
              <a:rPr lang="el-GR" sz="1600">
                <a:latin typeface="Gill Sans Nova" panose="020B0602020104020203" pitchFamily="34" charset="0"/>
              </a:rPr>
              <a:t>π.χ.</a:t>
            </a:r>
            <a:r>
              <a:rPr lang="en-US" sz="1600">
                <a:latin typeface="Gill Sans Nova" panose="020B0602020104020203" pitchFamily="34" charset="0"/>
              </a:rPr>
              <a:t>, </a:t>
            </a:r>
            <a:r>
              <a:rPr lang="en-US" sz="1600" i="1">
                <a:latin typeface="Gill Sans Nova" panose="020B0602020104020203" pitchFamily="34" charset="0"/>
              </a:rPr>
              <a:t>u</a:t>
            </a:r>
            <a:r>
              <a:rPr lang="en-US" sz="1600">
                <a:latin typeface="Gill Sans Nova" panose="020B0602020104020203" pitchFamily="34" charset="0"/>
              </a:rPr>
              <a:t> = </a:t>
            </a:r>
            <a:r>
              <a:rPr lang="el-GR" sz="1600">
                <a:latin typeface="Gill Sans Nova" panose="020B0602020104020203" pitchFamily="34" charset="0"/>
              </a:rPr>
              <a:t>0</a:t>
            </a:r>
            <a:r>
              <a:rPr lang="en-US" sz="1600">
                <a:latin typeface="Gill Sans Nova" panose="020B0602020104020203" pitchFamily="34" charset="0"/>
              </a:rPr>
              <a:t>.01)</a:t>
            </a:r>
            <a:endParaRPr lang="en-US">
              <a:latin typeface="Gill Sans Nova" panose="020B0602020104020203" pitchFamily="34" charset="0"/>
            </a:endParaRPr>
          </a:p>
        </p:txBody>
      </p:sp>
      <p:sp>
        <p:nvSpPr>
          <p:cNvPr id="307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35172" y="1481137"/>
            <a:ext cx="9008828" cy="328459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l-GR" sz="2000" dirty="0">
                <a:solidFill>
                  <a:srgbClr val="CB2727"/>
                </a:solidFill>
              </a:rPr>
              <a:t>Στόχος</a:t>
            </a:r>
            <a:r>
              <a:rPr lang="en-US" sz="2000" dirty="0">
                <a:solidFill>
                  <a:srgbClr val="CB2727"/>
                </a:solidFill>
              </a:rPr>
              <a:t>:</a:t>
            </a:r>
            <a:r>
              <a:rPr lang="el-GR" sz="2000" dirty="0">
                <a:solidFill>
                  <a:srgbClr val="CB2727"/>
                </a:solidFill>
              </a:rPr>
              <a:t> διττός</a:t>
            </a:r>
            <a:endParaRPr lang="en-US" sz="2000" dirty="0">
              <a:solidFill>
                <a:srgbClr val="CB2727"/>
              </a:solidFill>
            </a:endParaRP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l-GR" sz="1800" dirty="0"/>
              <a:t>Ελαχιστοποίηση της καθυστέρησης αναπαραγωγής</a:t>
            </a:r>
            <a:endParaRPr lang="en-US" sz="1800" dirty="0"/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l-GR" sz="1800" dirty="0"/>
              <a:t>Διατήρηση σε χαμηλά επίπεδα του ρυθμού απώλειας πακέτων</a:t>
            </a:r>
            <a:r>
              <a:rPr lang="en-US" sz="1800" dirty="0"/>
              <a:t> </a:t>
            </a:r>
            <a:r>
              <a:rPr lang="el-GR" sz="1800" u="sng" dirty="0"/>
              <a:t>λόγω καθυστέρησης </a:t>
            </a:r>
            <a:endParaRPr lang="en-US" sz="1800" u="sng" dirty="0">
              <a:solidFill>
                <a:schemeClr val="accent2"/>
              </a:solidFill>
            </a:endParaRPr>
          </a:p>
          <a:p>
            <a:pPr>
              <a:spcAft>
                <a:spcPts val="600"/>
              </a:spcAft>
            </a:pPr>
            <a:r>
              <a:rPr lang="el-GR" sz="2000" dirty="0">
                <a:solidFill>
                  <a:srgbClr val="CB2727"/>
                </a:solidFill>
              </a:rPr>
              <a:t>Προσέγγιση</a:t>
            </a:r>
            <a:r>
              <a:rPr lang="en-US" sz="2000" dirty="0">
                <a:solidFill>
                  <a:srgbClr val="CB2727"/>
                </a:solidFill>
              </a:rPr>
              <a:t>: </a:t>
            </a:r>
            <a:r>
              <a:rPr lang="el-GR" sz="2000" dirty="0">
                <a:solidFill>
                  <a:srgbClr val="000099"/>
                </a:solidFill>
              </a:rPr>
              <a:t>ρυθμιζόμενη καθυστέρηση αναπαραγωγής</a:t>
            </a:r>
            <a:r>
              <a:rPr lang="en-US" sz="2000" dirty="0"/>
              <a:t>:</a:t>
            </a:r>
          </a:p>
          <a:p>
            <a:pPr lvl="1">
              <a:spcAft>
                <a:spcPts val="600"/>
              </a:spcAft>
            </a:pPr>
            <a:r>
              <a:rPr lang="el-GR" sz="1800" dirty="0"/>
              <a:t>Παρακολούθηση και υπολογισμός καθυστέρησης δικτύου</a:t>
            </a:r>
            <a:r>
              <a:rPr lang="en-US" sz="1800" dirty="0"/>
              <a:t>, </a:t>
            </a:r>
            <a:r>
              <a:rPr lang="el-GR" sz="1800" dirty="0"/>
              <a:t>προσαρμογή της καθυστέρησης αναπαραγωγής στην </a:t>
            </a:r>
            <a:r>
              <a:rPr lang="el-GR" sz="1800" u="sng" dirty="0"/>
              <a:t>αρχή των διαστημάτων ομιλίας </a:t>
            </a:r>
            <a:r>
              <a:rPr lang="el-GR" sz="1800" dirty="0"/>
              <a:t>(</a:t>
            </a:r>
            <a:r>
              <a:rPr lang="en-US" sz="1800" dirty="0"/>
              <a:t>talk spurts</a:t>
            </a:r>
            <a:r>
              <a:rPr lang="el-GR" sz="1800" dirty="0"/>
              <a:t>)</a:t>
            </a:r>
            <a:r>
              <a:rPr lang="en-US" sz="1800" dirty="0"/>
              <a:t>. </a:t>
            </a:r>
          </a:p>
          <a:p>
            <a:pPr lvl="1">
              <a:spcAft>
                <a:spcPts val="600"/>
              </a:spcAft>
            </a:pPr>
            <a:r>
              <a:rPr lang="el-GR" sz="1800" b="1" dirty="0"/>
              <a:t>Συμπίεση και επιμήκυνση των διαστημάτων σιωπής</a:t>
            </a:r>
          </a:p>
          <a:p>
            <a:pPr lvl="1">
              <a:spcAft>
                <a:spcPts val="600"/>
              </a:spcAft>
            </a:pPr>
            <a:r>
              <a:rPr lang="el-GR" sz="1800" dirty="0"/>
              <a:t>Τα αποσπάσματα</a:t>
            </a:r>
            <a:r>
              <a:rPr lang="en-US" sz="1800" dirty="0"/>
              <a:t> (chunks)</a:t>
            </a:r>
            <a:r>
              <a:rPr lang="el-GR" sz="1800" dirty="0"/>
              <a:t> αναπαράγονται κάθε</a:t>
            </a:r>
            <a:r>
              <a:rPr lang="en-US" sz="1800" dirty="0"/>
              <a:t> 20 msec </a:t>
            </a:r>
            <a:r>
              <a:rPr lang="el-GR" sz="1800" dirty="0"/>
              <a:t>κατά την ομιλία</a:t>
            </a:r>
            <a:r>
              <a:rPr lang="en-US" sz="1800" dirty="0"/>
              <a:t>.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9BB7A68-6187-4420-AABA-5791934D5311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6C6FB05-3B24-4132-96F3-F3C5E4A25415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2160860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Καθυστέρηση αναπαραγωγής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just"/>
            <a:r>
              <a:rPr lang="el-GR" sz="2800" dirty="0"/>
              <a:t>Προσαρμοζόμενη καθυστέρηση αναπαραγωγής (2)</a:t>
            </a:r>
            <a:endParaRPr lang="en-US" sz="2800" dirty="0"/>
          </a:p>
        </p:txBody>
      </p:sp>
      <p:sp>
        <p:nvSpPr>
          <p:cNvPr id="4102" name="Text Box 3"/>
          <p:cNvSpPr txBox="1">
            <a:spLocks noChangeArrowheads="1"/>
          </p:cNvSpPr>
          <p:nvPr/>
        </p:nvSpPr>
        <p:spPr bwMode="auto">
          <a:xfrm>
            <a:off x="285710" y="1653627"/>
            <a:ext cx="88344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2000" dirty="0">
                <a:latin typeface="Gill Sans Nova" panose="020B0602020104020203" pitchFamily="34" charset="0"/>
              </a:rPr>
              <a:t>Είναι επίσης χρήσιμο να εκτιμήσουμε την </a:t>
            </a:r>
            <a:r>
              <a:rPr lang="el-GR" sz="2000" b="1" dirty="0">
                <a:latin typeface="Gill Sans Nova" panose="020B0602020104020203" pitchFamily="34" charset="0"/>
              </a:rPr>
              <a:t>μέση απόκλιση καθυστέρησης,</a:t>
            </a:r>
            <a:r>
              <a:rPr lang="en-US" sz="2000" b="1" dirty="0">
                <a:latin typeface="Gill Sans Nova" panose="020B0602020104020203" pitchFamily="34" charset="0"/>
              </a:rPr>
              <a:t> </a:t>
            </a:r>
            <a:r>
              <a:rPr lang="en-US" sz="2800" b="1" i="1" dirty="0">
                <a:latin typeface="Gill Sans Nova" panose="020B0602020104020203" pitchFamily="34" charset="0"/>
              </a:rPr>
              <a:t>v</a:t>
            </a:r>
            <a:r>
              <a:rPr lang="en-US" sz="2800" b="1" i="1" baseline="-25000" dirty="0">
                <a:latin typeface="Gill Sans Nova" panose="020B0602020104020203" pitchFamily="34" charset="0"/>
              </a:rPr>
              <a:t>i </a:t>
            </a:r>
            <a:endParaRPr lang="en-US" sz="2000" dirty="0">
              <a:latin typeface="Gill Sans Nova" panose="020B0602020104020203" pitchFamily="34" charset="0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803392"/>
              </p:ext>
            </p:extLst>
          </p:nvPr>
        </p:nvGraphicFramePr>
        <p:xfrm>
          <a:off x="4514850" y="3836439"/>
          <a:ext cx="112713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409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836439"/>
                        <a:ext cx="112713" cy="214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025290"/>
              </p:ext>
            </p:extLst>
          </p:nvPr>
        </p:nvGraphicFramePr>
        <p:xfrm>
          <a:off x="2178050" y="2191789"/>
          <a:ext cx="34925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90640" imgH="228600" progId="Equation.3">
                  <p:embed/>
                </p:oleObj>
              </mc:Choice>
              <mc:Fallback>
                <p:oleObj name="Equation" r:id="rId5" imgW="1790640" imgH="228600" progId="Equation.3">
                  <p:embed/>
                  <p:pic>
                    <p:nvPicPr>
                      <p:cNvPr id="409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8050" y="2191789"/>
                        <a:ext cx="3492500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228600" y="2743019"/>
            <a:ext cx="8763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000" dirty="0">
                <a:latin typeface="Gill Sans Nova" panose="020B0602020104020203" pitchFamily="34" charset="0"/>
              </a:rPr>
              <a:t>Οι εκτιμήσεις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n-US" sz="2000" i="1" dirty="0">
                <a:latin typeface="Gill Sans Nova" panose="020B0602020104020203" pitchFamily="34" charset="0"/>
              </a:rPr>
              <a:t>d</a:t>
            </a:r>
            <a:r>
              <a:rPr lang="en-US" sz="2000" i="1" baseline="-25000" dirty="0">
                <a:latin typeface="Gill Sans Nova" panose="020B0602020104020203" pitchFamily="34" charset="0"/>
              </a:rPr>
              <a:t>i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 και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n-US" sz="2000" i="1" dirty="0">
                <a:latin typeface="Gill Sans Nova" panose="020B0602020104020203" pitchFamily="34" charset="0"/>
              </a:rPr>
              <a:t>v</a:t>
            </a:r>
            <a:r>
              <a:rPr lang="en-US" sz="2000" i="1" baseline="-25000" dirty="0">
                <a:latin typeface="Gill Sans Nova" panose="020B0602020104020203" pitchFamily="34" charset="0"/>
              </a:rPr>
              <a:t>i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υπολογίζονται για κάθε πακέτο που λαμβάνεται</a:t>
            </a:r>
            <a:r>
              <a:rPr lang="en-US" sz="2000" dirty="0">
                <a:latin typeface="Gill Sans Nova" panose="020B0602020104020203" pitchFamily="34" charset="0"/>
              </a:rPr>
              <a:t>,</a:t>
            </a:r>
            <a:r>
              <a:rPr lang="el-GR" sz="2000" dirty="0">
                <a:latin typeface="Gill Sans Nova" panose="020B0602020104020203" pitchFamily="34" charset="0"/>
              </a:rPr>
              <a:t> παρόλο που χρησιμοποιούνται στην αρχή των διαστημάτων ομιλίας </a:t>
            </a:r>
            <a:r>
              <a:rPr lang="en-US" sz="2000" dirty="0">
                <a:latin typeface="Gill Sans Nova" panose="020B0602020104020203" pitchFamily="34" charset="0"/>
              </a:rPr>
              <a:t>(talk spurts).</a:t>
            </a:r>
            <a:endParaRPr lang="el-GR" sz="2000" dirty="0">
              <a:latin typeface="Gill Sans Nova" panose="020B0602020104020203" pitchFamily="34" charset="0"/>
            </a:endParaRPr>
          </a:p>
          <a:p>
            <a:endParaRPr lang="en-US" dirty="0">
              <a:solidFill>
                <a:schemeClr val="accent2"/>
              </a:solidFill>
              <a:latin typeface="Gill Sans Nova" panose="020B0602020104020203" pitchFamily="34" charset="0"/>
            </a:endParaRPr>
          </a:p>
          <a:p>
            <a:r>
              <a:rPr lang="el-GR" sz="2000" dirty="0">
                <a:latin typeface="Gill Sans Nova" panose="020B0602020104020203" pitchFamily="34" charset="0"/>
              </a:rPr>
              <a:t>Για το </a:t>
            </a:r>
            <a:r>
              <a:rPr lang="el-GR" sz="2000" b="1" dirty="0">
                <a:solidFill>
                  <a:srgbClr val="C00000"/>
                </a:solidFill>
                <a:latin typeface="Gill Sans Nova" panose="020B0602020104020203" pitchFamily="34" charset="0"/>
              </a:rPr>
              <a:t>πρώτο πακέτο σε ένα διάστημα ομιλίας</a:t>
            </a:r>
            <a:r>
              <a:rPr lang="el-GR" sz="2000" dirty="0">
                <a:latin typeface="Gill Sans Nova" panose="020B0602020104020203" pitchFamily="34" charset="0"/>
              </a:rPr>
              <a:t>, ο 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χρόνος αναπαραγωγής είναι</a:t>
            </a:r>
            <a:r>
              <a:rPr lang="en-US" sz="2000" dirty="0">
                <a:latin typeface="Gill Sans Nova" panose="020B0602020104020203" pitchFamily="34" charset="0"/>
              </a:rPr>
              <a:t> (</a:t>
            </a:r>
            <a:r>
              <a:rPr lang="el-GR" sz="2000" dirty="0">
                <a:latin typeface="Gill Sans Nova" panose="020B0602020104020203" pitchFamily="34" charset="0"/>
              </a:rPr>
              <a:t>έστω πακέτο </a:t>
            </a:r>
            <a:r>
              <a:rPr lang="en-US" sz="2000" dirty="0" err="1">
                <a:latin typeface="Gill Sans Nova" panose="020B0602020104020203" pitchFamily="34" charset="0"/>
              </a:rPr>
              <a:t>i</a:t>
            </a:r>
            <a:r>
              <a:rPr lang="en-US" sz="2000" dirty="0">
                <a:latin typeface="Gill Sans Nova" panose="020B0602020104020203" pitchFamily="34" charset="0"/>
              </a:rPr>
              <a:t>):</a:t>
            </a:r>
            <a:endParaRPr lang="en-US" dirty="0">
              <a:latin typeface="Gill Sans Nova" panose="020B06020201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0" name="Object 7"/>
              <p:cNvSpPr txBox="1"/>
              <p:nvPr/>
            </p:nvSpPr>
            <p:spPr bwMode="auto">
              <a:xfrm>
                <a:off x="2933700" y="4224338"/>
                <a:ext cx="1981200" cy="44132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sSub>
                        <m:sSubPr>
                          <m:ctrlP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4100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33700" y="4224338"/>
                <a:ext cx="1981200" cy="4413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228600" y="4633364"/>
            <a:ext cx="89154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000" dirty="0">
                <a:latin typeface="Gill Sans Nova" panose="020B0602020104020203" pitchFamily="34" charset="0"/>
              </a:rPr>
              <a:t>όπου</a:t>
            </a:r>
            <a:r>
              <a:rPr lang="en-US" sz="2000" dirty="0">
                <a:latin typeface="Gill Sans Nova" panose="020B0602020104020203" pitchFamily="34" charset="0"/>
              </a:rPr>
              <a:t> K </a:t>
            </a:r>
            <a:r>
              <a:rPr lang="el-GR" sz="2000" dirty="0">
                <a:latin typeface="Gill Sans Nova" panose="020B0602020104020203" pitchFamily="34" charset="0"/>
              </a:rPr>
              <a:t>μια θετική σταθερά</a:t>
            </a:r>
            <a:r>
              <a:rPr lang="en-US" sz="2000" dirty="0">
                <a:latin typeface="Gill Sans Nova" panose="020B0602020104020203" pitchFamily="34" charset="0"/>
              </a:rPr>
              <a:t>.</a:t>
            </a:r>
            <a:r>
              <a:rPr lang="en-US" dirty="0">
                <a:latin typeface="Gill Sans Nova" panose="020B0602020104020203" pitchFamily="34" charset="0"/>
              </a:rPr>
              <a:t> </a:t>
            </a:r>
          </a:p>
          <a:p>
            <a:endParaRPr lang="en-US" dirty="0">
              <a:latin typeface="Gill Sans Nova" panose="020B0602020104020203" pitchFamily="34" charset="0"/>
            </a:endParaRPr>
          </a:p>
          <a:p>
            <a:r>
              <a:rPr lang="el-GR" sz="2000" dirty="0">
                <a:latin typeface="Gill Sans Nova" panose="020B0602020104020203" pitchFamily="34" charset="0"/>
              </a:rPr>
              <a:t>Τα εναπομείναντα πακέτα σε ένα διάστημα ομιλίας αναπαράγονται περιοδικά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κάθε 20 </a:t>
            </a:r>
            <a:r>
              <a:rPr lang="en-US" sz="2000" dirty="0">
                <a:latin typeface="Gill Sans Nova" panose="020B0602020104020203" pitchFamily="34" charset="0"/>
              </a:rPr>
              <a:t>msec</a:t>
            </a:r>
            <a:r>
              <a:rPr lang="el-GR" sz="2000" dirty="0">
                <a:latin typeface="Gill Sans Nova" panose="020B0602020104020203" pitchFamily="34" charset="0"/>
              </a:rPr>
              <a:t>.</a:t>
            </a:r>
            <a:endParaRPr lang="en-US" dirty="0">
              <a:latin typeface="Gill Sans Nova" panose="020B0602020104020203" pitchFamily="34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0872C81-EA15-48FB-895C-96C04A68F014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7300746C-937B-45D6-A1CD-738D3BF6E866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2160860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Καθυστέρηση αναπαραγωγής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3BA8D87A-F7A3-4462-B0A3-D96E9B701A2A}"/>
                  </a:ext>
                </a:extLst>
              </p:cNvPr>
              <p:cNvSpPr txBox="1"/>
              <p:nvPr/>
            </p:nvSpPr>
            <p:spPr bwMode="auto">
              <a:xfrm>
                <a:off x="2105723" y="5775325"/>
                <a:ext cx="5368504" cy="498254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l-GR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l-GR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l-GR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:r>
                  <a:rPr lang="el-GR" dirty="0"/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ό</m:t>
                    </m:r>
                    <m:r>
                      <m:rPr>
                        <m:sty m:val="p"/>
                      </m:rPr>
                      <a:rPr lang="el-GR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που</m:t>
                    </m:r>
                    <m:sSub>
                      <m:sSubPr>
                        <m:ctrlP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l-GR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l-GR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sSub>
                      <m:sSubPr>
                        <m:ctrlP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l-G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3BA8D87A-F7A3-4462-B0A3-D96E9B701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5723" y="5775325"/>
                <a:ext cx="5368504" cy="498254"/>
              </a:xfrm>
              <a:prstGeom prst="rect">
                <a:avLst/>
              </a:prstGeom>
              <a:blipFill>
                <a:blip r:embed="rId8"/>
                <a:stretch>
                  <a:fillRect t="-4878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l"/>
            <a:r>
              <a:rPr lang="el-GR" sz="2800" dirty="0"/>
              <a:t>Προσαρμοζόμενη καθυστέρηση αναπαραγωγής</a:t>
            </a:r>
            <a:r>
              <a:rPr lang="en-US" sz="2800" dirty="0"/>
              <a:t> (3)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7005462"/>
              </p:ext>
            </p:extLst>
          </p:nvPr>
        </p:nvGraphicFramePr>
        <p:xfrm>
          <a:off x="603319" y="1433746"/>
          <a:ext cx="7056437" cy="447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7669080" imgH="4862520" progId="">
                  <p:embed/>
                </p:oleObj>
              </mc:Choice>
              <mc:Fallback>
                <p:oleObj name="VISIO" r:id="rId3" imgW="7669080" imgH="4862520" progId="">
                  <p:embed/>
                  <p:pic>
                    <p:nvPicPr>
                      <p:cNvPr id="205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319" y="1433746"/>
                        <a:ext cx="7056437" cy="447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3200ADF-6911-482C-9BB0-6419DCFB6C18}"/>
              </a:ext>
            </a:extLst>
          </p:cNvPr>
          <p:cNvSpPr txBox="1"/>
          <p:nvPr/>
        </p:nvSpPr>
        <p:spPr>
          <a:xfrm flipH="1">
            <a:off x="1734047" y="5501458"/>
            <a:ext cx="212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</a:t>
            </a:r>
            <a:endParaRPr lang="el-GR" sz="14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4" name="Ευθύγραμμο βέλος σύνδεσης 3">
            <a:extLst>
              <a:ext uri="{FF2B5EF4-FFF2-40B4-BE49-F238E27FC236}">
                <a16:creationId xmlns:a16="http://schemas.microsoft.com/office/drawing/2014/main" id="{A0C77356-85CC-4DA8-8633-226693EEFA62}"/>
              </a:ext>
            </a:extLst>
          </p:cNvPr>
          <p:cNvCxnSpPr/>
          <p:nvPr/>
        </p:nvCxnSpPr>
        <p:spPr bwMode="auto">
          <a:xfrm flipV="1">
            <a:off x="1836893" y="5291066"/>
            <a:ext cx="0" cy="2265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Ευθύγραμμο βέλος σύνδεσης 8">
            <a:extLst>
              <a:ext uri="{FF2B5EF4-FFF2-40B4-BE49-F238E27FC236}">
                <a16:creationId xmlns:a16="http://schemas.microsoft.com/office/drawing/2014/main" id="{B14A69FF-D82A-4102-8FB0-C9621DEB2769}"/>
              </a:ext>
            </a:extLst>
          </p:cNvPr>
          <p:cNvCxnSpPr>
            <a:cxnSpLocks/>
          </p:cNvCxnSpPr>
          <p:nvPr/>
        </p:nvCxnSpPr>
        <p:spPr bwMode="auto">
          <a:xfrm>
            <a:off x="1914694" y="5633609"/>
            <a:ext cx="1775617" cy="146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9C1D388-F963-4A47-BE54-FFB307349985}"/>
              </a:ext>
            </a:extLst>
          </p:cNvPr>
          <p:cNvSpPr txBox="1"/>
          <p:nvPr/>
        </p:nvSpPr>
        <p:spPr>
          <a:xfrm flipH="1">
            <a:off x="2696166" y="5367137"/>
            <a:ext cx="212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</a:t>
            </a:r>
            <a:endParaRPr lang="el-GR" sz="140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10" name="Ευθύγραμμο βέλος σύνδεσης 9">
            <a:extLst>
              <a:ext uri="{FF2B5EF4-FFF2-40B4-BE49-F238E27FC236}">
                <a16:creationId xmlns:a16="http://schemas.microsoft.com/office/drawing/2014/main" id="{E82C4155-E3FA-4849-9B64-BF893FAA2C16}"/>
              </a:ext>
            </a:extLst>
          </p:cNvPr>
          <p:cNvCxnSpPr>
            <a:cxnSpLocks/>
          </p:cNvCxnSpPr>
          <p:nvPr/>
        </p:nvCxnSpPr>
        <p:spPr bwMode="auto">
          <a:xfrm>
            <a:off x="1927612" y="5909993"/>
            <a:ext cx="2543649" cy="146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arrow" w="med" len="med"/>
            <a:tailEnd type="arrow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4A09846-9CD2-40FC-93FD-3F1BE4676689}"/>
              </a:ext>
            </a:extLst>
          </p:cNvPr>
          <p:cNvSpPr txBox="1"/>
          <p:nvPr/>
        </p:nvSpPr>
        <p:spPr>
          <a:xfrm flipH="1">
            <a:off x="2709083" y="5643521"/>
            <a:ext cx="380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</a:t>
            </a:r>
            <a:r>
              <a:rPr lang="el-GR" sz="140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7">
                <a:extLst>
                  <a:ext uri="{FF2B5EF4-FFF2-40B4-BE49-F238E27FC236}">
                    <a16:creationId xmlns:a16="http://schemas.microsoft.com/office/drawing/2014/main" id="{12F0EF6E-84B8-4B56-AF6C-B0569EE77520}"/>
                  </a:ext>
                </a:extLst>
              </p:cNvPr>
              <p:cNvSpPr txBox="1"/>
              <p:nvPr/>
            </p:nvSpPr>
            <p:spPr bwMode="auto">
              <a:xfrm>
                <a:off x="4881770" y="5468668"/>
                <a:ext cx="1981200" cy="441325"/>
              </a:xfrm>
              <a:prstGeom prst="rect">
                <a:avLst/>
              </a:prstGeom>
              <a:noFill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sSub>
                        <m:sSubPr>
                          <m:ctrlP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l-GR"/>
              </a:p>
            </p:txBody>
          </p:sp>
        </mc:Choice>
        <mc:Fallback xmlns="">
          <p:sp>
            <p:nvSpPr>
              <p:cNvPr id="13" name="Object 7">
                <a:extLst>
                  <a:ext uri="{FF2B5EF4-FFF2-40B4-BE49-F238E27FC236}">
                    <a16:creationId xmlns:a16="http://schemas.microsoft.com/office/drawing/2014/main" id="{12F0EF6E-84B8-4B56-AF6C-B0569EE77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81770" y="5468668"/>
                <a:ext cx="1981200" cy="4413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063702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algn="l"/>
            <a:r>
              <a:rPr lang="el-GR" sz="3200" dirty="0"/>
              <a:t>Προσαρμοζόμενη αναπαραγωγή</a:t>
            </a:r>
            <a:r>
              <a:rPr lang="en-US" sz="3200" dirty="0"/>
              <a:t> (4)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425" y="1219199"/>
            <a:ext cx="8322890" cy="509106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u="sng" dirty="0">
                <a:solidFill>
                  <a:srgbClr val="FF0000"/>
                </a:solidFill>
              </a:rPr>
              <a:t>E:</a:t>
            </a:r>
            <a:r>
              <a:rPr lang="en-US" dirty="0"/>
              <a:t> </a:t>
            </a:r>
            <a:r>
              <a:rPr lang="el-GR" i="1" dirty="0"/>
              <a:t>Πώς ο παραλήπτης αντιλαμβάνεται ότι ένα πακέτο είναι το πρώτο ενός διαστήματος ομιλίας;</a:t>
            </a:r>
            <a:endParaRPr lang="en-US" i="1" dirty="0"/>
          </a:p>
          <a:p>
            <a:pPr>
              <a:buFont typeface="ZapfDingbats" pitchFamily="82" charset="2"/>
              <a:buNone/>
            </a:pPr>
            <a:endParaRPr lang="el-GR" dirty="0"/>
          </a:p>
          <a:p>
            <a:pPr>
              <a:buFont typeface="ZapfDingbats" pitchFamily="82" charset="2"/>
              <a:buNone/>
            </a:pPr>
            <a:r>
              <a:rPr lang="el-GR" u="sng" dirty="0">
                <a:solidFill>
                  <a:srgbClr val="FF0000"/>
                </a:solidFill>
              </a:rPr>
              <a:t>Α: </a:t>
            </a:r>
            <a:r>
              <a:rPr lang="el-GR" dirty="0"/>
              <a:t>Ελέγχει τους </a:t>
            </a:r>
            <a:r>
              <a:rPr lang="el-GR" b="1" dirty="0"/>
              <a:t>αριθμούς ακολουθίας πακέτων</a:t>
            </a:r>
            <a:r>
              <a:rPr lang="en-US" dirty="0"/>
              <a:t>:</a:t>
            </a:r>
            <a:endParaRPr lang="el-GR" dirty="0"/>
          </a:p>
          <a:p>
            <a:r>
              <a:rPr lang="el-GR" dirty="0"/>
              <a:t>Εάν συνεχόμενοι -&gt; </a:t>
            </a:r>
            <a:r>
              <a:rPr lang="el-GR" dirty="0">
                <a:solidFill>
                  <a:schemeClr val="accent2"/>
                </a:solidFill>
              </a:rPr>
              <a:t>Καμία απώλεια</a:t>
            </a:r>
            <a:r>
              <a:rPr lang="en-US" dirty="0">
                <a:solidFill>
                  <a:schemeClr val="accent2"/>
                </a:solidFill>
              </a:rPr>
              <a:t>, </a:t>
            </a:r>
            <a:r>
              <a:rPr lang="el-GR" dirty="0"/>
              <a:t>ο παραλήπτης εξετάζει διαδοχικές </a:t>
            </a:r>
            <a:r>
              <a:rPr lang="el-GR" dirty="0" err="1"/>
              <a:t>χρονοσφραγίδες</a:t>
            </a:r>
            <a:r>
              <a:rPr lang="en-US" dirty="0"/>
              <a:t>.</a:t>
            </a:r>
          </a:p>
          <a:p>
            <a:pPr lvl="1">
              <a:buFont typeface="Wingdings" pitchFamily="2" charset="2"/>
              <a:buChar char="§"/>
            </a:pPr>
            <a:r>
              <a:rPr lang="el-GR" dirty="0"/>
              <a:t>Διαφορά διαδοχικών </a:t>
            </a:r>
            <a:r>
              <a:rPr lang="el-GR" dirty="0" err="1"/>
              <a:t>χρονοσφραγίδων</a:t>
            </a:r>
            <a:r>
              <a:rPr lang="en-US" dirty="0"/>
              <a:t> &gt; 20 msec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l-GR" dirty="0">
                <a:sym typeface="Wingdings" pitchFamily="2" charset="2"/>
              </a:rPr>
              <a:t>ξεκινά νέο διάστημα ομιλίας</a:t>
            </a:r>
            <a:r>
              <a:rPr lang="en-US" sz="2400" dirty="0"/>
              <a:t>.</a:t>
            </a:r>
          </a:p>
          <a:p>
            <a:r>
              <a:rPr lang="el-GR" dirty="0">
                <a:solidFill>
                  <a:schemeClr val="accent2"/>
                </a:solidFill>
              </a:rPr>
              <a:t>Μερικές απώλειες πακέτων</a:t>
            </a:r>
            <a:r>
              <a:rPr lang="en-US" dirty="0"/>
              <a:t>, </a:t>
            </a:r>
            <a:r>
              <a:rPr lang="el-GR" dirty="0"/>
              <a:t>ο παραλήπτης πρέπει να εξετάσει και τις </a:t>
            </a:r>
            <a:r>
              <a:rPr lang="el-GR" dirty="0" err="1"/>
              <a:t>χρονοσφραγίδες</a:t>
            </a:r>
            <a:r>
              <a:rPr lang="el-GR" dirty="0"/>
              <a:t> και τους αριθμούς ακολουθίας</a:t>
            </a:r>
            <a:r>
              <a:rPr lang="en-US" dirty="0"/>
              <a:t> </a:t>
            </a:r>
            <a:r>
              <a:rPr lang="el-GR" dirty="0"/>
              <a:t>(</a:t>
            </a:r>
            <a:r>
              <a:rPr lang="en-US" dirty="0"/>
              <a:t>sequence numbers</a:t>
            </a:r>
            <a:r>
              <a:rPr lang="el-GR" dirty="0"/>
              <a:t>)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BACBB3-F14B-4ACF-A47C-DC5F1E55C4A3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F83C565-4C52-41D1-ABCF-31711907BD73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2160860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Καθυστέρηση αναπαραγωγής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87B1CCF-194B-30AB-3114-54517BCB2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3614AF01-A04E-AD47-0603-A58B64D16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2800" b="1" dirty="0"/>
              <a:t>Απώλειες πακέτων στο δίκτυο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3027760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57457" y="184557"/>
            <a:ext cx="7772400" cy="871538"/>
          </a:xfrm>
        </p:spPr>
        <p:txBody>
          <a:bodyPr/>
          <a:lstStyle/>
          <a:p>
            <a:r>
              <a:rPr lang="en-US" sz="2400" dirty="0"/>
              <a:t>VoIP: </a:t>
            </a:r>
            <a:r>
              <a:rPr lang="el-GR" sz="2400" dirty="0"/>
              <a:t>Ανάκαμψη από την απώλεια πακέτων</a:t>
            </a:r>
            <a:r>
              <a:rPr lang="en-US" sz="2400" dirty="0"/>
              <a:t> (1)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6225" y="3615138"/>
            <a:ext cx="8177158" cy="2478088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l-GR" sz="2400" dirty="0">
                <a:solidFill>
                  <a:srgbClr val="CB2727"/>
                </a:solidFill>
              </a:rPr>
              <a:t>Α. Απλό </a:t>
            </a:r>
            <a:r>
              <a:rPr lang="en-US" sz="2400" dirty="0">
                <a:solidFill>
                  <a:srgbClr val="CB2727"/>
                </a:solidFill>
              </a:rPr>
              <a:t>FEC</a:t>
            </a:r>
          </a:p>
          <a:p>
            <a:r>
              <a:rPr lang="el-GR" sz="2000" dirty="0"/>
              <a:t>Για κάθε ομάδα </a:t>
            </a:r>
            <a:r>
              <a:rPr lang="en-US" sz="2000" b="1" dirty="0"/>
              <a:t>n</a:t>
            </a:r>
            <a:r>
              <a:rPr lang="el-GR" sz="2000" dirty="0"/>
              <a:t> αποσπασμάτων (</a:t>
            </a:r>
            <a:r>
              <a:rPr lang="en-US" sz="2000" dirty="0"/>
              <a:t>chunks</a:t>
            </a:r>
            <a:r>
              <a:rPr lang="el-GR" sz="2000" dirty="0"/>
              <a:t>)</a:t>
            </a:r>
            <a:r>
              <a:rPr lang="en-US" sz="2000" dirty="0"/>
              <a:t> </a:t>
            </a:r>
            <a:r>
              <a:rPr lang="el-GR" sz="2000" dirty="0"/>
              <a:t>δημιουργείται ένα πλεονασματικό </a:t>
            </a:r>
            <a:r>
              <a:rPr lang="en-US" sz="2000" dirty="0"/>
              <a:t>chunk </a:t>
            </a:r>
            <a:r>
              <a:rPr lang="el-GR" sz="2000" dirty="0"/>
              <a:t>εφαρμόζοντας </a:t>
            </a:r>
            <a:r>
              <a:rPr lang="en-US" sz="2000" dirty="0">
                <a:solidFill>
                  <a:srgbClr val="CB2727"/>
                </a:solidFill>
              </a:rPr>
              <a:t>exclusive OR</a:t>
            </a:r>
            <a:r>
              <a:rPr lang="el-GR" sz="2000" dirty="0">
                <a:solidFill>
                  <a:srgbClr val="CB2727"/>
                </a:solidFill>
              </a:rPr>
              <a:t> </a:t>
            </a:r>
            <a:r>
              <a:rPr lang="el-GR" sz="2000" dirty="0"/>
              <a:t>στις </a:t>
            </a:r>
            <a:r>
              <a:rPr lang="en-US" sz="2000" b="1" dirty="0"/>
              <a:t>n</a:t>
            </a:r>
            <a:r>
              <a:rPr lang="en-US" sz="2000" dirty="0"/>
              <a:t> </a:t>
            </a:r>
            <a:r>
              <a:rPr lang="el-GR" sz="2000" dirty="0"/>
              <a:t>αρχικές </a:t>
            </a:r>
            <a:endParaRPr lang="en-US" sz="2000" dirty="0"/>
          </a:p>
          <a:p>
            <a:r>
              <a:rPr lang="el-GR" sz="2000" dirty="0"/>
              <a:t>Στέλνει</a:t>
            </a:r>
            <a:r>
              <a:rPr lang="en-US" sz="2000" dirty="0"/>
              <a:t> </a:t>
            </a:r>
            <a:r>
              <a:rPr lang="en-US" sz="2000" b="1" dirty="0"/>
              <a:t>n+1 </a:t>
            </a:r>
            <a:r>
              <a:rPr lang="en-US" sz="2000" dirty="0"/>
              <a:t>chunks, </a:t>
            </a:r>
            <a:r>
              <a:rPr lang="el-GR" sz="2000" dirty="0"/>
              <a:t>αυξάνοντας το απαιτούμενο </a:t>
            </a:r>
            <a:r>
              <a:rPr lang="en-US" sz="2000" dirty="0"/>
              <a:t>bandwidth</a:t>
            </a:r>
            <a:r>
              <a:rPr lang="el-GR" sz="2000" dirty="0"/>
              <a:t> κατά </a:t>
            </a:r>
            <a:r>
              <a:rPr lang="en-US" sz="2000" b="1" dirty="0"/>
              <a:t>1/n.</a:t>
            </a:r>
          </a:p>
          <a:p>
            <a:r>
              <a:rPr lang="el-GR" sz="2000" dirty="0"/>
              <a:t>Μπορεί να ανακατασκευάσει τα αρχικά</a:t>
            </a:r>
            <a:r>
              <a:rPr lang="en-US" sz="2000" dirty="0"/>
              <a:t> </a:t>
            </a:r>
            <a:r>
              <a:rPr lang="en-US" sz="2000" b="1"/>
              <a:t>n</a:t>
            </a:r>
            <a:r>
              <a:rPr lang="en-US" sz="2000"/>
              <a:t> chunks, </a:t>
            </a:r>
            <a:r>
              <a:rPr lang="el-GR" sz="2000" dirty="0"/>
              <a:t>εάν χαθεί </a:t>
            </a:r>
            <a:r>
              <a:rPr lang="el-GR" sz="2000" u="sng" dirty="0"/>
              <a:t>το πολύ ένα </a:t>
            </a:r>
            <a:r>
              <a:rPr lang="en-US" sz="2000" dirty="0"/>
              <a:t>chunk </a:t>
            </a:r>
            <a:r>
              <a:rPr lang="el-GR" sz="2000" dirty="0"/>
              <a:t>από τα</a:t>
            </a:r>
            <a:r>
              <a:rPr lang="en-US" sz="2000" dirty="0"/>
              <a:t> </a:t>
            </a:r>
            <a:r>
              <a:rPr lang="en-US" sz="2000" b="1" dirty="0"/>
              <a:t>n+1</a:t>
            </a:r>
            <a:r>
              <a:rPr lang="el-GR" sz="2000" dirty="0"/>
              <a:t>.</a:t>
            </a:r>
            <a:endParaRPr lang="en-US" sz="2000" dirty="0"/>
          </a:p>
          <a:p>
            <a:r>
              <a:rPr lang="el-GR" sz="2000" dirty="0"/>
              <a:t>Αυξάνει την καθυστέρηση αναπαραγωγής καθώς πρέπει να ληφθούν/ελεγχθούν τα </a:t>
            </a:r>
            <a:r>
              <a:rPr lang="en-US" sz="2000" b="1" dirty="0"/>
              <a:t>n+1</a:t>
            </a:r>
            <a:r>
              <a:rPr lang="en-US" sz="2000" dirty="0"/>
              <a:t> </a:t>
            </a:r>
            <a:r>
              <a:rPr lang="el-GR" sz="2000" dirty="0"/>
              <a:t>αποσπάσματα</a:t>
            </a:r>
            <a:endParaRPr lang="en-US" sz="2000" dirty="0"/>
          </a:p>
        </p:txBody>
      </p:sp>
      <p:sp>
        <p:nvSpPr>
          <p:cNvPr id="44036" name="Text Box 6"/>
          <p:cNvSpPr txBox="1">
            <a:spLocks noChangeArrowheads="1"/>
          </p:cNvSpPr>
          <p:nvPr/>
        </p:nvSpPr>
        <p:spPr bwMode="auto">
          <a:xfrm>
            <a:off x="276225" y="1355725"/>
            <a:ext cx="7698933" cy="232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 dirty="0">
                <a:solidFill>
                  <a:srgbClr val="CB2727"/>
                </a:solidFill>
                <a:latin typeface="Gill Sans Nova" panose="020B0602020104020203" pitchFamily="34" charset="0"/>
              </a:rPr>
              <a:t>Πρόκληση: </a:t>
            </a:r>
            <a:r>
              <a:rPr lang="el-GR" sz="2000" dirty="0">
                <a:latin typeface="Gill Sans Nova" panose="020B0602020104020203" pitchFamily="34" charset="0"/>
              </a:rPr>
              <a:t>ανάκαμψη από απώλεια πακέτων με μικρή ανεκτή καθυστέρηση μεταξύ της αρχικής μετάδοσης και της αναπαραγωγής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q"/>
            </a:pPr>
            <a:r>
              <a:rPr lang="el-GR" sz="2000" dirty="0">
                <a:latin typeface="Gill Sans Nova" panose="020B0602020104020203" pitchFamily="34" charset="0"/>
              </a:rPr>
              <a:t> κάθε </a:t>
            </a:r>
            <a:r>
              <a:rPr lang="en-US" sz="2000" dirty="0">
                <a:latin typeface="Gill Sans Nova" panose="020B0602020104020203" pitchFamily="34" charset="0"/>
              </a:rPr>
              <a:t>ACK/NACK </a:t>
            </a:r>
            <a:r>
              <a:rPr lang="el-GR" sz="2000" dirty="0">
                <a:latin typeface="Gill Sans Nova" panose="020B0602020104020203" pitchFamily="34" charset="0"/>
              </a:rPr>
              <a:t>παίρνει ~ 1 </a:t>
            </a:r>
            <a:r>
              <a:rPr lang="en-US" sz="2000" dirty="0">
                <a:latin typeface="Gill Sans Nova" panose="020B0602020104020203" pitchFamily="34" charset="0"/>
              </a:rPr>
              <a:t>RTT  </a:t>
            </a:r>
            <a:r>
              <a:rPr lang="el-GR" sz="2000" dirty="0">
                <a:latin typeface="Gill Sans Nova" panose="020B0602020104020203" pitchFamily="34" charset="0"/>
              </a:rPr>
              <a:t>(περίπτωση </a:t>
            </a:r>
            <a:r>
              <a:rPr lang="en-US" sz="2000" dirty="0">
                <a:latin typeface="Gill Sans Nova" panose="020B0602020104020203" pitchFamily="34" charset="0"/>
              </a:rPr>
              <a:t>TCP)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q"/>
            </a:pP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Εναλλακτική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για </a:t>
            </a:r>
            <a:r>
              <a:rPr lang="en-US" sz="2000" dirty="0">
                <a:latin typeface="Gill Sans Nova" panose="020B0602020104020203" pitchFamily="34" charset="0"/>
              </a:rPr>
              <a:t>UDP</a:t>
            </a:r>
            <a:r>
              <a:rPr lang="el-GR" sz="2000" dirty="0">
                <a:latin typeface="Gill Sans Nova" panose="020B0602020104020203" pitchFamily="34" charset="0"/>
              </a:rPr>
              <a:t>: </a:t>
            </a:r>
            <a:r>
              <a:rPr lang="en-US" sz="2000" i="1" dirty="0">
                <a:solidFill>
                  <a:srgbClr val="CC0000"/>
                </a:solidFill>
                <a:latin typeface="Gill Sans Nova" panose="020B0602020104020203" pitchFamily="34" charset="0"/>
              </a:rPr>
              <a:t>Forward Error Correction (FEC)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dirty="0">
                <a:latin typeface="Gill Sans Nova" panose="020B0602020104020203" pitchFamily="34" charset="0"/>
              </a:rPr>
              <a:t> στείλε αρκετά πλεονάζοντα </a:t>
            </a:r>
            <a:r>
              <a:rPr lang="en-US" dirty="0">
                <a:latin typeface="Gill Sans Nova" panose="020B0602020104020203" pitchFamily="34" charset="0"/>
              </a:rPr>
              <a:t>bits </a:t>
            </a:r>
            <a:r>
              <a:rPr lang="el-GR" dirty="0">
                <a:latin typeface="Gill Sans Nova" panose="020B0602020104020203" pitchFamily="34" charset="0"/>
              </a:rPr>
              <a:t>για να επιτρέψεις την ανάκαμψη χωρίς αναμετάδοση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FB99FDFA-37A0-4C49-A924-644EBE29F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4584" y="2443162"/>
            <a:ext cx="1276350" cy="1971675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9BB942C-02F8-4195-8C85-A013CAB5B7A5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2999969-047C-40DE-9DD9-EC547D0C62DB}"/>
              </a:ext>
            </a:extLst>
          </p:cNvPr>
          <p:cNvSpPr txBox="1">
            <a:spLocks/>
          </p:cNvSpPr>
          <p:nvPr/>
        </p:nvSpPr>
        <p:spPr bwMode="auto">
          <a:xfrm>
            <a:off x="2105722" y="6579190"/>
            <a:ext cx="1331862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Απώλεια πακέτων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/>
              <a:t>Ανάκαμψη από την απώλεια πακέτων</a:t>
            </a:r>
            <a:r>
              <a:rPr lang="en-US" sz="2800"/>
              <a:t> (</a:t>
            </a:r>
            <a:r>
              <a:rPr lang="el-GR" sz="2800"/>
              <a:t>2</a:t>
            </a:r>
            <a:r>
              <a:rPr lang="en-US" sz="2800"/>
              <a:t>)</a:t>
            </a:r>
          </a:p>
        </p:txBody>
      </p:sp>
      <p:pic>
        <p:nvPicPr>
          <p:cNvPr id="45059" name="Picture 3" descr="C:\Medy\cs118\Notes\TopDown Fall 99\Pictures\632 Mixed Quality Redundancy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6263" y="1279525"/>
            <a:ext cx="6027737" cy="313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95263" y="1282700"/>
            <a:ext cx="3124573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u="sng">
                <a:solidFill>
                  <a:srgbClr val="CB2727"/>
                </a:solidFill>
                <a:latin typeface="Gill Sans Nova" panose="020B0602020104020203" pitchFamily="34" charset="0"/>
              </a:rPr>
              <a:t>2</a:t>
            </a:r>
            <a:r>
              <a:rPr lang="el-GR" sz="2000" b="1" u="sng" baseline="30000">
                <a:solidFill>
                  <a:srgbClr val="CB2727"/>
                </a:solidFill>
                <a:latin typeface="Gill Sans Nova" panose="020B0602020104020203" pitchFamily="34" charset="0"/>
              </a:rPr>
              <a:t>ο</a:t>
            </a:r>
            <a:r>
              <a:rPr lang="en-US" sz="2000" b="1" u="sng">
                <a:solidFill>
                  <a:srgbClr val="CB2727"/>
                </a:solidFill>
                <a:latin typeface="Gill Sans Nova" panose="020B0602020104020203" pitchFamily="34" charset="0"/>
              </a:rPr>
              <a:t> </a:t>
            </a:r>
            <a:r>
              <a:rPr lang="el-GR" sz="2000" b="1" u="sng">
                <a:solidFill>
                  <a:srgbClr val="CB2727"/>
                </a:solidFill>
                <a:latin typeface="Gill Sans Nova" panose="020B0602020104020203" pitchFamily="34" charset="0"/>
              </a:rPr>
              <a:t>σχήμα </a:t>
            </a:r>
            <a:r>
              <a:rPr lang="en-US" sz="2000" b="1" u="sng">
                <a:solidFill>
                  <a:srgbClr val="CB2727"/>
                </a:solidFill>
                <a:latin typeface="Gill Sans Nova" panose="020B0602020104020203" pitchFamily="34" charset="0"/>
              </a:rPr>
              <a:t>FEC 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>
                <a:latin typeface="Gill Sans Nova" panose="020B0602020104020203" pitchFamily="34" charset="0"/>
              </a:rPr>
              <a:t> “piggyback lower </a:t>
            </a:r>
            <a:br>
              <a:rPr lang="en-US" sz="2000">
                <a:latin typeface="Gill Sans Nova" panose="020B0602020104020203" pitchFamily="34" charset="0"/>
              </a:rPr>
            </a:br>
            <a:r>
              <a:rPr lang="en-US" sz="2000">
                <a:latin typeface="Gill Sans Nova" panose="020B0602020104020203" pitchFamily="34" charset="0"/>
              </a:rPr>
              <a:t>quality stream” 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>
                <a:latin typeface="Gill Sans Nova" panose="020B0602020104020203" pitchFamily="34" charset="0"/>
              </a:rPr>
              <a:t> </a:t>
            </a:r>
            <a:r>
              <a:rPr lang="el-GR" sz="2000">
                <a:latin typeface="Gill Sans Nova" panose="020B0602020104020203" pitchFamily="34" charset="0"/>
              </a:rPr>
              <a:t>παράλληλη αποστολή </a:t>
            </a:r>
          </a:p>
          <a:p>
            <a:pPr>
              <a:buClr>
                <a:schemeClr val="accent2"/>
              </a:buClr>
            </a:pPr>
            <a:r>
              <a:rPr lang="el-GR" sz="2000">
                <a:latin typeface="Gill Sans Nova" panose="020B0602020104020203" pitchFamily="34" charset="0"/>
              </a:rPr>
              <a:t>μικρότερης ανάλυσης ροής</a:t>
            </a:r>
          </a:p>
          <a:p>
            <a:pPr>
              <a:buClr>
                <a:schemeClr val="accent2"/>
              </a:buClr>
            </a:pPr>
            <a:r>
              <a:rPr lang="el-GR" sz="2000">
                <a:latin typeface="Gill Sans Nova" panose="020B0602020104020203" pitchFamily="34" charset="0"/>
              </a:rPr>
              <a:t> δεδομένων ήχου ως </a:t>
            </a:r>
          </a:p>
          <a:p>
            <a:pPr>
              <a:buClr>
                <a:schemeClr val="accent2"/>
              </a:buClr>
            </a:pPr>
            <a:r>
              <a:rPr lang="el-GR" sz="2000">
                <a:latin typeface="Gill Sans Nova" panose="020B0602020104020203" pitchFamily="34" charset="0"/>
              </a:rPr>
              <a:t>πλεονάζουσα πληροφορία</a:t>
            </a:r>
            <a:endParaRPr lang="en-US" sz="2000">
              <a:latin typeface="Gill Sans Nova" panose="020B0602020104020203" pitchFamily="34" charset="0"/>
            </a:endParaRP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>
                <a:latin typeface="Gill Sans Nova" panose="020B0602020104020203" pitchFamily="34" charset="0"/>
              </a:rPr>
              <a:t> </a:t>
            </a:r>
            <a:r>
              <a:rPr lang="el-GR" sz="2000">
                <a:latin typeface="Gill Sans Nova" panose="020B0602020104020203" pitchFamily="34" charset="0"/>
              </a:rPr>
              <a:t>για παράδειγμα</a:t>
            </a:r>
            <a:r>
              <a:rPr lang="en-US" sz="2000">
                <a:latin typeface="Gill Sans Nova" panose="020B0602020104020203" pitchFamily="34" charset="0"/>
              </a:rPr>
              <a:t>, </a:t>
            </a:r>
            <a:r>
              <a:rPr lang="el-GR" sz="2000">
                <a:latin typeface="Gill Sans Nova" panose="020B0602020104020203" pitchFamily="34" charset="0"/>
              </a:rPr>
              <a:t>κανονική</a:t>
            </a:r>
          </a:p>
          <a:p>
            <a:pPr>
              <a:buClr>
                <a:schemeClr val="accent2"/>
              </a:buClr>
            </a:pPr>
            <a:r>
              <a:rPr lang="el-GR" sz="2000">
                <a:latin typeface="Gill Sans Nova" panose="020B0602020104020203" pitchFamily="34" charset="0"/>
              </a:rPr>
              <a:t>ροή</a:t>
            </a:r>
            <a:r>
              <a:rPr lang="en-US" sz="2000">
                <a:latin typeface="Gill Sans Nova" panose="020B0602020104020203" pitchFamily="34" charset="0"/>
              </a:rPr>
              <a:t> PCM </a:t>
            </a:r>
            <a:r>
              <a:rPr lang="el-GR" sz="2000">
                <a:latin typeface="Gill Sans Nova" panose="020B0602020104020203" pitchFamily="34" charset="0"/>
              </a:rPr>
              <a:t>στα</a:t>
            </a:r>
            <a:r>
              <a:rPr lang="en-US" sz="2000">
                <a:latin typeface="Gill Sans Nova" panose="020B0602020104020203" pitchFamily="34" charset="0"/>
              </a:rPr>
              <a:t> 64 kbps</a:t>
            </a:r>
            <a:br>
              <a:rPr lang="en-US" sz="2000">
                <a:latin typeface="Gill Sans Nova" panose="020B0602020104020203" pitchFamily="34" charset="0"/>
              </a:rPr>
            </a:br>
            <a:r>
              <a:rPr lang="el-GR" sz="2000">
                <a:latin typeface="Gill Sans Nova" panose="020B0602020104020203" pitchFamily="34" charset="0"/>
              </a:rPr>
              <a:t>και πλεονάζουσα ροή </a:t>
            </a:r>
          </a:p>
          <a:p>
            <a:pPr>
              <a:buClr>
                <a:schemeClr val="accent2"/>
              </a:buClr>
            </a:pPr>
            <a:r>
              <a:rPr lang="en-US" sz="2000">
                <a:latin typeface="Gill Sans Nova" panose="020B0602020104020203" pitchFamily="34" charset="0"/>
              </a:rPr>
              <a:t>GSM </a:t>
            </a:r>
            <a:r>
              <a:rPr lang="el-GR" sz="2000">
                <a:latin typeface="Gill Sans Nova" panose="020B0602020104020203" pitchFamily="34" charset="0"/>
              </a:rPr>
              <a:t>στα</a:t>
            </a:r>
            <a:r>
              <a:rPr lang="en-US" sz="2000">
                <a:latin typeface="Gill Sans Nova" panose="020B0602020104020203" pitchFamily="34" charset="0"/>
              </a:rPr>
              <a:t> 13 kbps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en-US">
              <a:latin typeface="Gill Sans Nova" panose="020B0602020104020203" pitchFamily="34" charset="0"/>
            </a:endParaRP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326003" y="5142419"/>
            <a:ext cx="881799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>
                <a:latin typeface="Gill Sans Nova" panose="020B0602020104020203" pitchFamily="34" charset="0"/>
              </a:rPr>
              <a:t> </a:t>
            </a:r>
            <a:r>
              <a:rPr lang="el-GR" sz="2000">
                <a:latin typeface="Gill Sans Nova" panose="020B0602020104020203" pitchFamily="34" charset="0"/>
              </a:rPr>
              <a:t>Σε απώλεια </a:t>
            </a:r>
            <a:r>
              <a:rPr lang="el-GR" sz="2000" b="1" u="sng">
                <a:latin typeface="Gill Sans Nova" panose="020B0602020104020203" pitchFamily="34" charset="0"/>
              </a:rPr>
              <a:t>μη-διαδοχικών πακέτων</a:t>
            </a:r>
            <a:r>
              <a:rPr lang="en-US" sz="2000">
                <a:latin typeface="Gill Sans Nova" panose="020B0602020104020203" pitchFamily="34" charset="0"/>
              </a:rPr>
              <a:t>, </a:t>
            </a:r>
            <a:r>
              <a:rPr lang="el-GR" sz="2000">
                <a:latin typeface="Gill Sans Nova" panose="020B0602020104020203" pitchFamily="34" charset="0"/>
              </a:rPr>
              <a:t>ο παραλήπτης μπορεί να συγκαλύψει την απώλεια.</a:t>
            </a:r>
            <a:r>
              <a:rPr lang="en-US" sz="2000">
                <a:latin typeface="Gill Sans Nova" panose="020B0602020104020203" pitchFamily="34" charset="0"/>
              </a:rPr>
              <a:t> 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>
                <a:latin typeface="Gill Sans Nova" panose="020B0602020104020203" pitchFamily="34" charset="0"/>
              </a:rPr>
              <a:t> </a:t>
            </a:r>
            <a:r>
              <a:rPr lang="el-GR" sz="2000">
                <a:latin typeface="Gill Sans Nova" panose="020B0602020104020203" pitchFamily="34" charset="0"/>
              </a:rPr>
              <a:t>Μπορεί επίσης να προσθέσει το </a:t>
            </a:r>
            <a:r>
              <a:rPr lang="en-US" sz="2000">
                <a:latin typeface="Gill Sans Nova" panose="020B0602020104020203" pitchFamily="34" charset="0"/>
              </a:rPr>
              <a:t>(n-1)</a:t>
            </a:r>
            <a:r>
              <a:rPr lang="el-GR" sz="2000">
                <a:latin typeface="Gill Sans Nova" panose="020B0602020104020203" pitchFamily="34" charset="0"/>
              </a:rPr>
              <a:t>-</a:t>
            </a:r>
            <a:r>
              <a:rPr lang="el-GR" sz="2000" err="1">
                <a:latin typeface="Gill Sans Nova" panose="020B0602020104020203" pitchFamily="34" charset="0"/>
              </a:rPr>
              <a:t>ιοστό</a:t>
            </a:r>
            <a:r>
              <a:rPr lang="en-US" sz="2000">
                <a:latin typeface="Gill Sans Nova" panose="020B0602020104020203" pitchFamily="34" charset="0"/>
              </a:rPr>
              <a:t> </a:t>
            </a:r>
            <a:r>
              <a:rPr lang="el-GR" sz="2000">
                <a:latin typeface="Gill Sans Nova" panose="020B0602020104020203" pitchFamily="34" charset="0"/>
              </a:rPr>
              <a:t>και</a:t>
            </a:r>
            <a:r>
              <a:rPr lang="en-US" sz="2000">
                <a:latin typeface="Gill Sans Nova" panose="020B0602020104020203" pitchFamily="34" charset="0"/>
              </a:rPr>
              <a:t> (n-2</a:t>
            </a:r>
            <a:r>
              <a:rPr lang="el-GR" sz="2000">
                <a:latin typeface="Gill Sans Nova" panose="020B0602020104020203" pitchFamily="34" charset="0"/>
              </a:rPr>
              <a:t>)-</a:t>
            </a:r>
            <a:r>
              <a:rPr lang="el-GR" sz="2000" err="1">
                <a:latin typeface="Gill Sans Nova" panose="020B0602020104020203" pitchFamily="34" charset="0"/>
              </a:rPr>
              <a:t>ιοστό</a:t>
            </a:r>
            <a:r>
              <a:rPr lang="el-GR" sz="2000">
                <a:latin typeface="Gill Sans Nova" panose="020B0602020104020203" pitchFamily="34" charset="0"/>
              </a:rPr>
              <a:t> από την χαμηλού ρυθμού </a:t>
            </a:r>
            <a:r>
              <a:rPr lang="en-US" sz="2000">
                <a:latin typeface="Gill Sans Nova" panose="020B0602020104020203" pitchFamily="34" charset="0"/>
              </a:rPr>
              <a:t>bit </a:t>
            </a:r>
            <a:r>
              <a:rPr lang="el-GR" sz="2000">
                <a:latin typeface="Gill Sans Nova" panose="020B0602020104020203" pitchFamily="34" charset="0"/>
              </a:rPr>
              <a:t>έκδοση του υλικού.</a:t>
            </a:r>
            <a:endParaRPr lang="en-US" sz="2000">
              <a:latin typeface="Gill Sans Nova" panose="020B0602020104020203" pitchFamily="34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3194CE8-DE6A-4500-A782-869AAB0F837B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BBDA39A-30EA-47CB-A68C-BA362487509B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1331862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Απώλεια πακέτων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/>
              <a:t>Ανάκαμψη από την απώλεια πακέτων</a:t>
            </a:r>
            <a:r>
              <a:rPr lang="en-US" sz="2800"/>
              <a:t> </a:t>
            </a:r>
            <a:r>
              <a:rPr lang="en-US" sz="1800"/>
              <a:t>(</a:t>
            </a:r>
            <a:r>
              <a:rPr lang="el-GR" sz="1800"/>
              <a:t>3</a:t>
            </a:r>
            <a:r>
              <a:rPr lang="en-US" sz="1800"/>
              <a:t>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0988" y="4038600"/>
            <a:ext cx="4776042" cy="253047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l-GR" b="1">
                <a:solidFill>
                  <a:srgbClr val="CB2727"/>
                </a:solidFill>
              </a:rPr>
              <a:t>Β. </a:t>
            </a:r>
            <a:r>
              <a:rPr lang="el-GR" b="1" err="1">
                <a:solidFill>
                  <a:srgbClr val="CB2727"/>
                </a:solidFill>
              </a:rPr>
              <a:t>Διάπλεξη</a:t>
            </a:r>
            <a:r>
              <a:rPr lang="el-GR" b="1">
                <a:solidFill>
                  <a:srgbClr val="CB2727"/>
                </a:solidFill>
              </a:rPr>
              <a:t> (</a:t>
            </a:r>
            <a:r>
              <a:rPr lang="en-US" b="1">
                <a:solidFill>
                  <a:srgbClr val="CB2727"/>
                </a:solidFill>
              </a:rPr>
              <a:t>Interleaving</a:t>
            </a:r>
            <a:r>
              <a:rPr lang="el-GR" b="1">
                <a:solidFill>
                  <a:srgbClr val="CB2727"/>
                </a:solidFill>
              </a:rPr>
              <a:t>)</a:t>
            </a:r>
            <a:endParaRPr lang="en-US" b="1">
              <a:solidFill>
                <a:srgbClr val="CB2727"/>
              </a:solidFill>
            </a:endParaRPr>
          </a:p>
          <a:p>
            <a:r>
              <a:rPr lang="el-GR" sz="1800"/>
              <a:t>Τα αρχικά πακέτα</a:t>
            </a:r>
            <a:r>
              <a:rPr lang="en-US" sz="1800"/>
              <a:t> </a:t>
            </a:r>
            <a:r>
              <a:rPr lang="el-GR" sz="1800"/>
              <a:t>διασπώνται σε μικρότερα κομμάτια</a:t>
            </a:r>
            <a:endParaRPr lang="en-US" sz="1800"/>
          </a:p>
          <a:p>
            <a:r>
              <a:rPr lang="el-GR" sz="1800"/>
              <a:t>Για παράδειγμα</a:t>
            </a:r>
            <a:r>
              <a:rPr lang="en-US" sz="1800"/>
              <a:t>, 4 </a:t>
            </a:r>
            <a:r>
              <a:rPr lang="el-GR" sz="1800"/>
              <a:t>κομμάτια </a:t>
            </a:r>
            <a:r>
              <a:rPr lang="en-US" sz="1800"/>
              <a:t>(</a:t>
            </a:r>
            <a:r>
              <a:rPr lang="el-GR" sz="1800"/>
              <a:t>των </a:t>
            </a:r>
            <a:r>
              <a:rPr lang="en-US" sz="1800"/>
              <a:t>5 msec) </a:t>
            </a:r>
            <a:r>
              <a:rPr lang="el-GR" sz="1800"/>
              <a:t>για κάθε</a:t>
            </a:r>
            <a:r>
              <a:rPr lang="en-US" sz="1800"/>
              <a:t> </a:t>
            </a:r>
            <a:r>
              <a:rPr lang="el-GR" sz="1800"/>
              <a:t>αρχικό πακέτο</a:t>
            </a:r>
            <a:endParaRPr lang="en-US" sz="1800"/>
          </a:p>
          <a:p>
            <a:r>
              <a:rPr lang="el-GR" sz="1800"/>
              <a:t>Τα μεταδιδόμενα πακέτα περιλαμβάνουν μικρά κομμάτια από διαφορετικά </a:t>
            </a:r>
            <a:r>
              <a:rPr lang="en-US" sz="1800"/>
              <a:t> chunks</a:t>
            </a:r>
          </a:p>
        </p:txBody>
      </p:sp>
      <p:pic>
        <p:nvPicPr>
          <p:cNvPr id="46084" name="Picture 4" descr="C:\Medy\cs118\Notes\TopDown Fall 99\Pictures\633 interleavin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0575" y="992188"/>
            <a:ext cx="6300788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057030" y="4235451"/>
            <a:ext cx="4017962" cy="1631950"/>
          </a:xfrm>
        </p:spPr>
        <p:txBody>
          <a:bodyPr/>
          <a:lstStyle/>
          <a:p>
            <a:r>
              <a:rPr lang="el-GR" sz="1800"/>
              <a:t>Αν χαθεί ένα πακέτο, εξακολουθούμε να έχουμε το μεγαλύτερο μέρος κάθε αρχικό πακέτο</a:t>
            </a:r>
            <a:endParaRPr lang="en-US" sz="1800"/>
          </a:p>
          <a:p>
            <a:r>
              <a:rPr lang="el-GR" sz="1800">
                <a:solidFill>
                  <a:srgbClr val="000099"/>
                </a:solidFill>
              </a:rPr>
              <a:t>Δεν προσθέτει πλεονασμό</a:t>
            </a:r>
            <a:endParaRPr lang="en-US" sz="1800">
              <a:solidFill>
                <a:srgbClr val="000099"/>
              </a:solidFill>
            </a:endParaRPr>
          </a:p>
          <a:p>
            <a:r>
              <a:rPr lang="el-GR" sz="1800">
                <a:solidFill>
                  <a:srgbClr val="000099"/>
                </a:solidFill>
              </a:rPr>
              <a:t>Όμως αυξάνει την καθυστέρηση αναπαραγωγής</a:t>
            </a:r>
            <a:endParaRPr lang="en-US" sz="1800">
              <a:solidFill>
                <a:srgbClr val="000099"/>
              </a:solidFill>
            </a:endParaRPr>
          </a:p>
          <a:p>
            <a:endParaRPr lang="en-US" sz="200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6C392B7-B1D2-46AD-A051-B49278CF92E6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EA6ABF9-259B-41F2-B5EB-F77A76D61341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9190"/>
            <a:ext cx="1331862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l-GR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Απώλεια πακέτων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87B1CCF-194B-30AB-3114-54517BCB2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3614AF01-A04E-AD47-0603-A58B64D16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2800" b="1" dirty="0"/>
              <a:t>Μελέτη περίπτωσης </a:t>
            </a:r>
            <a:r>
              <a:rPr lang="en-US" sz="2800" b="1"/>
              <a:t>SKYPE</a:t>
            </a:r>
            <a:endParaRPr lang="el-GR" sz="2800" b="1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54139269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Voice-over-IP: Skype</a:t>
            </a:r>
            <a:endParaRPr lang="el-GR"/>
          </a:p>
        </p:txBody>
      </p:sp>
      <p:sp>
        <p:nvSpPr>
          <p:cNvPr id="47116" name="Text Box 131"/>
          <p:cNvSpPr txBox="1">
            <a:spLocks noChangeArrowheads="1"/>
          </p:cNvSpPr>
          <p:nvPr/>
        </p:nvSpPr>
        <p:spPr bwMode="auto">
          <a:xfrm>
            <a:off x="202133" y="1317625"/>
            <a:ext cx="739203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</a:pPr>
            <a:r>
              <a:rPr lang="el-GR" sz="2000" b="1" dirty="0">
                <a:latin typeface="Gill Sans Nova" panose="020B0602020104020203" pitchFamily="34" charset="0"/>
              </a:rPr>
              <a:t> </a:t>
            </a:r>
            <a:r>
              <a:rPr lang="el-GR" sz="2400" b="1" dirty="0" err="1">
                <a:latin typeface="Gill Sans Nova" panose="020B0602020104020203" pitchFamily="34" charset="0"/>
              </a:rPr>
              <a:t>Ιδιοταγές</a:t>
            </a:r>
            <a:r>
              <a:rPr lang="el-GR" sz="2400" b="1" dirty="0">
                <a:latin typeface="Gill Sans Nova" panose="020B0602020104020203" pitchFamily="34" charset="0"/>
              </a:rPr>
              <a:t> </a:t>
            </a:r>
            <a:r>
              <a:rPr lang="el-GR" sz="2000" dirty="0">
                <a:latin typeface="Gill Sans Nova" panose="020B0602020104020203" pitchFamily="34" charset="0"/>
              </a:rPr>
              <a:t>πρωτόκολλο επιπέδου εφαρμογής </a:t>
            </a:r>
            <a:r>
              <a:rPr lang="el-GR" dirty="0">
                <a:latin typeface="Gill Sans Nova" panose="020B0602020104020203" pitchFamily="34" charset="0"/>
              </a:rPr>
              <a:t>(προκύπτει μέσω αντίστροφης μηχανικής / </a:t>
            </a:r>
            <a:r>
              <a:rPr lang="en-US" dirty="0">
                <a:latin typeface="Gill Sans Nova" panose="020B0602020104020203" pitchFamily="34" charset="0"/>
              </a:rPr>
              <a:t>reverse engineering</a:t>
            </a:r>
            <a:r>
              <a:rPr lang="el-GR" dirty="0">
                <a:latin typeface="Gill Sans Nova" panose="020B0602020104020203" pitchFamily="34" charset="0"/>
              </a:rPr>
              <a:t>)</a:t>
            </a:r>
          </a:p>
          <a:p>
            <a:pPr lvl="1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sz="1600" dirty="0">
                <a:latin typeface="Gill Sans Nova" panose="020B0602020104020203" pitchFamily="34" charset="0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κρυπτογραφημένα μηνύματα</a:t>
            </a:r>
          </a:p>
          <a:p>
            <a:pPr>
              <a:spcBef>
                <a:spcPct val="50000"/>
              </a:spcBef>
              <a:buClr>
                <a:schemeClr val="accent2"/>
              </a:buClr>
            </a:pPr>
            <a:r>
              <a:rPr lang="el-GR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Χαρακτηριστικά:</a:t>
            </a:r>
          </a:p>
          <a:p>
            <a:pPr marL="171450" indent="-1714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dirty="0">
                <a:latin typeface="Gill Sans Nova" panose="020B0602020104020203" pitchFamily="34" charset="0"/>
              </a:rPr>
              <a:t>Δειγματοληψία: 16 ΚΗ</a:t>
            </a:r>
            <a:r>
              <a:rPr lang="en-US" dirty="0">
                <a:latin typeface="Gill Sans Nova" panose="020B0602020104020203" pitchFamily="34" charset="0"/>
              </a:rPr>
              <a:t>z</a:t>
            </a:r>
            <a:endParaRPr lang="el-GR" dirty="0">
              <a:latin typeface="Gill Sans Nova" panose="020B0602020104020203" pitchFamily="34" charset="0"/>
            </a:endParaRPr>
          </a:p>
          <a:p>
            <a:pPr marL="171450" indent="-1714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dirty="0">
                <a:latin typeface="Gill Sans Nova" panose="020B0602020104020203" pitchFamily="34" charset="0"/>
              </a:rPr>
              <a:t>Πολλά και διαφορετικά πρότυπα συμπίεσης για ήχο &amp; βίντεο</a:t>
            </a:r>
            <a:endParaRPr lang="en-US" dirty="0">
              <a:latin typeface="Gill Sans Nova" panose="020B0602020104020203" pitchFamily="34" charset="0"/>
            </a:endParaRPr>
          </a:p>
          <a:p>
            <a:pPr marL="171450" indent="-1714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Gill Sans Nova" panose="020B0602020104020203" pitchFamily="34" charset="0"/>
              </a:rPr>
              <a:t>UDP </a:t>
            </a:r>
            <a:r>
              <a:rPr lang="el-GR" dirty="0">
                <a:latin typeface="Gill Sans Nova" panose="020B0602020104020203" pitchFamily="34" charset="0"/>
              </a:rPr>
              <a:t>με </a:t>
            </a:r>
            <a:r>
              <a:rPr lang="en-US" dirty="0">
                <a:latin typeface="Gill Sans Nova" panose="020B0602020104020203" pitchFamily="34" charset="0"/>
              </a:rPr>
              <a:t>FEC </a:t>
            </a:r>
            <a:r>
              <a:rPr lang="el-GR" dirty="0">
                <a:latin typeface="Gill Sans Nova" panose="020B0602020104020203" pitchFamily="34" charset="0"/>
              </a:rPr>
              <a:t>ή </a:t>
            </a:r>
            <a:r>
              <a:rPr lang="en-US" dirty="0">
                <a:latin typeface="Gill Sans Nova" panose="020B0602020104020203" pitchFamily="34" charset="0"/>
              </a:rPr>
              <a:t>TCP </a:t>
            </a:r>
            <a:r>
              <a:rPr lang="el-GR" dirty="0">
                <a:latin typeface="Gill Sans Nova" panose="020B0602020104020203" pitchFamily="34" charset="0"/>
              </a:rPr>
              <a:t>εάν υπάρχουν </a:t>
            </a:r>
            <a:r>
              <a:rPr lang="en-US" dirty="0">
                <a:latin typeface="Gill Sans Nova" panose="020B0602020104020203" pitchFamily="34" charset="0"/>
              </a:rPr>
              <a:t>firewalls</a:t>
            </a:r>
          </a:p>
          <a:p>
            <a:pPr marL="171450" indent="-1714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dirty="0">
                <a:latin typeface="Gill Sans Nova" panose="020B0602020104020203" pitchFamily="34" charset="0"/>
              </a:rPr>
              <a:t>Ο </a:t>
            </a:r>
            <a:r>
              <a:rPr lang="en-US" dirty="0">
                <a:latin typeface="Gill Sans Nova" panose="020B0602020104020203" pitchFamily="34" charset="0"/>
              </a:rPr>
              <a:t>Skype Client (SC) </a:t>
            </a:r>
            <a:r>
              <a:rPr lang="el-GR" dirty="0">
                <a:latin typeface="Gill Sans Nova" panose="020B0602020104020203" pitchFamily="34" charset="0"/>
              </a:rPr>
              <a:t>προσαρμόζει την ποιότητα (άρα ρυθμό μετάδοσης) στις τρέχουσες συνθήκες του δικτύου</a:t>
            </a:r>
          </a:p>
          <a:p>
            <a:pPr marL="171450" indent="-1714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dirty="0">
                <a:latin typeface="Gill Sans Nova" panose="020B0602020104020203" pitchFamily="34" charset="0"/>
              </a:rPr>
              <a:t>Χρησιμοποιεί τεχνικές </a:t>
            </a:r>
            <a:r>
              <a:rPr lang="en-US" b="1" dirty="0">
                <a:latin typeface="Gill Sans Nova" panose="020B0602020104020203" pitchFamily="34" charset="0"/>
              </a:rPr>
              <a:t>Peer to Peer (P2P)</a:t>
            </a:r>
            <a:endParaRPr lang="el-GR" b="1" dirty="0">
              <a:latin typeface="Gill Sans Nova" panose="020B0602020104020203" pitchFamily="34" charset="0"/>
            </a:endParaRPr>
          </a:p>
        </p:txBody>
      </p:sp>
      <p:sp>
        <p:nvSpPr>
          <p:cNvPr id="129" name="Footer Placeholder 3">
            <a:extLst>
              <a:ext uri="{FF2B5EF4-FFF2-40B4-BE49-F238E27FC236}">
                <a16:creationId xmlns:a16="http://schemas.microsoft.com/office/drawing/2014/main" id="{D19B4016-691D-4D71-98E5-ECC75339B5D3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30" name="Footer Placeholder 3">
            <a:extLst>
              <a:ext uri="{FF2B5EF4-FFF2-40B4-BE49-F238E27FC236}">
                <a16:creationId xmlns:a16="http://schemas.microsoft.com/office/drawing/2014/main" id="{0D95986F-7CF6-4B67-BD4A-C812B85075FA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642188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Skype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Voice-over-IP: Skype</a:t>
            </a:r>
            <a:endParaRPr lang="el-GR"/>
          </a:p>
        </p:txBody>
      </p:sp>
      <p:grpSp>
        <p:nvGrpSpPr>
          <p:cNvPr id="2" name="Group 75"/>
          <p:cNvGrpSpPr>
            <a:grpSpLocks/>
          </p:cNvGrpSpPr>
          <p:nvPr/>
        </p:nvGrpSpPr>
        <p:grpSpPr bwMode="auto">
          <a:xfrm>
            <a:off x="6210166" y="3525354"/>
            <a:ext cx="2325687" cy="1643062"/>
            <a:chOff x="3785" y="1879"/>
            <a:chExt cx="1465" cy="1035"/>
          </a:xfrm>
        </p:grpSpPr>
        <p:sp>
          <p:nvSpPr>
            <p:cNvPr id="47232" name="Line 76"/>
            <p:cNvSpPr>
              <a:spLocks noChangeShapeType="1"/>
            </p:cNvSpPr>
            <p:nvPr/>
          </p:nvSpPr>
          <p:spPr bwMode="auto">
            <a:xfrm>
              <a:off x="3785" y="2537"/>
              <a:ext cx="790" cy="37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233" name="Line 77"/>
            <p:cNvSpPr>
              <a:spLocks noChangeShapeType="1"/>
            </p:cNvSpPr>
            <p:nvPr/>
          </p:nvSpPr>
          <p:spPr bwMode="auto">
            <a:xfrm>
              <a:off x="4293" y="1879"/>
              <a:ext cx="419" cy="85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234" name="Text Box 78"/>
            <p:cNvSpPr txBox="1">
              <a:spLocks noChangeArrowheads="1"/>
            </p:cNvSpPr>
            <p:nvPr/>
          </p:nvSpPr>
          <p:spPr bwMode="auto">
            <a:xfrm>
              <a:off x="4446" y="2052"/>
              <a:ext cx="804" cy="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>
                <a:lnSpc>
                  <a:spcPct val="90000"/>
                </a:lnSpc>
              </a:pPr>
              <a:r>
                <a:rPr lang="en-US">
                  <a:latin typeface="Arial" charset="0"/>
                  <a:ea typeface="MS PGothic" pitchFamily="34" charset="-128"/>
                </a:rPr>
                <a:t>supernode </a:t>
              </a:r>
            </a:p>
            <a:p>
              <a:pPr marL="342900" indent="-342900">
                <a:lnSpc>
                  <a:spcPct val="90000"/>
                </a:lnSpc>
              </a:pPr>
              <a:r>
                <a:rPr lang="en-US">
                  <a:latin typeface="Arial" charset="0"/>
                  <a:ea typeface="MS PGothic" pitchFamily="34" charset="-128"/>
                </a:rPr>
                <a:t>  overlay</a:t>
              </a:r>
            </a:p>
            <a:p>
              <a:pPr marL="342900" indent="-342900">
                <a:lnSpc>
                  <a:spcPct val="90000"/>
                </a:lnSpc>
              </a:pPr>
              <a:r>
                <a:rPr lang="en-US">
                  <a:latin typeface="Arial" charset="0"/>
                  <a:ea typeface="MS PGothic" pitchFamily="34" charset="-128"/>
                </a:rPr>
                <a:t>    network</a:t>
              </a:r>
            </a:p>
          </p:txBody>
        </p:sp>
      </p:grpSp>
      <p:sp>
        <p:nvSpPr>
          <p:cNvPr id="161794" name="Line 2"/>
          <p:cNvSpPr>
            <a:spLocks noChangeShapeType="1"/>
          </p:cNvSpPr>
          <p:nvPr/>
        </p:nvSpPr>
        <p:spPr bwMode="auto">
          <a:xfrm flipH="1">
            <a:off x="6243503" y="3384066"/>
            <a:ext cx="663575" cy="957263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61797" name="Text Box 118"/>
          <p:cNvSpPr txBox="1">
            <a:spLocks noChangeArrowheads="1"/>
          </p:cNvSpPr>
          <p:nvPr/>
        </p:nvSpPr>
        <p:spPr bwMode="auto">
          <a:xfrm>
            <a:off x="7081703" y="1701316"/>
            <a:ext cx="2138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>
                <a:latin typeface="Arial" charset="0"/>
                <a:ea typeface="MS PGothic" pitchFamily="34" charset="-128"/>
              </a:rPr>
              <a:t>Skype clients (SC)</a:t>
            </a:r>
          </a:p>
        </p:txBody>
      </p:sp>
      <p:grpSp>
        <p:nvGrpSpPr>
          <p:cNvPr id="3" name="Group 141"/>
          <p:cNvGrpSpPr>
            <a:grpSpLocks/>
          </p:cNvGrpSpPr>
          <p:nvPr/>
        </p:nvGrpSpPr>
        <p:grpSpPr bwMode="auto">
          <a:xfrm>
            <a:off x="6206991" y="2298216"/>
            <a:ext cx="1247775" cy="1138238"/>
            <a:chOff x="3783" y="1106"/>
            <a:chExt cx="786" cy="717"/>
          </a:xfrm>
        </p:grpSpPr>
        <p:sp>
          <p:nvSpPr>
            <p:cNvPr id="47228" name="Line 63"/>
            <p:cNvSpPr>
              <a:spLocks noChangeShapeType="1"/>
            </p:cNvSpPr>
            <p:nvPr/>
          </p:nvSpPr>
          <p:spPr bwMode="auto">
            <a:xfrm>
              <a:off x="3783" y="1578"/>
              <a:ext cx="40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229" name="Line 64"/>
            <p:cNvSpPr>
              <a:spLocks noChangeShapeType="1"/>
            </p:cNvSpPr>
            <p:nvPr/>
          </p:nvSpPr>
          <p:spPr bwMode="auto">
            <a:xfrm>
              <a:off x="3905" y="1211"/>
              <a:ext cx="314" cy="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230" name="Line 65"/>
            <p:cNvSpPr>
              <a:spLocks noChangeShapeType="1"/>
            </p:cNvSpPr>
            <p:nvPr/>
          </p:nvSpPr>
          <p:spPr bwMode="auto">
            <a:xfrm flipH="1">
              <a:off x="4194" y="1106"/>
              <a:ext cx="9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231" name="Line 66"/>
            <p:cNvSpPr>
              <a:spLocks noChangeShapeType="1"/>
            </p:cNvSpPr>
            <p:nvPr/>
          </p:nvSpPr>
          <p:spPr bwMode="auto">
            <a:xfrm flipH="1">
              <a:off x="4194" y="1210"/>
              <a:ext cx="375" cy="6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4" name="Group 119"/>
          <p:cNvGrpSpPr>
            <a:grpSpLocks/>
          </p:cNvGrpSpPr>
          <p:nvPr/>
        </p:nvGrpSpPr>
        <p:grpSpPr bwMode="auto">
          <a:xfrm>
            <a:off x="4706803" y="2402991"/>
            <a:ext cx="1233488" cy="1160463"/>
            <a:chOff x="2679" y="1182"/>
            <a:chExt cx="777" cy="731"/>
          </a:xfrm>
        </p:grpSpPr>
        <p:sp>
          <p:nvSpPr>
            <p:cNvPr id="47194" name="Text Box 120"/>
            <p:cNvSpPr txBox="1">
              <a:spLocks noChangeArrowheads="1"/>
            </p:cNvSpPr>
            <p:nvPr/>
          </p:nvSpPr>
          <p:spPr bwMode="auto">
            <a:xfrm>
              <a:off x="2679" y="1623"/>
              <a:ext cx="777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 algn="ctr">
                <a:lnSpc>
                  <a:spcPct val="75000"/>
                </a:lnSpc>
              </a:pPr>
              <a:r>
                <a:rPr lang="en-US" sz="1600">
                  <a:latin typeface="Arial" charset="0"/>
                  <a:ea typeface="MS PGothic" pitchFamily="34" charset="-128"/>
                </a:rPr>
                <a:t>Skype </a:t>
              </a:r>
            </a:p>
            <a:p>
              <a:pPr marL="342900" indent="-342900" algn="ctr">
                <a:lnSpc>
                  <a:spcPct val="75000"/>
                </a:lnSpc>
              </a:pPr>
              <a:r>
                <a:rPr lang="en-US" sz="1600">
                  <a:latin typeface="Arial" charset="0"/>
                  <a:ea typeface="MS PGothic" pitchFamily="34" charset="-128"/>
                </a:rPr>
                <a:t>login server</a:t>
              </a:r>
            </a:p>
          </p:txBody>
        </p:sp>
        <p:grpSp>
          <p:nvGrpSpPr>
            <p:cNvPr id="47195" name="Group 86"/>
            <p:cNvGrpSpPr>
              <a:grpSpLocks/>
            </p:cNvGrpSpPr>
            <p:nvPr/>
          </p:nvGrpSpPr>
          <p:grpSpPr bwMode="auto">
            <a:xfrm>
              <a:off x="2927" y="1182"/>
              <a:ext cx="294" cy="451"/>
              <a:chOff x="4140" y="429"/>
              <a:chExt cx="1425" cy="2396"/>
            </a:xfrm>
          </p:grpSpPr>
          <p:sp>
            <p:nvSpPr>
              <p:cNvPr id="47196" name="Freeform 87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6 w 354"/>
                  <a:gd name="T1" fmla="*/ 0 h 2742"/>
                  <a:gd name="T2" fmla="*/ 30 w 354"/>
                  <a:gd name="T3" fmla="*/ 46 h 2742"/>
                  <a:gd name="T4" fmla="*/ 30 w 354"/>
                  <a:gd name="T5" fmla="*/ 354 h 2742"/>
                  <a:gd name="T6" fmla="*/ 0 w 354"/>
                  <a:gd name="T7" fmla="*/ 371 h 2742"/>
                  <a:gd name="T8" fmla="*/ 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7197" name="Rectangle 88"/>
              <p:cNvSpPr>
                <a:spLocks noChangeArrowheads="1"/>
              </p:cNvSpPr>
              <p:nvPr/>
            </p:nvSpPr>
            <p:spPr bwMode="auto">
              <a:xfrm>
                <a:off x="4208" y="429"/>
                <a:ext cx="1047" cy="2284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7198" name="Freeform 89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18 w 211"/>
                  <a:gd name="T3" fmla="*/ 30 h 2537"/>
                  <a:gd name="T4" fmla="*/ 2 w 211"/>
                  <a:gd name="T5" fmla="*/ 338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7199" name="Freeform 90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8 h 226"/>
                  <a:gd name="T4" fmla="*/ 29 w 328"/>
                  <a:gd name="T5" fmla="*/ 32 h 226"/>
                  <a:gd name="T6" fmla="*/ 0 w 328"/>
                  <a:gd name="T7" fmla="*/ 1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7200" name="Rectangle 91"/>
              <p:cNvSpPr>
                <a:spLocks noChangeArrowheads="1"/>
              </p:cNvSpPr>
              <p:nvPr/>
            </p:nvSpPr>
            <p:spPr bwMode="auto">
              <a:xfrm>
                <a:off x="4213" y="695"/>
                <a:ext cx="59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grpSp>
            <p:nvGrpSpPr>
              <p:cNvPr id="47201" name="Group 92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7226" name="AutoShape 93"/>
                <p:cNvSpPr>
                  <a:spLocks noChangeArrowheads="1"/>
                </p:cNvSpPr>
                <p:nvPr/>
              </p:nvSpPr>
              <p:spPr bwMode="auto">
                <a:xfrm>
                  <a:off x="616" y="2568"/>
                  <a:ext cx="726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  <p:sp>
              <p:nvSpPr>
                <p:cNvPr id="47227" name="AutoShape 94"/>
                <p:cNvSpPr>
                  <a:spLocks noChangeArrowheads="1"/>
                </p:cNvSpPr>
                <p:nvPr/>
              </p:nvSpPr>
              <p:spPr bwMode="auto">
                <a:xfrm>
                  <a:off x="634" y="2583"/>
                  <a:ext cx="689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</p:grpSp>
          <p:sp>
            <p:nvSpPr>
              <p:cNvPr id="47202" name="Rectangle 95"/>
              <p:cNvSpPr>
                <a:spLocks noChangeArrowheads="1"/>
              </p:cNvSpPr>
              <p:nvPr/>
            </p:nvSpPr>
            <p:spPr bwMode="auto">
              <a:xfrm>
                <a:off x="4222" y="1019"/>
                <a:ext cx="59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grpSp>
            <p:nvGrpSpPr>
              <p:cNvPr id="47203" name="Group 96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7224" name="AutoShape 9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6" cy="14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  <p:sp>
              <p:nvSpPr>
                <p:cNvPr id="47225" name="AutoShape 98"/>
                <p:cNvSpPr>
                  <a:spLocks noChangeArrowheads="1"/>
                </p:cNvSpPr>
                <p:nvPr/>
              </p:nvSpPr>
              <p:spPr bwMode="auto">
                <a:xfrm>
                  <a:off x="631" y="2583"/>
                  <a:ext cx="689" cy="11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</p:grpSp>
          <p:sp>
            <p:nvSpPr>
              <p:cNvPr id="47204" name="Rectangle 99"/>
              <p:cNvSpPr>
                <a:spLocks noChangeArrowheads="1"/>
              </p:cNvSpPr>
              <p:nvPr/>
            </p:nvSpPr>
            <p:spPr bwMode="auto">
              <a:xfrm>
                <a:off x="4218" y="1359"/>
                <a:ext cx="59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7205" name="Rectangle 100"/>
              <p:cNvSpPr>
                <a:spLocks noChangeArrowheads="1"/>
              </p:cNvSpPr>
              <p:nvPr/>
            </p:nvSpPr>
            <p:spPr bwMode="auto">
              <a:xfrm>
                <a:off x="4227" y="1656"/>
                <a:ext cx="59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grpSp>
            <p:nvGrpSpPr>
              <p:cNvPr id="47206" name="Group 101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7222" name="AutoShape 102"/>
                <p:cNvSpPr>
                  <a:spLocks noChangeArrowheads="1"/>
                </p:cNvSpPr>
                <p:nvPr/>
              </p:nvSpPr>
              <p:spPr bwMode="auto">
                <a:xfrm>
                  <a:off x="615" y="2570"/>
                  <a:ext cx="725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  <p:sp>
              <p:nvSpPr>
                <p:cNvPr id="47223" name="AutoShape 103"/>
                <p:cNvSpPr>
                  <a:spLocks noChangeArrowheads="1"/>
                </p:cNvSpPr>
                <p:nvPr/>
              </p:nvSpPr>
              <p:spPr bwMode="auto">
                <a:xfrm>
                  <a:off x="634" y="2585"/>
                  <a:ext cx="688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</p:grpSp>
          <p:sp>
            <p:nvSpPr>
              <p:cNvPr id="47207" name="Freeform 104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7 h 226"/>
                  <a:gd name="T4" fmla="*/ 29 w 328"/>
                  <a:gd name="T5" fmla="*/ 30 h 226"/>
                  <a:gd name="T6" fmla="*/ 0 w 328"/>
                  <a:gd name="T7" fmla="*/ 1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47208" name="Group 105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7220" name="AutoShape 106"/>
                <p:cNvSpPr>
                  <a:spLocks noChangeArrowheads="1"/>
                </p:cNvSpPr>
                <p:nvPr/>
              </p:nvSpPr>
              <p:spPr bwMode="auto">
                <a:xfrm>
                  <a:off x="617" y="2568"/>
                  <a:ext cx="725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  <p:sp>
              <p:nvSpPr>
                <p:cNvPr id="47221" name="AutoShape 107"/>
                <p:cNvSpPr>
                  <a:spLocks noChangeArrowheads="1"/>
                </p:cNvSpPr>
                <p:nvPr/>
              </p:nvSpPr>
              <p:spPr bwMode="auto">
                <a:xfrm>
                  <a:off x="635" y="2584"/>
                  <a:ext cx="688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</p:grpSp>
          <p:sp>
            <p:nvSpPr>
              <p:cNvPr id="47209" name="Rectangle 108"/>
              <p:cNvSpPr>
                <a:spLocks noChangeArrowheads="1"/>
              </p:cNvSpPr>
              <p:nvPr/>
            </p:nvSpPr>
            <p:spPr bwMode="auto">
              <a:xfrm>
                <a:off x="5250" y="429"/>
                <a:ext cx="68" cy="2290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7210" name="Freeform 109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6 w 296"/>
                  <a:gd name="T3" fmla="*/ 18 h 256"/>
                  <a:gd name="T4" fmla="*/ 26 w 296"/>
                  <a:gd name="T5" fmla="*/ 34 h 256"/>
                  <a:gd name="T6" fmla="*/ 0 w 296"/>
                  <a:gd name="T7" fmla="*/ 1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7211" name="Freeform 110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7 w 304"/>
                  <a:gd name="T3" fmla="*/ 22 h 288"/>
                  <a:gd name="T4" fmla="*/ 25 w 304"/>
                  <a:gd name="T5" fmla="*/ 39 h 288"/>
                  <a:gd name="T6" fmla="*/ 2 w 304"/>
                  <a:gd name="T7" fmla="*/ 17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7212" name="Oval 111"/>
              <p:cNvSpPr>
                <a:spLocks noChangeArrowheads="1"/>
              </p:cNvSpPr>
              <p:nvPr/>
            </p:nvSpPr>
            <p:spPr bwMode="auto">
              <a:xfrm>
                <a:off x="5517" y="2612"/>
                <a:ext cx="48" cy="96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7213" name="Freeform 112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5 h 240"/>
                  <a:gd name="T2" fmla="*/ 2 w 306"/>
                  <a:gd name="T3" fmla="*/ 33 h 240"/>
                  <a:gd name="T4" fmla="*/ 27 w 306"/>
                  <a:gd name="T5" fmla="*/ 15 h 240"/>
                  <a:gd name="T6" fmla="*/ 26 w 306"/>
                  <a:gd name="T7" fmla="*/ 0 h 240"/>
                  <a:gd name="T8" fmla="*/ 0 w 306"/>
                  <a:gd name="T9" fmla="*/ 15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7214" name="AutoShape 113"/>
              <p:cNvSpPr>
                <a:spLocks noChangeArrowheads="1"/>
              </p:cNvSpPr>
              <p:nvPr/>
            </p:nvSpPr>
            <p:spPr bwMode="auto">
              <a:xfrm>
                <a:off x="4140" y="2676"/>
                <a:ext cx="1197" cy="149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7215" name="AutoShape 114"/>
              <p:cNvSpPr>
                <a:spLocks noChangeArrowheads="1"/>
              </p:cNvSpPr>
              <p:nvPr/>
            </p:nvSpPr>
            <p:spPr bwMode="auto">
              <a:xfrm>
                <a:off x="4208" y="2713"/>
                <a:ext cx="1066" cy="8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7216" name="Oval 115"/>
              <p:cNvSpPr>
                <a:spLocks noChangeArrowheads="1"/>
              </p:cNvSpPr>
              <p:nvPr/>
            </p:nvSpPr>
            <p:spPr bwMode="auto">
              <a:xfrm>
                <a:off x="4310" y="2384"/>
                <a:ext cx="155" cy="143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7217" name="Oval 116"/>
              <p:cNvSpPr>
                <a:spLocks noChangeArrowheads="1"/>
              </p:cNvSpPr>
              <p:nvPr/>
            </p:nvSpPr>
            <p:spPr bwMode="auto">
              <a:xfrm>
                <a:off x="4484" y="2384"/>
                <a:ext cx="160" cy="143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endParaRPr lang="el-GR">
                  <a:solidFill>
                    <a:srgbClr val="FF0000"/>
                  </a:solidFill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47218" name="Oval 117"/>
              <p:cNvSpPr>
                <a:spLocks noChangeArrowheads="1"/>
              </p:cNvSpPr>
              <p:nvPr/>
            </p:nvSpPr>
            <p:spPr bwMode="auto">
              <a:xfrm>
                <a:off x="4663" y="2379"/>
                <a:ext cx="155" cy="143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7219" name="Rectangle 118"/>
              <p:cNvSpPr>
                <a:spLocks noChangeArrowheads="1"/>
              </p:cNvSpPr>
              <p:nvPr/>
            </p:nvSpPr>
            <p:spPr bwMode="auto">
              <a:xfrm>
                <a:off x="5061" y="1837"/>
                <a:ext cx="87" cy="760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</p:grpSp>
      </p:grpSp>
      <p:grpSp>
        <p:nvGrpSpPr>
          <p:cNvPr id="10" name="Group 136"/>
          <p:cNvGrpSpPr>
            <a:grpSpLocks/>
          </p:cNvGrpSpPr>
          <p:nvPr/>
        </p:nvGrpSpPr>
        <p:grpSpPr bwMode="auto">
          <a:xfrm>
            <a:off x="5840278" y="1882291"/>
            <a:ext cx="2406650" cy="1390650"/>
            <a:chOff x="2089" y="3444"/>
            <a:chExt cx="1516" cy="876"/>
          </a:xfrm>
        </p:grpSpPr>
        <p:pic>
          <p:nvPicPr>
            <p:cNvPr id="47173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09" y="4157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7174" name="Group 135"/>
            <p:cNvGrpSpPr>
              <a:grpSpLocks/>
            </p:cNvGrpSpPr>
            <p:nvPr/>
          </p:nvGrpSpPr>
          <p:grpSpPr bwMode="auto">
            <a:xfrm>
              <a:off x="2089" y="3444"/>
              <a:ext cx="1516" cy="787"/>
              <a:chOff x="2089" y="3444"/>
              <a:chExt cx="1516" cy="787"/>
            </a:xfrm>
          </p:grpSpPr>
          <p:pic>
            <p:nvPicPr>
              <p:cNvPr id="47175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213" y="3904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176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973" y="3739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177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609" y="3677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178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267" y="3760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7179" name="Group 120"/>
              <p:cNvGrpSpPr>
                <a:grpSpLocks/>
              </p:cNvGrpSpPr>
              <p:nvPr/>
            </p:nvGrpSpPr>
            <p:grpSpPr bwMode="auto">
              <a:xfrm flipH="1">
                <a:off x="3275" y="3678"/>
                <a:ext cx="330" cy="295"/>
                <a:chOff x="-44" y="1473"/>
                <a:chExt cx="981" cy="1105"/>
              </a:xfrm>
            </p:grpSpPr>
            <p:pic>
              <p:nvPicPr>
                <p:cNvPr id="47192" name="Picture 121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7193" name="Freeform 122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7180" name="Group 123"/>
              <p:cNvGrpSpPr>
                <a:grpSpLocks/>
              </p:cNvGrpSpPr>
              <p:nvPr/>
            </p:nvGrpSpPr>
            <p:grpSpPr bwMode="auto">
              <a:xfrm flipH="1">
                <a:off x="2986" y="3519"/>
                <a:ext cx="330" cy="295"/>
                <a:chOff x="-44" y="1473"/>
                <a:chExt cx="981" cy="1105"/>
              </a:xfrm>
            </p:grpSpPr>
            <p:pic>
              <p:nvPicPr>
                <p:cNvPr id="47190" name="Picture 124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7191" name="Freeform 125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7181" name="Group 126"/>
              <p:cNvGrpSpPr>
                <a:grpSpLocks/>
              </p:cNvGrpSpPr>
              <p:nvPr/>
            </p:nvGrpSpPr>
            <p:grpSpPr bwMode="auto">
              <a:xfrm>
                <a:off x="2575" y="3444"/>
                <a:ext cx="330" cy="295"/>
                <a:chOff x="-44" y="1473"/>
                <a:chExt cx="981" cy="1105"/>
              </a:xfrm>
            </p:grpSpPr>
            <p:pic>
              <p:nvPicPr>
                <p:cNvPr id="47188" name="Picture 127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7189" name="Freeform 128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7182" name="Group 129"/>
              <p:cNvGrpSpPr>
                <a:grpSpLocks/>
              </p:cNvGrpSpPr>
              <p:nvPr/>
            </p:nvGrpSpPr>
            <p:grpSpPr bwMode="auto">
              <a:xfrm>
                <a:off x="2246" y="3554"/>
                <a:ext cx="330" cy="295"/>
                <a:chOff x="-44" y="1473"/>
                <a:chExt cx="981" cy="1105"/>
              </a:xfrm>
            </p:grpSpPr>
            <p:pic>
              <p:nvPicPr>
                <p:cNvPr id="47186" name="Picture 13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7187" name="Freeform 13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7183" name="Group 132"/>
              <p:cNvGrpSpPr>
                <a:grpSpLocks/>
              </p:cNvGrpSpPr>
              <p:nvPr/>
            </p:nvGrpSpPr>
            <p:grpSpPr bwMode="auto">
              <a:xfrm>
                <a:off x="2089" y="3936"/>
                <a:ext cx="330" cy="295"/>
                <a:chOff x="-44" y="1473"/>
                <a:chExt cx="981" cy="1105"/>
              </a:xfrm>
            </p:grpSpPr>
            <p:pic>
              <p:nvPicPr>
                <p:cNvPr id="47184" name="Picture 133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7185" name="Freeform 134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</p:grpSp>
      </p:grpSp>
      <p:grpSp>
        <p:nvGrpSpPr>
          <p:cNvPr id="17" name="Group 183"/>
          <p:cNvGrpSpPr>
            <a:grpSpLocks/>
          </p:cNvGrpSpPr>
          <p:nvPr/>
        </p:nvGrpSpPr>
        <p:grpSpPr bwMode="auto">
          <a:xfrm>
            <a:off x="4698866" y="4046054"/>
            <a:ext cx="1987550" cy="1673225"/>
            <a:chOff x="2360" y="2831"/>
            <a:chExt cx="1252" cy="1054"/>
          </a:xfrm>
        </p:grpSpPr>
        <p:sp>
          <p:nvSpPr>
            <p:cNvPr id="47149" name="Line 64"/>
            <p:cNvSpPr>
              <a:spLocks noChangeShapeType="1"/>
            </p:cNvSpPr>
            <p:nvPr/>
          </p:nvSpPr>
          <p:spPr bwMode="auto">
            <a:xfrm flipV="1">
              <a:off x="2987" y="3119"/>
              <a:ext cx="287" cy="4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150" name="Line 65"/>
            <p:cNvSpPr>
              <a:spLocks noChangeShapeType="1"/>
            </p:cNvSpPr>
            <p:nvPr/>
          </p:nvSpPr>
          <p:spPr bwMode="auto">
            <a:xfrm flipH="1" flipV="1">
              <a:off x="3249" y="3108"/>
              <a:ext cx="166" cy="5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151" name="Line 66"/>
            <p:cNvSpPr>
              <a:spLocks noChangeShapeType="1"/>
            </p:cNvSpPr>
            <p:nvPr/>
          </p:nvSpPr>
          <p:spPr bwMode="auto">
            <a:xfrm flipH="1">
              <a:off x="2549" y="3266"/>
              <a:ext cx="574" cy="3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152" name="Line 67"/>
            <p:cNvSpPr>
              <a:spLocks noChangeShapeType="1"/>
            </p:cNvSpPr>
            <p:nvPr/>
          </p:nvSpPr>
          <p:spPr bwMode="auto">
            <a:xfrm flipH="1">
              <a:off x="2464" y="3239"/>
              <a:ext cx="54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pic>
          <p:nvPicPr>
            <p:cNvPr id="47153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22" y="3130"/>
              <a:ext cx="494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54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60" y="3166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55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0" y="3578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56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6" y="3722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57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23" y="3715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7158" name="Group 168"/>
            <p:cNvGrpSpPr>
              <a:grpSpLocks/>
            </p:cNvGrpSpPr>
            <p:nvPr/>
          </p:nvGrpSpPr>
          <p:grpSpPr bwMode="auto">
            <a:xfrm>
              <a:off x="2950" y="2831"/>
              <a:ext cx="487" cy="413"/>
              <a:chOff x="-44" y="1473"/>
              <a:chExt cx="981" cy="1105"/>
            </a:xfrm>
          </p:grpSpPr>
          <p:pic>
            <p:nvPicPr>
              <p:cNvPr id="47171" name="Picture 16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2" name="Freeform 17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7159" name="Group 171"/>
            <p:cNvGrpSpPr>
              <a:grpSpLocks/>
            </p:cNvGrpSpPr>
            <p:nvPr/>
          </p:nvGrpSpPr>
          <p:grpSpPr bwMode="auto">
            <a:xfrm>
              <a:off x="2799" y="3490"/>
              <a:ext cx="350" cy="304"/>
              <a:chOff x="-44" y="1473"/>
              <a:chExt cx="981" cy="1105"/>
            </a:xfrm>
          </p:grpSpPr>
          <p:pic>
            <p:nvPicPr>
              <p:cNvPr id="47169" name="Picture 172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70" name="Freeform 173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7160" name="Group 174"/>
            <p:cNvGrpSpPr>
              <a:grpSpLocks/>
            </p:cNvGrpSpPr>
            <p:nvPr/>
          </p:nvGrpSpPr>
          <p:grpSpPr bwMode="auto">
            <a:xfrm>
              <a:off x="3190" y="3497"/>
              <a:ext cx="350" cy="304"/>
              <a:chOff x="-44" y="1473"/>
              <a:chExt cx="981" cy="1105"/>
            </a:xfrm>
          </p:grpSpPr>
          <p:pic>
            <p:nvPicPr>
              <p:cNvPr id="47167" name="Picture 17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68" name="Freeform 17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7161" name="Group 177"/>
            <p:cNvGrpSpPr>
              <a:grpSpLocks/>
            </p:cNvGrpSpPr>
            <p:nvPr/>
          </p:nvGrpSpPr>
          <p:grpSpPr bwMode="auto">
            <a:xfrm flipH="1">
              <a:off x="2542" y="3346"/>
              <a:ext cx="350" cy="304"/>
              <a:chOff x="-44" y="1473"/>
              <a:chExt cx="981" cy="1105"/>
            </a:xfrm>
          </p:grpSpPr>
          <p:pic>
            <p:nvPicPr>
              <p:cNvPr id="47165" name="Picture 178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66" name="Freeform 179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7162" name="Group 180"/>
            <p:cNvGrpSpPr>
              <a:grpSpLocks/>
            </p:cNvGrpSpPr>
            <p:nvPr/>
          </p:nvGrpSpPr>
          <p:grpSpPr bwMode="auto">
            <a:xfrm flipH="1">
              <a:off x="2399" y="2955"/>
              <a:ext cx="350" cy="304"/>
              <a:chOff x="-44" y="1473"/>
              <a:chExt cx="981" cy="1105"/>
            </a:xfrm>
          </p:grpSpPr>
          <p:pic>
            <p:nvPicPr>
              <p:cNvPr id="47163" name="Picture 18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64" name="Freeform 182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</p:grpSp>
      <p:grpSp>
        <p:nvGrpSpPr>
          <p:cNvPr id="23" name="Group 140"/>
          <p:cNvGrpSpPr>
            <a:grpSpLocks/>
          </p:cNvGrpSpPr>
          <p:nvPr/>
        </p:nvGrpSpPr>
        <p:grpSpPr bwMode="auto">
          <a:xfrm>
            <a:off x="6468928" y="2822091"/>
            <a:ext cx="2649538" cy="938213"/>
            <a:chOff x="3948" y="1436"/>
            <a:chExt cx="1669" cy="591"/>
          </a:xfrm>
        </p:grpSpPr>
        <p:sp>
          <p:nvSpPr>
            <p:cNvPr id="47143" name="Text Box 119"/>
            <p:cNvSpPr txBox="1">
              <a:spLocks noChangeArrowheads="1"/>
            </p:cNvSpPr>
            <p:nvPr/>
          </p:nvSpPr>
          <p:spPr bwMode="auto">
            <a:xfrm>
              <a:off x="4419" y="1710"/>
              <a:ext cx="119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/>
              <a:r>
                <a:rPr lang="en-US">
                  <a:latin typeface="Arial" charset="0"/>
                  <a:ea typeface="MS PGothic" pitchFamily="34" charset="-128"/>
                </a:rPr>
                <a:t>supernode (SN</a:t>
              </a:r>
              <a:r>
                <a:rPr lang="en-US" sz="2000">
                  <a:ea typeface="MS PGothic" pitchFamily="34" charset="-128"/>
                </a:rPr>
                <a:t>)</a:t>
              </a:r>
            </a:p>
          </p:txBody>
        </p:sp>
        <p:sp>
          <p:nvSpPr>
            <p:cNvPr id="47144" name="Line 67"/>
            <p:cNvSpPr>
              <a:spLocks noChangeShapeType="1"/>
            </p:cNvSpPr>
            <p:nvPr/>
          </p:nvSpPr>
          <p:spPr bwMode="auto">
            <a:xfrm flipH="1">
              <a:off x="4211" y="1436"/>
              <a:ext cx="602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pic>
          <p:nvPicPr>
            <p:cNvPr id="47145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74" y="1813"/>
              <a:ext cx="494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7146" name="Group 137"/>
            <p:cNvGrpSpPr>
              <a:grpSpLocks/>
            </p:cNvGrpSpPr>
            <p:nvPr/>
          </p:nvGrpSpPr>
          <p:grpSpPr bwMode="auto">
            <a:xfrm>
              <a:off x="3948" y="1529"/>
              <a:ext cx="460" cy="405"/>
              <a:chOff x="-44" y="1473"/>
              <a:chExt cx="981" cy="1105"/>
            </a:xfrm>
          </p:grpSpPr>
          <p:pic>
            <p:nvPicPr>
              <p:cNvPr id="47147" name="Picture 138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48" name="Freeform 139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</p:grpSp>
      <p:grpSp>
        <p:nvGrpSpPr>
          <p:cNvPr id="25" name="Group 157"/>
          <p:cNvGrpSpPr>
            <a:grpSpLocks/>
          </p:cNvGrpSpPr>
          <p:nvPr/>
        </p:nvGrpSpPr>
        <p:grpSpPr bwMode="auto">
          <a:xfrm>
            <a:off x="6799128" y="4644541"/>
            <a:ext cx="2114550" cy="1673225"/>
            <a:chOff x="4156" y="2584"/>
            <a:chExt cx="1332" cy="1054"/>
          </a:xfrm>
        </p:grpSpPr>
        <p:sp>
          <p:nvSpPr>
            <p:cNvPr id="47119" name="Line 64"/>
            <p:cNvSpPr>
              <a:spLocks noChangeShapeType="1"/>
            </p:cNvSpPr>
            <p:nvPr/>
          </p:nvSpPr>
          <p:spPr bwMode="auto">
            <a:xfrm flipV="1">
              <a:off x="4344" y="2872"/>
              <a:ext cx="287" cy="4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120" name="Line 65"/>
            <p:cNvSpPr>
              <a:spLocks noChangeShapeType="1"/>
            </p:cNvSpPr>
            <p:nvPr/>
          </p:nvSpPr>
          <p:spPr bwMode="auto">
            <a:xfrm flipH="1" flipV="1">
              <a:off x="4606" y="2861"/>
              <a:ext cx="166" cy="5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121" name="Line 66"/>
            <p:cNvSpPr>
              <a:spLocks noChangeShapeType="1"/>
            </p:cNvSpPr>
            <p:nvPr/>
          </p:nvSpPr>
          <p:spPr bwMode="auto">
            <a:xfrm flipH="1" flipV="1">
              <a:off x="4647" y="2897"/>
              <a:ext cx="396" cy="2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7122" name="Line 67"/>
            <p:cNvSpPr>
              <a:spLocks noChangeShapeType="1"/>
            </p:cNvSpPr>
            <p:nvPr/>
          </p:nvSpPr>
          <p:spPr bwMode="auto">
            <a:xfrm flipH="1">
              <a:off x="4630" y="2896"/>
              <a:ext cx="54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pic>
          <p:nvPicPr>
            <p:cNvPr id="47123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79" y="2883"/>
              <a:ext cx="494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24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99" y="2878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25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989" y="3283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26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53" y="3475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127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80" y="3468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7128" name="Group 142"/>
            <p:cNvGrpSpPr>
              <a:grpSpLocks/>
            </p:cNvGrpSpPr>
            <p:nvPr/>
          </p:nvGrpSpPr>
          <p:grpSpPr bwMode="auto">
            <a:xfrm>
              <a:off x="4307" y="2584"/>
              <a:ext cx="487" cy="413"/>
              <a:chOff x="-44" y="1473"/>
              <a:chExt cx="981" cy="1105"/>
            </a:xfrm>
          </p:grpSpPr>
          <p:pic>
            <p:nvPicPr>
              <p:cNvPr id="47141" name="Picture 143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42" name="Freeform 144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7129" name="Group 145"/>
            <p:cNvGrpSpPr>
              <a:grpSpLocks/>
            </p:cNvGrpSpPr>
            <p:nvPr/>
          </p:nvGrpSpPr>
          <p:grpSpPr bwMode="auto">
            <a:xfrm>
              <a:off x="4156" y="3243"/>
              <a:ext cx="350" cy="304"/>
              <a:chOff x="-44" y="1473"/>
              <a:chExt cx="981" cy="1105"/>
            </a:xfrm>
          </p:grpSpPr>
          <p:pic>
            <p:nvPicPr>
              <p:cNvPr id="47139" name="Picture 14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40" name="Freeform 147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7130" name="Group 148"/>
            <p:cNvGrpSpPr>
              <a:grpSpLocks/>
            </p:cNvGrpSpPr>
            <p:nvPr/>
          </p:nvGrpSpPr>
          <p:grpSpPr bwMode="auto">
            <a:xfrm>
              <a:off x="4547" y="3250"/>
              <a:ext cx="350" cy="304"/>
              <a:chOff x="-44" y="1473"/>
              <a:chExt cx="981" cy="1105"/>
            </a:xfrm>
          </p:grpSpPr>
          <p:pic>
            <p:nvPicPr>
              <p:cNvPr id="47137" name="Picture 14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38" name="Freeform 15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7131" name="Group 151"/>
            <p:cNvGrpSpPr>
              <a:grpSpLocks/>
            </p:cNvGrpSpPr>
            <p:nvPr/>
          </p:nvGrpSpPr>
          <p:grpSpPr bwMode="auto">
            <a:xfrm flipH="1">
              <a:off x="5021" y="3051"/>
              <a:ext cx="350" cy="304"/>
              <a:chOff x="-44" y="1473"/>
              <a:chExt cx="981" cy="1105"/>
            </a:xfrm>
          </p:grpSpPr>
          <p:pic>
            <p:nvPicPr>
              <p:cNvPr id="47135" name="Picture 152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36" name="Freeform 153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7132" name="Group 154"/>
            <p:cNvGrpSpPr>
              <a:grpSpLocks/>
            </p:cNvGrpSpPr>
            <p:nvPr/>
          </p:nvGrpSpPr>
          <p:grpSpPr bwMode="auto">
            <a:xfrm flipH="1">
              <a:off x="5138" y="2667"/>
              <a:ext cx="350" cy="304"/>
              <a:chOff x="-44" y="1473"/>
              <a:chExt cx="981" cy="1105"/>
            </a:xfrm>
          </p:grpSpPr>
          <p:pic>
            <p:nvPicPr>
              <p:cNvPr id="47133" name="Picture 15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134" name="Freeform 15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</p:grpSp>
      <p:sp>
        <p:nvSpPr>
          <p:cNvPr id="47116" name="Text Box 131"/>
          <p:cNvSpPr txBox="1">
            <a:spLocks noChangeArrowheads="1"/>
          </p:cNvSpPr>
          <p:nvPr/>
        </p:nvSpPr>
        <p:spPr bwMode="auto">
          <a:xfrm>
            <a:off x="202133" y="1317625"/>
            <a:ext cx="4352269" cy="3585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accent2"/>
              </a:buClr>
            </a:pPr>
            <a:r>
              <a:rPr lang="en-US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P2P </a:t>
            </a:r>
            <a:r>
              <a:rPr lang="el-GR" sz="2000" b="1" dirty="0">
                <a:solidFill>
                  <a:srgbClr val="000099"/>
                </a:solidFill>
                <a:latin typeface="Gill Sans Nova" panose="020B0602020104020203" pitchFamily="34" charset="0"/>
              </a:rPr>
              <a:t>συστατικά:</a:t>
            </a:r>
          </a:p>
          <a:p>
            <a:pPr marL="171450" indent="-1714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solidFill>
                  <a:srgbClr val="C00000"/>
                </a:solidFill>
                <a:latin typeface="Gill Sans Nova" panose="020B0602020104020203" pitchFamily="34" charset="0"/>
              </a:rPr>
              <a:t>login server</a:t>
            </a:r>
            <a:endParaRPr lang="el-GR" dirty="0">
              <a:solidFill>
                <a:srgbClr val="C00000"/>
              </a:solidFill>
              <a:latin typeface="Gill Sans Nova" panose="020B0602020104020203" pitchFamily="34" charset="0"/>
            </a:endParaRPr>
          </a:p>
          <a:p>
            <a:pPr marL="171450" indent="-1714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dirty="0">
                <a:solidFill>
                  <a:srgbClr val="C00000"/>
                </a:solidFill>
                <a:latin typeface="Gill Sans Nova" panose="020B0602020104020203" pitchFamily="34" charset="0"/>
              </a:rPr>
              <a:t>πελάτες (</a:t>
            </a:r>
            <a:r>
              <a:rPr lang="en-US" dirty="0">
                <a:solidFill>
                  <a:srgbClr val="C00000"/>
                </a:solidFill>
                <a:latin typeface="Gill Sans Nova" panose="020B0602020104020203" pitchFamily="34" charset="0"/>
              </a:rPr>
              <a:t>SCs)</a:t>
            </a:r>
            <a:r>
              <a:rPr lang="el-GR" dirty="0">
                <a:solidFill>
                  <a:srgbClr val="C00000"/>
                </a:solidFill>
                <a:latin typeface="Gill Sans Nova" panose="020B0602020104020203" pitchFamily="34" charset="0"/>
              </a:rPr>
              <a:t>: </a:t>
            </a:r>
            <a:r>
              <a:rPr lang="el-GR" dirty="0">
                <a:latin typeface="Gill Sans Nova" panose="020B0602020104020203" pitchFamily="34" charset="0"/>
              </a:rPr>
              <a:t>οι ομότιμοι του </a:t>
            </a:r>
            <a:r>
              <a:rPr lang="en-US" dirty="0">
                <a:latin typeface="Gill Sans Nova" panose="020B0602020104020203" pitchFamily="34" charset="0"/>
              </a:rPr>
              <a:t>skype </a:t>
            </a:r>
            <a:r>
              <a:rPr lang="el-GR" dirty="0">
                <a:latin typeface="Gill Sans Nova" panose="020B0602020104020203" pitchFamily="34" charset="0"/>
              </a:rPr>
              <a:t>συνδέονται απευθείας μεταξύ τους για </a:t>
            </a:r>
            <a:r>
              <a:rPr lang="en-US" dirty="0">
                <a:latin typeface="Gill Sans Nova" panose="020B0602020104020203" pitchFamily="34" charset="0"/>
              </a:rPr>
              <a:t>VoIP </a:t>
            </a:r>
            <a:r>
              <a:rPr lang="el-GR" dirty="0">
                <a:latin typeface="Gill Sans Nova" panose="020B0602020104020203" pitchFamily="34" charset="0"/>
              </a:rPr>
              <a:t>κλήση</a:t>
            </a:r>
          </a:p>
          <a:p>
            <a:pPr marL="628650" lvl="1" indent="-1714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dirty="0">
                <a:latin typeface="Gill Sans Nova" panose="020B0602020104020203" pitchFamily="34" charset="0"/>
              </a:rPr>
              <a:t>ομότιμοι αναμεταδότες</a:t>
            </a:r>
          </a:p>
          <a:p>
            <a:pPr marL="171450" indent="-1714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dirty="0" err="1">
                <a:solidFill>
                  <a:srgbClr val="C00000"/>
                </a:solidFill>
                <a:latin typeface="Gill Sans Nova" panose="020B0602020104020203" pitchFamily="34" charset="0"/>
              </a:rPr>
              <a:t>υπερ</a:t>
            </a:r>
            <a:r>
              <a:rPr lang="el-GR" dirty="0">
                <a:solidFill>
                  <a:srgbClr val="C00000"/>
                </a:solidFill>
                <a:latin typeface="Gill Sans Nova" panose="020B0602020104020203" pitchFamily="34" charset="0"/>
              </a:rPr>
              <a:t>-κόμβοι (</a:t>
            </a:r>
            <a:r>
              <a:rPr lang="en-US" dirty="0">
                <a:solidFill>
                  <a:srgbClr val="C00000"/>
                </a:solidFill>
                <a:latin typeface="Gill Sans Nova" panose="020B0602020104020203" pitchFamily="34" charset="0"/>
              </a:rPr>
              <a:t>super nodes – SN):</a:t>
            </a:r>
            <a:r>
              <a:rPr lang="en-US" dirty="0">
                <a:latin typeface="Gill Sans Nova" panose="020B0602020104020203" pitchFamily="34" charset="0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ομότιμοι </a:t>
            </a:r>
            <a:r>
              <a:rPr lang="en-US" dirty="0">
                <a:latin typeface="Gill Sans Nova" panose="020B0602020104020203" pitchFamily="34" charset="0"/>
              </a:rPr>
              <a:t>skype </a:t>
            </a:r>
            <a:r>
              <a:rPr lang="el-GR" dirty="0">
                <a:latin typeface="Gill Sans Nova" panose="020B0602020104020203" pitchFamily="34" charset="0"/>
              </a:rPr>
              <a:t>με ειδικές λειτουργίες</a:t>
            </a:r>
          </a:p>
          <a:p>
            <a:pPr marL="171450" indent="-17145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l-GR" dirty="0">
                <a:solidFill>
                  <a:srgbClr val="C00000"/>
                </a:solidFill>
                <a:latin typeface="Gill Sans Nova" panose="020B0602020104020203" pitchFamily="34" charset="0"/>
              </a:rPr>
              <a:t>δίκτυο επικάλυψης: </a:t>
            </a:r>
            <a:r>
              <a:rPr lang="el-GR" dirty="0">
                <a:latin typeface="Gill Sans Nova" panose="020B0602020104020203" pitchFamily="34" charset="0"/>
              </a:rPr>
              <a:t>μεταξύ </a:t>
            </a:r>
            <a:r>
              <a:rPr lang="en-US" dirty="0">
                <a:latin typeface="Gill Sans Nova" panose="020B0602020104020203" pitchFamily="34" charset="0"/>
              </a:rPr>
              <a:t>SNs </a:t>
            </a:r>
            <a:r>
              <a:rPr lang="el-GR" dirty="0">
                <a:latin typeface="Gill Sans Nova" panose="020B0602020104020203" pitchFamily="34" charset="0"/>
              </a:rPr>
              <a:t>για να εντοπίσει </a:t>
            </a:r>
            <a:r>
              <a:rPr lang="en-US" dirty="0">
                <a:latin typeface="Gill Sans Nova" panose="020B0602020104020203" pitchFamily="34" charset="0"/>
              </a:rPr>
              <a:t>SCs</a:t>
            </a:r>
            <a:endParaRPr lang="el-GR" dirty="0">
              <a:latin typeface="Gill Sans Nova" panose="020B0602020104020203" pitchFamily="34" charset="0"/>
            </a:endParaRPr>
          </a:p>
        </p:txBody>
      </p:sp>
      <p:sp>
        <p:nvSpPr>
          <p:cNvPr id="129" name="Footer Placeholder 3">
            <a:extLst>
              <a:ext uri="{FF2B5EF4-FFF2-40B4-BE49-F238E27FC236}">
                <a16:creationId xmlns:a16="http://schemas.microsoft.com/office/drawing/2014/main" id="{D19B4016-691D-4D71-98E5-ECC75339B5D3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30" name="Footer Placeholder 3">
            <a:extLst>
              <a:ext uri="{FF2B5EF4-FFF2-40B4-BE49-F238E27FC236}">
                <a16:creationId xmlns:a16="http://schemas.microsoft.com/office/drawing/2014/main" id="{866887D3-31BA-4B79-93BC-51D0EE0A63F2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642188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Skype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21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4" grpId="0" animBg="1"/>
      <p:bldP spid="161797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P2P Voice-over-IP: skype</a:t>
            </a:r>
            <a:endParaRPr lang="el-GR"/>
          </a:p>
        </p:txBody>
      </p:sp>
      <p:grpSp>
        <p:nvGrpSpPr>
          <p:cNvPr id="48131" name="Group 155"/>
          <p:cNvGrpSpPr>
            <a:grpSpLocks/>
          </p:cNvGrpSpPr>
          <p:nvPr/>
        </p:nvGrpSpPr>
        <p:grpSpPr bwMode="auto">
          <a:xfrm>
            <a:off x="4735513" y="1339850"/>
            <a:ext cx="3976687" cy="4435475"/>
            <a:chOff x="2983" y="844"/>
            <a:chExt cx="2505" cy="2794"/>
          </a:xfrm>
        </p:grpSpPr>
        <p:sp>
          <p:nvSpPr>
            <p:cNvPr id="48179" name="Line 156"/>
            <p:cNvSpPr>
              <a:spLocks noChangeShapeType="1"/>
            </p:cNvSpPr>
            <p:nvPr/>
          </p:nvSpPr>
          <p:spPr bwMode="auto">
            <a:xfrm>
              <a:off x="3785" y="2537"/>
              <a:ext cx="790" cy="37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8180" name="Line 157"/>
            <p:cNvSpPr>
              <a:spLocks noChangeShapeType="1"/>
            </p:cNvSpPr>
            <p:nvPr/>
          </p:nvSpPr>
          <p:spPr bwMode="auto">
            <a:xfrm>
              <a:off x="4293" y="1879"/>
              <a:ext cx="419" cy="85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8181" name="Line 158"/>
            <p:cNvSpPr>
              <a:spLocks noChangeShapeType="1"/>
            </p:cNvSpPr>
            <p:nvPr/>
          </p:nvSpPr>
          <p:spPr bwMode="auto">
            <a:xfrm flipH="1">
              <a:off x="3806" y="1790"/>
              <a:ext cx="418" cy="603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48182" name="Group 159"/>
            <p:cNvGrpSpPr>
              <a:grpSpLocks/>
            </p:cNvGrpSpPr>
            <p:nvPr/>
          </p:nvGrpSpPr>
          <p:grpSpPr bwMode="auto">
            <a:xfrm>
              <a:off x="3783" y="1106"/>
              <a:ext cx="786" cy="717"/>
              <a:chOff x="3783" y="1106"/>
              <a:chExt cx="786" cy="717"/>
            </a:xfrm>
          </p:grpSpPr>
          <p:sp>
            <p:nvSpPr>
              <p:cNvPr id="48254" name="Line 63"/>
              <p:cNvSpPr>
                <a:spLocks noChangeShapeType="1"/>
              </p:cNvSpPr>
              <p:nvPr/>
            </p:nvSpPr>
            <p:spPr bwMode="auto">
              <a:xfrm>
                <a:off x="3783" y="1578"/>
                <a:ext cx="401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255" name="Line 64"/>
              <p:cNvSpPr>
                <a:spLocks noChangeShapeType="1"/>
              </p:cNvSpPr>
              <p:nvPr/>
            </p:nvSpPr>
            <p:spPr bwMode="auto">
              <a:xfrm>
                <a:off x="3905" y="1211"/>
                <a:ext cx="314" cy="6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256" name="Line 65"/>
              <p:cNvSpPr>
                <a:spLocks noChangeShapeType="1"/>
              </p:cNvSpPr>
              <p:nvPr/>
            </p:nvSpPr>
            <p:spPr bwMode="auto">
              <a:xfrm flipH="1">
                <a:off x="4194" y="1106"/>
                <a:ext cx="9" cy="6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257" name="Line 66"/>
              <p:cNvSpPr>
                <a:spLocks noChangeShapeType="1"/>
              </p:cNvSpPr>
              <p:nvPr/>
            </p:nvSpPr>
            <p:spPr bwMode="auto">
              <a:xfrm flipH="1">
                <a:off x="4194" y="1210"/>
                <a:ext cx="375" cy="6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48183" name="Group 164"/>
            <p:cNvGrpSpPr>
              <a:grpSpLocks/>
            </p:cNvGrpSpPr>
            <p:nvPr/>
          </p:nvGrpSpPr>
          <p:grpSpPr bwMode="auto">
            <a:xfrm>
              <a:off x="3552" y="844"/>
              <a:ext cx="1516" cy="876"/>
              <a:chOff x="2089" y="3444"/>
              <a:chExt cx="1516" cy="876"/>
            </a:xfrm>
          </p:grpSpPr>
          <p:pic>
            <p:nvPicPr>
              <p:cNvPr id="48233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109" y="4157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8234" name="Group 166"/>
              <p:cNvGrpSpPr>
                <a:grpSpLocks/>
              </p:cNvGrpSpPr>
              <p:nvPr/>
            </p:nvGrpSpPr>
            <p:grpSpPr bwMode="auto">
              <a:xfrm>
                <a:off x="2089" y="3444"/>
                <a:ext cx="1516" cy="787"/>
                <a:chOff x="2089" y="3444"/>
                <a:chExt cx="1516" cy="787"/>
              </a:xfrm>
            </p:grpSpPr>
            <p:pic>
              <p:nvPicPr>
                <p:cNvPr id="48235" name="Picture 55" descr="kw_skype_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3213" y="3904"/>
                  <a:ext cx="316" cy="1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236" name="Picture 55" descr="kw_skype_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2973" y="3739"/>
                  <a:ext cx="316" cy="1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237" name="Picture 55" descr="kw_skype_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2609" y="3677"/>
                  <a:ext cx="316" cy="1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8238" name="Picture 55" descr="kw_skype_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2267" y="3760"/>
                  <a:ext cx="316" cy="1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48239" name="Group 171"/>
                <p:cNvGrpSpPr>
                  <a:grpSpLocks/>
                </p:cNvGrpSpPr>
                <p:nvPr/>
              </p:nvGrpSpPr>
              <p:grpSpPr bwMode="auto">
                <a:xfrm flipH="1">
                  <a:off x="3275" y="3678"/>
                  <a:ext cx="330" cy="295"/>
                  <a:chOff x="-44" y="1473"/>
                  <a:chExt cx="981" cy="1105"/>
                </a:xfrm>
              </p:grpSpPr>
              <p:pic>
                <p:nvPicPr>
                  <p:cNvPr id="48252" name="Picture 172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8253" name="Freeform 173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7497 w 356"/>
                      <a:gd name="T3" fmla="*/ 469 h 368"/>
                      <a:gd name="T4" fmla="*/ 8894 w 356"/>
                      <a:gd name="T5" fmla="*/ 9780 h 368"/>
                      <a:gd name="T6" fmla="*/ 1960 w 356"/>
                      <a:gd name="T7" fmla="*/ 12231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6"/>
                      <a:gd name="T16" fmla="*/ 0 h 368"/>
                      <a:gd name="T17" fmla="*/ 356 w 356"/>
                      <a:gd name="T18" fmla="*/ 368 h 3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8240" name="Group 174"/>
                <p:cNvGrpSpPr>
                  <a:grpSpLocks/>
                </p:cNvGrpSpPr>
                <p:nvPr/>
              </p:nvGrpSpPr>
              <p:grpSpPr bwMode="auto">
                <a:xfrm flipH="1">
                  <a:off x="2986" y="3519"/>
                  <a:ext cx="330" cy="295"/>
                  <a:chOff x="-44" y="1473"/>
                  <a:chExt cx="981" cy="1105"/>
                </a:xfrm>
              </p:grpSpPr>
              <p:pic>
                <p:nvPicPr>
                  <p:cNvPr id="48250" name="Picture 17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8251" name="Freeform 17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7497 w 356"/>
                      <a:gd name="T3" fmla="*/ 469 h 368"/>
                      <a:gd name="T4" fmla="*/ 8894 w 356"/>
                      <a:gd name="T5" fmla="*/ 9780 h 368"/>
                      <a:gd name="T6" fmla="*/ 1960 w 356"/>
                      <a:gd name="T7" fmla="*/ 12231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6"/>
                      <a:gd name="T16" fmla="*/ 0 h 368"/>
                      <a:gd name="T17" fmla="*/ 356 w 356"/>
                      <a:gd name="T18" fmla="*/ 368 h 3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8241" name="Group 177"/>
                <p:cNvGrpSpPr>
                  <a:grpSpLocks/>
                </p:cNvGrpSpPr>
                <p:nvPr/>
              </p:nvGrpSpPr>
              <p:grpSpPr bwMode="auto">
                <a:xfrm>
                  <a:off x="2575" y="3444"/>
                  <a:ext cx="330" cy="295"/>
                  <a:chOff x="-44" y="1473"/>
                  <a:chExt cx="981" cy="1105"/>
                </a:xfrm>
              </p:grpSpPr>
              <p:pic>
                <p:nvPicPr>
                  <p:cNvPr id="48248" name="Picture 178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8249" name="Freeform 179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7497 w 356"/>
                      <a:gd name="T3" fmla="*/ 469 h 368"/>
                      <a:gd name="T4" fmla="*/ 8894 w 356"/>
                      <a:gd name="T5" fmla="*/ 9780 h 368"/>
                      <a:gd name="T6" fmla="*/ 1960 w 356"/>
                      <a:gd name="T7" fmla="*/ 12231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6"/>
                      <a:gd name="T16" fmla="*/ 0 h 368"/>
                      <a:gd name="T17" fmla="*/ 356 w 356"/>
                      <a:gd name="T18" fmla="*/ 368 h 3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8242" name="Group 180"/>
                <p:cNvGrpSpPr>
                  <a:grpSpLocks/>
                </p:cNvGrpSpPr>
                <p:nvPr/>
              </p:nvGrpSpPr>
              <p:grpSpPr bwMode="auto">
                <a:xfrm>
                  <a:off x="2246" y="3554"/>
                  <a:ext cx="330" cy="295"/>
                  <a:chOff x="-44" y="1473"/>
                  <a:chExt cx="981" cy="1105"/>
                </a:xfrm>
              </p:grpSpPr>
              <p:pic>
                <p:nvPicPr>
                  <p:cNvPr id="48246" name="Picture 181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8247" name="Freeform 182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7497 w 356"/>
                      <a:gd name="T3" fmla="*/ 469 h 368"/>
                      <a:gd name="T4" fmla="*/ 8894 w 356"/>
                      <a:gd name="T5" fmla="*/ 9780 h 368"/>
                      <a:gd name="T6" fmla="*/ 1960 w 356"/>
                      <a:gd name="T7" fmla="*/ 12231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6"/>
                      <a:gd name="T16" fmla="*/ 0 h 368"/>
                      <a:gd name="T17" fmla="*/ 356 w 356"/>
                      <a:gd name="T18" fmla="*/ 368 h 3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8243" name="Group 183"/>
                <p:cNvGrpSpPr>
                  <a:grpSpLocks/>
                </p:cNvGrpSpPr>
                <p:nvPr/>
              </p:nvGrpSpPr>
              <p:grpSpPr bwMode="auto">
                <a:xfrm>
                  <a:off x="2089" y="3936"/>
                  <a:ext cx="330" cy="295"/>
                  <a:chOff x="-44" y="1473"/>
                  <a:chExt cx="981" cy="1105"/>
                </a:xfrm>
              </p:grpSpPr>
              <p:pic>
                <p:nvPicPr>
                  <p:cNvPr id="48244" name="Picture 184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8245" name="Freeform 185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7497 w 356"/>
                      <a:gd name="T3" fmla="*/ 469 h 368"/>
                      <a:gd name="T4" fmla="*/ 8894 w 356"/>
                      <a:gd name="T5" fmla="*/ 9780 h 368"/>
                      <a:gd name="T6" fmla="*/ 1960 w 356"/>
                      <a:gd name="T7" fmla="*/ 12231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6"/>
                      <a:gd name="T16" fmla="*/ 0 h 368"/>
                      <a:gd name="T17" fmla="*/ 356 w 356"/>
                      <a:gd name="T18" fmla="*/ 368 h 3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l-GR"/>
                  </a:p>
                </p:txBody>
              </p:sp>
            </p:grpSp>
          </p:grpSp>
        </p:grpSp>
        <p:sp>
          <p:nvSpPr>
            <p:cNvPr id="48184" name="Line 67"/>
            <p:cNvSpPr>
              <a:spLocks noChangeShapeType="1"/>
            </p:cNvSpPr>
            <p:nvPr/>
          </p:nvSpPr>
          <p:spPr bwMode="auto">
            <a:xfrm flipH="1">
              <a:off x="4211" y="1436"/>
              <a:ext cx="602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pic>
          <p:nvPicPr>
            <p:cNvPr id="48185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74" y="1813"/>
              <a:ext cx="494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8186" name="Group 188"/>
            <p:cNvGrpSpPr>
              <a:grpSpLocks/>
            </p:cNvGrpSpPr>
            <p:nvPr/>
          </p:nvGrpSpPr>
          <p:grpSpPr bwMode="auto">
            <a:xfrm>
              <a:off x="3948" y="1529"/>
              <a:ext cx="460" cy="405"/>
              <a:chOff x="-44" y="1473"/>
              <a:chExt cx="981" cy="1105"/>
            </a:xfrm>
          </p:grpSpPr>
          <p:pic>
            <p:nvPicPr>
              <p:cNvPr id="48231" name="Picture 189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8232" name="Freeform 190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8187" name="Group 191"/>
            <p:cNvGrpSpPr>
              <a:grpSpLocks/>
            </p:cNvGrpSpPr>
            <p:nvPr/>
          </p:nvGrpSpPr>
          <p:grpSpPr bwMode="auto">
            <a:xfrm>
              <a:off x="4156" y="2584"/>
              <a:ext cx="1332" cy="1054"/>
              <a:chOff x="4156" y="2584"/>
              <a:chExt cx="1332" cy="1054"/>
            </a:xfrm>
          </p:grpSpPr>
          <p:sp>
            <p:nvSpPr>
              <p:cNvPr id="48207" name="Line 64"/>
              <p:cNvSpPr>
                <a:spLocks noChangeShapeType="1"/>
              </p:cNvSpPr>
              <p:nvPr/>
            </p:nvSpPr>
            <p:spPr bwMode="auto">
              <a:xfrm flipV="1">
                <a:off x="4344" y="2872"/>
                <a:ext cx="287" cy="4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208" name="Line 65"/>
              <p:cNvSpPr>
                <a:spLocks noChangeShapeType="1"/>
              </p:cNvSpPr>
              <p:nvPr/>
            </p:nvSpPr>
            <p:spPr bwMode="auto">
              <a:xfrm flipH="1" flipV="1">
                <a:off x="4606" y="2861"/>
                <a:ext cx="166" cy="5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209" name="Line 66"/>
              <p:cNvSpPr>
                <a:spLocks noChangeShapeType="1"/>
              </p:cNvSpPr>
              <p:nvPr/>
            </p:nvSpPr>
            <p:spPr bwMode="auto">
              <a:xfrm flipH="1" flipV="1">
                <a:off x="4647" y="2897"/>
                <a:ext cx="396" cy="29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210" name="Line 67"/>
              <p:cNvSpPr>
                <a:spLocks noChangeShapeType="1"/>
              </p:cNvSpPr>
              <p:nvPr/>
            </p:nvSpPr>
            <p:spPr bwMode="auto">
              <a:xfrm flipH="1">
                <a:off x="4630" y="2896"/>
                <a:ext cx="54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48211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379" y="2883"/>
                <a:ext cx="494" cy="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212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099" y="2878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213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989" y="3283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214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653" y="3475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215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180" y="3468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8216" name="Group 201"/>
              <p:cNvGrpSpPr>
                <a:grpSpLocks/>
              </p:cNvGrpSpPr>
              <p:nvPr/>
            </p:nvGrpSpPr>
            <p:grpSpPr bwMode="auto">
              <a:xfrm>
                <a:off x="4307" y="2584"/>
                <a:ext cx="487" cy="413"/>
                <a:chOff x="-44" y="1473"/>
                <a:chExt cx="981" cy="1105"/>
              </a:xfrm>
            </p:grpSpPr>
            <p:pic>
              <p:nvPicPr>
                <p:cNvPr id="48229" name="Picture 202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8230" name="Freeform 203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8217" name="Group 204"/>
              <p:cNvGrpSpPr>
                <a:grpSpLocks/>
              </p:cNvGrpSpPr>
              <p:nvPr/>
            </p:nvGrpSpPr>
            <p:grpSpPr bwMode="auto">
              <a:xfrm>
                <a:off x="4156" y="3243"/>
                <a:ext cx="350" cy="304"/>
                <a:chOff x="-44" y="1473"/>
                <a:chExt cx="981" cy="1105"/>
              </a:xfrm>
            </p:grpSpPr>
            <p:pic>
              <p:nvPicPr>
                <p:cNvPr id="48227" name="Picture 20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8228" name="Freeform 20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8218" name="Group 207"/>
              <p:cNvGrpSpPr>
                <a:grpSpLocks/>
              </p:cNvGrpSpPr>
              <p:nvPr/>
            </p:nvGrpSpPr>
            <p:grpSpPr bwMode="auto">
              <a:xfrm>
                <a:off x="4547" y="3250"/>
                <a:ext cx="350" cy="304"/>
                <a:chOff x="-44" y="1473"/>
                <a:chExt cx="981" cy="1105"/>
              </a:xfrm>
            </p:grpSpPr>
            <p:pic>
              <p:nvPicPr>
                <p:cNvPr id="48225" name="Picture 208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8226" name="Freeform 209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8219" name="Group 210"/>
              <p:cNvGrpSpPr>
                <a:grpSpLocks/>
              </p:cNvGrpSpPr>
              <p:nvPr/>
            </p:nvGrpSpPr>
            <p:grpSpPr bwMode="auto">
              <a:xfrm flipH="1">
                <a:off x="5021" y="3051"/>
                <a:ext cx="350" cy="304"/>
                <a:chOff x="-44" y="1473"/>
                <a:chExt cx="981" cy="1105"/>
              </a:xfrm>
            </p:grpSpPr>
            <p:pic>
              <p:nvPicPr>
                <p:cNvPr id="48223" name="Picture 211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8224" name="Freeform 212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8220" name="Group 213"/>
              <p:cNvGrpSpPr>
                <a:grpSpLocks/>
              </p:cNvGrpSpPr>
              <p:nvPr/>
            </p:nvGrpSpPr>
            <p:grpSpPr bwMode="auto">
              <a:xfrm flipH="1">
                <a:off x="5138" y="2667"/>
                <a:ext cx="350" cy="304"/>
                <a:chOff x="-44" y="1473"/>
                <a:chExt cx="981" cy="1105"/>
              </a:xfrm>
            </p:grpSpPr>
            <p:pic>
              <p:nvPicPr>
                <p:cNvPr id="48221" name="Picture 214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8222" name="Freeform 215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</p:grpSp>
        <p:sp>
          <p:nvSpPr>
            <p:cNvPr id="48188" name="Line 64"/>
            <p:cNvSpPr>
              <a:spLocks noChangeShapeType="1"/>
            </p:cNvSpPr>
            <p:nvPr/>
          </p:nvSpPr>
          <p:spPr bwMode="auto">
            <a:xfrm flipV="1">
              <a:off x="3460" y="2495"/>
              <a:ext cx="287" cy="4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8189" name="Line 65"/>
            <p:cNvSpPr>
              <a:spLocks noChangeShapeType="1"/>
            </p:cNvSpPr>
            <p:nvPr/>
          </p:nvSpPr>
          <p:spPr bwMode="auto">
            <a:xfrm flipH="1" flipV="1">
              <a:off x="3722" y="2484"/>
              <a:ext cx="166" cy="5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8190" name="Line 66"/>
            <p:cNvSpPr>
              <a:spLocks noChangeShapeType="1"/>
            </p:cNvSpPr>
            <p:nvPr/>
          </p:nvSpPr>
          <p:spPr bwMode="auto">
            <a:xfrm flipH="1">
              <a:off x="3022" y="2642"/>
              <a:ext cx="574" cy="3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pic>
          <p:nvPicPr>
            <p:cNvPr id="48191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95" y="2506"/>
              <a:ext cx="494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92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83" y="2954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93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69" y="3098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94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6" y="3091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8195" name="Group 223"/>
            <p:cNvGrpSpPr>
              <a:grpSpLocks/>
            </p:cNvGrpSpPr>
            <p:nvPr/>
          </p:nvGrpSpPr>
          <p:grpSpPr bwMode="auto">
            <a:xfrm>
              <a:off x="3423" y="2207"/>
              <a:ext cx="487" cy="413"/>
              <a:chOff x="-44" y="1473"/>
              <a:chExt cx="981" cy="1105"/>
            </a:xfrm>
          </p:grpSpPr>
          <p:pic>
            <p:nvPicPr>
              <p:cNvPr id="48205" name="Picture 224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8206" name="Freeform 225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8196" name="Group 226"/>
            <p:cNvGrpSpPr>
              <a:grpSpLocks/>
            </p:cNvGrpSpPr>
            <p:nvPr/>
          </p:nvGrpSpPr>
          <p:grpSpPr bwMode="auto">
            <a:xfrm>
              <a:off x="3272" y="2866"/>
              <a:ext cx="350" cy="304"/>
              <a:chOff x="-44" y="1473"/>
              <a:chExt cx="981" cy="1105"/>
            </a:xfrm>
          </p:grpSpPr>
          <p:pic>
            <p:nvPicPr>
              <p:cNvPr id="48203" name="Picture 22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8204" name="Freeform 22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8197" name="Group 229"/>
            <p:cNvGrpSpPr>
              <a:grpSpLocks/>
            </p:cNvGrpSpPr>
            <p:nvPr/>
          </p:nvGrpSpPr>
          <p:grpSpPr bwMode="auto">
            <a:xfrm>
              <a:off x="3663" y="2873"/>
              <a:ext cx="350" cy="304"/>
              <a:chOff x="-44" y="1473"/>
              <a:chExt cx="981" cy="1105"/>
            </a:xfrm>
          </p:grpSpPr>
          <p:pic>
            <p:nvPicPr>
              <p:cNvPr id="48201" name="Picture 23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8202" name="Freeform 23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8198" name="Group 232"/>
            <p:cNvGrpSpPr>
              <a:grpSpLocks/>
            </p:cNvGrpSpPr>
            <p:nvPr/>
          </p:nvGrpSpPr>
          <p:grpSpPr bwMode="auto">
            <a:xfrm flipH="1">
              <a:off x="3015" y="2722"/>
              <a:ext cx="350" cy="304"/>
              <a:chOff x="-44" y="1473"/>
              <a:chExt cx="981" cy="1105"/>
            </a:xfrm>
          </p:grpSpPr>
          <p:pic>
            <p:nvPicPr>
              <p:cNvPr id="48199" name="Picture 233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8200" name="Freeform 234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</p:grpSp>
      <p:sp>
        <p:nvSpPr>
          <p:cNvPr id="162928" name="Line 112"/>
          <p:cNvSpPr>
            <a:spLocks noChangeShapeType="1"/>
          </p:cNvSpPr>
          <p:nvPr/>
        </p:nvSpPr>
        <p:spPr bwMode="auto">
          <a:xfrm>
            <a:off x="5051425" y="2808288"/>
            <a:ext cx="0" cy="1044575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62930" name="Line 114"/>
          <p:cNvSpPr>
            <a:spLocks noChangeShapeType="1"/>
          </p:cNvSpPr>
          <p:nvPr/>
        </p:nvSpPr>
        <p:spPr bwMode="auto">
          <a:xfrm>
            <a:off x="5119688" y="4125913"/>
            <a:ext cx="739775" cy="0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62931" name="Line 115"/>
          <p:cNvSpPr>
            <a:spLocks noChangeShapeType="1"/>
          </p:cNvSpPr>
          <p:nvPr/>
        </p:nvSpPr>
        <p:spPr bwMode="auto">
          <a:xfrm flipV="1">
            <a:off x="6184900" y="3265488"/>
            <a:ext cx="379413" cy="512762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62932" name="Line 116"/>
          <p:cNvSpPr>
            <a:spLocks noChangeShapeType="1"/>
          </p:cNvSpPr>
          <p:nvPr/>
        </p:nvSpPr>
        <p:spPr bwMode="auto">
          <a:xfrm>
            <a:off x="6351588" y="4014788"/>
            <a:ext cx="827087" cy="381000"/>
          </a:xfrm>
          <a:prstGeom prst="line">
            <a:avLst/>
          </a:prstGeom>
          <a:noFill/>
          <a:ln w="28575">
            <a:solidFill>
              <a:srgbClr val="CC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grpSp>
        <p:nvGrpSpPr>
          <p:cNvPr id="48136" name="Group 120"/>
          <p:cNvGrpSpPr>
            <a:grpSpLocks/>
          </p:cNvGrpSpPr>
          <p:nvPr/>
        </p:nvGrpSpPr>
        <p:grpSpPr bwMode="auto">
          <a:xfrm>
            <a:off x="4398963" y="2028825"/>
            <a:ext cx="1244600" cy="1171575"/>
            <a:chOff x="2675" y="1182"/>
            <a:chExt cx="784" cy="738"/>
          </a:xfrm>
        </p:grpSpPr>
        <p:sp>
          <p:nvSpPr>
            <p:cNvPr id="48145" name="Text Box 120"/>
            <p:cNvSpPr txBox="1">
              <a:spLocks noChangeArrowheads="1"/>
            </p:cNvSpPr>
            <p:nvPr/>
          </p:nvSpPr>
          <p:spPr bwMode="auto">
            <a:xfrm>
              <a:off x="2675" y="1623"/>
              <a:ext cx="784" cy="2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 algn="ctr">
                <a:lnSpc>
                  <a:spcPct val="75000"/>
                </a:lnSpc>
              </a:pPr>
              <a:r>
                <a:rPr lang="en-US" sz="1600">
                  <a:latin typeface="Arial" charset="0"/>
                  <a:ea typeface="MS PGothic" pitchFamily="34" charset="-128"/>
                </a:rPr>
                <a:t>Skype </a:t>
              </a:r>
            </a:p>
            <a:p>
              <a:pPr marL="342900" indent="-342900" algn="ctr">
                <a:lnSpc>
                  <a:spcPct val="75000"/>
                </a:lnSpc>
              </a:pPr>
              <a:r>
                <a:rPr lang="en-US" sz="1600">
                  <a:latin typeface="Arial" charset="0"/>
                  <a:ea typeface="MS PGothic" pitchFamily="34" charset="-128"/>
                </a:rPr>
                <a:t>login server</a:t>
              </a:r>
            </a:p>
          </p:txBody>
        </p:sp>
        <p:grpSp>
          <p:nvGrpSpPr>
            <p:cNvPr id="48146" name="Group 122"/>
            <p:cNvGrpSpPr>
              <a:grpSpLocks/>
            </p:cNvGrpSpPr>
            <p:nvPr/>
          </p:nvGrpSpPr>
          <p:grpSpPr bwMode="auto">
            <a:xfrm>
              <a:off x="2927" y="1182"/>
              <a:ext cx="294" cy="451"/>
              <a:chOff x="4140" y="429"/>
              <a:chExt cx="1425" cy="2396"/>
            </a:xfrm>
          </p:grpSpPr>
          <p:sp>
            <p:nvSpPr>
              <p:cNvPr id="48147" name="Freeform 123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6 w 354"/>
                  <a:gd name="T1" fmla="*/ 0 h 2742"/>
                  <a:gd name="T2" fmla="*/ 30 w 354"/>
                  <a:gd name="T3" fmla="*/ 46 h 2742"/>
                  <a:gd name="T4" fmla="*/ 30 w 354"/>
                  <a:gd name="T5" fmla="*/ 354 h 2742"/>
                  <a:gd name="T6" fmla="*/ 0 w 354"/>
                  <a:gd name="T7" fmla="*/ 371 h 2742"/>
                  <a:gd name="T8" fmla="*/ 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148" name="Rectangle 124"/>
              <p:cNvSpPr>
                <a:spLocks noChangeArrowheads="1"/>
              </p:cNvSpPr>
              <p:nvPr/>
            </p:nvSpPr>
            <p:spPr bwMode="auto">
              <a:xfrm>
                <a:off x="4208" y="429"/>
                <a:ext cx="1047" cy="2284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8149" name="Freeform 125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18 w 211"/>
                  <a:gd name="T3" fmla="*/ 30 h 2537"/>
                  <a:gd name="T4" fmla="*/ 2 w 211"/>
                  <a:gd name="T5" fmla="*/ 338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150" name="Freeform 126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8 h 226"/>
                  <a:gd name="T4" fmla="*/ 29 w 328"/>
                  <a:gd name="T5" fmla="*/ 32 h 226"/>
                  <a:gd name="T6" fmla="*/ 0 w 328"/>
                  <a:gd name="T7" fmla="*/ 1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151" name="Rectangle 127"/>
              <p:cNvSpPr>
                <a:spLocks noChangeArrowheads="1"/>
              </p:cNvSpPr>
              <p:nvPr/>
            </p:nvSpPr>
            <p:spPr bwMode="auto">
              <a:xfrm>
                <a:off x="4213" y="695"/>
                <a:ext cx="59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grpSp>
            <p:nvGrpSpPr>
              <p:cNvPr id="48152" name="Group 128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177" name="AutoShape 129"/>
                <p:cNvSpPr>
                  <a:spLocks noChangeArrowheads="1"/>
                </p:cNvSpPr>
                <p:nvPr/>
              </p:nvSpPr>
              <p:spPr bwMode="auto">
                <a:xfrm>
                  <a:off x="616" y="2568"/>
                  <a:ext cx="726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  <p:sp>
              <p:nvSpPr>
                <p:cNvPr id="48178" name="AutoShape 130"/>
                <p:cNvSpPr>
                  <a:spLocks noChangeArrowheads="1"/>
                </p:cNvSpPr>
                <p:nvPr/>
              </p:nvSpPr>
              <p:spPr bwMode="auto">
                <a:xfrm>
                  <a:off x="634" y="2583"/>
                  <a:ext cx="689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</p:grpSp>
          <p:sp>
            <p:nvSpPr>
              <p:cNvPr id="48153" name="Rectangle 131"/>
              <p:cNvSpPr>
                <a:spLocks noChangeArrowheads="1"/>
              </p:cNvSpPr>
              <p:nvPr/>
            </p:nvSpPr>
            <p:spPr bwMode="auto">
              <a:xfrm>
                <a:off x="4222" y="1019"/>
                <a:ext cx="59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grpSp>
            <p:nvGrpSpPr>
              <p:cNvPr id="48154" name="Group 132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175" name="AutoShape 133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6" cy="14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  <p:sp>
              <p:nvSpPr>
                <p:cNvPr id="48176" name="AutoShape 134"/>
                <p:cNvSpPr>
                  <a:spLocks noChangeArrowheads="1"/>
                </p:cNvSpPr>
                <p:nvPr/>
              </p:nvSpPr>
              <p:spPr bwMode="auto">
                <a:xfrm>
                  <a:off x="631" y="2583"/>
                  <a:ext cx="689" cy="11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</p:grpSp>
          <p:sp>
            <p:nvSpPr>
              <p:cNvPr id="48155" name="Rectangle 135"/>
              <p:cNvSpPr>
                <a:spLocks noChangeArrowheads="1"/>
              </p:cNvSpPr>
              <p:nvPr/>
            </p:nvSpPr>
            <p:spPr bwMode="auto">
              <a:xfrm>
                <a:off x="4218" y="1359"/>
                <a:ext cx="59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8156" name="Rectangle 136"/>
              <p:cNvSpPr>
                <a:spLocks noChangeArrowheads="1"/>
              </p:cNvSpPr>
              <p:nvPr/>
            </p:nvSpPr>
            <p:spPr bwMode="auto">
              <a:xfrm>
                <a:off x="4227" y="1656"/>
                <a:ext cx="596" cy="48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grpSp>
            <p:nvGrpSpPr>
              <p:cNvPr id="48157" name="Group 137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173" name="AutoShape 138"/>
                <p:cNvSpPr>
                  <a:spLocks noChangeArrowheads="1"/>
                </p:cNvSpPr>
                <p:nvPr/>
              </p:nvSpPr>
              <p:spPr bwMode="auto">
                <a:xfrm>
                  <a:off x="615" y="2570"/>
                  <a:ext cx="725" cy="137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  <p:sp>
              <p:nvSpPr>
                <p:cNvPr id="48174" name="AutoShape 139"/>
                <p:cNvSpPr>
                  <a:spLocks noChangeArrowheads="1"/>
                </p:cNvSpPr>
                <p:nvPr/>
              </p:nvSpPr>
              <p:spPr bwMode="auto">
                <a:xfrm>
                  <a:off x="634" y="2585"/>
                  <a:ext cx="688" cy="108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</p:grpSp>
          <p:sp>
            <p:nvSpPr>
              <p:cNvPr id="48158" name="Freeform 140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7 h 226"/>
                  <a:gd name="T4" fmla="*/ 29 w 328"/>
                  <a:gd name="T5" fmla="*/ 30 h 226"/>
                  <a:gd name="T6" fmla="*/ 0 w 328"/>
                  <a:gd name="T7" fmla="*/ 1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48159" name="Group 141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171" name="AutoShape 142"/>
                <p:cNvSpPr>
                  <a:spLocks noChangeArrowheads="1"/>
                </p:cNvSpPr>
                <p:nvPr/>
              </p:nvSpPr>
              <p:spPr bwMode="auto">
                <a:xfrm>
                  <a:off x="617" y="2568"/>
                  <a:ext cx="725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  <p:sp>
              <p:nvSpPr>
                <p:cNvPr id="48172" name="AutoShape 143"/>
                <p:cNvSpPr>
                  <a:spLocks noChangeArrowheads="1"/>
                </p:cNvSpPr>
                <p:nvPr/>
              </p:nvSpPr>
              <p:spPr bwMode="auto">
                <a:xfrm>
                  <a:off x="635" y="2584"/>
                  <a:ext cx="688" cy="106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>
                    <a:ea typeface="MS PGothic" pitchFamily="34" charset="-128"/>
                  </a:endParaRPr>
                </a:p>
              </p:txBody>
            </p:sp>
          </p:grpSp>
          <p:sp>
            <p:nvSpPr>
              <p:cNvPr id="48160" name="Rectangle 144"/>
              <p:cNvSpPr>
                <a:spLocks noChangeArrowheads="1"/>
              </p:cNvSpPr>
              <p:nvPr/>
            </p:nvSpPr>
            <p:spPr bwMode="auto">
              <a:xfrm>
                <a:off x="5250" y="429"/>
                <a:ext cx="68" cy="2290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8161" name="Freeform 145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6 w 296"/>
                  <a:gd name="T3" fmla="*/ 18 h 256"/>
                  <a:gd name="T4" fmla="*/ 26 w 296"/>
                  <a:gd name="T5" fmla="*/ 34 h 256"/>
                  <a:gd name="T6" fmla="*/ 0 w 296"/>
                  <a:gd name="T7" fmla="*/ 1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162" name="Freeform 146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7 w 304"/>
                  <a:gd name="T3" fmla="*/ 22 h 288"/>
                  <a:gd name="T4" fmla="*/ 25 w 304"/>
                  <a:gd name="T5" fmla="*/ 39 h 288"/>
                  <a:gd name="T6" fmla="*/ 2 w 304"/>
                  <a:gd name="T7" fmla="*/ 17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163" name="Oval 147"/>
              <p:cNvSpPr>
                <a:spLocks noChangeArrowheads="1"/>
              </p:cNvSpPr>
              <p:nvPr/>
            </p:nvSpPr>
            <p:spPr bwMode="auto">
              <a:xfrm>
                <a:off x="5517" y="2612"/>
                <a:ext cx="48" cy="96"/>
              </a:xfrm>
              <a:prstGeom prst="ellipse">
                <a:avLst/>
              </a:pr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8164" name="Freeform 148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5 h 240"/>
                  <a:gd name="T2" fmla="*/ 2 w 306"/>
                  <a:gd name="T3" fmla="*/ 33 h 240"/>
                  <a:gd name="T4" fmla="*/ 27 w 306"/>
                  <a:gd name="T5" fmla="*/ 15 h 240"/>
                  <a:gd name="T6" fmla="*/ 26 w 306"/>
                  <a:gd name="T7" fmla="*/ 0 h 240"/>
                  <a:gd name="T8" fmla="*/ 0 w 306"/>
                  <a:gd name="T9" fmla="*/ 15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165" name="AutoShape 149"/>
              <p:cNvSpPr>
                <a:spLocks noChangeArrowheads="1"/>
              </p:cNvSpPr>
              <p:nvPr/>
            </p:nvSpPr>
            <p:spPr bwMode="auto">
              <a:xfrm>
                <a:off x="4140" y="2676"/>
                <a:ext cx="1197" cy="149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8166" name="AutoShape 150"/>
              <p:cNvSpPr>
                <a:spLocks noChangeArrowheads="1"/>
              </p:cNvSpPr>
              <p:nvPr/>
            </p:nvSpPr>
            <p:spPr bwMode="auto">
              <a:xfrm>
                <a:off x="4208" y="2713"/>
                <a:ext cx="1066" cy="8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8167" name="Oval 151"/>
              <p:cNvSpPr>
                <a:spLocks noChangeArrowheads="1"/>
              </p:cNvSpPr>
              <p:nvPr/>
            </p:nvSpPr>
            <p:spPr bwMode="auto">
              <a:xfrm>
                <a:off x="4310" y="2384"/>
                <a:ext cx="155" cy="143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8168" name="Oval 152"/>
              <p:cNvSpPr>
                <a:spLocks noChangeArrowheads="1"/>
              </p:cNvSpPr>
              <p:nvPr/>
            </p:nvSpPr>
            <p:spPr bwMode="auto">
              <a:xfrm>
                <a:off x="4484" y="2384"/>
                <a:ext cx="160" cy="143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/>
                <a:endParaRPr lang="el-GR">
                  <a:solidFill>
                    <a:srgbClr val="FF0000"/>
                  </a:solidFill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48169" name="Oval 153"/>
              <p:cNvSpPr>
                <a:spLocks noChangeArrowheads="1"/>
              </p:cNvSpPr>
              <p:nvPr/>
            </p:nvSpPr>
            <p:spPr bwMode="auto">
              <a:xfrm>
                <a:off x="4663" y="2379"/>
                <a:ext cx="155" cy="143"/>
              </a:xfrm>
              <a:prstGeom prst="ellipse">
                <a:avLst/>
              </a:prstGeom>
              <a:solidFill>
                <a:srgbClr val="33CC33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  <p:sp>
            <p:nvSpPr>
              <p:cNvPr id="48170" name="Rectangle 154"/>
              <p:cNvSpPr>
                <a:spLocks noChangeArrowheads="1"/>
              </p:cNvSpPr>
              <p:nvPr/>
            </p:nvSpPr>
            <p:spPr bwMode="auto">
              <a:xfrm>
                <a:off x="5061" y="1837"/>
                <a:ext cx="87" cy="760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</a:endParaRPr>
              </a:p>
            </p:txBody>
          </p:sp>
        </p:grpSp>
      </p:grpSp>
      <p:grpSp>
        <p:nvGrpSpPr>
          <p:cNvPr id="28" name="Group 103"/>
          <p:cNvGrpSpPr>
            <a:grpSpLocks/>
          </p:cNvGrpSpPr>
          <p:nvPr/>
        </p:nvGrpSpPr>
        <p:grpSpPr bwMode="auto">
          <a:xfrm>
            <a:off x="4725988" y="3783013"/>
            <a:ext cx="501650" cy="555625"/>
            <a:chOff x="4317" y="401"/>
            <a:chExt cx="316" cy="350"/>
          </a:xfrm>
        </p:grpSpPr>
        <p:pic>
          <p:nvPicPr>
            <p:cNvPr id="48143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7" y="588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44" name="Picture 105" descr="desktop_computer_stylized_small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flipH="1">
              <a:off x="4329" y="401"/>
              <a:ext cx="263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2924" name="Line 108"/>
          <p:cNvSpPr>
            <a:spLocks noChangeShapeType="1"/>
          </p:cNvSpPr>
          <p:nvPr/>
        </p:nvSpPr>
        <p:spPr bwMode="auto">
          <a:xfrm>
            <a:off x="5049838" y="4198938"/>
            <a:ext cx="65405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62933" name="Line 117"/>
          <p:cNvSpPr>
            <a:spLocks noChangeShapeType="1"/>
          </p:cNvSpPr>
          <p:nvPr/>
        </p:nvSpPr>
        <p:spPr bwMode="auto">
          <a:xfrm flipV="1">
            <a:off x="4995863" y="2722563"/>
            <a:ext cx="771525" cy="1066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48140" name="Text Box 209"/>
          <p:cNvSpPr txBox="1">
            <a:spLocks noChangeArrowheads="1"/>
          </p:cNvSpPr>
          <p:nvPr/>
        </p:nvSpPr>
        <p:spPr bwMode="auto">
          <a:xfrm>
            <a:off x="190500" y="1228725"/>
            <a:ext cx="4335463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l-GR" sz="2200" dirty="0">
                <a:solidFill>
                  <a:srgbClr val="C00000"/>
                </a:solidFill>
                <a:latin typeface="Gill Sans Nova" panose="020B0602020104020203" pitchFamily="34" charset="0"/>
              </a:rPr>
              <a:t>Λειτουργία πελάτη </a:t>
            </a:r>
            <a:r>
              <a:rPr lang="en-US" sz="2200" dirty="0">
                <a:solidFill>
                  <a:srgbClr val="C00000"/>
                </a:solidFill>
                <a:latin typeface="Gill Sans Nova" panose="020B0602020104020203" pitchFamily="34" charset="0"/>
              </a:rPr>
              <a:t>skype</a:t>
            </a:r>
            <a:r>
              <a:rPr lang="el-GR" sz="2200" dirty="0">
                <a:solidFill>
                  <a:srgbClr val="C00000"/>
                </a:solidFill>
                <a:latin typeface="Gill Sans Nova" panose="020B0602020104020203" pitchFamily="34" charset="0"/>
              </a:rPr>
              <a:t>:</a:t>
            </a:r>
            <a:endParaRPr lang="en-US" sz="2200" dirty="0">
              <a:solidFill>
                <a:srgbClr val="C00000"/>
              </a:solidFill>
              <a:latin typeface="Gill Sans Nova" panose="020B0602020104020203" pitchFamily="34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l-GR" sz="2000" dirty="0">
                <a:latin typeface="Gill Sans Nova" panose="020B0602020104020203" pitchFamily="34" charset="0"/>
              </a:rPr>
              <a:t>Κάνει </a:t>
            </a:r>
            <a:r>
              <a:rPr lang="en-US" sz="2000" dirty="0">
                <a:latin typeface="Gill Sans Nova" panose="020B0602020104020203" pitchFamily="34" charset="0"/>
              </a:rPr>
              <a:t>log-in (username, password) </a:t>
            </a:r>
            <a:r>
              <a:rPr lang="el-GR" sz="2000" dirty="0">
                <a:latin typeface="Gill Sans Nova" panose="020B0602020104020203" pitchFamily="34" charset="0"/>
              </a:rPr>
              <a:t>στον κεντρικό </a:t>
            </a:r>
            <a:r>
              <a:rPr lang="en-US" sz="2000" dirty="0">
                <a:latin typeface="Gill Sans Nova" panose="020B0602020104020203" pitchFamily="34" charset="0"/>
              </a:rPr>
              <a:t>skype login server</a:t>
            </a:r>
            <a:endParaRPr lang="el-GR" sz="2000" dirty="0">
              <a:latin typeface="Gill Sans Nova" panose="020B0602020104020203" pitchFamily="34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l-GR" sz="2000" dirty="0">
                <a:latin typeface="Gill Sans Nova" panose="020B0602020104020203" pitchFamily="34" charset="0"/>
              </a:rPr>
              <a:t>Συνδέεται στο δίκτυο </a:t>
            </a:r>
            <a:r>
              <a:rPr lang="en-US" sz="2000" dirty="0">
                <a:latin typeface="Gill Sans Nova" panose="020B0602020104020203" pitchFamily="34" charset="0"/>
              </a:rPr>
              <a:t>skype</a:t>
            </a:r>
            <a:r>
              <a:rPr lang="el-GR" sz="2000" dirty="0">
                <a:latin typeface="Gill Sans Nova" panose="020B0602020104020203" pitchFamily="34" charset="0"/>
              </a:rPr>
              <a:t>, ερχόμενος σε επαφή με τα </a:t>
            </a:r>
            <a:r>
              <a:rPr lang="en-US" sz="2000" dirty="0">
                <a:latin typeface="Gill Sans Nova" panose="020B0602020104020203" pitchFamily="34" charset="0"/>
              </a:rPr>
              <a:t>SN (</a:t>
            </a:r>
            <a:r>
              <a:rPr lang="el-GR" sz="2000" dirty="0">
                <a:latin typeface="Gill Sans Nova" panose="020B0602020104020203" pitchFamily="34" charset="0"/>
              </a:rPr>
              <a:t>αποθηκευμένη </a:t>
            </a:r>
            <a:r>
              <a:rPr lang="en-US" sz="2000" dirty="0">
                <a:latin typeface="Gill Sans Nova" panose="020B0602020104020203" pitchFamily="34" charset="0"/>
              </a:rPr>
              <a:t>IP </a:t>
            </a:r>
            <a:r>
              <a:rPr lang="el-GR" sz="2000" dirty="0">
                <a:latin typeface="Gill Sans Nova" panose="020B0602020104020203" pitchFamily="34" charset="0"/>
              </a:rPr>
              <a:t>διεύθυνση) χρησιμοποιώντας </a:t>
            </a:r>
            <a:r>
              <a:rPr lang="en-US" sz="2000" dirty="0">
                <a:latin typeface="Gill Sans Nova" panose="020B0602020104020203" pitchFamily="34" charset="0"/>
              </a:rPr>
              <a:t>TCP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l-GR" sz="2000" dirty="0">
                <a:latin typeface="Gill Sans Nova" panose="020B0602020104020203" pitchFamily="34" charset="0"/>
              </a:rPr>
              <a:t>Αποκτά την </a:t>
            </a:r>
            <a:r>
              <a:rPr lang="en-US" sz="2000" dirty="0">
                <a:latin typeface="Gill Sans Nova" panose="020B0602020104020203" pitchFamily="34" charset="0"/>
              </a:rPr>
              <a:t>IP </a:t>
            </a:r>
            <a:r>
              <a:rPr lang="el-GR" sz="2000" dirty="0">
                <a:latin typeface="Gill Sans Nova" panose="020B0602020104020203" pitchFamily="34" charset="0"/>
              </a:rPr>
              <a:t>διεύθυνση του καλούμενου από τον </a:t>
            </a:r>
            <a:r>
              <a:rPr lang="en-US" sz="2000" dirty="0">
                <a:latin typeface="Gill Sans Nova" panose="020B0602020104020203" pitchFamily="34" charset="0"/>
              </a:rPr>
              <a:t>SN </a:t>
            </a:r>
            <a:r>
              <a:rPr lang="el-GR" sz="2000" dirty="0">
                <a:latin typeface="Gill Sans Nova" panose="020B0602020104020203" pitchFamily="34" charset="0"/>
              </a:rPr>
              <a:t>και το </a:t>
            </a:r>
            <a:r>
              <a:rPr lang="en-US" sz="2000" dirty="0">
                <a:latin typeface="Gill Sans Nova" panose="020B0602020104020203" pitchFamily="34" charset="0"/>
              </a:rPr>
              <a:t>SN </a:t>
            </a:r>
            <a:r>
              <a:rPr lang="el-GR" sz="2000" dirty="0">
                <a:latin typeface="Gill Sans Nova" panose="020B0602020104020203" pitchFamily="34" charset="0"/>
              </a:rPr>
              <a:t>δίκτυο επικάλυψης</a:t>
            </a: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el-GR" sz="2000" dirty="0">
                <a:latin typeface="Gill Sans Nova" panose="020B0602020104020203" pitchFamily="34" charset="0"/>
              </a:rPr>
              <a:t>Εκκινεί κλήση απευθείας στον καλούμενο</a:t>
            </a:r>
            <a:endParaRPr lang="en-US" sz="2000" dirty="0">
              <a:latin typeface="Gill Sans Nova" panose="020B0602020104020203" pitchFamily="34" charset="0"/>
            </a:endParaRPr>
          </a:p>
          <a:p>
            <a:pPr marL="342900" indent="-342900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AutoNum type="arabicPeriod"/>
            </a:pPr>
            <a:endParaRPr lang="el-GR" sz="2000" dirty="0">
              <a:latin typeface="Gill Sans Nova" panose="020B0602020104020203" pitchFamily="34" charset="0"/>
            </a:endParaRPr>
          </a:p>
        </p:txBody>
      </p:sp>
      <p:sp>
        <p:nvSpPr>
          <p:cNvPr id="128" name="Footer Placeholder 3">
            <a:extLst>
              <a:ext uri="{FF2B5EF4-FFF2-40B4-BE49-F238E27FC236}">
                <a16:creationId xmlns:a16="http://schemas.microsoft.com/office/drawing/2014/main" id="{AD468161-CA7B-4D3B-9E79-7C164141CEC4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129" name="Footer Placeholder 3">
            <a:extLst>
              <a:ext uri="{FF2B5EF4-FFF2-40B4-BE49-F238E27FC236}">
                <a16:creationId xmlns:a16="http://schemas.microsoft.com/office/drawing/2014/main" id="{134977AB-C8D2-4FB5-81AC-6863A6C69395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642188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Skype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2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629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2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2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62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62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629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62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1629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2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928" grpId="0" animBg="1"/>
      <p:bldP spid="162928" grpId="1" animBg="1"/>
      <p:bldP spid="162930" grpId="0" animBg="1"/>
      <p:bldP spid="162930" grpId="1" animBg="1"/>
      <p:bldP spid="162931" grpId="0" animBg="1"/>
      <p:bldP spid="162931" grpId="1" animBg="1"/>
      <p:bldP spid="162932" grpId="0" animBg="1"/>
      <p:bldP spid="162932" grpId="1" animBg="1"/>
      <p:bldP spid="162924" grpId="0" animBg="1"/>
      <p:bldP spid="162924" grpId="1" animBg="1"/>
      <p:bldP spid="162933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Skype: NAT</a:t>
            </a:r>
            <a:endParaRPr lang="el-GR"/>
          </a:p>
        </p:txBody>
      </p:sp>
      <p:grpSp>
        <p:nvGrpSpPr>
          <p:cNvPr id="49155" name="Group 192"/>
          <p:cNvGrpSpPr>
            <a:grpSpLocks/>
          </p:cNvGrpSpPr>
          <p:nvPr/>
        </p:nvGrpSpPr>
        <p:grpSpPr bwMode="auto">
          <a:xfrm>
            <a:off x="4969254" y="1392348"/>
            <a:ext cx="3976688" cy="4435475"/>
            <a:chOff x="2983" y="844"/>
            <a:chExt cx="2505" cy="2794"/>
          </a:xfrm>
        </p:grpSpPr>
        <p:sp>
          <p:nvSpPr>
            <p:cNvPr id="49167" name="Line 193"/>
            <p:cNvSpPr>
              <a:spLocks noChangeShapeType="1"/>
            </p:cNvSpPr>
            <p:nvPr/>
          </p:nvSpPr>
          <p:spPr bwMode="auto">
            <a:xfrm>
              <a:off x="3785" y="2537"/>
              <a:ext cx="790" cy="377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9168" name="Line 194"/>
            <p:cNvSpPr>
              <a:spLocks noChangeShapeType="1"/>
            </p:cNvSpPr>
            <p:nvPr/>
          </p:nvSpPr>
          <p:spPr bwMode="auto">
            <a:xfrm>
              <a:off x="4293" y="1879"/>
              <a:ext cx="419" cy="850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9169" name="Line 195"/>
            <p:cNvSpPr>
              <a:spLocks noChangeShapeType="1"/>
            </p:cNvSpPr>
            <p:nvPr/>
          </p:nvSpPr>
          <p:spPr bwMode="auto">
            <a:xfrm flipH="1">
              <a:off x="3806" y="1790"/>
              <a:ext cx="418" cy="603"/>
            </a:xfrm>
            <a:prstGeom prst="line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49170" name="Group 196"/>
            <p:cNvGrpSpPr>
              <a:grpSpLocks/>
            </p:cNvGrpSpPr>
            <p:nvPr/>
          </p:nvGrpSpPr>
          <p:grpSpPr bwMode="auto">
            <a:xfrm>
              <a:off x="3783" y="1106"/>
              <a:ext cx="786" cy="717"/>
              <a:chOff x="3783" y="1106"/>
              <a:chExt cx="786" cy="717"/>
            </a:xfrm>
          </p:grpSpPr>
          <p:sp>
            <p:nvSpPr>
              <p:cNvPr id="49242" name="Line 63"/>
              <p:cNvSpPr>
                <a:spLocks noChangeShapeType="1"/>
              </p:cNvSpPr>
              <p:nvPr/>
            </p:nvSpPr>
            <p:spPr bwMode="auto">
              <a:xfrm>
                <a:off x="3783" y="1578"/>
                <a:ext cx="401" cy="2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9243" name="Line 64"/>
              <p:cNvSpPr>
                <a:spLocks noChangeShapeType="1"/>
              </p:cNvSpPr>
              <p:nvPr/>
            </p:nvSpPr>
            <p:spPr bwMode="auto">
              <a:xfrm>
                <a:off x="3905" y="1211"/>
                <a:ext cx="314" cy="6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9244" name="Line 65"/>
              <p:cNvSpPr>
                <a:spLocks noChangeShapeType="1"/>
              </p:cNvSpPr>
              <p:nvPr/>
            </p:nvSpPr>
            <p:spPr bwMode="auto">
              <a:xfrm flipH="1">
                <a:off x="4194" y="1106"/>
                <a:ext cx="9" cy="6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9245" name="Line 66"/>
              <p:cNvSpPr>
                <a:spLocks noChangeShapeType="1"/>
              </p:cNvSpPr>
              <p:nvPr/>
            </p:nvSpPr>
            <p:spPr bwMode="auto">
              <a:xfrm flipH="1">
                <a:off x="4194" y="1210"/>
                <a:ext cx="375" cy="6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49171" name="Group 201"/>
            <p:cNvGrpSpPr>
              <a:grpSpLocks/>
            </p:cNvGrpSpPr>
            <p:nvPr/>
          </p:nvGrpSpPr>
          <p:grpSpPr bwMode="auto">
            <a:xfrm>
              <a:off x="3552" y="844"/>
              <a:ext cx="1516" cy="876"/>
              <a:chOff x="2089" y="3444"/>
              <a:chExt cx="1516" cy="876"/>
            </a:xfrm>
          </p:grpSpPr>
          <p:pic>
            <p:nvPicPr>
              <p:cNvPr id="49221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109" y="4157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9222" name="Group 203"/>
              <p:cNvGrpSpPr>
                <a:grpSpLocks/>
              </p:cNvGrpSpPr>
              <p:nvPr/>
            </p:nvGrpSpPr>
            <p:grpSpPr bwMode="auto">
              <a:xfrm>
                <a:off x="2089" y="3444"/>
                <a:ext cx="1516" cy="787"/>
                <a:chOff x="2089" y="3444"/>
                <a:chExt cx="1516" cy="787"/>
              </a:xfrm>
            </p:grpSpPr>
            <p:pic>
              <p:nvPicPr>
                <p:cNvPr id="49223" name="Picture 55" descr="kw_skype_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3213" y="3904"/>
                  <a:ext cx="316" cy="1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224" name="Picture 55" descr="kw_skype_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2973" y="3739"/>
                  <a:ext cx="316" cy="1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225" name="Picture 55" descr="kw_skype_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2609" y="3677"/>
                  <a:ext cx="316" cy="1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49226" name="Picture 55" descr="kw_skype_logo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2267" y="3760"/>
                  <a:ext cx="316" cy="1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pSp>
              <p:nvGrpSpPr>
                <p:cNvPr id="49227" name="Group 208"/>
                <p:cNvGrpSpPr>
                  <a:grpSpLocks/>
                </p:cNvGrpSpPr>
                <p:nvPr/>
              </p:nvGrpSpPr>
              <p:grpSpPr bwMode="auto">
                <a:xfrm flipH="1">
                  <a:off x="3275" y="3678"/>
                  <a:ext cx="330" cy="295"/>
                  <a:chOff x="-44" y="1473"/>
                  <a:chExt cx="981" cy="1105"/>
                </a:xfrm>
              </p:grpSpPr>
              <p:pic>
                <p:nvPicPr>
                  <p:cNvPr id="49240" name="Picture 209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9241" name="Freeform 210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7497 w 356"/>
                      <a:gd name="T3" fmla="*/ 469 h 368"/>
                      <a:gd name="T4" fmla="*/ 8894 w 356"/>
                      <a:gd name="T5" fmla="*/ 9780 h 368"/>
                      <a:gd name="T6" fmla="*/ 1960 w 356"/>
                      <a:gd name="T7" fmla="*/ 12231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6"/>
                      <a:gd name="T16" fmla="*/ 0 h 368"/>
                      <a:gd name="T17" fmla="*/ 356 w 356"/>
                      <a:gd name="T18" fmla="*/ 368 h 3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9228" name="Group 211"/>
                <p:cNvGrpSpPr>
                  <a:grpSpLocks/>
                </p:cNvGrpSpPr>
                <p:nvPr/>
              </p:nvGrpSpPr>
              <p:grpSpPr bwMode="auto">
                <a:xfrm flipH="1">
                  <a:off x="2986" y="3519"/>
                  <a:ext cx="330" cy="295"/>
                  <a:chOff x="-44" y="1473"/>
                  <a:chExt cx="981" cy="1105"/>
                </a:xfrm>
              </p:grpSpPr>
              <p:pic>
                <p:nvPicPr>
                  <p:cNvPr id="49238" name="Picture 212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9239" name="Freeform 213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7497 w 356"/>
                      <a:gd name="T3" fmla="*/ 469 h 368"/>
                      <a:gd name="T4" fmla="*/ 8894 w 356"/>
                      <a:gd name="T5" fmla="*/ 9780 h 368"/>
                      <a:gd name="T6" fmla="*/ 1960 w 356"/>
                      <a:gd name="T7" fmla="*/ 12231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6"/>
                      <a:gd name="T16" fmla="*/ 0 h 368"/>
                      <a:gd name="T17" fmla="*/ 356 w 356"/>
                      <a:gd name="T18" fmla="*/ 368 h 3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9229" name="Group 214"/>
                <p:cNvGrpSpPr>
                  <a:grpSpLocks/>
                </p:cNvGrpSpPr>
                <p:nvPr/>
              </p:nvGrpSpPr>
              <p:grpSpPr bwMode="auto">
                <a:xfrm>
                  <a:off x="2575" y="3444"/>
                  <a:ext cx="330" cy="295"/>
                  <a:chOff x="-44" y="1473"/>
                  <a:chExt cx="981" cy="1105"/>
                </a:xfrm>
              </p:grpSpPr>
              <p:pic>
                <p:nvPicPr>
                  <p:cNvPr id="49236" name="Picture 215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9237" name="Freeform 216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7497 w 356"/>
                      <a:gd name="T3" fmla="*/ 469 h 368"/>
                      <a:gd name="T4" fmla="*/ 8894 w 356"/>
                      <a:gd name="T5" fmla="*/ 9780 h 368"/>
                      <a:gd name="T6" fmla="*/ 1960 w 356"/>
                      <a:gd name="T7" fmla="*/ 12231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6"/>
                      <a:gd name="T16" fmla="*/ 0 h 368"/>
                      <a:gd name="T17" fmla="*/ 356 w 356"/>
                      <a:gd name="T18" fmla="*/ 368 h 3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9230" name="Group 217"/>
                <p:cNvGrpSpPr>
                  <a:grpSpLocks/>
                </p:cNvGrpSpPr>
                <p:nvPr/>
              </p:nvGrpSpPr>
              <p:grpSpPr bwMode="auto">
                <a:xfrm>
                  <a:off x="2246" y="3554"/>
                  <a:ext cx="330" cy="295"/>
                  <a:chOff x="-44" y="1473"/>
                  <a:chExt cx="981" cy="1105"/>
                </a:xfrm>
              </p:grpSpPr>
              <p:pic>
                <p:nvPicPr>
                  <p:cNvPr id="49234" name="Picture 218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9235" name="Freeform 219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7497 w 356"/>
                      <a:gd name="T3" fmla="*/ 469 h 368"/>
                      <a:gd name="T4" fmla="*/ 8894 w 356"/>
                      <a:gd name="T5" fmla="*/ 9780 h 368"/>
                      <a:gd name="T6" fmla="*/ 1960 w 356"/>
                      <a:gd name="T7" fmla="*/ 12231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6"/>
                      <a:gd name="T16" fmla="*/ 0 h 368"/>
                      <a:gd name="T17" fmla="*/ 356 w 356"/>
                      <a:gd name="T18" fmla="*/ 368 h 3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49231" name="Group 220"/>
                <p:cNvGrpSpPr>
                  <a:grpSpLocks/>
                </p:cNvGrpSpPr>
                <p:nvPr/>
              </p:nvGrpSpPr>
              <p:grpSpPr bwMode="auto">
                <a:xfrm>
                  <a:off x="2089" y="3936"/>
                  <a:ext cx="330" cy="295"/>
                  <a:chOff x="-44" y="1473"/>
                  <a:chExt cx="981" cy="1105"/>
                </a:xfrm>
              </p:grpSpPr>
              <p:pic>
                <p:nvPicPr>
                  <p:cNvPr id="49232" name="Picture 221" descr="desktop_computer_stylized_medium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 flipH="1">
                    <a:off x="-44" y="1473"/>
                    <a:ext cx="981" cy="110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49233" name="Freeform 222"/>
                  <p:cNvSpPr>
                    <a:spLocks/>
                  </p:cNvSpPr>
                  <p:nvPr/>
                </p:nvSpPr>
                <p:spPr bwMode="auto">
                  <a:xfrm flipH="1">
                    <a:off x="374" y="1579"/>
                    <a:ext cx="477" cy="506"/>
                  </a:xfrm>
                  <a:custGeom>
                    <a:avLst/>
                    <a:gdLst>
                      <a:gd name="T0" fmla="*/ 0 w 356"/>
                      <a:gd name="T1" fmla="*/ 0 h 368"/>
                      <a:gd name="T2" fmla="*/ 7497 w 356"/>
                      <a:gd name="T3" fmla="*/ 469 h 368"/>
                      <a:gd name="T4" fmla="*/ 8894 w 356"/>
                      <a:gd name="T5" fmla="*/ 9780 h 368"/>
                      <a:gd name="T6" fmla="*/ 1960 w 356"/>
                      <a:gd name="T7" fmla="*/ 12231 h 368"/>
                      <a:gd name="T8" fmla="*/ 0 w 356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56"/>
                      <a:gd name="T16" fmla="*/ 0 h 368"/>
                      <a:gd name="T17" fmla="*/ 356 w 356"/>
                      <a:gd name="T18" fmla="*/ 368 h 3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56" h="368">
                        <a:moveTo>
                          <a:pt x="0" y="0"/>
                        </a:moveTo>
                        <a:lnTo>
                          <a:pt x="300" y="14"/>
                        </a:lnTo>
                        <a:lnTo>
                          <a:pt x="356" y="294"/>
                        </a:lnTo>
                        <a:lnTo>
                          <a:pt x="78" y="3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99"/>
                      </a:gs>
                      <a:gs pos="100000">
                        <a:schemeClr val="bg1"/>
                      </a:gs>
                    </a:gsLst>
                    <a:lin ang="2700000" scaled="1"/>
                  </a:gradFill>
                  <a:ln w="9525" cap="flat" cmpd="sng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wrap="none"/>
                  <a:lstStyle/>
                  <a:p>
                    <a:endParaRPr lang="el-GR"/>
                  </a:p>
                </p:txBody>
              </p:sp>
            </p:grpSp>
          </p:grpSp>
        </p:grpSp>
        <p:sp>
          <p:nvSpPr>
            <p:cNvPr id="49172" name="Line 67"/>
            <p:cNvSpPr>
              <a:spLocks noChangeShapeType="1"/>
            </p:cNvSpPr>
            <p:nvPr/>
          </p:nvSpPr>
          <p:spPr bwMode="auto">
            <a:xfrm flipH="1">
              <a:off x="4211" y="1436"/>
              <a:ext cx="602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pic>
          <p:nvPicPr>
            <p:cNvPr id="49173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74" y="1813"/>
              <a:ext cx="494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9174" name="Group 225"/>
            <p:cNvGrpSpPr>
              <a:grpSpLocks/>
            </p:cNvGrpSpPr>
            <p:nvPr/>
          </p:nvGrpSpPr>
          <p:grpSpPr bwMode="auto">
            <a:xfrm>
              <a:off x="3948" y="1529"/>
              <a:ext cx="460" cy="405"/>
              <a:chOff x="-44" y="1473"/>
              <a:chExt cx="981" cy="1105"/>
            </a:xfrm>
          </p:grpSpPr>
          <p:pic>
            <p:nvPicPr>
              <p:cNvPr id="49219" name="Picture 22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220" name="Freeform 227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9175" name="Group 228"/>
            <p:cNvGrpSpPr>
              <a:grpSpLocks/>
            </p:cNvGrpSpPr>
            <p:nvPr/>
          </p:nvGrpSpPr>
          <p:grpSpPr bwMode="auto">
            <a:xfrm>
              <a:off x="4156" y="2584"/>
              <a:ext cx="1332" cy="1054"/>
              <a:chOff x="4156" y="2584"/>
              <a:chExt cx="1332" cy="1054"/>
            </a:xfrm>
          </p:grpSpPr>
          <p:sp>
            <p:nvSpPr>
              <p:cNvPr id="49195" name="Line 64"/>
              <p:cNvSpPr>
                <a:spLocks noChangeShapeType="1"/>
              </p:cNvSpPr>
              <p:nvPr/>
            </p:nvSpPr>
            <p:spPr bwMode="auto">
              <a:xfrm flipV="1">
                <a:off x="4344" y="2872"/>
                <a:ext cx="287" cy="4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9196" name="Line 65"/>
              <p:cNvSpPr>
                <a:spLocks noChangeShapeType="1"/>
              </p:cNvSpPr>
              <p:nvPr/>
            </p:nvSpPr>
            <p:spPr bwMode="auto">
              <a:xfrm flipH="1" flipV="1">
                <a:off x="4606" y="2861"/>
                <a:ext cx="166" cy="5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9197" name="Line 66"/>
              <p:cNvSpPr>
                <a:spLocks noChangeShapeType="1"/>
              </p:cNvSpPr>
              <p:nvPr/>
            </p:nvSpPr>
            <p:spPr bwMode="auto">
              <a:xfrm flipH="1" flipV="1">
                <a:off x="4647" y="2897"/>
                <a:ext cx="396" cy="29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9198" name="Line 67"/>
              <p:cNvSpPr>
                <a:spLocks noChangeShapeType="1"/>
              </p:cNvSpPr>
              <p:nvPr/>
            </p:nvSpPr>
            <p:spPr bwMode="auto">
              <a:xfrm flipH="1">
                <a:off x="4630" y="2896"/>
                <a:ext cx="54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pic>
            <p:nvPicPr>
              <p:cNvPr id="49199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379" y="2883"/>
                <a:ext cx="494" cy="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200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099" y="2878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201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989" y="3283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202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653" y="3475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9203" name="Picture 55" descr="kw_skyp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180" y="3468"/>
                <a:ext cx="316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9204" name="Group 238"/>
              <p:cNvGrpSpPr>
                <a:grpSpLocks/>
              </p:cNvGrpSpPr>
              <p:nvPr/>
            </p:nvGrpSpPr>
            <p:grpSpPr bwMode="auto">
              <a:xfrm>
                <a:off x="4307" y="2584"/>
                <a:ext cx="487" cy="413"/>
                <a:chOff x="-44" y="1473"/>
                <a:chExt cx="981" cy="1105"/>
              </a:xfrm>
            </p:grpSpPr>
            <p:pic>
              <p:nvPicPr>
                <p:cNvPr id="49217" name="Picture 239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9218" name="Freeform 240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9205" name="Group 241"/>
              <p:cNvGrpSpPr>
                <a:grpSpLocks/>
              </p:cNvGrpSpPr>
              <p:nvPr/>
            </p:nvGrpSpPr>
            <p:grpSpPr bwMode="auto">
              <a:xfrm>
                <a:off x="4156" y="3243"/>
                <a:ext cx="350" cy="304"/>
                <a:chOff x="-44" y="1473"/>
                <a:chExt cx="981" cy="1105"/>
              </a:xfrm>
            </p:grpSpPr>
            <p:pic>
              <p:nvPicPr>
                <p:cNvPr id="49215" name="Picture 242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9216" name="Freeform 243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9206" name="Group 244"/>
              <p:cNvGrpSpPr>
                <a:grpSpLocks/>
              </p:cNvGrpSpPr>
              <p:nvPr/>
            </p:nvGrpSpPr>
            <p:grpSpPr bwMode="auto">
              <a:xfrm>
                <a:off x="4547" y="3250"/>
                <a:ext cx="350" cy="304"/>
                <a:chOff x="-44" y="1473"/>
                <a:chExt cx="981" cy="1105"/>
              </a:xfrm>
            </p:grpSpPr>
            <p:pic>
              <p:nvPicPr>
                <p:cNvPr id="49213" name="Picture 2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9214" name="Freeform 2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9207" name="Group 247"/>
              <p:cNvGrpSpPr>
                <a:grpSpLocks/>
              </p:cNvGrpSpPr>
              <p:nvPr/>
            </p:nvGrpSpPr>
            <p:grpSpPr bwMode="auto">
              <a:xfrm flipH="1">
                <a:off x="5021" y="3051"/>
                <a:ext cx="350" cy="304"/>
                <a:chOff x="-44" y="1473"/>
                <a:chExt cx="981" cy="1105"/>
              </a:xfrm>
            </p:grpSpPr>
            <p:pic>
              <p:nvPicPr>
                <p:cNvPr id="49211" name="Picture 248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9212" name="Freeform 249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  <p:grpSp>
            <p:nvGrpSpPr>
              <p:cNvPr id="49208" name="Group 250"/>
              <p:cNvGrpSpPr>
                <a:grpSpLocks/>
              </p:cNvGrpSpPr>
              <p:nvPr/>
            </p:nvGrpSpPr>
            <p:grpSpPr bwMode="auto">
              <a:xfrm flipH="1">
                <a:off x="5138" y="2667"/>
                <a:ext cx="350" cy="304"/>
                <a:chOff x="-44" y="1473"/>
                <a:chExt cx="981" cy="1105"/>
              </a:xfrm>
            </p:grpSpPr>
            <p:pic>
              <p:nvPicPr>
                <p:cNvPr id="49209" name="Picture 251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9210" name="Freeform 252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7497 w 356"/>
                    <a:gd name="T3" fmla="*/ 469 h 368"/>
                    <a:gd name="T4" fmla="*/ 8894 w 356"/>
                    <a:gd name="T5" fmla="*/ 9780 h 368"/>
                    <a:gd name="T6" fmla="*/ 1960 w 356"/>
                    <a:gd name="T7" fmla="*/ 12231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6"/>
                    <a:gd name="T16" fmla="*/ 0 h 368"/>
                    <a:gd name="T17" fmla="*/ 356 w 356"/>
                    <a:gd name="T18" fmla="*/ 368 h 3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endParaRPr lang="el-GR"/>
                </a:p>
              </p:txBody>
            </p:sp>
          </p:grpSp>
        </p:grpSp>
        <p:sp>
          <p:nvSpPr>
            <p:cNvPr id="49176" name="Line 64"/>
            <p:cNvSpPr>
              <a:spLocks noChangeShapeType="1"/>
            </p:cNvSpPr>
            <p:nvPr/>
          </p:nvSpPr>
          <p:spPr bwMode="auto">
            <a:xfrm flipV="1">
              <a:off x="3460" y="2495"/>
              <a:ext cx="287" cy="4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9177" name="Line 65"/>
            <p:cNvSpPr>
              <a:spLocks noChangeShapeType="1"/>
            </p:cNvSpPr>
            <p:nvPr/>
          </p:nvSpPr>
          <p:spPr bwMode="auto">
            <a:xfrm flipH="1" flipV="1">
              <a:off x="3722" y="2484"/>
              <a:ext cx="166" cy="5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9178" name="Line 66"/>
            <p:cNvSpPr>
              <a:spLocks noChangeShapeType="1"/>
            </p:cNvSpPr>
            <p:nvPr/>
          </p:nvSpPr>
          <p:spPr bwMode="auto">
            <a:xfrm flipH="1">
              <a:off x="3022" y="2642"/>
              <a:ext cx="574" cy="3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pic>
          <p:nvPicPr>
            <p:cNvPr id="49179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95" y="2506"/>
              <a:ext cx="494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80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83" y="2954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81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69" y="3098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182" name="Picture 55" descr="kw_skype_log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96" y="3091"/>
              <a:ext cx="316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9183" name="Group 260"/>
            <p:cNvGrpSpPr>
              <a:grpSpLocks/>
            </p:cNvGrpSpPr>
            <p:nvPr/>
          </p:nvGrpSpPr>
          <p:grpSpPr bwMode="auto">
            <a:xfrm>
              <a:off x="3423" y="2207"/>
              <a:ext cx="487" cy="413"/>
              <a:chOff x="-44" y="1473"/>
              <a:chExt cx="981" cy="1105"/>
            </a:xfrm>
          </p:grpSpPr>
          <p:pic>
            <p:nvPicPr>
              <p:cNvPr id="49193" name="Picture 26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194" name="Freeform 262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9184" name="Group 263"/>
            <p:cNvGrpSpPr>
              <a:grpSpLocks/>
            </p:cNvGrpSpPr>
            <p:nvPr/>
          </p:nvGrpSpPr>
          <p:grpSpPr bwMode="auto">
            <a:xfrm>
              <a:off x="3272" y="2866"/>
              <a:ext cx="350" cy="304"/>
              <a:chOff x="-44" y="1473"/>
              <a:chExt cx="981" cy="1105"/>
            </a:xfrm>
          </p:grpSpPr>
          <p:pic>
            <p:nvPicPr>
              <p:cNvPr id="49191" name="Picture 264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192" name="Freeform 265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9185" name="Group 266"/>
            <p:cNvGrpSpPr>
              <a:grpSpLocks/>
            </p:cNvGrpSpPr>
            <p:nvPr/>
          </p:nvGrpSpPr>
          <p:grpSpPr bwMode="auto">
            <a:xfrm>
              <a:off x="3663" y="2873"/>
              <a:ext cx="350" cy="304"/>
              <a:chOff x="-44" y="1473"/>
              <a:chExt cx="981" cy="1105"/>
            </a:xfrm>
          </p:grpSpPr>
          <p:pic>
            <p:nvPicPr>
              <p:cNvPr id="49189" name="Picture 26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190" name="Freeform 26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  <p:grpSp>
          <p:nvGrpSpPr>
            <p:cNvPr id="49186" name="Group 269"/>
            <p:cNvGrpSpPr>
              <a:grpSpLocks/>
            </p:cNvGrpSpPr>
            <p:nvPr/>
          </p:nvGrpSpPr>
          <p:grpSpPr bwMode="auto">
            <a:xfrm flipH="1">
              <a:off x="3015" y="2722"/>
              <a:ext cx="350" cy="304"/>
              <a:chOff x="-44" y="1473"/>
              <a:chExt cx="981" cy="1105"/>
            </a:xfrm>
          </p:grpSpPr>
          <p:pic>
            <p:nvPicPr>
              <p:cNvPr id="49187" name="Picture 27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9188" name="Freeform 27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7497 w 356"/>
                  <a:gd name="T3" fmla="*/ 469 h 368"/>
                  <a:gd name="T4" fmla="*/ 8894 w 356"/>
                  <a:gd name="T5" fmla="*/ 9780 h 368"/>
                  <a:gd name="T6" fmla="*/ 1960 w 356"/>
                  <a:gd name="T7" fmla="*/ 12231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</p:grpSp>
      </p:grpSp>
      <p:pic>
        <p:nvPicPr>
          <p:cNvPr id="49156" name="Picture 36" descr="Ali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1154" y="3362435"/>
            <a:ext cx="34131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37" descr="Bo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70917" y="2335323"/>
            <a:ext cx="4318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857" name="Line 185"/>
          <p:cNvSpPr>
            <a:spLocks noChangeShapeType="1"/>
          </p:cNvSpPr>
          <p:nvPr/>
        </p:nvSpPr>
        <p:spPr bwMode="auto">
          <a:xfrm>
            <a:off x="5208967" y="3916473"/>
            <a:ext cx="882650" cy="1587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28858" name="Line 186"/>
          <p:cNvSpPr>
            <a:spLocks noChangeShapeType="1"/>
          </p:cNvSpPr>
          <p:nvPr/>
        </p:nvSpPr>
        <p:spPr bwMode="auto">
          <a:xfrm flipV="1">
            <a:off x="6056692" y="2883010"/>
            <a:ext cx="752475" cy="1012825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28859" name="Line 187"/>
          <p:cNvSpPr>
            <a:spLocks noChangeShapeType="1"/>
          </p:cNvSpPr>
          <p:nvPr/>
        </p:nvSpPr>
        <p:spPr bwMode="auto">
          <a:xfrm>
            <a:off x="6167817" y="2500423"/>
            <a:ext cx="674687" cy="371475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grpSp>
        <p:nvGrpSpPr>
          <p:cNvPr id="49161" name="Group 278"/>
          <p:cNvGrpSpPr>
            <a:grpSpLocks/>
          </p:cNvGrpSpPr>
          <p:nvPr/>
        </p:nvGrpSpPr>
        <p:grpSpPr bwMode="auto">
          <a:xfrm>
            <a:off x="4664454" y="3741848"/>
            <a:ext cx="555625" cy="482600"/>
            <a:chOff x="-44" y="1473"/>
            <a:chExt cx="981" cy="1105"/>
          </a:xfrm>
        </p:grpSpPr>
        <p:pic>
          <p:nvPicPr>
            <p:cNvPr id="49165" name="Picture 279" descr="desktop_computer_stylized_medium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6" name="Freeform 28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sp>
        <p:nvSpPr>
          <p:cNvPr id="49162" name="Text Box 93"/>
          <p:cNvSpPr txBox="1">
            <a:spLocks noChangeArrowheads="1"/>
          </p:cNvSpPr>
          <p:nvPr/>
        </p:nvSpPr>
        <p:spPr bwMode="auto">
          <a:xfrm>
            <a:off x="257176" y="1327979"/>
            <a:ext cx="4640262" cy="5186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l-GR" dirty="0">
                <a:latin typeface="Gill Sans Nova" panose="020B0602020104020203" pitchFamily="34" charset="0"/>
              </a:rPr>
              <a:t> </a:t>
            </a:r>
            <a:r>
              <a:rPr lang="el-GR" dirty="0">
                <a:solidFill>
                  <a:srgbClr val="C00000"/>
                </a:solidFill>
                <a:latin typeface="Gill Sans Nova" panose="020B0602020104020203" pitchFamily="34" charset="0"/>
              </a:rPr>
              <a:t>πρόβλημα</a:t>
            </a:r>
            <a:r>
              <a:rPr lang="el-GR" dirty="0">
                <a:latin typeface="Gill Sans Nova" panose="020B0602020104020203" pitchFamily="34" charset="0"/>
              </a:rPr>
              <a:t>: και η</a:t>
            </a:r>
            <a:r>
              <a:rPr lang="en-US" dirty="0">
                <a:latin typeface="Gill Sans Nova" panose="020B0602020104020203" pitchFamily="34" charset="0"/>
              </a:rPr>
              <a:t> Alice </a:t>
            </a:r>
            <a:r>
              <a:rPr lang="el-GR" dirty="0">
                <a:latin typeface="Gill Sans Nova" panose="020B0602020104020203" pitchFamily="34" charset="0"/>
              </a:rPr>
              <a:t>και ο </a:t>
            </a:r>
            <a:r>
              <a:rPr lang="en-US" dirty="0">
                <a:latin typeface="Gill Sans Nova" panose="020B0602020104020203" pitchFamily="34" charset="0"/>
              </a:rPr>
              <a:t>Bob </a:t>
            </a:r>
            <a:r>
              <a:rPr lang="el-GR" dirty="0">
                <a:latin typeface="Gill Sans Nova" panose="020B0602020104020203" pitchFamily="34" charset="0"/>
              </a:rPr>
              <a:t>βρίσκονται πίσω από </a:t>
            </a:r>
            <a:r>
              <a:rPr lang="en-US" dirty="0">
                <a:solidFill>
                  <a:srgbClr val="C00000"/>
                </a:solidFill>
                <a:latin typeface="Gill Sans Nova" panose="020B0602020104020203" pitchFamily="34" charset="0"/>
              </a:rPr>
              <a:t>NAT</a:t>
            </a:r>
          </a:p>
          <a:p>
            <a:pPr marL="742950" lvl="1" indent="-285750">
              <a:spcBef>
                <a:spcPct val="5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Gill Sans Nova" panose="020B0602020104020203" pitchFamily="34" charset="0"/>
              </a:rPr>
              <a:t>To NAT </a:t>
            </a:r>
            <a:r>
              <a:rPr lang="el-GR" sz="1600" b="1" dirty="0">
                <a:latin typeface="Gill Sans Nova" panose="020B0602020104020203" pitchFamily="34" charset="0"/>
              </a:rPr>
              <a:t>αποτρέπει εξωτερικούς </a:t>
            </a:r>
            <a:r>
              <a:rPr lang="el-GR" sz="1600" dirty="0">
                <a:latin typeface="Gill Sans Nova" panose="020B0602020104020203" pitchFamily="34" charset="0"/>
              </a:rPr>
              <a:t>ομότιμους να εκκινήσουν σύνδεση στους εσωτερικούς</a:t>
            </a:r>
          </a:p>
          <a:p>
            <a:pPr marL="742950" lvl="1" indent="-285750">
              <a:spcBef>
                <a:spcPct val="5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l-GR" sz="1600" dirty="0">
                <a:latin typeface="Gill Sans Nova" panose="020B0602020104020203" pitchFamily="34" charset="0"/>
              </a:rPr>
              <a:t>Ο εσωτερικός ομότιμος μπορεί να ξεκινήσει σύνδεση προς τα έξω</a:t>
            </a:r>
          </a:p>
          <a:p>
            <a:pPr marL="285750" indent="-285750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el-GR" dirty="0">
                <a:latin typeface="Gill Sans Nova" panose="020B0602020104020203" pitchFamily="34" charset="0"/>
              </a:rPr>
              <a:t> </a:t>
            </a:r>
            <a:r>
              <a:rPr lang="el-GR" dirty="0">
                <a:solidFill>
                  <a:schemeClr val="accent2"/>
                </a:solidFill>
                <a:latin typeface="Gill Sans Nova" panose="020B0602020104020203" pitchFamily="34" charset="0"/>
              </a:rPr>
              <a:t>λύση αναμετάδοσης</a:t>
            </a:r>
            <a:r>
              <a:rPr lang="el-GR" dirty="0">
                <a:latin typeface="Gill Sans Nova" panose="020B0602020104020203" pitchFamily="34" charset="0"/>
              </a:rPr>
              <a:t>: Οι </a:t>
            </a:r>
            <a:r>
              <a:rPr lang="en-US" dirty="0">
                <a:latin typeface="Gill Sans Nova" panose="020B0602020104020203" pitchFamily="34" charset="0"/>
              </a:rPr>
              <a:t>Alice, Bob </a:t>
            </a:r>
            <a:r>
              <a:rPr lang="el-GR" dirty="0">
                <a:latin typeface="Gill Sans Nova" panose="020B0602020104020203" pitchFamily="34" charset="0"/>
              </a:rPr>
              <a:t>διατηρούν ανοιχτές τις συνδέσεις προς τους </a:t>
            </a:r>
            <a:r>
              <a:rPr lang="en-US" dirty="0">
                <a:latin typeface="Gill Sans Nova" panose="020B0602020104020203" pitchFamily="34" charset="0"/>
              </a:rPr>
              <a:t>SN </a:t>
            </a:r>
            <a:r>
              <a:rPr lang="el-GR" dirty="0">
                <a:latin typeface="Gill Sans Nova" panose="020B0602020104020203" pitchFamily="34" charset="0"/>
              </a:rPr>
              <a:t>τους</a:t>
            </a:r>
          </a:p>
          <a:p>
            <a:pPr marL="742950" lvl="1" indent="-285750">
              <a:spcBef>
                <a:spcPct val="5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l-GR" sz="1600" dirty="0">
                <a:latin typeface="Gill Sans Nova" panose="020B0602020104020203" pitchFamily="34" charset="0"/>
              </a:rPr>
              <a:t>Η </a:t>
            </a:r>
            <a:r>
              <a:rPr lang="en-US" sz="1600" dirty="0">
                <a:latin typeface="Gill Sans Nova" panose="020B0602020104020203" pitchFamily="34" charset="0"/>
              </a:rPr>
              <a:t>Alice </a:t>
            </a:r>
            <a:r>
              <a:rPr lang="el-GR" sz="1600" dirty="0">
                <a:latin typeface="Gill Sans Nova" panose="020B0602020104020203" pitchFamily="34" charset="0"/>
              </a:rPr>
              <a:t>ειδοποιεί τον </a:t>
            </a:r>
            <a:r>
              <a:rPr lang="en-US" sz="1600" dirty="0">
                <a:latin typeface="Gill Sans Nova" panose="020B0602020104020203" pitchFamily="34" charset="0"/>
              </a:rPr>
              <a:t>SN </a:t>
            </a:r>
            <a:r>
              <a:rPr lang="el-GR" sz="1600" dirty="0">
                <a:latin typeface="Gill Sans Nova" panose="020B0602020104020203" pitchFamily="34" charset="0"/>
              </a:rPr>
              <a:t>της να συνδεθεί στον </a:t>
            </a:r>
            <a:r>
              <a:rPr lang="en-US" sz="1600" dirty="0">
                <a:latin typeface="Gill Sans Nova" panose="020B0602020104020203" pitchFamily="34" charset="0"/>
              </a:rPr>
              <a:t>Bob</a:t>
            </a:r>
          </a:p>
          <a:p>
            <a:pPr marL="742950" lvl="1" indent="-285750">
              <a:spcBef>
                <a:spcPct val="5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l-GR" sz="1600" dirty="0">
                <a:latin typeface="Gill Sans Nova" panose="020B0602020104020203" pitchFamily="34" charset="0"/>
              </a:rPr>
              <a:t>Ο</a:t>
            </a:r>
            <a:r>
              <a:rPr lang="en-US" sz="1600" dirty="0">
                <a:latin typeface="Gill Sans Nova" panose="020B0602020104020203" pitchFamily="34" charset="0"/>
              </a:rPr>
              <a:t> SN </a:t>
            </a:r>
            <a:r>
              <a:rPr lang="el-GR" sz="1600" dirty="0">
                <a:latin typeface="Gill Sans Nova" panose="020B0602020104020203" pitchFamily="34" charset="0"/>
              </a:rPr>
              <a:t>της </a:t>
            </a:r>
            <a:r>
              <a:rPr lang="en-US" sz="1600" dirty="0">
                <a:latin typeface="Gill Sans Nova" panose="020B0602020104020203" pitchFamily="34" charset="0"/>
              </a:rPr>
              <a:t>Alice</a:t>
            </a:r>
            <a:r>
              <a:rPr lang="el-GR" sz="1600" dirty="0">
                <a:latin typeface="Gill Sans Nova" panose="020B0602020104020203" pitchFamily="34" charset="0"/>
              </a:rPr>
              <a:t> συνδέεται στον</a:t>
            </a:r>
            <a:r>
              <a:rPr lang="en-US" sz="1600" dirty="0">
                <a:latin typeface="Gill Sans Nova" panose="020B0602020104020203" pitchFamily="34" charset="0"/>
              </a:rPr>
              <a:t> SN</a:t>
            </a:r>
            <a:r>
              <a:rPr lang="el-GR" sz="1600" dirty="0">
                <a:latin typeface="Gill Sans Nova" panose="020B0602020104020203" pitchFamily="34" charset="0"/>
              </a:rPr>
              <a:t> του</a:t>
            </a:r>
            <a:r>
              <a:rPr lang="en-US" sz="1600" dirty="0">
                <a:latin typeface="Gill Sans Nova" panose="020B0602020104020203" pitchFamily="34" charset="0"/>
              </a:rPr>
              <a:t> Bob</a:t>
            </a:r>
            <a:endParaRPr lang="el-GR" sz="1600" dirty="0">
              <a:latin typeface="Gill Sans Nova" panose="020B0602020104020203" pitchFamily="34" charset="0"/>
            </a:endParaRPr>
          </a:p>
          <a:p>
            <a:pPr marL="742950" lvl="1" indent="-285750">
              <a:spcBef>
                <a:spcPct val="50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l-GR" sz="1600" dirty="0">
                <a:latin typeface="Gill Sans Nova" panose="020B0602020104020203" pitchFamily="34" charset="0"/>
              </a:rPr>
              <a:t>Ο </a:t>
            </a:r>
            <a:r>
              <a:rPr lang="en-US" sz="1600" dirty="0">
                <a:latin typeface="Gill Sans Nova" panose="020B0602020104020203" pitchFamily="34" charset="0"/>
              </a:rPr>
              <a:t>SN</a:t>
            </a:r>
            <a:r>
              <a:rPr lang="el-GR" sz="1600" dirty="0">
                <a:latin typeface="Gill Sans Nova" panose="020B0602020104020203" pitchFamily="34" charset="0"/>
              </a:rPr>
              <a:t> του</a:t>
            </a:r>
            <a:r>
              <a:rPr lang="en-US" sz="1600" dirty="0">
                <a:latin typeface="Gill Sans Nova" panose="020B0602020104020203" pitchFamily="34" charset="0"/>
              </a:rPr>
              <a:t> Bob</a:t>
            </a:r>
            <a:r>
              <a:rPr lang="el-GR" sz="1600" dirty="0">
                <a:latin typeface="Gill Sans Nova" panose="020B0602020104020203" pitchFamily="34" charset="0"/>
              </a:rPr>
              <a:t> συνδέεται με τον </a:t>
            </a:r>
            <a:r>
              <a:rPr lang="en-US" sz="1600" dirty="0">
                <a:latin typeface="Gill Sans Nova" panose="020B0602020104020203" pitchFamily="34" charset="0"/>
              </a:rPr>
              <a:t>Bob </a:t>
            </a:r>
            <a:r>
              <a:rPr lang="el-GR" sz="1600" dirty="0">
                <a:latin typeface="Gill Sans Nova" panose="020B0602020104020203" pitchFamily="34" charset="0"/>
              </a:rPr>
              <a:t>μέσω της ανοιχτής σύνδεσης που αρχικά </a:t>
            </a:r>
            <a:r>
              <a:rPr lang="el-GR" sz="1600" dirty="0" err="1">
                <a:latin typeface="Gill Sans Nova" panose="020B0602020104020203" pitchFamily="34" charset="0"/>
              </a:rPr>
              <a:t>εκκινήθηκε</a:t>
            </a:r>
            <a:r>
              <a:rPr lang="el-GR" sz="1600" dirty="0">
                <a:latin typeface="Gill Sans Nova" panose="020B0602020104020203" pitchFamily="34" charset="0"/>
              </a:rPr>
              <a:t> από τον </a:t>
            </a:r>
            <a:r>
              <a:rPr lang="en-US" sz="1600" dirty="0">
                <a:latin typeface="Gill Sans Nova" panose="020B0602020104020203" pitchFamily="34" charset="0"/>
              </a:rPr>
              <a:t>Bob </a:t>
            </a:r>
            <a:r>
              <a:rPr lang="el-GR" sz="1600" dirty="0">
                <a:latin typeface="Gill Sans Nova" panose="020B0602020104020203" pitchFamily="34" charset="0"/>
              </a:rPr>
              <a:t>στον </a:t>
            </a:r>
            <a:r>
              <a:rPr lang="en-US" sz="1600" dirty="0">
                <a:latin typeface="Gill Sans Nova" panose="020B0602020104020203" pitchFamily="34" charset="0"/>
              </a:rPr>
              <a:t>SN</a:t>
            </a:r>
            <a:r>
              <a:rPr lang="el-GR" sz="1600" dirty="0">
                <a:latin typeface="Gill Sans Nova" panose="020B0602020104020203" pitchFamily="34" charset="0"/>
              </a:rPr>
              <a:t> του</a:t>
            </a:r>
          </a:p>
        </p:txBody>
      </p:sp>
      <p:sp>
        <p:nvSpPr>
          <p:cNvPr id="92" name="Footer Placeholder 3">
            <a:extLst>
              <a:ext uri="{FF2B5EF4-FFF2-40B4-BE49-F238E27FC236}">
                <a16:creationId xmlns:a16="http://schemas.microsoft.com/office/drawing/2014/main" id="{7197A032-7F83-4AC3-BF12-30E3F879A7DB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239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VoIP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  <p:sp>
        <p:nvSpPr>
          <p:cNvPr id="93" name="Footer Placeholder 3">
            <a:extLst>
              <a:ext uri="{FF2B5EF4-FFF2-40B4-BE49-F238E27FC236}">
                <a16:creationId xmlns:a16="http://schemas.microsoft.com/office/drawing/2014/main" id="{BBE3C603-01CC-4080-B765-F03352236460}"/>
              </a:ext>
            </a:extLst>
          </p:cNvPr>
          <p:cNvSpPr txBox="1">
            <a:spLocks/>
          </p:cNvSpPr>
          <p:nvPr/>
        </p:nvSpPr>
        <p:spPr bwMode="auto">
          <a:xfrm>
            <a:off x="2077765" y="6571239"/>
            <a:ext cx="642188" cy="28676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Skype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57" grpId="0" animBg="1"/>
      <p:bldP spid="28858" grpId="0" animBg="1"/>
      <p:bldP spid="28859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5F7598-B5F6-4C35-9919-6F6F219F7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Skype: </a:t>
            </a:r>
            <a:r>
              <a:rPr lang="el-GR" sz="3600"/>
              <a:t>ομότιμοι ως αναμεταδότες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A41C00A1-3831-48C1-86E7-1CE6B776D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744" y="1372036"/>
            <a:ext cx="5602811" cy="491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2480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3EDC87A-0CFB-46EA-A1EA-8CA22E39AA68}"/>
              </a:ext>
            </a:extLst>
          </p:cNvPr>
          <p:cNvSpPr/>
          <p:nvPr/>
        </p:nvSpPr>
        <p:spPr bwMode="auto">
          <a:xfrm>
            <a:off x="533400" y="2930236"/>
            <a:ext cx="8282796" cy="152249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6FA7212F-4F01-4E8D-9F30-5DB4766DE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/>
              <a:t>Δικτύωση Πολυμέσων: Ενότητες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238536B-3AE1-4D56-B0E6-7CDB40FFC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300" y="1695796"/>
            <a:ext cx="8282797" cy="455260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l-GR" dirty="0"/>
              <a:t>Εφαρμογές δικτύωσης πολυμέσων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l-GR" dirty="0"/>
              <a:t>Ροή αποθηκευμένου βίντεο</a:t>
            </a:r>
          </a:p>
          <a:p>
            <a:pPr marL="457200" indent="-457200">
              <a:buFont typeface="+mj-lt"/>
              <a:buAutoNum type="arabicPeriod"/>
            </a:pPr>
            <a:r>
              <a:rPr lang="el-GR" dirty="0" err="1"/>
              <a:t>Voice</a:t>
            </a:r>
            <a:r>
              <a:rPr lang="el-GR" dirty="0"/>
              <a:t>-</a:t>
            </a:r>
            <a:r>
              <a:rPr lang="el-GR" dirty="0" err="1"/>
              <a:t>over</a:t>
            </a:r>
            <a:r>
              <a:rPr lang="el-GR" dirty="0"/>
              <a:t>-IP</a:t>
            </a:r>
          </a:p>
          <a:p>
            <a:pPr marL="457200" indent="-457200">
              <a:buFont typeface="+mj-lt"/>
              <a:buAutoNum type="arabicPeriod"/>
            </a:pPr>
            <a:r>
              <a:rPr lang="el-GR" b="1" dirty="0">
                <a:solidFill>
                  <a:srgbClr val="CB2727"/>
                </a:solidFill>
              </a:rPr>
              <a:t>Πρωτόκολλα εφαρμογών συνομιλίας πραγματικού χρόνου</a:t>
            </a:r>
            <a:r>
              <a:rPr lang="en-US" b="1" dirty="0">
                <a:solidFill>
                  <a:srgbClr val="CB2727"/>
                </a:solidFill>
              </a:rPr>
              <a:t>: </a:t>
            </a:r>
          </a:p>
          <a:p>
            <a:pPr lvl="1"/>
            <a:r>
              <a:rPr lang="en-US" b="1" dirty="0">
                <a:solidFill>
                  <a:srgbClr val="CB2727"/>
                </a:solidFill>
              </a:rPr>
              <a:t>SIP</a:t>
            </a:r>
            <a:endParaRPr lang="el-GR" b="1" dirty="0">
              <a:solidFill>
                <a:srgbClr val="CB2727"/>
              </a:solidFill>
            </a:endParaRPr>
          </a:p>
          <a:p>
            <a:pPr lvl="1"/>
            <a:r>
              <a:rPr lang="en-US" b="1" dirty="0">
                <a:solidFill>
                  <a:srgbClr val="CB2727"/>
                </a:solidFill>
              </a:rPr>
              <a:t>RTP</a:t>
            </a:r>
          </a:p>
          <a:p>
            <a:endParaRPr lang="el-GR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35F0D25B-F6F9-4376-94FB-A9B2BA6B9F51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0644"/>
            <a:ext cx="541713" cy="308720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RTP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39222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SIP: Session Initiation Protocol </a:t>
            </a:r>
            <a:r>
              <a:rPr lang="en-US" sz="2000"/>
              <a:t>[RFC 3261]</a:t>
            </a:r>
            <a:endParaRPr lang="en-US"/>
          </a:p>
        </p:txBody>
      </p:sp>
      <p:sp>
        <p:nvSpPr>
          <p:cNvPr id="60419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3399" y="1339850"/>
            <a:ext cx="8483851" cy="4445808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l-GR" dirty="0">
                <a:solidFill>
                  <a:srgbClr val="C00000"/>
                </a:solidFill>
              </a:rPr>
              <a:t>Μακροπρόθεσμο «</a:t>
            </a:r>
            <a:r>
              <a:rPr lang="el-GR" b="1" dirty="0">
                <a:solidFill>
                  <a:srgbClr val="C00000"/>
                </a:solidFill>
              </a:rPr>
              <a:t>όραμα</a:t>
            </a:r>
            <a:r>
              <a:rPr lang="el-GR" dirty="0">
                <a:solidFill>
                  <a:srgbClr val="C00000"/>
                </a:solidFill>
              </a:rPr>
              <a:t>» του </a:t>
            </a:r>
            <a:r>
              <a:rPr lang="en-US" dirty="0">
                <a:solidFill>
                  <a:srgbClr val="C00000"/>
                </a:solidFill>
              </a:rPr>
              <a:t>SIP:</a:t>
            </a:r>
          </a:p>
          <a:p>
            <a:r>
              <a:rPr lang="el-GR" dirty="0"/>
              <a:t>Όλες οι τηλεφωνικές κλήσεις και οι </a:t>
            </a:r>
            <a:r>
              <a:rPr lang="el-GR" dirty="0" err="1"/>
              <a:t>βιντεοδιασκέψεις</a:t>
            </a:r>
            <a:r>
              <a:rPr lang="el-GR" dirty="0"/>
              <a:t> να πραγματοποιούνται μέσω του </a:t>
            </a:r>
            <a:r>
              <a:rPr lang="en-US" dirty="0"/>
              <a:t>Internet</a:t>
            </a:r>
            <a:r>
              <a:rPr lang="el-GR" dirty="0"/>
              <a:t>.</a:t>
            </a:r>
            <a:endParaRPr lang="en-US" dirty="0"/>
          </a:p>
          <a:p>
            <a:r>
              <a:rPr lang="el-GR" dirty="0"/>
              <a:t>Οι χρήστες αναγνωρίζονται από τα ονόματα τους ή από τις </a:t>
            </a:r>
            <a:r>
              <a:rPr lang="en-US" dirty="0"/>
              <a:t>e-mail </a:t>
            </a:r>
            <a:r>
              <a:rPr lang="el-GR" dirty="0"/>
              <a:t>διευθύνσεις τους</a:t>
            </a:r>
            <a:r>
              <a:rPr lang="en-US" dirty="0"/>
              <a:t>, </a:t>
            </a:r>
            <a:r>
              <a:rPr lang="el-GR" dirty="0"/>
              <a:t>παρά από τον αριθμό του τηλεφώνου</a:t>
            </a:r>
            <a:r>
              <a:rPr lang="en-US" dirty="0"/>
              <a:t>.</a:t>
            </a:r>
          </a:p>
          <a:p>
            <a:r>
              <a:rPr lang="el-GR" dirty="0"/>
              <a:t>Μπορείς να φτάσεις τον καλούμενο (αν το επιθυμεί), ανεξάρτητα με το που βρίσκεται, ανεξάρτητα από την </a:t>
            </a:r>
            <a:r>
              <a:rPr lang="en-US" dirty="0"/>
              <a:t>IP </a:t>
            </a:r>
            <a:r>
              <a:rPr lang="el-GR" dirty="0"/>
              <a:t>συσκευή που χρησιμοποιεί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B11B65-0BFA-4A59-A926-ECF162F11DD6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541713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Υπηρεσίες του </a:t>
            </a:r>
            <a:r>
              <a:rPr lang="en-US"/>
              <a:t>SIP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0838" y="1339850"/>
            <a:ext cx="3992562" cy="4675188"/>
          </a:xfrm>
        </p:spPr>
        <p:txBody>
          <a:bodyPr/>
          <a:lstStyle/>
          <a:p>
            <a:r>
              <a:rPr lang="el-GR" sz="2400" b="1" dirty="0"/>
              <a:t>Εγκαθίδρυση μιας κλήσης</a:t>
            </a:r>
            <a:endParaRPr lang="en-US" sz="2000" b="1" dirty="0"/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Παρέχει μηχανισμούς στον </a:t>
            </a:r>
            <a:r>
              <a:rPr lang="el-GR" sz="2000" dirty="0" err="1"/>
              <a:t>καλούντα</a:t>
            </a:r>
            <a:r>
              <a:rPr lang="el-GR" sz="2000" dirty="0"/>
              <a:t> να ειδοποιήσει τον καλούμενο ότι θέλει να εκκινήσει μια κλήση.</a:t>
            </a:r>
            <a:endParaRPr lang="en-US" sz="2000" dirty="0"/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Παρέχει μηχανισμούς ώστε ο καλών και ο καλούμενος να συμφωνήσουν στο είδος του μέσου και την κωδικοποίηση που θα χρησιμοποιήσουν</a:t>
            </a:r>
            <a:r>
              <a:rPr lang="en-US" sz="2000" dirty="0"/>
              <a:t>.</a:t>
            </a:r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Παρέχει μηχανισμούς να τερματίζουν τις κλήσεις.</a:t>
            </a:r>
            <a:endParaRPr lang="en-US" sz="2000" dirty="0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339850"/>
            <a:ext cx="4454471" cy="4916488"/>
          </a:xfrm>
        </p:spPr>
        <p:txBody>
          <a:bodyPr/>
          <a:lstStyle/>
          <a:p>
            <a:r>
              <a:rPr lang="el-GR" sz="2400" b="1" dirty="0"/>
              <a:t>Προσδιορισμός τρέχουσας </a:t>
            </a:r>
            <a:r>
              <a:rPr lang="en-US" sz="2400" b="1" dirty="0"/>
              <a:t>IP </a:t>
            </a:r>
            <a:r>
              <a:rPr lang="el-GR" sz="2400" b="1" dirty="0"/>
              <a:t>διεύθυνσης</a:t>
            </a:r>
            <a:r>
              <a:rPr lang="en-US" sz="2400" dirty="0"/>
              <a:t> </a:t>
            </a:r>
            <a:r>
              <a:rPr lang="el-GR" sz="2400" dirty="0"/>
              <a:t>του καλούμενου</a:t>
            </a:r>
            <a:r>
              <a:rPr lang="en-US" sz="2400" dirty="0"/>
              <a:t>.</a:t>
            </a:r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Απεικονίζει έναν μνημονικό</a:t>
            </a:r>
            <a:r>
              <a:rPr lang="en-US" sz="2000" dirty="0"/>
              <a:t> identifier </a:t>
            </a:r>
            <a:r>
              <a:rPr lang="el-GR" sz="2000" dirty="0"/>
              <a:t>στην τρέχουσα διεύθυνση </a:t>
            </a:r>
            <a:r>
              <a:rPr lang="en-US" sz="2000" dirty="0"/>
              <a:t>IP</a:t>
            </a:r>
            <a:r>
              <a:rPr lang="el-GR" sz="2000" dirty="0"/>
              <a:t>.</a:t>
            </a:r>
            <a:endParaRPr lang="en-US" sz="2000" dirty="0"/>
          </a:p>
          <a:p>
            <a:r>
              <a:rPr lang="el-GR" sz="2400" b="1" dirty="0"/>
              <a:t>Διαχείριση κλήσης </a:t>
            </a:r>
            <a:endParaRPr lang="en-US" sz="2000" b="1" dirty="0"/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Προσθήκη νέων μέσων κατά την διάρκεια της κλήσης</a:t>
            </a:r>
            <a:endParaRPr lang="en-US" sz="2000" dirty="0"/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Αλλαγή κωδικοποίησης κατά την διάρκεια της κλήσης</a:t>
            </a:r>
            <a:endParaRPr lang="en-US" sz="2000" dirty="0"/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Πρόσκληση άλλων</a:t>
            </a:r>
            <a:r>
              <a:rPr lang="en-US" sz="2000" dirty="0"/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Μεταφορά κλήσης και κλήση σε αναμονή</a:t>
            </a:r>
            <a:endParaRPr lang="en-US" sz="1800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9D53BA4-5F3E-4BC8-9404-CC45E6B7473E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541713" cy="30278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71538"/>
          </a:xfrm>
        </p:spPr>
        <p:txBody>
          <a:bodyPr/>
          <a:lstStyle/>
          <a:p>
            <a:r>
              <a:rPr lang="el-GR" sz="2800"/>
              <a:t>Εγκαθίδρυση κλήσης σε μια γνωστή διεύθυνση ΙΡ</a:t>
            </a:r>
            <a:endParaRPr lang="en-US" sz="2800"/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5503863" y="1454093"/>
            <a:ext cx="3640137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</a:pP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Το μήνυμα </a:t>
            </a:r>
            <a:r>
              <a:rPr lang="en-US" b="1" dirty="0">
                <a:latin typeface="Gill Sans Nova" panose="020B0602020104020203" pitchFamily="34" charset="0"/>
              </a:rPr>
              <a:t>SIP invite </a:t>
            </a:r>
            <a:r>
              <a:rPr lang="el-GR" dirty="0">
                <a:latin typeface="Gill Sans Nova" panose="020B0602020104020203" pitchFamily="34" charset="0"/>
              </a:rPr>
              <a:t>της </a:t>
            </a:r>
            <a:r>
              <a:rPr lang="en-US" dirty="0">
                <a:latin typeface="Gill Sans Nova" panose="020B0602020104020203" pitchFamily="34" charset="0"/>
              </a:rPr>
              <a:t>Alice</a:t>
            </a:r>
            <a:r>
              <a:rPr lang="el-GR" dirty="0">
                <a:latin typeface="Gill Sans Nova" panose="020B0602020104020203" pitchFamily="34" charset="0"/>
              </a:rPr>
              <a:t> υποδεικνύει τον αριθμό θύρας της </a:t>
            </a:r>
            <a:r>
              <a:rPr lang="en-US" dirty="0">
                <a:latin typeface="Gill Sans Nova" panose="020B0602020104020203" pitchFamily="34" charset="0"/>
              </a:rPr>
              <a:t>&amp; </a:t>
            </a:r>
            <a:r>
              <a:rPr lang="el-GR" dirty="0">
                <a:latin typeface="Gill Sans Nova" panose="020B0602020104020203" pitchFamily="34" charset="0"/>
              </a:rPr>
              <a:t>την </a:t>
            </a:r>
            <a:r>
              <a:rPr lang="en-US" dirty="0">
                <a:latin typeface="Gill Sans Nova" panose="020B0602020104020203" pitchFamily="34" charset="0"/>
              </a:rPr>
              <a:t>IP</a:t>
            </a:r>
            <a:r>
              <a:rPr lang="el-GR" dirty="0">
                <a:latin typeface="Gill Sans Nova" panose="020B0602020104020203" pitchFamily="34" charset="0"/>
              </a:rPr>
              <a:t> διεύθυνση της</a:t>
            </a:r>
            <a:r>
              <a:rPr lang="en-US" dirty="0">
                <a:latin typeface="Gill Sans Nova" panose="020B0602020104020203" pitchFamily="34" charset="0"/>
              </a:rPr>
              <a:t>. </a:t>
            </a:r>
            <a:r>
              <a:rPr lang="el-GR" dirty="0">
                <a:latin typeface="Gill Sans Nova" panose="020B0602020104020203" pitchFamily="34" charset="0"/>
              </a:rPr>
              <a:t>Υποδεικνύει την μέθοδο κωδικοποίησης που προτιμά να λαμβάνει η </a:t>
            </a:r>
            <a:r>
              <a:rPr lang="en-US" dirty="0">
                <a:latin typeface="Gill Sans Nova" panose="020B0602020104020203" pitchFamily="34" charset="0"/>
              </a:rPr>
              <a:t>Alice (PCM </a:t>
            </a:r>
            <a:r>
              <a:rPr lang="el-GR" dirty="0">
                <a:latin typeface="Gill Sans Nova" panose="020B0602020104020203" pitchFamily="34" charset="0"/>
              </a:rPr>
              <a:t>μ-</a:t>
            </a:r>
            <a:r>
              <a:rPr lang="en-US" dirty="0">
                <a:latin typeface="Gill Sans Nova" panose="020B0602020104020203" pitchFamily="34" charset="0"/>
              </a:rPr>
              <a:t>law)</a:t>
            </a:r>
            <a:endParaRPr lang="el-GR" dirty="0">
              <a:latin typeface="Gill Sans Nova" panose="020B0602020104020203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</a:pPr>
            <a:r>
              <a:rPr lang="en-US" dirty="0">
                <a:latin typeface="Gill Sans Nova" panose="020B0602020104020203" pitchFamily="34" charset="0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Το μήνυμα </a:t>
            </a:r>
            <a:r>
              <a:rPr lang="en-US" b="1" dirty="0">
                <a:latin typeface="Gill Sans Nova" panose="020B0602020104020203" pitchFamily="34" charset="0"/>
              </a:rPr>
              <a:t>200 OK</a:t>
            </a:r>
            <a:r>
              <a:rPr lang="el-GR" b="1" dirty="0">
                <a:latin typeface="Gill Sans Nova" panose="020B0602020104020203" pitchFamily="34" charset="0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του </a:t>
            </a:r>
            <a:r>
              <a:rPr lang="en-US" dirty="0">
                <a:latin typeface="Gill Sans Nova" panose="020B0602020104020203" pitchFamily="34" charset="0"/>
              </a:rPr>
              <a:t> Bob</a:t>
            </a:r>
            <a:r>
              <a:rPr lang="el-GR" dirty="0">
                <a:latin typeface="Gill Sans Nova" panose="020B0602020104020203" pitchFamily="34" charset="0"/>
              </a:rPr>
              <a:t> υποδεικνύει τον αριθμό θύρας του, την </a:t>
            </a:r>
            <a:r>
              <a:rPr lang="en-US" dirty="0">
                <a:latin typeface="Gill Sans Nova" panose="020B0602020104020203" pitchFamily="34" charset="0"/>
              </a:rPr>
              <a:t> IP </a:t>
            </a:r>
            <a:r>
              <a:rPr lang="el-GR" dirty="0">
                <a:latin typeface="Gill Sans Nova" panose="020B0602020104020203" pitchFamily="34" charset="0"/>
              </a:rPr>
              <a:t>διεύθυνσή του</a:t>
            </a:r>
            <a:r>
              <a:rPr lang="en-US" dirty="0">
                <a:latin typeface="Gill Sans Nova" panose="020B0602020104020203" pitchFamily="34" charset="0"/>
              </a:rPr>
              <a:t> &amp; </a:t>
            </a:r>
            <a:r>
              <a:rPr lang="el-GR" dirty="0">
                <a:latin typeface="Gill Sans Nova" panose="020B0602020104020203" pitchFamily="34" charset="0"/>
              </a:rPr>
              <a:t>την προτιμώμενη μέθοδο κωδικοποίησης (</a:t>
            </a:r>
            <a:r>
              <a:rPr lang="en-US" dirty="0">
                <a:latin typeface="Gill Sans Nova" panose="020B0602020104020203" pitchFamily="34" charset="0"/>
              </a:rPr>
              <a:t>GSM)</a:t>
            </a:r>
            <a:endParaRPr lang="el-GR" dirty="0">
              <a:latin typeface="Gill Sans Nova" panose="020B0602020104020203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</a:pPr>
            <a:r>
              <a:rPr lang="en-US" dirty="0">
                <a:latin typeface="Gill Sans Nova" panose="020B0602020104020203" pitchFamily="34" charset="0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Τα μηνύματα </a:t>
            </a:r>
            <a:r>
              <a:rPr lang="en-US" dirty="0">
                <a:latin typeface="Gill Sans Nova" panose="020B0602020104020203" pitchFamily="34" charset="0"/>
              </a:rPr>
              <a:t>SIP</a:t>
            </a:r>
            <a:r>
              <a:rPr lang="el-GR" dirty="0">
                <a:latin typeface="Gill Sans Nova" panose="020B0602020104020203" pitchFamily="34" charset="0"/>
              </a:rPr>
              <a:t> μπορούν να σταλούν πάνω από</a:t>
            </a:r>
            <a:r>
              <a:rPr lang="en-US" dirty="0">
                <a:latin typeface="Gill Sans Nova" panose="020B0602020104020203" pitchFamily="34" charset="0"/>
              </a:rPr>
              <a:t> TCP </a:t>
            </a:r>
            <a:r>
              <a:rPr lang="el-GR" dirty="0">
                <a:latin typeface="Gill Sans Nova" panose="020B0602020104020203" pitchFamily="34" charset="0"/>
              </a:rPr>
              <a:t>ή</a:t>
            </a:r>
            <a:r>
              <a:rPr lang="en-US" dirty="0">
                <a:latin typeface="Gill Sans Nova" panose="020B0602020104020203" pitchFamily="34" charset="0"/>
              </a:rPr>
              <a:t> UDP</a:t>
            </a:r>
            <a:r>
              <a:rPr lang="el-GR" dirty="0">
                <a:latin typeface="Gill Sans Nova" panose="020B0602020104020203" pitchFamily="34" charset="0"/>
              </a:rPr>
              <a:t>.</a:t>
            </a: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</a:pPr>
            <a:endParaRPr lang="en-US" dirty="0">
              <a:latin typeface="Gill Sans Nova" panose="020B0602020104020203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5000"/>
              <a:buFont typeface="Wingdings" pitchFamily="2" charset="2"/>
              <a:buChar char="§"/>
            </a:pPr>
            <a:r>
              <a:rPr lang="en-US" dirty="0">
                <a:latin typeface="Gill Sans Nova" panose="020B0602020104020203" pitchFamily="34" charset="0"/>
              </a:rPr>
              <a:t> </a:t>
            </a:r>
            <a:r>
              <a:rPr lang="el-GR" dirty="0">
                <a:latin typeface="Gill Sans Nova" panose="020B0602020104020203" pitchFamily="34" charset="0"/>
              </a:rPr>
              <a:t>Προεπιλεγμένος αριθμός θύρας</a:t>
            </a:r>
            <a:r>
              <a:rPr lang="en-US" dirty="0">
                <a:latin typeface="Gill Sans Nova" panose="020B0602020104020203" pitchFamily="34" charset="0"/>
              </a:rPr>
              <a:t> SIP</a:t>
            </a:r>
            <a:r>
              <a:rPr lang="el-GR" dirty="0">
                <a:latin typeface="Gill Sans Nova" panose="020B0602020104020203" pitchFamily="34" charset="0"/>
              </a:rPr>
              <a:t>: </a:t>
            </a:r>
            <a:r>
              <a:rPr lang="en-US" b="1" dirty="0">
                <a:latin typeface="Gill Sans Nova" panose="020B0602020104020203" pitchFamily="34" charset="0"/>
              </a:rPr>
              <a:t>5060.</a:t>
            </a:r>
          </a:p>
        </p:txBody>
      </p:sp>
      <p:graphicFrame>
        <p:nvGraphicFramePr>
          <p:cNvPr id="512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8367502"/>
              </p:ext>
            </p:extLst>
          </p:nvPr>
        </p:nvGraphicFramePr>
        <p:xfrm>
          <a:off x="-581370" y="1303337"/>
          <a:ext cx="6767513" cy="555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8253360" imgH="6551640" progId="">
                  <p:embed/>
                </p:oleObj>
              </mc:Choice>
              <mc:Fallback>
                <p:oleObj name="VISIO" r:id="rId3" imgW="8253360" imgH="6551640" progId="">
                  <p:embed/>
                  <p:pic>
                    <p:nvPicPr>
                      <p:cNvPr id="512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81370" y="1303337"/>
                        <a:ext cx="6767513" cy="555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0C9FE9C-1095-4FFB-9B07-7DAE1C6E4E2A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541713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Εγκαθίδρυση κλήσης </a:t>
            </a:r>
            <a:r>
              <a:rPr lang="en-US"/>
              <a:t>(</a:t>
            </a:r>
            <a:r>
              <a:rPr lang="el-GR"/>
              <a:t>συνέχεια</a:t>
            </a:r>
            <a:r>
              <a:rPr lang="en-US"/>
              <a:t>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3784" y="1315634"/>
            <a:ext cx="4580766" cy="5162658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Out-of-band </a:t>
            </a:r>
            <a:r>
              <a:rPr lang="el-GR" sz="2000" dirty="0"/>
              <a:t>επικοινωνία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800" dirty="0" err="1"/>
              <a:t>Μυνήματα</a:t>
            </a:r>
            <a:r>
              <a:rPr lang="el-GR" sz="1800" dirty="0"/>
              <a:t> </a:t>
            </a:r>
            <a:r>
              <a:rPr lang="en-US" sz="1800" dirty="0"/>
              <a:t>SIP </a:t>
            </a:r>
            <a:r>
              <a:rPr lang="el-GR" sz="1800" dirty="0"/>
              <a:t>σε διαφορετικά </a:t>
            </a:r>
            <a:r>
              <a:rPr lang="en-US" sz="1800" dirty="0"/>
              <a:t>sockets (port) </a:t>
            </a:r>
            <a:r>
              <a:rPr lang="el-GR" sz="1800" dirty="0"/>
              <a:t>από ότι τα δεδομένα</a:t>
            </a:r>
            <a:endParaRPr lang="en-US" sz="1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T</a:t>
            </a:r>
            <a:r>
              <a:rPr lang="el-GR" sz="2000" dirty="0"/>
              <a:t>α</a:t>
            </a:r>
            <a:r>
              <a:rPr lang="en-US" sz="2000" dirty="0"/>
              <a:t> SIP </a:t>
            </a:r>
            <a:r>
              <a:rPr lang="el-GR" sz="2000" dirty="0"/>
              <a:t>μηνύματα είναι αναγνώσιμα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2000" dirty="0"/>
              <a:t>Διαπραγμάτευση </a:t>
            </a:r>
            <a:r>
              <a:rPr lang="en-US" sz="2000" dirty="0"/>
              <a:t>Codec: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800" dirty="0"/>
              <a:t>Υποθέστε ότι ο </a:t>
            </a:r>
            <a:r>
              <a:rPr lang="en-US" sz="1800" dirty="0"/>
              <a:t>Bob </a:t>
            </a:r>
            <a:r>
              <a:rPr lang="el-GR" sz="1800" dirty="0"/>
              <a:t>δεν διαθέτει τον κωδικοποιητή </a:t>
            </a:r>
            <a:r>
              <a:rPr lang="en-US" sz="1800" dirty="0"/>
              <a:t> PCM </a:t>
            </a:r>
            <a:r>
              <a:rPr lang="el-GR" sz="1800" dirty="0"/>
              <a:t>μ-</a:t>
            </a:r>
            <a:r>
              <a:rPr lang="en-US" sz="1800" dirty="0"/>
              <a:t>law.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800" dirty="0"/>
              <a:t>Ο </a:t>
            </a:r>
            <a:r>
              <a:rPr lang="en-US" sz="1800" dirty="0"/>
              <a:t>Bob </a:t>
            </a:r>
            <a:r>
              <a:rPr lang="el-GR" sz="1800" dirty="0"/>
              <a:t>θα απαντήσει με το μήνυμα </a:t>
            </a:r>
            <a:r>
              <a:rPr lang="en-US" sz="1800" dirty="0"/>
              <a:t>606 Not Acceptable Reply </a:t>
            </a:r>
            <a:r>
              <a:rPr lang="el-GR" sz="1800" dirty="0"/>
              <a:t>και μια λίστα κωδικοποιητών που δύναται να χρησιμοποιήσει.</a:t>
            </a:r>
            <a:r>
              <a:rPr lang="en-US" sz="1800" dirty="0"/>
              <a:t>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1800" dirty="0"/>
              <a:t>Η </a:t>
            </a:r>
            <a:r>
              <a:rPr lang="en-US" sz="1800" dirty="0"/>
              <a:t>Alice </a:t>
            </a:r>
            <a:r>
              <a:rPr lang="el-GR" sz="1800" dirty="0"/>
              <a:t>τότε μπορεί να στείλει ένα καινούργιο </a:t>
            </a:r>
            <a:r>
              <a:rPr lang="en-US" sz="1800" dirty="0"/>
              <a:t>INVITE message, </a:t>
            </a:r>
            <a:r>
              <a:rPr lang="el-GR" sz="1800" dirty="0"/>
              <a:t>αναγγέλλοντας έναν κατάλληλο κωδικοποιητή.</a:t>
            </a:r>
            <a:endParaRPr lang="en-US" sz="1800" dirty="0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54550" y="1279525"/>
            <a:ext cx="3810000" cy="31162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2000"/>
              <a:t>Απόρριψη κλήσης</a:t>
            </a:r>
            <a:endParaRPr lang="en-US" sz="200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l-GR" sz="2000"/>
              <a:t>Ο </a:t>
            </a:r>
            <a:r>
              <a:rPr lang="en-US" sz="2000"/>
              <a:t>Bob </a:t>
            </a:r>
            <a:r>
              <a:rPr lang="el-GR" sz="2000"/>
              <a:t>μπορεί να απορρίψει μια κλήση απαντώντας ότι είναι </a:t>
            </a:r>
            <a:r>
              <a:rPr lang="en-US" sz="2000"/>
              <a:t>“busy,” “gone,” “payment required,” “forbidden”.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2000"/>
              <a:t>Τα μέσα μπορούν να μεταδοθούν μέσω του </a:t>
            </a:r>
            <a:r>
              <a:rPr lang="en-US" sz="2000"/>
              <a:t>RTP </a:t>
            </a:r>
            <a:r>
              <a:rPr lang="el-GR" sz="2000"/>
              <a:t>ή άλλου πρωτοκόλλου</a:t>
            </a:r>
            <a:r>
              <a:rPr lang="en-US" sz="2000"/>
              <a:t>.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DD269FA-7D33-41ED-B62D-8A375FBCB0E1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9190"/>
            <a:ext cx="541713" cy="28676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476250" y="1235075"/>
            <a:ext cx="5278438" cy="364331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990600"/>
          </a:xfrm>
        </p:spPr>
        <p:txBody>
          <a:bodyPr/>
          <a:lstStyle/>
          <a:p>
            <a:r>
              <a:rPr lang="el-GR"/>
              <a:t>Παράδειγμα μηνύματος </a:t>
            </a:r>
            <a:r>
              <a:rPr lang="en-US"/>
              <a:t>SIP</a:t>
            </a: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5403850" cy="48006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INVITE </a:t>
            </a:r>
            <a:r>
              <a:rPr lang="en-US" sz="2000" b="1" dirty="0" err="1">
                <a:solidFill>
                  <a:srgbClr val="000099"/>
                </a:solidFill>
                <a:latin typeface="Courier New" pitchFamily="49" charset="0"/>
              </a:rPr>
              <a:t>sip:bob@domain.com</a:t>
            </a: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 SIP/2.0</a:t>
            </a: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Via: SIP/2.0/UDP 167.180.112.24</a:t>
            </a: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From: </a:t>
            </a:r>
            <a:r>
              <a:rPr lang="en-US" sz="2000" b="1" dirty="0" err="1">
                <a:solidFill>
                  <a:srgbClr val="000099"/>
                </a:solidFill>
                <a:latin typeface="Courier New" pitchFamily="49" charset="0"/>
              </a:rPr>
              <a:t>sip:alice@hereway.com</a:t>
            </a:r>
            <a:endParaRPr lang="en-US" sz="2000" b="1" dirty="0">
              <a:solidFill>
                <a:srgbClr val="000099"/>
              </a:solidFill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To: </a:t>
            </a:r>
            <a:r>
              <a:rPr lang="en-US" sz="2000" b="1" dirty="0" err="1">
                <a:solidFill>
                  <a:srgbClr val="000099"/>
                </a:solidFill>
                <a:latin typeface="Courier New" pitchFamily="49" charset="0"/>
              </a:rPr>
              <a:t>sip:bob@domain.com</a:t>
            </a: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 </a:t>
            </a: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Call-ID: a2e3a@pigeon.hereway.com</a:t>
            </a: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Content-Type: application/</a:t>
            </a:r>
            <a:r>
              <a:rPr lang="en-US" sz="2000" b="1" dirty="0" err="1">
                <a:solidFill>
                  <a:srgbClr val="000099"/>
                </a:solidFill>
                <a:latin typeface="Courier New" pitchFamily="49" charset="0"/>
              </a:rPr>
              <a:t>sdp</a:t>
            </a:r>
            <a:endParaRPr lang="en-US" sz="2000" b="1" dirty="0">
              <a:solidFill>
                <a:srgbClr val="000099"/>
              </a:solidFill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Content-Length: 885</a:t>
            </a:r>
          </a:p>
          <a:p>
            <a:pPr>
              <a:buFont typeface="ZapfDingbats" pitchFamily="82" charset="2"/>
              <a:buNone/>
            </a:pPr>
            <a:endParaRPr lang="en-US" sz="2000" b="1" dirty="0">
              <a:solidFill>
                <a:srgbClr val="000099"/>
              </a:solidFill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c=IN IP4 167.180.112.24</a:t>
            </a: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m=audio 38060 RTP/AVP 0</a:t>
            </a:r>
            <a:endParaRPr lang="en-US" sz="1600" b="1" dirty="0">
              <a:solidFill>
                <a:srgbClr val="000099"/>
              </a:solidFill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l-GR" sz="2000" dirty="0"/>
              <a:t>Σημειώσεις</a:t>
            </a:r>
            <a:r>
              <a:rPr lang="en-US" sz="2000" dirty="0"/>
              <a:t>:</a:t>
            </a:r>
          </a:p>
          <a:p>
            <a:r>
              <a:rPr lang="el-GR" sz="2000" dirty="0"/>
              <a:t>Σύνταξη όπως τα </a:t>
            </a:r>
            <a:r>
              <a:rPr lang="en-US" sz="2000" dirty="0"/>
              <a:t>HTTP </a:t>
            </a:r>
            <a:r>
              <a:rPr lang="el-GR" sz="2000" dirty="0"/>
              <a:t>μηνύματα.</a:t>
            </a:r>
            <a:endParaRPr lang="en-US" sz="2000" dirty="0"/>
          </a:p>
          <a:p>
            <a:r>
              <a:rPr lang="en-US" sz="2000" dirty="0" err="1"/>
              <a:t>sdp</a:t>
            </a:r>
            <a:r>
              <a:rPr lang="en-US" sz="2000" dirty="0"/>
              <a:t> = session description protocol</a:t>
            </a:r>
          </a:p>
          <a:p>
            <a:r>
              <a:rPr lang="en-US" sz="2000" dirty="0"/>
              <a:t>Call-ID</a:t>
            </a:r>
            <a:r>
              <a:rPr lang="el-GR" sz="2000" dirty="0"/>
              <a:t>:</a:t>
            </a:r>
            <a:r>
              <a:rPr lang="en-US" sz="2000" dirty="0"/>
              <a:t> </a:t>
            </a:r>
            <a:r>
              <a:rPr lang="el-GR" sz="2000" dirty="0"/>
              <a:t>μοναδικό για κάθε κλήση</a:t>
            </a:r>
            <a:r>
              <a:rPr lang="en-US" sz="2000" dirty="0"/>
              <a:t>.</a:t>
            </a: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6215063" y="1255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l-GR"/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6048375" y="1333500"/>
            <a:ext cx="3122971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chemeClr val="accent2"/>
              </a:buClr>
              <a:buSzPct val="85000"/>
              <a:buFont typeface="Wingdings" pitchFamily="2" charset="2"/>
              <a:buChar char="§"/>
            </a:pPr>
            <a:r>
              <a:rPr lang="en-US" dirty="0">
                <a:solidFill>
                  <a:srgbClr val="C00000"/>
                </a:solidFill>
                <a:latin typeface="Gill Sans Nova" panose="020B0602020104020203" pitchFamily="34" charset="0"/>
              </a:rPr>
              <a:t> </a:t>
            </a:r>
            <a:r>
              <a:rPr lang="el-GR" b="1" dirty="0">
                <a:solidFill>
                  <a:srgbClr val="C00000"/>
                </a:solidFill>
                <a:latin typeface="Gill Sans Nova" panose="020B0602020104020203" pitchFamily="34" charset="0"/>
              </a:rPr>
              <a:t>εδώ δεν γνωρίζουμε την </a:t>
            </a:r>
          </a:p>
          <a:p>
            <a:r>
              <a:rPr lang="en-US" sz="2000" b="1" dirty="0">
                <a:solidFill>
                  <a:srgbClr val="C00000"/>
                </a:solidFill>
                <a:latin typeface="Gill Sans Nova" panose="020B0602020104020203" pitchFamily="34" charset="0"/>
              </a:rPr>
              <a:t>IP</a:t>
            </a:r>
            <a:r>
              <a:rPr lang="el-GR" sz="2000" b="1" dirty="0">
                <a:solidFill>
                  <a:srgbClr val="C00000"/>
                </a:solidFill>
                <a:latin typeface="Gill Sans Nova" panose="020B0602020104020203" pitchFamily="34" charset="0"/>
              </a:rPr>
              <a:t> διεύθυνση του </a:t>
            </a:r>
            <a:r>
              <a:rPr lang="en-US" sz="2000" b="1" dirty="0">
                <a:solidFill>
                  <a:srgbClr val="C00000"/>
                </a:solidFill>
                <a:latin typeface="Gill Sans Nova" panose="020B0602020104020203" pitchFamily="34" charset="0"/>
              </a:rPr>
              <a:t>Bob. </a:t>
            </a:r>
          </a:p>
          <a:p>
            <a:r>
              <a:rPr lang="el-GR" sz="2000" dirty="0">
                <a:latin typeface="Gill Sans Nova" panose="020B0602020104020203" pitchFamily="34" charset="0"/>
              </a:rPr>
              <a:t>θα χρειαστούν ενδιάμεσοι</a:t>
            </a:r>
          </a:p>
          <a:p>
            <a:r>
              <a:rPr lang="en-US" sz="2000" b="1" dirty="0">
                <a:latin typeface="Gill Sans Nova" panose="020B0602020104020203" pitchFamily="34" charset="0"/>
              </a:rPr>
              <a:t>SIP</a:t>
            </a:r>
            <a:r>
              <a:rPr lang="el-GR" sz="2000" b="1" dirty="0">
                <a:latin typeface="Gill Sans Nova" panose="020B0602020104020203" pitchFamily="34" charset="0"/>
              </a:rPr>
              <a:t> </a:t>
            </a:r>
            <a:r>
              <a:rPr lang="en-US" sz="2000" b="1" dirty="0">
                <a:latin typeface="Gill Sans Nova" panose="020B0602020104020203" pitchFamily="34" charset="0"/>
              </a:rPr>
              <a:t>servers</a:t>
            </a:r>
            <a:r>
              <a:rPr lang="el-GR" sz="2000" b="1" dirty="0">
                <a:latin typeface="Gill Sans Nova" panose="020B0602020104020203" pitchFamily="34" charset="0"/>
              </a:rPr>
              <a:t>.</a:t>
            </a:r>
            <a:r>
              <a:rPr lang="en-US" b="1" dirty="0">
                <a:latin typeface="Gill Sans Nova" panose="020B0602020104020203" pitchFamily="34" charset="0"/>
              </a:rPr>
              <a:t> 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5959475" y="2924175"/>
            <a:ext cx="3122971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SzPct val="85000"/>
              <a:buFont typeface="Wingdings" pitchFamily="2" charset="2"/>
              <a:buChar char="§"/>
            </a:pPr>
            <a:r>
              <a:rPr lang="en-US">
                <a:latin typeface="Gill Sans Nova" panose="020B0602020104020203" pitchFamily="34" charset="0"/>
              </a:rPr>
              <a:t> </a:t>
            </a:r>
            <a:r>
              <a:rPr lang="el-GR">
                <a:latin typeface="Gill Sans Nova" panose="020B0602020104020203" pitchFamily="34" charset="0"/>
              </a:rPr>
              <a:t>η </a:t>
            </a:r>
            <a:r>
              <a:rPr lang="en-US" sz="2000">
                <a:latin typeface="Gill Sans Nova" panose="020B0602020104020203" pitchFamily="34" charset="0"/>
              </a:rPr>
              <a:t>Alice </a:t>
            </a:r>
            <a:r>
              <a:rPr lang="el-GR" sz="2000">
                <a:latin typeface="Gill Sans Nova" panose="020B0602020104020203" pitchFamily="34" charset="0"/>
              </a:rPr>
              <a:t>στέλνει και </a:t>
            </a:r>
          </a:p>
          <a:p>
            <a:r>
              <a:rPr lang="el-GR" sz="2000">
                <a:latin typeface="Gill Sans Nova" panose="020B0602020104020203" pitchFamily="34" charset="0"/>
              </a:rPr>
              <a:t>λαμβάνει μηνύματα </a:t>
            </a:r>
            <a:r>
              <a:rPr lang="en-US" sz="2000">
                <a:latin typeface="Gill Sans Nova" panose="020B0602020104020203" pitchFamily="34" charset="0"/>
              </a:rPr>
              <a:t>SIP </a:t>
            </a:r>
            <a:br>
              <a:rPr lang="en-US" sz="2000">
                <a:latin typeface="Gill Sans Nova" panose="020B0602020104020203" pitchFamily="34" charset="0"/>
              </a:rPr>
            </a:br>
            <a:r>
              <a:rPr lang="el-GR" sz="2000">
                <a:latin typeface="Gill Sans Nova" panose="020B0602020104020203" pitchFamily="34" charset="0"/>
              </a:rPr>
              <a:t>χρησιμοποιώντας την </a:t>
            </a:r>
          </a:p>
          <a:p>
            <a:r>
              <a:rPr lang="el-GR" sz="2000" b="1">
                <a:latin typeface="Gill Sans Nova" panose="020B0602020104020203" pitchFamily="34" charset="0"/>
              </a:rPr>
              <a:t>προεπιλεγμένη θύρα </a:t>
            </a:r>
            <a:r>
              <a:rPr lang="en-US" sz="2000" b="1">
                <a:latin typeface="Gill Sans Nova" panose="020B0602020104020203" pitchFamily="34" charset="0"/>
              </a:rPr>
              <a:t>5060</a:t>
            </a:r>
            <a:r>
              <a:rPr lang="en-US" sz="2000">
                <a:latin typeface="Gill Sans Nova" panose="020B0602020104020203" pitchFamily="34" charset="0"/>
              </a:rPr>
              <a:t>. </a:t>
            </a:r>
            <a:br>
              <a:rPr lang="en-US" sz="2000">
                <a:latin typeface="Gill Sans Nova" panose="020B0602020104020203" pitchFamily="34" charset="0"/>
              </a:rPr>
            </a:br>
            <a:endParaRPr lang="en-US" sz="2000">
              <a:latin typeface="Gill Sans Nova" panose="020B0602020104020203" pitchFamily="34" charset="0"/>
            </a:endParaRPr>
          </a:p>
          <a:p>
            <a:pPr>
              <a:buClr>
                <a:schemeClr val="accent2"/>
              </a:buClr>
              <a:buSzPct val="85000"/>
              <a:buFont typeface="Wingdings" pitchFamily="2" charset="2"/>
              <a:buChar char="§"/>
            </a:pPr>
            <a:r>
              <a:rPr lang="en-US" sz="2000">
                <a:latin typeface="Gill Sans Nova" panose="020B0602020104020203" pitchFamily="34" charset="0"/>
              </a:rPr>
              <a:t> </a:t>
            </a:r>
            <a:r>
              <a:rPr lang="el-GR" sz="2000">
                <a:latin typeface="Gill Sans Nova" panose="020B0602020104020203" pitchFamily="34" charset="0"/>
              </a:rPr>
              <a:t>η </a:t>
            </a:r>
            <a:r>
              <a:rPr lang="en-US" sz="2000">
                <a:latin typeface="Gill Sans Nova" panose="020B0602020104020203" pitchFamily="34" charset="0"/>
              </a:rPr>
              <a:t>Alice </a:t>
            </a:r>
            <a:r>
              <a:rPr lang="el-GR" sz="2000">
                <a:latin typeface="Gill Sans Nova" panose="020B0602020104020203" pitchFamily="34" charset="0"/>
              </a:rPr>
              <a:t>προσδιορίζει στην επικεφαλίδα</a:t>
            </a:r>
            <a:r>
              <a:rPr lang="en-US" sz="2000">
                <a:latin typeface="Gill Sans Nova" panose="020B0602020104020203" pitchFamily="34" charset="0"/>
              </a:rPr>
              <a:t> Via</a:t>
            </a:r>
            <a:r>
              <a:rPr lang="el-GR" sz="2000">
                <a:latin typeface="Gill Sans Nova" panose="020B0602020104020203" pitchFamily="34" charset="0"/>
              </a:rPr>
              <a:t> ότι</a:t>
            </a:r>
            <a:r>
              <a:rPr lang="en-US" sz="2000">
                <a:latin typeface="Gill Sans Nova" panose="020B0602020104020203" pitchFamily="34" charset="0"/>
              </a:rPr>
              <a:t>:</a:t>
            </a:r>
            <a:r>
              <a:rPr lang="el-GR" sz="2000">
                <a:latin typeface="Gill Sans Nova" panose="020B0602020104020203" pitchFamily="34" charset="0"/>
              </a:rPr>
              <a:t> ο</a:t>
            </a:r>
            <a:br>
              <a:rPr lang="en-US" sz="2000">
                <a:latin typeface="Gill Sans Nova" panose="020B0602020104020203" pitchFamily="34" charset="0"/>
              </a:rPr>
            </a:br>
            <a:r>
              <a:rPr lang="el-GR" sz="2000">
                <a:latin typeface="Gill Sans Nova" panose="020B0602020104020203" pitchFamily="34" charset="0"/>
              </a:rPr>
              <a:t>πελάτης </a:t>
            </a:r>
            <a:r>
              <a:rPr lang="en-US" sz="2000">
                <a:latin typeface="Gill Sans Nova" panose="020B0602020104020203" pitchFamily="34" charset="0"/>
              </a:rPr>
              <a:t>SIP </a:t>
            </a:r>
            <a:r>
              <a:rPr lang="el-GR" sz="2000">
                <a:latin typeface="Gill Sans Nova" panose="020B0602020104020203" pitchFamily="34" charset="0"/>
              </a:rPr>
              <a:t>στέλνει και</a:t>
            </a:r>
          </a:p>
          <a:p>
            <a:r>
              <a:rPr lang="el-GR" sz="2000">
                <a:latin typeface="Gill Sans Nova" panose="020B0602020104020203" pitchFamily="34" charset="0"/>
              </a:rPr>
              <a:t>λαμβάνει </a:t>
            </a:r>
            <a:r>
              <a:rPr lang="en-US" sz="2000">
                <a:latin typeface="Gill Sans Nova" panose="020B0602020104020203" pitchFamily="34" charset="0"/>
              </a:rPr>
              <a:t>SIP </a:t>
            </a:r>
            <a:r>
              <a:rPr lang="el-GR" sz="2000">
                <a:latin typeface="Gill Sans Nova" panose="020B0602020104020203" pitchFamily="34" charset="0"/>
              </a:rPr>
              <a:t>μηνύματα</a:t>
            </a:r>
          </a:p>
          <a:p>
            <a:r>
              <a:rPr lang="el-GR" sz="2000">
                <a:latin typeface="Gill Sans Nova" panose="020B0602020104020203" pitchFamily="34" charset="0"/>
              </a:rPr>
              <a:t>μέσω </a:t>
            </a:r>
            <a:r>
              <a:rPr lang="en-US" sz="2000">
                <a:latin typeface="Gill Sans Nova" panose="020B0602020104020203" pitchFamily="34" charset="0"/>
              </a:rPr>
              <a:t>UDP</a:t>
            </a:r>
            <a:r>
              <a:rPr lang="el-GR" sz="2000">
                <a:latin typeface="Gill Sans Nova" panose="020B0602020104020203" pitchFamily="34" charset="0"/>
              </a:rPr>
              <a:t>.</a:t>
            </a:r>
            <a:endParaRPr lang="en-US">
              <a:latin typeface="Gill Sans Nova" panose="020B0602020104020203" pitchFamily="34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BC98CDE-259F-49A8-9CB1-EFBB60EAA612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541713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/>
              <a:t>Μετάφραση ονομάτων και Θέση χρήστη</a:t>
            </a:r>
            <a:endParaRPr lang="en-US" sz="320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4920" y="1339850"/>
            <a:ext cx="4078480" cy="524351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l-GR" sz="2400" dirty="0"/>
              <a:t>Ο καλών επιθυμεί να καλέσει τον καλούμενο, όμως διαθέτει μόνο το όνομα του καλούμενου ή την </a:t>
            </a:r>
            <a:r>
              <a:rPr lang="en-US" sz="2400" dirty="0"/>
              <a:t>e-mail </a:t>
            </a:r>
            <a:r>
              <a:rPr lang="el-GR" sz="2400" dirty="0"/>
              <a:t>διεύθυνσή του.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l-GR" sz="2400" dirty="0"/>
              <a:t>Χρειάζεται να πάρει την διεύθυνση </a:t>
            </a:r>
            <a:r>
              <a:rPr lang="en-US" sz="2400" dirty="0"/>
              <a:t>IP </a:t>
            </a:r>
            <a:r>
              <a:rPr lang="el-GR" sz="2400" dirty="0"/>
              <a:t>του </a:t>
            </a:r>
            <a:r>
              <a:rPr lang="en-US" sz="2400" dirty="0"/>
              <a:t>host</a:t>
            </a:r>
            <a:r>
              <a:rPr lang="el-GR" sz="2400" dirty="0"/>
              <a:t> του καλούμενου</a:t>
            </a:r>
            <a:r>
              <a:rPr lang="en-US" sz="2400" dirty="0"/>
              <a:t>:</a:t>
            </a:r>
            <a:endParaRPr lang="en-US" sz="2000" dirty="0"/>
          </a:p>
          <a:p>
            <a:pPr lvl="1">
              <a:spcAft>
                <a:spcPts val="600"/>
              </a:spcAft>
              <a:buFont typeface="Wingdings" pitchFamily="2" charset="2"/>
              <a:buChar char="§"/>
            </a:pPr>
            <a:r>
              <a:rPr lang="el-GR" sz="2000" dirty="0"/>
              <a:t>Ο χρήστης μετακινείται</a:t>
            </a:r>
            <a:endParaRPr lang="en-US" sz="2000" dirty="0"/>
          </a:p>
          <a:p>
            <a:pPr lvl="1">
              <a:spcAft>
                <a:spcPts val="600"/>
              </a:spcAft>
              <a:buFont typeface="Wingdings" pitchFamily="2" charset="2"/>
              <a:buChar char="§"/>
            </a:pPr>
            <a:r>
              <a:rPr lang="el-GR" sz="2000" dirty="0"/>
              <a:t>Πρωτόκολλο </a:t>
            </a:r>
            <a:r>
              <a:rPr lang="en-US" sz="2000" dirty="0"/>
              <a:t>DHCP 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§"/>
            </a:pPr>
            <a:r>
              <a:rPr lang="el-GR" sz="2000" dirty="0"/>
              <a:t>Ο χρήστης έχει διάφορες </a:t>
            </a:r>
            <a:r>
              <a:rPr lang="en-US" sz="2000" dirty="0"/>
              <a:t>IP</a:t>
            </a:r>
            <a:r>
              <a:rPr lang="el-GR" sz="2000" dirty="0"/>
              <a:t> συσκευές</a:t>
            </a:r>
            <a:r>
              <a:rPr lang="en-US" sz="2000" dirty="0"/>
              <a:t> (PC, </a:t>
            </a:r>
            <a:r>
              <a:rPr lang="el-GR" sz="2000"/>
              <a:t>κινητό</a:t>
            </a:r>
            <a:r>
              <a:rPr lang="en-US" sz="2000"/>
              <a:t>, </a:t>
            </a:r>
            <a:r>
              <a:rPr lang="el-GR" sz="2000" dirty="0"/>
              <a:t>συσκευή αυτοκινήτου</a:t>
            </a:r>
            <a:r>
              <a:rPr lang="en-US" sz="2000" dirty="0"/>
              <a:t>)</a:t>
            </a:r>
          </a:p>
          <a:p>
            <a:pPr>
              <a:spcAft>
                <a:spcPts val="600"/>
              </a:spcAft>
            </a:pPr>
            <a:endParaRPr lang="en-US" sz="2400" dirty="0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092910" y="1339850"/>
            <a:ext cx="5247644" cy="388937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l-GR" sz="2400"/>
              <a:t>Τα αποτελέσματα μπορεί να εξαρτώνται από</a:t>
            </a:r>
            <a:r>
              <a:rPr lang="en-US" sz="2400"/>
              <a:t>:</a:t>
            </a:r>
            <a:endParaRPr lang="en-US" sz="2000"/>
          </a:p>
          <a:p>
            <a:pPr lvl="1">
              <a:spcAft>
                <a:spcPts val="600"/>
              </a:spcAft>
              <a:buFont typeface="Wingdings" pitchFamily="2" charset="2"/>
              <a:buChar char="§"/>
            </a:pPr>
            <a:r>
              <a:rPr lang="el-GR" sz="2000"/>
              <a:t>Την ώρα της ημέρας</a:t>
            </a:r>
            <a:r>
              <a:rPr lang="en-US" sz="2000"/>
              <a:t> (</a:t>
            </a:r>
            <a:r>
              <a:rPr lang="el-GR" sz="2000"/>
              <a:t>δουλειά</a:t>
            </a:r>
            <a:r>
              <a:rPr lang="en-US" sz="2000"/>
              <a:t>, </a:t>
            </a:r>
            <a:r>
              <a:rPr lang="el-GR" sz="2000"/>
              <a:t>σπίτι</a:t>
            </a:r>
            <a:r>
              <a:rPr lang="en-US" sz="2000"/>
              <a:t>)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§"/>
            </a:pPr>
            <a:r>
              <a:rPr lang="el-GR" sz="2000"/>
              <a:t>Τον </a:t>
            </a:r>
            <a:r>
              <a:rPr lang="el-GR" sz="2000" err="1"/>
              <a:t>καλούντα</a:t>
            </a:r>
            <a:r>
              <a:rPr lang="en-US" sz="2000"/>
              <a:t> (</a:t>
            </a:r>
            <a:r>
              <a:rPr lang="el-GR" sz="2000"/>
              <a:t>δεν θέλεις ο εργοδότης σου να σου τηλεφωνεί στο σπίτι σου)</a:t>
            </a:r>
            <a:endParaRPr lang="en-US" sz="2000"/>
          </a:p>
          <a:p>
            <a:pPr lvl="1">
              <a:spcAft>
                <a:spcPts val="600"/>
              </a:spcAft>
              <a:buFont typeface="Wingdings" pitchFamily="2" charset="2"/>
              <a:buChar char="§"/>
            </a:pPr>
            <a:r>
              <a:rPr lang="el-GR" sz="2000"/>
              <a:t>Την κατάσταση του καλούμενου </a:t>
            </a:r>
            <a:r>
              <a:rPr lang="en-US" sz="2000"/>
              <a:t>(</a:t>
            </a:r>
            <a:r>
              <a:rPr lang="el-GR" sz="2000"/>
              <a:t>κλήσεις στέλνονται στο φωνητικό ταχυδρομείο ενώ ο καλούμενος συνομιλεί με κάποιον άλλο.</a:t>
            </a:r>
            <a:endParaRPr lang="en-US" sz="200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65B67C1-C78E-44BF-B23F-397972E7E58C}"/>
              </a:ext>
            </a:extLst>
          </p:cNvPr>
          <p:cNvSpPr txBox="1">
            <a:spLocks/>
          </p:cNvSpPr>
          <p:nvPr/>
        </p:nvSpPr>
        <p:spPr bwMode="auto">
          <a:xfrm>
            <a:off x="1564009" y="6583363"/>
            <a:ext cx="541713" cy="282588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SIP Server / Registrar</a:t>
            </a:r>
          </a:p>
        </p:txBody>
      </p:sp>
      <p:sp>
        <p:nvSpPr>
          <p:cNvPr id="6553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4025" y="4338070"/>
            <a:ext cx="7032625" cy="1893888"/>
          </a:xfrm>
          <a:noFill/>
          <a:ln cap="flat">
            <a:solidFill>
              <a:schemeClr val="tx1"/>
            </a:solidFill>
          </a:ln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REGISTER </a:t>
            </a:r>
            <a:r>
              <a:rPr lang="en-US" sz="2000" b="1" dirty="0" err="1">
                <a:solidFill>
                  <a:srgbClr val="000099"/>
                </a:solidFill>
                <a:latin typeface="Courier New" pitchFamily="49" charset="0"/>
              </a:rPr>
              <a:t>sip:domain.com</a:t>
            </a: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 SIP/2.0</a:t>
            </a: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Via: SIP/2.0/UDP 193.64.210.89 </a:t>
            </a: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From: </a:t>
            </a:r>
            <a:r>
              <a:rPr lang="en-US" sz="2000" b="1" dirty="0" err="1">
                <a:solidFill>
                  <a:srgbClr val="000099"/>
                </a:solidFill>
                <a:latin typeface="Courier New" pitchFamily="49" charset="0"/>
              </a:rPr>
              <a:t>sip:bob@domain.com</a:t>
            </a:r>
            <a:endParaRPr lang="en-US" sz="2000" b="1" dirty="0">
              <a:solidFill>
                <a:srgbClr val="000099"/>
              </a:solidFill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To: </a:t>
            </a:r>
            <a:r>
              <a:rPr lang="en-US" sz="2000" b="1" dirty="0" err="1">
                <a:solidFill>
                  <a:srgbClr val="000099"/>
                </a:solidFill>
                <a:latin typeface="Courier New" pitchFamily="49" charset="0"/>
              </a:rPr>
              <a:t>sip:bob@domain.com</a:t>
            </a:r>
            <a:endParaRPr lang="en-US" sz="2000" b="1" dirty="0">
              <a:solidFill>
                <a:srgbClr val="000099"/>
              </a:solidFill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n-US" sz="2000" b="1" dirty="0">
                <a:solidFill>
                  <a:srgbClr val="000099"/>
                </a:solidFill>
                <a:latin typeface="Courier New" pitchFamily="49" charset="0"/>
              </a:rPr>
              <a:t>Expires: 3600</a:t>
            </a:r>
          </a:p>
        </p:txBody>
      </p:sp>
      <p:sp>
        <p:nvSpPr>
          <p:cNvPr id="65540" name="Rectangle 5"/>
          <p:cNvSpPr>
            <a:spLocks noChangeArrowheads="1"/>
          </p:cNvSpPr>
          <p:nvPr/>
        </p:nvSpPr>
        <p:spPr bwMode="auto">
          <a:xfrm>
            <a:off x="454025" y="1732540"/>
            <a:ext cx="8339138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l-GR" sz="2400" dirty="0">
                <a:latin typeface="Gill Sans Nova" panose="020B0602020104020203" pitchFamily="34" charset="0"/>
              </a:rPr>
              <a:t>Μία λειτουργία του </a:t>
            </a:r>
            <a:r>
              <a:rPr lang="en-US" sz="2400" dirty="0">
                <a:latin typeface="Gill Sans Nova" panose="020B0602020104020203" pitchFamily="34" charset="0"/>
              </a:rPr>
              <a:t>SIP server: </a:t>
            </a:r>
            <a:r>
              <a:rPr lang="en-US" sz="2800" b="1" dirty="0">
                <a:solidFill>
                  <a:srgbClr val="CB2727"/>
                </a:solidFill>
                <a:latin typeface="Gill Sans Nova" panose="020B0602020104020203" pitchFamily="34" charset="0"/>
              </a:rPr>
              <a:t>registrar</a:t>
            </a:r>
            <a:endParaRPr lang="el-GR" sz="2800" b="1" dirty="0">
              <a:solidFill>
                <a:srgbClr val="CB2727"/>
              </a:solidFill>
              <a:latin typeface="Gill Sans Nova" panose="020B0602020104020203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l-GR" sz="2400" dirty="0">
                <a:latin typeface="Gill Sans Nova" panose="020B0602020104020203" pitchFamily="34" charset="0"/>
              </a:rPr>
              <a:t>Όταν ο </a:t>
            </a:r>
            <a:r>
              <a:rPr lang="en-US" sz="2400" dirty="0">
                <a:latin typeface="Gill Sans Nova" panose="020B0602020104020203" pitchFamily="34" charset="0"/>
              </a:rPr>
              <a:t>Bob </a:t>
            </a:r>
            <a:r>
              <a:rPr lang="el-GR" sz="2400" dirty="0">
                <a:latin typeface="Gill Sans Nova" panose="020B0602020104020203" pitchFamily="34" charset="0"/>
              </a:rPr>
              <a:t>ξεκινά τον</a:t>
            </a:r>
            <a:r>
              <a:rPr lang="en-US" sz="2400" dirty="0">
                <a:latin typeface="Gill Sans Nova" panose="020B0602020104020203" pitchFamily="34" charset="0"/>
              </a:rPr>
              <a:t> </a:t>
            </a:r>
            <a:r>
              <a:rPr lang="el-GR" sz="2400" dirty="0">
                <a:latin typeface="Gill Sans Nova" panose="020B0602020104020203" pitchFamily="34" charset="0"/>
              </a:rPr>
              <a:t>πελάτη </a:t>
            </a:r>
            <a:r>
              <a:rPr lang="en-US" sz="2400" dirty="0">
                <a:latin typeface="Gill Sans Nova" panose="020B0602020104020203" pitchFamily="34" charset="0"/>
              </a:rPr>
              <a:t>SIP, </a:t>
            </a:r>
            <a:r>
              <a:rPr lang="el-GR" sz="2400" dirty="0">
                <a:latin typeface="Gill Sans Nova" panose="020B0602020104020203" pitchFamily="34" charset="0"/>
              </a:rPr>
              <a:t>ο πελάτης στέλνει μήνυμα </a:t>
            </a:r>
            <a:r>
              <a:rPr lang="en-US" sz="2400" dirty="0">
                <a:latin typeface="Gill Sans Nova" panose="020B0602020104020203" pitchFamily="34" charset="0"/>
              </a:rPr>
              <a:t>SIP REGISTER </a:t>
            </a:r>
            <a:r>
              <a:rPr lang="el-GR" sz="2400" dirty="0">
                <a:latin typeface="Gill Sans Nova" panose="020B0602020104020203" pitchFamily="34" charset="0"/>
              </a:rPr>
              <a:t>στον </a:t>
            </a:r>
            <a:r>
              <a:rPr lang="en-US" sz="2400" dirty="0">
                <a:latin typeface="Gill Sans Nova" panose="020B0602020104020203" pitchFamily="34" charset="0"/>
              </a:rPr>
              <a:t>registrar server</a:t>
            </a:r>
            <a:r>
              <a:rPr lang="el-GR" sz="2400" dirty="0">
                <a:latin typeface="Gill Sans Nova" panose="020B0602020104020203" pitchFamily="34" charset="0"/>
              </a:rPr>
              <a:t> του </a:t>
            </a:r>
            <a:r>
              <a:rPr lang="en-US" sz="2400" dirty="0">
                <a:latin typeface="Gill Sans Nova" panose="020B0602020104020203" pitchFamily="34" charset="0"/>
              </a:rPr>
              <a:t>Bob.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l-GR" sz="2400" dirty="0">
                <a:latin typeface="Gill Sans Nova" panose="020B0602020104020203" pitchFamily="34" charset="0"/>
              </a:rPr>
              <a:t>Ανανέωση εγγραφής τακτικά</a:t>
            </a:r>
            <a:endParaRPr lang="en-US" sz="2400" dirty="0">
              <a:latin typeface="Gill Sans Nova" panose="020B0602020104020203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l-GR" sz="2400" dirty="0">
                <a:latin typeface="Gill Sans Nova" panose="020B0602020104020203" pitchFamily="34" charset="0"/>
              </a:rPr>
              <a:t>Νέα συσκευή, νέο μήνυμα </a:t>
            </a:r>
            <a:r>
              <a:rPr lang="en-US" sz="2400" dirty="0">
                <a:latin typeface="Gill Sans Nova" panose="020B0602020104020203" pitchFamily="34" charset="0"/>
              </a:rPr>
              <a:t>register</a:t>
            </a:r>
          </a:p>
        </p:txBody>
      </p:sp>
      <p:sp>
        <p:nvSpPr>
          <p:cNvPr id="65541" name="Text Box 6"/>
          <p:cNvSpPr txBox="1">
            <a:spLocks noChangeArrowheads="1"/>
          </p:cNvSpPr>
          <p:nvPr/>
        </p:nvSpPr>
        <p:spPr bwMode="auto">
          <a:xfrm>
            <a:off x="376792" y="3876405"/>
            <a:ext cx="23744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400">
                <a:solidFill>
                  <a:srgbClr val="CB2727"/>
                </a:solidFill>
                <a:latin typeface="Gill Sans Nova" panose="020B0602020104020203" pitchFamily="34" charset="0"/>
              </a:rPr>
              <a:t>Μήνυμα </a:t>
            </a:r>
            <a:r>
              <a:rPr lang="en-US" sz="2400">
                <a:solidFill>
                  <a:srgbClr val="CB2727"/>
                </a:solidFill>
                <a:latin typeface="Gill Sans Nova" panose="020B0602020104020203" pitchFamily="34" charset="0"/>
              </a:rPr>
              <a:t>Register:</a:t>
            </a:r>
            <a:endParaRPr lang="en-US">
              <a:solidFill>
                <a:srgbClr val="CB2727"/>
              </a:solidFill>
              <a:latin typeface="Gill Sans Nova" panose="020B0602020104020203" pitchFamily="34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BE5DB6E-9F1B-4A6A-98A1-9BDFFAB0D287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541713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SIP Server / Proxy</a:t>
            </a:r>
          </a:p>
        </p:txBody>
      </p:sp>
      <p:sp>
        <p:nvSpPr>
          <p:cNvPr id="665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23862" y="1432560"/>
            <a:ext cx="8720138" cy="531495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l-GR" dirty="0"/>
              <a:t>Άλλη μία λειτουργία του </a:t>
            </a:r>
            <a:r>
              <a:rPr lang="en-US" dirty="0"/>
              <a:t>SIP server: </a:t>
            </a:r>
            <a:r>
              <a:rPr lang="en-US" sz="3200" b="1" dirty="0">
                <a:solidFill>
                  <a:srgbClr val="CB2727"/>
                </a:solidFill>
              </a:rPr>
              <a:t>proxy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l-GR" dirty="0"/>
              <a:t>Η </a:t>
            </a:r>
            <a:r>
              <a:rPr lang="en-US" dirty="0"/>
              <a:t>Alice </a:t>
            </a:r>
            <a:r>
              <a:rPr lang="el-GR" dirty="0"/>
              <a:t>στέλνει μήνυμα </a:t>
            </a:r>
            <a:r>
              <a:rPr lang="en-US" dirty="0"/>
              <a:t>invite </a:t>
            </a:r>
            <a:r>
              <a:rPr lang="el-GR" b="1" dirty="0">
                <a:solidFill>
                  <a:srgbClr val="000099"/>
                </a:solidFill>
              </a:rPr>
              <a:t>στον δικό της </a:t>
            </a:r>
            <a:r>
              <a:rPr lang="en-US" b="1" dirty="0">
                <a:solidFill>
                  <a:srgbClr val="000099"/>
                </a:solidFill>
              </a:rPr>
              <a:t>proxy server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400" dirty="0"/>
              <a:t>Περιλαμβάνει την διεύθυνση</a:t>
            </a:r>
            <a:r>
              <a:rPr lang="en-US" sz="2400" dirty="0"/>
              <a:t> </a:t>
            </a:r>
            <a:r>
              <a:rPr lang="en-US" sz="2400" dirty="0" err="1"/>
              <a:t>sip:bob@domain.com</a:t>
            </a:r>
            <a:endParaRPr lang="en-US" sz="2400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400" dirty="0"/>
              <a:t>Ο </a:t>
            </a:r>
            <a:r>
              <a:rPr lang="en-US" sz="2400" dirty="0"/>
              <a:t>Proxy</a:t>
            </a:r>
            <a:r>
              <a:rPr lang="el-GR" sz="2400" dirty="0"/>
              <a:t> </a:t>
            </a:r>
            <a:r>
              <a:rPr lang="en-US" sz="2400" dirty="0"/>
              <a:t>server </a:t>
            </a:r>
            <a:r>
              <a:rPr lang="el-GR" sz="2400" dirty="0"/>
              <a:t>είναι υπεύθυνος για την </a:t>
            </a:r>
            <a:r>
              <a:rPr lang="el-GR" sz="2400" b="1" dirty="0">
                <a:solidFill>
                  <a:srgbClr val="000099"/>
                </a:solidFill>
              </a:rPr>
              <a:t>δρομολόγηση των μηνυμάτων </a:t>
            </a:r>
            <a:r>
              <a:rPr lang="en-US" sz="2400" b="1" dirty="0">
                <a:solidFill>
                  <a:srgbClr val="000099"/>
                </a:solidFill>
              </a:rPr>
              <a:t>SIP </a:t>
            </a:r>
            <a:r>
              <a:rPr lang="el-GR" sz="2400" dirty="0"/>
              <a:t>στον καλούμενο</a:t>
            </a:r>
            <a:r>
              <a:rPr lang="en-US" sz="2400" dirty="0"/>
              <a:t>, </a:t>
            </a:r>
            <a:r>
              <a:rPr lang="el-GR" sz="2400" dirty="0"/>
              <a:t>πιθανώς </a:t>
            </a:r>
            <a:r>
              <a:rPr lang="el-GR" sz="2400" b="1" dirty="0">
                <a:solidFill>
                  <a:srgbClr val="000099"/>
                </a:solidFill>
              </a:rPr>
              <a:t>μέσω πολλών</a:t>
            </a:r>
            <a:r>
              <a:rPr lang="en-US" sz="2400" b="1" dirty="0">
                <a:solidFill>
                  <a:srgbClr val="000099"/>
                </a:solidFill>
              </a:rPr>
              <a:t> proxies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l-GR" dirty="0"/>
              <a:t>Ο καλούμενος </a:t>
            </a:r>
            <a:r>
              <a:rPr lang="en-US" dirty="0"/>
              <a:t>(Bob)</a:t>
            </a:r>
            <a:r>
              <a:rPr lang="el-GR" dirty="0"/>
              <a:t> στέλνει απάντηση (</a:t>
            </a:r>
            <a:r>
              <a:rPr lang="en-US" dirty="0"/>
              <a:t>response</a:t>
            </a:r>
            <a:r>
              <a:rPr lang="el-GR" dirty="0"/>
              <a:t>) μέσω των ίδιων </a:t>
            </a:r>
            <a:r>
              <a:rPr lang="en-US" dirty="0"/>
              <a:t>proxy servers.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l-GR" dirty="0"/>
              <a:t>Ο </a:t>
            </a:r>
            <a:r>
              <a:rPr lang="en-US" dirty="0"/>
              <a:t>proxy </a:t>
            </a:r>
            <a:r>
              <a:rPr lang="el-GR" dirty="0"/>
              <a:t>επιστρέφει το απαντητικό μήνυμα </a:t>
            </a:r>
            <a:r>
              <a:rPr lang="en-US" dirty="0"/>
              <a:t>SIP </a:t>
            </a:r>
            <a:r>
              <a:rPr lang="el-GR" dirty="0"/>
              <a:t>στην </a:t>
            </a:r>
            <a:r>
              <a:rPr lang="en-US" dirty="0"/>
              <a:t>Alice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400" dirty="0"/>
              <a:t>Περιλαμβάνει την </a:t>
            </a:r>
            <a:r>
              <a:rPr lang="en-US" sz="2400" dirty="0"/>
              <a:t>IP </a:t>
            </a:r>
            <a:r>
              <a:rPr lang="el-GR" sz="2400" dirty="0"/>
              <a:t>διεύθυνση του </a:t>
            </a:r>
            <a:r>
              <a:rPr lang="en-US" sz="2400" dirty="0"/>
              <a:t>Bob.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l-GR" dirty="0"/>
              <a:t>Ο </a:t>
            </a:r>
            <a:r>
              <a:rPr lang="en-US" dirty="0"/>
              <a:t>proxy server </a:t>
            </a:r>
            <a:r>
              <a:rPr lang="el-GR" dirty="0"/>
              <a:t>είναι ανάλογος του τοπικού </a:t>
            </a:r>
            <a:r>
              <a:rPr lang="en-US" dirty="0"/>
              <a:t>DNS server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0B83D5-9E2B-4210-BF4E-771E1DF689C8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541713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0"/>
            <a:ext cx="7772400" cy="871538"/>
          </a:xfrm>
        </p:spPr>
        <p:txBody>
          <a:bodyPr/>
          <a:lstStyle/>
          <a:p>
            <a:r>
              <a:rPr lang="el-GR"/>
              <a:t>Παράδειγμα </a:t>
            </a:r>
            <a:endParaRPr lang="en-US"/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349250" y="714632"/>
            <a:ext cx="8596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000">
                <a:solidFill>
                  <a:srgbClr val="C00000"/>
                </a:solidFill>
                <a:latin typeface="+mn-lt"/>
              </a:rPr>
              <a:t>Ο </a:t>
            </a:r>
            <a:r>
              <a:rPr lang="en-US" sz="2000" b="1">
                <a:solidFill>
                  <a:srgbClr val="C00000"/>
                </a:solidFill>
                <a:latin typeface="+mn-lt"/>
              </a:rPr>
              <a:t>jim@umass.edu </a:t>
            </a:r>
            <a:r>
              <a:rPr lang="el-GR" sz="2000">
                <a:solidFill>
                  <a:srgbClr val="C00000"/>
                </a:solidFill>
                <a:latin typeface="+mn-lt"/>
              </a:rPr>
              <a:t>κάνει κλήση στον </a:t>
            </a:r>
            <a:r>
              <a:rPr lang="en-US" sz="2000" b="1">
                <a:solidFill>
                  <a:srgbClr val="C00000"/>
                </a:solidFill>
                <a:latin typeface="+mn-lt"/>
              </a:rPr>
              <a:t>keith@upenn.edu </a:t>
            </a:r>
          </a:p>
        </p:txBody>
      </p:sp>
      <p:grpSp>
        <p:nvGrpSpPr>
          <p:cNvPr id="67589" name="Group 542"/>
          <p:cNvGrpSpPr>
            <a:grpSpLocks/>
          </p:cNvGrpSpPr>
          <p:nvPr/>
        </p:nvGrpSpPr>
        <p:grpSpPr bwMode="auto">
          <a:xfrm>
            <a:off x="1754188" y="5011738"/>
            <a:ext cx="963612" cy="835025"/>
            <a:chOff x="-44" y="1473"/>
            <a:chExt cx="981" cy="1105"/>
          </a:xfrm>
        </p:grpSpPr>
        <p:pic>
          <p:nvPicPr>
            <p:cNvPr id="67747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748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grpSp>
        <p:nvGrpSpPr>
          <p:cNvPr id="67590" name="Group 249"/>
          <p:cNvGrpSpPr>
            <a:grpSpLocks/>
          </p:cNvGrpSpPr>
          <p:nvPr/>
        </p:nvGrpSpPr>
        <p:grpSpPr bwMode="auto">
          <a:xfrm>
            <a:off x="4181475" y="1247775"/>
            <a:ext cx="363538" cy="687388"/>
            <a:chOff x="4140" y="429"/>
            <a:chExt cx="1425" cy="2396"/>
          </a:xfrm>
        </p:grpSpPr>
        <p:sp>
          <p:nvSpPr>
            <p:cNvPr id="67715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716" name="Rectangle 251"/>
            <p:cNvSpPr>
              <a:spLocks noChangeArrowheads="1"/>
            </p:cNvSpPr>
            <p:nvPr/>
          </p:nvSpPr>
          <p:spPr bwMode="auto">
            <a:xfrm>
              <a:off x="4202" y="429"/>
              <a:ext cx="1052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717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718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719" name="Rectangle 254"/>
            <p:cNvSpPr>
              <a:spLocks noChangeArrowheads="1"/>
            </p:cNvSpPr>
            <p:nvPr/>
          </p:nvSpPr>
          <p:spPr bwMode="auto">
            <a:xfrm>
              <a:off x="4215" y="695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67720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67745" name="AutoShape 256"/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746" name="AutoShape 257"/>
              <p:cNvSpPr>
                <a:spLocks noChangeArrowheads="1"/>
              </p:cNvSpPr>
              <p:nvPr/>
            </p:nvSpPr>
            <p:spPr bwMode="auto">
              <a:xfrm>
                <a:off x="631" y="2583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721" name="Rectangle 258"/>
            <p:cNvSpPr>
              <a:spLocks noChangeArrowheads="1"/>
            </p:cNvSpPr>
            <p:nvPr/>
          </p:nvSpPr>
          <p:spPr bwMode="auto">
            <a:xfrm>
              <a:off x="4227" y="1021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67722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7743" name="AutoShape 260"/>
              <p:cNvSpPr>
                <a:spLocks noChangeArrowheads="1"/>
              </p:cNvSpPr>
              <p:nvPr/>
            </p:nvSpPr>
            <p:spPr bwMode="auto">
              <a:xfrm>
                <a:off x="618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744" name="AutoShape 261"/>
              <p:cNvSpPr>
                <a:spLocks noChangeArrowheads="1"/>
              </p:cNvSpPr>
              <p:nvPr/>
            </p:nvSpPr>
            <p:spPr bwMode="auto">
              <a:xfrm>
                <a:off x="633" y="2585"/>
                <a:ext cx="691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723" name="Rectangle 262"/>
            <p:cNvSpPr>
              <a:spLocks noChangeArrowheads="1"/>
            </p:cNvSpPr>
            <p:nvPr/>
          </p:nvSpPr>
          <p:spPr bwMode="auto">
            <a:xfrm>
              <a:off x="4215" y="1359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724" name="Rectangle 263"/>
            <p:cNvSpPr>
              <a:spLocks noChangeArrowheads="1"/>
            </p:cNvSpPr>
            <p:nvPr/>
          </p:nvSpPr>
          <p:spPr bwMode="auto">
            <a:xfrm>
              <a:off x="4227" y="1657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67725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7741" name="AutoShape 265"/>
              <p:cNvSpPr>
                <a:spLocks noChangeArrowheads="1"/>
              </p:cNvSpPr>
              <p:nvPr/>
            </p:nvSpPr>
            <p:spPr bwMode="auto">
              <a:xfrm>
                <a:off x="617" y="2571"/>
                <a:ext cx="713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742" name="AutoShape 266"/>
              <p:cNvSpPr>
                <a:spLocks noChangeArrowheads="1"/>
              </p:cNvSpPr>
              <p:nvPr/>
            </p:nvSpPr>
            <p:spPr bwMode="auto">
              <a:xfrm>
                <a:off x="632" y="2586"/>
                <a:ext cx="682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726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67727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7739" name="AutoShape 269"/>
              <p:cNvSpPr>
                <a:spLocks noChangeArrowheads="1"/>
              </p:cNvSpPr>
              <p:nvPr/>
            </p:nvSpPr>
            <p:spPr bwMode="auto">
              <a:xfrm>
                <a:off x="612" y="2566"/>
                <a:ext cx="729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740" name="AutoShape 270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8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728" name="Rectangle 271"/>
            <p:cNvSpPr>
              <a:spLocks noChangeArrowheads="1"/>
            </p:cNvSpPr>
            <p:nvPr/>
          </p:nvSpPr>
          <p:spPr bwMode="auto">
            <a:xfrm>
              <a:off x="5248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729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730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731" name="Oval 274"/>
            <p:cNvSpPr>
              <a:spLocks noChangeArrowheads="1"/>
            </p:cNvSpPr>
            <p:nvPr/>
          </p:nvSpPr>
          <p:spPr bwMode="auto">
            <a:xfrm>
              <a:off x="5515" y="2615"/>
              <a:ext cx="50" cy="94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732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733" name="AutoShape 276"/>
            <p:cNvSpPr>
              <a:spLocks noChangeArrowheads="1"/>
            </p:cNvSpPr>
            <p:nvPr/>
          </p:nvSpPr>
          <p:spPr bwMode="auto">
            <a:xfrm>
              <a:off x="4140" y="2681"/>
              <a:ext cx="1201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734" name="AutoShape 277"/>
            <p:cNvSpPr>
              <a:spLocks noChangeArrowheads="1"/>
            </p:cNvSpPr>
            <p:nvPr/>
          </p:nvSpPr>
          <p:spPr bwMode="auto">
            <a:xfrm>
              <a:off x="4202" y="2709"/>
              <a:ext cx="1077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735" name="Oval 278"/>
            <p:cNvSpPr>
              <a:spLocks noChangeArrowheads="1"/>
            </p:cNvSpPr>
            <p:nvPr/>
          </p:nvSpPr>
          <p:spPr bwMode="auto">
            <a:xfrm>
              <a:off x="4308" y="2382"/>
              <a:ext cx="162" cy="144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736" name="Oval 279"/>
            <p:cNvSpPr>
              <a:spLocks noChangeArrowheads="1"/>
            </p:cNvSpPr>
            <p:nvPr/>
          </p:nvSpPr>
          <p:spPr bwMode="auto">
            <a:xfrm>
              <a:off x="4488" y="2382"/>
              <a:ext cx="156" cy="144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737" name="Oval 280"/>
            <p:cNvSpPr>
              <a:spLocks noChangeArrowheads="1"/>
            </p:cNvSpPr>
            <p:nvPr/>
          </p:nvSpPr>
          <p:spPr bwMode="auto">
            <a:xfrm>
              <a:off x="4663" y="2382"/>
              <a:ext cx="156" cy="138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738" name="Rectangle 281"/>
            <p:cNvSpPr>
              <a:spLocks noChangeArrowheads="1"/>
            </p:cNvSpPr>
            <p:nvPr/>
          </p:nvSpPr>
          <p:spPr bwMode="auto">
            <a:xfrm>
              <a:off x="5061" y="1835"/>
              <a:ext cx="87" cy="764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</p:grpSp>
      <p:grpSp>
        <p:nvGrpSpPr>
          <p:cNvPr id="8" name="Group 61455"/>
          <p:cNvGrpSpPr>
            <a:grpSpLocks/>
          </p:cNvGrpSpPr>
          <p:nvPr/>
        </p:nvGrpSpPr>
        <p:grpSpPr bwMode="auto">
          <a:xfrm>
            <a:off x="349250" y="3860800"/>
            <a:ext cx="2168525" cy="1147763"/>
            <a:chOff x="349470" y="3860316"/>
            <a:chExt cx="2167676" cy="1148076"/>
          </a:xfrm>
        </p:grpSpPr>
        <p:cxnSp>
          <p:nvCxnSpPr>
            <p:cNvPr id="67710" name="Straight Arrow Connector 44"/>
            <p:cNvCxnSpPr>
              <a:cxnSpLocks noChangeShapeType="1"/>
            </p:cNvCxnSpPr>
            <p:nvPr/>
          </p:nvCxnSpPr>
          <p:spPr bwMode="auto">
            <a:xfrm flipH="1" flipV="1">
              <a:off x="2368949" y="3938223"/>
              <a:ext cx="14270" cy="10701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67711" name="Group 61441"/>
            <p:cNvGrpSpPr>
              <a:grpSpLocks/>
            </p:cNvGrpSpPr>
            <p:nvPr/>
          </p:nvGrpSpPr>
          <p:grpSpPr bwMode="auto">
            <a:xfrm>
              <a:off x="2199635" y="4437382"/>
              <a:ext cx="317511" cy="369332"/>
              <a:chOff x="7454630" y="3313376"/>
              <a:chExt cx="317511" cy="369332"/>
            </a:xfrm>
          </p:grpSpPr>
          <p:sp>
            <p:nvSpPr>
              <p:cNvPr id="67713" name="Oval 61440"/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67714" name="TextBox 61439"/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cs typeface="Arial" charset="0"/>
                  </a:rPr>
                  <a:t>1</a:t>
                </a:r>
              </a:p>
            </p:txBody>
          </p:sp>
        </p:grpSp>
        <p:sp>
          <p:nvSpPr>
            <p:cNvPr id="67712" name="TextBox 61442"/>
            <p:cNvSpPr txBox="1">
              <a:spLocks noChangeArrowheads="1"/>
            </p:cNvSpPr>
            <p:nvPr/>
          </p:nvSpPr>
          <p:spPr bwMode="auto">
            <a:xfrm>
              <a:off x="349470" y="3860316"/>
              <a:ext cx="2133644" cy="923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</a:rPr>
                <a:t>1. </a:t>
              </a:r>
              <a:r>
                <a:rPr lang="el-GR">
                  <a:latin typeface="Arial Narrow" pitchFamily="34" charset="0"/>
                </a:rPr>
                <a:t>Ο </a:t>
              </a:r>
              <a:r>
                <a:rPr lang="en-US">
                  <a:latin typeface="Arial Narrow" pitchFamily="34" charset="0"/>
                </a:rPr>
                <a:t>Jim </a:t>
              </a:r>
              <a:r>
                <a:rPr lang="el-GR">
                  <a:latin typeface="Arial Narrow" pitchFamily="34" charset="0"/>
                </a:rPr>
                <a:t>στέλνει</a:t>
              </a:r>
              <a:r>
                <a:rPr lang="en-US">
                  <a:latin typeface="Arial Narrow" pitchFamily="34" charset="0"/>
                </a:rPr>
                <a:t> INVITE </a:t>
              </a:r>
              <a:r>
                <a:rPr lang="el-GR">
                  <a:latin typeface="Arial Narrow" pitchFamily="34" charset="0"/>
                </a:rPr>
                <a:t>μήνυμα στο</a:t>
              </a:r>
              <a:r>
                <a:rPr lang="en-US">
                  <a:latin typeface="Arial Narrow" pitchFamily="34" charset="0"/>
                </a:rPr>
                <a:t> UMass SIP proxy. </a:t>
              </a:r>
            </a:p>
          </p:txBody>
        </p:sp>
      </p:grpSp>
      <p:grpSp>
        <p:nvGrpSpPr>
          <p:cNvPr id="67592" name="Group 249"/>
          <p:cNvGrpSpPr>
            <a:grpSpLocks/>
          </p:cNvGrpSpPr>
          <p:nvPr/>
        </p:nvGrpSpPr>
        <p:grpSpPr bwMode="auto">
          <a:xfrm>
            <a:off x="2349500" y="3163888"/>
            <a:ext cx="363538" cy="687387"/>
            <a:chOff x="4140" y="429"/>
            <a:chExt cx="1425" cy="2396"/>
          </a:xfrm>
        </p:grpSpPr>
        <p:sp>
          <p:nvSpPr>
            <p:cNvPr id="67678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79" name="Rectangle 251"/>
            <p:cNvSpPr>
              <a:spLocks noChangeArrowheads="1"/>
            </p:cNvSpPr>
            <p:nvPr/>
          </p:nvSpPr>
          <p:spPr bwMode="auto">
            <a:xfrm>
              <a:off x="4202" y="429"/>
              <a:ext cx="1052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80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81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82" name="Rectangle 254"/>
            <p:cNvSpPr>
              <a:spLocks noChangeArrowheads="1"/>
            </p:cNvSpPr>
            <p:nvPr/>
          </p:nvSpPr>
          <p:spPr bwMode="auto">
            <a:xfrm>
              <a:off x="4215" y="695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67683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67708" name="AutoShape 256"/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709" name="AutoShape 257"/>
              <p:cNvSpPr>
                <a:spLocks noChangeArrowheads="1"/>
              </p:cNvSpPr>
              <p:nvPr/>
            </p:nvSpPr>
            <p:spPr bwMode="auto">
              <a:xfrm>
                <a:off x="631" y="2583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684" name="Rectangle 258"/>
            <p:cNvSpPr>
              <a:spLocks noChangeArrowheads="1"/>
            </p:cNvSpPr>
            <p:nvPr/>
          </p:nvSpPr>
          <p:spPr bwMode="auto">
            <a:xfrm>
              <a:off x="4227" y="1021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67685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7706" name="AutoShape 260"/>
              <p:cNvSpPr>
                <a:spLocks noChangeArrowheads="1"/>
              </p:cNvSpPr>
              <p:nvPr/>
            </p:nvSpPr>
            <p:spPr bwMode="auto">
              <a:xfrm>
                <a:off x="618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707" name="AutoShape 261"/>
              <p:cNvSpPr>
                <a:spLocks noChangeArrowheads="1"/>
              </p:cNvSpPr>
              <p:nvPr/>
            </p:nvSpPr>
            <p:spPr bwMode="auto">
              <a:xfrm>
                <a:off x="633" y="2585"/>
                <a:ext cx="691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686" name="Rectangle 262"/>
            <p:cNvSpPr>
              <a:spLocks noChangeArrowheads="1"/>
            </p:cNvSpPr>
            <p:nvPr/>
          </p:nvSpPr>
          <p:spPr bwMode="auto">
            <a:xfrm>
              <a:off x="4215" y="1359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87" name="Rectangle 263"/>
            <p:cNvSpPr>
              <a:spLocks noChangeArrowheads="1"/>
            </p:cNvSpPr>
            <p:nvPr/>
          </p:nvSpPr>
          <p:spPr bwMode="auto">
            <a:xfrm>
              <a:off x="4227" y="1657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67688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7704" name="AutoShape 265"/>
              <p:cNvSpPr>
                <a:spLocks noChangeArrowheads="1"/>
              </p:cNvSpPr>
              <p:nvPr/>
            </p:nvSpPr>
            <p:spPr bwMode="auto">
              <a:xfrm>
                <a:off x="617" y="2571"/>
                <a:ext cx="713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705" name="AutoShape 266"/>
              <p:cNvSpPr>
                <a:spLocks noChangeArrowheads="1"/>
              </p:cNvSpPr>
              <p:nvPr/>
            </p:nvSpPr>
            <p:spPr bwMode="auto">
              <a:xfrm>
                <a:off x="632" y="2586"/>
                <a:ext cx="682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689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67690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7702" name="AutoShape 269"/>
              <p:cNvSpPr>
                <a:spLocks noChangeArrowheads="1"/>
              </p:cNvSpPr>
              <p:nvPr/>
            </p:nvSpPr>
            <p:spPr bwMode="auto">
              <a:xfrm>
                <a:off x="612" y="2566"/>
                <a:ext cx="729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703" name="AutoShape 270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8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691" name="Rectangle 271"/>
            <p:cNvSpPr>
              <a:spLocks noChangeArrowheads="1"/>
            </p:cNvSpPr>
            <p:nvPr/>
          </p:nvSpPr>
          <p:spPr bwMode="auto">
            <a:xfrm>
              <a:off x="5248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92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93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94" name="Oval 274"/>
            <p:cNvSpPr>
              <a:spLocks noChangeArrowheads="1"/>
            </p:cNvSpPr>
            <p:nvPr/>
          </p:nvSpPr>
          <p:spPr bwMode="auto">
            <a:xfrm>
              <a:off x="5515" y="2615"/>
              <a:ext cx="50" cy="94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95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96" name="AutoShape 276"/>
            <p:cNvSpPr>
              <a:spLocks noChangeArrowheads="1"/>
            </p:cNvSpPr>
            <p:nvPr/>
          </p:nvSpPr>
          <p:spPr bwMode="auto">
            <a:xfrm>
              <a:off x="4140" y="2681"/>
              <a:ext cx="1201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97" name="AutoShape 277"/>
            <p:cNvSpPr>
              <a:spLocks noChangeArrowheads="1"/>
            </p:cNvSpPr>
            <p:nvPr/>
          </p:nvSpPr>
          <p:spPr bwMode="auto">
            <a:xfrm>
              <a:off x="4202" y="2709"/>
              <a:ext cx="1077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98" name="Oval 278"/>
            <p:cNvSpPr>
              <a:spLocks noChangeArrowheads="1"/>
            </p:cNvSpPr>
            <p:nvPr/>
          </p:nvSpPr>
          <p:spPr bwMode="auto">
            <a:xfrm>
              <a:off x="4308" y="2382"/>
              <a:ext cx="162" cy="144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99" name="Oval 279"/>
            <p:cNvSpPr>
              <a:spLocks noChangeArrowheads="1"/>
            </p:cNvSpPr>
            <p:nvPr/>
          </p:nvSpPr>
          <p:spPr bwMode="auto">
            <a:xfrm>
              <a:off x="4488" y="2382"/>
              <a:ext cx="156" cy="144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700" name="Oval 280"/>
            <p:cNvSpPr>
              <a:spLocks noChangeArrowheads="1"/>
            </p:cNvSpPr>
            <p:nvPr/>
          </p:nvSpPr>
          <p:spPr bwMode="auto">
            <a:xfrm>
              <a:off x="4663" y="2382"/>
              <a:ext cx="156" cy="138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701" name="Rectangle 281"/>
            <p:cNvSpPr>
              <a:spLocks noChangeArrowheads="1"/>
            </p:cNvSpPr>
            <p:nvPr/>
          </p:nvSpPr>
          <p:spPr bwMode="auto">
            <a:xfrm>
              <a:off x="5061" y="1835"/>
              <a:ext cx="87" cy="764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</p:grpSp>
      <p:grpSp>
        <p:nvGrpSpPr>
          <p:cNvPr id="67593" name="Group 249"/>
          <p:cNvGrpSpPr>
            <a:grpSpLocks/>
          </p:cNvGrpSpPr>
          <p:nvPr/>
        </p:nvGrpSpPr>
        <p:grpSpPr bwMode="auto">
          <a:xfrm>
            <a:off x="6740525" y="3116263"/>
            <a:ext cx="363538" cy="687387"/>
            <a:chOff x="4140" y="429"/>
            <a:chExt cx="1425" cy="2396"/>
          </a:xfrm>
        </p:grpSpPr>
        <p:sp>
          <p:nvSpPr>
            <p:cNvPr id="67646" name="Freeform 250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47" name="Rectangle 251"/>
            <p:cNvSpPr>
              <a:spLocks noChangeArrowheads="1"/>
            </p:cNvSpPr>
            <p:nvPr/>
          </p:nvSpPr>
          <p:spPr bwMode="auto">
            <a:xfrm>
              <a:off x="4202" y="429"/>
              <a:ext cx="1052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48" name="Freeform 252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49" name="Freeform 253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50" name="Rectangle 254"/>
            <p:cNvSpPr>
              <a:spLocks noChangeArrowheads="1"/>
            </p:cNvSpPr>
            <p:nvPr/>
          </p:nvSpPr>
          <p:spPr bwMode="auto">
            <a:xfrm>
              <a:off x="4215" y="695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" name="Group 255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67676" name="AutoShape 256"/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677" name="AutoShape 257"/>
              <p:cNvSpPr>
                <a:spLocks noChangeArrowheads="1"/>
              </p:cNvSpPr>
              <p:nvPr/>
            </p:nvSpPr>
            <p:spPr bwMode="auto">
              <a:xfrm>
                <a:off x="631" y="2583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652" name="Rectangle 258"/>
            <p:cNvSpPr>
              <a:spLocks noChangeArrowheads="1"/>
            </p:cNvSpPr>
            <p:nvPr/>
          </p:nvSpPr>
          <p:spPr bwMode="auto">
            <a:xfrm>
              <a:off x="4227" y="1021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67653" name="Group 259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67674" name="AutoShape 260"/>
              <p:cNvSpPr>
                <a:spLocks noChangeArrowheads="1"/>
              </p:cNvSpPr>
              <p:nvPr/>
            </p:nvSpPr>
            <p:spPr bwMode="auto">
              <a:xfrm>
                <a:off x="618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675" name="AutoShape 261"/>
              <p:cNvSpPr>
                <a:spLocks noChangeArrowheads="1"/>
              </p:cNvSpPr>
              <p:nvPr/>
            </p:nvSpPr>
            <p:spPr bwMode="auto">
              <a:xfrm>
                <a:off x="633" y="2585"/>
                <a:ext cx="691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654" name="Rectangle 262"/>
            <p:cNvSpPr>
              <a:spLocks noChangeArrowheads="1"/>
            </p:cNvSpPr>
            <p:nvPr/>
          </p:nvSpPr>
          <p:spPr bwMode="auto">
            <a:xfrm>
              <a:off x="4215" y="1359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55" name="Rectangle 263"/>
            <p:cNvSpPr>
              <a:spLocks noChangeArrowheads="1"/>
            </p:cNvSpPr>
            <p:nvPr/>
          </p:nvSpPr>
          <p:spPr bwMode="auto">
            <a:xfrm>
              <a:off x="4227" y="1657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67656" name="Group 264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67672" name="AutoShape 265"/>
              <p:cNvSpPr>
                <a:spLocks noChangeArrowheads="1"/>
              </p:cNvSpPr>
              <p:nvPr/>
            </p:nvSpPr>
            <p:spPr bwMode="auto">
              <a:xfrm>
                <a:off x="617" y="2571"/>
                <a:ext cx="713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673" name="AutoShape 266"/>
              <p:cNvSpPr>
                <a:spLocks noChangeArrowheads="1"/>
              </p:cNvSpPr>
              <p:nvPr/>
            </p:nvSpPr>
            <p:spPr bwMode="auto">
              <a:xfrm>
                <a:off x="632" y="2586"/>
                <a:ext cx="682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657" name="Freeform 267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67658" name="Group 268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67670" name="AutoShape 269"/>
              <p:cNvSpPr>
                <a:spLocks noChangeArrowheads="1"/>
              </p:cNvSpPr>
              <p:nvPr/>
            </p:nvSpPr>
            <p:spPr bwMode="auto">
              <a:xfrm>
                <a:off x="612" y="2566"/>
                <a:ext cx="729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67671" name="AutoShape 270"/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8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7659" name="Rectangle 271"/>
            <p:cNvSpPr>
              <a:spLocks noChangeArrowheads="1"/>
            </p:cNvSpPr>
            <p:nvPr/>
          </p:nvSpPr>
          <p:spPr bwMode="auto">
            <a:xfrm>
              <a:off x="5248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60" name="Freeform 272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61" name="Freeform 273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62" name="Oval 274"/>
            <p:cNvSpPr>
              <a:spLocks noChangeArrowheads="1"/>
            </p:cNvSpPr>
            <p:nvPr/>
          </p:nvSpPr>
          <p:spPr bwMode="auto">
            <a:xfrm>
              <a:off x="5515" y="2615"/>
              <a:ext cx="50" cy="94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63" name="Freeform 275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664" name="AutoShape 276"/>
            <p:cNvSpPr>
              <a:spLocks noChangeArrowheads="1"/>
            </p:cNvSpPr>
            <p:nvPr/>
          </p:nvSpPr>
          <p:spPr bwMode="auto">
            <a:xfrm>
              <a:off x="4140" y="2681"/>
              <a:ext cx="1201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65" name="AutoShape 277"/>
            <p:cNvSpPr>
              <a:spLocks noChangeArrowheads="1"/>
            </p:cNvSpPr>
            <p:nvPr/>
          </p:nvSpPr>
          <p:spPr bwMode="auto">
            <a:xfrm>
              <a:off x="4202" y="2709"/>
              <a:ext cx="1077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66" name="Oval 278"/>
            <p:cNvSpPr>
              <a:spLocks noChangeArrowheads="1"/>
            </p:cNvSpPr>
            <p:nvPr/>
          </p:nvSpPr>
          <p:spPr bwMode="auto">
            <a:xfrm>
              <a:off x="4308" y="2382"/>
              <a:ext cx="162" cy="144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67" name="Oval 279"/>
            <p:cNvSpPr>
              <a:spLocks noChangeArrowheads="1"/>
            </p:cNvSpPr>
            <p:nvPr/>
          </p:nvSpPr>
          <p:spPr bwMode="auto">
            <a:xfrm>
              <a:off x="4488" y="2382"/>
              <a:ext cx="156" cy="144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68" name="Oval 280"/>
            <p:cNvSpPr>
              <a:spLocks noChangeArrowheads="1"/>
            </p:cNvSpPr>
            <p:nvPr/>
          </p:nvSpPr>
          <p:spPr bwMode="auto">
            <a:xfrm>
              <a:off x="4663" y="2382"/>
              <a:ext cx="156" cy="138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7669" name="Rectangle 281"/>
            <p:cNvSpPr>
              <a:spLocks noChangeArrowheads="1"/>
            </p:cNvSpPr>
            <p:nvPr/>
          </p:nvSpPr>
          <p:spPr bwMode="auto">
            <a:xfrm>
              <a:off x="5061" y="1835"/>
              <a:ext cx="87" cy="764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</p:grpSp>
      <p:grpSp>
        <p:nvGrpSpPr>
          <p:cNvPr id="20" name="Group 61457"/>
          <p:cNvGrpSpPr>
            <a:grpSpLocks/>
          </p:cNvGrpSpPr>
          <p:nvPr/>
        </p:nvGrpSpPr>
        <p:grpSpPr bwMode="auto">
          <a:xfrm>
            <a:off x="760413" y="1625600"/>
            <a:ext cx="3235325" cy="1257300"/>
            <a:chOff x="760953" y="1625206"/>
            <a:chExt cx="3234864" cy="1257120"/>
          </a:xfrm>
        </p:grpSpPr>
        <p:sp>
          <p:nvSpPr>
            <p:cNvPr id="67641" name="TextBox 200"/>
            <p:cNvSpPr txBox="1">
              <a:spLocks noChangeArrowheads="1"/>
            </p:cNvSpPr>
            <p:nvPr/>
          </p:nvSpPr>
          <p:spPr bwMode="auto">
            <a:xfrm>
              <a:off x="760953" y="1625206"/>
              <a:ext cx="31064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</a:rPr>
                <a:t>2. UMass proxy </a:t>
              </a:r>
              <a:r>
                <a:rPr lang="el-GR">
                  <a:latin typeface="Arial Narrow" pitchFamily="34" charset="0"/>
                </a:rPr>
                <a:t>προωθεί αίτηση</a:t>
              </a:r>
              <a:endParaRPr lang="en-US">
                <a:latin typeface="Arial Narrow" pitchFamily="34" charset="0"/>
              </a:endParaRPr>
            </a:p>
            <a:p>
              <a:r>
                <a:rPr lang="en-US">
                  <a:latin typeface="Arial Narrow" pitchFamily="34" charset="0"/>
                </a:rPr>
                <a:t> </a:t>
              </a:r>
              <a:r>
                <a:rPr lang="el-GR">
                  <a:latin typeface="Arial Narrow" pitchFamily="34" charset="0"/>
                </a:rPr>
                <a:t>στον </a:t>
              </a:r>
              <a:r>
                <a:rPr lang="en-US">
                  <a:latin typeface="Arial Narrow" pitchFamily="34" charset="0"/>
                </a:rPr>
                <a:t>UPenn registrar server</a:t>
              </a:r>
            </a:p>
          </p:txBody>
        </p:sp>
        <p:cxnSp>
          <p:nvCxnSpPr>
            <p:cNvPr id="67642" name="Straight Arrow Connector 293"/>
            <p:cNvCxnSpPr>
              <a:cxnSpLocks noChangeShapeType="1"/>
            </p:cNvCxnSpPr>
            <p:nvPr/>
          </p:nvCxnSpPr>
          <p:spPr bwMode="auto">
            <a:xfrm flipV="1">
              <a:off x="2483115" y="1840692"/>
              <a:ext cx="1512702" cy="104163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67643" name="Group 194"/>
            <p:cNvGrpSpPr>
              <a:grpSpLocks/>
            </p:cNvGrpSpPr>
            <p:nvPr/>
          </p:nvGrpSpPr>
          <p:grpSpPr bwMode="auto">
            <a:xfrm>
              <a:off x="2986415" y="2195385"/>
              <a:ext cx="322117" cy="369332"/>
              <a:chOff x="7408615" y="3244352"/>
              <a:chExt cx="322117" cy="369332"/>
            </a:xfrm>
          </p:grpSpPr>
          <p:sp>
            <p:nvSpPr>
              <p:cNvPr id="67644" name="Oval 195"/>
              <p:cNvSpPr>
                <a:spLocks noChangeArrowheads="1"/>
              </p:cNvSpPr>
              <p:nvPr/>
            </p:nvSpPr>
            <p:spPr bwMode="auto">
              <a:xfrm>
                <a:off x="7427025" y="3299570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67645" name="TextBox 196"/>
              <p:cNvSpPr txBox="1">
                <a:spLocks noChangeArrowheads="1"/>
              </p:cNvSpPr>
              <p:nvPr/>
            </p:nvSpPr>
            <p:spPr bwMode="auto">
              <a:xfrm>
                <a:off x="7408615" y="3244352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cs typeface="Arial" charset="0"/>
                  </a:rPr>
                  <a:t>2</a:t>
                </a:r>
              </a:p>
            </p:txBody>
          </p:sp>
        </p:grpSp>
      </p:grpSp>
      <p:grpSp>
        <p:nvGrpSpPr>
          <p:cNvPr id="22" name="Group 61458"/>
          <p:cNvGrpSpPr>
            <a:grpSpLocks/>
          </p:cNvGrpSpPr>
          <p:nvPr/>
        </p:nvGrpSpPr>
        <p:grpSpPr bwMode="auto">
          <a:xfrm>
            <a:off x="2797175" y="1962150"/>
            <a:ext cx="5834063" cy="1035050"/>
            <a:chOff x="2797072" y="1962699"/>
            <a:chExt cx="5833664" cy="1033776"/>
          </a:xfrm>
        </p:grpSpPr>
        <p:sp>
          <p:nvSpPr>
            <p:cNvPr id="67636" name="TextBox 209"/>
            <p:cNvSpPr txBox="1">
              <a:spLocks noChangeArrowheads="1"/>
            </p:cNvSpPr>
            <p:nvPr/>
          </p:nvSpPr>
          <p:spPr bwMode="auto">
            <a:xfrm>
              <a:off x="4156982" y="1962699"/>
              <a:ext cx="4473754" cy="9221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</a:rPr>
                <a:t>3.</a:t>
              </a:r>
              <a:r>
                <a:rPr lang="el-GR">
                  <a:latin typeface="Arial Narrow" pitchFamily="34" charset="0"/>
                </a:rPr>
                <a:t> Ο</a:t>
              </a:r>
              <a:r>
                <a:rPr lang="en-US">
                  <a:latin typeface="Arial Narrow" pitchFamily="34" charset="0"/>
                </a:rPr>
                <a:t> UPenn </a:t>
              </a:r>
              <a:r>
                <a:rPr lang="en-US" err="1">
                  <a:latin typeface="Arial Narrow" pitchFamily="34" charset="0"/>
                </a:rPr>
                <a:t>registar</a:t>
              </a:r>
              <a:r>
                <a:rPr lang="en-US">
                  <a:latin typeface="Arial Narrow" pitchFamily="34" charset="0"/>
                </a:rPr>
                <a:t> server </a:t>
              </a:r>
              <a:r>
                <a:rPr lang="el-GR">
                  <a:latin typeface="Arial Narrow" pitchFamily="34" charset="0"/>
                </a:rPr>
                <a:t>επιστρέφει την απόκριση ανακατεύθυνσης, υποδεικνύοντας να προσπαθήσει το</a:t>
              </a:r>
              <a:r>
                <a:rPr lang="en-US">
                  <a:latin typeface="Arial Narrow" pitchFamily="34" charset="0"/>
                </a:rPr>
                <a:t> keith@eurecom.fr</a:t>
              </a:r>
            </a:p>
          </p:txBody>
        </p:sp>
        <p:cxnSp>
          <p:nvCxnSpPr>
            <p:cNvPr id="67637" name="Straight Arrow Connector 294"/>
            <p:cNvCxnSpPr>
              <a:cxnSpLocks noChangeShapeType="1"/>
            </p:cNvCxnSpPr>
            <p:nvPr/>
          </p:nvCxnSpPr>
          <p:spPr bwMode="auto">
            <a:xfrm flipV="1">
              <a:off x="2797072" y="2068996"/>
              <a:ext cx="1369995" cy="92747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</p:cxnSp>
        <p:grpSp>
          <p:nvGrpSpPr>
            <p:cNvPr id="67638" name="Group 204"/>
            <p:cNvGrpSpPr>
              <a:grpSpLocks/>
            </p:cNvGrpSpPr>
            <p:nvPr/>
          </p:nvGrpSpPr>
          <p:grpSpPr bwMode="auto">
            <a:xfrm>
              <a:off x="3479423" y="2235406"/>
              <a:ext cx="317511" cy="369332"/>
              <a:chOff x="7454630" y="3313376"/>
              <a:chExt cx="317511" cy="369332"/>
            </a:xfrm>
          </p:grpSpPr>
          <p:sp>
            <p:nvSpPr>
              <p:cNvPr id="67639" name="Oval 205"/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67640" name="TextBox 206"/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cs typeface="Arial" charset="0"/>
                  </a:rPr>
                  <a:t>3</a:t>
                </a:r>
              </a:p>
            </p:txBody>
          </p:sp>
        </p:grpSp>
      </p:grpSp>
      <p:grpSp>
        <p:nvGrpSpPr>
          <p:cNvPr id="24" name="Group 61460"/>
          <p:cNvGrpSpPr>
            <a:grpSpLocks/>
          </p:cNvGrpSpPr>
          <p:nvPr/>
        </p:nvGrpSpPr>
        <p:grpSpPr bwMode="auto">
          <a:xfrm>
            <a:off x="6894513" y="3832225"/>
            <a:ext cx="1935162" cy="2308225"/>
            <a:chOff x="6823899" y="3818107"/>
            <a:chExt cx="1934788" cy="2308507"/>
          </a:xfrm>
        </p:grpSpPr>
        <p:sp>
          <p:nvSpPr>
            <p:cNvPr id="67631" name="TextBox 218"/>
            <p:cNvSpPr txBox="1">
              <a:spLocks noChangeArrowheads="1"/>
            </p:cNvSpPr>
            <p:nvPr/>
          </p:nvSpPr>
          <p:spPr bwMode="auto">
            <a:xfrm>
              <a:off x="7131820" y="3818107"/>
              <a:ext cx="1626867" cy="2308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</a:rPr>
                <a:t>5. eurecom registrar </a:t>
              </a:r>
              <a:r>
                <a:rPr lang="el-GR">
                  <a:latin typeface="Arial Narrow" pitchFamily="34" charset="0"/>
                </a:rPr>
                <a:t>προωθεί </a:t>
              </a:r>
              <a:r>
                <a:rPr lang="en-US">
                  <a:latin typeface="Arial Narrow" pitchFamily="34" charset="0"/>
                </a:rPr>
                <a:t>INVITE </a:t>
              </a:r>
              <a:r>
                <a:rPr lang="el-GR">
                  <a:latin typeface="Arial Narrow" pitchFamily="34" charset="0"/>
                </a:rPr>
                <a:t>στο </a:t>
              </a:r>
              <a:r>
                <a:rPr lang="en-US">
                  <a:latin typeface="Arial Narrow" pitchFamily="34" charset="0"/>
                </a:rPr>
                <a:t>197.87.54.21, </a:t>
              </a:r>
              <a:r>
                <a:rPr lang="el-GR">
                  <a:latin typeface="Arial Narrow" pitchFamily="34" charset="0"/>
                </a:rPr>
                <a:t>που τρέχει τον</a:t>
              </a:r>
              <a:r>
                <a:rPr lang="en-US" altLang="ja-JP">
                  <a:latin typeface="Arial Narrow" pitchFamily="34" charset="0"/>
                  <a:ea typeface="MS PGothic" pitchFamily="34" charset="-128"/>
                </a:rPr>
                <a:t> SIP </a:t>
              </a:r>
              <a:r>
                <a:rPr lang="el-GR" altLang="ja-JP">
                  <a:latin typeface="Arial Narrow" pitchFamily="34" charset="0"/>
                </a:rPr>
                <a:t>πελάτη του </a:t>
              </a:r>
              <a:r>
                <a:rPr lang="en-US" altLang="ja-JP">
                  <a:latin typeface="Arial Narrow" pitchFamily="34" charset="0"/>
                  <a:ea typeface="MS PGothic" pitchFamily="34" charset="-128"/>
                </a:rPr>
                <a:t>keith</a:t>
              </a:r>
              <a:endParaRPr lang="en-US">
                <a:latin typeface="Arial Narrow" pitchFamily="34" charset="0"/>
              </a:endParaRPr>
            </a:p>
          </p:txBody>
        </p:sp>
        <p:cxnSp>
          <p:nvCxnSpPr>
            <p:cNvPr id="67632" name="Straight Arrow Connector 302"/>
            <p:cNvCxnSpPr>
              <a:cxnSpLocks noChangeShapeType="1"/>
            </p:cNvCxnSpPr>
            <p:nvPr/>
          </p:nvCxnSpPr>
          <p:spPr bwMode="auto">
            <a:xfrm flipH="1">
              <a:off x="6964138" y="3948400"/>
              <a:ext cx="5092" cy="137391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67633" name="Group 303"/>
            <p:cNvGrpSpPr>
              <a:grpSpLocks/>
            </p:cNvGrpSpPr>
            <p:nvPr/>
          </p:nvGrpSpPr>
          <p:grpSpPr bwMode="auto">
            <a:xfrm>
              <a:off x="6823899" y="4038444"/>
              <a:ext cx="317511" cy="369332"/>
              <a:chOff x="7454630" y="3313376"/>
              <a:chExt cx="317511" cy="369332"/>
            </a:xfrm>
          </p:grpSpPr>
          <p:sp>
            <p:nvSpPr>
              <p:cNvPr id="67634" name="Oval 304"/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67635" name="TextBox 305"/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cs typeface="Arial" charset="0"/>
                  </a:rPr>
                  <a:t>5</a:t>
                </a:r>
              </a:p>
            </p:txBody>
          </p:sp>
        </p:grpSp>
      </p:grpSp>
      <p:grpSp>
        <p:nvGrpSpPr>
          <p:cNvPr id="26" name="Group 61459"/>
          <p:cNvGrpSpPr>
            <a:grpSpLocks/>
          </p:cNvGrpSpPr>
          <p:nvPr/>
        </p:nvGrpSpPr>
        <p:grpSpPr bwMode="auto">
          <a:xfrm>
            <a:off x="2924175" y="2849563"/>
            <a:ext cx="3681413" cy="863600"/>
            <a:chOff x="2923738" y="2849582"/>
            <a:chExt cx="3681573" cy="863575"/>
          </a:xfrm>
        </p:grpSpPr>
        <p:cxnSp>
          <p:nvCxnSpPr>
            <p:cNvPr id="67626" name="Straight Arrow Connector 208"/>
            <p:cNvCxnSpPr>
              <a:cxnSpLocks noChangeShapeType="1"/>
            </p:cNvCxnSpPr>
            <p:nvPr/>
          </p:nvCxnSpPr>
          <p:spPr bwMode="auto">
            <a:xfrm flipH="1" flipV="1">
              <a:off x="2923738" y="3595774"/>
              <a:ext cx="3681573" cy="3133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</p:cxnSp>
        <p:grpSp>
          <p:nvGrpSpPr>
            <p:cNvPr id="67627" name="Group 212"/>
            <p:cNvGrpSpPr>
              <a:grpSpLocks/>
            </p:cNvGrpSpPr>
            <p:nvPr/>
          </p:nvGrpSpPr>
          <p:grpSpPr bwMode="auto">
            <a:xfrm>
              <a:off x="5615461" y="3343825"/>
              <a:ext cx="317511" cy="369332"/>
              <a:chOff x="7454630" y="3299107"/>
              <a:chExt cx="317511" cy="369332"/>
            </a:xfrm>
          </p:grpSpPr>
          <p:sp>
            <p:nvSpPr>
              <p:cNvPr id="67629" name="Oval 213"/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67630" name="TextBox 214"/>
              <p:cNvSpPr txBox="1">
                <a:spLocks noChangeArrowheads="1"/>
              </p:cNvSpPr>
              <p:nvPr/>
            </p:nvSpPr>
            <p:spPr bwMode="auto">
              <a:xfrm>
                <a:off x="7454630" y="3299107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cs typeface="Arial" charset="0"/>
                  </a:rPr>
                  <a:t>4</a:t>
                </a:r>
              </a:p>
            </p:txBody>
          </p:sp>
        </p:grpSp>
        <p:sp>
          <p:nvSpPr>
            <p:cNvPr id="67628" name="TextBox 310"/>
            <p:cNvSpPr txBox="1">
              <a:spLocks noChangeArrowheads="1"/>
            </p:cNvSpPr>
            <p:nvPr/>
          </p:nvSpPr>
          <p:spPr bwMode="auto">
            <a:xfrm>
              <a:off x="3116277" y="2849582"/>
              <a:ext cx="3412746" cy="646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</a:rPr>
                <a:t>4. </a:t>
              </a:r>
              <a:r>
                <a:rPr lang="en-US" err="1">
                  <a:latin typeface="Arial Narrow" pitchFamily="34" charset="0"/>
                </a:rPr>
                <a:t>Umass</a:t>
              </a:r>
              <a:r>
                <a:rPr lang="en-US">
                  <a:latin typeface="Arial Narrow" pitchFamily="34" charset="0"/>
                </a:rPr>
                <a:t> proxy </a:t>
              </a:r>
              <a:r>
                <a:rPr lang="el-GR">
                  <a:latin typeface="Arial Narrow" pitchFamily="34" charset="0"/>
                </a:rPr>
                <a:t>προωθεί την αίτηση</a:t>
              </a:r>
              <a:r>
                <a:rPr lang="en-US">
                  <a:latin typeface="Arial Narrow" pitchFamily="34" charset="0"/>
                </a:rPr>
                <a:t> </a:t>
              </a:r>
              <a:r>
                <a:rPr lang="el-GR">
                  <a:latin typeface="Arial Narrow" pitchFamily="34" charset="0"/>
                </a:rPr>
                <a:t>στον</a:t>
              </a:r>
              <a:r>
                <a:rPr lang="en-US">
                  <a:latin typeface="Arial Narrow" pitchFamily="34" charset="0"/>
                </a:rPr>
                <a:t> </a:t>
              </a:r>
              <a:r>
                <a:rPr lang="en-US" err="1">
                  <a:latin typeface="Arial Narrow" pitchFamily="34" charset="0"/>
                </a:rPr>
                <a:t>Eurecom</a:t>
              </a:r>
              <a:r>
                <a:rPr lang="en-US">
                  <a:latin typeface="Arial Narrow" pitchFamily="34" charset="0"/>
                </a:rPr>
                <a:t> registrar server</a:t>
              </a:r>
            </a:p>
          </p:txBody>
        </p:sp>
      </p:grpSp>
      <p:grpSp>
        <p:nvGrpSpPr>
          <p:cNvPr id="28" name="Group 61464"/>
          <p:cNvGrpSpPr>
            <a:grpSpLocks/>
          </p:cNvGrpSpPr>
          <p:nvPr/>
        </p:nvGrpSpPr>
        <p:grpSpPr bwMode="auto">
          <a:xfrm>
            <a:off x="2495550" y="3624263"/>
            <a:ext cx="4425950" cy="1784350"/>
            <a:chOff x="2495276" y="3624645"/>
            <a:chExt cx="4426962" cy="1783278"/>
          </a:xfrm>
        </p:grpSpPr>
        <p:cxnSp>
          <p:nvCxnSpPr>
            <p:cNvPr id="67613" name="Straight Arrow Connector 193"/>
            <p:cNvCxnSpPr>
              <a:cxnSpLocks noChangeShapeType="1"/>
            </p:cNvCxnSpPr>
            <p:nvPr/>
          </p:nvCxnSpPr>
          <p:spPr bwMode="auto">
            <a:xfrm>
              <a:off x="2621222" y="3995764"/>
              <a:ext cx="18873" cy="98409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67614" name="Group 307"/>
            <p:cNvGrpSpPr>
              <a:grpSpLocks/>
            </p:cNvGrpSpPr>
            <p:nvPr/>
          </p:nvGrpSpPr>
          <p:grpSpPr bwMode="auto">
            <a:xfrm>
              <a:off x="2495276" y="4119498"/>
              <a:ext cx="317511" cy="369332"/>
              <a:chOff x="7454630" y="3313376"/>
              <a:chExt cx="317511" cy="369332"/>
            </a:xfrm>
          </p:grpSpPr>
          <p:sp>
            <p:nvSpPr>
              <p:cNvPr id="67624" name="Oval 308"/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67625" name="TextBox 309"/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cs typeface="Arial" charset="0"/>
                  </a:rPr>
                  <a:t>8</a:t>
                </a:r>
              </a:p>
            </p:txBody>
          </p:sp>
        </p:grpSp>
        <p:cxnSp>
          <p:nvCxnSpPr>
            <p:cNvPr id="67615" name="Straight Arrow Connector 298"/>
            <p:cNvCxnSpPr>
              <a:cxnSpLocks noChangeShapeType="1"/>
            </p:cNvCxnSpPr>
            <p:nvPr/>
          </p:nvCxnSpPr>
          <p:spPr bwMode="auto">
            <a:xfrm flipH="1" flipV="1">
              <a:off x="6774041" y="3890860"/>
              <a:ext cx="4578" cy="1517063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67616" name="Group 299"/>
            <p:cNvGrpSpPr>
              <a:grpSpLocks/>
            </p:cNvGrpSpPr>
            <p:nvPr/>
          </p:nvGrpSpPr>
          <p:grpSpPr bwMode="auto">
            <a:xfrm>
              <a:off x="6604727" y="4290135"/>
              <a:ext cx="317511" cy="369332"/>
              <a:chOff x="7454630" y="3313376"/>
              <a:chExt cx="317511" cy="369332"/>
            </a:xfrm>
          </p:grpSpPr>
          <p:sp>
            <p:nvSpPr>
              <p:cNvPr id="67622" name="Oval 300"/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67623" name="TextBox 301"/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cs typeface="Arial" charset="0"/>
                  </a:rPr>
                  <a:t>6</a:t>
                </a:r>
              </a:p>
            </p:txBody>
          </p:sp>
        </p:grpSp>
        <p:cxnSp>
          <p:nvCxnSpPr>
            <p:cNvPr id="67617" name="Straight Arrow Connector 306"/>
            <p:cNvCxnSpPr>
              <a:cxnSpLocks noChangeShapeType="1"/>
            </p:cNvCxnSpPr>
            <p:nvPr/>
          </p:nvCxnSpPr>
          <p:spPr bwMode="auto">
            <a:xfrm flipH="1" flipV="1">
              <a:off x="2920928" y="3805248"/>
              <a:ext cx="3681573" cy="3133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67618" name="Group 222"/>
            <p:cNvGrpSpPr>
              <a:grpSpLocks/>
            </p:cNvGrpSpPr>
            <p:nvPr/>
          </p:nvGrpSpPr>
          <p:grpSpPr bwMode="auto">
            <a:xfrm>
              <a:off x="4569120" y="3624645"/>
              <a:ext cx="317511" cy="369332"/>
              <a:chOff x="7454630" y="3313376"/>
              <a:chExt cx="317511" cy="369332"/>
            </a:xfrm>
          </p:grpSpPr>
          <p:sp>
            <p:nvSpPr>
              <p:cNvPr id="67620" name="Oval 223"/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67621" name="TextBox 224"/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cs typeface="Arial" charset="0"/>
                  </a:rPr>
                  <a:t>7</a:t>
                </a:r>
              </a:p>
            </p:txBody>
          </p:sp>
        </p:grpSp>
        <p:sp>
          <p:nvSpPr>
            <p:cNvPr id="67619" name="TextBox 313"/>
            <p:cNvSpPr txBox="1">
              <a:spLocks noChangeArrowheads="1"/>
            </p:cNvSpPr>
            <p:nvPr/>
          </p:nvSpPr>
          <p:spPr bwMode="auto">
            <a:xfrm>
              <a:off x="3234913" y="3927656"/>
              <a:ext cx="3068194" cy="645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</a:rPr>
                <a:t>6-8.</a:t>
              </a:r>
              <a:r>
                <a:rPr lang="el-GR">
                  <a:latin typeface="Arial Narrow" pitchFamily="34" charset="0"/>
                </a:rPr>
                <a:t> Απόκριση</a:t>
              </a:r>
              <a:r>
                <a:rPr lang="en-US">
                  <a:latin typeface="Arial Narrow" pitchFamily="34" charset="0"/>
                </a:rPr>
                <a:t> SIP </a:t>
              </a:r>
              <a:r>
                <a:rPr lang="el-GR">
                  <a:latin typeface="Arial Narrow" pitchFamily="34" charset="0"/>
                </a:rPr>
                <a:t>επιστρέφει στον</a:t>
              </a:r>
              <a:r>
                <a:rPr lang="en-US">
                  <a:latin typeface="Arial Narrow" pitchFamily="34" charset="0"/>
                </a:rPr>
                <a:t> Jim</a:t>
              </a:r>
            </a:p>
          </p:txBody>
        </p:sp>
      </p:grpSp>
      <p:grpSp>
        <p:nvGrpSpPr>
          <p:cNvPr id="67651" name="Group 61462"/>
          <p:cNvGrpSpPr>
            <a:grpSpLocks/>
          </p:cNvGrpSpPr>
          <p:nvPr/>
        </p:nvGrpSpPr>
        <p:grpSpPr bwMode="auto">
          <a:xfrm>
            <a:off x="2840038" y="5427663"/>
            <a:ext cx="3516312" cy="982662"/>
            <a:chOff x="2839885" y="5427680"/>
            <a:chExt cx="3515727" cy="982982"/>
          </a:xfrm>
        </p:grpSpPr>
        <p:sp>
          <p:nvSpPr>
            <p:cNvPr id="67608" name="Left-Right Arrow 61454"/>
            <p:cNvSpPr>
              <a:spLocks noChangeArrowheads="1"/>
            </p:cNvSpPr>
            <p:nvPr/>
          </p:nvSpPr>
          <p:spPr bwMode="auto">
            <a:xfrm>
              <a:off x="2839885" y="5450729"/>
              <a:ext cx="3382174" cy="342454"/>
            </a:xfrm>
            <a:prstGeom prst="leftRightArrow">
              <a:avLst>
                <a:gd name="adj1" fmla="val 50000"/>
                <a:gd name="adj2" fmla="val 50022"/>
              </a:avLst>
            </a:prstGeom>
            <a:solidFill>
              <a:srgbClr val="000099"/>
            </a:solidFill>
            <a:ln w="1587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  <p:grpSp>
          <p:nvGrpSpPr>
            <p:cNvPr id="67609" name="Group 317"/>
            <p:cNvGrpSpPr>
              <a:grpSpLocks/>
            </p:cNvGrpSpPr>
            <p:nvPr/>
          </p:nvGrpSpPr>
          <p:grpSpPr bwMode="auto">
            <a:xfrm>
              <a:off x="4417250" y="5427680"/>
              <a:ext cx="317511" cy="369332"/>
              <a:chOff x="7454630" y="3313376"/>
              <a:chExt cx="317511" cy="369332"/>
            </a:xfrm>
          </p:grpSpPr>
          <p:sp>
            <p:nvSpPr>
              <p:cNvPr id="67611" name="Oval 318"/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67612" name="TextBox 319"/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charset="0"/>
                    <a:cs typeface="Arial" charset="0"/>
                  </a:rPr>
                  <a:t>9</a:t>
                </a:r>
              </a:p>
            </p:txBody>
          </p:sp>
        </p:grpSp>
        <p:sp>
          <p:nvSpPr>
            <p:cNvPr id="67610" name="TextBox 320"/>
            <p:cNvSpPr txBox="1">
              <a:spLocks noChangeArrowheads="1"/>
            </p:cNvSpPr>
            <p:nvPr/>
          </p:nvSpPr>
          <p:spPr bwMode="auto">
            <a:xfrm>
              <a:off x="3287418" y="5763789"/>
              <a:ext cx="3068194" cy="646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Arial Narrow" pitchFamily="34" charset="0"/>
                </a:rPr>
                <a:t>9. </a:t>
              </a:r>
              <a:r>
                <a:rPr lang="el-GR">
                  <a:latin typeface="Arial Narrow" pitchFamily="34" charset="0"/>
                </a:rPr>
                <a:t>Δεδομένα ρέουν μεταξύ πελατών</a:t>
              </a:r>
              <a:endParaRPr lang="en-US">
                <a:latin typeface="Arial Narrow" pitchFamily="34" charset="0"/>
              </a:endParaRPr>
            </a:p>
          </p:txBody>
        </p:sp>
      </p:grpSp>
      <p:sp>
        <p:nvSpPr>
          <p:cNvPr id="67600" name="TextBox 61465"/>
          <p:cNvSpPr txBox="1">
            <a:spLocks noChangeArrowheads="1"/>
          </p:cNvSpPr>
          <p:nvPr/>
        </p:nvSpPr>
        <p:spPr bwMode="auto">
          <a:xfrm>
            <a:off x="1112838" y="2997200"/>
            <a:ext cx="12557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00099"/>
                </a:solidFill>
                <a:latin typeface="Arial" charset="0"/>
                <a:cs typeface="Arial" charset="0"/>
              </a:rPr>
              <a:t>UMass SIP proxy</a:t>
            </a:r>
          </a:p>
        </p:txBody>
      </p:sp>
      <p:sp>
        <p:nvSpPr>
          <p:cNvPr id="67601" name="TextBox 331"/>
          <p:cNvSpPr txBox="1">
            <a:spLocks noChangeArrowheads="1"/>
          </p:cNvSpPr>
          <p:nvPr/>
        </p:nvSpPr>
        <p:spPr bwMode="auto">
          <a:xfrm>
            <a:off x="4562475" y="1393825"/>
            <a:ext cx="190806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000099"/>
                </a:solidFill>
                <a:latin typeface="Arial" charset="0"/>
                <a:cs typeface="Arial" charset="0"/>
              </a:rPr>
              <a:t>UPenn SIP</a:t>
            </a:r>
          </a:p>
          <a:p>
            <a:r>
              <a:rPr lang="en-US">
                <a:solidFill>
                  <a:srgbClr val="000099"/>
                </a:solidFill>
                <a:latin typeface="Arial" charset="0"/>
                <a:cs typeface="Arial" charset="0"/>
              </a:rPr>
              <a:t>registrar</a:t>
            </a:r>
          </a:p>
        </p:txBody>
      </p:sp>
      <p:sp>
        <p:nvSpPr>
          <p:cNvPr id="67602" name="TextBox 332"/>
          <p:cNvSpPr txBox="1">
            <a:spLocks noChangeArrowheads="1"/>
          </p:cNvSpPr>
          <p:nvPr/>
        </p:nvSpPr>
        <p:spPr bwMode="auto">
          <a:xfrm>
            <a:off x="7126288" y="3059113"/>
            <a:ext cx="1778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0099"/>
                </a:solidFill>
                <a:latin typeface="Arial" charset="0"/>
                <a:cs typeface="Arial" charset="0"/>
              </a:rPr>
              <a:t>Eurecom  SIP</a:t>
            </a:r>
          </a:p>
          <a:p>
            <a:r>
              <a:rPr lang="en-US">
                <a:solidFill>
                  <a:srgbClr val="000099"/>
                </a:solidFill>
                <a:latin typeface="Arial" charset="0"/>
                <a:cs typeface="Arial" charset="0"/>
              </a:rPr>
              <a:t>registrar</a:t>
            </a:r>
          </a:p>
        </p:txBody>
      </p:sp>
      <p:sp>
        <p:nvSpPr>
          <p:cNvPr id="67603" name="TextBox 334"/>
          <p:cNvSpPr txBox="1">
            <a:spLocks noChangeArrowheads="1"/>
          </p:cNvSpPr>
          <p:nvPr/>
        </p:nvSpPr>
        <p:spPr bwMode="auto">
          <a:xfrm>
            <a:off x="809625" y="5632450"/>
            <a:ext cx="1778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0099"/>
                </a:solidFill>
                <a:latin typeface="Arial Narrow" pitchFamily="34" charset="0"/>
              </a:rPr>
              <a:t>128.119.40.186</a:t>
            </a:r>
            <a:endParaRPr lang="en-US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grpSp>
        <p:nvGrpSpPr>
          <p:cNvPr id="67604" name="Group 542"/>
          <p:cNvGrpSpPr>
            <a:grpSpLocks/>
          </p:cNvGrpSpPr>
          <p:nvPr/>
        </p:nvGrpSpPr>
        <p:grpSpPr bwMode="auto">
          <a:xfrm flipH="1">
            <a:off x="6529388" y="5435600"/>
            <a:ext cx="963612" cy="833438"/>
            <a:chOff x="-44" y="1473"/>
            <a:chExt cx="981" cy="1105"/>
          </a:xfrm>
        </p:grpSpPr>
        <p:pic>
          <p:nvPicPr>
            <p:cNvPr id="67606" name="Picture 529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607" name="Freeform 53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sp>
        <p:nvSpPr>
          <p:cNvPr id="163" name="Footer Placeholder 3">
            <a:extLst>
              <a:ext uri="{FF2B5EF4-FFF2-40B4-BE49-F238E27FC236}">
                <a16:creationId xmlns:a16="http://schemas.microsoft.com/office/drawing/2014/main" id="{19D4B358-D645-44A6-BE5D-FD6D1A2FD364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541713" cy="302781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Σύγκριση με το </a:t>
            </a:r>
            <a:r>
              <a:rPr lang="en-US"/>
              <a:t>H.323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39850"/>
            <a:ext cx="4038600" cy="4908550"/>
          </a:xfrm>
        </p:spPr>
        <p:txBody>
          <a:bodyPr/>
          <a:lstStyle/>
          <a:p>
            <a:r>
              <a:rPr lang="el-GR" sz="2000" dirty="0"/>
              <a:t>Το </a:t>
            </a:r>
            <a:r>
              <a:rPr lang="en-US" sz="2000" dirty="0"/>
              <a:t>H.323 </a:t>
            </a:r>
            <a:r>
              <a:rPr lang="el-GR" sz="2000" dirty="0"/>
              <a:t>είναι επίσης ένα πρωτόκολλο σηματοδοσίας σε πραγματικό χρόνο, </a:t>
            </a:r>
            <a:r>
              <a:rPr lang="el-GR" sz="2000" dirty="0" err="1"/>
              <a:t>διαδραστικό</a:t>
            </a:r>
            <a:endParaRPr lang="el-GR" sz="2000" dirty="0"/>
          </a:p>
          <a:p>
            <a:r>
              <a:rPr lang="el-GR" sz="2000" dirty="0"/>
              <a:t>Το </a:t>
            </a:r>
            <a:r>
              <a:rPr lang="en-US" sz="2000" dirty="0"/>
              <a:t>H.323 </a:t>
            </a:r>
            <a:r>
              <a:rPr lang="el-GR" sz="2000" dirty="0"/>
              <a:t>είναι ένα πλήρες, </a:t>
            </a:r>
            <a:r>
              <a:rPr lang="el-GR" sz="2000" b="1" dirty="0"/>
              <a:t>κάθετα ενοποιημένο σύνολο (</a:t>
            </a:r>
            <a:r>
              <a:rPr lang="en-US" sz="2000" b="1" dirty="0"/>
              <a:t>suite</a:t>
            </a:r>
            <a:r>
              <a:rPr lang="el-GR" sz="2000" b="1" dirty="0"/>
              <a:t>) πρωτοκόλλων για διασκέψεις πολυμέσων</a:t>
            </a:r>
            <a:r>
              <a:rPr lang="en-US" sz="2000" dirty="0"/>
              <a:t>: </a:t>
            </a:r>
            <a:r>
              <a:rPr lang="el-GR" sz="2000" dirty="0"/>
              <a:t>σηματοδοσία</a:t>
            </a:r>
            <a:r>
              <a:rPr lang="en-US" sz="2000" dirty="0"/>
              <a:t>, </a:t>
            </a:r>
            <a:r>
              <a:rPr lang="el-GR" sz="2000" dirty="0"/>
              <a:t>δήλωση</a:t>
            </a:r>
            <a:r>
              <a:rPr lang="en-US" sz="2000" dirty="0"/>
              <a:t>, </a:t>
            </a:r>
            <a:r>
              <a:rPr lang="el-GR" sz="2000" dirty="0"/>
              <a:t>έλεγχος παραλαβής</a:t>
            </a:r>
            <a:r>
              <a:rPr lang="en-US" sz="2000" dirty="0"/>
              <a:t>,</a:t>
            </a:r>
            <a:r>
              <a:rPr lang="el-GR" sz="2000" dirty="0"/>
              <a:t> μετάδοση και</a:t>
            </a:r>
            <a:r>
              <a:rPr lang="en-US" sz="2000" dirty="0"/>
              <a:t> codecs.</a:t>
            </a:r>
          </a:p>
          <a:p>
            <a:r>
              <a:rPr lang="el-GR" sz="2000" dirty="0"/>
              <a:t>Το </a:t>
            </a:r>
            <a:r>
              <a:rPr lang="en-US" sz="2000" dirty="0"/>
              <a:t>SIP </a:t>
            </a:r>
            <a:r>
              <a:rPr lang="el-GR" sz="2000" dirty="0"/>
              <a:t>είναι ένα μεμονωμένο συστατικό</a:t>
            </a:r>
            <a:r>
              <a:rPr lang="en-US" sz="2000" dirty="0"/>
              <a:t>.</a:t>
            </a:r>
            <a:r>
              <a:rPr lang="el-GR" sz="2000" dirty="0"/>
              <a:t> Συνεργάζεται με το</a:t>
            </a:r>
            <a:r>
              <a:rPr lang="en-US" sz="2000" dirty="0"/>
              <a:t> RTP, </a:t>
            </a:r>
            <a:r>
              <a:rPr lang="el-GR" sz="2000" dirty="0"/>
              <a:t>αλλά δεν απαιτεί την χρήση του.</a:t>
            </a:r>
            <a:r>
              <a:rPr lang="en-US" sz="2000" dirty="0"/>
              <a:t> </a:t>
            </a:r>
            <a:r>
              <a:rPr lang="el-GR" sz="2000" dirty="0"/>
              <a:t>Μπορεί να συνδυαστεί με άλλα πρωτόκολλα και υπηρεσίες.</a:t>
            </a:r>
            <a:endParaRPr lang="en-US" sz="2000" dirty="0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l-GR" sz="2000" dirty="0"/>
              <a:t>Το </a:t>
            </a:r>
            <a:r>
              <a:rPr lang="en-US" sz="2000" dirty="0"/>
              <a:t>H.323 </a:t>
            </a:r>
            <a:r>
              <a:rPr lang="el-GR" sz="2000" dirty="0"/>
              <a:t>αναπτύχθηκε από την</a:t>
            </a:r>
            <a:r>
              <a:rPr lang="en-US" sz="2000" dirty="0"/>
              <a:t> International Telecommunication Union - ITU (</a:t>
            </a:r>
            <a:r>
              <a:rPr lang="el-GR" sz="2000" dirty="0"/>
              <a:t>τηλεφωνία</a:t>
            </a:r>
            <a:r>
              <a:rPr lang="en-US" sz="2000" dirty="0"/>
              <a:t>).</a:t>
            </a:r>
          </a:p>
          <a:p>
            <a:r>
              <a:rPr lang="el-GR" sz="2000" dirty="0"/>
              <a:t>Το </a:t>
            </a:r>
            <a:r>
              <a:rPr lang="en-US" sz="2000" dirty="0"/>
              <a:t>SIP </a:t>
            </a:r>
            <a:r>
              <a:rPr lang="el-GR" sz="2000" dirty="0"/>
              <a:t>αναπτύχθηκε από το </a:t>
            </a:r>
            <a:r>
              <a:rPr lang="en-US" sz="2000" dirty="0"/>
              <a:t>IETF: </a:t>
            </a:r>
            <a:r>
              <a:rPr lang="el-GR" sz="2000" dirty="0"/>
              <a:t>δανείζεται πολλά στοιχεία από το</a:t>
            </a:r>
            <a:r>
              <a:rPr lang="en-US" sz="2000" dirty="0"/>
              <a:t> HTTP. </a:t>
            </a:r>
            <a:r>
              <a:rPr lang="el-GR" sz="2000" dirty="0"/>
              <a:t>Το </a:t>
            </a:r>
            <a:r>
              <a:rPr lang="en-US" sz="2000" dirty="0"/>
              <a:t>SIP </a:t>
            </a:r>
            <a:r>
              <a:rPr lang="el-GR" sz="2000" dirty="0"/>
              <a:t>έχει μια γεύση </a:t>
            </a:r>
            <a:r>
              <a:rPr lang="en-US" sz="2000" dirty="0"/>
              <a:t>Web, </a:t>
            </a:r>
            <a:r>
              <a:rPr lang="el-GR" sz="2000" dirty="0"/>
              <a:t>ενώ το </a:t>
            </a:r>
            <a:r>
              <a:rPr lang="en-US" sz="2000" dirty="0"/>
              <a:t>H.323 </a:t>
            </a:r>
            <a:r>
              <a:rPr lang="el-GR" sz="2000" dirty="0"/>
              <a:t>έχει μια γεύση τηλεφωνίας</a:t>
            </a:r>
            <a:r>
              <a:rPr lang="en-US" sz="2000" dirty="0"/>
              <a:t>. </a:t>
            </a:r>
          </a:p>
          <a:p>
            <a:r>
              <a:rPr lang="el-GR" sz="2000" dirty="0"/>
              <a:t>Το </a:t>
            </a:r>
            <a:r>
              <a:rPr lang="en-US" sz="2000" dirty="0"/>
              <a:t>SIP </a:t>
            </a:r>
            <a:r>
              <a:rPr lang="el-GR" sz="2000" dirty="0"/>
              <a:t>χρησιμοποιεί την αρχή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C00000"/>
                </a:solidFill>
              </a:rPr>
              <a:t>KISS : </a:t>
            </a:r>
            <a:r>
              <a:rPr lang="en-US" sz="2000" i="1" dirty="0">
                <a:solidFill>
                  <a:srgbClr val="C00000"/>
                </a:solidFill>
              </a:rPr>
              <a:t>Keep it simple stupid</a:t>
            </a:r>
            <a:r>
              <a:rPr lang="el-GR" sz="2000" i="1" dirty="0">
                <a:solidFill>
                  <a:srgbClr val="C00000"/>
                </a:solidFill>
              </a:rPr>
              <a:t> !</a:t>
            </a:r>
            <a:endParaRPr lang="en-US" sz="2000" i="1" dirty="0">
              <a:solidFill>
                <a:srgbClr val="C00000"/>
              </a:solidFill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C62E225-E7D8-4920-B64A-E180B4A4F8F0}"/>
              </a:ext>
            </a:extLst>
          </p:cNvPr>
          <p:cNvSpPr txBox="1">
            <a:spLocks/>
          </p:cNvSpPr>
          <p:nvPr/>
        </p:nvSpPr>
        <p:spPr bwMode="auto">
          <a:xfrm>
            <a:off x="1564009" y="6571716"/>
            <a:ext cx="541713" cy="294235"/>
          </a:xfrm>
          <a:prstGeom prst="rect">
            <a:avLst/>
          </a:prstGeom>
          <a:solidFill>
            <a:srgbClr val="CBE8FB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SIP</a:t>
            </a:r>
            <a:endParaRPr lang="en-US" sz="11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  <a:cs typeface="Arial" charset="0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l-GR">
                <a:cs typeface="Comic Sans MS"/>
              </a:rPr>
              <a:t>Τέλος Ενότητας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" name="7 - Εικόνα" descr="Άδειες χρήσης Creative Common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80877" y="5827935"/>
            <a:ext cx="1581685" cy="553393"/>
          </a:xfrm>
          <a:prstGeom prst="rect">
            <a:avLst/>
          </a:prstGeom>
        </p:spPr>
      </p:pic>
      <p:pic>
        <p:nvPicPr>
          <p:cNvPr id="8" name="Picture 3" descr="Λογότυπο - 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62562" y="5733256"/>
            <a:ext cx="3240360" cy="771224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547970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>
                <a:latin typeface="Comic Sans MS"/>
                <a:cs typeface="Comic Sans MS"/>
              </a:rPr>
              <a:t>Σημείωμα Αναφοράς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>
                <a:cs typeface="Comic Sans MS"/>
              </a:rPr>
              <a:t>Copyright </a:t>
            </a:r>
            <a:r>
              <a:rPr lang="el-GR" sz="2000" err="1">
                <a:cs typeface="Comic Sans MS"/>
              </a:rPr>
              <a:t>Εθνικόν</a:t>
            </a:r>
            <a:r>
              <a:rPr lang="el-GR" sz="2000">
                <a:cs typeface="Comic Sans MS"/>
              </a:rPr>
              <a:t> και </a:t>
            </a:r>
            <a:r>
              <a:rPr lang="el-GR" sz="2000" err="1">
                <a:cs typeface="Comic Sans MS"/>
              </a:rPr>
              <a:t>Καποδιστριακόν</a:t>
            </a:r>
            <a:r>
              <a:rPr lang="el-GR" sz="2000">
                <a:cs typeface="Comic Sans MS"/>
              </a:rPr>
              <a:t> </a:t>
            </a:r>
            <a:r>
              <a:rPr lang="el-GR" sz="2000" err="1">
                <a:cs typeface="Comic Sans MS"/>
              </a:rPr>
              <a:t>Πανεπιστήμιον</a:t>
            </a:r>
            <a:r>
              <a:rPr lang="el-GR" sz="2000">
                <a:cs typeface="Comic Sans MS"/>
              </a:rPr>
              <a:t> Αθηνών</a:t>
            </a:r>
            <a:r>
              <a:rPr lang="en-US" sz="2000">
                <a:cs typeface="Comic Sans MS"/>
              </a:rPr>
              <a:t>, </a:t>
            </a:r>
            <a:r>
              <a:rPr lang="el-GR" sz="2000">
                <a:cs typeface="Comic Sans MS"/>
              </a:rPr>
              <a:t>Μεράκος Λάζαρος 2014. «Δίκτυα Επικοινωνιών ΙΙ. Ενότητα </a:t>
            </a:r>
            <a:r>
              <a:rPr lang="en-US" sz="2000">
                <a:cs typeface="Comic Sans MS"/>
              </a:rPr>
              <a:t>4</a:t>
            </a:r>
            <a:r>
              <a:rPr lang="el-GR" sz="2000">
                <a:cs typeface="Comic Sans MS"/>
              </a:rPr>
              <a:t>: Δικτύωση Πολυμέσων». Έκδοση: 1.01. Αθήνα 2014. </a:t>
            </a:r>
            <a:br>
              <a:rPr lang="el-GR" sz="2000">
                <a:cs typeface="Comic Sans MS"/>
              </a:rPr>
            </a:br>
            <a:r>
              <a:rPr lang="el-GR" sz="2000">
                <a:cs typeface="Comic Sans MS"/>
              </a:rPr>
              <a:t>Διαθέσιμο από τη δικτυακή διεύθυνση: </a:t>
            </a:r>
          </a:p>
          <a:p>
            <a:pPr marL="0" indent="0">
              <a:buNone/>
            </a:pPr>
            <a:r>
              <a:rPr lang="en-US" sz="2000">
                <a:cs typeface="Comic Sans MS"/>
                <a:hlinkClick r:id="rId3"/>
              </a:rPr>
              <a:t>http://opencourses.uoa.gr/courses/DI15</a:t>
            </a:r>
            <a:r>
              <a:rPr lang="el-GR" sz="2000">
                <a:cs typeface="Comic Sans M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80630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4,5,7,8,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9549</Words>
  <Application>Microsoft Office PowerPoint</Application>
  <PresentationFormat>On-screen Show (4:3)</PresentationFormat>
  <Paragraphs>1445</Paragraphs>
  <Slides>133</Slides>
  <Notes>57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133</vt:i4>
      </vt:variant>
    </vt:vector>
  </HeadingPairs>
  <TitlesOfParts>
    <vt:vector size="152" baseType="lpstr">
      <vt:lpstr>ＭＳ Ｐゴシック</vt:lpstr>
      <vt:lpstr>ＭＳ Ｐゴシック</vt:lpstr>
      <vt:lpstr>Abadi</vt:lpstr>
      <vt:lpstr>Arial</vt:lpstr>
      <vt:lpstr>Arial Narrow</vt:lpstr>
      <vt:lpstr>Arial Nova</vt:lpstr>
      <vt:lpstr>Arial Unicode MS</vt:lpstr>
      <vt:lpstr>Calibri</vt:lpstr>
      <vt:lpstr>Cambria Math</vt:lpstr>
      <vt:lpstr>Comic Sans MS</vt:lpstr>
      <vt:lpstr>Courier New</vt:lpstr>
      <vt:lpstr>Gill Sans MT</vt:lpstr>
      <vt:lpstr>Gill Sans Nova</vt:lpstr>
      <vt:lpstr>Times New Roman</vt:lpstr>
      <vt:lpstr>Wingdings</vt:lpstr>
      <vt:lpstr>ZapfDingbats</vt:lpstr>
      <vt:lpstr>Default Design</vt:lpstr>
      <vt:lpstr>VISIO</vt:lpstr>
      <vt:lpstr>Equation</vt:lpstr>
      <vt:lpstr>Πολυμέσα και Ασύρματη Δικτύωση</vt:lpstr>
      <vt:lpstr>Εισαγωγη</vt:lpstr>
      <vt:lpstr>Θεματικές Ενότητες (ΘΕ) μαθήματος</vt:lpstr>
      <vt:lpstr>PowerPoint Presentation</vt:lpstr>
      <vt:lpstr>PowerPoint Presentation</vt:lpstr>
      <vt:lpstr>PowerPoint Presentation</vt:lpstr>
      <vt:lpstr>Δικτύωση Πολυμέσων: Ενότητες</vt:lpstr>
      <vt:lpstr>ΠοΛΥΜΕΣΑ &amp; απαιτησεις Δικτυωσης πολυμεσων</vt:lpstr>
      <vt:lpstr>Δικτύωση Πολυμέσων: Ενότητες</vt:lpstr>
      <vt:lpstr>1. ΠολυμΕΣΑ - ηχοσ</vt:lpstr>
      <vt:lpstr>Πολυμέσα: Ήχος</vt:lpstr>
      <vt:lpstr>Δειγματοληψία ήχου</vt:lpstr>
      <vt:lpstr>Κβαντοποίηση ήχου (1)</vt:lpstr>
      <vt:lpstr>Κβαντοποίηση ήχου (2)</vt:lpstr>
      <vt:lpstr>Κβαντοποίηση ήχου (3)</vt:lpstr>
      <vt:lpstr>Συμπίεση ήχου</vt:lpstr>
      <vt:lpstr>2. ΠολυμΕΣΑ - βιντεο</vt:lpstr>
      <vt:lpstr>Πολυμέσα: Βίντεο</vt:lpstr>
      <vt:lpstr>Πολυμέσα: Βίντεο</vt:lpstr>
      <vt:lpstr>Πολυμέσα: Βίντεο</vt:lpstr>
      <vt:lpstr>Kωδικοποιήσεις για ταινίες, μεταδόσεις</vt:lpstr>
      <vt:lpstr>Kωδικοποιήσεις για τηλεδιάσκεψη</vt:lpstr>
      <vt:lpstr>Διαφορετικές ποιότητες βίντεο</vt:lpstr>
      <vt:lpstr>3. Τυποι εφαρμογων πολυμεσικησ επικοινωνιασ</vt:lpstr>
      <vt:lpstr>Δικτύωση πολυμέσων: 3 τύποι εφαρμογών (1)</vt:lpstr>
      <vt:lpstr>Δικτύωση πολυμέσων: 3 τύποι εφαρμογών (2)</vt:lpstr>
      <vt:lpstr>Δικτύωση πολυμέσων: 3 τύποι εφαρμογών (3)</vt:lpstr>
      <vt:lpstr>Δικτύωση Πολυμέσων: Διάρθρωση</vt:lpstr>
      <vt:lpstr>Τυποσ 1: Μεταδοση αποθηκευμενου βιντεο</vt:lpstr>
      <vt:lpstr>Ροή αποθηκευμένου βίντεο</vt:lpstr>
      <vt:lpstr>Συνεχής ροή αποθηκευμένου video</vt:lpstr>
      <vt:lpstr>Συνεχής ροή αποθηκευμένου video: προκλήσεις</vt:lpstr>
      <vt:lpstr>Συνεχής ροή αποθηκευμένου video</vt:lpstr>
      <vt:lpstr>Συνεχής ροή αποθηκευμένου video</vt:lpstr>
      <vt:lpstr>Ενταμίευση στην πλευρά του πελάτη, αναπαραγωγή</vt:lpstr>
      <vt:lpstr>Ενταμίευση στην πλευρά του πελάτη, αναπαραγωγή</vt:lpstr>
      <vt:lpstr>Ενταμίευση στην πλευρά του πελάτη, αναπαραγωγή</vt:lpstr>
      <vt:lpstr>Διακριτές λύσεις – Διακριτές στοίβες πρωτοκόλλων</vt:lpstr>
      <vt:lpstr>Στοιβα: rtsp/rtp/udp/ip + RTCP</vt:lpstr>
      <vt:lpstr>Streaming Multimedia: UDP</vt:lpstr>
      <vt:lpstr>Streaming Multimedia: RTSP</vt:lpstr>
      <vt:lpstr>Streaming Multimedia: RTP</vt:lpstr>
      <vt:lpstr>Ομάδα Ασκήσεων: Α1 - Αποθηκευμένο βίντεο συνεχούς ροής</vt:lpstr>
      <vt:lpstr>Πρωτοκολλο RTP</vt:lpstr>
      <vt:lpstr>Πρωτόκολλο πραγματικού χρόνου (Real-Time Protocol, RTP)</vt:lpstr>
      <vt:lpstr>Πρωτόκολλο πραγματικού χρόνου (Real-Time Protocol, RTP)</vt:lpstr>
      <vt:lpstr>Το RTP «τρέχει» πάνω από το UDP</vt:lpstr>
      <vt:lpstr>Παράδειγμα RTP</vt:lpstr>
      <vt:lpstr>Ενθυλάκωση RTP</vt:lpstr>
      <vt:lpstr>Κεφαλίδα RTP (1)</vt:lpstr>
      <vt:lpstr>Κεφαλίδα RTP (2)</vt:lpstr>
      <vt:lpstr>RTP και QoS</vt:lpstr>
      <vt:lpstr>Real-Time Control Protocol (RTCP)</vt:lpstr>
      <vt:lpstr>RTCP: πολλαπλοί αποστολείς/παραλήπτες (multicast)</vt:lpstr>
      <vt:lpstr>RTCP πακέτα</vt:lpstr>
      <vt:lpstr>Συγχρονισμός των ροών δεδομένων</vt:lpstr>
      <vt:lpstr>RTCP: bandwidth scaling</vt:lpstr>
      <vt:lpstr>Ομάδα Ασκήσεων: Α1 - Αποθηκευμένο βίντεο συνεχούς ροής</vt:lpstr>
      <vt:lpstr>Στοιβα: http(s)/tcp/ip</vt:lpstr>
      <vt:lpstr>Streaming Multimedia: HTTP</vt:lpstr>
      <vt:lpstr>Streaming Multimedia: HTTP</vt:lpstr>
      <vt:lpstr>Streaming Multimedia: HTTP</vt:lpstr>
      <vt:lpstr>Ενταμίευση στην πλευρά του πελάτη, αναπαραγωγή</vt:lpstr>
      <vt:lpstr>Streaming Multimedia: HTTP</vt:lpstr>
      <vt:lpstr>Streaming Multimedia: HTTP</vt:lpstr>
      <vt:lpstr>Ομάδα Ασκήσεων: Α1 - Αποθηκευμένο βίντεο συνεχούς ροής</vt:lpstr>
      <vt:lpstr>Streaming multimedia: DASH</vt:lpstr>
      <vt:lpstr>Streaming multimedia: DASH</vt:lpstr>
      <vt:lpstr>Streaming multimedia: DASH</vt:lpstr>
      <vt:lpstr>Ομάδα Ασκήσεων: Α1 - Αποθηκευμένο βίντεο συνεχούς ροής</vt:lpstr>
      <vt:lpstr>Εργαστηριακές Ασκήσεις</vt:lpstr>
      <vt:lpstr>Ομάδα</vt:lpstr>
      <vt:lpstr>Ομάδα Ασκήσεων: Α1 - Αποθηκευμένο βίντεο συνεχούς ροής</vt:lpstr>
      <vt:lpstr>Ομάδα Ασκήσεων: Α1 - Αποθηκευμένο βίντεο συνεχούς ροής</vt:lpstr>
      <vt:lpstr>Ομάδα Ασκήσεων: Α2 – Ζωντανές μεταδόσεις βίντεο συνεχούς ροής</vt:lpstr>
      <vt:lpstr>Video Streaming &amp; CDNs: πλαίσιο</vt:lpstr>
      <vt:lpstr>Covid 19</vt:lpstr>
      <vt:lpstr>Video Streaming &amp; CDNs: πλαίσιο</vt:lpstr>
      <vt:lpstr>Δίκτυα διανομής περιεχομένου</vt:lpstr>
      <vt:lpstr>Δίκτυα διανομής περιεχομένου</vt:lpstr>
      <vt:lpstr>Δίκτυα διανομής περιεχομένου</vt:lpstr>
      <vt:lpstr>Δίκτυα διανομής περιεχομένου</vt:lpstr>
      <vt:lpstr>PowerPoint Presentation</vt:lpstr>
      <vt:lpstr>PowerPoint Presentation</vt:lpstr>
      <vt:lpstr>CDN: “απλό” σενάριο πρόσβασης περιεχομένου</vt:lpstr>
      <vt:lpstr>CDN στρατηγική επιλογής cluster</vt:lpstr>
      <vt:lpstr>CDN στρατηγική επιλογής cluster </vt:lpstr>
      <vt:lpstr>Μελέτη περίπτωσης: Netflix</vt:lpstr>
      <vt:lpstr>Μελέτη περίπτωσης: Netflix</vt:lpstr>
      <vt:lpstr>Μελέτη περίπτωσης: Netflix</vt:lpstr>
      <vt:lpstr>Δίκτυα κέντρων δεδομένων</vt:lpstr>
      <vt:lpstr>Δίκτυα κέντρων δεδομένων</vt:lpstr>
      <vt:lpstr>Δίκτυα κέντρων δεδομένων</vt:lpstr>
      <vt:lpstr>Modular Data Centers</vt:lpstr>
      <vt:lpstr>Τυποσ 3: ΣυνδιΑλεξη φωνΗς/video over IP </vt:lpstr>
      <vt:lpstr>Δικτύωση Πολυμέσων: Ενότητες</vt:lpstr>
      <vt:lpstr>Voice-over-IP (VoIP)</vt:lpstr>
      <vt:lpstr>Χαρακτηριστικά VoIP</vt:lpstr>
      <vt:lpstr>VoIP: απώλεια πακέτων</vt:lpstr>
      <vt:lpstr>VoIP: απώλεια πακέτων και καθυστέρηση (2)</vt:lpstr>
      <vt:lpstr>VoIP: απώλεια πακέτων και καθυστέρηση (3)</vt:lpstr>
      <vt:lpstr>Ανάκαμψη από απώλειες πακέτων</vt:lpstr>
      <vt:lpstr>PowerPoint Presentation</vt:lpstr>
      <vt:lpstr>Διακύμανση της καθυστέρησης (Delay Jitter)</vt:lpstr>
      <vt:lpstr>VoIP: Σταθερή καθυστέρηση πριν την αναπαραγωγή</vt:lpstr>
      <vt:lpstr>VoIP: Σταθερή καθυστέρηση πριν την αναπαραγωγή</vt:lpstr>
      <vt:lpstr>Προσαρμοζόμενη καθυστέρηση αναπαραγωγής (1)</vt:lpstr>
      <vt:lpstr>Προσαρμοζόμενη καθυστέρηση αναπαραγωγής (2)</vt:lpstr>
      <vt:lpstr>Προσαρμοζόμενη καθυστέρηση αναπαραγωγής (3)</vt:lpstr>
      <vt:lpstr>Προσαρμοζόμενη αναπαραγωγή (4)</vt:lpstr>
      <vt:lpstr>PowerPoint Presentation</vt:lpstr>
      <vt:lpstr>VoIP: Ανάκαμψη από την απώλεια πακέτων (1)</vt:lpstr>
      <vt:lpstr>Ανάκαμψη από την απώλεια πακέτων (2)</vt:lpstr>
      <vt:lpstr>Ανάκαμψη από την απώλεια πακέτων (3)</vt:lpstr>
      <vt:lpstr>PowerPoint Presentation</vt:lpstr>
      <vt:lpstr>Voice-over-IP: Skype</vt:lpstr>
      <vt:lpstr>Voice-over-IP: Skype</vt:lpstr>
      <vt:lpstr>P2P Voice-over-IP: skype</vt:lpstr>
      <vt:lpstr>Skype: NAT</vt:lpstr>
      <vt:lpstr>Skype: ομότιμοι ως αναμεταδότες</vt:lpstr>
      <vt:lpstr>Δικτύωση Πολυμέσων: Ενότητες</vt:lpstr>
      <vt:lpstr>SIP: Session Initiation Protocol [RFC 3261]</vt:lpstr>
      <vt:lpstr>Υπηρεσίες του SIP</vt:lpstr>
      <vt:lpstr>Εγκαθίδρυση κλήσης σε μια γνωστή διεύθυνση ΙΡ</vt:lpstr>
      <vt:lpstr>Εγκαθίδρυση κλήσης (συνέχεια)</vt:lpstr>
      <vt:lpstr>Παράδειγμα μηνύματος SIP</vt:lpstr>
      <vt:lpstr>Μετάφραση ονομάτων και Θέση χρήστη</vt:lpstr>
      <vt:lpstr>SIP Server / Registrar</vt:lpstr>
      <vt:lpstr>SIP Server / Proxy</vt:lpstr>
      <vt:lpstr>Παράδειγμα </vt:lpstr>
      <vt:lpstr>Σύγκριση με το H.323</vt:lpstr>
      <vt:lpstr>Τέλος Ενότητας</vt:lpstr>
      <vt:lpstr>Σημείωμα Αναφοράς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Δίκτυα Επικοινωνιών ΙΙ</dc:title>
  <dc:creator>pantelis bbalaouras</dc:creator>
  <cp:lastModifiedBy>Pantelis Balaouras</cp:lastModifiedBy>
  <cp:revision>2</cp:revision>
  <dcterms:created xsi:type="dcterms:W3CDTF">2019-11-19T09:54:29Z</dcterms:created>
  <dcterms:modified xsi:type="dcterms:W3CDTF">2026-02-19T12:00:29Z</dcterms:modified>
</cp:coreProperties>
</file>