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4130" r:id="rId2"/>
    <p:sldMasterId id="2147484142" r:id="rId3"/>
  </p:sldMasterIdLst>
  <p:notesMasterIdLst>
    <p:notesMasterId r:id="rId33"/>
  </p:notesMasterIdLst>
  <p:handoutMasterIdLst>
    <p:handoutMasterId r:id="rId34"/>
  </p:handoutMasterIdLst>
  <p:sldIdLst>
    <p:sldId id="334" r:id="rId4"/>
    <p:sldId id="561" r:id="rId5"/>
    <p:sldId id="562" r:id="rId6"/>
    <p:sldId id="608" r:id="rId7"/>
    <p:sldId id="609" r:id="rId8"/>
    <p:sldId id="610" r:id="rId9"/>
    <p:sldId id="611" r:id="rId10"/>
    <p:sldId id="612" r:id="rId11"/>
    <p:sldId id="613" r:id="rId12"/>
    <p:sldId id="614" r:id="rId13"/>
    <p:sldId id="615" r:id="rId14"/>
    <p:sldId id="616" r:id="rId15"/>
    <p:sldId id="601" r:id="rId16"/>
    <p:sldId id="617" r:id="rId17"/>
    <p:sldId id="602" r:id="rId18"/>
    <p:sldId id="605" r:id="rId19"/>
    <p:sldId id="618" r:id="rId20"/>
    <p:sldId id="619" r:id="rId21"/>
    <p:sldId id="603" r:id="rId22"/>
    <p:sldId id="606" r:id="rId23"/>
    <p:sldId id="620" r:id="rId24"/>
    <p:sldId id="621" r:id="rId25"/>
    <p:sldId id="604" r:id="rId26"/>
    <p:sldId id="607" r:id="rId27"/>
    <p:sldId id="622" r:id="rId28"/>
    <p:sldId id="623" r:id="rId29"/>
    <p:sldId id="624" r:id="rId30"/>
    <p:sldId id="625" r:id="rId31"/>
    <p:sldId id="626" r:id="rId32"/>
  </p:sldIdLst>
  <p:sldSz cx="9144000" cy="6858000" type="screen4x3"/>
  <p:notesSz cx="7315200" cy="96012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104">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00"/>
    <a:srgbClr val="FF0000"/>
    <a:srgbClr val="FFFFFF"/>
    <a:srgbClr val="FF8E73"/>
    <a:srgbClr val="FF3300"/>
    <a:srgbClr val="FFFF66"/>
    <a:srgbClr val="33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6138" autoAdjust="0"/>
  </p:normalViewPr>
  <p:slideViewPr>
    <p:cSldViewPr snapToGrid="0">
      <p:cViewPr varScale="1">
        <p:scale>
          <a:sx n="90" d="100"/>
          <a:sy n="90" d="100"/>
        </p:scale>
        <p:origin x="876" y="90"/>
      </p:cViewPr>
      <p:guideLst>
        <p:guide orient="horz" pos="1104"/>
        <p:guide pos="57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364B32A6-19D3-4234-8643-62F9A2196D49}" type="datetimeFigureOut">
              <a:rPr lang="en-US"/>
              <a:pPr>
                <a:defRPr/>
              </a:pPr>
              <a:t>05-Mar-26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8CB25D86-7CC1-45B2-A27F-92AD76081834}" type="slidenum">
              <a:rPr lang="en-US"/>
              <a:pPr>
                <a:defRPr/>
              </a:pPr>
              <a:t>‹#›</a:t>
            </a:fld>
            <a:endParaRPr lang="en-US"/>
          </a:p>
        </p:txBody>
      </p:sp>
    </p:spTree>
    <p:extLst>
      <p:ext uri="{BB962C8B-B14F-4D97-AF65-F5344CB8AC3E}">
        <p14:creationId xmlns:p14="http://schemas.microsoft.com/office/powerpoint/2010/main" val="419138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49600"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0" hangingPunct="0">
              <a:defRPr sz="1200">
                <a:latin typeface="Comic Sans MS" pitchFamily="66" charset="0"/>
                <a:cs typeface="+mn-cs"/>
              </a:defRPr>
            </a:lvl1pPr>
          </a:lstStyle>
          <a:p>
            <a:pPr>
              <a:defRPr/>
            </a:pPr>
            <a:endParaRPr lang="en-GB"/>
          </a:p>
        </p:txBody>
      </p:sp>
      <p:sp>
        <p:nvSpPr>
          <p:cNvPr id="18435" name="Rectangle 3"/>
          <p:cNvSpPr>
            <a:spLocks noGrp="1" noChangeArrowheads="1"/>
          </p:cNvSpPr>
          <p:nvPr>
            <p:ph type="dt" idx="1"/>
          </p:nvPr>
        </p:nvSpPr>
        <p:spPr bwMode="auto">
          <a:xfrm>
            <a:off x="4144963" y="0"/>
            <a:ext cx="3149600" cy="444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defRPr sz="1200">
                <a:latin typeface="Comic Sans MS" pitchFamily="66" charset="0"/>
                <a:cs typeface="+mn-cs"/>
              </a:defRPr>
            </a:lvl1pPr>
          </a:lstStyle>
          <a:p>
            <a:pPr>
              <a:defRPr/>
            </a:pPr>
            <a:endParaRPr lang="en-GB"/>
          </a:p>
        </p:txBody>
      </p:sp>
      <p:sp>
        <p:nvSpPr>
          <p:cNvPr id="98308" name="Rectangle 4"/>
          <p:cNvSpPr>
            <a:spLocks noGrp="1" noRot="1" noChangeAspect="1" noChangeArrowheads="1" noTextEdit="1"/>
          </p:cNvSpPr>
          <p:nvPr>
            <p:ph type="sldImg" idx="2"/>
          </p:nvPr>
        </p:nvSpPr>
        <p:spPr bwMode="auto">
          <a:xfrm>
            <a:off x="1316038" y="742950"/>
            <a:ext cx="4743450" cy="35575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95363" y="4595813"/>
            <a:ext cx="5303837" cy="4302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0" y="9120188"/>
            <a:ext cx="3149600" cy="4445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omic Sans MS" pitchFamily="66" charset="0"/>
                <a:cs typeface="+mn-cs"/>
              </a:defRPr>
            </a:lvl1pPr>
          </a:lstStyle>
          <a:p>
            <a:pPr>
              <a:defRPr/>
            </a:pPr>
            <a:endParaRPr lang="en-GB"/>
          </a:p>
        </p:txBody>
      </p:sp>
      <p:sp>
        <p:nvSpPr>
          <p:cNvPr id="18439" name="Rectangle 7"/>
          <p:cNvSpPr>
            <a:spLocks noGrp="1" noChangeArrowheads="1"/>
          </p:cNvSpPr>
          <p:nvPr>
            <p:ph type="sldNum" sz="quarter" idx="5"/>
          </p:nvPr>
        </p:nvSpPr>
        <p:spPr bwMode="auto">
          <a:xfrm>
            <a:off x="4144963" y="9120188"/>
            <a:ext cx="3149600" cy="4445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omic Sans MS" pitchFamily="66" charset="0"/>
                <a:cs typeface="+mn-cs"/>
              </a:defRPr>
            </a:lvl1pPr>
          </a:lstStyle>
          <a:p>
            <a:pPr>
              <a:defRPr/>
            </a:pPr>
            <a:fld id="{A52A19DF-E888-4533-8A11-8B5F496EFD7D}" type="slidenum">
              <a:rPr lang="en-GB"/>
              <a:pPr>
                <a:defRPr/>
              </a:pPr>
              <a:t>‹#›</a:t>
            </a:fld>
            <a:endParaRPr lang="en-GB"/>
          </a:p>
        </p:txBody>
      </p:sp>
    </p:spTree>
    <p:extLst>
      <p:ext uri="{BB962C8B-B14F-4D97-AF65-F5344CB8AC3E}">
        <p14:creationId xmlns:p14="http://schemas.microsoft.com/office/powerpoint/2010/main" val="3000631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339B265D-F862-44FA-85FE-DBFEC35E052D}" type="slidenum">
              <a:rPr lang="en-GB" smtClean="0"/>
              <a:pPr>
                <a:defRPr/>
              </a:pPr>
              <a:t>1</a:t>
            </a:fld>
            <a:endParaRPr lang="en-GB"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2364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solidFill>
                  <a:srgbClr val="000000"/>
                </a:solidFill>
                <a:latin typeface="Corbel"/>
              </a:rPr>
              <a:pPr/>
              <a:t>4</a:t>
            </a:fld>
            <a:endParaRPr lang="el-GR" dirty="0">
              <a:solidFill>
                <a:srgbClr val="000000"/>
              </a:solidFill>
              <a:latin typeface="Corbel"/>
            </a:endParaRPr>
          </a:p>
        </p:txBody>
      </p:sp>
    </p:spTree>
    <p:extLst>
      <p:ext uri="{BB962C8B-B14F-4D97-AF65-F5344CB8AC3E}">
        <p14:creationId xmlns:p14="http://schemas.microsoft.com/office/powerpoint/2010/main" val="94006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solidFill>
                  <a:srgbClr val="000000"/>
                </a:solidFill>
                <a:latin typeface="Corbel"/>
              </a:rPr>
              <a:pPr/>
              <a:t>7</a:t>
            </a:fld>
            <a:endParaRPr lang="el-GR" dirty="0">
              <a:solidFill>
                <a:srgbClr val="000000"/>
              </a:solidFill>
              <a:latin typeface="Corbel"/>
            </a:endParaRPr>
          </a:p>
        </p:txBody>
      </p:sp>
    </p:spTree>
    <p:extLst>
      <p:ext uri="{BB962C8B-B14F-4D97-AF65-F5344CB8AC3E}">
        <p14:creationId xmlns:p14="http://schemas.microsoft.com/office/powerpoint/2010/main" val="169669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solidFill>
                  <a:srgbClr val="000000"/>
                </a:solidFill>
                <a:latin typeface="Corbel"/>
              </a:rPr>
              <a:pPr/>
              <a:t>8</a:t>
            </a:fld>
            <a:endParaRPr lang="el-GR" dirty="0">
              <a:solidFill>
                <a:srgbClr val="000000"/>
              </a:solidFill>
              <a:latin typeface="Corbel"/>
            </a:endParaRPr>
          </a:p>
        </p:txBody>
      </p:sp>
    </p:spTree>
    <p:extLst>
      <p:ext uri="{BB962C8B-B14F-4D97-AF65-F5344CB8AC3E}">
        <p14:creationId xmlns:p14="http://schemas.microsoft.com/office/powerpoint/2010/main" val="102021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solidFill>
                  <a:srgbClr val="000000"/>
                </a:solidFill>
                <a:latin typeface="Corbel"/>
              </a:rPr>
              <a:pPr/>
              <a:t>9</a:t>
            </a:fld>
            <a:endParaRPr lang="el-GR" dirty="0">
              <a:solidFill>
                <a:srgbClr val="000000"/>
              </a:solidFill>
              <a:latin typeface="Corbel"/>
            </a:endParaRPr>
          </a:p>
        </p:txBody>
      </p:sp>
    </p:spTree>
    <p:extLst>
      <p:ext uri="{BB962C8B-B14F-4D97-AF65-F5344CB8AC3E}">
        <p14:creationId xmlns:p14="http://schemas.microsoft.com/office/powerpoint/2010/main" val="413281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93199CD-3E1B-4AE6-990F-76F925F5EA9F}" type="slidenum">
              <a:rPr lang="el-GR" smtClean="0">
                <a:solidFill>
                  <a:srgbClr val="000000"/>
                </a:solidFill>
                <a:latin typeface="Corbel"/>
              </a:rPr>
              <a:pPr/>
              <a:t>10</a:t>
            </a:fld>
            <a:endParaRPr lang="el-GR" dirty="0">
              <a:solidFill>
                <a:srgbClr val="000000"/>
              </a:solidFill>
              <a:latin typeface="Corbel"/>
            </a:endParaRPr>
          </a:p>
        </p:txBody>
      </p:sp>
    </p:spTree>
    <p:extLst>
      <p:ext uri="{BB962C8B-B14F-4D97-AF65-F5344CB8AC3E}">
        <p14:creationId xmlns:p14="http://schemas.microsoft.com/office/powerpoint/2010/main" val="334278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5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sz="3600"/>
            </a:lvl1pPr>
          </a:lstStyle>
          <a:p>
            <a:r>
              <a:rPr lang="en-US"/>
              <a:t>Click to edit Master subtitle style</a:t>
            </a:r>
          </a:p>
        </p:txBody>
      </p:sp>
      <p:sp>
        <p:nvSpPr>
          <p:cNvPr id="1085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sz="4000"/>
            </a:lvl1pPr>
          </a:lstStyle>
          <a:p>
            <a:r>
              <a:rPr lang="en-US"/>
              <a:t>Click to edit Master title style</a:t>
            </a:r>
          </a:p>
        </p:txBody>
      </p:sp>
      <p:sp>
        <p:nvSpPr>
          <p:cNvPr id="11" name="Rectangle 14"/>
          <p:cNvSpPr>
            <a:spLocks noGrp="1" noChangeArrowheads="1"/>
          </p:cNvSpPr>
          <p:nvPr>
            <p:ph type="ftr" sz="quarter" idx="10"/>
          </p:nvPr>
        </p:nvSpPr>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19075"/>
            <a:ext cx="2092325" cy="61182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579438" y="219075"/>
            <a:ext cx="6124575" cy="6118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9438" y="219075"/>
            <a:ext cx="8369300" cy="611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99118" y="1828800"/>
            <a:ext cx="6173808" cy="2895600"/>
          </a:xfrm>
        </p:spPr>
        <p:txBody>
          <a:bodyPr rtlCol="0" anchor="b">
            <a:normAutofit/>
          </a:bodyPr>
          <a:lstStyle>
            <a:lvl1pPr algn="l" rtl="0">
              <a:lnSpc>
                <a:spcPct val="80000"/>
              </a:lnSpc>
              <a:defRPr sz="4951">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799118" y="4800600"/>
            <a:ext cx="6173808" cy="1219200"/>
          </a:xfrm>
        </p:spPr>
        <p:txBody>
          <a:bodyPr rtlCol="0">
            <a:normAutofit/>
          </a:bodyPr>
          <a:lstStyle>
            <a:lvl1pPr marL="0" indent="0" algn="l" rtl="0">
              <a:spcBef>
                <a:spcPts val="0"/>
              </a:spcBef>
              <a:buNone/>
              <a:defRPr sz="1500" cap="all" spc="150" baseline="0">
                <a:solidFill>
                  <a:schemeClr val="accent1"/>
                </a:solidFill>
              </a:defRPr>
            </a:lvl1pPr>
            <a:lvl2pPr marL="342991" indent="0" algn="ctr" rtl="0">
              <a:buNone/>
              <a:defRPr>
                <a:solidFill>
                  <a:schemeClr val="tx1">
                    <a:tint val="75000"/>
                  </a:schemeClr>
                </a:solidFill>
              </a:defRPr>
            </a:lvl2pPr>
            <a:lvl3pPr marL="685983" indent="0" algn="ctr" rtl="0">
              <a:buNone/>
              <a:defRPr>
                <a:solidFill>
                  <a:schemeClr val="tx1">
                    <a:tint val="75000"/>
                  </a:schemeClr>
                </a:solidFill>
              </a:defRPr>
            </a:lvl3pPr>
            <a:lvl4pPr marL="1028974" indent="0" algn="ctr" rtl="0">
              <a:buNone/>
              <a:defRPr>
                <a:solidFill>
                  <a:schemeClr val="tx1">
                    <a:tint val="75000"/>
                  </a:schemeClr>
                </a:solidFill>
              </a:defRPr>
            </a:lvl4pPr>
            <a:lvl5pPr marL="1371966" indent="0" algn="ctr" rtl="0">
              <a:buNone/>
              <a:defRPr>
                <a:solidFill>
                  <a:schemeClr val="tx1">
                    <a:tint val="75000"/>
                  </a:schemeClr>
                </a:solidFill>
              </a:defRPr>
            </a:lvl5pPr>
            <a:lvl6pPr marL="1714957" indent="0" algn="ctr" rtl="0">
              <a:buNone/>
              <a:defRPr>
                <a:solidFill>
                  <a:schemeClr val="tx1">
                    <a:tint val="75000"/>
                  </a:schemeClr>
                </a:solidFill>
              </a:defRPr>
            </a:lvl6pPr>
            <a:lvl7pPr marL="2057949" indent="0" algn="ctr" rtl="0">
              <a:buNone/>
              <a:defRPr>
                <a:solidFill>
                  <a:schemeClr val="tx1">
                    <a:tint val="75000"/>
                  </a:schemeClr>
                </a:solidFill>
              </a:defRPr>
            </a:lvl7pPr>
            <a:lvl8pPr marL="2400940" indent="0" algn="ctr" rtl="0">
              <a:buNone/>
              <a:defRPr>
                <a:solidFill>
                  <a:schemeClr val="tx1">
                    <a:tint val="75000"/>
                  </a:schemeClr>
                </a:solidFill>
              </a:defRPr>
            </a:lvl8pPr>
            <a:lvl9pPr marL="2743932"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252141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12455" y="381000"/>
            <a:ext cx="8319090" cy="959768"/>
          </a:xfrm>
        </p:spPr>
        <p:txBody>
          <a:bodyPr rtlCol="0"/>
          <a:lstStyle>
            <a:lvl1pPr rtl="0">
              <a:defRPr>
                <a:latin typeface="Calibri" panose="020F0502020204030204" pitchFamily="34" charset="0"/>
                <a:cs typeface="Calibri" panose="020F0502020204030204" pitchFamily="34" charset="0"/>
              </a:defRPr>
            </a:lvl1pPr>
          </a:lstStyle>
          <a:p>
            <a:pPr rtl="0"/>
            <a:r>
              <a:rPr lang="el-GR" dirty="0"/>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12455" y="1556793"/>
            <a:ext cx="8319090" cy="4752527"/>
          </a:xfrm>
        </p:spPr>
        <p:txBody>
          <a:bodyPr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lgn="l" rtl="0">
              <a:defRPr>
                <a:latin typeface="Calibri" panose="020F0502020204030204" pitchFamily="34" charset="0"/>
                <a:cs typeface="Calibri" panose="020F0502020204030204" pitchFamily="34" charset="0"/>
              </a:defRPr>
            </a:lvl5pPr>
            <a:lvl6pPr algn="l" rtl="0">
              <a:defRPr/>
            </a:lvl6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661E8C6A-4A6D-485F-96EB-FC65364BEB94}" type="datetime1">
              <a:rPr lang="el-GR" smtClean="0">
                <a:solidFill>
                  <a:prstClr val="white">
                    <a:tint val="75000"/>
                  </a:prstClr>
                </a:solidFill>
              </a:rPr>
              <a:pPr/>
              <a:t>5/3/2026</a:t>
            </a:fld>
            <a:endParaRPr lang="el-GR" dirty="0">
              <a:solidFill>
                <a:prstClr val="white">
                  <a:tint val="75000"/>
                </a:prstClr>
              </a:solidFill>
            </a:endParaRPr>
          </a:p>
        </p:txBody>
      </p:sp>
      <p:sp>
        <p:nvSpPr>
          <p:cNvPr id="5" name="Σύμβολο κράτησης θέσης υποσέλιδου 4"/>
          <p:cNvSpPr>
            <a:spLocks noGrp="1"/>
          </p:cNvSpPr>
          <p:nvPr>
            <p:ph type="ftr" sz="quarter" idx="11"/>
          </p:nvPr>
        </p:nvSpPr>
        <p:spPr/>
        <p:txBody>
          <a:bodyPr rtlCol="0"/>
          <a:lstStyle/>
          <a:p>
            <a:endParaRPr lang="el-GR" dirty="0">
              <a:solidFill>
                <a:prstClr val="white">
                  <a:tint val="75000"/>
                </a:prstClr>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103872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94918" y="2514600"/>
            <a:ext cx="6520997" cy="2819400"/>
          </a:xfrm>
        </p:spPr>
        <p:txBody>
          <a:bodyPr rtlCol="0" anchor="b">
            <a:normAutofit/>
          </a:bodyPr>
          <a:lstStyle>
            <a:lvl1pPr algn="l" rtl="0">
              <a:lnSpc>
                <a:spcPct val="80000"/>
              </a:lnSpc>
              <a:defRPr sz="3601"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799118" y="5410201"/>
            <a:ext cx="6517197" cy="609601"/>
          </a:xfrm>
        </p:spPr>
        <p:txBody>
          <a:bodyPr rtlCol="0" anchor="t">
            <a:normAutofit/>
          </a:bodyPr>
          <a:lstStyle>
            <a:lvl1pPr marL="0" indent="0" algn="l" rtl="0">
              <a:spcBef>
                <a:spcPts val="0"/>
              </a:spcBef>
              <a:buNone/>
              <a:defRPr sz="1500" cap="all" spc="150" baseline="0">
                <a:solidFill>
                  <a:schemeClr val="accent1"/>
                </a:solidFill>
              </a:defRPr>
            </a:lvl1pPr>
            <a:lvl2pPr marL="342991" indent="0" algn="l" rtl="0">
              <a:buNone/>
              <a:defRPr sz="1350">
                <a:solidFill>
                  <a:schemeClr val="tx1">
                    <a:tint val="75000"/>
                  </a:schemeClr>
                </a:solidFill>
              </a:defRPr>
            </a:lvl2pPr>
            <a:lvl3pPr marL="685983" indent="0" algn="l" rtl="0">
              <a:buNone/>
              <a:defRPr sz="1200">
                <a:solidFill>
                  <a:schemeClr val="tx1">
                    <a:tint val="75000"/>
                  </a:schemeClr>
                </a:solidFill>
              </a:defRPr>
            </a:lvl3pPr>
            <a:lvl4pPr marL="1028974" indent="0" algn="l" rtl="0">
              <a:buNone/>
              <a:defRPr sz="1050">
                <a:solidFill>
                  <a:schemeClr val="tx1">
                    <a:tint val="75000"/>
                  </a:schemeClr>
                </a:solidFill>
              </a:defRPr>
            </a:lvl4pPr>
            <a:lvl5pPr marL="1371966" indent="0" algn="l" rtl="0">
              <a:buNone/>
              <a:defRPr sz="1050">
                <a:solidFill>
                  <a:schemeClr val="tx1">
                    <a:tint val="75000"/>
                  </a:schemeClr>
                </a:solidFill>
              </a:defRPr>
            </a:lvl5pPr>
            <a:lvl6pPr marL="1714957" indent="0" algn="l" rtl="0">
              <a:buNone/>
              <a:defRPr sz="1050">
                <a:solidFill>
                  <a:schemeClr val="tx1">
                    <a:tint val="75000"/>
                  </a:schemeClr>
                </a:solidFill>
              </a:defRPr>
            </a:lvl6pPr>
            <a:lvl7pPr marL="2057949" indent="0" algn="l" rtl="0">
              <a:buNone/>
              <a:defRPr sz="1050">
                <a:solidFill>
                  <a:schemeClr val="tx1">
                    <a:tint val="75000"/>
                  </a:schemeClr>
                </a:solidFill>
              </a:defRPr>
            </a:lvl7pPr>
            <a:lvl8pPr marL="2400940" indent="0" algn="l" rtl="0">
              <a:buNone/>
              <a:defRPr sz="1050">
                <a:solidFill>
                  <a:schemeClr val="tx1">
                    <a:tint val="75000"/>
                  </a:schemeClr>
                </a:solidFill>
              </a:defRPr>
            </a:lvl8pPr>
            <a:lvl9pPr marL="2743932" indent="0" algn="l" rtl="0">
              <a:buNone/>
              <a:defRPr sz="1050">
                <a:solidFill>
                  <a:schemeClr val="tx1">
                    <a:tint val="75000"/>
                  </a:schemeClr>
                </a:solidFill>
              </a:defRPr>
            </a:lvl9pPr>
          </a:lstStyle>
          <a:p>
            <a:pPr lvl="0" rtl="0"/>
            <a:r>
              <a:rPr lang="el-GR" noProof="0"/>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4941782F-5A7F-49CD-B68F-C6DA1453E4EE}" type="datetime1">
              <a:rPr lang="el-GR" smtClean="0">
                <a:solidFill>
                  <a:prstClr val="white">
                    <a:tint val="75000"/>
                  </a:prstClr>
                </a:solidFill>
              </a:rPr>
              <a:pPr/>
              <a:t>5/3/2026</a:t>
            </a:fld>
            <a:endParaRPr lang="el-GR" dirty="0">
              <a:solidFill>
                <a:prstClr val="white">
                  <a:tint val="75000"/>
                </a:prstClr>
              </a:solidFill>
            </a:endParaRPr>
          </a:p>
        </p:txBody>
      </p:sp>
      <p:sp>
        <p:nvSpPr>
          <p:cNvPr id="5" name="Σύμβολο κράτησης θέσης υποσέλιδου 4"/>
          <p:cNvSpPr>
            <a:spLocks noGrp="1"/>
          </p:cNvSpPr>
          <p:nvPr>
            <p:ph type="ftr" sz="quarter" idx="11"/>
          </p:nvPr>
        </p:nvSpPr>
        <p:spPr/>
        <p:txBody>
          <a:bodyPr rtlCol="0"/>
          <a:lstStyle/>
          <a:p>
            <a:endParaRPr lang="el-GR" dirty="0">
              <a:solidFill>
                <a:prstClr val="white">
                  <a:tint val="75000"/>
                </a:prstClr>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2931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28880" y="1905001"/>
            <a:ext cx="3315563" cy="41148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4673104" y="1905001"/>
            <a:ext cx="3315563" cy="41148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FB188566-0978-4C4B-906C-C00F29C9E565}" type="datetime1">
              <a:rPr lang="el-GR" smtClean="0">
                <a:solidFill>
                  <a:prstClr val="white">
                    <a:tint val="75000"/>
                  </a:prstClr>
                </a:solidFill>
              </a:rPr>
              <a:pPr/>
              <a:t>5/3/2026</a:t>
            </a:fld>
            <a:endParaRPr lang="el-GR" dirty="0">
              <a:solidFill>
                <a:prstClr val="white">
                  <a:tint val="75000"/>
                </a:prstClr>
              </a:solidFill>
            </a:endParaRPr>
          </a:p>
        </p:txBody>
      </p:sp>
      <p:sp>
        <p:nvSpPr>
          <p:cNvPr id="6" name="Σύμβολο κράτησης θέσης υποσέλιδου 5"/>
          <p:cNvSpPr>
            <a:spLocks noGrp="1"/>
          </p:cNvSpPr>
          <p:nvPr>
            <p:ph type="ftr" sz="quarter" idx="11"/>
          </p:nvPr>
        </p:nvSpPr>
        <p:spPr/>
        <p:txBody>
          <a:bodyPr rtlCol="0"/>
          <a:lstStyle/>
          <a:p>
            <a:endParaRPr lang="el-GR" dirty="0">
              <a:solidFill>
                <a:prstClr val="white">
                  <a:tint val="75000"/>
                </a:prstClr>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2A013F82-EE5E-44EE-A61D-E31C6657F26F}" type="slidenum">
              <a:rPr lang="el-GR" smtClean="0">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70657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12455" y="381000"/>
            <a:ext cx="8427130" cy="815752"/>
          </a:xfrm>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42106" y="1905000"/>
            <a:ext cx="3313277" cy="762000"/>
          </a:xfrm>
        </p:spPr>
        <p:txBody>
          <a:bodyPr rtlCol="0" anchor="ctr">
            <a:noAutofit/>
          </a:bodyPr>
          <a:lstStyle>
            <a:lvl1pPr marL="0" indent="0" algn="l" rtl="0">
              <a:spcBef>
                <a:spcPts val="0"/>
              </a:spcBef>
              <a:buNone/>
              <a:defRPr sz="1500" b="0" cap="all" spc="150" baseline="0">
                <a:solidFill>
                  <a:schemeClr val="accent1"/>
                </a:solidFill>
              </a:defRPr>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142106" y="2743201"/>
            <a:ext cx="3313277" cy="32766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4688617" y="1905000"/>
            <a:ext cx="3313277" cy="762000"/>
          </a:xfrm>
        </p:spPr>
        <p:txBody>
          <a:bodyPr rtlCol="0" anchor="ctr">
            <a:noAutofit/>
          </a:bodyPr>
          <a:lstStyle>
            <a:lvl1pPr marL="0" indent="0" algn="l" rtl="0">
              <a:spcBef>
                <a:spcPts val="0"/>
              </a:spcBef>
              <a:buNone/>
              <a:defRPr sz="1500" b="0" cap="all" spc="150" baseline="0">
                <a:solidFill>
                  <a:schemeClr val="accent1"/>
                </a:solidFill>
              </a:defRPr>
            </a:lvl1pPr>
            <a:lvl2pPr marL="342991" indent="0" algn="l" rtl="0">
              <a:buNone/>
              <a:defRPr sz="1500" b="1"/>
            </a:lvl2pPr>
            <a:lvl3pPr marL="685983" indent="0" algn="l" rtl="0">
              <a:buNone/>
              <a:defRPr sz="1350" b="1"/>
            </a:lvl3pPr>
            <a:lvl4pPr marL="1028974" indent="0" algn="l" rtl="0">
              <a:buNone/>
              <a:defRPr sz="1200" b="1"/>
            </a:lvl4pPr>
            <a:lvl5pPr marL="1371966" indent="0" algn="l" rtl="0">
              <a:buNone/>
              <a:defRPr sz="1200" b="1"/>
            </a:lvl5pPr>
            <a:lvl6pPr marL="1714957" indent="0" algn="l" rtl="0">
              <a:buNone/>
              <a:defRPr sz="1200" b="1"/>
            </a:lvl6pPr>
            <a:lvl7pPr marL="2057949" indent="0" algn="l" rtl="0">
              <a:buNone/>
              <a:defRPr sz="1200" b="1"/>
            </a:lvl7pPr>
            <a:lvl8pPr marL="2400940" indent="0" algn="l" rtl="0">
              <a:buNone/>
              <a:defRPr sz="1200" b="1"/>
            </a:lvl8pPr>
            <a:lvl9pPr marL="2743932" indent="0" algn="l" rtl="0">
              <a:buNone/>
              <a:defRPr sz="12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4688617" y="2743201"/>
            <a:ext cx="3313277" cy="32766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FA4A54F1-8371-4517-9AE2-339F6F9642B4}" type="datetime1">
              <a:rPr lang="el-GR" smtClean="0">
                <a:solidFill>
                  <a:prstClr val="white">
                    <a:tint val="75000"/>
                  </a:prstClr>
                </a:solidFill>
              </a:rPr>
              <a:pPr/>
              <a:t>5/3/2026</a:t>
            </a:fld>
            <a:endParaRPr lang="el-GR" dirty="0">
              <a:solidFill>
                <a:prstClr val="white">
                  <a:tint val="75000"/>
                </a:prstClr>
              </a:solidFill>
            </a:endParaRPr>
          </a:p>
        </p:txBody>
      </p:sp>
      <p:sp>
        <p:nvSpPr>
          <p:cNvPr id="8" name="Σύμβολο κράτησης θέσης υποσέλιδου 7"/>
          <p:cNvSpPr>
            <a:spLocks noGrp="1"/>
          </p:cNvSpPr>
          <p:nvPr>
            <p:ph type="ftr" sz="quarter" idx="11"/>
          </p:nvPr>
        </p:nvSpPr>
        <p:spPr/>
        <p:txBody>
          <a:bodyPr rtlCol="0"/>
          <a:lstStyle/>
          <a:p>
            <a:endParaRPr lang="el-GR" dirty="0">
              <a:solidFill>
                <a:prstClr val="white">
                  <a:tint val="75000"/>
                </a:prstClr>
              </a:solidFill>
            </a:endParaRPr>
          </a:p>
        </p:txBody>
      </p:sp>
      <p:sp>
        <p:nvSpPr>
          <p:cNvPr id="9" name="Σύμβολο κράτησης θέσης αριθμού διαφάνειας 8"/>
          <p:cNvSpPr>
            <a:spLocks noGrp="1"/>
          </p:cNvSpPr>
          <p:nvPr>
            <p:ph type="sldNum" sz="quarter" idx="12"/>
          </p:nvPr>
        </p:nvSpPr>
        <p:spPr/>
        <p:txBody>
          <a:bodyPr rtlCol="0"/>
          <a:lstStyle/>
          <a:p>
            <a:fld id="{2A013F82-EE5E-44EE-A61D-E31C6657F26F}" type="slidenum">
              <a:rPr lang="el-GR" smtClean="0">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169677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C3C0F0B0-2F8F-4F66-A8AF-B164837EAE99}" type="datetime1">
              <a:rPr lang="el-GR" smtClean="0">
                <a:solidFill>
                  <a:prstClr val="white">
                    <a:tint val="75000"/>
                  </a:prstClr>
                </a:solidFill>
              </a:rPr>
              <a:pPr/>
              <a:t>5/3/2026</a:t>
            </a:fld>
            <a:endParaRPr lang="el-GR" dirty="0">
              <a:solidFill>
                <a:prstClr val="white">
                  <a:tint val="75000"/>
                </a:prstClr>
              </a:solidFill>
            </a:endParaRPr>
          </a:p>
        </p:txBody>
      </p:sp>
      <p:sp>
        <p:nvSpPr>
          <p:cNvPr id="4" name="Σύμβολο κράτησης θέσης υποσέλιδου 3"/>
          <p:cNvSpPr>
            <a:spLocks noGrp="1"/>
          </p:cNvSpPr>
          <p:nvPr>
            <p:ph type="ftr" sz="quarter" idx="11"/>
          </p:nvPr>
        </p:nvSpPr>
        <p:spPr/>
        <p:txBody>
          <a:bodyPr rtlCol="0"/>
          <a:lstStyle/>
          <a:p>
            <a:endParaRPr lang="el-GR" dirty="0">
              <a:solidFill>
                <a:prstClr val="white">
                  <a:tint val="75000"/>
                </a:prstClr>
              </a:solidFill>
            </a:endParaRPr>
          </a:p>
        </p:txBody>
      </p:sp>
      <p:sp>
        <p:nvSpPr>
          <p:cNvPr id="5" name="Σύμβολο κράτησης θέσης αριθμού διαφάνειας 4"/>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294417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2"/>
        </a:solid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07515D76-C5F8-4308-AFA2-4800D5FB5236}" type="datetime1">
              <a:rPr lang="el-GR" smtClean="0">
                <a:solidFill>
                  <a:prstClr val="white">
                    <a:tint val="75000"/>
                  </a:prstClr>
                </a:solidFill>
              </a:rPr>
              <a:pPr/>
              <a:t>5/3/2026</a:t>
            </a:fld>
            <a:endParaRPr lang="el-GR" dirty="0">
              <a:solidFill>
                <a:prstClr val="white">
                  <a:tint val="75000"/>
                </a:prstClr>
              </a:solidFill>
            </a:endParaRPr>
          </a:p>
        </p:txBody>
      </p:sp>
      <p:sp>
        <p:nvSpPr>
          <p:cNvPr id="3" name="Σύμβολο κράτησης θέσης υποσέλιδου 2"/>
          <p:cNvSpPr>
            <a:spLocks noGrp="1"/>
          </p:cNvSpPr>
          <p:nvPr>
            <p:ph type="ftr" sz="quarter" idx="11"/>
          </p:nvPr>
        </p:nvSpPr>
        <p:spPr/>
        <p:txBody>
          <a:bodyPr rtlCol="0"/>
          <a:lstStyle/>
          <a:p>
            <a:endParaRPr lang="el-GR" dirty="0">
              <a:solidFill>
                <a:prstClr val="white">
                  <a:tint val="75000"/>
                </a:prstClr>
              </a:solidFill>
            </a:endParaRPr>
          </a:p>
        </p:txBody>
      </p:sp>
      <p:sp>
        <p:nvSpPr>
          <p:cNvPr id="4" name="Σύμβολο κράτησης θέσης αριθμού διαφάνειας 3"/>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12380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91910" y="1905000"/>
            <a:ext cx="2698158" cy="2667000"/>
          </a:xfrm>
        </p:spPr>
        <p:txBody>
          <a:bodyPr rtlCol="0" anchor="b">
            <a:noAutofit/>
          </a:bodyPr>
          <a:lstStyle>
            <a:lvl1pPr algn="l" rtl="0">
              <a:lnSpc>
                <a:spcPct val="90000"/>
              </a:lnSpc>
              <a:defRPr sz="2701" b="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3714528" y="685800"/>
            <a:ext cx="4801850" cy="53340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799118" y="4648200"/>
            <a:ext cx="2686749" cy="1371600"/>
          </a:xfrm>
        </p:spPr>
        <p:txBody>
          <a:bodyPr rtlCol="0">
            <a:normAutofit/>
          </a:bodyPr>
          <a:lstStyle>
            <a:lvl1pPr marL="0" indent="0" algn="l" rtl="0">
              <a:lnSpc>
                <a:spcPct val="90000"/>
              </a:lnSpc>
              <a:spcBef>
                <a:spcPts val="900"/>
              </a:spcBef>
              <a:buNone/>
              <a:defRPr sz="1350"/>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0313C684-8691-4479-BADE-5A6DE08A7F61}" type="datetime1">
              <a:rPr lang="el-GR" smtClean="0">
                <a:solidFill>
                  <a:prstClr val="white">
                    <a:tint val="75000"/>
                  </a:prstClr>
                </a:solidFill>
              </a:rPr>
              <a:pPr/>
              <a:t>5/3/2026</a:t>
            </a:fld>
            <a:endParaRPr lang="el-GR" dirty="0">
              <a:solidFill>
                <a:prstClr val="white">
                  <a:tint val="75000"/>
                </a:prstClr>
              </a:solidFill>
            </a:endParaRPr>
          </a:p>
        </p:txBody>
      </p:sp>
      <p:sp>
        <p:nvSpPr>
          <p:cNvPr id="6" name="Σύμβολο κράτησης θέσης υποσέλιδου 5"/>
          <p:cNvSpPr>
            <a:spLocks noGrp="1"/>
          </p:cNvSpPr>
          <p:nvPr>
            <p:ph type="ftr" sz="quarter" idx="11"/>
          </p:nvPr>
        </p:nvSpPr>
        <p:spPr/>
        <p:txBody>
          <a:bodyPr rtlCol="0"/>
          <a:lstStyle/>
          <a:p>
            <a:endParaRPr lang="el-GR" dirty="0">
              <a:solidFill>
                <a:prstClr val="white">
                  <a:tint val="75000"/>
                </a:prstClr>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22868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εικόνας 2"/>
          <p:cNvSpPr>
            <a:spLocks noGrp="1"/>
          </p:cNvSpPr>
          <p:nvPr>
            <p:ph type="pic" idx="1"/>
          </p:nvPr>
        </p:nvSpPr>
        <p:spPr>
          <a:xfrm>
            <a:off x="3714528" y="685800"/>
            <a:ext cx="4801850" cy="5334000"/>
          </a:xfrm>
          <a:solidFill>
            <a:schemeClr val="bg2"/>
          </a:solidFill>
          <a:ln w="76200">
            <a:solidFill>
              <a:schemeClr val="tx1"/>
            </a:solidFill>
            <a:miter lim="800000"/>
          </a:ln>
        </p:spPr>
        <p:txBody>
          <a:bodyPr rtlCol="0">
            <a:normAutofit/>
          </a:bodyPr>
          <a:lstStyle>
            <a:lvl1pPr marL="0" indent="0" algn="ctr" rtl="0">
              <a:buNone/>
              <a:defRPr sz="1800"/>
            </a:lvl1pPr>
            <a:lvl2pPr marL="342991" indent="0" algn="l" rtl="0">
              <a:buNone/>
              <a:defRPr sz="2101"/>
            </a:lvl2pPr>
            <a:lvl3pPr marL="685983" indent="0" algn="l" rtl="0">
              <a:buNone/>
              <a:defRPr sz="1800"/>
            </a:lvl3pPr>
            <a:lvl4pPr marL="1028974" indent="0" algn="l" rtl="0">
              <a:buNone/>
              <a:defRPr sz="1500"/>
            </a:lvl4pPr>
            <a:lvl5pPr marL="1371966" indent="0" algn="l" rtl="0">
              <a:buNone/>
              <a:defRPr sz="1500"/>
            </a:lvl5pPr>
            <a:lvl6pPr marL="1714957" indent="0" algn="l" rtl="0">
              <a:buNone/>
              <a:defRPr sz="1500"/>
            </a:lvl6pPr>
            <a:lvl7pPr marL="2057949" indent="0" algn="l" rtl="0">
              <a:buNone/>
              <a:defRPr sz="1500"/>
            </a:lvl7pPr>
            <a:lvl8pPr marL="2400940" indent="0" algn="l" rtl="0">
              <a:buNone/>
              <a:defRPr sz="1500"/>
            </a:lvl8pPr>
            <a:lvl9pPr marL="2743932" indent="0" algn="l" rtl="0">
              <a:buNone/>
              <a:defRPr sz="1500"/>
            </a:lvl9pPr>
          </a:lstStyle>
          <a:p>
            <a:pPr rtl="0"/>
            <a:r>
              <a:rPr lang="el-GR" noProof="0"/>
              <a:t>Κάντε κλικ στο εικονίδιο για να προσθέσετε εικόνα</a:t>
            </a:r>
            <a:endParaRPr lang="el-GR" noProof="0" dirty="0"/>
          </a:p>
        </p:txBody>
      </p:sp>
      <p:sp>
        <p:nvSpPr>
          <p:cNvPr id="2" name="Τίτλος 1"/>
          <p:cNvSpPr>
            <a:spLocks noGrp="1"/>
          </p:cNvSpPr>
          <p:nvPr>
            <p:ph type="title"/>
          </p:nvPr>
        </p:nvSpPr>
        <p:spPr>
          <a:xfrm>
            <a:off x="791910" y="1905000"/>
            <a:ext cx="2698158" cy="2667000"/>
          </a:xfrm>
        </p:spPr>
        <p:txBody>
          <a:bodyPr rtlCol="0" anchor="b">
            <a:normAutofit/>
          </a:bodyPr>
          <a:lstStyle>
            <a:lvl1pPr algn="l" rtl="0">
              <a:lnSpc>
                <a:spcPct val="90000"/>
              </a:lnSpc>
              <a:defRPr sz="2701" b="0" i="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4" name="Σύμβολο κράτησης θέσης κειμένου 3"/>
          <p:cNvSpPr>
            <a:spLocks noGrp="1"/>
          </p:cNvSpPr>
          <p:nvPr>
            <p:ph type="body" sz="half" idx="2"/>
          </p:nvPr>
        </p:nvSpPr>
        <p:spPr>
          <a:xfrm>
            <a:off x="799118" y="4648200"/>
            <a:ext cx="2686749" cy="1371600"/>
          </a:xfrm>
        </p:spPr>
        <p:txBody>
          <a:bodyPr rtlCol="0">
            <a:normAutofit/>
          </a:bodyPr>
          <a:lstStyle>
            <a:lvl1pPr marL="0" indent="0" algn="l" rtl="0">
              <a:lnSpc>
                <a:spcPct val="90000"/>
              </a:lnSpc>
              <a:spcBef>
                <a:spcPts val="900"/>
              </a:spcBef>
              <a:buNone/>
              <a:defRPr sz="1350"/>
            </a:lvl1pPr>
            <a:lvl2pPr marL="342991" indent="0" algn="l" rtl="0">
              <a:buNone/>
              <a:defRPr sz="900"/>
            </a:lvl2pPr>
            <a:lvl3pPr marL="685983" indent="0" algn="l" rtl="0">
              <a:buNone/>
              <a:defRPr sz="750"/>
            </a:lvl3pPr>
            <a:lvl4pPr marL="1028974" indent="0" algn="l" rtl="0">
              <a:buNone/>
              <a:defRPr sz="675"/>
            </a:lvl4pPr>
            <a:lvl5pPr marL="1371966" indent="0" algn="l" rtl="0">
              <a:buNone/>
              <a:defRPr sz="675"/>
            </a:lvl5pPr>
            <a:lvl6pPr marL="1714957" indent="0" algn="l" rtl="0">
              <a:buNone/>
              <a:defRPr sz="675"/>
            </a:lvl6pPr>
            <a:lvl7pPr marL="2057949" indent="0" algn="l" rtl="0">
              <a:buNone/>
              <a:defRPr sz="675"/>
            </a:lvl7pPr>
            <a:lvl8pPr marL="2400940" indent="0" algn="l" rtl="0">
              <a:buNone/>
              <a:defRPr sz="675"/>
            </a:lvl8pPr>
            <a:lvl9pPr marL="2743932" indent="0" algn="l" rtl="0">
              <a:buNone/>
              <a:defRPr sz="675"/>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54C50843-64CE-44BE-A859-97B618FF540B}" type="datetime1">
              <a:rPr lang="el-GR" smtClean="0">
                <a:solidFill>
                  <a:prstClr val="white">
                    <a:tint val="75000"/>
                  </a:prstClr>
                </a:solidFill>
              </a:rPr>
              <a:pPr/>
              <a:t>5/3/2026</a:t>
            </a:fld>
            <a:endParaRPr lang="el-GR" dirty="0">
              <a:solidFill>
                <a:prstClr val="white">
                  <a:tint val="75000"/>
                </a:prstClr>
              </a:solidFill>
            </a:endParaRPr>
          </a:p>
        </p:txBody>
      </p:sp>
      <p:sp>
        <p:nvSpPr>
          <p:cNvPr id="6" name="Σύμβολο κράτησης θέσης υποσέλιδου 5"/>
          <p:cNvSpPr>
            <a:spLocks noGrp="1"/>
          </p:cNvSpPr>
          <p:nvPr>
            <p:ph type="ftr" sz="quarter" idx="11"/>
          </p:nvPr>
        </p:nvSpPr>
        <p:spPr/>
        <p:txBody>
          <a:bodyPr rtlCol="0"/>
          <a:lstStyle/>
          <a:p>
            <a:endParaRPr lang="el-GR" dirty="0">
              <a:solidFill>
                <a:prstClr val="white">
                  <a:tint val="75000"/>
                </a:prstClr>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91038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80FC8B3-0C6B-4133-A373-F3C43F55CCD3}" type="datetime1">
              <a:rPr lang="el-GR" smtClean="0">
                <a:solidFill>
                  <a:prstClr val="white">
                    <a:tint val="75000"/>
                  </a:prstClr>
                </a:solidFill>
              </a:rPr>
              <a:pPr/>
              <a:t>5/3/2026</a:t>
            </a:fld>
            <a:endParaRPr lang="el-GR" dirty="0">
              <a:solidFill>
                <a:prstClr val="white">
                  <a:tint val="75000"/>
                </a:prstClr>
              </a:solidFill>
            </a:endParaRPr>
          </a:p>
        </p:txBody>
      </p:sp>
      <p:sp>
        <p:nvSpPr>
          <p:cNvPr id="5" name="Σύμβολο κράτησης θέσης υποσέλιδου 4"/>
          <p:cNvSpPr>
            <a:spLocks noGrp="1"/>
          </p:cNvSpPr>
          <p:nvPr>
            <p:ph type="ftr" sz="quarter" idx="11"/>
          </p:nvPr>
        </p:nvSpPr>
        <p:spPr/>
        <p:txBody>
          <a:bodyPr rtlCol="0"/>
          <a:lstStyle/>
          <a:p>
            <a:endParaRPr lang="el-GR" dirty="0">
              <a:solidFill>
                <a:prstClr val="white">
                  <a:tint val="75000"/>
                </a:prstClr>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395596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596" y="381001"/>
            <a:ext cx="1143298" cy="5638800"/>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42107" y="381001"/>
            <a:ext cx="5544993" cy="5638800"/>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F522F7A-0DB9-4501-98EC-2CBCF555D736}" type="datetime1">
              <a:rPr lang="el-GR" smtClean="0">
                <a:solidFill>
                  <a:prstClr val="white">
                    <a:tint val="75000"/>
                  </a:prstClr>
                </a:solidFill>
              </a:rPr>
              <a:pPr/>
              <a:t>5/3/2026</a:t>
            </a:fld>
            <a:endParaRPr lang="el-GR" dirty="0">
              <a:solidFill>
                <a:prstClr val="white">
                  <a:tint val="75000"/>
                </a:prstClr>
              </a:solidFill>
            </a:endParaRPr>
          </a:p>
        </p:txBody>
      </p:sp>
      <p:sp>
        <p:nvSpPr>
          <p:cNvPr id="5" name="Σύμβολο κράτησης θέσης υποσέλιδου 4"/>
          <p:cNvSpPr>
            <a:spLocks noGrp="1"/>
          </p:cNvSpPr>
          <p:nvPr>
            <p:ph type="ftr" sz="quarter" idx="11"/>
          </p:nvPr>
        </p:nvSpPr>
        <p:spPr/>
        <p:txBody>
          <a:bodyPr rtlCol="0"/>
          <a:lstStyle/>
          <a:p>
            <a:endParaRPr lang="el-GR" dirty="0">
              <a:solidFill>
                <a:prstClr val="white">
                  <a:tint val="75000"/>
                </a:prstClr>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2A013F82-EE5E-44EE-A61D-E31C6657F26F}" type="slidenum">
              <a:rPr lang="el-GR">
                <a:solidFill>
                  <a:prstClr val="white">
                    <a:tint val="75000"/>
                  </a:prstClr>
                </a:solidFill>
              </a:rPr>
              <a:pPr/>
              <a:t>‹#›</a:t>
            </a:fld>
            <a:endParaRPr lang="el-GR" dirty="0">
              <a:solidFill>
                <a:prstClr val="white">
                  <a:tint val="75000"/>
                </a:prstClr>
              </a:solidFill>
            </a:endParaRPr>
          </a:p>
        </p:txBody>
      </p:sp>
    </p:spTree>
    <p:extLst>
      <p:ext uri="{BB962C8B-B14F-4D97-AF65-F5344CB8AC3E}">
        <p14:creationId xmlns:p14="http://schemas.microsoft.com/office/powerpoint/2010/main" val="156765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3EA3-4EAF-D8AC-3AF6-699D5F2123E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9187D4-B6F4-D3E3-D226-2F3CDE7358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54A596E-1579-7E5F-CC44-95CF3AFE2E47}"/>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88748B-D7EF-AD01-FF87-64440B2A45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7F044D5-183F-62C4-C864-94EBD0E8672C}"/>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700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EA46-24BC-4C24-AD2D-F83C7FD80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D360C-D6B2-F264-E75B-E63E84C3D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EE7F7-07D4-D48D-21A4-9D5D7CEB8F49}"/>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DF692A4-188B-76C5-520D-6D243ED8073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A979DDE-8436-6E7D-D2C0-21E50B9C01AA}"/>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623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01AC-9AA5-EDD5-87B9-A31718D899D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7F37ED1-151A-BF87-07DF-F300C57B4D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E57D2-663F-4C98-C9CB-2862C7C94F4D}"/>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59C159-BDD8-80E3-EA7E-38B170AB516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47D79EA-7087-B1CD-CD08-B4132D4B3FDC}"/>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6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7B7F-370D-9EF6-8925-7B4AC6B28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A8801-3A17-D611-CEAD-32A09FD47EE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7F388-6527-C0F4-F736-2778161F0E3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0AE99-BF2F-3251-2C14-96889FE39E59}"/>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73B468-91C1-AEC1-E357-FFC6CE574BF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BF66FE2-C895-850B-1CB3-4E85F5DC470E}"/>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51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390A-2CFF-832F-56E9-86A8DAECBCE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7B41A-A55F-9317-31A6-EF67588DCF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3AC28-768E-D446-C86E-A4BCD25D2C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93867-5FEF-6B5A-4986-EF7A59B3D1F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28D19-78F3-BE5A-E400-0925774C59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913819-9370-81FC-9630-39897FD8C3A5}"/>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227DE7E-430D-F3AB-D724-FC900426D2C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700ACD1-3312-4564-A0AA-488E912EB6AF}"/>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836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8784-D9D2-FB0E-55FB-A92BF0D1B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DDFCD9-70B7-1350-2683-946A14E12CE0}"/>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6B57A1-B81A-4623-13D2-BA60AE1C3B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6867658-160F-A89F-3BAA-822A6C637330}"/>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8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F57D6-4658-F82E-5545-ABDC5BA57F43}"/>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A31CE51-C477-C150-7620-2D432C521AC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CFC8370-6779-FFAB-F0B4-A768AEF95903}"/>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902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1BE2-B11C-56BA-6AC0-8A145277EE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5126373-B63B-6453-02D3-F16D9E2D718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43EB84-DB81-7551-DEA7-81383A921F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16AE342-91F0-4649-852C-514216E816EC}"/>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D66109-B1C6-FEBE-5C53-05FAF9B16C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8DBD3E8-E985-8E4B-3795-1234A2E8E818}"/>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31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6C37-8F2B-2B33-ED1D-42C9D0498D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0619D6D-2185-9DE4-750D-F3A06624D0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2535B9F-C5B1-EE2A-59A8-EF383A2D14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55B15ED-9733-8B40-DF4B-A23A30C422F4}"/>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159C61-B5BC-71EF-3D97-A76772F1B05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9B843E6-73D2-1937-BB3F-05EC169B7EE1}"/>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612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311A-0714-F587-D986-02117B7F1E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A13B7A-B098-3B32-219E-E093823F2C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C9AD6-682E-6BDA-6E69-983C1CEB0994}"/>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9D24974-7D89-A8D3-579B-36AE785C59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B23F28-0AEA-FD72-6B1A-29138AA6D87E}"/>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99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6BB3B-282F-13ED-8423-C09174E6B75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58112-1BAB-6C9F-17E0-5AEC69E580B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421AA-4F48-4E53-EA84-DE0D3B0C37CD}"/>
              </a:ext>
            </a:extLst>
          </p:cNvPr>
          <p:cNvSpPr>
            <a:spLocks noGrp="1"/>
          </p:cNvSpPr>
          <p:nvPr>
            <p:ph type="dt" sz="half" idx="10"/>
          </p:nvPr>
        </p:nvSpPr>
        <p:spPr/>
        <p:txBody>
          <a:bodyPr/>
          <a:lstStyle/>
          <a:p>
            <a:fld id="{DF7D4B9A-129C-4A9E-976D-B4688846E13C}" type="datetimeFigureOut">
              <a:rPr lang="en-US" smtClean="0">
                <a:solidFill>
                  <a:prstClr val="black">
                    <a:tint val="75000"/>
                  </a:prstClr>
                </a:solidFill>
              </a:rPr>
              <a:pPr/>
              <a:t>05-Mar-26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7872E5-1862-5E86-E5BD-82767A0DE8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F060886-474E-F756-D11A-98390C3FE18A}"/>
              </a:ext>
            </a:extLst>
          </p:cNvPr>
          <p:cNvSpPr>
            <a:spLocks noGrp="1"/>
          </p:cNvSpPr>
          <p:nvPr>
            <p:ph type="sldNum" sz="quarter" idx="12"/>
          </p:nvPr>
        </p:nvSpPr>
        <p:spPr/>
        <p:txBody>
          <a:bodyPr/>
          <a:lstStyle/>
          <a:p>
            <a:fld id="{EF80D0AC-A296-46FF-9B16-891DD4D7A6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42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722313" y="1073150"/>
            <a:ext cx="4037012" cy="526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11725" y="1073150"/>
            <a:ext cx="4037013" cy="5264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12"/>
          <p:cNvSpPr>
            <a:spLocks noGrp="1" noChangeArrowheads="1"/>
          </p:cNvSpPr>
          <p:nvPr>
            <p:ph type="ftr" sz="quarter" idx="10"/>
          </p:nvPr>
        </p:nvSpPr>
        <p:spPr>
          <a:ln/>
        </p:spPr>
        <p:txBody>
          <a:bodyPr/>
          <a:lstStyle>
            <a:lvl1pPr algn="r">
              <a:defRPr/>
            </a:lvl1pPr>
          </a:lstStyle>
          <a:p>
            <a:pPr>
              <a:defRPr/>
            </a:pPr>
            <a:r>
              <a:rPr lang="el-GR" dirty="0"/>
              <a:t>Ασύρματες Ζεύξεις</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lgn="r">
              <a:defRPr/>
            </a:pPr>
            <a:r>
              <a:rPr lang="el-GR" dirty="0"/>
              <a:t>Ασύρματες Ζεύξεις</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body" idx="1"/>
          </p:nvPr>
        </p:nvSpPr>
        <p:spPr bwMode="auto">
          <a:xfrm>
            <a:off x="722313" y="1073150"/>
            <a:ext cx="8226425" cy="5264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32" name="Rectangle 12"/>
          <p:cNvSpPr>
            <a:spLocks noGrp="1" noChangeArrowheads="1"/>
          </p:cNvSpPr>
          <p:nvPr>
            <p:ph type="ftr" sz="quarter" idx="3"/>
          </p:nvPr>
        </p:nvSpPr>
        <p:spPr bwMode="auto">
          <a:xfrm>
            <a:off x="3624263" y="6303963"/>
            <a:ext cx="5472112" cy="474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a:latin typeface="Arial" charset="0"/>
                <a:cs typeface="+mn-cs"/>
              </a:defRPr>
            </a:lvl1pPr>
          </a:lstStyle>
          <a:p>
            <a:pPr algn="r">
              <a:defRPr/>
            </a:pPr>
            <a:r>
              <a:rPr lang="el-GR" dirty="0"/>
              <a:t>Ασύρματες Ζεύξεις</a:t>
            </a:r>
            <a:endParaRPr lang="en-US" dirty="0"/>
          </a:p>
        </p:txBody>
      </p:sp>
      <p:sp>
        <p:nvSpPr>
          <p:cNvPr id="36874" name="AutoShape 9"/>
          <p:cNvSpPr>
            <a:spLocks noGrp="1" noChangeArrowheads="1"/>
          </p:cNvSpPr>
          <p:nvPr>
            <p:ph type="title"/>
          </p:nvPr>
        </p:nvSpPr>
        <p:spPr bwMode="auto">
          <a:xfrm>
            <a:off x="579438" y="219075"/>
            <a:ext cx="7924800" cy="473075"/>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105"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Lst>
  <p:hf sldNum="0" hdr="0" dt="0"/>
  <p:txStyles>
    <p:titleStyle>
      <a:lvl1pPr algn="l" rtl="0" eaLnBrk="0" fontAlgn="base" hangingPunct="0">
        <a:lnSpc>
          <a:spcPct val="90000"/>
        </a:lnSpc>
        <a:spcBef>
          <a:spcPct val="0"/>
        </a:spcBef>
        <a:spcAft>
          <a:spcPct val="0"/>
        </a:spcAft>
        <a:defRPr sz="3600" b="1">
          <a:solidFill>
            <a:schemeClr val="tx1"/>
          </a:solidFill>
          <a:latin typeface="+mj-lt"/>
          <a:ea typeface="+mj-ea"/>
          <a:cs typeface="+mj-cs"/>
        </a:defRPr>
      </a:lvl1pPr>
      <a:lvl2pPr algn="l" rtl="0" eaLnBrk="0" fontAlgn="base" hangingPunct="0">
        <a:lnSpc>
          <a:spcPct val="90000"/>
        </a:lnSpc>
        <a:spcBef>
          <a:spcPct val="0"/>
        </a:spcBef>
        <a:spcAft>
          <a:spcPct val="0"/>
        </a:spcAft>
        <a:defRPr sz="3600" b="1">
          <a:solidFill>
            <a:schemeClr val="tx1"/>
          </a:solidFill>
          <a:latin typeface="Comic Sans MS" pitchFamily="66" charset="0"/>
        </a:defRPr>
      </a:lvl2pPr>
      <a:lvl3pPr algn="l" rtl="0" eaLnBrk="0" fontAlgn="base" hangingPunct="0">
        <a:lnSpc>
          <a:spcPct val="90000"/>
        </a:lnSpc>
        <a:spcBef>
          <a:spcPct val="0"/>
        </a:spcBef>
        <a:spcAft>
          <a:spcPct val="0"/>
        </a:spcAft>
        <a:defRPr sz="3600" b="1">
          <a:solidFill>
            <a:schemeClr val="tx1"/>
          </a:solidFill>
          <a:latin typeface="Comic Sans MS" pitchFamily="66" charset="0"/>
        </a:defRPr>
      </a:lvl3pPr>
      <a:lvl4pPr algn="l" rtl="0" eaLnBrk="0" fontAlgn="base" hangingPunct="0">
        <a:lnSpc>
          <a:spcPct val="90000"/>
        </a:lnSpc>
        <a:spcBef>
          <a:spcPct val="0"/>
        </a:spcBef>
        <a:spcAft>
          <a:spcPct val="0"/>
        </a:spcAft>
        <a:defRPr sz="3600" b="1">
          <a:solidFill>
            <a:schemeClr val="tx1"/>
          </a:solidFill>
          <a:latin typeface="Comic Sans MS" pitchFamily="66" charset="0"/>
        </a:defRPr>
      </a:lvl4pPr>
      <a:lvl5pPr algn="l" rtl="0" eaLnBrk="0" fontAlgn="base" hangingPunct="0">
        <a:lnSpc>
          <a:spcPct val="90000"/>
        </a:lnSpc>
        <a:spcBef>
          <a:spcPct val="0"/>
        </a:spcBef>
        <a:spcAft>
          <a:spcPct val="0"/>
        </a:spcAft>
        <a:defRPr sz="3600" b="1">
          <a:solidFill>
            <a:schemeClr val="tx1"/>
          </a:solidFill>
          <a:latin typeface="Comic Sans MS" pitchFamily="66" charset="0"/>
        </a:defRPr>
      </a:lvl5pPr>
      <a:lvl6pPr marL="457200" algn="l" rtl="0" fontAlgn="base">
        <a:lnSpc>
          <a:spcPct val="90000"/>
        </a:lnSpc>
        <a:spcBef>
          <a:spcPct val="0"/>
        </a:spcBef>
        <a:spcAft>
          <a:spcPct val="0"/>
        </a:spcAft>
        <a:defRPr sz="3600" b="1">
          <a:solidFill>
            <a:schemeClr val="tx1"/>
          </a:solidFill>
          <a:latin typeface="Comic Sans MS" pitchFamily="66" charset="0"/>
        </a:defRPr>
      </a:lvl6pPr>
      <a:lvl7pPr marL="914400" algn="l" rtl="0" fontAlgn="base">
        <a:lnSpc>
          <a:spcPct val="90000"/>
        </a:lnSpc>
        <a:spcBef>
          <a:spcPct val="0"/>
        </a:spcBef>
        <a:spcAft>
          <a:spcPct val="0"/>
        </a:spcAft>
        <a:defRPr sz="3600" b="1">
          <a:solidFill>
            <a:schemeClr val="tx1"/>
          </a:solidFill>
          <a:latin typeface="Comic Sans MS" pitchFamily="66" charset="0"/>
        </a:defRPr>
      </a:lvl7pPr>
      <a:lvl8pPr marL="1371600" algn="l" rtl="0" fontAlgn="base">
        <a:lnSpc>
          <a:spcPct val="90000"/>
        </a:lnSpc>
        <a:spcBef>
          <a:spcPct val="0"/>
        </a:spcBef>
        <a:spcAft>
          <a:spcPct val="0"/>
        </a:spcAft>
        <a:defRPr sz="3600" b="1">
          <a:solidFill>
            <a:schemeClr val="tx1"/>
          </a:solidFill>
          <a:latin typeface="Comic Sans MS" pitchFamily="66" charset="0"/>
        </a:defRPr>
      </a:lvl8pPr>
      <a:lvl9pPr marL="1828800" algn="l" rtl="0" fontAlgn="base">
        <a:lnSpc>
          <a:spcPct val="90000"/>
        </a:lnSpc>
        <a:spcBef>
          <a:spcPct val="0"/>
        </a:spcBef>
        <a:spcAft>
          <a:spcPct val="0"/>
        </a:spcAft>
        <a:defRPr sz="3600" b="1">
          <a:solidFill>
            <a:schemeClr val="tx1"/>
          </a:solidFill>
          <a:latin typeface="Comic Sans MS" pitchFamily="66" charset="0"/>
        </a:defRPr>
      </a:lvl9pPr>
    </p:titleStyle>
    <p:bodyStyle>
      <a:lvl1pPr marL="342900" indent="-342900" algn="l" rtl="0" eaLnBrk="0" fontAlgn="base" hangingPunct="0">
        <a:spcBef>
          <a:spcPct val="20000"/>
        </a:spcBef>
        <a:spcAft>
          <a:spcPct val="0"/>
        </a:spcAft>
        <a:buClr>
          <a:srgbClr val="04FCF0"/>
        </a:buClr>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4FCF0"/>
        </a:buClr>
        <a:buFont typeface="Wingdings" pitchFamily="2" charset="2"/>
        <a:buChar char="Ø"/>
        <a:defRPr sz="2400">
          <a:solidFill>
            <a:schemeClr val="tx1"/>
          </a:solidFill>
          <a:latin typeface="+mn-lt"/>
        </a:defRPr>
      </a:lvl2pPr>
      <a:lvl3pPr marL="1143000" indent="-228600" algn="l" rtl="0" eaLnBrk="0" fontAlgn="base" hangingPunct="0">
        <a:spcBef>
          <a:spcPct val="20000"/>
        </a:spcBef>
        <a:spcAft>
          <a:spcPct val="0"/>
        </a:spcAft>
        <a:buClr>
          <a:srgbClr val="04FCF0"/>
        </a:buClr>
        <a:buFont typeface="Wingdings" pitchFamily="2" charset="2"/>
        <a:buChar char="Ø"/>
        <a:defRPr sz="2000">
          <a:solidFill>
            <a:schemeClr val="tx1"/>
          </a:solidFill>
          <a:latin typeface="+mn-lt"/>
        </a:defRPr>
      </a:lvl3pPr>
      <a:lvl4pPr marL="1600200" indent="-228600" algn="l" rtl="0" eaLnBrk="0" fontAlgn="base" hangingPunct="0">
        <a:spcBef>
          <a:spcPct val="20000"/>
        </a:spcBef>
        <a:spcAft>
          <a:spcPct val="0"/>
        </a:spcAft>
        <a:buClr>
          <a:srgbClr val="04FCF0"/>
        </a:buClr>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Clr>
          <a:srgbClr val="04FCF0"/>
        </a:buClr>
        <a:buFont typeface="Wingdings" pitchFamily="2" charset="2"/>
        <a:buChar char="Ø"/>
        <a:defRPr sz="2000">
          <a:solidFill>
            <a:schemeClr val="tx1"/>
          </a:solidFill>
          <a:latin typeface="+mn-lt"/>
        </a:defRPr>
      </a:lvl5pPr>
      <a:lvl6pPr marL="2514600" indent="-228600" algn="l" rtl="0" fontAlgn="base">
        <a:spcBef>
          <a:spcPct val="20000"/>
        </a:spcBef>
        <a:spcAft>
          <a:spcPct val="0"/>
        </a:spcAft>
        <a:buClr>
          <a:srgbClr val="04FCF0"/>
        </a:buClr>
        <a:buFont typeface="Wingdings" pitchFamily="2" charset="2"/>
        <a:buChar char="Ø"/>
        <a:defRPr>
          <a:solidFill>
            <a:schemeClr val="tx1"/>
          </a:solidFill>
          <a:latin typeface="+mn-lt"/>
        </a:defRPr>
      </a:lvl6pPr>
      <a:lvl7pPr marL="2971800" indent="-228600" algn="l" rtl="0" fontAlgn="base">
        <a:spcBef>
          <a:spcPct val="20000"/>
        </a:spcBef>
        <a:spcAft>
          <a:spcPct val="0"/>
        </a:spcAft>
        <a:buClr>
          <a:srgbClr val="04FCF0"/>
        </a:buClr>
        <a:buFont typeface="Wingdings" pitchFamily="2" charset="2"/>
        <a:buChar char="Ø"/>
        <a:defRPr>
          <a:solidFill>
            <a:schemeClr val="tx1"/>
          </a:solidFill>
          <a:latin typeface="+mn-lt"/>
        </a:defRPr>
      </a:lvl7pPr>
      <a:lvl8pPr marL="3429000" indent="-228600" algn="l" rtl="0" fontAlgn="base">
        <a:spcBef>
          <a:spcPct val="20000"/>
        </a:spcBef>
        <a:spcAft>
          <a:spcPct val="0"/>
        </a:spcAft>
        <a:buClr>
          <a:srgbClr val="04FCF0"/>
        </a:buClr>
        <a:buFont typeface="Wingdings" pitchFamily="2" charset="2"/>
        <a:buChar char="Ø"/>
        <a:defRPr>
          <a:solidFill>
            <a:schemeClr val="tx1"/>
          </a:solidFill>
          <a:latin typeface="+mn-lt"/>
        </a:defRPr>
      </a:lvl8pPr>
      <a:lvl9pPr marL="3886200" indent="-228600" algn="l" rtl="0" fontAlgn="base">
        <a:spcBef>
          <a:spcPct val="20000"/>
        </a:spcBef>
        <a:spcAft>
          <a:spcPct val="0"/>
        </a:spcAft>
        <a:buClr>
          <a:srgbClr val="04FCF0"/>
        </a:buClr>
        <a:buFont typeface="Wingdings" pitchFamily="2" charset="2"/>
        <a:buChar char="Ø"/>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rtl="0">
              <a:defRPr sz="750">
                <a:solidFill>
                  <a:schemeClr val="tx1">
                    <a:tint val="75000"/>
                  </a:schemeClr>
                </a:solidFill>
              </a:defRPr>
            </a:lvl1pPr>
          </a:lstStyle>
          <a:p>
            <a:pPr fontAlgn="auto">
              <a:spcBef>
                <a:spcPts val="0"/>
              </a:spcBef>
              <a:spcAft>
                <a:spcPts val="0"/>
              </a:spcAft>
            </a:pPr>
            <a:fld id="{0B91673F-ECC7-42DC-96C0-8951E5A86711}" type="datetime1">
              <a:rPr lang="el-GR" smtClean="0">
                <a:solidFill>
                  <a:prstClr val="white">
                    <a:tint val="75000"/>
                  </a:prstClr>
                </a:solidFill>
                <a:latin typeface="Corbel"/>
              </a:rPr>
              <a:pPr fontAlgn="auto">
                <a:spcBef>
                  <a:spcPts val="0"/>
                </a:spcBef>
                <a:spcAft>
                  <a:spcPts val="0"/>
                </a:spcAft>
              </a:pPr>
              <a:t>5/3/2026</a:t>
            </a:fld>
            <a:endParaRPr lang="el-GR" dirty="0">
              <a:solidFill>
                <a:prstClr val="white">
                  <a:tint val="75000"/>
                </a:prstClr>
              </a:solidFill>
              <a:latin typeface="Corbel"/>
            </a:endParaRPr>
          </a:p>
        </p:txBody>
      </p:sp>
      <p:sp>
        <p:nvSpPr>
          <p:cNvPr id="5" name="Σύμβολο κράτησης θέσης υποσέλιδου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rtl="0">
              <a:defRPr sz="750">
                <a:solidFill>
                  <a:schemeClr val="tx1">
                    <a:tint val="75000"/>
                  </a:schemeClr>
                </a:solidFill>
              </a:defRPr>
            </a:lvl1pPr>
          </a:lstStyle>
          <a:p>
            <a:pPr fontAlgn="auto">
              <a:spcBef>
                <a:spcPts val="0"/>
              </a:spcBef>
              <a:spcAft>
                <a:spcPts val="0"/>
              </a:spcAft>
            </a:pPr>
            <a:endParaRPr lang="el-GR" dirty="0">
              <a:solidFill>
                <a:prstClr val="white">
                  <a:tint val="75000"/>
                </a:prstClr>
              </a:solidFill>
              <a:latin typeface="Corbel"/>
            </a:endParaRPr>
          </a:p>
        </p:txBody>
      </p:sp>
      <p:sp>
        <p:nvSpPr>
          <p:cNvPr id="6" name="Σύμβολο κράτησης θέσης αριθμού διαφάνειας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rtl="0">
              <a:defRPr sz="750">
                <a:solidFill>
                  <a:schemeClr val="tx1">
                    <a:tint val="75000"/>
                  </a:schemeClr>
                </a:solidFill>
              </a:defRPr>
            </a:lvl1pPr>
          </a:lstStyle>
          <a:p>
            <a:pPr fontAlgn="auto">
              <a:spcBef>
                <a:spcPts val="0"/>
              </a:spcBef>
              <a:spcAft>
                <a:spcPts val="0"/>
              </a:spcAft>
            </a:pPr>
            <a:fld id="{2A013F82-EE5E-44EE-A61D-E31C6657F26F}" type="slidenum">
              <a:rPr lang="el-GR" smtClean="0">
                <a:solidFill>
                  <a:prstClr val="white">
                    <a:tint val="75000"/>
                  </a:prstClr>
                </a:solidFill>
                <a:latin typeface="Corbel"/>
              </a:rPr>
              <a:pPr fontAlgn="auto">
                <a:spcBef>
                  <a:spcPts val="0"/>
                </a:spcBef>
                <a:spcAft>
                  <a:spcPts val="0"/>
                </a:spcAft>
              </a:pPr>
              <a:t>‹#›</a:t>
            </a:fld>
            <a:endParaRPr lang="el-GR" dirty="0">
              <a:solidFill>
                <a:prstClr val="white">
                  <a:tint val="75000"/>
                </a:prstClr>
              </a:solidFill>
              <a:latin typeface="Corbel"/>
            </a:endParaRPr>
          </a:p>
        </p:txBody>
      </p:sp>
    </p:spTree>
    <p:extLst>
      <p:ext uri="{BB962C8B-B14F-4D97-AF65-F5344CB8AC3E}">
        <p14:creationId xmlns:p14="http://schemas.microsoft.com/office/powerpoint/2010/main" val="1105656418"/>
      </p:ext>
    </p:extLst>
  </p:cSld>
  <p:clrMap bg1="dk1" tx1="lt1" bg2="dk2" tx2="lt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7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FD5B05-9B1B-74AC-EACA-4F6F8B6550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F2A3C-06B8-B225-1D25-2B8ADFE116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17D27-B1C3-3B30-F193-572927D0FC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DF7D4B9A-129C-4A9E-976D-B4688846E13C}" type="datetimeFigureOut">
              <a:rPr lang="en-US" smtClean="0">
                <a:solidFill>
                  <a:prstClr val="black">
                    <a:tint val="75000"/>
                  </a:prstClr>
                </a:solidFill>
                <a:latin typeface="Calibri" panose="020F0502020204030204"/>
                <a:cs typeface="+mn-cs"/>
              </a:rPr>
              <a:pPr fontAlgn="auto">
                <a:spcBef>
                  <a:spcPts val="0"/>
                </a:spcBef>
                <a:spcAft>
                  <a:spcPts val="0"/>
                </a:spcAft>
              </a:pPr>
              <a:t>05-Mar-26</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344C7B31-23ED-0F7C-D7BC-1F380CB36DD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BFCEE6E8-D155-9076-0CB2-7B6193CFA7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EF80D0AC-A296-46FF-9B16-891DD4D7A67E}"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402015213"/>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s://play.google.com/store/apps/details?id=abdelrahman.wifianalyzerpro" TargetMode="External"/><Relationship Id="rId2" Type="http://schemas.openxmlformats.org/officeDocument/2006/relationships/hyperlink" Target="https://www.nirsoft.net/utils/wifi_information_view.html"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apps.apple.com/us/app/cellular-tower-signal-finder/id6470660460" TargetMode="External"/><Relationship Id="rId2" Type="http://schemas.openxmlformats.org/officeDocument/2006/relationships/hyperlink" Target="https://play.google.com/store/apps/details?id=com.wilysis.cellinfolite" TargetMode="External"/><Relationship Id="rId1" Type="http://schemas.openxmlformats.org/officeDocument/2006/relationships/slideLayout" Target="../slideLayouts/slideLayout25.xml"/><Relationship Id="rId4" Type="http://schemas.openxmlformats.org/officeDocument/2006/relationships/hyperlink" Target="https://www.cellmapper.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2"/>
          <p:cNvSpPr>
            <a:spLocks noGrp="1" noChangeArrowheads="1"/>
          </p:cNvSpPr>
          <p:nvPr>
            <p:ph type="ctrTitle"/>
          </p:nvPr>
        </p:nvSpPr>
        <p:spPr>
          <a:xfrm>
            <a:off x="303883" y="1714500"/>
            <a:ext cx="8434388" cy="1143000"/>
          </a:xfrm>
        </p:spPr>
        <p:txBody>
          <a:bodyPr/>
          <a:lstStyle/>
          <a:p>
            <a:pPr eaLnBrk="1" hangingPunct="1"/>
            <a:r>
              <a:rPr lang="el-GR" sz="5400" dirty="0">
                <a:latin typeface="Arial" panose="020B0604020202020204" pitchFamily="34" charset="0"/>
                <a:cs typeface="Arial" panose="020B0604020202020204" pitchFamily="34" charset="0"/>
              </a:rPr>
              <a:t>Πολυμέσα και Ασύρματη Δικτύωση</a:t>
            </a:r>
          </a:p>
        </p:txBody>
      </p:sp>
      <p:sp>
        <p:nvSpPr>
          <p:cNvPr id="38915" name="Rectangle 3"/>
          <p:cNvSpPr>
            <a:spLocks noGrp="1" noChangeArrowheads="1"/>
          </p:cNvSpPr>
          <p:nvPr>
            <p:ph type="subTitle" idx="1"/>
          </p:nvPr>
        </p:nvSpPr>
        <p:spPr>
          <a:xfrm>
            <a:off x="435430" y="3810000"/>
            <a:ext cx="8302841" cy="1166812"/>
          </a:xfrm>
        </p:spPr>
        <p:txBody>
          <a:bodyPr/>
          <a:lstStyle/>
          <a:p>
            <a:pPr algn="ctr" eaLnBrk="1" hangingPunct="1"/>
            <a:r>
              <a:rPr lang="en-US" b="1" dirty="0">
                <a:latin typeface="Arial" panose="020B0604020202020204" pitchFamily="34" charset="0"/>
                <a:cs typeface="Arial" panose="020B0604020202020204" pitchFamily="34" charset="0"/>
              </a:rPr>
              <a:t>https://eclass.uoa.gr/courses/DI570/</a:t>
            </a:r>
            <a:endParaRPr lang="el-GR" b="1" dirty="0">
              <a:latin typeface="Arial" panose="020B0604020202020204" pitchFamily="34" charset="0"/>
              <a:cs typeface="Arial" panose="020B0604020202020204" pitchFamily="34" charset="0"/>
            </a:endParaRPr>
          </a:p>
        </p:txBody>
      </p:sp>
      <p:sp>
        <p:nvSpPr>
          <p:cNvPr id="38916" name="Line 4"/>
          <p:cNvSpPr>
            <a:spLocks noChangeShapeType="1"/>
          </p:cNvSpPr>
          <p:nvPr/>
        </p:nvSpPr>
        <p:spPr bwMode="auto">
          <a:xfrm>
            <a:off x="609600" y="2286000"/>
            <a:ext cx="2667000" cy="3048000"/>
          </a:xfrm>
          <a:prstGeom prst="line">
            <a:avLst/>
          </a:prstGeom>
          <a:noFill/>
          <a:ln w="9525">
            <a:noFill/>
            <a:round/>
            <a:headEnd/>
            <a:tailEnd type="triangle" w="med" len="med"/>
          </a:ln>
        </p:spPr>
        <p:txBody>
          <a:bodyPr wrap="none" anchor="ct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7E120AB-7C5B-443D-B5E7-5353609A9FDA}"/>
              </a:ext>
            </a:extLst>
          </p:cNvPr>
          <p:cNvSpPr>
            <a:spLocks noGrp="1"/>
          </p:cNvSpPr>
          <p:nvPr>
            <p:ph type="title"/>
          </p:nvPr>
        </p:nvSpPr>
        <p:spPr/>
        <p:txBody>
          <a:bodyPr>
            <a:normAutofit/>
          </a:bodyPr>
          <a:lstStyle/>
          <a:p>
            <a:r>
              <a:rPr lang="el-GR" b="1" dirty="0"/>
              <a:t>Ομάδα Ασκήσεων Α</a:t>
            </a:r>
            <a:r>
              <a:rPr lang="en-US" b="1" dirty="0"/>
              <a:t>2</a:t>
            </a:r>
            <a:r>
              <a:rPr lang="el-GR" b="1" dirty="0"/>
              <a:t>: </a:t>
            </a:r>
            <a:r>
              <a:rPr lang="el-GR" dirty="0"/>
              <a:t>Ζωντανές μεταδόσεις</a:t>
            </a:r>
          </a:p>
        </p:txBody>
      </p:sp>
      <p:sp>
        <p:nvSpPr>
          <p:cNvPr id="5" name="Θέση περιεχομένου 4">
            <a:extLst>
              <a:ext uri="{FF2B5EF4-FFF2-40B4-BE49-F238E27FC236}">
                <a16:creationId xmlns:a16="http://schemas.microsoft.com/office/drawing/2014/main" id="{7D9F219E-B5D7-469A-A7CD-72755E090C26}"/>
              </a:ext>
            </a:extLst>
          </p:cNvPr>
          <p:cNvSpPr>
            <a:spLocks noGrp="1"/>
          </p:cNvSpPr>
          <p:nvPr>
            <p:ph idx="1"/>
          </p:nvPr>
        </p:nvSpPr>
        <p:spPr/>
        <p:txBody>
          <a:bodyPr>
            <a:normAutofit/>
          </a:bodyPr>
          <a:lstStyle/>
          <a:p>
            <a:pPr marL="0" indent="0">
              <a:lnSpc>
                <a:spcPct val="150000"/>
              </a:lnSpc>
              <a:spcBef>
                <a:spcPts val="1200"/>
              </a:spcBef>
              <a:spcAft>
                <a:spcPts val="600"/>
              </a:spcAft>
              <a:buNone/>
            </a:pPr>
            <a:r>
              <a:rPr lang="el-GR" sz="1600" b="1" dirty="0">
                <a:latin typeface="Verdana" panose="020B0604030504040204" pitchFamily="34" charset="0"/>
                <a:ea typeface="Times New Roman" panose="02020603050405020304" pitchFamily="18" charset="0"/>
                <a:cs typeface="Times New Roman" panose="02020603050405020304" pitchFamily="18" charset="0"/>
              </a:rPr>
              <a:t>Μαθησιακοί Στόχοι </a:t>
            </a:r>
          </a:p>
          <a:p>
            <a:pPr marL="0" indent="0">
              <a:lnSpc>
                <a:spcPct val="115000"/>
              </a:lnSpc>
              <a:spcBef>
                <a:spcPts val="1200"/>
              </a:spcBef>
              <a:spcAft>
                <a:spcPts val="600"/>
              </a:spcAft>
              <a:buNone/>
            </a:pPr>
            <a:r>
              <a:rPr lang="el-GR" sz="1600" dirty="0">
                <a:latin typeface="Segoe UI" panose="020B0502040204020203" pitchFamily="34" charset="0"/>
                <a:ea typeface="SimSun" panose="02010600030101010101" pitchFamily="2" charset="-122"/>
                <a:cs typeface="Times New Roman" panose="02020603050405020304" pitchFamily="18" charset="0"/>
              </a:rPr>
              <a:t>Ως εκπαιδευόμενοι:</a:t>
            </a:r>
          </a:p>
          <a:p>
            <a:pPr>
              <a:spcBef>
                <a:spcPts val="1200"/>
              </a:spcBef>
              <a:spcAft>
                <a:spcPts val="600"/>
              </a:spcAft>
              <a:buFont typeface="Wingdings" panose="05000000000000000000" pitchFamily="2" charset="2"/>
              <a:buChar char="§"/>
            </a:pPr>
            <a:r>
              <a:rPr lang="el-GR" sz="1600" kern="1000" dirty="0">
                <a:latin typeface="Segoe UI" panose="020B0502040204020203" pitchFamily="34" charset="0"/>
                <a:ea typeface="MS Mincho" panose="02020609040205080304" pitchFamily="49" charset="-128"/>
                <a:cs typeface="Times New Roman" panose="02020603050405020304" pitchFamily="18" charset="0"/>
              </a:rPr>
              <a:t>Να </a:t>
            </a:r>
            <a:r>
              <a:rPr lang="el-GR" sz="2000" dirty="0"/>
              <a:t>εξοικειωθείτε με τη ζωντανή μετάδοση καθώς και με τις τεχνολογίες μετάδοσης βίντεο συνεχούς ροής </a:t>
            </a:r>
            <a:r>
              <a:rPr lang="en-US" sz="2000" dirty="0"/>
              <a:t>DASH</a:t>
            </a:r>
            <a:r>
              <a:rPr lang="el-GR" sz="2000" dirty="0"/>
              <a:t>, </a:t>
            </a:r>
            <a:r>
              <a:rPr lang="en-US" sz="2000" dirty="0"/>
              <a:t>HLS </a:t>
            </a:r>
            <a:r>
              <a:rPr lang="el-GR" sz="2000" dirty="0"/>
              <a:t>και λογισμικά αναπαραγωγής βίντεο.</a:t>
            </a:r>
          </a:p>
          <a:p>
            <a:pPr>
              <a:spcBef>
                <a:spcPts val="1200"/>
              </a:spcBef>
              <a:spcAft>
                <a:spcPts val="600"/>
              </a:spcAft>
              <a:buFont typeface="Wingdings" panose="05000000000000000000" pitchFamily="2" charset="2"/>
              <a:buChar char="§"/>
            </a:pPr>
            <a:r>
              <a:rPr lang="el-GR" sz="2000" dirty="0"/>
              <a:t>Να εξοικειωθείτε με τη</a:t>
            </a:r>
            <a:r>
              <a:rPr lang="el-GR" sz="1600" kern="1000" dirty="0">
                <a:latin typeface="Segoe UI" panose="020B0502040204020203" pitchFamily="34" charset="0"/>
                <a:ea typeface="MS Mincho" panose="02020609040205080304" pitchFamily="49" charset="-128"/>
                <a:cs typeface="Times New Roman" panose="02020603050405020304" pitchFamily="18" charset="0"/>
              </a:rPr>
              <a:t> ζωντανή μετάδοση με πηγή </a:t>
            </a:r>
            <a:r>
              <a:rPr lang="en-US" sz="1600" kern="1000" dirty="0">
                <a:latin typeface="Segoe UI" panose="020B0502040204020203" pitchFamily="34" charset="0"/>
                <a:ea typeface="MS Mincho" panose="02020609040205080304" pitchFamily="49" charset="-128"/>
                <a:cs typeface="Times New Roman" panose="02020603050405020304" pitchFamily="18" charset="0"/>
              </a:rPr>
              <a:t>IP </a:t>
            </a:r>
            <a:r>
              <a:rPr lang="el-GR" sz="1600" kern="1000" dirty="0">
                <a:latin typeface="Segoe UI" panose="020B0502040204020203" pitchFamily="34" charset="0"/>
                <a:ea typeface="MS Mincho" panose="02020609040205080304" pitchFamily="49" charset="-128"/>
                <a:cs typeface="Times New Roman" panose="02020603050405020304" pitchFamily="18" charset="0"/>
              </a:rPr>
              <a:t>κάμερα. </a:t>
            </a:r>
          </a:p>
        </p:txBody>
      </p:sp>
    </p:spTree>
    <p:extLst>
      <p:ext uri="{BB962C8B-B14F-4D97-AF65-F5344CB8AC3E}">
        <p14:creationId xmlns:p14="http://schemas.microsoft.com/office/powerpoint/2010/main" val="57895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CA7FD-2A79-4AF8-B007-9E15B7C506D7}"/>
              </a:ext>
            </a:extLst>
          </p:cNvPr>
          <p:cNvSpPr>
            <a:spLocks noGrp="1"/>
          </p:cNvSpPr>
          <p:nvPr>
            <p:ph type="title"/>
          </p:nvPr>
        </p:nvSpPr>
        <p:spPr/>
        <p:txBody>
          <a:bodyPr/>
          <a:lstStyle/>
          <a:p>
            <a:r>
              <a:rPr lang="el-GR" dirty="0">
                <a:solidFill>
                  <a:srgbClr val="FFC000"/>
                </a:solidFill>
              </a:rPr>
              <a:t>Ομάδα Ασκήσεων Α</a:t>
            </a:r>
            <a:r>
              <a:rPr lang="en-US" dirty="0">
                <a:solidFill>
                  <a:srgbClr val="FFC000"/>
                </a:solidFill>
              </a:rPr>
              <a:t>2</a:t>
            </a:r>
            <a:r>
              <a:rPr lang="el-GR" dirty="0">
                <a:solidFill>
                  <a:srgbClr val="FFC000"/>
                </a:solidFill>
              </a:rPr>
              <a:t>: Ζωντανές μεταδόσεις</a:t>
            </a:r>
          </a:p>
        </p:txBody>
      </p:sp>
      <p:sp>
        <p:nvSpPr>
          <p:cNvPr id="3" name="Θέση περιεχομένου 2">
            <a:extLst>
              <a:ext uri="{FF2B5EF4-FFF2-40B4-BE49-F238E27FC236}">
                <a16:creationId xmlns:a16="http://schemas.microsoft.com/office/drawing/2014/main" id="{19703B19-160B-437C-B37D-58308153064F}"/>
              </a:ext>
            </a:extLst>
          </p:cNvPr>
          <p:cNvSpPr>
            <a:spLocks noGrp="1"/>
          </p:cNvSpPr>
          <p:nvPr>
            <p:ph idx="1"/>
          </p:nvPr>
        </p:nvSpPr>
        <p:spPr>
          <a:xfrm>
            <a:off x="2146851" y="1556793"/>
            <a:ext cx="6584693" cy="4752527"/>
          </a:xfrm>
        </p:spPr>
        <p:txBody>
          <a:bodyPr>
            <a:normAutofit/>
          </a:bodyPr>
          <a:lstStyle/>
          <a:p>
            <a:pPr marL="0" indent="0">
              <a:lnSpc>
                <a:spcPct val="115000"/>
              </a:lnSpc>
              <a:spcBef>
                <a:spcPts val="0"/>
              </a:spcBef>
              <a:spcAft>
                <a:spcPts val="750"/>
              </a:spcAft>
              <a:buNone/>
            </a:pPr>
            <a:r>
              <a:rPr lang="el-GR" sz="1600" dirty="0">
                <a:latin typeface="Segoe UI" panose="020B0502040204020203" pitchFamily="34" charset="0"/>
                <a:ea typeface="SimSun" panose="02010600030101010101" pitchFamily="2" charset="-122"/>
                <a:cs typeface="Times New Roman" panose="02020603050405020304" pitchFamily="18" charset="0"/>
              </a:rPr>
              <a:t>Η ομάδα ασκήσεων Α2 περιλαμβάνει τις κάτωθι ασκήσεις.</a:t>
            </a:r>
          </a:p>
          <a:p>
            <a:pPr marL="257244" indent="-257244">
              <a:lnSpc>
                <a:spcPct val="115000"/>
              </a:lnSpc>
              <a:spcBef>
                <a:spcPts val="0"/>
              </a:spcBef>
              <a:spcAft>
                <a:spcPts val="450"/>
              </a:spcAft>
              <a:buFont typeface="Wingdings" panose="05000000000000000000" pitchFamily="2" charset="2"/>
              <a:buChar char=""/>
            </a:pPr>
            <a:r>
              <a:rPr lang="el-GR" sz="1600" b="1" kern="1000" dirty="0">
                <a:latin typeface="Segoe UI" panose="020B0502040204020203" pitchFamily="34" charset="0"/>
                <a:ea typeface="MS Mincho" panose="02020609040205080304" pitchFamily="49" charset="-128"/>
                <a:cs typeface="Times New Roman" panose="02020603050405020304" pitchFamily="18" charset="0"/>
              </a:rPr>
              <a:t>Άσκηση</a:t>
            </a:r>
            <a:r>
              <a:rPr lang="en-US" sz="1600" b="1" kern="1000" dirty="0">
                <a:latin typeface="Segoe UI" panose="020B0502040204020203" pitchFamily="34" charset="0"/>
                <a:ea typeface="MS Mincho" panose="02020609040205080304" pitchFamily="49" charset="-128"/>
                <a:cs typeface="Times New Roman" panose="02020603050405020304" pitchFamily="18" charset="0"/>
              </a:rPr>
              <a:t>: </a:t>
            </a:r>
            <a:r>
              <a:rPr lang="en-US" sz="1600" b="1" kern="1000" dirty="0">
                <a:latin typeface="Segoe UI" panose="020B0502040204020203" pitchFamily="34" charset="0"/>
                <a:ea typeface="MS Mincho" panose="02020609040205080304" pitchFamily="49" charset="-128"/>
                <a:cs typeface="Segoe UI" panose="020B0502040204020203" pitchFamily="34" charset="0"/>
              </a:rPr>
              <a:t>A2.1 – Live streaming: Apple HLS, MPEG-DASH.</a:t>
            </a:r>
            <a:r>
              <a:rPr lang="en-US" sz="1600" kern="1000" dirty="0">
                <a:latin typeface="Segoe UI" panose="020B0502040204020203" pitchFamily="34" charset="0"/>
                <a:ea typeface="MS Mincho" panose="02020609040205080304" pitchFamily="49" charset="-128"/>
                <a:cs typeface="Times New Roman" panose="02020603050405020304" pitchFamily="18" charset="0"/>
              </a:rPr>
              <a:t> </a:t>
            </a:r>
            <a:r>
              <a:rPr lang="el-GR" sz="1600" kern="1000" dirty="0">
                <a:latin typeface="Segoe UI" panose="020B0502040204020203" pitchFamily="34" charset="0"/>
                <a:ea typeface="MS Mincho" panose="02020609040205080304" pitchFamily="49" charset="-128"/>
                <a:cs typeface="Times New Roman" panose="02020603050405020304" pitchFamily="18" charset="0"/>
              </a:rPr>
              <a:t>Οι εκπαιδευόμενοι θα ενασχοληθούν με τη ζωντανή μετάδοση βίντεο συνεχούς ροής και με  λογισμικά αναπαραγωγής βίντεο (αυτόνομες εφαρμογές, εφαρμογές </a:t>
            </a:r>
            <a:r>
              <a:rPr lang="el-GR" sz="1600" kern="1000" dirty="0" err="1">
                <a:latin typeface="Segoe UI" panose="020B0502040204020203" pitchFamily="34" charset="0"/>
                <a:ea typeface="MS Mincho" panose="02020609040205080304" pitchFamily="49" charset="-128"/>
                <a:cs typeface="Times New Roman" panose="02020603050405020304" pitchFamily="18" charset="0"/>
              </a:rPr>
              <a:t>plugins</a:t>
            </a:r>
            <a:r>
              <a:rPr lang="el-GR" sz="1600" kern="1000" dirty="0">
                <a:latin typeface="Segoe UI" panose="020B0502040204020203" pitchFamily="34" charset="0"/>
                <a:ea typeface="MS Mincho" panose="02020609040205080304" pitchFamily="49" charset="-128"/>
                <a:cs typeface="Times New Roman" panose="02020603050405020304" pitchFamily="18" charset="0"/>
              </a:rPr>
              <a:t>, </a:t>
            </a:r>
            <a:r>
              <a:rPr lang="el-GR" sz="1600" kern="1000" dirty="0" err="1">
                <a:latin typeface="Segoe UI" panose="020B0502040204020203" pitchFamily="34" charset="0"/>
                <a:ea typeface="MS Mincho" panose="02020609040205080304" pitchFamily="49" charset="-128"/>
                <a:cs typeface="Times New Roman" panose="02020603050405020304" pitchFamily="18" charset="0"/>
              </a:rPr>
              <a:t>video</a:t>
            </a:r>
            <a:r>
              <a:rPr lang="el-GR" sz="1600" kern="1000" dirty="0">
                <a:latin typeface="Segoe UI" panose="020B0502040204020203" pitchFamily="34" charset="0"/>
                <a:ea typeface="MS Mincho" panose="02020609040205080304" pitchFamily="49" charset="-128"/>
                <a:cs typeface="Times New Roman" panose="02020603050405020304" pitchFamily="18" charset="0"/>
              </a:rPr>
              <a:t> </a:t>
            </a:r>
            <a:r>
              <a:rPr lang="el-GR" sz="1600" kern="1000" dirty="0" err="1">
                <a:latin typeface="Segoe UI" panose="020B0502040204020203" pitchFamily="34" charset="0"/>
                <a:ea typeface="MS Mincho" panose="02020609040205080304" pitchFamily="49" charset="-128"/>
                <a:cs typeface="Times New Roman" panose="02020603050405020304" pitchFamily="18" charset="0"/>
              </a:rPr>
              <a:t>players</a:t>
            </a:r>
            <a:r>
              <a:rPr lang="el-GR" sz="1600" kern="1000" dirty="0">
                <a:latin typeface="Segoe UI" panose="020B0502040204020203" pitchFamily="34" charset="0"/>
                <a:ea typeface="MS Mincho" panose="02020609040205080304" pitchFamily="49" charset="-128"/>
                <a:cs typeface="Times New Roman" panose="02020603050405020304" pitchFamily="18" charset="0"/>
              </a:rPr>
              <a:t>), τεχνολογίες μετάδοσης βίντεο συνεχούς ροής (DASH, HLS). </a:t>
            </a:r>
          </a:p>
          <a:p>
            <a:pPr marL="170067" indent="0">
              <a:lnSpc>
                <a:spcPct val="115000"/>
              </a:lnSpc>
              <a:spcBef>
                <a:spcPts val="0"/>
              </a:spcBef>
              <a:spcAft>
                <a:spcPts val="450"/>
              </a:spcAft>
              <a:buNone/>
            </a:pPr>
            <a:endParaRPr lang="el-GR" sz="1600" kern="1000" dirty="0">
              <a:latin typeface="Segoe UI" panose="020B0502040204020203" pitchFamily="34" charset="0"/>
              <a:ea typeface="MS Mincho" panose="02020609040205080304" pitchFamily="49" charset="-128"/>
              <a:cs typeface="Times New Roman" panose="02020603050405020304" pitchFamily="18" charset="0"/>
            </a:endParaRPr>
          </a:p>
          <a:p>
            <a:pPr marL="257244" indent="-257244">
              <a:lnSpc>
                <a:spcPct val="115000"/>
              </a:lnSpc>
              <a:spcBef>
                <a:spcPts val="0"/>
              </a:spcBef>
              <a:spcAft>
                <a:spcPts val="450"/>
              </a:spcAft>
              <a:buFont typeface="Wingdings" panose="05000000000000000000" pitchFamily="2" charset="2"/>
              <a:buChar char=""/>
            </a:pPr>
            <a:r>
              <a:rPr lang="el-GR" sz="1600" b="1" kern="1000" dirty="0">
                <a:latin typeface="Segoe UI" panose="020B0502040204020203" pitchFamily="34" charset="0"/>
                <a:ea typeface="MS Mincho" panose="02020609040205080304" pitchFamily="49" charset="-128"/>
                <a:cs typeface="Times New Roman" panose="02020603050405020304" pitchFamily="18" charset="0"/>
              </a:rPr>
              <a:t>Άσκηση</a:t>
            </a:r>
            <a:r>
              <a:rPr lang="en-US" sz="1600" b="1" kern="1000" dirty="0">
                <a:latin typeface="Segoe UI" panose="020B0502040204020203" pitchFamily="34" charset="0"/>
                <a:ea typeface="MS Mincho" panose="02020609040205080304" pitchFamily="49" charset="-128"/>
                <a:cs typeface="Times New Roman" panose="02020603050405020304" pitchFamily="18" charset="0"/>
              </a:rPr>
              <a:t>: A2.2 – Live streaming: IP </a:t>
            </a:r>
            <a:r>
              <a:rPr lang="el-GR" sz="1600" b="1" kern="1000" dirty="0">
                <a:latin typeface="Segoe UI" panose="020B0502040204020203" pitchFamily="34" charset="0"/>
                <a:ea typeface="MS Mincho" panose="02020609040205080304" pitchFamily="49" charset="-128"/>
                <a:cs typeface="Times New Roman" panose="02020603050405020304" pitchFamily="18" charset="0"/>
              </a:rPr>
              <a:t>κάμερα</a:t>
            </a:r>
            <a:r>
              <a:rPr lang="en-US" sz="1600" b="1" kern="1000" dirty="0">
                <a:latin typeface="Segoe UI" panose="020B0502040204020203" pitchFamily="34" charset="0"/>
                <a:ea typeface="MS Mincho" panose="02020609040205080304" pitchFamily="49" charset="-128"/>
                <a:cs typeface="Times New Roman" panose="02020603050405020304" pitchFamily="18" charset="0"/>
              </a:rPr>
              <a:t>.</a:t>
            </a:r>
            <a:r>
              <a:rPr lang="en-US" sz="1600" kern="1000" dirty="0">
                <a:latin typeface="Segoe UI" panose="020B0502040204020203" pitchFamily="34" charset="0"/>
                <a:ea typeface="MS Mincho" panose="02020609040205080304" pitchFamily="49" charset="-128"/>
                <a:cs typeface="Times New Roman" panose="02020603050405020304" pitchFamily="18" charset="0"/>
              </a:rPr>
              <a:t> </a:t>
            </a:r>
            <a:r>
              <a:rPr lang="el-GR" sz="1600" kern="1000" dirty="0">
                <a:latin typeface="Segoe UI" panose="020B0502040204020203" pitchFamily="34" charset="0"/>
                <a:ea typeface="MS Mincho" panose="02020609040205080304" pitchFamily="49" charset="-128"/>
                <a:cs typeface="Times New Roman" panose="02020603050405020304" pitchFamily="18" charset="0"/>
              </a:rPr>
              <a:t>Οι εκπαιδευόμενοι θα ενασχοληθούν με τη ζωντανή μετάδοση βίντεο συνεχούς ροής που προέρχεται από </a:t>
            </a:r>
            <a:r>
              <a:rPr lang="en-US" sz="1600" kern="1000" dirty="0">
                <a:latin typeface="Segoe UI" panose="020B0502040204020203" pitchFamily="34" charset="0"/>
                <a:ea typeface="MS Mincho" panose="02020609040205080304" pitchFamily="49" charset="-128"/>
                <a:cs typeface="Times New Roman" panose="02020603050405020304" pitchFamily="18" charset="0"/>
              </a:rPr>
              <a:t>IP</a:t>
            </a:r>
            <a:r>
              <a:rPr lang="el-GR" sz="1600" kern="1000" dirty="0">
                <a:latin typeface="Segoe UI" panose="020B0502040204020203" pitchFamily="34" charset="0"/>
                <a:ea typeface="MS Mincho" panose="02020609040205080304" pitchFamily="49" charset="-128"/>
                <a:cs typeface="Times New Roman" panose="02020603050405020304" pitchFamily="18" charset="0"/>
              </a:rPr>
              <a:t> κάμερα.</a:t>
            </a:r>
            <a:r>
              <a:rPr lang="el-GR" sz="1600" b="1" kern="1000" dirty="0">
                <a:latin typeface="Segoe UI" panose="020B0502040204020203" pitchFamily="34" charset="0"/>
                <a:ea typeface="MS Mincho" panose="02020609040205080304" pitchFamily="49" charset="-128"/>
                <a:cs typeface="Times New Roman" panose="02020603050405020304" pitchFamily="18" charset="0"/>
              </a:rPr>
              <a:t>   </a:t>
            </a:r>
            <a:endParaRPr lang="el-GR" sz="1600" kern="1000" dirty="0">
              <a:latin typeface="Segoe UI" panose="020B0502040204020203" pitchFamily="34" charset="0"/>
              <a:ea typeface="MS Mincho" panose="02020609040205080304" pitchFamily="49" charset="-128"/>
              <a:cs typeface="Times New Roman" panose="02020603050405020304" pitchFamily="18" charset="0"/>
            </a:endParaRPr>
          </a:p>
          <a:p>
            <a:endParaRPr lang="el-GR" sz="2400" dirty="0"/>
          </a:p>
        </p:txBody>
      </p:sp>
      <p:sp>
        <p:nvSpPr>
          <p:cNvPr id="4" name="Αριστερό άγκιστρο 3">
            <a:extLst>
              <a:ext uri="{FF2B5EF4-FFF2-40B4-BE49-F238E27FC236}">
                <a16:creationId xmlns:a16="http://schemas.microsoft.com/office/drawing/2014/main" id="{355E7AF8-7D2F-FBF5-E789-C1F4631C55CC}"/>
              </a:ext>
            </a:extLst>
          </p:cNvPr>
          <p:cNvSpPr/>
          <p:nvPr/>
        </p:nvSpPr>
        <p:spPr>
          <a:xfrm>
            <a:off x="1158237" y="1684574"/>
            <a:ext cx="490111" cy="3263982"/>
          </a:xfrm>
          <a:prstGeom prst="leftBrace">
            <a:avLst/>
          </a:pr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
        <p:nvSpPr>
          <p:cNvPr id="5" name="TextBox 4">
            <a:extLst>
              <a:ext uri="{FF2B5EF4-FFF2-40B4-BE49-F238E27FC236}">
                <a16:creationId xmlns:a16="http://schemas.microsoft.com/office/drawing/2014/main" id="{FAE5A586-8BA9-C4CD-C9B8-0B9223776CBC}"/>
              </a:ext>
            </a:extLst>
          </p:cNvPr>
          <p:cNvSpPr txBox="1"/>
          <p:nvPr/>
        </p:nvSpPr>
        <p:spPr>
          <a:xfrm>
            <a:off x="321966" y="3090446"/>
            <a:ext cx="587019" cy="677108"/>
          </a:xfrm>
          <a:prstGeom prst="rect">
            <a:avLst/>
          </a:prstGeom>
          <a:solidFill>
            <a:srgbClr val="FF0000"/>
          </a:solidFill>
        </p:spPr>
        <p:txBody>
          <a:bodyPr wrap="none" rtlCol="0">
            <a:spAutoFit/>
          </a:bodyPr>
          <a:lstStyle/>
          <a:p>
            <a:pPr algn="ctr"/>
            <a:r>
              <a:rPr lang="el-GR" sz="2400" b="1" baseline="30000" dirty="0"/>
              <a:t>2η</a:t>
            </a:r>
            <a:endParaRPr lang="el-GR" sz="2400" b="1" dirty="0"/>
          </a:p>
          <a:p>
            <a:pPr algn="ctr"/>
            <a:r>
              <a:rPr lang="el-GR" sz="1400" b="1" dirty="0" err="1"/>
              <a:t>Ασκ</a:t>
            </a:r>
            <a:r>
              <a:rPr lang="el-GR" sz="1400" b="1" dirty="0"/>
              <a:t>.</a:t>
            </a:r>
          </a:p>
        </p:txBody>
      </p:sp>
    </p:spTree>
    <p:extLst>
      <p:ext uri="{BB962C8B-B14F-4D97-AF65-F5344CB8AC3E}">
        <p14:creationId xmlns:p14="http://schemas.microsoft.com/office/powerpoint/2010/main" val="373901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6A0BE5-FE47-EFCE-37CC-056D4DC137EC}"/>
              </a:ext>
            </a:extLst>
          </p:cNvPr>
          <p:cNvSpPr>
            <a:spLocks noGrp="1"/>
          </p:cNvSpPr>
          <p:nvPr>
            <p:ph type="title"/>
          </p:nvPr>
        </p:nvSpPr>
        <p:spPr/>
        <p:txBody>
          <a:bodyPr>
            <a:normAutofit/>
          </a:bodyPr>
          <a:lstStyle/>
          <a:p>
            <a:r>
              <a:rPr lang="el-GR" dirty="0">
                <a:latin typeface="Calibri" panose="020F0502020204030204" pitchFamily="34" charset="0"/>
                <a:cs typeface="Calibri" panose="020F0502020204030204" pitchFamily="34" charset="0"/>
              </a:rPr>
              <a:t>3</a:t>
            </a:r>
            <a:r>
              <a:rPr lang="el-GR" baseline="30000" dirty="0">
                <a:latin typeface="Calibri" panose="020F0502020204030204" pitchFamily="34" charset="0"/>
                <a:cs typeface="Calibri" panose="020F0502020204030204" pitchFamily="34" charset="0"/>
              </a:rPr>
              <a:t>η</a:t>
            </a:r>
            <a:r>
              <a:rPr lang="el-GR" dirty="0">
                <a:latin typeface="Calibri" panose="020F0502020204030204" pitchFamily="34" charset="0"/>
                <a:cs typeface="Calibri" panose="020F0502020204030204" pitchFamily="34" charset="0"/>
              </a:rPr>
              <a:t> Άσκηση </a:t>
            </a:r>
            <a:r>
              <a:rPr lang="en-US" dirty="0"/>
              <a:t>(</a:t>
            </a:r>
            <a:r>
              <a:rPr lang="el-GR" dirty="0">
                <a:latin typeface="Calibri" panose="020F0502020204030204" pitchFamily="34" charset="0"/>
                <a:cs typeface="Calibri" panose="020F0502020204030204" pitchFamily="34" charset="0"/>
              </a:rPr>
              <a:t>Ομάδα Ασκήσεων Α3</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Τεχνολογίες </a:t>
            </a:r>
            <a:r>
              <a:rPr lang="el-GR" dirty="0" err="1">
                <a:latin typeface="Calibri" panose="020F0502020204030204" pitchFamily="34" charset="0"/>
                <a:cs typeface="Calibri" panose="020F0502020204030204" pitchFamily="34" charset="0"/>
              </a:rPr>
              <a:t>Βιντεοδιάσκεψης</a:t>
            </a:r>
            <a:endParaRPr lang="el-GR" dirty="0"/>
          </a:p>
        </p:txBody>
      </p:sp>
      <p:sp>
        <p:nvSpPr>
          <p:cNvPr id="3" name="Θέση περιεχομένου 2">
            <a:extLst>
              <a:ext uri="{FF2B5EF4-FFF2-40B4-BE49-F238E27FC236}">
                <a16:creationId xmlns:a16="http://schemas.microsoft.com/office/drawing/2014/main" id="{9EE194FF-A7C3-AAF5-7BF3-2784C30FAC33}"/>
              </a:ext>
            </a:extLst>
          </p:cNvPr>
          <p:cNvSpPr>
            <a:spLocks noGrp="1"/>
          </p:cNvSpPr>
          <p:nvPr>
            <p:ph idx="1"/>
          </p:nvPr>
        </p:nvSpPr>
        <p:spPr>
          <a:xfrm>
            <a:off x="1648347" y="1556793"/>
            <a:ext cx="7083197" cy="4752527"/>
          </a:xfrm>
        </p:spPr>
        <p:txBody>
          <a:bodyPr/>
          <a:lstStyle/>
          <a:p>
            <a:pPr marL="0" indent="0">
              <a:buNone/>
            </a:pPr>
            <a:r>
              <a:rPr lang="el-GR" sz="1800" b="1" dirty="0">
                <a:latin typeface="Verdana" panose="020B0604030504040204" pitchFamily="34" charset="0"/>
                <a:ea typeface="Times New Roman" panose="02020603050405020304" pitchFamily="18" charset="0"/>
                <a:cs typeface="Times New Roman" panose="02020603050405020304" pitchFamily="18" charset="0"/>
              </a:rPr>
              <a:t>Μαθησιακοί Στόχοι </a:t>
            </a:r>
          </a:p>
          <a:p>
            <a:pPr marL="0" indent="0">
              <a:buNone/>
            </a:pPr>
            <a:r>
              <a:rPr lang="el-GR" dirty="0"/>
              <a:t>Οι εκπαιδευόμενοι:</a:t>
            </a:r>
          </a:p>
          <a:p>
            <a:r>
              <a:rPr lang="el-GR" dirty="0"/>
              <a:t>Να εξοικειωθούν με τις τεχνολογίες </a:t>
            </a:r>
            <a:r>
              <a:rPr lang="el-GR" dirty="0" err="1"/>
              <a:t>βιντεοδιάσκεψης</a:t>
            </a:r>
            <a:r>
              <a:rPr lang="el-GR" dirty="0"/>
              <a:t> και να σχεδιάζουν σχετικές υπηρεσίες. </a:t>
            </a:r>
          </a:p>
          <a:p>
            <a:r>
              <a:rPr lang="el-GR" dirty="0"/>
              <a:t>Οι εκπαιδευόμενοι θα ενασχοληθούν με τις τεχνολογίες </a:t>
            </a:r>
            <a:r>
              <a:rPr lang="el-GR" dirty="0" err="1"/>
              <a:t>βιντεοδιάσκεψης</a:t>
            </a:r>
            <a:r>
              <a:rPr lang="el-GR" dirty="0"/>
              <a:t>, την αρχιτεκτονική των υπηρεσιών, τις ανοικτές συστάσεις H.323 και SIP, τις </a:t>
            </a:r>
            <a:r>
              <a:rPr lang="el-GR" dirty="0" err="1"/>
              <a:t>ιδιοταγείς</a:t>
            </a:r>
            <a:r>
              <a:rPr lang="el-GR" dirty="0"/>
              <a:t> υπηρεσίες και σύγχρονες υπηρεσίες όπως το </a:t>
            </a:r>
            <a:r>
              <a:rPr lang="el-GR" dirty="0" err="1"/>
              <a:t>WebRTC</a:t>
            </a:r>
            <a:r>
              <a:rPr lang="en-US" dirty="0"/>
              <a:t>.</a:t>
            </a:r>
          </a:p>
          <a:p>
            <a:endParaRPr lang="en-US" dirty="0"/>
          </a:p>
          <a:p>
            <a:pPr marL="0" indent="0">
              <a:buNone/>
            </a:pPr>
            <a:r>
              <a:rPr lang="el-GR" b="1" dirty="0"/>
              <a:t>Άσκηση 3.1: </a:t>
            </a:r>
          </a:p>
          <a:p>
            <a:r>
              <a:rPr lang="el-GR" dirty="0"/>
              <a:t>Καλείστε να προτείνετε μία λύση για τη χρήση υπηρεσιών τηλεδιάσκεψης στην Πρωτοβάθμια και Δευτεροβάθμια Εκπαίδευση</a:t>
            </a:r>
          </a:p>
        </p:txBody>
      </p:sp>
      <p:sp>
        <p:nvSpPr>
          <p:cNvPr id="4" name="Αριστερό άγκιστρο 3">
            <a:extLst>
              <a:ext uri="{FF2B5EF4-FFF2-40B4-BE49-F238E27FC236}">
                <a16:creationId xmlns:a16="http://schemas.microsoft.com/office/drawing/2014/main" id="{4F17EB9B-3539-DB37-9E45-F3F28A010A86}"/>
              </a:ext>
            </a:extLst>
          </p:cNvPr>
          <p:cNvSpPr/>
          <p:nvPr/>
        </p:nvSpPr>
        <p:spPr>
          <a:xfrm>
            <a:off x="1093394" y="4624099"/>
            <a:ext cx="437234" cy="1162879"/>
          </a:xfrm>
          <a:prstGeom prst="leftBrace">
            <a:avLst/>
          </a:pr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
        <p:nvSpPr>
          <p:cNvPr id="5" name="TextBox 4">
            <a:extLst>
              <a:ext uri="{FF2B5EF4-FFF2-40B4-BE49-F238E27FC236}">
                <a16:creationId xmlns:a16="http://schemas.microsoft.com/office/drawing/2014/main" id="{A9B5391E-EE85-5AE5-DB2F-8AAD632F917B}"/>
              </a:ext>
            </a:extLst>
          </p:cNvPr>
          <p:cNvSpPr txBox="1"/>
          <p:nvPr/>
        </p:nvSpPr>
        <p:spPr>
          <a:xfrm>
            <a:off x="262626" y="4866984"/>
            <a:ext cx="587019" cy="677108"/>
          </a:xfrm>
          <a:prstGeom prst="rect">
            <a:avLst/>
          </a:prstGeom>
          <a:solidFill>
            <a:srgbClr val="FF0000"/>
          </a:solidFill>
        </p:spPr>
        <p:txBody>
          <a:bodyPr wrap="none" rtlCol="0">
            <a:spAutoFit/>
          </a:bodyPr>
          <a:lstStyle/>
          <a:p>
            <a:pPr algn="ctr"/>
            <a:r>
              <a:rPr lang="el-GR" sz="2400" b="1" baseline="30000" dirty="0"/>
              <a:t>3η</a:t>
            </a:r>
            <a:endParaRPr lang="el-GR" sz="2400" b="1" dirty="0"/>
          </a:p>
          <a:p>
            <a:pPr algn="ctr"/>
            <a:r>
              <a:rPr lang="el-GR" sz="1400" b="1" dirty="0" err="1"/>
              <a:t>Ασκ</a:t>
            </a:r>
            <a:r>
              <a:rPr lang="el-GR" sz="1400" b="1" dirty="0"/>
              <a:t>.</a:t>
            </a:r>
          </a:p>
        </p:txBody>
      </p:sp>
    </p:spTree>
    <p:extLst>
      <p:ext uri="{BB962C8B-B14F-4D97-AF65-F5344CB8AC3E}">
        <p14:creationId xmlns:p14="http://schemas.microsoft.com/office/powerpoint/2010/main" val="4971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BA22-DB39-4665-357E-B1D4693C9BD6}"/>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Ασύρματη Δικτύωση</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DB60FA-8197-4DBB-A0AA-352EA663C4A5}"/>
              </a:ext>
            </a:extLst>
          </p:cNvPr>
          <p:cNvSpPr>
            <a:spLocks noGrp="1"/>
          </p:cNvSpPr>
          <p:nvPr>
            <p:ph idx="1"/>
          </p:nvPr>
        </p:nvSpPr>
        <p:spPr/>
        <p:txBody>
          <a:bodyPr>
            <a:normAutofit/>
          </a:bodyPr>
          <a:lstStyle/>
          <a:p>
            <a:pPr marL="0" indent="0">
              <a:buNone/>
            </a:pPr>
            <a:r>
              <a:rPr lang="el-GR" dirty="0">
                <a:latin typeface="Arial" panose="020B0604020202020204" pitchFamily="34" charset="0"/>
                <a:cs typeface="Arial" panose="020B0604020202020204" pitchFamily="34" charset="0"/>
              </a:rPr>
              <a:t>Στόχος η πρακτική εξάσκηση και εμβάθυνση σε τεχνολογίες ασύρματης δικτύωσης (</a:t>
            </a:r>
            <a:r>
              <a:rPr lang="el-GR" dirty="0" err="1">
                <a:latin typeface="Arial" panose="020B0604020202020204" pitchFamily="34" charset="0"/>
                <a:cs typeface="Arial" panose="020B0604020202020204" pitchFamily="34" charset="0"/>
              </a:rPr>
              <a:t>WiFi</a:t>
            </a:r>
            <a:r>
              <a:rPr lang="el-GR" dirty="0">
                <a:latin typeface="Arial" panose="020B0604020202020204" pitchFamily="34" charset="0"/>
                <a:cs typeface="Arial" panose="020B0604020202020204" pitchFamily="34" charset="0"/>
              </a:rPr>
              <a:t>, 4G, 5G, </a:t>
            </a:r>
            <a:r>
              <a:rPr lang="el-GR" dirty="0" err="1">
                <a:latin typeface="Arial" panose="020B0604020202020204" pitchFamily="34" charset="0"/>
                <a:cs typeface="Arial" panose="020B0604020202020204" pitchFamily="34" charset="0"/>
              </a:rPr>
              <a:t>κτλ</a:t>
            </a:r>
            <a:r>
              <a:rPr lang="el-GR" dirty="0">
                <a:latin typeface="Arial" panose="020B0604020202020204" pitchFamily="34" charset="0"/>
                <a:cs typeface="Arial" panose="020B0604020202020204" pitchFamily="34" charset="0"/>
              </a:rPr>
              <a:t>). Οι φοιτητές θα έχουν τη δυνατότητα να εκτελέσουν εργασίες εξ αποστάσεως και να τις υποβάλλουν σε προθεσμίες που θα δοθούν.</a:t>
            </a:r>
          </a:p>
          <a:p>
            <a:pPr marL="0" indent="0">
              <a:buNone/>
            </a:pPr>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Άσκηση 1: Μελέτη κάλυψης </a:t>
            </a:r>
            <a:r>
              <a:rPr lang="el-GR" dirty="0" err="1">
                <a:latin typeface="Arial" panose="020B0604020202020204" pitchFamily="34" charset="0"/>
                <a:cs typeface="Arial" panose="020B0604020202020204" pitchFamily="34" charset="0"/>
              </a:rPr>
              <a:t>WiFi</a:t>
            </a:r>
            <a:r>
              <a:rPr lang="el-GR" dirty="0">
                <a:latin typeface="Arial" panose="020B0604020202020204" pitchFamily="34" charset="0"/>
                <a:cs typeface="Arial" panose="020B0604020202020204" pitchFamily="34" charset="0"/>
              </a:rPr>
              <a:t> στο χώρο (1 βαθμός)</a:t>
            </a:r>
          </a:p>
          <a:p>
            <a:r>
              <a:rPr lang="el-GR" dirty="0">
                <a:latin typeface="Arial" panose="020B0604020202020204" pitchFamily="34" charset="0"/>
                <a:cs typeface="Arial" panose="020B0604020202020204" pitchFamily="34" charset="0"/>
              </a:rPr>
              <a:t>Άσκηση 2: Μελέτη κάλυψης 4</a:t>
            </a:r>
            <a:r>
              <a:rPr lang="en-US" dirty="0">
                <a:latin typeface="Arial" panose="020B0604020202020204" pitchFamily="34" charset="0"/>
                <a:cs typeface="Arial" panose="020B0604020202020204" pitchFamily="34" charset="0"/>
              </a:rPr>
              <a:t>G, 5G</a:t>
            </a:r>
            <a:r>
              <a:rPr lang="el-GR" dirty="0">
                <a:latin typeface="Arial" panose="020B0604020202020204" pitchFamily="34" charset="0"/>
                <a:cs typeface="Arial" panose="020B0604020202020204" pitchFamily="34" charset="0"/>
              </a:rPr>
              <a:t> στο χώρο (2 βαθμοί)</a:t>
            </a:r>
          </a:p>
          <a:p>
            <a:r>
              <a:rPr lang="el-GR" dirty="0">
                <a:latin typeface="Arial" panose="020B0604020202020204" pitchFamily="34" charset="0"/>
                <a:cs typeface="Arial" panose="020B0604020202020204" pitchFamily="34" charset="0"/>
              </a:rPr>
              <a:t>Άσκηση 3: </a:t>
            </a:r>
            <a:r>
              <a:rPr lang="en-US" dirty="0">
                <a:latin typeface="Arial" panose="020B0604020202020204" pitchFamily="34" charset="0"/>
                <a:cs typeface="Arial" panose="020B0604020202020204" pitchFamily="34" charset="0"/>
              </a:rPr>
              <a:t>M</a:t>
            </a:r>
            <a:r>
              <a:rPr lang="el-GR" dirty="0" err="1">
                <a:latin typeface="Arial" panose="020B0604020202020204" pitchFamily="34" charset="0"/>
                <a:cs typeface="Arial" panose="020B0604020202020204" pitchFamily="34" charset="0"/>
              </a:rPr>
              <a:t>ελέτη</a:t>
            </a:r>
            <a:r>
              <a:rPr lang="el-GR" dirty="0">
                <a:latin typeface="Arial" panose="020B0604020202020204" pitchFamily="34" charset="0"/>
                <a:cs typeface="Arial" panose="020B0604020202020204" pitchFamily="34" charset="0"/>
              </a:rPr>
              <a:t> και σύγκριση </a:t>
            </a:r>
            <a:r>
              <a:rPr lang="el-GR" dirty="0" err="1">
                <a:latin typeface="Arial" panose="020B0604020202020204" pitchFamily="34" charset="0"/>
                <a:cs typeface="Arial" panose="020B0604020202020204" pitchFamily="34" charset="0"/>
              </a:rPr>
              <a:t>Wi‑Fi</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κυψελωτών</a:t>
            </a:r>
            <a:r>
              <a:rPr lang="el-GR" dirty="0">
                <a:latin typeface="Arial" panose="020B0604020202020204" pitchFamily="34" charset="0"/>
                <a:cs typeface="Arial" panose="020B0604020202020204" pitchFamily="34" charset="0"/>
              </a:rPr>
              <a:t> δικτύων (4G/5G) (2 βαθμοί)</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BF78A-B33C-8B0E-5FD5-8C6815210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51DAC-8E28-D1CF-5801-2386F390FE5C}"/>
              </a:ext>
            </a:extLst>
          </p:cNvPr>
          <p:cNvSpPr>
            <a:spLocks noGrp="1"/>
          </p:cNvSpPr>
          <p:nvPr>
            <p:ph type="title"/>
          </p:nvPr>
        </p:nvSpPr>
        <p:spPr>
          <a:xfrm>
            <a:off x="628650" y="130234"/>
            <a:ext cx="7886700" cy="1325563"/>
          </a:xfrm>
        </p:spPr>
        <p:txBody>
          <a:bodyPr/>
          <a:lstStyle/>
          <a:p>
            <a:pPr algn="ctr"/>
            <a:r>
              <a:rPr lang="el-GR" b="1" dirty="0">
                <a:latin typeface="Arial" panose="020B0604020202020204" pitchFamily="34" charset="0"/>
                <a:cs typeface="Arial" panose="020B0604020202020204" pitchFamily="34" charset="0"/>
              </a:rPr>
              <a:t>Πρώτη Εργαστηριακή Άσκηση (10%)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2711F4E-691C-135B-4D74-25D486E5512C}"/>
              </a:ext>
            </a:extLst>
          </p:cNvPr>
          <p:cNvSpPr>
            <a:spLocks noGrp="1"/>
          </p:cNvSpPr>
          <p:nvPr>
            <p:ph idx="1"/>
          </p:nvPr>
        </p:nvSpPr>
        <p:spPr>
          <a:xfrm>
            <a:off x="345782" y="1182533"/>
            <a:ext cx="8169568" cy="4994621"/>
          </a:xfrm>
        </p:spPr>
        <p:txBody>
          <a:bodyPr>
            <a:normAutofit/>
          </a:bodyPr>
          <a:lstStyle/>
          <a:p>
            <a:pPr marL="0" indent="0" algn="just">
              <a:lnSpc>
                <a:spcPct val="107000"/>
              </a:lnSpc>
              <a:spcBef>
                <a:spcPts val="0"/>
              </a:spcBef>
              <a:spcAft>
                <a:spcPts val="600"/>
              </a:spcAft>
              <a:buNone/>
            </a:pPr>
            <a:r>
              <a:rPr lang="el-GR" sz="1600" dirty="0">
                <a:latin typeface="Arial" panose="020B0604020202020204" pitchFamily="34" charset="0"/>
                <a:ea typeface="Calibri" panose="020F0502020204030204" pitchFamily="34" charset="0"/>
                <a:cs typeface="Arial" panose="020B0604020202020204" pitchFamily="34" charset="0"/>
              </a:rPr>
              <a:t>Σε αυτή την εργαστηριακή άσκηση, στόχος είναι </a:t>
            </a:r>
            <a:r>
              <a:rPr lang="el-GR" sz="1600" dirty="0">
                <a:solidFill>
                  <a:srgbClr val="FF0000"/>
                </a:solidFill>
                <a:latin typeface="Arial" panose="020B0604020202020204" pitchFamily="34" charset="0"/>
                <a:ea typeface="Calibri" panose="020F0502020204030204" pitchFamily="34" charset="0"/>
                <a:cs typeface="Arial" panose="020B0604020202020204" pitchFamily="34" charset="0"/>
              </a:rPr>
              <a:t>η εξοικείωση με έννοιες των ασύρματων δικτύων </a:t>
            </a:r>
            <a:r>
              <a:rPr lang="en-US" sz="1600" dirty="0" err="1">
                <a:solidFill>
                  <a:srgbClr val="FF0000"/>
                </a:solidFill>
                <a:latin typeface="Arial" panose="020B0604020202020204" pitchFamily="34" charset="0"/>
                <a:ea typeface="Calibri" panose="020F0502020204030204" pitchFamily="34" charset="0"/>
                <a:cs typeface="Arial" panose="020B0604020202020204" pitchFamily="34" charset="0"/>
              </a:rPr>
              <a:t>WiFi</a:t>
            </a:r>
            <a:r>
              <a:rPr lang="el-GR" sz="16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l-GR" sz="1600" dirty="0">
                <a:latin typeface="Arial" panose="020B0604020202020204" pitchFamily="34" charset="0"/>
                <a:ea typeface="Calibri" panose="020F0502020204030204" pitchFamily="34" charset="0"/>
                <a:cs typeface="Arial" panose="020B0604020202020204" pitchFamily="34" charset="0"/>
              </a:rPr>
              <a:t>Αυτή η εργαστηριακή άσκηση θα χρησιμεύσει για να ανταπεξέλθετε επιτυχώς και στις επόμενες εργαστηριακές ασκήσεις.</a:t>
            </a: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600"/>
              </a:spcAft>
              <a:buNone/>
            </a:pPr>
            <a:r>
              <a:rPr lang="en-US" sz="1600" dirty="0">
                <a:latin typeface="Arial" panose="020B0604020202020204" pitchFamily="34" charset="0"/>
                <a:ea typeface="Calibri" panose="020F0502020204030204" pitchFamily="34" charset="0"/>
                <a:cs typeface="Arial" panose="020B0604020202020204" pitchFamily="34" charset="0"/>
              </a:rPr>
              <a:t>O/H </a:t>
            </a:r>
            <a:r>
              <a:rPr lang="el-GR" sz="1600" dirty="0">
                <a:latin typeface="Arial" panose="020B0604020202020204" pitchFamily="34" charset="0"/>
                <a:ea typeface="Calibri" panose="020F0502020204030204" pitchFamily="34" charset="0"/>
                <a:cs typeface="Arial" panose="020B0604020202020204" pitchFamily="34" charset="0"/>
              </a:rPr>
              <a:t>φοιτητής/</a:t>
            </a:r>
            <a:r>
              <a:rPr lang="el-GR" sz="1600" dirty="0" err="1">
                <a:latin typeface="Arial" panose="020B0604020202020204" pitchFamily="34" charset="0"/>
                <a:ea typeface="Calibri" panose="020F0502020204030204" pitchFamily="34" charset="0"/>
                <a:cs typeface="Arial" panose="020B0604020202020204" pitchFamily="34" charset="0"/>
              </a:rPr>
              <a:t>τήτρια</a:t>
            </a:r>
            <a:r>
              <a:rPr lang="el-GR" sz="1600" dirty="0">
                <a:latin typeface="Arial" panose="020B0604020202020204" pitchFamily="34" charset="0"/>
                <a:ea typeface="Calibri" panose="020F0502020204030204" pitchFamily="34" charset="0"/>
                <a:cs typeface="Arial" panose="020B0604020202020204" pitchFamily="34" charset="0"/>
              </a:rPr>
              <a:t> θα πρέπει να διαθέτει </a:t>
            </a:r>
            <a:r>
              <a:rPr lang="el-GR" sz="1600" dirty="0">
                <a:solidFill>
                  <a:srgbClr val="FF0000"/>
                </a:solidFill>
                <a:latin typeface="Arial" panose="020B0604020202020204" pitchFamily="34" charset="0"/>
                <a:ea typeface="Calibri" panose="020F0502020204030204" pitchFamily="34" charset="0"/>
                <a:cs typeface="Arial" panose="020B0604020202020204" pitchFamily="34" charset="0"/>
              </a:rPr>
              <a:t>φορητό υπολογιστή ή σταθερό σταθμό εργασίας με ασύρματη </a:t>
            </a:r>
            <a:r>
              <a:rPr lang="el-GR" sz="1600" dirty="0" err="1">
                <a:solidFill>
                  <a:srgbClr val="FF0000"/>
                </a:solidFill>
                <a:latin typeface="Arial" panose="020B0604020202020204" pitchFamily="34" charset="0"/>
                <a:ea typeface="Calibri" panose="020F0502020204030204" pitchFamily="34" charset="0"/>
                <a:cs typeface="Arial" panose="020B0604020202020204" pitchFamily="34" charset="0"/>
              </a:rPr>
              <a:t>διεπαφή</a:t>
            </a:r>
            <a:r>
              <a:rPr lang="el-GR" sz="16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FF0000"/>
                </a:solidFill>
                <a:latin typeface="Arial" panose="020B0604020202020204" pitchFamily="34" charset="0"/>
                <a:ea typeface="Calibri" panose="020F0502020204030204" pitchFamily="34" charset="0"/>
                <a:cs typeface="Arial" panose="020B0604020202020204" pitchFamily="34" charset="0"/>
              </a:rPr>
              <a:t>WiFi</a:t>
            </a:r>
            <a:r>
              <a:rPr lang="en-US" sz="1600" dirty="0">
                <a:latin typeface="Arial" panose="020B0604020202020204" pitchFamily="34" charset="0"/>
                <a:ea typeface="Calibri" panose="020F0502020204030204" pitchFamily="34" charset="0"/>
                <a:cs typeface="Arial" panose="020B0604020202020204" pitchFamily="34" charset="0"/>
              </a:rPr>
              <a:t> </a:t>
            </a:r>
            <a:r>
              <a:rPr lang="el-GR" sz="1600" dirty="0">
                <a:latin typeface="Arial" panose="020B0604020202020204" pitchFamily="34" charset="0"/>
                <a:ea typeface="Calibri" panose="020F0502020204030204" pitchFamily="34" charset="0"/>
                <a:cs typeface="Arial" panose="020B0604020202020204" pitchFamily="34" charset="0"/>
              </a:rPr>
              <a:t>για να εκτελέσει το σχετικό λογισμικό. Το λογισμικό απαιτεί λειτουργικό σύστημα </a:t>
            </a:r>
            <a:r>
              <a:rPr lang="en-US" sz="1600" dirty="0">
                <a:latin typeface="Arial" panose="020B0604020202020204" pitchFamily="34" charset="0"/>
                <a:ea typeface="Calibri" panose="020F0502020204030204" pitchFamily="34" charset="0"/>
                <a:cs typeface="Arial" panose="020B0604020202020204" pitchFamily="34" charset="0"/>
              </a:rPr>
              <a:t>Windows. </a:t>
            </a:r>
            <a:r>
              <a:rPr lang="el-GR" sz="1600" dirty="0">
                <a:latin typeface="Arial" panose="020B0604020202020204" pitchFamily="34" charset="0"/>
                <a:ea typeface="Calibri" panose="020F0502020204030204" pitchFamily="34" charset="0"/>
                <a:cs typeface="Arial" panose="020B0604020202020204" pitchFamily="34" charset="0"/>
              </a:rPr>
              <a:t>Αν ο σταθμός εργασίας διαθέτει άλλο λειτουργικό σύστημα, μπορείτε να κατεβάσετε μία εικόνα των </a:t>
            </a:r>
            <a:r>
              <a:rPr lang="en-US" sz="1600" dirty="0">
                <a:latin typeface="Arial" panose="020B0604020202020204" pitchFamily="34" charset="0"/>
                <a:ea typeface="Calibri" panose="020F0502020204030204" pitchFamily="34" charset="0"/>
                <a:cs typeface="Arial" panose="020B0604020202020204" pitchFamily="34" charset="0"/>
              </a:rPr>
              <a:t>Windows </a:t>
            </a:r>
            <a:r>
              <a:rPr lang="el-GR" sz="1600" dirty="0">
                <a:latin typeface="Arial" panose="020B0604020202020204" pitchFamily="34" charset="0"/>
                <a:ea typeface="Calibri" panose="020F0502020204030204" pitchFamily="34" charset="0"/>
                <a:cs typeface="Arial" panose="020B0604020202020204" pitchFamily="34" charset="0"/>
              </a:rPr>
              <a:t>και να την εγκαταστήσετε σε μία εικονική μηχανή.</a:t>
            </a: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600"/>
              </a:spcAft>
              <a:buNone/>
            </a:pPr>
            <a:r>
              <a:rPr lang="en-US" sz="1600" b="1" dirty="0" err="1">
                <a:latin typeface="Arial" panose="020B0604020202020204" pitchFamily="34" charset="0"/>
                <a:cs typeface="Arial" panose="020B0604020202020204" pitchFamily="34" charset="0"/>
              </a:rPr>
              <a:t>WifiInfoView</a:t>
            </a:r>
            <a:r>
              <a:rPr lang="en-US" sz="1600" b="1" dirty="0">
                <a:latin typeface="Arial" panose="020B0604020202020204" pitchFamily="34" charset="0"/>
                <a:cs typeface="Arial" panose="020B0604020202020204" pitchFamily="34" charset="0"/>
              </a:rPr>
              <a:t>:</a:t>
            </a:r>
          </a:p>
          <a:p>
            <a:pPr marL="0" indent="0" algn="just">
              <a:lnSpc>
                <a:spcPct val="107000"/>
              </a:lnSpc>
              <a:spcBef>
                <a:spcPts val="0"/>
              </a:spcBef>
              <a:spcAft>
                <a:spcPts val="600"/>
              </a:spcAft>
              <a:buNone/>
            </a:pPr>
            <a:r>
              <a:rPr lang="en-US" sz="1600" dirty="0">
                <a:latin typeface="Arial" panose="020B0604020202020204" pitchFamily="34" charset="0"/>
                <a:cs typeface="Arial" panose="020B0604020202020204" pitchFamily="34" charset="0"/>
                <a:hlinkClick r:id="rId2"/>
              </a:rPr>
              <a:t>https://www.nirsoft.net/utils/wifi_information_view.html</a:t>
            </a:r>
            <a:endParaRPr lang="el-GR" sz="1600" dirty="0">
              <a:latin typeface="Arial" panose="020B0604020202020204" pitchFamily="34" charset="0"/>
              <a:cs typeface="Arial" panose="020B0604020202020204" pitchFamily="34" charset="0"/>
            </a:endParaRPr>
          </a:p>
          <a:p>
            <a:pPr marL="0" indent="0" algn="just">
              <a:lnSpc>
                <a:spcPct val="107000"/>
              </a:lnSpc>
              <a:spcBef>
                <a:spcPts val="0"/>
              </a:spcBef>
              <a:spcAft>
                <a:spcPts val="600"/>
              </a:spcAft>
              <a:buNone/>
            </a:pPr>
            <a:endParaRPr lang="el-GR" sz="1600" dirty="0">
              <a:latin typeface="Arial" panose="020B0604020202020204" pitchFamily="34" charset="0"/>
              <a:cs typeface="Arial" panose="020B0604020202020204" pitchFamily="34" charset="0"/>
            </a:endParaRPr>
          </a:p>
          <a:p>
            <a:pPr marL="0" indent="0" algn="just">
              <a:lnSpc>
                <a:spcPct val="107000"/>
              </a:lnSpc>
              <a:spcBef>
                <a:spcPts val="0"/>
              </a:spcBef>
              <a:spcAft>
                <a:spcPts val="600"/>
              </a:spcAft>
              <a:buNone/>
            </a:pPr>
            <a:r>
              <a:rPr lang="el-GR" sz="1600" dirty="0">
                <a:latin typeface="Arial" panose="020B0604020202020204" pitchFamily="34" charset="0"/>
                <a:cs typeface="Arial" panose="020B0604020202020204" pitchFamily="34" charset="0"/>
              </a:rPr>
              <a:t>Εάν δεν υπάρχει διαθέσιμος υπολογιστής με ασύρματη </a:t>
            </a:r>
            <a:r>
              <a:rPr lang="el-GR" sz="1600" dirty="0" err="1">
                <a:latin typeface="Arial" panose="020B0604020202020204" pitchFamily="34" charset="0"/>
                <a:cs typeface="Arial" panose="020B0604020202020204" pitchFamily="34" charset="0"/>
              </a:rPr>
              <a:t>διεπαφή</a:t>
            </a:r>
            <a:r>
              <a:rPr lang="el-GR" sz="1600" dirty="0">
                <a:latin typeface="Arial" panose="020B0604020202020204" pitchFamily="34" charset="0"/>
                <a:cs typeface="Arial" panose="020B0604020202020204" pitchFamily="34" charset="0"/>
              </a:rPr>
              <a:t> δικτύου, ο/η φοιτητής/</a:t>
            </a:r>
            <a:r>
              <a:rPr lang="el-GR" sz="1600" dirty="0" err="1">
                <a:latin typeface="Arial" panose="020B0604020202020204" pitchFamily="34" charset="0"/>
                <a:cs typeface="Arial" panose="020B0604020202020204" pitchFamily="34" charset="0"/>
              </a:rPr>
              <a:t>τήτρια</a:t>
            </a:r>
            <a:r>
              <a:rPr lang="el-GR" sz="1600" dirty="0">
                <a:latin typeface="Arial" panose="020B0604020202020204" pitchFamily="34" charset="0"/>
                <a:cs typeface="Arial" panose="020B0604020202020204" pitchFamily="34" charset="0"/>
              </a:rPr>
              <a:t> μπορεί να χρησιμοποιήσει </a:t>
            </a:r>
            <a:r>
              <a:rPr lang="el-GR" sz="1600" dirty="0">
                <a:solidFill>
                  <a:srgbClr val="FF0000"/>
                </a:solidFill>
                <a:latin typeface="Arial" panose="020B0604020202020204" pitchFamily="34" charset="0"/>
                <a:cs typeface="Arial" panose="020B0604020202020204" pitchFamily="34" charset="0"/>
              </a:rPr>
              <a:t>μία συσκευή </a:t>
            </a:r>
            <a:r>
              <a:rPr lang="en-US" sz="1600" dirty="0">
                <a:solidFill>
                  <a:srgbClr val="FF0000"/>
                </a:solidFill>
                <a:latin typeface="Arial" panose="020B0604020202020204" pitchFamily="34" charset="0"/>
                <a:cs typeface="Arial" panose="020B0604020202020204" pitchFamily="34" charset="0"/>
              </a:rPr>
              <a:t>Android </a:t>
            </a:r>
            <a:r>
              <a:rPr lang="el-GR" sz="1600" dirty="0">
                <a:solidFill>
                  <a:srgbClr val="FF0000"/>
                </a:solidFill>
                <a:latin typeface="Arial" panose="020B0604020202020204" pitchFamily="34" charset="0"/>
                <a:cs typeface="Arial" panose="020B0604020202020204" pitchFamily="34" charset="0"/>
              </a:rPr>
              <a:t>ή </a:t>
            </a:r>
            <a:r>
              <a:rPr lang="en-US" sz="1600" dirty="0">
                <a:solidFill>
                  <a:srgbClr val="FF0000"/>
                </a:solidFill>
                <a:latin typeface="Arial" panose="020B0604020202020204" pitchFamily="34" charset="0"/>
                <a:cs typeface="Arial" panose="020B0604020202020204" pitchFamily="34" charset="0"/>
              </a:rPr>
              <a:t>iPhone </a:t>
            </a:r>
            <a:r>
              <a:rPr lang="el-GR" sz="1600" dirty="0">
                <a:latin typeface="Arial" panose="020B0604020202020204" pitchFamily="34" charset="0"/>
                <a:cs typeface="Arial" panose="020B0604020202020204" pitchFamily="34" charset="0"/>
              </a:rPr>
              <a:t>και να εγκαταστήσει αντίστοιχη εφαρμογή.</a:t>
            </a:r>
          </a:p>
          <a:p>
            <a:pPr marL="0" indent="0" algn="just">
              <a:lnSpc>
                <a:spcPct val="107000"/>
              </a:lnSpc>
              <a:spcBef>
                <a:spcPts val="0"/>
              </a:spcBef>
              <a:spcAft>
                <a:spcPts val="600"/>
              </a:spcAft>
              <a:buNone/>
            </a:pPr>
            <a:r>
              <a:rPr lang="en-US" sz="1600" b="1" dirty="0">
                <a:latin typeface="Arial" panose="020B0604020202020204" pitchFamily="34" charset="0"/>
                <a:cs typeface="Arial" panose="020B0604020202020204" pitchFamily="34" charset="0"/>
              </a:rPr>
              <a:t>Android - </a:t>
            </a:r>
            <a:r>
              <a:rPr lang="en-US" sz="1600" b="1" dirty="0" err="1">
                <a:latin typeface="Arial" panose="020B0604020202020204" pitchFamily="34" charset="0"/>
                <a:cs typeface="Arial" panose="020B0604020202020204" pitchFamily="34" charset="0"/>
              </a:rPr>
              <a:t>WiFi</a:t>
            </a:r>
            <a:r>
              <a:rPr lang="en-US" sz="1600" b="1" dirty="0">
                <a:latin typeface="Arial" panose="020B0604020202020204" pitchFamily="34" charset="0"/>
                <a:cs typeface="Arial" panose="020B0604020202020204" pitchFamily="34" charset="0"/>
              </a:rPr>
              <a:t> Analyzer</a:t>
            </a:r>
            <a:r>
              <a:rPr lang="el-GR"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0" indent="0" algn="just">
              <a:lnSpc>
                <a:spcPct val="107000"/>
              </a:lnSpc>
              <a:spcBef>
                <a:spcPts val="0"/>
              </a:spcBef>
              <a:spcAft>
                <a:spcPts val="600"/>
              </a:spcAft>
              <a:buNone/>
            </a:pPr>
            <a:r>
              <a:rPr lang="en-US" sz="1600" dirty="0">
                <a:latin typeface="Arial" panose="020B0604020202020204" pitchFamily="34" charset="0"/>
                <a:cs typeface="Arial" panose="020B0604020202020204" pitchFamily="34" charset="0"/>
                <a:hlinkClick r:id="rId3"/>
              </a:rPr>
              <a:t>https://play.google.com/store/apps/details?id=abdelrahman.wifianalyzerpro</a:t>
            </a:r>
            <a:endParaRPr lang="en-US" sz="1600" dirty="0">
              <a:latin typeface="Arial" panose="020B0604020202020204" pitchFamily="34" charset="0"/>
              <a:cs typeface="Arial" panose="020B0604020202020204" pitchFamily="34" charset="0"/>
            </a:endParaRPr>
          </a:p>
          <a:p>
            <a:pPr marL="0" indent="0" algn="just">
              <a:lnSpc>
                <a:spcPct val="107000"/>
              </a:lnSpc>
              <a:spcBef>
                <a:spcPts val="0"/>
              </a:spcBef>
              <a:spcAft>
                <a:spcPts val="60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444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6E35-C074-15C6-CC6D-66295AC32E53}"/>
              </a:ext>
            </a:extLst>
          </p:cNvPr>
          <p:cNvSpPr>
            <a:spLocks noGrp="1"/>
          </p:cNvSpPr>
          <p:nvPr>
            <p:ph type="title"/>
          </p:nvPr>
        </p:nvSpPr>
        <p:spPr>
          <a:xfrm>
            <a:off x="628650" y="130234"/>
            <a:ext cx="7886700" cy="1325563"/>
          </a:xfrm>
        </p:spPr>
        <p:txBody>
          <a:bodyPr/>
          <a:lstStyle/>
          <a:p>
            <a:pPr algn="ctr"/>
            <a:r>
              <a:rPr lang="el-GR" b="1" dirty="0">
                <a:latin typeface="Arial" panose="020B0604020202020204" pitchFamily="34" charset="0"/>
                <a:cs typeface="Arial" panose="020B0604020202020204" pitchFamily="34" charset="0"/>
              </a:rPr>
              <a:t>Πρώτη Εργαστηριακή Άσκηση (10%)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CD03EF-8688-3F59-E311-E195CEDF8477}"/>
              </a:ext>
            </a:extLst>
          </p:cNvPr>
          <p:cNvSpPr>
            <a:spLocks noGrp="1"/>
          </p:cNvSpPr>
          <p:nvPr>
            <p:ph idx="1"/>
          </p:nvPr>
        </p:nvSpPr>
        <p:spPr>
          <a:xfrm>
            <a:off x="345782" y="1182533"/>
            <a:ext cx="8169568" cy="4994621"/>
          </a:xfrm>
        </p:spPr>
        <p:txBody>
          <a:bodyPr>
            <a:normAutofit/>
          </a:bodyPr>
          <a:lstStyle/>
          <a:p>
            <a:pPr marL="0" indent="0" algn="just">
              <a:lnSpc>
                <a:spcPct val="107000"/>
              </a:lnSpc>
              <a:spcBef>
                <a:spcPts val="0"/>
              </a:spcBef>
              <a:spcAft>
                <a:spcPts val="600"/>
              </a:spcAft>
              <a:buNone/>
            </a:pPr>
            <a:r>
              <a:rPr lang="el-GR" sz="1800" b="1" dirty="0">
                <a:latin typeface="Arial" panose="020B0604020202020204" pitchFamily="34" charset="0"/>
                <a:ea typeface="Calibri" panose="020F0502020204030204" pitchFamily="34" charset="0"/>
                <a:cs typeface="Arial" panose="020B0604020202020204" pitchFamily="34" charset="0"/>
              </a:rPr>
              <a:t>Στόχος: </a:t>
            </a:r>
          </a:p>
          <a:p>
            <a:pPr marL="0" indent="0" algn="just">
              <a:lnSpc>
                <a:spcPct val="107000"/>
              </a:lnSpc>
              <a:spcBef>
                <a:spcPts val="0"/>
              </a:spcBef>
              <a:spcAft>
                <a:spcPts val="600"/>
              </a:spcAft>
              <a:buNone/>
            </a:pPr>
            <a:r>
              <a:rPr lang="el-GR" sz="1800" dirty="0">
                <a:latin typeface="Arial" panose="020B0604020202020204" pitchFamily="34" charset="0"/>
                <a:ea typeface="Calibri" panose="020F0502020204030204" pitchFamily="34" charset="0"/>
                <a:cs typeface="Arial" panose="020B0604020202020204" pitchFamily="34" charset="0"/>
              </a:rPr>
              <a:t>Εξοικείωση με βασικές έννοιες </a:t>
            </a:r>
            <a:r>
              <a:rPr lang="el-GR" sz="1800" dirty="0" err="1">
                <a:latin typeface="Arial" panose="020B0604020202020204" pitchFamily="34" charset="0"/>
                <a:ea typeface="Calibri" panose="020F0502020204030204" pitchFamily="34" charset="0"/>
                <a:cs typeface="Arial" panose="020B0604020202020204" pitchFamily="34" charset="0"/>
              </a:rPr>
              <a:t>Wi‑Fi</a:t>
            </a:r>
            <a:r>
              <a:rPr lang="el-GR" sz="1800" dirty="0">
                <a:latin typeface="Arial" panose="020B0604020202020204" pitchFamily="34" charset="0"/>
                <a:ea typeface="Calibri" panose="020F0502020204030204" pitchFamily="34" charset="0"/>
                <a:cs typeface="Arial" panose="020B0604020202020204" pitchFamily="34" charset="0"/>
              </a:rPr>
              <a:t> (RSSI, SNR, κανάλια, εύρος καναλιού, πρότυπα 802.11n/</a:t>
            </a:r>
            <a:r>
              <a:rPr lang="el-GR" sz="1800" dirty="0" err="1">
                <a:latin typeface="Arial" panose="020B0604020202020204" pitchFamily="34" charset="0"/>
                <a:ea typeface="Calibri" panose="020F0502020204030204" pitchFamily="34" charset="0"/>
                <a:cs typeface="Arial" panose="020B0604020202020204" pitchFamily="34" charset="0"/>
              </a:rPr>
              <a:t>ac</a:t>
            </a:r>
            <a:r>
              <a:rPr lang="el-GR" sz="1800" dirty="0">
                <a:latin typeface="Arial" panose="020B0604020202020204" pitchFamily="34" charset="0"/>
                <a:ea typeface="Calibri" panose="020F0502020204030204" pitchFamily="34" charset="0"/>
                <a:cs typeface="Arial" panose="020B0604020202020204" pitchFamily="34" charset="0"/>
              </a:rPr>
              <a:t>/</a:t>
            </a:r>
            <a:r>
              <a:rPr lang="el-GR" sz="1800" dirty="0" err="1">
                <a:latin typeface="Arial" panose="020B0604020202020204" pitchFamily="34" charset="0"/>
                <a:ea typeface="Calibri" panose="020F0502020204030204" pitchFamily="34" charset="0"/>
                <a:cs typeface="Arial" panose="020B0604020202020204" pitchFamily="34" charset="0"/>
              </a:rPr>
              <a:t>ax</a:t>
            </a:r>
            <a:r>
              <a:rPr lang="el-GR" sz="1800" dirty="0">
                <a:latin typeface="Arial" panose="020B0604020202020204" pitchFamily="34" charset="0"/>
                <a:ea typeface="Calibri" panose="020F0502020204030204" pitchFamily="34" charset="0"/>
                <a:cs typeface="Arial" panose="020B0604020202020204" pitchFamily="34" charset="0"/>
              </a:rPr>
              <a:t>) και με τη χωρητικότητα και συνύπαρξη πολλών WLAN στον ίδιο χώρο.</a:t>
            </a:r>
          </a:p>
          <a:p>
            <a:pPr marL="0" indent="0" algn="just">
              <a:lnSpc>
                <a:spcPct val="107000"/>
              </a:lnSpc>
              <a:spcBef>
                <a:spcPts val="0"/>
              </a:spcBef>
              <a:spcAft>
                <a:spcPts val="600"/>
              </a:spcAft>
              <a:buNone/>
            </a:pPr>
            <a:endParaRPr lang="el-GR" sz="1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600"/>
              </a:spcAft>
              <a:buNone/>
            </a:pPr>
            <a:r>
              <a:rPr lang="el-GR" sz="1800" dirty="0">
                <a:latin typeface="Arial" panose="020B0604020202020204" pitchFamily="34" charset="0"/>
                <a:ea typeface="Calibri" panose="020F0502020204030204" pitchFamily="34" charset="0"/>
                <a:cs typeface="Arial" panose="020B0604020202020204" pitchFamily="34" charset="0"/>
              </a:rPr>
              <a:t>Ο/Η φοιτητής/</a:t>
            </a:r>
            <a:r>
              <a:rPr lang="el-GR" sz="1800" dirty="0" err="1">
                <a:latin typeface="Arial" panose="020B0604020202020204" pitchFamily="34" charset="0"/>
                <a:ea typeface="Calibri" panose="020F0502020204030204" pitchFamily="34" charset="0"/>
                <a:cs typeface="Arial" panose="020B0604020202020204" pitchFamily="34" charset="0"/>
              </a:rPr>
              <a:t>τρια</a:t>
            </a:r>
            <a:r>
              <a:rPr lang="el-GR" sz="1800" dirty="0">
                <a:latin typeface="Arial" panose="020B0604020202020204" pitchFamily="34" charset="0"/>
                <a:ea typeface="Calibri" panose="020F0502020204030204" pitchFamily="34" charset="0"/>
                <a:cs typeface="Arial" panose="020B0604020202020204" pitchFamily="34" charset="0"/>
              </a:rPr>
              <a:t> χρησιμοποιεί:</a:t>
            </a:r>
          </a:p>
          <a:p>
            <a:pPr algn="just">
              <a:lnSpc>
                <a:spcPct val="107000"/>
              </a:lnSpc>
              <a:spcBef>
                <a:spcPts val="0"/>
              </a:spcBef>
              <a:spcAft>
                <a:spcPts val="600"/>
              </a:spcAft>
            </a:pPr>
            <a:r>
              <a:rPr lang="el-GR" sz="1800" dirty="0">
                <a:latin typeface="Arial" panose="020B0604020202020204" pitchFamily="34" charset="0"/>
                <a:ea typeface="Calibri" panose="020F0502020204030204" pitchFamily="34" charset="0"/>
                <a:cs typeface="Arial" panose="020B0604020202020204" pitchFamily="34" charset="0"/>
              </a:rPr>
              <a:t>Laptop/</a:t>
            </a:r>
            <a:r>
              <a:rPr lang="el-GR" sz="1800" dirty="0" err="1">
                <a:latin typeface="Arial" panose="020B0604020202020204" pitchFamily="34" charset="0"/>
                <a:ea typeface="Calibri" panose="020F0502020204030204" pitchFamily="34" charset="0"/>
                <a:cs typeface="Arial" panose="020B0604020202020204" pitchFamily="34" charset="0"/>
              </a:rPr>
              <a:t>desktop</a:t>
            </a:r>
            <a:r>
              <a:rPr lang="el-GR" sz="1800" dirty="0">
                <a:latin typeface="Arial" panose="020B0604020202020204" pitchFamily="34" charset="0"/>
                <a:ea typeface="Calibri" panose="020F0502020204030204" pitchFamily="34" charset="0"/>
                <a:cs typeface="Arial" panose="020B0604020202020204" pitchFamily="34" charset="0"/>
              </a:rPr>
              <a:t> με ασύρματη </a:t>
            </a:r>
            <a:r>
              <a:rPr lang="el-GR" sz="1800" dirty="0" err="1">
                <a:latin typeface="Arial" panose="020B0604020202020204" pitchFamily="34" charset="0"/>
                <a:ea typeface="Calibri" panose="020F0502020204030204" pitchFamily="34" charset="0"/>
                <a:cs typeface="Arial" panose="020B0604020202020204" pitchFamily="34" charset="0"/>
              </a:rPr>
              <a:t>διεπαφή</a:t>
            </a:r>
            <a:r>
              <a:rPr lang="el-GR" sz="1800" dirty="0">
                <a:latin typeface="Arial" panose="020B0604020202020204" pitchFamily="34" charset="0"/>
                <a:ea typeface="Calibri" panose="020F0502020204030204" pitchFamily="34" charset="0"/>
                <a:cs typeface="Arial" panose="020B0604020202020204" pitchFamily="34" charset="0"/>
              </a:rPr>
              <a:t> </a:t>
            </a:r>
            <a:r>
              <a:rPr lang="el-GR" sz="1800" dirty="0" err="1">
                <a:latin typeface="Arial" panose="020B0604020202020204" pitchFamily="34" charset="0"/>
                <a:ea typeface="Calibri" panose="020F0502020204030204" pitchFamily="34" charset="0"/>
                <a:cs typeface="Arial" panose="020B0604020202020204" pitchFamily="34" charset="0"/>
              </a:rPr>
              <a:t>Wi‑Fi</a:t>
            </a:r>
            <a:r>
              <a:rPr lang="el-GR" sz="1800" dirty="0">
                <a:latin typeface="Arial" panose="020B0604020202020204" pitchFamily="34" charset="0"/>
                <a:ea typeface="Calibri" panose="020F0502020204030204" pitchFamily="34" charset="0"/>
                <a:cs typeface="Arial" panose="020B0604020202020204" pitchFamily="34" charset="0"/>
              </a:rPr>
              <a:t> και λογισμικό </a:t>
            </a:r>
            <a:r>
              <a:rPr lang="el-GR" sz="1800" dirty="0" err="1">
                <a:latin typeface="Arial" panose="020B0604020202020204" pitchFamily="34" charset="0"/>
                <a:ea typeface="Calibri" panose="020F0502020204030204" pitchFamily="34" charset="0"/>
                <a:cs typeface="Arial" panose="020B0604020202020204" pitchFamily="34" charset="0"/>
              </a:rPr>
              <a:t>WifiInfoView</a:t>
            </a:r>
            <a:r>
              <a:rPr lang="el-GR" sz="1800" dirty="0">
                <a:latin typeface="Arial" panose="020B0604020202020204" pitchFamily="34" charset="0"/>
                <a:ea typeface="Calibri" panose="020F0502020204030204" pitchFamily="34" charset="0"/>
                <a:cs typeface="Arial" panose="020B0604020202020204" pitchFamily="34" charset="0"/>
              </a:rPr>
              <a:t>, ή</a:t>
            </a:r>
          </a:p>
          <a:p>
            <a:pPr algn="just">
              <a:lnSpc>
                <a:spcPct val="107000"/>
              </a:lnSpc>
              <a:spcBef>
                <a:spcPts val="0"/>
              </a:spcBef>
              <a:spcAft>
                <a:spcPts val="600"/>
              </a:spcAft>
            </a:pPr>
            <a:r>
              <a:rPr lang="el-GR" sz="1800" dirty="0">
                <a:latin typeface="Arial" panose="020B0604020202020204" pitchFamily="34" charset="0"/>
                <a:ea typeface="Calibri" panose="020F0502020204030204" pitchFamily="34" charset="0"/>
                <a:cs typeface="Arial" panose="020B0604020202020204" pitchFamily="34" charset="0"/>
              </a:rPr>
              <a:t>Συσκευή </a:t>
            </a:r>
            <a:r>
              <a:rPr lang="el-GR" sz="1800" dirty="0" err="1">
                <a:latin typeface="Arial" panose="020B0604020202020204" pitchFamily="34" charset="0"/>
                <a:ea typeface="Calibri" panose="020F0502020204030204" pitchFamily="34" charset="0"/>
                <a:cs typeface="Arial" panose="020B0604020202020204" pitchFamily="34" charset="0"/>
              </a:rPr>
              <a:t>Android</a:t>
            </a:r>
            <a:r>
              <a:rPr lang="el-GR" sz="1800" dirty="0">
                <a:latin typeface="Arial" panose="020B0604020202020204" pitchFamily="34" charset="0"/>
                <a:ea typeface="Calibri" panose="020F0502020204030204" pitchFamily="34" charset="0"/>
                <a:cs typeface="Arial" panose="020B0604020202020204" pitchFamily="34" charset="0"/>
              </a:rPr>
              <a:t>/</a:t>
            </a:r>
            <a:r>
              <a:rPr lang="el-GR" sz="1800" dirty="0" err="1">
                <a:latin typeface="Arial" panose="020B0604020202020204" pitchFamily="34" charset="0"/>
                <a:ea typeface="Calibri" panose="020F0502020204030204" pitchFamily="34" charset="0"/>
                <a:cs typeface="Arial" panose="020B0604020202020204" pitchFamily="34" charset="0"/>
              </a:rPr>
              <a:t>iOS</a:t>
            </a:r>
            <a:r>
              <a:rPr lang="el-GR" sz="1800" dirty="0">
                <a:latin typeface="Arial" panose="020B0604020202020204" pitchFamily="34" charset="0"/>
                <a:ea typeface="Calibri" panose="020F0502020204030204" pitchFamily="34" charset="0"/>
                <a:cs typeface="Arial" panose="020B0604020202020204" pitchFamily="34" charset="0"/>
              </a:rPr>
              <a:t> με εφαρμογή </a:t>
            </a:r>
            <a:r>
              <a:rPr lang="el-GR" sz="1800" dirty="0" err="1">
                <a:latin typeface="Arial" panose="020B0604020202020204" pitchFamily="34" charset="0"/>
                <a:ea typeface="Calibri" panose="020F0502020204030204" pitchFamily="34" charset="0"/>
                <a:cs typeface="Arial" panose="020B0604020202020204" pitchFamily="34" charset="0"/>
              </a:rPr>
              <a:t>WiFi</a:t>
            </a:r>
            <a:r>
              <a:rPr lang="el-GR" sz="1800" dirty="0">
                <a:latin typeface="Arial" panose="020B0604020202020204" pitchFamily="34" charset="0"/>
                <a:ea typeface="Calibri" panose="020F0502020204030204" pitchFamily="34" charset="0"/>
                <a:cs typeface="Arial" panose="020B0604020202020204" pitchFamily="34" charset="0"/>
              </a:rPr>
              <a:t> </a:t>
            </a:r>
            <a:r>
              <a:rPr lang="el-GR" sz="1800" dirty="0" err="1">
                <a:latin typeface="Arial" panose="020B0604020202020204" pitchFamily="34" charset="0"/>
                <a:ea typeface="Calibri" panose="020F0502020204030204" pitchFamily="34" charset="0"/>
                <a:cs typeface="Arial" panose="020B0604020202020204" pitchFamily="34" charset="0"/>
              </a:rPr>
              <a:t>Analyzer</a:t>
            </a:r>
            <a:r>
              <a:rPr lang="el-GR" sz="1800" dirty="0">
                <a:latin typeface="Arial" panose="020B0604020202020204" pitchFamily="34" charset="0"/>
                <a:ea typeface="Calibri" panose="020F0502020204030204" pitchFamily="34" charset="0"/>
                <a:cs typeface="Arial" panose="020B0604020202020204" pitchFamily="34" charset="0"/>
              </a:rPr>
              <a:t>.</a:t>
            </a:r>
          </a:p>
          <a:p>
            <a:pPr marL="0" indent="0" algn="just">
              <a:lnSpc>
                <a:spcPct val="107000"/>
              </a:lnSpc>
              <a:spcBef>
                <a:spcPts val="0"/>
              </a:spcBef>
              <a:spcAft>
                <a:spcPts val="600"/>
              </a:spcAft>
              <a:buNone/>
            </a:pPr>
            <a:endParaRPr lang="el-GR" sz="18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600"/>
              </a:spcAft>
              <a:buNone/>
            </a:pPr>
            <a:r>
              <a:rPr lang="el-GR" sz="1800" dirty="0">
                <a:latin typeface="Arial" panose="020B0604020202020204" pitchFamily="34" charset="0"/>
                <a:ea typeface="Calibri" panose="020F0502020204030204" pitchFamily="34" charset="0"/>
                <a:cs typeface="Arial" panose="020B0604020202020204" pitchFamily="34" charset="0"/>
              </a:rPr>
              <a:t>Επιλέγεται ένας εσωτερικός χώρος (σπίτι, γραφείο, εργαστήριο) για τις μετρήσεις.</a:t>
            </a:r>
          </a:p>
          <a:p>
            <a:pPr marL="0" indent="0" algn="just">
              <a:lnSpc>
                <a:spcPct val="107000"/>
              </a:lnSpc>
              <a:spcBef>
                <a:spcPts val="0"/>
              </a:spcBef>
              <a:spcAft>
                <a:spcPts val="60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850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D03EF-8688-3F59-E311-E195CEDF8477}"/>
              </a:ext>
            </a:extLst>
          </p:cNvPr>
          <p:cNvSpPr>
            <a:spLocks noGrp="1"/>
          </p:cNvSpPr>
          <p:nvPr>
            <p:ph idx="1"/>
          </p:nvPr>
        </p:nvSpPr>
        <p:spPr>
          <a:xfrm>
            <a:off x="345782" y="1455797"/>
            <a:ext cx="8169568" cy="4994621"/>
          </a:xfrm>
        </p:spPr>
        <p:txBody>
          <a:bodyPr>
            <a:normAutofit/>
          </a:bodyPr>
          <a:lstStyle/>
          <a:p>
            <a:pPr marL="0" indent="0" algn="just">
              <a:lnSpc>
                <a:spcPct val="107000"/>
              </a:lnSpc>
              <a:spcBef>
                <a:spcPts val="0"/>
              </a:spcBef>
              <a:spcAft>
                <a:spcPts val="6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Μέσα από αυτή την άσκηση ο/η φοιτητής/</a:t>
            </a:r>
            <a:r>
              <a:rPr lang="el-GR" sz="2000" dirty="0" err="1">
                <a:latin typeface="Calibri" panose="020F0502020204030204" pitchFamily="34" charset="0"/>
                <a:ea typeface="Calibri" panose="020F0502020204030204" pitchFamily="34" charset="0"/>
                <a:cs typeface="Times New Roman" panose="02020603050405020304" pitchFamily="18" charset="0"/>
              </a:rPr>
              <a:t>τήτρια</a:t>
            </a:r>
            <a:r>
              <a:rPr lang="el-GR" sz="2000" dirty="0">
                <a:latin typeface="Calibri" panose="020F0502020204030204" pitchFamily="34" charset="0"/>
                <a:ea typeface="Calibri" panose="020F0502020204030204" pitchFamily="34" charset="0"/>
                <a:cs typeface="Times New Roman" panose="02020603050405020304" pitchFamily="18" charset="0"/>
              </a:rPr>
              <a:t> θα μελετήσει τόσο το δίκτυο </a:t>
            </a:r>
            <a:r>
              <a:rPr lang="en-US" sz="2000" dirty="0" err="1">
                <a:latin typeface="Calibri" panose="020F0502020204030204" pitchFamily="34" charset="0"/>
                <a:ea typeface="Calibri" panose="020F0502020204030204" pitchFamily="34" charset="0"/>
                <a:cs typeface="Times New Roman" panose="02020603050405020304" pitchFamily="18" charset="0"/>
              </a:rPr>
              <a:t>WiFi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Calibri" panose="020F0502020204030204" pitchFamily="34" charset="0"/>
                <a:ea typeface="Calibri" panose="020F0502020204030204" pitchFamily="34" charset="0"/>
                <a:cs typeface="Times New Roman" panose="02020603050405020304" pitchFamily="18" charset="0"/>
              </a:rPr>
              <a:t>που είναι συνδεδεμένη η συσκευή του/της όσο και τα υπόλοιπα ανιχνεύσιμα δίκτυα.</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Ο/Η φοιτητής/</a:t>
            </a:r>
            <a:r>
              <a:rPr lang="el-GR" sz="2000" dirty="0" err="1">
                <a:latin typeface="Calibri" panose="020F0502020204030204" pitchFamily="34" charset="0"/>
                <a:ea typeface="Calibri" panose="020F0502020204030204" pitchFamily="34" charset="0"/>
                <a:cs typeface="Times New Roman" panose="02020603050405020304" pitchFamily="18" charset="0"/>
              </a:rPr>
              <a:t>τήτρια</a:t>
            </a:r>
            <a:r>
              <a:rPr lang="el-GR" sz="2000" dirty="0">
                <a:latin typeface="Calibri" panose="020F0502020204030204" pitchFamily="34" charset="0"/>
                <a:ea typeface="Calibri" panose="020F0502020204030204" pitchFamily="34" charset="0"/>
                <a:cs typeface="Times New Roman" panose="02020603050405020304" pitchFamily="18" charset="0"/>
              </a:rPr>
              <a:t> θα κληθεί να μελετήσει την αναφορά που παρέχει το </a:t>
            </a:r>
            <a:r>
              <a:rPr lang="en-US" sz="2000" dirty="0" err="1">
                <a:latin typeface="Calibri" panose="020F0502020204030204" pitchFamily="34" charset="0"/>
                <a:ea typeface="Calibri" panose="020F0502020204030204" pitchFamily="34" charset="0"/>
                <a:cs typeface="Times New Roman" panose="02020603050405020304" pitchFamily="18" charset="0"/>
              </a:rPr>
              <a:t>WifiInfoView</a:t>
            </a:r>
            <a:r>
              <a:rPr lang="el-GR" sz="2000" dirty="0">
                <a:latin typeface="Calibri" panose="020F0502020204030204" pitchFamily="34" charset="0"/>
                <a:ea typeface="Calibri" panose="020F0502020204030204" pitchFamily="34" charset="0"/>
                <a:cs typeface="Times New Roman" panose="02020603050405020304" pitchFamily="18" charset="0"/>
              </a:rPr>
              <a:t> (ή το </a:t>
            </a:r>
            <a:r>
              <a:rPr lang="en-US" sz="2000" dirty="0" err="1">
                <a:latin typeface="Calibri" panose="020F0502020204030204" pitchFamily="34" charset="0"/>
                <a:ea typeface="Calibri" panose="020F0502020204030204" pitchFamily="34" charset="0"/>
                <a:cs typeface="Times New Roman" panose="02020603050405020304" pitchFamily="18" charset="0"/>
              </a:rPr>
              <a:t>WiFi</a:t>
            </a:r>
            <a:r>
              <a:rPr lang="en-US" sz="2000" dirty="0">
                <a:latin typeface="Calibri" panose="020F0502020204030204" pitchFamily="34" charset="0"/>
                <a:ea typeface="Calibri" panose="020F0502020204030204" pitchFamily="34" charset="0"/>
                <a:cs typeface="Times New Roman" panose="02020603050405020304" pitchFamily="18" charset="0"/>
              </a:rPr>
              <a:t> Analyzer</a:t>
            </a:r>
            <a:r>
              <a:rPr lang="el-GR" sz="2000" dirty="0">
                <a:latin typeface="Calibri" panose="020F0502020204030204" pitchFamily="34"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Calibri" panose="020F0502020204030204" pitchFamily="34" charset="0"/>
                <a:ea typeface="Calibri" panose="020F0502020204030204" pitchFamily="34" charset="0"/>
                <a:cs typeface="Times New Roman" panose="02020603050405020304" pitchFamily="18" charset="0"/>
              </a:rPr>
              <a:t>και να απαντήσει σε σχετικές ερωτήσεις που αφορούν την υποδομή του δικτύου</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l-GR"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Το </a:t>
            </a:r>
            <a:r>
              <a:rPr lang="en-US" sz="2000" dirty="0" err="1">
                <a:latin typeface="Calibri" panose="020F0502020204030204" pitchFamily="34" charset="0"/>
                <a:ea typeface="Calibri" panose="020F0502020204030204" pitchFamily="34" charset="0"/>
                <a:cs typeface="Times New Roman" panose="02020603050405020304" pitchFamily="18" charset="0"/>
              </a:rPr>
              <a:t>WifiInfoView</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a:latin typeface="Calibri" panose="020F0502020204030204" pitchFamily="34" charset="0"/>
                <a:ea typeface="Calibri" panose="020F0502020204030204" pitchFamily="34" charset="0"/>
                <a:cs typeface="Times New Roman" panose="02020603050405020304" pitchFamily="18" charset="0"/>
              </a:rPr>
              <a:t>δίνει τη δυνατότητα εκτύπωσης ενός συγκεκριμένου στιγμιότυπου και βάσει αυτού αναμένονται να δοθούν οι απαντήσεις.</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07000"/>
              </a:lnSpc>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Για το </a:t>
            </a:r>
            <a:r>
              <a:rPr lang="en-US" sz="2000" dirty="0" err="1">
                <a:latin typeface="Calibri" panose="020F0502020204030204" pitchFamily="34" charset="0"/>
                <a:ea typeface="Calibri" panose="020F0502020204030204" pitchFamily="34" charset="0"/>
                <a:cs typeface="Times New Roman" panose="02020603050405020304" pitchFamily="18" charset="0"/>
              </a:rPr>
              <a:t>WiFi</a:t>
            </a:r>
            <a:r>
              <a:rPr lang="en-US" sz="2000" dirty="0">
                <a:latin typeface="Calibri" panose="020F0502020204030204" pitchFamily="34" charset="0"/>
                <a:ea typeface="Calibri" panose="020F0502020204030204" pitchFamily="34" charset="0"/>
                <a:cs typeface="Times New Roman" panose="02020603050405020304" pitchFamily="18" charset="0"/>
              </a:rPr>
              <a:t> Analyzer </a:t>
            </a:r>
            <a:r>
              <a:rPr lang="el-GR" sz="2000" dirty="0">
                <a:latin typeface="Calibri" panose="020F0502020204030204" pitchFamily="34" charset="0"/>
                <a:ea typeface="Calibri" panose="020F0502020204030204" pitchFamily="34" charset="0"/>
                <a:cs typeface="Times New Roman" panose="02020603050405020304" pitchFamily="18" charset="0"/>
              </a:rPr>
              <a:t>ενθαρρύνεται η λήψη </a:t>
            </a:r>
            <a:r>
              <a:rPr lang="el-GR" sz="2000" dirty="0" err="1">
                <a:latin typeface="Calibri" panose="020F0502020204030204" pitchFamily="34" charset="0"/>
                <a:ea typeface="Calibri" panose="020F0502020204030204" pitchFamily="34" charset="0"/>
                <a:cs typeface="Times New Roman" panose="02020603050405020304" pitchFamily="18" charset="0"/>
              </a:rPr>
              <a:t>στιγμιοτύπων</a:t>
            </a:r>
            <a:r>
              <a:rPr lang="el-GR" sz="2000" dirty="0">
                <a:latin typeface="Calibri" panose="020F0502020204030204" pitchFamily="34" charset="0"/>
                <a:ea typeface="Calibri" panose="020F0502020204030204" pitchFamily="34" charset="0"/>
                <a:cs typeface="Times New Roman" panose="02020603050405020304" pitchFamily="18" charset="0"/>
              </a:rPr>
              <a:t> οθόνης.</a:t>
            </a:r>
            <a:endParaRPr lang="el-GR" sz="2000" dirty="0"/>
          </a:p>
          <a:p>
            <a:pPr marL="0" indent="0" algn="just">
              <a:lnSpc>
                <a:spcPct val="107000"/>
              </a:lnSpc>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92B26E35-C074-15C6-CC6D-66295AC32E53}"/>
              </a:ext>
            </a:extLst>
          </p:cNvPr>
          <p:cNvSpPr>
            <a:spLocks noGrp="1"/>
          </p:cNvSpPr>
          <p:nvPr>
            <p:ph type="title"/>
          </p:nvPr>
        </p:nvSpPr>
        <p:spPr>
          <a:xfrm>
            <a:off x="628650" y="130234"/>
            <a:ext cx="7886700" cy="1325563"/>
          </a:xfrm>
        </p:spPr>
        <p:txBody>
          <a:bodyPr/>
          <a:lstStyle/>
          <a:p>
            <a:pPr algn="ctr"/>
            <a:r>
              <a:rPr lang="el-GR" b="1" dirty="0">
                <a:latin typeface="Arial" panose="020B0604020202020204" pitchFamily="34" charset="0"/>
                <a:cs typeface="Arial" panose="020B0604020202020204" pitchFamily="34" charset="0"/>
              </a:rPr>
              <a:t>Πρώτη Εργαστηριακή Άσκηση (10%)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98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38CA-2DD8-2941-FC96-69B8665996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EFB97-C3A7-C1E0-F741-E705F5F1B007}"/>
              </a:ext>
            </a:extLst>
          </p:cNvPr>
          <p:cNvSpPr>
            <a:spLocks noGrp="1"/>
          </p:cNvSpPr>
          <p:nvPr>
            <p:ph idx="1"/>
          </p:nvPr>
        </p:nvSpPr>
        <p:spPr>
          <a:xfrm>
            <a:off x="345782" y="1455797"/>
            <a:ext cx="8169568" cy="4994621"/>
          </a:xfrm>
        </p:spPr>
        <p:txBody>
          <a:bodyPr>
            <a:normAutofit lnSpcReduction="10000"/>
          </a:bodyPr>
          <a:lstStyle/>
          <a:p>
            <a:pPr marL="0" indent="0" algn="just">
              <a:lnSpc>
                <a:spcPct val="107000"/>
              </a:lnSpc>
              <a:spcBef>
                <a:spcPts val="0"/>
              </a:spcBef>
              <a:spcAft>
                <a:spcPts val="6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Βήματα:</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Εντοπίστε όλα τα ανιχνεύσιμα δίκτυα </a:t>
            </a:r>
            <a:r>
              <a:rPr lang="el-GR" sz="2000" dirty="0" err="1">
                <a:latin typeface="Calibri" panose="020F0502020204030204" pitchFamily="34" charset="0"/>
                <a:ea typeface="Calibri" panose="020F0502020204030204" pitchFamily="34" charset="0"/>
                <a:cs typeface="Times New Roman" panose="02020603050405020304" pitchFamily="18" charset="0"/>
              </a:rPr>
              <a:t>Wi‑Fi</a:t>
            </a:r>
            <a:r>
              <a:rPr lang="el-GR" sz="2000" dirty="0">
                <a:latin typeface="Calibri" panose="020F0502020204030204" pitchFamily="34" charset="0"/>
                <a:ea typeface="Calibri" panose="020F0502020204030204" pitchFamily="34" charset="0"/>
                <a:cs typeface="Times New Roman" panose="02020603050405020304" pitchFamily="18" charset="0"/>
              </a:rPr>
              <a:t> (2.4 </a:t>
            </a:r>
            <a:r>
              <a:rPr lang="el-GR" sz="2000" dirty="0" err="1">
                <a:latin typeface="Calibri" panose="020F0502020204030204" pitchFamily="34" charset="0"/>
                <a:ea typeface="Calibri" panose="020F0502020204030204" pitchFamily="34" charset="0"/>
                <a:cs typeface="Times New Roman" panose="02020603050405020304" pitchFamily="18" charset="0"/>
              </a:rPr>
              <a:t>GHz</a:t>
            </a:r>
            <a:r>
              <a:rPr lang="el-GR" sz="2000" dirty="0">
                <a:latin typeface="Calibri" panose="020F0502020204030204" pitchFamily="34" charset="0"/>
                <a:ea typeface="Calibri" panose="020F0502020204030204" pitchFamily="34" charset="0"/>
                <a:cs typeface="Times New Roman" panose="02020603050405020304" pitchFamily="18" charset="0"/>
              </a:rPr>
              <a:t>, 5 </a:t>
            </a:r>
            <a:r>
              <a:rPr lang="el-GR" sz="2000" dirty="0" err="1">
                <a:latin typeface="Calibri" panose="020F0502020204030204" pitchFamily="34" charset="0"/>
                <a:ea typeface="Calibri" panose="020F0502020204030204" pitchFamily="34" charset="0"/>
                <a:cs typeface="Times New Roman" panose="02020603050405020304" pitchFamily="18" charset="0"/>
              </a:rPr>
              <a:t>GHz</a:t>
            </a:r>
            <a:r>
              <a:rPr lang="el-GR" sz="2000" dirty="0">
                <a:latin typeface="Calibri" panose="020F0502020204030204" pitchFamily="34" charset="0"/>
                <a:ea typeface="Calibri" panose="020F0502020204030204" pitchFamily="34" charset="0"/>
                <a:cs typeface="Times New Roman" panose="02020603050405020304" pitchFamily="18" charset="0"/>
              </a:rPr>
              <a:t>, 6 </a:t>
            </a:r>
            <a:r>
              <a:rPr lang="el-GR" sz="2000" dirty="0" err="1">
                <a:latin typeface="Calibri" panose="020F0502020204030204" pitchFamily="34" charset="0"/>
                <a:ea typeface="Calibri" panose="020F0502020204030204" pitchFamily="34" charset="0"/>
                <a:cs typeface="Times New Roman" panose="02020603050405020304" pitchFamily="18" charset="0"/>
              </a:rPr>
              <a:t>GHz</a:t>
            </a:r>
            <a:r>
              <a:rPr lang="el-GR" sz="2000" dirty="0">
                <a:latin typeface="Calibri" panose="020F0502020204030204" pitchFamily="34" charset="0"/>
                <a:ea typeface="Calibri" panose="020F0502020204030204" pitchFamily="34" charset="0"/>
                <a:cs typeface="Times New Roman" panose="02020603050405020304" pitchFamily="18" charset="0"/>
              </a:rPr>
              <a:t> αν υποστηρίζεται) και καταγράψτε: SSID, συχνότητα/κανάλι, εύρος καναλιού, RSSI, πρότυπο (802.11n/</a:t>
            </a:r>
            <a:r>
              <a:rPr lang="el-GR" sz="2000" dirty="0" err="1">
                <a:latin typeface="Calibri" panose="020F0502020204030204" pitchFamily="34" charset="0"/>
                <a:ea typeface="Calibri" panose="020F0502020204030204" pitchFamily="34" charset="0"/>
                <a:cs typeface="Times New Roman" panose="02020603050405020304" pitchFamily="18" charset="0"/>
              </a:rPr>
              <a:t>ac</a:t>
            </a:r>
            <a:r>
              <a:rPr lang="el-GR" sz="2000" dirty="0">
                <a:latin typeface="Calibri" panose="020F0502020204030204" pitchFamily="34" charset="0"/>
                <a:ea typeface="Calibri" panose="020F0502020204030204" pitchFamily="34" charset="0"/>
                <a:cs typeface="Times New Roman" panose="02020603050405020304" pitchFamily="18" charset="0"/>
              </a:rPr>
              <a:t>/</a:t>
            </a:r>
            <a:r>
              <a:rPr lang="el-GR" sz="2000" dirty="0" err="1">
                <a:latin typeface="Calibri" panose="020F0502020204030204" pitchFamily="34" charset="0"/>
                <a:ea typeface="Calibri" panose="020F0502020204030204" pitchFamily="34" charset="0"/>
                <a:cs typeface="Times New Roman" panose="02020603050405020304" pitchFamily="18" charset="0"/>
              </a:rPr>
              <a:t>ax</a:t>
            </a:r>
            <a:r>
              <a:rPr lang="el-GR" sz="2000" dirty="0">
                <a:latin typeface="Calibri" panose="020F0502020204030204" pitchFamily="34" charset="0"/>
                <a:ea typeface="Calibri" panose="020F0502020204030204" pitchFamily="34" charset="0"/>
                <a:cs typeface="Times New Roman" panose="02020603050405020304" pitchFamily="18" charset="0"/>
              </a:rPr>
              <a:t>), μέγιστο θεωρητικό ρυθμό.</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Ορίστε 3 συγκεκριμένα σημεία μέτρησης στον χώρο (π.χ. κοντά στο AP, σε γειτονικό δωμάτιο, πίσω από τοίχο).</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Σε κάθε σημείο μετρήστε:</a:t>
            </a:r>
          </a:p>
          <a:p>
            <a:pPr lvl="1" algn="just">
              <a:lnSpc>
                <a:spcPct val="107000"/>
              </a:lnSpc>
              <a:spcBef>
                <a:spcPts val="0"/>
              </a:spcBef>
              <a:spcAft>
                <a:spcPts val="600"/>
              </a:spcAft>
            </a:pPr>
            <a:r>
              <a:rPr lang="el-GR" sz="2000" dirty="0">
                <a:latin typeface="Calibri" panose="020F0502020204030204" pitchFamily="34" charset="0"/>
                <a:ea typeface="Calibri" panose="020F0502020204030204" pitchFamily="34" charset="0"/>
                <a:cs typeface="Times New Roman" panose="02020603050405020304" pitchFamily="18" charset="0"/>
              </a:rPr>
              <a:t>RSSI του δικού σας WLAN.</a:t>
            </a:r>
          </a:p>
          <a:p>
            <a:pPr lvl="1" algn="just">
              <a:lnSpc>
                <a:spcPct val="107000"/>
              </a:lnSpc>
              <a:spcBef>
                <a:spcPts val="0"/>
              </a:spcBef>
              <a:spcAft>
                <a:spcPts val="600"/>
              </a:spcAft>
            </a:pPr>
            <a:r>
              <a:rPr lang="el-GR" sz="2000" dirty="0">
                <a:latin typeface="Calibri" panose="020F0502020204030204" pitchFamily="34" charset="0"/>
                <a:ea typeface="Calibri" panose="020F0502020204030204" pitchFamily="34" charset="0"/>
                <a:cs typeface="Times New Roman" panose="02020603050405020304" pitchFamily="18" charset="0"/>
              </a:rPr>
              <a:t>Αριθμό γειτονικών WLAN στο ίδιο ή σε γειτονικά κανάλια.</a:t>
            </a:r>
          </a:p>
          <a:p>
            <a:pPr lvl="1" algn="just">
              <a:lnSpc>
                <a:spcPct val="107000"/>
              </a:lnSpc>
              <a:spcBef>
                <a:spcPts val="0"/>
              </a:spcBef>
              <a:spcAft>
                <a:spcPts val="600"/>
              </a:spcAft>
            </a:pPr>
            <a:r>
              <a:rPr lang="el-GR" sz="2000" dirty="0">
                <a:latin typeface="Calibri" panose="020F0502020204030204" pitchFamily="34" charset="0"/>
                <a:ea typeface="Calibri" panose="020F0502020204030204" pitchFamily="34" charset="0"/>
                <a:cs typeface="Times New Roman" panose="02020603050405020304" pitchFamily="18" charset="0"/>
              </a:rPr>
              <a:t>Εκτιμώμενο </a:t>
            </a:r>
            <a:r>
              <a:rPr lang="el-GR" sz="2000" dirty="0" err="1">
                <a:latin typeface="Calibri" panose="020F0502020204030204" pitchFamily="34" charset="0"/>
                <a:ea typeface="Calibri" panose="020F0502020204030204" pitchFamily="34" charset="0"/>
                <a:cs typeface="Times New Roman" panose="02020603050405020304" pitchFamily="18" charset="0"/>
              </a:rPr>
              <a:t>link</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err="1">
                <a:latin typeface="Calibri" panose="020F0502020204030204" pitchFamily="34" charset="0"/>
                <a:ea typeface="Calibri" panose="020F0502020204030204" pitchFamily="34" charset="0"/>
                <a:cs typeface="Times New Roman" panose="02020603050405020304" pitchFamily="18" charset="0"/>
              </a:rPr>
              <a:t>speed</a:t>
            </a:r>
            <a:r>
              <a:rPr lang="el-GR" sz="2000" dirty="0">
                <a:latin typeface="Calibri" panose="020F0502020204030204" pitchFamily="34" charset="0"/>
                <a:ea typeface="Calibri" panose="020F0502020204030204" pitchFamily="34" charset="0"/>
                <a:cs typeface="Times New Roman" panose="02020603050405020304" pitchFamily="18" charset="0"/>
              </a:rPr>
              <a:t> που δίνει το εργαλείο.</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Εκτελέστε ένα σύντομο </a:t>
            </a:r>
            <a:r>
              <a:rPr lang="el-GR" sz="2000" dirty="0" err="1">
                <a:latin typeface="Calibri" panose="020F0502020204030204" pitchFamily="34" charset="0"/>
                <a:ea typeface="Calibri" panose="020F0502020204030204" pitchFamily="34" charset="0"/>
                <a:cs typeface="Times New Roman" panose="02020603050405020304" pitchFamily="18" charset="0"/>
              </a:rPr>
              <a:t>speed</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err="1">
                <a:latin typeface="Calibri" panose="020F0502020204030204" pitchFamily="34" charset="0"/>
                <a:ea typeface="Calibri" panose="020F0502020204030204" pitchFamily="34" charset="0"/>
                <a:cs typeface="Times New Roman" panose="02020603050405020304" pitchFamily="18" charset="0"/>
              </a:rPr>
              <a:t>test</a:t>
            </a:r>
            <a:r>
              <a:rPr lang="el-GR" sz="2000" dirty="0">
                <a:latin typeface="Calibri" panose="020F0502020204030204" pitchFamily="34" charset="0"/>
                <a:ea typeface="Calibri" panose="020F0502020204030204" pitchFamily="34" charset="0"/>
                <a:cs typeface="Times New Roman" panose="02020603050405020304" pitchFamily="18" charset="0"/>
              </a:rPr>
              <a:t> στα σημεία και σημειώστε τις τιμές </a:t>
            </a:r>
            <a:r>
              <a:rPr lang="el-GR" sz="2000" dirty="0" err="1">
                <a:latin typeface="Calibri" panose="020F0502020204030204" pitchFamily="34" charset="0"/>
                <a:ea typeface="Calibri" panose="020F0502020204030204" pitchFamily="34" charset="0"/>
                <a:cs typeface="Times New Roman" panose="02020603050405020304" pitchFamily="18" charset="0"/>
              </a:rPr>
              <a:t>download</a:t>
            </a:r>
            <a:r>
              <a:rPr lang="el-GR" sz="2000" dirty="0">
                <a:latin typeface="Calibri" panose="020F0502020204030204" pitchFamily="34" charset="0"/>
                <a:ea typeface="Calibri" panose="020F0502020204030204" pitchFamily="34" charset="0"/>
                <a:cs typeface="Times New Roman" panose="02020603050405020304" pitchFamily="18" charset="0"/>
              </a:rPr>
              <a:t>/</a:t>
            </a:r>
            <a:r>
              <a:rPr lang="el-GR" sz="2000" dirty="0" err="1">
                <a:latin typeface="Calibri" panose="020F0502020204030204" pitchFamily="34" charset="0"/>
                <a:ea typeface="Calibri" panose="020F0502020204030204" pitchFamily="34" charset="0"/>
                <a:cs typeface="Times New Roman" panose="02020603050405020304" pitchFamily="18" charset="0"/>
              </a:rPr>
              <a:t>upload</a:t>
            </a:r>
            <a:r>
              <a:rPr lang="el-GR" sz="20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Μελετήστε τη διαθέσιμη ταχύτητα δεδομένων σε σχέση με τις συνδεδεμένες συσκευές</a:t>
            </a:r>
          </a:p>
          <a:p>
            <a:pPr marL="0" indent="0" algn="just">
              <a:lnSpc>
                <a:spcPct val="107000"/>
              </a:lnSpc>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8713E5D1-CB42-EFEA-47FD-1CA3264E5989}"/>
              </a:ext>
            </a:extLst>
          </p:cNvPr>
          <p:cNvSpPr>
            <a:spLocks noGrp="1"/>
          </p:cNvSpPr>
          <p:nvPr>
            <p:ph type="title"/>
          </p:nvPr>
        </p:nvSpPr>
        <p:spPr>
          <a:xfrm>
            <a:off x="628650" y="130234"/>
            <a:ext cx="7886700" cy="1325563"/>
          </a:xfrm>
        </p:spPr>
        <p:txBody>
          <a:bodyPr/>
          <a:lstStyle/>
          <a:p>
            <a:pPr algn="ctr"/>
            <a:r>
              <a:rPr lang="el-GR" b="1" dirty="0">
                <a:latin typeface="Arial" panose="020B0604020202020204" pitchFamily="34" charset="0"/>
                <a:cs typeface="Arial" panose="020B0604020202020204" pitchFamily="34" charset="0"/>
              </a:rPr>
              <a:t>Πρώτη Εργαστηριακή Άσκηση (10%)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96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E912-35DE-2442-D2F5-C4584C93C6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9EC56-88CD-D16E-F14C-6DE0875E9613}"/>
              </a:ext>
            </a:extLst>
          </p:cNvPr>
          <p:cNvSpPr>
            <a:spLocks noGrp="1"/>
          </p:cNvSpPr>
          <p:nvPr>
            <p:ph idx="1"/>
          </p:nvPr>
        </p:nvSpPr>
        <p:spPr>
          <a:xfrm>
            <a:off x="345782" y="1455797"/>
            <a:ext cx="8169568" cy="4994621"/>
          </a:xfrm>
        </p:spPr>
        <p:txBody>
          <a:bodyPr>
            <a:normAutofit lnSpcReduction="10000"/>
          </a:bodyPr>
          <a:lstStyle/>
          <a:p>
            <a:pPr marL="0" indent="0" algn="just">
              <a:lnSpc>
                <a:spcPct val="107000"/>
              </a:lnSpc>
              <a:spcBef>
                <a:spcPts val="0"/>
              </a:spcBef>
              <a:spcAft>
                <a:spcPts val="600"/>
              </a:spcAft>
              <a:buNone/>
            </a:pPr>
            <a:r>
              <a:rPr lang="el-GR" sz="2000" dirty="0">
                <a:latin typeface="Calibri" panose="020F0502020204030204" pitchFamily="34" charset="0"/>
                <a:ea typeface="Calibri" panose="020F0502020204030204" pitchFamily="34" charset="0"/>
                <a:cs typeface="Times New Roman" panose="02020603050405020304" pitchFamily="18" charset="0"/>
              </a:rPr>
              <a:t>Αναφορά:</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Σχεδιάστε απλή κάτοψη/σκαρίφημα του χώρου με τη θέση του AP και των σημείων μέτρησης.</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Δημιουργήστε πίνακα με τα αποτελέσματα (ανά σημείο: RSSI, αριθμός γειτονικών WLAN, </a:t>
            </a:r>
            <a:r>
              <a:rPr lang="el-GR" sz="2000" dirty="0" err="1">
                <a:latin typeface="Calibri" panose="020F0502020204030204" pitchFamily="34" charset="0"/>
                <a:ea typeface="Calibri" panose="020F0502020204030204" pitchFamily="34" charset="0"/>
                <a:cs typeface="Times New Roman" panose="02020603050405020304" pitchFamily="18" charset="0"/>
              </a:rPr>
              <a:t>link</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err="1">
                <a:latin typeface="Calibri" panose="020F0502020204030204" pitchFamily="34" charset="0"/>
                <a:ea typeface="Calibri" panose="020F0502020204030204" pitchFamily="34" charset="0"/>
                <a:cs typeface="Times New Roman" panose="02020603050405020304" pitchFamily="18" charset="0"/>
              </a:rPr>
              <a:t>speed</a:t>
            </a:r>
            <a:r>
              <a:rPr lang="el-GR" sz="2000" dirty="0">
                <a:latin typeface="Calibri" panose="020F0502020204030204" pitchFamily="34" charset="0"/>
                <a:ea typeface="Calibri" panose="020F0502020204030204" pitchFamily="34" charset="0"/>
                <a:cs typeface="Times New Roman" panose="02020603050405020304" pitchFamily="18" charset="0"/>
              </a:rPr>
              <a:t>, αποτελέσματα </a:t>
            </a:r>
            <a:r>
              <a:rPr lang="el-GR" sz="2000" dirty="0" err="1">
                <a:latin typeface="Calibri" panose="020F0502020204030204" pitchFamily="34" charset="0"/>
                <a:ea typeface="Calibri" panose="020F0502020204030204" pitchFamily="34" charset="0"/>
                <a:cs typeface="Times New Roman" panose="02020603050405020304" pitchFamily="18" charset="0"/>
              </a:rPr>
              <a:t>speed</a:t>
            </a:r>
            <a:r>
              <a:rPr lang="el-GR" sz="2000" dirty="0">
                <a:latin typeface="Calibri" panose="020F0502020204030204" pitchFamily="34" charset="0"/>
                <a:ea typeface="Calibri" panose="020F0502020204030204" pitchFamily="34" charset="0"/>
                <a:cs typeface="Times New Roman" panose="02020603050405020304" pitchFamily="18" charset="0"/>
              </a:rPr>
              <a:t> </a:t>
            </a:r>
            <a:r>
              <a:rPr lang="el-GR" sz="2000" dirty="0" err="1">
                <a:latin typeface="Calibri" panose="020F0502020204030204" pitchFamily="34" charset="0"/>
                <a:ea typeface="Calibri" panose="020F0502020204030204" pitchFamily="34" charset="0"/>
                <a:cs typeface="Times New Roman" panose="02020603050405020304" pitchFamily="18" charset="0"/>
              </a:rPr>
              <a:t>test</a:t>
            </a:r>
            <a:r>
              <a:rPr lang="el-GR" sz="2000" dirty="0">
                <a:latin typeface="Calibri" panose="020F0502020204030204" pitchFamily="34" charset="0"/>
                <a:ea typeface="Calibri" panose="020F0502020204030204" pitchFamily="34" charset="0"/>
                <a:cs typeface="Times New Roman" panose="02020603050405020304" pitchFamily="18" charset="0"/>
              </a:rPr>
              <a:t> όπου υπάρχουν).</a:t>
            </a:r>
          </a:p>
          <a:p>
            <a:pPr algn="just">
              <a:lnSpc>
                <a:spcPct val="107000"/>
              </a:lnSpc>
              <a:spcBef>
                <a:spcPts val="0"/>
              </a:spcBef>
              <a:spcAft>
                <a:spcPts val="600"/>
              </a:spcAft>
              <a:buFont typeface="Wingdings" panose="05000000000000000000" pitchFamily="2" charset="2"/>
              <a:buChar char="Ø"/>
            </a:pPr>
            <a:r>
              <a:rPr lang="el-GR" sz="2000" dirty="0">
                <a:latin typeface="Calibri" panose="020F0502020204030204" pitchFamily="34" charset="0"/>
                <a:ea typeface="Calibri" panose="020F0502020204030204" pitchFamily="34" charset="0"/>
                <a:cs typeface="Times New Roman" panose="02020603050405020304" pitchFamily="18" charset="0"/>
              </a:rPr>
              <a:t>Σχολιάστε:</a:t>
            </a:r>
          </a:p>
          <a:p>
            <a:pPr lvl="1" algn="just">
              <a:lnSpc>
                <a:spcPct val="107000"/>
              </a:lnSpc>
              <a:spcBef>
                <a:spcPts val="0"/>
              </a:spcBef>
              <a:spcAft>
                <a:spcPts val="600"/>
              </a:spcAft>
            </a:pPr>
            <a:r>
              <a:rPr lang="el-GR" sz="1700" dirty="0">
                <a:latin typeface="Calibri" panose="020F0502020204030204" pitchFamily="34" charset="0"/>
                <a:ea typeface="Calibri" panose="020F0502020204030204" pitchFamily="34" charset="0"/>
                <a:cs typeface="Times New Roman" panose="02020603050405020304" pitchFamily="18" charset="0"/>
              </a:rPr>
              <a:t>Πώς μεταβάλλεται η ένταση σήματος και η ταχύτητα καθώς απομακρυνόμαστε από το AP.</a:t>
            </a:r>
          </a:p>
          <a:p>
            <a:pPr lvl="1" algn="just">
              <a:lnSpc>
                <a:spcPct val="107000"/>
              </a:lnSpc>
              <a:spcBef>
                <a:spcPts val="0"/>
              </a:spcBef>
              <a:spcAft>
                <a:spcPts val="600"/>
              </a:spcAft>
            </a:pPr>
            <a:r>
              <a:rPr lang="el-GR" sz="1700" dirty="0">
                <a:latin typeface="Calibri" panose="020F0502020204030204" pitchFamily="34" charset="0"/>
                <a:ea typeface="Calibri" panose="020F0502020204030204" pitchFamily="34" charset="0"/>
                <a:cs typeface="Times New Roman" panose="02020603050405020304" pitchFamily="18" charset="0"/>
              </a:rPr>
              <a:t>Σε ποια σημεία υπάρχουν εμφανή προβλήματα (παρεμβολές, εμπόδια, συμφόρηση καναλιού).</a:t>
            </a:r>
          </a:p>
          <a:p>
            <a:pPr lvl="1" algn="just">
              <a:lnSpc>
                <a:spcPct val="107000"/>
              </a:lnSpc>
              <a:spcBef>
                <a:spcPts val="0"/>
              </a:spcBef>
              <a:spcAft>
                <a:spcPts val="600"/>
              </a:spcAft>
            </a:pPr>
            <a:r>
              <a:rPr lang="el-GR" sz="1700" dirty="0">
                <a:latin typeface="Calibri" panose="020F0502020204030204" pitchFamily="34" charset="0"/>
                <a:ea typeface="Calibri" panose="020F0502020204030204" pitchFamily="34" charset="0"/>
                <a:cs typeface="Times New Roman" panose="02020603050405020304" pitchFamily="18" charset="0"/>
              </a:rPr>
              <a:t>Πως </a:t>
            </a:r>
            <a:r>
              <a:rPr lang="el-GR" sz="1700" dirty="0" err="1">
                <a:latin typeface="Calibri" panose="020F0502020204030204" pitchFamily="34" charset="0"/>
                <a:ea typeface="Calibri" panose="020F0502020204030204" pitchFamily="34" charset="0"/>
                <a:cs typeface="Times New Roman" panose="02020603050405020304" pitchFamily="18" charset="0"/>
              </a:rPr>
              <a:t>επιρρεάζουν</a:t>
            </a:r>
            <a:r>
              <a:rPr lang="el-GR" sz="1700" dirty="0">
                <a:latin typeface="Calibri" panose="020F0502020204030204" pitchFamily="34" charset="0"/>
                <a:ea typeface="Calibri" panose="020F0502020204030204" pitchFamily="34" charset="0"/>
                <a:cs typeface="Times New Roman" panose="02020603050405020304" pitchFamily="18" charset="0"/>
              </a:rPr>
              <a:t> οι συνδεδεμένες συσκευές την απόδοση</a:t>
            </a:r>
          </a:p>
          <a:p>
            <a:pPr lvl="1" algn="just">
              <a:lnSpc>
                <a:spcPct val="107000"/>
              </a:lnSpc>
              <a:spcBef>
                <a:spcPts val="0"/>
              </a:spcBef>
              <a:spcAft>
                <a:spcPts val="600"/>
              </a:spcAft>
            </a:pPr>
            <a:r>
              <a:rPr lang="el-GR" sz="1700" dirty="0">
                <a:latin typeface="Calibri" panose="020F0502020204030204" pitchFamily="34" charset="0"/>
                <a:ea typeface="Calibri" panose="020F0502020204030204" pitchFamily="34" charset="0"/>
                <a:cs typeface="Times New Roman" panose="02020603050405020304" pitchFamily="18" charset="0"/>
              </a:rPr>
              <a:t>Προτείνετε 2–3 βελτιώσεις (αλλαγή καναλιού, μετακίνηση AP, χρήση ζώνης 5GHz/6GHz, …).</a:t>
            </a:r>
          </a:p>
          <a:p>
            <a:pPr lvl="1" algn="just">
              <a:lnSpc>
                <a:spcPct val="107000"/>
              </a:lnSpc>
              <a:spcBef>
                <a:spcPts val="0"/>
              </a:spcBef>
              <a:spcAft>
                <a:spcPts val="600"/>
              </a:spcAft>
            </a:pPr>
            <a:r>
              <a:rPr lang="el-GR" sz="1700" dirty="0">
                <a:latin typeface="Calibri" panose="020F0502020204030204" pitchFamily="34" charset="0"/>
                <a:ea typeface="Calibri" panose="020F0502020204030204" pitchFamily="34" charset="0"/>
                <a:cs typeface="Times New Roman" panose="02020603050405020304" pitchFamily="18" charset="0"/>
              </a:rPr>
              <a:t>Συνδέστε τα ευρήματα με τη θεωρία: διαφορές 2.4 </a:t>
            </a:r>
            <a:r>
              <a:rPr lang="el-GR" sz="1700" dirty="0" err="1">
                <a:latin typeface="Calibri" panose="020F0502020204030204" pitchFamily="34" charset="0"/>
                <a:ea typeface="Calibri" panose="020F0502020204030204" pitchFamily="34" charset="0"/>
                <a:cs typeface="Times New Roman" panose="02020603050405020304" pitchFamily="18" charset="0"/>
              </a:rPr>
              <a:t>GHz</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err="1">
                <a:latin typeface="Calibri" panose="020F0502020204030204" pitchFamily="34" charset="0"/>
                <a:ea typeface="Calibri" panose="020F0502020204030204" pitchFamily="34" charset="0"/>
                <a:cs typeface="Times New Roman" panose="02020603050405020304" pitchFamily="18" charset="0"/>
              </a:rPr>
              <a:t>vs</a:t>
            </a:r>
            <a:r>
              <a:rPr lang="el-GR" sz="1700" dirty="0">
                <a:latin typeface="Calibri" panose="020F0502020204030204" pitchFamily="34" charset="0"/>
                <a:ea typeface="Calibri" panose="020F0502020204030204" pitchFamily="34" charset="0"/>
                <a:cs typeface="Times New Roman" panose="02020603050405020304" pitchFamily="18" charset="0"/>
              </a:rPr>
              <a:t> 5GHz/6GHz ως προς εμβέλεια και ρυθμό μετάδοσης.</a:t>
            </a:r>
          </a:p>
          <a:p>
            <a:pPr marL="0" indent="0" algn="just">
              <a:lnSpc>
                <a:spcPct val="107000"/>
              </a:lnSpc>
              <a:spcBef>
                <a:spcPts val="0"/>
              </a:spcBef>
              <a:spcAft>
                <a:spcPts val="60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361F3152-D8AE-5A9E-FA9C-0A493A5D258D}"/>
              </a:ext>
            </a:extLst>
          </p:cNvPr>
          <p:cNvSpPr>
            <a:spLocks noGrp="1"/>
          </p:cNvSpPr>
          <p:nvPr>
            <p:ph type="title"/>
          </p:nvPr>
        </p:nvSpPr>
        <p:spPr>
          <a:xfrm>
            <a:off x="628650" y="130234"/>
            <a:ext cx="7886700" cy="1325563"/>
          </a:xfrm>
        </p:spPr>
        <p:txBody>
          <a:bodyPr/>
          <a:lstStyle/>
          <a:p>
            <a:pPr algn="ctr"/>
            <a:r>
              <a:rPr lang="el-GR" b="1" dirty="0">
                <a:latin typeface="Arial" panose="020B0604020202020204" pitchFamily="34" charset="0"/>
                <a:cs typeface="Arial" panose="020B0604020202020204" pitchFamily="34" charset="0"/>
              </a:rPr>
              <a:t>Πρώτη Εργαστηριακή Άσκηση (10%)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84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553-6B7F-0314-4949-3401F512502E}"/>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Δεύτερη Εργαστηριακή Άσκηση (20%)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69B011-E608-4A11-B6DC-8D9FBBAC5F95}"/>
              </a:ext>
            </a:extLst>
          </p:cNvPr>
          <p:cNvSpPr>
            <a:spLocks noGrp="1"/>
          </p:cNvSpPr>
          <p:nvPr>
            <p:ph idx="1"/>
          </p:nvPr>
        </p:nvSpPr>
        <p:spPr>
          <a:xfrm>
            <a:off x="335559" y="1618414"/>
            <a:ext cx="8380601" cy="4351338"/>
          </a:xfrm>
        </p:spPr>
        <p:txBody>
          <a:bodyPr>
            <a:normAutofit lnSpcReduction="10000"/>
          </a:bodyPr>
          <a:lstStyle/>
          <a:p>
            <a:pPr marL="0" indent="0" algn="just">
              <a:buNone/>
            </a:pPr>
            <a:r>
              <a:rPr lang="el-GR" dirty="0">
                <a:latin typeface="Arial" panose="020B0604020202020204" pitchFamily="34" charset="0"/>
                <a:cs typeface="Arial" panose="020B0604020202020204" pitchFamily="34" charset="0"/>
              </a:rPr>
              <a:t>Σε αυτή την εργαστηριακή άσκηση στόχος είναι η μελέτη της σύνδεσης μέσω </a:t>
            </a:r>
            <a:r>
              <a:rPr lang="el-GR" dirty="0" err="1">
                <a:latin typeface="Arial" panose="020B0604020202020204" pitchFamily="34" charset="0"/>
                <a:cs typeface="Arial" panose="020B0604020202020204" pitchFamily="34" charset="0"/>
              </a:rPr>
              <a:t>κυψελωτών</a:t>
            </a:r>
            <a:r>
              <a:rPr lang="el-GR" dirty="0">
                <a:latin typeface="Arial" panose="020B0604020202020204" pitchFamily="34" charset="0"/>
                <a:cs typeface="Arial" panose="020B0604020202020204" pitchFamily="34" charset="0"/>
              </a:rPr>
              <a:t> δικτύων, με χρήση μίας εφαρμογής κινητού τηλεφώνου (</a:t>
            </a:r>
            <a:r>
              <a:rPr lang="en-US" dirty="0">
                <a:latin typeface="Arial" panose="020B0604020202020204" pitchFamily="34" charset="0"/>
                <a:cs typeface="Arial" panose="020B0604020202020204" pitchFamily="34" charset="0"/>
              </a:rPr>
              <a:t>mobile app</a:t>
            </a:r>
            <a:r>
              <a:rPr lang="el-GR" dirty="0">
                <a:latin typeface="Arial" panose="020B0604020202020204" pitchFamily="34" charset="0"/>
                <a:cs typeface="Arial" panose="020B0604020202020204" pitchFamily="34" charset="0"/>
              </a:rPr>
              <a:t>) και μίας εφαρμογής Παγκόσμιου Ιστού (</a:t>
            </a:r>
            <a:r>
              <a:rPr lang="en-US" dirty="0">
                <a:latin typeface="Arial" panose="020B0604020202020204" pitchFamily="34" charset="0"/>
                <a:cs typeface="Arial" panose="020B0604020202020204" pitchFamily="34" charset="0"/>
              </a:rPr>
              <a:t>web app</a:t>
            </a:r>
            <a:r>
              <a:rPr lang="el-GR" dirty="0">
                <a:latin typeface="Arial" panose="020B0604020202020204" pitchFamily="34" charset="0"/>
                <a:cs typeface="Arial" panose="020B0604020202020204" pitchFamily="34" charset="0"/>
              </a:rPr>
              <a:t>).</a:t>
            </a:r>
          </a:p>
          <a:p>
            <a:pPr marL="0" indent="0" algn="just">
              <a:buNone/>
            </a:pPr>
            <a:r>
              <a:rPr lang="el-GR" dirty="0">
                <a:latin typeface="Arial" panose="020B0604020202020204" pitchFamily="34" charset="0"/>
                <a:ea typeface="Calibri" panose="020F0502020204030204" pitchFamily="34" charset="0"/>
                <a:cs typeface="Arial" panose="020B0604020202020204" pitchFamily="34" charset="0"/>
              </a:rPr>
              <a:t>Χρήσιμο είναι ο/η φοιτητής/</a:t>
            </a:r>
            <a:r>
              <a:rPr lang="el-GR" dirty="0" err="1">
                <a:latin typeface="Arial" panose="020B0604020202020204" pitchFamily="34" charset="0"/>
                <a:ea typeface="Calibri" panose="020F0502020204030204" pitchFamily="34" charset="0"/>
                <a:cs typeface="Arial" panose="020B0604020202020204" pitchFamily="34" charset="0"/>
              </a:rPr>
              <a:t>τήτρια</a:t>
            </a:r>
            <a:r>
              <a:rPr lang="el-GR" dirty="0">
                <a:latin typeface="Arial" panose="020B0604020202020204" pitchFamily="34" charset="0"/>
                <a:ea typeface="Calibri" panose="020F0502020204030204" pitchFamily="34" charset="0"/>
                <a:cs typeface="Arial" panose="020B0604020202020204" pitchFamily="34" charset="0"/>
              </a:rPr>
              <a:t> να έχει παρακολουθήσει την αντίστοιχη ενότητα που αναφέρεται στα </a:t>
            </a:r>
            <a:r>
              <a:rPr lang="el-GR" dirty="0" err="1">
                <a:latin typeface="Arial" panose="020B0604020202020204" pitchFamily="34" charset="0"/>
                <a:ea typeface="Calibri" panose="020F0502020204030204" pitchFamily="34" charset="0"/>
                <a:cs typeface="Arial" panose="020B0604020202020204" pitchFamily="34" charset="0"/>
              </a:rPr>
              <a:t>κυψελωτά</a:t>
            </a:r>
            <a:r>
              <a:rPr lang="el-GR" dirty="0">
                <a:latin typeface="Arial" panose="020B0604020202020204" pitchFamily="34" charset="0"/>
                <a:ea typeface="Calibri" panose="020F0502020204030204" pitchFamily="34" charset="0"/>
                <a:cs typeface="Arial" panose="020B0604020202020204" pitchFamily="34" charset="0"/>
              </a:rPr>
              <a:t> δίκτυα από το μάθημα </a:t>
            </a:r>
            <a:r>
              <a:rPr lang="el-GR" i="1" dirty="0">
                <a:latin typeface="Arial" panose="020B0604020202020204" pitchFamily="34" charset="0"/>
                <a:ea typeface="Calibri" panose="020F0502020204030204" pitchFamily="34" charset="0"/>
                <a:cs typeface="Arial" panose="020B0604020202020204" pitchFamily="34" charset="0"/>
              </a:rPr>
              <a:t>Δίκτυα Υπολογιστών ΙΙ</a:t>
            </a:r>
            <a:r>
              <a:rPr lang="el-GR" dirty="0">
                <a:latin typeface="Arial" panose="020B0604020202020204" pitchFamily="34" charset="0"/>
                <a:ea typeface="Calibri" panose="020F0502020204030204" pitchFamily="34" charset="0"/>
                <a:cs typeface="Arial" panose="020B0604020202020204" pitchFamily="34" charset="0"/>
              </a:rPr>
              <a:t>. Επιπρόσθετες πληροφορίες μπορεί να αντλήσει από το σχετικό σύγγραμμα</a:t>
            </a:r>
            <a:r>
              <a:rPr lang="el-GR" baseline="30000" dirty="0">
                <a:latin typeface="Arial" panose="020B0604020202020204" pitchFamily="34" charset="0"/>
                <a:ea typeface="Calibri" panose="020F0502020204030204" pitchFamily="34" charset="0"/>
                <a:cs typeface="Arial" panose="020B0604020202020204" pitchFamily="34" charset="0"/>
              </a:rPr>
              <a:t>1</a:t>
            </a:r>
            <a:r>
              <a:rPr lang="el-GR" dirty="0">
                <a:latin typeface="Arial" panose="020B0604020202020204" pitchFamily="34" charset="0"/>
                <a:ea typeface="Calibri" panose="020F050202020403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Εφαρμογή κινητού τηλεφώνου:</a:t>
            </a:r>
          </a:p>
          <a:p>
            <a:pPr marL="0" indent="0" algn="just">
              <a:buNone/>
            </a:pPr>
            <a:r>
              <a:rPr lang="en-US" dirty="0">
                <a:latin typeface="Arial" panose="020B0604020202020204" pitchFamily="34" charset="0"/>
                <a:cs typeface="Arial" panose="020B0604020202020204" pitchFamily="34" charset="0"/>
                <a:hlinkClick r:id="rId2"/>
              </a:rPr>
              <a:t>https://play.google.com/store/apps/details?id=com.wilysis.cellinfolite</a:t>
            </a:r>
            <a:r>
              <a:rPr lang="en-US" dirty="0">
                <a:latin typeface="Arial" panose="020B0604020202020204" pitchFamily="34" charset="0"/>
                <a:cs typeface="Arial" panose="020B0604020202020204" pitchFamily="34" charset="0"/>
              </a:rPr>
              <a:t> </a:t>
            </a:r>
          </a:p>
          <a:p>
            <a:pPr marL="0" indent="0" algn="just">
              <a:buNone/>
            </a:pPr>
            <a:r>
              <a:rPr lang="en-US" dirty="0">
                <a:latin typeface="Arial" panose="020B0604020202020204" pitchFamily="34" charset="0"/>
                <a:cs typeface="Arial" panose="020B0604020202020204" pitchFamily="34" charset="0"/>
                <a:hlinkClick r:id="rId3"/>
              </a:rPr>
              <a:t>https://apps.apple.com/us/app/cellular-tower-signal-finder/id6470660460</a:t>
            </a:r>
            <a:endParaRPr lang="en-US"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rPr>
              <a:t>Εφαρμογή Παγκόσμιου Ιστού:</a:t>
            </a:r>
          </a:p>
          <a:p>
            <a:pPr marL="0" indent="0" algn="just">
              <a:buNone/>
            </a:pPr>
            <a:r>
              <a:rPr lang="en-US" dirty="0">
                <a:latin typeface="Arial" panose="020B0604020202020204" pitchFamily="34" charset="0"/>
                <a:cs typeface="Arial" panose="020B0604020202020204" pitchFamily="34" charset="0"/>
                <a:hlinkClick r:id="rId4"/>
              </a:rPr>
              <a:t>https://www.cellmapper.net</a:t>
            </a:r>
            <a:r>
              <a:rPr lang="el-GR" dirty="0">
                <a:latin typeface="Arial" panose="020B0604020202020204" pitchFamily="34" charset="0"/>
                <a:cs typeface="Arial" panose="020B0604020202020204" pitchFamily="34" charset="0"/>
              </a:rPr>
              <a:t> </a:t>
            </a:r>
          </a:p>
          <a:p>
            <a:pPr marL="0" indent="0" algn="just">
              <a:buNone/>
            </a:pPr>
            <a:endParaRPr lang="el-G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4C4589-1448-6A72-994B-40C6F75AAD3F}"/>
              </a:ext>
            </a:extLst>
          </p:cNvPr>
          <p:cNvSpPr txBox="1"/>
          <p:nvPr/>
        </p:nvSpPr>
        <p:spPr>
          <a:xfrm>
            <a:off x="628650" y="6254978"/>
            <a:ext cx="78867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1" u="none" strike="noStrike" kern="1200" cap="none" spc="0" normalizeH="0" baseline="30000" noProof="0" dirty="0">
                <a:ln>
                  <a:noFill/>
                </a:ln>
                <a:solidFill>
                  <a:prstClr val="black"/>
                </a:solidFill>
                <a:effectLst/>
                <a:uLnTx/>
                <a:uFillTx/>
                <a:latin typeface="Arial" pitchFamily="34" charset="0"/>
                <a:ea typeface="Calibri" panose="020F0502020204030204" pitchFamily="34" charset="0"/>
                <a:cs typeface="Arial" pitchFamily="34" charset="0"/>
              </a:rPr>
              <a:t>1</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Δικτύωση Υπολογιστών: Μία προσέγγιση από Πάνω προς τα Κάτω, Κεφάλαιο 7,</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J</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F</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Kurose</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K</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W</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Ross</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Εκδόσεις </a:t>
            </a:r>
            <a:r>
              <a:rPr kumimoji="0" lang="el-GR" sz="900" b="0" i="0" u="none" strike="noStrike" kern="1200" cap="none" spc="0" normalizeH="0" baseline="0" noProof="0" dirty="0" err="1">
                <a:ln>
                  <a:noFill/>
                </a:ln>
                <a:solidFill>
                  <a:prstClr val="black"/>
                </a:solidFill>
                <a:effectLst/>
                <a:uLnTx/>
                <a:uFillTx/>
                <a:latin typeface="Arial" pitchFamily="34" charset="0"/>
                <a:ea typeface="Calibri" panose="020F0502020204030204" pitchFamily="34" charset="0"/>
                <a:cs typeface="Arial" pitchFamily="34" charset="0"/>
              </a:rPr>
              <a:t>Γκιούρδας</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8</a:t>
            </a:r>
            <a:r>
              <a:rPr kumimoji="0" lang="el-GR" sz="900" b="0" i="0" u="none" strike="noStrike" kern="1200" cap="none" spc="0" normalizeH="0" baseline="30000" noProof="0" dirty="0">
                <a:ln>
                  <a:noFill/>
                </a:ln>
                <a:solidFill>
                  <a:prstClr val="black"/>
                </a:solidFill>
                <a:effectLst/>
                <a:uLnTx/>
                <a:uFillTx/>
                <a:latin typeface="Arial" pitchFamily="34" charset="0"/>
                <a:ea typeface="Calibri" panose="020F0502020204030204" pitchFamily="34" charset="0"/>
                <a:cs typeface="Arial" pitchFamily="34" charset="0"/>
              </a:rPr>
              <a:t>η</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Έκδοση, 2021</a:t>
            </a:r>
            <a:endPar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116389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AutoShape 2"/>
          <p:cNvSpPr>
            <a:spLocks noGrp="1" noChangeArrowheads="1"/>
          </p:cNvSpPr>
          <p:nvPr>
            <p:ph type="title"/>
          </p:nvPr>
        </p:nvSpPr>
        <p:spPr>
          <a:xfrm>
            <a:off x="598488" y="193675"/>
            <a:ext cx="7513637" cy="473075"/>
          </a:xfrm>
        </p:spPr>
        <p:txBody>
          <a:bodyPr/>
          <a:lstStyle/>
          <a:p>
            <a:pPr algn="ctr" eaLnBrk="1" hangingPunct="1"/>
            <a:r>
              <a:rPr lang="el-GR" sz="3200" dirty="0">
                <a:latin typeface="Arial" panose="020B0604020202020204" pitchFamily="34" charset="0"/>
                <a:cs typeface="Arial" panose="020B0604020202020204" pitchFamily="34" charset="0"/>
              </a:rPr>
              <a:t>Περιγραφή</a:t>
            </a:r>
            <a:endParaRPr lang="en-US" sz="3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2131860"/>
            <a:ext cx="8961120" cy="2648326"/>
          </a:xfrm>
          <a:prstGeom prst="rect">
            <a:avLst/>
          </a:prstGeom>
        </p:spPr>
      </p:pic>
    </p:spTree>
    <p:extLst>
      <p:ext uri="{BB962C8B-B14F-4D97-AF65-F5344CB8AC3E}">
        <p14:creationId xmlns:p14="http://schemas.microsoft.com/office/powerpoint/2010/main" val="326197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553-6B7F-0314-4949-3401F512502E}"/>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Δεύτερη Εργαστηριακή Άσκηση (20%)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69B011-E608-4A11-B6DC-8D9FBBAC5F95}"/>
              </a:ext>
            </a:extLst>
          </p:cNvPr>
          <p:cNvSpPr>
            <a:spLocks noGrp="1"/>
          </p:cNvSpPr>
          <p:nvPr>
            <p:ph idx="1"/>
          </p:nvPr>
        </p:nvSpPr>
        <p:spPr>
          <a:xfrm>
            <a:off x="435069" y="1559691"/>
            <a:ext cx="7886700" cy="4351338"/>
          </a:xfrm>
        </p:spPr>
        <p:txBody>
          <a:bodyPr>
            <a:normAutofit lnSpcReduction="10000"/>
          </a:bodyPr>
          <a:lstStyle/>
          <a:p>
            <a:pPr marL="0" indent="0" algn="just">
              <a:buNone/>
            </a:pPr>
            <a:r>
              <a:rPr lang="el-GR" dirty="0">
                <a:latin typeface="Arial" panose="020B0604020202020204" pitchFamily="34" charset="0"/>
                <a:cs typeface="Arial" panose="020B0604020202020204" pitchFamily="34" charset="0"/>
              </a:rPr>
              <a:t>Μέσα από αυτή την άσκηση </a:t>
            </a:r>
            <a:r>
              <a:rPr lang="el-GR" dirty="0">
                <a:latin typeface="Arial" panose="020B0604020202020204" pitchFamily="34" charset="0"/>
                <a:ea typeface="Calibri" panose="020F0502020204030204" pitchFamily="34" charset="0"/>
                <a:cs typeface="Arial" panose="020B0604020202020204" pitchFamily="34" charset="0"/>
              </a:rPr>
              <a:t>ο/η φοιτητής/</a:t>
            </a:r>
            <a:r>
              <a:rPr lang="el-GR" dirty="0" err="1">
                <a:latin typeface="Arial" panose="020B0604020202020204" pitchFamily="34" charset="0"/>
                <a:ea typeface="Calibri" panose="020F0502020204030204" pitchFamily="34" charset="0"/>
                <a:cs typeface="Arial" panose="020B0604020202020204" pitchFamily="34" charset="0"/>
              </a:rPr>
              <a:t>τήτρια</a:t>
            </a:r>
            <a:r>
              <a:rPr lang="el-GR" dirty="0">
                <a:latin typeface="Arial" panose="020B0604020202020204" pitchFamily="34" charset="0"/>
                <a:ea typeface="Calibri" panose="020F0502020204030204" pitchFamily="34" charset="0"/>
                <a:cs typeface="Arial" panose="020B0604020202020204" pitchFamily="34" charset="0"/>
              </a:rPr>
              <a:t> θα μελετήσει </a:t>
            </a:r>
            <a:r>
              <a:rPr lang="el-GR" dirty="0">
                <a:solidFill>
                  <a:srgbClr val="FF0000"/>
                </a:solidFill>
                <a:latin typeface="Arial" panose="020B0604020202020204" pitchFamily="34" charset="0"/>
                <a:ea typeface="Calibri" panose="020F0502020204030204" pitchFamily="34" charset="0"/>
                <a:cs typeface="Arial" panose="020B0604020202020204" pitchFamily="34" charset="0"/>
              </a:rPr>
              <a:t>το σταθμό βάσης από τον οποίο εξυπηρετείται </a:t>
            </a:r>
            <a:r>
              <a:rPr lang="el-GR" dirty="0">
                <a:latin typeface="Arial" panose="020B0604020202020204" pitchFamily="34" charset="0"/>
                <a:ea typeface="Calibri" panose="020F0502020204030204" pitchFamily="34" charset="0"/>
                <a:cs typeface="Arial" panose="020B0604020202020204" pitchFamily="34" charset="0"/>
              </a:rPr>
              <a:t>και τις παραμέτρους της ζεύξης μεταξύ του εξοπλισμού χρήση και του σταθμού βάσης.</a:t>
            </a:r>
            <a:endParaRPr lang="en-US"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l-GR"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l-GR" dirty="0">
                <a:latin typeface="Arial" panose="020B0604020202020204" pitchFamily="34" charset="0"/>
                <a:ea typeface="Calibri" panose="020F0502020204030204" pitchFamily="34" charset="0"/>
                <a:cs typeface="Arial" panose="020B0604020202020204" pitchFamily="34" charset="0"/>
              </a:rPr>
              <a:t>Ο/Η φοιτητής/</a:t>
            </a:r>
            <a:r>
              <a:rPr lang="el-GR" dirty="0" err="1">
                <a:latin typeface="Arial" panose="020B0604020202020204" pitchFamily="34" charset="0"/>
                <a:ea typeface="Calibri" panose="020F0502020204030204" pitchFamily="34" charset="0"/>
                <a:cs typeface="Arial" panose="020B0604020202020204" pitchFamily="34" charset="0"/>
              </a:rPr>
              <a:t>τρια</a:t>
            </a:r>
            <a:r>
              <a:rPr lang="el-GR" dirty="0">
                <a:latin typeface="Arial" panose="020B0604020202020204" pitchFamily="34" charset="0"/>
                <a:ea typeface="Calibri" panose="020F0502020204030204" pitchFamily="34" charset="0"/>
                <a:cs typeface="Arial" panose="020B0604020202020204" pitchFamily="34" charset="0"/>
              </a:rPr>
              <a:t> θα κληθεί να αναγνωρίσει το σταθμό βάσης από τον οποίο εξυπηρετείται μέσω την εφαρμογής κινητού τηλεφώνου και να εντοπίσει αυτόν τον σταθμό βάσης στην εφαρμογή Παγκόσμιου Ιστού. </a:t>
            </a:r>
            <a:endParaRPr lang="en-US" dirty="0">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l-GR" dirty="0">
                <a:latin typeface="Arial" panose="020B0604020202020204" pitchFamily="34" charset="0"/>
                <a:ea typeface="Calibri" panose="020F0502020204030204" pitchFamily="34" charset="0"/>
                <a:cs typeface="Arial" panose="020B0604020202020204" pitchFamily="34" charset="0"/>
              </a:rPr>
              <a:t>Έπειτα, με τις πληροφορίες από τις δύο εφαρμογές, θα ετοιμάσει μία αναφορά, όπου θα αναφέρει τις παραμέτρους του σταθμού βάσης, τις παραμέτρους της ζεύξης και θα αιτιολογεί την εξυπηρέτησή του κινητού τηλεφώνου από το συγκεκριμένο σταθμό βάσης.</a:t>
            </a:r>
          </a:p>
        </p:txBody>
      </p:sp>
    </p:spTree>
    <p:extLst>
      <p:ext uri="{BB962C8B-B14F-4D97-AF65-F5344CB8AC3E}">
        <p14:creationId xmlns:p14="http://schemas.microsoft.com/office/powerpoint/2010/main" val="3221244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508E-0FF6-848A-BF37-7DB6F5568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83378-C7E7-4468-E5AF-16DF44117DCB}"/>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Δεύτερη Εργαστηριακή Άσκηση (20%)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FDB4C1-7C76-4D31-4D42-CDC3F28D8034}"/>
              </a:ext>
            </a:extLst>
          </p:cNvPr>
          <p:cNvSpPr>
            <a:spLocks noGrp="1"/>
          </p:cNvSpPr>
          <p:nvPr>
            <p:ph idx="1"/>
          </p:nvPr>
        </p:nvSpPr>
        <p:spPr>
          <a:xfrm>
            <a:off x="337965" y="1527322"/>
            <a:ext cx="7886700" cy="4865385"/>
          </a:xfrm>
        </p:spPr>
        <p:txBody>
          <a:bodyPr>
            <a:normAutofit lnSpcReduction="10000"/>
          </a:bodyPr>
          <a:lstStyle/>
          <a:p>
            <a:pPr marL="0" indent="0" algn="just">
              <a:buNone/>
            </a:pPr>
            <a:r>
              <a:rPr lang="el-GR" sz="2000" dirty="0">
                <a:latin typeface="Arial" panose="020B0604020202020204" pitchFamily="34" charset="0"/>
                <a:cs typeface="Arial" panose="020B0604020202020204" pitchFamily="34" charset="0"/>
              </a:rPr>
              <a:t>Βήματα:</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Χρησιμοποιήστε την εφαρμογή κινητού για να καταγράψετε:</a:t>
            </a:r>
          </a:p>
          <a:p>
            <a:pPr lvl="1" algn="just"/>
            <a:r>
              <a:rPr lang="el-GR" sz="1600" dirty="0">
                <a:latin typeface="Arial" panose="020B0604020202020204" pitchFamily="34" charset="0"/>
                <a:cs typeface="Arial" panose="020B0604020202020204" pitchFamily="34" charset="0"/>
              </a:rPr>
              <a:t>Τεχνολογία πρόσβασης (4G, 5G NSA/SA αν είναι διαθέσιμη).</a:t>
            </a:r>
          </a:p>
          <a:p>
            <a:pPr lvl="1" algn="just"/>
            <a:r>
              <a:rPr lang="el-GR" sz="1600" dirty="0" err="1">
                <a:latin typeface="Arial" panose="020B0604020202020204" pitchFamily="34" charset="0"/>
                <a:cs typeface="Arial" panose="020B0604020202020204" pitchFamily="34" charset="0"/>
              </a:rPr>
              <a:t>Cell</a:t>
            </a:r>
            <a:r>
              <a:rPr lang="el-GR" sz="1600" dirty="0">
                <a:latin typeface="Arial" panose="020B0604020202020204" pitchFamily="34" charset="0"/>
                <a:cs typeface="Arial" panose="020B0604020202020204" pitchFamily="34" charset="0"/>
              </a:rPr>
              <a:t> ID, </a:t>
            </a:r>
            <a:r>
              <a:rPr lang="el-GR" sz="1600" dirty="0" err="1">
                <a:latin typeface="Arial" panose="020B0604020202020204" pitchFamily="34" charset="0"/>
                <a:cs typeface="Arial" panose="020B0604020202020204" pitchFamily="34" charset="0"/>
              </a:rPr>
              <a:t>eNB</a:t>
            </a:r>
            <a:r>
              <a:rPr lang="el-GR" sz="1600" dirty="0">
                <a:latin typeface="Arial" panose="020B0604020202020204" pitchFamily="34" charset="0"/>
                <a:cs typeface="Arial" panose="020B0604020202020204" pitchFamily="34" charset="0"/>
              </a:rPr>
              <a:t>/</a:t>
            </a:r>
            <a:r>
              <a:rPr lang="el-GR" sz="1600" dirty="0" err="1">
                <a:latin typeface="Arial" panose="020B0604020202020204" pitchFamily="34" charset="0"/>
                <a:cs typeface="Arial" panose="020B0604020202020204" pitchFamily="34" charset="0"/>
              </a:rPr>
              <a:t>gNB</a:t>
            </a:r>
            <a:r>
              <a:rPr lang="el-GR" sz="1600" dirty="0">
                <a:latin typeface="Arial" panose="020B0604020202020204" pitchFamily="34" charset="0"/>
                <a:cs typeface="Arial" panose="020B0604020202020204" pitchFamily="34" charset="0"/>
              </a:rPr>
              <a:t> ID, συχνότητα/ζώνη λειτουργίας.</a:t>
            </a:r>
          </a:p>
          <a:p>
            <a:pPr lvl="1" algn="just"/>
            <a:r>
              <a:rPr lang="el-GR" sz="1600" dirty="0">
                <a:latin typeface="Arial" panose="020B0604020202020204" pitchFamily="34" charset="0"/>
                <a:cs typeface="Arial" panose="020B0604020202020204" pitchFamily="34" charset="0"/>
              </a:rPr>
              <a:t>RSRP, RSRQ, SINR ή αντίστοιχους δείκτες που παρέχει η εφαρμογή.</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Εντοπίστε τον σταθμό βάσης που σας εξυπηρετεί στο </a:t>
            </a:r>
            <a:r>
              <a:rPr lang="el-GR" sz="2000" dirty="0" err="1">
                <a:latin typeface="Arial" panose="020B0604020202020204" pitchFamily="34" charset="0"/>
                <a:cs typeface="Arial" panose="020B0604020202020204" pitchFamily="34" charset="0"/>
              </a:rPr>
              <a:t>Cellmapper</a:t>
            </a:r>
            <a:r>
              <a:rPr lang="el-GR" sz="2000" dirty="0">
                <a:latin typeface="Arial" panose="020B0604020202020204" pitchFamily="34" charset="0"/>
                <a:cs typeface="Arial" panose="020B0604020202020204" pitchFamily="34" charset="0"/>
              </a:rPr>
              <a:t> και σημειώστε τη θέση του στον χάρτη.</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Ορίστε μία σύντομη διαδρομή 300–800μ (π.χ. γύρω από τον χώρο κατοικίας ή την πανεπιστημιούπολη).</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Επιλέξτε </a:t>
            </a:r>
            <a:r>
              <a:rPr lang="en-US" sz="2000" dirty="0">
                <a:latin typeface="Arial" panose="020B0604020202020204" pitchFamily="34" charset="0"/>
                <a:cs typeface="Arial" panose="020B0604020202020204" pitchFamily="34" charset="0"/>
              </a:rPr>
              <a:t>3</a:t>
            </a:r>
            <a:r>
              <a:rPr lang="el-GR" sz="2000" dirty="0">
                <a:latin typeface="Arial" panose="020B0604020202020204" pitchFamily="34" charset="0"/>
                <a:cs typeface="Arial" panose="020B0604020202020204" pitchFamily="34" charset="0"/>
              </a:rPr>
              <a:t> σημεία κατά μήκος της διαδρομής και για κάθε σημείο καταγράψτε:</a:t>
            </a:r>
          </a:p>
          <a:p>
            <a:pPr lvl="1" algn="just"/>
            <a:r>
              <a:rPr lang="el-GR" sz="1600" dirty="0">
                <a:latin typeface="Arial" panose="020B0604020202020204" pitchFamily="34" charset="0"/>
                <a:cs typeface="Arial" panose="020B0604020202020204" pitchFamily="34" charset="0"/>
              </a:rPr>
              <a:t>Τεχνολογία (4G, 5G).</a:t>
            </a:r>
          </a:p>
          <a:p>
            <a:pPr lvl="1" algn="just"/>
            <a:r>
              <a:rPr lang="el-GR" sz="1600" dirty="0">
                <a:latin typeface="Arial" panose="020B0604020202020204" pitchFamily="34" charset="0"/>
                <a:cs typeface="Arial" panose="020B0604020202020204" pitchFamily="34" charset="0"/>
              </a:rPr>
              <a:t>RSRP, RSRQ, SINR.</a:t>
            </a:r>
          </a:p>
          <a:p>
            <a:pPr lvl="1" algn="just"/>
            <a:r>
              <a:rPr lang="el-GR" sz="1600" dirty="0">
                <a:latin typeface="Arial" panose="020B0604020202020204" pitchFamily="34" charset="0"/>
                <a:cs typeface="Arial" panose="020B0604020202020204" pitchFamily="34" charset="0"/>
              </a:rPr>
              <a:t>Εκτιμώμενη ταχύτητα/ταχύτητα από σύντομο </a:t>
            </a:r>
            <a:r>
              <a:rPr lang="el-GR" sz="1600" dirty="0" err="1">
                <a:latin typeface="Arial" panose="020B0604020202020204" pitchFamily="34" charset="0"/>
                <a:cs typeface="Arial" panose="020B0604020202020204" pitchFamily="34" charset="0"/>
              </a:rPr>
              <a:t>speed</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test</a:t>
            </a:r>
            <a:r>
              <a:rPr lang="el-GR" sz="1600" dirty="0">
                <a:latin typeface="Arial" panose="020B0604020202020204" pitchFamily="34" charset="0"/>
                <a:cs typeface="Arial" panose="020B0604020202020204" pitchFamily="34" charset="0"/>
              </a:rPr>
              <a:t>.</a:t>
            </a:r>
          </a:p>
          <a:p>
            <a:pPr lvl="1" algn="just"/>
            <a:r>
              <a:rPr lang="el-GR" sz="1600" dirty="0">
                <a:latin typeface="Arial" panose="020B0604020202020204" pitchFamily="34" charset="0"/>
                <a:cs typeface="Arial" panose="020B0604020202020204" pitchFamily="34" charset="0"/>
              </a:rPr>
              <a:t>Τυχόν αλλαγή </a:t>
            </a:r>
            <a:r>
              <a:rPr lang="el-GR" sz="1600" dirty="0" err="1">
                <a:latin typeface="Arial" panose="020B0604020202020204" pitchFamily="34" charset="0"/>
                <a:cs typeface="Arial" panose="020B0604020202020204" pitchFamily="34" charset="0"/>
              </a:rPr>
              <a:t>cell</a:t>
            </a:r>
            <a:r>
              <a:rPr lang="el-GR" sz="1600" dirty="0">
                <a:latin typeface="Arial" panose="020B0604020202020204" pitchFamily="34" charset="0"/>
                <a:cs typeface="Arial" panose="020B0604020202020204" pitchFamily="34" charset="0"/>
              </a:rPr>
              <a:t> ID (</a:t>
            </a:r>
            <a:r>
              <a:rPr lang="el-GR" sz="1600" dirty="0" err="1">
                <a:latin typeface="Arial" panose="020B0604020202020204" pitchFamily="34" charset="0"/>
                <a:cs typeface="Arial" panose="020B0604020202020204" pitchFamily="34" charset="0"/>
              </a:rPr>
              <a:t>handover</a:t>
            </a:r>
            <a:r>
              <a:rPr lang="el-GR" sz="1600" dirty="0">
                <a:latin typeface="Arial" panose="020B0604020202020204" pitchFamily="34" charset="0"/>
                <a:cs typeface="Arial" panose="020B0604020202020204" pitchFamily="34" charset="0"/>
              </a:rPr>
              <a:t> / </a:t>
            </a:r>
            <a:r>
              <a:rPr lang="el-GR" sz="1600" dirty="0" err="1">
                <a:latin typeface="Arial" panose="020B0604020202020204" pitchFamily="34" charset="0"/>
                <a:cs typeface="Arial" panose="020B0604020202020204" pitchFamily="34" charset="0"/>
              </a:rPr>
              <a:t>reselection</a:t>
            </a:r>
            <a:r>
              <a:rPr lang="el-GR" sz="16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Σημειώστε τις θέσεις των σημείων σε χάρτη (π.χ. </a:t>
            </a:r>
            <a:r>
              <a:rPr lang="el-GR" sz="2000" dirty="0" err="1">
                <a:latin typeface="Arial" panose="020B0604020202020204" pitchFamily="34" charset="0"/>
                <a:cs typeface="Arial" panose="020B0604020202020204" pitchFamily="34" charset="0"/>
              </a:rPr>
              <a:t>Google</a:t>
            </a:r>
            <a:r>
              <a:rPr lang="el-GR" sz="2000" dirty="0">
                <a:latin typeface="Arial" panose="020B0604020202020204" pitchFamily="34" charset="0"/>
                <a:cs typeface="Arial" panose="020B0604020202020204" pitchFamily="34" charset="0"/>
              </a:rPr>
              <a:t> </a:t>
            </a:r>
            <a:r>
              <a:rPr lang="el-GR" sz="2000" dirty="0" err="1">
                <a:latin typeface="Arial" panose="020B0604020202020204" pitchFamily="34" charset="0"/>
                <a:cs typeface="Arial" panose="020B0604020202020204" pitchFamily="34" charset="0"/>
              </a:rPr>
              <a:t>Maps</a:t>
            </a:r>
            <a:r>
              <a:rPr lang="el-GR" sz="2000" dirty="0">
                <a:latin typeface="Arial" panose="020B0604020202020204" pitchFamily="34" charset="0"/>
                <a:cs typeface="Arial" panose="020B0604020202020204" pitchFamily="34" charset="0"/>
              </a:rPr>
              <a:t> </a:t>
            </a:r>
            <a:r>
              <a:rPr lang="el-GR" sz="2000" dirty="0" err="1">
                <a:latin typeface="Arial" panose="020B0604020202020204" pitchFamily="34" charset="0"/>
                <a:cs typeface="Arial" panose="020B0604020202020204" pitchFamily="34" charset="0"/>
              </a:rPr>
              <a:t>screenshot</a:t>
            </a:r>
            <a:r>
              <a:rPr lang="el-GR" sz="2000" dirty="0">
                <a:latin typeface="Arial" panose="020B0604020202020204" pitchFamily="34" charset="0"/>
                <a:cs typeface="Arial" panose="020B0604020202020204" pitchFamily="34" charset="0"/>
              </a:rPr>
              <a:t> με χειροκίνητα </a:t>
            </a:r>
            <a:r>
              <a:rPr lang="el-GR" sz="2000" dirty="0" err="1">
                <a:latin typeface="Arial" panose="020B0604020202020204" pitchFamily="34" charset="0"/>
                <a:cs typeface="Arial" panose="020B0604020202020204" pitchFamily="34" charset="0"/>
              </a:rPr>
              <a:t>pins</a:t>
            </a:r>
            <a:r>
              <a:rPr lang="el-GR" sz="2000" dirty="0">
                <a:latin typeface="Arial" panose="020B0604020202020204" pitchFamily="34" charset="0"/>
                <a:cs typeface="Arial" panose="020B0604020202020204" pitchFamily="34" charset="0"/>
              </a:rPr>
              <a:t>).</a:t>
            </a:r>
          </a:p>
          <a:p>
            <a:pPr marL="0" indent="0" algn="just">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23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1FB6C-F09C-7E19-E6C9-C90C56841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7720-E9DD-4953-7DF0-F63D70FFC82A}"/>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Δεύτερη Εργαστηριακή Άσκηση (20%)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70D4E7-8BCF-E942-27CF-23943BA43784}"/>
              </a:ext>
            </a:extLst>
          </p:cNvPr>
          <p:cNvSpPr>
            <a:spLocks noGrp="1"/>
          </p:cNvSpPr>
          <p:nvPr>
            <p:ph idx="1"/>
          </p:nvPr>
        </p:nvSpPr>
        <p:spPr>
          <a:xfrm>
            <a:off x="337965" y="1527322"/>
            <a:ext cx="7886700" cy="4865385"/>
          </a:xfrm>
        </p:spPr>
        <p:txBody>
          <a:bodyPr>
            <a:normAutofit lnSpcReduction="10000"/>
          </a:bodyPr>
          <a:lstStyle/>
          <a:p>
            <a:pPr marL="0" indent="0" algn="just">
              <a:buNone/>
            </a:pPr>
            <a:r>
              <a:rPr lang="el-GR" sz="2000" dirty="0">
                <a:latin typeface="Arial" panose="020B0604020202020204" pitchFamily="34" charset="0"/>
                <a:cs typeface="Arial" panose="020B0604020202020204" pitchFamily="34" charset="0"/>
              </a:rPr>
              <a:t>Αναφορά:</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Ενσωματώστε τον χάρτη με τη θέση του σταθμού βάσης και τα σημεία μέτρησης.</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Δημιουργήστε πίνακα με τα </a:t>
            </a:r>
            <a:r>
              <a:rPr lang="el-GR" sz="2000" dirty="0" err="1">
                <a:latin typeface="Arial" panose="020B0604020202020204" pitchFamily="34" charset="0"/>
                <a:cs typeface="Arial" panose="020B0604020202020204" pitchFamily="34" charset="0"/>
              </a:rPr>
              <a:t>KPIs</a:t>
            </a:r>
            <a:r>
              <a:rPr lang="el-GR" sz="2000" dirty="0">
                <a:latin typeface="Arial" panose="020B0604020202020204" pitchFamily="34" charset="0"/>
                <a:cs typeface="Arial" panose="020B0604020202020204" pitchFamily="34" charset="0"/>
              </a:rPr>
              <a:t> (RSRP, RSRQ, SINR, ρυθμό μετάδοσης/λήψης, </a:t>
            </a:r>
            <a:r>
              <a:rPr lang="el-GR" sz="2000" dirty="0" err="1">
                <a:latin typeface="Arial" panose="020B0604020202020204" pitchFamily="34" charset="0"/>
                <a:cs typeface="Arial" panose="020B0604020202020204" pitchFamily="34" charset="0"/>
              </a:rPr>
              <a:t>cell</a:t>
            </a:r>
            <a:r>
              <a:rPr lang="el-GR" sz="2000" dirty="0">
                <a:latin typeface="Arial" panose="020B0604020202020204" pitchFamily="34" charset="0"/>
                <a:cs typeface="Arial" panose="020B0604020202020204" pitchFamily="34" charset="0"/>
              </a:rPr>
              <a:t> ID) ανά σημείο.</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Σχολιάστε:</a:t>
            </a:r>
          </a:p>
          <a:p>
            <a:pPr lvl="1" algn="just">
              <a:buFont typeface="Wingdings" panose="05000000000000000000" pitchFamily="2" charset="2"/>
              <a:buChar char="Ø"/>
            </a:pPr>
            <a:r>
              <a:rPr lang="el-GR" sz="1700" dirty="0">
                <a:latin typeface="Arial" panose="020B0604020202020204" pitchFamily="34" charset="0"/>
                <a:cs typeface="Arial" panose="020B0604020202020204" pitchFamily="34" charset="0"/>
              </a:rPr>
              <a:t>Πώς επηρεάζει η απόσταση και η γεωμετρία (κτίρια, εμπόδια) τις μετρούμενες τιμές.</a:t>
            </a:r>
          </a:p>
          <a:p>
            <a:pPr lvl="1" algn="just">
              <a:buFont typeface="Wingdings" panose="05000000000000000000" pitchFamily="2" charset="2"/>
              <a:buChar char="Ø"/>
            </a:pPr>
            <a:r>
              <a:rPr lang="el-GR" sz="1700" dirty="0">
                <a:latin typeface="Arial" panose="020B0604020202020204" pitchFamily="34" charset="0"/>
                <a:cs typeface="Arial" panose="020B0604020202020204" pitchFamily="34" charset="0"/>
              </a:rPr>
              <a:t>Αν και πώς σχετίζονται οι τιμές RSRP/RSRQ/SINR με τον πραγματικά παρατηρούμενο ρυθμό μετάδοσης/λήψης.</a:t>
            </a:r>
          </a:p>
          <a:p>
            <a:pPr lvl="1" algn="just">
              <a:buFont typeface="Wingdings" panose="05000000000000000000" pitchFamily="2" charset="2"/>
              <a:buChar char="Ø"/>
            </a:pPr>
            <a:r>
              <a:rPr lang="el-GR" sz="1700" dirty="0">
                <a:latin typeface="Arial" panose="020B0604020202020204" pitchFamily="34" charset="0"/>
                <a:cs typeface="Arial" panose="020B0604020202020204" pitchFamily="34" charset="0"/>
              </a:rPr>
              <a:t>Πότε συμβαίνει αλλαγή κυψέλης και αν η ποιότητα βελτιώνεται ή χειροτερεύει.</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Αν υπάρχει 4</a:t>
            </a:r>
            <a:r>
              <a:rPr lang="en-US" sz="2000" dirty="0">
                <a:latin typeface="Arial" panose="020B0604020202020204" pitchFamily="34" charset="0"/>
                <a:cs typeface="Arial" panose="020B0604020202020204" pitchFamily="34" charset="0"/>
              </a:rPr>
              <a:t>G </a:t>
            </a:r>
            <a:r>
              <a:rPr lang="el-GR" sz="2000" dirty="0">
                <a:latin typeface="Arial" panose="020B0604020202020204" pitchFamily="34" charset="0"/>
                <a:cs typeface="Arial" panose="020B0604020202020204" pitchFamily="34" charset="0"/>
              </a:rPr>
              <a:t>και 5G κάλυψη στη διαδρομή, κάντε σύντομη σύγκριση 4G–5G ως προς ταχύτητα και καθυστέρηση.</a:t>
            </a:r>
          </a:p>
          <a:p>
            <a:pPr algn="just">
              <a:buFont typeface="Wingdings" panose="05000000000000000000" pitchFamily="2" charset="2"/>
              <a:buChar char="Ø"/>
            </a:pPr>
            <a:r>
              <a:rPr lang="el-GR" sz="2000" dirty="0">
                <a:latin typeface="Arial" panose="020B0604020202020204" pitchFamily="34" charset="0"/>
                <a:cs typeface="Arial" panose="020B0604020202020204" pitchFamily="34" charset="0"/>
              </a:rPr>
              <a:t>Προτείνετε 1–2 παρεμβάσεις στη σχεδίαση του δικτύου (π.χ. νέος σταθμός βάσης/</a:t>
            </a:r>
            <a:r>
              <a:rPr lang="el-GR" sz="2000" dirty="0" err="1">
                <a:latin typeface="Arial" panose="020B0604020202020204" pitchFamily="34" charset="0"/>
                <a:cs typeface="Arial" panose="020B0604020202020204" pitchFamily="34" charset="0"/>
              </a:rPr>
              <a:t>μικροκυψέλη</a:t>
            </a:r>
            <a:r>
              <a:rPr lang="el-GR" sz="2000" dirty="0">
                <a:latin typeface="Arial" panose="020B0604020202020204" pitchFamily="34" charset="0"/>
                <a:cs typeface="Arial" panose="020B0604020202020204" pitchFamily="34" charset="0"/>
              </a:rPr>
              <a:t>) με βάση τα ευρήματα.</a:t>
            </a:r>
          </a:p>
          <a:p>
            <a:pPr marL="0" indent="0" algn="just">
              <a:buNone/>
            </a:pP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92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D4FB-3895-3256-08D6-35AE67B30BF0}"/>
              </a:ext>
            </a:extLst>
          </p:cNvPr>
          <p:cNvSpPr>
            <a:spLocks noGrp="1"/>
          </p:cNvSpPr>
          <p:nvPr>
            <p:ph type="title"/>
          </p:nvPr>
        </p:nvSpPr>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B197A2-69C2-0108-840E-615200D24A47}"/>
              </a:ext>
            </a:extLst>
          </p:cNvPr>
          <p:cNvSpPr>
            <a:spLocks noGrp="1"/>
          </p:cNvSpPr>
          <p:nvPr>
            <p:ph idx="1"/>
          </p:nvPr>
        </p:nvSpPr>
        <p:spPr>
          <a:xfrm>
            <a:off x="325708" y="1311758"/>
            <a:ext cx="8615493" cy="4888914"/>
          </a:xfrm>
        </p:spPr>
        <p:txBody>
          <a:bodyPr>
            <a:normAutofit fontScale="92500" lnSpcReduction="20000"/>
          </a:bodyPr>
          <a:lstStyle/>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Σε αυτή την εργαστηριακή άσκηση, στόχος είναι η μελέτη και σύγκριση βασικών μετρικών απόδοσης και ποιότητας υπηρεσίας μεταξύ </a:t>
            </a:r>
            <a:r>
              <a:rPr lang="el-GR" sz="2000" dirty="0" err="1">
                <a:latin typeface="Arial" panose="020B0604020202020204" pitchFamily="34" charset="0"/>
                <a:ea typeface="Calibri" panose="020F0502020204030204" pitchFamily="34" charset="0"/>
                <a:cs typeface="Arial" panose="020B0604020202020204" pitchFamily="34" charset="0"/>
              </a:rPr>
              <a:t>Wi‑Fi</a:t>
            </a:r>
            <a:r>
              <a:rPr lang="el-GR" sz="2000" dirty="0">
                <a:latin typeface="Arial" panose="020B0604020202020204" pitchFamily="34" charset="0"/>
                <a:ea typeface="Calibri" panose="020F0502020204030204" pitchFamily="34" charset="0"/>
                <a:cs typeface="Arial" panose="020B0604020202020204" pitchFamily="34" charset="0"/>
              </a:rPr>
              <a:t> και </a:t>
            </a:r>
            <a:r>
              <a:rPr lang="el-GR" sz="2000" dirty="0" err="1">
                <a:latin typeface="Arial" panose="020B0604020202020204" pitchFamily="34" charset="0"/>
                <a:ea typeface="Calibri" panose="020F0502020204030204" pitchFamily="34" charset="0"/>
                <a:cs typeface="Arial" panose="020B0604020202020204" pitchFamily="34" charset="0"/>
              </a:rPr>
              <a:t>κυψελωτών</a:t>
            </a:r>
            <a:r>
              <a:rPr lang="el-GR" sz="2000" dirty="0">
                <a:latin typeface="Arial" panose="020B0604020202020204" pitchFamily="34" charset="0"/>
                <a:ea typeface="Calibri" panose="020F0502020204030204" pitchFamily="34" charset="0"/>
                <a:cs typeface="Arial" panose="020B0604020202020204" pitchFamily="34" charset="0"/>
              </a:rPr>
              <a:t> δικτύων (4G/5G) σε ρεαλιστικά σενάρια χρήσης.</a:t>
            </a:r>
          </a:p>
          <a:p>
            <a:pPr marL="0" indent="0">
              <a:lnSpc>
                <a:spcPct val="107000"/>
              </a:lnSpc>
              <a:spcBef>
                <a:spcPts val="0"/>
              </a:spcBef>
              <a:spcAft>
                <a:spcPts val="600"/>
              </a:spcAft>
              <a:buNone/>
            </a:pPr>
            <a:endParaRPr lang="en-US" sz="15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Χρήσιμο είναι ο/η φοιτητής/</a:t>
            </a:r>
            <a:r>
              <a:rPr lang="el-GR" sz="2000" dirty="0" err="1">
                <a:latin typeface="Arial" panose="020B0604020202020204" pitchFamily="34" charset="0"/>
                <a:ea typeface="Calibri" panose="020F0502020204030204" pitchFamily="34" charset="0"/>
                <a:cs typeface="Arial" panose="020B0604020202020204" pitchFamily="34" charset="0"/>
              </a:rPr>
              <a:t>τρια</a:t>
            </a:r>
            <a:r>
              <a:rPr lang="el-GR" sz="2000" dirty="0">
                <a:latin typeface="Arial" panose="020B0604020202020204" pitchFamily="34" charset="0"/>
                <a:ea typeface="Calibri" panose="020F0502020204030204" pitchFamily="34" charset="0"/>
                <a:cs typeface="Arial" panose="020B0604020202020204" pitchFamily="34" charset="0"/>
              </a:rPr>
              <a:t> να έχει παρακολουθήσει την αντίστοιχη ενότητα που αναφέρεται στο πρωτόκολλο </a:t>
            </a:r>
            <a:r>
              <a:rPr lang="en-US" sz="2000" dirty="0">
                <a:latin typeface="Arial" panose="020B0604020202020204" pitchFamily="34" charset="0"/>
                <a:ea typeface="Calibri" panose="020F0502020204030204" pitchFamily="34" charset="0"/>
                <a:cs typeface="Arial" panose="020B0604020202020204" pitchFamily="34" charset="0"/>
              </a:rPr>
              <a:t>IEEE 802.11</a:t>
            </a:r>
            <a:r>
              <a:rPr lang="el-GR" sz="2000" dirty="0">
                <a:latin typeface="Arial" panose="020B0604020202020204" pitchFamily="34" charset="0"/>
                <a:ea typeface="Calibri" panose="020F0502020204030204" pitchFamily="34" charset="0"/>
                <a:cs typeface="Arial" panose="020B0604020202020204" pitchFamily="34" charset="0"/>
              </a:rPr>
              <a:t> και τα </a:t>
            </a:r>
            <a:r>
              <a:rPr lang="el-GR" sz="2000" dirty="0" err="1">
                <a:latin typeface="Arial" panose="020B0604020202020204" pitchFamily="34" charset="0"/>
                <a:ea typeface="Calibri" panose="020F0502020204030204" pitchFamily="34" charset="0"/>
                <a:cs typeface="Arial" panose="020B0604020202020204" pitchFamily="34" charset="0"/>
              </a:rPr>
              <a:t>κυψελωτά</a:t>
            </a:r>
            <a:r>
              <a:rPr lang="el-GR" sz="2000" dirty="0">
                <a:latin typeface="Arial" panose="020B0604020202020204" pitchFamily="34" charset="0"/>
                <a:ea typeface="Calibri" panose="020F0502020204030204" pitchFamily="34" charset="0"/>
                <a:cs typeface="Arial" panose="020B0604020202020204" pitchFamily="34" charset="0"/>
              </a:rPr>
              <a:t> δίκτυα από το μάθημα </a:t>
            </a:r>
            <a:r>
              <a:rPr lang="el-GR" sz="2000" i="1" dirty="0">
                <a:latin typeface="Arial" panose="020B0604020202020204" pitchFamily="34" charset="0"/>
                <a:ea typeface="Calibri" panose="020F0502020204030204" pitchFamily="34" charset="0"/>
                <a:cs typeface="Arial" panose="020B0604020202020204" pitchFamily="34" charset="0"/>
              </a:rPr>
              <a:t>Δίκτυα Υπολογιστών ΙΙ</a:t>
            </a:r>
            <a:r>
              <a:rPr lang="el-GR" sz="2000" dirty="0">
                <a:latin typeface="Arial" panose="020B0604020202020204" pitchFamily="34" charset="0"/>
                <a:ea typeface="Calibri" panose="020F0502020204030204" pitchFamily="34" charset="0"/>
                <a:cs typeface="Arial" panose="020B0604020202020204" pitchFamily="34" charset="0"/>
              </a:rPr>
              <a:t>. Επιπρόσθετες πληροφορίες μπορεί να αντλήσει από τα σχετικά συγγράμματα.</a:t>
            </a:r>
          </a:p>
          <a:p>
            <a:pPr marL="0" indent="0">
              <a:lnSpc>
                <a:spcPct val="107000"/>
              </a:lnSpc>
              <a:spcBef>
                <a:spcPts val="0"/>
              </a:spcBef>
              <a:spcAft>
                <a:spcPts val="600"/>
              </a:spcAft>
              <a:buNone/>
            </a:pPr>
            <a:endParaRPr lang="el-GR" sz="15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Η άσκηση συνδυάζει τα εργαλεία των δύο πρώτων ασκήσεων:</a:t>
            </a:r>
          </a:p>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Για </a:t>
            </a:r>
            <a:r>
              <a:rPr lang="el-GR" sz="2000" dirty="0" err="1">
                <a:latin typeface="Arial" panose="020B0604020202020204" pitchFamily="34" charset="0"/>
                <a:ea typeface="Calibri" panose="020F0502020204030204" pitchFamily="34" charset="0"/>
                <a:cs typeface="Arial" panose="020B0604020202020204" pitchFamily="34" charset="0"/>
              </a:rPr>
              <a:t>Wi‑Fi</a:t>
            </a:r>
            <a:r>
              <a:rPr lang="el-GR" sz="2000" dirty="0">
                <a:latin typeface="Arial" panose="020B0604020202020204" pitchFamily="34" charset="0"/>
                <a:ea typeface="Calibri" panose="020F0502020204030204" pitchFamily="34" charset="0"/>
                <a:cs typeface="Arial" panose="020B0604020202020204" pitchFamily="34" charset="0"/>
              </a:rPr>
              <a:t>: </a:t>
            </a:r>
            <a:r>
              <a:rPr lang="el-GR" sz="2000" dirty="0" err="1">
                <a:latin typeface="Arial" panose="020B0604020202020204" pitchFamily="34" charset="0"/>
                <a:ea typeface="Calibri" panose="020F0502020204030204" pitchFamily="34" charset="0"/>
                <a:cs typeface="Arial" panose="020B0604020202020204" pitchFamily="34" charset="0"/>
              </a:rPr>
              <a:t>WifiInfoView</a:t>
            </a:r>
            <a:r>
              <a:rPr lang="el-GR" sz="2000" dirty="0">
                <a:latin typeface="Arial" panose="020B0604020202020204" pitchFamily="34" charset="0"/>
                <a:ea typeface="Calibri" panose="020F0502020204030204" pitchFamily="34" charset="0"/>
                <a:cs typeface="Arial" panose="020B0604020202020204" pitchFamily="34" charset="0"/>
              </a:rPr>
              <a:t> ή </a:t>
            </a:r>
            <a:r>
              <a:rPr lang="el-GR" sz="2000" dirty="0" err="1">
                <a:latin typeface="Arial" panose="020B0604020202020204" pitchFamily="34" charset="0"/>
                <a:ea typeface="Calibri" panose="020F0502020204030204" pitchFamily="34" charset="0"/>
                <a:cs typeface="Arial" panose="020B0604020202020204" pitchFamily="34" charset="0"/>
              </a:rPr>
              <a:t>WiFi</a:t>
            </a:r>
            <a:r>
              <a:rPr lang="el-GR" sz="2000" dirty="0">
                <a:latin typeface="Arial" panose="020B0604020202020204" pitchFamily="34" charset="0"/>
                <a:ea typeface="Calibri" panose="020F0502020204030204" pitchFamily="34" charset="0"/>
                <a:cs typeface="Arial" panose="020B0604020202020204" pitchFamily="34" charset="0"/>
              </a:rPr>
              <a:t> </a:t>
            </a:r>
            <a:r>
              <a:rPr lang="el-GR" sz="2000" dirty="0" err="1">
                <a:latin typeface="Arial" panose="020B0604020202020204" pitchFamily="34" charset="0"/>
                <a:ea typeface="Calibri" panose="020F0502020204030204" pitchFamily="34" charset="0"/>
                <a:cs typeface="Arial" panose="020B0604020202020204" pitchFamily="34" charset="0"/>
              </a:rPr>
              <a:t>Analyzer</a:t>
            </a:r>
            <a:r>
              <a:rPr lang="el-GR" sz="2000" dirty="0">
                <a:latin typeface="Arial" panose="020B0604020202020204" pitchFamily="34" charset="0"/>
                <a:ea typeface="Calibri" panose="020F0502020204030204" pitchFamily="34" charset="0"/>
                <a:cs typeface="Arial" panose="020B0604020202020204" pitchFamily="34" charset="0"/>
              </a:rPr>
              <a:t>.</a:t>
            </a:r>
          </a:p>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Για 4G/5G: εφαρμογή κινητού (π.χ. </a:t>
            </a:r>
            <a:r>
              <a:rPr lang="el-GR" sz="2000" dirty="0" err="1">
                <a:latin typeface="Arial" panose="020B0604020202020204" pitchFamily="34" charset="0"/>
                <a:ea typeface="Calibri" panose="020F0502020204030204" pitchFamily="34" charset="0"/>
                <a:cs typeface="Arial" panose="020B0604020202020204" pitchFamily="34" charset="0"/>
              </a:rPr>
              <a:t>CellInfo</a:t>
            </a:r>
            <a:r>
              <a:rPr lang="el-GR" sz="2000" dirty="0">
                <a:latin typeface="Arial" panose="020B0604020202020204" pitchFamily="34" charset="0"/>
                <a:ea typeface="Calibri" panose="020F0502020204030204" pitchFamily="34" charset="0"/>
                <a:cs typeface="Arial" panose="020B0604020202020204" pitchFamily="34" charset="0"/>
              </a:rPr>
              <a:t> </a:t>
            </a:r>
            <a:r>
              <a:rPr lang="el-GR" sz="2000" dirty="0" err="1">
                <a:latin typeface="Arial" panose="020B0604020202020204" pitchFamily="34" charset="0"/>
                <a:ea typeface="Calibri" panose="020F0502020204030204" pitchFamily="34" charset="0"/>
                <a:cs typeface="Arial" panose="020B0604020202020204" pitchFamily="34" charset="0"/>
              </a:rPr>
              <a:t>Lite</a:t>
            </a:r>
            <a:r>
              <a:rPr lang="el-GR" sz="2000" dirty="0">
                <a:latin typeface="Arial" panose="020B0604020202020204" pitchFamily="34" charset="0"/>
                <a:ea typeface="Calibri" panose="020F0502020204030204" pitchFamily="34" charset="0"/>
                <a:cs typeface="Arial" panose="020B0604020202020204" pitchFamily="34" charset="0"/>
              </a:rPr>
              <a:t> ή αντίστοιχη) και </a:t>
            </a:r>
            <a:r>
              <a:rPr lang="el-GR" sz="2000" dirty="0" err="1">
                <a:latin typeface="Arial" panose="020B0604020202020204" pitchFamily="34" charset="0"/>
                <a:ea typeface="Calibri" panose="020F0502020204030204" pitchFamily="34" charset="0"/>
                <a:cs typeface="Arial" panose="020B0604020202020204" pitchFamily="34" charset="0"/>
              </a:rPr>
              <a:t>speed</a:t>
            </a:r>
            <a:r>
              <a:rPr lang="el-GR" sz="2000" dirty="0">
                <a:latin typeface="Arial" panose="020B0604020202020204" pitchFamily="34" charset="0"/>
                <a:ea typeface="Calibri" panose="020F0502020204030204" pitchFamily="34" charset="0"/>
                <a:cs typeface="Arial" panose="020B0604020202020204" pitchFamily="34" charset="0"/>
              </a:rPr>
              <a:t> </a:t>
            </a:r>
            <a:r>
              <a:rPr lang="el-GR" sz="2000" dirty="0" err="1">
                <a:latin typeface="Arial" panose="020B0604020202020204" pitchFamily="34" charset="0"/>
                <a:ea typeface="Calibri" panose="020F0502020204030204" pitchFamily="34" charset="0"/>
                <a:cs typeface="Arial" panose="020B0604020202020204" pitchFamily="34" charset="0"/>
              </a:rPr>
              <a:t>test</a:t>
            </a:r>
            <a:r>
              <a:rPr lang="el-GR" sz="2000" dirty="0">
                <a:latin typeface="Arial" panose="020B0604020202020204" pitchFamily="34" charset="0"/>
                <a:ea typeface="Calibri" panose="020F0502020204030204" pitchFamily="34" charset="0"/>
                <a:cs typeface="Arial" panose="020B0604020202020204" pitchFamily="34" charset="0"/>
              </a:rPr>
              <a:t> </a:t>
            </a:r>
            <a:r>
              <a:rPr lang="el-GR" sz="2000" dirty="0" err="1">
                <a:latin typeface="Arial" panose="020B0604020202020204" pitchFamily="34" charset="0"/>
                <a:ea typeface="Calibri" panose="020F0502020204030204" pitchFamily="34" charset="0"/>
                <a:cs typeface="Arial" panose="020B0604020202020204" pitchFamily="34" charset="0"/>
              </a:rPr>
              <a:t>app</a:t>
            </a:r>
            <a:r>
              <a:rPr lang="el-GR" sz="2000" dirty="0">
                <a:latin typeface="Arial" panose="020B0604020202020204" pitchFamily="34" charset="0"/>
                <a:ea typeface="Calibri" panose="020F0502020204030204" pitchFamily="34" charset="0"/>
                <a:cs typeface="Arial" panose="020B0604020202020204" pitchFamily="34" charset="0"/>
              </a:rPr>
              <a:t>.</a:t>
            </a:r>
          </a:p>
          <a:p>
            <a:pPr marL="0" indent="0">
              <a:lnSpc>
                <a:spcPct val="107000"/>
              </a:lnSpc>
              <a:spcBef>
                <a:spcPts val="0"/>
              </a:spcBef>
              <a:spcAft>
                <a:spcPts val="600"/>
              </a:spcAft>
              <a:buNone/>
            </a:pPr>
            <a:endParaRPr lang="el-GR" sz="15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Απαραίτητη είναι η πρόσβαση τόσο σε </a:t>
            </a:r>
            <a:r>
              <a:rPr lang="el-GR" sz="2000" dirty="0" err="1">
                <a:latin typeface="Arial" panose="020B0604020202020204" pitchFamily="34" charset="0"/>
                <a:ea typeface="Calibri" panose="020F0502020204030204" pitchFamily="34" charset="0"/>
                <a:cs typeface="Arial" panose="020B0604020202020204" pitchFamily="34" charset="0"/>
              </a:rPr>
              <a:t>Wi‑Fi</a:t>
            </a:r>
            <a:r>
              <a:rPr lang="el-GR" sz="2000" dirty="0">
                <a:latin typeface="Arial" panose="020B0604020202020204" pitchFamily="34" charset="0"/>
                <a:ea typeface="Calibri" panose="020F0502020204030204" pitchFamily="34" charset="0"/>
                <a:cs typeface="Arial" panose="020B0604020202020204" pitchFamily="34" charset="0"/>
              </a:rPr>
              <a:t> δίκτυο όσο και σε δεδομένα κινητής (4G/5G) στον ίδιο χώρο.</a:t>
            </a:r>
            <a:endParaRPr lang="en-US"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600"/>
              </a:spcAft>
              <a:buNone/>
            </a:pPr>
            <a:endParaRPr lang="el-GR" sz="20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AC2702-AB1C-3DBB-C62A-4672026E5917}"/>
              </a:ext>
            </a:extLst>
          </p:cNvPr>
          <p:cNvSpPr txBox="1"/>
          <p:nvPr/>
        </p:nvSpPr>
        <p:spPr>
          <a:xfrm>
            <a:off x="690105" y="6200672"/>
            <a:ext cx="788670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Δικτύωση Υπολογιστών: Προσέγγιση από Πάνω προς τα Κάτω, Κεφάλαιο 7,</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J</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F</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Kurose</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K</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W</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Ross</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Εκδόσεις </a:t>
            </a:r>
            <a:r>
              <a:rPr kumimoji="0" lang="el-GR" sz="900" b="0" i="0" u="none" strike="noStrike" kern="1200" cap="none" spc="0" normalizeH="0" baseline="0" noProof="0" dirty="0" err="1">
                <a:ln>
                  <a:noFill/>
                </a:ln>
                <a:solidFill>
                  <a:prstClr val="black"/>
                </a:solidFill>
                <a:effectLst/>
                <a:uLnTx/>
                <a:uFillTx/>
                <a:latin typeface="Arial" pitchFamily="34" charset="0"/>
                <a:ea typeface="Calibri" panose="020F0502020204030204" pitchFamily="34" charset="0"/>
                <a:cs typeface="Arial" pitchFamily="34" charset="0"/>
              </a:rPr>
              <a:t>Γκιούρδας</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8</a:t>
            </a:r>
            <a:r>
              <a:rPr kumimoji="0" lang="el-GR" sz="900" b="0" i="0" u="none" strike="noStrike" kern="1200" cap="none" spc="0" normalizeH="0" baseline="30000" noProof="0" dirty="0">
                <a:ln>
                  <a:noFill/>
                </a:ln>
                <a:solidFill>
                  <a:prstClr val="black"/>
                </a:solidFill>
                <a:effectLst/>
                <a:uLnTx/>
                <a:uFillTx/>
                <a:latin typeface="Arial" pitchFamily="34" charset="0"/>
                <a:ea typeface="Calibri" panose="020F0502020204030204" pitchFamily="34" charset="0"/>
                <a:cs typeface="Arial" pitchFamily="34" charset="0"/>
              </a:rPr>
              <a:t>η</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Έκδοση, 2021</a:t>
            </a:r>
            <a:endPar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Δίκτυα Υπολογιστών, </a:t>
            </a:r>
            <a:r>
              <a:rPr kumimoji="0" lang="en-US"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A</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S</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Tanenbaum</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D</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J</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a:t>
            </a:r>
            <a:r>
              <a:rPr kumimoji="0" lang="en-US" sz="900" b="0" i="1" u="none" strike="noStrike" kern="1200" cap="none" spc="0" normalizeH="0" baseline="0" noProof="0" dirty="0" err="1">
                <a:ln>
                  <a:noFill/>
                </a:ln>
                <a:solidFill>
                  <a:prstClr val="black"/>
                </a:solidFill>
                <a:effectLst/>
                <a:uLnTx/>
                <a:uFillTx/>
                <a:latin typeface="Arial" pitchFamily="34" charset="0"/>
                <a:ea typeface="Calibri" panose="020F0502020204030204" pitchFamily="34" charset="0"/>
                <a:cs typeface="Arial" pitchFamily="34" charset="0"/>
              </a:rPr>
              <a:t>Wetherall</a:t>
            </a:r>
            <a:r>
              <a:rPr kumimoji="0" lang="el-GR" sz="900" b="0" i="1"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Κεφάλαιο 4</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Εκδόσεις Κλειδάριθμος, 5</a:t>
            </a:r>
            <a:r>
              <a:rPr kumimoji="0" lang="el-GR" sz="900" b="0" i="0" u="none" strike="noStrike" kern="1200" cap="none" spc="0" normalizeH="0" baseline="30000" noProof="0" dirty="0">
                <a:ln>
                  <a:noFill/>
                </a:ln>
                <a:solidFill>
                  <a:prstClr val="black"/>
                </a:solidFill>
                <a:effectLst/>
                <a:uLnTx/>
                <a:uFillTx/>
                <a:latin typeface="Arial" pitchFamily="34" charset="0"/>
                <a:ea typeface="Calibri" panose="020F0502020204030204" pitchFamily="34" charset="0"/>
                <a:cs typeface="Arial" pitchFamily="34" charset="0"/>
              </a:rPr>
              <a:t>η</a:t>
            </a:r>
            <a:r>
              <a:rPr kumimoji="0" lang="el-GR"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rPr>
              <a:t> Αμερικανική Έκδοση, 2011</a:t>
            </a:r>
            <a:endParaRPr kumimoji="0" lang="en-US" sz="900" b="0" i="0" u="none" strike="noStrike" kern="1200" cap="none" spc="0" normalizeH="0" baseline="0" noProof="0" dirty="0">
              <a:ln>
                <a:noFill/>
              </a:ln>
              <a:solidFill>
                <a:prstClr val="black"/>
              </a:solidFill>
              <a:effectLst/>
              <a:uLnTx/>
              <a:uFillTx/>
              <a:latin typeface="Arial" pitchFamily="34" charset="0"/>
              <a:ea typeface="Calibri" panose="020F0502020204030204"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5190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B197A2-69C2-0108-840E-615200D24A47}"/>
              </a:ext>
            </a:extLst>
          </p:cNvPr>
          <p:cNvSpPr>
            <a:spLocks noGrp="1"/>
          </p:cNvSpPr>
          <p:nvPr>
            <p:ph idx="1"/>
          </p:nvPr>
        </p:nvSpPr>
        <p:spPr>
          <a:xfrm>
            <a:off x="498021" y="1565674"/>
            <a:ext cx="8307882" cy="4888914"/>
          </a:xfrm>
        </p:spPr>
        <p:txBody>
          <a:bodyPr>
            <a:normAutofit/>
          </a:bodyPr>
          <a:lstStyle/>
          <a:p>
            <a:pPr marL="0" indent="0">
              <a:lnSpc>
                <a:spcPct val="107000"/>
              </a:lnSpc>
              <a:spcBef>
                <a:spcPts val="0"/>
              </a:spcBef>
              <a:spcAft>
                <a:spcPts val="600"/>
              </a:spcAft>
              <a:buNone/>
            </a:pPr>
            <a:r>
              <a:rPr lang="el-GR" sz="2000" dirty="0">
                <a:latin typeface="Arial" panose="020B0604020202020204" pitchFamily="34" charset="0"/>
                <a:ea typeface="Calibri" panose="020F0502020204030204" pitchFamily="34" charset="0"/>
                <a:cs typeface="Arial" panose="020B0604020202020204" pitchFamily="34" charset="0"/>
              </a:rPr>
              <a:t>Σενάριο μετρήσεων</a:t>
            </a:r>
          </a:p>
          <a:p>
            <a:pPr>
              <a:lnSpc>
                <a:spcPct val="107000"/>
              </a:lnSpc>
              <a:spcBef>
                <a:spcPts val="0"/>
              </a:spcBef>
              <a:spcAft>
                <a:spcPts val="600"/>
              </a:spcAft>
              <a:buFont typeface="Wingdings" panose="05000000000000000000" pitchFamily="2" charset="2"/>
              <a:buChar char="Ø"/>
            </a:pPr>
            <a:r>
              <a:rPr lang="el-GR" sz="2000" dirty="0">
                <a:latin typeface="Arial" panose="020B0604020202020204" pitchFamily="34" charset="0"/>
                <a:ea typeface="Calibri" panose="020F0502020204030204" pitchFamily="34" charset="0"/>
                <a:cs typeface="Arial" panose="020B0604020202020204" pitchFamily="34" charset="0"/>
              </a:rPr>
              <a:t>Επιλέξτε έναν χώρο όπου έχετε ταυτόχρονα κάλυψη </a:t>
            </a:r>
            <a:r>
              <a:rPr lang="el-GR" sz="2000" dirty="0" err="1">
                <a:latin typeface="Arial" panose="020B0604020202020204" pitchFamily="34" charset="0"/>
                <a:ea typeface="Calibri" panose="020F0502020204030204" pitchFamily="34" charset="0"/>
                <a:cs typeface="Arial" panose="020B0604020202020204" pitchFamily="34" charset="0"/>
              </a:rPr>
              <a:t>Wi‑Fi</a:t>
            </a:r>
            <a:r>
              <a:rPr lang="el-GR" sz="2000" dirty="0">
                <a:latin typeface="Arial" panose="020B0604020202020204" pitchFamily="34" charset="0"/>
                <a:ea typeface="Calibri" panose="020F0502020204030204" pitchFamily="34" charset="0"/>
                <a:cs typeface="Arial" panose="020B0604020202020204" pitchFamily="34" charset="0"/>
              </a:rPr>
              <a:t> και 4G/5G (π.χ. σπίτι, εργαστήριο, υπαίθριος χώρος κοντά σε κτίριο).</a:t>
            </a:r>
          </a:p>
          <a:p>
            <a:pPr>
              <a:lnSpc>
                <a:spcPct val="107000"/>
              </a:lnSpc>
              <a:spcBef>
                <a:spcPts val="0"/>
              </a:spcBef>
              <a:spcAft>
                <a:spcPts val="600"/>
              </a:spcAft>
              <a:buFont typeface="Wingdings" panose="05000000000000000000" pitchFamily="2" charset="2"/>
              <a:buChar char="Ø"/>
            </a:pPr>
            <a:r>
              <a:rPr lang="el-GR" sz="2000" dirty="0">
                <a:latin typeface="Arial" panose="020B0604020202020204" pitchFamily="34" charset="0"/>
                <a:ea typeface="Calibri" panose="020F0502020204030204" pitchFamily="34" charset="0"/>
                <a:cs typeface="Arial" panose="020B0604020202020204" pitchFamily="34" charset="0"/>
              </a:rPr>
              <a:t>Ορίστε 3 σημεία μέτρησης:</a:t>
            </a:r>
          </a:p>
          <a:p>
            <a:pPr lvl="1">
              <a:lnSpc>
                <a:spcPct val="107000"/>
              </a:lnSpc>
              <a:spcBef>
                <a:spcPts val="0"/>
              </a:spcBef>
              <a:spcAft>
                <a:spcPts val="600"/>
              </a:spcAft>
            </a:pPr>
            <a:r>
              <a:rPr lang="el-GR" sz="1700" dirty="0">
                <a:latin typeface="Arial" panose="020B0604020202020204" pitchFamily="34" charset="0"/>
                <a:ea typeface="Calibri" panose="020F0502020204030204" pitchFamily="34" charset="0"/>
                <a:cs typeface="Arial" panose="020B0604020202020204" pitchFamily="34" charset="0"/>
              </a:rPr>
              <a:t>Σημείο Α: «τυπική χρήση» (π.χ. γραφείο ή σημείο όπου συνήθως κάθεστε).</a:t>
            </a:r>
          </a:p>
          <a:p>
            <a:pPr lvl="1">
              <a:lnSpc>
                <a:spcPct val="107000"/>
              </a:lnSpc>
              <a:spcBef>
                <a:spcPts val="0"/>
              </a:spcBef>
              <a:spcAft>
                <a:spcPts val="600"/>
              </a:spcAft>
            </a:pPr>
            <a:r>
              <a:rPr lang="el-GR" sz="1700" dirty="0">
                <a:latin typeface="Arial" panose="020B0604020202020204" pitchFamily="34" charset="0"/>
                <a:ea typeface="Calibri" panose="020F0502020204030204" pitchFamily="34" charset="0"/>
                <a:cs typeface="Arial" panose="020B0604020202020204" pitchFamily="34" charset="0"/>
              </a:rPr>
              <a:t>Σημείο Β: πιο μακριά από το </a:t>
            </a:r>
            <a:r>
              <a:rPr lang="el-GR" sz="1700" dirty="0" err="1">
                <a:latin typeface="Arial" panose="020B0604020202020204" pitchFamily="34" charset="0"/>
                <a:ea typeface="Calibri" panose="020F0502020204030204" pitchFamily="34" charset="0"/>
                <a:cs typeface="Arial" panose="020B0604020202020204" pitchFamily="34" charset="0"/>
              </a:rPr>
              <a:t>Wi‑Fi</a:t>
            </a:r>
            <a:r>
              <a:rPr lang="el-GR" sz="1700" dirty="0">
                <a:latin typeface="Arial" panose="020B0604020202020204" pitchFamily="34" charset="0"/>
                <a:ea typeface="Calibri" panose="020F0502020204030204" pitchFamily="34" charset="0"/>
                <a:cs typeface="Arial" panose="020B0604020202020204" pitchFamily="34" charset="0"/>
              </a:rPr>
              <a:t> AP ή με περισσότερα εμπόδια.</a:t>
            </a:r>
          </a:p>
          <a:p>
            <a:pPr lvl="1">
              <a:lnSpc>
                <a:spcPct val="107000"/>
              </a:lnSpc>
              <a:spcBef>
                <a:spcPts val="0"/>
              </a:spcBef>
              <a:spcAft>
                <a:spcPts val="600"/>
              </a:spcAft>
            </a:pPr>
            <a:r>
              <a:rPr lang="el-GR" sz="1700" dirty="0">
                <a:latin typeface="Arial" panose="020B0604020202020204" pitchFamily="34" charset="0"/>
                <a:ea typeface="Calibri" panose="020F0502020204030204" pitchFamily="34" charset="0"/>
                <a:cs typeface="Arial" panose="020B0604020202020204" pitchFamily="34" charset="0"/>
              </a:rPr>
              <a:t>Σημείο Γ: εξωτερικός χώρος (μπαλκόνι/αυλή) με πιθανή καλύτερη </a:t>
            </a:r>
            <a:r>
              <a:rPr lang="el-GR" sz="1700" dirty="0" err="1">
                <a:latin typeface="Arial" panose="020B0604020202020204" pitchFamily="34" charset="0"/>
                <a:ea typeface="Calibri" panose="020F0502020204030204" pitchFamily="34" charset="0"/>
                <a:cs typeface="Arial" panose="020B0604020202020204" pitchFamily="34" charset="0"/>
              </a:rPr>
              <a:t>κυψελωτή</a:t>
            </a:r>
            <a:r>
              <a:rPr lang="el-GR" sz="1700" dirty="0">
                <a:latin typeface="Arial" panose="020B0604020202020204" pitchFamily="34" charset="0"/>
                <a:ea typeface="Calibri" panose="020F0502020204030204" pitchFamily="34" charset="0"/>
                <a:cs typeface="Arial" panose="020B0604020202020204" pitchFamily="34" charset="0"/>
              </a:rPr>
              <a:t> κάλυψη.</a:t>
            </a:r>
          </a:p>
          <a:p>
            <a:pPr>
              <a:lnSpc>
                <a:spcPct val="107000"/>
              </a:lnSpc>
              <a:spcBef>
                <a:spcPts val="0"/>
              </a:spcBef>
              <a:spcAft>
                <a:spcPts val="600"/>
              </a:spcAft>
              <a:buFont typeface="Wingdings" panose="05000000000000000000" pitchFamily="2" charset="2"/>
              <a:buChar char="Ø"/>
            </a:pPr>
            <a:r>
              <a:rPr lang="el-GR" sz="2000" dirty="0">
                <a:latin typeface="Arial" panose="020B0604020202020204" pitchFamily="34" charset="0"/>
                <a:ea typeface="Calibri" panose="020F0502020204030204" pitchFamily="34" charset="0"/>
                <a:cs typeface="Arial" panose="020B0604020202020204" pitchFamily="34" charset="0"/>
              </a:rPr>
              <a:t>Σε κάθε σημείο θα πραγματοποιηθούν ίδιες μετρήσεις για </a:t>
            </a:r>
            <a:r>
              <a:rPr lang="el-GR" sz="2000" dirty="0" err="1">
                <a:latin typeface="Arial" panose="020B0604020202020204" pitchFamily="34" charset="0"/>
                <a:ea typeface="Calibri" panose="020F0502020204030204" pitchFamily="34" charset="0"/>
                <a:cs typeface="Arial" panose="020B0604020202020204" pitchFamily="34" charset="0"/>
              </a:rPr>
              <a:t>Wi‑Fi</a:t>
            </a:r>
            <a:r>
              <a:rPr lang="el-GR" sz="2000" dirty="0">
                <a:latin typeface="Arial" panose="020B0604020202020204" pitchFamily="34" charset="0"/>
                <a:ea typeface="Calibri" panose="020F0502020204030204" pitchFamily="34" charset="0"/>
                <a:cs typeface="Arial" panose="020B0604020202020204" pitchFamily="34" charset="0"/>
              </a:rPr>
              <a:t> και 4G/5G.</a:t>
            </a:r>
          </a:p>
        </p:txBody>
      </p:sp>
      <p:sp>
        <p:nvSpPr>
          <p:cNvPr id="6" name="Title 1">
            <a:extLst>
              <a:ext uri="{FF2B5EF4-FFF2-40B4-BE49-F238E27FC236}">
                <a16:creationId xmlns:a16="http://schemas.microsoft.com/office/drawing/2014/main" id="{A20AD4FB-3895-3256-08D6-35AE67B30BF0}"/>
              </a:ext>
            </a:extLst>
          </p:cNvPr>
          <p:cNvSpPr>
            <a:spLocks noGrp="1"/>
          </p:cNvSpPr>
          <p:nvPr>
            <p:ph type="title"/>
          </p:nvPr>
        </p:nvSpPr>
        <p:spPr>
          <a:xfrm>
            <a:off x="628650" y="365126"/>
            <a:ext cx="7886700" cy="1325563"/>
          </a:xfrm>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86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F0A4-E8F1-D4BA-F3DD-9B1EDD07A8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8CACE-8C8C-3E44-4FB6-F0AF155A6A68}"/>
              </a:ext>
            </a:extLst>
          </p:cNvPr>
          <p:cNvSpPr>
            <a:spLocks noGrp="1"/>
          </p:cNvSpPr>
          <p:nvPr>
            <p:ph idx="1"/>
          </p:nvPr>
        </p:nvSpPr>
        <p:spPr>
          <a:xfrm>
            <a:off x="498021" y="1565674"/>
            <a:ext cx="8307882" cy="4888914"/>
          </a:xfrm>
        </p:spPr>
        <p:txBody>
          <a:bodyPr>
            <a:normAutofit/>
          </a:bodyPr>
          <a:lstStyle/>
          <a:p>
            <a:pPr marL="0" indent="0">
              <a:lnSpc>
                <a:spcPct val="107000"/>
              </a:lnSpc>
              <a:spcBef>
                <a:spcPts val="0"/>
              </a:spcBef>
              <a:spcAft>
                <a:spcPts val="600"/>
              </a:spcAft>
              <a:buNone/>
            </a:pPr>
            <a:r>
              <a:rPr lang="el-GR" sz="2400" dirty="0">
                <a:latin typeface="Arial" panose="020B0604020202020204" pitchFamily="34" charset="0"/>
                <a:ea typeface="Calibri" panose="020F0502020204030204" pitchFamily="34" charset="0"/>
                <a:cs typeface="Arial" panose="020B0604020202020204" pitchFamily="34" charset="0"/>
              </a:rPr>
              <a:t>Μετρήσεις </a:t>
            </a:r>
            <a:r>
              <a:rPr lang="en-US" sz="2400" dirty="0">
                <a:latin typeface="Arial" panose="020B0604020202020204" pitchFamily="34" charset="0"/>
                <a:ea typeface="Calibri" panose="020F0502020204030204" pitchFamily="34" charset="0"/>
                <a:cs typeface="Arial" panose="020B0604020202020204" pitchFamily="34" charset="0"/>
              </a:rPr>
              <a:t>Wi-Fi</a:t>
            </a:r>
            <a:endParaRPr lang="el-G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Συνδεθείτε στο κύριο </a:t>
            </a:r>
            <a:r>
              <a:rPr lang="el-GR" sz="2400" dirty="0" err="1">
                <a:latin typeface="Arial" panose="020B0604020202020204" pitchFamily="34" charset="0"/>
                <a:ea typeface="Calibri" panose="020F0502020204030204" pitchFamily="34" charset="0"/>
                <a:cs typeface="Arial" panose="020B0604020202020204" pitchFamily="34" charset="0"/>
              </a:rPr>
              <a:t>Wi‑Fi</a:t>
            </a:r>
            <a:r>
              <a:rPr lang="el-GR" sz="2400" dirty="0">
                <a:latin typeface="Arial" panose="020B0604020202020204" pitchFamily="34" charset="0"/>
                <a:ea typeface="Calibri" panose="020F0502020204030204" pitchFamily="34" charset="0"/>
                <a:cs typeface="Arial" panose="020B0604020202020204" pitchFamily="34" charset="0"/>
              </a:rPr>
              <a:t> δίκτυο που χρησιμοποιείτε.</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Για κάθε σημείο (Α, Β, Γ):</a:t>
            </a:r>
          </a:p>
          <a:p>
            <a:pPr lvl="1">
              <a:lnSpc>
                <a:spcPct val="107000"/>
              </a:lnSpc>
              <a:spcBef>
                <a:spcPts val="0"/>
              </a:spcBef>
              <a:spcAft>
                <a:spcPts val="600"/>
              </a:spcAft>
            </a:pPr>
            <a:r>
              <a:rPr lang="el-GR" dirty="0">
                <a:latin typeface="Arial" panose="020B0604020202020204" pitchFamily="34" charset="0"/>
                <a:ea typeface="Calibri" panose="020F0502020204030204" pitchFamily="34" charset="0"/>
                <a:cs typeface="Arial" panose="020B0604020202020204" pitchFamily="34" charset="0"/>
              </a:rPr>
              <a:t>Καταγράψτε από το </a:t>
            </a:r>
            <a:r>
              <a:rPr lang="el-GR" dirty="0" err="1">
                <a:latin typeface="Arial" panose="020B0604020202020204" pitchFamily="34" charset="0"/>
                <a:ea typeface="Calibri" panose="020F0502020204030204" pitchFamily="34" charset="0"/>
                <a:cs typeface="Arial" panose="020B0604020202020204" pitchFamily="34" charset="0"/>
              </a:rPr>
              <a:t>WifiInfoView</a:t>
            </a:r>
            <a:r>
              <a:rPr lang="el-GR" dirty="0">
                <a:latin typeface="Arial" panose="020B0604020202020204" pitchFamily="34" charset="0"/>
                <a:ea typeface="Calibri" panose="020F0502020204030204" pitchFamily="34" charset="0"/>
                <a:cs typeface="Arial" panose="020B0604020202020204" pitchFamily="34" charset="0"/>
              </a:rPr>
              <a:t> / </a:t>
            </a:r>
            <a:r>
              <a:rPr lang="el-GR" dirty="0" err="1">
                <a:latin typeface="Arial" panose="020B0604020202020204" pitchFamily="34" charset="0"/>
                <a:ea typeface="Calibri" panose="020F0502020204030204" pitchFamily="34" charset="0"/>
                <a:cs typeface="Arial" panose="020B0604020202020204" pitchFamily="34" charset="0"/>
              </a:rPr>
              <a:t>WiFi</a:t>
            </a:r>
            <a:r>
              <a:rPr lang="el-GR" dirty="0">
                <a:latin typeface="Arial" panose="020B0604020202020204" pitchFamily="34" charset="0"/>
                <a:ea typeface="Calibri" panose="020F0502020204030204" pitchFamily="34" charset="0"/>
                <a:cs typeface="Arial" panose="020B0604020202020204" pitchFamily="34" charset="0"/>
              </a:rPr>
              <a:t> </a:t>
            </a:r>
            <a:r>
              <a:rPr lang="el-GR" dirty="0" err="1">
                <a:latin typeface="Arial" panose="020B0604020202020204" pitchFamily="34" charset="0"/>
                <a:ea typeface="Calibri" panose="020F0502020204030204" pitchFamily="34" charset="0"/>
                <a:cs typeface="Arial" panose="020B0604020202020204" pitchFamily="34" charset="0"/>
              </a:rPr>
              <a:t>Analyzer</a:t>
            </a:r>
            <a:r>
              <a:rPr lang="el-GR" dirty="0">
                <a:latin typeface="Arial" panose="020B0604020202020204" pitchFamily="34" charset="0"/>
                <a:ea typeface="Calibri" panose="020F0502020204030204" pitchFamily="34" charset="0"/>
                <a:cs typeface="Arial" panose="020B0604020202020204" pitchFamily="34" charset="0"/>
              </a:rPr>
              <a:t>:</a:t>
            </a:r>
          </a:p>
          <a:p>
            <a:pPr lvl="1">
              <a:lnSpc>
                <a:spcPct val="107000"/>
              </a:lnSpc>
              <a:spcBef>
                <a:spcPts val="0"/>
              </a:spcBef>
              <a:spcAft>
                <a:spcPts val="600"/>
              </a:spcAft>
            </a:pPr>
            <a:r>
              <a:rPr lang="el-GR" dirty="0">
                <a:latin typeface="Arial" panose="020B0604020202020204" pitchFamily="34" charset="0"/>
                <a:ea typeface="Calibri" panose="020F0502020204030204" pitchFamily="34" charset="0"/>
                <a:cs typeface="Arial" panose="020B0604020202020204" pitchFamily="34" charset="0"/>
              </a:rPr>
              <a:t>SSID, κανάλι, ζώνη (2.4/5/6 </a:t>
            </a:r>
            <a:r>
              <a:rPr lang="el-GR" dirty="0" err="1">
                <a:latin typeface="Arial" panose="020B0604020202020204" pitchFamily="34" charset="0"/>
                <a:ea typeface="Calibri" panose="020F0502020204030204" pitchFamily="34" charset="0"/>
                <a:cs typeface="Arial" panose="020B0604020202020204" pitchFamily="34" charset="0"/>
              </a:rPr>
              <a:t>GHz</a:t>
            </a:r>
            <a:r>
              <a:rPr lang="el-GR" dirty="0">
                <a:latin typeface="Arial" panose="020B0604020202020204" pitchFamily="34" charset="0"/>
                <a:ea typeface="Calibri" panose="020F0502020204030204" pitchFamily="34" charset="0"/>
                <a:cs typeface="Arial" panose="020B0604020202020204" pitchFamily="34" charset="0"/>
              </a:rPr>
              <a:t>), πρότυπο (802.11n/</a:t>
            </a:r>
            <a:r>
              <a:rPr lang="el-GR" dirty="0" err="1">
                <a:latin typeface="Arial" panose="020B0604020202020204" pitchFamily="34" charset="0"/>
                <a:ea typeface="Calibri" panose="020F0502020204030204" pitchFamily="34" charset="0"/>
                <a:cs typeface="Arial" panose="020B0604020202020204" pitchFamily="34" charset="0"/>
              </a:rPr>
              <a:t>ac</a:t>
            </a:r>
            <a:r>
              <a:rPr lang="el-GR" dirty="0">
                <a:latin typeface="Arial" panose="020B0604020202020204" pitchFamily="34" charset="0"/>
                <a:ea typeface="Calibri" panose="020F0502020204030204" pitchFamily="34" charset="0"/>
                <a:cs typeface="Arial" panose="020B0604020202020204" pitchFamily="34" charset="0"/>
              </a:rPr>
              <a:t>/</a:t>
            </a:r>
            <a:r>
              <a:rPr lang="el-GR" dirty="0" err="1">
                <a:latin typeface="Arial" panose="020B0604020202020204" pitchFamily="34" charset="0"/>
                <a:ea typeface="Calibri" panose="020F0502020204030204" pitchFamily="34" charset="0"/>
                <a:cs typeface="Arial" panose="020B0604020202020204" pitchFamily="34" charset="0"/>
              </a:rPr>
              <a:t>ax</a:t>
            </a:r>
            <a:r>
              <a:rPr lang="el-GR" dirty="0">
                <a:latin typeface="Arial" panose="020B0604020202020204" pitchFamily="34" charset="0"/>
                <a:ea typeface="Calibri" panose="020F0502020204030204" pitchFamily="34" charset="0"/>
                <a:cs typeface="Arial" panose="020B0604020202020204" pitchFamily="34" charset="0"/>
              </a:rPr>
              <a:t>).</a:t>
            </a:r>
          </a:p>
          <a:p>
            <a:pPr lvl="1">
              <a:lnSpc>
                <a:spcPct val="107000"/>
              </a:lnSpc>
              <a:spcBef>
                <a:spcPts val="0"/>
              </a:spcBef>
              <a:spcAft>
                <a:spcPts val="600"/>
              </a:spcAft>
            </a:pPr>
            <a:r>
              <a:rPr lang="el-GR" dirty="0">
                <a:latin typeface="Arial" panose="020B0604020202020204" pitchFamily="34" charset="0"/>
                <a:ea typeface="Calibri" panose="020F0502020204030204" pitchFamily="34" charset="0"/>
                <a:cs typeface="Arial" panose="020B0604020202020204" pitchFamily="34" charset="0"/>
              </a:rPr>
              <a:t>RSSI (ένταση σήματος), εκτιμώμενο </a:t>
            </a:r>
            <a:r>
              <a:rPr lang="el-GR" dirty="0" err="1">
                <a:latin typeface="Arial" panose="020B0604020202020204" pitchFamily="34" charset="0"/>
                <a:ea typeface="Calibri" panose="020F0502020204030204" pitchFamily="34" charset="0"/>
                <a:cs typeface="Arial" panose="020B0604020202020204" pitchFamily="34" charset="0"/>
              </a:rPr>
              <a:t>link</a:t>
            </a:r>
            <a:r>
              <a:rPr lang="el-GR" dirty="0">
                <a:latin typeface="Arial" panose="020B0604020202020204" pitchFamily="34" charset="0"/>
                <a:ea typeface="Calibri" panose="020F0502020204030204" pitchFamily="34" charset="0"/>
                <a:cs typeface="Arial" panose="020B0604020202020204" pitchFamily="34" charset="0"/>
              </a:rPr>
              <a:t> </a:t>
            </a:r>
            <a:r>
              <a:rPr lang="el-GR" dirty="0" err="1">
                <a:latin typeface="Arial" panose="020B0604020202020204" pitchFamily="34" charset="0"/>
                <a:ea typeface="Calibri" panose="020F0502020204030204" pitchFamily="34" charset="0"/>
                <a:cs typeface="Arial" panose="020B0604020202020204" pitchFamily="34" charset="0"/>
              </a:rPr>
              <a:t>speed</a:t>
            </a:r>
            <a:r>
              <a:rPr lang="el-GR" dirty="0">
                <a:latin typeface="Arial" panose="020B0604020202020204" pitchFamily="34" charset="0"/>
                <a:ea typeface="Calibri" panose="020F0502020204030204" pitchFamily="34" charset="0"/>
                <a:cs typeface="Arial" panose="020B0604020202020204" pitchFamily="34" charset="0"/>
              </a:rPr>
              <a:t>.</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Αριθμό γειτονικών </a:t>
            </a:r>
            <a:r>
              <a:rPr lang="el-GR" sz="2400" dirty="0" err="1">
                <a:latin typeface="Arial" panose="020B0604020202020204" pitchFamily="34" charset="0"/>
                <a:ea typeface="Calibri" panose="020F0502020204030204" pitchFamily="34" charset="0"/>
                <a:cs typeface="Arial" panose="020B0604020202020204" pitchFamily="34" charset="0"/>
              </a:rPr>
              <a:t>Wi‑Fi</a:t>
            </a:r>
            <a:r>
              <a:rPr lang="el-GR" sz="2400" dirty="0">
                <a:latin typeface="Arial" panose="020B0604020202020204" pitchFamily="34" charset="0"/>
                <a:ea typeface="Calibri" panose="020F0502020204030204" pitchFamily="34" charset="0"/>
                <a:cs typeface="Arial" panose="020B0604020202020204" pitchFamily="34" charset="0"/>
              </a:rPr>
              <a:t> στο ίδιο ή γειτονικό κανάλι.</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Εκτελέστε ένα </a:t>
            </a:r>
            <a:r>
              <a:rPr lang="el-GR" sz="2400" dirty="0" err="1">
                <a:latin typeface="Arial" panose="020B0604020202020204" pitchFamily="34" charset="0"/>
                <a:ea typeface="Calibri" panose="020F0502020204030204" pitchFamily="34" charset="0"/>
                <a:cs typeface="Arial" panose="020B0604020202020204" pitchFamily="34" charset="0"/>
              </a:rPr>
              <a:t>speed</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test</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downlink</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uplink</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latency</a:t>
            </a:r>
            <a:r>
              <a:rPr lang="el-GR" sz="2400" dirty="0">
                <a:latin typeface="Arial" panose="020B0604020202020204" pitchFamily="34" charset="0"/>
                <a:ea typeface="Calibri" panose="020F0502020204030204" pitchFamily="34" charset="0"/>
                <a:cs typeface="Arial" panose="020B0604020202020204" pitchFamily="34" charset="0"/>
              </a:rPr>
              <a:t>) και καταγράψτε τα αποτελέσματα.</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Επαναλάβετε τις μετρήσεις τουλάχιστον δύο φορές σε κάθε σημείο και κρατήστε μέσες τιμές.</a:t>
            </a:r>
          </a:p>
        </p:txBody>
      </p:sp>
      <p:sp>
        <p:nvSpPr>
          <p:cNvPr id="6" name="Title 1">
            <a:extLst>
              <a:ext uri="{FF2B5EF4-FFF2-40B4-BE49-F238E27FC236}">
                <a16:creationId xmlns:a16="http://schemas.microsoft.com/office/drawing/2014/main" id="{5B9B20D5-16C0-C15E-8064-AD2FE12F0409}"/>
              </a:ext>
            </a:extLst>
          </p:cNvPr>
          <p:cNvSpPr>
            <a:spLocks noGrp="1"/>
          </p:cNvSpPr>
          <p:nvPr>
            <p:ph type="title"/>
          </p:nvPr>
        </p:nvSpPr>
        <p:spPr>
          <a:xfrm>
            <a:off x="628650" y="365126"/>
            <a:ext cx="7886700" cy="1325563"/>
          </a:xfrm>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20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AA1E-0AB3-4A6D-30A2-F3915E1A8B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07E7D-E55C-F696-3272-66D245B7BCA0}"/>
              </a:ext>
            </a:extLst>
          </p:cNvPr>
          <p:cNvSpPr>
            <a:spLocks noGrp="1"/>
          </p:cNvSpPr>
          <p:nvPr>
            <p:ph idx="1"/>
          </p:nvPr>
        </p:nvSpPr>
        <p:spPr>
          <a:xfrm>
            <a:off x="498021" y="1565674"/>
            <a:ext cx="8307882" cy="4888914"/>
          </a:xfrm>
        </p:spPr>
        <p:txBody>
          <a:bodyPr>
            <a:normAutofit/>
          </a:bodyPr>
          <a:lstStyle/>
          <a:p>
            <a:pPr marL="0" indent="0">
              <a:lnSpc>
                <a:spcPct val="107000"/>
              </a:lnSpc>
              <a:spcBef>
                <a:spcPts val="0"/>
              </a:spcBef>
              <a:spcAft>
                <a:spcPts val="600"/>
              </a:spcAft>
              <a:buNone/>
            </a:pPr>
            <a:r>
              <a:rPr lang="el-GR" sz="2400" dirty="0">
                <a:latin typeface="Arial" panose="020B0604020202020204" pitchFamily="34" charset="0"/>
                <a:ea typeface="Calibri" panose="020F0502020204030204" pitchFamily="34" charset="0"/>
                <a:cs typeface="Arial" panose="020B0604020202020204" pitchFamily="34" charset="0"/>
              </a:rPr>
              <a:t>Μετρήσεις </a:t>
            </a:r>
            <a:r>
              <a:rPr lang="en-US" sz="2400" dirty="0">
                <a:latin typeface="Arial" panose="020B0604020202020204" pitchFamily="34" charset="0"/>
                <a:ea typeface="Calibri" panose="020F0502020204030204" pitchFamily="34" charset="0"/>
                <a:cs typeface="Arial" panose="020B0604020202020204" pitchFamily="34" charset="0"/>
              </a:rPr>
              <a:t>4G/5G</a:t>
            </a:r>
            <a:endParaRPr lang="el-G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Απενεργοποιήστε το </a:t>
            </a:r>
            <a:r>
              <a:rPr lang="el-GR" sz="2400" dirty="0" err="1">
                <a:latin typeface="Arial" panose="020B0604020202020204" pitchFamily="34" charset="0"/>
                <a:ea typeface="Calibri" panose="020F0502020204030204" pitchFamily="34" charset="0"/>
                <a:cs typeface="Arial" panose="020B0604020202020204" pitchFamily="34" charset="0"/>
              </a:rPr>
              <a:t>Wi‑Fi</a:t>
            </a:r>
            <a:r>
              <a:rPr lang="el-GR" sz="2400" dirty="0">
                <a:latin typeface="Arial" panose="020B0604020202020204" pitchFamily="34" charset="0"/>
                <a:ea typeface="Calibri" panose="020F0502020204030204" pitchFamily="34" charset="0"/>
                <a:cs typeface="Arial" panose="020B0604020202020204" pitchFamily="34" charset="0"/>
              </a:rPr>
              <a:t> της συσκευής και ενεργοποιήστε τα δεδομένα κινητής.</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Για κάθε σημείο (Α, Β, Γ)</a:t>
            </a:r>
            <a:r>
              <a:rPr lang="en-US" sz="2400" dirty="0">
                <a:latin typeface="Arial" panose="020B0604020202020204" pitchFamily="34" charset="0"/>
                <a:ea typeface="Calibri" panose="020F0502020204030204" pitchFamily="34" charset="0"/>
                <a:cs typeface="Arial" panose="020B0604020202020204" pitchFamily="34" charset="0"/>
              </a:rPr>
              <a:t> </a:t>
            </a:r>
            <a:r>
              <a:rPr lang="el-GR" sz="2400" dirty="0">
                <a:latin typeface="Arial" panose="020B0604020202020204" pitchFamily="34" charset="0"/>
                <a:ea typeface="Calibri" panose="020F0502020204030204" pitchFamily="34" charset="0"/>
                <a:cs typeface="Arial" panose="020B0604020202020204" pitchFamily="34" charset="0"/>
              </a:rPr>
              <a:t>καταγράψτε μέσω της εφαρμογής:</a:t>
            </a:r>
          </a:p>
          <a:p>
            <a:pPr lvl="1">
              <a:lnSpc>
                <a:spcPct val="107000"/>
              </a:lnSpc>
              <a:spcBef>
                <a:spcPts val="0"/>
              </a:spcBef>
              <a:spcAft>
                <a:spcPts val="600"/>
              </a:spcAft>
            </a:pPr>
            <a:r>
              <a:rPr lang="el-GR" dirty="0">
                <a:latin typeface="Arial" panose="020B0604020202020204" pitchFamily="34" charset="0"/>
                <a:ea typeface="Calibri" panose="020F0502020204030204" pitchFamily="34" charset="0"/>
                <a:cs typeface="Arial" panose="020B0604020202020204" pitchFamily="34" charset="0"/>
              </a:rPr>
              <a:t>Τεχνολογία (4G, 5G NSA/SA), </a:t>
            </a:r>
            <a:r>
              <a:rPr lang="el-GR" dirty="0" err="1">
                <a:latin typeface="Arial" panose="020B0604020202020204" pitchFamily="34" charset="0"/>
                <a:ea typeface="Calibri" panose="020F0502020204030204" pitchFamily="34" charset="0"/>
                <a:cs typeface="Arial" panose="020B0604020202020204" pitchFamily="34" charset="0"/>
              </a:rPr>
              <a:t>cell</a:t>
            </a:r>
            <a:r>
              <a:rPr lang="el-GR" dirty="0">
                <a:latin typeface="Arial" panose="020B0604020202020204" pitchFamily="34" charset="0"/>
                <a:ea typeface="Calibri" panose="020F0502020204030204" pitchFamily="34" charset="0"/>
                <a:cs typeface="Arial" panose="020B0604020202020204" pitchFamily="34" charset="0"/>
              </a:rPr>
              <a:t> ID / </a:t>
            </a:r>
            <a:r>
              <a:rPr lang="el-GR" dirty="0" err="1">
                <a:latin typeface="Arial" panose="020B0604020202020204" pitchFamily="34" charset="0"/>
                <a:ea typeface="Calibri" panose="020F0502020204030204" pitchFamily="34" charset="0"/>
                <a:cs typeface="Arial" panose="020B0604020202020204" pitchFamily="34" charset="0"/>
              </a:rPr>
              <a:t>eNB</a:t>
            </a:r>
            <a:r>
              <a:rPr lang="el-GR" dirty="0">
                <a:latin typeface="Arial" panose="020B0604020202020204" pitchFamily="34" charset="0"/>
                <a:ea typeface="Calibri" panose="020F0502020204030204" pitchFamily="34" charset="0"/>
                <a:cs typeface="Arial" panose="020B0604020202020204" pitchFamily="34" charset="0"/>
              </a:rPr>
              <a:t>–</a:t>
            </a:r>
            <a:r>
              <a:rPr lang="el-GR" dirty="0" err="1">
                <a:latin typeface="Arial" panose="020B0604020202020204" pitchFamily="34" charset="0"/>
                <a:ea typeface="Calibri" panose="020F0502020204030204" pitchFamily="34" charset="0"/>
                <a:cs typeface="Arial" panose="020B0604020202020204" pitchFamily="34" charset="0"/>
              </a:rPr>
              <a:t>gNB</a:t>
            </a:r>
            <a:r>
              <a:rPr lang="el-GR" dirty="0">
                <a:latin typeface="Arial" panose="020B0604020202020204" pitchFamily="34" charset="0"/>
                <a:ea typeface="Calibri" panose="020F0502020204030204" pitchFamily="34" charset="0"/>
                <a:cs typeface="Arial" panose="020B0604020202020204" pitchFamily="34" charset="0"/>
              </a:rPr>
              <a:t> ID.</a:t>
            </a:r>
          </a:p>
          <a:p>
            <a:pPr lvl="1">
              <a:lnSpc>
                <a:spcPct val="107000"/>
              </a:lnSpc>
              <a:spcBef>
                <a:spcPts val="0"/>
              </a:spcBef>
              <a:spcAft>
                <a:spcPts val="600"/>
              </a:spcAft>
            </a:pPr>
            <a:r>
              <a:rPr lang="el-GR" dirty="0">
                <a:latin typeface="Arial" panose="020B0604020202020204" pitchFamily="34" charset="0"/>
                <a:ea typeface="Calibri" panose="020F0502020204030204" pitchFamily="34" charset="0"/>
                <a:cs typeface="Arial" panose="020B0604020202020204" pitchFamily="34" charset="0"/>
              </a:rPr>
              <a:t>RSRP, RSRQ, SINR (ή αντίστοιχες μετρικές που παρέχει η εφαρμογή).</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Εκτελέστε το ίδιο </a:t>
            </a:r>
            <a:r>
              <a:rPr lang="el-GR" sz="2400" dirty="0" err="1">
                <a:latin typeface="Arial" panose="020B0604020202020204" pitchFamily="34" charset="0"/>
                <a:ea typeface="Calibri" panose="020F0502020204030204" pitchFamily="34" charset="0"/>
                <a:cs typeface="Arial" panose="020B0604020202020204" pitchFamily="34" charset="0"/>
              </a:rPr>
              <a:t>speed</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test</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downlink</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uplink</a:t>
            </a:r>
            <a:r>
              <a:rPr lang="el-GR" sz="2400" dirty="0">
                <a:latin typeface="Arial" panose="020B0604020202020204" pitchFamily="34" charset="0"/>
                <a:ea typeface="Calibri" panose="020F0502020204030204" pitchFamily="34" charset="0"/>
                <a:cs typeface="Arial" panose="020B0604020202020204" pitchFamily="34" charset="0"/>
              </a:rPr>
              <a:t>, </a:t>
            </a:r>
            <a:r>
              <a:rPr lang="el-GR" sz="2400" dirty="0" err="1">
                <a:latin typeface="Arial" panose="020B0604020202020204" pitchFamily="34" charset="0"/>
                <a:ea typeface="Calibri" panose="020F0502020204030204" pitchFamily="34" charset="0"/>
                <a:cs typeface="Arial" panose="020B0604020202020204" pitchFamily="34" charset="0"/>
              </a:rPr>
              <a:t>latency</a:t>
            </a:r>
            <a:r>
              <a:rPr lang="el-GR" sz="2400" dirty="0">
                <a:latin typeface="Arial" panose="020B0604020202020204" pitchFamily="34" charset="0"/>
                <a:ea typeface="Calibri" panose="020F0502020204030204" pitchFamily="34" charset="0"/>
                <a:cs typeface="Arial" panose="020B0604020202020204" pitchFamily="34" charset="0"/>
              </a:rPr>
              <a:t>) και καταγράψτε τα αποτελέσματα.</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Επαναλάβετε τις μετρήσεις δύο φορές και κρατήστε μέσες τιμές.</a:t>
            </a:r>
          </a:p>
        </p:txBody>
      </p:sp>
      <p:sp>
        <p:nvSpPr>
          <p:cNvPr id="6" name="Title 1">
            <a:extLst>
              <a:ext uri="{FF2B5EF4-FFF2-40B4-BE49-F238E27FC236}">
                <a16:creationId xmlns:a16="http://schemas.microsoft.com/office/drawing/2014/main" id="{630944FA-58E1-7711-E157-CC84F9DDBCA4}"/>
              </a:ext>
            </a:extLst>
          </p:cNvPr>
          <p:cNvSpPr>
            <a:spLocks noGrp="1"/>
          </p:cNvSpPr>
          <p:nvPr>
            <p:ph type="title"/>
          </p:nvPr>
        </p:nvSpPr>
        <p:spPr>
          <a:xfrm>
            <a:off x="628650" y="365126"/>
            <a:ext cx="7886700" cy="1325563"/>
          </a:xfrm>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850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510D-0EEA-2ED8-8D2C-427BEA90A0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D7F39-5988-4A5D-36FA-94DA7E31F07D}"/>
              </a:ext>
            </a:extLst>
          </p:cNvPr>
          <p:cNvSpPr>
            <a:spLocks noGrp="1"/>
          </p:cNvSpPr>
          <p:nvPr>
            <p:ph idx="1"/>
          </p:nvPr>
        </p:nvSpPr>
        <p:spPr>
          <a:xfrm>
            <a:off x="498021" y="1565674"/>
            <a:ext cx="8307882" cy="4888914"/>
          </a:xfrm>
        </p:spPr>
        <p:txBody>
          <a:bodyPr>
            <a:normAutofit lnSpcReduction="10000"/>
          </a:bodyPr>
          <a:lstStyle/>
          <a:p>
            <a:pPr marL="0" indent="0">
              <a:lnSpc>
                <a:spcPct val="107000"/>
              </a:lnSpc>
              <a:spcBef>
                <a:spcPts val="0"/>
              </a:spcBef>
              <a:spcAft>
                <a:spcPts val="600"/>
              </a:spcAft>
              <a:buNone/>
            </a:pPr>
            <a:r>
              <a:rPr lang="el-GR" sz="2400" dirty="0">
                <a:latin typeface="Arial" panose="020B0604020202020204" pitchFamily="34" charset="0"/>
                <a:ea typeface="Calibri" panose="020F0502020204030204" pitchFamily="34" charset="0"/>
                <a:cs typeface="Arial" panose="020B0604020202020204" pitchFamily="34" charset="0"/>
              </a:rPr>
              <a:t>Πίνακες και γραφήματα</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Δημιουργήστε έναν πίνακα ανά σημείο με:</a:t>
            </a:r>
          </a:p>
          <a:p>
            <a:pPr lvl="1">
              <a:lnSpc>
                <a:spcPct val="107000"/>
              </a:lnSpc>
              <a:spcBef>
                <a:spcPts val="0"/>
              </a:spcBef>
              <a:spcAft>
                <a:spcPts val="600"/>
              </a:spcAft>
            </a:pPr>
            <a:r>
              <a:rPr lang="en-US" sz="2100" dirty="0">
                <a:latin typeface="Arial" panose="020B0604020202020204" pitchFamily="34" charset="0"/>
                <a:ea typeface="Calibri" panose="020F0502020204030204" pitchFamily="34" charset="0"/>
                <a:cs typeface="Arial" panose="020B0604020202020204" pitchFamily="34" charset="0"/>
              </a:rPr>
              <a:t>Wi‑Fi: RSSI, link speed, </a:t>
            </a:r>
            <a:r>
              <a:rPr lang="el-GR" sz="2100" dirty="0">
                <a:latin typeface="Arial" panose="020B0604020202020204" pitchFamily="34" charset="0"/>
                <a:ea typeface="Calibri" panose="020F0502020204030204" pitchFamily="34" charset="0"/>
                <a:cs typeface="Arial" panose="020B0604020202020204" pitchFamily="34" charset="0"/>
              </a:rPr>
              <a:t>αριθμό γειτονικών δικτύων, </a:t>
            </a:r>
            <a:r>
              <a:rPr lang="en-US" sz="2100" dirty="0">
                <a:latin typeface="Arial" panose="020B0604020202020204" pitchFamily="34" charset="0"/>
                <a:ea typeface="Calibri" panose="020F0502020204030204" pitchFamily="34" charset="0"/>
                <a:cs typeface="Arial" panose="020B0604020202020204" pitchFamily="34" charset="0"/>
              </a:rPr>
              <a:t>download, upload, latency.</a:t>
            </a:r>
          </a:p>
          <a:p>
            <a:pPr lvl="1">
              <a:lnSpc>
                <a:spcPct val="107000"/>
              </a:lnSpc>
              <a:spcBef>
                <a:spcPts val="0"/>
              </a:spcBef>
              <a:spcAft>
                <a:spcPts val="600"/>
              </a:spcAft>
            </a:pPr>
            <a:r>
              <a:rPr lang="en-US" sz="2100" dirty="0">
                <a:latin typeface="Arial" panose="020B0604020202020204" pitchFamily="34" charset="0"/>
                <a:ea typeface="Calibri" panose="020F0502020204030204" pitchFamily="34" charset="0"/>
                <a:cs typeface="Arial" panose="020B0604020202020204" pitchFamily="34" charset="0"/>
              </a:rPr>
              <a:t>4G/5G: RSRP, RSRQ, SINR, </a:t>
            </a:r>
            <a:r>
              <a:rPr lang="el-GR" sz="2100" dirty="0">
                <a:latin typeface="Arial" panose="020B0604020202020204" pitchFamily="34" charset="0"/>
                <a:ea typeface="Calibri" panose="020F0502020204030204" pitchFamily="34" charset="0"/>
                <a:cs typeface="Arial" panose="020B0604020202020204" pitchFamily="34" charset="0"/>
              </a:rPr>
              <a:t>τεχνολογία (4</a:t>
            </a:r>
            <a:r>
              <a:rPr lang="en-US" sz="2100" dirty="0">
                <a:latin typeface="Arial" panose="020B0604020202020204" pitchFamily="34" charset="0"/>
                <a:ea typeface="Calibri" panose="020F0502020204030204" pitchFamily="34" charset="0"/>
                <a:cs typeface="Arial" panose="020B0604020202020204" pitchFamily="34" charset="0"/>
              </a:rPr>
              <a:t>G/5G), download, upload, latency.</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Δημιουργήστε έναν συγκεντρωτικό πίνακα/διάγραμμα (π.χ. </a:t>
            </a:r>
            <a:r>
              <a:rPr lang="en-US" sz="2400" dirty="0">
                <a:latin typeface="Arial" panose="020B0604020202020204" pitchFamily="34" charset="0"/>
                <a:ea typeface="Calibri" panose="020F0502020204030204" pitchFamily="34" charset="0"/>
                <a:cs typeface="Arial" panose="020B0604020202020204" pitchFamily="34" charset="0"/>
              </a:rPr>
              <a:t>bar chart) </a:t>
            </a:r>
            <a:r>
              <a:rPr lang="el-GR" sz="2400" dirty="0">
                <a:latin typeface="Arial" panose="020B0604020202020204" pitchFamily="34" charset="0"/>
                <a:ea typeface="Calibri" panose="020F0502020204030204" pitchFamily="34" charset="0"/>
                <a:cs typeface="Arial" panose="020B0604020202020204" pitchFamily="34" charset="0"/>
              </a:rPr>
              <a:t>με:</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Σύγκριση ταχυτήτων </a:t>
            </a:r>
            <a:r>
              <a:rPr lang="en-US" sz="2100" dirty="0">
                <a:latin typeface="Arial" panose="020B0604020202020204" pitchFamily="34" charset="0"/>
                <a:ea typeface="Calibri" panose="020F0502020204030204" pitchFamily="34" charset="0"/>
                <a:cs typeface="Arial" panose="020B0604020202020204" pitchFamily="34" charset="0"/>
              </a:rPr>
              <a:t>Wi‑Fi vs 4G/5G </a:t>
            </a:r>
            <a:r>
              <a:rPr lang="el-GR" sz="2100" dirty="0">
                <a:latin typeface="Arial" panose="020B0604020202020204" pitchFamily="34" charset="0"/>
                <a:ea typeface="Calibri" panose="020F0502020204030204" pitchFamily="34" charset="0"/>
                <a:cs typeface="Arial" panose="020B0604020202020204" pitchFamily="34" charset="0"/>
              </a:rPr>
              <a:t>ανά σημείο.</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Σύγκριση </a:t>
            </a:r>
            <a:r>
              <a:rPr lang="en-US" sz="2100" dirty="0">
                <a:latin typeface="Arial" panose="020B0604020202020204" pitchFamily="34" charset="0"/>
                <a:ea typeface="Calibri" panose="020F0502020204030204" pitchFamily="34" charset="0"/>
                <a:cs typeface="Arial" panose="020B0604020202020204" pitchFamily="34" charset="0"/>
              </a:rPr>
              <a:t>latency Wi‑Fi vs 4G/5G </a:t>
            </a:r>
            <a:r>
              <a:rPr lang="el-GR" sz="2100" dirty="0">
                <a:latin typeface="Arial" panose="020B0604020202020204" pitchFamily="34" charset="0"/>
                <a:ea typeface="Calibri" panose="020F0502020204030204" pitchFamily="34" charset="0"/>
                <a:cs typeface="Arial" panose="020B0604020202020204" pitchFamily="34" charset="0"/>
              </a:rPr>
              <a:t>ανά σημείο.</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Επισημάνετε όπου υπάρχει «ανατροπή» (π.χ. καλύτερη ταχύτητα σε 4</a:t>
            </a:r>
            <a:r>
              <a:rPr lang="en-US" sz="2400" dirty="0">
                <a:latin typeface="Arial" panose="020B0604020202020204" pitchFamily="34" charset="0"/>
                <a:ea typeface="Calibri" panose="020F0502020204030204" pitchFamily="34" charset="0"/>
                <a:cs typeface="Arial" panose="020B0604020202020204" pitchFamily="34" charset="0"/>
              </a:rPr>
              <a:t>G/5G </a:t>
            </a:r>
            <a:r>
              <a:rPr lang="el-GR" sz="2400" dirty="0">
                <a:latin typeface="Arial" panose="020B0604020202020204" pitchFamily="34" charset="0"/>
                <a:ea typeface="Calibri" panose="020F0502020204030204" pitchFamily="34" charset="0"/>
                <a:cs typeface="Arial" panose="020B0604020202020204" pitchFamily="34" charset="0"/>
              </a:rPr>
              <a:t>από </a:t>
            </a:r>
            <a:r>
              <a:rPr lang="en-US" sz="2400" dirty="0">
                <a:latin typeface="Arial" panose="020B0604020202020204" pitchFamily="34" charset="0"/>
                <a:ea typeface="Calibri" panose="020F0502020204030204" pitchFamily="34" charset="0"/>
                <a:cs typeface="Arial" panose="020B0604020202020204" pitchFamily="34" charset="0"/>
              </a:rPr>
              <a:t>Wi‑Fi </a:t>
            </a:r>
            <a:r>
              <a:rPr lang="el-GR" sz="2400" dirty="0">
                <a:latin typeface="Arial" panose="020B0604020202020204" pitchFamily="34" charset="0"/>
                <a:ea typeface="Calibri" panose="020F0502020204030204" pitchFamily="34" charset="0"/>
                <a:cs typeface="Arial" panose="020B0604020202020204" pitchFamily="34" charset="0"/>
              </a:rPr>
              <a:t>ή το αντίστροφο).</a:t>
            </a:r>
          </a:p>
        </p:txBody>
      </p:sp>
      <p:sp>
        <p:nvSpPr>
          <p:cNvPr id="6" name="Title 1">
            <a:extLst>
              <a:ext uri="{FF2B5EF4-FFF2-40B4-BE49-F238E27FC236}">
                <a16:creationId xmlns:a16="http://schemas.microsoft.com/office/drawing/2014/main" id="{99E2E7AF-E8D9-B0DD-1128-FDEF7F9162C5}"/>
              </a:ext>
            </a:extLst>
          </p:cNvPr>
          <p:cNvSpPr>
            <a:spLocks noGrp="1"/>
          </p:cNvSpPr>
          <p:nvPr>
            <p:ph type="title"/>
          </p:nvPr>
        </p:nvSpPr>
        <p:spPr>
          <a:xfrm>
            <a:off x="628650" y="365126"/>
            <a:ext cx="7886700" cy="1325563"/>
          </a:xfrm>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732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D9E5-779B-36C3-64D8-D9EB3A2252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DA4F1-7651-921D-8D2B-8B616381FE0B}"/>
              </a:ext>
            </a:extLst>
          </p:cNvPr>
          <p:cNvSpPr>
            <a:spLocks noGrp="1"/>
          </p:cNvSpPr>
          <p:nvPr>
            <p:ph idx="1"/>
          </p:nvPr>
        </p:nvSpPr>
        <p:spPr>
          <a:xfrm>
            <a:off x="498021" y="1565674"/>
            <a:ext cx="8307882" cy="4888914"/>
          </a:xfrm>
        </p:spPr>
        <p:txBody>
          <a:bodyPr>
            <a:normAutofit fontScale="85000" lnSpcReduction="20000"/>
          </a:bodyPr>
          <a:lstStyle/>
          <a:p>
            <a:pPr marL="0" indent="0">
              <a:lnSpc>
                <a:spcPct val="107000"/>
              </a:lnSpc>
              <a:spcBef>
                <a:spcPts val="0"/>
              </a:spcBef>
              <a:spcAft>
                <a:spcPts val="600"/>
              </a:spcAft>
              <a:buNone/>
            </a:pPr>
            <a:r>
              <a:rPr lang="el-GR" sz="2400" dirty="0">
                <a:latin typeface="Arial" panose="020B0604020202020204" pitchFamily="34" charset="0"/>
                <a:ea typeface="Calibri" panose="020F0502020204030204" pitchFamily="34" charset="0"/>
                <a:cs typeface="Arial" panose="020B0604020202020204" pitchFamily="34" charset="0"/>
              </a:rPr>
              <a:t>Ανάλυση και συζήτηση</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Σχολιάστε ποια τεχνολογία (</a:t>
            </a:r>
            <a:r>
              <a:rPr lang="el-GR" sz="2400" dirty="0" err="1">
                <a:latin typeface="Arial" panose="020B0604020202020204" pitchFamily="34" charset="0"/>
                <a:ea typeface="Calibri" panose="020F0502020204030204" pitchFamily="34" charset="0"/>
                <a:cs typeface="Arial" panose="020B0604020202020204" pitchFamily="34" charset="0"/>
              </a:rPr>
              <a:t>Wi‑Fi</a:t>
            </a:r>
            <a:r>
              <a:rPr lang="el-GR" sz="2400" dirty="0">
                <a:latin typeface="Arial" panose="020B0604020202020204" pitchFamily="34" charset="0"/>
                <a:ea typeface="Calibri" panose="020F0502020204030204" pitchFamily="34" charset="0"/>
                <a:cs typeface="Arial" panose="020B0604020202020204" pitchFamily="34" charset="0"/>
              </a:rPr>
              <a:t> ή 4G/5G) αποδίδει καλύτερα σε κάθε σημείο, ως προς:</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Ρυθμούς μετάδοσης (</a:t>
            </a:r>
            <a:r>
              <a:rPr lang="el-GR" sz="2100" dirty="0" err="1">
                <a:latin typeface="Arial" panose="020B0604020202020204" pitchFamily="34" charset="0"/>
                <a:ea typeface="Calibri" panose="020F0502020204030204" pitchFamily="34" charset="0"/>
                <a:cs typeface="Arial" panose="020B0604020202020204" pitchFamily="34" charset="0"/>
              </a:rPr>
              <a:t>download</a:t>
            </a:r>
            <a:r>
              <a:rPr lang="el-GR" sz="2100" dirty="0">
                <a:latin typeface="Arial" panose="020B0604020202020204" pitchFamily="34" charset="0"/>
                <a:ea typeface="Calibri" panose="020F0502020204030204" pitchFamily="34" charset="0"/>
                <a:cs typeface="Arial" panose="020B0604020202020204" pitchFamily="34" charset="0"/>
              </a:rPr>
              <a:t>/</a:t>
            </a:r>
            <a:r>
              <a:rPr lang="el-GR" sz="2100" dirty="0" err="1">
                <a:latin typeface="Arial" panose="020B0604020202020204" pitchFamily="34" charset="0"/>
                <a:ea typeface="Calibri" panose="020F0502020204030204" pitchFamily="34" charset="0"/>
                <a:cs typeface="Arial" panose="020B0604020202020204" pitchFamily="34" charset="0"/>
              </a:rPr>
              <a:t>upload</a:t>
            </a:r>
            <a:r>
              <a:rPr lang="el-GR" sz="2100" dirty="0">
                <a:latin typeface="Arial" panose="020B0604020202020204" pitchFamily="34" charset="0"/>
                <a:ea typeface="Calibri" panose="020F0502020204030204" pitchFamily="34" charset="0"/>
                <a:cs typeface="Arial" panose="020B0604020202020204" pitchFamily="34" charset="0"/>
              </a:rPr>
              <a:t>).</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Καθυστέρηση (</a:t>
            </a:r>
            <a:r>
              <a:rPr lang="el-GR" sz="2100" dirty="0" err="1">
                <a:latin typeface="Arial" panose="020B0604020202020204" pitchFamily="34" charset="0"/>
                <a:ea typeface="Calibri" panose="020F0502020204030204" pitchFamily="34" charset="0"/>
                <a:cs typeface="Arial" panose="020B0604020202020204" pitchFamily="34" charset="0"/>
              </a:rPr>
              <a:t>latency</a:t>
            </a:r>
            <a:r>
              <a:rPr lang="el-GR" sz="2100" dirty="0">
                <a:latin typeface="Arial" panose="020B0604020202020204" pitchFamily="34" charset="0"/>
                <a:ea typeface="Calibri" panose="020F0502020204030204" pitchFamily="34" charset="0"/>
                <a:cs typeface="Arial" panose="020B0604020202020204" pitchFamily="34" charset="0"/>
              </a:rPr>
              <a:t>).</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Σταθερότητα/διακυμάνσεις (αν παρατηρήσατε μεγάλες διαφορές μεταξύ επαναλαμβανόμενων μετρήσεων).</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Συνδέστε τις μετρήσεις με τις </a:t>
            </a:r>
            <a:r>
              <a:rPr lang="el-GR" sz="2400" dirty="0" err="1">
                <a:latin typeface="Arial" panose="020B0604020202020204" pitchFamily="34" charset="0"/>
                <a:ea typeface="Calibri" panose="020F0502020204030204" pitchFamily="34" charset="0"/>
                <a:cs typeface="Arial" panose="020B0604020202020204" pitchFamily="34" charset="0"/>
              </a:rPr>
              <a:t>ραδιοπαραμέτρους</a:t>
            </a:r>
            <a:r>
              <a:rPr lang="el-GR" sz="2400" dirty="0">
                <a:latin typeface="Arial" panose="020B0604020202020204" pitchFamily="34" charset="0"/>
                <a:ea typeface="Calibri" panose="020F0502020204030204" pitchFamily="34" charset="0"/>
                <a:cs typeface="Arial" panose="020B0604020202020204" pitchFamily="34" charset="0"/>
              </a:rPr>
              <a:t>:</a:t>
            </a:r>
          </a:p>
          <a:p>
            <a:pPr lvl="1">
              <a:lnSpc>
                <a:spcPct val="107000"/>
              </a:lnSpc>
              <a:spcBef>
                <a:spcPts val="0"/>
              </a:spcBef>
              <a:spcAft>
                <a:spcPts val="600"/>
              </a:spcAft>
            </a:pPr>
            <a:r>
              <a:rPr lang="el-GR" sz="2100" dirty="0" err="1">
                <a:latin typeface="Arial" panose="020B0604020202020204" pitchFamily="34" charset="0"/>
                <a:ea typeface="Calibri" panose="020F0502020204030204" pitchFamily="34" charset="0"/>
                <a:cs typeface="Arial" panose="020B0604020202020204" pitchFamily="34" charset="0"/>
              </a:rPr>
              <a:t>Wi‑Fi</a:t>
            </a:r>
            <a:r>
              <a:rPr lang="el-GR" sz="2100" dirty="0">
                <a:latin typeface="Arial" panose="020B0604020202020204" pitchFamily="34" charset="0"/>
                <a:ea typeface="Calibri" panose="020F0502020204030204" pitchFamily="34" charset="0"/>
                <a:cs typeface="Arial" panose="020B0604020202020204" pitchFamily="34" charset="0"/>
              </a:rPr>
              <a:t>: πώς σχετίζεται το RSSI και ο αριθμός γειτονικών δικτύων με τις ταχύτητες.</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4G/5G: πώς σχετίζονται RSRP/RSRQ/SINR με τις ταχύτητες.</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Προσπαθήστε να εξηγήσετε:</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Πότε είναι προτιμότερο να χρησιμοποιείται </a:t>
            </a:r>
            <a:r>
              <a:rPr lang="el-GR" sz="2100" dirty="0" err="1">
                <a:latin typeface="Arial" panose="020B0604020202020204" pitchFamily="34" charset="0"/>
                <a:ea typeface="Calibri" panose="020F0502020204030204" pitchFamily="34" charset="0"/>
                <a:cs typeface="Arial" panose="020B0604020202020204" pitchFamily="34" charset="0"/>
              </a:rPr>
              <a:t>Wi‑Fi</a:t>
            </a:r>
            <a:r>
              <a:rPr lang="el-GR" sz="2100" dirty="0">
                <a:latin typeface="Arial" panose="020B0604020202020204" pitchFamily="34" charset="0"/>
                <a:ea typeface="Calibri" panose="020F0502020204030204" pitchFamily="34" charset="0"/>
                <a:cs typeface="Arial" panose="020B0604020202020204" pitchFamily="34" charset="0"/>
              </a:rPr>
              <a:t> και πότε κινητό δίκτυο, με βάση τις παρατηρήσεις σας.</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Ποιες βελτιώσεις θα προτείνατε (στο </a:t>
            </a:r>
            <a:r>
              <a:rPr lang="el-GR" sz="2100" dirty="0" err="1">
                <a:latin typeface="Arial" panose="020B0604020202020204" pitchFamily="34" charset="0"/>
                <a:ea typeface="Calibri" panose="020F0502020204030204" pitchFamily="34" charset="0"/>
                <a:cs typeface="Arial" panose="020B0604020202020204" pitchFamily="34" charset="0"/>
              </a:rPr>
              <a:t>Wi‑Fi</a:t>
            </a:r>
            <a:r>
              <a:rPr lang="el-GR" sz="2100" dirty="0">
                <a:latin typeface="Arial" panose="020B0604020202020204" pitchFamily="34" charset="0"/>
                <a:ea typeface="Calibri" panose="020F0502020204030204" pitchFamily="34" charset="0"/>
                <a:cs typeface="Arial" panose="020B0604020202020204" pitchFamily="34" charset="0"/>
              </a:rPr>
              <a:t> AP ή στη θέση χρήσης) ώστε να βελτιωθεί η εμπειρία.</a:t>
            </a:r>
          </a:p>
        </p:txBody>
      </p:sp>
      <p:sp>
        <p:nvSpPr>
          <p:cNvPr id="6" name="Title 1">
            <a:extLst>
              <a:ext uri="{FF2B5EF4-FFF2-40B4-BE49-F238E27FC236}">
                <a16:creationId xmlns:a16="http://schemas.microsoft.com/office/drawing/2014/main" id="{573A640C-A5B1-16C4-5DEC-B6633378DB7D}"/>
              </a:ext>
            </a:extLst>
          </p:cNvPr>
          <p:cNvSpPr>
            <a:spLocks noGrp="1"/>
          </p:cNvSpPr>
          <p:nvPr>
            <p:ph type="title"/>
          </p:nvPr>
        </p:nvSpPr>
        <p:spPr>
          <a:xfrm>
            <a:off x="628650" y="365126"/>
            <a:ext cx="7886700" cy="1325563"/>
          </a:xfrm>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649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C7CB8-8B3A-11E7-7E57-FA5AE4DE8B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BE8BA-CB6C-9C72-1A23-021929D80B41}"/>
              </a:ext>
            </a:extLst>
          </p:cNvPr>
          <p:cNvSpPr>
            <a:spLocks noGrp="1"/>
          </p:cNvSpPr>
          <p:nvPr>
            <p:ph idx="1"/>
          </p:nvPr>
        </p:nvSpPr>
        <p:spPr>
          <a:xfrm>
            <a:off x="498021" y="1565674"/>
            <a:ext cx="8307882" cy="4888914"/>
          </a:xfrm>
        </p:spPr>
        <p:txBody>
          <a:bodyPr>
            <a:normAutofit fontScale="92500" lnSpcReduction="20000"/>
          </a:bodyPr>
          <a:lstStyle/>
          <a:p>
            <a:pPr marL="0" indent="0">
              <a:lnSpc>
                <a:spcPct val="107000"/>
              </a:lnSpc>
              <a:spcBef>
                <a:spcPts val="0"/>
              </a:spcBef>
              <a:spcAft>
                <a:spcPts val="600"/>
              </a:spcAft>
              <a:buNone/>
            </a:pPr>
            <a:r>
              <a:rPr lang="el-GR" sz="2400" dirty="0">
                <a:latin typeface="Arial" panose="020B0604020202020204" pitchFamily="34" charset="0"/>
                <a:ea typeface="Calibri" panose="020F0502020204030204" pitchFamily="34" charset="0"/>
                <a:cs typeface="Arial" panose="020B0604020202020204" pitchFamily="34" charset="0"/>
              </a:rPr>
              <a:t>Ανάλυση και συζήτηση</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Περιγραφή του χώρου και των σημείων μέτρησης, με απλό σκαρίφημα ή χάρτη.</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Αναλυτικούς πίνακες με τις μετρήσεις για </a:t>
            </a:r>
            <a:r>
              <a:rPr lang="el-GR" sz="2400" dirty="0" err="1">
                <a:latin typeface="Arial" panose="020B0604020202020204" pitchFamily="34" charset="0"/>
                <a:ea typeface="Calibri" panose="020F0502020204030204" pitchFamily="34" charset="0"/>
                <a:cs typeface="Arial" panose="020B0604020202020204" pitchFamily="34" charset="0"/>
              </a:rPr>
              <a:t>Wi‑Fi</a:t>
            </a:r>
            <a:r>
              <a:rPr lang="el-GR" sz="2400" dirty="0">
                <a:latin typeface="Arial" panose="020B0604020202020204" pitchFamily="34" charset="0"/>
                <a:ea typeface="Calibri" panose="020F0502020204030204" pitchFamily="34" charset="0"/>
                <a:cs typeface="Arial" panose="020B0604020202020204" pitchFamily="34" charset="0"/>
              </a:rPr>
              <a:t> και 4G/5G.</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1–2 απλά γραφήματα που να αποτυπώνουν </a:t>
            </a:r>
            <a:r>
              <a:rPr lang="el-GR" sz="2400">
                <a:latin typeface="Arial" panose="020B0604020202020204" pitchFamily="34" charset="0"/>
                <a:ea typeface="Calibri" panose="020F0502020204030204" pitchFamily="34" charset="0"/>
                <a:cs typeface="Arial" panose="020B0604020202020204" pitchFamily="34" charset="0"/>
              </a:rPr>
              <a:t>συγκριτικά αποτελέσματα.</a:t>
            </a:r>
            <a:endParaRPr lang="el-G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Συζήτηση/συμπεράσματα:</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Ποιο δίκτυο είναι καταλληλότερο για συγκεκριμένα σενάρια (π.χ. </a:t>
            </a:r>
            <a:r>
              <a:rPr lang="el-GR" sz="2100" dirty="0" err="1">
                <a:latin typeface="Arial" panose="020B0604020202020204" pitchFamily="34" charset="0"/>
                <a:ea typeface="Calibri" panose="020F0502020204030204" pitchFamily="34" charset="0"/>
                <a:cs typeface="Arial" panose="020B0604020202020204" pitchFamily="34" charset="0"/>
              </a:rPr>
              <a:t>streaming</a:t>
            </a:r>
            <a:r>
              <a:rPr lang="el-GR" sz="2100" dirty="0">
                <a:latin typeface="Arial" panose="020B0604020202020204" pitchFamily="34" charset="0"/>
                <a:ea typeface="Calibri" panose="020F0502020204030204" pitchFamily="34" charset="0"/>
                <a:cs typeface="Arial" panose="020B0604020202020204" pitchFamily="34" charset="0"/>
              </a:rPr>
              <a:t>, </a:t>
            </a:r>
            <a:r>
              <a:rPr lang="el-GR" sz="2100" dirty="0" err="1">
                <a:latin typeface="Arial" panose="020B0604020202020204" pitchFamily="34" charset="0"/>
                <a:ea typeface="Calibri" panose="020F0502020204030204" pitchFamily="34" charset="0"/>
                <a:cs typeface="Arial" panose="020B0604020202020204" pitchFamily="34" charset="0"/>
              </a:rPr>
              <a:t>gaming</a:t>
            </a:r>
            <a:r>
              <a:rPr lang="el-GR" sz="2100" dirty="0">
                <a:latin typeface="Arial" panose="020B0604020202020204" pitchFamily="34" charset="0"/>
                <a:ea typeface="Calibri" panose="020F0502020204030204" pitchFamily="34" charset="0"/>
                <a:cs typeface="Arial" panose="020B0604020202020204" pitchFamily="34" charset="0"/>
              </a:rPr>
              <a:t>, τηλεδιάσκεψη).</a:t>
            </a:r>
          </a:p>
          <a:p>
            <a:pPr lvl="1">
              <a:lnSpc>
                <a:spcPct val="107000"/>
              </a:lnSpc>
              <a:spcBef>
                <a:spcPts val="0"/>
              </a:spcBef>
              <a:spcAft>
                <a:spcPts val="600"/>
              </a:spcAft>
            </a:pPr>
            <a:r>
              <a:rPr lang="el-GR" sz="2100" dirty="0">
                <a:latin typeface="Arial" panose="020B0604020202020204" pitchFamily="34" charset="0"/>
                <a:ea typeface="Calibri" panose="020F0502020204030204" pitchFamily="34" charset="0"/>
                <a:cs typeface="Arial" panose="020B0604020202020204" pitchFamily="34" charset="0"/>
              </a:rPr>
              <a:t>Πώς σχετίζονται τα αποτελέσματα με τη θεωρία των ασύρματων και </a:t>
            </a:r>
            <a:r>
              <a:rPr lang="el-GR" sz="2100" dirty="0" err="1">
                <a:latin typeface="Arial" panose="020B0604020202020204" pitchFamily="34" charset="0"/>
                <a:ea typeface="Calibri" panose="020F0502020204030204" pitchFamily="34" charset="0"/>
                <a:cs typeface="Arial" panose="020B0604020202020204" pitchFamily="34" charset="0"/>
              </a:rPr>
              <a:t>κυψελωτών</a:t>
            </a:r>
            <a:r>
              <a:rPr lang="el-GR" sz="2100" dirty="0">
                <a:latin typeface="Arial" panose="020B0604020202020204" pitchFamily="34" charset="0"/>
                <a:ea typeface="Calibri" panose="020F0502020204030204" pitchFamily="34" charset="0"/>
                <a:cs typeface="Arial" panose="020B0604020202020204" pitchFamily="34" charset="0"/>
              </a:rPr>
              <a:t> δικτύων που έχετε διδαχθεί.</a:t>
            </a:r>
          </a:p>
          <a:p>
            <a:pPr>
              <a:lnSpc>
                <a:spcPct val="107000"/>
              </a:lnSpc>
              <a:spcBef>
                <a:spcPts val="0"/>
              </a:spcBef>
              <a:spcAft>
                <a:spcPts val="600"/>
              </a:spcAft>
              <a:buFont typeface="Wingdings" panose="05000000000000000000" pitchFamily="2" charset="2"/>
              <a:buChar char="Ø"/>
            </a:pPr>
            <a:r>
              <a:rPr lang="el-GR" sz="2400" dirty="0">
                <a:latin typeface="Arial" panose="020B0604020202020204" pitchFamily="34" charset="0"/>
                <a:ea typeface="Calibri" panose="020F0502020204030204" pitchFamily="34" charset="0"/>
                <a:cs typeface="Arial" panose="020B0604020202020204" pitchFamily="34" charset="0"/>
              </a:rPr>
              <a:t>Προτάσεις για βελτιστοποίηση (π.χ. αλλαγή καναλιού </a:t>
            </a:r>
            <a:r>
              <a:rPr lang="el-GR" sz="2400" dirty="0" err="1">
                <a:latin typeface="Arial" panose="020B0604020202020204" pitchFamily="34" charset="0"/>
                <a:ea typeface="Calibri" panose="020F0502020204030204" pitchFamily="34" charset="0"/>
                <a:cs typeface="Arial" panose="020B0604020202020204" pitchFamily="34" charset="0"/>
              </a:rPr>
              <a:t>Wi‑Fi</a:t>
            </a:r>
            <a:r>
              <a:rPr lang="el-GR" sz="2400" dirty="0">
                <a:latin typeface="Arial" panose="020B0604020202020204" pitchFamily="34" charset="0"/>
                <a:ea typeface="Calibri" panose="020F0502020204030204" pitchFamily="34" charset="0"/>
                <a:cs typeface="Arial" panose="020B0604020202020204" pitchFamily="34" charset="0"/>
              </a:rPr>
              <a:t>, χρήση 5 </a:t>
            </a:r>
            <a:r>
              <a:rPr lang="el-GR" sz="2400" dirty="0" err="1">
                <a:latin typeface="Arial" panose="020B0604020202020204" pitchFamily="34" charset="0"/>
                <a:ea typeface="Calibri" panose="020F0502020204030204" pitchFamily="34" charset="0"/>
                <a:cs typeface="Arial" panose="020B0604020202020204" pitchFamily="34" charset="0"/>
              </a:rPr>
              <a:t>GHz</a:t>
            </a:r>
            <a:r>
              <a:rPr lang="el-GR" sz="2400" dirty="0">
                <a:latin typeface="Arial" panose="020B0604020202020204" pitchFamily="34" charset="0"/>
                <a:ea typeface="Calibri" panose="020F0502020204030204" pitchFamily="34" charset="0"/>
                <a:cs typeface="Arial" panose="020B0604020202020204" pitchFamily="34" charset="0"/>
              </a:rPr>
              <a:t>/6 </a:t>
            </a:r>
            <a:r>
              <a:rPr lang="el-GR" sz="2400" dirty="0" err="1">
                <a:latin typeface="Arial" panose="020B0604020202020204" pitchFamily="34" charset="0"/>
                <a:ea typeface="Calibri" panose="020F0502020204030204" pitchFamily="34" charset="0"/>
                <a:cs typeface="Arial" panose="020B0604020202020204" pitchFamily="34" charset="0"/>
              </a:rPr>
              <a:t>GHz</a:t>
            </a:r>
            <a:r>
              <a:rPr lang="el-GR" sz="2400" dirty="0">
                <a:latin typeface="Arial" panose="020B0604020202020204" pitchFamily="34" charset="0"/>
                <a:ea typeface="Calibri" panose="020F0502020204030204" pitchFamily="34" charset="0"/>
                <a:cs typeface="Arial" panose="020B0604020202020204" pitchFamily="34" charset="0"/>
              </a:rPr>
              <a:t>, μετακίνηση </a:t>
            </a:r>
            <a:r>
              <a:rPr lang="el-GR" sz="2400" dirty="0" err="1">
                <a:latin typeface="Arial" panose="020B0604020202020204" pitchFamily="34" charset="0"/>
                <a:ea typeface="Calibri" panose="020F0502020204030204" pitchFamily="34" charset="0"/>
                <a:cs typeface="Arial" panose="020B0604020202020204" pitchFamily="34" charset="0"/>
              </a:rPr>
              <a:t>router</a:t>
            </a:r>
            <a:r>
              <a:rPr lang="el-GR" sz="2400" dirty="0">
                <a:latin typeface="Arial" panose="020B0604020202020204" pitchFamily="34" charset="0"/>
                <a:ea typeface="Calibri" panose="020F0502020204030204" pitchFamily="34" charset="0"/>
                <a:cs typeface="Arial" panose="020B0604020202020204" pitchFamily="34" charset="0"/>
              </a:rPr>
              <a:t>, χρήση άλλου </a:t>
            </a:r>
            <a:r>
              <a:rPr lang="el-GR" sz="2400" dirty="0" err="1">
                <a:latin typeface="Arial" panose="020B0604020202020204" pitchFamily="34" charset="0"/>
                <a:ea typeface="Calibri" panose="020F0502020204030204" pitchFamily="34" charset="0"/>
                <a:cs typeface="Arial" panose="020B0604020202020204" pitchFamily="34" charset="0"/>
              </a:rPr>
              <a:t>παρόχου</a:t>
            </a:r>
            <a:r>
              <a:rPr lang="el-GR" sz="2400" dirty="0">
                <a:latin typeface="Arial" panose="020B0604020202020204" pitchFamily="34" charset="0"/>
                <a:ea typeface="Calibri" panose="020F0502020204030204" pitchFamily="34" charset="0"/>
                <a:cs typeface="Arial" panose="020B0604020202020204" pitchFamily="34" charset="0"/>
              </a:rPr>
              <a:t> κινητής).</a:t>
            </a:r>
            <a:endParaRPr lang="el-GR" dirty="0">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4EC80FFB-4991-92F7-D3E4-E12BE9616021}"/>
              </a:ext>
            </a:extLst>
          </p:cNvPr>
          <p:cNvSpPr>
            <a:spLocks noGrp="1"/>
          </p:cNvSpPr>
          <p:nvPr>
            <p:ph type="title"/>
          </p:nvPr>
        </p:nvSpPr>
        <p:spPr>
          <a:xfrm>
            <a:off x="628650" y="365126"/>
            <a:ext cx="7886700" cy="1325563"/>
          </a:xfrm>
        </p:spPr>
        <p:txBody>
          <a:bodyPr/>
          <a:lstStyle/>
          <a:p>
            <a:pPr algn="ctr"/>
            <a:r>
              <a:rPr lang="el-GR" b="1" dirty="0">
                <a:latin typeface="Arial" panose="020B0604020202020204" pitchFamily="34" charset="0"/>
                <a:cs typeface="Arial" panose="020B0604020202020204" pitchFamily="34" charset="0"/>
              </a:rPr>
              <a:t>Τρίτη Εργαστηριακή Άσκηση (20%)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8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AutoShape 2"/>
          <p:cNvSpPr>
            <a:spLocks noGrp="1" noChangeArrowheads="1"/>
          </p:cNvSpPr>
          <p:nvPr>
            <p:ph type="title"/>
          </p:nvPr>
        </p:nvSpPr>
        <p:spPr>
          <a:xfrm>
            <a:off x="676865" y="454933"/>
            <a:ext cx="7513637" cy="473075"/>
          </a:xfrm>
        </p:spPr>
        <p:txBody>
          <a:bodyPr/>
          <a:lstStyle/>
          <a:p>
            <a:pPr algn="ctr" eaLnBrk="1" hangingPunct="1"/>
            <a:r>
              <a:rPr lang="el-GR" sz="3200" dirty="0">
                <a:latin typeface="Arial" panose="020B0604020202020204" pitchFamily="34" charset="0"/>
                <a:cs typeface="Arial" panose="020B0604020202020204" pitchFamily="34" charset="0"/>
              </a:rPr>
              <a:t>Περιγραφή</a:t>
            </a:r>
            <a:endParaRPr lang="en-US" sz="32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98488" y="1465035"/>
            <a:ext cx="8226425" cy="5264150"/>
          </a:xfrm>
        </p:spPr>
        <p:txBody>
          <a:bodyPr/>
          <a:lstStyle/>
          <a:p>
            <a:r>
              <a:rPr lang="el-GR" dirty="0">
                <a:latin typeface="Arial" panose="020B0604020202020204" pitchFamily="34" charset="0"/>
                <a:cs typeface="Arial" panose="020B0604020202020204" pitchFamily="34" charset="0"/>
              </a:rPr>
              <a:t>Δύο ίσης βαρύτητας ενότητες (Πολυμέσα – Ασύρματα)</a:t>
            </a:r>
          </a:p>
          <a:p>
            <a:r>
              <a:rPr lang="el-GR" dirty="0">
                <a:latin typeface="Arial" panose="020B0604020202020204" pitchFamily="34" charset="0"/>
                <a:cs typeface="Arial" panose="020B0604020202020204" pitchFamily="34" charset="0"/>
              </a:rPr>
              <a:t>Τρείς εργαστηριακές ασκήσεις για κάθε μέρος</a:t>
            </a:r>
          </a:p>
          <a:p>
            <a:r>
              <a:rPr lang="el-GR" dirty="0">
                <a:latin typeface="Arial" panose="020B0604020202020204" pitchFamily="34" charset="0"/>
                <a:cs typeface="Arial" panose="020B0604020202020204" pitchFamily="34" charset="0"/>
              </a:rPr>
              <a:t>Χωρίς τελική γραπτή εξέταση</a:t>
            </a:r>
          </a:p>
          <a:p>
            <a:pPr lvl="1"/>
            <a:r>
              <a:rPr lang="el-GR" dirty="0">
                <a:latin typeface="Arial" panose="020B0604020202020204" pitchFamily="34" charset="0"/>
                <a:cs typeface="Arial" panose="020B0604020202020204" pitchFamily="34" charset="0"/>
              </a:rPr>
              <a:t>Προφορική εξέταση επί των ασκήσεων</a:t>
            </a:r>
          </a:p>
        </p:txBody>
      </p:sp>
    </p:spTree>
    <p:extLst>
      <p:ext uri="{BB962C8B-B14F-4D97-AF65-F5344CB8AC3E}">
        <p14:creationId xmlns:p14="http://schemas.microsoft.com/office/powerpoint/2010/main" val="11255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799119" y="2228537"/>
            <a:ext cx="7014085" cy="2172266"/>
          </a:xfrm>
        </p:spPr>
        <p:txBody>
          <a:bodyPr rtlCol="0"/>
          <a:lstStyle/>
          <a:p>
            <a:pPr rtl="0"/>
            <a:r>
              <a:rPr lang="el-GR" dirty="0"/>
              <a:t>Πολυμέσα και Ασύρματη Δικτύωση </a:t>
            </a:r>
          </a:p>
        </p:txBody>
      </p:sp>
      <p:sp>
        <p:nvSpPr>
          <p:cNvPr id="4" name="Υπότιτλος 3"/>
          <p:cNvSpPr>
            <a:spLocks noGrp="1"/>
          </p:cNvSpPr>
          <p:nvPr>
            <p:ph type="subTitle" idx="1"/>
          </p:nvPr>
        </p:nvSpPr>
        <p:spPr/>
        <p:txBody>
          <a:bodyPr rtlCol="0"/>
          <a:lstStyle/>
          <a:p>
            <a:pPr rtl="0"/>
            <a:r>
              <a:rPr lang="el-GR" dirty="0" err="1"/>
              <a:t>εργαστηριακεσ</a:t>
            </a:r>
            <a:r>
              <a:rPr lang="el-GR" dirty="0"/>
              <a:t> </a:t>
            </a:r>
            <a:r>
              <a:rPr lang="el-GR" dirty="0" err="1"/>
              <a:t>ασκησεισ</a:t>
            </a:r>
            <a:endParaRPr lang="el-GR" dirty="0"/>
          </a:p>
        </p:txBody>
      </p:sp>
    </p:spTree>
    <p:extLst>
      <p:ext uri="{BB962C8B-B14F-4D97-AF65-F5344CB8AC3E}">
        <p14:creationId xmlns:p14="http://schemas.microsoft.com/office/powerpoint/2010/main" val="1100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6B3001-4B37-4C30-A536-23080B99378C}"/>
              </a:ext>
            </a:extLst>
          </p:cNvPr>
          <p:cNvSpPr>
            <a:spLocks noGrp="1"/>
          </p:cNvSpPr>
          <p:nvPr>
            <p:ph type="title"/>
          </p:nvPr>
        </p:nvSpPr>
        <p:spPr/>
        <p:txBody>
          <a:bodyPr>
            <a:normAutofit fontScale="90000"/>
          </a:bodyPr>
          <a:lstStyle/>
          <a:p>
            <a:pPr>
              <a:lnSpc>
                <a:spcPct val="115000"/>
              </a:lnSpc>
              <a:spcBef>
                <a:spcPts val="0"/>
              </a:spcBef>
              <a:spcAft>
                <a:spcPts val="750"/>
              </a:spcAft>
            </a:pPr>
            <a:br>
              <a:rPr lang="el-GR" dirty="0">
                <a:solidFill>
                  <a:srgbClr val="000000"/>
                </a:solidFill>
                <a:latin typeface="Segoe UI" panose="020B0502040204020203" pitchFamily="34" charset="0"/>
                <a:ea typeface="SimSun" panose="02010600030101010101" pitchFamily="2" charset="-122"/>
                <a:cs typeface="Times New Roman" panose="02020603050405020304" pitchFamily="18" charset="0"/>
              </a:rPr>
            </a:br>
            <a:r>
              <a:rPr lang="el-GR" b="1" dirty="0">
                <a:latin typeface="Segoe UI" panose="020B0502040204020203" pitchFamily="34" charset="0"/>
                <a:ea typeface="SimSun" panose="02010600030101010101" pitchFamily="2" charset="-122"/>
                <a:cs typeface="Times New Roman" panose="02020603050405020304" pitchFamily="18" charset="0"/>
              </a:rPr>
              <a:t>Εκπαιδευτική προσέγγιση</a:t>
            </a:r>
            <a:endParaRPr lang="el-GR" dirty="0"/>
          </a:p>
        </p:txBody>
      </p:sp>
      <p:sp>
        <p:nvSpPr>
          <p:cNvPr id="3" name="Θέση περιεχομένου 2">
            <a:extLst>
              <a:ext uri="{FF2B5EF4-FFF2-40B4-BE49-F238E27FC236}">
                <a16:creationId xmlns:a16="http://schemas.microsoft.com/office/drawing/2014/main" id="{947449A5-0D80-43D4-B873-7343934E4927}"/>
              </a:ext>
            </a:extLst>
          </p:cNvPr>
          <p:cNvSpPr>
            <a:spLocks noGrp="1"/>
          </p:cNvSpPr>
          <p:nvPr>
            <p:ph idx="1"/>
          </p:nvPr>
        </p:nvSpPr>
        <p:spPr/>
        <p:txBody>
          <a:bodyPr>
            <a:normAutofit/>
          </a:bodyPr>
          <a:lstStyle/>
          <a:p>
            <a:pPr marL="117827" indent="-285750">
              <a:lnSpc>
                <a:spcPct val="115000"/>
              </a:lnSpc>
              <a:spcBef>
                <a:spcPts val="1200"/>
              </a:spcBef>
              <a:spcAft>
                <a:spcPts val="600"/>
              </a:spcAft>
              <a:buSzPct val="120000"/>
              <a:buFont typeface="Courier New" panose="02070309020205020404" pitchFamily="49" charset="0"/>
              <a:buChar char="o"/>
            </a:pPr>
            <a:r>
              <a:rPr lang="el-GR" sz="1600" dirty="0">
                <a:latin typeface="Segoe UI" panose="020B0502040204020203" pitchFamily="34" charset="0"/>
                <a:ea typeface="SimSun" panose="02010600030101010101" pitchFamily="2" charset="-122"/>
                <a:cs typeface="Times New Roman" panose="02020603050405020304" pitchFamily="18" charset="0"/>
              </a:rPr>
              <a:t>Η εκπαιδευτική προσέγγιση που ακολουθείται είναι αυτή της </a:t>
            </a:r>
            <a:r>
              <a:rPr lang="el-GR" sz="1600" b="1" dirty="0">
                <a:latin typeface="Segoe UI" panose="020B0502040204020203" pitchFamily="34" charset="0"/>
                <a:ea typeface="SimSun" panose="02010600030101010101" pitchFamily="2" charset="-122"/>
                <a:cs typeface="Times New Roman" panose="02020603050405020304" pitchFamily="18" charset="0"/>
              </a:rPr>
              <a:t>πρακτικής μάθησης.</a:t>
            </a:r>
          </a:p>
          <a:p>
            <a:pPr marL="117827" indent="-285750">
              <a:lnSpc>
                <a:spcPct val="115000"/>
              </a:lnSpc>
              <a:spcBef>
                <a:spcPts val="1200"/>
              </a:spcBef>
              <a:spcAft>
                <a:spcPts val="600"/>
              </a:spcAft>
              <a:buSzPct val="120000"/>
              <a:buFont typeface="Courier New" panose="02070309020205020404" pitchFamily="49" charset="0"/>
              <a:buChar char="o"/>
            </a:pPr>
            <a:r>
              <a:rPr lang="el-GR" sz="1600" dirty="0">
                <a:latin typeface="Segoe UI" panose="020B0502040204020203" pitchFamily="34" charset="0"/>
                <a:ea typeface="SimSun" panose="02010600030101010101" pitchFamily="2" charset="-122"/>
                <a:cs typeface="Times New Roman" panose="02020603050405020304" pitchFamily="18" charset="0"/>
              </a:rPr>
              <a:t>Αρχικά πραγματοποιείται η εκτέλεση της άσκησης ή ενός επιμέρους βήματος της άσκησης προκειμένου διαπιστώσετε </a:t>
            </a:r>
            <a:r>
              <a:rPr lang="el-GR" sz="1600" b="1" dirty="0">
                <a:latin typeface="Segoe UI" panose="020B0502040204020203" pitchFamily="34" charset="0"/>
                <a:ea typeface="SimSun" panose="02010600030101010101" pitchFamily="2" charset="-122"/>
                <a:cs typeface="Times New Roman" panose="02020603050405020304" pitchFamily="18" charset="0"/>
              </a:rPr>
              <a:t>πως λειτουργεί κάτι στην πράξη</a:t>
            </a:r>
            <a:r>
              <a:rPr lang="el-GR" sz="1600" dirty="0">
                <a:latin typeface="Segoe UI" panose="020B0502040204020203" pitchFamily="34" charset="0"/>
                <a:ea typeface="SimSun" panose="02010600030101010101" pitchFamily="2" charset="-122"/>
                <a:cs typeface="Times New Roman" panose="02020603050405020304" pitchFamily="18" charset="0"/>
              </a:rPr>
              <a:t>. </a:t>
            </a:r>
          </a:p>
          <a:p>
            <a:pPr marL="117827" indent="-285750">
              <a:lnSpc>
                <a:spcPct val="115000"/>
              </a:lnSpc>
              <a:spcBef>
                <a:spcPts val="1200"/>
              </a:spcBef>
              <a:spcAft>
                <a:spcPts val="600"/>
              </a:spcAft>
              <a:buSzPct val="120000"/>
              <a:buFont typeface="Courier New" panose="02070309020205020404" pitchFamily="49" charset="0"/>
              <a:buChar char="o"/>
            </a:pPr>
            <a:r>
              <a:rPr lang="el-GR" sz="1600" dirty="0">
                <a:latin typeface="Segoe UI" panose="020B0502040204020203" pitchFamily="34" charset="0"/>
                <a:ea typeface="SimSun" panose="02010600030101010101" pitchFamily="2" charset="-122"/>
                <a:cs typeface="Times New Roman" panose="02020603050405020304" pitchFamily="18" charset="0"/>
              </a:rPr>
              <a:t>Στη συνέχεια, σας δίδονται ερωτήσεις προκειμένου </a:t>
            </a:r>
            <a:r>
              <a:rPr lang="el-GR" sz="1600" b="1" dirty="0">
                <a:latin typeface="Segoe UI" panose="020B0502040204020203" pitchFamily="34" charset="0"/>
                <a:ea typeface="SimSun" panose="02010600030101010101" pitchFamily="2" charset="-122"/>
                <a:cs typeface="Times New Roman" panose="02020603050405020304" pitchFamily="18" charset="0"/>
              </a:rPr>
              <a:t>να προβληματιστείτε σε συγκεκριμένα θέματα</a:t>
            </a:r>
            <a:r>
              <a:rPr lang="el-GR" sz="1600" dirty="0">
                <a:latin typeface="Segoe UI" panose="020B0502040204020203" pitchFamily="34" charset="0"/>
                <a:ea typeface="SimSun" panose="02010600030101010101" pitchFamily="2" charset="-122"/>
                <a:cs typeface="Times New Roman" panose="02020603050405020304" pitchFamily="18" charset="0"/>
              </a:rPr>
              <a:t> και σας προτείνεται το </a:t>
            </a:r>
            <a:r>
              <a:rPr lang="el-GR" sz="1600" b="1" dirty="0">
                <a:latin typeface="Segoe UI" panose="020B0502040204020203" pitchFamily="34" charset="0"/>
                <a:ea typeface="SimSun" panose="02010600030101010101" pitchFamily="2" charset="-122"/>
                <a:cs typeface="Times New Roman" panose="02020603050405020304" pitchFamily="18" charset="0"/>
              </a:rPr>
              <a:t>Εκπαιδευτικό Υλικό Αναφοράς </a:t>
            </a:r>
            <a:r>
              <a:rPr lang="el-GR" sz="1600" dirty="0">
                <a:latin typeface="Segoe UI" panose="020B0502040204020203" pitchFamily="34" charset="0"/>
                <a:ea typeface="SimSun" panose="02010600030101010101" pitchFamily="2" charset="-122"/>
                <a:cs typeface="Times New Roman" panose="02020603050405020304" pitchFamily="18" charset="0"/>
              </a:rPr>
              <a:t>που πρέπει να μελετήσετε για να διαπιστώσετε το πως λειτουργούν οι υπηρεσίες, τα πρωτόκολλα, τους υποκείμενους λόγους σχεδιασμού τους με στόχο να </a:t>
            </a:r>
            <a:r>
              <a:rPr lang="el-GR" sz="1600" b="1" dirty="0">
                <a:latin typeface="Segoe UI" panose="020B0502040204020203" pitchFamily="34" charset="0"/>
                <a:ea typeface="SimSun" panose="02010600030101010101" pitchFamily="2" charset="-122"/>
                <a:cs typeface="Times New Roman" panose="02020603050405020304" pitchFamily="18" charset="0"/>
              </a:rPr>
              <a:t>απαντήσετε σε αυτές τις ερωτήσεις </a:t>
            </a:r>
            <a:r>
              <a:rPr lang="el-GR" sz="1600" dirty="0">
                <a:latin typeface="Segoe UI" panose="020B0502040204020203" pitchFamily="34" charset="0"/>
                <a:ea typeface="SimSun" panose="02010600030101010101" pitchFamily="2" charset="-122"/>
                <a:cs typeface="Times New Roman" panose="02020603050405020304" pitchFamily="18" charset="0"/>
              </a:rPr>
              <a:t>και να λύσετε τις απορίες σας. </a:t>
            </a:r>
          </a:p>
          <a:p>
            <a:pPr>
              <a:spcBef>
                <a:spcPts val="1200"/>
              </a:spcBef>
              <a:spcAft>
                <a:spcPts val="600"/>
              </a:spcAft>
            </a:pPr>
            <a:endParaRPr lang="el-GR" sz="2400" dirty="0"/>
          </a:p>
        </p:txBody>
      </p:sp>
    </p:spTree>
    <p:extLst>
      <p:ext uri="{BB962C8B-B14F-4D97-AF65-F5344CB8AC3E}">
        <p14:creationId xmlns:p14="http://schemas.microsoft.com/office/powerpoint/2010/main" val="271269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7EBCF-1DD3-4D28-8D92-EF40812967E8}"/>
              </a:ext>
            </a:extLst>
          </p:cNvPr>
          <p:cNvSpPr>
            <a:spLocks noGrp="1"/>
          </p:cNvSpPr>
          <p:nvPr>
            <p:ph type="title"/>
          </p:nvPr>
        </p:nvSpPr>
        <p:spPr/>
        <p:txBody>
          <a:bodyPr/>
          <a:lstStyle/>
          <a:p>
            <a:r>
              <a:rPr lang="en-US" dirty="0" err="1"/>
              <a:t>Θεωρί</a:t>
            </a:r>
            <a:r>
              <a:rPr lang="en-US" dirty="0"/>
              <a:t>α	</a:t>
            </a:r>
            <a:endParaRPr lang="el-GR" dirty="0"/>
          </a:p>
        </p:txBody>
      </p:sp>
      <p:sp>
        <p:nvSpPr>
          <p:cNvPr id="3" name="Θέση περιεχομένου 2">
            <a:extLst>
              <a:ext uri="{FF2B5EF4-FFF2-40B4-BE49-F238E27FC236}">
                <a16:creationId xmlns:a16="http://schemas.microsoft.com/office/drawing/2014/main" id="{98BD35C0-603E-435D-A04C-6EE8EE64BFB8}"/>
              </a:ext>
            </a:extLst>
          </p:cNvPr>
          <p:cNvSpPr>
            <a:spLocks noGrp="1"/>
          </p:cNvSpPr>
          <p:nvPr>
            <p:ph idx="1"/>
          </p:nvPr>
        </p:nvSpPr>
        <p:spPr/>
        <p:txBody>
          <a:bodyPr>
            <a:normAutofit/>
          </a:bodyPr>
          <a:lstStyle/>
          <a:p>
            <a:pPr>
              <a:buFont typeface="Wingdings" panose="05000000000000000000" pitchFamily="2" charset="2"/>
              <a:buChar char="§"/>
            </a:pPr>
            <a:r>
              <a:rPr lang="en-US" sz="2701" dirty="0" err="1"/>
              <a:t>Ύλη</a:t>
            </a:r>
            <a:r>
              <a:rPr lang="en-US" sz="2701" dirty="0"/>
              <a:t> </a:t>
            </a:r>
            <a:r>
              <a:rPr lang="en-US" sz="2701" dirty="0" err="1"/>
              <a:t>Δίκτυ</a:t>
            </a:r>
            <a:r>
              <a:rPr lang="en-US" sz="2701" dirty="0"/>
              <a:t>α Επικοινωνίας ΙΙ</a:t>
            </a:r>
          </a:p>
          <a:p>
            <a:pPr marL="342991" indent="0">
              <a:spcBef>
                <a:spcPts val="0"/>
              </a:spcBef>
              <a:buNone/>
            </a:pPr>
            <a:endParaRPr lang="el-GR" sz="2101" kern="1000" dirty="0">
              <a:solidFill>
                <a:srgbClr val="404040"/>
              </a:solidFill>
              <a:latin typeface="Segoe UI" panose="020B0502040204020203" pitchFamily="34" charset="0"/>
              <a:ea typeface="MS Mincho" panose="02020609040205080304" pitchFamily="49" charset="-128"/>
              <a:cs typeface="Times New Roman" panose="02020603050405020304" pitchFamily="18" charset="0"/>
            </a:endParaRPr>
          </a:p>
          <a:p>
            <a:pPr marL="437076" lvl="1" indent="-257244">
              <a:spcBef>
                <a:spcPts val="0"/>
              </a:spcBef>
              <a:buFont typeface="Wingdings" panose="05000000000000000000" pitchFamily="2" charset="2"/>
              <a:buChar char=""/>
            </a:pPr>
            <a:r>
              <a:rPr lang="el-GR" kern="1000" dirty="0">
                <a:effectLst/>
                <a:latin typeface="Segoe UI" panose="020B0502040204020203" pitchFamily="34" charset="0"/>
                <a:ea typeface="MS Mincho" panose="02020609040205080304" pitchFamily="49" charset="-128"/>
                <a:cs typeface="Times New Roman" panose="02020603050405020304" pitchFamily="18" charset="0"/>
              </a:rPr>
              <a:t>Το Εκπαιδευτικό Υλικό Αναφοράς «Τεχνολογίες μετάδοσης </a:t>
            </a:r>
            <a:r>
              <a:rPr lang="el-GR" kern="1000" dirty="0">
                <a:effectLst/>
                <a:latin typeface="Segoe UI" panose="020B0502040204020203" pitchFamily="34" charset="0"/>
                <a:ea typeface="MS Mincho" panose="02020609040205080304" pitchFamily="49" charset="-128"/>
                <a:cs typeface="Segoe UI" panose="020B0502040204020203" pitchFamily="34" charset="0"/>
              </a:rPr>
              <a:t>βίντεο συνεχούς ροής</a:t>
            </a:r>
            <a:r>
              <a:rPr lang="el-GR" kern="1000" dirty="0">
                <a:effectLst/>
                <a:latin typeface="Segoe UI" panose="020B0502040204020203" pitchFamily="34" charset="0"/>
                <a:ea typeface="MS Mincho" panose="02020609040205080304" pitchFamily="49" charset="-128"/>
                <a:cs typeface="Times New Roman" panose="02020603050405020304" pitchFamily="18" charset="0"/>
              </a:rPr>
              <a:t>».</a:t>
            </a:r>
          </a:p>
          <a:p>
            <a:pPr marL="437076" lvl="1" indent="-257244">
              <a:spcBef>
                <a:spcPts val="0"/>
              </a:spcBef>
              <a:spcAft>
                <a:spcPts val="900"/>
              </a:spcAft>
              <a:buFont typeface="Wingdings" panose="05000000000000000000" pitchFamily="2" charset="2"/>
              <a:buChar char=""/>
            </a:pPr>
            <a:r>
              <a:rPr lang="el-GR" kern="1000" dirty="0">
                <a:effectLst/>
                <a:latin typeface="Segoe UI" panose="020B0502040204020203" pitchFamily="34" charset="0"/>
                <a:ea typeface="MS Mincho" panose="02020609040205080304" pitchFamily="49" charset="-128"/>
                <a:cs typeface="Times New Roman" panose="02020603050405020304" pitchFamily="18" charset="0"/>
              </a:rPr>
              <a:t>Ενότητες 9.1,  9.2, 9.4.1 του Κεφαλαίου 9 – Δικτύωση Πολυμέσων των </a:t>
            </a:r>
            <a:r>
              <a:rPr lang="el-GR" kern="1000" dirty="0" err="1">
                <a:effectLst/>
                <a:latin typeface="Segoe UI" panose="020B0502040204020203" pitchFamily="34" charset="0"/>
                <a:ea typeface="MS Mincho" panose="02020609040205080304" pitchFamily="49" charset="-128"/>
                <a:cs typeface="Times New Roman" panose="02020603050405020304" pitchFamily="18" charset="0"/>
              </a:rPr>
              <a:t>Κurose</a:t>
            </a:r>
            <a:r>
              <a:rPr lang="el-GR" kern="1000" dirty="0">
                <a:effectLst/>
                <a:latin typeface="Segoe UI" panose="020B0502040204020203" pitchFamily="34" charset="0"/>
                <a:ea typeface="MS Mincho" panose="02020609040205080304" pitchFamily="49" charset="-128"/>
                <a:cs typeface="Times New Roman" panose="02020603050405020304" pitchFamily="18" charset="0"/>
              </a:rPr>
              <a:t> και </a:t>
            </a:r>
            <a:r>
              <a:rPr lang="el-GR" kern="1000" dirty="0" err="1">
                <a:effectLst/>
                <a:latin typeface="Segoe UI" panose="020B0502040204020203" pitchFamily="34" charset="0"/>
                <a:ea typeface="MS Mincho" panose="02020609040205080304" pitchFamily="49" charset="-128"/>
                <a:cs typeface="Times New Roman" panose="02020603050405020304" pitchFamily="18" charset="0"/>
              </a:rPr>
              <a:t>Ross</a:t>
            </a:r>
            <a:r>
              <a:rPr lang="el-GR" kern="1000" dirty="0">
                <a:effectLst/>
                <a:latin typeface="Segoe UI" panose="020B0502040204020203" pitchFamily="34" charset="0"/>
                <a:ea typeface="MS Mincho" panose="02020609040205080304" pitchFamily="49" charset="-128"/>
                <a:cs typeface="Times New Roman" panose="02020603050405020304" pitchFamily="18" charset="0"/>
              </a:rPr>
              <a:t> (Ύλη από τα Δίκτυα Επικοινωνίας ΙΙ).</a:t>
            </a:r>
            <a:endParaRPr lang="en-US" kern="1000" dirty="0">
              <a:effectLst/>
              <a:latin typeface="Segoe UI" panose="020B0502040204020203" pitchFamily="34" charset="0"/>
              <a:ea typeface="MS Mincho" panose="02020609040205080304" pitchFamily="49" charset="-128"/>
              <a:cs typeface="Times New Roman" panose="02020603050405020304" pitchFamily="18" charset="0"/>
            </a:endParaRPr>
          </a:p>
          <a:p>
            <a:pPr marL="437076" lvl="1" indent="-257244">
              <a:spcBef>
                <a:spcPts val="0"/>
              </a:spcBef>
              <a:spcAft>
                <a:spcPts val="900"/>
              </a:spcAft>
              <a:buFont typeface="Wingdings" panose="05000000000000000000" pitchFamily="2" charset="2"/>
              <a:buChar char=""/>
            </a:pPr>
            <a:r>
              <a:rPr lang="el-GR" kern="1000" dirty="0">
                <a:latin typeface="Segoe UI" panose="020B0502040204020203" pitchFamily="34" charset="0"/>
                <a:ea typeface="MS Mincho" panose="02020609040205080304" pitchFamily="49" charset="-128"/>
                <a:cs typeface="Times New Roman" panose="02020603050405020304" pitchFamily="18" charset="0"/>
              </a:rPr>
              <a:t>DASH</a:t>
            </a:r>
          </a:p>
          <a:p>
            <a:pPr marL="257244" indent="-257244">
              <a:spcBef>
                <a:spcPts val="0"/>
              </a:spcBef>
              <a:spcAft>
                <a:spcPts val="900"/>
              </a:spcAft>
              <a:buFont typeface="Wingdings" panose="05000000000000000000" pitchFamily="2" charset="2"/>
              <a:buChar char=""/>
            </a:pPr>
            <a:r>
              <a:rPr lang="en-US" sz="2101" kern="1000" dirty="0" err="1">
                <a:latin typeface="Segoe UI" panose="020B0502040204020203" pitchFamily="34" charset="0"/>
                <a:ea typeface="MS Mincho" panose="02020609040205080304" pitchFamily="49" charset="-128"/>
                <a:cs typeface="Times New Roman" panose="02020603050405020304" pitchFamily="18" charset="0"/>
              </a:rPr>
              <a:t>Υλικό</a:t>
            </a:r>
            <a:r>
              <a:rPr lang="en-US" sz="2101" kern="1000" dirty="0">
                <a:latin typeface="Segoe UI" panose="020B0502040204020203" pitchFamily="34" charset="0"/>
                <a:ea typeface="MS Mincho" panose="02020609040205080304" pitchFamily="49" charset="-128"/>
                <a:cs typeface="Times New Roman" panose="02020603050405020304" pitchFamily="18" charset="0"/>
              </a:rPr>
              <a:t> </a:t>
            </a:r>
            <a:r>
              <a:rPr lang="en-US" sz="2101" kern="1000" dirty="0" err="1">
                <a:latin typeface="Segoe UI" panose="020B0502040204020203" pitchFamily="34" charset="0"/>
                <a:ea typeface="MS Mincho" panose="02020609040205080304" pitchFamily="49" charset="-128"/>
                <a:cs typeface="Times New Roman" panose="02020603050405020304" pitchFamily="18" charset="0"/>
              </a:rPr>
              <a:t>Αν</a:t>
            </a:r>
            <a:r>
              <a:rPr lang="en-US" sz="2101" kern="1000" dirty="0">
                <a:latin typeface="Segoe UI" panose="020B0502040204020203" pitchFamily="34" charset="0"/>
                <a:ea typeface="MS Mincho" panose="02020609040205080304" pitchFamily="49" charset="-128"/>
                <a:cs typeface="Times New Roman" panose="02020603050405020304" pitchFamily="18" charset="0"/>
              </a:rPr>
              <a:t>αφοράς </a:t>
            </a:r>
          </a:p>
          <a:p>
            <a:pPr marL="437076" lvl="1" indent="-257244">
              <a:spcBef>
                <a:spcPts val="0"/>
              </a:spcBef>
              <a:spcAft>
                <a:spcPts val="900"/>
              </a:spcAft>
              <a:buFont typeface="Wingdings" panose="05000000000000000000" pitchFamily="2" charset="2"/>
              <a:buChar char=""/>
            </a:pPr>
            <a:r>
              <a:rPr lang="el-GR" kern="1000" dirty="0">
                <a:latin typeface="Segoe UI" panose="020B0502040204020203" pitchFamily="34" charset="0"/>
                <a:ea typeface="MS Mincho" panose="02020609040205080304" pitchFamily="49" charset="-128"/>
                <a:cs typeface="Times New Roman" panose="02020603050405020304" pitchFamily="18" charset="0"/>
              </a:rPr>
              <a:t>Α</a:t>
            </a:r>
            <a:r>
              <a:rPr lang="en-US" kern="1000" dirty="0">
                <a:latin typeface="Segoe UI" panose="020B0502040204020203" pitchFamily="34" charset="0"/>
                <a:ea typeface="MS Mincho" panose="02020609040205080304" pitchFamily="49" charset="-128"/>
                <a:cs typeface="Times New Roman" panose="02020603050405020304" pitchFamily="18" charset="0"/>
              </a:rPr>
              <a:t>να</a:t>
            </a:r>
            <a:r>
              <a:rPr lang="en-US" kern="1000" dirty="0" err="1">
                <a:latin typeface="Segoe UI" panose="020B0502040204020203" pitchFamily="34" charset="0"/>
                <a:ea typeface="MS Mincho" panose="02020609040205080304" pitchFamily="49" charset="-128"/>
                <a:cs typeface="Times New Roman" panose="02020603050405020304" pitchFamily="18" charset="0"/>
              </a:rPr>
              <a:t>ρτημένο</a:t>
            </a:r>
            <a:r>
              <a:rPr lang="en-US" kern="1000" dirty="0">
                <a:latin typeface="Segoe UI" panose="020B0502040204020203" pitchFamily="34" charset="0"/>
                <a:ea typeface="MS Mincho" panose="02020609040205080304" pitchFamily="49" charset="-128"/>
                <a:cs typeface="Times New Roman" panose="02020603050405020304" pitchFamily="18" charset="0"/>
              </a:rPr>
              <a:t> </a:t>
            </a:r>
            <a:r>
              <a:rPr lang="en-US" kern="1000" dirty="0" err="1">
                <a:latin typeface="Segoe UI" panose="020B0502040204020203" pitchFamily="34" charset="0"/>
                <a:ea typeface="MS Mincho" panose="02020609040205080304" pitchFamily="49" charset="-128"/>
                <a:cs typeface="Times New Roman" panose="02020603050405020304" pitchFamily="18" charset="0"/>
              </a:rPr>
              <a:t>στο</a:t>
            </a:r>
            <a:r>
              <a:rPr lang="en-US" kern="1000" dirty="0">
                <a:latin typeface="Segoe UI" panose="020B0502040204020203" pitchFamily="34" charset="0"/>
                <a:ea typeface="MS Mincho" panose="02020609040205080304" pitchFamily="49" charset="-128"/>
                <a:cs typeface="Times New Roman" panose="02020603050405020304" pitchFamily="18" charset="0"/>
              </a:rPr>
              <a:t> </a:t>
            </a:r>
            <a:r>
              <a:rPr lang="el-GR" kern="1000" dirty="0">
                <a:latin typeface="Segoe UI" panose="020B0502040204020203" pitchFamily="34" charset="0"/>
                <a:ea typeface="MS Mincho" panose="02020609040205080304" pitchFamily="49" charset="-128"/>
                <a:cs typeface="Times New Roman" panose="02020603050405020304" pitchFamily="18" charset="0"/>
              </a:rPr>
              <a:t>eClass</a:t>
            </a:r>
          </a:p>
          <a:p>
            <a:pPr marL="257244" indent="-257244">
              <a:spcBef>
                <a:spcPts val="0"/>
              </a:spcBef>
              <a:spcAft>
                <a:spcPts val="900"/>
              </a:spcAft>
              <a:buFont typeface="Wingdings" panose="05000000000000000000" pitchFamily="2" charset="2"/>
              <a:buChar char=""/>
            </a:pPr>
            <a:r>
              <a:rPr lang="el-GR" sz="2101" kern="1000" dirty="0">
                <a:latin typeface="Segoe UI" panose="020B0502040204020203" pitchFamily="34" charset="0"/>
                <a:ea typeface="MS Mincho" panose="02020609040205080304" pitchFamily="49" charset="-128"/>
                <a:cs typeface="Times New Roman" panose="02020603050405020304" pitchFamily="18" charset="0"/>
              </a:rPr>
              <a:t>ΔΕΝ ΕΙΝΑΙ ΠΡΟΑΠΑΙΤΟΥΜΕΝΟ ΤΟ ΜΑΘΗΜΑ ΔΙΚΤΥΑ ΕΠΙΚΟΙΝΩΝΙΑΣ ΙΙ</a:t>
            </a:r>
          </a:p>
          <a:p>
            <a:pPr lvl="1"/>
            <a:endParaRPr lang="el-GR" sz="2401" dirty="0"/>
          </a:p>
        </p:txBody>
      </p:sp>
    </p:spTree>
    <p:extLst>
      <p:ext uri="{BB962C8B-B14F-4D97-AF65-F5344CB8AC3E}">
        <p14:creationId xmlns:p14="http://schemas.microsoft.com/office/powerpoint/2010/main" val="1450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707D46-D4D3-4E1F-B42F-5FFD7313F7A3}"/>
              </a:ext>
            </a:extLst>
          </p:cNvPr>
          <p:cNvSpPr>
            <a:spLocks noGrp="1"/>
          </p:cNvSpPr>
          <p:nvPr>
            <p:ph type="title"/>
          </p:nvPr>
        </p:nvSpPr>
        <p:spPr/>
        <p:txBody>
          <a:bodyPr/>
          <a:lstStyle/>
          <a:p>
            <a:r>
              <a:rPr lang="el-GR" dirty="0"/>
              <a:t>Κατάλογος Ασκήσεων</a:t>
            </a:r>
          </a:p>
        </p:txBody>
      </p:sp>
      <p:sp>
        <p:nvSpPr>
          <p:cNvPr id="3" name="Θέση περιεχομένου 2">
            <a:extLst>
              <a:ext uri="{FF2B5EF4-FFF2-40B4-BE49-F238E27FC236}">
                <a16:creationId xmlns:a16="http://schemas.microsoft.com/office/drawing/2014/main" id="{F4E12A8C-FA32-4A1C-ADC4-2E2FA9FCE9DD}"/>
              </a:ext>
            </a:extLst>
          </p:cNvPr>
          <p:cNvSpPr>
            <a:spLocks noGrp="1"/>
          </p:cNvSpPr>
          <p:nvPr>
            <p:ph idx="1"/>
          </p:nvPr>
        </p:nvSpPr>
        <p:spPr/>
        <p:txBody>
          <a:bodyPr>
            <a:normAutofit/>
          </a:bodyPr>
          <a:lstStyle/>
          <a:p>
            <a:r>
              <a:rPr lang="el-GR" sz="2400" b="1" dirty="0">
                <a:latin typeface="Calibri" panose="020F0502020204030204" pitchFamily="34" charset="0"/>
                <a:cs typeface="Calibri" panose="020F0502020204030204" pitchFamily="34" charset="0"/>
              </a:rPr>
              <a:t>Α. Δικτύωση Πολυμέσων</a:t>
            </a:r>
          </a:p>
          <a:p>
            <a:pPr lvl="1"/>
            <a:r>
              <a:rPr lang="el-GR" sz="1800" dirty="0">
                <a:solidFill>
                  <a:srgbClr val="92D050"/>
                </a:solidFill>
              </a:rPr>
              <a:t>1</a:t>
            </a:r>
            <a:r>
              <a:rPr lang="el-GR" sz="1800" baseline="30000" dirty="0">
                <a:solidFill>
                  <a:srgbClr val="92D050"/>
                </a:solidFill>
              </a:rPr>
              <a:t>η</a:t>
            </a:r>
            <a:r>
              <a:rPr lang="el-GR" sz="1800" dirty="0">
                <a:solidFill>
                  <a:srgbClr val="92D050"/>
                </a:solidFill>
              </a:rPr>
              <a:t> Άσκηση (Ομάδα Ασκήσεων Α1):</a:t>
            </a:r>
            <a:r>
              <a:rPr lang="en-US" sz="1800" dirty="0">
                <a:solidFill>
                  <a:srgbClr val="92D050"/>
                </a:solidFill>
              </a:rPr>
              <a:t> </a:t>
            </a:r>
            <a:r>
              <a:rPr lang="el-GR" sz="1800" dirty="0">
                <a:solidFill>
                  <a:srgbClr val="92D050"/>
                </a:solidFill>
              </a:rPr>
              <a:t>Αποθηκευμένο βίντεο συνεχούς ροής</a:t>
            </a:r>
          </a:p>
          <a:p>
            <a:pPr lvl="1"/>
            <a:r>
              <a:rPr lang="el-GR" sz="1800" dirty="0">
                <a:solidFill>
                  <a:srgbClr val="FFC000"/>
                </a:solidFill>
              </a:rPr>
              <a:t>2</a:t>
            </a:r>
            <a:r>
              <a:rPr lang="el-GR" sz="1800" baseline="30000" dirty="0">
                <a:solidFill>
                  <a:srgbClr val="FFC000"/>
                </a:solidFill>
              </a:rPr>
              <a:t>η</a:t>
            </a:r>
            <a:r>
              <a:rPr lang="el-GR" sz="1800" dirty="0">
                <a:solidFill>
                  <a:srgbClr val="FFC000"/>
                </a:solidFill>
              </a:rPr>
              <a:t>  Άσκηση (Ομάδα Ασκήσεων Α2):</a:t>
            </a:r>
            <a:r>
              <a:rPr lang="en-US" sz="1800" dirty="0">
                <a:solidFill>
                  <a:srgbClr val="FFC000"/>
                </a:solidFill>
              </a:rPr>
              <a:t> </a:t>
            </a:r>
            <a:r>
              <a:rPr lang="el-GR" sz="1800" dirty="0">
                <a:solidFill>
                  <a:srgbClr val="FFC000"/>
                </a:solidFill>
              </a:rPr>
              <a:t>Ζωντανές μεταδόσεις</a:t>
            </a:r>
          </a:p>
          <a:p>
            <a:pPr lvl="1"/>
            <a:r>
              <a:rPr lang="el-GR" sz="1800" dirty="0">
                <a:latin typeface="Calibri" panose="020F0502020204030204" pitchFamily="34" charset="0"/>
                <a:cs typeface="Calibri" panose="020F0502020204030204" pitchFamily="34" charset="0"/>
              </a:rPr>
              <a:t>3</a:t>
            </a:r>
            <a:r>
              <a:rPr lang="el-GR" sz="1800" baseline="30000" dirty="0">
                <a:latin typeface="Calibri" panose="020F0502020204030204" pitchFamily="34" charset="0"/>
                <a:cs typeface="Calibri" panose="020F0502020204030204" pitchFamily="34" charset="0"/>
              </a:rPr>
              <a:t>η</a:t>
            </a:r>
            <a:r>
              <a:rPr lang="el-GR" sz="1800" dirty="0">
                <a:latin typeface="Calibri" panose="020F0502020204030204" pitchFamily="34" charset="0"/>
                <a:cs typeface="Calibri" panose="020F0502020204030204" pitchFamily="34" charset="0"/>
              </a:rPr>
              <a:t> Άσκηση </a:t>
            </a:r>
            <a:r>
              <a:rPr lang="en-US" sz="1800" dirty="0"/>
              <a:t>(</a:t>
            </a:r>
            <a:r>
              <a:rPr lang="el-GR" sz="1800" dirty="0">
                <a:latin typeface="Calibri" panose="020F0502020204030204" pitchFamily="34" charset="0"/>
                <a:cs typeface="Calibri" panose="020F0502020204030204" pitchFamily="34" charset="0"/>
              </a:rPr>
              <a:t>Ομάδα Ασκήσεων Α3</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Τεχνολογίες </a:t>
            </a:r>
            <a:r>
              <a:rPr lang="el-GR" sz="1800" dirty="0" err="1">
                <a:latin typeface="Calibri" panose="020F0502020204030204" pitchFamily="34" charset="0"/>
                <a:cs typeface="Calibri" panose="020F0502020204030204" pitchFamily="34" charset="0"/>
              </a:rPr>
              <a:t>Βιντεοδιάσκεψης</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69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7E120AB-7C5B-443D-B5E7-5353609A9FDA}"/>
              </a:ext>
            </a:extLst>
          </p:cNvPr>
          <p:cNvSpPr>
            <a:spLocks noGrp="1"/>
          </p:cNvSpPr>
          <p:nvPr>
            <p:ph type="title"/>
          </p:nvPr>
        </p:nvSpPr>
        <p:spPr/>
        <p:txBody>
          <a:bodyPr>
            <a:normAutofit/>
          </a:bodyPr>
          <a:lstStyle/>
          <a:p>
            <a:r>
              <a:rPr lang="el-GR" b="1" dirty="0"/>
              <a:t>Ομάδα Ασκήσεων Α1: </a:t>
            </a:r>
            <a:br>
              <a:rPr lang="el-GR" dirty="0"/>
            </a:br>
            <a:r>
              <a:rPr lang="el-GR" dirty="0"/>
              <a:t>Αποθηκευμένο βίντεο συνεχούς ροής</a:t>
            </a:r>
          </a:p>
        </p:txBody>
      </p:sp>
      <p:sp>
        <p:nvSpPr>
          <p:cNvPr id="5" name="Θέση περιεχομένου 4">
            <a:extLst>
              <a:ext uri="{FF2B5EF4-FFF2-40B4-BE49-F238E27FC236}">
                <a16:creationId xmlns:a16="http://schemas.microsoft.com/office/drawing/2014/main" id="{7D9F219E-B5D7-469A-A7CD-72755E090C26}"/>
              </a:ext>
            </a:extLst>
          </p:cNvPr>
          <p:cNvSpPr>
            <a:spLocks noGrp="1"/>
          </p:cNvSpPr>
          <p:nvPr>
            <p:ph idx="1"/>
          </p:nvPr>
        </p:nvSpPr>
        <p:spPr/>
        <p:txBody>
          <a:bodyPr>
            <a:normAutofit/>
          </a:bodyPr>
          <a:lstStyle/>
          <a:p>
            <a:pPr marL="0" indent="0">
              <a:buNone/>
            </a:pPr>
            <a:r>
              <a:rPr lang="el-GR" sz="2000" dirty="0"/>
              <a:t>Μαθησιακοί στόχοι</a:t>
            </a:r>
          </a:p>
          <a:p>
            <a:pPr>
              <a:buFont typeface="Wingdings" panose="05000000000000000000" pitchFamily="2" charset="2"/>
              <a:buChar char="ü"/>
            </a:pPr>
            <a:r>
              <a:rPr lang="el-GR" sz="2000" dirty="0"/>
              <a:t>Να κατανοήσετε πως λειτουργούν οι υπηρεσίες παροχής αποθηκευμένου βίντεο</a:t>
            </a:r>
          </a:p>
          <a:p>
            <a:pPr>
              <a:buFont typeface="Wingdings" panose="05000000000000000000" pitchFamily="2" charset="2"/>
              <a:buChar char="ü"/>
            </a:pPr>
            <a:r>
              <a:rPr lang="el-GR" sz="2000" dirty="0"/>
              <a:t>Να κατανοήσετε τα εμπλεκόμενα πρωτόκολλα και τις εναλλακτικές προσεγγίσεις</a:t>
            </a:r>
          </a:p>
          <a:p>
            <a:pPr>
              <a:buFont typeface="Wingdings" panose="05000000000000000000" pitchFamily="2" charset="2"/>
              <a:buChar char="ü"/>
            </a:pPr>
            <a:r>
              <a:rPr lang="el-GR" sz="2000" dirty="0"/>
              <a:t>Να είστε σε θέση να εξηγήσετε γιατί χρησιμοποιείται το </a:t>
            </a:r>
            <a:r>
              <a:rPr lang="en-US" sz="2000" dirty="0"/>
              <a:t>DASH </a:t>
            </a:r>
            <a:r>
              <a:rPr lang="el-GR" sz="2000" dirty="0"/>
              <a:t>αντί των άλλων προσεγγίσεων</a:t>
            </a:r>
          </a:p>
        </p:txBody>
      </p:sp>
    </p:spTree>
    <p:extLst>
      <p:ext uri="{BB962C8B-B14F-4D97-AF65-F5344CB8AC3E}">
        <p14:creationId xmlns:p14="http://schemas.microsoft.com/office/powerpoint/2010/main" val="405912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1A601C-1268-4C02-8FBA-5DFE61C12126}"/>
              </a:ext>
            </a:extLst>
          </p:cNvPr>
          <p:cNvSpPr>
            <a:spLocks noGrp="1"/>
          </p:cNvSpPr>
          <p:nvPr>
            <p:ph type="title"/>
          </p:nvPr>
        </p:nvSpPr>
        <p:spPr/>
        <p:txBody>
          <a:bodyPr>
            <a:normAutofit/>
          </a:bodyPr>
          <a:lstStyle/>
          <a:p>
            <a:r>
              <a:rPr lang="el-GR" b="1" dirty="0">
                <a:solidFill>
                  <a:srgbClr val="92D050"/>
                </a:solidFill>
              </a:rPr>
              <a:t>Ομάδα Ασκήσεων: Α1 - Αποθηκευμένο βίντεο συνεχούς ροής</a:t>
            </a:r>
            <a:endParaRPr lang="el-GR" dirty="0">
              <a:solidFill>
                <a:srgbClr val="92D050"/>
              </a:solidFill>
            </a:endParaRPr>
          </a:p>
        </p:txBody>
      </p:sp>
      <p:sp>
        <p:nvSpPr>
          <p:cNvPr id="3" name="Θέση περιεχομένου 2">
            <a:extLst>
              <a:ext uri="{FF2B5EF4-FFF2-40B4-BE49-F238E27FC236}">
                <a16:creationId xmlns:a16="http://schemas.microsoft.com/office/drawing/2014/main" id="{F7082359-533B-4F09-BE82-C02DBFF59952}"/>
              </a:ext>
            </a:extLst>
          </p:cNvPr>
          <p:cNvSpPr>
            <a:spLocks noGrp="1"/>
          </p:cNvSpPr>
          <p:nvPr>
            <p:ph idx="1"/>
          </p:nvPr>
        </p:nvSpPr>
        <p:spPr>
          <a:xfrm>
            <a:off x="1222513" y="2024478"/>
            <a:ext cx="7725112" cy="4734131"/>
          </a:xfrm>
        </p:spPr>
        <p:txBody>
          <a:bodyPr>
            <a:normAutofit fontScale="92500" lnSpcReduction="10000"/>
          </a:bodyPr>
          <a:lstStyle/>
          <a:p>
            <a:pPr lvl="0"/>
            <a:r>
              <a:rPr lang="el-GR" b="1" dirty="0"/>
              <a:t>Άσκηση</a:t>
            </a:r>
            <a:r>
              <a:rPr lang="en-US" b="1" dirty="0"/>
              <a:t>: A1.1 – </a:t>
            </a:r>
            <a:r>
              <a:rPr lang="en-US" b="1" dirty="0" err="1"/>
              <a:t>VoD</a:t>
            </a:r>
            <a:r>
              <a:rPr lang="en-US" b="1" dirty="0"/>
              <a:t>: RTSP/RTP/UDP</a:t>
            </a:r>
          </a:p>
          <a:p>
            <a:pPr lvl="1"/>
            <a:r>
              <a:rPr lang="el-GR" dirty="0"/>
              <a:t>Οι εκπαιδευόμενοι θα ενασχοληθούν με υπηρεσίες παροχής αποθηκευμένου βίντεο σύμφωνα με τη στοίβα πρωτοκόλλων </a:t>
            </a:r>
            <a:r>
              <a:rPr lang="en-US" dirty="0"/>
              <a:t>RTSP</a:t>
            </a:r>
            <a:r>
              <a:rPr lang="el-GR" dirty="0"/>
              <a:t>/</a:t>
            </a:r>
            <a:r>
              <a:rPr lang="en-US" dirty="0"/>
              <a:t>RTP</a:t>
            </a:r>
            <a:r>
              <a:rPr lang="el-GR" dirty="0"/>
              <a:t>/</a:t>
            </a:r>
            <a:r>
              <a:rPr lang="en-US" dirty="0"/>
              <a:t>UDP</a:t>
            </a:r>
            <a:r>
              <a:rPr lang="el-GR" dirty="0"/>
              <a:t>. Στόχος είναι να κατανοήσουν πως λειτουργεί η υπηρεσία παροχής αποθηκευμένου βίντεο βασισμένη στο </a:t>
            </a:r>
            <a:r>
              <a:rPr lang="en-US" dirty="0"/>
              <a:t>RTSP</a:t>
            </a:r>
            <a:r>
              <a:rPr lang="el-GR" dirty="0"/>
              <a:t>/</a:t>
            </a:r>
            <a:r>
              <a:rPr lang="en-US" dirty="0"/>
              <a:t>RTP</a:t>
            </a:r>
            <a:r>
              <a:rPr lang="el-GR" dirty="0"/>
              <a:t>/</a:t>
            </a:r>
            <a:r>
              <a:rPr lang="en-US" dirty="0"/>
              <a:t>UDP</a:t>
            </a:r>
            <a:r>
              <a:rPr lang="el-GR" dirty="0"/>
              <a:t> και τα εμπλεκόμενα πρωτόκολλα, </a:t>
            </a:r>
            <a:r>
              <a:rPr lang="en-US" dirty="0"/>
              <a:t>RTSP</a:t>
            </a:r>
            <a:r>
              <a:rPr lang="el-GR" dirty="0"/>
              <a:t>, </a:t>
            </a:r>
            <a:r>
              <a:rPr lang="en-US" dirty="0"/>
              <a:t>SDP</a:t>
            </a:r>
            <a:r>
              <a:rPr lang="el-GR" dirty="0"/>
              <a:t>, </a:t>
            </a:r>
            <a:r>
              <a:rPr lang="en-US" dirty="0"/>
              <a:t>RTP</a:t>
            </a:r>
            <a:r>
              <a:rPr lang="el-GR" dirty="0"/>
              <a:t>/</a:t>
            </a:r>
            <a:r>
              <a:rPr lang="en-US" dirty="0"/>
              <a:t>RTCP</a:t>
            </a:r>
            <a:r>
              <a:rPr lang="el-GR" dirty="0"/>
              <a:t>.</a:t>
            </a:r>
          </a:p>
          <a:p>
            <a:pPr lvl="0"/>
            <a:r>
              <a:rPr lang="el-GR" b="1" dirty="0"/>
              <a:t>Άσκηση</a:t>
            </a:r>
            <a:r>
              <a:rPr lang="en-US" b="1" dirty="0"/>
              <a:t>: A1.2 – </a:t>
            </a:r>
            <a:r>
              <a:rPr lang="en-US" b="1" dirty="0" err="1"/>
              <a:t>VoD</a:t>
            </a:r>
            <a:r>
              <a:rPr lang="en-US" b="1" dirty="0"/>
              <a:t>: HTTP/TCP</a:t>
            </a:r>
          </a:p>
          <a:p>
            <a:pPr lvl="1"/>
            <a:r>
              <a:rPr lang="el-GR" dirty="0"/>
              <a:t>Οι εκπαιδευόμενοι θα ενασχοληθούν με υπηρεσίες παροχής αποθηκευμένου βίντεο σύμφωνα με τη στοίβα πρωτοκόλλων HTTP/TCP. Στόχος είναι να κατανοήσουν πως λειτουργεί η υπηρεσία παροχής αποθηκευμένου βίντεο βασισμένη στο HTTP και τα βασικά του πρωτοκόλλου HTTP, σε σχέση πάντα με τη μετάδοση βίντεο.</a:t>
            </a:r>
          </a:p>
          <a:p>
            <a:pPr lvl="0"/>
            <a:r>
              <a:rPr lang="el-GR" b="1" dirty="0"/>
              <a:t>Άσκηση: A1.3 – </a:t>
            </a:r>
            <a:r>
              <a:rPr lang="el-GR" b="1" dirty="0" err="1"/>
              <a:t>VoD</a:t>
            </a:r>
            <a:r>
              <a:rPr lang="el-GR" b="1" dirty="0"/>
              <a:t>: DASH</a:t>
            </a:r>
            <a:endParaRPr lang="en-US" b="1" dirty="0"/>
          </a:p>
          <a:p>
            <a:pPr lvl="1"/>
            <a:r>
              <a:rPr lang="el-GR" dirty="0"/>
              <a:t>Οι εκπαιδευόμενοι θα ενασχοληθούν με υπηρεσίες παροχής αποθηκευμένου βίντεο σύμφωνα με </a:t>
            </a:r>
            <a:r>
              <a:rPr lang="el-GR" dirty="0" err="1"/>
              <a:t>τo</a:t>
            </a:r>
            <a:r>
              <a:rPr lang="el-GR" dirty="0"/>
              <a:t> πρότυπο MPEG – DASH (</a:t>
            </a:r>
            <a:r>
              <a:rPr lang="el-GR" dirty="0" err="1"/>
              <a:t>Dynamic</a:t>
            </a:r>
            <a:r>
              <a:rPr lang="el-GR" dirty="0"/>
              <a:t> </a:t>
            </a:r>
            <a:r>
              <a:rPr lang="el-GR" dirty="0" err="1"/>
              <a:t>Adaptive</a:t>
            </a:r>
            <a:r>
              <a:rPr lang="el-GR" dirty="0"/>
              <a:t> </a:t>
            </a:r>
            <a:r>
              <a:rPr lang="el-GR" dirty="0" err="1"/>
              <a:t>Streaming</a:t>
            </a:r>
            <a:r>
              <a:rPr lang="el-GR" dirty="0"/>
              <a:t> </a:t>
            </a:r>
            <a:r>
              <a:rPr lang="el-GR" dirty="0" err="1"/>
              <a:t>over</a:t>
            </a:r>
            <a:r>
              <a:rPr lang="el-GR" dirty="0"/>
              <a:t> </a:t>
            </a:r>
            <a:r>
              <a:rPr lang="el-GR" dirty="0" err="1"/>
              <a:t>Http</a:t>
            </a:r>
            <a:r>
              <a:rPr lang="el-GR" dirty="0"/>
              <a:t>). Στόχος είναι να </a:t>
            </a:r>
            <a:r>
              <a:rPr lang="el-GR" dirty="0" err="1"/>
              <a:t>ξατανοήσουν</a:t>
            </a:r>
            <a:r>
              <a:rPr lang="el-GR" dirty="0"/>
              <a:t> πως λειτουργεί η υπηρεσία παροχής αποθηκευμένου βίντεο βασισμένη στο πρότυπο MPEG – DASH.</a:t>
            </a:r>
          </a:p>
          <a:p>
            <a:pPr lvl="0"/>
            <a:r>
              <a:rPr lang="el-GR" b="1" dirty="0"/>
              <a:t>Άσκηση</a:t>
            </a:r>
            <a:r>
              <a:rPr lang="en-US" b="1" dirty="0"/>
              <a:t>: A1.4 – </a:t>
            </a:r>
            <a:r>
              <a:rPr lang="en-US" b="1" dirty="0" err="1"/>
              <a:t>VoD</a:t>
            </a:r>
            <a:r>
              <a:rPr lang="en-US" b="1" dirty="0"/>
              <a:t>: Apple HLS, MPEG-DASH</a:t>
            </a:r>
          </a:p>
          <a:p>
            <a:pPr lvl="1"/>
            <a:r>
              <a:rPr lang="el-GR" dirty="0"/>
              <a:t>Οι εκπαιδευόμενοι θα ενασχοληθούν με λογισμικά αναπαραγωγής βίντεο (αυτόνομες εφαρμογές, εφαρμογές </a:t>
            </a:r>
            <a:r>
              <a:rPr lang="el-GR" dirty="0" err="1"/>
              <a:t>plugins</a:t>
            </a:r>
            <a:r>
              <a:rPr lang="el-GR" dirty="0"/>
              <a:t>, </a:t>
            </a:r>
            <a:r>
              <a:rPr lang="el-GR" dirty="0" err="1"/>
              <a:t>video</a:t>
            </a:r>
            <a:r>
              <a:rPr lang="el-GR" dirty="0"/>
              <a:t> </a:t>
            </a:r>
            <a:r>
              <a:rPr lang="el-GR" dirty="0" err="1"/>
              <a:t>players</a:t>
            </a:r>
            <a:r>
              <a:rPr lang="el-GR" dirty="0"/>
              <a:t>), τεχνολογίες μετάδοσης βίντεο συνεχούς ροής (DASH, HLS). Στόχος είναι, να εξοικειωθούν με τα διαφορετικά πρωτόκολλα, τύπους, τεχνολογίες μετάδοσης βίντεο συνεχούς ροής και λογισμικά αναπαραγωγής βίντεο.</a:t>
            </a:r>
          </a:p>
          <a:p>
            <a:endParaRPr lang="el-GR" dirty="0"/>
          </a:p>
        </p:txBody>
      </p:sp>
      <p:sp>
        <p:nvSpPr>
          <p:cNvPr id="4" name="Αριστερό άγκιστρο 3">
            <a:extLst>
              <a:ext uri="{FF2B5EF4-FFF2-40B4-BE49-F238E27FC236}">
                <a16:creationId xmlns:a16="http://schemas.microsoft.com/office/drawing/2014/main" id="{8E6FFF23-BE1C-1932-D34F-3FA4077F18AF}"/>
              </a:ext>
            </a:extLst>
          </p:cNvPr>
          <p:cNvSpPr/>
          <p:nvPr/>
        </p:nvSpPr>
        <p:spPr>
          <a:xfrm>
            <a:off x="1010698" y="1793932"/>
            <a:ext cx="278295" cy="1292087"/>
          </a:xfrm>
          <a:prstGeom prst="leftBrace">
            <a:avLst/>
          </a:pr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
        <p:nvSpPr>
          <p:cNvPr id="5" name="Αριστερό άγκιστρο 4">
            <a:extLst>
              <a:ext uri="{FF2B5EF4-FFF2-40B4-BE49-F238E27FC236}">
                <a16:creationId xmlns:a16="http://schemas.microsoft.com/office/drawing/2014/main" id="{ED31FE99-D738-F486-B5BC-E7F73BDFDEC0}"/>
              </a:ext>
            </a:extLst>
          </p:cNvPr>
          <p:cNvSpPr/>
          <p:nvPr/>
        </p:nvSpPr>
        <p:spPr>
          <a:xfrm>
            <a:off x="765642" y="3316565"/>
            <a:ext cx="490111" cy="3263982"/>
          </a:xfrm>
          <a:prstGeom prst="leftBrace">
            <a:avLst/>
          </a:prstGeom>
          <a:ln w="38100"/>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3399E165-E6AC-9F52-603F-77CC03F678B9}"/>
              </a:ext>
            </a:extLst>
          </p:cNvPr>
          <p:cNvSpPr txBox="1"/>
          <p:nvPr/>
        </p:nvSpPr>
        <p:spPr>
          <a:xfrm>
            <a:off x="213728" y="2024478"/>
            <a:ext cx="587019" cy="677108"/>
          </a:xfrm>
          <a:prstGeom prst="rect">
            <a:avLst/>
          </a:prstGeom>
          <a:solidFill>
            <a:srgbClr val="FF0000"/>
          </a:solidFill>
        </p:spPr>
        <p:txBody>
          <a:bodyPr wrap="none" rtlCol="0">
            <a:spAutoFit/>
          </a:bodyPr>
          <a:lstStyle/>
          <a:p>
            <a:pPr algn="ctr"/>
            <a:r>
              <a:rPr lang="el-GR" sz="2400" b="1" dirty="0"/>
              <a:t>1</a:t>
            </a:r>
            <a:r>
              <a:rPr lang="el-GR" sz="2400" b="1" baseline="30000" dirty="0"/>
              <a:t>η</a:t>
            </a:r>
            <a:endParaRPr lang="el-GR" sz="2400" b="1" dirty="0"/>
          </a:p>
          <a:p>
            <a:pPr algn="ctr"/>
            <a:r>
              <a:rPr lang="el-GR" sz="1400" b="1" dirty="0" err="1"/>
              <a:t>Ασκ</a:t>
            </a:r>
            <a:r>
              <a:rPr lang="el-GR" sz="1400" b="1" dirty="0"/>
              <a:t>.</a:t>
            </a:r>
          </a:p>
        </p:txBody>
      </p:sp>
      <p:sp>
        <p:nvSpPr>
          <p:cNvPr id="7" name="TextBox 6">
            <a:extLst>
              <a:ext uri="{FF2B5EF4-FFF2-40B4-BE49-F238E27FC236}">
                <a16:creationId xmlns:a16="http://schemas.microsoft.com/office/drawing/2014/main" id="{14A1E367-C26E-F2DB-1EFF-0CB8A4A3EF9D}"/>
              </a:ext>
            </a:extLst>
          </p:cNvPr>
          <p:cNvSpPr txBox="1"/>
          <p:nvPr/>
        </p:nvSpPr>
        <p:spPr>
          <a:xfrm>
            <a:off x="72715" y="4610002"/>
            <a:ext cx="587019" cy="677108"/>
          </a:xfrm>
          <a:prstGeom prst="rect">
            <a:avLst/>
          </a:prstGeom>
          <a:solidFill>
            <a:srgbClr val="FF0000"/>
          </a:solidFill>
        </p:spPr>
        <p:txBody>
          <a:bodyPr wrap="none" rtlCol="0">
            <a:spAutoFit/>
          </a:bodyPr>
          <a:lstStyle/>
          <a:p>
            <a:pPr algn="ctr"/>
            <a:r>
              <a:rPr lang="el-GR" sz="2400" b="1" baseline="30000" dirty="0"/>
              <a:t>2η</a:t>
            </a:r>
            <a:endParaRPr lang="el-GR" sz="2400" b="1" dirty="0"/>
          </a:p>
          <a:p>
            <a:pPr algn="ctr"/>
            <a:r>
              <a:rPr lang="el-GR" sz="1400" b="1" dirty="0" err="1"/>
              <a:t>Ασκ</a:t>
            </a:r>
            <a:r>
              <a:rPr lang="el-GR" sz="1400" b="1" dirty="0"/>
              <a:t>.</a:t>
            </a:r>
          </a:p>
        </p:txBody>
      </p:sp>
    </p:spTree>
    <p:extLst>
      <p:ext uri="{BB962C8B-B14F-4D97-AF65-F5344CB8AC3E}">
        <p14:creationId xmlns:p14="http://schemas.microsoft.com/office/powerpoint/2010/main" val="357362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apsules">
  <a:themeElements>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1_Capsule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Ψηφιακό μπλε τούνελ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80_TF02895261_TF02895261" id="{9AC09354-8CEC-4CCB-8B14-7D3D61CDE7E0}" vid="{4DFAADB3-3FBF-4169-B76B-2D492E85FC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10909</TotalTime>
  <Words>2904</Words>
  <Application>Microsoft Office PowerPoint</Application>
  <PresentationFormat>On-screen Show (4:3)</PresentationFormat>
  <Paragraphs>233</Paragraphs>
  <Slides>29</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Calibri</vt:lpstr>
      <vt:lpstr>Calibri Light</vt:lpstr>
      <vt:lpstr>Comic Sans MS</vt:lpstr>
      <vt:lpstr>Corbel</vt:lpstr>
      <vt:lpstr>Courier New</vt:lpstr>
      <vt:lpstr>Segoe UI</vt:lpstr>
      <vt:lpstr>Verdana</vt:lpstr>
      <vt:lpstr>Wingdings</vt:lpstr>
      <vt:lpstr>1_Capsules</vt:lpstr>
      <vt:lpstr>Ψηφιακό μπλε τούνελ 16x9</vt:lpstr>
      <vt:lpstr>Office Theme</vt:lpstr>
      <vt:lpstr>Πολυμέσα και Ασύρματη Δικτύωση</vt:lpstr>
      <vt:lpstr>Περιγραφή</vt:lpstr>
      <vt:lpstr>Περιγραφή</vt:lpstr>
      <vt:lpstr>Πολυμέσα και Ασύρματη Δικτύωση </vt:lpstr>
      <vt:lpstr> Εκπαιδευτική προσέγγιση</vt:lpstr>
      <vt:lpstr>Θεωρία </vt:lpstr>
      <vt:lpstr>Κατάλογος Ασκήσεων</vt:lpstr>
      <vt:lpstr>Ομάδα Ασκήσεων Α1:  Αποθηκευμένο βίντεο συνεχούς ροής</vt:lpstr>
      <vt:lpstr>Ομάδα Ασκήσεων: Α1 - Αποθηκευμένο βίντεο συνεχούς ροής</vt:lpstr>
      <vt:lpstr>Ομάδα Ασκήσεων Α2: Ζωντανές μεταδόσεις</vt:lpstr>
      <vt:lpstr>Ομάδα Ασκήσεων Α2: Ζωντανές μεταδόσεις</vt:lpstr>
      <vt:lpstr>3η Άσκηση (Ομάδα Ασκήσεων Α3): Τεχνολογίες Βιντεοδιάσκεψης</vt:lpstr>
      <vt:lpstr>Ασύρματη Δικτύωση</vt:lpstr>
      <vt:lpstr>Πρώτη Εργαστηριακή Άσκηση (10%)</vt:lpstr>
      <vt:lpstr>Πρώτη Εργαστηριακή Άσκηση (10%)</vt:lpstr>
      <vt:lpstr>Πρώτη Εργαστηριακή Άσκηση (10%)</vt:lpstr>
      <vt:lpstr>Πρώτη Εργαστηριακή Άσκηση (10%)</vt:lpstr>
      <vt:lpstr>Πρώτη Εργαστηριακή Άσκηση (10%)</vt:lpstr>
      <vt:lpstr>Δεύτερη Εργαστηριακή Άσκηση (20%)</vt:lpstr>
      <vt:lpstr>Δεύτερη Εργαστηριακή Άσκηση (20%)</vt:lpstr>
      <vt:lpstr>Δεύτερη Εργαστηριακή Άσκηση (20%)</vt:lpstr>
      <vt:lpstr>Δεύτερη Εργαστηριακή Άσκηση (20%)</vt:lpstr>
      <vt:lpstr>Τρίτη Εργαστηριακή Άσκηση (20%)</vt:lpstr>
      <vt:lpstr>Τρίτη Εργαστηριακή Άσκηση (20%)</vt:lpstr>
      <vt:lpstr>Τρίτη Εργαστηριακή Άσκηση (20%)</vt:lpstr>
      <vt:lpstr>Τρίτη Εργαστηριακή Άσκηση (20%)</vt:lpstr>
      <vt:lpstr>Τρίτη Εργαστηριακή Άσκηση (20%)</vt:lpstr>
      <vt:lpstr>Τρίτη Εργαστηριακή Άσκηση (20%)</vt:lpstr>
      <vt:lpstr>Τρίτη Εργαστηριακή Άσκηση (20%)</vt:lpstr>
    </vt:vector>
  </TitlesOfParts>
  <Company>NTUA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Σκοπός</dc:title>
  <dc:creator>M E Theologou</dc:creator>
  <cp:lastModifiedBy>Nikos Passas</cp:lastModifiedBy>
  <cp:revision>469</cp:revision>
  <cp:lastPrinted>2000-03-03T13:30:34Z</cp:lastPrinted>
  <dcterms:created xsi:type="dcterms:W3CDTF">2000-03-02T14:54:21Z</dcterms:created>
  <dcterms:modified xsi:type="dcterms:W3CDTF">2026-03-05T11:18:03Z</dcterms:modified>
</cp:coreProperties>
</file>