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52" d="100"/>
          <a:sy n="152" d="100"/>
        </p:scale>
        <p:origin x="-360" y="-1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74374729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bioinformatics.org/molvis/phipsi/"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c4265378b_1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3c4265378b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All van der Waals radii in this slideshow are 88% of actual van der Waals radii. For explanation and references, see footnotes at </a:t>
            </a:r>
            <a:r>
              <a:rPr lang="en" u="sng">
                <a:solidFill>
                  <a:schemeClr val="hlink"/>
                </a:solidFill>
                <a:hlinkClick r:id="rId3"/>
              </a:rPr>
              <a:t>bioinformatics.org/molvis/phipsi/</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c4265378b_1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3c4265378b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A “clash” occurs when two atoms need to occupy the same space. In this model simulation, clashes occur when van der Waals radii overlap between two atoms that are not covalently bonded to each other.</a:t>
            </a:r>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c4265378b_1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c4265378b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Animation is the same as in the previous slide.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c4265378b_1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c4265378b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c4265378b_1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c4265378b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Notice the absence of black dots at Phi = 0º on the Ramachandran Plot.</a:t>
            </a:r>
            <a:endParaRPr sz="18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c465b326e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c465b326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This is review of an early slide.</a:t>
            </a:r>
            <a:endParaRPr sz="18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d18bffe36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3d18bffe3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c465b326e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c465b326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d60052f04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3d60052f04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c4265378b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c4265378b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Phi and Psi will be explained in slides that follow.</a:t>
            </a:r>
            <a:endParaRPr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c4265378b_1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c4265378b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Dihedral angles are defined by the positions of </a:t>
            </a:r>
            <a:r>
              <a:rPr lang="en" sz="1400" b="1"/>
              <a:t>4 atoms</a:t>
            </a:r>
            <a:r>
              <a:rPr lang="en" sz="1400"/>
              <a:t> covalently bonded in series.</a:t>
            </a:r>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c4240fe1f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c4240fe1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The double bond in the main chain C=O delocalizes into the peptide bond, giving both partially double-bonded character.</a:t>
            </a:r>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c4265378b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c4265378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Speaker: trace the 4 atoms defining Phi, and the 4 defining Psi. Optionally, show the linked dihedral angles page.</a:t>
            </a:r>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d5fa9a0e2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d5fa9a0e2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d60052f0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d60052f0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d60052f04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d60052f0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c4265378b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c4265378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martz.molviz.org" TargetMode="External"/><Relationship Id="rId3" Type="http://schemas.openxmlformats.org/officeDocument/2006/relationships/hyperlink" Target="http://bioinformatics.org/molvis/phipsi" TargetMode="External"/><Relationship Id="rId7" Type="http://schemas.openxmlformats.org/officeDocument/2006/relationships/hyperlink" Target="https://tinyurl.com/PrincipioRamachandran"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tinyurl.com/RamachandranPrinciple" TargetMode="External"/><Relationship Id="rId5" Type="http://schemas.openxmlformats.org/officeDocument/2006/relationships/hyperlink" Target="https://tinyurl.com/RamachandranPrincipleYouTube" TargetMode="External"/><Relationship Id="rId4" Type="http://schemas.openxmlformats.org/officeDocument/2006/relationships/hyperlink" Target="http://proteopedia.org/w/Tutorial:Ramachandran_principle_and_phi_psi_angles" TargetMode="External"/><Relationship Id="rId9" Type="http://schemas.openxmlformats.org/officeDocument/2006/relationships/hyperlink" Target="http://creativecommons.org/licenses/by-nc-sa/4.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1.gif"/></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1.gif"/></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4.gif"/></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6.gif"/></Relationships>
</file>

<file path=ppt/slides/_rels/slide15.xml.rels><?xml version="1.0" encoding="UTF-8" standalone="yes"?>
<Relationships xmlns="http://schemas.openxmlformats.org/package/2006/relationships"><Relationship Id="rId3" Type="http://schemas.openxmlformats.org/officeDocument/2006/relationships/hyperlink" Target="http://biomodel.uah.es/model5/prot/diedros_en.htm"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gif"/></Relationships>
</file>

<file path=ppt/slides/_rels/slide16.xml.rels><?xml version="1.0" encoding="UTF-8" standalone="yes"?>
<Relationships xmlns="http://schemas.openxmlformats.org/package/2006/relationships"><Relationship Id="rId3" Type="http://schemas.openxmlformats.org/officeDocument/2006/relationships/hyperlink" Target="http://proteopedia.org/w/User:Eric_Martz/Ramachandran_Principle_Quiz"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s://tinyurl.com/RamachandranPrincipleYouTube"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proteopedia.org/w/Tutorial:Ramachandran_Plot_Inspection" TargetMode="External"/><Relationship Id="rId3" Type="http://schemas.openxmlformats.org/officeDocument/2006/relationships/hyperlink" Target="http://martz.molviz.org" TargetMode="External"/><Relationship Id="rId7" Type="http://schemas.openxmlformats.org/officeDocument/2006/relationships/hyperlink" Target="http://biomodel.uah.es/model5/prot/diedros_en.htm" TargetMode="External"/><Relationship Id="rId12" Type="http://schemas.openxmlformats.org/officeDocument/2006/relationships/hyperlink" Target="http://proteopedia.org/wiki/index.php/Backbone_representations"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proteopedia.org/w/Tutorial:Ramachandran_principle_and_phi_psi_angles" TargetMode="External"/><Relationship Id="rId11" Type="http://schemas.openxmlformats.org/officeDocument/2006/relationships/hyperlink" Target="http://clfs690.alivetek.org/CLFS690/amino/animballjmol.htm" TargetMode="External"/><Relationship Id="rId5" Type="http://schemas.openxmlformats.org/officeDocument/2006/relationships/hyperlink" Target="http://bioinformatics.org/molvis/phipsi/" TargetMode="External"/><Relationship Id="rId10" Type="http://schemas.openxmlformats.org/officeDocument/2006/relationships/hyperlink" Target="http://proteopedia.org/wiki/index.php/Psi_and_Phi_Angles" TargetMode="External"/><Relationship Id="rId4" Type="http://schemas.openxmlformats.org/officeDocument/2006/relationships/hyperlink" Target="http://creativecommons.org/licenses/by-nc-sa/4.0/" TargetMode="External"/><Relationship Id="rId9" Type="http://schemas.openxmlformats.org/officeDocument/2006/relationships/hyperlink" Target="http://proteopedia.org/w/Ramachandran_Plot"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biomodel.uah.es/model5/prot/diedros_en.htm"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gif"/></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www.ncbi.nlm.nih.gov/pubmed/?term=12557186" TargetMode="External"/><Relationship Id="rId5" Type="http://schemas.openxmlformats.org/officeDocument/2006/relationships/hyperlink" Target="https://en.wikipedia.org/wiki/Ramachandran_plot#/media/File:Ramachandran_plot_general_100K.jpg" TargetMode="External"/><Relationship Id="rId4" Type="http://schemas.openxmlformats.org/officeDocument/2006/relationships/hyperlink" Target="http://biomodel.uah.es/model5/prot/diedros_en.htm"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proteopedia.org/wiki/index.php/Chain"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gif"/></Relationships>
</file>

<file path=ppt/slides/_rels/slide5.xml.rels><?xml version="1.0" encoding="UTF-8" standalone="yes"?>
<Relationships xmlns="http://schemas.openxmlformats.org/package/2006/relationships"><Relationship Id="rId3" Type="http://schemas.openxmlformats.org/officeDocument/2006/relationships/hyperlink" Target="http://biomodel.uah.es/model5/prot/diedros_en.htm"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gif"/></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204050" y="378475"/>
            <a:ext cx="8520600" cy="834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200"/>
              <a:t>The Ramachandran Principle</a:t>
            </a:r>
            <a:endParaRPr sz="4200"/>
          </a:p>
        </p:txBody>
      </p:sp>
      <p:sp>
        <p:nvSpPr>
          <p:cNvPr id="55" name="Google Shape;55;p13"/>
          <p:cNvSpPr txBox="1">
            <a:spLocks noGrp="1"/>
          </p:cNvSpPr>
          <p:nvPr>
            <p:ph type="subTitle" idx="1"/>
          </p:nvPr>
        </p:nvSpPr>
        <p:spPr>
          <a:xfrm>
            <a:off x="284625" y="1163325"/>
            <a:ext cx="8520600" cy="633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000">
                <a:solidFill>
                  <a:schemeClr val="dk1"/>
                </a:solidFill>
              </a:rPr>
              <a:t>Phi &amp; Psi Angles</a:t>
            </a:r>
            <a:endParaRPr sz="3000"/>
          </a:p>
        </p:txBody>
      </p:sp>
      <p:sp>
        <p:nvSpPr>
          <p:cNvPr id="56" name="Google Shape;56;p13"/>
          <p:cNvSpPr txBox="1"/>
          <p:nvPr/>
        </p:nvSpPr>
        <p:spPr>
          <a:xfrm>
            <a:off x="1424625" y="3514050"/>
            <a:ext cx="6240600" cy="128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t>These slides preview scenes that are </a:t>
            </a:r>
            <a:r>
              <a:rPr lang="en" sz="2400" i="1"/>
              <a:t>interactive</a:t>
            </a:r>
            <a:r>
              <a:rPr lang="en" sz="2400"/>
              <a:t> at </a:t>
            </a:r>
            <a:r>
              <a:rPr lang="en" sz="2400" u="sng">
                <a:solidFill>
                  <a:schemeClr val="hlink"/>
                </a:solidFill>
                <a:hlinkClick r:id="rId3"/>
              </a:rPr>
              <a:t>bioinformatics.org/molvis/phipsi</a:t>
            </a:r>
            <a:endParaRPr sz="2400"/>
          </a:p>
          <a:p>
            <a:pPr marL="0" lvl="0" indent="0" algn="ctr" rtl="0">
              <a:spcBef>
                <a:spcPts val="0"/>
              </a:spcBef>
              <a:spcAft>
                <a:spcPts val="0"/>
              </a:spcAft>
              <a:buNone/>
            </a:pPr>
            <a:r>
              <a:rPr lang="en" sz="2400"/>
              <a:t>or </a:t>
            </a:r>
            <a:r>
              <a:rPr lang="en" sz="2400" u="sng">
                <a:solidFill>
                  <a:schemeClr val="hlink"/>
                </a:solidFill>
                <a:hlinkClick r:id="rId4"/>
              </a:rPr>
              <a:t>Proteopedia.Org</a:t>
            </a:r>
            <a:r>
              <a:rPr lang="en" sz="2400"/>
              <a:t>, and are also in a </a:t>
            </a:r>
            <a:r>
              <a:rPr lang="en" sz="2400" u="sng">
                <a:solidFill>
                  <a:schemeClr val="hlink"/>
                </a:solidFill>
                <a:hlinkClick r:id="rId5"/>
              </a:rPr>
              <a:t>Video</a:t>
            </a:r>
            <a:r>
              <a:rPr lang="en" sz="2400"/>
              <a:t>.</a:t>
            </a:r>
            <a:endParaRPr sz="2400"/>
          </a:p>
        </p:txBody>
      </p:sp>
      <p:sp>
        <p:nvSpPr>
          <p:cNvPr id="57" name="Google Shape;57;p13"/>
          <p:cNvSpPr txBox="1"/>
          <p:nvPr/>
        </p:nvSpPr>
        <p:spPr>
          <a:xfrm>
            <a:off x="1035525" y="1866482"/>
            <a:ext cx="7018800" cy="15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u="sng">
                <a:solidFill>
                  <a:schemeClr val="hlink"/>
                </a:solidFill>
                <a:hlinkClick r:id="rId6"/>
              </a:rPr>
              <a:t>tinyurl.com/RamachandranPrinciple</a:t>
            </a:r>
            <a:endParaRPr sz="1600"/>
          </a:p>
          <a:p>
            <a:pPr marL="0" lvl="0" indent="0" algn="ctr" rtl="0">
              <a:spcBef>
                <a:spcPts val="0"/>
              </a:spcBef>
              <a:spcAft>
                <a:spcPts val="0"/>
              </a:spcAft>
              <a:buNone/>
            </a:pPr>
            <a:endParaRPr sz="1600"/>
          </a:p>
          <a:p>
            <a:pPr marL="0" lvl="0" indent="0" algn="ctr" rtl="0">
              <a:spcBef>
                <a:spcPts val="0"/>
              </a:spcBef>
              <a:spcAft>
                <a:spcPts val="0"/>
              </a:spcAft>
              <a:buNone/>
            </a:pPr>
            <a:r>
              <a:rPr lang="en" sz="1600" b="1" i="1"/>
              <a:t>In Spanish</a:t>
            </a:r>
            <a:r>
              <a:rPr lang="en" sz="1600"/>
              <a:t>: </a:t>
            </a:r>
            <a:r>
              <a:rPr lang="en" sz="1600" u="sng">
                <a:solidFill>
                  <a:schemeClr val="hlink"/>
                </a:solidFill>
                <a:hlinkClick r:id="rId7"/>
              </a:rPr>
              <a:t>tinyurl.com/PrincipioRamachandran</a:t>
            </a:r>
            <a:endParaRPr sz="1600"/>
          </a:p>
          <a:p>
            <a:pPr marL="0" lvl="0" indent="0" algn="ctr" rtl="0">
              <a:spcBef>
                <a:spcPts val="0"/>
              </a:spcBef>
              <a:spcAft>
                <a:spcPts val="0"/>
              </a:spcAft>
              <a:buNone/>
            </a:pPr>
            <a:endParaRPr sz="1600"/>
          </a:p>
          <a:p>
            <a:pPr marL="0" lvl="0" indent="0" algn="ctr" rtl="0">
              <a:spcBef>
                <a:spcPts val="0"/>
              </a:spcBef>
              <a:spcAft>
                <a:spcPts val="0"/>
              </a:spcAft>
              <a:buNone/>
            </a:pPr>
            <a:r>
              <a:rPr lang="en" sz="1600"/>
              <a:t>by </a:t>
            </a:r>
            <a:r>
              <a:rPr lang="en" sz="1600" u="sng">
                <a:solidFill>
                  <a:schemeClr val="hlink"/>
                </a:solidFill>
                <a:hlinkClick r:id="rId8"/>
              </a:rPr>
              <a:t>Eric Martz</a:t>
            </a:r>
            <a:r>
              <a:rPr lang="en" sz="1600"/>
              <a:t>, June 2018</a:t>
            </a:r>
            <a:endParaRPr sz="1600"/>
          </a:p>
          <a:p>
            <a:pPr marL="0" lvl="0" indent="0" algn="ctr" rtl="0">
              <a:spcBef>
                <a:spcPts val="0"/>
              </a:spcBef>
              <a:spcAft>
                <a:spcPts val="0"/>
              </a:spcAft>
              <a:buNone/>
            </a:pPr>
            <a:r>
              <a:rPr lang="en" sz="1600"/>
              <a:t>License: </a:t>
            </a:r>
            <a:r>
              <a:rPr lang="en" sz="1600" u="sng">
                <a:solidFill>
                  <a:schemeClr val="hlink"/>
                </a:solidFill>
                <a:hlinkClick r:id="rId9"/>
              </a:rPr>
              <a:t>Attribution-NonCommercial-ShareAlike 4.0 International</a:t>
            </a:r>
            <a:endParaRPr sz="16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2"/>
          <p:cNvSpPr txBox="1">
            <a:spLocks noGrp="1"/>
          </p:cNvSpPr>
          <p:nvPr>
            <p:ph type="body" idx="1"/>
          </p:nvPr>
        </p:nvSpPr>
        <p:spPr>
          <a:xfrm>
            <a:off x="5230850" y="1661000"/>
            <a:ext cx="3601500" cy="2731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000">
                <a:solidFill>
                  <a:srgbClr val="000000"/>
                </a:solidFill>
              </a:rPr>
              <a:t>Here are the actual sizes of the atoms.</a:t>
            </a:r>
            <a:endParaRPr sz="3000">
              <a:solidFill>
                <a:srgbClr val="000000"/>
              </a:solidFill>
            </a:endParaRPr>
          </a:p>
        </p:txBody>
      </p:sp>
      <p:sp>
        <p:nvSpPr>
          <p:cNvPr id="126" name="Google Shape;126;p22"/>
          <p:cNvSpPr txBox="1"/>
          <p:nvPr/>
        </p:nvSpPr>
        <p:spPr>
          <a:xfrm>
            <a:off x="5230850" y="376000"/>
            <a:ext cx="2843100" cy="64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b="1">
                <a:solidFill>
                  <a:schemeClr val="dk2"/>
                </a:solidFill>
                <a:highlight>
                  <a:srgbClr val="CCCCCC"/>
                </a:highlight>
              </a:rPr>
              <a:t>  Cα </a:t>
            </a:r>
            <a:r>
              <a:rPr lang="en" sz="3000" b="1">
                <a:solidFill>
                  <a:srgbClr val="878787"/>
                </a:solidFill>
                <a:highlight>
                  <a:srgbClr val="CCCCCC"/>
                </a:highlight>
              </a:rPr>
              <a:t>C</a:t>
            </a:r>
            <a:r>
              <a:rPr lang="en" sz="3000" b="1">
                <a:solidFill>
                  <a:schemeClr val="dk2"/>
                </a:solidFill>
                <a:highlight>
                  <a:srgbClr val="CCCCCC"/>
                </a:highlight>
              </a:rPr>
              <a:t> </a:t>
            </a:r>
            <a:r>
              <a:rPr lang="en" sz="3000" b="1">
                <a:solidFill>
                  <a:srgbClr val="FFFFFF"/>
                </a:solidFill>
                <a:highlight>
                  <a:srgbClr val="CCCCCC"/>
                </a:highlight>
              </a:rPr>
              <a:t>H</a:t>
            </a:r>
            <a:r>
              <a:rPr lang="en" sz="3000" b="1">
                <a:solidFill>
                  <a:schemeClr val="dk2"/>
                </a:solidFill>
                <a:highlight>
                  <a:srgbClr val="CCCCCC"/>
                </a:highlight>
              </a:rPr>
              <a:t> </a:t>
            </a:r>
            <a:r>
              <a:rPr lang="en" sz="3000" b="1">
                <a:solidFill>
                  <a:srgbClr val="3C78D8"/>
                </a:solidFill>
                <a:highlight>
                  <a:srgbClr val="CCCCCC"/>
                </a:highlight>
              </a:rPr>
              <a:t>N</a:t>
            </a:r>
            <a:r>
              <a:rPr lang="en" sz="3000" b="1">
                <a:solidFill>
                  <a:schemeClr val="dk2"/>
                </a:solidFill>
                <a:highlight>
                  <a:srgbClr val="CCCCCC"/>
                </a:highlight>
              </a:rPr>
              <a:t> </a:t>
            </a:r>
            <a:r>
              <a:rPr lang="en" sz="3000" b="1">
                <a:solidFill>
                  <a:srgbClr val="CC0000"/>
                </a:solidFill>
                <a:highlight>
                  <a:srgbClr val="CCCCCC"/>
                </a:highlight>
              </a:rPr>
              <a:t>O</a:t>
            </a:r>
            <a:r>
              <a:rPr lang="en" sz="3000" b="1">
                <a:solidFill>
                  <a:srgbClr val="CCCCCC"/>
                </a:solidFill>
                <a:highlight>
                  <a:srgbClr val="CCCCCC"/>
                </a:highlight>
              </a:rPr>
              <a:t>x</a:t>
            </a:r>
            <a:r>
              <a:rPr lang="en" sz="3000" b="1">
                <a:solidFill>
                  <a:schemeClr val="dk2"/>
                </a:solidFill>
                <a:highlight>
                  <a:srgbClr val="CCCCCC"/>
                </a:highlight>
              </a:rPr>
              <a:t>   </a:t>
            </a:r>
            <a:endParaRPr sz="3000">
              <a:highlight>
                <a:srgbClr val="CCCCCC"/>
              </a:highlight>
            </a:endParaRPr>
          </a:p>
        </p:txBody>
      </p:sp>
      <p:pic>
        <p:nvPicPr>
          <p:cNvPr id="127" name="Google Shape;127;p22"/>
          <p:cNvPicPr preferRelativeResize="0"/>
          <p:nvPr/>
        </p:nvPicPr>
        <p:blipFill>
          <a:blip r:embed="rId3">
            <a:alphaModFix/>
          </a:blip>
          <a:stretch>
            <a:fillRect/>
          </a:stretch>
        </p:blipFill>
        <p:spPr>
          <a:xfrm>
            <a:off x="152400" y="152400"/>
            <a:ext cx="4838699" cy="4838699"/>
          </a:xfrm>
          <a:prstGeom prst="rect">
            <a:avLst/>
          </a:prstGeom>
          <a:noFill/>
          <a:ln>
            <a:noFill/>
          </a:ln>
        </p:spPr>
      </p:pic>
      <p:sp>
        <p:nvSpPr>
          <p:cNvPr id="128" name="Google Shape;12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3"/>
          <p:cNvSpPr txBox="1"/>
          <p:nvPr/>
        </p:nvSpPr>
        <p:spPr>
          <a:xfrm>
            <a:off x="5022550" y="4014575"/>
            <a:ext cx="3745200" cy="84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This simulation displays </a:t>
            </a:r>
            <a:r>
              <a:rPr lang="en" b="1">
                <a:solidFill>
                  <a:srgbClr val="E69138"/>
                </a:solidFill>
              </a:rPr>
              <a:t>clashes</a:t>
            </a:r>
            <a:r>
              <a:rPr lang="en"/>
              <a:t> while permitting </a:t>
            </a:r>
            <a:r>
              <a:rPr lang="en">
                <a:solidFill>
                  <a:schemeClr val="dk1"/>
                </a:solidFill>
              </a:rPr>
              <a:t>van der Waals overlaps that would be physically impossible.</a:t>
            </a:r>
            <a:endParaRPr/>
          </a:p>
        </p:txBody>
      </p:sp>
      <p:sp>
        <p:nvSpPr>
          <p:cNvPr id="134" name="Google Shape;134;p23"/>
          <p:cNvSpPr txBox="1">
            <a:spLocks noGrp="1"/>
          </p:cNvSpPr>
          <p:nvPr>
            <p:ph type="body" idx="1"/>
          </p:nvPr>
        </p:nvSpPr>
        <p:spPr>
          <a:xfrm>
            <a:off x="5166250" y="357000"/>
            <a:ext cx="3601500" cy="1232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200">
                <a:solidFill>
                  <a:schemeClr val="dk1"/>
                </a:solidFill>
              </a:rPr>
              <a:t>When</a:t>
            </a:r>
            <a:r>
              <a:rPr lang="en" sz="2200" b="1">
                <a:solidFill>
                  <a:srgbClr val="2ABA46"/>
                </a:solidFill>
              </a:rPr>
              <a:t> Psi</a:t>
            </a:r>
            <a:r>
              <a:rPr lang="en" sz="2200">
                <a:solidFill>
                  <a:schemeClr val="dk1"/>
                </a:solidFill>
              </a:rPr>
              <a:t> (</a:t>
            </a:r>
            <a:r>
              <a:rPr lang="en" sz="2200" b="1">
                <a:solidFill>
                  <a:srgbClr val="2ABA46"/>
                </a:solidFill>
              </a:rPr>
              <a:t>ψ</a:t>
            </a:r>
            <a:r>
              <a:rPr lang="en" sz="2200">
                <a:solidFill>
                  <a:schemeClr val="dk1"/>
                </a:solidFill>
              </a:rPr>
              <a:t>) is fixed at 165º, </a:t>
            </a:r>
            <a:r>
              <a:rPr lang="en" sz="2200">
                <a:solidFill>
                  <a:srgbClr val="000000"/>
                </a:solidFill>
              </a:rPr>
              <a:t>most </a:t>
            </a:r>
            <a:r>
              <a:rPr lang="en" sz="2200" b="1">
                <a:solidFill>
                  <a:srgbClr val="2ABA46"/>
                </a:solidFill>
              </a:rPr>
              <a:t>Phi</a:t>
            </a:r>
            <a:r>
              <a:rPr lang="en" sz="2200">
                <a:solidFill>
                  <a:schemeClr val="dk1"/>
                </a:solidFill>
              </a:rPr>
              <a:t> (</a:t>
            </a:r>
            <a:r>
              <a:rPr lang="en" sz="2200" b="1">
                <a:solidFill>
                  <a:srgbClr val="2ABA46"/>
                </a:solidFill>
              </a:rPr>
              <a:t>φ</a:t>
            </a:r>
            <a:r>
              <a:rPr lang="en" sz="2200">
                <a:solidFill>
                  <a:schemeClr val="dk1"/>
                </a:solidFill>
              </a:rPr>
              <a:t>) angles produce </a:t>
            </a:r>
            <a:r>
              <a:rPr lang="en" sz="2200" b="1">
                <a:solidFill>
                  <a:srgbClr val="E69138"/>
                </a:solidFill>
              </a:rPr>
              <a:t>clashes</a:t>
            </a:r>
            <a:r>
              <a:rPr lang="en" sz="2200">
                <a:solidFill>
                  <a:schemeClr val="dk1"/>
                </a:solidFill>
              </a:rPr>
              <a:t>:</a:t>
            </a:r>
            <a:endParaRPr sz="2200">
              <a:solidFill>
                <a:srgbClr val="000000"/>
              </a:solidFill>
            </a:endParaRPr>
          </a:p>
        </p:txBody>
      </p:sp>
      <p:sp>
        <p:nvSpPr>
          <p:cNvPr id="135" name="Google Shape;135;p23"/>
          <p:cNvSpPr txBox="1"/>
          <p:nvPr/>
        </p:nvSpPr>
        <p:spPr>
          <a:xfrm>
            <a:off x="1041800" y="4385025"/>
            <a:ext cx="2843100" cy="64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b="1">
                <a:solidFill>
                  <a:schemeClr val="dk2"/>
                </a:solidFill>
                <a:highlight>
                  <a:srgbClr val="CCCCCC"/>
                </a:highlight>
              </a:rPr>
              <a:t>  Cα </a:t>
            </a:r>
            <a:r>
              <a:rPr lang="en" sz="3000" b="1">
                <a:solidFill>
                  <a:srgbClr val="878787"/>
                </a:solidFill>
                <a:highlight>
                  <a:srgbClr val="CCCCCC"/>
                </a:highlight>
              </a:rPr>
              <a:t>C</a:t>
            </a:r>
            <a:r>
              <a:rPr lang="en" sz="3000" b="1">
                <a:solidFill>
                  <a:schemeClr val="dk2"/>
                </a:solidFill>
                <a:highlight>
                  <a:srgbClr val="CCCCCC"/>
                </a:highlight>
              </a:rPr>
              <a:t> </a:t>
            </a:r>
            <a:r>
              <a:rPr lang="en" sz="3000" b="1">
                <a:solidFill>
                  <a:srgbClr val="FFFFFF"/>
                </a:solidFill>
                <a:highlight>
                  <a:srgbClr val="CCCCCC"/>
                </a:highlight>
              </a:rPr>
              <a:t>H</a:t>
            </a:r>
            <a:r>
              <a:rPr lang="en" sz="3000" b="1">
                <a:solidFill>
                  <a:schemeClr val="dk2"/>
                </a:solidFill>
                <a:highlight>
                  <a:srgbClr val="CCCCCC"/>
                </a:highlight>
              </a:rPr>
              <a:t> </a:t>
            </a:r>
            <a:r>
              <a:rPr lang="en" sz="3000" b="1">
                <a:solidFill>
                  <a:srgbClr val="3C78D8"/>
                </a:solidFill>
                <a:highlight>
                  <a:srgbClr val="CCCCCC"/>
                </a:highlight>
              </a:rPr>
              <a:t>N</a:t>
            </a:r>
            <a:r>
              <a:rPr lang="en" sz="3000" b="1">
                <a:solidFill>
                  <a:schemeClr val="dk2"/>
                </a:solidFill>
                <a:highlight>
                  <a:srgbClr val="CCCCCC"/>
                </a:highlight>
              </a:rPr>
              <a:t> </a:t>
            </a:r>
            <a:r>
              <a:rPr lang="en" sz="3000" b="1">
                <a:solidFill>
                  <a:srgbClr val="CC0000"/>
                </a:solidFill>
                <a:highlight>
                  <a:srgbClr val="CCCCCC"/>
                </a:highlight>
              </a:rPr>
              <a:t>O</a:t>
            </a:r>
            <a:r>
              <a:rPr lang="en" sz="3000" b="1">
                <a:solidFill>
                  <a:srgbClr val="CCCCCC"/>
                </a:solidFill>
                <a:highlight>
                  <a:srgbClr val="CCCCCC"/>
                </a:highlight>
              </a:rPr>
              <a:t>x</a:t>
            </a:r>
            <a:r>
              <a:rPr lang="en" sz="3000" b="1">
                <a:solidFill>
                  <a:schemeClr val="dk2"/>
                </a:solidFill>
                <a:highlight>
                  <a:srgbClr val="CCCCCC"/>
                </a:highlight>
              </a:rPr>
              <a:t>   </a:t>
            </a:r>
            <a:endParaRPr sz="3000">
              <a:highlight>
                <a:srgbClr val="CCCCCC"/>
              </a:highlight>
            </a:endParaRPr>
          </a:p>
        </p:txBody>
      </p:sp>
      <p:pic>
        <p:nvPicPr>
          <p:cNvPr id="136" name="Google Shape;136;p23"/>
          <p:cNvPicPr preferRelativeResize="0"/>
          <p:nvPr/>
        </p:nvPicPr>
        <p:blipFill>
          <a:blip r:embed="rId3">
            <a:alphaModFix/>
          </a:blip>
          <a:stretch>
            <a:fillRect/>
          </a:stretch>
        </p:blipFill>
        <p:spPr>
          <a:xfrm>
            <a:off x="5525737" y="1741500"/>
            <a:ext cx="2309426" cy="2120675"/>
          </a:xfrm>
          <a:prstGeom prst="rect">
            <a:avLst/>
          </a:prstGeom>
          <a:noFill/>
          <a:ln>
            <a:noFill/>
          </a:ln>
        </p:spPr>
      </p:pic>
      <p:pic>
        <p:nvPicPr>
          <p:cNvPr id="137" name="Google Shape;137;p23"/>
          <p:cNvPicPr preferRelativeResize="0"/>
          <p:nvPr/>
        </p:nvPicPr>
        <p:blipFill>
          <a:blip r:embed="rId4">
            <a:alphaModFix/>
          </a:blip>
          <a:stretch>
            <a:fillRect/>
          </a:stretch>
        </p:blipFill>
        <p:spPr>
          <a:xfrm>
            <a:off x="411552" y="-165700"/>
            <a:ext cx="4611000" cy="4611000"/>
          </a:xfrm>
          <a:prstGeom prst="rect">
            <a:avLst/>
          </a:prstGeom>
          <a:noFill/>
          <a:ln>
            <a:noFill/>
          </a:ln>
        </p:spPr>
      </p:pic>
      <p:sp>
        <p:nvSpPr>
          <p:cNvPr id="138" name="Google Shape;138;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24"/>
          <p:cNvPicPr preferRelativeResize="0"/>
          <p:nvPr/>
        </p:nvPicPr>
        <p:blipFill>
          <a:blip r:embed="rId3">
            <a:alphaModFix/>
          </a:blip>
          <a:stretch>
            <a:fillRect/>
          </a:stretch>
        </p:blipFill>
        <p:spPr>
          <a:xfrm>
            <a:off x="4070375" y="368500"/>
            <a:ext cx="5345151" cy="4775000"/>
          </a:xfrm>
          <a:prstGeom prst="rect">
            <a:avLst/>
          </a:prstGeom>
          <a:noFill/>
          <a:ln>
            <a:noFill/>
          </a:ln>
        </p:spPr>
      </p:pic>
      <p:sp>
        <p:nvSpPr>
          <p:cNvPr id="144" name="Google Shape;144;p24"/>
          <p:cNvSpPr txBox="1"/>
          <p:nvPr/>
        </p:nvSpPr>
        <p:spPr>
          <a:xfrm>
            <a:off x="4427930" y="1960238"/>
            <a:ext cx="574800" cy="53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2ABA46"/>
                </a:solidFill>
              </a:rPr>
              <a:t>Psi</a:t>
            </a:r>
            <a:endParaRPr sz="1800" b="1">
              <a:solidFill>
                <a:srgbClr val="2ABA46"/>
              </a:solidFill>
            </a:endParaRPr>
          </a:p>
        </p:txBody>
      </p:sp>
      <p:sp>
        <p:nvSpPr>
          <p:cNvPr id="145" name="Google Shape;145;p24"/>
          <p:cNvSpPr txBox="1"/>
          <p:nvPr/>
        </p:nvSpPr>
        <p:spPr>
          <a:xfrm>
            <a:off x="6457047" y="4672657"/>
            <a:ext cx="574800" cy="53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2ABA46"/>
                </a:solidFill>
              </a:rPr>
              <a:t>Phi</a:t>
            </a:r>
            <a:endParaRPr sz="1800" b="1">
              <a:solidFill>
                <a:srgbClr val="2ABA46"/>
              </a:solidFill>
            </a:endParaRPr>
          </a:p>
        </p:txBody>
      </p:sp>
      <p:sp>
        <p:nvSpPr>
          <p:cNvPr id="146" name="Google Shape;146;p24"/>
          <p:cNvSpPr txBox="1"/>
          <p:nvPr/>
        </p:nvSpPr>
        <p:spPr>
          <a:xfrm>
            <a:off x="407275" y="3418925"/>
            <a:ext cx="4240500" cy="14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In the above animation, </a:t>
            </a:r>
            <a:r>
              <a:rPr lang="en" sz="2000" b="1"/>
              <a:t>Psi</a:t>
            </a:r>
            <a:r>
              <a:rPr lang="en" sz="2000"/>
              <a:t> is fixed at </a:t>
            </a:r>
            <a:r>
              <a:rPr lang="en" sz="2000" b="1"/>
              <a:t>+165º</a:t>
            </a:r>
            <a:r>
              <a:rPr lang="en" sz="2000"/>
              <a:t>. </a:t>
            </a:r>
            <a:r>
              <a:rPr lang="en" sz="2000" b="1">
                <a:solidFill>
                  <a:srgbClr val="E69138"/>
                </a:solidFill>
              </a:rPr>
              <a:t>Clashes</a:t>
            </a:r>
            <a:r>
              <a:rPr lang="en" sz="2000"/>
              <a:t> occur at all </a:t>
            </a:r>
            <a:r>
              <a:rPr lang="en" sz="2000" b="1">
                <a:solidFill>
                  <a:srgbClr val="2ABA46"/>
                </a:solidFill>
              </a:rPr>
              <a:t>Phi</a:t>
            </a:r>
            <a:r>
              <a:rPr lang="en" sz="2000"/>
              <a:t> angles except -70º to -170º. This range is in the beta strand region.</a:t>
            </a:r>
            <a:endParaRPr sz="2000"/>
          </a:p>
        </p:txBody>
      </p:sp>
      <p:pic>
        <p:nvPicPr>
          <p:cNvPr id="147" name="Google Shape;147;p24"/>
          <p:cNvPicPr preferRelativeResize="0"/>
          <p:nvPr/>
        </p:nvPicPr>
        <p:blipFill>
          <a:blip r:embed="rId4">
            <a:alphaModFix/>
          </a:blip>
          <a:stretch>
            <a:fillRect/>
          </a:stretch>
        </p:blipFill>
        <p:spPr>
          <a:xfrm>
            <a:off x="649525" y="-97450"/>
            <a:ext cx="3639750" cy="3639750"/>
          </a:xfrm>
          <a:prstGeom prst="rect">
            <a:avLst/>
          </a:prstGeom>
          <a:noFill/>
          <a:ln>
            <a:noFill/>
          </a:ln>
        </p:spPr>
      </p:pic>
      <p:sp>
        <p:nvSpPr>
          <p:cNvPr id="148" name="Google Shape;148;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25"/>
          <p:cNvPicPr preferRelativeResize="0"/>
          <p:nvPr/>
        </p:nvPicPr>
        <p:blipFill>
          <a:blip r:embed="rId3">
            <a:alphaModFix/>
          </a:blip>
          <a:stretch>
            <a:fillRect/>
          </a:stretch>
        </p:blipFill>
        <p:spPr>
          <a:xfrm>
            <a:off x="4379950" y="120475"/>
            <a:ext cx="4764051" cy="4255875"/>
          </a:xfrm>
          <a:prstGeom prst="rect">
            <a:avLst/>
          </a:prstGeom>
          <a:noFill/>
          <a:ln>
            <a:noFill/>
          </a:ln>
        </p:spPr>
      </p:pic>
      <p:pic>
        <p:nvPicPr>
          <p:cNvPr id="154" name="Google Shape;154;p25"/>
          <p:cNvPicPr preferRelativeResize="0"/>
          <p:nvPr/>
        </p:nvPicPr>
        <p:blipFill>
          <a:blip r:embed="rId4">
            <a:alphaModFix/>
          </a:blip>
          <a:stretch>
            <a:fillRect/>
          </a:stretch>
        </p:blipFill>
        <p:spPr>
          <a:xfrm>
            <a:off x="561825" y="0"/>
            <a:ext cx="3756725" cy="3756725"/>
          </a:xfrm>
          <a:prstGeom prst="rect">
            <a:avLst/>
          </a:prstGeom>
          <a:noFill/>
          <a:ln>
            <a:noFill/>
          </a:ln>
        </p:spPr>
      </p:pic>
      <p:sp>
        <p:nvSpPr>
          <p:cNvPr id="155" name="Google Shape;155;p25"/>
          <p:cNvSpPr txBox="1"/>
          <p:nvPr/>
        </p:nvSpPr>
        <p:spPr>
          <a:xfrm>
            <a:off x="447200" y="3298800"/>
            <a:ext cx="4240500" cy="184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In the above animation, </a:t>
            </a:r>
            <a:r>
              <a:rPr lang="en" sz="2000" b="1"/>
              <a:t>Phi</a:t>
            </a:r>
            <a:r>
              <a:rPr lang="en" sz="2000"/>
              <a:t> is fixed at </a:t>
            </a:r>
            <a:r>
              <a:rPr lang="en" sz="2000" b="1"/>
              <a:t>-80º</a:t>
            </a:r>
            <a:r>
              <a:rPr lang="en" sz="2000"/>
              <a:t>. </a:t>
            </a:r>
            <a:r>
              <a:rPr lang="en" sz="2000" b="1">
                <a:solidFill>
                  <a:srgbClr val="E69138"/>
                </a:solidFill>
              </a:rPr>
              <a:t>Clashes</a:t>
            </a:r>
            <a:r>
              <a:rPr lang="en" sz="2000"/>
              <a:t> occur at all </a:t>
            </a:r>
            <a:r>
              <a:rPr lang="en" sz="2000" b="1">
                <a:solidFill>
                  <a:srgbClr val="2ABA46"/>
                </a:solidFill>
              </a:rPr>
              <a:t>Psi</a:t>
            </a:r>
            <a:r>
              <a:rPr lang="en" sz="2000"/>
              <a:t> angles except:</a:t>
            </a:r>
            <a:endParaRPr sz="2000"/>
          </a:p>
          <a:p>
            <a:pPr marL="457200" lvl="0" indent="0" algn="l" rtl="0">
              <a:spcBef>
                <a:spcPts val="0"/>
              </a:spcBef>
              <a:spcAft>
                <a:spcPts val="0"/>
              </a:spcAft>
              <a:buNone/>
            </a:pPr>
            <a:r>
              <a:rPr lang="en" sz="2000"/>
              <a:t>+10 to -55º (alpha helix)</a:t>
            </a:r>
            <a:endParaRPr sz="2000"/>
          </a:p>
          <a:p>
            <a:pPr marL="457200" lvl="0" indent="0" algn="l" rtl="0">
              <a:spcBef>
                <a:spcPts val="0"/>
              </a:spcBef>
              <a:spcAft>
                <a:spcPts val="0"/>
              </a:spcAft>
              <a:buNone/>
            </a:pPr>
            <a:r>
              <a:rPr lang="en" sz="2000"/>
              <a:t>+90 to 180 (beta strand)</a:t>
            </a:r>
            <a:endParaRPr sz="2000"/>
          </a:p>
        </p:txBody>
      </p:sp>
      <p:sp>
        <p:nvSpPr>
          <p:cNvPr id="156" name="Google Shape;156;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26"/>
          <p:cNvPicPr preferRelativeResize="0"/>
          <p:nvPr/>
        </p:nvPicPr>
        <p:blipFill>
          <a:blip r:embed="rId3">
            <a:alphaModFix/>
          </a:blip>
          <a:stretch>
            <a:fillRect/>
          </a:stretch>
        </p:blipFill>
        <p:spPr>
          <a:xfrm>
            <a:off x="4013400" y="120450"/>
            <a:ext cx="5130600" cy="4583324"/>
          </a:xfrm>
          <a:prstGeom prst="rect">
            <a:avLst/>
          </a:prstGeom>
          <a:noFill/>
          <a:ln>
            <a:noFill/>
          </a:ln>
        </p:spPr>
      </p:pic>
      <p:sp>
        <p:nvSpPr>
          <p:cNvPr id="162" name="Google Shape;162;p26"/>
          <p:cNvSpPr txBox="1"/>
          <p:nvPr/>
        </p:nvSpPr>
        <p:spPr>
          <a:xfrm>
            <a:off x="4364096" y="1614848"/>
            <a:ext cx="574800" cy="53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2ABA46"/>
                </a:solidFill>
              </a:rPr>
              <a:t>Psi</a:t>
            </a:r>
            <a:endParaRPr sz="1800" b="1">
              <a:solidFill>
                <a:srgbClr val="2ABA46"/>
              </a:solidFill>
            </a:endParaRPr>
          </a:p>
        </p:txBody>
      </p:sp>
      <p:pic>
        <p:nvPicPr>
          <p:cNvPr id="163" name="Google Shape;163;p26"/>
          <p:cNvPicPr preferRelativeResize="0"/>
          <p:nvPr/>
        </p:nvPicPr>
        <p:blipFill>
          <a:blip r:embed="rId4">
            <a:alphaModFix/>
          </a:blip>
          <a:stretch>
            <a:fillRect/>
          </a:stretch>
        </p:blipFill>
        <p:spPr>
          <a:xfrm>
            <a:off x="431200" y="-52325"/>
            <a:ext cx="4029674" cy="4029674"/>
          </a:xfrm>
          <a:prstGeom prst="rect">
            <a:avLst/>
          </a:prstGeom>
          <a:noFill/>
          <a:ln>
            <a:noFill/>
          </a:ln>
        </p:spPr>
      </p:pic>
      <p:sp>
        <p:nvSpPr>
          <p:cNvPr id="164" name="Google Shape;164;p26"/>
          <p:cNvSpPr txBox="1"/>
          <p:nvPr/>
        </p:nvSpPr>
        <p:spPr>
          <a:xfrm>
            <a:off x="431200" y="3618225"/>
            <a:ext cx="4240500" cy="140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In the above animation, </a:t>
            </a:r>
            <a:r>
              <a:rPr lang="en" sz="2000" b="1"/>
              <a:t>Phi</a:t>
            </a:r>
            <a:r>
              <a:rPr lang="en" sz="2000"/>
              <a:t> is fixed at </a:t>
            </a:r>
            <a:r>
              <a:rPr lang="en" sz="2000" b="1"/>
              <a:t>0º</a:t>
            </a:r>
            <a:r>
              <a:rPr lang="en" sz="2000"/>
              <a:t>. </a:t>
            </a:r>
            <a:r>
              <a:rPr lang="en" sz="2000" b="1">
                <a:solidFill>
                  <a:srgbClr val="E69138"/>
                </a:solidFill>
              </a:rPr>
              <a:t>Clashes</a:t>
            </a:r>
            <a:r>
              <a:rPr lang="en" sz="2000"/>
              <a:t> occur at </a:t>
            </a:r>
            <a:r>
              <a:rPr lang="en" sz="2000" u="sng"/>
              <a:t>ALL</a:t>
            </a:r>
            <a:r>
              <a:rPr lang="en" sz="2000"/>
              <a:t> </a:t>
            </a:r>
            <a:r>
              <a:rPr lang="en" sz="2000" b="1">
                <a:solidFill>
                  <a:srgbClr val="2ABA46"/>
                </a:solidFill>
              </a:rPr>
              <a:t>Psi</a:t>
            </a:r>
            <a:r>
              <a:rPr lang="en" sz="2000"/>
              <a:t> angles. Phi = 0º is physically impossible.</a:t>
            </a:r>
            <a:endParaRPr sz="2000"/>
          </a:p>
        </p:txBody>
      </p:sp>
      <p:sp>
        <p:nvSpPr>
          <p:cNvPr id="165" name="Google Shape;165;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7"/>
          <p:cNvSpPr txBox="1">
            <a:spLocks noGrp="1"/>
          </p:cNvSpPr>
          <p:nvPr>
            <p:ph type="body" idx="1"/>
          </p:nvPr>
        </p:nvSpPr>
        <p:spPr>
          <a:xfrm>
            <a:off x="331500" y="279500"/>
            <a:ext cx="8481000" cy="1980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a:solidFill>
                  <a:srgbClr val="000000"/>
                </a:solidFill>
              </a:rPr>
              <a:t>The </a:t>
            </a:r>
            <a:r>
              <a:rPr lang="en" sz="2400" b="1" u="sng">
                <a:solidFill>
                  <a:srgbClr val="000000"/>
                </a:solidFill>
              </a:rPr>
              <a:t>Ramachandran Principle</a:t>
            </a:r>
            <a:r>
              <a:rPr lang="en" sz="2400">
                <a:solidFill>
                  <a:srgbClr val="000000"/>
                </a:solidFill>
              </a:rPr>
              <a:t> is that </a:t>
            </a:r>
            <a:r>
              <a:rPr lang="en" sz="2400" b="1">
                <a:solidFill>
                  <a:srgbClr val="E2129C"/>
                </a:solidFill>
              </a:rPr>
              <a:t>alpha helices</a:t>
            </a:r>
            <a:r>
              <a:rPr lang="en" sz="2400" b="1">
                <a:solidFill>
                  <a:srgbClr val="000000"/>
                </a:solidFill>
              </a:rPr>
              <a:t>, </a:t>
            </a:r>
            <a:r>
              <a:rPr lang="en" sz="2400" b="1">
                <a:solidFill>
                  <a:srgbClr val="C4A112"/>
                </a:solidFill>
              </a:rPr>
              <a:t>beta strands</a:t>
            </a:r>
            <a:r>
              <a:rPr lang="en" sz="2400" b="1">
                <a:solidFill>
                  <a:srgbClr val="000000"/>
                </a:solidFill>
              </a:rPr>
              <a:t>, </a:t>
            </a:r>
            <a:r>
              <a:rPr lang="en" sz="2400">
                <a:solidFill>
                  <a:srgbClr val="000000"/>
                </a:solidFill>
              </a:rPr>
              <a:t>and</a:t>
            </a:r>
            <a:r>
              <a:rPr lang="en" sz="2400" b="1">
                <a:solidFill>
                  <a:srgbClr val="000000"/>
                </a:solidFill>
              </a:rPr>
              <a:t> </a:t>
            </a:r>
            <a:r>
              <a:rPr lang="en" sz="2400" b="1">
                <a:solidFill>
                  <a:srgbClr val="1155CC"/>
                </a:solidFill>
              </a:rPr>
              <a:t>turns</a:t>
            </a:r>
            <a:r>
              <a:rPr lang="en" sz="2400">
                <a:solidFill>
                  <a:srgbClr val="000000"/>
                </a:solidFill>
              </a:rPr>
              <a:t> are the most likely conformations for a polypeptide chain to adopt, because most other conformations are impossible due to steric </a:t>
            </a:r>
            <a:r>
              <a:rPr lang="en" sz="2400" b="1">
                <a:solidFill>
                  <a:srgbClr val="000000"/>
                </a:solidFill>
              </a:rPr>
              <a:t>collisions between atoms</a:t>
            </a:r>
            <a:r>
              <a:rPr lang="en" sz="2400">
                <a:solidFill>
                  <a:srgbClr val="000000"/>
                </a:solidFill>
              </a:rPr>
              <a:t>.</a:t>
            </a:r>
            <a:endParaRPr sz="2400">
              <a:solidFill>
                <a:srgbClr val="000000"/>
              </a:solidFill>
            </a:endParaRPr>
          </a:p>
        </p:txBody>
      </p:sp>
      <p:sp>
        <p:nvSpPr>
          <p:cNvPr id="171" name="Google Shape;171;p27"/>
          <p:cNvSpPr txBox="1">
            <a:spLocks noGrp="1"/>
          </p:cNvSpPr>
          <p:nvPr>
            <p:ph type="body" idx="1"/>
          </p:nvPr>
        </p:nvSpPr>
        <p:spPr>
          <a:xfrm>
            <a:off x="331500" y="2683300"/>
            <a:ext cx="3701400" cy="1980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b="1">
                <a:solidFill>
                  <a:srgbClr val="000000"/>
                </a:solidFill>
              </a:rPr>
              <a:t>Phi</a:t>
            </a:r>
            <a:r>
              <a:rPr lang="en" sz="2400">
                <a:solidFill>
                  <a:srgbClr val="000000"/>
                </a:solidFill>
              </a:rPr>
              <a:t> (</a:t>
            </a:r>
            <a:r>
              <a:rPr lang="en" sz="2400" b="1">
                <a:solidFill>
                  <a:srgbClr val="000000"/>
                </a:solidFill>
              </a:rPr>
              <a:t>φ</a:t>
            </a:r>
            <a:r>
              <a:rPr lang="en" sz="2400">
                <a:solidFill>
                  <a:srgbClr val="000000"/>
                </a:solidFill>
              </a:rPr>
              <a:t>) and </a:t>
            </a:r>
            <a:r>
              <a:rPr lang="en" sz="2400" b="1">
                <a:solidFill>
                  <a:srgbClr val="000000"/>
                </a:solidFill>
              </a:rPr>
              <a:t>Psi</a:t>
            </a:r>
            <a:r>
              <a:rPr lang="en" sz="2400">
                <a:solidFill>
                  <a:srgbClr val="000000"/>
                </a:solidFill>
              </a:rPr>
              <a:t> (</a:t>
            </a:r>
            <a:r>
              <a:rPr lang="en" sz="2400" b="1">
                <a:solidFill>
                  <a:srgbClr val="000000"/>
                </a:solidFill>
              </a:rPr>
              <a:t>ψ</a:t>
            </a:r>
            <a:r>
              <a:rPr lang="en" sz="2400">
                <a:solidFill>
                  <a:srgbClr val="000000"/>
                </a:solidFill>
              </a:rPr>
              <a:t>) </a:t>
            </a:r>
            <a:r>
              <a:rPr lang="en" sz="2400" u="sng">
                <a:solidFill>
                  <a:schemeClr val="hlink"/>
                </a:solidFill>
                <a:hlinkClick r:id="rId3"/>
              </a:rPr>
              <a:t>dihedral angles</a:t>
            </a:r>
            <a:r>
              <a:rPr lang="en" sz="2400">
                <a:solidFill>
                  <a:srgbClr val="000000"/>
                </a:solidFill>
              </a:rPr>
              <a:t> determine the conformation of a polypeptide.</a:t>
            </a:r>
            <a:endParaRPr sz="2400">
              <a:solidFill>
                <a:srgbClr val="000000"/>
              </a:solidFill>
            </a:endParaRPr>
          </a:p>
        </p:txBody>
      </p:sp>
      <p:pic>
        <p:nvPicPr>
          <p:cNvPr id="172" name="Google Shape;172;p27"/>
          <p:cNvPicPr preferRelativeResize="0"/>
          <p:nvPr/>
        </p:nvPicPr>
        <p:blipFill>
          <a:blip r:embed="rId4">
            <a:alphaModFix/>
          </a:blip>
          <a:stretch>
            <a:fillRect/>
          </a:stretch>
        </p:blipFill>
        <p:spPr>
          <a:xfrm>
            <a:off x="4177300" y="2260400"/>
            <a:ext cx="4173284" cy="2578300"/>
          </a:xfrm>
          <a:prstGeom prst="rect">
            <a:avLst/>
          </a:prstGeom>
          <a:noFill/>
          <a:ln>
            <a:noFill/>
          </a:ln>
        </p:spPr>
      </p:pic>
      <p:sp>
        <p:nvSpPr>
          <p:cNvPr id="173" name="Google Shape;173;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8"/>
          <p:cNvSpPr txBox="1">
            <a:spLocks noGrp="1"/>
          </p:cNvSpPr>
          <p:nvPr>
            <p:ph type="title"/>
          </p:nvPr>
        </p:nvSpPr>
        <p:spPr>
          <a:xfrm>
            <a:off x="1013825" y="1043075"/>
            <a:ext cx="6516000" cy="2680800"/>
          </a:xfrm>
          <a:prstGeom prst="rect">
            <a:avLst/>
          </a:prstGeom>
          <a:solidFill>
            <a:srgbClr val="FCE5CD"/>
          </a:solidFill>
        </p:spPr>
        <p:txBody>
          <a:bodyPr spcFirstLastPara="1" wrap="square" lIns="91425" tIns="91425" rIns="91425" bIns="91425" anchor="t" anchorCtr="0">
            <a:noAutofit/>
          </a:bodyPr>
          <a:lstStyle/>
          <a:p>
            <a:pPr marL="0" lvl="0" indent="0" algn="ctr" rtl="0">
              <a:spcBef>
                <a:spcPts val="0"/>
              </a:spcBef>
              <a:spcAft>
                <a:spcPts val="0"/>
              </a:spcAft>
              <a:buNone/>
            </a:pPr>
            <a:r>
              <a:rPr lang="en"/>
              <a:t>Challenge your understanding at the </a:t>
            </a:r>
            <a:r>
              <a:rPr lang="en" sz="3600" u="sng">
                <a:solidFill>
                  <a:schemeClr val="hlink"/>
                </a:solidFill>
                <a:hlinkClick r:id="rId3"/>
              </a:rPr>
              <a:t>Practice Quiz</a:t>
            </a:r>
            <a:endParaRPr sz="3600"/>
          </a:p>
          <a:p>
            <a:pPr marL="0" lvl="0" indent="0" algn="ctr" rtl="0">
              <a:spcBef>
                <a:spcPts val="0"/>
              </a:spcBef>
              <a:spcAft>
                <a:spcPts val="0"/>
              </a:spcAft>
              <a:buNone/>
            </a:pPr>
            <a:endParaRPr sz="3600"/>
          </a:p>
          <a:p>
            <a:pPr marL="0" lvl="0" indent="0" algn="ctr" rtl="0">
              <a:spcBef>
                <a:spcPts val="0"/>
              </a:spcBef>
              <a:spcAft>
                <a:spcPts val="0"/>
              </a:spcAft>
              <a:buNone/>
            </a:pPr>
            <a:r>
              <a:rPr lang="en"/>
              <a:t>See the YouTube Video:</a:t>
            </a:r>
            <a:endParaRPr/>
          </a:p>
          <a:p>
            <a:pPr marL="0" lvl="0" indent="0" algn="ctr" rtl="0">
              <a:spcBef>
                <a:spcPts val="0"/>
              </a:spcBef>
              <a:spcAft>
                <a:spcPts val="0"/>
              </a:spcAft>
              <a:buClr>
                <a:schemeClr val="dk1"/>
              </a:buClr>
              <a:buSzPts val="1100"/>
              <a:buFont typeface="Arial"/>
              <a:buNone/>
            </a:pPr>
            <a:r>
              <a:rPr lang="en" sz="2400" u="sng">
                <a:solidFill>
                  <a:schemeClr val="hlink"/>
                </a:solidFill>
                <a:hlinkClick r:id="rId4"/>
              </a:rPr>
              <a:t>tinyurl.com/RamachandranPrincipleYoutube</a:t>
            </a:r>
            <a:endParaRPr sz="2400"/>
          </a:p>
        </p:txBody>
      </p:sp>
      <p:sp>
        <p:nvSpPr>
          <p:cNvPr id="179" name="Google Shape;179;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9"/>
          <p:cNvSpPr txBox="1"/>
          <p:nvPr/>
        </p:nvSpPr>
        <p:spPr>
          <a:xfrm>
            <a:off x="1645175" y="503125"/>
            <a:ext cx="5773800" cy="53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Slideshow and animations by </a:t>
            </a:r>
            <a:r>
              <a:rPr lang="en" u="sng">
                <a:solidFill>
                  <a:schemeClr val="accent5"/>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Eric Martz</a:t>
            </a:r>
            <a:endParaRPr/>
          </a:p>
          <a:p>
            <a:pPr marL="0" lvl="0" indent="0" algn="ctr" rtl="0">
              <a:spcBef>
                <a:spcPts val="0"/>
              </a:spcBef>
              <a:spcAft>
                <a:spcPts val="0"/>
              </a:spcAft>
              <a:buNone/>
            </a:pPr>
            <a:r>
              <a:rPr lang="en"/>
              <a:t>License: </a:t>
            </a:r>
            <a:r>
              <a:rPr lang="en" u="sng">
                <a:solidFill>
                  <a:schemeClr val="hlink"/>
                </a:solidFill>
                <a:hlinkClick r:id="rId4"/>
              </a:rPr>
              <a:t>Attribution-NonCommercial-ShareAlike 4.0 International</a:t>
            </a:r>
            <a:endParaRPr/>
          </a:p>
        </p:txBody>
      </p:sp>
      <p:sp>
        <p:nvSpPr>
          <p:cNvPr id="185" name="Google Shape;185;p29"/>
          <p:cNvSpPr txBox="1"/>
          <p:nvPr/>
        </p:nvSpPr>
        <p:spPr>
          <a:xfrm>
            <a:off x="3737400" y="95825"/>
            <a:ext cx="1669200" cy="53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The End</a:t>
            </a:r>
            <a:endParaRPr sz="1800"/>
          </a:p>
        </p:txBody>
      </p:sp>
      <p:sp>
        <p:nvSpPr>
          <p:cNvPr id="186" name="Google Shape;186;p29"/>
          <p:cNvSpPr txBox="1"/>
          <p:nvPr/>
        </p:nvSpPr>
        <p:spPr>
          <a:xfrm>
            <a:off x="307500" y="1206450"/>
            <a:ext cx="8529000" cy="96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t>See the interactive version at </a:t>
            </a:r>
            <a:r>
              <a:rPr lang="en" sz="2400" u="sng">
                <a:solidFill>
                  <a:schemeClr val="hlink"/>
                </a:solidFill>
                <a:hlinkClick r:id="rId5"/>
              </a:rPr>
              <a:t>bioinformatics.org/molvis/phipsi/</a:t>
            </a:r>
            <a:endParaRPr sz="2400"/>
          </a:p>
          <a:p>
            <a:pPr marL="0" lvl="0" indent="0" algn="ctr" rtl="0">
              <a:spcBef>
                <a:spcPts val="0"/>
              </a:spcBef>
              <a:spcAft>
                <a:spcPts val="0"/>
              </a:spcAft>
              <a:buNone/>
            </a:pPr>
            <a:r>
              <a:rPr lang="en" sz="2400"/>
              <a:t>or </a:t>
            </a:r>
            <a:r>
              <a:rPr lang="en" sz="2400" u="sng">
                <a:solidFill>
                  <a:schemeClr val="hlink"/>
                </a:solidFill>
                <a:hlinkClick r:id="rId6"/>
              </a:rPr>
              <a:t>Proteopedia.Org</a:t>
            </a:r>
            <a:r>
              <a:rPr lang="en" sz="2400"/>
              <a:t/>
            </a:r>
            <a:br>
              <a:rPr lang="en" sz="2400"/>
            </a:br>
            <a:r>
              <a:rPr lang="en" sz="2400"/>
              <a:t> </a:t>
            </a:r>
            <a:endParaRPr sz="2400"/>
          </a:p>
        </p:txBody>
      </p:sp>
      <p:sp>
        <p:nvSpPr>
          <p:cNvPr id="187" name="Google Shape;187;p29"/>
          <p:cNvSpPr txBox="1"/>
          <p:nvPr/>
        </p:nvSpPr>
        <p:spPr>
          <a:xfrm>
            <a:off x="1397600" y="2339375"/>
            <a:ext cx="6663000" cy="247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Related resources:</a:t>
            </a:r>
            <a:endParaRPr sz="1200"/>
          </a:p>
          <a:p>
            <a:pPr marL="457200" lvl="0" indent="-304800" algn="l" rtl="0">
              <a:lnSpc>
                <a:spcPct val="115000"/>
              </a:lnSpc>
              <a:spcBef>
                <a:spcPts val="0"/>
              </a:spcBef>
              <a:spcAft>
                <a:spcPts val="0"/>
              </a:spcAft>
              <a:buClr>
                <a:schemeClr val="dk1"/>
              </a:buClr>
              <a:buSzPts val="1200"/>
              <a:buChar char="●"/>
            </a:pPr>
            <a:r>
              <a:rPr lang="en" sz="1200" u="sng">
                <a:solidFill>
                  <a:schemeClr val="hlink"/>
                </a:solidFill>
                <a:hlinkClick r:id="rId7"/>
              </a:rPr>
              <a:t>Dihedral angles in proteins</a:t>
            </a:r>
            <a:r>
              <a:rPr lang="en" sz="1200">
                <a:solidFill>
                  <a:schemeClr val="dk1"/>
                </a:solidFill>
              </a:rPr>
              <a:t>: a very simple visualization of phi and psi angles by Angel Herráez.</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u="sng">
                <a:solidFill>
                  <a:schemeClr val="hlink"/>
                </a:solidFill>
                <a:hlinkClick r:id="rId8"/>
              </a:rPr>
              <a:t>Tutorial: Ramachandran Plot Inspection</a:t>
            </a:r>
            <a:r>
              <a:rPr lang="en" sz="1200">
                <a:solidFill>
                  <a:schemeClr val="dk1"/>
                </a:solidFill>
              </a:rPr>
              <a:t>: an interactive Ramachandran plot with many controls and details, by Angel Herráez.</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u="sng">
                <a:solidFill>
                  <a:schemeClr val="hlink"/>
                </a:solidFill>
                <a:hlinkClick r:id="rId9"/>
              </a:rPr>
              <a:t>Ramachandran Plot</a:t>
            </a:r>
            <a:r>
              <a:rPr lang="en" sz="1200">
                <a:solidFill>
                  <a:schemeClr val="dk1"/>
                </a:solidFill>
              </a:rPr>
              <a:t>: detailed explanation with example proteins and their plots displayed in JSmol.</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u="sng">
                <a:solidFill>
                  <a:schemeClr val="hlink"/>
                </a:solidFill>
                <a:hlinkClick r:id="rId10"/>
              </a:rPr>
              <a:t>Psi and Phi Angles</a:t>
            </a:r>
            <a:r>
              <a:rPr lang="en" sz="1200">
                <a:solidFill>
                  <a:schemeClr val="dk1"/>
                </a:solidFill>
              </a:rPr>
              <a:t>: Determination and display of angles using JSmol.</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Another </a:t>
            </a:r>
            <a:r>
              <a:rPr lang="en" sz="1200" u="sng">
                <a:solidFill>
                  <a:schemeClr val="hlink"/>
                </a:solidFill>
                <a:hlinkClick r:id="rId11"/>
              </a:rPr>
              <a:t>Interactive Ramachandran Plot</a:t>
            </a:r>
            <a:r>
              <a:rPr lang="en" sz="1200">
                <a:solidFill>
                  <a:schemeClr val="dk1"/>
                </a:solidFill>
              </a:rPr>
              <a:t> by David Jollie.</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100" u="sng">
                <a:solidFill>
                  <a:schemeClr val="hlink"/>
                </a:solidFill>
                <a:hlinkClick r:id="rId12"/>
              </a:rPr>
              <a:t>Backbone representations</a:t>
            </a:r>
            <a:r>
              <a:rPr lang="en" sz="1100">
                <a:solidFill>
                  <a:schemeClr val="dk1"/>
                </a:solidFill>
              </a:rPr>
              <a:t> explains the relations between backbone traces and main chain polypeptide bonds, as well as smoothed traces and ribbons. </a:t>
            </a:r>
            <a:endParaRPr sz="1200">
              <a:solidFill>
                <a:schemeClr val="dk1"/>
              </a:solidFill>
            </a:endParaRPr>
          </a:p>
          <a:p>
            <a:pPr marL="0" lvl="0" indent="0" algn="l" rtl="0">
              <a:spcBef>
                <a:spcPts val="0"/>
              </a:spcBef>
              <a:spcAft>
                <a:spcPts val="0"/>
              </a:spcAft>
              <a:buNone/>
            </a:pPr>
            <a:endParaRPr sz="1200"/>
          </a:p>
        </p:txBody>
      </p:sp>
      <p:sp>
        <p:nvSpPr>
          <p:cNvPr id="188" name="Google Shape;188;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Versions of this presentation</a:t>
            </a:r>
            <a:endParaRPr/>
          </a:p>
        </p:txBody>
      </p:sp>
      <p:sp>
        <p:nvSpPr>
          <p:cNvPr id="194" name="Google Shape;194;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First released June 24, 2018.</a:t>
            </a:r>
            <a:endParaRPr/>
          </a:p>
          <a:p>
            <a:pPr marL="457200" lvl="0" indent="-342900" algn="l" rtl="0">
              <a:spcBef>
                <a:spcPts val="0"/>
              </a:spcBef>
              <a:spcAft>
                <a:spcPts val="0"/>
              </a:spcAft>
              <a:buSzPts val="1800"/>
              <a:buChar char="●"/>
            </a:pPr>
            <a:r>
              <a:rPr lang="en"/>
              <a:t>July 7, 2018: Added slides 6-8 about dihedral angles, numbered the slides, made the white atoms in slides 11-14 darker so they show better during projection, and added this slide listing versions. </a:t>
            </a:r>
            <a:endParaRPr/>
          </a:p>
          <a:p>
            <a:pPr marL="457200" lvl="0" indent="-342900" algn="l" rtl="0">
              <a:spcBef>
                <a:spcPts val="0"/>
              </a:spcBef>
              <a:spcAft>
                <a:spcPts val="0"/>
              </a:spcAft>
              <a:buSzPts val="1800"/>
              <a:buChar char="●"/>
            </a:pPr>
            <a:r>
              <a:rPr lang="en"/>
              <a:t>July 10, 2018: Added links in slides 1 and 16 to the YouTube video.</a:t>
            </a:r>
            <a:endParaRPr/>
          </a:p>
        </p:txBody>
      </p:sp>
      <p:sp>
        <p:nvSpPr>
          <p:cNvPr id="195" name="Google Shape;195;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body" idx="1"/>
          </p:nvPr>
        </p:nvSpPr>
        <p:spPr>
          <a:xfrm>
            <a:off x="331500" y="279500"/>
            <a:ext cx="8481000" cy="1980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a:solidFill>
                  <a:srgbClr val="000000"/>
                </a:solidFill>
              </a:rPr>
              <a:t>The </a:t>
            </a:r>
            <a:r>
              <a:rPr lang="en" sz="2400" b="1" u="sng">
                <a:solidFill>
                  <a:srgbClr val="000000"/>
                </a:solidFill>
              </a:rPr>
              <a:t>Ramachandran Principle</a:t>
            </a:r>
            <a:r>
              <a:rPr lang="en" sz="2400">
                <a:solidFill>
                  <a:srgbClr val="000000"/>
                </a:solidFill>
              </a:rPr>
              <a:t> is that </a:t>
            </a:r>
            <a:r>
              <a:rPr lang="en" sz="2400" b="1">
                <a:solidFill>
                  <a:srgbClr val="E2129C"/>
                </a:solidFill>
              </a:rPr>
              <a:t>alpha helices</a:t>
            </a:r>
            <a:r>
              <a:rPr lang="en" sz="2400" b="1">
                <a:solidFill>
                  <a:srgbClr val="000000"/>
                </a:solidFill>
              </a:rPr>
              <a:t>, </a:t>
            </a:r>
            <a:r>
              <a:rPr lang="en" sz="2400" b="1">
                <a:solidFill>
                  <a:srgbClr val="C4A112"/>
                </a:solidFill>
              </a:rPr>
              <a:t>beta strands</a:t>
            </a:r>
            <a:r>
              <a:rPr lang="en" sz="2400" b="1">
                <a:solidFill>
                  <a:srgbClr val="000000"/>
                </a:solidFill>
              </a:rPr>
              <a:t>, </a:t>
            </a:r>
            <a:r>
              <a:rPr lang="en" sz="2400">
                <a:solidFill>
                  <a:srgbClr val="000000"/>
                </a:solidFill>
              </a:rPr>
              <a:t>and</a:t>
            </a:r>
            <a:r>
              <a:rPr lang="en" sz="2400" b="1">
                <a:solidFill>
                  <a:srgbClr val="000000"/>
                </a:solidFill>
              </a:rPr>
              <a:t> </a:t>
            </a:r>
            <a:r>
              <a:rPr lang="en" sz="2400" b="1">
                <a:solidFill>
                  <a:srgbClr val="1155CC"/>
                </a:solidFill>
              </a:rPr>
              <a:t>turns</a:t>
            </a:r>
            <a:r>
              <a:rPr lang="en" sz="2400">
                <a:solidFill>
                  <a:srgbClr val="000000"/>
                </a:solidFill>
              </a:rPr>
              <a:t> are the most likely conformations for a polypeptide chain to adopt, because most other conformations are impossible due to steric </a:t>
            </a:r>
            <a:r>
              <a:rPr lang="en" sz="2400" b="1">
                <a:solidFill>
                  <a:srgbClr val="000000"/>
                </a:solidFill>
              </a:rPr>
              <a:t>collisions between atoms</a:t>
            </a:r>
            <a:r>
              <a:rPr lang="en" sz="2400">
                <a:solidFill>
                  <a:srgbClr val="000000"/>
                </a:solidFill>
              </a:rPr>
              <a:t>.</a:t>
            </a:r>
            <a:endParaRPr sz="2400">
              <a:solidFill>
                <a:srgbClr val="000000"/>
              </a:solidFill>
            </a:endParaRPr>
          </a:p>
        </p:txBody>
      </p:sp>
      <p:sp>
        <p:nvSpPr>
          <p:cNvPr id="63" name="Google Shape;63;p14"/>
          <p:cNvSpPr txBox="1">
            <a:spLocks noGrp="1"/>
          </p:cNvSpPr>
          <p:nvPr>
            <p:ph type="body" idx="1"/>
          </p:nvPr>
        </p:nvSpPr>
        <p:spPr>
          <a:xfrm>
            <a:off x="331500" y="2683300"/>
            <a:ext cx="3701400" cy="1980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b="1">
                <a:solidFill>
                  <a:srgbClr val="000000"/>
                </a:solidFill>
              </a:rPr>
              <a:t>Phi</a:t>
            </a:r>
            <a:r>
              <a:rPr lang="en" sz="2400">
                <a:solidFill>
                  <a:srgbClr val="000000"/>
                </a:solidFill>
              </a:rPr>
              <a:t> (</a:t>
            </a:r>
            <a:r>
              <a:rPr lang="en" sz="2400" b="1">
                <a:solidFill>
                  <a:srgbClr val="000000"/>
                </a:solidFill>
              </a:rPr>
              <a:t>φ</a:t>
            </a:r>
            <a:r>
              <a:rPr lang="en" sz="2400">
                <a:solidFill>
                  <a:srgbClr val="000000"/>
                </a:solidFill>
              </a:rPr>
              <a:t>) and </a:t>
            </a:r>
            <a:r>
              <a:rPr lang="en" sz="2400" b="1">
                <a:solidFill>
                  <a:srgbClr val="000000"/>
                </a:solidFill>
              </a:rPr>
              <a:t>Psi</a:t>
            </a:r>
            <a:r>
              <a:rPr lang="en" sz="2400">
                <a:solidFill>
                  <a:srgbClr val="000000"/>
                </a:solidFill>
              </a:rPr>
              <a:t> (</a:t>
            </a:r>
            <a:r>
              <a:rPr lang="en" sz="2400" b="1">
                <a:solidFill>
                  <a:srgbClr val="000000"/>
                </a:solidFill>
              </a:rPr>
              <a:t>ψ</a:t>
            </a:r>
            <a:r>
              <a:rPr lang="en" sz="2400">
                <a:solidFill>
                  <a:srgbClr val="000000"/>
                </a:solidFill>
              </a:rPr>
              <a:t>) </a:t>
            </a:r>
            <a:r>
              <a:rPr lang="en" sz="2400" u="sng">
                <a:solidFill>
                  <a:schemeClr val="hlink"/>
                </a:solidFill>
                <a:hlinkClick r:id="rId3"/>
              </a:rPr>
              <a:t>dihedral angles</a:t>
            </a:r>
            <a:r>
              <a:rPr lang="en" sz="2400">
                <a:solidFill>
                  <a:srgbClr val="000000"/>
                </a:solidFill>
              </a:rPr>
              <a:t> determine the conformation of a polypeptide.</a:t>
            </a:r>
            <a:endParaRPr sz="2400">
              <a:solidFill>
                <a:srgbClr val="000000"/>
              </a:solidFill>
            </a:endParaRPr>
          </a:p>
        </p:txBody>
      </p:sp>
      <p:pic>
        <p:nvPicPr>
          <p:cNvPr id="64" name="Google Shape;64;p14"/>
          <p:cNvPicPr preferRelativeResize="0"/>
          <p:nvPr/>
        </p:nvPicPr>
        <p:blipFill>
          <a:blip r:embed="rId4">
            <a:alphaModFix/>
          </a:blip>
          <a:stretch>
            <a:fillRect/>
          </a:stretch>
        </p:blipFill>
        <p:spPr>
          <a:xfrm>
            <a:off x="4177300" y="2260400"/>
            <a:ext cx="4173284" cy="2578300"/>
          </a:xfrm>
          <a:prstGeom prst="rect">
            <a:avLst/>
          </a:prstGeom>
          <a:noFill/>
          <a:ln>
            <a:noFill/>
          </a:ln>
        </p:spPr>
      </p:pic>
      <p:sp>
        <p:nvSpPr>
          <p:cNvPr id="65" name="Google Shape;65;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3882000" y="152400"/>
            <a:ext cx="5262000" cy="4700718"/>
          </a:xfrm>
          <a:prstGeom prst="rect">
            <a:avLst/>
          </a:prstGeom>
          <a:noFill/>
          <a:ln>
            <a:noFill/>
          </a:ln>
        </p:spPr>
      </p:pic>
      <p:sp>
        <p:nvSpPr>
          <p:cNvPr id="71" name="Google Shape;71;p15"/>
          <p:cNvSpPr txBox="1">
            <a:spLocks noGrp="1"/>
          </p:cNvSpPr>
          <p:nvPr>
            <p:ph type="body" idx="1"/>
          </p:nvPr>
        </p:nvSpPr>
        <p:spPr>
          <a:xfrm>
            <a:off x="255550" y="463050"/>
            <a:ext cx="4000800" cy="421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000000"/>
                </a:solidFill>
              </a:rPr>
              <a:t>Here is a </a:t>
            </a:r>
            <a:r>
              <a:rPr lang="en" sz="2000" b="1">
                <a:solidFill>
                  <a:srgbClr val="000000"/>
                </a:solidFill>
              </a:rPr>
              <a:t>Ramachandran Plot</a:t>
            </a:r>
            <a:r>
              <a:rPr lang="en" sz="2000">
                <a:solidFill>
                  <a:srgbClr val="000000"/>
                </a:solidFill>
              </a:rPr>
              <a:t>. Each dot shows a pair of Phi (φ) Psi (ψ) </a:t>
            </a:r>
            <a:r>
              <a:rPr lang="en" sz="2000" u="sng">
                <a:solidFill>
                  <a:schemeClr val="hlink"/>
                </a:solidFill>
                <a:hlinkClick r:id="rId4"/>
              </a:rPr>
              <a:t>dihedral angles</a:t>
            </a:r>
            <a:r>
              <a:rPr lang="en" sz="2000">
                <a:solidFill>
                  <a:srgbClr val="000000"/>
                </a:solidFill>
              </a:rPr>
              <a:t> that occurs in a protein structure. Dots cluster into alpha helical (α), beta strand (β), and turn (at right) conformations.</a:t>
            </a:r>
            <a:endParaRPr sz="2000">
              <a:solidFill>
                <a:srgbClr val="000000"/>
              </a:solidFill>
            </a:endParaRPr>
          </a:p>
          <a:p>
            <a:pPr marL="0" lvl="0" indent="0" algn="l" rtl="0">
              <a:spcBef>
                <a:spcPts val="1600"/>
              </a:spcBef>
              <a:spcAft>
                <a:spcPts val="0"/>
              </a:spcAft>
              <a:buNone/>
            </a:pPr>
            <a:r>
              <a:rPr lang="en" sz="2000">
                <a:solidFill>
                  <a:srgbClr val="000000"/>
                </a:solidFill>
              </a:rPr>
              <a:t>Conformations with no dots do not occur.</a:t>
            </a:r>
            <a:endParaRPr sz="2000">
              <a:solidFill>
                <a:srgbClr val="000000"/>
              </a:solidFill>
            </a:endParaRPr>
          </a:p>
          <a:p>
            <a:pPr marL="0" lvl="0" indent="0" algn="l" rtl="0">
              <a:spcBef>
                <a:spcPts val="1600"/>
              </a:spcBef>
              <a:spcAft>
                <a:spcPts val="1600"/>
              </a:spcAft>
              <a:buNone/>
            </a:pPr>
            <a:r>
              <a:rPr lang="en" sz="1200">
                <a:solidFill>
                  <a:srgbClr val="434343"/>
                </a:solidFill>
              </a:rPr>
              <a:t>100,000 dots taken from high-resolution crystallographic structures. Figure from </a:t>
            </a:r>
            <a:r>
              <a:rPr lang="en" sz="1200" u="sng">
                <a:solidFill>
                  <a:schemeClr val="hlink"/>
                </a:solidFill>
                <a:hlinkClick r:id="rId5"/>
              </a:rPr>
              <a:t>Wikimedia Commons</a:t>
            </a:r>
            <a:r>
              <a:rPr lang="en" sz="1200">
                <a:solidFill>
                  <a:srgbClr val="434343"/>
                </a:solidFill>
              </a:rPr>
              <a:t> courtesy Jane and David Richardson (</a:t>
            </a:r>
            <a:r>
              <a:rPr lang="en" sz="1200" u="sng">
                <a:solidFill>
                  <a:schemeClr val="hlink"/>
                </a:solidFill>
                <a:hlinkClick r:id="rId6"/>
              </a:rPr>
              <a:t>Proteins 50:437, 2003</a:t>
            </a:r>
            <a:r>
              <a:rPr lang="en" sz="1200">
                <a:solidFill>
                  <a:srgbClr val="434343"/>
                </a:solidFill>
              </a:rPr>
              <a:t>). This plot excludes Gly, Pro, and pre-Pro.</a:t>
            </a:r>
            <a:endParaRPr sz="1200">
              <a:solidFill>
                <a:srgbClr val="434343"/>
              </a:solidFill>
            </a:endParaRPr>
          </a:p>
        </p:txBody>
      </p:sp>
      <p:sp>
        <p:nvSpPr>
          <p:cNvPr id="72" name="Google Shape;72;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body" idx="1"/>
          </p:nvPr>
        </p:nvSpPr>
        <p:spPr>
          <a:xfrm>
            <a:off x="5190900" y="1285675"/>
            <a:ext cx="3601500" cy="220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rgbClr val="000000"/>
                </a:solidFill>
              </a:rPr>
              <a:t>Black dots</a:t>
            </a:r>
            <a:r>
              <a:rPr lang="en" sz="2200"/>
              <a:t> mark a single </a:t>
            </a:r>
            <a:r>
              <a:rPr lang="en" sz="2200" b="1">
                <a:solidFill>
                  <a:srgbClr val="000000"/>
                </a:solidFill>
              </a:rPr>
              <a:t>alanine</a:t>
            </a:r>
            <a:r>
              <a:rPr lang="en" sz="2200"/>
              <a:t> amino acid. Other atoms are fragments of adjacent residues in a polypeptide </a:t>
            </a:r>
            <a:r>
              <a:rPr lang="en" sz="2200" u="sng">
                <a:solidFill>
                  <a:schemeClr val="hlink"/>
                </a:solidFill>
                <a:hlinkClick r:id="rId3"/>
              </a:rPr>
              <a:t>chain</a:t>
            </a:r>
            <a:r>
              <a:rPr lang="en" sz="2200"/>
              <a:t>.</a:t>
            </a:r>
            <a:endParaRPr sz="2200"/>
          </a:p>
          <a:p>
            <a:pPr marL="0" lvl="0" indent="0" algn="l" rtl="0">
              <a:spcBef>
                <a:spcPts val="1600"/>
              </a:spcBef>
              <a:spcAft>
                <a:spcPts val="1600"/>
              </a:spcAft>
              <a:buNone/>
            </a:pPr>
            <a:r>
              <a:rPr lang="en" sz="2200"/>
              <a:t>There are two </a:t>
            </a:r>
            <a:r>
              <a:rPr lang="en" sz="2200" b="1">
                <a:solidFill>
                  <a:srgbClr val="FF00FF"/>
                </a:solidFill>
              </a:rPr>
              <a:t>peptide bonds</a:t>
            </a:r>
            <a:r>
              <a:rPr lang="en" sz="2200"/>
              <a:t>.</a:t>
            </a:r>
            <a:endParaRPr sz="2200"/>
          </a:p>
        </p:txBody>
      </p:sp>
      <p:sp>
        <p:nvSpPr>
          <p:cNvPr id="78" name="Google Shape;78;p16"/>
          <p:cNvSpPr txBox="1"/>
          <p:nvPr/>
        </p:nvSpPr>
        <p:spPr>
          <a:xfrm>
            <a:off x="5190900" y="376025"/>
            <a:ext cx="2843100" cy="64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3000" b="1">
                <a:solidFill>
                  <a:schemeClr val="dk2"/>
                </a:solidFill>
                <a:highlight>
                  <a:srgbClr val="CCCCCC"/>
                </a:highlight>
              </a:rPr>
              <a:t>  Cα </a:t>
            </a:r>
            <a:r>
              <a:rPr lang="en" sz="3000" b="1">
                <a:solidFill>
                  <a:srgbClr val="878787"/>
                </a:solidFill>
                <a:highlight>
                  <a:srgbClr val="CCCCCC"/>
                </a:highlight>
              </a:rPr>
              <a:t>C</a:t>
            </a:r>
            <a:r>
              <a:rPr lang="en" sz="3000" b="1">
                <a:solidFill>
                  <a:schemeClr val="dk2"/>
                </a:solidFill>
                <a:highlight>
                  <a:srgbClr val="CCCCCC"/>
                </a:highlight>
              </a:rPr>
              <a:t> </a:t>
            </a:r>
            <a:r>
              <a:rPr lang="en" sz="3000" b="1">
                <a:solidFill>
                  <a:srgbClr val="FFFFFF"/>
                </a:solidFill>
                <a:highlight>
                  <a:srgbClr val="CCCCCC"/>
                </a:highlight>
              </a:rPr>
              <a:t>H</a:t>
            </a:r>
            <a:r>
              <a:rPr lang="en" sz="3000" b="1">
                <a:solidFill>
                  <a:schemeClr val="dk2"/>
                </a:solidFill>
                <a:highlight>
                  <a:srgbClr val="CCCCCC"/>
                </a:highlight>
              </a:rPr>
              <a:t> </a:t>
            </a:r>
            <a:r>
              <a:rPr lang="en" sz="3000" b="1">
                <a:solidFill>
                  <a:srgbClr val="3C78D8"/>
                </a:solidFill>
                <a:highlight>
                  <a:srgbClr val="CCCCCC"/>
                </a:highlight>
              </a:rPr>
              <a:t>N</a:t>
            </a:r>
            <a:r>
              <a:rPr lang="en" sz="3000" b="1">
                <a:solidFill>
                  <a:schemeClr val="dk2"/>
                </a:solidFill>
                <a:highlight>
                  <a:srgbClr val="CCCCCC"/>
                </a:highlight>
              </a:rPr>
              <a:t> </a:t>
            </a:r>
            <a:r>
              <a:rPr lang="en" sz="3000" b="1">
                <a:solidFill>
                  <a:srgbClr val="CC0000"/>
                </a:solidFill>
                <a:highlight>
                  <a:srgbClr val="CCCCCC"/>
                </a:highlight>
              </a:rPr>
              <a:t>O</a:t>
            </a:r>
            <a:r>
              <a:rPr lang="en" sz="3000" b="1">
                <a:solidFill>
                  <a:srgbClr val="CCCCCC"/>
                </a:solidFill>
                <a:highlight>
                  <a:srgbClr val="CCCCCC"/>
                </a:highlight>
              </a:rPr>
              <a:t>x</a:t>
            </a:r>
            <a:r>
              <a:rPr lang="en" sz="3000" b="1">
                <a:solidFill>
                  <a:schemeClr val="dk2"/>
                </a:solidFill>
                <a:highlight>
                  <a:srgbClr val="CCCCCC"/>
                </a:highlight>
              </a:rPr>
              <a:t>   </a:t>
            </a:r>
            <a:endParaRPr sz="3000">
              <a:highlight>
                <a:srgbClr val="CCCCCC"/>
              </a:highlight>
            </a:endParaRPr>
          </a:p>
        </p:txBody>
      </p:sp>
      <p:pic>
        <p:nvPicPr>
          <p:cNvPr id="79" name="Google Shape;79;p16"/>
          <p:cNvPicPr preferRelativeResize="0"/>
          <p:nvPr/>
        </p:nvPicPr>
        <p:blipFill>
          <a:blip r:embed="rId4">
            <a:alphaModFix/>
          </a:blip>
          <a:stretch>
            <a:fillRect/>
          </a:stretch>
        </p:blipFill>
        <p:spPr>
          <a:xfrm>
            <a:off x="152400" y="152400"/>
            <a:ext cx="4838699" cy="4838699"/>
          </a:xfrm>
          <a:prstGeom prst="rect">
            <a:avLst/>
          </a:prstGeom>
          <a:noFill/>
          <a:ln>
            <a:noFill/>
          </a:ln>
        </p:spPr>
      </p:pic>
      <p:sp>
        <p:nvSpPr>
          <p:cNvPr id="80" name="Google Shape;80;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body" idx="1"/>
          </p:nvPr>
        </p:nvSpPr>
        <p:spPr>
          <a:xfrm>
            <a:off x="5230850" y="1349550"/>
            <a:ext cx="3601500" cy="273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Each amino acid has two main-chain (backbone) bonds that can rotate, defining </a:t>
            </a:r>
            <a:r>
              <a:rPr lang="en" u="sng">
                <a:solidFill>
                  <a:schemeClr val="hlink"/>
                </a:solidFill>
                <a:hlinkClick r:id="rId3"/>
              </a:rPr>
              <a:t>dihedral angles</a:t>
            </a:r>
            <a:endParaRPr>
              <a:solidFill>
                <a:srgbClr val="000000"/>
              </a:solidFill>
            </a:endParaRPr>
          </a:p>
          <a:p>
            <a:pPr marL="0" lvl="0" indent="0" algn="ctr" rtl="0">
              <a:spcBef>
                <a:spcPts val="0"/>
              </a:spcBef>
              <a:spcAft>
                <a:spcPts val="0"/>
              </a:spcAft>
              <a:buNone/>
            </a:pPr>
            <a:r>
              <a:rPr lang="en" sz="2400" b="1">
                <a:solidFill>
                  <a:srgbClr val="2ABA46"/>
                </a:solidFill>
              </a:rPr>
              <a:t>Phi</a:t>
            </a:r>
            <a:r>
              <a:rPr lang="en" sz="2400">
                <a:solidFill>
                  <a:srgbClr val="000000"/>
                </a:solidFill>
              </a:rPr>
              <a:t> (</a:t>
            </a:r>
            <a:r>
              <a:rPr lang="en" sz="2400" b="1">
                <a:solidFill>
                  <a:srgbClr val="2ABA46"/>
                </a:solidFill>
              </a:rPr>
              <a:t>φ</a:t>
            </a:r>
            <a:r>
              <a:rPr lang="en" sz="2400">
                <a:solidFill>
                  <a:srgbClr val="000000"/>
                </a:solidFill>
              </a:rPr>
              <a:t>)</a:t>
            </a:r>
            <a:r>
              <a:rPr lang="en">
                <a:solidFill>
                  <a:srgbClr val="000000"/>
                </a:solidFill>
              </a:rPr>
              <a:t> and </a:t>
            </a:r>
            <a:r>
              <a:rPr lang="en" sz="2400" b="1">
                <a:solidFill>
                  <a:srgbClr val="2ABA46"/>
                </a:solidFill>
              </a:rPr>
              <a:t>Psi</a:t>
            </a:r>
            <a:r>
              <a:rPr lang="en" sz="2400">
                <a:solidFill>
                  <a:srgbClr val="000000"/>
                </a:solidFill>
              </a:rPr>
              <a:t> (</a:t>
            </a:r>
            <a:r>
              <a:rPr lang="en" sz="2400" b="1">
                <a:solidFill>
                  <a:srgbClr val="2ABA46"/>
                </a:solidFill>
              </a:rPr>
              <a:t>ψ</a:t>
            </a:r>
            <a:r>
              <a:rPr lang="en" sz="2400">
                <a:solidFill>
                  <a:srgbClr val="000000"/>
                </a:solidFill>
              </a:rPr>
              <a:t>)</a:t>
            </a:r>
            <a:r>
              <a:rPr lang="en">
                <a:solidFill>
                  <a:srgbClr val="000000"/>
                </a:solidFill>
              </a:rPr>
              <a:t>.</a:t>
            </a:r>
            <a:endParaRPr/>
          </a:p>
          <a:p>
            <a:pPr marL="0" lvl="0" indent="0" algn="l" rtl="0">
              <a:spcBef>
                <a:spcPts val="1600"/>
              </a:spcBef>
              <a:spcAft>
                <a:spcPts val="1600"/>
              </a:spcAft>
              <a:buNone/>
            </a:pPr>
            <a:r>
              <a:rPr lang="en" b="1">
                <a:solidFill>
                  <a:srgbClr val="FF00FF"/>
                </a:solidFill>
              </a:rPr>
              <a:t>Peptide bonds</a:t>
            </a:r>
            <a:r>
              <a:rPr lang="en"/>
              <a:t> </a:t>
            </a:r>
            <a:r>
              <a:rPr lang="en">
                <a:solidFill>
                  <a:srgbClr val="000000"/>
                </a:solidFill>
              </a:rPr>
              <a:t>cannot rotate because they are partial double bonds.</a:t>
            </a:r>
            <a:endParaRPr>
              <a:solidFill>
                <a:srgbClr val="000000"/>
              </a:solidFill>
            </a:endParaRPr>
          </a:p>
        </p:txBody>
      </p:sp>
      <p:sp>
        <p:nvSpPr>
          <p:cNvPr id="86" name="Google Shape;86;p17"/>
          <p:cNvSpPr txBox="1"/>
          <p:nvPr/>
        </p:nvSpPr>
        <p:spPr>
          <a:xfrm>
            <a:off x="5230850" y="376000"/>
            <a:ext cx="2843100" cy="64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b="1">
                <a:solidFill>
                  <a:schemeClr val="dk2"/>
                </a:solidFill>
                <a:highlight>
                  <a:srgbClr val="CCCCCC"/>
                </a:highlight>
              </a:rPr>
              <a:t>  Cα </a:t>
            </a:r>
            <a:r>
              <a:rPr lang="en" sz="3000" b="1">
                <a:solidFill>
                  <a:srgbClr val="878787"/>
                </a:solidFill>
                <a:highlight>
                  <a:srgbClr val="CCCCCC"/>
                </a:highlight>
              </a:rPr>
              <a:t>C</a:t>
            </a:r>
            <a:r>
              <a:rPr lang="en" sz="3000" b="1">
                <a:solidFill>
                  <a:schemeClr val="dk2"/>
                </a:solidFill>
                <a:highlight>
                  <a:srgbClr val="CCCCCC"/>
                </a:highlight>
              </a:rPr>
              <a:t> </a:t>
            </a:r>
            <a:r>
              <a:rPr lang="en" sz="3000" b="1">
                <a:solidFill>
                  <a:srgbClr val="FFFFFF"/>
                </a:solidFill>
                <a:highlight>
                  <a:srgbClr val="CCCCCC"/>
                </a:highlight>
              </a:rPr>
              <a:t>H</a:t>
            </a:r>
            <a:r>
              <a:rPr lang="en" sz="3000" b="1">
                <a:solidFill>
                  <a:schemeClr val="dk2"/>
                </a:solidFill>
                <a:highlight>
                  <a:srgbClr val="CCCCCC"/>
                </a:highlight>
              </a:rPr>
              <a:t> </a:t>
            </a:r>
            <a:r>
              <a:rPr lang="en" sz="3000" b="1">
                <a:solidFill>
                  <a:srgbClr val="3C78D8"/>
                </a:solidFill>
                <a:highlight>
                  <a:srgbClr val="CCCCCC"/>
                </a:highlight>
              </a:rPr>
              <a:t>N</a:t>
            </a:r>
            <a:r>
              <a:rPr lang="en" sz="3000" b="1">
                <a:solidFill>
                  <a:schemeClr val="dk2"/>
                </a:solidFill>
                <a:highlight>
                  <a:srgbClr val="CCCCCC"/>
                </a:highlight>
              </a:rPr>
              <a:t> </a:t>
            </a:r>
            <a:r>
              <a:rPr lang="en" sz="3000" b="1">
                <a:solidFill>
                  <a:srgbClr val="CC0000"/>
                </a:solidFill>
                <a:highlight>
                  <a:srgbClr val="CCCCCC"/>
                </a:highlight>
              </a:rPr>
              <a:t>O</a:t>
            </a:r>
            <a:r>
              <a:rPr lang="en" sz="3000" b="1">
                <a:solidFill>
                  <a:srgbClr val="CCCCCC"/>
                </a:solidFill>
                <a:highlight>
                  <a:srgbClr val="CCCCCC"/>
                </a:highlight>
              </a:rPr>
              <a:t>x</a:t>
            </a:r>
            <a:r>
              <a:rPr lang="en" sz="3000" b="1">
                <a:solidFill>
                  <a:schemeClr val="dk2"/>
                </a:solidFill>
                <a:highlight>
                  <a:srgbClr val="CCCCCC"/>
                </a:highlight>
              </a:rPr>
              <a:t>   </a:t>
            </a:r>
            <a:endParaRPr sz="3000">
              <a:highlight>
                <a:srgbClr val="CCCCCC"/>
              </a:highlight>
            </a:endParaRPr>
          </a:p>
        </p:txBody>
      </p:sp>
      <p:pic>
        <p:nvPicPr>
          <p:cNvPr id="87" name="Google Shape;87;p17"/>
          <p:cNvPicPr preferRelativeResize="0"/>
          <p:nvPr/>
        </p:nvPicPr>
        <p:blipFill>
          <a:blip r:embed="rId4">
            <a:alphaModFix/>
          </a:blip>
          <a:stretch>
            <a:fillRect/>
          </a:stretch>
        </p:blipFill>
        <p:spPr>
          <a:xfrm>
            <a:off x="152400" y="152400"/>
            <a:ext cx="4838699" cy="4838699"/>
          </a:xfrm>
          <a:prstGeom prst="rect">
            <a:avLst/>
          </a:prstGeom>
          <a:noFill/>
          <a:ln>
            <a:noFill/>
          </a:ln>
        </p:spPr>
      </p:pic>
      <p:sp>
        <p:nvSpPr>
          <p:cNvPr id="88" name="Google Shape;88;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txBox="1">
            <a:spLocks noGrp="1"/>
          </p:cNvSpPr>
          <p:nvPr>
            <p:ph type="body" idx="1"/>
          </p:nvPr>
        </p:nvSpPr>
        <p:spPr>
          <a:xfrm>
            <a:off x="5190900" y="1285675"/>
            <a:ext cx="3601500" cy="220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solidFill>
                  <a:srgbClr val="000000"/>
                </a:solidFill>
              </a:rPr>
              <a:t>A </a:t>
            </a:r>
            <a:r>
              <a:rPr lang="en" sz="2600" b="1">
                <a:solidFill>
                  <a:srgbClr val="000000"/>
                </a:solidFill>
              </a:rPr>
              <a:t>dihedral angle</a:t>
            </a:r>
            <a:r>
              <a:rPr lang="en" sz="2600">
                <a:solidFill>
                  <a:srgbClr val="000000"/>
                </a:solidFill>
              </a:rPr>
              <a:t> is determined by 4 atoms. These 4 determine </a:t>
            </a:r>
            <a:r>
              <a:rPr lang="en" sz="2600" b="1">
                <a:solidFill>
                  <a:srgbClr val="2ABA46"/>
                </a:solidFill>
              </a:rPr>
              <a:t>Phi (φ).</a:t>
            </a:r>
            <a:endParaRPr sz="2600" b="1">
              <a:solidFill>
                <a:srgbClr val="2ABA46"/>
              </a:solidFill>
            </a:endParaRPr>
          </a:p>
          <a:p>
            <a:pPr marL="0" lvl="0" indent="0" algn="l" rtl="0">
              <a:spcBef>
                <a:spcPts val="1600"/>
              </a:spcBef>
              <a:spcAft>
                <a:spcPts val="1600"/>
              </a:spcAft>
              <a:buNone/>
            </a:pPr>
            <a:r>
              <a:rPr lang="en" sz="2600">
                <a:solidFill>
                  <a:srgbClr val="000000"/>
                </a:solidFill>
              </a:rPr>
              <a:t>Here, the angle is 0º. </a:t>
            </a:r>
            <a:endParaRPr sz="2600">
              <a:solidFill>
                <a:srgbClr val="000000"/>
              </a:solidFill>
            </a:endParaRPr>
          </a:p>
        </p:txBody>
      </p:sp>
      <p:sp>
        <p:nvSpPr>
          <p:cNvPr id="94" name="Google Shape;94;p18"/>
          <p:cNvSpPr txBox="1"/>
          <p:nvPr/>
        </p:nvSpPr>
        <p:spPr>
          <a:xfrm>
            <a:off x="5190900" y="376025"/>
            <a:ext cx="2843100" cy="64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3000" b="1">
                <a:solidFill>
                  <a:schemeClr val="dk2"/>
                </a:solidFill>
                <a:highlight>
                  <a:srgbClr val="CCCCCC"/>
                </a:highlight>
              </a:rPr>
              <a:t>  Cα </a:t>
            </a:r>
            <a:r>
              <a:rPr lang="en" sz="3000" b="1">
                <a:solidFill>
                  <a:srgbClr val="878787"/>
                </a:solidFill>
                <a:highlight>
                  <a:srgbClr val="CCCCCC"/>
                </a:highlight>
              </a:rPr>
              <a:t>C</a:t>
            </a:r>
            <a:r>
              <a:rPr lang="en" sz="3000" b="1">
                <a:solidFill>
                  <a:schemeClr val="dk2"/>
                </a:solidFill>
                <a:highlight>
                  <a:srgbClr val="CCCCCC"/>
                </a:highlight>
              </a:rPr>
              <a:t> </a:t>
            </a:r>
            <a:r>
              <a:rPr lang="en" sz="3000" b="1">
                <a:solidFill>
                  <a:srgbClr val="FFFFFF"/>
                </a:solidFill>
                <a:highlight>
                  <a:srgbClr val="CCCCCC"/>
                </a:highlight>
              </a:rPr>
              <a:t>H</a:t>
            </a:r>
            <a:r>
              <a:rPr lang="en" sz="3000" b="1">
                <a:solidFill>
                  <a:schemeClr val="dk2"/>
                </a:solidFill>
                <a:highlight>
                  <a:srgbClr val="CCCCCC"/>
                </a:highlight>
              </a:rPr>
              <a:t> </a:t>
            </a:r>
            <a:r>
              <a:rPr lang="en" sz="3000" b="1">
                <a:solidFill>
                  <a:srgbClr val="3C78D8"/>
                </a:solidFill>
                <a:highlight>
                  <a:srgbClr val="CCCCCC"/>
                </a:highlight>
              </a:rPr>
              <a:t>N</a:t>
            </a:r>
            <a:r>
              <a:rPr lang="en" sz="3000" b="1">
                <a:solidFill>
                  <a:schemeClr val="dk2"/>
                </a:solidFill>
                <a:highlight>
                  <a:srgbClr val="CCCCCC"/>
                </a:highlight>
              </a:rPr>
              <a:t> </a:t>
            </a:r>
            <a:r>
              <a:rPr lang="en" sz="3000" b="1">
                <a:solidFill>
                  <a:srgbClr val="CC0000"/>
                </a:solidFill>
                <a:highlight>
                  <a:srgbClr val="CCCCCC"/>
                </a:highlight>
              </a:rPr>
              <a:t>O</a:t>
            </a:r>
            <a:r>
              <a:rPr lang="en" sz="3000" b="1">
                <a:solidFill>
                  <a:srgbClr val="CCCCCC"/>
                </a:solidFill>
                <a:highlight>
                  <a:srgbClr val="CCCCCC"/>
                </a:highlight>
              </a:rPr>
              <a:t>x</a:t>
            </a:r>
            <a:r>
              <a:rPr lang="en" sz="3000" b="1">
                <a:solidFill>
                  <a:schemeClr val="dk2"/>
                </a:solidFill>
                <a:highlight>
                  <a:srgbClr val="CCCCCC"/>
                </a:highlight>
              </a:rPr>
              <a:t>   </a:t>
            </a:r>
            <a:endParaRPr sz="3000">
              <a:highlight>
                <a:srgbClr val="CCCCCC"/>
              </a:highlight>
            </a:endParaRPr>
          </a:p>
        </p:txBody>
      </p:sp>
      <p:pic>
        <p:nvPicPr>
          <p:cNvPr id="95" name="Google Shape;95;p18"/>
          <p:cNvPicPr preferRelativeResize="0"/>
          <p:nvPr/>
        </p:nvPicPr>
        <p:blipFill>
          <a:blip r:embed="rId3">
            <a:alphaModFix/>
          </a:blip>
          <a:stretch>
            <a:fillRect/>
          </a:stretch>
        </p:blipFill>
        <p:spPr>
          <a:xfrm>
            <a:off x="152400" y="152400"/>
            <a:ext cx="4838701" cy="4838701"/>
          </a:xfrm>
          <a:prstGeom prst="rect">
            <a:avLst/>
          </a:prstGeom>
          <a:noFill/>
          <a:ln>
            <a:noFill/>
          </a:ln>
        </p:spPr>
      </p:pic>
      <p:sp>
        <p:nvSpPr>
          <p:cNvPr id="96" name="Google Shape;96;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body" idx="1"/>
          </p:nvPr>
        </p:nvSpPr>
        <p:spPr>
          <a:xfrm>
            <a:off x="5190900" y="1285675"/>
            <a:ext cx="3601500" cy="327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solidFill>
                  <a:srgbClr val="000000"/>
                </a:solidFill>
              </a:rPr>
              <a:t>Clockwise rotation gives dihedral angles from 0º to 180º.</a:t>
            </a:r>
            <a:endParaRPr sz="2600">
              <a:solidFill>
                <a:srgbClr val="000000"/>
              </a:solidFill>
            </a:endParaRPr>
          </a:p>
          <a:p>
            <a:pPr marL="0" lvl="0" indent="0" algn="l" rtl="0">
              <a:spcBef>
                <a:spcPts val="1600"/>
              </a:spcBef>
              <a:spcAft>
                <a:spcPts val="1600"/>
              </a:spcAft>
              <a:buNone/>
            </a:pPr>
            <a:r>
              <a:rPr lang="en" sz="2600">
                <a:solidFill>
                  <a:srgbClr val="000000"/>
                </a:solidFill>
              </a:rPr>
              <a:t>180º is the same as counter-clockwise rotation to -180º.</a:t>
            </a:r>
            <a:endParaRPr sz="2600">
              <a:solidFill>
                <a:srgbClr val="000000"/>
              </a:solidFill>
            </a:endParaRPr>
          </a:p>
        </p:txBody>
      </p:sp>
      <p:sp>
        <p:nvSpPr>
          <p:cNvPr id="102" name="Google Shape;102;p19"/>
          <p:cNvSpPr txBox="1"/>
          <p:nvPr/>
        </p:nvSpPr>
        <p:spPr>
          <a:xfrm>
            <a:off x="5190900" y="376025"/>
            <a:ext cx="2843100" cy="64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3000" b="1">
                <a:solidFill>
                  <a:schemeClr val="dk2"/>
                </a:solidFill>
                <a:highlight>
                  <a:srgbClr val="CCCCCC"/>
                </a:highlight>
              </a:rPr>
              <a:t>  Cα </a:t>
            </a:r>
            <a:r>
              <a:rPr lang="en" sz="3000" b="1">
                <a:solidFill>
                  <a:srgbClr val="878787"/>
                </a:solidFill>
                <a:highlight>
                  <a:srgbClr val="CCCCCC"/>
                </a:highlight>
              </a:rPr>
              <a:t>C</a:t>
            </a:r>
            <a:r>
              <a:rPr lang="en" sz="3000" b="1">
                <a:solidFill>
                  <a:schemeClr val="dk2"/>
                </a:solidFill>
                <a:highlight>
                  <a:srgbClr val="CCCCCC"/>
                </a:highlight>
              </a:rPr>
              <a:t> </a:t>
            </a:r>
            <a:r>
              <a:rPr lang="en" sz="3000" b="1">
                <a:solidFill>
                  <a:srgbClr val="FFFFFF"/>
                </a:solidFill>
                <a:highlight>
                  <a:srgbClr val="CCCCCC"/>
                </a:highlight>
              </a:rPr>
              <a:t>H</a:t>
            </a:r>
            <a:r>
              <a:rPr lang="en" sz="3000" b="1">
                <a:solidFill>
                  <a:schemeClr val="dk2"/>
                </a:solidFill>
                <a:highlight>
                  <a:srgbClr val="CCCCCC"/>
                </a:highlight>
              </a:rPr>
              <a:t> </a:t>
            </a:r>
            <a:r>
              <a:rPr lang="en" sz="3000" b="1">
                <a:solidFill>
                  <a:srgbClr val="3C78D8"/>
                </a:solidFill>
                <a:highlight>
                  <a:srgbClr val="CCCCCC"/>
                </a:highlight>
              </a:rPr>
              <a:t>N</a:t>
            </a:r>
            <a:r>
              <a:rPr lang="en" sz="3000" b="1">
                <a:solidFill>
                  <a:schemeClr val="dk2"/>
                </a:solidFill>
                <a:highlight>
                  <a:srgbClr val="CCCCCC"/>
                </a:highlight>
              </a:rPr>
              <a:t> </a:t>
            </a:r>
            <a:r>
              <a:rPr lang="en" sz="3000" b="1">
                <a:solidFill>
                  <a:srgbClr val="CC0000"/>
                </a:solidFill>
                <a:highlight>
                  <a:srgbClr val="CCCCCC"/>
                </a:highlight>
              </a:rPr>
              <a:t>O</a:t>
            </a:r>
            <a:r>
              <a:rPr lang="en" sz="3000" b="1">
                <a:solidFill>
                  <a:srgbClr val="CCCCCC"/>
                </a:solidFill>
                <a:highlight>
                  <a:srgbClr val="CCCCCC"/>
                </a:highlight>
              </a:rPr>
              <a:t>x</a:t>
            </a:r>
            <a:r>
              <a:rPr lang="en" sz="3000" b="1">
                <a:solidFill>
                  <a:schemeClr val="dk2"/>
                </a:solidFill>
                <a:highlight>
                  <a:srgbClr val="CCCCCC"/>
                </a:highlight>
              </a:rPr>
              <a:t>   </a:t>
            </a:r>
            <a:endParaRPr sz="3000">
              <a:highlight>
                <a:srgbClr val="CCCCCC"/>
              </a:highlight>
            </a:endParaRPr>
          </a:p>
        </p:txBody>
      </p:sp>
      <p:pic>
        <p:nvPicPr>
          <p:cNvPr id="103" name="Google Shape;103;p19"/>
          <p:cNvPicPr preferRelativeResize="0"/>
          <p:nvPr/>
        </p:nvPicPr>
        <p:blipFill>
          <a:blip r:embed="rId3">
            <a:alphaModFix/>
          </a:blip>
          <a:stretch>
            <a:fillRect/>
          </a:stretch>
        </p:blipFill>
        <p:spPr>
          <a:xfrm>
            <a:off x="152400" y="152400"/>
            <a:ext cx="4829919" cy="4838700"/>
          </a:xfrm>
          <a:prstGeom prst="rect">
            <a:avLst/>
          </a:prstGeom>
          <a:noFill/>
          <a:ln>
            <a:noFill/>
          </a:ln>
        </p:spPr>
      </p:pic>
      <p:sp>
        <p:nvSpPr>
          <p:cNvPr id="104" name="Google Shape;104;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body" idx="1"/>
          </p:nvPr>
        </p:nvSpPr>
        <p:spPr>
          <a:xfrm>
            <a:off x="5151900" y="1119975"/>
            <a:ext cx="3601500" cy="375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i="1">
                <a:solidFill>
                  <a:schemeClr val="dk1"/>
                </a:solidFill>
              </a:rPr>
              <a:t>Counter</a:t>
            </a:r>
            <a:r>
              <a:rPr lang="en" sz="2600">
                <a:solidFill>
                  <a:schemeClr val="dk1"/>
                </a:solidFill>
              </a:rPr>
              <a:t>-clockwise rotation starting at 0º gives </a:t>
            </a:r>
            <a:r>
              <a:rPr lang="en" sz="2600" i="1">
                <a:solidFill>
                  <a:schemeClr val="dk1"/>
                </a:solidFill>
              </a:rPr>
              <a:t>negative</a:t>
            </a:r>
            <a:r>
              <a:rPr lang="en" sz="2600">
                <a:solidFill>
                  <a:schemeClr val="dk1"/>
                </a:solidFill>
              </a:rPr>
              <a:t> dihedral angles from -1º through -90º ending at -180º (the same dihedral angle  as +180º).</a:t>
            </a:r>
            <a:endParaRPr sz="2600">
              <a:solidFill>
                <a:schemeClr val="dk1"/>
              </a:solidFill>
            </a:endParaRPr>
          </a:p>
          <a:p>
            <a:pPr marL="0" lvl="0" indent="0" algn="l" rtl="0">
              <a:spcBef>
                <a:spcPts val="1600"/>
              </a:spcBef>
              <a:spcAft>
                <a:spcPts val="1600"/>
              </a:spcAft>
              <a:buNone/>
            </a:pPr>
            <a:endParaRPr sz="2600">
              <a:solidFill>
                <a:srgbClr val="000000"/>
              </a:solidFill>
            </a:endParaRPr>
          </a:p>
        </p:txBody>
      </p:sp>
      <p:sp>
        <p:nvSpPr>
          <p:cNvPr id="110" name="Google Shape;110;p20"/>
          <p:cNvSpPr txBox="1"/>
          <p:nvPr/>
        </p:nvSpPr>
        <p:spPr>
          <a:xfrm>
            <a:off x="5190900" y="376025"/>
            <a:ext cx="2843100" cy="64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3000" b="1">
                <a:solidFill>
                  <a:schemeClr val="dk2"/>
                </a:solidFill>
                <a:highlight>
                  <a:srgbClr val="CCCCCC"/>
                </a:highlight>
              </a:rPr>
              <a:t>  Cα </a:t>
            </a:r>
            <a:r>
              <a:rPr lang="en" sz="3000" b="1">
                <a:solidFill>
                  <a:srgbClr val="878787"/>
                </a:solidFill>
                <a:highlight>
                  <a:srgbClr val="CCCCCC"/>
                </a:highlight>
              </a:rPr>
              <a:t>C</a:t>
            </a:r>
            <a:r>
              <a:rPr lang="en" sz="3000" b="1">
                <a:solidFill>
                  <a:schemeClr val="dk2"/>
                </a:solidFill>
                <a:highlight>
                  <a:srgbClr val="CCCCCC"/>
                </a:highlight>
              </a:rPr>
              <a:t> </a:t>
            </a:r>
            <a:r>
              <a:rPr lang="en" sz="3000" b="1">
                <a:solidFill>
                  <a:srgbClr val="FFFFFF"/>
                </a:solidFill>
                <a:highlight>
                  <a:srgbClr val="CCCCCC"/>
                </a:highlight>
              </a:rPr>
              <a:t>H</a:t>
            </a:r>
            <a:r>
              <a:rPr lang="en" sz="3000" b="1">
                <a:solidFill>
                  <a:schemeClr val="dk2"/>
                </a:solidFill>
                <a:highlight>
                  <a:srgbClr val="CCCCCC"/>
                </a:highlight>
              </a:rPr>
              <a:t> </a:t>
            </a:r>
            <a:r>
              <a:rPr lang="en" sz="3000" b="1">
                <a:solidFill>
                  <a:srgbClr val="3C78D8"/>
                </a:solidFill>
                <a:highlight>
                  <a:srgbClr val="CCCCCC"/>
                </a:highlight>
              </a:rPr>
              <a:t>N</a:t>
            </a:r>
            <a:r>
              <a:rPr lang="en" sz="3000" b="1">
                <a:solidFill>
                  <a:schemeClr val="dk2"/>
                </a:solidFill>
                <a:highlight>
                  <a:srgbClr val="CCCCCC"/>
                </a:highlight>
              </a:rPr>
              <a:t> </a:t>
            </a:r>
            <a:r>
              <a:rPr lang="en" sz="3000" b="1">
                <a:solidFill>
                  <a:srgbClr val="CC0000"/>
                </a:solidFill>
                <a:highlight>
                  <a:srgbClr val="CCCCCC"/>
                </a:highlight>
              </a:rPr>
              <a:t>O</a:t>
            </a:r>
            <a:r>
              <a:rPr lang="en" sz="3000" b="1">
                <a:solidFill>
                  <a:srgbClr val="CCCCCC"/>
                </a:solidFill>
                <a:highlight>
                  <a:srgbClr val="CCCCCC"/>
                </a:highlight>
              </a:rPr>
              <a:t>x</a:t>
            </a:r>
            <a:r>
              <a:rPr lang="en" sz="3000" b="1">
                <a:solidFill>
                  <a:schemeClr val="dk2"/>
                </a:solidFill>
                <a:highlight>
                  <a:srgbClr val="CCCCCC"/>
                </a:highlight>
              </a:rPr>
              <a:t>   </a:t>
            </a:r>
            <a:endParaRPr sz="3000">
              <a:highlight>
                <a:srgbClr val="CCCCCC"/>
              </a:highlight>
            </a:endParaRPr>
          </a:p>
        </p:txBody>
      </p:sp>
      <p:pic>
        <p:nvPicPr>
          <p:cNvPr id="111" name="Google Shape;111;p20"/>
          <p:cNvPicPr preferRelativeResize="0"/>
          <p:nvPr/>
        </p:nvPicPr>
        <p:blipFill>
          <a:blip r:embed="rId3">
            <a:alphaModFix/>
          </a:blip>
          <a:stretch>
            <a:fillRect/>
          </a:stretch>
        </p:blipFill>
        <p:spPr>
          <a:xfrm>
            <a:off x="152400" y="152400"/>
            <a:ext cx="4838699" cy="4838699"/>
          </a:xfrm>
          <a:prstGeom prst="rect">
            <a:avLst/>
          </a:prstGeom>
          <a:noFill/>
          <a:ln>
            <a:noFill/>
          </a:ln>
        </p:spPr>
      </p:pic>
      <p:sp>
        <p:nvSpPr>
          <p:cNvPr id="112" name="Google Shape;112;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1"/>
          <p:cNvSpPr txBox="1">
            <a:spLocks noGrp="1"/>
          </p:cNvSpPr>
          <p:nvPr>
            <p:ph type="body" idx="1"/>
          </p:nvPr>
        </p:nvSpPr>
        <p:spPr>
          <a:xfrm>
            <a:off x="5230850" y="1206150"/>
            <a:ext cx="3776700" cy="273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000000"/>
                </a:solidFill>
              </a:rPr>
              <a:t>Because they cannot rotate, each</a:t>
            </a:r>
            <a:r>
              <a:rPr lang="en" sz="2000" b="1">
                <a:solidFill>
                  <a:srgbClr val="FF00FF"/>
                </a:solidFill>
              </a:rPr>
              <a:t> peptide bond</a:t>
            </a:r>
            <a:r>
              <a:rPr lang="en" sz="2000" b="1">
                <a:solidFill>
                  <a:srgbClr val="000000"/>
                </a:solidFill>
              </a:rPr>
              <a:t> </a:t>
            </a:r>
            <a:r>
              <a:rPr lang="en" sz="2000">
                <a:solidFill>
                  <a:srgbClr val="000000"/>
                </a:solidFill>
              </a:rPr>
              <a:t>holds 6 atoms in a </a:t>
            </a:r>
            <a:r>
              <a:rPr lang="en" sz="2000" b="1">
                <a:solidFill>
                  <a:srgbClr val="C4A112"/>
                </a:solidFill>
              </a:rPr>
              <a:t>plane</a:t>
            </a:r>
            <a:r>
              <a:rPr lang="en" sz="2000">
                <a:solidFill>
                  <a:srgbClr val="000000"/>
                </a:solidFill>
              </a:rPr>
              <a:t>.</a:t>
            </a:r>
            <a:endParaRPr sz="2000">
              <a:solidFill>
                <a:srgbClr val="000000"/>
              </a:solidFill>
            </a:endParaRPr>
          </a:p>
          <a:p>
            <a:pPr marL="0" lvl="0" indent="0" algn="l" rtl="0">
              <a:spcBef>
                <a:spcPts val="1600"/>
              </a:spcBef>
              <a:spcAft>
                <a:spcPts val="1600"/>
              </a:spcAft>
              <a:buNone/>
            </a:pPr>
            <a:r>
              <a:rPr lang="en" sz="2000">
                <a:solidFill>
                  <a:srgbClr val="000000"/>
                </a:solidFill>
              </a:rPr>
              <a:t>However, most possible angles of </a:t>
            </a:r>
            <a:r>
              <a:rPr lang="en" sz="2000" b="1">
                <a:solidFill>
                  <a:srgbClr val="2ABA46"/>
                </a:solidFill>
              </a:rPr>
              <a:t>Phi</a:t>
            </a:r>
            <a:r>
              <a:rPr lang="en" sz="2000">
                <a:solidFill>
                  <a:schemeClr val="dk1"/>
                </a:solidFill>
              </a:rPr>
              <a:t> (</a:t>
            </a:r>
            <a:r>
              <a:rPr lang="en" sz="2000" b="1">
                <a:solidFill>
                  <a:srgbClr val="2ABA46"/>
                </a:solidFill>
              </a:rPr>
              <a:t>φ</a:t>
            </a:r>
            <a:r>
              <a:rPr lang="en" sz="2000">
                <a:solidFill>
                  <a:schemeClr val="dk1"/>
                </a:solidFill>
              </a:rPr>
              <a:t>) and </a:t>
            </a:r>
            <a:r>
              <a:rPr lang="en" sz="2000" b="1">
                <a:solidFill>
                  <a:srgbClr val="2ABA46"/>
                </a:solidFill>
              </a:rPr>
              <a:t>Psi</a:t>
            </a:r>
            <a:r>
              <a:rPr lang="en" sz="2000">
                <a:solidFill>
                  <a:schemeClr val="dk1"/>
                </a:solidFill>
              </a:rPr>
              <a:t> (</a:t>
            </a:r>
            <a:r>
              <a:rPr lang="en" sz="2000" b="1">
                <a:solidFill>
                  <a:srgbClr val="2ABA46"/>
                </a:solidFill>
              </a:rPr>
              <a:t>ψ</a:t>
            </a:r>
            <a:r>
              <a:rPr lang="en" sz="2000">
                <a:solidFill>
                  <a:schemeClr val="dk1"/>
                </a:solidFill>
              </a:rPr>
              <a:t>)</a:t>
            </a:r>
            <a:r>
              <a:rPr lang="en" sz="2000">
                <a:solidFill>
                  <a:srgbClr val="000000"/>
                </a:solidFill>
              </a:rPr>
              <a:t> are impossible due to clashes between atoms. These balls are much smaller than the atoms they represent.</a:t>
            </a:r>
            <a:endParaRPr sz="2000">
              <a:solidFill>
                <a:srgbClr val="000000"/>
              </a:solidFill>
            </a:endParaRPr>
          </a:p>
        </p:txBody>
      </p:sp>
      <p:sp>
        <p:nvSpPr>
          <p:cNvPr id="118" name="Google Shape;118;p21"/>
          <p:cNvSpPr txBox="1"/>
          <p:nvPr/>
        </p:nvSpPr>
        <p:spPr>
          <a:xfrm>
            <a:off x="5230850" y="376000"/>
            <a:ext cx="2843100" cy="64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b="1">
                <a:solidFill>
                  <a:schemeClr val="dk2"/>
                </a:solidFill>
                <a:highlight>
                  <a:srgbClr val="CCCCCC"/>
                </a:highlight>
              </a:rPr>
              <a:t>  Cα </a:t>
            </a:r>
            <a:r>
              <a:rPr lang="en" sz="3000" b="1">
                <a:solidFill>
                  <a:srgbClr val="878787"/>
                </a:solidFill>
                <a:highlight>
                  <a:srgbClr val="CCCCCC"/>
                </a:highlight>
              </a:rPr>
              <a:t>C</a:t>
            </a:r>
            <a:r>
              <a:rPr lang="en" sz="3000" b="1">
                <a:solidFill>
                  <a:schemeClr val="dk2"/>
                </a:solidFill>
                <a:highlight>
                  <a:srgbClr val="CCCCCC"/>
                </a:highlight>
              </a:rPr>
              <a:t> </a:t>
            </a:r>
            <a:r>
              <a:rPr lang="en" sz="3000" b="1">
                <a:solidFill>
                  <a:srgbClr val="FFFFFF"/>
                </a:solidFill>
                <a:highlight>
                  <a:srgbClr val="CCCCCC"/>
                </a:highlight>
              </a:rPr>
              <a:t>H</a:t>
            </a:r>
            <a:r>
              <a:rPr lang="en" sz="3000" b="1">
                <a:solidFill>
                  <a:schemeClr val="dk2"/>
                </a:solidFill>
                <a:highlight>
                  <a:srgbClr val="CCCCCC"/>
                </a:highlight>
              </a:rPr>
              <a:t> </a:t>
            </a:r>
            <a:r>
              <a:rPr lang="en" sz="3000" b="1">
                <a:solidFill>
                  <a:srgbClr val="3C78D8"/>
                </a:solidFill>
                <a:highlight>
                  <a:srgbClr val="CCCCCC"/>
                </a:highlight>
              </a:rPr>
              <a:t>N</a:t>
            </a:r>
            <a:r>
              <a:rPr lang="en" sz="3000" b="1">
                <a:solidFill>
                  <a:schemeClr val="dk2"/>
                </a:solidFill>
                <a:highlight>
                  <a:srgbClr val="CCCCCC"/>
                </a:highlight>
              </a:rPr>
              <a:t> </a:t>
            </a:r>
            <a:r>
              <a:rPr lang="en" sz="3000" b="1">
                <a:solidFill>
                  <a:srgbClr val="CC0000"/>
                </a:solidFill>
                <a:highlight>
                  <a:srgbClr val="CCCCCC"/>
                </a:highlight>
              </a:rPr>
              <a:t>O</a:t>
            </a:r>
            <a:r>
              <a:rPr lang="en" sz="3000" b="1">
                <a:solidFill>
                  <a:srgbClr val="CCCCCC"/>
                </a:solidFill>
                <a:highlight>
                  <a:srgbClr val="CCCCCC"/>
                </a:highlight>
              </a:rPr>
              <a:t>x</a:t>
            </a:r>
            <a:r>
              <a:rPr lang="en" sz="3000" b="1">
                <a:solidFill>
                  <a:schemeClr val="dk2"/>
                </a:solidFill>
                <a:highlight>
                  <a:srgbClr val="CCCCCC"/>
                </a:highlight>
              </a:rPr>
              <a:t>   </a:t>
            </a:r>
            <a:endParaRPr sz="3000">
              <a:highlight>
                <a:srgbClr val="CCCCCC"/>
              </a:highlight>
            </a:endParaRPr>
          </a:p>
        </p:txBody>
      </p:sp>
      <p:pic>
        <p:nvPicPr>
          <p:cNvPr id="119" name="Google Shape;119;p21"/>
          <p:cNvPicPr preferRelativeResize="0"/>
          <p:nvPr/>
        </p:nvPicPr>
        <p:blipFill>
          <a:blip r:embed="rId3">
            <a:alphaModFix/>
          </a:blip>
          <a:stretch>
            <a:fillRect/>
          </a:stretch>
        </p:blipFill>
        <p:spPr>
          <a:xfrm>
            <a:off x="152400" y="152400"/>
            <a:ext cx="4838699" cy="4838699"/>
          </a:xfrm>
          <a:prstGeom prst="rect">
            <a:avLst/>
          </a:prstGeom>
          <a:noFill/>
          <a:ln>
            <a:noFill/>
          </a:ln>
        </p:spPr>
      </p:pic>
      <p:sp>
        <p:nvSpPr>
          <p:cNvPr id="120" name="Google Shape;120;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1009</Words>
  <Application>Microsoft Office PowerPoint</Application>
  <PresentationFormat>On-screen Show (16:9)</PresentationFormat>
  <Paragraphs>94</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Simple Light</vt:lpstr>
      <vt:lpstr>The Ramachandran Principle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 your understanding at the Practice Quiz  See the YouTube Video: tinyurl.com/RamachandranPrincipleYoutube</vt:lpstr>
      <vt:lpstr>PowerPoint Presentation</vt:lpstr>
      <vt:lpstr>Versions of this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Ramachandran Principle</dc:title>
  <cp:lastModifiedBy>Ioannis Chamodrakas</cp:lastModifiedBy>
  <cp:revision>1</cp:revision>
  <dcterms:modified xsi:type="dcterms:W3CDTF">2025-04-08T16:12:38Z</dcterms:modified>
</cp:coreProperties>
</file>