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78" r:id="rId5"/>
    <p:sldId id="256" r:id="rId6"/>
    <p:sldId id="257" r:id="rId7"/>
    <p:sldId id="258" r:id="rId8"/>
    <p:sldId id="260" r:id="rId9"/>
    <p:sldId id="261" r:id="rId10"/>
    <p:sldId id="271" r:id="rId11"/>
    <p:sldId id="266" r:id="rId12"/>
    <p:sldId id="268" r:id="rId13"/>
    <p:sldId id="276" r:id="rId14"/>
    <p:sldId id="277" r:id="rId15"/>
    <p:sldId id="273" r:id="rId16"/>
    <p:sldId id="274" r:id="rId17"/>
    <p:sldId id="275"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7013" autoAdjust="0"/>
  </p:normalViewPr>
  <p:slideViewPr>
    <p:cSldViewPr snapToGrid="0">
      <p:cViewPr varScale="1">
        <p:scale>
          <a:sx n="76" d="100"/>
          <a:sy n="76" d="100"/>
        </p:scale>
        <p:origin x="126"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409449-94F1-4E10-87C7-DB35FC3E8D81}" type="datetimeFigureOut">
              <a:rPr lang="el-GR" smtClean="0"/>
              <a:t>9/11/2025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1974F-B8EA-486C-A5C2-77C0D70EEC2A}" type="slidenum">
              <a:rPr lang="el-GR" smtClean="0"/>
              <a:t>‹#›</a:t>
            </a:fld>
            <a:endParaRPr lang="el-GR"/>
          </a:p>
        </p:txBody>
      </p:sp>
    </p:spTree>
    <p:extLst>
      <p:ext uri="{BB962C8B-B14F-4D97-AF65-F5344CB8AC3E}">
        <p14:creationId xmlns:p14="http://schemas.microsoft.com/office/powerpoint/2010/main" val="60452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141974F-B8EA-486C-A5C2-77C0D70EEC2A}" type="slidenum">
              <a:rPr lang="el-GR" smtClean="0"/>
              <a:t>1</a:t>
            </a:fld>
            <a:endParaRPr lang="el-GR"/>
          </a:p>
        </p:txBody>
      </p:sp>
    </p:spTree>
    <p:extLst>
      <p:ext uri="{BB962C8B-B14F-4D97-AF65-F5344CB8AC3E}">
        <p14:creationId xmlns:p14="http://schemas.microsoft.com/office/powerpoint/2010/main" val="3490167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141974F-B8EA-486C-A5C2-77C0D70EEC2A}" type="slidenum">
              <a:rPr lang="el-GR" smtClean="0"/>
              <a:t>4</a:t>
            </a:fld>
            <a:endParaRPr lang="el-GR"/>
          </a:p>
        </p:txBody>
      </p:sp>
    </p:spTree>
    <p:extLst>
      <p:ext uri="{BB962C8B-B14F-4D97-AF65-F5344CB8AC3E}">
        <p14:creationId xmlns:p14="http://schemas.microsoft.com/office/powerpoint/2010/main" val="900909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141974F-B8EA-486C-A5C2-77C0D70EEC2A}" type="slidenum">
              <a:rPr lang="el-GR" smtClean="0"/>
              <a:t>7</a:t>
            </a:fld>
            <a:endParaRPr lang="el-GR"/>
          </a:p>
        </p:txBody>
      </p:sp>
    </p:spTree>
    <p:extLst>
      <p:ext uri="{BB962C8B-B14F-4D97-AF65-F5344CB8AC3E}">
        <p14:creationId xmlns:p14="http://schemas.microsoft.com/office/powerpoint/2010/main" val="3895224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141974F-B8EA-486C-A5C2-77C0D70EEC2A}" type="slidenum">
              <a:rPr lang="el-GR" smtClean="0"/>
              <a:t>14</a:t>
            </a:fld>
            <a:endParaRPr lang="el-GR"/>
          </a:p>
        </p:txBody>
      </p:sp>
    </p:spTree>
    <p:extLst>
      <p:ext uri="{BB962C8B-B14F-4D97-AF65-F5344CB8AC3E}">
        <p14:creationId xmlns:p14="http://schemas.microsoft.com/office/powerpoint/2010/main" val="2680662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D3F71F-D845-953C-5735-14FEB38530F7}"/>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B967D5A6-E11D-EAB6-7B07-CF7E753645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DB3CAC16-4EB8-BBCB-DD7F-AA01C9567AFC}"/>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C27A88F7-1C56-48EB-BD42-34B81948A0C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987ED63-D5C8-49E1-0DA7-EDDEC04A68A5}"/>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77682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BCCFC7-152E-AF60-AF56-09064AA4B22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BD555F8-3880-49D4-6EE4-996F743FA7B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B32049E-C8FA-E13B-0894-2F711ADBD885}"/>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9F2CBB03-5FDF-6952-9C23-AFE6301D085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7A06F81-C2F5-53A1-B4E3-E1E296C8B3EC}"/>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529291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379455-0436-F456-2AB9-9475469C9A55}"/>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2EB21D9-3470-E579-E57F-125C820A4B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3BBB4A5-25EB-DFF0-4BA6-18A4DB50C317}"/>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FC7EF057-058C-689C-44B7-DABB90983A6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47F9365-2BA6-C1BA-A03F-D2BEBC060A4F}"/>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46078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98C3DD-976E-C6F3-097C-AE96E60A01D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D6B3B20-2365-8459-D29C-8AEF1D3207A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B93A8EC6-C0D9-D98F-3438-D14D65CBD07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511EF827-F5BD-9A6B-D110-C08811B43432}"/>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6" name="Θέση υποσέλιδου 5">
            <a:extLst>
              <a:ext uri="{FF2B5EF4-FFF2-40B4-BE49-F238E27FC236}">
                <a16:creationId xmlns:a16="http://schemas.microsoft.com/office/drawing/2014/main" id="{26E9FF5B-E72A-4849-A52D-31AFC6976BE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3EED435-A515-DDB7-D657-4C2DFFF39D6A}"/>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97487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4127FD-1F69-AA88-E5C5-DF882E31FFFD}"/>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25F3E4C-3FAD-446E-C517-38526796E6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C214165-5543-664C-FF02-FB97AA847274}"/>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1E8D3156-5100-5E33-A4A5-13C8F4FE3C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32D71445-E5AE-F6A4-0692-5011935F416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2A20BE1-052C-21C1-6AAA-6BE55225778F}"/>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8" name="Θέση υποσέλιδου 7">
            <a:extLst>
              <a:ext uri="{FF2B5EF4-FFF2-40B4-BE49-F238E27FC236}">
                <a16:creationId xmlns:a16="http://schemas.microsoft.com/office/drawing/2014/main" id="{98C0D49A-79BA-AE53-E1F7-A82A254424F8}"/>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8670637C-1B74-F2B4-C138-9F09634A2489}"/>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2812460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DBBBA9-CBD1-0253-BE65-72786E79D0A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79E6B01-99C2-1A54-93C5-5D5F5B3644F7}"/>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4" name="Θέση υποσέλιδου 3">
            <a:extLst>
              <a:ext uri="{FF2B5EF4-FFF2-40B4-BE49-F238E27FC236}">
                <a16:creationId xmlns:a16="http://schemas.microsoft.com/office/drawing/2014/main" id="{0262D701-6B99-2AC3-D504-A313D0BF0C0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1CDF2DD-336F-F4C9-794B-56D1F0F2E4A8}"/>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97579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9CB21A6-D178-7017-FE21-A6EBDCEF212F}"/>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3" name="Θέση υποσέλιδου 2">
            <a:extLst>
              <a:ext uri="{FF2B5EF4-FFF2-40B4-BE49-F238E27FC236}">
                <a16:creationId xmlns:a16="http://schemas.microsoft.com/office/drawing/2014/main" id="{F0F13C94-0A4C-2BE3-82DB-D6079CEDB7A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147EFBC-9EE0-E230-1A5E-BB020C07007B}"/>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22878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45CA3E-4F4F-7E3B-6321-11BB2B3D3FC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3BB860-681F-F619-7742-06C216A671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C5555CE-6621-B937-D833-93E2E87BDD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E7905DFD-4423-8484-25F4-3BB024BDA02B}"/>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6" name="Θέση υποσέλιδου 5">
            <a:extLst>
              <a:ext uri="{FF2B5EF4-FFF2-40B4-BE49-F238E27FC236}">
                <a16:creationId xmlns:a16="http://schemas.microsoft.com/office/drawing/2014/main" id="{87E4993A-8E80-2AD9-F20C-4E161B5FA65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E825F6B-D1F1-5853-17EB-E642F038934F}"/>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4138220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15273D-BFF0-B9E1-3D88-A60A27936DE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9F2E36AA-90B2-22E3-E85F-D1CDEB403F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16FCC705-2C25-792A-6BC3-936D49542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55921EA-D807-25ED-7371-B7D86711238B}"/>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6" name="Θέση υποσέλιδου 5">
            <a:extLst>
              <a:ext uri="{FF2B5EF4-FFF2-40B4-BE49-F238E27FC236}">
                <a16:creationId xmlns:a16="http://schemas.microsoft.com/office/drawing/2014/main" id="{0870546E-F6AC-B2B1-89A4-8326E0FFBE6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A627E57-9A7B-EEA5-7CB3-4FCA373D16DE}"/>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116479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A326D7-6060-70AD-D4EC-D65F690DFB9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DBBC3BF-6DA5-753F-E24B-5DA3E07B217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D013F4B-CB00-AC81-9557-37C44BA77EAD}"/>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F31D7196-4B8E-EE32-C12A-EE31AE688B9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17FB9D1-1B0A-1365-E066-5AD6AC625D3A}"/>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3744590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C613B965-25A8-0AA9-542A-003832D7FB6A}"/>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56BC268-747E-7987-7234-5AA0E2C5E8E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DF44A67-FF2A-1374-ACAF-15F670386D64}"/>
              </a:ext>
            </a:extLst>
          </p:cNvPr>
          <p:cNvSpPr>
            <a:spLocks noGrp="1"/>
          </p:cNvSpPr>
          <p:nvPr>
            <p:ph type="dt" sz="half" idx="10"/>
          </p:nvPr>
        </p:nvSpPr>
        <p:spPr/>
        <p:txBody>
          <a:body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DCF27997-269B-645E-4D61-27DDAB8ADA9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DAF1401-2DD4-80EB-0CC3-8A675B5D1361}"/>
              </a:ext>
            </a:extLst>
          </p:cNvPr>
          <p:cNvSpPr>
            <a:spLocks noGrp="1"/>
          </p:cNvSpPr>
          <p:nvPr>
            <p:ph type="sldNum" sz="quarter" idx="12"/>
          </p:nvPr>
        </p:nvSpPr>
        <p:spPr/>
        <p:txBody>
          <a:bodyPr/>
          <a:lstStyle/>
          <a:p>
            <a:fld id="{B87EE0FE-3732-4A67-875F-34A9BF3583F0}" type="slidenum">
              <a:rPr lang="el-GR" smtClean="0"/>
              <a:t>‹#›</a:t>
            </a:fld>
            <a:endParaRPr lang="el-GR"/>
          </a:p>
        </p:txBody>
      </p:sp>
    </p:spTree>
    <p:extLst>
      <p:ext uri="{BB962C8B-B14F-4D97-AF65-F5344CB8AC3E}">
        <p14:creationId xmlns:p14="http://schemas.microsoft.com/office/powerpoint/2010/main" val="2028468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04A8AFCE-240E-41B7-93A8-D940ECFEFE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6CF5812-8B88-6FCF-8135-B872C7DC5F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003EEB5-4636-E0A7-56BA-DAC1CEE4E1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84D88B-D215-4795-9660-AAD9297B24E6}" type="datetimeFigureOut">
              <a:rPr lang="el-GR" smtClean="0"/>
              <a:t>9/11/2025</a:t>
            </a:fld>
            <a:endParaRPr lang="el-GR"/>
          </a:p>
        </p:txBody>
      </p:sp>
      <p:sp>
        <p:nvSpPr>
          <p:cNvPr id="5" name="Θέση υποσέλιδου 4">
            <a:extLst>
              <a:ext uri="{FF2B5EF4-FFF2-40B4-BE49-F238E27FC236}">
                <a16:creationId xmlns:a16="http://schemas.microsoft.com/office/drawing/2014/main" id="{DB701BE6-9387-CE3C-AD5E-8FE9C2D1B6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3DE7BE0E-0A98-BDB6-E252-CBA0663A0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7EE0FE-3732-4A67-875F-34A9BF3583F0}" type="slidenum">
              <a:rPr lang="el-GR" smtClean="0"/>
              <a:t>‹#›</a:t>
            </a:fld>
            <a:endParaRPr lang="el-GR"/>
          </a:p>
        </p:txBody>
      </p:sp>
    </p:spTree>
    <p:extLst>
      <p:ext uri="{BB962C8B-B14F-4D97-AF65-F5344CB8AC3E}">
        <p14:creationId xmlns:p14="http://schemas.microsoft.com/office/powerpoint/2010/main" val="3548005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6F1F2C8-798B-4CCE-A851-94AFAF350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C28BFA0-484A-9B76-F207-972A7B843DE4}"/>
              </a:ext>
            </a:extLst>
          </p:cNvPr>
          <p:cNvSpPr>
            <a:spLocks noGrp="1"/>
          </p:cNvSpPr>
          <p:nvPr>
            <p:ph type="ctrTitle"/>
          </p:nvPr>
        </p:nvSpPr>
        <p:spPr>
          <a:xfrm>
            <a:off x="970908" y="1220919"/>
            <a:ext cx="7049526" cy="2387600"/>
          </a:xfrm>
        </p:spPr>
        <p:txBody>
          <a:bodyPr>
            <a:normAutofit/>
          </a:bodyPr>
          <a:lstStyle/>
          <a:p>
            <a:pPr algn="l"/>
            <a:r>
              <a:rPr lang="el-GR" dirty="0"/>
              <a:t>ΜΑΘΗΜΑ #8 (4-20 </a:t>
            </a:r>
            <a:r>
              <a:rPr lang="el-GR" dirty="0" err="1"/>
              <a:t>Νοεμβρ</a:t>
            </a:r>
            <a:r>
              <a:rPr lang="el-GR" dirty="0"/>
              <a:t>. 2025)</a:t>
            </a:r>
          </a:p>
        </p:txBody>
      </p:sp>
      <p:sp>
        <p:nvSpPr>
          <p:cNvPr id="3" name="Υπότιτλος 2">
            <a:extLst>
              <a:ext uri="{FF2B5EF4-FFF2-40B4-BE49-F238E27FC236}">
                <a16:creationId xmlns:a16="http://schemas.microsoft.com/office/drawing/2014/main" id="{0954241B-443F-3CA8-9B65-FE7768F879A9}"/>
              </a:ext>
            </a:extLst>
          </p:cNvPr>
          <p:cNvSpPr>
            <a:spLocks noGrp="1"/>
          </p:cNvSpPr>
          <p:nvPr>
            <p:ph type="subTitle" idx="1"/>
          </p:nvPr>
        </p:nvSpPr>
        <p:spPr>
          <a:xfrm>
            <a:off x="970908" y="3700594"/>
            <a:ext cx="5425781" cy="1655762"/>
          </a:xfrm>
        </p:spPr>
        <p:txBody>
          <a:bodyPr>
            <a:normAutofit/>
          </a:bodyPr>
          <a:lstStyle/>
          <a:p>
            <a:pPr algn="l"/>
            <a:r>
              <a:rPr lang="el-GR" sz="2000" dirty="0"/>
              <a:t>Εδώ θα βρείτε μία σχηματική αναπαράσταση- Περίληψη των 4 </a:t>
            </a:r>
            <a:r>
              <a:rPr lang="en-US" sz="2000" dirty="0"/>
              <a:t>video</a:t>
            </a:r>
            <a:r>
              <a:rPr lang="el-GR" sz="2000" dirty="0"/>
              <a:t> του </a:t>
            </a:r>
            <a:r>
              <a:rPr lang="el-GR" sz="2000" dirty="0" err="1"/>
              <a:t>Καθ</a:t>
            </a:r>
            <a:r>
              <a:rPr lang="el-GR" sz="2000" dirty="0"/>
              <a:t>. </a:t>
            </a:r>
            <a:r>
              <a:rPr lang="en-US" sz="2000" dirty="0"/>
              <a:t>Kandel </a:t>
            </a:r>
            <a:r>
              <a:rPr lang="el-GR" sz="2000" dirty="0"/>
              <a:t>με τα πιο σημαντικά στοιχεία που θα πρέπει να θυμόσαστε για την Πρόοδο (και την τελική εξέταση) σε μορφή ΕΠΕ.</a:t>
            </a:r>
            <a:r>
              <a:rPr lang="en-US" sz="2000" dirty="0"/>
              <a:t> </a:t>
            </a:r>
            <a:endParaRPr lang="el-GR" sz="2000" dirty="0"/>
          </a:p>
        </p:txBody>
      </p:sp>
      <p:sp>
        <p:nvSpPr>
          <p:cNvPr id="10" name="Freeform: Shape 9">
            <a:extLst>
              <a:ext uri="{FF2B5EF4-FFF2-40B4-BE49-F238E27FC236}">
                <a16:creationId xmlns:a16="http://schemas.microsoft.com/office/drawing/2014/main" id="{755E9CD0-04B0-4A3C-B291-AD913379C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1DD8BF3B-6066-418C-8D1A-75C5E396F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80BC66F9-7A74-4286-AD22-1174052CC2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D8142CC3-2B5C-48E6-9DF0-6C8ACBAF2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7B2D303B-3DD0-4319-9EAD-361847FEC7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46A89C79-8EF3-4AF9-B3D9-59A883F41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EFE5CE34-4543-42E5-B82C-1F3D12422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2AF41FE-63D7-4695-81D2-66D2510E4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16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a:extLst>
              <a:ext uri="{FF2B5EF4-FFF2-40B4-BE49-F238E27FC236}">
                <a16:creationId xmlns:a16="http://schemas.microsoft.com/office/drawing/2014/main" id="{472C1D1A-E53F-3601-4692-C5E8AF923860}"/>
              </a:ext>
            </a:extLst>
          </p:cNvPr>
          <p:cNvPicPr>
            <a:picLocks noChangeAspect="1"/>
          </p:cNvPicPr>
          <p:nvPr/>
        </p:nvPicPr>
        <p:blipFill>
          <a:blip r:embed="rId2"/>
          <a:srcRect l="4902" r="5239" b="-1"/>
          <a:stretch>
            <a:fillRect/>
          </a:stretch>
        </p:blipFill>
        <p:spPr>
          <a:xfrm>
            <a:off x="5437028" y="10"/>
            <a:ext cx="6754972" cy="5732029"/>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20"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93CACC9-21DA-4DBE-2662-A4CDEC0DE0F1}"/>
              </a:ext>
            </a:extLst>
          </p:cNvPr>
          <p:cNvSpPr>
            <a:spLocks noGrp="1"/>
          </p:cNvSpPr>
          <p:nvPr>
            <p:ph type="ctrTitle"/>
          </p:nvPr>
        </p:nvSpPr>
        <p:spPr>
          <a:xfrm>
            <a:off x="477981" y="2902203"/>
            <a:ext cx="4023360" cy="3169919"/>
          </a:xfrm>
        </p:spPr>
        <p:txBody>
          <a:bodyPr anchor="b">
            <a:noAutofit/>
          </a:bodyPr>
          <a:lstStyle/>
          <a:p>
            <a:pPr algn="l"/>
            <a:r>
              <a:rPr lang="el-GR" sz="2800" dirty="0"/>
              <a:t>ΕΠΕ: Η φράση «όλες οι νοητικές λειτουργίες είναι βιολογικές και κάθε μία από αυτές εδράζει σε διαφορετική περιοχή του εγκεφάλου» οφείλεται στον (Α) </a:t>
            </a:r>
            <a:r>
              <a:rPr lang="el-GR" sz="2800" dirty="0" err="1"/>
              <a:t>Μπροκα</a:t>
            </a:r>
            <a:r>
              <a:rPr lang="el-GR" sz="2800" dirty="0"/>
              <a:t>, (Β) στον </a:t>
            </a:r>
            <a:r>
              <a:rPr lang="el-GR" sz="2800" dirty="0" err="1"/>
              <a:t>Βέρνικε</a:t>
            </a:r>
            <a:r>
              <a:rPr lang="el-GR" sz="2800" dirty="0"/>
              <a:t>, (Γ) στον </a:t>
            </a:r>
            <a:r>
              <a:rPr lang="el-GR" sz="2800" dirty="0" err="1"/>
              <a:t>Γκαλλ</a:t>
            </a:r>
            <a:r>
              <a:rPr lang="el-GR" sz="2800" dirty="0"/>
              <a:t>, (Δ) σε κανένα από αυτούς. </a:t>
            </a:r>
          </a:p>
        </p:txBody>
      </p:sp>
      <p:sp>
        <p:nvSpPr>
          <p:cNvPr id="22"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0947652-B264-F05B-01E1-9AA0CD3F4D47}"/>
              </a:ext>
            </a:extLst>
          </p:cNvPr>
          <p:cNvSpPr txBox="1"/>
          <p:nvPr/>
        </p:nvSpPr>
        <p:spPr>
          <a:xfrm>
            <a:off x="6688183" y="4767943"/>
            <a:ext cx="4741817" cy="523220"/>
          </a:xfrm>
          <a:prstGeom prst="rect">
            <a:avLst/>
          </a:prstGeom>
          <a:noFill/>
        </p:spPr>
        <p:txBody>
          <a:bodyPr wrap="square" rtlCol="0">
            <a:spAutoFit/>
          </a:bodyPr>
          <a:lstStyle/>
          <a:p>
            <a:r>
              <a:rPr lang="el-GR" sz="2800" dirty="0"/>
              <a:t>Από </a:t>
            </a:r>
            <a:r>
              <a:rPr lang="en-US" sz="2800" dirty="0"/>
              <a:t>Video #1</a:t>
            </a:r>
            <a:endParaRPr lang="el-GR" sz="2800" dirty="0"/>
          </a:p>
        </p:txBody>
      </p:sp>
    </p:spTree>
    <p:extLst>
      <p:ext uri="{BB962C8B-B14F-4D97-AF65-F5344CB8AC3E}">
        <p14:creationId xmlns:p14="http://schemas.microsoft.com/office/powerpoint/2010/main" val="3849616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D58F4BC-EB5E-328B-C5F9-80BC59A49517}"/>
              </a:ext>
            </a:extLst>
          </p:cNvPr>
          <p:cNvSpPr>
            <a:spLocks noGrp="1"/>
          </p:cNvSpPr>
          <p:nvPr>
            <p:ph type="title"/>
          </p:nvPr>
        </p:nvSpPr>
        <p:spPr>
          <a:xfrm>
            <a:off x="7320466" y="609600"/>
            <a:ext cx="4140014" cy="1330839"/>
          </a:xfrm>
        </p:spPr>
        <p:txBody>
          <a:bodyPr>
            <a:normAutofit/>
          </a:bodyPr>
          <a:lstStyle/>
          <a:p>
            <a:r>
              <a:rPr lang="el-GR" dirty="0"/>
              <a:t>ΕΠΕ</a:t>
            </a:r>
          </a:p>
        </p:txBody>
      </p:sp>
      <p:pic>
        <p:nvPicPr>
          <p:cNvPr id="5" name="Εικόνα 4">
            <a:extLst>
              <a:ext uri="{FF2B5EF4-FFF2-40B4-BE49-F238E27FC236}">
                <a16:creationId xmlns:a16="http://schemas.microsoft.com/office/drawing/2014/main" id="{80935693-9ADA-F962-D869-BDF50593B3EF}"/>
              </a:ext>
            </a:extLst>
          </p:cNvPr>
          <p:cNvPicPr>
            <a:picLocks noChangeAspect="1"/>
          </p:cNvPicPr>
          <p:nvPr/>
        </p:nvPicPr>
        <p:blipFill>
          <a:blip r:embed="rId2"/>
          <a:srcRect l="11594" r="11669"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Θέση περιεχομένου 2">
            <a:extLst>
              <a:ext uri="{FF2B5EF4-FFF2-40B4-BE49-F238E27FC236}">
                <a16:creationId xmlns:a16="http://schemas.microsoft.com/office/drawing/2014/main" id="{C15C1490-65CB-084C-88B0-27BAFECF83FF}"/>
              </a:ext>
            </a:extLst>
          </p:cNvPr>
          <p:cNvSpPr>
            <a:spLocks noGrp="1"/>
          </p:cNvSpPr>
          <p:nvPr>
            <p:ph idx="1"/>
          </p:nvPr>
        </p:nvSpPr>
        <p:spPr>
          <a:xfrm>
            <a:off x="6235701" y="2194102"/>
            <a:ext cx="5224778" cy="3908586"/>
          </a:xfrm>
        </p:spPr>
        <p:txBody>
          <a:bodyPr>
            <a:normAutofit/>
          </a:bodyPr>
          <a:lstStyle/>
          <a:p>
            <a:r>
              <a:rPr lang="el-GR" sz="2000" dirty="0"/>
              <a:t>Η φράση «ομιλούμε με το αριστερό ημισφαίριο» αποδίδεται (Α) στον </a:t>
            </a:r>
            <a:r>
              <a:rPr lang="el-GR" sz="2000" dirty="0" err="1"/>
              <a:t>Βέρνικε</a:t>
            </a:r>
            <a:r>
              <a:rPr lang="el-GR" sz="2000" dirty="0"/>
              <a:t>, (Β) στον </a:t>
            </a:r>
            <a:r>
              <a:rPr lang="el-GR" sz="2000" dirty="0" err="1"/>
              <a:t>Γκαλλ</a:t>
            </a:r>
            <a:r>
              <a:rPr lang="el-GR" sz="2000" dirty="0"/>
              <a:t>, (Γ) στον </a:t>
            </a:r>
            <a:r>
              <a:rPr lang="el-GR" sz="2000" dirty="0" err="1"/>
              <a:t>Βροκα</a:t>
            </a:r>
            <a:r>
              <a:rPr lang="el-GR" sz="2000" dirty="0"/>
              <a:t>, (Δ) σε κανέναν από αυτούς</a:t>
            </a:r>
          </a:p>
        </p:txBody>
      </p:sp>
      <p:sp>
        <p:nvSpPr>
          <p:cNvPr id="4" name="TextBox 3">
            <a:extLst>
              <a:ext uri="{FF2B5EF4-FFF2-40B4-BE49-F238E27FC236}">
                <a16:creationId xmlns:a16="http://schemas.microsoft.com/office/drawing/2014/main" id="{F71135E1-DEFB-623C-EBEB-EBFB6D8984BA}"/>
              </a:ext>
            </a:extLst>
          </p:cNvPr>
          <p:cNvSpPr txBox="1"/>
          <p:nvPr/>
        </p:nvSpPr>
        <p:spPr>
          <a:xfrm>
            <a:off x="6235701" y="4271554"/>
            <a:ext cx="4580345" cy="461665"/>
          </a:xfrm>
          <a:prstGeom prst="rect">
            <a:avLst/>
          </a:prstGeom>
          <a:noFill/>
        </p:spPr>
        <p:txBody>
          <a:bodyPr wrap="square" rtlCol="0">
            <a:spAutoFit/>
          </a:bodyPr>
          <a:lstStyle/>
          <a:p>
            <a:r>
              <a:rPr lang="el-GR" sz="2400" dirty="0"/>
              <a:t>Από </a:t>
            </a:r>
            <a:r>
              <a:rPr lang="en-US" sz="2400" dirty="0"/>
              <a:t>Video #2</a:t>
            </a:r>
            <a:endParaRPr lang="el-GR" sz="2400" dirty="0"/>
          </a:p>
        </p:txBody>
      </p:sp>
    </p:spTree>
    <p:extLst>
      <p:ext uri="{BB962C8B-B14F-4D97-AF65-F5344CB8AC3E}">
        <p14:creationId xmlns:p14="http://schemas.microsoft.com/office/powerpoint/2010/main" val="3197686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3" name="Rectangle 32">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4">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EAF026B8-C8EF-1813-BF5A-1F3CAEDDD0A6}"/>
              </a:ext>
            </a:extLst>
          </p:cNvPr>
          <p:cNvSpPr>
            <a:spLocks noGrp="1"/>
          </p:cNvSpPr>
          <p:nvPr>
            <p:ph type="title"/>
          </p:nvPr>
        </p:nvSpPr>
        <p:spPr>
          <a:xfrm>
            <a:off x="1115568" y="548640"/>
            <a:ext cx="10168128" cy="704088"/>
          </a:xfrm>
        </p:spPr>
        <p:txBody>
          <a:bodyPr>
            <a:normAutofit/>
          </a:bodyPr>
          <a:lstStyle/>
          <a:p>
            <a:r>
              <a:rPr lang="el-GR" sz="4000" dirty="0"/>
              <a:t>Κινητικός φλοιός</a:t>
            </a:r>
          </a:p>
        </p:txBody>
      </p:sp>
      <p:sp>
        <p:nvSpPr>
          <p:cNvPr id="37" name="Rectangle 36">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Εικόνα 6" descr="Εικόνα που περιέχει κείμενο, στιγμιότυπο οθόνης, Μυαλό, λογισμικό πολυμέσων&#10;&#10;Το περιεχόμενο που δημιουργείται από AI ενδέχεται να είναι εσφαλμένο.">
            <a:extLst>
              <a:ext uri="{FF2B5EF4-FFF2-40B4-BE49-F238E27FC236}">
                <a16:creationId xmlns:a16="http://schemas.microsoft.com/office/drawing/2014/main" id="{44F06357-422F-EFF0-5757-5E2CAB17CA2E}"/>
              </a:ext>
            </a:extLst>
          </p:cNvPr>
          <p:cNvPicPr>
            <a:picLocks noChangeAspect="1"/>
          </p:cNvPicPr>
          <p:nvPr/>
        </p:nvPicPr>
        <p:blipFill>
          <a:blip r:embed="rId3"/>
          <a:srcRect t="857" r="2" b="2"/>
          <a:stretch>
            <a:fillRect/>
          </a:stretch>
        </p:blipFill>
        <p:spPr>
          <a:xfrm>
            <a:off x="908304" y="2478024"/>
            <a:ext cx="6009855" cy="3694176"/>
          </a:xfrm>
          <a:prstGeom prst="rect">
            <a:avLst/>
          </a:prstGeom>
        </p:spPr>
      </p:pic>
      <p:sp>
        <p:nvSpPr>
          <p:cNvPr id="3" name="Θέση περιεχομένου 2">
            <a:extLst>
              <a:ext uri="{FF2B5EF4-FFF2-40B4-BE49-F238E27FC236}">
                <a16:creationId xmlns:a16="http://schemas.microsoft.com/office/drawing/2014/main" id="{A843F0CC-C7C0-0F4D-8C1D-86A69F188789}"/>
              </a:ext>
            </a:extLst>
          </p:cNvPr>
          <p:cNvSpPr>
            <a:spLocks noGrp="1"/>
          </p:cNvSpPr>
          <p:nvPr>
            <p:ph idx="1"/>
          </p:nvPr>
        </p:nvSpPr>
        <p:spPr>
          <a:xfrm>
            <a:off x="7411453" y="2011680"/>
            <a:ext cx="3872243" cy="4160520"/>
          </a:xfrm>
        </p:spPr>
        <p:txBody>
          <a:bodyPr anchor="ctr">
            <a:normAutofit lnSpcReduction="10000"/>
          </a:bodyPr>
          <a:lstStyle/>
          <a:p>
            <a:pPr marL="0" indent="0">
              <a:buNone/>
            </a:pPr>
            <a:r>
              <a:rPr lang="el-GR" sz="1800" dirty="0"/>
              <a:t>Ο Κινητικός φλοιός είναι ένας όρος που περιγράφει τις περιοχές του εγκεφαλικού φλοιού που εμπλέκονται στο σχεδιασμό, τον έλεγχο και την εκτέλεση εκούσιων κινητικών λειτουργιών.</a:t>
            </a:r>
          </a:p>
          <a:p>
            <a:pPr marL="0" indent="0">
              <a:buNone/>
            </a:pPr>
            <a:r>
              <a:rPr lang="el-GR" sz="1800" dirty="0"/>
              <a:t>ΕΠΕ: (Α) Οι εκούσιες κινήσεις μας ελέγχονται από τον Κινητικό Φλοιό (ΚΦΕ). (Β) Ο ΚΦΕ βρίσκεται στον Ινιακό λοβό. (Γ) Η αντιστοιχία των περιοχών του ΚΦΕ από πάνω προς τα κάτω, είναι πόδι-βραχίονας-πρόσωπο. (Δ) Οι Πρώτοι Γερμανοί μελετητές του ΚΦΕ </a:t>
            </a:r>
            <a:r>
              <a:rPr lang="el-GR" sz="1800" dirty="0" err="1"/>
              <a:t>ήσαν</a:t>
            </a:r>
            <a:r>
              <a:rPr lang="el-GR" sz="1800" dirty="0"/>
              <a:t> οι </a:t>
            </a:r>
            <a:r>
              <a:rPr lang="en-US" sz="1800" dirty="0"/>
              <a:t>G</a:t>
            </a:r>
            <a:r>
              <a:rPr lang="el-GR" sz="1800" dirty="0"/>
              <a:t>. </a:t>
            </a:r>
            <a:r>
              <a:rPr lang="en-US" sz="1800" dirty="0"/>
              <a:t>Fritsch &amp; E</a:t>
            </a:r>
            <a:r>
              <a:rPr lang="el-GR" sz="1800" dirty="0"/>
              <a:t>.</a:t>
            </a:r>
            <a:r>
              <a:rPr lang="en-US" sz="1800" dirty="0"/>
              <a:t> Hitzig (1870)</a:t>
            </a:r>
            <a:r>
              <a:rPr lang="el-GR" sz="1800" dirty="0"/>
              <a:t>. Υποδείξτε το λάθος. </a:t>
            </a:r>
          </a:p>
          <a:p>
            <a:endParaRPr lang="el-GR" sz="1800" dirty="0"/>
          </a:p>
        </p:txBody>
      </p:sp>
    </p:spTree>
    <p:extLst>
      <p:ext uri="{BB962C8B-B14F-4D97-AF65-F5344CB8AC3E}">
        <p14:creationId xmlns:p14="http://schemas.microsoft.com/office/powerpoint/2010/main" val="358558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Θέση περιεχομένου 4">
            <a:extLst>
              <a:ext uri="{FF2B5EF4-FFF2-40B4-BE49-F238E27FC236}">
                <a16:creationId xmlns:a16="http://schemas.microsoft.com/office/drawing/2014/main" id="{391827F0-116C-4313-6BA7-3415DAC3A0A7}"/>
              </a:ext>
            </a:extLst>
          </p:cNvPr>
          <p:cNvPicPr>
            <a:picLocks noGrp="1" noChangeAspect="1"/>
          </p:cNvPicPr>
          <p:nvPr>
            <p:ph idx="1"/>
          </p:nvPr>
        </p:nvPicPr>
        <p:blipFill>
          <a:blip r:embed="rId2"/>
          <a:srcRect t="6656"/>
          <a:stretch>
            <a:fillRect/>
          </a:stretch>
        </p:blipFill>
        <p:spPr>
          <a:xfrm>
            <a:off x="20" y="1282"/>
            <a:ext cx="12191980" cy="6856718"/>
          </a:xfrm>
          <a:prstGeom prst="rect">
            <a:avLst/>
          </a:prstGeom>
        </p:spPr>
      </p:pic>
    </p:spTree>
    <p:extLst>
      <p:ext uri="{BB962C8B-B14F-4D97-AF65-F5344CB8AC3E}">
        <p14:creationId xmlns:p14="http://schemas.microsoft.com/office/powerpoint/2010/main" val="25957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4F2F0067-11EB-E103-2B7B-813B6F8FB31E}"/>
              </a:ext>
            </a:extLst>
          </p:cNvPr>
          <p:cNvSpPr>
            <a:spLocks noGrp="1"/>
          </p:cNvSpPr>
          <p:nvPr>
            <p:ph type="title"/>
          </p:nvPr>
        </p:nvSpPr>
        <p:spPr>
          <a:xfrm>
            <a:off x="838200" y="0"/>
            <a:ext cx="10515600" cy="1055078"/>
          </a:xfrm>
        </p:spPr>
        <p:txBody>
          <a:bodyPr>
            <a:normAutofit/>
          </a:bodyPr>
          <a:lstStyle/>
          <a:p>
            <a:r>
              <a:rPr lang="el-GR"/>
              <a:t>Διαφορές Ημισφαιρίων Εγκεφάλου</a:t>
            </a:r>
            <a:endParaRPr lang="el-GR" dirty="0"/>
          </a:p>
        </p:txBody>
      </p:sp>
      <p:pic>
        <p:nvPicPr>
          <p:cNvPr id="3" name="Εικόνα 2">
            <a:extLst>
              <a:ext uri="{FF2B5EF4-FFF2-40B4-BE49-F238E27FC236}">
                <a16:creationId xmlns:a16="http://schemas.microsoft.com/office/drawing/2014/main" id="{707BBDB0-8155-FF77-40FA-28D425A7C902}"/>
              </a:ext>
            </a:extLst>
          </p:cNvPr>
          <p:cNvPicPr>
            <a:picLocks noChangeAspect="1"/>
          </p:cNvPicPr>
          <p:nvPr/>
        </p:nvPicPr>
        <p:blipFill>
          <a:blip r:embed="rId2"/>
          <a:stretch>
            <a:fillRect/>
          </a:stretch>
        </p:blipFill>
        <p:spPr>
          <a:xfrm>
            <a:off x="708593" y="963506"/>
            <a:ext cx="6163734" cy="4930987"/>
          </a:xfrm>
          <a:prstGeom prst="rect">
            <a:avLst/>
          </a:prstGeom>
        </p:spPr>
      </p:pic>
      <p:sp>
        <p:nvSpPr>
          <p:cNvPr id="2" name="TextBox 1">
            <a:extLst>
              <a:ext uri="{FF2B5EF4-FFF2-40B4-BE49-F238E27FC236}">
                <a16:creationId xmlns:a16="http://schemas.microsoft.com/office/drawing/2014/main" id="{F3B5CF53-0E79-6B8B-BED6-3E3847AC49D1}"/>
              </a:ext>
            </a:extLst>
          </p:cNvPr>
          <p:cNvSpPr txBox="1"/>
          <p:nvPr/>
        </p:nvSpPr>
        <p:spPr>
          <a:xfrm>
            <a:off x="7416800" y="1346200"/>
            <a:ext cx="4191000" cy="3139321"/>
          </a:xfrm>
          <a:prstGeom prst="rect">
            <a:avLst/>
          </a:prstGeom>
          <a:noFill/>
        </p:spPr>
        <p:txBody>
          <a:bodyPr wrap="square" rtlCol="0">
            <a:spAutoFit/>
          </a:bodyPr>
          <a:lstStyle/>
          <a:p>
            <a:r>
              <a:rPr lang="el-GR" dirty="0"/>
              <a:t>ΕΠΕ: (Α) Η γνωστική αναπαράσταση μιας γλώσσας γίνεται στο αριστερό ημισφαίριο. (Β) Η περιοχή </a:t>
            </a:r>
            <a:r>
              <a:rPr lang="el-GR" dirty="0" err="1"/>
              <a:t>Μπροκά</a:t>
            </a:r>
            <a:r>
              <a:rPr lang="el-GR" dirty="0"/>
              <a:t> αφορά στην παραγωγή (εκφορά) των λέξεων. (Γ) Η περιοχή </a:t>
            </a:r>
            <a:r>
              <a:rPr lang="el-GR" dirty="0" err="1"/>
              <a:t>Βέρνικε</a:t>
            </a:r>
            <a:r>
              <a:rPr lang="el-GR" dirty="0"/>
              <a:t> αφορά στην αναγνώριση λέξεων και νοημάτων. (Δ) Ο συναισθηματικός τονισμός της γλώσσας γίνεται στο αριστερό ημισφαίριο. Υποδείξτε το λάθος. </a:t>
            </a:r>
          </a:p>
          <a:p>
            <a:endParaRPr lang="el-GR" dirty="0"/>
          </a:p>
          <a:p>
            <a:endParaRPr lang="el-GR" dirty="0"/>
          </a:p>
        </p:txBody>
      </p:sp>
    </p:spTree>
    <p:extLst>
      <p:ext uri="{BB962C8B-B14F-4D97-AF65-F5344CB8AC3E}">
        <p14:creationId xmlns:p14="http://schemas.microsoft.com/office/powerpoint/2010/main" val="371430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4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ηλεκτρονικές συσκευές, στιγμιότυπο οθόνης, άτομο&#10;&#10;Το περιεχόμενο που δημιουργείται από AI ενδέχεται να είναι εσφαλμένο.">
            <a:extLst>
              <a:ext uri="{FF2B5EF4-FFF2-40B4-BE49-F238E27FC236}">
                <a16:creationId xmlns:a16="http://schemas.microsoft.com/office/drawing/2014/main" id="{6704F9E1-7731-6A5E-536F-B7FF9606D1C9}"/>
              </a:ext>
            </a:extLst>
          </p:cNvPr>
          <p:cNvPicPr>
            <a:picLocks noChangeAspect="1"/>
          </p:cNvPicPr>
          <p:nvPr/>
        </p:nvPicPr>
        <p:blipFill>
          <a:blip r:embed="rId3"/>
          <a:stretch>
            <a:fillRect/>
          </a:stretch>
        </p:blipFill>
        <p:spPr>
          <a:xfrm>
            <a:off x="477012" y="660400"/>
            <a:ext cx="4749801" cy="3799840"/>
          </a:xfrm>
          <a:prstGeom prst="rect">
            <a:avLst/>
          </a:prstGeom>
        </p:spPr>
      </p:pic>
      <p:sp>
        <p:nvSpPr>
          <p:cNvPr id="2" name="TextBox 1">
            <a:extLst>
              <a:ext uri="{FF2B5EF4-FFF2-40B4-BE49-F238E27FC236}">
                <a16:creationId xmlns:a16="http://schemas.microsoft.com/office/drawing/2014/main" id="{393EEDBF-3BE4-7BF3-0671-1BAC3420E5B4}"/>
              </a:ext>
            </a:extLst>
          </p:cNvPr>
          <p:cNvSpPr txBox="1"/>
          <p:nvPr/>
        </p:nvSpPr>
        <p:spPr>
          <a:xfrm>
            <a:off x="5651500" y="927100"/>
            <a:ext cx="5575300" cy="4247317"/>
          </a:xfrm>
          <a:prstGeom prst="rect">
            <a:avLst/>
          </a:prstGeom>
          <a:noFill/>
        </p:spPr>
        <p:txBody>
          <a:bodyPr wrap="square" rtlCol="0">
            <a:spAutoFit/>
          </a:bodyPr>
          <a:lstStyle/>
          <a:p>
            <a:r>
              <a:rPr lang="el-GR" sz="2000" b="1" dirty="0"/>
              <a:t>Η Μακρόχρονη Μνήμη έχει δύο τύπους:</a:t>
            </a:r>
          </a:p>
          <a:p>
            <a:endParaRPr lang="el-GR" dirty="0"/>
          </a:p>
          <a:p>
            <a:endParaRPr lang="el-GR" dirty="0"/>
          </a:p>
          <a:p>
            <a:r>
              <a:rPr lang="el-GR" sz="1600" b="1" dirty="0"/>
              <a:t>Άδηλη Μνήμη                                           Έκδηλη Μνήμη</a:t>
            </a:r>
          </a:p>
          <a:p>
            <a:endParaRPr lang="el-GR" dirty="0"/>
          </a:p>
          <a:p>
            <a:r>
              <a:rPr lang="el-GR" dirty="0"/>
              <a:t>Μηχανικές και                                  Γεγονότα και  δεδομένα</a:t>
            </a:r>
          </a:p>
          <a:p>
            <a:r>
              <a:rPr lang="el-GR" dirty="0"/>
              <a:t>Αντιληπτικές Ικανότητες</a:t>
            </a:r>
          </a:p>
          <a:p>
            <a:endParaRPr lang="el-GR" dirty="0"/>
          </a:p>
          <a:p>
            <a:r>
              <a:rPr lang="el-GR" dirty="0"/>
              <a:t>Αμυγδαλή                                          Ιππόκαμπος</a:t>
            </a:r>
          </a:p>
          <a:p>
            <a:r>
              <a:rPr lang="el-GR" dirty="0"/>
              <a:t>Παρεγκεφαλίδα                              Μέσος Κροταφικός</a:t>
            </a:r>
          </a:p>
          <a:p>
            <a:r>
              <a:rPr lang="el-GR" dirty="0"/>
              <a:t>Αντανακλαστικές οδοί                  Λοβός</a:t>
            </a:r>
          </a:p>
          <a:p>
            <a:endParaRPr lang="el-GR" dirty="0"/>
          </a:p>
          <a:p>
            <a:r>
              <a:rPr lang="el-GR" dirty="0"/>
              <a:t>Ασυναίσθητη Ανάκληση               Συνειδητή Ανάκληση</a:t>
            </a:r>
          </a:p>
          <a:p>
            <a:endParaRPr lang="el-GR" dirty="0"/>
          </a:p>
          <a:p>
            <a:endParaRPr lang="el-GR" dirty="0"/>
          </a:p>
        </p:txBody>
      </p:sp>
      <p:sp>
        <p:nvSpPr>
          <p:cNvPr id="3" name="TextBox 2">
            <a:extLst>
              <a:ext uri="{FF2B5EF4-FFF2-40B4-BE49-F238E27FC236}">
                <a16:creationId xmlns:a16="http://schemas.microsoft.com/office/drawing/2014/main" id="{40CCA93C-2519-1F1A-4C9F-A21D53420580}"/>
              </a:ext>
            </a:extLst>
          </p:cNvPr>
          <p:cNvSpPr txBox="1"/>
          <p:nvPr/>
        </p:nvSpPr>
        <p:spPr>
          <a:xfrm>
            <a:off x="723900" y="4775200"/>
            <a:ext cx="10502900" cy="1477328"/>
          </a:xfrm>
          <a:prstGeom prst="rect">
            <a:avLst/>
          </a:prstGeom>
          <a:noFill/>
        </p:spPr>
        <p:txBody>
          <a:bodyPr wrap="square" rtlCol="0">
            <a:spAutoFit/>
          </a:bodyPr>
          <a:lstStyle/>
          <a:p>
            <a:r>
              <a:rPr lang="el-GR" dirty="0"/>
              <a:t>ΕΠΕ: (Α) Μορφή της Μακρόχρονης Μνήμης είναι Η έκδηλη που εδράζει στην Αμυγδαλή και την Παρεγκεφαλίδα (Β) η Άδηλη που εδρεύει στον Ιππόκαμπο και τον Μέσο κροταφικό λοβό. (Γ) Η άδηλη μνήμη χαρακτηρίζεται από ασυναίσθητη ανάκληση, ενώ η έκδηλη από συνειδητή. (Δ) Η έκδηλη μνήμη εδρεύει στην Αμυγδαλή και την Παρεγκεφαλίδα. Υποδείξτε το λάθος.</a:t>
            </a:r>
          </a:p>
          <a:p>
            <a:endParaRPr lang="el-GR" dirty="0"/>
          </a:p>
        </p:txBody>
      </p:sp>
    </p:spTree>
    <p:extLst>
      <p:ext uri="{BB962C8B-B14F-4D97-AF65-F5344CB8AC3E}">
        <p14:creationId xmlns:p14="http://schemas.microsoft.com/office/powerpoint/2010/main" val="1857936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C91DB422-19FE-18A5-F846-D8F30AE75198}"/>
              </a:ext>
            </a:extLst>
          </p:cNvPr>
          <p:cNvPicPr>
            <a:picLocks noChangeAspect="1"/>
          </p:cNvPicPr>
          <p:nvPr/>
        </p:nvPicPr>
        <p:blipFill>
          <a:blip r:embed="rId2"/>
          <a:stretch>
            <a:fillRect/>
          </a:stretch>
        </p:blipFill>
        <p:spPr>
          <a:xfrm>
            <a:off x="2801470" y="0"/>
            <a:ext cx="6589059" cy="6858000"/>
          </a:xfrm>
          <a:prstGeom prst="rect">
            <a:avLst/>
          </a:prstGeom>
        </p:spPr>
      </p:pic>
    </p:spTree>
    <p:extLst>
      <p:ext uri="{BB962C8B-B14F-4D97-AF65-F5344CB8AC3E}">
        <p14:creationId xmlns:p14="http://schemas.microsoft.com/office/powerpoint/2010/main" val="181562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AC5E60D-F7D1-05F6-3763-9581C13FFA62}"/>
              </a:ext>
            </a:extLst>
          </p:cNvPr>
          <p:cNvPicPr>
            <a:picLocks noChangeAspect="1"/>
          </p:cNvPicPr>
          <p:nvPr/>
        </p:nvPicPr>
        <p:blipFill>
          <a:blip r:embed="rId2"/>
          <a:stretch>
            <a:fillRect/>
          </a:stretch>
        </p:blipFill>
        <p:spPr>
          <a:xfrm>
            <a:off x="1809749" y="0"/>
            <a:ext cx="8572501" cy="6858000"/>
          </a:xfrm>
          <a:prstGeom prst="rect">
            <a:avLst/>
          </a:prstGeom>
        </p:spPr>
      </p:pic>
    </p:spTree>
    <p:extLst>
      <p:ext uri="{BB962C8B-B14F-4D97-AF65-F5344CB8AC3E}">
        <p14:creationId xmlns:p14="http://schemas.microsoft.com/office/powerpoint/2010/main" val="580247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56D5AD1-5929-83D5-AA97-21A6A4E81FCB}"/>
              </a:ext>
            </a:extLst>
          </p:cNvPr>
          <p:cNvPicPr>
            <a:picLocks noChangeAspect="1"/>
          </p:cNvPicPr>
          <p:nvPr/>
        </p:nvPicPr>
        <p:blipFill>
          <a:blip r:embed="rId2"/>
          <a:stretch>
            <a:fillRect/>
          </a:stretch>
        </p:blipFill>
        <p:spPr>
          <a:xfrm>
            <a:off x="296437" y="577592"/>
            <a:ext cx="6087325" cy="3696216"/>
          </a:xfrm>
          <a:prstGeom prst="rect">
            <a:avLst/>
          </a:prstGeom>
        </p:spPr>
      </p:pic>
      <p:sp>
        <p:nvSpPr>
          <p:cNvPr id="4" name="TextBox 3">
            <a:extLst>
              <a:ext uri="{FF2B5EF4-FFF2-40B4-BE49-F238E27FC236}">
                <a16:creationId xmlns:a16="http://schemas.microsoft.com/office/drawing/2014/main" id="{3FA5F2FB-C31F-7958-202E-515FB1EFCE57}"/>
              </a:ext>
            </a:extLst>
          </p:cNvPr>
          <p:cNvSpPr txBox="1"/>
          <p:nvPr/>
        </p:nvSpPr>
        <p:spPr>
          <a:xfrm>
            <a:off x="6832600" y="546100"/>
            <a:ext cx="4775200" cy="3600986"/>
          </a:xfrm>
          <a:prstGeom prst="rect">
            <a:avLst/>
          </a:prstGeom>
          <a:noFill/>
        </p:spPr>
        <p:txBody>
          <a:bodyPr wrap="square" rtlCol="0">
            <a:spAutoFit/>
          </a:bodyPr>
          <a:lstStyle/>
          <a:p>
            <a:r>
              <a:rPr lang="el-GR" sz="2400" b="1" dirty="0"/>
              <a:t>Οι 3 κύριες διαφορές Έκδηλης/Άδηλης Μνήμης</a:t>
            </a:r>
          </a:p>
          <a:p>
            <a:endParaRPr lang="el-GR" dirty="0"/>
          </a:p>
          <a:p>
            <a:pPr marL="342900" indent="-342900">
              <a:buAutoNum type="arabicPeriod"/>
            </a:pPr>
            <a:r>
              <a:rPr lang="el-GR" dirty="0"/>
              <a:t>Είδος [Γεγονότα και Δεδομένα  </a:t>
            </a:r>
            <a:r>
              <a:rPr lang="en-US" dirty="0"/>
              <a:t>vs </a:t>
            </a:r>
            <a:r>
              <a:rPr lang="el-GR" dirty="0"/>
              <a:t>Αντιληπτικές και κινητικές ικανότητες]</a:t>
            </a:r>
          </a:p>
          <a:p>
            <a:pPr marL="342900" indent="-342900">
              <a:buAutoNum type="arabicPeriod"/>
            </a:pPr>
            <a:r>
              <a:rPr lang="el-GR" dirty="0"/>
              <a:t>Περιοχές που εδρεύουν [Ιππόκαμπος και Κροταφικός Λοβός </a:t>
            </a:r>
            <a:r>
              <a:rPr lang="en-US" dirty="0"/>
              <a:t>vs </a:t>
            </a:r>
            <a:r>
              <a:rPr lang="el-GR" dirty="0"/>
              <a:t>Αμυγδαλή και Παρεγκεφαλίδα]</a:t>
            </a:r>
          </a:p>
          <a:p>
            <a:pPr marL="342900" indent="-342900">
              <a:buAutoNum type="arabicPeriod"/>
            </a:pPr>
            <a:r>
              <a:rPr lang="el-GR" dirty="0"/>
              <a:t>Στρατηγικές ανάκλησης [Συνειδητή</a:t>
            </a:r>
            <a:r>
              <a:rPr lang="en-US" dirty="0"/>
              <a:t> Vs</a:t>
            </a:r>
            <a:r>
              <a:rPr lang="el-GR" dirty="0"/>
              <a:t> Ασυναίσθητη]</a:t>
            </a:r>
            <a:endParaRPr lang="en-US" dirty="0"/>
          </a:p>
          <a:p>
            <a:pPr marL="342900" indent="-342900">
              <a:buAutoNum type="arabicPeriod"/>
            </a:pPr>
            <a:endParaRPr lang="en-US" dirty="0"/>
          </a:p>
          <a:p>
            <a:r>
              <a:rPr lang="el-GR"/>
              <a:t>ΕΠΕ: </a:t>
            </a:r>
            <a:endParaRPr lang="el-GR" dirty="0"/>
          </a:p>
        </p:txBody>
      </p:sp>
    </p:spTree>
    <p:extLst>
      <p:ext uri="{BB962C8B-B14F-4D97-AF65-F5344CB8AC3E}">
        <p14:creationId xmlns:p14="http://schemas.microsoft.com/office/powerpoint/2010/main" val="250386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Εικόνα 2" descr="Εικόνα που περιέχει κείμενο, στιγμιότυπο οθόνης, λογισμικό, πολυμέσα&#10;&#10;Το περιεχόμενο που δημιουργείται από AI ενδέχεται να είναι εσφαλμένο.">
            <a:extLst>
              <a:ext uri="{FF2B5EF4-FFF2-40B4-BE49-F238E27FC236}">
                <a16:creationId xmlns:a16="http://schemas.microsoft.com/office/drawing/2014/main" id="{9E970F2B-55D5-EDE1-C0FF-BF86DA02FB3D}"/>
              </a:ext>
            </a:extLst>
          </p:cNvPr>
          <p:cNvPicPr>
            <a:picLocks noChangeAspect="1"/>
          </p:cNvPicPr>
          <p:nvPr/>
        </p:nvPicPr>
        <p:blipFill>
          <a:blip r:embed="rId2"/>
          <a:srcRect t="8180"/>
          <a:stretch>
            <a:fillRect/>
          </a:stretch>
        </p:blipFill>
        <p:spPr>
          <a:xfrm>
            <a:off x="20" y="1282"/>
            <a:ext cx="12191980" cy="6856718"/>
          </a:xfrm>
          <a:prstGeom prst="rect">
            <a:avLst/>
          </a:prstGeom>
        </p:spPr>
      </p:pic>
    </p:spTree>
    <p:extLst>
      <p:ext uri="{BB962C8B-B14F-4D97-AF65-F5344CB8AC3E}">
        <p14:creationId xmlns:p14="http://schemas.microsoft.com/office/powerpoint/2010/main" val="2800271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1A55ACC-41B9-44BC-185D-F4A7C02EAEB7}"/>
              </a:ext>
            </a:extLst>
          </p:cNvPr>
          <p:cNvPicPr>
            <a:picLocks noChangeAspect="1"/>
          </p:cNvPicPr>
          <p:nvPr/>
        </p:nvPicPr>
        <p:blipFill>
          <a:blip r:embed="rId2"/>
          <a:stretch>
            <a:fillRect/>
          </a:stretch>
        </p:blipFill>
        <p:spPr>
          <a:xfrm>
            <a:off x="131428" y="495300"/>
            <a:ext cx="4710033" cy="3136900"/>
          </a:xfrm>
          <a:prstGeom prst="rect">
            <a:avLst/>
          </a:prstGeom>
        </p:spPr>
      </p:pic>
      <p:sp>
        <p:nvSpPr>
          <p:cNvPr id="4" name="TextBox 3">
            <a:extLst>
              <a:ext uri="{FF2B5EF4-FFF2-40B4-BE49-F238E27FC236}">
                <a16:creationId xmlns:a16="http://schemas.microsoft.com/office/drawing/2014/main" id="{9F274476-8779-7EC5-8BCF-86E7CDECFFD0}"/>
              </a:ext>
            </a:extLst>
          </p:cNvPr>
          <p:cNvSpPr txBox="1"/>
          <p:nvPr/>
        </p:nvSpPr>
        <p:spPr>
          <a:xfrm>
            <a:off x="5232400" y="685800"/>
            <a:ext cx="6654800" cy="4524315"/>
          </a:xfrm>
          <a:prstGeom prst="rect">
            <a:avLst/>
          </a:prstGeom>
          <a:noFill/>
        </p:spPr>
        <p:txBody>
          <a:bodyPr wrap="square" rtlCol="0">
            <a:spAutoFit/>
          </a:bodyPr>
          <a:lstStyle/>
          <a:p>
            <a:r>
              <a:rPr lang="en-US" sz="2400" b="1" dirty="0"/>
              <a:t>3 </a:t>
            </a:r>
            <a:r>
              <a:rPr lang="el-GR" sz="2400" b="1" dirty="0"/>
              <a:t>Κοινά στοιχεία Έκδηλης και Άδηλης Μνήμης</a:t>
            </a:r>
          </a:p>
          <a:p>
            <a:endParaRPr lang="el-GR" sz="2400" b="1" dirty="0"/>
          </a:p>
          <a:p>
            <a:pPr marL="457200" indent="-457200">
              <a:buAutoNum type="arabicPeriod"/>
            </a:pPr>
            <a:r>
              <a:rPr lang="el-GR" sz="2400" dirty="0"/>
              <a:t>Ύπαρξη σταδίων στην αποθήκευση (Λεπτά στην Βραχύχρονη (ΒΜ)  </a:t>
            </a:r>
            <a:r>
              <a:rPr lang="en-US" sz="2400" dirty="0"/>
              <a:t>vs </a:t>
            </a:r>
            <a:r>
              <a:rPr lang="el-GR" sz="2400" dirty="0"/>
              <a:t>μέρες και βδομάδες στην ΜΜ).</a:t>
            </a:r>
          </a:p>
          <a:p>
            <a:pPr marL="457200" indent="-457200">
              <a:buAutoNum type="arabicPeriod"/>
            </a:pPr>
            <a:r>
              <a:rPr lang="el-GR" sz="2400" dirty="0"/>
              <a:t>Η μία (ΒΜ) μετατρέπεται στην άλλη (ΜΜ) μέσω επανάληψης</a:t>
            </a:r>
          </a:p>
          <a:p>
            <a:pPr marL="457200" indent="-457200">
              <a:buAutoNum type="arabicPeriod"/>
            </a:pPr>
            <a:r>
              <a:rPr lang="el-GR" sz="2400" dirty="0"/>
              <a:t>Η ΜΜ χρειάζεται νέα </a:t>
            </a:r>
            <a:r>
              <a:rPr lang="el-GR" sz="2400" dirty="0" err="1"/>
              <a:t>Πρωτεϊνοσύνθεση</a:t>
            </a:r>
            <a:r>
              <a:rPr lang="el-GR" sz="2400" dirty="0"/>
              <a:t> (σύνθεση νέων πρωτεϊνών)</a:t>
            </a:r>
          </a:p>
          <a:p>
            <a:pPr marL="457200" indent="-457200">
              <a:buAutoNum type="arabicPeriod"/>
            </a:pPr>
            <a:endParaRPr lang="el-GR" sz="2400" dirty="0"/>
          </a:p>
          <a:p>
            <a:r>
              <a:rPr lang="el-GR" sz="2400" dirty="0"/>
              <a:t>Σημ. αντιλαμβανόμαστε πως και η Έκδηλη και η Άδηλη Μνήμη μπορούν να είναι ΒΜ και η ΜΜ </a:t>
            </a:r>
          </a:p>
        </p:txBody>
      </p:sp>
    </p:spTree>
    <p:extLst>
      <p:ext uri="{BB962C8B-B14F-4D97-AF65-F5344CB8AC3E}">
        <p14:creationId xmlns:p14="http://schemas.microsoft.com/office/powerpoint/2010/main" val="401940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4BF159A3-C3CF-70A8-C2C9-2389277EDDEC}"/>
              </a:ext>
            </a:extLst>
          </p:cNvPr>
          <p:cNvPicPr>
            <a:picLocks noChangeAspect="1"/>
          </p:cNvPicPr>
          <p:nvPr/>
        </p:nvPicPr>
        <p:blipFill>
          <a:blip r:embed="rId2"/>
          <a:stretch>
            <a:fillRect/>
          </a:stretch>
        </p:blipFill>
        <p:spPr>
          <a:xfrm>
            <a:off x="0" y="760647"/>
            <a:ext cx="6087325" cy="3648584"/>
          </a:xfrm>
          <a:prstGeom prst="rect">
            <a:avLst/>
          </a:prstGeom>
        </p:spPr>
      </p:pic>
      <p:sp>
        <p:nvSpPr>
          <p:cNvPr id="6" name="TextBox 5">
            <a:extLst>
              <a:ext uri="{FF2B5EF4-FFF2-40B4-BE49-F238E27FC236}">
                <a16:creationId xmlns:a16="http://schemas.microsoft.com/office/drawing/2014/main" id="{A3D8736C-9E5A-6718-AD2F-677FD817ED04}"/>
              </a:ext>
            </a:extLst>
          </p:cNvPr>
          <p:cNvSpPr txBox="1"/>
          <p:nvPr/>
        </p:nvSpPr>
        <p:spPr>
          <a:xfrm>
            <a:off x="6731000" y="952500"/>
            <a:ext cx="4572000" cy="4339650"/>
          </a:xfrm>
          <a:prstGeom prst="rect">
            <a:avLst/>
          </a:prstGeom>
          <a:noFill/>
        </p:spPr>
        <p:txBody>
          <a:bodyPr wrap="square" rtlCol="0">
            <a:spAutoFit/>
          </a:bodyPr>
          <a:lstStyle/>
          <a:p>
            <a:r>
              <a:rPr lang="el-GR" sz="2800" b="1" dirty="0"/>
              <a:t>Τα Πειραματόζωα της ΜΜ</a:t>
            </a:r>
          </a:p>
          <a:p>
            <a:endParaRPr lang="el-GR" sz="2800" b="1" dirty="0"/>
          </a:p>
          <a:p>
            <a:r>
              <a:rPr lang="en-US" sz="2000" b="1" dirty="0"/>
              <a:t>Aplysia </a:t>
            </a:r>
            <a:r>
              <a:rPr lang="el-GR" sz="2000" b="1" dirty="0"/>
              <a:t>για την Άδηλη</a:t>
            </a:r>
          </a:p>
          <a:p>
            <a:r>
              <a:rPr lang="el-GR" sz="2000" b="1" dirty="0"/>
              <a:t>Ποντίκια για την Έκδηλη (Χωροταξική μνήμη</a:t>
            </a:r>
          </a:p>
          <a:p>
            <a:endParaRPr lang="el-GR" sz="2000" b="1" dirty="0"/>
          </a:p>
          <a:p>
            <a:endParaRPr lang="el-GR" sz="2000" b="1" dirty="0"/>
          </a:p>
          <a:p>
            <a:r>
              <a:rPr lang="el-GR" sz="2000" dirty="0"/>
              <a:t>ΕΠΕ: Τα πειραματόζωα της έκδηλης μνήμης είναι τα ποντίκια διότι (Α) είναι πιο έξυπνα από τα μαλάκια. (Β) Έχουν ανεπτυγμένη Αμυγδαλή. (Γ) Έχουν Ιππόκαμπο που είναι η έδρα της Έκδηλης Μνήμης. (Δ) Τίποτε από αυτά. </a:t>
            </a:r>
          </a:p>
        </p:txBody>
      </p:sp>
    </p:spTree>
    <p:extLst>
      <p:ext uri="{BB962C8B-B14F-4D97-AF65-F5344CB8AC3E}">
        <p14:creationId xmlns:p14="http://schemas.microsoft.com/office/powerpoint/2010/main" val="303855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A5A1793A-FF58-0569-2AA5-B73449B839A6}"/>
              </a:ext>
            </a:extLst>
          </p:cNvPr>
          <p:cNvPicPr>
            <a:picLocks noChangeAspect="1"/>
          </p:cNvPicPr>
          <p:nvPr/>
        </p:nvPicPr>
        <p:blipFill>
          <a:blip r:embed="rId3"/>
          <a:stretch>
            <a:fillRect/>
          </a:stretch>
        </p:blipFill>
        <p:spPr>
          <a:xfrm>
            <a:off x="170287" y="1115634"/>
            <a:ext cx="6154009" cy="3677163"/>
          </a:xfrm>
          <a:prstGeom prst="rect">
            <a:avLst/>
          </a:prstGeom>
        </p:spPr>
      </p:pic>
      <p:sp>
        <p:nvSpPr>
          <p:cNvPr id="6" name="TextBox 5">
            <a:extLst>
              <a:ext uri="{FF2B5EF4-FFF2-40B4-BE49-F238E27FC236}">
                <a16:creationId xmlns:a16="http://schemas.microsoft.com/office/drawing/2014/main" id="{4C5CD47B-8F53-FB62-37F7-C970A751EA7A}"/>
              </a:ext>
            </a:extLst>
          </p:cNvPr>
          <p:cNvSpPr txBox="1"/>
          <p:nvPr/>
        </p:nvSpPr>
        <p:spPr>
          <a:xfrm>
            <a:off x="6807200" y="1115634"/>
            <a:ext cx="4597400" cy="5078313"/>
          </a:xfrm>
          <a:prstGeom prst="rect">
            <a:avLst/>
          </a:prstGeom>
          <a:noFill/>
        </p:spPr>
        <p:txBody>
          <a:bodyPr wrap="square" rtlCol="0">
            <a:spAutoFit/>
          </a:bodyPr>
          <a:lstStyle/>
          <a:p>
            <a:r>
              <a:rPr lang="el-GR" sz="2400" b="1" dirty="0"/>
              <a:t>Τα 3 πλεονεκτήματα των κυττάρων του Εγκεφάλου </a:t>
            </a:r>
            <a:r>
              <a:rPr lang="en-US" sz="2400" b="1" dirty="0"/>
              <a:t>Aplysia vs Humans</a:t>
            </a:r>
          </a:p>
          <a:p>
            <a:endParaRPr lang="en-US" dirty="0"/>
          </a:p>
          <a:p>
            <a:endParaRPr lang="en-US" dirty="0"/>
          </a:p>
          <a:p>
            <a:pPr marL="342900" indent="-342900">
              <a:buAutoNum type="arabicPeriod"/>
            </a:pPr>
            <a:r>
              <a:rPr lang="el-GR" dirty="0"/>
              <a:t>Αριθμός κυττάρων ΚΝΣ= 20.000 </a:t>
            </a:r>
            <a:r>
              <a:rPr lang="en-US" dirty="0"/>
              <a:t>vs </a:t>
            </a:r>
            <a:r>
              <a:rPr lang="el-GR" dirty="0"/>
              <a:t>1 </a:t>
            </a:r>
            <a:r>
              <a:rPr lang="el-GR" dirty="0" err="1"/>
              <a:t>Δισ</a:t>
            </a:r>
            <a:endParaRPr lang="el-GR" dirty="0"/>
          </a:p>
          <a:p>
            <a:pPr marL="342900" indent="-342900">
              <a:buAutoNum type="arabicPeriod"/>
            </a:pPr>
            <a:r>
              <a:rPr lang="el-GR" dirty="0"/>
              <a:t>Συσσώρευση σε Γάγγλια</a:t>
            </a:r>
          </a:p>
          <a:p>
            <a:pPr marL="342900" indent="-342900">
              <a:buAutoNum type="arabicPeriod"/>
            </a:pPr>
            <a:r>
              <a:rPr lang="el-GR" dirty="0"/>
              <a:t>Μεγάλο μέγεθος των κυττάρων</a:t>
            </a:r>
          </a:p>
          <a:p>
            <a:pPr marL="342900" indent="-342900">
              <a:buAutoNum type="arabicPeriod"/>
            </a:pPr>
            <a:endParaRPr lang="el-GR" dirty="0"/>
          </a:p>
          <a:p>
            <a:pPr marL="342900" indent="-342900">
              <a:buAutoNum type="arabicPeriod"/>
            </a:pPr>
            <a:endParaRPr lang="el-GR" dirty="0"/>
          </a:p>
          <a:p>
            <a:r>
              <a:rPr lang="el-GR" dirty="0"/>
              <a:t>ΕΠΕ: Ο </a:t>
            </a:r>
            <a:r>
              <a:rPr lang="el-GR" dirty="0" err="1"/>
              <a:t>καθ</a:t>
            </a:r>
            <a:r>
              <a:rPr lang="el-GR" dirty="0"/>
              <a:t>. </a:t>
            </a:r>
            <a:r>
              <a:rPr lang="en-US" dirty="0"/>
              <a:t>Kandel </a:t>
            </a:r>
            <a:r>
              <a:rPr lang="el-GR" dirty="0"/>
              <a:t>επέλεξε την </a:t>
            </a:r>
            <a:r>
              <a:rPr lang="en-US" dirty="0"/>
              <a:t>Aplysia californica </a:t>
            </a:r>
            <a:r>
              <a:rPr lang="el-GR" dirty="0"/>
              <a:t>για πειραματόζωο διότι (Α) Έχει μεγάλα </a:t>
            </a:r>
            <a:r>
              <a:rPr lang="el-GR" dirty="0" err="1"/>
              <a:t>Νευρ</a:t>
            </a:r>
            <a:r>
              <a:rPr lang="el-GR" dirty="0"/>
              <a:t>. Κύτταρα, (Β) τα κύτταρα σχηματίζουν ομάδες γαγγλίων, (Γ) έχει μικρό αριθμό κυττάρων στον εγκέφαλο, (Δ) έχει μεγάλο αριθμό κυττάρων στον εγκέφαλο. Υποδείξτε το λάθος.</a:t>
            </a:r>
          </a:p>
        </p:txBody>
      </p:sp>
    </p:spTree>
    <p:extLst>
      <p:ext uri="{BB962C8B-B14F-4D97-AF65-F5344CB8AC3E}">
        <p14:creationId xmlns:p14="http://schemas.microsoft.com/office/powerpoint/2010/main" val="113641335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F19B389E151B0D4EA25EB9010C289021" ma:contentTypeVersion="19" ma:contentTypeDescription="Δημιουργία νέου εγγράφου" ma:contentTypeScope="" ma:versionID="3becc6824154ff2239e59db8bc4b9602">
  <xsd:schema xmlns:xsd="http://www.w3.org/2001/XMLSchema" xmlns:xs="http://www.w3.org/2001/XMLSchema" xmlns:p="http://schemas.microsoft.com/office/2006/metadata/properties" xmlns:ns3="945b7022-21bc-4802-b6ce-90d71ed874a0" xmlns:ns4="5363633d-22ac-44c4-9ecf-b9b3596beb70" targetNamespace="http://schemas.microsoft.com/office/2006/metadata/properties" ma:root="true" ma:fieldsID="b9966e719e8b8dc06a4734e2ed2b7a37" ns3:_="" ns4:_="">
    <xsd:import namespace="945b7022-21bc-4802-b6ce-90d71ed874a0"/>
    <xsd:import namespace="5363633d-22ac-44c4-9ecf-b9b3596beb7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ObjectDetectorVersions" minOccurs="0"/>
                <xsd:element ref="ns3:_activity"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b7022-21bc-4802-b6ce-90d71ed874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MediaServiceLocation" ma:index="15" nillable="true" ma:displayName="Location" ma:description="" ma:indexed="true"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63633d-22ac-44c4-9ecf-b9b3596beb70" elementFormDefault="qualified">
    <xsd:import namespace="http://schemas.microsoft.com/office/2006/documentManagement/types"/>
    <xsd:import namespace="http://schemas.microsoft.com/office/infopath/2007/PartnerControls"/>
    <xsd:element name="SharedWithUsers" ma:index="18"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Κοινή χρήση με λεπτομέρειες" ma:internalName="SharedWithDetails" ma:readOnly="true">
      <xsd:simpleType>
        <xsd:restriction base="dms:Note">
          <xsd:maxLength value="255"/>
        </xsd:restriction>
      </xsd:simpleType>
    </xsd:element>
    <xsd:element name="SharingHintHash" ma:index="20" nillable="true" ma:displayName="Κοινή χρήση κατακερματισμού υπόδειξης"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945b7022-21bc-4802-b6ce-90d71ed874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15451E-55B8-4185-A97A-8B60CFD90E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b7022-21bc-4802-b6ce-90d71ed874a0"/>
    <ds:schemaRef ds:uri="5363633d-22ac-44c4-9ecf-b9b3596beb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E71FEC-53CB-4212-937F-1D922AEB4150}">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945b7022-21bc-4802-b6ce-90d71ed874a0"/>
    <ds:schemaRef ds:uri="http://schemas.microsoft.com/office/2006/metadata/properties"/>
    <ds:schemaRef ds:uri="http://purl.org/dc/elements/1.1/"/>
    <ds:schemaRef ds:uri="5363633d-22ac-44c4-9ecf-b9b3596beb70"/>
    <ds:schemaRef ds:uri="http://www.w3.org/XML/1998/namespace"/>
    <ds:schemaRef ds:uri="http://purl.org/dc/dcmitype/"/>
  </ds:schemaRefs>
</ds:datastoreItem>
</file>

<file path=customXml/itemProps3.xml><?xml version="1.0" encoding="utf-8"?>
<ds:datastoreItem xmlns:ds="http://schemas.openxmlformats.org/officeDocument/2006/customXml" ds:itemID="{4434FD04-4E29-4F6F-8CE5-08C7EFC68D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1553</TotalTime>
  <Words>655</Words>
  <Application>Microsoft Office PowerPoint</Application>
  <PresentationFormat>Ευρεία οθόνη</PresentationFormat>
  <Paragraphs>60</Paragraphs>
  <Slides>14</Slides>
  <Notes>4</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14</vt:i4>
      </vt:variant>
    </vt:vector>
  </HeadingPairs>
  <TitlesOfParts>
    <vt:vector size="19" baseType="lpstr">
      <vt:lpstr>Aptos</vt:lpstr>
      <vt:lpstr>Aptos Display</vt:lpstr>
      <vt:lpstr>Arial</vt:lpstr>
      <vt:lpstr>Calibri</vt:lpstr>
      <vt:lpstr>Θέμα του Office</vt:lpstr>
      <vt:lpstr>ΜΑΘΗΜΑ #8 (4-20 Νοεμβρ. 2025)</vt:lpstr>
      <vt:lpstr>ΕΠΕ: Η φράση «όλες οι νοητικές λειτουργίες είναι βιολογικές και κάθε μία από αυτές εδράζει σε διαφορετική περιοχή του εγκεφάλου» οφείλεται στον (Α) Μπροκα, (Β) στον Βέρνικε, (Γ) στον Γκαλλ, (Δ) σε κανένα από αυτούς. </vt:lpstr>
      <vt:lpstr>ΕΠΕ</vt:lpstr>
      <vt:lpstr>Κινητικός φλοιός</vt:lpstr>
      <vt:lpstr>Παρουσίαση του PowerPoint</vt:lpstr>
      <vt:lpstr>Διαφορές Ημισφαιρίων Εγκεφάλου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Kyriacos Athanasiou</dc:creator>
  <cp:lastModifiedBy>Kyriacos Athanasiou</cp:lastModifiedBy>
  <cp:revision>17</cp:revision>
  <dcterms:created xsi:type="dcterms:W3CDTF">2025-11-03T17:24:59Z</dcterms:created>
  <dcterms:modified xsi:type="dcterms:W3CDTF">2025-11-09T11:16:40Z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0x010100F19B389E151B0D4EA25EB9010C289021</vt:lpwstr>
  </property>
</Properties>
</file>