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8" r:id="rId2"/>
    <p:sldId id="257" r:id="rId3"/>
    <p:sldId id="271" r:id="rId4"/>
    <p:sldId id="260" r:id="rId5"/>
    <p:sldId id="262" r:id="rId6"/>
    <p:sldId id="263" r:id="rId7"/>
    <p:sldId id="264" r:id="rId8"/>
    <p:sldId id="265" r:id="rId9"/>
    <p:sldId id="266" r:id="rId10"/>
    <p:sldId id="267" r:id="rId11"/>
    <p:sldId id="268" r:id="rId12"/>
    <p:sldId id="269" r:id="rId13"/>
    <p:sldId id="273" r:id="rId14"/>
    <p:sldId id="274" r:id="rId15"/>
    <p:sldId id="275" r:id="rId16"/>
    <p:sldId id="276" r:id="rId17"/>
    <p:sldId id="277" r:id="rId18"/>
    <p:sldId id="278" r:id="rId19"/>
    <p:sldId id="279"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531E35-889E-4152-B8C2-854FB1C27A7D}" type="datetimeFigureOut">
              <a:rPr lang="el-GR" smtClean="0"/>
              <a:t>13/1/2012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343E07-7970-4A6E-9137-36A9B1096E0E}"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14</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15</a:t>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16</a:t>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17</a:t>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18</a:t>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19</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6ABA5A86-9092-43CD-AA2F-A662CC0190AD}"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8</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9</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12</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7311383-853A-4244-B82A-A23399AFEB88}" type="slidenum">
              <a:rPr lang="el-GR" smtClean="0"/>
              <a:pPr/>
              <a:t>13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68799075-06A1-4D2D-8646-493BB5BB6E31}" type="datetimeFigureOut">
              <a:rPr lang="el-GR" smtClean="0"/>
              <a:t>13/1/2012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8799075-06A1-4D2D-8646-493BB5BB6E31}" type="datetimeFigureOut">
              <a:rPr lang="el-GR" smtClean="0"/>
              <a:t>13/1/2012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8799075-06A1-4D2D-8646-493BB5BB6E31}" type="datetimeFigureOut">
              <a:rPr lang="el-GR" smtClean="0"/>
              <a:t>13/1/2012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68799075-06A1-4D2D-8646-493BB5BB6E31}" type="datetimeFigureOut">
              <a:rPr lang="el-GR" smtClean="0"/>
              <a:t>13/1/2012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799075-06A1-4D2D-8646-493BB5BB6E31}" type="datetimeFigureOut">
              <a:rPr lang="el-GR" smtClean="0"/>
              <a:t>13/1/2012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8799075-06A1-4D2D-8646-493BB5BB6E31}" type="datetimeFigureOut">
              <a:rPr lang="el-GR" smtClean="0"/>
              <a:t>13/1/2012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68799075-06A1-4D2D-8646-493BB5BB6E31}" type="datetimeFigureOut">
              <a:rPr lang="el-GR" smtClean="0"/>
              <a:t>13/1/2012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68799075-06A1-4D2D-8646-493BB5BB6E31}" type="datetimeFigureOut">
              <a:rPr lang="el-GR" smtClean="0"/>
              <a:t>13/1/2012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799075-06A1-4D2D-8646-493BB5BB6E31}" type="datetimeFigureOut">
              <a:rPr lang="el-GR" smtClean="0"/>
              <a:t>13/1/2012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799075-06A1-4D2D-8646-493BB5BB6E31}" type="datetimeFigureOut">
              <a:rPr lang="el-GR" smtClean="0"/>
              <a:t>13/1/2012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799075-06A1-4D2D-8646-493BB5BB6E31}" type="datetimeFigureOut">
              <a:rPr lang="el-GR" smtClean="0"/>
              <a:t>13/1/2012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F0CC9E1-D0B8-415A-A9D7-CB40E6C44B0E}"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799075-06A1-4D2D-8646-493BB5BB6E31}" type="datetimeFigureOut">
              <a:rPr lang="el-GR" smtClean="0"/>
              <a:t>13/1/2012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0CC9E1-D0B8-415A-A9D7-CB40E6C44B0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audio" Target="../media/audio1.wav"/><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microsofttranslator.com/bv.aspx?from=en&amp;to=el&amp;a=http://www.pbs.org/wgbh/evolution/library/glossary/glossary.html"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www.microsofttranslator.com/bv.aspx?from=en&amp;to=el&amp;a=http://www.pbs.org/wgbh/evolution/library/glossary/glossary.htm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620688"/>
          </a:xfrm>
        </p:spPr>
        <p:txBody>
          <a:bodyPr>
            <a:normAutofit/>
          </a:bodyPr>
          <a:lstStyle/>
          <a:p>
            <a:r>
              <a:rPr lang="el-GR" sz="2800" dirty="0" smtClean="0"/>
              <a:t>Υλομορφική Θεωρία του Αριστοτέλη</a:t>
            </a:r>
            <a:endParaRPr lang="el-GR" sz="2800" dirty="0"/>
          </a:p>
        </p:txBody>
      </p:sp>
      <p:sp>
        <p:nvSpPr>
          <p:cNvPr id="6" name="TextBox 5"/>
          <p:cNvSpPr txBox="1"/>
          <p:nvPr/>
        </p:nvSpPr>
        <p:spPr>
          <a:xfrm>
            <a:off x="635563" y="620691"/>
            <a:ext cx="8064896" cy="5632311"/>
          </a:xfrm>
          <a:prstGeom prst="rect">
            <a:avLst/>
          </a:prstGeom>
          <a:noFill/>
        </p:spPr>
        <p:txBody>
          <a:bodyPr wrap="square" rtlCol="0">
            <a:spAutoFit/>
          </a:bodyPr>
          <a:lstStyle/>
          <a:p>
            <a:r>
              <a:rPr lang="el-GR" dirty="0" smtClean="0"/>
              <a:t>Κάθε διακριτή ύπαρξη, τεχνιτή ή φυσική, (τραπέζι, άλογο) εξατομικεύεται ως κάτι τι εφόσον συγκροτείται από </a:t>
            </a:r>
            <a:r>
              <a:rPr lang="el-GR" b="1" dirty="0" smtClean="0"/>
              <a:t>ύλη</a:t>
            </a:r>
            <a:r>
              <a:rPr lang="el-GR" dirty="0" smtClean="0"/>
              <a:t> και την αντίστοιχη </a:t>
            </a:r>
            <a:r>
              <a:rPr lang="el-GR" b="1" dirty="0" smtClean="0"/>
              <a:t>μορφή, </a:t>
            </a:r>
            <a:r>
              <a:rPr lang="el-GR" dirty="0" smtClean="0"/>
              <a:t>σύμφωνα με την οποία ταξινομείται.</a:t>
            </a:r>
          </a:p>
          <a:p>
            <a:r>
              <a:rPr lang="el-GR" dirty="0" smtClean="0"/>
              <a:t>[Αντιδιαστολή με Πλάτωνα:  Μοναδικά Είδη είναι τα αμετάβλητα νοητά- η Όντως Πραγματικότητα- . Η πραγματικότητα που μας περιβάλει (τα αισθητά πράγματα) = δευτερευόντως υπαρκτή. </a:t>
            </a:r>
          </a:p>
          <a:p>
            <a:r>
              <a:rPr lang="el-GR" dirty="0" smtClean="0"/>
              <a:t>Επομένως ο Αριστοτέλης:</a:t>
            </a:r>
          </a:p>
          <a:p>
            <a:pPr marL="342900" indent="-342900">
              <a:buAutoNum type="arabicPeriod"/>
            </a:pPr>
            <a:r>
              <a:rPr lang="el-GR" dirty="0" smtClean="0"/>
              <a:t>Μιλάει για πρώτες ουσίες = τα εξατομικευμένα καθέκαστα πράγματα του αισθητού κόσμου. [Δευτερευόντως τα Είδη- Γένη- Ομάδες στα οποία τα καθέκαστα ταξινομούνται].  Άρα τα πρωτεύοντα είναι τα καθέκαστα και τα είδη δευτερεύοντα. </a:t>
            </a:r>
          </a:p>
          <a:p>
            <a:pPr marL="342900" indent="-342900">
              <a:buAutoNum type="arabicPeriod"/>
            </a:pPr>
            <a:r>
              <a:rPr lang="el-GR" dirty="0" smtClean="0"/>
              <a:t>Δεν αναγνωρίζει «χωριστή» ιδεατή πραγματικότητα. Κάθε υπαρκτή, καθέκαστη οντότητα έχει μοναδικότητα. [Πλάτωνας: Μοναδικότητα έχουν μόνο τα Είδη].</a:t>
            </a:r>
          </a:p>
          <a:p>
            <a:pPr marL="342900" indent="-342900">
              <a:buAutoNum type="arabicPeriod"/>
            </a:pPr>
            <a:r>
              <a:rPr lang="el-GR" dirty="0" smtClean="0"/>
              <a:t>Η ψυχή στα έμβια όντα παίζει το ρόλο της Μορφής. Το Σώμα = Ύλη.</a:t>
            </a:r>
          </a:p>
          <a:p>
            <a:pPr marL="342900" indent="-342900"/>
            <a:r>
              <a:rPr lang="el-GR" dirty="0"/>
              <a:t> </a:t>
            </a:r>
            <a:r>
              <a:rPr lang="el-GR" dirty="0" smtClean="0"/>
              <a:t>      Ιεράρχιση Ψυχής:  </a:t>
            </a:r>
          </a:p>
          <a:p>
            <a:pPr marL="342900" indent="-342900"/>
            <a:r>
              <a:rPr lang="el-GR" dirty="0" smtClean="0"/>
              <a:t>            Φυτά= θρεπτική,  </a:t>
            </a:r>
          </a:p>
          <a:p>
            <a:pPr marL="342900" indent="-342900"/>
            <a:r>
              <a:rPr lang="el-GR" dirty="0" smtClean="0"/>
              <a:t>                Ζώα=  Αισθητική (+θρεπτική),</a:t>
            </a:r>
          </a:p>
          <a:p>
            <a:pPr marL="342900" indent="-342900"/>
            <a:r>
              <a:rPr lang="el-GR" dirty="0" smtClean="0"/>
              <a:t>                     Άνθρωπος = Λογική +όλα τα άλλα.</a:t>
            </a:r>
          </a:p>
          <a:p>
            <a:pPr marL="342900" indent="-342900">
              <a:buAutoNum type="arabicPeriod"/>
            </a:pPr>
            <a:endParaRPr lang="el-GR" dirty="0"/>
          </a:p>
          <a:p>
            <a:pPr marL="342900" indent="-342900"/>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4062"/>
          </a:xfrm>
        </p:spPr>
        <p:txBody>
          <a:bodyPr>
            <a:normAutofit fontScale="90000"/>
          </a:bodyPr>
          <a:lstStyle/>
          <a:p>
            <a:r>
              <a:rPr lang="el-GR" sz="2800" dirty="0" smtClean="0"/>
              <a:t>Τελεολογία: ΕΙ</a:t>
            </a:r>
            <a:endParaRPr lang="el-GR" sz="2800" dirty="0"/>
          </a:p>
        </p:txBody>
      </p:sp>
      <p:sp>
        <p:nvSpPr>
          <p:cNvPr id="3" name="TextBox 2"/>
          <p:cNvSpPr txBox="1"/>
          <p:nvPr/>
        </p:nvSpPr>
        <p:spPr>
          <a:xfrm>
            <a:off x="251520" y="728700"/>
            <a:ext cx="8448939" cy="7325082"/>
          </a:xfrm>
          <a:prstGeom prst="rect">
            <a:avLst/>
          </a:prstGeom>
          <a:noFill/>
        </p:spPr>
        <p:txBody>
          <a:bodyPr wrap="square" rtlCol="0">
            <a:spAutoFit/>
          </a:bodyPr>
          <a:lstStyle/>
          <a:p>
            <a:r>
              <a:rPr lang="el-GR" u="sng" dirty="0" smtClean="0"/>
              <a:t> </a:t>
            </a:r>
            <a:endParaRPr lang="el-GR" dirty="0" smtClean="0"/>
          </a:p>
          <a:p>
            <a:endParaRPr lang="el-GR" b="1" dirty="0" smtClean="0"/>
          </a:p>
          <a:p>
            <a:endParaRPr lang="el-GR" b="1" dirty="0" smtClean="0"/>
          </a:p>
          <a:p>
            <a:endParaRPr lang="el-GR" b="1" dirty="0" smtClean="0"/>
          </a:p>
          <a:p>
            <a:endParaRPr lang="el-GR" b="1" dirty="0" smtClean="0"/>
          </a:p>
          <a:p>
            <a:r>
              <a:rPr lang="el-GR" b="1" dirty="0" smtClean="0"/>
              <a:t>             </a:t>
            </a:r>
          </a:p>
          <a:p>
            <a:r>
              <a:rPr lang="el-GR" b="1" dirty="0" smtClean="0"/>
              <a:t> </a:t>
            </a:r>
            <a:r>
              <a:rPr lang="el-GR" sz="1600" b="1" dirty="0" smtClean="0"/>
              <a:t>Σπίνοι των Νησιών Γκαλαμπάγκος</a:t>
            </a:r>
            <a:endParaRPr lang="el-GR" sz="1600" dirty="0" smtClean="0"/>
          </a:p>
          <a:p>
            <a:r>
              <a:rPr lang="el-GR" sz="1600" b="1" dirty="0" smtClean="0"/>
              <a:t>Οι επιστήμονες για πολύ καιρό πίστευαν  πως τα 14 είδη των σπίνων που απαντούν στα νησιά Γκαλαμπάγκος, είχαν εξελιχθεί από ένα μοναδικό είδος σπίνου που είχε μεταναστεύσει στα νησιά αυτά από ένα έως πέντε εκατομμύρια πριν. Πρόσφατες αναλύσεις του </a:t>
            </a:r>
            <a:r>
              <a:rPr lang="en-US" sz="1600" b="1" dirty="0" smtClean="0"/>
              <a:t>DNA</a:t>
            </a:r>
            <a:r>
              <a:rPr lang="el-GR" sz="1600" b="1" dirty="0" smtClean="0"/>
              <a:t> ενισχύουν την άποψη πως όλοι οι σπίνοι των νησιών Γκαλαμπάγκος έχουν εξελιχθεί από το σπίνο </a:t>
            </a:r>
            <a:r>
              <a:rPr lang="en-US" sz="1600" b="1" dirty="0" smtClean="0"/>
              <a:t>warbler</a:t>
            </a:r>
            <a:r>
              <a:rPr lang="el-GR" sz="1600" b="1" dirty="0" smtClean="0"/>
              <a:t> της οικογένειας των </a:t>
            </a:r>
            <a:r>
              <a:rPr lang="en-US" sz="1600" b="1" i="1" dirty="0" err="1" smtClean="0"/>
              <a:t>Sylviidae</a:t>
            </a:r>
            <a:r>
              <a:rPr lang="el-GR" sz="1600" b="1" i="1" dirty="0" smtClean="0"/>
              <a:t>. </a:t>
            </a:r>
            <a:r>
              <a:rPr lang="el-GR" sz="1600" b="1" dirty="0" smtClean="0"/>
              <a:t>Διαφορετικά είδη ζουν σε σε διαφορετικά νησιά. Π.χ. ο μεσαίου μεγέθους επήγιος σπίνος και ο σπίνος των κάκτων ζουν σε ένα νησί. Ο μεγάλος σπίνος των κάκτων κατέχει ένα άλλο νησί. Μία από τις κύριες αλλαγές στους σπίνους είναι στη μορφή και το μέγεθος των ραμφών τους, όπως απεικονίζεται στην εικόνα.</a:t>
            </a:r>
          </a:p>
          <a:p>
            <a:endParaRPr lang="el-GR" b="1" dirty="0" smtClean="0"/>
          </a:p>
          <a:p>
            <a:pPr lvl="0"/>
            <a:r>
              <a:rPr lang="el-GR" dirty="0" smtClean="0"/>
              <a:t>Ε1. Ποιες είναι οι πρωταρχικές αλλαγές που απαντούν σταδιακά, στη διάρκεια των ετών, στον πληθυσμό των σπίνων;</a:t>
            </a:r>
          </a:p>
          <a:p>
            <a:r>
              <a:rPr lang="el-GR" dirty="0" smtClean="0"/>
              <a:t>α. Τα χαρακτηριστικά του κάθε σπίνου μέσα σε ένα πληθυσμό αλλάζουν σταδιακά.  </a:t>
            </a:r>
          </a:p>
          <a:p>
            <a:r>
              <a:rPr lang="el-GR" dirty="0" smtClean="0"/>
              <a:t>β. Αλλάζουν τα ποσοστά των σπίνων που έχουν διαφορετικά χαρακτηριστικά μέσα σε ένα πληθυσμό.</a:t>
            </a:r>
          </a:p>
          <a:p>
            <a:r>
              <a:rPr lang="el-GR" dirty="0" smtClean="0"/>
              <a:t>γ. Συμπεριφορές που μαθεύτηκαν σε διαδοχικές γενεές περνούν από τους σπίνους στους απογόνους.</a:t>
            </a:r>
          </a:p>
          <a:p>
            <a:r>
              <a:rPr lang="el-GR" dirty="0" smtClean="0"/>
              <a:t>δ. Καθώς το περιβάλλον αλλάζει, εμφανίζονται μεταλλάξεις για να ικανοποιήσουν τις ανάγκες των σπίνων.</a:t>
            </a:r>
          </a:p>
          <a:p>
            <a:r>
              <a:rPr lang="el-GR" dirty="0" smtClean="0"/>
              <a:t> </a:t>
            </a:r>
          </a:p>
          <a:p>
            <a:endParaRPr lang="el-GR" dirty="0"/>
          </a:p>
        </p:txBody>
      </p:sp>
      <p:pic>
        <p:nvPicPr>
          <p:cNvPr id="81922" name="Picture 2"/>
          <p:cNvPicPr>
            <a:picLocks noChangeAspect="1" noChangeArrowheads="1"/>
          </p:cNvPicPr>
          <p:nvPr/>
        </p:nvPicPr>
        <p:blipFill>
          <a:blip r:embed="rId2" cstate="print"/>
          <a:srcRect/>
          <a:stretch>
            <a:fillRect/>
          </a:stretch>
        </p:blipFill>
        <p:spPr bwMode="auto">
          <a:xfrm>
            <a:off x="3899926" y="1160748"/>
            <a:ext cx="1866900" cy="92154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251520" y="115218"/>
            <a:ext cx="8508437"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Πώς έκαναν για </a:t>
            </a:r>
            <a:r>
              <a:rPr kumimoji="0" lang="el-G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πρώτη</a:t>
            </a: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φορά την εμφάνισή τους οι διάφοροι τύποι των ραμφών που έχουν οι σπίνοι στα νησιά Γκαλαμπάγκος;</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 Οι αλλαγές στα μεγέθη και τη μορφή στα ράμφη των σπίνων εμφανίστηκαν εξαιτίας της ανάγκης τους στο να είναι ικανοί να τρώνε διαφορετικά είδη τροφής για να ζήσουν.  </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β. Οι αλλαγές στα ράμφη των σπίνων εμφανίστηκαν τυχαία και όταν υπήρχε ένα καλό ταίριασμα ανάμεσα στη μορφή του ράμφους και τη διαθέσιμη τροφή, οι συγκεκριμένοι σπίνοι έδιναν πιο πολλούς απογόνους.</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γ. Οι αλλαγές στα ράμφη των σπίνων εμφανίστηκαν επειδή το περιβάλλον προκάλεσε τις επιθυμητές γενετικές αλλαγές.</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 Τα ράμφη των σπίνων άλλαζαν λίγο-λίγο στη μορφή και το μέγεθος σε κάθε διαδοχική γενεά, με αποτέλεσμα άλλα να γίνονται μεγαλύτερα και άλλα μικρότερα.</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7532" y="599343"/>
            <a:ext cx="8796469" cy="3531736"/>
          </a:xfrm>
          <a:prstGeom prst="rect">
            <a:avLst/>
          </a:prstGeom>
        </p:spPr>
        <p:txBody>
          <a:bodyPr wrap="square">
            <a:spAutoFit/>
          </a:bodyPr>
          <a:lstStyle/>
          <a:p>
            <a:r>
              <a:rPr lang="el-GR" sz="2000" dirty="0" smtClean="0"/>
              <a:t>Ο όρος </a:t>
            </a:r>
            <a:r>
              <a:rPr lang="el-GR" sz="2000" i="1" dirty="0" smtClean="0"/>
              <a:t>τελεολογία </a:t>
            </a:r>
            <a:r>
              <a:rPr lang="el-GR" sz="2000" dirty="0" smtClean="0"/>
              <a:t>αναφέρεται σε αντιλήψεις στις οποίες το τέλος, με την αριστοτελική έννοια, (και οι τελικές αιτίες) παίζει καθοριστικό ρόλο. Είναι γνωστό ότι η ανάπτυξη της νεότερης επιστήμης συνδέθηκε με προοδευτικό παραμερισμό ή απόρριψη της τελεολογίας. Αυτό ισχύει εντελώς στο χώρο της φυσικής και των σχετικών με αυτή επιστημών. Στο χώρο της βιολογίας τα πράγματα είναι περισσότερο σύνθετα. Παρόλο που, ιδιαίτερα από την εποχή της διατύπωσης της θεωρίας της εξέλιξης, ισχυροποιούνται οι τάσεις απόρριψης κάθε τελεολογίας, ακόμα και σήμερα εξακολουθούν να παρεμβαίνουν μερικές φορές, σε σχετικές συζητήσεις, κάποιες τελεολογικές αντιλήψεις - ή, τουλάχιστον, υπάρχει κάποτε δυσκολία στη διατύπωση βιολογικών γνώσεων, χωρίς τη χρήση όρων ή εννοιών που παραπέμπουν σε τέτοιες αντιλήψεις.</a:t>
            </a:r>
            <a:endParaRPr lang="el-G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normAutofit/>
          </a:bodyPr>
          <a:lstStyle/>
          <a:p>
            <a:r>
              <a:rPr lang="en-US" sz="3200" dirty="0" smtClean="0"/>
              <a:t>Buffon</a:t>
            </a:r>
            <a:r>
              <a:rPr lang="el-GR" sz="3200" dirty="0" smtClean="0"/>
              <a:t> (1707-1788).</a:t>
            </a:r>
            <a:endParaRPr lang="el-GR" sz="3200" dirty="0"/>
          </a:p>
        </p:txBody>
      </p:sp>
      <p:sp>
        <p:nvSpPr>
          <p:cNvPr id="3" name="TextBox 2"/>
          <p:cNvSpPr txBox="1"/>
          <p:nvPr/>
        </p:nvSpPr>
        <p:spPr>
          <a:xfrm>
            <a:off x="347531" y="1322768"/>
            <a:ext cx="7776864" cy="3170099"/>
          </a:xfrm>
          <a:prstGeom prst="rect">
            <a:avLst/>
          </a:prstGeom>
          <a:noFill/>
        </p:spPr>
        <p:txBody>
          <a:bodyPr wrap="square" rtlCol="0">
            <a:spAutoFit/>
          </a:bodyPr>
          <a:lstStyle/>
          <a:p>
            <a:r>
              <a:rPr lang="el-GR" sz="2000" dirty="0" smtClean="0"/>
              <a:t>Στράφηκε νωρίς στις ΦΕ. Με τη δραστηριότητά του οι βασιλικοί κήποι έγιναν κέντρο βιολογικών ερευνών. [Φυσική Ιστορία- </a:t>
            </a:r>
            <a:r>
              <a:rPr lang="en-US" sz="2000" i="1" dirty="0" smtClean="0"/>
              <a:t>Histoire </a:t>
            </a:r>
            <a:r>
              <a:rPr lang="en-US" sz="2000" i="1" dirty="0" err="1" smtClean="0"/>
              <a:t>naturelle</a:t>
            </a:r>
            <a:r>
              <a:rPr lang="en-US" sz="2000" dirty="0" smtClean="0"/>
              <a:t>].</a:t>
            </a:r>
          </a:p>
          <a:p>
            <a:r>
              <a:rPr lang="el-GR" sz="2000" dirty="0" smtClean="0"/>
              <a:t>Απέριψε το σύστημα ταξινόμησης του Λινναίου. [Άνθη, ίδια κλάση καβούρια και έντομα, σαλιγκάρια με σκουλίκια].</a:t>
            </a:r>
          </a:p>
          <a:p>
            <a:r>
              <a:rPr lang="el-GR" sz="2000" dirty="0" smtClean="0"/>
              <a:t>Δέχεται πως τα είδη αποτελούνται από άτομα, δεν δέχεται ότι τα άτομα ενός είδους έχουν κοινό πρόγονο.</a:t>
            </a:r>
          </a:p>
          <a:p>
            <a:r>
              <a:rPr lang="el-GR" sz="2000" dirty="0" smtClean="0"/>
              <a:t>Πολλά είδη εμφανίστηκαν αργότερα.</a:t>
            </a:r>
          </a:p>
          <a:p>
            <a:r>
              <a:rPr lang="el-GR" sz="2000" dirty="0" smtClean="0"/>
              <a:t>Ασ</a:t>
            </a:r>
            <a:r>
              <a:rPr lang="en-US" sz="2000" dirty="0" smtClean="0"/>
              <a:t>x</a:t>
            </a:r>
            <a:r>
              <a:rPr lang="el-GR" sz="2000" dirty="0" smtClean="0"/>
              <a:t>ολήθηκε με τον άνθρωπο- πρόδρομος της Ανθρωπολογίας.</a:t>
            </a:r>
          </a:p>
          <a:p>
            <a:r>
              <a:rPr lang="el-GR" sz="2000" dirty="0" smtClean="0"/>
              <a:t>Ηλικία της Γης. &gt; 6000 χρόνων. Απολιθώματα σε βουνά, Γή=σκεπασμένη κάποτε με νερό.</a:t>
            </a:r>
            <a:endParaRPr lang="el-G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34082"/>
          </a:xfrm>
        </p:spPr>
        <p:txBody>
          <a:bodyPr>
            <a:normAutofit/>
          </a:bodyPr>
          <a:lstStyle/>
          <a:p>
            <a:r>
              <a:rPr lang="el-GR" sz="3200" dirty="0" smtClean="0"/>
              <a:t>Εμβρυολογία: Προσχηματσιμός-Επιγένεση</a:t>
            </a:r>
            <a:endParaRPr lang="el-GR" sz="3200" dirty="0"/>
          </a:p>
        </p:txBody>
      </p:sp>
      <p:sp>
        <p:nvSpPr>
          <p:cNvPr id="4" name="TextBox 3"/>
          <p:cNvSpPr txBox="1"/>
          <p:nvPr/>
        </p:nvSpPr>
        <p:spPr>
          <a:xfrm>
            <a:off x="539552" y="1052736"/>
            <a:ext cx="7920880" cy="5940088"/>
          </a:xfrm>
          <a:prstGeom prst="rect">
            <a:avLst/>
          </a:prstGeom>
          <a:noFill/>
        </p:spPr>
        <p:txBody>
          <a:bodyPr wrap="square" rtlCol="0">
            <a:spAutoFit/>
          </a:bodyPr>
          <a:lstStyle/>
          <a:p>
            <a:r>
              <a:rPr lang="el-GR" sz="2000" dirty="0" smtClean="0"/>
              <a:t>Οπαδοί των ωών   και οπαδοί των ζωαρίων: (Ποιος έχει τον αποφασιστικός ρόλο)</a:t>
            </a:r>
            <a:r>
              <a:rPr lang="en-US" sz="2000" dirty="0" smtClean="0"/>
              <a:t>.</a:t>
            </a:r>
            <a:endParaRPr lang="el-GR" sz="2000" dirty="0" smtClean="0"/>
          </a:p>
          <a:p>
            <a:endParaRPr lang="el-GR" sz="2000" dirty="0" smtClean="0"/>
          </a:p>
          <a:p>
            <a:r>
              <a:rPr lang="el-GR" sz="2000" dirty="0" smtClean="0"/>
              <a:t>Λινναίος: </a:t>
            </a:r>
            <a:r>
              <a:rPr lang="en-US" sz="2000" dirty="0" err="1" smtClean="0"/>
              <a:t>Omne</a:t>
            </a:r>
            <a:r>
              <a:rPr lang="en-US" sz="2000" dirty="0" smtClean="0"/>
              <a:t> </a:t>
            </a:r>
            <a:r>
              <a:rPr lang="en-US" sz="2000" dirty="0" err="1" smtClean="0"/>
              <a:t>vivum</a:t>
            </a:r>
            <a:r>
              <a:rPr lang="en-US" sz="2000" dirty="0" smtClean="0"/>
              <a:t> ex </a:t>
            </a:r>
            <a:r>
              <a:rPr lang="en-US" sz="2000" dirty="0" err="1" smtClean="0"/>
              <a:t>ovo</a:t>
            </a:r>
            <a:endParaRPr lang="en-US" sz="2000" dirty="0" smtClean="0"/>
          </a:p>
          <a:p>
            <a:r>
              <a:rPr lang="en-US" sz="2000" dirty="0" smtClean="0"/>
              <a:t>Buffon: </a:t>
            </a:r>
            <a:r>
              <a:rPr lang="el-GR" sz="2000" dirty="0" smtClean="0"/>
              <a:t>Οι ζωντανοί οργανισμοί αποτελούνται από ζωντανά σωματίδια ή μόρια. Τροφή. Αυξάνονται τα ζωντανά μόρια- αύξηση μέρους σώματος. Σπέρμα –ωάριο αποτελούνται από μόρια που όταν αναμιχθούν κάνουν τα εκμαγεία- έμβρυο.</a:t>
            </a:r>
          </a:p>
          <a:p>
            <a:endParaRPr lang="el-GR" sz="2000" dirty="0" smtClean="0"/>
          </a:p>
          <a:p>
            <a:r>
              <a:rPr lang="en-US" sz="2000" dirty="0" smtClean="0"/>
              <a:t>Bonnet: </a:t>
            </a:r>
            <a:r>
              <a:rPr lang="el-GR" sz="2000" dirty="0" smtClean="0"/>
              <a:t>Θεωρία προσχηματισμού: «Εγκιβωτισμός» Ρώσικη κούκλα. Κάθε θηλυκός οργανισμός περικλείει σε όλο και μικρότερο μέγεθος τα «σπέρματα» των απογόνων του.</a:t>
            </a:r>
          </a:p>
          <a:p>
            <a:r>
              <a:rPr lang="en-US" sz="2000" dirty="0" err="1" smtClean="0"/>
              <a:t>Spallanzani</a:t>
            </a:r>
            <a:r>
              <a:rPr lang="en-US" sz="2000" dirty="0" smtClean="0"/>
              <a:t>:  </a:t>
            </a:r>
            <a:r>
              <a:rPr lang="el-GR" sz="2000" dirty="0" smtClean="0"/>
              <a:t>οπαδός του προσχηματισμού: Ωά βατράχου, ύπαρξη εμβρύου ακόμη και ένα χρόνο πριν τη γονιμοποίηση.</a:t>
            </a:r>
          </a:p>
          <a:p>
            <a:r>
              <a:rPr lang="en-US" sz="2000" dirty="0" smtClean="0"/>
              <a:t>Caspar Wolff: (1733-1794): </a:t>
            </a:r>
            <a:r>
              <a:rPr lang="el-GR" sz="2000" dirty="0" smtClean="0"/>
              <a:t>Απέριπτε τον προσχηματισμό.</a:t>
            </a:r>
          </a:p>
          <a:p>
            <a:r>
              <a:rPr lang="en-US" sz="2000" dirty="0" smtClean="0"/>
              <a:t>Joseph </a:t>
            </a:r>
            <a:r>
              <a:rPr lang="en-US" sz="2000" dirty="0" err="1" smtClean="0"/>
              <a:t>Koelreuter</a:t>
            </a:r>
            <a:r>
              <a:rPr lang="en-US" sz="2000" dirty="0" smtClean="0"/>
              <a:t>(1733-1806), Christian </a:t>
            </a:r>
            <a:r>
              <a:rPr lang="en-US" sz="2000" dirty="0" err="1" smtClean="0"/>
              <a:t>Sprengel</a:t>
            </a:r>
            <a:r>
              <a:rPr lang="en-US" sz="2000" dirty="0" smtClean="0"/>
              <a:t> (1750-1816). </a:t>
            </a:r>
            <a:r>
              <a:rPr lang="el-GR" sz="2000" dirty="0" smtClean="0"/>
              <a:t>Γονιμοποίηση στα φυτά.</a:t>
            </a:r>
          </a:p>
          <a:p>
            <a:endParaRPr lang="el-GR" sz="2000" dirty="0" smtClean="0"/>
          </a:p>
          <a:p>
            <a:endParaRPr lang="el-GR"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smtClean="0"/>
              <a:t>Φυσιολογία</a:t>
            </a:r>
            <a:endParaRPr lang="el-GR" sz="3200" b="1" dirty="0"/>
          </a:p>
        </p:txBody>
      </p:sp>
      <p:sp>
        <p:nvSpPr>
          <p:cNvPr id="3" name="TextBox 2"/>
          <p:cNvSpPr txBox="1"/>
          <p:nvPr/>
        </p:nvSpPr>
        <p:spPr>
          <a:xfrm>
            <a:off x="539552" y="1538790"/>
            <a:ext cx="8352928" cy="2677656"/>
          </a:xfrm>
          <a:prstGeom prst="rect">
            <a:avLst/>
          </a:prstGeom>
          <a:noFill/>
        </p:spPr>
        <p:txBody>
          <a:bodyPr wrap="square" rtlCol="0">
            <a:spAutoFit/>
          </a:bodyPr>
          <a:lstStyle/>
          <a:p>
            <a:r>
              <a:rPr lang="en-US" sz="2400" dirty="0" smtClean="0"/>
              <a:t>Stephen Hales (1679-1761). </a:t>
            </a:r>
            <a:r>
              <a:rPr lang="el-GR" sz="2400" dirty="0" smtClean="0"/>
              <a:t>Φυτά σε γλάστρες: Το φυτό προσλαμβάνει από τον αέρα στοιχεία που τα μετετρέπει σε στερεά συστατικά.</a:t>
            </a:r>
          </a:p>
          <a:p>
            <a:r>
              <a:rPr lang="en-US" sz="2400" dirty="0" smtClean="0"/>
              <a:t>John </a:t>
            </a:r>
            <a:r>
              <a:rPr lang="en-US" sz="2400" dirty="0" err="1" smtClean="0"/>
              <a:t>Pristley</a:t>
            </a:r>
            <a:r>
              <a:rPr lang="en-US" sz="2400" dirty="0" smtClean="0"/>
              <a:t>: </a:t>
            </a:r>
            <a:r>
              <a:rPr lang="el-GR" sz="2400" dirty="0" smtClean="0"/>
              <a:t>Πείραμα με ποντίκι και φυτό. Στοιχεία της αναπνοής των ζώων αποκαθίστανται με την παρουσία φυτών.</a:t>
            </a:r>
          </a:p>
          <a:p>
            <a:r>
              <a:rPr lang="en-US" sz="2400" dirty="0" smtClean="0"/>
              <a:t>Haller: (</a:t>
            </a:r>
            <a:r>
              <a:rPr lang="el-GR" sz="2400" dirty="0" smtClean="0"/>
              <a:t>Βέρνη Ελβετίας). Μελέτησε την ερεθιστικότητα με μεθόδους Φυσικοχημείας. </a:t>
            </a:r>
            <a:endParaRPr lang="el-G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6682"/>
          </a:xfrm>
        </p:spPr>
        <p:txBody>
          <a:bodyPr>
            <a:normAutofit/>
          </a:bodyPr>
          <a:lstStyle/>
          <a:p>
            <a:r>
              <a:rPr lang="en-US" sz="2800" b="1" dirty="0" smtClean="0"/>
              <a:t>19</a:t>
            </a:r>
            <a:r>
              <a:rPr lang="el-GR" sz="2800" b="1" baseline="30000" dirty="0" smtClean="0"/>
              <a:t>ος</a:t>
            </a:r>
            <a:r>
              <a:rPr lang="el-GR" sz="2800" b="1" dirty="0" smtClean="0"/>
              <a:t> αιώνας</a:t>
            </a:r>
            <a:endParaRPr lang="el-GR" sz="2800" b="1" dirty="0"/>
          </a:p>
        </p:txBody>
      </p:sp>
      <p:sp>
        <p:nvSpPr>
          <p:cNvPr id="3" name="TextBox 2"/>
          <p:cNvSpPr txBox="1"/>
          <p:nvPr/>
        </p:nvSpPr>
        <p:spPr>
          <a:xfrm>
            <a:off x="347532" y="458670"/>
            <a:ext cx="8796469" cy="6647974"/>
          </a:xfrm>
          <a:prstGeom prst="rect">
            <a:avLst/>
          </a:prstGeom>
          <a:noFill/>
        </p:spPr>
        <p:txBody>
          <a:bodyPr wrap="square" rtlCol="0">
            <a:spAutoFit/>
          </a:bodyPr>
          <a:lstStyle/>
          <a:p>
            <a:r>
              <a:rPr lang="el-GR" sz="2000" dirty="0" smtClean="0"/>
              <a:t>Γερμανικός Ιδεαλισμός: όρος Βιολογία= Φιλοσοφία της Φύσης. Προσπαθεί να συνδυάσει το φιλοσοφικό στοχασμό με τις επιστήμες της Φύσης. Τα έμβια όντα φαίνεται να αποτελούνται από τις ίδιες βασικές μονάδες.  Θηλαστικά- σπόνδυλοι... Δεν ήσαν οπαδοί της εξέλιξης . </a:t>
            </a:r>
            <a:r>
              <a:rPr lang="en-US" sz="2000" dirty="0" smtClean="0"/>
              <a:t>Goethe: </a:t>
            </a:r>
            <a:r>
              <a:rPr lang="el-GR" sz="2000" dirty="0" smtClean="0"/>
              <a:t>Οστάρια μέσου ωτός.</a:t>
            </a:r>
          </a:p>
          <a:p>
            <a:r>
              <a:rPr lang="en-US" sz="2000" dirty="0" smtClean="0"/>
              <a:t>Jean Lamarck. 1809 </a:t>
            </a:r>
            <a:r>
              <a:rPr lang="el-GR" sz="2000" dirty="0" smtClean="0"/>
              <a:t>δημοσιεύει τη </a:t>
            </a:r>
            <a:r>
              <a:rPr lang="el-GR" sz="2000" i="1" dirty="0" smtClean="0"/>
              <a:t>Ζωολογική Φιλοσοφία.</a:t>
            </a:r>
          </a:p>
          <a:p>
            <a:r>
              <a:rPr lang="el-GR" sz="2000" dirty="0" smtClean="0"/>
              <a:t>Από</a:t>
            </a:r>
            <a:r>
              <a:rPr lang="el-GR" sz="2000" i="1" dirty="0" smtClean="0"/>
              <a:t> Φιξιστής </a:t>
            </a:r>
            <a:r>
              <a:rPr lang="el-GR" sz="2000" dirty="0" smtClean="0"/>
              <a:t>(όπως ο </a:t>
            </a:r>
            <a:r>
              <a:rPr lang="en-US" sz="2000" dirty="0" smtClean="0"/>
              <a:t>Cuvier)</a:t>
            </a:r>
            <a:r>
              <a:rPr lang="el-GR" sz="2000" dirty="0" smtClean="0"/>
              <a:t>   έγινε </a:t>
            </a:r>
            <a:r>
              <a:rPr lang="el-GR" sz="2000" i="1" dirty="0" smtClean="0"/>
              <a:t>Τρασφορμιστής. </a:t>
            </a:r>
            <a:r>
              <a:rPr lang="el-GR" sz="2000" dirty="0" smtClean="0"/>
              <a:t>Μια εσωτερική δύναμη ωθεί τα είδη να ανέλθουν την κλίμακα των ειδών. Επίκτητες ιδιότητες.</a:t>
            </a:r>
            <a:r>
              <a:rPr lang="el-GR" sz="2000" i="1" dirty="0" smtClean="0"/>
              <a:t> </a:t>
            </a:r>
            <a:endParaRPr lang="en-US" sz="2000" i="1" dirty="0" smtClean="0"/>
          </a:p>
          <a:p>
            <a:r>
              <a:rPr lang="el-GR" sz="2000" dirty="0" smtClean="0"/>
              <a:t>Αγγλία: Γερμανικός ιδεαλισμός αντικαθίσταται από τη Φυσική Θεολογία. (Ρολόϊ στην παραλία).</a:t>
            </a:r>
          </a:p>
          <a:p>
            <a:r>
              <a:rPr lang="el-GR" sz="2000" dirty="0" smtClean="0"/>
              <a:t>Δαρβίνος (1809-1882). </a:t>
            </a:r>
            <a:r>
              <a:rPr lang="en-US" sz="2000" dirty="0" smtClean="0"/>
              <a:t>Beagle 1831-1836. </a:t>
            </a:r>
            <a:r>
              <a:rPr lang="el-GR" sz="2000" dirty="0" smtClean="0"/>
              <a:t>Κοινός πρόγονος για Σπίνους και χελώνες. Κινητήρια δύναμη = Φυσική Επιλογή. Ερμηνεύει τις προσαρμογές.</a:t>
            </a:r>
          </a:p>
          <a:p>
            <a:r>
              <a:rPr lang="el-GR" sz="2000" dirty="0" smtClean="0"/>
              <a:t>Δεν γνώριζε το μηχανισμό της κληρονομικότητας και γι΄αυτό πίστευε στην κληρονόμιση των επίκτητων χαρακτήρων. Πίστευε στις αργές αλλαγές. </a:t>
            </a:r>
          </a:p>
          <a:p>
            <a:r>
              <a:rPr lang="en-US" sz="2000" dirty="0" smtClean="0"/>
              <a:t>Wallace. …. 1858 </a:t>
            </a:r>
            <a:r>
              <a:rPr lang="el-GR" sz="2000" dirty="0" smtClean="0"/>
              <a:t>ταυτόχρονη ανακοίνωση.  Δημοσίευση της «πρ</a:t>
            </a:r>
            <a:r>
              <a:rPr lang="en-US" sz="2000" dirty="0" smtClean="0"/>
              <a:t>o</a:t>
            </a:r>
            <a:r>
              <a:rPr lang="el-GR" sz="2000" dirty="0" smtClean="0"/>
              <a:t>έλευσης των ειδών».</a:t>
            </a:r>
          </a:p>
          <a:p>
            <a:r>
              <a:rPr lang="el-GR" sz="2000" dirty="0" smtClean="0"/>
              <a:t>1871: Για την καταγωγή του ανθρώπου. Διαμάχη (Υπέρ, </a:t>
            </a:r>
            <a:r>
              <a:rPr lang="en-US" sz="2000" dirty="0" smtClean="0"/>
              <a:t>Huxley, </a:t>
            </a:r>
            <a:r>
              <a:rPr lang="en-US" sz="2000" dirty="0" err="1" smtClean="0"/>
              <a:t>Haekel</a:t>
            </a:r>
            <a:r>
              <a:rPr lang="en-US" sz="2000" dirty="0" smtClean="0"/>
              <a:t>).</a:t>
            </a:r>
          </a:p>
          <a:p>
            <a:r>
              <a:rPr lang="el-GR" sz="2000" dirty="0" smtClean="0"/>
              <a:t>Συνέπειες έργου του «κοινωνικός δαρβινισμός» και «ευγονική».</a:t>
            </a:r>
          </a:p>
          <a:p>
            <a:r>
              <a:rPr lang="el-GR" sz="2000" dirty="0" smtClean="0"/>
              <a:t>Ύφεση Δαρβινισμού – </a:t>
            </a:r>
            <a:r>
              <a:rPr lang="en-US" sz="2000" dirty="0" smtClean="0"/>
              <a:t>Weismann (</a:t>
            </a:r>
            <a:r>
              <a:rPr lang="el-GR" sz="2000" dirty="0" smtClean="0"/>
              <a:t>μή κληρονόμιση επίκτητων χαρακτήρων</a:t>
            </a:r>
            <a:r>
              <a:rPr lang="en-US" sz="2000" dirty="0" smtClean="0"/>
              <a:t>.).</a:t>
            </a:r>
            <a:endParaRPr lang="el-GR" sz="2000" dirty="0" smtClean="0"/>
          </a:p>
          <a:p>
            <a:endParaRPr lang="el-GR" dirty="0" smtClean="0"/>
          </a:p>
          <a:p>
            <a:endParaRPr lang="el-GR" dirty="0" smtClean="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l-GR" sz="3200" dirty="0" smtClean="0"/>
              <a:t>19</a:t>
            </a:r>
            <a:r>
              <a:rPr lang="el-GR" sz="3200" baseline="30000" dirty="0" smtClean="0"/>
              <a:t>ος</a:t>
            </a:r>
            <a:r>
              <a:rPr lang="el-GR" sz="3200" dirty="0" smtClean="0"/>
              <a:t> αιώνας -Κυτταρολογία</a:t>
            </a:r>
            <a:endParaRPr lang="el-GR" sz="3200" dirty="0"/>
          </a:p>
        </p:txBody>
      </p:sp>
      <p:sp>
        <p:nvSpPr>
          <p:cNvPr id="3" name="TextBox 2"/>
          <p:cNvSpPr txBox="1"/>
          <p:nvPr/>
        </p:nvSpPr>
        <p:spPr>
          <a:xfrm>
            <a:off x="395536" y="1124744"/>
            <a:ext cx="8424936" cy="5909310"/>
          </a:xfrm>
          <a:prstGeom prst="rect">
            <a:avLst/>
          </a:prstGeom>
          <a:noFill/>
        </p:spPr>
        <p:txBody>
          <a:bodyPr wrap="square" rtlCol="0">
            <a:spAutoFit/>
          </a:bodyPr>
          <a:lstStyle/>
          <a:p>
            <a:r>
              <a:rPr lang="el-GR" dirty="0" smtClean="0"/>
              <a:t>Ήδη από τον 17</a:t>
            </a:r>
            <a:r>
              <a:rPr lang="el-GR" baseline="30000" dirty="0" smtClean="0"/>
              <a:t>ο</a:t>
            </a:r>
            <a:r>
              <a:rPr lang="el-GR" dirty="0" smtClean="0"/>
              <a:t> αιώνα ο </a:t>
            </a:r>
            <a:r>
              <a:rPr lang="en-US" dirty="0" smtClean="0"/>
              <a:t>Robert Hooke (1635-1703) </a:t>
            </a:r>
            <a:r>
              <a:rPr lang="el-GR" dirty="0" smtClean="0"/>
              <a:t>είχε παρατηρήσει σε λεπτές φέτες φελλού κελλιά «</a:t>
            </a:r>
            <a:r>
              <a:rPr lang="en-US" dirty="0" smtClean="0"/>
              <a:t>cells</a:t>
            </a:r>
            <a:r>
              <a:rPr lang="el-GR" dirty="0" smtClean="0"/>
              <a:t>». </a:t>
            </a:r>
          </a:p>
          <a:p>
            <a:r>
              <a:rPr lang="el-GR" dirty="0" smtClean="0"/>
              <a:t>Ανάπτυξη κυτταρολογίας = βελτίωση μοκροσκοπίων, χρωστικών.</a:t>
            </a:r>
          </a:p>
          <a:p>
            <a:r>
              <a:rPr lang="el-GR" dirty="0" smtClean="0"/>
              <a:t>1838-39, 1855: Κυτταρική θεωρία. (</a:t>
            </a:r>
            <a:r>
              <a:rPr lang="en-US" dirty="0" err="1" smtClean="0"/>
              <a:t>Schleiden</a:t>
            </a:r>
            <a:r>
              <a:rPr lang="en-US" dirty="0" smtClean="0"/>
              <a:t>, Schwann, </a:t>
            </a:r>
            <a:r>
              <a:rPr lang="en-US" dirty="0" err="1" smtClean="0"/>
              <a:t>Viechov</a:t>
            </a:r>
            <a:r>
              <a:rPr lang="en-US" dirty="0" smtClean="0"/>
              <a:t>). </a:t>
            </a:r>
            <a:r>
              <a:rPr lang="el-GR" dirty="0" smtClean="0"/>
              <a:t>Όλοι οι οργανισμοί από κύτταρα και προέρχονται από κύτταρα (</a:t>
            </a:r>
            <a:r>
              <a:rPr lang="en-US" dirty="0" err="1" smtClean="0"/>
              <a:t>omnis</a:t>
            </a:r>
            <a:r>
              <a:rPr lang="en-US" dirty="0" smtClean="0"/>
              <a:t> </a:t>
            </a:r>
            <a:r>
              <a:rPr lang="en-US" dirty="0" err="1" smtClean="0"/>
              <a:t>cellula</a:t>
            </a:r>
            <a:r>
              <a:rPr lang="en-US" dirty="0" smtClean="0"/>
              <a:t> e </a:t>
            </a:r>
            <a:r>
              <a:rPr lang="en-US" dirty="0" err="1" smtClean="0"/>
              <a:t>cellula</a:t>
            </a:r>
            <a:r>
              <a:rPr lang="en-US" dirty="0" smtClean="0"/>
              <a:t>). 1</a:t>
            </a:r>
            <a:r>
              <a:rPr lang="el-GR" baseline="30000" dirty="0" smtClean="0"/>
              <a:t>ος</a:t>
            </a:r>
            <a:r>
              <a:rPr lang="el-GR" dirty="0" smtClean="0"/>
              <a:t> επίτιμος Δρ ΕΚΠΑ.</a:t>
            </a:r>
          </a:p>
          <a:p>
            <a:r>
              <a:rPr lang="el-GR" dirty="0" smtClean="0"/>
              <a:t>Ιστολογία, Γερμανικά πανεπιστήμια</a:t>
            </a:r>
          </a:p>
          <a:p>
            <a:r>
              <a:rPr lang="en-US" dirty="0" smtClean="0"/>
              <a:t>E.B. Wilson, (</a:t>
            </a:r>
            <a:r>
              <a:rPr lang="el-GR" dirty="0" smtClean="0"/>
              <a:t>συνεργάτης του </a:t>
            </a:r>
            <a:r>
              <a:rPr lang="en-US" dirty="0" smtClean="0"/>
              <a:t>T.H. Morgan</a:t>
            </a:r>
            <a:r>
              <a:rPr lang="el-GR" dirty="0" smtClean="0"/>
              <a:t>) καταλήγει πως το κύτταρο αποτελείται από πιο υγρό μέρος (κυτολύμφη) και ενός δικτυόπλάσματος- </a:t>
            </a:r>
            <a:r>
              <a:rPr lang="en-US" dirty="0" smtClean="0"/>
              <a:t>reticulum.</a:t>
            </a:r>
          </a:p>
          <a:p>
            <a:r>
              <a:rPr lang="el-GR" dirty="0" smtClean="0"/>
              <a:t>Εμπόδια στην γρήγορη ανάπτυξη της κυτταρολογίας: Δομή μικροσκοπίων, (</a:t>
            </a:r>
            <a:r>
              <a:rPr lang="en-US" dirty="0" smtClean="0"/>
              <a:t>artifacts), =</a:t>
            </a:r>
            <a:r>
              <a:rPr lang="el-GR" dirty="0" smtClean="0"/>
              <a:t>πλασματικές εικόνες. Ανάπτυξη χρωστικών. Συνέπειες.</a:t>
            </a:r>
          </a:p>
          <a:p>
            <a:r>
              <a:rPr lang="en-US" b="1" dirty="0" err="1" smtClean="0"/>
              <a:t>Mayr</a:t>
            </a:r>
            <a:r>
              <a:rPr lang="en-US" b="1" dirty="0" smtClean="0"/>
              <a:t> : </a:t>
            </a:r>
            <a:r>
              <a:rPr lang="el-GR" b="1" dirty="0" smtClean="0"/>
              <a:t>Διαπτυπώνει την άποψη πως η πορεία της Βιολογίας δεν επιβεβαιώνει τον </a:t>
            </a:r>
            <a:r>
              <a:rPr lang="en-US" b="1" dirty="0" smtClean="0"/>
              <a:t>Kuhn: </a:t>
            </a:r>
            <a:r>
              <a:rPr lang="el-GR" b="1" dirty="0" smtClean="0"/>
              <a:t>εξέλιξη βιολογίας = μακρόσυρτη και με αργούς ρυθμούς χωρίς ρήξεις- επαναστάσεις που αντιστοιχούν σε απότομες αλλαγές του εννοιολογικού πλαισίου.</a:t>
            </a:r>
          </a:p>
          <a:p>
            <a:endParaRPr lang="el-GR" dirty="0" smtClean="0"/>
          </a:p>
          <a:p>
            <a:r>
              <a:rPr lang="el-GR" dirty="0" smtClean="0"/>
              <a:t>[Μόνο με τα μικροσκόπια αντιθέτου φάσεως μπόρεσαν να δουν ζωντανά κύτταρα και μόνο μετά τον 2</a:t>
            </a:r>
            <a:r>
              <a:rPr lang="el-GR" baseline="30000" dirty="0" smtClean="0"/>
              <a:t>ο</a:t>
            </a:r>
            <a:r>
              <a:rPr lang="el-GR" dirty="0" smtClean="0"/>
              <a:t> παγκόσμιο πόλεμο είδαν τα χρωμοσώματα (του </a:t>
            </a:r>
            <a:r>
              <a:rPr lang="en-US" dirty="0" err="1" smtClean="0"/>
              <a:t>Waldayer</a:t>
            </a:r>
            <a:r>
              <a:rPr lang="el-GR" dirty="0" smtClean="0"/>
              <a:t>).</a:t>
            </a:r>
          </a:p>
          <a:p>
            <a:r>
              <a:rPr lang="el-GR" dirty="0" smtClean="0"/>
              <a:t>Σε αντίθεση με αυτά που έγιναν στη Γαλλία </a:t>
            </a:r>
            <a:r>
              <a:rPr lang="en-US" dirty="0" smtClean="0"/>
              <a:t>-Etienne </a:t>
            </a:r>
            <a:r>
              <a:rPr lang="en-US" dirty="0" err="1" smtClean="0"/>
              <a:t>Rabaud</a:t>
            </a:r>
            <a:r>
              <a:rPr lang="en-US" dirty="0" smtClean="0"/>
              <a:t>- </a:t>
            </a:r>
            <a:r>
              <a:rPr lang="el-GR" dirty="0" smtClean="0"/>
              <a:t>εξοβελισμός εκείνων που πίστευαν στην ιδέα της Γενετικής].</a:t>
            </a:r>
          </a:p>
          <a:p>
            <a:r>
              <a:rPr lang="el-GR" dirty="0" smtClean="0"/>
              <a:t>Παράλληλα, ανάπτυξη Νευροβιολογίας, </a:t>
            </a:r>
            <a:r>
              <a:rPr lang="en-US" dirty="0" smtClean="0"/>
              <a:t>[Golgi, </a:t>
            </a:r>
            <a:r>
              <a:rPr lang="en-US" dirty="0" err="1" smtClean="0"/>
              <a:t>Nissl</a:t>
            </a:r>
            <a:r>
              <a:rPr lang="en-US" dirty="0" smtClean="0"/>
              <a:t>, Santiago y </a:t>
            </a:r>
            <a:r>
              <a:rPr lang="en-US" dirty="0" err="1" smtClean="0"/>
              <a:t>Cajal</a:t>
            </a:r>
            <a:r>
              <a:rPr lang="en-US" dirty="0" smtClean="0"/>
              <a:t>].</a:t>
            </a:r>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Εμβρυολογία Μικροβιολογία 19</a:t>
            </a:r>
            <a:r>
              <a:rPr lang="el-GR" sz="3200" baseline="30000" dirty="0" smtClean="0"/>
              <a:t>ου</a:t>
            </a:r>
            <a:r>
              <a:rPr lang="el-GR" sz="3200" dirty="0" smtClean="0"/>
              <a:t> αιώνα</a:t>
            </a:r>
            <a:endParaRPr lang="el-GR" sz="3200" dirty="0"/>
          </a:p>
        </p:txBody>
      </p:sp>
      <p:sp>
        <p:nvSpPr>
          <p:cNvPr id="3" name="TextBox 2"/>
          <p:cNvSpPr txBox="1"/>
          <p:nvPr/>
        </p:nvSpPr>
        <p:spPr>
          <a:xfrm>
            <a:off x="635564" y="1700809"/>
            <a:ext cx="8256917" cy="3477875"/>
          </a:xfrm>
          <a:prstGeom prst="rect">
            <a:avLst/>
          </a:prstGeom>
          <a:noFill/>
        </p:spPr>
        <p:txBody>
          <a:bodyPr wrap="square" rtlCol="0">
            <a:spAutoFit/>
          </a:bodyPr>
          <a:lstStyle/>
          <a:p>
            <a:r>
              <a:rPr lang="el-GR" sz="2000" dirty="0" smtClean="0"/>
              <a:t>Χάνει έδαφος ριζικά ο Προσχηματισμός.</a:t>
            </a:r>
          </a:p>
          <a:p>
            <a:r>
              <a:rPr lang="el-GR" sz="2000" dirty="0" smtClean="0"/>
              <a:t>1827: </a:t>
            </a:r>
            <a:r>
              <a:rPr lang="en-US" sz="2000" dirty="0" smtClean="0"/>
              <a:t>von Baer </a:t>
            </a:r>
            <a:r>
              <a:rPr lang="el-GR" sz="2000" dirty="0" smtClean="0"/>
              <a:t>δείχνει πως υπάρχει ωάριο και στα θηλαστικά.</a:t>
            </a:r>
          </a:p>
          <a:p>
            <a:r>
              <a:rPr lang="el-GR" sz="2000" dirty="0" smtClean="0"/>
              <a:t>1876-77: </a:t>
            </a:r>
            <a:r>
              <a:rPr lang="en-US" sz="2000" dirty="0" smtClean="0"/>
              <a:t>Oscar </a:t>
            </a:r>
            <a:r>
              <a:rPr lang="en-US" sz="2000" dirty="0" err="1" smtClean="0"/>
              <a:t>Hertwig</a:t>
            </a:r>
            <a:r>
              <a:rPr lang="en-US" sz="2000" dirty="0" smtClean="0"/>
              <a:t>, Hermann </a:t>
            </a:r>
            <a:r>
              <a:rPr lang="en-US" sz="2000" dirty="0" err="1" smtClean="0"/>
              <a:t>Fol</a:t>
            </a:r>
            <a:r>
              <a:rPr lang="en-US" sz="2000" dirty="0" smtClean="0"/>
              <a:t>, </a:t>
            </a:r>
            <a:r>
              <a:rPr lang="el-GR" sz="2000" dirty="0" smtClean="0"/>
              <a:t>Στο γονιμοποιημένο ωάριο = 2 πυρήνες. Μίτωση , Μείωση.</a:t>
            </a:r>
          </a:p>
          <a:p>
            <a:r>
              <a:rPr lang="el-GR" sz="2000" dirty="0" smtClean="0"/>
              <a:t>Σημαντικές ανακαλύψεις της εποχής: Έμβρυο = 3 στιβάδες.</a:t>
            </a:r>
          </a:p>
          <a:p>
            <a:r>
              <a:rPr lang="el-GR" sz="2000" dirty="0" smtClean="0"/>
              <a:t>Οντογένεση= επανάληψη της Φυλογένεσης.</a:t>
            </a:r>
          </a:p>
          <a:p>
            <a:endParaRPr lang="el-GR" sz="2000" dirty="0" smtClean="0"/>
          </a:p>
          <a:p>
            <a:endParaRPr lang="el-GR" sz="2000" dirty="0" smtClean="0"/>
          </a:p>
          <a:p>
            <a:r>
              <a:rPr lang="en-US" sz="2000" dirty="0" smtClean="0"/>
              <a:t>Pasteur: </a:t>
            </a:r>
            <a:r>
              <a:rPr lang="el-GR" sz="2000" dirty="0" smtClean="0"/>
              <a:t>δεν υπάρχει αυτόματη γένεση. –Βακτηριολογία.</a:t>
            </a:r>
          </a:p>
          <a:p>
            <a:r>
              <a:rPr lang="el-GR" sz="2000" dirty="0" smtClean="0"/>
              <a:t>Παστερ και Κωχ βρίσκουν πως οι περισσότερες ασθένειες οφείλονται σε μικροοργανισμούς. Απομόνωση- καλιέργεις μονοκαλλιεργειών.</a:t>
            </a:r>
            <a:endParaRPr lang="el-GR" sz="2000" dirty="0"/>
          </a:p>
        </p:txBody>
      </p:sp>
      <p:pic>
        <p:nvPicPr>
          <p:cNvPr id="4" name="~PP3509.WAV">
            <a:hlinkClick r:id="" action="ppaction://media"/>
          </p:cNvPr>
          <p:cNvPicPr>
            <a:picLocks noRot="1" noChangeAspect="1"/>
          </p:cNvPicPr>
          <p:nvPr>
            <a:wavAudioFile r:embed="rId1" name="~PP3509.WAV"/>
          </p:nvPr>
        </p:nvPicPr>
        <p:blipFill>
          <a:blip r:embed="rId4" cstate="print"/>
          <a:stretch>
            <a:fillRect/>
          </a:stretch>
        </p:blipFill>
        <p:spPr>
          <a:xfrm>
            <a:off x="8661400" y="6375400"/>
            <a:ext cx="304800" cy="304800"/>
          </a:xfrm>
          <a:prstGeom prst="rect">
            <a:avLst/>
          </a:prstGeom>
        </p:spPr>
      </p:pic>
    </p:spTree>
  </p:cSld>
  <p:clrMapOvr>
    <a:masterClrMapping/>
  </p:clrMapOvr>
  <p:transition advTm="315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smtClean="0"/>
              <a:t>20</a:t>
            </a:r>
            <a:r>
              <a:rPr lang="el-GR" sz="3600" baseline="30000" dirty="0" smtClean="0"/>
              <a:t>ος</a:t>
            </a:r>
            <a:r>
              <a:rPr lang="el-GR" sz="3600" dirty="0" smtClean="0"/>
              <a:t> αιώνας: από τον </a:t>
            </a:r>
            <a:r>
              <a:rPr lang="en-US" sz="3600" dirty="0" smtClean="0"/>
              <a:t>Mendel </a:t>
            </a:r>
            <a:r>
              <a:rPr lang="el-GR" sz="3600" dirty="0" smtClean="0"/>
              <a:t>στη διπλή έλικα.</a:t>
            </a:r>
            <a:endParaRPr lang="el-GR" sz="3600" dirty="0"/>
          </a:p>
        </p:txBody>
      </p:sp>
      <p:sp>
        <p:nvSpPr>
          <p:cNvPr id="3" name="TextBox 2"/>
          <p:cNvSpPr txBox="1"/>
          <p:nvPr/>
        </p:nvSpPr>
        <p:spPr>
          <a:xfrm>
            <a:off x="251520" y="1484787"/>
            <a:ext cx="8892480" cy="4708981"/>
          </a:xfrm>
          <a:prstGeom prst="rect">
            <a:avLst/>
          </a:prstGeom>
          <a:noFill/>
        </p:spPr>
        <p:txBody>
          <a:bodyPr wrap="square" rtlCol="0">
            <a:spAutoFit/>
          </a:bodyPr>
          <a:lstStyle/>
          <a:p>
            <a:r>
              <a:rPr lang="el-GR" sz="2000" u="sng" dirty="0" smtClean="0"/>
              <a:t>Καινοτομίες </a:t>
            </a:r>
            <a:r>
              <a:rPr lang="en-US" sz="2000" u="sng" dirty="0" smtClean="0"/>
              <a:t>Mendel.</a:t>
            </a:r>
          </a:p>
          <a:p>
            <a:r>
              <a:rPr lang="el-GR" sz="2000" dirty="0" smtClean="0"/>
              <a:t>(</a:t>
            </a:r>
            <a:r>
              <a:rPr lang="en-US" sz="2000" dirty="0" smtClean="0"/>
              <a:t>1909</a:t>
            </a:r>
            <a:r>
              <a:rPr lang="el-GR" sz="2000" dirty="0" smtClean="0"/>
              <a:t>: Δανός </a:t>
            </a:r>
            <a:r>
              <a:rPr lang="en-US" sz="2000" dirty="0" smtClean="0"/>
              <a:t>Johansen. =</a:t>
            </a:r>
            <a:r>
              <a:rPr lang="el-GR" sz="2000" dirty="0" smtClean="0"/>
              <a:t> όρος γονίδια.)</a:t>
            </a:r>
          </a:p>
          <a:p>
            <a:r>
              <a:rPr lang="el-GR" sz="2000" dirty="0" smtClean="0"/>
              <a:t>Δημοσίευση σε άσημο περιοδικό </a:t>
            </a:r>
            <a:r>
              <a:rPr lang="en-US" sz="2000" dirty="0" smtClean="0"/>
              <a:t>Brno. </a:t>
            </a:r>
            <a:r>
              <a:rPr lang="el-GR" sz="2000" dirty="0" smtClean="0"/>
              <a:t>Λόγοι μη αναγνώρισης: Ελβετός καθηγητής </a:t>
            </a:r>
            <a:r>
              <a:rPr lang="en-US" sz="2000" dirty="0" err="1" smtClean="0"/>
              <a:t>Naegeli</a:t>
            </a:r>
            <a:r>
              <a:rPr lang="el-GR" sz="2000" dirty="0" smtClean="0"/>
              <a:t>: τον ενθαρύνει να μελετήσει το</a:t>
            </a:r>
            <a:r>
              <a:rPr lang="en-US" sz="2000" dirty="0" smtClean="0"/>
              <a:t>  </a:t>
            </a:r>
            <a:r>
              <a:rPr lang="en-US" sz="2000" dirty="0" err="1" smtClean="0"/>
              <a:t>Hieracium</a:t>
            </a:r>
            <a:r>
              <a:rPr lang="en-US" sz="2000" dirty="0" smtClean="0"/>
              <a:t>. </a:t>
            </a:r>
            <a:r>
              <a:rPr lang="el-GR" sz="2000" dirty="0" smtClean="0"/>
              <a:t>Παρθενογένεση.</a:t>
            </a:r>
          </a:p>
          <a:p>
            <a:r>
              <a:rPr lang="el-GR" sz="2000" dirty="0" smtClean="0"/>
              <a:t>Δαρβινική αντίληψη συνεχούς κατανομής  των χαρακτήρων. Αντίθεση με τις απότομες αλλαγές Λευκό- κόκκινο χρώμα, ψηλο-νάνο, κλπ. Σημασία για Ιστορία Βιολογίας: Κορυφή των κυμάτων.</a:t>
            </a:r>
          </a:p>
          <a:p>
            <a:r>
              <a:rPr lang="el-GR" sz="2000" dirty="0" smtClean="0"/>
              <a:t>1900: (</a:t>
            </a:r>
            <a:r>
              <a:rPr lang="en-US" sz="2000" dirty="0" smtClean="0"/>
              <a:t>Carl </a:t>
            </a:r>
            <a:r>
              <a:rPr lang="en-US" sz="2000" dirty="0" err="1" smtClean="0"/>
              <a:t>Correns</a:t>
            </a:r>
            <a:r>
              <a:rPr lang="en-US" sz="2000" dirty="0" smtClean="0"/>
              <a:t>, Hugo de </a:t>
            </a:r>
            <a:r>
              <a:rPr lang="en-US" sz="2000" dirty="0" err="1" smtClean="0"/>
              <a:t>Vries</a:t>
            </a:r>
            <a:r>
              <a:rPr lang="en-US" sz="2000" dirty="0" smtClean="0"/>
              <a:t>, Erich von </a:t>
            </a:r>
            <a:r>
              <a:rPr lang="en-US" sz="2000" dirty="0" err="1" smtClean="0"/>
              <a:t>Tschermak</a:t>
            </a:r>
            <a:r>
              <a:rPr lang="en-US" sz="2000" dirty="0" smtClean="0"/>
              <a:t>). </a:t>
            </a:r>
          </a:p>
          <a:p>
            <a:r>
              <a:rPr lang="en-US" sz="2000" dirty="0" smtClean="0"/>
              <a:t>Hugo de </a:t>
            </a:r>
            <a:r>
              <a:rPr lang="en-US" sz="2000" dirty="0" err="1" smtClean="0"/>
              <a:t>Vries</a:t>
            </a:r>
            <a:r>
              <a:rPr lang="en-US" sz="2000" dirty="0" smtClean="0"/>
              <a:t>: </a:t>
            </a:r>
            <a:r>
              <a:rPr lang="el-GR" sz="2000" dirty="0" smtClean="0"/>
              <a:t>Απότομες αλλαγές= μεταλλάξεις. </a:t>
            </a:r>
          </a:p>
          <a:p>
            <a:r>
              <a:rPr lang="en-US" sz="2000" dirty="0" smtClean="0"/>
              <a:t>+ Bateson, </a:t>
            </a:r>
            <a:r>
              <a:rPr lang="el-GR" sz="2000" dirty="0" smtClean="0"/>
              <a:t>= ένθερμος οπαδός του Μεντελισμού.</a:t>
            </a:r>
          </a:p>
          <a:p>
            <a:r>
              <a:rPr lang="el-GR" sz="2000" dirty="0" smtClean="0"/>
              <a:t>Δανός </a:t>
            </a:r>
            <a:r>
              <a:rPr lang="en-US" sz="2000" b="1" dirty="0" err="1" smtClean="0"/>
              <a:t>Johanssen</a:t>
            </a:r>
            <a:r>
              <a:rPr lang="el-GR" sz="2000" b="1" dirty="0" smtClean="0"/>
              <a:t>:</a:t>
            </a:r>
            <a:r>
              <a:rPr lang="el-GR" sz="2000" dirty="0" smtClean="0"/>
              <a:t> Φαινότυπος καθορίζεται από τον γονότυπο και το περιβάλλον.</a:t>
            </a:r>
          </a:p>
          <a:p>
            <a:r>
              <a:rPr lang="en-US" sz="2000" b="1" dirty="0" smtClean="0"/>
              <a:t>Sutton:</a:t>
            </a:r>
            <a:r>
              <a:rPr lang="en-US" sz="2000" dirty="0" smtClean="0"/>
              <a:t> </a:t>
            </a:r>
            <a:r>
              <a:rPr lang="el-GR" sz="2000" dirty="0" smtClean="0"/>
              <a:t>εδράζονται στα χρωμοσώματα.</a:t>
            </a:r>
          </a:p>
          <a:p>
            <a:r>
              <a:rPr lang="en-US" sz="2000" b="1" dirty="0" smtClean="0"/>
              <a:t>Wilson:</a:t>
            </a:r>
            <a:r>
              <a:rPr lang="en-US" sz="2000" dirty="0" smtClean="0"/>
              <a:t> X</a:t>
            </a:r>
            <a:r>
              <a:rPr lang="el-GR" sz="2000" dirty="0" smtClean="0"/>
              <a:t>Υ χρωμοσώματα. </a:t>
            </a:r>
          </a:p>
          <a:p>
            <a:r>
              <a:rPr lang="en-US" sz="2000" b="1" dirty="0" smtClean="0"/>
              <a:t>Morgan: </a:t>
            </a:r>
            <a:r>
              <a:rPr lang="el-GR" sz="2000" dirty="0" smtClean="0"/>
              <a:t>Γραμμική διάταξη γονιδίων πάνω στα χρωμοσώματα. </a:t>
            </a:r>
          </a:p>
          <a:p>
            <a:r>
              <a:rPr lang="en-US" sz="2000" b="1" dirty="0" smtClean="0"/>
              <a:t>Muller:</a:t>
            </a:r>
            <a:r>
              <a:rPr lang="en-US" sz="2000" dirty="0" smtClean="0"/>
              <a:t> </a:t>
            </a:r>
            <a:r>
              <a:rPr lang="el-GR" sz="2000" dirty="0" smtClean="0"/>
              <a:t>μεταλλάξεις με ακτ-Χ.</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34082"/>
          </a:xfrm>
        </p:spPr>
        <p:txBody>
          <a:bodyPr>
            <a:normAutofit fontScale="90000"/>
          </a:bodyPr>
          <a:lstStyle/>
          <a:p>
            <a:r>
              <a:rPr lang="el-GR" sz="3200" dirty="0" smtClean="0"/>
              <a:t>Σχέση σύγχρονης Βιολογίας με θέσεις Πλάτωνα- Αριστοτέλη (σε σχέση με ιεράρχιση) </a:t>
            </a:r>
            <a:endParaRPr lang="el-GR" sz="3200" dirty="0"/>
          </a:p>
        </p:txBody>
      </p:sp>
      <p:sp>
        <p:nvSpPr>
          <p:cNvPr id="3" name="TextBox 2"/>
          <p:cNvSpPr txBox="1"/>
          <p:nvPr/>
        </p:nvSpPr>
        <p:spPr>
          <a:xfrm>
            <a:off x="539552" y="1484784"/>
            <a:ext cx="8280920" cy="4308872"/>
          </a:xfrm>
          <a:prstGeom prst="rect">
            <a:avLst/>
          </a:prstGeom>
          <a:noFill/>
        </p:spPr>
        <p:txBody>
          <a:bodyPr wrap="square" rtlCol="0">
            <a:spAutoFit/>
          </a:bodyPr>
          <a:lstStyle/>
          <a:p>
            <a:r>
              <a:rPr lang="el-GR" sz="2000" dirty="0" smtClean="0"/>
              <a:t>ΟΥΣΙΟΚΡΑΤΙΑ: Η θέση πως υπάρχουν αναλλοίωτες ουσίες που ορίζουν τις φυσικές οντότητες. Π.χ. Στη Χημεία = Ατομικός Αριθμός.   Τυπολογία κατά </a:t>
            </a:r>
            <a:r>
              <a:rPr lang="en-US" sz="2000" dirty="0" err="1" smtClean="0"/>
              <a:t>Mayr</a:t>
            </a:r>
            <a:r>
              <a:rPr lang="en-US" sz="2000" dirty="0" smtClean="0"/>
              <a:t>.</a:t>
            </a:r>
          </a:p>
          <a:p>
            <a:endParaRPr lang="en-US" sz="2000" dirty="0"/>
          </a:p>
          <a:p>
            <a:r>
              <a:rPr lang="el-GR" sz="2000" dirty="0" smtClean="0"/>
              <a:t>Δεν μπορεί να ταξινομιθεί κάτι σε ένα είδος αν δεν φέρει τον αντίστοιχο ορισμό (ουσία). = Το σύνολο των Φαινοτυπικών και Γονοτυπικών χαρακτηριστικών που θα πρέπει να φέρουν απαραιτήτως οι καθέκαστοι οργανισμοί.  Το είδος προηγείται και καθορίζει τα μέλη του.</a:t>
            </a:r>
          </a:p>
          <a:p>
            <a:endParaRPr lang="el-GR" sz="2000" dirty="0"/>
          </a:p>
          <a:p>
            <a:r>
              <a:rPr lang="el-GR" sz="2000" i="1" dirty="0" smtClean="0"/>
              <a:t>Τυπολογική-Ουσιοκρατική θεώρηση </a:t>
            </a:r>
            <a:r>
              <a:rPr lang="en-US" sz="2000" dirty="0" err="1" smtClean="0"/>
              <a:t>vs</a:t>
            </a:r>
            <a:r>
              <a:rPr lang="en-US" sz="2000" i="1" dirty="0" smtClean="0"/>
              <a:t>   </a:t>
            </a:r>
            <a:r>
              <a:rPr lang="el-GR" sz="2000" i="1" dirty="0" smtClean="0"/>
              <a:t>Πληθυσμιακή θεώρηση.</a:t>
            </a:r>
          </a:p>
          <a:p>
            <a:r>
              <a:rPr lang="el-GR" sz="2000" i="1" dirty="0"/>
              <a:t> </a:t>
            </a:r>
            <a:r>
              <a:rPr lang="el-GR" sz="2000" dirty="0" smtClean="0"/>
              <a:t>ΚΕΙΜΕΝΟ </a:t>
            </a:r>
            <a:r>
              <a:rPr lang="en-US" sz="2000" dirty="0" smtClean="0"/>
              <a:t>MAYR.</a:t>
            </a:r>
          </a:p>
          <a:p>
            <a:endParaRPr lang="en-US" i="1" dirty="0" smtClean="0"/>
          </a:p>
          <a:p>
            <a:endParaRPr lang="el-GR" dirty="0" smtClean="0"/>
          </a:p>
          <a:p>
            <a:r>
              <a:rPr lang="el-GR" dirty="0" smtClean="0"/>
              <a:t>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16080"/>
          </a:xfrm>
        </p:spPr>
        <p:txBody>
          <a:bodyPr>
            <a:normAutofit/>
          </a:bodyPr>
          <a:lstStyle/>
          <a:p>
            <a:r>
              <a:rPr lang="el-GR" sz="3200" dirty="0" smtClean="0"/>
              <a:t>Λινναίος (1707-1778)</a:t>
            </a:r>
            <a:endParaRPr lang="el-GR" sz="3200" dirty="0"/>
          </a:p>
        </p:txBody>
      </p:sp>
      <p:sp>
        <p:nvSpPr>
          <p:cNvPr id="3" name="TextBox 2"/>
          <p:cNvSpPr txBox="1"/>
          <p:nvPr/>
        </p:nvSpPr>
        <p:spPr>
          <a:xfrm>
            <a:off x="635563" y="1052737"/>
            <a:ext cx="8352928" cy="5570756"/>
          </a:xfrm>
          <a:prstGeom prst="rect">
            <a:avLst/>
          </a:prstGeom>
          <a:noFill/>
        </p:spPr>
        <p:txBody>
          <a:bodyPr wrap="square" rtlCol="0">
            <a:spAutoFit/>
          </a:bodyPr>
          <a:lstStyle/>
          <a:p>
            <a:r>
              <a:rPr lang="el-GR" sz="2000" dirty="0" smtClean="0"/>
              <a:t>Σπούδασε Ιατρική. Τίτλος Διδάκτορα στην Ολλανδία. Καθηγητής Βοτανικής στην Ουψάλα.</a:t>
            </a:r>
          </a:p>
          <a:p>
            <a:r>
              <a:rPr lang="en-US" sz="2000" i="1" dirty="0" err="1" smtClean="0"/>
              <a:t>Systema</a:t>
            </a:r>
            <a:r>
              <a:rPr lang="en-US" sz="2000" i="1" dirty="0" smtClean="0"/>
              <a:t> </a:t>
            </a:r>
            <a:r>
              <a:rPr lang="en-US" sz="2000" i="1" dirty="0" err="1" smtClean="0"/>
              <a:t>naturae</a:t>
            </a:r>
            <a:r>
              <a:rPr lang="en-US" sz="2000" i="1" dirty="0" smtClean="0"/>
              <a:t>.</a:t>
            </a:r>
          </a:p>
          <a:p>
            <a:r>
              <a:rPr lang="el-GR" sz="2000" dirty="0" smtClean="0"/>
              <a:t>Το κυριώτερο επίτευγμα: σύστημα ταξινόμισης με βάση τη μορφή και την κατασκευή των ανθέων. (Αριθ. Στημόνων, κατασκευή του υπέρου με την ωοθήκη και το στίγμα.). Τα ονομάζει «ψηφία των φυτών».</a:t>
            </a:r>
          </a:p>
          <a:p>
            <a:r>
              <a:rPr lang="el-GR" sz="2000" dirty="0" smtClean="0"/>
              <a:t>Βασικές κατηγορίες: Είδος, γένος, τάξη, κλάση.</a:t>
            </a:r>
          </a:p>
          <a:p>
            <a:r>
              <a:rPr lang="el-GR" sz="2000" dirty="0" smtClean="0"/>
              <a:t>Ορισμός Είδους: Άτομα που μοιάζουν μεταξύ τους και παράγουν απογόνους που μοιάζουν με αυτούς.</a:t>
            </a:r>
          </a:p>
          <a:p>
            <a:r>
              <a:rPr lang="el-GR" sz="2000" dirty="0" smtClean="0"/>
              <a:t>Για τα ζώα: 6 κλάσεις: τετράποδα, πτηνά, αμφίβια, ψάρια, έντομα, σκώληκες.</a:t>
            </a:r>
          </a:p>
          <a:p>
            <a:endParaRPr lang="el-GR" sz="2000" dirty="0" smtClean="0"/>
          </a:p>
          <a:p>
            <a:pPr>
              <a:buFont typeface="Arial" pitchFamily="34" charset="0"/>
              <a:buChar char="•"/>
            </a:pPr>
            <a:r>
              <a:rPr lang="en-US" sz="2000" dirty="0" smtClean="0"/>
              <a:t> </a:t>
            </a:r>
            <a:r>
              <a:rPr lang="el-GR" sz="2000" dirty="0" smtClean="0"/>
              <a:t>Εισήγαγε το σύστημα ονομασίας των φυτών. [</a:t>
            </a:r>
            <a:r>
              <a:rPr lang="en-US" sz="2000" i="1" dirty="0" err="1" smtClean="0"/>
              <a:t>Origanum</a:t>
            </a:r>
            <a:r>
              <a:rPr lang="en-US" sz="2000" i="1" dirty="0" smtClean="0"/>
              <a:t> </a:t>
            </a:r>
            <a:r>
              <a:rPr lang="en-US" sz="2000" i="1" dirty="0" err="1" smtClean="0"/>
              <a:t>vulgarae</a:t>
            </a:r>
            <a:r>
              <a:rPr lang="en-US" sz="2000" dirty="0" smtClean="0"/>
              <a:t>].</a:t>
            </a:r>
          </a:p>
          <a:p>
            <a:pPr>
              <a:buFont typeface="Arial" pitchFamily="34" charset="0"/>
              <a:buChar char="•"/>
            </a:pPr>
            <a:r>
              <a:rPr lang="en-US" sz="2000" dirty="0" smtClean="0"/>
              <a:t> </a:t>
            </a:r>
            <a:r>
              <a:rPr lang="el-GR" sz="2000" dirty="0" smtClean="0"/>
              <a:t>Βάσεις Οικολογικής θεώρησης οργανισμών. Σχέσεις μεταξύ των ζώων και φυτών με το περιβάλλον, περιβαλλοντικές συνθήκες που ευδοκιμούν, δυνατότητες προσαρμογής σε άλλα περιβάλλοντα, σχέσεις συμβίωσης-ανταγωνισμού. </a:t>
            </a:r>
            <a:r>
              <a:rPr lang="el-GR" sz="2000" u="sng" dirty="0" smtClean="0"/>
              <a:t>Διατήρηση αρμονίας που οφείλεται στα σχέδια του Θεο</a:t>
            </a:r>
            <a:r>
              <a:rPr lang="el-GR" u="sng" dirty="0" smtClean="0"/>
              <a:t>ύ.</a:t>
            </a:r>
            <a:endParaRPr lang="en-US" u="sng" dirty="0" smtClean="0"/>
          </a:p>
          <a:p>
            <a:endParaRPr lang="en-US" dirty="0" smtClean="0"/>
          </a:p>
          <a:p>
            <a:endParaRPr lang="el-GR"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728700"/>
          </a:xfrm>
        </p:spPr>
        <p:txBody>
          <a:bodyPr>
            <a:normAutofit/>
          </a:bodyPr>
          <a:lstStyle/>
          <a:p>
            <a:r>
              <a:rPr lang="el-GR" sz="2800" b="1" dirty="0" smtClean="0"/>
              <a:t>Πρώτη προσπάθεια ταξινόμησης</a:t>
            </a:r>
            <a:endParaRPr lang="el-GR" sz="2800" b="1" dirty="0"/>
          </a:p>
        </p:txBody>
      </p:sp>
      <p:sp>
        <p:nvSpPr>
          <p:cNvPr id="4" name="TextBox 3"/>
          <p:cNvSpPr txBox="1"/>
          <p:nvPr/>
        </p:nvSpPr>
        <p:spPr>
          <a:xfrm>
            <a:off x="443541" y="998732"/>
            <a:ext cx="8064896" cy="7755969"/>
          </a:xfrm>
          <a:prstGeom prst="rect">
            <a:avLst/>
          </a:prstGeom>
          <a:noFill/>
        </p:spPr>
        <p:txBody>
          <a:bodyPr wrap="square" rtlCol="0">
            <a:spAutoFit/>
          </a:bodyPr>
          <a:lstStyle/>
          <a:p>
            <a:r>
              <a:rPr lang="el-GR" sz="2400" dirty="0" smtClean="0"/>
              <a:t>Τί είναι η ταξινόμηση: </a:t>
            </a:r>
          </a:p>
          <a:p>
            <a:r>
              <a:rPr lang="el-GR" sz="2400" dirty="0" smtClean="0"/>
              <a:t>Σύστημα του Λινναίου. </a:t>
            </a:r>
          </a:p>
          <a:p>
            <a:r>
              <a:rPr lang="el-GR" sz="2400" dirty="0" smtClean="0"/>
              <a:t>Έννοια Είδους</a:t>
            </a:r>
          </a:p>
          <a:p>
            <a:r>
              <a:rPr lang="el-GR" sz="2400" dirty="0" smtClean="0"/>
              <a:t>                                                                  Βασίλειο</a:t>
            </a:r>
          </a:p>
          <a:p>
            <a:r>
              <a:rPr lang="el-GR" sz="2400" dirty="0" smtClean="0"/>
              <a:t>                                                     Συνομοταξία</a:t>
            </a:r>
          </a:p>
          <a:p>
            <a:r>
              <a:rPr lang="el-GR" sz="2400" dirty="0" smtClean="0"/>
              <a:t>                                      Ομοταξία</a:t>
            </a:r>
          </a:p>
          <a:p>
            <a:r>
              <a:rPr lang="el-GR" sz="2400" dirty="0" smtClean="0"/>
              <a:t>                                Τάξη</a:t>
            </a:r>
          </a:p>
          <a:p>
            <a:r>
              <a:rPr lang="el-GR" sz="2400" dirty="0" smtClean="0"/>
              <a:t>              Οικογένεια</a:t>
            </a:r>
          </a:p>
          <a:p>
            <a:r>
              <a:rPr lang="el-GR" sz="2400" dirty="0" smtClean="0"/>
              <a:t>        Γένος</a:t>
            </a:r>
          </a:p>
          <a:p>
            <a:r>
              <a:rPr lang="el-GR" sz="2400" dirty="0" smtClean="0"/>
              <a:t>Είδος</a:t>
            </a:r>
          </a:p>
          <a:p>
            <a:endParaRPr lang="el-GR" sz="2400" dirty="0" smtClean="0"/>
          </a:p>
          <a:p>
            <a:endParaRPr lang="el-GR" sz="2400" dirty="0" smtClean="0"/>
          </a:p>
          <a:p>
            <a:r>
              <a:rPr lang="en-US" sz="2400" dirty="0" smtClean="0"/>
              <a:t>Homo sapiens  [</a:t>
            </a:r>
            <a:r>
              <a:rPr lang="el-GR" sz="2400" dirty="0" smtClean="0"/>
              <a:t>Τάξη Ευθήρια, Ομοταξία Θηλαστικά, Χορδωτά,   κλπ.</a:t>
            </a:r>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476672"/>
            <a:ext cx="8352928" cy="5632311"/>
          </a:xfrm>
          <a:prstGeom prst="rect">
            <a:avLst/>
          </a:prstGeom>
        </p:spPr>
        <p:txBody>
          <a:bodyPr wrap="square">
            <a:spAutoFit/>
          </a:bodyPr>
          <a:lstStyle/>
          <a:p>
            <a:r>
              <a:rPr lang="el-GR" dirty="0" smtClean="0"/>
              <a:t>« υπάρχει [σύμφωνα με την κλασική τυπολογική-ουσιοκρατική προέγγιση που ανατράπηκε με το Δαρβίνο] ένας μικρός αριθμός σταθεροποιημένων, αναλλοίωτων «ιδεών» πίσω από την παρατηρούμενη μεταβλητότητα στη φύση, με το </a:t>
            </a:r>
            <a:r>
              <a:rPr lang="el-GR" i="1" dirty="0" smtClean="0"/>
              <a:t>είδος </a:t>
            </a:r>
            <a:r>
              <a:rPr lang="el-GR" dirty="0" smtClean="0"/>
              <a:t>[η ελληνική λέξη στο πρωτότυπο] να είναι το μόνο πράγμα που είναι σταθερό και πραγματικό, ενώ η παρατηρούμενη μεταβλητότητα δεν έχει περισσότερη πραγματικότητα απ' ό,τι οι σκιές ενός αντικειμένου πάνω στα τοιχώματα μιας σπηλιάς [βλ. Πλατωνική αλληγορία του σπηλαίου και Πλατωνική «Γραμμή» παραπάνω]. Αντίθετα, η «πληθυσμιακή» προσέγγιση υπογραμμίζει τη μοναδικότητα κάθε πράγματος στον οργανικό κόσμο. Όλοι οι οργανισμοί ή τα οργανικά φαινόμενα συγκροτούνται από μοναδικά χαρακτηριστικά και όταν περιγράφονται μέσα σε συλλογικά σύνολα [δηλαδή όταν συλλέγονται σε είδη] τότε περιγράφονται στατιστικά και μόνον. Άτομα ή οποιουδήποτε τύπου οργανικές οντότητες σχηματίζουν πληθυσμούς για τους οποίους μπορούμε να καθορίσουμε [μόνον] το αριθμητικό μέσο και τη στατιστική μεταβλητότητα. Οι μέσοι όροι είναι απλώς στατιστικές αφαιρέσεις [δηλαδή όχι αυθύπαρκτα Πλατωνικά Είδη], μόνον τα άτομα που συγκροτούν κάθε πληθυσμό είναι πραγματικά [βλ. Αριστοτέλη]. Για τον τυπολόγο [ή ουσιοκράτη], ο τύπος </a:t>
            </a:r>
            <a:r>
              <a:rPr lang="el-GR" i="1" dirty="0" smtClean="0"/>
              <a:t>(είδος) </a:t>
            </a:r>
            <a:r>
              <a:rPr lang="el-GR" dirty="0" smtClean="0"/>
              <a:t>[η ελληνική λέξη στο πρωτότυπο] είναι το πραγματικό και η μεταβλητότητα το φανταστικό [</a:t>
            </a:r>
            <a:r>
              <a:rPr lang="en-US" dirty="0" smtClean="0"/>
              <a:t>illusion</a:t>
            </a:r>
            <a:r>
              <a:rPr lang="el-GR" dirty="0" smtClean="0"/>
              <a:t>], ενώ για την πληθυσμιακή προσέγγιση ο τύπος (ο μέσος όρος) [το είδος] είναι μια [επινοημένη] αφαίρεση και μόνον η μεταλλαγή [ή το μεταλλαγμένο αποτέλεσμα σε ένα δεδομένο οργανισμό] είναι πραγματική».</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06743"/>
            <a:ext cx="8640960" cy="4847481"/>
          </a:xfrm>
          <a:prstGeom prst="rect">
            <a:avLst/>
          </a:prstGeom>
          <a:ln>
            <a:noFill/>
          </a:ln>
        </p:spPr>
        <p:txBody>
          <a:bodyPr wrap="square">
            <a:spAutoFit/>
          </a:bodyPr>
          <a:lstStyle/>
          <a:p>
            <a:r>
              <a:rPr lang="el-GR" dirty="0" smtClean="0">
                <a:latin typeface="+mj-lt"/>
                <a:ea typeface="Times New Roman"/>
                <a:cs typeface="Times New Roman"/>
              </a:rPr>
              <a:t>Κατά ειρωνικό τρόπο, ένα κύριο άλυτο πρόβλημα στην πρωτότυπη εργασία του Δαρβίνου, </a:t>
            </a:r>
            <a:r>
              <a:rPr lang="el-GR" i="1" dirty="0" smtClean="0">
                <a:latin typeface="+mj-lt"/>
                <a:ea typeface="Times New Roman"/>
                <a:cs typeface="Times New Roman"/>
              </a:rPr>
              <a:t>Σχετικά με την καταγωγή των ειδών</a:t>
            </a:r>
            <a:r>
              <a:rPr lang="el-GR" dirty="0" smtClean="0">
                <a:latin typeface="+mj-lt"/>
                <a:ea typeface="Times New Roman"/>
                <a:cs typeface="Times New Roman"/>
              </a:rPr>
              <a:t>, ήταν ακριβώς αυτό: </a:t>
            </a:r>
            <a:r>
              <a:rPr lang="el-GR" u="sng" dirty="0" smtClean="0">
                <a:latin typeface="+mj-lt"/>
                <a:ea typeface="Times New Roman"/>
                <a:cs typeface="Times New Roman"/>
              </a:rPr>
              <a:t>πώς και γιατί προέρχονται τα είδη.</a:t>
            </a:r>
            <a:r>
              <a:rPr lang="el-GR" dirty="0" smtClean="0">
                <a:latin typeface="+mj-lt"/>
                <a:ea typeface="Times New Roman"/>
                <a:cs typeface="Times New Roman"/>
              </a:rPr>
              <a:t> Ο Darwin και αργότερα οι οπαδοί του ήταν αντιμέτωποι με ένα φαινομενικό παράδοξο. Ενώ περιγράφεται αρχικά η εξέλιξη ως μια συνεχής, σταδιακή αλλαγή διαχρονικά, τα είδη είναι διακριτές οντότητες, γεγονός που υποδηλώνει ότι κάποια διαδικασία έχει δημιουργήσει μια ασυνέχεια ή κενό, μεταξύ τους. </a:t>
            </a:r>
            <a:br>
              <a:rPr lang="el-GR" dirty="0" smtClean="0">
                <a:latin typeface="+mj-lt"/>
                <a:ea typeface="Times New Roman"/>
                <a:cs typeface="Times New Roman"/>
              </a:rPr>
            </a:br>
            <a:r>
              <a:rPr lang="el-GR" dirty="0" smtClean="0">
                <a:latin typeface="+mj-lt"/>
                <a:ea typeface="Times New Roman"/>
                <a:cs typeface="Times New Roman"/>
              </a:rPr>
              <a:t>Για τη λύση αυτού του παζλ ο </a:t>
            </a:r>
            <a:r>
              <a:rPr lang="el-GR" u="sng" dirty="0" smtClean="0">
                <a:solidFill>
                  <a:schemeClr val="bg1"/>
                </a:solidFill>
                <a:uFill>
                  <a:solidFill>
                    <a:schemeClr val="tx1"/>
                  </a:solidFill>
                </a:uFill>
                <a:latin typeface="+mj-lt"/>
                <a:ea typeface="Times New Roman"/>
                <a:cs typeface="Times New Roman"/>
                <a:hlinkClick r:id="rId2"/>
              </a:rPr>
              <a:t>Ernst Mayr</a:t>
            </a:r>
            <a:r>
              <a:rPr lang="el-GR" dirty="0" smtClean="0">
                <a:latin typeface="+mj-lt"/>
                <a:ea typeface="Times New Roman"/>
                <a:cs typeface="Times New Roman"/>
              </a:rPr>
              <a:t>, ίσως ο μεγαλύτερη εξελικτικός επιστήμονας του εικοστού αιώνα. </a:t>
            </a:r>
            <a:r>
              <a:rPr lang="en-US" dirty="0" smtClean="0">
                <a:latin typeface="+mj-lt"/>
                <a:ea typeface="Times New Roman"/>
                <a:cs typeface="Times New Roman"/>
              </a:rPr>
              <a:t>M</a:t>
            </a:r>
            <a:r>
              <a:rPr lang="el-GR" dirty="0" smtClean="0">
                <a:latin typeface="+mj-lt"/>
                <a:ea typeface="Times New Roman"/>
                <a:cs typeface="Times New Roman"/>
              </a:rPr>
              <a:t>αζί με τον</a:t>
            </a:r>
            <a:r>
              <a:rPr lang="el-GR" sz="1400" dirty="0" smtClean="0">
                <a:latin typeface="+mj-lt"/>
                <a:ea typeface="Times New Roman"/>
                <a:cs typeface="Calibri"/>
              </a:rPr>
              <a:t> </a:t>
            </a:r>
            <a:r>
              <a:rPr lang="en-US" u="sng" dirty="0" smtClean="0">
                <a:solidFill>
                  <a:srgbClr val="0000FF"/>
                </a:solidFill>
                <a:latin typeface="+mj-lt"/>
                <a:ea typeface="Times New Roman"/>
                <a:cs typeface="Times New Roman"/>
                <a:hlinkClick r:id="rId2"/>
              </a:rPr>
              <a:t>George Gaylord Simpson</a:t>
            </a:r>
            <a:r>
              <a:rPr lang="en-US" u="sng" dirty="0" smtClean="0">
                <a:solidFill>
                  <a:srgbClr val="0000FF"/>
                </a:solidFill>
                <a:latin typeface="+mj-lt"/>
                <a:ea typeface="Times New Roman"/>
                <a:cs typeface="Times New Roman"/>
              </a:rPr>
              <a:t>,</a:t>
            </a:r>
            <a:r>
              <a:rPr lang="el-GR" sz="1400" dirty="0" smtClean="0">
                <a:latin typeface="+mj-lt"/>
                <a:ea typeface="Times New Roman"/>
                <a:cs typeface="Calibri"/>
              </a:rPr>
              <a:t> </a:t>
            </a:r>
            <a:r>
              <a:rPr lang="el-GR" u="sng" dirty="0" smtClean="0">
                <a:solidFill>
                  <a:srgbClr val="0000FF"/>
                </a:solidFill>
                <a:latin typeface="+mj-lt"/>
                <a:ea typeface="Times New Roman"/>
                <a:cs typeface="Times New Roman"/>
                <a:hlinkClick r:id="rId2"/>
              </a:rPr>
              <a:t> </a:t>
            </a:r>
            <a:r>
              <a:rPr lang="en-US" u="sng" dirty="0" err="1" smtClean="0">
                <a:solidFill>
                  <a:srgbClr val="0000FF"/>
                </a:solidFill>
                <a:latin typeface="+mj-lt"/>
                <a:ea typeface="Times New Roman"/>
                <a:cs typeface="Times New Roman"/>
                <a:hlinkClick r:id="rId2"/>
              </a:rPr>
              <a:t>Theothosious</a:t>
            </a:r>
            <a:r>
              <a:rPr lang="en-US" u="sng" dirty="0" smtClean="0">
                <a:solidFill>
                  <a:srgbClr val="0000FF"/>
                </a:solidFill>
                <a:latin typeface="+mj-lt"/>
                <a:ea typeface="Times New Roman"/>
                <a:cs typeface="Times New Roman"/>
                <a:hlinkClick r:id="rId2"/>
              </a:rPr>
              <a:t> </a:t>
            </a:r>
            <a:r>
              <a:rPr lang="en-US" u="sng" dirty="0" err="1" smtClean="0">
                <a:solidFill>
                  <a:srgbClr val="0000FF"/>
                </a:solidFill>
                <a:latin typeface="+mj-lt"/>
                <a:ea typeface="Times New Roman"/>
                <a:cs typeface="Times New Roman"/>
                <a:hlinkClick r:id="rId2"/>
              </a:rPr>
              <a:t>Dobzhansky</a:t>
            </a:r>
            <a:r>
              <a:rPr lang="el-GR" dirty="0" smtClean="0">
                <a:latin typeface="+mj-lt"/>
                <a:ea typeface="Times New Roman"/>
                <a:cs typeface="Times New Roman"/>
              </a:rPr>
              <a:t>, και άλλους, ο </a:t>
            </a:r>
            <a:r>
              <a:rPr lang="en-US" dirty="0" err="1" smtClean="0">
                <a:latin typeface="+mj-lt"/>
                <a:ea typeface="Times New Roman"/>
                <a:cs typeface="Times New Roman"/>
              </a:rPr>
              <a:t>Mayr</a:t>
            </a:r>
            <a:r>
              <a:rPr lang="en-US" dirty="0" smtClean="0">
                <a:latin typeface="+mj-lt"/>
                <a:ea typeface="Times New Roman"/>
                <a:cs typeface="Times New Roman"/>
              </a:rPr>
              <a:t> </a:t>
            </a:r>
            <a:r>
              <a:rPr lang="el-GR" dirty="0" smtClean="0">
                <a:latin typeface="+mj-lt"/>
                <a:ea typeface="Times New Roman"/>
                <a:cs typeface="Times New Roman"/>
              </a:rPr>
              <a:t>εισάγει τη "σύγχρονη συνθετική θεωρία" κατά τη δεκαετία του 1930 και του 1940 που ενσωματώνει </a:t>
            </a:r>
            <a:r>
              <a:rPr lang="el-GR" sz="1400" dirty="0" smtClean="0">
                <a:latin typeface="+mj-lt"/>
                <a:ea typeface="Times New Roman"/>
                <a:cs typeface="Calibri"/>
              </a:rPr>
              <a:t> </a:t>
            </a:r>
            <a:r>
              <a:rPr lang="el-GR" u="sng" dirty="0" smtClean="0">
                <a:solidFill>
                  <a:srgbClr val="0000FF"/>
                </a:solidFill>
                <a:latin typeface="+mj-lt"/>
                <a:ea typeface="Times New Roman"/>
                <a:cs typeface="Times New Roman"/>
                <a:hlinkClick r:id="rId2"/>
              </a:rPr>
              <a:t>την</a:t>
            </a:r>
            <a:r>
              <a:rPr lang="el-GR" dirty="0" smtClean="0">
                <a:latin typeface="+mj-lt"/>
                <a:ea typeface="Times New Roman"/>
                <a:cs typeface="Times New Roman"/>
              </a:rPr>
              <a:t> Μεντελική</a:t>
            </a:r>
            <a:r>
              <a:rPr lang="el-GR" sz="1400" dirty="0" smtClean="0">
                <a:latin typeface="+mj-lt"/>
                <a:ea typeface="Times New Roman"/>
                <a:cs typeface="Calibri"/>
              </a:rPr>
              <a:t> </a:t>
            </a:r>
            <a:r>
              <a:rPr lang="el-GR" dirty="0" smtClean="0">
                <a:latin typeface="+mj-lt"/>
                <a:ea typeface="Times New Roman"/>
                <a:cs typeface="Times New Roman"/>
              </a:rPr>
              <a:t>θεωρία της</a:t>
            </a:r>
            <a:r>
              <a:rPr lang="el-GR" sz="1400" dirty="0" smtClean="0">
                <a:latin typeface="+mj-lt"/>
                <a:ea typeface="Times New Roman"/>
                <a:cs typeface="Calibri"/>
              </a:rPr>
              <a:t> </a:t>
            </a:r>
            <a:r>
              <a:rPr lang="el-GR" u="sng" dirty="0" smtClean="0">
                <a:solidFill>
                  <a:srgbClr val="0000FF"/>
                </a:solidFill>
                <a:latin typeface="+mj-lt"/>
                <a:ea typeface="Times New Roman"/>
                <a:cs typeface="Times New Roman"/>
                <a:hlinkClick r:id="rId2"/>
              </a:rPr>
              <a:t>κληρονομικότητα</a:t>
            </a:r>
            <a:r>
              <a:rPr lang="el-GR" dirty="0" smtClean="0">
                <a:latin typeface="+mj-lt"/>
                <a:ea typeface="Times New Roman"/>
                <a:cs typeface="Times New Roman"/>
              </a:rPr>
              <a:t>ς</a:t>
            </a:r>
            <a:r>
              <a:rPr lang="el-GR" sz="1400" dirty="0" smtClean="0">
                <a:latin typeface="+mj-lt"/>
                <a:ea typeface="Times New Roman"/>
                <a:cs typeface="Calibri"/>
              </a:rPr>
              <a:t> </a:t>
            </a:r>
            <a:r>
              <a:rPr lang="el-GR" dirty="0" smtClean="0">
                <a:latin typeface="+mj-lt"/>
                <a:ea typeface="Times New Roman"/>
                <a:cs typeface="Times New Roman"/>
              </a:rPr>
              <a:t>στη θεωρία της εξέλιξης και</a:t>
            </a:r>
            <a:r>
              <a:rPr lang="el-GR" sz="1400" dirty="0" smtClean="0">
                <a:latin typeface="+mj-lt"/>
                <a:ea typeface="Times New Roman"/>
                <a:cs typeface="Calibri"/>
              </a:rPr>
              <a:t> της  </a:t>
            </a:r>
            <a:r>
              <a:rPr lang="el-GR" u="sng" dirty="0" smtClean="0">
                <a:solidFill>
                  <a:srgbClr val="0000FF"/>
                </a:solidFill>
                <a:latin typeface="+mj-lt"/>
                <a:ea typeface="Times New Roman"/>
                <a:cs typeface="Times New Roman"/>
                <a:hlinkClick r:id="rId2"/>
              </a:rPr>
              <a:t>φυσικής επιλογής</a:t>
            </a:r>
            <a:r>
              <a:rPr lang="el-GR" dirty="0" smtClean="0">
                <a:latin typeface="+mj-lt"/>
                <a:ea typeface="Times New Roman"/>
                <a:cs typeface="Times New Roman"/>
              </a:rPr>
              <a:t>.</a:t>
            </a:r>
            <a:br>
              <a:rPr lang="el-GR" dirty="0" smtClean="0">
                <a:latin typeface="+mj-lt"/>
                <a:ea typeface="Times New Roman"/>
                <a:cs typeface="Times New Roman"/>
              </a:rPr>
            </a:br>
            <a:r>
              <a:rPr lang="el-GR" dirty="0" smtClean="0">
                <a:latin typeface="+mj-lt"/>
                <a:ea typeface="Times New Roman"/>
                <a:cs typeface="Times New Roman"/>
              </a:rPr>
              <a:t>Γεννήθηκε το 1904 στη Γερμανία. Μετανάστευσε στις Ηνωμένες Πολιτείες, έγινε επιμελητής του American Museum of Natural History. Το 1942 δημοσίευσε το  σημαντικότερο έργο, </a:t>
            </a:r>
            <a:r>
              <a:rPr lang="el-GR" i="1" dirty="0" smtClean="0">
                <a:latin typeface="+mj-lt"/>
                <a:ea typeface="Times New Roman"/>
                <a:cs typeface="Times New Roman"/>
              </a:rPr>
              <a:t>Συστηματική και καταγωγή των ειδών</a:t>
            </a:r>
            <a:r>
              <a:rPr lang="el-GR" dirty="0" smtClean="0">
                <a:latin typeface="+mj-lt"/>
                <a:ea typeface="Times New Roman"/>
                <a:cs typeface="Times New Roman"/>
              </a:rPr>
              <a:t>. Ο Mayr πηγαίνει στο Πανεπιστήμιο Harvard το 1953 και υπηρέτησε ως διευθυντής του Μουσείου της συγκριτικής ζωολογίας από το 1961 έως 1970. Έκτοτε, έχει δημοσιεύσει μια σειρά από βιβλία και κεφάλαια και έλαβε το Ιαπωνικό Βραβείο για τη βιολογία το 1983.</a:t>
            </a:r>
            <a:endParaRPr lang="el-GR" dirty="0">
              <a:latin typeface="+mj-lt"/>
            </a:endParaRPr>
          </a:p>
        </p:txBody>
      </p:sp>
      <p:sp>
        <p:nvSpPr>
          <p:cNvPr id="3" name="Title 2"/>
          <p:cNvSpPr>
            <a:spLocks noGrp="1"/>
          </p:cNvSpPr>
          <p:nvPr>
            <p:ph type="title"/>
          </p:nvPr>
        </p:nvSpPr>
        <p:spPr>
          <a:xfrm>
            <a:off x="457200" y="274638"/>
            <a:ext cx="8229600" cy="670086"/>
          </a:xfrm>
        </p:spPr>
        <p:txBody>
          <a:bodyPr>
            <a:normAutofit/>
          </a:bodyPr>
          <a:lstStyle/>
          <a:p>
            <a:r>
              <a:rPr lang="el-GR" sz="2800" b="1" dirty="0" smtClean="0">
                <a:latin typeface="Times New Roman"/>
                <a:ea typeface="Times New Roman"/>
                <a:cs typeface="Times New Roman"/>
              </a:rPr>
              <a:t>Ο Ernst Mayr και η συνθετική εξελικτική θεωρία</a:t>
            </a: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12576" y="8073516"/>
          <a:ext cx="33867" cy="5102836"/>
        </p:xfrm>
        <a:graphic>
          <a:graphicData uri="http://schemas.openxmlformats.org/drawingml/2006/table">
            <a:tbl>
              <a:tblPr/>
              <a:tblGrid>
                <a:gridCol w="33867"/>
              </a:tblGrid>
              <a:tr h="5102836">
                <a:tc>
                  <a:txBody>
                    <a:bodyPr/>
                    <a:lstStyle/>
                    <a:p>
                      <a:pPr>
                        <a:lnSpc>
                          <a:spcPct val="115000"/>
                        </a:lnSpc>
                        <a:spcAft>
                          <a:spcPts val="0"/>
                        </a:spcAft>
                      </a:pPr>
                      <a:endParaRPr lang="el-GR" sz="700" dirty="0">
                        <a:latin typeface="Calibri"/>
                        <a:ea typeface="Times New Roman"/>
                        <a:cs typeface="Calibri"/>
                      </a:endParaRPr>
                    </a:p>
                  </a:txBody>
                  <a:tcPr marL="0" marR="0" marT="0" marB="0" anchor="ctr">
                    <a:lnL>
                      <a:noFill/>
                    </a:lnL>
                    <a:lnR>
                      <a:noFill/>
                    </a:lnR>
                    <a:lnB>
                      <a:noFill/>
                    </a:lnB>
                    <a:solidFill>
                      <a:srgbClr val="FFFFFF"/>
                    </a:solidFill>
                  </a:tcPr>
                </a:tc>
              </a:tr>
            </a:tbl>
          </a:graphicData>
        </a:graphic>
      </p:graphicFrame>
      <p:sp>
        <p:nvSpPr>
          <p:cNvPr id="11266" name="Picture 1" descr=" "/>
          <p:cNvSpPr>
            <a:spLocks noChangeAspect="1" noChangeArrowheads="1"/>
          </p:cNvSpPr>
          <p:nvPr/>
        </p:nvSpPr>
        <p:spPr bwMode="auto">
          <a:xfrm>
            <a:off x="2" y="2"/>
            <a:ext cx="190500" cy="9525"/>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1265" name="Picture 2" descr=" "/>
          <p:cNvSpPr>
            <a:spLocks noChangeAspect="1" noChangeArrowheads="1"/>
          </p:cNvSpPr>
          <p:nvPr/>
        </p:nvSpPr>
        <p:spPr bwMode="auto">
          <a:xfrm>
            <a:off x="0" y="2"/>
            <a:ext cx="9525" cy="28575"/>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1267" name="Rectangle 3"/>
          <p:cNvSpPr>
            <a:spLocks noChangeArrowheads="1"/>
          </p:cNvSpPr>
          <p:nvPr/>
        </p:nvSpPr>
        <p:spPr bwMode="auto">
          <a:xfrm>
            <a:off x="2"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443543" y="458672"/>
            <a:ext cx="8256917" cy="4224233"/>
          </a:xfrm>
          <a:prstGeom prst="rect">
            <a:avLst/>
          </a:prstGeom>
        </p:spPr>
        <p:txBody>
          <a:bodyPr wrap="square">
            <a:spAutoFit/>
          </a:bodyPr>
          <a:lstStyle/>
          <a:p>
            <a:r>
              <a:rPr lang="el-GR" dirty="0" smtClean="0">
                <a:latin typeface="+mj-lt"/>
                <a:ea typeface="Times New Roman"/>
                <a:cs typeface="Times New Roman"/>
              </a:rPr>
              <a:t>Στο βιβλίο του ορόσημο το 1942, ο Mayr πρότεινε ότι η Δαρβινική θεωρία της φυσικής επιλογής θα μπορούσε να εξηγήσει όλες τις πτυχές της εξέλιξης, συμπεριλαμβανομένου γιατί τα γονίδια έχουν εξελιχθεί στο μοριακό επίπεδο. Στην πεισματική αναζήτηση της προέλευσης των ειδών, ο Mayr προτείνει ότι όταν τα άτομα ενός πληθυσμού διαχωρίζονται από την κύρια ομάδα εξ αιτίας του χρόνου ή της γεωγραφίας, τελικά εξελίσσουν διαφορετικά</a:t>
            </a:r>
            <a:r>
              <a:rPr lang="el-GR" sz="1400" dirty="0" smtClean="0">
                <a:latin typeface="+mj-lt"/>
                <a:ea typeface="Times New Roman"/>
                <a:cs typeface="Calibri"/>
              </a:rPr>
              <a:t> </a:t>
            </a:r>
            <a:r>
              <a:rPr lang="el-GR" u="sng" dirty="0" smtClean="0">
                <a:latin typeface="+mj-lt"/>
                <a:ea typeface="Times New Roman"/>
                <a:cs typeface="Times New Roman"/>
              </a:rPr>
              <a:t>χαρακτηριστικά</a:t>
            </a:r>
            <a:r>
              <a:rPr lang="el-GR" dirty="0" smtClean="0">
                <a:latin typeface="+mj-lt"/>
                <a:ea typeface="Times New Roman"/>
                <a:cs typeface="Times New Roman"/>
              </a:rPr>
              <a:t> και δεν μπορούν πλέον να διασταυρωθούν μεταξύ τους.</a:t>
            </a:r>
            <a:br>
              <a:rPr lang="el-GR" dirty="0" smtClean="0">
                <a:latin typeface="+mj-lt"/>
                <a:ea typeface="Times New Roman"/>
                <a:cs typeface="Times New Roman"/>
              </a:rPr>
            </a:br>
            <a:r>
              <a:rPr lang="el-GR" dirty="0" smtClean="0">
                <a:latin typeface="+mj-lt"/>
                <a:ea typeface="Times New Roman"/>
                <a:cs typeface="Times New Roman"/>
              </a:rPr>
              <a:t>Είναι αυτή η απομόνωση ή ο διαχωρισμός που δημιουργεί νέα είδη, είπε ο Mayr. Τα γνωρίσματα που εξελίσσονται κατά τη διάρκεια της περιόδου απομόνωσης ονομάζονται «μηχανισμοί</a:t>
            </a:r>
            <a:r>
              <a:rPr lang="el-GR" u="sng" dirty="0" smtClean="0">
                <a:latin typeface="+mj-lt"/>
                <a:ea typeface="Times New Roman"/>
                <a:cs typeface="Times New Roman"/>
              </a:rPr>
              <a:t> απομόνωσης»</a:t>
            </a:r>
            <a:r>
              <a:rPr lang="el-GR" dirty="0" smtClean="0">
                <a:latin typeface="+mj-lt"/>
                <a:ea typeface="Times New Roman"/>
                <a:cs typeface="Times New Roman"/>
              </a:rPr>
              <a:t> και αποθαρρύνουν τους δύο πληθυσμών από την ενδογαμία.</a:t>
            </a:r>
            <a:br>
              <a:rPr lang="el-GR" dirty="0" smtClean="0">
                <a:latin typeface="+mj-lt"/>
                <a:ea typeface="Times New Roman"/>
                <a:cs typeface="Times New Roman"/>
              </a:rPr>
            </a:br>
            <a:r>
              <a:rPr lang="el-GR" dirty="0" smtClean="0">
                <a:latin typeface="+mj-lt"/>
                <a:ea typeface="Times New Roman"/>
                <a:cs typeface="Times New Roman"/>
              </a:rPr>
              <a:t>Επιπλέον, </a:t>
            </a:r>
            <a:r>
              <a:rPr lang="en-US" dirty="0" smtClean="0">
                <a:latin typeface="+mj-lt"/>
                <a:ea typeface="Times New Roman"/>
                <a:cs typeface="Times New Roman"/>
              </a:rPr>
              <a:t>o </a:t>
            </a:r>
            <a:r>
              <a:rPr lang="el-GR" dirty="0" smtClean="0">
                <a:latin typeface="+mj-lt"/>
                <a:ea typeface="Times New Roman"/>
                <a:cs typeface="Times New Roman"/>
              </a:rPr>
              <a:t>Mayr δήλωσε ότι η ανάπτυξη πολλών νέων ειδών είναι αυτό που οδηγεί στην εξελικτική πρόοδο. Χωρίς την </a:t>
            </a:r>
            <a:r>
              <a:rPr lang="el-GR" u="sng" dirty="0" smtClean="0">
                <a:solidFill>
                  <a:srgbClr val="0000FF"/>
                </a:solidFill>
                <a:latin typeface="+mj-lt"/>
                <a:ea typeface="Times New Roman"/>
                <a:cs typeface="Times New Roman"/>
                <a:hlinkClick r:id="rId2"/>
              </a:rPr>
              <a:t>ειδογένεση</a:t>
            </a:r>
            <a:r>
              <a:rPr lang="el-GR" dirty="0" smtClean="0">
                <a:latin typeface="+mj-lt"/>
                <a:ea typeface="Times New Roman"/>
                <a:cs typeface="Times New Roman"/>
              </a:rPr>
              <a:t>, δεν θα υπήρχε καμία διαφοροποίηση στον οργανικό κόσμο, ούτε </a:t>
            </a:r>
            <a:r>
              <a:rPr lang="el-GR" u="sng" dirty="0" smtClean="0">
                <a:latin typeface="+mj-lt"/>
                <a:ea typeface="Times New Roman"/>
                <a:cs typeface="Times New Roman"/>
              </a:rPr>
              <a:t>ακτινωτή</a:t>
            </a:r>
            <a:r>
              <a:rPr lang="el-GR" dirty="0" smtClean="0">
                <a:latin typeface="+mj-lt"/>
                <a:ea typeface="Times New Roman"/>
                <a:cs typeface="Times New Roman"/>
              </a:rPr>
              <a:t> </a:t>
            </a:r>
            <a:r>
              <a:rPr lang="el-GR" u="sng" dirty="0" smtClean="0">
                <a:latin typeface="+mj-lt"/>
                <a:ea typeface="Times New Roman"/>
                <a:cs typeface="Times New Roman"/>
              </a:rPr>
              <a:t>προσαρμοστικότητα</a:t>
            </a:r>
            <a:r>
              <a:rPr lang="el-GR" dirty="0" smtClean="0">
                <a:latin typeface="+mj-lt"/>
                <a:ea typeface="Times New Roman"/>
                <a:cs typeface="Times New Roman"/>
              </a:rPr>
              <a:t>, και συνεπώς πολύ μικρή εξελικτική πρόοδος. Τα είδη, στη συνέχεια, αποτελούν το κλειδί της εξέλιξης. </a:t>
            </a:r>
            <a:endParaRPr lang="el-GR"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4062"/>
          </a:xfrm>
        </p:spPr>
        <p:txBody>
          <a:bodyPr>
            <a:normAutofit fontScale="90000"/>
          </a:bodyPr>
          <a:lstStyle/>
          <a:p>
            <a:r>
              <a:rPr lang="el-GR" sz="2800" b="1" dirty="0" smtClean="0"/>
              <a:t>Ουσιοκρατική  </a:t>
            </a:r>
            <a:r>
              <a:rPr lang="en-US" sz="2800" b="1" dirty="0" err="1" smtClean="0"/>
              <a:t>vs</a:t>
            </a:r>
            <a:r>
              <a:rPr lang="en-US" sz="2800" b="1" dirty="0" smtClean="0"/>
              <a:t> </a:t>
            </a:r>
            <a:r>
              <a:rPr lang="el-GR" sz="2800" b="1" dirty="0" smtClean="0"/>
              <a:t>Πληθυσμιακή θεώρηση ή πιο είναι το σημαντικό</a:t>
            </a:r>
            <a:endParaRPr lang="el-GR" sz="2800" b="1" dirty="0"/>
          </a:p>
        </p:txBody>
      </p:sp>
      <p:sp>
        <p:nvSpPr>
          <p:cNvPr id="3" name="TextBox 2"/>
          <p:cNvSpPr txBox="1"/>
          <p:nvPr/>
        </p:nvSpPr>
        <p:spPr>
          <a:xfrm>
            <a:off x="347532" y="890720"/>
            <a:ext cx="8544949" cy="8340745"/>
          </a:xfrm>
          <a:prstGeom prst="rect">
            <a:avLst/>
          </a:prstGeom>
          <a:noFill/>
        </p:spPr>
        <p:txBody>
          <a:bodyPr wrap="square" rtlCol="0">
            <a:spAutoFit/>
          </a:bodyPr>
          <a:lstStyle/>
          <a:p>
            <a:r>
              <a:rPr lang="el-GR" sz="2000" dirty="0" smtClean="0"/>
              <a:t>Αριστοτελική άποψη:</a:t>
            </a:r>
          </a:p>
          <a:p>
            <a:r>
              <a:rPr lang="el-GR" sz="2000" dirty="0" smtClean="0"/>
              <a:t>Κάθε βιολογικό ον έχει σκοπό (Τελεολογία)     να πραγματώσει τη Φυσική Κατάσταση. (Ηλικία αναπαραγωγής- τεκνοποίησης. Οι αλλαγές (μεταλλάξεις) είναι εμπόδια προς το σκοπό αυτό.</a:t>
            </a:r>
          </a:p>
          <a:p>
            <a:endParaRPr lang="el-GR" sz="2000" dirty="0"/>
          </a:p>
          <a:p>
            <a:r>
              <a:rPr lang="el-GR" sz="2000" dirty="0" smtClean="0"/>
              <a:t>Σύγχρονη βιολογία: Οι αλλαγές είναι η κινητήρια δύναμη της ΦΕ.  [Εξήγηση νεοδαρβινισμού – καμηλοπάρδαλη- Μεσ. Αναιμία].</a:t>
            </a:r>
          </a:p>
          <a:p>
            <a:r>
              <a:rPr lang="el-GR" sz="2000" dirty="0" smtClean="0"/>
              <a:t>[ 1. Η ΦΕ δεν δρα στα άτομα αλλά στον πληθυσμό</a:t>
            </a:r>
          </a:p>
          <a:p>
            <a:r>
              <a:rPr lang="el-GR" sz="2000" dirty="0" smtClean="0"/>
              <a:t>   2. Σημασία των τυχαίων γεγονότων- Μεταλλάξεις</a:t>
            </a:r>
          </a:p>
          <a:p>
            <a:r>
              <a:rPr lang="el-GR" sz="2000" dirty="0" smtClean="0"/>
              <a:t>    3. Απομόνωση </a:t>
            </a:r>
          </a:p>
          <a:p>
            <a:endParaRPr lang="el-GR" sz="2000" dirty="0"/>
          </a:p>
          <a:p>
            <a:r>
              <a:rPr lang="el-GR" sz="2000" dirty="0" smtClean="0"/>
              <a:t>Επομένως: Σε ότι αφορά στην Ουσιοκρατική αντίληψη έχουμε τρία στάδια στην  Ιστορία της Βιολογίας:</a:t>
            </a:r>
          </a:p>
          <a:p>
            <a:pPr marL="342900" indent="-342900">
              <a:buAutoNum type="arabicPeriod"/>
            </a:pPr>
            <a:r>
              <a:rPr lang="el-GR" sz="2000" dirty="0" smtClean="0"/>
              <a:t>Πλατωνική αντίληψη.</a:t>
            </a:r>
          </a:p>
          <a:p>
            <a:pPr marL="342900" indent="-342900">
              <a:buAutoNum type="arabicPeriod"/>
            </a:pPr>
            <a:r>
              <a:rPr lang="el-GR" sz="2000" dirty="0" smtClean="0"/>
              <a:t>Αριστοτελική- Ουσιοκρατική αντίληψη που ταυτίζεται με την Προ-Εξελικτική άποψη: Τα είδη αναλοίωτα και οι αλλοιώσεις = παρεκτροπές από την φυσική κατάσταση</a:t>
            </a:r>
          </a:p>
          <a:p>
            <a:pPr marL="342900" indent="-342900">
              <a:buAutoNum type="arabicPeriod"/>
            </a:pPr>
            <a:r>
              <a:rPr lang="el-GR" sz="2000" dirty="0" smtClean="0"/>
              <a:t>Σύγχρονη Βιολογία- Αντιουσιοκρατική άποψη (Πληθυσμιακή): Τα είδη αλλάζουν και η μεταβλητότητα= η κινητήρια δύναμη  της Εξέλιξης.  Πρωταρχική πραγματικότητα.</a:t>
            </a:r>
          </a:p>
          <a:p>
            <a:pPr marL="342900" indent="-342900"/>
            <a:r>
              <a:rPr lang="el-GR" sz="2000" dirty="0" smtClean="0"/>
              <a:t>________________________________________________</a:t>
            </a:r>
          </a:p>
          <a:p>
            <a:pPr marL="342900" indent="-342900"/>
            <a:r>
              <a:rPr lang="el-GR" sz="2000" dirty="0" smtClean="0"/>
              <a:t>Στη νεοδαρβινική Ανθρώπινη Κοινωνιοβιολογία ο </a:t>
            </a:r>
            <a:r>
              <a:rPr lang="el-GR" sz="2000" u="sng" dirty="0" smtClean="0"/>
              <a:t>μοχλός της εξέλιξης των ειδών δεν είναι τα είδη αυτά καθαυτά ούτε τα μεμονωμένα άτομα που τα συνθέτουν (οι οργανισμοί), αλλά τα </a:t>
            </a:r>
            <a:r>
              <a:rPr lang="el-GR" sz="2000" i="1" u="sng" dirty="0" smtClean="0"/>
              <a:t>γονίδια, </a:t>
            </a:r>
            <a:r>
              <a:rPr lang="el-GR" sz="2000" i="1" dirty="0" smtClean="0"/>
              <a:t>τα οποία μάχονται για να επιβιώσουν</a:t>
            </a:r>
            <a:endParaRPr lang="el-GR" sz="2000" dirty="0" smtClean="0"/>
          </a:p>
          <a:p>
            <a:endParaRPr lang="el-GR"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Για την έννοια της Τελεολογίας</a:t>
            </a:r>
            <a:endParaRPr lang="el-GR" sz="3200" dirty="0"/>
          </a:p>
        </p:txBody>
      </p:sp>
      <p:sp>
        <p:nvSpPr>
          <p:cNvPr id="7" name="TextBox 6"/>
          <p:cNvSpPr txBox="1"/>
          <p:nvPr/>
        </p:nvSpPr>
        <p:spPr>
          <a:xfrm>
            <a:off x="683568" y="1268761"/>
            <a:ext cx="8460432" cy="4031873"/>
          </a:xfrm>
          <a:prstGeom prst="rect">
            <a:avLst/>
          </a:prstGeom>
          <a:noFill/>
        </p:spPr>
        <p:txBody>
          <a:bodyPr wrap="square" rtlCol="0">
            <a:spAutoFit/>
          </a:bodyPr>
          <a:lstStyle/>
          <a:p>
            <a:r>
              <a:rPr lang="el-GR" sz="2000" dirty="0" smtClean="0"/>
              <a:t>Τη συναντάμε σε δύο περιπτώσεις: 1. Σκοπός των έμβιων όντων είναι η ωρίμανση-τεκνοποίηση.</a:t>
            </a:r>
          </a:p>
          <a:p>
            <a:r>
              <a:rPr lang="el-GR" sz="2000" dirty="0" smtClean="0"/>
              <a:t>2. Στη Λαμαρκική άποψη: οι οργανισμοί αλλάζουν για να προσαρμοστούν στις νέες συνθήκες- αλλαγές του περιβάλλοντος.</a:t>
            </a:r>
          </a:p>
          <a:p>
            <a:endParaRPr lang="el-GR" sz="2000" dirty="0" smtClean="0"/>
          </a:p>
          <a:p>
            <a:r>
              <a:rPr lang="el-GR" sz="2000" dirty="0" smtClean="0"/>
              <a:t>Στη μετα- εξελικτική Βιολογία:</a:t>
            </a:r>
            <a:endParaRPr lang="el-GR" sz="2000" dirty="0"/>
          </a:p>
          <a:p>
            <a:r>
              <a:rPr lang="el-GR" sz="2000" dirty="0" smtClean="0"/>
              <a:t>Διαφορετικά Είδη Τελεολογίας: </a:t>
            </a:r>
            <a:r>
              <a:rPr lang="en-US" sz="2000" dirty="0" smtClean="0"/>
              <a:t>Teleology</a:t>
            </a:r>
          </a:p>
          <a:p>
            <a:pPr marL="342900" indent="-342900">
              <a:buAutoNum type="arabicPeriod"/>
            </a:pPr>
            <a:r>
              <a:rPr lang="en-US" sz="2000" dirty="0" smtClean="0"/>
              <a:t>Goal- directed</a:t>
            </a:r>
            <a:r>
              <a:rPr lang="el-GR" sz="2000" dirty="0" smtClean="0"/>
              <a:t>: Κατευθύνονται από ένα σκοπό. [Μακριοί λαιμοί-----</a:t>
            </a:r>
          </a:p>
          <a:p>
            <a:pPr marL="342900" indent="-342900"/>
            <a:r>
              <a:rPr lang="el-GR" sz="2000" dirty="0" smtClean="0"/>
              <a:t>     1</a:t>
            </a:r>
            <a:r>
              <a:rPr lang="el-GR" sz="2000" baseline="30000" dirty="0" smtClean="0"/>
              <a:t>α</a:t>
            </a:r>
            <a:r>
              <a:rPr lang="el-GR" sz="2000" dirty="0" smtClean="0"/>
              <a:t>.  Λειτουργισμός (</a:t>
            </a:r>
            <a:r>
              <a:rPr lang="en-US" sz="2000" dirty="0" err="1" smtClean="0"/>
              <a:t>Funcionalism</a:t>
            </a:r>
            <a:r>
              <a:rPr lang="en-US" sz="2000" dirty="0" smtClean="0"/>
              <a:t>)- </a:t>
            </a:r>
            <a:r>
              <a:rPr lang="el-GR" sz="2000" dirty="0" smtClean="0"/>
              <a:t>Κοινωνιοβιολογία: Συστήματα που κατευθύνονται από μία λειτουργία.  (Γονίδια που καθορίζουν τη συμπεριφορά....).  </a:t>
            </a:r>
          </a:p>
          <a:p>
            <a:endParaRPr lang="el-GR" dirty="0"/>
          </a:p>
          <a:p>
            <a:endParaRPr lang="el-G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2582</Words>
  <Application>Microsoft Office PowerPoint</Application>
  <PresentationFormat>On-screen Show (4:3)</PresentationFormat>
  <Paragraphs>184</Paragraphs>
  <Slides>19</Slides>
  <Notes>15</Notes>
  <HiddenSlides>0</HiddenSlides>
  <MMClips>1</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Υλομορφική Θεωρία του Αριστοτέλη</vt:lpstr>
      <vt:lpstr>Σχέση σύγχρονης Βιολογίας με θέσεις Πλάτωνα- Αριστοτέλη (σε σχέση με ιεράρχιση) </vt:lpstr>
      <vt:lpstr>Λινναίος (1707-1778)</vt:lpstr>
      <vt:lpstr>Πρώτη προσπάθεια ταξινόμησης</vt:lpstr>
      <vt:lpstr>Slide 5</vt:lpstr>
      <vt:lpstr>Ο Ernst Mayr και η συνθετική εξελικτική θεωρία</vt:lpstr>
      <vt:lpstr>Slide 7</vt:lpstr>
      <vt:lpstr>Ουσιοκρατική  vs Πληθυσμιακή θεώρηση ή πιο είναι το σημαντικό</vt:lpstr>
      <vt:lpstr>Για την έννοια της Τελεολογίας</vt:lpstr>
      <vt:lpstr>Τελεολογία: ΕΙ</vt:lpstr>
      <vt:lpstr>Slide 11</vt:lpstr>
      <vt:lpstr>Slide 12</vt:lpstr>
      <vt:lpstr>Buffon (1707-1788).</vt:lpstr>
      <vt:lpstr>Εμβρυολογία: Προσχηματσιμός-Επιγένεση</vt:lpstr>
      <vt:lpstr>Φυσιολογία</vt:lpstr>
      <vt:lpstr>19ος αιώνας</vt:lpstr>
      <vt:lpstr>19ος αιώνας -Κυτταρολογία</vt:lpstr>
      <vt:lpstr>Εμβρυολογία Μικροβιολογία 19ου αιώνα</vt:lpstr>
      <vt:lpstr>20ος αιώνας: από τον Mendel στη διπλή έλικα.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Kyriacos</dc:creator>
  <cp:lastModifiedBy>Kyriacos</cp:lastModifiedBy>
  <cp:revision>3</cp:revision>
  <dcterms:created xsi:type="dcterms:W3CDTF">2012-01-13T16:24:32Z</dcterms:created>
  <dcterms:modified xsi:type="dcterms:W3CDTF">2012-01-13T16:50:38Z</dcterms:modified>
</cp:coreProperties>
</file>