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tags/tag5.xml" ContentType="application/vnd.openxmlformats-officedocument.presentationml.tags+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304" r:id="rId25"/>
    <p:sldId id="303" r:id="rId26"/>
    <p:sldId id="278" r:id="rId27"/>
    <p:sldId id="280"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300" r:id="rId46"/>
    <p:sldId id="299" r:id="rId4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7" autoAdjust="0"/>
    <p:restoredTop sz="96291" autoAdjust="0"/>
  </p:normalViewPr>
  <p:slideViewPr>
    <p:cSldViewPr>
      <p:cViewPr>
        <p:scale>
          <a:sx n="100" d="100"/>
          <a:sy n="100" d="100"/>
        </p:scale>
        <p:origin x="-9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DAA8F3D-60DE-4B5A-B907-76E46D5DBC92}" type="datetimeFigureOut">
              <a:rPr lang="el-GR"/>
              <a:pPr>
                <a:defRPr/>
              </a:pPr>
              <a:t>1/5/2011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7832996-0880-49C2-9214-B179496D15BF}"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οι μαθητές εκτός από τη χρήση της έρευνας στο εργαστήριο για τη μελέτη των  επιστημονικών εννοιών, θα μπορούσαν να χρησιμοποιούν και να διαβάζουν εργασίες   ή βιβλία σχετικά με την έρευνα και να συζητούν σχετικά με τα προβλήματα,  με τα δεδομένα,  για το ρόλο της τεχνολογίας, την ερμηνεία των δεδομένων καθώς και τα συμπεράσματα στα οποία κατέληξαν οι επιστήμονες.</a:t>
            </a:r>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AAD4D9-22F3-4DF5-A299-BE0EF48536B6}" type="slidenum">
              <a:rPr lang="el-GR"/>
              <a:pPr fontAlgn="base">
                <a:spcBef>
                  <a:spcPct val="0"/>
                </a:spcBef>
                <a:spcAft>
                  <a:spcPct val="0"/>
                </a:spcAft>
                <a:defRPr/>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CC210B-6705-4318-8CA2-161AC47FE08B}" type="slidenum">
              <a:rPr lang="el-GR"/>
              <a:pPr fontAlgn="base">
                <a:spcBef>
                  <a:spcPct val="0"/>
                </a:spcBef>
                <a:spcAft>
                  <a:spcPct val="0"/>
                </a:spcAft>
                <a:defRPr/>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6491CD-4320-4167-BE08-3B4722C0B9A6}" type="slidenum">
              <a:rPr lang="el-GR"/>
              <a:pPr fontAlgn="base">
                <a:spcBef>
                  <a:spcPct val="0"/>
                </a:spcBef>
                <a:spcAft>
                  <a:spcPct val="0"/>
                </a:spcAft>
                <a:defRPr/>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το NRC (1996, 2000) αναγνώρισε ότι  όλες οι έννοιες της επιστήμης</a:t>
            </a:r>
            <a:br>
              <a:rPr lang="el-GR" smtClean="0"/>
            </a:br>
            <a:r>
              <a:rPr lang="el-GR" smtClean="0"/>
              <a:t>δεν μπορούν ή δεν πρέπει να διδάσκονται με έρευνα</a:t>
            </a:r>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1067B-CEC0-49C4-B4FF-E240180862EB}" type="slidenum">
              <a:rPr lang="el-GR"/>
              <a:pPr fontAlgn="base">
                <a:spcBef>
                  <a:spcPct val="0"/>
                </a:spcBef>
                <a:spcAft>
                  <a:spcPct val="0"/>
                </a:spcAft>
                <a:defRPr/>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25</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Οι δηλώσεις αυτές επιτρέπουν στους εκπαιδευτικούς της επιστήμης να δουν εάν οι απόψεις τους  για τους τρεις τομείς της έρευνας είναι συμβατές με το κίνημα της μεταρρύθμισης στο K-</a:t>
            </a:r>
            <a:br>
              <a:rPr lang="el-GR" smtClean="0"/>
            </a:br>
            <a:r>
              <a:rPr lang="el-GR" smtClean="0"/>
              <a:t>12 επιστήμη.</a:t>
            </a:r>
          </a:p>
          <a:p>
            <a:pPr eaLnBrk="1" hangingPunct="1">
              <a:spcBef>
                <a:spcPct val="0"/>
              </a:spcBef>
            </a:pPr>
            <a:endParaRPr lang="el-GR"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B5878E-DC88-4E8F-92D9-17AA37A32BD5}" type="slidenum">
              <a:rPr lang="el-GR"/>
              <a:pPr fontAlgn="base">
                <a:spcBef>
                  <a:spcPct val="0"/>
                </a:spcBef>
                <a:spcAft>
                  <a:spcPct val="0"/>
                </a:spcAft>
                <a:defRPr/>
              </a:pPr>
              <a:t>26</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Κατακτώντας αυτές τις έξι ικανότητες που  απαιτεί  ο Κ-12 καθηγητές της επιστήμης παράσχουν</a:t>
            </a:r>
            <a:br>
              <a:rPr lang="el-GR" smtClean="0"/>
            </a:br>
            <a:r>
              <a:rPr lang="el-GR" smtClean="0"/>
              <a:t>ευκαιρίες πολυεπίπεδης έρευνας  για τους φοιτητές. Αυτός ο τύπος της έρευνας  δεν  είναι απαραίτητο να επαληθεύεται σε εργαστήριο. Η έρευνα  βοηθάει τους μαθητές να αναπτύξουν  τη κριτική σκέψη, την επιστημονική επιχειρηματολογία, ενώ ταυτόχρονα βοηθάει τη ανάπτυξη μιας βαθύτερης κατανόησης της επιστήμης (NRC, 2000</a:t>
            </a:r>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306736-7B87-4229-A1E1-D3788FD9A446}" type="slidenum">
              <a:rPr lang="el-GR"/>
              <a:pPr fontAlgn="base">
                <a:spcBef>
                  <a:spcPct val="0"/>
                </a:spcBef>
                <a:spcAft>
                  <a:spcPct val="0"/>
                </a:spcAft>
                <a:defRPr/>
              </a:pPr>
              <a:t>27</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813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8131"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B92B05D-12D9-4507-B7ED-FE280B412B2F}" type="slidenum">
              <a:rPr lang="el-GR" sz="1200">
                <a:latin typeface="Calibri" pitchFamily="34" charset="0"/>
              </a:rPr>
              <a:pPr algn="r"/>
              <a:t>28</a:t>
            </a:fld>
            <a:endParaRPr lang="el-GR" sz="1200">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017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0179"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2F9C89A-29C3-4B9F-BDB9-917F19B68D0E}" type="slidenum">
              <a:rPr lang="el-GR" sz="1200">
                <a:latin typeface="Calibri" pitchFamily="34" charset="0"/>
              </a:rPr>
              <a:pPr algn="r"/>
              <a:t>29</a:t>
            </a:fld>
            <a:endParaRPr lang="el-GR" sz="1200">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222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2227"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4B6B4AA-3EF3-4022-BED2-F131878CFC8D}" type="slidenum">
              <a:rPr lang="el-GR" sz="1200">
                <a:latin typeface="Calibri" pitchFamily="34" charset="0"/>
              </a:rPr>
              <a:pPr algn="r"/>
              <a:t>30</a:t>
            </a:fld>
            <a:endParaRPr lang="el-GR"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4275"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77F4E17-993F-4DD9-A004-9A995C31FB0B}" type="slidenum">
              <a:rPr lang="el-GR" sz="1200">
                <a:latin typeface="Calibri" pitchFamily="34" charset="0"/>
              </a:rPr>
              <a:pPr algn="r"/>
              <a:t>31</a:t>
            </a:fld>
            <a:endParaRPr lang="el-GR" sz="1200">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632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6323"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2921F9E-9D67-4F2C-91A9-C182D3073B44}" type="slidenum">
              <a:rPr lang="el-GR" sz="1200">
                <a:latin typeface="Calibri" pitchFamily="34" charset="0"/>
              </a:rPr>
              <a:pPr algn="r"/>
              <a:t>32</a:t>
            </a:fld>
            <a:endParaRPr lang="el-GR" sz="1200">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837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8371"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D817912-A186-4676-813E-CDDD4BD2455F}" type="slidenum">
              <a:rPr lang="el-GR" sz="1200">
                <a:latin typeface="Calibri" pitchFamily="34" charset="0"/>
              </a:rPr>
              <a:pPr algn="r"/>
              <a:t>33</a:t>
            </a:fld>
            <a:endParaRPr lang="el-GR" sz="1200">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0419"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20DB03E-339B-4DD7-826C-5B8ED1405887}" type="slidenum">
              <a:rPr lang="el-GR" sz="1200">
                <a:latin typeface="Calibri" pitchFamily="34" charset="0"/>
              </a:rPr>
              <a:pPr algn="r"/>
              <a:t>34</a:t>
            </a:fld>
            <a:endParaRPr lang="el-GR" sz="1200">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2467"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96FDD70-F1E9-450E-8011-4898AAE41555}" type="slidenum">
              <a:rPr lang="el-GR" sz="1200">
                <a:latin typeface="Calibri" pitchFamily="34" charset="0"/>
              </a:rPr>
              <a:pPr algn="r"/>
              <a:t>35</a:t>
            </a:fld>
            <a:endParaRPr lang="el-GR" sz="1200">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4515"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372243B-F777-41C2-A761-A820823CC61D}" type="slidenum">
              <a:rPr lang="el-GR" sz="1200">
                <a:latin typeface="Calibri" pitchFamily="34" charset="0"/>
              </a:rPr>
              <a:pPr algn="r"/>
              <a:t>36</a:t>
            </a:fld>
            <a:endParaRPr lang="el-GR" sz="1200">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656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6563"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1FC540D-7B7F-4A97-95C1-7C219F3E5F1F}" type="slidenum">
              <a:rPr lang="el-GR" sz="1200">
                <a:latin typeface="Calibri" pitchFamily="34" charset="0"/>
              </a:rPr>
              <a:pPr algn="r"/>
              <a:t>37</a:t>
            </a:fld>
            <a:endParaRPr lang="el-GR" sz="1200">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861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8611"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F4A0407-F3CC-47DE-88ED-D0E6A62246B2}" type="slidenum">
              <a:rPr lang="el-GR" sz="1200">
                <a:latin typeface="Calibri" pitchFamily="34" charset="0"/>
              </a:rPr>
              <a:pPr algn="r"/>
              <a:t>38</a:t>
            </a:fld>
            <a:endParaRPr lang="el-GR" sz="1200">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065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0659"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330D179-2ADF-4A7B-88D3-207DECE5A6EE}" type="slidenum">
              <a:rPr lang="el-GR" sz="1200">
                <a:latin typeface="Calibri" pitchFamily="34" charset="0"/>
              </a:rPr>
              <a:pPr algn="r"/>
              <a:t>39</a:t>
            </a:fld>
            <a:endParaRPr lang="el-GR" sz="1200">
              <a:latin typeface="Calibri"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270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2707"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1A97CF6-B80F-4A30-9211-AED2630A2807}" type="slidenum">
              <a:rPr lang="el-GR" sz="1200">
                <a:latin typeface="Calibri" pitchFamily="34" charset="0"/>
              </a:rPr>
              <a:pPr algn="r"/>
              <a:t>40</a:t>
            </a:fld>
            <a:endParaRPr lang="el-GR"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475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4755"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C87A9AC-3719-4FEC-A3DA-9D33F668D2CD}" type="slidenum">
              <a:rPr lang="el-GR" sz="1200">
                <a:latin typeface="Calibri" pitchFamily="34" charset="0"/>
              </a:rPr>
              <a:pPr algn="r"/>
              <a:t>41</a:t>
            </a:fld>
            <a:endParaRPr lang="el-GR" sz="1200">
              <a:latin typeface="Calibri"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680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6803"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3026020-85CE-4666-A30D-C7EE81E5FB52}" type="slidenum">
              <a:rPr lang="el-GR" sz="1200">
                <a:latin typeface="Calibri" pitchFamily="34" charset="0"/>
              </a:rPr>
              <a:pPr algn="r"/>
              <a:t>42</a:t>
            </a:fld>
            <a:endParaRPr lang="el-GR" sz="1200">
              <a:latin typeface="Calibri"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885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8851"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7012F57-BEA7-41B1-8314-D98E411C8445}" type="slidenum">
              <a:rPr lang="el-GR" sz="1200">
                <a:latin typeface="Calibri" pitchFamily="34" charset="0"/>
              </a:rPr>
              <a:pPr algn="r"/>
              <a:t>43</a:t>
            </a:fld>
            <a:endParaRPr lang="el-GR" sz="1200">
              <a:latin typeface="Calibri"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089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0899"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1E81A39-3A9A-4DE0-B218-595F88231C61}" type="slidenum">
              <a:rPr lang="el-GR" sz="1200">
                <a:latin typeface="Calibri" pitchFamily="34" charset="0"/>
              </a:rPr>
              <a:pPr algn="r"/>
              <a:t>44</a:t>
            </a:fld>
            <a:endParaRPr lang="el-GR" sz="1200">
              <a:latin typeface="Calibri"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45</a:t>
            </a:fld>
            <a:endParaRPr lang="el-G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397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3971" name="3 - Θέση αριθμού διαφάνειας"/>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2274EA5-E3A8-4C7B-9BDF-1E94243C304C}" type="slidenum">
              <a:rPr lang="el-GR" sz="1200">
                <a:latin typeface="Calibri" pitchFamily="34" charset="0"/>
              </a:rPr>
              <a:pPr algn="r"/>
              <a:t>46</a:t>
            </a:fld>
            <a:endParaRPr lang="el-GR"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17832996-0880-49C2-9214-B179496D15BF}" type="slidenum">
              <a:rPr lang="el-GR" smtClean="0"/>
              <a:pPr>
                <a:defRPr/>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σταθερή (αυξανόμενο σώμα της γνώσης) και «εύπλαστο» (επινόηση νέων εννοιολογικών κατασκευών που επιφέρει επανάσταση στην επιστήμη). </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44CEAE-6AC0-4C48-A65C-F801247F0A22}" type="slidenum">
              <a:rPr lang="el-GR"/>
              <a:pPr fontAlgn="base">
                <a:spcBef>
                  <a:spcPct val="0"/>
                </a:spcBef>
                <a:spcAft>
                  <a:spcPct val="0"/>
                </a:spcAft>
                <a:defRPr/>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D92FA62-B91A-48EC-8574-68263B5D6F42}" type="datetimeFigureOut">
              <a:rPr lang="el-GR"/>
              <a:pPr>
                <a:defRPr/>
              </a:pPr>
              <a:t>1/5/2011</a:t>
            </a:fld>
            <a:endParaRPr lang="el-GR"/>
          </a:p>
        </p:txBody>
      </p:sp>
      <p:sp>
        <p:nvSpPr>
          <p:cNvPr id="5" name="Footer Placeholder 18"/>
          <p:cNvSpPr>
            <a:spLocks noGrp="1"/>
          </p:cNvSpPr>
          <p:nvPr>
            <p:ph type="ftr" sz="quarter" idx="11"/>
          </p:nvPr>
        </p:nvSpPr>
        <p:spPr/>
        <p:txBody>
          <a:bodyPr/>
          <a:lstStyle>
            <a:lvl1pPr>
              <a:defRPr/>
            </a:lvl1pPr>
          </a:lstStyle>
          <a:p>
            <a:pPr>
              <a:defRPr/>
            </a:pPr>
            <a:endParaRPr lang="el-GR"/>
          </a:p>
        </p:txBody>
      </p:sp>
      <p:sp>
        <p:nvSpPr>
          <p:cNvPr id="6" name="Slide Number Placeholder 26"/>
          <p:cNvSpPr>
            <a:spLocks noGrp="1"/>
          </p:cNvSpPr>
          <p:nvPr>
            <p:ph type="sldNum" sz="quarter" idx="12"/>
          </p:nvPr>
        </p:nvSpPr>
        <p:spPr/>
        <p:txBody>
          <a:bodyPr/>
          <a:lstStyle>
            <a:lvl1pPr>
              <a:defRPr/>
            </a:lvl1pPr>
          </a:lstStyle>
          <a:p>
            <a:pPr>
              <a:defRPr/>
            </a:pPr>
            <a:fld id="{B5D21FB3-164A-4A18-8854-96EE5C686D68}"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ACD315-0C2D-4E9E-8191-B3B521411C44}" type="datetimeFigureOut">
              <a:rPr lang="el-GR"/>
              <a:pPr>
                <a:defRPr/>
              </a:pPr>
              <a:t>1/5/2011</a:t>
            </a:fld>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D6FD5CE5-BCF7-4C92-9AEC-6EA9515CB56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1E46DDA-CCCF-4D99-A302-477CC15E144F}" type="datetimeFigureOut">
              <a:rPr lang="el-GR"/>
              <a:pPr>
                <a:defRPr/>
              </a:pPr>
              <a:t>1/5/2011</a:t>
            </a:fld>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B97D610C-3E68-4966-9FAF-65AE36EC43F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B060A22-0E28-48D6-9637-F307BCD4D62C}" type="datetimeFigureOut">
              <a:rPr lang="el-GR"/>
              <a:pPr>
                <a:defRPr/>
              </a:pPr>
              <a:t>1/5/2011</a:t>
            </a:fld>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189CE570-1529-44F3-A040-2E1295AD367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A2B6893-1E8F-4D60-B86A-5149A8212CAD}" type="datetimeFigureOut">
              <a:rPr lang="el-GR"/>
              <a:pPr>
                <a:defRPr/>
              </a:pPr>
              <a:t>1/5/2011</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5BFEB95-0282-43FB-9C63-936F3D44CC11}"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4483ADC-9A60-48C6-9047-60601DADF419}" type="datetimeFigureOut">
              <a:rPr lang="el-GR"/>
              <a:pPr>
                <a:defRPr/>
              </a:pPr>
              <a:t>1/5/2011</a:t>
            </a:fld>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1BE20621-34FE-47B2-A44A-C41AB11E325A}"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E820684-665A-483C-8C2F-EFAA3EB87BAB}" type="datetimeFigureOut">
              <a:rPr lang="el-GR"/>
              <a:pPr>
                <a:defRPr/>
              </a:pPr>
              <a:t>1/5/2011</a:t>
            </a:fld>
            <a:endParaRPr lang="el-GR"/>
          </a:p>
        </p:txBody>
      </p:sp>
      <p:sp>
        <p:nvSpPr>
          <p:cNvPr id="8" name="Footer Placeholder 21"/>
          <p:cNvSpPr>
            <a:spLocks noGrp="1"/>
          </p:cNvSpPr>
          <p:nvPr>
            <p:ph type="ftr" sz="quarter" idx="11"/>
          </p:nvPr>
        </p:nvSpPr>
        <p:spPr/>
        <p:txBody>
          <a:bodyPr/>
          <a:lstStyle>
            <a:lvl1pPr>
              <a:defRPr/>
            </a:lvl1pPr>
          </a:lstStyle>
          <a:p>
            <a:pPr>
              <a:defRPr/>
            </a:pPr>
            <a:endParaRPr lang="el-GR"/>
          </a:p>
        </p:txBody>
      </p:sp>
      <p:sp>
        <p:nvSpPr>
          <p:cNvPr id="9" name="Slide Number Placeholder 17"/>
          <p:cNvSpPr>
            <a:spLocks noGrp="1"/>
          </p:cNvSpPr>
          <p:nvPr>
            <p:ph type="sldNum" sz="quarter" idx="12"/>
          </p:nvPr>
        </p:nvSpPr>
        <p:spPr/>
        <p:txBody>
          <a:bodyPr/>
          <a:lstStyle>
            <a:lvl1pPr>
              <a:defRPr/>
            </a:lvl1pPr>
          </a:lstStyle>
          <a:p>
            <a:pPr>
              <a:defRPr/>
            </a:pPr>
            <a:fld id="{25473651-D492-437D-8C16-5C64A5BCF179}"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F74B1DD-020C-4D75-AF3C-0EADC939A581}" type="datetimeFigureOut">
              <a:rPr lang="el-GR"/>
              <a:pPr>
                <a:defRPr/>
              </a:pPr>
              <a:t>1/5/2011</a:t>
            </a:fld>
            <a:endParaRPr lang="el-GR"/>
          </a:p>
        </p:txBody>
      </p:sp>
      <p:sp>
        <p:nvSpPr>
          <p:cNvPr id="4" name="Footer Placeholder 21"/>
          <p:cNvSpPr>
            <a:spLocks noGrp="1"/>
          </p:cNvSpPr>
          <p:nvPr>
            <p:ph type="ftr" sz="quarter" idx="11"/>
          </p:nvPr>
        </p:nvSpPr>
        <p:spPr/>
        <p:txBody>
          <a:bodyPr/>
          <a:lstStyle>
            <a:lvl1pPr>
              <a:defRPr/>
            </a:lvl1pPr>
          </a:lstStyle>
          <a:p>
            <a:pPr>
              <a:defRPr/>
            </a:pPr>
            <a:endParaRPr lang="el-GR"/>
          </a:p>
        </p:txBody>
      </p:sp>
      <p:sp>
        <p:nvSpPr>
          <p:cNvPr id="5" name="Slide Number Placeholder 17"/>
          <p:cNvSpPr>
            <a:spLocks noGrp="1"/>
          </p:cNvSpPr>
          <p:nvPr>
            <p:ph type="sldNum" sz="quarter" idx="12"/>
          </p:nvPr>
        </p:nvSpPr>
        <p:spPr/>
        <p:txBody>
          <a:bodyPr/>
          <a:lstStyle>
            <a:lvl1pPr>
              <a:defRPr/>
            </a:lvl1pPr>
          </a:lstStyle>
          <a:p>
            <a:pPr>
              <a:defRPr/>
            </a:pPr>
            <a:fld id="{7DE2B240-5F76-4FC3-A30E-42C917931A5E}"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1AD6DF6-3148-4830-A38B-2698FDBDCB8A}" type="datetimeFigureOut">
              <a:rPr lang="el-GR"/>
              <a:pPr>
                <a:defRPr/>
              </a:pPr>
              <a:t>1/5/2011</a:t>
            </a:fld>
            <a:endParaRPr lang="el-GR"/>
          </a:p>
        </p:txBody>
      </p:sp>
      <p:sp>
        <p:nvSpPr>
          <p:cNvPr id="3" name="Footer Placeholder 21"/>
          <p:cNvSpPr>
            <a:spLocks noGrp="1"/>
          </p:cNvSpPr>
          <p:nvPr>
            <p:ph type="ftr" sz="quarter" idx="11"/>
          </p:nvPr>
        </p:nvSpPr>
        <p:spPr/>
        <p:txBody>
          <a:bodyPr/>
          <a:lstStyle>
            <a:lvl1pPr>
              <a:defRPr/>
            </a:lvl1pPr>
          </a:lstStyle>
          <a:p>
            <a:pPr>
              <a:defRPr/>
            </a:pPr>
            <a:endParaRPr lang="el-GR"/>
          </a:p>
        </p:txBody>
      </p:sp>
      <p:sp>
        <p:nvSpPr>
          <p:cNvPr id="4" name="Slide Number Placeholder 17"/>
          <p:cNvSpPr>
            <a:spLocks noGrp="1"/>
          </p:cNvSpPr>
          <p:nvPr>
            <p:ph type="sldNum" sz="quarter" idx="12"/>
          </p:nvPr>
        </p:nvSpPr>
        <p:spPr/>
        <p:txBody>
          <a:bodyPr/>
          <a:lstStyle>
            <a:lvl1pPr>
              <a:defRPr/>
            </a:lvl1pPr>
          </a:lstStyle>
          <a:p>
            <a:pPr>
              <a:defRPr/>
            </a:pPr>
            <a:fld id="{593E55B7-80E6-4871-81D4-4AA83F591F0C}"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FDF7E1C-E675-4C9A-A1D0-17D1664DD94E}" type="datetimeFigureOut">
              <a:rPr lang="el-GR"/>
              <a:pPr>
                <a:defRPr/>
              </a:pPr>
              <a:t>1/5/2011</a:t>
            </a:fld>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AC74245A-F259-49CA-AA17-F2F8C65C8A49}"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2473CC4-5921-4F6F-9126-E3738F090FD4}" type="datetimeFigureOut">
              <a:rPr lang="el-GR"/>
              <a:pPr>
                <a:defRPr/>
              </a:pPr>
              <a:t>1/5/2011</a:t>
            </a:fld>
            <a:endParaRPr lang="el-GR"/>
          </a:p>
        </p:txBody>
      </p:sp>
      <p:sp>
        <p:nvSpPr>
          <p:cNvPr id="10" name="Footer Placeholder 5"/>
          <p:cNvSpPr>
            <a:spLocks noGrp="1"/>
          </p:cNvSpPr>
          <p:nvPr>
            <p:ph type="ftr" sz="quarter" idx="11"/>
          </p:nvPr>
        </p:nvSpPr>
        <p:spPr/>
        <p:txBody>
          <a:bodyPr/>
          <a:lstStyle>
            <a:lvl1pPr>
              <a:defRPr/>
            </a:lvl1pPr>
          </a:lstStyle>
          <a:p>
            <a:pPr>
              <a:defRPr/>
            </a:pPr>
            <a:endParaRPr lang="el-G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F2D7E5B-9D77-448F-AD81-04086C266A4E}"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258F0799-A533-4939-9E1D-E364F633276E}" type="datetimeFigureOut">
              <a:rPr lang="el-GR"/>
              <a:pPr>
                <a:defRPr/>
              </a:pPr>
              <a:t>1/5/2011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EA907377-5F39-4103-89FE-33C472AA2FF8}" type="slidenum">
              <a:rPr lang="el-GR"/>
              <a:pPr>
                <a:defRPr/>
              </a:pPr>
              <a:t>‹#›</a:t>
            </a:fld>
            <a:endParaRPr lang="el-G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B32C16"/>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B32C16"/>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F5CD2D"/>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ChangeArrowheads="1"/>
          </p:cNvSpPr>
          <p:nvPr/>
        </p:nvSpPr>
        <p:spPr bwMode="auto">
          <a:xfrm>
            <a:off x="4071938" y="285750"/>
            <a:ext cx="5072062" cy="338138"/>
          </a:xfrm>
          <a:prstGeom prst="rect">
            <a:avLst/>
          </a:prstGeom>
          <a:noFill/>
          <a:ln w="9525">
            <a:noFill/>
            <a:miter lim="800000"/>
            <a:headEnd/>
            <a:tailEnd/>
          </a:ln>
        </p:spPr>
        <p:txBody>
          <a:bodyPr>
            <a:spAutoFit/>
          </a:bodyPr>
          <a:lstStyle/>
          <a:p>
            <a:r>
              <a:rPr lang="en-US" sz="1600" dirty="0">
                <a:solidFill>
                  <a:schemeClr val="bg1"/>
                </a:solidFill>
                <a:latin typeface="Constantia" pitchFamily="18" charset="0"/>
              </a:rPr>
              <a:t>Journal of Science Teacher Education (2006) 17:265–278</a:t>
            </a:r>
            <a:endParaRPr lang="el-GR" sz="1600" dirty="0">
              <a:solidFill>
                <a:schemeClr val="bg1"/>
              </a:solidFill>
              <a:latin typeface="Constantia" pitchFamily="18" charset="0"/>
            </a:endParaRPr>
          </a:p>
        </p:txBody>
      </p:sp>
      <p:sp>
        <p:nvSpPr>
          <p:cNvPr id="6" name="Rectangle 5"/>
          <p:cNvSpPr/>
          <p:nvPr/>
        </p:nvSpPr>
        <p:spPr>
          <a:xfrm>
            <a:off x="214282" y="785794"/>
            <a:ext cx="8429684" cy="1077218"/>
          </a:xfrm>
          <a:prstGeom prst="rect">
            <a:avLst/>
          </a:prstGeom>
        </p:spPr>
        <p:txBody>
          <a:bodyPr>
            <a:spAutoFit/>
            <a:scene3d>
              <a:camera prst="orthographicFront"/>
              <a:lightRig rig="glow" dir="t"/>
            </a:scene3d>
            <a:sp3d contourW="12700" prstMaterial="dkEdge">
              <a:contourClr>
                <a:schemeClr val="bg1"/>
              </a:contourClr>
            </a:sp3d>
          </a:bodyPr>
          <a:lstStyle/>
          <a:p>
            <a:pPr algn="ctr" fontAlgn="auto">
              <a:spcBef>
                <a:spcPts val="0"/>
              </a:spcBef>
              <a:spcAft>
                <a:spcPts val="0"/>
              </a:spcAft>
              <a:defRPr/>
            </a:pPr>
            <a:r>
              <a:rPr lang="en-US" sz="3200" b="1" dirty="0">
                <a:solidFill>
                  <a:schemeClr val="bg1"/>
                </a:solidFill>
                <a:latin typeface="+mn-lt"/>
              </a:rPr>
              <a:t>A Brief History of Inquiry: From Dewey to Standards</a:t>
            </a:r>
            <a:endParaRPr lang="el-GR" sz="3200" dirty="0">
              <a:solidFill>
                <a:schemeClr val="bg1"/>
              </a:solidFill>
              <a:latin typeface="+mn-lt"/>
            </a:endParaRPr>
          </a:p>
        </p:txBody>
      </p:sp>
      <p:sp>
        <p:nvSpPr>
          <p:cNvPr id="14339" name="Rectangle 7"/>
          <p:cNvSpPr>
            <a:spLocks noChangeArrowheads="1"/>
          </p:cNvSpPr>
          <p:nvPr/>
        </p:nvSpPr>
        <p:spPr bwMode="auto">
          <a:xfrm>
            <a:off x="0" y="1857375"/>
            <a:ext cx="2906713" cy="523875"/>
          </a:xfrm>
          <a:prstGeom prst="rect">
            <a:avLst/>
          </a:prstGeom>
          <a:noFill/>
          <a:ln w="9525">
            <a:noFill/>
            <a:miter lim="800000"/>
            <a:headEnd/>
            <a:tailEnd/>
          </a:ln>
        </p:spPr>
        <p:txBody>
          <a:bodyPr wrap="none">
            <a:spAutoFit/>
          </a:bodyPr>
          <a:lstStyle/>
          <a:p>
            <a:r>
              <a:rPr lang="en-US" sz="2800" b="1" dirty="0">
                <a:solidFill>
                  <a:schemeClr val="bg1"/>
                </a:solidFill>
                <a:latin typeface="Constantia" pitchFamily="18" charset="0"/>
              </a:rPr>
              <a:t>Lloyd H. Barrow</a:t>
            </a:r>
            <a:endParaRPr lang="el-GR" sz="2800" dirty="0">
              <a:solidFill>
                <a:schemeClr val="bg1"/>
              </a:solidFill>
              <a:latin typeface="Constantia" pitchFamily="18" charset="0"/>
            </a:endParaRPr>
          </a:p>
        </p:txBody>
      </p:sp>
      <p:sp>
        <p:nvSpPr>
          <p:cNvPr id="14340" name="Rectangle 8"/>
          <p:cNvSpPr>
            <a:spLocks noChangeArrowheads="1"/>
          </p:cNvSpPr>
          <p:nvPr/>
        </p:nvSpPr>
        <p:spPr bwMode="auto">
          <a:xfrm>
            <a:off x="0" y="2357438"/>
            <a:ext cx="8643938" cy="276225"/>
          </a:xfrm>
          <a:prstGeom prst="rect">
            <a:avLst/>
          </a:prstGeom>
          <a:noFill/>
          <a:ln w="9525">
            <a:noFill/>
            <a:miter lim="800000"/>
            <a:headEnd/>
            <a:tailEnd/>
          </a:ln>
        </p:spPr>
        <p:txBody>
          <a:bodyPr>
            <a:spAutoFit/>
          </a:bodyPr>
          <a:lstStyle/>
          <a:p>
            <a:r>
              <a:rPr lang="en-US" sz="1200">
                <a:solidFill>
                  <a:schemeClr val="bg1"/>
                </a:solidFill>
                <a:latin typeface="Constantia" pitchFamily="18" charset="0"/>
              </a:rPr>
              <a:t>Southwestern Bell Science Education Center, University of Missouri, Columbia, MO 65211</a:t>
            </a:r>
            <a:r>
              <a:rPr lang="el-GR" sz="1200">
                <a:solidFill>
                  <a:schemeClr val="bg1"/>
                </a:solidFill>
                <a:latin typeface="Constantia" pitchFamily="18" charset="0"/>
              </a:rPr>
              <a:t> </a:t>
            </a:r>
            <a:r>
              <a:rPr lang="en-US" sz="1200">
                <a:solidFill>
                  <a:schemeClr val="bg1"/>
                </a:solidFill>
                <a:latin typeface="Constantia" pitchFamily="18" charset="0"/>
              </a:rPr>
              <a:t>U.S.A.</a:t>
            </a:r>
            <a:endParaRPr lang="el-GR" sz="1200">
              <a:solidFill>
                <a:schemeClr val="bg1"/>
              </a:solidFill>
              <a:latin typeface="Constantia" pitchFamily="18" charset="0"/>
            </a:endParaRPr>
          </a:p>
        </p:txBody>
      </p:sp>
      <p:sp>
        <p:nvSpPr>
          <p:cNvPr id="14341" name="Rectangle 10"/>
          <p:cNvSpPr>
            <a:spLocks noChangeArrowheads="1"/>
          </p:cNvSpPr>
          <p:nvPr/>
        </p:nvSpPr>
        <p:spPr bwMode="auto">
          <a:xfrm>
            <a:off x="1357313" y="2967038"/>
            <a:ext cx="6500812" cy="831850"/>
          </a:xfrm>
          <a:prstGeom prst="rect">
            <a:avLst/>
          </a:prstGeom>
          <a:noFill/>
          <a:ln w="9525">
            <a:noFill/>
            <a:miter lim="800000"/>
            <a:headEnd/>
            <a:tailEnd/>
          </a:ln>
        </p:spPr>
        <p:txBody>
          <a:bodyPr>
            <a:spAutoFit/>
          </a:bodyPr>
          <a:lstStyle/>
          <a:p>
            <a:pPr algn="ctr"/>
            <a:r>
              <a:rPr lang="el-GR" sz="2400" b="1">
                <a:solidFill>
                  <a:schemeClr val="bg1"/>
                </a:solidFill>
                <a:latin typeface="Constantia" pitchFamily="18" charset="0"/>
              </a:rPr>
              <a:t>ΜΙΑ ΣΥΝΤΟΜΗ ΙΣΤΟΡΙΑ ΓΙΑ ΤΗΝ ΕΡΕΥΝΑ: ΑΠΟ ΤΟΝ </a:t>
            </a:r>
            <a:r>
              <a:rPr lang="en-US" sz="2400" b="1">
                <a:solidFill>
                  <a:schemeClr val="bg1"/>
                </a:solidFill>
                <a:latin typeface="Constantia" pitchFamily="18" charset="0"/>
              </a:rPr>
              <a:t>DEWEY </a:t>
            </a:r>
            <a:r>
              <a:rPr lang="el-GR" sz="2400" b="1">
                <a:solidFill>
                  <a:schemeClr val="bg1"/>
                </a:solidFill>
                <a:latin typeface="Constantia" pitchFamily="18" charset="0"/>
              </a:rPr>
              <a:t>ΣΤΑ </a:t>
            </a:r>
            <a:r>
              <a:rPr lang="en-US" sz="2400" b="1">
                <a:solidFill>
                  <a:schemeClr val="bg1"/>
                </a:solidFill>
                <a:latin typeface="Constantia" pitchFamily="18" charset="0"/>
              </a:rPr>
              <a:t>STANDARDS</a:t>
            </a:r>
            <a:endParaRPr lang="el-GR" sz="2400" b="1">
              <a:solidFill>
                <a:schemeClr val="bg1"/>
              </a:solidFill>
              <a:latin typeface="Constantia" pitchFamily="18" charset="0"/>
            </a:endParaRPr>
          </a:p>
        </p:txBody>
      </p:sp>
      <p:sp>
        <p:nvSpPr>
          <p:cNvPr id="14342" name="Rectangle 11"/>
          <p:cNvSpPr>
            <a:spLocks noChangeArrowheads="1"/>
          </p:cNvSpPr>
          <p:nvPr/>
        </p:nvSpPr>
        <p:spPr bwMode="auto">
          <a:xfrm>
            <a:off x="3357563" y="4572000"/>
            <a:ext cx="5786437" cy="646113"/>
          </a:xfrm>
          <a:prstGeom prst="rect">
            <a:avLst/>
          </a:prstGeom>
          <a:noFill/>
          <a:ln w="9525">
            <a:noFill/>
            <a:miter lim="800000"/>
            <a:headEnd/>
            <a:tailEnd/>
          </a:ln>
        </p:spPr>
        <p:txBody>
          <a:bodyPr>
            <a:spAutoFit/>
          </a:bodyPr>
          <a:lstStyle/>
          <a:p>
            <a:r>
              <a:rPr lang="el-GR" b="1">
                <a:solidFill>
                  <a:schemeClr val="bg1"/>
                </a:solidFill>
                <a:latin typeface="Constantia" pitchFamily="18" charset="0"/>
              </a:rPr>
              <a:t>Μετάφραση/παρουσίαση: </a:t>
            </a:r>
            <a:r>
              <a:rPr lang="el-GR">
                <a:solidFill>
                  <a:schemeClr val="bg1"/>
                </a:solidFill>
                <a:latin typeface="Constantia" pitchFamily="18" charset="0"/>
              </a:rPr>
              <a:t> Ζωγραφιστού Χρυσούλα</a:t>
            </a:r>
          </a:p>
          <a:p>
            <a:r>
              <a:rPr lang="el-GR">
                <a:latin typeface="Constantia" pitchFamily="18" charset="0"/>
              </a:rPr>
              <a:t>			  </a:t>
            </a:r>
            <a:r>
              <a:rPr lang="el-GR">
                <a:solidFill>
                  <a:schemeClr val="bg1"/>
                </a:solidFill>
                <a:latin typeface="Constantia" pitchFamily="18" charset="0"/>
              </a:rPr>
              <a:t>Παπαστάθη Ευτυχιάνα</a:t>
            </a:r>
          </a:p>
        </p:txBody>
      </p:sp>
      <p:sp>
        <p:nvSpPr>
          <p:cNvPr id="14343" name="Rectangle 12"/>
          <p:cNvSpPr>
            <a:spLocks noChangeArrowheads="1"/>
          </p:cNvSpPr>
          <p:nvPr/>
        </p:nvSpPr>
        <p:spPr bwMode="auto">
          <a:xfrm>
            <a:off x="0" y="5715000"/>
            <a:ext cx="6143625" cy="369888"/>
          </a:xfrm>
          <a:prstGeom prst="rect">
            <a:avLst/>
          </a:prstGeom>
          <a:noFill/>
          <a:ln w="9525">
            <a:noFill/>
            <a:miter lim="800000"/>
            <a:headEnd/>
            <a:tailEnd/>
          </a:ln>
        </p:spPr>
        <p:txBody>
          <a:bodyPr>
            <a:spAutoFit/>
          </a:bodyPr>
          <a:lstStyle/>
          <a:p>
            <a:r>
              <a:rPr lang="el-GR" b="1">
                <a:solidFill>
                  <a:schemeClr val="bg1"/>
                </a:solidFill>
                <a:latin typeface="Constantia" pitchFamily="18" charset="0"/>
              </a:rPr>
              <a:t>Υπεύθυνος καθηγητής:</a:t>
            </a:r>
            <a:r>
              <a:rPr lang="el-GR">
                <a:solidFill>
                  <a:schemeClr val="bg1"/>
                </a:solidFill>
                <a:latin typeface="Constantia" pitchFamily="18" charset="0"/>
              </a:rPr>
              <a:t>   Δρ. Αθανασίου Κυριάκος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0"/>
            <a:ext cx="8229600" cy="1143000"/>
          </a:xfrm>
        </p:spPr>
        <p:txBody>
          <a:bodyPr>
            <a:normAutofit fontScale="90000"/>
          </a:bodyPr>
          <a:lstStyle/>
          <a:p>
            <a:pPr algn="ctr" eaLnBrk="1" fontAlgn="auto" hangingPunct="1">
              <a:spcAft>
                <a:spcPts val="0"/>
              </a:spcAft>
              <a:defRPr/>
            </a:pPr>
            <a:r>
              <a:rPr lang="el-GR" b="1" dirty="0" smtClean="0"/>
              <a:t>«</a:t>
            </a:r>
            <a:r>
              <a:rPr lang="el-GR" sz="3600" b="1" dirty="0" smtClean="0">
                <a:latin typeface="+mn-lt"/>
              </a:rPr>
              <a:t>έρευνα σχετικά με την έρευνα» </a:t>
            </a:r>
            <a:br>
              <a:rPr lang="el-GR" sz="3600" b="1" dirty="0" smtClean="0">
                <a:latin typeface="+mn-lt"/>
              </a:rPr>
            </a:br>
            <a:r>
              <a:rPr lang="el-GR" sz="3600" b="1" dirty="0" smtClean="0">
                <a:latin typeface="+mn-lt"/>
              </a:rPr>
              <a:t>“enquiry into enquiry”</a:t>
            </a:r>
            <a:endParaRPr lang="el-GR" b="1" dirty="0">
              <a:latin typeface="+mn-lt"/>
            </a:endParaRPr>
          </a:p>
        </p:txBody>
      </p:sp>
      <p:sp>
        <p:nvSpPr>
          <p:cNvPr id="3" name="Content Placeholder 2"/>
          <p:cNvSpPr>
            <a:spLocks noGrp="1"/>
          </p:cNvSpPr>
          <p:nvPr>
            <p:ph idx="1"/>
          </p:nvPr>
        </p:nvSpPr>
        <p:spPr>
          <a:xfrm>
            <a:off x="0" y="1285875"/>
            <a:ext cx="8572500" cy="5357813"/>
          </a:xfrm>
        </p:spPr>
        <p:txBody>
          <a:bodyPr>
            <a:normAutofit fontScale="40000" lnSpcReduction="20000"/>
          </a:bodyPr>
          <a:lstStyle/>
          <a:p>
            <a:pPr marL="274320" indent="-274320" algn="just" eaLnBrk="1" fontAlgn="auto" hangingPunct="1">
              <a:spcAft>
                <a:spcPts val="0"/>
              </a:spcAft>
              <a:buClr>
                <a:schemeClr val="accent3"/>
              </a:buClr>
              <a:buFont typeface="Wingdings 2"/>
              <a:buNone/>
              <a:defRPr/>
            </a:pPr>
            <a:r>
              <a:rPr lang="el-GR" sz="4400" b="1" dirty="0" smtClean="0"/>
              <a:t>Ο Schwab το 1966 διετύπωσε την άποψη πως </a:t>
            </a:r>
            <a:r>
              <a:rPr lang="el-GR" sz="4400" dirty="0" smtClean="0"/>
              <a:t>	</a:t>
            </a:r>
          </a:p>
          <a:p>
            <a:pPr marL="274320" indent="-274320" algn="just" eaLnBrk="1" fontAlgn="auto" hangingPunct="1">
              <a:spcAft>
                <a:spcPts val="0"/>
              </a:spcAft>
              <a:buClr>
                <a:schemeClr val="accent3"/>
              </a:buClr>
              <a:defRPr/>
            </a:pPr>
            <a:r>
              <a:rPr lang="el-GR" sz="4400" dirty="0" smtClean="0"/>
              <a:t>        Οι ΦΕ πρέπει να διδάσκονται κατά τρόπο που να συνάδει με τον τρόπο που λειτουργεί η σύγχρονη επιστήμη</a:t>
            </a:r>
          </a:p>
          <a:p>
            <a:pPr marL="274320" indent="-274320" algn="just" eaLnBrk="1" fontAlgn="auto" hangingPunct="1">
              <a:spcAft>
                <a:spcPts val="0"/>
              </a:spcAft>
              <a:buClr>
                <a:schemeClr val="accent3"/>
              </a:buClr>
              <a:buFont typeface="Wingdings 2"/>
              <a:buNone/>
              <a:defRPr/>
            </a:pPr>
            <a:endParaRPr lang="el-GR" sz="4400" dirty="0" smtClean="0"/>
          </a:p>
          <a:p>
            <a:pPr marL="274320" indent="-274320" algn="just" eaLnBrk="1" fontAlgn="auto" hangingPunct="1">
              <a:spcAft>
                <a:spcPts val="0"/>
              </a:spcAft>
              <a:buClr>
                <a:schemeClr val="accent3"/>
              </a:buClr>
              <a:defRPr/>
            </a:pPr>
            <a:r>
              <a:rPr lang="el-GR" sz="4400" dirty="0" smtClean="0"/>
              <a:t>	Οι καθηγητές των «θετικών επιστημών» να χρησιμοποιούν το εργαστήριο για να βοηθούν  τους μαθητές στη μελέτη των εννοιών της επιστήμης</a:t>
            </a:r>
          </a:p>
          <a:p>
            <a:pPr marL="274320" indent="-274320" algn="just" eaLnBrk="1" fontAlgn="auto" hangingPunct="1">
              <a:spcAft>
                <a:spcPts val="0"/>
              </a:spcAft>
              <a:buClr>
                <a:schemeClr val="accent3"/>
              </a:buClr>
              <a:buFont typeface="Wingdings 2"/>
              <a:buNone/>
              <a:defRPr/>
            </a:pPr>
            <a:r>
              <a:rPr lang="el-GR" sz="4400" dirty="0" smtClean="0"/>
              <a:t> </a:t>
            </a:r>
          </a:p>
          <a:p>
            <a:pPr marL="274320" indent="-274320" algn="just" eaLnBrk="1" fontAlgn="auto" hangingPunct="1">
              <a:spcAft>
                <a:spcPts val="0"/>
              </a:spcAft>
              <a:buClr>
                <a:schemeClr val="accent3"/>
              </a:buClr>
              <a:defRPr/>
            </a:pPr>
            <a:r>
              <a:rPr lang="el-GR" sz="4400" dirty="0" smtClean="0"/>
              <a:t>	Οι  ΦΕ πρέπει να διδάσκονται σε μορφή </a:t>
            </a:r>
            <a:r>
              <a:rPr lang="el-GR" sz="4400" dirty="0" smtClean="0"/>
              <a:t>έρευνας και διερεύνησης</a:t>
            </a:r>
            <a:endParaRPr lang="el-GR" sz="4400" dirty="0" smtClean="0"/>
          </a:p>
          <a:p>
            <a:pPr marL="274320" indent="-274320" algn="just" eaLnBrk="1" fontAlgn="auto" hangingPunct="1">
              <a:spcAft>
                <a:spcPts val="0"/>
              </a:spcAft>
              <a:buClr>
                <a:schemeClr val="accent3"/>
              </a:buClr>
              <a:buFont typeface="Wingdings 2"/>
              <a:buNone/>
              <a:defRPr/>
            </a:pPr>
            <a:endParaRPr lang="el-GR" sz="4400" dirty="0" smtClean="0"/>
          </a:p>
          <a:p>
            <a:pPr marL="274320" indent="-274320" algn="just" eaLnBrk="1" fontAlgn="auto" hangingPunct="1">
              <a:spcAft>
                <a:spcPts val="0"/>
              </a:spcAft>
              <a:buClr>
                <a:schemeClr val="accent3"/>
              </a:buClr>
              <a:defRPr/>
            </a:pPr>
            <a:r>
              <a:rPr lang="el-GR" sz="4400" dirty="0" smtClean="0"/>
              <a:t>	Οι μαθητές να χρησιμοποιούν και να διαβάζουν εργασίες   ή βιβλία σχετικά με την έρευνα και να συζητούν σχετικά με τα προβλήματα,  με τα δεδομένα,  για το ρόλο της τεχνολογίας, την ερμηνεία των δεδομένων καθώς και τα συμπεράσματα στα οποία κατέληξαν οι </a:t>
            </a:r>
            <a:r>
              <a:rPr lang="el-GR" sz="4400" dirty="0" smtClean="0"/>
              <a:t>επιστήμονες.</a:t>
            </a:r>
            <a:endParaRPr lang="el-GR" sz="4400" dirty="0" smtClean="0"/>
          </a:p>
          <a:p>
            <a:pPr marL="274320" indent="-274320" algn="just" eaLnBrk="1" fontAlgn="auto" hangingPunct="1">
              <a:spcAft>
                <a:spcPts val="0"/>
              </a:spcAft>
              <a:buClr>
                <a:schemeClr val="accent3"/>
              </a:buClr>
              <a:defRPr/>
            </a:pPr>
            <a:endParaRPr lang="el-GR" sz="4400" dirty="0" smtClean="0"/>
          </a:p>
          <a:p>
            <a:pPr marL="274320" indent="-274320" algn="just" eaLnBrk="1" fontAlgn="auto" hangingPunct="1">
              <a:spcAft>
                <a:spcPts val="0"/>
              </a:spcAft>
              <a:buClr>
                <a:schemeClr val="accent3"/>
              </a:buClr>
              <a:buNone/>
              <a:defRPr/>
            </a:pPr>
            <a:r>
              <a:rPr lang="el-GR" sz="4400" dirty="0" smtClean="0"/>
              <a:t>Ονόμασε το «μοντέλο» του </a:t>
            </a:r>
            <a:r>
              <a:rPr lang="el-GR" sz="4400" dirty="0" smtClean="0"/>
              <a:t>«διερεύνηση μέσα στη διερεύνηση»</a:t>
            </a:r>
          </a:p>
          <a:p>
            <a:pPr marL="274320" indent="-274320" algn="just" eaLnBrk="1" fontAlgn="auto" hangingPunct="1">
              <a:spcAft>
                <a:spcPts val="0"/>
              </a:spcAft>
              <a:buClr>
                <a:schemeClr val="accent3"/>
              </a:buClr>
              <a:buFont typeface="Wingdings 2"/>
              <a:buNone/>
              <a:defRPr/>
            </a:pPr>
            <a:endParaRPr lang="el-GR" sz="4400" dirty="0" smtClean="0"/>
          </a:p>
          <a:p>
            <a:pPr marL="274320" indent="-274320" algn="just" eaLnBrk="1" fontAlgn="auto" hangingPunct="1">
              <a:spcAft>
                <a:spcPts val="0"/>
              </a:spcAft>
              <a:buClr>
                <a:schemeClr val="accent3"/>
              </a:buClr>
              <a:buFont typeface="Wingdings 2"/>
              <a:buNone/>
              <a:defRPr/>
            </a:pPr>
            <a:r>
              <a:rPr lang="el-GR" sz="4400" dirty="0" smtClean="0"/>
              <a:t>			</a:t>
            </a:r>
            <a:endParaRPr lang="el-GR" dirty="0" smtClean="0"/>
          </a:p>
          <a:p>
            <a:pPr marL="274320" indent="-274320" algn="just" eaLnBrk="1" fontAlgn="auto" hangingPunct="1">
              <a:spcAft>
                <a:spcPts val="0"/>
              </a:spcAft>
              <a:buClr>
                <a:schemeClr val="accent3"/>
              </a:buClr>
              <a:buFont typeface="Wingdings 2"/>
              <a:buNone/>
              <a:defRPr/>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5" y="214313"/>
            <a:ext cx="8229600" cy="1143000"/>
          </a:xfrm>
        </p:spPr>
        <p:txBody>
          <a:bodyPr>
            <a:noAutofit/>
          </a:bodyPr>
          <a:lstStyle/>
          <a:p>
            <a:pPr algn="ctr" eaLnBrk="1" fontAlgn="auto" hangingPunct="1">
              <a:spcAft>
                <a:spcPts val="0"/>
              </a:spcAft>
              <a:defRPr/>
            </a:pPr>
            <a:r>
              <a:rPr lang="el-GR" sz="3200" b="1" dirty="0" smtClean="0">
                <a:latin typeface="+mn-lt"/>
              </a:rPr>
              <a:t>Σπούτνικ και Έρευνα </a:t>
            </a:r>
            <a:br>
              <a:rPr lang="el-GR" sz="3200" b="1" dirty="0" smtClean="0">
                <a:latin typeface="+mn-lt"/>
              </a:rPr>
            </a:br>
            <a:r>
              <a:rPr lang="el-GR" sz="3200" b="1" dirty="0" smtClean="0">
                <a:latin typeface="+mn-lt"/>
              </a:rPr>
              <a:t>Sputnik and Inquiry</a:t>
            </a:r>
            <a:endParaRPr lang="el-GR" sz="2800" dirty="0">
              <a:latin typeface="+mn-lt"/>
            </a:endParaRPr>
          </a:p>
        </p:txBody>
      </p:sp>
      <p:sp>
        <p:nvSpPr>
          <p:cNvPr id="26626" name="Content Placeholder 2"/>
          <p:cNvSpPr>
            <a:spLocks noGrp="1"/>
          </p:cNvSpPr>
          <p:nvPr>
            <p:ph idx="1"/>
          </p:nvPr>
        </p:nvSpPr>
        <p:spPr/>
        <p:txBody>
          <a:bodyPr/>
          <a:lstStyle/>
          <a:p>
            <a:pPr eaLnBrk="1" hangingPunct="1">
              <a:buFont typeface="Wingdings 2" pitchFamily="18" charset="2"/>
              <a:buNone/>
            </a:pPr>
            <a:r>
              <a:rPr lang="el-GR" dirty="0" smtClean="0"/>
              <a:t>1964 : Rutherford  θεωρούσε τη διερεύνηση ως συνδυασμό περιεχομένου και εννοιών: </a:t>
            </a:r>
          </a:p>
          <a:p>
            <a:pPr eaLnBrk="1" hangingPunct="1"/>
            <a:r>
              <a:rPr lang="el-GR" dirty="0" smtClean="0"/>
              <a:t>στην  έρευνα το περιεχόμενο  και οι έννοιες  θα πρέπει να  κατανοηθούν μέσα στο πλαίσιο  όπου ανακαλύφθηκαν ουτως ώστε να τεθούν τα θεμέλια με τα οποία θα κάνουν την εμφάνισή τους οι μελλοντικές έρευνες </a:t>
            </a:r>
          </a:p>
          <a:p>
            <a:pPr eaLnBrk="1" hangingPunct="1"/>
            <a:r>
              <a:rPr lang="el-GR" dirty="0" smtClean="0"/>
              <a:t>όλοι οι εκπαιδευτικοί των ΦΕ θα έπρεπε να έχουν θητεύσει στην ιστορία και τη φιλοσοφία της επιστήμης.  </a:t>
            </a:r>
          </a:p>
          <a:p>
            <a:pPr eaLnBrk="1" hangingPunct="1">
              <a:buFont typeface="Wingdings 2" pitchFamily="18" charset="2"/>
              <a:buNone/>
            </a:pPr>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0"/>
            <a:ext cx="8229600" cy="1143000"/>
          </a:xfrm>
        </p:spPr>
        <p:txBody>
          <a:bodyPr>
            <a:noAutofit/>
          </a:bodyPr>
          <a:lstStyle/>
          <a:p>
            <a:pPr algn="ctr" eaLnBrk="1" fontAlgn="auto" hangingPunct="1">
              <a:spcAft>
                <a:spcPts val="0"/>
              </a:spcAft>
              <a:defRPr/>
            </a:pPr>
            <a:r>
              <a:rPr lang="el-GR" sz="3200" b="1" dirty="0" smtClean="0">
                <a:latin typeface="+mn-lt"/>
              </a:rPr>
              <a:t>Πρόγραμμα Σύνθεση </a:t>
            </a:r>
            <a:br>
              <a:rPr lang="el-GR" sz="3200" b="1" dirty="0" smtClean="0">
                <a:latin typeface="+mn-lt"/>
              </a:rPr>
            </a:br>
            <a:r>
              <a:rPr lang="el-GR" sz="3200" b="1" dirty="0" smtClean="0">
                <a:latin typeface="+mn-lt"/>
              </a:rPr>
              <a:t>Project Synthesis</a:t>
            </a:r>
            <a:endParaRPr lang="el-GR" sz="3200" b="1" dirty="0">
              <a:latin typeface="+mn-lt"/>
            </a:endParaRPr>
          </a:p>
        </p:txBody>
      </p:sp>
      <p:sp>
        <p:nvSpPr>
          <p:cNvPr id="27650" name="Content Placeholder 2"/>
          <p:cNvSpPr>
            <a:spLocks noGrp="1"/>
          </p:cNvSpPr>
          <p:nvPr>
            <p:ph idx="1"/>
          </p:nvPr>
        </p:nvSpPr>
        <p:spPr>
          <a:xfrm>
            <a:off x="357188" y="1643063"/>
            <a:ext cx="8786812" cy="4824412"/>
          </a:xfrm>
        </p:spPr>
        <p:txBody>
          <a:bodyPr/>
          <a:lstStyle/>
          <a:p>
            <a:pPr eaLnBrk="1" hangingPunct="1">
              <a:buFont typeface="Wingdings 2" pitchFamily="18" charset="2"/>
              <a:buNone/>
            </a:pPr>
            <a:r>
              <a:rPr lang="el-GR" dirty="0" smtClean="0"/>
              <a:t>Αποτελούσε συλλογή των τριών μεγάλων προγραμμάτων που επιχορηγήθηκαν από το NSF:</a:t>
            </a:r>
          </a:p>
          <a:p>
            <a:pPr eaLnBrk="1" hangingPunct="1"/>
            <a:r>
              <a:rPr lang="el-GR" dirty="0" smtClean="0"/>
              <a:t> την αναθεώρηση του 1955-1975 των εντύπων </a:t>
            </a:r>
            <a:r>
              <a:rPr lang="el-GR" sz="1800" dirty="0" smtClean="0"/>
              <a:t>(a review of 1955–1975 literature )</a:t>
            </a:r>
            <a:endParaRPr lang="el-GR" dirty="0" smtClean="0"/>
          </a:p>
          <a:p>
            <a:pPr eaLnBrk="1" hangingPunct="1"/>
            <a:r>
              <a:rPr lang="el-GR" dirty="0" smtClean="0"/>
              <a:t> τη  μελέτη  περιπτώσεων από τους </a:t>
            </a:r>
            <a:r>
              <a:rPr lang="en-GB" dirty="0" smtClean="0"/>
              <a:t>Stake</a:t>
            </a:r>
            <a:r>
              <a:rPr lang="el-GR" dirty="0" smtClean="0"/>
              <a:t> και Easley </a:t>
            </a:r>
            <a:r>
              <a:rPr lang="el-GR" sz="1800" dirty="0" smtClean="0"/>
              <a:t>(</a:t>
            </a:r>
            <a:r>
              <a:rPr lang="en-US" sz="1800" dirty="0" smtClean="0"/>
              <a:t>case studies by Stake and Easley</a:t>
            </a:r>
            <a:r>
              <a:rPr lang="el-GR" sz="1800" dirty="0" smtClean="0"/>
              <a:t>,1978)</a:t>
            </a:r>
            <a:endParaRPr lang="el-GR" dirty="0" smtClean="0"/>
          </a:p>
          <a:p>
            <a:pPr eaLnBrk="1" hangingPunct="1"/>
            <a:r>
              <a:rPr lang="el-GR" dirty="0" smtClean="0"/>
              <a:t>  εθνική έρευνα του 1977 </a:t>
            </a:r>
            <a:r>
              <a:rPr lang="el-GR" sz="1800" dirty="0" smtClean="0"/>
              <a:t>(</a:t>
            </a:r>
            <a:r>
              <a:rPr lang="en-US" sz="1800" dirty="0" smtClean="0"/>
              <a:t>the</a:t>
            </a:r>
            <a:r>
              <a:rPr lang="el-GR" sz="1800" dirty="0" smtClean="0"/>
              <a:t> 1977 </a:t>
            </a:r>
            <a:r>
              <a:rPr lang="en-US" sz="1800" dirty="0" smtClean="0"/>
              <a:t>national survey </a:t>
            </a:r>
            <a:r>
              <a:rPr lang="el-GR" sz="1800" dirty="0" smtClean="0"/>
              <a:t>)</a:t>
            </a:r>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0"/>
            <a:ext cx="8229600" cy="1143000"/>
          </a:xfrm>
        </p:spPr>
        <p:txBody>
          <a:bodyPr>
            <a:noAutofit/>
          </a:bodyPr>
          <a:lstStyle/>
          <a:p>
            <a:pPr algn="ctr" eaLnBrk="1" fontAlgn="auto" hangingPunct="1">
              <a:spcAft>
                <a:spcPts val="0"/>
              </a:spcAft>
              <a:defRPr/>
            </a:pPr>
            <a:r>
              <a:rPr lang="el-GR" sz="3200" b="1" dirty="0" smtClean="0">
                <a:latin typeface="+mn-lt"/>
              </a:rPr>
              <a:t>Πρόγραμμα Σύνθεση </a:t>
            </a:r>
            <a:br>
              <a:rPr lang="el-GR" sz="3200" b="1" dirty="0" smtClean="0">
                <a:latin typeface="+mn-lt"/>
              </a:rPr>
            </a:br>
            <a:r>
              <a:rPr lang="el-GR" sz="3200" b="1" dirty="0" smtClean="0">
                <a:latin typeface="+mn-lt"/>
              </a:rPr>
              <a:t>Project Synthesis</a:t>
            </a:r>
            <a:endParaRPr lang="el-GR" sz="2800" b="1" dirty="0">
              <a:latin typeface="+mn-lt"/>
            </a:endParaRPr>
          </a:p>
        </p:txBody>
      </p:sp>
      <p:sp>
        <p:nvSpPr>
          <p:cNvPr id="4" name="Folded Corner 3"/>
          <p:cNvSpPr/>
          <p:nvPr/>
        </p:nvSpPr>
        <p:spPr>
          <a:xfrm>
            <a:off x="5076056" y="1196752"/>
            <a:ext cx="4708599" cy="2592288"/>
          </a:xfrm>
          <a:prstGeom prst="foldedCorner">
            <a:avLst/>
          </a:prstGeom>
          <a:solidFill>
            <a:srgbClr val="7030A0">
              <a:alpha val="5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400" dirty="0"/>
              <a:t>Επιπλέον, άλλες πηγές, όπως η </a:t>
            </a:r>
            <a:r>
              <a:rPr lang="en-GB" sz="2400" dirty="0"/>
              <a:t>Third Science National Assessment of Educational Progress results</a:t>
            </a:r>
            <a:r>
              <a:rPr lang="el-GR" sz="2400" dirty="0"/>
              <a:t>, χρησιμοποιήθηκαν επίσης στην ανάπτυξη ενός  μοντέλου διαφοροποίησης</a:t>
            </a:r>
          </a:p>
        </p:txBody>
      </p:sp>
      <p:sp>
        <p:nvSpPr>
          <p:cNvPr id="5" name="Folded Corner 4"/>
          <p:cNvSpPr/>
          <p:nvPr/>
        </p:nvSpPr>
        <p:spPr>
          <a:xfrm>
            <a:off x="0" y="3501008"/>
            <a:ext cx="5796136" cy="3356992"/>
          </a:xfrm>
          <a:prstGeom prst="foldedCorner">
            <a:avLst/>
          </a:prstGeom>
          <a:solidFill>
            <a:srgbClr val="7030A0">
              <a:alpha val="5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400" dirty="0" smtClean="0"/>
              <a:t>Αναπτύχθηκαν 4 </a:t>
            </a:r>
            <a:r>
              <a:rPr lang="el-GR" sz="2400" dirty="0"/>
              <a:t>διαφορετικές ομάδες </a:t>
            </a:r>
            <a:r>
              <a:rPr lang="el-GR" sz="2400" dirty="0" smtClean="0"/>
              <a:t>στόχοι: </a:t>
            </a:r>
            <a:endParaRPr lang="el-GR" sz="2400" dirty="0"/>
          </a:p>
          <a:p>
            <a:pPr algn="ctr" fontAlgn="auto">
              <a:spcBef>
                <a:spcPts val="0"/>
              </a:spcBef>
              <a:spcAft>
                <a:spcPts val="0"/>
              </a:spcAft>
              <a:buFont typeface="Arial" pitchFamily="34" charset="0"/>
              <a:buChar char="•"/>
              <a:defRPr/>
            </a:pPr>
            <a:r>
              <a:rPr lang="el-GR" sz="2400" dirty="0"/>
              <a:t>προσωπικές ανάγκες (personal needs) </a:t>
            </a:r>
          </a:p>
          <a:p>
            <a:pPr algn="ctr" fontAlgn="auto">
              <a:spcBef>
                <a:spcPts val="0"/>
              </a:spcBef>
              <a:spcAft>
                <a:spcPts val="0"/>
              </a:spcAft>
              <a:buFont typeface="Arial" pitchFamily="34" charset="0"/>
              <a:buChar char="•"/>
              <a:defRPr/>
            </a:pPr>
            <a:r>
              <a:rPr lang="el-GR" sz="2400" dirty="0"/>
              <a:t>κοινωνικά θέματα (societal </a:t>
            </a:r>
            <a:r>
              <a:rPr lang="en-US" sz="2400" dirty="0"/>
              <a:t>issues</a:t>
            </a:r>
            <a:r>
              <a:rPr lang="el-GR" sz="2400" dirty="0"/>
              <a:t>) </a:t>
            </a:r>
          </a:p>
          <a:p>
            <a:pPr algn="ctr" fontAlgn="auto">
              <a:spcBef>
                <a:spcPts val="0"/>
              </a:spcBef>
              <a:spcAft>
                <a:spcPts val="0"/>
              </a:spcAft>
              <a:buFont typeface="Arial" pitchFamily="34" charset="0"/>
              <a:buChar char="•"/>
              <a:defRPr/>
            </a:pPr>
            <a:r>
              <a:rPr lang="el-GR" sz="2400" dirty="0"/>
              <a:t>ακαδημαϊκή προετοιμασία</a:t>
            </a:r>
            <a:r>
              <a:rPr lang="en-US" sz="2400" dirty="0"/>
              <a:t> </a:t>
            </a:r>
            <a:r>
              <a:rPr lang="el-GR" sz="2400" dirty="0"/>
              <a:t>(</a:t>
            </a:r>
            <a:r>
              <a:rPr lang="en-US" sz="2400" dirty="0"/>
              <a:t>academic preparation</a:t>
            </a:r>
            <a:r>
              <a:rPr lang="el-GR" sz="2400" dirty="0"/>
              <a:t>)</a:t>
            </a:r>
          </a:p>
          <a:p>
            <a:pPr algn="ctr" fontAlgn="auto">
              <a:spcBef>
                <a:spcPts val="0"/>
              </a:spcBef>
              <a:spcAft>
                <a:spcPts val="0"/>
              </a:spcAft>
              <a:buFont typeface="Arial" pitchFamily="34" charset="0"/>
              <a:buChar char="•"/>
              <a:defRPr/>
            </a:pPr>
            <a:r>
              <a:rPr lang="el-GR" sz="2400" dirty="0"/>
              <a:t>η εκπαίδευση σταδιοδρομίας και της ευαισθητοποίησης (</a:t>
            </a:r>
            <a:r>
              <a:rPr lang="en-US" sz="2400" dirty="0"/>
              <a:t>career education and awareness</a:t>
            </a:r>
            <a:r>
              <a:rPr lang="el-GR"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2000"/>
                                        <p:tgtEl>
                                          <p:spTgt spid="4"/>
                                        </p:tgtEl>
                                      </p:cBhvr>
                                    </p:animEffect>
                                    <p:set>
                                      <p:cBhvr>
                                        <p:cTn id="14" dur="1" fill="hold">
                                          <p:stCondLst>
                                            <p:cond delay="1999"/>
                                          </p:stCondLst>
                                        </p:cTn>
                                        <p:tgtEl>
                                          <p:spTgt spid="4"/>
                                        </p:tgtEl>
                                        <p:attrNameLst>
                                          <p:attrName>style.visibility</p:attrName>
                                        </p:attrNameLst>
                                      </p:cBhvr>
                                      <p:to>
                                        <p:strVal val="hidden"/>
                                      </p:to>
                                    </p:set>
                                  </p:childTnLst>
                                </p:cTn>
                              </p:par>
                              <p:par>
                                <p:cTn id="15" presetID="53" presetClass="entr" presetSubtype="0" fill="hold" grpId="0" nodeType="withEffect">
                                  <p:stCondLst>
                                    <p:cond delay="0"/>
                                  </p:stCondLst>
                                  <p:childTnLst>
                                    <p:set>
                                      <p:cBhvr>
                                        <p:cTn id="16" dur="1" fill="hold">
                                          <p:stCondLst>
                                            <p:cond delay="0"/>
                                          </p:stCondLst>
                                        </p:cTn>
                                        <p:tgtEl>
                                          <p:spTgt spid="5">
                                            <p:bg/>
                                          </p:spTgt>
                                        </p:tgtEl>
                                        <p:attrNameLst>
                                          <p:attrName>style.visibility</p:attrName>
                                        </p:attrNameLst>
                                      </p:cBhvr>
                                      <p:to>
                                        <p:strVal val="visible"/>
                                      </p:to>
                                    </p:set>
                                    <p:anim calcmode="lin" valueType="num">
                                      <p:cBhvr>
                                        <p:cTn id="17" dur="2000" fill="hold"/>
                                        <p:tgtEl>
                                          <p:spTgt spid="5">
                                            <p:bg/>
                                          </p:spTgt>
                                        </p:tgtEl>
                                        <p:attrNameLst>
                                          <p:attrName>ppt_w</p:attrName>
                                        </p:attrNameLst>
                                      </p:cBhvr>
                                      <p:tavLst>
                                        <p:tav tm="0">
                                          <p:val>
                                            <p:fltVal val="0"/>
                                          </p:val>
                                        </p:tav>
                                        <p:tav tm="100000">
                                          <p:val>
                                            <p:strVal val="#ppt_w"/>
                                          </p:val>
                                        </p:tav>
                                      </p:tavLst>
                                    </p:anim>
                                    <p:anim calcmode="lin" valueType="num">
                                      <p:cBhvr>
                                        <p:cTn id="18" dur="2000" fill="hold"/>
                                        <p:tgtEl>
                                          <p:spTgt spid="5">
                                            <p:bg/>
                                          </p:spTgt>
                                        </p:tgtEl>
                                        <p:attrNameLst>
                                          <p:attrName>ppt_h</p:attrName>
                                        </p:attrNameLst>
                                      </p:cBhvr>
                                      <p:tavLst>
                                        <p:tav tm="0">
                                          <p:val>
                                            <p:fltVal val="0"/>
                                          </p:val>
                                        </p:tav>
                                        <p:tav tm="100000">
                                          <p:val>
                                            <p:strVal val="#ppt_h"/>
                                          </p:val>
                                        </p:tav>
                                      </p:tavLst>
                                    </p:anim>
                                    <p:animEffect transition="in" filter="fade">
                                      <p:cBhvr>
                                        <p:cTn id="19" dur="2000"/>
                                        <p:tgtEl>
                                          <p:spTgt spid="5">
                                            <p:bg/>
                                          </p:spTgt>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calcmode="lin" valueType="num">
                                      <p:cBhvr>
                                        <p:cTn id="22"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24" dur="2000"/>
                                        <p:tgtEl>
                                          <p:spTgt spid="5">
                                            <p:txEl>
                                              <p:pRg st="0" end="0"/>
                                            </p:txEl>
                                          </p:spTgt>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 calcmode="lin" valueType="num">
                                      <p:cBhvr>
                                        <p:cTn id="27"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8" dur="20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9" dur="2000"/>
                                        <p:tgtEl>
                                          <p:spTgt spid="5">
                                            <p:txEl>
                                              <p:pRg st="1" end="1"/>
                                            </p:txEl>
                                          </p:spTgt>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 calcmode="lin" valueType="num">
                                      <p:cBhvr>
                                        <p:cTn id="32"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3" dur="20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4" dur="2000"/>
                                        <p:tgtEl>
                                          <p:spTgt spid="5">
                                            <p:txEl>
                                              <p:pRg st="2" end="2"/>
                                            </p:txEl>
                                          </p:spTgt>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p:cTn id="37" dur="2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8" dur="20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9" dur="2000"/>
                                        <p:tgtEl>
                                          <p:spTgt spid="5">
                                            <p:txEl>
                                              <p:pRg st="3" end="3"/>
                                            </p:txEl>
                                          </p:spTgt>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2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20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20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mph" presetSubtype="0" fill="hold" nodeType="clickEffect">
                                  <p:stCondLst>
                                    <p:cond delay="0"/>
                                  </p:stCondLst>
                                  <p:childTnLst>
                                    <p:animScale>
                                      <p:cBhvr>
                                        <p:cTn id="48" dur="2000" fill="hold"/>
                                        <p:tgtEl>
                                          <p:spTgt spid="5">
                                            <p:txEl>
                                              <p:pRg st="3" end="3"/>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0"/>
            <a:ext cx="8229600" cy="1143000"/>
          </a:xfrm>
        </p:spPr>
        <p:txBody>
          <a:bodyPr>
            <a:noAutofit/>
          </a:bodyPr>
          <a:lstStyle/>
          <a:p>
            <a:pPr algn="ctr" eaLnBrk="1" fontAlgn="auto" hangingPunct="1">
              <a:spcAft>
                <a:spcPts val="0"/>
              </a:spcAft>
              <a:defRPr/>
            </a:pPr>
            <a:r>
              <a:rPr lang="el-GR" sz="3200" b="1" dirty="0" smtClean="0">
                <a:latin typeface="+mn-lt"/>
              </a:rPr>
              <a:t>Πρόγραμμα Σύνθεση </a:t>
            </a:r>
            <a:br>
              <a:rPr lang="el-GR" sz="3200" b="1" dirty="0" smtClean="0">
                <a:latin typeface="+mn-lt"/>
              </a:rPr>
            </a:br>
            <a:r>
              <a:rPr lang="el-GR" sz="3200" b="1" dirty="0" smtClean="0">
                <a:latin typeface="+mn-lt"/>
              </a:rPr>
              <a:t>Project Synthesis</a:t>
            </a:r>
            <a:endParaRPr lang="el-GR" sz="2800" dirty="0">
              <a:latin typeface="+mn-lt"/>
            </a:endParaRPr>
          </a:p>
        </p:txBody>
      </p:sp>
      <p:sp>
        <p:nvSpPr>
          <p:cNvPr id="29698" name="Content Placeholder 2"/>
          <p:cNvSpPr>
            <a:spLocks noGrp="1"/>
          </p:cNvSpPr>
          <p:nvPr>
            <p:ph idx="1"/>
          </p:nvPr>
        </p:nvSpPr>
        <p:spPr>
          <a:xfrm>
            <a:off x="285750" y="1643063"/>
            <a:ext cx="8401050" cy="4681537"/>
          </a:xfrm>
        </p:spPr>
        <p:txBody>
          <a:bodyPr/>
          <a:lstStyle/>
          <a:p>
            <a:pPr eaLnBrk="1" hangingPunct="1">
              <a:buFont typeface="Wingdings 2" pitchFamily="18" charset="2"/>
              <a:buNone/>
            </a:pPr>
            <a:r>
              <a:rPr lang="el-GR" dirty="0" smtClean="0"/>
              <a:t>Η Διερεύνηση μελετήθηκε από δύο σκοπιές: </a:t>
            </a:r>
          </a:p>
          <a:p>
            <a:pPr eaLnBrk="1" hangingPunct="1"/>
            <a:r>
              <a:rPr lang="el-GR" dirty="0" smtClean="0"/>
              <a:t>το περιεχόμενο  για τους εκπαιδευτικούς και τους μαθητές τους </a:t>
            </a:r>
          </a:p>
          <a:p>
            <a:pPr eaLnBrk="1" hangingPunct="1"/>
            <a:r>
              <a:rPr lang="el-GR" dirty="0" smtClean="0"/>
              <a:t>τη στρατηγική που θα χρησιμοποιείται από τους καθηγητές των «θετικών επιστημών» για να βοηθήσουν τους μαθητές τους να μάθουν την επιστήμη</a:t>
            </a:r>
          </a:p>
          <a:p>
            <a:pPr eaLnBrk="1" hangingPunct="1"/>
            <a:endParaRPr lang="el-G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214313"/>
            <a:ext cx="8229600" cy="714375"/>
          </a:xfrm>
        </p:spPr>
        <p:txBody>
          <a:bodyPr>
            <a:normAutofit fontScale="90000"/>
          </a:bodyPr>
          <a:lstStyle/>
          <a:p>
            <a:pPr algn="ctr" eaLnBrk="1" fontAlgn="auto" hangingPunct="1">
              <a:spcAft>
                <a:spcPts val="0"/>
              </a:spcAft>
              <a:defRPr/>
            </a:pPr>
            <a:r>
              <a:rPr lang="el-GR" sz="3600" b="1" dirty="0" smtClean="0">
                <a:latin typeface="+mn-lt"/>
              </a:rPr>
              <a:t>Γιατί δεν γίνεται η διερεύνηση στην πράξη;;;;</a:t>
            </a:r>
            <a:endParaRPr lang="el-GR" sz="3200" b="1" dirty="0">
              <a:latin typeface="+mn-lt"/>
            </a:endParaRPr>
          </a:p>
        </p:txBody>
      </p:sp>
      <p:sp>
        <p:nvSpPr>
          <p:cNvPr id="30722" name="Content Placeholder 2"/>
          <p:cNvSpPr>
            <a:spLocks noGrp="1"/>
          </p:cNvSpPr>
          <p:nvPr>
            <p:ph idx="1"/>
          </p:nvPr>
        </p:nvSpPr>
        <p:spPr>
          <a:xfrm>
            <a:off x="357188" y="1714500"/>
            <a:ext cx="8229600" cy="4389438"/>
          </a:xfrm>
        </p:spPr>
        <p:txBody>
          <a:bodyPr/>
          <a:lstStyle/>
          <a:p>
            <a:pPr eaLnBrk="1" hangingPunct="1">
              <a:lnSpc>
                <a:spcPct val="80000"/>
              </a:lnSpc>
              <a:buFont typeface="Wingdings 2" pitchFamily="18" charset="2"/>
              <a:buNone/>
            </a:pPr>
            <a:r>
              <a:rPr lang="el-GR" sz="2400" dirty="0" smtClean="0"/>
              <a:t>Welch </a:t>
            </a:r>
            <a:r>
              <a:rPr lang="el-GR" sz="2400" i="1" dirty="0" smtClean="0"/>
              <a:t>et al </a:t>
            </a:r>
            <a:r>
              <a:rPr lang="el-GR" sz="2400" dirty="0" smtClean="0"/>
              <a:t>διέκριναν 5 αιτίες:</a:t>
            </a:r>
          </a:p>
          <a:p>
            <a:pPr eaLnBrk="1" hangingPunct="1">
              <a:lnSpc>
                <a:spcPct val="80000"/>
              </a:lnSpc>
            </a:pPr>
            <a:r>
              <a:rPr lang="el-GR" sz="2400" dirty="0" smtClean="0"/>
              <a:t> έλλειψη χρόνου</a:t>
            </a:r>
          </a:p>
          <a:p>
            <a:pPr eaLnBrk="1" hangingPunct="1">
              <a:lnSpc>
                <a:spcPct val="80000"/>
              </a:lnSpc>
            </a:pPr>
            <a:r>
              <a:rPr lang="el-GR" sz="2400" dirty="0" smtClean="0"/>
              <a:t>περιορισμένη διάθεση υλικών </a:t>
            </a:r>
          </a:p>
          <a:p>
            <a:pPr eaLnBrk="1" hangingPunct="1">
              <a:lnSpc>
                <a:spcPct val="80000"/>
              </a:lnSpc>
            </a:pPr>
            <a:r>
              <a:rPr lang="el-GR" sz="2400" dirty="0" smtClean="0"/>
              <a:t>έλλειψη υποστήριξης </a:t>
            </a:r>
          </a:p>
          <a:p>
            <a:pPr eaLnBrk="1" hangingPunct="1">
              <a:lnSpc>
                <a:spcPct val="80000"/>
              </a:lnSpc>
            </a:pPr>
            <a:r>
              <a:rPr lang="el-GR" sz="2400" dirty="0" smtClean="0"/>
              <a:t> έμφαση μόνο στο περιεχόμενο </a:t>
            </a:r>
          </a:p>
          <a:p>
            <a:pPr eaLnBrk="1" hangingPunct="1">
              <a:lnSpc>
                <a:spcPct val="80000"/>
              </a:lnSpc>
            </a:pPr>
            <a:r>
              <a:rPr lang="el-GR" sz="2400" dirty="0" smtClean="0"/>
              <a:t> δυσκολία στη διδασκαλία</a:t>
            </a:r>
          </a:p>
          <a:p>
            <a:pPr eaLnBrk="1" hangingPunct="1">
              <a:lnSpc>
                <a:spcPct val="80000"/>
              </a:lnSpc>
              <a:buFont typeface="Wingdings 2" pitchFamily="18" charset="2"/>
              <a:buNone/>
            </a:pPr>
            <a:endParaRPr lang="el-GR" dirty="0" smtClean="0"/>
          </a:p>
          <a:p>
            <a:pPr eaLnBrk="1" hangingPunct="1">
              <a:lnSpc>
                <a:spcPct val="80000"/>
              </a:lnSpc>
              <a:buFont typeface="Wingdings 2" pitchFamily="18" charset="2"/>
              <a:buNone/>
            </a:pPr>
            <a:r>
              <a:rPr lang="el-GR" dirty="0" smtClean="0"/>
              <a:t> Eltinge και Roberts (1993) διέκριναν 3 αιτίες αποφυγής της: </a:t>
            </a:r>
          </a:p>
          <a:p>
            <a:pPr lvl="1" eaLnBrk="1" hangingPunct="1">
              <a:lnSpc>
                <a:spcPct val="80000"/>
              </a:lnSpc>
            </a:pPr>
            <a:r>
              <a:rPr lang="el-GR" sz="2200" dirty="0" smtClean="0"/>
              <a:t>οι εγκύκλιοι δίνουν έμφαση στο περιεχόμενο, </a:t>
            </a:r>
          </a:p>
          <a:p>
            <a:pPr lvl="1" eaLnBrk="1" hangingPunct="1">
              <a:lnSpc>
                <a:spcPct val="80000"/>
              </a:lnSpc>
            </a:pPr>
            <a:r>
              <a:rPr lang="el-GR" sz="2200" dirty="0" smtClean="0"/>
              <a:t>είναι ευκολότερη η «πρόσβαση» στο περιεχόμενο</a:t>
            </a:r>
          </a:p>
          <a:p>
            <a:pPr lvl="1" eaLnBrk="1" hangingPunct="1">
              <a:lnSpc>
                <a:spcPct val="80000"/>
              </a:lnSpc>
            </a:pPr>
            <a:r>
              <a:rPr lang="el-GR" sz="2200" dirty="0" smtClean="0"/>
              <a:t>τα εγχειρίδια  τονίζουν το ρόλο της επιστήμης ως ένα σώμα γνώσης</a:t>
            </a:r>
            <a:r>
              <a:rPr lang="en-US" sz="2200" dirty="0" smtClean="0"/>
              <a:t> </a:t>
            </a:r>
            <a:r>
              <a:rPr lang="el-GR" sz="2200" dirty="0" smtClean="0"/>
              <a:t>(</a:t>
            </a:r>
            <a:r>
              <a:rPr lang="en-US" sz="2200" dirty="0" smtClean="0"/>
              <a:t>body of knowledge</a:t>
            </a:r>
            <a:r>
              <a:rPr lang="el-GR" sz="2200" dirty="0" smtClean="0"/>
              <a:t> )</a:t>
            </a:r>
          </a:p>
          <a:p>
            <a:pPr eaLnBrk="1" hangingPunct="1">
              <a:lnSpc>
                <a:spcPct val="80000"/>
              </a:lnSpc>
              <a:buNone/>
            </a:pPr>
            <a:endParaRPr lang="el-GR"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357188"/>
            <a:ext cx="8229600" cy="1143000"/>
          </a:xfrm>
        </p:spPr>
        <p:txBody>
          <a:bodyPr>
            <a:noAutofit/>
          </a:bodyPr>
          <a:lstStyle/>
          <a:p>
            <a:pPr algn="ctr" eaLnBrk="1" fontAlgn="auto" hangingPunct="1">
              <a:spcAft>
                <a:spcPts val="0"/>
              </a:spcAft>
              <a:defRPr/>
            </a:pPr>
            <a:r>
              <a:rPr lang="el-GR" sz="3200" b="1" dirty="0" smtClean="0">
                <a:latin typeface="+mn-lt"/>
              </a:rPr>
              <a:t>Επιρροή των  «Πολιτικών εγγράφων» Influence of Policy Documents</a:t>
            </a:r>
            <a:r>
              <a:rPr lang="el-GR" sz="3200" dirty="0" smtClean="0">
                <a:latin typeface="+mn-lt"/>
              </a:rPr>
              <a:t/>
            </a:r>
            <a:br>
              <a:rPr lang="el-GR" sz="3200" dirty="0" smtClean="0">
                <a:latin typeface="+mn-lt"/>
              </a:rPr>
            </a:br>
            <a:endParaRPr lang="el-GR" sz="3200" dirty="0">
              <a:latin typeface="+mn-lt"/>
            </a:endParaRPr>
          </a:p>
        </p:txBody>
      </p:sp>
      <p:sp>
        <p:nvSpPr>
          <p:cNvPr id="31746" name="Content Placeholder 2"/>
          <p:cNvSpPr>
            <a:spLocks noGrp="1"/>
          </p:cNvSpPr>
          <p:nvPr>
            <p:ph idx="1"/>
          </p:nvPr>
        </p:nvSpPr>
        <p:spPr>
          <a:xfrm>
            <a:off x="285750" y="1143000"/>
            <a:ext cx="8572500" cy="5181600"/>
          </a:xfrm>
        </p:spPr>
        <p:txBody>
          <a:bodyPr/>
          <a:lstStyle/>
          <a:p>
            <a:pPr eaLnBrk="1" hangingPunct="1">
              <a:buFont typeface="Wingdings 2" pitchFamily="18" charset="2"/>
              <a:buNone/>
            </a:pPr>
            <a:r>
              <a:rPr lang="el-GR" smtClean="0"/>
              <a:t>Το πρόγραμμα  2061:</a:t>
            </a:r>
          </a:p>
          <a:p>
            <a:pPr eaLnBrk="1" hangingPunct="1">
              <a:buFont typeface="Wingdings 2" pitchFamily="18" charset="2"/>
              <a:buNone/>
            </a:pPr>
            <a:endParaRPr lang="el-GR" smtClean="0"/>
          </a:p>
          <a:p>
            <a:pPr eaLnBrk="1" hangingPunct="1">
              <a:buFont typeface="Wingdings 2" pitchFamily="18" charset="2"/>
              <a:buNone/>
            </a:pPr>
            <a:r>
              <a:rPr lang="el-GR" smtClean="0"/>
              <a:t> </a:t>
            </a:r>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r>
              <a:rPr lang="el-GR" smtClean="0"/>
              <a:t>Προσδιόρισε τι θα πρέπει  όλοι οι μαθητές να γνωρίζουν και να  είναι ικανοί να κάνουν μετά την αποφοίτησή τους στο τέλος της 12</a:t>
            </a:r>
            <a:r>
              <a:rPr lang="el-GR" baseline="30000" smtClean="0"/>
              <a:t>ης</a:t>
            </a:r>
            <a:r>
              <a:rPr lang="el-GR" smtClean="0"/>
              <a:t> τάξης.</a:t>
            </a:r>
          </a:p>
        </p:txBody>
      </p:sp>
      <p:sp>
        <p:nvSpPr>
          <p:cNvPr id="4" name="Line Callout 2 3"/>
          <p:cNvSpPr/>
          <p:nvPr/>
        </p:nvSpPr>
        <p:spPr>
          <a:xfrm>
            <a:off x="3714750" y="1928813"/>
            <a:ext cx="5000625" cy="2071687"/>
          </a:xfrm>
          <a:prstGeom prst="borderCallout2">
            <a:avLst>
              <a:gd name="adj1" fmla="val 18750"/>
              <a:gd name="adj2" fmla="val -8333"/>
              <a:gd name="adj3" fmla="val 18750"/>
              <a:gd name="adj4" fmla="val -16667"/>
              <a:gd name="adj5" fmla="val -17426"/>
              <a:gd name="adj6" fmla="val -43290"/>
            </a:avLst>
          </a:prstGeom>
          <a:solidFill>
            <a:srgbClr val="7030A0">
              <a:alpha val="5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l-GR" dirty="0">
                <a:solidFill>
                  <a:schemeClr val="bg1"/>
                </a:solidFill>
              </a:rPr>
              <a:t>Αμερικανική Ένωση για την Προώθηση</a:t>
            </a:r>
            <a:br>
              <a:rPr lang="el-GR" dirty="0">
                <a:solidFill>
                  <a:schemeClr val="bg1"/>
                </a:solidFill>
              </a:rPr>
            </a:br>
            <a:r>
              <a:rPr lang="el-GR" dirty="0">
                <a:solidFill>
                  <a:schemeClr val="bg1"/>
                </a:solidFill>
              </a:rPr>
              <a:t>της Επιστήμης (</a:t>
            </a:r>
            <a:r>
              <a:rPr lang="en-US" dirty="0">
                <a:solidFill>
                  <a:schemeClr val="bg1"/>
                </a:solidFill>
              </a:rPr>
              <a:t>American Association for the Advancement</a:t>
            </a:r>
            <a:r>
              <a:rPr lang="el-GR" dirty="0">
                <a:solidFill>
                  <a:schemeClr val="bg1"/>
                </a:solidFill>
              </a:rPr>
              <a:t> </a:t>
            </a:r>
            <a:r>
              <a:rPr lang="en-US" dirty="0">
                <a:solidFill>
                  <a:schemeClr val="bg1"/>
                </a:solidFill>
              </a:rPr>
              <a:t>of Science </a:t>
            </a:r>
            <a:r>
              <a:rPr lang="el-GR" dirty="0">
                <a:solidFill>
                  <a:schemeClr val="bg1"/>
                </a:solidFill>
              </a:rPr>
              <a:t> A</a:t>
            </a:r>
            <a:r>
              <a:rPr lang="el-GR" dirty="0"/>
              <a:t>AAS)</a:t>
            </a:r>
          </a:p>
          <a:p>
            <a:pPr algn="just" fontAlgn="auto">
              <a:spcBef>
                <a:spcPts val="0"/>
              </a:spcBef>
              <a:spcAft>
                <a:spcPts val="0"/>
              </a:spcAft>
              <a:defRPr/>
            </a:pPr>
            <a:r>
              <a:rPr lang="el-GR" dirty="0"/>
              <a:t> </a:t>
            </a:r>
          </a:p>
          <a:p>
            <a:pPr algn="just" fontAlgn="auto">
              <a:spcBef>
                <a:spcPts val="0"/>
              </a:spcBef>
              <a:spcAft>
                <a:spcPts val="0"/>
              </a:spcAft>
              <a:defRPr/>
            </a:pPr>
            <a:r>
              <a:rPr lang="el-GR" dirty="0"/>
              <a:t>Μεταρρύθμιση του κλάδου Κ12</a:t>
            </a:r>
          </a:p>
          <a:p>
            <a:pPr algn="ctr" fontAlgn="auto">
              <a:spcBef>
                <a:spcPts val="0"/>
              </a:spcBef>
              <a:spcAft>
                <a:spcPts val="0"/>
              </a:spcAft>
              <a:defRPr/>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88" y="142875"/>
            <a:ext cx="7329487" cy="704850"/>
          </a:xfrm>
        </p:spPr>
        <p:txBody>
          <a:bodyPr>
            <a:normAutofit/>
          </a:bodyPr>
          <a:lstStyle/>
          <a:p>
            <a:pPr algn="ctr" eaLnBrk="1" fontAlgn="auto" hangingPunct="1">
              <a:spcAft>
                <a:spcPts val="0"/>
              </a:spcAft>
              <a:defRPr/>
            </a:pPr>
            <a:r>
              <a:rPr lang="el-GR" sz="3200" b="1" dirty="0" smtClean="0">
                <a:latin typeface="+mn-lt"/>
              </a:rPr>
              <a:t>Πρόγραμμα/</a:t>
            </a:r>
            <a:r>
              <a:rPr lang="en-US" sz="3200" b="1" dirty="0" smtClean="0">
                <a:latin typeface="+mn-lt"/>
              </a:rPr>
              <a:t>Project</a:t>
            </a:r>
            <a:r>
              <a:rPr lang="el-GR" sz="3200" b="1" dirty="0" smtClean="0">
                <a:latin typeface="+mn-lt"/>
              </a:rPr>
              <a:t> 2061</a:t>
            </a:r>
            <a:endParaRPr lang="el-GR" sz="3200" b="1" dirty="0">
              <a:latin typeface="+mn-lt"/>
            </a:endParaRPr>
          </a:p>
        </p:txBody>
      </p:sp>
      <p:sp>
        <p:nvSpPr>
          <p:cNvPr id="33794" name="Content Placeholder 2"/>
          <p:cNvSpPr>
            <a:spLocks noGrp="1"/>
          </p:cNvSpPr>
          <p:nvPr>
            <p:ph idx="1"/>
          </p:nvPr>
        </p:nvSpPr>
        <p:spPr>
          <a:xfrm>
            <a:off x="214313" y="1143000"/>
            <a:ext cx="8472487" cy="5181600"/>
          </a:xfrm>
        </p:spPr>
        <p:txBody>
          <a:bodyPr/>
          <a:lstStyle/>
          <a:p>
            <a:pPr eaLnBrk="1" hangingPunct="1">
              <a:lnSpc>
                <a:spcPct val="80000"/>
              </a:lnSpc>
              <a:buFont typeface="Wingdings 2" pitchFamily="18" charset="2"/>
              <a:buNone/>
            </a:pPr>
            <a:r>
              <a:rPr lang="el-GR" sz="2400" dirty="0" smtClean="0"/>
              <a:t>Καθόρισε στόχους για τη διδασκαλία της διερεύνησης</a:t>
            </a:r>
            <a:endParaRPr lang="en-US" sz="2400" dirty="0" smtClean="0"/>
          </a:p>
          <a:p>
            <a:pPr eaLnBrk="1" hangingPunct="1">
              <a:lnSpc>
                <a:spcPct val="80000"/>
              </a:lnSpc>
              <a:buFont typeface="Wingdings 2" pitchFamily="18" charset="2"/>
              <a:buNone/>
            </a:pPr>
            <a:endParaRPr lang="el-GR" sz="2400" dirty="0" smtClean="0"/>
          </a:p>
          <a:p>
            <a:pPr eaLnBrk="1" hangingPunct="1">
              <a:lnSpc>
                <a:spcPct val="80000"/>
              </a:lnSpc>
              <a:buFont typeface="Wingdings 2" pitchFamily="18" charset="2"/>
              <a:buNone/>
            </a:pPr>
            <a:r>
              <a:rPr lang="el-GR" sz="2400" dirty="0" smtClean="0"/>
              <a:t>Συστάσεις: </a:t>
            </a:r>
          </a:p>
          <a:p>
            <a:pPr eaLnBrk="1" hangingPunct="1">
              <a:lnSpc>
                <a:spcPct val="80000"/>
              </a:lnSpc>
            </a:pPr>
            <a:r>
              <a:rPr lang="el-GR" sz="2400" dirty="0" smtClean="0"/>
              <a:t>να ξεκινάει (ο εκπαιδευτικός)  με ερωτήσεις για τη φύση </a:t>
            </a:r>
            <a:r>
              <a:rPr lang="el-GR" sz="1400" dirty="0" smtClean="0"/>
              <a:t>(</a:t>
            </a:r>
            <a:r>
              <a:rPr lang="en-US" sz="1200" dirty="0" smtClean="0"/>
              <a:t>start with questions about nature</a:t>
            </a:r>
            <a:r>
              <a:rPr lang="el-GR" sz="1400" dirty="0" smtClean="0"/>
              <a:t>) </a:t>
            </a:r>
            <a:endParaRPr lang="el-GR" sz="700" dirty="0" smtClean="0"/>
          </a:p>
          <a:p>
            <a:pPr eaLnBrk="1" hangingPunct="1">
              <a:lnSpc>
                <a:spcPct val="80000"/>
              </a:lnSpc>
            </a:pPr>
            <a:endParaRPr lang="el-GR" sz="700" dirty="0" smtClean="0"/>
          </a:p>
          <a:p>
            <a:pPr eaLnBrk="1" hangingPunct="1">
              <a:lnSpc>
                <a:spcPct val="80000"/>
              </a:lnSpc>
            </a:pPr>
            <a:r>
              <a:rPr lang="el-GR" sz="2400" dirty="0" smtClean="0"/>
              <a:t>να  εμπλέκει τους μαθητές ενεργά   </a:t>
            </a:r>
          </a:p>
          <a:p>
            <a:pPr eaLnBrk="1" hangingPunct="1">
              <a:lnSpc>
                <a:spcPct val="80000"/>
              </a:lnSpc>
            </a:pPr>
            <a:endParaRPr lang="el-GR" sz="700" dirty="0" smtClean="0"/>
          </a:p>
          <a:p>
            <a:pPr eaLnBrk="1" hangingPunct="1">
              <a:lnSpc>
                <a:spcPct val="80000"/>
              </a:lnSpc>
            </a:pPr>
            <a:r>
              <a:rPr lang="el-GR" sz="2400" dirty="0" smtClean="0"/>
              <a:t>να επικεντρώνονται στη συλλογή και χρήση των αποδεικτικών στοιχείων</a:t>
            </a:r>
          </a:p>
          <a:p>
            <a:pPr eaLnBrk="1" hangingPunct="1">
              <a:lnSpc>
                <a:spcPct val="80000"/>
              </a:lnSpc>
            </a:pPr>
            <a:r>
              <a:rPr lang="el-GR" sz="2400" dirty="0" smtClean="0"/>
              <a:t>Παρέχετε ιστορική προοπτική</a:t>
            </a:r>
          </a:p>
          <a:p>
            <a:pPr eaLnBrk="1" hangingPunct="1">
              <a:lnSpc>
                <a:spcPct val="80000"/>
              </a:lnSpc>
            </a:pPr>
            <a:r>
              <a:rPr lang="el-GR" sz="2400" dirty="0" smtClean="0"/>
              <a:t>να επιμείνουν στην σαφή έκφραση</a:t>
            </a:r>
          </a:p>
          <a:p>
            <a:pPr eaLnBrk="1" hangingPunct="1">
              <a:lnSpc>
                <a:spcPct val="80000"/>
              </a:lnSpc>
            </a:pPr>
            <a:r>
              <a:rPr lang="el-GR" sz="2400" dirty="0" smtClean="0"/>
              <a:t>χρήση της ομαδικής προσέγγισης </a:t>
            </a:r>
          </a:p>
          <a:p>
            <a:pPr eaLnBrk="1" hangingPunct="1">
              <a:lnSpc>
                <a:spcPct val="80000"/>
              </a:lnSpc>
            </a:pPr>
            <a:r>
              <a:rPr lang="el-GR" sz="2400" dirty="0" smtClean="0"/>
              <a:t>μην διαχωρίζετε τη γνώση από τη  ανακάλυψη</a:t>
            </a:r>
            <a:r>
              <a:rPr lang="en-US" sz="2400" dirty="0" smtClean="0"/>
              <a:t> </a:t>
            </a:r>
            <a:r>
              <a:rPr lang="el-GR" sz="2400" dirty="0" smtClean="0"/>
              <a:t>(</a:t>
            </a:r>
            <a:r>
              <a:rPr lang="en-US" sz="1600" dirty="0" smtClean="0"/>
              <a:t>finding out</a:t>
            </a:r>
            <a:r>
              <a:rPr lang="el-GR" sz="2400" dirty="0" smtClean="0"/>
              <a:t>)</a:t>
            </a:r>
          </a:p>
          <a:p>
            <a:pPr eaLnBrk="1" hangingPunct="1">
              <a:lnSpc>
                <a:spcPct val="80000"/>
              </a:lnSpc>
            </a:pPr>
            <a:r>
              <a:rPr lang="el-GR" sz="2400" dirty="0" smtClean="0"/>
              <a:t>υποβάθμιση   της απομνημόνευσης του τεχνικού  λεξιλογίου</a:t>
            </a:r>
            <a:endParaRPr lang="el-GR" sz="7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0"/>
            <a:ext cx="8072437" cy="714375"/>
          </a:xfrm>
        </p:spPr>
        <p:txBody>
          <a:bodyPr>
            <a:noAutofit/>
          </a:bodyPr>
          <a:lstStyle/>
          <a:p>
            <a:pPr algn="ctr" eaLnBrk="1" fontAlgn="auto" hangingPunct="1">
              <a:spcAft>
                <a:spcPts val="0"/>
              </a:spcAft>
              <a:defRPr/>
            </a:pPr>
            <a:r>
              <a:rPr lang="el-GR" sz="3200" b="1" dirty="0" smtClean="0">
                <a:latin typeface="+mn-lt"/>
              </a:rPr>
              <a:t/>
            </a:r>
            <a:br>
              <a:rPr lang="el-GR" sz="3200" b="1" dirty="0" smtClean="0">
                <a:latin typeface="+mn-lt"/>
              </a:rPr>
            </a:br>
            <a:r>
              <a:rPr lang="el-GR" sz="3200" b="1" i="1" dirty="0" smtClean="0">
                <a:latin typeface="+mn-lt"/>
              </a:rPr>
              <a:t>Atlas of  Scientific Literacy (</a:t>
            </a:r>
            <a:r>
              <a:rPr lang="en-US" sz="3200" b="1" i="1" dirty="0" smtClean="0">
                <a:latin typeface="+mn-lt"/>
              </a:rPr>
              <a:t>AAAS 2001): </a:t>
            </a:r>
            <a:r>
              <a:rPr lang="el-GR" sz="3200" b="1" i="1" dirty="0" smtClean="0">
                <a:latin typeface="+mn-lt"/>
              </a:rPr>
              <a:t>Δημιουργία 3 σκελών για τα </a:t>
            </a:r>
            <a:r>
              <a:rPr lang="en-US" sz="3200" b="1" i="1" dirty="0" smtClean="0">
                <a:latin typeface="+mn-lt"/>
              </a:rPr>
              <a:t>benchmarks</a:t>
            </a:r>
            <a:r>
              <a:rPr lang="el-GR" sz="3200" b="1" dirty="0" smtClean="0">
                <a:latin typeface="+mn-lt"/>
              </a:rPr>
              <a:t> </a:t>
            </a:r>
            <a:endParaRPr lang="el-GR" sz="3200" b="1" dirty="0">
              <a:latin typeface="+mn-lt"/>
            </a:endParaRPr>
          </a:p>
        </p:txBody>
      </p:sp>
      <p:sp>
        <p:nvSpPr>
          <p:cNvPr id="34818" name="Content Placeholder 2"/>
          <p:cNvSpPr>
            <a:spLocks noGrp="1"/>
          </p:cNvSpPr>
          <p:nvPr>
            <p:ph idx="1"/>
          </p:nvPr>
        </p:nvSpPr>
        <p:spPr>
          <a:xfrm>
            <a:off x="142875" y="857250"/>
            <a:ext cx="8858250" cy="5857875"/>
          </a:xfrm>
        </p:spPr>
        <p:txBody>
          <a:bodyPr/>
          <a:lstStyle/>
          <a:p>
            <a:pPr eaLnBrk="1" hangingPunct="1">
              <a:lnSpc>
                <a:spcPct val="80000"/>
              </a:lnSpc>
              <a:buNone/>
            </a:pPr>
            <a:r>
              <a:rPr lang="el-GR" sz="1800" dirty="0" smtClean="0"/>
              <a:t>Πώς ερμηνεύουν την Επιστ. Διερεύνηση</a:t>
            </a:r>
          </a:p>
          <a:p>
            <a:pPr eaLnBrk="1" hangingPunct="1">
              <a:lnSpc>
                <a:spcPct val="80000"/>
              </a:lnSpc>
              <a:buNone/>
            </a:pPr>
            <a:r>
              <a:rPr lang="el-GR" sz="1800" dirty="0" smtClean="0"/>
              <a:t>1</a:t>
            </a:r>
            <a:r>
              <a:rPr lang="el-GR" sz="1800" baseline="30000" dirty="0" smtClean="0"/>
              <a:t>ο</a:t>
            </a:r>
            <a:r>
              <a:rPr lang="el-GR" sz="1800" dirty="0" smtClean="0"/>
              <a:t> : Η απόδειξη και αιτιολογία στη διερεύνηση περιλαμβάνει</a:t>
            </a:r>
          </a:p>
          <a:p>
            <a:pPr eaLnBrk="1" hangingPunct="1">
              <a:lnSpc>
                <a:spcPct val="80000"/>
              </a:lnSpc>
            </a:pPr>
            <a:r>
              <a:rPr lang="el-GR" sz="1700" dirty="0" smtClean="0"/>
              <a:t>Στοιχεία Επιχειρηματολογίας</a:t>
            </a:r>
          </a:p>
          <a:p>
            <a:pPr eaLnBrk="1" hangingPunct="1">
              <a:lnSpc>
                <a:spcPct val="80000"/>
              </a:lnSpc>
            </a:pPr>
            <a:r>
              <a:rPr lang="el-GR" sz="1700" dirty="0" smtClean="0"/>
              <a:t>παρατηρήσεις και αποδεικτικά στοιχεία</a:t>
            </a:r>
          </a:p>
          <a:p>
            <a:pPr lvl="1" eaLnBrk="1" hangingPunct="1">
              <a:lnSpc>
                <a:spcPct val="80000"/>
              </a:lnSpc>
            </a:pPr>
            <a:endParaRPr lang="el-GR" sz="1700" dirty="0" smtClean="0"/>
          </a:p>
          <a:p>
            <a:pPr eaLnBrk="1" hangingPunct="1">
              <a:lnSpc>
                <a:spcPct val="80000"/>
              </a:lnSpc>
            </a:pPr>
            <a:r>
              <a:rPr lang="el-GR" sz="1800" dirty="0" smtClean="0"/>
              <a:t> Δεύτερη σειρά: κατηγορίες των επιστημονικών ερευνών</a:t>
            </a:r>
          </a:p>
          <a:p>
            <a:pPr lvl="1" eaLnBrk="1" hangingPunct="1">
              <a:lnSpc>
                <a:spcPct val="80000"/>
              </a:lnSpc>
            </a:pPr>
            <a:r>
              <a:rPr lang="el-GR" sz="1700" dirty="0" smtClean="0"/>
              <a:t>Μάρτυρες και  συνθήκες </a:t>
            </a:r>
          </a:p>
          <a:p>
            <a:pPr lvl="1" eaLnBrk="1" hangingPunct="1">
              <a:lnSpc>
                <a:spcPct val="80000"/>
              </a:lnSpc>
            </a:pPr>
            <a:r>
              <a:rPr lang="el-GR" sz="1700" dirty="0" smtClean="0"/>
              <a:t>αξιοπιστία των αποτελεσμάτων </a:t>
            </a:r>
          </a:p>
          <a:p>
            <a:pPr lvl="1" eaLnBrk="1" hangingPunct="1">
              <a:lnSpc>
                <a:spcPct val="80000"/>
              </a:lnSpc>
            </a:pPr>
            <a:r>
              <a:rPr lang="el-GR" sz="1700" dirty="0" smtClean="0"/>
              <a:t>τήρηση αρχείων </a:t>
            </a:r>
          </a:p>
          <a:p>
            <a:pPr lvl="1" eaLnBrk="1" hangingPunct="1">
              <a:lnSpc>
                <a:spcPct val="80000"/>
              </a:lnSpc>
            </a:pPr>
            <a:r>
              <a:rPr lang="el-GR" sz="1700" dirty="0" smtClean="0"/>
              <a:t>τα είδη των ερευνών </a:t>
            </a:r>
          </a:p>
          <a:p>
            <a:pPr eaLnBrk="1" hangingPunct="1">
              <a:lnSpc>
                <a:spcPct val="80000"/>
              </a:lnSpc>
              <a:buFont typeface="Wingdings 2" pitchFamily="18" charset="2"/>
              <a:buNone/>
            </a:pPr>
            <a:endParaRPr lang="el-GR" sz="1800" dirty="0" smtClean="0"/>
          </a:p>
          <a:p>
            <a:pPr eaLnBrk="1" hangingPunct="1">
              <a:lnSpc>
                <a:spcPct val="80000"/>
              </a:lnSpc>
            </a:pPr>
            <a:r>
              <a:rPr lang="el-GR" sz="1800" dirty="0" smtClean="0"/>
              <a:t>Τρίτη σειρά</a:t>
            </a:r>
            <a:r>
              <a:rPr lang="en-US" sz="1800" dirty="0" smtClean="0"/>
              <a:t> </a:t>
            </a:r>
            <a:r>
              <a:rPr lang="el-GR" sz="1800" dirty="0" smtClean="0"/>
              <a:t>διατείνεται πως: οι επιστημονικές θεωρίες αποτελούνται από έξι κατηγορίες</a:t>
            </a:r>
          </a:p>
          <a:p>
            <a:pPr lvl="1" eaLnBrk="1" hangingPunct="1">
              <a:lnSpc>
                <a:spcPct val="80000"/>
              </a:lnSpc>
            </a:pPr>
            <a:r>
              <a:rPr lang="el-GR" sz="1700" dirty="0" smtClean="0"/>
              <a:t>κατανοώντας τα αποδεικτικά στοιχεία (</a:t>
            </a:r>
            <a:r>
              <a:rPr lang="en-US" sz="1700" dirty="0" smtClean="0"/>
              <a:t>making sense of evidence</a:t>
            </a:r>
            <a:r>
              <a:rPr lang="el-GR" sz="1700" dirty="0" smtClean="0"/>
              <a:t>)</a:t>
            </a:r>
          </a:p>
          <a:p>
            <a:pPr lvl="1" eaLnBrk="1" hangingPunct="1">
              <a:lnSpc>
                <a:spcPct val="80000"/>
              </a:lnSpc>
            </a:pPr>
            <a:r>
              <a:rPr lang="el-GR" sz="1700" dirty="0" smtClean="0"/>
              <a:t>εναλλακτικές ερμηνείες (</a:t>
            </a:r>
            <a:r>
              <a:rPr lang="en-US" sz="1700" dirty="0" smtClean="0"/>
              <a:t>alternative explanations</a:t>
            </a:r>
            <a:r>
              <a:rPr lang="el-GR" sz="1700" dirty="0" smtClean="0"/>
              <a:t>)</a:t>
            </a:r>
          </a:p>
          <a:p>
            <a:pPr lvl="1" eaLnBrk="1" hangingPunct="1">
              <a:lnSpc>
                <a:spcPct val="80000"/>
              </a:lnSpc>
            </a:pPr>
            <a:r>
              <a:rPr lang="el-GR" sz="1700" dirty="0" smtClean="0"/>
              <a:t>Τροποποίηση των θεωριών</a:t>
            </a:r>
            <a:r>
              <a:rPr lang="en-US" sz="1700" dirty="0" smtClean="0"/>
              <a:t> </a:t>
            </a:r>
            <a:r>
              <a:rPr lang="el-GR" sz="1700" dirty="0" smtClean="0"/>
              <a:t>(</a:t>
            </a:r>
            <a:r>
              <a:rPr lang="en-US" sz="1700" dirty="0" smtClean="0"/>
              <a:t>theory modifications</a:t>
            </a:r>
            <a:r>
              <a:rPr lang="el-GR" sz="1700" dirty="0" smtClean="0"/>
              <a:t>)</a:t>
            </a:r>
          </a:p>
          <a:p>
            <a:pPr lvl="1" eaLnBrk="1" hangingPunct="1">
              <a:lnSpc>
                <a:spcPct val="80000"/>
              </a:lnSpc>
            </a:pPr>
            <a:r>
              <a:rPr lang="el-GR" sz="1700" dirty="0" smtClean="0"/>
              <a:t> αξιοπιστία των αποτελεσμάτων (</a:t>
            </a:r>
            <a:r>
              <a:rPr lang="en-US" sz="1700" dirty="0" smtClean="0"/>
              <a:t>reliability of results</a:t>
            </a:r>
            <a:r>
              <a:rPr lang="el-GR" sz="1700" dirty="0" smtClean="0"/>
              <a:t>)</a:t>
            </a:r>
          </a:p>
          <a:p>
            <a:pPr lvl="1" eaLnBrk="1" hangingPunct="1">
              <a:lnSpc>
                <a:spcPct val="80000"/>
              </a:lnSpc>
            </a:pPr>
            <a:r>
              <a:rPr lang="el-GR" sz="1700" dirty="0" smtClean="0"/>
              <a:t>εγγυήσεις /διασφαλίσεις (</a:t>
            </a:r>
            <a:r>
              <a:rPr lang="en-US" sz="1700" dirty="0" smtClean="0"/>
              <a:t>safeguards</a:t>
            </a:r>
            <a:r>
              <a:rPr lang="el-GR" sz="1700" dirty="0" smtClean="0"/>
              <a:t>) </a:t>
            </a:r>
          </a:p>
          <a:p>
            <a:pPr lvl="1" eaLnBrk="1" hangingPunct="1">
              <a:lnSpc>
                <a:spcPct val="80000"/>
              </a:lnSpc>
            </a:pPr>
            <a:r>
              <a:rPr lang="el-GR" sz="1700" dirty="0" smtClean="0"/>
              <a:t>προσδοκίες και εξηγήσεις (</a:t>
            </a:r>
            <a:r>
              <a:rPr lang="en-US" sz="1700" dirty="0" smtClean="0"/>
              <a:t>expectations and explanations</a:t>
            </a:r>
            <a:r>
              <a:rPr lang="el-GR" sz="1700" dirty="0" smtClean="0"/>
              <a:t>)</a:t>
            </a:r>
          </a:p>
          <a:p>
            <a:pPr eaLnBrk="1" hangingPunct="1">
              <a:lnSpc>
                <a:spcPct val="80000"/>
              </a:lnSpc>
              <a:buFont typeface="Wingdings 2" pitchFamily="18" charset="2"/>
              <a:buNone/>
            </a:pPr>
            <a:r>
              <a:rPr lang="en-US" sz="1800" dirty="0" smtClean="0"/>
              <a:t> </a:t>
            </a:r>
            <a:endParaRPr lang="el-GR" sz="1800" dirty="0" smtClean="0"/>
          </a:p>
          <a:p>
            <a:pPr algn="ctr" eaLnBrk="1" hangingPunct="1">
              <a:lnSpc>
                <a:spcPct val="80000"/>
              </a:lnSpc>
              <a:buFont typeface="Wingdings 2" pitchFamily="18" charset="2"/>
              <a:buNone/>
            </a:pPr>
            <a:r>
              <a:rPr lang="el-GR" sz="1800" dirty="0" smtClean="0"/>
              <a:t>Η επικάλυψη των κατηγοριών  απεικονίζουν τον τρόπο  με τον οποίο η  διερεύνηση αντιμετωπίζεται ως περιεχόμενο.</a:t>
            </a:r>
          </a:p>
          <a:p>
            <a:pPr eaLnBrk="1" hangingPunct="1">
              <a:lnSpc>
                <a:spcPct val="80000"/>
              </a:lnSpc>
            </a:pPr>
            <a:endParaRPr lang="el-GR"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229600" cy="633412"/>
          </a:xfrm>
        </p:spPr>
        <p:txBody>
          <a:bodyPr>
            <a:noAutofit/>
          </a:bodyPr>
          <a:lstStyle/>
          <a:p>
            <a:pPr algn="ctr" eaLnBrk="1" fontAlgn="auto" hangingPunct="1">
              <a:spcAft>
                <a:spcPts val="0"/>
              </a:spcAft>
              <a:defRPr/>
            </a:pPr>
            <a:r>
              <a:rPr lang="el-GR" sz="3200" b="1" i="1" dirty="0" smtClean="0">
                <a:latin typeface="+mn-lt"/>
              </a:rPr>
              <a:t>Το επόμενο ντοκουμέντο: </a:t>
            </a:r>
            <a:r>
              <a:rPr lang="en-US" sz="3200" b="1" i="1" dirty="0" smtClean="0">
                <a:latin typeface="+mn-lt"/>
              </a:rPr>
              <a:t>National Science Education Standards</a:t>
            </a:r>
            <a:endParaRPr lang="el-GR" sz="3200" b="1" dirty="0">
              <a:latin typeface="+mn-lt"/>
            </a:endParaRPr>
          </a:p>
        </p:txBody>
      </p:sp>
      <p:sp>
        <p:nvSpPr>
          <p:cNvPr id="35842" name="Content Placeholder 2"/>
          <p:cNvSpPr>
            <a:spLocks noGrp="1"/>
          </p:cNvSpPr>
          <p:nvPr>
            <p:ph idx="1"/>
          </p:nvPr>
        </p:nvSpPr>
        <p:spPr>
          <a:xfrm>
            <a:off x="457200" y="1071563"/>
            <a:ext cx="8401050" cy="5253037"/>
          </a:xfrm>
        </p:spPr>
        <p:txBody>
          <a:bodyPr/>
          <a:lstStyle/>
          <a:p>
            <a:pPr eaLnBrk="1" hangingPunct="1"/>
            <a:r>
              <a:rPr lang="el-GR" dirty="0" smtClean="0"/>
              <a:t>Εκτιμά τη Διερεύνηση ως το πρωταρχικό στόχο του επιστημονικού εγγραμματισμού</a:t>
            </a:r>
          </a:p>
          <a:p>
            <a:pPr eaLnBrk="1" hangingPunct="1"/>
            <a:r>
              <a:rPr lang="el-GR" dirty="0" smtClean="0"/>
              <a:t>Δεν επιχειρεί να ορίσει τη  Διερεύνηση. Παρέχει καθοδήγηση σχετικά με το τι οι σπουδαστές  της  επιστήμης πρέπει να ξέρουν, πώς οι καθηγητές θα πρέπει διδάξουν τις ΦΕ, και πως οι καθηγητές να αξιολογούν τους σπουδαστές.</a:t>
            </a:r>
            <a:br>
              <a:rPr lang="el-GR" dirty="0" smtClean="0"/>
            </a:br>
            <a:r>
              <a:rPr lang="el-GR" dirty="0" smtClean="0"/>
              <a:t> </a:t>
            </a:r>
          </a:p>
          <a:p>
            <a:pPr eaLnBrk="1" hangingPunct="1"/>
            <a:r>
              <a:rPr lang="el-GR" dirty="0" smtClean="0"/>
              <a:t>«Προοριζόταν ως πηγή έμπνευσης</a:t>
            </a:r>
            <a:br>
              <a:rPr lang="el-GR" dirty="0" smtClean="0"/>
            </a:br>
            <a:r>
              <a:rPr lang="el-GR" dirty="0" smtClean="0"/>
              <a:t>και οδηγός για το κράτος και τις τοπικές εκπαιδευτικές αρχές»</a:t>
            </a:r>
          </a:p>
        </p:txBody>
      </p:sp>
      <p:sp>
        <p:nvSpPr>
          <p:cNvPr id="4" name="Rectangle 3"/>
          <p:cNvSpPr>
            <a:spLocks noChangeArrowheads="1"/>
          </p:cNvSpPr>
          <p:nvPr/>
        </p:nvSpPr>
        <p:spPr bwMode="auto">
          <a:xfrm>
            <a:off x="468313" y="5661025"/>
            <a:ext cx="8072437" cy="830997"/>
          </a:xfrm>
          <a:prstGeom prst="rect">
            <a:avLst/>
          </a:prstGeom>
          <a:noFill/>
          <a:ln w="9525">
            <a:noFill/>
            <a:miter lim="800000"/>
            <a:headEnd/>
            <a:tailEnd/>
          </a:ln>
        </p:spPr>
        <p:txBody>
          <a:bodyPr>
            <a:spAutoFit/>
          </a:bodyPr>
          <a:lstStyle/>
          <a:p>
            <a:pPr algn="ctr"/>
            <a:r>
              <a:rPr lang="el-GR" sz="2400" dirty="0">
                <a:latin typeface="Constantia" pitchFamily="18" charset="0"/>
              </a:rPr>
              <a:t>Υπερβαίνει το  Project 2061 σχετικά με την  περιγραφή  του τι είναι </a:t>
            </a:r>
            <a:r>
              <a:rPr lang="el-GR" sz="2400" dirty="0" smtClean="0">
                <a:latin typeface="Constantia" pitchFamily="18" charset="0"/>
              </a:rPr>
              <a:t>έρευνα και Διερεύνηση </a:t>
            </a:r>
            <a:endParaRPr lang="el-GR" sz="2400" dirty="0">
              <a:latin typeface="Constantia" pitchFamily="18" charset="0"/>
            </a:endParaRPr>
          </a:p>
        </p:txBody>
      </p:sp>
      <p:sp>
        <p:nvSpPr>
          <p:cNvPr id="3" name="Line Callout 2 3"/>
          <p:cNvSpPr>
            <a:spLocks/>
          </p:cNvSpPr>
          <p:nvPr/>
        </p:nvSpPr>
        <p:spPr bwMode="auto">
          <a:xfrm>
            <a:off x="5220072" y="908720"/>
            <a:ext cx="3646487" cy="2041525"/>
          </a:xfrm>
          <a:prstGeom prst="borderCallout2">
            <a:avLst>
              <a:gd name="adj1" fmla="val 5597"/>
              <a:gd name="adj2" fmla="val -2088"/>
              <a:gd name="adj3" fmla="val 5597"/>
              <a:gd name="adj4" fmla="val -26079"/>
              <a:gd name="adj5" fmla="val -48676"/>
              <a:gd name="adj6" fmla="val -57074"/>
            </a:avLst>
          </a:prstGeom>
          <a:solidFill>
            <a:srgbClr val="7030A0">
              <a:alpha val="50195"/>
            </a:srgbClr>
          </a:solidFill>
          <a:ln w="25400" algn="ctr">
            <a:solidFill>
              <a:srgbClr val="002060"/>
            </a:solidFill>
            <a:miter lim="800000"/>
            <a:headEnd/>
            <a:tailEnd/>
          </a:ln>
        </p:spPr>
        <p:txBody>
          <a:bodyPr anchor="ctr"/>
          <a:lstStyle/>
          <a:p>
            <a:pPr algn="ctr"/>
            <a:r>
              <a:rPr lang="en-US" sz="2000">
                <a:solidFill>
                  <a:srgbClr val="FFFFFF"/>
                </a:solidFill>
                <a:latin typeface="Constantia" pitchFamily="18" charset="0"/>
              </a:rPr>
              <a:t>National Research Council </a:t>
            </a:r>
            <a:r>
              <a:rPr lang="el-GR" sz="2000">
                <a:solidFill>
                  <a:srgbClr val="FFFFFF"/>
                </a:solidFill>
                <a:latin typeface="Constantia" pitchFamily="18" charset="0"/>
              </a:rPr>
              <a:t>(</a:t>
            </a:r>
            <a:r>
              <a:rPr lang="en-US" sz="2000">
                <a:solidFill>
                  <a:srgbClr val="FFFFFF"/>
                </a:solidFill>
                <a:latin typeface="Constantia" pitchFamily="18" charset="0"/>
              </a:rPr>
              <a:t>NRC</a:t>
            </a:r>
            <a:r>
              <a:rPr lang="el-GR" sz="2000">
                <a:solidFill>
                  <a:srgbClr val="FFFFFF"/>
                </a:solidFill>
                <a:latin typeface="Constantia"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2000"/>
                                        <p:tgtEl>
                                          <p:spTgt spid="3"/>
                                        </p:tgtEl>
                                      </p:cBhvr>
                                    </p:animEffect>
                                    <p:set>
                                      <p:cBhvr>
                                        <p:cTn id="11" dur="1" fill="hold">
                                          <p:stCondLst>
                                            <p:cond delay="1999"/>
                                          </p:stCondLst>
                                        </p:cTn>
                                        <p:tgtEl>
                                          <p:spTgt spid="3"/>
                                        </p:tgtEl>
                                        <p:attrNameLst>
                                          <p:attrName>style.visibility</p:attrName>
                                        </p:attrNameLst>
                                      </p:cBhvr>
                                      <p:to>
                                        <p:strVal val="hidden"/>
                                      </p:to>
                                    </p:set>
                                  </p:childTnLst>
                                </p:cTn>
                              </p:par>
                              <p:par>
                                <p:cTn id="12" presetID="53" presetClass="entr" presetSubtype="0" fill="hold" grpId="0" nodeType="withEffect">
                                  <p:stCondLst>
                                    <p:cond delay="0"/>
                                  </p:stCondLst>
                                  <p:childTnLst>
                                    <p:set>
                                      <p:cBhvr>
                                        <p:cTn id="13" dur="1" fill="hold">
                                          <p:stCondLst>
                                            <p:cond delay="0"/>
                                          </p:stCondLst>
                                        </p:cTn>
                                        <p:tgtEl>
                                          <p:spTgt spid="35842"/>
                                        </p:tgtEl>
                                        <p:attrNameLst>
                                          <p:attrName>style.visibility</p:attrName>
                                        </p:attrNameLst>
                                      </p:cBhvr>
                                      <p:to>
                                        <p:strVal val="visible"/>
                                      </p:to>
                                    </p:set>
                                    <p:anim calcmode="lin" valueType="num">
                                      <p:cBhvr>
                                        <p:cTn id="14" dur="3000" fill="hold"/>
                                        <p:tgtEl>
                                          <p:spTgt spid="35842"/>
                                        </p:tgtEl>
                                        <p:attrNameLst>
                                          <p:attrName>ppt_w</p:attrName>
                                        </p:attrNameLst>
                                      </p:cBhvr>
                                      <p:tavLst>
                                        <p:tav tm="0">
                                          <p:val>
                                            <p:fltVal val="0"/>
                                          </p:val>
                                        </p:tav>
                                        <p:tav tm="100000">
                                          <p:val>
                                            <p:strVal val="#ppt_w"/>
                                          </p:val>
                                        </p:tav>
                                      </p:tavLst>
                                    </p:anim>
                                    <p:anim calcmode="lin" valueType="num">
                                      <p:cBhvr>
                                        <p:cTn id="15" dur="3000" fill="hold"/>
                                        <p:tgtEl>
                                          <p:spTgt spid="35842"/>
                                        </p:tgtEl>
                                        <p:attrNameLst>
                                          <p:attrName>ppt_h</p:attrName>
                                        </p:attrNameLst>
                                      </p:cBhvr>
                                      <p:tavLst>
                                        <p:tav tm="0">
                                          <p:val>
                                            <p:fltVal val="0"/>
                                          </p:val>
                                        </p:tav>
                                        <p:tav tm="100000">
                                          <p:val>
                                            <p:strVal val="#ppt_h"/>
                                          </p:val>
                                        </p:tav>
                                      </p:tavLst>
                                    </p:anim>
                                    <p:animEffect transition="in" filter="fade">
                                      <p:cBhvr>
                                        <p:cTn id="16" dur="3000"/>
                                        <p:tgtEl>
                                          <p:spTgt spid="3584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2000" fill="hold"/>
                                        <p:tgtEl>
                                          <p:spTgt spid="4"/>
                                        </p:tgtEl>
                                        <p:attrNameLst>
                                          <p:attrName>ppt_w</p:attrName>
                                        </p:attrNameLst>
                                      </p:cBhvr>
                                      <p:tavLst>
                                        <p:tav tm="0">
                                          <p:val>
                                            <p:fltVal val="0"/>
                                          </p:val>
                                        </p:tav>
                                        <p:tav tm="100000">
                                          <p:val>
                                            <p:strVal val="#ppt_w"/>
                                          </p:val>
                                        </p:tav>
                                      </p:tavLst>
                                    </p:anim>
                                    <p:anim calcmode="lin" valueType="num">
                                      <p:cBhvr>
                                        <p:cTn id="22" dur="2000" fill="hold"/>
                                        <p:tgtEl>
                                          <p:spTgt spid="4"/>
                                        </p:tgtEl>
                                        <p:attrNameLst>
                                          <p:attrName>ppt_h</p:attrName>
                                        </p:attrNameLst>
                                      </p:cBhvr>
                                      <p:tavLst>
                                        <p:tav tm="0">
                                          <p:val>
                                            <p:fltVal val="0"/>
                                          </p:val>
                                        </p:tav>
                                        <p:tav tm="100000">
                                          <p:val>
                                            <p:strVal val="#ppt_h"/>
                                          </p:val>
                                        </p:tav>
                                      </p:tavLst>
                                    </p:anim>
                                    <p:animEffect transition="in" filter="fade">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4" grpId="0"/>
      <p:bldP spid="3" grpId="0" animBg="1"/>
      <p:bldP spid="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50"/>
            <a:ext cx="9144000" cy="642938"/>
          </a:xfrm>
        </p:spPr>
        <p:txBody>
          <a:bodyPr>
            <a:normAutofit fontScale="90000"/>
          </a:bodyPr>
          <a:lstStyle/>
          <a:p>
            <a:pPr algn="ctr" eaLnBrk="1" fontAlgn="auto" hangingPunct="1">
              <a:spcAft>
                <a:spcPts val="0"/>
              </a:spcAft>
              <a:defRPr/>
            </a:pPr>
            <a:r>
              <a:rPr lang="el-GR" b="1" dirty="0" smtClean="0">
                <a:latin typeface="+mn-lt"/>
              </a:rPr>
              <a:t>Σκοπός της εργασίας</a:t>
            </a:r>
            <a:endParaRPr lang="el-GR" b="1" dirty="0">
              <a:latin typeface="+mn-lt"/>
            </a:endParaRPr>
          </a:p>
        </p:txBody>
      </p:sp>
      <p:sp>
        <p:nvSpPr>
          <p:cNvPr id="15362" name="Content Placeholder 2"/>
          <p:cNvSpPr>
            <a:spLocks noGrp="1"/>
          </p:cNvSpPr>
          <p:nvPr>
            <p:ph idx="1"/>
          </p:nvPr>
        </p:nvSpPr>
        <p:spPr/>
        <p:txBody>
          <a:bodyPr/>
          <a:lstStyle/>
          <a:p>
            <a:pPr algn="just" eaLnBrk="1" hangingPunct="1">
              <a:buFont typeface="Wingdings 2" pitchFamily="18" charset="2"/>
              <a:buNone/>
            </a:pPr>
            <a:r>
              <a:rPr lang="el-GR" smtClean="0"/>
              <a:t>Να παράσχει ένα ιστορικό χρονοδιάγραμμα που δείχνει πώς η έννοια της έρευνας  έχει εξελιχθεί δεδομένου ότι </a:t>
            </a:r>
          </a:p>
          <a:p>
            <a:pPr algn="ctr" eaLnBrk="1" hangingPunct="1">
              <a:buFont typeface="Wingdings 2" pitchFamily="18" charset="2"/>
              <a:buNone/>
            </a:pPr>
            <a:r>
              <a:rPr lang="el-GR" smtClean="0"/>
              <a:t>υπάρχει μια έλλειψη συμφωνίας σχετικά με αυτή την έννοια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42875"/>
            <a:ext cx="8229600" cy="633413"/>
          </a:xfrm>
        </p:spPr>
        <p:txBody>
          <a:bodyPr>
            <a:noAutofit/>
          </a:bodyPr>
          <a:lstStyle/>
          <a:p>
            <a:pPr algn="ctr" eaLnBrk="1" fontAlgn="auto" hangingPunct="1">
              <a:spcAft>
                <a:spcPts val="0"/>
              </a:spcAft>
              <a:defRPr/>
            </a:pPr>
            <a:r>
              <a:rPr lang="en-US" sz="3200" b="1" i="1" dirty="0" smtClean="0">
                <a:latin typeface="+mn-lt"/>
              </a:rPr>
              <a:t>National Science Education Standards</a:t>
            </a:r>
            <a:endParaRPr lang="el-GR" sz="2800" dirty="0">
              <a:latin typeface="+mn-lt"/>
            </a:endParaRPr>
          </a:p>
        </p:txBody>
      </p:sp>
      <p:sp>
        <p:nvSpPr>
          <p:cNvPr id="37890" name="Content Placeholder 2"/>
          <p:cNvSpPr>
            <a:spLocks noGrp="1"/>
          </p:cNvSpPr>
          <p:nvPr>
            <p:ph idx="1"/>
          </p:nvPr>
        </p:nvSpPr>
        <p:spPr/>
        <p:txBody>
          <a:bodyPr/>
          <a:lstStyle/>
          <a:p>
            <a:pPr eaLnBrk="1" hangingPunct="1"/>
            <a:r>
              <a:rPr lang="el-GR" dirty="0" smtClean="0"/>
              <a:t>είναι η πρώτη περιοχή της επιστήμης που αντιμετωπίζεται από δύο πλευρές-οπτικές: </a:t>
            </a:r>
          </a:p>
          <a:p>
            <a:pPr eaLnBrk="1" hangingPunct="1"/>
            <a:r>
              <a:rPr lang="el-GR" dirty="0" smtClean="0"/>
              <a:t>1. αυτό που οι μαθητές θα πρέπει να αντιλαμβάνονται για την  επιστημονική Διερεύνηση και Οι ικανότητες που πρέπει να αναπτύξουν οι μαθητές με βάση τις εμπειρίες τους με την επιστημονική έρευνα.</a:t>
            </a:r>
          </a:p>
          <a:p>
            <a:pPr eaLnBrk="1" hangingPunct="1"/>
            <a:r>
              <a:rPr lang="el-GR" dirty="0" smtClean="0"/>
              <a:t> 2. Περιλαμβάνει και τις στρατηγικές διδασκαλίας που σχετίζονται με την Διερεύνηση, προσανατολισμένη σε  επιστημονικές δραστηριότητες</a:t>
            </a:r>
          </a:p>
        </p:txBody>
      </p:sp>
      <p:sp>
        <p:nvSpPr>
          <p:cNvPr id="37891" name="Rectangle 3"/>
          <p:cNvSpPr>
            <a:spLocks noChangeArrowheads="1"/>
          </p:cNvSpPr>
          <p:nvPr/>
        </p:nvSpPr>
        <p:spPr bwMode="auto">
          <a:xfrm>
            <a:off x="642938" y="1071563"/>
            <a:ext cx="2920950" cy="584775"/>
          </a:xfrm>
          <a:prstGeom prst="rect">
            <a:avLst/>
          </a:prstGeom>
          <a:noFill/>
          <a:ln w="9525">
            <a:noFill/>
            <a:miter lim="800000"/>
            <a:headEnd/>
            <a:tailEnd/>
          </a:ln>
        </p:spPr>
        <p:txBody>
          <a:bodyPr wrap="square">
            <a:spAutoFit/>
          </a:bodyPr>
          <a:lstStyle/>
          <a:p>
            <a:r>
              <a:rPr lang="el-GR" sz="3200" dirty="0">
                <a:latin typeface="Constantia" pitchFamily="18" charset="0"/>
              </a:rPr>
              <a:t>Η </a:t>
            </a:r>
            <a:r>
              <a:rPr lang="el-GR" sz="3200" dirty="0" smtClean="0">
                <a:latin typeface="Constantia" pitchFamily="18" charset="0"/>
              </a:rPr>
              <a:t>Διερεύνηση</a:t>
            </a:r>
            <a:endParaRPr lang="el-GR" sz="3200" dirty="0">
              <a:latin typeface="Constantia" pitchFamily="18" charset="0"/>
            </a:endParaRPr>
          </a:p>
        </p:txBody>
      </p:sp>
      <p:sp>
        <p:nvSpPr>
          <p:cNvPr id="5" name="TextBox 4"/>
          <p:cNvSpPr txBox="1"/>
          <p:nvPr/>
        </p:nvSpPr>
        <p:spPr>
          <a:xfrm>
            <a:off x="3563888" y="908720"/>
            <a:ext cx="5256584" cy="923330"/>
          </a:xfrm>
          <a:prstGeom prst="rect">
            <a:avLst/>
          </a:prstGeom>
          <a:noFill/>
        </p:spPr>
        <p:txBody>
          <a:bodyPr wrap="square" rtlCol="0">
            <a:spAutoFit/>
          </a:bodyPr>
          <a:lstStyle/>
          <a:p>
            <a:r>
              <a:rPr lang="en-US" dirty="0" smtClean="0"/>
              <a:t>The NSES provide guidance on what science students are to</a:t>
            </a:r>
            <a:r>
              <a:rPr lang="el-GR" dirty="0" smtClean="0"/>
              <a:t> </a:t>
            </a:r>
            <a:r>
              <a:rPr lang="en-US" dirty="0" smtClean="0"/>
              <a:t>know, how teachers are to teach science, and how teachers are to assess</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85750"/>
            <a:ext cx="8229600" cy="490538"/>
          </a:xfrm>
        </p:spPr>
        <p:txBody>
          <a:bodyPr>
            <a:normAutofit fontScale="90000"/>
          </a:bodyPr>
          <a:lstStyle/>
          <a:p>
            <a:pPr algn="ctr" eaLnBrk="1" fontAlgn="auto" hangingPunct="1">
              <a:spcAft>
                <a:spcPts val="0"/>
              </a:spcAft>
              <a:defRPr/>
            </a:pPr>
            <a:r>
              <a:rPr lang="el-GR" sz="3200" b="1" dirty="0" smtClean="0">
                <a:latin typeface="+mn-lt"/>
              </a:rPr>
              <a:t>Η μετά «Σπούτνικ» αντίληψη κυριαρχεί</a:t>
            </a:r>
            <a:endParaRPr lang="el-GR" sz="3200" b="1" dirty="0">
              <a:latin typeface="+mn-lt"/>
            </a:endParaRPr>
          </a:p>
        </p:txBody>
      </p:sp>
      <p:sp>
        <p:nvSpPr>
          <p:cNvPr id="38914" name="Content Placeholder 2"/>
          <p:cNvSpPr>
            <a:spLocks noGrp="1"/>
          </p:cNvSpPr>
          <p:nvPr>
            <p:ph idx="1"/>
          </p:nvPr>
        </p:nvSpPr>
        <p:spPr/>
        <p:txBody>
          <a:bodyPr/>
          <a:lstStyle/>
          <a:p>
            <a:r>
              <a:rPr lang="el-GR" dirty="0" smtClean="0"/>
              <a:t>Επειδή πολλοί εκπαιδευτικοί ειδικά αυτοί που είναι  έμπειροι  καθηγητές ( αυτοί που είχαν πείρα  10 ή περισσότερα έτη) διατηρούσαν ακόμη τις αντιλήψεις της μετα-Σπούτνικ εποχής, η </a:t>
            </a:r>
            <a:r>
              <a:rPr lang="en-US" dirty="0" smtClean="0"/>
              <a:t>NCR </a:t>
            </a:r>
            <a:r>
              <a:rPr lang="el-GR" dirty="0" smtClean="0"/>
              <a:t>διετύπωσε διευκρινίσεις για το τί εννοούσε με την «Διερεύνηση» δημοσιεύοντας το</a:t>
            </a:r>
            <a:r>
              <a:rPr lang="en-US" dirty="0" smtClean="0"/>
              <a:t> </a:t>
            </a:r>
            <a:endParaRPr lang="el-GR" dirty="0" smtClean="0"/>
          </a:p>
          <a:p>
            <a:r>
              <a:rPr lang="el-GR" dirty="0" smtClean="0"/>
              <a:t>«</a:t>
            </a:r>
            <a:r>
              <a:rPr lang="en-US" dirty="0" smtClean="0"/>
              <a:t>Inquiry</a:t>
            </a:r>
            <a:r>
              <a:rPr lang="el-GR" dirty="0" smtClean="0"/>
              <a:t> </a:t>
            </a:r>
            <a:r>
              <a:rPr lang="en-US" dirty="0" smtClean="0"/>
              <a:t>and the National Science Education Standards</a:t>
            </a:r>
            <a:r>
              <a:rPr lang="el-GR" dirty="0" smtClean="0"/>
              <a:t>»</a:t>
            </a:r>
          </a:p>
          <a:p>
            <a:pPr eaLnBrk="1" hangingPunct="1">
              <a:buFont typeface="Wingdings 2" pitchFamily="18" charset="2"/>
              <a:buNone/>
            </a:pPr>
            <a:endParaRPr lang="el-G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29600" cy="1143000"/>
          </a:xfrm>
        </p:spPr>
        <p:txBody>
          <a:bodyPr>
            <a:noAutofit/>
          </a:bodyPr>
          <a:lstStyle/>
          <a:p>
            <a:pPr algn="ctr" eaLnBrk="1" fontAlgn="auto" hangingPunct="1">
              <a:spcAft>
                <a:spcPts val="0"/>
              </a:spcAft>
              <a:defRPr/>
            </a:pPr>
            <a:r>
              <a:rPr lang="el-GR" sz="3200" b="1" i="1" dirty="0" smtClean="0">
                <a:latin typeface="+mn-lt"/>
              </a:rPr>
              <a:t>Inquiry</a:t>
            </a:r>
            <a:r>
              <a:rPr lang="el-GR" sz="3200" b="1" dirty="0" smtClean="0">
                <a:latin typeface="+mn-lt"/>
              </a:rPr>
              <a:t> </a:t>
            </a:r>
            <a:r>
              <a:rPr lang="en-US" sz="3200" b="1" i="1" dirty="0" smtClean="0">
                <a:latin typeface="+mn-lt"/>
              </a:rPr>
              <a:t>and the National Science Education Standards</a:t>
            </a:r>
            <a:endParaRPr lang="el-GR" sz="3200" b="1" dirty="0">
              <a:latin typeface="+mn-lt"/>
            </a:endParaRPr>
          </a:p>
        </p:txBody>
      </p:sp>
      <p:sp>
        <p:nvSpPr>
          <p:cNvPr id="3" name="Content Placeholder 2"/>
          <p:cNvSpPr>
            <a:spLocks noGrp="1"/>
          </p:cNvSpPr>
          <p:nvPr>
            <p:ph idx="1"/>
          </p:nvPr>
        </p:nvSpPr>
        <p:spPr>
          <a:xfrm>
            <a:off x="457200" y="1357313"/>
            <a:ext cx="8472488" cy="4967287"/>
          </a:xfrm>
        </p:spPr>
        <p:txBody>
          <a:bodyPr>
            <a:normAutofit fontScale="85000" lnSpcReduction="20000"/>
          </a:bodyPr>
          <a:lstStyle/>
          <a:p>
            <a:pPr marL="274320" indent="-274320" eaLnBrk="1" fontAlgn="auto" hangingPunct="1">
              <a:spcAft>
                <a:spcPts val="0"/>
              </a:spcAft>
              <a:buClr>
                <a:schemeClr val="accent3"/>
              </a:buClr>
              <a:buFont typeface="Wingdings 2"/>
              <a:buNone/>
              <a:defRPr/>
            </a:pPr>
            <a:r>
              <a:rPr lang="el-GR" dirty="0" smtClean="0"/>
              <a:t>Χαρακτηριστικά της διερεύνησης (ανεξάρτητα από το επίπεδο  σπουδών)</a:t>
            </a:r>
          </a:p>
          <a:p>
            <a:pPr marL="274320" indent="-274320" eaLnBrk="1" fontAlgn="auto" hangingPunct="1">
              <a:spcAft>
                <a:spcPts val="0"/>
              </a:spcAft>
              <a:buClr>
                <a:schemeClr val="accent3"/>
              </a:buClr>
              <a:buFont typeface="Wingdings 2"/>
              <a:buChar char=""/>
              <a:defRPr/>
            </a:pPr>
            <a:r>
              <a:rPr lang="el-GR" dirty="0" smtClean="0"/>
              <a:t>επιστημονικά προσανατολισμένες ερωτήσεις που θα  εμπλέξουν τους  φοιτητές/μαθητές</a:t>
            </a:r>
          </a:p>
          <a:p>
            <a:pPr marL="274320" indent="-274320" eaLnBrk="1" fontAlgn="auto" hangingPunct="1">
              <a:spcAft>
                <a:spcPts val="0"/>
              </a:spcAft>
              <a:buClr>
                <a:schemeClr val="accent3"/>
              </a:buClr>
              <a:buFont typeface="Wingdings 2"/>
              <a:buChar char=""/>
              <a:defRPr/>
            </a:pPr>
            <a:r>
              <a:rPr lang="el-GR" dirty="0" smtClean="0"/>
              <a:t>αποδεικτικά στοιχεία τα οποία θα συλλέγονται από τους  φοιτητές/μαθητές και τα οποία θα τους επιτρέπουν  να αναπτύξουν και να αξιολογήσουν τις εξηγήσεις που έδωσαν  στις  επιστημονικά προσανατολισμένες ερωτήσεις</a:t>
            </a:r>
          </a:p>
          <a:p>
            <a:pPr marL="274320" indent="-274320" eaLnBrk="1" fontAlgn="auto" hangingPunct="1">
              <a:spcAft>
                <a:spcPts val="0"/>
              </a:spcAft>
              <a:buClr>
                <a:schemeClr val="accent3"/>
              </a:buClr>
              <a:buFont typeface="Wingdings 2"/>
              <a:buChar char=""/>
              <a:defRPr/>
            </a:pPr>
            <a:r>
              <a:rPr lang="el-GR" dirty="0" smtClean="0"/>
              <a:t>εξηγήσεις που θα αναπτύσονται  από τους φοιτητές/μαθητές και θα προκύπτουν από τη διαδικασία απόδειξης απαντήσεων για την αντιμετώπιση των επιστημονικώς προσανατολισμένων ερωτήσεων</a:t>
            </a:r>
          </a:p>
          <a:p>
            <a:pPr marL="274320" indent="-274320" eaLnBrk="1" fontAlgn="auto" hangingPunct="1">
              <a:spcAft>
                <a:spcPts val="0"/>
              </a:spcAft>
              <a:buClr>
                <a:schemeClr val="accent3"/>
              </a:buClr>
              <a:buFont typeface="Wingdings 2"/>
              <a:buChar char=""/>
              <a:defRPr/>
            </a:pPr>
            <a:r>
              <a:rPr lang="el-GR" dirty="0" smtClean="0"/>
              <a:t>αξιολόγηση των εξηγήσεών τους, οι οποίες μπορούν να περιλαμβάνουν εναλλακτικές εξηγήσεις που αντικατοπτρίζουν την επιστημονική κατανόηση</a:t>
            </a:r>
          </a:p>
          <a:p>
            <a:pPr marL="274320" indent="-274320" eaLnBrk="1" fontAlgn="auto" hangingPunct="1">
              <a:spcAft>
                <a:spcPts val="0"/>
              </a:spcAft>
              <a:buClr>
                <a:schemeClr val="accent3"/>
              </a:buClr>
              <a:buFont typeface="Wingdings 2"/>
              <a:buChar char=""/>
              <a:defRPr/>
            </a:pPr>
            <a:r>
              <a:rPr lang="el-GR" dirty="0" smtClean="0"/>
              <a:t>Δημοσιοποίηση </a:t>
            </a:r>
            <a:r>
              <a:rPr lang="en-US" dirty="0" smtClean="0"/>
              <a:t>(communication)</a:t>
            </a:r>
            <a:r>
              <a:rPr lang="el-GR" dirty="0" smtClean="0"/>
              <a:t>  και αιτιολόγηση των προτεινόμενων απο αυτούς εξηγήσεων</a:t>
            </a:r>
            <a:r>
              <a:rPr lang="en-US" dirty="0" smtClean="0"/>
              <a:t>.</a:t>
            </a:r>
            <a:endParaRPr lang="el-GR" dirty="0" smtClean="0"/>
          </a:p>
          <a:p>
            <a:pPr marL="274320" indent="-274320" eaLnBrk="1" fontAlgn="auto" hangingPunct="1">
              <a:spcAft>
                <a:spcPts val="0"/>
              </a:spcAft>
              <a:buClr>
                <a:schemeClr val="accent3"/>
              </a:buClr>
              <a:buFont typeface="Wingdings 2"/>
              <a:buChar char=""/>
              <a:defRPr/>
            </a:pP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214313"/>
            <a:ext cx="8229600" cy="490537"/>
          </a:xfrm>
        </p:spPr>
        <p:txBody>
          <a:bodyPr>
            <a:noAutofit/>
          </a:bodyPr>
          <a:lstStyle/>
          <a:p>
            <a:pPr algn="ctr" eaLnBrk="1" fontAlgn="auto" hangingPunct="1">
              <a:spcAft>
                <a:spcPts val="0"/>
              </a:spcAft>
              <a:defRPr/>
            </a:pPr>
            <a:r>
              <a:rPr lang="en-US" sz="3200" b="1" dirty="0" smtClean="0">
                <a:latin typeface="+mn-lt"/>
              </a:rPr>
              <a:t>National Research Council</a:t>
            </a:r>
            <a:r>
              <a:rPr lang="el-GR" sz="3200" b="1" dirty="0" smtClean="0">
                <a:latin typeface="+mn-lt"/>
              </a:rPr>
              <a:t> (1996)</a:t>
            </a:r>
            <a:endParaRPr lang="el-GR" sz="2800" dirty="0">
              <a:latin typeface="+mn-lt"/>
            </a:endParaRPr>
          </a:p>
        </p:txBody>
      </p:sp>
      <p:pic>
        <p:nvPicPr>
          <p:cNvPr id="4" name="Content Placeholder 3" descr="Clipboard01.jpg"/>
          <p:cNvPicPr>
            <a:picLocks noGrp="1" noChangeAspect="1"/>
          </p:cNvPicPr>
          <p:nvPr>
            <p:ph idx="1"/>
          </p:nvPr>
        </p:nvPicPr>
        <p:blipFill>
          <a:blip r:embed="rId4" cstate="print"/>
          <a:srcRect/>
          <a:stretch>
            <a:fillRect/>
          </a:stretch>
        </p:blipFill>
        <p:spPr>
          <a:xfrm>
            <a:off x="217488" y="857250"/>
            <a:ext cx="8720137" cy="5643563"/>
          </a:xfrm>
        </p:spPr>
      </p:pic>
      <p:sp>
        <p:nvSpPr>
          <p:cNvPr id="5" name="Folded Corner 4"/>
          <p:cNvSpPr/>
          <p:nvPr/>
        </p:nvSpPr>
        <p:spPr>
          <a:xfrm>
            <a:off x="214313" y="1071563"/>
            <a:ext cx="8786812" cy="5572125"/>
          </a:xfrm>
          <a:prstGeom prst="foldedCorner">
            <a:avLst/>
          </a:prstGeom>
          <a:solidFill>
            <a:srgbClr val="7030A0">
              <a:alpha val="5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graphicFrame>
        <p:nvGraphicFramePr>
          <p:cNvPr id="6" name="Table 5"/>
          <p:cNvGraphicFramePr>
            <a:graphicFrameLocks noGrp="1"/>
          </p:cNvGraphicFramePr>
          <p:nvPr/>
        </p:nvGraphicFramePr>
        <p:xfrm>
          <a:off x="323528" y="1340768"/>
          <a:ext cx="8572500" cy="4786317"/>
        </p:xfrm>
        <a:graphic>
          <a:graphicData uri="http://schemas.openxmlformats.org/drawingml/2006/table">
            <a:tbl>
              <a:tblPr/>
              <a:tblGrid>
                <a:gridCol w="4286250"/>
                <a:gridCol w="4286250"/>
              </a:tblGrid>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Δραστηριότητες που επιδεικνύουν και προσδιορίζουν το περιεχόμενο της επιστήμης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Δραστηριότητες που ερευνούν και αναλύουν τις επιστημονικές ερωτήσεις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Έρευνας  που περιορίζονται σε μία «διδακτική ώρα»</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Έρευνες πιο εκτεταμένες χρονικά</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Διεκπερωτικές δεξιότητες έξω από το περιεχόμενο</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Διεκπερωτικές δεξιότητες μέσα στο περιεχόμενο</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Σε ατομικές διεκπερωτικές δεξιότητες όπως παρατήρηση ή κατάληξη σε συμπέρασμα</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Κατανόηση πολλαπλών διεκπερωτικών δεξιοτήτων –χειρισμού, νόησης, διαδικαστικές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Να δίνουν μία απάντηση</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Να χρησιμοποιούν αποδεικτικά στοιχεία και στρατηγικές για την ανάπτυξη ή την ανασκόπηση μίας εξήγησης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Επιστήμη ως εξερεύνηση και πείραμα</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Επιστήμη ως σύγκρουση και εξήγηση</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Παροχή απαντήσεων σε ερωτήσεις για το επιστημονικό περιεχόμενο</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Συζήτηση επιστημονικών εξηγήσεων</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Άτομα και ομάδες μαθητών να αναλύουν και να συνθέτουν δεδομένα χωρίς να τα υπερασπίζονται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Ομάδες μαθητών συχνά να αναλύουν και να συνθέτουν δεδομένα αφού έχει γίνει η υπεράσπιση των συμπερασμάτων</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Λίγη έρευνα ώστε να υπάρχει χρόνος να καλυφθεί μεγάλος όγκος του περιεχομένου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Περισσότερη έρευνα ώστε να αναπτυχθούν κατανόηση, ικανότητες, αρχές της έρευνας και γνώση του επιστημονικού περιεχομένου</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Ολοκλήρωση των ερευνών με τα αποτελέσματα του πειράματος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Εφαρμογή των αποτελεσμάτων των πειραμάτων σε επιστημονικές διαφωνίες και επεξηγήσεις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Διαχείριση των υλικών και του εξοπλισμού</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Διαχείριση των ιδεών και πληροφοριών</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«Ιδιωτική» συζήτηση των ιδεών των μαθητών και ανακοίνωση των συμπερασμάτων στον καθηγητή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«Δημόσια» συζήτηση των ιδεών των μαθητών και συνεργασία με τους συμμαθητές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121" name="Rectangle 1"/>
          <p:cNvSpPr>
            <a:spLocks noChangeArrowheads="1"/>
          </p:cNvSpPr>
          <p:nvPr/>
        </p:nvSpPr>
        <p:spPr bwMode="auto">
          <a:xfrm>
            <a:off x="0" y="642938"/>
            <a:ext cx="8929688" cy="457200"/>
          </a:xfrm>
          <a:prstGeom prst="rect">
            <a:avLst/>
          </a:prstGeom>
          <a:noFill/>
          <a:ln w="9525">
            <a:noFill/>
            <a:miter lim="800000"/>
            <a:headEnd/>
            <a:tailEnd/>
          </a:ln>
        </p:spPr>
        <p:txBody>
          <a:bodyPr anchor="ctr">
            <a:spAutoFit/>
          </a:bodyPr>
          <a:lstStyle/>
          <a:p>
            <a:pPr algn="just"/>
            <a:r>
              <a:rPr lang="el-GR" sz="1200">
                <a:ea typeface="Times New Roman" pitchFamily="18" charset="0"/>
                <a:cs typeface="Arial" charset="0"/>
              </a:rPr>
              <a:t>Αλλάζοντας την «έμφαση» ώστε να προωθηθεί η Έρευνα</a:t>
            </a:r>
            <a:endParaRPr lang="el-GR" sz="900">
              <a:ea typeface="Times New Roman" pitchFamily="18" charset="0"/>
              <a:cs typeface="Arial" charset="0"/>
            </a:endParaRPr>
          </a:p>
          <a:p>
            <a:pPr algn="just" eaLnBrk="0" hangingPunct="0"/>
            <a:r>
              <a:rPr lang="el-GR" sz="1200">
                <a:ea typeface="Times New Roman" pitchFamily="18" charset="0"/>
                <a:cs typeface="Arial" charset="0"/>
              </a:rPr>
              <a:t>	           Λιγότερη έμφαση στο			                        Περισσότερη έμφαση στο		</a:t>
            </a:r>
            <a:endParaRPr lang="el-GR">
              <a:ea typeface="Times New Roman" pitchFamily="18" charset="0"/>
              <a:cs typeface="Arial"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par>
                                <p:cTn id="8" presetID="53" presetClass="entr" presetSubtype="0" fill="hold" grpId="0" nodeType="withEffect">
                                  <p:stCondLst>
                                    <p:cond delay="0"/>
                                  </p:stCondLst>
                                  <p:childTnLst>
                                    <p:set>
                                      <p:cBhvr>
                                        <p:cTn id="9" dur="1" fill="hold">
                                          <p:stCondLst>
                                            <p:cond delay="0"/>
                                          </p:stCondLst>
                                        </p:cTn>
                                        <p:tgtEl>
                                          <p:spTgt spid="5121"/>
                                        </p:tgtEl>
                                        <p:attrNameLst>
                                          <p:attrName>style.visibility</p:attrName>
                                        </p:attrNameLst>
                                      </p:cBhvr>
                                      <p:to>
                                        <p:strVal val="visible"/>
                                      </p:to>
                                    </p:set>
                                    <p:anim calcmode="lin" valueType="num">
                                      <p:cBhvr>
                                        <p:cTn id="10" dur="2000" fill="hold"/>
                                        <p:tgtEl>
                                          <p:spTgt spid="5121"/>
                                        </p:tgtEl>
                                        <p:attrNameLst>
                                          <p:attrName>ppt_w</p:attrName>
                                        </p:attrNameLst>
                                      </p:cBhvr>
                                      <p:tavLst>
                                        <p:tav tm="0">
                                          <p:val>
                                            <p:fltVal val="0"/>
                                          </p:val>
                                        </p:tav>
                                        <p:tav tm="100000">
                                          <p:val>
                                            <p:strVal val="#ppt_w"/>
                                          </p:val>
                                        </p:tav>
                                      </p:tavLst>
                                    </p:anim>
                                    <p:anim calcmode="lin" valueType="num">
                                      <p:cBhvr>
                                        <p:cTn id="11" dur="2000" fill="hold"/>
                                        <p:tgtEl>
                                          <p:spTgt spid="5121"/>
                                        </p:tgtEl>
                                        <p:attrNameLst>
                                          <p:attrName>ppt_h</p:attrName>
                                        </p:attrNameLst>
                                      </p:cBhvr>
                                      <p:tavLst>
                                        <p:tav tm="0">
                                          <p:val>
                                            <p:fltVal val="0"/>
                                          </p:val>
                                        </p:tav>
                                        <p:tav tm="100000">
                                          <p:val>
                                            <p:strVal val="#ppt_h"/>
                                          </p:val>
                                        </p:tav>
                                      </p:tavLst>
                                    </p:anim>
                                    <p:animEffect transition="in" filter="fade">
                                      <p:cBhvr>
                                        <p:cTn id="12" dur="2000"/>
                                        <p:tgtEl>
                                          <p:spTgt spid="5121"/>
                                        </p:tgtEl>
                                      </p:cBhvr>
                                    </p:animEffect>
                                  </p:childTnLst>
                                </p:cTn>
                              </p:par>
                              <p:par>
                                <p:cTn id="13" presetID="53"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2000" fill="hold"/>
                                        <p:tgtEl>
                                          <p:spTgt spid="5"/>
                                        </p:tgtEl>
                                        <p:attrNameLst>
                                          <p:attrName>ppt_w</p:attrName>
                                        </p:attrNameLst>
                                      </p:cBhvr>
                                      <p:tavLst>
                                        <p:tav tm="0">
                                          <p:val>
                                            <p:fltVal val="0"/>
                                          </p:val>
                                        </p:tav>
                                        <p:tav tm="100000">
                                          <p:val>
                                            <p:strVal val="#ppt_w"/>
                                          </p:val>
                                        </p:tav>
                                      </p:tavLst>
                                    </p:anim>
                                    <p:anim calcmode="lin" valueType="num">
                                      <p:cBhvr>
                                        <p:cTn id="16" dur="2000" fill="hold"/>
                                        <p:tgtEl>
                                          <p:spTgt spid="5"/>
                                        </p:tgtEl>
                                        <p:attrNameLst>
                                          <p:attrName>ppt_h</p:attrName>
                                        </p:attrNameLst>
                                      </p:cBhvr>
                                      <p:tavLst>
                                        <p:tav tm="0">
                                          <p:val>
                                            <p:fltVal val="0"/>
                                          </p:val>
                                        </p:tav>
                                        <p:tav tm="100000">
                                          <p:val>
                                            <p:strVal val="#ppt_h"/>
                                          </p:val>
                                        </p:tav>
                                      </p:tavLst>
                                    </p:anim>
                                    <p:animEffect transition="in" filter="fade">
                                      <p:cBhvr>
                                        <p:cTn id="17" dur="2000"/>
                                        <p:tgtEl>
                                          <p:spTgt spid="5"/>
                                        </p:tgtEl>
                                      </p:cBhvr>
                                    </p:animEffect>
                                  </p:childTnLst>
                                </p:cTn>
                              </p:par>
                              <p:par>
                                <p:cTn id="18" presetID="53"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2000" fill="hold"/>
                                        <p:tgtEl>
                                          <p:spTgt spid="6"/>
                                        </p:tgtEl>
                                        <p:attrNameLst>
                                          <p:attrName>ppt_w</p:attrName>
                                        </p:attrNameLst>
                                      </p:cBhvr>
                                      <p:tavLst>
                                        <p:tav tm="0">
                                          <p:val>
                                            <p:fltVal val="0"/>
                                          </p:val>
                                        </p:tav>
                                        <p:tav tm="100000">
                                          <p:val>
                                            <p:strVal val="#ppt_w"/>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1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23528" y="1340768"/>
          <a:ext cx="8572500" cy="4786317"/>
        </p:xfrm>
        <a:graphic>
          <a:graphicData uri="http://schemas.openxmlformats.org/drawingml/2006/table">
            <a:tbl>
              <a:tblPr/>
              <a:tblGrid>
                <a:gridCol w="4286250"/>
                <a:gridCol w="4286250"/>
              </a:tblGrid>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Δραστηριότητες που επιδεικνύουν και προσδιορίζουν το περιεχόμενο της επιστήμης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Δραστηριότητες που ερευνούν και αναλύουν τις επιστημονικές ερωτήσεις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Έρευνες  που περιορίζονται σε μία «διδακτική ώρα»</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Έρευνες πιο εκτεταμένες χρονικά</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200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bg1"/>
                          </a:solidFill>
                          <a:effectLst/>
                          <a:latin typeface="Constantia" pitchFamily="18" charset="0"/>
                          <a:cs typeface="Times New Roman" pitchFamily="18" charset="0"/>
                        </a:rPr>
                        <a:t>Διεκπερωτικές δεξιότητες έξω από το περιεχόμενο</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Διεκπερωτικές δεξιότητες μέσα στο περιεχόμενο</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Σε ατομικές διεκπερωτικές δεξιότητες όπως παρατήρηση ή κατάληξη σε συμπέρασμα</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Κατανόηση πολλαπλών διεκπερωτικών δεξιοτήτων –χειρισμού, νόησης, διαδικαστικές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Να δίνουν μία απάντηση</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Να χρησιμοποιούν αποδεικτικά στοιχεία και στρατηγικές για την ανάπτυξη ή την ανασκόπηση μίας εξήγησης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200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Επιστήμη ως εξερεύνηση και πείραμα</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Επιστήμη ως σύγκρουση και εξήγηση</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Παροχή απαντήσεων σε ερωτήσεις για το επιστημονικό περιεχόμενο</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Συζήτηση επιστημονικών εξηγήσεων</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Άτομα και ομάδες μαθητών να αναλύουν και να συνθέτουν δεδομένα χωρίς να τα υπερασπίζονται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Ομάδες μαθητών συχνά να αναλύουν και να συνθέτουν δεδομένα αφού έχει γίνει η υπεράσπιση των συμπερασμάτων</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Λίγη έρευνα ώστε να υπάρχει χρόνος να καλυφθεί μεγάλος όγκος του περιεχομένου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Περισσότερη έρευνα ώστε να αναπτυχθούν κατανόηση, ικανότητες, αρχές της έρευνας και γνώση του επιστημονικού περιεχομένου</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Ολοκλήρωση των ερευνών με τα αποτελέσματα του πειράματος</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Εφαρμογή των αποτελεσμάτων των πειραμάτων σε επιστημονικές διαφωνίες και επεξηγήσεις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200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Διαχείριση των υλικών και του εξοπλισμού</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Διαχείριση των ιδεών και πληροφοριών</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«Ιδιωτική» συζήτηση των ιδεών των μαθητών και ανακοίνωση των συμπερασμάτων στον καθηγητή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bg1"/>
                          </a:solidFill>
                          <a:effectLst/>
                          <a:latin typeface="Constantia" pitchFamily="18" charset="0"/>
                          <a:cs typeface="Times New Roman" pitchFamily="18" charset="0"/>
                        </a:rPr>
                        <a:t>«Δημόσια» συζήτηση των ιδεών των μαθητών και συνεργασία με τους συμμαθητές </a:t>
                      </a:r>
                    </a:p>
                  </a:txBody>
                  <a:tcPr marL="63494" marR="634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r>
            </a:tbl>
          </a:graphicData>
        </a:graphic>
      </p:graphicFrame>
      <p:sp>
        <p:nvSpPr>
          <p:cNvPr id="5" name="TextBox 4"/>
          <p:cNvSpPr txBox="1"/>
          <p:nvPr/>
        </p:nvSpPr>
        <p:spPr>
          <a:xfrm>
            <a:off x="899592" y="908720"/>
            <a:ext cx="7920880" cy="369332"/>
          </a:xfrm>
          <a:prstGeom prst="rect">
            <a:avLst/>
          </a:prstGeom>
          <a:noFill/>
        </p:spPr>
        <p:txBody>
          <a:bodyPr wrap="square" rtlCol="0">
            <a:spAutoFit/>
          </a:bodyPr>
          <a:lstStyle/>
          <a:p>
            <a:r>
              <a:rPr lang="el-GR" dirty="0" smtClean="0"/>
              <a:t>Λιγώτερη έμφαση....                                    Περισσότερη έμφαση.....</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lvl="0"/>
            <a:r>
              <a:rPr lang="el-GR" sz="1050" dirty="0" smtClean="0"/>
              <a:t>Δραστηριότητες που επιδεικνύουν και προσδιορίζουν το περιεχόμενο της επιστήμης</a:t>
            </a:r>
          </a:p>
          <a:p>
            <a:pPr lvl="0"/>
            <a:r>
              <a:rPr lang="el-GR" sz="1050" dirty="0" smtClean="0"/>
              <a:t>Δραστηριότητες που ερευνούν και αναλύουν τις επιστημονικές ερωτήσεις</a:t>
            </a:r>
          </a:p>
          <a:p>
            <a:pPr lvl="0"/>
            <a:r>
              <a:rPr lang="el-GR" sz="1050" dirty="0" smtClean="0"/>
              <a:t>Έρευνας  που περιορίζονται σε μία «διδακτική ώρα»</a:t>
            </a:r>
          </a:p>
          <a:p>
            <a:pPr lvl="0"/>
            <a:r>
              <a:rPr lang="el-GR" sz="1050" dirty="0" smtClean="0"/>
              <a:t>Έρευνες πιο εκτεταμένες χρονικά</a:t>
            </a:r>
          </a:p>
          <a:p>
            <a:pPr lvl="0"/>
            <a:r>
              <a:rPr lang="el-GR" sz="1050" dirty="0" smtClean="0"/>
              <a:t>Διεκπερωτικές δεξιότητες έξω από το περιεχόμενο</a:t>
            </a:r>
          </a:p>
          <a:p>
            <a:pPr lvl="0"/>
            <a:r>
              <a:rPr lang="el-GR" sz="1050" dirty="0" smtClean="0"/>
              <a:t>Διεκπερωτικές δεξιότητες μέσα στο περιεχόμενο</a:t>
            </a:r>
          </a:p>
          <a:p>
            <a:pPr lvl="0"/>
            <a:r>
              <a:rPr lang="el-GR" sz="1050" dirty="0" smtClean="0"/>
              <a:t>Σε ατομικές διεκπερωτικές δεξιότητες όπως παρατήρηση ή κατάληξη σε συμπέρασμα</a:t>
            </a:r>
          </a:p>
          <a:p>
            <a:pPr lvl="0"/>
            <a:r>
              <a:rPr lang="el-GR" sz="1050" dirty="0" smtClean="0"/>
              <a:t>Κατανόηση πολλαπλών διεκπερωτικών δεξιοτήτων –χειρισμού, νόησης, διαδικαστικές</a:t>
            </a:r>
          </a:p>
          <a:p>
            <a:pPr lvl="0"/>
            <a:r>
              <a:rPr lang="el-GR" sz="1050" dirty="0" smtClean="0"/>
              <a:t>Να δίνουν μία απάντηση</a:t>
            </a:r>
          </a:p>
          <a:p>
            <a:pPr lvl="0"/>
            <a:r>
              <a:rPr lang="el-GR" sz="1050" dirty="0" smtClean="0"/>
              <a:t>Να χρησιμοποιούν αποδεικτικά στοιχεία και στρατηγικές για την ανάπτυξη ή την ανασκόπηση μίας εξήγησης</a:t>
            </a:r>
          </a:p>
          <a:p>
            <a:pPr lvl="0"/>
            <a:r>
              <a:rPr lang="el-GR" sz="1050" dirty="0" smtClean="0"/>
              <a:t>Επιστήμη ως εξερεύνηση και πείραμα</a:t>
            </a:r>
          </a:p>
          <a:p>
            <a:pPr lvl="0"/>
            <a:r>
              <a:rPr lang="el-GR" sz="1050" dirty="0" smtClean="0"/>
              <a:t>Επιστήμη ως σύγκρουση και εξήγηση</a:t>
            </a:r>
          </a:p>
          <a:p>
            <a:pPr lvl="0"/>
            <a:r>
              <a:rPr lang="el-GR" sz="1050" dirty="0" smtClean="0"/>
              <a:t>Παροχή απαντήσεων σε ερωτήσεις για το επιστημονικό περιεχόμενο</a:t>
            </a:r>
          </a:p>
          <a:p>
            <a:pPr lvl="0"/>
            <a:r>
              <a:rPr lang="el-GR" sz="1050" dirty="0" smtClean="0"/>
              <a:t>Συζήτηση επιστημονικών εξηγήσεων</a:t>
            </a:r>
          </a:p>
          <a:p>
            <a:pPr lvl="0"/>
            <a:r>
              <a:rPr lang="el-GR" sz="1050" dirty="0" smtClean="0"/>
              <a:t>Άτομα και ομάδες μαθητών να αναλύουν και να συνθέτουν δεδομένα χωρίς να τα υπερασπίζονται </a:t>
            </a:r>
          </a:p>
          <a:p>
            <a:pPr lvl="0"/>
            <a:r>
              <a:rPr lang="el-GR" sz="1050" dirty="0" smtClean="0"/>
              <a:t>Ομάδες μαθητών συχνά να αναλύουν και να συνθέτουν δεδομένα αφού έχει γίνει η υπεράσπιση των συμπερασμάτων</a:t>
            </a:r>
          </a:p>
          <a:p>
            <a:pPr lvl="0"/>
            <a:r>
              <a:rPr lang="el-GR" sz="1050" dirty="0" smtClean="0"/>
              <a:t>Λίγη έρευνα ώστε να υπάρχει χρόνος να καλυφθεί μεγάλος όγκος του περιεχομένου </a:t>
            </a:r>
          </a:p>
          <a:p>
            <a:pPr lvl="0"/>
            <a:r>
              <a:rPr lang="el-GR" sz="1050" dirty="0" smtClean="0"/>
              <a:t>Περισσότερη έρευνα ώστε να αναπτυχθούν κατανόηση, ικανότητες, αρχές της έρευνας και γνώση του επιστημονικού περιεχομένου</a:t>
            </a:r>
          </a:p>
          <a:p>
            <a:pPr lvl="0"/>
            <a:r>
              <a:rPr lang="el-GR" sz="1050" dirty="0" smtClean="0"/>
              <a:t>Ολοκλήρωση των ερευνών με τα αποτελέσματα του πειράματος</a:t>
            </a:r>
          </a:p>
          <a:p>
            <a:pPr lvl="0"/>
            <a:r>
              <a:rPr lang="el-GR" sz="1050" dirty="0" smtClean="0"/>
              <a:t>Εφαρμογή των αποτελεσμάτων των πειραμάτων σε επιστημονικές διαφωνίες και επεξηγήσεις </a:t>
            </a:r>
          </a:p>
          <a:p>
            <a:pPr lvl="0"/>
            <a:r>
              <a:rPr lang="el-GR" sz="1050" dirty="0" smtClean="0"/>
              <a:t>Διαχείριση των υλικών και του εξοπλισμού</a:t>
            </a:r>
          </a:p>
          <a:p>
            <a:pPr lvl="0"/>
            <a:r>
              <a:rPr lang="el-GR" sz="1050" dirty="0" smtClean="0"/>
              <a:t>Διαχείριση των ιδεών και πληροφοριών</a:t>
            </a:r>
          </a:p>
          <a:p>
            <a:pPr lvl="0"/>
            <a:r>
              <a:rPr lang="el-GR" sz="1050" dirty="0" smtClean="0"/>
              <a:t>«Ιδιωτική» συζήτηση των ιδεών των μαθητών και ανακοίνωση των συμπερασμάτων στον καθηγητή </a:t>
            </a:r>
          </a:p>
          <a:p>
            <a:pPr lvl="0"/>
            <a:r>
              <a:rPr lang="el-GR" sz="1050" dirty="0" smtClean="0"/>
              <a:t>«Δημόσια» συζήτηση των ιδεών των μαθητών και συνεργασία με τους συμμαθητές </a:t>
            </a:r>
          </a:p>
          <a:p>
            <a:endParaRPr lang="el-GR" sz="105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85750"/>
            <a:ext cx="8229600" cy="642938"/>
          </a:xfrm>
        </p:spPr>
        <p:txBody>
          <a:bodyPr>
            <a:normAutofit/>
          </a:bodyPr>
          <a:lstStyle/>
          <a:p>
            <a:pPr algn="ctr" eaLnBrk="1" fontAlgn="auto" hangingPunct="1">
              <a:spcAft>
                <a:spcPts val="0"/>
              </a:spcAft>
              <a:defRPr/>
            </a:pPr>
            <a:r>
              <a:rPr lang="en-US" sz="3200" b="1" dirty="0" smtClean="0">
                <a:latin typeface="+mn-lt"/>
              </a:rPr>
              <a:t>National Research Council</a:t>
            </a:r>
            <a:r>
              <a:rPr lang="el-GR" sz="3200" b="1" dirty="0" smtClean="0">
                <a:latin typeface="+mn-lt"/>
              </a:rPr>
              <a:t> (1996)</a:t>
            </a:r>
            <a:endParaRPr lang="el-GR" sz="3200" b="1" dirty="0">
              <a:latin typeface="+mn-lt"/>
            </a:endParaRPr>
          </a:p>
        </p:txBody>
      </p:sp>
      <p:sp>
        <p:nvSpPr>
          <p:cNvPr id="43010" name="Content Placeholder 2"/>
          <p:cNvSpPr>
            <a:spLocks noGrp="1"/>
          </p:cNvSpPr>
          <p:nvPr>
            <p:ph idx="1"/>
          </p:nvPr>
        </p:nvSpPr>
        <p:spPr>
          <a:xfrm>
            <a:off x="214313" y="1071563"/>
            <a:ext cx="8643937" cy="5143500"/>
          </a:xfrm>
        </p:spPr>
        <p:txBody>
          <a:bodyPr/>
          <a:lstStyle/>
          <a:p>
            <a:pPr eaLnBrk="1" hangingPunct="1">
              <a:lnSpc>
                <a:spcPct val="90000"/>
              </a:lnSpc>
              <a:buFont typeface="Wingdings 2" pitchFamily="18" charset="2"/>
              <a:buNone/>
            </a:pPr>
            <a:r>
              <a:rPr lang="el-GR" smtClean="0"/>
              <a:t>Οι  καθηγητές </a:t>
            </a:r>
            <a:r>
              <a:rPr lang="en-US" smtClean="0"/>
              <a:t> </a:t>
            </a:r>
            <a:r>
              <a:rPr lang="el-GR" smtClean="0"/>
              <a:t>του κλάδου Κ-12  πρέπει να γνωρίζουν ότι η έρευνα εμπλέκει (3 τομείς): </a:t>
            </a:r>
          </a:p>
          <a:p>
            <a:pPr eaLnBrk="1" hangingPunct="1">
              <a:lnSpc>
                <a:spcPct val="90000"/>
              </a:lnSpc>
            </a:pPr>
            <a:r>
              <a:rPr lang="el-GR" smtClean="0"/>
              <a:t>τις γνωστικές ικανότητες τις οποίες οι μαθητές πρέπει να αναπτύξουν </a:t>
            </a:r>
          </a:p>
          <a:p>
            <a:pPr eaLnBrk="1" hangingPunct="1">
              <a:lnSpc>
                <a:spcPct val="90000"/>
              </a:lnSpc>
            </a:pPr>
            <a:r>
              <a:rPr lang="el-GR" smtClean="0"/>
              <a:t>την κατανόηση των μεθόδων που χρησιμοποιούνται από τους επιστήμονες στην αναζήτηση των  απαντήσεων των ερευνητικών   ερωτήσεων τους</a:t>
            </a:r>
          </a:p>
          <a:p>
            <a:pPr eaLnBrk="1" hangingPunct="1">
              <a:lnSpc>
                <a:spcPct val="90000"/>
              </a:lnSpc>
            </a:pPr>
            <a:r>
              <a:rPr lang="el-GR" smtClean="0"/>
              <a:t>μια ποικιλία διδακτικών στρατηγικών οι οποίες βοηθούν τους μαθητές να </a:t>
            </a:r>
          </a:p>
          <a:p>
            <a:pPr lvl="1" eaLnBrk="1" hangingPunct="1">
              <a:lnSpc>
                <a:spcPct val="90000"/>
              </a:lnSpc>
            </a:pPr>
            <a:r>
              <a:rPr lang="el-GR" smtClean="0"/>
              <a:t>μάθουν για την επιστημονική έρευνα,</a:t>
            </a:r>
          </a:p>
          <a:p>
            <a:pPr lvl="1" eaLnBrk="1" hangingPunct="1">
              <a:lnSpc>
                <a:spcPct val="90000"/>
              </a:lnSpc>
            </a:pPr>
            <a:r>
              <a:rPr lang="el-GR" smtClean="0"/>
              <a:t> να  αναπτύξουν  τις ικανότητες τους  για έρευνα, και </a:t>
            </a:r>
          </a:p>
          <a:p>
            <a:pPr lvl="1" eaLnBrk="1" hangingPunct="1">
              <a:lnSpc>
                <a:spcPct val="90000"/>
              </a:lnSpc>
            </a:pPr>
            <a:r>
              <a:rPr lang="el-GR" smtClean="0"/>
              <a:t>να κατανοήσουν τις έννοιες της επιστήμης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0"/>
            <a:ext cx="8229600" cy="633413"/>
          </a:xfrm>
        </p:spPr>
        <p:txBody>
          <a:bodyPr>
            <a:noAutofit/>
          </a:bodyPr>
          <a:lstStyle/>
          <a:p>
            <a:pPr algn="ctr" eaLnBrk="1" fontAlgn="auto" hangingPunct="1">
              <a:spcAft>
                <a:spcPts val="0"/>
              </a:spcAft>
              <a:defRPr/>
            </a:pPr>
            <a:r>
              <a:rPr lang="en-US" sz="3200" b="1" dirty="0" smtClean="0">
                <a:latin typeface="+mn-lt"/>
              </a:rPr>
              <a:t>National Research Council</a:t>
            </a:r>
            <a:r>
              <a:rPr lang="el-GR" sz="3200" b="1" dirty="0" smtClean="0">
                <a:latin typeface="+mn-lt"/>
              </a:rPr>
              <a:t> (1996)</a:t>
            </a:r>
            <a:endParaRPr lang="el-GR" sz="2800" dirty="0">
              <a:latin typeface="+mn-lt"/>
            </a:endParaRPr>
          </a:p>
        </p:txBody>
      </p:sp>
      <p:sp>
        <p:nvSpPr>
          <p:cNvPr id="45058" name="Content Placeholder 2"/>
          <p:cNvSpPr>
            <a:spLocks noGrp="1"/>
          </p:cNvSpPr>
          <p:nvPr>
            <p:ph idx="1"/>
          </p:nvPr>
        </p:nvSpPr>
        <p:spPr>
          <a:xfrm>
            <a:off x="214313" y="714375"/>
            <a:ext cx="8643937" cy="5857875"/>
          </a:xfrm>
        </p:spPr>
        <p:txBody>
          <a:bodyPr/>
          <a:lstStyle/>
          <a:p>
            <a:pPr eaLnBrk="1" hangingPunct="1">
              <a:lnSpc>
                <a:spcPct val="80000"/>
              </a:lnSpc>
              <a:buFont typeface="Wingdings 2" pitchFamily="18" charset="2"/>
              <a:buNone/>
            </a:pPr>
            <a:r>
              <a:rPr lang="el-GR" sz="1600" smtClean="0"/>
              <a:t>Θεμελιώδεις ικανότητες της έρευνας (πρώτος τομέας):</a:t>
            </a:r>
          </a:p>
          <a:p>
            <a:pPr eaLnBrk="1" hangingPunct="1">
              <a:lnSpc>
                <a:spcPct val="80000"/>
              </a:lnSpc>
            </a:pPr>
            <a:r>
              <a:rPr lang="el-GR" sz="1600" smtClean="0"/>
              <a:t>Ο προσδιορισμός  ερωτήσεων  και  εννοιών  οι οποίες θα  οδηγούν τις  έρευνες (οι φοιτητές διατυπώνουν μια υπόθεση που να είναι δυνατόν να ελεγχθεί πειραματικά και επίσης να χρησιμοποιείται ο κατάλληλος σχεδιασμός)</a:t>
            </a:r>
          </a:p>
          <a:p>
            <a:pPr eaLnBrk="1" hangingPunct="1">
              <a:lnSpc>
                <a:spcPct val="80000"/>
              </a:lnSpc>
            </a:pPr>
            <a:endParaRPr lang="el-GR" sz="1600" smtClean="0"/>
          </a:p>
          <a:p>
            <a:pPr eaLnBrk="1" hangingPunct="1">
              <a:lnSpc>
                <a:spcPct val="80000"/>
              </a:lnSpc>
            </a:pPr>
            <a:r>
              <a:rPr lang="el-GR" sz="1600" smtClean="0"/>
              <a:t>Ο σχεδιασμός και η διεξαγωγή επιστημονικών ερευνών (όπου χρησιμοποιούνται βασικές έννοιες,  κατάλληλος εξοπλισμός, μέτρα ασφαλείας, η χρήση των τεχνολογιών, κλπ., όπου οι μαθητές πρέπει να χρησιμοποιούν αποδεικτικά στοιχεία, να εφαρμόζουν τη λογική, και να δομούν  επιχειρήματα  για τις προτεινόμενες εξηγήσεις τους)</a:t>
            </a:r>
          </a:p>
          <a:p>
            <a:pPr eaLnBrk="1" hangingPunct="1">
              <a:lnSpc>
                <a:spcPct val="80000"/>
              </a:lnSpc>
            </a:pPr>
            <a:endParaRPr lang="el-GR" sz="1600" smtClean="0"/>
          </a:p>
          <a:p>
            <a:pPr eaLnBrk="1" hangingPunct="1">
              <a:lnSpc>
                <a:spcPct val="80000"/>
              </a:lnSpc>
            </a:pPr>
            <a:r>
              <a:rPr lang="el-GR" sz="1600" smtClean="0"/>
              <a:t>Η  χρήση   κατάλληλων  τεχνολογιών  και  μαθηματικών για τη βελτίωση της  έρευνας και της δημοσίευσης</a:t>
            </a:r>
          </a:p>
          <a:p>
            <a:pPr eaLnBrk="1" hangingPunct="1">
              <a:lnSpc>
                <a:spcPct val="80000"/>
              </a:lnSpc>
            </a:pPr>
            <a:endParaRPr lang="el-GR" sz="1600" smtClean="0"/>
          </a:p>
          <a:p>
            <a:pPr eaLnBrk="1" hangingPunct="1">
              <a:lnSpc>
                <a:spcPct val="80000"/>
              </a:lnSpc>
            </a:pPr>
            <a:r>
              <a:rPr lang="el-GR" sz="1600" smtClean="0"/>
              <a:t>Η διατύπωση  και  αναθεώρηση επιστημονικών  εξηγήσεων  και μοντέλων  που χρησιμοποιούν τη λογική και την απόδειξη( η έρευνα των μαθητών θα πρέπει να έχει ως αποτέλεσμα μια εξήγηση ή ένα μοντέλο)</a:t>
            </a:r>
          </a:p>
          <a:p>
            <a:pPr eaLnBrk="1" hangingPunct="1">
              <a:lnSpc>
                <a:spcPct val="80000"/>
              </a:lnSpc>
            </a:pPr>
            <a:endParaRPr lang="el-GR" sz="1600" smtClean="0"/>
          </a:p>
          <a:p>
            <a:pPr eaLnBrk="1" hangingPunct="1">
              <a:lnSpc>
                <a:spcPct val="80000"/>
              </a:lnSpc>
            </a:pPr>
            <a:r>
              <a:rPr lang="el-GR" sz="1600" smtClean="0"/>
              <a:t/>
            </a:r>
            <a:br>
              <a:rPr lang="el-GR" sz="1600" smtClean="0"/>
            </a:br>
            <a:r>
              <a:rPr lang="el-GR" sz="1600" smtClean="0"/>
              <a:t>Η αναγνώριση και η  ανάλυση εναλλακτικών  εξηγήσεων  και μοντέλων (επανεξέταση της τρέχουσας επιστημονικής κατανόησης και αποδεικτικών στοιχείων για να καθορίσουν ποια εξήγηση του μοντέλου είναι η καλύτερη)</a:t>
            </a:r>
          </a:p>
          <a:p>
            <a:pPr eaLnBrk="1" hangingPunct="1">
              <a:lnSpc>
                <a:spcPct val="80000"/>
              </a:lnSpc>
            </a:pPr>
            <a:r>
              <a:rPr lang="el-GR" sz="1600" smtClean="0"/>
              <a:t> </a:t>
            </a:r>
            <a:br>
              <a:rPr lang="el-GR" sz="1600" smtClean="0"/>
            </a:br>
            <a:r>
              <a:rPr lang="el-GR" sz="1600" smtClean="0"/>
              <a:t>Έκφραση και υπεράσπιση ενός επιστημονικού επιχειρήματος (φοιτητές θα πρέπει να βελτιώνουν τις δεξιότητές τους υποβάλλοντας γραπτές και προφορικές παρουσιάσεις που να περιλαμβάνουν με κατάλληλο τρόπο τα  επικριτικά   σχόλια των  συνομηλίκων).</a:t>
            </a:r>
          </a:p>
          <a:p>
            <a:pPr eaLnBrk="1" hangingPunct="1">
              <a:lnSpc>
                <a:spcPct val="80000"/>
              </a:lnSpc>
            </a:pPr>
            <a:endParaRPr lang="el-GR" sz="16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67544" y="332656"/>
            <a:ext cx="8305800" cy="720080"/>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Επιρροή των «Πολιτικών εγγράφων» (</a:t>
            </a:r>
            <a:r>
              <a:rPr lang="en-US" sz="3600" dirty="0" smtClean="0">
                <a:latin typeface="+mn-lt"/>
              </a:rPr>
              <a:t>Influence of Policy Documents)</a:t>
            </a:r>
            <a:endParaRPr lang="el-GR" sz="3600" dirty="0">
              <a:latin typeface="+mn-lt"/>
            </a:endParaRPr>
          </a:p>
        </p:txBody>
      </p:sp>
      <p:sp>
        <p:nvSpPr>
          <p:cNvPr id="3" name="2 - Ορθογώνιο"/>
          <p:cNvSpPr>
            <a:spLocks noChangeArrowheads="1"/>
          </p:cNvSpPr>
          <p:nvPr/>
        </p:nvSpPr>
        <p:spPr bwMode="auto">
          <a:xfrm>
            <a:off x="395536" y="1052736"/>
            <a:ext cx="8429625" cy="646331"/>
          </a:xfrm>
          <a:prstGeom prst="rect">
            <a:avLst/>
          </a:prstGeom>
          <a:noFill/>
          <a:ln w="9525">
            <a:noFill/>
            <a:miter lim="800000"/>
            <a:headEnd/>
            <a:tailEnd/>
          </a:ln>
        </p:spPr>
        <p:txBody>
          <a:bodyPr>
            <a:spAutoFit/>
          </a:bodyPr>
          <a:lstStyle/>
          <a:p>
            <a:r>
              <a:rPr lang="el-GR" dirty="0">
                <a:latin typeface="Constantia" pitchFamily="18" charset="0"/>
              </a:rPr>
              <a:t>Ο δεύτερος </a:t>
            </a:r>
            <a:r>
              <a:rPr lang="el-GR" dirty="0" smtClean="0">
                <a:latin typeface="Constantia" pitchFamily="18" charset="0"/>
              </a:rPr>
              <a:t>τομέας </a:t>
            </a:r>
            <a:r>
              <a:rPr lang="el-GR" dirty="0">
                <a:latin typeface="Constantia" pitchFamily="18" charset="0"/>
              </a:rPr>
              <a:t>της έρευνας είναι η κατανόηση  της έρευνας ώστε οι μαθητές να αναπτύξουν την έννοια του τι είναι επιστήμη και πως λειτουργούν οι επιστήμονες. </a:t>
            </a:r>
          </a:p>
        </p:txBody>
      </p:sp>
      <p:sp>
        <p:nvSpPr>
          <p:cNvPr id="2049" name="Rectangle 1"/>
          <p:cNvSpPr>
            <a:spLocks noChangeArrowheads="1"/>
          </p:cNvSpPr>
          <p:nvPr/>
        </p:nvSpPr>
        <p:spPr bwMode="auto">
          <a:xfrm>
            <a:off x="179512" y="1700808"/>
            <a:ext cx="8858250" cy="4846638"/>
          </a:xfrm>
          <a:prstGeom prst="rect">
            <a:avLst/>
          </a:prstGeom>
          <a:noFill/>
          <a:ln w="9525">
            <a:noFill/>
            <a:miter lim="800000"/>
            <a:headEnd/>
            <a:tailEnd/>
          </a:ln>
        </p:spPr>
        <p:txBody>
          <a:bodyPr anchor="ctr">
            <a:spAutoFit/>
          </a:bodyPr>
          <a:lstStyle/>
          <a:p>
            <a:r>
              <a:rPr lang="el-GR" sz="2000" dirty="0">
                <a:latin typeface="Times New Roman" pitchFamily="18" charset="0"/>
                <a:ea typeface="Calibri" pitchFamily="34" charset="0"/>
                <a:cs typeface="Times New Roman" pitchFamily="18" charset="0"/>
              </a:rPr>
              <a:t>Οι 6 κατηγορίες που αναγνωρίζονται από το </a:t>
            </a:r>
            <a:r>
              <a:rPr lang="en-US" sz="2000" dirty="0">
                <a:latin typeface="Times New Roman" pitchFamily="18" charset="0"/>
                <a:ea typeface="Calibri" pitchFamily="34" charset="0"/>
                <a:cs typeface="Times New Roman" pitchFamily="18" charset="0"/>
              </a:rPr>
              <a:t>NRC</a:t>
            </a:r>
            <a:r>
              <a:rPr lang="el-GR" sz="2000" dirty="0">
                <a:latin typeface="Times New Roman" pitchFamily="18" charset="0"/>
                <a:ea typeface="Calibri" pitchFamily="34" charset="0"/>
                <a:cs typeface="Times New Roman" pitchFamily="18" charset="0"/>
              </a:rPr>
              <a:t> (1996) είναι οι ακόλουθες:</a:t>
            </a:r>
          </a:p>
          <a:p>
            <a:endParaRPr lang="el-GR" sz="1200" dirty="0">
              <a:ea typeface="Calibri" pitchFamily="34" charset="0"/>
              <a:cs typeface="Arial" charset="0"/>
            </a:endParaRPr>
          </a:p>
          <a:p>
            <a:pPr eaLnBrk="0" hangingPunct="0"/>
            <a:r>
              <a:rPr lang="el-GR" sz="2000" dirty="0">
                <a:latin typeface="Times New Roman" pitchFamily="18" charset="0"/>
                <a:ea typeface="Calibri" pitchFamily="34" charset="0"/>
                <a:cs typeface="Times New Roman" pitchFamily="18" charset="0"/>
              </a:rPr>
              <a:t>1. Νοητικές αρχές και γνώση που καθοδηγούν τις επιστημονικές έρευνες</a:t>
            </a:r>
            <a:endParaRPr lang="el-GR" sz="1200" dirty="0">
              <a:cs typeface="Arial" charset="0"/>
            </a:endParaRPr>
          </a:p>
          <a:p>
            <a:pPr eaLnBrk="0" hangingPunct="0"/>
            <a:r>
              <a:rPr lang="el-GR" sz="2000" dirty="0">
                <a:latin typeface="Times New Roman" pitchFamily="18" charset="0"/>
              </a:rPr>
              <a:t>2. Έρευνες οι οποίες διεξάγονται για μια μεγάλη ποικιλία λόγων</a:t>
            </a:r>
            <a:endParaRPr lang="el-GR" sz="1200" dirty="0">
              <a:cs typeface="Arial" charset="0"/>
            </a:endParaRPr>
          </a:p>
          <a:p>
            <a:pPr eaLnBrk="0" hangingPunct="0"/>
            <a:r>
              <a:rPr lang="el-GR" sz="2000" dirty="0">
                <a:latin typeface="Times New Roman" pitchFamily="18" charset="0"/>
              </a:rPr>
              <a:t>3. Η χρήση της τεχνολογίας για να βελτιώσει τη συλλογή και ανάλυση των δεδομένων ώστε να έχει </a:t>
            </a:r>
            <a:r>
              <a:rPr lang="el-GR" sz="2000" dirty="0" smtClean="0">
                <a:latin typeface="Times New Roman" pitchFamily="18" charset="0"/>
              </a:rPr>
              <a:t>ως </a:t>
            </a:r>
            <a:r>
              <a:rPr lang="el-GR" sz="2000" dirty="0">
                <a:latin typeface="Times New Roman" pitchFamily="18" charset="0"/>
              </a:rPr>
              <a:t>αποτέλεσμα την μεγαλύτερη ακρίβεια και σαφήνεια των δεδομένων.</a:t>
            </a:r>
            <a:endParaRPr lang="el-GR" sz="1200" dirty="0">
              <a:cs typeface="Arial" charset="0"/>
            </a:endParaRPr>
          </a:p>
          <a:p>
            <a:pPr eaLnBrk="0" hangingPunct="0"/>
            <a:r>
              <a:rPr lang="el-GR" sz="2000" dirty="0">
                <a:latin typeface="Times New Roman" pitchFamily="18" charset="0"/>
              </a:rPr>
              <a:t>4. Η χρήση των μαθηματικών και των εργαλείων και μοντέλων τους για βελτίωση των ερωτήσεων, συλλογή δεδομένων, κατασκευή ερμηνειών και επικοινωνία αποτελεσμάτων.</a:t>
            </a:r>
            <a:endParaRPr lang="el-GR" sz="1200" dirty="0">
              <a:cs typeface="Arial" charset="0"/>
            </a:endParaRPr>
          </a:p>
          <a:p>
            <a:pPr eaLnBrk="0" hangingPunct="0"/>
            <a:r>
              <a:rPr lang="el-GR" sz="2000" dirty="0">
                <a:latin typeface="Times New Roman" pitchFamily="18" charset="0"/>
              </a:rPr>
              <a:t>5. Επιστημονικές εξηγήσεις οι οποίες ακολουθούν εγκεκριμένα κριτήρια που διέπονται από λογικές ερμηνείες, ακολουθούν κανόνες τεκμηρίωσης, είναι ανοικτές σε συζήτηση και τροποποίηση και βασίζονται σε ιστορική και τρέχουσα επιστημονική γνώση, και</a:t>
            </a:r>
          </a:p>
          <a:p>
            <a:pPr eaLnBrk="0" hangingPunct="0"/>
            <a:r>
              <a:rPr lang="el-GR" sz="2000" dirty="0">
                <a:latin typeface="Times New Roman" pitchFamily="18" charset="0"/>
              </a:rPr>
              <a:t>6. Διαφορετικά είδη έρευνας και αποτελεσμάτων συμπεριλαμβάνουν ανοικτή επικοινωνία μέσα στην επιστημονική κοινότητα </a:t>
            </a:r>
            <a:endParaRPr lang="el-GR" sz="32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ppt_x"/>
                                          </p:val>
                                        </p:tav>
                                      </p:tavLst>
                                    </p:anim>
                                    <p:anim calcmode="lin" valueType="num">
                                      <p:cBhvr additive="base">
                                        <p:cTn id="7" dur="500"/>
                                        <p:tgtEl>
                                          <p:spTgt spid="3"/>
                                        </p:tgtEl>
                                        <p:attrNameLst>
                                          <p:attrName>ppt_y</p:attrName>
                                        </p:attrNameLst>
                                      </p:cBhvr>
                                      <p:tavLst>
                                        <p:tav tm="0">
                                          <p:val>
                                            <p:strVal val="ppt_y"/>
                                          </p:val>
                                        </p:tav>
                                        <p:tav tm="100000">
                                          <p:val>
                                            <p:strVal val="1+ppt_h/2"/>
                                          </p:val>
                                        </p:tav>
                                      </p:tavLst>
                                    </p:anim>
                                    <p:set>
                                      <p:cBhvr>
                                        <p:cTn id="8" dur="1" fill="hold">
                                          <p:stCondLst>
                                            <p:cond delay="499"/>
                                          </p:stCondLst>
                                        </p:cTn>
                                        <p:tgtEl>
                                          <p:spTgt spid="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9"/>
                                        </p:tgtEl>
                                        <p:attrNameLst>
                                          <p:attrName>style.visibility</p:attrName>
                                        </p:attrNameLst>
                                      </p:cBhvr>
                                      <p:to>
                                        <p:strVal val="visible"/>
                                      </p:to>
                                    </p:set>
                                    <p:anim calcmode="lin" valueType="num">
                                      <p:cBhvr additive="base">
                                        <p:cTn id="13" dur="2000" fill="hold"/>
                                        <p:tgtEl>
                                          <p:spTgt spid="2049"/>
                                        </p:tgtEl>
                                        <p:attrNameLst>
                                          <p:attrName>ppt_x</p:attrName>
                                        </p:attrNameLst>
                                      </p:cBhvr>
                                      <p:tavLst>
                                        <p:tav tm="0">
                                          <p:val>
                                            <p:strVal val="#ppt_x"/>
                                          </p:val>
                                        </p:tav>
                                        <p:tav tm="100000">
                                          <p:val>
                                            <p:strVal val="#ppt_x"/>
                                          </p:val>
                                        </p:tav>
                                      </p:tavLst>
                                    </p:anim>
                                    <p:anim calcmode="lin" valueType="num">
                                      <p:cBhvr additive="base">
                                        <p:cTn id="14" dur="2000" fill="hold"/>
                                        <p:tgtEl>
                                          <p:spTgt spid="20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04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500034" y="571480"/>
            <a:ext cx="8305800" cy="1143000"/>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Επιρροή των «Πολιτικών εγγράφων» (</a:t>
            </a:r>
            <a:r>
              <a:rPr lang="en-US" sz="3600" dirty="0" smtClean="0">
                <a:latin typeface="+mn-lt"/>
              </a:rPr>
              <a:t>Influence of Policy Documents)</a:t>
            </a:r>
            <a:endParaRPr lang="el-GR" sz="3200" dirty="0">
              <a:latin typeface="+mn-lt"/>
            </a:endParaRPr>
          </a:p>
        </p:txBody>
      </p:sp>
      <p:sp>
        <p:nvSpPr>
          <p:cNvPr id="49154" name="2 - Ορθογώνιο"/>
          <p:cNvSpPr>
            <a:spLocks noChangeArrowheads="1"/>
          </p:cNvSpPr>
          <p:nvPr/>
        </p:nvSpPr>
        <p:spPr bwMode="auto">
          <a:xfrm>
            <a:off x="428625" y="1928813"/>
            <a:ext cx="8286750" cy="1016000"/>
          </a:xfrm>
          <a:prstGeom prst="rect">
            <a:avLst/>
          </a:prstGeom>
          <a:noFill/>
          <a:ln w="9525">
            <a:noFill/>
            <a:miter lim="800000"/>
            <a:headEnd/>
            <a:tailEnd/>
          </a:ln>
        </p:spPr>
        <p:txBody>
          <a:bodyPr>
            <a:spAutoFit/>
          </a:bodyPr>
          <a:lstStyle/>
          <a:p>
            <a:r>
              <a:rPr lang="el-GR" sz="2000">
                <a:latin typeface="Constantia" pitchFamily="18" charset="0"/>
              </a:rPr>
              <a:t>Αυτός ο τομέας της έρευνας επικεντρώνεται στο πως και το γιατί η επιστημονική γνώση αλλάζει όταν νέα ευρήματα, μέθοδοι ή ερμηνείες εμφανίζονται ανάμεσα στα μέλη της επιστημονικής κοινότητας.</a:t>
            </a:r>
          </a:p>
        </p:txBody>
      </p:sp>
      <p:sp>
        <p:nvSpPr>
          <p:cNvPr id="49155" name="3 - Ορθογώνιο"/>
          <p:cNvSpPr>
            <a:spLocks noChangeArrowheads="1"/>
          </p:cNvSpPr>
          <p:nvPr/>
        </p:nvSpPr>
        <p:spPr bwMode="auto">
          <a:xfrm>
            <a:off x="428625" y="3000375"/>
            <a:ext cx="8215313" cy="1016000"/>
          </a:xfrm>
          <a:prstGeom prst="rect">
            <a:avLst/>
          </a:prstGeom>
          <a:noFill/>
          <a:ln w="9525">
            <a:noFill/>
            <a:miter lim="800000"/>
            <a:headEnd/>
            <a:tailEnd/>
          </a:ln>
        </p:spPr>
        <p:txBody>
          <a:bodyPr>
            <a:spAutoFit/>
          </a:bodyPr>
          <a:lstStyle/>
          <a:p>
            <a:r>
              <a:rPr lang="el-GR" sz="2000">
                <a:latin typeface="Constantia" pitchFamily="18" charset="0"/>
              </a:rPr>
              <a:t>Τα προγράμματα επιστημονικής μεθοδολογίας χρειάζεται να εφοδιάσουν τους μελλοντικούς καθηγητές της επιστήμης με υποδειγματικά παραδείγματα της έρευνας σαν πεδίο γνώσης.</a:t>
            </a:r>
          </a:p>
        </p:txBody>
      </p:sp>
      <p:sp>
        <p:nvSpPr>
          <p:cNvPr id="6" name="5 - Στρογγύλεμα διαγώνιας γωνίας του ορθογωνίου"/>
          <p:cNvSpPr/>
          <p:nvPr/>
        </p:nvSpPr>
        <p:spPr>
          <a:xfrm>
            <a:off x="2928938" y="4286250"/>
            <a:ext cx="5357812" cy="1000125"/>
          </a:xfrm>
          <a:prstGeom prst="round2DiagRect">
            <a:avLst/>
          </a:prstGeom>
          <a:solidFill>
            <a:srgbClr val="7030A0">
              <a:alpha val="36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l-GR" sz="2000">
                <a:solidFill>
                  <a:schemeClr val="bg1"/>
                </a:solidFill>
                <a:latin typeface="Times New Roman" pitchFamily="18" charset="0"/>
                <a:ea typeface="Calibri" pitchFamily="34" charset="0"/>
                <a:cs typeface="Times New Roman" pitchFamily="18" charset="0"/>
              </a:rPr>
              <a:t>Το να εφοδιαστούν με ένα μοντέλο ποιοτικών οδηγιών θα μπορούσε να βελτιώσει την άποψη τους για τον επιστημονικό αλφαβητισμό. </a:t>
            </a:r>
            <a:endParaRPr lang="el-GR">
              <a:solidFill>
                <a:schemeClr val="bg1"/>
              </a:solidFill>
              <a:latin typeface="Arial" charset="0"/>
              <a:ea typeface="Calibri" pitchFamily="34"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285750"/>
            <a:ext cx="8229600" cy="509588"/>
          </a:xfrm>
        </p:spPr>
        <p:txBody>
          <a:bodyPr>
            <a:noAutofit/>
          </a:bodyPr>
          <a:lstStyle/>
          <a:p>
            <a:pPr eaLnBrk="1" fontAlgn="auto" hangingPunct="1">
              <a:spcAft>
                <a:spcPts val="0"/>
              </a:spcAft>
              <a:defRPr/>
            </a:pPr>
            <a:r>
              <a:rPr lang="en-US" sz="2800" b="1" i="1" dirty="0" smtClean="0">
                <a:latin typeface="+mn-lt"/>
              </a:rPr>
              <a:t>Webster’s Third International Dictionary (1986)</a:t>
            </a:r>
            <a:endParaRPr lang="el-GR" sz="2800" b="1" dirty="0">
              <a:latin typeface="+mn-lt"/>
            </a:endParaRPr>
          </a:p>
        </p:txBody>
      </p:sp>
      <p:sp>
        <p:nvSpPr>
          <p:cNvPr id="16386" name="Rectangle 3"/>
          <p:cNvSpPr>
            <a:spLocks noChangeArrowheads="1"/>
          </p:cNvSpPr>
          <p:nvPr/>
        </p:nvSpPr>
        <p:spPr bwMode="auto">
          <a:xfrm>
            <a:off x="500063" y="1143000"/>
            <a:ext cx="4357687" cy="4340225"/>
          </a:xfrm>
          <a:prstGeom prst="rect">
            <a:avLst/>
          </a:prstGeom>
          <a:noFill/>
          <a:ln w="9525">
            <a:noFill/>
            <a:miter lim="800000"/>
            <a:headEnd/>
            <a:tailEnd/>
          </a:ln>
        </p:spPr>
        <p:txBody>
          <a:bodyPr>
            <a:spAutoFit/>
          </a:bodyPr>
          <a:lstStyle/>
          <a:p>
            <a:r>
              <a:rPr lang="en-US" sz="2400" b="1" i="1">
                <a:latin typeface="Constantia" pitchFamily="18" charset="0"/>
              </a:rPr>
              <a:t>Inquiry</a:t>
            </a:r>
            <a:r>
              <a:rPr lang="en-US" sz="2400" i="1">
                <a:latin typeface="Constantia" pitchFamily="18" charset="0"/>
              </a:rPr>
              <a:t> is an “act or an instance of seeking for truth, information, or knowledge ;  investigation; research; or a question or query” (p.1167)</a:t>
            </a:r>
          </a:p>
          <a:p>
            <a:endParaRPr lang="en-US" i="1">
              <a:latin typeface="Constantia" pitchFamily="18" charset="0"/>
            </a:endParaRPr>
          </a:p>
          <a:p>
            <a:endParaRPr lang="en-US" i="1">
              <a:latin typeface="Constantia" pitchFamily="18" charset="0"/>
            </a:endParaRPr>
          </a:p>
          <a:p>
            <a:r>
              <a:rPr lang="en-US" sz="2400" i="1">
                <a:latin typeface="Constantia" pitchFamily="18" charset="0"/>
              </a:rPr>
              <a:t>The root word </a:t>
            </a:r>
            <a:r>
              <a:rPr lang="en-US" sz="2400" b="1" i="1">
                <a:latin typeface="Constantia" pitchFamily="18" charset="0"/>
              </a:rPr>
              <a:t>inquire</a:t>
            </a:r>
            <a:r>
              <a:rPr lang="en-US" sz="2400" i="1">
                <a:latin typeface="Constantia" pitchFamily="18" charset="0"/>
              </a:rPr>
              <a:t> means</a:t>
            </a:r>
          </a:p>
          <a:p>
            <a:r>
              <a:rPr lang="en-US" sz="2400" i="1">
                <a:latin typeface="Constantia" pitchFamily="18" charset="0"/>
              </a:rPr>
              <a:t>“ to ask for information about, to make an investigation or search, to seek information or questioning” (p.1167)</a:t>
            </a:r>
            <a:endParaRPr lang="el-GR" sz="2400">
              <a:latin typeface="Constantia" pitchFamily="18" charset="0"/>
            </a:endParaRPr>
          </a:p>
        </p:txBody>
      </p:sp>
      <p:sp>
        <p:nvSpPr>
          <p:cNvPr id="5" name="Rectangle 4"/>
          <p:cNvSpPr/>
          <p:nvPr/>
        </p:nvSpPr>
        <p:spPr>
          <a:xfrm>
            <a:off x="357188" y="1071563"/>
            <a:ext cx="4286250" cy="4429125"/>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6388" name="Rectangle 1"/>
          <p:cNvSpPr>
            <a:spLocks noChangeArrowheads="1"/>
          </p:cNvSpPr>
          <p:nvPr/>
        </p:nvSpPr>
        <p:spPr bwMode="auto">
          <a:xfrm>
            <a:off x="4929188" y="1329006"/>
            <a:ext cx="3786187" cy="3785652"/>
          </a:xfrm>
          <a:prstGeom prst="rect">
            <a:avLst/>
          </a:prstGeom>
          <a:noFill/>
          <a:ln w="9525">
            <a:noFill/>
            <a:miter lim="800000"/>
            <a:headEnd/>
            <a:tailEnd/>
          </a:ln>
        </p:spPr>
        <p:txBody>
          <a:bodyPr anchor="ctr">
            <a:spAutoFit/>
          </a:bodyPr>
          <a:lstStyle/>
          <a:p>
            <a:pPr indent="457200" algn="just"/>
            <a:r>
              <a:rPr lang="el-GR" sz="2000" dirty="0">
                <a:latin typeface="Constantia" pitchFamily="18" charset="0"/>
                <a:cs typeface="Times New Roman" pitchFamily="18" charset="0"/>
              </a:rPr>
              <a:t>«Μία πράξη ή μια περίπτωση επιδίωξης της αλήθειας, της πληροφόρησης, ή της γνώσης. Μια έρευνα ή μια ερώτηση ή μια απορία» </a:t>
            </a:r>
            <a:endParaRPr lang="en-US" sz="2000" dirty="0">
              <a:latin typeface="Constantia" pitchFamily="18" charset="0"/>
              <a:cs typeface="Times New Roman" pitchFamily="18" charset="0"/>
            </a:endParaRPr>
          </a:p>
          <a:p>
            <a:pPr indent="457200" algn="just"/>
            <a:endParaRPr lang="en-US" sz="2000" dirty="0">
              <a:latin typeface="Constantia" pitchFamily="18" charset="0"/>
              <a:cs typeface="Times New Roman" pitchFamily="18" charset="0"/>
            </a:endParaRPr>
          </a:p>
          <a:p>
            <a:pPr indent="457200" algn="just"/>
            <a:r>
              <a:rPr lang="el-GR" sz="2000" dirty="0" smtClean="0">
                <a:latin typeface="Constantia" pitchFamily="18" charset="0"/>
                <a:cs typeface="Times New Roman" pitchFamily="18" charset="0"/>
              </a:rPr>
              <a:t>Ενώ </a:t>
            </a:r>
            <a:r>
              <a:rPr lang="el-GR" sz="2000" dirty="0">
                <a:latin typeface="Constantia" pitchFamily="18" charset="0"/>
                <a:cs typeface="Times New Roman" pitchFamily="18" charset="0"/>
              </a:rPr>
              <a:t>το αντίστοιχο </a:t>
            </a:r>
            <a:r>
              <a:rPr lang="el-GR" sz="2000" dirty="0" smtClean="0">
                <a:latin typeface="Constantia" pitchFamily="18" charset="0"/>
                <a:cs typeface="Times New Roman" pitchFamily="18" charset="0"/>
              </a:rPr>
              <a:t>ρήμα «διερευνώ» </a:t>
            </a:r>
            <a:r>
              <a:rPr lang="el-GR" sz="2000" dirty="0">
                <a:latin typeface="Constantia" pitchFamily="18" charset="0"/>
                <a:cs typeface="Times New Roman" pitchFamily="18" charset="0"/>
              </a:rPr>
              <a:t>ερμηνεύεται ως «αναζητώ τις πληροφορίες για, κάνω μια έρευνα ή μια αναζήτηση, αναζητώ πληροφορίες ή ερωτώ».</a:t>
            </a:r>
            <a:endParaRPr lang="el-GR" sz="3200" dirty="0">
              <a:latin typeface="Constantia" pitchFamily="18" charset="0"/>
              <a:cs typeface="Arial" charset="0"/>
            </a:endParaRPr>
          </a:p>
        </p:txBody>
      </p:sp>
      <p:sp>
        <p:nvSpPr>
          <p:cNvPr id="6" name="TextBox 5"/>
          <p:cNvSpPr txBox="1"/>
          <p:nvPr/>
        </p:nvSpPr>
        <p:spPr>
          <a:xfrm>
            <a:off x="5004048" y="908720"/>
            <a:ext cx="3816424" cy="369332"/>
          </a:xfrm>
          <a:prstGeom prst="rect">
            <a:avLst/>
          </a:prstGeom>
          <a:noFill/>
        </p:spPr>
        <p:txBody>
          <a:bodyPr wrap="square" rtlCol="0">
            <a:spAutoFit/>
          </a:bodyPr>
          <a:lstStyle/>
          <a:p>
            <a:r>
              <a:rPr lang="el-GR" b="1" u="sng" dirty="0" smtClean="0"/>
              <a:t>ΔΙΕΡΕΥΝΗΣΗ</a:t>
            </a:r>
            <a:endParaRPr lang="el-GR" b="1" u="sn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571480"/>
            <a:ext cx="8305800" cy="1143000"/>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Επιρροή των «Πολιτικών εγγράφων» (</a:t>
            </a:r>
            <a:r>
              <a:rPr lang="en-US" sz="3600" dirty="0" smtClean="0">
                <a:latin typeface="+mn-lt"/>
              </a:rPr>
              <a:t>Influence of Policy Documents)</a:t>
            </a:r>
            <a:endParaRPr lang="el-GR" sz="3200" dirty="0">
              <a:latin typeface="+mn-lt"/>
            </a:endParaRPr>
          </a:p>
        </p:txBody>
      </p:sp>
      <p:sp>
        <p:nvSpPr>
          <p:cNvPr id="51202" name="2 - Ορθογώνιο"/>
          <p:cNvSpPr>
            <a:spLocks noChangeArrowheads="1"/>
          </p:cNvSpPr>
          <p:nvPr/>
        </p:nvSpPr>
        <p:spPr bwMode="auto">
          <a:xfrm>
            <a:off x="214313" y="1857375"/>
            <a:ext cx="8572500" cy="708025"/>
          </a:xfrm>
          <a:prstGeom prst="rect">
            <a:avLst/>
          </a:prstGeom>
          <a:noFill/>
          <a:ln w="9525">
            <a:noFill/>
            <a:miter lim="800000"/>
            <a:headEnd/>
            <a:tailEnd/>
          </a:ln>
        </p:spPr>
        <p:txBody>
          <a:bodyPr>
            <a:spAutoFit/>
          </a:bodyPr>
          <a:lstStyle/>
          <a:p>
            <a:r>
              <a:rPr lang="el-GR" sz="2000">
                <a:latin typeface="Constantia" pitchFamily="18" charset="0"/>
              </a:rPr>
              <a:t>Ο τρίτος τομέας της έρευνας με βάση τον </a:t>
            </a:r>
            <a:r>
              <a:rPr lang="en-US" sz="2000">
                <a:latin typeface="Constantia" pitchFamily="18" charset="0"/>
              </a:rPr>
              <a:t>NSES </a:t>
            </a:r>
            <a:r>
              <a:rPr lang="el-GR" sz="2000">
                <a:latin typeface="Constantia" pitchFamily="18" charset="0"/>
              </a:rPr>
              <a:t>εντοπίζεται στις αρχές διδασκαλίας.</a:t>
            </a:r>
          </a:p>
        </p:txBody>
      </p:sp>
      <p:sp>
        <p:nvSpPr>
          <p:cNvPr id="51203" name="3 - Ορθογώνιο"/>
          <p:cNvSpPr>
            <a:spLocks noChangeArrowheads="1"/>
          </p:cNvSpPr>
          <p:nvPr/>
        </p:nvSpPr>
        <p:spPr bwMode="auto">
          <a:xfrm>
            <a:off x="214313" y="2786063"/>
            <a:ext cx="8715375" cy="1016000"/>
          </a:xfrm>
          <a:prstGeom prst="rect">
            <a:avLst/>
          </a:prstGeom>
          <a:noFill/>
          <a:ln w="9525">
            <a:noFill/>
            <a:miter lim="800000"/>
            <a:headEnd/>
            <a:tailEnd/>
          </a:ln>
        </p:spPr>
        <p:txBody>
          <a:bodyPr>
            <a:spAutoFit/>
          </a:bodyPr>
          <a:lstStyle/>
          <a:p>
            <a:r>
              <a:rPr lang="el-GR" sz="2000">
                <a:latin typeface="Constantia" pitchFamily="18" charset="0"/>
              </a:rPr>
              <a:t>Οι διαστάσεις στη διδασκαλία της έρευνας περιλαμβάνουν στρατηγική στο να εκτιμηθούν οι προηγούμενες γνώσεις των μαθητών και τρόπους για να χρησιμοποιηθεί αυτή την πληροφορία στη διδασκαλία τους</a:t>
            </a:r>
          </a:p>
        </p:txBody>
      </p:sp>
      <p:sp>
        <p:nvSpPr>
          <p:cNvPr id="5" name="4 - Ορθογώνιο"/>
          <p:cNvSpPr>
            <a:spLocks noChangeArrowheads="1"/>
          </p:cNvSpPr>
          <p:nvPr/>
        </p:nvSpPr>
        <p:spPr bwMode="auto">
          <a:xfrm>
            <a:off x="1928813" y="4429125"/>
            <a:ext cx="6357937" cy="1323975"/>
          </a:xfrm>
          <a:prstGeom prst="rect">
            <a:avLst/>
          </a:prstGeom>
          <a:noFill/>
          <a:ln w="9525">
            <a:noFill/>
            <a:miter lim="800000"/>
            <a:headEnd/>
            <a:tailEnd/>
          </a:ln>
        </p:spPr>
        <p:txBody>
          <a:bodyPr>
            <a:spAutoFit/>
          </a:bodyPr>
          <a:lstStyle/>
          <a:p>
            <a:r>
              <a:rPr lang="el-GR" sz="2000">
                <a:latin typeface="Constantia" pitchFamily="18" charset="0"/>
              </a:rPr>
              <a:t>αποτελεσματικές στρατηγικές ερωτήσεων (περιλαμβάνουν ανοικτού τύπου ερωτήσεις), μακροπρόθεσμες έρευνες, παρά βραχυπρόθεσμες επαληθευτικού τύπου, κ.α. </a:t>
            </a:r>
          </a:p>
        </p:txBody>
      </p:sp>
      <p:sp>
        <p:nvSpPr>
          <p:cNvPr id="6" name="5 - Καμπύλο δεξιό βέλος"/>
          <p:cNvSpPr/>
          <p:nvPr/>
        </p:nvSpPr>
        <p:spPr>
          <a:xfrm>
            <a:off x="642938" y="4000500"/>
            <a:ext cx="928687" cy="1071563"/>
          </a:xfrm>
          <a:prstGeom prst="curvedRightArrow">
            <a:avLst/>
          </a:prstGeom>
          <a:solidFill>
            <a:srgbClr val="7030A0">
              <a:alpha val="5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500034" y="642918"/>
            <a:ext cx="8305800" cy="1143000"/>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Επιρροή των «Πολιτικών εγγράφων» (</a:t>
            </a:r>
            <a:r>
              <a:rPr lang="en-US" sz="3600" dirty="0" smtClean="0">
                <a:latin typeface="+mn-lt"/>
              </a:rPr>
              <a:t>Influence of Policy Documents)</a:t>
            </a:r>
            <a:endParaRPr lang="el-GR" sz="3200" dirty="0">
              <a:latin typeface="+mn-lt"/>
            </a:endParaRPr>
          </a:p>
        </p:txBody>
      </p:sp>
      <p:sp>
        <p:nvSpPr>
          <p:cNvPr id="53250" name="2 - TextBox"/>
          <p:cNvSpPr txBox="1">
            <a:spLocks noChangeArrowheads="1"/>
          </p:cNvSpPr>
          <p:nvPr/>
        </p:nvSpPr>
        <p:spPr bwMode="auto">
          <a:xfrm>
            <a:off x="928688" y="2500313"/>
            <a:ext cx="3714750" cy="400050"/>
          </a:xfrm>
          <a:prstGeom prst="rect">
            <a:avLst/>
          </a:prstGeom>
          <a:noFill/>
          <a:ln w="9525">
            <a:noFill/>
            <a:miter lim="800000"/>
            <a:headEnd/>
            <a:tailEnd/>
          </a:ln>
        </p:spPr>
        <p:txBody>
          <a:bodyPr>
            <a:spAutoFit/>
          </a:bodyPr>
          <a:lstStyle/>
          <a:p>
            <a:r>
              <a:rPr lang="en-US" sz="2000">
                <a:latin typeface="Constantia" pitchFamily="18" charset="0"/>
              </a:rPr>
              <a:t>Anderson (2002):</a:t>
            </a:r>
            <a:endParaRPr lang="el-GR" sz="2000">
              <a:latin typeface="Constantia" pitchFamily="18" charset="0"/>
            </a:endParaRPr>
          </a:p>
        </p:txBody>
      </p:sp>
      <p:sp>
        <p:nvSpPr>
          <p:cNvPr id="4" name="3 - Στρογγυλεμένο ορθογώνιο"/>
          <p:cNvSpPr/>
          <p:nvPr/>
        </p:nvSpPr>
        <p:spPr>
          <a:xfrm>
            <a:off x="3714750" y="1857375"/>
            <a:ext cx="4929188" cy="1285875"/>
          </a:xfrm>
          <a:prstGeom prst="roundRect">
            <a:avLst/>
          </a:prstGeom>
          <a:solidFill>
            <a:srgbClr val="7030A0">
              <a:alpha val="46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000" dirty="0">
                <a:solidFill>
                  <a:schemeClr val="bg1"/>
                </a:solidFill>
              </a:rPr>
              <a:t>το τελευταίο μισό του 20</a:t>
            </a:r>
            <a:r>
              <a:rPr lang="el-GR" sz="2000" baseline="30000" dirty="0">
                <a:solidFill>
                  <a:schemeClr val="bg1"/>
                </a:solidFill>
              </a:rPr>
              <a:t>ου</a:t>
            </a:r>
            <a:r>
              <a:rPr lang="el-GR" sz="2000" dirty="0">
                <a:solidFill>
                  <a:schemeClr val="bg1"/>
                </a:solidFill>
              </a:rPr>
              <a:t> Αιώνα συσχετίστηκε η </a:t>
            </a:r>
            <a:r>
              <a:rPr lang="el-GR" sz="2000" dirty="0" smtClean="0">
                <a:solidFill>
                  <a:schemeClr val="bg1"/>
                </a:solidFill>
              </a:rPr>
              <a:t>Διερεύνηση </a:t>
            </a:r>
            <a:r>
              <a:rPr lang="el-GR" sz="2000" dirty="0">
                <a:solidFill>
                  <a:schemeClr val="bg1"/>
                </a:solidFill>
              </a:rPr>
              <a:t>με την «καλή διδασκαλία και εκμάθηση της επιστήμης»</a:t>
            </a:r>
          </a:p>
        </p:txBody>
      </p:sp>
      <p:sp>
        <p:nvSpPr>
          <p:cNvPr id="5" name="4 - Ορθογώνιο"/>
          <p:cNvSpPr>
            <a:spLocks noChangeArrowheads="1"/>
          </p:cNvSpPr>
          <p:nvPr/>
        </p:nvSpPr>
        <p:spPr bwMode="auto">
          <a:xfrm>
            <a:off x="785812" y="3214688"/>
            <a:ext cx="7674619" cy="1631216"/>
          </a:xfrm>
          <a:prstGeom prst="rect">
            <a:avLst/>
          </a:prstGeom>
          <a:noFill/>
          <a:ln w="9525">
            <a:noFill/>
            <a:miter lim="800000"/>
            <a:headEnd/>
            <a:tailEnd/>
          </a:ln>
        </p:spPr>
        <p:txBody>
          <a:bodyPr wrap="square">
            <a:spAutoFit/>
          </a:bodyPr>
          <a:lstStyle/>
          <a:p>
            <a:r>
              <a:rPr lang="el-GR" sz="2000" dirty="0" smtClean="0">
                <a:latin typeface="Constantia" pitchFamily="18" charset="0"/>
              </a:rPr>
              <a:t>Θεωρούσε </a:t>
            </a:r>
            <a:r>
              <a:rPr lang="el-GR" sz="2000" dirty="0">
                <a:latin typeface="Constantia" pitchFamily="18" charset="0"/>
              </a:rPr>
              <a:t>ότι οι απόψεις και οι αξίες των καθηγητών </a:t>
            </a:r>
            <a:r>
              <a:rPr lang="el-GR" sz="2000" dirty="0" smtClean="0">
                <a:latin typeface="Constantia" pitchFamily="18" charset="0"/>
              </a:rPr>
              <a:t>των Φ. </a:t>
            </a:r>
            <a:r>
              <a:rPr lang="el-GR" sz="2000" dirty="0">
                <a:latin typeface="Constantia" pitchFamily="18" charset="0"/>
              </a:rPr>
              <a:t>επιστημών σχετικά με τους μαθητές, τη διδασκαλία και το σκοπό της έρευνας επηρεάζουν την </a:t>
            </a:r>
            <a:r>
              <a:rPr lang="el-GR" sz="2000" dirty="0" smtClean="0">
                <a:latin typeface="Constantia" pitchFamily="18" charset="0"/>
              </a:rPr>
              <a:t>υιοθέτηση από μέρους τους </a:t>
            </a:r>
            <a:r>
              <a:rPr lang="el-GR" sz="2000" dirty="0">
                <a:latin typeface="Constantia" pitchFamily="18" charset="0"/>
              </a:rPr>
              <a:t>και την εφαρμογή της </a:t>
            </a:r>
            <a:r>
              <a:rPr lang="el-GR" sz="2000" dirty="0" smtClean="0">
                <a:latin typeface="Constantia" pitchFamily="18" charset="0"/>
              </a:rPr>
              <a:t>Διερεύνησης. Περιγράφει  3 εμπόδια  ή διλήμματα που επηρεάζουν την εφαρμογή της όπως την οραματίζεται η </a:t>
            </a:r>
            <a:r>
              <a:rPr lang="en-US" sz="2000" dirty="0" smtClean="0"/>
              <a:t>NSES</a:t>
            </a:r>
            <a:r>
              <a:rPr lang="el-GR" sz="2000" dirty="0" smtClean="0"/>
              <a:t>:</a:t>
            </a:r>
            <a:r>
              <a:rPr lang="el-GR" sz="2000" dirty="0" smtClean="0">
                <a:latin typeface="Constantia" pitchFamily="18" charset="0"/>
              </a:rPr>
              <a:t> </a:t>
            </a:r>
            <a:endParaRPr lang="en-US" sz="2000" dirty="0" smtClean="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500034" y="571480"/>
            <a:ext cx="8305800" cy="1143000"/>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Τα 3 διλήμματα/ εμπόδια κατά τον </a:t>
            </a:r>
            <a:r>
              <a:rPr lang="en-US" sz="3600" dirty="0" smtClean="0">
                <a:latin typeface="+mn-lt"/>
              </a:rPr>
              <a:t>Anderson (2002)</a:t>
            </a:r>
            <a:endParaRPr lang="el-GR" sz="3600" dirty="0">
              <a:latin typeface="+mn-lt"/>
            </a:endParaRPr>
          </a:p>
        </p:txBody>
      </p:sp>
      <p:sp>
        <p:nvSpPr>
          <p:cNvPr id="55298" name="2 - TextBox"/>
          <p:cNvSpPr txBox="1">
            <a:spLocks noChangeArrowheads="1"/>
          </p:cNvSpPr>
          <p:nvPr/>
        </p:nvSpPr>
        <p:spPr bwMode="auto">
          <a:xfrm>
            <a:off x="285750" y="1857375"/>
            <a:ext cx="8858250" cy="2246769"/>
          </a:xfrm>
          <a:prstGeom prst="rect">
            <a:avLst/>
          </a:prstGeom>
          <a:noFill/>
          <a:ln w="9525">
            <a:noFill/>
            <a:miter lim="800000"/>
            <a:headEnd/>
            <a:tailEnd/>
          </a:ln>
        </p:spPr>
        <p:txBody>
          <a:bodyPr>
            <a:spAutoFit/>
          </a:bodyPr>
          <a:lstStyle/>
          <a:p>
            <a:r>
              <a:rPr lang="el-GR" sz="2000" b="1" dirty="0" smtClean="0">
                <a:latin typeface="Constantia" pitchFamily="18" charset="0"/>
              </a:rPr>
              <a:t>1. Τεχνικά διλήμματα (περιλαμβάνουν την ικανότητα να διδάσκουν εποικοδομητικά): </a:t>
            </a:r>
            <a:r>
              <a:rPr lang="el-GR" sz="2000" dirty="0">
                <a:latin typeface="Constantia" pitchFamily="18" charset="0"/>
              </a:rPr>
              <a:t>ο βαθμός δέσμευσης </a:t>
            </a:r>
            <a:r>
              <a:rPr lang="el-GR" sz="2000" dirty="0" smtClean="0">
                <a:latin typeface="Constantia" pitchFamily="18" charset="0"/>
              </a:rPr>
              <a:t>στο </a:t>
            </a:r>
            <a:r>
              <a:rPr lang="el-GR" sz="2000" dirty="0">
                <a:latin typeface="Constantia" pitchFamily="18" charset="0"/>
              </a:rPr>
              <a:t>διδακτικό βιβλίο, οι προκλήσεις που παρουσιάζονται από τις κρατικές αξιολογήσεις, η δυσκολία της εφαρμογής της ομαδικής εργασίας, η πρόκληση του νέου ρόλου του καθηγητή </a:t>
            </a:r>
            <a:r>
              <a:rPr lang="el-GR" sz="2000" dirty="0" smtClean="0">
                <a:latin typeface="Constantia" pitchFamily="18" charset="0"/>
              </a:rPr>
              <a:t>ως </a:t>
            </a:r>
            <a:r>
              <a:rPr lang="el-GR" sz="2000" dirty="0">
                <a:latin typeface="Constantia" pitchFamily="18" charset="0"/>
              </a:rPr>
              <a:t>εμψυχωτή, η πρόκληση του νέου ρόλου του μαθητή </a:t>
            </a:r>
            <a:r>
              <a:rPr lang="el-GR" sz="2000" dirty="0" smtClean="0">
                <a:latin typeface="Constantia" pitchFamily="18" charset="0"/>
              </a:rPr>
              <a:t>ως ενεργού </a:t>
            </a:r>
            <a:r>
              <a:rPr lang="el-GR" sz="2000" dirty="0">
                <a:latin typeface="Constantia" pitchFamily="18" charset="0"/>
              </a:rPr>
              <a:t>κι όχι </a:t>
            </a:r>
            <a:r>
              <a:rPr lang="el-GR" sz="2000" dirty="0" smtClean="0">
                <a:latin typeface="Constantia" pitchFamily="18" charset="0"/>
              </a:rPr>
              <a:t>παθητικού μαθητευόμενου</a:t>
            </a:r>
          </a:p>
          <a:p>
            <a:endParaRPr lang="el-GR" sz="2000" b="1" dirty="0">
              <a:latin typeface="Constantia" pitchFamily="18" charset="0"/>
            </a:endParaRPr>
          </a:p>
        </p:txBody>
      </p:sp>
      <p:sp>
        <p:nvSpPr>
          <p:cNvPr id="55299" name="3 - TextBox"/>
          <p:cNvSpPr txBox="1">
            <a:spLocks noChangeArrowheads="1"/>
          </p:cNvSpPr>
          <p:nvPr/>
        </p:nvSpPr>
        <p:spPr bwMode="auto">
          <a:xfrm>
            <a:off x="357188" y="3571875"/>
            <a:ext cx="8786812" cy="1631216"/>
          </a:xfrm>
          <a:prstGeom prst="rect">
            <a:avLst/>
          </a:prstGeom>
          <a:noFill/>
          <a:ln w="9525">
            <a:noFill/>
            <a:miter lim="800000"/>
            <a:headEnd/>
            <a:tailEnd/>
          </a:ln>
        </p:spPr>
        <p:txBody>
          <a:bodyPr>
            <a:spAutoFit/>
          </a:bodyPr>
          <a:lstStyle/>
          <a:p>
            <a:endParaRPr lang="el-GR" sz="2000" b="1" dirty="0" smtClean="0">
              <a:latin typeface="Constantia" pitchFamily="18" charset="0"/>
            </a:endParaRPr>
          </a:p>
          <a:p>
            <a:r>
              <a:rPr lang="el-GR" sz="2000" b="1" dirty="0" smtClean="0">
                <a:latin typeface="Constantia" pitchFamily="18" charset="0"/>
              </a:rPr>
              <a:t>2</a:t>
            </a:r>
            <a:r>
              <a:rPr lang="el-GR" sz="2000" b="1" dirty="0">
                <a:latin typeface="Constantia" pitchFamily="18" charset="0"/>
              </a:rPr>
              <a:t>. Πολιτικά διλήμματα: </a:t>
            </a:r>
            <a:r>
              <a:rPr lang="el-GR" sz="2000" dirty="0" smtClean="0">
                <a:latin typeface="Constantia" pitchFamily="18" charset="0"/>
              </a:rPr>
              <a:t>Τα</a:t>
            </a:r>
            <a:r>
              <a:rPr lang="el-GR" sz="2000" b="1" dirty="0" smtClean="0">
                <a:latin typeface="Constantia" pitchFamily="18" charset="0"/>
              </a:rPr>
              <a:t> </a:t>
            </a:r>
            <a:r>
              <a:rPr lang="el-GR" sz="2000" dirty="0" smtClean="0">
                <a:latin typeface="Constantia" pitchFamily="18" charset="0"/>
              </a:rPr>
              <a:t>βραχυπρόθεσμα </a:t>
            </a:r>
            <a:r>
              <a:rPr lang="el-GR" sz="2000" dirty="0">
                <a:latin typeface="Constantia" pitchFamily="18" charset="0"/>
              </a:rPr>
              <a:t>ή </a:t>
            </a:r>
            <a:r>
              <a:rPr lang="el-GR" sz="2000" dirty="0" smtClean="0">
                <a:latin typeface="Constantia" pitchFamily="18" charset="0"/>
              </a:rPr>
              <a:t>περιορισμένα προγράμματα μετεκπαίδευσης, η γονική </a:t>
            </a:r>
            <a:r>
              <a:rPr lang="el-GR" sz="2000" dirty="0">
                <a:latin typeface="Constantia" pitchFamily="18" charset="0"/>
              </a:rPr>
              <a:t>αντίδραση </a:t>
            </a:r>
            <a:r>
              <a:rPr lang="el-GR" sz="2000" dirty="0" smtClean="0">
                <a:latin typeface="Constantia" pitchFamily="18" charset="0"/>
              </a:rPr>
              <a:t>για το πώς </a:t>
            </a:r>
            <a:r>
              <a:rPr lang="el-GR" sz="2000" dirty="0">
                <a:latin typeface="Constantia" pitchFamily="18" charset="0"/>
              </a:rPr>
              <a:t>διδάσκεται η </a:t>
            </a:r>
            <a:r>
              <a:rPr lang="el-GR" sz="2000" dirty="0" smtClean="0">
                <a:latin typeface="Constantia" pitchFamily="18" charset="0"/>
              </a:rPr>
              <a:t>επιστήμη (σε σχέση με αυτό που οι ίδιοι έχουν βιώσει), </a:t>
            </a:r>
            <a:r>
              <a:rPr lang="el-GR" sz="2000" dirty="0">
                <a:latin typeface="Constantia" pitchFamily="18" charset="0"/>
              </a:rPr>
              <a:t>διαφωνίες μεταξύ των εκπαιδευτικών σχετικά με </a:t>
            </a:r>
            <a:r>
              <a:rPr lang="el-GR" sz="2000" dirty="0" smtClean="0">
                <a:latin typeface="Constantia" pitchFamily="18" charset="0"/>
              </a:rPr>
              <a:t>το τί και </a:t>
            </a:r>
            <a:r>
              <a:rPr lang="el-GR" sz="2000" dirty="0">
                <a:latin typeface="Constantia" pitchFamily="18" charset="0"/>
              </a:rPr>
              <a:t>πώς θα διδάξουν,  έλλειψη διαθέσιμων </a:t>
            </a:r>
            <a:r>
              <a:rPr lang="el-GR" sz="2000" dirty="0" smtClean="0">
                <a:latin typeface="Constantia" pitchFamily="18" charset="0"/>
              </a:rPr>
              <a:t>πόρων.</a:t>
            </a:r>
            <a:r>
              <a:rPr lang="el-GR" sz="2000" b="1" dirty="0" smtClean="0">
                <a:latin typeface="Constantia" pitchFamily="18" charset="0"/>
              </a:rPr>
              <a:t> </a:t>
            </a:r>
            <a:endParaRPr lang="el-GR" sz="2000" b="1" dirty="0">
              <a:latin typeface="Constantia" pitchFamily="18" charset="0"/>
            </a:endParaRPr>
          </a:p>
        </p:txBody>
      </p:sp>
      <p:sp>
        <p:nvSpPr>
          <p:cNvPr id="55300" name="4 - TextBox"/>
          <p:cNvSpPr txBox="1">
            <a:spLocks noChangeArrowheads="1"/>
          </p:cNvSpPr>
          <p:nvPr/>
        </p:nvSpPr>
        <p:spPr bwMode="auto">
          <a:xfrm>
            <a:off x="428625" y="5072063"/>
            <a:ext cx="8715375" cy="1323439"/>
          </a:xfrm>
          <a:prstGeom prst="rect">
            <a:avLst/>
          </a:prstGeom>
          <a:noFill/>
          <a:ln w="9525">
            <a:noFill/>
            <a:miter lim="800000"/>
            <a:headEnd/>
            <a:tailEnd/>
          </a:ln>
        </p:spPr>
        <p:txBody>
          <a:bodyPr>
            <a:spAutoFit/>
          </a:bodyPr>
          <a:lstStyle/>
          <a:p>
            <a:endParaRPr lang="el-GR" sz="2000" b="1" dirty="0" smtClean="0">
              <a:latin typeface="Constantia" pitchFamily="18" charset="0"/>
            </a:endParaRPr>
          </a:p>
          <a:p>
            <a:r>
              <a:rPr lang="el-GR" sz="2000" b="1" dirty="0" smtClean="0">
                <a:latin typeface="Constantia" pitchFamily="18" charset="0"/>
              </a:rPr>
              <a:t>3</a:t>
            </a:r>
            <a:r>
              <a:rPr lang="el-GR" sz="2000" b="1" dirty="0">
                <a:latin typeface="Constantia" pitchFamily="18" charset="0"/>
              </a:rPr>
              <a:t>. Πνευματικά διλήμματα: </a:t>
            </a:r>
            <a:r>
              <a:rPr lang="el-GR" sz="2000" dirty="0">
                <a:latin typeface="Constantia" pitchFamily="18" charset="0"/>
              </a:rPr>
              <a:t>ποιότητα των διδακτικών εγχειριδίων και υποστηρικτικών μέσων, γνώμες </a:t>
            </a:r>
            <a:r>
              <a:rPr lang="el-GR" sz="2000" dirty="0" smtClean="0">
                <a:latin typeface="Constantia" pitchFamily="18" charset="0"/>
              </a:rPr>
              <a:t>για τους σκοπούς της αξιολόγησης </a:t>
            </a:r>
            <a:r>
              <a:rPr lang="el-GR" sz="2000" dirty="0">
                <a:latin typeface="Constantia" pitchFamily="18" charset="0"/>
              </a:rPr>
              <a:t>και η </a:t>
            </a:r>
            <a:r>
              <a:rPr lang="el-GR" sz="2000" dirty="0" smtClean="0">
                <a:latin typeface="Constantia" pitchFamily="18" charset="0"/>
              </a:rPr>
              <a:t>άποψη </a:t>
            </a:r>
            <a:r>
              <a:rPr lang="el-GR" sz="2000" dirty="0">
                <a:latin typeface="Constantia" pitchFamily="18" charset="0"/>
              </a:rPr>
              <a:t>για την προετοιμασία του επόμενου </a:t>
            </a:r>
            <a:r>
              <a:rPr lang="el-GR" sz="2000" dirty="0" smtClean="0">
                <a:latin typeface="Constantia" pitchFamily="18" charset="0"/>
              </a:rPr>
              <a:t>μαθήματος ΦΕ.  </a:t>
            </a:r>
            <a:r>
              <a:rPr lang="el-GR" sz="2000" b="1" dirty="0" smtClean="0">
                <a:latin typeface="Constantia" pitchFamily="18" charset="0"/>
              </a:rPr>
              <a:t> </a:t>
            </a:r>
            <a:endParaRPr lang="el-GR" sz="2000" b="1" dirty="0">
              <a:latin typeface="Constantia"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1142976" y="571480"/>
            <a:ext cx="7500990" cy="1214438"/>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Τα 3 διλήμματα/ εμπόδια κατά τον </a:t>
            </a:r>
            <a:r>
              <a:rPr lang="en-US" sz="3600" dirty="0" smtClean="0">
                <a:latin typeface="+mn-lt"/>
              </a:rPr>
              <a:t>Anderson (2002)</a:t>
            </a:r>
            <a:endParaRPr lang="el-GR" sz="3200" dirty="0">
              <a:latin typeface="+mn-lt"/>
            </a:endParaRPr>
          </a:p>
        </p:txBody>
      </p:sp>
      <p:sp>
        <p:nvSpPr>
          <p:cNvPr id="57346" name="2 - Ορθογώνιο"/>
          <p:cNvSpPr>
            <a:spLocks noChangeArrowheads="1"/>
          </p:cNvSpPr>
          <p:nvPr/>
        </p:nvSpPr>
        <p:spPr bwMode="auto">
          <a:xfrm>
            <a:off x="214313" y="1857375"/>
            <a:ext cx="8429625" cy="1938338"/>
          </a:xfrm>
          <a:prstGeom prst="rect">
            <a:avLst/>
          </a:prstGeom>
          <a:noFill/>
          <a:ln w="9525">
            <a:noFill/>
            <a:miter lim="800000"/>
            <a:headEnd/>
            <a:tailEnd/>
          </a:ln>
        </p:spPr>
        <p:txBody>
          <a:bodyPr>
            <a:spAutoFit/>
          </a:bodyPr>
          <a:lstStyle/>
          <a:p>
            <a:r>
              <a:rPr lang="el-GR" sz="2000" dirty="0">
                <a:latin typeface="Constantia" pitchFamily="18" charset="0"/>
              </a:rPr>
              <a:t>Με βάση τα διλήμματα του </a:t>
            </a:r>
            <a:r>
              <a:rPr lang="en-US" sz="2000" dirty="0">
                <a:latin typeface="Constantia" pitchFamily="18" charset="0"/>
              </a:rPr>
              <a:t>Anderson </a:t>
            </a:r>
            <a:r>
              <a:rPr lang="el-GR" sz="2000" dirty="0">
                <a:latin typeface="Constantia" pitchFamily="18" charset="0"/>
              </a:rPr>
              <a:t>(2002), υπάρχουν αρκετοί λόγοι για τους οποίους η </a:t>
            </a:r>
            <a:r>
              <a:rPr lang="el-GR" sz="2000" dirty="0" smtClean="0">
                <a:latin typeface="Constantia" pitchFamily="18" charset="0"/>
              </a:rPr>
              <a:t>Διερεύνηση </a:t>
            </a:r>
            <a:r>
              <a:rPr lang="el-GR" sz="2000" dirty="0">
                <a:latin typeface="Constantia" pitchFamily="18" charset="0"/>
              </a:rPr>
              <a:t>δεν </a:t>
            </a:r>
            <a:r>
              <a:rPr lang="el-GR" sz="2000" dirty="0" smtClean="0">
                <a:latin typeface="Constantia" pitchFamily="18" charset="0"/>
              </a:rPr>
              <a:t>θα μπορέσει να  ενεργοποιηθεί όπως προττείνεται </a:t>
            </a:r>
            <a:r>
              <a:rPr lang="el-GR" sz="2000" dirty="0">
                <a:latin typeface="Constantia" pitchFamily="18" charset="0"/>
              </a:rPr>
              <a:t>από </a:t>
            </a:r>
            <a:r>
              <a:rPr lang="el-GR" sz="2000" dirty="0" smtClean="0">
                <a:latin typeface="Constantia" pitchFamily="18" charset="0"/>
              </a:rPr>
              <a:t>τα πολιτικά </a:t>
            </a:r>
            <a:r>
              <a:rPr lang="el-GR" sz="2000" dirty="0">
                <a:latin typeface="Constantia" pitchFamily="18" charset="0"/>
              </a:rPr>
              <a:t>έγγραφα όπως το </a:t>
            </a:r>
            <a:r>
              <a:rPr lang="en-US" sz="2000" dirty="0">
                <a:latin typeface="Constantia" pitchFamily="18" charset="0"/>
              </a:rPr>
              <a:t>Project</a:t>
            </a:r>
            <a:r>
              <a:rPr lang="el-GR" sz="2000" dirty="0">
                <a:latin typeface="Constantia" pitchFamily="18" charset="0"/>
              </a:rPr>
              <a:t> 2061 και το </a:t>
            </a:r>
            <a:r>
              <a:rPr lang="en-US" sz="2000" dirty="0">
                <a:latin typeface="Constantia" pitchFamily="18" charset="0"/>
              </a:rPr>
              <a:t>NSES</a:t>
            </a:r>
            <a:r>
              <a:rPr lang="el-GR" sz="2000" dirty="0">
                <a:latin typeface="Constantia" pitchFamily="18" charset="0"/>
              </a:rPr>
              <a:t> (</a:t>
            </a:r>
            <a:r>
              <a:rPr lang="en-US" sz="2000" dirty="0">
                <a:latin typeface="Constantia" pitchFamily="18" charset="0"/>
              </a:rPr>
              <a:t>NRC</a:t>
            </a:r>
            <a:r>
              <a:rPr lang="el-GR" sz="2000" dirty="0">
                <a:latin typeface="Constantia" pitchFamily="18" charset="0"/>
              </a:rPr>
              <a:t>, 1996), παρόλο που το </a:t>
            </a:r>
            <a:r>
              <a:rPr lang="en-US" sz="2000" dirty="0">
                <a:latin typeface="Constantia" pitchFamily="18" charset="0"/>
              </a:rPr>
              <a:t>NSES </a:t>
            </a:r>
            <a:r>
              <a:rPr lang="el-GR" sz="2000" dirty="0">
                <a:latin typeface="Constantia" pitchFamily="18" charset="0"/>
              </a:rPr>
              <a:t>έχει έναν τομέα ειδικευόμενο σε θέματα επαγγελματικής ανάπτυξης όπου η έρευνα έχει μακροπρόθεσμες συστάσεις επαγγελματικής ανάπτυξης αναφερόμενες στους 3 τομείς της. </a:t>
            </a:r>
          </a:p>
        </p:txBody>
      </p:sp>
      <p:sp>
        <p:nvSpPr>
          <p:cNvPr id="61444" name="3 - TextBox"/>
          <p:cNvSpPr txBox="1">
            <a:spLocks noChangeArrowheads="1"/>
          </p:cNvSpPr>
          <p:nvPr/>
        </p:nvSpPr>
        <p:spPr bwMode="auto">
          <a:xfrm>
            <a:off x="285750" y="3929063"/>
            <a:ext cx="8358188" cy="708025"/>
          </a:xfrm>
          <a:prstGeom prst="rect">
            <a:avLst/>
          </a:prstGeom>
          <a:noFill/>
          <a:ln w="9525">
            <a:noFill/>
            <a:miter lim="800000"/>
            <a:headEnd/>
            <a:tailEnd/>
          </a:ln>
        </p:spPr>
        <p:txBody>
          <a:bodyPr>
            <a:spAutoFit/>
          </a:bodyPr>
          <a:lstStyle/>
          <a:p>
            <a:r>
              <a:rPr lang="el-GR" sz="2000" dirty="0">
                <a:latin typeface="Constantia" pitchFamily="18" charset="0"/>
              </a:rPr>
              <a:t>Επιπλέον, ορισμένοι καθηγητές, μπορεί να έχουν ακόμη την πεποίθηση ότι η έρευνα επικεντρώνεται κυρίως σε προσωπικές δεξιότητες</a:t>
            </a:r>
          </a:p>
        </p:txBody>
      </p:sp>
      <p:sp>
        <p:nvSpPr>
          <p:cNvPr id="61445" name="4 - TextBox"/>
          <p:cNvSpPr txBox="1">
            <a:spLocks noChangeArrowheads="1"/>
          </p:cNvSpPr>
          <p:nvPr/>
        </p:nvSpPr>
        <p:spPr bwMode="auto">
          <a:xfrm>
            <a:off x="899592" y="4919008"/>
            <a:ext cx="4071937" cy="1938992"/>
          </a:xfrm>
          <a:prstGeom prst="rect">
            <a:avLst/>
          </a:prstGeom>
          <a:noFill/>
          <a:ln w="9525">
            <a:noFill/>
            <a:miter lim="800000"/>
            <a:headEnd/>
            <a:tailEnd/>
          </a:ln>
        </p:spPr>
        <p:txBody>
          <a:bodyPr>
            <a:spAutoFit/>
          </a:bodyPr>
          <a:lstStyle/>
          <a:p>
            <a:r>
              <a:rPr lang="el-GR" sz="2000" dirty="0">
                <a:latin typeface="Constantia" pitchFamily="18" charset="0"/>
              </a:rPr>
              <a:t>Ανάγκη να </a:t>
            </a:r>
            <a:r>
              <a:rPr lang="el-GR" sz="2000" dirty="0" smtClean="0">
                <a:latin typeface="Constantia" pitchFamily="18" charset="0"/>
              </a:rPr>
              <a:t>κατανοήσουν και αυτοί και τα μέλη ΔΕΠ </a:t>
            </a:r>
            <a:r>
              <a:rPr lang="el-GR" sz="2000" dirty="0">
                <a:latin typeface="Constantia" pitchFamily="18" charset="0"/>
              </a:rPr>
              <a:t>την πιο πρόσφατη οπτική πάνω στη διδασκαλία της </a:t>
            </a:r>
            <a:r>
              <a:rPr lang="el-GR" sz="2000" dirty="0" smtClean="0">
                <a:latin typeface="Constantia" pitchFamily="18" charset="0"/>
              </a:rPr>
              <a:t>Διερεύνησης [</a:t>
            </a:r>
            <a:r>
              <a:rPr lang="en-US" sz="2000" dirty="0" smtClean="0"/>
              <a:t>to become competent in a standards-based approach for inquiry.</a:t>
            </a:r>
            <a:r>
              <a:rPr lang="el-GR" sz="2000" dirty="0" smtClean="0"/>
              <a:t>]</a:t>
            </a:r>
            <a:endParaRPr lang="el-GR" sz="2000" dirty="0">
              <a:latin typeface="Constantia" pitchFamily="18" charset="0"/>
            </a:endParaRPr>
          </a:p>
        </p:txBody>
      </p:sp>
      <p:sp>
        <p:nvSpPr>
          <p:cNvPr id="6" name="5 - Καμπύλο δεξιό βέλος"/>
          <p:cNvSpPr/>
          <p:nvPr/>
        </p:nvSpPr>
        <p:spPr>
          <a:xfrm>
            <a:off x="395536" y="4725144"/>
            <a:ext cx="500062" cy="642937"/>
          </a:xfrm>
          <a:prstGeom prst="curvedRightArrow">
            <a:avLst/>
          </a:prstGeom>
          <a:solidFill>
            <a:srgbClr val="7030A0">
              <a:alpha val="46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chemeClr val="tx1"/>
              </a:solidFill>
            </a:endParaRPr>
          </a:p>
        </p:txBody>
      </p:sp>
      <p:sp>
        <p:nvSpPr>
          <p:cNvPr id="7" name="6 - Στρογγύλεμα διαγώνιας γωνίας του ορθογωνίου"/>
          <p:cNvSpPr/>
          <p:nvPr/>
        </p:nvSpPr>
        <p:spPr>
          <a:xfrm>
            <a:off x="4932040" y="4653136"/>
            <a:ext cx="3995936" cy="2448271"/>
          </a:xfrm>
          <a:prstGeom prst="round2DiagRect">
            <a:avLst/>
          </a:prstGeom>
          <a:solidFill>
            <a:srgbClr val="7030A0">
              <a:alpha val="66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000" dirty="0">
                <a:solidFill>
                  <a:schemeClr val="bg1"/>
                </a:solidFill>
              </a:rPr>
              <a:t>Απαιτεί να αφιερώσουν αρκετό χρόνο και να αποκτήσουν  μεγάλη διδακτική </a:t>
            </a:r>
            <a:r>
              <a:rPr lang="el-GR" sz="2000" dirty="0" smtClean="0">
                <a:solidFill>
                  <a:schemeClr val="bg1"/>
                </a:solidFill>
              </a:rPr>
              <a:t>ευχέρεια</a:t>
            </a:r>
            <a:r>
              <a:rPr lang="en-US" sz="2000" dirty="0" smtClean="0"/>
              <a:t> </a:t>
            </a:r>
            <a:r>
              <a:rPr lang="en-US" dirty="0" smtClean="0"/>
              <a:t>According to McIntosh (2001), science faculty will need</a:t>
            </a:r>
            <a:r>
              <a:rPr lang="el-GR" dirty="0" smtClean="0"/>
              <a:t> </a:t>
            </a:r>
            <a:r>
              <a:rPr lang="en-US" dirty="0" smtClean="0"/>
              <a:t>to modify their planning so that the science class has true course goals of</a:t>
            </a:r>
            <a:r>
              <a:rPr lang="el-GR" dirty="0" smtClean="0"/>
              <a:t> </a:t>
            </a:r>
            <a:r>
              <a:rPr lang="en-US" dirty="0" smtClean="0"/>
              <a:t>content and inquiry</a:t>
            </a: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4"/>
                                        </p:tgtEl>
                                        <p:attrNameLst>
                                          <p:attrName>style.visibility</p:attrName>
                                        </p:attrNameLst>
                                      </p:cBhvr>
                                      <p:to>
                                        <p:strVal val="visible"/>
                                      </p:to>
                                    </p:set>
                                    <p:anim calcmode="lin" valueType="num">
                                      <p:cBhvr additive="base">
                                        <p:cTn id="7" dur="2000" fill="hold"/>
                                        <p:tgtEl>
                                          <p:spTgt spid="61444"/>
                                        </p:tgtEl>
                                        <p:attrNameLst>
                                          <p:attrName>ppt_x</p:attrName>
                                        </p:attrNameLst>
                                      </p:cBhvr>
                                      <p:tavLst>
                                        <p:tav tm="0">
                                          <p:val>
                                            <p:strVal val="#ppt_x"/>
                                          </p:val>
                                        </p:tav>
                                        <p:tav tm="100000">
                                          <p:val>
                                            <p:strVal val="#ppt_x"/>
                                          </p:val>
                                        </p:tav>
                                      </p:tavLst>
                                    </p:anim>
                                    <p:anim calcmode="lin" valueType="num">
                                      <p:cBhvr additive="base">
                                        <p:cTn id="8" dur="2000" fill="hold"/>
                                        <p:tgtEl>
                                          <p:spTgt spid="614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2000" fill="hold"/>
                                        <p:tgtEl>
                                          <p:spTgt spid="6"/>
                                        </p:tgtEl>
                                        <p:attrNameLst>
                                          <p:attrName>ppt_w</p:attrName>
                                        </p:attrNameLst>
                                      </p:cBhvr>
                                      <p:tavLst>
                                        <p:tav tm="0">
                                          <p:val>
                                            <p:fltVal val="0"/>
                                          </p:val>
                                        </p:tav>
                                        <p:tav tm="100000">
                                          <p:val>
                                            <p:strVal val="#ppt_w"/>
                                          </p:val>
                                        </p:tav>
                                      </p:tavLst>
                                    </p:anim>
                                    <p:anim calcmode="lin" valueType="num">
                                      <p:cBhvr>
                                        <p:cTn id="14" dur="2000" fill="hold"/>
                                        <p:tgtEl>
                                          <p:spTgt spid="6"/>
                                        </p:tgtEl>
                                        <p:attrNameLst>
                                          <p:attrName>ppt_h</p:attrName>
                                        </p:attrNameLst>
                                      </p:cBhvr>
                                      <p:tavLst>
                                        <p:tav tm="0">
                                          <p:val>
                                            <p:fltVal val="0"/>
                                          </p:val>
                                        </p:tav>
                                        <p:tav tm="100000">
                                          <p:val>
                                            <p:strVal val="#ppt_h"/>
                                          </p:val>
                                        </p:tav>
                                      </p:tavLst>
                                    </p:anim>
                                    <p:animEffect transition="in" filter="fade">
                                      <p:cBhvr>
                                        <p:cTn id="15" dur="2000"/>
                                        <p:tgtEl>
                                          <p:spTgt spid="6"/>
                                        </p:tgtEl>
                                      </p:cBhvr>
                                    </p:animEffect>
                                  </p:childTnLst>
                                </p:cTn>
                              </p:par>
                              <p:par>
                                <p:cTn id="16" presetID="2" presetClass="entr" presetSubtype="4" fill="hold" grpId="0" nodeType="withEffect">
                                  <p:stCondLst>
                                    <p:cond delay="0"/>
                                  </p:stCondLst>
                                  <p:childTnLst>
                                    <p:set>
                                      <p:cBhvr>
                                        <p:cTn id="17" dur="1" fill="hold">
                                          <p:stCondLst>
                                            <p:cond delay="0"/>
                                          </p:stCondLst>
                                        </p:cTn>
                                        <p:tgtEl>
                                          <p:spTgt spid="61445"/>
                                        </p:tgtEl>
                                        <p:attrNameLst>
                                          <p:attrName>style.visibility</p:attrName>
                                        </p:attrNameLst>
                                      </p:cBhvr>
                                      <p:to>
                                        <p:strVal val="visible"/>
                                      </p:to>
                                    </p:set>
                                    <p:anim calcmode="lin" valueType="num">
                                      <p:cBhvr additive="base">
                                        <p:cTn id="18" dur="2000" fill="hold"/>
                                        <p:tgtEl>
                                          <p:spTgt spid="61445"/>
                                        </p:tgtEl>
                                        <p:attrNameLst>
                                          <p:attrName>ppt_x</p:attrName>
                                        </p:attrNameLst>
                                      </p:cBhvr>
                                      <p:tavLst>
                                        <p:tav tm="0">
                                          <p:val>
                                            <p:strVal val="#ppt_x"/>
                                          </p:val>
                                        </p:tav>
                                        <p:tav tm="100000">
                                          <p:val>
                                            <p:strVal val="#ppt_x"/>
                                          </p:val>
                                        </p:tav>
                                      </p:tavLst>
                                    </p:anim>
                                    <p:anim calcmode="lin" valueType="num">
                                      <p:cBhvr additive="base">
                                        <p:cTn id="19" dur="2000" fill="hold"/>
                                        <p:tgtEl>
                                          <p:spTgt spid="6144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2000" fill="hold"/>
                                        <p:tgtEl>
                                          <p:spTgt spid="7"/>
                                        </p:tgtEl>
                                        <p:attrNameLst>
                                          <p:attrName>ppt_w</p:attrName>
                                        </p:attrNameLst>
                                      </p:cBhvr>
                                      <p:tavLst>
                                        <p:tav tm="0">
                                          <p:val>
                                            <p:fltVal val="0"/>
                                          </p:val>
                                        </p:tav>
                                        <p:tav tm="100000">
                                          <p:val>
                                            <p:strVal val="#ppt_w"/>
                                          </p:val>
                                        </p:tav>
                                      </p:tavLst>
                                    </p:anim>
                                    <p:anim calcmode="lin" valueType="num">
                                      <p:cBhvr>
                                        <p:cTn id="25" dur="2000" fill="hold"/>
                                        <p:tgtEl>
                                          <p:spTgt spid="7"/>
                                        </p:tgtEl>
                                        <p:attrNameLst>
                                          <p:attrName>ppt_h</p:attrName>
                                        </p:attrNameLst>
                                      </p:cBhvr>
                                      <p:tavLst>
                                        <p:tav tm="0">
                                          <p:val>
                                            <p:fltVal val="0"/>
                                          </p:val>
                                        </p:tav>
                                        <p:tav tm="100000">
                                          <p:val>
                                            <p:strVal val="#ppt_h"/>
                                          </p:val>
                                        </p:tav>
                                      </p:tavLst>
                                    </p:anim>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P spid="61445" grpId="0"/>
      <p:bldP spid="6"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683568" y="0"/>
            <a:ext cx="7786742" cy="764704"/>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2000" b="1" dirty="0" smtClean="0">
                <a:latin typeface="+mn-lt"/>
              </a:rPr>
              <a:t>Επιρροή των «Πολιτικών εγγράφων» (</a:t>
            </a:r>
            <a:r>
              <a:rPr lang="en-US" sz="2000" b="1" dirty="0" smtClean="0">
                <a:latin typeface="+mn-lt"/>
              </a:rPr>
              <a:t>Influence of Policy Documents)</a:t>
            </a:r>
            <a:r>
              <a:rPr lang="el-GR" sz="2000" b="1" dirty="0" smtClean="0">
                <a:latin typeface="+mn-lt"/>
              </a:rPr>
              <a:t>- Συνέχεια</a:t>
            </a:r>
            <a:endParaRPr lang="el-GR" sz="1800" b="1" dirty="0">
              <a:latin typeface="+mn-lt"/>
            </a:endParaRPr>
          </a:p>
        </p:txBody>
      </p:sp>
      <p:sp>
        <p:nvSpPr>
          <p:cNvPr id="59394" name="2 - Ορθογώνιο"/>
          <p:cNvSpPr>
            <a:spLocks noChangeArrowheads="1"/>
          </p:cNvSpPr>
          <p:nvPr/>
        </p:nvSpPr>
        <p:spPr bwMode="auto">
          <a:xfrm>
            <a:off x="323528" y="1124744"/>
            <a:ext cx="8072437" cy="1323439"/>
          </a:xfrm>
          <a:prstGeom prst="rect">
            <a:avLst/>
          </a:prstGeom>
          <a:noFill/>
          <a:ln w="9525">
            <a:noFill/>
            <a:miter lim="800000"/>
            <a:headEnd/>
            <a:tailEnd/>
          </a:ln>
        </p:spPr>
        <p:txBody>
          <a:bodyPr>
            <a:spAutoFit/>
          </a:bodyPr>
          <a:lstStyle/>
          <a:p>
            <a:r>
              <a:rPr lang="el-GR" sz="2000" dirty="0">
                <a:latin typeface="Constantia" pitchFamily="18" charset="0"/>
              </a:rPr>
              <a:t>Οι νέοι καθηγητές Κ-12 χρειάζεται να αποκτήσουν εμπειρίες όπου η </a:t>
            </a:r>
            <a:r>
              <a:rPr lang="el-GR" sz="2000" dirty="0" smtClean="0">
                <a:latin typeface="Constantia" pitchFamily="18" charset="0"/>
              </a:rPr>
              <a:t>διερεύνηση θα </a:t>
            </a:r>
            <a:r>
              <a:rPr lang="el-GR" sz="2000" dirty="0">
                <a:latin typeface="Constantia" pitchFamily="18" charset="0"/>
              </a:rPr>
              <a:t>παίζει κυρίαρχο ρόλο στα μαθήματα </a:t>
            </a:r>
            <a:r>
              <a:rPr lang="el-GR" sz="2000" dirty="0" smtClean="0">
                <a:latin typeface="Constantia" pitchFamily="18" charset="0"/>
              </a:rPr>
              <a:t>των ΦΕ. Να δίνουν αξία στη Διερεύνηση και να μην αρκούνται στο «τη συζητάμε αλλά δεν την εφαρμόζουμε».</a:t>
            </a:r>
            <a:endParaRPr lang="el-GR" sz="2000" dirty="0">
              <a:latin typeface="Constantia" pitchFamily="18" charset="0"/>
            </a:endParaRPr>
          </a:p>
        </p:txBody>
      </p:sp>
      <p:sp>
        <p:nvSpPr>
          <p:cNvPr id="59395" name="3 - Ορθογώνιο"/>
          <p:cNvSpPr>
            <a:spLocks noChangeArrowheads="1"/>
          </p:cNvSpPr>
          <p:nvPr/>
        </p:nvSpPr>
        <p:spPr bwMode="auto">
          <a:xfrm>
            <a:off x="323528" y="2564904"/>
            <a:ext cx="8572500" cy="708025"/>
          </a:xfrm>
          <a:prstGeom prst="rect">
            <a:avLst/>
          </a:prstGeom>
          <a:noFill/>
          <a:ln w="9525">
            <a:noFill/>
            <a:miter lim="800000"/>
            <a:headEnd/>
            <a:tailEnd/>
          </a:ln>
        </p:spPr>
        <p:txBody>
          <a:bodyPr>
            <a:spAutoFit/>
          </a:bodyPr>
          <a:lstStyle/>
          <a:p>
            <a:r>
              <a:rPr lang="el-GR" sz="2000" dirty="0" smtClean="0">
                <a:latin typeface="Constantia" pitchFamily="18" charset="0"/>
              </a:rPr>
              <a:t>Ο </a:t>
            </a:r>
            <a:r>
              <a:rPr lang="en-US" sz="2000" dirty="0" smtClean="0">
                <a:latin typeface="Constantia" pitchFamily="18" charset="0"/>
              </a:rPr>
              <a:t>Siebert</a:t>
            </a:r>
            <a:r>
              <a:rPr lang="el-GR" sz="2000" dirty="0" smtClean="0">
                <a:latin typeface="Constantia" pitchFamily="18" charset="0"/>
              </a:rPr>
              <a:t> </a:t>
            </a:r>
            <a:r>
              <a:rPr lang="el-GR" sz="2000" dirty="0">
                <a:latin typeface="Constantia" pitchFamily="18" charset="0"/>
              </a:rPr>
              <a:t>(2001</a:t>
            </a:r>
            <a:r>
              <a:rPr lang="el-GR" dirty="0">
                <a:latin typeface="Constantia" pitchFamily="18" charset="0"/>
              </a:rPr>
              <a:t>)</a:t>
            </a:r>
            <a:r>
              <a:rPr lang="el-GR" sz="2000" dirty="0">
                <a:latin typeface="Constantia" pitchFamily="18" charset="0"/>
              </a:rPr>
              <a:t>:</a:t>
            </a:r>
            <a:r>
              <a:rPr lang="el-GR" dirty="0">
                <a:latin typeface="Constantia" pitchFamily="18" charset="0"/>
              </a:rPr>
              <a:t> </a:t>
            </a:r>
            <a:r>
              <a:rPr lang="el-GR" sz="2000" dirty="0">
                <a:latin typeface="Constantia" pitchFamily="18" charset="0"/>
              </a:rPr>
              <a:t>συνέστησε να προαχθεί η έρευνα μέσω της εργαστηριακής εμπειρίας παρά να είναι επιβεβαιωτική</a:t>
            </a:r>
            <a:endParaRPr lang="el-GR" dirty="0">
              <a:latin typeface="Constantia" pitchFamily="18" charset="0"/>
            </a:endParaRPr>
          </a:p>
        </p:txBody>
      </p:sp>
      <p:sp>
        <p:nvSpPr>
          <p:cNvPr id="59396" name="4 - Ορθογώνιο"/>
          <p:cNvSpPr>
            <a:spLocks noChangeArrowheads="1"/>
          </p:cNvSpPr>
          <p:nvPr/>
        </p:nvSpPr>
        <p:spPr bwMode="auto">
          <a:xfrm>
            <a:off x="1619672" y="3356992"/>
            <a:ext cx="7000875" cy="1015663"/>
          </a:xfrm>
          <a:prstGeom prst="rect">
            <a:avLst/>
          </a:prstGeom>
          <a:noFill/>
          <a:ln w="9525">
            <a:noFill/>
            <a:miter lim="800000"/>
            <a:headEnd/>
            <a:tailEnd/>
          </a:ln>
        </p:spPr>
        <p:txBody>
          <a:bodyPr>
            <a:spAutoFit/>
          </a:bodyPr>
          <a:lstStyle/>
          <a:p>
            <a:r>
              <a:rPr lang="el-GR" sz="2000" dirty="0" smtClean="0">
                <a:latin typeface="Constantia" pitchFamily="18" charset="0"/>
              </a:rPr>
              <a:t>Η </a:t>
            </a:r>
            <a:r>
              <a:rPr lang="el-GR" sz="2000" dirty="0">
                <a:latin typeface="Constantia" pitchFamily="18" charset="0"/>
              </a:rPr>
              <a:t>εργαστηριακή εμπειρία πρέπει να περιλαμβάνει ομαδική δουλειά και να </a:t>
            </a:r>
            <a:r>
              <a:rPr lang="el-GR" sz="2000" dirty="0" smtClean="0">
                <a:latin typeface="Constantia" pitchFamily="18" charset="0"/>
              </a:rPr>
              <a:t>είναι «</a:t>
            </a:r>
            <a:r>
              <a:rPr lang="en-US" sz="2000" dirty="0" smtClean="0">
                <a:latin typeface="Constantia" pitchFamily="18" charset="0"/>
              </a:rPr>
              <a:t>open-ended”</a:t>
            </a:r>
            <a:r>
              <a:rPr lang="el-GR" sz="2000" dirty="0" smtClean="0">
                <a:latin typeface="Constantia" pitchFamily="18" charset="0"/>
              </a:rPr>
              <a:t> και </a:t>
            </a:r>
            <a:r>
              <a:rPr lang="el-GR" sz="2000" dirty="0">
                <a:latin typeface="Constantia" pitchFamily="18" charset="0"/>
              </a:rPr>
              <a:t>μακροπρόθεσμη παρά βραχείας </a:t>
            </a:r>
            <a:r>
              <a:rPr lang="el-GR" sz="2000" dirty="0" smtClean="0">
                <a:latin typeface="Constantia" pitchFamily="18" charset="0"/>
              </a:rPr>
              <a:t>περιόδου.</a:t>
            </a:r>
            <a:endParaRPr lang="el-GR" sz="2000" dirty="0">
              <a:latin typeface="Constantia" pitchFamily="18" charset="0"/>
            </a:endParaRPr>
          </a:p>
        </p:txBody>
      </p:sp>
      <p:sp>
        <p:nvSpPr>
          <p:cNvPr id="6" name="5 - Καμπύλο δεξιό βέλος"/>
          <p:cNvSpPr/>
          <p:nvPr/>
        </p:nvSpPr>
        <p:spPr>
          <a:xfrm>
            <a:off x="1071563" y="3643313"/>
            <a:ext cx="571500" cy="642937"/>
          </a:xfrm>
          <a:prstGeom prst="curvedRightArrow">
            <a:avLst/>
          </a:prstGeom>
          <a:solidFill>
            <a:srgbClr val="7030A0">
              <a:alpha val="72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chemeClr val="tx1"/>
              </a:solidFill>
            </a:endParaRPr>
          </a:p>
        </p:txBody>
      </p:sp>
      <p:sp>
        <p:nvSpPr>
          <p:cNvPr id="8" name="7 - Στρογγύλεμα διαγώνιας γωνίας του ορθογωνίου"/>
          <p:cNvSpPr/>
          <p:nvPr/>
        </p:nvSpPr>
        <p:spPr>
          <a:xfrm>
            <a:off x="899592" y="4581128"/>
            <a:ext cx="7704855" cy="1440160"/>
          </a:xfrm>
          <a:prstGeom prst="round2DiagRect">
            <a:avLst/>
          </a:prstGeom>
          <a:solidFill>
            <a:srgbClr val="7030A0">
              <a:alpha val="66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000" dirty="0" smtClean="0">
                <a:solidFill>
                  <a:schemeClr val="bg1"/>
                </a:solidFill>
              </a:rPr>
              <a:t>Οι </a:t>
            </a:r>
            <a:r>
              <a:rPr lang="el-GR" sz="2000" dirty="0">
                <a:solidFill>
                  <a:schemeClr val="bg1"/>
                </a:solidFill>
              </a:rPr>
              <a:t>μελλοντικοί καθηγητές θα χρειαστεί να βιώσουν την </a:t>
            </a:r>
            <a:r>
              <a:rPr lang="el-GR" sz="2000" dirty="0" smtClean="0">
                <a:solidFill>
                  <a:schemeClr val="bg1"/>
                </a:solidFill>
              </a:rPr>
              <a:t>Διερεύνηση ως </a:t>
            </a:r>
            <a:r>
              <a:rPr lang="el-GR" sz="2000" dirty="0">
                <a:solidFill>
                  <a:schemeClr val="bg1"/>
                </a:solidFill>
              </a:rPr>
              <a:t>μαθητευόμενοι και να την παρατηρήσουν να συμβαίνει μέσα </a:t>
            </a:r>
            <a:r>
              <a:rPr lang="el-GR" sz="2000" dirty="0" smtClean="0">
                <a:solidFill>
                  <a:schemeClr val="bg1"/>
                </a:solidFill>
              </a:rPr>
              <a:t>στο πλαίσιο του δικού </a:t>
            </a:r>
            <a:r>
              <a:rPr lang="el-GR" sz="2000" dirty="0">
                <a:solidFill>
                  <a:schemeClr val="bg1"/>
                </a:solidFill>
              </a:rPr>
              <a:t>τους </a:t>
            </a:r>
            <a:r>
              <a:rPr lang="el-GR" sz="2000" dirty="0" smtClean="0">
                <a:solidFill>
                  <a:schemeClr val="bg1"/>
                </a:solidFill>
              </a:rPr>
              <a:t>πεδίου εμπειριών. </a:t>
            </a:r>
            <a:endParaRPr lang="el-GR" sz="2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Effect transition="in" filter="fade">
                                      <p:cBhvr>
                                        <p:cTn id="9" dur="2000"/>
                                        <p:tgtEl>
                                          <p:spTgt spid="6"/>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59396"/>
                                        </p:tgtEl>
                                        <p:attrNameLst>
                                          <p:attrName>style.visibility</p:attrName>
                                        </p:attrNameLst>
                                      </p:cBhvr>
                                      <p:to>
                                        <p:strVal val="visible"/>
                                      </p:to>
                                    </p:set>
                                    <p:anim calcmode="lin" valueType="num">
                                      <p:cBhvr additive="base">
                                        <p:cTn id="12" dur="2000" fill="hold"/>
                                        <p:tgtEl>
                                          <p:spTgt spid="59396"/>
                                        </p:tgtEl>
                                        <p:attrNameLst>
                                          <p:attrName>ppt_x</p:attrName>
                                        </p:attrNameLst>
                                      </p:cBhvr>
                                      <p:tavLst>
                                        <p:tav tm="0">
                                          <p:val>
                                            <p:strVal val="#ppt_x"/>
                                          </p:val>
                                        </p:tav>
                                        <p:tav tm="100000">
                                          <p:val>
                                            <p:strVal val="#ppt_x"/>
                                          </p:val>
                                        </p:tav>
                                      </p:tavLst>
                                    </p:anim>
                                    <p:anim calcmode="lin" valueType="num">
                                      <p:cBhvr additive="base">
                                        <p:cTn id="13" dur="2000" fill="hold"/>
                                        <p:tgtEl>
                                          <p:spTgt spid="5939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2000" fill="hold"/>
                                        <p:tgtEl>
                                          <p:spTgt spid="8"/>
                                        </p:tgtEl>
                                        <p:attrNameLst>
                                          <p:attrName>ppt_w</p:attrName>
                                        </p:attrNameLst>
                                      </p:cBhvr>
                                      <p:tavLst>
                                        <p:tav tm="0">
                                          <p:val>
                                            <p:fltVal val="0"/>
                                          </p:val>
                                        </p:tav>
                                        <p:tav tm="100000">
                                          <p:val>
                                            <p:strVal val="#ppt_w"/>
                                          </p:val>
                                        </p:tav>
                                      </p:tavLst>
                                    </p:anim>
                                    <p:anim calcmode="lin" valueType="num">
                                      <p:cBhvr>
                                        <p:cTn id="19" dur="2000" fill="hold"/>
                                        <p:tgtEl>
                                          <p:spTgt spid="8"/>
                                        </p:tgtEl>
                                        <p:attrNameLst>
                                          <p:attrName>ppt_h</p:attrName>
                                        </p:attrNameLst>
                                      </p:cBhvr>
                                      <p:tavLst>
                                        <p:tav tm="0">
                                          <p:val>
                                            <p:fltVal val="0"/>
                                          </p:val>
                                        </p:tav>
                                        <p:tav tm="100000">
                                          <p:val>
                                            <p:strVal val="#ppt_h"/>
                                          </p:val>
                                        </p:tav>
                                      </p:tavLst>
                                    </p:anim>
                                    <p:animEffect transition="in" filter="fade">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P spid="6"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332656"/>
            <a:ext cx="8305800" cy="720080"/>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1600" b="1" dirty="0" smtClean="0"/>
              <a:t>Επιρροή των «Πολιτικών εγγράφων» (</a:t>
            </a:r>
            <a:r>
              <a:rPr lang="en-US" sz="1600" b="1" dirty="0" smtClean="0"/>
              <a:t>Influence of Policy Documents)</a:t>
            </a:r>
            <a:r>
              <a:rPr lang="el-GR" sz="1600" b="1" dirty="0" smtClean="0"/>
              <a:t>- Συνέχεια: </a:t>
            </a:r>
            <a:r>
              <a:rPr lang="el-GR" sz="2400" b="1" dirty="0" smtClean="0"/>
              <a:t>Κατασκευή λαθεμένων αντιλήψεων από τους μαθητές για τη Διερεύνηση</a:t>
            </a:r>
            <a:endParaRPr lang="el-GR" sz="2000" dirty="0">
              <a:latin typeface="+mn-lt"/>
            </a:endParaRPr>
          </a:p>
        </p:txBody>
      </p:sp>
      <p:sp>
        <p:nvSpPr>
          <p:cNvPr id="61442" name="2 - Ορθογώνιο"/>
          <p:cNvSpPr>
            <a:spLocks noChangeArrowheads="1"/>
          </p:cNvSpPr>
          <p:nvPr/>
        </p:nvSpPr>
        <p:spPr bwMode="auto">
          <a:xfrm>
            <a:off x="357188" y="1340768"/>
            <a:ext cx="8786812" cy="1323439"/>
          </a:xfrm>
          <a:prstGeom prst="rect">
            <a:avLst/>
          </a:prstGeom>
          <a:noFill/>
          <a:ln w="9525">
            <a:noFill/>
            <a:miter lim="800000"/>
            <a:headEnd/>
            <a:tailEnd/>
          </a:ln>
        </p:spPr>
        <p:txBody>
          <a:bodyPr>
            <a:spAutoFit/>
          </a:bodyPr>
          <a:lstStyle/>
          <a:p>
            <a:r>
              <a:rPr lang="el-GR" sz="2000" dirty="0" smtClean="0">
                <a:latin typeface="Constantia" pitchFamily="18" charset="0"/>
              </a:rPr>
              <a:t>Οι </a:t>
            </a:r>
            <a:r>
              <a:rPr lang="en-US" sz="2000" dirty="0" smtClean="0">
                <a:latin typeface="Constantia" pitchFamily="18" charset="0"/>
              </a:rPr>
              <a:t>Chinn </a:t>
            </a:r>
            <a:r>
              <a:rPr lang="el-GR" sz="2000" dirty="0">
                <a:latin typeface="Constantia" pitchFamily="18" charset="0"/>
              </a:rPr>
              <a:t>και </a:t>
            </a:r>
            <a:r>
              <a:rPr lang="en-US" sz="2000" dirty="0" err="1">
                <a:latin typeface="Constantia" pitchFamily="18" charset="0"/>
              </a:rPr>
              <a:t>Malhotra</a:t>
            </a:r>
            <a:r>
              <a:rPr lang="el-GR" sz="2000" dirty="0">
                <a:latin typeface="Constantia" pitchFamily="18" charset="0"/>
              </a:rPr>
              <a:t> (2002): κατασκεύασαν ένα θεωρητικό πλαίσιο ώστε να συγκρίνουν την αυθεντική </a:t>
            </a:r>
            <a:r>
              <a:rPr lang="el-GR" sz="2000" dirty="0" smtClean="0">
                <a:latin typeface="Constantia" pitchFamily="18" charset="0"/>
              </a:rPr>
              <a:t>έρευνα και Διερεύνηση </a:t>
            </a:r>
            <a:r>
              <a:rPr lang="el-GR" sz="2000" dirty="0">
                <a:latin typeface="Constantia" pitchFamily="18" charset="0"/>
              </a:rPr>
              <a:t>που πραγματοποιείται από ερευνητές με αυτήν που λαμβάνει χώρα στα πλαίσια του σχολείου από τους Κ-12 </a:t>
            </a:r>
            <a:r>
              <a:rPr lang="el-GR" sz="2000" dirty="0" smtClean="0">
                <a:latin typeface="Constantia" pitchFamily="18" charset="0"/>
              </a:rPr>
              <a:t>καθηγητές.</a:t>
            </a:r>
            <a:endParaRPr lang="el-GR" sz="2000" dirty="0">
              <a:latin typeface="Constantia" pitchFamily="18" charset="0"/>
            </a:endParaRPr>
          </a:p>
        </p:txBody>
      </p:sp>
      <p:sp>
        <p:nvSpPr>
          <p:cNvPr id="61443" name="3 - Ορθογώνιο"/>
          <p:cNvSpPr>
            <a:spLocks noChangeArrowheads="1"/>
          </p:cNvSpPr>
          <p:nvPr/>
        </p:nvSpPr>
        <p:spPr bwMode="auto">
          <a:xfrm>
            <a:off x="755576" y="2852936"/>
            <a:ext cx="7929563" cy="1323439"/>
          </a:xfrm>
          <a:prstGeom prst="rect">
            <a:avLst/>
          </a:prstGeom>
          <a:noFill/>
          <a:ln w="9525">
            <a:noFill/>
            <a:miter lim="800000"/>
            <a:headEnd/>
            <a:tailEnd/>
          </a:ln>
        </p:spPr>
        <p:txBody>
          <a:bodyPr>
            <a:spAutoFit/>
          </a:bodyPr>
          <a:lstStyle/>
          <a:p>
            <a:r>
              <a:rPr lang="el-GR" sz="2000" dirty="0" smtClean="0">
                <a:latin typeface="Constantia" pitchFamily="18" charset="0"/>
              </a:rPr>
              <a:t>Παρατήρησαν πως η </a:t>
            </a:r>
            <a:r>
              <a:rPr lang="el-GR" sz="2000" dirty="0">
                <a:latin typeface="Constantia" pitchFamily="18" charset="0"/>
              </a:rPr>
              <a:t>έρευνα στα πλαίσια του </a:t>
            </a:r>
            <a:r>
              <a:rPr lang="el-GR" sz="2000" dirty="0" smtClean="0">
                <a:latin typeface="Constantia" pitchFamily="18" charset="0"/>
              </a:rPr>
              <a:t>σχολείου οδηγεί στο να θεωρούν οι μαθητές, πως το σκεπτικό και οι αιτιολογήσεις της διερεύνησης  είναι </a:t>
            </a:r>
            <a:r>
              <a:rPr lang="el-GR" sz="2000" dirty="0">
                <a:latin typeface="Constantia" pitchFamily="18" charset="0"/>
              </a:rPr>
              <a:t>απλή, βέβαιη και αλγοριθμική, με έμφαση στις επιφανειακές </a:t>
            </a:r>
            <a:r>
              <a:rPr lang="el-GR" sz="2000" dirty="0" smtClean="0">
                <a:latin typeface="Constantia" pitchFamily="18" charset="0"/>
              </a:rPr>
              <a:t>παρατηρήσεις</a:t>
            </a:r>
            <a:endParaRPr lang="el-GR" sz="2000" dirty="0">
              <a:latin typeface="Constantia" pitchFamily="18" charset="0"/>
            </a:endParaRPr>
          </a:p>
        </p:txBody>
      </p:sp>
      <p:sp>
        <p:nvSpPr>
          <p:cNvPr id="61444" name="4 - Ορθογώνιο"/>
          <p:cNvSpPr>
            <a:spLocks noChangeArrowheads="1"/>
          </p:cNvSpPr>
          <p:nvPr/>
        </p:nvSpPr>
        <p:spPr bwMode="auto">
          <a:xfrm>
            <a:off x="611560" y="4365104"/>
            <a:ext cx="8215312" cy="1323975"/>
          </a:xfrm>
          <a:prstGeom prst="rect">
            <a:avLst/>
          </a:prstGeom>
          <a:noFill/>
          <a:ln w="9525">
            <a:noFill/>
            <a:miter lim="800000"/>
            <a:headEnd/>
            <a:tailEnd/>
          </a:ln>
        </p:spPr>
        <p:txBody>
          <a:bodyPr>
            <a:spAutoFit/>
          </a:bodyPr>
          <a:lstStyle/>
          <a:p>
            <a:pPr>
              <a:buFont typeface="Wingdings" pitchFamily="2" charset="2"/>
              <a:buChar char="ü"/>
            </a:pPr>
            <a:r>
              <a:rPr lang="el-GR" sz="2000" dirty="0">
                <a:latin typeface="Constantia" pitchFamily="18" charset="0"/>
              </a:rPr>
              <a:t> </a:t>
            </a:r>
            <a:r>
              <a:rPr lang="el-GR" sz="2000" dirty="0" smtClean="0">
                <a:latin typeface="Constantia" pitchFamily="18" charset="0"/>
              </a:rPr>
              <a:t>Μόνο </a:t>
            </a:r>
            <a:r>
              <a:rPr lang="el-GR" sz="2000" dirty="0">
                <a:latin typeface="Constantia" pitchFamily="18" charset="0"/>
              </a:rPr>
              <a:t>το 2% των δραστηριοτήτων των διδακτικών εγχειριδίων επέτρεπε στους μαθητές να επιλέξουν τις δικές τους μεταβλητές, λιγότερο να σχεδιάσουν  οι ίδιοι πως θα έλεγχαν τις μεταβλητές τους και μόνο το 17% είχε πολλαπλές παρατηρήσεις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1043608" y="188640"/>
            <a:ext cx="6786610" cy="632666"/>
          </a:xfrm>
        </p:spPr>
        <p:txBody>
          <a:bodyPr>
            <a:no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2800" dirty="0" smtClean="0">
                <a:latin typeface="+mn-lt"/>
              </a:rPr>
              <a:t>Προτάσεις </a:t>
            </a:r>
            <a:r>
              <a:rPr lang="en-US" sz="2800" dirty="0" smtClean="0">
                <a:latin typeface="+mn-lt"/>
              </a:rPr>
              <a:t>Volkmann </a:t>
            </a:r>
            <a:r>
              <a:rPr lang="el-GR" sz="2800" dirty="0" smtClean="0">
                <a:latin typeface="+mn-lt"/>
              </a:rPr>
              <a:t>και</a:t>
            </a:r>
            <a:r>
              <a:rPr lang="en-US" sz="2800" dirty="0" smtClean="0">
                <a:latin typeface="+mn-lt"/>
              </a:rPr>
              <a:t> Abell</a:t>
            </a:r>
            <a:r>
              <a:rPr lang="en-US" sz="2400" dirty="0" smtClean="0">
                <a:latin typeface="+mn-lt"/>
              </a:rPr>
              <a:t> </a:t>
            </a:r>
            <a:endParaRPr lang="el-GR" sz="2400" dirty="0">
              <a:latin typeface="+mn-lt"/>
            </a:endParaRPr>
          </a:p>
        </p:txBody>
      </p:sp>
      <p:sp>
        <p:nvSpPr>
          <p:cNvPr id="63490" name="2 - Ορθογώνιο"/>
          <p:cNvSpPr>
            <a:spLocks noChangeArrowheads="1"/>
          </p:cNvSpPr>
          <p:nvPr/>
        </p:nvSpPr>
        <p:spPr bwMode="auto">
          <a:xfrm>
            <a:off x="467544" y="1196752"/>
            <a:ext cx="8286750" cy="1323439"/>
          </a:xfrm>
          <a:prstGeom prst="rect">
            <a:avLst/>
          </a:prstGeom>
          <a:noFill/>
          <a:ln w="9525">
            <a:noFill/>
            <a:miter lim="800000"/>
            <a:headEnd/>
            <a:tailEnd/>
          </a:ln>
        </p:spPr>
        <p:txBody>
          <a:bodyPr>
            <a:spAutoFit/>
          </a:bodyPr>
          <a:lstStyle/>
          <a:p>
            <a:r>
              <a:rPr lang="el-GR" sz="2000" dirty="0" smtClean="0">
                <a:latin typeface="Constantia" pitchFamily="18" charset="0"/>
              </a:rPr>
              <a:t>Οι </a:t>
            </a:r>
            <a:r>
              <a:rPr lang="en-US" sz="2000" dirty="0" smtClean="0">
                <a:latin typeface="Constantia" pitchFamily="18" charset="0"/>
              </a:rPr>
              <a:t>Volkmann </a:t>
            </a:r>
            <a:r>
              <a:rPr lang="el-GR" sz="2000" dirty="0">
                <a:latin typeface="Constantia" pitchFamily="18" charset="0"/>
              </a:rPr>
              <a:t>και </a:t>
            </a:r>
            <a:r>
              <a:rPr lang="en-US" sz="2000" dirty="0" err="1">
                <a:latin typeface="Constantia" pitchFamily="18" charset="0"/>
              </a:rPr>
              <a:t>Abell</a:t>
            </a:r>
            <a:r>
              <a:rPr lang="el-GR" sz="2000" dirty="0">
                <a:latin typeface="Constantia" pitchFamily="18" charset="0"/>
              </a:rPr>
              <a:t> (2003):  </a:t>
            </a:r>
            <a:r>
              <a:rPr lang="el-GR" sz="2000" dirty="0" smtClean="0">
                <a:latin typeface="Constantia" pitchFamily="18" charset="0"/>
              </a:rPr>
              <a:t>Έκαναν 10 </a:t>
            </a:r>
            <a:r>
              <a:rPr lang="el-GR" sz="2000" dirty="0">
                <a:latin typeface="Constantia" pitchFamily="18" charset="0"/>
              </a:rPr>
              <a:t>προτάσεις για τροποποίηση των «βιβλίων μαγειρικής» σε ερευνητικά </a:t>
            </a:r>
            <a:r>
              <a:rPr lang="el-GR" sz="2000" dirty="0" smtClean="0">
                <a:latin typeface="Constantia" pitchFamily="18" charset="0"/>
              </a:rPr>
              <a:t>εγχειρίδια</a:t>
            </a:r>
            <a:r>
              <a:rPr lang="en-US" sz="2000" dirty="0" smtClean="0">
                <a:latin typeface="Constantia" pitchFamily="18" charset="0"/>
              </a:rPr>
              <a:t> </a:t>
            </a:r>
            <a:r>
              <a:rPr lang="el-GR" sz="2000" dirty="0" smtClean="0">
                <a:latin typeface="Constantia" pitchFamily="18" charset="0"/>
              </a:rPr>
              <a:t>και την Μετατροπή του σκοπού σε σχετική ερώτηση:</a:t>
            </a:r>
          </a:p>
          <a:p>
            <a:r>
              <a:rPr lang="el-GR" sz="2000" dirty="0" smtClean="0">
                <a:latin typeface="Constantia" pitchFamily="18" charset="0"/>
              </a:rPr>
              <a:t>  </a:t>
            </a:r>
            <a:endParaRPr lang="el-GR" dirty="0">
              <a:latin typeface="Constantia" pitchFamily="18" charset="0"/>
            </a:endParaRPr>
          </a:p>
        </p:txBody>
      </p:sp>
      <p:sp>
        <p:nvSpPr>
          <p:cNvPr id="63491" name="3 - Ορθογώνιο"/>
          <p:cNvSpPr>
            <a:spLocks noChangeArrowheads="1"/>
          </p:cNvSpPr>
          <p:nvPr/>
        </p:nvSpPr>
        <p:spPr bwMode="auto">
          <a:xfrm>
            <a:off x="1043608" y="3717032"/>
            <a:ext cx="7786687" cy="1016000"/>
          </a:xfrm>
          <a:prstGeom prst="rect">
            <a:avLst/>
          </a:prstGeom>
          <a:noFill/>
          <a:ln w="9525">
            <a:noFill/>
            <a:miter lim="800000"/>
            <a:headEnd/>
            <a:tailEnd/>
          </a:ln>
        </p:spPr>
        <p:txBody>
          <a:bodyPr>
            <a:spAutoFit/>
          </a:bodyPr>
          <a:lstStyle/>
          <a:p>
            <a:pPr>
              <a:buFont typeface="Wingdings" pitchFamily="2" charset="2"/>
              <a:buChar char="ü"/>
            </a:pPr>
            <a:r>
              <a:rPr lang="el-GR" sz="2000" dirty="0">
                <a:latin typeface="Constantia" pitchFamily="18" charset="0"/>
              </a:rPr>
              <a:t> Οι ερμηνείες/ εξηγήσεις να δίνονται μετά το εργαστήριο, παρά πριν, ούτως ώστε οι μαθητές να ψάχνουν για </a:t>
            </a:r>
            <a:r>
              <a:rPr lang="el-GR" sz="2000" dirty="0" smtClean="0">
                <a:latin typeface="Constantia" pitchFamily="18" charset="0"/>
              </a:rPr>
              <a:t>(</a:t>
            </a:r>
            <a:r>
              <a:rPr lang="en-US" sz="2000" dirty="0" smtClean="0">
                <a:latin typeface="Constantia" pitchFamily="18" charset="0"/>
              </a:rPr>
              <a:t>patterns) </a:t>
            </a:r>
            <a:r>
              <a:rPr lang="el-GR" sz="2000" dirty="0" smtClean="0">
                <a:latin typeface="Constantia" pitchFamily="18" charset="0"/>
              </a:rPr>
              <a:t>πρότυπα </a:t>
            </a:r>
            <a:r>
              <a:rPr lang="el-GR" sz="2000" dirty="0">
                <a:latin typeface="Constantia" pitchFamily="18" charset="0"/>
              </a:rPr>
              <a:t>για να αναπτύξουν εξηγήσεις</a:t>
            </a:r>
          </a:p>
        </p:txBody>
      </p:sp>
      <p:sp>
        <p:nvSpPr>
          <p:cNvPr id="63493" name="5 - Ορθογώνιο"/>
          <p:cNvSpPr>
            <a:spLocks noChangeArrowheads="1"/>
          </p:cNvSpPr>
          <p:nvPr/>
        </p:nvSpPr>
        <p:spPr bwMode="auto">
          <a:xfrm>
            <a:off x="1043608" y="2636912"/>
            <a:ext cx="7786688" cy="1016000"/>
          </a:xfrm>
          <a:prstGeom prst="rect">
            <a:avLst/>
          </a:prstGeom>
          <a:noFill/>
          <a:ln w="9525">
            <a:noFill/>
            <a:miter lim="800000"/>
            <a:headEnd/>
            <a:tailEnd/>
          </a:ln>
        </p:spPr>
        <p:txBody>
          <a:bodyPr>
            <a:spAutoFit/>
          </a:bodyPr>
          <a:lstStyle/>
          <a:p>
            <a:pPr>
              <a:buFont typeface="Wingdings" pitchFamily="2" charset="2"/>
              <a:buChar char="ü"/>
            </a:pPr>
            <a:r>
              <a:rPr lang="el-GR" sz="2000" dirty="0">
                <a:latin typeface="Constantia" pitchFamily="18" charset="0"/>
              </a:rPr>
              <a:t> Αντικατάσταση των διαδικασιών ή «συνταγών», στις οποίες μια τάξη ή ομάδα μαθητών αναγνωρίζει μεταβλητές και αναπτύσσουν λειτουργικές διαδικασίες</a:t>
            </a:r>
          </a:p>
        </p:txBody>
      </p:sp>
      <p:sp>
        <p:nvSpPr>
          <p:cNvPr id="63494" name="6 - Ορθογώνιο"/>
          <p:cNvSpPr>
            <a:spLocks noChangeArrowheads="1"/>
          </p:cNvSpPr>
          <p:nvPr/>
        </p:nvSpPr>
        <p:spPr bwMode="auto">
          <a:xfrm>
            <a:off x="971600" y="4869160"/>
            <a:ext cx="7286625" cy="1015663"/>
          </a:xfrm>
          <a:prstGeom prst="rect">
            <a:avLst/>
          </a:prstGeom>
          <a:noFill/>
          <a:ln w="9525">
            <a:noFill/>
            <a:miter lim="800000"/>
            <a:headEnd/>
            <a:tailEnd/>
          </a:ln>
        </p:spPr>
        <p:txBody>
          <a:bodyPr>
            <a:spAutoFit/>
          </a:bodyPr>
          <a:lstStyle/>
          <a:p>
            <a:pPr>
              <a:buFont typeface="Wingdings" pitchFamily="2" charset="2"/>
              <a:buChar char="ü"/>
            </a:pPr>
            <a:r>
              <a:rPr lang="el-GR" sz="2000" dirty="0">
                <a:latin typeface="Constantia" pitchFamily="18" charset="0"/>
              </a:rPr>
              <a:t> Παρουσίαση αυτών των εξηγήσεων σε άλλους μέσα από μια ποικιλία επικοινωνιακών μορφών (προφορικά, αφίσα ή γραπτά</a:t>
            </a:r>
            <a:r>
              <a:rPr lang="el-GR" sz="2000" dirty="0" smtClean="0">
                <a:latin typeface="Constantia" pitchFamily="18" charset="0"/>
              </a:rPr>
              <a:t>)</a:t>
            </a:r>
          </a:p>
          <a:p>
            <a:endParaRPr lang="el-GR" sz="2000" dirty="0" smtClean="0">
              <a:latin typeface="Constantia"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1357290" y="714356"/>
            <a:ext cx="6400816" cy="704104"/>
          </a:xfrm>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n-US" sz="3600" dirty="0" smtClean="0">
                <a:latin typeface="+mn-lt"/>
              </a:rPr>
              <a:t>Cothron, Giese </a:t>
            </a:r>
            <a:r>
              <a:rPr lang="el-GR" sz="3600" dirty="0" smtClean="0">
                <a:latin typeface="+mn-lt"/>
              </a:rPr>
              <a:t>και</a:t>
            </a:r>
            <a:r>
              <a:rPr lang="en-US" sz="3600" dirty="0" smtClean="0">
                <a:latin typeface="+mn-lt"/>
              </a:rPr>
              <a:t> Rezba (1996)</a:t>
            </a:r>
            <a:endParaRPr lang="el-GR" sz="3600" dirty="0">
              <a:latin typeface="+mn-lt"/>
            </a:endParaRPr>
          </a:p>
        </p:txBody>
      </p:sp>
      <p:sp>
        <p:nvSpPr>
          <p:cNvPr id="65538" name="3 - Ορθογώνιο"/>
          <p:cNvSpPr>
            <a:spLocks noChangeArrowheads="1"/>
          </p:cNvSpPr>
          <p:nvPr/>
        </p:nvSpPr>
        <p:spPr bwMode="auto">
          <a:xfrm>
            <a:off x="285750" y="1571625"/>
            <a:ext cx="8572500" cy="1016000"/>
          </a:xfrm>
          <a:prstGeom prst="rect">
            <a:avLst/>
          </a:prstGeom>
          <a:noFill/>
          <a:ln w="9525">
            <a:noFill/>
            <a:miter lim="800000"/>
            <a:headEnd/>
            <a:tailEnd/>
          </a:ln>
        </p:spPr>
        <p:txBody>
          <a:bodyPr>
            <a:spAutoFit/>
          </a:bodyPr>
          <a:lstStyle/>
          <a:p>
            <a:r>
              <a:rPr lang="el-GR" sz="2000">
                <a:latin typeface="Constantia" pitchFamily="18" charset="0"/>
              </a:rPr>
              <a:t>Χρησιμοποίησαν μια στρατηγική 4</a:t>
            </a:r>
            <a:r>
              <a:rPr lang="el-GR" sz="2000" baseline="30000">
                <a:latin typeface="Constantia" pitchFamily="18" charset="0"/>
              </a:rPr>
              <a:t>ων</a:t>
            </a:r>
            <a:r>
              <a:rPr lang="el-GR" sz="2000">
                <a:latin typeface="Constantia" pitchFamily="18" charset="0"/>
              </a:rPr>
              <a:t> ερωτήσεων, ώστε να βοηθήσουν τους μελλοντικούς καθηγητές να αναπτύξουν μια αντίληψη για την έρευνα μέσα από πειραματικό σχεδιασμό</a:t>
            </a:r>
          </a:p>
        </p:txBody>
      </p:sp>
      <p:sp>
        <p:nvSpPr>
          <p:cNvPr id="65539" name="4 - Ορθογώνιο"/>
          <p:cNvSpPr>
            <a:spLocks noChangeArrowheads="1"/>
          </p:cNvSpPr>
          <p:nvPr/>
        </p:nvSpPr>
        <p:spPr bwMode="auto">
          <a:xfrm>
            <a:off x="285750" y="2786063"/>
            <a:ext cx="5786438" cy="400050"/>
          </a:xfrm>
          <a:prstGeom prst="rect">
            <a:avLst/>
          </a:prstGeom>
          <a:noFill/>
          <a:ln w="9525">
            <a:noFill/>
            <a:miter lim="800000"/>
            <a:headEnd/>
            <a:tailEnd/>
          </a:ln>
        </p:spPr>
        <p:txBody>
          <a:bodyPr>
            <a:spAutoFit/>
          </a:bodyPr>
          <a:lstStyle/>
          <a:p>
            <a:r>
              <a:rPr lang="el-GR" sz="2000">
                <a:latin typeface="Constantia" pitchFamily="18" charset="0"/>
              </a:rPr>
              <a:t>Οι 4 ερωτήσεις τους είναι όπως οι ακόλουθες:</a:t>
            </a:r>
          </a:p>
        </p:txBody>
      </p:sp>
      <p:sp>
        <p:nvSpPr>
          <p:cNvPr id="65540" name="6 - TextBox"/>
          <p:cNvSpPr txBox="1">
            <a:spLocks noChangeArrowheads="1"/>
          </p:cNvSpPr>
          <p:nvPr/>
        </p:nvSpPr>
        <p:spPr bwMode="auto">
          <a:xfrm>
            <a:off x="571500" y="3286125"/>
            <a:ext cx="8286750" cy="2225675"/>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l-GR" sz="2000">
                <a:latin typeface="Constantia" pitchFamily="18" charset="0"/>
              </a:rPr>
              <a:t>Τι υλικά είναι ευκόλως διαθέσιμα για να πραγματοποιηθούν πειράματα πάνω σε …………..(γενικό θέμα)</a:t>
            </a:r>
            <a:r>
              <a:rPr lang="el-GR" sz="2000">
                <a:latin typeface="Constantia" pitchFamily="18" charset="0"/>
                <a:ea typeface="Calibri" pitchFamily="34" charset="0"/>
                <a:cs typeface="Times New Roman" pitchFamily="18" charset="0"/>
              </a:rPr>
              <a:t>;</a:t>
            </a:r>
            <a:endParaRPr lang="el-GR" sz="2000">
              <a:latin typeface="Constantia" pitchFamily="18" charset="0"/>
            </a:endParaRPr>
          </a:p>
          <a:p>
            <a:pPr marL="342900" indent="-342900">
              <a:buFont typeface="Calibri" pitchFamily="34" charset="0"/>
              <a:buAutoNum type="arabicPeriod"/>
            </a:pPr>
            <a:r>
              <a:rPr lang="el-GR" sz="2000">
                <a:latin typeface="Constantia" pitchFamily="18" charset="0"/>
              </a:rPr>
              <a:t>Πώς μπορώ να αλλάξω μια σειρά από …………. (γενικό θέμα) υλικών ώστε να επηρεάσω μια πράξη;</a:t>
            </a:r>
          </a:p>
          <a:p>
            <a:pPr marL="342900" indent="-342900">
              <a:buFont typeface="Calibri" pitchFamily="34" charset="0"/>
              <a:buAutoNum type="arabicPeriod"/>
            </a:pPr>
            <a:r>
              <a:rPr lang="el-GR" sz="2000">
                <a:latin typeface="Constantia" pitchFamily="18" charset="0"/>
                <a:cs typeface="Times New Roman" pitchFamily="18" charset="0"/>
              </a:rPr>
              <a:t>Πώς δρα το ………….. (γενικό θέμα)</a:t>
            </a:r>
            <a:r>
              <a:rPr lang="el-GR" sz="2000">
                <a:latin typeface="Constantia" pitchFamily="18" charset="0"/>
              </a:rPr>
              <a:t>;</a:t>
            </a:r>
            <a:endParaRPr lang="el-GR" sz="2000">
              <a:latin typeface="Constantia" pitchFamily="18" charset="0"/>
              <a:cs typeface="Times New Roman" pitchFamily="18" charset="0"/>
            </a:endParaRPr>
          </a:p>
          <a:p>
            <a:pPr marL="342900" indent="-342900">
              <a:buFont typeface="Calibri" pitchFamily="34" charset="0"/>
              <a:buAutoNum type="arabicPeriod"/>
            </a:pPr>
            <a:r>
              <a:rPr lang="el-GR" sz="2000">
                <a:latin typeface="Constantia" pitchFamily="18" charset="0"/>
                <a:cs typeface="Times New Roman" pitchFamily="18" charset="0"/>
              </a:rPr>
              <a:t>Πώς μπορώ να μετρήσω ή να περιγράψω την απόκριση του ………… (γενικό θέμα) στην αλλαγή</a:t>
            </a:r>
            <a:r>
              <a:rPr lang="el-GR" sz="2000">
                <a:latin typeface="Constantia" pitchFamily="18" charset="0"/>
              </a:rPr>
              <a:t> ;</a:t>
            </a:r>
          </a:p>
        </p:txBody>
      </p:sp>
      <p:sp>
        <p:nvSpPr>
          <p:cNvPr id="9" name="8 - Στρογγύλεμα διαγώνιας γωνίας του ορθογωνίου"/>
          <p:cNvSpPr/>
          <p:nvPr/>
        </p:nvSpPr>
        <p:spPr>
          <a:xfrm>
            <a:off x="4857750" y="5286375"/>
            <a:ext cx="3929063" cy="1571625"/>
          </a:xfrm>
          <a:prstGeom prst="round2DiagRect">
            <a:avLst/>
          </a:prstGeom>
          <a:solidFill>
            <a:srgbClr val="7030A0">
              <a:alpha val="56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000">
                <a:solidFill>
                  <a:schemeClr val="bg1"/>
                </a:solidFill>
              </a:rPr>
              <a:t>Αυτή η γενική μορφή επιτρέπει στους μαθητές να πραγματοποιήσουν στη συνέχεια τον προσωπικό τους πειραματικό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fltVal val="0"/>
                                          </p:val>
                                        </p:tav>
                                        <p:tav tm="100000">
                                          <p:val>
                                            <p:strVal val="#ppt_w"/>
                                          </p:val>
                                        </p:tav>
                                      </p:tavLst>
                                    </p:anim>
                                    <p:anim calcmode="lin" valueType="num">
                                      <p:cBhvr>
                                        <p:cTn id="8" dur="2000" fill="hold"/>
                                        <p:tgtEl>
                                          <p:spTgt spid="9"/>
                                        </p:tgtEl>
                                        <p:attrNameLst>
                                          <p:attrName>ppt_h</p:attrName>
                                        </p:attrNameLst>
                                      </p:cBhvr>
                                      <p:tavLst>
                                        <p:tav tm="0">
                                          <p:val>
                                            <p:fltVal val="0"/>
                                          </p:val>
                                        </p:tav>
                                        <p:tav tm="100000">
                                          <p:val>
                                            <p:strVal val="#ppt_h"/>
                                          </p:val>
                                        </p:tav>
                                      </p:tavLst>
                                    </p:anim>
                                    <p:animEffect transition="in" filter="fade">
                                      <p:cBhvr>
                                        <p:cTn id="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1571604" y="714356"/>
            <a:ext cx="6072230" cy="704104"/>
          </a:xfrm>
        </p:spPr>
        <p:txBody>
          <a:bodyPr>
            <a:normAutofit fontScale="90000"/>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n-US" sz="3600" dirty="0" smtClean="0">
                <a:latin typeface="+mn-lt"/>
              </a:rPr>
              <a:t>Cothron, Giese </a:t>
            </a:r>
            <a:r>
              <a:rPr lang="el-GR" sz="3600" dirty="0" smtClean="0">
                <a:latin typeface="+mn-lt"/>
              </a:rPr>
              <a:t>και</a:t>
            </a:r>
            <a:r>
              <a:rPr lang="en-US" sz="3600" dirty="0" smtClean="0">
                <a:latin typeface="+mn-lt"/>
              </a:rPr>
              <a:t> Rezba (1996)</a:t>
            </a:r>
            <a:endParaRPr lang="el-GR" sz="3200" dirty="0">
              <a:latin typeface="+mn-lt"/>
            </a:endParaRPr>
          </a:p>
        </p:txBody>
      </p:sp>
      <p:sp>
        <p:nvSpPr>
          <p:cNvPr id="67586" name="3 - Ορθογώνιο"/>
          <p:cNvSpPr>
            <a:spLocks noChangeArrowheads="1"/>
          </p:cNvSpPr>
          <p:nvPr/>
        </p:nvSpPr>
        <p:spPr bwMode="auto">
          <a:xfrm>
            <a:off x="928688" y="2357438"/>
            <a:ext cx="7500937" cy="1631950"/>
          </a:xfrm>
          <a:prstGeom prst="rect">
            <a:avLst/>
          </a:prstGeom>
          <a:noFill/>
          <a:ln w="9525">
            <a:noFill/>
            <a:miter lim="800000"/>
            <a:headEnd/>
            <a:tailEnd/>
          </a:ln>
        </p:spPr>
        <p:txBody>
          <a:bodyPr>
            <a:spAutoFit/>
          </a:bodyPr>
          <a:lstStyle/>
          <a:p>
            <a:r>
              <a:rPr lang="el-GR" sz="2000">
                <a:latin typeface="Constantia" pitchFamily="18" charset="0"/>
              </a:rPr>
              <a:t>Σε αυτό το μοντέλο, μια επιστημονική ερώτηση μπορεί να τεθεί από τον καθηγητή ή να αφεθεί η ομάδα των μαθητών να τη σχηματίσει, πριν τη μοιραστούν με τον καθηγητή. Οι 4 ερωτήσεις βοηθούν τους μαθητές να αναγνωρίσουν τι είδους υλικά, μεταβλητές και στρατηγικές μέτρησης πρέπει να χρησιμοποιηθούν.</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928670"/>
            <a:ext cx="8305800" cy="632666"/>
          </a:xfrm>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Κλείσιμο</a:t>
            </a:r>
            <a:endParaRPr lang="el-GR" dirty="0">
              <a:latin typeface="+mn-lt"/>
            </a:endParaRPr>
          </a:p>
        </p:txBody>
      </p:sp>
      <p:sp>
        <p:nvSpPr>
          <p:cNvPr id="69634" name="2 - Ορθογώνιο"/>
          <p:cNvSpPr>
            <a:spLocks noChangeArrowheads="1"/>
          </p:cNvSpPr>
          <p:nvPr/>
        </p:nvSpPr>
        <p:spPr bwMode="auto">
          <a:xfrm>
            <a:off x="642938" y="2071688"/>
            <a:ext cx="8072437" cy="708025"/>
          </a:xfrm>
          <a:prstGeom prst="rect">
            <a:avLst/>
          </a:prstGeom>
          <a:noFill/>
          <a:ln w="9525">
            <a:noFill/>
            <a:miter lim="800000"/>
            <a:headEnd/>
            <a:tailEnd/>
          </a:ln>
        </p:spPr>
        <p:txBody>
          <a:bodyPr>
            <a:spAutoFit/>
          </a:bodyPr>
          <a:lstStyle/>
          <a:p>
            <a:r>
              <a:rPr lang="el-GR" sz="2000">
                <a:latin typeface="Constantia" pitchFamily="18" charset="0"/>
              </a:rPr>
              <a:t>Το 2000 το </a:t>
            </a:r>
            <a:r>
              <a:rPr lang="en-US" sz="2000">
                <a:latin typeface="Constantia" pitchFamily="18" charset="0"/>
              </a:rPr>
              <a:t>NRC</a:t>
            </a:r>
            <a:r>
              <a:rPr lang="el-GR" sz="2000">
                <a:latin typeface="Constantia" pitchFamily="18" charset="0"/>
              </a:rPr>
              <a:t> εξέδωσε το </a:t>
            </a:r>
            <a:r>
              <a:rPr lang="en-US" sz="2000">
                <a:latin typeface="Constantia" pitchFamily="18" charset="0"/>
              </a:rPr>
              <a:t>Inquiry and the National Science Education Standards</a:t>
            </a:r>
            <a:r>
              <a:rPr lang="el-GR" sz="2000">
                <a:latin typeface="Constantia" pitchFamily="18" charset="0"/>
              </a:rPr>
              <a:t>, με σκοπό να ξεκαθαριστεί η διδασκαλία της έρευνας.</a:t>
            </a:r>
          </a:p>
        </p:txBody>
      </p:sp>
      <p:sp>
        <p:nvSpPr>
          <p:cNvPr id="69635" name="3 - Ορθογώνιο"/>
          <p:cNvSpPr>
            <a:spLocks noChangeArrowheads="1"/>
          </p:cNvSpPr>
          <p:nvPr/>
        </p:nvSpPr>
        <p:spPr bwMode="auto">
          <a:xfrm>
            <a:off x="1643063" y="3929063"/>
            <a:ext cx="6786562" cy="1016000"/>
          </a:xfrm>
          <a:prstGeom prst="rect">
            <a:avLst/>
          </a:prstGeom>
          <a:noFill/>
          <a:ln w="9525">
            <a:noFill/>
            <a:miter lim="800000"/>
            <a:headEnd/>
            <a:tailEnd/>
          </a:ln>
        </p:spPr>
        <p:txBody>
          <a:bodyPr>
            <a:spAutoFit/>
          </a:bodyPr>
          <a:lstStyle/>
          <a:p>
            <a:r>
              <a:rPr lang="el-GR" sz="2000">
                <a:latin typeface="Constantia" pitchFamily="18" charset="0"/>
              </a:rPr>
              <a:t>Κάθε έρευνα θα πρέπει να δεσμεύει τον μαθητή σε μια επιστημονικά προσανατολισμένη ερώτηση, η οποία πρέπει να είναι μέσα στα ενδιαφέροντα του για να την κάνει κτήμα του.</a:t>
            </a:r>
          </a:p>
        </p:txBody>
      </p:sp>
      <p:sp>
        <p:nvSpPr>
          <p:cNvPr id="5" name="4 - Βέλος προς τα κάτω"/>
          <p:cNvSpPr/>
          <p:nvPr/>
        </p:nvSpPr>
        <p:spPr>
          <a:xfrm>
            <a:off x="4211638" y="2997200"/>
            <a:ext cx="428625" cy="714375"/>
          </a:xfrm>
          <a:prstGeom prst="downArrow">
            <a:avLst/>
          </a:prstGeom>
          <a:solidFill>
            <a:srgbClr val="7030A0">
              <a:alpha val="63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Effect transition="in" filter="fade">
                                      <p:cBhvr>
                                        <p:cTn id="9" dur="2000"/>
                                        <p:tgtEl>
                                          <p:spTgt spid="5"/>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69635"/>
                                        </p:tgtEl>
                                        <p:attrNameLst>
                                          <p:attrName>style.visibility</p:attrName>
                                        </p:attrNameLst>
                                      </p:cBhvr>
                                      <p:to>
                                        <p:strVal val="visible"/>
                                      </p:to>
                                    </p:set>
                                    <p:anim calcmode="lin" valueType="num">
                                      <p:cBhvr additive="base">
                                        <p:cTn id="12" dur="2000" fill="hold"/>
                                        <p:tgtEl>
                                          <p:spTgt spid="69635"/>
                                        </p:tgtEl>
                                        <p:attrNameLst>
                                          <p:attrName>ppt_x</p:attrName>
                                        </p:attrNameLst>
                                      </p:cBhvr>
                                      <p:tavLst>
                                        <p:tav tm="0">
                                          <p:val>
                                            <p:strVal val="#ppt_x"/>
                                          </p:val>
                                        </p:tav>
                                        <p:tav tm="100000">
                                          <p:val>
                                            <p:strVal val="#ppt_x"/>
                                          </p:val>
                                        </p:tav>
                                      </p:tavLst>
                                    </p:anim>
                                    <p:anim calcmode="lin" valueType="num">
                                      <p:cBhvr additive="base">
                                        <p:cTn id="13" dur="2000" fill="hold"/>
                                        <p:tgtEl>
                                          <p:spTgt spid="696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7686675" cy="652463"/>
          </a:xfrm>
        </p:spPr>
        <p:txBody>
          <a:bodyPr>
            <a:normAutofit fontScale="90000"/>
          </a:bodyPr>
          <a:lstStyle/>
          <a:p>
            <a:pPr algn="ctr" eaLnBrk="1" fontAlgn="auto" hangingPunct="1">
              <a:spcAft>
                <a:spcPts val="0"/>
              </a:spcAft>
              <a:defRPr/>
            </a:pPr>
            <a:r>
              <a:rPr lang="el-GR" b="1" dirty="0" smtClean="0">
                <a:latin typeface="+mn-lt"/>
              </a:rPr>
              <a:t/>
            </a:r>
            <a:br>
              <a:rPr lang="el-GR" b="1" dirty="0" smtClean="0">
                <a:latin typeface="+mn-lt"/>
              </a:rPr>
            </a:br>
            <a:r>
              <a:rPr lang="el-GR" b="1" dirty="0" smtClean="0">
                <a:latin typeface="+mn-lt"/>
              </a:rPr>
              <a:t/>
            </a:r>
            <a:br>
              <a:rPr lang="el-GR" b="1" dirty="0" smtClean="0">
                <a:latin typeface="+mn-lt"/>
              </a:rPr>
            </a:br>
            <a:r>
              <a:rPr lang="en-US" b="1" dirty="0" smtClean="0">
                <a:latin typeface="+mn-lt"/>
              </a:rPr>
              <a:t>Inquiry or Enquiry</a:t>
            </a:r>
            <a:r>
              <a:rPr lang="el-GR" b="1" dirty="0" smtClean="0">
                <a:latin typeface="+mn-lt"/>
              </a:rPr>
              <a:t/>
            </a:r>
            <a:br>
              <a:rPr lang="el-GR" b="1" dirty="0" smtClean="0">
                <a:latin typeface="+mn-lt"/>
              </a:rPr>
            </a:br>
            <a:r>
              <a:rPr lang="el-GR" b="1" dirty="0" smtClean="0">
                <a:latin typeface="+mn-lt"/>
              </a:rPr>
              <a:t>Στα Ελληνικά= Διερεύνηση</a:t>
            </a:r>
            <a:endParaRPr lang="el-GR" b="1" dirty="0">
              <a:latin typeface="+mn-lt"/>
            </a:endParaRPr>
          </a:p>
        </p:txBody>
      </p:sp>
      <p:sp>
        <p:nvSpPr>
          <p:cNvPr id="3" name="Content Placeholder 2"/>
          <p:cNvSpPr>
            <a:spLocks noGrp="1"/>
          </p:cNvSpPr>
          <p:nvPr>
            <p:ph idx="1"/>
          </p:nvPr>
        </p:nvSpPr>
        <p:spPr>
          <a:xfrm>
            <a:off x="467544" y="1484784"/>
            <a:ext cx="8229600" cy="565150"/>
          </a:xfrm>
        </p:spPr>
        <p:txBody>
          <a:bodyPr>
            <a:normAutofit lnSpcReduction="10000"/>
          </a:bodyPr>
          <a:lstStyle/>
          <a:p>
            <a:pPr marL="274320" indent="-274320" eaLnBrk="1" fontAlgn="auto" hangingPunct="1">
              <a:spcAft>
                <a:spcPts val="0"/>
              </a:spcAft>
              <a:buClr>
                <a:schemeClr val="accent3"/>
              </a:buClr>
              <a:buFont typeface="Wingdings 2"/>
              <a:buNone/>
              <a:defRPr/>
            </a:pPr>
            <a:r>
              <a:rPr lang="el-GR" dirty="0" smtClean="0"/>
              <a:t>Και τα δύο </a:t>
            </a:r>
            <a:r>
              <a:rPr lang="el-GR" sz="3200" dirty="0" smtClean="0"/>
              <a:t>σωστά</a:t>
            </a:r>
            <a:r>
              <a:rPr lang="el-GR" dirty="0" smtClean="0"/>
              <a:t>....</a:t>
            </a:r>
          </a:p>
          <a:p>
            <a:pPr marL="274320" indent="-274320" eaLnBrk="1" fontAlgn="auto" hangingPunct="1">
              <a:spcAft>
                <a:spcPts val="0"/>
              </a:spcAft>
              <a:buClr>
                <a:schemeClr val="accent3"/>
              </a:buClr>
              <a:buFont typeface="Wingdings 2"/>
              <a:buNone/>
              <a:defRPr/>
            </a:pPr>
            <a:endParaRPr lang="el-GR" dirty="0"/>
          </a:p>
        </p:txBody>
      </p:sp>
      <p:sp>
        <p:nvSpPr>
          <p:cNvPr id="7" name="Content Placeholder 2"/>
          <p:cNvSpPr txBox="1">
            <a:spLocks/>
          </p:cNvSpPr>
          <p:nvPr/>
        </p:nvSpPr>
        <p:spPr>
          <a:xfrm>
            <a:off x="395536" y="2132856"/>
            <a:ext cx="8568952" cy="3528392"/>
          </a:xfrm>
          <a:prstGeom prst="rect">
            <a:avLst/>
          </a:prstGeom>
        </p:spPr>
        <p:txBody>
          <a:bodyPr>
            <a:normAutofit fontScale="25000" lnSpcReduction="20000"/>
          </a:bodyPr>
          <a:lstStyle/>
          <a:p>
            <a:r>
              <a:rPr lang="el-GR" sz="8000" dirty="0">
                <a:latin typeface="+mn-lt"/>
              </a:rPr>
              <a:t>Απλά μια διαφωνία στην ορθογραφία μεταξύ Άγγλων και Αμερικανών</a:t>
            </a:r>
            <a:r>
              <a:rPr lang="el-GR" sz="8000" dirty="0" smtClean="0">
                <a:latin typeface="+mn-lt"/>
              </a:rPr>
              <a:t>.....</a:t>
            </a:r>
          </a:p>
          <a:p>
            <a:endParaRPr lang="el-GR" sz="8000" dirty="0" smtClean="0">
              <a:latin typeface="+mn-lt"/>
            </a:endParaRPr>
          </a:p>
          <a:p>
            <a:r>
              <a:rPr lang="el-GR" sz="11200" dirty="0" smtClean="0">
                <a:latin typeface="+mn-lt"/>
              </a:rPr>
              <a:t>Ο </a:t>
            </a:r>
            <a:r>
              <a:rPr lang="en-US" sz="7200" dirty="0" err="1" smtClean="0"/>
              <a:t>Minstrell</a:t>
            </a:r>
            <a:r>
              <a:rPr lang="en-US" sz="7200" dirty="0" smtClean="0"/>
              <a:t> (2000) </a:t>
            </a:r>
            <a:r>
              <a:rPr lang="el-GR" sz="7200" dirty="0" smtClean="0"/>
              <a:t>αναφέρει μια σειρά από ορισμούς</a:t>
            </a:r>
            <a:r>
              <a:rPr lang="en-US" sz="7200" dirty="0" smtClean="0"/>
              <a:t>: </a:t>
            </a:r>
          </a:p>
          <a:p>
            <a:pPr>
              <a:buFont typeface="Arial" pitchFamily="34" charset="0"/>
              <a:buChar char="•"/>
            </a:pPr>
            <a:r>
              <a:rPr lang="el-GR" sz="7200" dirty="0" smtClean="0"/>
              <a:t> </a:t>
            </a:r>
            <a:r>
              <a:rPr lang="en-US" sz="7200" dirty="0" smtClean="0"/>
              <a:t>Encouraging</a:t>
            </a:r>
            <a:r>
              <a:rPr lang="el-GR" sz="7200" dirty="0" smtClean="0"/>
              <a:t> </a:t>
            </a:r>
            <a:r>
              <a:rPr lang="en-US" sz="7200" dirty="0" smtClean="0"/>
              <a:t>inquisitiveness (habit of the mind), </a:t>
            </a:r>
            <a:r>
              <a:rPr lang="el-GR" sz="7200" dirty="0" smtClean="0"/>
              <a:t>(περιέργειας);</a:t>
            </a:r>
            <a:endParaRPr lang="en-US" sz="7200" dirty="0" smtClean="0"/>
          </a:p>
          <a:p>
            <a:pPr>
              <a:buFont typeface="Arial" pitchFamily="34" charset="0"/>
              <a:buChar char="•"/>
            </a:pPr>
            <a:r>
              <a:rPr lang="el-GR" sz="7200" dirty="0" smtClean="0"/>
              <a:t> </a:t>
            </a:r>
            <a:r>
              <a:rPr lang="en-US" sz="7200" dirty="0" smtClean="0"/>
              <a:t>teaching strategy for motivating learning,</a:t>
            </a:r>
          </a:p>
          <a:p>
            <a:pPr>
              <a:buFont typeface="Arial" pitchFamily="34" charset="0"/>
              <a:buChar char="•"/>
            </a:pPr>
            <a:r>
              <a:rPr lang="el-GR" sz="7200" dirty="0" smtClean="0"/>
              <a:t> </a:t>
            </a:r>
            <a:r>
              <a:rPr lang="en-US" sz="7200" dirty="0" smtClean="0"/>
              <a:t>hands-on and minds-on, </a:t>
            </a:r>
            <a:r>
              <a:rPr lang="el-GR" sz="7200" dirty="0" smtClean="0"/>
              <a:t>(χειροπιαστή και </a:t>
            </a:r>
            <a:endParaRPr lang="en-US" sz="7200" dirty="0" smtClean="0"/>
          </a:p>
          <a:p>
            <a:pPr>
              <a:buFont typeface="Arial" pitchFamily="34" charset="0"/>
              <a:buChar char="•"/>
            </a:pPr>
            <a:r>
              <a:rPr lang="el-GR" sz="7200" dirty="0" smtClean="0"/>
              <a:t> </a:t>
            </a:r>
            <a:r>
              <a:rPr lang="en-US" sz="7200" dirty="0" smtClean="0"/>
              <a:t>manipulating materials to study particular phenomena, and</a:t>
            </a:r>
            <a:r>
              <a:rPr lang="el-GR" sz="7200" dirty="0" smtClean="0"/>
              <a:t> </a:t>
            </a:r>
            <a:endParaRPr lang="en-US" sz="7200" dirty="0" smtClean="0"/>
          </a:p>
          <a:p>
            <a:pPr>
              <a:buFont typeface="Arial" pitchFamily="34" charset="0"/>
              <a:buChar char="•"/>
            </a:pPr>
            <a:r>
              <a:rPr lang="el-GR" sz="7200" dirty="0" smtClean="0"/>
              <a:t> </a:t>
            </a:r>
            <a:r>
              <a:rPr lang="en-US" sz="7200" dirty="0" smtClean="0"/>
              <a:t>stimulating questions by students. </a:t>
            </a:r>
          </a:p>
          <a:p>
            <a:endParaRPr lang="en-US" sz="7200" dirty="0" smtClean="0"/>
          </a:p>
          <a:p>
            <a:r>
              <a:rPr lang="en-US" sz="9600" dirty="0" smtClean="0"/>
              <a:t>He considered an inquiry to complete when</a:t>
            </a:r>
          </a:p>
          <a:p>
            <a:r>
              <a:rPr lang="en-US" sz="9600" dirty="0" smtClean="0"/>
              <a:t>“we should know something we did not know before we started. Even when our investigation fails to find the answer, at least the inquiry should have yielded a greater understanding of factors that are involved in the solution” (p. 473).</a:t>
            </a:r>
            <a:endParaRPr lang="el-GR" sz="9600" dirty="0" smtClean="0">
              <a:latin typeface="+mn-lt"/>
            </a:endParaRPr>
          </a:p>
          <a:p>
            <a:pPr marL="274320" indent="-274320" fontAlgn="auto">
              <a:spcBef>
                <a:spcPct val="20000"/>
              </a:spcBef>
              <a:spcAft>
                <a:spcPts val="0"/>
              </a:spcAft>
              <a:buClr>
                <a:schemeClr val="accent3"/>
              </a:buClr>
              <a:buSzPct val="95000"/>
              <a:buFont typeface="Wingdings 2"/>
              <a:buNone/>
              <a:defRPr/>
            </a:pPr>
            <a:endParaRPr lang="el-GR" sz="2600" dirty="0">
              <a:latin typeface="+mn-lt"/>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2000" fill="hold"/>
                                        <p:tgtEl>
                                          <p:spTgt spid="7"/>
                                        </p:tgtEl>
                                        <p:attrNameLst>
                                          <p:attrName>ppt_w</p:attrName>
                                        </p:attrNameLst>
                                      </p:cBhvr>
                                      <p:tavLst>
                                        <p:tav tm="0">
                                          <p:val>
                                            <p:fltVal val="0"/>
                                          </p:val>
                                        </p:tav>
                                        <p:tav tm="100000">
                                          <p:val>
                                            <p:strVal val="#ppt_w"/>
                                          </p:val>
                                        </p:tav>
                                      </p:tavLst>
                                    </p:anim>
                                    <p:anim calcmode="lin" valueType="num">
                                      <p:cBhvr>
                                        <p:cTn id="11" dur="2000" fill="hold"/>
                                        <p:tgtEl>
                                          <p:spTgt spid="7"/>
                                        </p:tgtEl>
                                        <p:attrNameLst>
                                          <p:attrName>ppt_h</p:attrName>
                                        </p:attrNameLst>
                                      </p:cBhvr>
                                      <p:tavLst>
                                        <p:tav tm="0">
                                          <p:val>
                                            <p:fltVal val="0"/>
                                          </p:val>
                                        </p:tav>
                                        <p:tav tm="100000">
                                          <p:val>
                                            <p:strVal val="#ppt_h"/>
                                          </p:val>
                                        </p:tav>
                                      </p:tavLst>
                                    </p:anim>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188640"/>
            <a:ext cx="8305800" cy="504056"/>
          </a:xfrm>
        </p:spPr>
        <p:txBody>
          <a:bodyPr>
            <a:normAutofit fontScale="90000"/>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Κλείσιμο</a:t>
            </a:r>
            <a:endParaRPr lang="el-GR" sz="3600" dirty="0">
              <a:latin typeface="+mn-lt"/>
            </a:endParaRPr>
          </a:p>
        </p:txBody>
      </p:sp>
      <p:sp>
        <p:nvSpPr>
          <p:cNvPr id="3" name="2 - Ορθογώνιο"/>
          <p:cNvSpPr>
            <a:spLocks noChangeArrowheads="1"/>
          </p:cNvSpPr>
          <p:nvPr/>
        </p:nvSpPr>
        <p:spPr bwMode="auto">
          <a:xfrm>
            <a:off x="467544" y="1052736"/>
            <a:ext cx="8143875" cy="1016000"/>
          </a:xfrm>
          <a:prstGeom prst="rect">
            <a:avLst/>
          </a:prstGeom>
          <a:noFill/>
          <a:ln w="9525">
            <a:noFill/>
            <a:miter lim="800000"/>
            <a:headEnd/>
            <a:tailEnd/>
          </a:ln>
        </p:spPr>
        <p:txBody>
          <a:bodyPr>
            <a:spAutoFit/>
          </a:bodyPr>
          <a:lstStyle/>
          <a:p>
            <a:r>
              <a:rPr lang="en-US" sz="2000" dirty="0">
                <a:latin typeface="Constantia" pitchFamily="18" charset="0"/>
              </a:rPr>
              <a:t>Siebert </a:t>
            </a:r>
            <a:r>
              <a:rPr lang="el-GR" sz="2000" dirty="0">
                <a:latin typeface="Constantia" pitchFamily="18" charset="0"/>
              </a:rPr>
              <a:t>και </a:t>
            </a:r>
            <a:r>
              <a:rPr lang="en-US" sz="2000" dirty="0">
                <a:latin typeface="Constantia" pitchFamily="18" charset="0"/>
              </a:rPr>
              <a:t>McIntosh</a:t>
            </a:r>
            <a:r>
              <a:rPr lang="el-GR" sz="2000" dirty="0">
                <a:latin typeface="Constantia" pitchFamily="18" charset="0"/>
              </a:rPr>
              <a:t> (2001):  διαχώρισαν δύο τμήματα στο πρόγραμμα προετοιμασίας των καθηγητών της επιστήμης, το τμήμα της επιστήμης και το τμήμα της εκπαίδευσης </a:t>
            </a:r>
          </a:p>
        </p:txBody>
      </p:sp>
      <p:sp>
        <p:nvSpPr>
          <p:cNvPr id="4" name="3 - TextBox"/>
          <p:cNvSpPr txBox="1">
            <a:spLocks noChangeArrowheads="1"/>
          </p:cNvSpPr>
          <p:nvPr/>
        </p:nvSpPr>
        <p:spPr bwMode="auto">
          <a:xfrm>
            <a:off x="467544" y="2060848"/>
            <a:ext cx="8286750" cy="1016000"/>
          </a:xfrm>
          <a:prstGeom prst="rect">
            <a:avLst/>
          </a:prstGeom>
          <a:noFill/>
          <a:ln w="9525">
            <a:noFill/>
            <a:miter lim="800000"/>
            <a:headEnd/>
            <a:tailEnd/>
          </a:ln>
        </p:spPr>
        <p:txBody>
          <a:bodyPr>
            <a:spAutoFit/>
          </a:bodyPr>
          <a:lstStyle/>
          <a:p>
            <a:pPr>
              <a:buFont typeface="Arial" charset="0"/>
              <a:buChar char="•"/>
            </a:pPr>
            <a:r>
              <a:rPr lang="el-GR" sz="2000" dirty="0">
                <a:latin typeface="Constantia" pitchFamily="18" charset="0"/>
              </a:rPr>
              <a:t> </a:t>
            </a:r>
            <a:r>
              <a:rPr lang="el-GR" sz="2000" b="1" dirty="0">
                <a:latin typeface="Constantia" pitchFamily="18" charset="0"/>
              </a:rPr>
              <a:t>Τμήμα της επιστήμης</a:t>
            </a:r>
            <a:r>
              <a:rPr lang="el-GR" sz="2000" dirty="0">
                <a:latin typeface="Constantia" pitchFamily="18" charset="0"/>
              </a:rPr>
              <a:t>: υπεύθυνο για την επιστημονική γνώση των καθηγητών, την κατανόηση της φύσης της επιστήμης, την κατανόηση και χρήση επιστημονικού τρόπου σκέψης </a:t>
            </a:r>
          </a:p>
        </p:txBody>
      </p:sp>
      <p:sp>
        <p:nvSpPr>
          <p:cNvPr id="5" name="4 - TextBox"/>
          <p:cNvSpPr txBox="1">
            <a:spLocks noChangeArrowheads="1"/>
          </p:cNvSpPr>
          <p:nvPr/>
        </p:nvSpPr>
        <p:spPr bwMode="auto">
          <a:xfrm>
            <a:off x="467544" y="3140968"/>
            <a:ext cx="8001000" cy="1631950"/>
          </a:xfrm>
          <a:prstGeom prst="rect">
            <a:avLst/>
          </a:prstGeom>
          <a:noFill/>
          <a:ln w="9525">
            <a:noFill/>
            <a:miter lim="800000"/>
            <a:headEnd/>
            <a:tailEnd/>
          </a:ln>
        </p:spPr>
        <p:txBody>
          <a:bodyPr>
            <a:spAutoFit/>
          </a:bodyPr>
          <a:lstStyle/>
          <a:p>
            <a:pPr>
              <a:buFont typeface="Arial" charset="0"/>
              <a:buChar char="•"/>
            </a:pPr>
            <a:r>
              <a:rPr lang="el-GR" sz="2000" b="1" dirty="0">
                <a:latin typeface="Constantia" pitchFamily="18" charset="0"/>
              </a:rPr>
              <a:t> Τμήμα της εκπαίδευσης: </a:t>
            </a:r>
            <a:r>
              <a:rPr lang="el-GR" sz="2000" dirty="0">
                <a:latin typeface="Constantia" pitchFamily="18" charset="0"/>
              </a:rPr>
              <a:t>προσφέρει πληροφορίες που σχετίζονται με τη διδασκαλία και τη μάθηση, συμβουλές για βοήθεια στη μελέτη και τον αναστοχασμό, και πως να χρησιμοποιούν την προσωπική τους έρευνα για να πάρουν αποφάσεις πάνω στην ποιότητα του σχολικού προγράμματος της διδασκαλίας και την εκτίμηση της κατάστασης στην τάξη τους</a:t>
            </a:r>
            <a:r>
              <a:rPr lang="el-GR" sz="2000" b="1" dirty="0">
                <a:latin typeface="Constantia" pitchFamily="18" charset="0"/>
              </a:rPr>
              <a:t>  </a:t>
            </a:r>
          </a:p>
        </p:txBody>
      </p:sp>
      <p:sp>
        <p:nvSpPr>
          <p:cNvPr id="7" name="6 - Ψαλίδισμα και στρογγύλεμα μίας γωνίας του ορθογωνίου"/>
          <p:cNvSpPr/>
          <p:nvPr/>
        </p:nvSpPr>
        <p:spPr>
          <a:xfrm>
            <a:off x="1763688" y="4662289"/>
            <a:ext cx="6768752" cy="2195711"/>
          </a:xfrm>
          <a:prstGeom prst="snipRoundRect">
            <a:avLst/>
          </a:prstGeom>
          <a:solidFill>
            <a:srgbClr val="7030A0">
              <a:alpha val="78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000" dirty="0">
                <a:solidFill>
                  <a:schemeClr val="bg1"/>
                </a:solidFill>
              </a:rPr>
              <a:t>Χρειάζεται να υπάρξει μια κοινή κατανόηση σχετικά με την έρευνα τόσο από τον τομέα της επιστήμης όσο και από αυτόν της εκπαίδευση. Σε αντίθετη περίπτωση, οι μελλοντικοί καθηγητές της επιστήμης δεν θα είναι προετοιμασμένοι να εφαρμόσουν της έρευνα όπως προτείνεται από το </a:t>
            </a:r>
            <a:r>
              <a:rPr lang="en-US" sz="2000" dirty="0">
                <a:solidFill>
                  <a:schemeClr val="bg1"/>
                </a:solidFill>
              </a:rPr>
              <a:t>NSES</a:t>
            </a:r>
            <a:r>
              <a:rPr lang="el-GR" sz="2000" dirty="0">
                <a:solidFill>
                  <a:schemeClr val="bg1"/>
                </a:solidFill>
              </a:rPr>
              <a:t> (</a:t>
            </a:r>
            <a:r>
              <a:rPr lang="en-US" sz="2000" dirty="0">
                <a:solidFill>
                  <a:schemeClr val="bg1"/>
                </a:solidFill>
              </a:rPr>
              <a:t>NRC</a:t>
            </a:r>
            <a:r>
              <a:rPr lang="el-GR" sz="2000" dirty="0">
                <a:solidFill>
                  <a:schemeClr val="bg1"/>
                </a:solidFill>
              </a:rPr>
              <a:t>, 1996, 2000)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ppt_x"/>
                                          </p:val>
                                        </p:tav>
                                      </p:tavLst>
                                    </p:anim>
                                    <p:anim calcmode="lin" valueType="num">
                                      <p:cBhvr additive="base">
                                        <p:cTn id="7" dur="500"/>
                                        <p:tgtEl>
                                          <p:spTgt spid="3"/>
                                        </p:tgtEl>
                                        <p:attrNameLst>
                                          <p:attrName>ppt_y</p:attrName>
                                        </p:attrNameLst>
                                      </p:cBhvr>
                                      <p:tavLst>
                                        <p:tav tm="0">
                                          <p:val>
                                            <p:strVal val="ppt_y"/>
                                          </p:val>
                                        </p:tav>
                                        <p:tav tm="100000">
                                          <p:val>
                                            <p:strVal val="1+ppt_h/2"/>
                                          </p:val>
                                        </p:tav>
                                      </p:tavLst>
                                    </p:anim>
                                    <p:set>
                                      <p:cBhvr>
                                        <p:cTn id="8" dur="1" fill="hold">
                                          <p:stCondLst>
                                            <p:cond delay="499"/>
                                          </p:stCondLst>
                                        </p:cTn>
                                        <p:tgtEl>
                                          <p:spTgt spid="3"/>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4"/>
                                        </p:tgtEl>
                                        <p:attrNameLst>
                                          <p:attrName>ppt_x</p:attrName>
                                        </p:attrNameLst>
                                      </p:cBhvr>
                                      <p:tavLst>
                                        <p:tav tm="0">
                                          <p:val>
                                            <p:strVal val="ppt_x"/>
                                          </p:val>
                                        </p:tav>
                                        <p:tav tm="100000">
                                          <p:val>
                                            <p:strVal val="ppt_x"/>
                                          </p:val>
                                        </p:tav>
                                      </p:tavLst>
                                    </p:anim>
                                    <p:anim calcmode="lin" valueType="num">
                                      <p:cBhvr additive="base">
                                        <p:cTn id="11" dur="500"/>
                                        <p:tgtEl>
                                          <p:spTgt spid="4"/>
                                        </p:tgtEl>
                                        <p:attrNameLst>
                                          <p:attrName>ppt_y</p:attrName>
                                        </p:attrNameLst>
                                      </p:cBhvr>
                                      <p:tavLst>
                                        <p:tav tm="0">
                                          <p:val>
                                            <p:strVal val="ppt_y"/>
                                          </p:val>
                                        </p:tav>
                                        <p:tav tm="100000">
                                          <p:val>
                                            <p:strVal val="1+ppt_h/2"/>
                                          </p:val>
                                        </p:tav>
                                      </p:tavLst>
                                    </p:anim>
                                    <p:set>
                                      <p:cBhvr>
                                        <p:cTn id="12" dur="1" fill="hold">
                                          <p:stCondLst>
                                            <p:cond delay="499"/>
                                          </p:stCondLst>
                                        </p:cTn>
                                        <p:tgtEl>
                                          <p:spTgt spid="4"/>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500"/>
                                        <p:tgtEl>
                                          <p:spTgt spid="5"/>
                                        </p:tgtEl>
                                        <p:attrNameLst>
                                          <p:attrName>ppt_x</p:attrName>
                                        </p:attrNameLst>
                                      </p:cBhvr>
                                      <p:tavLst>
                                        <p:tav tm="0">
                                          <p:val>
                                            <p:strVal val="ppt_x"/>
                                          </p:val>
                                        </p:tav>
                                        <p:tav tm="100000">
                                          <p:val>
                                            <p:strVal val="ppt_x"/>
                                          </p:val>
                                        </p:tav>
                                      </p:tavLst>
                                    </p:anim>
                                    <p:anim calcmode="lin" valueType="num">
                                      <p:cBhvr additive="base">
                                        <p:cTn id="15" dur="500"/>
                                        <p:tgtEl>
                                          <p:spTgt spid="5"/>
                                        </p:tgtEl>
                                        <p:attrNameLst>
                                          <p:attrName>ppt_y</p:attrName>
                                        </p:attrNameLst>
                                      </p:cBhvr>
                                      <p:tavLst>
                                        <p:tav tm="0">
                                          <p:val>
                                            <p:strVal val="ppt_y"/>
                                          </p:val>
                                        </p:tav>
                                        <p:tav tm="100000">
                                          <p:val>
                                            <p:strVal val="1+ppt_h/2"/>
                                          </p:val>
                                        </p:tav>
                                      </p:tavLst>
                                    </p:anim>
                                    <p:set>
                                      <p:cBhvr>
                                        <p:cTn id="16" dur="1" fill="hold">
                                          <p:stCondLst>
                                            <p:cond delay="4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500034" y="785794"/>
            <a:ext cx="8305800" cy="704104"/>
          </a:xfrm>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Κλείσιμο</a:t>
            </a:r>
            <a:endParaRPr lang="el-GR" sz="3600" dirty="0">
              <a:latin typeface="+mn-lt"/>
            </a:endParaRPr>
          </a:p>
        </p:txBody>
      </p:sp>
      <p:sp>
        <p:nvSpPr>
          <p:cNvPr id="73730" name="2 - Ορθογώνιο"/>
          <p:cNvSpPr>
            <a:spLocks noChangeArrowheads="1"/>
          </p:cNvSpPr>
          <p:nvPr/>
        </p:nvSpPr>
        <p:spPr bwMode="auto">
          <a:xfrm>
            <a:off x="357188" y="1785938"/>
            <a:ext cx="8501062" cy="708025"/>
          </a:xfrm>
          <a:prstGeom prst="rect">
            <a:avLst/>
          </a:prstGeom>
          <a:noFill/>
          <a:ln w="9525">
            <a:noFill/>
            <a:miter lim="800000"/>
            <a:headEnd/>
            <a:tailEnd/>
          </a:ln>
        </p:spPr>
        <p:txBody>
          <a:bodyPr>
            <a:spAutoFit/>
          </a:bodyPr>
          <a:lstStyle/>
          <a:p>
            <a:r>
              <a:rPr lang="en-US" sz="2000">
                <a:latin typeface="Constantia" pitchFamily="18" charset="0"/>
              </a:rPr>
              <a:t>Weiss</a:t>
            </a:r>
            <a:r>
              <a:rPr lang="el-GR" sz="2000">
                <a:latin typeface="Constantia" pitchFamily="18" charset="0"/>
              </a:rPr>
              <a:t>, </a:t>
            </a:r>
            <a:r>
              <a:rPr lang="en-US" sz="2000">
                <a:latin typeface="Constantia" pitchFamily="18" charset="0"/>
              </a:rPr>
              <a:t>Pasley</a:t>
            </a:r>
            <a:r>
              <a:rPr lang="el-GR" sz="2000">
                <a:latin typeface="Constantia" pitchFamily="18" charset="0"/>
              </a:rPr>
              <a:t>, </a:t>
            </a:r>
            <a:r>
              <a:rPr lang="en-US" sz="2000">
                <a:latin typeface="Constantia" pitchFamily="18" charset="0"/>
              </a:rPr>
              <a:t>Smith</a:t>
            </a:r>
            <a:r>
              <a:rPr lang="el-GR" sz="2000">
                <a:latin typeface="Constantia" pitchFamily="18" charset="0"/>
              </a:rPr>
              <a:t>, </a:t>
            </a:r>
            <a:r>
              <a:rPr lang="en-US" sz="2000">
                <a:latin typeface="Constantia" pitchFamily="18" charset="0"/>
              </a:rPr>
              <a:t>Banilower </a:t>
            </a:r>
            <a:r>
              <a:rPr lang="el-GR" sz="2000">
                <a:latin typeface="Constantia" pitchFamily="18" charset="0"/>
              </a:rPr>
              <a:t>και </a:t>
            </a:r>
            <a:r>
              <a:rPr lang="en-US" sz="2000">
                <a:latin typeface="Constantia" pitchFamily="18" charset="0"/>
              </a:rPr>
              <a:t>Heck</a:t>
            </a:r>
            <a:r>
              <a:rPr lang="el-GR" sz="2000">
                <a:latin typeface="Constantia" pitchFamily="18" charset="0"/>
              </a:rPr>
              <a:t> (2003): μελέτη για τη διδασκαλία της έρευνας στην τάξη</a:t>
            </a:r>
          </a:p>
        </p:txBody>
      </p:sp>
      <p:sp>
        <p:nvSpPr>
          <p:cNvPr id="73731" name="3 - Ορθογώνιο"/>
          <p:cNvSpPr>
            <a:spLocks noChangeArrowheads="1"/>
          </p:cNvSpPr>
          <p:nvPr/>
        </p:nvSpPr>
        <p:spPr bwMode="auto">
          <a:xfrm>
            <a:off x="2286000" y="3571875"/>
            <a:ext cx="6215063" cy="1016000"/>
          </a:xfrm>
          <a:prstGeom prst="rect">
            <a:avLst/>
          </a:prstGeom>
          <a:noFill/>
          <a:ln w="9525">
            <a:noFill/>
            <a:miter lim="800000"/>
            <a:headEnd/>
            <a:tailEnd/>
          </a:ln>
        </p:spPr>
        <p:txBody>
          <a:bodyPr>
            <a:spAutoFit/>
          </a:bodyPr>
          <a:lstStyle/>
          <a:p>
            <a:r>
              <a:rPr lang="el-GR" sz="2000">
                <a:latin typeface="Constantia" pitchFamily="18" charset="0"/>
              </a:rPr>
              <a:t>Οι εκπαιδευτές των καθηγητών  στην επιστήμη συνιστούν τη χρήση της έρευνας, αλλά τελικά υπάρχει μικρός αντίκτυπος στα Κ-12 σχολεία</a:t>
            </a:r>
          </a:p>
        </p:txBody>
      </p:sp>
      <p:sp>
        <p:nvSpPr>
          <p:cNvPr id="5" name="4 - Καμπύλο δεξιό βέλος"/>
          <p:cNvSpPr/>
          <p:nvPr/>
        </p:nvSpPr>
        <p:spPr>
          <a:xfrm>
            <a:off x="1357313" y="2714625"/>
            <a:ext cx="714375" cy="857250"/>
          </a:xfrm>
          <a:prstGeom prst="curvedRightArrow">
            <a:avLst/>
          </a:prstGeom>
          <a:solidFill>
            <a:srgbClr val="7030A0">
              <a:alpha val="69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Effect transition="in" filter="fade">
                                      <p:cBhvr>
                                        <p:cTn id="9" dur="2000"/>
                                        <p:tgtEl>
                                          <p:spTgt spid="5"/>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73731"/>
                                        </p:tgtEl>
                                        <p:attrNameLst>
                                          <p:attrName>style.visibility</p:attrName>
                                        </p:attrNameLst>
                                      </p:cBhvr>
                                      <p:to>
                                        <p:strVal val="visible"/>
                                      </p:to>
                                    </p:set>
                                    <p:anim calcmode="lin" valueType="num">
                                      <p:cBhvr additive="base">
                                        <p:cTn id="12" dur="2000" fill="hold"/>
                                        <p:tgtEl>
                                          <p:spTgt spid="73731"/>
                                        </p:tgtEl>
                                        <p:attrNameLst>
                                          <p:attrName>ppt_x</p:attrName>
                                        </p:attrNameLst>
                                      </p:cBhvr>
                                      <p:tavLst>
                                        <p:tav tm="0">
                                          <p:val>
                                            <p:strVal val="#ppt_x"/>
                                          </p:val>
                                        </p:tav>
                                        <p:tav tm="100000">
                                          <p:val>
                                            <p:strVal val="#ppt_x"/>
                                          </p:val>
                                        </p:tav>
                                      </p:tavLst>
                                    </p:anim>
                                    <p:anim calcmode="lin" valueType="num">
                                      <p:cBhvr additive="base">
                                        <p:cTn id="13" dur="2000" fill="hold"/>
                                        <p:tgtEl>
                                          <p:spTgt spid="737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785794"/>
            <a:ext cx="8305800" cy="632666"/>
          </a:xfrm>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Κλείσιμο</a:t>
            </a:r>
            <a:endParaRPr lang="el-GR" sz="3600" dirty="0">
              <a:latin typeface="+mn-lt"/>
            </a:endParaRPr>
          </a:p>
        </p:txBody>
      </p:sp>
      <p:sp>
        <p:nvSpPr>
          <p:cNvPr id="75778" name="2 - Ορθογώνιο"/>
          <p:cNvSpPr>
            <a:spLocks noChangeArrowheads="1"/>
          </p:cNvSpPr>
          <p:nvPr/>
        </p:nvSpPr>
        <p:spPr bwMode="auto">
          <a:xfrm>
            <a:off x="642938" y="1571625"/>
            <a:ext cx="8001000" cy="1323975"/>
          </a:xfrm>
          <a:prstGeom prst="rect">
            <a:avLst/>
          </a:prstGeom>
          <a:noFill/>
          <a:ln w="9525">
            <a:noFill/>
            <a:miter lim="800000"/>
            <a:headEnd/>
            <a:tailEnd/>
          </a:ln>
        </p:spPr>
        <p:txBody>
          <a:bodyPr>
            <a:spAutoFit/>
          </a:bodyPr>
          <a:lstStyle/>
          <a:p>
            <a:r>
              <a:rPr lang="el-GR" sz="2000">
                <a:latin typeface="Constantia" pitchFamily="18" charset="0"/>
              </a:rPr>
              <a:t>Με βάση τους τελευταίους ορισμούς του τι είναι έρευνα (</a:t>
            </a:r>
            <a:r>
              <a:rPr lang="en-US" sz="2000">
                <a:latin typeface="Constantia" pitchFamily="18" charset="0"/>
              </a:rPr>
              <a:t>Minstrell</a:t>
            </a:r>
            <a:r>
              <a:rPr lang="el-GR" sz="2000">
                <a:latin typeface="Constantia" pitchFamily="18" charset="0"/>
              </a:rPr>
              <a:t>, 2000, </a:t>
            </a:r>
            <a:r>
              <a:rPr lang="en-US" sz="2000">
                <a:latin typeface="Constantia" pitchFamily="18" charset="0"/>
              </a:rPr>
              <a:t>Barmann</a:t>
            </a:r>
            <a:r>
              <a:rPr lang="el-GR" sz="2000">
                <a:latin typeface="Constantia" pitchFamily="18" charset="0"/>
              </a:rPr>
              <a:t>, 2002, </a:t>
            </a:r>
            <a:r>
              <a:rPr lang="en-US" sz="2000">
                <a:latin typeface="Constantia" pitchFamily="18" charset="0"/>
              </a:rPr>
              <a:t>Lederman</a:t>
            </a:r>
            <a:r>
              <a:rPr lang="el-GR" sz="2000">
                <a:latin typeface="Constantia" pitchFamily="18" charset="0"/>
              </a:rPr>
              <a:t>, 2003) προκύπτει ότι δεν υπάρχει μια κοινή συμφωνία μέσα στην επιστημονική εκπαιδευτική κοινότητα σχετικά με το ποια είναι η έννοια της έρευνας όπως προτείνεται από το </a:t>
            </a:r>
            <a:r>
              <a:rPr lang="en-US" sz="2000">
                <a:latin typeface="Constantia" pitchFamily="18" charset="0"/>
              </a:rPr>
              <a:t>NRC</a:t>
            </a:r>
            <a:r>
              <a:rPr lang="el-GR" sz="2000">
                <a:latin typeface="Constantia" pitchFamily="18" charset="0"/>
              </a:rPr>
              <a:t> (1996)</a:t>
            </a:r>
          </a:p>
        </p:txBody>
      </p:sp>
      <p:sp>
        <p:nvSpPr>
          <p:cNvPr id="6" name="5 - Καμπύλο δεξιό βέλος"/>
          <p:cNvSpPr/>
          <p:nvPr/>
        </p:nvSpPr>
        <p:spPr>
          <a:xfrm>
            <a:off x="1403350" y="3573463"/>
            <a:ext cx="1071563" cy="857250"/>
          </a:xfrm>
          <a:prstGeom prst="curvedRightArrow">
            <a:avLst/>
          </a:prstGeom>
          <a:solidFill>
            <a:srgbClr val="7030A0">
              <a:alpha val="75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chemeClr val="tx1"/>
              </a:solidFill>
            </a:endParaRPr>
          </a:p>
        </p:txBody>
      </p:sp>
      <p:sp>
        <p:nvSpPr>
          <p:cNvPr id="75780" name="6 - TextBox"/>
          <p:cNvSpPr txBox="1">
            <a:spLocks noChangeArrowheads="1"/>
          </p:cNvSpPr>
          <p:nvPr/>
        </p:nvSpPr>
        <p:spPr bwMode="auto">
          <a:xfrm>
            <a:off x="2843213" y="4221163"/>
            <a:ext cx="5072062" cy="1311275"/>
          </a:xfrm>
          <a:prstGeom prst="rect">
            <a:avLst/>
          </a:prstGeom>
          <a:noFill/>
          <a:ln w="9525">
            <a:noFill/>
            <a:miter lim="800000"/>
            <a:headEnd/>
            <a:tailEnd/>
          </a:ln>
        </p:spPr>
        <p:txBody>
          <a:bodyPr>
            <a:spAutoFit/>
          </a:bodyPr>
          <a:lstStyle/>
          <a:p>
            <a:r>
              <a:rPr lang="el-GR" sz="2000">
                <a:latin typeface="Constantia" pitchFamily="18" charset="0"/>
              </a:rPr>
              <a:t>Οι νέοι καθηγητές βρίσκονται σε σύγχυση, ενώ οι βετεράνοι βασίζονται ακόμα στον ορισμό που είχαν μάθει στο δικό τους πρόγραμμα προετοιμασίας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Effect transition="in" filter="fade">
                                      <p:cBhvr>
                                        <p:cTn id="9" dur="2000"/>
                                        <p:tgtEl>
                                          <p:spTgt spid="6"/>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75780"/>
                                        </p:tgtEl>
                                        <p:attrNameLst>
                                          <p:attrName>style.visibility</p:attrName>
                                        </p:attrNameLst>
                                      </p:cBhvr>
                                      <p:to>
                                        <p:strVal val="visible"/>
                                      </p:to>
                                    </p:set>
                                    <p:anim calcmode="lin" valueType="num">
                                      <p:cBhvr additive="base">
                                        <p:cTn id="12" dur="2000" fill="hold"/>
                                        <p:tgtEl>
                                          <p:spTgt spid="75780"/>
                                        </p:tgtEl>
                                        <p:attrNameLst>
                                          <p:attrName>ppt_x</p:attrName>
                                        </p:attrNameLst>
                                      </p:cBhvr>
                                      <p:tavLst>
                                        <p:tav tm="0">
                                          <p:val>
                                            <p:strVal val="#ppt_x"/>
                                          </p:val>
                                        </p:tav>
                                        <p:tav tm="100000">
                                          <p:val>
                                            <p:strVal val="#ppt_x"/>
                                          </p:val>
                                        </p:tav>
                                      </p:tavLst>
                                    </p:anim>
                                    <p:anim calcmode="lin" valueType="num">
                                      <p:cBhvr additive="base">
                                        <p:cTn id="13" dur="2000" fill="hold"/>
                                        <p:tgtEl>
                                          <p:spTgt spid="757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578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785794"/>
            <a:ext cx="8305800" cy="704104"/>
          </a:xfrm>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Κλείσιμο</a:t>
            </a:r>
            <a:endParaRPr lang="el-GR" sz="3600" dirty="0">
              <a:latin typeface="+mn-lt"/>
            </a:endParaRPr>
          </a:p>
        </p:txBody>
      </p:sp>
      <p:sp>
        <p:nvSpPr>
          <p:cNvPr id="77826" name="2 - Ορθογώνιο"/>
          <p:cNvSpPr>
            <a:spLocks noChangeArrowheads="1"/>
          </p:cNvSpPr>
          <p:nvPr/>
        </p:nvSpPr>
        <p:spPr bwMode="auto">
          <a:xfrm>
            <a:off x="500063" y="1643063"/>
            <a:ext cx="7858125" cy="1323975"/>
          </a:xfrm>
          <a:prstGeom prst="rect">
            <a:avLst/>
          </a:prstGeom>
          <a:noFill/>
          <a:ln w="9525">
            <a:noFill/>
            <a:miter lim="800000"/>
            <a:headEnd/>
            <a:tailEnd/>
          </a:ln>
        </p:spPr>
        <p:txBody>
          <a:bodyPr>
            <a:spAutoFit/>
          </a:bodyPr>
          <a:lstStyle/>
          <a:p>
            <a:r>
              <a:rPr lang="el-GR" sz="2000">
                <a:latin typeface="Constantia" pitchFamily="18" charset="0"/>
              </a:rPr>
              <a:t>Εάν τα προγράμματα προετοιμασίας καθηγητών επιστήμης δεν προσφέρουν ερευνητική προσέγγιση τόσο στα εκπαιδευτικά όσο και στα επιστημονικά μαθήματα, δεν θα υπάρξει περίπτωση να δούμε την έρευνα στις Κ-12 τάξεις</a:t>
            </a:r>
          </a:p>
        </p:txBody>
      </p:sp>
      <p:sp>
        <p:nvSpPr>
          <p:cNvPr id="77827" name="3 - Ορθογώνιο"/>
          <p:cNvSpPr>
            <a:spLocks noChangeArrowheads="1"/>
          </p:cNvSpPr>
          <p:nvPr/>
        </p:nvSpPr>
        <p:spPr bwMode="auto">
          <a:xfrm>
            <a:off x="1763713" y="3860800"/>
            <a:ext cx="5643562" cy="1006475"/>
          </a:xfrm>
          <a:prstGeom prst="rect">
            <a:avLst/>
          </a:prstGeom>
          <a:noFill/>
          <a:ln w="9525">
            <a:noFill/>
            <a:miter lim="800000"/>
            <a:headEnd/>
            <a:tailEnd/>
          </a:ln>
        </p:spPr>
        <p:txBody>
          <a:bodyPr>
            <a:spAutoFit/>
          </a:bodyPr>
          <a:lstStyle/>
          <a:p>
            <a:r>
              <a:rPr lang="el-GR" sz="2000">
                <a:latin typeface="Constantia" pitchFamily="18" charset="0"/>
              </a:rPr>
              <a:t>οι Κ-12 καθηγητές της επιστήμης θα πρέπει να βιώσουν προσωπικά την έρευνα στα γνωστικά προγράμματα της επιστήμης</a:t>
            </a:r>
          </a:p>
        </p:txBody>
      </p:sp>
      <p:sp>
        <p:nvSpPr>
          <p:cNvPr id="5" name="4 - Βέλος προς τα κάτω"/>
          <p:cNvSpPr/>
          <p:nvPr/>
        </p:nvSpPr>
        <p:spPr>
          <a:xfrm>
            <a:off x="4140200" y="2852738"/>
            <a:ext cx="500063" cy="714375"/>
          </a:xfrm>
          <a:prstGeom prst="downArrow">
            <a:avLst/>
          </a:prstGeom>
          <a:solidFill>
            <a:srgbClr val="7030A0">
              <a:alpha val="8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Effect transition="in" filter="fade">
                                      <p:cBhvr>
                                        <p:cTn id="9" dur="2000"/>
                                        <p:tgtEl>
                                          <p:spTgt spid="5"/>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77827"/>
                                        </p:tgtEl>
                                        <p:attrNameLst>
                                          <p:attrName>style.visibility</p:attrName>
                                        </p:attrNameLst>
                                      </p:cBhvr>
                                      <p:to>
                                        <p:strVal val="visible"/>
                                      </p:to>
                                    </p:set>
                                    <p:anim calcmode="lin" valueType="num">
                                      <p:cBhvr additive="base">
                                        <p:cTn id="12" dur="2000" fill="hold"/>
                                        <p:tgtEl>
                                          <p:spTgt spid="77827"/>
                                        </p:tgtEl>
                                        <p:attrNameLst>
                                          <p:attrName>ppt_x</p:attrName>
                                        </p:attrNameLst>
                                      </p:cBhvr>
                                      <p:tavLst>
                                        <p:tav tm="0">
                                          <p:val>
                                            <p:strVal val="#ppt_x"/>
                                          </p:val>
                                        </p:tav>
                                        <p:tav tm="100000">
                                          <p:val>
                                            <p:strVal val="#ppt_x"/>
                                          </p:val>
                                        </p:tav>
                                      </p:tavLst>
                                    </p:anim>
                                    <p:anim calcmode="lin" valueType="num">
                                      <p:cBhvr additive="base">
                                        <p:cTn id="13" dur="2000" fill="hold"/>
                                        <p:tgtEl>
                                          <p:spTgt spid="778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28596" y="928670"/>
            <a:ext cx="8305800" cy="632666"/>
          </a:xfrm>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el-GR" sz="3600" dirty="0" smtClean="0">
                <a:latin typeface="+mn-lt"/>
              </a:rPr>
              <a:t>Κλείσιμο</a:t>
            </a:r>
            <a:endParaRPr lang="el-GR" dirty="0">
              <a:latin typeface="+mn-lt"/>
            </a:endParaRPr>
          </a:p>
        </p:txBody>
      </p:sp>
      <p:sp>
        <p:nvSpPr>
          <p:cNvPr id="79874" name="2 - Ορθογώνιο"/>
          <p:cNvSpPr>
            <a:spLocks noChangeArrowheads="1"/>
          </p:cNvSpPr>
          <p:nvPr/>
        </p:nvSpPr>
        <p:spPr bwMode="auto">
          <a:xfrm>
            <a:off x="1071563" y="2071688"/>
            <a:ext cx="7072312" cy="1323975"/>
          </a:xfrm>
          <a:prstGeom prst="rect">
            <a:avLst/>
          </a:prstGeom>
          <a:noFill/>
          <a:ln w="9525">
            <a:noFill/>
            <a:miter lim="800000"/>
            <a:headEnd/>
            <a:tailEnd/>
          </a:ln>
        </p:spPr>
        <p:txBody>
          <a:bodyPr>
            <a:spAutoFit/>
          </a:bodyPr>
          <a:lstStyle/>
          <a:p>
            <a:r>
              <a:rPr lang="el-GR" sz="2000">
                <a:latin typeface="Constantia" pitchFamily="18" charset="0"/>
              </a:rPr>
              <a:t>Οι καθηγητές της επιστήμης οι οποίοι θα εφαρμόσουν την έρευνα όπως περιγράφεται σε αυτή τη δημοσίευση, θα πρέπει να λαμβάνουν υπ’ όψιν  τις προηγούμενες γνώσεις των μαθητών κατά την ενσωμάτωση των νέων</a:t>
            </a:r>
          </a:p>
        </p:txBody>
      </p:sp>
      <p:sp>
        <p:nvSpPr>
          <p:cNvPr id="79875" name="Rectangle 1"/>
          <p:cNvSpPr>
            <a:spLocks noChangeArrowheads="1"/>
          </p:cNvSpPr>
          <p:nvPr/>
        </p:nvSpPr>
        <p:spPr bwMode="auto">
          <a:xfrm>
            <a:off x="714375" y="3651250"/>
            <a:ext cx="7858125" cy="1920875"/>
          </a:xfrm>
          <a:prstGeom prst="rect">
            <a:avLst/>
          </a:prstGeom>
          <a:noFill/>
          <a:ln w="9525">
            <a:noFill/>
            <a:miter lim="800000"/>
            <a:headEnd/>
            <a:tailEnd/>
          </a:ln>
        </p:spPr>
        <p:txBody>
          <a:bodyPr anchor="ctr">
            <a:spAutoFit/>
          </a:bodyPr>
          <a:lstStyle/>
          <a:p>
            <a:pPr algn="just"/>
            <a:r>
              <a:rPr lang="el-GR" sz="2000">
                <a:latin typeface="Constantia" pitchFamily="18" charset="0"/>
                <a:ea typeface="Calibri" pitchFamily="34" charset="0"/>
                <a:cs typeface="Times New Roman" pitchFamily="18" charset="0"/>
              </a:rPr>
              <a:t>Κατά τη διάρκεια του προηγούμενου αιώνα, η έρευνα είχε πολλαπλές ερμηνείες. Ελπίζουμε ότι την πρώτη δεκαετία του 21</a:t>
            </a:r>
            <a:r>
              <a:rPr lang="el-GR" sz="2000" baseline="30000">
                <a:latin typeface="Constantia" pitchFamily="18" charset="0"/>
                <a:ea typeface="Calibri" pitchFamily="34" charset="0"/>
                <a:cs typeface="Times New Roman" pitchFamily="18" charset="0"/>
              </a:rPr>
              <a:t>ου</a:t>
            </a:r>
            <a:r>
              <a:rPr lang="el-GR" sz="2000">
                <a:latin typeface="Constantia" pitchFamily="18" charset="0"/>
                <a:ea typeface="Calibri" pitchFamily="34" charset="0"/>
                <a:cs typeface="Times New Roman" pitchFamily="18" charset="0"/>
              </a:rPr>
              <a:t> αιώνα, θα μπορέσουμε να φτάσουμε σε μια αμοιβαία συναίνεση γύρω από το τι είναι έρευνα χρησιμοποιώντας τους 3 τομείς της (ικανότητες, κατανόηση και διδακτικές στρατηγικές) όπως περιγράφονται από το </a:t>
            </a:r>
            <a:r>
              <a:rPr lang="en-US" sz="2000">
                <a:latin typeface="Constantia" pitchFamily="18" charset="0"/>
                <a:ea typeface="Calibri" pitchFamily="34" charset="0"/>
                <a:cs typeface="Times New Roman" pitchFamily="18" charset="0"/>
              </a:rPr>
              <a:t>NSES</a:t>
            </a:r>
            <a:r>
              <a:rPr lang="el-GR" sz="2000">
                <a:latin typeface="Constantia" pitchFamily="18" charset="0"/>
                <a:ea typeface="Calibri" pitchFamily="34" charset="0"/>
                <a:cs typeface="Times New Roman" pitchFamily="18" charset="0"/>
              </a:rPr>
              <a:t> (</a:t>
            </a:r>
            <a:r>
              <a:rPr lang="en-US" sz="2000">
                <a:latin typeface="Constantia" pitchFamily="18" charset="0"/>
                <a:ea typeface="Calibri" pitchFamily="34" charset="0"/>
                <a:cs typeface="Times New Roman" pitchFamily="18" charset="0"/>
              </a:rPr>
              <a:t>NRC</a:t>
            </a:r>
            <a:r>
              <a:rPr lang="el-GR" sz="2000">
                <a:latin typeface="Constantia" pitchFamily="18" charset="0"/>
                <a:ea typeface="Calibri" pitchFamily="34" charset="0"/>
                <a:cs typeface="Times New Roman" pitchFamily="18" charset="0"/>
              </a:rPr>
              <a:t>, 1996). </a:t>
            </a:r>
            <a:endParaRPr lang="el-GR" sz="3200">
              <a:latin typeface="Constantia" pitchFamily="18" charset="0"/>
              <a:ea typeface="Calibri" pitchFamily="34" charset="0"/>
              <a:cs typeface="Arial"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p:cNvSpPr>
          <p:nvPr>
            <p:ph type="title"/>
          </p:nvPr>
        </p:nvSpPr>
        <p:spPr>
          <a:xfrm>
            <a:off x="468313" y="260350"/>
            <a:ext cx="8229600" cy="579438"/>
          </a:xfrm>
        </p:spPr>
        <p:txBody>
          <a:bodyPr/>
          <a:lstStyle/>
          <a:p>
            <a:pPr algn="ctr"/>
            <a:r>
              <a:rPr lang="el-GR" sz="3200" b="1" smtClean="0">
                <a:latin typeface="Constantia" pitchFamily="18" charset="0"/>
              </a:rPr>
              <a:t>Ερώτηση αξιολόγησης</a:t>
            </a:r>
          </a:p>
        </p:txBody>
      </p:sp>
      <p:sp>
        <p:nvSpPr>
          <p:cNvPr id="81922" name="Rectangle 3"/>
          <p:cNvSpPr>
            <a:spLocks noGrp="1"/>
          </p:cNvSpPr>
          <p:nvPr>
            <p:ph type="body" idx="1"/>
          </p:nvPr>
        </p:nvSpPr>
        <p:spPr/>
        <p:txBody>
          <a:bodyPr/>
          <a:lstStyle/>
          <a:p>
            <a:pPr algn="ctr">
              <a:buFont typeface="Wingdings 2" pitchFamily="18" charset="2"/>
              <a:buNone/>
            </a:pPr>
            <a:r>
              <a:rPr lang="el-GR" smtClean="0"/>
              <a:t>Ποιοι είναι οι τρεις τομείς της έρευνας σύμφωνα με την </a:t>
            </a:r>
          </a:p>
          <a:p>
            <a:pPr algn="ctr">
              <a:buFont typeface="Wingdings 2" pitchFamily="18" charset="2"/>
              <a:buNone/>
            </a:pPr>
            <a:r>
              <a:rPr lang="en-US" smtClean="0"/>
              <a:t>NSES (NRC, 1996);</a:t>
            </a:r>
            <a:endParaRPr lang="el-GR"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Επεξήγηση με στρογγυλεμένο παραλληλόγραμμο"/>
          <p:cNvSpPr/>
          <p:nvPr/>
        </p:nvSpPr>
        <p:spPr>
          <a:xfrm>
            <a:off x="1785938" y="1928813"/>
            <a:ext cx="5072062" cy="2286000"/>
          </a:xfrm>
          <a:prstGeom prst="wedgeRoundRectCallout">
            <a:avLst/>
          </a:prstGeom>
          <a:solidFill>
            <a:srgbClr val="7030A0">
              <a:alpha val="67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3200">
                <a:solidFill>
                  <a:schemeClr val="bg1"/>
                </a:solidFill>
              </a:rPr>
              <a:t>ΕΥΧΑΡΙΣΤΟΥΜΕ ΠΟΛΥ</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42875"/>
            <a:ext cx="8229600" cy="1143000"/>
          </a:xfrm>
        </p:spPr>
        <p:txBody>
          <a:bodyPr>
            <a:normAutofit fontScale="90000"/>
          </a:bodyPr>
          <a:lstStyle/>
          <a:p>
            <a:pPr algn="ctr" eaLnBrk="1" fontAlgn="auto" hangingPunct="1">
              <a:spcAft>
                <a:spcPts val="0"/>
              </a:spcAft>
              <a:defRPr/>
            </a:pPr>
            <a:r>
              <a:rPr lang="el-GR" dirty="0" smtClean="0"/>
              <a:t/>
            </a:r>
            <a:br>
              <a:rPr lang="el-GR" dirty="0" smtClean="0"/>
            </a:br>
            <a:r>
              <a:rPr lang="el-GR" sz="3600" b="1" dirty="0" smtClean="0">
                <a:latin typeface="+mn-lt"/>
              </a:rPr>
              <a:t>Πρώιμη Ιστορική Προοπτική </a:t>
            </a:r>
            <a:br>
              <a:rPr lang="el-GR" sz="3600" b="1" dirty="0" smtClean="0">
                <a:latin typeface="+mn-lt"/>
              </a:rPr>
            </a:br>
            <a:r>
              <a:rPr lang="el-GR" sz="3600" b="1" dirty="0" smtClean="0">
                <a:latin typeface="+mn-lt"/>
              </a:rPr>
              <a:t>(</a:t>
            </a:r>
            <a:r>
              <a:rPr lang="en-US" sz="3600" b="1" dirty="0" smtClean="0">
                <a:latin typeface="+mn-lt"/>
              </a:rPr>
              <a:t>Early Historical Perspective</a:t>
            </a:r>
            <a:r>
              <a:rPr lang="el-GR" sz="3600" b="1" dirty="0" smtClean="0">
                <a:latin typeface="+mn-lt"/>
              </a:rPr>
              <a:t>)</a:t>
            </a:r>
            <a:endParaRPr lang="el-GR" dirty="0">
              <a:latin typeface="+mn-lt"/>
            </a:endParaRPr>
          </a:p>
        </p:txBody>
      </p:sp>
      <p:sp>
        <p:nvSpPr>
          <p:cNvPr id="18434" name="Content Placeholder 2"/>
          <p:cNvSpPr>
            <a:spLocks noGrp="1"/>
          </p:cNvSpPr>
          <p:nvPr>
            <p:ph idx="1"/>
          </p:nvPr>
        </p:nvSpPr>
        <p:spPr>
          <a:xfrm>
            <a:off x="0" y="1357313"/>
            <a:ext cx="8229600" cy="636587"/>
          </a:xfrm>
        </p:spPr>
        <p:txBody>
          <a:bodyPr/>
          <a:lstStyle/>
          <a:p>
            <a:pPr eaLnBrk="1" hangingPunct="1">
              <a:buFont typeface="Wingdings 2" pitchFamily="18" charset="2"/>
              <a:buNone/>
            </a:pPr>
            <a:r>
              <a:rPr lang="el-GR" sz="1800" b="1" dirty="0" smtClean="0"/>
              <a:t>1910: Ο John Dewey εισήγαγε ένα μοντέλο Επιστημονικής Μεθόδου που περιελάμβανε:</a:t>
            </a:r>
          </a:p>
          <a:p>
            <a:pPr eaLnBrk="1" hangingPunct="1">
              <a:buFont typeface="Wingdings 2" pitchFamily="18" charset="2"/>
              <a:buNone/>
            </a:pPr>
            <a:endParaRPr lang="el-GR" dirty="0" smtClean="0"/>
          </a:p>
        </p:txBody>
      </p:sp>
      <p:sp>
        <p:nvSpPr>
          <p:cNvPr id="16385" name="Rectangle 1"/>
          <p:cNvSpPr>
            <a:spLocks noChangeArrowheads="1"/>
          </p:cNvSpPr>
          <p:nvPr/>
        </p:nvSpPr>
        <p:spPr bwMode="auto">
          <a:xfrm>
            <a:off x="6572250" y="2636912"/>
            <a:ext cx="2571750" cy="1200150"/>
          </a:xfrm>
          <a:prstGeom prst="rect">
            <a:avLst/>
          </a:prstGeom>
          <a:noFill/>
          <a:ln w="9525">
            <a:noFill/>
            <a:miter lim="800000"/>
            <a:headEnd/>
            <a:tailEnd/>
          </a:ln>
        </p:spPr>
        <p:txBody>
          <a:bodyPr anchor="ctr">
            <a:spAutoFit/>
          </a:bodyPr>
          <a:lstStyle/>
          <a:p>
            <a:pPr>
              <a:buFont typeface="Arial" charset="0"/>
              <a:buChar char="•"/>
            </a:pPr>
            <a:r>
              <a:rPr lang="en-US" sz="1200" dirty="0">
                <a:latin typeface="Constantia" pitchFamily="18" charset="0"/>
                <a:ea typeface="Times New Roman" pitchFamily="18" charset="0"/>
                <a:cs typeface="Times-Roman"/>
              </a:rPr>
              <a:t>sensing perplexing situations, </a:t>
            </a:r>
            <a:endParaRPr lang="el-GR" sz="1200" dirty="0">
              <a:latin typeface="Constantia" pitchFamily="18" charset="0"/>
              <a:ea typeface="Times New Roman" pitchFamily="18" charset="0"/>
              <a:cs typeface="Times-Roman"/>
            </a:endParaRPr>
          </a:p>
          <a:p>
            <a:pPr>
              <a:buFont typeface="Arial" charset="0"/>
              <a:buChar char="•"/>
            </a:pPr>
            <a:r>
              <a:rPr lang="en-US" sz="1200" dirty="0">
                <a:latin typeface="Constantia" pitchFamily="18" charset="0"/>
                <a:ea typeface="Times New Roman" pitchFamily="18" charset="0"/>
                <a:cs typeface="Times-Roman"/>
              </a:rPr>
              <a:t>clarifying the problem, </a:t>
            </a:r>
            <a:endParaRPr lang="el-GR" sz="1200" dirty="0">
              <a:latin typeface="Constantia" pitchFamily="18" charset="0"/>
              <a:ea typeface="Times New Roman" pitchFamily="18" charset="0"/>
              <a:cs typeface="Times-Roman"/>
            </a:endParaRPr>
          </a:p>
          <a:p>
            <a:pPr>
              <a:buFont typeface="Arial" charset="0"/>
              <a:buChar char="•"/>
            </a:pPr>
            <a:r>
              <a:rPr lang="en-US" sz="1200" dirty="0">
                <a:latin typeface="Constantia" pitchFamily="18" charset="0"/>
                <a:ea typeface="Times New Roman" pitchFamily="18" charset="0"/>
                <a:cs typeface="Times-Roman"/>
              </a:rPr>
              <a:t>formulating a tentative hypothesis</a:t>
            </a:r>
            <a:endParaRPr lang="el-GR" sz="1200" dirty="0">
              <a:latin typeface="Constantia" pitchFamily="18" charset="0"/>
              <a:ea typeface="Times New Roman" pitchFamily="18" charset="0"/>
              <a:cs typeface="Times-Roman"/>
            </a:endParaRPr>
          </a:p>
          <a:p>
            <a:pPr eaLnBrk="0" hangingPunct="0">
              <a:buFont typeface="Arial" charset="0"/>
              <a:buChar char="•"/>
            </a:pPr>
            <a:r>
              <a:rPr lang="en-US" sz="1200" dirty="0">
                <a:latin typeface="Constantia" pitchFamily="18" charset="0"/>
                <a:ea typeface="Times New Roman" pitchFamily="18" charset="0"/>
                <a:cs typeface="Times-Roman"/>
              </a:rPr>
              <a:t>testing the hypothesis, </a:t>
            </a:r>
          </a:p>
          <a:p>
            <a:pPr eaLnBrk="0" hangingPunct="0">
              <a:buFont typeface="Arial" charset="0"/>
              <a:buChar char="•"/>
            </a:pPr>
            <a:r>
              <a:rPr lang="en-US" sz="1200" dirty="0">
                <a:latin typeface="Constantia" pitchFamily="18" charset="0"/>
                <a:ea typeface="Times New Roman" pitchFamily="18" charset="0"/>
                <a:cs typeface="Times-Roman"/>
              </a:rPr>
              <a:t>revising with rigorous tests</a:t>
            </a:r>
          </a:p>
          <a:p>
            <a:pPr eaLnBrk="0" hangingPunct="0">
              <a:buFont typeface="Arial" charset="0"/>
              <a:buChar char="•"/>
            </a:pPr>
            <a:r>
              <a:rPr lang="en-US" sz="1200" dirty="0">
                <a:latin typeface="Constantia" pitchFamily="18" charset="0"/>
                <a:ea typeface="Times New Roman" pitchFamily="18" charset="0"/>
                <a:cs typeface="Times-Roman"/>
              </a:rPr>
              <a:t>acting on the</a:t>
            </a:r>
            <a:r>
              <a:rPr lang="el-GR" sz="1200" dirty="0">
                <a:latin typeface="Constantia" pitchFamily="18" charset="0"/>
                <a:ea typeface="Times New Roman" pitchFamily="18" charset="0"/>
                <a:cs typeface="Times-Roman"/>
              </a:rPr>
              <a:t> solution</a:t>
            </a:r>
            <a:r>
              <a:rPr lang="el-GR" sz="900" dirty="0">
                <a:latin typeface="Constantia" pitchFamily="18" charset="0"/>
                <a:ea typeface="Times New Roman" pitchFamily="18" charset="0"/>
                <a:cs typeface="Arial" charset="0"/>
              </a:rPr>
              <a:t> </a:t>
            </a:r>
            <a:endParaRPr lang="el-GR" dirty="0">
              <a:latin typeface="Constantia" pitchFamily="18" charset="0"/>
              <a:ea typeface="Times New Roman" pitchFamily="18" charset="0"/>
              <a:cs typeface="Arial" charset="0"/>
            </a:endParaRPr>
          </a:p>
        </p:txBody>
      </p:sp>
      <p:sp>
        <p:nvSpPr>
          <p:cNvPr id="18436" name="Rectangle 2"/>
          <p:cNvSpPr>
            <a:spLocks noChangeArrowheads="1"/>
          </p:cNvSpPr>
          <p:nvPr/>
        </p:nvSpPr>
        <p:spPr bwMode="auto">
          <a:xfrm>
            <a:off x="0" y="-323850"/>
            <a:ext cx="184150" cy="647700"/>
          </a:xfrm>
          <a:prstGeom prst="rect">
            <a:avLst/>
          </a:prstGeom>
          <a:noFill/>
          <a:ln w="9525">
            <a:noFill/>
            <a:miter lim="800000"/>
            <a:headEnd/>
            <a:tailEnd/>
          </a:ln>
        </p:spPr>
        <p:txBody>
          <a:bodyPr wrap="none" anchor="ctr">
            <a:spAutoFit/>
          </a:bodyPr>
          <a:lstStyle/>
          <a:p>
            <a:endParaRPr lang="el-GR">
              <a:cs typeface="Arial" charset="0"/>
            </a:endParaRPr>
          </a:p>
          <a:p>
            <a:pPr eaLnBrk="0" hangingPunct="0"/>
            <a:endParaRPr lang="el-GR">
              <a:cs typeface="Arial" charset="0"/>
            </a:endParaRPr>
          </a:p>
        </p:txBody>
      </p:sp>
      <p:sp>
        <p:nvSpPr>
          <p:cNvPr id="6" name="Rectangle 5"/>
          <p:cNvSpPr>
            <a:spLocks noChangeArrowheads="1"/>
          </p:cNvSpPr>
          <p:nvPr/>
        </p:nvSpPr>
        <p:spPr bwMode="auto">
          <a:xfrm>
            <a:off x="0" y="1857375"/>
            <a:ext cx="9144000" cy="4154488"/>
          </a:xfrm>
          <a:prstGeom prst="rect">
            <a:avLst/>
          </a:prstGeom>
          <a:noFill/>
          <a:ln w="9525">
            <a:noFill/>
            <a:miter lim="800000"/>
            <a:headEnd/>
            <a:tailEnd/>
          </a:ln>
        </p:spPr>
        <p:txBody>
          <a:bodyPr>
            <a:spAutoFit/>
          </a:bodyPr>
          <a:lstStyle/>
          <a:p>
            <a:pPr eaLnBrk="0" hangingPunct="0">
              <a:buFontTx/>
              <a:buAutoNum type="arabicPeriod"/>
            </a:pPr>
            <a:r>
              <a:rPr lang="el-GR" sz="2400" dirty="0">
                <a:solidFill>
                  <a:srgbClr val="000000"/>
                </a:solidFill>
                <a:latin typeface="Constantia" pitchFamily="18" charset="0"/>
                <a:ea typeface="Times New Roman" pitchFamily="18" charset="0"/>
                <a:cs typeface="Arial" charset="0"/>
              </a:rPr>
              <a:t> </a:t>
            </a:r>
            <a:r>
              <a:rPr lang="el-GR" sz="2400" dirty="0" smtClean="0">
                <a:solidFill>
                  <a:srgbClr val="000000"/>
                </a:solidFill>
                <a:latin typeface="Constantia" pitchFamily="18" charset="0"/>
                <a:ea typeface="Times New Roman" pitchFamily="18" charset="0"/>
                <a:cs typeface="Arial" charset="0"/>
              </a:rPr>
              <a:t>Συνειδητοποίηση μπερδεμένων καταστάσεων</a:t>
            </a:r>
            <a:endParaRPr lang="el-GR" sz="2400" dirty="0">
              <a:solidFill>
                <a:srgbClr val="000000"/>
              </a:solidFill>
              <a:latin typeface="Constantia" pitchFamily="18" charset="0"/>
              <a:ea typeface="Times New Roman" pitchFamily="18" charset="0"/>
              <a:cs typeface="Arial" charset="0"/>
            </a:endParaRPr>
          </a:p>
          <a:p>
            <a:pPr eaLnBrk="0" hangingPunct="0">
              <a:buFontTx/>
              <a:buAutoNum type="arabicPeriod"/>
            </a:pPr>
            <a:endParaRPr lang="el-GR" sz="2400" dirty="0">
              <a:solidFill>
                <a:srgbClr val="000000"/>
              </a:solidFill>
              <a:latin typeface="Constantia" pitchFamily="18" charset="0"/>
              <a:ea typeface="Times New Roman" pitchFamily="18" charset="0"/>
              <a:cs typeface="Arial" charset="0"/>
            </a:endParaRPr>
          </a:p>
          <a:p>
            <a:pPr eaLnBrk="0" hangingPunct="0">
              <a:buFontTx/>
              <a:buAutoNum type="arabicPeriod"/>
            </a:pPr>
            <a:r>
              <a:rPr lang="el-GR" sz="2400" dirty="0">
                <a:solidFill>
                  <a:srgbClr val="000000"/>
                </a:solidFill>
                <a:latin typeface="Constantia" pitchFamily="18" charset="0"/>
                <a:ea typeface="Times New Roman" pitchFamily="18" charset="0"/>
                <a:cs typeface="Arial" charset="0"/>
              </a:rPr>
              <a:t> διευκρίνιση  του προβλήματος</a:t>
            </a:r>
          </a:p>
          <a:p>
            <a:pPr eaLnBrk="0" hangingPunct="0">
              <a:buFontTx/>
              <a:buAutoNum type="arabicPeriod"/>
            </a:pPr>
            <a:endParaRPr lang="el-GR" sz="2400" dirty="0">
              <a:solidFill>
                <a:srgbClr val="000000"/>
              </a:solidFill>
              <a:latin typeface="Constantia" pitchFamily="18" charset="0"/>
              <a:ea typeface="Times New Roman" pitchFamily="18" charset="0"/>
              <a:cs typeface="Arial" charset="0"/>
            </a:endParaRPr>
          </a:p>
          <a:p>
            <a:pPr eaLnBrk="0" hangingPunct="0">
              <a:buFontTx/>
              <a:buAutoNum type="arabicPeriod"/>
            </a:pPr>
            <a:r>
              <a:rPr lang="el-GR" sz="2400" dirty="0">
                <a:solidFill>
                  <a:srgbClr val="000000"/>
                </a:solidFill>
                <a:latin typeface="Constantia" pitchFamily="18" charset="0"/>
                <a:ea typeface="Times New Roman" pitchFamily="18" charset="0"/>
                <a:cs typeface="Arial" charset="0"/>
              </a:rPr>
              <a:t> διαμόρφωση  μιας δοκιμαστικής υπόθεσης </a:t>
            </a:r>
          </a:p>
          <a:p>
            <a:pPr eaLnBrk="0" hangingPunct="0">
              <a:buFontTx/>
              <a:buAutoNum type="arabicPeriod"/>
            </a:pPr>
            <a:endParaRPr lang="el-GR" sz="2400" dirty="0">
              <a:solidFill>
                <a:srgbClr val="000000"/>
              </a:solidFill>
              <a:latin typeface="Constantia" pitchFamily="18" charset="0"/>
              <a:ea typeface="Times New Roman" pitchFamily="18" charset="0"/>
              <a:cs typeface="Arial" charset="0"/>
            </a:endParaRPr>
          </a:p>
          <a:p>
            <a:pPr eaLnBrk="0" hangingPunct="0">
              <a:buFontTx/>
              <a:buAutoNum type="arabicPeriod"/>
            </a:pPr>
            <a:r>
              <a:rPr lang="el-GR" sz="2400" dirty="0">
                <a:solidFill>
                  <a:srgbClr val="000000"/>
                </a:solidFill>
                <a:latin typeface="Constantia" pitchFamily="18" charset="0"/>
                <a:ea typeface="Times New Roman" pitchFamily="18" charset="0"/>
                <a:cs typeface="Arial" charset="0"/>
              </a:rPr>
              <a:t> έλεγχος της υπόθεσης </a:t>
            </a:r>
          </a:p>
          <a:p>
            <a:pPr eaLnBrk="0" hangingPunct="0">
              <a:buFontTx/>
              <a:buAutoNum type="arabicPeriod"/>
            </a:pPr>
            <a:endParaRPr lang="el-GR" sz="2400" dirty="0">
              <a:solidFill>
                <a:srgbClr val="000000"/>
              </a:solidFill>
              <a:latin typeface="Constantia" pitchFamily="18" charset="0"/>
              <a:ea typeface="Times New Roman" pitchFamily="18" charset="0"/>
              <a:cs typeface="Arial" charset="0"/>
            </a:endParaRPr>
          </a:p>
          <a:p>
            <a:pPr eaLnBrk="0" hangingPunct="0">
              <a:buFontTx/>
              <a:buAutoNum type="arabicPeriod"/>
            </a:pPr>
            <a:r>
              <a:rPr lang="el-GR" sz="2400" dirty="0">
                <a:solidFill>
                  <a:srgbClr val="000000"/>
                </a:solidFill>
                <a:latin typeface="Constantia" pitchFamily="18" charset="0"/>
                <a:ea typeface="Times New Roman" pitchFamily="18" charset="0"/>
                <a:cs typeface="Arial" charset="0"/>
              </a:rPr>
              <a:t> αναθεώρηση  της υπόθεσης  μέσα  από  αυστηρές δοκιμές</a:t>
            </a:r>
          </a:p>
          <a:p>
            <a:pPr eaLnBrk="0" hangingPunct="0">
              <a:buFontTx/>
              <a:buAutoNum type="arabicPeriod"/>
            </a:pPr>
            <a:endParaRPr lang="el-GR" sz="2400" dirty="0">
              <a:solidFill>
                <a:srgbClr val="000000"/>
              </a:solidFill>
              <a:latin typeface="Constantia" pitchFamily="18" charset="0"/>
              <a:ea typeface="Times New Roman" pitchFamily="18" charset="0"/>
              <a:cs typeface="Arial" charset="0"/>
            </a:endParaRPr>
          </a:p>
          <a:p>
            <a:pPr eaLnBrk="0" hangingPunct="0">
              <a:buFontTx/>
              <a:buAutoNum type="arabicPeriod"/>
            </a:pPr>
            <a:r>
              <a:rPr lang="el-GR" sz="2400" dirty="0">
                <a:solidFill>
                  <a:srgbClr val="000000"/>
                </a:solidFill>
                <a:latin typeface="Constantia" pitchFamily="18" charset="0"/>
                <a:ea typeface="Times New Roman" pitchFamily="18" charset="0"/>
                <a:cs typeface="Arial" charset="0"/>
              </a:rPr>
              <a:t> ενεργώντας  για την εύρεση της λύσης </a:t>
            </a:r>
            <a:endParaRPr lang="el-GR" sz="1400" dirty="0">
              <a:solidFill>
                <a:srgbClr val="000000"/>
              </a:solidFill>
              <a:latin typeface="Constantia" pitchFamily="18" charset="0"/>
              <a:ea typeface="Times New Roman" pitchFamily="18" charset="0"/>
              <a:cs typeface="Arial" charset="0"/>
            </a:endParaRPr>
          </a:p>
        </p:txBody>
      </p:sp>
      <p:sp>
        <p:nvSpPr>
          <p:cNvPr id="18438" name="Rectangle 6"/>
          <p:cNvSpPr>
            <a:spLocks noChangeArrowheads="1"/>
          </p:cNvSpPr>
          <p:nvPr/>
        </p:nvSpPr>
        <p:spPr bwMode="auto">
          <a:xfrm>
            <a:off x="714375" y="6215063"/>
            <a:ext cx="8429625" cy="276225"/>
          </a:xfrm>
          <a:prstGeom prst="rect">
            <a:avLst/>
          </a:prstGeom>
          <a:noFill/>
          <a:ln w="9525">
            <a:noFill/>
            <a:miter lim="800000"/>
            <a:headEnd/>
            <a:tailEnd/>
          </a:ln>
        </p:spPr>
        <p:txBody>
          <a:bodyPr>
            <a:spAutoFit/>
          </a:bodyPr>
          <a:lstStyle/>
          <a:p>
            <a:r>
              <a:rPr lang="el-GR" sz="1200">
                <a:latin typeface="Constantia" pitchFamily="18" charset="0"/>
              </a:rPr>
              <a:t>Στο μοντέλο του Dewey, ο μαθητής συμμετέχει ενεργά, και ο δάσκαλος έχει τον ρόλο  του διαμεσολαβητή και  του οδηγού.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53" presetClass="entr" presetSubtype="0" fill="hold" grpId="0" nodeType="withEffect">
                                  <p:stCondLst>
                                    <p:cond delay="0"/>
                                  </p:stCondLst>
                                  <p:childTnLst>
                                    <p:set>
                                      <p:cBhvr>
                                        <p:cTn id="8" dur="1" fill="hold">
                                          <p:stCondLst>
                                            <p:cond delay="0"/>
                                          </p:stCondLst>
                                        </p:cTn>
                                        <p:tgtEl>
                                          <p:spTgt spid="16385"/>
                                        </p:tgtEl>
                                        <p:attrNameLst>
                                          <p:attrName>style.visibility</p:attrName>
                                        </p:attrNameLst>
                                      </p:cBhvr>
                                      <p:to>
                                        <p:strVal val="visible"/>
                                      </p:to>
                                    </p:set>
                                    <p:anim calcmode="lin" valueType="num">
                                      <p:cBhvr>
                                        <p:cTn id="9" dur="500" fill="hold"/>
                                        <p:tgtEl>
                                          <p:spTgt spid="16385"/>
                                        </p:tgtEl>
                                        <p:attrNameLst>
                                          <p:attrName>ppt_w</p:attrName>
                                        </p:attrNameLst>
                                      </p:cBhvr>
                                      <p:tavLst>
                                        <p:tav tm="0">
                                          <p:val>
                                            <p:fltVal val="0"/>
                                          </p:val>
                                        </p:tav>
                                        <p:tav tm="100000">
                                          <p:val>
                                            <p:strVal val="#ppt_w"/>
                                          </p:val>
                                        </p:tav>
                                      </p:tavLst>
                                    </p:anim>
                                    <p:anim calcmode="lin" valueType="num">
                                      <p:cBhvr>
                                        <p:cTn id="10" dur="500" fill="hold"/>
                                        <p:tgtEl>
                                          <p:spTgt spid="16385"/>
                                        </p:tgtEl>
                                        <p:attrNameLst>
                                          <p:attrName>ppt_h</p:attrName>
                                        </p:attrNameLst>
                                      </p:cBhvr>
                                      <p:tavLst>
                                        <p:tav tm="0">
                                          <p:val>
                                            <p:fltVal val="0"/>
                                          </p:val>
                                        </p:tav>
                                        <p:tav tm="100000">
                                          <p:val>
                                            <p:strVal val="#ppt_h"/>
                                          </p:val>
                                        </p:tav>
                                      </p:tavLst>
                                    </p:anim>
                                    <p:animEffect transition="in" filter="fade">
                                      <p:cBhvr>
                                        <p:cTn id="11"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42875"/>
            <a:ext cx="8229600" cy="1143000"/>
          </a:xfrm>
        </p:spPr>
        <p:txBody>
          <a:bodyPr>
            <a:noAutofit/>
          </a:bodyPr>
          <a:lstStyle/>
          <a:p>
            <a:pPr algn="ctr" eaLnBrk="1" fontAlgn="auto" hangingPunct="1">
              <a:spcAft>
                <a:spcPts val="0"/>
              </a:spcAft>
              <a:defRPr/>
            </a:pPr>
            <a:r>
              <a:rPr lang="el-GR" sz="3200" b="1" dirty="0" smtClean="0">
                <a:latin typeface="+mn-lt"/>
              </a:rPr>
              <a:t>Πρώιμη Ιστορική Προοπτική </a:t>
            </a:r>
            <a:br>
              <a:rPr lang="el-GR" sz="3200" b="1" dirty="0" smtClean="0">
                <a:latin typeface="+mn-lt"/>
              </a:rPr>
            </a:br>
            <a:r>
              <a:rPr lang="el-GR" sz="3200" b="1" dirty="0" smtClean="0">
                <a:latin typeface="+mn-lt"/>
              </a:rPr>
              <a:t>(</a:t>
            </a:r>
            <a:r>
              <a:rPr lang="en-US" sz="3200" b="1" dirty="0" smtClean="0">
                <a:latin typeface="+mn-lt"/>
              </a:rPr>
              <a:t>Early Historical Perspective</a:t>
            </a:r>
            <a:r>
              <a:rPr lang="el-GR" sz="3200" b="1" dirty="0" smtClean="0">
                <a:latin typeface="+mn-lt"/>
              </a:rPr>
              <a:t>)</a:t>
            </a:r>
            <a:endParaRPr lang="el-GR" sz="2800" dirty="0">
              <a:latin typeface="+mn-lt"/>
            </a:endParaRPr>
          </a:p>
        </p:txBody>
      </p:sp>
      <p:sp>
        <p:nvSpPr>
          <p:cNvPr id="3" name="Content Placeholder 2"/>
          <p:cNvSpPr>
            <a:spLocks noGrp="1"/>
          </p:cNvSpPr>
          <p:nvPr>
            <p:ph idx="1"/>
          </p:nvPr>
        </p:nvSpPr>
        <p:spPr>
          <a:xfrm>
            <a:off x="0" y="1214438"/>
            <a:ext cx="8686800" cy="2208212"/>
          </a:xfrm>
        </p:spPr>
        <p:txBody>
          <a:bodyPr>
            <a:normAutofit/>
          </a:bodyPr>
          <a:lstStyle/>
          <a:p>
            <a:pPr marL="274320" indent="-274320" eaLnBrk="1" fontAlgn="auto" hangingPunct="1">
              <a:spcAft>
                <a:spcPts val="0"/>
              </a:spcAft>
              <a:buClr>
                <a:schemeClr val="accent3"/>
              </a:buClr>
              <a:buFont typeface="Wingdings 2"/>
              <a:buNone/>
              <a:defRPr/>
            </a:pPr>
            <a:r>
              <a:rPr lang="el-GR" sz="3100" dirty="0" smtClean="0"/>
              <a:t>1916:  </a:t>
            </a:r>
            <a:r>
              <a:rPr lang="el-GR" dirty="0" smtClean="0"/>
              <a:t>Dewey  </a:t>
            </a:r>
          </a:p>
          <a:p>
            <a:pPr marL="274320" indent="-274320" algn="just" eaLnBrk="1" fontAlgn="auto" hangingPunct="1">
              <a:spcAft>
                <a:spcPts val="0"/>
              </a:spcAft>
              <a:buClr>
                <a:schemeClr val="accent3"/>
              </a:buClr>
              <a:buFont typeface="Wingdings 2"/>
              <a:buChar char=""/>
              <a:defRPr/>
            </a:pPr>
            <a:r>
              <a:rPr lang="el-GR" dirty="0" smtClean="0"/>
              <a:t>οι μαθητές πρέπει να  ασχολούνται με   τα προβλήματα που τους ενδιαφέρουν </a:t>
            </a:r>
          </a:p>
          <a:p>
            <a:pPr marL="514350" indent="-514350" algn="just" eaLnBrk="1" fontAlgn="auto" hangingPunct="1">
              <a:spcAft>
                <a:spcPts val="0"/>
              </a:spcAft>
              <a:buClr>
                <a:schemeClr val="accent3"/>
              </a:buClr>
              <a:buFont typeface="Wingdings 2"/>
              <a:buChar char=""/>
              <a:defRPr/>
            </a:pPr>
            <a:r>
              <a:rPr lang="el-GR" dirty="0" smtClean="0"/>
              <a:t>να εφαρμόζεται σε  παρατηρήσιμα φαινόμενα. </a:t>
            </a:r>
          </a:p>
          <a:p>
            <a:pPr marL="274320" indent="-274320" eaLnBrk="1" fontAlgn="auto" hangingPunct="1">
              <a:spcAft>
                <a:spcPts val="0"/>
              </a:spcAft>
              <a:buClr>
                <a:schemeClr val="accent3"/>
              </a:buClr>
              <a:buFont typeface="Wingdings 2"/>
              <a:buChar char=""/>
              <a:defRPr/>
            </a:pPr>
            <a:endParaRPr lang="el-GR" dirty="0"/>
          </a:p>
        </p:txBody>
      </p:sp>
      <p:sp>
        <p:nvSpPr>
          <p:cNvPr id="19459" name="Rectangle 3"/>
          <p:cNvSpPr>
            <a:spLocks noChangeArrowheads="1"/>
          </p:cNvSpPr>
          <p:nvPr/>
        </p:nvSpPr>
        <p:spPr bwMode="auto">
          <a:xfrm>
            <a:off x="4572000" y="0"/>
            <a:ext cx="4572000" cy="646113"/>
          </a:xfrm>
          <a:prstGeom prst="rect">
            <a:avLst/>
          </a:prstGeom>
          <a:noFill/>
          <a:ln w="9525">
            <a:noFill/>
            <a:miter lim="800000"/>
            <a:headEnd/>
            <a:tailEnd/>
          </a:ln>
        </p:spPr>
        <p:txBody>
          <a:bodyPr>
            <a:spAutoFit/>
          </a:bodyPr>
          <a:lstStyle/>
          <a:p>
            <a:r>
              <a:rPr lang="el-GR">
                <a:latin typeface="Constantia" pitchFamily="18" charset="0"/>
              </a:rPr>
              <a:t/>
            </a:r>
            <a:br>
              <a:rPr lang="el-GR">
                <a:latin typeface="Constantia" pitchFamily="18" charset="0"/>
              </a:rPr>
            </a:br>
            <a:endParaRPr lang="el-GR">
              <a:latin typeface="Constantia" pitchFamily="18" charset="0"/>
            </a:endParaRPr>
          </a:p>
        </p:txBody>
      </p:sp>
      <p:sp>
        <p:nvSpPr>
          <p:cNvPr id="18433" name="Rectangle 1"/>
          <p:cNvSpPr>
            <a:spLocks noChangeArrowheads="1"/>
          </p:cNvSpPr>
          <p:nvPr/>
        </p:nvSpPr>
        <p:spPr bwMode="auto">
          <a:xfrm>
            <a:off x="0" y="3500438"/>
            <a:ext cx="8643938" cy="2308225"/>
          </a:xfrm>
          <a:prstGeom prst="rect">
            <a:avLst/>
          </a:prstGeom>
          <a:noFill/>
          <a:ln w="9525">
            <a:noFill/>
            <a:miter lim="800000"/>
            <a:headEnd/>
            <a:tailEnd/>
          </a:ln>
        </p:spPr>
        <p:txBody>
          <a:bodyPr anchor="ctr">
            <a:spAutoFit/>
          </a:bodyPr>
          <a:lstStyle/>
          <a:p>
            <a:pPr algn="just"/>
            <a:r>
              <a:rPr lang="el-GR" sz="2400">
                <a:solidFill>
                  <a:srgbClr val="000000"/>
                </a:solidFill>
                <a:latin typeface="Constantia" pitchFamily="18" charset="0"/>
                <a:ea typeface="Times New Roman" pitchFamily="18" charset="0"/>
                <a:cs typeface="Arial" charset="0"/>
              </a:rPr>
              <a:t>1938</a:t>
            </a:r>
            <a:r>
              <a:rPr lang="el-GR" sz="2400">
                <a:latin typeface="Constantia" pitchFamily="18" charset="0"/>
                <a:ea typeface="Times New Roman" pitchFamily="18" charset="0"/>
                <a:cs typeface="Arial" charset="0"/>
              </a:rPr>
              <a:t> :  Dewey</a:t>
            </a:r>
          </a:p>
          <a:p>
            <a:pPr algn="just"/>
            <a:r>
              <a:rPr lang="el-GR" sz="2400">
                <a:solidFill>
                  <a:srgbClr val="000000"/>
                </a:solidFill>
                <a:latin typeface="Constantia" pitchFamily="18" charset="0"/>
                <a:ea typeface="Times New Roman" pitchFamily="18" charset="0"/>
                <a:cs typeface="Arial" charset="0"/>
              </a:rPr>
              <a:t> τα προβλήματα που πρέπει να μελετηθούν πρέπει να σχετίζονται με τις εμπειρίες των μαθητών και εντός των ορίων «της πνευματική τους ικανότητας». Ως εκ τούτου, οι μαθητές πρέπει να  είναι ενεργητικοί κατά την διαδικασία αναζήτησης των απαντήσεων.</a:t>
            </a:r>
            <a:endParaRPr lang="el-GR" sz="2400">
              <a:latin typeface="Constantia" pitchFamily="18" charset="0"/>
              <a:ea typeface="Times New Roman" pitchFamily="18" charset="0"/>
              <a:cs typeface="Arial" charset="0"/>
            </a:endParaRPr>
          </a:p>
        </p:txBody>
      </p:sp>
      <p:sp>
        <p:nvSpPr>
          <p:cNvPr id="7" name="Folded Corner 6"/>
          <p:cNvSpPr/>
          <p:nvPr/>
        </p:nvSpPr>
        <p:spPr>
          <a:xfrm>
            <a:off x="4932040" y="-363463"/>
            <a:ext cx="4069656" cy="3288407"/>
          </a:xfrm>
          <a:prstGeom prst="foldedCorner">
            <a:avLst/>
          </a:prstGeom>
          <a:solidFill>
            <a:srgbClr val="7030A0">
              <a:alpha val="41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400" b="1" dirty="0">
                <a:solidFill>
                  <a:schemeClr val="bg1"/>
                </a:solidFill>
              </a:rPr>
              <a:t>1937: Το  μοντέλο  του Dewey ήταν η βάση για την Commission on Secondary School Curriculum  που ασχολήθηκε με  το  Πρόγραμμα Σπουδών τιτλοφορημένο ως  «Επιστήμες στη Δευτεροβάθμια Εκπαίδευση» (</a:t>
            </a:r>
            <a:r>
              <a:rPr lang="el-GR" sz="2400" b="1" i="1" dirty="0">
                <a:solidFill>
                  <a:schemeClr val="bg1"/>
                </a:solidFill>
              </a:rPr>
              <a:t>Science in Secondary Education)</a:t>
            </a:r>
            <a:endParaRPr lang="el-GR" sz="2400" b="1" dirty="0">
              <a:solidFill>
                <a:schemeClr val="bg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fltVal val="0"/>
                                          </p:val>
                                        </p:tav>
                                        <p:tav tm="100000">
                                          <p:val>
                                            <p:strVal val="#ppt_w"/>
                                          </p:val>
                                        </p:tav>
                                      </p:tavLst>
                                    </p:anim>
                                    <p:anim calcmode="lin" valueType="num">
                                      <p:cBhvr>
                                        <p:cTn id="8" dur="3000" fill="hold"/>
                                        <p:tgtEl>
                                          <p:spTgt spid="7"/>
                                        </p:tgtEl>
                                        <p:attrNameLst>
                                          <p:attrName>ppt_h</p:attrName>
                                        </p:attrNameLst>
                                      </p:cBhvr>
                                      <p:tavLst>
                                        <p:tav tm="0">
                                          <p:val>
                                            <p:fltVal val="0"/>
                                          </p:val>
                                        </p:tav>
                                        <p:tav tm="100000">
                                          <p:val>
                                            <p:strVal val="#ppt_h"/>
                                          </p:val>
                                        </p:tav>
                                      </p:tavLst>
                                    </p:anim>
                                    <p:animEffect transition="in" filter="fade">
                                      <p:cBhvr>
                                        <p:cTn id="9" dur="3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2" nodeType="clickEffect">
                                  <p:stCondLst>
                                    <p:cond delay="0"/>
                                  </p:stCondLst>
                                  <p:childTnLst>
                                    <p:animEffect transition="out" filter="fade">
                                      <p:cBhvr>
                                        <p:cTn id="13" dur="2000"/>
                                        <p:tgtEl>
                                          <p:spTgt spid="7"/>
                                        </p:tgtEl>
                                      </p:cBhvr>
                                    </p:animEffect>
                                    <p:set>
                                      <p:cBhvr>
                                        <p:cTn id="14" dur="1" fill="hold">
                                          <p:stCondLst>
                                            <p:cond delay="1999"/>
                                          </p:stCondLst>
                                        </p:cTn>
                                        <p:tgtEl>
                                          <p:spTgt spid="7"/>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8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7" grpId="1" animBg="1"/>
      <p:bldP spid="7"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42875"/>
            <a:ext cx="8229600" cy="1143000"/>
          </a:xfrm>
        </p:spPr>
        <p:txBody>
          <a:bodyPr>
            <a:noAutofit/>
          </a:bodyPr>
          <a:lstStyle/>
          <a:p>
            <a:pPr algn="ctr" eaLnBrk="1" fontAlgn="auto" hangingPunct="1">
              <a:spcAft>
                <a:spcPts val="0"/>
              </a:spcAft>
              <a:defRPr/>
            </a:pPr>
            <a:r>
              <a:rPr lang="el-GR" sz="3200" b="1" dirty="0" smtClean="0">
                <a:latin typeface="+mn-lt"/>
              </a:rPr>
              <a:t>Πρώιμη Ιστορική Προοπτική </a:t>
            </a:r>
            <a:br>
              <a:rPr lang="el-GR" sz="3200" b="1" dirty="0" smtClean="0">
                <a:latin typeface="+mn-lt"/>
              </a:rPr>
            </a:br>
            <a:r>
              <a:rPr lang="el-GR" sz="3200" b="1" dirty="0" smtClean="0">
                <a:latin typeface="+mn-lt"/>
              </a:rPr>
              <a:t>(</a:t>
            </a:r>
            <a:r>
              <a:rPr lang="en-US" sz="3200" b="1" dirty="0" smtClean="0">
                <a:latin typeface="+mn-lt"/>
              </a:rPr>
              <a:t>Early Historical Perspective</a:t>
            </a:r>
            <a:r>
              <a:rPr lang="el-GR" sz="3200" b="1" dirty="0" smtClean="0">
                <a:latin typeface="+mn-lt"/>
              </a:rPr>
              <a:t>)</a:t>
            </a:r>
            <a:endParaRPr lang="el-GR" sz="2800" dirty="0">
              <a:latin typeface="+mn-lt"/>
            </a:endParaRPr>
          </a:p>
        </p:txBody>
      </p:sp>
      <p:sp>
        <p:nvSpPr>
          <p:cNvPr id="20482" name="Content Placeholder 2"/>
          <p:cNvSpPr>
            <a:spLocks noGrp="1"/>
          </p:cNvSpPr>
          <p:nvPr>
            <p:ph idx="1"/>
          </p:nvPr>
        </p:nvSpPr>
        <p:spPr/>
        <p:txBody>
          <a:bodyPr/>
          <a:lstStyle/>
          <a:p>
            <a:pPr eaLnBrk="1" hangingPunct="1">
              <a:buFont typeface="Wingdings 2" pitchFamily="18" charset="2"/>
              <a:buNone/>
            </a:pPr>
            <a:r>
              <a:rPr lang="el-GR" smtClean="0"/>
              <a:t>1944: Dewey </a:t>
            </a:r>
          </a:p>
          <a:p>
            <a:pPr eaLnBrk="1" hangingPunct="1">
              <a:buFont typeface="Wingdings 2" pitchFamily="18" charset="2"/>
              <a:buNone/>
            </a:pPr>
            <a:r>
              <a:rPr lang="el-GR" smtClean="0"/>
              <a:t>τροποποίησε  την προηγούμενη ερμηνεία του για την  επιστημονική μέθοδο, ώστε να  επιτευχθεί ο   στόχος του (αναστοχαστική  σκέψη</a:t>
            </a:r>
            <a:r>
              <a:rPr lang="en-US" smtClean="0"/>
              <a:t> </a:t>
            </a:r>
            <a:r>
              <a:rPr lang="el-GR" smtClean="0"/>
              <a:t>/</a:t>
            </a:r>
            <a:r>
              <a:rPr lang="en-US" smtClean="0"/>
              <a:t>reflective thinking</a:t>
            </a:r>
            <a:r>
              <a:rPr lang="el-GR" smtClean="0"/>
              <a:t>)</a:t>
            </a:r>
          </a:p>
          <a:p>
            <a:pPr eaLnBrk="1" hangingPunct="1"/>
            <a:r>
              <a:rPr lang="el-GR" smtClean="0"/>
              <a:t>παρουσίαση του προβλήματος</a:t>
            </a:r>
          </a:p>
          <a:p>
            <a:pPr eaLnBrk="1" hangingPunct="1"/>
            <a:r>
              <a:rPr lang="el-GR" smtClean="0"/>
              <a:t>σχηματισμός μιας υπόθεσης</a:t>
            </a:r>
          </a:p>
          <a:p>
            <a:pPr eaLnBrk="1" hangingPunct="1"/>
            <a:r>
              <a:rPr lang="el-GR" smtClean="0"/>
              <a:t>συλλογή δεδομένων κατά τη διάρκεια του πειράματος </a:t>
            </a:r>
          </a:p>
          <a:p>
            <a:pPr eaLnBrk="1" hangingPunct="1"/>
            <a:r>
              <a:rPr lang="el-GR" smtClean="0"/>
              <a:t>διατύπωση συμπεράσματος</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28625"/>
            <a:ext cx="8229600" cy="1000125"/>
          </a:xfrm>
        </p:spPr>
        <p:txBody>
          <a:bodyPr>
            <a:noAutofit/>
          </a:bodyPr>
          <a:lstStyle/>
          <a:p>
            <a:pPr algn="ctr" eaLnBrk="1" fontAlgn="auto" hangingPunct="1">
              <a:spcAft>
                <a:spcPts val="0"/>
              </a:spcAft>
              <a:defRPr/>
            </a:pPr>
            <a:r>
              <a:rPr lang="el-GR" sz="3200" b="1" dirty="0" smtClean="0">
                <a:latin typeface="+mn-lt"/>
              </a:rPr>
              <a:t>Σπούτνικ και Έρευνα </a:t>
            </a:r>
            <a:br>
              <a:rPr lang="el-GR" sz="3200" b="1" dirty="0" smtClean="0">
                <a:latin typeface="+mn-lt"/>
              </a:rPr>
            </a:br>
            <a:r>
              <a:rPr lang="el-GR" sz="3200" b="1" dirty="0" smtClean="0">
                <a:latin typeface="+mn-lt"/>
              </a:rPr>
              <a:t>Sputnik and Inquiry</a:t>
            </a:r>
            <a:r>
              <a:rPr lang="el-GR" sz="3200" dirty="0" smtClean="0">
                <a:latin typeface="+mn-lt"/>
              </a:rPr>
              <a:t/>
            </a:r>
            <a:br>
              <a:rPr lang="el-GR" sz="3200" dirty="0" smtClean="0">
                <a:latin typeface="+mn-lt"/>
              </a:rPr>
            </a:br>
            <a:endParaRPr lang="el-GR" sz="3200" dirty="0">
              <a:latin typeface="+mn-lt"/>
            </a:endParaRPr>
          </a:p>
        </p:txBody>
      </p:sp>
      <p:sp>
        <p:nvSpPr>
          <p:cNvPr id="3" name="Content Placeholder 2"/>
          <p:cNvSpPr>
            <a:spLocks noGrp="1"/>
          </p:cNvSpPr>
          <p:nvPr>
            <p:ph idx="1"/>
          </p:nvPr>
        </p:nvSpPr>
        <p:spPr>
          <a:xfrm>
            <a:off x="0" y="928688"/>
            <a:ext cx="9144000" cy="1500187"/>
          </a:xfrm>
        </p:spPr>
        <p:txBody>
          <a:bodyPr/>
          <a:lstStyle/>
          <a:p>
            <a:pPr eaLnBrk="1" hangingPunct="1">
              <a:buFont typeface="Wingdings 2" pitchFamily="18" charset="2"/>
              <a:buNone/>
            </a:pPr>
            <a:r>
              <a:rPr lang="el-GR" smtClean="0"/>
              <a:t>1956: National Science Foundation (NSF) χρηματοδοτεί την ανάπτυξη ενός καινοτόμου προγράμματος σπουδών της Φυσικής (Physics Science Curriculum Study)</a:t>
            </a:r>
          </a:p>
          <a:p>
            <a:pPr eaLnBrk="1" hangingPunct="1">
              <a:buFont typeface="Wingdings 2" pitchFamily="18" charset="2"/>
              <a:buNone/>
            </a:pPr>
            <a:endParaRPr lang="el-GR" smtClean="0"/>
          </a:p>
          <a:p>
            <a:pPr eaLnBrk="1" hangingPunct="1">
              <a:buFont typeface="Wingdings 2" pitchFamily="18" charset="2"/>
              <a:buNone/>
            </a:pPr>
            <a:endParaRPr lang="el-GR" smtClean="0"/>
          </a:p>
          <a:p>
            <a:pPr eaLnBrk="1" hangingPunct="1">
              <a:buFont typeface="Wingdings 2" pitchFamily="18" charset="2"/>
              <a:buNone/>
            </a:pPr>
            <a:endParaRPr lang="el-GR" smtClean="0"/>
          </a:p>
        </p:txBody>
      </p:sp>
      <p:sp>
        <p:nvSpPr>
          <p:cNvPr id="4" name="Line Callout 2 3"/>
          <p:cNvSpPr>
            <a:spLocks/>
          </p:cNvSpPr>
          <p:nvPr/>
        </p:nvSpPr>
        <p:spPr bwMode="auto">
          <a:xfrm>
            <a:off x="4214813" y="3071813"/>
            <a:ext cx="4643437" cy="3021012"/>
          </a:xfrm>
          <a:prstGeom prst="borderCallout2">
            <a:avLst>
              <a:gd name="adj1" fmla="val 3782"/>
              <a:gd name="adj2" fmla="val -1639"/>
              <a:gd name="adj3" fmla="val 3782"/>
              <a:gd name="adj4" fmla="val -11556"/>
              <a:gd name="adj5" fmla="val -8986"/>
              <a:gd name="adj6" fmla="val -44171"/>
            </a:avLst>
          </a:prstGeom>
          <a:solidFill>
            <a:srgbClr val="7030A0">
              <a:alpha val="56078"/>
            </a:srgbClr>
          </a:solidFill>
          <a:ln w="25400" algn="ctr">
            <a:solidFill>
              <a:srgbClr val="002060"/>
            </a:solidFill>
            <a:miter lim="800000"/>
            <a:headEnd/>
            <a:tailEnd/>
          </a:ln>
        </p:spPr>
        <p:txBody>
          <a:bodyPr anchor="ctr"/>
          <a:lstStyle/>
          <a:p>
            <a:pPr algn="ctr" fontAlgn="auto">
              <a:spcBef>
                <a:spcPts val="0"/>
              </a:spcBef>
              <a:spcAft>
                <a:spcPts val="0"/>
              </a:spcAft>
              <a:defRPr/>
            </a:pPr>
            <a:endParaRPr lang="el-GR">
              <a:solidFill>
                <a:schemeClr val="lt1"/>
              </a:solidFill>
              <a:latin typeface="+mn-lt"/>
            </a:endParaRPr>
          </a:p>
        </p:txBody>
      </p:sp>
      <p:sp>
        <p:nvSpPr>
          <p:cNvPr id="5" name="TextBox 4"/>
          <p:cNvSpPr txBox="1">
            <a:spLocks noChangeArrowheads="1"/>
          </p:cNvSpPr>
          <p:nvPr/>
        </p:nvSpPr>
        <p:spPr bwMode="auto">
          <a:xfrm>
            <a:off x="4716463" y="3284538"/>
            <a:ext cx="3786187" cy="2530475"/>
          </a:xfrm>
          <a:prstGeom prst="rect">
            <a:avLst/>
          </a:prstGeom>
          <a:noFill/>
          <a:ln w="9525">
            <a:noFill/>
            <a:miter lim="800000"/>
            <a:headEnd/>
            <a:tailEnd/>
          </a:ln>
        </p:spPr>
        <p:txBody>
          <a:bodyPr>
            <a:spAutoFit/>
          </a:bodyPr>
          <a:lstStyle/>
          <a:p>
            <a:pPr algn="ctr"/>
            <a:r>
              <a:rPr lang="el-GR" sz="2000">
                <a:solidFill>
                  <a:schemeClr val="bg1"/>
                </a:solidFill>
                <a:latin typeface="Constantia" pitchFamily="18" charset="0"/>
              </a:rPr>
              <a:t>προκάλεσε το αμερικάνικο Έθνος να αναρωτηθεί για την ποιότητα των καθηγητών που διδάσκουν «τα μαθήματα της θετικής κατεύθυνσης» και το αναλυτικό πρόγραμμα της επιστήμης που χρησιμοποιούνται στα σχολεία</a:t>
            </a:r>
          </a:p>
        </p:txBody>
      </p:sp>
      <p:sp>
        <p:nvSpPr>
          <p:cNvPr id="6" name="Rectangle 5"/>
          <p:cNvSpPr>
            <a:spLocks noChangeArrowheads="1"/>
          </p:cNvSpPr>
          <p:nvPr/>
        </p:nvSpPr>
        <p:spPr bwMode="auto">
          <a:xfrm>
            <a:off x="0" y="2428875"/>
            <a:ext cx="8143875" cy="1200329"/>
          </a:xfrm>
          <a:prstGeom prst="rect">
            <a:avLst/>
          </a:prstGeom>
          <a:noFill/>
          <a:ln w="9525">
            <a:noFill/>
            <a:miter lim="800000"/>
            <a:headEnd/>
            <a:tailEnd/>
          </a:ln>
        </p:spPr>
        <p:txBody>
          <a:bodyPr>
            <a:spAutoFit/>
          </a:bodyPr>
          <a:lstStyle/>
          <a:p>
            <a:r>
              <a:rPr lang="el-GR" sz="2400" dirty="0">
                <a:latin typeface="Constantia" pitchFamily="18" charset="0"/>
              </a:rPr>
              <a:t>1957: </a:t>
            </a:r>
            <a:r>
              <a:rPr lang="el-GR" sz="2400" dirty="0" smtClean="0">
                <a:latin typeface="Constantia" pitchFamily="18" charset="0"/>
              </a:rPr>
              <a:t>εκτόξευση από τους Σοβιετικούς </a:t>
            </a:r>
            <a:r>
              <a:rPr lang="el-GR" sz="2400" dirty="0">
                <a:latin typeface="Constantia" pitchFamily="18" charset="0"/>
              </a:rPr>
              <a:t>του Sputnik </a:t>
            </a:r>
            <a:r>
              <a:rPr lang="el-GR" sz="2400" dirty="0" smtClean="0">
                <a:latin typeface="Constantia" pitchFamily="18" charset="0"/>
              </a:rPr>
              <a:t>I προκάλεσε μεγάλη αμηχανία στην Αμερικανική κοινωνία για το είδος των σπουδών στις ΦΕ</a:t>
            </a:r>
            <a:endParaRPr lang="el-GR" sz="2400" dirty="0">
              <a:latin typeface="Constantia" pitchFamily="18" charset="0"/>
            </a:endParaRPr>
          </a:p>
        </p:txBody>
      </p:sp>
      <p:sp>
        <p:nvSpPr>
          <p:cNvPr id="7" name="Rectangle 6"/>
          <p:cNvSpPr>
            <a:spLocks noChangeArrowheads="1"/>
          </p:cNvSpPr>
          <p:nvPr/>
        </p:nvSpPr>
        <p:spPr bwMode="auto">
          <a:xfrm>
            <a:off x="0" y="4214813"/>
            <a:ext cx="9144000" cy="1373187"/>
          </a:xfrm>
          <a:prstGeom prst="rect">
            <a:avLst/>
          </a:prstGeom>
          <a:noFill/>
          <a:ln w="9525">
            <a:noFill/>
            <a:miter lim="800000"/>
            <a:headEnd/>
            <a:tailEnd/>
          </a:ln>
        </p:spPr>
        <p:txBody>
          <a:bodyPr>
            <a:spAutoFit/>
          </a:bodyPr>
          <a:lstStyle/>
          <a:p>
            <a:r>
              <a:rPr lang="el-GR" sz="2800" dirty="0">
                <a:latin typeface="Constantia" pitchFamily="18" charset="0"/>
              </a:rPr>
              <a:t>1960: </a:t>
            </a:r>
            <a:r>
              <a:rPr lang="en-US" sz="2800" dirty="0">
                <a:latin typeface="Constantia" pitchFamily="18" charset="0"/>
              </a:rPr>
              <a:t>Physical Science Study Committee</a:t>
            </a:r>
            <a:r>
              <a:rPr lang="el-GR" sz="2800" dirty="0">
                <a:latin typeface="Constantia" pitchFamily="18" charset="0"/>
              </a:rPr>
              <a:t> </a:t>
            </a:r>
            <a:r>
              <a:rPr lang="el-GR" sz="1600" dirty="0">
                <a:latin typeface="Constantia" pitchFamily="18" charset="0"/>
              </a:rPr>
              <a:t>(με χρηματοδότηση  του NSF) </a:t>
            </a:r>
            <a:r>
              <a:rPr lang="el-GR" sz="1600" dirty="0" smtClean="0">
                <a:latin typeface="Constantia" pitchFamily="18" charset="0"/>
              </a:rPr>
              <a:t>ξεκίνησε την </a:t>
            </a:r>
            <a:r>
              <a:rPr lang="el-GR" sz="2800" dirty="0" smtClean="0">
                <a:latin typeface="Constantia" pitchFamily="18" charset="0"/>
              </a:rPr>
              <a:t>ανάπτυξη </a:t>
            </a:r>
            <a:r>
              <a:rPr lang="el-GR" sz="2800" dirty="0">
                <a:latin typeface="Constantia" pitchFamily="18" charset="0"/>
              </a:rPr>
              <a:t>των προγραμμάτων σπουδών της βιολογίας, χημείας, φυσικής, γεωλογίας και δημοτικού </a:t>
            </a:r>
          </a:p>
        </p:txBody>
      </p:sp>
      <p:sp>
        <p:nvSpPr>
          <p:cNvPr id="8" name="Line Callout 2 7"/>
          <p:cNvSpPr>
            <a:spLocks/>
          </p:cNvSpPr>
          <p:nvPr/>
        </p:nvSpPr>
        <p:spPr bwMode="auto">
          <a:xfrm>
            <a:off x="2500313" y="857250"/>
            <a:ext cx="6429375" cy="2928938"/>
          </a:xfrm>
          <a:prstGeom prst="borderCallout2">
            <a:avLst>
              <a:gd name="adj1" fmla="val 18750"/>
              <a:gd name="adj2" fmla="val -8333"/>
              <a:gd name="adj3" fmla="val 18750"/>
              <a:gd name="adj4" fmla="val -16667"/>
              <a:gd name="adj5" fmla="val 116019"/>
              <a:gd name="adj6" fmla="val -31241"/>
            </a:avLst>
          </a:prstGeom>
          <a:solidFill>
            <a:srgbClr val="7030A0">
              <a:alpha val="46001"/>
            </a:srgbClr>
          </a:solidFill>
          <a:ln w="25400" algn="ctr">
            <a:solidFill>
              <a:srgbClr val="002060"/>
            </a:solidFill>
            <a:miter lim="800000"/>
            <a:headEnd/>
            <a:tailEnd/>
          </a:ln>
        </p:spPr>
        <p:txBody>
          <a:bodyPr anchor="ctr"/>
          <a:lstStyle/>
          <a:p>
            <a:pPr algn="ctr" fontAlgn="auto">
              <a:spcBef>
                <a:spcPts val="0"/>
              </a:spcBef>
              <a:spcAft>
                <a:spcPts val="0"/>
              </a:spcAft>
              <a:defRPr/>
            </a:pPr>
            <a:endParaRPr lang="el-GR">
              <a:solidFill>
                <a:schemeClr val="lt1"/>
              </a:solidFill>
              <a:latin typeface="+mn-lt"/>
            </a:endParaRPr>
          </a:p>
        </p:txBody>
      </p:sp>
      <p:sp>
        <p:nvSpPr>
          <p:cNvPr id="13" name="TextBox 12"/>
          <p:cNvSpPr txBox="1">
            <a:spLocks noChangeArrowheads="1"/>
          </p:cNvSpPr>
          <p:nvPr/>
        </p:nvSpPr>
        <p:spPr bwMode="auto">
          <a:xfrm>
            <a:off x="2627313" y="908050"/>
            <a:ext cx="6072187" cy="2835275"/>
          </a:xfrm>
          <a:prstGeom prst="rect">
            <a:avLst/>
          </a:prstGeom>
          <a:noFill/>
          <a:ln w="9525">
            <a:noFill/>
            <a:miter lim="800000"/>
            <a:headEnd/>
            <a:tailEnd/>
          </a:ln>
        </p:spPr>
        <p:txBody>
          <a:bodyPr>
            <a:spAutoFit/>
          </a:bodyPr>
          <a:lstStyle/>
          <a:p>
            <a:pPr algn="just">
              <a:buFont typeface="Arial" charset="0"/>
              <a:buChar char="•"/>
            </a:pPr>
            <a:r>
              <a:rPr lang="el-GR" sz="2000" dirty="0">
                <a:solidFill>
                  <a:schemeClr val="bg1"/>
                </a:solidFill>
                <a:latin typeface="Constantia" pitchFamily="18" charset="0"/>
                <a:ea typeface="Times New Roman" pitchFamily="18" charset="0"/>
                <a:cs typeface="Arial" charset="0"/>
              </a:rPr>
              <a:t>προέβλεπε την ανάπτυξη των προγραμμάτων σπουδών και την  επαγγελματική  ανάπτυξη για την καλύτερη υλοποίηση του προγράμματος σπουδών, με έμφαση στο «σκέψου , όπως ένας επιστήμονας».  </a:t>
            </a:r>
          </a:p>
          <a:p>
            <a:pPr algn="just">
              <a:buFont typeface="Arial" charset="0"/>
              <a:buChar char="•"/>
            </a:pPr>
            <a:r>
              <a:rPr lang="el-GR" sz="2000" dirty="0">
                <a:solidFill>
                  <a:schemeClr val="bg1"/>
                </a:solidFill>
                <a:latin typeface="Constantia" pitchFamily="18" charset="0"/>
                <a:ea typeface="Times New Roman" pitchFamily="18" charset="0"/>
                <a:cs typeface="Arial" charset="0"/>
              </a:rPr>
              <a:t>έμφαση στις διαδικασίες της επιστήμης, όπως στην ανάπτυξη </a:t>
            </a:r>
            <a:r>
              <a:rPr lang="el-GR" sz="2000" dirty="0" smtClean="0">
                <a:solidFill>
                  <a:schemeClr val="bg1"/>
                </a:solidFill>
                <a:latin typeface="Constantia" pitchFamily="18" charset="0"/>
                <a:ea typeface="Times New Roman" pitchFamily="18" charset="0"/>
                <a:cs typeface="Arial" charset="0"/>
              </a:rPr>
              <a:t>ατομικών </a:t>
            </a:r>
            <a:r>
              <a:rPr lang="el-GR" sz="2000" dirty="0">
                <a:solidFill>
                  <a:schemeClr val="bg1"/>
                </a:solidFill>
                <a:latin typeface="Constantia" pitchFamily="18" charset="0"/>
                <a:ea typeface="Times New Roman" pitchFamily="18" charset="0"/>
                <a:cs typeface="Arial" charset="0"/>
              </a:rPr>
              <a:t>δεξιοτήτων (παρατήρηση, ταξινόμηση, έλεγχος  των  μεταβλητών, συνδυασμός κ.λπ.).</a:t>
            </a:r>
          </a:p>
          <a:p>
            <a:endParaRPr lang="el-GR" sz="2000" dirty="0">
              <a:latin typeface="Constantia" pitchFamily="18" charset="0"/>
              <a:ea typeface="Times New Roman" pitchFamily="18" charset="0"/>
              <a:cs typeface="Arial"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2000" fill="hold"/>
                                        <p:tgtEl>
                                          <p:spTgt spid="4"/>
                                        </p:tgtEl>
                                        <p:attrNameLst>
                                          <p:attrName>ppt_w</p:attrName>
                                        </p:attrNameLst>
                                      </p:cBhvr>
                                      <p:tavLst>
                                        <p:tav tm="0">
                                          <p:val>
                                            <p:fltVal val="0"/>
                                          </p:val>
                                        </p:tav>
                                        <p:tav tm="100000">
                                          <p:val>
                                            <p:strVal val="#ppt_w"/>
                                          </p:val>
                                        </p:tav>
                                      </p:tavLst>
                                    </p:anim>
                                    <p:anim calcmode="lin" valueType="num">
                                      <p:cBhvr>
                                        <p:cTn id="13" dur="2000" fill="hold"/>
                                        <p:tgtEl>
                                          <p:spTgt spid="4"/>
                                        </p:tgtEl>
                                        <p:attrNameLst>
                                          <p:attrName>ppt_h</p:attrName>
                                        </p:attrNameLst>
                                      </p:cBhvr>
                                      <p:tavLst>
                                        <p:tav tm="0">
                                          <p:val>
                                            <p:fltVal val="0"/>
                                          </p:val>
                                        </p:tav>
                                        <p:tav tm="100000">
                                          <p:val>
                                            <p:strVal val="#ppt_h"/>
                                          </p:val>
                                        </p:tav>
                                      </p:tavLst>
                                    </p:anim>
                                    <p:animEffect transition="in" filter="fade">
                                      <p:cBhvr>
                                        <p:cTn id="14" dur="2000"/>
                                        <p:tgtEl>
                                          <p:spTgt spid="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2000" fill="hold"/>
                                        <p:tgtEl>
                                          <p:spTgt spid="5"/>
                                        </p:tgtEl>
                                        <p:attrNameLst>
                                          <p:attrName>ppt_w</p:attrName>
                                        </p:attrNameLst>
                                      </p:cBhvr>
                                      <p:tavLst>
                                        <p:tav tm="0">
                                          <p:val>
                                            <p:fltVal val="0"/>
                                          </p:val>
                                        </p:tav>
                                        <p:tav tm="100000">
                                          <p:val>
                                            <p:strVal val="#ppt_w"/>
                                          </p:val>
                                        </p:tav>
                                      </p:tavLst>
                                    </p:anim>
                                    <p:anim calcmode="lin" valueType="num">
                                      <p:cBhvr>
                                        <p:cTn id="18" dur="2000" fill="hold"/>
                                        <p:tgtEl>
                                          <p:spTgt spid="5"/>
                                        </p:tgtEl>
                                        <p:attrNameLst>
                                          <p:attrName>ppt_h</p:attrName>
                                        </p:attrNameLst>
                                      </p:cBhvr>
                                      <p:tavLst>
                                        <p:tav tm="0">
                                          <p:val>
                                            <p:fltVal val="0"/>
                                          </p:val>
                                        </p:tav>
                                        <p:tav tm="100000">
                                          <p:val>
                                            <p:strVal val="#ppt_h"/>
                                          </p:val>
                                        </p:tav>
                                      </p:tavLst>
                                    </p:anim>
                                    <p:animEffect transition="in" filter="fade">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xit" presetSubtype="10" fill="hold" grpId="1" nodeType="clickEffect">
                                  <p:stCondLst>
                                    <p:cond delay="0"/>
                                  </p:stCondLst>
                                  <p:childTnLst>
                                    <p:animEffect transition="out" filter="blinds(horizontal)">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par>
                                <p:cTn id="25" presetID="3" presetClass="exit" presetSubtype="10" fill="hold" grpId="1" nodeType="withEffect">
                                  <p:stCondLst>
                                    <p:cond delay="0"/>
                                  </p:stCondLst>
                                  <p:childTnLst>
                                    <p:animEffect transition="out" filter="blinds(horizontal)">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par>
                                <p:cTn id="28" presetID="3" presetClass="exit" presetSubtype="10" fill="hold" grpId="1" nodeType="withEffect">
                                  <p:stCondLst>
                                    <p:cond delay="0"/>
                                  </p:stCondLst>
                                  <p:childTnLst>
                                    <p:animEffect transition="out" filter="blinds(horizontal)">
                                      <p:cBhvr>
                                        <p:cTn id="29" dur="500"/>
                                        <p:tgtEl>
                                          <p:spTgt spid="6"/>
                                        </p:tgtEl>
                                      </p:cBhvr>
                                    </p:animEffect>
                                    <p:set>
                                      <p:cBhvr>
                                        <p:cTn id="30" dur="1" fill="hold">
                                          <p:stCondLst>
                                            <p:cond delay="499"/>
                                          </p:stCondLst>
                                        </p:cTn>
                                        <p:tgtEl>
                                          <p:spTgt spid="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53"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0" fill="hold"/>
                                        <p:tgtEl>
                                          <p:spTgt spid="8"/>
                                        </p:tgtEl>
                                        <p:attrNameLst>
                                          <p:attrName>ppt_w</p:attrName>
                                        </p:attrNameLst>
                                      </p:cBhvr>
                                      <p:tavLst>
                                        <p:tav tm="0">
                                          <p:val>
                                            <p:fltVal val="0"/>
                                          </p:val>
                                        </p:tav>
                                        <p:tav tm="100000">
                                          <p:val>
                                            <p:strVal val="#ppt_w"/>
                                          </p:val>
                                        </p:tav>
                                      </p:tavLst>
                                    </p:anim>
                                    <p:anim calcmode="lin" valueType="num">
                                      <p:cBhvr>
                                        <p:cTn id="38" dur="5000" fill="hold"/>
                                        <p:tgtEl>
                                          <p:spTgt spid="8"/>
                                        </p:tgtEl>
                                        <p:attrNameLst>
                                          <p:attrName>ppt_h</p:attrName>
                                        </p:attrNameLst>
                                      </p:cBhvr>
                                      <p:tavLst>
                                        <p:tav tm="0">
                                          <p:val>
                                            <p:fltVal val="0"/>
                                          </p:val>
                                        </p:tav>
                                        <p:tav tm="100000">
                                          <p:val>
                                            <p:strVal val="#ppt_h"/>
                                          </p:val>
                                        </p:tav>
                                      </p:tavLst>
                                    </p:anim>
                                    <p:animEffect transition="in" filter="fade">
                                      <p:cBhvr>
                                        <p:cTn id="39" dur="5000"/>
                                        <p:tgtEl>
                                          <p:spTgt spid="8"/>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0" fill="hold"/>
                                        <p:tgtEl>
                                          <p:spTgt spid="13"/>
                                        </p:tgtEl>
                                        <p:attrNameLst>
                                          <p:attrName>ppt_w</p:attrName>
                                        </p:attrNameLst>
                                      </p:cBhvr>
                                      <p:tavLst>
                                        <p:tav tm="0">
                                          <p:val>
                                            <p:fltVal val="0"/>
                                          </p:val>
                                        </p:tav>
                                        <p:tav tm="100000">
                                          <p:val>
                                            <p:strVal val="#ppt_w"/>
                                          </p:val>
                                        </p:tav>
                                      </p:tavLst>
                                    </p:anim>
                                    <p:anim calcmode="lin" valueType="num">
                                      <p:cBhvr>
                                        <p:cTn id="43" dur="5000" fill="hold"/>
                                        <p:tgtEl>
                                          <p:spTgt spid="13"/>
                                        </p:tgtEl>
                                        <p:attrNameLst>
                                          <p:attrName>ppt_h</p:attrName>
                                        </p:attrNameLst>
                                      </p:cBhvr>
                                      <p:tavLst>
                                        <p:tav tm="0">
                                          <p:val>
                                            <p:fltVal val="0"/>
                                          </p:val>
                                        </p:tav>
                                        <p:tav tm="100000">
                                          <p:val>
                                            <p:strVal val="#ppt_h"/>
                                          </p:val>
                                        </p:tav>
                                      </p:tavLst>
                                    </p:anim>
                                    <p:animEffect transition="in" filter="fade">
                                      <p:cBhvr>
                                        <p:cTn id="44" dur="5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5" grpId="0"/>
      <p:bldP spid="5" grpId="1"/>
      <p:bldP spid="6" grpId="0"/>
      <p:bldP spid="6" grpId="1"/>
      <p:bldP spid="7" grpId="0"/>
      <p:bldP spid="8"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0063" y="285750"/>
            <a:ext cx="8229600" cy="1143000"/>
          </a:xfrm>
        </p:spPr>
        <p:txBody>
          <a:bodyPr>
            <a:noAutofit/>
          </a:bodyPr>
          <a:lstStyle/>
          <a:p>
            <a:pPr algn="ctr" eaLnBrk="1" fontAlgn="auto" hangingPunct="1">
              <a:spcAft>
                <a:spcPts val="0"/>
              </a:spcAft>
              <a:defRPr/>
            </a:pPr>
            <a:r>
              <a:rPr lang="el-GR" sz="3200" b="1" dirty="0" smtClean="0">
                <a:latin typeface="+mn-lt"/>
              </a:rPr>
              <a:t>Σπούτνικ και Έρευνα </a:t>
            </a:r>
            <a:br>
              <a:rPr lang="el-GR" sz="3200" b="1" dirty="0" smtClean="0">
                <a:latin typeface="+mn-lt"/>
              </a:rPr>
            </a:br>
            <a:r>
              <a:rPr lang="el-GR" sz="3200" b="1" dirty="0" smtClean="0">
                <a:latin typeface="+mn-lt"/>
              </a:rPr>
              <a:t>Sputnik and Inquiry</a:t>
            </a:r>
            <a:r>
              <a:rPr lang="el-GR" sz="3200" dirty="0" smtClean="0">
                <a:latin typeface="+mn-lt"/>
              </a:rPr>
              <a:t/>
            </a:r>
            <a:br>
              <a:rPr lang="el-GR" sz="3200" dirty="0" smtClean="0">
                <a:latin typeface="+mn-lt"/>
              </a:rPr>
            </a:br>
            <a:endParaRPr lang="el-GR" sz="3200" dirty="0">
              <a:latin typeface="+mn-lt"/>
            </a:endParaRPr>
          </a:p>
        </p:txBody>
      </p:sp>
      <p:sp>
        <p:nvSpPr>
          <p:cNvPr id="22530" name="Rectangle 4"/>
          <p:cNvSpPr>
            <a:spLocks noChangeArrowheads="1"/>
          </p:cNvSpPr>
          <p:nvPr/>
        </p:nvSpPr>
        <p:spPr bwMode="auto">
          <a:xfrm>
            <a:off x="285750" y="1357313"/>
            <a:ext cx="8858250" cy="1292662"/>
          </a:xfrm>
          <a:prstGeom prst="rect">
            <a:avLst/>
          </a:prstGeom>
          <a:noFill/>
          <a:ln w="9525">
            <a:noFill/>
            <a:miter lim="800000"/>
            <a:headEnd/>
            <a:tailEnd/>
          </a:ln>
        </p:spPr>
        <p:txBody>
          <a:bodyPr>
            <a:spAutoFit/>
          </a:bodyPr>
          <a:lstStyle/>
          <a:p>
            <a:r>
              <a:rPr lang="el-GR" sz="2400" dirty="0">
                <a:latin typeface="Constantia" pitchFamily="18" charset="0"/>
              </a:rPr>
              <a:t>1960 : Joseph Schwab</a:t>
            </a:r>
            <a:r>
              <a:rPr lang="el-GR" dirty="0">
                <a:latin typeface="Constantia" pitchFamily="18" charset="0"/>
              </a:rPr>
              <a:t>  </a:t>
            </a:r>
          </a:p>
          <a:p>
            <a:r>
              <a:rPr lang="el-GR" dirty="0">
                <a:latin typeface="Constantia" pitchFamily="18" charset="0"/>
              </a:rPr>
              <a:t>δύο είδη </a:t>
            </a:r>
            <a:r>
              <a:rPr lang="el-GR" dirty="0" smtClean="0">
                <a:latin typeface="Constantia" pitchFamily="18" charset="0"/>
              </a:rPr>
              <a:t>έρευνας διερεύνησης: </a:t>
            </a:r>
            <a:r>
              <a:rPr lang="el-GR" dirty="0">
                <a:latin typeface="Constantia" pitchFamily="18" charset="0"/>
              </a:rPr>
              <a:t>	σταθερή (</a:t>
            </a:r>
            <a:r>
              <a:rPr lang="en-US" dirty="0">
                <a:latin typeface="Constantia" pitchFamily="18" charset="0"/>
              </a:rPr>
              <a:t>stable</a:t>
            </a:r>
            <a:r>
              <a:rPr lang="el-GR" dirty="0" smtClean="0">
                <a:latin typeface="Constantia" pitchFamily="18" charset="0"/>
              </a:rPr>
              <a:t>) –αυξανόμενο σώμα γνώσης</a:t>
            </a:r>
            <a:endParaRPr lang="el-GR" dirty="0">
              <a:latin typeface="Constantia" pitchFamily="18" charset="0"/>
            </a:endParaRPr>
          </a:p>
          <a:p>
            <a:r>
              <a:rPr lang="el-GR" dirty="0" smtClean="0">
                <a:latin typeface="Constantia" pitchFamily="18" charset="0"/>
              </a:rPr>
              <a:t>«</a:t>
            </a:r>
            <a:r>
              <a:rPr lang="el-GR" dirty="0">
                <a:latin typeface="Constantia" pitchFamily="18" charset="0"/>
              </a:rPr>
              <a:t>εύπλαστη» (</a:t>
            </a:r>
            <a:r>
              <a:rPr lang="en-US" dirty="0">
                <a:latin typeface="Constantia" pitchFamily="18" charset="0"/>
              </a:rPr>
              <a:t>fluid</a:t>
            </a:r>
            <a:r>
              <a:rPr lang="el-GR" dirty="0" smtClean="0">
                <a:latin typeface="Constantia" pitchFamily="18" charset="0"/>
              </a:rPr>
              <a:t>)  ανακάλυψη νέων νοητικών δομών που </a:t>
            </a:r>
            <a:r>
              <a:rPr lang="el-GR" dirty="0" smtClean="0">
                <a:latin typeface="Constantia" pitchFamily="18" charset="0"/>
              </a:rPr>
              <a:t>επαναστατικοποιούν </a:t>
            </a:r>
            <a:r>
              <a:rPr lang="el-GR" dirty="0" smtClean="0">
                <a:latin typeface="Constantia" pitchFamily="18" charset="0"/>
              </a:rPr>
              <a:t>την επιστήμη</a:t>
            </a:r>
            <a:endParaRPr lang="el-GR" dirty="0">
              <a:latin typeface="Constantia" pitchFamily="18" charset="0"/>
            </a:endParaRPr>
          </a:p>
        </p:txBody>
      </p:sp>
      <p:sp>
        <p:nvSpPr>
          <p:cNvPr id="22531" name="Rectangle 5"/>
          <p:cNvSpPr>
            <a:spLocks noChangeArrowheads="1"/>
          </p:cNvSpPr>
          <p:nvPr/>
        </p:nvSpPr>
        <p:spPr bwMode="auto">
          <a:xfrm>
            <a:off x="214313" y="3643313"/>
            <a:ext cx="8786812" cy="1569660"/>
          </a:xfrm>
          <a:prstGeom prst="rect">
            <a:avLst/>
          </a:prstGeom>
          <a:noFill/>
          <a:ln w="9525">
            <a:noFill/>
            <a:miter lim="800000"/>
            <a:headEnd/>
            <a:tailEnd/>
          </a:ln>
        </p:spPr>
        <p:txBody>
          <a:bodyPr>
            <a:spAutoFit/>
          </a:bodyPr>
          <a:lstStyle/>
          <a:p>
            <a:pPr algn="just"/>
            <a:r>
              <a:rPr lang="el-GR" sz="2400" dirty="0">
                <a:latin typeface="Constantia" pitchFamily="18" charset="0"/>
              </a:rPr>
              <a:t>1966: οι μαθητές πρέπει  να αντιμετωπίζουν την επιστήμη ως μια σειρά εννοιολογικών  δομών οι οποίες είναι απαραίτητο  συνεχώς να αναθεωρούνται, </a:t>
            </a:r>
            <a:r>
              <a:rPr lang="el-GR" sz="2400" dirty="0" smtClean="0">
                <a:latin typeface="Constantia" pitchFamily="18" charset="0"/>
              </a:rPr>
              <a:t>όταν ανακαλύπτονται νέες </a:t>
            </a:r>
            <a:r>
              <a:rPr lang="el-GR" sz="2400" dirty="0">
                <a:latin typeface="Constantia" pitchFamily="18" charset="0"/>
              </a:rPr>
              <a:t>πληροφορίες ή </a:t>
            </a:r>
            <a:r>
              <a:rPr lang="el-GR" sz="2400" dirty="0" smtClean="0">
                <a:latin typeface="Constantia" pitchFamily="18" charset="0"/>
              </a:rPr>
              <a:t>νέα αποδεικτικά στοιχεία.</a:t>
            </a:r>
            <a:endParaRPr lang="el-GR" sz="2400" dirty="0">
              <a:latin typeface="Constantia"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21.6"/>
</p:tagLst>
</file>

<file path=ppt/tags/tag4.xml><?xml version="1.0" encoding="utf-8"?>
<p:tagLst xmlns:a="http://schemas.openxmlformats.org/drawingml/2006/main" xmlns:r="http://schemas.openxmlformats.org/officeDocument/2006/relationships" xmlns:p="http://schemas.openxmlformats.org/presentationml/2006/main">
  <p:tag name="TIMING" val="|14.8|21|1.4"/>
</p:tagLst>
</file>

<file path=ppt/tags/tag5.xml><?xml version="1.0" encoding="utf-8"?>
<p:tagLst xmlns:a="http://schemas.openxmlformats.org/drawingml/2006/main" xmlns:r="http://schemas.openxmlformats.org/officeDocument/2006/relationships" xmlns:p="http://schemas.openxmlformats.org/presentationml/2006/main">
  <p:tag name="TIMING" val="|1.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2901</TotalTime>
  <Words>4468</Words>
  <Application>Microsoft Office PowerPoint</Application>
  <PresentationFormat>On-screen Show (4:3)</PresentationFormat>
  <Paragraphs>424</Paragraphs>
  <Slides>46</Slides>
  <Notes>45</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Flow</vt:lpstr>
      <vt:lpstr>Slide 1</vt:lpstr>
      <vt:lpstr>Σκοπός της εργασίας</vt:lpstr>
      <vt:lpstr>Webster’s Third International Dictionary (1986)</vt:lpstr>
      <vt:lpstr>  Inquiry or Enquiry Στα Ελληνικά= Διερεύνηση</vt:lpstr>
      <vt:lpstr> Πρώιμη Ιστορική Προοπτική  (Early Historical Perspective)</vt:lpstr>
      <vt:lpstr>Πρώιμη Ιστορική Προοπτική  (Early Historical Perspective)</vt:lpstr>
      <vt:lpstr>Πρώιμη Ιστορική Προοπτική  (Early Historical Perspective)</vt:lpstr>
      <vt:lpstr>Σπούτνικ και Έρευνα  Sputnik and Inquiry </vt:lpstr>
      <vt:lpstr>Σπούτνικ και Έρευνα  Sputnik and Inquiry </vt:lpstr>
      <vt:lpstr>«έρευνα σχετικά με την έρευνα»  “enquiry into enquiry”</vt:lpstr>
      <vt:lpstr>Σπούτνικ και Έρευνα  Sputnik and Inquiry</vt:lpstr>
      <vt:lpstr>Πρόγραμμα Σύνθεση  Project Synthesis</vt:lpstr>
      <vt:lpstr>Πρόγραμμα Σύνθεση  Project Synthesis</vt:lpstr>
      <vt:lpstr>Πρόγραμμα Σύνθεση  Project Synthesis</vt:lpstr>
      <vt:lpstr>Γιατί δεν γίνεται η διερεύνηση στην πράξη;;;;</vt:lpstr>
      <vt:lpstr>Επιρροή των  «Πολιτικών εγγράφων» Influence of Policy Documents </vt:lpstr>
      <vt:lpstr>Πρόγραμμα/Project 2061</vt:lpstr>
      <vt:lpstr> Atlas of  Scientific Literacy (AAAS 2001): Δημιουργία 3 σκελών για τα benchmarks </vt:lpstr>
      <vt:lpstr>Το επόμενο ντοκουμέντο: National Science Education Standards</vt:lpstr>
      <vt:lpstr>National Science Education Standards</vt:lpstr>
      <vt:lpstr>Η μετά «Σπούτνικ» αντίληψη κυριαρχεί</vt:lpstr>
      <vt:lpstr>Inquiry and the National Science Education Standards</vt:lpstr>
      <vt:lpstr>National Research Council (1996)</vt:lpstr>
      <vt:lpstr>Slide 24</vt:lpstr>
      <vt:lpstr>Slide 25</vt:lpstr>
      <vt:lpstr>National Research Council (1996)</vt:lpstr>
      <vt:lpstr>National Research Council (1996)</vt:lpstr>
      <vt:lpstr>Επιρροή των «Πολιτικών εγγράφων» (Influence of Policy Documents)</vt:lpstr>
      <vt:lpstr>Επιρροή των «Πολιτικών εγγράφων» (Influence of Policy Documents)</vt:lpstr>
      <vt:lpstr>Επιρροή των «Πολιτικών εγγράφων» (Influence of Policy Documents)</vt:lpstr>
      <vt:lpstr>Επιρροή των «Πολιτικών εγγράφων» (Influence of Policy Documents)</vt:lpstr>
      <vt:lpstr>Τα 3 διλήμματα/ εμπόδια κατά τον Anderson (2002)</vt:lpstr>
      <vt:lpstr>Τα 3 διλήμματα/ εμπόδια κατά τον Anderson (2002)</vt:lpstr>
      <vt:lpstr>Επιρροή των «Πολιτικών εγγράφων» (Influence of Policy Documents)- Συνέχεια</vt:lpstr>
      <vt:lpstr>Επιρροή των «Πολιτικών εγγράφων» (Influence of Policy Documents)- Συνέχεια: Κατασκευή λαθεμένων αντιλήψεων από τους μαθητές για τη Διερεύνηση</vt:lpstr>
      <vt:lpstr>Προτάσεις Volkmann και Abell </vt:lpstr>
      <vt:lpstr>Cothron, Giese και Rezba (1996)</vt:lpstr>
      <vt:lpstr>Cothron, Giese και Rezba (1996)</vt:lpstr>
      <vt:lpstr>Κλείσιμο</vt:lpstr>
      <vt:lpstr>Κλείσιμο</vt:lpstr>
      <vt:lpstr>Κλείσιμο</vt:lpstr>
      <vt:lpstr>Κλείσιμο</vt:lpstr>
      <vt:lpstr>Κλείσιμο</vt:lpstr>
      <vt:lpstr>Κλείσιμο</vt:lpstr>
      <vt:lpstr>Ερώτηση αξιολόγησης</vt:lpstr>
      <vt:lpstr>Slide 46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Γάτης</dc:creator>
  <cp:lastModifiedBy>Uoa</cp:lastModifiedBy>
  <cp:revision>123</cp:revision>
  <dcterms:created xsi:type="dcterms:W3CDTF">2010-05-30T10:35:18Z</dcterms:created>
  <dcterms:modified xsi:type="dcterms:W3CDTF">2011-05-01T21:14:09Z</dcterms:modified>
</cp:coreProperties>
</file>