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8" r:id="rId3"/>
    <p:sldId id="259" r:id="rId4"/>
    <p:sldId id="260" r:id="rId5"/>
    <p:sldId id="257" r:id="rId6"/>
    <p:sldId id="261" r:id="rId7"/>
    <p:sldId id="262" r:id="rId8"/>
    <p:sldId id="263" r:id="rId9"/>
    <p:sldId id="264" r:id="rId10"/>
    <p:sldId id="277" r:id="rId11"/>
    <p:sldId id="266" r:id="rId12"/>
    <p:sldId id="267" r:id="rId13"/>
    <p:sldId id="281" r:id="rId14"/>
    <p:sldId id="270" r:id="rId15"/>
    <p:sldId id="271" r:id="rId16"/>
    <p:sldId id="282" r:id="rId17"/>
    <p:sldId id="283" r:id="rId18"/>
    <p:sldId id="272" r:id="rId19"/>
    <p:sldId id="278" r:id="rId20"/>
    <p:sldId id="269" r:id="rId21"/>
    <p:sldId id="273" r:id="rId22"/>
    <p:sldId id="274" r:id="rId23"/>
    <p:sldId id="268" r:id="rId24"/>
    <p:sldId id="275" r:id="rId25"/>
    <p:sldId id="276" r:id="rId26"/>
    <p:sldId id="279" r:id="rId27"/>
    <p:sldId id="280"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B921A8-4AAC-4696-A1C1-4CB8D24FC32F}" v="4" dt="2021-04-04T08:15:35.48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0" autoAdjust="0"/>
    <p:restoredTop sz="75783" autoAdjust="0"/>
  </p:normalViewPr>
  <p:slideViewPr>
    <p:cSldViewPr snapToGrid="0">
      <p:cViewPr varScale="1">
        <p:scale>
          <a:sx n="48" d="100"/>
          <a:sy n="48" d="100"/>
        </p:scale>
        <p:origin x="1920" y="28"/>
      </p:cViewPr>
      <p:guideLst>
        <p:guide orient="horz" pos="2160"/>
        <p:guide pos="2880"/>
      </p:guideLst>
    </p:cSldViewPr>
  </p:slideViewPr>
  <p:outlineViewPr>
    <p:cViewPr>
      <p:scale>
        <a:sx n="33" d="100"/>
        <a:sy n="33" d="100"/>
      </p:scale>
      <p:origin x="0" y="-14844"/>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94A832-4065-4E20-B957-E945018D36E5}" type="datetimeFigureOut">
              <a:rPr lang="en-US" smtClean="0"/>
              <a:t>4/10/2025</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B2BAEC-43C6-4BF1-9934-340D5A48AC81}" type="slidenum">
              <a:rPr lang="en-US" smtClean="0"/>
              <a:t>‹#›</a:t>
            </a:fld>
            <a:endParaRPr lang="en-US"/>
          </a:p>
        </p:txBody>
      </p:sp>
    </p:spTree>
    <p:extLst>
      <p:ext uri="{BB962C8B-B14F-4D97-AF65-F5344CB8AC3E}">
        <p14:creationId xmlns:p14="http://schemas.microsoft.com/office/powerpoint/2010/main" val="2640402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ΕΠΕ: Υποδείξτε τη λαθεμένη συσχέτιση: (Α) </a:t>
            </a:r>
            <a:r>
              <a:rPr lang="el-GR" dirty="0" err="1"/>
              <a:t>Αφλατοξίνες</a:t>
            </a:r>
            <a:r>
              <a:rPr lang="el-GR" dirty="0"/>
              <a:t>- «μπαγιάτικοι» ξηροί καρποί, (Β) </a:t>
            </a:r>
            <a:r>
              <a:rPr lang="el-GR" dirty="0" err="1"/>
              <a:t>Νιτροζαμίνες</a:t>
            </a:r>
            <a:r>
              <a:rPr lang="el-GR" dirty="0"/>
              <a:t>- Νιτρικά &amp; </a:t>
            </a:r>
            <a:r>
              <a:rPr lang="el-GR"/>
              <a:t>Νιτρώδη άλατα-παστά, </a:t>
            </a:r>
            <a:r>
              <a:rPr lang="el-GR" dirty="0"/>
              <a:t>(Γ) </a:t>
            </a:r>
            <a:r>
              <a:rPr lang="el-GR" dirty="0" err="1"/>
              <a:t>Ετεροκυκλικές</a:t>
            </a:r>
            <a:r>
              <a:rPr lang="el-GR" dirty="0"/>
              <a:t> </a:t>
            </a:r>
            <a:r>
              <a:rPr lang="el-GR" dirty="0" err="1"/>
              <a:t>Αμίνες</a:t>
            </a:r>
            <a:r>
              <a:rPr lang="el-GR" dirty="0"/>
              <a:t>- «</a:t>
            </a:r>
            <a:r>
              <a:rPr lang="en-US" dirty="0"/>
              <a:t>well-done</a:t>
            </a:r>
            <a:r>
              <a:rPr lang="el-GR" dirty="0"/>
              <a:t>» μπριζόλες, (Δ) </a:t>
            </a:r>
            <a:r>
              <a:rPr lang="el-GR" dirty="0" err="1"/>
              <a:t>Αφλατοξίνες</a:t>
            </a:r>
            <a:r>
              <a:rPr lang="el-GR" dirty="0"/>
              <a:t>- «</a:t>
            </a:r>
            <a:r>
              <a:rPr lang="en-US" dirty="0"/>
              <a:t>well-done</a:t>
            </a:r>
            <a:r>
              <a:rPr lang="el-GR" dirty="0"/>
              <a:t>» μπριζόλες, (Ε) Όλα αυτά.</a:t>
            </a:r>
            <a:endParaRPr lang="en-US" dirty="0"/>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5</a:t>
            </a:fld>
            <a:endParaRPr lang="en-US"/>
          </a:p>
        </p:txBody>
      </p:sp>
    </p:spTree>
    <p:extLst>
      <p:ext uri="{BB962C8B-B14F-4D97-AF65-F5344CB8AC3E}">
        <p14:creationId xmlns:p14="http://schemas.microsoft.com/office/powerpoint/2010/main" val="3681007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None/>
            </a:pPr>
            <a:r>
              <a:rPr lang="el-GR" i="1" dirty="0"/>
              <a:t>ΕΠΕ : Οι ελεύθερες ρίζες Οξυγόνου μπορούν να προξενήσουν, κυρίως: (Α) αρτηριοσκλήρυνση, (Β) καρκίνο (Γ) γήρανση των κυττάρων, (Δ) καταρράκτη, (Ε) Αναιμία</a:t>
            </a:r>
            <a:r>
              <a:rPr lang="el-GR" dirty="0"/>
              <a:t>. Υποδείξτε την εξαίρεση.</a:t>
            </a:r>
          </a:p>
          <a:p>
            <a:pPr marL="0" indent="0">
              <a:buNone/>
            </a:pPr>
            <a:r>
              <a:rPr lang="el-GR" dirty="0"/>
              <a:t> </a:t>
            </a:r>
            <a:endParaRPr lang="en-US" dirty="0"/>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6</a:t>
            </a:fld>
            <a:endParaRPr lang="en-US"/>
          </a:p>
        </p:txBody>
      </p:sp>
    </p:spTree>
    <p:extLst>
      <p:ext uri="{BB962C8B-B14F-4D97-AF65-F5344CB8AC3E}">
        <p14:creationId xmlns:p14="http://schemas.microsoft.com/office/powerpoint/2010/main" val="2556962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None/>
            </a:pPr>
            <a:r>
              <a:rPr lang="el-GR" dirty="0"/>
              <a:t>ΕΠΕ: Υποδείξτε το Λάθος ή την ανακρίβεια: Οι πιο σημαντικές αντιοξειδωτικές βιταμίνες είναι: (Α) </a:t>
            </a:r>
            <a:r>
              <a:rPr lang="el-GR" dirty="0" err="1"/>
              <a:t>Βιτ</a:t>
            </a:r>
            <a:r>
              <a:rPr lang="el-GR" dirty="0"/>
              <a:t>-Ε, (Β) </a:t>
            </a:r>
            <a:r>
              <a:rPr lang="el-GR" dirty="0" err="1"/>
              <a:t>Βιτ</a:t>
            </a:r>
            <a:r>
              <a:rPr lang="el-GR" dirty="0"/>
              <a:t>-Κ, (Γ) </a:t>
            </a:r>
            <a:r>
              <a:rPr lang="el-GR" dirty="0" err="1"/>
              <a:t>Βιτ</a:t>
            </a:r>
            <a:r>
              <a:rPr lang="el-GR" dirty="0"/>
              <a:t>-</a:t>
            </a:r>
            <a:r>
              <a:rPr lang="en-US" dirty="0"/>
              <a:t>C, (</a:t>
            </a:r>
            <a:r>
              <a:rPr lang="el-GR" dirty="0"/>
              <a:t>Δ</a:t>
            </a:r>
            <a:r>
              <a:rPr lang="en-US" dirty="0"/>
              <a:t>) </a:t>
            </a:r>
            <a:r>
              <a:rPr lang="el-GR" dirty="0" err="1"/>
              <a:t>Βιτ</a:t>
            </a:r>
            <a:r>
              <a:rPr lang="el-GR" dirty="0"/>
              <a:t>-Α, (Ε) Κανένα από αυτά.</a:t>
            </a:r>
          </a:p>
          <a:p>
            <a:pPr marL="0" indent="0">
              <a:buNone/>
            </a:pPr>
            <a:r>
              <a:rPr lang="el-GR" dirty="0"/>
              <a:t>ΕΠΕ: Οι 3 Αντιοξειδωτικές βιταμίνες είναι: (Α) οι Α-</a:t>
            </a:r>
            <a:r>
              <a:rPr lang="en-US" dirty="0"/>
              <a:t>D-E,</a:t>
            </a:r>
            <a:r>
              <a:rPr lang="el-GR" dirty="0"/>
              <a:t> (Β) οι Α-</a:t>
            </a:r>
            <a:r>
              <a:rPr lang="en-US" dirty="0"/>
              <a:t>C-E</a:t>
            </a:r>
            <a:r>
              <a:rPr lang="el-GR" dirty="0"/>
              <a:t>, </a:t>
            </a:r>
            <a:r>
              <a:rPr lang="en-US" dirty="0"/>
              <a:t>(</a:t>
            </a:r>
            <a:r>
              <a:rPr lang="el-GR" dirty="0"/>
              <a:t>Γ) Α-</a:t>
            </a:r>
            <a:r>
              <a:rPr lang="en-US" dirty="0"/>
              <a:t>C-</a:t>
            </a:r>
            <a:r>
              <a:rPr lang="el-GR" dirty="0"/>
              <a:t>Κ, (Δ) οι Ε-</a:t>
            </a:r>
            <a:r>
              <a:rPr lang="en-US" dirty="0"/>
              <a:t>C-K, (E) </a:t>
            </a:r>
            <a:r>
              <a:rPr lang="el-GR" dirty="0"/>
              <a:t>όλα αυτά. Υποδείξτε τη σωστή επιλογή.</a:t>
            </a:r>
            <a:endParaRPr lang="en-US" dirty="0"/>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7</a:t>
            </a:fld>
            <a:endParaRPr lang="en-US"/>
          </a:p>
        </p:txBody>
      </p:sp>
    </p:spTree>
    <p:extLst>
      <p:ext uri="{BB962C8B-B14F-4D97-AF65-F5344CB8AC3E}">
        <p14:creationId xmlns:p14="http://schemas.microsoft.com/office/powerpoint/2010/main" val="2982103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hangingPunct="0"/>
            <a:r>
              <a:rPr lang="el-GR" sz="1200" dirty="0"/>
              <a:t>ΕΠΕ: Υποδείξτε το Λάθος:. (Α) Το σελήνιο που απαντά και στα θαλασσινά είναι γνωστός αντιοξειδωτικός παράγοντας. (Β) Τα Σταυρανθή είναι καλές πηγές </a:t>
            </a:r>
            <a:r>
              <a:rPr lang="el-GR" sz="1200" dirty="0" err="1"/>
              <a:t>Ισοθειοκυανικών</a:t>
            </a:r>
            <a:r>
              <a:rPr lang="el-GR" sz="1200" dirty="0"/>
              <a:t> ενώσεων, (Γ) Τα </a:t>
            </a:r>
            <a:r>
              <a:rPr lang="el-GR" sz="1200" dirty="0" err="1"/>
              <a:t>φλαβονοειδή</a:t>
            </a:r>
            <a:r>
              <a:rPr lang="el-GR" sz="1200" dirty="0"/>
              <a:t> είναι αντικαρκινικές φυτικές χρωστικές. (Δ) Το </a:t>
            </a:r>
            <a:r>
              <a:rPr lang="el-GR" sz="1200" dirty="0" err="1"/>
              <a:t>ελλαγικό</a:t>
            </a:r>
            <a:r>
              <a:rPr lang="el-GR" sz="1200" dirty="0"/>
              <a:t> οξύ είναι γνωστός </a:t>
            </a:r>
            <a:r>
              <a:rPr lang="el-GR" sz="1200" dirty="0" err="1"/>
              <a:t>αντικαρκ</a:t>
            </a:r>
            <a:r>
              <a:rPr lang="el-GR" sz="1200" dirty="0"/>
              <a:t> παράγοντας που απαντά σε φρούτα και λαχανικά. (Ε) Τίποτε από αυτά δεν είναι σωστό. </a:t>
            </a:r>
          </a:p>
          <a:p>
            <a:pPr hangingPunct="0"/>
            <a:r>
              <a:rPr lang="el-GR" sz="1200" dirty="0"/>
              <a:t>ΕΠΕ: Υποδείξτε το σωστό: (Α) Το σελήνιο που απαντά και στα θαλασσινά είναι γνωστός καρκινογόνος παράγοντας. (Β) Τα Σταυρανθή όπως το </a:t>
            </a:r>
            <a:r>
              <a:rPr lang="el-GR" sz="1200" dirty="0" err="1"/>
              <a:t>μπρόκολλο</a:t>
            </a:r>
            <a:r>
              <a:rPr lang="el-GR" sz="1200" dirty="0"/>
              <a:t> θα πρέπει να αποφεύγονται σε μία σωστή αντικαρκινική διατροφή, (Γ) Τα </a:t>
            </a:r>
            <a:r>
              <a:rPr lang="el-GR" sz="1200" dirty="0" err="1"/>
              <a:t>φλαβονοειδή</a:t>
            </a:r>
            <a:r>
              <a:rPr lang="el-GR" sz="1200" dirty="0"/>
              <a:t> είναι </a:t>
            </a:r>
            <a:r>
              <a:rPr lang="el-GR" sz="1200" dirty="0" err="1"/>
              <a:t>καρκινογόνες</a:t>
            </a:r>
            <a:r>
              <a:rPr lang="el-GR" sz="1200" dirty="0"/>
              <a:t>  φυτικές χρωστικές. (Δ) Το </a:t>
            </a:r>
            <a:r>
              <a:rPr lang="el-GR" sz="1200" dirty="0" err="1"/>
              <a:t>ελλαγικό</a:t>
            </a:r>
            <a:r>
              <a:rPr lang="el-GR" sz="1200" dirty="0"/>
              <a:t> οξύ είναι γνωστός </a:t>
            </a:r>
            <a:r>
              <a:rPr lang="el-GR" sz="1200" dirty="0" err="1"/>
              <a:t>εναρκτής</a:t>
            </a:r>
            <a:r>
              <a:rPr lang="el-GR" sz="1200" dirty="0"/>
              <a:t> της καρκινογένεσης. (Ε)  Όλα είναι λάθος. </a:t>
            </a:r>
            <a:endParaRPr lang="en-US" sz="1200" dirty="0"/>
          </a:p>
          <a:p>
            <a:pPr hangingPunct="0"/>
            <a:endParaRPr lang="en-US" dirty="0"/>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8</a:t>
            </a:fld>
            <a:endParaRPr lang="en-US"/>
          </a:p>
        </p:txBody>
      </p:sp>
    </p:spTree>
    <p:extLst>
      <p:ext uri="{BB962C8B-B14F-4D97-AF65-F5344CB8AC3E}">
        <p14:creationId xmlns:p14="http://schemas.microsoft.com/office/powerpoint/2010/main" val="3262312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dirty="0"/>
              <a:t>ΕΠΕ: : (Α) </a:t>
            </a:r>
            <a:r>
              <a:rPr lang="el-GR" sz="1200" dirty="0"/>
              <a:t>Οι </a:t>
            </a:r>
            <a:r>
              <a:rPr lang="el-GR" sz="1200" dirty="0" err="1"/>
              <a:t>υδροθειομάδες</a:t>
            </a:r>
            <a:r>
              <a:rPr lang="el-GR" sz="1200" dirty="0"/>
              <a:t> στα </a:t>
            </a:r>
            <a:r>
              <a:rPr lang="el-GR" sz="1200" i="1" dirty="0"/>
              <a:t>σκόρδα</a:t>
            </a:r>
            <a:r>
              <a:rPr lang="el-GR" sz="1200" dirty="0"/>
              <a:t> και τα </a:t>
            </a:r>
            <a:r>
              <a:rPr lang="el-GR" sz="1200" i="1" dirty="0"/>
              <a:t>κρεμμύδια</a:t>
            </a:r>
            <a:r>
              <a:rPr lang="el-GR" sz="1200" dirty="0"/>
              <a:t> </a:t>
            </a:r>
            <a:r>
              <a:rPr lang="el-GR" sz="1200" dirty="0" err="1"/>
              <a:t>αναστέλουν</a:t>
            </a:r>
            <a:r>
              <a:rPr lang="el-GR" sz="1200" dirty="0"/>
              <a:t> την καρκινική προαγωγή, (Β) Η </a:t>
            </a:r>
            <a:r>
              <a:rPr lang="el-GR" sz="1200" dirty="0" err="1"/>
              <a:t>Τουρμεκίνη</a:t>
            </a:r>
            <a:r>
              <a:rPr lang="el-GR" sz="1200" dirty="0"/>
              <a:t> και η </a:t>
            </a:r>
            <a:r>
              <a:rPr lang="el-GR" sz="1200" dirty="0" err="1"/>
              <a:t>Καψαϊκίνη</a:t>
            </a:r>
            <a:r>
              <a:rPr lang="el-GR" sz="1200" dirty="0"/>
              <a:t> μπορεί να παρεμποδίζουν τη δράση του </a:t>
            </a:r>
            <a:r>
              <a:rPr lang="el-GR" sz="1200" dirty="0" err="1"/>
              <a:t>βενζοπυρενίου</a:t>
            </a:r>
            <a:r>
              <a:rPr lang="el-GR" sz="1200" dirty="0"/>
              <a:t>. (Γ) Τα αιθέρια έλαια του θυμαριού και του δενδρολίβανου μπορεί να εμποδίζουν τη δράση των </a:t>
            </a:r>
            <a:r>
              <a:rPr lang="el-GR" sz="1200" dirty="0" err="1"/>
              <a:t>αφλατοξινών</a:t>
            </a:r>
            <a:r>
              <a:rPr lang="el-GR" sz="1200" dirty="0"/>
              <a:t>. (Δ) Η </a:t>
            </a:r>
            <a:r>
              <a:rPr lang="el-GR" sz="1200" dirty="0" err="1"/>
              <a:t>Λυκοπένη</a:t>
            </a:r>
            <a:r>
              <a:rPr lang="el-GR" sz="1200" dirty="0"/>
              <a:t> είναι γνωστός αντιοξειδωτικός παράγοντας. (Ε) Η </a:t>
            </a:r>
            <a:r>
              <a:rPr lang="el-GR" sz="1200" dirty="0" err="1"/>
              <a:t>Τουρμεκίνη</a:t>
            </a:r>
            <a:r>
              <a:rPr lang="el-GR" sz="1200" dirty="0"/>
              <a:t> και η </a:t>
            </a:r>
            <a:r>
              <a:rPr lang="el-GR" sz="1200" dirty="0" err="1"/>
              <a:t>Καψαϊκίνη</a:t>
            </a:r>
            <a:r>
              <a:rPr lang="el-GR" sz="1200" dirty="0"/>
              <a:t> αφθονούν στα καρότα και το Σέλινο. Υποδείξτε το λάθος.</a:t>
            </a:r>
            <a:endParaRPr lang="el-GR" sz="1200" b="1" dirty="0"/>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9</a:t>
            </a:fld>
            <a:endParaRPr lang="en-US"/>
          </a:p>
        </p:txBody>
      </p:sp>
    </p:spTree>
    <p:extLst>
      <p:ext uri="{BB962C8B-B14F-4D97-AF65-F5344CB8AC3E}">
        <p14:creationId xmlns:p14="http://schemas.microsoft.com/office/powerpoint/2010/main" val="381169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Σελήνιο, Βιταμίνες </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C</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Ε,  </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Γλουτ</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αθειόνη</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τριπεπτίδιο</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Υποδείξτε την χημ. Ουσία που δεν συγκαταλέγεται στους Αντιοξειδωτικούς παράγοντες: (Α) Σελήνιο, (Β)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Βιτ</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Α (Γ)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Βιτ</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C</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(Δ)</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Γλουταθειόνη</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(Ε)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Παρακεταμόλη</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10</a:t>
            </a:fld>
            <a:endParaRPr lang="en-US"/>
          </a:p>
        </p:txBody>
      </p:sp>
    </p:spTree>
    <p:extLst>
      <p:ext uri="{BB962C8B-B14F-4D97-AF65-F5344CB8AC3E}">
        <p14:creationId xmlns:p14="http://schemas.microsoft.com/office/powerpoint/2010/main" val="382308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dirty="0"/>
              <a:t>ΕΠΕ: </a:t>
            </a:r>
            <a:r>
              <a:rPr lang="el-GR" sz="1200" dirty="0" err="1"/>
              <a:t>Συνεργιστική</a:t>
            </a:r>
            <a:r>
              <a:rPr lang="el-GR" sz="1200" dirty="0"/>
              <a:t> δράση ενός περιβαλλοντικού παράγοντα είναι η (Α) προσθετική δράση, (Β) η πολλαπλασιαστική δράση, (Γ) η αφαιρετική δράση, (Δ) η εκθετική δράση, (Ε) όλα αυτά. Υποδείξτε το σωστό. </a:t>
            </a:r>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13</a:t>
            </a:fld>
            <a:endParaRPr lang="en-US"/>
          </a:p>
        </p:txBody>
      </p:sp>
    </p:spTree>
    <p:extLst>
      <p:ext uri="{BB962C8B-B14F-4D97-AF65-F5344CB8AC3E}">
        <p14:creationId xmlns:p14="http://schemas.microsoft.com/office/powerpoint/2010/main" val="2198623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17</a:t>
            </a:fld>
            <a:endParaRPr lang="en-US"/>
          </a:p>
        </p:txBody>
      </p:sp>
    </p:spTree>
    <p:extLst>
      <p:ext uri="{BB962C8B-B14F-4D97-AF65-F5344CB8AC3E}">
        <p14:creationId xmlns:p14="http://schemas.microsoft.com/office/powerpoint/2010/main" val="2325351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altLang="en-US" sz="1200" dirty="0">
                <a:latin typeface="+mn-lt"/>
                <a:cs typeface="Times New Roman" panose="02020603050405020304" pitchFamily="18" charset="0"/>
              </a:rPr>
              <a:t>ΕΠΕ: Σχετικά με τις Μελέτες για τις </a:t>
            </a:r>
            <a:r>
              <a:rPr lang="el-GR" altLang="en-US" sz="1200" dirty="0" err="1">
                <a:latin typeface="+mn-lt"/>
                <a:cs typeface="Times New Roman" panose="02020603050405020304" pitchFamily="18" charset="0"/>
              </a:rPr>
              <a:t>καρκινογόνες</a:t>
            </a:r>
            <a:r>
              <a:rPr lang="el-GR" altLang="en-US" sz="1200" dirty="0">
                <a:latin typeface="+mn-lt"/>
                <a:cs typeface="Times New Roman" panose="02020603050405020304" pitchFamily="18" charset="0"/>
              </a:rPr>
              <a:t> επιδράσεις της ακτινοβολίας των κινητών υποδείξτε τη σωστή αντιστοιχία: (Α) </a:t>
            </a:r>
            <a:r>
              <a:rPr lang="el-GR" sz="1200" dirty="0">
                <a:latin typeface="+mn-lt"/>
              </a:rPr>
              <a:t>Μελέτη του Ενός Εκατομμυρίου Γυναικών -μ</a:t>
            </a:r>
            <a:r>
              <a:rPr lang="el-GR" altLang="en-US" sz="1200" dirty="0">
                <a:latin typeface="+mn-lt"/>
                <a:cs typeface="Times New Roman" panose="02020603050405020304" pitchFamily="18" charset="0"/>
              </a:rPr>
              <a:t>ία αποδεδειγμένη ισχυρή συσχέτιση. (Β) Μελέτη του ΠΟΥ-</a:t>
            </a:r>
            <a:r>
              <a:rPr lang="en-US" altLang="en-US" sz="1200" dirty="0">
                <a:latin typeface="+mn-lt"/>
                <a:cs typeface="Times New Roman" panose="02020603050405020304" pitchFamily="18" charset="0"/>
              </a:rPr>
              <a:t>IARC </a:t>
            </a:r>
            <a:r>
              <a:rPr lang="el-GR" altLang="en-US" sz="1200" dirty="0">
                <a:latin typeface="+mn-lt"/>
                <a:cs typeface="Times New Roman" panose="02020603050405020304" pitchFamily="18" charset="0"/>
              </a:rPr>
              <a:t>- μία απόλυτη έλλειψη συσχέτισης. (Γ) Μελέτη του ΠΟΥ-</a:t>
            </a:r>
            <a:r>
              <a:rPr lang="en-US" altLang="en-US" sz="1200" dirty="0">
                <a:latin typeface="+mn-lt"/>
                <a:cs typeface="Times New Roman" panose="02020603050405020304" pitchFamily="18" charset="0"/>
              </a:rPr>
              <a:t>IARC </a:t>
            </a:r>
            <a:r>
              <a:rPr lang="el-GR" altLang="en-US" sz="1200" dirty="0">
                <a:latin typeface="+mn-lt"/>
                <a:cs typeface="Times New Roman" panose="02020603050405020304" pitchFamily="18" charset="0"/>
              </a:rPr>
              <a:t>- μία πιθανή αδύναμη συσχέτιση. (Δ) </a:t>
            </a:r>
            <a:r>
              <a:rPr lang="el-GR" sz="1200" dirty="0">
                <a:latin typeface="+mn-lt"/>
              </a:rPr>
              <a:t>Μελέτη του Ενός Εκατομμυρίου Γυναικών -μ</a:t>
            </a:r>
            <a:r>
              <a:rPr lang="el-GR" altLang="en-US" sz="1200" dirty="0">
                <a:latin typeface="+mn-lt"/>
                <a:cs typeface="Times New Roman" panose="02020603050405020304" pitchFamily="18" charset="0"/>
              </a:rPr>
              <a:t>ία αποδεδειγμένη μέτρια συσχέτιση. (Ε) Τίποτε από αυτά.</a:t>
            </a:r>
            <a:endParaRPr kumimoji="0" lang="el-GR" altLang="en-US" sz="1200" i="0" u="none" strike="noStrike" cap="none" normalizeH="0" baseline="0" dirty="0">
              <a:ln>
                <a:noFill/>
              </a:ln>
              <a:solidFill>
                <a:schemeClr val="tx1"/>
              </a:solidFill>
              <a:effectLst/>
              <a:latin typeface="+mn-lt"/>
            </a:endParaRPr>
          </a:p>
          <a:p>
            <a:endParaRPr lang="en-US" dirty="0"/>
          </a:p>
        </p:txBody>
      </p:sp>
      <p:sp>
        <p:nvSpPr>
          <p:cNvPr id="4" name="Θέση αριθμού διαφάνειας 3"/>
          <p:cNvSpPr>
            <a:spLocks noGrp="1"/>
          </p:cNvSpPr>
          <p:nvPr>
            <p:ph type="sldNum" sz="quarter" idx="5"/>
          </p:nvPr>
        </p:nvSpPr>
        <p:spPr/>
        <p:txBody>
          <a:bodyPr/>
          <a:lstStyle/>
          <a:p>
            <a:fld id="{91B2BAEC-43C6-4BF1-9934-340D5A48AC81}" type="slidenum">
              <a:rPr lang="en-US" smtClean="0"/>
              <a:t>25</a:t>
            </a:fld>
            <a:endParaRPr lang="en-US"/>
          </a:p>
        </p:txBody>
      </p:sp>
    </p:spTree>
    <p:extLst>
      <p:ext uri="{BB962C8B-B14F-4D97-AF65-F5344CB8AC3E}">
        <p14:creationId xmlns:p14="http://schemas.microsoft.com/office/powerpoint/2010/main" val="1571997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6AE5BAC-6FCC-4F27-9660-B670AB591652}"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149510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6AE5BAC-6FCC-4F27-9660-B670AB591652}"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303668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6AE5BAC-6FCC-4F27-9660-B670AB591652}"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266287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6AE5BAC-6FCC-4F27-9660-B670AB591652}"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210581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6AE5BAC-6FCC-4F27-9660-B670AB591652}"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3419212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6AE5BAC-6FCC-4F27-9660-B670AB591652}"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229567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29842" y="2505075"/>
            <a:ext cx="3868340"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29150" y="2505075"/>
            <a:ext cx="3887391"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6AE5BAC-6FCC-4F27-9660-B670AB591652}" type="datetimeFigureOut">
              <a:rPr lang="en-US" smtClean="0"/>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942374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6AE5BAC-6FCC-4F27-9660-B670AB591652}" type="datetimeFigureOut">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365642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E5BAC-6FCC-4F27-9660-B670AB591652}" type="datetimeFigureOut">
              <a:rPr lang="en-US" smtClean="0"/>
              <a:t>4/10/2025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2205776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6AE5BAC-6FCC-4F27-9660-B670AB591652}"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590713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6AE5BAC-6FCC-4F27-9660-B670AB591652}"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652BA-F43B-4904-9331-DB45135143EA}" type="slidenum">
              <a:rPr lang="en-US" smtClean="0"/>
              <a:t>‹#›</a:t>
            </a:fld>
            <a:endParaRPr lang="en-US"/>
          </a:p>
        </p:txBody>
      </p:sp>
    </p:spTree>
    <p:extLst>
      <p:ext uri="{BB962C8B-B14F-4D97-AF65-F5344CB8AC3E}">
        <p14:creationId xmlns:p14="http://schemas.microsoft.com/office/powerpoint/2010/main" val="201888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E5BAC-6FCC-4F27-9660-B670AB591652}" type="datetimeFigureOut">
              <a:rPr lang="en-US" smtClean="0"/>
              <a:t>4/10/2025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652BA-F43B-4904-9331-DB45135143EA}" type="slidenum">
              <a:rPr lang="en-US" smtClean="0"/>
              <a:t>‹#›</a:t>
            </a:fld>
            <a:endParaRPr lang="en-US"/>
          </a:p>
        </p:txBody>
      </p:sp>
    </p:spTree>
    <p:extLst>
      <p:ext uri="{BB962C8B-B14F-4D97-AF65-F5344CB8AC3E}">
        <p14:creationId xmlns:p14="http://schemas.microsoft.com/office/powerpoint/2010/main" val="881503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FADC0B4-9D8E-466E-90B4-8B0BFCBE9ECF}"/>
              </a:ext>
            </a:extLst>
          </p:cNvPr>
          <p:cNvSpPr>
            <a:spLocks noGrp="1"/>
          </p:cNvSpPr>
          <p:nvPr>
            <p:ph type="ctrTitle"/>
          </p:nvPr>
        </p:nvSpPr>
        <p:spPr>
          <a:xfrm>
            <a:off x="3028950" y="1939159"/>
            <a:ext cx="5733470" cy="2751086"/>
          </a:xfrm>
        </p:spPr>
        <p:txBody>
          <a:bodyPr>
            <a:normAutofit fontScale="90000"/>
          </a:bodyPr>
          <a:lstStyle/>
          <a:p>
            <a:pPr algn="r"/>
            <a:r>
              <a:rPr lang="el-GR" dirty="0"/>
              <a:t>ΔΙΑΤΡΟΦΗ ΚΑΙ ΚΑΡΚΙΝΟΣ-Άλλοι περιβαλλοντικοί παράγοντες</a:t>
            </a:r>
            <a:br>
              <a:rPr lang="en-US" dirty="0"/>
            </a:br>
            <a:br>
              <a:rPr lang="en-US" dirty="0"/>
            </a:br>
            <a:endParaRPr lang="en-US" dirty="0"/>
          </a:p>
        </p:txBody>
      </p:sp>
      <p:sp>
        <p:nvSpPr>
          <p:cNvPr id="3" name="Υπότιτλος 2">
            <a:extLst>
              <a:ext uri="{FF2B5EF4-FFF2-40B4-BE49-F238E27FC236}">
                <a16:creationId xmlns:a16="http://schemas.microsoft.com/office/drawing/2014/main" id="{FDF48827-F109-4BCE-BE44-A738AF8D8A73}"/>
              </a:ext>
            </a:extLst>
          </p:cNvPr>
          <p:cNvSpPr>
            <a:spLocks noGrp="1"/>
          </p:cNvSpPr>
          <p:nvPr>
            <p:ph type="subTitle" idx="1"/>
          </p:nvPr>
        </p:nvSpPr>
        <p:spPr>
          <a:xfrm>
            <a:off x="3028950" y="4782320"/>
            <a:ext cx="5733470" cy="1329443"/>
          </a:xfrm>
        </p:spPr>
        <p:txBody>
          <a:bodyPr>
            <a:normAutofit/>
          </a:bodyPr>
          <a:lstStyle/>
          <a:p>
            <a:pPr algn="r"/>
            <a:r>
              <a:rPr lang="el-GR" dirty="0"/>
              <a:t>Μάθημα #9, 2025</a:t>
            </a:r>
            <a:endParaRPr lang="en-US" dirty="0"/>
          </a:p>
        </p:txBody>
      </p:sp>
    </p:spTree>
    <p:extLst>
      <p:ext uri="{BB962C8B-B14F-4D97-AF65-F5344CB8AC3E}">
        <p14:creationId xmlns:p14="http://schemas.microsoft.com/office/powerpoint/2010/main" val="1069241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93236" name="Group 52">
            <a:extLst>
              <a:ext uri="{FF2B5EF4-FFF2-40B4-BE49-F238E27FC236}">
                <a16:creationId xmlns:a16="http://schemas.microsoft.com/office/drawing/2014/main" id="{6E880BB3-6F58-4134-BEF2-5A95822D43A2}"/>
              </a:ext>
            </a:extLst>
          </p:cNvPr>
          <p:cNvGraphicFramePr>
            <a:graphicFrameLocks noGrp="1"/>
          </p:cNvGraphicFramePr>
          <p:nvPr>
            <p:extLst>
              <p:ext uri="{D42A27DB-BD31-4B8C-83A1-F6EECF244321}">
                <p14:modId xmlns:p14="http://schemas.microsoft.com/office/powerpoint/2010/main" val="2078227131"/>
              </p:ext>
            </p:extLst>
          </p:nvPr>
        </p:nvGraphicFramePr>
        <p:xfrm>
          <a:off x="1619250" y="0"/>
          <a:ext cx="6265863" cy="7742239"/>
        </p:xfrm>
        <a:graphic>
          <a:graphicData uri="http://schemas.openxmlformats.org/drawingml/2006/table">
            <a:tbl>
              <a:tblPr/>
              <a:tblGrid>
                <a:gridCol w="3252788">
                  <a:extLst>
                    <a:ext uri="{9D8B030D-6E8A-4147-A177-3AD203B41FA5}">
                      <a16:colId xmlns:a16="http://schemas.microsoft.com/office/drawing/2014/main" val="20000"/>
                    </a:ext>
                  </a:extLst>
                </a:gridCol>
                <a:gridCol w="3013075">
                  <a:extLst>
                    <a:ext uri="{9D8B030D-6E8A-4147-A177-3AD203B41FA5}">
                      <a16:colId xmlns:a16="http://schemas.microsoft.com/office/drawing/2014/main" val="20001"/>
                    </a:ext>
                  </a:extLst>
                </a:gridCol>
              </a:tblGrid>
              <a:tr h="70106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Είδος</a:t>
                      </a:r>
                      <a:r>
                        <a:rPr kumimoji="0" lang="en-US" sz="16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600" b="1"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ουσί</a:t>
                      </a:r>
                      <a:r>
                        <a:rPr kumimoji="0" lang="en-US" sz="16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ας-</a:t>
                      </a:r>
                      <a:endParaRPr kumimoji="0" lang="el-GR" sz="16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Μηχ</a:t>
                      </a:r>
                      <a:r>
                        <a:rPr kumimoji="0" lang="en-US" sz="16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ανισμός δράσης</a:t>
                      </a:r>
                      <a:endParaRPr kumimoji="0" lang="en-US" sz="16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341438" algn="l"/>
                        </a:tabLst>
                      </a:pPr>
                      <a:r>
                        <a:rPr kumimoji="0" lang="en-US" sz="1600" b="1"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Τροφές που την περιέχουν</a:t>
                      </a:r>
                      <a:endParaRPr kumimoji="0" lang="en-US" sz="1600" b="0" i="0" u="none" strike="noStrike" cap="none" normalizeH="0" baseline="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1069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Αναστολείς σχηματισμού δεσμών με </a:t>
                      </a:r>
                      <a:r>
                        <a:rPr kumimoji="0" lang="en-US" sz="12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DNA</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Ισοθειοκυανικά</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άλατα</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Ελλ</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αγικό οξύ</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Φλ</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αβονοειδή</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341438" algn="l"/>
                        </a:tabLst>
                      </a:pPr>
                      <a:endPar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tab pos="1341438" algn="l"/>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Μπρόκολα, λάχανο Βρυξελλών</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341438" algn="l"/>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Φρούτα ,Ξηροί καρποί, μούρα,</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341438" algn="l"/>
                        </a:tabLst>
                      </a:pP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σπ</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όροι</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λαχα</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νικά</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341438" algn="l"/>
                        </a:tabLst>
                      </a:pP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Φρούτ</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 Λαχανικά </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9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530350" algn="l"/>
                        </a:tabLst>
                      </a:pPr>
                      <a:r>
                        <a:rPr kumimoji="0" lang="el-GR" sz="1200" b="1"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Αναστολείς καρκινικής προαγωγής</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Ρετινόλη</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Τοκοφερόλη (Βιτ. Ε)</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Ασκορβικό οξύ (Βιτ. </a:t>
                      </a:r>
                      <a:r>
                        <a:rPr kumimoji="0" lang="en-US"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C</a:t>
                      </a: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Β-καροτίνη (Βιτ. Α)</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Οργανοθειικές ενώσεις</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Κουρκουμίνη</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530350" algn="l"/>
                        </a:tabLst>
                      </a:pPr>
                      <a:r>
                        <a:rPr kumimoji="0" lang="en-US"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Καψαϊκίνη</a:t>
                      </a:r>
                      <a:endParaRPr kumimoji="0" lang="en-US" sz="1200" b="0" i="0" u="none" strike="noStrike" cap="none" normalizeH="0" baseline="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Λαχανικά, φρούτα</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Ξηροί καρποί, φύτρα σταριού</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Φρούτα, λαχανικά</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Πράσινα-κίτρινα λαχανικά,</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φρούτα</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Σκόρδα, κρεμμύδια</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Κάρρυ</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Τσίλι</a:t>
                      </a:r>
                      <a:endParaRPr kumimoji="0" lang="el-GR"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6684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Αντιοξειδωτικοί  παράγοντες</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Σελήνιο</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Βιταμίνες </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C</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Ε</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Γλουτ</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αθειόνη</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τριπεπτίδιο</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Σκόρδ</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 θαλασσινά</a:t>
                      </a:r>
                      <a:endPar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Φρούτα -Λαχανικά</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299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Επαγωγείς βιομετασχηματισμού</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Ινδολο-3-καρβινόλη</a:t>
                      </a:r>
                      <a:endParaRPr kumimoji="0" lang="en-US" sz="1200" b="0" i="0" u="none" strike="noStrike" cap="none" normalizeH="0" baseline="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Λάχ</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ανο, κουνουπίδι,</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λάχ</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ανο Βρυξελλών</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55454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Παρεμποδιστές απορρόφησης καρκινογόνων</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a:t>
                      </a: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Ίνες</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Ριβοφλαβίνη, χλωροφυλλίνη</a:t>
                      </a:r>
                      <a:endParaRPr kumimoji="0" lang="el-GR" sz="1200" b="0" i="0" u="none" strike="noStrike" cap="none" normalizeH="0" baseline="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a:ln>
                            <a:noFill/>
                          </a:ln>
                          <a:solidFill>
                            <a:schemeClr val="tx1"/>
                          </a:solidFill>
                          <a:effectLst/>
                          <a:latin typeface="Microsoft Sans Serif" pitchFamily="34" charset="0"/>
                          <a:ea typeface="Times New Roman" pitchFamily="18" charset="0"/>
                          <a:cs typeface="Microsoft Sans Serif" pitchFamily="34" charset="0"/>
                        </a:rPr>
                        <a:t>Πλύσιμο, μαγείρεμα</a:t>
                      </a:r>
                      <a:endParaRPr kumimoji="0" lang="en-US" sz="1200" b="0" i="0" u="none" strike="noStrike" cap="none" normalizeH="0" baseline="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Φρούτα, </a:t>
                      </a:r>
                      <a:r>
                        <a:rPr kumimoji="0" lang="el-GR"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λαχανικά,σπόροι</a:t>
                      </a: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ξηροί καρποί</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Φρούτα, λαχανικά</a:t>
                      </a:r>
                      <a:endParaRPr kumimoji="0" lang="el-GR" sz="1200" b="0" i="0" u="none" strike="noStrike" cap="none" normalizeH="0" baseline="0" dirty="0">
                        <a:ln>
                          <a:noFill/>
                        </a:ln>
                        <a:solidFill>
                          <a:schemeClr val="tx1"/>
                        </a:solidFill>
                        <a:effectLst/>
                        <a:latin typeface="Times New Roman" pitchFamily="18" charset="0"/>
                        <a:ea typeface="Times New Roman" pitchFamily="18" charset="0"/>
                        <a:cs typeface="Microsoft Sans Serif"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Ξηροί</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καρπ</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οί</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 μα</a:t>
                      </a:r>
                      <a:r>
                        <a:rPr kumimoji="0" lang="en-US" sz="1200" b="0" i="0" u="none" strike="noStrike" cap="none" normalizeH="0" baseline="0" dirty="0" err="1">
                          <a:ln>
                            <a:noFill/>
                          </a:ln>
                          <a:solidFill>
                            <a:schemeClr val="tx1"/>
                          </a:solidFill>
                          <a:effectLst/>
                          <a:latin typeface="Microsoft Sans Serif" pitchFamily="34" charset="0"/>
                          <a:ea typeface="Times New Roman" pitchFamily="18" charset="0"/>
                          <a:cs typeface="Microsoft Sans Serif" pitchFamily="34" charset="0"/>
                        </a:rPr>
                        <a:t>νιτάρι</a:t>
                      </a:r>
                      <a:r>
                        <a:rPr kumimoji="0" lang="en-US" sz="1200" b="0" i="0" u="none" strike="noStrike" cap="none" normalizeH="0" baseline="0" dirty="0">
                          <a:ln>
                            <a:noFill/>
                          </a:ln>
                          <a:solidFill>
                            <a:schemeClr val="tx1"/>
                          </a:solidFill>
                          <a:effectLst/>
                          <a:latin typeface="Microsoft Sans Serif" pitchFamily="34" charset="0"/>
                          <a:ea typeface="Times New Roman" pitchFamily="18" charset="0"/>
                          <a:cs typeface="Microsoft Sans Serif" pitchFamily="34" charset="0"/>
                        </a:rPr>
                        <a:t>α, σπόροι</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Microsoft Sans Serif" pitchFamily="34" charset="0"/>
                      </a:endParaRPr>
                    </a:p>
                  </a:txBody>
                  <a:tcPr marT="45722" marB="45722"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Τίτλος 1">
            <a:extLst>
              <a:ext uri="{FF2B5EF4-FFF2-40B4-BE49-F238E27FC236}">
                <a16:creationId xmlns:a16="http://schemas.microsoft.com/office/drawing/2014/main" id="{63910534-0EF8-48CF-A0AE-A2DC9FE28DA8}"/>
              </a:ext>
            </a:extLst>
          </p:cNvPr>
          <p:cNvSpPr>
            <a:spLocks noGrp="1"/>
          </p:cNvSpPr>
          <p:nvPr>
            <p:ph type="ctrTitle"/>
          </p:nvPr>
        </p:nvSpPr>
        <p:spPr>
          <a:xfrm>
            <a:off x="2284026" y="2043663"/>
            <a:ext cx="4578895" cy="2031055"/>
          </a:xfrm>
        </p:spPr>
        <p:txBody>
          <a:bodyPr>
            <a:normAutofit/>
          </a:bodyPr>
          <a:lstStyle/>
          <a:p>
            <a:r>
              <a:rPr lang="el-GR" sz="4700">
                <a:solidFill>
                  <a:srgbClr val="FFFFFF"/>
                </a:solidFill>
              </a:rPr>
              <a:t>Περιβαλλοντικοί παράγοντες και καρκινογένεση</a:t>
            </a:r>
            <a:endParaRPr lang="en-US" sz="4700">
              <a:solidFill>
                <a:srgbClr val="FFFFFF"/>
              </a:solidFill>
            </a:endParaRPr>
          </a:p>
        </p:txBody>
      </p:sp>
      <p:sp>
        <p:nvSpPr>
          <p:cNvPr id="4" name="Υπότιτλος 3">
            <a:extLst>
              <a:ext uri="{FF2B5EF4-FFF2-40B4-BE49-F238E27FC236}">
                <a16:creationId xmlns:a16="http://schemas.microsoft.com/office/drawing/2014/main" id="{B2274D03-5DB3-49F2-8E0B-25937D0276A6}"/>
              </a:ext>
            </a:extLst>
          </p:cNvPr>
          <p:cNvSpPr>
            <a:spLocks noGrp="1"/>
          </p:cNvSpPr>
          <p:nvPr>
            <p:ph type="subTitle" idx="1"/>
          </p:nvPr>
        </p:nvSpPr>
        <p:spPr>
          <a:xfrm>
            <a:off x="2284026" y="4074718"/>
            <a:ext cx="4578895" cy="682079"/>
          </a:xfrm>
        </p:spPr>
        <p:txBody>
          <a:bodyPr>
            <a:normAutofit/>
          </a:bodyPr>
          <a:lstStyle/>
          <a:p>
            <a:r>
              <a:rPr lang="el-GR" dirty="0">
                <a:solidFill>
                  <a:srgbClr val="FFFFFF"/>
                </a:solidFill>
              </a:rPr>
              <a:t>Πέρα από τη Διατροφή</a:t>
            </a:r>
            <a:endParaRPr lang="en-US" dirty="0">
              <a:solidFill>
                <a:srgbClr val="FFFFFF"/>
              </a:solidFill>
            </a:endParaRPr>
          </a:p>
        </p:txBody>
      </p:sp>
    </p:spTree>
    <p:extLst>
      <p:ext uri="{BB962C8B-B14F-4D97-AF65-F5344CB8AC3E}">
        <p14:creationId xmlns:p14="http://schemas.microsoft.com/office/powerpoint/2010/main" val="359752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911F23-649A-448F-AC1A-27E88F9C80DE}"/>
              </a:ext>
            </a:extLst>
          </p:cNvPr>
          <p:cNvSpPr>
            <a:spLocks noGrp="1"/>
          </p:cNvSpPr>
          <p:nvPr>
            <p:ph type="title"/>
          </p:nvPr>
        </p:nvSpPr>
        <p:spPr>
          <a:xfrm>
            <a:off x="628650" y="365126"/>
            <a:ext cx="7886700" cy="947307"/>
          </a:xfrm>
        </p:spPr>
        <p:txBody>
          <a:bodyPr>
            <a:normAutofit fontScale="90000"/>
          </a:bodyPr>
          <a:lstStyle/>
          <a:p>
            <a:r>
              <a:rPr lang="el-GR" sz="3200" b="1" dirty="0"/>
              <a:t>Συνέργεια ή Συνεργιστική δράση: κάπνισμα- ποτό, κάπνισμα- Αμίαντος, κάπνισμα-επάγγελμα </a:t>
            </a:r>
            <a:br>
              <a:rPr lang="en-US" sz="3200" b="1" dirty="0"/>
            </a:br>
            <a:endParaRPr lang="en-US" sz="3200" dirty="0"/>
          </a:p>
        </p:txBody>
      </p:sp>
      <p:sp>
        <p:nvSpPr>
          <p:cNvPr id="3" name="Θέση περιεχομένου 2">
            <a:extLst>
              <a:ext uri="{FF2B5EF4-FFF2-40B4-BE49-F238E27FC236}">
                <a16:creationId xmlns:a16="http://schemas.microsoft.com/office/drawing/2014/main" id="{A1F9B423-6BE6-4813-BB79-B675F1BE0E9F}"/>
              </a:ext>
            </a:extLst>
          </p:cNvPr>
          <p:cNvSpPr>
            <a:spLocks noGrp="1"/>
          </p:cNvSpPr>
          <p:nvPr>
            <p:ph idx="1"/>
          </p:nvPr>
        </p:nvSpPr>
        <p:spPr>
          <a:xfrm>
            <a:off x="435012" y="1253330"/>
            <a:ext cx="7886700" cy="5239543"/>
          </a:xfrm>
        </p:spPr>
        <p:txBody>
          <a:bodyPr>
            <a:normAutofit fontScale="47500" lnSpcReduction="20000"/>
          </a:bodyPr>
          <a:lstStyle/>
          <a:p>
            <a:pPr marL="0" indent="0" hangingPunct="0">
              <a:buNone/>
            </a:pPr>
            <a:endParaRPr lang="en-US" b="1" dirty="0"/>
          </a:p>
          <a:p>
            <a:pPr hangingPunct="0"/>
            <a:r>
              <a:rPr lang="el-GR" sz="3300" dirty="0"/>
              <a:t>Υπάρχουν συνεχώς αυξανόμενες ισχυρές ενδείξεις ότι η κατανάλωση αλκοολούχων ποτών, αυτή καθαυτή, αυξάνει τον κίνδυνο δημιουργίας νεοπλασιών στη στοματική κοιλότητα, το φάρυγγα, το λάρυγγα, τον οισοφάγο και το συκώτι σε χαμηλά ποσοστά. Δεν υπάρχουν ενδείξεις ότι οι επιδράσεις αυτές εξαρτώνται από το είδος του ποτού. Εκείνο όμως που είναι ξεκάθαρο είναι ότι οι κίνδυνοι για την εμφάνιση τέτοιων νεοπλασιών </a:t>
            </a:r>
            <a:r>
              <a:rPr lang="el-GR" sz="3300" i="1" dirty="0" err="1"/>
              <a:t>πολλαπλασιαζονται</a:t>
            </a:r>
            <a:r>
              <a:rPr lang="el-GR" sz="3300" dirty="0"/>
              <a:t> στα άτομα εκείνα που </a:t>
            </a:r>
            <a:r>
              <a:rPr lang="el-GR" sz="3300" i="1" dirty="0"/>
              <a:t>πίνουν και καπνίζουν ταυτόχρονα (</a:t>
            </a:r>
            <a:r>
              <a:rPr lang="el-GR" sz="3300" i="1" dirty="0" err="1"/>
              <a:t>συνεργιστική</a:t>
            </a:r>
            <a:r>
              <a:rPr lang="el-GR" sz="3300" i="1" dirty="0"/>
              <a:t> δράση).</a:t>
            </a:r>
            <a:endParaRPr lang="en-US" sz="3300" b="1" dirty="0"/>
          </a:p>
          <a:p>
            <a:pPr hangingPunct="0"/>
            <a:r>
              <a:rPr lang="el-GR" sz="3300" dirty="0"/>
              <a:t>Στη Δ. Ευρώπη αλλά και στη Β. Αμερική, οι </a:t>
            </a:r>
            <a:r>
              <a:rPr lang="el-GR" sz="3300" dirty="0" err="1"/>
              <a:t>καρκινογόνες</a:t>
            </a:r>
            <a:r>
              <a:rPr lang="el-GR" sz="3300" dirty="0"/>
              <a:t> επιδράσεις, ακόμη και σημαντικών ποσοτήτων αλκοόλης, είναι χαμηλές στους μη-καπνιστές, μια και αυξάνουν τα περιστατικά καρκίνου στο στόμα και το φάρυγγα απλά μέχρι δύο ή τρεις φορές σε σχέση με τους μη-πότες. Αντίθετα, στους καπνιστές, η κατανάλωση της ίδιας ποσότητας αλκοόλης, φαίνεται να έχει μια πολύ μεγαλύτερη επίδραση σε απόλυτες τιμές και φαίνεται να πολλαπλασιάζει την καρκινογόνο δράση του καπνού στο </a:t>
            </a:r>
            <a:r>
              <a:rPr lang="el-GR" sz="3300" b="1" dirty="0"/>
              <a:t>στόμα, το φάρυγγα, το λάρυγγα και τον οισοφάγο, </a:t>
            </a:r>
            <a:r>
              <a:rPr lang="el-GR" sz="3300" dirty="0"/>
              <a:t>χωρίς να συμβαίνει το ίδιο με τον πνεύμονα. Οι νεοπλασίες αυτών των περιοχών του σώματος που σχετίζονται  με την κατανάλωση αλκοόλης, αποτελούν περίπου το 7% όλων των θανάτων από καρκίνο στους άνδρες και το 3% των θανάτων από καρκίνο στις γυναίκες. Πιστεύεται, γενικά, ότι περίπου το 3% όλων των θανάτων από καρκίνο και στα δύο φύλα μπορεί να θεωρηθεί ότι οφείλεται στο ποτό.</a:t>
            </a:r>
          </a:p>
          <a:p>
            <a:pPr hangingPunct="0"/>
            <a:r>
              <a:rPr lang="el-GR" sz="3300" dirty="0"/>
              <a:t>ΕΠΕ: Υποδείξτε το λάθος ή την ανακρίβεια: Η Συνεργιστική δράση καπνού και αλκοόλης αφορά: (Α) Το στόμα, (Β) το φάρυγγα, (Γ) το λάρυγγα, (Δ) τον οισοφάγο, (Ε) το στομάχι. </a:t>
            </a:r>
          </a:p>
          <a:p>
            <a:pPr hangingPunct="0"/>
            <a:r>
              <a:rPr lang="el-GR" sz="3300" dirty="0"/>
              <a:t>ΕΠΕ: Συνεργιστική δράση ενός περιβαλλοντικού παράγοντα είναι η (Α) προσθετική δράση, (Β) η πολλαπλασιαστική δράση, (Γ) η αφαιρετική δράση, (Δ) η εκθετική δράση, (Ε) όλα αυτά. Υποδείξτε το σωστό. </a:t>
            </a:r>
          </a:p>
          <a:p>
            <a:pPr hangingPunct="0"/>
            <a:endParaRPr lang="el-GR" sz="3300" b="1" dirty="0"/>
          </a:p>
          <a:p>
            <a:pPr hangingPunct="0"/>
            <a:endParaRPr lang="en-US" sz="3300" b="1" dirty="0"/>
          </a:p>
          <a:p>
            <a:endParaRPr lang="en-US" dirty="0"/>
          </a:p>
        </p:txBody>
      </p:sp>
    </p:spTree>
    <p:extLst>
      <p:ext uri="{BB962C8B-B14F-4D97-AF65-F5344CB8AC3E}">
        <p14:creationId xmlns:p14="http://schemas.microsoft.com/office/powerpoint/2010/main" val="104922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EDA98E-533F-415B-BA1C-B1A6EB673549}"/>
              </a:ext>
            </a:extLst>
          </p:cNvPr>
          <p:cNvSpPr>
            <a:spLocks noGrp="1"/>
          </p:cNvSpPr>
          <p:nvPr>
            <p:ph type="title"/>
          </p:nvPr>
        </p:nvSpPr>
        <p:spPr/>
        <p:txBody>
          <a:bodyPr>
            <a:normAutofit/>
          </a:bodyPr>
          <a:lstStyle/>
          <a:p>
            <a:r>
              <a:rPr lang="el-GR" sz="2400" dirty="0"/>
              <a:t>Έννοια Συνέργειας</a:t>
            </a:r>
            <a:endParaRPr lang="en-US" sz="2400" dirty="0"/>
          </a:p>
        </p:txBody>
      </p:sp>
      <p:graphicFrame>
        <p:nvGraphicFramePr>
          <p:cNvPr id="4" name="Θέση περιεχομένου 3">
            <a:extLst>
              <a:ext uri="{FF2B5EF4-FFF2-40B4-BE49-F238E27FC236}">
                <a16:creationId xmlns:a16="http://schemas.microsoft.com/office/drawing/2014/main" id="{0413F896-DF4C-43A3-BD7D-93DDE12C82D3}"/>
              </a:ext>
            </a:extLst>
          </p:cNvPr>
          <p:cNvGraphicFramePr>
            <a:graphicFrameLocks noGrp="1"/>
          </p:cNvGraphicFramePr>
          <p:nvPr>
            <p:ph idx="1"/>
            <p:extLst>
              <p:ext uri="{D42A27DB-BD31-4B8C-83A1-F6EECF244321}">
                <p14:modId xmlns:p14="http://schemas.microsoft.com/office/powerpoint/2010/main" val="1783021032"/>
              </p:ext>
            </p:extLst>
          </p:nvPr>
        </p:nvGraphicFramePr>
        <p:xfrm>
          <a:off x="1114425" y="1690689"/>
          <a:ext cx="7124701" cy="4281485"/>
        </p:xfrm>
        <a:graphic>
          <a:graphicData uri="http://schemas.openxmlformats.org/drawingml/2006/table">
            <a:tbl>
              <a:tblPr>
                <a:tableStyleId>{5C22544A-7EE6-4342-B048-85BDC9FD1C3A}</a:tableStyleId>
              </a:tblPr>
              <a:tblGrid>
                <a:gridCol w="1952310">
                  <a:extLst>
                    <a:ext uri="{9D8B030D-6E8A-4147-A177-3AD203B41FA5}">
                      <a16:colId xmlns:a16="http://schemas.microsoft.com/office/drawing/2014/main" val="149825806"/>
                    </a:ext>
                  </a:extLst>
                </a:gridCol>
                <a:gridCol w="2090988">
                  <a:extLst>
                    <a:ext uri="{9D8B030D-6E8A-4147-A177-3AD203B41FA5}">
                      <a16:colId xmlns:a16="http://schemas.microsoft.com/office/drawing/2014/main" val="1923481780"/>
                    </a:ext>
                  </a:extLst>
                </a:gridCol>
                <a:gridCol w="3081403">
                  <a:extLst>
                    <a:ext uri="{9D8B030D-6E8A-4147-A177-3AD203B41FA5}">
                      <a16:colId xmlns:a16="http://schemas.microsoft.com/office/drawing/2014/main" val="2842529498"/>
                    </a:ext>
                  </a:extLst>
                </a:gridCol>
              </a:tblGrid>
              <a:tr h="1893709">
                <a:tc>
                  <a:txBody>
                    <a:bodyPr/>
                    <a:lstStyle/>
                    <a:p>
                      <a:pPr marL="0" marR="0" algn="ctr" hangingPunct="0">
                        <a:lnSpc>
                          <a:spcPct val="100000"/>
                        </a:lnSpc>
                        <a:spcBef>
                          <a:spcPts val="0"/>
                        </a:spcBef>
                        <a:spcAft>
                          <a:spcPts val="0"/>
                        </a:spcAft>
                        <a:tabLst>
                          <a:tab pos="270510" algn="l"/>
                          <a:tab pos="457200" algn="l"/>
                        </a:tabLst>
                      </a:pPr>
                      <a:r>
                        <a:rPr lang="el-GR" sz="2400" dirty="0">
                          <a:effectLst/>
                        </a:rPr>
                        <a:t>Έκθεση στον    Αμίαντο</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0000"/>
                        </a:lnSpc>
                        <a:spcBef>
                          <a:spcPts val="0"/>
                        </a:spcBef>
                        <a:spcAft>
                          <a:spcPts val="0"/>
                        </a:spcAft>
                        <a:tabLst>
                          <a:tab pos="270510" algn="l"/>
                          <a:tab pos="457200" algn="l"/>
                        </a:tabLst>
                      </a:pPr>
                      <a:r>
                        <a:rPr lang="el-GR" sz="2400" dirty="0">
                          <a:effectLst/>
                        </a:rPr>
                        <a:t>Ιστορικό Καπνίσματος</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719455" algn="ctr" hangingPunct="0">
                        <a:lnSpc>
                          <a:spcPct val="100000"/>
                        </a:lnSpc>
                        <a:spcBef>
                          <a:spcPts val="0"/>
                        </a:spcBef>
                        <a:spcAft>
                          <a:spcPts val="0"/>
                        </a:spcAft>
                        <a:tabLst>
                          <a:tab pos="270510" algn="l"/>
                          <a:tab pos="457200" algn="l"/>
                        </a:tabLst>
                      </a:pPr>
                      <a:r>
                        <a:rPr lang="el-GR" sz="2400" dirty="0">
                          <a:effectLst/>
                        </a:rPr>
                        <a:t>Θάνατοι από καρκίνο του   </a:t>
                      </a:r>
                      <a:r>
                        <a:rPr lang="el-GR" sz="2400" dirty="0" err="1">
                          <a:effectLst/>
                        </a:rPr>
                        <a:t>πνεύμονος</a:t>
                      </a:r>
                      <a:r>
                        <a:rPr lang="el-GR" sz="2400" dirty="0">
                          <a:effectLst/>
                        </a:rPr>
                        <a:t> ανά 100.000</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3495933"/>
                  </a:ext>
                </a:extLst>
              </a:tr>
              <a:tr h="596944">
                <a:tc>
                  <a:txBody>
                    <a:bodyPr/>
                    <a:lstStyle/>
                    <a:p>
                      <a:pPr marL="0" marR="0" algn="ctr" hangingPunct="0">
                        <a:lnSpc>
                          <a:spcPts val="1500"/>
                        </a:lnSpc>
                        <a:spcBef>
                          <a:spcPts val="0"/>
                        </a:spcBef>
                        <a:spcAft>
                          <a:spcPts val="0"/>
                        </a:spcAft>
                        <a:tabLst>
                          <a:tab pos="270510" algn="l"/>
                          <a:tab pos="457200" algn="l"/>
                        </a:tabLst>
                      </a:pPr>
                      <a:r>
                        <a:rPr lang="el-GR" sz="2400">
                          <a:effectLst/>
                        </a:rPr>
                        <a:t>΄Όχι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ts val="1500"/>
                        </a:lnSpc>
                        <a:spcBef>
                          <a:spcPts val="0"/>
                        </a:spcBef>
                        <a:spcAft>
                          <a:spcPts val="0"/>
                        </a:spcAft>
                        <a:tabLst>
                          <a:tab pos="270510" algn="l"/>
                          <a:tab pos="457200" algn="l"/>
                        </a:tabLst>
                      </a:pPr>
                      <a:r>
                        <a:rPr lang="el-GR" sz="2400" dirty="0">
                          <a:effectLst/>
                        </a:rPr>
                        <a:t>΄Όχι</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719455" algn="ctr" hangingPunct="0">
                        <a:lnSpc>
                          <a:spcPts val="1500"/>
                        </a:lnSpc>
                        <a:spcBef>
                          <a:spcPts val="0"/>
                        </a:spcBef>
                        <a:spcAft>
                          <a:spcPts val="0"/>
                        </a:spcAft>
                        <a:tabLst>
                          <a:tab pos="270510" algn="l"/>
                          <a:tab pos="457200" algn="l"/>
                        </a:tabLst>
                      </a:pPr>
                      <a:r>
                        <a:rPr lang="el-GR" sz="2400">
                          <a:effectLst/>
                        </a:rPr>
                        <a:t>11</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74828097"/>
                  </a:ext>
                </a:extLst>
              </a:tr>
              <a:tr h="596944">
                <a:tc>
                  <a:txBody>
                    <a:bodyPr/>
                    <a:lstStyle/>
                    <a:p>
                      <a:pPr marL="0" marR="0" algn="ctr" hangingPunct="0">
                        <a:lnSpc>
                          <a:spcPts val="1500"/>
                        </a:lnSpc>
                        <a:spcBef>
                          <a:spcPts val="0"/>
                        </a:spcBef>
                        <a:spcAft>
                          <a:spcPts val="0"/>
                        </a:spcAft>
                        <a:tabLst>
                          <a:tab pos="270510" algn="l"/>
                          <a:tab pos="457200" algn="l"/>
                        </a:tabLst>
                      </a:pPr>
                      <a:r>
                        <a:rPr lang="el-GR" sz="2400">
                          <a:effectLst/>
                        </a:rPr>
                        <a:t>Ναι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ts val="1500"/>
                        </a:lnSpc>
                        <a:spcBef>
                          <a:spcPts val="0"/>
                        </a:spcBef>
                        <a:spcAft>
                          <a:spcPts val="0"/>
                        </a:spcAft>
                        <a:tabLst>
                          <a:tab pos="270510" algn="l"/>
                          <a:tab pos="457200" algn="l"/>
                        </a:tabLst>
                      </a:pPr>
                      <a:r>
                        <a:rPr lang="el-GR" sz="2400">
                          <a:effectLst/>
                        </a:rPr>
                        <a:t>΄Όχι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719455" algn="ctr" hangingPunct="0">
                        <a:lnSpc>
                          <a:spcPts val="1500"/>
                        </a:lnSpc>
                        <a:spcBef>
                          <a:spcPts val="0"/>
                        </a:spcBef>
                        <a:spcAft>
                          <a:spcPts val="0"/>
                        </a:spcAft>
                        <a:tabLst>
                          <a:tab pos="270510" algn="l"/>
                          <a:tab pos="457200" algn="l"/>
                        </a:tabLst>
                      </a:pPr>
                      <a:r>
                        <a:rPr lang="el-GR" sz="2400" dirty="0">
                          <a:effectLst/>
                        </a:rPr>
                        <a:t>58</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1126820"/>
                  </a:ext>
                </a:extLst>
              </a:tr>
              <a:tr h="596944">
                <a:tc>
                  <a:txBody>
                    <a:bodyPr/>
                    <a:lstStyle/>
                    <a:p>
                      <a:pPr marL="0" marR="0" algn="ctr" hangingPunct="0">
                        <a:lnSpc>
                          <a:spcPts val="1500"/>
                        </a:lnSpc>
                        <a:spcBef>
                          <a:spcPts val="0"/>
                        </a:spcBef>
                        <a:spcAft>
                          <a:spcPts val="0"/>
                        </a:spcAft>
                        <a:tabLst>
                          <a:tab pos="270510" algn="l"/>
                          <a:tab pos="457200" algn="l"/>
                        </a:tabLst>
                      </a:pPr>
                      <a:r>
                        <a:rPr lang="el-GR" sz="2400">
                          <a:effectLst/>
                        </a:rPr>
                        <a:t>΄Όχι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ts val="1500"/>
                        </a:lnSpc>
                        <a:spcBef>
                          <a:spcPts val="0"/>
                        </a:spcBef>
                        <a:spcAft>
                          <a:spcPts val="0"/>
                        </a:spcAft>
                        <a:tabLst>
                          <a:tab pos="270510" algn="l"/>
                          <a:tab pos="457200" algn="l"/>
                        </a:tabLst>
                      </a:pPr>
                      <a:r>
                        <a:rPr lang="el-GR" sz="2400">
                          <a:effectLst/>
                        </a:rPr>
                        <a:t>Ναι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719455" algn="ctr" hangingPunct="0">
                        <a:lnSpc>
                          <a:spcPts val="1500"/>
                        </a:lnSpc>
                        <a:spcBef>
                          <a:spcPts val="0"/>
                        </a:spcBef>
                        <a:spcAft>
                          <a:spcPts val="0"/>
                        </a:spcAft>
                        <a:tabLst>
                          <a:tab pos="270510" algn="l"/>
                          <a:tab pos="457200" algn="l"/>
                        </a:tabLst>
                      </a:pPr>
                      <a:r>
                        <a:rPr lang="el-GR" sz="2400" dirty="0">
                          <a:effectLst/>
                        </a:rPr>
                        <a:t>123</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59436229"/>
                  </a:ext>
                </a:extLst>
              </a:tr>
              <a:tr h="596944">
                <a:tc>
                  <a:txBody>
                    <a:bodyPr/>
                    <a:lstStyle/>
                    <a:p>
                      <a:pPr marL="0" marR="0" algn="ctr" hangingPunct="0">
                        <a:lnSpc>
                          <a:spcPts val="1500"/>
                        </a:lnSpc>
                        <a:spcBef>
                          <a:spcPts val="0"/>
                        </a:spcBef>
                        <a:spcAft>
                          <a:spcPts val="0"/>
                        </a:spcAft>
                        <a:tabLst>
                          <a:tab pos="270510" algn="l"/>
                          <a:tab pos="457200" algn="l"/>
                        </a:tabLst>
                      </a:pPr>
                      <a:r>
                        <a:rPr lang="el-GR" sz="2400">
                          <a:effectLst/>
                        </a:rPr>
                        <a:t>Ναι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ts val="1500"/>
                        </a:lnSpc>
                        <a:spcBef>
                          <a:spcPts val="0"/>
                        </a:spcBef>
                        <a:spcAft>
                          <a:spcPts val="0"/>
                        </a:spcAft>
                        <a:tabLst>
                          <a:tab pos="270510" algn="l"/>
                          <a:tab pos="457200" algn="l"/>
                        </a:tabLst>
                      </a:pPr>
                      <a:r>
                        <a:rPr lang="el-GR" sz="2400">
                          <a:effectLst/>
                        </a:rPr>
                        <a:t> Ναι</a:t>
                      </a:r>
                      <a:endParaRPr lang="en-US" sz="3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719455" algn="ctr" hangingPunct="0">
                        <a:lnSpc>
                          <a:spcPts val="1500"/>
                        </a:lnSpc>
                        <a:spcBef>
                          <a:spcPts val="0"/>
                        </a:spcBef>
                        <a:spcAft>
                          <a:spcPts val="0"/>
                        </a:spcAft>
                        <a:tabLst>
                          <a:tab pos="270510" algn="l"/>
                          <a:tab pos="457200" algn="l"/>
                        </a:tabLst>
                      </a:pPr>
                      <a:r>
                        <a:rPr lang="el-GR" sz="2400" dirty="0">
                          <a:effectLst/>
                        </a:rPr>
                        <a:t>602</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1506962"/>
                  </a:ext>
                </a:extLst>
              </a:tr>
            </a:tbl>
          </a:graphicData>
        </a:graphic>
      </p:graphicFrame>
    </p:spTree>
    <p:extLst>
      <p:ext uri="{BB962C8B-B14F-4D97-AF65-F5344CB8AC3E}">
        <p14:creationId xmlns:p14="http://schemas.microsoft.com/office/powerpoint/2010/main" val="3186932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231F68-1C4F-484F-A471-D2CCA82E8765}"/>
              </a:ext>
            </a:extLst>
          </p:cNvPr>
          <p:cNvSpPr>
            <a:spLocks noGrp="1"/>
          </p:cNvSpPr>
          <p:nvPr>
            <p:ph type="title"/>
          </p:nvPr>
        </p:nvSpPr>
        <p:spPr/>
        <p:txBody>
          <a:bodyPr/>
          <a:lstStyle/>
          <a:p>
            <a:r>
              <a:rPr lang="el-GR" b="1" dirty="0"/>
              <a:t>Ρύπανση: Α. Ατμοσφαιρική ρύπανση </a:t>
            </a:r>
            <a:r>
              <a:rPr lang="en-US" b="1" dirty="0"/>
              <a:t>          IARC</a:t>
            </a:r>
            <a:endParaRPr lang="en-US" dirty="0"/>
          </a:p>
        </p:txBody>
      </p:sp>
      <p:sp>
        <p:nvSpPr>
          <p:cNvPr id="3" name="Θέση περιεχομένου 2">
            <a:extLst>
              <a:ext uri="{FF2B5EF4-FFF2-40B4-BE49-F238E27FC236}">
                <a16:creationId xmlns:a16="http://schemas.microsoft.com/office/drawing/2014/main" id="{C70B4A45-BFE8-41D3-96E1-6A44631435FF}"/>
              </a:ext>
            </a:extLst>
          </p:cNvPr>
          <p:cNvSpPr>
            <a:spLocks noGrp="1"/>
          </p:cNvSpPr>
          <p:nvPr>
            <p:ph idx="1"/>
          </p:nvPr>
        </p:nvSpPr>
        <p:spPr/>
        <p:txBody>
          <a:bodyPr>
            <a:normAutofit fontScale="85000" lnSpcReduction="10000"/>
          </a:bodyPr>
          <a:lstStyle/>
          <a:p>
            <a:pPr hangingPunct="0"/>
            <a:endParaRPr lang="en-US" b="1" dirty="0"/>
          </a:p>
          <a:p>
            <a:pPr hangingPunct="0"/>
            <a:r>
              <a:rPr lang="en-GB" dirty="0"/>
              <a:t>T</a:t>
            </a:r>
            <a:r>
              <a:rPr lang="el-GR" dirty="0"/>
              <a:t>ο ότι στην ατμόσφαιρα των μεγάλων αστικών κέντρων καθώς  και των βιομηχανικών πόλεων αιωρούνται ίχνη από πολυάριθμους καρκινογόνους και </a:t>
            </a:r>
            <a:r>
              <a:rPr lang="el-GR" dirty="0" err="1"/>
              <a:t>μεταλλαξιογόνους</a:t>
            </a:r>
            <a:r>
              <a:rPr lang="el-GR" dirty="0"/>
              <a:t> παράγοντες, είναι γεγονός θεμελιωμένο με ποικίλους τρόπους. Επί πλέον, έχει χαρακτηρισθεί πολύ καλά και βιολογικά και χημικά η μεταλλακτικότητα και καρκινογενητικότητα των οργανικών κλασμάτων από τα αιωρούμενα σωματίδια σε μια σειρά από μελέτες, μερικές από τις οποίες αφορούν και τον Ελληνικό χώρο. Υπολογίσθηκε ότι ένα ποσοστό της τάξης του 3-5% του καρκίνου του πνεύμονα στα μεγάλα αστικά κέντρα, όπως η Αθήνα, θα μπορούσε να οφείλεται στην ατμοσφαιρική ρύπανση.</a:t>
            </a:r>
            <a:endParaRPr lang="en-US" b="1" dirty="0"/>
          </a:p>
          <a:p>
            <a:endParaRPr lang="en-US" dirty="0"/>
          </a:p>
        </p:txBody>
      </p:sp>
    </p:spTree>
    <p:extLst>
      <p:ext uri="{BB962C8B-B14F-4D97-AF65-F5344CB8AC3E}">
        <p14:creationId xmlns:p14="http://schemas.microsoft.com/office/powerpoint/2010/main" val="2960634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B3DC03-44E8-4654-864F-B8EE137AEEE9}"/>
              </a:ext>
            </a:extLst>
          </p:cNvPr>
          <p:cNvSpPr>
            <a:spLocks noGrp="1"/>
          </p:cNvSpPr>
          <p:nvPr>
            <p:ph type="title"/>
          </p:nvPr>
        </p:nvSpPr>
        <p:spPr/>
        <p:txBody>
          <a:bodyPr>
            <a:normAutofit/>
          </a:bodyPr>
          <a:lstStyle/>
          <a:p>
            <a:r>
              <a:rPr lang="el-GR" sz="4000" b="1" dirty="0"/>
              <a:t>Ρύπανση του νερού-</a:t>
            </a:r>
            <a:r>
              <a:rPr lang="el-GR" sz="4000" b="1" dirty="0" err="1"/>
              <a:t>Τριαλομεθάνια</a:t>
            </a:r>
            <a:endParaRPr lang="en-US" sz="4000" dirty="0"/>
          </a:p>
        </p:txBody>
      </p:sp>
      <p:sp>
        <p:nvSpPr>
          <p:cNvPr id="3" name="Θέση περιεχομένου 2">
            <a:extLst>
              <a:ext uri="{FF2B5EF4-FFF2-40B4-BE49-F238E27FC236}">
                <a16:creationId xmlns:a16="http://schemas.microsoft.com/office/drawing/2014/main" id="{6E6C1928-1F7F-4F55-A17B-950D0DF59588}"/>
              </a:ext>
            </a:extLst>
          </p:cNvPr>
          <p:cNvSpPr>
            <a:spLocks noGrp="1"/>
          </p:cNvSpPr>
          <p:nvPr>
            <p:ph idx="1"/>
          </p:nvPr>
        </p:nvSpPr>
        <p:spPr/>
        <p:txBody>
          <a:bodyPr>
            <a:normAutofit fontScale="77500" lnSpcReduction="20000"/>
          </a:bodyPr>
          <a:lstStyle/>
          <a:p>
            <a:pPr hangingPunct="0"/>
            <a:r>
              <a:rPr lang="en-GB" dirty="0"/>
              <a:t>T</a:t>
            </a:r>
            <a:r>
              <a:rPr lang="el-GR" dirty="0"/>
              <a:t>α πόσιμα νερά, πολύ συχνά ρυπαίνονται από διάφορους οργανικούς και ανόργανους ρύπους, αρκετοί από τους οποίους χαρακτηρίζονται από </a:t>
            </a:r>
            <a:r>
              <a:rPr lang="el-GR" dirty="0" err="1"/>
              <a:t>καρκινογόνες</a:t>
            </a:r>
            <a:r>
              <a:rPr lang="el-GR" dirty="0"/>
              <a:t> ιδιότητες. </a:t>
            </a:r>
            <a:r>
              <a:rPr lang="en-GB" sz="2900" dirty="0"/>
              <a:t>T</a:t>
            </a:r>
            <a:r>
              <a:rPr lang="el-GR" sz="2900" dirty="0" err="1"/>
              <a:t>έτοιοι</a:t>
            </a:r>
            <a:r>
              <a:rPr lang="el-GR" sz="2900" dirty="0"/>
              <a:t> είναι κυρίως τα </a:t>
            </a:r>
            <a:r>
              <a:rPr lang="el-GR" sz="2900" b="1" dirty="0"/>
              <a:t>τριαλομεθάνια</a:t>
            </a:r>
            <a:r>
              <a:rPr lang="el-GR" sz="2900" dirty="0"/>
              <a:t>, που δημιουργούνται σαν αποτέλεσμα της αντίδρασης των ιόντων του χλωρίου, το οποίο χρησιμοποιείται για την απολύμανση του πόσιμου νερού, με διάφορα οργανικά κατάλοιπα. </a:t>
            </a:r>
            <a:endParaRPr lang="en-US" sz="2900" b="1" dirty="0"/>
          </a:p>
          <a:p>
            <a:pPr marL="0" indent="0" hangingPunct="0">
              <a:buNone/>
            </a:pPr>
            <a:r>
              <a:rPr lang="el-GR" dirty="0"/>
              <a:t>Συνολικά φαίνεται ότι η ατμοσφαιρική ρύπανση μαζί με τη ρύπανση των νερών, ευθύνονται μαζί, για ένα ποσοστό περίπου της τάξης του 2% της συνολικής θνησιμότητας από καρκίνο.</a:t>
            </a:r>
            <a:endParaRPr lang="en-US" dirty="0"/>
          </a:p>
          <a:p>
            <a:pPr marL="0" indent="0" hangingPunct="0">
              <a:buNone/>
            </a:pPr>
            <a:r>
              <a:rPr lang="el-GR" b="1" dirty="0"/>
              <a:t>ΕΠΕ: Τα τοξικά τριαλομεθάνια στο πόσιμο νερό σχετίζονται (Α) με την </a:t>
            </a:r>
            <a:r>
              <a:rPr lang="el-GR" b="1" dirty="0" err="1"/>
              <a:t>οζόνοση</a:t>
            </a:r>
            <a:r>
              <a:rPr lang="el-GR" b="1" dirty="0"/>
              <a:t> του νερού, (Β) με τα φίλτρα που χρησιμοποιούνται  (Γ) με την έκθεση στο ηλιακό φως (Δ) με τη χλωρίωση. (Ε) όλα αυτά. Υποδείξτε το σωστό.</a:t>
            </a:r>
            <a:endParaRPr lang="en-US" b="1" dirty="0"/>
          </a:p>
          <a:p>
            <a:pPr marL="0" indent="0">
              <a:buNone/>
            </a:pPr>
            <a:endParaRPr lang="en-US" dirty="0"/>
          </a:p>
        </p:txBody>
      </p:sp>
    </p:spTree>
    <p:extLst>
      <p:ext uri="{BB962C8B-B14F-4D97-AF65-F5344CB8AC3E}">
        <p14:creationId xmlns:p14="http://schemas.microsoft.com/office/powerpoint/2010/main" val="591864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BD040C-9064-E22A-397A-627336025DBF}"/>
              </a:ext>
            </a:extLst>
          </p:cNvPr>
          <p:cNvSpPr>
            <a:spLocks noGrp="1"/>
          </p:cNvSpPr>
          <p:nvPr>
            <p:ph type="title"/>
          </p:nvPr>
        </p:nvSpPr>
        <p:spPr/>
        <p:txBody>
          <a:bodyPr/>
          <a:lstStyle/>
          <a:p>
            <a:r>
              <a:rPr lang="en-US" dirty="0"/>
              <a:t>PFAS</a:t>
            </a:r>
          </a:p>
        </p:txBody>
      </p:sp>
      <p:pic>
        <p:nvPicPr>
          <p:cNvPr id="4" name="Θέση περιεχομένου 3">
            <a:extLst>
              <a:ext uri="{FF2B5EF4-FFF2-40B4-BE49-F238E27FC236}">
                <a16:creationId xmlns:a16="http://schemas.microsoft.com/office/drawing/2014/main" id="{32F41CFB-2E2B-788D-0506-CDF4779B22C5}"/>
              </a:ext>
            </a:extLst>
          </p:cNvPr>
          <p:cNvPicPr>
            <a:picLocks noGrp="1" noChangeAspect="1"/>
          </p:cNvPicPr>
          <p:nvPr>
            <p:ph idx="1"/>
          </p:nvPr>
        </p:nvPicPr>
        <p:blipFill>
          <a:blip r:embed="rId2"/>
          <a:stretch>
            <a:fillRect/>
          </a:stretch>
        </p:blipFill>
        <p:spPr>
          <a:xfrm>
            <a:off x="1618645" y="1419146"/>
            <a:ext cx="5276088" cy="2688336"/>
          </a:xfrm>
          <a:prstGeom prst="rect">
            <a:avLst/>
          </a:prstGeom>
        </p:spPr>
      </p:pic>
      <p:pic>
        <p:nvPicPr>
          <p:cNvPr id="6" name="Εικόνα 5">
            <a:extLst>
              <a:ext uri="{FF2B5EF4-FFF2-40B4-BE49-F238E27FC236}">
                <a16:creationId xmlns:a16="http://schemas.microsoft.com/office/drawing/2014/main" id="{2FC9A538-613E-654E-37B7-67458E636E68}"/>
              </a:ext>
            </a:extLst>
          </p:cNvPr>
          <p:cNvPicPr>
            <a:picLocks noChangeAspect="1"/>
          </p:cNvPicPr>
          <p:nvPr/>
        </p:nvPicPr>
        <p:blipFill>
          <a:blip r:embed="rId3"/>
          <a:stretch>
            <a:fillRect/>
          </a:stretch>
        </p:blipFill>
        <p:spPr>
          <a:xfrm>
            <a:off x="1618645" y="4107482"/>
            <a:ext cx="5276088" cy="1395984"/>
          </a:xfrm>
          <a:prstGeom prst="rect">
            <a:avLst/>
          </a:prstGeom>
        </p:spPr>
      </p:pic>
      <p:pic>
        <p:nvPicPr>
          <p:cNvPr id="8" name="Εικόνα 7">
            <a:extLst>
              <a:ext uri="{FF2B5EF4-FFF2-40B4-BE49-F238E27FC236}">
                <a16:creationId xmlns:a16="http://schemas.microsoft.com/office/drawing/2014/main" id="{6FD49476-92BE-C93F-4863-1A79F67A6265}"/>
              </a:ext>
            </a:extLst>
          </p:cNvPr>
          <p:cNvPicPr>
            <a:picLocks noChangeAspect="1"/>
          </p:cNvPicPr>
          <p:nvPr/>
        </p:nvPicPr>
        <p:blipFill>
          <a:blip r:embed="rId4"/>
          <a:stretch>
            <a:fillRect/>
          </a:stretch>
        </p:blipFill>
        <p:spPr>
          <a:xfrm>
            <a:off x="1546567" y="5503466"/>
            <a:ext cx="5276088" cy="1181100"/>
          </a:xfrm>
          <a:prstGeom prst="rect">
            <a:avLst/>
          </a:prstGeom>
        </p:spPr>
      </p:pic>
    </p:spTree>
    <p:extLst>
      <p:ext uri="{BB962C8B-B14F-4D97-AF65-F5344CB8AC3E}">
        <p14:creationId xmlns:p14="http://schemas.microsoft.com/office/powerpoint/2010/main" val="1397737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PFAS</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Ονομάζονται «Για πάντα χημικά».</a:t>
            </a:r>
          </a:p>
          <a:p>
            <a:r>
              <a:rPr lang="el-GR" dirty="0"/>
              <a:t>Κυρίως στο πόσιμο νερό και στα φαγητά που έχουν μαγειρευτεί σε παλιά </a:t>
            </a:r>
            <a:r>
              <a:rPr lang="el-GR" dirty="0" err="1"/>
              <a:t>αντικολλητικά</a:t>
            </a:r>
            <a:r>
              <a:rPr lang="el-GR" dirty="0"/>
              <a:t> σκεύη.</a:t>
            </a:r>
          </a:p>
          <a:p>
            <a:r>
              <a:rPr lang="el-GR" dirty="0"/>
              <a:t>Βρίσκεται και στο εμφιαλωμένο νερό.</a:t>
            </a:r>
          </a:p>
          <a:p>
            <a:r>
              <a:rPr lang="el-GR" dirty="0"/>
              <a:t>Η λύση για τον καταναλωτή είναι το Βράσιμο του νερού ή διήθηση με φίλτρα νερού</a:t>
            </a:r>
          </a:p>
          <a:p>
            <a:endParaRPr lang="el-GR" dirty="0"/>
          </a:p>
          <a:p>
            <a:pPr marL="0" indent="0">
              <a:buNone/>
            </a:pPr>
            <a:r>
              <a:rPr lang="el-GR" b="1" dirty="0"/>
              <a:t>ΕΠΕ: Τα </a:t>
            </a:r>
            <a:r>
              <a:rPr lang="en-US" b="1" dirty="0"/>
              <a:t>PFAS</a:t>
            </a:r>
            <a:r>
              <a:rPr lang="el-GR" b="1" dirty="0"/>
              <a:t> (Α) ονομάζονται και «Για πάντα χημικά»., (Β) Αφαιρούνται με τα φίλτρα νερού,  (Γ) παράγονται και από τα φθαρμένα </a:t>
            </a:r>
            <a:r>
              <a:rPr lang="el-GR" b="1" dirty="0" err="1"/>
              <a:t>αντικολλητικά</a:t>
            </a:r>
            <a:r>
              <a:rPr lang="el-GR" b="1" dirty="0"/>
              <a:t> σκεύη.  (Δ) Δεν ανιχνεύονται στα εμφιαλωμένα νερά. Υποδείξτε το λάθος.</a:t>
            </a:r>
            <a:endParaRPr lang="en-US" b="1" dirty="0"/>
          </a:p>
          <a:p>
            <a:pPr marL="0" indent="0">
              <a:buNone/>
            </a:pPr>
            <a:endParaRPr lang="el-GR" dirty="0"/>
          </a:p>
        </p:txBody>
      </p:sp>
    </p:spTree>
    <p:extLst>
      <p:ext uri="{BB962C8B-B14F-4D97-AF65-F5344CB8AC3E}">
        <p14:creationId xmlns:p14="http://schemas.microsoft.com/office/powerpoint/2010/main" val="717100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0668C9-93FB-4AD1-B993-44794E1F751A}"/>
              </a:ext>
            </a:extLst>
          </p:cNvPr>
          <p:cNvSpPr>
            <a:spLocks noGrp="1"/>
          </p:cNvSpPr>
          <p:nvPr>
            <p:ph type="title"/>
          </p:nvPr>
        </p:nvSpPr>
        <p:spPr/>
        <p:txBody>
          <a:bodyPr/>
          <a:lstStyle/>
          <a:p>
            <a:r>
              <a:rPr lang="el-GR" b="1" dirty="0"/>
              <a:t>Επαγγελματικές καρκινογενέσεις</a:t>
            </a:r>
            <a:endParaRPr lang="en-US" dirty="0"/>
          </a:p>
        </p:txBody>
      </p:sp>
      <p:sp>
        <p:nvSpPr>
          <p:cNvPr id="3" name="Θέση περιεχομένου 2">
            <a:extLst>
              <a:ext uri="{FF2B5EF4-FFF2-40B4-BE49-F238E27FC236}">
                <a16:creationId xmlns:a16="http://schemas.microsoft.com/office/drawing/2014/main" id="{78D76301-A499-4CB5-9E32-BC37E65E0E5F}"/>
              </a:ext>
            </a:extLst>
          </p:cNvPr>
          <p:cNvSpPr>
            <a:spLocks noGrp="1"/>
          </p:cNvSpPr>
          <p:nvPr>
            <p:ph idx="1"/>
          </p:nvPr>
        </p:nvSpPr>
        <p:spPr/>
        <p:txBody>
          <a:bodyPr>
            <a:normAutofit fontScale="70000" lnSpcReduction="20000"/>
          </a:bodyPr>
          <a:lstStyle/>
          <a:p>
            <a:pPr hangingPunct="0"/>
            <a:endParaRPr lang="en-US" b="1" dirty="0"/>
          </a:p>
          <a:p>
            <a:pPr marL="0" indent="0" hangingPunct="0">
              <a:buNone/>
            </a:pPr>
            <a:r>
              <a:rPr lang="el-GR" dirty="0"/>
              <a:t> </a:t>
            </a:r>
            <a:endParaRPr lang="en-US" b="1" dirty="0"/>
          </a:p>
          <a:p>
            <a:pPr hangingPunct="0"/>
            <a:r>
              <a:rPr lang="el-GR" dirty="0"/>
              <a:t>Η θνησιμότητα από νεοπλασίες που σχετίζονται με το επαγγελματικό περιβάλλον υπολογίζεται ότι είναι της τάξης του </a:t>
            </a:r>
            <a:r>
              <a:rPr lang="el-GR" b="1" dirty="0"/>
              <a:t>2-6% στο σύνολο των </a:t>
            </a:r>
            <a:r>
              <a:rPr lang="el-GR" b="1" dirty="0" err="1"/>
              <a:t>καρκινοπαθειών</a:t>
            </a:r>
            <a:r>
              <a:rPr lang="el-GR" dirty="0"/>
              <a:t>. </a:t>
            </a:r>
            <a:r>
              <a:rPr lang="en-GB" dirty="0"/>
              <a:t>T</a:t>
            </a:r>
            <a:r>
              <a:rPr lang="el-GR" dirty="0"/>
              <a:t>α όργανα του ανθρώπινου σώματος που κατ' εξοχήν προσβάλλονται από επαγγελματικό καρκίνο είναι κυρίως, οι </a:t>
            </a:r>
            <a:r>
              <a:rPr lang="el-GR" b="1" dirty="0"/>
              <a:t>πνεύμονες και η ουροδόχος κύστη</a:t>
            </a:r>
            <a:r>
              <a:rPr lang="el-GR" dirty="0"/>
              <a:t>. Για τον πνεύμονα, 85% στων </a:t>
            </a:r>
            <a:r>
              <a:rPr lang="el-GR" dirty="0" err="1"/>
              <a:t>καρκινοπαθειών</a:t>
            </a:r>
            <a:r>
              <a:rPr lang="el-GR" dirty="0"/>
              <a:t> έχει υπολογισθεί ότι οφείλεται στο κάπνισμα, ενώ από το υπόλοιπο 15% τουλάχιστον τα 2/3 σχετίζεται με την εργασία. </a:t>
            </a:r>
          </a:p>
          <a:p>
            <a:pPr hangingPunct="0"/>
            <a:r>
              <a:rPr lang="el-GR" dirty="0"/>
              <a:t>Με το εργασιακό περιβάλλον σχετίζεται το 30% των καθώς και το 30% των νεοπλασιών της ουροδόχου </a:t>
            </a:r>
            <a:r>
              <a:rPr lang="el-GR" dirty="0" err="1"/>
              <a:t>κύστεως</a:t>
            </a:r>
            <a:r>
              <a:rPr lang="el-GR" dirty="0"/>
              <a:t>. Στους άνδρες, μέχρι και το 30% των λευχαιμιών φαίνεται ότι έχει σχέση επίσης με το επάγγελμα. Στους υπόλοιπους τύπους των </a:t>
            </a:r>
            <a:r>
              <a:rPr lang="el-GR" dirty="0" err="1"/>
              <a:t>καρκινοπαθειών</a:t>
            </a:r>
            <a:r>
              <a:rPr lang="el-GR" dirty="0"/>
              <a:t>, η συσχέτιση με το εργασιακό περιβάλλον θεωρείται γενικά, ασήμαντη ή αμελητέα.</a:t>
            </a:r>
          </a:p>
          <a:p>
            <a:pPr hangingPunct="0"/>
            <a:r>
              <a:rPr lang="el-GR" b="1" dirty="0"/>
              <a:t>Χημικές Βιομηχανίες, Εργάτες ορυχείων, ασφαλτοστρώσεις (</a:t>
            </a:r>
            <a:r>
              <a:rPr lang="el-GR" b="1" dirty="0" err="1"/>
              <a:t>βενζοπυρένιο</a:t>
            </a:r>
            <a:r>
              <a:rPr lang="el-GR" b="1" dirty="0"/>
              <a:t>). </a:t>
            </a:r>
            <a:endParaRPr lang="en-US" b="1" dirty="0"/>
          </a:p>
          <a:p>
            <a:endParaRPr lang="en-US" dirty="0"/>
          </a:p>
        </p:txBody>
      </p:sp>
    </p:spTree>
    <p:extLst>
      <p:ext uri="{BB962C8B-B14F-4D97-AF65-F5344CB8AC3E}">
        <p14:creationId xmlns:p14="http://schemas.microsoft.com/office/powerpoint/2010/main" val="261814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50272E-2D2B-4AFA-BEE7-E8CE0066FB78}"/>
              </a:ext>
            </a:extLst>
          </p:cNvPr>
          <p:cNvSpPr>
            <a:spLocks noGrp="1"/>
          </p:cNvSpPr>
          <p:nvPr>
            <p:ph type="title"/>
          </p:nvPr>
        </p:nvSpPr>
        <p:spPr/>
        <p:txBody>
          <a:bodyPr>
            <a:normAutofit/>
          </a:bodyPr>
          <a:lstStyle/>
          <a:p>
            <a:r>
              <a:rPr lang="el-GR" sz="3200" dirty="0"/>
              <a:t>Ακτινοβολίες</a:t>
            </a:r>
            <a:endParaRPr lang="en-US" sz="3200" dirty="0"/>
          </a:p>
        </p:txBody>
      </p:sp>
      <p:pic>
        <p:nvPicPr>
          <p:cNvPr id="4" name="Θέση περιεχομένου 3">
            <a:extLst>
              <a:ext uri="{FF2B5EF4-FFF2-40B4-BE49-F238E27FC236}">
                <a16:creationId xmlns:a16="http://schemas.microsoft.com/office/drawing/2014/main" id="{5A128F4F-C1AB-48CD-8235-B16FCB1A1AD8}"/>
              </a:ext>
            </a:extLst>
          </p:cNvPr>
          <p:cNvPicPr>
            <a:picLocks noGrp="1" noChangeAspect="1"/>
          </p:cNvPicPr>
          <p:nvPr>
            <p:ph idx="1"/>
          </p:nvPr>
        </p:nvPicPr>
        <p:blipFill>
          <a:blip r:embed="rId2"/>
          <a:stretch>
            <a:fillRect/>
          </a:stretch>
        </p:blipFill>
        <p:spPr>
          <a:xfrm>
            <a:off x="771525" y="2086769"/>
            <a:ext cx="7600950" cy="3829050"/>
          </a:xfrm>
          <a:prstGeom prst="rect">
            <a:avLst/>
          </a:prstGeom>
        </p:spPr>
      </p:pic>
    </p:spTree>
    <p:extLst>
      <p:ext uri="{BB962C8B-B14F-4D97-AF65-F5344CB8AC3E}">
        <p14:creationId xmlns:p14="http://schemas.microsoft.com/office/powerpoint/2010/main" val="223494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C1C40C-57EF-4C8B-B10D-061E20BFDF91}"/>
              </a:ext>
            </a:extLst>
          </p:cNvPr>
          <p:cNvSpPr>
            <a:spLocks noGrp="1"/>
          </p:cNvSpPr>
          <p:nvPr>
            <p:ph type="title"/>
          </p:nvPr>
        </p:nvSpPr>
        <p:spPr/>
        <p:txBody>
          <a:bodyPr/>
          <a:lstStyle/>
          <a:p>
            <a:r>
              <a:rPr lang="el-GR" b="1" dirty="0"/>
              <a:t>Μια αρχαία ασθένεια!</a:t>
            </a:r>
            <a:br>
              <a:rPr lang="en-US" dirty="0"/>
            </a:br>
            <a:endParaRPr lang="en-US" dirty="0"/>
          </a:p>
        </p:txBody>
      </p:sp>
      <p:sp>
        <p:nvSpPr>
          <p:cNvPr id="3" name="Θέση περιεχομένου 2">
            <a:extLst>
              <a:ext uri="{FF2B5EF4-FFF2-40B4-BE49-F238E27FC236}">
                <a16:creationId xmlns:a16="http://schemas.microsoft.com/office/drawing/2014/main" id="{5C26B533-F661-4C4F-82AF-D68C0811D2BB}"/>
              </a:ext>
            </a:extLst>
          </p:cNvPr>
          <p:cNvSpPr>
            <a:spLocks noGrp="1"/>
          </p:cNvSpPr>
          <p:nvPr>
            <p:ph idx="1"/>
          </p:nvPr>
        </p:nvSpPr>
        <p:spPr/>
        <p:txBody>
          <a:bodyPr>
            <a:normAutofit fontScale="77500" lnSpcReduction="20000"/>
          </a:bodyPr>
          <a:lstStyle/>
          <a:p>
            <a:r>
              <a:rPr lang="el-GR" dirty="0"/>
              <a:t>Το πρώτο στοιχείο είναι, ότι ο καρκίνος  δεν είναι καινούργια ασθένεια αλλά πάρα πολύ παλιά. Μάλιστα </a:t>
            </a:r>
            <a:r>
              <a:rPr lang="el-GR" dirty="0" err="1"/>
              <a:t>προϋπήρξε</a:t>
            </a:r>
            <a:r>
              <a:rPr lang="el-GR" dirty="0"/>
              <a:t> του ανθρώπινου είδους, αφού συναντάται σε πολλά είδη που υπάρχουν ή υπήρξαν στη γη (αναφέρονται ενδείξεις εντοπισμού νεοπλασμάτων σε απολιθώματα δεινόσαυρων!). Αυτό σημαίνει ότι, μετά από τόσα χρόνια, στο ανθρώπινο σώμα πρέπει να υπάρχουν εξελικτικοί μηχανισμοί για την αντιμετώπιση καρκινογόνων επιδράσεων.  Αυτούς τους μηχανισμούς μπορούμε να τους ενισχύσουμε ή, τουλάχιστον, να μάθουμε να μην εμποδίζουμε τη δράση τους. Για παράδειγμα, η διαμονή για χιλιετίες σε σπηλιές γεμάτες καπνούς και η διατροφή με κρέατα που πολύ συχνά καίγονταν στη διάρκεια του ψησίματος, ίσως να δημιούργησαν μηχανισμούς που με τη μεσολάβηση ενώσεων, όπως το ελλαγικό οξύ ή η </a:t>
            </a:r>
            <a:r>
              <a:rPr lang="el-GR" dirty="0" err="1"/>
              <a:t>χλωροφυλλίνη</a:t>
            </a:r>
            <a:r>
              <a:rPr lang="el-GR" dirty="0"/>
              <a:t>, </a:t>
            </a:r>
            <a:r>
              <a:rPr lang="el-GR" dirty="0" err="1"/>
              <a:t>δρούν</a:t>
            </a:r>
            <a:r>
              <a:rPr lang="el-GR" dirty="0"/>
              <a:t> για την εξουδετέρωση του </a:t>
            </a:r>
            <a:r>
              <a:rPr lang="el-GR" dirty="0" err="1"/>
              <a:t>βενζοπυρενίου</a:t>
            </a:r>
            <a:r>
              <a:rPr lang="el-GR" dirty="0"/>
              <a:t>. Το τελευταίο είναι γνωστός καρκινογόνος παράγοντας  που συνοδεύει τους καπνούς και τις καμένες τροφές.</a:t>
            </a:r>
            <a:endParaRPr lang="en-US" dirty="0"/>
          </a:p>
          <a:p>
            <a:endParaRPr lang="en-US" dirty="0"/>
          </a:p>
        </p:txBody>
      </p:sp>
    </p:spTree>
    <p:extLst>
      <p:ext uri="{BB962C8B-B14F-4D97-AF65-F5344CB8AC3E}">
        <p14:creationId xmlns:p14="http://schemas.microsoft.com/office/powerpoint/2010/main" val="557706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AE7EB7-5F78-4208-BD27-29C26802DEE9}"/>
              </a:ext>
            </a:extLst>
          </p:cNvPr>
          <p:cNvSpPr>
            <a:spLocks noGrp="1"/>
          </p:cNvSpPr>
          <p:nvPr>
            <p:ph type="title"/>
          </p:nvPr>
        </p:nvSpPr>
        <p:spPr/>
        <p:txBody>
          <a:bodyPr>
            <a:normAutofit fontScale="90000"/>
          </a:bodyPr>
          <a:lstStyle/>
          <a:p>
            <a:r>
              <a:rPr lang="el-GR" b="1" dirty="0" err="1"/>
              <a:t>Ιονίζουσες</a:t>
            </a:r>
            <a:r>
              <a:rPr lang="el-GR" b="1" dirty="0"/>
              <a:t> ακτινοβολίες (χ, γ)- Ραδόνιο</a:t>
            </a:r>
            <a:br>
              <a:rPr lang="en-US" b="1" dirty="0"/>
            </a:br>
            <a:endParaRPr lang="en-US" dirty="0"/>
          </a:p>
        </p:txBody>
      </p:sp>
      <p:sp>
        <p:nvSpPr>
          <p:cNvPr id="3" name="Θέση περιεχομένου 2">
            <a:extLst>
              <a:ext uri="{FF2B5EF4-FFF2-40B4-BE49-F238E27FC236}">
                <a16:creationId xmlns:a16="http://schemas.microsoft.com/office/drawing/2014/main" id="{13E5567C-F187-4392-B83F-58699D72EE16}"/>
              </a:ext>
            </a:extLst>
          </p:cNvPr>
          <p:cNvSpPr>
            <a:spLocks noGrp="1"/>
          </p:cNvSpPr>
          <p:nvPr>
            <p:ph idx="1"/>
          </p:nvPr>
        </p:nvSpPr>
        <p:spPr/>
        <p:txBody>
          <a:bodyPr>
            <a:normAutofit fontScale="92500" lnSpcReduction="10000"/>
          </a:bodyPr>
          <a:lstStyle/>
          <a:p>
            <a:pPr marL="0" indent="0" hangingPunct="0">
              <a:buNone/>
            </a:pPr>
            <a:r>
              <a:rPr lang="el-GR" dirty="0"/>
              <a:t>Ακτινοβολία –γ είναι όταν είναι από φυσική εκπομπή.</a:t>
            </a:r>
          </a:p>
          <a:p>
            <a:pPr marL="0" indent="0" hangingPunct="0">
              <a:buNone/>
            </a:pPr>
            <a:r>
              <a:rPr lang="el-GR" dirty="0"/>
              <a:t>-Χ = με τεχνητά μέσα (Ιατρικές εξετάσεις) </a:t>
            </a:r>
            <a:endParaRPr lang="en-US" b="1" dirty="0"/>
          </a:p>
          <a:p>
            <a:pPr hangingPunct="0"/>
            <a:r>
              <a:rPr lang="el-GR" dirty="0"/>
              <a:t>Ένα ποσοστό της τάξης του 3.5% όλων των </a:t>
            </a:r>
            <a:r>
              <a:rPr lang="el-GR" dirty="0" err="1"/>
              <a:t>καρκινοπαθειών</a:t>
            </a:r>
            <a:r>
              <a:rPr lang="el-GR" dirty="0"/>
              <a:t> στο Η.Β. και ένα ποσοστό της τάξης του 5% στις ΗΠΑ, πιθανόν να σχετίζεται με τις </a:t>
            </a:r>
            <a:r>
              <a:rPr lang="el-GR" dirty="0" err="1"/>
              <a:t>ιονίζουσες</a:t>
            </a:r>
            <a:r>
              <a:rPr lang="el-GR" dirty="0"/>
              <a:t> ακτινοβολίες.</a:t>
            </a:r>
          </a:p>
          <a:p>
            <a:pPr hangingPunct="0"/>
            <a:r>
              <a:rPr lang="el-GR" dirty="0"/>
              <a:t>Τα τελευταία χρόνια οι επιστήμονες έχουν αρχίσει να ασχολούνται σοβαρά με τις πιθανές </a:t>
            </a:r>
            <a:r>
              <a:rPr lang="el-GR" dirty="0" err="1"/>
              <a:t>καρκινογόνες</a:t>
            </a:r>
            <a:r>
              <a:rPr lang="el-GR" dirty="0"/>
              <a:t> επιδράσεις του ραδονίου στον άνθρωπο και οι επιδημιολόγοι υπολογίζουν ότι ένα ποσοστό της τάξης του 6-14% των καρκίνων στον πνεύμονα πιθανόν να έχουν σχέση με την έκθεση στο ραδόνιο.</a:t>
            </a:r>
          </a:p>
          <a:p>
            <a:pPr hangingPunct="0"/>
            <a:endParaRPr lang="el-GR" b="1" dirty="0"/>
          </a:p>
          <a:p>
            <a:pPr hangingPunct="0"/>
            <a:endParaRPr lang="en-US" b="1" dirty="0"/>
          </a:p>
          <a:p>
            <a:endParaRPr lang="en-US" dirty="0"/>
          </a:p>
        </p:txBody>
      </p:sp>
    </p:spTree>
    <p:extLst>
      <p:ext uri="{BB962C8B-B14F-4D97-AF65-F5344CB8AC3E}">
        <p14:creationId xmlns:p14="http://schemas.microsoft.com/office/powerpoint/2010/main" val="4190408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1C9290-F252-4118-B50E-88A20474105F}"/>
              </a:ext>
            </a:extLst>
          </p:cNvPr>
          <p:cNvSpPr>
            <a:spLocks noGrp="1"/>
          </p:cNvSpPr>
          <p:nvPr>
            <p:ph type="title"/>
          </p:nvPr>
        </p:nvSpPr>
        <p:spPr>
          <a:xfrm>
            <a:off x="628650" y="365127"/>
            <a:ext cx="7886700" cy="625474"/>
          </a:xfrm>
        </p:spPr>
        <p:txBody>
          <a:bodyPr>
            <a:normAutofit fontScale="90000"/>
          </a:bodyPr>
          <a:lstStyle/>
          <a:p>
            <a:r>
              <a:rPr lang="el-GR" dirty="0"/>
              <a:t>Ραδόνιο</a:t>
            </a:r>
            <a:endParaRPr lang="en-US" dirty="0"/>
          </a:p>
        </p:txBody>
      </p:sp>
      <p:sp>
        <p:nvSpPr>
          <p:cNvPr id="3" name="Θέση περιεχομένου 2">
            <a:extLst>
              <a:ext uri="{FF2B5EF4-FFF2-40B4-BE49-F238E27FC236}">
                <a16:creationId xmlns:a16="http://schemas.microsoft.com/office/drawing/2014/main" id="{5EC2A479-15B2-427A-9911-92186406C43B}"/>
              </a:ext>
            </a:extLst>
          </p:cNvPr>
          <p:cNvSpPr>
            <a:spLocks noGrp="1"/>
          </p:cNvSpPr>
          <p:nvPr>
            <p:ph idx="1"/>
          </p:nvPr>
        </p:nvSpPr>
        <p:spPr>
          <a:xfrm>
            <a:off x="628650" y="1200150"/>
            <a:ext cx="8129760" cy="4308283"/>
          </a:xfrm>
        </p:spPr>
        <p:txBody>
          <a:bodyPr>
            <a:normAutofit fontScale="25000" lnSpcReduction="20000"/>
          </a:bodyPr>
          <a:lstStyle/>
          <a:p>
            <a:pPr marL="0" indent="0" hangingPunct="0">
              <a:buNone/>
            </a:pPr>
            <a:r>
              <a:rPr lang="el-GR" sz="9600" dirty="0"/>
              <a:t>Είναι το ραδιενεργό αέριο που εισέρχεται στις οικοδομές από τις ρωγμές του εδάφους. Στον πρώτο όροφο το ραδόνιο μετρήθηκε μόνο στο 30% των Ισογείων. Στην Ελλάδα, μάλλον, σχετικά χαμηλός κίνδυνος.</a:t>
            </a:r>
          </a:p>
          <a:p>
            <a:pPr hangingPunct="0"/>
            <a:r>
              <a:rPr lang="el-GR" sz="9600" dirty="0"/>
              <a:t>οι κλιματικές συνθήκες ευνοούν παραμονή μεγαλύτερης διάρκειας στους εξωτερικούς χώρους και </a:t>
            </a:r>
          </a:p>
          <a:p>
            <a:pPr hangingPunct="0"/>
            <a:r>
              <a:rPr lang="el-GR" sz="9600" dirty="0"/>
              <a:t>οι συνθήκες  ευνοούν, επίσης, το συχνό αερισμό των κατοικιών, μια συνήθεια που είναι σημαντικός παράγοντας ελάττωσης του ραδονίου των κατοικιών. δ) δεν έχουμε πολλές ισόγειες κατοικίες με γρανίτη.</a:t>
            </a:r>
          </a:p>
          <a:p>
            <a:pPr marL="0" indent="0" hangingPunct="0">
              <a:buNone/>
            </a:pPr>
            <a:endParaRPr lang="el-GR" sz="9600" dirty="0"/>
          </a:p>
          <a:p>
            <a:pPr marL="0" indent="0" hangingPunct="0">
              <a:buNone/>
            </a:pPr>
            <a:r>
              <a:rPr lang="el-GR" sz="9600" u="sng" dirty="0"/>
              <a:t>ΕΠΕ: Υποδείξτε το λάθος που σχετίζεται με το ραδόνιο: (Α) Είναι ραδιενεργό αέριο. (Β) </a:t>
            </a:r>
            <a:r>
              <a:rPr lang="el-GR" sz="9600" u="sng" dirty="0" err="1"/>
              <a:t>Ελατώνεται</a:t>
            </a:r>
            <a:r>
              <a:rPr lang="el-GR" sz="9600" u="sng" dirty="0"/>
              <a:t> με τον αερισμό των κατοικιών και των σχολείων. (Γ) Οι τιμές του είναι μεγάλες στα πάνω πατώματα των πολυκατοικιών. (Δ) Σχετίζεται και με το είδος των οικοδομικών υλικών όπως ο γρανίτης. (Ε) Τίποτε από αυτά.</a:t>
            </a:r>
            <a:endParaRPr lang="en-US" sz="3200" b="1" u="sng" dirty="0"/>
          </a:p>
          <a:p>
            <a:endParaRPr lang="en-US" dirty="0"/>
          </a:p>
        </p:txBody>
      </p:sp>
    </p:spTree>
    <p:extLst>
      <p:ext uri="{BB962C8B-B14F-4D97-AF65-F5344CB8AC3E}">
        <p14:creationId xmlns:p14="http://schemas.microsoft.com/office/powerpoint/2010/main" val="2488205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D4D37F-8A01-436C-98DB-DFA8F98276DD}"/>
              </a:ext>
            </a:extLst>
          </p:cNvPr>
          <p:cNvSpPr>
            <a:spLocks noGrp="1"/>
          </p:cNvSpPr>
          <p:nvPr>
            <p:ph type="title"/>
          </p:nvPr>
        </p:nvSpPr>
        <p:spPr/>
        <p:txBody>
          <a:bodyPr>
            <a:normAutofit/>
          </a:bodyPr>
          <a:lstStyle/>
          <a:p>
            <a:r>
              <a:rPr lang="el-GR" sz="2800" b="1" dirty="0"/>
              <a:t>Αναμενόμενες επιπτώσεις στην υγεία του ελληνικού πληθυσμού από το </a:t>
            </a:r>
            <a:r>
              <a:rPr lang="el-GR" sz="2800" b="1" dirty="0" err="1"/>
              <a:t>Τσέρνομπιλ</a:t>
            </a:r>
            <a:r>
              <a:rPr lang="el-GR" sz="2800" b="1" dirty="0"/>
              <a:t> (Προαιρετική ανάγνωση)</a:t>
            </a:r>
            <a:endParaRPr lang="en-US" sz="2800" dirty="0"/>
          </a:p>
        </p:txBody>
      </p:sp>
      <p:sp>
        <p:nvSpPr>
          <p:cNvPr id="3" name="Θέση περιεχομένου 2">
            <a:extLst>
              <a:ext uri="{FF2B5EF4-FFF2-40B4-BE49-F238E27FC236}">
                <a16:creationId xmlns:a16="http://schemas.microsoft.com/office/drawing/2014/main" id="{782E1815-7729-4709-8346-28755C01BD97}"/>
              </a:ext>
            </a:extLst>
          </p:cNvPr>
          <p:cNvSpPr>
            <a:spLocks noGrp="1"/>
          </p:cNvSpPr>
          <p:nvPr>
            <p:ph idx="1"/>
          </p:nvPr>
        </p:nvSpPr>
        <p:spPr/>
        <p:txBody>
          <a:bodyPr>
            <a:normAutofit/>
          </a:bodyPr>
          <a:lstStyle/>
          <a:p>
            <a:pPr hangingPunct="0"/>
            <a:r>
              <a:rPr lang="el-GR" sz="1050" dirty="0"/>
              <a:t>Με τη βοήθεια της γνωστής, από την αρχή του αντίστοιχου κεφαλαίου, σχέσης ότι 1 </a:t>
            </a:r>
            <a:r>
              <a:rPr lang="el-GR" sz="1050" dirty="0" err="1"/>
              <a:t>Sv</a:t>
            </a:r>
            <a:r>
              <a:rPr lang="el-GR" sz="1050" dirty="0"/>
              <a:t>=100 </a:t>
            </a:r>
            <a:r>
              <a:rPr lang="el-GR" sz="1050" dirty="0" err="1"/>
              <a:t>rem</a:t>
            </a:r>
            <a:r>
              <a:rPr lang="el-GR" sz="1050" dirty="0"/>
              <a:t>, (ή αλλιώς ότι 1 </a:t>
            </a:r>
            <a:r>
              <a:rPr lang="el-GR" sz="1050" dirty="0" err="1"/>
              <a:t>mS</a:t>
            </a:r>
            <a:r>
              <a:rPr lang="el-GR" sz="1050" dirty="0"/>
              <a:t>=10 </a:t>
            </a:r>
            <a:r>
              <a:rPr lang="el-GR" sz="1050" dirty="0" err="1"/>
              <a:t>mrem</a:t>
            </a:r>
            <a:r>
              <a:rPr lang="el-GR" sz="1050" dirty="0"/>
              <a:t>), θα μπορούσε να καταλήξει κανείς στο συμπέρασμα ότι η μέση επιβάρυνση του ελληνικού πληθυσμού από την ακτινοβολία του ατυχήματος ισοδυναμεί περίπου με το τριπλάσιο της μέσης δόσης που δέχεται ο μέσος Αμερικανός σ' ένα χρόνο.</a:t>
            </a:r>
            <a:endParaRPr lang="en-US" sz="1050" b="1" u="sng" dirty="0"/>
          </a:p>
          <a:p>
            <a:pPr hangingPunct="0"/>
            <a:r>
              <a:rPr lang="el-GR" sz="1050" dirty="0"/>
              <a:t>Πραγματικά, οι συνέπειες δε φαίνεται να είναι τόσο τραγικές, αφού στις 600.000 περίπου περιπτώσεις  θανάτων από καρκίνο που αναμένονταν στη Ελλάδα στο διάστημα της επόμενης γενιάς, (από το ατύχημα) φαίνεται πως προστέθηκαν ή θα προστεθούν, εξαιτίας του ατυχήματος του </a:t>
            </a:r>
            <a:r>
              <a:rPr lang="el-GR" sz="1050" dirty="0" err="1"/>
              <a:t>Τσερνομπίλ</a:t>
            </a:r>
            <a:r>
              <a:rPr lang="el-GR" sz="1050" dirty="0"/>
              <a:t>, άλλες 210 περιπτώσεις. Επίσης, στις 225.000 περίπου γεννήσεις παιδιών με γενετικές ανωμαλίες, που αναμένεται να γίνουν στην Ελλάδα στις τρεις επόμενες γενιές, υπολογίζεται ότι θα προστεθούν άλλα 60 επιπλέον περιστατικά (</a:t>
            </a:r>
            <a:r>
              <a:rPr lang="el-GR" sz="1050" i="1" dirty="0"/>
              <a:t>86</a:t>
            </a:r>
            <a:r>
              <a:rPr lang="el-GR" sz="1050" dirty="0"/>
              <a:t>).</a:t>
            </a:r>
            <a:endParaRPr lang="en-US" sz="1050" b="1" u="sng" dirty="0"/>
          </a:p>
          <a:p>
            <a:pPr marL="0" indent="0" hangingPunct="0">
              <a:buNone/>
            </a:pPr>
            <a:r>
              <a:rPr lang="el-GR" sz="1050" dirty="0"/>
              <a:t> </a:t>
            </a:r>
            <a:endParaRPr lang="en-US" sz="1050" b="1" u="sng" dirty="0"/>
          </a:p>
          <a:p>
            <a:endParaRPr lang="en-US" dirty="0"/>
          </a:p>
        </p:txBody>
      </p:sp>
    </p:spTree>
    <p:extLst>
      <p:ext uri="{BB962C8B-B14F-4D97-AF65-F5344CB8AC3E}">
        <p14:creationId xmlns:p14="http://schemas.microsoft.com/office/powerpoint/2010/main" val="3699086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365A8A-BAF1-4D8D-8885-DE89600F8516}"/>
              </a:ext>
            </a:extLst>
          </p:cNvPr>
          <p:cNvSpPr>
            <a:spLocks noGrp="1"/>
          </p:cNvSpPr>
          <p:nvPr>
            <p:ph type="title"/>
          </p:nvPr>
        </p:nvSpPr>
        <p:spPr>
          <a:xfrm>
            <a:off x="628650" y="365126"/>
            <a:ext cx="7886700" cy="654049"/>
          </a:xfrm>
        </p:spPr>
        <p:txBody>
          <a:bodyPr>
            <a:normAutofit fontScale="90000"/>
          </a:bodyPr>
          <a:lstStyle/>
          <a:p>
            <a:r>
              <a:rPr lang="el-GR" sz="3600" b="1" dirty="0"/>
              <a:t>Υπεριώδης ακτινοβολία- Ήλιος</a:t>
            </a:r>
            <a:br>
              <a:rPr lang="el-GR" sz="3600" b="1" dirty="0"/>
            </a:br>
            <a:endParaRPr lang="en-US" sz="3600" dirty="0"/>
          </a:p>
        </p:txBody>
      </p:sp>
      <p:sp>
        <p:nvSpPr>
          <p:cNvPr id="3" name="Θέση περιεχομένου 2">
            <a:extLst>
              <a:ext uri="{FF2B5EF4-FFF2-40B4-BE49-F238E27FC236}">
                <a16:creationId xmlns:a16="http://schemas.microsoft.com/office/drawing/2014/main" id="{02F0D59D-847D-4067-B61A-B3A6215C9E1E}"/>
              </a:ext>
            </a:extLst>
          </p:cNvPr>
          <p:cNvSpPr>
            <a:spLocks noGrp="1"/>
          </p:cNvSpPr>
          <p:nvPr>
            <p:ph idx="1"/>
          </p:nvPr>
        </p:nvSpPr>
        <p:spPr>
          <a:xfrm>
            <a:off x="209550" y="1219200"/>
            <a:ext cx="8121811" cy="5719026"/>
          </a:xfrm>
        </p:spPr>
        <p:txBody>
          <a:bodyPr>
            <a:normAutofit/>
          </a:bodyPr>
          <a:lstStyle/>
          <a:p>
            <a:pPr hangingPunct="0"/>
            <a:endParaRPr lang="en-US" sz="3600" b="1" dirty="0"/>
          </a:p>
          <a:p>
            <a:pPr hangingPunct="0"/>
            <a:r>
              <a:rPr lang="el-GR" sz="2000" dirty="0"/>
              <a:t>Η υπεριώδης ακτινοβολία που προέρχεται από τον ήλιο είναι η κύρια αιτία δημιουργίας κακοήθους Μελανώματος, που παρουσιάζει αλματώδη αύξηση στους λευκούς, τα τελευταία χρόνια και είναι υπεύθυνο για ένα σημαντικό αριθμό θανάτων. (1-2% όλων των καρκινογενέσεων σχετίζεται με την υπεριώδη ακτινοβολία). </a:t>
            </a:r>
          </a:p>
          <a:p>
            <a:pPr lvl="0"/>
            <a:r>
              <a:rPr lang="el-GR" sz="2000" dirty="0"/>
              <a:t>Αποφεύγουμε</a:t>
            </a:r>
            <a:r>
              <a:rPr lang="en-US" sz="2000" dirty="0"/>
              <a:t> </a:t>
            </a:r>
            <a:r>
              <a:rPr lang="el-GR" sz="2000" dirty="0"/>
              <a:t>τον </a:t>
            </a:r>
            <a:r>
              <a:rPr lang="el-GR" sz="2000" b="1" dirty="0"/>
              <a:t>ήλιο</a:t>
            </a:r>
            <a:r>
              <a:rPr lang="el-GR" sz="2000" dirty="0"/>
              <a:t> από τις 11πμ έως τις 4μμ.</a:t>
            </a:r>
            <a:endParaRPr lang="en-US" sz="2000" dirty="0"/>
          </a:p>
          <a:p>
            <a:pPr lvl="0"/>
            <a:r>
              <a:rPr lang="el-GR" sz="2000" b="1" dirty="0"/>
              <a:t>Πάντοτε γυαλιά ηλίου</a:t>
            </a:r>
            <a:r>
              <a:rPr lang="en-US" sz="2000" dirty="0"/>
              <a:t> </a:t>
            </a:r>
            <a:r>
              <a:rPr lang="el-GR" sz="2000" dirty="0"/>
              <a:t>-</a:t>
            </a:r>
            <a:r>
              <a:rPr lang="el-GR" sz="2000" b="1" dirty="0"/>
              <a:t>καπέλο.</a:t>
            </a:r>
            <a:r>
              <a:rPr lang="en-US" sz="2000" dirty="0"/>
              <a:t> </a:t>
            </a:r>
          </a:p>
          <a:p>
            <a:pPr lvl="0"/>
            <a:r>
              <a:rPr lang="el-GR" sz="2000" b="1" dirty="0"/>
              <a:t>Αντηλιακό με υψηλό δείκτη προστασίας. </a:t>
            </a:r>
          </a:p>
          <a:p>
            <a:pPr marL="0" lvl="0" indent="0">
              <a:buNone/>
            </a:pPr>
            <a:r>
              <a:rPr lang="el-GR" sz="900" b="1" dirty="0"/>
              <a:t>ΕΠΕ: Υποδείξτε το λάθος η την ανακρίβεια για την Υπεριώδη ακτινοβολία: (Α) Ευθύνεται για τα ανεβασμένα ποσοστά καρκίνου του Κ Νευρικού Συστήματος (Β) Σχετίζεται με τη στοιβάδα του όζοντος (Γ)   </a:t>
            </a:r>
          </a:p>
          <a:p>
            <a:pPr lvl="0"/>
            <a:endParaRPr lang="el-GR" sz="2000" b="1" dirty="0"/>
          </a:p>
          <a:p>
            <a:pPr lvl="0"/>
            <a:endParaRPr lang="el-GR" b="1" dirty="0"/>
          </a:p>
          <a:p>
            <a:pPr lvl="0"/>
            <a:endParaRPr lang="el-GR" sz="4800" b="1" dirty="0"/>
          </a:p>
          <a:p>
            <a:pPr lvl="0"/>
            <a:endParaRPr lang="el-GR" sz="4800" b="1" dirty="0"/>
          </a:p>
          <a:p>
            <a:pPr lvl="0"/>
            <a:endParaRPr lang="el-GR" sz="4800" b="1" dirty="0"/>
          </a:p>
          <a:p>
            <a:pPr lvl="0"/>
            <a:endParaRPr lang="en-US" sz="4800" dirty="0"/>
          </a:p>
          <a:p>
            <a:pPr hangingPunct="0"/>
            <a:endParaRPr lang="el-GR" sz="8800" dirty="0"/>
          </a:p>
          <a:p>
            <a:pPr hangingPunct="0"/>
            <a:endParaRPr lang="el-GR" sz="8800" dirty="0"/>
          </a:p>
          <a:p>
            <a:endParaRPr lang="en-US" sz="3600" dirty="0"/>
          </a:p>
        </p:txBody>
      </p:sp>
    </p:spTree>
    <p:extLst>
      <p:ext uri="{BB962C8B-B14F-4D97-AF65-F5344CB8AC3E}">
        <p14:creationId xmlns:p14="http://schemas.microsoft.com/office/powerpoint/2010/main" val="3232679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9BB90325-F54C-40A1-89C3-7B8027712D70}"/>
              </a:ext>
            </a:extLst>
          </p:cNvPr>
          <p:cNvPicPr>
            <a:picLocks noChangeAspect="1"/>
          </p:cNvPicPr>
          <p:nvPr/>
        </p:nvPicPr>
        <p:blipFill>
          <a:blip r:embed="rId2"/>
          <a:stretch>
            <a:fillRect/>
          </a:stretch>
        </p:blipFill>
        <p:spPr>
          <a:xfrm>
            <a:off x="4524923" y="342900"/>
            <a:ext cx="4552041" cy="3852922"/>
          </a:xfrm>
          <a:prstGeom prst="rect">
            <a:avLst/>
          </a:prstGeom>
        </p:spPr>
      </p:pic>
      <p:sp>
        <p:nvSpPr>
          <p:cNvPr id="5" name="TextBox 4">
            <a:extLst>
              <a:ext uri="{FF2B5EF4-FFF2-40B4-BE49-F238E27FC236}">
                <a16:creationId xmlns:a16="http://schemas.microsoft.com/office/drawing/2014/main" id="{B25FF9D8-4A34-4CF5-9E9D-89D0F409C948}"/>
              </a:ext>
            </a:extLst>
          </p:cNvPr>
          <p:cNvSpPr txBox="1"/>
          <p:nvPr/>
        </p:nvSpPr>
        <p:spPr>
          <a:xfrm>
            <a:off x="132330" y="4576582"/>
            <a:ext cx="8785185" cy="923330"/>
          </a:xfrm>
          <a:prstGeom prst="rect">
            <a:avLst/>
          </a:prstGeom>
          <a:noFill/>
        </p:spPr>
        <p:txBody>
          <a:bodyPr wrap="square" rtlCol="0">
            <a:spAutoFit/>
          </a:bodyPr>
          <a:lstStyle/>
          <a:p>
            <a:r>
              <a:rPr lang="el-GR" dirty="0"/>
              <a:t>Μέθοδος: Η Μελέτη του Ενός Εκατομμυρίου Γυναικών.</a:t>
            </a:r>
          </a:p>
          <a:p>
            <a:r>
              <a:rPr lang="el-GR" dirty="0"/>
              <a:t>Συμπεράσματα: Η χρήση κινητών δεν βρέθηκε να συνδέεται με διάφορες μορφές καρκίνου στον εγκέφαλο και αλλού.</a:t>
            </a:r>
            <a:endParaRPr lang="en-US" dirty="0"/>
          </a:p>
        </p:txBody>
      </p:sp>
      <p:sp>
        <p:nvSpPr>
          <p:cNvPr id="6" name="TextBox 5">
            <a:extLst>
              <a:ext uri="{FF2B5EF4-FFF2-40B4-BE49-F238E27FC236}">
                <a16:creationId xmlns:a16="http://schemas.microsoft.com/office/drawing/2014/main" id="{FEF4EA72-5330-43DA-B31F-12815B9E2CC7}"/>
              </a:ext>
            </a:extLst>
          </p:cNvPr>
          <p:cNvSpPr txBox="1"/>
          <p:nvPr/>
        </p:nvSpPr>
        <p:spPr>
          <a:xfrm>
            <a:off x="67036" y="0"/>
            <a:ext cx="3190514" cy="3785652"/>
          </a:xfrm>
          <a:prstGeom prst="rect">
            <a:avLst/>
          </a:prstGeom>
          <a:noFill/>
        </p:spPr>
        <p:txBody>
          <a:bodyPr wrap="square">
            <a:spAutoFit/>
          </a:bodyPr>
          <a:lstStyle/>
          <a:p>
            <a:r>
              <a:rPr lang="el-GR" sz="2400" b="1" dirty="0"/>
              <a:t>Ακτινοβολία στην περιοχή των ραδιοσυχνοτήτων-</a:t>
            </a:r>
            <a:r>
              <a:rPr lang="en-US" sz="2400" b="1" dirty="0"/>
              <a:t> </a:t>
            </a:r>
            <a:r>
              <a:rPr lang="el-GR" sz="2400" b="1" dirty="0"/>
              <a:t>κινητά τηλέφωνα:</a:t>
            </a:r>
            <a:r>
              <a:rPr lang="el-GR" sz="1800" dirty="0"/>
              <a:t> και οι σταθμοί βάσης τους, εκπέμπουν ηλεκτρομαγνητική ακτινοβολία και είναι εκατομμύρια οι άνθρωποι (άνδρες, γυναίκες, παιδιά) πού εκτίθενται σ’ αυτή, κρίνεται σκόπιμη η λεπτομερέστερη αναφορά σ’ αυτά. </a:t>
            </a:r>
            <a:r>
              <a:rPr lang="el-GR" sz="1800" b="1" dirty="0"/>
              <a:t>Μαζικότητα.</a:t>
            </a:r>
            <a:r>
              <a:rPr lang="en-US" sz="1800" b="1" dirty="0"/>
              <a:t> </a:t>
            </a:r>
          </a:p>
        </p:txBody>
      </p:sp>
    </p:spTree>
    <p:extLst>
      <p:ext uri="{BB962C8B-B14F-4D97-AF65-F5344CB8AC3E}">
        <p14:creationId xmlns:p14="http://schemas.microsoft.com/office/powerpoint/2010/main" val="3164769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7F2C61B-F2B3-4F61-AF3A-4B0D0308B770}"/>
              </a:ext>
            </a:extLst>
          </p:cNvPr>
          <p:cNvSpPr txBox="1"/>
          <p:nvPr/>
        </p:nvSpPr>
        <p:spPr>
          <a:xfrm>
            <a:off x="527125" y="774551"/>
            <a:ext cx="8261873" cy="5690795"/>
          </a:xfrm>
          <a:prstGeom prst="rect">
            <a:avLst/>
          </a:prstGeom>
          <a:noFill/>
        </p:spPr>
        <p:txBody>
          <a:bodyPr wrap="square" rtlCol="0">
            <a:spAutoFit/>
          </a:bodyPr>
          <a:lstStyle/>
          <a:p>
            <a:endParaRPr lang="en-US" dirty="0"/>
          </a:p>
        </p:txBody>
      </p:sp>
      <p:sp>
        <p:nvSpPr>
          <p:cNvPr id="5" name="Rectangle 5">
            <a:extLst>
              <a:ext uri="{FF2B5EF4-FFF2-40B4-BE49-F238E27FC236}">
                <a16:creationId xmlns:a16="http://schemas.microsoft.com/office/drawing/2014/main" id="{2025CA80-8173-4778-BBF4-2FDBC46B626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a:extLst>
              <a:ext uri="{FF2B5EF4-FFF2-40B4-BE49-F238E27FC236}">
                <a16:creationId xmlns:a16="http://schemas.microsoft.com/office/drawing/2014/main" id="{2467B2C3-5C69-4EFD-81D7-D7C964337855}"/>
              </a:ext>
            </a:extLst>
          </p:cNvPr>
          <p:cNvSpPr>
            <a:spLocks noChangeArrowheads="1"/>
          </p:cNvSpPr>
          <p:nvPr/>
        </p:nvSpPr>
        <p:spPr bwMode="auto">
          <a:xfrm>
            <a:off x="68538" y="2615607"/>
            <a:ext cx="872046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Working Group concluded: there is limited evidence in humans for the carcinogenicity of RF-EMF,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based on positive associations between glioma and acoustic neuroma and exposure to RF-EMF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from wireless telephones.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Working Group reviewed more than 40 studies that assessed the carcinogenicity of RFEMF in rodents.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Exposures included 2450-MHz RF-EMF and various RF-EMF types that simulated emissions from mobile phones.</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Increased cancer incidences were noted in 2/12 studies with </a:t>
            </a:r>
            <a:r>
              <a:rPr kumimoji="0" lang="en-US"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tumour</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-prone animals, in 1/18 studies with initiation-promotion protocols, and in 4/6 </a:t>
            </a:r>
            <a:r>
              <a:rPr kumimoji="0" lang="en-US"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cocarcinogenesis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studies after exposure to RF-EMF in combination with a known carcinogen.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Working Group concluded that there is limited evidence in experimental animals for the carcinogenicity of RF-EMF.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Working Group reviewed many studies with endpoints relevant to mechanisms of carcinogenesis, including genotoxicity, effects on immune function,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gene and protein expression, cell </a:t>
            </a:r>
            <a:r>
              <a:rPr kumimoji="0" lang="en-US" altLang="en-US"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signalling</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oxidative stress, apoptosis, effects on the blood-brain barrier, etc.</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There was evidence of an effect of RF-EMF on some of these endpoints,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but the results provided only weak mechanistic evidence relevant to RF-EMF-induced cancer in humans.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Radiofrequency electromagnetic fields are possibly carcinogenic to humans (Group 2B).</a:t>
            </a:r>
            <a:endParaRPr kumimoji="0" lang="en-US" altLang="en-US" sz="900" b="0" i="0" u="none" strike="noStrike" cap="none" normalizeH="0" baseline="0" dirty="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a:t>
            </a:r>
            <a:r>
              <a:rPr lang="el-GR" altLang="en-US" sz="1600" b="1" dirty="0">
                <a:latin typeface="Calibri" panose="020F0502020204030204" pitchFamily="34" charset="0"/>
                <a:ea typeface="Calibri" panose="020F0502020204030204" pitchFamily="34" charset="0"/>
                <a:cs typeface="Times New Roman" panose="02020603050405020304" pitchFamily="18" charset="0"/>
              </a:rPr>
              <a:t>α</a:t>
            </a:r>
            <a:r>
              <a:rPr kumimoji="0" lang="el-GR"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αποτελέσματα συνηγορούν για μία αδύναμη μηχανιστική μαρτυρία σχετικά με την πιθανότητα επαγωγής καρκίνου στον άνθρωπο από τη δράση των Ηλεκτρομαγνητικών Πεδίων που σχετίζονται με τις Ραδιοσυχνότητες (των κινητών) (</a:t>
            </a: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RF</a:t>
            </a:r>
            <a:r>
              <a:rPr kumimoji="0" lang="el-GR"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EMF</a:t>
            </a:r>
            <a:r>
              <a:rPr kumimoji="0" lang="el-GR"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n-US" altLang="en-US" sz="1600" b="1" dirty="0">
              <a:latin typeface="Calibri" panose="020F0502020204030204" pitchFamily="34" charset="0"/>
              <a:cs typeface="Times New Roman" panose="02020603050405020304" pitchFamily="18" charset="0"/>
            </a:endParaRPr>
          </a:p>
        </p:txBody>
      </p:sp>
      <p:sp>
        <p:nvSpPr>
          <p:cNvPr id="2" name="Τίτλος 1">
            <a:extLst>
              <a:ext uri="{FF2B5EF4-FFF2-40B4-BE49-F238E27FC236}">
                <a16:creationId xmlns:a16="http://schemas.microsoft.com/office/drawing/2014/main" id="{F8AD6046-55D7-4826-A67C-00927C0B3982}"/>
              </a:ext>
            </a:extLst>
          </p:cNvPr>
          <p:cNvSpPr>
            <a:spLocks noGrp="1"/>
          </p:cNvSpPr>
          <p:nvPr>
            <p:ph type="title"/>
          </p:nvPr>
        </p:nvSpPr>
        <p:spPr>
          <a:xfrm>
            <a:off x="628650" y="148965"/>
            <a:ext cx="7886700" cy="701674"/>
          </a:xfrm>
        </p:spPr>
        <p:txBody>
          <a:bodyPr>
            <a:normAutofit/>
          </a:bodyPr>
          <a:lstStyle/>
          <a:p>
            <a:r>
              <a:rPr lang="el-GR" sz="3200" dirty="0"/>
              <a:t>Μελέτη ΠΟΥ-</a:t>
            </a:r>
            <a:r>
              <a:rPr lang="en-US" sz="3200" dirty="0"/>
              <a:t>IARC-2011</a:t>
            </a:r>
          </a:p>
        </p:txBody>
      </p:sp>
      <p:pic>
        <p:nvPicPr>
          <p:cNvPr id="7" name="Εικόνα 1">
            <a:extLst>
              <a:ext uri="{FF2B5EF4-FFF2-40B4-BE49-F238E27FC236}">
                <a16:creationId xmlns:a16="http://schemas.microsoft.com/office/drawing/2014/main" id="{11418570-EC0F-49DE-AF12-AA56BFB2B6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077" y="861738"/>
            <a:ext cx="5267325"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677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83BE47-4AFF-4EC5-8D77-5A027AC9CA26}"/>
              </a:ext>
            </a:extLst>
          </p:cNvPr>
          <p:cNvSpPr>
            <a:spLocks noGrp="1"/>
          </p:cNvSpPr>
          <p:nvPr>
            <p:ph type="title"/>
          </p:nvPr>
        </p:nvSpPr>
        <p:spPr>
          <a:xfrm>
            <a:off x="219075" y="0"/>
            <a:ext cx="8515350" cy="863599"/>
          </a:xfrm>
        </p:spPr>
        <p:txBody>
          <a:bodyPr>
            <a:normAutofit fontScale="90000"/>
          </a:bodyPr>
          <a:lstStyle/>
          <a:p>
            <a:r>
              <a:rPr lang="el-GR" sz="3200" dirty="0"/>
              <a:t>Λοιποί περιβαλλοντικοί παράγοντες- (Μόλυβδος- Αμίαντος, Άλλα βαριά μέταλλα)</a:t>
            </a:r>
            <a:endParaRPr lang="en-US" sz="3200" dirty="0"/>
          </a:p>
        </p:txBody>
      </p:sp>
      <p:sp>
        <p:nvSpPr>
          <p:cNvPr id="3" name="TextBox 2">
            <a:extLst>
              <a:ext uri="{FF2B5EF4-FFF2-40B4-BE49-F238E27FC236}">
                <a16:creationId xmlns:a16="http://schemas.microsoft.com/office/drawing/2014/main" id="{1F2CE5A3-6380-4AD6-AEC0-9E58F82B9E93}"/>
              </a:ext>
            </a:extLst>
          </p:cNvPr>
          <p:cNvSpPr txBox="1"/>
          <p:nvPr/>
        </p:nvSpPr>
        <p:spPr>
          <a:xfrm>
            <a:off x="219075" y="1095375"/>
            <a:ext cx="8039100" cy="5509200"/>
          </a:xfrm>
          <a:prstGeom prst="rect">
            <a:avLst/>
          </a:prstGeom>
          <a:noFill/>
        </p:spPr>
        <p:txBody>
          <a:bodyPr wrap="square" rtlCol="0">
            <a:spAutoFit/>
          </a:bodyPr>
          <a:lstStyle/>
          <a:p>
            <a:r>
              <a:rPr lang="el-GR" sz="1600" u="sng" dirty="0"/>
              <a:t>Ο Μόλυβδος δεν μας ανησυχεί ως καρκινογόνος παράγοντας, αλλά για όλα τ’ άλλα. </a:t>
            </a:r>
            <a:r>
              <a:rPr lang="el-GR" sz="1600" dirty="0"/>
              <a:t>Η μακροχρόνια έκθεση στο μέταλλο αυτό συνοδεύεται από κούραση, πονοκεφάλους, ανορεξία και ελάττωση της πνευματικής ικανότητας</a:t>
            </a:r>
            <a:r>
              <a:rPr lang="en-US" sz="1600" dirty="0"/>
              <a:t>-</a:t>
            </a:r>
            <a:r>
              <a:rPr lang="el-GR" sz="1600" dirty="0" err="1"/>
              <a:t>υπερκινητικότητα</a:t>
            </a:r>
            <a:r>
              <a:rPr lang="el-GR" sz="1600" dirty="0"/>
              <a:t>. Επίσης, ο μόλυβδος μπορεί να προκαλέσει βλάβες στο ΚΝΣ (κυρίως παιδιών), </a:t>
            </a:r>
            <a:r>
              <a:rPr lang="el-GR" sz="1200" dirty="0"/>
              <a:t>στο αιμοποιητικό και στους </a:t>
            </a:r>
            <a:r>
              <a:rPr lang="el-GR" sz="1200" dirty="0" err="1"/>
              <a:t>νεφρούς</a:t>
            </a:r>
            <a:r>
              <a:rPr lang="el-GR" sz="1200" dirty="0"/>
              <a:t>.</a:t>
            </a:r>
          </a:p>
          <a:p>
            <a:r>
              <a:rPr lang="el-GR" sz="1600" dirty="0"/>
              <a:t>Αμερική- Γκέτο δεκαετίας του '60 τα μικρά παιδιά έβρισκαν ευχαρίστηση τρώγοντας ή γλείφοντας μπογιές (με μόλυβδο) τοίχων από εγκαταλειμμένα κτίρια. Συχνά περιστατικά δηλητηριάσεων από  μόλυβδο, χαμηλά </a:t>
            </a:r>
            <a:r>
              <a:rPr lang="en-US" sz="1600" dirty="0"/>
              <a:t>IQ</a:t>
            </a:r>
            <a:r>
              <a:rPr lang="el-GR" sz="1600" dirty="0"/>
              <a:t>. </a:t>
            </a:r>
            <a:r>
              <a:rPr lang="el-GR" sz="1600" u="sng" dirty="0"/>
              <a:t>Σε παλαιότερες μελέτες ανιχνευόταν στις αυλές των σχολείων και των παιδικών σταθμών- Σημαντική Έκθεση παιδιών-Παιδιά που κυλιόντουσαν-χέρι στο στόμα , κλπ.</a:t>
            </a:r>
          </a:p>
          <a:p>
            <a:endParaRPr lang="el-GR" sz="1600" dirty="0"/>
          </a:p>
          <a:p>
            <a:r>
              <a:rPr lang="el-GR" sz="1600" dirty="0"/>
              <a:t>Κύριες πηγές μόλυνσης του ανθρώπινου περιβάλλοντος από μόλυβδο είναι/ήταν οι εξής: α) οι εκπομπές των βενζινοκίνητων οχημάτων, στα οποία ο μόλυβδος χρησιμοποιείται/ο σαν αντικροτικός παράγοντας (απαγορεύονται στην ΕΕ), β) τα χυτήρια και οι εγκαταστάσεις με φούρνους που καίνε κάρβουνο, γ) οι μπογιές που περιέχουν μόλυβδο (απαγορεύονται στην ΕΕ), δ) ο καπνός του τσιγάρου και ε) οι τροφές που περιέχουν μόλυβδο σε ίχνη, λ.χ. οι κονσερβοποιημένες τροφές (απαγορεύονται στην ΕΕ). Στην Ελλάδα, υπάρχουν ακόμη σωληνώσεις από ή με συνδέσεις </a:t>
            </a:r>
            <a:r>
              <a:rPr lang="el-GR" sz="1600" dirty="0" err="1"/>
              <a:t>μολύβδου</a:t>
            </a:r>
            <a:r>
              <a:rPr lang="el-GR" sz="1600" dirty="0"/>
              <a:t>.</a:t>
            </a:r>
          </a:p>
          <a:p>
            <a:endParaRPr lang="el-GR" sz="1600" dirty="0"/>
          </a:p>
          <a:p>
            <a:r>
              <a:rPr lang="el-GR" sz="1600" b="1" dirty="0"/>
              <a:t>ΕΠΕ: Από τις προτάσεις που αφορούν το Μόλυβδο ποια δεν ισχύει: (Α) Είναι απαγορευμένος στις</a:t>
            </a:r>
            <a:r>
              <a:rPr lang="en-US" sz="1600" b="1" dirty="0"/>
              <a:t> </a:t>
            </a:r>
            <a:r>
              <a:rPr lang="el-GR" sz="1600" b="1" dirty="0"/>
              <a:t>Χώρες της ΕΕ. (Β) Προσβάλλει το ΚΝΣ. (Γ) Ευθύνεται για χαμηλό </a:t>
            </a:r>
            <a:r>
              <a:rPr lang="en-US" sz="1600" b="1" dirty="0"/>
              <a:t>IQ. </a:t>
            </a:r>
            <a:r>
              <a:rPr lang="el-GR" sz="1600" b="1" dirty="0"/>
              <a:t>(Δ) Χρησιμοποιήθηκε ως υλικό σωλήνων και συνδέσεων σωλήνων νερού. (Ε) Είναι όλα ανακριβή.  </a:t>
            </a:r>
            <a:endParaRPr lang="en-US" sz="1600" b="1" dirty="0"/>
          </a:p>
        </p:txBody>
      </p:sp>
    </p:spTree>
    <p:extLst>
      <p:ext uri="{BB962C8B-B14F-4D97-AF65-F5344CB8AC3E}">
        <p14:creationId xmlns:p14="http://schemas.microsoft.com/office/powerpoint/2010/main" val="1073149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382A79-1CEB-4575-BEE2-10F4B85A4907}"/>
              </a:ext>
            </a:extLst>
          </p:cNvPr>
          <p:cNvSpPr>
            <a:spLocks noGrp="1"/>
          </p:cNvSpPr>
          <p:nvPr>
            <p:ph type="title"/>
          </p:nvPr>
        </p:nvSpPr>
        <p:spPr>
          <a:xfrm>
            <a:off x="514350" y="69852"/>
            <a:ext cx="7886700" cy="758824"/>
          </a:xfrm>
        </p:spPr>
        <p:txBody>
          <a:bodyPr>
            <a:normAutofit/>
          </a:bodyPr>
          <a:lstStyle/>
          <a:p>
            <a:r>
              <a:rPr lang="el-GR" sz="3200" dirty="0"/>
              <a:t>Αμίαντος</a:t>
            </a:r>
            <a:endParaRPr lang="en-US" sz="3200" dirty="0"/>
          </a:p>
        </p:txBody>
      </p:sp>
      <p:sp>
        <p:nvSpPr>
          <p:cNvPr id="3" name="TextBox 2">
            <a:extLst>
              <a:ext uri="{FF2B5EF4-FFF2-40B4-BE49-F238E27FC236}">
                <a16:creationId xmlns:a16="http://schemas.microsoft.com/office/drawing/2014/main" id="{B5F7B35E-7F39-48D3-AEDB-B706D3F4F023}"/>
              </a:ext>
            </a:extLst>
          </p:cNvPr>
          <p:cNvSpPr txBox="1"/>
          <p:nvPr/>
        </p:nvSpPr>
        <p:spPr>
          <a:xfrm>
            <a:off x="247650" y="828676"/>
            <a:ext cx="8420100" cy="6186309"/>
          </a:xfrm>
          <a:prstGeom prst="rect">
            <a:avLst/>
          </a:prstGeom>
          <a:noFill/>
        </p:spPr>
        <p:txBody>
          <a:bodyPr wrap="square" rtlCol="0">
            <a:spAutoFit/>
          </a:bodyPr>
          <a:lstStyle/>
          <a:p>
            <a:pPr marL="285750" indent="-285750">
              <a:buFont typeface="Arial" panose="020B0604020202020204" pitchFamily="34" charset="0"/>
              <a:buChar char="•"/>
            </a:pPr>
            <a:r>
              <a:rPr lang="el-GR" dirty="0"/>
              <a:t>Υλικό ανθεκτικό στη Θερμότητα και στην πίεση. Χρησιμοποιήθηκε στο παρελθόν κυρίως σε Οροφές κτηρίων, υλικά οικοδομών (αμιαντοτσιμέντο), φρένα αυτοκινήτων, πλοία, σωλήνες.</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Αποδεδειγμένος καρκινογόνος παράγοντας, κυρίως στο αναπνευστικό.</a:t>
            </a:r>
            <a:r>
              <a:rPr lang="en-US" dirty="0"/>
              <a:t> </a:t>
            </a:r>
            <a:r>
              <a:rPr lang="el-GR" dirty="0"/>
              <a:t>Για το Στομάχι ισχνές ενδείξεις πιθανής συσχέτισης. Μας ανησυχεί πιο πολύ η διαδικασία αντικατάστασης φθαρμένων σωλήνων από ανειδίκευτο προσωπικό. </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Παρόλο που έχει απαγορευθεί η χρήση του στην ΕΕ και τις ΗΠΑ, Υπάρχουν ακόμη πολλά κτίρια με αμίαντο, καθώς και σωλήνες νερού.</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Στην ΕΕ στα περισσότερα κτίρια γίνεται προσπάθεια αντικατάστασης.</a:t>
            </a:r>
          </a:p>
          <a:p>
            <a:pPr marL="285750" indent="-285750">
              <a:buFont typeface="Arial" panose="020B0604020202020204" pitchFamily="34" charset="0"/>
              <a:buChar char="•"/>
            </a:pPr>
            <a:r>
              <a:rPr lang="el-GR" dirty="0"/>
              <a:t>ΠΡΟΣΟΧΗ ΣΤΑ ΚΤΙΡΙΑ ΠΟΥ ΚΑΤΕΔΑΦΙΖΟΝΤΑΙ. Ο ΑΜΙΑΝΤΟΣ ΕΊΝΑΙ ΕΠΙΚΥΝΔΥΝΟΣ ΟΤΑΝ ΑΠΕΛΕΥΘΕΡΩΝΟΝΤΑΙ ΟΙ ΙΝΕΣ ΤΟΥ.</a:t>
            </a:r>
          </a:p>
          <a:p>
            <a:endParaRPr lang="el-GR" dirty="0"/>
          </a:p>
          <a:p>
            <a:endParaRPr lang="el-GR" dirty="0"/>
          </a:p>
          <a:p>
            <a:r>
              <a:rPr lang="el-GR" dirty="0"/>
              <a:t>ΕΠΕ: Υποδείξτε το σωστό που αφορά στον Αμίαντο: (Α) Δεν μας ανησυχεί, πλέον, διότι είναι απαγορευμένος στις Χώρες της ΕΕ. (Β) Ο κύριος κίνδυνος αφορά το Πεπτικό μας σύστημα. (Γ) Δεν υπάρχουν πλέον κτίρια στην Ελλάδα με αμίαντο. (Δ) Είναι πολύ πιο επικίνδυνος όταν τα υλικά με αμιαντοτσιμέντο φθείρονται ή κατεδαφίζονται. (Ε) Όλα αυτά.  </a:t>
            </a:r>
          </a:p>
          <a:p>
            <a:r>
              <a:rPr lang="el-GR" dirty="0"/>
              <a:t> </a:t>
            </a:r>
            <a:endParaRPr lang="en-US" dirty="0"/>
          </a:p>
        </p:txBody>
      </p:sp>
    </p:spTree>
    <p:extLst>
      <p:ext uri="{BB962C8B-B14F-4D97-AF65-F5344CB8AC3E}">
        <p14:creationId xmlns:p14="http://schemas.microsoft.com/office/powerpoint/2010/main" val="1544061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99DBE1-E0B9-435D-BCB7-5C8DD878F134}"/>
              </a:ext>
            </a:extLst>
          </p:cNvPr>
          <p:cNvSpPr>
            <a:spLocks noGrp="1"/>
          </p:cNvSpPr>
          <p:nvPr>
            <p:ph type="title"/>
          </p:nvPr>
        </p:nvSpPr>
        <p:spPr/>
        <p:txBody>
          <a:bodyPr>
            <a:normAutofit/>
          </a:bodyPr>
          <a:lstStyle/>
          <a:p>
            <a:r>
              <a:rPr lang="el-GR" sz="3200" dirty="0"/>
              <a:t>Ξεκινάμε νωρίς!</a:t>
            </a:r>
            <a:endParaRPr lang="en-US" sz="3200" dirty="0"/>
          </a:p>
        </p:txBody>
      </p:sp>
      <p:sp>
        <p:nvSpPr>
          <p:cNvPr id="3" name="Θέση περιεχομένου 2">
            <a:extLst>
              <a:ext uri="{FF2B5EF4-FFF2-40B4-BE49-F238E27FC236}">
                <a16:creationId xmlns:a16="http://schemas.microsoft.com/office/drawing/2014/main" id="{93354A61-41EF-407F-9A70-A84FEF0D0BD5}"/>
              </a:ext>
            </a:extLst>
          </p:cNvPr>
          <p:cNvSpPr>
            <a:spLocks noGrp="1"/>
          </p:cNvSpPr>
          <p:nvPr>
            <p:ph idx="1"/>
          </p:nvPr>
        </p:nvSpPr>
        <p:spPr/>
        <p:txBody>
          <a:bodyPr>
            <a:normAutofit fontScale="92500" lnSpcReduction="10000"/>
          </a:bodyPr>
          <a:lstStyle/>
          <a:p>
            <a:r>
              <a:rPr lang="el-GR" dirty="0"/>
              <a:t>Το άλλο στοιχείο, που πρέπει να λάβουμε υπόψη, είναι η μακρά χρονική διάρκεια που χρειάζεται η διαδικασία της καρκινογένεσης, από τη στιγμή της αρχικής έκθεσης σε κάποιο περιβαλλοντικό παράγοντα μέχρι το τελικό αποτέλεσμα: γύρω στα 6-7 χρόνια για τις λευχαιμίες και 20 χρόνια για τους υπόλοιπους τύπους νεοπλασιών. Αυτό σημαίνει πως αν κάποιος/α επιθυμεί να ασχοληθεί σοβαρά με τη διατροφή του/της, θα πρέπει: α) να ξεκινήσει όσο το δυνατόν νωρίτερα την εφαρμογή σωστών κανόνων διατροφής, κατά προτίμηση πριν από την </a:t>
            </a:r>
            <a:r>
              <a:rPr lang="el-GR" dirty="0" err="1"/>
              <a:t>την</a:t>
            </a:r>
            <a:r>
              <a:rPr lang="el-GR" dirty="0"/>
              <a:t> ηλικία των 20 ετών και β) να συνεχίσει αυτόν τον τρόπο διαβίωσης για την υπόλοιπη ζωή του/της.</a:t>
            </a:r>
            <a:endParaRPr lang="en-US" dirty="0"/>
          </a:p>
          <a:p>
            <a:endParaRPr lang="en-US" dirty="0"/>
          </a:p>
        </p:txBody>
      </p:sp>
    </p:spTree>
    <p:extLst>
      <p:ext uri="{BB962C8B-B14F-4D97-AF65-F5344CB8AC3E}">
        <p14:creationId xmlns:p14="http://schemas.microsoft.com/office/powerpoint/2010/main" val="293971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3BA9A5-930C-4715-AB19-3E54A9A8D098}"/>
              </a:ext>
            </a:extLst>
          </p:cNvPr>
          <p:cNvSpPr>
            <a:spLocks noGrp="1"/>
          </p:cNvSpPr>
          <p:nvPr>
            <p:ph type="title"/>
          </p:nvPr>
        </p:nvSpPr>
        <p:spPr/>
        <p:txBody>
          <a:bodyPr>
            <a:normAutofit fontScale="90000"/>
          </a:bodyPr>
          <a:lstStyle/>
          <a:p>
            <a:r>
              <a:rPr lang="el-GR" b="1" dirty="0" err="1"/>
              <a:t>Εναρκτές</a:t>
            </a:r>
            <a:r>
              <a:rPr lang="el-GR" b="1" dirty="0"/>
              <a:t> - προαγωγοί - </a:t>
            </a:r>
            <a:r>
              <a:rPr lang="el-GR" b="1" dirty="0" err="1"/>
              <a:t>επαγωγείς</a:t>
            </a:r>
            <a:r>
              <a:rPr lang="el-GR" b="1" dirty="0"/>
              <a:t> </a:t>
            </a:r>
            <a:r>
              <a:rPr lang="el-GR" b="1" dirty="0" err="1"/>
              <a:t>βιομετασχηματισμού</a:t>
            </a:r>
            <a:br>
              <a:rPr lang="en-US" dirty="0"/>
            </a:br>
            <a:endParaRPr lang="en-US" dirty="0"/>
          </a:p>
        </p:txBody>
      </p:sp>
      <p:sp>
        <p:nvSpPr>
          <p:cNvPr id="3" name="Θέση περιεχομένου 2">
            <a:extLst>
              <a:ext uri="{FF2B5EF4-FFF2-40B4-BE49-F238E27FC236}">
                <a16:creationId xmlns:a16="http://schemas.microsoft.com/office/drawing/2014/main" id="{00D8ABEC-437B-4249-B867-E71FF1A4CD2B}"/>
              </a:ext>
            </a:extLst>
          </p:cNvPr>
          <p:cNvSpPr>
            <a:spLocks noGrp="1"/>
          </p:cNvSpPr>
          <p:nvPr>
            <p:ph idx="1"/>
          </p:nvPr>
        </p:nvSpPr>
        <p:spPr/>
        <p:txBody>
          <a:bodyPr>
            <a:normAutofit fontScale="85000" lnSpcReduction="20000"/>
          </a:bodyPr>
          <a:lstStyle/>
          <a:p>
            <a:pPr marL="0" indent="0" hangingPunct="0">
              <a:buNone/>
            </a:pPr>
            <a:r>
              <a:rPr lang="el-GR" dirty="0"/>
              <a:t> </a:t>
            </a:r>
            <a:endParaRPr lang="en-US" dirty="0"/>
          </a:p>
          <a:p>
            <a:pPr hangingPunct="0"/>
            <a:r>
              <a:rPr lang="el-GR" dirty="0"/>
              <a:t>Είδαμε προηγουμένως ότι οι περιβαλλοντικοί καρκινογόνοι παράγοντες, ανάλογα με τον τρόπο δράσης τους, μπορούν να διακριθούν σε </a:t>
            </a:r>
            <a:r>
              <a:rPr lang="el-GR" dirty="0" err="1"/>
              <a:t>εναρκτές</a:t>
            </a:r>
            <a:r>
              <a:rPr lang="el-GR" dirty="0"/>
              <a:t> και σε προαγωγούς. </a:t>
            </a:r>
            <a:endParaRPr lang="en-US" dirty="0"/>
          </a:p>
          <a:p>
            <a:pPr hangingPunct="0"/>
            <a:r>
              <a:rPr lang="el-GR" dirty="0"/>
              <a:t>Αντίστροφα, παράγοντες που μπορούν να εμποδίσουν την αντίδραση των εξωγενών παραγόντων με το </a:t>
            </a:r>
            <a:r>
              <a:rPr lang="en-US" dirty="0"/>
              <a:t>DNA</a:t>
            </a:r>
            <a:r>
              <a:rPr lang="el-GR" dirty="0"/>
              <a:t> ή την προαγωγική τους δράση, δρουν προστατευτικά και "</a:t>
            </a:r>
            <a:r>
              <a:rPr lang="el-GR" dirty="0" err="1"/>
              <a:t>εμποδιστικά</a:t>
            </a:r>
            <a:r>
              <a:rPr lang="el-GR" dirty="0"/>
              <a:t>" στη δράση των καρκινικών παραγόντων. Την ίδια δουλειά κάνουν και παράγοντες που επισπεύδουν το μεταβολισμό τέτοιων καρκινογόνων παραγόντων  βοηθώντας είτε στη γρήγορη αποβολή τους από τον οργανισμό είτε τη μετατροπή τους σε άλλα μη καρκινογόνα παράγωγα. Οι ενώσεις αυτές είναι οι λεγόμενοι </a:t>
            </a:r>
            <a:r>
              <a:rPr lang="el-GR" i="1" dirty="0" err="1"/>
              <a:t>επαγωγείς</a:t>
            </a:r>
            <a:r>
              <a:rPr lang="el-GR" i="1" dirty="0"/>
              <a:t> </a:t>
            </a:r>
            <a:r>
              <a:rPr lang="el-GR" i="1" dirty="0" err="1"/>
              <a:t>βι-ομετασχηματισμού</a:t>
            </a:r>
            <a:r>
              <a:rPr lang="el-GR" i="1" dirty="0"/>
              <a:t>.</a:t>
            </a:r>
            <a:endParaRPr lang="en-US" dirty="0"/>
          </a:p>
          <a:p>
            <a:pPr hangingPunct="0"/>
            <a:endParaRPr lang="en-US" dirty="0"/>
          </a:p>
          <a:p>
            <a:endParaRPr lang="en-US" dirty="0"/>
          </a:p>
        </p:txBody>
      </p:sp>
    </p:spTree>
    <p:extLst>
      <p:ext uri="{BB962C8B-B14F-4D97-AF65-F5344CB8AC3E}">
        <p14:creationId xmlns:p14="http://schemas.microsoft.com/office/powerpoint/2010/main" val="406186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622CB0-AA18-4716-AC76-C03FE9E54299}"/>
              </a:ext>
            </a:extLst>
          </p:cNvPr>
          <p:cNvSpPr>
            <a:spLocks noGrp="1"/>
          </p:cNvSpPr>
          <p:nvPr>
            <p:ph type="title"/>
          </p:nvPr>
        </p:nvSpPr>
        <p:spPr>
          <a:xfrm>
            <a:off x="355002" y="365126"/>
            <a:ext cx="8347934" cy="1325563"/>
          </a:xfrm>
        </p:spPr>
        <p:txBody>
          <a:bodyPr>
            <a:normAutofit/>
          </a:bodyPr>
          <a:lstStyle/>
          <a:p>
            <a:r>
              <a:rPr lang="el-GR" sz="2800" b="1" u="sng" dirty="0">
                <a:solidFill>
                  <a:srgbClr val="FF0000"/>
                </a:solidFill>
              </a:rPr>
              <a:t>Τι αποφεύγουμε: </a:t>
            </a:r>
            <a:r>
              <a:rPr lang="el-GR" sz="2800" b="1" dirty="0"/>
              <a:t>Νέες λέξεις: Αφλατοξίνες, Νιτροζαμίνες, Ετεροκυκλικές </a:t>
            </a:r>
            <a:r>
              <a:rPr lang="el-GR" sz="2800" b="1" dirty="0" err="1"/>
              <a:t>Αμίνες</a:t>
            </a:r>
            <a:r>
              <a:rPr lang="el-GR" sz="2800" b="1" dirty="0"/>
              <a:t>.</a:t>
            </a:r>
            <a:endParaRPr lang="en-US" sz="2800" b="1" dirty="0"/>
          </a:p>
        </p:txBody>
      </p:sp>
      <p:sp>
        <p:nvSpPr>
          <p:cNvPr id="3" name="Θέση περιεχομένου 2">
            <a:extLst>
              <a:ext uri="{FF2B5EF4-FFF2-40B4-BE49-F238E27FC236}">
                <a16:creationId xmlns:a16="http://schemas.microsoft.com/office/drawing/2014/main" id="{8B3F95FC-3559-4914-B4B9-4DA49FA4939F}"/>
              </a:ext>
            </a:extLst>
          </p:cNvPr>
          <p:cNvSpPr>
            <a:spLocks noGrp="1"/>
          </p:cNvSpPr>
          <p:nvPr>
            <p:ph idx="1"/>
          </p:nvPr>
        </p:nvSpPr>
        <p:spPr>
          <a:xfrm>
            <a:off x="628650" y="1825624"/>
            <a:ext cx="8347934" cy="4667249"/>
          </a:xfrm>
        </p:spPr>
        <p:txBody>
          <a:bodyPr>
            <a:normAutofit fontScale="55000" lnSpcReduction="20000"/>
          </a:bodyPr>
          <a:lstStyle/>
          <a:p>
            <a:pPr hangingPunct="0"/>
            <a:r>
              <a:rPr lang="el-GR" sz="3800" dirty="0"/>
              <a:t>Πιστεύεται ότι ένα ποσοστό της τάξης του 30% των καρκινοπαθειών προέρχεται από/ή σχετίζεται με διαιτητικούς παράγοντες. Επιγραμματικά, θα μπορούσε να ειπωθεί ότι οι πιο σημαντικοί διαιτητικοί παράγοντες που είναι γνωστό ότι συνεισφέρουν στη δημιουργία καρκίνου, στον μαστό , στο συκώτι και  κυρίως στο πεπτικό σύστημα (στομάχι - έντερο - φάρυγγας),  είναι:</a:t>
            </a:r>
            <a:endParaRPr lang="en-US" sz="3800" dirty="0"/>
          </a:p>
          <a:p>
            <a:pPr hangingPunct="0"/>
            <a:r>
              <a:rPr lang="el-GR" sz="3800" dirty="0"/>
              <a:t>α)	Τα αλκοολούχα ποτά (κυρίως σε συνδυασμό με το κάπνισμα).</a:t>
            </a:r>
            <a:endParaRPr lang="en-US" sz="3800" dirty="0"/>
          </a:p>
          <a:p>
            <a:pPr hangingPunct="0"/>
            <a:r>
              <a:rPr lang="el-GR" sz="3800" dirty="0"/>
              <a:t>β)	Οι τροφές που είναι πλούσιες σε λίπη και θερμίδες</a:t>
            </a:r>
            <a:r>
              <a:rPr lang="en-US" sz="3800" dirty="0"/>
              <a:t>+ </a:t>
            </a:r>
            <a:r>
              <a:rPr lang="el-GR" sz="3800" dirty="0"/>
              <a:t>ΠΑΧΥΣΑΡΚΙΑ.</a:t>
            </a:r>
            <a:endParaRPr lang="en-US" sz="3800" dirty="0"/>
          </a:p>
          <a:p>
            <a:pPr hangingPunct="0"/>
            <a:r>
              <a:rPr lang="el-GR" sz="3800" dirty="0"/>
              <a:t>γ)	Η συχνή διατροφή με καλοψημένο ή σχεδόν καμένο κρέας (</a:t>
            </a:r>
            <a:r>
              <a:rPr lang="el-GR" sz="3800" i="1" dirty="0"/>
              <a:t>ετεροκυκλικές </a:t>
            </a:r>
            <a:r>
              <a:rPr lang="el-GR" sz="3800" i="1" dirty="0" err="1"/>
              <a:t>αμίνες</a:t>
            </a:r>
            <a:r>
              <a:rPr lang="el-GR" sz="3800" dirty="0"/>
              <a:t>).</a:t>
            </a:r>
            <a:endParaRPr lang="en-US" sz="3800" dirty="0"/>
          </a:p>
          <a:p>
            <a:pPr hangingPunct="0"/>
            <a:r>
              <a:rPr lang="el-GR" sz="3800" dirty="0"/>
              <a:t>δ)	Οι ξηροί καρποί ή τα δημητριακά που έχουν μολυνθεί με </a:t>
            </a:r>
            <a:r>
              <a:rPr lang="el-GR" sz="3800" b="1" dirty="0"/>
              <a:t>αφλατοξίνες</a:t>
            </a:r>
            <a:r>
              <a:rPr lang="el-GR" sz="3800" dirty="0"/>
              <a:t> εξαιτίας της αποθήκευσης τους για μεγάλο χρονικό διάστημα (ισχυρές καρκινογόνες ενώσεις).</a:t>
            </a:r>
            <a:endParaRPr lang="en-US" sz="3800" dirty="0"/>
          </a:p>
          <a:p>
            <a:pPr hangingPunct="0"/>
            <a:r>
              <a:rPr lang="el-GR" sz="3800" dirty="0"/>
              <a:t>ε)	Η λήψη κάποιων φυτοφαρμάκων και διαφόρων νιτρωδών αλάτων μέσω των τροφών, τα οποία  στο στομάχι μετατρέπονται σε </a:t>
            </a:r>
            <a:r>
              <a:rPr lang="el-GR" sz="3800" b="1" dirty="0" err="1"/>
              <a:t>νιτροζαμίνες</a:t>
            </a:r>
            <a:r>
              <a:rPr lang="en-AE" sz="3800" b="1" dirty="0"/>
              <a:t> (</a:t>
            </a:r>
            <a:r>
              <a:rPr lang="el-GR" sz="3800" b="1" dirty="0"/>
              <a:t>παστά, λιπάσματα)</a:t>
            </a:r>
            <a:r>
              <a:rPr lang="el-GR" sz="3800" dirty="0"/>
              <a:t>.</a:t>
            </a:r>
          </a:p>
          <a:p>
            <a:pPr hangingPunct="0"/>
            <a:endParaRPr lang="el-GR" dirty="0"/>
          </a:p>
          <a:p>
            <a:endParaRPr lang="en-US" dirty="0"/>
          </a:p>
        </p:txBody>
      </p:sp>
    </p:spTree>
    <p:extLst>
      <p:ext uri="{BB962C8B-B14F-4D97-AF65-F5344CB8AC3E}">
        <p14:creationId xmlns:p14="http://schemas.microsoft.com/office/powerpoint/2010/main" val="479620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9503AC-59DB-4076-B6F3-72E3735F8C90}"/>
              </a:ext>
            </a:extLst>
          </p:cNvPr>
          <p:cNvSpPr>
            <a:spLocks noGrp="1"/>
          </p:cNvSpPr>
          <p:nvPr>
            <p:ph type="title"/>
          </p:nvPr>
        </p:nvSpPr>
        <p:spPr/>
        <p:txBody>
          <a:bodyPr>
            <a:normAutofit fontScale="90000"/>
          </a:bodyPr>
          <a:lstStyle/>
          <a:p>
            <a:r>
              <a:rPr lang="el-GR" b="1" dirty="0"/>
              <a:t>β) Παραγωγή ελεύθερων ριζών οξυγόνου  </a:t>
            </a:r>
            <a:br>
              <a:rPr lang="en-US" dirty="0"/>
            </a:br>
            <a:endParaRPr lang="en-US" dirty="0"/>
          </a:p>
        </p:txBody>
      </p:sp>
      <p:sp>
        <p:nvSpPr>
          <p:cNvPr id="3" name="Θέση περιεχομένου 2">
            <a:extLst>
              <a:ext uri="{FF2B5EF4-FFF2-40B4-BE49-F238E27FC236}">
                <a16:creationId xmlns:a16="http://schemas.microsoft.com/office/drawing/2014/main" id="{8C547FED-C251-40CE-8A55-2A75FD557D17}"/>
              </a:ext>
            </a:extLst>
          </p:cNvPr>
          <p:cNvSpPr>
            <a:spLocks noGrp="1"/>
          </p:cNvSpPr>
          <p:nvPr>
            <p:ph idx="1"/>
          </p:nvPr>
        </p:nvSpPr>
        <p:spPr>
          <a:xfrm>
            <a:off x="628650" y="1825625"/>
            <a:ext cx="8042014" cy="4351338"/>
          </a:xfrm>
        </p:spPr>
        <p:txBody>
          <a:bodyPr>
            <a:normAutofit fontScale="70000" lnSpcReduction="20000"/>
          </a:bodyPr>
          <a:lstStyle/>
          <a:p>
            <a:r>
              <a:rPr lang="el-GR" dirty="0"/>
              <a:t>Ωστόσο η παρουσία του ενδοκυτταρικού οξυγόνου δεν ήταν απαλλαγμένη και αρνητικών επιδράσεων για τα </a:t>
            </a:r>
            <a:r>
              <a:rPr lang="el-GR" dirty="0" err="1"/>
              <a:t>μεγαλομόρια</a:t>
            </a:r>
            <a:r>
              <a:rPr lang="el-GR" dirty="0"/>
              <a:t> του κυττάρου. Πιο συγκεκριμένα, επέτρεψε το σχηματισμό ελεύθερων ριζών οξυγόνου που με τη σειρά τους μπορούν να σχηματίσουν </a:t>
            </a:r>
            <a:r>
              <a:rPr lang="el-GR" i="1" dirty="0"/>
              <a:t>υπεροξείδιο του υδρογόνου (Η</a:t>
            </a:r>
            <a:r>
              <a:rPr lang="el-GR" i="1" baseline="-25000" dirty="0"/>
              <a:t>2</a:t>
            </a:r>
            <a:r>
              <a:rPr lang="el-GR" i="1" dirty="0"/>
              <a:t>Ο</a:t>
            </a:r>
            <a:r>
              <a:rPr lang="el-GR" i="1" baseline="-25000" dirty="0"/>
              <a:t>2</a:t>
            </a:r>
            <a:r>
              <a:rPr lang="el-GR" i="1" dirty="0"/>
              <a:t>) </a:t>
            </a:r>
            <a:r>
              <a:rPr lang="el-GR" dirty="0"/>
              <a:t>καθώς και </a:t>
            </a:r>
            <a:r>
              <a:rPr lang="el-GR" i="1" dirty="0"/>
              <a:t>ελεύθερες ρίζες υπεροξειδίου</a:t>
            </a:r>
            <a:r>
              <a:rPr lang="el-GR" dirty="0"/>
              <a:t>. </a:t>
            </a:r>
          </a:p>
          <a:p>
            <a:r>
              <a:rPr lang="el-GR" dirty="0"/>
              <a:t>Αυτά είναι μόρια που προξενούν βλάβες στα βιολογικά μακρομόρια (</a:t>
            </a:r>
            <a:r>
              <a:rPr lang="el-GR" dirty="0" err="1"/>
              <a:t>νουκλεϊκά</a:t>
            </a:r>
            <a:r>
              <a:rPr lang="el-GR" dirty="0"/>
              <a:t> οξέα), καθώς και μια σειρά νοσηρών καταστάσεων στον άνθρωπο, όπως η </a:t>
            </a:r>
            <a:r>
              <a:rPr lang="el-GR" i="1" dirty="0"/>
              <a:t>αρτηριοσκλήρυνση, ο καρκίνος και το γήρας (+ </a:t>
            </a:r>
            <a:r>
              <a:rPr lang="el-GR" i="1" dirty="0" err="1"/>
              <a:t>καταράκτης</a:t>
            </a:r>
            <a:r>
              <a:rPr lang="el-GR" i="1" dirty="0"/>
              <a:t>)</a:t>
            </a:r>
            <a:r>
              <a:rPr lang="el-GR" dirty="0"/>
              <a:t>. Υπάρχει μια μεγάλη σειρά περιβαλλοντικών κυτταροτοξικών παραγόντων που ασκούν την τοξική τους δράση μέσω δημιουργίας ελεύθερων ριζών οξυγόνου. Τέτοιοι είναι οι </a:t>
            </a:r>
            <a:r>
              <a:rPr lang="el-GR" i="1" dirty="0"/>
              <a:t>ακτινοβολίες γ, η υπεριώδης ακτινοβολία, το όζον, ο αμίαντος, καθώς και άλλοι χημικοί παράγοντες</a:t>
            </a:r>
            <a:r>
              <a:rPr lang="el-GR" dirty="0"/>
              <a:t>. Γι' αυτό, έχει δοθεί μεγάλη σημασία από τους ερευνητές σε όλα εκείνα τα μόρια που είτε τα δημιουργεί μόνος του ο οργανισμός είτε τα παίρνει απ' το περιβάλλον με την τροφή, τα οποία αδρανοποιούν ή καταστρέφουν τις ελεύθερες ρίζες οξυγόνου. Τα μόρια αυτά ονομάζονται "</a:t>
            </a:r>
            <a:r>
              <a:rPr lang="el-GR" i="1" dirty="0"/>
              <a:t>εκκαθαριστές ριζών οξυγόνου</a:t>
            </a:r>
            <a:r>
              <a:rPr lang="el-GR" dirty="0"/>
              <a:t>" ενώ οι τροφές που περιέχουν τέτοια μόρια λέμε ότι είναι ή ότι περιέχουν </a:t>
            </a:r>
            <a:r>
              <a:rPr lang="el-GR" i="1" dirty="0"/>
              <a:t>αντιοξειδωτικούς παράγοντες.</a:t>
            </a:r>
          </a:p>
          <a:p>
            <a:endParaRPr lang="el-GR" i="1" dirty="0"/>
          </a:p>
          <a:p>
            <a:endParaRPr lang="en-US" dirty="0"/>
          </a:p>
        </p:txBody>
      </p:sp>
    </p:spTree>
    <p:extLst>
      <p:ext uri="{BB962C8B-B14F-4D97-AF65-F5344CB8AC3E}">
        <p14:creationId xmlns:p14="http://schemas.microsoft.com/office/powerpoint/2010/main" val="2588772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B34E89-3115-4383-A2E7-36DAD1C5FF31}"/>
              </a:ext>
            </a:extLst>
          </p:cNvPr>
          <p:cNvSpPr>
            <a:spLocks noGrp="1"/>
          </p:cNvSpPr>
          <p:nvPr>
            <p:ph type="title"/>
          </p:nvPr>
        </p:nvSpPr>
        <p:spPr/>
        <p:txBody>
          <a:bodyPr>
            <a:normAutofit/>
          </a:bodyPr>
          <a:lstStyle/>
          <a:p>
            <a:r>
              <a:rPr lang="el-GR" sz="3200" dirty="0"/>
              <a:t>Οι 3 Αντιοξειδωτικές βιταμίνες: (Α-</a:t>
            </a:r>
            <a:r>
              <a:rPr lang="en-US" sz="3200" dirty="0"/>
              <a:t>C-E)</a:t>
            </a:r>
          </a:p>
        </p:txBody>
      </p:sp>
      <p:sp>
        <p:nvSpPr>
          <p:cNvPr id="3" name="Θέση περιεχομένου 2">
            <a:extLst>
              <a:ext uri="{FF2B5EF4-FFF2-40B4-BE49-F238E27FC236}">
                <a16:creationId xmlns:a16="http://schemas.microsoft.com/office/drawing/2014/main" id="{32495A0F-7A30-4E9E-A038-382A169B8015}"/>
              </a:ext>
            </a:extLst>
          </p:cNvPr>
          <p:cNvSpPr>
            <a:spLocks noGrp="1"/>
          </p:cNvSpPr>
          <p:nvPr>
            <p:ph idx="1"/>
          </p:nvPr>
        </p:nvSpPr>
        <p:spPr/>
        <p:txBody>
          <a:bodyPr>
            <a:normAutofit fontScale="62500" lnSpcReduction="20000"/>
          </a:bodyPr>
          <a:lstStyle/>
          <a:p>
            <a:r>
              <a:rPr lang="el-GR" b="1" dirty="0"/>
              <a:t>Β-καροτίνη:</a:t>
            </a:r>
            <a:r>
              <a:rPr lang="el-GR" dirty="0"/>
              <a:t> Είναι μια πρόδρομη ουσία της βιταμίνης Α. Μαζί με άλλες καροτίνες αποτελούν σπουδαία αντιοξειδωτικά των τροφών και φαίνεται να παίζουν πολύ σημαντικό ρόλο στην προστασία του σωματικού λίπους και των λιπιδίων των κυτταρικών μας μεμβρανών από τις οξειδώσεις. Θεωρούνται παγίδες των ελεύθερων ριζών και "εξολοθρευτές" του ατομικού οξυγόνου. Το γεγονός ότι σε διάφορα πειράματα οι καροτίνες φαίνεται ότι παίζουν κάποιο προστατευτικό ρόλο στους καπνιστές πιθανόν να σχετίζεται με την παρουσία υψηλών επιπέδων οξειδωτικών παραγόντων στον καπνό και στην πίσσα του τσιγάρου.  </a:t>
            </a:r>
          </a:p>
          <a:p>
            <a:r>
              <a:rPr lang="el-GR" b="1" dirty="0"/>
              <a:t>Βιταμίνη Ε (</a:t>
            </a:r>
            <a:r>
              <a:rPr lang="el-GR" b="1" dirty="0" err="1"/>
              <a:t>Τοκοφερόλη</a:t>
            </a:r>
            <a:r>
              <a:rPr lang="el-GR" b="1" dirty="0"/>
              <a:t>):</a:t>
            </a:r>
            <a:r>
              <a:rPr lang="el-GR" dirty="0"/>
              <a:t> Το γεγονός ότι η αντιοξειδωτική αυτή βιταμίνη είναι λιποδιαλυτή της δίνει τη δυνατότητα να παραμένει στα </a:t>
            </a:r>
            <a:r>
              <a:rPr lang="el-GR" dirty="0" err="1"/>
              <a:t>λιπιδιακά</a:t>
            </a:r>
            <a:r>
              <a:rPr lang="el-GR" dirty="0"/>
              <a:t> διαμερίσματα των κυτταρικών μεμβρανών και να εξολοθρεύει τις λιποδιαλυτές ελεύθερες ρίζες, οι οποίες σε άλλες περιπτώσεις θα δημιουργούσαν </a:t>
            </a:r>
            <a:r>
              <a:rPr lang="el-GR" dirty="0" err="1"/>
              <a:t>μεταλλακτικές</a:t>
            </a:r>
            <a:r>
              <a:rPr lang="el-GR" dirty="0"/>
              <a:t> προαγωγικές καταστάσεις. </a:t>
            </a:r>
          </a:p>
          <a:p>
            <a:r>
              <a:rPr lang="el-GR" b="1" dirty="0"/>
              <a:t>Το </a:t>
            </a:r>
            <a:r>
              <a:rPr lang="el-GR" b="1" dirty="0" err="1"/>
              <a:t>ασκορβικό</a:t>
            </a:r>
            <a:r>
              <a:rPr lang="el-GR" b="1" dirty="0"/>
              <a:t> οξύ </a:t>
            </a:r>
            <a:r>
              <a:rPr lang="el-GR" dirty="0"/>
              <a:t>των τροφών  (</a:t>
            </a:r>
            <a:r>
              <a:rPr lang="el-GR" i="1" dirty="0"/>
              <a:t>βιταμίνη </a:t>
            </a:r>
            <a:r>
              <a:rPr lang="en-US" i="1" dirty="0"/>
              <a:t>C</a:t>
            </a:r>
            <a:r>
              <a:rPr lang="el-GR" dirty="0"/>
              <a:t>) θεωρείται, επίσης, σπουδαίο αντιοξειδωτικό. Έχει αποδειχθεί ότι είναι </a:t>
            </a:r>
            <a:r>
              <a:rPr lang="el-GR" dirty="0" err="1"/>
              <a:t>αντικαρκινογόνο</a:t>
            </a:r>
            <a:r>
              <a:rPr lang="el-GR" dirty="0"/>
              <a:t> σε τρωκτικά που εκτέθηκαν σε υπεριώδη ακτινοβολία, </a:t>
            </a:r>
            <a:r>
              <a:rPr lang="el-GR" dirty="0" err="1"/>
              <a:t>βενζοπυρένιο</a:t>
            </a:r>
            <a:r>
              <a:rPr lang="el-GR" dirty="0"/>
              <a:t> και νιτρώδη άλατα (ενώσεις που δημιουργούν νιτροζαμίνες).   </a:t>
            </a:r>
          </a:p>
          <a:p>
            <a:endParaRPr lang="el-GR" dirty="0"/>
          </a:p>
          <a:p>
            <a:endParaRPr lang="en-US" dirty="0"/>
          </a:p>
        </p:txBody>
      </p:sp>
    </p:spTree>
    <p:extLst>
      <p:ext uri="{BB962C8B-B14F-4D97-AF65-F5344CB8AC3E}">
        <p14:creationId xmlns:p14="http://schemas.microsoft.com/office/powerpoint/2010/main" val="2071384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E0E383-8E5F-4C9F-A582-3B8C55DDD366}"/>
              </a:ext>
            </a:extLst>
          </p:cNvPr>
          <p:cNvSpPr>
            <a:spLocks noGrp="1"/>
          </p:cNvSpPr>
          <p:nvPr>
            <p:ph type="title"/>
          </p:nvPr>
        </p:nvSpPr>
        <p:spPr>
          <a:xfrm>
            <a:off x="628650" y="365127"/>
            <a:ext cx="7886700" cy="722894"/>
          </a:xfrm>
        </p:spPr>
        <p:txBody>
          <a:bodyPr>
            <a:noAutofit/>
          </a:bodyPr>
          <a:lstStyle/>
          <a:p>
            <a:r>
              <a:rPr lang="el-GR" sz="2400" dirty="0"/>
              <a:t>Διάφοροι αντικαρκινικοί παράγοντες στις τροφές μας</a:t>
            </a:r>
            <a:endParaRPr lang="en-US" sz="2400" dirty="0"/>
          </a:p>
        </p:txBody>
      </p:sp>
      <p:sp>
        <p:nvSpPr>
          <p:cNvPr id="3" name="Θέση περιεχομένου 2">
            <a:extLst>
              <a:ext uri="{FF2B5EF4-FFF2-40B4-BE49-F238E27FC236}">
                <a16:creationId xmlns:a16="http://schemas.microsoft.com/office/drawing/2014/main" id="{32A208E4-B7D8-465C-A493-F928C4843671}"/>
              </a:ext>
            </a:extLst>
          </p:cNvPr>
          <p:cNvSpPr>
            <a:spLocks noGrp="1"/>
          </p:cNvSpPr>
          <p:nvPr>
            <p:ph idx="1"/>
          </p:nvPr>
        </p:nvSpPr>
        <p:spPr>
          <a:xfrm>
            <a:off x="531831" y="1102731"/>
            <a:ext cx="7886700" cy="4351338"/>
          </a:xfrm>
        </p:spPr>
        <p:txBody>
          <a:bodyPr>
            <a:normAutofit fontScale="62500" lnSpcReduction="20000"/>
          </a:bodyPr>
          <a:lstStyle/>
          <a:p>
            <a:r>
              <a:rPr lang="el-GR" sz="2900" b="1" dirty="0"/>
              <a:t>Το σελήνιο </a:t>
            </a:r>
            <a:r>
              <a:rPr lang="el-GR" sz="2900" dirty="0"/>
              <a:t>είναι ένα ακόμη φυσικό </a:t>
            </a:r>
            <a:r>
              <a:rPr lang="el-GR" sz="2900" dirty="0" err="1"/>
              <a:t>αντικαρκινογόνο</a:t>
            </a:r>
            <a:r>
              <a:rPr lang="el-GR" sz="2900" dirty="0"/>
              <a:t>. Το σελήνιο αποτελεί την ενεργό θέση ενός από τα σπουδαιότερα ένζυμα που συμμετέχουν στην καταστροφή των διαφόρων μορίων που είναι πρόδρομα των ριζών οξυγόνου. </a:t>
            </a:r>
          </a:p>
          <a:p>
            <a:pPr hangingPunct="0"/>
            <a:r>
              <a:rPr lang="el-GR" sz="2900" b="1" dirty="0"/>
              <a:t>Ισοθειοκυανικά άλατα, ελλαγικό οξύ, φλαβονοειδή: </a:t>
            </a:r>
            <a:r>
              <a:rPr lang="el-GR" sz="2900" dirty="0"/>
              <a:t>Οι </a:t>
            </a:r>
            <a:r>
              <a:rPr lang="el-GR" sz="2900" dirty="0" err="1"/>
              <a:t>ισοθειοκυανικές</a:t>
            </a:r>
            <a:r>
              <a:rPr lang="el-GR" sz="2900" dirty="0"/>
              <a:t> ενώσεις είναι άφθονες στα φυτά του γένους </a:t>
            </a:r>
            <a:r>
              <a:rPr lang="en-US" sz="2900" i="1" dirty="0"/>
              <a:t>Brassica </a:t>
            </a:r>
            <a:r>
              <a:rPr lang="el-GR" sz="2900" dirty="0"/>
              <a:t>(μπρόκολα, λαχανάκια Βρυξελλών, λάχανο) (ΣΤΑΥΡΑΝΘΗ) κι έχει βρεθεί ότι παρεμποδίζουν την αντίδραση με το </a:t>
            </a:r>
            <a:r>
              <a:rPr lang="en-US" sz="2900" dirty="0"/>
              <a:t>DNA</a:t>
            </a:r>
            <a:r>
              <a:rPr lang="el-GR" sz="2900" dirty="0"/>
              <a:t> ισχυρών καρκινογόνων </a:t>
            </a:r>
            <a:r>
              <a:rPr lang="el-GR" sz="2900" dirty="0" err="1"/>
              <a:t>νιτροσαμινών</a:t>
            </a:r>
            <a:r>
              <a:rPr lang="el-GR" sz="2900" dirty="0"/>
              <a:t> που, εκτός απ' όλα τ' άλλα, ανιχνεύονται και στον καπνό του τσιγάρου. Επίσης, ελάττωσαν πειραματικά τη συχνότητα καρκίνου του πνεύμονα σε </a:t>
            </a:r>
            <a:r>
              <a:rPr lang="el-GR" sz="2900" dirty="0" err="1"/>
              <a:t>επίμυες</a:t>
            </a:r>
            <a:r>
              <a:rPr lang="el-GR" sz="2900" dirty="0"/>
              <a:t>. </a:t>
            </a:r>
            <a:endParaRPr lang="en-US" sz="2900" dirty="0"/>
          </a:p>
          <a:p>
            <a:pPr hangingPunct="0"/>
            <a:r>
              <a:rPr lang="el-GR" sz="2900" dirty="0"/>
              <a:t>Το </a:t>
            </a:r>
            <a:r>
              <a:rPr lang="el-GR" sz="2900" b="1" dirty="0"/>
              <a:t>ελλαγικό οξύ </a:t>
            </a:r>
            <a:r>
              <a:rPr lang="el-GR" sz="2900" dirty="0"/>
              <a:t>είναι φυσικό συστατικό πολλών φρούτων, λαχανικών και ξηρών καρπών. Έχει την ιδιότητα να σχηματίζει ισχυρούς δεσμούς με χημικές καρκινογόνες ουσίες, όπως είναι οι αφλατοξίνες, παρεμποδίζοντας έτσι την ένωσή τους με το </a:t>
            </a:r>
            <a:r>
              <a:rPr lang="en-US" sz="2900" dirty="0"/>
              <a:t>DNA</a:t>
            </a:r>
            <a:r>
              <a:rPr lang="el-GR" sz="2900" dirty="0"/>
              <a:t> και τη δράση τους ως </a:t>
            </a:r>
            <a:r>
              <a:rPr lang="el-GR" sz="2900" dirty="0" err="1"/>
              <a:t>εναρκτών</a:t>
            </a:r>
            <a:r>
              <a:rPr lang="el-GR" sz="2900" dirty="0"/>
              <a:t> της καρκινογένεσης. Κάτι ανάλογο ισχύει και για τα </a:t>
            </a:r>
            <a:r>
              <a:rPr lang="el-GR" sz="2900" b="1" dirty="0"/>
              <a:t>φλαβονοειδή</a:t>
            </a:r>
            <a:r>
              <a:rPr lang="el-GR" sz="2900" dirty="0"/>
              <a:t>, που είναι χρωστικές ουσίες και οι οποίες βρίσκονται σε όλα τα ανώτερα φυτά, προσδίδοντάς τους το κίτρινο και το πορτοκαλί χρώμα. Έτσι,  η διατροφή που είναι πλούσια σε λαχανικά και φρούτα φαίνεται ότι ελαττώνει σημαντικά την καρκινογόνο δράση παραγόντων, όπως οι </a:t>
            </a:r>
            <a:r>
              <a:rPr lang="el-GR" sz="2900" i="1" dirty="0"/>
              <a:t>ΠΑΥ και το </a:t>
            </a:r>
            <a:r>
              <a:rPr lang="el-GR" sz="2900" i="1" dirty="0" err="1"/>
              <a:t>βενζοπυρένιο</a:t>
            </a:r>
            <a:r>
              <a:rPr lang="el-GR" sz="2900" dirty="0"/>
              <a:t>.</a:t>
            </a:r>
          </a:p>
          <a:p>
            <a:pPr hangingPunct="0"/>
            <a:endParaRPr lang="el-GR" sz="2900" dirty="0"/>
          </a:p>
          <a:p>
            <a:endParaRPr lang="en-US" dirty="0"/>
          </a:p>
        </p:txBody>
      </p:sp>
    </p:spTree>
    <p:extLst>
      <p:ext uri="{BB962C8B-B14F-4D97-AF65-F5344CB8AC3E}">
        <p14:creationId xmlns:p14="http://schemas.microsoft.com/office/powerpoint/2010/main" val="1586818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8CE25F-66F3-40F8-A796-0F42D522E705}"/>
              </a:ext>
            </a:extLst>
          </p:cNvPr>
          <p:cNvSpPr>
            <a:spLocks noGrp="1"/>
          </p:cNvSpPr>
          <p:nvPr>
            <p:ph type="title"/>
          </p:nvPr>
        </p:nvSpPr>
        <p:spPr>
          <a:xfrm>
            <a:off x="628650" y="365126"/>
            <a:ext cx="7886700" cy="570789"/>
          </a:xfrm>
        </p:spPr>
        <p:txBody>
          <a:bodyPr>
            <a:normAutofit/>
          </a:bodyPr>
          <a:lstStyle/>
          <a:p>
            <a:r>
              <a:rPr lang="el-GR" sz="2400" dirty="0"/>
              <a:t>Διάφοροι αντικαρκινικοί παράγοντες στις τροφές μας</a:t>
            </a:r>
            <a:endParaRPr lang="en-US" sz="2400" dirty="0"/>
          </a:p>
        </p:txBody>
      </p:sp>
      <p:sp>
        <p:nvSpPr>
          <p:cNvPr id="3" name="Θέση περιεχομένου 2">
            <a:extLst>
              <a:ext uri="{FF2B5EF4-FFF2-40B4-BE49-F238E27FC236}">
                <a16:creationId xmlns:a16="http://schemas.microsoft.com/office/drawing/2014/main" id="{DBA24195-54CA-43D4-B70B-AD7C2C1EC1CE}"/>
              </a:ext>
            </a:extLst>
          </p:cNvPr>
          <p:cNvSpPr>
            <a:spLocks noGrp="1"/>
          </p:cNvSpPr>
          <p:nvPr>
            <p:ph idx="1"/>
          </p:nvPr>
        </p:nvSpPr>
        <p:spPr>
          <a:xfrm>
            <a:off x="391983" y="935915"/>
            <a:ext cx="8547622" cy="6110343"/>
          </a:xfrm>
        </p:spPr>
        <p:txBody>
          <a:bodyPr>
            <a:normAutofit/>
          </a:bodyPr>
          <a:lstStyle/>
          <a:p>
            <a:pPr hangingPunct="0"/>
            <a:r>
              <a:rPr lang="el-GR" sz="1800" dirty="0"/>
              <a:t>Τα </a:t>
            </a:r>
            <a:r>
              <a:rPr lang="el-GR" sz="1800" b="1" i="1" dirty="0"/>
              <a:t>σκόρδα</a:t>
            </a:r>
            <a:r>
              <a:rPr lang="el-GR" sz="1800" dirty="0"/>
              <a:t> και τα </a:t>
            </a:r>
            <a:r>
              <a:rPr lang="el-GR" sz="1800" b="1" i="1" dirty="0"/>
              <a:t>κρεμμύδια</a:t>
            </a:r>
            <a:r>
              <a:rPr lang="el-GR" sz="1800" b="1" dirty="0"/>
              <a:t> </a:t>
            </a:r>
            <a:r>
              <a:rPr lang="el-GR" sz="1800" dirty="0"/>
              <a:t>είναι διατροφικοί παράγοντες πλούσιοι (εκτός από σελήνιο) και σε </a:t>
            </a:r>
            <a:r>
              <a:rPr lang="el-GR" sz="1800" b="1" dirty="0"/>
              <a:t>υδροθειομάδες</a:t>
            </a:r>
            <a:r>
              <a:rPr lang="el-GR" sz="1800" dirty="0"/>
              <a:t>, οι οποίοι θεωρούνται αναστολείς της καρκινικής προαγωγής, γεγονός που έχει επιβεβαιωθεί σε πειράματα με ποντίκια. Παρόμοιο ρόλο φαίνεται να παίζουν ουσίες που υπάρχουν σε καρυκεύματα, όπως η </a:t>
            </a:r>
            <a:r>
              <a:rPr lang="el-GR" sz="1800" b="1" dirty="0" err="1"/>
              <a:t>τουρμεκίνη</a:t>
            </a:r>
            <a:r>
              <a:rPr lang="el-GR" sz="1800" dirty="0"/>
              <a:t> (</a:t>
            </a:r>
            <a:r>
              <a:rPr lang="en-US" sz="1800" dirty="0"/>
              <a:t>turmeric</a:t>
            </a:r>
            <a:r>
              <a:rPr lang="el-GR" sz="1800" dirty="0"/>
              <a:t>), που είναι κοινό μπαχαρικό της ινδικής κουζίνας, καθώς και η </a:t>
            </a:r>
            <a:r>
              <a:rPr lang="el-GR" sz="1800" b="1" dirty="0" err="1"/>
              <a:t>καψαϊκίνη</a:t>
            </a:r>
            <a:r>
              <a:rPr lang="el-GR" sz="1800" dirty="0"/>
              <a:t>, το ενεργό συστατικό του πιπεριού, οι οποίες παρεμποδίζουν την δράση καρκινογόνων παραγόντων σαν το </a:t>
            </a:r>
            <a:r>
              <a:rPr lang="el-GR" sz="1800" dirty="0" err="1"/>
              <a:t>βενζοπυρένιο</a:t>
            </a:r>
            <a:r>
              <a:rPr lang="el-GR" sz="1800" dirty="0"/>
              <a:t>. Τέλος, έρευνες στον τομέα της τεχνολογίας τροφίμων πιθανολογούν ότι </a:t>
            </a:r>
            <a:r>
              <a:rPr lang="el-GR" sz="1800" b="1" dirty="0" err="1"/>
              <a:t>αιθέραια</a:t>
            </a:r>
            <a:r>
              <a:rPr lang="el-GR" sz="1800" b="1" dirty="0"/>
              <a:t> έλαια </a:t>
            </a:r>
            <a:r>
              <a:rPr lang="el-GR" sz="1800" dirty="0"/>
              <a:t>που υπάρχουν στο θυμάρι, το κίμινο και το δεντρολίβανο αναστέλλουν την παραγωγή </a:t>
            </a:r>
            <a:r>
              <a:rPr lang="el-GR" sz="1800" dirty="0" err="1"/>
              <a:t>αφλατοξινών</a:t>
            </a:r>
            <a:r>
              <a:rPr lang="el-GR" sz="1800" dirty="0"/>
              <a:t> από τους μύκητες.</a:t>
            </a:r>
            <a:endParaRPr lang="en-US" sz="1800" dirty="0"/>
          </a:p>
          <a:p>
            <a:r>
              <a:rPr lang="el-GR" sz="1800" dirty="0"/>
              <a:t>Η </a:t>
            </a:r>
            <a:r>
              <a:rPr lang="el-GR" sz="1800" b="1" i="1" dirty="0"/>
              <a:t>Τομάτα </a:t>
            </a:r>
            <a:r>
              <a:rPr lang="el-GR" sz="1800" dirty="0"/>
              <a:t>και το  </a:t>
            </a:r>
            <a:r>
              <a:rPr lang="el-GR" sz="1800" b="1" i="1" dirty="0"/>
              <a:t>Καρπούζι</a:t>
            </a:r>
            <a:r>
              <a:rPr lang="el-GR" sz="1800" b="1" dirty="0"/>
              <a:t>:</a:t>
            </a:r>
            <a:r>
              <a:rPr lang="el-GR" sz="1800" dirty="0"/>
              <a:t> Είναι πολύ καλές πηγές </a:t>
            </a:r>
            <a:r>
              <a:rPr lang="el-GR" sz="1800" b="1" i="1" dirty="0" err="1"/>
              <a:t>Λυκοπένης</a:t>
            </a:r>
            <a:r>
              <a:rPr lang="el-GR" sz="1800" i="1" dirty="0"/>
              <a:t>: </a:t>
            </a:r>
            <a:r>
              <a:rPr lang="el-GR" sz="1800" dirty="0"/>
              <a:t>Μιας ουσίας που είναι γνωστός αντικαρκινικός παράγοντας. Η </a:t>
            </a:r>
            <a:r>
              <a:rPr lang="el-GR" sz="1800" dirty="0" err="1"/>
              <a:t>Λυκοπένη</a:t>
            </a:r>
            <a:r>
              <a:rPr lang="el-GR" sz="1800" dirty="0"/>
              <a:t>, η ουσία που προσφέρει το κόκκινο χρώμα στην τομάτα και στο εσωτερικό του καρπουζιού, είναι ένας εξαιρετικός αντιοξειδωτικός παράγοντας. Έχει βρεθεί πως οι άνθρωποι που καταναλώνουν σημαντικές ποσότητες </a:t>
            </a:r>
            <a:r>
              <a:rPr lang="el-GR" sz="1800" dirty="0" err="1"/>
              <a:t>Λυκοπένης</a:t>
            </a:r>
            <a:r>
              <a:rPr lang="el-GR" sz="1800" dirty="0"/>
              <a:t>, τρώγοντας τομάτες ή/και καρπούζι, έχουν χαμηλότερα ποσοστά κινδύνου να προσβληθούν από καρκίνο του προστάτη, της ουρήθρας και του οισοφάγου. Επιπλέον, το καρπούζι είναι πολύ καλή πηγή Καλίου καθώς και Βιταμινών </a:t>
            </a:r>
            <a:r>
              <a:rPr lang="en-US" sz="1800" dirty="0"/>
              <a:t>A</a:t>
            </a:r>
            <a:r>
              <a:rPr lang="el-GR" sz="1800" dirty="0"/>
              <a:t>, </a:t>
            </a:r>
            <a:r>
              <a:rPr lang="en-US" sz="1800" dirty="0"/>
              <a:t>C</a:t>
            </a:r>
            <a:r>
              <a:rPr lang="el-GR" sz="1800" dirty="0"/>
              <a:t>, και </a:t>
            </a:r>
            <a:r>
              <a:rPr lang="en-US" sz="1800" dirty="0"/>
              <a:t>B</a:t>
            </a:r>
            <a:r>
              <a:rPr lang="el-GR" sz="1800" dirty="0"/>
              <a:t>6.</a:t>
            </a:r>
          </a:p>
          <a:p>
            <a:r>
              <a:rPr lang="el-GR" sz="1800" b="1" dirty="0"/>
              <a:t>Τροφές πλούσιες σε ίνες: Μαύρο ψωμί (ολικής αλέσεως). </a:t>
            </a:r>
          </a:p>
          <a:p>
            <a:endParaRPr lang="el-GR" b="1" dirty="0"/>
          </a:p>
          <a:p>
            <a:endParaRPr lang="en-US" dirty="0"/>
          </a:p>
          <a:p>
            <a:endParaRPr lang="en-US" dirty="0"/>
          </a:p>
        </p:txBody>
      </p:sp>
    </p:spTree>
    <p:extLst>
      <p:ext uri="{BB962C8B-B14F-4D97-AF65-F5344CB8AC3E}">
        <p14:creationId xmlns:p14="http://schemas.microsoft.com/office/powerpoint/2010/main" val="4056551036"/>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1207</TotalTime>
  <Words>4339</Words>
  <Application>Microsoft Office PowerPoint</Application>
  <PresentationFormat>Προβολή στην οθόνη (4:3)</PresentationFormat>
  <Paragraphs>216</Paragraphs>
  <Slides>27</Slides>
  <Notes>9</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27</vt:i4>
      </vt:variant>
    </vt:vector>
  </HeadingPairs>
  <TitlesOfParts>
    <vt:vector size="33" baseType="lpstr">
      <vt:lpstr>Arial</vt:lpstr>
      <vt:lpstr>Calibri</vt:lpstr>
      <vt:lpstr>Calibri Light</vt:lpstr>
      <vt:lpstr>Microsoft Sans Serif</vt:lpstr>
      <vt:lpstr>Times New Roman</vt:lpstr>
      <vt:lpstr>Θέμα του Office</vt:lpstr>
      <vt:lpstr>ΔΙΑΤΡΟΦΗ ΚΑΙ ΚΑΡΚΙΝΟΣ-Άλλοι περιβαλλοντικοί παράγοντες  </vt:lpstr>
      <vt:lpstr>Μια αρχαία ασθένεια! </vt:lpstr>
      <vt:lpstr>Ξεκινάμε νωρίς!</vt:lpstr>
      <vt:lpstr>Εναρκτές - προαγωγοί - επαγωγείς βιομετασχηματισμού </vt:lpstr>
      <vt:lpstr>Τι αποφεύγουμε: Νέες λέξεις: Αφλατοξίνες, Νιτροζαμίνες, Ετεροκυκλικές Αμίνες.</vt:lpstr>
      <vt:lpstr>β) Παραγωγή ελεύθερων ριζών οξυγόνου   </vt:lpstr>
      <vt:lpstr>Οι 3 Αντιοξειδωτικές βιταμίνες: (Α-C-E)</vt:lpstr>
      <vt:lpstr>Διάφοροι αντικαρκινικοί παράγοντες στις τροφές μας</vt:lpstr>
      <vt:lpstr>Διάφοροι αντικαρκινικοί παράγοντες στις τροφές μας</vt:lpstr>
      <vt:lpstr>Παρουσίαση του PowerPoint</vt:lpstr>
      <vt:lpstr>Περιβαλλοντικοί παράγοντες και καρκινογένεση</vt:lpstr>
      <vt:lpstr>Συνέργεια ή Συνεργιστική δράση: κάπνισμα- ποτό, κάπνισμα- Αμίαντος, κάπνισμα-επάγγελμα  </vt:lpstr>
      <vt:lpstr>Έννοια Συνέργειας</vt:lpstr>
      <vt:lpstr>Ρύπανση: Α. Ατμοσφαιρική ρύπανση           IARC</vt:lpstr>
      <vt:lpstr>Ρύπανση του νερού-Τριαλομεθάνια</vt:lpstr>
      <vt:lpstr>PFAS</vt:lpstr>
      <vt:lpstr>PFAS</vt:lpstr>
      <vt:lpstr>Επαγγελματικές καρκινογενέσεις</vt:lpstr>
      <vt:lpstr>Ακτινοβολίες</vt:lpstr>
      <vt:lpstr>Ιονίζουσες ακτινοβολίες (χ, γ)- Ραδόνιο </vt:lpstr>
      <vt:lpstr>Ραδόνιο</vt:lpstr>
      <vt:lpstr>Αναμενόμενες επιπτώσεις στην υγεία του ελληνικού πληθυσμού από το Τσέρνομπιλ (Προαιρετική ανάγνωση)</vt:lpstr>
      <vt:lpstr>Υπεριώδης ακτινοβολία- Ήλιος </vt:lpstr>
      <vt:lpstr>Παρουσίαση του PowerPoint</vt:lpstr>
      <vt:lpstr>Μελέτη ΠΟΥ-IARC-2011</vt:lpstr>
      <vt:lpstr>Λοιποί περιβαλλοντικοί παράγοντες- (Μόλυβδος- Αμίαντος, Άλλα βαριά μέταλλα)</vt:lpstr>
      <vt:lpstr>Αμίαντος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ΔΙΑΤΡΟΦΗ ΚΑΙ ΚΑΡΚΙΝΟΣ</dc:title>
  <dc:creator>Kyriacos Athanasiou</dc:creator>
  <cp:lastModifiedBy>user</cp:lastModifiedBy>
  <cp:revision>69</cp:revision>
  <dcterms:created xsi:type="dcterms:W3CDTF">2021-04-02T07:03:54Z</dcterms:created>
  <dcterms:modified xsi:type="dcterms:W3CDTF">2025-04-10T11:51:02Z</dcterms:modified>
</cp:coreProperties>
</file>