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09" r:id="rId2"/>
    <p:sldId id="258" r:id="rId3"/>
    <p:sldId id="282" r:id="rId4"/>
    <p:sldId id="286" r:id="rId5"/>
    <p:sldId id="313" r:id="rId6"/>
    <p:sldId id="283" r:id="rId7"/>
    <p:sldId id="260" r:id="rId8"/>
    <p:sldId id="261" r:id="rId9"/>
    <p:sldId id="262" r:id="rId10"/>
    <p:sldId id="295" r:id="rId11"/>
    <p:sldId id="294" r:id="rId12"/>
    <p:sldId id="297" r:id="rId13"/>
    <p:sldId id="290" r:id="rId14"/>
    <p:sldId id="291" r:id="rId15"/>
    <p:sldId id="288" r:id="rId16"/>
    <p:sldId id="289" r:id="rId17"/>
    <p:sldId id="264" r:id="rId18"/>
    <p:sldId id="263" r:id="rId19"/>
    <p:sldId id="314" r:id="rId20"/>
    <p:sldId id="316" r:id="rId21"/>
    <p:sldId id="317" r:id="rId22"/>
    <p:sldId id="299" r:id="rId23"/>
    <p:sldId id="256" r:id="rId24"/>
    <p:sldId id="257" r:id="rId25"/>
    <p:sldId id="265" r:id="rId26"/>
    <p:sldId id="266" r:id="rId27"/>
    <p:sldId id="267" r:id="rId28"/>
    <p:sldId id="270" r:id="rId29"/>
    <p:sldId id="268" r:id="rId30"/>
    <p:sldId id="271" r:id="rId31"/>
    <p:sldId id="272" r:id="rId32"/>
    <p:sldId id="269" r:id="rId33"/>
    <p:sldId id="301" r:id="rId34"/>
    <p:sldId id="312" r:id="rId35"/>
    <p:sldId id="310" r:id="rId36"/>
    <p:sldId id="311" r:id="rId37"/>
    <p:sldId id="302" r:id="rId38"/>
    <p:sldId id="303" r:id="rId39"/>
    <p:sldId id="304" r:id="rId40"/>
    <p:sldId id="306" r:id="rId41"/>
    <p:sldId id="307" r:id="rId42"/>
    <p:sldId id="308" r:id="rId43"/>
    <p:sldId id="318" r:id="rId44"/>
    <p:sldId id="315"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riacos Athanasiou" initials="KA" lastIdx="1" clrIdx="0">
    <p:extLst>
      <p:ext uri="{19B8F6BF-5375-455C-9EA6-DF929625EA0E}">
        <p15:presenceInfo xmlns:p15="http://schemas.microsoft.com/office/powerpoint/2012/main" userId="S::kathanas@ecd.uoa.gr::25be0863-1afa-471d-bbb4-c96d9f47ca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52" autoAdjust="0"/>
    <p:restoredTop sz="83808" autoAdjust="0"/>
  </p:normalViewPr>
  <p:slideViewPr>
    <p:cSldViewPr>
      <p:cViewPr varScale="1">
        <p:scale>
          <a:sx n="89" d="100"/>
          <a:sy n="89" d="100"/>
        </p:scale>
        <p:origin x="49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0110A3-8B37-44DF-8F5E-68E8DFBDA68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l-GR"/>
          </a:p>
        </p:txBody>
      </p:sp>
      <p:sp>
        <p:nvSpPr>
          <p:cNvPr id="3" name="Date Placeholder 2">
            <a:extLst>
              <a:ext uri="{FF2B5EF4-FFF2-40B4-BE49-F238E27FC236}">
                <a16:creationId xmlns:a16="http://schemas.microsoft.com/office/drawing/2014/main" id="{4C384534-5BDB-4E6F-8126-56D4ABAA51D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8CE31358-629A-4428-93E5-D64592AF1D73}" type="datetimeFigureOut">
              <a:rPr lang="el-GR"/>
              <a:pPr>
                <a:defRPr/>
              </a:pPr>
              <a:t>17/5/2023</a:t>
            </a:fld>
            <a:endParaRPr lang="el-GR"/>
          </a:p>
        </p:txBody>
      </p:sp>
      <p:sp>
        <p:nvSpPr>
          <p:cNvPr id="4" name="Slide Image Placeholder 3">
            <a:extLst>
              <a:ext uri="{FF2B5EF4-FFF2-40B4-BE49-F238E27FC236}">
                <a16:creationId xmlns:a16="http://schemas.microsoft.com/office/drawing/2014/main" id="{86F05483-7016-4FBD-8864-F7D6217F34C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a:extLst>
              <a:ext uri="{FF2B5EF4-FFF2-40B4-BE49-F238E27FC236}">
                <a16:creationId xmlns:a16="http://schemas.microsoft.com/office/drawing/2014/main" id="{25C11266-E33A-4842-B7C2-3DB5438718E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a:extLst>
              <a:ext uri="{FF2B5EF4-FFF2-40B4-BE49-F238E27FC236}">
                <a16:creationId xmlns:a16="http://schemas.microsoft.com/office/drawing/2014/main" id="{982812E1-8242-4D79-B262-E6505FF20D8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l-GR"/>
          </a:p>
        </p:txBody>
      </p:sp>
      <p:sp>
        <p:nvSpPr>
          <p:cNvPr id="7" name="Slide Number Placeholder 6">
            <a:extLst>
              <a:ext uri="{FF2B5EF4-FFF2-40B4-BE49-F238E27FC236}">
                <a16:creationId xmlns:a16="http://schemas.microsoft.com/office/drawing/2014/main" id="{6262230A-F8BA-409C-8FF2-082FE9AFDBF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E610015A-6822-4BDF-A737-7F61FD2AAAD5}" type="slidenum">
              <a:rPr lang="el-GR" altLang="el-GR"/>
              <a:pPr/>
              <a:t>‹#›</a:t>
            </a:fld>
            <a:endParaRPr lang="el-GR"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Θέση εικόνας διαφάνειας 1">
            <a:extLst>
              <a:ext uri="{FF2B5EF4-FFF2-40B4-BE49-F238E27FC236}">
                <a16:creationId xmlns:a16="http://schemas.microsoft.com/office/drawing/2014/main" id="{F492151D-B328-4154-8F0E-28E4DD0713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Θέση σημειώσεων 2">
            <a:extLst>
              <a:ext uri="{FF2B5EF4-FFF2-40B4-BE49-F238E27FC236}">
                <a16:creationId xmlns:a16="http://schemas.microsoft.com/office/drawing/2014/main" id="{B2BB02CC-DE11-4F5A-AD90-E9E395650A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100" name="Θέση αριθμού διαφάνειας 3">
            <a:extLst>
              <a:ext uri="{FF2B5EF4-FFF2-40B4-BE49-F238E27FC236}">
                <a16:creationId xmlns:a16="http://schemas.microsoft.com/office/drawing/2014/main" id="{C063A65C-A010-4BE3-8C7F-87A67409DA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36D382-3741-4478-BF06-BBC0CCBBE89D}" type="slidenum">
              <a:rPr lang="el-GR" altLang="el-GR"/>
              <a:pPr/>
              <a:t>1</a:t>
            </a:fld>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Θέση εικόνας διαφάνειας 1">
            <a:extLst>
              <a:ext uri="{FF2B5EF4-FFF2-40B4-BE49-F238E27FC236}">
                <a16:creationId xmlns:a16="http://schemas.microsoft.com/office/drawing/2014/main" id="{A2BBC49E-10A2-4AFE-8917-0C1B408766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Θέση σημειώσεων 2">
            <a:extLst>
              <a:ext uri="{FF2B5EF4-FFF2-40B4-BE49-F238E27FC236}">
                <a16:creationId xmlns:a16="http://schemas.microsoft.com/office/drawing/2014/main" id="{D8F1FC9F-0940-4030-978E-5627B4EA4B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altLang="el-GR" dirty="0"/>
              <a:t>Βλέπουμε πως Η Ελλάδα δεν έχει τους χειρότερους δείκτες σε θνησιμότητα που οφείλεται στο κάπνισμα ενώ έχουμε τους περισσότερους καθημερινούς καπνιστές Πανευρωπαϊκά. ΓΙΑΤΙ??????</a:t>
            </a:r>
          </a:p>
        </p:txBody>
      </p:sp>
      <p:sp>
        <p:nvSpPr>
          <p:cNvPr id="21508" name="Θέση αριθμού διαφάνειας 3">
            <a:extLst>
              <a:ext uri="{FF2B5EF4-FFF2-40B4-BE49-F238E27FC236}">
                <a16:creationId xmlns:a16="http://schemas.microsoft.com/office/drawing/2014/main" id="{F51B77B0-8B2A-480F-8A8C-4DB2879EED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603BF6-E792-4172-87BA-D863C08693F6}" type="slidenum">
              <a:rPr lang="el-GR" altLang="el-GR"/>
              <a:pPr/>
              <a:t>13</a:t>
            </a:fld>
            <a:endParaRPr lang="el-GR"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kern="1200" dirty="0">
                <a:solidFill>
                  <a:schemeClr val="tx1"/>
                </a:solidFill>
                <a:effectLst/>
                <a:latin typeface="+mn-lt"/>
                <a:ea typeface="+mn-ea"/>
                <a:cs typeface="+mn-cs"/>
              </a:rPr>
              <a:t>ΕΠΕ: Σε μελέτη που δημοσιεύτηκε το 2004 και αφορούσε στα % των μαθητών ηλικίας 13 ετών στην Ευρώπη που κάπνιζαν τουλάχιστον 1 φορά την εβδομάδα, η Ελλάδα κατείχε: (Α) Τα χαμηλότερα % στα αγόρια και τα υψηλότερα στα κορίτσια, (Β) Τα χαμηλότερα % συνολικά στα αγόρια και τα κορίτσια, (Γ) Τα υψηλότερα % συνολικά στα αγόρια και τα κορίτσια, (Δ) Τιμές κοντά στο μέσο όρο της ΕΕ, (Ε) Τίποτε από αυτά.</a:t>
            </a:r>
            <a:endParaRPr lang="en-US" dirty="0"/>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16</a:t>
            </a:fld>
            <a:endParaRPr lang="el-GR" altLang="el-GR"/>
          </a:p>
        </p:txBody>
      </p:sp>
    </p:spTree>
    <p:extLst>
      <p:ext uri="{BB962C8B-B14F-4D97-AF65-F5344CB8AC3E}">
        <p14:creationId xmlns:p14="http://schemas.microsoft.com/office/powerpoint/2010/main" val="2530009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altLang="el-GR" dirty="0"/>
              <a:t>ΕΠΕ: ΣΥΝΕΡΓΙΣΜΟΣ ή ΣΥΝΕΡΓΕΙΑ είναι το φαινόμενο που παρατηρείται όταν συνυπάρχουν ταυτόχρονα 2 βλαπτικοί παράγοντες και ο ένας (Α) προστίθεται στη δράση του άλλου, (Β) </a:t>
            </a:r>
            <a:r>
              <a:rPr lang="el-GR" altLang="el-GR" dirty="0" err="1"/>
              <a:t>ελατώνει</a:t>
            </a:r>
            <a:r>
              <a:rPr lang="el-GR" altLang="el-GR" dirty="0"/>
              <a:t> τη δράση του άλλου, (Γ) πολλαπλασιάζει τη δράση του άλλου, (Δ) κανένα από αυτά. Υποδείξτε το σωστό. </a:t>
            </a:r>
            <a:endParaRPr lang="en-US" dirty="0"/>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17</a:t>
            </a:fld>
            <a:endParaRPr lang="el-GR" altLang="el-GR"/>
          </a:p>
        </p:txBody>
      </p:sp>
    </p:spTree>
    <p:extLst>
      <p:ext uri="{BB962C8B-B14F-4D97-AF65-F5344CB8AC3E}">
        <p14:creationId xmlns:p14="http://schemas.microsoft.com/office/powerpoint/2010/main" val="4245284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Θέση εικόνας διαφάνειας 1">
            <a:extLst>
              <a:ext uri="{FF2B5EF4-FFF2-40B4-BE49-F238E27FC236}">
                <a16:creationId xmlns:a16="http://schemas.microsoft.com/office/drawing/2014/main" id="{6ED40344-3D73-4AF8-BA79-787A72D82E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Θέση σημειώσεων 2">
            <a:extLst>
              <a:ext uri="{FF2B5EF4-FFF2-40B4-BE49-F238E27FC236}">
                <a16:creationId xmlns:a16="http://schemas.microsoft.com/office/drawing/2014/main" id="{D48A47FB-5B29-4D3F-B7B4-BC3897D8A7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altLang="el-GR" dirty="0"/>
              <a:t>ΕΠΕ: Με ποιον από αυτούς τους παράγοντες δεν παρουσιάζει το κάπνισμα Συνέργεια: (Α) αλκοόλη, (Β) αμίαντο, (Γ)  ραδόνιο, (Δ) Ηλιακή ακτινοβολία.</a:t>
            </a:r>
          </a:p>
        </p:txBody>
      </p:sp>
      <p:sp>
        <p:nvSpPr>
          <p:cNvPr id="26628" name="Θέση αριθμού διαφάνειας 3">
            <a:extLst>
              <a:ext uri="{FF2B5EF4-FFF2-40B4-BE49-F238E27FC236}">
                <a16:creationId xmlns:a16="http://schemas.microsoft.com/office/drawing/2014/main" id="{656C3B40-533D-4D23-847A-0EAABE5210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E37812-7679-457B-AADC-2AC3A331622C}" type="slidenum">
              <a:rPr lang="el-GR" altLang="el-GR"/>
              <a:pPr/>
              <a:t>18</a:t>
            </a:fld>
            <a:endParaRPr lang="el-GR" alt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ΕΠΕ: Ο κίνδυνος επαγωγής καρκίνου του πνεύμονα στους παθητικούς καπνιστές σε σύγκριση με άτομα που ζουν σε περιβάλλον χωρίς καπνό είναι: (Α) Δεκαπλάσιος, (Β) Πενταπλάσιος, (Γ) Αμελητέος, (Δ) Διπλάσιος, (Ε) Κανένα από αυτά.  </a:t>
            </a:r>
            <a:endParaRPr lang="en-US" dirty="0"/>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19</a:t>
            </a:fld>
            <a:endParaRPr lang="el-GR" altLang="el-GR"/>
          </a:p>
        </p:txBody>
      </p:sp>
    </p:spTree>
    <p:extLst>
      <p:ext uri="{BB962C8B-B14F-4D97-AF65-F5344CB8AC3E}">
        <p14:creationId xmlns:p14="http://schemas.microsoft.com/office/powerpoint/2010/main" val="3355005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21</a:t>
            </a:fld>
            <a:endParaRPr lang="el-GR" altLang="el-GR"/>
          </a:p>
        </p:txBody>
      </p:sp>
    </p:spTree>
    <p:extLst>
      <p:ext uri="{BB962C8B-B14F-4D97-AF65-F5344CB8AC3E}">
        <p14:creationId xmlns:p14="http://schemas.microsoft.com/office/powerpoint/2010/main" val="3991985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l-GR" altLang="el-GR" sz="1200" dirty="0">
                <a:latin typeface="+mn-lt"/>
              </a:rPr>
              <a:t>ΕΠΕ: Υποδείξτε τη </a:t>
            </a:r>
            <a:r>
              <a:rPr lang="el-GR" altLang="el-GR" sz="1200" dirty="0" err="1">
                <a:latin typeface="+mn-lt"/>
              </a:rPr>
              <a:t>συνιστώμενη</a:t>
            </a:r>
            <a:r>
              <a:rPr lang="el-GR" altLang="el-GR" sz="1200" dirty="0">
                <a:latin typeface="+mn-lt"/>
              </a:rPr>
              <a:t> σωστή γονική πρακτική: (Α) Επιτρέπω στο παιδί μου να καπνίσει μπροστά μου για να μην καπνίζει κρυφά. (Β) Προσφέρω ο ίδιος τσιγάρο για να μην καπνίζει κρυφά. (Γ) Καπνίζω με το παιδί μου για συμπαράσταση. (Δ) Αποκρύπτω από το παιδί μου την καπνιστική μου συνήθεια και τους λόγους που με οδήγησαν. (Ε) Καμία από αυτές.</a:t>
            </a:r>
          </a:p>
          <a:p>
            <a:endParaRPr lang="en-US" dirty="0"/>
          </a:p>
        </p:txBody>
      </p:sp>
      <p:sp>
        <p:nvSpPr>
          <p:cNvPr id="4" name="Slide Number Placeholder 3"/>
          <p:cNvSpPr>
            <a:spLocks noGrp="1"/>
          </p:cNvSpPr>
          <p:nvPr>
            <p:ph type="sldNum" sz="quarter" idx="5"/>
          </p:nvPr>
        </p:nvSpPr>
        <p:spPr/>
        <p:txBody>
          <a:bodyPr/>
          <a:lstStyle/>
          <a:p>
            <a:fld id="{E610015A-6822-4BDF-A737-7F61FD2AAAD5}" type="slidenum">
              <a:rPr lang="el-GR" altLang="el-GR" smtClean="0"/>
              <a:pPr/>
              <a:t>31</a:t>
            </a:fld>
            <a:endParaRPr lang="el-GR" altLang="el-GR"/>
          </a:p>
        </p:txBody>
      </p:sp>
    </p:spTree>
    <p:extLst>
      <p:ext uri="{BB962C8B-B14F-4D97-AF65-F5344CB8AC3E}">
        <p14:creationId xmlns:p14="http://schemas.microsoft.com/office/powerpoint/2010/main" val="1131333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6D5740E9-D941-47A5-984B-BCF62D2CE7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6F1A3B7A-5100-41D3-9C00-998133393F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0964" name="Slide Number Placeholder 3">
            <a:extLst>
              <a:ext uri="{FF2B5EF4-FFF2-40B4-BE49-F238E27FC236}">
                <a16:creationId xmlns:a16="http://schemas.microsoft.com/office/drawing/2014/main" id="{0F163670-6230-459C-B43C-F5AC82B9D7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2FE5A2-18EE-4BB7-A03D-13D848FBE0D2}" type="slidenum">
              <a:rPr lang="el-GR" altLang="el-GR">
                <a:latin typeface="Arial" panose="020B0604020202020204" pitchFamily="34" charset="0"/>
              </a:rPr>
              <a:pPr>
                <a:spcBef>
                  <a:spcPct val="0"/>
                </a:spcBef>
              </a:pPr>
              <a:t>33</a:t>
            </a:fld>
            <a:endParaRPr lang="el-GR" altLang="el-GR">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a:extLst>
              <a:ext uri="{FF2B5EF4-FFF2-40B4-BE49-F238E27FC236}">
                <a16:creationId xmlns:a16="http://schemas.microsoft.com/office/drawing/2014/main" id="{AFB2E284-93D1-4DC3-A13F-A67D1BE978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Θέση σημειώσεων 2">
            <a:extLst>
              <a:ext uri="{FF2B5EF4-FFF2-40B4-BE49-F238E27FC236}">
                <a16:creationId xmlns:a16="http://schemas.microsoft.com/office/drawing/2014/main" id="{105A3996-9C8F-4B88-959E-C47D4A51BB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sz="1200" kern="1200" dirty="0">
                <a:solidFill>
                  <a:schemeClr val="tx1"/>
                </a:solidFill>
                <a:effectLst/>
                <a:latin typeface="+mn-lt"/>
                <a:ea typeface="+mn-ea"/>
                <a:cs typeface="+mn-cs"/>
              </a:rPr>
              <a:t>ΕΠ΅: Η αυτοεκτίμηση αποτελεί βασικό στοιχείο εμπλοκής  (Α) στο μοντέλο της υγιεινής άποψης, (Β) στο μοντέλο δράσης για την υγεία, (Γ) στη θεωρία της </a:t>
            </a:r>
            <a:r>
              <a:rPr lang="el-GR" sz="1200" kern="1200" dirty="0" err="1">
                <a:solidFill>
                  <a:schemeClr val="tx1"/>
                </a:solidFill>
                <a:effectLst/>
                <a:latin typeface="+mn-lt"/>
                <a:ea typeface="+mn-ea"/>
                <a:cs typeface="+mn-cs"/>
              </a:rPr>
              <a:t>αυτοϊκανότητας</a:t>
            </a:r>
            <a:r>
              <a:rPr lang="el-GR" sz="1200" kern="1200" dirty="0">
                <a:solidFill>
                  <a:schemeClr val="tx1"/>
                </a:solidFill>
                <a:effectLst/>
                <a:latin typeface="+mn-lt"/>
                <a:ea typeface="+mn-ea"/>
                <a:cs typeface="+mn-cs"/>
              </a:rPr>
              <a:t> του </a:t>
            </a:r>
            <a:r>
              <a:rPr lang="el-GR" sz="1200" kern="1200" dirty="0" err="1">
                <a:solidFill>
                  <a:schemeClr val="tx1"/>
                </a:solidFill>
                <a:effectLst/>
                <a:latin typeface="+mn-lt"/>
                <a:ea typeface="+mn-ea"/>
                <a:cs typeface="+mn-cs"/>
              </a:rPr>
              <a:t>Badura</a:t>
            </a:r>
            <a:r>
              <a:rPr lang="el-GR" sz="1200" kern="1200" dirty="0">
                <a:solidFill>
                  <a:schemeClr val="tx1"/>
                </a:solidFill>
                <a:effectLst/>
                <a:latin typeface="+mn-lt"/>
                <a:ea typeface="+mn-ea"/>
                <a:cs typeface="+mn-cs"/>
              </a:rPr>
              <a:t>, (Δ) σε όλα αυτά, (Ε) σε τίποτε από αυτά.</a:t>
            </a:r>
            <a:endParaRPr lang="el-GR" altLang="en-US" dirty="0"/>
          </a:p>
        </p:txBody>
      </p:sp>
      <p:sp>
        <p:nvSpPr>
          <p:cNvPr id="43012" name="Θέση αριθμού διαφάνειας 3">
            <a:extLst>
              <a:ext uri="{FF2B5EF4-FFF2-40B4-BE49-F238E27FC236}">
                <a16:creationId xmlns:a16="http://schemas.microsoft.com/office/drawing/2014/main" id="{8F58906A-F091-4D26-BB37-CE64BE0B70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671321-AA1F-4B1B-B6E5-B63FB07A7FF6}" type="slidenum">
              <a:rPr lang="el-GR" altLang="el-GR"/>
              <a:pPr/>
              <a:t>34</a:t>
            </a:fld>
            <a:endParaRPr lang="el-GR" alt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6E14D077-62FB-47EB-910D-6D0823D95D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0FB454E6-EADC-435B-A4E9-E697D55B2B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7108" name="Slide Number Placeholder 3">
            <a:extLst>
              <a:ext uri="{FF2B5EF4-FFF2-40B4-BE49-F238E27FC236}">
                <a16:creationId xmlns:a16="http://schemas.microsoft.com/office/drawing/2014/main" id="{54BE895C-FFAA-4F5F-A546-E334A18285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02692F-250A-4BD4-9399-79A8ACD6EB24}" type="slidenum">
              <a:rPr lang="el-GR" altLang="el-GR">
                <a:latin typeface="Arial" panose="020B0604020202020204" pitchFamily="34" charset="0"/>
              </a:rPr>
              <a:pPr>
                <a:spcBef>
                  <a:spcPct val="0"/>
                </a:spcBef>
              </a:pPr>
              <a:t>37</a:t>
            </a:fld>
            <a:endParaRPr lang="el-GR" altLang="el-GR">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E97CD06-6C18-492D-90DF-63B4040430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1F473DD-3086-4E93-92F5-9E3B92A540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pPr eaLnBrk="1" hangingPunct="1">
              <a:spcBef>
                <a:spcPct val="0"/>
              </a:spcBef>
            </a:pPr>
            <a:r>
              <a:rPr lang="el-GR" sz="1800" dirty="0">
                <a:effectLst/>
                <a:latin typeface="Comic Sans MS" panose="030F0702030302020204" pitchFamily="66" charset="0"/>
                <a:ea typeface="Times New Roman" panose="02020603050405020304" pitchFamily="18" charset="0"/>
                <a:cs typeface="Calibri" panose="020F0502020204030204" pitchFamily="34" charset="0"/>
              </a:rPr>
              <a:t>ΕΠΕ: Σε μελέτη που έγινε το 2005 ανάμεσα σε πρωτοετείς και 4ετείς φοιτητές του ΠΤΔΕ-ΑΠΘ από την ομάδα του καθηγητή κ. Αθανασίου, φάνηκε πως οι Έλληνες φοιτητές στη διάρκεια των σπουδών τους:  (Α) Μαθαίνουν να παραιτούνται από τις καπνιστικές συνήθειες. (Β) Γίνονται οι καλύτεροι πρέσβεις εναντίον του καπνίσματος χάρις στην καλή αντικαπνιστική ΑΥ που υπάρχει στα Ελληνικά ΑΕΙ. (Γ) Αποκτούν καπνιστικές συνήθειες σε υψηλά %. (Δ) Μαθαίνουν να μην καπνίζουν μπροστά στα παιδιά. (Ε) Τίποτε από </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αυτά.</a:t>
            </a:r>
            <a:r>
              <a:rPr lang="el-GR" altLang="el-GR" sz="3200" dirty="0" err="1"/>
              <a:t>Μελετήστε</a:t>
            </a:r>
            <a:r>
              <a:rPr lang="el-GR" altLang="el-GR" sz="3200" dirty="0"/>
              <a:t> προσεκτικά τη διαφάνεια. Τί συμπεράσματα βγάζετε;</a:t>
            </a:r>
            <a:endParaRPr lang="el-GR" altLang="el-GR" sz="3600" dirty="0"/>
          </a:p>
        </p:txBody>
      </p:sp>
      <p:sp>
        <p:nvSpPr>
          <p:cNvPr id="7172" name="Slide Number Placeholder 3">
            <a:extLst>
              <a:ext uri="{FF2B5EF4-FFF2-40B4-BE49-F238E27FC236}">
                <a16:creationId xmlns:a16="http://schemas.microsoft.com/office/drawing/2014/main" id="{6A76C8E0-0CDC-4217-AEA1-B0420EA849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09F66F-8CD7-4A99-9DC1-7BC44BF4D00F}" type="slidenum">
              <a:rPr lang="el-GR" altLang="el-GR">
                <a:latin typeface="Arial" panose="020B0604020202020204" pitchFamily="34" charset="0"/>
              </a:rPr>
              <a:pPr>
                <a:spcBef>
                  <a:spcPct val="0"/>
                </a:spcBef>
              </a:pPr>
              <a:t>3</a:t>
            </a:fld>
            <a:endParaRPr lang="el-GR" altLang="el-GR">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19D2229F-5D1B-4BA0-95CF-80EB7674A6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C3A4D35C-4896-4E34-90A3-D2A5DF0FEB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9156" name="Slide Number Placeholder 3">
            <a:extLst>
              <a:ext uri="{FF2B5EF4-FFF2-40B4-BE49-F238E27FC236}">
                <a16:creationId xmlns:a16="http://schemas.microsoft.com/office/drawing/2014/main" id="{A1A5B40B-4DBC-4822-B5E1-68B3457BA1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EDBFB8-1D65-4281-8400-1E8B6DC465DA}" type="slidenum">
              <a:rPr lang="el-GR" altLang="el-GR">
                <a:latin typeface="Arial" panose="020B0604020202020204" pitchFamily="34" charset="0"/>
              </a:rPr>
              <a:pPr>
                <a:spcBef>
                  <a:spcPct val="0"/>
                </a:spcBef>
              </a:pPr>
              <a:t>38</a:t>
            </a:fld>
            <a:endParaRPr lang="el-GR" altLang="el-GR">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76680969-2AC6-441B-BE48-DF5796BF26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B271A519-B19A-4A46-9CAB-ADB66B175E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51204" name="Slide Number Placeholder 3">
            <a:extLst>
              <a:ext uri="{FF2B5EF4-FFF2-40B4-BE49-F238E27FC236}">
                <a16:creationId xmlns:a16="http://schemas.microsoft.com/office/drawing/2014/main" id="{8D446479-D751-4D65-8CC9-15425A31AE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8648D9-82FF-4EDB-8F03-0D79625B27E2}" type="slidenum">
              <a:rPr lang="el-GR" altLang="el-GR">
                <a:latin typeface="Arial" panose="020B0604020202020204" pitchFamily="34" charset="0"/>
              </a:rPr>
              <a:pPr>
                <a:spcBef>
                  <a:spcPct val="0"/>
                </a:spcBef>
              </a:pPr>
              <a:t>39</a:t>
            </a:fld>
            <a:endParaRPr lang="el-GR" altLang="el-GR">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A0F16FF4-78BC-4533-9473-941C22A4D2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9837CBE5-F4B4-4E56-879C-DAC59D72C2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53252" name="Slide Number Placeholder 3">
            <a:extLst>
              <a:ext uri="{FF2B5EF4-FFF2-40B4-BE49-F238E27FC236}">
                <a16:creationId xmlns:a16="http://schemas.microsoft.com/office/drawing/2014/main" id="{BF27BB91-ACE8-42D6-90AB-D6DE5F20EF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41EBA4-47B5-4FAA-90F2-152BE6B18965}" type="slidenum">
              <a:rPr lang="el-GR" altLang="el-GR">
                <a:latin typeface="Arial" panose="020B0604020202020204" pitchFamily="34" charset="0"/>
              </a:rPr>
              <a:pPr>
                <a:spcBef>
                  <a:spcPct val="0"/>
                </a:spcBef>
              </a:pPr>
              <a:t>40</a:t>
            </a:fld>
            <a:endParaRPr lang="el-GR" altLang="el-GR">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57A9BA4-4596-4D12-B613-8AECDA654B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BF7AA1C3-508B-4FAB-A279-75BFFA40D3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55300" name="Slide Number Placeholder 3">
            <a:extLst>
              <a:ext uri="{FF2B5EF4-FFF2-40B4-BE49-F238E27FC236}">
                <a16:creationId xmlns:a16="http://schemas.microsoft.com/office/drawing/2014/main" id="{AD94FF58-4D76-4F43-B31D-F667F2D494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B09AC0B-CA82-4207-98E6-51759085AEA4}" type="slidenum">
              <a:rPr lang="el-GR" altLang="el-GR">
                <a:latin typeface="Arial" panose="020B0604020202020204" pitchFamily="34" charset="0"/>
              </a:rPr>
              <a:pPr>
                <a:spcBef>
                  <a:spcPct val="0"/>
                </a:spcBef>
              </a:pPr>
              <a:t>41</a:t>
            </a:fld>
            <a:endParaRPr lang="el-GR" altLang="el-GR">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44</a:t>
            </a:fld>
            <a:endParaRPr lang="el-GR" altLang="el-GR"/>
          </a:p>
        </p:txBody>
      </p:sp>
    </p:spTree>
    <p:extLst>
      <p:ext uri="{BB962C8B-B14F-4D97-AF65-F5344CB8AC3E}">
        <p14:creationId xmlns:p14="http://schemas.microsoft.com/office/powerpoint/2010/main" val="4001907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489A89EB-415C-429D-A267-9496872532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29EA2D0F-8B96-4795-AE16-E76262AFE2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9220" name="Slide Number Placeholder 3">
            <a:extLst>
              <a:ext uri="{FF2B5EF4-FFF2-40B4-BE49-F238E27FC236}">
                <a16:creationId xmlns:a16="http://schemas.microsoft.com/office/drawing/2014/main" id="{01AE69CE-F7AE-4593-9580-4C5B06DE3F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1B1C914-0F4A-4AAA-9026-5E9FEDC2CC75}" type="slidenum">
              <a:rPr lang="el-GR" altLang="el-GR">
                <a:latin typeface="Arial" panose="020B0604020202020204" pitchFamily="34" charset="0"/>
              </a:rPr>
              <a:pPr>
                <a:spcBef>
                  <a:spcPct val="0"/>
                </a:spcBef>
              </a:pPr>
              <a:t>4</a:t>
            </a:fld>
            <a:endParaRPr lang="el-GR" altLang="el-GR">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5</a:t>
            </a:fld>
            <a:endParaRPr lang="el-GR" altLang="el-GR"/>
          </a:p>
        </p:txBody>
      </p:sp>
    </p:spTree>
    <p:extLst>
      <p:ext uri="{BB962C8B-B14F-4D97-AF65-F5344CB8AC3E}">
        <p14:creationId xmlns:p14="http://schemas.microsoft.com/office/powerpoint/2010/main" val="194799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82473613-4122-4B11-BC52-8B3D4027BC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F5CA2BD2-F421-4ADD-8B2B-002204599E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l-GR" sz="1800" dirty="0">
                <a:effectLst/>
                <a:latin typeface="Comic Sans MS" panose="030F0702030302020204" pitchFamily="66" charset="0"/>
                <a:ea typeface="Times New Roman" panose="02020603050405020304" pitchFamily="18" charset="0"/>
                <a:cs typeface="Calibri" panose="020F0502020204030204" pitchFamily="34" charset="0"/>
              </a:rPr>
              <a:t>ΕΠΕ: Υποδείξτε τη σωστή αντιστοιχία που ισχύει για τους τρεις κυριότερους βλαπτικούς παράγοντες που απαντούν στον καπνό των τσιγάρων: (Α) Νικοτίνη-καρκίνος, </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Βενζοπυρένιο</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-εθισμός, CO-</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ελλειποβαρή</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 έμβρυα. (Β) Νικοτίνη-εθισμός, </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Βενζοπυρένιο-ελλειποβαρή</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 έμβρυα, CO-καρκίνος.  (Γ) Νικοτίνη-εθισμός, </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Βενζοπυρένιο</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-καρκίνος, CO-</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ελλειποβαρή</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 έμβρυα. (Δ) Νικοτίνη-</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ελλειποβαρή</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 έμβρυα, CO-εθισμός, </a:t>
            </a:r>
            <a:r>
              <a:rPr lang="el-GR" sz="1800" dirty="0" err="1">
                <a:effectLst/>
                <a:latin typeface="Comic Sans MS" panose="030F0702030302020204" pitchFamily="66" charset="0"/>
                <a:ea typeface="Times New Roman" panose="02020603050405020304" pitchFamily="18" charset="0"/>
                <a:cs typeface="Calibri" panose="020F0502020204030204" pitchFamily="34" charset="0"/>
              </a:rPr>
              <a:t>Βενζοπυρένιο</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 -καρκίνος. Τίποτε από αυτά.  (</a:t>
            </a:r>
            <a:r>
              <a:rPr lang="en-US" sz="1800" dirty="0">
                <a:effectLst/>
                <a:latin typeface="Comic Sans MS" panose="030F0702030302020204" pitchFamily="66" charset="0"/>
                <a:ea typeface="Times New Roman" panose="02020603050405020304" pitchFamily="18" charset="0"/>
                <a:cs typeface="Calibri" panose="020F0502020204030204" pitchFamily="34" charset="0"/>
              </a:rPr>
              <a:t>CO</a:t>
            </a:r>
            <a:r>
              <a:rPr lang="el-GR" sz="1800" dirty="0">
                <a:effectLst/>
                <a:latin typeface="Comic Sans MS" panose="030F0702030302020204" pitchFamily="66" charset="0"/>
                <a:ea typeface="Times New Roman" panose="02020603050405020304" pitchFamily="18" charset="0"/>
                <a:cs typeface="Calibri" panose="020F0502020204030204" pitchFamily="34" charset="0"/>
              </a:rPr>
              <a:t> = Μονοξείδιο του Άνθρακα).</a:t>
            </a:r>
            <a:endParaRPr lang="el-GR" altLang="el-GR" dirty="0"/>
          </a:p>
        </p:txBody>
      </p:sp>
      <p:sp>
        <p:nvSpPr>
          <p:cNvPr id="11268" name="Slide Number Placeholder 3">
            <a:extLst>
              <a:ext uri="{FF2B5EF4-FFF2-40B4-BE49-F238E27FC236}">
                <a16:creationId xmlns:a16="http://schemas.microsoft.com/office/drawing/2014/main" id="{7E466D9A-324D-41D6-99E3-E7A92F0740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4C74A2-C030-4B22-BFC0-BE03B7F7BDE2}" type="slidenum">
              <a:rPr lang="el-GR" altLang="el-GR">
                <a:latin typeface="Arial" panose="020B0604020202020204" pitchFamily="34" charset="0"/>
              </a:rPr>
              <a:pPr>
                <a:spcBef>
                  <a:spcPct val="0"/>
                </a:spcBef>
              </a:pPr>
              <a:t>6</a:t>
            </a:fld>
            <a:endParaRPr lang="el-GR" altLang="el-GR">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E610015A-6822-4BDF-A737-7F61FD2AAAD5}" type="slidenum">
              <a:rPr lang="el-GR" altLang="el-GR" smtClean="0"/>
              <a:pPr/>
              <a:t>8</a:t>
            </a:fld>
            <a:endParaRPr lang="el-GR" altLang="el-GR"/>
          </a:p>
        </p:txBody>
      </p:sp>
    </p:spTree>
    <p:extLst>
      <p:ext uri="{BB962C8B-B14F-4D97-AF65-F5344CB8AC3E}">
        <p14:creationId xmlns:p14="http://schemas.microsoft.com/office/powerpoint/2010/main" val="121791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εικόνας διαφάνειας 1">
            <a:extLst>
              <a:ext uri="{FF2B5EF4-FFF2-40B4-BE49-F238E27FC236}">
                <a16:creationId xmlns:a16="http://schemas.microsoft.com/office/drawing/2014/main" id="{8879DE06-AF8F-4C62-A09D-1586A97FF4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Θέση σημειώσεων 2">
            <a:extLst>
              <a:ext uri="{FF2B5EF4-FFF2-40B4-BE49-F238E27FC236}">
                <a16:creationId xmlns:a16="http://schemas.microsoft.com/office/drawing/2014/main" id="{9C537A2F-F746-4248-B635-CE432C341C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dirty="0"/>
          </a:p>
        </p:txBody>
      </p:sp>
      <p:sp>
        <p:nvSpPr>
          <p:cNvPr id="15364" name="Θέση αριθμού διαφάνειας 3">
            <a:extLst>
              <a:ext uri="{FF2B5EF4-FFF2-40B4-BE49-F238E27FC236}">
                <a16:creationId xmlns:a16="http://schemas.microsoft.com/office/drawing/2014/main" id="{38439C3F-DC1A-4301-922F-8038B8D26D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19667C-FC61-4B64-BBF0-27A2DD9E2CBD}" type="slidenum">
              <a:rPr lang="el-GR" altLang="el-GR"/>
              <a:pPr/>
              <a:t>9</a:t>
            </a:fld>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Θέση εικόνας διαφάνειας 1">
            <a:extLst>
              <a:ext uri="{FF2B5EF4-FFF2-40B4-BE49-F238E27FC236}">
                <a16:creationId xmlns:a16="http://schemas.microsoft.com/office/drawing/2014/main" id="{35E7656E-E9F3-4B64-8894-15427DDE85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Θέση σημειώσεων 2">
            <a:extLst>
              <a:ext uri="{FF2B5EF4-FFF2-40B4-BE49-F238E27FC236}">
                <a16:creationId xmlns:a16="http://schemas.microsoft.com/office/drawing/2014/main" id="{B5511C5A-2671-429F-A949-794F16CADC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altLang="el-GR"/>
              <a:t>Όταν έχουμε μία καλλιέργεια κυττάρων σε </a:t>
            </a:r>
            <a:r>
              <a:rPr lang="en-US" altLang="el-GR"/>
              <a:t>Petri </a:t>
            </a:r>
            <a:r>
              <a:rPr lang="el-GR" altLang="el-GR"/>
              <a:t>(δηλ. σε Τρυβλία, που θα πει πλαστικά δισκάκια) και αυτά πολλαπλασιαστούν πολύ, μόλις ακουμπήσουν τα διπλανά τους σταματούν τον πολλαπλασιασμό. Η μόνη περίπτωση να συνεχίσουν να πολλαπλασιάζονται προς τα πάνω (εκτός τόπου, δηλ.) είναι όταν έχουν μετατραπεί σε καρκινικά, όπως στην εικόνα (τα 4 ανοιχτόχρωμα τεράστια).</a:t>
            </a:r>
          </a:p>
        </p:txBody>
      </p:sp>
      <p:sp>
        <p:nvSpPr>
          <p:cNvPr id="18436" name="Θέση αριθμού διαφάνειας 3">
            <a:extLst>
              <a:ext uri="{FF2B5EF4-FFF2-40B4-BE49-F238E27FC236}">
                <a16:creationId xmlns:a16="http://schemas.microsoft.com/office/drawing/2014/main" id="{BB81FBC7-9D3D-408D-AA42-F75A8F5BAE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5B7A67-FF25-4631-AD97-F6AD041914E8}" type="slidenum">
              <a:rPr lang="el-GR" altLang="el-GR"/>
              <a:pPr/>
              <a:t>11</a:t>
            </a:fld>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10015A-6822-4BDF-A737-7F61FD2AAAD5}" type="slidenum">
              <a:rPr lang="el-GR" altLang="el-GR" smtClean="0"/>
              <a:pPr/>
              <a:t>12</a:t>
            </a:fld>
            <a:endParaRPr lang="el-GR" altLang="el-GR"/>
          </a:p>
        </p:txBody>
      </p:sp>
    </p:spTree>
    <p:extLst>
      <p:ext uri="{BB962C8B-B14F-4D97-AF65-F5344CB8AC3E}">
        <p14:creationId xmlns:p14="http://schemas.microsoft.com/office/powerpoint/2010/main" val="36450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l-GR"/>
          </a:p>
        </p:txBody>
      </p:sp>
      <p:sp>
        <p:nvSpPr>
          <p:cNvPr id="4" name="Rectangle 4">
            <a:extLst>
              <a:ext uri="{FF2B5EF4-FFF2-40B4-BE49-F238E27FC236}">
                <a16:creationId xmlns:a16="http://schemas.microsoft.com/office/drawing/2014/main" id="{611E2680-613D-4F65-B6DD-B55947EC3E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8188EA3-F34D-413F-B03E-1123263A84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E03C5C3-0C42-4BE3-8756-645A28464BAC}"/>
              </a:ext>
            </a:extLst>
          </p:cNvPr>
          <p:cNvSpPr>
            <a:spLocks noGrp="1" noChangeArrowheads="1"/>
          </p:cNvSpPr>
          <p:nvPr>
            <p:ph type="sldNum" sz="quarter" idx="12"/>
          </p:nvPr>
        </p:nvSpPr>
        <p:spPr>
          <a:ln/>
        </p:spPr>
        <p:txBody>
          <a:bodyPr/>
          <a:lstStyle>
            <a:lvl1pPr>
              <a:defRPr/>
            </a:lvl1pPr>
          </a:lstStyle>
          <a:p>
            <a:fld id="{AE238CDA-FBAD-4B0E-B1D9-034E27FE0B86}" type="slidenum">
              <a:rPr lang="en-US" altLang="el-GR"/>
              <a:pPr/>
              <a:t>‹#›</a:t>
            </a:fld>
            <a:endParaRPr lang="en-US" altLang="el-GR"/>
          </a:p>
        </p:txBody>
      </p:sp>
    </p:spTree>
    <p:extLst>
      <p:ext uri="{BB962C8B-B14F-4D97-AF65-F5344CB8AC3E}">
        <p14:creationId xmlns:p14="http://schemas.microsoft.com/office/powerpoint/2010/main" val="110431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a:extLst>
              <a:ext uri="{FF2B5EF4-FFF2-40B4-BE49-F238E27FC236}">
                <a16:creationId xmlns:a16="http://schemas.microsoft.com/office/drawing/2014/main" id="{A960584A-85BD-4AFD-90D8-5B9BA2C4FCF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7F5624A-B63F-4C19-874D-B8CFF0BD85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4D85C3-52C4-4482-9A4E-DEA41983264F}"/>
              </a:ext>
            </a:extLst>
          </p:cNvPr>
          <p:cNvSpPr>
            <a:spLocks noGrp="1" noChangeArrowheads="1"/>
          </p:cNvSpPr>
          <p:nvPr>
            <p:ph type="sldNum" sz="quarter" idx="12"/>
          </p:nvPr>
        </p:nvSpPr>
        <p:spPr>
          <a:ln/>
        </p:spPr>
        <p:txBody>
          <a:bodyPr/>
          <a:lstStyle>
            <a:lvl1pPr>
              <a:defRPr/>
            </a:lvl1pPr>
          </a:lstStyle>
          <a:p>
            <a:fld id="{25B0D08E-C013-4226-91F3-04EC0B2C30B2}" type="slidenum">
              <a:rPr lang="en-US" altLang="el-GR"/>
              <a:pPr/>
              <a:t>‹#›</a:t>
            </a:fld>
            <a:endParaRPr lang="en-US" altLang="el-GR"/>
          </a:p>
        </p:txBody>
      </p:sp>
    </p:spTree>
    <p:extLst>
      <p:ext uri="{BB962C8B-B14F-4D97-AF65-F5344CB8AC3E}">
        <p14:creationId xmlns:p14="http://schemas.microsoft.com/office/powerpoint/2010/main" val="887688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a:extLst>
              <a:ext uri="{FF2B5EF4-FFF2-40B4-BE49-F238E27FC236}">
                <a16:creationId xmlns:a16="http://schemas.microsoft.com/office/drawing/2014/main" id="{D1CBF397-6A93-4E90-AF6F-2BC1C4DABD4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33B0FD6-B0FA-433D-AE30-3BA9BC0C8C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932B8A-6775-4BA6-B2B1-EFA08B21FFFE}"/>
              </a:ext>
            </a:extLst>
          </p:cNvPr>
          <p:cNvSpPr>
            <a:spLocks noGrp="1" noChangeArrowheads="1"/>
          </p:cNvSpPr>
          <p:nvPr>
            <p:ph type="sldNum" sz="quarter" idx="12"/>
          </p:nvPr>
        </p:nvSpPr>
        <p:spPr>
          <a:ln/>
        </p:spPr>
        <p:txBody>
          <a:bodyPr/>
          <a:lstStyle>
            <a:lvl1pPr>
              <a:defRPr/>
            </a:lvl1pPr>
          </a:lstStyle>
          <a:p>
            <a:fld id="{145EC8D9-47FB-4832-BB8B-B1AB1A6B2D37}" type="slidenum">
              <a:rPr lang="en-US" altLang="el-GR"/>
              <a:pPr/>
              <a:t>‹#›</a:t>
            </a:fld>
            <a:endParaRPr lang="en-US" altLang="el-GR"/>
          </a:p>
        </p:txBody>
      </p:sp>
    </p:spTree>
    <p:extLst>
      <p:ext uri="{BB962C8B-B14F-4D97-AF65-F5344CB8AC3E}">
        <p14:creationId xmlns:p14="http://schemas.microsoft.com/office/powerpoint/2010/main" val="1576276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a:extLst>
              <a:ext uri="{FF2B5EF4-FFF2-40B4-BE49-F238E27FC236}">
                <a16:creationId xmlns:a16="http://schemas.microsoft.com/office/drawing/2014/main" id="{781FA088-85F5-4442-B38F-E316590A13F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74CD8F2-A402-45D0-87E7-A758BE1742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E80BF46-C231-4F9D-99EE-F4FEE4FF7220}"/>
              </a:ext>
            </a:extLst>
          </p:cNvPr>
          <p:cNvSpPr>
            <a:spLocks noGrp="1" noChangeArrowheads="1"/>
          </p:cNvSpPr>
          <p:nvPr>
            <p:ph type="sldNum" sz="quarter" idx="12"/>
          </p:nvPr>
        </p:nvSpPr>
        <p:spPr>
          <a:ln/>
        </p:spPr>
        <p:txBody>
          <a:bodyPr/>
          <a:lstStyle>
            <a:lvl1pPr>
              <a:defRPr/>
            </a:lvl1pPr>
          </a:lstStyle>
          <a:p>
            <a:fld id="{1E0D627C-4C81-4475-8531-D3822C5FD992}" type="slidenum">
              <a:rPr lang="en-US" altLang="el-GR"/>
              <a:pPr/>
              <a:t>‹#›</a:t>
            </a:fld>
            <a:endParaRPr lang="en-US" altLang="el-GR"/>
          </a:p>
        </p:txBody>
      </p:sp>
    </p:spTree>
    <p:extLst>
      <p:ext uri="{BB962C8B-B14F-4D97-AF65-F5344CB8AC3E}">
        <p14:creationId xmlns:p14="http://schemas.microsoft.com/office/powerpoint/2010/main" val="3013922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96A8571-8C5D-4CBB-BE7D-72E9729BF39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A17EC6E-5516-481F-BF55-0D0212D918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C9C102-5530-4716-9ABF-E858067ECFA3}"/>
              </a:ext>
            </a:extLst>
          </p:cNvPr>
          <p:cNvSpPr>
            <a:spLocks noGrp="1" noChangeArrowheads="1"/>
          </p:cNvSpPr>
          <p:nvPr>
            <p:ph type="sldNum" sz="quarter" idx="12"/>
          </p:nvPr>
        </p:nvSpPr>
        <p:spPr>
          <a:ln/>
        </p:spPr>
        <p:txBody>
          <a:bodyPr/>
          <a:lstStyle>
            <a:lvl1pPr>
              <a:defRPr/>
            </a:lvl1pPr>
          </a:lstStyle>
          <a:p>
            <a:fld id="{4A3E7922-DE10-4CFE-B58A-A431E6E2677A}" type="slidenum">
              <a:rPr lang="en-US" altLang="el-GR"/>
              <a:pPr/>
              <a:t>‹#›</a:t>
            </a:fld>
            <a:endParaRPr lang="en-US" altLang="el-GR"/>
          </a:p>
        </p:txBody>
      </p:sp>
    </p:spTree>
    <p:extLst>
      <p:ext uri="{BB962C8B-B14F-4D97-AF65-F5344CB8AC3E}">
        <p14:creationId xmlns:p14="http://schemas.microsoft.com/office/powerpoint/2010/main" val="287034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Rectangle 4">
            <a:extLst>
              <a:ext uri="{FF2B5EF4-FFF2-40B4-BE49-F238E27FC236}">
                <a16:creationId xmlns:a16="http://schemas.microsoft.com/office/drawing/2014/main" id="{574AC495-D794-482D-B6A2-E74507AF0CB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FE921ED-EA18-4839-AA51-5EEBE87647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2F8239E-36E3-4A13-AE88-58367DBDF3C1}"/>
              </a:ext>
            </a:extLst>
          </p:cNvPr>
          <p:cNvSpPr>
            <a:spLocks noGrp="1" noChangeArrowheads="1"/>
          </p:cNvSpPr>
          <p:nvPr>
            <p:ph type="sldNum" sz="quarter" idx="12"/>
          </p:nvPr>
        </p:nvSpPr>
        <p:spPr>
          <a:ln/>
        </p:spPr>
        <p:txBody>
          <a:bodyPr/>
          <a:lstStyle>
            <a:lvl1pPr>
              <a:defRPr/>
            </a:lvl1pPr>
          </a:lstStyle>
          <a:p>
            <a:fld id="{822B9ED0-A427-4D5D-A49D-5FFF813F01E0}" type="slidenum">
              <a:rPr lang="en-US" altLang="el-GR"/>
              <a:pPr/>
              <a:t>‹#›</a:t>
            </a:fld>
            <a:endParaRPr lang="en-US" altLang="el-GR"/>
          </a:p>
        </p:txBody>
      </p:sp>
    </p:spTree>
    <p:extLst>
      <p:ext uri="{BB962C8B-B14F-4D97-AF65-F5344CB8AC3E}">
        <p14:creationId xmlns:p14="http://schemas.microsoft.com/office/powerpoint/2010/main" val="2269947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Rectangle 4">
            <a:extLst>
              <a:ext uri="{FF2B5EF4-FFF2-40B4-BE49-F238E27FC236}">
                <a16:creationId xmlns:a16="http://schemas.microsoft.com/office/drawing/2014/main" id="{D43275A3-FBF3-4D3E-9E10-848062484FA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CFB69C9-A4E2-4F47-8171-0ACEE88FC6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C18E018-2829-45CF-A814-D00F9E4F11A1}"/>
              </a:ext>
            </a:extLst>
          </p:cNvPr>
          <p:cNvSpPr>
            <a:spLocks noGrp="1" noChangeArrowheads="1"/>
          </p:cNvSpPr>
          <p:nvPr>
            <p:ph type="sldNum" sz="quarter" idx="12"/>
          </p:nvPr>
        </p:nvSpPr>
        <p:spPr>
          <a:ln/>
        </p:spPr>
        <p:txBody>
          <a:bodyPr/>
          <a:lstStyle>
            <a:lvl1pPr>
              <a:defRPr/>
            </a:lvl1pPr>
          </a:lstStyle>
          <a:p>
            <a:fld id="{32066A7F-BF84-4EE3-AD6D-D43847C86106}" type="slidenum">
              <a:rPr lang="en-US" altLang="el-GR"/>
              <a:pPr/>
              <a:t>‹#›</a:t>
            </a:fld>
            <a:endParaRPr lang="en-US" altLang="el-GR"/>
          </a:p>
        </p:txBody>
      </p:sp>
    </p:spTree>
    <p:extLst>
      <p:ext uri="{BB962C8B-B14F-4D97-AF65-F5344CB8AC3E}">
        <p14:creationId xmlns:p14="http://schemas.microsoft.com/office/powerpoint/2010/main" val="1662256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Rectangle 4">
            <a:extLst>
              <a:ext uri="{FF2B5EF4-FFF2-40B4-BE49-F238E27FC236}">
                <a16:creationId xmlns:a16="http://schemas.microsoft.com/office/drawing/2014/main" id="{68F608A0-8816-45CD-A6C5-04D1D2DB90A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D5B87D7-D0F4-45B2-A989-93F7D17364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F7D984D-5FFB-4B1B-9EA4-881003BFE080}"/>
              </a:ext>
            </a:extLst>
          </p:cNvPr>
          <p:cNvSpPr>
            <a:spLocks noGrp="1" noChangeArrowheads="1"/>
          </p:cNvSpPr>
          <p:nvPr>
            <p:ph type="sldNum" sz="quarter" idx="12"/>
          </p:nvPr>
        </p:nvSpPr>
        <p:spPr>
          <a:ln/>
        </p:spPr>
        <p:txBody>
          <a:bodyPr/>
          <a:lstStyle>
            <a:lvl1pPr>
              <a:defRPr/>
            </a:lvl1pPr>
          </a:lstStyle>
          <a:p>
            <a:fld id="{1F21ADEF-C1FA-47E3-9278-380E0CF56172}" type="slidenum">
              <a:rPr lang="en-US" altLang="el-GR"/>
              <a:pPr/>
              <a:t>‹#›</a:t>
            </a:fld>
            <a:endParaRPr lang="en-US" altLang="el-GR"/>
          </a:p>
        </p:txBody>
      </p:sp>
    </p:spTree>
    <p:extLst>
      <p:ext uri="{BB962C8B-B14F-4D97-AF65-F5344CB8AC3E}">
        <p14:creationId xmlns:p14="http://schemas.microsoft.com/office/powerpoint/2010/main" val="2431207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16C433A-F8F4-4C54-A757-AA94B3BA90A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2B82E1B-7DC4-42A8-AE4A-4F1546361C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1334E0C-EBBF-4F39-812D-0DC2C99683F8}"/>
              </a:ext>
            </a:extLst>
          </p:cNvPr>
          <p:cNvSpPr>
            <a:spLocks noGrp="1" noChangeArrowheads="1"/>
          </p:cNvSpPr>
          <p:nvPr>
            <p:ph type="sldNum" sz="quarter" idx="12"/>
          </p:nvPr>
        </p:nvSpPr>
        <p:spPr>
          <a:ln/>
        </p:spPr>
        <p:txBody>
          <a:bodyPr/>
          <a:lstStyle>
            <a:lvl1pPr>
              <a:defRPr/>
            </a:lvl1pPr>
          </a:lstStyle>
          <a:p>
            <a:fld id="{0983778A-5CD2-4833-A39B-AF20D3847E9A}" type="slidenum">
              <a:rPr lang="en-US" altLang="el-GR"/>
              <a:pPr/>
              <a:t>‹#›</a:t>
            </a:fld>
            <a:endParaRPr lang="en-US" altLang="el-GR"/>
          </a:p>
        </p:txBody>
      </p:sp>
    </p:spTree>
    <p:extLst>
      <p:ext uri="{BB962C8B-B14F-4D97-AF65-F5344CB8AC3E}">
        <p14:creationId xmlns:p14="http://schemas.microsoft.com/office/powerpoint/2010/main" val="186868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870B907-948C-47C6-AA5E-637F03F47E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539D2CA-17BF-445E-9DD8-0503078254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81D9D3A-530A-4D96-AEC7-578D5C8B33B1}"/>
              </a:ext>
            </a:extLst>
          </p:cNvPr>
          <p:cNvSpPr>
            <a:spLocks noGrp="1" noChangeArrowheads="1"/>
          </p:cNvSpPr>
          <p:nvPr>
            <p:ph type="sldNum" sz="quarter" idx="12"/>
          </p:nvPr>
        </p:nvSpPr>
        <p:spPr>
          <a:ln/>
        </p:spPr>
        <p:txBody>
          <a:bodyPr/>
          <a:lstStyle>
            <a:lvl1pPr>
              <a:defRPr/>
            </a:lvl1pPr>
          </a:lstStyle>
          <a:p>
            <a:fld id="{FCB08E2B-BFC0-48D1-820B-381ACFBA71FC}" type="slidenum">
              <a:rPr lang="en-US" altLang="el-GR"/>
              <a:pPr/>
              <a:t>‹#›</a:t>
            </a:fld>
            <a:endParaRPr lang="en-US" altLang="el-GR"/>
          </a:p>
        </p:txBody>
      </p:sp>
    </p:spTree>
    <p:extLst>
      <p:ext uri="{BB962C8B-B14F-4D97-AF65-F5344CB8AC3E}">
        <p14:creationId xmlns:p14="http://schemas.microsoft.com/office/powerpoint/2010/main" val="250697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BBE4948-5FAB-4863-B029-CA4922B08A0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4BC78DD-AE33-44EB-96AD-1247A72B29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704C1AC-E958-433C-B3AA-1D2CBF78B394}"/>
              </a:ext>
            </a:extLst>
          </p:cNvPr>
          <p:cNvSpPr>
            <a:spLocks noGrp="1" noChangeArrowheads="1"/>
          </p:cNvSpPr>
          <p:nvPr>
            <p:ph type="sldNum" sz="quarter" idx="12"/>
          </p:nvPr>
        </p:nvSpPr>
        <p:spPr>
          <a:ln/>
        </p:spPr>
        <p:txBody>
          <a:bodyPr/>
          <a:lstStyle>
            <a:lvl1pPr>
              <a:defRPr/>
            </a:lvl1pPr>
          </a:lstStyle>
          <a:p>
            <a:fld id="{096FE62C-87DC-4D26-B170-ECE977587AC4}" type="slidenum">
              <a:rPr lang="en-US" altLang="el-GR"/>
              <a:pPr/>
              <a:t>‹#›</a:t>
            </a:fld>
            <a:endParaRPr lang="en-US" altLang="el-GR"/>
          </a:p>
        </p:txBody>
      </p:sp>
    </p:spTree>
    <p:extLst>
      <p:ext uri="{BB962C8B-B14F-4D97-AF65-F5344CB8AC3E}">
        <p14:creationId xmlns:p14="http://schemas.microsoft.com/office/powerpoint/2010/main" val="8677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DD7F116-464B-4CC0-BF31-8474DF053EE3}"/>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a:t>Κάντε κλικ για να επεξεργαστείτε τον τίτλο</a:t>
            </a:r>
          </a:p>
        </p:txBody>
      </p:sp>
      <p:sp>
        <p:nvSpPr>
          <p:cNvPr id="1027" name="Rectangle 3">
            <a:extLst>
              <a:ext uri="{FF2B5EF4-FFF2-40B4-BE49-F238E27FC236}">
                <a16:creationId xmlns:a16="http://schemas.microsoft.com/office/drawing/2014/main" id="{7415F49B-54FE-4D38-A92F-0EA5E9947B9A}"/>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a:t>Κάντε κλικ για να επεξεργαστείτε τα στυλ κειμένου του υποδείγματος</a:t>
            </a:r>
          </a:p>
          <a:p>
            <a:pPr lvl="1"/>
            <a:r>
              <a:rPr lang="en-US" altLang="el-GR"/>
              <a:t>Δεύτερου επιπέδου</a:t>
            </a:r>
          </a:p>
          <a:p>
            <a:pPr lvl="2"/>
            <a:r>
              <a:rPr lang="en-US" altLang="el-GR"/>
              <a:t>Τρίτου επιπέδου</a:t>
            </a:r>
          </a:p>
          <a:p>
            <a:pPr lvl="3"/>
            <a:r>
              <a:rPr lang="en-US" altLang="el-GR"/>
              <a:t>Τέταρτου επιπέδου</a:t>
            </a:r>
          </a:p>
          <a:p>
            <a:pPr lvl="4"/>
            <a:r>
              <a:rPr lang="en-US" altLang="el-GR"/>
              <a:t>Πέμπτου επιπέδου</a:t>
            </a:r>
          </a:p>
        </p:txBody>
      </p:sp>
      <p:sp>
        <p:nvSpPr>
          <p:cNvPr id="1028" name="Rectangle 4">
            <a:extLst>
              <a:ext uri="{FF2B5EF4-FFF2-40B4-BE49-F238E27FC236}">
                <a16:creationId xmlns:a16="http://schemas.microsoft.com/office/drawing/2014/main" id="{AD51B444-75D1-4B92-9BF9-182C3FD1512A}"/>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2FA83222-F382-4AA8-9E9F-A70449106D7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E3C6BB1A-8403-4E0E-8D55-AC54998FB343}"/>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32AFAD1-5598-4D3F-A336-7DAF981E9936}" type="slidenum">
              <a:rPr lang="en-US" altLang="el-GR"/>
              <a:pPr/>
              <a:t>‹#›</a:t>
            </a:fld>
            <a:endParaRPr lang="en-U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icrosoft.com/en-us/education/products/offi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oleObject" Target="../embeddings/oleObject5.bin"/><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oleObject" Target="../embeddings/oleObject6.bin"/><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3.bin"/><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a:extLst>
              <a:ext uri="{FF2B5EF4-FFF2-40B4-BE49-F238E27FC236}">
                <a16:creationId xmlns:a16="http://schemas.microsoft.com/office/drawing/2014/main" id="{49315F9F-20A0-4399-98B0-5241080F710C}"/>
              </a:ext>
            </a:extLst>
          </p:cNvPr>
          <p:cNvSpPr>
            <a:spLocks noGrp="1"/>
          </p:cNvSpPr>
          <p:nvPr>
            <p:ph type="ctrTitle"/>
          </p:nvPr>
        </p:nvSpPr>
        <p:spPr>
          <a:xfrm>
            <a:off x="827584" y="528064"/>
            <a:ext cx="7772400" cy="1470025"/>
          </a:xfrm>
        </p:spPr>
        <p:txBody>
          <a:bodyPr/>
          <a:lstStyle/>
          <a:p>
            <a:r>
              <a:rPr lang="el-GR" altLang="el-GR" dirty="0"/>
              <a:t>ΑΓΩΓΗ ΥΓΕΙΑΣ ΣΤΗΝ ΠΡΟΛΗΨΗ ΤΟΥ ΚΑΠΝΙΣΜΑΤΟΣ</a:t>
            </a:r>
          </a:p>
        </p:txBody>
      </p:sp>
      <p:sp>
        <p:nvSpPr>
          <p:cNvPr id="3075" name="Υπότιτλος 2">
            <a:extLst>
              <a:ext uri="{FF2B5EF4-FFF2-40B4-BE49-F238E27FC236}">
                <a16:creationId xmlns:a16="http://schemas.microsoft.com/office/drawing/2014/main" id="{33E159EE-0603-41F9-8278-5F084B0A4ABB}"/>
              </a:ext>
            </a:extLst>
          </p:cNvPr>
          <p:cNvSpPr>
            <a:spLocks noGrp="1"/>
          </p:cNvSpPr>
          <p:nvPr>
            <p:ph type="subTitle" idx="1"/>
          </p:nvPr>
        </p:nvSpPr>
        <p:spPr>
          <a:xfrm>
            <a:off x="179512" y="2552700"/>
            <a:ext cx="8642350" cy="1752600"/>
          </a:xfrm>
        </p:spPr>
        <p:txBody>
          <a:bodyPr/>
          <a:lstStyle/>
          <a:p>
            <a:r>
              <a:rPr lang="el-GR" altLang="el-GR" sz="2000" dirty="0"/>
              <a:t>Είναι πολύ σημαντικό να ασχοληθούμε με το θέμα χωριστά, διότι όπως φαίνεται στις επόμενες 2 διαφάνειες Α. Η Ελλάδα κατέχει ή κατείχε μέχρι πρόσφατα σταθερά μία από τις πρώτες θέσεις παγκοσμίως σε % καθημερινών καπνιστών. Β. Όπως φαίνεται από τα % των πρωτοετών και τεταρτοετών φοιτητών που καπνίζουν, ένα μεγάλο % των φοιτητών που δεν κάπνιζαν στο 1</a:t>
            </a:r>
            <a:r>
              <a:rPr lang="el-GR" altLang="el-GR" sz="2000" baseline="30000" dirty="0"/>
              <a:t>ο</a:t>
            </a:r>
            <a:r>
              <a:rPr lang="el-GR" altLang="el-GR" sz="2000" dirty="0"/>
              <a:t> έτος γίνονται καπνιστές μέσα στο Πανεπιστήμιο.</a:t>
            </a:r>
            <a:endParaRPr lang="en-US" altLang="el-GR" sz="2000" dirty="0"/>
          </a:p>
          <a:p>
            <a:endParaRPr lang="el-GR" altLang="el-GR" sz="2000" dirty="0"/>
          </a:p>
          <a:p>
            <a:r>
              <a:rPr lang="el-GR" altLang="el-GR" sz="2000" dirty="0"/>
              <a:t>ΑΠΟΡΙΑ ΓΙΑ </a:t>
            </a:r>
            <a:r>
              <a:rPr lang="en-US" altLang="el-GR" sz="2000" dirty="0"/>
              <a:t>OFFICE o365 </a:t>
            </a:r>
            <a:r>
              <a:rPr lang="el-GR" altLang="el-GR" sz="2000" dirty="0"/>
              <a:t>για φοιτητές: Δεν δικαιούσθε δωρεάν από το: </a:t>
            </a:r>
            <a:endParaRPr lang="en-US" altLang="el-GR" sz="2000" dirty="0"/>
          </a:p>
          <a:p>
            <a:r>
              <a:rPr lang="en-US" dirty="0"/>
              <a:t>(</a:t>
            </a:r>
            <a:r>
              <a:rPr lang="en-US" u="sng" dirty="0">
                <a:hlinkClick r:id="rId3"/>
              </a:rPr>
              <a:t>https://www.microsoft.com/en-us/education/products/office</a:t>
            </a:r>
            <a:r>
              <a:rPr lang="en-US" dirty="0"/>
              <a:t> )</a:t>
            </a:r>
            <a:r>
              <a:rPr lang="el-GR" altLang="el-GR" sz="2000" dirty="0"/>
              <a:t> </a:t>
            </a:r>
            <a:endParaRPr lang="el-GR" altLang="el-GR" dirty="0"/>
          </a:p>
        </p:txBody>
      </p:sp>
      <p:pic>
        <p:nvPicPr>
          <p:cNvPr id="3076" name="Εγγεγραμμένος ήχος">
            <a:hlinkClick r:id="" action="ppaction://media"/>
            <a:extLst>
              <a:ext uri="{FF2B5EF4-FFF2-40B4-BE49-F238E27FC236}">
                <a16:creationId xmlns:a16="http://schemas.microsoft.com/office/drawing/2014/main" id="{BFF49F11-669E-43EB-9F36-D7D8AC2C701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a:extLst>
              <a:ext uri="{FF2B5EF4-FFF2-40B4-BE49-F238E27FC236}">
                <a16:creationId xmlns:a16="http://schemas.microsoft.com/office/drawing/2014/main" id="{B28367D7-AD83-4237-9CB2-E7F97CF20845}"/>
              </a:ext>
            </a:extLst>
          </p:cNvPr>
          <p:cNvSpPr txBox="1">
            <a:spLocks noChangeArrowheads="1"/>
          </p:cNvSpPr>
          <p:nvPr/>
        </p:nvSpPr>
        <p:spPr bwMode="auto">
          <a:xfrm>
            <a:off x="827088" y="1484313"/>
            <a:ext cx="7358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1800"/>
              <a:t>Οι δύο επόμενες διαφάνειες μας εξηγούν γιατί συμβαίνει κάτι τέτοιο:</a:t>
            </a:r>
          </a:p>
        </p:txBody>
      </p:sp>
      <p:sp>
        <p:nvSpPr>
          <p:cNvPr id="16387" name="Τίτλος 1">
            <a:extLst>
              <a:ext uri="{FF2B5EF4-FFF2-40B4-BE49-F238E27FC236}">
                <a16:creationId xmlns:a16="http://schemas.microsoft.com/office/drawing/2014/main" id="{4733E367-6321-481B-9277-F74EEAF19913}"/>
              </a:ext>
            </a:extLst>
          </p:cNvPr>
          <p:cNvSpPr>
            <a:spLocks noGrp="1"/>
          </p:cNvSpPr>
          <p:nvPr>
            <p:ph type="title"/>
          </p:nvPr>
        </p:nvSpPr>
        <p:spPr>
          <a:xfrm>
            <a:off x="539750" y="-7938"/>
            <a:ext cx="8229600" cy="1143001"/>
          </a:xfrm>
        </p:spPr>
        <p:txBody>
          <a:bodyPr/>
          <a:lstStyle/>
          <a:p>
            <a:r>
              <a:rPr lang="el-GR" altLang="el-GR" sz="2000"/>
              <a:t>ΤΑ ΚΥΤΤΑΡΑ ΤΩΝ ΠΑΙΔΙΩΝ ΕΙΝΑΙ ΠΙΟ ΕΚΤΕΘΙΜΕΝΑ ΣΤΟΥΣ ΕΞΩΤΕΡΙΚΟΥΣ ΚΑΡΚΙΝΟΓΟΝΟΥΣ ΠΑΡΑΓΟΝΤΕΣ ΠΩΣ ΤΟ ΚΑΠΝΙΣΜΑ, Η ΥΠΕΡΙΩΔΗΣ ΑΚΤΙΝΟΒΟΛΙΑ Κ.Α.</a:t>
            </a:r>
            <a:endParaRPr lang="el-GR" altLang="el-GR" sz="2800"/>
          </a:p>
        </p:txBody>
      </p:sp>
      <p:pic>
        <p:nvPicPr>
          <p:cNvPr id="2" name="Εγγεγραμμένος ήχος5">
            <a:hlinkClick r:id="" action="ppaction://media"/>
            <a:extLst>
              <a:ext uri="{FF2B5EF4-FFF2-40B4-BE49-F238E27FC236}">
                <a16:creationId xmlns:a16="http://schemas.microsoft.com/office/drawing/2014/main" id="{F095284A-934E-4538-B10E-FD3FBF89A86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The image “file:///C:/Documents%20and%20Settings/user/My%20Documents/AYteachers/CELLS,%20TISSUES%20&amp;%20EChT_files/tn_necr1.jpg” cannot be displayed, because it contains errors.">
            <a:extLst>
              <a:ext uri="{FF2B5EF4-FFF2-40B4-BE49-F238E27FC236}">
                <a16:creationId xmlns:a16="http://schemas.microsoft.com/office/drawing/2014/main" id="{F35030F6-C277-493C-9273-7395B6EACE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188" y="884238"/>
            <a:ext cx="6311900" cy="549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itle 2">
            <a:extLst>
              <a:ext uri="{FF2B5EF4-FFF2-40B4-BE49-F238E27FC236}">
                <a16:creationId xmlns:a16="http://schemas.microsoft.com/office/drawing/2014/main" id="{38AF7DFE-AB52-4152-837E-F0537593DD04}"/>
              </a:ext>
            </a:extLst>
          </p:cNvPr>
          <p:cNvSpPr>
            <a:spLocks noGrp="1"/>
          </p:cNvSpPr>
          <p:nvPr>
            <p:ph type="title"/>
          </p:nvPr>
        </p:nvSpPr>
        <p:spPr>
          <a:xfrm>
            <a:off x="457200" y="274638"/>
            <a:ext cx="8229600" cy="582612"/>
          </a:xfrm>
        </p:spPr>
        <p:txBody>
          <a:bodyPr/>
          <a:lstStyle/>
          <a:p>
            <a:r>
              <a:rPr lang="el-GR" altLang="el-GR" sz="2400"/>
              <a:t>Καρκινικά κύτταρα που ξεφεύγουν από τη στοιβάδα των υπόλοιπων κυττάρων.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pq2234876005">
            <a:extLst>
              <a:ext uri="{FF2B5EF4-FFF2-40B4-BE49-F238E27FC236}">
                <a16:creationId xmlns:a16="http://schemas.microsoft.com/office/drawing/2014/main" id="{7195D4C3-8183-485E-A8F0-445E14488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1143000"/>
            <a:ext cx="11811000" cy="366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extBox 2">
            <a:extLst>
              <a:ext uri="{FF2B5EF4-FFF2-40B4-BE49-F238E27FC236}">
                <a16:creationId xmlns:a16="http://schemas.microsoft.com/office/drawing/2014/main" id="{CE9AEBB8-EB35-4A54-9E33-32C8118A168D}"/>
              </a:ext>
            </a:extLst>
          </p:cNvPr>
          <p:cNvSpPr txBox="1">
            <a:spLocks noChangeArrowheads="1"/>
          </p:cNvSpPr>
          <p:nvPr/>
        </p:nvSpPr>
        <p:spPr bwMode="auto">
          <a:xfrm>
            <a:off x="428625" y="5286375"/>
            <a:ext cx="9831388"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1800" dirty="0"/>
              <a:t>Αν βομβαρδίσουμε τις τρεις καλλιέργειες κυττάρων με υπεριώδη ακτινοβολία, ή βάλουμε στην καλλιέργεια λ.χ. 1μ</a:t>
            </a:r>
            <a:r>
              <a:rPr lang="en-US" altLang="el-GR" sz="1800" dirty="0"/>
              <a:t>g </a:t>
            </a:r>
            <a:r>
              <a:rPr lang="el-GR" altLang="el-GR" sz="1800" dirty="0"/>
              <a:t>πίσσας από τσιγάρο, κάποια κύτταρα θα γίνουν καρκινικά.</a:t>
            </a:r>
          </a:p>
          <a:p>
            <a:pPr eaLnBrk="1" hangingPunct="1">
              <a:spcBef>
                <a:spcPct val="0"/>
              </a:spcBef>
              <a:buFontTx/>
              <a:buNone/>
            </a:pPr>
            <a:r>
              <a:rPr lang="el-GR" altLang="el-GR" sz="1800" dirty="0"/>
              <a:t>ΕΡΩΤΗΣΗ: Σε ποια καλλιέργεια θα πάρουμε τα περισσότερα καρκινικά κύτταρα;</a:t>
            </a:r>
          </a:p>
          <a:p>
            <a:pPr eaLnBrk="1" hangingPunct="1">
              <a:spcBef>
                <a:spcPct val="0"/>
              </a:spcBef>
              <a:buFontTx/>
              <a:buNone/>
            </a:pPr>
            <a:r>
              <a:rPr lang="el-GR" altLang="el-GR" sz="1800" dirty="0"/>
              <a:t>ΑΠΑΝΤΗΣΗ: Στην Α (πιο αραιά κύτταρα). </a:t>
            </a:r>
          </a:p>
          <a:p>
            <a:pPr eaLnBrk="1" hangingPunct="1">
              <a:spcBef>
                <a:spcPct val="0"/>
              </a:spcBef>
              <a:buFontTx/>
              <a:buNone/>
            </a:pPr>
            <a:r>
              <a:rPr lang="el-GR" altLang="el-GR" sz="1800" dirty="0"/>
              <a:t>ΓΙΑΤΙ;. Τί σχέση έχει αυτό με την ηλικία έναρξης;</a:t>
            </a:r>
          </a:p>
        </p:txBody>
      </p:sp>
      <p:sp>
        <p:nvSpPr>
          <p:cNvPr id="2" name="TextBox 1">
            <a:extLst>
              <a:ext uri="{FF2B5EF4-FFF2-40B4-BE49-F238E27FC236}">
                <a16:creationId xmlns:a16="http://schemas.microsoft.com/office/drawing/2014/main" id="{B203808F-6F36-4CA0-32DE-C7E839DAFAF2}"/>
              </a:ext>
            </a:extLst>
          </p:cNvPr>
          <p:cNvSpPr txBox="1"/>
          <p:nvPr/>
        </p:nvSpPr>
        <p:spPr>
          <a:xfrm>
            <a:off x="428625" y="116632"/>
            <a:ext cx="8391847" cy="646331"/>
          </a:xfrm>
          <a:prstGeom prst="rect">
            <a:avLst/>
          </a:prstGeom>
          <a:noFill/>
        </p:spPr>
        <p:txBody>
          <a:bodyPr wrap="square" rtlCol="0">
            <a:spAutoFit/>
          </a:bodyPr>
          <a:lstStyle/>
          <a:p>
            <a:r>
              <a:rPr lang="el-GR" b="1" dirty="0"/>
              <a:t>Είναι πολύ σημαντικό να καταλάβετε στο ΝΟΗΤΙΚΟ ΠΕΙΡΑΜΑ, πως όσο πιο αραιά, τόσο γρηγορότερος ο πολλαπλασιασμός!</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a:extLst>
              <a:ext uri="{FF2B5EF4-FFF2-40B4-BE49-F238E27FC236}">
                <a16:creationId xmlns:a16="http://schemas.microsoft.com/office/drawing/2014/main" id="{FB729519-6E49-43E3-87F4-DFEDA94E8F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8675" y="1004888"/>
            <a:ext cx="7486650" cy="484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Εγγεγραμμένος ήχος6">
            <a:hlinkClick r:id="" action="ppaction://media"/>
            <a:extLst>
              <a:ext uri="{FF2B5EF4-FFF2-40B4-BE49-F238E27FC236}">
                <a16:creationId xmlns:a16="http://schemas.microsoft.com/office/drawing/2014/main" id="{761C052E-9E3B-4503-9464-52718AEEE39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a:extLst>
              <a:ext uri="{FF2B5EF4-FFF2-40B4-BE49-F238E27FC236}">
                <a16:creationId xmlns:a16="http://schemas.microsoft.com/office/drawing/2014/main" id="{C771F19C-6B7D-4851-ABE5-729C9D332A70}"/>
              </a:ext>
            </a:extLst>
          </p:cNvPr>
          <p:cNvSpPr txBox="1">
            <a:spLocks noChangeArrowheads="1"/>
          </p:cNvSpPr>
          <p:nvPr/>
        </p:nvSpPr>
        <p:spPr bwMode="auto">
          <a:xfrm>
            <a:off x="571500" y="714375"/>
            <a:ext cx="750093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dirty="0"/>
          </a:p>
          <a:p>
            <a:pPr eaLnBrk="1" hangingPunct="1">
              <a:spcBef>
                <a:spcPct val="0"/>
              </a:spcBef>
              <a:buFontTx/>
              <a:buNone/>
            </a:pPr>
            <a:endParaRPr lang="el-GR" altLang="el-GR" sz="1800" dirty="0"/>
          </a:p>
          <a:p>
            <a:pPr eaLnBrk="1" hangingPunct="1">
              <a:spcBef>
                <a:spcPct val="0"/>
              </a:spcBef>
              <a:buFontTx/>
              <a:buNone/>
            </a:pPr>
            <a:endParaRPr lang="el-GR" altLang="el-GR" sz="1800" dirty="0"/>
          </a:p>
          <a:p>
            <a:pPr eaLnBrk="1" hangingPunct="1">
              <a:spcBef>
                <a:spcPct val="0"/>
              </a:spcBef>
              <a:buFontTx/>
              <a:buNone/>
            </a:pPr>
            <a:endParaRPr lang="el-GR" altLang="el-GR" sz="1800" dirty="0"/>
          </a:p>
          <a:p>
            <a:pPr eaLnBrk="1" hangingPunct="1">
              <a:spcBef>
                <a:spcPct val="0"/>
              </a:spcBef>
              <a:buFontTx/>
              <a:buNone/>
            </a:pPr>
            <a:r>
              <a:rPr lang="el-GR" altLang="el-GR" sz="2400" dirty="0"/>
              <a:t>Γνωρίζουμε ότι η μεγάλη κατανάλωση σε φρούτα και λαχανικά μπορεί να δώσει κάποια προστασία από τις συνέπειες του καπνίσματος.</a:t>
            </a:r>
          </a:p>
          <a:p>
            <a:pPr eaLnBrk="1" hangingPunct="1">
              <a:spcBef>
                <a:spcPct val="0"/>
              </a:spcBef>
              <a:buFontTx/>
              <a:buNone/>
            </a:pPr>
            <a:r>
              <a:rPr lang="el-GR" altLang="el-GR" sz="2400" dirty="0"/>
              <a:t>Επίσης, πως η ηλικία έναρξης παίζει σημαντικό ρόλο.</a:t>
            </a:r>
          </a:p>
          <a:p>
            <a:pPr eaLnBrk="1" hangingPunct="1">
              <a:spcBef>
                <a:spcPct val="0"/>
              </a:spcBef>
              <a:buFontTx/>
              <a:buNone/>
            </a:pPr>
            <a:r>
              <a:rPr lang="el-GR" altLang="el-GR" sz="2400" dirty="0"/>
              <a:t>ΕΡΩΤΗΜΑ: Επιβεβαιώνουν τα ερευνητικά δεδομένα μια τέτοια πρόβλεψη;</a:t>
            </a:r>
          </a:p>
          <a:p>
            <a:pPr eaLnBrk="1" hangingPunct="1">
              <a:spcBef>
                <a:spcPct val="0"/>
              </a:spcBef>
              <a:buFontTx/>
              <a:buNone/>
            </a:pPr>
            <a:r>
              <a:rPr lang="el-GR" altLang="el-GR" sz="2400" dirty="0"/>
              <a:t>Τί συμβαίνει, δηλ. σε χώρες σαν την Ελλάδα, όπου ο πολύ ψηλός δείκτης % καπνιστών συνδυάζεται με χαμηλή ηλικία έναρξης και μεγάλη κατανάλωση σε φρούτα, λαχανικά και ελαιόλαδο;</a:t>
            </a:r>
          </a:p>
          <a:p>
            <a:pPr eaLnBrk="1" hangingPunct="1">
              <a:spcBef>
                <a:spcPct val="0"/>
              </a:spcBef>
              <a:buFontTx/>
              <a:buNone/>
            </a:pPr>
            <a:r>
              <a:rPr lang="el-GR" altLang="el-GR" sz="2400" dirty="0"/>
              <a:t>Χαμηλότερη έκθεση σε ραδόνιο</a:t>
            </a:r>
          </a:p>
        </p:txBody>
      </p:sp>
      <p:sp>
        <p:nvSpPr>
          <p:cNvPr id="22531" name="Title 2">
            <a:extLst>
              <a:ext uri="{FF2B5EF4-FFF2-40B4-BE49-F238E27FC236}">
                <a16:creationId xmlns:a16="http://schemas.microsoft.com/office/drawing/2014/main" id="{9D613EEC-390C-4937-81CE-F8F177A29410}"/>
              </a:ext>
            </a:extLst>
          </p:cNvPr>
          <p:cNvSpPr>
            <a:spLocks noGrp="1"/>
          </p:cNvSpPr>
          <p:nvPr>
            <p:ph type="title"/>
          </p:nvPr>
        </p:nvSpPr>
        <p:spPr/>
        <p:txBody>
          <a:bodyPr/>
          <a:lstStyle/>
          <a:p>
            <a:r>
              <a:rPr lang="el-GR" altLang="el-GR" sz="3200"/>
              <a:t>Ελλάδα: Γιατί δεν έχουμε τους χειρότερους δείκτες σε θνησιμότητα από καρκίνο του πνεύμονος ενώ είμαστε 1</a:t>
            </a:r>
            <a:r>
              <a:rPr lang="el-GR" altLang="el-GR" sz="3200" baseline="30000"/>
              <a:t>οι</a:t>
            </a:r>
            <a:r>
              <a:rPr lang="el-GR" altLang="el-GR" sz="3200"/>
              <a:t> σε % καπνιστών;</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a:extLst>
              <a:ext uri="{FF2B5EF4-FFF2-40B4-BE49-F238E27FC236}">
                <a16:creationId xmlns:a16="http://schemas.microsoft.com/office/drawing/2014/main" id="{05D03A21-55DF-4857-893B-396B8433AA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642938"/>
            <a:ext cx="8502650" cy="557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a:extLst>
              <a:ext uri="{FF2B5EF4-FFF2-40B4-BE49-F238E27FC236}">
                <a16:creationId xmlns:a16="http://schemas.microsoft.com/office/drawing/2014/main" id="{1C790D3E-C06C-46BF-855B-E7462231F2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 y="785813"/>
            <a:ext cx="8801100" cy="557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a:extLst>
              <a:ext uri="{FF2B5EF4-FFF2-40B4-BE49-F238E27FC236}">
                <a16:creationId xmlns:a16="http://schemas.microsoft.com/office/drawing/2014/main" id="{0EDB7958-BF44-4B48-824B-DB30F2AFDF6B}"/>
              </a:ext>
            </a:extLst>
          </p:cNvPr>
          <p:cNvSpPr>
            <a:spLocks noChangeArrowheads="1"/>
          </p:cNvSpPr>
          <p:nvPr/>
        </p:nvSpPr>
        <p:spPr bwMode="auto">
          <a:xfrm>
            <a:off x="-1658938" y="2620963"/>
            <a:ext cx="914400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tabLst>
                <a:tab pos="269875" algn="l"/>
              </a:tabLst>
              <a:defRPr sz="3200">
                <a:solidFill>
                  <a:schemeClr val="tx1"/>
                </a:solidFill>
                <a:latin typeface="Arial" panose="020B0604020202020204" pitchFamily="34" charset="0"/>
              </a:defRPr>
            </a:lvl1pPr>
            <a:lvl2pPr marL="742950" indent="-285750">
              <a:spcBef>
                <a:spcPct val="20000"/>
              </a:spcBef>
              <a:buChar char="–"/>
              <a:tabLst>
                <a:tab pos="269875" algn="l"/>
              </a:tabLst>
              <a:defRPr sz="2800">
                <a:solidFill>
                  <a:schemeClr val="tx1"/>
                </a:solidFill>
                <a:latin typeface="Arial" panose="020B0604020202020204" pitchFamily="34" charset="0"/>
              </a:defRPr>
            </a:lvl2pPr>
            <a:lvl3pPr marL="1143000" indent="-228600">
              <a:spcBef>
                <a:spcPct val="20000"/>
              </a:spcBef>
              <a:buChar char="•"/>
              <a:tabLst>
                <a:tab pos="269875" algn="l"/>
              </a:tabLst>
              <a:defRPr sz="2400">
                <a:solidFill>
                  <a:schemeClr val="tx1"/>
                </a:solidFill>
                <a:latin typeface="Arial" panose="020B0604020202020204" pitchFamily="34" charset="0"/>
              </a:defRPr>
            </a:lvl3pPr>
            <a:lvl4pPr marL="1600200" indent="-228600">
              <a:spcBef>
                <a:spcPct val="20000"/>
              </a:spcBef>
              <a:buChar char="–"/>
              <a:tabLst>
                <a:tab pos="269875" algn="l"/>
              </a:tabLst>
              <a:defRPr sz="2000">
                <a:solidFill>
                  <a:schemeClr val="tx1"/>
                </a:solidFill>
                <a:latin typeface="Arial" panose="020B0604020202020204" pitchFamily="34" charset="0"/>
              </a:defRPr>
            </a:lvl4pPr>
            <a:lvl5pPr marL="2057400" indent="-228600">
              <a:spcBef>
                <a:spcPct val="20000"/>
              </a:spcBef>
              <a:buChar char="»"/>
              <a:tabLst>
                <a:tab pos="269875"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18493" name="Group 61">
            <a:extLst>
              <a:ext uri="{FF2B5EF4-FFF2-40B4-BE49-F238E27FC236}">
                <a16:creationId xmlns:a16="http://schemas.microsoft.com/office/drawing/2014/main" id="{9A1BF4CD-117A-48B5-BC88-0E5445CE214B}"/>
              </a:ext>
            </a:extLst>
          </p:cNvPr>
          <p:cNvGraphicFramePr>
            <a:graphicFrameLocks noGrp="1"/>
          </p:cNvGraphicFramePr>
          <p:nvPr>
            <p:extLst>
              <p:ext uri="{D42A27DB-BD31-4B8C-83A1-F6EECF244321}">
                <p14:modId xmlns:p14="http://schemas.microsoft.com/office/powerpoint/2010/main" val="1145228296"/>
              </p:ext>
            </p:extLst>
          </p:nvPr>
        </p:nvGraphicFramePr>
        <p:xfrm>
          <a:off x="640830" y="1142441"/>
          <a:ext cx="8031162" cy="3651249"/>
        </p:xfrm>
        <a:graphic>
          <a:graphicData uri="http://schemas.openxmlformats.org/drawingml/2006/table">
            <a:tbl>
              <a:tblPr/>
              <a:tblGrid>
                <a:gridCol w="2153673">
                  <a:extLst>
                    <a:ext uri="{9D8B030D-6E8A-4147-A177-3AD203B41FA5}">
                      <a16:colId xmlns:a16="http://schemas.microsoft.com/office/drawing/2014/main" val="20000"/>
                    </a:ext>
                  </a:extLst>
                </a:gridCol>
                <a:gridCol w="2219448">
                  <a:extLst>
                    <a:ext uri="{9D8B030D-6E8A-4147-A177-3AD203B41FA5}">
                      <a16:colId xmlns:a16="http://schemas.microsoft.com/office/drawing/2014/main" val="20001"/>
                    </a:ext>
                  </a:extLst>
                </a:gridCol>
                <a:gridCol w="3658041">
                  <a:extLst>
                    <a:ext uri="{9D8B030D-6E8A-4147-A177-3AD203B41FA5}">
                      <a16:colId xmlns:a16="http://schemas.microsoft.com/office/drawing/2014/main" val="20002"/>
                    </a:ext>
                  </a:extLst>
                </a:gridCol>
              </a:tblGrid>
              <a:tr h="118882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457200" algn="l"/>
                        </a:tabLst>
                      </a:pPr>
                      <a:r>
                        <a:rPr kumimoji="0" lang="el-GR" sz="2400" b="1" i="0" u="none" strike="noStrike" cap="none" normalizeH="0" baseline="0" dirty="0">
                          <a:ln>
                            <a:noFill/>
                          </a:ln>
                          <a:solidFill>
                            <a:schemeClr val="tx1"/>
                          </a:solidFill>
                          <a:effectLst/>
                          <a:latin typeface="Swis721Greek BT"/>
                          <a:ea typeface="Times New Roman" pitchFamily="18" charset="0"/>
                          <a:cs typeface="Arial" pitchFamily="34" charset="0"/>
                        </a:rPr>
                        <a:t>Έκθεση στον    Αμίαντο</a:t>
                      </a:r>
                      <a:endParaRPr kumimoji="0" lang="el-GR" sz="2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457200" algn="l"/>
                        </a:tabLst>
                      </a:pPr>
                      <a:r>
                        <a:rPr kumimoji="0" lang="el-GR" sz="2400" b="1" i="0" u="none" strike="noStrike" cap="none" normalizeH="0" baseline="0">
                          <a:ln>
                            <a:noFill/>
                          </a:ln>
                          <a:solidFill>
                            <a:schemeClr val="tx1"/>
                          </a:solidFill>
                          <a:effectLst/>
                          <a:latin typeface="Swis721Greek BT"/>
                          <a:ea typeface="Times New Roman" pitchFamily="18" charset="0"/>
                          <a:cs typeface="Arial" pitchFamily="34" charset="0"/>
                        </a:rPr>
                        <a:t>Ιστορικό Καπνίσματος </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1290638" algn="l"/>
                        </a:tabLst>
                      </a:pPr>
                      <a:r>
                        <a:rPr kumimoji="0" lang="el-GR" sz="2400" b="1" i="0" u="none" strike="noStrike" cap="none" normalizeH="0" baseline="0">
                          <a:ln>
                            <a:noFill/>
                          </a:ln>
                          <a:solidFill>
                            <a:schemeClr val="tx1"/>
                          </a:solidFill>
                          <a:effectLst/>
                          <a:latin typeface="Swis721Greek BT"/>
                          <a:ea typeface="Times New Roman" pitchFamily="18" charset="0"/>
                          <a:cs typeface="Arial" pitchFamily="34" charset="0"/>
                        </a:rPr>
                        <a:t>Θάνατοι από καρκίνο του πνεύμονος ανά 100.000</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6003">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Όχι </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dirty="0">
                          <a:ln>
                            <a:noFill/>
                          </a:ln>
                          <a:solidFill>
                            <a:schemeClr val="tx1"/>
                          </a:solidFill>
                          <a:effectLst/>
                          <a:latin typeface="Swis721Greek BT"/>
                          <a:ea typeface="Times New Roman" pitchFamily="18" charset="0"/>
                          <a:cs typeface="Arial" pitchFamily="34" charset="0"/>
                        </a:rPr>
                        <a:t>Όχι</a:t>
                      </a:r>
                      <a:endParaRPr kumimoji="0" lang="el-GR" sz="2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900113"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11</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614416">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Ναι </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dirty="0">
                          <a:ln>
                            <a:noFill/>
                          </a:ln>
                          <a:solidFill>
                            <a:schemeClr val="tx1"/>
                          </a:solidFill>
                          <a:effectLst/>
                          <a:latin typeface="Swis721Greek BT"/>
                          <a:ea typeface="Times New Roman" pitchFamily="18" charset="0"/>
                          <a:cs typeface="Arial" pitchFamily="34" charset="0"/>
                        </a:rPr>
                        <a:t>Όχι</a:t>
                      </a:r>
                      <a:endParaRPr kumimoji="0" lang="el-GR" sz="2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900113"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58</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616003">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Όχι </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Ναι</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900113"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123</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616003">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Ναι </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539750" algn="dec"/>
                        </a:tabLst>
                      </a:pPr>
                      <a:r>
                        <a:rPr kumimoji="0" lang="el-GR" sz="2400" b="0" i="0" u="none" strike="noStrike" cap="none" normalizeH="0" baseline="0">
                          <a:ln>
                            <a:noFill/>
                          </a:ln>
                          <a:solidFill>
                            <a:schemeClr val="tx1"/>
                          </a:solidFill>
                          <a:effectLst/>
                          <a:latin typeface="Swis721Greek BT"/>
                          <a:ea typeface="Times New Roman" pitchFamily="18" charset="0"/>
                          <a:cs typeface="Arial" pitchFamily="34" charset="0"/>
                        </a:rPr>
                        <a:t>Ναι</a:t>
                      </a:r>
                      <a:endParaRPr kumimoji="0" lang="el-GR"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 pos="900113" algn="dec"/>
                        </a:tabLst>
                      </a:pPr>
                      <a:r>
                        <a:rPr kumimoji="0" lang="el-GR" sz="2400" b="0" i="0" u="none" strike="noStrike" cap="none" normalizeH="0" baseline="0" dirty="0">
                          <a:ln>
                            <a:noFill/>
                          </a:ln>
                          <a:solidFill>
                            <a:schemeClr val="tx1"/>
                          </a:solidFill>
                          <a:effectLst/>
                          <a:latin typeface="Swis721Greek BT"/>
                          <a:ea typeface="Times New Roman" pitchFamily="18" charset="0"/>
                          <a:cs typeface="Arial" pitchFamily="34" charset="0"/>
                        </a:rPr>
                        <a:t>602</a:t>
                      </a:r>
                      <a:endParaRPr kumimoji="0" lang="el-GR" sz="2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T="45724" marB="45724"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bl>
          </a:graphicData>
        </a:graphic>
      </p:graphicFrame>
      <p:sp>
        <p:nvSpPr>
          <p:cNvPr id="18490" name="Rectangle 58">
            <a:extLst>
              <a:ext uri="{FF2B5EF4-FFF2-40B4-BE49-F238E27FC236}">
                <a16:creationId xmlns:a16="http://schemas.microsoft.com/office/drawing/2014/main" id="{C69A9F2B-18FF-4527-9FC0-E414ECEC82E1}"/>
              </a:ext>
            </a:extLst>
          </p:cNvPr>
          <p:cNvSpPr>
            <a:spLocks noChangeArrowheads="1"/>
          </p:cNvSpPr>
          <p:nvPr/>
        </p:nvSpPr>
        <p:spPr bwMode="auto">
          <a:xfrm>
            <a:off x="395537" y="5163324"/>
            <a:ext cx="846008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252413">
              <a:spcBef>
                <a:spcPct val="20000"/>
              </a:spcBef>
              <a:buChar char="•"/>
              <a:tabLst>
                <a:tab pos="269875" algn="l"/>
              </a:tabLst>
              <a:defRPr sz="3200">
                <a:solidFill>
                  <a:schemeClr val="tx1"/>
                </a:solidFill>
                <a:latin typeface="Arial" panose="020B0604020202020204" pitchFamily="34" charset="0"/>
              </a:defRPr>
            </a:lvl1pPr>
            <a:lvl2pPr marL="742950" indent="-285750">
              <a:spcBef>
                <a:spcPct val="20000"/>
              </a:spcBef>
              <a:buChar char="–"/>
              <a:tabLst>
                <a:tab pos="269875" algn="l"/>
              </a:tabLst>
              <a:defRPr sz="2800">
                <a:solidFill>
                  <a:schemeClr val="tx1"/>
                </a:solidFill>
                <a:latin typeface="Arial" panose="020B0604020202020204" pitchFamily="34" charset="0"/>
              </a:defRPr>
            </a:lvl2pPr>
            <a:lvl3pPr marL="1143000" indent="-228600">
              <a:spcBef>
                <a:spcPct val="20000"/>
              </a:spcBef>
              <a:buChar char="•"/>
              <a:tabLst>
                <a:tab pos="269875" algn="l"/>
              </a:tabLst>
              <a:defRPr sz="2400">
                <a:solidFill>
                  <a:schemeClr val="tx1"/>
                </a:solidFill>
                <a:latin typeface="Arial" panose="020B0604020202020204" pitchFamily="34" charset="0"/>
              </a:defRPr>
            </a:lvl3pPr>
            <a:lvl4pPr marL="1600200" indent="-228600">
              <a:spcBef>
                <a:spcPct val="20000"/>
              </a:spcBef>
              <a:buChar char="–"/>
              <a:tabLst>
                <a:tab pos="269875" algn="l"/>
              </a:tabLst>
              <a:defRPr sz="2000">
                <a:solidFill>
                  <a:schemeClr val="tx1"/>
                </a:solidFill>
                <a:latin typeface="Arial" panose="020B0604020202020204" pitchFamily="34" charset="0"/>
              </a:defRPr>
            </a:lvl4pPr>
            <a:lvl5pPr marL="2057400" indent="-228600">
              <a:spcBef>
                <a:spcPct val="20000"/>
              </a:spcBef>
              <a:buChar char="»"/>
              <a:tabLst>
                <a:tab pos="269875"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69875" algn="l"/>
              </a:tabLst>
              <a:defRPr sz="2000">
                <a:solidFill>
                  <a:schemeClr val="tx1"/>
                </a:solidFill>
                <a:latin typeface="Arial" panose="020B0604020202020204" pitchFamily="34" charset="0"/>
              </a:defRPr>
            </a:lvl9pPr>
          </a:lstStyle>
          <a:p>
            <a:pPr algn="just" eaLnBrk="1" hangingPunct="1">
              <a:spcBef>
                <a:spcPct val="0"/>
              </a:spcBef>
              <a:buNone/>
            </a:pPr>
            <a:r>
              <a:rPr lang="el-GR" altLang="el-GR" sz="1400" b="1" dirty="0">
                <a:latin typeface="Amasis MT Pro Light" panose="020B0604020202020204" pitchFamily="18" charset="0"/>
                <a:cs typeface="Times New Roman" panose="02020603050405020304" pitchFamily="18" charset="0"/>
              </a:rPr>
              <a:t>Πίνακας.</a:t>
            </a:r>
            <a:r>
              <a:rPr lang="el-GR" altLang="el-GR" sz="1400" dirty="0">
                <a:latin typeface="Amasis MT Pro Light" panose="020B0604020202020204" pitchFamily="18" charset="0"/>
                <a:cs typeface="Times New Roman" panose="02020603050405020304" pitchFamily="18" charset="0"/>
              </a:rPr>
              <a:t> Εξομοιωμένοι ως προς την ηλικία δείκτες θνησιμότητας (ανά 100. 000 άτομα) από καρκίνο του </a:t>
            </a:r>
            <a:r>
              <a:rPr lang="el-GR" altLang="el-GR" sz="1400" dirty="0" err="1">
                <a:latin typeface="Amasis MT Pro Light" panose="020B0604020202020204" pitchFamily="18" charset="0"/>
                <a:cs typeface="Times New Roman" panose="02020603050405020304" pitchFamily="18" charset="0"/>
              </a:rPr>
              <a:t>πνεύμονος</a:t>
            </a:r>
            <a:r>
              <a:rPr lang="el-GR" altLang="el-GR" sz="1400" dirty="0">
                <a:latin typeface="Amasis MT Pro Light" panose="020B0604020202020204" pitchFamily="18" charset="0"/>
                <a:cs typeface="Times New Roman" panose="02020603050405020304" pitchFamily="18" charset="0"/>
              </a:rPr>
              <a:t> σε σχέση με το κάπνισμα και την επαγγελματική έκθεση σε ίνες αμιάντου. (Πηγή: </a:t>
            </a:r>
            <a:r>
              <a:rPr lang="en-GB" altLang="el-GR" sz="1400" dirty="0">
                <a:latin typeface="Amasis MT Pro Light" panose="020B0604020202020204" pitchFamily="18" charset="0"/>
                <a:cs typeface="Times New Roman" panose="02020603050405020304" pitchFamily="18" charset="0"/>
              </a:rPr>
              <a:t>Hammond</a:t>
            </a:r>
            <a:r>
              <a:rPr lang="el-GR" altLang="el-GR" sz="1400" dirty="0">
                <a:latin typeface="Amasis MT Pro Light" panose="020B0604020202020204" pitchFamily="18" charset="0"/>
                <a:cs typeface="Times New Roman" panose="02020603050405020304" pitchFamily="18" charset="0"/>
              </a:rPr>
              <a:t> και Συν., 1979). [</a:t>
            </a:r>
            <a:r>
              <a:rPr lang="el-GR" altLang="el-GR" sz="1400" dirty="0">
                <a:latin typeface="Amasis MT Pro Light" panose="020B0604020202020204" pitchFamily="18" charset="0"/>
              </a:rPr>
              <a:t>Λ.χ. στην διαφάνεια, φαίνεται πως αν κάποιος είναι και καπνιστής και δουλεύει με αμίαντο, τότε οι πιθανότητες να πάθει καρκίνο του Πνεύμονος δεν είναι  58+ 123= 181 αλλά 602/100.000, </a:t>
            </a:r>
            <a:r>
              <a:rPr lang="el-GR" altLang="el-GR" sz="1400" dirty="0" err="1">
                <a:latin typeface="Amasis MT Pro Light" panose="020B0604020202020204" pitchFamily="18" charset="0"/>
              </a:rPr>
              <a:t>δηλ</a:t>
            </a:r>
            <a:r>
              <a:rPr lang="el-GR" altLang="el-GR" sz="1400" dirty="0">
                <a:latin typeface="Amasis MT Pro Light" panose="020B0604020202020204" pitchFamily="18" charset="0"/>
              </a:rPr>
              <a:t> 3,25 φορές μεγαλύτερες</a:t>
            </a:r>
          </a:p>
          <a:p>
            <a:pPr algn="just" eaLnBrk="1" hangingPunct="1">
              <a:spcBef>
                <a:spcPct val="0"/>
              </a:spcBef>
              <a:buFontTx/>
              <a:buNone/>
            </a:pPr>
            <a:endParaRPr lang="el-GR" altLang="el-GR" sz="2000" dirty="0"/>
          </a:p>
        </p:txBody>
      </p:sp>
      <p:sp>
        <p:nvSpPr>
          <p:cNvPr id="2" name="Title 1">
            <a:extLst>
              <a:ext uri="{FF2B5EF4-FFF2-40B4-BE49-F238E27FC236}">
                <a16:creationId xmlns:a16="http://schemas.microsoft.com/office/drawing/2014/main" id="{668C372A-4A0B-A9CF-DF4F-48C71972648A}"/>
              </a:ext>
            </a:extLst>
          </p:cNvPr>
          <p:cNvSpPr>
            <a:spLocks noGrp="1"/>
          </p:cNvSpPr>
          <p:nvPr>
            <p:ph type="title"/>
          </p:nvPr>
        </p:nvSpPr>
        <p:spPr/>
        <p:txBody>
          <a:bodyPr/>
          <a:lstStyle/>
          <a:p>
            <a:r>
              <a:rPr lang="el-GR" sz="3200" dirty="0"/>
              <a:t>Παράδειγμα Συνέργειας ή Συνεργισμού</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490">
                                            <p:txEl>
                                              <p:pRg st="0" end="0"/>
                                            </p:txEl>
                                          </p:spTgt>
                                        </p:tgtEl>
                                        <p:attrNameLst>
                                          <p:attrName>style.visibility</p:attrName>
                                        </p:attrNameLst>
                                      </p:cBhvr>
                                      <p:to>
                                        <p:strVal val="visible"/>
                                      </p:to>
                                    </p:set>
                                    <p:anim calcmode="lin" valueType="num">
                                      <p:cBhvr additive="base">
                                        <p:cTn id="7" dur="500" fill="hold"/>
                                        <p:tgtEl>
                                          <p:spTgt spid="184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mph" presetSubtype="0" fill="hold" nodeType="clickEffect">
                                  <p:stCondLst>
                                    <p:cond delay="0"/>
                                  </p:stCondLst>
                                  <p:childTnLst>
                                    <p:animRot by="21600000">
                                      <p:cBhvr>
                                        <p:cTn id="12" dur="2000" fill="hold"/>
                                        <p:tgtEl>
                                          <p:spTgt spid="18493"/>
                                        </p:tgtEl>
                                        <p:attrNameLst>
                                          <p:attrName>r</p:attrName>
                                        </p:attrNameLst>
                                      </p:cBhvr>
                                    </p:animRo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mph" presetSubtype="0" fill="hold" nodeType="clickEffect">
                                  <p:stCondLst>
                                    <p:cond delay="0"/>
                                  </p:stCondLst>
                                  <p:childTnLst>
                                    <p:animScale>
                                      <p:cBhvr>
                                        <p:cTn id="16" dur="2000" fill="hold"/>
                                        <p:tgtEl>
                                          <p:spTgt spid="1849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a:extLst>
              <a:ext uri="{FF2B5EF4-FFF2-40B4-BE49-F238E27FC236}">
                <a16:creationId xmlns:a16="http://schemas.microsoft.com/office/drawing/2014/main" id="{6E214ACF-52BF-4E10-B759-B1BCE11DBAC9}"/>
              </a:ext>
            </a:extLst>
          </p:cNvPr>
          <p:cNvSpPr>
            <a:spLocks noChangeArrowheads="1"/>
          </p:cNvSpPr>
          <p:nvPr/>
        </p:nvSpPr>
        <p:spPr bwMode="auto">
          <a:xfrm>
            <a:off x="323850" y="298450"/>
            <a:ext cx="9144000" cy="594042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l-GR" altLang="el-GR" dirty="0"/>
              <a:t>Μια λιγότερο γνωστή πλευρά του προβλήματος "κάπνισμα" είναι ο </a:t>
            </a:r>
            <a:r>
              <a:rPr lang="el-GR" altLang="el-GR" b="1" dirty="0"/>
              <a:t>συνεργισμός</a:t>
            </a:r>
            <a:r>
              <a:rPr lang="el-GR" altLang="el-GR" dirty="0"/>
              <a:t> που επιφέρει η παρουσία του στη δράση άλλων παραγόντων. Έχει βρεθεί δηλαδή, ότι το κάπνισμα προξενεί πολλαπλασιασμό των πιθανοτήτων πρόκλησης καρκίνου όταν συνυπάρχει: </a:t>
            </a:r>
          </a:p>
          <a:p>
            <a:pPr eaLnBrk="1" hangingPunct="1">
              <a:spcBef>
                <a:spcPct val="0"/>
              </a:spcBef>
            </a:pPr>
            <a:endParaRPr lang="en-US" altLang="el-GR" dirty="0"/>
          </a:p>
          <a:p>
            <a:pPr eaLnBrk="1" hangingPunct="1">
              <a:spcBef>
                <a:spcPct val="0"/>
              </a:spcBef>
            </a:pPr>
            <a:r>
              <a:rPr lang="el-GR" altLang="el-GR" dirty="0"/>
              <a:t>α)  Με το </a:t>
            </a:r>
            <a:r>
              <a:rPr lang="el-GR" altLang="el-GR" b="1" dirty="0"/>
              <a:t>αλκοόλ </a:t>
            </a:r>
            <a:r>
              <a:rPr lang="el-GR" altLang="el-GR" dirty="0"/>
              <a:t>(βλέπε κεφάλαιο 4) </a:t>
            </a:r>
            <a:endParaRPr lang="en-US" altLang="el-GR" dirty="0"/>
          </a:p>
          <a:p>
            <a:pPr eaLnBrk="1" hangingPunct="1">
              <a:spcBef>
                <a:spcPct val="0"/>
              </a:spcBef>
            </a:pPr>
            <a:r>
              <a:rPr lang="el-GR" altLang="el-GR" dirty="0"/>
              <a:t>β)  Με τον </a:t>
            </a:r>
            <a:r>
              <a:rPr lang="el-GR" altLang="el-GR" b="1" dirty="0"/>
              <a:t>αμίαντο</a:t>
            </a:r>
            <a:r>
              <a:rPr lang="el-GR" altLang="el-GR" dirty="0"/>
              <a:t> (βλέπε κεφάλαιο 6)</a:t>
            </a:r>
            <a:endParaRPr lang="en-US" altLang="el-GR" dirty="0"/>
          </a:p>
          <a:p>
            <a:pPr eaLnBrk="1" hangingPunct="1">
              <a:spcBef>
                <a:spcPct val="0"/>
              </a:spcBef>
            </a:pPr>
            <a:r>
              <a:rPr lang="el-GR" altLang="el-GR" dirty="0"/>
              <a:t>γ)  Με διάφορες </a:t>
            </a:r>
            <a:r>
              <a:rPr lang="el-GR" altLang="el-GR" b="1" dirty="0"/>
              <a:t>επαγγελματικές ουσίες</a:t>
            </a:r>
            <a:r>
              <a:rPr lang="el-GR" altLang="el-GR" dirty="0"/>
              <a:t>, όπως</a:t>
            </a:r>
            <a:endParaRPr lang="en-US" altLang="el-GR" dirty="0"/>
          </a:p>
          <a:p>
            <a:pPr eaLnBrk="1" hangingPunct="1">
              <a:spcBef>
                <a:spcPct val="0"/>
              </a:spcBef>
              <a:buFontTx/>
              <a:buNone/>
            </a:pPr>
            <a:r>
              <a:rPr lang="en-US" altLang="el-GR" dirty="0"/>
              <a:t>     </a:t>
            </a:r>
            <a:r>
              <a:rPr lang="el-GR" altLang="el-GR" dirty="0"/>
              <a:t>το    </a:t>
            </a:r>
            <a:r>
              <a:rPr lang="el-GR" altLang="el-GR" b="1" dirty="0" err="1"/>
              <a:t>βενζοπυρένιο</a:t>
            </a:r>
            <a:r>
              <a:rPr lang="el-GR" altLang="el-GR" dirty="0"/>
              <a:t> </a:t>
            </a:r>
            <a:endParaRPr lang="en-US" altLang="el-GR" dirty="0"/>
          </a:p>
          <a:p>
            <a:pPr eaLnBrk="1" hangingPunct="1">
              <a:spcBef>
                <a:spcPct val="0"/>
              </a:spcBef>
            </a:pPr>
            <a:r>
              <a:rPr lang="el-GR" altLang="el-GR" dirty="0"/>
              <a:t>δ)  Με το </a:t>
            </a:r>
            <a:r>
              <a:rPr lang="el-GR" altLang="el-GR" b="1" dirty="0"/>
              <a:t>ραδόνιο</a:t>
            </a:r>
            <a:r>
              <a:rPr lang="el-GR" altLang="el-GR" dirty="0"/>
              <a:t> (βλέπε και κεφάλαιο 8).</a:t>
            </a:r>
          </a:p>
        </p:txBody>
      </p:sp>
      <p:pic>
        <p:nvPicPr>
          <p:cNvPr id="2" name="Εγγεγραμμένος ήχος">
            <a:hlinkClick r:id="" action="ppaction://media"/>
            <a:extLst>
              <a:ext uri="{FF2B5EF4-FFF2-40B4-BE49-F238E27FC236}">
                <a16:creationId xmlns:a16="http://schemas.microsoft.com/office/drawing/2014/main" id="{3718DDC3-D764-43E9-921B-377A6027CFB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7412">
                                            <p:bg/>
                                          </p:spTgt>
                                        </p:tgtEl>
                                        <p:attrNameLst>
                                          <p:attrName>style.visibility</p:attrName>
                                        </p:attrNameLst>
                                      </p:cBhvr>
                                      <p:to>
                                        <p:strVal val="visible"/>
                                      </p:to>
                                    </p:set>
                                    <p:anim calcmode="lin" valueType="num">
                                      <p:cBhvr>
                                        <p:cTn id="7" dur="3000" fill="hold"/>
                                        <p:tgtEl>
                                          <p:spTgt spid="17412">
                                            <p:bg/>
                                          </p:spTgt>
                                        </p:tgtEl>
                                        <p:attrNameLst>
                                          <p:attrName>ppt_w</p:attrName>
                                        </p:attrNameLst>
                                      </p:cBhvr>
                                      <p:tavLst>
                                        <p:tav tm="0">
                                          <p:val>
                                            <p:fltVal val="0"/>
                                          </p:val>
                                        </p:tav>
                                        <p:tav tm="100000">
                                          <p:val>
                                            <p:strVal val="#ppt_w"/>
                                          </p:val>
                                        </p:tav>
                                      </p:tavLst>
                                    </p:anim>
                                    <p:anim calcmode="lin" valueType="num">
                                      <p:cBhvr>
                                        <p:cTn id="8" dur="3000" fill="hold"/>
                                        <p:tgtEl>
                                          <p:spTgt spid="17412">
                                            <p:bg/>
                                          </p:spTgt>
                                        </p:tgtEl>
                                        <p:attrNameLst>
                                          <p:attrName>ppt_h</p:attrName>
                                        </p:attrNameLst>
                                      </p:cBhvr>
                                      <p:tavLst>
                                        <p:tav tm="0">
                                          <p:val>
                                            <p:fltVal val="0"/>
                                          </p:val>
                                        </p:tav>
                                        <p:tav tm="100000">
                                          <p:val>
                                            <p:strVal val="#ppt_h"/>
                                          </p:val>
                                        </p:tav>
                                      </p:tavLst>
                                    </p:anim>
                                    <p:animEffect transition="in" filter="fade">
                                      <p:cBhvr>
                                        <p:cTn id="9" dur="3000"/>
                                        <p:tgtEl>
                                          <p:spTgt spid="17412">
                                            <p:bg/>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7412">
                                            <p:txEl>
                                              <p:pRg st="0" end="0"/>
                                            </p:txEl>
                                          </p:spTgt>
                                        </p:tgtEl>
                                        <p:attrNameLst>
                                          <p:attrName>style.visibility</p:attrName>
                                        </p:attrNameLst>
                                      </p:cBhvr>
                                      <p:to>
                                        <p:strVal val="visible"/>
                                      </p:to>
                                    </p:set>
                                    <p:anim calcmode="lin" valueType="num">
                                      <p:cBhvr>
                                        <p:cTn id="12" dur="3000" fill="hold"/>
                                        <p:tgtEl>
                                          <p:spTgt spid="17412">
                                            <p:txEl>
                                              <p:pRg st="0" end="0"/>
                                            </p:txEl>
                                          </p:spTgt>
                                        </p:tgtEl>
                                        <p:attrNameLst>
                                          <p:attrName>ppt_w</p:attrName>
                                        </p:attrNameLst>
                                      </p:cBhvr>
                                      <p:tavLst>
                                        <p:tav tm="0">
                                          <p:val>
                                            <p:fltVal val="0"/>
                                          </p:val>
                                        </p:tav>
                                        <p:tav tm="100000">
                                          <p:val>
                                            <p:strVal val="#ppt_w"/>
                                          </p:val>
                                        </p:tav>
                                      </p:tavLst>
                                    </p:anim>
                                    <p:anim calcmode="lin" valueType="num">
                                      <p:cBhvr>
                                        <p:cTn id="13" dur="3000" fill="hold"/>
                                        <p:tgtEl>
                                          <p:spTgt spid="17412">
                                            <p:txEl>
                                              <p:pRg st="0" end="0"/>
                                            </p:txEl>
                                          </p:spTgt>
                                        </p:tgtEl>
                                        <p:attrNameLst>
                                          <p:attrName>ppt_h</p:attrName>
                                        </p:attrNameLst>
                                      </p:cBhvr>
                                      <p:tavLst>
                                        <p:tav tm="0">
                                          <p:val>
                                            <p:fltVal val="0"/>
                                          </p:val>
                                        </p:tav>
                                        <p:tav tm="100000">
                                          <p:val>
                                            <p:strVal val="#ppt_h"/>
                                          </p:val>
                                        </p:tav>
                                      </p:tavLst>
                                    </p:anim>
                                    <p:animEffect transition="in" filter="fade">
                                      <p:cBhvr>
                                        <p:cTn id="14" dur="3000"/>
                                        <p:tgtEl>
                                          <p:spTgt spid="17412">
                                            <p:txEl>
                                              <p:pRg st="0" end="0"/>
                                            </p:txEl>
                                          </p:spTgt>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7412">
                                            <p:txEl>
                                              <p:pRg st="2" end="2"/>
                                            </p:txEl>
                                          </p:spTgt>
                                        </p:tgtEl>
                                        <p:attrNameLst>
                                          <p:attrName>style.visibility</p:attrName>
                                        </p:attrNameLst>
                                      </p:cBhvr>
                                      <p:to>
                                        <p:strVal val="visible"/>
                                      </p:to>
                                    </p:set>
                                    <p:anim calcmode="lin" valueType="num">
                                      <p:cBhvr>
                                        <p:cTn id="17" dur="3000" fill="hold"/>
                                        <p:tgtEl>
                                          <p:spTgt spid="17412">
                                            <p:txEl>
                                              <p:pRg st="2" end="2"/>
                                            </p:txEl>
                                          </p:spTgt>
                                        </p:tgtEl>
                                        <p:attrNameLst>
                                          <p:attrName>ppt_w</p:attrName>
                                        </p:attrNameLst>
                                      </p:cBhvr>
                                      <p:tavLst>
                                        <p:tav tm="0">
                                          <p:val>
                                            <p:fltVal val="0"/>
                                          </p:val>
                                        </p:tav>
                                        <p:tav tm="100000">
                                          <p:val>
                                            <p:strVal val="#ppt_w"/>
                                          </p:val>
                                        </p:tav>
                                      </p:tavLst>
                                    </p:anim>
                                    <p:anim calcmode="lin" valueType="num">
                                      <p:cBhvr>
                                        <p:cTn id="18" dur="3000" fill="hold"/>
                                        <p:tgtEl>
                                          <p:spTgt spid="17412">
                                            <p:txEl>
                                              <p:pRg st="2" end="2"/>
                                            </p:txEl>
                                          </p:spTgt>
                                        </p:tgtEl>
                                        <p:attrNameLst>
                                          <p:attrName>ppt_h</p:attrName>
                                        </p:attrNameLst>
                                      </p:cBhvr>
                                      <p:tavLst>
                                        <p:tav tm="0">
                                          <p:val>
                                            <p:fltVal val="0"/>
                                          </p:val>
                                        </p:tav>
                                        <p:tav tm="100000">
                                          <p:val>
                                            <p:strVal val="#ppt_h"/>
                                          </p:val>
                                        </p:tav>
                                      </p:tavLst>
                                    </p:anim>
                                    <p:animEffect transition="in" filter="fade">
                                      <p:cBhvr>
                                        <p:cTn id="19" dur="3000"/>
                                        <p:tgtEl>
                                          <p:spTgt spid="17412">
                                            <p:txEl>
                                              <p:pRg st="2" end="2"/>
                                            </p:txEl>
                                          </p:spTgt>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7412">
                                            <p:txEl>
                                              <p:pRg st="3" end="3"/>
                                            </p:txEl>
                                          </p:spTgt>
                                        </p:tgtEl>
                                        <p:attrNameLst>
                                          <p:attrName>style.visibility</p:attrName>
                                        </p:attrNameLst>
                                      </p:cBhvr>
                                      <p:to>
                                        <p:strVal val="visible"/>
                                      </p:to>
                                    </p:set>
                                    <p:anim calcmode="lin" valueType="num">
                                      <p:cBhvr>
                                        <p:cTn id="22" dur="3000" fill="hold"/>
                                        <p:tgtEl>
                                          <p:spTgt spid="17412">
                                            <p:txEl>
                                              <p:pRg st="3" end="3"/>
                                            </p:txEl>
                                          </p:spTgt>
                                        </p:tgtEl>
                                        <p:attrNameLst>
                                          <p:attrName>ppt_w</p:attrName>
                                        </p:attrNameLst>
                                      </p:cBhvr>
                                      <p:tavLst>
                                        <p:tav tm="0">
                                          <p:val>
                                            <p:fltVal val="0"/>
                                          </p:val>
                                        </p:tav>
                                        <p:tav tm="100000">
                                          <p:val>
                                            <p:strVal val="#ppt_w"/>
                                          </p:val>
                                        </p:tav>
                                      </p:tavLst>
                                    </p:anim>
                                    <p:anim calcmode="lin" valueType="num">
                                      <p:cBhvr>
                                        <p:cTn id="23" dur="3000" fill="hold"/>
                                        <p:tgtEl>
                                          <p:spTgt spid="17412">
                                            <p:txEl>
                                              <p:pRg st="3" end="3"/>
                                            </p:txEl>
                                          </p:spTgt>
                                        </p:tgtEl>
                                        <p:attrNameLst>
                                          <p:attrName>ppt_h</p:attrName>
                                        </p:attrNameLst>
                                      </p:cBhvr>
                                      <p:tavLst>
                                        <p:tav tm="0">
                                          <p:val>
                                            <p:fltVal val="0"/>
                                          </p:val>
                                        </p:tav>
                                        <p:tav tm="100000">
                                          <p:val>
                                            <p:strVal val="#ppt_h"/>
                                          </p:val>
                                        </p:tav>
                                      </p:tavLst>
                                    </p:anim>
                                    <p:animEffect transition="in" filter="fade">
                                      <p:cBhvr>
                                        <p:cTn id="24" dur="3000"/>
                                        <p:tgtEl>
                                          <p:spTgt spid="17412">
                                            <p:txEl>
                                              <p:pRg st="3" end="3"/>
                                            </p:txEl>
                                          </p:spTgt>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7412">
                                            <p:txEl>
                                              <p:pRg st="4" end="4"/>
                                            </p:txEl>
                                          </p:spTgt>
                                        </p:tgtEl>
                                        <p:attrNameLst>
                                          <p:attrName>style.visibility</p:attrName>
                                        </p:attrNameLst>
                                      </p:cBhvr>
                                      <p:to>
                                        <p:strVal val="visible"/>
                                      </p:to>
                                    </p:set>
                                    <p:anim calcmode="lin" valueType="num">
                                      <p:cBhvr>
                                        <p:cTn id="27" dur="3000" fill="hold"/>
                                        <p:tgtEl>
                                          <p:spTgt spid="17412">
                                            <p:txEl>
                                              <p:pRg st="4" end="4"/>
                                            </p:txEl>
                                          </p:spTgt>
                                        </p:tgtEl>
                                        <p:attrNameLst>
                                          <p:attrName>ppt_w</p:attrName>
                                        </p:attrNameLst>
                                      </p:cBhvr>
                                      <p:tavLst>
                                        <p:tav tm="0">
                                          <p:val>
                                            <p:fltVal val="0"/>
                                          </p:val>
                                        </p:tav>
                                        <p:tav tm="100000">
                                          <p:val>
                                            <p:strVal val="#ppt_w"/>
                                          </p:val>
                                        </p:tav>
                                      </p:tavLst>
                                    </p:anim>
                                    <p:anim calcmode="lin" valueType="num">
                                      <p:cBhvr>
                                        <p:cTn id="28" dur="3000" fill="hold"/>
                                        <p:tgtEl>
                                          <p:spTgt spid="17412">
                                            <p:txEl>
                                              <p:pRg st="4" end="4"/>
                                            </p:txEl>
                                          </p:spTgt>
                                        </p:tgtEl>
                                        <p:attrNameLst>
                                          <p:attrName>ppt_h</p:attrName>
                                        </p:attrNameLst>
                                      </p:cBhvr>
                                      <p:tavLst>
                                        <p:tav tm="0">
                                          <p:val>
                                            <p:fltVal val="0"/>
                                          </p:val>
                                        </p:tav>
                                        <p:tav tm="100000">
                                          <p:val>
                                            <p:strVal val="#ppt_h"/>
                                          </p:val>
                                        </p:tav>
                                      </p:tavLst>
                                    </p:anim>
                                    <p:animEffect transition="in" filter="fade">
                                      <p:cBhvr>
                                        <p:cTn id="29" dur="3000"/>
                                        <p:tgtEl>
                                          <p:spTgt spid="17412">
                                            <p:txEl>
                                              <p:pRg st="4" end="4"/>
                                            </p:txEl>
                                          </p:spTgt>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7412">
                                            <p:txEl>
                                              <p:pRg st="5" end="5"/>
                                            </p:txEl>
                                          </p:spTgt>
                                        </p:tgtEl>
                                        <p:attrNameLst>
                                          <p:attrName>style.visibility</p:attrName>
                                        </p:attrNameLst>
                                      </p:cBhvr>
                                      <p:to>
                                        <p:strVal val="visible"/>
                                      </p:to>
                                    </p:set>
                                    <p:anim calcmode="lin" valueType="num">
                                      <p:cBhvr>
                                        <p:cTn id="32" dur="3000" fill="hold"/>
                                        <p:tgtEl>
                                          <p:spTgt spid="17412">
                                            <p:txEl>
                                              <p:pRg st="5" end="5"/>
                                            </p:txEl>
                                          </p:spTgt>
                                        </p:tgtEl>
                                        <p:attrNameLst>
                                          <p:attrName>ppt_w</p:attrName>
                                        </p:attrNameLst>
                                      </p:cBhvr>
                                      <p:tavLst>
                                        <p:tav tm="0">
                                          <p:val>
                                            <p:fltVal val="0"/>
                                          </p:val>
                                        </p:tav>
                                        <p:tav tm="100000">
                                          <p:val>
                                            <p:strVal val="#ppt_w"/>
                                          </p:val>
                                        </p:tav>
                                      </p:tavLst>
                                    </p:anim>
                                    <p:anim calcmode="lin" valueType="num">
                                      <p:cBhvr>
                                        <p:cTn id="33" dur="3000" fill="hold"/>
                                        <p:tgtEl>
                                          <p:spTgt spid="17412">
                                            <p:txEl>
                                              <p:pRg st="5" end="5"/>
                                            </p:txEl>
                                          </p:spTgt>
                                        </p:tgtEl>
                                        <p:attrNameLst>
                                          <p:attrName>ppt_h</p:attrName>
                                        </p:attrNameLst>
                                      </p:cBhvr>
                                      <p:tavLst>
                                        <p:tav tm="0">
                                          <p:val>
                                            <p:fltVal val="0"/>
                                          </p:val>
                                        </p:tav>
                                        <p:tav tm="100000">
                                          <p:val>
                                            <p:strVal val="#ppt_h"/>
                                          </p:val>
                                        </p:tav>
                                      </p:tavLst>
                                    </p:anim>
                                    <p:animEffect transition="in" filter="fade">
                                      <p:cBhvr>
                                        <p:cTn id="34" dur="3000"/>
                                        <p:tgtEl>
                                          <p:spTgt spid="17412">
                                            <p:txEl>
                                              <p:pRg st="5" end="5"/>
                                            </p:txEl>
                                          </p:spTgt>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17412">
                                            <p:txEl>
                                              <p:pRg st="6" end="6"/>
                                            </p:txEl>
                                          </p:spTgt>
                                        </p:tgtEl>
                                        <p:attrNameLst>
                                          <p:attrName>style.visibility</p:attrName>
                                        </p:attrNameLst>
                                      </p:cBhvr>
                                      <p:to>
                                        <p:strVal val="visible"/>
                                      </p:to>
                                    </p:set>
                                    <p:anim calcmode="lin" valueType="num">
                                      <p:cBhvr>
                                        <p:cTn id="37" dur="3000" fill="hold"/>
                                        <p:tgtEl>
                                          <p:spTgt spid="17412">
                                            <p:txEl>
                                              <p:pRg st="6" end="6"/>
                                            </p:txEl>
                                          </p:spTgt>
                                        </p:tgtEl>
                                        <p:attrNameLst>
                                          <p:attrName>ppt_w</p:attrName>
                                        </p:attrNameLst>
                                      </p:cBhvr>
                                      <p:tavLst>
                                        <p:tav tm="0">
                                          <p:val>
                                            <p:fltVal val="0"/>
                                          </p:val>
                                        </p:tav>
                                        <p:tav tm="100000">
                                          <p:val>
                                            <p:strVal val="#ppt_w"/>
                                          </p:val>
                                        </p:tav>
                                      </p:tavLst>
                                    </p:anim>
                                    <p:anim calcmode="lin" valueType="num">
                                      <p:cBhvr>
                                        <p:cTn id="38" dur="3000" fill="hold"/>
                                        <p:tgtEl>
                                          <p:spTgt spid="17412">
                                            <p:txEl>
                                              <p:pRg st="6" end="6"/>
                                            </p:txEl>
                                          </p:spTgt>
                                        </p:tgtEl>
                                        <p:attrNameLst>
                                          <p:attrName>ppt_h</p:attrName>
                                        </p:attrNameLst>
                                      </p:cBhvr>
                                      <p:tavLst>
                                        <p:tav tm="0">
                                          <p:val>
                                            <p:fltVal val="0"/>
                                          </p:val>
                                        </p:tav>
                                        <p:tav tm="100000">
                                          <p:val>
                                            <p:strVal val="#ppt_h"/>
                                          </p:val>
                                        </p:tav>
                                      </p:tavLst>
                                    </p:anim>
                                    <p:animEffect transition="in" filter="fade">
                                      <p:cBhvr>
                                        <p:cTn id="39" dur="3000"/>
                                        <p:tgtEl>
                                          <p:spTgt spid="17412">
                                            <p:txEl>
                                              <p:pRg st="6" end="6"/>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17412">
                                            <p:txEl>
                                              <p:pRg st="0" end="0"/>
                                            </p:txEl>
                                          </p:spTgt>
                                        </p:tgtEl>
                                        <p:attrNameLst>
                                          <p:attrName>style.visibility</p:attrName>
                                        </p:attrNameLst>
                                      </p:cBhvr>
                                      <p:to>
                                        <p:strVal val="visible"/>
                                      </p:to>
                                    </p:set>
                                    <p:anim calcmode="lin" valueType="num">
                                      <p:cBhvr>
                                        <p:cTn id="44" dur="3000" fill="hold"/>
                                        <p:tgtEl>
                                          <p:spTgt spid="17412">
                                            <p:txEl>
                                              <p:pRg st="0" end="0"/>
                                            </p:txEl>
                                          </p:spTgt>
                                        </p:tgtEl>
                                        <p:attrNameLst>
                                          <p:attrName>ppt_w</p:attrName>
                                        </p:attrNameLst>
                                      </p:cBhvr>
                                      <p:tavLst>
                                        <p:tav tm="0">
                                          <p:val>
                                            <p:fltVal val="0"/>
                                          </p:val>
                                        </p:tav>
                                        <p:tav tm="100000">
                                          <p:val>
                                            <p:strVal val="#ppt_w"/>
                                          </p:val>
                                        </p:tav>
                                      </p:tavLst>
                                    </p:anim>
                                    <p:anim calcmode="lin" valueType="num">
                                      <p:cBhvr>
                                        <p:cTn id="45" dur="3000" fill="hold"/>
                                        <p:tgtEl>
                                          <p:spTgt spid="17412">
                                            <p:txEl>
                                              <p:pRg st="0" end="0"/>
                                            </p:txEl>
                                          </p:spTgt>
                                        </p:tgtEl>
                                        <p:attrNameLst>
                                          <p:attrName>ppt_h</p:attrName>
                                        </p:attrNameLst>
                                      </p:cBhvr>
                                      <p:tavLst>
                                        <p:tav tm="0">
                                          <p:val>
                                            <p:fltVal val="0"/>
                                          </p:val>
                                        </p:tav>
                                        <p:tav tm="100000">
                                          <p:val>
                                            <p:strVal val="#ppt_h"/>
                                          </p:val>
                                        </p:tav>
                                      </p:tavLst>
                                    </p:anim>
                                    <p:animEffect transition="in" filter="fade">
                                      <p:cBhvr>
                                        <p:cTn id="46" dur="3000"/>
                                        <p:tgtEl>
                                          <p:spTgt spid="17412">
                                            <p:txEl>
                                              <p:pRg st="0" end="0"/>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nodeType="clickEffect">
                                  <p:stCondLst>
                                    <p:cond delay="0"/>
                                  </p:stCondLst>
                                  <p:childTnLst>
                                    <p:set>
                                      <p:cBhvr>
                                        <p:cTn id="50" dur="1" fill="hold">
                                          <p:stCondLst>
                                            <p:cond delay="0"/>
                                          </p:stCondLst>
                                        </p:cTn>
                                        <p:tgtEl>
                                          <p:spTgt spid="17412">
                                            <p:txEl>
                                              <p:pRg st="2" end="2"/>
                                            </p:txEl>
                                          </p:spTgt>
                                        </p:tgtEl>
                                        <p:attrNameLst>
                                          <p:attrName>style.visibility</p:attrName>
                                        </p:attrNameLst>
                                      </p:cBhvr>
                                      <p:to>
                                        <p:strVal val="visible"/>
                                      </p:to>
                                    </p:set>
                                    <p:anim calcmode="lin" valueType="num">
                                      <p:cBhvr>
                                        <p:cTn id="51" dur="3000" fill="hold"/>
                                        <p:tgtEl>
                                          <p:spTgt spid="17412">
                                            <p:txEl>
                                              <p:pRg st="2" end="2"/>
                                            </p:txEl>
                                          </p:spTgt>
                                        </p:tgtEl>
                                        <p:attrNameLst>
                                          <p:attrName>ppt_w</p:attrName>
                                        </p:attrNameLst>
                                      </p:cBhvr>
                                      <p:tavLst>
                                        <p:tav tm="0">
                                          <p:val>
                                            <p:fltVal val="0"/>
                                          </p:val>
                                        </p:tav>
                                        <p:tav tm="100000">
                                          <p:val>
                                            <p:strVal val="#ppt_w"/>
                                          </p:val>
                                        </p:tav>
                                      </p:tavLst>
                                    </p:anim>
                                    <p:anim calcmode="lin" valueType="num">
                                      <p:cBhvr>
                                        <p:cTn id="52" dur="3000" fill="hold"/>
                                        <p:tgtEl>
                                          <p:spTgt spid="17412">
                                            <p:txEl>
                                              <p:pRg st="2" end="2"/>
                                            </p:txEl>
                                          </p:spTgt>
                                        </p:tgtEl>
                                        <p:attrNameLst>
                                          <p:attrName>ppt_h</p:attrName>
                                        </p:attrNameLst>
                                      </p:cBhvr>
                                      <p:tavLst>
                                        <p:tav tm="0">
                                          <p:val>
                                            <p:fltVal val="0"/>
                                          </p:val>
                                        </p:tav>
                                        <p:tav tm="100000">
                                          <p:val>
                                            <p:strVal val="#ppt_h"/>
                                          </p:val>
                                        </p:tav>
                                      </p:tavLst>
                                    </p:anim>
                                    <p:animEffect transition="in" filter="fade">
                                      <p:cBhvr>
                                        <p:cTn id="53" dur="3000"/>
                                        <p:tgtEl>
                                          <p:spTgt spid="17412">
                                            <p:txEl>
                                              <p:pRg st="2" end="2"/>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3" presetClass="entr" presetSubtype="0" fill="hold" nodeType="clickEffect">
                                  <p:stCondLst>
                                    <p:cond delay="0"/>
                                  </p:stCondLst>
                                  <p:childTnLst>
                                    <p:set>
                                      <p:cBhvr>
                                        <p:cTn id="57" dur="1" fill="hold">
                                          <p:stCondLst>
                                            <p:cond delay="0"/>
                                          </p:stCondLst>
                                        </p:cTn>
                                        <p:tgtEl>
                                          <p:spTgt spid="17412">
                                            <p:txEl>
                                              <p:pRg st="3" end="3"/>
                                            </p:txEl>
                                          </p:spTgt>
                                        </p:tgtEl>
                                        <p:attrNameLst>
                                          <p:attrName>style.visibility</p:attrName>
                                        </p:attrNameLst>
                                      </p:cBhvr>
                                      <p:to>
                                        <p:strVal val="visible"/>
                                      </p:to>
                                    </p:set>
                                    <p:anim calcmode="lin" valueType="num">
                                      <p:cBhvr>
                                        <p:cTn id="58" dur="3000" fill="hold"/>
                                        <p:tgtEl>
                                          <p:spTgt spid="17412">
                                            <p:txEl>
                                              <p:pRg st="3" end="3"/>
                                            </p:txEl>
                                          </p:spTgt>
                                        </p:tgtEl>
                                        <p:attrNameLst>
                                          <p:attrName>ppt_w</p:attrName>
                                        </p:attrNameLst>
                                      </p:cBhvr>
                                      <p:tavLst>
                                        <p:tav tm="0">
                                          <p:val>
                                            <p:fltVal val="0"/>
                                          </p:val>
                                        </p:tav>
                                        <p:tav tm="100000">
                                          <p:val>
                                            <p:strVal val="#ppt_w"/>
                                          </p:val>
                                        </p:tav>
                                      </p:tavLst>
                                    </p:anim>
                                    <p:anim calcmode="lin" valueType="num">
                                      <p:cBhvr>
                                        <p:cTn id="59" dur="3000" fill="hold"/>
                                        <p:tgtEl>
                                          <p:spTgt spid="17412">
                                            <p:txEl>
                                              <p:pRg st="3" end="3"/>
                                            </p:txEl>
                                          </p:spTgt>
                                        </p:tgtEl>
                                        <p:attrNameLst>
                                          <p:attrName>ppt_h</p:attrName>
                                        </p:attrNameLst>
                                      </p:cBhvr>
                                      <p:tavLst>
                                        <p:tav tm="0">
                                          <p:val>
                                            <p:fltVal val="0"/>
                                          </p:val>
                                        </p:tav>
                                        <p:tav tm="100000">
                                          <p:val>
                                            <p:strVal val="#ppt_h"/>
                                          </p:val>
                                        </p:tav>
                                      </p:tavLst>
                                    </p:anim>
                                    <p:animEffect transition="in" filter="fade">
                                      <p:cBhvr>
                                        <p:cTn id="60" dur="3000"/>
                                        <p:tgtEl>
                                          <p:spTgt spid="17412">
                                            <p:txEl>
                                              <p:pRg st="3" end="3"/>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0" fill="hold" nodeType="clickEffect">
                                  <p:stCondLst>
                                    <p:cond delay="0"/>
                                  </p:stCondLst>
                                  <p:childTnLst>
                                    <p:set>
                                      <p:cBhvr>
                                        <p:cTn id="64" dur="1" fill="hold">
                                          <p:stCondLst>
                                            <p:cond delay="0"/>
                                          </p:stCondLst>
                                        </p:cTn>
                                        <p:tgtEl>
                                          <p:spTgt spid="17412">
                                            <p:txEl>
                                              <p:pRg st="4" end="4"/>
                                            </p:txEl>
                                          </p:spTgt>
                                        </p:tgtEl>
                                        <p:attrNameLst>
                                          <p:attrName>style.visibility</p:attrName>
                                        </p:attrNameLst>
                                      </p:cBhvr>
                                      <p:to>
                                        <p:strVal val="visible"/>
                                      </p:to>
                                    </p:set>
                                    <p:anim calcmode="lin" valueType="num">
                                      <p:cBhvr>
                                        <p:cTn id="65" dur="3000" fill="hold"/>
                                        <p:tgtEl>
                                          <p:spTgt spid="17412">
                                            <p:txEl>
                                              <p:pRg st="4" end="4"/>
                                            </p:txEl>
                                          </p:spTgt>
                                        </p:tgtEl>
                                        <p:attrNameLst>
                                          <p:attrName>ppt_w</p:attrName>
                                        </p:attrNameLst>
                                      </p:cBhvr>
                                      <p:tavLst>
                                        <p:tav tm="0">
                                          <p:val>
                                            <p:fltVal val="0"/>
                                          </p:val>
                                        </p:tav>
                                        <p:tav tm="100000">
                                          <p:val>
                                            <p:strVal val="#ppt_w"/>
                                          </p:val>
                                        </p:tav>
                                      </p:tavLst>
                                    </p:anim>
                                    <p:anim calcmode="lin" valueType="num">
                                      <p:cBhvr>
                                        <p:cTn id="66" dur="3000" fill="hold"/>
                                        <p:tgtEl>
                                          <p:spTgt spid="17412">
                                            <p:txEl>
                                              <p:pRg st="4" end="4"/>
                                            </p:txEl>
                                          </p:spTgt>
                                        </p:tgtEl>
                                        <p:attrNameLst>
                                          <p:attrName>ppt_h</p:attrName>
                                        </p:attrNameLst>
                                      </p:cBhvr>
                                      <p:tavLst>
                                        <p:tav tm="0">
                                          <p:val>
                                            <p:fltVal val="0"/>
                                          </p:val>
                                        </p:tav>
                                        <p:tav tm="100000">
                                          <p:val>
                                            <p:strVal val="#ppt_h"/>
                                          </p:val>
                                        </p:tav>
                                      </p:tavLst>
                                    </p:anim>
                                    <p:animEffect transition="in" filter="fade">
                                      <p:cBhvr>
                                        <p:cTn id="67" dur="3000"/>
                                        <p:tgtEl>
                                          <p:spTgt spid="17412">
                                            <p:txEl>
                                              <p:pRg st="4" end="4"/>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nodeType="clickEffect">
                                  <p:stCondLst>
                                    <p:cond delay="0"/>
                                  </p:stCondLst>
                                  <p:childTnLst>
                                    <p:set>
                                      <p:cBhvr>
                                        <p:cTn id="71" dur="1" fill="hold">
                                          <p:stCondLst>
                                            <p:cond delay="0"/>
                                          </p:stCondLst>
                                        </p:cTn>
                                        <p:tgtEl>
                                          <p:spTgt spid="17412">
                                            <p:txEl>
                                              <p:pRg st="5" end="5"/>
                                            </p:txEl>
                                          </p:spTgt>
                                        </p:tgtEl>
                                        <p:attrNameLst>
                                          <p:attrName>style.visibility</p:attrName>
                                        </p:attrNameLst>
                                      </p:cBhvr>
                                      <p:to>
                                        <p:strVal val="visible"/>
                                      </p:to>
                                    </p:set>
                                    <p:anim calcmode="lin" valueType="num">
                                      <p:cBhvr>
                                        <p:cTn id="72" dur="3000" fill="hold"/>
                                        <p:tgtEl>
                                          <p:spTgt spid="17412">
                                            <p:txEl>
                                              <p:pRg st="5" end="5"/>
                                            </p:txEl>
                                          </p:spTgt>
                                        </p:tgtEl>
                                        <p:attrNameLst>
                                          <p:attrName>ppt_w</p:attrName>
                                        </p:attrNameLst>
                                      </p:cBhvr>
                                      <p:tavLst>
                                        <p:tav tm="0">
                                          <p:val>
                                            <p:fltVal val="0"/>
                                          </p:val>
                                        </p:tav>
                                        <p:tav tm="100000">
                                          <p:val>
                                            <p:strVal val="#ppt_w"/>
                                          </p:val>
                                        </p:tav>
                                      </p:tavLst>
                                    </p:anim>
                                    <p:anim calcmode="lin" valueType="num">
                                      <p:cBhvr>
                                        <p:cTn id="73" dur="3000" fill="hold"/>
                                        <p:tgtEl>
                                          <p:spTgt spid="17412">
                                            <p:txEl>
                                              <p:pRg st="5" end="5"/>
                                            </p:txEl>
                                          </p:spTgt>
                                        </p:tgtEl>
                                        <p:attrNameLst>
                                          <p:attrName>ppt_h</p:attrName>
                                        </p:attrNameLst>
                                      </p:cBhvr>
                                      <p:tavLst>
                                        <p:tav tm="0">
                                          <p:val>
                                            <p:fltVal val="0"/>
                                          </p:val>
                                        </p:tav>
                                        <p:tav tm="100000">
                                          <p:val>
                                            <p:strVal val="#ppt_h"/>
                                          </p:val>
                                        </p:tav>
                                      </p:tavLst>
                                    </p:anim>
                                    <p:animEffect transition="in" filter="fade">
                                      <p:cBhvr>
                                        <p:cTn id="74" dur="3000"/>
                                        <p:tgtEl>
                                          <p:spTgt spid="17412">
                                            <p:txEl>
                                              <p:pRg st="5" end="5"/>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3" presetClass="entr" presetSubtype="0" fill="hold" nodeType="clickEffect">
                                  <p:stCondLst>
                                    <p:cond delay="0"/>
                                  </p:stCondLst>
                                  <p:childTnLst>
                                    <p:set>
                                      <p:cBhvr>
                                        <p:cTn id="78" dur="1" fill="hold">
                                          <p:stCondLst>
                                            <p:cond delay="0"/>
                                          </p:stCondLst>
                                        </p:cTn>
                                        <p:tgtEl>
                                          <p:spTgt spid="17412">
                                            <p:txEl>
                                              <p:pRg st="6" end="6"/>
                                            </p:txEl>
                                          </p:spTgt>
                                        </p:tgtEl>
                                        <p:attrNameLst>
                                          <p:attrName>style.visibility</p:attrName>
                                        </p:attrNameLst>
                                      </p:cBhvr>
                                      <p:to>
                                        <p:strVal val="visible"/>
                                      </p:to>
                                    </p:set>
                                    <p:anim calcmode="lin" valueType="num">
                                      <p:cBhvr>
                                        <p:cTn id="79" dur="3000" fill="hold"/>
                                        <p:tgtEl>
                                          <p:spTgt spid="17412">
                                            <p:txEl>
                                              <p:pRg st="6" end="6"/>
                                            </p:txEl>
                                          </p:spTgt>
                                        </p:tgtEl>
                                        <p:attrNameLst>
                                          <p:attrName>ppt_w</p:attrName>
                                        </p:attrNameLst>
                                      </p:cBhvr>
                                      <p:tavLst>
                                        <p:tav tm="0">
                                          <p:val>
                                            <p:fltVal val="0"/>
                                          </p:val>
                                        </p:tav>
                                        <p:tav tm="100000">
                                          <p:val>
                                            <p:strVal val="#ppt_w"/>
                                          </p:val>
                                        </p:tav>
                                      </p:tavLst>
                                    </p:anim>
                                    <p:anim calcmode="lin" valueType="num">
                                      <p:cBhvr>
                                        <p:cTn id="80" dur="3000" fill="hold"/>
                                        <p:tgtEl>
                                          <p:spTgt spid="17412">
                                            <p:txEl>
                                              <p:pRg st="6" end="6"/>
                                            </p:txEl>
                                          </p:spTgt>
                                        </p:tgtEl>
                                        <p:attrNameLst>
                                          <p:attrName>ppt_h</p:attrName>
                                        </p:attrNameLst>
                                      </p:cBhvr>
                                      <p:tavLst>
                                        <p:tav tm="0">
                                          <p:val>
                                            <p:fltVal val="0"/>
                                          </p:val>
                                        </p:tav>
                                        <p:tav tm="100000">
                                          <p:val>
                                            <p:strVal val="#ppt_h"/>
                                          </p:val>
                                        </p:tav>
                                      </p:tavLst>
                                    </p:anim>
                                    <p:animEffect transition="in" filter="fade">
                                      <p:cBhvr>
                                        <p:cTn id="81" dur="3000"/>
                                        <p:tgtEl>
                                          <p:spTgt spid="174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allAtOnce"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1D0E8033-42F0-43A2-B9C1-61AA564B6D23}"/>
              </a:ext>
            </a:extLst>
          </p:cNvPr>
          <p:cNvPicPr>
            <a:picLocks noChangeAspect="1"/>
          </p:cNvPicPr>
          <p:nvPr/>
        </p:nvPicPr>
        <p:blipFill>
          <a:blip r:embed="rId3"/>
          <a:stretch>
            <a:fillRect/>
          </a:stretch>
        </p:blipFill>
        <p:spPr>
          <a:xfrm>
            <a:off x="1979712" y="921959"/>
            <a:ext cx="5760640" cy="3555666"/>
          </a:xfrm>
          <a:prstGeom prst="rect">
            <a:avLst/>
          </a:prstGeom>
        </p:spPr>
      </p:pic>
      <p:sp>
        <p:nvSpPr>
          <p:cNvPr id="3" name="Τίτλος 2">
            <a:extLst>
              <a:ext uri="{FF2B5EF4-FFF2-40B4-BE49-F238E27FC236}">
                <a16:creationId xmlns:a16="http://schemas.microsoft.com/office/drawing/2014/main" id="{AE3963EC-F08A-47BB-8603-D7EA0D8F213F}"/>
              </a:ext>
            </a:extLst>
          </p:cNvPr>
          <p:cNvSpPr>
            <a:spLocks noGrp="1"/>
          </p:cNvSpPr>
          <p:nvPr>
            <p:ph type="title"/>
          </p:nvPr>
        </p:nvSpPr>
        <p:spPr>
          <a:xfrm>
            <a:off x="457200" y="274638"/>
            <a:ext cx="8229600" cy="490066"/>
          </a:xfrm>
        </p:spPr>
        <p:txBody>
          <a:bodyPr/>
          <a:lstStyle/>
          <a:p>
            <a:r>
              <a:rPr lang="el-GR" sz="2800" dirty="0"/>
              <a:t>Για το Παθητικό κάπνισμα</a:t>
            </a:r>
            <a:endParaRPr lang="en-US" sz="2800" dirty="0"/>
          </a:p>
        </p:txBody>
      </p:sp>
      <p:sp>
        <p:nvSpPr>
          <p:cNvPr id="4" name="TextBox 3">
            <a:extLst>
              <a:ext uri="{FF2B5EF4-FFF2-40B4-BE49-F238E27FC236}">
                <a16:creationId xmlns:a16="http://schemas.microsoft.com/office/drawing/2014/main" id="{2D4BCF21-A5AD-433E-BAF5-5607D7337781}"/>
              </a:ext>
            </a:extLst>
          </p:cNvPr>
          <p:cNvSpPr txBox="1"/>
          <p:nvPr/>
        </p:nvSpPr>
        <p:spPr>
          <a:xfrm>
            <a:off x="251520" y="4797152"/>
            <a:ext cx="8640960" cy="1754326"/>
          </a:xfrm>
          <a:prstGeom prst="rect">
            <a:avLst/>
          </a:prstGeom>
          <a:noFill/>
        </p:spPr>
        <p:txBody>
          <a:bodyPr wrap="square" rtlCol="0">
            <a:spAutoFit/>
          </a:bodyPr>
          <a:lstStyle/>
          <a:p>
            <a:r>
              <a:rPr lang="el-GR" dirty="0"/>
              <a:t>Ο κίνδυνος καρκίνου του Πνεύμονα στους παθητικούς καπνιστές (άτομα μη καπνίζοντα που συγκατοικούν με καπνιστές) είναι διπλάσιος, σε σχέση με Μη-καπνιστές που συγκατοικούν με μη καπνιστές. Παρόλα αυτά, σε έρευνα που κάναμε παλαιότερα, φάνηκε πως το 66% των Ελλήνων γονέων καπνιστών, κάπνιζε παρουσία των παιδιών τους.</a:t>
            </a:r>
          </a:p>
          <a:p>
            <a:endParaRPr lang="en-US" dirty="0"/>
          </a:p>
        </p:txBody>
      </p:sp>
    </p:spTree>
    <p:extLst>
      <p:ext uri="{BB962C8B-B14F-4D97-AF65-F5344CB8AC3E}">
        <p14:creationId xmlns:p14="http://schemas.microsoft.com/office/powerpoint/2010/main" val="3247309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E85184C4-B6C3-4E2F-8A42-C465C1C41EEE}"/>
              </a:ext>
            </a:extLst>
          </p:cNvPr>
          <p:cNvSpPr>
            <a:spLocks noChangeArrowheads="1"/>
          </p:cNvSpPr>
          <p:nvPr/>
        </p:nvSpPr>
        <p:spPr bwMode="auto">
          <a:xfrm>
            <a:off x="-160338" y="1363663"/>
            <a:ext cx="914400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4100" name="Object 4">
            <a:extLst>
              <a:ext uri="{FF2B5EF4-FFF2-40B4-BE49-F238E27FC236}">
                <a16:creationId xmlns:a16="http://schemas.microsoft.com/office/drawing/2014/main" id="{3923CCBD-EDD6-42EE-A6AC-F1129607DDD4}"/>
              </a:ext>
            </a:extLst>
          </p:cNvPr>
          <p:cNvGraphicFramePr>
            <a:graphicFrameLocks noChangeAspect="1"/>
          </p:cNvGraphicFramePr>
          <p:nvPr/>
        </p:nvGraphicFramePr>
        <p:xfrm>
          <a:off x="539750" y="908050"/>
          <a:ext cx="7345363" cy="5949950"/>
        </p:xfrm>
        <a:graphic>
          <a:graphicData uri="http://schemas.openxmlformats.org/presentationml/2006/ole">
            <mc:AlternateContent xmlns:mc="http://schemas.openxmlformats.org/markup-compatibility/2006">
              <mc:Choice xmlns:v="urn:schemas-microsoft-com:vml" Requires="v">
                <p:oleObj name="Γράφημα" r:id="rId2" imgW="5631141" imgH="4549079" progId="MSGraph.Chart.8">
                  <p:embed/>
                </p:oleObj>
              </mc:Choice>
              <mc:Fallback>
                <p:oleObj name="Γράφημα" r:id="rId2" imgW="5631141" imgH="4549079" progId="MSGraph.Char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908050"/>
                        <a:ext cx="7345363" cy="59499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4" name="Rectangle 6">
            <a:extLst>
              <a:ext uri="{FF2B5EF4-FFF2-40B4-BE49-F238E27FC236}">
                <a16:creationId xmlns:a16="http://schemas.microsoft.com/office/drawing/2014/main" id="{6000487E-98CF-4C11-AF5A-707AD6D2229F}"/>
              </a:ext>
            </a:extLst>
          </p:cNvPr>
          <p:cNvSpPr>
            <a:spLocks noChangeArrowheads="1"/>
          </p:cNvSpPr>
          <p:nvPr/>
        </p:nvSpPr>
        <p:spPr bwMode="auto">
          <a:xfrm>
            <a:off x="2124075" y="5554663"/>
            <a:ext cx="6264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endParaRPr lang="el-GR" altLang="el-GR" sz="1800"/>
          </a:p>
        </p:txBody>
      </p:sp>
      <p:sp>
        <p:nvSpPr>
          <p:cNvPr id="4103" name="Rectangle 7">
            <a:extLst>
              <a:ext uri="{FF2B5EF4-FFF2-40B4-BE49-F238E27FC236}">
                <a16:creationId xmlns:a16="http://schemas.microsoft.com/office/drawing/2014/main" id="{422299EF-5B3F-435B-B22E-44E570DD7DA1}"/>
              </a:ext>
            </a:extLst>
          </p:cNvPr>
          <p:cNvSpPr>
            <a:spLocks noGrp="1" noChangeArrowheads="1"/>
          </p:cNvSpPr>
          <p:nvPr>
            <p:ph type="title"/>
          </p:nvPr>
        </p:nvSpPr>
        <p:spPr>
          <a:xfrm>
            <a:off x="457200" y="274638"/>
            <a:ext cx="8229600" cy="561975"/>
          </a:xfrm>
        </p:spPr>
        <p:txBody>
          <a:bodyPr/>
          <a:lstStyle/>
          <a:p>
            <a:pPr eaLnBrk="1" hangingPunct="1"/>
            <a:r>
              <a:rPr lang="el-GR" altLang="el-GR" sz="1600" b="1">
                <a:solidFill>
                  <a:schemeClr val="tx1"/>
                </a:solidFill>
              </a:rPr>
              <a:t>Εικόνα</a:t>
            </a:r>
            <a:r>
              <a:rPr lang="en-US" altLang="el-GR" sz="1600" b="1">
                <a:solidFill>
                  <a:schemeClr val="tx1"/>
                </a:solidFill>
              </a:rPr>
              <a:t>: </a:t>
            </a:r>
            <a:r>
              <a:rPr lang="el-GR" altLang="el-GR" sz="1600" b="1">
                <a:solidFill>
                  <a:schemeClr val="tx1"/>
                </a:solidFill>
              </a:rPr>
              <a:t>Βασισμένες σε στοιχεία από το </a:t>
            </a:r>
            <a:r>
              <a:rPr lang="en-US" altLang="el-GR" sz="1600" b="1">
                <a:solidFill>
                  <a:schemeClr val="tx1"/>
                </a:solidFill>
              </a:rPr>
              <a:t>European Bureau for Action on Smoking Prevention: Tobacco and Health in the European Union. An</a:t>
            </a:r>
            <a:r>
              <a:rPr lang="el-GR" altLang="el-GR" sz="1600" b="1">
                <a:solidFill>
                  <a:schemeClr val="tx1"/>
                </a:solidFill>
              </a:rPr>
              <a:t> </a:t>
            </a:r>
            <a:r>
              <a:rPr lang="en-US" altLang="el-GR" sz="1600" b="1">
                <a:solidFill>
                  <a:schemeClr val="tx1"/>
                </a:solidFill>
              </a:rPr>
              <a:t>overview</a:t>
            </a:r>
            <a:r>
              <a:rPr lang="el-GR" altLang="el-GR" sz="1600" b="1">
                <a:solidFill>
                  <a:schemeClr val="tx1"/>
                </a:solidFill>
              </a:rPr>
              <a:t>.</a:t>
            </a:r>
            <a:br>
              <a:rPr lang="el-GR" altLang="el-GR" sz="1600">
                <a:solidFill>
                  <a:schemeClr val="tx1"/>
                </a:solidFill>
              </a:rPr>
            </a:br>
            <a:endParaRPr lang="en-US" altLang="el-GR" sz="160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blinds(horizontal)">
                                      <p:cBhvr>
                                        <p:cTn id="7" dur="500"/>
                                        <p:tgtEl>
                                          <p:spTgt spid="41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grpId="0" nodeType="clickEffect">
                                  <p:stCondLst>
                                    <p:cond delay="0"/>
                                  </p:stCondLst>
                                  <p:childTnLst>
                                    <p:animScale>
                                      <p:cBhvr>
                                        <p:cTn id="11" dur="2000" fill="hold"/>
                                        <p:tgtEl>
                                          <p:spTgt spid="410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100" grpId="0"/>
      <p:bldP spid="410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DDF4E0-3788-4993-814F-CD4CA390A304}"/>
              </a:ext>
            </a:extLst>
          </p:cNvPr>
          <p:cNvSpPr>
            <a:spLocks noGrp="1"/>
          </p:cNvSpPr>
          <p:nvPr>
            <p:ph type="title"/>
          </p:nvPr>
        </p:nvSpPr>
        <p:spPr/>
        <p:txBody>
          <a:bodyPr/>
          <a:lstStyle/>
          <a:p>
            <a:r>
              <a:rPr lang="el-GR" dirty="0"/>
              <a:t>ΠΑΡΑΝΟΗΣΕΙΣ</a:t>
            </a:r>
            <a:endParaRPr lang="en-US" dirty="0"/>
          </a:p>
        </p:txBody>
      </p:sp>
      <p:sp>
        <p:nvSpPr>
          <p:cNvPr id="3" name="TextBox 2">
            <a:extLst>
              <a:ext uri="{FF2B5EF4-FFF2-40B4-BE49-F238E27FC236}">
                <a16:creationId xmlns:a16="http://schemas.microsoft.com/office/drawing/2014/main" id="{90577493-98E4-4AB1-ABEE-781A3663618F}"/>
              </a:ext>
            </a:extLst>
          </p:cNvPr>
          <p:cNvSpPr txBox="1"/>
          <p:nvPr/>
        </p:nvSpPr>
        <p:spPr>
          <a:xfrm>
            <a:off x="457200" y="2060848"/>
            <a:ext cx="8229600" cy="1477328"/>
          </a:xfrm>
          <a:prstGeom prst="rect">
            <a:avLst/>
          </a:prstGeom>
          <a:noFill/>
        </p:spPr>
        <p:txBody>
          <a:bodyPr wrap="square" rtlCol="0">
            <a:spAutoFit/>
          </a:bodyPr>
          <a:lstStyle/>
          <a:p>
            <a:r>
              <a:rPr lang="en-US" dirty="0"/>
              <a:t>Site IATRONET</a:t>
            </a:r>
            <a:endParaRPr lang="el-GR" dirty="0"/>
          </a:p>
          <a:p>
            <a:r>
              <a:rPr lang="el-GR" dirty="0"/>
              <a:t>Το κάπνισμα είναι κακό για την υγεία, αλλά το να βρίσκεσαι κοντά σε έναν καπνιστή είναι χειρότερο. Ο καπνός μπορεί επιδρά αρνητικά στην υγεία σας ακόμα και αν κάποιος άλλος καπνίζει γύρω σας. Ο παθητικός καπνός εμφανίζεται όταν κάποιος καπνίζει ή χρησιμοποιεί καπνά.</a:t>
            </a:r>
            <a:endParaRPr lang="en-US" dirty="0"/>
          </a:p>
        </p:txBody>
      </p:sp>
    </p:spTree>
    <p:extLst>
      <p:ext uri="{BB962C8B-B14F-4D97-AF65-F5344CB8AC3E}">
        <p14:creationId xmlns:p14="http://schemas.microsoft.com/office/powerpoint/2010/main" val="3417421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248501-6EB8-4BA3-98E9-354AB3FF2CA0}"/>
              </a:ext>
            </a:extLst>
          </p:cNvPr>
          <p:cNvSpPr>
            <a:spLocks noGrp="1"/>
          </p:cNvSpPr>
          <p:nvPr>
            <p:ph type="title"/>
          </p:nvPr>
        </p:nvSpPr>
        <p:spPr>
          <a:xfrm>
            <a:off x="457200" y="188640"/>
            <a:ext cx="8229600" cy="634082"/>
          </a:xfrm>
        </p:spPr>
        <p:txBody>
          <a:bodyPr/>
          <a:lstStyle/>
          <a:p>
            <a:r>
              <a:rPr lang="el-GR" sz="2800" dirty="0"/>
              <a:t>ΠΑΡΑΠΛΗΡΟΦΟΡΗΣΗ ΓΙΑ ΤΟ ΚΑΠΝΙΣΜΑ</a:t>
            </a:r>
            <a:br>
              <a:rPr lang="en-US" sz="2800" dirty="0"/>
            </a:br>
            <a:endParaRPr lang="en-US" sz="2800" dirty="0"/>
          </a:p>
        </p:txBody>
      </p:sp>
      <p:sp>
        <p:nvSpPr>
          <p:cNvPr id="3" name="TextBox 2">
            <a:extLst>
              <a:ext uri="{FF2B5EF4-FFF2-40B4-BE49-F238E27FC236}">
                <a16:creationId xmlns:a16="http://schemas.microsoft.com/office/drawing/2014/main" id="{C53C83D7-D3F5-418E-8C32-88B313957A1B}"/>
              </a:ext>
            </a:extLst>
          </p:cNvPr>
          <p:cNvSpPr txBox="1"/>
          <p:nvPr/>
        </p:nvSpPr>
        <p:spPr>
          <a:xfrm>
            <a:off x="0" y="539735"/>
            <a:ext cx="8784976" cy="6771084"/>
          </a:xfrm>
          <a:prstGeom prst="rect">
            <a:avLst/>
          </a:prstGeom>
          <a:noFill/>
        </p:spPr>
        <p:txBody>
          <a:bodyPr wrap="square" rtlCol="0">
            <a:spAutoFit/>
          </a:bodyPr>
          <a:lstStyle/>
          <a:p>
            <a:r>
              <a:rPr lang="el-GR" sz="1600" dirty="0"/>
              <a:t>1. Σε μελέτες που κάναμε ανάμεσα σε φοιτητές των Ελληνικών Πανεπιστημίων και ανάμεσα σε γονείς- καπνιστές και μη καπνιστές, φάνηκε πως ένα ποσοστό της τάξης του 83% </a:t>
            </a:r>
            <a:r>
              <a:rPr lang="el-GR" sz="1600" dirty="0" err="1"/>
              <a:t>πιστέυει</a:t>
            </a:r>
            <a:r>
              <a:rPr lang="el-GR" sz="1600" dirty="0"/>
              <a:t> πως ο κύριος παράγοντας που ευθύνεται για τον καρκίνο του </a:t>
            </a:r>
            <a:r>
              <a:rPr lang="el-GR" sz="1600" dirty="0" err="1"/>
              <a:t>πνεύμονος</a:t>
            </a:r>
            <a:r>
              <a:rPr lang="el-GR" sz="1600" dirty="0"/>
              <a:t>, είναι η ατμοσφαιρική ρύπανση (</a:t>
            </a:r>
            <a:r>
              <a:rPr lang="en-US" sz="1600" dirty="0"/>
              <a:t>Makris</a:t>
            </a:r>
            <a:r>
              <a:rPr lang="el-GR" sz="1600" dirty="0"/>
              <a:t>, </a:t>
            </a:r>
            <a:r>
              <a:rPr lang="en-US" sz="1600" dirty="0" err="1"/>
              <a:t>Charalampopoulos</a:t>
            </a:r>
            <a:r>
              <a:rPr lang="en-US" sz="1600" dirty="0"/>
              <a:t> and Athanasiou</a:t>
            </a:r>
            <a:r>
              <a:rPr lang="el-GR" sz="1600" dirty="0"/>
              <a:t>, 1994). </a:t>
            </a:r>
            <a:endParaRPr lang="en-US" sz="1600" dirty="0"/>
          </a:p>
          <a:p>
            <a:r>
              <a:rPr lang="el-GR" sz="1600" u="sng" dirty="0"/>
              <a:t>2. Παθητικό κάπνισμα:</a:t>
            </a:r>
            <a:r>
              <a:rPr lang="el-GR" sz="1600" dirty="0"/>
              <a:t> όταν ζητήθηκε από τους φοιτητές/</a:t>
            </a:r>
            <a:r>
              <a:rPr lang="el-GR" sz="1600" dirty="0" err="1"/>
              <a:t>τριες</a:t>
            </a:r>
            <a:r>
              <a:rPr lang="el-GR" sz="1600" dirty="0"/>
              <a:t> να αξιολογήσουν  τους κινδύνους του παθητικού καπνίσματος, συχνά απαντούσαν ότι οι κίνδυνοι είναι διπλοί σε σύγκριση με τους κανονικούς καπνιστές.  </a:t>
            </a:r>
            <a:endParaRPr lang="en-US" sz="1600" dirty="0"/>
          </a:p>
          <a:p>
            <a:r>
              <a:rPr lang="el-GR" sz="1600" dirty="0"/>
              <a:t>-Φυσικά, η σωστή απάντηση είναι ότι οι παθητικοί καπνιστές έχουν διπλάσιο κίνδυνο σε σύγκριση με τους μη-καπνιστές που, την ίδια στιγμή, είναι μη-παθητικοί καπνιστές. </a:t>
            </a:r>
            <a:endParaRPr lang="en-US" sz="1600" dirty="0"/>
          </a:p>
          <a:p>
            <a:r>
              <a:rPr lang="el-GR" sz="1600" dirty="0"/>
              <a:t>3. Ακόμα και έγκυροι ειδικοί για το κάπνισμα, όταν σχολιάζουν τα αποτελέσματα για το </a:t>
            </a:r>
            <a:r>
              <a:rPr lang="el-GR" sz="1600" u="sng" dirty="0"/>
              <a:t>κάπνισμα μεταξύ των εφήβων</a:t>
            </a:r>
            <a:r>
              <a:rPr lang="el-GR" sz="1600" dirty="0"/>
              <a:t>, δηλώνουν ότι η Ελλάδα έχει το χειρότερο πρόβλημα μεταξύ των χωρών της ΕΕ, δηλώνοντας ότι, οι Έλληνες έφηβοι ξεκινούν το κάπνισμα στην ηλικία των δέκα ετών. -Η αλήθεια είναι ότι οι έφηβοι σε όλο τον κόσμο έχουν την τάση να πειραματίζονται με το κάπνισμα γύρω στην ηλικία των δέκα. Παράλληλα, αν και η Ελλάδα καταλαμβάνει την 2</a:t>
            </a:r>
            <a:r>
              <a:rPr lang="el-GR" sz="1600" baseline="30000" dirty="0"/>
              <a:t>η</a:t>
            </a:r>
            <a:r>
              <a:rPr lang="el-GR" sz="1600" dirty="0"/>
              <a:t> υψηλότερη θέση σε ότι αφορά στα ποσοστά των καπνιστών στον συνολικό πληθυσμό, ταυτοχρόνως, κατέχει μία από τις χαμηλότερες θέσεις στις μελέτες με καπνιστές 13 ετών (</a:t>
            </a:r>
            <a:r>
              <a:rPr lang="el-GR" sz="1600" dirty="0" err="1"/>
              <a:t>Currie</a:t>
            </a:r>
            <a:r>
              <a:rPr lang="el-GR" sz="1600" dirty="0"/>
              <a:t>, 2012). </a:t>
            </a:r>
            <a:endParaRPr lang="en-US" sz="1600" dirty="0"/>
          </a:p>
          <a:p>
            <a:r>
              <a:rPr lang="el-GR" sz="1600" dirty="0"/>
              <a:t>4. Μελέτες που εμφανίστηκαν στον ελληνικό τύπο σχετικά με την </a:t>
            </a:r>
            <a:r>
              <a:rPr lang="el-GR" sz="1600" u="sng" dirty="0"/>
              <a:t>φορμαλδεΰδη στο ηλεκτρονικό τσιγάρο</a:t>
            </a:r>
            <a:r>
              <a:rPr lang="el-GR" sz="1600" dirty="0"/>
              <a:t>: ορισμένες από τις εφημερίδες είχαν ως τίτλο τους "τα ηλεκτρονικά τσιγάρα περιέχουν δέκα φορές υψηλότερους καρκινογόνους παράγοντες".</a:t>
            </a:r>
            <a:endParaRPr lang="en-US" sz="1600" dirty="0"/>
          </a:p>
          <a:p>
            <a:r>
              <a:rPr lang="el-GR" sz="1600" dirty="0"/>
              <a:t>- Η αλήθεια, είναι φυσικά, ότι ακόμη και αν τα ηλεκτρονικά τσιγάρα είχαν, όντως, δέκα φορές υψηλότερες συγκεντρώσεις φορμαλδεΰδης (κάτι που αποδείχθηκε εντελώς </a:t>
            </a:r>
            <a:r>
              <a:rPr lang="el-GR" sz="1600" dirty="0" err="1"/>
              <a:t>λάθεμένο</a:t>
            </a:r>
            <a:r>
              <a:rPr lang="el-GR" sz="1600" dirty="0"/>
              <a:t>), δεν θα εμπεριείχαν δέκα φορές περισσότερο κίνδυνο για καρκίνο του </a:t>
            </a:r>
            <a:r>
              <a:rPr lang="el-GR" sz="1600" dirty="0" err="1"/>
              <a:t>πνεύμονος</a:t>
            </a:r>
            <a:r>
              <a:rPr lang="el-GR" sz="1600" dirty="0"/>
              <a:t>,  μια και οι κύριοι παράγοντες στον καπνό και την πίσσα των τσιγάρων που μας ανησυχούν, είναι η περιεκτικότητα σε ΠΑΥ, (Πολυκυκλικοί Αρωματικοί Υδρογονάνθρακες). </a:t>
            </a:r>
            <a:endParaRPr lang="en-US" sz="1600" dirty="0"/>
          </a:p>
          <a:p>
            <a:endParaRPr lang="en-US" dirty="0"/>
          </a:p>
        </p:txBody>
      </p:sp>
    </p:spTree>
    <p:extLst>
      <p:ext uri="{BB962C8B-B14F-4D97-AF65-F5344CB8AC3E}">
        <p14:creationId xmlns:p14="http://schemas.microsoft.com/office/powerpoint/2010/main" val="1060834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id="{332FB646-E43A-43B4-8C06-9675149C66F2}"/>
              </a:ext>
            </a:extLst>
          </p:cNvPr>
          <p:cNvSpPr>
            <a:spLocks noChangeArrowheads="1"/>
          </p:cNvSpPr>
          <p:nvPr/>
        </p:nvSpPr>
        <p:spPr bwMode="auto">
          <a:xfrm>
            <a:off x="684213" y="-87313"/>
            <a:ext cx="7775575"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l-GR" altLang="el-GR" sz="2400" b="1" dirty="0"/>
              <a:t>Ψυχοκοινωνικές διαστάσεις της συνήθειας του καπνίσματος</a:t>
            </a:r>
            <a:endParaRPr lang="en-US" altLang="el-GR" sz="2400" dirty="0"/>
          </a:p>
          <a:p>
            <a:pPr algn="ctr" eaLnBrk="1" hangingPunct="1">
              <a:defRPr/>
            </a:pPr>
            <a:r>
              <a:rPr lang="el-GR" altLang="el-GR" dirty="0"/>
              <a:t>Η έναρξη του καπνίσματος, όπως αναφέρθηκε και στο γενικό μέρος, φαίνεται ότι συμπίπτει με την περίοδο της εφηβείας και πιο συγκεκριμένα με τη μεταβατική εκείνη περίοδο από την πρώτη στη δεύτερη βαθμίδα της εκπαίδευσης. Ως η πιο κρίσιμη περίοδος για τον πειραματισμό με το κάπνισμα θεωρείται η ηλικία γύρω στα 11-12 χρόνια. Οι πιο σημαντικοί παράγοντες που παρακινούν έναν έφηβο να καπνίσει είναι:</a:t>
            </a:r>
          </a:p>
          <a:p>
            <a:pPr algn="ctr" eaLnBrk="1" hangingPunct="1">
              <a:defRPr/>
            </a:pPr>
            <a:endParaRPr lang="en-US" altLang="el-GR" dirty="0"/>
          </a:p>
          <a:p>
            <a:pPr eaLnBrk="1" hangingPunct="1">
              <a:defRPr/>
            </a:pPr>
            <a:r>
              <a:rPr lang="el-GR" altLang="el-GR" sz="2400" dirty="0"/>
              <a:t>- </a:t>
            </a:r>
            <a:r>
              <a:rPr lang="el-GR" altLang="el-GR" sz="2400" i="1" dirty="0"/>
              <a:t>η επιρροή από τους συνομήλικους</a:t>
            </a:r>
            <a:endParaRPr lang="en-US" altLang="el-GR" sz="2400" dirty="0"/>
          </a:p>
          <a:p>
            <a:pPr eaLnBrk="1" hangingPunct="1">
              <a:defRPr/>
            </a:pPr>
            <a:r>
              <a:rPr lang="el-GR" altLang="el-GR" sz="2400" dirty="0"/>
              <a:t>- </a:t>
            </a:r>
            <a:r>
              <a:rPr lang="el-GR" altLang="el-GR" sz="2400" i="1" dirty="0"/>
              <a:t>η ανάγκη βελτίωσης της εικόνας του εαυτού</a:t>
            </a:r>
            <a:endParaRPr lang="en-US" altLang="el-GR" sz="2400" dirty="0"/>
          </a:p>
          <a:p>
            <a:pPr eaLnBrk="1" hangingPunct="1">
              <a:defRPr/>
            </a:pPr>
            <a:r>
              <a:rPr lang="el-GR" altLang="el-GR" sz="2400" dirty="0"/>
              <a:t>- </a:t>
            </a:r>
            <a:r>
              <a:rPr lang="el-GR" altLang="el-GR" sz="2400" i="1" dirty="0"/>
              <a:t>οι σχέσεις με το στενό περιβάλλον </a:t>
            </a:r>
            <a:endParaRPr lang="en-US" altLang="el-GR" sz="2400" dirty="0"/>
          </a:p>
          <a:p>
            <a:pPr marL="342900" indent="-342900" eaLnBrk="1" hangingPunct="1">
              <a:buFontTx/>
              <a:buChar char="-"/>
              <a:defRPr/>
            </a:pPr>
            <a:r>
              <a:rPr lang="el-GR" altLang="el-GR" sz="2400" i="1" dirty="0"/>
              <a:t>οι καπνιστικές συνήθειες των γονιών</a:t>
            </a:r>
            <a:r>
              <a:rPr lang="el-GR" altLang="el-GR" sz="2400" dirty="0"/>
              <a:t> .</a:t>
            </a:r>
            <a:endParaRPr lang="en-US" altLang="el-GR" sz="2400" dirty="0"/>
          </a:p>
          <a:p>
            <a:pPr marL="342900" indent="-342900" eaLnBrk="1" hangingPunct="1">
              <a:buFontTx/>
              <a:buChar char="-"/>
              <a:defRPr/>
            </a:pPr>
            <a:endParaRPr lang="en-US" altLang="el-GR" sz="2400" dirty="0"/>
          </a:p>
          <a:p>
            <a:pPr marL="342900" indent="-342900" eaLnBrk="1" hangingPunct="1">
              <a:buFontTx/>
              <a:buChar char="-"/>
              <a:defRPr/>
            </a:pPr>
            <a:r>
              <a:rPr lang="el-GR" altLang="el-GR" sz="2400" dirty="0"/>
              <a:t>ΠΡΙΝ όμως ΠΑΜΕ ΕΚΕΙ ΑΣ ΔΟΥΜΕ ΜΕΡΙΚΑ ΓΕΝΙΚΑ ΣΤΟΙΧΕΙΑ ΓΙΑ ΤΑ ΣΤΑΔΙΑ ΚΑΙ ΤΟΥΣ ΠΑΡΑΓΟΝΤΕΣ ΠΟΥ ΟΔΗΓΟΎΝ ΚΑΠΟΙΟΝ ΣΤΟ ΝΑ ΓΙΝΕΙ ΚΑΠΝΙΣΤΗΣ/ΤΡΙΑ</a:t>
            </a:r>
          </a:p>
        </p:txBody>
      </p:sp>
      <p:pic>
        <p:nvPicPr>
          <p:cNvPr id="2" name="Εγγεγραμμένος ήχος">
            <a:hlinkClick r:id="" action="ppaction://media"/>
            <a:extLst>
              <a:ext uri="{FF2B5EF4-FFF2-40B4-BE49-F238E27FC236}">
                <a16:creationId xmlns:a16="http://schemas.microsoft.com/office/drawing/2014/main" id="{B46447E8-E454-41C4-997E-9906B0A9988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0117412-66E3-4CAC-98C9-89F506120201}"/>
              </a:ext>
            </a:extLst>
          </p:cNvPr>
          <p:cNvSpPr>
            <a:spLocks noChangeArrowheads="1"/>
          </p:cNvSpPr>
          <p:nvPr/>
        </p:nvSpPr>
        <p:spPr bwMode="auto">
          <a:xfrm>
            <a:off x="0" y="2124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29699" name="Object 4">
            <a:extLst>
              <a:ext uri="{FF2B5EF4-FFF2-40B4-BE49-F238E27FC236}">
                <a16:creationId xmlns:a16="http://schemas.microsoft.com/office/drawing/2014/main" id="{5DDC61A9-1689-485E-B7F4-55A639C7E5D5}"/>
              </a:ext>
            </a:extLst>
          </p:cNvPr>
          <p:cNvGraphicFramePr>
            <a:graphicFrameLocks noChangeAspect="1"/>
          </p:cNvGraphicFramePr>
          <p:nvPr/>
        </p:nvGraphicFramePr>
        <p:xfrm>
          <a:off x="0" y="549275"/>
          <a:ext cx="9144000" cy="5327650"/>
        </p:xfrm>
        <a:graphic>
          <a:graphicData uri="http://schemas.openxmlformats.org/presentationml/2006/ole">
            <mc:AlternateContent xmlns:mc="http://schemas.openxmlformats.org/markup-compatibility/2006">
              <mc:Choice xmlns:v="urn:schemas-microsoft-com:vml" Requires="v">
                <p:oleObj name="Bitmap Image" r:id="rId2" imgW="4671465" imgH="2049958" progId="Paint.Picture">
                  <p:embed/>
                </p:oleObj>
              </mc:Choice>
              <mc:Fallback>
                <p:oleObj name="Bitmap Image" r:id="rId2" imgW="4671465" imgH="2049958"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49275"/>
                        <a:ext cx="9144000" cy="53276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 name="Εγγεγραμμένος ήχος">
            <a:hlinkClick r:id="" action="ppaction://media"/>
            <a:extLst>
              <a:ext uri="{FF2B5EF4-FFF2-40B4-BE49-F238E27FC236}">
                <a16:creationId xmlns:a16="http://schemas.microsoft.com/office/drawing/2014/main" id="{AF3CFA02-1B3F-4D2D-B535-8AC748D7085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a:extLst>
              <a:ext uri="{FF2B5EF4-FFF2-40B4-BE49-F238E27FC236}">
                <a16:creationId xmlns:a16="http://schemas.microsoft.com/office/drawing/2014/main" id="{5A1D2698-EC62-49CF-94FE-C1F9FAD77C28}"/>
              </a:ext>
            </a:extLst>
          </p:cNvPr>
          <p:cNvSpPr>
            <a:spLocks noChangeArrowheads="1"/>
          </p:cNvSpPr>
          <p:nvPr/>
        </p:nvSpPr>
        <p:spPr bwMode="auto">
          <a:xfrm>
            <a:off x="0" y="38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30723" name="Object 4">
            <a:extLst>
              <a:ext uri="{FF2B5EF4-FFF2-40B4-BE49-F238E27FC236}">
                <a16:creationId xmlns:a16="http://schemas.microsoft.com/office/drawing/2014/main" id="{BD96BE42-225D-44A0-A83B-E8FAB571BE3D}"/>
              </a:ext>
            </a:extLst>
          </p:cNvPr>
          <p:cNvGraphicFramePr>
            <a:graphicFrameLocks noChangeAspect="1"/>
          </p:cNvGraphicFramePr>
          <p:nvPr/>
        </p:nvGraphicFramePr>
        <p:xfrm>
          <a:off x="1692275" y="0"/>
          <a:ext cx="5857875" cy="6781800"/>
        </p:xfrm>
        <a:graphic>
          <a:graphicData uri="http://schemas.openxmlformats.org/presentationml/2006/ole">
            <mc:AlternateContent xmlns:mc="http://schemas.openxmlformats.org/markup-compatibility/2006">
              <mc:Choice xmlns:v="urn:schemas-microsoft-com:vml" Requires="v">
                <p:oleObj name="Bitmap Image" r:id="rId2" imgW="5090053" imgH="5448482" progId="Paint.Picture">
                  <p:embed/>
                </p:oleObj>
              </mc:Choice>
              <mc:Fallback>
                <p:oleObj name="Bitmap Image" r:id="rId2" imgW="5090053" imgH="5448482"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0"/>
                        <a:ext cx="5857875"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 name="Εγγεγραμμένος ήχος">
            <a:hlinkClick r:id="" action="ppaction://media"/>
            <a:extLst>
              <a:ext uri="{FF2B5EF4-FFF2-40B4-BE49-F238E27FC236}">
                <a16:creationId xmlns:a16="http://schemas.microsoft.com/office/drawing/2014/main" id="{2CB16C9A-6258-4238-A966-81CB98E2339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D66C50B6-208A-4ED6-9D80-686F14A3D503}"/>
              </a:ext>
            </a:extLst>
          </p:cNvPr>
          <p:cNvSpPr>
            <a:spLocks noChangeArrowheads="1"/>
          </p:cNvSpPr>
          <p:nvPr/>
        </p:nvSpPr>
        <p:spPr bwMode="auto">
          <a:xfrm>
            <a:off x="684213" y="836613"/>
            <a:ext cx="7775575"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l-GR" sz="2400" b="1"/>
              <a:t>Ψυχοκοινωνικές διαστάσεις της συνήθειας του καπνίσματος</a:t>
            </a:r>
            <a:endParaRPr lang="en-US" altLang="el-GR" sz="2400"/>
          </a:p>
          <a:p>
            <a:pPr algn="ctr" eaLnBrk="1" hangingPunct="1">
              <a:spcBef>
                <a:spcPct val="0"/>
              </a:spcBef>
              <a:buFontTx/>
              <a:buNone/>
            </a:pPr>
            <a:r>
              <a:rPr lang="el-GR" altLang="el-GR" sz="1800"/>
              <a:t>Η έναρξη του καπνίσματος, όπως αναφέρθηκε, φαίνεται ότι συμπίπτει με την περίοδο της εφηβείας και πιο συγκεκριμένα με τη μεταβατική εκείνη περίοδο από την πρώτη στη δεύτερη βαθμίδα της εκπαίδευσης. Ως η πιο κρίσιμη περίοδος για τον πειραματισμό με το κάπνισμα θεωρείται η ηλικία γύρω στα 11-12 χρόνια. Οι πιο σημαντικοί παράγοντες που παρακινούν έναν έφηβο να καπνίσει είναι:</a:t>
            </a:r>
          </a:p>
          <a:p>
            <a:pPr algn="ctr" eaLnBrk="1" hangingPunct="1">
              <a:spcBef>
                <a:spcPct val="0"/>
              </a:spcBef>
              <a:buFontTx/>
              <a:buNone/>
            </a:pPr>
            <a:endParaRPr lang="en-US" altLang="el-GR" sz="1800"/>
          </a:p>
          <a:p>
            <a:pPr eaLnBrk="1" hangingPunct="1">
              <a:spcBef>
                <a:spcPct val="0"/>
              </a:spcBef>
              <a:buFontTx/>
              <a:buNone/>
            </a:pPr>
            <a:r>
              <a:rPr lang="el-GR" altLang="el-GR" sz="2400"/>
              <a:t>- </a:t>
            </a:r>
            <a:r>
              <a:rPr lang="el-GR" altLang="el-GR" sz="2400" i="1"/>
              <a:t>η επιρροή από τους συνομήλικους</a:t>
            </a:r>
            <a:endParaRPr lang="en-US" altLang="el-GR" sz="2400"/>
          </a:p>
          <a:p>
            <a:pPr eaLnBrk="1" hangingPunct="1">
              <a:spcBef>
                <a:spcPct val="0"/>
              </a:spcBef>
              <a:buFontTx/>
              <a:buNone/>
            </a:pPr>
            <a:r>
              <a:rPr lang="el-GR" altLang="el-GR" sz="2400"/>
              <a:t>- </a:t>
            </a:r>
            <a:r>
              <a:rPr lang="el-GR" altLang="el-GR" sz="2400" i="1"/>
              <a:t>η ανάγκη βελτίωσης της εικόνας του εαυτού</a:t>
            </a:r>
            <a:endParaRPr lang="en-US" altLang="el-GR" sz="2400"/>
          </a:p>
          <a:p>
            <a:pPr eaLnBrk="1" hangingPunct="1">
              <a:spcBef>
                <a:spcPct val="0"/>
              </a:spcBef>
              <a:buFontTx/>
              <a:buNone/>
            </a:pPr>
            <a:r>
              <a:rPr lang="el-GR" altLang="el-GR" sz="2400"/>
              <a:t>- </a:t>
            </a:r>
            <a:r>
              <a:rPr lang="el-GR" altLang="el-GR" sz="2400" i="1"/>
              <a:t>οι σχέσεις με το στενό περιβάλλον </a:t>
            </a:r>
            <a:endParaRPr lang="en-US" altLang="el-GR" sz="2400"/>
          </a:p>
          <a:p>
            <a:pPr eaLnBrk="1" hangingPunct="1">
              <a:spcBef>
                <a:spcPct val="0"/>
              </a:spcBef>
              <a:buFontTx/>
              <a:buNone/>
            </a:pPr>
            <a:r>
              <a:rPr lang="el-GR" altLang="el-GR" sz="2400"/>
              <a:t>- </a:t>
            </a:r>
            <a:r>
              <a:rPr lang="el-GR" altLang="el-GR" sz="2400" i="1"/>
              <a:t>οι καπνιστικές συνήθειες των γονιών</a:t>
            </a:r>
            <a:r>
              <a:rPr lang="el-GR" altLang="el-GR" sz="24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39B68AC4-459A-4519-9B44-2BCC6A7ED25F}"/>
              </a:ext>
            </a:extLst>
          </p:cNvPr>
          <p:cNvSpPr>
            <a:spLocks noChangeArrowheads="1"/>
          </p:cNvSpPr>
          <p:nvPr/>
        </p:nvSpPr>
        <p:spPr bwMode="auto">
          <a:xfrm>
            <a:off x="468313" y="1012825"/>
            <a:ext cx="8135937"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l-GR" sz="2400" b="1"/>
              <a:t>Η επιρροή από τους συνομήλικους</a:t>
            </a:r>
            <a:endParaRPr lang="en-US" altLang="el-GR" sz="2400"/>
          </a:p>
          <a:p>
            <a:pPr algn="ctr" eaLnBrk="1" hangingPunct="1">
              <a:spcBef>
                <a:spcPct val="0"/>
              </a:spcBef>
              <a:buFontTx/>
              <a:buNone/>
            </a:pPr>
            <a:r>
              <a:rPr lang="el-GR" altLang="el-GR" sz="2400"/>
              <a:t>Κατά την περίοδο της εφηβείας η επιθυμία για αποδοχή από την ομάδα είναι γενικά πιο έντονη στον άνθρωπο. Οι συνομήλικοι σ' αυτή τη φάση ασκούν όλο και μεγαλύτερη επίδραση σε ένα σύνολο από αξίες και συμπεριφορές. Ανάμεσα σ' αυτές περιλαμβάνονται και οι καπνιστικές στάσεις και συνήθειες. Ο φόβος της απόρριψης, η επιθυμία για αναγνώριση από τους συνομήλικους, καθώς και η ανάγκη να αισθάνεται ο έφηβος ότι είναι μέλος μιας ομάδας τον οδηγούν στον κοινωνικό πειραματισμό με το κάπνισμα. Κάτι τέτοιο ενισχύεται και από την τάση του έφηβου για αυτονόμηση, επαναστατικότητα και ριψοκίνδυνη συμπεριφορά.</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a:extLst>
              <a:ext uri="{FF2B5EF4-FFF2-40B4-BE49-F238E27FC236}">
                <a16:creationId xmlns:a16="http://schemas.microsoft.com/office/drawing/2014/main" id="{E33E6F25-398C-49D6-A33A-34FBBC78D994}"/>
              </a:ext>
            </a:extLst>
          </p:cNvPr>
          <p:cNvSpPr>
            <a:spLocks noChangeArrowheads="1"/>
          </p:cNvSpPr>
          <p:nvPr/>
        </p:nvSpPr>
        <p:spPr bwMode="auto">
          <a:xfrm>
            <a:off x="468313" y="122238"/>
            <a:ext cx="8135937" cy="661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l-GR" sz="2400" b="1"/>
              <a:t>Η ανάγκη βελτίωσης της εικόνας του εαυτού και οι σχέσεις με το στενό περιβάλλον</a:t>
            </a:r>
            <a:endParaRPr lang="en-US" altLang="el-GR" sz="2400"/>
          </a:p>
          <a:p>
            <a:pPr algn="ctr" eaLnBrk="1" hangingPunct="1">
              <a:spcBef>
                <a:spcPct val="0"/>
              </a:spcBef>
              <a:buFontTx/>
              <a:buNone/>
            </a:pPr>
            <a:endParaRPr lang="el-GR" altLang="el-GR" sz="2000"/>
          </a:p>
          <a:p>
            <a:pPr algn="ctr" eaLnBrk="1" hangingPunct="1">
              <a:spcBef>
                <a:spcPct val="0"/>
              </a:spcBef>
              <a:buFontTx/>
              <a:buNone/>
            </a:pPr>
            <a:r>
              <a:rPr lang="el-GR" altLang="el-GR" sz="2000"/>
              <a:t>Οι έρευνες που έχουν γίνει πάνω στο ζήτημα αυτό στον ελληνικό χώρο έδειξαν ότι οι έφηβοι που καπνίζουν </a:t>
            </a:r>
            <a:r>
              <a:rPr lang="el-GR" altLang="el-GR" sz="2000" b="1"/>
              <a:t>έχουν χαμηλότερη αυτοεκτίμηση</a:t>
            </a:r>
            <a:r>
              <a:rPr lang="el-GR" altLang="el-GR" sz="2000"/>
              <a:t> και </a:t>
            </a:r>
            <a:r>
              <a:rPr lang="el-GR" altLang="el-GR" sz="2000" b="1"/>
              <a:t>μεγαλύτερη δυσκολία στις σχέσεις τους</a:t>
            </a:r>
            <a:r>
              <a:rPr lang="el-GR" altLang="el-GR" sz="2000"/>
              <a:t> με τους καθηγητές, τους γονείς τους και τ' αδέλφια τους. </a:t>
            </a:r>
          </a:p>
          <a:p>
            <a:pPr algn="ctr" eaLnBrk="1" hangingPunct="1">
              <a:spcBef>
                <a:spcPct val="0"/>
              </a:spcBef>
              <a:buFontTx/>
              <a:buNone/>
            </a:pPr>
            <a:r>
              <a:rPr lang="el-GR" altLang="el-GR" sz="2000" b="1"/>
              <a:t>Ο έφηβος που καπνίζει τείνει να μην έχει καλή εικόνα και να μην είναι ευχαριστημένος από τον εαυτό του, υποτιμά ή και αγνοεί τις δυνατότητές του και αποδίδει μικρή αξία στις πράξεις του.</a:t>
            </a:r>
            <a:r>
              <a:rPr lang="el-GR" altLang="el-GR" sz="2000"/>
              <a:t> </a:t>
            </a:r>
            <a:r>
              <a:rPr lang="el-GR" altLang="el-GR" sz="2000" b="1"/>
              <a:t>Αισθάνεται ότι δεν μπορεί να κάνει τίποτα τόσο καλά όσο θα το έκαναν οι άλλοι και ότι ο ίδιος ίσως να "μην αξίζει" και πολλά .</a:t>
            </a:r>
            <a:endParaRPr lang="en-US" altLang="el-GR" sz="2000" b="1"/>
          </a:p>
          <a:p>
            <a:pPr algn="ctr" eaLnBrk="1" hangingPunct="1">
              <a:spcBef>
                <a:spcPct val="0"/>
              </a:spcBef>
              <a:buFontTx/>
              <a:buNone/>
            </a:pPr>
            <a:r>
              <a:rPr lang="el-GR" altLang="el-GR" sz="2000"/>
              <a:t>Έχοντας μια τέτοια εικόνα για τον εαυτό του ο έφηβος προσπαθεί μέσα από το κάπνισμα να φαίνεται ωριμότερος και αξιότερος. Κάνει δηλαδή κάτι που δεν ανταποκρίνεται στην εσωτερική του πραγματικότητα, στο πως ο ίδιος βλέπει πραγματικά τον εαυτό του. Μέσα από το κάπνισμα ζει μια ψευδαίσθηση, νομίζοντας ότι μέσα απ' αυτό γίνεται πιο αποδεκτός στα μάτια των άλλων και ότι ανεβαίνει η εκτίμησή τους για το πρόσωπό του. Έτσι, ο έφηβος εμπλέκεται σε μια διαδικασία αναζήτησης προσωπικής αξίας μέσα από μια συνήθεια που προκαλεί επιφανειακή, πρόσκαιρη και αβέβαιη ικανοποίηση.</a:t>
            </a:r>
            <a:endParaRPr lang="en-US" altLang="el-GR"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6EE7A796-C29C-44BD-AC9D-D040C63E4473}"/>
              </a:ext>
            </a:extLst>
          </p:cNvPr>
          <p:cNvSpPr>
            <a:spLocks noChangeArrowheads="1"/>
          </p:cNvSpPr>
          <p:nvPr/>
        </p:nvSpPr>
        <p:spPr bwMode="auto">
          <a:xfrm>
            <a:off x="179388" y="-49213"/>
            <a:ext cx="8964612" cy="5934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2400"/>
              <a:t>Επειδή όμως το κάπνισμα εμπλέκεται τόσο στενά με τη διαμόρφωση της εικόνας του εαυτού σε μια περίοδο με έντονες συγκινήσεις και αναστατώσεις αποκτά ιδιότητες μιας συνήθειας που αποτελεί δομικό στοιχείο της προσωπικότητας που αναπτύσσεται. Κάπνισμα και προσωπικότητα δομούνται μαζί, το τσιγάρο μετατρέπεται σε "μέρος του σώματος" και η εικόνα του εαυτού ταυτίζεται με την εικόνα του εαυτού ως καπνιστή .</a:t>
            </a:r>
            <a:endParaRPr lang="en-US" altLang="el-GR" sz="2400"/>
          </a:p>
          <a:p>
            <a:pPr eaLnBrk="1" hangingPunct="1">
              <a:spcBef>
                <a:spcPct val="0"/>
              </a:spcBef>
              <a:buFontTx/>
              <a:buNone/>
            </a:pPr>
            <a:r>
              <a:rPr lang="el-GR" altLang="el-GR" sz="2400"/>
              <a:t>Όλα αυτά έχουν ιδιαίτερη σημασία σε ό,τι αφορά την πολιτική της Αγωγής Υγείας στο ζήτημα αυτό. Όπως θ' αναφερθεί και πιο κάτω, οι πιο πολλοί καπνιστές γνωρίζουν καλά τους κινδύνους από το κάπνισμα. Παρόλα αυτά τους είναι πολύ δύσκολο ή σχεδόν αδύνατο να αποκοπούν από τη συνήθεια αυτή. Κι αυτό γιατί, ανάμεσα στα άλλα, κάθε απόπειρα διακοπής του καπνίσματος απειλεί να ανατρέψει ολόκληρη την αναπαράσταση του εφήβου (ή και του μεγαλύτερου) για τον εαυτό του και τη σχέση του εαυτού του με τους άλλους.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a:extLst>
              <a:ext uri="{FF2B5EF4-FFF2-40B4-BE49-F238E27FC236}">
                <a16:creationId xmlns:a16="http://schemas.microsoft.com/office/drawing/2014/main" id="{99B1B610-B5BF-4840-8349-DA407C4A2CF0}"/>
              </a:ext>
            </a:extLst>
          </p:cNvPr>
          <p:cNvSpPr>
            <a:spLocks noChangeArrowheads="1"/>
          </p:cNvSpPr>
          <p:nvPr/>
        </p:nvSpPr>
        <p:spPr bwMode="auto">
          <a:xfrm>
            <a:off x="179388" y="1228725"/>
            <a:ext cx="878522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2800"/>
              <a:t>Εδώ υπεισέρχονται δύο ξεχωριστοί παράγοντες: Απ' τη μια μεριά έχουμε αυτή καθαυτή την </a:t>
            </a:r>
            <a:r>
              <a:rPr lang="el-GR" altLang="el-GR" sz="2800" i="1"/>
              <a:t>καπνιστική συνήθεια </a:t>
            </a:r>
            <a:r>
              <a:rPr lang="el-GR" altLang="el-GR" sz="2800"/>
              <a:t>των γονέων ή των συγγενικών προσώπων, ενώ από την άλλη σημαντικό ρόλο παίζει και η </a:t>
            </a:r>
            <a:r>
              <a:rPr lang="el-GR" altLang="el-GR" sz="2800" i="1"/>
              <a:t>αντίληψη και η στάση των γονέων και των συγγενών</a:t>
            </a:r>
            <a:r>
              <a:rPr lang="el-GR" altLang="el-GR" sz="2800"/>
              <a:t> για το κάπνισμα. Δηλ. είναι διαφορετικό πράγμα να είσαι γονέας ή εκπαιδευτικός καπνιστής και να είσαι άνετος με αυτό καπνίζοντας λ.χ. μπροστά στο παιδί και άλλο να είσαι καπνιστής/τρια και να αποφεύγεις κάτι τέτοιο.</a:t>
            </a:r>
            <a:endParaRPr lang="en-US" altLang="el-GR" sz="2800"/>
          </a:p>
        </p:txBody>
      </p:sp>
      <p:sp>
        <p:nvSpPr>
          <p:cNvPr id="35843" name="Τίτλος 1">
            <a:extLst>
              <a:ext uri="{FF2B5EF4-FFF2-40B4-BE49-F238E27FC236}">
                <a16:creationId xmlns:a16="http://schemas.microsoft.com/office/drawing/2014/main" id="{4A80AF9F-B4E9-4E7C-A838-BF90B0991873}"/>
              </a:ext>
            </a:extLst>
          </p:cNvPr>
          <p:cNvSpPr>
            <a:spLocks noGrp="1"/>
          </p:cNvSpPr>
          <p:nvPr>
            <p:ph type="title"/>
          </p:nvPr>
        </p:nvSpPr>
        <p:spPr/>
        <p:txBody>
          <a:bodyPr/>
          <a:lstStyle/>
          <a:p>
            <a:r>
              <a:rPr lang="el-GR" altLang="el-GR" b="1"/>
              <a:t>Οι καπνιστικές συνήθειες των γονιών</a:t>
            </a:r>
            <a:r>
              <a:rPr lang="el-GR" altLang="el-GR" i="1"/>
              <a:t> </a:t>
            </a:r>
            <a:br>
              <a:rPr lang="en-US" altLang="el-GR"/>
            </a:br>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4">
            <a:extLst>
              <a:ext uri="{FF2B5EF4-FFF2-40B4-BE49-F238E27FC236}">
                <a16:creationId xmlns:a16="http://schemas.microsoft.com/office/drawing/2014/main" id="{7E0D72E7-819C-4334-9D69-9969151EEB83}"/>
              </a:ext>
            </a:extLst>
          </p:cNvPr>
          <p:cNvGraphicFramePr>
            <a:graphicFrameLocks noChangeAspect="1"/>
          </p:cNvGraphicFramePr>
          <p:nvPr/>
        </p:nvGraphicFramePr>
        <p:xfrm>
          <a:off x="971550" y="542925"/>
          <a:ext cx="7848600" cy="6291263"/>
        </p:xfrm>
        <a:graphic>
          <a:graphicData uri="http://schemas.openxmlformats.org/presentationml/2006/ole">
            <mc:AlternateContent xmlns:mc="http://schemas.openxmlformats.org/markup-compatibility/2006">
              <mc:Choice xmlns:v="urn:schemas-microsoft-com:vml" Requires="v">
                <p:oleObj name="Εικόνα" r:id="rId3" imgW="4539857" imgH="3639238" progId="StaticEnhancedMetafile">
                  <p:embed/>
                </p:oleObj>
              </mc:Choice>
              <mc:Fallback>
                <p:oleObj name="Εικόνα" r:id="rId3" imgW="4539857" imgH="3639238" progId="StaticEnhancedMetafil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542925"/>
                        <a:ext cx="7848600" cy="629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7" name="Rectangle 5">
            <a:extLst>
              <a:ext uri="{FF2B5EF4-FFF2-40B4-BE49-F238E27FC236}">
                <a16:creationId xmlns:a16="http://schemas.microsoft.com/office/drawing/2014/main" id="{C4F93EA2-E339-4D3E-978A-B7CEB01101D5}"/>
              </a:ext>
            </a:extLst>
          </p:cNvPr>
          <p:cNvSpPr>
            <a:spLocks noGrp="1" noChangeArrowheads="1"/>
          </p:cNvSpPr>
          <p:nvPr>
            <p:ph type="title"/>
          </p:nvPr>
        </p:nvSpPr>
        <p:spPr>
          <a:xfrm>
            <a:off x="0" y="0"/>
            <a:ext cx="8229600" cy="346075"/>
          </a:xfrm>
        </p:spPr>
        <p:txBody>
          <a:bodyPr/>
          <a:lstStyle/>
          <a:p>
            <a:pPr eaLnBrk="1" hangingPunct="1"/>
            <a:r>
              <a:rPr lang="el-GR" altLang="el-GR" sz="2400"/>
              <a:t>Σύγκριση 1ετών και 4ετών φοιτητών ΠΤΔΕ-ΑΠΘ (2005)</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30CDFA1C-4179-4549-871A-F85B5DBFA849}"/>
              </a:ext>
            </a:extLst>
          </p:cNvPr>
          <p:cNvSpPr>
            <a:spLocks noChangeArrowheads="1"/>
          </p:cNvSpPr>
          <p:nvPr/>
        </p:nvSpPr>
        <p:spPr bwMode="auto">
          <a:xfrm>
            <a:off x="0" y="333375"/>
            <a:ext cx="9144000"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2400" u="sng" dirty="0"/>
              <a:t>Εάν και οι δύο γονείς καπνίζουν, τα παιδιά τους έχουν διπλάσια πιθανότητα να γίνουν κανονικοί καπνιστές σε σύγκριση με τα παιδιά των μη καπνιστών γονέων .</a:t>
            </a:r>
            <a:r>
              <a:rPr lang="el-GR" altLang="el-GR" sz="2400" dirty="0"/>
              <a:t> </a:t>
            </a:r>
          </a:p>
          <a:p>
            <a:pPr eaLnBrk="1" hangingPunct="1">
              <a:spcBef>
                <a:spcPct val="0"/>
              </a:spcBef>
              <a:buFontTx/>
              <a:buNone/>
            </a:pPr>
            <a:r>
              <a:rPr lang="el-GR" altLang="el-GR" sz="2400" u="sng" dirty="0"/>
              <a:t>Αντίστοιχα, βρέθηκε πως τα παιδιά που έχουν πατέρα και μεγαλύτερο αδελφό καπνιστή έχουν τέσσερις φορές μεγαλύτερες πιθανότητες να γίνουν κανονικοί καπνιστές σε σύγκριση με τα παιδιά που δεν καπνίζει ο πατέρας και ο αδελφός τους.</a:t>
            </a:r>
            <a:r>
              <a:rPr lang="el-GR" altLang="el-GR" sz="2400" dirty="0"/>
              <a:t> </a:t>
            </a:r>
          </a:p>
          <a:p>
            <a:pPr eaLnBrk="1" hangingPunct="1">
              <a:spcBef>
                <a:spcPct val="0"/>
              </a:spcBef>
              <a:buFontTx/>
              <a:buNone/>
            </a:pPr>
            <a:r>
              <a:rPr lang="el-GR" altLang="el-GR" sz="2400" dirty="0"/>
              <a:t>Είναι σαφές ότι οι πιθανότητες αυτές αυξάνουν για δύο κυρίως λόγους. Πρώτον, επειδή ο νέος και η νέα έχουν στις περιπτώσεις αυτές μεγαλύτερες ευκαιρίες για </a:t>
            </a:r>
            <a:r>
              <a:rPr lang="el-GR" altLang="el-GR" sz="2400" b="1" dirty="0"/>
              <a:t>πειραματισμό.</a:t>
            </a:r>
            <a:r>
              <a:rPr lang="el-GR" altLang="el-GR" sz="2400" dirty="0"/>
              <a:t> Αρκετοί από τους νέους αυτούς παραδέχονται ότι το πρώτο τσιγάρο που δοκίμασαν στη ζωή τους το πήραν από την τσέπη του καπνιστή γονέα ή αδελφού. Δεύτερον, επειδή </a:t>
            </a:r>
            <a:r>
              <a:rPr lang="el-GR" altLang="el-GR" sz="2400" b="1" dirty="0"/>
              <a:t>τα πρότυπα</a:t>
            </a:r>
            <a:r>
              <a:rPr lang="el-GR" altLang="el-GR" sz="2400" dirty="0"/>
              <a:t> που διαμορφώνει το παιδί και ο έφηβος είναι συχνά αυτά του πατέρα, της μητέρας και του μεγαλύτερου αδελφού. Και φυσικά όταν τα πρότυπα είναι καπνιστές πολύ σύντομα ο νέος ή η νέα θα προσπαθήσει να τα μιμηθεί.</a:t>
            </a:r>
          </a:p>
          <a:p>
            <a:pPr eaLnBrk="1" hangingPunct="1">
              <a:spcBef>
                <a:spcPct val="0"/>
              </a:spcBef>
              <a:buFontTx/>
              <a:buNone/>
            </a:pPr>
            <a:r>
              <a:rPr lang="el-GR" altLang="el-GR" sz="2400" dirty="0"/>
              <a:t>ΔΑΣΚΑΛΟΙ ΩΣ ΠΡΟΤΥΠΑ!!!!</a:t>
            </a:r>
            <a:endParaRPr lang="en-US" altLang="el-G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7F4C5633-BBA5-48BD-B156-120CF06C5A5D}"/>
              </a:ext>
            </a:extLst>
          </p:cNvPr>
          <p:cNvSpPr>
            <a:spLocks noGrp="1"/>
          </p:cNvSpPr>
          <p:nvPr>
            <p:ph type="title"/>
          </p:nvPr>
        </p:nvSpPr>
        <p:spPr>
          <a:xfrm>
            <a:off x="457200" y="274638"/>
            <a:ext cx="8229600" cy="1143000"/>
          </a:xfrm>
        </p:spPr>
        <p:txBody>
          <a:bodyPr/>
          <a:lstStyle/>
          <a:p>
            <a:r>
              <a:rPr lang="el-GR" sz="2400" b="1" dirty="0"/>
              <a:t>Επιτρεπτικοί γονείς;</a:t>
            </a:r>
            <a:endParaRPr lang="en-US" sz="2400" b="1" dirty="0"/>
          </a:p>
        </p:txBody>
      </p:sp>
      <p:sp>
        <p:nvSpPr>
          <p:cNvPr id="37890" name="Rectangle 4">
            <a:extLst>
              <a:ext uri="{FF2B5EF4-FFF2-40B4-BE49-F238E27FC236}">
                <a16:creationId xmlns:a16="http://schemas.microsoft.com/office/drawing/2014/main" id="{A4D6C512-5CB5-4EF8-BD25-9BFC9439C68E}"/>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el-GR" altLang="el-GR" sz="2000" dirty="0">
                <a:latin typeface="+mn-lt"/>
              </a:rPr>
              <a:t>Πολλοί γονείς νομίζουν ότι με το να αποτρέψουν τα παιδιά τους από το κάπνισμα θα τα ωθήσουν στο να καπνίσουν από αντίδραση. </a:t>
            </a:r>
            <a:r>
              <a:rPr lang="en-US" altLang="el-GR" sz="2000" dirty="0">
                <a:latin typeface="+mn-lt"/>
              </a:rPr>
              <a:t>T</a:t>
            </a:r>
            <a:r>
              <a:rPr lang="el-GR" altLang="el-GR" sz="2000" dirty="0">
                <a:latin typeface="+mn-lt"/>
              </a:rPr>
              <a:t>α ερευνητικά δεδομένα όμως δείχνουν το αντίθετο. Η συχνότητα του καπνίσματος αυξάνει όταν οι γονείς γενικά είναι </a:t>
            </a:r>
            <a:r>
              <a:rPr lang="el-GR" altLang="el-GR" sz="2000" b="1" dirty="0">
                <a:latin typeface="+mn-lt"/>
              </a:rPr>
              <a:t>"επιτρεπτικοί"</a:t>
            </a:r>
            <a:r>
              <a:rPr lang="el-GR" altLang="el-GR" sz="2000" i="1" dirty="0">
                <a:latin typeface="+mn-lt"/>
              </a:rPr>
              <a:t>.</a:t>
            </a:r>
            <a:r>
              <a:rPr lang="el-GR" altLang="el-GR" sz="2000" dirty="0">
                <a:latin typeface="+mn-lt"/>
              </a:rPr>
              <a:t> Πολύ χειρότερα είναι βέβαια τα πράγματα όταν οι γονείς ενθαρρύνουν  τα παιδιά έμμεσα ή άμεσα στο να καπνίσουν. Έτσι, πολλοί γονείς με τη μορφή αστείου ζητούν από τα παιδιά να τους ανάψουν τσιγάρα ενώ άλλοι φθάνουν στο σημείο να τους προσφέρουν οι ίδιοι τσιγάρο. Γι' αυτό σε έρευνες που έχουν γίνει στον ελληνικό χώρο βρέθηκε ότι το 1/3 σχεδόν των εφήβων που έχουν δοκιμάσει να καπνίσουν, το πρώτο τσιγάρο τους είχε προσφερθεί από τους γονείς ή το είχαν καπνίσει μπροστά τους. </a:t>
            </a:r>
          </a:p>
          <a:p>
            <a:pPr>
              <a:lnSpc>
                <a:spcPct val="90000"/>
              </a:lnSpc>
              <a:buFontTx/>
              <a:buNone/>
            </a:pPr>
            <a:endParaRPr lang="el-GR" altLang="el-GR" sz="2000" dirty="0">
              <a:latin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B950FE59-BD8B-4395-9D70-338214EE860F}"/>
              </a:ext>
            </a:extLst>
          </p:cNvPr>
          <p:cNvSpPr>
            <a:spLocks noChangeArrowheads="1"/>
          </p:cNvSpPr>
          <p:nvPr/>
        </p:nvSpPr>
        <p:spPr bwMode="auto">
          <a:xfrm>
            <a:off x="179388" y="60434"/>
            <a:ext cx="8964612"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1809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l-GR" sz="2400" b="1" dirty="0"/>
              <a:t>Η γνώση των κινδύνων από το κάπνισμα δεν επηρεάζει σημαντικά την καπνιστική συμπεριφορά</a:t>
            </a:r>
            <a:endParaRPr lang="en-US" altLang="el-GR" sz="2400" dirty="0"/>
          </a:p>
          <a:p>
            <a:pPr algn="ctr" eaLnBrk="1" hangingPunct="1">
              <a:spcBef>
                <a:spcPct val="0"/>
              </a:spcBef>
              <a:buFontTx/>
              <a:buNone/>
            </a:pPr>
            <a:endParaRPr lang="el-GR" altLang="el-GR" sz="2400" dirty="0"/>
          </a:p>
          <a:p>
            <a:pPr algn="just" eaLnBrk="1" hangingPunct="1">
              <a:spcBef>
                <a:spcPct val="0"/>
              </a:spcBef>
              <a:buFontTx/>
              <a:buNone/>
            </a:pPr>
            <a:r>
              <a:rPr lang="el-GR" altLang="el-GR" sz="2400" dirty="0"/>
              <a:t>Γενικά, οι μελέτες ανάμεσα στους έφηβους αλλά και τους νέους, καταδεικνύουν το γεγονός ότι δεν υφίστανται ουσιαστικές διαφορές ανάμεσα στους καπνιστές και τους μη καπνιστές σε ό,τι αφορά τη γνώση των  κινδύνων από το κάπνισμα. Φαίνεται ότι τα άτομα όταν καπνίζουν στη νεαρή ηλικία </a:t>
            </a:r>
            <a:r>
              <a:rPr lang="el-GR" altLang="el-GR" sz="2400" b="1" dirty="0"/>
              <a:t>δε θεωρούν τους εαυτούς τους καπνιστές</a:t>
            </a:r>
            <a:r>
              <a:rPr lang="el-GR" altLang="el-GR" sz="2400" dirty="0"/>
              <a:t> και </a:t>
            </a:r>
            <a:r>
              <a:rPr lang="el-GR" altLang="el-GR" sz="2400" b="1" dirty="0"/>
              <a:t>έχουν γενικά την αίσθηση ότι μπορούν να σταματήσουν τη συνήθεια αυτή όποτε θελήσουν.</a:t>
            </a:r>
            <a:r>
              <a:rPr lang="el-GR" altLang="el-GR" sz="2400" dirty="0"/>
              <a:t> Παράλληλα, </a:t>
            </a:r>
            <a:r>
              <a:rPr lang="el-GR" altLang="el-GR" sz="2400" b="1" dirty="0"/>
              <a:t>δε φαίνεται να κατανοούν ουσιαστικά τους μακροπρόθεσμους κινδύνους</a:t>
            </a:r>
            <a:r>
              <a:rPr lang="el-GR" altLang="el-GR" sz="2400" dirty="0"/>
              <a:t>, όπως ο καρκίνος ή τα καρδιαγγειακά νοσήματα που φαίνονται στον νέο σαν πολύ μακρινές καταστάσεις. Αντίθετα, </a:t>
            </a:r>
            <a:r>
              <a:rPr lang="el-GR" altLang="el-GR" sz="2400" b="1" dirty="0"/>
              <a:t>οι "απομακρυσμένοι" κίνδυνοι αντισταθμίζονται από την ψευδαίσθηση της ωρίμανσης, τη βελτίωση της αυτοεκτίμησης και άλλες "θετικές" επιδράσεις,</a:t>
            </a:r>
            <a:r>
              <a:rPr lang="el-GR" altLang="el-GR" sz="2400" dirty="0"/>
              <a:t> οι οποίες υπερτερούν στο μυαλό των εφήβων απέναντι σε οποιαδήποτε άλλη προειδοποίηση. </a:t>
            </a:r>
            <a:endParaRPr lang="en-US" altLang="el-G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a:extLst>
              <a:ext uri="{FF2B5EF4-FFF2-40B4-BE49-F238E27FC236}">
                <a16:creationId xmlns:a16="http://schemas.microsoft.com/office/drawing/2014/main" id="{ABB7FF60-63E6-4881-94B2-E14325787389}"/>
              </a:ext>
            </a:extLst>
          </p:cNvPr>
          <p:cNvSpPr>
            <a:spLocks noChangeArrowheads="1"/>
          </p:cNvSpPr>
          <p:nvPr/>
        </p:nvSpPr>
        <p:spPr bwMode="auto">
          <a:xfrm>
            <a:off x="-133350" y="2092325"/>
            <a:ext cx="88201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l-GR" altLang="el-GR" sz="2400" dirty="0"/>
              <a:t>Είναι το μοντέλο {ο τρόπος δηλ. που σχεδιάζουμε πολιτική αντιμετώπισης} που τείνει να επικρατήσει στις μέρες μας (Ευρωπαϊκά) σε πολλές δράσεις που σχετίζονται με την Α.Υ και στηρίζεται στην </a:t>
            </a:r>
            <a:r>
              <a:rPr lang="el-GR" altLang="el-GR" sz="2400" b="1" dirty="0"/>
              <a:t>Αυτοεκτίμηση.</a:t>
            </a:r>
            <a:endParaRPr lang="en-US" altLang="el-GR" sz="2400" dirty="0"/>
          </a:p>
          <a:p>
            <a:pPr algn="just" eaLnBrk="1" hangingPunct="1">
              <a:spcBef>
                <a:spcPct val="0"/>
              </a:spcBef>
              <a:buFontTx/>
              <a:buNone/>
            </a:pPr>
            <a:r>
              <a:rPr lang="el-GR" altLang="el-GR" sz="2400" i="1" dirty="0"/>
              <a:t>Η έννοια της αυτοεκτίμησης σχετίζεται με το πως αξιολογεί κάποιος/α τον εαυτό του/της. Είναι μια προσωπική εκτίμηση του τι αξίζουμε σαν άτομα. Μια εκτίμηση που με τη σειρά της καθορίζει τη στάση μας απέναντι στους εαυτούς μας. Χαμηλή δηλ. αυτοεκτίμηση σημαίνει ό,τι πιστεύω, νομίζω ό,τι δεν αξίζω τίποτα ή ό,τι αξίζω λίγο. Το αντίθετο χαρακτηρίζει την υψηλή αυτοεκτίμηση. Η αυτοεκτίμηση σαν έννοια σχετίζεται με την αυτοαντίληψη (</a:t>
            </a:r>
            <a:r>
              <a:rPr lang="el-GR" altLang="el-GR" sz="2400" i="1" dirty="0" err="1"/>
              <a:t>self-concept</a:t>
            </a:r>
            <a:r>
              <a:rPr lang="el-GR" altLang="el-GR" sz="2400" i="1" dirty="0"/>
              <a:t>).</a:t>
            </a:r>
          </a:p>
        </p:txBody>
      </p:sp>
      <p:sp>
        <p:nvSpPr>
          <p:cNvPr id="39939" name="Τίτλος 1">
            <a:extLst>
              <a:ext uri="{FF2B5EF4-FFF2-40B4-BE49-F238E27FC236}">
                <a16:creationId xmlns:a16="http://schemas.microsoft.com/office/drawing/2014/main" id="{F1FB34E2-2CDA-4682-81B3-1A20723E1C32}"/>
              </a:ext>
            </a:extLst>
          </p:cNvPr>
          <p:cNvSpPr>
            <a:spLocks noGrp="1"/>
          </p:cNvSpPr>
          <p:nvPr>
            <p:ph type="title"/>
          </p:nvPr>
        </p:nvSpPr>
        <p:spPr/>
        <p:txBody>
          <a:bodyPr/>
          <a:lstStyle/>
          <a:p>
            <a:r>
              <a:rPr lang="el-GR" altLang="el-GR" b="1"/>
              <a:t>Το Μοντέλο της Δράσης για την Υγεία </a:t>
            </a:r>
            <a:br>
              <a:rPr lang="en-US" altLang="el-GR"/>
            </a:br>
            <a:endParaRPr lang="el-GR" alt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a:extLst>
              <a:ext uri="{FF2B5EF4-FFF2-40B4-BE49-F238E27FC236}">
                <a16:creationId xmlns:a16="http://schemas.microsoft.com/office/drawing/2014/main" id="{B2C68E0A-5A2A-463E-A890-8C7C047A6E5F}"/>
              </a:ext>
            </a:extLst>
          </p:cNvPr>
          <p:cNvSpPr>
            <a:spLocks noChangeArrowheads="1"/>
          </p:cNvSpPr>
          <p:nvPr/>
        </p:nvSpPr>
        <p:spPr bwMode="auto">
          <a:xfrm>
            <a:off x="12700" y="692150"/>
            <a:ext cx="8929688" cy="637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2400"/>
              <a:t>Σύμφωνα, λοιπόν, με αυτό το μοντέλο δράσης για την προαγωγή της υγείας, το πως αντιλαμβάνεται κάποιος τον εαυτό του/της και τι αυτοεκτίμηση έχει είναι πολύ σημαντικοί παράγοντες για την αγωγή και προαγωγή της υγείας του. Ένα άτομο με υψηλή αυτοεκτίμηση πιστεύεται ό,τι θα έχει μεγαλύτερη εμπιστοσύνη στον εαυτό του, περισσότερες κοινωνικές και ατομικές ικανότητες που του προσδίνουν ένα αίσθημα προσωπικής αποτελεσματικότητας. Η αίσθηση ό,τι μπορεί να κάνει πράγματα, αυξάνει με τη σειρά της την αυτοεκτίμηση του συγκεκριμένου ατόμου. Γι’ αυτό και πολλά προγράμματα ΑΥ που απευθύνονται κυρίως στους νέους, στηρίζονται στην αρχή ό,τι υπάρχει στενή σχέση ανάμεσα στην αυτοεκτίμηση και την συμπεριφορά που σχετίζεται με την υγεία. Οι νέοι που εμπλέκονται σε συμπεριφορές που έχουν αρνητικές συνέπειες για την υγεία τους, έχουν συνήθως χαμηλότερη  αυτοεκτίμηση η οποία ενισχύεται από ένα σύνολο χαμηλών κοινωνικών σχέσεων. </a:t>
            </a:r>
          </a:p>
        </p:txBody>
      </p:sp>
      <p:sp>
        <p:nvSpPr>
          <p:cNvPr id="41987" name="Τίτλος 1">
            <a:extLst>
              <a:ext uri="{FF2B5EF4-FFF2-40B4-BE49-F238E27FC236}">
                <a16:creationId xmlns:a16="http://schemas.microsoft.com/office/drawing/2014/main" id="{B4B82D85-A583-40FE-8D72-466472E9399A}"/>
              </a:ext>
            </a:extLst>
          </p:cNvPr>
          <p:cNvSpPr>
            <a:spLocks noGrp="1"/>
          </p:cNvSpPr>
          <p:nvPr>
            <p:ph type="title"/>
          </p:nvPr>
        </p:nvSpPr>
        <p:spPr>
          <a:xfrm>
            <a:off x="361950" y="42863"/>
            <a:ext cx="8229600" cy="649287"/>
          </a:xfrm>
        </p:spPr>
        <p:txBody>
          <a:bodyPr/>
          <a:lstStyle/>
          <a:p>
            <a:r>
              <a:rPr lang="el-GR" altLang="el-GR" sz="2400" b="1"/>
              <a:t>Το μοντέλο δράσης για την Αγωγή και προαγωγή της υγείας</a:t>
            </a:r>
            <a:endParaRPr lang="el-GR" altLang="en-US" sz="2400" b="1"/>
          </a:p>
        </p:txBody>
      </p:sp>
      <p:pic>
        <p:nvPicPr>
          <p:cNvPr id="3" name="Εγγεγραμμένος ήχος">
            <a:hlinkClick r:id="" action="ppaction://media"/>
            <a:extLst>
              <a:ext uri="{FF2B5EF4-FFF2-40B4-BE49-F238E27FC236}">
                <a16:creationId xmlns:a16="http://schemas.microsoft.com/office/drawing/2014/main" id="{CC3CE391-478A-48BB-B332-34FF5CB687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a:extLst>
              <a:ext uri="{FF2B5EF4-FFF2-40B4-BE49-F238E27FC236}">
                <a16:creationId xmlns:a16="http://schemas.microsoft.com/office/drawing/2014/main" id="{E5EED6FA-127C-4563-87E8-515CE683EBAF}"/>
              </a:ext>
            </a:extLst>
          </p:cNvPr>
          <p:cNvSpPr>
            <a:spLocks noChangeArrowheads="1"/>
          </p:cNvSpPr>
          <p:nvPr/>
        </p:nvSpPr>
        <p:spPr bwMode="auto">
          <a:xfrm>
            <a:off x="468313" y="1249363"/>
            <a:ext cx="8351837"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l-GR" altLang="el-GR" sz="2800" i="1"/>
              <a:t>Η έννοια της αυτοεκτίμησης σχετίζεται με το πως αξιολογεί κάποιος/α τον εαυτό του/της. Είναι μια προσωπική εκτίμηση του τι αξίζουμε σαν άτομα. Μια εκτίμηση που με τη σειρά της καθορίζει τη στάση μας απέναντι στους εαυτούς μας. Χαμηλή δηλ. αυτοεκτίμηση σημαίνει ό,τι πιστεύω, νομίζω ό,τι δεν αξίζω τίποτα ή ό,τι αξίζω λίγο. Το αντίθετο χαρακτηρίζει την υψηλή αυτοεκτίμηση. Η αυτοεκτίμηση σαν έννοια σχετίζεται με την αυτοαντίληψη (self-concept).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a:extLst>
              <a:ext uri="{FF2B5EF4-FFF2-40B4-BE49-F238E27FC236}">
                <a16:creationId xmlns:a16="http://schemas.microsoft.com/office/drawing/2014/main" id="{AF739C63-BBC8-4E1F-AF1B-ABEC1CD1381F}"/>
              </a:ext>
            </a:extLst>
          </p:cNvPr>
          <p:cNvSpPr>
            <a:spLocks noChangeArrowheads="1"/>
          </p:cNvSpPr>
          <p:nvPr/>
        </p:nvSpPr>
        <p:spPr bwMode="auto">
          <a:xfrm>
            <a:off x="250825" y="185738"/>
            <a:ext cx="8424863" cy="649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l-GR" altLang="el-GR" sz="2800" i="1"/>
              <a:t>Η </a:t>
            </a:r>
            <a:r>
              <a:rPr lang="el-GR" altLang="el-GR" sz="2800" b="1" i="1"/>
              <a:t>αυτοαντίληψη</a:t>
            </a:r>
            <a:r>
              <a:rPr lang="el-GR" altLang="el-GR" sz="2800" i="1"/>
              <a:t> σαν έννοια περιλαμβάνει το σύνολο των απόψεων που έχει κάποιος/α για τον εαυτό του/της. Για τις ικανότητες και τις δεξιότητες του (attributes). Περιλαμβάνει τις ιδέες που έχουμε για την εμφάνισή μας, το βαθμό ευφυΐας και τις φυσικές ικανότητες. Διαμορφώνεται και διασκευάζεται από τον τρόπο που αντιλαμβανόμαστε τη στάση των άλλων απέναντί μας. Από το πως μας αποδέχονται ή μας απορρίπτουν, μας επιβεβαιώνουν ή μας κριτικάρουν.</a:t>
            </a:r>
            <a:r>
              <a:rPr lang="el-GR" altLang="el-GR" sz="2800"/>
              <a:t> </a:t>
            </a:r>
          </a:p>
          <a:p>
            <a:pPr algn="just" eaLnBrk="1" hangingPunct="1">
              <a:spcBef>
                <a:spcPct val="0"/>
              </a:spcBef>
              <a:buFontTx/>
              <a:buNone/>
            </a:pPr>
            <a:r>
              <a:rPr lang="el-GR" altLang="el-GR" sz="2800"/>
              <a:t>ΚΥΡΙΩΣ ΟΙ ΣΗΜΑΝΤΙΚΟΙ ΑΛΛΟΙ:</a:t>
            </a:r>
          </a:p>
          <a:p>
            <a:pPr algn="just" eaLnBrk="1" hangingPunct="1">
              <a:spcBef>
                <a:spcPct val="0"/>
              </a:spcBef>
              <a:buFontTx/>
              <a:buNone/>
            </a:pPr>
            <a:r>
              <a:rPr lang="el-GR" altLang="el-GR" sz="2800"/>
              <a:t>ΓΟΝΕΙΣ, ΟΙΚΟΓΕΝΕΙΑ, ΜΕΓΑΛΥΤΕΡΑ ΑΔΕΡΦΙΑ, ΣΥΓΓΕΝΕΙΣ ΦΙΛΟΙ.</a:t>
            </a:r>
          </a:p>
          <a:p>
            <a:pPr algn="just" eaLnBrk="1" hangingPunct="1">
              <a:spcBef>
                <a:spcPct val="0"/>
              </a:spcBef>
              <a:buFontTx/>
              <a:buNone/>
            </a:pPr>
            <a:r>
              <a:rPr lang="el-GR" altLang="el-GR" sz="2800" u="sng"/>
              <a:t>ΔΑΣΚΑΛΟΙ/ΕΣ.</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a:extLst>
              <a:ext uri="{FF2B5EF4-FFF2-40B4-BE49-F238E27FC236}">
                <a16:creationId xmlns:a16="http://schemas.microsoft.com/office/drawing/2014/main" id="{E51294F5-E581-482D-96C6-16DB46205EA0}"/>
              </a:ext>
            </a:extLst>
          </p:cNvPr>
          <p:cNvSpPr>
            <a:spLocks noChangeArrowheads="1"/>
          </p:cNvSpPr>
          <p:nvPr/>
        </p:nvSpPr>
        <p:spPr bwMode="auto">
          <a:xfrm>
            <a:off x="323850" y="1036638"/>
            <a:ext cx="8208963" cy="478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l-GR" altLang="el-GR" sz="2800" i="1" dirty="0"/>
              <a:t>Η </a:t>
            </a:r>
            <a:r>
              <a:rPr lang="el-GR" altLang="el-GR" sz="2800" b="1" i="1" dirty="0"/>
              <a:t>αυτοαντίληψη</a:t>
            </a:r>
            <a:r>
              <a:rPr lang="el-GR" altLang="el-GR" sz="2800" i="1" dirty="0"/>
              <a:t> ως έννοια περιλαμβάνει το σύνολο των απόψεων που έχει κάποιος/α για τον εαυτό του/της. Για τις ικανότητες και τις δεξιότητες του (</a:t>
            </a:r>
            <a:r>
              <a:rPr lang="el-GR" altLang="el-GR" sz="2800" i="1" dirty="0" err="1"/>
              <a:t>attributes</a:t>
            </a:r>
            <a:r>
              <a:rPr lang="el-GR" altLang="el-GR" sz="2800" i="1" dirty="0"/>
              <a:t>). Περιλαμβάνει τις ιδέες που έχουμε για την εμφάνισή μας, το βαθμό ευφυΐας και τις φυσικές ικανότητες. Διαμορφώνεται και διασκευάζεται από τον τρόπο που αντιλαμβανόμαστε τη στάση των άλλων απέναντί μας. Από το πως μας αποδέχονται ή μας απορρίπτουν, μας επιβεβαιώνουν ή μας κριτικάρουν.</a:t>
            </a:r>
            <a:r>
              <a:rPr lang="el-GR" altLang="el-GR" sz="28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a:extLst>
              <a:ext uri="{FF2B5EF4-FFF2-40B4-BE49-F238E27FC236}">
                <a16:creationId xmlns:a16="http://schemas.microsoft.com/office/drawing/2014/main" id="{3DDB5896-17B8-4DC4-88CB-42AB9A3E3C88}"/>
              </a:ext>
            </a:extLst>
          </p:cNvPr>
          <p:cNvSpPr>
            <a:spLocks noChangeArrowheads="1"/>
          </p:cNvSpPr>
          <p:nvPr/>
        </p:nvSpPr>
        <p:spPr bwMode="auto">
          <a:xfrm>
            <a:off x="395288" y="180975"/>
            <a:ext cx="8424862" cy="649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2800"/>
              <a:t>Το Μοντέλο της Δράσης για την Υγεία (ΜΔΥ), σε ό,τι αφορά τα προγράμματα προαγωγής της υγείας, εισηγείται ό,τι για την επίτευξη των στόχων των προγραμμάτων αυτών, είναι απαραίτητο να αποκτήσουν τα άτομα μια πλήρη  κατανόηση των στόχων της Α.Υ., να ξεκαθαρίσουν τις αξίες, και να εξασκηθούν στην λήψη αποφάσεων και στην ικανότητα αυτοεπιβεβαίωσης. Οι μέθοδοι που εφαρμόζονται σε τέτοιου είδους διαδικασίες είναι κατεξοχήν συμμετοχικές. Οι επιμορφωνόμενοι συμμετέχουν ενεργά και κατανοούν κάποια πράγματα μέσα από μορφωτικές στρατηγικές, όπως τα παιχνίδια ρόλων, για τους τρόπους με τους οποίους διάφοροι παράγοντες επηρεάζουν τις αποφάσεις τους.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a:extLst>
              <a:ext uri="{FF2B5EF4-FFF2-40B4-BE49-F238E27FC236}">
                <a16:creationId xmlns:a16="http://schemas.microsoft.com/office/drawing/2014/main" id="{E63B4BFA-F384-4828-9841-B9EF7421B65E}"/>
              </a:ext>
            </a:extLst>
          </p:cNvPr>
          <p:cNvSpPr>
            <a:spLocks noChangeArrowheads="1"/>
          </p:cNvSpPr>
          <p:nvPr/>
        </p:nvSpPr>
        <p:spPr bwMode="auto">
          <a:xfrm>
            <a:off x="323850" y="96838"/>
            <a:ext cx="8496300" cy="666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l-GR" altLang="el-GR" sz="2400"/>
              <a:t>Σύμφωνα, λοιπόν, με αυτό το μοντέλο δράσης για την προαγωγή της υγείας, το πως αντιλαμβάνεται κάποιος τον εαυτό του/της και τι αυτοεκτίμηση έχει είναι πολύ σημαντικοί παράγοντες για την αγωγή και προαγωγή της υγείας του. Ένα άτομο με υψηλή αυτοεκτίμηση πιστεύεται ό,τι θα έχει μεγαλύτερη εμπιστοσύνη στον εαυτό του, περισσότερες κοινωνικές και ατομικές ικανότητες που του προσδίνουν ένα αίσθημα προσωπικής αποτελεσματικότητας. Η αίσθηση ό,τι μπορεί να κάνει πράγματα, αυξάνει με τη σειρά της την αυτοεκτίμηση του συγκεκριμένου ατόμου. Γι’</a:t>
            </a:r>
            <a:r>
              <a:rPr lang="en-US" altLang="el-GR" sz="2400"/>
              <a:t> </a:t>
            </a:r>
            <a:r>
              <a:rPr lang="el-GR" altLang="el-GR" sz="2400"/>
              <a:t>αυτό και πολλά προγράμματα ΑΥ που απευθύνονται κυρίως στους νέους, στηρίζονται στην αρχή ό,τι υπάρχει στενή σχέση ανάμεσα στην αυτοεκτίμηση και την συμπεριφορά που σχετίζεται με την υγεία. Οι νέοι που εμπλέκονται σε συμπεριφορές που έχουν αρνητικές συνέπειες για την υγεία τους, έχουν συνήθως χαμηλότερη  αυτοεκτίμηση η οποία ενισχύεται από ένα σύνολο χαμηλών κοινωνικών σχέσεων. Υπάρχουν, βέβαια και απόψεις, που ισχυρίζονται το αντίθετο.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C28CFCA-DD88-411F-A665-33A226ADB03E}"/>
              </a:ext>
            </a:extLst>
          </p:cNvPr>
          <p:cNvSpPr>
            <a:spLocks noChangeArrowheads="1"/>
          </p:cNvSpPr>
          <p:nvPr/>
        </p:nvSpPr>
        <p:spPr bwMode="auto">
          <a:xfrm>
            <a:off x="357188" y="500063"/>
            <a:ext cx="7929562"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1800"/>
              <a:t>Σύμφωνα με το Ευρωβαρόμετρο (2007), το 42% των Ελλήνων δηλώνουν καπνιστές, έναντι 32% του ευρωπαϊκού μέσου όρου.</a:t>
            </a:r>
          </a:p>
          <a:p>
            <a:pPr eaLnBrk="1" hangingPunct="1">
              <a:spcBef>
                <a:spcPct val="0"/>
              </a:spcBef>
              <a:buFontTx/>
              <a:buNone/>
            </a:pPr>
            <a:br>
              <a:rPr lang="el-GR" altLang="el-GR" sz="1800"/>
            </a:br>
            <a:r>
              <a:rPr lang="el-GR" altLang="el-GR" sz="1800"/>
              <a:t>Εννέα στους δέκα Έλληνες καπνιστές δηλώνουν πως καπνίζουν τακτικά και σε καθημερινή βάση.</a:t>
            </a:r>
          </a:p>
          <a:p>
            <a:pPr eaLnBrk="1" hangingPunct="1">
              <a:spcBef>
                <a:spcPct val="0"/>
              </a:spcBef>
              <a:buFontTx/>
              <a:buNone/>
            </a:pPr>
            <a:br>
              <a:rPr lang="el-GR" altLang="el-GR" sz="1800"/>
            </a:br>
            <a:r>
              <a:rPr lang="el-GR" altLang="el-GR" sz="1800" b="1"/>
              <a:t>Το 53% των Ελλήνων καπνιστών δηλώνουν πως καπνίζουν πάνω από 20 τσιγάρα ημερησίως.</a:t>
            </a:r>
            <a:br>
              <a:rPr lang="el-GR" altLang="el-GR" sz="1800" b="1"/>
            </a:br>
            <a:endParaRPr lang="el-GR" altLang="el-GR" sz="1800"/>
          </a:p>
          <a:p>
            <a:pPr eaLnBrk="1" hangingPunct="1">
              <a:spcBef>
                <a:spcPct val="0"/>
              </a:spcBef>
              <a:buFontTx/>
              <a:buNone/>
            </a:pPr>
            <a:br>
              <a:rPr lang="el-GR" altLang="el-GR" sz="1800"/>
            </a:br>
            <a:r>
              <a:rPr lang="el-GR" altLang="el-GR" sz="1800"/>
              <a:t>Μετά τους Έλληνες </a:t>
            </a:r>
            <a:r>
              <a:rPr lang="el-GR" altLang="el-GR" sz="1800" b="1"/>
              <a:t>πρωταθλητές στο κάπνισμα</a:t>
            </a:r>
            <a:r>
              <a:rPr lang="el-GR" altLang="el-GR" sz="1800"/>
              <a:t> είναι οι Κύπριοι με ποσοστό 39%, οι Ούγγροι και οι Βούλγαροι (36%), οι Πολωνοί (35%), οι Τσέχοι και οι Εσθονοί (34%). Αντιθέτως, </a:t>
            </a:r>
            <a:r>
              <a:rPr lang="el-GR" altLang="el-GR" sz="1800" b="1"/>
              <a:t>στη Σουηδία βρίσκονται οι λιγότεροι καπνιστές</a:t>
            </a:r>
            <a:r>
              <a:rPr lang="el-GR" altLang="el-GR" sz="1800"/>
              <a:t> (18%), ακολουθεί η</a:t>
            </a:r>
            <a:r>
              <a:rPr lang="en-US" altLang="el-GR" sz="1800"/>
              <a:t> </a:t>
            </a:r>
            <a:r>
              <a:rPr lang="el-GR" altLang="el-GR" sz="1800" b="1"/>
              <a:t>Πορτογαλία</a:t>
            </a:r>
            <a:r>
              <a:rPr lang="el-GR" altLang="el-GR" sz="1800"/>
              <a:t> (24%), η Σλοβακία και η Μάλτα (25%).</a:t>
            </a:r>
            <a:br>
              <a:rPr lang="el-GR" altLang="el-GR" sz="1800"/>
            </a:br>
            <a:endParaRPr lang="el-GR" altLang="el-GR" sz="1800"/>
          </a:p>
          <a:p>
            <a:pPr eaLnBrk="1" hangingPunct="1">
              <a:spcBef>
                <a:spcPct val="0"/>
              </a:spcBef>
              <a:buFontTx/>
              <a:buNone/>
            </a:pPr>
            <a:br>
              <a:rPr lang="el-GR" altLang="el-GR" sz="1800"/>
            </a:br>
            <a:endParaRPr lang="el-GR" altLang="el-GR" sz="18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a:extLst>
              <a:ext uri="{FF2B5EF4-FFF2-40B4-BE49-F238E27FC236}">
                <a16:creationId xmlns:a16="http://schemas.microsoft.com/office/drawing/2014/main" id="{CAF8296D-479E-41EC-9807-15E21EDF8438}"/>
              </a:ext>
            </a:extLst>
          </p:cNvPr>
          <p:cNvSpPr>
            <a:spLocks noChangeArrowheads="1"/>
          </p:cNvSpPr>
          <p:nvPr/>
        </p:nvSpPr>
        <p:spPr bwMode="auto">
          <a:xfrm>
            <a:off x="142875" y="1071563"/>
            <a:ext cx="8715375"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el-GR" sz="2000"/>
              <a:t>“</a:t>
            </a:r>
            <a:r>
              <a:rPr lang="el-GR" altLang="el-GR" sz="2000"/>
              <a:t>…Όταν ήμουν 13 χρονών, οι δύο πιο καλές μου φίλες μου είπαν ότι στις διακοπές τους είχαν δοκιμάσει να καπνίσουν κρυμένες μέσα σε μια οικοδομή, μαζί με άλλα παιδιά. Είχα ζηλέψει. Τελικά όλοι κάπνιζαν εκτός από μένα. Η μητέρα μου, ο πατέρας μου, οι φίλοι τους και οι φίλες μου.</a:t>
            </a:r>
          </a:p>
          <a:p>
            <a:pPr eaLnBrk="1" hangingPunct="1"/>
            <a:r>
              <a:rPr lang="el-GR" altLang="el-GR" sz="2000"/>
              <a:t>Την ημέρα που, δύο τετράγωνα κάτω από το σπίτι μας, μαζί με τις φίλες μου δοκίμασα το πρώτο τσιγάρο, που το είχα πάρει κρυφά από τα διάφορα πακέτα που κυκλοφορούσαν στο σπίτι, ανακάλυψα κάτι καινούργιο και εντυπωσιακό. Κρατώντας το τσιγάρο ανάμεσα στα δύο μου δάκτυλα, φέρνοντάς το στα χείλη και παίρνοντας μια ρουφιξιά ένοιωθα σα να μεταμορφώνομαι. Το σώμα μου ψήλωνε, αδυνάτιζε, αυτή η απαίσια ακμή εξαφανιζόταν, μεταμορφωνόμουν…</a:t>
            </a:r>
          </a:p>
          <a:p>
            <a:pPr eaLnBrk="1" hangingPunct="1"/>
            <a:r>
              <a:rPr lang="el-GR" altLang="el-GR" sz="2000"/>
              <a:t>Ένοιωθα κάπως σαν την μαμά μου, ή σαν την αγαπημένη μου ηθοποιό, ήμουν μεγάλη και σπουδαία. Από τότε κάπνιζα, κάθε φορά που ήθελα ν΄ αλλάξω οτιδήποτε νόμιζα ότι δε φαινόταν ωραίο πάνω μου, κάθε φορά που ήθελα να φαίνομαι μεγάλη και όμορφη σαν την μαμά μου ή σαν εκείνη την ηθοποιό…</a:t>
            </a:r>
          </a:p>
        </p:txBody>
      </p:sp>
      <p:sp>
        <p:nvSpPr>
          <p:cNvPr id="52227" name="Title 4">
            <a:extLst>
              <a:ext uri="{FF2B5EF4-FFF2-40B4-BE49-F238E27FC236}">
                <a16:creationId xmlns:a16="http://schemas.microsoft.com/office/drawing/2014/main" id="{ACCB0379-D735-48FC-8CFA-A476483EC785}"/>
              </a:ext>
            </a:extLst>
          </p:cNvPr>
          <p:cNvSpPr>
            <a:spLocks noGrp="1"/>
          </p:cNvSpPr>
          <p:nvPr>
            <p:ph type="title"/>
          </p:nvPr>
        </p:nvSpPr>
        <p:spPr>
          <a:xfrm>
            <a:off x="457200" y="274638"/>
            <a:ext cx="8229600" cy="296862"/>
          </a:xfrm>
        </p:spPr>
        <p:txBody>
          <a:bodyPr/>
          <a:lstStyle/>
          <a:p>
            <a:r>
              <a:rPr lang="el-GR" altLang="el-GR" sz="2400" b="1"/>
              <a:t>Όταν άρχισα να καπνίζω…</a:t>
            </a:r>
            <a:r>
              <a:rPr lang="en-US" altLang="el-GR" sz="2400" b="1"/>
              <a:t>(</a:t>
            </a:r>
            <a:r>
              <a:rPr lang="el-GR" altLang="el-GR" sz="2400" b="1"/>
              <a:t>απόσπασμα από ημερολόγιο νεαρής κοπέλας</a:t>
            </a:r>
            <a:r>
              <a:rPr lang="en-US" altLang="el-GR" sz="2400" b="1"/>
              <a:t>)</a:t>
            </a:r>
            <a:endParaRPr lang="el-GR" altLang="el-GR" sz="2400"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ADB0E753-6231-4B7D-9D8E-BF465FB350F8}"/>
              </a:ext>
            </a:extLst>
          </p:cNvPr>
          <p:cNvSpPr>
            <a:spLocks noChangeArrowheads="1"/>
          </p:cNvSpPr>
          <p:nvPr/>
        </p:nvSpPr>
        <p:spPr bwMode="auto">
          <a:xfrm>
            <a:off x="914400" y="0"/>
            <a:ext cx="73723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l-GR" sz="2000" b="1">
                <a:solidFill>
                  <a:schemeClr val="tx2"/>
                </a:solidFill>
              </a:rPr>
              <a:t>Όταν άρχισα να καπνίζω...</a:t>
            </a:r>
            <a:r>
              <a:rPr lang="en-US" altLang="el-GR" sz="2000" b="1">
                <a:solidFill>
                  <a:schemeClr val="tx2"/>
                </a:solidFill>
              </a:rPr>
              <a:t>(2)</a:t>
            </a:r>
            <a:endParaRPr lang="en-GB" altLang="el-GR" sz="2000" b="1">
              <a:solidFill>
                <a:schemeClr val="tx2"/>
              </a:solidFill>
            </a:endParaRPr>
          </a:p>
        </p:txBody>
      </p:sp>
      <p:sp>
        <p:nvSpPr>
          <p:cNvPr id="54275" name="Rectangle 3">
            <a:extLst>
              <a:ext uri="{FF2B5EF4-FFF2-40B4-BE49-F238E27FC236}">
                <a16:creationId xmlns:a16="http://schemas.microsoft.com/office/drawing/2014/main" id="{94D01754-AB97-4377-987D-7A70DA7080B9}"/>
              </a:ext>
            </a:extLst>
          </p:cNvPr>
          <p:cNvSpPr>
            <a:spLocks noChangeArrowheads="1"/>
          </p:cNvSpPr>
          <p:nvPr/>
        </p:nvSpPr>
        <p:spPr bwMode="auto">
          <a:xfrm>
            <a:off x="357188" y="609600"/>
            <a:ext cx="8286750"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el-GR" altLang="el-GR" sz="1000"/>
          </a:p>
          <a:p>
            <a:pPr eaLnBrk="1" hangingPunct="1"/>
            <a:r>
              <a:rPr lang="el-GR" altLang="el-GR" sz="2000"/>
              <a:t>Συνέχισα να παίρνω τσιγάρα κρυφά από το πακέτο των γονιών μου, ώσπου κάποτε αγόρασα το δικό μου πακέτο που έκρυβα με προσοχή μέσα στο σπίτι. Δεν θα ξεχάσω ποτέ τη φασαρία που έγινε και τις απειλές που ακούστηκαν, όταν οι γονείς μου ανακάλυψαν τα τσιγάρα μου. Μετά από κείνη τη φασαρία, πηγαίνοντας το απόγευμα στο φροντιστήριο, κάπνισα στο δρόμο. Ή μουν αναστατωμένη και ήθελα να τους εκδικηθώ επειδή με τιμωρούσαν για κάτι που εκείνοι έκαναν συνεχώς και το απολάμβαναν. Από τότε κάπνιζα κάθε φορά που κάτι με αναστάτωνε και κάθε φορά που ήθελα να εκδικηθώ τους γονείς μου…</a:t>
            </a:r>
          </a:p>
          <a:p>
            <a:pPr eaLnBrk="1" hangingPunct="1"/>
            <a:r>
              <a:rPr lang="el-GR" altLang="el-GR" sz="2000"/>
              <a:t>Στα χρόνια που ακολούθησαν ήταν αμέτρητες οι φορές που θέλησα να φαίνομαι μεγάλη και όμορφη, που ένοιωσα αναστατωμένη, που θύμωσα με τους γονείς μου. Όταν άρχισα να μαθαίνω να αγαπώ τον εαυτό μου όπως είναι, να μπορώ να εκφράζω και να ελέγχω την όποια αναστάτωση (από θυμό ή από αγάπη), όταν άρχισα να συμφιλιώνομαι με τους γονείς μου, ήμουν σχεδόν 19 χρονών και κάπνιζα συστηματικά…»</a:t>
            </a:r>
            <a:endParaRPr lang="en-GB" altLang="el-GR" sz="2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Box 1">
            <a:extLst>
              <a:ext uri="{FF2B5EF4-FFF2-40B4-BE49-F238E27FC236}">
                <a16:creationId xmlns:a16="http://schemas.microsoft.com/office/drawing/2014/main" id="{D2B52F6D-A6E6-4C22-B1F5-0F9B9E612A05}"/>
              </a:ext>
            </a:extLst>
          </p:cNvPr>
          <p:cNvSpPr txBox="1">
            <a:spLocks noChangeArrowheads="1"/>
          </p:cNvSpPr>
          <p:nvPr/>
        </p:nvSpPr>
        <p:spPr bwMode="auto">
          <a:xfrm>
            <a:off x="714375" y="2071688"/>
            <a:ext cx="74295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l-GR" sz="2800"/>
              <a:t>Κάπνισμα φίλων, παρέα.</a:t>
            </a:r>
          </a:p>
          <a:p>
            <a:pPr eaLnBrk="1" hangingPunct="1">
              <a:spcBef>
                <a:spcPct val="0"/>
              </a:spcBef>
              <a:buFontTx/>
              <a:buNone/>
            </a:pPr>
            <a:r>
              <a:rPr lang="el-GR" altLang="el-GR" sz="2800"/>
              <a:t>Γονείς.</a:t>
            </a:r>
          </a:p>
          <a:p>
            <a:pPr eaLnBrk="1" hangingPunct="1">
              <a:spcBef>
                <a:spcPct val="0"/>
              </a:spcBef>
              <a:buFontTx/>
              <a:buNone/>
            </a:pPr>
            <a:r>
              <a:rPr lang="el-GR" altLang="el-GR" sz="2800"/>
              <a:t>Ηλικία έναρξης.</a:t>
            </a:r>
          </a:p>
          <a:p>
            <a:pPr eaLnBrk="1" hangingPunct="1">
              <a:spcBef>
                <a:spcPct val="0"/>
              </a:spcBef>
              <a:buFontTx/>
              <a:buNone/>
            </a:pPr>
            <a:r>
              <a:rPr lang="el-GR" altLang="el-GR" sz="2800"/>
              <a:t>Διαθεσιμότητα τσιγάρων στο σπίτι.</a:t>
            </a:r>
          </a:p>
          <a:p>
            <a:pPr eaLnBrk="1" hangingPunct="1">
              <a:spcBef>
                <a:spcPct val="0"/>
              </a:spcBef>
              <a:buFontTx/>
              <a:buNone/>
            </a:pPr>
            <a:r>
              <a:rPr lang="el-GR" altLang="el-GR" sz="2800"/>
              <a:t>Μίμηση προτύπων. Διαφήμιση.</a:t>
            </a:r>
          </a:p>
          <a:p>
            <a:pPr eaLnBrk="1" hangingPunct="1">
              <a:spcBef>
                <a:spcPct val="0"/>
              </a:spcBef>
              <a:buFontTx/>
              <a:buNone/>
            </a:pPr>
            <a:r>
              <a:rPr lang="el-GR" altLang="el-GR" sz="2800"/>
              <a:t>Στάδια συνήθειας.</a:t>
            </a:r>
          </a:p>
          <a:p>
            <a:pPr eaLnBrk="1" hangingPunct="1">
              <a:spcBef>
                <a:spcPct val="0"/>
              </a:spcBef>
              <a:buFontTx/>
              <a:buNone/>
            </a:pPr>
            <a:r>
              <a:rPr lang="el-GR" altLang="el-GR" sz="2800"/>
              <a:t>Εγκαθίδρυση.</a:t>
            </a:r>
          </a:p>
          <a:p>
            <a:pPr eaLnBrk="1" hangingPunct="1">
              <a:spcBef>
                <a:spcPct val="0"/>
              </a:spcBef>
              <a:buFontTx/>
              <a:buNone/>
            </a:pPr>
            <a:endParaRPr lang="el-GR" altLang="el-GR" sz="1800"/>
          </a:p>
          <a:p>
            <a:pPr eaLnBrk="1" hangingPunct="1">
              <a:spcBef>
                <a:spcPct val="0"/>
              </a:spcBef>
              <a:buFontTx/>
              <a:buNone/>
            </a:pPr>
            <a:endParaRPr lang="el-GR" altLang="el-GR" sz="1800"/>
          </a:p>
          <a:p>
            <a:pPr eaLnBrk="1" hangingPunct="1">
              <a:spcBef>
                <a:spcPct val="0"/>
              </a:spcBef>
              <a:buFontTx/>
              <a:buNone/>
            </a:pPr>
            <a:endParaRPr lang="el-GR" altLang="el-GR" sz="1800"/>
          </a:p>
          <a:p>
            <a:pPr eaLnBrk="1" hangingPunct="1">
              <a:spcBef>
                <a:spcPct val="0"/>
              </a:spcBef>
              <a:buFontTx/>
              <a:buNone/>
            </a:pPr>
            <a:endParaRPr lang="el-GR" altLang="el-GR" sz="1800"/>
          </a:p>
        </p:txBody>
      </p:sp>
      <p:sp>
        <p:nvSpPr>
          <p:cNvPr id="56323" name="Title 2">
            <a:extLst>
              <a:ext uri="{FF2B5EF4-FFF2-40B4-BE49-F238E27FC236}">
                <a16:creationId xmlns:a16="http://schemas.microsoft.com/office/drawing/2014/main" id="{1CB8958F-F38F-4B3B-A30C-4363D00BF360}"/>
              </a:ext>
            </a:extLst>
          </p:cNvPr>
          <p:cNvSpPr>
            <a:spLocks noGrp="1"/>
          </p:cNvSpPr>
          <p:nvPr>
            <p:ph type="title"/>
          </p:nvPr>
        </p:nvSpPr>
        <p:spPr/>
        <p:txBody>
          <a:bodyPr/>
          <a:lstStyle/>
          <a:p>
            <a:r>
              <a:rPr lang="el-GR" altLang="el-GR" sz="3200"/>
              <a:t>Σημειώστε τα εξής από το προηγούμενο απόσπασμα:</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13FAE8-584C-4F74-B9B0-3DE6708BA802}"/>
              </a:ext>
            </a:extLst>
          </p:cNvPr>
          <p:cNvSpPr>
            <a:spLocks noGrp="1"/>
          </p:cNvSpPr>
          <p:nvPr>
            <p:ph type="title"/>
          </p:nvPr>
        </p:nvSpPr>
        <p:spPr>
          <a:xfrm>
            <a:off x="457200" y="6005"/>
            <a:ext cx="8229600" cy="490066"/>
          </a:xfrm>
        </p:spPr>
        <p:txBody>
          <a:bodyPr/>
          <a:lstStyle/>
          <a:p>
            <a:r>
              <a:rPr lang="el-GR" sz="2000" dirty="0"/>
              <a:t>ΕΠΕ1</a:t>
            </a:r>
            <a:endParaRPr lang="en-US" sz="2000" dirty="0"/>
          </a:p>
        </p:txBody>
      </p:sp>
      <p:sp>
        <p:nvSpPr>
          <p:cNvPr id="3" name="Ορθογώνιο 2">
            <a:extLst>
              <a:ext uri="{FF2B5EF4-FFF2-40B4-BE49-F238E27FC236}">
                <a16:creationId xmlns:a16="http://schemas.microsoft.com/office/drawing/2014/main" id="{01289E20-184B-41E9-89CD-83B88C516261}"/>
              </a:ext>
            </a:extLst>
          </p:cNvPr>
          <p:cNvSpPr/>
          <p:nvPr/>
        </p:nvSpPr>
        <p:spPr>
          <a:xfrm>
            <a:off x="318356" y="620688"/>
            <a:ext cx="8718140" cy="7571303"/>
          </a:xfrm>
          <a:prstGeom prst="rect">
            <a:avLst/>
          </a:prstGeom>
        </p:spPr>
        <p:txBody>
          <a:bodyPr wrap="square">
            <a:spAutoFit/>
          </a:bodyPr>
          <a:lstStyle/>
          <a:p>
            <a:r>
              <a:rPr lang="el-GR" dirty="0"/>
              <a:t>ΕΠΕ: Σε ότι αφορά στους καθημερινούς καπνιστές, η Ελλάδα βρίσκεται: (Α) Στις τελευταίες 5 θέσεις. (Β) Στη μέση, ακριβώς. (Γ) Στις 3 πρώτες θέσεις. (Δ) Δεν υπάρχουν τέτοιες μελέτες. (Ε) Τίποτε από αυτά. </a:t>
            </a:r>
          </a:p>
          <a:p>
            <a:r>
              <a:rPr lang="el-GR" dirty="0"/>
              <a:t>ΕΠΕ: Ανάμεσα στο 2007 και το 2019 το % των καθημερινών καπνιστών στην Ελλάδα: (Α) Αυξήθηκε αισθητά, (Β) Μειώθηκε κάτω από τον ΜΟ της ΕΕ, (Γ) Μειώθηκε αλλά παραμένει πάνω από τον Ευρωπαϊκό ΜΟ, (Δ) Παρέμεινε σταθερό, (Ε) Τίποτε από αυτά.</a:t>
            </a:r>
          </a:p>
          <a:p>
            <a:r>
              <a:rPr lang="el-GR" dirty="0"/>
              <a:t>ΕΠΕ: Υποδείξτε τη σωστή αντιστοιχία που ισχύει για τους τρεις κυριότερους βλαπτικούς παράγοντες που απαντούν στον καπνό των τσιγάρων: (Α) Νικοτίνη-καρκίνος, ΠΑΥ-εθισμός, CO-</a:t>
            </a:r>
            <a:r>
              <a:rPr lang="el-GR" dirty="0" err="1"/>
              <a:t>ελλειποβαρή</a:t>
            </a:r>
            <a:r>
              <a:rPr lang="el-GR" dirty="0"/>
              <a:t> έμβρυα, (Β) Νικοτίνη-εθισμός, ΠΑΥ- </a:t>
            </a:r>
            <a:r>
              <a:rPr lang="el-GR" dirty="0" err="1"/>
              <a:t>ελλειποβαρή</a:t>
            </a:r>
            <a:r>
              <a:rPr lang="el-GR" dirty="0"/>
              <a:t> έμβρυα, CO-καρκίνος,  (Γ) Νικοτίνη-εθισμός, ΠΑΥ-καρκίνος, CO-</a:t>
            </a:r>
            <a:r>
              <a:rPr lang="el-GR" dirty="0" err="1"/>
              <a:t>ελλειποβαρή</a:t>
            </a:r>
            <a:r>
              <a:rPr lang="el-GR" dirty="0"/>
              <a:t> έμβρυα, (Δ) </a:t>
            </a:r>
            <a:r>
              <a:rPr lang="el-GR" dirty="0" err="1"/>
              <a:t>τίποτ</a:t>
            </a:r>
            <a:r>
              <a:rPr lang="el-GR" dirty="0"/>
              <a:t>' απ' αυτά, (Ε) Νικοτίνη-</a:t>
            </a:r>
            <a:r>
              <a:rPr lang="el-GR" dirty="0" err="1"/>
              <a:t>ελλειποβαρή</a:t>
            </a:r>
            <a:r>
              <a:rPr lang="el-GR" dirty="0"/>
              <a:t> έμβρυα, CO-εθισμός, ΠΑΥ-καρκίνος.</a:t>
            </a:r>
          </a:p>
          <a:p>
            <a:r>
              <a:rPr lang="el-GR" dirty="0"/>
              <a:t>ΕΠΕ: Σε μελέτη που δημοσιεύτηκε το 2004 και αφορούσε στα % των μαθητών ηλικίας 13 ετών στην Ευρώπη που κάπνιζαν τουλάχιστον 1 φορά την εβδομάδα, η Ελλάδα κατείχε: (Α) Τα χαμηλότερα % στα αγόρια και τα υψηλότερα στα κορίτσια, (Β) Τα χαμηλότερα % συνολικά στα αγόρια και τα κορίτσια, (Γ) Τα υψηλότερα % συνολικά στα αγόρια και τα κορίτσια, (Δ) Τιμές κοντά στο μέσο όρο της ΕΕ, (Ε) Τίποτε από αυτά.</a:t>
            </a:r>
          </a:p>
          <a:p>
            <a:r>
              <a:rPr lang="el-GR" dirty="0"/>
              <a:t>ΕΠΕ: Ο κίνδυνος επαγωγής καρκίνου του πνεύμονα στους παθητικούς καπνιστές σε σύγκριση με άτομα που ζουν σε περιβάλλον χωρίς καπνό είναι: (Α) Δεκαπλάσιος, (Β) Πενταπλάσιος, (Γ) Αμελητέος, (Δ) Διπλάσιος, (Ε) Κανένα από αυτά.  </a:t>
            </a:r>
            <a:endParaRPr lang="en-US" dirty="0"/>
          </a:p>
          <a:p>
            <a:endParaRPr lang="en-US" dirty="0"/>
          </a:p>
          <a:p>
            <a:endParaRPr lang="el-GR" dirty="0"/>
          </a:p>
          <a:p>
            <a:endParaRPr lang="el-GR" altLang="el-GR" dirty="0"/>
          </a:p>
          <a:p>
            <a:endParaRPr lang="en-US" dirty="0"/>
          </a:p>
        </p:txBody>
      </p:sp>
    </p:spTree>
    <p:extLst>
      <p:ext uri="{BB962C8B-B14F-4D97-AF65-F5344CB8AC3E}">
        <p14:creationId xmlns:p14="http://schemas.microsoft.com/office/powerpoint/2010/main" val="23728334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110F39-EDFB-4655-899B-C7A04EBF6CB7}"/>
              </a:ext>
            </a:extLst>
          </p:cNvPr>
          <p:cNvSpPr txBox="1"/>
          <p:nvPr/>
        </p:nvSpPr>
        <p:spPr>
          <a:xfrm>
            <a:off x="395536" y="260648"/>
            <a:ext cx="8748464" cy="8248412"/>
          </a:xfrm>
          <a:prstGeom prst="rect">
            <a:avLst/>
          </a:prstGeom>
          <a:noFill/>
        </p:spPr>
        <p:txBody>
          <a:bodyPr wrap="square" rtlCol="0">
            <a:spAutoFit/>
          </a:bodyPr>
          <a:lstStyle/>
          <a:p>
            <a:r>
              <a:rPr lang="el-GR" sz="1400" dirty="0"/>
              <a:t>Υποδείξτε τη σωστή αντιστοιχία που ισχύει για τους τρεις κυριότερους βλαπτικούς παράγοντες που απαντούν στον καπνό των τσιγάρων: (Α) Νικοτίνη-καρκίνος, Βενζοπυρένιο-εθισμός, CO-ελλειποβαρή έμβρυα. (Β) Νικοτίνη-εθισμός, Βενζοπυρένιο-ελλειποβαρή έμβρυα, CO-καρκίνος.  (Γ) Νικοτίνη-εθισμός, Βενζοπυρένιο-καρκίνος, CO-ελλειποβαρή έμβρυα. (Δ) Νικοτίνη-ελλειποβαρή έμβρυα, CO-εθισμός, Βενζοπυρένιο -καρκίνος. Τίποτε από αυτά.  (</a:t>
            </a:r>
            <a:r>
              <a:rPr lang="en-US" sz="1400" dirty="0"/>
              <a:t>CO</a:t>
            </a:r>
            <a:r>
              <a:rPr lang="el-GR" sz="1400" dirty="0"/>
              <a:t> = Μονοξείδιο του Άνθρακα). </a:t>
            </a:r>
          </a:p>
          <a:p>
            <a:endParaRPr lang="el-GR" sz="1400" dirty="0"/>
          </a:p>
          <a:p>
            <a:r>
              <a:rPr lang="el-GR" sz="1400" dirty="0"/>
              <a:t>Σε μελέτη που δημοσιεύτηκε το 2004 και αφορούσε στα % των μαθητών ηλικίας 13 ετών στην Ευρώπη που κάπνιζαν τουλάχιστον 1 φορά την εβδομάδα, η Ελλάδα κατείχε: (Α) Τα χαμηλότερα % στα αγόρια και τα υψηλότερα στα κορίτσια, (Β) Τα χαμηλότερα % συνολικά στα αγόρια και τα κορίτσια, (Γ) Τα υψηλότερα % συνολικά στα αγόρια και τα κορίτσια, (Δ) Τιμές κοντά στο μέσο όρο της ΕΕ, (Ε) Τίποτε από αυτά.</a:t>
            </a:r>
          </a:p>
          <a:p>
            <a:endParaRPr lang="el-GR" sz="1400" dirty="0"/>
          </a:p>
          <a:p>
            <a:r>
              <a:rPr lang="el-GR" sz="1400" dirty="0"/>
              <a:t>Μελέτες έχουν δείξει πως τα παιδιά που έχουν πατέρα και μεγαλύτερο αδελφό καπνιστή έχουν τέσσερις φορές μεγαλύτερες πιθανότητες να γίνουν κανονικοί καπνιστές σε σύγκριση με τα παιδιά που δεν καπνίζει ο πατέρας και ο αδελφός τους. Αυτό οφείλεται (Α) στις μεγαλύτερες ευκαιρίες για πειραματισμό και στα πρότυπα που διαμορφώνει το παιδί και ο έφηβος, (Β) Στο γεγονός πως ζούμε σε ανδροκρατούμενες κοινωνίες, (Γ) Στο γεγονός ότι οι μητέρες δεν καπνίζουν μπροστά στα παιδιά τους, (Δ) Στο γεγονός ότι οι άνδρες μιας οικογένειας καπνίζουν και στο σπίτι, (Ε) Τίποτε από αυτά. </a:t>
            </a:r>
          </a:p>
          <a:p>
            <a:endParaRPr lang="el-GR" sz="1400" dirty="0"/>
          </a:p>
          <a:p>
            <a:r>
              <a:rPr lang="el-GR" sz="1400" dirty="0"/>
              <a:t>Τα πιο πολλά προγράμματα ΑΥ που απευθύνονται κυρίως στους νέους, στηρίζονται στην αρχή (Α) ό,τι υπάρχει στενή σχέση ανάμεσα στην υψηλή αυτοεκτίμηση και την θετική συμπεριφορά που σχετίζεται με την υγεία. (Β) ό,τι οι νέοι  με υψηλή αυτοεκτίμηση παίρνουν υψηλά ρίσκα συμπεριφοράς που σχετίζονται με την υγεία. (Γ) ό,τι υπάρχει στενή σχέση ανάμεσα στην χαμηλή αυτοεκτίμηση και τα χαμηλά % καπνιστών που απαντούν ανάμεσα στους νέους της Β. Ευρώπης. (Δ) Η αυτοεκτίμηση δεν έχει βρεθεί πως σχετίζεται με θετικές ή αρνητικές συμπεριφορές ως προς το κάπνισμα. (Ε) Τίποτε από αυτά.</a:t>
            </a:r>
          </a:p>
          <a:p>
            <a:endParaRPr lang="el-GR" sz="1400" dirty="0"/>
          </a:p>
          <a:p>
            <a:r>
              <a:rPr lang="el-GR" sz="1400" dirty="0"/>
              <a:t>Σύμφωνα με τον Ευρωπαϊκό Χάρτη ΑΥ οι εκπαιδευτικοί θα πρέπει να είναι σε θέση ν' αναγνωρίζουν τις κύριες συνιστώσες ενός υγιεινού τρόπου ζωής που είναι: (Α) Η διατροφή και η χρήση και κατάχρηση ουσιών. (Β) Η σεξουαλική συμπεριφορά και η διαχείριση του στρες. (Γ) Η (μη) έκθεση σε τοξικούς παράγοντες και στην ηλιακή ακτινοβολία καθώς και το Περιβάλλον. (Δ) Οι διαπροσωπικές σχέσεις και η φυσική δραστηριότητα και άσκηση. (Ε) Όλα αυτά. </a:t>
            </a:r>
            <a:r>
              <a:rPr lang="el-GR" sz="1400" u="sng" dirty="0"/>
              <a:t>Υποδείξτε την πιο σωστή επιλογή</a:t>
            </a:r>
            <a:r>
              <a:rPr lang="el-GR" sz="1400" dirty="0"/>
              <a:t>.</a:t>
            </a:r>
          </a:p>
          <a:p>
            <a:endParaRPr lang="el-GR" sz="1400" dirty="0"/>
          </a:p>
          <a:p>
            <a:r>
              <a:rPr lang="el-GR" sz="1400" dirty="0"/>
              <a:t>Η αυτοεκτίμηση αποτελεί βασικό στοιχείο εμπλοκής  (Α) στο μοντέλο της υγιεινής άποψης, (Β) στο μοντέλο δράσης για την υγεία, (Γ) στη θεωρία της </a:t>
            </a:r>
            <a:r>
              <a:rPr lang="el-GR" sz="1400" dirty="0" err="1"/>
              <a:t>αυτοϊκανότητας</a:t>
            </a:r>
            <a:r>
              <a:rPr lang="el-GR" sz="1400" dirty="0"/>
              <a:t> του </a:t>
            </a:r>
            <a:r>
              <a:rPr lang="el-GR" sz="1400" dirty="0" err="1"/>
              <a:t>Badura</a:t>
            </a:r>
            <a:r>
              <a:rPr lang="el-GR" sz="1400" dirty="0"/>
              <a:t>, (Δ) σε όλα αυτά, (Ε) σε τίποτε από αυτά.</a:t>
            </a:r>
            <a:endParaRPr lang="en-US" sz="1400" dirty="0"/>
          </a:p>
          <a:p>
            <a:endParaRPr lang="el-GR" dirty="0"/>
          </a:p>
          <a:p>
            <a:endParaRPr lang="el-GR" dirty="0"/>
          </a:p>
          <a:p>
            <a:endParaRPr lang="en-US" dirty="0"/>
          </a:p>
        </p:txBody>
      </p:sp>
    </p:spTree>
    <p:extLst>
      <p:ext uri="{BB962C8B-B14F-4D97-AF65-F5344CB8AC3E}">
        <p14:creationId xmlns:p14="http://schemas.microsoft.com/office/powerpoint/2010/main" val="110495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DA2409D0-F28C-4E4F-851B-F144E347BF4C}"/>
              </a:ext>
            </a:extLst>
          </p:cNvPr>
          <p:cNvPicPr>
            <a:picLocks noChangeAspect="1"/>
          </p:cNvPicPr>
          <p:nvPr/>
        </p:nvPicPr>
        <p:blipFill>
          <a:blip r:embed="rId3"/>
          <a:stretch>
            <a:fillRect/>
          </a:stretch>
        </p:blipFill>
        <p:spPr>
          <a:xfrm>
            <a:off x="611560" y="188640"/>
            <a:ext cx="7296150" cy="5219700"/>
          </a:xfrm>
          <a:prstGeom prst="rect">
            <a:avLst/>
          </a:prstGeom>
        </p:spPr>
      </p:pic>
      <p:sp>
        <p:nvSpPr>
          <p:cNvPr id="3" name="TextBox 2">
            <a:extLst>
              <a:ext uri="{FF2B5EF4-FFF2-40B4-BE49-F238E27FC236}">
                <a16:creationId xmlns:a16="http://schemas.microsoft.com/office/drawing/2014/main" id="{B4C6F925-2770-4AE3-B758-6013785DCBB9}"/>
              </a:ext>
            </a:extLst>
          </p:cNvPr>
          <p:cNvSpPr txBox="1"/>
          <p:nvPr/>
        </p:nvSpPr>
        <p:spPr>
          <a:xfrm>
            <a:off x="179512" y="5733256"/>
            <a:ext cx="8568952" cy="646331"/>
          </a:xfrm>
          <a:prstGeom prst="rect">
            <a:avLst/>
          </a:prstGeom>
          <a:noFill/>
        </p:spPr>
        <p:txBody>
          <a:bodyPr wrap="square" rtlCol="0">
            <a:spAutoFit/>
          </a:bodyPr>
          <a:lstStyle/>
          <a:p>
            <a:r>
              <a:rPr lang="el-GR" dirty="0"/>
              <a:t>Σημειώστε τη διαφορά για την Ελλάδα, ανάμεσα στο 2007 και το 2019. Από 42% το % έγινε 27%, αλλά εξακολουθούμε να είμαστε 2</a:t>
            </a:r>
            <a:r>
              <a:rPr lang="el-GR" baseline="30000" dirty="0"/>
              <a:t>οι</a:t>
            </a:r>
            <a:r>
              <a:rPr lang="el-GR" dirty="0"/>
              <a:t>!</a:t>
            </a:r>
            <a:endParaRPr lang="en-US" dirty="0"/>
          </a:p>
        </p:txBody>
      </p:sp>
    </p:spTree>
    <p:extLst>
      <p:ext uri="{BB962C8B-B14F-4D97-AF65-F5344CB8AC3E}">
        <p14:creationId xmlns:p14="http://schemas.microsoft.com/office/powerpoint/2010/main" val="333595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a:extLst>
              <a:ext uri="{FF2B5EF4-FFF2-40B4-BE49-F238E27FC236}">
                <a16:creationId xmlns:a16="http://schemas.microsoft.com/office/drawing/2014/main" id="{BD0D5D6B-B777-452D-95C3-0B23A8DFC518}"/>
              </a:ext>
            </a:extLst>
          </p:cNvPr>
          <p:cNvSpPr>
            <a:spLocks noChangeArrowheads="1"/>
          </p:cNvSpPr>
          <p:nvPr/>
        </p:nvSpPr>
        <p:spPr bwMode="auto">
          <a:xfrm>
            <a:off x="0" y="-409575"/>
            <a:ext cx="8964613" cy="729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2524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dirty="0"/>
          </a:p>
          <a:p>
            <a:pPr eaLnBrk="1" hangingPunct="1">
              <a:spcBef>
                <a:spcPct val="0"/>
              </a:spcBef>
              <a:buFontTx/>
              <a:buNone/>
            </a:pPr>
            <a:endParaRPr lang="el-GR" altLang="el-GR" sz="1800" dirty="0"/>
          </a:p>
          <a:p>
            <a:pPr eaLnBrk="1" hangingPunct="1">
              <a:spcBef>
                <a:spcPct val="0"/>
              </a:spcBef>
              <a:buFontTx/>
              <a:buNone/>
            </a:pPr>
            <a:endParaRPr lang="el-GR" altLang="el-GR" sz="1800" dirty="0"/>
          </a:p>
          <a:p>
            <a:pPr eaLnBrk="1" hangingPunct="1">
              <a:spcBef>
                <a:spcPct val="0"/>
              </a:spcBef>
              <a:buFontTx/>
              <a:buNone/>
            </a:pPr>
            <a:r>
              <a:rPr lang="el-GR" altLang="el-GR" sz="1800" dirty="0"/>
              <a:t>Α. Βιολογικοί παράγοντες που σχετίζονται με το κάπνισμα: </a:t>
            </a:r>
          </a:p>
          <a:p>
            <a:pPr eaLnBrk="1" hangingPunct="1">
              <a:spcBef>
                <a:spcPct val="0"/>
              </a:spcBef>
              <a:buFontTx/>
              <a:buNone/>
            </a:pPr>
            <a:r>
              <a:rPr lang="el-GR" altLang="el-GR" sz="1800" dirty="0"/>
              <a:t>Ο καπνός και η Πίσσα του τσιγάρου περιέχει 3 βασικές ουσίες ή ομάδες ουσιών</a:t>
            </a:r>
          </a:p>
          <a:p>
            <a:pPr eaLnBrk="1" hangingPunct="1">
              <a:spcBef>
                <a:spcPct val="0"/>
              </a:spcBef>
              <a:buFontTx/>
              <a:buNone/>
            </a:pPr>
            <a:r>
              <a:rPr lang="el-GR" altLang="el-GR" sz="1800" dirty="0"/>
              <a:t>Η </a:t>
            </a:r>
            <a:r>
              <a:rPr lang="el-GR" altLang="el-GR" sz="1800" b="1" dirty="0"/>
              <a:t>νικοτίνη</a:t>
            </a:r>
            <a:r>
              <a:rPr lang="en-US" altLang="el-GR" sz="1800" b="1" dirty="0"/>
              <a:t>:</a:t>
            </a:r>
            <a:r>
              <a:rPr lang="el-GR" altLang="el-GR" sz="1800" dirty="0"/>
              <a:t> Σε μικρές ποσότητες αυξάνει τη δραστηριότητα των νευρικών κυττάρων του εγκεφάλου, ενώ σε μεγαλύτερες την αναστέλλει. Η νικοτίνη βοηθάει στην απελευθέρωση αδρεναλίνης στην κυκλοφορία και αυξάνει το σφυγμό της καρδιάς, αυξάνοντας ταυτόχρονα την αρτηριακή πίεση. Παράλληλα, προξενεί στένωση των αρτηριών, η οποία μετά από αρκετό χρονικό διάστημα μπορεί να οδηγήσει σε βλάβες στο κυκλοφορικό σύστημα. ΤΟ ΒΑΣΙΚΟ ΤΗΣ ΟΜΩΣ ΠΡΟΒΛΗΜΑ ΕΙΝΑΙ ΠΩΣ ΕΙΝΑΙ ΥΠΕΥΘΥΝΗ ΓΙΑ ΤΟΝ ΕΘΙΣΜΟ. </a:t>
            </a:r>
          </a:p>
          <a:p>
            <a:pPr eaLnBrk="1" hangingPunct="1">
              <a:spcBef>
                <a:spcPct val="0"/>
              </a:spcBef>
              <a:buFontTx/>
              <a:buNone/>
            </a:pPr>
            <a:endParaRPr lang="el-GR" altLang="el-GR" sz="1800" dirty="0"/>
          </a:p>
          <a:p>
            <a:pPr eaLnBrk="1" hangingPunct="1">
              <a:spcBef>
                <a:spcPct val="0"/>
              </a:spcBef>
              <a:buFontTx/>
              <a:buNone/>
            </a:pPr>
            <a:r>
              <a:rPr lang="el-GR" altLang="el-GR" sz="1800" dirty="0"/>
              <a:t>Το </a:t>
            </a:r>
            <a:r>
              <a:rPr lang="el-GR" altLang="el-GR" sz="1800" b="1" dirty="0"/>
              <a:t>μονοξείδιο του άνθρακα</a:t>
            </a:r>
            <a:r>
              <a:rPr lang="el-GR" altLang="el-GR" sz="1800" dirty="0"/>
              <a:t>,</a:t>
            </a:r>
            <a:r>
              <a:rPr lang="el-GR" altLang="el-GR" sz="1800" b="1" dirty="0"/>
              <a:t> </a:t>
            </a:r>
            <a:r>
              <a:rPr lang="el-GR" altLang="el-GR" sz="1800" dirty="0"/>
              <a:t>που επίσης περιέχεται στον καπνό, είναι γνωστό ότι προξενεί ελάττωση του οξυγόνου που μεταφέρεται με τα ερυθρά αιμοσφαίρια στους ιστούς. Αυτό σημαίνει πως αν μια έγκυος γυναίκα καπνίζει, τότε το οξυγόνο που είναι διαθέσιμο για το έμβρυο είναι λιγότερο. Το αποτέλεσμα είναι να παράγει το έμβρυο λιγότερη ενέργεια για τη δημιουργία των κυττάρων και των ιστών του και να παρουσιάζει σε τελική ανάλυση μικρότερη αύξηση απ' το κανονικό. Το τελευταίο εκδηλώνεται με </a:t>
            </a:r>
            <a:r>
              <a:rPr lang="el-GR" altLang="el-GR" sz="1800" b="1" dirty="0"/>
              <a:t>τη γνωστή ελάττωση του μέσου βάρους που παρατηρείται στα έμβρυα </a:t>
            </a:r>
            <a:r>
              <a:rPr lang="el-GR" altLang="el-GR" sz="1800" dirty="0"/>
              <a:t>των γυναικών που καπνίζουν κατά τη διάρκεια της εγκυμοσύνης. </a:t>
            </a:r>
          </a:p>
          <a:p>
            <a:pPr eaLnBrk="1" hangingPunct="1">
              <a:spcBef>
                <a:spcPct val="0"/>
              </a:spcBef>
              <a:buFontTx/>
              <a:buNone/>
            </a:pPr>
            <a:endParaRPr lang="en-US" altLang="el-GR" sz="1800" dirty="0"/>
          </a:p>
          <a:p>
            <a:pPr eaLnBrk="1" hangingPunct="1">
              <a:spcBef>
                <a:spcPct val="0"/>
              </a:spcBef>
              <a:buFontTx/>
              <a:buNone/>
            </a:pPr>
            <a:r>
              <a:rPr lang="el-GR" altLang="el-GR" sz="1800" b="1" dirty="0"/>
              <a:t>Πολυκυκλικοί Αρωματικοί Υδρογονάνθρακες (ΠΑΥ). </a:t>
            </a:r>
            <a:r>
              <a:rPr lang="el-GR" altLang="el-GR" sz="1800" dirty="0"/>
              <a:t>Οι ΠΑΥ είναι αυτοί που κατεξοχήν ευθύνονται για την καρκινογένεση. Ο πιο σημαντικός ΠΑΥ είναι το </a:t>
            </a:r>
            <a:r>
              <a:rPr lang="el-GR" altLang="el-GR" sz="1800" b="1" dirty="0"/>
              <a:t>Βενζοπυρένιο</a:t>
            </a:r>
            <a:r>
              <a:rPr lang="el-GR" altLang="el-GR" sz="1800" dirty="0"/>
              <a:t> που απαντά σε μεγάλες ποσότητες σε Λιγνίτη που καίγεται καθώς και στον καπνό και την πίσσα του τσιγάρου.</a:t>
            </a:r>
          </a:p>
        </p:txBody>
      </p:sp>
      <p:sp>
        <p:nvSpPr>
          <p:cNvPr id="10243" name="Title 2">
            <a:extLst>
              <a:ext uri="{FF2B5EF4-FFF2-40B4-BE49-F238E27FC236}">
                <a16:creationId xmlns:a16="http://schemas.microsoft.com/office/drawing/2014/main" id="{EF3376C8-61FF-4B6D-A291-794130395A28}"/>
              </a:ext>
            </a:extLst>
          </p:cNvPr>
          <p:cNvSpPr>
            <a:spLocks noGrp="1"/>
          </p:cNvSpPr>
          <p:nvPr>
            <p:ph type="title"/>
          </p:nvPr>
        </p:nvSpPr>
        <p:spPr>
          <a:xfrm>
            <a:off x="152400" y="-393700"/>
            <a:ext cx="8229600" cy="785813"/>
          </a:xfrm>
        </p:spPr>
        <p:txBody>
          <a:bodyPr/>
          <a:lstStyle/>
          <a:p>
            <a:r>
              <a:rPr lang="el-GR" altLang="el-GR" sz="2800"/>
              <a:t>Το ζήτημα του καπνίσματος έχει δύο σκέλη: Α.Βιολογικοί και Β.Ψυχοκοινωνικοί παράγοντες: </a:t>
            </a:r>
          </a:p>
        </p:txBody>
      </p:sp>
      <p:pic>
        <p:nvPicPr>
          <p:cNvPr id="3" name="Εγγεγραμμένος ήχος2">
            <a:hlinkClick r:id="" action="ppaction://media"/>
            <a:extLst>
              <a:ext uri="{FF2B5EF4-FFF2-40B4-BE49-F238E27FC236}">
                <a16:creationId xmlns:a16="http://schemas.microsoft.com/office/drawing/2014/main" id="{3FE68828-0A6D-4AEE-9394-1C7ED885FA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a:extLst>
              <a:ext uri="{FF2B5EF4-FFF2-40B4-BE49-F238E27FC236}">
                <a16:creationId xmlns:a16="http://schemas.microsoft.com/office/drawing/2014/main" id="{6361E040-3D05-4E4B-B087-633A32C01EF0}"/>
              </a:ext>
            </a:extLst>
          </p:cNvPr>
          <p:cNvSpPr>
            <a:spLocks noGrp="1" noChangeArrowheads="1"/>
          </p:cNvSpPr>
          <p:nvPr>
            <p:ph type="title"/>
          </p:nvPr>
        </p:nvSpPr>
        <p:spPr/>
        <p:txBody>
          <a:bodyPr/>
          <a:lstStyle/>
          <a:p>
            <a:pPr eaLnBrk="1" hangingPunct="1"/>
            <a:r>
              <a:rPr lang="el-GR" altLang="el-GR" sz="2000" b="1"/>
              <a:t>Εικόνα 5.2.</a:t>
            </a:r>
            <a:r>
              <a:rPr lang="el-GR" altLang="el-GR" sz="2000"/>
              <a:t> Σχέση ανάμεσα στο κάπνισμα και την αύξηση στη θνησιμότητα από καρκίνο του πνεύμονα στους άνδρες στην Αγγλία.</a:t>
            </a:r>
            <a:endParaRPr lang="en-US" altLang="el-GR" sz="2000"/>
          </a:p>
        </p:txBody>
      </p:sp>
      <p:sp>
        <p:nvSpPr>
          <p:cNvPr id="12291" name="Rectangle 6">
            <a:extLst>
              <a:ext uri="{FF2B5EF4-FFF2-40B4-BE49-F238E27FC236}">
                <a16:creationId xmlns:a16="http://schemas.microsoft.com/office/drawing/2014/main" id="{71C1B86E-0C0E-4435-8A3F-4DD956BFB4C8}"/>
              </a:ext>
            </a:extLst>
          </p:cNvPr>
          <p:cNvSpPr>
            <a:spLocks noChangeArrowheads="1"/>
          </p:cNvSpPr>
          <p:nvPr/>
        </p:nvSpPr>
        <p:spPr bwMode="auto">
          <a:xfrm>
            <a:off x="0" y="16668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9221" name="Object 5">
            <a:extLst>
              <a:ext uri="{FF2B5EF4-FFF2-40B4-BE49-F238E27FC236}">
                <a16:creationId xmlns:a16="http://schemas.microsoft.com/office/drawing/2014/main" id="{B3851487-D095-4534-8300-3A6C953EFB5C}"/>
              </a:ext>
            </a:extLst>
          </p:cNvPr>
          <p:cNvGraphicFramePr>
            <a:graphicFrameLocks noChangeAspect="1"/>
          </p:cNvGraphicFramePr>
          <p:nvPr/>
        </p:nvGraphicFramePr>
        <p:xfrm>
          <a:off x="1116013" y="1341438"/>
          <a:ext cx="6840537" cy="5295900"/>
        </p:xfrm>
        <a:graphic>
          <a:graphicData uri="http://schemas.openxmlformats.org/presentationml/2006/ole">
            <mc:AlternateContent xmlns:mc="http://schemas.openxmlformats.org/markup-compatibility/2006">
              <mc:Choice xmlns:v="urn:schemas-microsoft-com:vml" Requires="v">
                <p:oleObj name="Γράφημα" r:id="rId2" imgW="4581525" imgH="3324225" progId="MSGraph.Chart.8">
                  <p:embed/>
                </p:oleObj>
              </mc:Choice>
              <mc:Fallback>
                <p:oleObj name="Γράφημα" r:id="rId2" imgW="4581525" imgH="3324225" progId="MSGraph.Chart.8">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1341438"/>
                        <a:ext cx="6840537" cy="529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 name="Εγγεγραμμένος ήχος3">
            <a:hlinkClick r:id="" action="ppaction://media"/>
            <a:extLst>
              <a:ext uri="{FF2B5EF4-FFF2-40B4-BE49-F238E27FC236}">
                <a16:creationId xmlns:a16="http://schemas.microsoft.com/office/drawing/2014/main" id="{6DDB57B3-6392-47D5-85E1-E36FE155AC9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500" fill="hold"/>
                                        <p:tgtEl>
                                          <p:spTgt spid="9220"/>
                                        </p:tgtEl>
                                        <p:attrNameLst>
                                          <p:attrName>ppt_x</p:attrName>
                                        </p:attrNameLst>
                                      </p:cBhvr>
                                      <p:tavLst>
                                        <p:tav tm="0">
                                          <p:val>
                                            <p:strVal val="#ppt_x"/>
                                          </p:val>
                                        </p:tav>
                                        <p:tav tm="100000">
                                          <p:val>
                                            <p:strVal val="#ppt_x"/>
                                          </p:val>
                                        </p:tav>
                                      </p:tavLst>
                                    </p:anim>
                                    <p:anim calcmode="lin" valueType="num">
                                      <p:cBhvr additive="base">
                                        <p:cTn id="8"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grpId="1" nodeType="clickEffect">
                                  <p:stCondLst>
                                    <p:cond delay="0"/>
                                  </p:stCondLst>
                                  <p:childTnLst>
                                    <p:set>
                                      <p:cBhvr>
                                        <p:cTn id="12" dur="1" fill="hold">
                                          <p:stCondLst>
                                            <p:cond delay="0"/>
                                          </p:stCondLst>
                                        </p:cTn>
                                        <p:tgtEl>
                                          <p:spTgt spid="9220"/>
                                        </p:tgtEl>
                                        <p:attrNameLst>
                                          <p:attrName>style.visibility</p:attrName>
                                        </p:attrNameLst>
                                      </p:cBhvr>
                                      <p:to>
                                        <p:strVal val="visible"/>
                                      </p:to>
                                    </p:set>
                                    <p:anim calcmode="lin" valueType="num">
                                      <p:cBhvr>
                                        <p:cTn id="13" dur="500" fill="hold"/>
                                        <p:tgtEl>
                                          <p:spTgt spid="9220"/>
                                        </p:tgtEl>
                                        <p:attrNameLst>
                                          <p:attrName>ppt_w</p:attrName>
                                        </p:attrNameLst>
                                      </p:cBhvr>
                                      <p:tavLst>
                                        <p:tav tm="0">
                                          <p:val>
                                            <p:fltVal val="0"/>
                                          </p:val>
                                        </p:tav>
                                        <p:tav tm="100000">
                                          <p:val>
                                            <p:strVal val="#ppt_w"/>
                                          </p:val>
                                        </p:tav>
                                      </p:tavLst>
                                    </p:anim>
                                    <p:anim calcmode="lin" valueType="num">
                                      <p:cBhvr>
                                        <p:cTn id="14" dur="500" fill="hold"/>
                                        <p:tgtEl>
                                          <p:spTgt spid="9220"/>
                                        </p:tgtEl>
                                        <p:attrNameLst>
                                          <p:attrName>ppt_h</p:attrName>
                                        </p:attrNameLst>
                                      </p:cBhvr>
                                      <p:tavLst>
                                        <p:tav tm="0">
                                          <p:val>
                                            <p:fltVal val="0"/>
                                          </p:val>
                                        </p:tav>
                                        <p:tav tm="100000">
                                          <p:val>
                                            <p:strVal val="#ppt_h"/>
                                          </p:val>
                                        </p:tav>
                                      </p:tavLst>
                                    </p:anim>
                                    <p:animEffect transition="in" filter="fade">
                                      <p:cBhvr>
                                        <p:cTn id="15" dur="500"/>
                                        <p:tgtEl>
                                          <p:spTgt spid="92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mph" presetSubtype="0" fill="hold" grpId="0" nodeType="clickEffect">
                                  <p:stCondLst>
                                    <p:cond delay="0"/>
                                  </p:stCondLst>
                                  <p:childTnLst>
                                    <p:animScale>
                                      <p:cBhvr>
                                        <p:cTn id="19" dur="2000" fill="hold"/>
                                        <p:tgtEl>
                                          <p:spTgt spid="922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0" grpId="1"/>
      <p:bldOleChart spid="92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07A4E8F6-0362-4395-9CBC-F66458B0A8B2}"/>
              </a:ext>
            </a:extLst>
          </p:cNvPr>
          <p:cNvSpPr>
            <a:spLocks noGrp="1" noChangeArrowheads="1"/>
          </p:cNvSpPr>
          <p:nvPr>
            <p:ph type="title" idx="4294967295"/>
          </p:nvPr>
        </p:nvSpPr>
        <p:spPr>
          <a:xfrm>
            <a:off x="0" y="274638"/>
            <a:ext cx="8229600" cy="1143000"/>
          </a:xfrm>
        </p:spPr>
        <p:txBody>
          <a:bodyPr/>
          <a:lstStyle/>
          <a:p>
            <a:pPr eaLnBrk="1" hangingPunct="1"/>
            <a:r>
              <a:rPr lang="el-GR" altLang="el-GR" sz="2400" b="1"/>
              <a:t>Πίνακας . </a:t>
            </a:r>
            <a:r>
              <a:rPr lang="el-GR" altLang="el-GR" sz="2400"/>
              <a:t>Κατά προσέγγιση επίδραση της διάρκειας του καπνίσματος στην ετήσια συχνότητα περιστατικών καρκίνου του πνεύμονα (Πηγή: </a:t>
            </a:r>
            <a:r>
              <a:rPr lang="en-US" altLang="el-GR" sz="2400"/>
              <a:t>Peto</a:t>
            </a:r>
            <a:r>
              <a:rPr lang="el-GR" altLang="el-GR" sz="2400"/>
              <a:t>, 1985).</a:t>
            </a:r>
            <a:endParaRPr lang="en-US" altLang="el-GR" sz="2400"/>
          </a:p>
        </p:txBody>
      </p:sp>
      <p:sp>
        <p:nvSpPr>
          <p:cNvPr id="13315" name="Rectangle 23">
            <a:extLst>
              <a:ext uri="{FF2B5EF4-FFF2-40B4-BE49-F238E27FC236}">
                <a16:creationId xmlns:a16="http://schemas.microsoft.com/office/drawing/2014/main" id="{2D9ACAF2-9847-4B3D-99E3-C17E92A1BFA7}"/>
              </a:ext>
            </a:extLst>
          </p:cNvPr>
          <p:cNvSpPr>
            <a:spLocks noChangeArrowheads="1"/>
          </p:cNvSpPr>
          <p:nvPr/>
        </p:nvSpPr>
        <p:spPr bwMode="auto">
          <a:xfrm>
            <a:off x="0" y="2670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11366" name="Group 102">
            <a:extLst>
              <a:ext uri="{FF2B5EF4-FFF2-40B4-BE49-F238E27FC236}">
                <a16:creationId xmlns:a16="http://schemas.microsoft.com/office/drawing/2014/main" id="{DD6E2017-DA28-4102-BBC8-FAB4D2A2C5D0}"/>
              </a:ext>
            </a:extLst>
          </p:cNvPr>
          <p:cNvGraphicFramePr>
            <a:graphicFrameLocks noGrp="1"/>
          </p:cNvGraphicFramePr>
          <p:nvPr>
            <p:extLst>
              <p:ext uri="{D42A27DB-BD31-4B8C-83A1-F6EECF244321}">
                <p14:modId xmlns:p14="http://schemas.microsoft.com/office/powerpoint/2010/main" val="1428507351"/>
              </p:ext>
            </p:extLst>
          </p:nvPr>
        </p:nvGraphicFramePr>
        <p:xfrm>
          <a:off x="539552" y="1844675"/>
          <a:ext cx="8064896" cy="4062412"/>
        </p:xfrm>
        <a:graphic>
          <a:graphicData uri="http://schemas.openxmlformats.org/drawingml/2006/table">
            <a:tbl>
              <a:tblPr/>
              <a:tblGrid>
                <a:gridCol w="2367482">
                  <a:extLst>
                    <a:ext uri="{9D8B030D-6E8A-4147-A177-3AD203B41FA5}">
                      <a16:colId xmlns:a16="http://schemas.microsoft.com/office/drawing/2014/main" val="20000"/>
                    </a:ext>
                  </a:extLst>
                </a:gridCol>
                <a:gridCol w="2102709">
                  <a:extLst>
                    <a:ext uri="{9D8B030D-6E8A-4147-A177-3AD203B41FA5}">
                      <a16:colId xmlns:a16="http://schemas.microsoft.com/office/drawing/2014/main" val="20001"/>
                    </a:ext>
                  </a:extLst>
                </a:gridCol>
                <a:gridCol w="3594705">
                  <a:extLst>
                    <a:ext uri="{9D8B030D-6E8A-4147-A177-3AD203B41FA5}">
                      <a16:colId xmlns:a16="http://schemas.microsoft.com/office/drawing/2014/main" val="20002"/>
                    </a:ext>
                  </a:extLst>
                </a:gridCol>
              </a:tblGrid>
              <a:tr h="82294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Διάρκει</a:t>
                      </a:r>
                      <a:r>
                        <a:rPr kumimoji="0" lang="en-US" sz="2400" b="1" i="0" u="none" strike="noStrike" cap="none" normalizeH="0" baseline="0" dirty="0">
                          <a:ln>
                            <a:noFill/>
                          </a:ln>
                          <a:solidFill>
                            <a:schemeClr val="tx1"/>
                          </a:solidFill>
                          <a:effectLst/>
                          <a:latin typeface="Arial" pitchFamily="34" charset="0"/>
                          <a:ea typeface="Times New Roman" pitchFamily="18" charset="0"/>
                          <a:cs typeface="Arial" pitchFamily="34" charset="0"/>
                        </a:rPr>
                        <a:t>α καπνίσματος</a:t>
                      </a:r>
                      <a:endPar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r>
                        <a:rPr kumimoji="0" lang="en-US" sz="2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σε</a:t>
                      </a:r>
                      <a:r>
                        <a:rPr kumimoji="0" lang="en-US" sz="2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έτη</a:t>
                      </a:r>
                      <a:r>
                        <a:rPr kumimoji="0" lang="en-US" sz="2400"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Arial" pitchFamily="34" charset="0"/>
                          <a:ea typeface="Times New Roman" pitchFamily="18" charset="0"/>
                          <a:cs typeface="Arial" pitchFamily="34" charset="0"/>
                        </a:rPr>
                        <a:t>    Επιπλέον περιστατικά/έτος (%)</a:t>
                      </a:r>
                      <a:endPar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extLst>
                  <a:ext uri="{0D108BD9-81ED-4DB2-BD59-A6C34878D82A}">
                    <a16:rowId xmlns:a16="http://schemas.microsoft.com/office/drawing/2014/main" val="10000"/>
                  </a:ext>
                </a:extLst>
              </a:tr>
              <a:tr h="936445">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338" algn="dec"/>
                        </a:tabLst>
                      </a:pPr>
                      <a:r>
                        <a:rPr kumimoji="0" lang="en-US" sz="2400" b="1" i="0" u="none" strike="noStrike" cap="none" normalizeH="0" baseline="0">
                          <a:ln>
                            <a:noFill/>
                          </a:ln>
                          <a:solidFill>
                            <a:schemeClr val="tx1"/>
                          </a:solidFill>
                          <a:effectLst/>
                          <a:latin typeface="Arial" pitchFamily="34" charset="0"/>
                          <a:ea typeface="Times New Roman" pitchFamily="18" charset="0"/>
                          <a:cs typeface="Arial" pitchFamily="34" charset="0"/>
                        </a:rPr>
                        <a:t>Μέτριοι  καπνιστές</a:t>
                      </a:r>
                      <a:endPar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a:noFill/>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Arial" pitchFamily="34" charset="0"/>
                          <a:ea typeface="Times New Roman" pitchFamily="18" charset="0"/>
                          <a:cs typeface="Arial" pitchFamily="34" charset="0"/>
                        </a:rPr>
                        <a:t>"Βαρ</a:t>
                      </a:r>
                      <a:r>
                        <a:rPr kumimoji="0" lang="el-GR" sz="2400" b="1" i="0" u="none" strike="noStrike" cap="none" normalizeH="0" baseline="0">
                          <a:ln>
                            <a:noFill/>
                          </a:ln>
                          <a:solidFill>
                            <a:schemeClr val="tx1"/>
                          </a:solidFill>
                          <a:effectLst/>
                          <a:latin typeface="Arial" pitchFamily="34" charset="0"/>
                          <a:ea typeface="Times New Roman" pitchFamily="18" charset="0"/>
                          <a:cs typeface="Arial" pitchFamily="34" charset="0"/>
                        </a:rPr>
                        <a:t>είς</a:t>
                      </a:r>
                      <a:r>
                        <a:rPr kumimoji="0" lang="en-US" sz="2400" b="1" i="0" u="none" strike="noStrike" cap="none" normalizeH="0" baseline="0">
                          <a:ln>
                            <a:noFill/>
                          </a:ln>
                          <a:solidFill>
                            <a:schemeClr val="tx1"/>
                          </a:solidFill>
                          <a:effectLst/>
                          <a:latin typeface="Arial" pitchFamily="34" charset="0"/>
                          <a:ea typeface="Times New Roman" pitchFamily="18" charset="0"/>
                          <a:cs typeface="Arial" pitchFamily="34" charset="0"/>
                        </a:rPr>
                        <a:t>" καπνιστές</a:t>
                      </a:r>
                      <a:endPar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a:noFill/>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61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20725"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15          </a:t>
                      </a: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0,005       </a:t>
                      </a:r>
                    </a:p>
                  </a:txBody>
                  <a:tcPr marT="45712" marB="45712" horzOverflow="overflow">
                    <a:lnL w="0" cap="flat" cmpd="sng" algn="ctr">
                      <a:solidFill>
                        <a:srgbClr val="000000"/>
                      </a:solidFill>
                      <a:prstDash val="solid"/>
                      <a:round/>
                      <a:headEnd type="none" w="med" len="med"/>
                      <a:tailEnd type="none" w="med" len="med"/>
                    </a:lnL>
                    <a:lnR>
                      <a:noFill/>
                    </a:lnR>
                    <a:lnT w="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30238"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0,001 </a:t>
                      </a:r>
                    </a:p>
                  </a:txBody>
                  <a:tcPr marT="45712" marB="45712" horzOverflow="overflow">
                    <a:lnL>
                      <a:noFill/>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5761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20725"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30      </a:t>
                      </a: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0,1            </a:t>
                      </a:r>
                    </a:p>
                  </a:txBody>
                  <a:tcPr marT="45712" marB="45712" horzOverflow="overflow">
                    <a:lnL w="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30238"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0,2</a:t>
                      </a:r>
                    </a:p>
                  </a:txBody>
                  <a:tcPr marT="45712" marB="45712" horzOverflow="overflow">
                    <a:lnL>
                      <a:noFill/>
                    </a:lnL>
                    <a:lnR w="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7456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20725"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45            </a:t>
                      </a: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0,5           </a:t>
                      </a:r>
                    </a:p>
                  </a:txBody>
                  <a:tcPr marT="45712" marB="45712" horzOverflow="overflow">
                    <a:lnL w="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30238"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1</a:t>
                      </a:r>
                    </a:p>
                  </a:txBody>
                  <a:tcPr marT="45712" marB="45712" horzOverflow="overflow">
                    <a:lnL>
                      <a:noFill/>
                    </a:lnL>
                    <a:lnR w="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5761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20725" algn="dec"/>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60                 </a:t>
                      </a:r>
                    </a:p>
                  </a:txBody>
                  <a:tcPr marT="45712" marB="45712"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ea typeface="Times New Roman" pitchFamily="18" charset="0"/>
                          <a:cs typeface="Arial" pitchFamily="34" charset="0"/>
                        </a:rPr>
                        <a:t>         1,5            </a:t>
                      </a:r>
                    </a:p>
                  </a:txBody>
                  <a:tcPr marT="45712" marB="45712" horzOverflow="overflow">
                    <a:lnL w="0" cap="flat" cmpd="sng" algn="ctr">
                      <a:solidFill>
                        <a:srgbClr val="000000"/>
                      </a:solidFill>
                      <a:prstDash val="solid"/>
                      <a:round/>
                      <a:headEnd type="none" w="med" len="med"/>
                      <a:tailEnd type="none" w="med" len="med"/>
                    </a:lnL>
                    <a:lnR>
                      <a:noFill/>
                    </a:lnR>
                    <a:lnT>
                      <a:noFill/>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30238" algn="dec"/>
                        </a:tabLst>
                      </a:pPr>
                      <a:r>
                        <a:rPr kumimoji="0" lang="el-GR"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a:ln>
                            <a:noFill/>
                          </a:ln>
                          <a:solidFill>
                            <a:schemeClr val="tx1"/>
                          </a:solidFill>
                          <a:effectLst/>
                          <a:latin typeface="Arial" pitchFamily="34" charset="0"/>
                          <a:ea typeface="Times New Roman" pitchFamily="18" charset="0"/>
                          <a:cs typeface="Arial" pitchFamily="34" charset="0"/>
                        </a:rPr>
                        <a:t>3</a:t>
                      </a:r>
                      <a:endParaRPr kumimoji="0" lang="en-US" sz="2400" b="0" i="0" u="none" strike="noStrike" cap="none" normalizeH="0" baseline="0" dirty="0">
                        <a:ln>
                          <a:noFill/>
                        </a:ln>
                        <a:solidFill>
                          <a:schemeClr val="tx1"/>
                        </a:solidFill>
                        <a:effectLst/>
                        <a:latin typeface="Arial" pitchFamily="34" charset="0"/>
                      </a:endParaRPr>
                    </a:p>
                  </a:txBody>
                  <a:tcPr marT="45712" marB="45712" horzOverflow="overflow">
                    <a:lnL>
                      <a:noFill/>
                    </a:lnL>
                    <a:lnR w="0" cap="flat" cmpd="sng" algn="ctr">
                      <a:solidFill>
                        <a:srgbClr val="000000"/>
                      </a:solidFill>
                      <a:prstDash val="solid"/>
                      <a:round/>
                      <a:headEnd type="none" w="med" len="med"/>
                      <a:tailEnd type="none" w="med" len="med"/>
                    </a:lnR>
                    <a:lnT>
                      <a:noFill/>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pic>
        <p:nvPicPr>
          <p:cNvPr id="2" name="Εγγεγραμμένος ήχος4">
            <a:hlinkClick r:id="" action="ppaction://media"/>
            <a:extLst>
              <a:ext uri="{FF2B5EF4-FFF2-40B4-BE49-F238E27FC236}">
                <a16:creationId xmlns:a16="http://schemas.microsoft.com/office/drawing/2014/main" id="{F420D408-241D-4C6D-B849-869AEF1BB0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2000" fill="hold"/>
                                        <p:tgtEl>
                                          <p:spTgt spid="11268"/>
                                        </p:tgtEl>
                                      </p:cBhvr>
                                      <p:by x="150000" y="150000"/>
                                    </p:animScale>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nodeType="clickEffect">
                                  <p:stCondLst>
                                    <p:cond delay="0"/>
                                  </p:stCondLst>
                                  <p:childTnLst>
                                    <p:set>
                                      <p:cBhvr>
                                        <p:cTn id="10" dur="1" fill="hold">
                                          <p:stCondLst>
                                            <p:cond delay="0"/>
                                          </p:stCondLst>
                                        </p:cTn>
                                        <p:tgtEl>
                                          <p:spTgt spid="11366"/>
                                        </p:tgtEl>
                                        <p:attrNameLst>
                                          <p:attrName>style.visibility</p:attrName>
                                        </p:attrNameLst>
                                      </p:cBhvr>
                                      <p:to>
                                        <p:strVal val="visible"/>
                                      </p:to>
                                    </p:set>
                                    <p:anim calcmode="lin" valueType="num">
                                      <p:cBhvr>
                                        <p:cTn id="11" dur="500" fill="hold"/>
                                        <p:tgtEl>
                                          <p:spTgt spid="11366"/>
                                        </p:tgtEl>
                                        <p:attrNameLst>
                                          <p:attrName>ppt_w</p:attrName>
                                        </p:attrNameLst>
                                      </p:cBhvr>
                                      <p:tavLst>
                                        <p:tav tm="0">
                                          <p:val>
                                            <p:fltVal val="0"/>
                                          </p:val>
                                        </p:tav>
                                        <p:tav tm="100000">
                                          <p:val>
                                            <p:strVal val="#ppt_w"/>
                                          </p:val>
                                        </p:tav>
                                      </p:tavLst>
                                    </p:anim>
                                    <p:anim calcmode="lin" valueType="num">
                                      <p:cBhvr>
                                        <p:cTn id="12" dur="500" fill="hold"/>
                                        <p:tgtEl>
                                          <p:spTgt spid="11366"/>
                                        </p:tgtEl>
                                        <p:attrNameLst>
                                          <p:attrName>ppt_h</p:attrName>
                                        </p:attrNameLst>
                                      </p:cBhvr>
                                      <p:tavLst>
                                        <p:tav tm="0">
                                          <p:val>
                                            <p:fltVal val="0"/>
                                          </p:val>
                                        </p:tav>
                                        <p:tav tm="100000">
                                          <p:val>
                                            <p:strVal val="#ppt_h"/>
                                          </p:val>
                                        </p:tav>
                                      </p:tavLst>
                                    </p:anim>
                                    <p:animEffect transition="in" filter="fade">
                                      <p:cBhvr>
                                        <p:cTn id="13" dur="500"/>
                                        <p:tgtEl>
                                          <p:spTgt spid="11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59945C5B-C42E-4B53-8C8F-85C256007A53}"/>
              </a:ext>
            </a:extLst>
          </p:cNvPr>
          <p:cNvSpPr>
            <a:spLocks noChangeArrowheads="1"/>
          </p:cNvSpPr>
          <p:nvPr/>
        </p:nvSpPr>
        <p:spPr bwMode="auto">
          <a:xfrm>
            <a:off x="-922338" y="1558925"/>
            <a:ext cx="914400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l-GR" sz="1800"/>
          </a:p>
        </p:txBody>
      </p:sp>
      <p:graphicFrame>
        <p:nvGraphicFramePr>
          <p:cNvPr id="16388" name="Object 4">
            <a:extLst>
              <a:ext uri="{FF2B5EF4-FFF2-40B4-BE49-F238E27FC236}">
                <a16:creationId xmlns:a16="http://schemas.microsoft.com/office/drawing/2014/main" id="{62687883-F627-423E-B219-25E3E35F5000}"/>
              </a:ext>
            </a:extLst>
          </p:cNvPr>
          <p:cNvGraphicFramePr>
            <a:graphicFrameLocks noChangeAspect="1"/>
          </p:cNvGraphicFramePr>
          <p:nvPr/>
        </p:nvGraphicFramePr>
        <p:xfrm>
          <a:off x="682625" y="188913"/>
          <a:ext cx="7132638" cy="5281612"/>
        </p:xfrm>
        <a:graphic>
          <a:graphicData uri="http://schemas.openxmlformats.org/presentationml/2006/ole">
            <mc:AlternateContent xmlns:mc="http://schemas.openxmlformats.org/markup-compatibility/2006">
              <mc:Choice xmlns:v="urn:schemas-microsoft-com:vml" Requires="v">
                <p:oleObj name="Γράφημα" r:id="rId3" imgW="4373802" imgH="3314663" progId="MSGraph.Chart.8">
                  <p:embed/>
                </p:oleObj>
              </mc:Choice>
              <mc:Fallback>
                <p:oleObj name="Γράφημα" r:id="rId3" imgW="4373802" imgH="3314663" progId="MSGraph.Char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 y="188913"/>
                        <a:ext cx="7132638" cy="5281612"/>
                      </a:xfrm>
                      <a:prstGeom prst="rect">
                        <a:avLst/>
                      </a:prstGeom>
                      <a:solidFill>
                        <a:srgbClr val="FFFF00"/>
                      </a:solidFill>
                      <a:ln w="9525">
                        <a:solidFill>
                          <a:schemeClr val="tx1"/>
                        </a:solidFill>
                        <a:prstDash val="dash"/>
                        <a:miter lim="800000"/>
                        <a:headEnd/>
                        <a:tailEnd/>
                      </a:ln>
                    </p:spPr>
                  </p:pic>
                </p:oleObj>
              </mc:Fallback>
            </mc:AlternateContent>
          </a:graphicData>
        </a:graphic>
      </p:graphicFrame>
      <p:sp>
        <p:nvSpPr>
          <p:cNvPr id="16390" name="Rectangle 6">
            <a:extLst>
              <a:ext uri="{FF2B5EF4-FFF2-40B4-BE49-F238E27FC236}">
                <a16:creationId xmlns:a16="http://schemas.microsoft.com/office/drawing/2014/main" id="{C0F1093A-F16F-4E80-803A-E63E263523AC}"/>
              </a:ext>
            </a:extLst>
          </p:cNvPr>
          <p:cNvSpPr>
            <a:spLocks noChangeArrowheads="1"/>
          </p:cNvSpPr>
          <p:nvPr/>
        </p:nvSpPr>
        <p:spPr bwMode="auto">
          <a:xfrm>
            <a:off x="18471" y="5302665"/>
            <a:ext cx="8820472" cy="1778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2698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l-GR" altLang="el-GR" sz="1400" b="1" dirty="0">
                <a:ea typeface="Times New Roman" panose="02020603050405020304" pitchFamily="18" charset="0"/>
                <a:cs typeface="Arial" panose="020B0604020202020204" pitchFamily="34" charset="0"/>
              </a:rPr>
              <a:t>Εικόνα.</a:t>
            </a:r>
            <a:r>
              <a:rPr lang="el-GR" altLang="el-GR" sz="1400" dirty="0">
                <a:ea typeface="Times New Roman" panose="02020603050405020304" pitchFamily="18" charset="0"/>
                <a:cs typeface="Arial" panose="020B0604020202020204" pitchFamily="34" charset="0"/>
              </a:rPr>
              <a:t> Ετήσια συχνότητα θανάτων από καρκίνο του πνεύμονα σε δύο κατηγορίες καπνιστών σε σχέση με την ηλικία έναρξης του καπνίσματος (Πηγή: </a:t>
            </a:r>
            <a:r>
              <a:rPr lang="en-US" altLang="el-GR" sz="1400" dirty="0" err="1">
                <a:ea typeface="Times New Roman" panose="02020603050405020304" pitchFamily="18" charset="0"/>
                <a:cs typeface="Arial" panose="020B0604020202020204" pitchFamily="34" charset="0"/>
              </a:rPr>
              <a:t>Peto</a:t>
            </a:r>
            <a:r>
              <a:rPr lang="el-GR" altLang="el-GR" sz="1400" dirty="0">
                <a:ea typeface="Times New Roman" panose="02020603050405020304" pitchFamily="18" charset="0"/>
                <a:cs typeface="Arial" panose="020B0604020202020204" pitchFamily="34" charset="0"/>
              </a:rPr>
              <a:t>, 1985).</a:t>
            </a:r>
            <a:r>
              <a:rPr lang="el-GR" altLang="el-GR" sz="1400" dirty="0"/>
              <a:t> ΕΡΩΤΗΜΑ: Τί μας λέει αυτή η μελέτη;</a:t>
            </a:r>
          </a:p>
          <a:p>
            <a:r>
              <a:rPr lang="el-GR" altLang="el-GR" sz="1400" dirty="0"/>
              <a:t>ΑΠΑΝΤΗΣΗ: 1. Πως όσο πιο νωρίς ξεκινήσει κάποιος το κάπνισμα, τόσο μεγαλύτερες οι πιθανότητες να νοσήσει κάποτε από καρκίνο του </a:t>
            </a:r>
            <a:r>
              <a:rPr lang="el-GR" altLang="el-GR" sz="1400" dirty="0" err="1"/>
              <a:t>Πνεύμονος</a:t>
            </a:r>
            <a:r>
              <a:rPr lang="el-GR" altLang="el-GR" sz="1400" dirty="0"/>
              <a:t>.</a:t>
            </a:r>
          </a:p>
          <a:p>
            <a:r>
              <a:rPr lang="el-GR" altLang="el-GR" sz="1400" dirty="0"/>
              <a:t>                     2. Ακόμη και αν δεν καταφέρουμε να κάνουμε κάποιον ΙΣΟΒΙΟ ΜΗ ΚΑΠΝΙΣΤΗ Όσο πιο αργά ξεκινήσει το κάπνισμα τόσο ελαττώνονται τις πιθανότητες να νοσήσει από καρκίνο του </a:t>
            </a:r>
            <a:r>
              <a:rPr lang="el-GR" altLang="el-GR" sz="1400" dirty="0" err="1"/>
              <a:t>πνεύμονος</a:t>
            </a:r>
            <a:r>
              <a:rPr lang="el-GR" altLang="el-GR" sz="1400" dirty="0"/>
              <a:t>.</a:t>
            </a:r>
          </a:p>
          <a:p>
            <a:pPr algn="just" eaLnBrk="1" hangingPunct="1">
              <a:spcBef>
                <a:spcPct val="0"/>
              </a:spcBef>
              <a:buFontTx/>
              <a:buNone/>
            </a:pPr>
            <a:endParaRPr lang="el-GR" altLang="el-GR" sz="2000" dirty="0">
              <a:ea typeface="Times New Roman" panose="02020603050405020304" pitchFamily="18" charset="0"/>
              <a:cs typeface="Arial" panose="020B0604020202020204" pitchFamily="34" charset="0"/>
            </a:endParaRPr>
          </a:p>
        </p:txBody>
      </p:sp>
      <p:pic>
        <p:nvPicPr>
          <p:cNvPr id="4" name="Εγγεγραμμένος ήχος4">
            <a:hlinkClick r:id="" action="ppaction://media"/>
            <a:extLst>
              <a:ext uri="{FF2B5EF4-FFF2-40B4-BE49-F238E27FC236}">
                <a16:creationId xmlns:a16="http://schemas.microsoft.com/office/drawing/2014/main" id="{F48FFDA5-281E-40A5-A171-F1A940DE11D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blinds(horizontal)">
                                      <p:cBhvr>
                                        <p:cTn id="7" dur="500"/>
                                        <p:tgtEl>
                                          <p:spTgt spid="163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388"/>
                                        </p:tgtEl>
                                        <p:attrNameLst>
                                          <p:attrName>style.visibility</p:attrName>
                                        </p:attrNameLst>
                                      </p:cBhvr>
                                      <p:to>
                                        <p:strVal val="visible"/>
                                      </p:to>
                                    </p:set>
                                    <p:animEffect transition="in" filter="box(in)">
                                      <p:cBhvr>
                                        <p:cTn id="12" dur="500"/>
                                        <p:tgtEl>
                                          <p:spTgt spid="163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mph" presetSubtype="0" fill="hold" grpId="1" nodeType="clickEffect">
                                  <p:stCondLst>
                                    <p:cond delay="0"/>
                                  </p:stCondLst>
                                  <p:childTnLst>
                                    <p:animScale>
                                      <p:cBhvr>
                                        <p:cTn id="16" dur="2000" fill="hold"/>
                                        <p:tgtEl>
                                          <p:spTgt spid="1638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6388" grpId="0"/>
      <p:bldOleChart spid="16388" grpId="1"/>
      <p:bldP spid="16390" grpId="0"/>
    </p:bldLst>
  </p:timing>
</p:sld>
</file>

<file path=ppt/theme/theme1.xml><?xml version="1.0" encoding="utf-8"?>
<a:theme xmlns:a="http://schemas.openxmlformats.org/drawingml/2006/main" name="Προεπιλεγμένη σχεδίαση">
  <a:themeElements>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6777</TotalTime>
  <Words>5609</Words>
  <Application>Microsoft Office PowerPoint</Application>
  <PresentationFormat>On-screen Show (4:3)</PresentationFormat>
  <Paragraphs>221</Paragraphs>
  <Slides>44</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44</vt:i4>
      </vt:variant>
    </vt:vector>
  </HeadingPairs>
  <TitlesOfParts>
    <vt:vector size="54" baseType="lpstr">
      <vt:lpstr>Amasis MT Pro Light</vt:lpstr>
      <vt:lpstr>Arial</vt:lpstr>
      <vt:lpstr>Calibri</vt:lpstr>
      <vt:lpstr>Comic Sans MS</vt:lpstr>
      <vt:lpstr>Swis721Greek BT</vt:lpstr>
      <vt:lpstr>Times New Roman</vt:lpstr>
      <vt:lpstr>Προεπιλεγμένη σχεδίαση</vt:lpstr>
      <vt:lpstr>Γράφημα</vt:lpstr>
      <vt:lpstr>Εικόνα</vt:lpstr>
      <vt:lpstr>Bitmap Image</vt:lpstr>
      <vt:lpstr>ΑΓΩΓΗ ΥΓΕΙΑΣ ΣΤΗΝ ΠΡΟΛΗΨΗ ΤΟΥ ΚΑΠΝΙΣΜΑΤΟΣ</vt:lpstr>
      <vt:lpstr>Εικόνα: Βασισμένες σε στοιχεία από το European Bureau for Action on Smoking Prevention: Tobacco and Health in the European Union. An overview. </vt:lpstr>
      <vt:lpstr>Σύγκριση 1ετών και 4ετών φοιτητών ΠΤΔΕ-ΑΠΘ (2005)</vt:lpstr>
      <vt:lpstr>PowerPoint Presentation</vt:lpstr>
      <vt:lpstr>PowerPoint Presentation</vt:lpstr>
      <vt:lpstr>Το ζήτημα του καπνίσματος έχει δύο σκέλη: Α.Βιολογικοί και Β.Ψυχοκοινωνικοί παράγοντες: </vt:lpstr>
      <vt:lpstr>Εικόνα 5.2. Σχέση ανάμεσα στο κάπνισμα και την αύξηση στη θνησιμότητα από καρκίνο του πνεύμονα στους άνδρες στην Αγγλία.</vt:lpstr>
      <vt:lpstr>Πίνακας . Κατά προσέγγιση επίδραση της διάρκειας του καπνίσματος στην ετήσια συχνότητα περιστατικών καρκίνου του πνεύμονα (Πηγή: Peto, 1985).</vt:lpstr>
      <vt:lpstr>PowerPoint Presentation</vt:lpstr>
      <vt:lpstr>ΤΑ ΚΥΤΤΑΡΑ ΤΩΝ ΠΑΙΔΙΩΝ ΕΙΝΑΙ ΠΙΟ ΕΚΤΕΘΙΜΕΝΑ ΣΤΟΥΣ ΕΞΩΤΕΡΙΚΟΥΣ ΚΑΡΚΙΝΟΓΟΝΟΥΣ ΠΑΡΑΓΟΝΤΕΣ ΠΩΣ ΤΟ ΚΑΠΝΙΣΜΑ, Η ΥΠΕΡΙΩΔΗΣ ΑΚΤΙΝΟΒΟΛΙΑ Κ.Α.</vt:lpstr>
      <vt:lpstr>Καρκινικά κύτταρα που ξεφεύγουν από τη στοιβάδα των υπόλοιπων κυττάρων.</vt:lpstr>
      <vt:lpstr>PowerPoint Presentation</vt:lpstr>
      <vt:lpstr>PowerPoint Presentation</vt:lpstr>
      <vt:lpstr>Ελλάδα: Γιατί δεν έχουμε τους χειρότερους δείκτες σε θνησιμότητα από καρκίνο του πνεύμονος ενώ είμαστε 1οι σε % καπνιστών;</vt:lpstr>
      <vt:lpstr>PowerPoint Presentation</vt:lpstr>
      <vt:lpstr>PowerPoint Presentation</vt:lpstr>
      <vt:lpstr>Παράδειγμα Συνέργειας ή Συνεργισμού</vt:lpstr>
      <vt:lpstr>PowerPoint Presentation</vt:lpstr>
      <vt:lpstr>Για το Παθητικό κάπνισμα</vt:lpstr>
      <vt:lpstr>ΠΑΡΑΝΟΗΣΕΙΣ</vt:lpstr>
      <vt:lpstr>ΠΑΡΑΠΛΗΡΟΦΟΡΗΣΗ ΓΙΑ ΤΟ ΚΑΠΝΙΣΜΑ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Οι καπνιστικές συνήθειες των γονιών  </vt:lpstr>
      <vt:lpstr>PowerPoint Presentation</vt:lpstr>
      <vt:lpstr>Επιτρεπτικοί γονείς;</vt:lpstr>
      <vt:lpstr>PowerPoint Presentation</vt:lpstr>
      <vt:lpstr>Το Μοντέλο της Δράσης για την Υγεία  </vt:lpstr>
      <vt:lpstr>Το μοντέλο δράσης για την Αγωγή και προαγωγή της υγείας</vt:lpstr>
      <vt:lpstr>PowerPoint Presentation</vt:lpstr>
      <vt:lpstr>PowerPoint Presentation</vt:lpstr>
      <vt:lpstr>PowerPoint Presentation</vt:lpstr>
      <vt:lpstr>PowerPoint Presentation</vt:lpstr>
      <vt:lpstr>PowerPoint Presentation</vt:lpstr>
      <vt:lpstr>Όταν άρχισα να καπνίζω…(απόσπασμα από ημερολόγιο νεαρής κοπέλας)</vt:lpstr>
      <vt:lpstr>PowerPoint Presentation</vt:lpstr>
      <vt:lpstr>Σημειώστε τα εξής από το προηγούμενο απόσπασμα:</vt:lpstr>
      <vt:lpstr>ΕΠΕ1</vt:lpstr>
      <vt:lpstr>PowerPoint Presentation</vt:lpstr>
    </vt:vector>
  </TitlesOfParts>
  <Company>APTH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Administrator</dc:creator>
  <cp:lastModifiedBy>Turbo-X</cp:lastModifiedBy>
  <cp:revision>86</cp:revision>
  <dcterms:created xsi:type="dcterms:W3CDTF">2004-04-19T12:18:56Z</dcterms:created>
  <dcterms:modified xsi:type="dcterms:W3CDTF">2023-05-17T18:13:08Z</dcterms:modified>
</cp:coreProperties>
</file>